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12801600" cy="9601200" type="A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4" autoAdjust="0"/>
    <p:restoredTop sz="94660"/>
  </p:normalViewPr>
  <p:slideViewPr>
    <p:cSldViewPr snapToGrid="0">
      <p:cViewPr varScale="1">
        <p:scale>
          <a:sx n="66" d="100"/>
          <a:sy n="66" d="100"/>
        </p:scale>
        <p:origin x="132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5D5CC9A-F85A-4322-956B-C8288402D427}" type="datetimeFigureOut">
              <a:rPr kumimoji="1" lang="ja-JP" altLang="en-US" smtClean="0"/>
              <a:t>2024/2/15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53D9EF9-846B-4F78-A55A-4CD879F9AC6B}" type="slidenum">
              <a:rPr kumimoji="1" lang="ja-JP" altLang="en-US" smtClean="0"/>
              <a:t>‹#›</a:t>
            </a:fld>
            <a:endParaRPr kumimoji="1" lang="ja-JP" altLang="en-US"/>
          </a:p>
        </p:txBody>
      </p:sp>
    </p:spTree>
    <p:extLst>
      <p:ext uri="{BB962C8B-B14F-4D97-AF65-F5344CB8AC3E}">
        <p14:creationId xmlns:p14="http://schemas.microsoft.com/office/powerpoint/2010/main" val="4275723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5D5CC9A-F85A-4322-956B-C8288402D427}" type="datetimeFigureOut">
              <a:rPr kumimoji="1" lang="ja-JP" altLang="en-US" smtClean="0"/>
              <a:t>2024/2/15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53D9EF9-846B-4F78-A55A-4CD879F9AC6B}" type="slidenum">
              <a:rPr kumimoji="1" lang="ja-JP" altLang="en-US" smtClean="0"/>
              <a:t>‹#›</a:t>
            </a:fld>
            <a:endParaRPr kumimoji="1" lang="ja-JP" altLang="en-US"/>
          </a:p>
        </p:txBody>
      </p:sp>
    </p:spTree>
    <p:extLst>
      <p:ext uri="{BB962C8B-B14F-4D97-AF65-F5344CB8AC3E}">
        <p14:creationId xmlns:p14="http://schemas.microsoft.com/office/powerpoint/2010/main" val="2842354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5D5CC9A-F85A-4322-956B-C8288402D427}" type="datetimeFigureOut">
              <a:rPr kumimoji="1" lang="ja-JP" altLang="en-US" smtClean="0"/>
              <a:t>2024/2/15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53D9EF9-846B-4F78-A55A-4CD879F9AC6B}" type="slidenum">
              <a:rPr kumimoji="1" lang="ja-JP" altLang="en-US" smtClean="0"/>
              <a:t>‹#›</a:t>
            </a:fld>
            <a:endParaRPr kumimoji="1" lang="ja-JP" altLang="en-US"/>
          </a:p>
        </p:txBody>
      </p:sp>
    </p:spTree>
    <p:extLst>
      <p:ext uri="{BB962C8B-B14F-4D97-AF65-F5344CB8AC3E}">
        <p14:creationId xmlns:p14="http://schemas.microsoft.com/office/powerpoint/2010/main" val="3237338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5D5CC9A-F85A-4322-956B-C8288402D427}" type="datetimeFigureOut">
              <a:rPr kumimoji="1" lang="ja-JP" altLang="en-US" smtClean="0"/>
              <a:t>2024/2/15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53D9EF9-846B-4F78-A55A-4CD879F9AC6B}" type="slidenum">
              <a:rPr kumimoji="1" lang="ja-JP" altLang="en-US" smtClean="0"/>
              <a:t>‹#›</a:t>
            </a:fld>
            <a:endParaRPr kumimoji="1" lang="ja-JP" altLang="en-US"/>
          </a:p>
        </p:txBody>
      </p:sp>
    </p:spTree>
    <p:extLst>
      <p:ext uri="{BB962C8B-B14F-4D97-AF65-F5344CB8AC3E}">
        <p14:creationId xmlns:p14="http://schemas.microsoft.com/office/powerpoint/2010/main" val="2664512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5D5CC9A-F85A-4322-956B-C8288402D427}" type="datetimeFigureOut">
              <a:rPr kumimoji="1" lang="ja-JP" altLang="en-US" smtClean="0"/>
              <a:t>2024/2/15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53D9EF9-846B-4F78-A55A-4CD879F9AC6B}" type="slidenum">
              <a:rPr kumimoji="1" lang="ja-JP" altLang="en-US" smtClean="0"/>
              <a:t>‹#›</a:t>
            </a:fld>
            <a:endParaRPr kumimoji="1" lang="ja-JP" altLang="en-US"/>
          </a:p>
        </p:txBody>
      </p:sp>
    </p:spTree>
    <p:extLst>
      <p:ext uri="{BB962C8B-B14F-4D97-AF65-F5344CB8AC3E}">
        <p14:creationId xmlns:p14="http://schemas.microsoft.com/office/powerpoint/2010/main" val="2634446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85D5CC9A-F85A-4322-956B-C8288402D427}" type="datetimeFigureOut">
              <a:rPr kumimoji="1" lang="ja-JP" altLang="en-US" smtClean="0"/>
              <a:t>2024/2/15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53D9EF9-846B-4F78-A55A-4CD879F9AC6B}" type="slidenum">
              <a:rPr kumimoji="1" lang="ja-JP" altLang="en-US" smtClean="0"/>
              <a:t>‹#›</a:t>
            </a:fld>
            <a:endParaRPr kumimoji="1" lang="ja-JP" altLang="en-US"/>
          </a:p>
        </p:txBody>
      </p:sp>
    </p:spTree>
    <p:extLst>
      <p:ext uri="{BB962C8B-B14F-4D97-AF65-F5344CB8AC3E}">
        <p14:creationId xmlns:p14="http://schemas.microsoft.com/office/powerpoint/2010/main" val="3725178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smtClean="0"/>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5D5CC9A-F85A-4322-956B-C8288402D427}" type="datetimeFigureOut">
              <a:rPr kumimoji="1" lang="ja-JP" altLang="en-US" smtClean="0"/>
              <a:t>2024/2/15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53D9EF9-846B-4F78-A55A-4CD879F9AC6B}" type="slidenum">
              <a:rPr kumimoji="1" lang="ja-JP" altLang="en-US" smtClean="0"/>
              <a:t>‹#›</a:t>
            </a:fld>
            <a:endParaRPr kumimoji="1" lang="ja-JP" altLang="en-US"/>
          </a:p>
        </p:txBody>
      </p:sp>
    </p:spTree>
    <p:extLst>
      <p:ext uri="{BB962C8B-B14F-4D97-AF65-F5344CB8AC3E}">
        <p14:creationId xmlns:p14="http://schemas.microsoft.com/office/powerpoint/2010/main" val="4220730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85D5CC9A-F85A-4322-956B-C8288402D427}" type="datetimeFigureOut">
              <a:rPr kumimoji="1" lang="ja-JP" altLang="en-US" smtClean="0"/>
              <a:t>2024/2/15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53D9EF9-846B-4F78-A55A-4CD879F9AC6B}" type="slidenum">
              <a:rPr kumimoji="1" lang="ja-JP" altLang="en-US" smtClean="0"/>
              <a:t>‹#›</a:t>
            </a:fld>
            <a:endParaRPr kumimoji="1" lang="ja-JP" altLang="en-US"/>
          </a:p>
        </p:txBody>
      </p:sp>
    </p:spTree>
    <p:extLst>
      <p:ext uri="{BB962C8B-B14F-4D97-AF65-F5344CB8AC3E}">
        <p14:creationId xmlns:p14="http://schemas.microsoft.com/office/powerpoint/2010/main" val="3941600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D5CC9A-F85A-4322-956B-C8288402D427}" type="datetimeFigureOut">
              <a:rPr kumimoji="1" lang="ja-JP" altLang="en-US" smtClean="0"/>
              <a:t>2024/2/15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53D9EF9-846B-4F78-A55A-4CD879F9AC6B}" type="slidenum">
              <a:rPr kumimoji="1" lang="ja-JP" altLang="en-US" smtClean="0"/>
              <a:t>‹#›</a:t>
            </a:fld>
            <a:endParaRPr kumimoji="1" lang="ja-JP" altLang="en-US"/>
          </a:p>
        </p:txBody>
      </p:sp>
    </p:spTree>
    <p:extLst>
      <p:ext uri="{BB962C8B-B14F-4D97-AF65-F5344CB8AC3E}">
        <p14:creationId xmlns:p14="http://schemas.microsoft.com/office/powerpoint/2010/main" val="177276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5D5CC9A-F85A-4322-956B-C8288402D427}" type="datetimeFigureOut">
              <a:rPr kumimoji="1" lang="ja-JP" altLang="en-US" smtClean="0"/>
              <a:t>2024/2/15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53D9EF9-846B-4F78-A55A-4CD879F9AC6B}" type="slidenum">
              <a:rPr kumimoji="1" lang="ja-JP" altLang="en-US" smtClean="0"/>
              <a:t>‹#›</a:t>
            </a:fld>
            <a:endParaRPr kumimoji="1" lang="ja-JP" altLang="en-US"/>
          </a:p>
        </p:txBody>
      </p:sp>
    </p:spTree>
    <p:extLst>
      <p:ext uri="{BB962C8B-B14F-4D97-AF65-F5344CB8AC3E}">
        <p14:creationId xmlns:p14="http://schemas.microsoft.com/office/powerpoint/2010/main" val="3516353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smtClean="0"/>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5D5CC9A-F85A-4322-956B-C8288402D427}" type="datetimeFigureOut">
              <a:rPr kumimoji="1" lang="ja-JP" altLang="en-US" smtClean="0"/>
              <a:t>2024/2/15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53D9EF9-846B-4F78-A55A-4CD879F9AC6B}" type="slidenum">
              <a:rPr kumimoji="1" lang="ja-JP" altLang="en-US" smtClean="0"/>
              <a:t>‹#›</a:t>
            </a:fld>
            <a:endParaRPr kumimoji="1" lang="ja-JP" altLang="en-US"/>
          </a:p>
        </p:txBody>
      </p:sp>
    </p:spTree>
    <p:extLst>
      <p:ext uri="{BB962C8B-B14F-4D97-AF65-F5344CB8AC3E}">
        <p14:creationId xmlns:p14="http://schemas.microsoft.com/office/powerpoint/2010/main" val="381711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85D5CC9A-F85A-4322-956B-C8288402D427}" type="datetimeFigureOut">
              <a:rPr kumimoji="1" lang="ja-JP" altLang="en-US" smtClean="0"/>
              <a:t>2024/2/15</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653D9EF9-846B-4F78-A55A-4CD879F9AC6B}" type="slidenum">
              <a:rPr kumimoji="1" lang="ja-JP" altLang="en-US" smtClean="0"/>
              <a:t>‹#›</a:t>
            </a:fld>
            <a:endParaRPr kumimoji="1" lang="ja-JP" altLang="en-US"/>
          </a:p>
        </p:txBody>
      </p:sp>
    </p:spTree>
    <p:extLst>
      <p:ext uri="{BB962C8B-B14F-4D97-AF65-F5344CB8AC3E}">
        <p14:creationId xmlns:p14="http://schemas.microsoft.com/office/powerpoint/2010/main" val="64386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emf"/><Relationship Id="rId21" Type="http://schemas.openxmlformats.org/officeDocument/2006/relationships/image" Target="../media/image20.emf"/><Relationship Id="rId7" Type="http://schemas.openxmlformats.org/officeDocument/2006/relationships/image" Target="../media/image6.jpe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jpe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jpe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gif"/><Relationship Id="rId10" Type="http://schemas.openxmlformats.org/officeDocument/2006/relationships/image" Target="../media/image9.jpe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トリミン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4478"/>
            <a:ext cx="7615238" cy="291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2" name="正方形/長方形 381"/>
          <p:cNvSpPr/>
          <p:nvPr/>
        </p:nvSpPr>
        <p:spPr>
          <a:xfrm flipH="1">
            <a:off x="0" y="0"/>
            <a:ext cx="12801600" cy="762571"/>
          </a:xfrm>
          <a:prstGeom prst="rect">
            <a:avLst/>
          </a:prstGeom>
          <a:gradFill flip="none" rotWithShape="1">
            <a:gsLst>
              <a:gs pos="0">
                <a:schemeClr val="accent2">
                  <a:lumMod val="0"/>
                  <a:lumOff val="100000"/>
                </a:schemeClr>
              </a:gs>
              <a:gs pos="35000">
                <a:schemeClr val="accent2">
                  <a:lumMod val="0"/>
                  <a:lumOff val="100000"/>
                </a:schemeClr>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Rectangle 222"/>
          <p:cNvSpPr>
            <a:spLocks noChangeArrowheads="1"/>
          </p:cNvSpPr>
          <p:nvPr/>
        </p:nvSpPr>
        <p:spPr bwMode="auto">
          <a:xfrm>
            <a:off x="5529263" y="4415677"/>
            <a:ext cx="2087562" cy="331788"/>
          </a:xfrm>
          <a:prstGeom prst="rect">
            <a:avLst/>
          </a:prstGeom>
          <a:solidFill>
            <a:schemeClr val="bg1"/>
          </a:solidFill>
          <a:ln w="6350">
            <a:solidFill>
              <a:schemeClr val="tx1"/>
            </a:solidFill>
            <a:miter lim="800000"/>
            <a:headEnd/>
            <a:tailEnd/>
          </a:ln>
        </p:spPr>
        <p:txBody>
          <a:bodyPr wrap="none" anchor="ct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800">
              <a:latin typeface="BIZ UDPゴシック" panose="020B0400000000000000" pitchFamily="50" charset="-128"/>
              <a:ea typeface="BIZ UDPゴシック" panose="020B0400000000000000" pitchFamily="50" charset="-128"/>
            </a:endParaRPr>
          </a:p>
        </p:txBody>
      </p:sp>
      <p:pic>
        <p:nvPicPr>
          <p:cNvPr id="8" name="図 38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3825" y="4834911"/>
            <a:ext cx="3697288"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9"/>
          <p:cNvSpPr>
            <a:spLocks noChangeShapeType="1"/>
          </p:cNvSpPr>
          <p:nvPr/>
        </p:nvSpPr>
        <p:spPr bwMode="auto">
          <a:xfrm>
            <a:off x="4208463" y="1690326"/>
            <a:ext cx="0" cy="1336675"/>
          </a:xfrm>
          <a:prstGeom prst="line">
            <a:avLst/>
          </a:prstGeom>
          <a:noFill/>
          <a:ln w="12700">
            <a:solidFill>
              <a:srgbClr val="80808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 name="Line 10"/>
          <p:cNvSpPr>
            <a:spLocks noChangeShapeType="1"/>
          </p:cNvSpPr>
          <p:nvPr/>
        </p:nvSpPr>
        <p:spPr bwMode="auto">
          <a:xfrm>
            <a:off x="4119563" y="1687151"/>
            <a:ext cx="184150" cy="0"/>
          </a:xfrm>
          <a:prstGeom prst="line">
            <a:avLst/>
          </a:prstGeom>
          <a:noFill/>
          <a:ln w="63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 name="Line 11"/>
          <p:cNvSpPr>
            <a:spLocks noChangeShapeType="1"/>
          </p:cNvSpPr>
          <p:nvPr/>
        </p:nvSpPr>
        <p:spPr bwMode="auto">
          <a:xfrm>
            <a:off x="4119563" y="3030176"/>
            <a:ext cx="184150" cy="0"/>
          </a:xfrm>
          <a:prstGeom prst="line">
            <a:avLst/>
          </a:prstGeom>
          <a:noFill/>
          <a:ln w="63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 name="Line 12"/>
          <p:cNvSpPr>
            <a:spLocks noChangeShapeType="1"/>
          </p:cNvSpPr>
          <p:nvPr/>
        </p:nvSpPr>
        <p:spPr bwMode="auto">
          <a:xfrm>
            <a:off x="268288" y="3190514"/>
            <a:ext cx="0" cy="1778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 name="Line 13"/>
          <p:cNvSpPr>
            <a:spLocks noChangeShapeType="1"/>
          </p:cNvSpPr>
          <p:nvPr/>
        </p:nvSpPr>
        <p:spPr bwMode="auto">
          <a:xfrm>
            <a:off x="3763963" y="3198451"/>
            <a:ext cx="0" cy="177800"/>
          </a:xfrm>
          <a:prstGeom prst="line">
            <a:avLst/>
          </a:prstGeom>
          <a:noFill/>
          <a:ln w="63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 name="Line 14"/>
          <p:cNvSpPr>
            <a:spLocks noChangeShapeType="1"/>
          </p:cNvSpPr>
          <p:nvPr/>
        </p:nvSpPr>
        <p:spPr bwMode="auto">
          <a:xfrm>
            <a:off x="277813" y="3285764"/>
            <a:ext cx="3494087" cy="0"/>
          </a:xfrm>
          <a:prstGeom prst="line">
            <a:avLst/>
          </a:prstGeom>
          <a:noFill/>
          <a:ln w="12700">
            <a:solidFill>
              <a:srgbClr val="80808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 name="Line 15"/>
          <p:cNvSpPr>
            <a:spLocks noChangeShapeType="1"/>
          </p:cNvSpPr>
          <p:nvPr/>
        </p:nvSpPr>
        <p:spPr bwMode="auto">
          <a:xfrm>
            <a:off x="3998913" y="3085739"/>
            <a:ext cx="0" cy="247650"/>
          </a:xfrm>
          <a:prstGeom prst="line">
            <a:avLst/>
          </a:prstGeom>
          <a:noFill/>
          <a:ln w="63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 name="Line 16"/>
          <p:cNvSpPr>
            <a:spLocks noChangeShapeType="1"/>
          </p:cNvSpPr>
          <p:nvPr/>
        </p:nvSpPr>
        <p:spPr bwMode="auto">
          <a:xfrm flipV="1">
            <a:off x="3803650" y="3234964"/>
            <a:ext cx="203200" cy="57150"/>
          </a:xfrm>
          <a:prstGeom prst="line">
            <a:avLst/>
          </a:prstGeom>
          <a:noFill/>
          <a:ln w="12700">
            <a:solidFill>
              <a:srgbClr val="80808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Text Box 383"/>
          <p:cNvSpPr txBox="1">
            <a:spLocks noChangeArrowheads="1"/>
          </p:cNvSpPr>
          <p:nvPr/>
        </p:nvSpPr>
        <p:spPr bwMode="auto">
          <a:xfrm>
            <a:off x="3632200" y="3384189"/>
            <a:ext cx="647700" cy="3037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474788">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defTabSz="1474788">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defTabSz="1474788">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defTabSz="14747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defTabSz="14747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20000"/>
              </a:lnSpc>
              <a:spcBef>
                <a:spcPct val="0"/>
              </a:spcBef>
              <a:buFontTx/>
              <a:buNone/>
            </a:pPr>
            <a:r>
              <a:rPr lang="ja-JP" altLang="en-US" sz="600" dirty="0" smtClean="0">
                <a:solidFill>
                  <a:srgbClr val="4D4D4D"/>
                </a:solidFill>
              </a:rPr>
              <a:t>奥行き</a:t>
            </a:r>
            <a:r>
              <a:rPr lang="en-US" altLang="ja-JP" sz="600" dirty="0" smtClean="0">
                <a:solidFill>
                  <a:srgbClr val="4D4D4D"/>
                </a:solidFill>
              </a:rPr>
              <a:t>369mm</a:t>
            </a:r>
            <a:endParaRPr lang="ja-JP" altLang="en-US" sz="600" dirty="0">
              <a:solidFill>
                <a:srgbClr val="4D4D4D"/>
              </a:solidFill>
            </a:endParaRPr>
          </a:p>
        </p:txBody>
      </p:sp>
      <p:pic>
        <p:nvPicPr>
          <p:cNvPr id="21" name="Picture 117" descr="2,CSH-W2217R室外機"/>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4079" y="2426971"/>
            <a:ext cx="12065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188"/>
          <p:cNvSpPr>
            <a:spLocks noChangeArrowheads="1"/>
          </p:cNvSpPr>
          <p:nvPr/>
        </p:nvSpPr>
        <p:spPr bwMode="auto">
          <a:xfrm>
            <a:off x="4148138" y="2295164"/>
            <a:ext cx="130175" cy="274637"/>
          </a:xfrm>
          <a:prstGeom prst="rect">
            <a:avLst/>
          </a:prstGeom>
          <a:solidFill>
            <a:srgbClr val="FFF2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900"/>
          </a:p>
        </p:txBody>
      </p:sp>
      <p:sp>
        <p:nvSpPr>
          <p:cNvPr id="27" name="Text Box 383"/>
          <p:cNvSpPr txBox="1">
            <a:spLocks noChangeArrowheads="1"/>
          </p:cNvSpPr>
          <p:nvPr/>
        </p:nvSpPr>
        <p:spPr bwMode="auto">
          <a:xfrm>
            <a:off x="3973513" y="2258651"/>
            <a:ext cx="463550" cy="314325"/>
          </a:xfrm>
          <a:prstGeom prst="rect">
            <a:avLst/>
          </a:prstGeom>
          <a:noFill/>
          <a:ln>
            <a:noFill/>
          </a:ln>
          <a:effectLst/>
          <a:extLst>
            <a:ext uri="{909E8E84-426E-40DD-AFC4-6F175D3DCCD1}">
              <a14:hiddenFill xmlns:a14="http://schemas.microsoft.com/office/drawing/2010/main">
                <a:solidFill>
                  <a:srgbClr val="F5F3F5"/>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474788">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defTabSz="1474788">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defTabSz="1474788">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defTabSz="14747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defTabSz="14747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20000"/>
              </a:lnSpc>
              <a:spcBef>
                <a:spcPct val="0"/>
              </a:spcBef>
              <a:buFontTx/>
              <a:buNone/>
            </a:pPr>
            <a:r>
              <a:rPr lang="ja-JP" altLang="en-US" sz="600" dirty="0">
                <a:solidFill>
                  <a:srgbClr val="4D4D4D"/>
                </a:solidFill>
              </a:rPr>
              <a:t>高さ</a:t>
            </a:r>
            <a:r>
              <a:rPr lang="en-US" altLang="ja-JP" sz="600" dirty="0" smtClean="0">
                <a:solidFill>
                  <a:srgbClr val="4D4D4D"/>
                </a:solidFill>
              </a:rPr>
              <a:t>295mm</a:t>
            </a:r>
            <a:endParaRPr lang="ja-JP" altLang="en-US" sz="600" dirty="0">
              <a:solidFill>
                <a:srgbClr val="4D4D4D"/>
              </a:solidFill>
            </a:endParaRPr>
          </a:p>
        </p:txBody>
      </p:sp>
      <p:sp>
        <p:nvSpPr>
          <p:cNvPr id="28" name="Rectangle 214"/>
          <p:cNvSpPr>
            <a:spLocks noChangeArrowheads="1"/>
          </p:cNvSpPr>
          <p:nvPr/>
        </p:nvSpPr>
        <p:spPr bwMode="auto">
          <a:xfrm>
            <a:off x="625101" y="3872107"/>
            <a:ext cx="130837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BIZ UDPゴシック" panose="020B0400000000000000" pitchFamily="50" charset="-128"/>
                <a:ea typeface="BIZ UDPゴシック" panose="020B0400000000000000" pitchFamily="50" charset="-128"/>
              </a:rPr>
              <a:t>ＣＳＨ</a:t>
            </a:r>
            <a:r>
              <a:rPr lang="en-US" altLang="en-US" sz="1200" dirty="0" smtClean="0">
                <a:latin typeface="BIZ UDPゴシック" panose="020B0400000000000000" pitchFamily="50" charset="-128"/>
                <a:ea typeface="BIZ UDPゴシック" panose="020B0400000000000000" pitchFamily="50" charset="-128"/>
              </a:rPr>
              <a:t>-SV22AR</a:t>
            </a:r>
            <a:endParaRPr lang="ja-JP" altLang="en-US" sz="1200" dirty="0">
              <a:latin typeface="BIZ UDPゴシック" panose="020B0400000000000000" pitchFamily="50" charset="-128"/>
              <a:ea typeface="BIZ UDPゴシック" panose="020B0400000000000000" pitchFamily="50" charset="-128"/>
            </a:endParaRPr>
          </a:p>
        </p:txBody>
      </p:sp>
      <p:sp>
        <p:nvSpPr>
          <p:cNvPr id="29" name="Rectangle 216"/>
          <p:cNvSpPr>
            <a:spLocks noChangeArrowheads="1"/>
          </p:cNvSpPr>
          <p:nvPr/>
        </p:nvSpPr>
        <p:spPr bwMode="auto">
          <a:xfrm>
            <a:off x="1890713" y="4471240"/>
            <a:ext cx="520700" cy="32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en-US" sz="500">
                <a:latin typeface="BIZ UDPゴシック" panose="020B0400000000000000" pitchFamily="50" charset="-128"/>
                <a:ea typeface="BIZ UDPゴシック" panose="020B0400000000000000" pitchFamily="50" charset="-128"/>
              </a:rPr>
              <a:t>目標年度</a:t>
            </a:r>
          </a:p>
          <a:p>
            <a:pPr eaLnBrk="1" hangingPunct="1">
              <a:spcBef>
                <a:spcPct val="0"/>
              </a:spcBef>
              <a:buFontTx/>
              <a:buNone/>
            </a:pPr>
            <a:r>
              <a:rPr lang="en-US" altLang="en-US" sz="500">
                <a:latin typeface="BIZ UDPゴシック" panose="020B0400000000000000" pitchFamily="50" charset="-128"/>
                <a:ea typeface="BIZ UDPゴシック" panose="020B0400000000000000" pitchFamily="50" charset="-128"/>
              </a:rPr>
              <a:t>20</a:t>
            </a:r>
            <a:r>
              <a:rPr lang="en-US" altLang="ja-JP" sz="500">
                <a:latin typeface="BIZ UDPゴシック" panose="020B0400000000000000" pitchFamily="50" charset="-128"/>
                <a:ea typeface="BIZ UDPゴシック" panose="020B0400000000000000" pitchFamily="50" charset="-128"/>
              </a:rPr>
              <a:t>27</a:t>
            </a:r>
            <a:r>
              <a:rPr lang="en-US" altLang="en-US" sz="500">
                <a:latin typeface="BIZ UDPゴシック" panose="020B0400000000000000" pitchFamily="50" charset="-128"/>
                <a:ea typeface="BIZ UDPゴシック" panose="020B0400000000000000" pitchFamily="50" charset="-128"/>
              </a:rPr>
              <a:t>年度</a:t>
            </a:r>
          </a:p>
          <a:p>
            <a:pPr eaLnBrk="1" hangingPunct="1">
              <a:spcBef>
                <a:spcPct val="0"/>
              </a:spcBef>
              <a:buFontTx/>
              <a:buNone/>
            </a:pPr>
            <a:endParaRPr lang="en-US" altLang="ja-JP" sz="500">
              <a:latin typeface="BIZ UDPゴシック" panose="020B0400000000000000" pitchFamily="50" charset="-128"/>
              <a:ea typeface="BIZ UDPゴシック" panose="020B0400000000000000" pitchFamily="50" charset="-128"/>
            </a:endParaRPr>
          </a:p>
        </p:txBody>
      </p:sp>
      <p:sp>
        <p:nvSpPr>
          <p:cNvPr id="30" name="Rectangle 217"/>
          <p:cNvSpPr>
            <a:spLocks noChangeArrowheads="1"/>
          </p:cNvSpPr>
          <p:nvPr/>
        </p:nvSpPr>
        <p:spPr bwMode="auto">
          <a:xfrm>
            <a:off x="2301875" y="4415677"/>
            <a:ext cx="825500" cy="16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0"/>
              </a:spcBef>
              <a:buFontTx/>
              <a:buNone/>
            </a:pPr>
            <a:r>
              <a:rPr lang="en-US" altLang="en-US" sz="500">
                <a:latin typeface="BIZ UDPゴシック" panose="020B0400000000000000" pitchFamily="50" charset="-128"/>
                <a:ea typeface="BIZ UDPゴシック" panose="020B0400000000000000" pitchFamily="50" charset="-128"/>
              </a:rPr>
              <a:t>省エネ基準達成率</a:t>
            </a:r>
          </a:p>
        </p:txBody>
      </p:sp>
      <p:sp>
        <p:nvSpPr>
          <p:cNvPr id="31" name="Rectangle 218"/>
          <p:cNvSpPr>
            <a:spLocks noChangeArrowheads="1"/>
          </p:cNvSpPr>
          <p:nvPr/>
        </p:nvSpPr>
        <p:spPr bwMode="auto">
          <a:xfrm>
            <a:off x="3043238" y="4409327"/>
            <a:ext cx="642937"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0"/>
              </a:spcBef>
              <a:buFontTx/>
              <a:buNone/>
            </a:pPr>
            <a:r>
              <a:rPr lang="ja-JP" altLang="en-US" sz="500">
                <a:latin typeface="BIZ UDPゴシック" panose="020B0400000000000000" pitchFamily="50" charset="-128"/>
                <a:ea typeface="BIZ UDPゴシック" panose="020B0400000000000000" pitchFamily="50" charset="-128"/>
              </a:rPr>
              <a:t>通年エネルギー</a:t>
            </a:r>
          </a:p>
          <a:p>
            <a:pPr algn="ctr" eaLnBrk="1" hangingPunct="1">
              <a:lnSpc>
                <a:spcPct val="90000"/>
              </a:lnSpc>
              <a:spcBef>
                <a:spcPct val="0"/>
              </a:spcBef>
              <a:buFontTx/>
              <a:buNone/>
            </a:pPr>
            <a:r>
              <a:rPr lang="ja-JP" altLang="en-US" sz="500">
                <a:latin typeface="BIZ UDPゴシック" panose="020B0400000000000000" pitchFamily="50" charset="-128"/>
                <a:ea typeface="BIZ UDPゴシック" panose="020B0400000000000000" pitchFamily="50" charset="-128"/>
              </a:rPr>
              <a:t>消費効率（</a:t>
            </a:r>
            <a:r>
              <a:rPr lang="en-US" altLang="ja-JP" sz="500">
                <a:latin typeface="BIZ UDPゴシック" panose="020B0400000000000000" pitchFamily="50" charset="-128"/>
                <a:ea typeface="BIZ UDPゴシック" panose="020B0400000000000000" pitchFamily="50" charset="-128"/>
              </a:rPr>
              <a:t>APF</a:t>
            </a:r>
            <a:r>
              <a:rPr lang="ja-JP" altLang="en-US" sz="500">
                <a:latin typeface="BIZ UDPゴシック" panose="020B0400000000000000" pitchFamily="50" charset="-128"/>
                <a:ea typeface="BIZ UDPゴシック" panose="020B0400000000000000" pitchFamily="50" charset="-128"/>
              </a:rPr>
              <a:t>）</a:t>
            </a:r>
          </a:p>
        </p:txBody>
      </p:sp>
      <p:sp>
        <p:nvSpPr>
          <p:cNvPr id="32" name="Rectangle 219"/>
          <p:cNvSpPr>
            <a:spLocks noChangeArrowheads="1"/>
          </p:cNvSpPr>
          <p:nvPr/>
        </p:nvSpPr>
        <p:spPr bwMode="auto">
          <a:xfrm>
            <a:off x="2452974" y="4503153"/>
            <a:ext cx="56457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100" dirty="0" smtClean="0">
                <a:latin typeface="BIZ UDPゴシック" panose="020B0400000000000000" pitchFamily="50" charset="-128"/>
                <a:ea typeface="BIZ UDPゴシック" panose="020B0400000000000000" pitchFamily="50" charset="-128"/>
              </a:rPr>
              <a:t>100</a:t>
            </a:r>
            <a:r>
              <a:rPr lang="en-US" altLang="en-US" sz="600" dirty="0" smtClean="0">
                <a:latin typeface="BIZ UDPゴシック" panose="020B0400000000000000" pitchFamily="50" charset="-128"/>
                <a:ea typeface="BIZ UDPゴシック" panose="020B0400000000000000" pitchFamily="50" charset="-128"/>
              </a:rPr>
              <a:t>％</a:t>
            </a:r>
            <a:endParaRPr lang="en-US" altLang="en-US" sz="600" dirty="0">
              <a:latin typeface="BIZ UDPゴシック" panose="020B0400000000000000" pitchFamily="50" charset="-128"/>
              <a:ea typeface="BIZ UDPゴシック" panose="020B0400000000000000" pitchFamily="50" charset="-128"/>
            </a:endParaRPr>
          </a:p>
        </p:txBody>
      </p:sp>
      <p:sp>
        <p:nvSpPr>
          <p:cNvPr id="33" name="Rectangle 220"/>
          <p:cNvSpPr>
            <a:spLocks noChangeArrowheads="1"/>
          </p:cNvSpPr>
          <p:nvPr/>
        </p:nvSpPr>
        <p:spPr bwMode="auto">
          <a:xfrm>
            <a:off x="3164195" y="4551880"/>
            <a:ext cx="39626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900">
                <a:solidFill>
                  <a:schemeClr val="tx1"/>
                </a:solidFill>
                <a:latin typeface="Arial" panose="020B0604020202020204" pitchFamily="34" charset="0"/>
                <a:ea typeface="ＭＳ Ｐゴシック" panose="020B0600070205080204" pitchFamily="50" charset="-128"/>
              </a:defRPr>
            </a:lvl1pPr>
            <a:lvl2pPr marL="742950" indent="-285750">
              <a:defRPr kumimoji="1" sz="900">
                <a:solidFill>
                  <a:schemeClr val="tx1"/>
                </a:solidFill>
                <a:latin typeface="Arial" panose="020B0604020202020204" pitchFamily="34" charset="0"/>
                <a:ea typeface="ＭＳ Ｐゴシック" panose="020B0600070205080204" pitchFamily="50" charset="-128"/>
              </a:defRPr>
            </a:lvl2pPr>
            <a:lvl3pPr marL="1143000" indent="-228600">
              <a:defRPr kumimoji="1" sz="900">
                <a:solidFill>
                  <a:schemeClr val="tx1"/>
                </a:solidFill>
                <a:latin typeface="Arial" panose="020B0604020202020204" pitchFamily="34" charset="0"/>
                <a:ea typeface="ＭＳ Ｐゴシック" panose="020B0600070205080204" pitchFamily="50" charset="-128"/>
              </a:defRPr>
            </a:lvl3pPr>
            <a:lvl4pPr marL="1600200" indent="-228600">
              <a:defRPr kumimoji="1" sz="900">
                <a:solidFill>
                  <a:schemeClr val="tx1"/>
                </a:solidFill>
                <a:latin typeface="Arial" panose="020B0604020202020204" pitchFamily="34" charset="0"/>
                <a:ea typeface="ＭＳ Ｐゴシック" panose="020B0600070205080204" pitchFamily="50" charset="-128"/>
              </a:defRPr>
            </a:lvl4pPr>
            <a:lvl5pPr marL="2057400" indent="-228600">
              <a:defRPr kumimoji="1" sz="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dirty="0" smtClean="0">
                <a:latin typeface="BIZ UDPゴシック" panose="020B0400000000000000" pitchFamily="50" charset="-128"/>
                <a:ea typeface="BIZ UDPゴシック" panose="020B0400000000000000" pitchFamily="50" charset="-128"/>
              </a:rPr>
              <a:t>6.6</a:t>
            </a:r>
            <a:endParaRPr lang="en-US" altLang="en-US" dirty="0">
              <a:latin typeface="BIZ UDPゴシック" panose="020B0400000000000000" pitchFamily="50" charset="-128"/>
              <a:ea typeface="BIZ UDPゴシック" panose="020B0400000000000000" pitchFamily="50" charset="-128"/>
            </a:endParaRPr>
          </a:p>
        </p:txBody>
      </p:sp>
      <p:sp>
        <p:nvSpPr>
          <p:cNvPr id="34" name="Rectangle 222"/>
          <p:cNvSpPr>
            <a:spLocks noChangeArrowheads="1"/>
          </p:cNvSpPr>
          <p:nvPr/>
        </p:nvSpPr>
        <p:spPr bwMode="auto">
          <a:xfrm>
            <a:off x="1592263" y="4425202"/>
            <a:ext cx="2087562" cy="33178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800">
              <a:latin typeface="BIZ UDPゴシック" panose="020B0400000000000000" pitchFamily="50" charset="-128"/>
              <a:ea typeface="BIZ UDPゴシック" panose="020B0400000000000000" pitchFamily="50" charset="-128"/>
            </a:endParaRPr>
          </a:p>
        </p:txBody>
      </p:sp>
      <p:sp>
        <p:nvSpPr>
          <p:cNvPr id="35" name="Line 223"/>
          <p:cNvSpPr>
            <a:spLocks noChangeShapeType="1"/>
          </p:cNvSpPr>
          <p:nvPr/>
        </p:nvSpPr>
        <p:spPr bwMode="auto">
          <a:xfrm>
            <a:off x="2382838" y="4433140"/>
            <a:ext cx="1587" cy="32226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 name="Line 224"/>
          <p:cNvSpPr>
            <a:spLocks noChangeShapeType="1"/>
          </p:cNvSpPr>
          <p:nvPr/>
        </p:nvSpPr>
        <p:spPr bwMode="auto">
          <a:xfrm>
            <a:off x="3065463" y="4433140"/>
            <a:ext cx="1587" cy="32226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7" name="Rectangle 228"/>
          <p:cNvSpPr>
            <a:spLocks noChangeArrowheads="1"/>
          </p:cNvSpPr>
          <p:nvPr/>
        </p:nvSpPr>
        <p:spPr bwMode="auto">
          <a:xfrm>
            <a:off x="1801907" y="3931940"/>
            <a:ext cx="3873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800">
                <a:latin typeface="BIZ UDPゴシック" panose="020B0400000000000000" pitchFamily="50" charset="-128"/>
                <a:ea typeface="BIZ UDPゴシック" panose="020B0400000000000000" pitchFamily="50" charset="-128"/>
              </a:rPr>
              <a:t>（Ｗ）</a:t>
            </a:r>
            <a:endParaRPr lang="ja-JP" altLang="en-US" sz="600">
              <a:latin typeface="BIZ UDPゴシック" panose="020B0400000000000000" pitchFamily="50" charset="-128"/>
              <a:ea typeface="BIZ UDPゴシック" panose="020B0400000000000000" pitchFamily="50" charset="-128"/>
            </a:endParaRPr>
          </a:p>
        </p:txBody>
      </p:sp>
      <p:sp>
        <p:nvSpPr>
          <p:cNvPr id="38" name="Rectangle 229"/>
          <p:cNvSpPr>
            <a:spLocks noChangeArrowheads="1"/>
          </p:cNvSpPr>
          <p:nvPr/>
        </p:nvSpPr>
        <p:spPr bwMode="auto">
          <a:xfrm>
            <a:off x="627296" y="4086820"/>
            <a:ext cx="1215397"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700" dirty="0">
                <a:latin typeface="BIZ UDPゴシック" panose="020B0400000000000000" pitchFamily="50" charset="-128"/>
                <a:ea typeface="BIZ UDPゴシック" panose="020B0400000000000000" pitchFamily="50" charset="-128"/>
              </a:rPr>
              <a:t>〈</a:t>
            </a:r>
            <a:r>
              <a:rPr lang="ja-JP" altLang="en-US" sz="700" dirty="0">
                <a:latin typeface="BIZ UDPゴシック" panose="020B0400000000000000" pitchFamily="50" charset="-128"/>
                <a:ea typeface="BIZ UDPゴシック" panose="020B0400000000000000" pitchFamily="50" charset="-128"/>
              </a:rPr>
              <a:t>室外機</a:t>
            </a:r>
            <a:r>
              <a:rPr lang="en-US" altLang="ja-JP" sz="700" dirty="0">
                <a:latin typeface="BIZ UDPゴシック" panose="020B0400000000000000" pitchFamily="50" charset="-128"/>
                <a:ea typeface="BIZ UDPゴシック" panose="020B0400000000000000" pitchFamily="50" charset="-128"/>
              </a:rPr>
              <a:t>〉</a:t>
            </a:r>
            <a:r>
              <a:rPr lang="ja-JP" altLang="en-US" sz="700" dirty="0">
                <a:latin typeface="BIZ UDPゴシック" panose="020B0400000000000000" pitchFamily="50" charset="-128"/>
                <a:ea typeface="BIZ UDPゴシック" panose="020B0400000000000000" pitchFamily="50" charset="-128"/>
              </a:rPr>
              <a:t>ＣＯＨ</a:t>
            </a:r>
            <a:r>
              <a:rPr lang="en-US" altLang="ja-JP" sz="700" dirty="0" smtClean="0">
                <a:latin typeface="BIZ UDPゴシック" panose="020B0400000000000000" pitchFamily="50" charset="-128"/>
                <a:ea typeface="BIZ UDPゴシック" panose="020B0400000000000000" pitchFamily="50" charset="-128"/>
              </a:rPr>
              <a:t>-SV22AR</a:t>
            </a:r>
            <a:endParaRPr lang="ja-JP" altLang="en-US" sz="700" dirty="0">
              <a:latin typeface="BIZ UDPゴシック" panose="020B0400000000000000" pitchFamily="50" charset="-128"/>
              <a:ea typeface="BIZ UDPゴシック" panose="020B0400000000000000" pitchFamily="50" charset="-128"/>
            </a:endParaRPr>
          </a:p>
        </p:txBody>
      </p:sp>
      <p:sp>
        <p:nvSpPr>
          <p:cNvPr id="39" name="Rectangle 236"/>
          <p:cNvSpPr>
            <a:spLocks noChangeArrowheads="1"/>
          </p:cNvSpPr>
          <p:nvPr/>
        </p:nvSpPr>
        <p:spPr bwMode="auto">
          <a:xfrm>
            <a:off x="736600" y="4418852"/>
            <a:ext cx="776288" cy="333375"/>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800">
              <a:latin typeface="BIZ UDPゴシック" panose="020B0400000000000000" pitchFamily="50" charset="-128"/>
              <a:ea typeface="BIZ UDPゴシック" panose="020B0400000000000000" pitchFamily="50" charset="-128"/>
            </a:endParaRPr>
          </a:p>
        </p:txBody>
      </p:sp>
      <p:sp>
        <p:nvSpPr>
          <p:cNvPr id="40" name="Rectangle 237"/>
          <p:cNvSpPr>
            <a:spLocks noChangeArrowheads="1"/>
          </p:cNvSpPr>
          <p:nvPr/>
        </p:nvSpPr>
        <p:spPr bwMode="auto">
          <a:xfrm>
            <a:off x="798513" y="4418852"/>
            <a:ext cx="762000" cy="16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0"/>
              </a:spcBef>
              <a:buFontTx/>
              <a:buNone/>
            </a:pPr>
            <a:r>
              <a:rPr lang="ja-JP" altLang="en-US" sz="500">
                <a:latin typeface="BIZ UDPゴシック" panose="020B0400000000000000" pitchFamily="50" charset="-128"/>
                <a:ea typeface="BIZ UDPゴシック" panose="020B0400000000000000" pitchFamily="50" charset="-128"/>
              </a:rPr>
              <a:t>期間消費電力量</a:t>
            </a:r>
          </a:p>
        </p:txBody>
      </p:sp>
      <p:sp>
        <p:nvSpPr>
          <p:cNvPr id="41" name="Rectangle 238"/>
          <p:cNvSpPr>
            <a:spLocks noChangeArrowheads="1"/>
          </p:cNvSpPr>
          <p:nvPr/>
        </p:nvSpPr>
        <p:spPr bwMode="auto">
          <a:xfrm>
            <a:off x="845266" y="4506207"/>
            <a:ext cx="63991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en-US" altLang="ja-JP" sz="1050" dirty="0" smtClean="0">
                <a:latin typeface="BIZ UDPゴシック" panose="020B0400000000000000" pitchFamily="50" charset="-128"/>
                <a:ea typeface="BIZ UDPゴシック" panose="020B0400000000000000" pitchFamily="50" charset="-128"/>
              </a:rPr>
              <a:t>630</a:t>
            </a:r>
            <a:r>
              <a:rPr lang="ja-JP" altLang="en-US" sz="500" dirty="0" smtClean="0">
                <a:latin typeface="BIZ UDPゴシック" panose="020B0400000000000000" pitchFamily="50" charset="-128"/>
                <a:ea typeface="BIZ UDPゴシック" panose="020B0400000000000000" pitchFamily="50" charset="-128"/>
              </a:rPr>
              <a:t>ｋＷｈ</a:t>
            </a:r>
          </a:p>
        </p:txBody>
      </p:sp>
      <p:sp>
        <p:nvSpPr>
          <p:cNvPr id="42" name="Rectangle 338"/>
          <p:cNvSpPr>
            <a:spLocks noChangeArrowheads="1"/>
          </p:cNvSpPr>
          <p:nvPr/>
        </p:nvSpPr>
        <p:spPr bwMode="auto">
          <a:xfrm>
            <a:off x="1882775" y="3217501"/>
            <a:ext cx="441325" cy="141288"/>
          </a:xfrm>
          <a:prstGeom prst="rect">
            <a:avLst/>
          </a:prstGeom>
          <a:solidFill>
            <a:srgbClr val="FFF2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900"/>
          </a:p>
        </p:txBody>
      </p:sp>
      <p:sp>
        <p:nvSpPr>
          <p:cNvPr id="43" name="Text Box 383"/>
          <p:cNvSpPr txBox="1">
            <a:spLocks noChangeArrowheads="1"/>
          </p:cNvSpPr>
          <p:nvPr/>
        </p:nvSpPr>
        <p:spPr bwMode="auto">
          <a:xfrm>
            <a:off x="1835150" y="3176226"/>
            <a:ext cx="711200" cy="192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474788">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defTabSz="1474788">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defTabSz="1474788">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defTabSz="14747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defTabSz="14747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spcBef>
                <a:spcPct val="0"/>
              </a:spcBef>
              <a:buFontTx/>
              <a:buNone/>
            </a:pPr>
            <a:r>
              <a:rPr lang="ja-JP" altLang="en-US" sz="600" dirty="0">
                <a:solidFill>
                  <a:srgbClr val="4D4D4D"/>
                </a:solidFill>
              </a:rPr>
              <a:t>幅</a:t>
            </a:r>
            <a:r>
              <a:rPr lang="en-US" altLang="ja-JP" sz="600" dirty="0" smtClean="0">
                <a:solidFill>
                  <a:srgbClr val="4D4D4D"/>
                </a:solidFill>
              </a:rPr>
              <a:t>797mm</a:t>
            </a:r>
            <a:endParaRPr lang="ja-JP" altLang="en-US" sz="600" dirty="0">
              <a:solidFill>
                <a:srgbClr val="4D4D4D"/>
              </a:solidFill>
            </a:endParaRPr>
          </a:p>
        </p:txBody>
      </p:sp>
      <p:sp>
        <p:nvSpPr>
          <p:cNvPr id="44" name="Text Box 383"/>
          <p:cNvSpPr txBox="1">
            <a:spLocks noChangeArrowheads="1"/>
          </p:cNvSpPr>
          <p:nvPr/>
        </p:nvSpPr>
        <p:spPr bwMode="auto">
          <a:xfrm>
            <a:off x="1455593" y="3299788"/>
            <a:ext cx="1285875"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474788">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defTabSz="1474788">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defTabSz="1474788">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defTabSz="14747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defTabSz="14747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spcBef>
                <a:spcPct val="0"/>
              </a:spcBef>
              <a:buFontTx/>
              <a:buNone/>
            </a:pPr>
            <a:r>
              <a:rPr lang="ja-JP" altLang="en-US" sz="600" dirty="0">
                <a:solidFill>
                  <a:srgbClr val="4D4D4D"/>
                </a:solidFill>
              </a:rPr>
              <a:t>（本体取付枠幅寸法　</a:t>
            </a:r>
            <a:r>
              <a:rPr lang="en-US" altLang="ja-JP" sz="600" dirty="0" smtClean="0">
                <a:solidFill>
                  <a:srgbClr val="4D4D4D"/>
                </a:solidFill>
              </a:rPr>
              <a:t>787</a:t>
            </a:r>
            <a:r>
              <a:rPr lang="ja-JP" altLang="en-US" sz="600" dirty="0" smtClean="0">
                <a:solidFill>
                  <a:srgbClr val="4D4D4D"/>
                </a:solidFill>
              </a:rPr>
              <a:t>ｍｍ</a:t>
            </a:r>
            <a:r>
              <a:rPr lang="ja-JP" altLang="en-US" sz="600" dirty="0">
                <a:solidFill>
                  <a:srgbClr val="4D4D4D"/>
                </a:solidFill>
              </a:rPr>
              <a:t>）</a:t>
            </a:r>
          </a:p>
        </p:txBody>
      </p:sp>
      <p:sp>
        <p:nvSpPr>
          <p:cNvPr id="45" name="Rectangle 258"/>
          <p:cNvSpPr>
            <a:spLocks noChangeArrowheads="1"/>
          </p:cNvSpPr>
          <p:nvPr/>
        </p:nvSpPr>
        <p:spPr bwMode="auto">
          <a:xfrm>
            <a:off x="5856557" y="5450558"/>
            <a:ext cx="17844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600" dirty="0">
                <a:latin typeface="BIZ UDPゴシック" panose="020B0400000000000000" pitchFamily="50" charset="-128"/>
                <a:ea typeface="BIZ UDPゴシック" panose="020B0400000000000000" pitchFamily="50" charset="-128"/>
              </a:rPr>
              <a:t>〔</a:t>
            </a:r>
            <a:r>
              <a:rPr lang="ja-JP" altLang="en-US" sz="600" dirty="0">
                <a:latin typeface="BIZ UDPゴシック" panose="020B0400000000000000" pitchFamily="50" charset="-128"/>
                <a:ea typeface="BIZ UDPゴシック" panose="020B0400000000000000" pitchFamily="50" charset="-128"/>
              </a:rPr>
              <a:t>室内機</a:t>
            </a:r>
            <a:r>
              <a:rPr lang="en-US" altLang="ja-JP" sz="600" dirty="0">
                <a:latin typeface="BIZ UDPゴシック" panose="020B0400000000000000" pitchFamily="50" charset="-128"/>
                <a:ea typeface="BIZ UDPゴシック" panose="020B0400000000000000" pitchFamily="50" charset="-128"/>
              </a:rPr>
              <a:t>〕</a:t>
            </a:r>
            <a:r>
              <a:rPr lang="ja-JP" altLang="en-US" sz="600" dirty="0" smtClean="0">
                <a:latin typeface="BIZ UDPゴシック" panose="020B0400000000000000" pitchFamily="50" charset="-128"/>
                <a:ea typeface="BIZ UDPゴシック" panose="020B0400000000000000" pitchFamily="50" charset="-128"/>
              </a:rPr>
              <a:t>質量</a:t>
            </a:r>
            <a:r>
              <a:rPr lang="en-US" altLang="ja-JP" sz="600" dirty="0" smtClean="0">
                <a:latin typeface="BIZ UDPゴシック" panose="020B0400000000000000" pitchFamily="50" charset="-128"/>
                <a:ea typeface="BIZ UDPゴシック" panose="020B0400000000000000" pitchFamily="50" charset="-128"/>
              </a:rPr>
              <a:t>12.</a:t>
            </a:r>
            <a:r>
              <a:rPr lang="ja-JP" altLang="en-US" sz="600" dirty="0">
                <a:latin typeface="BIZ UDPゴシック" panose="020B0400000000000000" pitchFamily="50" charset="-128"/>
                <a:ea typeface="BIZ UDPゴシック" panose="020B0400000000000000" pitchFamily="50" charset="-128"/>
              </a:rPr>
              <a:t>５ｋｇ　　</a:t>
            </a:r>
            <a:r>
              <a:rPr lang="en-US" altLang="ja-JP" sz="600" dirty="0">
                <a:latin typeface="BIZ UDPゴシック" panose="020B0400000000000000" pitchFamily="50" charset="-128"/>
                <a:ea typeface="BIZ UDPゴシック" panose="020B0400000000000000" pitchFamily="50" charset="-128"/>
              </a:rPr>
              <a:t>〔</a:t>
            </a:r>
            <a:r>
              <a:rPr lang="ja-JP" altLang="en-US" sz="600" dirty="0">
                <a:latin typeface="BIZ UDPゴシック" panose="020B0400000000000000" pitchFamily="50" charset="-128"/>
                <a:ea typeface="BIZ UDPゴシック" panose="020B0400000000000000" pitchFamily="50" charset="-128"/>
              </a:rPr>
              <a:t>室外機</a:t>
            </a:r>
            <a:r>
              <a:rPr lang="en-US" altLang="ja-JP" sz="600" dirty="0">
                <a:latin typeface="BIZ UDPゴシック" panose="020B0400000000000000" pitchFamily="50" charset="-128"/>
                <a:ea typeface="BIZ UDPゴシック" panose="020B0400000000000000" pitchFamily="50" charset="-128"/>
              </a:rPr>
              <a:t>〕</a:t>
            </a:r>
            <a:r>
              <a:rPr lang="ja-JP" altLang="en-US" sz="600" dirty="0" smtClean="0">
                <a:latin typeface="BIZ UDPゴシック" panose="020B0400000000000000" pitchFamily="50" charset="-128"/>
                <a:ea typeface="BIZ UDPゴシック" panose="020B0400000000000000" pitchFamily="50" charset="-128"/>
              </a:rPr>
              <a:t>質量</a:t>
            </a:r>
            <a:r>
              <a:rPr lang="en-US" altLang="ja-JP" sz="600" dirty="0" smtClean="0">
                <a:latin typeface="BIZ UDPゴシック" panose="020B0400000000000000" pitchFamily="50" charset="-128"/>
                <a:ea typeface="BIZ UDPゴシック" panose="020B0400000000000000" pitchFamily="50" charset="-128"/>
              </a:rPr>
              <a:t>31.0</a:t>
            </a:r>
            <a:r>
              <a:rPr lang="ja-JP" altLang="en-US" sz="600" dirty="0" smtClean="0">
                <a:latin typeface="BIZ UDPゴシック" panose="020B0400000000000000" pitchFamily="50" charset="-128"/>
                <a:ea typeface="BIZ UDPゴシック" panose="020B0400000000000000" pitchFamily="50" charset="-128"/>
              </a:rPr>
              <a:t>ｋｇ</a:t>
            </a:r>
            <a:endParaRPr lang="ja-JP" altLang="en-US" sz="600" dirty="0">
              <a:latin typeface="BIZ UDPゴシック" panose="020B0400000000000000" pitchFamily="50" charset="-128"/>
              <a:ea typeface="BIZ UDPゴシック" panose="020B0400000000000000" pitchFamily="50" charset="-128"/>
            </a:endParaRPr>
          </a:p>
        </p:txBody>
      </p:sp>
      <p:sp>
        <p:nvSpPr>
          <p:cNvPr id="46" name="テキスト ボックス 45"/>
          <p:cNvSpPr txBox="1"/>
          <p:nvPr/>
        </p:nvSpPr>
        <p:spPr>
          <a:xfrm>
            <a:off x="6629400" y="1730096"/>
            <a:ext cx="857250" cy="307975"/>
          </a:xfrm>
          <a:prstGeom prst="rect">
            <a:avLst/>
          </a:prstGeom>
          <a:noFill/>
          <a:ln>
            <a:solidFill>
              <a:schemeClr val="tx1">
                <a:lumMod val="75000"/>
                <a:lumOff val="25000"/>
              </a:schemeClr>
            </a:solidFill>
          </a:ln>
        </p:spPr>
        <p:txBody>
          <a:bodyPr>
            <a:spAutoFit/>
          </a:bodyPr>
          <a:lstStyle/>
          <a:p>
            <a:pPr algn="ctr" eaLnBrk="1" hangingPunct="1">
              <a:defRPr/>
            </a:pPr>
            <a:r>
              <a:rPr lang="ja-JP" altLang="en-US" sz="700" dirty="0">
                <a:solidFill>
                  <a:schemeClr val="tx1">
                    <a:lumMod val="75000"/>
                    <a:lumOff val="25000"/>
                  </a:schemeClr>
                </a:solidFill>
                <a:latin typeface="BIZ UDPゴシック" panose="020B0400000000000000" pitchFamily="50" charset="-128"/>
                <a:ea typeface="BIZ UDPゴシック" panose="020B0400000000000000" pitchFamily="50" charset="-128"/>
              </a:rPr>
              <a:t>待機時消費電力</a:t>
            </a:r>
            <a:endParaRPr lang="en-US" altLang="ja-JP" sz="7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eaLnBrk="1" hangingPunct="1">
              <a:defRPr/>
            </a:pPr>
            <a:r>
              <a:rPr lang="ja-JP" altLang="en-US" sz="700" dirty="0">
                <a:solidFill>
                  <a:schemeClr val="tx1">
                    <a:lumMod val="75000"/>
                    <a:lumOff val="25000"/>
                  </a:schemeClr>
                </a:solidFill>
                <a:latin typeface="BIZ UDPゴシック" panose="020B0400000000000000" pitchFamily="50" charset="-128"/>
                <a:ea typeface="BIZ UDPゴシック" panose="020B0400000000000000" pitchFamily="50" charset="-128"/>
              </a:rPr>
              <a:t>約</a:t>
            </a:r>
            <a:r>
              <a:rPr lang="en-US" altLang="ja-JP" sz="7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0.5W </a:t>
            </a:r>
            <a:endParaRPr lang="ja-JP" altLang="en-US" sz="7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7" name="テキスト ボックス 24"/>
          <p:cNvSpPr txBox="1">
            <a:spLocks noChangeArrowheads="1"/>
          </p:cNvSpPr>
          <p:nvPr/>
        </p:nvSpPr>
        <p:spPr bwMode="auto">
          <a:xfrm>
            <a:off x="2694125" y="3833741"/>
            <a:ext cx="9845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900">
                <a:solidFill>
                  <a:schemeClr val="tx1"/>
                </a:solidFill>
                <a:latin typeface="Arial" panose="020B0604020202020204" pitchFamily="34" charset="0"/>
                <a:ea typeface="ＭＳ Ｐゴシック" panose="020B0600070205080204" pitchFamily="50" charset="-128"/>
              </a:defRPr>
            </a:lvl1pPr>
            <a:lvl2pPr marL="742950" indent="-285750">
              <a:defRPr kumimoji="1" sz="900">
                <a:solidFill>
                  <a:schemeClr val="tx1"/>
                </a:solidFill>
                <a:latin typeface="Arial" panose="020B0604020202020204" pitchFamily="34" charset="0"/>
                <a:ea typeface="ＭＳ Ｐゴシック" panose="020B0600070205080204" pitchFamily="50" charset="-128"/>
              </a:defRPr>
            </a:lvl2pPr>
            <a:lvl3pPr marL="1143000" indent="-228600">
              <a:defRPr kumimoji="1" sz="900">
                <a:solidFill>
                  <a:schemeClr val="tx1"/>
                </a:solidFill>
                <a:latin typeface="Arial" panose="020B0604020202020204" pitchFamily="34" charset="0"/>
                <a:ea typeface="ＭＳ Ｐゴシック" panose="020B0600070205080204" pitchFamily="50" charset="-128"/>
              </a:defRPr>
            </a:lvl3pPr>
            <a:lvl4pPr marL="1600200" indent="-228600">
              <a:defRPr kumimoji="1" sz="900">
                <a:solidFill>
                  <a:schemeClr val="tx1"/>
                </a:solidFill>
                <a:latin typeface="Arial" panose="020B0604020202020204" pitchFamily="34" charset="0"/>
                <a:ea typeface="ＭＳ Ｐゴシック" panose="020B0600070205080204" pitchFamily="50" charset="-128"/>
              </a:defRPr>
            </a:lvl4pPr>
            <a:lvl5pPr marL="2057400" indent="-228600">
              <a:defRPr kumimoji="1" sz="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9pPr>
          </a:lstStyle>
          <a:p>
            <a:pPr algn="ctr"/>
            <a:r>
              <a:rPr lang="en-US" altLang="ja-JP" dirty="0" smtClean="0">
                <a:latin typeface="BIZ UDPゴシック" panose="020B0400000000000000" pitchFamily="50" charset="-128"/>
                <a:ea typeface="BIZ UDPゴシック" panose="020B0400000000000000" pitchFamily="50" charset="-128"/>
              </a:rPr>
              <a:t>330,000</a:t>
            </a:r>
            <a:r>
              <a:rPr lang="ja-JP" altLang="en-US" dirty="0" smtClean="0">
                <a:latin typeface="BIZ UDPゴシック" panose="020B0400000000000000" pitchFamily="50" charset="-128"/>
                <a:ea typeface="BIZ UDPゴシック" panose="020B0400000000000000" pitchFamily="50" charset="-128"/>
              </a:rPr>
              <a:t>円</a:t>
            </a:r>
            <a:endParaRPr lang="en-US" altLang="ja-JP" dirty="0">
              <a:latin typeface="BIZ UDPゴシック" panose="020B0400000000000000" pitchFamily="50" charset="-128"/>
              <a:ea typeface="BIZ UDPゴシック" panose="020B0400000000000000" pitchFamily="50" charset="-128"/>
            </a:endParaRPr>
          </a:p>
          <a:p>
            <a:pPr algn="ctr"/>
            <a:r>
              <a:rPr lang="ja-JP" altLang="en-US" sz="700" dirty="0" smtClean="0">
                <a:latin typeface="BIZ UDPゴシック" panose="020B0400000000000000" pitchFamily="50" charset="-128"/>
                <a:ea typeface="BIZ UDPゴシック" panose="020B0400000000000000" pitchFamily="50" charset="-128"/>
              </a:rPr>
              <a:t>（税抜</a:t>
            </a:r>
            <a:r>
              <a:rPr lang="en-US" altLang="ja-JP" sz="700" dirty="0" smtClean="0">
                <a:latin typeface="BIZ UDPゴシック" panose="020B0400000000000000" pitchFamily="50" charset="-128"/>
                <a:ea typeface="BIZ UDPゴシック" panose="020B0400000000000000" pitchFamily="50" charset="-128"/>
              </a:rPr>
              <a:t>300,000</a:t>
            </a:r>
            <a:r>
              <a:rPr lang="ja-JP" altLang="en-US" sz="700" dirty="0" smtClean="0">
                <a:latin typeface="BIZ UDPゴシック" panose="020B0400000000000000" pitchFamily="50" charset="-128"/>
                <a:ea typeface="BIZ UDPゴシック" panose="020B0400000000000000" pitchFamily="50" charset="-128"/>
              </a:rPr>
              <a:t>円）</a:t>
            </a:r>
            <a:endParaRPr lang="ja-JP" altLang="en-US" sz="700" dirty="0">
              <a:latin typeface="BIZ UDPゴシック" panose="020B0400000000000000" pitchFamily="50" charset="-128"/>
              <a:ea typeface="BIZ UDPゴシック" panose="020B0400000000000000" pitchFamily="50" charset="-128"/>
            </a:endParaRPr>
          </a:p>
        </p:txBody>
      </p:sp>
      <p:sp>
        <p:nvSpPr>
          <p:cNvPr id="48" name="Rectangle 258"/>
          <p:cNvSpPr>
            <a:spLocks noChangeArrowheads="1"/>
          </p:cNvSpPr>
          <p:nvPr/>
        </p:nvSpPr>
        <p:spPr bwMode="auto">
          <a:xfrm>
            <a:off x="1973263" y="5447428"/>
            <a:ext cx="177484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600" dirty="0">
                <a:latin typeface="BIZ UDPゴシック" panose="020B0400000000000000" pitchFamily="50" charset="-128"/>
                <a:ea typeface="BIZ UDPゴシック" panose="020B0400000000000000" pitchFamily="50" charset="-128"/>
              </a:rPr>
              <a:t>〔</a:t>
            </a:r>
            <a:r>
              <a:rPr lang="ja-JP" altLang="en-US" sz="600" dirty="0">
                <a:latin typeface="BIZ UDPゴシック" panose="020B0400000000000000" pitchFamily="50" charset="-128"/>
                <a:ea typeface="BIZ UDPゴシック" panose="020B0400000000000000" pitchFamily="50" charset="-128"/>
              </a:rPr>
              <a:t>室内機</a:t>
            </a:r>
            <a:r>
              <a:rPr lang="en-US" altLang="ja-JP" sz="600" dirty="0">
                <a:latin typeface="BIZ UDPゴシック" panose="020B0400000000000000" pitchFamily="50" charset="-128"/>
                <a:ea typeface="BIZ UDPゴシック" panose="020B0400000000000000" pitchFamily="50" charset="-128"/>
              </a:rPr>
              <a:t>〕</a:t>
            </a:r>
            <a:r>
              <a:rPr lang="ja-JP" altLang="en-US" sz="600" dirty="0" smtClean="0">
                <a:latin typeface="BIZ UDPゴシック" panose="020B0400000000000000" pitchFamily="50" charset="-128"/>
                <a:ea typeface="BIZ UDPゴシック" panose="020B0400000000000000" pitchFamily="50" charset="-128"/>
              </a:rPr>
              <a:t>質量</a:t>
            </a:r>
            <a:r>
              <a:rPr lang="en-US" altLang="ja-JP" sz="600" dirty="0" smtClean="0">
                <a:latin typeface="BIZ UDPゴシック" panose="020B0400000000000000" pitchFamily="50" charset="-128"/>
                <a:ea typeface="BIZ UDPゴシック" panose="020B0400000000000000" pitchFamily="50" charset="-128"/>
              </a:rPr>
              <a:t>11.</a:t>
            </a:r>
            <a:r>
              <a:rPr lang="ja-JP" altLang="en-US" sz="600" dirty="0">
                <a:latin typeface="BIZ UDPゴシック" panose="020B0400000000000000" pitchFamily="50" charset="-128"/>
                <a:ea typeface="BIZ UDPゴシック" panose="020B0400000000000000" pitchFamily="50" charset="-128"/>
              </a:rPr>
              <a:t>５ｋｇ　　</a:t>
            </a:r>
            <a:r>
              <a:rPr lang="en-US" altLang="ja-JP" sz="600" dirty="0">
                <a:latin typeface="BIZ UDPゴシック" panose="020B0400000000000000" pitchFamily="50" charset="-128"/>
                <a:ea typeface="BIZ UDPゴシック" panose="020B0400000000000000" pitchFamily="50" charset="-128"/>
              </a:rPr>
              <a:t>〔</a:t>
            </a:r>
            <a:r>
              <a:rPr lang="ja-JP" altLang="en-US" sz="600" dirty="0">
                <a:latin typeface="BIZ UDPゴシック" panose="020B0400000000000000" pitchFamily="50" charset="-128"/>
                <a:ea typeface="BIZ UDPゴシック" panose="020B0400000000000000" pitchFamily="50" charset="-128"/>
              </a:rPr>
              <a:t>室外機</a:t>
            </a:r>
            <a:r>
              <a:rPr lang="en-US" altLang="ja-JP" sz="600" dirty="0">
                <a:latin typeface="BIZ UDPゴシック" panose="020B0400000000000000" pitchFamily="50" charset="-128"/>
                <a:ea typeface="BIZ UDPゴシック" panose="020B0400000000000000" pitchFamily="50" charset="-128"/>
              </a:rPr>
              <a:t>〕</a:t>
            </a:r>
            <a:r>
              <a:rPr lang="ja-JP" altLang="en-US" sz="600" dirty="0" smtClean="0">
                <a:latin typeface="BIZ UDPゴシック" panose="020B0400000000000000" pitchFamily="50" charset="-128"/>
                <a:ea typeface="BIZ UDPゴシック" panose="020B0400000000000000" pitchFamily="50" charset="-128"/>
              </a:rPr>
              <a:t>質量</a:t>
            </a:r>
            <a:r>
              <a:rPr lang="en-US" altLang="ja-JP" sz="600" dirty="0" smtClean="0">
                <a:latin typeface="BIZ UDPゴシック" panose="020B0400000000000000" pitchFamily="50" charset="-128"/>
                <a:ea typeface="BIZ UDPゴシック" panose="020B0400000000000000" pitchFamily="50" charset="-128"/>
              </a:rPr>
              <a:t>31.0</a:t>
            </a:r>
            <a:r>
              <a:rPr lang="ja-JP" altLang="en-US" sz="600" dirty="0" smtClean="0">
                <a:latin typeface="BIZ UDPゴシック" panose="020B0400000000000000" pitchFamily="50" charset="-128"/>
                <a:ea typeface="BIZ UDPゴシック" panose="020B0400000000000000" pitchFamily="50" charset="-128"/>
              </a:rPr>
              <a:t>ｋｇ</a:t>
            </a:r>
            <a:endParaRPr lang="ja-JP" altLang="en-US" sz="600" dirty="0">
              <a:latin typeface="BIZ UDPゴシック" panose="020B0400000000000000" pitchFamily="50" charset="-128"/>
              <a:ea typeface="BIZ UDPゴシック" panose="020B0400000000000000" pitchFamily="50" charset="-128"/>
            </a:endParaRPr>
          </a:p>
        </p:txBody>
      </p:sp>
      <p:pic>
        <p:nvPicPr>
          <p:cNvPr id="54" name="図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 y="4825386"/>
            <a:ext cx="3697288"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Rectangle 216"/>
          <p:cNvSpPr>
            <a:spLocks noChangeArrowheads="1"/>
          </p:cNvSpPr>
          <p:nvPr/>
        </p:nvSpPr>
        <p:spPr bwMode="auto">
          <a:xfrm>
            <a:off x="5838825" y="4461715"/>
            <a:ext cx="520700" cy="32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en-US" sz="500">
                <a:latin typeface="BIZ UDPゴシック" panose="020B0400000000000000" pitchFamily="50" charset="-128"/>
                <a:ea typeface="BIZ UDPゴシック" panose="020B0400000000000000" pitchFamily="50" charset="-128"/>
              </a:rPr>
              <a:t>目標年度</a:t>
            </a:r>
          </a:p>
          <a:p>
            <a:pPr eaLnBrk="1" hangingPunct="1">
              <a:spcBef>
                <a:spcPct val="0"/>
              </a:spcBef>
              <a:buFontTx/>
              <a:buNone/>
            </a:pPr>
            <a:r>
              <a:rPr lang="en-US" altLang="en-US" sz="500">
                <a:latin typeface="BIZ UDPゴシック" panose="020B0400000000000000" pitchFamily="50" charset="-128"/>
                <a:ea typeface="BIZ UDPゴシック" panose="020B0400000000000000" pitchFamily="50" charset="-128"/>
              </a:rPr>
              <a:t>20</a:t>
            </a:r>
            <a:r>
              <a:rPr lang="en-US" altLang="ja-JP" sz="500">
                <a:latin typeface="BIZ UDPゴシック" panose="020B0400000000000000" pitchFamily="50" charset="-128"/>
                <a:ea typeface="BIZ UDPゴシック" panose="020B0400000000000000" pitchFamily="50" charset="-128"/>
              </a:rPr>
              <a:t>27</a:t>
            </a:r>
            <a:r>
              <a:rPr lang="en-US" altLang="en-US" sz="500">
                <a:latin typeface="BIZ UDPゴシック" panose="020B0400000000000000" pitchFamily="50" charset="-128"/>
                <a:ea typeface="BIZ UDPゴシック" panose="020B0400000000000000" pitchFamily="50" charset="-128"/>
              </a:rPr>
              <a:t>年度</a:t>
            </a:r>
          </a:p>
          <a:p>
            <a:pPr eaLnBrk="1" hangingPunct="1">
              <a:spcBef>
                <a:spcPct val="0"/>
              </a:spcBef>
              <a:buFontTx/>
              <a:buNone/>
            </a:pPr>
            <a:endParaRPr lang="en-US" altLang="ja-JP" sz="500">
              <a:latin typeface="BIZ UDPゴシック" panose="020B0400000000000000" pitchFamily="50" charset="-128"/>
              <a:ea typeface="BIZ UDPゴシック" panose="020B0400000000000000" pitchFamily="50" charset="-128"/>
            </a:endParaRPr>
          </a:p>
        </p:txBody>
      </p:sp>
      <p:sp>
        <p:nvSpPr>
          <p:cNvPr id="56" name="Rectangle 217"/>
          <p:cNvSpPr>
            <a:spLocks noChangeArrowheads="1"/>
          </p:cNvSpPr>
          <p:nvPr/>
        </p:nvSpPr>
        <p:spPr bwMode="auto">
          <a:xfrm>
            <a:off x="6238875" y="4406152"/>
            <a:ext cx="825500"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0"/>
              </a:spcBef>
              <a:buFontTx/>
              <a:buNone/>
            </a:pPr>
            <a:r>
              <a:rPr lang="en-US" altLang="en-US" sz="500">
                <a:latin typeface="BIZ UDPゴシック" panose="020B0400000000000000" pitchFamily="50" charset="-128"/>
                <a:ea typeface="BIZ UDPゴシック" panose="020B0400000000000000" pitchFamily="50" charset="-128"/>
              </a:rPr>
              <a:t>省エネ基準達成率</a:t>
            </a:r>
          </a:p>
        </p:txBody>
      </p:sp>
      <p:sp>
        <p:nvSpPr>
          <p:cNvPr id="57" name="Rectangle 218"/>
          <p:cNvSpPr>
            <a:spLocks noChangeArrowheads="1"/>
          </p:cNvSpPr>
          <p:nvPr/>
        </p:nvSpPr>
        <p:spPr bwMode="auto">
          <a:xfrm>
            <a:off x="6980238" y="4399802"/>
            <a:ext cx="642937"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0"/>
              </a:spcBef>
              <a:buFontTx/>
              <a:buNone/>
            </a:pPr>
            <a:r>
              <a:rPr lang="ja-JP" altLang="en-US" sz="500">
                <a:latin typeface="BIZ UDPゴシック" panose="020B0400000000000000" pitchFamily="50" charset="-128"/>
                <a:ea typeface="BIZ UDPゴシック" panose="020B0400000000000000" pitchFamily="50" charset="-128"/>
              </a:rPr>
              <a:t>通年エネルギー</a:t>
            </a:r>
          </a:p>
          <a:p>
            <a:pPr algn="ctr" eaLnBrk="1" hangingPunct="1">
              <a:lnSpc>
                <a:spcPct val="90000"/>
              </a:lnSpc>
              <a:spcBef>
                <a:spcPct val="0"/>
              </a:spcBef>
              <a:buFontTx/>
              <a:buNone/>
            </a:pPr>
            <a:r>
              <a:rPr lang="ja-JP" altLang="en-US" sz="500">
                <a:latin typeface="BIZ UDPゴシック" panose="020B0400000000000000" pitchFamily="50" charset="-128"/>
                <a:ea typeface="BIZ UDPゴシック" panose="020B0400000000000000" pitchFamily="50" charset="-128"/>
              </a:rPr>
              <a:t>消費効率（</a:t>
            </a:r>
            <a:r>
              <a:rPr lang="en-US" altLang="ja-JP" sz="500">
                <a:latin typeface="BIZ UDPゴシック" panose="020B0400000000000000" pitchFamily="50" charset="-128"/>
                <a:ea typeface="BIZ UDPゴシック" panose="020B0400000000000000" pitchFamily="50" charset="-128"/>
              </a:rPr>
              <a:t>APF</a:t>
            </a:r>
            <a:r>
              <a:rPr lang="ja-JP" altLang="en-US" sz="500">
                <a:latin typeface="BIZ UDPゴシック" panose="020B0400000000000000" pitchFamily="50" charset="-128"/>
                <a:ea typeface="BIZ UDPゴシック" panose="020B0400000000000000" pitchFamily="50" charset="-128"/>
              </a:rPr>
              <a:t>）</a:t>
            </a:r>
          </a:p>
        </p:txBody>
      </p:sp>
      <p:sp>
        <p:nvSpPr>
          <p:cNvPr id="58" name="Rectangle 219"/>
          <p:cNvSpPr>
            <a:spLocks noChangeArrowheads="1"/>
          </p:cNvSpPr>
          <p:nvPr/>
        </p:nvSpPr>
        <p:spPr bwMode="auto">
          <a:xfrm>
            <a:off x="6389974" y="4493628"/>
            <a:ext cx="56457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100" dirty="0" smtClean="0">
                <a:latin typeface="BIZ UDPゴシック" panose="020B0400000000000000" pitchFamily="50" charset="-128"/>
                <a:ea typeface="BIZ UDPゴシック" panose="020B0400000000000000" pitchFamily="50" charset="-128"/>
              </a:rPr>
              <a:t>100</a:t>
            </a:r>
            <a:r>
              <a:rPr lang="en-US" altLang="en-US" sz="600" dirty="0" smtClean="0">
                <a:latin typeface="BIZ UDPゴシック" panose="020B0400000000000000" pitchFamily="50" charset="-128"/>
                <a:ea typeface="BIZ UDPゴシック" panose="020B0400000000000000" pitchFamily="50" charset="-128"/>
              </a:rPr>
              <a:t>％</a:t>
            </a:r>
            <a:endParaRPr lang="en-US" altLang="en-US" sz="600" dirty="0">
              <a:latin typeface="BIZ UDPゴシック" panose="020B0400000000000000" pitchFamily="50" charset="-128"/>
              <a:ea typeface="BIZ UDPゴシック" panose="020B0400000000000000" pitchFamily="50" charset="-128"/>
            </a:endParaRPr>
          </a:p>
        </p:txBody>
      </p:sp>
      <p:sp>
        <p:nvSpPr>
          <p:cNvPr id="59" name="Rectangle 220"/>
          <p:cNvSpPr>
            <a:spLocks noChangeArrowheads="1"/>
          </p:cNvSpPr>
          <p:nvPr/>
        </p:nvSpPr>
        <p:spPr bwMode="auto">
          <a:xfrm>
            <a:off x="7090876" y="4542355"/>
            <a:ext cx="39626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900">
                <a:solidFill>
                  <a:schemeClr val="tx1"/>
                </a:solidFill>
                <a:latin typeface="Arial" panose="020B0604020202020204" pitchFamily="34" charset="0"/>
                <a:ea typeface="ＭＳ Ｐゴシック" panose="020B0600070205080204" pitchFamily="50" charset="-128"/>
              </a:defRPr>
            </a:lvl1pPr>
            <a:lvl2pPr marL="742950" indent="-285750">
              <a:defRPr kumimoji="1" sz="900">
                <a:solidFill>
                  <a:schemeClr val="tx1"/>
                </a:solidFill>
                <a:latin typeface="Arial" panose="020B0604020202020204" pitchFamily="34" charset="0"/>
                <a:ea typeface="ＭＳ Ｐゴシック" panose="020B0600070205080204" pitchFamily="50" charset="-128"/>
              </a:defRPr>
            </a:lvl2pPr>
            <a:lvl3pPr marL="1143000" indent="-228600">
              <a:defRPr kumimoji="1" sz="900">
                <a:solidFill>
                  <a:schemeClr val="tx1"/>
                </a:solidFill>
                <a:latin typeface="Arial" panose="020B0604020202020204" pitchFamily="34" charset="0"/>
                <a:ea typeface="ＭＳ Ｐゴシック" panose="020B0600070205080204" pitchFamily="50" charset="-128"/>
              </a:defRPr>
            </a:lvl3pPr>
            <a:lvl4pPr marL="1600200" indent="-228600">
              <a:defRPr kumimoji="1" sz="900">
                <a:solidFill>
                  <a:schemeClr val="tx1"/>
                </a:solidFill>
                <a:latin typeface="Arial" panose="020B0604020202020204" pitchFamily="34" charset="0"/>
                <a:ea typeface="ＭＳ Ｐゴシック" panose="020B0600070205080204" pitchFamily="50" charset="-128"/>
              </a:defRPr>
            </a:lvl4pPr>
            <a:lvl5pPr marL="2057400" indent="-228600">
              <a:defRPr kumimoji="1" sz="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dirty="0" smtClean="0">
                <a:latin typeface="BIZ UDPゴシック" panose="020B0400000000000000" pitchFamily="50" charset="-128"/>
                <a:ea typeface="BIZ UDPゴシック" panose="020B0400000000000000" pitchFamily="50" charset="-128"/>
              </a:rPr>
              <a:t>6.6</a:t>
            </a:r>
            <a:endParaRPr lang="en-US" altLang="en-US" dirty="0">
              <a:latin typeface="BIZ UDPゴシック" panose="020B0400000000000000" pitchFamily="50" charset="-128"/>
              <a:ea typeface="BIZ UDPゴシック" panose="020B0400000000000000" pitchFamily="50" charset="-128"/>
            </a:endParaRPr>
          </a:p>
        </p:txBody>
      </p:sp>
      <p:sp>
        <p:nvSpPr>
          <p:cNvPr id="60" name="Line 223"/>
          <p:cNvSpPr>
            <a:spLocks noChangeShapeType="1"/>
          </p:cNvSpPr>
          <p:nvPr/>
        </p:nvSpPr>
        <p:spPr bwMode="auto">
          <a:xfrm>
            <a:off x="6319838" y="4423615"/>
            <a:ext cx="1587" cy="32226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 name="Line 224"/>
          <p:cNvSpPr>
            <a:spLocks noChangeShapeType="1"/>
          </p:cNvSpPr>
          <p:nvPr/>
        </p:nvSpPr>
        <p:spPr bwMode="auto">
          <a:xfrm>
            <a:off x="7002463" y="4423615"/>
            <a:ext cx="1587" cy="32226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2" name="Rectangle 236"/>
          <p:cNvSpPr>
            <a:spLocks noChangeArrowheads="1"/>
          </p:cNvSpPr>
          <p:nvPr/>
        </p:nvSpPr>
        <p:spPr bwMode="auto">
          <a:xfrm>
            <a:off x="4673600" y="4409327"/>
            <a:ext cx="776288" cy="333375"/>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800">
              <a:latin typeface="BIZ UDPゴシック" panose="020B0400000000000000" pitchFamily="50" charset="-128"/>
              <a:ea typeface="BIZ UDPゴシック" panose="020B0400000000000000" pitchFamily="50" charset="-128"/>
            </a:endParaRPr>
          </a:p>
        </p:txBody>
      </p:sp>
      <p:sp>
        <p:nvSpPr>
          <p:cNvPr id="63" name="Rectangle 237"/>
          <p:cNvSpPr>
            <a:spLocks noChangeArrowheads="1"/>
          </p:cNvSpPr>
          <p:nvPr/>
        </p:nvSpPr>
        <p:spPr bwMode="auto">
          <a:xfrm>
            <a:off x="4735513" y="4409327"/>
            <a:ext cx="762000"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0"/>
              </a:spcBef>
              <a:buFontTx/>
              <a:buNone/>
            </a:pPr>
            <a:r>
              <a:rPr lang="ja-JP" altLang="en-US" sz="500">
                <a:latin typeface="BIZ UDPゴシック" panose="020B0400000000000000" pitchFamily="50" charset="-128"/>
                <a:ea typeface="BIZ UDPゴシック" panose="020B0400000000000000" pitchFamily="50" charset="-128"/>
              </a:rPr>
              <a:t>期間消費電力量</a:t>
            </a:r>
          </a:p>
        </p:txBody>
      </p:sp>
      <p:sp>
        <p:nvSpPr>
          <p:cNvPr id="64" name="Rectangle 238"/>
          <p:cNvSpPr>
            <a:spLocks noChangeArrowheads="1"/>
          </p:cNvSpPr>
          <p:nvPr/>
        </p:nvSpPr>
        <p:spPr bwMode="auto">
          <a:xfrm>
            <a:off x="4789495" y="4496682"/>
            <a:ext cx="622286"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en-US" altLang="ja-JP" sz="1050" dirty="0" smtClean="0">
                <a:latin typeface="BIZ UDPゴシック" panose="020B0400000000000000" pitchFamily="50" charset="-128"/>
                <a:ea typeface="BIZ UDPゴシック" panose="020B0400000000000000" pitchFamily="50" charset="-128"/>
              </a:rPr>
              <a:t>717</a:t>
            </a:r>
            <a:r>
              <a:rPr lang="ja-JP" altLang="en-US" sz="500" dirty="0" smtClean="0">
                <a:latin typeface="BIZ UDPゴシック" panose="020B0400000000000000" pitchFamily="50" charset="-128"/>
                <a:ea typeface="BIZ UDPゴシック" panose="020B0400000000000000" pitchFamily="50" charset="-128"/>
              </a:rPr>
              <a:t>ｋＷｈ</a:t>
            </a:r>
          </a:p>
        </p:txBody>
      </p:sp>
      <p:sp>
        <p:nvSpPr>
          <p:cNvPr id="70" name="Rectangle 216"/>
          <p:cNvSpPr>
            <a:spLocks noChangeArrowheads="1"/>
          </p:cNvSpPr>
          <p:nvPr/>
        </p:nvSpPr>
        <p:spPr bwMode="auto">
          <a:xfrm>
            <a:off x="1905000" y="6353568"/>
            <a:ext cx="520700"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en-US" sz="500">
                <a:latin typeface="BIZ UDPゴシック" panose="020B0400000000000000" pitchFamily="50" charset="-128"/>
                <a:ea typeface="BIZ UDPゴシック" panose="020B0400000000000000" pitchFamily="50" charset="-128"/>
              </a:rPr>
              <a:t>目標年度</a:t>
            </a:r>
          </a:p>
          <a:p>
            <a:pPr eaLnBrk="1" hangingPunct="1">
              <a:spcBef>
                <a:spcPct val="0"/>
              </a:spcBef>
              <a:buFontTx/>
              <a:buNone/>
            </a:pPr>
            <a:r>
              <a:rPr lang="en-US" altLang="en-US" sz="500">
                <a:latin typeface="BIZ UDPゴシック" panose="020B0400000000000000" pitchFamily="50" charset="-128"/>
                <a:ea typeface="BIZ UDPゴシック" panose="020B0400000000000000" pitchFamily="50" charset="-128"/>
              </a:rPr>
              <a:t>20</a:t>
            </a:r>
            <a:r>
              <a:rPr lang="en-US" altLang="ja-JP" sz="500">
                <a:latin typeface="BIZ UDPゴシック" panose="020B0400000000000000" pitchFamily="50" charset="-128"/>
                <a:ea typeface="BIZ UDPゴシック" panose="020B0400000000000000" pitchFamily="50" charset="-128"/>
              </a:rPr>
              <a:t>27</a:t>
            </a:r>
            <a:r>
              <a:rPr lang="en-US" altLang="en-US" sz="500">
                <a:latin typeface="BIZ UDPゴシック" panose="020B0400000000000000" pitchFamily="50" charset="-128"/>
                <a:ea typeface="BIZ UDPゴシック" panose="020B0400000000000000" pitchFamily="50" charset="-128"/>
              </a:rPr>
              <a:t>年度</a:t>
            </a:r>
          </a:p>
          <a:p>
            <a:pPr eaLnBrk="1" hangingPunct="1">
              <a:spcBef>
                <a:spcPct val="0"/>
              </a:spcBef>
              <a:buFontTx/>
              <a:buNone/>
            </a:pPr>
            <a:endParaRPr lang="en-US" altLang="ja-JP" sz="500">
              <a:latin typeface="BIZ UDPゴシック" panose="020B0400000000000000" pitchFamily="50" charset="-128"/>
              <a:ea typeface="BIZ UDPゴシック" panose="020B0400000000000000" pitchFamily="50" charset="-128"/>
            </a:endParaRPr>
          </a:p>
        </p:txBody>
      </p:sp>
      <p:sp>
        <p:nvSpPr>
          <p:cNvPr id="71" name="Rectangle 217"/>
          <p:cNvSpPr>
            <a:spLocks noChangeArrowheads="1"/>
          </p:cNvSpPr>
          <p:nvPr/>
        </p:nvSpPr>
        <p:spPr bwMode="auto">
          <a:xfrm>
            <a:off x="2305050" y="6298006"/>
            <a:ext cx="825500" cy="16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0"/>
              </a:spcBef>
              <a:buFontTx/>
              <a:buNone/>
            </a:pPr>
            <a:r>
              <a:rPr lang="en-US" altLang="en-US" sz="500">
                <a:latin typeface="BIZ UDPゴシック" panose="020B0400000000000000" pitchFamily="50" charset="-128"/>
                <a:ea typeface="BIZ UDPゴシック" panose="020B0400000000000000" pitchFamily="50" charset="-128"/>
              </a:rPr>
              <a:t>省エネ基準達成率</a:t>
            </a:r>
          </a:p>
        </p:txBody>
      </p:sp>
      <p:sp>
        <p:nvSpPr>
          <p:cNvPr id="72" name="Rectangle 218"/>
          <p:cNvSpPr>
            <a:spLocks noChangeArrowheads="1"/>
          </p:cNvSpPr>
          <p:nvPr/>
        </p:nvSpPr>
        <p:spPr bwMode="auto">
          <a:xfrm>
            <a:off x="3046413" y="6291656"/>
            <a:ext cx="642937" cy="23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0"/>
              </a:spcBef>
              <a:buFontTx/>
              <a:buNone/>
            </a:pPr>
            <a:r>
              <a:rPr lang="ja-JP" altLang="en-US" sz="500">
                <a:latin typeface="BIZ UDPゴシック" panose="020B0400000000000000" pitchFamily="50" charset="-128"/>
                <a:ea typeface="BIZ UDPゴシック" panose="020B0400000000000000" pitchFamily="50" charset="-128"/>
              </a:rPr>
              <a:t>通年エネルギー</a:t>
            </a:r>
          </a:p>
          <a:p>
            <a:pPr algn="ctr" eaLnBrk="1" hangingPunct="1">
              <a:lnSpc>
                <a:spcPct val="90000"/>
              </a:lnSpc>
              <a:spcBef>
                <a:spcPct val="0"/>
              </a:spcBef>
              <a:buFontTx/>
              <a:buNone/>
            </a:pPr>
            <a:r>
              <a:rPr lang="ja-JP" altLang="en-US" sz="500">
                <a:latin typeface="BIZ UDPゴシック" panose="020B0400000000000000" pitchFamily="50" charset="-128"/>
                <a:ea typeface="BIZ UDPゴシック" panose="020B0400000000000000" pitchFamily="50" charset="-128"/>
              </a:rPr>
              <a:t>消費効率（</a:t>
            </a:r>
            <a:r>
              <a:rPr lang="en-US" altLang="ja-JP" sz="500">
                <a:latin typeface="BIZ UDPゴシック" panose="020B0400000000000000" pitchFamily="50" charset="-128"/>
                <a:ea typeface="BIZ UDPゴシック" panose="020B0400000000000000" pitchFamily="50" charset="-128"/>
              </a:rPr>
              <a:t>APF</a:t>
            </a:r>
            <a:r>
              <a:rPr lang="ja-JP" altLang="en-US" sz="500">
                <a:latin typeface="BIZ UDPゴシック" panose="020B0400000000000000" pitchFamily="50" charset="-128"/>
                <a:ea typeface="BIZ UDPゴシック" panose="020B0400000000000000" pitchFamily="50" charset="-128"/>
              </a:rPr>
              <a:t>）</a:t>
            </a:r>
          </a:p>
        </p:txBody>
      </p:sp>
      <p:sp>
        <p:nvSpPr>
          <p:cNvPr id="73" name="Rectangle 219"/>
          <p:cNvSpPr>
            <a:spLocks noChangeArrowheads="1"/>
          </p:cNvSpPr>
          <p:nvPr/>
        </p:nvSpPr>
        <p:spPr bwMode="auto">
          <a:xfrm>
            <a:off x="2456149" y="6385482"/>
            <a:ext cx="56457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100" dirty="0" smtClean="0">
                <a:latin typeface="BIZ UDPゴシック" panose="020B0400000000000000" pitchFamily="50" charset="-128"/>
                <a:ea typeface="BIZ UDPゴシック" panose="020B0400000000000000" pitchFamily="50" charset="-128"/>
              </a:rPr>
              <a:t>100</a:t>
            </a:r>
            <a:r>
              <a:rPr lang="en-US" altLang="en-US" sz="600" dirty="0" smtClean="0">
                <a:latin typeface="BIZ UDPゴシック" panose="020B0400000000000000" pitchFamily="50" charset="-128"/>
                <a:ea typeface="BIZ UDPゴシック" panose="020B0400000000000000" pitchFamily="50" charset="-128"/>
              </a:rPr>
              <a:t>％</a:t>
            </a:r>
            <a:endParaRPr lang="en-US" altLang="en-US" sz="600" dirty="0">
              <a:latin typeface="BIZ UDPゴシック" panose="020B0400000000000000" pitchFamily="50" charset="-128"/>
              <a:ea typeface="BIZ UDPゴシック" panose="020B0400000000000000" pitchFamily="50" charset="-128"/>
            </a:endParaRPr>
          </a:p>
        </p:txBody>
      </p:sp>
      <p:sp>
        <p:nvSpPr>
          <p:cNvPr id="74" name="Rectangle 220"/>
          <p:cNvSpPr>
            <a:spLocks noChangeArrowheads="1"/>
          </p:cNvSpPr>
          <p:nvPr/>
        </p:nvSpPr>
        <p:spPr bwMode="auto">
          <a:xfrm>
            <a:off x="3177688" y="6437384"/>
            <a:ext cx="39626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900">
                <a:solidFill>
                  <a:schemeClr val="tx1"/>
                </a:solidFill>
                <a:latin typeface="Arial" panose="020B0604020202020204" pitchFamily="34" charset="0"/>
                <a:ea typeface="ＭＳ Ｐゴシック" panose="020B0600070205080204" pitchFamily="50" charset="-128"/>
              </a:defRPr>
            </a:lvl1pPr>
            <a:lvl2pPr marL="742950" indent="-285750">
              <a:defRPr kumimoji="1" sz="900">
                <a:solidFill>
                  <a:schemeClr val="tx1"/>
                </a:solidFill>
                <a:latin typeface="Arial" panose="020B0604020202020204" pitchFamily="34" charset="0"/>
                <a:ea typeface="ＭＳ Ｐゴシック" panose="020B0600070205080204" pitchFamily="50" charset="-128"/>
              </a:defRPr>
            </a:lvl2pPr>
            <a:lvl3pPr marL="1143000" indent="-228600">
              <a:defRPr kumimoji="1" sz="900">
                <a:solidFill>
                  <a:schemeClr val="tx1"/>
                </a:solidFill>
                <a:latin typeface="Arial" panose="020B0604020202020204" pitchFamily="34" charset="0"/>
                <a:ea typeface="ＭＳ Ｐゴシック" panose="020B0600070205080204" pitchFamily="50" charset="-128"/>
              </a:defRPr>
            </a:lvl3pPr>
            <a:lvl4pPr marL="1600200" indent="-228600">
              <a:defRPr kumimoji="1" sz="900">
                <a:solidFill>
                  <a:schemeClr val="tx1"/>
                </a:solidFill>
                <a:latin typeface="Arial" panose="020B0604020202020204" pitchFamily="34" charset="0"/>
                <a:ea typeface="ＭＳ Ｐゴシック" panose="020B0600070205080204" pitchFamily="50" charset="-128"/>
              </a:defRPr>
            </a:lvl4pPr>
            <a:lvl5pPr marL="2057400" indent="-228600">
              <a:defRPr kumimoji="1" sz="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dirty="0" smtClean="0">
                <a:latin typeface="BIZ UDPゴシック" panose="020B0400000000000000" pitchFamily="50" charset="-128"/>
                <a:ea typeface="BIZ UDPゴシック" panose="020B0400000000000000" pitchFamily="50" charset="-128"/>
              </a:rPr>
              <a:t>6.6</a:t>
            </a:r>
            <a:endParaRPr lang="en-US" altLang="en-US" dirty="0">
              <a:latin typeface="BIZ UDPゴシック" panose="020B0400000000000000" pitchFamily="50" charset="-128"/>
              <a:ea typeface="BIZ UDPゴシック" panose="020B0400000000000000" pitchFamily="50" charset="-128"/>
            </a:endParaRPr>
          </a:p>
        </p:txBody>
      </p:sp>
      <p:sp>
        <p:nvSpPr>
          <p:cNvPr id="75" name="Rectangle 222"/>
          <p:cNvSpPr>
            <a:spLocks noChangeArrowheads="1"/>
          </p:cNvSpPr>
          <p:nvPr/>
        </p:nvSpPr>
        <p:spPr bwMode="auto">
          <a:xfrm>
            <a:off x="1595438" y="6307531"/>
            <a:ext cx="2087562" cy="331787"/>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800">
              <a:latin typeface="BIZ UDPゴシック" panose="020B0400000000000000" pitchFamily="50" charset="-128"/>
              <a:ea typeface="BIZ UDPゴシック" panose="020B0400000000000000" pitchFamily="50" charset="-128"/>
            </a:endParaRPr>
          </a:p>
        </p:txBody>
      </p:sp>
      <p:sp>
        <p:nvSpPr>
          <p:cNvPr id="76" name="Line 223"/>
          <p:cNvSpPr>
            <a:spLocks noChangeShapeType="1"/>
          </p:cNvSpPr>
          <p:nvPr/>
        </p:nvSpPr>
        <p:spPr bwMode="auto">
          <a:xfrm>
            <a:off x="2386013" y="6315468"/>
            <a:ext cx="1587" cy="32226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 name="Line 224"/>
          <p:cNvSpPr>
            <a:spLocks noChangeShapeType="1"/>
          </p:cNvSpPr>
          <p:nvPr/>
        </p:nvSpPr>
        <p:spPr bwMode="auto">
          <a:xfrm>
            <a:off x="3068638" y="6315468"/>
            <a:ext cx="1587" cy="32226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8" name="Rectangle 236"/>
          <p:cNvSpPr>
            <a:spLocks noChangeArrowheads="1"/>
          </p:cNvSpPr>
          <p:nvPr/>
        </p:nvSpPr>
        <p:spPr bwMode="auto">
          <a:xfrm>
            <a:off x="739775" y="6301181"/>
            <a:ext cx="776288" cy="333375"/>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800">
              <a:latin typeface="BIZ UDPゴシック" panose="020B0400000000000000" pitchFamily="50" charset="-128"/>
              <a:ea typeface="BIZ UDPゴシック" panose="020B0400000000000000" pitchFamily="50" charset="-128"/>
            </a:endParaRPr>
          </a:p>
        </p:txBody>
      </p:sp>
      <p:sp>
        <p:nvSpPr>
          <p:cNvPr id="79" name="Rectangle 237"/>
          <p:cNvSpPr>
            <a:spLocks noChangeArrowheads="1"/>
          </p:cNvSpPr>
          <p:nvPr/>
        </p:nvSpPr>
        <p:spPr bwMode="auto">
          <a:xfrm>
            <a:off x="801688" y="6301181"/>
            <a:ext cx="762000" cy="16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0"/>
              </a:spcBef>
              <a:buFontTx/>
              <a:buNone/>
            </a:pPr>
            <a:r>
              <a:rPr lang="ja-JP" altLang="en-US" sz="500">
                <a:latin typeface="BIZ UDPゴシック" panose="020B0400000000000000" pitchFamily="50" charset="-128"/>
                <a:ea typeface="BIZ UDPゴシック" panose="020B0400000000000000" pitchFamily="50" charset="-128"/>
              </a:rPr>
              <a:t>期間消費電力量</a:t>
            </a:r>
          </a:p>
        </p:txBody>
      </p:sp>
      <p:sp>
        <p:nvSpPr>
          <p:cNvPr id="80" name="Rectangle 238"/>
          <p:cNvSpPr>
            <a:spLocks noChangeArrowheads="1"/>
          </p:cNvSpPr>
          <p:nvPr/>
        </p:nvSpPr>
        <p:spPr bwMode="auto">
          <a:xfrm>
            <a:off x="849235" y="6388535"/>
            <a:ext cx="63991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en-US" altLang="ja-JP" sz="1050" dirty="0" smtClean="0">
                <a:latin typeface="BIZ UDPゴシック" panose="020B0400000000000000" pitchFamily="50" charset="-128"/>
                <a:ea typeface="BIZ UDPゴシック" panose="020B0400000000000000" pitchFamily="50" charset="-128"/>
              </a:rPr>
              <a:t>802</a:t>
            </a:r>
            <a:r>
              <a:rPr lang="ja-JP" altLang="en-US" sz="500" dirty="0" smtClean="0">
                <a:latin typeface="BIZ UDPゴシック" panose="020B0400000000000000" pitchFamily="50" charset="-128"/>
                <a:ea typeface="BIZ UDPゴシック" panose="020B0400000000000000" pitchFamily="50" charset="-128"/>
              </a:rPr>
              <a:t>ｋＷｈ</a:t>
            </a:r>
          </a:p>
        </p:txBody>
      </p:sp>
      <p:sp>
        <p:nvSpPr>
          <p:cNvPr id="81" name="Rectangle 258"/>
          <p:cNvSpPr>
            <a:spLocks noChangeArrowheads="1"/>
          </p:cNvSpPr>
          <p:nvPr/>
        </p:nvSpPr>
        <p:spPr bwMode="auto">
          <a:xfrm>
            <a:off x="5870575" y="7322568"/>
            <a:ext cx="179408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600" dirty="0">
                <a:latin typeface="BIZ UDPゴシック" panose="020B0400000000000000" pitchFamily="50" charset="-128"/>
                <a:ea typeface="BIZ UDPゴシック" panose="020B0400000000000000" pitchFamily="50" charset="-128"/>
              </a:rPr>
              <a:t>〔</a:t>
            </a:r>
            <a:r>
              <a:rPr lang="ja-JP" altLang="en-US" sz="600" dirty="0">
                <a:latin typeface="BIZ UDPゴシック" panose="020B0400000000000000" pitchFamily="50" charset="-128"/>
                <a:ea typeface="BIZ UDPゴシック" panose="020B0400000000000000" pitchFamily="50" charset="-128"/>
              </a:rPr>
              <a:t>室内機</a:t>
            </a:r>
            <a:r>
              <a:rPr lang="en-US" altLang="ja-JP" sz="600" dirty="0">
                <a:latin typeface="BIZ UDPゴシック" panose="020B0400000000000000" pitchFamily="50" charset="-128"/>
                <a:ea typeface="BIZ UDPゴシック" panose="020B0400000000000000" pitchFamily="50" charset="-128"/>
              </a:rPr>
              <a:t>〕</a:t>
            </a:r>
            <a:r>
              <a:rPr lang="ja-JP" altLang="en-US" sz="600" dirty="0" smtClean="0">
                <a:latin typeface="BIZ UDPゴシック" panose="020B0400000000000000" pitchFamily="50" charset="-128"/>
                <a:ea typeface="BIZ UDPゴシック" panose="020B0400000000000000" pitchFamily="50" charset="-128"/>
              </a:rPr>
              <a:t>質量</a:t>
            </a:r>
            <a:r>
              <a:rPr lang="en-US" altLang="ja-JP" sz="600" dirty="0" smtClean="0">
                <a:latin typeface="BIZ UDPゴシック" panose="020B0400000000000000" pitchFamily="50" charset="-128"/>
                <a:ea typeface="BIZ UDPゴシック" panose="020B0400000000000000" pitchFamily="50" charset="-128"/>
              </a:rPr>
              <a:t>12.5</a:t>
            </a:r>
            <a:r>
              <a:rPr lang="ja-JP" altLang="en-US" sz="600" dirty="0" smtClean="0">
                <a:latin typeface="BIZ UDPゴシック" panose="020B0400000000000000" pitchFamily="50" charset="-128"/>
                <a:ea typeface="BIZ UDPゴシック" panose="020B0400000000000000" pitchFamily="50" charset="-128"/>
              </a:rPr>
              <a:t>ｋｇ</a:t>
            </a:r>
            <a:r>
              <a:rPr lang="ja-JP" altLang="en-US" sz="600" dirty="0">
                <a:latin typeface="BIZ UDPゴシック" panose="020B0400000000000000" pitchFamily="50" charset="-128"/>
                <a:ea typeface="BIZ UDPゴシック" panose="020B0400000000000000" pitchFamily="50" charset="-128"/>
              </a:rPr>
              <a:t>　　</a:t>
            </a:r>
            <a:r>
              <a:rPr lang="en-US" altLang="ja-JP" sz="600" dirty="0">
                <a:latin typeface="BIZ UDPゴシック" panose="020B0400000000000000" pitchFamily="50" charset="-128"/>
                <a:ea typeface="BIZ UDPゴシック" panose="020B0400000000000000" pitchFamily="50" charset="-128"/>
              </a:rPr>
              <a:t>〔</a:t>
            </a:r>
            <a:r>
              <a:rPr lang="ja-JP" altLang="en-US" sz="600" dirty="0">
                <a:latin typeface="BIZ UDPゴシック" panose="020B0400000000000000" pitchFamily="50" charset="-128"/>
                <a:ea typeface="BIZ UDPゴシック" panose="020B0400000000000000" pitchFamily="50" charset="-128"/>
              </a:rPr>
              <a:t>室外機</a:t>
            </a:r>
            <a:r>
              <a:rPr lang="en-US" altLang="ja-JP" sz="600" dirty="0">
                <a:latin typeface="BIZ UDPゴシック" panose="020B0400000000000000" pitchFamily="50" charset="-128"/>
                <a:ea typeface="BIZ UDPゴシック" panose="020B0400000000000000" pitchFamily="50" charset="-128"/>
              </a:rPr>
              <a:t>〕</a:t>
            </a:r>
            <a:r>
              <a:rPr lang="ja-JP" altLang="en-US" sz="600" dirty="0">
                <a:latin typeface="BIZ UDPゴシック" panose="020B0400000000000000" pitchFamily="50" charset="-128"/>
                <a:ea typeface="BIZ UDPゴシック" panose="020B0400000000000000" pitchFamily="50" charset="-128"/>
              </a:rPr>
              <a:t>質量</a:t>
            </a:r>
            <a:r>
              <a:rPr lang="ja-JP" altLang="en-US" sz="600" dirty="0" smtClean="0">
                <a:latin typeface="BIZ UDPゴシック" panose="020B0400000000000000" pitchFamily="50" charset="-128"/>
                <a:ea typeface="BIZ UDPゴシック" panose="020B0400000000000000" pitchFamily="50" charset="-128"/>
              </a:rPr>
              <a:t>３</a:t>
            </a:r>
            <a:r>
              <a:rPr lang="en-US" altLang="ja-JP" sz="600" dirty="0" smtClean="0">
                <a:latin typeface="BIZ UDPゴシック" panose="020B0400000000000000" pitchFamily="50" charset="-128"/>
                <a:ea typeface="BIZ UDPゴシック" panose="020B0400000000000000" pitchFamily="50" charset="-128"/>
              </a:rPr>
              <a:t>4.0</a:t>
            </a:r>
            <a:r>
              <a:rPr lang="ja-JP" altLang="en-US" sz="600" dirty="0">
                <a:latin typeface="BIZ UDPゴシック" panose="020B0400000000000000" pitchFamily="50" charset="-128"/>
                <a:ea typeface="BIZ UDPゴシック" panose="020B0400000000000000" pitchFamily="50" charset="-128"/>
              </a:rPr>
              <a:t>ｋｇ</a:t>
            </a:r>
          </a:p>
        </p:txBody>
      </p:sp>
      <p:sp>
        <p:nvSpPr>
          <p:cNvPr id="82" name="Rectangle 258"/>
          <p:cNvSpPr>
            <a:spLocks noChangeArrowheads="1"/>
          </p:cNvSpPr>
          <p:nvPr/>
        </p:nvSpPr>
        <p:spPr bwMode="auto">
          <a:xfrm>
            <a:off x="1976438" y="7341573"/>
            <a:ext cx="179408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600" dirty="0">
                <a:latin typeface="BIZ UDPゴシック" panose="020B0400000000000000" pitchFamily="50" charset="-128"/>
                <a:ea typeface="BIZ UDPゴシック" panose="020B0400000000000000" pitchFamily="50" charset="-128"/>
              </a:rPr>
              <a:t>〔</a:t>
            </a:r>
            <a:r>
              <a:rPr lang="ja-JP" altLang="en-US" sz="600" dirty="0">
                <a:latin typeface="BIZ UDPゴシック" panose="020B0400000000000000" pitchFamily="50" charset="-128"/>
                <a:ea typeface="BIZ UDPゴシック" panose="020B0400000000000000" pitchFamily="50" charset="-128"/>
              </a:rPr>
              <a:t>室内機</a:t>
            </a:r>
            <a:r>
              <a:rPr lang="en-US" altLang="ja-JP" sz="600" dirty="0">
                <a:latin typeface="BIZ UDPゴシック" panose="020B0400000000000000" pitchFamily="50" charset="-128"/>
                <a:ea typeface="BIZ UDPゴシック" panose="020B0400000000000000" pitchFamily="50" charset="-128"/>
              </a:rPr>
              <a:t>〕</a:t>
            </a:r>
            <a:r>
              <a:rPr lang="ja-JP" altLang="en-US" sz="600" dirty="0" smtClean="0">
                <a:latin typeface="BIZ UDPゴシック" panose="020B0400000000000000" pitchFamily="50" charset="-128"/>
                <a:ea typeface="BIZ UDPゴシック" panose="020B0400000000000000" pitchFamily="50" charset="-128"/>
              </a:rPr>
              <a:t>質量</a:t>
            </a:r>
            <a:r>
              <a:rPr lang="en-US" altLang="ja-JP" sz="600" dirty="0" smtClean="0">
                <a:latin typeface="BIZ UDPゴシック" panose="020B0400000000000000" pitchFamily="50" charset="-128"/>
                <a:ea typeface="BIZ UDPゴシック" panose="020B0400000000000000" pitchFamily="50" charset="-128"/>
              </a:rPr>
              <a:t>12.5</a:t>
            </a:r>
            <a:r>
              <a:rPr lang="ja-JP" altLang="en-US" sz="600" dirty="0" smtClean="0">
                <a:latin typeface="BIZ UDPゴシック" panose="020B0400000000000000" pitchFamily="50" charset="-128"/>
                <a:ea typeface="BIZ UDPゴシック" panose="020B0400000000000000" pitchFamily="50" charset="-128"/>
              </a:rPr>
              <a:t>ｋｇ</a:t>
            </a:r>
            <a:r>
              <a:rPr lang="ja-JP" altLang="en-US" sz="600" dirty="0">
                <a:latin typeface="BIZ UDPゴシック" panose="020B0400000000000000" pitchFamily="50" charset="-128"/>
                <a:ea typeface="BIZ UDPゴシック" panose="020B0400000000000000" pitchFamily="50" charset="-128"/>
              </a:rPr>
              <a:t>　　</a:t>
            </a:r>
            <a:r>
              <a:rPr lang="en-US" altLang="ja-JP" sz="600" dirty="0">
                <a:latin typeface="BIZ UDPゴシック" panose="020B0400000000000000" pitchFamily="50" charset="-128"/>
                <a:ea typeface="BIZ UDPゴシック" panose="020B0400000000000000" pitchFamily="50" charset="-128"/>
              </a:rPr>
              <a:t>〔</a:t>
            </a:r>
            <a:r>
              <a:rPr lang="ja-JP" altLang="en-US" sz="600" dirty="0">
                <a:latin typeface="BIZ UDPゴシック" panose="020B0400000000000000" pitchFamily="50" charset="-128"/>
                <a:ea typeface="BIZ UDPゴシック" panose="020B0400000000000000" pitchFamily="50" charset="-128"/>
              </a:rPr>
              <a:t>室外機</a:t>
            </a:r>
            <a:r>
              <a:rPr lang="en-US" altLang="ja-JP" sz="600" dirty="0">
                <a:latin typeface="BIZ UDPゴシック" panose="020B0400000000000000" pitchFamily="50" charset="-128"/>
                <a:ea typeface="BIZ UDPゴシック" panose="020B0400000000000000" pitchFamily="50" charset="-128"/>
              </a:rPr>
              <a:t>〕</a:t>
            </a:r>
            <a:r>
              <a:rPr lang="ja-JP" altLang="en-US" sz="600" dirty="0">
                <a:latin typeface="BIZ UDPゴシック" panose="020B0400000000000000" pitchFamily="50" charset="-128"/>
                <a:ea typeface="BIZ UDPゴシック" panose="020B0400000000000000" pitchFamily="50" charset="-128"/>
              </a:rPr>
              <a:t>質量３</a:t>
            </a:r>
            <a:r>
              <a:rPr lang="en-US" altLang="ja-JP" sz="600" dirty="0">
                <a:latin typeface="BIZ UDPゴシック" panose="020B0400000000000000" pitchFamily="50" charset="-128"/>
                <a:ea typeface="BIZ UDPゴシック" panose="020B0400000000000000" pitchFamily="50" charset="-128"/>
              </a:rPr>
              <a:t>5.0</a:t>
            </a:r>
            <a:r>
              <a:rPr lang="ja-JP" altLang="en-US" sz="600" dirty="0">
                <a:latin typeface="BIZ UDPゴシック" panose="020B0400000000000000" pitchFamily="50" charset="-128"/>
                <a:ea typeface="BIZ UDPゴシック" panose="020B0400000000000000" pitchFamily="50" charset="-128"/>
              </a:rPr>
              <a:t>ｋｇ</a:t>
            </a:r>
          </a:p>
        </p:txBody>
      </p:sp>
      <p:pic>
        <p:nvPicPr>
          <p:cNvPr id="88" name="図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0" y="6714020"/>
            <a:ext cx="3697288"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図 38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7000" y="6691795"/>
            <a:ext cx="3697288"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Rectangle 216"/>
          <p:cNvSpPr>
            <a:spLocks noChangeArrowheads="1"/>
          </p:cNvSpPr>
          <p:nvPr/>
        </p:nvSpPr>
        <p:spPr bwMode="auto">
          <a:xfrm>
            <a:off x="5842000" y="6344043"/>
            <a:ext cx="520700"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en-US" sz="500">
                <a:latin typeface="BIZ UDPゴシック" panose="020B0400000000000000" pitchFamily="50" charset="-128"/>
                <a:ea typeface="BIZ UDPゴシック" panose="020B0400000000000000" pitchFamily="50" charset="-128"/>
              </a:rPr>
              <a:t>目標年度</a:t>
            </a:r>
          </a:p>
          <a:p>
            <a:pPr eaLnBrk="1" hangingPunct="1">
              <a:spcBef>
                <a:spcPct val="0"/>
              </a:spcBef>
              <a:buFontTx/>
              <a:buNone/>
            </a:pPr>
            <a:r>
              <a:rPr lang="en-US" altLang="en-US" sz="500">
                <a:latin typeface="BIZ UDPゴシック" panose="020B0400000000000000" pitchFamily="50" charset="-128"/>
                <a:ea typeface="BIZ UDPゴシック" panose="020B0400000000000000" pitchFamily="50" charset="-128"/>
              </a:rPr>
              <a:t>20</a:t>
            </a:r>
            <a:r>
              <a:rPr lang="en-US" altLang="ja-JP" sz="500">
                <a:latin typeface="BIZ UDPゴシック" panose="020B0400000000000000" pitchFamily="50" charset="-128"/>
                <a:ea typeface="BIZ UDPゴシック" panose="020B0400000000000000" pitchFamily="50" charset="-128"/>
              </a:rPr>
              <a:t>27</a:t>
            </a:r>
            <a:r>
              <a:rPr lang="en-US" altLang="en-US" sz="500">
                <a:latin typeface="BIZ UDPゴシック" panose="020B0400000000000000" pitchFamily="50" charset="-128"/>
                <a:ea typeface="BIZ UDPゴシック" panose="020B0400000000000000" pitchFamily="50" charset="-128"/>
              </a:rPr>
              <a:t>年度</a:t>
            </a:r>
          </a:p>
          <a:p>
            <a:pPr eaLnBrk="1" hangingPunct="1">
              <a:spcBef>
                <a:spcPct val="0"/>
              </a:spcBef>
              <a:buFontTx/>
              <a:buNone/>
            </a:pPr>
            <a:endParaRPr lang="en-US" altLang="ja-JP" sz="500">
              <a:latin typeface="BIZ UDPゴシック" panose="020B0400000000000000" pitchFamily="50" charset="-128"/>
              <a:ea typeface="BIZ UDPゴシック" panose="020B0400000000000000" pitchFamily="50" charset="-128"/>
            </a:endParaRPr>
          </a:p>
        </p:txBody>
      </p:sp>
      <p:sp>
        <p:nvSpPr>
          <p:cNvPr id="91" name="Rectangle 217"/>
          <p:cNvSpPr>
            <a:spLocks noChangeArrowheads="1"/>
          </p:cNvSpPr>
          <p:nvPr/>
        </p:nvSpPr>
        <p:spPr bwMode="auto">
          <a:xfrm>
            <a:off x="6242050" y="6288481"/>
            <a:ext cx="825500"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0"/>
              </a:spcBef>
              <a:buFontTx/>
              <a:buNone/>
            </a:pPr>
            <a:r>
              <a:rPr lang="en-US" altLang="en-US" sz="500">
                <a:latin typeface="BIZ UDPゴシック" panose="020B0400000000000000" pitchFamily="50" charset="-128"/>
                <a:ea typeface="BIZ UDPゴシック" panose="020B0400000000000000" pitchFamily="50" charset="-128"/>
              </a:rPr>
              <a:t>省エネ基準達成率</a:t>
            </a:r>
          </a:p>
        </p:txBody>
      </p:sp>
      <p:sp>
        <p:nvSpPr>
          <p:cNvPr id="92" name="Rectangle 218"/>
          <p:cNvSpPr>
            <a:spLocks noChangeArrowheads="1"/>
          </p:cNvSpPr>
          <p:nvPr/>
        </p:nvSpPr>
        <p:spPr bwMode="auto">
          <a:xfrm>
            <a:off x="6983413" y="6282131"/>
            <a:ext cx="642937" cy="23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0"/>
              </a:spcBef>
              <a:buFontTx/>
              <a:buNone/>
            </a:pPr>
            <a:r>
              <a:rPr lang="ja-JP" altLang="en-US" sz="500">
                <a:latin typeface="BIZ UDPゴシック" panose="020B0400000000000000" pitchFamily="50" charset="-128"/>
                <a:ea typeface="BIZ UDPゴシック" panose="020B0400000000000000" pitchFamily="50" charset="-128"/>
              </a:rPr>
              <a:t>通年エネルギー</a:t>
            </a:r>
          </a:p>
          <a:p>
            <a:pPr algn="ctr" eaLnBrk="1" hangingPunct="1">
              <a:lnSpc>
                <a:spcPct val="90000"/>
              </a:lnSpc>
              <a:spcBef>
                <a:spcPct val="0"/>
              </a:spcBef>
              <a:buFontTx/>
              <a:buNone/>
            </a:pPr>
            <a:r>
              <a:rPr lang="ja-JP" altLang="en-US" sz="500">
                <a:latin typeface="BIZ UDPゴシック" panose="020B0400000000000000" pitchFamily="50" charset="-128"/>
                <a:ea typeface="BIZ UDPゴシック" panose="020B0400000000000000" pitchFamily="50" charset="-128"/>
              </a:rPr>
              <a:t>消費効率（</a:t>
            </a:r>
            <a:r>
              <a:rPr lang="en-US" altLang="ja-JP" sz="500">
                <a:latin typeface="BIZ UDPゴシック" panose="020B0400000000000000" pitchFamily="50" charset="-128"/>
                <a:ea typeface="BIZ UDPゴシック" panose="020B0400000000000000" pitchFamily="50" charset="-128"/>
              </a:rPr>
              <a:t>APF</a:t>
            </a:r>
            <a:r>
              <a:rPr lang="ja-JP" altLang="en-US" sz="500">
                <a:latin typeface="BIZ UDPゴシック" panose="020B0400000000000000" pitchFamily="50" charset="-128"/>
                <a:ea typeface="BIZ UDPゴシック" panose="020B0400000000000000" pitchFamily="50" charset="-128"/>
              </a:rPr>
              <a:t>）</a:t>
            </a:r>
          </a:p>
        </p:txBody>
      </p:sp>
      <p:sp>
        <p:nvSpPr>
          <p:cNvPr id="93" name="Rectangle 219"/>
          <p:cNvSpPr>
            <a:spLocks noChangeArrowheads="1"/>
          </p:cNvSpPr>
          <p:nvPr/>
        </p:nvSpPr>
        <p:spPr bwMode="auto">
          <a:xfrm>
            <a:off x="6437232" y="6375957"/>
            <a:ext cx="47641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100" dirty="0" smtClean="0">
                <a:latin typeface="BIZ UDPゴシック" panose="020B0400000000000000" pitchFamily="50" charset="-128"/>
                <a:ea typeface="BIZ UDPゴシック" panose="020B0400000000000000" pitchFamily="50" charset="-128"/>
              </a:rPr>
              <a:t>89</a:t>
            </a:r>
            <a:r>
              <a:rPr lang="en-US" altLang="en-US" sz="600" dirty="0" smtClean="0">
                <a:latin typeface="BIZ UDPゴシック" panose="020B0400000000000000" pitchFamily="50" charset="-128"/>
                <a:ea typeface="BIZ UDPゴシック" panose="020B0400000000000000" pitchFamily="50" charset="-128"/>
              </a:rPr>
              <a:t>％</a:t>
            </a:r>
            <a:endParaRPr lang="en-US" altLang="en-US" sz="600" dirty="0">
              <a:latin typeface="BIZ UDPゴシック" panose="020B0400000000000000" pitchFamily="50" charset="-128"/>
              <a:ea typeface="BIZ UDPゴシック" panose="020B0400000000000000" pitchFamily="50" charset="-128"/>
            </a:endParaRPr>
          </a:p>
        </p:txBody>
      </p:sp>
      <p:sp>
        <p:nvSpPr>
          <p:cNvPr id="94" name="Rectangle 220"/>
          <p:cNvSpPr>
            <a:spLocks noChangeArrowheads="1"/>
          </p:cNvSpPr>
          <p:nvPr/>
        </p:nvSpPr>
        <p:spPr bwMode="auto">
          <a:xfrm>
            <a:off x="7114688" y="6424684"/>
            <a:ext cx="39626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900">
                <a:solidFill>
                  <a:schemeClr val="tx1"/>
                </a:solidFill>
                <a:latin typeface="Arial" panose="020B0604020202020204" pitchFamily="34" charset="0"/>
                <a:ea typeface="ＭＳ Ｐゴシック" panose="020B0600070205080204" pitchFamily="50" charset="-128"/>
              </a:defRPr>
            </a:lvl1pPr>
            <a:lvl2pPr marL="742950" indent="-285750">
              <a:defRPr kumimoji="1" sz="900">
                <a:solidFill>
                  <a:schemeClr val="tx1"/>
                </a:solidFill>
                <a:latin typeface="Arial" panose="020B0604020202020204" pitchFamily="34" charset="0"/>
                <a:ea typeface="ＭＳ Ｐゴシック" panose="020B0600070205080204" pitchFamily="50" charset="-128"/>
              </a:defRPr>
            </a:lvl2pPr>
            <a:lvl3pPr marL="1143000" indent="-228600">
              <a:defRPr kumimoji="1" sz="900">
                <a:solidFill>
                  <a:schemeClr val="tx1"/>
                </a:solidFill>
                <a:latin typeface="Arial" panose="020B0604020202020204" pitchFamily="34" charset="0"/>
                <a:ea typeface="ＭＳ Ｐゴシック" panose="020B0600070205080204" pitchFamily="50" charset="-128"/>
              </a:defRPr>
            </a:lvl3pPr>
            <a:lvl4pPr marL="1600200" indent="-228600">
              <a:defRPr kumimoji="1" sz="900">
                <a:solidFill>
                  <a:schemeClr val="tx1"/>
                </a:solidFill>
                <a:latin typeface="Arial" panose="020B0604020202020204" pitchFamily="34" charset="0"/>
                <a:ea typeface="ＭＳ Ｐゴシック" panose="020B0600070205080204" pitchFamily="50" charset="-128"/>
              </a:defRPr>
            </a:lvl4pPr>
            <a:lvl5pPr marL="2057400" indent="-228600">
              <a:defRPr kumimoji="1" sz="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dirty="0" smtClean="0">
                <a:latin typeface="BIZ UDPゴシック" panose="020B0400000000000000" pitchFamily="50" charset="-128"/>
                <a:ea typeface="BIZ UDPゴシック" panose="020B0400000000000000" pitchFamily="50" charset="-128"/>
              </a:rPr>
              <a:t>5.9</a:t>
            </a:r>
            <a:endParaRPr lang="en-US" altLang="en-US" dirty="0">
              <a:latin typeface="BIZ UDPゴシック" panose="020B0400000000000000" pitchFamily="50" charset="-128"/>
              <a:ea typeface="BIZ UDPゴシック" panose="020B0400000000000000" pitchFamily="50" charset="-128"/>
            </a:endParaRPr>
          </a:p>
        </p:txBody>
      </p:sp>
      <p:sp>
        <p:nvSpPr>
          <p:cNvPr id="95" name="Rectangle 222"/>
          <p:cNvSpPr>
            <a:spLocks noChangeArrowheads="1"/>
          </p:cNvSpPr>
          <p:nvPr/>
        </p:nvSpPr>
        <p:spPr bwMode="auto">
          <a:xfrm>
            <a:off x="5532438" y="6298006"/>
            <a:ext cx="2087562" cy="331787"/>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800">
              <a:latin typeface="BIZ UDPゴシック" panose="020B0400000000000000" pitchFamily="50" charset="-128"/>
              <a:ea typeface="BIZ UDPゴシック" panose="020B0400000000000000" pitchFamily="50" charset="-128"/>
            </a:endParaRPr>
          </a:p>
        </p:txBody>
      </p:sp>
      <p:sp>
        <p:nvSpPr>
          <p:cNvPr id="96" name="Line 223"/>
          <p:cNvSpPr>
            <a:spLocks noChangeShapeType="1"/>
          </p:cNvSpPr>
          <p:nvPr/>
        </p:nvSpPr>
        <p:spPr bwMode="auto">
          <a:xfrm>
            <a:off x="6323013" y="6305943"/>
            <a:ext cx="1587" cy="32226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Line 224"/>
          <p:cNvSpPr>
            <a:spLocks noChangeShapeType="1"/>
          </p:cNvSpPr>
          <p:nvPr/>
        </p:nvSpPr>
        <p:spPr bwMode="auto">
          <a:xfrm>
            <a:off x="7005638" y="6305943"/>
            <a:ext cx="1587" cy="32226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Rectangle 236"/>
          <p:cNvSpPr>
            <a:spLocks noChangeArrowheads="1"/>
          </p:cNvSpPr>
          <p:nvPr/>
        </p:nvSpPr>
        <p:spPr bwMode="auto">
          <a:xfrm>
            <a:off x="4676775" y="6291656"/>
            <a:ext cx="776288" cy="333375"/>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800">
              <a:latin typeface="BIZ UDPゴシック" panose="020B0400000000000000" pitchFamily="50" charset="-128"/>
              <a:ea typeface="BIZ UDPゴシック" panose="020B0400000000000000" pitchFamily="50" charset="-128"/>
            </a:endParaRPr>
          </a:p>
        </p:txBody>
      </p:sp>
      <p:sp>
        <p:nvSpPr>
          <p:cNvPr id="99" name="Rectangle 237"/>
          <p:cNvSpPr>
            <a:spLocks noChangeArrowheads="1"/>
          </p:cNvSpPr>
          <p:nvPr/>
        </p:nvSpPr>
        <p:spPr bwMode="auto">
          <a:xfrm>
            <a:off x="4738688" y="6291656"/>
            <a:ext cx="762000"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0"/>
              </a:spcBef>
              <a:buFontTx/>
              <a:buNone/>
            </a:pPr>
            <a:r>
              <a:rPr lang="ja-JP" altLang="en-US" sz="500">
                <a:latin typeface="BIZ UDPゴシック" panose="020B0400000000000000" pitchFamily="50" charset="-128"/>
                <a:ea typeface="BIZ UDPゴシック" panose="020B0400000000000000" pitchFamily="50" charset="-128"/>
              </a:rPr>
              <a:t>期間消費電力量</a:t>
            </a:r>
          </a:p>
        </p:txBody>
      </p:sp>
      <p:sp>
        <p:nvSpPr>
          <p:cNvPr id="100" name="Rectangle 238"/>
          <p:cNvSpPr>
            <a:spLocks noChangeArrowheads="1"/>
          </p:cNvSpPr>
          <p:nvPr/>
        </p:nvSpPr>
        <p:spPr bwMode="auto">
          <a:xfrm>
            <a:off x="4721328" y="6379010"/>
            <a:ext cx="76655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en-US" altLang="ja-JP" sz="1050" dirty="0" smtClean="0">
                <a:latin typeface="BIZ UDPゴシック" panose="020B0400000000000000" pitchFamily="50" charset="-128"/>
                <a:ea typeface="BIZ UDPゴシック" panose="020B0400000000000000" pitchFamily="50" charset="-128"/>
              </a:rPr>
              <a:t>1,282</a:t>
            </a:r>
            <a:r>
              <a:rPr lang="ja-JP" altLang="en-US" sz="500" dirty="0" smtClean="0">
                <a:latin typeface="BIZ UDPゴシック" panose="020B0400000000000000" pitchFamily="50" charset="-128"/>
                <a:ea typeface="BIZ UDPゴシック" panose="020B0400000000000000" pitchFamily="50" charset="-128"/>
              </a:rPr>
              <a:t>ｋＷｈ</a:t>
            </a:r>
          </a:p>
        </p:txBody>
      </p:sp>
      <p:sp>
        <p:nvSpPr>
          <p:cNvPr id="107" name="Rectangle 216"/>
          <p:cNvSpPr>
            <a:spLocks noChangeArrowheads="1"/>
          </p:cNvSpPr>
          <p:nvPr/>
        </p:nvSpPr>
        <p:spPr bwMode="auto">
          <a:xfrm>
            <a:off x="1898650" y="8266112"/>
            <a:ext cx="520700"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en-US" sz="500">
                <a:latin typeface="BIZ UDPゴシック" panose="020B0400000000000000" pitchFamily="50" charset="-128"/>
                <a:ea typeface="BIZ UDPゴシック" panose="020B0400000000000000" pitchFamily="50" charset="-128"/>
              </a:rPr>
              <a:t>目標年度</a:t>
            </a:r>
          </a:p>
          <a:p>
            <a:pPr eaLnBrk="1" hangingPunct="1">
              <a:spcBef>
                <a:spcPct val="0"/>
              </a:spcBef>
              <a:buFontTx/>
              <a:buNone/>
            </a:pPr>
            <a:r>
              <a:rPr lang="en-US" altLang="en-US" sz="500">
                <a:latin typeface="BIZ UDPゴシック" panose="020B0400000000000000" pitchFamily="50" charset="-128"/>
                <a:ea typeface="BIZ UDPゴシック" panose="020B0400000000000000" pitchFamily="50" charset="-128"/>
              </a:rPr>
              <a:t>20</a:t>
            </a:r>
            <a:r>
              <a:rPr lang="en-US" altLang="ja-JP" sz="500">
                <a:latin typeface="BIZ UDPゴシック" panose="020B0400000000000000" pitchFamily="50" charset="-128"/>
                <a:ea typeface="BIZ UDPゴシック" panose="020B0400000000000000" pitchFamily="50" charset="-128"/>
              </a:rPr>
              <a:t>27</a:t>
            </a:r>
            <a:r>
              <a:rPr lang="en-US" altLang="en-US" sz="500">
                <a:latin typeface="BIZ UDPゴシック" panose="020B0400000000000000" pitchFamily="50" charset="-128"/>
                <a:ea typeface="BIZ UDPゴシック" panose="020B0400000000000000" pitchFamily="50" charset="-128"/>
              </a:rPr>
              <a:t>年度</a:t>
            </a:r>
          </a:p>
          <a:p>
            <a:pPr eaLnBrk="1" hangingPunct="1">
              <a:spcBef>
                <a:spcPct val="0"/>
              </a:spcBef>
              <a:buFontTx/>
              <a:buNone/>
            </a:pPr>
            <a:endParaRPr lang="en-US" altLang="ja-JP" sz="500">
              <a:latin typeface="BIZ UDPゴシック" panose="020B0400000000000000" pitchFamily="50" charset="-128"/>
              <a:ea typeface="BIZ UDPゴシック" panose="020B0400000000000000" pitchFamily="50" charset="-128"/>
            </a:endParaRPr>
          </a:p>
        </p:txBody>
      </p:sp>
      <p:sp>
        <p:nvSpPr>
          <p:cNvPr id="108" name="Rectangle 217"/>
          <p:cNvSpPr>
            <a:spLocks noChangeArrowheads="1"/>
          </p:cNvSpPr>
          <p:nvPr/>
        </p:nvSpPr>
        <p:spPr bwMode="auto">
          <a:xfrm>
            <a:off x="2298700" y="8210550"/>
            <a:ext cx="825500" cy="16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0"/>
              </a:spcBef>
              <a:buFontTx/>
              <a:buNone/>
            </a:pPr>
            <a:r>
              <a:rPr lang="en-US" altLang="en-US" sz="500">
                <a:latin typeface="BIZ UDPゴシック" panose="020B0400000000000000" pitchFamily="50" charset="-128"/>
                <a:ea typeface="BIZ UDPゴシック" panose="020B0400000000000000" pitchFamily="50" charset="-128"/>
              </a:rPr>
              <a:t>省エネ基準達成率</a:t>
            </a:r>
          </a:p>
        </p:txBody>
      </p:sp>
      <p:sp>
        <p:nvSpPr>
          <p:cNvPr id="109" name="Rectangle 218"/>
          <p:cNvSpPr>
            <a:spLocks noChangeArrowheads="1"/>
          </p:cNvSpPr>
          <p:nvPr/>
        </p:nvSpPr>
        <p:spPr bwMode="auto">
          <a:xfrm>
            <a:off x="3040063" y="8204200"/>
            <a:ext cx="642937" cy="23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0"/>
              </a:spcBef>
              <a:buFontTx/>
              <a:buNone/>
            </a:pPr>
            <a:r>
              <a:rPr lang="ja-JP" altLang="en-US" sz="500">
                <a:latin typeface="BIZ UDPゴシック" panose="020B0400000000000000" pitchFamily="50" charset="-128"/>
                <a:ea typeface="BIZ UDPゴシック" panose="020B0400000000000000" pitchFamily="50" charset="-128"/>
              </a:rPr>
              <a:t>通年エネルギー</a:t>
            </a:r>
          </a:p>
          <a:p>
            <a:pPr algn="ctr" eaLnBrk="1" hangingPunct="1">
              <a:lnSpc>
                <a:spcPct val="90000"/>
              </a:lnSpc>
              <a:spcBef>
                <a:spcPct val="0"/>
              </a:spcBef>
              <a:buFontTx/>
              <a:buNone/>
            </a:pPr>
            <a:r>
              <a:rPr lang="ja-JP" altLang="en-US" sz="500">
                <a:latin typeface="BIZ UDPゴシック" panose="020B0400000000000000" pitchFamily="50" charset="-128"/>
                <a:ea typeface="BIZ UDPゴシック" panose="020B0400000000000000" pitchFamily="50" charset="-128"/>
              </a:rPr>
              <a:t>消費効率（</a:t>
            </a:r>
            <a:r>
              <a:rPr lang="en-US" altLang="ja-JP" sz="500">
                <a:latin typeface="BIZ UDPゴシック" panose="020B0400000000000000" pitchFamily="50" charset="-128"/>
                <a:ea typeface="BIZ UDPゴシック" panose="020B0400000000000000" pitchFamily="50" charset="-128"/>
              </a:rPr>
              <a:t>APF</a:t>
            </a:r>
            <a:r>
              <a:rPr lang="ja-JP" altLang="en-US" sz="500">
                <a:latin typeface="BIZ UDPゴシック" panose="020B0400000000000000" pitchFamily="50" charset="-128"/>
                <a:ea typeface="BIZ UDPゴシック" panose="020B0400000000000000" pitchFamily="50" charset="-128"/>
              </a:rPr>
              <a:t>）</a:t>
            </a:r>
          </a:p>
        </p:txBody>
      </p:sp>
      <p:sp>
        <p:nvSpPr>
          <p:cNvPr id="110" name="Rectangle 219"/>
          <p:cNvSpPr>
            <a:spLocks noChangeArrowheads="1"/>
          </p:cNvSpPr>
          <p:nvPr/>
        </p:nvSpPr>
        <p:spPr bwMode="auto">
          <a:xfrm>
            <a:off x="2493882" y="8298026"/>
            <a:ext cx="47641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100" dirty="0" smtClean="0">
                <a:latin typeface="BIZ UDPゴシック" panose="020B0400000000000000" pitchFamily="50" charset="-128"/>
                <a:ea typeface="BIZ UDPゴシック" panose="020B0400000000000000" pitchFamily="50" charset="-128"/>
              </a:rPr>
              <a:t>90</a:t>
            </a:r>
            <a:r>
              <a:rPr lang="en-US" altLang="en-US" sz="600" dirty="0" smtClean="0">
                <a:latin typeface="BIZ UDPゴシック" panose="020B0400000000000000" pitchFamily="50" charset="-128"/>
                <a:ea typeface="BIZ UDPゴシック" panose="020B0400000000000000" pitchFamily="50" charset="-128"/>
              </a:rPr>
              <a:t>％</a:t>
            </a:r>
            <a:endParaRPr lang="en-US" altLang="en-US" sz="600" dirty="0">
              <a:latin typeface="BIZ UDPゴシック" panose="020B0400000000000000" pitchFamily="50" charset="-128"/>
              <a:ea typeface="BIZ UDPゴシック" panose="020B0400000000000000" pitchFamily="50" charset="-128"/>
            </a:endParaRPr>
          </a:p>
        </p:txBody>
      </p:sp>
      <p:sp>
        <p:nvSpPr>
          <p:cNvPr id="111" name="Rectangle 220"/>
          <p:cNvSpPr>
            <a:spLocks noChangeArrowheads="1"/>
          </p:cNvSpPr>
          <p:nvPr/>
        </p:nvSpPr>
        <p:spPr bwMode="auto">
          <a:xfrm>
            <a:off x="3166576" y="8340403"/>
            <a:ext cx="39626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900">
                <a:solidFill>
                  <a:schemeClr val="tx1"/>
                </a:solidFill>
                <a:latin typeface="Arial" panose="020B0604020202020204" pitchFamily="34" charset="0"/>
                <a:ea typeface="ＭＳ Ｐゴシック" panose="020B0600070205080204" pitchFamily="50" charset="-128"/>
              </a:defRPr>
            </a:lvl1pPr>
            <a:lvl2pPr marL="742950" indent="-285750">
              <a:defRPr kumimoji="1" sz="900">
                <a:solidFill>
                  <a:schemeClr val="tx1"/>
                </a:solidFill>
                <a:latin typeface="Arial" panose="020B0604020202020204" pitchFamily="34" charset="0"/>
                <a:ea typeface="ＭＳ Ｐゴシック" panose="020B0600070205080204" pitchFamily="50" charset="-128"/>
              </a:defRPr>
            </a:lvl2pPr>
            <a:lvl3pPr marL="1143000" indent="-228600">
              <a:defRPr kumimoji="1" sz="900">
                <a:solidFill>
                  <a:schemeClr val="tx1"/>
                </a:solidFill>
                <a:latin typeface="Arial" panose="020B0604020202020204" pitchFamily="34" charset="0"/>
                <a:ea typeface="ＭＳ Ｐゴシック" panose="020B0600070205080204" pitchFamily="50" charset="-128"/>
              </a:defRPr>
            </a:lvl3pPr>
            <a:lvl4pPr marL="1600200" indent="-228600">
              <a:defRPr kumimoji="1" sz="900">
                <a:solidFill>
                  <a:schemeClr val="tx1"/>
                </a:solidFill>
                <a:latin typeface="Arial" panose="020B0604020202020204" pitchFamily="34" charset="0"/>
                <a:ea typeface="ＭＳ Ｐゴシック" panose="020B0600070205080204" pitchFamily="50" charset="-128"/>
              </a:defRPr>
            </a:lvl4pPr>
            <a:lvl5pPr marL="2057400" indent="-228600">
              <a:defRPr kumimoji="1" sz="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dirty="0" smtClean="0">
                <a:latin typeface="BIZ UDPゴシック" panose="020B0400000000000000" pitchFamily="50" charset="-128"/>
                <a:ea typeface="BIZ UDPゴシック" panose="020B0400000000000000" pitchFamily="50" charset="-128"/>
              </a:rPr>
              <a:t>5.7</a:t>
            </a:r>
            <a:endParaRPr lang="en-US" altLang="en-US" dirty="0">
              <a:latin typeface="BIZ UDPゴシック" panose="020B0400000000000000" pitchFamily="50" charset="-128"/>
              <a:ea typeface="BIZ UDPゴシック" panose="020B0400000000000000" pitchFamily="50" charset="-128"/>
            </a:endParaRPr>
          </a:p>
        </p:txBody>
      </p:sp>
      <p:sp>
        <p:nvSpPr>
          <p:cNvPr id="112" name="Rectangle 222"/>
          <p:cNvSpPr>
            <a:spLocks noChangeArrowheads="1"/>
          </p:cNvSpPr>
          <p:nvPr/>
        </p:nvSpPr>
        <p:spPr bwMode="auto">
          <a:xfrm>
            <a:off x="1589088" y="8220075"/>
            <a:ext cx="2087562" cy="331787"/>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800">
              <a:latin typeface="BIZ UDPゴシック" panose="020B0400000000000000" pitchFamily="50" charset="-128"/>
              <a:ea typeface="BIZ UDPゴシック" panose="020B0400000000000000" pitchFamily="50" charset="-128"/>
            </a:endParaRPr>
          </a:p>
        </p:txBody>
      </p:sp>
      <p:sp>
        <p:nvSpPr>
          <p:cNvPr id="113" name="Line 223"/>
          <p:cNvSpPr>
            <a:spLocks noChangeShapeType="1"/>
          </p:cNvSpPr>
          <p:nvPr/>
        </p:nvSpPr>
        <p:spPr bwMode="auto">
          <a:xfrm>
            <a:off x="2379663" y="8228012"/>
            <a:ext cx="1587" cy="32226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Line 224"/>
          <p:cNvSpPr>
            <a:spLocks noChangeShapeType="1"/>
          </p:cNvSpPr>
          <p:nvPr/>
        </p:nvSpPr>
        <p:spPr bwMode="auto">
          <a:xfrm>
            <a:off x="3062288" y="8228012"/>
            <a:ext cx="1587" cy="32226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Rectangle 236"/>
          <p:cNvSpPr>
            <a:spLocks noChangeArrowheads="1"/>
          </p:cNvSpPr>
          <p:nvPr/>
        </p:nvSpPr>
        <p:spPr bwMode="auto">
          <a:xfrm>
            <a:off x="733425" y="8213725"/>
            <a:ext cx="776288" cy="333375"/>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800">
              <a:latin typeface="BIZ UDPゴシック" panose="020B0400000000000000" pitchFamily="50" charset="-128"/>
              <a:ea typeface="BIZ UDPゴシック" panose="020B0400000000000000" pitchFamily="50" charset="-128"/>
            </a:endParaRPr>
          </a:p>
        </p:txBody>
      </p:sp>
      <p:sp>
        <p:nvSpPr>
          <p:cNvPr id="117" name="Rectangle 237"/>
          <p:cNvSpPr>
            <a:spLocks noChangeArrowheads="1"/>
          </p:cNvSpPr>
          <p:nvPr/>
        </p:nvSpPr>
        <p:spPr bwMode="auto">
          <a:xfrm>
            <a:off x="795338" y="8213725"/>
            <a:ext cx="762000" cy="16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0"/>
              </a:spcBef>
              <a:buFontTx/>
              <a:buNone/>
            </a:pPr>
            <a:r>
              <a:rPr lang="ja-JP" altLang="en-US" sz="500">
                <a:latin typeface="BIZ UDPゴシック" panose="020B0400000000000000" pitchFamily="50" charset="-128"/>
                <a:ea typeface="BIZ UDPゴシック" panose="020B0400000000000000" pitchFamily="50" charset="-128"/>
              </a:rPr>
              <a:t>期間消費電力量</a:t>
            </a:r>
          </a:p>
        </p:txBody>
      </p:sp>
      <p:sp>
        <p:nvSpPr>
          <p:cNvPr id="118" name="Rectangle 238"/>
          <p:cNvSpPr>
            <a:spLocks noChangeArrowheads="1"/>
          </p:cNvSpPr>
          <p:nvPr/>
        </p:nvSpPr>
        <p:spPr bwMode="auto">
          <a:xfrm>
            <a:off x="780360" y="8301079"/>
            <a:ext cx="76655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en-US" altLang="ja-JP" sz="1050" dirty="0" smtClean="0">
                <a:latin typeface="BIZ UDPゴシック" panose="020B0400000000000000" pitchFamily="50" charset="-128"/>
                <a:ea typeface="BIZ UDPゴシック" panose="020B0400000000000000" pitchFamily="50" charset="-128"/>
              </a:rPr>
              <a:t>1,858</a:t>
            </a:r>
            <a:r>
              <a:rPr lang="ja-JP" altLang="en-US" sz="500" dirty="0" smtClean="0">
                <a:latin typeface="BIZ UDPゴシック" panose="020B0400000000000000" pitchFamily="50" charset="-128"/>
                <a:ea typeface="BIZ UDPゴシック" panose="020B0400000000000000" pitchFamily="50" charset="-128"/>
              </a:rPr>
              <a:t>ｋＷｈ</a:t>
            </a:r>
          </a:p>
        </p:txBody>
      </p:sp>
      <p:pic>
        <p:nvPicPr>
          <p:cNvPr id="119" name="Picture 408" desc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6602" y="8020382"/>
            <a:ext cx="141287"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7" name="グループ化 266"/>
          <p:cNvGrpSpPr/>
          <p:nvPr/>
        </p:nvGrpSpPr>
        <p:grpSpPr>
          <a:xfrm>
            <a:off x="723184" y="7994621"/>
            <a:ext cx="731838" cy="214313"/>
            <a:chOff x="698500" y="7745412"/>
            <a:chExt cx="731838" cy="214313"/>
          </a:xfrm>
        </p:grpSpPr>
        <p:sp>
          <p:nvSpPr>
            <p:cNvPr id="120" name="AutoShape 561"/>
            <p:cNvSpPr>
              <a:spLocks noChangeArrowheads="1"/>
            </p:cNvSpPr>
            <p:nvPr/>
          </p:nvSpPr>
          <p:spPr bwMode="auto">
            <a:xfrm>
              <a:off x="742950" y="7804150"/>
              <a:ext cx="619125" cy="114300"/>
            </a:xfrm>
            <a:prstGeom prst="roundRect">
              <a:avLst>
                <a:gd name="adj" fmla="val 16667"/>
              </a:avLst>
            </a:prstGeom>
            <a:solidFill>
              <a:srgbClr val="FF0000"/>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900"/>
            </a:p>
          </p:txBody>
        </p:sp>
        <p:sp>
          <p:nvSpPr>
            <p:cNvPr id="121" name="Rectangle 232"/>
            <p:cNvSpPr>
              <a:spLocks noChangeArrowheads="1"/>
            </p:cNvSpPr>
            <p:nvPr/>
          </p:nvSpPr>
          <p:spPr bwMode="auto">
            <a:xfrm>
              <a:off x="698500" y="7745412"/>
              <a:ext cx="731838"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800" dirty="0">
                  <a:solidFill>
                    <a:schemeClr val="bg1"/>
                  </a:solidFill>
                  <a:latin typeface="HGPｺﾞｼｯｸE" panose="020B0900000000000000" pitchFamily="50" charset="-128"/>
                  <a:ea typeface="HGPｺﾞｼｯｸE" panose="020B0900000000000000" pitchFamily="50" charset="-128"/>
                </a:rPr>
                <a:t>単 相 ２００Ｖ</a:t>
              </a:r>
            </a:p>
          </p:txBody>
        </p:sp>
      </p:grpSp>
      <p:sp>
        <p:nvSpPr>
          <p:cNvPr id="122" name="Rectangle 258"/>
          <p:cNvSpPr>
            <a:spLocks noChangeArrowheads="1"/>
          </p:cNvSpPr>
          <p:nvPr/>
        </p:nvSpPr>
        <p:spPr bwMode="auto">
          <a:xfrm>
            <a:off x="1965370" y="9277350"/>
            <a:ext cx="1793875" cy="18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600" dirty="0">
                <a:latin typeface="BIZ UDPゴシック" panose="020B0400000000000000" pitchFamily="50" charset="-128"/>
                <a:ea typeface="BIZ UDPゴシック" panose="020B0400000000000000" pitchFamily="50" charset="-128"/>
              </a:rPr>
              <a:t>〔</a:t>
            </a:r>
            <a:r>
              <a:rPr lang="ja-JP" altLang="en-US" sz="600" dirty="0">
                <a:latin typeface="BIZ UDPゴシック" panose="020B0400000000000000" pitchFamily="50" charset="-128"/>
                <a:ea typeface="BIZ UDPゴシック" panose="020B0400000000000000" pitchFamily="50" charset="-128"/>
              </a:rPr>
              <a:t>室内機</a:t>
            </a:r>
            <a:r>
              <a:rPr lang="en-US" altLang="ja-JP" sz="600" dirty="0">
                <a:latin typeface="BIZ UDPゴシック" panose="020B0400000000000000" pitchFamily="50" charset="-128"/>
                <a:ea typeface="BIZ UDPゴシック" panose="020B0400000000000000" pitchFamily="50" charset="-128"/>
              </a:rPr>
              <a:t>〕</a:t>
            </a:r>
            <a:r>
              <a:rPr lang="ja-JP" altLang="en-US" sz="600" dirty="0">
                <a:latin typeface="BIZ UDPゴシック" panose="020B0400000000000000" pitchFamily="50" charset="-128"/>
                <a:ea typeface="BIZ UDPゴシック" panose="020B0400000000000000" pitchFamily="50" charset="-128"/>
              </a:rPr>
              <a:t>質量</a:t>
            </a:r>
            <a:r>
              <a:rPr lang="en-US" altLang="ja-JP" sz="600" dirty="0" smtClean="0">
                <a:latin typeface="BIZ UDPゴシック" panose="020B0400000000000000" pitchFamily="50" charset="-128"/>
                <a:ea typeface="BIZ UDPゴシック" panose="020B0400000000000000" pitchFamily="50" charset="-128"/>
              </a:rPr>
              <a:t>12.</a:t>
            </a:r>
            <a:r>
              <a:rPr lang="ja-JP" altLang="en-US" sz="600" dirty="0">
                <a:latin typeface="BIZ UDPゴシック" panose="020B0400000000000000" pitchFamily="50" charset="-128"/>
                <a:ea typeface="BIZ UDPゴシック" panose="020B0400000000000000" pitchFamily="50" charset="-128"/>
              </a:rPr>
              <a:t>５ｋｇ　　</a:t>
            </a:r>
            <a:r>
              <a:rPr lang="en-US" altLang="ja-JP" sz="600" dirty="0">
                <a:latin typeface="BIZ UDPゴシック" panose="020B0400000000000000" pitchFamily="50" charset="-128"/>
                <a:ea typeface="BIZ UDPゴシック" panose="020B0400000000000000" pitchFamily="50" charset="-128"/>
              </a:rPr>
              <a:t>〔</a:t>
            </a:r>
            <a:r>
              <a:rPr lang="ja-JP" altLang="en-US" sz="600" dirty="0">
                <a:latin typeface="BIZ UDPゴシック" panose="020B0400000000000000" pitchFamily="50" charset="-128"/>
                <a:ea typeface="BIZ UDPゴシック" panose="020B0400000000000000" pitchFamily="50" charset="-128"/>
              </a:rPr>
              <a:t>室外機</a:t>
            </a:r>
            <a:r>
              <a:rPr lang="en-US" altLang="ja-JP" sz="600" dirty="0">
                <a:latin typeface="BIZ UDPゴシック" panose="020B0400000000000000" pitchFamily="50" charset="-128"/>
                <a:ea typeface="BIZ UDPゴシック" panose="020B0400000000000000" pitchFamily="50" charset="-128"/>
              </a:rPr>
              <a:t>〕</a:t>
            </a:r>
            <a:r>
              <a:rPr lang="ja-JP" altLang="en-US" sz="600" dirty="0">
                <a:latin typeface="BIZ UDPゴシック" panose="020B0400000000000000" pitchFamily="50" charset="-128"/>
                <a:ea typeface="BIZ UDPゴシック" panose="020B0400000000000000" pitchFamily="50" charset="-128"/>
              </a:rPr>
              <a:t>質量</a:t>
            </a:r>
            <a:r>
              <a:rPr lang="en-US" altLang="ja-JP" sz="600" dirty="0" smtClean="0">
                <a:latin typeface="BIZ UDPゴシック" panose="020B0400000000000000" pitchFamily="50" charset="-128"/>
                <a:ea typeface="BIZ UDPゴシック" panose="020B0400000000000000" pitchFamily="50" charset="-128"/>
              </a:rPr>
              <a:t>42.</a:t>
            </a:r>
            <a:r>
              <a:rPr lang="ja-JP" altLang="en-US" sz="600" dirty="0">
                <a:latin typeface="BIZ UDPゴシック" panose="020B0400000000000000" pitchFamily="50" charset="-128"/>
                <a:ea typeface="BIZ UDPゴシック" panose="020B0400000000000000" pitchFamily="50" charset="-128"/>
              </a:rPr>
              <a:t>５ｋｇ</a:t>
            </a:r>
          </a:p>
        </p:txBody>
      </p:sp>
      <p:pic>
        <p:nvPicPr>
          <p:cNvPr id="128" name="図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 y="8661400"/>
            <a:ext cx="3697288"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 name="Rectangle 252"/>
          <p:cNvSpPr>
            <a:spLocks noChangeArrowheads="1"/>
          </p:cNvSpPr>
          <p:nvPr/>
        </p:nvSpPr>
        <p:spPr bwMode="auto">
          <a:xfrm>
            <a:off x="804863" y="4938098"/>
            <a:ext cx="636587"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800">
                <a:latin typeface="BIZ UDPゴシック" panose="020B0400000000000000" pitchFamily="50" charset="-128"/>
                <a:ea typeface="BIZ UDPゴシック" panose="020B0400000000000000" pitchFamily="50" charset="-128"/>
              </a:rPr>
              <a:t>6</a:t>
            </a:r>
            <a:r>
              <a:rPr lang="ja-JP" altLang="en-US" sz="800">
                <a:latin typeface="BIZ UDPゴシック" panose="020B0400000000000000" pitchFamily="50" charset="-128"/>
                <a:ea typeface="BIZ UDPゴシック" panose="020B0400000000000000" pitchFamily="50" charset="-128"/>
              </a:rPr>
              <a:t>～</a:t>
            </a:r>
            <a:r>
              <a:rPr lang="en-US" altLang="ja-JP" sz="800">
                <a:latin typeface="BIZ UDPゴシック" panose="020B0400000000000000" pitchFamily="50" charset="-128"/>
                <a:ea typeface="BIZ UDPゴシック" panose="020B0400000000000000" pitchFamily="50" charset="-128"/>
              </a:rPr>
              <a:t>9</a:t>
            </a:r>
            <a:r>
              <a:rPr lang="ja-JP" altLang="en-US" sz="800">
                <a:latin typeface="BIZ UDPゴシック" panose="020B0400000000000000" pitchFamily="50" charset="-128"/>
                <a:ea typeface="BIZ UDPゴシック" panose="020B0400000000000000" pitchFamily="50" charset="-128"/>
              </a:rPr>
              <a:t>畳</a:t>
            </a:r>
          </a:p>
          <a:p>
            <a:pPr algn="ctr" eaLnBrk="1" hangingPunct="1">
              <a:spcBef>
                <a:spcPct val="0"/>
              </a:spcBef>
              <a:buFontTx/>
              <a:buNone/>
            </a:pPr>
            <a:r>
              <a:rPr lang="ja-JP" altLang="en-US" sz="600">
                <a:latin typeface="BIZ UDPゴシック" panose="020B0400000000000000" pitchFamily="50" charset="-128"/>
                <a:ea typeface="BIZ UDPゴシック" panose="020B0400000000000000" pitchFamily="50" charset="-128"/>
              </a:rPr>
              <a:t>（</a:t>
            </a:r>
            <a:r>
              <a:rPr lang="en-US" altLang="ja-JP" sz="600">
                <a:latin typeface="BIZ UDPゴシック" panose="020B0400000000000000" pitchFamily="50" charset="-128"/>
                <a:ea typeface="BIZ UDPゴシック" panose="020B0400000000000000" pitchFamily="50" charset="-128"/>
              </a:rPr>
              <a:t>10</a:t>
            </a:r>
            <a:r>
              <a:rPr lang="ja-JP" altLang="en-US" sz="600">
                <a:latin typeface="BIZ UDPゴシック" panose="020B0400000000000000" pitchFamily="50" charset="-128"/>
                <a:ea typeface="BIZ UDPゴシック" panose="020B0400000000000000" pitchFamily="50" charset="-128"/>
              </a:rPr>
              <a:t>～</a:t>
            </a:r>
            <a:r>
              <a:rPr lang="en-US" altLang="ja-JP" sz="600">
                <a:latin typeface="BIZ UDPゴシック" panose="020B0400000000000000" pitchFamily="50" charset="-128"/>
                <a:ea typeface="BIZ UDPゴシック" panose="020B0400000000000000" pitchFamily="50" charset="-128"/>
              </a:rPr>
              <a:t>15㎡</a:t>
            </a:r>
            <a:r>
              <a:rPr lang="ja-JP" altLang="en-US" sz="600">
                <a:latin typeface="BIZ UDPゴシック" panose="020B0400000000000000" pitchFamily="50" charset="-128"/>
                <a:ea typeface="BIZ UDPゴシック" panose="020B0400000000000000" pitchFamily="50" charset="-128"/>
              </a:rPr>
              <a:t>）</a:t>
            </a:r>
          </a:p>
        </p:txBody>
      </p:sp>
      <p:sp>
        <p:nvSpPr>
          <p:cNvPr id="131" name="Rectangle 253"/>
          <p:cNvSpPr>
            <a:spLocks noChangeArrowheads="1"/>
          </p:cNvSpPr>
          <p:nvPr/>
        </p:nvSpPr>
        <p:spPr bwMode="auto">
          <a:xfrm>
            <a:off x="811213" y="5180986"/>
            <a:ext cx="636587"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800" dirty="0">
                <a:latin typeface="BIZ UDPゴシック" panose="020B0400000000000000" pitchFamily="50" charset="-128"/>
                <a:ea typeface="BIZ UDPゴシック" panose="020B0400000000000000" pitchFamily="50" charset="-128"/>
              </a:rPr>
              <a:t>6</a:t>
            </a:r>
            <a:r>
              <a:rPr lang="ja-JP" altLang="en-US" sz="800" dirty="0">
                <a:latin typeface="BIZ UDPゴシック" panose="020B0400000000000000" pitchFamily="50" charset="-128"/>
                <a:ea typeface="BIZ UDPゴシック" panose="020B0400000000000000" pitchFamily="50" charset="-128"/>
              </a:rPr>
              <a:t>～</a:t>
            </a:r>
            <a:r>
              <a:rPr lang="en-US" altLang="ja-JP" sz="800" dirty="0">
                <a:latin typeface="BIZ UDPゴシック" panose="020B0400000000000000" pitchFamily="50" charset="-128"/>
                <a:ea typeface="BIZ UDPゴシック" panose="020B0400000000000000" pitchFamily="50" charset="-128"/>
              </a:rPr>
              <a:t>7</a:t>
            </a:r>
            <a:r>
              <a:rPr lang="ja-JP" altLang="en-US" sz="800" dirty="0">
                <a:latin typeface="BIZ UDPゴシック" panose="020B0400000000000000" pitchFamily="50" charset="-128"/>
                <a:ea typeface="BIZ UDPゴシック" panose="020B0400000000000000" pitchFamily="50" charset="-128"/>
              </a:rPr>
              <a:t>畳</a:t>
            </a:r>
          </a:p>
          <a:p>
            <a:pPr algn="ctr" eaLnBrk="1" hangingPunct="1">
              <a:spcBef>
                <a:spcPct val="0"/>
              </a:spcBef>
              <a:buFontTx/>
              <a:buNone/>
            </a:pPr>
            <a:r>
              <a:rPr lang="ja-JP" altLang="en-US" sz="600" dirty="0">
                <a:latin typeface="BIZ UDPゴシック" panose="020B0400000000000000" pitchFamily="50" charset="-128"/>
                <a:ea typeface="BIZ UDPゴシック" panose="020B0400000000000000" pitchFamily="50" charset="-128"/>
              </a:rPr>
              <a:t>（</a:t>
            </a:r>
            <a:r>
              <a:rPr lang="en-US" altLang="ja-JP" sz="600" dirty="0">
                <a:latin typeface="BIZ UDPゴシック" panose="020B0400000000000000" pitchFamily="50" charset="-128"/>
                <a:ea typeface="BIZ UDPゴシック" panose="020B0400000000000000" pitchFamily="50" charset="-128"/>
              </a:rPr>
              <a:t>9</a:t>
            </a:r>
            <a:r>
              <a:rPr lang="ja-JP" altLang="en-US" sz="600" dirty="0">
                <a:latin typeface="BIZ UDPゴシック" panose="020B0400000000000000" pitchFamily="50" charset="-128"/>
                <a:ea typeface="BIZ UDPゴシック" panose="020B0400000000000000" pitchFamily="50" charset="-128"/>
              </a:rPr>
              <a:t>～</a:t>
            </a:r>
            <a:r>
              <a:rPr lang="en-US" altLang="ja-JP" sz="600" dirty="0">
                <a:latin typeface="BIZ UDPゴシック" panose="020B0400000000000000" pitchFamily="50" charset="-128"/>
                <a:ea typeface="BIZ UDPゴシック" panose="020B0400000000000000" pitchFamily="50" charset="-128"/>
              </a:rPr>
              <a:t>11㎡</a:t>
            </a:r>
            <a:r>
              <a:rPr lang="ja-JP" altLang="en-US" sz="600" dirty="0">
                <a:latin typeface="BIZ UDPゴシック" panose="020B0400000000000000" pitchFamily="50" charset="-128"/>
                <a:ea typeface="BIZ UDPゴシック" panose="020B0400000000000000" pitchFamily="50" charset="-128"/>
              </a:rPr>
              <a:t>）</a:t>
            </a:r>
          </a:p>
        </p:txBody>
      </p:sp>
      <p:sp>
        <p:nvSpPr>
          <p:cNvPr id="132" name="Rectangle 254"/>
          <p:cNvSpPr>
            <a:spLocks noChangeArrowheads="1"/>
          </p:cNvSpPr>
          <p:nvPr/>
        </p:nvSpPr>
        <p:spPr bwMode="auto">
          <a:xfrm>
            <a:off x="1728788" y="4946036"/>
            <a:ext cx="808037"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800" dirty="0">
                <a:latin typeface="BIZ UDPゴシック" panose="020B0400000000000000" pitchFamily="50" charset="-128"/>
                <a:ea typeface="BIZ UDPゴシック" panose="020B0400000000000000" pitchFamily="50" charset="-128"/>
              </a:rPr>
              <a:t>2.2kW</a:t>
            </a:r>
          </a:p>
          <a:p>
            <a:pPr algn="ctr" eaLnBrk="1" hangingPunct="1">
              <a:spcBef>
                <a:spcPct val="0"/>
              </a:spcBef>
              <a:buFontTx/>
              <a:buNone/>
            </a:pPr>
            <a:r>
              <a:rPr lang="ja-JP" altLang="en-US" sz="600" dirty="0">
                <a:latin typeface="BIZ UDPゴシック" panose="020B0400000000000000" pitchFamily="50" charset="-128"/>
                <a:ea typeface="BIZ UDPゴシック" panose="020B0400000000000000" pitchFamily="50" charset="-128"/>
              </a:rPr>
              <a:t>（</a:t>
            </a:r>
            <a:r>
              <a:rPr lang="en-US" altLang="ja-JP" sz="600" dirty="0">
                <a:latin typeface="BIZ UDPゴシック" panose="020B0400000000000000" pitchFamily="50" charset="-128"/>
                <a:ea typeface="BIZ UDPゴシック" panose="020B0400000000000000" pitchFamily="50" charset="-128"/>
              </a:rPr>
              <a:t>0.8</a:t>
            </a:r>
            <a:r>
              <a:rPr lang="ja-JP" altLang="en-US" sz="600" dirty="0">
                <a:latin typeface="BIZ UDPゴシック" panose="020B0400000000000000" pitchFamily="50" charset="-128"/>
                <a:ea typeface="BIZ UDPゴシック" panose="020B0400000000000000" pitchFamily="50" charset="-128"/>
              </a:rPr>
              <a:t>～</a:t>
            </a:r>
            <a:r>
              <a:rPr lang="en-US" altLang="ja-JP" sz="600" dirty="0" smtClean="0">
                <a:latin typeface="BIZ UDPゴシック" panose="020B0400000000000000" pitchFamily="50" charset="-128"/>
                <a:ea typeface="BIZ UDPゴシック" panose="020B0400000000000000" pitchFamily="50" charset="-128"/>
              </a:rPr>
              <a:t>3.3kW</a:t>
            </a:r>
            <a:r>
              <a:rPr lang="ja-JP" altLang="en-US" sz="600" dirty="0">
                <a:latin typeface="BIZ UDPゴシック" panose="020B0400000000000000" pitchFamily="50" charset="-128"/>
                <a:ea typeface="BIZ UDPゴシック" panose="020B0400000000000000" pitchFamily="50" charset="-128"/>
              </a:rPr>
              <a:t>）</a:t>
            </a:r>
          </a:p>
        </p:txBody>
      </p:sp>
      <p:sp>
        <p:nvSpPr>
          <p:cNvPr id="133" name="Rectangle 255"/>
          <p:cNvSpPr>
            <a:spLocks noChangeArrowheads="1"/>
          </p:cNvSpPr>
          <p:nvPr/>
        </p:nvSpPr>
        <p:spPr bwMode="auto">
          <a:xfrm>
            <a:off x="2698750" y="5174636"/>
            <a:ext cx="9874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800" dirty="0" smtClean="0">
                <a:latin typeface="BIZ UDPゴシック" panose="020B0400000000000000" pitchFamily="50" charset="-128"/>
                <a:ea typeface="BIZ UDPゴシック" panose="020B0400000000000000" pitchFamily="50" charset="-128"/>
              </a:rPr>
              <a:t>455W</a:t>
            </a:r>
            <a:endParaRPr lang="en-US" altLang="ja-JP" sz="800" dirty="0">
              <a:latin typeface="BIZ UDPゴシック" panose="020B0400000000000000" pitchFamily="50" charset="-128"/>
              <a:ea typeface="BIZ UDPゴシック" panose="020B0400000000000000" pitchFamily="50" charset="-128"/>
            </a:endParaRPr>
          </a:p>
          <a:p>
            <a:pPr algn="ctr" eaLnBrk="1" hangingPunct="1">
              <a:spcBef>
                <a:spcPct val="0"/>
              </a:spcBef>
              <a:buFontTx/>
              <a:buNone/>
            </a:pPr>
            <a:r>
              <a:rPr lang="ja-JP" altLang="en-US" sz="600" dirty="0">
                <a:latin typeface="BIZ UDPゴシック" panose="020B0400000000000000" pitchFamily="50" charset="-128"/>
                <a:ea typeface="BIZ UDPゴシック" panose="020B0400000000000000" pitchFamily="50" charset="-128"/>
              </a:rPr>
              <a:t>（</a:t>
            </a:r>
            <a:r>
              <a:rPr lang="en-US" altLang="ja-JP" sz="600" dirty="0" smtClean="0">
                <a:latin typeface="BIZ UDPゴシック" panose="020B0400000000000000" pitchFamily="50" charset="-128"/>
                <a:ea typeface="BIZ UDPゴシック" panose="020B0400000000000000" pitchFamily="50" charset="-128"/>
              </a:rPr>
              <a:t>155</a:t>
            </a:r>
            <a:r>
              <a:rPr lang="ja-JP" altLang="en-US" sz="600" dirty="0" smtClean="0">
                <a:latin typeface="BIZ UDPゴシック" panose="020B0400000000000000" pitchFamily="50" charset="-128"/>
                <a:ea typeface="BIZ UDPゴシック" panose="020B0400000000000000" pitchFamily="50" charset="-128"/>
              </a:rPr>
              <a:t>～</a:t>
            </a:r>
            <a:r>
              <a:rPr lang="en-US" altLang="ja-JP" sz="600" dirty="0">
                <a:latin typeface="BIZ UDPゴシック" panose="020B0400000000000000" pitchFamily="50" charset="-128"/>
                <a:ea typeface="BIZ UDPゴシック" panose="020B0400000000000000" pitchFamily="50" charset="-128"/>
              </a:rPr>
              <a:t>1,485W</a:t>
            </a:r>
            <a:r>
              <a:rPr lang="ja-JP" altLang="en-US" sz="600" dirty="0">
                <a:latin typeface="BIZ UDPゴシック" panose="020B0400000000000000" pitchFamily="50" charset="-128"/>
                <a:ea typeface="BIZ UDPゴシック" panose="020B0400000000000000" pitchFamily="50" charset="-128"/>
              </a:rPr>
              <a:t>）</a:t>
            </a:r>
          </a:p>
        </p:txBody>
      </p:sp>
      <p:sp>
        <p:nvSpPr>
          <p:cNvPr id="134" name="Rectangle 256"/>
          <p:cNvSpPr>
            <a:spLocks noChangeArrowheads="1"/>
          </p:cNvSpPr>
          <p:nvPr/>
        </p:nvSpPr>
        <p:spPr bwMode="auto">
          <a:xfrm>
            <a:off x="1738313" y="5179398"/>
            <a:ext cx="808037"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800" dirty="0">
                <a:latin typeface="BIZ UDPゴシック" panose="020B0400000000000000" pitchFamily="50" charset="-128"/>
                <a:ea typeface="BIZ UDPゴシック" panose="020B0400000000000000" pitchFamily="50" charset="-128"/>
              </a:rPr>
              <a:t>2.5kW</a:t>
            </a:r>
          </a:p>
          <a:p>
            <a:pPr algn="ctr" eaLnBrk="1" hangingPunct="1">
              <a:spcBef>
                <a:spcPct val="0"/>
              </a:spcBef>
              <a:buFontTx/>
              <a:buNone/>
            </a:pPr>
            <a:r>
              <a:rPr lang="ja-JP" altLang="en-US" sz="600" dirty="0">
                <a:latin typeface="BIZ UDPゴシック" panose="020B0400000000000000" pitchFamily="50" charset="-128"/>
                <a:ea typeface="BIZ UDPゴシック" panose="020B0400000000000000" pitchFamily="50" charset="-128"/>
              </a:rPr>
              <a:t>（</a:t>
            </a:r>
            <a:r>
              <a:rPr lang="en-US" altLang="ja-JP" sz="600" dirty="0">
                <a:latin typeface="BIZ UDPゴシック" panose="020B0400000000000000" pitchFamily="50" charset="-128"/>
                <a:ea typeface="BIZ UDPゴシック" panose="020B0400000000000000" pitchFamily="50" charset="-128"/>
              </a:rPr>
              <a:t>0.8</a:t>
            </a:r>
            <a:r>
              <a:rPr lang="ja-JP" altLang="en-US" sz="600" dirty="0">
                <a:latin typeface="BIZ UDPゴシック" panose="020B0400000000000000" pitchFamily="50" charset="-128"/>
                <a:ea typeface="BIZ UDPゴシック" panose="020B0400000000000000" pitchFamily="50" charset="-128"/>
              </a:rPr>
              <a:t>～</a:t>
            </a:r>
            <a:r>
              <a:rPr lang="en-US" altLang="ja-JP" sz="600" dirty="0" smtClean="0">
                <a:latin typeface="BIZ UDPゴシック" panose="020B0400000000000000" pitchFamily="50" charset="-128"/>
                <a:ea typeface="BIZ UDPゴシック" panose="020B0400000000000000" pitchFamily="50" charset="-128"/>
              </a:rPr>
              <a:t>5.2kW</a:t>
            </a:r>
            <a:r>
              <a:rPr lang="ja-JP" altLang="en-US" sz="600" dirty="0">
                <a:latin typeface="BIZ UDPゴシック" panose="020B0400000000000000" pitchFamily="50" charset="-128"/>
                <a:ea typeface="BIZ UDPゴシック" panose="020B0400000000000000" pitchFamily="50" charset="-128"/>
              </a:rPr>
              <a:t>）</a:t>
            </a:r>
          </a:p>
        </p:txBody>
      </p:sp>
      <p:sp>
        <p:nvSpPr>
          <p:cNvPr id="135" name="Rectangle 257"/>
          <p:cNvSpPr>
            <a:spLocks noChangeArrowheads="1"/>
          </p:cNvSpPr>
          <p:nvPr/>
        </p:nvSpPr>
        <p:spPr bwMode="auto">
          <a:xfrm>
            <a:off x="2790825" y="4931748"/>
            <a:ext cx="808038"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800" dirty="0" smtClean="0">
                <a:latin typeface="BIZ UDPゴシック" panose="020B0400000000000000" pitchFamily="50" charset="-128"/>
                <a:ea typeface="BIZ UDPゴシック" panose="020B0400000000000000" pitchFamily="50" charset="-128"/>
              </a:rPr>
              <a:t>405W</a:t>
            </a:r>
            <a:endParaRPr lang="en-US" altLang="ja-JP" sz="800" dirty="0">
              <a:latin typeface="BIZ UDPゴシック" panose="020B0400000000000000" pitchFamily="50" charset="-128"/>
              <a:ea typeface="BIZ UDPゴシック" panose="020B0400000000000000" pitchFamily="50" charset="-128"/>
            </a:endParaRPr>
          </a:p>
          <a:p>
            <a:pPr algn="ctr" eaLnBrk="1" hangingPunct="1">
              <a:spcBef>
                <a:spcPct val="0"/>
              </a:spcBef>
              <a:buFontTx/>
              <a:buNone/>
            </a:pPr>
            <a:r>
              <a:rPr lang="ja-JP" altLang="en-US" sz="600" dirty="0">
                <a:latin typeface="BIZ UDPゴシック" panose="020B0400000000000000" pitchFamily="50" charset="-128"/>
                <a:ea typeface="BIZ UDPゴシック" panose="020B0400000000000000" pitchFamily="50" charset="-128"/>
              </a:rPr>
              <a:t>（</a:t>
            </a:r>
            <a:r>
              <a:rPr lang="en-US" altLang="ja-JP" sz="600" dirty="0" smtClean="0">
                <a:latin typeface="BIZ UDPゴシック" panose="020B0400000000000000" pitchFamily="50" charset="-128"/>
                <a:ea typeface="BIZ UDPゴシック" panose="020B0400000000000000" pitchFamily="50" charset="-128"/>
              </a:rPr>
              <a:t>160</a:t>
            </a:r>
            <a:r>
              <a:rPr lang="ja-JP" altLang="en-US" sz="600" dirty="0" smtClean="0">
                <a:latin typeface="BIZ UDPゴシック" panose="020B0400000000000000" pitchFamily="50" charset="-128"/>
                <a:ea typeface="BIZ UDPゴシック" panose="020B0400000000000000" pitchFamily="50" charset="-128"/>
              </a:rPr>
              <a:t>～</a:t>
            </a:r>
            <a:r>
              <a:rPr lang="en-US" altLang="ja-JP" sz="600" dirty="0" smtClean="0">
                <a:latin typeface="BIZ UDPゴシック" panose="020B0400000000000000" pitchFamily="50" charset="-128"/>
                <a:ea typeface="BIZ UDPゴシック" panose="020B0400000000000000" pitchFamily="50" charset="-128"/>
              </a:rPr>
              <a:t>850W</a:t>
            </a:r>
            <a:r>
              <a:rPr lang="ja-JP" altLang="en-US" sz="600" dirty="0">
                <a:latin typeface="BIZ UDPゴシック" panose="020B0400000000000000" pitchFamily="50" charset="-128"/>
                <a:ea typeface="BIZ UDPゴシック" panose="020B0400000000000000" pitchFamily="50" charset="-128"/>
              </a:rPr>
              <a:t>）</a:t>
            </a:r>
          </a:p>
        </p:txBody>
      </p:sp>
      <p:sp>
        <p:nvSpPr>
          <p:cNvPr id="136" name="Rectangle 252"/>
          <p:cNvSpPr>
            <a:spLocks noChangeArrowheads="1"/>
          </p:cNvSpPr>
          <p:nvPr/>
        </p:nvSpPr>
        <p:spPr bwMode="auto">
          <a:xfrm>
            <a:off x="4706938" y="4946036"/>
            <a:ext cx="636587"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800" dirty="0">
                <a:latin typeface="BIZ UDPゴシック" panose="020B0400000000000000" pitchFamily="50" charset="-128"/>
                <a:ea typeface="BIZ UDPゴシック" panose="020B0400000000000000" pitchFamily="50" charset="-128"/>
              </a:rPr>
              <a:t>7</a:t>
            </a:r>
            <a:r>
              <a:rPr lang="ja-JP" altLang="en-US" sz="800" dirty="0">
                <a:latin typeface="BIZ UDPゴシック" panose="020B0400000000000000" pitchFamily="50" charset="-128"/>
                <a:ea typeface="BIZ UDPゴシック" panose="020B0400000000000000" pitchFamily="50" charset="-128"/>
              </a:rPr>
              <a:t>～</a:t>
            </a:r>
            <a:r>
              <a:rPr lang="en-US" altLang="ja-JP" sz="800" dirty="0">
                <a:latin typeface="BIZ UDPゴシック" panose="020B0400000000000000" pitchFamily="50" charset="-128"/>
                <a:ea typeface="BIZ UDPゴシック" panose="020B0400000000000000" pitchFamily="50" charset="-128"/>
              </a:rPr>
              <a:t>10</a:t>
            </a:r>
            <a:r>
              <a:rPr lang="ja-JP" altLang="en-US" sz="800" dirty="0">
                <a:latin typeface="BIZ UDPゴシック" panose="020B0400000000000000" pitchFamily="50" charset="-128"/>
                <a:ea typeface="BIZ UDPゴシック" panose="020B0400000000000000" pitchFamily="50" charset="-128"/>
              </a:rPr>
              <a:t>畳</a:t>
            </a:r>
          </a:p>
          <a:p>
            <a:pPr algn="ctr" eaLnBrk="1" hangingPunct="1">
              <a:spcBef>
                <a:spcPct val="0"/>
              </a:spcBef>
              <a:buFontTx/>
              <a:buNone/>
            </a:pPr>
            <a:r>
              <a:rPr lang="ja-JP" altLang="en-US" sz="600" dirty="0">
                <a:latin typeface="BIZ UDPゴシック" panose="020B0400000000000000" pitchFamily="50" charset="-128"/>
                <a:ea typeface="BIZ UDPゴシック" panose="020B0400000000000000" pitchFamily="50" charset="-128"/>
              </a:rPr>
              <a:t>（</a:t>
            </a:r>
            <a:r>
              <a:rPr lang="en-US" altLang="ja-JP" sz="600" dirty="0">
                <a:latin typeface="BIZ UDPゴシック" panose="020B0400000000000000" pitchFamily="50" charset="-128"/>
                <a:ea typeface="BIZ UDPゴシック" panose="020B0400000000000000" pitchFamily="50" charset="-128"/>
              </a:rPr>
              <a:t>11</a:t>
            </a:r>
            <a:r>
              <a:rPr lang="ja-JP" altLang="en-US" sz="600" dirty="0">
                <a:latin typeface="BIZ UDPゴシック" panose="020B0400000000000000" pitchFamily="50" charset="-128"/>
                <a:ea typeface="BIZ UDPゴシック" panose="020B0400000000000000" pitchFamily="50" charset="-128"/>
              </a:rPr>
              <a:t>～</a:t>
            </a:r>
            <a:r>
              <a:rPr lang="en-US" altLang="ja-JP" sz="600" dirty="0">
                <a:latin typeface="BIZ UDPゴシック" panose="020B0400000000000000" pitchFamily="50" charset="-128"/>
                <a:ea typeface="BIZ UDPゴシック" panose="020B0400000000000000" pitchFamily="50" charset="-128"/>
              </a:rPr>
              <a:t>17㎡</a:t>
            </a:r>
            <a:r>
              <a:rPr lang="ja-JP" altLang="en-US" sz="600" dirty="0">
                <a:latin typeface="BIZ UDPゴシック" panose="020B0400000000000000" pitchFamily="50" charset="-128"/>
                <a:ea typeface="BIZ UDPゴシック" panose="020B0400000000000000" pitchFamily="50" charset="-128"/>
              </a:rPr>
              <a:t>）</a:t>
            </a:r>
          </a:p>
        </p:txBody>
      </p:sp>
      <p:sp>
        <p:nvSpPr>
          <p:cNvPr id="137" name="Rectangle 253"/>
          <p:cNvSpPr>
            <a:spLocks noChangeArrowheads="1"/>
          </p:cNvSpPr>
          <p:nvPr/>
        </p:nvSpPr>
        <p:spPr bwMode="auto">
          <a:xfrm>
            <a:off x="4714875" y="5188923"/>
            <a:ext cx="636588"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800">
                <a:latin typeface="BIZ UDPゴシック" panose="020B0400000000000000" pitchFamily="50" charset="-128"/>
                <a:ea typeface="BIZ UDPゴシック" panose="020B0400000000000000" pitchFamily="50" charset="-128"/>
              </a:rPr>
              <a:t>6</a:t>
            </a:r>
            <a:r>
              <a:rPr lang="ja-JP" altLang="en-US" sz="800">
                <a:latin typeface="BIZ UDPゴシック" panose="020B0400000000000000" pitchFamily="50" charset="-128"/>
                <a:ea typeface="BIZ UDPゴシック" panose="020B0400000000000000" pitchFamily="50" charset="-128"/>
              </a:rPr>
              <a:t>～</a:t>
            </a:r>
            <a:r>
              <a:rPr lang="en-US" altLang="ja-JP" sz="800">
                <a:latin typeface="BIZ UDPゴシック" panose="020B0400000000000000" pitchFamily="50" charset="-128"/>
                <a:ea typeface="BIZ UDPゴシック" panose="020B0400000000000000" pitchFamily="50" charset="-128"/>
              </a:rPr>
              <a:t>8</a:t>
            </a:r>
            <a:r>
              <a:rPr lang="ja-JP" altLang="en-US" sz="800">
                <a:latin typeface="BIZ UDPゴシック" panose="020B0400000000000000" pitchFamily="50" charset="-128"/>
                <a:ea typeface="BIZ UDPゴシック" panose="020B0400000000000000" pitchFamily="50" charset="-128"/>
              </a:rPr>
              <a:t>畳</a:t>
            </a:r>
          </a:p>
          <a:p>
            <a:pPr algn="ctr" eaLnBrk="1" hangingPunct="1">
              <a:spcBef>
                <a:spcPct val="0"/>
              </a:spcBef>
              <a:buFontTx/>
              <a:buNone/>
            </a:pPr>
            <a:r>
              <a:rPr lang="ja-JP" altLang="en-US" sz="600">
                <a:latin typeface="BIZ UDPゴシック" panose="020B0400000000000000" pitchFamily="50" charset="-128"/>
                <a:ea typeface="BIZ UDPゴシック" panose="020B0400000000000000" pitchFamily="50" charset="-128"/>
              </a:rPr>
              <a:t>（</a:t>
            </a:r>
            <a:r>
              <a:rPr lang="en-US" altLang="ja-JP" sz="600">
                <a:latin typeface="BIZ UDPゴシック" panose="020B0400000000000000" pitchFamily="50" charset="-128"/>
                <a:ea typeface="BIZ UDPゴシック" panose="020B0400000000000000" pitchFamily="50" charset="-128"/>
              </a:rPr>
              <a:t>10</a:t>
            </a:r>
            <a:r>
              <a:rPr lang="ja-JP" altLang="en-US" sz="600">
                <a:latin typeface="BIZ UDPゴシック" panose="020B0400000000000000" pitchFamily="50" charset="-128"/>
                <a:ea typeface="BIZ UDPゴシック" panose="020B0400000000000000" pitchFamily="50" charset="-128"/>
              </a:rPr>
              <a:t>～</a:t>
            </a:r>
            <a:r>
              <a:rPr lang="en-US" altLang="ja-JP" sz="600">
                <a:latin typeface="BIZ UDPゴシック" panose="020B0400000000000000" pitchFamily="50" charset="-128"/>
                <a:ea typeface="BIZ UDPゴシック" panose="020B0400000000000000" pitchFamily="50" charset="-128"/>
              </a:rPr>
              <a:t>13㎡</a:t>
            </a:r>
            <a:r>
              <a:rPr lang="ja-JP" altLang="en-US" sz="600">
                <a:latin typeface="BIZ UDPゴシック" panose="020B0400000000000000" pitchFamily="50" charset="-128"/>
                <a:ea typeface="BIZ UDPゴシック" panose="020B0400000000000000" pitchFamily="50" charset="-128"/>
              </a:rPr>
              <a:t>）</a:t>
            </a:r>
          </a:p>
        </p:txBody>
      </p:sp>
      <p:sp>
        <p:nvSpPr>
          <p:cNvPr id="138" name="Rectangle 254"/>
          <p:cNvSpPr>
            <a:spLocks noChangeArrowheads="1"/>
          </p:cNvSpPr>
          <p:nvPr/>
        </p:nvSpPr>
        <p:spPr bwMode="auto">
          <a:xfrm>
            <a:off x="5632450" y="4953973"/>
            <a:ext cx="808038"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800" dirty="0">
                <a:latin typeface="BIZ UDPゴシック" panose="020B0400000000000000" pitchFamily="50" charset="-128"/>
                <a:ea typeface="BIZ UDPゴシック" panose="020B0400000000000000" pitchFamily="50" charset="-128"/>
              </a:rPr>
              <a:t>2.5kW</a:t>
            </a:r>
          </a:p>
          <a:p>
            <a:pPr algn="ctr" eaLnBrk="1" hangingPunct="1">
              <a:spcBef>
                <a:spcPct val="0"/>
              </a:spcBef>
              <a:buFontTx/>
              <a:buNone/>
            </a:pPr>
            <a:r>
              <a:rPr lang="ja-JP" altLang="en-US" sz="600" dirty="0">
                <a:latin typeface="BIZ UDPゴシック" panose="020B0400000000000000" pitchFamily="50" charset="-128"/>
                <a:ea typeface="BIZ UDPゴシック" panose="020B0400000000000000" pitchFamily="50" charset="-128"/>
              </a:rPr>
              <a:t>（</a:t>
            </a:r>
            <a:r>
              <a:rPr lang="en-US" altLang="ja-JP" sz="600" dirty="0">
                <a:latin typeface="BIZ UDPゴシック" panose="020B0400000000000000" pitchFamily="50" charset="-128"/>
                <a:ea typeface="BIZ UDPゴシック" panose="020B0400000000000000" pitchFamily="50" charset="-128"/>
              </a:rPr>
              <a:t>0.8</a:t>
            </a:r>
            <a:r>
              <a:rPr lang="ja-JP" altLang="en-US" sz="600" dirty="0">
                <a:latin typeface="BIZ UDPゴシック" panose="020B0400000000000000" pitchFamily="50" charset="-128"/>
                <a:ea typeface="BIZ UDPゴシック" panose="020B0400000000000000" pitchFamily="50" charset="-128"/>
              </a:rPr>
              <a:t>～</a:t>
            </a:r>
            <a:r>
              <a:rPr lang="en-US" altLang="ja-JP" sz="600" dirty="0" smtClean="0">
                <a:latin typeface="BIZ UDPゴシック" panose="020B0400000000000000" pitchFamily="50" charset="-128"/>
                <a:ea typeface="BIZ UDPゴシック" panose="020B0400000000000000" pitchFamily="50" charset="-128"/>
              </a:rPr>
              <a:t>3.5kW</a:t>
            </a:r>
            <a:r>
              <a:rPr lang="ja-JP" altLang="en-US" sz="600" dirty="0">
                <a:latin typeface="BIZ UDPゴシック" panose="020B0400000000000000" pitchFamily="50" charset="-128"/>
                <a:ea typeface="BIZ UDPゴシック" panose="020B0400000000000000" pitchFamily="50" charset="-128"/>
              </a:rPr>
              <a:t>）</a:t>
            </a:r>
          </a:p>
        </p:txBody>
      </p:sp>
      <p:sp>
        <p:nvSpPr>
          <p:cNvPr id="139" name="Rectangle 255"/>
          <p:cNvSpPr>
            <a:spLocks noChangeArrowheads="1"/>
          </p:cNvSpPr>
          <p:nvPr/>
        </p:nvSpPr>
        <p:spPr bwMode="auto">
          <a:xfrm>
            <a:off x="6602413" y="5184161"/>
            <a:ext cx="9874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800" dirty="0" smtClean="0">
                <a:latin typeface="BIZ UDPゴシック" panose="020B0400000000000000" pitchFamily="50" charset="-128"/>
                <a:ea typeface="BIZ UDPゴシック" panose="020B0400000000000000" pitchFamily="50" charset="-128"/>
              </a:rPr>
              <a:t>510W</a:t>
            </a:r>
            <a:endParaRPr lang="en-US" altLang="ja-JP" sz="800" dirty="0">
              <a:latin typeface="BIZ UDPゴシック" panose="020B0400000000000000" pitchFamily="50" charset="-128"/>
              <a:ea typeface="BIZ UDPゴシック" panose="020B0400000000000000" pitchFamily="50" charset="-128"/>
            </a:endParaRPr>
          </a:p>
          <a:p>
            <a:pPr algn="ctr" eaLnBrk="1" hangingPunct="1">
              <a:spcBef>
                <a:spcPct val="0"/>
              </a:spcBef>
              <a:buFontTx/>
              <a:buNone/>
            </a:pPr>
            <a:r>
              <a:rPr lang="ja-JP" altLang="en-US" sz="600" dirty="0">
                <a:latin typeface="BIZ UDPゴシック" panose="020B0400000000000000" pitchFamily="50" charset="-128"/>
                <a:ea typeface="BIZ UDPゴシック" panose="020B0400000000000000" pitchFamily="50" charset="-128"/>
              </a:rPr>
              <a:t>（</a:t>
            </a:r>
            <a:r>
              <a:rPr lang="en-US" altLang="ja-JP" sz="600" dirty="0" smtClean="0">
                <a:latin typeface="BIZ UDPゴシック" panose="020B0400000000000000" pitchFamily="50" charset="-128"/>
                <a:ea typeface="BIZ UDPゴシック" panose="020B0400000000000000" pitchFamily="50" charset="-128"/>
              </a:rPr>
              <a:t>155</a:t>
            </a:r>
            <a:r>
              <a:rPr lang="ja-JP" altLang="en-US" sz="600" dirty="0" smtClean="0">
                <a:latin typeface="BIZ UDPゴシック" panose="020B0400000000000000" pitchFamily="50" charset="-128"/>
                <a:ea typeface="BIZ UDPゴシック" panose="020B0400000000000000" pitchFamily="50" charset="-128"/>
              </a:rPr>
              <a:t>～</a:t>
            </a:r>
            <a:r>
              <a:rPr lang="en-US" altLang="ja-JP" sz="600" dirty="0">
                <a:latin typeface="BIZ UDPゴシック" panose="020B0400000000000000" pitchFamily="50" charset="-128"/>
                <a:ea typeface="BIZ UDPゴシック" panose="020B0400000000000000" pitchFamily="50" charset="-128"/>
              </a:rPr>
              <a:t>1,485W</a:t>
            </a:r>
            <a:r>
              <a:rPr lang="ja-JP" altLang="en-US" sz="600" dirty="0">
                <a:latin typeface="BIZ UDPゴシック" panose="020B0400000000000000" pitchFamily="50" charset="-128"/>
                <a:ea typeface="BIZ UDPゴシック" panose="020B0400000000000000" pitchFamily="50" charset="-128"/>
              </a:rPr>
              <a:t>）</a:t>
            </a:r>
          </a:p>
        </p:txBody>
      </p:sp>
      <p:sp>
        <p:nvSpPr>
          <p:cNvPr id="140" name="Rectangle 256"/>
          <p:cNvSpPr>
            <a:spLocks noChangeArrowheads="1"/>
          </p:cNvSpPr>
          <p:nvPr/>
        </p:nvSpPr>
        <p:spPr bwMode="auto">
          <a:xfrm>
            <a:off x="5641975" y="5185748"/>
            <a:ext cx="80803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800" dirty="0">
                <a:latin typeface="BIZ UDPゴシック" panose="020B0400000000000000" pitchFamily="50" charset="-128"/>
                <a:ea typeface="BIZ UDPゴシック" panose="020B0400000000000000" pitchFamily="50" charset="-128"/>
              </a:rPr>
              <a:t>2.8kW</a:t>
            </a:r>
          </a:p>
          <a:p>
            <a:pPr algn="ctr" eaLnBrk="1" hangingPunct="1">
              <a:spcBef>
                <a:spcPct val="0"/>
              </a:spcBef>
              <a:buFontTx/>
              <a:buNone/>
            </a:pPr>
            <a:r>
              <a:rPr lang="ja-JP" altLang="en-US" sz="600" dirty="0">
                <a:latin typeface="BIZ UDPゴシック" panose="020B0400000000000000" pitchFamily="50" charset="-128"/>
                <a:ea typeface="BIZ UDPゴシック" panose="020B0400000000000000" pitchFamily="50" charset="-128"/>
              </a:rPr>
              <a:t>（</a:t>
            </a:r>
            <a:r>
              <a:rPr lang="en-US" altLang="ja-JP" sz="600" dirty="0">
                <a:latin typeface="BIZ UDPゴシック" panose="020B0400000000000000" pitchFamily="50" charset="-128"/>
                <a:ea typeface="BIZ UDPゴシック" panose="020B0400000000000000" pitchFamily="50" charset="-128"/>
              </a:rPr>
              <a:t>0.8</a:t>
            </a:r>
            <a:r>
              <a:rPr lang="ja-JP" altLang="en-US" sz="600" dirty="0">
                <a:latin typeface="BIZ UDPゴシック" panose="020B0400000000000000" pitchFamily="50" charset="-128"/>
                <a:ea typeface="BIZ UDPゴシック" panose="020B0400000000000000" pitchFamily="50" charset="-128"/>
              </a:rPr>
              <a:t>～</a:t>
            </a:r>
            <a:r>
              <a:rPr lang="en-US" altLang="ja-JP" sz="600" dirty="0" smtClean="0">
                <a:latin typeface="BIZ UDPゴシック" panose="020B0400000000000000" pitchFamily="50" charset="-128"/>
                <a:ea typeface="BIZ UDPゴシック" panose="020B0400000000000000" pitchFamily="50" charset="-128"/>
              </a:rPr>
              <a:t>5.4kW</a:t>
            </a:r>
            <a:r>
              <a:rPr lang="ja-JP" altLang="en-US" sz="600" dirty="0">
                <a:latin typeface="BIZ UDPゴシック" panose="020B0400000000000000" pitchFamily="50" charset="-128"/>
                <a:ea typeface="BIZ UDPゴシック" panose="020B0400000000000000" pitchFamily="50" charset="-128"/>
              </a:rPr>
              <a:t>）</a:t>
            </a:r>
          </a:p>
        </p:txBody>
      </p:sp>
      <p:sp>
        <p:nvSpPr>
          <p:cNvPr id="141" name="Rectangle 257"/>
          <p:cNvSpPr>
            <a:spLocks noChangeArrowheads="1"/>
          </p:cNvSpPr>
          <p:nvPr/>
        </p:nvSpPr>
        <p:spPr bwMode="auto">
          <a:xfrm>
            <a:off x="6694488" y="4939686"/>
            <a:ext cx="808037"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800" dirty="0" smtClean="0">
                <a:latin typeface="BIZ UDPゴシック" panose="020B0400000000000000" pitchFamily="50" charset="-128"/>
                <a:ea typeface="BIZ UDPゴシック" panose="020B0400000000000000" pitchFamily="50" charset="-128"/>
              </a:rPr>
              <a:t>480W</a:t>
            </a:r>
            <a:endParaRPr lang="en-US" altLang="ja-JP" sz="800" dirty="0">
              <a:latin typeface="BIZ UDPゴシック" panose="020B0400000000000000" pitchFamily="50" charset="-128"/>
              <a:ea typeface="BIZ UDPゴシック" panose="020B0400000000000000" pitchFamily="50" charset="-128"/>
            </a:endParaRPr>
          </a:p>
          <a:p>
            <a:pPr algn="ctr" eaLnBrk="1" hangingPunct="1">
              <a:spcBef>
                <a:spcPct val="0"/>
              </a:spcBef>
              <a:buFontTx/>
              <a:buNone/>
            </a:pPr>
            <a:r>
              <a:rPr lang="ja-JP" altLang="en-US" sz="600" dirty="0">
                <a:latin typeface="BIZ UDPゴシック" panose="020B0400000000000000" pitchFamily="50" charset="-128"/>
                <a:ea typeface="BIZ UDPゴシック" panose="020B0400000000000000" pitchFamily="50" charset="-128"/>
              </a:rPr>
              <a:t>（</a:t>
            </a:r>
            <a:r>
              <a:rPr lang="en-US" altLang="ja-JP" sz="600" dirty="0" smtClean="0">
                <a:latin typeface="BIZ UDPゴシック" panose="020B0400000000000000" pitchFamily="50" charset="-128"/>
                <a:ea typeface="BIZ UDPゴシック" panose="020B0400000000000000" pitchFamily="50" charset="-128"/>
              </a:rPr>
              <a:t>160</a:t>
            </a:r>
            <a:r>
              <a:rPr lang="ja-JP" altLang="en-US" sz="600" dirty="0" smtClean="0">
                <a:latin typeface="BIZ UDPゴシック" panose="020B0400000000000000" pitchFamily="50" charset="-128"/>
                <a:ea typeface="BIZ UDPゴシック" panose="020B0400000000000000" pitchFamily="50" charset="-128"/>
              </a:rPr>
              <a:t>～</a:t>
            </a:r>
            <a:r>
              <a:rPr lang="en-US" altLang="ja-JP" sz="600" dirty="0" smtClean="0">
                <a:latin typeface="BIZ UDPゴシック" panose="020B0400000000000000" pitchFamily="50" charset="-128"/>
                <a:ea typeface="BIZ UDPゴシック" panose="020B0400000000000000" pitchFamily="50" charset="-128"/>
              </a:rPr>
              <a:t>920W</a:t>
            </a:r>
            <a:r>
              <a:rPr lang="ja-JP" altLang="en-US" sz="600" dirty="0">
                <a:latin typeface="BIZ UDPゴシック" panose="020B0400000000000000" pitchFamily="50" charset="-128"/>
                <a:ea typeface="BIZ UDPゴシック" panose="020B0400000000000000" pitchFamily="50" charset="-128"/>
              </a:rPr>
              <a:t>）</a:t>
            </a:r>
          </a:p>
        </p:txBody>
      </p:sp>
      <p:sp>
        <p:nvSpPr>
          <p:cNvPr id="143" name="Rectangle 252"/>
          <p:cNvSpPr>
            <a:spLocks noChangeArrowheads="1"/>
          </p:cNvSpPr>
          <p:nvPr/>
        </p:nvSpPr>
        <p:spPr bwMode="auto">
          <a:xfrm>
            <a:off x="4630738" y="6810857"/>
            <a:ext cx="77946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800">
                <a:latin typeface="BIZ UDPゴシック" panose="020B0400000000000000" pitchFamily="50" charset="-128"/>
                <a:ea typeface="BIZ UDPゴシック" panose="020B0400000000000000" pitchFamily="50" charset="-128"/>
              </a:rPr>
              <a:t>11</a:t>
            </a:r>
            <a:r>
              <a:rPr lang="ja-JP" altLang="en-US" sz="800">
                <a:latin typeface="BIZ UDPゴシック" panose="020B0400000000000000" pitchFamily="50" charset="-128"/>
                <a:ea typeface="BIZ UDPゴシック" panose="020B0400000000000000" pitchFamily="50" charset="-128"/>
              </a:rPr>
              <a:t>～</a:t>
            </a:r>
            <a:r>
              <a:rPr lang="en-US" altLang="ja-JP" sz="800">
                <a:latin typeface="BIZ UDPゴシック" panose="020B0400000000000000" pitchFamily="50" charset="-128"/>
                <a:ea typeface="BIZ UDPゴシック" panose="020B0400000000000000" pitchFamily="50" charset="-128"/>
              </a:rPr>
              <a:t>17</a:t>
            </a:r>
            <a:r>
              <a:rPr lang="ja-JP" altLang="en-US" sz="800">
                <a:latin typeface="BIZ UDPゴシック" panose="020B0400000000000000" pitchFamily="50" charset="-128"/>
                <a:ea typeface="BIZ UDPゴシック" panose="020B0400000000000000" pitchFamily="50" charset="-128"/>
              </a:rPr>
              <a:t>畳</a:t>
            </a:r>
          </a:p>
          <a:p>
            <a:pPr algn="ctr" eaLnBrk="1" hangingPunct="1">
              <a:spcBef>
                <a:spcPct val="0"/>
              </a:spcBef>
              <a:buFontTx/>
              <a:buNone/>
            </a:pPr>
            <a:r>
              <a:rPr lang="ja-JP" altLang="en-US" sz="600">
                <a:latin typeface="BIZ UDPゴシック" panose="020B0400000000000000" pitchFamily="50" charset="-128"/>
                <a:ea typeface="BIZ UDPゴシック" panose="020B0400000000000000" pitchFamily="50" charset="-128"/>
              </a:rPr>
              <a:t>（</a:t>
            </a:r>
            <a:r>
              <a:rPr lang="en-US" altLang="ja-JP" sz="600">
                <a:latin typeface="BIZ UDPゴシック" panose="020B0400000000000000" pitchFamily="50" charset="-128"/>
                <a:ea typeface="BIZ UDPゴシック" panose="020B0400000000000000" pitchFamily="50" charset="-128"/>
              </a:rPr>
              <a:t>18</a:t>
            </a:r>
            <a:r>
              <a:rPr lang="ja-JP" altLang="en-US" sz="600">
                <a:latin typeface="BIZ UDPゴシック" panose="020B0400000000000000" pitchFamily="50" charset="-128"/>
                <a:ea typeface="BIZ UDPゴシック" panose="020B0400000000000000" pitchFamily="50" charset="-128"/>
              </a:rPr>
              <a:t>～</a:t>
            </a:r>
            <a:r>
              <a:rPr lang="en-US" altLang="ja-JP" sz="600">
                <a:latin typeface="BIZ UDPゴシック" panose="020B0400000000000000" pitchFamily="50" charset="-128"/>
                <a:ea typeface="BIZ UDPゴシック" panose="020B0400000000000000" pitchFamily="50" charset="-128"/>
              </a:rPr>
              <a:t>28㎡</a:t>
            </a:r>
            <a:r>
              <a:rPr lang="ja-JP" altLang="en-US" sz="600">
                <a:latin typeface="BIZ UDPゴシック" panose="020B0400000000000000" pitchFamily="50" charset="-128"/>
                <a:ea typeface="BIZ UDPゴシック" panose="020B0400000000000000" pitchFamily="50" charset="-128"/>
              </a:rPr>
              <a:t>）</a:t>
            </a:r>
          </a:p>
        </p:txBody>
      </p:sp>
      <p:sp>
        <p:nvSpPr>
          <p:cNvPr id="144" name="Rectangle 253"/>
          <p:cNvSpPr>
            <a:spLocks noChangeArrowheads="1"/>
          </p:cNvSpPr>
          <p:nvPr/>
        </p:nvSpPr>
        <p:spPr bwMode="auto">
          <a:xfrm>
            <a:off x="4635500" y="7047395"/>
            <a:ext cx="76517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800">
                <a:latin typeface="BIZ UDPゴシック" panose="020B0400000000000000" pitchFamily="50" charset="-128"/>
                <a:ea typeface="BIZ UDPゴシック" panose="020B0400000000000000" pitchFamily="50" charset="-128"/>
              </a:rPr>
              <a:t>11</a:t>
            </a:r>
            <a:r>
              <a:rPr lang="ja-JP" altLang="en-US" sz="800">
                <a:latin typeface="BIZ UDPゴシック" panose="020B0400000000000000" pitchFamily="50" charset="-128"/>
                <a:ea typeface="BIZ UDPゴシック" panose="020B0400000000000000" pitchFamily="50" charset="-128"/>
              </a:rPr>
              <a:t>～</a:t>
            </a:r>
            <a:r>
              <a:rPr lang="en-US" altLang="ja-JP" sz="800">
                <a:latin typeface="BIZ UDPゴシック" panose="020B0400000000000000" pitchFamily="50" charset="-128"/>
                <a:ea typeface="BIZ UDPゴシック" panose="020B0400000000000000" pitchFamily="50" charset="-128"/>
              </a:rPr>
              <a:t>14</a:t>
            </a:r>
            <a:r>
              <a:rPr lang="ja-JP" altLang="en-US" sz="800">
                <a:latin typeface="BIZ UDPゴシック" panose="020B0400000000000000" pitchFamily="50" charset="-128"/>
                <a:ea typeface="BIZ UDPゴシック" panose="020B0400000000000000" pitchFamily="50" charset="-128"/>
              </a:rPr>
              <a:t>畳</a:t>
            </a:r>
          </a:p>
          <a:p>
            <a:pPr algn="ctr" eaLnBrk="1" hangingPunct="1">
              <a:spcBef>
                <a:spcPct val="0"/>
              </a:spcBef>
              <a:buFontTx/>
              <a:buNone/>
            </a:pPr>
            <a:r>
              <a:rPr lang="ja-JP" altLang="en-US" sz="600">
                <a:latin typeface="BIZ UDPゴシック" panose="020B0400000000000000" pitchFamily="50" charset="-128"/>
                <a:ea typeface="BIZ UDPゴシック" panose="020B0400000000000000" pitchFamily="50" charset="-128"/>
              </a:rPr>
              <a:t>（</a:t>
            </a:r>
            <a:r>
              <a:rPr lang="en-US" altLang="ja-JP" sz="600">
                <a:latin typeface="BIZ UDPゴシック" panose="020B0400000000000000" pitchFamily="50" charset="-128"/>
                <a:ea typeface="BIZ UDPゴシック" panose="020B0400000000000000" pitchFamily="50" charset="-128"/>
              </a:rPr>
              <a:t>18</a:t>
            </a:r>
            <a:r>
              <a:rPr lang="ja-JP" altLang="en-US" sz="600">
                <a:latin typeface="BIZ UDPゴシック" panose="020B0400000000000000" pitchFamily="50" charset="-128"/>
                <a:ea typeface="BIZ UDPゴシック" panose="020B0400000000000000" pitchFamily="50" charset="-128"/>
              </a:rPr>
              <a:t>～</a:t>
            </a:r>
            <a:r>
              <a:rPr lang="en-US" altLang="ja-JP" sz="600">
                <a:latin typeface="BIZ UDPゴシック" panose="020B0400000000000000" pitchFamily="50" charset="-128"/>
                <a:ea typeface="BIZ UDPゴシック" panose="020B0400000000000000" pitchFamily="50" charset="-128"/>
              </a:rPr>
              <a:t>23㎡</a:t>
            </a:r>
            <a:r>
              <a:rPr lang="ja-JP" altLang="en-US" sz="600">
                <a:latin typeface="BIZ UDPゴシック" panose="020B0400000000000000" pitchFamily="50" charset="-128"/>
                <a:ea typeface="BIZ UDPゴシック" panose="020B0400000000000000" pitchFamily="50" charset="-128"/>
              </a:rPr>
              <a:t>）</a:t>
            </a:r>
          </a:p>
        </p:txBody>
      </p:sp>
      <p:sp>
        <p:nvSpPr>
          <p:cNvPr id="145" name="Rectangle 254"/>
          <p:cNvSpPr>
            <a:spLocks noChangeArrowheads="1"/>
          </p:cNvSpPr>
          <p:nvPr/>
        </p:nvSpPr>
        <p:spPr bwMode="auto">
          <a:xfrm>
            <a:off x="5614988" y="6812445"/>
            <a:ext cx="808037"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800" dirty="0">
                <a:latin typeface="BIZ UDPゴシック" panose="020B0400000000000000" pitchFamily="50" charset="-128"/>
                <a:ea typeface="BIZ UDPゴシック" panose="020B0400000000000000" pitchFamily="50" charset="-128"/>
              </a:rPr>
              <a:t>4.0kW</a:t>
            </a:r>
          </a:p>
          <a:p>
            <a:pPr algn="ctr" eaLnBrk="1" hangingPunct="1">
              <a:spcBef>
                <a:spcPct val="0"/>
              </a:spcBef>
              <a:buFontTx/>
              <a:buNone/>
            </a:pPr>
            <a:r>
              <a:rPr lang="ja-JP" altLang="en-US" sz="600" dirty="0">
                <a:latin typeface="BIZ UDPゴシック" panose="020B0400000000000000" pitchFamily="50" charset="-128"/>
                <a:ea typeface="BIZ UDPゴシック" panose="020B0400000000000000" pitchFamily="50" charset="-128"/>
              </a:rPr>
              <a:t>（</a:t>
            </a:r>
            <a:r>
              <a:rPr lang="en-US" altLang="ja-JP" sz="600" dirty="0">
                <a:latin typeface="BIZ UDPゴシック" panose="020B0400000000000000" pitchFamily="50" charset="-128"/>
                <a:ea typeface="BIZ UDPゴシック" panose="020B0400000000000000" pitchFamily="50" charset="-128"/>
              </a:rPr>
              <a:t>0.7</a:t>
            </a:r>
            <a:r>
              <a:rPr lang="ja-JP" altLang="en-US" sz="600" dirty="0" smtClean="0">
                <a:latin typeface="BIZ UDPゴシック" panose="020B0400000000000000" pitchFamily="50" charset="-128"/>
                <a:ea typeface="BIZ UDPゴシック" panose="020B0400000000000000" pitchFamily="50" charset="-128"/>
              </a:rPr>
              <a:t>～</a:t>
            </a:r>
            <a:r>
              <a:rPr lang="en-US" altLang="ja-JP" sz="600" dirty="0" smtClean="0">
                <a:latin typeface="BIZ UDPゴシック" panose="020B0400000000000000" pitchFamily="50" charset="-128"/>
                <a:ea typeface="BIZ UDPゴシック" panose="020B0400000000000000" pitchFamily="50" charset="-128"/>
              </a:rPr>
              <a:t>5.0kW</a:t>
            </a:r>
            <a:r>
              <a:rPr lang="ja-JP" altLang="en-US" sz="600" dirty="0">
                <a:latin typeface="BIZ UDPゴシック" panose="020B0400000000000000" pitchFamily="50" charset="-128"/>
                <a:ea typeface="BIZ UDPゴシック" panose="020B0400000000000000" pitchFamily="50" charset="-128"/>
              </a:rPr>
              <a:t>）</a:t>
            </a:r>
          </a:p>
        </p:txBody>
      </p:sp>
      <p:sp>
        <p:nvSpPr>
          <p:cNvPr id="146" name="Rectangle 255"/>
          <p:cNvSpPr>
            <a:spLocks noChangeArrowheads="1"/>
          </p:cNvSpPr>
          <p:nvPr/>
        </p:nvSpPr>
        <p:spPr bwMode="auto">
          <a:xfrm>
            <a:off x="6584950" y="7047395"/>
            <a:ext cx="9874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800" dirty="0" smtClean="0">
                <a:latin typeface="BIZ UDPゴシック" panose="020B0400000000000000" pitchFamily="50" charset="-128"/>
                <a:ea typeface="BIZ UDPゴシック" panose="020B0400000000000000" pitchFamily="50" charset="-128"/>
              </a:rPr>
              <a:t>1,065W</a:t>
            </a:r>
            <a:endParaRPr lang="en-US" altLang="ja-JP" sz="800" dirty="0">
              <a:latin typeface="BIZ UDPゴシック" panose="020B0400000000000000" pitchFamily="50" charset="-128"/>
              <a:ea typeface="BIZ UDPゴシック" panose="020B0400000000000000" pitchFamily="50" charset="-128"/>
            </a:endParaRPr>
          </a:p>
          <a:p>
            <a:pPr algn="ctr" eaLnBrk="1" hangingPunct="1">
              <a:spcBef>
                <a:spcPct val="0"/>
              </a:spcBef>
              <a:buFontTx/>
              <a:buNone/>
            </a:pPr>
            <a:r>
              <a:rPr lang="ja-JP" altLang="en-US" sz="600" dirty="0">
                <a:latin typeface="BIZ UDPゴシック" panose="020B0400000000000000" pitchFamily="50" charset="-128"/>
                <a:ea typeface="BIZ UDPゴシック" panose="020B0400000000000000" pitchFamily="50" charset="-128"/>
              </a:rPr>
              <a:t>（</a:t>
            </a:r>
            <a:r>
              <a:rPr lang="en-US" altLang="ja-JP" sz="600" dirty="0" smtClean="0">
                <a:latin typeface="BIZ UDPゴシック" panose="020B0400000000000000" pitchFamily="50" charset="-128"/>
                <a:ea typeface="BIZ UDPゴシック" panose="020B0400000000000000" pitchFamily="50" charset="-128"/>
              </a:rPr>
              <a:t>145</a:t>
            </a:r>
            <a:r>
              <a:rPr lang="ja-JP" altLang="en-US" sz="600" dirty="0" smtClean="0">
                <a:latin typeface="BIZ UDPゴシック" panose="020B0400000000000000" pitchFamily="50" charset="-128"/>
                <a:ea typeface="BIZ UDPゴシック" panose="020B0400000000000000" pitchFamily="50" charset="-128"/>
              </a:rPr>
              <a:t>～</a:t>
            </a:r>
            <a:r>
              <a:rPr lang="en-US" altLang="ja-JP" sz="600" dirty="0" smtClean="0">
                <a:latin typeface="BIZ UDPゴシック" panose="020B0400000000000000" pitchFamily="50" charset="-128"/>
                <a:ea typeface="BIZ UDPゴシック" panose="020B0400000000000000" pitchFamily="50" charset="-128"/>
              </a:rPr>
              <a:t>2,940W</a:t>
            </a:r>
            <a:r>
              <a:rPr lang="ja-JP" altLang="en-US" sz="600" dirty="0">
                <a:latin typeface="BIZ UDPゴシック" panose="020B0400000000000000" pitchFamily="50" charset="-128"/>
                <a:ea typeface="BIZ UDPゴシック" panose="020B0400000000000000" pitchFamily="50" charset="-128"/>
              </a:rPr>
              <a:t>）</a:t>
            </a:r>
          </a:p>
        </p:txBody>
      </p:sp>
      <p:sp>
        <p:nvSpPr>
          <p:cNvPr id="147" name="Rectangle 256"/>
          <p:cNvSpPr>
            <a:spLocks noChangeArrowheads="1"/>
          </p:cNvSpPr>
          <p:nvPr/>
        </p:nvSpPr>
        <p:spPr bwMode="auto">
          <a:xfrm>
            <a:off x="5624513" y="7044220"/>
            <a:ext cx="808037"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800" dirty="0">
                <a:latin typeface="BIZ UDPゴシック" panose="020B0400000000000000" pitchFamily="50" charset="-128"/>
                <a:ea typeface="BIZ UDPゴシック" panose="020B0400000000000000" pitchFamily="50" charset="-128"/>
              </a:rPr>
              <a:t>5.0kW</a:t>
            </a:r>
          </a:p>
          <a:p>
            <a:pPr algn="ctr" eaLnBrk="1" hangingPunct="1">
              <a:spcBef>
                <a:spcPct val="0"/>
              </a:spcBef>
              <a:buFontTx/>
              <a:buNone/>
            </a:pPr>
            <a:r>
              <a:rPr lang="ja-JP" altLang="en-US" sz="600" dirty="0">
                <a:latin typeface="BIZ UDPゴシック" panose="020B0400000000000000" pitchFamily="50" charset="-128"/>
                <a:ea typeface="BIZ UDPゴシック" panose="020B0400000000000000" pitchFamily="50" charset="-128"/>
              </a:rPr>
              <a:t>（</a:t>
            </a:r>
            <a:r>
              <a:rPr lang="en-US" altLang="ja-JP" sz="600" dirty="0">
                <a:latin typeface="BIZ UDPゴシック" panose="020B0400000000000000" pitchFamily="50" charset="-128"/>
                <a:ea typeface="BIZ UDPゴシック" panose="020B0400000000000000" pitchFamily="50" charset="-128"/>
              </a:rPr>
              <a:t>0.7</a:t>
            </a:r>
            <a:r>
              <a:rPr lang="ja-JP" altLang="en-US" sz="600" dirty="0" smtClean="0">
                <a:latin typeface="BIZ UDPゴシック" panose="020B0400000000000000" pitchFamily="50" charset="-128"/>
                <a:ea typeface="BIZ UDPゴシック" panose="020B0400000000000000" pitchFamily="50" charset="-128"/>
              </a:rPr>
              <a:t>～</a:t>
            </a:r>
            <a:r>
              <a:rPr lang="en-US" altLang="ja-JP" sz="600" dirty="0" smtClean="0">
                <a:latin typeface="BIZ UDPゴシック" panose="020B0400000000000000" pitchFamily="50" charset="-128"/>
                <a:ea typeface="BIZ UDPゴシック" panose="020B0400000000000000" pitchFamily="50" charset="-128"/>
              </a:rPr>
              <a:t>9.7kW</a:t>
            </a:r>
            <a:r>
              <a:rPr lang="ja-JP" altLang="en-US" sz="600" dirty="0">
                <a:latin typeface="BIZ UDPゴシック" panose="020B0400000000000000" pitchFamily="50" charset="-128"/>
                <a:ea typeface="BIZ UDPゴシック" panose="020B0400000000000000" pitchFamily="50" charset="-128"/>
              </a:rPr>
              <a:t>）</a:t>
            </a:r>
          </a:p>
        </p:txBody>
      </p:sp>
      <p:sp>
        <p:nvSpPr>
          <p:cNvPr id="148" name="Rectangle 257"/>
          <p:cNvSpPr>
            <a:spLocks noChangeArrowheads="1"/>
          </p:cNvSpPr>
          <p:nvPr/>
        </p:nvSpPr>
        <p:spPr bwMode="auto">
          <a:xfrm>
            <a:off x="6600825" y="6810857"/>
            <a:ext cx="9779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800" dirty="0" smtClean="0">
                <a:latin typeface="BIZ UDPゴシック" panose="020B0400000000000000" pitchFamily="50" charset="-128"/>
                <a:ea typeface="BIZ UDPゴシック" panose="020B0400000000000000" pitchFamily="50" charset="-128"/>
              </a:rPr>
              <a:t>965W</a:t>
            </a:r>
            <a:endParaRPr lang="en-US" altLang="ja-JP" sz="800" dirty="0">
              <a:latin typeface="BIZ UDPゴシック" panose="020B0400000000000000" pitchFamily="50" charset="-128"/>
              <a:ea typeface="BIZ UDPゴシック" panose="020B0400000000000000" pitchFamily="50" charset="-128"/>
            </a:endParaRPr>
          </a:p>
          <a:p>
            <a:pPr algn="ctr" eaLnBrk="1" hangingPunct="1">
              <a:spcBef>
                <a:spcPct val="0"/>
              </a:spcBef>
              <a:buFontTx/>
              <a:buNone/>
            </a:pPr>
            <a:r>
              <a:rPr lang="ja-JP" altLang="en-US" sz="600" dirty="0">
                <a:latin typeface="BIZ UDPゴシック" panose="020B0400000000000000" pitchFamily="50" charset="-128"/>
                <a:ea typeface="BIZ UDPゴシック" panose="020B0400000000000000" pitchFamily="50" charset="-128"/>
              </a:rPr>
              <a:t>（</a:t>
            </a:r>
            <a:r>
              <a:rPr lang="en-US" altLang="ja-JP" sz="600" dirty="0" smtClean="0">
                <a:latin typeface="BIZ UDPゴシック" panose="020B0400000000000000" pitchFamily="50" charset="-128"/>
                <a:ea typeface="BIZ UDPゴシック" panose="020B0400000000000000" pitchFamily="50" charset="-128"/>
              </a:rPr>
              <a:t>150</a:t>
            </a:r>
            <a:r>
              <a:rPr lang="ja-JP" altLang="en-US" sz="600" dirty="0" smtClean="0">
                <a:latin typeface="BIZ UDPゴシック" panose="020B0400000000000000" pitchFamily="50" charset="-128"/>
                <a:ea typeface="BIZ UDPゴシック" panose="020B0400000000000000" pitchFamily="50" charset="-128"/>
              </a:rPr>
              <a:t>～</a:t>
            </a:r>
            <a:r>
              <a:rPr lang="en-US" altLang="ja-JP" sz="600" dirty="0" smtClean="0">
                <a:latin typeface="BIZ UDPゴシック" panose="020B0400000000000000" pitchFamily="50" charset="-128"/>
                <a:ea typeface="BIZ UDPゴシック" panose="020B0400000000000000" pitchFamily="50" charset="-128"/>
              </a:rPr>
              <a:t>1,500W</a:t>
            </a:r>
            <a:r>
              <a:rPr lang="ja-JP" altLang="en-US" sz="600" dirty="0">
                <a:latin typeface="BIZ UDPゴシック" panose="020B0400000000000000" pitchFamily="50" charset="-128"/>
                <a:ea typeface="BIZ UDPゴシック" panose="020B0400000000000000" pitchFamily="50" charset="-128"/>
              </a:rPr>
              <a:t>）</a:t>
            </a:r>
          </a:p>
        </p:txBody>
      </p:sp>
      <p:sp>
        <p:nvSpPr>
          <p:cNvPr id="149" name="Rectangle 252"/>
          <p:cNvSpPr>
            <a:spLocks noChangeArrowheads="1"/>
          </p:cNvSpPr>
          <p:nvPr/>
        </p:nvSpPr>
        <p:spPr bwMode="auto">
          <a:xfrm>
            <a:off x="785813" y="6828320"/>
            <a:ext cx="636587"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800">
                <a:latin typeface="BIZ UDPゴシック" panose="020B0400000000000000" pitchFamily="50" charset="-128"/>
                <a:ea typeface="BIZ UDPゴシック" panose="020B0400000000000000" pitchFamily="50" charset="-128"/>
              </a:rPr>
              <a:t>8</a:t>
            </a:r>
            <a:r>
              <a:rPr lang="ja-JP" altLang="en-US" sz="800">
                <a:latin typeface="BIZ UDPゴシック" panose="020B0400000000000000" pitchFamily="50" charset="-128"/>
                <a:ea typeface="BIZ UDPゴシック" panose="020B0400000000000000" pitchFamily="50" charset="-128"/>
              </a:rPr>
              <a:t>～</a:t>
            </a:r>
            <a:r>
              <a:rPr lang="en-US" altLang="ja-JP" sz="800">
                <a:latin typeface="BIZ UDPゴシック" panose="020B0400000000000000" pitchFamily="50" charset="-128"/>
                <a:ea typeface="BIZ UDPゴシック" panose="020B0400000000000000" pitchFamily="50" charset="-128"/>
              </a:rPr>
              <a:t>12</a:t>
            </a:r>
            <a:r>
              <a:rPr lang="ja-JP" altLang="en-US" sz="800">
                <a:latin typeface="BIZ UDPゴシック" panose="020B0400000000000000" pitchFamily="50" charset="-128"/>
                <a:ea typeface="BIZ UDPゴシック" panose="020B0400000000000000" pitchFamily="50" charset="-128"/>
              </a:rPr>
              <a:t>畳</a:t>
            </a:r>
          </a:p>
          <a:p>
            <a:pPr algn="ctr" eaLnBrk="1" hangingPunct="1">
              <a:spcBef>
                <a:spcPct val="0"/>
              </a:spcBef>
              <a:buFontTx/>
              <a:buNone/>
            </a:pPr>
            <a:r>
              <a:rPr lang="ja-JP" altLang="en-US" sz="600">
                <a:latin typeface="BIZ UDPゴシック" panose="020B0400000000000000" pitchFamily="50" charset="-128"/>
                <a:ea typeface="BIZ UDPゴシック" panose="020B0400000000000000" pitchFamily="50" charset="-128"/>
              </a:rPr>
              <a:t>（</a:t>
            </a:r>
            <a:r>
              <a:rPr lang="en-US" altLang="ja-JP" sz="600">
                <a:latin typeface="BIZ UDPゴシック" panose="020B0400000000000000" pitchFamily="50" charset="-128"/>
                <a:ea typeface="BIZ UDPゴシック" panose="020B0400000000000000" pitchFamily="50" charset="-128"/>
              </a:rPr>
              <a:t>13</a:t>
            </a:r>
            <a:r>
              <a:rPr lang="ja-JP" altLang="en-US" sz="600">
                <a:latin typeface="BIZ UDPゴシック" panose="020B0400000000000000" pitchFamily="50" charset="-128"/>
                <a:ea typeface="BIZ UDPゴシック" panose="020B0400000000000000" pitchFamily="50" charset="-128"/>
              </a:rPr>
              <a:t>～</a:t>
            </a:r>
            <a:r>
              <a:rPr lang="en-US" altLang="ja-JP" sz="600">
                <a:latin typeface="BIZ UDPゴシック" panose="020B0400000000000000" pitchFamily="50" charset="-128"/>
                <a:ea typeface="BIZ UDPゴシック" panose="020B0400000000000000" pitchFamily="50" charset="-128"/>
              </a:rPr>
              <a:t>19㎡</a:t>
            </a:r>
            <a:r>
              <a:rPr lang="ja-JP" altLang="en-US" sz="600">
                <a:latin typeface="BIZ UDPゴシック" panose="020B0400000000000000" pitchFamily="50" charset="-128"/>
                <a:ea typeface="BIZ UDPゴシック" panose="020B0400000000000000" pitchFamily="50" charset="-128"/>
              </a:rPr>
              <a:t>）</a:t>
            </a:r>
          </a:p>
        </p:txBody>
      </p:sp>
      <p:sp>
        <p:nvSpPr>
          <p:cNvPr id="150" name="Rectangle 253"/>
          <p:cNvSpPr>
            <a:spLocks noChangeArrowheads="1"/>
          </p:cNvSpPr>
          <p:nvPr/>
        </p:nvSpPr>
        <p:spPr bwMode="auto">
          <a:xfrm>
            <a:off x="792163" y="7069620"/>
            <a:ext cx="636587"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800">
                <a:latin typeface="BIZ UDPゴシック" panose="020B0400000000000000" pitchFamily="50" charset="-128"/>
                <a:ea typeface="BIZ UDPゴシック" panose="020B0400000000000000" pitchFamily="50" charset="-128"/>
              </a:rPr>
              <a:t>8</a:t>
            </a:r>
            <a:r>
              <a:rPr lang="ja-JP" altLang="en-US" sz="800">
                <a:latin typeface="BIZ UDPゴシック" panose="020B0400000000000000" pitchFamily="50" charset="-128"/>
                <a:ea typeface="BIZ UDPゴシック" panose="020B0400000000000000" pitchFamily="50" charset="-128"/>
              </a:rPr>
              <a:t>～</a:t>
            </a:r>
            <a:r>
              <a:rPr lang="en-US" altLang="ja-JP" sz="800">
                <a:latin typeface="BIZ UDPゴシック" panose="020B0400000000000000" pitchFamily="50" charset="-128"/>
                <a:ea typeface="BIZ UDPゴシック" panose="020B0400000000000000" pitchFamily="50" charset="-128"/>
              </a:rPr>
              <a:t>10</a:t>
            </a:r>
            <a:r>
              <a:rPr lang="ja-JP" altLang="en-US" sz="800">
                <a:latin typeface="BIZ UDPゴシック" panose="020B0400000000000000" pitchFamily="50" charset="-128"/>
                <a:ea typeface="BIZ UDPゴシック" panose="020B0400000000000000" pitchFamily="50" charset="-128"/>
              </a:rPr>
              <a:t>畳</a:t>
            </a:r>
          </a:p>
          <a:p>
            <a:pPr algn="ctr" eaLnBrk="1" hangingPunct="1">
              <a:spcBef>
                <a:spcPct val="0"/>
              </a:spcBef>
              <a:buFontTx/>
              <a:buNone/>
            </a:pPr>
            <a:r>
              <a:rPr lang="ja-JP" altLang="en-US" sz="600">
                <a:latin typeface="BIZ UDPゴシック" panose="020B0400000000000000" pitchFamily="50" charset="-128"/>
                <a:ea typeface="BIZ UDPゴシック" panose="020B0400000000000000" pitchFamily="50" charset="-128"/>
              </a:rPr>
              <a:t>（</a:t>
            </a:r>
            <a:r>
              <a:rPr lang="en-US" altLang="ja-JP" sz="600">
                <a:latin typeface="BIZ UDPゴシック" panose="020B0400000000000000" pitchFamily="50" charset="-128"/>
                <a:ea typeface="BIZ UDPゴシック" panose="020B0400000000000000" pitchFamily="50" charset="-128"/>
              </a:rPr>
              <a:t>13</a:t>
            </a:r>
            <a:r>
              <a:rPr lang="ja-JP" altLang="en-US" sz="600">
                <a:latin typeface="BIZ UDPゴシック" panose="020B0400000000000000" pitchFamily="50" charset="-128"/>
                <a:ea typeface="BIZ UDPゴシック" panose="020B0400000000000000" pitchFamily="50" charset="-128"/>
              </a:rPr>
              <a:t>～</a:t>
            </a:r>
            <a:r>
              <a:rPr lang="en-US" altLang="ja-JP" sz="600">
                <a:latin typeface="BIZ UDPゴシック" panose="020B0400000000000000" pitchFamily="50" charset="-128"/>
                <a:ea typeface="BIZ UDPゴシック" panose="020B0400000000000000" pitchFamily="50" charset="-128"/>
              </a:rPr>
              <a:t>16㎡</a:t>
            </a:r>
            <a:r>
              <a:rPr lang="ja-JP" altLang="en-US" sz="600">
                <a:latin typeface="BIZ UDPゴシック" panose="020B0400000000000000" pitchFamily="50" charset="-128"/>
                <a:ea typeface="BIZ UDPゴシック" panose="020B0400000000000000" pitchFamily="50" charset="-128"/>
              </a:rPr>
              <a:t>）</a:t>
            </a:r>
          </a:p>
        </p:txBody>
      </p:sp>
      <p:sp>
        <p:nvSpPr>
          <p:cNvPr id="151" name="Rectangle 254"/>
          <p:cNvSpPr>
            <a:spLocks noChangeArrowheads="1"/>
          </p:cNvSpPr>
          <p:nvPr/>
        </p:nvSpPr>
        <p:spPr bwMode="auto">
          <a:xfrm>
            <a:off x="1709738" y="6834670"/>
            <a:ext cx="808037"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800" dirty="0">
                <a:latin typeface="BIZ UDPゴシック" panose="020B0400000000000000" pitchFamily="50" charset="-128"/>
                <a:ea typeface="BIZ UDPゴシック" panose="020B0400000000000000" pitchFamily="50" charset="-128"/>
              </a:rPr>
              <a:t>2.8kW</a:t>
            </a:r>
          </a:p>
          <a:p>
            <a:pPr algn="ctr" eaLnBrk="1" hangingPunct="1">
              <a:spcBef>
                <a:spcPct val="0"/>
              </a:spcBef>
              <a:buFontTx/>
              <a:buNone/>
            </a:pPr>
            <a:r>
              <a:rPr lang="ja-JP" altLang="en-US" sz="600" dirty="0">
                <a:latin typeface="BIZ UDPゴシック" panose="020B0400000000000000" pitchFamily="50" charset="-128"/>
                <a:ea typeface="BIZ UDPゴシック" panose="020B0400000000000000" pitchFamily="50" charset="-128"/>
              </a:rPr>
              <a:t>（</a:t>
            </a:r>
            <a:r>
              <a:rPr lang="en-US" altLang="ja-JP" sz="600" dirty="0">
                <a:latin typeface="BIZ UDPゴシック" panose="020B0400000000000000" pitchFamily="50" charset="-128"/>
                <a:ea typeface="BIZ UDPゴシック" panose="020B0400000000000000" pitchFamily="50" charset="-128"/>
              </a:rPr>
              <a:t>0.7</a:t>
            </a:r>
            <a:r>
              <a:rPr lang="ja-JP" altLang="en-US" sz="600" dirty="0">
                <a:latin typeface="BIZ UDPゴシック" panose="020B0400000000000000" pitchFamily="50" charset="-128"/>
                <a:ea typeface="BIZ UDPゴシック" panose="020B0400000000000000" pitchFamily="50" charset="-128"/>
              </a:rPr>
              <a:t>～</a:t>
            </a:r>
            <a:r>
              <a:rPr lang="en-US" altLang="ja-JP" sz="600" dirty="0" smtClean="0">
                <a:latin typeface="BIZ UDPゴシック" panose="020B0400000000000000" pitchFamily="50" charset="-128"/>
                <a:ea typeface="BIZ UDPゴシック" panose="020B0400000000000000" pitchFamily="50" charset="-128"/>
              </a:rPr>
              <a:t>3.9kW</a:t>
            </a:r>
            <a:r>
              <a:rPr lang="ja-JP" altLang="en-US" sz="600" dirty="0">
                <a:latin typeface="BIZ UDPゴシック" panose="020B0400000000000000" pitchFamily="50" charset="-128"/>
                <a:ea typeface="BIZ UDPゴシック" panose="020B0400000000000000" pitchFamily="50" charset="-128"/>
              </a:rPr>
              <a:t>）</a:t>
            </a:r>
          </a:p>
        </p:txBody>
      </p:sp>
      <p:sp>
        <p:nvSpPr>
          <p:cNvPr id="152" name="Rectangle 255"/>
          <p:cNvSpPr>
            <a:spLocks noChangeArrowheads="1"/>
          </p:cNvSpPr>
          <p:nvPr/>
        </p:nvSpPr>
        <p:spPr bwMode="auto">
          <a:xfrm>
            <a:off x="2749372" y="7064857"/>
            <a:ext cx="9874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800" dirty="0" smtClean="0">
                <a:latin typeface="BIZ UDPゴシック" panose="020B0400000000000000" pitchFamily="50" charset="-128"/>
                <a:ea typeface="BIZ UDPゴシック" panose="020B0400000000000000" pitchFamily="50" charset="-128"/>
              </a:rPr>
              <a:t>690W</a:t>
            </a:r>
            <a:endParaRPr lang="en-US" altLang="ja-JP" sz="800" dirty="0">
              <a:latin typeface="BIZ UDPゴシック" panose="020B0400000000000000" pitchFamily="50" charset="-128"/>
              <a:ea typeface="BIZ UDPゴシック" panose="020B0400000000000000" pitchFamily="50" charset="-128"/>
            </a:endParaRPr>
          </a:p>
          <a:p>
            <a:pPr algn="ctr" eaLnBrk="1" hangingPunct="1">
              <a:spcBef>
                <a:spcPct val="0"/>
              </a:spcBef>
              <a:buFontTx/>
              <a:buNone/>
            </a:pPr>
            <a:r>
              <a:rPr lang="ja-JP" altLang="en-US" sz="600" dirty="0">
                <a:latin typeface="BIZ UDPゴシック" panose="020B0400000000000000" pitchFamily="50" charset="-128"/>
                <a:ea typeface="BIZ UDPゴシック" panose="020B0400000000000000" pitchFamily="50" charset="-128"/>
              </a:rPr>
              <a:t>（</a:t>
            </a:r>
            <a:r>
              <a:rPr lang="en-US" altLang="ja-JP" sz="600" dirty="0" smtClean="0">
                <a:latin typeface="BIZ UDPゴシック" panose="020B0400000000000000" pitchFamily="50" charset="-128"/>
                <a:ea typeface="BIZ UDPゴシック" panose="020B0400000000000000" pitchFamily="50" charset="-128"/>
              </a:rPr>
              <a:t>145</a:t>
            </a:r>
            <a:r>
              <a:rPr lang="ja-JP" altLang="en-US" sz="600" dirty="0" smtClean="0">
                <a:latin typeface="BIZ UDPゴシック" panose="020B0400000000000000" pitchFamily="50" charset="-128"/>
                <a:ea typeface="BIZ UDPゴシック" panose="020B0400000000000000" pitchFamily="50" charset="-128"/>
              </a:rPr>
              <a:t>～</a:t>
            </a:r>
            <a:r>
              <a:rPr lang="en-US" altLang="ja-JP" sz="600" dirty="0">
                <a:latin typeface="BIZ UDPゴシック" panose="020B0400000000000000" pitchFamily="50" charset="-128"/>
                <a:ea typeface="BIZ UDPゴシック" panose="020B0400000000000000" pitchFamily="50" charset="-128"/>
              </a:rPr>
              <a:t>1,980W</a:t>
            </a:r>
            <a:r>
              <a:rPr lang="ja-JP" altLang="en-US" sz="600" dirty="0">
                <a:latin typeface="BIZ UDPゴシック" panose="020B0400000000000000" pitchFamily="50" charset="-128"/>
                <a:ea typeface="BIZ UDPゴシック" panose="020B0400000000000000" pitchFamily="50" charset="-128"/>
              </a:rPr>
              <a:t>）</a:t>
            </a:r>
          </a:p>
        </p:txBody>
      </p:sp>
      <p:sp>
        <p:nvSpPr>
          <p:cNvPr id="153" name="Rectangle 256"/>
          <p:cNvSpPr>
            <a:spLocks noChangeArrowheads="1"/>
          </p:cNvSpPr>
          <p:nvPr/>
        </p:nvSpPr>
        <p:spPr bwMode="auto">
          <a:xfrm>
            <a:off x="1719263" y="7068032"/>
            <a:ext cx="808037"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800" dirty="0">
                <a:latin typeface="BIZ UDPゴシック" panose="020B0400000000000000" pitchFamily="50" charset="-128"/>
                <a:ea typeface="BIZ UDPゴシック" panose="020B0400000000000000" pitchFamily="50" charset="-128"/>
              </a:rPr>
              <a:t>3.6kW</a:t>
            </a:r>
          </a:p>
          <a:p>
            <a:pPr algn="ctr" eaLnBrk="1" hangingPunct="1">
              <a:spcBef>
                <a:spcPct val="0"/>
              </a:spcBef>
              <a:buFontTx/>
              <a:buNone/>
            </a:pPr>
            <a:r>
              <a:rPr lang="ja-JP" altLang="en-US" sz="600" dirty="0">
                <a:latin typeface="BIZ UDPゴシック" panose="020B0400000000000000" pitchFamily="50" charset="-128"/>
                <a:ea typeface="BIZ UDPゴシック" panose="020B0400000000000000" pitchFamily="50" charset="-128"/>
              </a:rPr>
              <a:t>（</a:t>
            </a:r>
            <a:r>
              <a:rPr lang="en-US" altLang="ja-JP" sz="600" dirty="0">
                <a:latin typeface="BIZ UDPゴシック" panose="020B0400000000000000" pitchFamily="50" charset="-128"/>
                <a:ea typeface="BIZ UDPゴシック" panose="020B0400000000000000" pitchFamily="50" charset="-128"/>
              </a:rPr>
              <a:t>0.7</a:t>
            </a:r>
            <a:r>
              <a:rPr lang="ja-JP" altLang="en-US" sz="600" dirty="0">
                <a:latin typeface="BIZ UDPゴシック" panose="020B0400000000000000" pitchFamily="50" charset="-128"/>
                <a:ea typeface="BIZ UDPゴシック" panose="020B0400000000000000" pitchFamily="50" charset="-128"/>
              </a:rPr>
              <a:t>～</a:t>
            </a:r>
            <a:r>
              <a:rPr lang="en-US" altLang="ja-JP" sz="600" dirty="0" smtClean="0">
                <a:latin typeface="BIZ UDPゴシック" panose="020B0400000000000000" pitchFamily="50" charset="-128"/>
                <a:ea typeface="BIZ UDPゴシック" panose="020B0400000000000000" pitchFamily="50" charset="-128"/>
              </a:rPr>
              <a:t>6.8kW</a:t>
            </a:r>
            <a:r>
              <a:rPr lang="ja-JP" altLang="en-US" sz="600" dirty="0">
                <a:latin typeface="BIZ UDPゴシック" panose="020B0400000000000000" pitchFamily="50" charset="-128"/>
                <a:ea typeface="BIZ UDPゴシック" panose="020B0400000000000000" pitchFamily="50" charset="-128"/>
              </a:rPr>
              <a:t>）</a:t>
            </a:r>
          </a:p>
        </p:txBody>
      </p:sp>
      <p:sp>
        <p:nvSpPr>
          <p:cNvPr id="154" name="Rectangle 257"/>
          <p:cNvSpPr>
            <a:spLocks noChangeArrowheads="1"/>
          </p:cNvSpPr>
          <p:nvPr/>
        </p:nvSpPr>
        <p:spPr bwMode="auto">
          <a:xfrm>
            <a:off x="2771774" y="6828396"/>
            <a:ext cx="96361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800" dirty="0" smtClean="0">
                <a:latin typeface="BIZ UDPゴシック" panose="020B0400000000000000" pitchFamily="50" charset="-128"/>
                <a:ea typeface="BIZ UDPゴシック" panose="020B0400000000000000" pitchFamily="50" charset="-128"/>
              </a:rPr>
              <a:t>560W</a:t>
            </a:r>
            <a:endParaRPr lang="en-US" altLang="ja-JP" sz="800" dirty="0">
              <a:latin typeface="BIZ UDPゴシック" panose="020B0400000000000000" pitchFamily="50" charset="-128"/>
              <a:ea typeface="BIZ UDPゴシック" panose="020B0400000000000000" pitchFamily="50" charset="-128"/>
            </a:endParaRPr>
          </a:p>
          <a:p>
            <a:pPr algn="ctr" eaLnBrk="1" hangingPunct="1">
              <a:spcBef>
                <a:spcPct val="0"/>
              </a:spcBef>
              <a:buFontTx/>
              <a:buNone/>
            </a:pPr>
            <a:r>
              <a:rPr lang="ja-JP" altLang="en-US" sz="600" dirty="0">
                <a:latin typeface="BIZ UDPゴシック" panose="020B0400000000000000" pitchFamily="50" charset="-128"/>
                <a:ea typeface="BIZ UDPゴシック" panose="020B0400000000000000" pitchFamily="50" charset="-128"/>
              </a:rPr>
              <a:t>（</a:t>
            </a:r>
            <a:r>
              <a:rPr lang="en-US" altLang="ja-JP" sz="600" dirty="0" smtClean="0">
                <a:latin typeface="BIZ UDPゴシック" panose="020B0400000000000000" pitchFamily="50" charset="-128"/>
                <a:ea typeface="BIZ UDPゴシック" panose="020B0400000000000000" pitchFamily="50" charset="-128"/>
              </a:rPr>
              <a:t>150</a:t>
            </a:r>
            <a:r>
              <a:rPr lang="ja-JP" altLang="en-US" sz="600" dirty="0" smtClean="0">
                <a:latin typeface="BIZ UDPゴシック" panose="020B0400000000000000" pitchFamily="50" charset="-128"/>
                <a:ea typeface="BIZ UDPゴシック" panose="020B0400000000000000" pitchFamily="50" charset="-128"/>
              </a:rPr>
              <a:t>～</a:t>
            </a:r>
            <a:r>
              <a:rPr lang="en-US" altLang="ja-JP" sz="600" dirty="0" smtClean="0">
                <a:latin typeface="BIZ UDPゴシック" panose="020B0400000000000000" pitchFamily="50" charset="-128"/>
                <a:ea typeface="BIZ UDPゴシック" panose="020B0400000000000000" pitchFamily="50" charset="-128"/>
              </a:rPr>
              <a:t>1,050W</a:t>
            </a:r>
            <a:r>
              <a:rPr lang="ja-JP" altLang="en-US" sz="600" dirty="0">
                <a:latin typeface="BIZ UDPゴシック" panose="020B0400000000000000" pitchFamily="50" charset="-128"/>
                <a:ea typeface="BIZ UDPゴシック" panose="020B0400000000000000" pitchFamily="50" charset="-128"/>
              </a:rPr>
              <a:t>）</a:t>
            </a:r>
          </a:p>
        </p:txBody>
      </p:sp>
      <p:sp>
        <p:nvSpPr>
          <p:cNvPr id="155" name="Rectangle 252"/>
          <p:cNvSpPr>
            <a:spLocks noChangeArrowheads="1"/>
          </p:cNvSpPr>
          <p:nvPr/>
        </p:nvSpPr>
        <p:spPr bwMode="auto">
          <a:xfrm>
            <a:off x="703263" y="8772525"/>
            <a:ext cx="77787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800">
                <a:latin typeface="BIZ UDPゴシック" panose="020B0400000000000000" pitchFamily="50" charset="-128"/>
                <a:ea typeface="BIZ UDPゴシック" panose="020B0400000000000000" pitchFamily="50" charset="-128"/>
              </a:rPr>
              <a:t>15</a:t>
            </a:r>
            <a:r>
              <a:rPr lang="ja-JP" altLang="en-US" sz="800">
                <a:latin typeface="BIZ UDPゴシック" panose="020B0400000000000000" pitchFamily="50" charset="-128"/>
                <a:ea typeface="BIZ UDPゴシック" panose="020B0400000000000000" pitchFamily="50" charset="-128"/>
              </a:rPr>
              <a:t>～</a:t>
            </a:r>
            <a:r>
              <a:rPr lang="en-US" altLang="ja-JP" sz="800">
                <a:latin typeface="BIZ UDPゴシック" panose="020B0400000000000000" pitchFamily="50" charset="-128"/>
                <a:ea typeface="BIZ UDPゴシック" panose="020B0400000000000000" pitchFamily="50" charset="-128"/>
              </a:rPr>
              <a:t>23</a:t>
            </a:r>
            <a:r>
              <a:rPr lang="ja-JP" altLang="en-US" sz="800">
                <a:latin typeface="BIZ UDPゴシック" panose="020B0400000000000000" pitchFamily="50" charset="-128"/>
                <a:ea typeface="BIZ UDPゴシック" panose="020B0400000000000000" pitchFamily="50" charset="-128"/>
              </a:rPr>
              <a:t>畳</a:t>
            </a:r>
          </a:p>
          <a:p>
            <a:pPr algn="ctr" eaLnBrk="1" hangingPunct="1">
              <a:spcBef>
                <a:spcPct val="0"/>
              </a:spcBef>
              <a:buFontTx/>
              <a:buNone/>
            </a:pPr>
            <a:r>
              <a:rPr lang="ja-JP" altLang="en-US" sz="600">
                <a:latin typeface="BIZ UDPゴシック" panose="020B0400000000000000" pitchFamily="50" charset="-128"/>
                <a:ea typeface="BIZ UDPゴシック" panose="020B0400000000000000" pitchFamily="50" charset="-128"/>
              </a:rPr>
              <a:t>（</a:t>
            </a:r>
            <a:r>
              <a:rPr lang="en-US" altLang="ja-JP" sz="600">
                <a:latin typeface="BIZ UDPゴシック" panose="020B0400000000000000" pitchFamily="50" charset="-128"/>
                <a:ea typeface="BIZ UDPゴシック" panose="020B0400000000000000" pitchFamily="50" charset="-128"/>
              </a:rPr>
              <a:t>25</a:t>
            </a:r>
            <a:r>
              <a:rPr lang="ja-JP" altLang="en-US" sz="600">
                <a:latin typeface="BIZ UDPゴシック" panose="020B0400000000000000" pitchFamily="50" charset="-128"/>
                <a:ea typeface="BIZ UDPゴシック" panose="020B0400000000000000" pitchFamily="50" charset="-128"/>
              </a:rPr>
              <a:t>～</a:t>
            </a:r>
            <a:r>
              <a:rPr lang="en-US" altLang="ja-JP" sz="600">
                <a:latin typeface="BIZ UDPゴシック" panose="020B0400000000000000" pitchFamily="50" charset="-128"/>
                <a:ea typeface="BIZ UDPゴシック" panose="020B0400000000000000" pitchFamily="50" charset="-128"/>
              </a:rPr>
              <a:t>39㎡</a:t>
            </a:r>
            <a:r>
              <a:rPr lang="ja-JP" altLang="en-US" sz="600">
                <a:latin typeface="BIZ UDPゴシック" panose="020B0400000000000000" pitchFamily="50" charset="-128"/>
                <a:ea typeface="BIZ UDPゴシック" panose="020B0400000000000000" pitchFamily="50" charset="-128"/>
              </a:rPr>
              <a:t>）</a:t>
            </a:r>
          </a:p>
        </p:txBody>
      </p:sp>
      <p:sp>
        <p:nvSpPr>
          <p:cNvPr id="156" name="Rectangle 253"/>
          <p:cNvSpPr>
            <a:spLocks noChangeArrowheads="1"/>
          </p:cNvSpPr>
          <p:nvPr/>
        </p:nvSpPr>
        <p:spPr bwMode="auto">
          <a:xfrm>
            <a:off x="731838" y="9017000"/>
            <a:ext cx="7334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800">
                <a:latin typeface="BIZ UDPゴシック" panose="020B0400000000000000" pitchFamily="50" charset="-128"/>
                <a:ea typeface="BIZ UDPゴシック" panose="020B0400000000000000" pitchFamily="50" charset="-128"/>
              </a:rPr>
              <a:t>15</a:t>
            </a:r>
            <a:r>
              <a:rPr lang="ja-JP" altLang="en-US" sz="800">
                <a:latin typeface="BIZ UDPゴシック" panose="020B0400000000000000" pitchFamily="50" charset="-128"/>
                <a:ea typeface="BIZ UDPゴシック" panose="020B0400000000000000" pitchFamily="50" charset="-128"/>
              </a:rPr>
              <a:t>～</a:t>
            </a:r>
            <a:r>
              <a:rPr lang="en-US" altLang="ja-JP" sz="800">
                <a:latin typeface="BIZ UDPゴシック" panose="020B0400000000000000" pitchFamily="50" charset="-128"/>
                <a:ea typeface="BIZ UDPゴシック" panose="020B0400000000000000" pitchFamily="50" charset="-128"/>
              </a:rPr>
              <a:t>18</a:t>
            </a:r>
            <a:r>
              <a:rPr lang="ja-JP" altLang="en-US" sz="800">
                <a:latin typeface="BIZ UDPゴシック" panose="020B0400000000000000" pitchFamily="50" charset="-128"/>
                <a:ea typeface="BIZ UDPゴシック" panose="020B0400000000000000" pitchFamily="50" charset="-128"/>
              </a:rPr>
              <a:t>畳</a:t>
            </a:r>
          </a:p>
          <a:p>
            <a:pPr algn="ctr" eaLnBrk="1" hangingPunct="1">
              <a:spcBef>
                <a:spcPct val="0"/>
              </a:spcBef>
              <a:buFontTx/>
              <a:buNone/>
            </a:pPr>
            <a:r>
              <a:rPr lang="ja-JP" altLang="en-US" sz="600">
                <a:latin typeface="BIZ UDPゴシック" panose="020B0400000000000000" pitchFamily="50" charset="-128"/>
                <a:ea typeface="BIZ UDPゴシック" panose="020B0400000000000000" pitchFamily="50" charset="-128"/>
              </a:rPr>
              <a:t>（</a:t>
            </a:r>
            <a:r>
              <a:rPr lang="en-US" altLang="ja-JP" sz="600">
                <a:latin typeface="BIZ UDPゴシック" panose="020B0400000000000000" pitchFamily="50" charset="-128"/>
                <a:ea typeface="BIZ UDPゴシック" panose="020B0400000000000000" pitchFamily="50" charset="-128"/>
              </a:rPr>
              <a:t>24</a:t>
            </a:r>
            <a:r>
              <a:rPr lang="ja-JP" altLang="en-US" sz="600">
                <a:latin typeface="BIZ UDPゴシック" panose="020B0400000000000000" pitchFamily="50" charset="-128"/>
                <a:ea typeface="BIZ UDPゴシック" panose="020B0400000000000000" pitchFamily="50" charset="-128"/>
              </a:rPr>
              <a:t>～</a:t>
            </a:r>
            <a:r>
              <a:rPr lang="en-US" altLang="ja-JP" sz="600">
                <a:latin typeface="BIZ UDPゴシック" panose="020B0400000000000000" pitchFamily="50" charset="-128"/>
                <a:ea typeface="BIZ UDPゴシック" panose="020B0400000000000000" pitchFamily="50" charset="-128"/>
              </a:rPr>
              <a:t>30㎡</a:t>
            </a:r>
            <a:r>
              <a:rPr lang="ja-JP" altLang="en-US" sz="600">
                <a:latin typeface="BIZ UDPゴシック" panose="020B0400000000000000" pitchFamily="50" charset="-128"/>
                <a:ea typeface="BIZ UDPゴシック" panose="020B0400000000000000" pitchFamily="50" charset="-128"/>
              </a:rPr>
              <a:t>）</a:t>
            </a:r>
          </a:p>
        </p:txBody>
      </p:sp>
      <p:sp>
        <p:nvSpPr>
          <p:cNvPr id="157" name="Rectangle 254"/>
          <p:cNvSpPr>
            <a:spLocks noChangeArrowheads="1"/>
          </p:cNvSpPr>
          <p:nvPr/>
        </p:nvSpPr>
        <p:spPr bwMode="auto">
          <a:xfrm>
            <a:off x="1746250" y="8774112"/>
            <a:ext cx="808038"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800">
                <a:latin typeface="BIZ UDPゴシック" panose="020B0400000000000000" pitchFamily="50" charset="-128"/>
                <a:ea typeface="BIZ UDPゴシック" panose="020B0400000000000000" pitchFamily="50" charset="-128"/>
              </a:rPr>
              <a:t>5.6kW</a:t>
            </a:r>
          </a:p>
          <a:p>
            <a:pPr algn="ctr" eaLnBrk="1" hangingPunct="1">
              <a:spcBef>
                <a:spcPct val="0"/>
              </a:spcBef>
              <a:buFontTx/>
              <a:buNone/>
            </a:pPr>
            <a:r>
              <a:rPr lang="ja-JP" altLang="en-US" sz="600">
                <a:latin typeface="BIZ UDPゴシック" panose="020B0400000000000000" pitchFamily="50" charset="-128"/>
                <a:ea typeface="BIZ UDPゴシック" panose="020B0400000000000000" pitchFamily="50" charset="-128"/>
              </a:rPr>
              <a:t>（</a:t>
            </a:r>
            <a:r>
              <a:rPr lang="en-US" altLang="ja-JP" sz="600">
                <a:latin typeface="BIZ UDPゴシック" panose="020B0400000000000000" pitchFamily="50" charset="-128"/>
                <a:ea typeface="BIZ UDPゴシック" panose="020B0400000000000000" pitchFamily="50" charset="-128"/>
              </a:rPr>
              <a:t>0.7</a:t>
            </a:r>
            <a:r>
              <a:rPr lang="ja-JP" altLang="en-US" sz="600">
                <a:latin typeface="BIZ UDPゴシック" panose="020B0400000000000000" pitchFamily="50" charset="-128"/>
                <a:ea typeface="BIZ UDPゴシック" panose="020B0400000000000000" pitchFamily="50" charset="-128"/>
              </a:rPr>
              <a:t>～</a:t>
            </a:r>
            <a:r>
              <a:rPr lang="en-US" altLang="ja-JP" sz="600">
                <a:latin typeface="BIZ UDPゴシック" panose="020B0400000000000000" pitchFamily="50" charset="-128"/>
                <a:ea typeface="BIZ UDPゴシック" panose="020B0400000000000000" pitchFamily="50" charset="-128"/>
              </a:rPr>
              <a:t>5.7kW</a:t>
            </a:r>
            <a:r>
              <a:rPr lang="ja-JP" altLang="en-US" sz="600">
                <a:latin typeface="BIZ UDPゴシック" panose="020B0400000000000000" pitchFamily="50" charset="-128"/>
                <a:ea typeface="BIZ UDPゴシック" panose="020B0400000000000000" pitchFamily="50" charset="-128"/>
              </a:rPr>
              <a:t>）</a:t>
            </a:r>
          </a:p>
        </p:txBody>
      </p:sp>
      <p:sp>
        <p:nvSpPr>
          <p:cNvPr id="158" name="Rectangle 255"/>
          <p:cNvSpPr>
            <a:spLocks noChangeArrowheads="1"/>
          </p:cNvSpPr>
          <p:nvPr/>
        </p:nvSpPr>
        <p:spPr bwMode="auto">
          <a:xfrm>
            <a:off x="2679700" y="9017000"/>
            <a:ext cx="9874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800" dirty="0" smtClean="0">
                <a:latin typeface="BIZ UDPゴシック" panose="020B0400000000000000" pitchFamily="50" charset="-128"/>
                <a:ea typeface="BIZ UDPゴシック" panose="020B0400000000000000" pitchFamily="50" charset="-128"/>
              </a:rPr>
              <a:t>1,595W</a:t>
            </a:r>
            <a:endParaRPr lang="en-US" altLang="ja-JP" sz="800" dirty="0">
              <a:latin typeface="BIZ UDPゴシック" panose="020B0400000000000000" pitchFamily="50" charset="-128"/>
              <a:ea typeface="BIZ UDPゴシック" panose="020B0400000000000000" pitchFamily="50" charset="-128"/>
            </a:endParaRPr>
          </a:p>
          <a:p>
            <a:pPr algn="ctr" eaLnBrk="1" hangingPunct="1">
              <a:spcBef>
                <a:spcPct val="0"/>
              </a:spcBef>
              <a:buFontTx/>
              <a:buNone/>
            </a:pPr>
            <a:r>
              <a:rPr lang="ja-JP" altLang="en-US" sz="600" dirty="0">
                <a:latin typeface="BIZ UDPゴシック" panose="020B0400000000000000" pitchFamily="50" charset="-128"/>
                <a:ea typeface="BIZ UDPゴシック" panose="020B0400000000000000" pitchFamily="50" charset="-128"/>
              </a:rPr>
              <a:t>（</a:t>
            </a:r>
            <a:r>
              <a:rPr lang="en-US" altLang="ja-JP" sz="600" dirty="0" smtClean="0">
                <a:latin typeface="BIZ UDPゴシック" panose="020B0400000000000000" pitchFamily="50" charset="-128"/>
                <a:ea typeface="BIZ UDPゴシック" panose="020B0400000000000000" pitchFamily="50" charset="-128"/>
              </a:rPr>
              <a:t>145</a:t>
            </a:r>
            <a:r>
              <a:rPr lang="ja-JP" altLang="en-US" sz="600" dirty="0" smtClean="0">
                <a:latin typeface="BIZ UDPゴシック" panose="020B0400000000000000" pitchFamily="50" charset="-128"/>
                <a:ea typeface="BIZ UDPゴシック" panose="020B0400000000000000" pitchFamily="50" charset="-128"/>
              </a:rPr>
              <a:t>～</a:t>
            </a:r>
            <a:r>
              <a:rPr lang="en-US" altLang="ja-JP" sz="600" dirty="0">
                <a:latin typeface="BIZ UDPゴシック" panose="020B0400000000000000" pitchFamily="50" charset="-128"/>
                <a:ea typeface="BIZ UDPゴシック" panose="020B0400000000000000" pitchFamily="50" charset="-128"/>
              </a:rPr>
              <a:t>2,970W</a:t>
            </a:r>
            <a:r>
              <a:rPr lang="ja-JP" altLang="en-US" sz="600" dirty="0">
                <a:latin typeface="BIZ UDPゴシック" panose="020B0400000000000000" pitchFamily="50" charset="-128"/>
                <a:ea typeface="BIZ UDPゴシック" panose="020B0400000000000000" pitchFamily="50" charset="-128"/>
              </a:rPr>
              <a:t>）</a:t>
            </a:r>
          </a:p>
        </p:txBody>
      </p:sp>
      <p:sp>
        <p:nvSpPr>
          <p:cNvPr id="159" name="Rectangle 256"/>
          <p:cNvSpPr>
            <a:spLocks noChangeArrowheads="1"/>
          </p:cNvSpPr>
          <p:nvPr/>
        </p:nvSpPr>
        <p:spPr bwMode="auto">
          <a:xfrm>
            <a:off x="1746250" y="9015412"/>
            <a:ext cx="808038"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800" dirty="0">
                <a:latin typeface="BIZ UDPゴシック" panose="020B0400000000000000" pitchFamily="50" charset="-128"/>
                <a:ea typeface="BIZ UDPゴシック" panose="020B0400000000000000" pitchFamily="50" charset="-128"/>
              </a:rPr>
              <a:t>6.7kW</a:t>
            </a:r>
          </a:p>
          <a:p>
            <a:pPr algn="ctr" eaLnBrk="1" hangingPunct="1">
              <a:spcBef>
                <a:spcPct val="0"/>
              </a:spcBef>
              <a:buFontTx/>
              <a:buNone/>
            </a:pPr>
            <a:r>
              <a:rPr lang="ja-JP" altLang="en-US" sz="600" dirty="0">
                <a:latin typeface="BIZ UDPゴシック" panose="020B0400000000000000" pitchFamily="50" charset="-128"/>
                <a:ea typeface="BIZ UDPゴシック" panose="020B0400000000000000" pitchFamily="50" charset="-128"/>
              </a:rPr>
              <a:t>（</a:t>
            </a:r>
            <a:r>
              <a:rPr lang="en-US" altLang="ja-JP" sz="600" dirty="0">
                <a:latin typeface="BIZ UDPゴシック" panose="020B0400000000000000" pitchFamily="50" charset="-128"/>
                <a:ea typeface="BIZ UDPゴシック" panose="020B0400000000000000" pitchFamily="50" charset="-128"/>
              </a:rPr>
              <a:t>0.7</a:t>
            </a:r>
            <a:r>
              <a:rPr lang="ja-JP" altLang="en-US" sz="600" dirty="0">
                <a:latin typeface="BIZ UDPゴシック" panose="020B0400000000000000" pitchFamily="50" charset="-128"/>
                <a:ea typeface="BIZ UDPゴシック" panose="020B0400000000000000" pitchFamily="50" charset="-128"/>
              </a:rPr>
              <a:t>～</a:t>
            </a:r>
            <a:r>
              <a:rPr lang="en-US" altLang="ja-JP" sz="600" dirty="0" smtClean="0">
                <a:latin typeface="BIZ UDPゴシック" panose="020B0400000000000000" pitchFamily="50" charset="-128"/>
                <a:ea typeface="BIZ UDPゴシック" panose="020B0400000000000000" pitchFamily="50" charset="-128"/>
              </a:rPr>
              <a:t>9.8kW</a:t>
            </a:r>
            <a:r>
              <a:rPr lang="ja-JP" altLang="en-US" sz="600" dirty="0">
                <a:latin typeface="BIZ UDPゴシック" panose="020B0400000000000000" pitchFamily="50" charset="-128"/>
                <a:ea typeface="BIZ UDPゴシック" panose="020B0400000000000000" pitchFamily="50" charset="-128"/>
              </a:rPr>
              <a:t>）</a:t>
            </a:r>
          </a:p>
        </p:txBody>
      </p:sp>
      <p:sp>
        <p:nvSpPr>
          <p:cNvPr id="160" name="Rectangle 257"/>
          <p:cNvSpPr>
            <a:spLocks noChangeArrowheads="1"/>
          </p:cNvSpPr>
          <p:nvPr/>
        </p:nvSpPr>
        <p:spPr bwMode="auto">
          <a:xfrm>
            <a:off x="2705100" y="8772525"/>
            <a:ext cx="96043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800" dirty="0" smtClean="0">
                <a:latin typeface="BIZ UDPゴシック" panose="020B0400000000000000" pitchFamily="50" charset="-128"/>
                <a:ea typeface="BIZ UDPゴシック" panose="020B0400000000000000" pitchFamily="50" charset="-128"/>
              </a:rPr>
              <a:t>1,720W</a:t>
            </a:r>
            <a:endParaRPr lang="en-US" altLang="ja-JP" sz="800" dirty="0">
              <a:latin typeface="BIZ UDPゴシック" panose="020B0400000000000000" pitchFamily="50" charset="-128"/>
              <a:ea typeface="BIZ UDPゴシック" panose="020B0400000000000000" pitchFamily="50" charset="-128"/>
            </a:endParaRPr>
          </a:p>
          <a:p>
            <a:pPr algn="ctr" eaLnBrk="1" hangingPunct="1">
              <a:spcBef>
                <a:spcPct val="0"/>
              </a:spcBef>
              <a:buFontTx/>
              <a:buNone/>
            </a:pPr>
            <a:r>
              <a:rPr lang="ja-JP" altLang="en-US" sz="600" dirty="0">
                <a:latin typeface="BIZ UDPゴシック" panose="020B0400000000000000" pitchFamily="50" charset="-128"/>
                <a:ea typeface="BIZ UDPゴシック" panose="020B0400000000000000" pitchFamily="50" charset="-128"/>
              </a:rPr>
              <a:t>（</a:t>
            </a:r>
            <a:r>
              <a:rPr lang="en-US" altLang="ja-JP" sz="600" dirty="0" smtClean="0">
                <a:latin typeface="BIZ UDPゴシック" panose="020B0400000000000000" pitchFamily="50" charset="-128"/>
                <a:ea typeface="BIZ UDPゴシック" panose="020B0400000000000000" pitchFamily="50" charset="-128"/>
              </a:rPr>
              <a:t>150</a:t>
            </a:r>
            <a:r>
              <a:rPr lang="ja-JP" altLang="en-US" sz="600" dirty="0" smtClean="0">
                <a:latin typeface="BIZ UDPゴシック" panose="020B0400000000000000" pitchFamily="50" charset="-128"/>
                <a:ea typeface="BIZ UDPゴシック" panose="020B0400000000000000" pitchFamily="50" charset="-128"/>
              </a:rPr>
              <a:t>～</a:t>
            </a:r>
            <a:r>
              <a:rPr lang="en-US" altLang="ja-JP" sz="600" dirty="0">
                <a:latin typeface="BIZ UDPゴシック" panose="020B0400000000000000" pitchFamily="50" charset="-128"/>
                <a:ea typeface="BIZ UDPゴシック" panose="020B0400000000000000" pitchFamily="50" charset="-128"/>
              </a:rPr>
              <a:t>1,760</a:t>
            </a:r>
            <a:r>
              <a:rPr lang="en-US" altLang="ja-JP" sz="600" dirty="0" smtClean="0">
                <a:latin typeface="BIZ UDPゴシック" panose="020B0400000000000000" pitchFamily="50" charset="-128"/>
                <a:ea typeface="BIZ UDPゴシック" panose="020B0400000000000000" pitchFamily="50" charset="-128"/>
              </a:rPr>
              <a:t>W</a:t>
            </a:r>
            <a:r>
              <a:rPr lang="ja-JP" altLang="en-US" sz="600" dirty="0">
                <a:latin typeface="BIZ UDPゴシック" panose="020B0400000000000000" pitchFamily="50" charset="-128"/>
                <a:ea typeface="BIZ UDPゴシック" panose="020B0400000000000000" pitchFamily="50" charset="-128"/>
              </a:rPr>
              <a:t>）</a:t>
            </a:r>
          </a:p>
        </p:txBody>
      </p:sp>
      <p:pic>
        <p:nvPicPr>
          <p:cNvPr id="169" name="Picture 177" descr="東北電力"/>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387" y="1180669"/>
            <a:ext cx="357663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0" name="Rectangle 232"/>
          <p:cNvSpPr>
            <a:spLocks noChangeArrowheads="1"/>
          </p:cNvSpPr>
          <p:nvPr/>
        </p:nvSpPr>
        <p:spPr bwMode="auto">
          <a:xfrm>
            <a:off x="682706" y="4221528"/>
            <a:ext cx="923925"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700" dirty="0">
                <a:latin typeface="BIZ UDPゴシック" panose="020B0400000000000000" pitchFamily="50" charset="-128"/>
                <a:ea typeface="BIZ UDPゴシック" panose="020B0400000000000000" pitchFamily="50" charset="-128"/>
              </a:rPr>
              <a:t>（単 相 </a:t>
            </a:r>
            <a:r>
              <a:rPr lang="en-US" altLang="ja-JP" sz="700" dirty="0">
                <a:latin typeface="BIZ UDPゴシック" panose="020B0400000000000000" pitchFamily="50" charset="-128"/>
                <a:ea typeface="BIZ UDPゴシック" panose="020B0400000000000000" pitchFamily="50" charset="-128"/>
              </a:rPr>
              <a:t>100</a:t>
            </a:r>
            <a:r>
              <a:rPr lang="ja-JP" altLang="en-US" sz="700" dirty="0">
                <a:latin typeface="BIZ UDPゴシック" panose="020B0400000000000000" pitchFamily="50" charset="-128"/>
                <a:ea typeface="BIZ UDPゴシック" panose="020B0400000000000000" pitchFamily="50" charset="-128"/>
              </a:rPr>
              <a:t>Ｖ　 　）</a:t>
            </a:r>
          </a:p>
        </p:txBody>
      </p:sp>
      <p:pic>
        <p:nvPicPr>
          <p:cNvPr id="171" name="Picture 407" descr="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1367" y="4255137"/>
            <a:ext cx="150812"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 name="Rectangle 234"/>
          <p:cNvSpPr>
            <a:spLocks noChangeArrowheads="1"/>
          </p:cNvSpPr>
          <p:nvPr/>
        </p:nvSpPr>
        <p:spPr bwMode="auto">
          <a:xfrm>
            <a:off x="2142223" y="4147473"/>
            <a:ext cx="1531937" cy="219075"/>
          </a:xfrm>
          <a:prstGeom prst="rect">
            <a:avLst/>
          </a:prstGeom>
          <a:solidFill>
            <a:srgbClr val="F2E5D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900"/>
          </a:p>
        </p:txBody>
      </p:sp>
      <p:sp>
        <p:nvSpPr>
          <p:cNvPr id="173" name="Text Box 235"/>
          <p:cNvSpPr txBox="1">
            <a:spLocks noChangeArrowheads="1"/>
          </p:cNvSpPr>
          <p:nvPr/>
        </p:nvSpPr>
        <p:spPr bwMode="auto">
          <a:xfrm>
            <a:off x="2228864" y="4155418"/>
            <a:ext cx="12477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474788">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defTabSz="1474788">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defTabSz="1474788">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defTabSz="14747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defTabSz="14747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800" dirty="0">
                <a:solidFill>
                  <a:srgbClr val="FF5050"/>
                </a:solidFill>
                <a:latin typeface="BIZ UDPゴシック" panose="020B0400000000000000" pitchFamily="50" charset="-128"/>
                <a:ea typeface="BIZ UDPゴシック" panose="020B0400000000000000" pitchFamily="50" charset="-128"/>
              </a:rPr>
              <a:t>低温暖房能力　 ４</a:t>
            </a:r>
            <a:r>
              <a:rPr lang="en-US" altLang="ja-JP" sz="800" dirty="0" smtClean="0">
                <a:solidFill>
                  <a:srgbClr val="FF5050"/>
                </a:solidFill>
                <a:latin typeface="BIZ UDPゴシック" panose="020B0400000000000000" pitchFamily="50" charset="-128"/>
                <a:ea typeface="BIZ UDPゴシック" panose="020B0400000000000000" pitchFamily="50" charset="-128"/>
              </a:rPr>
              <a:t>.2</a:t>
            </a:r>
            <a:r>
              <a:rPr lang="ja-JP" altLang="en-US" sz="800" dirty="0" smtClean="0">
                <a:solidFill>
                  <a:srgbClr val="FF5050"/>
                </a:solidFill>
                <a:latin typeface="BIZ UDPゴシック" panose="020B0400000000000000" pitchFamily="50" charset="-128"/>
                <a:ea typeface="BIZ UDPゴシック" panose="020B0400000000000000" pitchFamily="50" charset="-128"/>
              </a:rPr>
              <a:t>ｋＷ</a:t>
            </a:r>
            <a:endParaRPr lang="ja-JP" altLang="en-US" sz="800" dirty="0">
              <a:solidFill>
                <a:srgbClr val="FF5050"/>
              </a:solidFill>
              <a:latin typeface="BIZ UDPゴシック" panose="020B0400000000000000" pitchFamily="50" charset="-128"/>
              <a:ea typeface="BIZ UDPゴシック" panose="020B0400000000000000" pitchFamily="50" charset="-128"/>
            </a:endParaRPr>
          </a:p>
        </p:txBody>
      </p:sp>
      <p:sp>
        <p:nvSpPr>
          <p:cNvPr id="174" name="Rectangle 258"/>
          <p:cNvSpPr>
            <a:spLocks noChangeArrowheads="1"/>
          </p:cNvSpPr>
          <p:nvPr/>
        </p:nvSpPr>
        <p:spPr bwMode="auto">
          <a:xfrm>
            <a:off x="2857292" y="4133102"/>
            <a:ext cx="26035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600" dirty="0">
                <a:solidFill>
                  <a:srgbClr val="FF5050"/>
                </a:solidFill>
                <a:latin typeface="HGPｺﾞｼｯｸE" panose="020B0900000000000000" pitchFamily="50" charset="-128"/>
                <a:ea typeface="HGPｺﾞｼｯｸE" panose="020B0900000000000000" pitchFamily="50" charset="-128"/>
              </a:rPr>
              <a:t>★</a:t>
            </a:r>
          </a:p>
        </p:txBody>
      </p:sp>
      <p:sp>
        <p:nvSpPr>
          <p:cNvPr id="212" name="Text Box 334"/>
          <p:cNvSpPr txBox="1">
            <a:spLocks noChangeArrowheads="1"/>
          </p:cNvSpPr>
          <p:nvPr/>
        </p:nvSpPr>
        <p:spPr bwMode="auto">
          <a:xfrm>
            <a:off x="-26986" y="9413875"/>
            <a:ext cx="3775094"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474788">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defTabSz="1474788">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defTabSz="1474788">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defTabSz="14747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defTabSz="14747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500" dirty="0">
                <a:solidFill>
                  <a:srgbClr val="E95A7D"/>
                </a:solidFill>
                <a:latin typeface="BIZ UDPゴシック" panose="020B0400000000000000" pitchFamily="50" charset="-128"/>
                <a:ea typeface="BIZ UDPゴシック" panose="020B0400000000000000" pitchFamily="50" charset="-128"/>
              </a:rPr>
              <a:t>★外気温</a:t>
            </a:r>
            <a:r>
              <a:rPr lang="en-US" altLang="ja-JP" sz="500" dirty="0">
                <a:solidFill>
                  <a:srgbClr val="E95A7D"/>
                </a:solidFill>
                <a:latin typeface="BIZ UDPゴシック" panose="020B0400000000000000" pitchFamily="50" charset="-128"/>
                <a:ea typeface="BIZ UDPゴシック" panose="020B0400000000000000" pitchFamily="50" charset="-128"/>
              </a:rPr>
              <a:t>2℃</a:t>
            </a:r>
            <a:r>
              <a:rPr lang="ja-JP" altLang="en-US" sz="500" dirty="0">
                <a:solidFill>
                  <a:srgbClr val="E95A7D"/>
                </a:solidFill>
                <a:latin typeface="BIZ UDPゴシック" panose="020B0400000000000000" pitchFamily="50" charset="-128"/>
                <a:ea typeface="BIZ UDPゴシック" panose="020B0400000000000000" pitchFamily="50" charset="-128"/>
              </a:rPr>
              <a:t>時。暖房を重視する時のめや</a:t>
            </a:r>
            <a:r>
              <a:rPr lang="ja-JP" altLang="en-US" sz="500" dirty="0" err="1">
                <a:solidFill>
                  <a:srgbClr val="E95A7D"/>
                </a:solidFill>
                <a:latin typeface="BIZ UDPゴシック" panose="020B0400000000000000" pitchFamily="50" charset="-128"/>
                <a:ea typeface="BIZ UDPゴシック" panose="020B0400000000000000" pitchFamily="50" charset="-128"/>
              </a:rPr>
              <a:t>すに</a:t>
            </a:r>
            <a:r>
              <a:rPr lang="ja-JP" altLang="en-US" sz="500" dirty="0">
                <a:solidFill>
                  <a:srgbClr val="E95A7D"/>
                </a:solidFill>
                <a:latin typeface="BIZ UDPゴシック" panose="020B0400000000000000" pitchFamily="50" charset="-128"/>
                <a:ea typeface="BIZ UDPゴシック" panose="020B0400000000000000" pitchFamily="50" charset="-128"/>
              </a:rPr>
              <a:t>なります</a:t>
            </a:r>
            <a:r>
              <a:rPr lang="ja-JP" altLang="en-US" sz="500" dirty="0" smtClean="0">
                <a:solidFill>
                  <a:srgbClr val="E95A7D"/>
                </a:solidFill>
                <a:latin typeface="BIZ UDPゴシック" panose="020B0400000000000000" pitchFamily="50" charset="-128"/>
                <a:ea typeface="BIZ UDPゴシック" panose="020B0400000000000000" pitchFamily="50" charset="-128"/>
              </a:rPr>
              <a:t>。　</a:t>
            </a:r>
            <a:r>
              <a:rPr lang="ja-JP" altLang="en-US" sz="500" dirty="0" smtClean="0">
                <a:solidFill>
                  <a:schemeClr val="bg2">
                    <a:lumMod val="10000"/>
                  </a:schemeClr>
                </a:solidFill>
                <a:latin typeface="BIZ UDPゴシック" panose="020B0400000000000000" pitchFamily="50" charset="-128"/>
                <a:ea typeface="BIZ UDPゴシック" panose="020B0400000000000000" pitchFamily="50" charset="-128"/>
              </a:rPr>
              <a:t>　希望小売価格は工事費等含みません。</a:t>
            </a:r>
            <a:endParaRPr lang="ja-JP" altLang="en-US" sz="500" dirty="0">
              <a:solidFill>
                <a:schemeClr val="bg2">
                  <a:lumMod val="10000"/>
                </a:schemeClr>
              </a:solidFill>
              <a:latin typeface="BIZ UDPゴシック" panose="020B0400000000000000" pitchFamily="50" charset="-128"/>
              <a:ea typeface="BIZ UDPゴシック" panose="020B0400000000000000" pitchFamily="50" charset="-128"/>
            </a:endParaRPr>
          </a:p>
        </p:txBody>
      </p:sp>
      <p:pic>
        <p:nvPicPr>
          <p:cNvPr id="214" name="図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241925" y="1098271"/>
            <a:ext cx="22447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 name="図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076950" y="2312671"/>
            <a:ext cx="127317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6" name="グループ化 16"/>
          <p:cNvGrpSpPr>
            <a:grpSpLocks/>
          </p:cNvGrpSpPr>
          <p:nvPr/>
        </p:nvGrpSpPr>
        <p:grpSpPr bwMode="auto">
          <a:xfrm>
            <a:off x="3909591" y="3885450"/>
            <a:ext cx="669926" cy="876754"/>
            <a:chOff x="346608" y="4522838"/>
            <a:chExt cx="669873" cy="876372"/>
          </a:xfrm>
        </p:grpSpPr>
        <p:sp>
          <p:nvSpPr>
            <p:cNvPr id="217" name="正方形/長方形 216"/>
            <p:cNvSpPr/>
            <p:nvPr/>
          </p:nvSpPr>
          <p:spPr bwMode="auto">
            <a:xfrm>
              <a:off x="350889" y="4522838"/>
              <a:ext cx="647650" cy="876372"/>
            </a:xfrm>
            <a:prstGeom prst="rect">
              <a:avLst/>
            </a:prstGeom>
            <a:solidFill>
              <a:srgbClr val="E95F81"/>
            </a:solidFill>
            <a:ln w="9525" cap="flat" cmpd="sng" algn="ctr">
              <a:solidFill>
                <a:schemeClr val="bg2">
                  <a:lumMod val="60000"/>
                  <a:lumOff val="40000"/>
                </a:schemeClr>
              </a:solidFill>
              <a:prstDash val="solid"/>
              <a:round/>
              <a:headEnd type="none" w="med" len="med"/>
              <a:tailEnd type="none" w="med" len="med"/>
            </a:ln>
            <a:effectLst/>
            <a:extLst/>
          </p:spPr>
          <p:txBody>
            <a:bodyPr/>
            <a:lstStyle/>
            <a:p>
              <a:pPr defTabSz="1474788" eaLnBrk="1" hangingPunct="1">
                <a:defRPr/>
              </a:pPr>
              <a:endParaRPr lang="ja-JP" altLang="en-US">
                <a:latin typeface="Arial" charset="0"/>
              </a:endParaRPr>
            </a:p>
          </p:txBody>
        </p:sp>
        <p:sp>
          <p:nvSpPr>
            <p:cNvPr id="218" name="テキスト ボックス 10"/>
            <p:cNvSpPr txBox="1">
              <a:spLocks noChangeArrowheads="1"/>
            </p:cNvSpPr>
            <p:nvPr/>
          </p:nvSpPr>
          <p:spPr bwMode="auto">
            <a:xfrm>
              <a:off x="362408" y="4579900"/>
              <a:ext cx="646280" cy="36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900">
                  <a:solidFill>
                    <a:schemeClr val="tx1"/>
                  </a:solidFill>
                  <a:latin typeface="Arial" panose="020B0604020202020204" pitchFamily="34" charset="0"/>
                  <a:ea typeface="ＭＳ Ｐゴシック" panose="020B0600070205080204" pitchFamily="50" charset="-128"/>
                </a:defRPr>
              </a:lvl1pPr>
              <a:lvl2pPr marL="742950" indent="-285750">
                <a:defRPr kumimoji="1" sz="900">
                  <a:solidFill>
                    <a:schemeClr val="tx1"/>
                  </a:solidFill>
                  <a:latin typeface="Arial" panose="020B0604020202020204" pitchFamily="34" charset="0"/>
                  <a:ea typeface="ＭＳ Ｐゴシック" panose="020B0600070205080204" pitchFamily="50" charset="-128"/>
                </a:defRPr>
              </a:lvl2pPr>
              <a:lvl3pPr marL="1143000" indent="-228600">
                <a:defRPr kumimoji="1" sz="900">
                  <a:solidFill>
                    <a:schemeClr val="tx1"/>
                  </a:solidFill>
                  <a:latin typeface="Arial" panose="020B0604020202020204" pitchFamily="34" charset="0"/>
                  <a:ea typeface="ＭＳ Ｐゴシック" panose="020B0600070205080204" pitchFamily="50" charset="-128"/>
                </a:defRPr>
              </a:lvl3pPr>
              <a:lvl4pPr marL="1600200" indent="-228600">
                <a:defRPr kumimoji="1" sz="900">
                  <a:solidFill>
                    <a:schemeClr val="tx1"/>
                  </a:solidFill>
                  <a:latin typeface="Arial" panose="020B0604020202020204" pitchFamily="34" charset="0"/>
                  <a:ea typeface="ＭＳ Ｐゴシック" panose="020B0600070205080204" pitchFamily="50" charset="-128"/>
                </a:defRPr>
              </a:lvl4pPr>
              <a:lvl5pPr marL="2057400" indent="-228600">
                <a:defRPr kumimoji="1" sz="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9pPr>
            </a:lstStyle>
            <a:p>
              <a:r>
                <a:rPr lang="ja-JP" altLang="en-US" dirty="0">
                  <a:solidFill>
                    <a:schemeClr val="bg1"/>
                  </a:solidFill>
                  <a:latin typeface="BIZ UDPゴシック" panose="020B0400000000000000" pitchFamily="50" charset="-128"/>
                  <a:ea typeface="BIZ UDPゴシック" panose="020B0400000000000000" pitchFamily="50" charset="-128"/>
                </a:rPr>
                <a:t>冷暖房時</a:t>
              </a:r>
              <a:endParaRPr lang="en-US" altLang="ja-JP" dirty="0">
                <a:solidFill>
                  <a:schemeClr val="bg1"/>
                </a:solidFill>
                <a:latin typeface="BIZ UDPゴシック" panose="020B0400000000000000" pitchFamily="50" charset="-128"/>
                <a:ea typeface="BIZ UDPゴシック" panose="020B0400000000000000" pitchFamily="50" charset="-128"/>
              </a:endParaRPr>
            </a:p>
            <a:p>
              <a:r>
                <a:rPr lang="ja-JP" altLang="en-US" dirty="0">
                  <a:solidFill>
                    <a:schemeClr val="bg1"/>
                  </a:solidFill>
                  <a:latin typeface="BIZ UDPゴシック" panose="020B0400000000000000" pitchFamily="50" charset="-128"/>
                  <a:ea typeface="BIZ UDPゴシック" panose="020B0400000000000000" pitchFamily="50" charset="-128"/>
                </a:rPr>
                <a:t>おもに</a:t>
              </a:r>
            </a:p>
          </p:txBody>
        </p:sp>
        <p:sp>
          <p:nvSpPr>
            <p:cNvPr id="219" name="Text Box 227"/>
            <p:cNvSpPr txBox="1">
              <a:spLocks noChangeArrowheads="1"/>
            </p:cNvSpPr>
            <p:nvPr/>
          </p:nvSpPr>
          <p:spPr bwMode="auto">
            <a:xfrm>
              <a:off x="346608" y="4911129"/>
              <a:ext cx="66987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474788">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defTabSz="1474788">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defTabSz="1474788">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defTabSz="14747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defTabSz="14747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smtClean="0">
                  <a:solidFill>
                    <a:schemeClr val="bg1"/>
                  </a:solidFill>
                  <a:latin typeface="BIZ UDPゴシック" panose="020B0400000000000000" pitchFamily="50" charset="-128"/>
                  <a:ea typeface="BIZ UDPゴシック" panose="020B0400000000000000" pitchFamily="50" charset="-128"/>
                </a:rPr>
                <a:t>8</a:t>
              </a:r>
              <a:r>
                <a:rPr lang="ja-JP" altLang="en-US" sz="1000" dirty="0" smtClean="0">
                  <a:solidFill>
                    <a:schemeClr val="bg1"/>
                  </a:solidFill>
                  <a:latin typeface="BIZ UDPゴシック" panose="020B0400000000000000" pitchFamily="50" charset="-128"/>
                  <a:ea typeface="BIZ UDPゴシック" panose="020B0400000000000000" pitchFamily="50" charset="-128"/>
                </a:rPr>
                <a:t>畳用</a:t>
              </a:r>
              <a:endParaRPr lang="ja-JP" altLang="en-US" sz="1000" dirty="0">
                <a:solidFill>
                  <a:schemeClr val="bg1"/>
                </a:solidFill>
                <a:latin typeface="BIZ UDPゴシック" panose="020B0400000000000000" pitchFamily="50" charset="-128"/>
                <a:ea typeface="BIZ UDPゴシック" panose="020B0400000000000000" pitchFamily="50" charset="-128"/>
              </a:endParaRPr>
            </a:p>
          </p:txBody>
        </p:sp>
      </p:grpSp>
      <p:sp>
        <p:nvSpPr>
          <p:cNvPr id="228" name="Rectangle 214"/>
          <p:cNvSpPr>
            <a:spLocks noChangeArrowheads="1"/>
          </p:cNvSpPr>
          <p:nvPr/>
        </p:nvSpPr>
        <p:spPr bwMode="auto">
          <a:xfrm>
            <a:off x="4522584" y="3866208"/>
            <a:ext cx="130837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BIZ UDPゴシック" panose="020B0400000000000000" pitchFamily="50" charset="-128"/>
                <a:ea typeface="BIZ UDPゴシック" panose="020B0400000000000000" pitchFamily="50" charset="-128"/>
              </a:rPr>
              <a:t>ＣＳＨ</a:t>
            </a:r>
            <a:r>
              <a:rPr lang="en-US" altLang="en-US" sz="1200" dirty="0" smtClean="0">
                <a:latin typeface="BIZ UDPゴシック" panose="020B0400000000000000" pitchFamily="50" charset="-128"/>
                <a:ea typeface="BIZ UDPゴシック" panose="020B0400000000000000" pitchFamily="50" charset="-128"/>
              </a:rPr>
              <a:t>-</a:t>
            </a:r>
            <a:r>
              <a:rPr lang="en-US" altLang="ja-JP" sz="1200" dirty="0" smtClean="0">
                <a:latin typeface="BIZ UDPゴシック" panose="020B0400000000000000" pitchFamily="50" charset="-128"/>
                <a:ea typeface="BIZ UDPゴシック" panose="020B0400000000000000" pitchFamily="50" charset="-128"/>
              </a:rPr>
              <a:t>SV25AR</a:t>
            </a:r>
            <a:endParaRPr lang="ja-JP" altLang="en-US" sz="1200" dirty="0">
              <a:latin typeface="BIZ UDPゴシック" panose="020B0400000000000000" pitchFamily="50" charset="-128"/>
              <a:ea typeface="BIZ UDPゴシック" panose="020B0400000000000000" pitchFamily="50" charset="-128"/>
            </a:endParaRPr>
          </a:p>
        </p:txBody>
      </p:sp>
      <p:sp>
        <p:nvSpPr>
          <p:cNvPr id="229" name="Rectangle 228"/>
          <p:cNvSpPr>
            <a:spLocks noChangeArrowheads="1"/>
          </p:cNvSpPr>
          <p:nvPr/>
        </p:nvSpPr>
        <p:spPr bwMode="auto">
          <a:xfrm>
            <a:off x="5699390" y="3926041"/>
            <a:ext cx="3873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800">
                <a:latin typeface="BIZ UDPゴシック" panose="020B0400000000000000" pitchFamily="50" charset="-128"/>
                <a:ea typeface="BIZ UDPゴシック" panose="020B0400000000000000" pitchFamily="50" charset="-128"/>
              </a:rPr>
              <a:t>（Ｗ）</a:t>
            </a:r>
            <a:endParaRPr lang="ja-JP" altLang="en-US" sz="600">
              <a:latin typeface="BIZ UDPゴシック" panose="020B0400000000000000" pitchFamily="50" charset="-128"/>
              <a:ea typeface="BIZ UDPゴシック" panose="020B0400000000000000" pitchFamily="50" charset="-128"/>
            </a:endParaRPr>
          </a:p>
        </p:txBody>
      </p:sp>
      <p:sp>
        <p:nvSpPr>
          <p:cNvPr id="230" name="Rectangle 229"/>
          <p:cNvSpPr>
            <a:spLocks noChangeArrowheads="1"/>
          </p:cNvSpPr>
          <p:nvPr/>
        </p:nvSpPr>
        <p:spPr bwMode="auto">
          <a:xfrm>
            <a:off x="4552061" y="4064932"/>
            <a:ext cx="1215397"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700" dirty="0">
                <a:latin typeface="BIZ UDPゴシック" panose="020B0400000000000000" pitchFamily="50" charset="-128"/>
                <a:ea typeface="BIZ UDPゴシック" panose="020B0400000000000000" pitchFamily="50" charset="-128"/>
              </a:rPr>
              <a:t>〈</a:t>
            </a:r>
            <a:r>
              <a:rPr lang="ja-JP" altLang="en-US" sz="700" dirty="0">
                <a:latin typeface="BIZ UDPゴシック" panose="020B0400000000000000" pitchFamily="50" charset="-128"/>
                <a:ea typeface="BIZ UDPゴシック" panose="020B0400000000000000" pitchFamily="50" charset="-128"/>
              </a:rPr>
              <a:t>室外機</a:t>
            </a:r>
            <a:r>
              <a:rPr lang="en-US" altLang="ja-JP" sz="700" dirty="0">
                <a:latin typeface="BIZ UDPゴシック" panose="020B0400000000000000" pitchFamily="50" charset="-128"/>
                <a:ea typeface="BIZ UDPゴシック" panose="020B0400000000000000" pitchFamily="50" charset="-128"/>
              </a:rPr>
              <a:t>〉</a:t>
            </a:r>
            <a:r>
              <a:rPr lang="ja-JP" altLang="en-US" sz="700" dirty="0">
                <a:latin typeface="BIZ UDPゴシック" panose="020B0400000000000000" pitchFamily="50" charset="-128"/>
                <a:ea typeface="BIZ UDPゴシック" panose="020B0400000000000000" pitchFamily="50" charset="-128"/>
              </a:rPr>
              <a:t>ＣＯＨ</a:t>
            </a:r>
            <a:r>
              <a:rPr lang="en-US" altLang="ja-JP" sz="700" dirty="0" smtClean="0">
                <a:latin typeface="BIZ UDPゴシック" panose="020B0400000000000000" pitchFamily="50" charset="-128"/>
                <a:ea typeface="BIZ UDPゴシック" panose="020B0400000000000000" pitchFamily="50" charset="-128"/>
              </a:rPr>
              <a:t>-SV25AR</a:t>
            </a:r>
            <a:endParaRPr lang="ja-JP" altLang="en-US" sz="700" dirty="0">
              <a:latin typeface="BIZ UDPゴシック" panose="020B0400000000000000" pitchFamily="50" charset="-128"/>
              <a:ea typeface="BIZ UDPゴシック" panose="020B0400000000000000" pitchFamily="50" charset="-128"/>
            </a:endParaRPr>
          </a:p>
        </p:txBody>
      </p:sp>
      <p:sp>
        <p:nvSpPr>
          <p:cNvPr id="232" name="Rectangle 232"/>
          <p:cNvSpPr>
            <a:spLocks noChangeArrowheads="1"/>
          </p:cNvSpPr>
          <p:nvPr/>
        </p:nvSpPr>
        <p:spPr bwMode="auto">
          <a:xfrm>
            <a:off x="4580189" y="4215629"/>
            <a:ext cx="923925"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700" dirty="0">
                <a:latin typeface="BIZ UDPゴシック" panose="020B0400000000000000" pitchFamily="50" charset="-128"/>
                <a:ea typeface="BIZ UDPゴシック" panose="020B0400000000000000" pitchFamily="50" charset="-128"/>
              </a:rPr>
              <a:t>（単 相 </a:t>
            </a:r>
            <a:r>
              <a:rPr lang="en-US" altLang="ja-JP" sz="700" dirty="0">
                <a:latin typeface="BIZ UDPゴシック" panose="020B0400000000000000" pitchFamily="50" charset="-128"/>
                <a:ea typeface="BIZ UDPゴシック" panose="020B0400000000000000" pitchFamily="50" charset="-128"/>
              </a:rPr>
              <a:t>100</a:t>
            </a:r>
            <a:r>
              <a:rPr lang="ja-JP" altLang="en-US" sz="700" dirty="0">
                <a:latin typeface="BIZ UDPゴシック" panose="020B0400000000000000" pitchFamily="50" charset="-128"/>
                <a:ea typeface="BIZ UDPゴシック" panose="020B0400000000000000" pitchFamily="50" charset="-128"/>
              </a:rPr>
              <a:t>Ｖ　 　）</a:t>
            </a:r>
          </a:p>
        </p:txBody>
      </p:sp>
      <p:pic>
        <p:nvPicPr>
          <p:cNvPr id="233" name="Picture 407" descr="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08850" y="4249238"/>
            <a:ext cx="150812"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 name="Rectangle 234"/>
          <p:cNvSpPr>
            <a:spLocks noChangeArrowheads="1"/>
          </p:cNvSpPr>
          <p:nvPr/>
        </p:nvSpPr>
        <p:spPr bwMode="auto">
          <a:xfrm>
            <a:off x="6077945" y="4141574"/>
            <a:ext cx="1531937" cy="219075"/>
          </a:xfrm>
          <a:prstGeom prst="rect">
            <a:avLst/>
          </a:prstGeom>
          <a:solidFill>
            <a:srgbClr val="F2E5D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900"/>
          </a:p>
        </p:txBody>
      </p:sp>
      <p:sp>
        <p:nvSpPr>
          <p:cNvPr id="235" name="Text Box 235"/>
          <p:cNvSpPr txBox="1">
            <a:spLocks noChangeArrowheads="1"/>
          </p:cNvSpPr>
          <p:nvPr/>
        </p:nvSpPr>
        <p:spPr bwMode="auto">
          <a:xfrm>
            <a:off x="6164586" y="4149519"/>
            <a:ext cx="12477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474788">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defTabSz="1474788">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defTabSz="1474788">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defTabSz="14747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defTabSz="14747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800" dirty="0">
                <a:solidFill>
                  <a:srgbClr val="FF5050"/>
                </a:solidFill>
                <a:latin typeface="BIZ UDPゴシック" panose="020B0400000000000000" pitchFamily="50" charset="-128"/>
                <a:ea typeface="BIZ UDPゴシック" panose="020B0400000000000000" pitchFamily="50" charset="-128"/>
              </a:rPr>
              <a:t>低温暖房能力　 ４</a:t>
            </a:r>
            <a:r>
              <a:rPr lang="en-US" altLang="ja-JP" sz="800" dirty="0" smtClean="0">
                <a:solidFill>
                  <a:srgbClr val="FF5050"/>
                </a:solidFill>
                <a:latin typeface="BIZ UDPゴシック" panose="020B0400000000000000" pitchFamily="50" charset="-128"/>
                <a:ea typeface="BIZ UDPゴシック" panose="020B0400000000000000" pitchFamily="50" charset="-128"/>
              </a:rPr>
              <a:t>.4</a:t>
            </a:r>
            <a:r>
              <a:rPr lang="ja-JP" altLang="en-US" sz="800" dirty="0" smtClean="0">
                <a:solidFill>
                  <a:srgbClr val="FF5050"/>
                </a:solidFill>
                <a:latin typeface="BIZ UDPゴシック" panose="020B0400000000000000" pitchFamily="50" charset="-128"/>
                <a:ea typeface="BIZ UDPゴシック" panose="020B0400000000000000" pitchFamily="50" charset="-128"/>
              </a:rPr>
              <a:t>ｋＷ</a:t>
            </a:r>
            <a:endParaRPr lang="ja-JP" altLang="en-US" sz="800" dirty="0">
              <a:solidFill>
                <a:srgbClr val="FF5050"/>
              </a:solidFill>
              <a:latin typeface="BIZ UDPゴシック" panose="020B0400000000000000" pitchFamily="50" charset="-128"/>
              <a:ea typeface="BIZ UDPゴシック" panose="020B0400000000000000" pitchFamily="50" charset="-128"/>
            </a:endParaRPr>
          </a:p>
        </p:txBody>
      </p:sp>
      <p:sp>
        <p:nvSpPr>
          <p:cNvPr id="236" name="Rectangle 258"/>
          <p:cNvSpPr>
            <a:spLocks noChangeArrowheads="1"/>
          </p:cNvSpPr>
          <p:nvPr/>
        </p:nvSpPr>
        <p:spPr bwMode="auto">
          <a:xfrm>
            <a:off x="6793014" y="4127203"/>
            <a:ext cx="26035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600" dirty="0">
                <a:solidFill>
                  <a:srgbClr val="FF5050"/>
                </a:solidFill>
                <a:latin typeface="HGPｺﾞｼｯｸE" panose="020B0900000000000000" pitchFamily="50" charset="-128"/>
                <a:ea typeface="HGPｺﾞｼｯｸE" panose="020B0900000000000000" pitchFamily="50" charset="-128"/>
              </a:rPr>
              <a:t>★</a:t>
            </a:r>
          </a:p>
        </p:txBody>
      </p:sp>
      <p:grpSp>
        <p:nvGrpSpPr>
          <p:cNvPr id="237" name="グループ化 16"/>
          <p:cNvGrpSpPr>
            <a:grpSpLocks/>
          </p:cNvGrpSpPr>
          <p:nvPr/>
        </p:nvGrpSpPr>
        <p:grpSpPr bwMode="auto">
          <a:xfrm>
            <a:off x="13494" y="3885450"/>
            <a:ext cx="669926" cy="876754"/>
            <a:chOff x="346608" y="4522838"/>
            <a:chExt cx="669873" cy="876372"/>
          </a:xfrm>
        </p:grpSpPr>
        <p:sp>
          <p:nvSpPr>
            <p:cNvPr id="238" name="正方形/長方形 237"/>
            <p:cNvSpPr/>
            <p:nvPr/>
          </p:nvSpPr>
          <p:spPr bwMode="auto">
            <a:xfrm>
              <a:off x="350889" y="4522838"/>
              <a:ext cx="647650" cy="876372"/>
            </a:xfrm>
            <a:prstGeom prst="rect">
              <a:avLst/>
            </a:prstGeom>
            <a:solidFill>
              <a:srgbClr val="E95F81"/>
            </a:solidFill>
            <a:ln w="9525" cap="flat" cmpd="sng" algn="ctr">
              <a:solidFill>
                <a:schemeClr val="bg2">
                  <a:lumMod val="60000"/>
                  <a:lumOff val="40000"/>
                </a:schemeClr>
              </a:solidFill>
              <a:prstDash val="solid"/>
              <a:round/>
              <a:headEnd type="none" w="med" len="med"/>
              <a:tailEnd type="none" w="med" len="med"/>
            </a:ln>
            <a:effectLst/>
            <a:extLst/>
          </p:spPr>
          <p:txBody>
            <a:bodyPr/>
            <a:lstStyle/>
            <a:p>
              <a:pPr defTabSz="1474788" eaLnBrk="1" hangingPunct="1">
                <a:defRPr/>
              </a:pPr>
              <a:endParaRPr lang="ja-JP" altLang="en-US">
                <a:latin typeface="Arial" charset="0"/>
              </a:endParaRPr>
            </a:p>
          </p:txBody>
        </p:sp>
        <p:sp>
          <p:nvSpPr>
            <p:cNvPr id="239" name="テキスト ボックス 10"/>
            <p:cNvSpPr txBox="1">
              <a:spLocks noChangeArrowheads="1"/>
            </p:cNvSpPr>
            <p:nvPr/>
          </p:nvSpPr>
          <p:spPr bwMode="auto">
            <a:xfrm>
              <a:off x="362408" y="4579900"/>
              <a:ext cx="646280" cy="36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900">
                  <a:solidFill>
                    <a:schemeClr val="tx1"/>
                  </a:solidFill>
                  <a:latin typeface="Arial" panose="020B0604020202020204" pitchFamily="34" charset="0"/>
                  <a:ea typeface="ＭＳ Ｐゴシック" panose="020B0600070205080204" pitchFamily="50" charset="-128"/>
                </a:defRPr>
              </a:lvl1pPr>
              <a:lvl2pPr marL="742950" indent="-285750">
                <a:defRPr kumimoji="1" sz="900">
                  <a:solidFill>
                    <a:schemeClr val="tx1"/>
                  </a:solidFill>
                  <a:latin typeface="Arial" panose="020B0604020202020204" pitchFamily="34" charset="0"/>
                  <a:ea typeface="ＭＳ Ｐゴシック" panose="020B0600070205080204" pitchFamily="50" charset="-128"/>
                </a:defRPr>
              </a:lvl2pPr>
              <a:lvl3pPr marL="1143000" indent="-228600">
                <a:defRPr kumimoji="1" sz="900">
                  <a:solidFill>
                    <a:schemeClr val="tx1"/>
                  </a:solidFill>
                  <a:latin typeface="Arial" panose="020B0604020202020204" pitchFamily="34" charset="0"/>
                  <a:ea typeface="ＭＳ Ｐゴシック" panose="020B0600070205080204" pitchFamily="50" charset="-128"/>
                </a:defRPr>
              </a:lvl3pPr>
              <a:lvl4pPr marL="1600200" indent="-228600">
                <a:defRPr kumimoji="1" sz="900">
                  <a:solidFill>
                    <a:schemeClr val="tx1"/>
                  </a:solidFill>
                  <a:latin typeface="Arial" panose="020B0604020202020204" pitchFamily="34" charset="0"/>
                  <a:ea typeface="ＭＳ Ｐゴシック" panose="020B0600070205080204" pitchFamily="50" charset="-128"/>
                </a:defRPr>
              </a:lvl4pPr>
              <a:lvl5pPr marL="2057400" indent="-228600">
                <a:defRPr kumimoji="1" sz="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9pPr>
            </a:lstStyle>
            <a:p>
              <a:r>
                <a:rPr lang="ja-JP" altLang="en-US" dirty="0">
                  <a:solidFill>
                    <a:schemeClr val="bg1"/>
                  </a:solidFill>
                  <a:latin typeface="BIZ UDPゴシック" panose="020B0400000000000000" pitchFamily="50" charset="-128"/>
                  <a:ea typeface="BIZ UDPゴシック" panose="020B0400000000000000" pitchFamily="50" charset="-128"/>
                </a:rPr>
                <a:t>冷暖房時</a:t>
              </a:r>
              <a:endParaRPr lang="en-US" altLang="ja-JP" dirty="0">
                <a:solidFill>
                  <a:schemeClr val="bg1"/>
                </a:solidFill>
                <a:latin typeface="BIZ UDPゴシック" panose="020B0400000000000000" pitchFamily="50" charset="-128"/>
                <a:ea typeface="BIZ UDPゴシック" panose="020B0400000000000000" pitchFamily="50" charset="-128"/>
              </a:endParaRPr>
            </a:p>
            <a:p>
              <a:r>
                <a:rPr lang="ja-JP" altLang="en-US" dirty="0">
                  <a:solidFill>
                    <a:schemeClr val="bg1"/>
                  </a:solidFill>
                  <a:latin typeface="BIZ UDPゴシック" panose="020B0400000000000000" pitchFamily="50" charset="-128"/>
                  <a:ea typeface="BIZ UDPゴシック" panose="020B0400000000000000" pitchFamily="50" charset="-128"/>
                </a:rPr>
                <a:t>おもに</a:t>
              </a:r>
            </a:p>
          </p:txBody>
        </p:sp>
        <p:sp>
          <p:nvSpPr>
            <p:cNvPr id="240" name="Text Box 227"/>
            <p:cNvSpPr txBox="1">
              <a:spLocks noChangeArrowheads="1"/>
            </p:cNvSpPr>
            <p:nvPr/>
          </p:nvSpPr>
          <p:spPr bwMode="auto">
            <a:xfrm>
              <a:off x="346608" y="4911129"/>
              <a:ext cx="669873" cy="369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474788">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defTabSz="1474788">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defTabSz="1474788">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defTabSz="14747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defTabSz="14747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smtClean="0">
                  <a:solidFill>
                    <a:schemeClr val="bg1"/>
                  </a:solidFill>
                  <a:latin typeface="BIZ UDPゴシック" panose="020B0400000000000000" pitchFamily="50" charset="-128"/>
                  <a:ea typeface="BIZ UDPゴシック" panose="020B0400000000000000" pitchFamily="50" charset="-128"/>
                </a:rPr>
                <a:t>6</a:t>
              </a:r>
              <a:r>
                <a:rPr lang="ja-JP" altLang="en-US" sz="1000" dirty="0" smtClean="0">
                  <a:solidFill>
                    <a:schemeClr val="bg1"/>
                  </a:solidFill>
                  <a:latin typeface="BIZ UDPゴシック" panose="020B0400000000000000" pitchFamily="50" charset="-128"/>
                  <a:ea typeface="BIZ UDPゴシック" panose="020B0400000000000000" pitchFamily="50" charset="-128"/>
                </a:rPr>
                <a:t>畳用</a:t>
              </a:r>
              <a:endParaRPr lang="ja-JP" altLang="en-US" sz="1000" dirty="0">
                <a:solidFill>
                  <a:schemeClr val="bg1"/>
                </a:solidFill>
                <a:latin typeface="BIZ UDPゴシック" panose="020B0400000000000000" pitchFamily="50" charset="-128"/>
                <a:ea typeface="BIZ UDPゴシック" panose="020B0400000000000000" pitchFamily="50" charset="-128"/>
              </a:endParaRPr>
            </a:p>
          </p:txBody>
        </p:sp>
      </p:grpSp>
      <p:sp>
        <p:nvSpPr>
          <p:cNvPr id="241" name="Rectangle 214"/>
          <p:cNvSpPr>
            <a:spLocks noChangeArrowheads="1"/>
          </p:cNvSpPr>
          <p:nvPr/>
        </p:nvSpPr>
        <p:spPr bwMode="auto">
          <a:xfrm>
            <a:off x="619125" y="5733338"/>
            <a:ext cx="130837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BIZ UDPゴシック" panose="020B0400000000000000" pitchFamily="50" charset="-128"/>
                <a:ea typeface="BIZ UDPゴシック" panose="020B0400000000000000" pitchFamily="50" charset="-128"/>
              </a:rPr>
              <a:t>ＣＳＨ</a:t>
            </a:r>
            <a:r>
              <a:rPr lang="en-US" altLang="en-US" sz="1200" dirty="0" smtClean="0">
                <a:latin typeface="BIZ UDPゴシック" panose="020B0400000000000000" pitchFamily="50" charset="-128"/>
                <a:ea typeface="BIZ UDPゴシック" panose="020B0400000000000000" pitchFamily="50" charset="-128"/>
              </a:rPr>
              <a:t>-</a:t>
            </a:r>
            <a:r>
              <a:rPr lang="en-US" altLang="ja-JP" sz="1200" dirty="0" smtClean="0">
                <a:latin typeface="BIZ UDPゴシック" panose="020B0400000000000000" pitchFamily="50" charset="-128"/>
                <a:ea typeface="BIZ UDPゴシック" panose="020B0400000000000000" pitchFamily="50" charset="-128"/>
              </a:rPr>
              <a:t>SV28AR</a:t>
            </a:r>
            <a:endParaRPr lang="ja-JP" altLang="en-US" sz="1200" dirty="0">
              <a:latin typeface="BIZ UDPゴシック" panose="020B0400000000000000" pitchFamily="50" charset="-128"/>
              <a:ea typeface="BIZ UDPゴシック" panose="020B0400000000000000" pitchFamily="50" charset="-128"/>
            </a:endParaRPr>
          </a:p>
        </p:txBody>
      </p:sp>
      <p:sp>
        <p:nvSpPr>
          <p:cNvPr id="242" name="Rectangle 228"/>
          <p:cNvSpPr>
            <a:spLocks noChangeArrowheads="1"/>
          </p:cNvSpPr>
          <p:nvPr/>
        </p:nvSpPr>
        <p:spPr bwMode="auto">
          <a:xfrm>
            <a:off x="1795931" y="5793171"/>
            <a:ext cx="3873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800">
                <a:latin typeface="BIZ UDPゴシック" panose="020B0400000000000000" pitchFamily="50" charset="-128"/>
                <a:ea typeface="BIZ UDPゴシック" panose="020B0400000000000000" pitchFamily="50" charset="-128"/>
              </a:rPr>
              <a:t>（Ｗ）</a:t>
            </a:r>
            <a:endParaRPr lang="ja-JP" altLang="en-US" sz="600">
              <a:latin typeface="BIZ UDPゴシック" panose="020B0400000000000000" pitchFamily="50" charset="-128"/>
              <a:ea typeface="BIZ UDPゴシック" panose="020B0400000000000000" pitchFamily="50" charset="-128"/>
            </a:endParaRPr>
          </a:p>
        </p:txBody>
      </p:sp>
      <p:sp>
        <p:nvSpPr>
          <p:cNvPr id="243" name="Rectangle 229"/>
          <p:cNvSpPr>
            <a:spLocks noChangeArrowheads="1"/>
          </p:cNvSpPr>
          <p:nvPr/>
        </p:nvSpPr>
        <p:spPr bwMode="auto">
          <a:xfrm>
            <a:off x="648602" y="5932062"/>
            <a:ext cx="1215397"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700" dirty="0">
                <a:latin typeface="BIZ UDPゴシック" panose="020B0400000000000000" pitchFamily="50" charset="-128"/>
                <a:ea typeface="BIZ UDPゴシック" panose="020B0400000000000000" pitchFamily="50" charset="-128"/>
              </a:rPr>
              <a:t>〈</a:t>
            </a:r>
            <a:r>
              <a:rPr lang="ja-JP" altLang="en-US" sz="700" dirty="0">
                <a:latin typeface="BIZ UDPゴシック" panose="020B0400000000000000" pitchFamily="50" charset="-128"/>
                <a:ea typeface="BIZ UDPゴシック" panose="020B0400000000000000" pitchFamily="50" charset="-128"/>
              </a:rPr>
              <a:t>室外機</a:t>
            </a:r>
            <a:r>
              <a:rPr lang="en-US" altLang="ja-JP" sz="700" dirty="0">
                <a:latin typeface="BIZ UDPゴシック" panose="020B0400000000000000" pitchFamily="50" charset="-128"/>
                <a:ea typeface="BIZ UDPゴシック" panose="020B0400000000000000" pitchFamily="50" charset="-128"/>
              </a:rPr>
              <a:t>〉</a:t>
            </a:r>
            <a:r>
              <a:rPr lang="ja-JP" altLang="en-US" sz="700" dirty="0">
                <a:latin typeface="BIZ UDPゴシック" panose="020B0400000000000000" pitchFamily="50" charset="-128"/>
                <a:ea typeface="BIZ UDPゴシック" panose="020B0400000000000000" pitchFamily="50" charset="-128"/>
              </a:rPr>
              <a:t>ＣＯＨ</a:t>
            </a:r>
            <a:r>
              <a:rPr lang="en-US" altLang="ja-JP" sz="700" dirty="0" smtClean="0">
                <a:latin typeface="BIZ UDPゴシック" panose="020B0400000000000000" pitchFamily="50" charset="-128"/>
                <a:ea typeface="BIZ UDPゴシック" panose="020B0400000000000000" pitchFamily="50" charset="-128"/>
              </a:rPr>
              <a:t>-SV28AR</a:t>
            </a:r>
            <a:endParaRPr lang="ja-JP" altLang="en-US" sz="700" dirty="0">
              <a:latin typeface="BIZ UDPゴシック" panose="020B0400000000000000" pitchFamily="50" charset="-128"/>
              <a:ea typeface="BIZ UDPゴシック" panose="020B0400000000000000" pitchFamily="50" charset="-128"/>
            </a:endParaRPr>
          </a:p>
        </p:txBody>
      </p:sp>
      <p:sp>
        <p:nvSpPr>
          <p:cNvPr id="245" name="Rectangle 232"/>
          <p:cNvSpPr>
            <a:spLocks noChangeArrowheads="1"/>
          </p:cNvSpPr>
          <p:nvPr/>
        </p:nvSpPr>
        <p:spPr bwMode="auto">
          <a:xfrm>
            <a:off x="676730" y="6082759"/>
            <a:ext cx="923925"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700" dirty="0">
                <a:latin typeface="BIZ UDPゴシック" panose="020B0400000000000000" pitchFamily="50" charset="-128"/>
                <a:ea typeface="BIZ UDPゴシック" panose="020B0400000000000000" pitchFamily="50" charset="-128"/>
              </a:rPr>
              <a:t>（単 相 </a:t>
            </a:r>
            <a:r>
              <a:rPr lang="en-US" altLang="ja-JP" sz="700" dirty="0">
                <a:latin typeface="BIZ UDPゴシック" panose="020B0400000000000000" pitchFamily="50" charset="-128"/>
                <a:ea typeface="BIZ UDPゴシック" panose="020B0400000000000000" pitchFamily="50" charset="-128"/>
              </a:rPr>
              <a:t>100</a:t>
            </a:r>
            <a:r>
              <a:rPr lang="ja-JP" altLang="en-US" sz="700" dirty="0">
                <a:latin typeface="BIZ UDPゴシック" panose="020B0400000000000000" pitchFamily="50" charset="-128"/>
                <a:ea typeface="BIZ UDPゴシック" panose="020B0400000000000000" pitchFamily="50" charset="-128"/>
              </a:rPr>
              <a:t>Ｖ　 　）</a:t>
            </a:r>
          </a:p>
        </p:txBody>
      </p:sp>
      <p:sp>
        <p:nvSpPr>
          <p:cNvPr id="247" name="Rectangle 234"/>
          <p:cNvSpPr>
            <a:spLocks noChangeArrowheads="1"/>
          </p:cNvSpPr>
          <p:nvPr/>
        </p:nvSpPr>
        <p:spPr bwMode="auto">
          <a:xfrm>
            <a:off x="2136247" y="6008704"/>
            <a:ext cx="1531937" cy="219075"/>
          </a:xfrm>
          <a:prstGeom prst="rect">
            <a:avLst/>
          </a:prstGeom>
          <a:solidFill>
            <a:srgbClr val="F2E5D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900"/>
          </a:p>
        </p:txBody>
      </p:sp>
      <p:sp>
        <p:nvSpPr>
          <p:cNvPr id="248" name="Text Box 235"/>
          <p:cNvSpPr txBox="1">
            <a:spLocks noChangeArrowheads="1"/>
          </p:cNvSpPr>
          <p:nvPr/>
        </p:nvSpPr>
        <p:spPr bwMode="auto">
          <a:xfrm>
            <a:off x="2222888" y="6016649"/>
            <a:ext cx="12477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474788">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defTabSz="1474788">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defTabSz="1474788">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defTabSz="14747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defTabSz="14747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800" dirty="0">
                <a:solidFill>
                  <a:srgbClr val="FF5050"/>
                </a:solidFill>
                <a:latin typeface="BIZ UDPゴシック" panose="020B0400000000000000" pitchFamily="50" charset="-128"/>
                <a:ea typeface="BIZ UDPゴシック" panose="020B0400000000000000" pitchFamily="50" charset="-128"/>
              </a:rPr>
              <a:t>低温暖房能力　 </a:t>
            </a:r>
            <a:r>
              <a:rPr lang="en-US" altLang="ja-JP" sz="800" dirty="0" smtClean="0">
                <a:solidFill>
                  <a:srgbClr val="FF5050"/>
                </a:solidFill>
                <a:latin typeface="BIZ UDPゴシック" panose="020B0400000000000000" pitchFamily="50" charset="-128"/>
                <a:ea typeface="BIZ UDPゴシック" panose="020B0400000000000000" pitchFamily="50" charset="-128"/>
              </a:rPr>
              <a:t>5.4</a:t>
            </a:r>
            <a:r>
              <a:rPr lang="ja-JP" altLang="en-US" sz="800" dirty="0" smtClean="0">
                <a:solidFill>
                  <a:srgbClr val="FF5050"/>
                </a:solidFill>
                <a:latin typeface="BIZ UDPゴシック" panose="020B0400000000000000" pitchFamily="50" charset="-128"/>
                <a:ea typeface="BIZ UDPゴシック" panose="020B0400000000000000" pitchFamily="50" charset="-128"/>
              </a:rPr>
              <a:t>ｋＷ</a:t>
            </a:r>
            <a:endParaRPr lang="ja-JP" altLang="en-US" sz="800" dirty="0">
              <a:solidFill>
                <a:srgbClr val="FF5050"/>
              </a:solidFill>
              <a:latin typeface="BIZ UDPゴシック" panose="020B0400000000000000" pitchFamily="50" charset="-128"/>
              <a:ea typeface="BIZ UDPゴシック" panose="020B0400000000000000" pitchFamily="50" charset="-128"/>
            </a:endParaRPr>
          </a:p>
        </p:txBody>
      </p:sp>
      <p:sp>
        <p:nvSpPr>
          <p:cNvPr id="249" name="Rectangle 258"/>
          <p:cNvSpPr>
            <a:spLocks noChangeArrowheads="1"/>
          </p:cNvSpPr>
          <p:nvPr/>
        </p:nvSpPr>
        <p:spPr bwMode="auto">
          <a:xfrm>
            <a:off x="2851316" y="5994333"/>
            <a:ext cx="26035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600" dirty="0">
                <a:solidFill>
                  <a:srgbClr val="FF5050"/>
                </a:solidFill>
                <a:latin typeface="HGPｺﾞｼｯｸE" panose="020B0900000000000000" pitchFamily="50" charset="-128"/>
                <a:ea typeface="HGPｺﾞｼｯｸE" panose="020B0900000000000000" pitchFamily="50" charset="-128"/>
              </a:rPr>
              <a:t>★</a:t>
            </a:r>
          </a:p>
        </p:txBody>
      </p:sp>
      <p:sp>
        <p:nvSpPr>
          <p:cNvPr id="250" name="Rectangle 214"/>
          <p:cNvSpPr>
            <a:spLocks noChangeArrowheads="1"/>
          </p:cNvSpPr>
          <p:nvPr/>
        </p:nvSpPr>
        <p:spPr bwMode="auto">
          <a:xfrm>
            <a:off x="4534026" y="5727439"/>
            <a:ext cx="14253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BIZ UDPゴシック" panose="020B0400000000000000" pitchFamily="50" charset="-128"/>
                <a:ea typeface="BIZ UDPゴシック" panose="020B0400000000000000" pitchFamily="50" charset="-128"/>
              </a:rPr>
              <a:t>ＣＳＨ</a:t>
            </a:r>
            <a:r>
              <a:rPr lang="en-US" altLang="en-US" sz="1200" dirty="0" smtClean="0">
                <a:latin typeface="BIZ UDPゴシック" panose="020B0400000000000000" pitchFamily="50" charset="-128"/>
                <a:ea typeface="BIZ UDPゴシック" panose="020B0400000000000000" pitchFamily="50" charset="-128"/>
              </a:rPr>
              <a:t>-SV40AR2</a:t>
            </a:r>
            <a:endParaRPr lang="ja-JP" altLang="en-US" sz="1200" dirty="0">
              <a:latin typeface="BIZ UDPゴシック" panose="020B0400000000000000" pitchFamily="50" charset="-128"/>
              <a:ea typeface="BIZ UDPゴシック" panose="020B0400000000000000" pitchFamily="50" charset="-128"/>
            </a:endParaRPr>
          </a:p>
        </p:txBody>
      </p:sp>
      <p:sp>
        <p:nvSpPr>
          <p:cNvPr id="251" name="Rectangle 228"/>
          <p:cNvSpPr>
            <a:spLocks noChangeArrowheads="1"/>
          </p:cNvSpPr>
          <p:nvPr/>
        </p:nvSpPr>
        <p:spPr bwMode="auto">
          <a:xfrm>
            <a:off x="5780504" y="5787272"/>
            <a:ext cx="3873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800" dirty="0">
                <a:latin typeface="BIZ UDPゴシック" panose="020B0400000000000000" pitchFamily="50" charset="-128"/>
                <a:ea typeface="BIZ UDPゴシック" panose="020B0400000000000000" pitchFamily="50" charset="-128"/>
              </a:rPr>
              <a:t>（Ｗ）</a:t>
            </a:r>
            <a:endParaRPr lang="ja-JP" altLang="en-US" sz="600" dirty="0">
              <a:latin typeface="BIZ UDPゴシック" panose="020B0400000000000000" pitchFamily="50" charset="-128"/>
              <a:ea typeface="BIZ UDPゴシック" panose="020B0400000000000000" pitchFamily="50" charset="-128"/>
            </a:endParaRPr>
          </a:p>
        </p:txBody>
      </p:sp>
      <p:sp>
        <p:nvSpPr>
          <p:cNvPr id="252" name="Rectangle 229"/>
          <p:cNvSpPr>
            <a:spLocks noChangeArrowheads="1"/>
          </p:cNvSpPr>
          <p:nvPr/>
        </p:nvSpPr>
        <p:spPr bwMode="auto">
          <a:xfrm>
            <a:off x="4563503" y="5926163"/>
            <a:ext cx="1284326"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700" dirty="0">
                <a:latin typeface="BIZ UDPゴシック" panose="020B0400000000000000" pitchFamily="50" charset="-128"/>
                <a:ea typeface="BIZ UDPゴシック" panose="020B0400000000000000" pitchFamily="50" charset="-128"/>
              </a:rPr>
              <a:t>〈</a:t>
            </a:r>
            <a:r>
              <a:rPr lang="ja-JP" altLang="en-US" sz="700" dirty="0">
                <a:latin typeface="BIZ UDPゴシック" panose="020B0400000000000000" pitchFamily="50" charset="-128"/>
                <a:ea typeface="BIZ UDPゴシック" panose="020B0400000000000000" pitchFamily="50" charset="-128"/>
              </a:rPr>
              <a:t>室外機</a:t>
            </a:r>
            <a:r>
              <a:rPr lang="en-US" altLang="ja-JP" sz="700" dirty="0">
                <a:latin typeface="BIZ UDPゴシック" panose="020B0400000000000000" pitchFamily="50" charset="-128"/>
                <a:ea typeface="BIZ UDPゴシック" panose="020B0400000000000000" pitchFamily="50" charset="-128"/>
              </a:rPr>
              <a:t>〉</a:t>
            </a:r>
            <a:r>
              <a:rPr lang="ja-JP" altLang="en-US" sz="700" dirty="0">
                <a:latin typeface="BIZ UDPゴシック" panose="020B0400000000000000" pitchFamily="50" charset="-128"/>
                <a:ea typeface="BIZ UDPゴシック" panose="020B0400000000000000" pitchFamily="50" charset="-128"/>
              </a:rPr>
              <a:t>ＣＯＨ</a:t>
            </a:r>
            <a:r>
              <a:rPr lang="en-US" altLang="ja-JP" sz="700" dirty="0" smtClean="0">
                <a:latin typeface="BIZ UDPゴシック" panose="020B0400000000000000" pitchFamily="50" charset="-128"/>
                <a:ea typeface="BIZ UDPゴシック" panose="020B0400000000000000" pitchFamily="50" charset="-128"/>
              </a:rPr>
              <a:t>-SV40AR2</a:t>
            </a:r>
            <a:endParaRPr lang="ja-JP" altLang="en-US" sz="700" dirty="0">
              <a:latin typeface="BIZ UDPゴシック" panose="020B0400000000000000" pitchFamily="50" charset="-128"/>
              <a:ea typeface="BIZ UDPゴシック" panose="020B0400000000000000" pitchFamily="50" charset="-128"/>
            </a:endParaRPr>
          </a:p>
        </p:txBody>
      </p:sp>
      <p:sp>
        <p:nvSpPr>
          <p:cNvPr id="256" name="Rectangle 234"/>
          <p:cNvSpPr>
            <a:spLocks noChangeArrowheads="1"/>
          </p:cNvSpPr>
          <p:nvPr/>
        </p:nvSpPr>
        <p:spPr bwMode="auto">
          <a:xfrm>
            <a:off x="6071969" y="6002805"/>
            <a:ext cx="1531937" cy="219075"/>
          </a:xfrm>
          <a:prstGeom prst="rect">
            <a:avLst/>
          </a:prstGeom>
          <a:solidFill>
            <a:srgbClr val="F2E5D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900"/>
          </a:p>
        </p:txBody>
      </p:sp>
      <p:sp>
        <p:nvSpPr>
          <p:cNvPr id="257" name="Text Box 235"/>
          <p:cNvSpPr txBox="1">
            <a:spLocks noChangeArrowheads="1"/>
          </p:cNvSpPr>
          <p:nvPr/>
        </p:nvSpPr>
        <p:spPr bwMode="auto">
          <a:xfrm>
            <a:off x="6158610" y="6010750"/>
            <a:ext cx="12477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474788">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defTabSz="1474788">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defTabSz="1474788">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defTabSz="14747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defTabSz="14747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800" dirty="0">
                <a:solidFill>
                  <a:srgbClr val="FF5050"/>
                </a:solidFill>
                <a:latin typeface="BIZ UDPゴシック" panose="020B0400000000000000" pitchFamily="50" charset="-128"/>
                <a:ea typeface="BIZ UDPゴシック" panose="020B0400000000000000" pitchFamily="50" charset="-128"/>
              </a:rPr>
              <a:t>低温暖房能力　 </a:t>
            </a:r>
            <a:r>
              <a:rPr lang="en-US" altLang="ja-JP" sz="800" dirty="0" smtClean="0">
                <a:solidFill>
                  <a:srgbClr val="FF5050"/>
                </a:solidFill>
                <a:latin typeface="BIZ UDPゴシック" panose="020B0400000000000000" pitchFamily="50" charset="-128"/>
                <a:ea typeface="BIZ UDPゴシック" panose="020B0400000000000000" pitchFamily="50" charset="-128"/>
              </a:rPr>
              <a:t>7.0</a:t>
            </a:r>
            <a:r>
              <a:rPr lang="ja-JP" altLang="en-US" sz="800" dirty="0" smtClean="0">
                <a:solidFill>
                  <a:srgbClr val="FF5050"/>
                </a:solidFill>
                <a:latin typeface="BIZ UDPゴシック" panose="020B0400000000000000" pitchFamily="50" charset="-128"/>
                <a:ea typeface="BIZ UDPゴシック" panose="020B0400000000000000" pitchFamily="50" charset="-128"/>
              </a:rPr>
              <a:t>ｋＷ</a:t>
            </a:r>
            <a:endParaRPr lang="ja-JP" altLang="en-US" sz="800" dirty="0">
              <a:solidFill>
                <a:srgbClr val="FF5050"/>
              </a:solidFill>
              <a:latin typeface="BIZ UDPゴシック" panose="020B0400000000000000" pitchFamily="50" charset="-128"/>
              <a:ea typeface="BIZ UDPゴシック" panose="020B0400000000000000" pitchFamily="50" charset="-128"/>
            </a:endParaRPr>
          </a:p>
        </p:txBody>
      </p:sp>
      <p:sp>
        <p:nvSpPr>
          <p:cNvPr id="258" name="Rectangle 258"/>
          <p:cNvSpPr>
            <a:spLocks noChangeArrowheads="1"/>
          </p:cNvSpPr>
          <p:nvPr/>
        </p:nvSpPr>
        <p:spPr bwMode="auto">
          <a:xfrm>
            <a:off x="6787038" y="5988434"/>
            <a:ext cx="26035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600" dirty="0">
                <a:solidFill>
                  <a:srgbClr val="FF5050"/>
                </a:solidFill>
                <a:latin typeface="HGPｺﾞｼｯｸE" panose="020B0900000000000000" pitchFamily="50" charset="-128"/>
                <a:ea typeface="HGPｺﾞｼｯｸE" panose="020B0900000000000000" pitchFamily="50" charset="-128"/>
              </a:rPr>
              <a:t>★</a:t>
            </a:r>
          </a:p>
        </p:txBody>
      </p:sp>
      <p:grpSp>
        <p:nvGrpSpPr>
          <p:cNvPr id="259" name="グループ化 16"/>
          <p:cNvGrpSpPr>
            <a:grpSpLocks/>
          </p:cNvGrpSpPr>
          <p:nvPr/>
        </p:nvGrpSpPr>
        <p:grpSpPr bwMode="auto">
          <a:xfrm>
            <a:off x="3876029" y="5763038"/>
            <a:ext cx="862463" cy="876754"/>
            <a:chOff x="294357" y="4522838"/>
            <a:chExt cx="862395" cy="876372"/>
          </a:xfrm>
        </p:grpSpPr>
        <p:sp>
          <p:nvSpPr>
            <p:cNvPr id="260" name="正方形/長方形 259"/>
            <p:cNvSpPr/>
            <p:nvPr/>
          </p:nvSpPr>
          <p:spPr bwMode="auto">
            <a:xfrm>
              <a:off x="350889" y="4522838"/>
              <a:ext cx="647650" cy="876372"/>
            </a:xfrm>
            <a:prstGeom prst="rect">
              <a:avLst/>
            </a:prstGeom>
            <a:solidFill>
              <a:srgbClr val="E95F81"/>
            </a:solidFill>
            <a:ln w="9525" cap="flat" cmpd="sng" algn="ctr">
              <a:solidFill>
                <a:schemeClr val="bg2">
                  <a:lumMod val="60000"/>
                  <a:lumOff val="40000"/>
                </a:schemeClr>
              </a:solidFill>
              <a:prstDash val="solid"/>
              <a:round/>
              <a:headEnd type="none" w="med" len="med"/>
              <a:tailEnd type="none" w="med" len="med"/>
            </a:ln>
            <a:effectLst/>
            <a:extLst/>
          </p:spPr>
          <p:txBody>
            <a:bodyPr/>
            <a:lstStyle/>
            <a:p>
              <a:pPr defTabSz="1474788" eaLnBrk="1" hangingPunct="1">
                <a:defRPr/>
              </a:pPr>
              <a:endParaRPr lang="ja-JP" altLang="en-US">
                <a:latin typeface="Arial" charset="0"/>
              </a:endParaRPr>
            </a:p>
          </p:txBody>
        </p:sp>
        <p:sp>
          <p:nvSpPr>
            <p:cNvPr id="261" name="テキスト ボックス 10"/>
            <p:cNvSpPr txBox="1">
              <a:spLocks noChangeArrowheads="1"/>
            </p:cNvSpPr>
            <p:nvPr/>
          </p:nvSpPr>
          <p:spPr bwMode="auto">
            <a:xfrm>
              <a:off x="362408" y="4579900"/>
              <a:ext cx="646280" cy="36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900">
                  <a:solidFill>
                    <a:schemeClr val="tx1"/>
                  </a:solidFill>
                  <a:latin typeface="Arial" panose="020B0604020202020204" pitchFamily="34" charset="0"/>
                  <a:ea typeface="ＭＳ Ｐゴシック" panose="020B0600070205080204" pitchFamily="50" charset="-128"/>
                </a:defRPr>
              </a:lvl1pPr>
              <a:lvl2pPr marL="742950" indent="-285750">
                <a:defRPr kumimoji="1" sz="900">
                  <a:solidFill>
                    <a:schemeClr val="tx1"/>
                  </a:solidFill>
                  <a:latin typeface="Arial" panose="020B0604020202020204" pitchFamily="34" charset="0"/>
                  <a:ea typeface="ＭＳ Ｐゴシック" panose="020B0600070205080204" pitchFamily="50" charset="-128"/>
                </a:defRPr>
              </a:lvl2pPr>
              <a:lvl3pPr marL="1143000" indent="-228600">
                <a:defRPr kumimoji="1" sz="900">
                  <a:solidFill>
                    <a:schemeClr val="tx1"/>
                  </a:solidFill>
                  <a:latin typeface="Arial" panose="020B0604020202020204" pitchFamily="34" charset="0"/>
                  <a:ea typeface="ＭＳ Ｐゴシック" panose="020B0600070205080204" pitchFamily="50" charset="-128"/>
                </a:defRPr>
              </a:lvl3pPr>
              <a:lvl4pPr marL="1600200" indent="-228600">
                <a:defRPr kumimoji="1" sz="900">
                  <a:solidFill>
                    <a:schemeClr val="tx1"/>
                  </a:solidFill>
                  <a:latin typeface="Arial" panose="020B0604020202020204" pitchFamily="34" charset="0"/>
                  <a:ea typeface="ＭＳ Ｐゴシック" panose="020B0600070205080204" pitchFamily="50" charset="-128"/>
                </a:defRPr>
              </a:lvl4pPr>
              <a:lvl5pPr marL="2057400" indent="-228600">
                <a:defRPr kumimoji="1" sz="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9pPr>
            </a:lstStyle>
            <a:p>
              <a:r>
                <a:rPr lang="ja-JP" altLang="en-US" dirty="0">
                  <a:solidFill>
                    <a:schemeClr val="bg1"/>
                  </a:solidFill>
                  <a:latin typeface="BIZ UDPゴシック" panose="020B0400000000000000" pitchFamily="50" charset="-128"/>
                  <a:ea typeface="BIZ UDPゴシック" panose="020B0400000000000000" pitchFamily="50" charset="-128"/>
                </a:rPr>
                <a:t>冷暖房時</a:t>
              </a:r>
              <a:endParaRPr lang="en-US" altLang="ja-JP" dirty="0">
                <a:solidFill>
                  <a:schemeClr val="bg1"/>
                </a:solidFill>
                <a:latin typeface="BIZ UDPゴシック" panose="020B0400000000000000" pitchFamily="50" charset="-128"/>
                <a:ea typeface="BIZ UDPゴシック" panose="020B0400000000000000" pitchFamily="50" charset="-128"/>
              </a:endParaRPr>
            </a:p>
            <a:p>
              <a:r>
                <a:rPr lang="ja-JP" altLang="en-US" dirty="0">
                  <a:solidFill>
                    <a:schemeClr val="bg1"/>
                  </a:solidFill>
                  <a:latin typeface="BIZ UDPゴシック" panose="020B0400000000000000" pitchFamily="50" charset="-128"/>
                  <a:ea typeface="BIZ UDPゴシック" panose="020B0400000000000000" pitchFamily="50" charset="-128"/>
                </a:rPr>
                <a:t>おもに</a:t>
              </a:r>
            </a:p>
          </p:txBody>
        </p:sp>
        <p:sp>
          <p:nvSpPr>
            <p:cNvPr id="262" name="Text Box 227"/>
            <p:cNvSpPr txBox="1">
              <a:spLocks noChangeArrowheads="1"/>
            </p:cNvSpPr>
            <p:nvPr/>
          </p:nvSpPr>
          <p:spPr bwMode="auto">
            <a:xfrm>
              <a:off x="294357" y="4911455"/>
              <a:ext cx="862395" cy="369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474788">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defTabSz="1474788">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defTabSz="1474788">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defTabSz="14747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defTabSz="14747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smtClean="0">
                  <a:solidFill>
                    <a:schemeClr val="bg1"/>
                  </a:solidFill>
                  <a:latin typeface="BIZ UDPゴシック" panose="020B0400000000000000" pitchFamily="50" charset="-128"/>
                  <a:ea typeface="BIZ UDPゴシック" panose="020B0400000000000000" pitchFamily="50" charset="-128"/>
                </a:rPr>
                <a:t>14</a:t>
              </a:r>
              <a:r>
                <a:rPr lang="ja-JP" altLang="en-US" sz="1000" dirty="0" smtClean="0">
                  <a:solidFill>
                    <a:schemeClr val="bg1"/>
                  </a:solidFill>
                  <a:latin typeface="BIZ UDPゴシック" panose="020B0400000000000000" pitchFamily="50" charset="-128"/>
                  <a:ea typeface="BIZ UDPゴシック" panose="020B0400000000000000" pitchFamily="50" charset="-128"/>
                </a:rPr>
                <a:t>畳用</a:t>
              </a:r>
              <a:endParaRPr lang="ja-JP" altLang="en-US" sz="1000"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263" name="グループ化 16"/>
          <p:cNvGrpSpPr>
            <a:grpSpLocks/>
          </p:cNvGrpSpPr>
          <p:nvPr/>
        </p:nvGrpSpPr>
        <p:grpSpPr bwMode="auto">
          <a:xfrm>
            <a:off x="-46380" y="5763131"/>
            <a:ext cx="847253" cy="876754"/>
            <a:chOff x="294532" y="4522838"/>
            <a:chExt cx="847186" cy="876372"/>
          </a:xfrm>
        </p:grpSpPr>
        <p:sp>
          <p:nvSpPr>
            <p:cNvPr id="264" name="正方形/長方形 263"/>
            <p:cNvSpPr/>
            <p:nvPr/>
          </p:nvSpPr>
          <p:spPr bwMode="auto">
            <a:xfrm>
              <a:off x="350889" y="4522838"/>
              <a:ext cx="647650" cy="876372"/>
            </a:xfrm>
            <a:prstGeom prst="rect">
              <a:avLst/>
            </a:prstGeom>
            <a:solidFill>
              <a:srgbClr val="E95F81"/>
            </a:solidFill>
            <a:ln w="9525" cap="flat" cmpd="sng" algn="ctr">
              <a:solidFill>
                <a:schemeClr val="bg2">
                  <a:lumMod val="60000"/>
                  <a:lumOff val="40000"/>
                </a:schemeClr>
              </a:solidFill>
              <a:prstDash val="solid"/>
              <a:round/>
              <a:headEnd type="none" w="med" len="med"/>
              <a:tailEnd type="none" w="med" len="med"/>
            </a:ln>
            <a:effectLst/>
            <a:extLst/>
          </p:spPr>
          <p:txBody>
            <a:bodyPr/>
            <a:lstStyle/>
            <a:p>
              <a:pPr defTabSz="1474788" eaLnBrk="1" hangingPunct="1">
                <a:defRPr/>
              </a:pPr>
              <a:endParaRPr lang="ja-JP" altLang="en-US">
                <a:latin typeface="Arial" charset="0"/>
              </a:endParaRPr>
            </a:p>
          </p:txBody>
        </p:sp>
        <p:sp>
          <p:nvSpPr>
            <p:cNvPr id="265" name="テキスト ボックス 10"/>
            <p:cNvSpPr txBox="1">
              <a:spLocks noChangeArrowheads="1"/>
            </p:cNvSpPr>
            <p:nvPr/>
          </p:nvSpPr>
          <p:spPr bwMode="auto">
            <a:xfrm>
              <a:off x="362408" y="4579900"/>
              <a:ext cx="646280" cy="36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900">
                  <a:solidFill>
                    <a:schemeClr val="tx1"/>
                  </a:solidFill>
                  <a:latin typeface="Arial" panose="020B0604020202020204" pitchFamily="34" charset="0"/>
                  <a:ea typeface="ＭＳ Ｐゴシック" panose="020B0600070205080204" pitchFamily="50" charset="-128"/>
                </a:defRPr>
              </a:lvl1pPr>
              <a:lvl2pPr marL="742950" indent="-285750">
                <a:defRPr kumimoji="1" sz="900">
                  <a:solidFill>
                    <a:schemeClr val="tx1"/>
                  </a:solidFill>
                  <a:latin typeface="Arial" panose="020B0604020202020204" pitchFamily="34" charset="0"/>
                  <a:ea typeface="ＭＳ Ｐゴシック" panose="020B0600070205080204" pitchFamily="50" charset="-128"/>
                </a:defRPr>
              </a:lvl2pPr>
              <a:lvl3pPr marL="1143000" indent="-228600">
                <a:defRPr kumimoji="1" sz="900">
                  <a:solidFill>
                    <a:schemeClr val="tx1"/>
                  </a:solidFill>
                  <a:latin typeface="Arial" panose="020B0604020202020204" pitchFamily="34" charset="0"/>
                  <a:ea typeface="ＭＳ Ｐゴシック" panose="020B0600070205080204" pitchFamily="50" charset="-128"/>
                </a:defRPr>
              </a:lvl3pPr>
              <a:lvl4pPr marL="1600200" indent="-228600">
                <a:defRPr kumimoji="1" sz="900">
                  <a:solidFill>
                    <a:schemeClr val="tx1"/>
                  </a:solidFill>
                  <a:latin typeface="Arial" panose="020B0604020202020204" pitchFamily="34" charset="0"/>
                  <a:ea typeface="ＭＳ Ｐゴシック" panose="020B0600070205080204" pitchFamily="50" charset="-128"/>
                </a:defRPr>
              </a:lvl4pPr>
              <a:lvl5pPr marL="2057400" indent="-228600">
                <a:defRPr kumimoji="1" sz="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9pPr>
            </a:lstStyle>
            <a:p>
              <a:r>
                <a:rPr lang="ja-JP" altLang="en-US" dirty="0">
                  <a:solidFill>
                    <a:schemeClr val="bg1"/>
                  </a:solidFill>
                  <a:latin typeface="BIZ UDPゴシック" panose="020B0400000000000000" pitchFamily="50" charset="-128"/>
                  <a:ea typeface="BIZ UDPゴシック" panose="020B0400000000000000" pitchFamily="50" charset="-128"/>
                </a:rPr>
                <a:t>冷暖房時</a:t>
              </a:r>
              <a:endParaRPr lang="en-US" altLang="ja-JP" dirty="0">
                <a:solidFill>
                  <a:schemeClr val="bg1"/>
                </a:solidFill>
                <a:latin typeface="BIZ UDPゴシック" panose="020B0400000000000000" pitchFamily="50" charset="-128"/>
                <a:ea typeface="BIZ UDPゴシック" panose="020B0400000000000000" pitchFamily="50" charset="-128"/>
              </a:endParaRPr>
            </a:p>
            <a:p>
              <a:r>
                <a:rPr lang="ja-JP" altLang="en-US" dirty="0">
                  <a:solidFill>
                    <a:schemeClr val="bg1"/>
                  </a:solidFill>
                  <a:latin typeface="BIZ UDPゴシック" panose="020B0400000000000000" pitchFamily="50" charset="-128"/>
                  <a:ea typeface="BIZ UDPゴシック" panose="020B0400000000000000" pitchFamily="50" charset="-128"/>
                </a:rPr>
                <a:t>おもに</a:t>
              </a:r>
            </a:p>
          </p:txBody>
        </p:sp>
        <p:sp>
          <p:nvSpPr>
            <p:cNvPr id="266" name="Text Box 227"/>
            <p:cNvSpPr txBox="1">
              <a:spLocks noChangeArrowheads="1"/>
            </p:cNvSpPr>
            <p:nvPr/>
          </p:nvSpPr>
          <p:spPr bwMode="auto">
            <a:xfrm>
              <a:off x="294532" y="4938555"/>
              <a:ext cx="847186" cy="369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474788">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defTabSz="1474788">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defTabSz="1474788">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defTabSz="14747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defTabSz="14747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smtClean="0">
                  <a:solidFill>
                    <a:schemeClr val="bg1"/>
                  </a:solidFill>
                  <a:latin typeface="BIZ UDPゴシック" panose="020B0400000000000000" pitchFamily="50" charset="-128"/>
                  <a:ea typeface="BIZ UDPゴシック" panose="020B0400000000000000" pitchFamily="50" charset="-128"/>
                </a:rPr>
                <a:t>10</a:t>
              </a:r>
              <a:r>
                <a:rPr lang="ja-JP" altLang="en-US" sz="1000" dirty="0" smtClean="0">
                  <a:solidFill>
                    <a:schemeClr val="bg1"/>
                  </a:solidFill>
                  <a:latin typeface="BIZ UDPゴシック" panose="020B0400000000000000" pitchFamily="50" charset="-128"/>
                  <a:ea typeface="BIZ UDPゴシック" panose="020B0400000000000000" pitchFamily="50" charset="-128"/>
                </a:rPr>
                <a:t>畳用</a:t>
              </a:r>
              <a:endParaRPr lang="ja-JP" altLang="en-US" sz="1000" dirty="0">
                <a:solidFill>
                  <a:schemeClr val="bg1"/>
                </a:solidFill>
                <a:latin typeface="BIZ UDPゴシック" panose="020B0400000000000000" pitchFamily="50" charset="-128"/>
                <a:ea typeface="BIZ UDPゴシック" panose="020B0400000000000000" pitchFamily="50" charset="-128"/>
              </a:endParaRPr>
            </a:p>
          </p:txBody>
        </p:sp>
      </p:grpSp>
      <p:sp>
        <p:nvSpPr>
          <p:cNvPr id="268" name="Rectangle 214"/>
          <p:cNvSpPr>
            <a:spLocks noChangeArrowheads="1"/>
          </p:cNvSpPr>
          <p:nvPr/>
        </p:nvSpPr>
        <p:spPr bwMode="auto">
          <a:xfrm>
            <a:off x="619125" y="7643480"/>
            <a:ext cx="14253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BIZ UDPゴシック" panose="020B0400000000000000" pitchFamily="50" charset="-128"/>
                <a:ea typeface="BIZ UDPゴシック" panose="020B0400000000000000" pitchFamily="50" charset="-128"/>
              </a:rPr>
              <a:t>ＣＳＨ</a:t>
            </a:r>
            <a:r>
              <a:rPr lang="en-US" altLang="en-US" sz="1200" dirty="0" smtClean="0">
                <a:latin typeface="BIZ UDPゴシック" panose="020B0400000000000000" pitchFamily="50" charset="-128"/>
                <a:ea typeface="BIZ UDPゴシック" panose="020B0400000000000000" pitchFamily="50" charset="-128"/>
              </a:rPr>
              <a:t>-</a:t>
            </a:r>
            <a:r>
              <a:rPr lang="en-US" altLang="ja-JP" sz="1200" dirty="0" smtClean="0">
                <a:latin typeface="BIZ UDPゴシック" panose="020B0400000000000000" pitchFamily="50" charset="-128"/>
                <a:ea typeface="BIZ UDPゴシック" panose="020B0400000000000000" pitchFamily="50" charset="-128"/>
              </a:rPr>
              <a:t>SV56AR2</a:t>
            </a:r>
            <a:endParaRPr lang="ja-JP" altLang="en-US" sz="1200" dirty="0">
              <a:latin typeface="BIZ UDPゴシック" panose="020B0400000000000000" pitchFamily="50" charset="-128"/>
              <a:ea typeface="BIZ UDPゴシック" panose="020B0400000000000000" pitchFamily="50" charset="-128"/>
            </a:endParaRPr>
          </a:p>
        </p:txBody>
      </p:sp>
      <p:sp>
        <p:nvSpPr>
          <p:cNvPr id="269" name="Rectangle 228"/>
          <p:cNvSpPr>
            <a:spLocks noChangeArrowheads="1"/>
          </p:cNvSpPr>
          <p:nvPr/>
        </p:nvSpPr>
        <p:spPr bwMode="auto">
          <a:xfrm>
            <a:off x="1865603" y="7703313"/>
            <a:ext cx="3873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800" dirty="0">
                <a:latin typeface="BIZ UDPゴシック" panose="020B0400000000000000" pitchFamily="50" charset="-128"/>
                <a:ea typeface="BIZ UDPゴシック" panose="020B0400000000000000" pitchFamily="50" charset="-128"/>
              </a:rPr>
              <a:t>（Ｗ）</a:t>
            </a:r>
            <a:endParaRPr lang="ja-JP" altLang="en-US" sz="600" dirty="0">
              <a:latin typeface="BIZ UDPゴシック" panose="020B0400000000000000" pitchFamily="50" charset="-128"/>
              <a:ea typeface="BIZ UDPゴシック" panose="020B0400000000000000" pitchFamily="50" charset="-128"/>
            </a:endParaRPr>
          </a:p>
        </p:txBody>
      </p:sp>
      <p:sp>
        <p:nvSpPr>
          <p:cNvPr id="270" name="Rectangle 229"/>
          <p:cNvSpPr>
            <a:spLocks noChangeArrowheads="1"/>
          </p:cNvSpPr>
          <p:nvPr/>
        </p:nvSpPr>
        <p:spPr bwMode="auto">
          <a:xfrm>
            <a:off x="648602" y="7842204"/>
            <a:ext cx="1284326"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700" dirty="0">
                <a:latin typeface="BIZ UDPゴシック" panose="020B0400000000000000" pitchFamily="50" charset="-128"/>
                <a:ea typeface="BIZ UDPゴシック" panose="020B0400000000000000" pitchFamily="50" charset="-128"/>
              </a:rPr>
              <a:t>〈</a:t>
            </a:r>
            <a:r>
              <a:rPr lang="ja-JP" altLang="en-US" sz="700" dirty="0">
                <a:latin typeface="BIZ UDPゴシック" panose="020B0400000000000000" pitchFamily="50" charset="-128"/>
                <a:ea typeface="BIZ UDPゴシック" panose="020B0400000000000000" pitchFamily="50" charset="-128"/>
              </a:rPr>
              <a:t>室外機</a:t>
            </a:r>
            <a:r>
              <a:rPr lang="en-US" altLang="ja-JP" sz="700" dirty="0">
                <a:latin typeface="BIZ UDPゴシック" panose="020B0400000000000000" pitchFamily="50" charset="-128"/>
                <a:ea typeface="BIZ UDPゴシック" panose="020B0400000000000000" pitchFamily="50" charset="-128"/>
              </a:rPr>
              <a:t>〉</a:t>
            </a:r>
            <a:r>
              <a:rPr lang="ja-JP" altLang="en-US" sz="700" dirty="0">
                <a:latin typeface="BIZ UDPゴシック" panose="020B0400000000000000" pitchFamily="50" charset="-128"/>
                <a:ea typeface="BIZ UDPゴシック" panose="020B0400000000000000" pitchFamily="50" charset="-128"/>
              </a:rPr>
              <a:t>ＣＯＨ</a:t>
            </a:r>
            <a:r>
              <a:rPr lang="en-US" altLang="ja-JP" sz="700" dirty="0" smtClean="0">
                <a:latin typeface="BIZ UDPゴシック" panose="020B0400000000000000" pitchFamily="50" charset="-128"/>
                <a:ea typeface="BIZ UDPゴシック" panose="020B0400000000000000" pitchFamily="50" charset="-128"/>
              </a:rPr>
              <a:t>-SV56AR2</a:t>
            </a:r>
            <a:endParaRPr lang="ja-JP" altLang="en-US" sz="700" dirty="0">
              <a:latin typeface="BIZ UDPゴシック" panose="020B0400000000000000" pitchFamily="50" charset="-128"/>
              <a:ea typeface="BIZ UDPゴシック" panose="020B0400000000000000" pitchFamily="50" charset="-128"/>
            </a:endParaRPr>
          </a:p>
        </p:txBody>
      </p:sp>
      <p:sp>
        <p:nvSpPr>
          <p:cNvPr id="274" name="Rectangle 234"/>
          <p:cNvSpPr>
            <a:spLocks noChangeArrowheads="1"/>
          </p:cNvSpPr>
          <p:nvPr/>
        </p:nvSpPr>
        <p:spPr bwMode="auto">
          <a:xfrm>
            <a:off x="2136247" y="7918846"/>
            <a:ext cx="1531937" cy="219075"/>
          </a:xfrm>
          <a:prstGeom prst="rect">
            <a:avLst/>
          </a:prstGeom>
          <a:solidFill>
            <a:srgbClr val="F2E5D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900"/>
          </a:p>
        </p:txBody>
      </p:sp>
      <p:sp>
        <p:nvSpPr>
          <p:cNvPr id="275" name="Rectangle 258"/>
          <p:cNvSpPr>
            <a:spLocks noChangeArrowheads="1"/>
          </p:cNvSpPr>
          <p:nvPr/>
        </p:nvSpPr>
        <p:spPr bwMode="auto">
          <a:xfrm>
            <a:off x="2851316" y="7904475"/>
            <a:ext cx="26035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600" dirty="0">
                <a:solidFill>
                  <a:srgbClr val="FF5050"/>
                </a:solidFill>
                <a:latin typeface="HGPｺﾞｼｯｸE" panose="020B0900000000000000" pitchFamily="50" charset="-128"/>
                <a:ea typeface="HGPｺﾞｼｯｸE" panose="020B0900000000000000" pitchFamily="50" charset="-128"/>
              </a:rPr>
              <a:t>★</a:t>
            </a:r>
          </a:p>
        </p:txBody>
      </p:sp>
      <p:grpSp>
        <p:nvGrpSpPr>
          <p:cNvPr id="276" name="グループ化 16"/>
          <p:cNvGrpSpPr>
            <a:grpSpLocks/>
          </p:cNvGrpSpPr>
          <p:nvPr/>
        </p:nvGrpSpPr>
        <p:grpSpPr bwMode="auto">
          <a:xfrm>
            <a:off x="-35262" y="7673273"/>
            <a:ext cx="955484" cy="876754"/>
            <a:chOff x="305649" y="4522838"/>
            <a:chExt cx="955408" cy="876372"/>
          </a:xfrm>
        </p:grpSpPr>
        <p:sp>
          <p:nvSpPr>
            <p:cNvPr id="277" name="正方形/長方形 276"/>
            <p:cNvSpPr/>
            <p:nvPr/>
          </p:nvSpPr>
          <p:spPr bwMode="auto">
            <a:xfrm>
              <a:off x="350889" y="4522838"/>
              <a:ext cx="647650" cy="876372"/>
            </a:xfrm>
            <a:prstGeom prst="rect">
              <a:avLst/>
            </a:prstGeom>
            <a:solidFill>
              <a:srgbClr val="E95F81"/>
            </a:solidFill>
            <a:ln w="9525" cap="flat" cmpd="sng" algn="ctr">
              <a:solidFill>
                <a:schemeClr val="bg2">
                  <a:lumMod val="60000"/>
                  <a:lumOff val="40000"/>
                </a:schemeClr>
              </a:solidFill>
              <a:prstDash val="solid"/>
              <a:round/>
              <a:headEnd type="none" w="med" len="med"/>
              <a:tailEnd type="none" w="med" len="med"/>
            </a:ln>
            <a:effectLst/>
            <a:extLst/>
          </p:spPr>
          <p:txBody>
            <a:bodyPr/>
            <a:lstStyle/>
            <a:p>
              <a:pPr defTabSz="1474788" eaLnBrk="1" hangingPunct="1">
                <a:defRPr/>
              </a:pPr>
              <a:endParaRPr lang="ja-JP" altLang="en-US">
                <a:latin typeface="Arial" charset="0"/>
              </a:endParaRPr>
            </a:p>
          </p:txBody>
        </p:sp>
        <p:sp>
          <p:nvSpPr>
            <p:cNvPr id="278" name="テキスト ボックス 10"/>
            <p:cNvSpPr txBox="1">
              <a:spLocks noChangeArrowheads="1"/>
            </p:cNvSpPr>
            <p:nvPr/>
          </p:nvSpPr>
          <p:spPr bwMode="auto">
            <a:xfrm>
              <a:off x="362408" y="4579900"/>
              <a:ext cx="646280" cy="36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900">
                  <a:solidFill>
                    <a:schemeClr val="tx1"/>
                  </a:solidFill>
                  <a:latin typeface="Arial" panose="020B0604020202020204" pitchFamily="34" charset="0"/>
                  <a:ea typeface="ＭＳ Ｐゴシック" panose="020B0600070205080204" pitchFamily="50" charset="-128"/>
                </a:defRPr>
              </a:lvl1pPr>
              <a:lvl2pPr marL="742950" indent="-285750">
                <a:defRPr kumimoji="1" sz="900">
                  <a:solidFill>
                    <a:schemeClr val="tx1"/>
                  </a:solidFill>
                  <a:latin typeface="Arial" panose="020B0604020202020204" pitchFamily="34" charset="0"/>
                  <a:ea typeface="ＭＳ Ｐゴシック" panose="020B0600070205080204" pitchFamily="50" charset="-128"/>
                </a:defRPr>
              </a:lvl2pPr>
              <a:lvl3pPr marL="1143000" indent="-228600">
                <a:defRPr kumimoji="1" sz="900">
                  <a:solidFill>
                    <a:schemeClr val="tx1"/>
                  </a:solidFill>
                  <a:latin typeface="Arial" panose="020B0604020202020204" pitchFamily="34" charset="0"/>
                  <a:ea typeface="ＭＳ Ｐゴシック" panose="020B0600070205080204" pitchFamily="50" charset="-128"/>
                </a:defRPr>
              </a:lvl3pPr>
              <a:lvl4pPr marL="1600200" indent="-228600">
                <a:defRPr kumimoji="1" sz="900">
                  <a:solidFill>
                    <a:schemeClr val="tx1"/>
                  </a:solidFill>
                  <a:latin typeface="Arial" panose="020B0604020202020204" pitchFamily="34" charset="0"/>
                  <a:ea typeface="ＭＳ Ｐゴシック" panose="020B0600070205080204" pitchFamily="50" charset="-128"/>
                </a:defRPr>
              </a:lvl4pPr>
              <a:lvl5pPr marL="2057400" indent="-228600">
                <a:defRPr kumimoji="1" sz="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9pPr>
            </a:lstStyle>
            <a:p>
              <a:r>
                <a:rPr lang="ja-JP" altLang="en-US" dirty="0">
                  <a:solidFill>
                    <a:schemeClr val="bg1"/>
                  </a:solidFill>
                  <a:latin typeface="BIZ UDPゴシック" panose="020B0400000000000000" pitchFamily="50" charset="-128"/>
                  <a:ea typeface="BIZ UDPゴシック" panose="020B0400000000000000" pitchFamily="50" charset="-128"/>
                </a:rPr>
                <a:t>冷暖房時</a:t>
              </a:r>
              <a:endParaRPr lang="en-US" altLang="ja-JP" dirty="0">
                <a:solidFill>
                  <a:schemeClr val="bg1"/>
                </a:solidFill>
                <a:latin typeface="BIZ UDPゴシック" panose="020B0400000000000000" pitchFamily="50" charset="-128"/>
                <a:ea typeface="BIZ UDPゴシック" panose="020B0400000000000000" pitchFamily="50" charset="-128"/>
              </a:endParaRPr>
            </a:p>
            <a:p>
              <a:r>
                <a:rPr lang="ja-JP" altLang="en-US" dirty="0">
                  <a:solidFill>
                    <a:schemeClr val="bg1"/>
                  </a:solidFill>
                  <a:latin typeface="BIZ UDPゴシック" panose="020B0400000000000000" pitchFamily="50" charset="-128"/>
                  <a:ea typeface="BIZ UDPゴシック" panose="020B0400000000000000" pitchFamily="50" charset="-128"/>
                </a:rPr>
                <a:t>おもに</a:t>
              </a:r>
            </a:p>
          </p:txBody>
        </p:sp>
        <p:sp>
          <p:nvSpPr>
            <p:cNvPr id="279" name="Text Box 227"/>
            <p:cNvSpPr txBox="1">
              <a:spLocks noChangeArrowheads="1"/>
            </p:cNvSpPr>
            <p:nvPr/>
          </p:nvSpPr>
          <p:spPr bwMode="auto">
            <a:xfrm>
              <a:off x="305649" y="4925797"/>
              <a:ext cx="955408" cy="369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474788">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defTabSz="1474788">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defTabSz="1474788">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defTabSz="14747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defTabSz="14747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smtClean="0">
                  <a:solidFill>
                    <a:schemeClr val="bg1"/>
                  </a:solidFill>
                  <a:latin typeface="BIZ UDPゴシック" panose="020B0400000000000000" pitchFamily="50" charset="-128"/>
                  <a:ea typeface="BIZ UDPゴシック" panose="020B0400000000000000" pitchFamily="50" charset="-128"/>
                </a:rPr>
                <a:t>18</a:t>
              </a:r>
              <a:r>
                <a:rPr lang="ja-JP" altLang="en-US" sz="1000" dirty="0" smtClean="0">
                  <a:solidFill>
                    <a:schemeClr val="bg1"/>
                  </a:solidFill>
                  <a:latin typeface="BIZ UDPゴシック" panose="020B0400000000000000" pitchFamily="50" charset="-128"/>
                  <a:ea typeface="BIZ UDPゴシック" panose="020B0400000000000000" pitchFamily="50" charset="-128"/>
                </a:rPr>
                <a:t>畳用</a:t>
              </a:r>
              <a:endParaRPr lang="ja-JP" altLang="en-US" sz="1000" dirty="0">
                <a:solidFill>
                  <a:schemeClr val="bg1"/>
                </a:solidFill>
                <a:latin typeface="BIZ UDPゴシック" panose="020B0400000000000000" pitchFamily="50" charset="-128"/>
                <a:ea typeface="BIZ UDPゴシック" panose="020B0400000000000000" pitchFamily="50" charset="-128"/>
              </a:endParaRPr>
            </a:p>
          </p:txBody>
        </p:sp>
      </p:grpSp>
      <p:sp>
        <p:nvSpPr>
          <p:cNvPr id="280" name="Text Box 235"/>
          <p:cNvSpPr txBox="1">
            <a:spLocks noChangeArrowheads="1"/>
          </p:cNvSpPr>
          <p:nvPr/>
        </p:nvSpPr>
        <p:spPr bwMode="auto">
          <a:xfrm>
            <a:off x="2230839" y="7909251"/>
            <a:ext cx="12477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474788">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defTabSz="1474788">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defTabSz="1474788">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defTabSz="14747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defTabSz="14747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defTabSz="1474788"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800" dirty="0">
                <a:solidFill>
                  <a:srgbClr val="FF5050"/>
                </a:solidFill>
                <a:latin typeface="BIZ UDPゴシック" panose="020B0400000000000000" pitchFamily="50" charset="-128"/>
                <a:ea typeface="BIZ UDPゴシック" panose="020B0400000000000000" pitchFamily="50" charset="-128"/>
              </a:rPr>
              <a:t>低温暖房能力　 </a:t>
            </a:r>
            <a:r>
              <a:rPr lang="en-US" altLang="ja-JP" sz="800" dirty="0">
                <a:solidFill>
                  <a:srgbClr val="FF5050"/>
                </a:solidFill>
                <a:latin typeface="BIZ UDPゴシック" panose="020B0400000000000000" pitchFamily="50" charset="-128"/>
                <a:ea typeface="BIZ UDPゴシック" panose="020B0400000000000000" pitchFamily="50" charset="-128"/>
              </a:rPr>
              <a:t>7.5</a:t>
            </a:r>
            <a:r>
              <a:rPr lang="ja-JP" altLang="en-US" sz="800" dirty="0" smtClean="0">
                <a:solidFill>
                  <a:srgbClr val="FF5050"/>
                </a:solidFill>
                <a:latin typeface="BIZ UDPゴシック" panose="020B0400000000000000" pitchFamily="50" charset="-128"/>
                <a:ea typeface="BIZ UDPゴシック" panose="020B0400000000000000" pitchFamily="50" charset="-128"/>
              </a:rPr>
              <a:t>ｋＷ</a:t>
            </a:r>
            <a:endParaRPr lang="ja-JP" altLang="en-US" sz="800" dirty="0">
              <a:solidFill>
                <a:srgbClr val="FF5050"/>
              </a:solidFill>
              <a:latin typeface="BIZ UDPゴシック" panose="020B0400000000000000" pitchFamily="50" charset="-128"/>
              <a:ea typeface="BIZ UDPゴシック" panose="020B0400000000000000" pitchFamily="50" charset="-128"/>
            </a:endParaRPr>
          </a:p>
        </p:txBody>
      </p:sp>
      <p:sp>
        <p:nvSpPr>
          <p:cNvPr id="281" name="正方形/長方形 280"/>
          <p:cNvSpPr/>
          <p:nvPr/>
        </p:nvSpPr>
        <p:spPr>
          <a:xfrm>
            <a:off x="10453560" y="5171857"/>
            <a:ext cx="2343537" cy="363048"/>
          </a:xfrm>
          <a:prstGeom prst="rect">
            <a:avLst/>
          </a:prstGeom>
          <a:solidFill>
            <a:srgbClr val="FDE2B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82" name="正方形/長方形 281"/>
          <p:cNvSpPr/>
          <p:nvPr/>
        </p:nvSpPr>
        <p:spPr>
          <a:xfrm>
            <a:off x="7730519" y="5190093"/>
            <a:ext cx="2635493" cy="330935"/>
          </a:xfrm>
          <a:prstGeom prst="rect">
            <a:avLst/>
          </a:prstGeom>
          <a:solidFill>
            <a:srgbClr val="FDE2B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83" name="正方形/長方形 282"/>
          <p:cNvSpPr/>
          <p:nvPr/>
        </p:nvSpPr>
        <p:spPr>
          <a:xfrm>
            <a:off x="10453560" y="4009854"/>
            <a:ext cx="2343537" cy="363048"/>
          </a:xfrm>
          <a:prstGeom prst="rect">
            <a:avLst/>
          </a:prstGeom>
          <a:solidFill>
            <a:srgbClr val="FDE2B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84" name="正方形/長方形 283"/>
          <p:cNvSpPr/>
          <p:nvPr/>
        </p:nvSpPr>
        <p:spPr>
          <a:xfrm>
            <a:off x="7762602" y="816281"/>
            <a:ext cx="5044715" cy="410609"/>
          </a:xfrm>
          <a:prstGeom prst="rect">
            <a:avLst/>
          </a:prstGeom>
          <a:solidFill>
            <a:srgbClr val="FDE2B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285" name="図 28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05013" y="4053133"/>
            <a:ext cx="1160999" cy="327361"/>
          </a:xfrm>
          <a:prstGeom prst="rect">
            <a:avLst/>
          </a:prstGeom>
        </p:spPr>
      </p:pic>
      <p:pic>
        <p:nvPicPr>
          <p:cNvPr id="286" name="図 28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062376" y="1556940"/>
            <a:ext cx="1673547" cy="1080582"/>
          </a:xfrm>
          <a:prstGeom prst="rect">
            <a:avLst/>
          </a:prstGeom>
        </p:spPr>
      </p:pic>
      <p:pic>
        <p:nvPicPr>
          <p:cNvPr id="287" name="図 286">
            <a:extLst>
              <a:ext uri="{FF2B5EF4-FFF2-40B4-BE49-F238E27FC236}">
                <a16:creationId xmlns:a16="http://schemas.microsoft.com/office/drawing/2014/main" id="{C91EAA5A-3CC6-834F-839E-0441BFAFC52A}"/>
              </a:ext>
            </a:extLst>
          </p:cNvPr>
          <p:cNvPicPr>
            <a:picLocks noChangeAspect="1"/>
          </p:cNvPicPr>
          <p:nvPr/>
        </p:nvPicPr>
        <p:blipFill>
          <a:blip r:embed="rId12"/>
          <a:stretch>
            <a:fillRect/>
          </a:stretch>
        </p:blipFill>
        <p:spPr>
          <a:xfrm>
            <a:off x="11055496" y="1370546"/>
            <a:ext cx="1485900" cy="139700"/>
          </a:xfrm>
          <a:prstGeom prst="rect">
            <a:avLst/>
          </a:prstGeom>
        </p:spPr>
      </p:pic>
      <p:pic>
        <p:nvPicPr>
          <p:cNvPr id="288" name="図 287">
            <a:extLst>
              <a:ext uri="{FF2B5EF4-FFF2-40B4-BE49-F238E27FC236}">
                <a16:creationId xmlns:a16="http://schemas.microsoft.com/office/drawing/2014/main" id="{D60FA15B-CEDC-0748-BE3E-DF34871F545D}"/>
              </a:ext>
            </a:extLst>
          </p:cNvPr>
          <p:cNvPicPr>
            <a:picLocks noChangeAspect="1"/>
          </p:cNvPicPr>
          <p:nvPr/>
        </p:nvPicPr>
        <p:blipFill>
          <a:blip r:embed="rId13"/>
          <a:stretch>
            <a:fillRect/>
          </a:stretch>
        </p:blipFill>
        <p:spPr>
          <a:xfrm>
            <a:off x="7999355" y="2427381"/>
            <a:ext cx="647700" cy="647700"/>
          </a:xfrm>
          <a:prstGeom prst="rect">
            <a:avLst/>
          </a:prstGeom>
        </p:spPr>
      </p:pic>
      <p:pic>
        <p:nvPicPr>
          <p:cNvPr id="289" name="図 288" descr="テーブル, 屋内, 座る, ケーキ が含まれている画像&#10;&#10;自動的に生成された説明">
            <a:extLst>
              <a:ext uri="{FF2B5EF4-FFF2-40B4-BE49-F238E27FC236}">
                <a16:creationId xmlns:a16="http://schemas.microsoft.com/office/drawing/2014/main" id="{41501643-ACCE-284F-83BC-6F32CFEAD3D4}"/>
              </a:ext>
            </a:extLst>
          </p:cNvPr>
          <p:cNvPicPr>
            <a:picLocks noChangeAspect="1"/>
          </p:cNvPicPr>
          <p:nvPr/>
        </p:nvPicPr>
        <p:blipFill>
          <a:blip r:embed="rId14"/>
          <a:stretch>
            <a:fillRect/>
          </a:stretch>
        </p:blipFill>
        <p:spPr>
          <a:xfrm>
            <a:off x="8781168" y="1021259"/>
            <a:ext cx="2311400" cy="1866900"/>
          </a:xfrm>
          <a:prstGeom prst="rect">
            <a:avLst/>
          </a:prstGeom>
        </p:spPr>
      </p:pic>
      <p:pic>
        <p:nvPicPr>
          <p:cNvPr id="290" name="図 289" descr="人, 車, フロント, 持つ が含まれている画像&#10;&#10;自動的に生成された説明">
            <a:extLst>
              <a:ext uri="{FF2B5EF4-FFF2-40B4-BE49-F238E27FC236}">
                <a16:creationId xmlns:a16="http://schemas.microsoft.com/office/drawing/2014/main" id="{E67718A3-F9B4-AA43-81FE-EE201D097FEC}"/>
              </a:ext>
            </a:extLst>
          </p:cNvPr>
          <p:cNvPicPr>
            <a:picLocks noChangeAspect="1"/>
          </p:cNvPicPr>
          <p:nvPr/>
        </p:nvPicPr>
        <p:blipFill>
          <a:blip r:embed="rId15"/>
          <a:stretch>
            <a:fillRect/>
          </a:stretch>
        </p:blipFill>
        <p:spPr>
          <a:xfrm>
            <a:off x="11158663" y="3092259"/>
            <a:ext cx="1219200" cy="812800"/>
          </a:xfrm>
          <a:prstGeom prst="rect">
            <a:avLst/>
          </a:prstGeom>
        </p:spPr>
      </p:pic>
      <p:pic>
        <p:nvPicPr>
          <p:cNvPr id="291" name="図 290">
            <a:extLst>
              <a:ext uri="{FF2B5EF4-FFF2-40B4-BE49-F238E27FC236}">
                <a16:creationId xmlns:a16="http://schemas.microsoft.com/office/drawing/2014/main" id="{984EDD9C-C9E4-8048-85C1-9DDABDD0A1D8}"/>
              </a:ext>
            </a:extLst>
          </p:cNvPr>
          <p:cNvPicPr>
            <a:picLocks noChangeAspect="1"/>
          </p:cNvPicPr>
          <p:nvPr/>
        </p:nvPicPr>
        <p:blipFill>
          <a:blip r:embed="rId12"/>
          <a:stretch>
            <a:fillRect/>
          </a:stretch>
        </p:blipFill>
        <p:spPr>
          <a:xfrm>
            <a:off x="11105500" y="2811873"/>
            <a:ext cx="1485900" cy="139700"/>
          </a:xfrm>
          <a:prstGeom prst="rect">
            <a:avLst/>
          </a:prstGeom>
        </p:spPr>
      </p:pic>
      <p:sp>
        <p:nvSpPr>
          <p:cNvPr id="292" name="テキスト ボックス 291">
            <a:extLst>
              <a:ext uri="{FF2B5EF4-FFF2-40B4-BE49-F238E27FC236}">
                <a16:creationId xmlns:a16="http://schemas.microsoft.com/office/drawing/2014/main" id="{4B8A80B5-29FF-5541-8AEF-90A2F05623A0}"/>
              </a:ext>
            </a:extLst>
          </p:cNvPr>
          <p:cNvSpPr txBox="1"/>
          <p:nvPr/>
        </p:nvSpPr>
        <p:spPr>
          <a:xfrm>
            <a:off x="7827685" y="5242670"/>
            <a:ext cx="992580" cy="215444"/>
          </a:xfrm>
          <a:prstGeom prst="rect">
            <a:avLst/>
          </a:prstGeom>
          <a:solidFill>
            <a:srgbClr val="92D050"/>
          </a:solidFill>
        </p:spPr>
        <p:txBody>
          <a:bodyPr wrap="none" rtlCol="0">
            <a:spAutoFit/>
          </a:bodyPr>
          <a:lstStyle/>
          <a:p>
            <a:pPr algn="ctr"/>
            <a:r>
              <a:rPr lang="ja-JP" altLang="en-US" sz="800" b="1" dirty="0">
                <a:solidFill>
                  <a:schemeClr val="bg1"/>
                </a:solidFill>
                <a:latin typeface="游ゴシック Medium" panose="020B0500000000000000" pitchFamily="50" charset="-128"/>
                <a:ea typeface="游ゴシック Medium" panose="020B0500000000000000" pitchFamily="50" charset="-128"/>
              </a:rPr>
              <a:t>人感センサー搭載</a:t>
            </a:r>
          </a:p>
        </p:txBody>
      </p:sp>
      <p:sp>
        <p:nvSpPr>
          <p:cNvPr id="293" name="テキスト ボックス 292">
            <a:extLst>
              <a:ext uri="{FF2B5EF4-FFF2-40B4-BE49-F238E27FC236}">
                <a16:creationId xmlns:a16="http://schemas.microsoft.com/office/drawing/2014/main" id="{C2A36FBE-F4AB-584C-895B-884D4FE8E773}"/>
              </a:ext>
            </a:extLst>
          </p:cNvPr>
          <p:cNvSpPr txBox="1"/>
          <p:nvPr/>
        </p:nvSpPr>
        <p:spPr>
          <a:xfrm>
            <a:off x="8771235" y="5251447"/>
            <a:ext cx="867545" cy="230832"/>
          </a:xfrm>
          <a:prstGeom prst="rect">
            <a:avLst/>
          </a:prstGeom>
          <a:noFill/>
        </p:spPr>
        <p:txBody>
          <a:bodyPr wrap="none" rtlCol="0">
            <a:spAutoFit/>
          </a:bodyPr>
          <a:lstStyle/>
          <a:p>
            <a:r>
              <a:rPr lang="ja-JP" altLang="en-US" sz="900" b="1" dirty="0" smtClean="0">
                <a:latin typeface="游ゴシック Medium" panose="020B0500000000000000" pitchFamily="50" charset="-128"/>
                <a:ea typeface="游ゴシック Medium" panose="020B0500000000000000" pitchFamily="50" charset="-128"/>
              </a:rPr>
              <a:t>かしこく</a:t>
            </a:r>
            <a:r>
              <a:rPr lang="ja-JP" altLang="en-US" sz="900" b="1" dirty="0">
                <a:latin typeface="游ゴシック Medium" panose="020B0500000000000000" pitchFamily="50" charset="-128"/>
                <a:ea typeface="游ゴシック Medium" panose="020B0500000000000000" pitchFamily="50" charset="-128"/>
              </a:rPr>
              <a:t>節電</a:t>
            </a:r>
          </a:p>
        </p:txBody>
      </p:sp>
      <p:sp>
        <p:nvSpPr>
          <p:cNvPr id="294" name="テキスト ボックス 293">
            <a:extLst>
              <a:ext uri="{FF2B5EF4-FFF2-40B4-BE49-F238E27FC236}">
                <a16:creationId xmlns:a16="http://schemas.microsoft.com/office/drawing/2014/main" id="{AE568165-AAEA-764F-9691-D025D97B1508}"/>
              </a:ext>
            </a:extLst>
          </p:cNvPr>
          <p:cNvSpPr txBox="1"/>
          <p:nvPr/>
        </p:nvSpPr>
        <p:spPr>
          <a:xfrm>
            <a:off x="9501600" y="5248945"/>
            <a:ext cx="300082" cy="184666"/>
          </a:xfrm>
          <a:prstGeom prst="rect">
            <a:avLst/>
          </a:prstGeom>
          <a:noFill/>
        </p:spPr>
        <p:txBody>
          <a:bodyPr wrap="none" rtlCol="0">
            <a:spAutoFit/>
          </a:bodyPr>
          <a:lstStyle/>
          <a:p>
            <a:r>
              <a:rPr kumimoji="1" lang="en-US" altLang="ja-JP" sz="600" dirty="0" smtClean="0"/>
              <a:t>※4</a:t>
            </a:r>
          </a:p>
        </p:txBody>
      </p:sp>
      <p:sp>
        <p:nvSpPr>
          <p:cNvPr id="295" name="テキスト ボックス 294">
            <a:extLst>
              <a:ext uri="{FF2B5EF4-FFF2-40B4-BE49-F238E27FC236}">
                <a16:creationId xmlns:a16="http://schemas.microsoft.com/office/drawing/2014/main" id="{C25CF616-56CF-304B-8FDD-ED0BDDFDF891}"/>
              </a:ext>
            </a:extLst>
          </p:cNvPr>
          <p:cNvSpPr txBox="1"/>
          <p:nvPr/>
        </p:nvSpPr>
        <p:spPr>
          <a:xfrm>
            <a:off x="7708769" y="6227735"/>
            <a:ext cx="5082485" cy="230832"/>
          </a:xfrm>
          <a:prstGeom prst="rect">
            <a:avLst/>
          </a:prstGeom>
          <a:noFill/>
        </p:spPr>
        <p:txBody>
          <a:bodyPr wrap="square" rtlCol="0">
            <a:spAutoFit/>
          </a:bodyPr>
          <a:lstStyle/>
          <a:p>
            <a:r>
              <a:rPr lang="en-US" altLang="ja-JP" sz="450" dirty="0" smtClean="0"/>
              <a:t>※</a:t>
            </a:r>
            <a:r>
              <a:rPr lang="en-US" altLang="ja-JP" sz="450" dirty="0"/>
              <a:t>4</a:t>
            </a:r>
            <a:r>
              <a:rPr lang="en-US" altLang="ja-JP" sz="450" dirty="0" smtClean="0"/>
              <a:t> </a:t>
            </a:r>
            <a:r>
              <a:rPr lang="ja-JP" altLang="en-US" sz="450" dirty="0"/>
              <a:t>試験条件</a:t>
            </a:r>
            <a:r>
              <a:rPr lang="en-US" altLang="ja-JP" sz="450" dirty="0"/>
              <a:t>:</a:t>
            </a:r>
            <a:r>
              <a:rPr lang="ja-JP" altLang="en-US" sz="450" dirty="0"/>
              <a:t>当社環境試験室</a:t>
            </a:r>
            <a:r>
              <a:rPr lang="en-US" altLang="ja-JP" sz="450" dirty="0"/>
              <a:t>10</a:t>
            </a:r>
            <a:r>
              <a:rPr lang="ja-JP" altLang="en-US" sz="450" dirty="0"/>
              <a:t>畳において 外気温</a:t>
            </a:r>
            <a:r>
              <a:rPr lang="en-US" altLang="ja-JP" sz="450" dirty="0"/>
              <a:t>35℃ </a:t>
            </a:r>
            <a:r>
              <a:rPr lang="ja-JP" altLang="en-US" sz="450" dirty="0"/>
              <a:t>設定温度</a:t>
            </a:r>
            <a:r>
              <a:rPr lang="en-US" altLang="ja-JP" sz="450" dirty="0"/>
              <a:t>28℃ </a:t>
            </a:r>
            <a:r>
              <a:rPr lang="ja-JP" altLang="en-US" sz="450" dirty="0"/>
              <a:t>風量最大 冷房運転安定時</a:t>
            </a:r>
            <a:r>
              <a:rPr lang="en-US" altLang="ja-JP" sz="450" dirty="0"/>
              <a:t>1</a:t>
            </a:r>
            <a:r>
              <a:rPr lang="ja-JP" altLang="en-US" sz="450" dirty="0"/>
              <a:t>時間あたり ひかえめな運転時</a:t>
            </a:r>
            <a:r>
              <a:rPr lang="en-US" altLang="ja-JP" sz="450" dirty="0"/>
              <a:t>109Wh</a:t>
            </a:r>
            <a:r>
              <a:rPr lang="ja-JP" altLang="en-US" sz="450" dirty="0"/>
              <a:t>と通常運転時</a:t>
            </a:r>
            <a:r>
              <a:rPr lang="en-US" altLang="ja-JP" sz="450" dirty="0"/>
              <a:t>150Wh</a:t>
            </a:r>
            <a:r>
              <a:rPr lang="ja-JP" altLang="en-US" sz="450" dirty="0"/>
              <a:t>の比較。外気温</a:t>
            </a:r>
            <a:r>
              <a:rPr lang="en-US" altLang="ja-JP" sz="450" dirty="0"/>
              <a:t>7℃</a:t>
            </a:r>
          </a:p>
          <a:p>
            <a:r>
              <a:rPr lang="en-US" altLang="ja-JP" sz="450" dirty="0"/>
              <a:t>       </a:t>
            </a:r>
            <a:r>
              <a:rPr lang="ja-JP" altLang="en-US" sz="450" dirty="0"/>
              <a:t>設定温度</a:t>
            </a:r>
            <a:r>
              <a:rPr lang="en-US" altLang="ja-JP" sz="450" dirty="0"/>
              <a:t>20℃ </a:t>
            </a:r>
            <a:r>
              <a:rPr lang="ja-JP" altLang="en-US" sz="450" dirty="0"/>
              <a:t>風量最大</a:t>
            </a:r>
            <a:r>
              <a:rPr lang="en-US" altLang="ja-JP" sz="450" dirty="0"/>
              <a:t> </a:t>
            </a:r>
            <a:r>
              <a:rPr lang="ja-JP" altLang="en-US" sz="450" dirty="0"/>
              <a:t>暖房運転安定時</a:t>
            </a:r>
            <a:r>
              <a:rPr lang="en-US" altLang="ja-JP" sz="450" dirty="0"/>
              <a:t>1</a:t>
            </a:r>
            <a:r>
              <a:rPr lang="ja-JP" altLang="en-US" sz="450" dirty="0"/>
              <a:t>時間あたり </a:t>
            </a:r>
            <a:r>
              <a:rPr lang="ja-JP" altLang="en-US" sz="450" dirty="0" smtClean="0"/>
              <a:t>ひかえめな運転</a:t>
            </a:r>
            <a:r>
              <a:rPr lang="ja-JP" altLang="en-US" sz="450" dirty="0"/>
              <a:t>時</a:t>
            </a:r>
            <a:r>
              <a:rPr lang="en-US" altLang="ja-JP" sz="450" dirty="0"/>
              <a:t>314Wh</a:t>
            </a:r>
            <a:r>
              <a:rPr lang="ja-JP" altLang="en-US" sz="450" dirty="0"/>
              <a:t>と通常運転時</a:t>
            </a:r>
            <a:r>
              <a:rPr lang="en-US" altLang="ja-JP" sz="450" dirty="0"/>
              <a:t>411Wh</a:t>
            </a:r>
            <a:r>
              <a:rPr lang="ja-JP" altLang="en-US" sz="450" dirty="0"/>
              <a:t>の比較。</a:t>
            </a:r>
          </a:p>
        </p:txBody>
      </p:sp>
      <p:sp>
        <p:nvSpPr>
          <p:cNvPr id="296" name="テキスト ボックス 295">
            <a:extLst>
              <a:ext uri="{FF2B5EF4-FFF2-40B4-BE49-F238E27FC236}">
                <a16:creationId xmlns:a16="http://schemas.microsoft.com/office/drawing/2014/main" id="{B98EE290-E9F1-294F-887F-B0305667C5C7}"/>
              </a:ext>
            </a:extLst>
          </p:cNvPr>
          <p:cNvSpPr txBox="1"/>
          <p:nvPr/>
        </p:nvSpPr>
        <p:spPr>
          <a:xfrm>
            <a:off x="10523138" y="5240732"/>
            <a:ext cx="797954" cy="215444"/>
          </a:xfrm>
          <a:prstGeom prst="rect">
            <a:avLst/>
          </a:prstGeom>
          <a:solidFill>
            <a:srgbClr val="FF3333"/>
          </a:solidFill>
        </p:spPr>
        <p:txBody>
          <a:bodyPr wrap="square" rtlCol="0">
            <a:spAutoFit/>
          </a:bodyPr>
          <a:lstStyle/>
          <a:p>
            <a:pPr algn="ctr"/>
            <a:r>
              <a:rPr lang="ja-JP" altLang="en-US" sz="800" b="1" dirty="0">
                <a:solidFill>
                  <a:srgbClr val="FFFFFF"/>
                </a:solidFill>
                <a:latin typeface="游ゴシック Medium" panose="020B0500000000000000" pitchFamily="50" charset="-128"/>
                <a:ea typeface="游ゴシック Medium" panose="020B0500000000000000" pitchFamily="50" charset="-128"/>
              </a:rPr>
              <a:t>パワフル暖房</a:t>
            </a:r>
          </a:p>
        </p:txBody>
      </p:sp>
      <p:sp>
        <p:nvSpPr>
          <p:cNvPr id="297" name="テキスト ボックス 296">
            <a:extLst>
              <a:ext uri="{FF2B5EF4-FFF2-40B4-BE49-F238E27FC236}">
                <a16:creationId xmlns:a16="http://schemas.microsoft.com/office/drawing/2014/main" id="{039E2F46-FE7B-E74E-ADB5-9A2D522AD7D6}"/>
              </a:ext>
            </a:extLst>
          </p:cNvPr>
          <p:cNvSpPr txBox="1"/>
          <p:nvPr/>
        </p:nvSpPr>
        <p:spPr>
          <a:xfrm>
            <a:off x="11264760" y="5251447"/>
            <a:ext cx="1550424" cy="230832"/>
          </a:xfrm>
          <a:prstGeom prst="rect">
            <a:avLst/>
          </a:prstGeom>
          <a:noFill/>
        </p:spPr>
        <p:txBody>
          <a:bodyPr wrap="none" rtlCol="0">
            <a:spAutoFit/>
          </a:bodyPr>
          <a:lstStyle/>
          <a:p>
            <a:r>
              <a:rPr lang="ja-JP" altLang="en-US" sz="900" b="1" dirty="0">
                <a:latin typeface="游ゴシック Medium" panose="020B0500000000000000" pitchFamily="50" charset="-128"/>
                <a:ea typeface="游ゴシック Medium" panose="020B0500000000000000" pitchFamily="50" charset="-128"/>
              </a:rPr>
              <a:t>寒い日も足もとまで暖かく</a:t>
            </a:r>
          </a:p>
        </p:txBody>
      </p:sp>
      <p:sp>
        <p:nvSpPr>
          <p:cNvPr id="298" name="テキスト ボックス 297">
            <a:extLst>
              <a:ext uri="{FF2B5EF4-FFF2-40B4-BE49-F238E27FC236}">
                <a16:creationId xmlns:a16="http://schemas.microsoft.com/office/drawing/2014/main" id="{105D4D7C-19A6-1E41-AA0D-9A3A9B7A4F28}"/>
              </a:ext>
            </a:extLst>
          </p:cNvPr>
          <p:cNvSpPr txBox="1"/>
          <p:nvPr/>
        </p:nvSpPr>
        <p:spPr>
          <a:xfrm>
            <a:off x="10581597" y="5564135"/>
            <a:ext cx="2002471" cy="215444"/>
          </a:xfrm>
          <a:prstGeom prst="rect">
            <a:avLst/>
          </a:prstGeom>
          <a:noFill/>
        </p:spPr>
        <p:txBody>
          <a:bodyPr wrap="none" rtlCol="0">
            <a:spAutoFit/>
          </a:bodyPr>
          <a:lstStyle/>
          <a:p>
            <a:r>
              <a:rPr lang="ja-JP" altLang="en-US" sz="800" b="1" dirty="0">
                <a:solidFill>
                  <a:srgbClr val="E06555"/>
                </a:solidFill>
                <a:latin typeface="游ゴシック Medium" panose="020B0500000000000000" pitchFamily="50" charset="-128"/>
                <a:ea typeface="游ゴシック Medium" panose="020B0500000000000000" pitchFamily="50" charset="-128"/>
              </a:rPr>
              <a:t>低温暖房能力の高さで選ばれています！</a:t>
            </a:r>
          </a:p>
        </p:txBody>
      </p:sp>
      <p:sp>
        <p:nvSpPr>
          <p:cNvPr id="299" name="テキスト ボックス 298">
            <a:extLst>
              <a:ext uri="{FF2B5EF4-FFF2-40B4-BE49-F238E27FC236}">
                <a16:creationId xmlns:a16="http://schemas.microsoft.com/office/drawing/2014/main" id="{4658A672-7385-EE4C-BFEA-DAB733812513}"/>
              </a:ext>
            </a:extLst>
          </p:cNvPr>
          <p:cNvSpPr txBox="1"/>
          <p:nvPr/>
        </p:nvSpPr>
        <p:spPr>
          <a:xfrm>
            <a:off x="10618811" y="5907571"/>
            <a:ext cx="1002517" cy="192360"/>
          </a:xfrm>
          <a:prstGeom prst="rect">
            <a:avLst/>
          </a:prstGeom>
          <a:noFill/>
        </p:spPr>
        <p:txBody>
          <a:bodyPr wrap="none" rtlCol="0">
            <a:spAutoFit/>
          </a:bodyPr>
          <a:lstStyle/>
          <a:p>
            <a:r>
              <a:rPr lang="ja-JP" altLang="en-US" sz="650"/>
              <a:t>外気温</a:t>
            </a:r>
            <a:r>
              <a:rPr lang="en-US" altLang="ja-JP" sz="650" dirty="0"/>
              <a:t>2℃</a:t>
            </a:r>
            <a:r>
              <a:rPr lang="ja-JP" altLang="en-US" sz="650"/>
              <a:t>時 暖房能力</a:t>
            </a:r>
          </a:p>
        </p:txBody>
      </p:sp>
      <p:sp>
        <p:nvSpPr>
          <p:cNvPr id="300" name="テキスト ボックス 299">
            <a:extLst>
              <a:ext uri="{FF2B5EF4-FFF2-40B4-BE49-F238E27FC236}">
                <a16:creationId xmlns:a16="http://schemas.microsoft.com/office/drawing/2014/main" id="{987C1950-A72B-3F4C-87A2-A889303E734C}"/>
              </a:ext>
            </a:extLst>
          </p:cNvPr>
          <p:cNvSpPr txBox="1"/>
          <p:nvPr/>
        </p:nvSpPr>
        <p:spPr>
          <a:xfrm>
            <a:off x="11621328" y="5774563"/>
            <a:ext cx="787395" cy="369332"/>
          </a:xfrm>
          <a:prstGeom prst="rect">
            <a:avLst/>
          </a:prstGeom>
          <a:noFill/>
        </p:spPr>
        <p:txBody>
          <a:bodyPr wrap="none" rtlCol="0">
            <a:spAutoFit/>
          </a:bodyPr>
          <a:lstStyle/>
          <a:p>
            <a:r>
              <a:rPr lang="nb-NO" altLang="ja-JP" sz="1800" dirty="0">
                <a:solidFill>
                  <a:srgbClr val="E06555"/>
                </a:solidFill>
              </a:rPr>
              <a:t>5.4kW</a:t>
            </a:r>
            <a:endParaRPr kumimoji="1" lang="ja-JP" altLang="en-US" sz="1800" dirty="0">
              <a:solidFill>
                <a:srgbClr val="E06555"/>
              </a:solidFill>
            </a:endParaRPr>
          </a:p>
        </p:txBody>
      </p:sp>
      <p:sp>
        <p:nvSpPr>
          <p:cNvPr id="301" name="テキスト ボックス 300">
            <a:extLst>
              <a:ext uri="{FF2B5EF4-FFF2-40B4-BE49-F238E27FC236}">
                <a16:creationId xmlns:a16="http://schemas.microsoft.com/office/drawing/2014/main" id="{DFE337A9-5FB4-DF48-801A-B09C26849519}"/>
              </a:ext>
            </a:extLst>
          </p:cNvPr>
          <p:cNvSpPr txBox="1"/>
          <p:nvPr/>
        </p:nvSpPr>
        <p:spPr>
          <a:xfrm>
            <a:off x="11723711" y="6029623"/>
            <a:ext cx="636713" cy="169277"/>
          </a:xfrm>
          <a:prstGeom prst="rect">
            <a:avLst/>
          </a:prstGeom>
          <a:noFill/>
        </p:spPr>
        <p:txBody>
          <a:bodyPr wrap="none" rtlCol="0">
            <a:spAutoFit/>
          </a:bodyPr>
          <a:lstStyle/>
          <a:p>
            <a:r>
              <a:rPr lang="ja-JP" altLang="is-IS" sz="500" dirty="0"/>
              <a:t>（</a:t>
            </a:r>
            <a:r>
              <a:rPr lang="is-IS" altLang="ja-JP" sz="500" dirty="0" smtClean="0"/>
              <a:t>CSH-S</a:t>
            </a:r>
            <a:r>
              <a:rPr lang="en-US" altLang="ja-JP" sz="500" dirty="0" smtClean="0"/>
              <a:t>V</a:t>
            </a:r>
            <a:r>
              <a:rPr lang="is-IS" altLang="ja-JP" sz="500" dirty="0" smtClean="0"/>
              <a:t>28AR</a:t>
            </a:r>
            <a:r>
              <a:rPr lang="ja-JP" altLang="is-IS" sz="500" dirty="0" smtClean="0"/>
              <a:t>）</a:t>
            </a:r>
            <a:endParaRPr lang="ja-JP" altLang="is-IS" sz="500" dirty="0"/>
          </a:p>
        </p:txBody>
      </p:sp>
      <p:sp>
        <p:nvSpPr>
          <p:cNvPr id="302" name="テキスト ボックス 301">
            <a:extLst>
              <a:ext uri="{FF2B5EF4-FFF2-40B4-BE49-F238E27FC236}">
                <a16:creationId xmlns:a16="http://schemas.microsoft.com/office/drawing/2014/main" id="{FFCE9DF9-E7A0-9D47-8B8D-73E342E0AE39}"/>
              </a:ext>
            </a:extLst>
          </p:cNvPr>
          <p:cNvSpPr txBox="1"/>
          <p:nvPr/>
        </p:nvSpPr>
        <p:spPr>
          <a:xfrm>
            <a:off x="8117622" y="907625"/>
            <a:ext cx="946150" cy="253916"/>
          </a:xfrm>
          <a:prstGeom prst="rect">
            <a:avLst/>
          </a:prstGeom>
          <a:solidFill>
            <a:srgbClr val="00B0F0"/>
          </a:solidFill>
        </p:spPr>
        <p:txBody>
          <a:bodyPr wrap="square" rtlCol="0">
            <a:spAutoFit/>
          </a:bodyPr>
          <a:lstStyle/>
          <a:p>
            <a:pPr algn="ctr"/>
            <a:r>
              <a:rPr lang="ja-JP" altLang="en-US" sz="1050" b="1" dirty="0">
                <a:solidFill>
                  <a:srgbClr val="FFFFFF"/>
                </a:solidFill>
                <a:latin typeface="游ゴシック Medium" panose="020B0500000000000000" pitchFamily="50" charset="-128"/>
                <a:ea typeface="游ゴシック Medium" panose="020B0500000000000000" pitchFamily="50" charset="-128"/>
              </a:rPr>
              <a:t>清潔</a:t>
            </a:r>
          </a:p>
        </p:txBody>
      </p:sp>
      <p:sp>
        <p:nvSpPr>
          <p:cNvPr id="303" name="テキスト ボックス 302">
            <a:extLst>
              <a:ext uri="{FF2B5EF4-FFF2-40B4-BE49-F238E27FC236}">
                <a16:creationId xmlns:a16="http://schemas.microsoft.com/office/drawing/2014/main" id="{F864C33C-3FE9-804C-A5A2-BB0B8E029E39}"/>
              </a:ext>
            </a:extLst>
          </p:cNvPr>
          <p:cNvSpPr txBox="1"/>
          <p:nvPr/>
        </p:nvSpPr>
        <p:spPr>
          <a:xfrm>
            <a:off x="9203472" y="912242"/>
            <a:ext cx="2595582" cy="276999"/>
          </a:xfrm>
          <a:prstGeom prst="rect">
            <a:avLst/>
          </a:prstGeom>
          <a:noFill/>
        </p:spPr>
        <p:txBody>
          <a:bodyPr wrap="none" rtlCol="0">
            <a:spAutoFit/>
          </a:bodyPr>
          <a:lstStyle/>
          <a:p>
            <a:r>
              <a:rPr lang="ja-JP" altLang="en-US" sz="1200" b="1" dirty="0">
                <a:latin typeface="游ゴシック Medium" panose="020B0500000000000000" pitchFamily="50" charset="-128"/>
                <a:ea typeface="游ゴシック Medium" panose="020B0500000000000000" pitchFamily="50" charset="-128"/>
              </a:rPr>
              <a:t>お手入れカンタン「自動でお掃除」</a:t>
            </a:r>
          </a:p>
        </p:txBody>
      </p:sp>
      <p:sp>
        <p:nvSpPr>
          <p:cNvPr id="304" name="テキスト ボックス 303">
            <a:extLst>
              <a:ext uri="{FF2B5EF4-FFF2-40B4-BE49-F238E27FC236}">
                <a16:creationId xmlns:a16="http://schemas.microsoft.com/office/drawing/2014/main" id="{4C2075AD-1BA1-684C-9EAA-F2275390A263}"/>
              </a:ext>
            </a:extLst>
          </p:cNvPr>
          <p:cNvSpPr txBox="1"/>
          <p:nvPr/>
        </p:nvSpPr>
        <p:spPr>
          <a:xfrm>
            <a:off x="10805418" y="837539"/>
            <a:ext cx="300082" cy="184666"/>
          </a:xfrm>
          <a:prstGeom prst="rect">
            <a:avLst/>
          </a:prstGeom>
          <a:noFill/>
        </p:spPr>
        <p:txBody>
          <a:bodyPr wrap="none" rtlCol="0">
            <a:spAutoFit/>
          </a:bodyPr>
          <a:lstStyle/>
          <a:p>
            <a:r>
              <a:rPr kumimoji="1" lang="en-US" altLang="ja-JP" sz="600" dirty="0" smtClean="0"/>
              <a:t>※1</a:t>
            </a:r>
          </a:p>
        </p:txBody>
      </p:sp>
      <p:sp>
        <p:nvSpPr>
          <p:cNvPr id="305" name="テキスト ボックス 304">
            <a:extLst>
              <a:ext uri="{FF2B5EF4-FFF2-40B4-BE49-F238E27FC236}">
                <a16:creationId xmlns:a16="http://schemas.microsoft.com/office/drawing/2014/main" id="{7A831BAF-E628-7245-85A9-1B67E46F0C99}"/>
              </a:ext>
            </a:extLst>
          </p:cNvPr>
          <p:cNvSpPr txBox="1"/>
          <p:nvPr/>
        </p:nvSpPr>
        <p:spPr>
          <a:xfrm>
            <a:off x="11035224" y="1341496"/>
            <a:ext cx="1540098" cy="215444"/>
          </a:xfrm>
          <a:prstGeom prst="rect">
            <a:avLst/>
          </a:prstGeom>
          <a:noFill/>
        </p:spPr>
        <p:txBody>
          <a:bodyPr wrap="square" rtlCol="0">
            <a:spAutoFit/>
          </a:bodyPr>
          <a:lstStyle/>
          <a:p>
            <a:pPr algn="ctr"/>
            <a:r>
              <a:rPr lang="ja-JP" altLang="en-US" sz="800">
                <a:solidFill>
                  <a:schemeClr val="bg1"/>
                </a:solidFill>
                <a:latin typeface="游ゴシック Medium" panose="020B0500000000000000" pitchFamily="50" charset="-128"/>
                <a:ea typeface="游ゴシック Medium" panose="020B0500000000000000" pitchFamily="50" charset="-128"/>
              </a:rPr>
              <a:t>ワンタッチダストボックス</a:t>
            </a:r>
          </a:p>
        </p:txBody>
      </p:sp>
      <p:sp>
        <p:nvSpPr>
          <p:cNvPr id="306" name="テキスト ボックス 305">
            <a:extLst>
              <a:ext uri="{FF2B5EF4-FFF2-40B4-BE49-F238E27FC236}">
                <a16:creationId xmlns:a16="http://schemas.microsoft.com/office/drawing/2014/main" id="{F4251508-78A1-594E-B744-7C77E3BC05FD}"/>
              </a:ext>
            </a:extLst>
          </p:cNvPr>
          <p:cNvSpPr txBox="1"/>
          <p:nvPr/>
        </p:nvSpPr>
        <p:spPr>
          <a:xfrm>
            <a:off x="11079674" y="2778574"/>
            <a:ext cx="1540098" cy="215444"/>
          </a:xfrm>
          <a:prstGeom prst="rect">
            <a:avLst/>
          </a:prstGeom>
          <a:noFill/>
        </p:spPr>
        <p:txBody>
          <a:bodyPr wrap="square" rtlCol="0">
            <a:spAutoFit/>
          </a:bodyPr>
          <a:lstStyle/>
          <a:p>
            <a:pPr algn="ctr"/>
            <a:r>
              <a:rPr lang="ja-JP" altLang="en-US" sz="800" dirty="0">
                <a:solidFill>
                  <a:schemeClr val="bg1"/>
                </a:solidFill>
                <a:latin typeface="游ゴシック Medium" panose="020B0500000000000000" pitchFamily="50" charset="-128"/>
                <a:ea typeface="游ゴシック Medium" panose="020B0500000000000000" pitchFamily="50" charset="-128"/>
              </a:rPr>
              <a:t>外せるメンテナンスユニット</a:t>
            </a:r>
          </a:p>
        </p:txBody>
      </p:sp>
      <p:sp>
        <p:nvSpPr>
          <p:cNvPr id="307" name="テキスト ボックス 306">
            <a:extLst>
              <a:ext uri="{FF2B5EF4-FFF2-40B4-BE49-F238E27FC236}">
                <a16:creationId xmlns:a16="http://schemas.microsoft.com/office/drawing/2014/main" id="{18E60492-BDF4-8C41-8F5E-816A771D1510}"/>
              </a:ext>
            </a:extLst>
          </p:cNvPr>
          <p:cNvSpPr txBox="1"/>
          <p:nvPr/>
        </p:nvSpPr>
        <p:spPr>
          <a:xfrm>
            <a:off x="11042614" y="2950808"/>
            <a:ext cx="1731186" cy="246221"/>
          </a:xfrm>
          <a:prstGeom prst="rect">
            <a:avLst/>
          </a:prstGeom>
          <a:noFill/>
        </p:spPr>
        <p:txBody>
          <a:bodyPr wrap="square" rtlCol="0">
            <a:spAutoFit/>
          </a:bodyPr>
          <a:lstStyle/>
          <a:p>
            <a:r>
              <a:rPr lang="ja-JP" altLang="en-US" sz="500"/>
              <a:t>フィルターとブラシ部分で出来ているメンテナンスユニットもカンタンに片手で取り外してお手入れすることができます。</a:t>
            </a:r>
          </a:p>
        </p:txBody>
      </p:sp>
      <p:sp>
        <p:nvSpPr>
          <p:cNvPr id="308" name="テキスト ボックス 307">
            <a:extLst>
              <a:ext uri="{FF2B5EF4-FFF2-40B4-BE49-F238E27FC236}">
                <a16:creationId xmlns:a16="http://schemas.microsoft.com/office/drawing/2014/main" id="{D3D381C7-9DB4-324F-BD29-04FE79735CB0}"/>
              </a:ext>
            </a:extLst>
          </p:cNvPr>
          <p:cNvSpPr txBox="1"/>
          <p:nvPr/>
        </p:nvSpPr>
        <p:spPr>
          <a:xfrm>
            <a:off x="7806659" y="3222837"/>
            <a:ext cx="3285909" cy="646331"/>
          </a:xfrm>
          <a:prstGeom prst="rect">
            <a:avLst/>
          </a:prstGeom>
          <a:noFill/>
        </p:spPr>
        <p:txBody>
          <a:bodyPr wrap="square" rtlCol="0">
            <a:spAutoFit/>
          </a:bodyPr>
          <a:lstStyle/>
          <a:p>
            <a:r>
              <a:rPr lang="en-US" altLang="ja-JP" sz="450" dirty="0" smtClean="0"/>
              <a:t>※1</a:t>
            </a:r>
            <a:r>
              <a:rPr lang="ja-JP" altLang="en-US" sz="450" dirty="0" smtClean="0"/>
              <a:t>累計</a:t>
            </a:r>
            <a:r>
              <a:rPr lang="en-US" altLang="ja-JP" sz="450" dirty="0"/>
              <a:t>25</a:t>
            </a:r>
            <a:r>
              <a:rPr lang="ja-JP" altLang="en-US" sz="450" dirty="0"/>
              <a:t>時間運転の停止後および</a:t>
            </a:r>
            <a:r>
              <a:rPr lang="en-US" altLang="ja-JP" sz="450" dirty="0"/>
              <a:t>24</a:t>
            </a:r>
            <a:r>
              <a:rPr lang="ja-JP" altLang="en-US" sz="450" dirty="0"/>
              <a:t>時間連続運転すると、自動でフィルターを掃除します。また、リモコン操作</a:t>
            </a:r>
            <a:r>
              <a:rPr lang="ja-JP" altLang="en-US" sz="450" dirty="0" smtClean="0"/>
              <a:t>から</a:t>
            </a:r>
            <a:endParaRPr lang="en-US" altLang="ja-JP" sz="450" dirty="0" smtClean="0"/>
          </a:p>
          <a:p>
            <a:r>
              <a:rPr lang="ja-JP" altLang="en-US" sz="450" dirty="0"/>
              <a:t>　 </a:t>
            </a:r>
            <a:r>
              <a:rPr lang="ja-JP" altLang="en-US" sz="450" dirty="0" smtClean="0"/>
              <a:t> 任意のタイミング</a:t>
            </a:r>
            <a:r>
              <a:rPr lang="ja-JP" altLang="en-US" sz="450" dirty="0"/>
              <a:t>でのフィルターお掃除も可能です。</a:t>
            </a:r>
            <a:endParaRPr lang="en-US" altLang="ja-JP" sz="450" dirty="0"/>
          </a:p>
          <a:p>
            <a:r>
              <a:rPr lang="en-US" altLang="ja-JP" sz="450" dirty="0" smtClean="0"/>
              <a:t>※2</a:t>
            </a:r>
            <a:r>
              <a:rPr lang="ja-JP" altLang="en-US" sz="450" dirty="0" smtClean="0"/>
              <a:t>［</a:t>
            </a:r>
            <a:r>
              <a:rPr lang="ja-JP" altLang="en-US" sz="450" dirty="0"/>
              <a:t>抗菌］試験機関名：一般財団法人 ボーケン品質評価機構／試験方法：</a:t>
            </a:r>
            <a:r>
              <a:rPr lang="en-US" altLang="ja-JP" sz="450" dirty="0"/>
              <a:t>JIS Z 2801</a:t>
            </a:r>
            <a:r>
              <a:rPr lang="ja-JP" altLang="en-US" sz="450" dirty="0"/>
              <a:t>：</a:t>
            </a:r>
            <a:r>
              <a:rPr lang="en-US" altLang="ja-JP" sz="450" dirty="0"/>
              <a:t>2012 </a:t>
            </a:r>
            <a:r>
              <a:rPr lang="ja-JP" altLang="en-US" sz="450" dirty="0"/>
              <a:t>定量試験（フィルム密着法</a:t>
            </a:r>
            <a:r>
              <a:rPr lang="ja-JP" altLang="en-US" sz="450" dirty="0" smtClean="0"/>
              <a:t>）</a:t>
            </a:r>
            <a:endParaRPr lang="en-US" altLang="ja-JP" sz="450" dirty="0" smtClean="0"/>
          </a:p>
          <a:p>
            <a:r>
              <a:rPr lang="en-US" altLang="ja-JP" sz="450" dirty="0"/>
              <a:t> </a:t>
            </a:r>
            <a:r>
              <a:rPr lang="en-US" altLang="ja-JP" sz="450" dirty="0" smtClean="0"/>
              <a:t>       </a:t>
            </a:r>
            <a:r>
              <a:rPr lang="ja-JP" altLang="en-US" sz="450" dirty="0" smtClean="0"/>
              <a:t>／</a:t>
            </a:r>
            <a:r>
              <a:rPr lang="ja-JP" altLang="en-US" sz="450" dirty="0"/>
              <a:t>試験</a:t>
            </a:r>
            <a:r>
              <a:rPr lang="ja-JP" altLang="en-US" sz="450" dirty="0" smtClean="0"/>
              <a:t>番号</a:t>
            </a:r>
            <a:r>
              <a:rPr lang="ja-JP" altLang="en-US" sz="450" dirty="0"/>
              <a:t>：</a:t>
            </a:r>
            <a:r>
              <a:rPr lang="en-US" altLang="ja-JP" sz="450" dirty="0"/>
              <a:t>30118042416</a:t>
            </a:r>
            <a:r>
              <a:rPr lang="ja-JP" altLang="en-US" sz="450" dirty="0"/>
              <a:t>（</a:t>
            </a:r>
            <a:r>
              <a:rPr lang="en-US" altLang="ja-JP" sz="450" dirty="0"/>
              <a:t>29018005316-2</a:t>
            </a:r>
            <a:r>
              <a:rPr lang="ja-JP" altLang="en-US" sz="450" dirty="0"/>
              <a:t>）／試験結果：</a:t>
            </a:r>
            <a:r>
              <a:rPr lang="en-US" altLang="ja-JP" sz="450" dirty="0"/>
              <a:t>99</a:t>
            </a:r>
            <a:r>
              <a:rPr lang="ja-JP" altLang="en-US" sz="450" dirty="0"/>
              <a:t>％以上抑制／試験は</a:t>
            </a:r>
            <a:r>
              <a:rPr lang="en-US" altLang="ja-JP" sz="450" dirty="0"/>
              <a:t>2</a:t>
            </a:r>
            <a:r>
              <a:rPr lang="ja-JP" altLang="en-US" sz="450" dirty="0"/>
              <a:t>種類のみの菌で実施。［防カビ</a:t>
            </a:r>
            <a:r>
              <a:rPr lang="ja-JP" altLang="en-US" sz="450" dirty="0" smtClean="0"/>
              <a:t>］</a:t>
            </a:r>
            <a:endParaRPr lang="en-US" altLang="ja-JP" sz="450" dirty="0" smtClean="0"/>
          </a:p>
          <a:p>
            <a:r>
              <a:rPr lang="en-US" altLang="ja-JP" sz="450" dirty="0"/>
              <a:t> </a:t>
            </a:r>
            <a:r>
              <a:rPr lang="en-US" altLang="ja-JP" sz="450" dirty="0" smtClean="0"/>
              <a:t>      </a:t>
            </a:r>
            <a:r>
              <a:rPr lang="ja-JP" altLang="en-US" sz="450" dirty="0" smtClean="0"/>
              <a:t>試験</a:t>
            </a:r>
            <a:r>
              <a:rPr lang="ja-JP" altLang="en-US" sz="450" dirty="0"/>
              <a:t>機関名：一般</a:t>
            </a:r>
            <a:r>
              <a:rPr lang="ja-JP" altLang="en-US" sz="450" dirty="0" smtClean="0"/>
              <a:t>財団</a:t>
            </a:r>
            <a:r>
              <a:rPr lang="ja-JP" altLang="en-US" sz="450" dirty="0"/>
              <a:t>法人 ボーケン品質評価機構／試験方法：</a:t>
            </a:r>
            <a:r>
              <a:rPr lang="en-US" altLang="ja-JP" sz="450" dirty="0"/>
              <a:t>JIS Z 2911</a:t>
            </a:r>
            <a:r>
              <a:rPr lang="ja-JP" altLang="en-US" sz="450" dirty="0"/>
              <a:t>：</a:t>
            </a:r>
            <a:r>
              <a:rPr lang="en-US" altLang="ja-JP" sz="450" dirty="0"/>
              <a:t>2010 </a:t>
            </a:r>
            <a:r>
              <a:rPr lang="ja-JP" altLang="en-US" sz="450" dirty="0"/>
              <a:t>定性試験（繊維製品の試験・乾式法</a:t>
            </a:r>
            <a:r>
              <a:rPr lang="ja-JP" altLang="en-US" sz="450" dirty="0" smtClean="0"/>
              <a:t>）</a:t>
            </a:r>
            <a:endParaRPr lang="en-US" altLang="ja-JP" sz="450" dirty="0" smtClean="0"/>
          </a:p>
          <a:p>
            <a:r>
              <a:rPr lang="en-US" altLang="ja-JP" sz="450" dirty="0"/>
              <a:t> </a:t>
            </a:r>
            <a:r>
              <a:rPr lang="en-US" altLang="ja-JP" sz="450" dirty="0" smtClean="0"/>
              <a:t>      </a:t>
            </a:r>
            <a:r>
              <a:rPr lang="ja-JP" altLang="en-US" sz="450" dirty="0" smtClean="0"/>
              <a:t>／試験</a:t>
            </a:r>
            <a:r>
              <a:rPr lang="ja-JP" altLang="en-US" sz="450" dirty="0"/>
              <a:t>番号：</a:t>
            </a:r>
            <a:r>
              <a:rPr lang="en-US" altLang="ja-JP" sz="450" dirty="0"/>
              <a:t>20218066410-2</a:t>
            </a:r>
            <a:r>
              <a:rPr lang="ja-JP" altLang="en-US" sz="450" dirty="0"/>
              <a:t>／試験結果：菌糸の発育が認められない。</a:t>
            </a:r>
            <a:endParaRPr lang="en-US" altLang="ja-JP" sz="450" dirty="0"/>
          </a:p>
          <a:p>
            <a:r>
              <a:rPr lang="en-US" altLang="ja-JP" sz="450" dirty="0" smtClean="0"/>
              <a:t>※3</a:t>
            </a:r>
            <a:r>
              <a:rPr lang="ja-JP" altLang="en-US" sz="450" dirty="0" smtClean="0"/>
              <a:t>［</a:t>
            </a:r>
            <a:r>
              <a:rPr lang="ja-JP" altLang="en-US" sz="450" dirty="0"/>
              <a:t>抗菌］試験機関名：一般財団法人 カケンテストセンター／試験方法：</a:t>
            </a:r>
            <a:r>
              <a:rPr lang="en-US" altLang="ja-JP" sz="450" dirty="0"/>
              <a:t>JIS L 1902 </a:t>
            </a:r>
            <a:r>
              <a:rPr lang="ja-JP" altLang="en-US" sz="450" dirty="0"/>
              <a:t>定量試験（菌液吸収法）／</a:t>
            </a:r>
            <a:r>
              <a:rPr lang="ja-JP" altLang="en-US" sz="450" dirty="0" smtClean="0"/>
              <a:t>試験番</a:t>
            </a:r>
            <a:endParaRPr lang="en-US" altLang="ja-JP" sz="450" dirty="0" smtClean="0"/>
          </a:p>
          <a:p>
            <a:r>
              <a:rPr lang="en-US" altLang="ja-JP" sz="450" dirty="0"/>
              <a:t> </a:t>
            </a:r>
            <a:r>
              <a:rPr lang="en-US" altLang="ja-JP" sz="450" dirty="0" smtClean="0"/>
              <a:t>       </a:t>
            </a:r>
            <a:r>
              <a:rPr lang="ja-JP" altLang="en-US" sz="450" dirty="0" smtClean="0"/>
              <a:t>号：</a:t>
            </a:r>
            <a:r>
              <a:rPr lang="en-US" altLang="ja-JP" sz="450" dirty="0" smtClean="0"/>
              <a:t>CK-12-096164</a:t>
            </a:r>
            <a:r>
              <a:rPr lang="ja-JP" altLang="en-US" sz="450" dirty="0"/>
              <a:t>／試験結果：</a:t>
            </a:r>
            <a:r>
              <a:rPr lang="en-US" altLang="ja-JP" sz="450" dirty="0"/>
              <a:t>99</a:t>
            </a:r>
            <a:r>
              <a:rPr lang="ja-JP" altLang="en-US" sz="450" dirty="0"/>
              <a:t>％以上抑制／試験は</a:t>
            </a:r>
            <a:r>
              <a:rPr lang="en-US" altLang="ja-JP" sz="450" dirty="0"/>
              <a:t>1</a:t>
            </a:r>
            <a:r>
              <a:rPr lang="ja-JP" altLang="en-US" sz="450" dirty="0"/>
              <a:t>種類のみの菌で実施。</a:t>
            </a:r>
          </a:p>
        </p:txBody>
      </p:sp>
      <p:sp>
        <p:nvSpPr>
          <p:cNvPr id="312" name="テキスト ボックス 311">
            <a:extLst>
              <a:ext uri="{FF2B5EF4-FFF2-40B4-BE49-F238E27FC236}">
                <a16:creationId xmlns:a16="http://schemas.microsoft.com/office/drawing/2014/main" id="{9BA912E8-1573-964A-B43B-59E9871934BD}"/>
              </a:ext>
            </a:extLst>
          </p:cNvPr>
          <p:cNvSpPr txBox="1"/>
          <p:nvPr/>
        </p:nvSpPr>
        <p:spPr>
          <a:xfrm>
            <a:off x="11021529" y="1631271"/>
            <a:ext cx="400754" cy="169277"/>
          </a:xfrm>
          <a:prstGeom prst="rect">
            <a:avLst/>
          </a:prstGeom>
          <a:noFill/>
        </p:spPr>
        <p:txBody>
          <a:bodyPr wrap="square" rtlCol="0">
            <a:spAutoFit/>
          </a:bodyPr>
          <a:lstStyle/>
          <a:p>
            <a:r>
              <a:rPr lang="ja-JP" altLang="en-US" sz="500" dirty="0">
                <a:solidFill>
                  <a:schemeClr val="bg1"/>
                </a:solidFill>
              </a:rPr>
              <a:t>一般的</a:t>
            </a:r>
          </a:p>
        </p:txBody>
      </p:sp>
      <p:sp>
        <p:nvSpPr>
          <p:cNvPr id="313" name="テキスト ボックス 312">
            <a:extLst>
              <a:ext uri="{FF2B5EF4-FFF2-40B4-BE49-F238E27FC236}">
                <a16:creationId xmlns:a16="http://schemas.microsoft.com/office/drawing/2014/main" id="{7856C518-86F1-6840-BBCB-DA59E0CDE323}"/>
              </a:ext>
            </a:extLst>
          </p:cNvPr>
          <p:cNvSpPr txBox="1"/>
          <p:nvPr/>
        </p:nvSpPr>
        <p:spPr>
          <a:xfrm>
            <a:off x="11289802" y="1578280"/>
            <a:ext cx="657190" cy="323165"/>
          </a:xfrm>
          <a:prstGeom prst="rect">
            <a:avLst/>
          </a:prstGeom>
          <a:noFill/>
        </p:spPr>
        <p:txBody>
          <a:bodyPr wrap="square" rtlCol="0">
            <a:spAutoFit/>
          </a:bodyPr>
          <a:lstStyle/>
          <a:p>
            <a:r>
              <a:rPr lang="ja-JP" altLang="en-US" sz="500"/>
              <a:t>高い所にある</a:t>
            </a:r>
            <a:endParaRPr lang="en-US" altLang="ja-JP" sz="500" dirty="0"/>
          </a:p>
          <a:p>
            <a:r>
              <a:rPr lang="ja-JP" altLang="en-US" sz="500"/>
              <a:t>エアコンは</a:t>
            </a:r>
            <a:endParaRPr lang="en-US" altLang="ja-JP" sz="500" dirty="0"/>
          </a:p>
          <a:p>
            <a:r>
              <a:rPr lang="ja-JP" altLang="en-US" sz="500"/>
              <a:t>お手入れ大変。</a:t>
            </a:r>
          </a:p>
        </p:txBody>
      </p:sp>
      <p:sp>
        <p:nvSpPr>
          <p:cNvPr id="314" name="テキスト ボックス 313">
            <a:extLst>
              <a:ext uri="{FF2B5EF4-FFF2-40B4-BE49-F238E27FC236}">
                <a16:creationId xmlns:a16="http://schemas.microsoft.com/office/drawing/2014/main" id="{F4D94D9D-3B02-F54D-A4B9-549F18C2E6D1}"/>
              </a:ext>
            </a:extLst>
          </p:cNvPr>
          <p:cNvSpPr txBox="1"/>
          <p:nvPr/>
        </p:nvSpPr>
        <p:spPr>
          <a:xfrm>
            <a:off x="12166148" y="1541246"/>
            <a:ext cx="657190" cy="323165"/>
          </a:xfrm>
          <a:prstGeom prst="rect">
            <a:avLst/>
          </a:prstGeom>
          <a:noFill/>
        </p:spPr>
        <p:txBody>
          <a:bodyPr wrap="square" rtlCol="0">
            <a:spAutoFit/>
          </a:bodyPr>
          <a:lstStyle/>
          <a:p>
            <a:r>
              <a:rPr lang="ja-JP" altLang="en-US" sz="500"/>
              <a:t>脱着カンタン！</a:t>
            </a:r>
            <a:endParaRPr lang="en-US" altLang="ja-JP" sz="500" dirty="0"/>
          </a:p>
          <a:p>
            <a:r>
              <a:rPr lang="ja-JP" altLang="en-US" sz="500"/>
              <a:t>ワンタッチ</a:t>
            </a:r>
            <a:endParaRPr lang="en-US" altLang="ja-JP" sz="500" dirty="0"/>
          </a:p>
          <a:p>
            <a:r>
              <a:rPr lang="ja-JP" altLang="en-US" sz="500"/>
              <a:t>ダストボックス</a:t>
            </a:r>
          </a:p>
        </p:txBody>
      </p:sp>
      <p:sp>
        <p:nvSpPr>
          <p:cNvPr id="315" name="テキスト ボックス 314">
            <a:extLst>
              <a:ext uri="{FF2B5EF4-FFF2-40B4-BE49-F238E27FC236}">
                <a16:creationId xmlns:a16="http://schemas.microsoft.com/office/drawing/2014/main" id="{ABC74675-7D9A-9744-9158-A90C849A1FB4}"/>
              </a:ext>
            </a:extLst>
          </p:cNvPr>
          <p:cNvSpPr txBox="1"/>
          <p:nvPr/>
        </p:nvSpPr>
        <p:spPr>
          <a:xfrm>
            <a:off x="9840680" y="2661880"/>
            <a:ext cx="1043273" cy="215444"/>
          </a:xfrm>
          <a:prstGeom prst="rect">
            <a:avLst/>
          </a:prstGeom>
          <a:noFill/>
          <a:ln>
            <a:solidFill>
              <a:srgbClr val="0070C0"/>
            </a:solidFill>
          </a:ln>
        </p:spPr>
        <p:txBody>
          <a:bodyPr wrap="square" rtlCol="0">
            <a:spAutoFit/>
          </a:bodyPr>
          <a:lstStyle/>
          <a:p>
            <a:pPr algn="ctr"/>
            <a:r>
              <a:rPr lang="en-US" altLang="ja-JP" sz="800" dirty="0">
                <a:solidFill>
                  <a:srgbClr val="0070C0"/>
                </a:solidFill>
              </a:rPr>
              <a:t>3</a:t>
            </a:r>
            <a:r>
              <a:rPr lang="en-US" altLang="ja-JP" sz="600" dirty="0">
                <a:solidFill>
                  <a:srgbClr val="0070C0"/>
                </a:solidFill>
              </a:rPr>
              <a:t> </a:t>
            </a:r>
            <a:r>
              <a:rPr lang="ja-JP" altLang="en-US" sz="500" dirty="0">
                <a:latin typeface="BIZ UDPゴシック" panose="020B0400000000000000" pitchFamily="50" charset="-128"/>
                <a:ea typeface="BIZ UDPゴシック" panose="020B0400000000000000" pitchFamily="50" charset="-128"/>
              </a:rPr>
              <a:t>ワンタッチダストボックス</a:t>
            </a:r>
          </a:p>
        </p:txBody>
      </p:sp>
      <p:sp>
        <p:nvSpPr>
          <p:cNvPr id="316" name="テキスト ボックス 315">
            <a:extLst>
              <a:ext uri="{FF2B5EF4-FFF2-40B4-BE49-F238E27FC236}">
                <a16:creationId xmlns:a16="http://schemas.microsoft.com/office/drawing/2014/main" id="{4CDDC924-D54B-A049-AAC4-901438952B63}"/>
              </a:ext>
            </a:extLst>
          </p:cNvPr>
          <p:cNvSpPr txBox="1"/>
          <p:nvPr/>
        </p:nvSpPr>
        <p:spPr>
          <a:xfrm>
            <a:off x="9738467" y="2878110"/>
            <a:ext cx="1233248" cy="184666"/>
          </a:xfrm>
          <a:prstGeom prst="rect">
            <a:avLst/>
          </a:prstGeom>
          <a:noFill/>
          <a:ln>
            <a:noFill/>
          </a:ln>
        </p:spPr>
        <p:txBody>
          <a:bodyPr wrap="square" rtlCol="0">
            <a:spAutoFit/>
          </a:bodyPr>
          <a:lstStyle/>
          <a:p>
            <a:pPr algn="ctr"/>
            <a:r>
              <a:rPr lang="ja-JP" altLang="en-US" sz="600" dirty="0">
                <a:latin typeface="BIZ UDPゴシック" panose="020B0400000000000000" pitchFamily="50" charset="-128"/>
                <a:ea typeface="BIZ UDPゴシック" panose="020B0400000000000000" pitchFamily="50" charset="-128"/>
              </a:rPr>
              <a:t>ホコリはダストボックスに回収</a:t>
            </a:r>
          </a:p>
        </p:txBody>
      </p:sp>
      <p:sp>
        <p:nvSpPr>
          <p:cNvPr id="317" name="テキスト ボックス 316">
            <a:extLst>
              <a:ext uri="{FF2B5EF4-FFF2-40B4-BE49-F238E27FC236}">
                <a16:creationId xmlns:a16="http://schemas.microsoft.com/office/drawing/2014/main" id="{F0288C30-BA29-1B4A-863B-6989914C6AD9}"/>
              </a:ext>
            </a:extLst>
          </p:cNvPr>
          <p:cNvSpPr txBox="1"/>
          <p:nvPr/>
        </p:nvSpPr>
        <p:spPr>
          <a:xfrm>
            <a:off x="7835145" y="1435518"/>
            <a:ext cx="1014405" cy="215444"/>
          </a:xfrm>
          <a:prstGeom prst="rect">
            <a:avLst/>
          </a:prstGeom>
          <a:noFill/>
          <a:ln>
            <a:solidFill>
              <a:srgbClr val="0070C0"/>
            </a:solidFill>
          </a:ln>
        </p:spPr>
        <p:txBody>
          <a:bodyPr wrap="square" rtlCol="0">
            <a:spAutoFit/>
          </a:bodyPr>
          <a:lstStyle/>
          <a:p>
            <a:pPr algn="ctr"/>
            <a:r>
              <a:rPr lang="en-US" altLang="ja-JP" sz="800" dirty="0">
                <a:solidFill>
                  <a:srgbClr val="0070C0"/>
                </a:solidFill>
              </a:rPr>
              <a:t>1</a:t>
            </a:r>
            <a:r>
              <a:rPr lang="en-US" altLang="ja-JP" sz="600" dirty="0">
                <a:solidFill>
                  <a:srgbClr val="0070C0"/>
                </a:solidFill>
              </a:rPr>
              <a:t> </a:t>
            </a:r>
            <a:r>
              <a:rPr lang="ja-JP" altLang="en-US" sz="500" dirty="0">
                <a:latin typeface="BIZ UDPゴシック" panose="020B0400000000000000" pitchFamily="50" charset="-128"/>
                <a:ea typeface="BIZ UDPゴシック" panose="020B0400000000000000" pitchFamily="50" charset="-128"/>
              </a:rPr>
              <a:t>抗菌・防カビフィルター</a:t>
            </a:r>
          </a:p>
        </p:txBody>
      </p:sp>
      <p:sp>
        <p:nvSpPr>
          <p:cNvPr id="318" name="テキスト ボックス 317">
            <a:extLst>
              <a:ext uri="{FF2B5EF4-FFF2-40B4-BE49-F238E27FC236}">
                <a16:creationId xmlns:a16="http://schemas.microsoft.com/office/drawing/2014/main" id="{5A9D5BD8-26AF-7843-9173-BDE02FB9C639}"/>
              </a:ext>
            </a:extLst>
          </p:cNvPr>
          <p:cNvSpPr txBox="1"/>
          <p:nvPr/>
        </p:nvSpPr>
        <p:spPr>
          <a:xfrm>
            <a:off x="7718876" y="1626902"/>
            <a:ext cx="1151981" cy="276999"/>
          </a:xfrm>
          <a:prstGeom prst="rect">
            <a:avLst/>
          </a:prstGeom>
          <a:noFill/>
          <a:ln>
            <a:noFill/>
          </a:ln>
        </p:spPr>
        <p:txBody>
          <a:bodyPr wrap="square" rtlCol="0">
            <a:spAutoFit/>
          </a:bodyPr>
          <a:lstStyle/>
          <a:p>
            <a:pPr algn="ctr"/>
            <a:r>
              <a:rPr lang="ja-JP" altLang="en-US" sz="600" dirty="0">
                <a:latin typeface="BIZ UDPゴシック" panose="020B0400000000000000" pitchFamily="50" charset="-128"/>
                <a:ea typeface="BIZ UDPゴシック" panose="020B0400000000000000" pitchFamily="50" charset="-128"/>
              </a:rPr>
              <a:t>フィルターのネット部が</a:t>
            </a:r>
            <a:endParaRPr lang="en-US" altLang="ja-JP" sz="600" dirty="0">
              <a:latin typeface="BIZ UDPゴシック" panose="020B0400000000000000" pitchFamily="50" charset="-128"/>
              <a:ea typeface="BIZ UDPゴシック" panose="020B0400000000000000" pitchFamily="50" charset="-128"/>
            </a:endParaRPr>
          </a:p>
          <a:p>
            <a:pPr algn="ctr"/>
            <a:r>
              <a:rPr lang="ja-JP" altLang="en-US" sz="600" dirty="0">
                <a:latin typeface="BIZ UDPゴシック" panose="020B0400000000000000" pitchFamily="50" charset="-128"/>
                <a:ea typeface="BIZ UDPゴシック" panose="020B0400000000000000" pitchFamily="50" charset="-128"/>
              </a:rPr>
              <a:t>自動でスライド</a:t>
            </a:r>
          </a:p>
        </p:txBody>
      </p:sp>
      <p:sp>
        <p:nvSpPr>
          <p:cNvPr id="319" name="テキスト ボックス 318">
            <a:extLst>
              <a:ext uri="{FF2B5EF4-FFF2-40B4-BE49-F238E27FC236}">
                <a16:creationId xmlns:a16="http://schemas.microsoft.com/office/drawing/2014/main" id="{F9C82E12-A1BC-DE44-8DE7-EA04964B95B6}"/>
              </a:ext>
            </a:extLst>
          </p:cNvPr>
          <p:cNvSpPr txBox="1"/>
          <p:nvPr/>
        </p:nvSpPr>
        <p:spPr>
          <a:xfrm>
            <a:off x="8611220" y="1455578"/>
            <a:ext cx="300082" cy="184666"/>
          </a:xfrm>
          <a:prstGeom prst="rect">
            <a:avLst/>
          </a:prstGeom>
          <a:noFill/>
        </p:spPr>
        <p:txBody>
          <a:bodyPr wrap="none" rtlCol="0">
            <a:spAutoFit/>
          </a:bodyPr>
          <a:lstStyle/>
          <a:p>
            <a:r>
              <a:rPr kumimoji="1" lang="en-US" altLang="ja-JP" sz="600" dirty="0" smtClean="0"/>
              <a:t>※2</a:t>
            </a:r>
          </a:p>
        </p:txBody>
      </p:sp>
      <p:sp>
        <p:nvSpPr>
          <p:cNvPr id="320" name="テキスト ボックス 319">
            <a:extLst>
              <a:ext uri="{FF2B5EF4-FFF2-40B4-BE49-F238E27FC236}">
                <a16:creationId xmlns:a16="http://schemas.microsoft.com/office/drawing/2014/main" id="{28E1AE4B-A3C7-054F-995A-FCEFAFEE86E1}"/>
              </a:ext>
            </a:extLst>
          </p:cNvPr>
          <p:cNvSpPr txBox="1"/>
          <p:nvPr/>
        </p:nvSpPr>
        <p:spPr>
          <a:xfrm>
            <a:off x="7829930" y="1956854"/>
            <a:ext cx="1014405" cy="215444"/>
          </a:xfrm>
          <a:prstGeom prst="rect">
            <a:avLst/>
          </a:prstGeom>
          <a:noFill/>
          <a:ln>
            <a:solidFill>
              <a:srgbClr val="0070C0"/>
            </a:solidFill>
          </a:ln>
        </p:spPr>
        <p:txBody>
          <a:bodyPr wrap="square" rtlCol="0">
            <a:spAutoFit/>
          </a:bodyPr>
          <a:lstStyle/>
          <a:p>
            <a:pPr algn="ctr"/>
            <a:r>
              <a:rPr lang="en-US" altLang="ja-JP" sz="800" dirty="0">
                <a:solidFill>
                  <a:srgbClr val="0070C0"/>
                </a:solidFill>
              </a:rPr>
              <a:t>2</a:t>
            </a:r>
            <a:r>
              <a:rPr lang="en-US" altLang="ja-JP" sz="600" dirty="0">
                <a:solidFill>
                  <a:srgbClr val="0070C0"/>
                </a:solidFill>
              </a:rPr>
              <a:t> </a:t>
            </a:r>
            <a:r>
              <a:rPr lang="ja-JP" altLang="en-US" sz="600" dirty="0">
                <a:latin typeface="BIZ UDPゴシック" panose="020B0400000000000000" pitchFamily="50" charset="-128"/>
                <a:ea typeface="BIZ UDPゴシック" panose="020B0400000000000000" pitchFamily="50" charset="-128"/>
              </a:rPr>
              <a:t>抗菌ブラシ</a:t>
            </a:r>
          </a:p>
        </p:txBody>
      </p:sp>
      <p:sp>
        <p:nvSpPr>
          <p:cNvPr id="321" name="テキスト ボックス 320">
            <a:extLst>
              <a:ext uri="{FF2B5EF4-FFF2-40B4-BE49-F238E27FC236}">
                <a16:creationId xmlns:a16="http://schemas.microsoft.com/office/drawing/2014/main" id="{F03F4524-BB6D-C444-97D6-89B97CDAACA9}"/>
              </a:ext>
            </a:extLst>
          </p:cNvPr>
          <p:cNvSpPr txBox="1"/>
          <p:nvPr/>
        </p:nvSpPr>
        <p:spPr>
          <a:xfrm>
            <a:off x="7737779" y="2155483"/>
            <a:ext cx="1151981" cy="276999"/>
          </a:xfrm>
          <a:prstGeom prst="rect">
            <a:avLst/>
          </a:prstGeom>
          <a:noFill/>
          <a:ln>
            <a:noFill/>
          </a:ln>
        </p:spPr>
        <p:txBody>
          <a:bodyPr wrap="square" rtlCol="0">
            <a:spAutoFit/>
          </a:bodyPr>
          <a:lstStyle/>
          <a:p>
            <a:pPr algn="ctr"/>
            <a:r>
              <a:rPr lang="ja-JP" altLang="en-US" sz="600" dirty="0">
                <a:latin typeface="BIZ UDPゴシック" panose="020B0400000000000000" pitchFamily="50" charset="-128"/>
                <a:ea typeface="BIZ UDPゴシック" panose="020B0400000000000000" pitchFamily="50" charset="-128"/>
              </a:rPr>
              <a:t>フィルターに溜まったホコリ</a:t>
            </a:r>
            <a:r>
              <a:rPr lang="ja-JP" altLang="en-US" sz="600" dirty="0" smtClean="0">
                <a:latin typeface="BIZ UDPゴシック" panose="020B0400000000000000" pitchFamily="50" charset="-128"/>
                <a:ea typeface="BIZ UDPゴシック" panose="020B0400000000000000" pitchFamily="50" charset="-128"/>
              </a:rPr>
              <a:t>をブラシ</a:t>
            </a:r>
            <a:r>
              <a:rPr lang="ja-JP" altLang="en-US" sz="600" dirty="0">
                <a:latin typeface="BIZ UDPゴシック" panose="020B0400000000000000" pitchFamily="50" charset="-128"/>
                <a:ea typeface="BIZ UDPゴシック" panose="020B0400000000000000" pitchFamily="50" charset="-128"/>
              </a:rPr>
              <a:t>がかき取る</a:t>
            </a:r>
          </a:p>
        </p:txBody>
      </p:sp>
      <p:sp>
        <p:nvSpPr>
          <p:cNvPr id="322" name="テキスト ボックス 321">
            <a:extLst>
              <a:ext uri="{FF2B5EF4-FFF2-40B4-BE49-F238E27FC236}">
                <a16:creationId xmlns:a16="http://schemas.microsoft.com/office/drawing/2014/main" id="{1DE9A73E-A1AD-9140-9627-66D96C8514C9}"/>
              </a:ext>
            </a:extLst>
          </p:cNvPr>
          <p:cNvSpPr txBox="1"/>
          <p:nvPr/>
        </p:nvSpPr>
        <p:spPr>
          <a:xfrm>
            <a:off x="8534054" y="1973085"/>
            <a:ext cx="300082" cy="184666"/>
          </a:xfrm>
          <a:prstGeom prst="rect">
            <a:avLst/>
          </a:prstGeom>
          <a:noFill/>
        </p:spPr>
        <p:txBody>
          <a:bodyPr wrap="none" rtlCol="0">
            <a:spAutoFit/>
          </a:bodyPr>
          <a:lstStyle/>
          <a:p>
            <a:r>
              <a:rPr kumimoji="1" lang="en-US" altLang="ja-JP" sz="600" dirty="0" smtClean="0"/>
              <a:t>※3</a:t>
            </a:r>
            <a:endParaRPr kumimoji="1" lang="ja-JP" altLang="en-US" sz="600" dirty="0"/>
          </a:p>
        </p:txBody>
      </p:sp>
      <p:sp>
        <p:nvSpPr>
          <p:cNvPr id="323" name="円/楕円 257">
            <a:extLst>
              <a:ext uri="{FF2B5EF4-FFF2-40B4-BE49-F238E27FC236}">
                <a16:creationId xmlns:a16="http://schemas.microsoft.com/office/drawing/2014/main" id="{115E4AEF-4AB9-1F40-BA57-FF9C0FCD4423}"/>
              </a:ext>
            </a:extLst>
          </p:cNvPr>
          <p:cNvSpPr/>
          <p:nvPr/>
        </p:nvSpPr>
        <p:spPr>
          <a:xfrm>
            <a:off x="9516698" y="1650962"/>
            <a:ext cx="53532" cy="53532"/>
          </a:xfrm>
          <a:prstGeom prst="ellipse">
            <a:avLst/>
          </a:prstGeom>
          <a:solidFill>
            <a:srgbClr val="0070C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24" name="円/楕円 258">
            <a:extLst>
              <a:ext uri="{FF2B5EF4-FFF2-40B4-BE49-F238E27FC236}">
                <a16:creationId xmlns:a16="http://schemas.microsoft.com/office/drawing/2014/main" id="{C51BB7FD-3F19-4045-95B6-01B00AD317AA}"/>
              </a:ext>
            </a:extLst>
          </p:cNvPr>
          <p:cNvSpPr/>
          <p:nvPr/>
        </p:nvSpPr>
        <p:spPr>
          <a:xfrm>
            <a:off x="9057099" y="1717842"/>
            <a:ext cx="53532" cy="53532"/>
          </a:xfrm>
          <a:prstGeom prst="ellipse">
            <a:avLst/>
          </a:prstGeom>
          <a:solidFill>
            <a:srgbClr val="0070C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25" name="円/楕円 259">
            <a:extLst>
              <a:ext uri="{FF2B5EF4-FFF2-40B4-BE49-F238E27FC236}">
                <a16:creationId xmlns:a16="http://schemas.microsoft.com/office/drawing/2014/main" id="{C0EDB774-55A0-BD45-9C3B-77F1FF557B28}"/>
              </a:ext>
            </a:extLst>
          </p:cNvPr>
          <p:cNvSpPr/>
          <p:nvPr/>
        </p:nvSpPr>
        <p:spPr>
          <a:xfrm>
            <a:off x="9666876" y="2662025"/>
            <a:ext cx="53532" cy="53532"/>
          </a:xfrm>
          <a:prstGeom prst="ellipse">
            <a:avLst/>
          </a:prstGeom>
          <a:solidFill>
            <a:srgbClr val="0070C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326" name="直線コネクタ 325">
            <a:extLst>
              <a:ext uri="{FF2B5EF4-FFF2-40B4-BE49-F238E27FC236}">
                <a16:creationId xmlns:a16="http://schemas.microsoft.com/office/drawing/2014/main" id="{6B610585-09AB-774D-B098-68A6515C6900}"/>
              </a:ext>
            </a:extLst>
          </p:cNvPr>
          <p:cNvCxnSpPr>
            <a:stCxn id="315" idx="1"/>
            <a:endCxn id="325" idx="5"/>
          </p:cNvCxnSpPr>
          <p:nvPr/>
        </p:nvCxnSpPr>
        <p:spPr>
          <a:xfrm flipH="1" flipV="1">
            <a:off x="9712568" y="2707717"/>
            <a:ext cx="128112" cy="618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7" name="直線コネクタ 326">
            <a:extLst>
              <a:ext uri="{FF2B5EF4-FFF2-40B4-BE49-F238E27FC236}">
                <a16:creationId xmlns:a16="http://schemas.microsoft.com/office/drawing/2014/main" id="{E67C9BF8-03B7-524D-80E8-0B63A04A5FC1}"/>
              </a:ext>
            </a:extLst>
          </p:cNvPr>
          <p:cNvCxnSpPr>
            <a:cxnSpLocks/>
            <a:stCxn id="324" idx="3"/>
          </p:cNvCxnSpPr>
          <p:nvPr/>
        </p:nvCxnSpPr>
        <p:spPr>
          <a:xfrm flipH="1">
            <a:off x="8844335" y="1763534"/>
            <a:ext cx="220604" cy="3076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8" name="直線コネクタ 327">
            <a:extLst>
              <a:ext uri="{FF2B5EF4-FFF2-40B4-BE49-F238E27FC236}">
                <a16:creationId xmlns:a16="http://schemas.microsoft.com/office/drawing/2014/main" id="{57EB8DB6-1F5B-FB43-800A-AB8E7F9A94E6}"/>
              </a:ext>
            </a:extLst>
          </p:cNvPr>
          <p:cNvCxnSpPr>
            <a:cxnSpLocks/>
            <a:endCxn id="317" idx="3"/>
          </p:cNvCxnSpPr>
          <p:nvPr/>
        </p:nvCxnSpPr>
        <p:spPr>
          <a:xfrm flipH="1" flipV="1">
            <a:off x="8849550" y="1543240"/>
            <a:ext cx="698653" cy="125298"/>
          </a:xfrm>
          <a:prstGeom prst="line">
            <a:avLst/>
          </a:prstGeom>
        </p:spPr>
        <p:style>
          <a:lnRef idx="1">
            <a:schemeClr val="accent1"/>
          </a:lnRef>
          <a:fillRef idx="0">
            <a:schemeClr val="accent1"/>
          </a:fillRef>
          <a:effectRef idx="0">
            <a:schemeClr val="accent1"/>
          </a:effectRef>
          <a:fontRef idx="minor">
            <a:schemeClr val="tx1"/>
          </a:fontRef>
        </p:style>
      </p:cxnSp>
      <p:sp>
        <p:nvSpPr>
          <p:cNvPr id="329" name="円/楕円 268">
            <a:extLst>
              <a:ext uri="{FF2B5EF4-FFF2-40B4-BE49-F238E27FC236}">
                <a16:creationId xmlns:a16="http://schemas.microsoft.com/office/drawing/2014/main" id="{310CF0A4-8027-634D-8E21-A32D0C7983D1}"/>
              </a:ext>
            </a:extLst>
          </p:cNvPr>
          <p:cNvSpPr/>
          <p:nvPr/>
        </p:nvSpPr>
        <p:spPr>
          <a:xfrm>
            <a:off x="12063456" y="3491848"/>
            <a:ext cx="53532" cy="53532"/>
          </a:xfrm>
          <a:prstGeom prst="ellipse">
            <a:avLst/>
          </a:prstGeom>
          <a:solidFill>
            <a:srgbClr val="0070C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30" name="テキスト ボックス 329">
            <a:extLst>
              <a:ext uri="{FF2B5EF4-FFF2-40B4-BE49-F238E27FC236}">
                <a16:creationId xmlns:a16="http://schemas.microsoft.com/office/drawing/2014/main" id="{93FAA8E8-585A-3A44-9F31-2D61C3E09A1C}"/>
              </a:ext>
            </a:extLst>
          </p:cNvPr>
          <p:cNvSpPr txBox="1"/>
          <p:nvPr/>
        </p:nvSpPr>
        <p:spPr>
          <a:xfrm>
            <a:off x="11916488" y="3245638"/>
            <a:ext cx="819435" cy="169277"/>
          </a:xfrm>
          <a:prstGeom prst="rect">
            <a:avLst/>
          </a:prstGeom>
          <a:solidFill>
            <a:schemeClr val="bg1"/>
          </a:solidFill>
          <a:ln>
            <a:solidFill>
              <a:srgbClr val="0070C0"/>
            </a:solidFill>
          </a:ln>
        </p:spPr>
        <p:txBody>
          <a:bodyPr wrap="square" rtlCol="0">
            <a:spAutoFit/>
          </a:bodyPr>
          <a:lstStyle/>
          <a:p>
            <a:pPr algn="ctr"/>
            <a:r>
              <a:rPr lang="ja-JP" altLang="en-US" sz="500" dirty="0"/>
              <a:t>メンテナンスユニット</a:t>
            </a:r>
            <a:endParaRPr lang="ja-JP" altLang="en-US" sz="300" dirty="0"/>
          </a:p>
        </p:txBody>
      </p:sp>
      <p:cxnSp>
        <p:nvCxnSpPr>
          <p:cNvPr id="331" name="直線コネクタ 330">
            <a:extLst>
              <a:ext uri="{FF2B5EF4-FFF2-40B4-BE49-F238E27FC236}">
                <a16:creationId xmlns:a16="http://schemas.microsoft.com/office/drawing/2014/main" id="{C289F2D5-65B4-364C-85E5-C94601BE51EE}"/>
              </a:ext>
            </a:extLst>
          </p:cNvPr>
          <p:cNvCxnSpPr>
            <a:cxnSpLocks/>
            <a:stCxn id="330" idx="2"/>
            <a:endCxn id="329" idx="7"/>
          </p:cNvCxnSpPr>
          <p:nvPr/>
        </p:nvCxnSpPr>
        <p:spPr>
          <a:xfrm flipH="1">
            <a:off x="12109148" y="3414915"/>
            <a:ext cx="217058" cy="84773"/>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2" name="直線コネクタ 331">
            <a:extLst>
              <a:ext uri="{FF2B5EF4-FFF2-40B4-BE49-F238E27FC236}">
                <a16:creationId xmlns:a16="http://schemas.microsoft.com/office/drawing/2014/main" id="{87343338-7781-1848-B037-5303149D4EA0}"/>
              </a:ext>
            </a:extLst>
          </p:cNvPr>
          <p:cNvCxnSpPr>
            <a:cxnSpLocks/>
          </p:cNvCxnSpPr>
          <p:nvPr/>
        </p:nvCxnSpPr>
        <p:spPr>
          <a:xfrm>
            <a:off x="10618811" y="5823193"/>
            <a:ext cx="1889902"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333" name="直線コネクタ 332">
            <a:extLst>
              <a:ext uri="{FF2B5EF4-FFF2-40B4-BE49-F238E27FC236}">
                <a16:creationId xmlns:a16="http://schemas.microsoft.com/office/drawing/2014/main" id="{F1187CF2-6992-1949-925F-12F434BEDAC9}"/>
              </a:ext>
            </a:extLst>
          </p:cNvPr>
          <p:cNvCxnSpPr>
            <a:cxnSpLocks/>
          </p:cNvCxnSpPr>
          <p:nvPr/>
        </p:nvCxnSpPr>
        <p:spPr>
          <a:xfrm>
            <a:off x="10623475" y="6173500"/>
            <a:ext cx="1885238"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334" name="直線コネクタ 333">
            <a:extLst>
              <a:ext uri="{FF2B5EF4-FFF2-40B4-BE49-F238E27FC236}">
                <a16:creationId xmlns:a16="http://schemas.microsoft.com/office/drawing/2014/main" id="{CB9ECB39-9406-AE40-8D36-1B434E6B0530}"/>
              </a:ext>
            </a:extLst>
          </p:cNvPr>
          <p:cNvCxnSpPr>
            <a:cxnSpLocks/>
          </p:cNvCxnSpPr>
          <p:nvPr/>
        </p:nvCxnSpPr>
        <p:spPr>
          <a:xfrm>
            <a:off x="11619707" y="5854143"/>
            <a:ext cx="0" cy="277052"/>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5" name="テキスト ボックス 334">
            <a:extLst>
              <a:ext uri="{FF2B5EF4-FFF2-40B4-BE49-F238E27FC236}">
                <a16:creationId xmlns:a16="http://schemas.microsoft.com/office/drawing/2014/main" id="{BE6742DF-D7AD-9D4E-B4EF-14C78D211065}"/>
              </a:ext>
            </a:extLst>
          </p:cNvPr>
          <p:cNvSpPr txBox="1"/>
          <p:nvPr/>
        </p:nvSpPr>
        <p:spPr>
          <a:xfrm>
            <a:off x="12166148" y="2630229"/>
            <a:ext cx="741815" cy="161583"/>
          </a:xfrm>
          <a:prstGeom prst="rect">
            <a:avLst/>
          </a:prstGeom>
          <a:noFill/>
        </p:spPr>
        <p:txBody>
          <a:bodyPr wrap="square" rtlCol="0">
            <a:spAutoFit/>
          </a:bodyPr>
          <a:lstStyle/>
          <a:p>
            <a:r>
              <a:rPr lang="ja-JP" altLang="en-US" sz="450" dirty="0"/>
              <a:t>★</a:t>
            </a:r>
            <a:r>
              <a:rPr lang="en-US" altLang="ja-JP" sz="450" dirty="0" smtClean="0"/>
              <a:t>2023</a:t>
            </a:r>
            <a:r>
              <a:rPr lang="ja-JP" altLang="en-US" sz="450" dirty="0" smtClean="0"/>
              <a:t>年</a:t>
            </a:r>
            <a:r>
              <a:rPr lang="en-US" altLang="ja-JP" sz="450" dirty="0"/>
              <a:t>11</a:t>
            </a:r>
            <a:r>
              <a:rPr lang="ja-JP" altLang="en-US" sz="450" dirty="0"/>
              <a:t>月現在</a:t>
            </a:r>
          </a:p>
        </p:txBody>
      </p:sp>
      <p:pic>
        <p:nvPicPr>
          <p:cNvPr id="336" name="図 33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916489" y="1551813"/>
            <a:ext cx="328015" cy="324598"/>
          </a:xfrm>
          <a:prstGeom prst="rect">
            <a:avLst/>
          </a:prstGeom>
        </p:spPr>
      </p:pic>
      <p:sp>
        <p:nvSpPr>
          <p:cNvPr id="337" name="テキスト ボックス 336">
            <a:extLst>
              <a:ext uri="{FF2B5EF4-FFF2-40B4-BE49-F238E27FC236}">
                <a16:creationId xmlns:a16="http://schemas.microsoft.com/office/drawing/2014/main" id="{4B8A80B5-29FF-5541-8AEF-90A2F05623A0}"/>
              </a:ext>
            </a:extLst>
          </p:cNvPr>
          <p:cNvSpPr txBox="1"/>
          <p:nvPr/>
        </p:nvSpPr>
        <p:spPr>
          <a:xfrm>
            <a:off x="10542880" y="4091142"/>
            <a:ext cx="1533005" cy="230832"/>
          </a:xfrm>
          <a:prstGeom prst="rect">
            <a:avLst/>
          </a:prstGeom>
          <a:solidFill>
            <a:srgbClr val="0070C0"/>
          </a:solidFill>
        </p:spPr>
        <p:txBody>
          <a:bodyPr wrap="square" rtlCol="0">
            <a:spAutoFit/>
          </a:bodyPr>
          <a:lstStyle/>
          <a:p>
            <a:pPr algn="ctr"/>
            <a:r>
              <a:rPr lang="ja-JP" altLang="en-US" sz="900" b="1" dirty="0" smtClean="0">
                <a:solidFill>
                  <a:schemeClr val="bg1"/>
                </a:solidFill>
                <a:latin typeface="游ゴシック Medium" panose="020B0500000000000000" pitchFamily="50" charset="-128"/>
                <a:ea typeface="游ゴシック Medium" panose="020B0500000000000000" pitchFamily="50" charset="-128"/>
              </a:rPr>
              <a:t>コロナ快適ホームアプリ</a:t>
            </a:r>
            <a:endParaRPr lang="ja-JP" altLang="en-US" sz="900" b="1" dirty="0">
              <a:solidFill>
                <a:schemeClr val="bg1"/>
              </a:solidFill>
              <a:latin typeface="游ゴシック Medium" panose="020B0500000000000000" pitchFamily="50" charset="-128"/>
              <a:ea typeface="游ゴシック Medium" panose="020B0500000000000000" pitchFamily="50" charset="-128"/>
            </a:endParaRPr>
          </a:p>
        </p:txBody>
      </p:sp>
      <p:sp>
        <p:nvSpPr>
          <p:cNvPr id="338" name="テキスト ボックス 337">
            <a:extLst>
              <a:ext uri="{FF2B5EF4-FFF2-40B4-BE49-F238E27FC236}">
                <a16:creationId xmlns:a16="http://schemas.microsoft.com/office/drawing/2014/main" id="{F018EC1A-FFE3-DD49-ACD9-CDBC8E28E386}"/>
              </a:ext>
            </a:extLst>
          </p:cNvPr>
          <p:cNvSpPr txBox="1"/>
          <p:nvPr/>
        </p:nvSpPr>
        <p:spPr>
          <a:xfrm>
            <a:off x="11649605" y="4929011"/>
            <a:ext cx="1125629" cy="169277"/>
          </a:xfrm>
          <a:prstGeom prst="rect">
            <a:avLst/>
          </a:prstGeom>
          <a:noFill/>
        </p:spPr>
        <p:txBody>
          <a:bodyPr wrap="none" rtlCol="0">
            <a:spAutoFit/>
          </a:bodyPr>
          <a:lstStyle/>
          <a:p>
            <a:pPr defTabSz="914400"/>
            <a:r>
              <a:rPr kumimoji="1" lang="en-US" altLang="ja-JP" sz="500" dirty="0">
                <a:solidFill>
                  <a:srgbClr val="000000"/>
                </a:solidFill>
                <a:latin typeface="Meiryo UI" panose="020B0604030504040204" pitchFamily="50" charset="-128"/>
                <a:ea typeface="Meiryo UI" panose="020B0604030504040204" pitchFamily="50" charset="-128"/>
              </a:rPr>
              <a:t>※</a:t>
            </a:r>
            <a:r>
              <a:rPr kumimoji="1" lang="ja-JP" altLang="en-US" sz="500" dirty="0">
                <a:solidFill>
                  <a:srgbClr val="000000"/>
                </a:solidFill>
                <a:latin typeface="Meiryo UI" panose="020B0604030504040204" pitchFamily="50" charset="-128"/>
                <a:ea typeface="Meiryo UI" panose="020B0604030504040204" pitchFamily="50" charset="-128"/>
              </a:rPr>
              <a:t>事前にアプリへの登録が必要です。</a:t>
            </a:r>
          </a:p>
        </p:txBody>
      </p:sp>
      <p:sp>
        <p:nvSpPr>
          <p:cNvPr id="339" name="コンテンツ プレースホルダー 107">
            <a:extLst>
              <a:ext uri="{FF2B5EF4-FFF2-40B4-BE49-F238E27FC236}">
                <a16:creationId xmlns:a16="http://schemas.microsoft.com/office/drawing/2014/main" id="{A649D7B0-99E1-8940-A1DF-014800E2D52E}"/>
              </a:ext>
            </a:extLst>
          </p:cNvPr>
          <p:cNvSpPr txBox="1">
            <a:spLocks/>
          </p:cNvSpPr>
          <p:nvPr/>
        </p:nvSpPr>
        <p:spPr bwMode="auto">
          <a:xfrm>
            <a:off x="10462172" y="4427793"/>
            <a:ext cx="1806628" cy="34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40" tIns="44870" rIns="89740" bIns="44870">
            <a:spAutoFit/>
          </a:bodyPr>
          <a:lstStyle>
            <a:lvl1pPr defTabSz="728663">
              <a:lnSpc>
                <a:spcPct val="90000"/>
              </a:lnSpc>
              <a:spcBef>
                <a:spcPts val="800"/>
              </a:spcBef>
              <a:buFont typeface="Arial" panose="020B0604020202020204" pitchFamily="34" charset="0"/>
              <a:buChar char="•"/>
              <a:defRPr kumimoji="1" sz="2200">
                <a:solidFill>
                  <a:schemeClr val="tx1"/>
                </a:solidFill>
                <a:latin typeface="Century" panose="02040604050505020304" pitchFamily="18" charset="0"/>
                <a:ea typeface="ＭＳ 明朝" panose="02020609040205080304" pitchFamily="17" charset="-128"/>
              </a:defRPr>
            </a:lvl1pPr>
            <a:lvl2pPr marL="557213" indent="-185738" defTabSz="728663">
              <a:lnSpc>
                <a:spcPct val="90000"/>
              </a:lnSpc>
              <a:spcBef>
                <a:spcPts val="400"/>
              </a:spcBef>
              <a:buFont typeface="Arial" panose="020B0604020202020204" pitchFamily="34" charset="0"/>
              <a:buChar char="•"/>
              <a:defRPr kumimoji="1" sz="1900">
                <a:solidFill>
                  <a:schemeClr val="tx1"/>
                </a:solidFill>
                <a:latin typeface="Century" panose="02040604050505020304" pitchFamily="18" charset="0"/>
                <a:ea typeface="ＭＳ 明朝" panose="02020609040205080304" pitchFamily="17" charset="-128"/>
              </a:defRPr>
            </a:lvl2pPr>
            <a:lvl3pPr marL="928688" indent="-185738" defTabSz="728663">
              <a:lnSpc>
                <a:spcPct val="90000"/>
              </a:lnSpc>
              <a:spcBef>
                <a:spcPts val="400"/>
              </a:spcBef>
              <a:buFont typeface="Arial" panose="020B0604020202020204" pitchFamily="34" charset="0"/>
              <a:buChar char="•"/>
              <a:defRPr kumimoji="1" sz="1500">
                <a:solidFill>
                  <a:schemeClr val="tx1"/>
                </a:solidFill>
                <a:latin typeface="Century" panose="02040604050505020304" pitchFamily="18" charset="0"/>
                <a:ea typeface="ＭＳ 明朝" panose="02020609040205080304" pitchFamily="17" charset="-128"/>
              </a:defRPr>
            </a:lvl3pPr>
            <a:lvl4pPr marL="1300163" indent="-185738" defTabSz="728663">
              <a:lnSpc>
                <a:spcPct val="90000"/>
              </a:lnSpc>
              <a:spcBef>
                <a:spcPts val="400"/>
              </a:spcBef>
              <a:buFont typeface="Arial" panose="020B0604020202020204" pitchFamily="34" charset="0"/>
              <a:buChar char="•"/>
              <a:defRPr kumimoji="1" sz="1400">
                <a:solidFill>
                  <a:schemeClr val="tx1"/>
                </a:solidFill>
                <a:latin typeface="Century" panose="02040604050505020304" pitchFamily="18" charset="0"/>
                <a:ea typeface="ＭＳ 明朝" panose="02020609040205080304" pitchFamily="17" charset="-128"/>
              </a:defRPr>
            </a:lvl4pPr>
            <a:lvl5pPr marL="1671638" indent="-185738" defTabSz="728663">
              <a:lnSpc>
                <a:spcPct val="90000"/>
              </a:lnSpc>
              <a:spcBef>
                <a:spcPts val="400"/>
              </a:spcBef>
              <a:buFont typeface="Arial" panose="020B0604020202020204" pitchFamily="34" charset="0"/>
              <a:buChar char="•"/>
              <a:defRPr kumimoji="1" sz="1400">
                <a:solidFill>
                  <a:schemeClr val="tx1"/>
                </a:solidFill>
                <a:latin typeface="Century" panose="02040604050505020304" pitchFamily="18" charset="0"/>
                <a:ea typeface="ＭＳ 明朝" panose="02020609040205080304" pitchFamily="17" charset="-128"/>
              </a:defRPr>
            </a:lvl5pPr>
            <a:lvl6pPr marL="2128838" indent="-185738" defTabSz="728663" eaLnBrk="0" fontAlgn="base" hangingPunct="0">
              <a:lnSpc>
                <a:spcPct val="90000"/>
              </a:lnSpc>
              <a:spcBef>
                <a:spcPts val="400"/>
              </a:spcBef>
              <a:spcAft>
                <a:spcPct val="0"/>
              </a:spcAft>
              <a:buFont typeface="Arial" panose="020B0604020202020204" pitchFamily="34" charset="0"/>
              <a:buChar char="•"/>
              <a:defRPr kumimoji="1" sz="1400">
                <a:solidFill>
                  <a:schemeClr val="tx1"/>
                </a:solidFill>
                <a:latin typeface="Century" panose="02040604050505020304" pitchFamily="18" charset="0"/>
                <a:ea typeface="ＭＳ 明朝" panose="02020609040205080304" pitchFamily="17" charset="-128"/>
              </a:defRPr>
            </a:lvl6pPr>
            <a:lvl7pPr marL="2586038" indent="-185738" defTabSz="728663" eaLnBrk="0" fontAlgn="base" hangingPunct="0">
              <a:lnSpc>
                <a:spcPct val="90000"/>
              </a:lnSpc>
              <a:spcBef>
                <a:spcPts val="400"/>
              </a:spcBef>
              <a:spcAft>
                <a:spcPct val="0"/>
              </a:spcAft>
              <a:buFont typeface="Arial" panose="020B0604020202020204" pitchFamily="34" charset="0"/>
              <a:buChar char="•"/>
              <a:defRPr kumimoji="1" sz="1400">
                <a:solidFill>
                  <a:schemeClr val="tx1"/>
                </a:solidFill>
                <a:latin typeface="Century" panose="02040604050505020304" pitchFamily="18" charset="0"/>
                <a:ea typeface="ＭＳ 明朝" panose="02020609040205080304" pitchFamily="17" charset="-128"/>
              </a:defRPr>
            </a:lvl7pPr>
            <a:lvl8pPr marL="3043238" indent="-185738" defTabSz="728663" eaLnBrk="0" fontAlgn="base" hangingPunct="0">
              <a:lnSpc>
                <a:spcPct val="90000"/>
              </a:lnSpc>
              <a:spcBef>
                <a:spcPts val="400"/>
              </a:spcBef>
              <a:spcAft>
                <a:spcPct val="0"/>
              </a:spcAft>
              <a:buFont typeface="Arial" panose="020B0604020202020204" pitchFamily="34" charset="0"/>
              <a:buChar char="•"/>
              <a:defRPr kumimoji="1" sz="1400">
                <a:solidFill>
                  <a:schemeClr val="tx1"/>
                </a:solidFill>
                <a:latin typeface="Century" panose="02040604050505020304" pitchFamily="18" charset="0"/>
                <a:ea typeface="ＭＳ 明朝" panose="02020609040205080304" pitchFamily="17" charset="-128"/>
              </a:defRPr>
            </a:lvl8pPr>
            <a:lvl9pPr marL="3500438" indent="-185738" defTabSz="728663" eaLnBrk="0" fontAlgn="base" hangingPunct="0">
              <a:lnSpc>
                <a:spcPct val="90000"/>
              </a:lnSpc>
              <a:spcBef>
                <a:spcPts val="400"/>
              </a:spcBef>
              <a:spcAft>
                <a:spcPct val="0"/>
              </a:spcAft>
              <a:buFont typeface="Arial" panose="020B0604020202020204" pitchFamily="34" charset="0"/>
              <a:buChar char="•"/>
              <a:defRPr kumimoji="1" sz="1400">
                <a:solidFill>
                  <a:schemeClr val="tx1"/>
                </a:solidFill>
                <a:latin typeface="Century" panose="02040604050505020304" pitchFamily="18" charset="0"/>
                <a:ea typeface="ＭＳ 明朝" panose="02020609040205080304" pitchFamily="17" charset="-128"/>
              </a:defRPr>
            </a:lvl9pPr>
          </a:lstStyle>
          <a:p>
            <a:pPr>
              <a:buFont typeface="Arial" panose="020B0604020202020204" pitchFamily="34" charset="0"/>
              <a:buNone/>
            </a:pPr>
            <a:r>
              <a:rPr lang="ja-JP" altLang="en-US" sz="900" b="1" dirty="0">
                <a:solidFill>
                  <a:srgbClr val="0070C0"/>
                </a:solidFill>
                <a:latin typeface="游ゴシック Medium" panose="020B0500000000000000" pitchFamily="50" charset="-128"/>
                <a:ea typeface="游ゴシック Medium" panose="020B0500000000000000" pitchFamily="50" charset="-128"/>
                <a:cs typeface="ＭＳ Ｐゴシック" panose="020B0600070205080204" pitchFamily="50" charset="-128"/>
              </a:rPr>
              <a:t>スマホでどこでもカンタン</a:t>
            </a:r>
            <a:r>
              <a:rPr lang="ja-JP" altLang="en-US" sz="900" b="1" dirty="0" smtClean="0">
                <a:solidFill>
                  <a:srgbClr val="0070C0"/>
                </a:solidFill>
                <a:latin typeface="游ゴシック Medium" panose="020B0500000000000000" pitchFamily="50" charset="-128"/>
                <a:ea typeface="游ゴシック Medium" panose="020B0500000000000000" pitchFamily="50" charset="-128"/>
                <a:cs typeface="ＭＳ Ｐゴシック" panose="020B0600070205080204" pitchFamily="50" charset="-128"/>
              </a:rPr>
              <a:t>操作</a:t>
            </a:r>
            <a:r>
              <a:rPr lang="ja-JP" altLang="en-US" sz="900" b="1" dirty="0">
                <a:solidFill>
                  <a:srgbClr val="0070C0"/>
                </a:solidFill>
                <a:latin typeface="游ゴシック Medium" panose="020B0500000000000000" pitchFamily="50" charset="-128"/>
                <a:ea typeface="游ゴシック Medium" panose="020B0500000000000000" pitchFamily="50" charset="-128"/>
                <a:cs typeface="ＭＳ Ｐゴシック" panose="020B0600070205080204" pitchFamily="50" charset="-128"/>
              </a:rPr>
              <a:t>。</a:t>
            </a:r>
            <a:r>
              <a:rPr lang="ja-JP" altLang="en-US" sz="900" b="1" dirty="0" smtClean="0">
                <a:solidFill>
                  <a:srgbClr val="0070C0"/>
                </a:solidFill>
                <a:latin typeface="游ゴシック Medium" panose="020B0500000000000000" pitchFamily="50" charset="-128"/>
                <a:ea typeface="游ゴシック Medium" panose="020B0500000000000000" pitchFamily="50" charset="-128"/>
                <a:cs typeface="ＭＳ Ｐゴシック" panose="020B0600070205080204" pitchFamily="50" charset="-128"/>
              </a:rPr>
              <a:t>使用状況</a:t>
            </a:r>
            <a:r>
              <a:rPr lang="ja-JP" altLang="en-US" sz="900" b="1" dirty="0">
                <a:solidFill>
                  <a:srgbClr val="0070C0"/>
                </a:solidFill>
                <a:latin typeface="游ゴシック Medium" panose="020B0500000000000000" pitchFamily="50" charset="-128"/>
                <a:ea typeface="游ゴシック Medium" panose="020B0500000000000000" pitchFamily="50" charset="-128"/>
                <a:cs typeface="ＭＳ Ｐゴシック" panose="020B0600070205080204" pitchFamily="50" charset="-128"/>
              </a:rPr>
              <a:t>もひと目で</a:t>
            </a:r>
            <a:r>
              <a:rPr lang="ja-JP" altLang="en-US" sz="900" b="1" dirty="0" smtClean="0">
                <a:solidFill>
                  <a:srgbClr val="0070C0"/>
                </a:solidFill>
                <a:latin typeface="游ゴシック Medium" panose="020B0500000000000000" pitchFamily="50" charset="-128"/>
                <a:ea typeface="游ゴシック Medium" panose="020B0500000000000000" pitchFamily="50" charset="-128"/>
                <a:cs typeface="ＭＳ Ｐゴシック" panose="020B0600070205080204" pitchFamily="50" charset="-128"/>
              </a:rPr>
              <a:t>見える。</a:t>
            </a:r>
            <a:endParaRPr lang="en-US" altLang="ja-JP" sz="900" b="1" dirty="0">
              <a:solidFill>
                <a:srgbClr val="0070C0"/>
              </a:solidFill>
              <a:latin typeface="游ゴシック Medium" panose="020B0500000000000000" pitchFamily="50" charset="-128"/>
              <a:ea typeface="游ゴシック Medium" panose="020B0500000000000000" pitchFamily="50" charset="-128"/>
              <a:cs typeface="ＭＳ Ｐゴシック" panose="020B0600070205080204" pitchFamily="50" charset="-128"/>
            </a:endParaRPr>
          </a:p>
        </p:txBody>
      </p:sp>
      <p:sp>
        <p:nvSpPr>
          <p:cNvPr id="340" name="テキスト ボックス 339"/>
          <p:cNvSpPr txBox="1"/>
          <p:nvPr/>
        </p:nvSpPr>
        <p:spPr>
          <a:xfrm>
            <a:off x="7766532" y="4034348"/>
            <a:ext cx="1415772" cy="338554"/>
          </a:xfrm>
          <a:prstGeom prst="rect">
            <a:avLst/>
          </a:prstGeom>
          <a:solidFill>
            <a:schemeClr val="bg1">
              <a:lumMod val="85000"/>
            </a:schemeClr>
          </a:solidFill>
        </p:spPr>
        <p:txBody>
          <a:bodyPr wrap="none" rtlCol="0">
            <a:spAutoFit/>
          </a:bodyPr>
          <a:lstStyle/>
          <a:p>
            <a:r>
              <a:rPr kumimoji="1" lang="ja-JP" altLang="en-US" sz="800" dirty="0" smtClean="0">
                <a:latin typeface="游ゴシック Medium" panose="020B0500000000000000" pitchFamily="50" charset="-128"/>
                <a:ea typeface="游ゴシック Medium" panose="020B0500000000000000" pitchFamily="50" charset="-128"/>
              </a:rPr>
              <a:t>ウイルス抑制・除菌・脱臭</a:t>
            </a:r>
            <a:endParaRPr kumimoji="1" lang="en-US" altLang="ja-JP" sz="800" dirty="0" smtClean="0">
              <a:latin typeface="游ゴシック Medium" panose="020B0500000000000000" pitchFamily="50" charset="-128"/>
              <a:ea typeface="游ゴシック Medium" panose="020B0500000000000000" pitchFamily="50" charset="-128"/>
            </a:endParaRPr>
          </a:p>
          <a:p>
            <a:r>
              <a:rPr lang="en-US" altLang="ja-JP" sz="800" dirty="0">
                <a:latin typeface="游ゴシック Medium" panose="020B0500000000000000" pitchFamily="50" charset="-128"/>
                <a:ea typeface="游ゴシック Medium" panose="020B0500000000000000" pitchFamily="50" charset="-128"/>
              </a:rPr>
              <a:t>10</a:t>
            </a:r>
            <a:r>
              <a:rPr lang="ja-JP" altLang="en-US" sz="800" dirty="0" smtClean="0">
                <a:latin typeface="游ゴシック Medium" panose="020B0500000000000000" pitchFamily="50" charset="-128"/>
                <a:ea typeface="游ゴシック Medium" panose="020B0500000000000000" pitchFamily="50" charset="-128"/>
              </a:rPr>
              <a:t>年交換不要フィルター</a:t>
            </a:r>
            <a:endParaRPr kumimoji="1" lang="ja-JP" altLang="en-US" sz="800" dirty="0">
              <a:latin typeface="游ゴシック Medium" panose="020B0500000000000000" pitchFamily="50" charset="-128"/>
              <a:ea typeface="游ゴシック Medium" panose="020B0500000000000000" pitchFamily="50" charset="-128"/>
            </a:endParaRPr>
          </a:p>
        </p:txBody>
      </p:sp>
      <p:sp>
        <p:nvSpPr>
          <p:cNvPr id="341" name="テキスト ボックス 340">
            <a:extLst>
              <a:ext uri="{FF2B5EF4-FFF2-40B4-BE49-F238E27FC236}">
                <a16:creationId xmlns:a16="http://schemas.microsoft.com/office/drawing/2014/main" id="{D3D381C7-9DB4-324F-BD29-04FE79735CB0}"/>
              </a:ext>
            </a:extLst>
          </p:cNvPr>
          <p:cNvSpPr txBox="1"/>
          <p:nvPr/>
        </p:nvSpPr>
        <p:spPr>
          <a:xfrm>
            <a:off x="7708769" y="4427793"/>
            <a:ext cx="2781083" cy="646331"/>
          </a:xfrm>
          <a:prstGeom prst="rect">
            <a:avLst/>
          </a:prstGeom>
          <a:noFill/>
        </p:spPr>
        <p:txBody>
          <a:bodyPr wrap="square" rtlCol="0">
            <a:spAutoFit/>
          </a:bodyPr>
          <a:lstStyle/>
          <a:p>
            <a:r>
              <a:rPr lang="ja-JP" altLang="en-US" sz="400" dirty="0" smtClean="0"/>
              <a:t>〇フィルター単体での試験結果です。実使用空間での実証結果ではありません。</a:t>
            </a:r>
            <a:endParaRPr lang="en-US" altLang="ja-JP" sz="400" dirty="0" smtClean="0"/>
          </a:p>
          <a:p>
            <a:r>
              <a:rPr lang="en-US" altLang="ja-JP" sz="400" dirty="0" smtClean="0"/>
              <a:t>[</a:t>
            </a:r>
            <a:r>
              <a:rPr lang="ja-JP" altLang="en-US" sz="400" dirty="0" smtClean="0"/>
              <a:t>ウイルス抑制</a:t>
            </a:r>
            <a:r>
              <a:rPr lang="en-US" altLang="ja-JP" sz="400" dirty="0" smtClean="0"/>
              <a:t>]</a:t>
            </a:r>
            <a:r>
              <a:rPr lang="ja-JP" altLang="en-US" sz="400" dirty="0" smtClean="0"/>
              <a:t>当社基準に基づき</a:t>
            </a:r>
            <a:r>
              <a:rPr lang="en-US" altLang="ja-JP" sz="400" dirty="0" smtClean="0"/>
              <a:t>10</a:t>
            </a:r>
            <a:r>
              <a:rPr lang="ja-JP" altLang="en-US" sz="400" dirty="0" smtClean="0"/>
              <a:t>年必要量のウイルス抑制剤を添着。</a:t>
            </a:r>
            <a:r>
              <a:rPr lang="en-US" altLang="ja-JP" sz="400" dirty="0" smtClean="0"/>
              <a:t>/</a:t>
            </a:r>
            <a:r>
              <a:rPr lang="ja-JP" altLang="en-US" sz="400" dirty="0" smtClean="0"/>
              <a:t>試験機関名：一般財団法人　日本食品分析センター</a:t>
            </a:r>
            <a:r>
              <a:rPr lang="en-US" altLang="ja-JP" sz="400" dirty="0" smtClean="0"/>
              <a:t>/</a:t>
            </a:r>
            <a:r>
              <a:rPr lang="ja-JP" altLang="en-US" sz="400" dirty="0" smtClean="0"/>
              <a:t>試験方法：フィルターにウイルス浮遊液を滴下し、室温にて</a:t>
            </a:r>
            <a:r>
              <a:rPr lang="en-US" altLang="ja-JP" sz="400" dirty="0" smtClean="0"/>
              <a:t>24</a:t>
            </a:r>
            <a:r>
              <a:rPr lang="ja-JP" altLang="en-US" sz="400" dirty="0" smtClean="0"/>
              <a:t>時間保存した後、ウイルス感染価を測定</a:t>
            </a:r>
            <a:r>
              <a:rPr lang="en-US" altLang="ja-JP" sz="400" dirty="0" smtClean="0"/>
              <a:t>/</a:t>
            </a:r>
            <a:r>
              <a:rPr lang="ja-JP" altLang="en-US" sz="400" dirty="0" smtClean="0"/>
              <a:t>試験結果：</a:t>
            </a:r>
            <a:r>
              <a:rPr lang="en-US" altLang="ja-JP" sz="400" dirty="0" smtClean="0"/>
              <a:t>99.9%</a:t>
            </a:r>
            <a:r>
              <a:rPr lang="ja-JP" altLang="en-US" sz="400" dirty="0" smtClean="0"/>
              <a:t>抑制</a:t>
            </a:r>
            <a:r>
              <a:rPr lang="en-US" altLang="ja-JP" sz="400" dirty="0" smtClean="0"/>
              <a:t>/</a:t>
            </a:r>
            <a:r>
              <a:rPr lang="ja-JP" altLang="en-US" sz="400" dirty="0" smtClean="0"/>
              <a:t>試験報告書番号：第</a:t>
            </a:r>
            <a:r>
              <a:rPr lang="en-US" altLang="ja-JP" sz="400" dirty="0" smtClean="0"/>
              <a:t>09006877001-01</a:t>
            </a:r>
            <a:r>
              <a:rPr lang="ja-JP" altLang="en-US" sz="400" dirty="0" smtClean="0"/>
              <a:t>号　試験は</a:t>
            </a:r>
            <a:r>
              <a:rPr lang="en-US" altLang="ja-JP" sz="400" dirty="0" smtClean="0"/>
              <a:t>1</a:t>
            </a:r>
            <a:r>
              <a:rPr lang="ja-JP" altLang="en-US" sz="400" dirty="0" smtClean="0"/>
              <a:t>種類のみのウイルスで実施。</a:t>
            </a:r>
            <a:r>
              <a:rPr lang="en-US" altLang="ja-JP" sz="400" dirty="0" smtClean="0"/>
              <a:t>[</a:t>
            </a:r>
            <a:r>
              <a:rPr lang="ja-JP" altLang="en-US" sz="400" dirty="0" smtClean="0"/>
              <a:t>除菌</a:t>
            </a:r>
            <a:r>
              <a:rPr lang="en-US" altLang="ja-JP" sz="400" dirty="0" smtClean="0"/>
              <a:t>]</a:t>
            </a:r>
            <a:r>
              <a:rPr lang="ja-JP" altLang="en-US" sz="400" dirty="0" smtClean="0"/>
              <a:t>当社基準に基づき</a:t>
            </a:r>
            <a:r>
              <a:rPr lang="en-US" altLang="ja-JP" sz="400" dirty="0" smtClean="0"/>
              <a:t>10</a:t>
            </a:r>
            <a:r>
              <a:rPr lang="ja-JP" altLang="en-US" sz="400" dirty="0" smtClean="0"/>
              <a:t>年必要量の除菌剤を添着。</a:t>
            </a:r>
            <a:r>
              <a:rPr lang="en-US" altLang="ja-JP" sz="400" dirty="0" smtClean="0"/>
              <a:t>/</a:t>
            </a:r>
            <a:r>
              <a:rPr lang="ja-JP" altLang="en-US" sz="400" dirty="0" smtClean="0"/>
              <a:t>試験機関名：一般財団法人　ボーケン品質評価機構</a:t>
            </a:r>
            <a:r>
              <a:rPr lang="en-US" altLang="ja-JP" sz="400" dirty="0" smtClean="0"/>
              <a:t>/</a:t>
            </a:r>
            <a:r>
              <a:rPr lang="ja-JP" altLang="en-US" sz="400" dirty="0" smtClean="0"/>
              <a:t>試験方法：</a:t>
            </a:r>
            <a:r>
              <a:rPr lang="en-US" altLang="ja-JP" sz="400" dirty="0" smtClean="0"/>
              <a:t>JIS Z 2801 </a:t>
            </a:r>
            <a:r>
              <a:rPr lang="ja-JP" altLang="en-US" sz="400" dirty="0" smtClean="0"/>
              <a:t>定量試験（フィルム密着法）</a:t>
            </a:r>
            <a:r>
              <a:rPr lang="en-US" altLang="ja-JP" sz="400" dirty="0" smtClean="0"/>
              <a:t>/</a:t>
            </a:r>
            <a:r>
              <a:rPr lang="ja-JP" altLang="en-US" sz="400" dirty="0" smtClean="0"/>
              <a:t>試験結果：</a:t>
            </a:r>
            <a:r>
              <a:rPr lang="en-US" altLang="ja-JP" sz="400" dirty="0" smtClean="0"/>
              <a:t>99%</a:t>
            </a:r>
            <a:r>
              <a:rPr lang="ja-JP" altLang="en-US" sz="400" dirty="0" smtClean="0"/>
              <a:t>以上抑制</a:t>
            </a:r>
            <a:r>
              <a:rPr lang="en-US" altLang="ja-JP" sz="400" dirty="0" smtClean="0"/>
              <a:t>/</a:t>
            </a:r>
            <a:r>
              <a:rPr lang="ja-JP" altLang="en-US" sz="400" dirty="0" smtClean="0"/>
              <a:t>試験報告書番号：</a:t>
            </a:r>
            <a:r>
              <a:rPr lang="en-US" altLang="ja-JP" sz="400" dirty="0" smtClean="0"/>
              <a:t>026255-1,026255-2,030578,026255-4 </a:t>
            </a:r>
            <a:r>
              <a:rPr lang="ja-JP" altLang="en-US" sz="400" dirty="0" smtClean="0"/>
              <a:t>試験は</a:t>
            </a:r>
            <a:r>
              <a:rPr lang="en-US" altLang="ja-JP" sz="400" dirty="0" smtClean="0"/>
              <a:t>2</a:t>
            </a:r>
            <a:r>
              <a:rPr lang="ja-JP" altLang="en-US" sz="400" dirty="0" smtClean="0"/>
              <a:t>種類のみの菌で実施。</a:t>
            </a:r>
            <a:r>
              <a:rPr lang="en-US" altLang="ja-JP" sz="400" dirty="0" smtClean="0"/>
              <a:t>[</a:t>
            </a:r>
            <a:r>
              <a:rPr lang="ja-JP" altLang="en-US" sz="400" dirty="0" smtClean="0"/>
              <a:t>脱臭</a:t>
            </a:r>
            <a:r>
              <a:rPr lang="en-US" altLang="ja-JP" sz="400" dirty="0" smtClean="0"/>
              <a:t>]1</a:t>
            </a:r>
            <a:r>
              <a:rPr lang="ja-JP" altLang="en-US" sz="400" dirty="0" smtClean="0"/>
              <a:t>日タバコ</a:t>
            </a:r>
            <a:r>
              <a:rPr lang="en-US" altLang="ja-JP" sz="400" dirty="0" smtClean="0"/>
              <a:t>10</a:t>
            </a:r>
            <a:r>
              <a:rPr lang="ja-JP" altLang="en-US" sz="400" dirty="0" smtClean="0"/>
              <a:t>本（アンモニア、アセトアルデヒド、酢酸の混合ガス）、</a:t>
            </a:r>
            <a:r>
              <a:rPr lang="en-US" altLang="ja-JP" sz="400" dirty="0" smtClean="0"/>
              <a:t>10</a:t>
            </a:r>
            <a:r>
              <a:rPr lang="ja-JP" altLang="en-US" sz="400" dirty="0" smtClean="0"/>
              <a:t>年相当分の脱臭効果を検証</a:t>
            </a:r>
            <a:r>
              <a:rPr lang="en-US" altLang="ja-JP" sz="400" dirty="0" smtClean="0"/>
              <a:t>/</a:t>
            </a:r>
            <a:r>
              <a:rPr lang="ja-JP" altLang="en-US" sz="400" dirty="0" smtClean="0"/>
              <a:t>試験方法：一般社団法人　日本電機工業会規格（</a:t>
            </a:r>
            <a:r>
              <a:rPr lang="en-US" altLang="ja-JP" sz="400" dirty="0" smtClean="0"/>
              <a:t>1</a:t>
            </a:r>
            <a:r>
              <a:rPr lang="ja-JP" altLang="en-US" sz="400" dirty="0" smtClean="0"/>
              <a:t>㎥の</a:t>
            </a:r>
            <a:r>
              <a:rPr lang="en-US" altLang="ja-JP" sz="400" dirty="0" smtClean="0"/>
              <a:t>BOX</a:t>
            </a:r>
            <a:r>
              <a:rPr lang="ja-JP" altLang="en-US" sz="400" dirty="0" smtClean="0"/>
              <a:t>内における混合ガスの除去性能）にて測定。</a:t>
            </a:r>
            <a:r>
              <a:rPr lang="en-US" altLang="ja-JP" sz="400" dirty="0" smtClean="0"/>
              <a:t>/</a:t>
            </a:r>
            <a:r>
              <a:rPr lang="ja-JP" altLang="en-US" sz="400" dirty="0" smtClean="0"/>
              <a:t>試験結果：</a:t>
            </a:r>
            <a:r>
              <a:rPr lang="en-US" altLang="ja-JP" sz="400" dirty="0" smtClean="0"/>
              <a:t>10</a:t>
            </a:r>
            <a:r>
              <a:rPr lang="ja-JP" altLang="en-US" sz="400" dirty="0" smtClean="0"/>
              <a:t>年後も脱臭除去率</a:t>
            </a:r>
            <a:r>
              <a:rPr lang="en-US" altLang="ja-JP" sz="400" dirty="0" smtClean="0"/>
              <a:t>50%</a:t>
            </a:r>
            <a:r>
              <a:rPr lang="ja-JP" altLang="en-US" sz="400" dirty="0" smtClean="0"/>
              <a:t>以上。</a:t>
            </a:r>
            <a:r>
              <a:rPr lang="en-US" altLang="ja-JP" sz="400" dirty="0" smtClean="0"/>
              <a:t>※</a:t>
            </a:r>
            <a:r>
              <a:rPr lang="ja-JP" altLang="en-US" sz="400" dirty="0" smtClean="0"/>
              <a:t>タバコの有害物質（</a:t>
            </a:r>
            <a:r>
              <a:rPr lang="en-US" altLang="ja-JP" sz="400" dirty="0" smtClean="0"/>
              <a:t>CO</a:t>
            </a:r>
            <a:r>
              <a:rPr lang="ja-JP" altLang="en-US" sz="400" dirty="0" smtClean="0"/>
              <a:t>等）は除去できません。</a:t>
            </a:r>
            <a:endParaRPr lang="ja-JP" altLang="en-US" sz="400" dirty="0"/>
          </a:p>
        </p:txBody>
      </p:sp>
      <p:sp>
        <p:nvSpPr>
          <p:cNvPr id="342" name="テキスト ボックス 341"/>
          <p:cNvSpPr txBox="1"/>
          <p:nvPr/>
        </p:nvSpPr>
        <p:spPr>
          <a:xfrm>
            <a:off x="10456902" y="4778310"/>
            <a:ext cx="2334352" cy="338554"/>
          </a:xfrm>
          <a:prstGeom prst="rect">
            <a:avLst/>
          </a:prstGeom>
          <a:noFill/>
        </p:spPr>
        <p:txBody>
          <a:bodyPr wrap="square" rtlCol="0">
            <a:spAutoFit/>
          </a:bodyPr>
          <a:lstStyle/>
          <a:p>
            <a:r>
              <a:rPr lang="ja-JP" altLang="en-US"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kumimoji="1" lang="ja-JP" altLang="en-US" sz="800" b="1"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遠隔操作　</a:t>
            </a:r>
            <a:r>
              <a:rPr lang="ja-JP" altLang="en-US"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ja-JP" altLang="en-US" sz="800" b="1"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室温</a:t>
            </a:r>
            <a:r>
              <a:rPr lang="ja-JP" altLang="en-US"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アラート　</a:t>
            </a:r>
            <a:r>
              <a:rPr lang="ja-JP" altLang="en-US" sz="800" b="1"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■みまもり</a:t>
            </a:r>
            <a:endParaRPr lang="ja-JP" altLang="en-US" sz="8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lang="ja-JP" altLang="en-US"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kumimoji="1" lang="ja-JP" altLang="en-US" sz="800" b="1"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ウィークリータイマー</a:t>
            </a:r>
            <a:endParaRPr kumimoji="1" lang="en-US" altLang="ja-JP" sz="800" b="1" dirty="0" smtClean="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pic>
        <p:nvPicPr>
          <p:cNvPr id="345" name="図 344"/>
          <p:cNvPicPr>
            <a:picLocks noChangeAspect="1"/>
          </p:cNvPicPr>
          <p:nvPr/>
        </p:nvPicPr>
        <p:blipFill rotWithShape="1">
          <a:blip r:embed="rId17"/>
          <a:srcRect l="-3354" t="3620" r="1"/>
          <a:stretch/>
        </p:blipFill>
        <p:spPr>
          <a:xfrm>
            <a:off x="12308956" y="4056525"/>
            <a:ext cx="391670" cy="681373"/>
          </a:xfrm>
          <a:prstGeom prst="rect">
            <a:avLst/>
          </a:prstGeom>
        </p:spPr>
      </p:pic>
      <p:pic>
        <p:nvPicPr>
          <p:cNvPr id="346" name="図 345" descr="黒い背景に白い文字がある&#10;&#10;低い精度で自動的に生成された説明">
            <a:extLst>
              <a:ext uri="{FF2B5EF4-FFF2-40B4-BE49-F238E27FC236}">
                <a16:creationId xmlns:a16="http://schemas.microsoft.com/office/drawing/2014/main" id="{CB473DDB-54C5-7E4C-9EE8-E4323C27F111}"/>
              </a:ext>
            </a:extLst>
          </p:cNvPr>
          <p:cNvPicPr>
            <a:picLocks noChangeAspect="1"/>
          </p:cNvPicPr>
          <p:nvPr/>
        </p:nvPicPr>
        <p:blipFill rotWithShape="1">
          <a:blip r:embed="rId18"/>
          <a:srcRect l="48500" t="14888"/>
          <a:stretch/>
        </p:blipFill>
        <p:spPr>
          <a:xfrm>
            <a:off x="8824861" y="5368645"/>
            <a:ext cx="1465797" cy="827640"/>
          </a:xfrm>
          <a:prstGeom prst="rect">
            <a:avLst/>
          </a:prstGeom>
        </p:spPr>
      </p:pic>
      <p:sp>
        <p:nvSpPr>
          <p:cNvPr id="347" name="テキスト ボックス 346">
            <a:extLst>
              <a:ext uri="{FF2B5EF4-FFF2-40B4-BE49-F238E27FC236}">
                <a16:creationId xmlns:a16="http://schemas.microsoft.com/office/drawing/2014/main" id="{105D4D7C-19A6-1E41-AA0D-9A3A9B7A4F28}"/>
              </a:ext>
            </a:extLst>
          </p:cNvPr>
          <p:cNvSpPr txBox="1"/>
          <p:nvPr/>
        </p:nvSpPr>
        <p:spPr>
          <a:xfrm>
            <a:off x="7673983" y="5618299"/>
            <a:ext cx="1295547" cy="461665"/>
          </a:xfrm>
          <a:prstGeom prst="rect">
            <a:avLst/>
          </a:prstGeom>
          <a:noFill/>
          <a:ln>
            <a:noFill/>
          </a:ln>
        </p:spPr>
        <p:txBody>
          <a:bodyPr wrap="none" rtlCol="0">
            <a:spAutoFit/>
          </a:bodyPr>
          <a:lstStyle/>
          <a:p>
            <a:r>
              <a:rPr lang="ja-JP" altLang="en-US" sz="800" b="1" dirty="0" smtClean="0">
                <a:solidFill>
                  <a:srgbClr val="6BA42C"/>
                </a:solidFill>
                <a:latin typeface="游ゴシック Medium" panose="020B0500000000000000" pitchFamily="50" charset="-128"/>
                <a:ea typeface="游ゴシック Medium" panose="020B0500000000000000" pitchFamily="50" charset="-128"/>
              </a:rPr>
              <a:t>お部屋に人がいない時は</a:t>
            </a:r>
            <a:endParaRPr lang="en-US" altLang="ja-JP" sz="800" b="1" dirty="0" smtClean="0">
              <a:solidFill>
                <a:srgbClr val="6BA42C"/>
              </a:solidFill>
              <a:latin typeface="游ゴシック Medium" panose="020B0500000000000000" pitchFamily="50" charset="-128"/>
              <a:ea typeface="游ゴシック Medium" panose="020B0500000000000000" pitchFamily="50" charset="-128"/>
            </a:endParaRPr>
          </a:p>
          <a:p>
            <a:r>
              <a:rPr lang="ja-JP" altLang="en-US" sz="800" b="1" dirty="0" smtClean="0">
                <a:solidFill>
                  <a:srgbClr val="6BA42C"/>
                </a:solidFill>
                <a:latin typeface="游ゴシック Medium" panose="020B0500000000000000" pitchFamily="50" charset="-128"/>
                <a:ea typeface="游ゴシック Medium" panose="020B0500000000000000" pitchFamily="50" charset="-128"/>
              </a:rPr>
              <a:t>自動で節電</a:t>
            </a:r>
            <a:endParaRPr lang="en-US" altLang="ja-JP" sz="800" b="1" dirty="0" smtClean="0">
              <a:solidFill>
                <a:srgbClr val="6BA42C"/>
              </a:solidFill>
              <a:latin typeface="游ゴシック Medium" panose="020B0500000000000000" pitchFamily="50" charset="-128"/>
              <a:ea typeface="游ゴシック Medium" panose="020B0500000000000000" pitchFamily="50" charset="-128"/>
            </a:endParaRPr>
          </a:p>
          <a:p>
            <a:r>
              <a:rPr lang="ja-JP" altLang="en-US" sz="800" b="1" dirty="0" smtClean="0">
                <a:solidFill>
                  <a:srgbClr val="6BA42C"/>
                </a:solidFill>
                <a:latin typeface="游ゴシック Medium" panose="020B0500000000000000" pitchFamily="50" charset="-128"/>
                <a:ea typeface="游ゴシック Medium" panose="020B0500000000000000" pitchFamily="50" charset="-128"/>
              </a:rPr>
              <a:t>消し忘れ防止にも！</a:t>
            </a:r>
            <a:endParaRPr lang="en-US" altLang="ja-JP" sz="800" b="1" dirty="0" smtClean="0">
              <a:solidFill>
                <a:srgbClr val="6BA42C"/>
              </a:solidFill>
              <a:latin typeface="游ゴシック Medium" panose="020B0500000000000000" pitchFamily="50" charset="-128"/>
              <a:ea typeface="游ゴシック Medium" panose="020B0500000000000000" pitchFamily="50" charset="-128"/>
            </a:endParaRPr>
          </a:p>
        </p:txBody>
      </p:sp>
      <p:sp>
        <p:nvSpPr>
          <p:cNvPr id="348" name="テキスト ボックス 347">
            <a:extLst>
              <a:ext uri="{FF2B5EF4-FFF2-40B4-BE49-F238E27FC236}">
                <a16:creationId xmlns:a16="http://schemas.microsoft.com/office/drawing/2014/main" id="{AE568165-AAEA-764F-9691-D025D97B1508}"/>
              </a:ext>
            </a:extLst>
          </p:cNvPr>
          <p:cNvSpPr txBox="1"/>
          <p:nvPr/>
        </p:nvSpPr>
        <p:spPr>
          <a:xfrm>
            <a:off x="8194932" y="5745828"/>
            <a:ext cx="300082" cy="184666"/>
          </a:xfrm>
          <a:prstGeom prst="rect">
            <a:avLst/>
          </a:prstGeom>
          <a:noFill/>
        </p:spPr>
        <p:txBody>
          <a:bodyPr wrap="none" rtlCol="0">
            <a:spAutoFit/>
          </a:bodyPr>
          <a:lstStyle/>
          <a:p>
            <a:r>
              <a:rPr kumimoji="1" lang="en-US" altLang="ja-JP" sz="600" dirty="0" smtClean="0"/>
              <a:t>※4</a:t>
            </a:r>
          </a:p>
        </p:txBody>
      </p:sp>
      <p:sp>
        <p:nvSpPr>
          <p:cNvPr id="352" name="正方形/長方形 351"/>
          <p:cNvSpPr/>
          <p:nvPr/>
        </p:nvSpPr>
        <p:spPr>
          <a:xfrm>
            <a:off x="3834105" y="7665483"/>
            <a:ext cx="3785895" cy="1751783"/>
          </a:xfrm>
          <a:prstGeom prst="rect">
            <a:avLst/>
          </a:prstGeom>
          <a:solidFill>
            <a:srgbClr val="FDE2B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53" name="テキスト ボックス 352">
            <a:extLst>
              <a:ext uri="{FF2B5EF4-FFF2-40B4-BE49-F238E27FC236}">
                <a16:creationId xmlns:a16="http://schemas.microsoft.com/office/drawing/2014/main" id="{D2AAEDD6-66FB-4943-A14B-8D590FB5A7E1}"/>
              </a:ext>
            </a:extLst>
          </p:cNvPr>
          <p:cNvSpPr txBox="1"/>
          <p:nvPr/>
        </p:nvSpPr>
        <p:spPr>
          <a:xfrm>
            <a:off x="3903719" y="7697553"/>
            <a:ext cx="3697715" cy="492443"/>
          </a:xfrm>
          <a:prstGeom prst="rect">
            <a:avLst/>
          </a:prstGeom>
          <a:noFill/>
        </p:spPr>
        <p:txBody>
          <a:bodyPr wrap="square" rtlCol="0">
            <a:spAutoFit/>
          </a:bodyPr>
          <a:lstStyle/>
          <a:p>
            <a:r>
              <a:rPr lang="en-US" altLang="ja-JP" sz="1400" dirty="0" smtClean="0">
                <a:latin typeface="游ゴシック Medium" panose="020B0500000000000000" pitchFamily="50" charset="-128"/>
                <a:ea typeface="游ゴシック Medium" panose="020B0500000000000000" pitchFamily="50" charset="-128"/>
              </a:rPr>
              <a:t>SV</a:t>
            </a:r>
            <a:r>
              <a:rPr lang="ja-JP" altLang="en-US" sz="1200" dirty="0" smtClean="0">
                <a:latin typeface="游ゴシック Medium" panose="020B0500000000000000" pitchFamily="50" charset="-128"/>
                <a:ea typeface="游ゴシック Medium" panose="020B0500000000000000" pitchFamily="50" charset="-128"/>
              </a:rPr>
              <a:t>シリーズ</a:t>
            </a:r>
            <a:r>
              <a:rPr lang="ja-JP" altLang="en-US" sz="1200" dirty="0">
                <a:latin typeface="游ゴシック Medium" panose="020B0500000000000000" pitchFamily="50" charset="-128"/>
                <a:ea typeface="游ゴシック Medium" panose="020B0500000000000000" pitchFamily="50" charset="-128"/>
              </a:rPr>
              <a:t>は</a:t>
            </a:r>
            <a:r>
              <a:rPr lang="en-US" altLang="ja-JP" sz="1200" dirty="0">
                <a:latin typeface="游ゴシック Medium" panose="020B0500000000000000" pitchFamily="50" charset="-128"/>
                <a:ea typeface="游ゴシック Medium" panose="020B0500000000000000" pitchFamily="50" charset="-128"/>
              </a:rPr>
              <a:t>ZEH</a:t>
            </a:r>
            <a:r>
              <a:rPr lang="ja-JP" altLang="en-US" sz="1200" dirty="0">
                <a:latin typeface="游ゴシック Medium" panose="020B0500000000000000" pitchFamily="50" charset="-128"/>
                <a:ea typeface="游ゴシック Medium" panose="020B0500000000000000" pitchFamily="50" charset="-128"/>
              </a:rPr>
              <a:t>に必要な定格冷房</a:t>
            </a:r>
            <a:r>
              <a:rPr lang="ja-JP" altLang="en-US" sz="1200" dirty="0" smtClean="0">
                <a:latin typeface="游ゴシック Medium" panose="020B0500000000000000" pitchFamily="50" charset="-128"/>
                <a:ea typeface="游ゴシック Medium" panose="020B0500000000000000" pitchFamily="50" charset="-128"/>
              </a:rPr>
              <a:t>エネルギー</a:t>
            </a:r>
            <a:endParaRPr lang="en-US" altLang="ja-JP" sz="1200" dirty="0" smtClean="0">
              <a:latin typeface="游ゴシック Medium" panose="020B0500000000000000" pitchFamily="50" charset="-128"/>
              <a:ea typeface="游ゴシック Medium" panose="020B0500000000000000" pitchFamily="50" charset="-128"/>
            </a:endParaRPr>
          </a:p>
          <a:p>
            <a:r>
              <a:rPr lang="ja-JP" altLang="en-US" sz="1200" dirty="0" smtClean="0">
                <a:latin typeface="游ゴシック Medium" panose="020B0500000000000000" pitchFamily="50" charset="-128"/>
                <a:ea typeface="游ゴシック Medium" panose="020B0500000000000000" pitchFamily="50" charset="-128"/>
              </a:rPr>
              <a:t>消費</a:t>
            </a:r>
            <a:r>
              <a:rPr lang="ja-JP" altLang="en-US" sz="1200" dirty="0">
                <a:latin typeface="游ゴシック Medium" panose="020B0500000000000000" pitchFamily="50" charset="-128"/>
                <a:ea typeface="游ゴシック Medium" panose="020B0500000000000000" pitchFamily="50" charset="-128"/>
              </a:rPr>
              <a:t>効率区分「い」に対応しています。</a:t>
            </a:r>
          </a:p>
        </p:txBody>
      </p:sp>
      <p:sp>
        <p:nvSpPr>
          <p:cNvPr id="355" name="正方形/長方形 354"/>
          <p:cNvSpPr/>
          <p:nvPr/>
        </p:nvSpPr>
        <p:spPr>
          <a:xfrm>
            <a:off x="7736452" y="6573007"/>
            <a:ext cx="5054802" cy="360183"/>
          </a:xfrm>
          <a:prstGeom prst="rect">
            <a:avLst/>
          </a:prstGeom>
          <a:solidFill>
            <a:srgbClr val="FDE2B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56" name="テキスト ボックス 355">
            <a:extLst>
              <a:ext uri="{FF2B5EF4-FFF2-40B4-BE49-F238E27FC236}">
                <a16:creationId xmlns:a16="http://schemas.microsoft.com/office/drawing/2014/main" id="{B98EE290-E9F1-294F-887F-B0305667C5C7}"/>
              </a:ext>
            </a:extLst>
          </p:cNvPr>
          <p:cNvSpPr txBox="1"/>
          <p:nvPr/>
        </p:nvSpPr>
        <p:spPr>
          <a:xfrm>
            <a:off x="7795136" y="6645135"/>
            <a:ext cx="1304174" cy="215444"/>
          </a:xfrm>
          <a:prstGeom prst="rect">
            <a:avLst/>
          </a:prstGeom>
          <a:solidFill>
            <a:srgbClr val="FF3333"/>
          </a:solidFill>
        </p:spPr>
        <p:txBody>
          <a:bodyPr wrap="square" rtlCol="0">
            <a:spAutoFit/>
          </a:bodyPr>
          <a:lstStyle/>
          <a:p>
            <a:r>
              <a:rPr lang="ja-JP" altLang="en-US" sz="800" b="1" dirty="0" smtClean="0">
                <a:solidFill>
                  <a:srgbClr val="FFFFFF"/>
                </a:solidFill>
                <a:latin typeface="游ゴシック Medium" panose="020B0500000000000000" pitchFamily="50" charset="-128"/>
                <a:ea typeface="游ゴシック Medium" panose="020B0500000000000000" pitchFamily="50" charset="-128"/>
              </a:rPr>
              <a:t>　ノンストップ暖房　　　　</a:t>
            </a:r>
            <a:endParaRPr lang="ja-JP" altLang="en-US" sz="800" b="1" dirty="0">
              <a:solidFill>
                <a:srgbClr val="FFFFFF"/>
              </a:solidFill>
              <a:latin typeface="游ゴシック Medium" panose="020B0500000000000000" pitchFamily="50" charset="-128"/>
              <a:ea typeface="游ゴシック Medium" panose="020B0500000000000000" pitchFamily="50" charset="-128"/>
            </a:endParaRPr>
          </a:p>
        </p:txBody>
      </p:sp>
      <p:sp>
        <p:nvSpPr>
          <p:cNvPr id="357" name="テキスト ボックス 356">
            <a:extLst>
              <a:ext uri="{FF2B5EF4-FFF2-40B4-BE49-F238E27FC236}">
                <a16:creationId xmlns:a16="http://schemas.microsoft.com/office/drawing/2014/main" id="{039E2F46-FE7B-E74E-ADB5-9A2D522AD7D6}"/>
              </a:ext>
            </a:extLst>
          </p:cNvPr>
          <p:cNvSpPr txBox="1"/>
          <p:nvPr/>
        </p:nvSpPr>
        <p:spPr>
          <a:xfrm>
            <a:off x="9110204" y="6638674"/>
            <a:ext cx="2005677" cy="230832"/>
          </a:xfrm>
          <a:prstGeom prst="rect">
            <a:avLst/>
          </a:prstGeom>
          <a:noFill/>
        </p:spPr>
        <p:txBody>
          <a:bodyPr wrap="none" rtlCol="0">
            <a:spAutoFit/>
          </a:bodyPr>
          <a:lstStyle/>
          <a:p>
            <a:r>
              <a:rPr lang="ja-JP" altLang="en-US" sz="900" b="1" dirty="0" smtClean="0">
                <a:latin typeface="游ゴシック Medium" panose="020B0500000000000000" pitchFamily="50" charset="-128"/>
                <a:ea typeface="游ゴシック Medium" panose="020B0500000000000000" pitchFamily="50" charset="-128"/>
              </a:rPr>
              <a:t>除霜運転中も暖かさが続くので快適</a:t>
            </a:r>
            <a:endParaRPr lang="ja-JP" altLang="en-US" sz="900" b="1" dirty="0">
              <a:latin typeface="游ゴシック Medium" panose="020B0500000000000000" pitchFamily="50" charset="-128"/>
              <a:ea typeface="游ゴシック Medium" panose="020B0500000000000000" pitchFamily="50" charset="-128"/>
            </a:endParaRPr>
          </a:p>
        </p:txBody>
      </p:sp>
      <p:pic>
        <p:nvPicPr>
          <p:cNvPr id="362" name="図 361"/>
          <p:cNvPicPr>
            <a:picLocks noChangeAspect="1"/>
          </p:cNvPicPr>
          <p:nvPr/>
        </p:nvPicPr>
        <p:blipFill rotWithShape="1">
          <a:blip r:embed="rId19" cstate="print">
            <a:extLst>
              <a:ext uri="{28A0092B-C50C-407E-A947-70E740481C1C}">
                <a14:useLocalDpi xmlns:a14="http://schemas.microsoft.com/office/drawing/2010/main" val="0"/>
              </a:ext>
            </a:extLst>
          </a:blip>
          <a:srcRect l="36276" t="20991"/>
          <a:stretch/>
        </p:blipFill>
        <p:spPr>
          <a:xfrm>
            <a:off x="9894743" y="6964378"/>
            <a:ext cx="2646654" cy="1288401"/>
          </a:xfrm>
          <a:prstGeom prst="rect">
            <a:avLst/>
          </a:prstGeom>
        </p:spPr>
      </p:pic>
      <p:sp>
        <p:nvSpPr>
          <p:cNvPr id="363" name="テキスト ボックス 362">
            <a:extLst>
              <a:ext uri="{FF2B5EF4-FFF2-40B4-BE49-F238E27FC236}">
                <a16:creationId xmlns:a16="http://schemas.microsoft.com/office/drawing/2014/main" id="{AE568165-AAEA-764F-9691-D025D97B1508}"/>
              </a:ext>
            </a:extLst>
          </p:cNvPr>
          <p:cNvSpPr txBox="1"/>
          <p:nvPr/>
        </p:nvSpPr>
        <p:spPr>
          <a:xfrm>
            <a:off x="8750839" y="6638642"/>
            <a:ext cx="300082" cy="184666"/>
          </a:xfrm>
          <a:prstGeom prst="rect">
            <a:avLst/>
          </a:prstGeom>
          <a:noFill/>
        </p:spPr>
        <p:txBody>
          <a:bodyPr wrap="none" rtlCol="0">
            <a:spAutoFit/>
          </a:bodyPr>
          <a:lstStyle/>
          <a:p>
            <a:r>
              <a:rPr kumimoji="1" lang="en-US" altLang="ja-JP" sz="600" dirty="0" smtClean="0">
                <a:solidFill>
                  <a:schemeClr val="bg1"/>
                </a:solidFill>
              </a:rPr>
              <a:t>※5</a:t>
            </a:r>
          </a:p>
        </p:txBody>
      </p:sp>
      <p:sp>
        <p:nvSpPr>
          <p:cNvPr id="364" name="テキスト ボックス 363">
            <a:extLst>
              <a:ext uri="{FF2B5EF4-FFF2-40B4-BE49-F238E27FC236}">
                <a16:creationId xmlns:a16="http://schemas.microsoft.com/office/drawing/2014/main" id="{105D4D7C-19A6-1E41-AA0D-9A3A9B7A4F28}"/>
              </a:ext>
            </a:extLst>
          </p:cNvPr>
          <p:cNvSpPr txBox="1"/>
          <p:nvPr/>
        </p:nvSpPr>
        <p:spPr>
          <a:xfrm>
            <a:off x="7730519" y="7043675"/>
            <a:ext cx="2007948" cy="830997"/>
          </a:xfrm>
          <a:prstGeom prst="rect">
            <a:avLst/>
          </a:prstGeom>
          <a:noFill/>
        </p:spPr>
        <p:txBody>
          <a:bodyPr wrap="square" rtlCol="0">
            <a:spAutoFit/>
          </a:bodyPr>
          <a:lstStyle/>
          <a:p>
            <a:r>
              <a:rPr lang="ja-JP" altLang="en-US" sz="800" b="1" dirty="0" smtClean="0">
                <a:solidFill>
                  <a:srgbClr val="E06555"/>
                </a:solidFill>
                <a:latin typeface="游ゴシック Medium" panose="020B0500000000000000" pitchFamily="50" charset="-128"/>
                <a:ea typeface="游ゴシック Medium" panose="020B0500000000000000" pitchFamily="50" charset="-128"/>
              </a:rPr>
              <a:t>除霜時も暖房運転を継続しながら、バイパス回路を通じて温かい冷媒を室外機に送り、霜を溶かします。</a:t>
            </a:r>
            <a:endParaRPr lang="en-US" altLang="ja-JP" sz="800" b="1" dirty="0" smtClean="0">
              <a:solidFill>
                <a:srgbClr val="E06555"/>
              </a:solidFill>
              <a:latin typeface="游ゴシック Medium" panose="020B0500000000000000" pitchFamily="50" charset="-128"/>
              <a:ea typeface="游ゴシック Medium" panose="020B0500000000000000" pitchFamily="50" charset="-128"/>
            </a:endParaRPr>
          </a:p>
          <a:p>
            <a:endParaRPr lang="en-US" altLang="ja-JP" sz="800" b="1" dirty="0">
              <a:solidFill>
                <a:srgbClr val="E06555"/>
              </a:solidFill>
              <a:latin typeface="游ゴシック Medium" panose="020B0500000000000000" pitchFamily="50" charset="-128"/>
              <a:ea typeface="游ゴシック Medium" panose="020B0500000000000000" pitchFamily="50" charset="-128"/>
            </a:endParaRPr>
          </a:p>
          <a:p>
            <a:r>
              <a:rPr lang="ja-JP" altLang="en-US" sz="800" b="1" dirty="0" smtClean="0">
                <a:solidFill>
                  <a:srgbClr val="E06555"/>
                </a:solidFill>
                <a:latin typeface="游ゴシック Medium" panose="020B0500000000000000" pitchFamily="50" charset="-128"/>
                <a:ea typeface="游ゴシック Medium" panose="020B0500000000000000" pitchFamily="50" charset="-128"/>
              </a:rPr>
              <a:t>暖房運転を止めずに除霜を行うため、室温低下を抑えて暖かさが続きます。</a:t>
            </a:r>
            <a:endParaRPr lang="ja-JP" altLang="en-US" sz="800" b="1" dirty="0">
              <a:solidFill>
                <a:srgbClr val="E06555"/>
              </a:solidFill>
              <a:latin typeface="游ゴシック Medium" panose="020B0500000000000000" pitchFamily="50" charset="-128"/>
              <a:ea typeface="游ゴシック Medium" panose="020B0500000000000000" pitchFamily="50" charset="-128"/>
            </a:endParaRPr>
          </a:p>
        </p:txBody>
      </p:sp>
      <p:sp>
        <p:nvSpPr>
          <p:cNvPr id="365" name="テキスト ボックス 364">
            <a:extLst>
              <a:ext uri="{FF2B5EF4-FFF2-40B4-BE49-F238E27FC236}">
                <a16:creationId xmlns:a16="http://schemas.microsoft.com/office/drawing/2014/main" id="{C25CF616-56CF-304B-8FDD-ED0BDDFDF891}"/>
              </a:ext>
            </a:extLst>
          </p:cNvPr>
          <p:cNvSpPr txBox="1"/>
          <p:nvPr/>
        </p:nvSpPr>
        <p:spPr>
          <a:xfrm>
            <a:off x="7722611" y="7896299"/>
            <a:ext cx="2139278" cy="300082"/>
          </a:xfrm>
          <a:prstGeom prst="rect">
            <a:avLst/>
          </a:prstGeom>
          <a:noFill/>
        </p:spPr>
        <p:txBody>
          <a:bodyPr wrap="square" rtlCol="0">
            <a:spAutoFit/>
          </a:bodyPr>
          <a:lstStyle/>
          <a:p>
            <a:r>
              <a:rPr lang="en-US" altLang="ja-JP" sz="450" dirty="0" smtClean="0"/>
              <a:t>※5 </a:t>
            </a:r>
            <a:r>
              <a:rPr lang="ja-JP" altLang="en-US" sz="450" dirty="0" smtClean="0"/>
              <a:t>霜付き量が多くなる環境では暖房運転を止めて除霜運転を行う場合が</a:t>
            </a:r>
            <a:endParaRPr lang="en-US" altLang="ja-JP" sz="450" dirty="0" smtClean="0"/>
          </a:p>
          <a:p>
            <a:r>
              <a:rPr lang="ja-JP" altLang="en-US" sz="450" dirty="0"/>
              <a:t>　</a:t>
            </a:r>
            <a:r>
              <a:rPr lang="ja-JP" altLang="en-US" sz="450" dirty="0" smtClean="0"/>
              <a:t>   あります。</a:t>
            </a:r>
            <a:r>
              <a:rPr lang="ja-JP" altLang="en-US" sz="450" dirty="0"/>
              <a:t>また</a:t>
            </a:r>
            <a:r>
              <a:rPr lang="ja-JP" altLang="en-US" sz="450" dirty="0" smtClean="0"/>
              <a:t>、外気温が</a:t>
            </a:r>
            <a:r>
              <a:rPr lang="en-US" altLang="ja-JP" sz="450" dirty="0" smtClean="0"/>
              <a:t>-7℃</a:t>
            </a:r>
            <a:r>
              <a:rPr lang="ja-JP" altLang="en-US" sz="450" dirty="0" smtClean="0"/>
              <a:t>を下まわる場合は一時的に切り換えて</a:t>
            </a:r>
            <a:endParaRPr lang="en-US" altLang="ja-JP" sz="450" dirty="0" smtClean="0"/>
          </a:p>
          <a:p>
            <a:r>
              <a:rPr lang="ja-JP" altLang="en-US" sz="450" dirty="0"/>
              <a:t>　 </a:t>
            </a:r>
            <a:r>
              <a:rPr lang="ja-JP" altLang="en-US" sz="450" dirty="0" smtClean="0"/>
              <a:t>  除霜を行います。</a:t>
            </a:r>
            <a:endParaRPr lang="en-US" altLang="ja-JP" sz="450" dirty="0" smtClean="0"/>
          </a:p>
        </p:txBody>
      </p:sp>
      <p:sp>
        <p:nvSpPr>
          <p:cNvPr id="366" name="正方形/長方形 365"/>
          <p:cNvSpPr/>
          <p:nvPr/>
        </p:nvSpPr>
        <p:spPr>
          <a:xfrm>
            <a:off x="7718998" y="8358935"/>
            <a:ext cx="5054802" cy="360183"/>
          </a:xfrm>
          <a:prstGeom prst="rect">
            <a:avLst/>
          </a:prstGeom>
          <a:solidFill>
            <a:srgbClr val="FDE2B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67" name="テキスト ボックス 366">
            <a:extLst>
              <a:ext uri="{FF2B5EF4-FFF2-40B4-BE49-F238E27FC236}">
                <a16:creationId xmlns:a16="http://schemas.microsoft.com/office/drawing/2014/main" id="{B98EE290-E9F1-294F-887F-B0305667C5C7}"/>
              </a:ext>
            </a:extLst>
          </p:cNvPr>
          <p:cNvSpPr txBox="1"/>
          <p:nvPr/>
        </p:nvSpPr>
        <p:spPr>
          <a:xfrm>
            <a:off x="7788576" y="8431226"/>
            <a:ext cx="1026061" cy="214586"/>
          </a:xfrm>
          <a:prstGeom prst="rect">
            <a:avLst/>
          </a:prstGeom>
          <a:solidFill>
            <a:srgbClr val="00B0F0"/>
          </a:solidFill>
        </p:spPr>
        <p:txBody>
          <a:bodyPr wrap="square" rtlCol="0">
            <a:spAutoFit/>
          </a:bodyPr>
          <a:lstStyle/>
          <a:p>
            <a:pPr algn="ctr"/>
            <a:r>
              <a:rPr lang="ja-JP" altLang="en-US" sz="800" b="1" dirty="0" smtClean="0">
                <a:solidFill>
                  <a:srgbClr val="FFFFFF"/>
                </a:solidFill>
                <a:latin typeface="游ゴシック Medium" panose="020B0500000000000000" pitchFamily="50" charset="-128"/>
                <a:ea typeface="游ゴシック Medium" panose="020B0500000000000000" pitchFamily="50" charset="-128"/>
              </a:rPr>
              <a:t>ロング気流</a:t>
            </a:r>
            <a:endParaRPr lang="ja-JP" altLang="en-US" sz="800" b="1" dirty="0">
              <a:solidFill>
                <a:srgbClr val="FFFFFF"/>
              </a:solidFill>
              <a:latin typeface="游ゴシック Medium" panose="020B0500000000000000" pitchFamily="50" charset="-128"/>
              <a:ea typeface="游ゴシック Medium" panose="020B0500000000000000" pitchFamily="50" charset="-128"/>
            </a:endParaRPr>
          </a:p>
        </p:txBody>
      </p:sp>
      <p:sp>
        <p:nvSpPr>
          <p:cNvPr id="368" name="テキスト ボックス 367">
            <a:extLst>
              <a:ext uri="{FF2B5EF4-FFF2-40B4-BE49-F238E27FC236}">
                <a16:creationId xmlns:a16="http://schemas.microsoft.com/office/drawing/2014/main" id="{039E2F46-FE7B-E74E-ADB5-9A2D522AD7D6}"/>
              </a:ext>
            </a:extLst>
          </p:cNvPr>
          <p:cNvSpPr txBox="1"/>
          <p:nvPr/>
        </p:nvSpPr>
        <p:spPr>
          <a:xfrm>
            <a:off x="7681502" y="8793679"/>
            <a:ext cx="1428702" cy="461665"/>
          </a:xfrm>
          <a:prstGeom prst="rect">
            <a:avLst/>
          </a:prstGeom>
          <a:noFill/>
        </p:spPr>
        <p:txBody>
          <a:bodyPr wrap="square" rtlCol="0">
            <a:spAutoFit/>
          </a:bodyPr>
          <a:lstStyle/>
          <a:p>
            <a:r>
              <a:rPr lang="ja-JP" altLang="en-US" sz="800" b="1" dirty="0" smtClean="0">
                <a:solidFill>
                  <a:srgbClr val="0070C0"/>
                </a:solidFill>
                <a:latin typeface="游ゴシック Medium" panose="020B0500000000000000" pitchFamily="50" charset="-128"/>
                <a:ea typeface="游ゴシック Medium" panose="020B0500000000000000" pitchFamily="50" charset="-128"/>
              </a:rPr>
              <a:t>ダブルルーバーからの</a:t>
            </a:r>
            <a:r>
              <a:rPr lang="en-US" altLang="ja-JP" sz="800" b="1" dirty="0" smtClean="0">
                <a:solidFill>
                  <a:srgbClr val="0070C0"/>
                </a:solidFill>
                <a:latin typeface="游ゴシック Medium" panose="020B0500000000000000" pitchFamily="50" charset="-128"/>
                <a:ea typeface="游ゴシック Medium" panose="020B0500000000000000" pitchFamily="50" charset="-128"/>
              </a:rPr>
              <a:t>15m</a:t>
            </a:r>
            <a:r>
              <a:rPr lang="ja-JP" altLang="en-US" sz="800" b="1" dirty="0" smtClean="0">
                <a:solidFill>
                  <a:srgbClr val="0070C0"/>
                </a:solidFill>
                <a:latin typeface="游ゴシック Medium" panose="020B0500000000000000" pitchFamily="50" charset="-128"/>
                <a:ea typeface="游ゴシック Medium" panose="020B0500000000000000" pitchFamily="50" charset="-128"/>
              </a:rPr>
              <a:t>　 のロング気流で冷風が遠くまで届く</a:t>
            </a:r>
            <a:endParaRPr lang="ja-JP" altLang="en-US" sz="800" b="1" dirty="0">
              <a:solidFill>
                <a:srgbClr val="0070C0"/>
              </a:solidFill>
              <a:latin typeface="游ゴシック Medium" panose="020B0500000000000000" pitchFamily="50" charset="-128"/>
              <a:ea typeface="游ゴシック Medium" panose="020B0500000000000000" pitchFamily="50" charset="-128"/>
            </a:endParaRPr>
          </a:p>
        </p:txBody>
      </p:sp>
      <p:pic>
        <p:nvPicPr>
          <p:cNvPr id="372" name="図 371"/>
          <p:cNvPicPr>
            <a:picLocks noChangeAspect="1"/>
          </p:cNvPicPr>
          <p:nvPr/>
        </p:nvPicPr>
        <p:blipFill rotWithShape="1">
          <a:blip r:embed="rId20" cstate="print">
            <a:extLst>
              <a:ext uri="{28A0092B-C50C-407E-A947-70E740481C1C}">
                <a14:useLocalDpi xmlns:a14="http://schemas.microsoft.com/office/drawing/2010/main" val="0"/>
              </a:ext>
            </a:extLst>
          </a:blip>
          <a:srcRect b="20410"/>
          <a:stretch/>
        </p:blipFill>
        <p:spPr>
          <a:xfrm>
            <a:off x="8847084" y="8716515"/>
            <a:ext cx="3889256" cy="800547"/>
          </a:xfrm>
          <a:prstGeom prst="rect">
            <a:avLst/>
          </a:prstGeom>
        </p:spPr>
      </p:pic>
      <p:sp>
        <p:nvSpPr>
          <p:cNvPr id="375" name="テキスト ボックス 374">
            <a:extLst>
              <a:ext uri="{FF2B5EF4-FFF2-40B4-BE49-F238E27FC236}">
                <a16:creationId xmlns:a16="http://schemas.microsoft.com/office/drawing/2014/main" id="{039E2F46-FE7B-E74E-ADB5-9A2D522AD7D6}"/>
              </a:ext>
            </a:extLst>
          </p:cNvPr>
          <p:cNvSpPr txBox="1"/>
          <p:nvPr/>
        </p:nvSpPr>
        <p:spPr>
          <a:xfrm>
            <a:off x="8830778" y="8431684"/>
            <a:ext cx="2119491" cy="230832"/>
          </a:xfrm>
          <a:prstGeom prst="rect">
            <a:avLst/>
          </a:prstGeom>
          <a:noFill/>
        </p:spPr>
        <p:txBody>
          <a:bodyPr wrap="none" rtlCol="0">
            <a:spAutoFit/>
          </a:bodyPr>
          <a:lstStyle/>
          <a:p>
            <a:r>
              <a:rPr lang="ja-JP" altLang="en-US" sz="900" b="1" dirty="0" smtClean="0">
                <a:latin typeface="游ゴシック Medium" panose="020B0500000000000000" pitchFamily="50" charset="-128"/>
                <a:ea typeface="游ゴシック Medium" panose="020B0500000000000000" pitchFamily="50" charset="-128"/>
              </a:rPr>
              <a:t>冷気がやさしく部屋中にふりそそぐ～</a:t>
            </a:r>
            <a:endParaRPr lang="ja-JP" altLang="en-US" sz="900" b="1" dirty="0">
              <a:latin typeface="游ゴシック Medium" panose="020B0500000000000000" pitchFamily="50" charset="-128"/>
              <a:ea typeface="游ゴシック Medium" panose="020B0500000000000000" pitchFamily="50" charset="-128"/>
            </a:endParaRPr>
          </a:p>
        </p:txBody>
      </p:sp>
      <p:sp>
        <p:nvSpPr>
          <p:cNvPr id="376" name="テキスト ボックス 375">
            <a:extLst>
              <a:ext uri="{FF2B5EF4-FFF2-40B4-BE49-F238E27FC236}">
                <a16:creationId xmlns:a16="http://schemas.microsoft.com/office/drawing/2014/main" id="{C25CF616-56CF-304B-8FDD-ED0BDDFDF891}"/>
              </a:ext>
            </a:extLst>
          </p:cNvPr>
          <p:cNvSpPr txBox="1"/>
          <p:nvPr/>
        </p:nvSpPr>
        <p:spPr>
          <a:xfrm>
            <a:off x="7691622" y="9255344"/>
            <a:ext cx="2139278" cy="230832"/>
          </a:xfrm>
          <a:prstGeom prst="rect">
            <a:avLst/>
          </a:prstGeom>
          <a:noFill/>
        </p:spPr>
        <p:txBody>
          <a:bodyPr wrap="square" rtlCol="0">
            <a:spAutoFit/>
          </a:bodyPr>
          <a:lstStyle/>
          <a:p>
            <a:r>
              <a:rPr lang="en-US" altLang="ja-JP" sz="450" dirty="0" smtClean="0"/>
              <a:t>※6 CSH-SV28AR</a:t>
            </a:r>
            <a:r>
              <a:rPr lang="ja-JP" altLang="en-US" sz="450" dirty="0" err="1" smtClean="0"/>
              <a:t>。</a:t>
            </a:r>
            <a:r>
              <a:rPr lang="ja-JP" altLang="en-US" sz="450" dirty="0" smtClean="0"/>
              <a:t>冷房風量最大運転時、エアコンから最大</a:t>
            </a:r>
            <a:r>
              <a:rPr lang="en-US" altLang="ja-JP" sz="450" dirty="0" smtClean="0"/>
              <a:t>15m</a:t>
            </a:r>
            <a:r>
              <a:rPr lang="ja-JP" altLang="en-US" sz="450" dirty="0" smtClean="0"/>
              <a:t>の時点で</a:t>
            </a:r>
            <a:endParaRPr lang="en-US" altLang="ja-JP" sz="450" dirty="0" smtClean="0"/>
          </a:p>
          <a:p>
            <a:r>
              <a:rPr lang="ja-JP" altLang="en-US" sz="450" dirty="0"/>
              <a:t>　</a:t>
            </a:r>
            <a:r>
              <a:rPr lang="ja-JP" altLang="en-US" sz="450" dirty="0" smtClean="0"/>
              <a:t>   風が到達することを確認。（当社調べ）</a:t>
            </a:r>
            <a:endParaRPr lang="en-US" altLang="ja-JP" sz="450" dirty="0" smtClean="0"/>
          </a:p>
        </p:txBody>
      </p:sp>
      <p:pic>
        <p:nvPicPr>
          <p:cNvPr id="377" name="図 37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002202" y="8251721"/>
            <a:ext cx="3467100" cy="1095375"/>
          </a:xfrm>
          <a:prstGeom prst="rect">
            <a:avLst/>
          </a:prstGeom>
          <a:noFill/>
          <a:extLst>
            <a:ext uri="{909E8E84-426E-40DD-AFC4-6F175D3DCCD1}">
              <a14:hiddenFill xmlns:a14="http://schemas.microsoft.com/office/drawing/2010/main">
                <a:solidFill>
                  <a:srgbClr val="FFFFFF"/>
                </a:solidFill>
              </a14:hiddenFill>
            </a:ext>
          </a:extLst>
        </p:spPr>
      </p:pic>
      <p:sp>
        <p:nvSpPr>
          <p:cNvPr id="379" name="テキスト ボックス 378">
            <a:extLst>
              <a:ext uri="{FF2B5EF4-FFF2-40B4-BE49-F238E27FC236}">
                <a16:creationId xmlns:a16="http://schemas.microsoft.com/office/drawing/2014/main" id="{44117EEC-C60C-804F-ADE7-0704A1E6C6BD}"/>
              </a:ext>
            </a:extLst>
          </p:cNvPr>
          <p:cNvSpPr txBox="1"/>
          <p:nvPr/>
        </p:nvSpPr>
        <p:spPr>
          <a:xfrm>
            <a:off x="8994147" y="240315"/>
            <a:ext cx="1653253" cy="261610"/>
          </a:xfrm>
          <a:prstGeom prst="rect">
            <a:avLst/>
          </a:prstGeom>
          <a:solidFill>
            <a:schemeClr val="bg1"/>
          </a:solidFill>
          <a:ln>
            <a:solidFill>
              <a:schemeClr val="bg2">
                <a:lumMod val="50000"/>
              </a:schemeClr>
            </a:solidFill>
          </a:ln>
        </p:spPr>
        <p:txBody>
          <a:bodyPr wrap="square" rtlCol="0">
            <a:spAutoFit/>
          </a:bodyPr>
          <a:lstStyle/>
          <a:p>
            <a:pPr algn="ctr"/>
            <a:r>
              <a:rPr kumimoji="1" lang="ja-JP" altLang="en-US" sz="1100" dirty="0">
                <a:solidFill>
                  <a:schemeClr val="bg2">
                    <a:lumMod val="25000"/>
                  </a:schemeClr>
                </a:solidFill>
                <a:latin typeface="游ゴシック Medium" panose="020B0500000000000000" pitchFamily="50" charset="-128"/>
                <a:ea typeface="游ゴシック Medium" panose="020B0500000000000000" pitchFamily="50" charset="-128"/>
                <a:cs typeface="A-OTF リュウミン Pro M-KL"/>
              </a:rPr>
              <a:t>セパレートエアコン</a:t>
            </a:r>
          </a:p>
        </p:txBody>
      </p:sp>
      <p:sp>
        <p:nvSpPr>
          <p:cNvPr id="381" name="テキスト ボックス 380"/>
          <p:cNvSpPr txBox="1"/>
          <p:nvPr/>
        </p:nvSpPr>
        <p:spPr>
          <a:xfrm>
            <a:off x="1099570" y="201942"/>
            <a:ext cx="8892418" cy="353943"/>
          </a:xfrm>
          <a:prstGeom prst="rect">
            <a:avLst/>
          </a:prstGeom>
          <a:noFill/>
        </p:spPr>
        <p:txBody>
          <a:bodyPr wrap="square" rtlCol="0">
            <a:spAutoFit/>
          </a:bodyPr>
          <a:lstStyle/>
          <a:p>
            <a:r>
              <a:rPr kumimoji="1" lang="ja-JP" altLang="en-US" sz="1700" dirty="0" smtClean="0">
                <a:solidFill>
                  <a:schemeClr val="bg2">
                    <a:lumMod val="10000"/>
                  </a:schemeClr>
                </a:solidFill>
                <a:latin typeface="游ゴシック Medium" panose="020B0500000000000000" pitchFamily="50" charset="-128"/>
                <a:ea typeface="游ゴシック Medium" panose="020B0500000000000000" pitchFamily="50" charset="-128"/>
              </a:rPr>
              <a:t>定格冷房エネルギー消費効率区分「い」対応。お掃除機能搭載の</a:t>
            </a:r>
            <a:r>
              <a:rPr kumimoji="1" lang="en-US" altLang="ja-JP" sz="1700" dirty="0" smtClean="0">
                <a:solidFill>
                  <a:schemeClr val="bg2">
                    <a:lumMod val="10000"/>
                  </a:schemeClr>
                </a:solidFill>
                <a:latin typeface="游ゴシック Medium" panose="020B0500000000000000" pitchFamily="50" charset="-128"/>
                <a:ea typeface="游ゴシック Medium" panose="020B0500000000000000" pitchFamily="50" charset="-128"/>
              </a:rPr>
              <a:t>SV</a:t>
            </a:r>
            <a:r>
              <a:rPr kumimoji="1" lang="ja-JP" altLang="en-US" sz="1700" dirty="0" smtClean="0">
                <a:solidFill>
                  <a:schemeClr val="bg2">
                    <a:lumMod val="10000"/>
                  </a:schemeClr>
                </a:solidFill>
                <a:latin typeface="游ゴシック Medium" panose="020B0500000000000000" pitchFamily="50" charset="-128"/>
                <a:ea typeface="游ゴシック Medium" panose="020B0500000000000000" pitchFamily="50" charset="-128"/>
              </a:rPr>
              <a:t>シリーズ！</a:t>
            </a:r>
            <a:endParaRPr kumimoji="1" lang="ja-JP" altLang="en-US" sz="1700" dirty="0">
              <a:solidFill>
                <a:schemeClr val="bg2">
                  <a:lumMod val="10000"/>
                </a:schemeClr>
              </a:solidFill>
              <a:latin typeface="游ゴシック Medium" panose="020B0500000000000000" pitchFamily="50" charset="-128"/>
              <a:ea typeface="游ゴシック Medium" panose="020B0500000000000000" pitchFamily="50" charset="-128"/>
            </a:endParaRPr>
          </a:p>
        </p:txBody>
      </p:sp>
      <p:pic>
        <p:nvPicPr>
          <p:cNvPr id="383" name="図 382"/>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87147" y="36907"/>
            <a:ext cx="804840" cy="905815"/>
          </a:xfrm>
          <a:prstGeom prst="rect">
            <a:avLst/>
          </a:prstGeom>
        </p:spPr>
      </p:pic>
      <p:pic>
        <p:nvPicPr>
          <p:cNvPr id="384" name="図 383"/>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825164" y="259836"/>
            <a:ext cx="1816480" cy="212707"/>
          </a:xfrm>
          <a:prstGeom prst="rect">
            <a:avLst/>
          </a:prstGeom>
        </p:spPr>
      </p:pic>
      <p:sp>
        <p:nvSpPr>
          <p:cNvPr id="385" name="テキスト ボックス 384"/>
          <p:cNvSpPr txBox="1"/>
          <p:nvPr/>
        </p:nvSpPr>
        <p:spPr>
          <a:xfrm>
            <a:off x="2147632" y="3859672"/>
            <a:ext cx="723275" cy="200055"/>
          </a:xfrm>
          <a:prstGeom prst="rect">
            <a:avLst/>
          </a:prstGeom>
          <a:noFill/>
        </p:spPr>
        <p:txBody>
          <a:bodyPr wrap="none" rtlCol="0">
            <a:spAutoFit/>
          </a:bodyPr>
          <a:lstStyle/>
          <a:p>
            <a:r>
              <a:rPr kumimoji="1" lang="ja-JP" altLang="en-US" sz="700" dirty="0" smtClean="0">
                <a:latin typeface="BIZ UDPゴシック" panose="020B0400000000000000" pitchFamily="50" charset="-128"/>
                <a:ea typeface="BIZ UDPゴシック" panose="020B0400000000000000" pitchFamily="50" charset="-128"/>
              </a:rPr>
              <a:t>希望小売価格</a:t>
            </a:r>
            <a:endParaRPr kumimoji="1" lang="ja-JP" altLang="en-US" sz="700" dirty="0">
              <a:latin typeface="BIZ UDPゴシック" panose="020B0400000000000000" pitchFamily="50" charset="-128"/>
              <a:ea typeface="BIZ UDPゴシック" panose="020B0400000000000000" pitchFamily="50" charset="-128"/>
            </a:endParaRPr>
          </a:p>
        </p:txBody>
      </p:sp>
      <p:sp>
        <p:nvSpPr>
          <p:cNvPr id="388" name="テキスト ボックス 24"/>
          <p:cNvSpPr txBox="1">
            <a:spLocks noChangeArrowheads="1"/>
          </p:cNvSpPr>
          <p:nvPr/>
        </p:nvSpPr>
        <p:spPr bwMode="auto">
          <a:xfrm>
            <a:off x="6626208" y="3830509"/>
            <a:ext cx="9845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900">
                <a:solidFill>
                  <a:schemeClr val="tx1"/>
                </a:solidFill>
                <a:latin typeface="Arial" panose="020B0604020202020204" pitchFamily="34" charset="0"/>
                <a:ea typeface="ＭＳ Ｐゴシック" panose="020B0600070205080204" pitchFamily="50" charset="-128"/>
              </a:defRPr>
            </a:lvl1pPr>
            <a:lvl2pPr marL="742950" indent="-285750">
              <a:defRPr kumimoji="1" sz="900">
                <a:solidFill>
                  <a:schemeClr val="tx1"/>
                </a:solidFill>
                <a:latin typeface="Arial" panose="020B0604020202020204" pitchFamily="34" charset="0"/>
                <a:ea typeface="ＭＳ Ｐゴシック" panose="020B0600070205080204" pitchFamily="50" charset="-128"/>
              </a:defRPr>
            </a:lvl2pPr>
            <a:lvl3pPr marL="1143000" indent="-228600">
              <a:defRPr kumimoji="1" sz="900">
                <a:solidFill>
                  <a:schemeClr val="tx1"/>
                </a:solidFill>
                <a:latin typeface="Arial" panose="020B0604020202020204" pitchFamily="34" charset="0"/>
                <a:ea typeface="ＭＳ Ｐゴシック" panose="020B0600070205080204" pitchFamily="50" charset="-128"/>
              </a:defRPr>
            </a:lvl3pPr>
            <a:lvl4pPr marL="1600200" indent="-228600">
              <a:defRPr kumimoji="1" sz="900">
                <a:solidFill>
                  <a:schemeClr val="tx1"/>
                </a:solidFill>
                <a:latin typeface="Arial" panose="020B0604020202020204" pitchFamily="34" charset="0"/>
                <a:ea typeface="ＭＳ Ｐゴシック" panose="020B0600070205080204" pitchFamily="50" charset="-128"/>
              </a:defRPr>
            </a:lvl4pPr>
            <a:lvl5pPr marL="2057400" indent="-228600">
              <a:defRPr kumimoji="1" sz="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9pPr>
          </a:lstStyle>
          <a:p>
            <a:pPr algn="ctr"/>
            <a:r>
              <a:rPr lang="en-US" altLang="ja-JP" dirty="0" smtClean="0">
                <a:latin typeface="BIZ UDPゴシック" panose="020B0400000000000000" pitchFamily="50" charset="-128"/>
                <a:ea typeface="BIZ UDPゴシック" panose="020B0400000000000000" pitchFamily="50" charset="-128"/>
              </a:rPr>
              <a:t>363,000</a:t>
            </a:r>
            <a:r>
              <a:rPr lang="ja-JP" altLang="en-US" dirty="0" smtClean="0">
                <a:latin typeface="BIZ UDPゴシック" panose="020B0400000000000000" pitchFamily="50" charset="-128"/>
                <a:ea typeface="BIZ UDPゴシック" panose="020B0400000000000000" pitchFamily="50" charset="-128"/>
              </a:rPr>
              <a:t>円</a:t>
            </a:r>
            <a:endParaRPr lang="en-US" altLang="ja-JP" dirty="0">
              <a:latin typeface="BIZ UDPゴシック" panose="020B0400000000000000" pitchFamily="50" charset="-128"/>
              <a:ea typeface="BIZ UDPゴシック" panose="020B0400000000000000" pitchFamily="50" charset="-128"/>
            </a:endParaRPr>
          </a:p>
          <a:p>
            <a:pPr algn="ctr"/>
            <a:r>
              <a:rPr lang="ja-JP" altLang="en-US" sz="700" dirty="0" smtClean="0">
                <a:latin typeface="BIZ UDPゴシック" panose="020B0400000000000000" pitchFamily="50" charset="-128"/>
                <a:ea typeface="BIZ UDPゴシック" panose="020B0400000000000000" pitchFamily="50" charset="-128"/>
              </a:rPr>
              <a:t>（税抜</a:t>
            </a:r>
            <a:r>
              <a:rPr lang="en-US" altLang="ja-JP" sz="700" dirty="0" smtClean="0">
                <a:latin typeface="BIZ UDPゴシック" panose="020B0400000000000000" pitchFamily="50" charset="-128"/>
                <a:ea typeface="BIZ UDPゴシック" panose="020B0400000000000000" pitchFamily="50" charset="-128"/>
              </a:rPr>
              <a:t>330,000</a:t>
            </a:r>
            <a:r>
              <a:rPr lang="ja-JP" altLang="en-US" sz="700" dirty="0" smtClean="0">
                <a:latin typeface="BIZ UDPゴシック" panose="020B0400000000000000" pitchFamily="50" charset="-128"/>
                <a:ea typeface="BIZ UDPゴシック" panose="020B0400000000000000" pitchFamily="50" charset="-128"/>
              </a:rPr>
              <a:t>円）</a:t>
            </a:r>
            <a:endParaRPr lang="ja-JP" altLang="en-US" sz="700" dirty="0">
              <a:latin typeface="BIZ UDPゴシック" panose="020B0400000000000000" pitchFamily="50" charset="-128"/>
              <a:ea typeface="BIZ UDPゴシック" panose="020B0400000000000000" pitchFamily="50" charset="-128"/>
            </a:endParaRPr>
          </a:p>
        </p:txBody>
      </p:sp>
      <p:sp>
        <p:nvSpPr>
          <p:cNvPr id="389" name="テキスト ボックス 388"/>
          <p:cNvSpPr txBox="1"/>
          <p:nvPr/>
        </p:nvSpPr>
        <p:spPr>
          <a:xfrm>
            <a:off x="6079715" y="3856440"/>
            <a:ext cx="723275" cy="200055"/>
          </a:xfrm>
          <a:prstGeom prst="rect">
            <a:avLst/>
          </a:prstGeom>
          <a:noFill/>
        </p:spPr>
        <p:txBody>
          <a:bodyPr wrap="none" rtlCol="0">
            <a:spAutoFit/>
          </a:bodyPr>
          <a:lstStyle/>
          <a:p>
            <a:r>
              <a:rPr kumimoji="1" lang="ja-JP" altLang="en-US" sz="700" dirty="0" smtClean="0">
                <a:latin typeface="BIZ UDPゴシック" panose="020B0400000000000000" pitchFamily="50" charset="-128"/>
                <a:ea typeface="BIZ UDPゴシック" panose="020B0400000000000000" pitchFamily="50" charset="-128"/>
              </a:rPr>
              <a:t>希望小売価格</a:t>
            </a:r>
            <a:endParaRPr kumimoji="1" lang="ja-JP" altLang="en-US" sz="700" dirty="0">
              <a:latin typeface="BIZ UDPゴシック" panose="020B0400000000000000" pitchFamily="50" charset="-128"/>
              <a:ea typeface="BIZ UDPゴシック" panose="020B0400000000000000" pitchFamily="50" charset="-128"/>
            </a:endParaRPr>
          </a:p>
        </p:txBody>
      </p:sp>
      <p:sp>
        <p:nvSpPr>
          <p:cNvPr id="390" name="テキスト ボックス 24"/>
          <p:cNvSpPr txBox="1">
            <a:spLocks noChangeArrowheads="1"/>
          </p:cNvSpPr>
          <p:nvPr/>
        </p:nvSpPr>
        <p:spPr bwMode="auto">
          <a:xfrm>
            <a:off x="2698750" y="5684767"/>
            <a:ext cx="9845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900">
                <a:solidFill>
                  <a:schemeClr val="tx1"/>
                </a:solidFill>
                <a:latin typeface="Arial" panose="020B0604020202020204" pitchFamily="34" charset="0"/>
                <a:ea typeface="ＭＳ Ｐゴシック" panose="020B0600070205080204" pitchFamily="50" charset="-128"/>
              </a:defRPr>
            </a:lvl1pPr>
            <a:lvl2pPr marL="742950" indent="-285750">
              <a:defRPr kumimoji="1" sz="900">
                <a:solidFill>
                  <a:schemeClr val="tx1"/>
                </a:solidFill>
                <a:latin typeface="Arial" panose="020B0604020202020204" pitchFamily="34" charset="0"/>
                <a:ea typeface="ＭＳ Ｐゴシック" panose="020B0600070205080204" pitchFamily="50" charset="-128"/>
              </a:defRPr>
            </a:lvl2pPr>
            <a:lvl3pPr marL="1143000" indent="-228600">
              <a:defRPr kumimoji="1" sz="900">
                <a:solidFill>
                  <a:schemeClr val="tx1"/>
                </a:solidFill>
                <a:latin typeface="Arial" panose="020B0604020202020204" pitchFamily="34" charset="0"/>
                <a:ea typeface="ＭＳ Ｐゴシック" panose="020B0600070205080204" pitchFamily="50" charset="-128"/>
              </a:defRPr>
            </a:lvl3pPr>
            <a:lvl4pPr marL="1600200" indent="-228600">
              <a:defRPr kumimoji="1" sz="900">
                <a:solidFill>
                  <a:schemeClr val="tx1"/>
                </a:solidFill>
                <a:latin typeface="Arial" panose="020B0604020202020204" pitchFamily="34" charset="0"/>
                <a:ea typeface="ＭＳ Ｐゴシック" panose="020B0600070205080204" pitchFamily="50" charset="-128"/>
              </a:defRPr>
            </a:lvl4pPr>
            <a:lvl5pPr marL="2057400" indent="-228600">
              <a:defRPr kumimoji="1" sz="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9pPr>
          </a:lstStyle>
          <a:p>
            <a:pPr algn="ctr"/>
            <a:r>
              <a:rPr lang="en-US" altLang="ja-JP" dirty="0" smtClean="0">
                <a:latin typeface="BIZ UDPゴシック" panose="020B0400000000000000" pitchFamily="50" charset="-128"/>
                <a:ea typeface="BIZ UDPゴシック" panose="020B0400000000000000" pitchFamily="50" charset="-128"/>
              </a:rPr>
              <a:t>396,000</a:t>
            </a:r>
            <a:r>
              <a:rPr lang="ja-JP" altLang="en-US" dirty="0" smtClean="0">
                <a:latin typeface="BIZ UDPゴシック" panose="020B0400000000000000" pitchFamily="50" charset="-128"/>
                <a:ea typeface="BIZ UDPゴシック" panose="020B0400000000000000" pitchFamily="50" charset="-128"/>
              </a:rPr>
              <a:t>円</a:t>
            </a:r>
            <a:endParaRPr lang="en-US" altLang="ja-JP" dirty="0">
              <a:latin typeface="BIZ UDPゴシック" panose="020B0400000000000000" pitchFamily="50" charset="-128"/>
              <a:ea typeface="BIZ UDPゴシック" panose="020B0400000000000000" pitchFamily="50" charset="-128"/>
            </a:endParaRPr>
          </a:p>
          <a:p>
            <a:pPr algn="ctr"/>
            <a:r>
              <a:rPr lang="ja-JP" altLang="en-US" sz="700" dirty="0" smtClean="0">
                <a:latin typeface="BIZ UDPゴシック" panose="020B0400000000000000" pitchFamily="50" charset="-128"/>
                <a:ea typeface="BIZ UDPゴシック" panose="020B0400000000000000" pitchFamily="50" charset="-128"/>
              </a:rPr>
              <a:t>（税抜</a:t>
            </a:r>
            <a:r>
              <a:rPr lang="en-US" altLang="ja-JP" sz="700" dirty="0" smtClean="0">
                <a:latin typeface="BIZ UDPゴシック" panose="020B0400000000000000" pitchFamily="50" charset="-128"/>
                <a:ea typeface="BIZ UDPゴシック" panose="020B0400000000000000" pitchFamily="50" charset="-128"/>
              </a:rPr>
              <a:t>360,000</a:t>
            </a:r>
            <a:r>
              <a:rPr lang="ja-JP" altLang="en-US" sz="700" dirty="0" smtClean="0">
                <a:latin typeface="BIZ UDPゴシック" panose="020B0400000000000000" pitchFamily="50" charset="-128"/>
                <a:ea typeface="BIZ UDPゴシック" panose="020B0400000000000000" pitchFamily="50" charset="-128"/>
              </a:rPr>
              <a:t>円）</a:t>
            </a:r>
            <a:endParaRPr lang="ja-JP" altLang="en-US" sz="700" dirty="0">
              <a:latin typeface="BIZ UDPゴシック" panose="020B0400000000000000" pitchFamily="50" charset="-128"/>
              <a:ea typeface="BIZ UDPゴシック" panose="020B0400000000000000" pitchFamily="50" charset="-128"/>
            </a:endParaRPr>
          </a:p>
        </p:txBody>
      </p:sp>
      <p:sp>
        <p:nvSpPr>
          <p:cNvPr id="391" name="テキスト ボックス 390"/>
          <p:cNvSpPr txBox="1"/>
          <p:nvPr/>
        </p:nvSpPr>
        <p:spPr>
          <a:xfrm>
            <a:off x="2152257" y="5710698"/>
            <a:ext cx="723275" cy="200055"/>
          </a:xfrm>
          <a:prstGeom prst="rect">
            <a:avLst/>
          </a:prstGeom>
          <a:noFill/>
        </p:spPr>
        <p:txBody>
          <a:bodyPr wrap="none" rtlCol="0">
            <a:spAutoFit/>
          </a:bodyPr>
          <a:lstStyle/>
          <a:p>
            <a:r>
              <a:rPr kumimoji="1" lang="ja-JP" altLang="en-US" sz="700" dirty="0" smtClean="0">
                <a:latin typeface="BIZ UDPゴシック" panose="020B0400000000000000" pitchFamily="50" charset="-128"/>
                <a:ea typeface="BIZ UDPゴシック" panose="020B0400000000000000" pitchFamily="50" charset="-128"/>
              </a:rPr>
              <a:t>希望小売価格</a:t>
            </a:r>
            <a:endParaRPr kumimoji="1" lang="ja-JP" altLang="en-US" sz="700" dirty="0">
              <a:latin typeface="BIZ UDPゴシック" panose="020B0400000000000000" pitchFamily="50" charset="-128"/>
              <a:ea typeface="BIZ UDPゴシック" panose="020B0400000000000000" pitchFamily="50" charset="-128"/>
            </a:endParaRPr>
          </a:p>
        </p:txBody>
      </p:sp>
      <p:sp>
        <p:nvSpPr>
          <p:cNvPr id="392" name="テキスト ボックス 24"/>
          <p:cNvSpPr txBox="1">
            <a:spLocks noChangeArrowheads="1"/>
          </p:cNvSpPr>
          <p:nvPr/>
        </p:nvSpPr>
        <p:spPr bwMode="auto">
          <a:xfrm>
            <a:off x="6630833" y="5681535"/>
            <a:ext cx="9845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900">
                <a:solidFill>
                  <a:schemeClr val="tx1"/>
                </a:solidFill>
                <a:latin typeface="Arial" panose="020B0604020202020204" pitchFamily="34" charset="0"/>
                <a:ea typeface="ＭＳ Ｐゴシック" panose="020B0600070205080204" pitchFamily="50" charset="-128"/>
              </a:defRPr>
            </a:lvl1pPr>
            <a:lvl2pPr marL="742950" indent="-285750">
              <a:defRPr kumimoji="1" sz="900">
                <a:solidFill>
                  <a:schemeClr val="tx1"/>
                </a:solidFill>
                <a:latin typeface="Arial" panose="020B0604020202020204" pitchFamily="34" charset="0"/>
                <a:ea typeface="ＭＳ Ｐゴシック" panose="020B0600070205080204" pitchFamily="50" charset="-128"/>
              </a:defRPr>
            </a:lvl2pPr>
            <a:lvl3pPr marL="1143000" indent="-228600">
              <a:defRPr kumimoji="1" sz="900">
                <a:solidFill>
                  <a:schemeClr val="tx1"/>
                </a:solidFill>
                <a:latin typeface="Arial" panose="020B0604020202020204" pitchFamily="34" charset="0"/>
                <a:ea typeface="ＭＳ Ｐゴシック" panose="020B0600070205080204" pitchFamily="50" charset="-128"/>
              </a:defRPr>
            </a:lvl3pPr>
            <a:lvl4pPr marL="1600200" indent="-228600">
              <a:defRPr kumimoji="1" sz="900">
                <a:solidFill>
                  <a:schemeClr val="tx1"/>
                </a:solidFill>
                <a:latin typeface="Arial" panose="020B0604020202020204" pitchFamily="34" charset="0"/>
                <a:ea typeface="ＭＳ Ｐゴシック" panose="020B0600070205080204" pitchFamily="50" charset="-128"/>
              </a:defRPr>
            </a:lvl4pPr>
            <a:lvl5pPr marL="2057400" indent="-228600">
              <a:defRPr kumimoji="1" sz="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9pPr>
          </a:lstStyle>
          <a:p>
            <a:pPr algn="ctr"/>
            <a:r>
              <a:rPr lang="en-US" altLang="ja-JP" dirty="0" smtClean="0">
                <a:latin typeface="BIZ UDPゴシック" panose="020B0400000000000000" pitchFamily="50" charset="-128"/>
                <a:ea typeface="BIZ UDPゴシック" panose="020B0400000000000000" pitchFamily="50" charset="-128"/>
              </a:rPr>
              <a:t>473,000</a:t>
            </a:r>
            <a:r>
              <a:rPr lang="ja-JP" altLang="en-US" dirty="0" smtClean="0">
                <a:latin typeface="BIZ UDPゴシック" panose="020B0400000000000000" pitchFamily="50" charset="-128"/>
                <a:ea typeface="BIZ UDPゴシック" panose="020B0400000000000000" pitchFamily="50" charset="-128"/>
              </a:rPr>
              <a:t>円</a:t>
            </a:r>
            <a:endParaRPr lang="en-US" altLang="ja-JP" dirty="0">
              <a:latin typeface="BIZ UDPゴシック" panose="020B0400000000000000" pitchFamily="50" charset="-128"/>
              <a:ea typeface="BIZ UDPゴシック" panose="020B0400000000000000" pitchFamily="50" charset="-128"/>
            </a:endParaRPr>
          </a:p>
          <a:p>
            <a:pPr algn="ctr"/>
            <a:r>
              <a:rPr lang="ja-JP" altLang="en-US" sz="700" dirty="0" smtClean="0">
                <a:latin typeface="BIZ UDPゴシック" panose="020B0400000000000000" pitchFamily="50" charset="-128"/>
                <a:ea typeface="BIZ UDPゴシック" panose="020B0400000000000000" pitchFamily="50" charset="-128"/>
              </a:rPr>
              <a:t>（税抜</a:t>
            </a:r>
            <a:r>
              <a:rPr lang="en-US" altLang="ja-JP" sz="700" dirty="0" smtClean="0">
                <a:latin typeface="BIZ UDPゴシック" panose="020B0400000000000000" pitchFamily="50" charset="-128"/>
                <a:ea typeface="BIZ UDPゴシック" panose="020B0400000000000000" pitchFamily="50" charset="-128"/>
              </a:rPr>
              <a:t>430,000</a:t>
            </a:r>
            <a:r>
              <a:rPr lang="ja-JP" altLang="en-US" sz="700" dirty="0" smtClean="0">
                <a:latin typeface="BIZ UDPゴシック" panose="020B0400000000000000" pitchFamily="50" charset="-128"/>
                <a:ea typeface="BIZ UDPゴシック" panose="020B0400000000000000" pitchFamily="50" charset="-128"/>
              </a:rPr>
              <a:t>円）</a:t>
            </a:r>
            <a:endParaRPr lang="ja-JP" altLang="en-US" sz="700" dirty="0">
              <a:latin typeface="BIZ UDPゴシック" panose="020B0400000000000000" pitchFamily="50" charset="-128"/>
              <a:ea typeface="BIZ UDPゴシック" panose="020B0400000000000000" pitchFamily="50" charset="-128"/>
            </a:endParaRPr>
          </a:p>
        </p:txBody>
      </p:sp>
      <p:sp>
        <p:nvSpPr>
          <p:cNvPr id="393" name="テキスト ボックス 392"/>
          <p:cNvSpPr txBox="1"/>
          <p:nvPr/>
        </p:nvSpPr>
        <p:spPr>
          <a:xfrm>
            <a:off x="6084340" y="5707466"/>
            <a:ext cx="723275" cy="200055"/>
          </a:xfrm>
          <a:prstGeom prst="rect">
            <a:avLst/>
          </a:prstGeom>
          <a:noFill/>
        </p:spPr>
        <p:txBody>
          <a:bodyPr wrap="none" rtlCol="0">
            <a:spAutoFit/>
          </a:bodyPr>
          <a:lstStyle/>
          <a:p>
            <a:r>
              <a:rPr kumimoji="1" lang="ja-JP" altLang="en-US" sz="700" dirty="0" smtClean="0">
                <a:latin typeface="BIZ UDPゴシック" panose="020B0400000000000000" pitchFamily="50" charset="-128"/>
                <a:ea typeface="BIZ UDPゴシック" panose="020B0400000000000000" pitchFamily="50" charset="-128"/>
              </a:rPr>
              <a:t>希望小売価格</a:t>
            </a:r>
            <a:endParaRPr kumimoji="1" lang="ja-JP" altLang="en-US" sz="700" dirty="0">
              <a:latin typeface="BIZ UDPゴシック" panose="020B0400000000000000" pitchFamily="50" charset="-128"/>
              <a:ea typeface="BIZ UDPゴシック" panose="020B0400000000000000" pitchFamily="50" charset="-128"/>
            </a:endParaRPr>
          </a:p>
        </p:txBody>
      </p:sp>
      <p:sp>
        <p:nvSpPr>
          <p:cNvPr id="394" name="テキスト ボックス 24"/>
          <p:cNvSpPr txBox="1">
            <a:spLocks noChangeArrowheads="1"/>
          </p:cNvSpPr>
          <p:nvPr/>
        </p:nvSpPr>
        <p:spPr bwMode="auto">
          <a:xfrm>
            <a:off x="2694212" y="7587941"/>
            <a:ext cx="9845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900">
                <a:solidFill>
                  <a:schemeClr val="tx1"/>
                </a:solidFill>
                <a:latin typeface="Arial" panose="020B0604020202020204" pitchFamily="34" charset="0"/>
                <a:ea typeface="ＭＳ Ｐゴシック" panose="020B0600070205080204" pitchFamily="50" charset="-128"/>
              </a:defRPr>
            </a:lvl1pPr>
            <a:lvl2pPr marL="742950" indent="-285750">
              <a:defRPr kumimoji="1" sz="900">
                <a:solidFill>
                  <a:schemeClr val="tx1"/>
                </a:solidFill>
                <a:latin typeface="Arial" panose="020B0604020202020204" pitchFamily="34" charset="0"/>
                <a:ea typeface="ＭＳ Ｐゴシック" panose="020B0600070205080204" pitchFamily="50" charset="-128"/>
              </a:defRPr>
            </a:lvl2pPr>
            <a:lvl3pPr marL="1143000" indent="-228600">
              <a:defRPr kumimoji="1" sz="900">
                <a:solidFill>
                  <a:schemeClr val="tx1"/>
                </a:solidFill>
                <a:latin typeface="Arial" panose="020B0604020202020204" pitchFamily="34" charset="0"/>
                <a:ea typeface="ＭＳ Ｐゴシック" panose="020B0600070205080204" pitchFamily="50" charset="-128"/>
              </a:defRPr>
            </a:lvl3pPr>
            <a:lvl4pPr marL="1600200" indent="-228600">
              <a:defRPr kumimoji="1" sz="900">
                <a:solidFill>
                  <a:schemeClr val="tx1"/>
                </a:solidFill>
                <a:latin typeface="Arial" panose="020B0604020202020204" pitchFamily="34" charset="0"/>
                <a:ea typeface="ＭＳ Ｐゴシック" panose="020B0600070205080204" pitchFamily="50" charset="-128"/>
              </a:defRPr>
            </a:lvl4pPr>
            <a:lvl5pPr marL="2057400" indent="-228600">
              <a:defRPr kumimoji="1" sz="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50" charset="-128"/>
              </a:defRPr>
            </a:lvl9pPr>
          </a:lstStyle>
          <a:p>
            <a:pPr algn="ctr"/>
            <a:r>
              <a:rPr lang="en-US" altLang="ja-JP" dirty="0" smtClean="0">
                <a:latin typeface="BIZ UDPゴシック" panose="020B0400000000000000" pitchFamily="50" charset="-128"/>
                <a:ea typeface="BIZ UDPゴシック" panose="020B0400000000000000" pitchFamily="50" charset="-128"/>
              </a:rPr>
              <a:t>550,000</a:t>
            </a:r>
            <a:r>
              <a:rPr lang="ja-JP" altLang="en-US" dirty="0" smtClean="0">
                <a:latin typeface="BIZ UDPゴシック" panose="020B0400000000000000" pitchFamily="50" charset="-128"/>
                <a:ea typeface="BIZ UDPゴシック" panose="020B0400000000000000" pitchFamily="50" charset="-128"/>
              </a:rPr>
              <a:t>円</a:t>
            </a:r>
            <a:endParaRPr lang="en-US" altLang="ja-JP" dirty="0">
              <a:latin typeface="BIZ UDPゴシック" panose="020B0400000000000000" pitchFamily="50" charset="-128"/>
              <a:ea typeface="BIZ UDPゴシック" panose="020B0400000000000000" pitchFamily="50" charset="-128"/>
            </a:endParaRPr>
          </a:p>
          <a:p>
            <a:pPr algn="ctr"/>
            <a:r>
              <a:rPr lang="ja-JP" altLang="en-US" sz="700" dirty="0" smtClean="0">
                <a:latin typeface="BIZ UDPゴシック" panose="020B0400000000000000" pitchFamily="50" charset="-128"/>
                <a:ea typeface="BIZ UDPゴシック" panose="020B0400000000000000" pitchFamily="50" charset="-128"/>
              </a:rPr>
              <a:t>（税抜</a:t>
            </a:r>
            <a:r>
              <a:rPr lang="en-US" altLang="ja-JP" sz="700" dirty="0">
                <a:latin typeface="BIZ UDPゴシック" panose="020B0400000000000000" pitchFamily="50" charset="-128"/>
                <a:ea typeface="BIZ UDPゴシック" panose="020B0400000000000000" pitchFamily="50" charset="-128"/>
              </a:rPr>
              <a:t>5</a:t>
            </a:r>
            <a:r>
              <a:rPr lang="en-US" altLang="ja-JP" sz="700" dirty="0" smtClean="0">
                <a:latin typeface="BIZ UDPゴシック" panose="020B0400000000000000" pitchFamily="50" charset="-128"/>
                <a:ea typeface="BIZ UDPゴシック" panose="020B0400000000000000" pitchFamily="50" charset="-128"/>
              </a:rPr>
              <a:t>00,000</a:t>
            </a:r>
            <a:r>
              <a:rPr lang="ja-JP" altLang="en-US" sz="700" dirty="0" smtClean="0">
                <a:latin typeface="BIZ UDPゴシック" panose="020B0400000000000000" pitchFamily="50" charset="-128"/>
                <a:ea typeface="BIZ UDPゴシック" panose="020B0400000000000000" pitchFamily="50" charset="-128"/>
              </a:rPr>
              <a:t>円）</a:t>
            </a:r>
            <a:endParaRPr lang="ja-JP" altLang="en-US" sz="700" dirty="0">
              <a:latin typeface="BIZ UDPゴシック" panose="020B0400000000000000" pitchFamily="50" charset="-128"/>
              <a:ea typeface="BIZ UDPゴシック" panose="020B0400000000000000" pitchFamily="50" charset="-128"/>
            </a:endParaRPr>
          </a:p>
        </p:txBody>
      </p:sp>
      <p:sp>
        <p:nvSpPr>
          <p:cNvPr id="395" name="テキスト ボックス 394"/>
          <p:cNvSpPr txBox="1"/>
          <p:nvPr/>
        </p:nvSpPr>
        <p:spPr>
          <a:xfrm>
            <a:off x="2147719" y="7613872"/>
            <a:ext cx="723275" cy="200055"/>
          </a:xfrm>
          <a:prstGeom prst="rect">
            <a:avLst/>
          </a:prstGeom>
          <a:noFill/>
        </p:spPr>
        <p:txBody>
          <a:bodyPr wrap="none" rtlCol="0">
            <a:spAutoFit/>
          </a:bodyPr>
          <a:lstStyle/>
          <a:p>
            <a:r>
              <a:rPr kumimoji="1" lang="ja-JP" altLang="en-US" sz="700" dirty="0" smtClean="0">
                <a:latin typeface="BIZ UDPゴシック" panose="020B0400000000000000" pitchFamily="50" charset="-128"/>
                <a:ea typeface="BIZ UDPゴシック" panose="020B0400000000000000" pitchFamily="50" charset="-128"/>
              </a:rPr>
              <a:t>希望小売価格</a:t>
            </a:r>
            <a:endParaRPr kumimoji="1" lang="ja-JP" altLang="en-US" sz="700" dirty="0">
              <a:latin typeface="BIZ UDPゴシック" panose="020B0400000000000000" pitchFamily="50" charset="-128"/>
              <a:ea typeface="BIZ UDPゴシック" panose="020B0400000000000000" pitchFamily="50" charset="-128"/>
            </a:endParaRPr>
          </a:p>
        </p:txBody>
      </p:sp>
      <p:pic>
        <p:nvPicPr>
          <p:cNvPr id="396" name="図 395"/>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608355" y="6326416"/>
            <a:ext cx="264681" cy="263642"/>
          </a:xfrm>
          <a:prstGeom prst="rect">
            <a:avLst/>
          </a:prstGeom>
        </p:spPr>
      </p:pic>
      <p:pic>
        <p:nvPicPr>
          <p:cNvPr id="397" name="図 396"/>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669564" y="8256642"/>
            <a:ext cx="264681" cy="263642"/>
          </a:xfrm>
          <a:prstGeom prst="rect">
            <a:avLst/>
          </a:prstGeom>
        </p:spPr>
      </p:pic>
      <p:pic>
        <p:nvPicPr>
          <p:cNvPr id="398" name="Picture 408" desc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9186" y="6099929"/>
            <a:ext cx="141287"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9" name="グループ化 398"/>
          <p:cNvGrpSpPr/>
          <p:nvPr/>
        </p:nvGrpSpPr>
        <p:grpSpPr>
          <a:xfrm>
            <a:off x="4665768" y="6074168"/>
            <a:ext cx="731838" cy="214313"/>
            <a:chOff x="698500" y="7745412"/>
            <a:chExt cx="731838" cy="214313"/>
          </a:xfrm>
        </p:grpSpPr>
        <p:sp>
          <p:nvSpPr>
            <p:cNvPr id="400" name="AutoShape 561"/>
            <p:cNvSpPr>
              <a:spLocks noChangeArrowheads="1"/>
            </p:cNvSpPr>
            <p:nvPr/>
          </p:nvSpPr>
          <p:spPr bwMode="auto">
            <a:xfrm>
              <a:off x="742950" y="7804150"/>
              <a:ext cx="619125" cy="114300"/>
            </a:xfrm>
            <a:prstGeom prst="roundRect">
              <a:avLst>
                <a:gd name="adj" fmla="val 16667"/>
              </a:avLst>
            </a:prstGeom>
            <a:solidFill>
              <a:srgbClr val="FF0000"/>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900"/>
            </a:p>
          </p:txBody>
        </p:sp>
        <p:sp>
          <p:nvSpPr>
            <p:cNvPr id="401" name="Rectangle 232"/>
            <p:cNvSpPr>
              <a:spLocks noChangeArrowheads="1"/>
            </p:cNvSpPr>
            <p:nvPr/>
          </p:nvSpPr>
          <p:spPr bwMode="auto">
            <a:xfrm>
              <a:off x="698500" y="7745412"/>
              <a:ext cx="731838"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5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800" dirty="0">
                  <a:solidFill>
                    <a:schemeClr val="bg1"/>
                  </a:solidFill>
                  <a:latin typeface="HGPｺﾞｼｯｸE" panose="020B0900000000000000" pitchFamily="50" charset="-128"/>
                  <a:ea typeface="HGPｺﾞｼｯｸE" panose="020B0900000000000000" pitchFamily="50" charset="-128"/>
                </a:rPr>
                <a:t>単 相 ２００Ｖ</a:t>
              </a:r>
            </a:p>
          </p:txBody>
        </p:sp>
      </p:grpSp>
      <p:pic>
        <p:nvPicPr>
          <p:cNvPr id="402" name="図 401"/>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322175" y="6131167"/>
            <a:ext cx="122527" cy="122527"/>
          </a:xfrm>
          <a:prstGeom prst="rect">
            <a:avLst/>
          </a:prstGeom>
        </p:spPr>
      </p:pic>
      <p:pic>
        <p:nvPicPr>
          <p:cNvPr id="403" name="図 402"/>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5612684" y="4442886"/>
            <a:ext cx="280417" cy="277369"/>
          </a:xfrm>
          <a:prstGeom prst="rect">
            <a:avLst/>
          </a:prstGeom>
        </p:spPr>
      </p:pic>
      <p:pic>
        <p:nvPicPr>
          <p:cNvPr id="404" name="図 403"/>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669223" y="4452411"/>
            <a:ext cx="280417" cy="277369"/>
          </a:xfrm>
          <a:prstGeom prst="rect">
            <a:avLst/>
          </a:prstGeom>
        </p:spPr>
      </p:pic>
      <p:pic>
        <p:nvPicPr>
          <p:cNvPr id="405" name="図 404"/>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669223" y="6337693"/>
            <a:ext cx="280417" cy="277369"/>
          </a:xfrm>
          <a:prstGeom prst="rect">
            <a:avLst/>
          </a:prstGeom>
        </p:spPr>
      </p:pic>
      <p:sp>
        <p:nvSpPr>
          <p:cNvPr id="370" name="テキスト ボックス 369">
            <a:extLst>
              <a:ext uri="{FF2B5EF4-FFF2-40B4-BE49-F238E27FC236}">
                <a16:creationId xmlns:a16="http://schemas.microsoft.com/office/drawing/2014/main" id="{AE568165-AAEA-764F-9691-D025D97B1508}"/>
              </a:ext>
            </a:extLst>
          </p:cNvPr>
          <p:cNvSpPr txBox="1"/>
          <p:nvPr/>
        </p:nvSpPr>
        <p:spPr>
          <a:xfrm>
            <a:off x="8901267" y="8806447"/>
            <a:ext cx="280846" cy="169277"/>
          </a:xfrm>
          <a:prstGeom prst="rect">
            <a:avLst/>
          </a:prstGeom>
          <a:noFill/>
        </p:spPr>
        <p:txBody>
          <a:bodyPr wrap="none" rtlCol="0">
            <a:spAutoFit/>
          </a:bodyPr>
          <a:lstStyle/>
          <a:p>
            <a:r>
              <a:rPr kumimoji="1" lang="en-US" altLang="ja-JP" sz="500" dirty="0" smtClean="0">
                <a:solidFill>
                  <a:srgbClr val="0070C0"/>
                </a:solidFill>
              </a:rPr>
              <a:t>※6</a:t>
            </a:r>
          </a:p>
        </p:txBody>
      </p:sp>
      <p:pic>
        <p:nvPicPr>
          <p:cNvPr id="406" name="図 405"/>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97739" y="1513289"/>
            <a:ext cx="4109339" cy="1751487"/>
          </a:xfrm>
          <a:prstGeom prst="rect">
            <a:avLst/>
          </a:prstGeom>
        </p:spPr>
      </p:pic>
      <p:pic>
        <p:nvPicPr>
          <p:cNvPr id="407" name="図 406"/>
          <p:cNvPicPr>
            <a:picLocks noChangeAspect="1"/>
          </p:cNvPicPr>
          <p:nvPr/>
        </p:nvPicPr>
        <p:blipFill rotWithShape="1">
          <a:blip r:embed="rId28" cstate="print">
            <a:extLst>
              <a:ext uri="{28A0092B-C50C-407E-A947-70E740481C1C}">
                <a14:useLocalDpi xmlns:a14="http://schemas.microsoft.com/office/drawing/2010/main" val="0"/>
              </a:ext>
            </a:extLst>
          </a:blip>
          <a:srcRect l="12673" t="4009" r="15123" b="5777"/>
          <a:stretch/>
        </p:blipFill>
        <p:spPr>
          <a:xfrm>
            <a:off x="4544865" y="1076655"/>
            <a:ext cx="411281" cy="1269350"/>
          </a:xfrm>
          <a:prstGeom prst="rect">
            <a:avLst/>
          </a:prstGeom>
        </p:spPr>
      </p:pic>
      <p:sp>
        <p:nvSpPr>
          <p:cNvPr id="409" name="テキスト ボックス 408"/>
          <p:cNvSpPr txBox="1"/>
          <p:nvPr/>
        </p:nvSpPr>
        <p:spPr>
          <a:xfrm>
            <a:off x="4457207" y="3340577"/>
            <a:ext cx="1342034" cy="338554"/>
          </a:xfrm>
          <a:prstGeom prst="rect">
            <a:avLst/>
          </a:prstGeom>
          <a:noFill/>
        </p:spPr>
        <p:txBody>
          <a:bodyPr wrap="none" rtlCol="0">
            <a:spAutoFit/>
          </a:bodyPr>
          <a:lstStyle/>
          <a:p>
            <a:pPr algn="ctr"/>
            <a:r>
              <a:rPr kumimoji="1" lang="en-US" altLang="ja-JP" sz="800" dirty="0" smtClean="0">
                <a:solidFill>
                  <a:schemeClr val="bg2">
                    <a:lumMod val="10000"/>
                  </a:schemeClr>
                </a:solidFill>
                <a:latin typeface="BIZ UDPゴシック" panose="020B0400000000000000" pitchFamily="50" charset="-128"/>
                <a:ea typeface="BIZ UDPゴシック" panose="020B0400000000000000" pitchFamily="50" charset="-128"/>
              </a:rPr>
              <a:t>22</a:t>
            </a:r>
            <a:r>
              <a:rPr kumimoji="1" lang="ja-JP" altLang="en-US" sz="800" dirty="0" smtClean="0">
                <a:solidFill>
                  <a:schemeClr val="bg2">
                    <a:lumMod val="10000"/>
                  </a:schemeClr>
                </a:solidFill>
                <a:latin typeface="BIZ UDPゴシック" panose="020B0400000000000000" pitchFamily="50" charset="-128"/>
                <a:ea typeface="BIZ UDPゴシック" panose="020B0400000000000000" pitchFamily="50" charset="-128"/>
              </a:rPr>
              <a:t>･</a:t>
            </a:r>
            <a:r>
              <a:rPr kumimoji="1" lang="en-US" altLang="ja-JP" sz="800" dirty="0" smtClean="0">
                <a:solidFill>
                  <a:schemeClr val="bg2">
                    <a:lumMod val="10000"/>
                  </a:schemeClr>
                </a:solidFill>
                <a:latin typeface="BIZ UDPゴシック" panose="020B0400000000000000" pitchFamily="50" charset="-128"/>
                <a:ea typeface="BIZ UDPゴシック" panose="020B0400000000000000" pitchFamily="50" charset="-128"/>
              </a:rPr>
              <a:t>25</a:t>
            </a:r>
            <a:r>
              <a:rPr kumimoji="1" lang="ja-JP" altLang="en-US" sz="800" dirty="0" smtClean="0">
                <a:solidFill>
                  <a:schemeClr val="bg2">
                    <a:lumMod val="10000"/>
                  </a:schemeClr>
                </a:solidFill>
                <a:latin typeface="BIZ UDPゴシック" panose="020B0400000000000000" pitchFamily="50" charset="-128"/>
                <a:ea typeface="BIZ UDPゴシック" panose="020B0400000000000000" pitchFamily="50" charset="-128"/>
              </a:rPr>
              <a:t>･</a:t>
            </a:r>
            <a:r>
              <a:rPr kumimoji="1" lang="en-US" altLang="ja-JP" sz="800" dirty="0" smtClean="0">
                <a:solidFill>
                  <a:schemeClr val="bg2">
                    <a:lumMod val="10000"/>
                  </a:schemeClr>
                </a:solidFill>
                <a:latin typeface="BIZ UDPゴシック" panose="020B0400000000000000" pitchFamily="50" charset="-128"/>
                <a:ea typeface="BIZ UDPゴシック" panose="020B0400000000000000" pitchFamily="50" charset="-128"/>
              </a:rPr>
              <a:t>28</a:t>
            </a:r>
            <a:r>
              <a:rPr kumimoji="1" lang="ja-JP" altLang="en-US" sz="800" dirty="0" smtClean="0">
                <a:solidFill>
                  <a:schemeClr val="bg2">
                    <a:lumMod val="10000"/>
                  </a:schemeClr>
                </a:solidFill>
                <a:latin typeface="BIZ UDPゴシック" panose="020B0400000000000000" pitchFamily="50" charset="-128"/>
                <a:ea typeface="BIZ UDPゴシック" panose="020B0400000000000000" pitchFamily="50" charset="-128"/>
              </a:rPr>
              <a:t>･</a:t>
            </a:r>
            <a:r>
              <a:rPr kumimoji="1" lang="en-US" altLang="ja-JP" sz="800" dirty="0" smtClean="0">
                <a:solidFill>
                  <a:schemeClr val="bg2">
                    <a:lumMod val="10000"/>
                  </a:schemeClr>
                </a:solidFill>
                <a:latin typeface="BIZ UDPゴシック" panose="020B0400000000000000" pitchFamily="50" charset="-128"/>
                <a:ea typeface="BIZ UDPゴシック" panose="020B0400000000000000" pitchFamily="50" charset="-128"/>
              </a:rPr>
              <a:t>40</a:t>
            </a:r>
            <a:r>
              <a:rPr kumimoji="1" lang="ja-JP" altLang="en-US" sz="800" dirty="0" smtClean="0">
                <a:solidFill>
                  <a:schemeClr val="bg2">
                    <a:lumMod val="10000"/>
                  </a:schemeClr>
                </a:solidFill>
                <a:latin typeface="BIZ UDPゴシック" panose="020B0400000000000000" pitchFamily="50" charset="-128"/>
                <a:ea typeface="BIZ UDPゴシック" panose="020B0400000000000000" pitchFamily="50" charset="-128"/>
              </a:rPr>
              <a:t>タイプ用</a:t>
            </a:r>
            <a:endParaRPr kumimoji="1" lang="en-US" altLang="ja-JP" sz="800" dirty="0" smtClean="0">
              <a:solidFill>
                <a:schemeClr val="bg2">
                  <a:lumMod val="1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smtClean="0">
                <a:solidFill>
                  <a:schemeClr val="bg2">
                    <a:lumMod val="10000"/>
                  </a:schemeClr>
                </a:solidFill>
                <a:latin typeface="BIZ UDPゴシック" panose="020B0400000000000000" pitchFamily="50" charset="-128"/>
                <a:ea typeface="BIZ UDPゴシック" panose="020B0400000000000000" pitchFamily="50" charset="-128"/>
              </a:rPr>
              <a:t>室外機</a:t>
            </a:r>
            <a:endParaRPr kumimoji="1" lang="ja-JP" altLang="en-US" sz="800" dirty="0">
              <a:solidFill>
                <a:schemeClr val="bg2">
                  <a:lumMod val="10000"/>
                </a:schemeClr>
              </a:solidFill>
              <a:latin typeface="BIZ UDPゴシック" panose="020B0400000000000000" pitchFamily="50" charset="-128"/>
              <a:ea typeface="BIZ UDPゴシック" panose="020B0400000000000000" pitchFamily="50" charset="-128"/>
            </a:endParaRPr>
          </a:p>
        </p:txBody>
      </p:sp>
      <p:sp>
        <p:nvSpPr>
          <p:cNvPr id="410" name="テキスト ボックス 409"/>
          <p:cNvSpPr txBox="1"/>
          <p:nvPr/>
        </p:nvSpPr>
        <p:spPr>
          <a:xfrm>
            <a:off x="6313831" y="3342609"/>
            <a:ext cx="716863" cy="338554"/>
          </a:xfrm>
          <a:prstGeom prst="rect">
            <a:avLst/>
          </a:prstGeom>
          <a:noFill/>
        </p:spPr>
        <p:txBody>
          <a:bodyPr wrap="none" rtlCol="0">
            <a:spAutoFit/>
          </a:bodyPr>
          <a:lstStyle/>
          <a:p>
            <a:pPr algn="ctr"/>
            <a:r>
              <a:rPr kumimoji="1" lang="en-US" altLang="ja-JP" sz="800" dirty="0" smtClean="0">
                <a:solidFill>
                  <a:schemeClr val="bg2">
                    <a:lumMod val="10000"/>
                  </a:schemeClr>
                </a:solidFill>
                <a:latin typeface="BIZ UDPゴシック" panose="020B0400000000000000" pitchFamily="50" charset="-128"/>
                <a:ea typeface="BIZ UDPゴシック" panose="020B0400000000000000" pitchFamily="50" charset="-128"/>
              </a:rPr>
              <a:t>56</a:t>
            </a:r>
            <a:r>
              <a:rPr kumimoji="1" lang="ja-JP" altLang="en-US" sz="800" dirty="0" smtClean="0">
                <a:solidFill>
                  <a:schemeClr val="bg2">
                    <a:lumMod val="10000"/>
                  </a:schemeClr>
                </a:solidFill>
                <a:latin typeface="BIZ UDPゴシック" panose="020B0400000000000000" pitchFamily="50" charset="-128"/>
                <a:ea typeface="BIZ UDPゴシック" panose="020B0400000000000000" pitchFamily="50" charset="-128"/>
              </a:rPr>
              <a:t>タイプ用</a:t>
            </a:r>
            <a:endParaRPr kumimoji="1" lang="en-US" altLang="ja-JP" sz="800" dirty="0" smtClean="0">
              <a:solidFill>
                <a:schemeClr val="bg2">
                  <a:lumMod val="1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smtClean="0">
                <a:solidFill>
                  <a:schemeClr val="bg2">
                    <a:lumMod val="10000"/>
                  </a:schemeClr>
                </a:solidFill>
                <a:latin typeface="BIZ UDPゴシック" panose="020B0400000000000000" pitchFamily="50" charset="-128"/>
                <a:ea typeface="BIZ UDPゴシック" panose="020B0400000000000000" pitchFamily="50" charset="-128"/>
              </a:rPr>
              <a:t>室外機</a:t>
            </a:r>
            <a:endParaRPr kumimoji="1" lang="ja-JP" altLang="en-US" sz="800" dirty="0">
              <a:solidFill>
                <a:schemeClr val="bg2">
                  <a:lumMod val="10000"/>
                </a:schemeClr>
              </a:solidFill>
              <a:latin typeface="BIZ UDPゴシック" panose="020B0400000000000000" pitchFamily="50" charset="-128"/>
              <a:ea typeface="BIZ UDPゴシック" panose="020B0400000000000000" pitchFamily="50" charset="-128"/>
            </a:endParaRPr>
          </a:p>
        </p:txBody>
      </p:sp>
      <p:sp>
        <p:nvSpPr>
          <p:cNvPr id="2" name="テキスト ボックス 1"/>
          <p:cNvSpPr txBox="1"/>
          <p:nvPr/>
        </p:nvSpPr>
        <p:spPr>
          <a:xfrm>
            <a:off x="10685288" y="9086066"/>
            <a:ext cx="1866217" cy="400110"/>
          </a:xfrm>
          <a:prstGeom prst="rect">
            <a:avLst/>
          </a:prstGeom>
          <a:noFill/>
        </p:spPr>
        <p:txBody>
          <a:bodyPr wrap="none" rtlCol="0">
            <a:spAutoFit/>
          </a:bodyPr>
          <a:lstStyle/>
          <a:p>
            <a:r>
              <a:rPr kumimoji="1" lang="en-US" altLang="ja-JP" sz="2000" dirty="0" smtClean="0">
                <a:solidFill>
                  <a:schemeClr val="accent1">
                    <a:lumMod val="50000"/>
                  </a:schemeClr>
                </a:solidFill>
                <a:latin typeface="BIZ UDP明朝 Medium" panose="02020500000000000000" pitchFamily="18" charset="-128"/>
                <a:ea typeface="BIZ UDP明朝 Medium" panose="02020500000000000000" pitchFamily="18" charset="-128"/>
              </a:rPr>
              <a:t>15m</a:t>
            </a:r>
            <a:r>
              <a:rPr kumimoji="1" lang="ja-JP" altLang="en-US" sz="1400" dirty="0" smtClean="0">
                <a:solidFill>
                  <a:schemeClr val="accent1">
                    <a:lumMod val="50000"/>
                  </a:schemeClr>
                </a:solidFill>
                <a:latin typeface="BIZ UDP明朝 Medium" panose="02020500000000000000" pitchFamily="18" charset="-128"/>
                <a:ea typeface="BIZ UDP明朝 Medium" panose="02020500000000000000" pitchFamily="18" charset="-128"/>
              </a:rPr>
              <a:t>の</a:t>
            </a:r>
            <a:r>
              <a:rPr kumimoji="1" lang="ja-JP" altLang="en-US" sz="1600" dirty="0" smtClean="0">
                <a:solidFill>
                  <a:schemeClr val="accent1">
                    <a:lumMod val="50000"/>
                  </a:schemeClr>
                </a:solidFill>
                <a:latin typeface="BIZ UDP明朝 Medium" panose="02020500000000000000" pitchFamily="18" charset="-128"/>
                <a:ea typeface="BIZ UDP明朝 Medium" panose="02020500000000000000" pitchFamily="18" charset="-128"/>
              </a:rPr>
              <a:t>ロング気流</a:t>
            </a:r>
            <a:endParaRPr kumimoji="1" lang="ja-JP" altLang="en-US" sz="1600" dirty="0">
              <a:solidFill>
                <a:schemeClr val="accent1">
                  <a:lumMod val="50000"/>
                </a:schemeClr>
              </a:solidFill>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173483390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146</TotalTime>
  <Words>1575</Words>
  <Application>Microsoft Office PowerPoint</Application>
  <PresentationFormat>A3 297x420 mm</PresentationFormat>
  <Paragraphs>257</Paragraphs>
  <Slides>1</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vt:i4>
      </vt:variant>
    </vt:vector>
  </HeadingPairs>
  <TitlesOfParts>
    <vt:vector size="14" baseType="lpstr">
      <vt:lpstr>A-OTF リュウミン Pro M-KL</vt:lpstr>
      <vt:lpstr>BIZ UDPゴシック</vt:lpstr>
      <vt:lpstr>BIZ UDP明朝 Medium</vt:lpstr>
      <vt:lpstr>HGPｺﾞｼｯｸE</vt:lpstr>
      <vt:lpstr>Meiryo UI</vt:lpstr>
      <vt:lpstr>ＭＳ Ｐゴシック</vt:lpstr>
      <vt:lpstr>游ゴシック</vt:lpstr>
      <vt:lpstr>游ゴシック Light</vt:lpstr>
      <vt:lpstr>游ゴシック Medium</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碧</dc:creator>
  <cp:lastModifiedBy>小林 碧</cp:lastModifiedBy>
  <cp:revision>21</cp:revision>
  <dcterms:created xsi:type="dcterms:W3CDTF">2024-02-13T06:31:09Z</dcterms:created>
  <dcterms:modified xsi:type="dcterms:W3CDTF">2024-02-15T07:04:36Z</dcterms:modified>
</cp:coreProperties>
</file>