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15124113" cy="10688638"/>
  <p:notesSz cx="6735763" cy="9866313"/>
  <p:defaultTextStyle>
    <a:defPPr>
      <a:defRPr lang="ja-JP"/>
    </a:defPPr>
    <a:lvl1pPr marL="0" algn="l" defTabSz="737464" rtl="0" eaLnBrk="1" latinLnBrk="0" hangingPunct="1">
      <a:defRPr kumimoji="1" sz="2900" kern="1200">
        <a:solidFill>
          <a:schemeClr val="tx1"/>
        </a:solidFill>
        <a:latin typeface="+mn-lt"/>
        <a:ea typeface="+mn-ea"/>
        <a:cs typeface="+mn-cs"/>
      </a:defRPr>
    </a:lvl1pPr>
    <a:lvl2pPr marL="737464" algn="l" defTabSz="737464" rtl="0" eaLnBrk="1" latinLnBrk="0" hangingPunct="1">
      <a:defRPr kumimoji="1" sz="2900" kern="1200">
        <a:solidFill>
          <a:schemeClr val="tx1"/>
        </a:solidFill>
        <a:latin typeface="+mn-lt"/>
        <a:ea typeface="+mn-ea"/>
        <a:cs typeface="+mn-cs"/>
      </a:defRPr>
    </a:lvl2pPr>
    <a:lvl3pPr marL="1474927" algn="l" defTabSz="737464" rtl="0" eaLnBrk="1" latinLnBrk="0" hangingPunct="1">
      <a:defRPr kumimoji="1" sz="2900" kern="1200">
        <a:solidFill>
          <a:schemeClr val="tx1"/>
        </a:solidFill>
        <a:latin typeface="+mn-lt"/>
        <a:ea typeface="+mn-ea"/>
        <a:cs typeface="+mn-cs"/>
      </a:defRPr>
    </a:lvl3pPr>
    <a:lvl4pPr marL="2212391" algn="l" defTabSz="737464" rtl="0" eaLnBrk="1" latinLnBrk="0" hangingPunct="1">
      <a:defRPr kumimoji="1" sz="2900" kern="1200">
        <a:solidFill>
          <a:schemeClr val="tx1"/>
        </a:solidFill>
        <a:latin typeface="+mn-lt"/>
        <a:ea typeface="+mn-ea"/>
        <a:cs typeface="+mn-cs"/>
      </a:defRPr>
    </a:lvl4pPr>
    <a:lvl5pPr marL="2949854" algn="l" defTabSz="737464" rtl="0" eaLnBrk="1" latinLnBrk="0" hangingPunct="1">
      <a:defRPr kumimoji="1" sz="2900" kern="1200">
        <a:solidFill>
          <a:schemeClr val="tx1"/>
        </a:solidFill>
        <a:latin typeface="+mn-lt"/>
        <a:ea typeface="+mn-ea"/>
        <a:cs typeface="+mn-cs"/>
      </a:defRPr>
    </a:lvl5pPr>
    <a:lvl6pPr marL="3687318" algn="l" defTabSz="737464" rtl="0" eaLnBrk="1" latinLnBrk="0" hangingPunct="1">
      <a:defRPr kumimoji="1" sz="2900" kern="1200">
        <a:solidFill>
          <a:schemeClr val="tx1"/>
        </a:solidFill>
        <a:latin typeface="+mn-lt"/>
        <a:ea typeface="+mn-ea"/>
        <a:cs typeface="+mn-cs"/>
      </a:defRPr>
    </a:lvl6pPr>
    <a:lvl7pPr marL="4424782" algn="l" defTabSz="737464" rtl="0" eaLnBrk="1" latinLnBrk="0" hangingPunct="1">
      <a:defRPr kumimoji="1" sz="2900" kern="1200">
        <a:solidFill>
          <a:schemeClr val="tx1"/>
        </a:solidFill>
        <a:latin typeface="+mn-lt"/>
        <a:ea typeface="+mn-ea"/>
        <a:cs typeface="+mn-cs"/>
      </a:defRPr>
    </a:lvl7pPr>
    <a:lvl8pPr marL="5162245" algn="l" defTabSz="737464" rtl="0" eaLnBrk="1" latinLnBrk="0" hangingPunct="1">
      <a:defRPr kumimoji="1" sz="2900" kern="1200">
        <a:solidFill>
          <a:schemeClr val="tx1"/>
        </a:solidFill>
        <a:latin typeface="+mn-lt"/>
        <a:ea typeface="+mn-ea"/>
        <a:cs typeface="+mn-cs"/>
      </a:defRPr>
    </a:lvl8pPr>
    <a:lvl9pPr marL="5899709" algn="l" defTabSz="737464" rtl="0" eaLnBrk="1" latinLnBrk="0" hangingPunct="1">
      <a:defRPr kumimoji="1"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47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93C7D7"/>
    <a:srgbClr val="2DA0DC"/>
    <a:srgbClr val="0081A2"/>
    <a:srgbClr val="BEDCE6"/>
    <a:srgbClr val="E065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5" autoAdjust="0"/>
    <p:restoredTop sz="96197" autoAdjust="0"/>
  </p:normalViewPr>
  <p:slideViewPr>
    <p:cSldViewPr snapToGrid="0" snapToObjects="1">
      <p:cViewPr>
        <p:scale>
          <a:sx n="70" d="100"/>
          <a:sy n="70" d="100"/>
        </p:scale>
        <p:origin x="714" y="-42"/>
      </p:cViewPr>
      <p:guideLst>
        <p:guide orient="horz" pos="3367"/>
        <p:guide pos="476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6C0CD9F-C17A-1B48-9E26-6DC80B1655F6}" type="datetimeFigureOut">
              <a:rPr kumimoji="1" lang="ja-JP" altLang="en-US" smtClean="0"/>
              <a:t>2024/2/14</a:t>
            </a:fld>
            <a:endParaRPr kumimoji="1" lang="ja-JP" altLang="en-US"/>
          </a:p>
        </p:txBody>
      </p:sp>
      <p:sp>
        <p:nvSpPr>
          <p:cNvPr id="4" name="スライド イメージ プレースホルダー 3"/>
          <p:cNvSpPr>
            <a:spLocks noGrp="1" noRot="1" noChangeAspect="1"/>
          </p:cNvSpPr>
          <p:nvPr>
            <p:ph type="sldImg" idx="2"/>
          </p:nvPr>
        </p:nvSpPr>
        <p:spPr>
          <a:xfrm>
            <a:off x="1012825" y="1233488"/>
            <a:ext cx="47101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7DA43B12-0729-7F4B-B819-D4D9C196CBC5}" type="slidenum">
              <a:rPr kumimoji="1" lang="ja-JP" altLang="en-US" smtClean="0"/>
              <a:t>‹#›</a:t>
            </a:fld>
            <a:endParaRPr kumimoji="1" lang="ja-JP" altLang="en-US"/>
          </a:p>
        </p:txBody>
      </p:sp>
    </p:spTree>
    <p:extLst>
      <p:ext uri="{BB962C8B-B14F-4D97-AF65-F5344CB8AC3E}">
        <p14:creationId xmlns:p14="http://schemas.microsoft.com/office/powerpoint/2010/main" val="28113361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DA43B12-0729-7F4B-B819-D4D9C196CBC5}" type="slidenum">
              <a:rPr kumimoji="1" lang="ja-JP" altLang="en-US" smtClean="0"/>
              <a:t>1</a:t>
            </a:fld>
            <a:endParaRPr kumimoji="1" lang="ja-JP" altLang="en-US"/>
          </a:p>
        </p:txBody>
      </p:sp>
    </p:spTree>
    <p:extLst>
      <p:ext uri="{BB962C8B-B14F-4D97-AF65-F5344CB8AC3E}">
        <p14:creationId xmlns:p14="http://schemas.microsoft.com/office/powerpoint/2010/main" val="358954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34309" y="3320407"/>
            <a:ext cx="12855496" cy="229112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2268617" y="6056895"/>
            <a:ext cx="10586879" cy="2731541"/>
          </a:xfrm>
        </p:spPr>
        <p:txBody>
          <a:bodyPr/>
          <a:lstStyle>
            <a:lvl1pPr marL="0" indent="0" algn="ctr">
              <a:buNone/>
              <a:defRPr>
                <a:solidFill>
                  <a:schemeClr val="tx1">
                    <a:tint val="75000"/>
                  </a:schemeClr>
                </a:solidFill>
              </a:defRPr>
            </a:lvl1pPr>
            <a:lvl2pPr marL="737464" indent="0" algn="ctr">
              <a:buNone/>
              <a:defRPr>
                <a:solidFill>
                  <a:schemeClr val="tx1">
                    <a:tint val="75000"/>
                  </a:schemeClr>
                </a:solidFill>
              </a:defRPr>
            </a:lvl2pPr>
            <a:lvl3pPr marL="1474927" indent="0" algn="ctr">
              <a:buNone/>
              <a:defRPr>
                <a:solidFill>
                  <a:schemeClr val="tx1">
                    <a:tint val="75000"/>
                  </a:schemeClr>
                </a:solidFill>
              </a:defRPr>
            </a:lvl3pPr>
            <a:lvl4pPr marL="2212391" indent="0" algn="ctr">
              <a:buNone/>
              <a:defRPr>
                <a:solidFill>
                  <a:schemeClr val="tx1">
                    <a:tint val="75000"/>
                  </a:schemeClr>
                </a:solidFill>
              </a:defRPr>
            </a:lvl4pPr>
            <a:lvl5pPr marL="2949854" indent="0" algn="ctr">
              <a:buNone/>
              <a:defRPr>
                <a:solidFill>
                  <a:schemeClr val="tx1">
                    <a:tint val="75000"/>
                  </a:schemeClr>
                </a:solidFill>
              </a:defRPr>
            </a:lvl5pPr>
            <a:lvl6pPr marL="3687318" indent="0" algn="ctr">
              <a:buNone/>
              <a:defRPr>
                <a:solidFill>
                  <a:schemeClr val="tx1">
                    <a:tint val="75000"/>
                  </a:schemeClr>
                </a:solidFill>
              </a:defRPr>
            </a:lvl6pPr>
            <a:lvl7pPr marL="4424782" indent="0" algn="ctr">
              <a:buNone/>
              <a:defRPr>
                <a:solidFill>
                  <a:schemeClr val="tx1">
                    <a:tint val="75000"/>
                  </a:schemeClr>
                </a:solidFill>
              </a:defRPr>
            </a:lvl7pPr>
            <a:lvl8pPr marL="5162245" indent="0" algn="ctr">
              <a:buNone/>
              <a:defRPr>
                <a:solidFill>
                  <a:schemeClr val="tx1">
                    <a:tint val="75000"/>
                  </a:schemeClr>
                </a:solidFill>
              </a:defRPr>
            </a:lvl8pPr>
            <a:lvl9pPr marL="589970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806D87E-4156-2940-B648-C212664A4F59}" type="datetimeFigureOut">
              <a:t>2024/2/14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289418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06D87E-4156-2940-B648-C212664A4F59}" type="datetimeFigureOut">
              <a:t>2024/2/14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86322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8138434" y="668040"/>
            <a:ext cx="5626906" cy="1421440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1249840" y="668040"/>
            <a:ext cx="16636524" cy="1421440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06D87E-4156-2940-B648-C212664A4F59}" type="datetimeFigureOut">
              <a:t>2024/2/14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142820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06D87E-4156-2940-B648-C212664A4F59}" type="datetimeFigureOut">
              <a:t>2024/2/14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137146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94701" y="6868441"/>
            <a:ext cx="12855496" cy="2122882"/>
          </a:xfrm>
        </p:spPr>
        <p:txBody>
          <a:bodyPr anchor="t"/>
          <a:lstStyle>
            <a:lvl1pPr algn="l">
              <a:defRPr sz="65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194701" y="4530301"/>
            <a:ext cx="12855496" cy="2338139"/>
          </a:xfrm>
        </p:spPr>
        <p:txBody>
          <a:bodyPr anchor="b"/>
          <a:lstStyle>
            <a:lvl1pPr marL="0" indent="0">
              <a:buNone/>
              <a:defRPr sz="3200">
                <a:solidFill>
                  <a:schemeClr val="tx1">
                    <a:tint val="75000"/>
                  </a:schemeClr>
                </a:solidFill>
              </a:defRPr>
            </a:lvl1pPr>
            <a:lvl2pPr marL="737464" indent="0">
              <a:buNone/>
              <a:defRPr sz="2900">
                <a:solidFill>
                  <a:schemeClr val="tx1">
                    <a:tint val="75000"/>
                  </a:schemeClr>
                </a:solidFill>
              </a:defRPr>
            </a:lvl2pPr>
            <a:lvl3pPr marL="1474927" indent="0">
              <a:buNone/>
              <a:defRPr sz="2600">
                <a:solidFill>
                  <a:schemeClr val="tx1">
                    <a:tint val="75000"/>
                  </a:schemeClr>
                </a:solidFill>
              </a:defRPr>
            </a:lvl3pPr>
            <a:lvl4pPr marL="2212391" indent="0">
              <a:buNone/>
              <a:defRPr sz="2300">
                <a:solidFill>
                  <a:schemeClr val="tx1">
                    <a:tint val="75000"/>
                  </a:schemeClr>
                </a:solidFill>
              </a:defRPr>
            </a:lvl4pPr>
            <a:lvl5pPr marL="2949854" indent="0">
              <a:buNone/>
              <a:defRPr sz="2300">
                <a:solidFill>
                  <a:schemeClr val="tx1">
                    <a:tint val="75000"/>
                  </a:schemeClr>
                </a:solidFill>
              </a:defRPr>
            </a:lvl5pPr>
            <a:lvl6pPr marL="3687318" indent="0">
              <a:buNone/>
              <a:defRPr sz="2300">
                <a:solidFill>
                  <a:schemeClr val="tx1">
                    <a:tint val="75000"/>
                  </a:schemeClr>
                </a:solidFill>
              </a:defRPr>
            </a:lvl6pPr>
            <a:lvl7pPr marL="4424782" indent="0">
              <a:buNone/>
              <a:defRPr sz="2300">
                <a:solidFill>
                  <a:schemeClr val="tx1">
                    <a:tint val="75000"/>
                  </a:schemeClr>
                </a:solidFill>
              </a:defRPr>
            </a:lvl7pPr>
            <a:lvl8pPr marL="5162245" indent="0">
              <a:buNone/>
              <a:defRPr sz="2300">
                <a:solidFill>
                  <a:schemeClr val="tx1">
                    <a:tint val="75000"/>
                  </a:schemeClr>
                </a:solidFill>
              </a:defRPr>
            </a:lvl8pPr>
            <a:lvl9pPr marL="5899709" indent="0">
              <a:buNone/>
              <a:defRPr sz="23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806D87E-4156-2940-B648-C212664A4F59}" type="datetimeFigureOut">
              <a:t>2024/2/14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72371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1249841" y="3887003"/>
            <a:ext cx="11130403" cy="10995441"/>
          </a:xfr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12632311" y="3887003"/>
            <a:ext cx="11133028" cy="10995441"/>
          </a:xfr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806D87E-4156-2940-B648-C212664A4F59}" type="datetimeFigureOut">
              <a:t>2024/2/14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311938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756206" y="428041"/>
            <a:ext cx="13611702" cy="178144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56206" y="2392573"/>
            <a:ext cx="6682443" cy="997111"/>
          </a:xfrm>
        </p:spPr>
        <p:txBody>
          <a:bodyPr anchor="b"/>
          <a:lstStyle>
            <a:lvl1pPr marL="0" indent="0">
              <a:buNone/>
              <a:defRPr sz="3900" b="1"/>
            </a:lvl1pPr>
            <a:lvl2pPr marL="737464" indent="0">
              <a:buNone/>
              <a:defRPr sz="3200" b="1"/>
            </a:lvl2pPr>
            <a:lvl3pPr marL="1474927" indent="0">
              <a:buNone/>
              <a:defRPr sz="2900" b="1"/>
            </a:lvl3pPr>
            <a:lvl4pPr marL="2212391" indent="0">
              <a:buNone/>
              <a:defRPr sz="2600" b="1"/>
            </a:lvl4pPr>
            <a:lvl5pPr marL="2949854" indent="0">
              <a:buNone/>
              <a:defRPr sz="2600" b="1"/>
            </a:lvl5pPr>
            <a:lvl6pPr marL="3687318" indent="0">
              <a:buNone/>
              <a:defRPr sz="2600" b="1"/>
            </a:lvl6pPr>
            <a:lvl7pPr marL="4424782" indent="0">
              <a:buNone/>
              <a:defRPr sz="2600" b="1"/>
            </a:lvl7pPr>
            <a:lvl8pPr marL="5162245" indent="0">
              <a:buNone/>
              <a:defRPr sz="2600" b="1"/>
            </a:lvl8pPr>
            <a:lvl9pPr marL="5899709" indent="0">
              <a:buNone/>
              <a:defRPr sz="2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756206" y="3389684"/>
            <a:ext cx="6682443" cy="6158339"/>
          </a:xfrm>
        </p:spPr>
        <p:txBody>
          <a:bodyPr/>
          <a:lstStyle>
            <a:lvl1pPr>
              <a:defRPr sz="39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7682840" y="2392573"/>
            <a:ext cx="6685068" cy="997111"/>
          </a:xfrm>
        </p:spPr>
        <p:txBody>
          <a:bodyPr anchor="b"/>
          <a:lstStyle>
            <a:lvl1pPr marL="0" indent="0">
              <a:buNone/>
              <a:defRPr sz="3900" b="1"/>
            </a:lvl1pPr>
            <a:lvl2pPr marL="737464" indent="0">
              <a:buNone/>
              <a:defRPr sz="3200" b="1"/>
            </a:lvl2pPr>
            <a:lvl3pPr marL="1474927" indent="0">
              <a:buNone/>
              <a:defRPr sz="2900" b="1"/>
            </a:lvl3pPr>
            <a:lvl4pPr marL="2212391" indent="0">
              <a:buNone/>
              <a:defRPr sz="2600" b="1"/>
            </a:lvl4pPr>
            <a:lvl5pPr marL="2949854" indent="0">
              <a:buNone/>
              <a:defRPr sz="2600" b="1"/>
            </a:lvl5pPr>
            <a:lvl6pPr marL="3687318" indent="0">
              <a:buNone/>
              <a:defRPr sz="2600" b="1"/>
            </a:lvl6pPr>
            <a:lvl7pPr marL="4424782" indent="0">
              <a:buNone/>
              <a:defRPr sz="2600" b="1"/>
            </a:lvl7pPr>
            <a:lvl8pPr marL="5162245" indent="0">
              <a:buNone/>
              <a:defRPr sz="2600" b="1"/>
            </a:lvl8pPr>
            <a:lvl9pPr marL="5899709" indent="0">
              <a:buNone/>
              <a:defRPr sz="2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7682840" y="3389684"/>
            <a:ext cx="6685068" cy="6158339"/>
          </a:xfrm>
        </p:spPr>
        <p:txBody>
          <a:bodyPr/>
          <a:lstStyle>
            <a:lvl1pPr>
              <a:defRPr sz="39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806D87E-4156-2940-B648-C212664A4F59}" type="datetimeFigureOut">
              <a:t>2024/2/14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427196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806D87E-4156-2940-B648-C212664A4F59}" type="datetimeFigureOut">
              <a:t>2024/2/14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204155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806D87E-4156-2940-B648-C212664A4F59}" type="datetimeFigureOut">
              <a:t>2024/2/14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371732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56206" y="425566"/>
            <a:ext cx="4975729" cy="1811130"/>
          </a:xfrm>
        </p:spPr>
        <p:txBody>
          <a:bodyPr anchor="b"/>
          <a:lstStyle>
            <a:lvl1pPr algn="l">
              <a:defRPr sz="32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913108" y="425567"/>
            <a:ext cx="8454799" cy="9122456"/>
          </a:xfrm>
        </p:spPr>
        <p:txBody>
          <a:bodyPr/>
          <a:lstStyle>
            <a:lvl1pPr>
              <a:defRPr sz="5200"/>
            </a:lvl1pPr>
            <a:lvl2pPr>
              <a:defRPr sz="4500"/>
            </a:lvl2pPr>
            <a:lvl3pPr>
              <a:defRPr sz="3900"/>
            </a:lvl3pPr>
            <a:lvl4pPr>
              <a:defRPr sz="3200"/>
            </a:lvl4pPr>
            <a:lvl5pPr>
              <a:defRPr sz="3200"/>
            </a:lvl5pPr>
            <a:lvl6pPr>
              <a:defRPr sz="3200"/>
            </a:lvl6pPr>
            <a:lvl7pPr>
              <a:defRPr sz="3200"/>
            </a:lvl7pPr>
            <a:lvl8pPr>
              <a:defRPr sz="3200"/>
            </a:lvl8pPr>
            <a:lvl9pPr>
              <a:defRPr sz="3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756206" y="2236697"/>
            <a:ext cx="4975729" cy="7311326"/>
          </a:xfrm>
        </p:spPr>
        <p:txBody>
          <a:bodyPr/>
          <a:lstStyle>
            <a:lvl1pPr marL="0" indent="0">
              <a:buNone/>
              <a:defRPr sz="2300"/>
            </a:lvl1pPr>
            <a:lvl2pPr marL="737464" indent="0">
              <a:buNone/>
              <a:defRPr sz="1900"/>
            </a:lvl2pPr>
            <a:lvl3pPr marL="1474927" indent="0">
              <a:buNone/>
              <a:defRPr sz="1600"/>
            </a:lvl3pPr>
            <a:lvl4pPr marL="2212391" indent="0">
              <a:buNone/>
              <a:defRPr sz="1500"/>
            </a:lvl4pPr>
            <a:lvl5pPr marL="2949854" indent="0">
              <a:buNone/>
              <a:defRPr sz="1500"/>
            </a:lvl5pPr>
            <a:lvl6pPr marL="3687318" indent="0">
              <a:buNone/>
              <a:defRPr sz="1500"/>
            </a:lvl6pPr>
            <a:lvl7pPr marL="4424782" indent="0">
              <a:buNone/>
              <a:defRPr sz="1500"/>
            </a:lvl7pPr>
            <a:lvl8pPr marL="5162245" indent="0">
              <a:buNone/>
              <a:defRPr sz="1500"/>
            </a:lvl8pPr>
            <a:lvl9pPr marL="5899709" indent="0">
              <a:buNone/>
              <a:defRPr sz="15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06D87E-4156-2940-B648-C212664A4F59}" type="datetimeFigureOut">
              <a:t>2024/2/14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88351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964432" y="7482047"/>
            <a:ext cx="9074468" cy="883298"/>
          </a:xfrm>
        </p:spPr>
        <p:txBody>
          <a:bodyPr anchor="b"/>
          <a:lstStyle>
            <a:lvl1pPr algn="l">
              <a:defRPr sz="3200" b="1"/>
            </a:lvl1pPr>
          </a:lstStyle>
          <a:p>
            <a:r>
              <a:rPr kumimoji="1" lang="ja-JP" altLang="en-US"/>
              <a:t>マスター タイトルの書式設定</a:t>
            </a:r>
          </a:p>
        </p:txBody>
      </p:sp>
      <p:sp>
        <p:nvSpPr>
          <p:cNvPr id="3" name="図プレースホルダー 2"/>
          <p:cNvSpPr>
            <a:spLocks noGrp="1"/>
          </p:cNvSpPr>
          <p:nvPr>
            <p:ph type="pic" idx="1"/>
          </p:nvPr>
        </p:nvSpPr>
        <p:spPr>
          <a:xfrm>
            <a:off x="2964432" y="955049"/>
            <a:ext cx="9074468" cy="6413183"/>
          </a:xfrm>
        </p:spPr>
        <p:txBody>
          <a:bodyPr/>
          <a:lstStyle>
            <a:lvl1pPr marL="0" indent="0">
              <a:buNone/>
              <a:defRPr sz="5200"/>
            </a:lvl1pPr>
            <a:lvl2pPr marL="737464" indent="0">
              <a:buNone/>
              <a:defRPr sz="4500"/>
            </a:lvl2pPr>
            <a:lvl3pPr marL="1474927" indent="0">
              <a:buNone/>
              <a:defRPr sz="3900"/>
            </a:lvl3pPr>
            <a:lvl4pPr marL="2212391" indent="0">
              <a:buNone/>
              <a:defRPr sz="3200"/>
            </a:lvl4pPr>
            <a:lvl5pPr marL="2949854" indent="0">
              <a:buNone/>
              <a:defRPr sz="3200"/>
            </a:lvl5pPr>
            <a:lvl6pPr marL="3687318" indent="0">
              <a:buNone/>
              <a:defRPr sz="3200"/>
            </a:lvl6pPr>
            <a:lvl7pPr marL="4424782" indent="0">
              <a:buNone/>
              <a:defRPr sz="3200"/>
            </a:lvl7pPr>
            <a:lvl8pPr marL="5162245" indent="0">
              <a:buNone/>
              <a:defRPr sz="3200"/>
            </a:lvl8pPr>
            <a:lvl9pPr marL="5899709" indent="0">
              <a:buNone/>
              <a:defRPr sz="3200"/>
            </a:lvl9pPr>
          </a:lstStyle>
          <a:p>
            <a:endParaRPr kumimoji="1" lang="ja-JP" altLang="en-US"/>
          </a:p>
        </p:txBody>
      </p:sp>
      <p:sp>
        <p:nvSpPr>
          <p:cNvPr id="4" name="テキスト プレースホルダー 3"/>
          <p:cNvSpPr>
            <a:spLocks noGrp="1"/>
          </p:cNvSpPr>
          <p:nvPr>
            <p:ph type="body" sz="half" idx="2"/>
          </p:nvPr>
        </p:nvSpPr>
        <p:spPr>
          <a:xfrm>
            <a:off x="2964432" y="8365344"/>
            <a:ext cx="9074468" cy="1254430"/>
          </a:xfrm>
        </p:spPr>
        <p:txBody>
          <a:bodyPr/>
          <a:lstStyle>
            <a:lvl1pPr marL="0" indent="0">
              <a:buNone/>
              <a:defRPr sz="2300"/>
            </a:lvl1pPr>
            <a:lvl2pPr marL="737464" indent="0">
              <a:buNone/>
              <a:defRPr sz="1900"/>
            </a:lvl2pPr>
            <a:lvl3pPr marL="1474927" indent="0">
              <a:buNone/>
              <a:defRPr sz="1600"/>
            </a:lvl3pPr>
            <a:lvl4pPr marL="2212391" indent="0">
              <a:buNone/>
              <a:defRPr sz="1500"/>
            </a:lvl4pPr>
            <a:lvl5pPr marL="2949854" indent="0">
              <a:buNone/>
              <a:defRPr sz="1500"/>
            </a:lvl5pPr>
            <a:lvl6pPr marL="3687318" indent="0">
              <a:buNone/>
              <a:defRPr sz="1500"/>
            </a:lvl6pPr>
            <a:lvl7pPr marL="4424782" indent="0">
              <a:buNone/>
              <a:defRPr sz="1500"/>
            </a:lvl7pPr>
            <a:lvl8pPr marL="5162245" indent="0">
              <a:buNone/>
              <a:defRPr sz="1500"/>
            </a:lvl8pPr>
            <a:lvl9pPr marL="5899709" indent="0">
              <a:buNone/>
              <a:defRPr sz="15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06D87E-4156-2940-B648-C212664A4F59}" type="datetimeFigureOut">
              <a:t>2024/2/14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68690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56206" y="428041"/>
            <a:ext cx="13611702" cy="1781440"/>
          </a:xfrm>
          <a:prstGeom prst="rect">
            <a:avLst/>
          </a:prstGeom>
        </p:spPr>
        <p:txBody>
          <a:bodyPr vert="horz" lIns="147493" tIns="73746" rIns="147493" bIns="73746"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756206" y="2494016"/>
            <a:ext cx="13611702" cy="7054007"/>
          </a:xfrm>
          <a:prstGeom prst="rect">
            <a:avLst/>
          </a:prstGeom>
        </p:spPr>
        <p:txBody>
          <a:bodyPr vert="horz" lIns="147493" tIns="73746" rIns="147493" bIns="73746"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756206" y="9906785"/>
            <a:ext cx="3528960" cy="569071"/>
          </a:xfrm>
          <a:prstGeom prst="rect">
            <a:avLst/>
          </a:prstGeom>
        </p:spPr>
        <p:txBody>
          <a:bodyPr vert="horz" lIns="147493" tIns="73746" rIns="147493" bIns="73746" rtlCol="0" anchor="ctr"/>
          <a:lstStyle>
            <a:lvl1pPr algn="l">
              <a:defRPr sz="1900">
                <a:solidFill>
                  <a:schemeClr val="tx1">
                    <a:tint val="75000"/>
                  </a:schemeClr>
                </a:solidFill>
              </a:defRPr>
            </a:lvl1pPr>
          </a:lstStyle>
          <a:p>
            <a:fld id="{C806D87E-4156-2940-B648-C212664A4F59}" type="datetimeFigureOut">
              <a:t>2024/2/14</a:t>
            </a:fld>
            <a:endParaRPr kumimoji="1" lang="ja-JP" altLang="en-US"/>
          </a:p>
        </p:txBody>
      </p:sp>
      <p:sp>
        <p:nvSpPr>
          <p:cNvPr id="5" name="フッター プレースホルダー 4"/>
          <p:cNvSpPr>
            <a:spLocks noGrp="1"/>
          </p:cNvSpPr>
          <p:nvPr>
            <p:ph type="ftr" sz="quarter" idx="3"/>
          </p:nvPr>
        </p:nvSpPr>
        <p:spPr>
          <a:xfrm>
            <a:off x="5167406" y="9906785"/>
            <a:ext cx="4789302" cy="569071"/>
          </a:xfrm>
          <a:prstGeom prst="rect">
            <a:avLst/>
          </a:prstGeom>
        </p:spPr>
        <p:txBody>
          <a:bodyPr vert="horz" lIns="147493" tIns="73746" rIns="147493" bIns="73746" rtlCol="0" anchor="ctr"/>
          <a:lstStyle>
            <a:lvl1pPr algn="ctr">
              <a:defRPr sz="1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10838948" y="9906785"/>
            <a:ext cx="3528960" cy="569071"/>
          </a:xfrm>
          <a:prstGeom prst="rect">
            <a:avLst/>
          </a:prstGeom>
        </p:spPr>
        <p:txBody>
          <a:bodyPr vert="horz" lIns="147493" tIns="73746" rIns="147493" bIns="73746" rtlCol="0" anchor="ctr"/>
          <a:lstStyle>
            <a:lvl1pPr algn="r">
              <a:defRPr sz="1900">
                <a:solidFill>
                  <a:schemeClr val="tx1">
                    <a:tint val="75000"/>
                  </a:schemeClr>
                </a:solidFill>
              </a:defRPr>
            </a:lvl1pPr>
          </a:lstStyle>
          <a:p>
            <a:fld id="{C718EC2E-4535-0640-BE85-B814660E925D}" type="slidenum">
              <a:t>‹#›</a:t>
            </a:fld>
            <a:endParaRPr kumimoji="1" lang="ja-JP" altLang="en-US"/>
          </a:p>
        </p:txBody>
      </p:sp>
    </p:spTree>
    <p:extLst>
      <p:ext uri="{BB962C8B-B14F-4D97-AF65-F5344CB8AC3E}">
        <p14:creationId xmlns:p14="http://schemas.microsoft.com/office/powerpoint/2010/main" val="27017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37464" rtl="0" eaLnBrk="1" latinLnBrk="0" hangingPunct="1">
        <a:spcBef>
          <a:spcPct val="0"/>
        </a:spcBef>
        <a:buNone/>
        <a:defRPr kumimoji="1" sz="7100" kern="1200">
          <a:solidFill>
            <a:schemeClr val="tx1"/>
          </a:solidFill>
          <a:latin typeface="+mj-lt"/>
          <a:ea typeface="+mj-ea"/>
          <a:cs typeface="+mj-cs"/>
        </a:defRPr>
      </a:lvl1pPr>
    </p:titleStyle>
    <p:bodyStyle>
      <a:lvl1pPr marL="553098" indent="-553098" algn="l" defTabSz="737464" rtl="0" eaLnBrk="1" latinLnBrk="0" hangingPunct="1">
        <a:spcBef>
          <a:spcPct val="20000"/>
        </a:spcBef>
        <a:buFont typeface="Arial"/>
        <a:buChar char="•"/>
        <a:defRPr kumimoji="1" sz="5200" kern="1200">
          <a:solidFill>
            <a:schemeClr val="tx1"/>
          </a:solidFill>
          <a:latin typeface="+mn-lt"/>
          <a:ea typeface="+mn-ea"/>
          <a:cs typeface="+mn-cs"/>
        </a:defRPr>
      </a:lvl1pPr>
      <a:lvl2pPr marL="1198378" indent="-460915" algn="l" defTabSz="737464" rtl="0" eaLnBrk="1" latinLnBrk="0" hangingPunct="1">
        <a:spcBef>
          <a:spcPct val="20000"/>
        </a:spcBef>
        <a:buFont typeface="Arial"/>
        <a:buChar char="–"/>
        <a:defRPr kumimoji="1" sz="4500" kern="1200">
          <a:solidFill>
            <a:schemeClr val="tx1"/>
          </a:solidFill>
          <a:latin typeface="+mn-lt"/>
          <a:ea typeface="+mn-ea"/>
          <a:cs typeface="+mn-cs"/>
        </a:defRPr>
      </a:lvl2pPr>
      <a:lvl3pPr marL="1843659" indent="-368732" algn="l" defTabSz="737464" rtl="0" eaLnBrk="1" latinLnBrk="0" hangingPunct="1">
        <a:spcBef>
          <a:spcPct val="20000"/>
        </a:spcBef>
        <a:buFont typeface="Arial"/>
        <a:buChar char="•"/>
        <a:defRPr kumimoji="1" sz="3900" kern="1200">
          <a:solidFill>
            <a:schemeClr val="tx1"/>
          </a:solidFill>
          <a:latin typeface="+mn-lt"/>
          <a:ea typeface="+mn-ea"/>
          <a:cs typeface="+mn-cs"/>
        </a:defRPr>
      </a:lvl3pPr>
      <a:lvl4pPr marL="2581123"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4pPr>
      <a:lvl5pPr marL="3318586"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5pPr>
      <a:lvl6pPr marL="4056050"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6pPr>
      <a:lvl7pPr marL="4793513"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7pPr>
      <a:lvl8pPr marL="5530977"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8pPr>
      <a:lvl9pPr marL="6268441"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9pPr>
    </p:bodyStyle>
    <p:otherStyle>
      <a:defPPr>
        <a:defRPr lang="ja-JP"/>
      </a:defPPr>
      <a:lvl1pPr marL="0" algn="l" defTabSz="737464" rtl="0" eaLnBrk="1" latinLnBrk="0" hangingPunct="1">
        <a:defRPr kumimoji="1" sz="2900" kern="1200">
          <a:solidFill>
            <a:schemeClr val="tx1"/>
          </a:solidFill>
          <a:latin typeface="+mn-lt"/>
          <a:ea typeface="+mn-ea"/>
          <a:cs typeface="+mn-cs"/>
        </a:defRPr>
      </a:lvl1pPr>
      <a:lvl2pPr marL="737464" algn="l" defTabSz="737464" rtl="0" eaLnBrk="1" latinLnBrk="0" hangingPunct="1">
        <a:defRPr kumimoji="1" sz="2900" kern="1200">
          <a:solidFill>
            <a:schemeClr val="tx1"/>
          </a:solidFill>
          <a:latin typeface="+mn-lt"/>
          <a:ea typeface="+mn-ea"/>
          <a:cs typeface="+mn-cs"/>
        </a:defRPr>
      </a:lvl2pPr>
      <a:lvl3pPr marL="1474927" algn="l" defTabSz="737464" rtl="0" eaLnBrk="1" latinLnBrk="0" hangingPunct="1">
        <a:defRPr kumimoji="1" sz="2900" kern="1200">
          <a:solidFill>
            <a:schemeClr val="tx1"/>
          </a:solidFill>
          <a:latin typeface="+mn-lt"/>
          <a:ea typeface="+mn-ea"/>
          <a:cs typeface="+mn-cs"/>
        </a:defRPr>
      </a:lvl3pPr>
      <a:lvl4pPr marL="2212391" algn="l" defTabSz="737464" rtl="0" eaLnBrk="1" latinLnBrk="0" hangingPunct="1">
        <a:defRPr kumimoji="1" sz="2900" kern="1200">
          <a:solidFill>
            <a:schemeClr val="tx1"/>
          </a:solidFill>
          <a:latin typeface="+mn-lt"/>
          <a:ea typeface="+mn-ea"/>
          <a:cs typeface="+mn-cs"/>
        </a:defRPr>
      </a:lvl4pPr>
      <a:lvl5pPr marL="2949854" algn="l" defTabSz="737464" rtl="0" eaLnBrk="1" latinLnBrk="0" hangingPunct="1">
        <a:defRPr kumimoji="1" sz="2900" kern="1200">
          <a:solidFill>
            <a:schemeClr val="tx1"/>
          </a:solidFill>
          <a:latin typeface="+mn-lt"/>
          <a:ea typeface="+mn-ea"/>
          <a:cs typeface="+mn-cs"/>
        </a:defRPr>
      </a:lvl5pPr>
      <a:lvl6pPr marL="3687318" algn="l" defTabSz="737464" rtl="0" eaLnBrk="1" latinLnBrk="0" hangingPunct="1">
        <a:defRPr kumimoji="1" sz="2900" kern="1200">
          <a:solidFill>
            <a:schemeClr val="tx1"/>
          </a:solidFill>
          <a:latin typeface="+mn-lt"/>
          <a:ea typeface="+mn-ea"/>
          <a:cs typeface="+mn-cs"/>
        </a:defRPr>
      </a:lvl6pPr>
      <a:lvl7pPr marL="4424782" algn="l" defTabSz="737464" rtl="0" eaLnBrk="1" latinLnBrk="0" hangingPunct="1">
        <a:defRPr kumimoji="1" sz="2900" kern="1200">
          <a:solidFill>
            <a:schemeClr val="tx1"/>
          </a:solidFill>
          <a:latin typeface="+mn-lt"/>
          <a:ea typeface="+mn-ea"/>
          <a:cs typeface="+mn-cs"/>
        </a:defRPr>
      </a:lvl7pPr>
      <a:lvl8pPr marL="5162245" algn="l" defTabSz="737464" rtl="0" eaLnBrk="1" latinLnBrk="0" hangingPunct="1">
        <a:defRPr kumimoji="1" sz="2900" kern="1200">
          <a:solidFill>
            <a:schemeClr val="tx1"/>
          </a:solidFill>
          <a:latin typeface="+mn-lt"/>
          <a:ea typeface="+mn-ea"/>
          <a:cs typeface="+mn-cs"/>
        </a:defRPr>
      </a:lvl8pPr>
      <a:lvl9pPr marL="5899709" algn="l" defTabSz="737464" rtl="0" eaLnBrk="1" latinLnBrk="0" hangingPunct="1">
        <a:defRPr kumimoji="1"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jpeg"/><Relationship Id="rId34"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e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gif"/><Relationship Id="rId36" Type="http://schemas.openxmlformats.org/officeDocument/2006/relationships/image" Target="../media/image34.png"/><Relationship Id="rId10" Type="http://schemas.openxmlformats.org/officeDocument/2006/relationships/image" Target="../media/image8.png"/><Relationship Id="rId19" Type="http://schemas.openxmlformats.org/officeDocument/2006/relationships/image" Target="../media/image17.jpe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png"/><Relationship Id="rId22" Type="http://schemas.openxmlformats.org/officeDocument/2006/relationships/image" Target="../media/image20.emf"/><Relationship Id="rId27" Type="http://schemas.openxmlformats.org/officeDocument/2006/relationships/image" Target="../media/image25.png"/><Relationship Id="rId30" Type="http://schemas.openxmlformats.org/officeDocument/2006/relationships/image" Target="../media/image28.gif"/><Relationship Id="rId35"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020" y="3232232"/>
            <a:ext cx="4084674" cy="7468247"/>
          </a:xfrm>
          <a:prstGeom prst="rect">
            <a:avLst/>
          </a:prstGeom>
        </p:spPr>
      </p:pic>
      <p:sp>
        <p:nvSpPr>
          <p:cNvPr id="20" name="正方形/長方形 19"/>
          <p:cNvSpPr/>
          <p:nvPr/>
        </p:nvSpPr>
        <p:spPr>
          <a:xfrm>
            <a:off x="13118298" y="8770587"/>
            <a:ext cx="1764556" cy="186656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26" name="図 25" descr="図形, 四角形, 正方形&#10;&#10;自動的に生成された説明">
            <a:extLst>
              <a:ext uri="{FF2B5EF4-FFF2-40B4-BE49-F238E27FC236}">
                <a16:creationId xmlns:a16="http://schemas.microsoft.com/office/drawing/2014/main" id="{A23AF8D3-9514-9D4A-9C29-541461483E8A}"/>
              </a:ext>
            </a:extLst>
          </p:cNvPr>
          <p:cNvPicPr>
            <a:picLocks noChangeAspect="1"/>
          </p:cNvPicPr>
          <p:nvPr/>
        </p:nvPicPr>
        <p:blipFill>
          <a:blip r:embed="rId4"/>
          <a:stretch>
            <a:fillRect/>
          </a:stretch>
        </p:blipFill>
        <p:spPr>
          <a:xfrm>
            <a:off x="5800707" y="1052625"/>
            <a:ext cx="9231276" cy="2032611"/>
          </a:xfrm>
          <a:prstGeom prst="rect">
            <a:avLst/>
          </a:prstGeom>
        </p:spPr>
      </p:pic>
      <p:sp>
        <p:nvSpPr>
          <p:cNvPr id="451" name="テキスト ボックス 450">
            <a:extLst>
              <a:ext uri="{FF2B5EF4-FFF2-40B4-BE49-F238E27FC236}">
                <a16:creationId xmlns:a16="http://schemas.microsoft.com/office/drawing/2014/main" id="{90DBDCFB-3BC1-C548-B721-DDA0EF42B405}"/>
              </a:ext>
            </a:extLst>
          </p:cNvPr>
          <p:cNvSpPr txBox="1"/>
          <p:nvPr/>
        </p:nvSpPr>
        <p:spPr>
          <a:xfrm>
            <a:off x="8273551" y="2712213"/>
            <a:ext cx="502061" cy="338554"/>
          </a:xfrm>
          <a:prstGeom prst="rect">
            <a:avLst/>
          </a:prstGeom>
          <a:noFill/>
          <a:ln>
            <a:noFill/>
          </a:ln>
        </p:spPr>
        <p:txBody>
          <a:bodyPr wrap="none" rtlCol="0">
            <a:spAutoFit/>
          </a:bodyPr>
          <a:lstStyle/>
          <a:p>
            <a:r>
              <a:rPr lang="ja-JP" altLang="en-US" sz="800" dirty="0"/>
              <a:t>奥行き</a:t>
            </a:r>
            <a:endParaRPr lang="en-US" altLang="ja-JP" sz="800" dirty="0"/>
          </a:p>
          <a:p>
            <a:r>
              <a:rPr lang="en-US" altLang="ja-JP" sz="800" dirty="0" smtClean="0"/>
              <a:t>222mm</a:t>
            </a:r>
            <a:endParaRPr lang="ja-JP" altLang="en-US" sz="800" dirty="0"/>
          </a:p>
        </p:txBody>
      </p:sp>
      <p:sp>
        <p:nvSpPr>
          <p:cNvPr id="282" name="正方形/長方形 281"/>
          <p:cNvSpPr/>
          <p:nvPr/>
        </p:nvSpPr>
        <p:spPr>
          <a:xfrm>
            <a:off x="13718684" y="6485628"/>
            <a:ext cx="1181158" cy="221129"/>
          </a:xfrm>
          <a:prstGeom prst="rect">
            <a:avLst/>
          </a:prstGeom>
          <a:solidFill>
            <a:srgbClr val="BE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2977758" y="7179918"/>
            <a:ext cx="1961581" cy="221129"/>
          </a:xfrm>
          <a:prstGeom prst="rect">
            <a:avLst/>
          </a:prstGeom>
          <a:solidFill>
            <a:srgbClr val="BE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79484" y="1033331"/>
            <a:ext cx="5566056" cy="7849275"/>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3" name="正方形/長方形 12"/>
          <p:cNvSpPr/>
          <p:nvPr/>
        </p:nvSpPr>
        <p:spPr>
          <a:xfrm>
            <a:off x="66500" y="4175360"/>
            <a:ext cx="5601555" cy="2384398"/>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0A88055-2BD5-4A46-B06A-27EEF1E69E18}"/>
              </a:ext>
            </a:extLst>
          </p:cNvPr>
          <p:cNvPicPr>
            <a:picLocks noChangeAspect="1"/>
          </p:cNvPicPr>
          <p:nvPr/>
        </p:nvPicPr>
        <p:blipFill>
          <a:blip r:embed="rId5"/>
          <a:stretch>
            <a:fillRect/>
          </a:stretch>
        </p:blipFill>
        <p:spPr>
          <a:xfrm>
            <a:off x="100806" y="0"/>
            <a:ext cx="14922500" cy="977900"/>
          </a:xfrm>
          <a:prstGeom prst="rect">
            <a:avLst/>
          </a:prstGeom>
        </p:spPr>
      </p:pic>
      <p:pic>
        <p:nvPicPr>
          <p:cNvPr id="16" name="図 15" descr="ダイアグラム&#10;&#10;自動的に生成された説明">
            <a:extLst>
              <a:ext uri="{FF2B5EF4-FFF2-40B4-BE49-F238E27FC236}">
                <a16:creationId xmlns:a16="http://schemas.microsoft.com/office/drawing/2014/main" id="{78DE1C94-4FC2-B749-89D0-08B1F81E6CB4}"/>
              </a:ext>
            </a:extLst>
          </p:cNvPr>
          <p:cNvPicPr>
            <a:picLocks noChangeAspect="1"/>
          </p:cNvPicPr>
          <p:nvPr/>
        </p:nvPicPr>
        <p:blipFill>
          <a:blip r:embed="rId6"/>
          <a:stretch>
            <a:fillRect/>
          </a:stretch>
        </p:blipFill>
        <p:spPr>
          <a:xfrm>
            <a:off x="493700" y="7469155"/>
            <a:ext cx="1155700" cy="901700"/>
          </a:xfrm>
          <a:prstGeom prst="rect">
            <a:avLst/>
          </a:prstGeom>
        </p:spPr>
      </p:pic>
      <p:pic>
        <p:nvPicPr>
          <p:cNvPr id="18" name="図 17" descr="ダイアグラム&#10;&#10;自動的に生成された説明">
            <a:extLst>
              <a:ext uri="{FF2B5EF4-FFF2-40B4-BE49-F238E27FC236}">
                <a16:creationId xmlns:a16="http://schemas.microsoft.com/office/drawing/2014/main" id="{2864AD48-2140-044D-BE0B-F96C6E2B4C1A}"/>
              </a:ext>
            </a:extLst>
          </p:cNvPr>
          <p:cNvPicPr>
            <a:picLocks noChangeAspect="1"/>
          </p:cNvPicPr>
          <p:nvPr/>
        </p:nvPicPr>
        <p:blipFill>
          <a:blip r:embed="rId7"/>
          <a:stretch>
            <a:fillRect/>
          </a:stretch>
        </p:blipFill>
        <p:spPr>
          <a:xfrm>
            <a:off x="1737040" y="7469155"/>
            <a:ext cx="1155700" cy="901700"/>
          </a:xfrm>
          <a:prstGeom prst="rect">
            <a:avLst/>
          </a:prstGeom>
        </p:spPr>
      </p:pic>
      <p:pic>
        <p:nvPicPr>
          <p:cNvPr id="32" name="図 31" descr="ダイアグラム&#10;&#10;低い精度で自動的に生成された説明">
            <a:extLst>
              <a:ext uri="{FF2B5EF4-FFF2-40B4-BE49-F238E27FC236}">
                <a16:creationId xmlns:a16="http://schemas.microsoft.com/office/drawing/2014/main" id="{5E481AA4-7C61-694E-BC49-A0992866E269}"/>
              </a:ext>
            </a:extLst>
          </p:cNvPr>
          <p:cNvPicPr>
            <a:picLocks noChangeAspect="1"/>
          </p:cNvPicPr>
          <p:nvPr/>
        </p:nvPicPr>
        <p:blipFill>
          <a:blip r:embed="rId8"/>
          <a:stretch>
            <a:fillRect/>
          </a:stretch>
        </p:blipFill>
        <p:spPr>
          <a:xfrm>
            <a:off x="5885217" y="1142138"/>
            <a:ext cx="685800" cy="457200"/>
          </a:xfrm>
          <a:prstGeom prst="rect">
            <a:avLst/>
          </a:prstGeom>
        </p:spPr>
      </p:pic>
      <p:pic>
        <p:nvPicPr>
          <p:cNvPr id="34" name="図 33" descr="アプリケーション が含まれている画像&#10;&#10;自動的に生成された説明">
            <a:extLst>
              <a:ext uri="{FF2B5EF4-FFF2-40B4-BE49-F238E27FC236}">
                <a16:creationId xmlns:a16="http://schemas.microsoft.com/office/drawing/2014/main" id="{4C45762D-AB5D-1646-AD38-DACB990B443F}"/>
              </a:ext>
            </a:extLst>
          </p:cNvPr>
          <p:cNvPicPr>
            <a:picLocks noChangeAspect="1"/>
          </p:cNvPicPr>
          <p:nvPr/>
        </p:nvPicPr>
        <p:blipFill>
          <a:blip r:embed="rId9"/>
          <a:stretch>
            <a:fillRect/>
          </a:stretch>
        </p:blipFill>
        <p:spPr>
          <a:xfrm>
            <a:off x="6643090" y="1144151"/>
            <a:ext cx="495300" cy="419100"/>
          </a:xfrm>
          <a:prstGeom prst="rect">
            <a:avLst/>
          </a:prstGeom>
        </p:spPr>
      </p:pic>
      <p:pic>
        <p:nvPicPr>
          <p:cNvPr id="80" name="図 79" descr="図形&#10;&#10;自動的に生成された説明">
            <a:extLst>
              <a:ext uri="{FF2B5EF4-FFF2-40B4-BE49-F238E27FC236}">
                <a16:creationId xmlns:a16="http://schemas.microsoft.com/office/drawing/2014/main" id="{46D03524-4685-844D-967E-3C19871D60BF}"/>
              </a:ext>
            </a:extLst>
          </p:cNvPr>
          <p:cNvPicPr>
            <a:picLocks noChangeAspect="1"/>
          </p:cNvPicPr>
          <p:nvPr/>
        </p:nvPicPr>
        <p:blipFill>
          <a:blip r:embed="rId10"/>
          <a:stretch>
            <a:fillRect/>
          </a:stretch>
        </p:blipFill>
        <p:spPr>
          <a:xfrm>
            <a:off x="11051742" y="3293191"/>
            <a:ext cx="3848100" cy="381000"/>
          </a:xfrm>
          <a:prstGeom prst="rect">
            <a:avLst/>
          </a:prstGeom>
        </p:spPr>
      </p:pic>
      <p:sp>
        <p:nvSpPr>
          <p:cNvPr id="138" name="テキスト ボックス 137">
            <a:extLst>
              <a:ext uri="{FF2B5EF4-FFF2-40B4-BE49-F238E27FC236}">
                <a16:creationId xmlns:a16="http://schemas.microsoft.com/office/drawing/2014/main" id="{7896E8C5-3B78-5040-BE6A-4030C796D95D}"/>
              </a:ext>
            </a:extLst>
          </p:cNvPr>
          <p:cNvSpPr txBox="1"/>
          <p:nvPr/>
        </p:nvSpPr>
        <p:spPr>
          <a:xfrm>
            <a:off x="2413918" y="234289"/>
            <a:ext cx="6264857" cy="477054"/>
          </a:xfrm>
          <a:prstGeom prst="rect">
            <a:avLst/>
          </a:prstGeom>
          <a:noFill/>
        </p:spPr>
        <p:txBody>
          <a:bodyPr wrap="none" rtlCol="0">
            <a:spAutoFit/>
          </a:bodyPr>
          <a:lstStyle/>
          <a:p>
            <a:r>
              <a:rPr lang="ja-JP" altLang="en-US" sz="2500" b="1" dirty="0" smtClean="0">
                <a:solidFill>
                  <a:schemeClr val="bg1"/>
                </a:solidFill>
                <a:latin typeface="游ゴシック Medium" panose="020B0500000000000000" pitchFamily="50" charset="-128"/>
                <a:ea typeface="游ゴシック Medium" panose="020B0500000000000000" pitchFamily="50" charset="-128"/>
                <a:cs typeface="A-OTF リュウミン Pro M-KL"/>
              </a:rPr>
              <a:t>基本性能にこだわった</a:t>
            </a:r>
            <a:r>
              <a:rPr lang="en-US" altLang="ja-JP" sz="2500" b="1" dirty="0" err="1" smtClean="0">
                <a:solidFill>
                  <a:schemeClr val="bg1"/>
                </a:solidFill>
                <a:latin typeface="游ゴシック Medium" panose="020B0500000000000000" pitchFamily="50" charset="-128"/>
                <a:ea typeface="游ゴシック Medium" panose="020B0500000000000000" pitchFamily="50" charset="-128"/>
                <a:cs typeface="A-OTF リュウミン Pro M-KL"/>
              </a:rPr>
              <a:t>ReLaLa</a:t>
            </a:r>
            <a:r>
              <a:rPr lang="en-US" altLang="ja-JP" sz="2500" b="1" dirty="0" smtClean="0">
                <a:solidFill>
                  <a:schemeClr val="bg1"/>
                </a:solidFill>
                <a:latin typeface="游ゴシック Medium" panose="020B0500000000000000" pitchFamily="50" charset="-128"/>
                <a:ea typeface="游ゴシック Medium" panose="020B0500000000000000" pitchFamily="50" charset="-128"/>
                <a:cs typeface="A-OTF リュウミン Pro M-KL"/>
              </a:rPr>
              <a:t> B</a:t>
            </a:r>
            <a:r>
              <a:rPr lang="ja-JP" altLang="en-US" sz="2500" b="1" dirty="0" smtClean="0">
                <a:solidFill>
                  <a:schemeClr val="bg1"/>
                </a:solidFill>
                <a:latin typeface="游ゴシック Medium" panose="020B0500000000000000" pitchFamily="50" charset="-128"/>
                <a:ea typeface="游ゴシック Medium" panose="020B0500000000000000" pitchFamily="50" charset="-128"/>
                <a:cs typeface="A-OTF リュウミン Pro M-KL"/>
              </a:rPr>
              <a:t>シリーズ！</a:t>
            </a:r>
            <a:endParaRPr lang="ja-JP" altLang="en-US" sz="2500" b="1" dirty="0">
              <a:solidFill>
                <a:schemeClr val="bg1"/>
              </a:solidFill>
              <a:latin typeface="游ゴシック Medium" panose="020B0500000000000000" pitchFamily="50" charset="-128"/>
              <a:ea typeface="游ゴシック Medium" panose="020B0500000000000000" pitchFamily="50" charset="-128"/>
              <a:cs typeface="A-OTF リュウミン Pro M-KL"/>
            </a:endParaRPr>
          </a:p>
        </p:txBody>
      </p:sp>
      <p:sp>
        <p:nvSpPr>
          <p:cNvPr id="139" name="テキスト ボックス 138">
            <a:extLst>
              <a:ext uri="{FF2B5EF4-FFF2-40B4-BE49-F238E27FC236}">
                <a16:creationId xmlns:a16="http://schemas.microsoft.com/office/drawing/2014/main" id="{4830F9EF-DAA1-7C4C-BC95-65EB0C06EA6B}"/>
              </a:ext>
            </a:extLst>
          </p:cNvPr>
          <p:cNvSpPr txBox="1"/>
          <p:nvPr/>
        </p:nvSpPr>
        <p:spPr>
          <a:xfrm>
            <a:off x="1737041" y="3642145"/>
            <a:ext cx="3681576" cy="415498"/>
          </a:xfrm>
          <a:prstGeom prst="rect">
            <a:avLst/>
          </a:prstGeom>
          <a:noFill/>
        </p:spPr>
        <p:txBody>
          <a:bodyPr wrap="square" rtlCol="0">
            <a:spAutoFit/>
          </a:bodyPr>
          <a:lstStyle/>
          <a:p>
            <a:r>
              <a:rPr lang="ja-JP" altLang="en-US" sz="1050" dirty="0" smtClean="0">
                <a:latin typeface="游ゴシック Medium" panose="020B0500000000000000" pitchFamily="50" charset="-128"/>
                <a:ea typeface="游ゴシック Medium" panose="020B0500000000000000" pitchFamily="50" charset="-128"/>
              </a:rPr>
              <a:t>約</a:t>
            </a:r>
            <a:r>
              <a:rPr lang="en-US" altLang="ja-JP" sz="1050" dirty="0" smtClean="0">
                <a:latin typeface="游ゴシック Medium" panose="020B0500000000000000" pitchFamily="50" charset="-128"/>
                <a:ea typeface="游ゴシック Medium" panose="020B0500000000000000" pitchFamily="50" charset="-128"/>
              </a:rPr>
              <a:t>1.</a:t>
            </a:r>
            <a:r>
              <a:rPr lang="en-US" altLang="ja-JP" sz="1050" dirty="0">
                <a:latin typeface="游ゴシック Medium" panose="020B0500000000000000" pitchFamily="50" charset="-128"/>
                <a:ea typeface="游ゴシック Medium" panose="020B0500000000000000" pitchFamily="50" charset="-128"/>
              </a:rPr>
              <a:t>5</a:t>
            </a:r>
            <a:r>
              <a:rPr lang="en-US" altLang="ja-JP" sz="1050" dirty="0" smtClean="0">
                <a:latin typeface="游ゴシック Medium" panose="020B0500000000000000" pitchFamily="50" charset="-128"/>
                <a:ea typeface="游ゴシック Medium" panose="020B0500000000000000" pitchFamily="50" charset="-128"/>
              </a:rPr>
              <a:t>L/h</a:t>
            </a:r>
            <a:r>
              <a:rPr lang="ja-JP" altLang="en-US" sz="1050" dirty="0">
                <a:latin typeface="游ゴシック Medium" panose="020B0500000000000000" pitchFamily="50" charset="-128"/>
                <a:ea typeface="游ゴシック Medium" panose="020B0500000000000000" pitchFamily="50" charset="-128"/>
              </a:rPr>
              <a:t>の結露水を</a:t>
            </a:r>
            <a:r>
              <a:rPr lang="ja-JP" altLang="en-US" sz="1050" dirty="0" smtClean="0">
                <a:latin typeface="游ゴシック Medium" panose="020B0500000000000000" pitchFamily="50" charset="-128"/>
                <a:ea typeface="游ゴシック Medium" panose="020B0500000000000000" pitchFamily="50" charset="-128"/>
              </a:rPr>
              <a:t>発生させ、</a:t>
            </a:r>
            <a:r>
              <a:rPr lang="ja-JP" altLang="en-US" sz="1050" dirty="0">
                <a:latin typeface="游ゴシック Medium" panose="020B0500000000000000" pitchFamily="50" charset="-128"/>
                <a:ea typeface="游ゴシック Medium" panose="020B0500000000000000" pitchFamily="50" charset="-128"/>
              </a:rPr>
              <a:t>熱交換器に付着した汚れ</a:t>
            </a:r>
            <a:r>
              <a:rPr lang="ja-JP" altLang="en-US" sz="1050" dirty="0" smtClean="0">
                <a:latin typeface="游ゴシック Medium" panose="020B0500000000000000" pitchFamily="50" charset="-128"/>
                <a:ea typeface="游ゴシック Medium" panose="020B0500000000000000" pitchFamily="50" charset="-128"/>
              </a:rPr>
              <a:t>を</a:t>
            </a:r>
            <a:endParaRPr lang="en-US" altLang="ja-JP" sz="1050" dirty="0" smtClean="0">
              <a:latin typeface="游ゴシック Medium" panose="020B0500000000000000" pitchFamily="50" charset="-128"/>
              <a:ea typeface="游ゴシック Medium" panose="020B0500000000000000" pitchFamily="50" charset="-128"/>
            </a:endParaRPr>
          </a:p>
          <a:p>
            <a:r>
              <a:rPr lang="ja-JP" altLang="en-US" sz="1050" dirty="0" smtClean="0">
                <a:latin typeface="游ゴシック Medium" panose="020B0500000000000000" pitchFamily="50" charset="-128"/>
                <a:ea typeface="游ゴシック Medium" panose="020B0500000000000000" pitchFamily="50" charset="-128"/>
              </a:rPr>
              <a:t>洗い流し</a:t>
            </a:r>
            <a:r>
              <a:rPr lang="ja-JP" altLang="en-US" sz="1050" dirty="0">
                <a:latin typeface="游ゴシック Medium" panose="020B0500000000000000" pitchFamily="50" charset="-128"/>
                <a:ea typeface="游ゴシック Medium" panose="020B0500000000000000" pitchFamily="50" charset="-128"/>
              </a:rPr>
              <a:t>、温風乾燥することできれい</a:t>
            </a:r>
            <a:r>
              <a:rPr lang="ja-JP" altLang="en-US" sz="1050" dirty="0" err="1">
                <a:latin typeface="游ゴシック Medium" panose="020B0500000000000000" pitchFamily="50" charset="-128"/>
                <a:ea typeface="游ゴシック Medium" panose="020B0500000000000000" pitchFamily="50" charset="-128"/>
              </a:rPr>
              <a:t>を</a:t>
            </a:r>
            <a:r>
              <a:rPr lang="ja-JP" altLang="en-US" sz="1050" dirty="0">
                <a:latin typeface="游ゴシック Medium" panose="020B0500000000000000" pitchFamily="50" charset="-128"/>
                <a:ea typeface="游ゴシック Medium" panose="020B0500000000000000" pitchFamily="50" charset="-128"/>
              </a:rPr>
              <a:t>保ちます。</a:t>
            </a:r>
          </a:p>
        </p:txBody>
      </p:sp>
      <p:sp>
        <p:nvSpPr>
          <p:cNvPr id="140" name="テキスト ボックス 139">
            <a:extLst>
              <a:ext uri="{FF2B5EF4-FFF2-40B4-BE49-F238E27FC236}">
                <a16:creationId xmlns:a16="http://schemas.microsoft.com/office/drawing/2014/main" id="{AFA3AE4C-A5A4-4F4F-80CA-8C4598879566}"/>
              </a:ext>
            </a:extLst>
          </p:cNvPr>
          <p:cNvSpPr txBox="1"/>
          <p:nvPr/>
        </p:nvSpPr>
        <p:spPr>
          <a:xfrm>
            <a:off x="904811" y="4307368"/>
            <a:ext cx="1306768" cy="492443"/>
          </a:xfrm>
          <a:prstGeom prst="rect">
            <a:avLst/>
          </a:prstGeom>
          <a:noFill/>
        </p:spPr>
        <p:txBody>
          <a:bodyPr wrap="none" rtlCol="0">
            <a:spAutoFit/>
          </a:bodyPr>
          <a:lstStyle/>
          <a:p>
            <a:r>
              <a:rPr lang="ja-JP" altLang="en-US" sz="1600" dirty="0">
                <a:solidFill>
                  <a:schemeClr val="accent1">
                    <a:lumMod val="75000"/>
                  </a:schemeClr>
                </a:solidFill>
                <a:latin typeface="游ゴシック Medium" panose="020B0500000000000000" pitchFamily="50" charset="-128"/>
                <a:ea typeface="游ゴシック Medium" panose="020B0500000000000000" pitchFamily="50" charset="-128"/>
              </a:rPr>
              <a:t>①</a:t>
            </a:r>
            <a:r>
              <a:rPr lang="ja-JP" altLang="en-US" sz="1600" dirty="0" smtClean="0">
                <a:solidFill>
                  <a:schemeClr val="accent1">
                    <a:lumMod val="75000"/>
                  </a:schemeClr>
                </a:solidFill>
                <a:latin typeface="游ゴシック Medium" panose="020B0500000000000000" pitchFamily="50" charset="-128"/>
                <a:ea typeface="游ゴシック Medium" panose="020B0500000000000000" pitchFamily="50" charset="-128"/>
              </a:rPr>
              <a:t>洗浄</a:t>
            </a:r>
            <a:endParaRPr lang="ja-JP" altLang="en-US" sz="1600" dirty="0">
              <a:solidFill>
                <a:schemeClr val="accent1">
                  <a:lumMod val="75000"/>
                </a:schemeClr>
              </a:solidFill>
              <a:latin typeface="游ゴシック Medium" panose="020B0500000000000000" pitchFamily="50" charset="-128"/>
              <a:ea typeface="游ゴシック Medium" panose="020B0500000000000000" pitchFamily="50" charset="-128"/>
            </a:endParaRPr>
          </a:p>
          <a:p>
            <a:r>
              <a:rPr lang="ja-JP" altLang="en-US" sz="1000" dirty="0" smtClean="0">
                <a:solidFill>
                  <a:schemeClr val="accent1">
                    <a:lumMod val="75000"/>
                  </a:schemeClr>
                </a:solidFill>
                <a:latin typeface="游ゴシック Medium" panose="020B0500000000000000" pitchFamily="50" charset="-128"/>
                <a:ea typeface="游ゴシック Medium" panose="020B0500000000000000" pitchFamily="50" charset="-128"/>
              </a:rPr>
              <a:t>　（</a:t>
            </a:r>
            <a:r>
              <a:rPr lang="ja-JP" altLang="en-US" sz="1000" dirty="0">
                <a:solidFill>
                  <a:schemeClr val="accent1">
                    <a:lumMod val="75000"/>
                  </a:schemeClr>
                </a:solidFill>
                <a:latin typeface="游ゴシック Medium" panose="020B0500000000000000" pitchFamily="50" charset="-128"/>
                <a:ea typeface="游ゴシック Medium" panose="020B0500000000000000" pitchFamily="50" charset="-128"/>
              </a:rPr>
              <a:t>約</a:t>
            </a:r>
            <a:r>
              <a:rPr lang="en-US" altLang="ja-JP" sz="1000" dirty="0" smtClean="0">
                <a:solidFill>
                  <a:schemeClr val="accent1">
                    <a:lumMod val="75000"/>
                  </a:schemeClr>
                </a:solidFill>
                <a:latin typeface="游ゴシック Medium" panose="020B0500000000000000" pitchFamily="50" charset="-128"/>
                <a:ea typeface="游ゴシック Medium" panose="020B0500000000000000" pitchFamily="50" charset="-128"/>
              </a:rPr>
              <a:t>60〜100</a:t>
            </a:r>
            <a:r>
              <a:rPr lang="ja-JP" altLang="en-US" sz="1000" dirty="0" smtClean="0">
                <a:solidFill>
                  <a:schemeClr val="accent1">
                    <a:lumMod val="75000"/>
                  </a:schemeClr>
                </a:solidFill>
                <a:latin typeface="游ゴシック Medium" panose="020B0500000000000000" pitchFamily="50" charset="-128"/>
                <a:ea typeface="游ゴシック Medium" panose="020B0500000000000000" pitchFamily="50" charset="-128"/>
              </a:rPr>
              <a:t>分</a:t>
            </a:r>
            <a:r>
              <a:rPr lang="ja-JP" altLang="en-US" sz="1000" dirty="0">
                <a:solidFill>
                  <a:schemeClr val="accent1">
                    <a:lumMod val="75000"/>
                  </a:schemeClr>
                </a:solidFill>
                <a:latin typeface="游ゴシック Medium" panose="020B0500000000000000" pitchFamily="50" charset="-128"/>
                <a:ea typeface="游ゴシック Medium" panose="020B0500000000000000" pitchFamily="50" charset="-128"/>
              </a:rPr>
              <a:t>）</a:t>
            </a:r>
          </a:p>
        </p:txBody>
      </p:sp>
      <p:sp>
        <p:nvSpPr>
          <p:cNvPr id="141" name="テキスト ボックス 140">
            <a:extLst>
              <a:ext uri="{FF2B5EF4-FFF2-40B4-BE49-F238E27FC236}">
                <a16:creationId xmlns:a16="http://schemas.microsoft.com/office/drawing/2014/main" id="{521693EC-3489-474C-99D7-7F56C521AD91}"/>
              </a:ext>
            </a:extLst>
          </p:cNvPr>
          <p:cNvSpPr txBox="1"/>
          <p:nvPr/>
        </p:nvSpPr>
        <p:spPr>
          <a:xfrm>
            <a:off x="2363375" y="4307368"/>
            <a:ext cx="1210588" cy="507831"/>
          </a:xfrm>
          <a:prstGeom prst="rect">
            <a:avLst/>
          </a:prstGeom>
          <a:noFill/>
        </p:spPr>
        <p:txBody>
          <a:bodyPr wrap="none" rtlCol="0">
            <a:spAutoFit/>
          </a:bodyPr>
          <a:lstStyle/>
          <a:p>
            <a:r>
              <a:rPr lang="ja-JP" altLang="en-US" sz="1600" dirty="0" smtClean="0">
                <a:solidFill>
                  <a:schemeClr val="accent1">
                    <a:lumMod val="75000"/>
                  </a:schemeClr>
                </a:solidFill>
                <a:latin typeface="游ゴシック Medium" panose="020B0500000000000000" pitchFamily="50" charset="-128"/>
                <a:ea typeface="游ゴシック Medium" panose="020B0500000000000000" pitchFamily="50" charset="-128"/>
              </a:rPr>
              <a:t>②温風</a:t>
            </a:r>
            <a:r>
              <a:rPr lang="ja-JP" altLang="en-US" sz="1600" dirty="0">
                <a:solidFill>
                  <a:schemeClr val="accent1">
                    <a:lumMod val="75000"/>
                  </a:schemeClr>
                </a:solidFill>
                <a:latin typeface="游ゴシック Medium" panose="020B0500000000000000" pitchFamily="50" charset="-128"/>
                <a:ea typeface="游ゴシック Medium" panose="020B0500000000000000" pitchFamily="50" charset="-128"/>
              </a:rPr>
              <a:t>乾燥</a:t>
            </a:r>
            <a:endParaRPr lang="en-US" altLang="ja-JP" sz="1600" dirty="0">
              <a:solidFill>
                <a:schemeClr val="accent1">
                  <a:lumMod val="75000"/>
                </a:schemeClr>
              </a:solidFill>
              <a:latin typeface="游ゴシック Medium" panose="020B0500000000000000" pitchFamily="50" charset="-128"/>
              <a:ea typeface="游ゴシック Medium" panose="020B0500000000000000" pitchFamily="50" charset="-128"/>
            </a:endParaRPr>
          </a:p>
          <a:p>
            <a:r>
              <a:rPr lang="ja-JP" altLang="en-US" sz="1100" dirty="0" smtClean="0">
                <a:solidFill>
                  <a:schemeClr val="accent1">
                    <a:lumMod val="75000"/>
                  </a:schemeClr>
                </a:solidFill>
                <a:latin typeface="游ゴシック Medium" panose="020B0500000000000000" pitchFamily="50" charset="-128"/>
                <a:ea typeface="游ゴシック Medium" panose="020B0500000000000000" pitchFamily="50" charset="-128"/>
              </a:rPr>
              <a:t>　（約</a:t>
            </a:r>
            <a:r>
              <a:rPr lang="en-US" altLang="ja-JP" sz="1100" dirty="0" smtClean="0">
                <a:solidFill>
                  <a:schemeClr val="accent1">
                    <a:lumMod val="75000"/>
                  </a:schemeClr>
                </a:solidFill>
                <a:latin typeface="游ゴシック Medium" panose="020B0500000000000000" pitchFamily="50" charset="-128"/>
                <a:ea typeface="游ゴシック Medium" panose="020B0500000000000000" pitchFamily="50" charset="-128"/>
              </a:rPr>
              <a:t>3</a:t>
            </a:r>
            <a:r>
              <a:rPr lang="en-US" altLang="ja-JP" sz="1100" dirty="0">
                <a:solidFill>
                  <a:schemeClr val="accent1">
                    <a:lumMod val="75000"/>
                  </a:schemeClr>
                </a:solidFill>
                <a:latin typeface="游ゴシック Medium" panose="020B0500000000000000" pitchFamily="50" charset="-128"/>
                <a:ea typeface="游ゴシック Medium" panose="020B0500000000000000" pitchFamily="50" charset="-128"/>
              </a:rPr>
              <a:t>0</a:t>
            </a:r>
            <a:r>
              <a:rPr lang="ja-JP" altLang="en-US" sz="1100" dirty="0" smtClean="0">
                <a:solidFill>
                  <a:schemeClr val="accent1">
                    <a:lumMod val="75000"/>
                  </a:schemeClr>
                </a:solidFill>
                <a:latin typeface="游ゴシック Medium" panose="020B0500000000000000" pitchFamily="50" charset="-128"/>
                <a:ea typeface="游ゴシック Medium" panose="020B0500000000000000" pitchFamily="50" charset="-128"/>
              </a:rPr>
              <a:t>分</a:t>
            </a:r>
            <a:r>
              <a:rPr lang="ja-JP" altLang="en-US" sz="1100" dirty="0">
                <a:solidFill>
                  <a:schemeClr val="accent1">
                    <a:lumMod val="75000"/>
                  </a:schemeClr>
                </a:solidFill>
                <a:latin typeface="游ゴシック Medium" panose="020B0500000000000000" pitchFamily="50" charset="-128"/>
                <a:ea typeface="游ゴシック Medium" panose="020B0500000000000000" pitchFamily="50" charset="-128"/>
              </a:rPr>
              <a:t>）</a:t>
            </a:r>
          </a:p>
        </p:txBody>
      </p:sp>
      <p:sp>
        <p:nvSpPr>
          <p:cNvPr id="142" name="テキスト ボックス 141">
            <a:extLst>
              <a:ext uri="{FF2B5EF4-FFF2-40B4-BE49-F238E27FC236}">
                <a16:creationId xmlns:a16="http://schemas.microsoft.com/office/drawing/2014/main" id="{6958C6EC-5A4D-A24F-8C91-1744959DAACA}"/>
              </a:ext>
            </a:extLst>
          </p:cNvPr>
          <p:cNvSpPr txBox="1"/>
          <p:nvPr/>
        </p:nvSpPr>
        <p:spPr>
          <a:xfrm>
            <a:off x="584682" y="4702131"/>
            <a:ext cx="1356112" cy="461665"/>
          </a:xfrm>
          <a:prstGeom prst="rect">
            <a:avLst/>
          </a:prstGeom>
          <a:noFill/>
        </p:spPr>
        <p:txBody>
          <a:bodyPr wrap="square" rtlCol="0">
            <a:spAutoFit/>
          </a:bodyPr>
          <a:lstStyle/>
          <a:p>
            <a:r>
              <a:rPr lang="ja-JP" altLang="en-US" sz="800" dirty="0" smtClean="0">
                <a:latin typeface="游ゴシック Medium" panose="020B0500000000000000" pitchFamily="50" charset="-128"/>
                <a:ea typeface="游ゴシック Medium" panose="020B0500000000000000" pitchFamily="50" charset="-128"/>
              </a:rPr>
              <a:t>約</a:t>
            </a:r>
            <a:r>
              <a:rPr lang="en-US" altLang="ja-JP" sz="800" dirty="0" smtClean="0">
                <a:latin typeface="游ゴシック Medium" panose="020B0500000000000000" pitchFamily="50" charset="-128"/>
                <a:ea typeface="游ゴシック Medium" panose="020B0500000000000000" pitchFamily="50" charset="-128"/>
              </a:rPr>
              <a:t>1.</a:t>
            </a:r>
            <a:r>
              <a:rPr lang="en-US" altLang="ja-JP" sz="800" dirty="0">
                <a:latin typeface="游ゴシック Medium" panose="020B0500000000000000" pitchFamily="50" charset="-128"/>
                <a:ea typeface="游ゴシック Medium" panose="020B0500000000000000" pitchFamily="50" charset="-128"/>
              </a:rPr>
              <a:t>5</a:t>
            </a:r>
            <a:r>
              <a:rPr lang="en-US" altLang="ja-JP" sz="800" dirty="0" smtClean="0">
                <a:latin typeface="游ゴシック Medium" panose="020B0500000000000000" pitchFamily="50" charset="-128"/>
                <a:ea typeface="游ゴシック Medium" panose="020B0500000000000000" pitchFamily="50" charset="-128"/>
              </a:rPr>
              <a:t>L/h </a:t>
            </a:r>
            <a:r>
              <a:rPr lang="ja-JP" altLang="en-US" sz="800" dirty="0">
                <a:latin typeface="游ゴシック Medium" panose="020B0500000000000000" pitchFamily="50" charset="-128"/>
                <a:ea typeface="游ゴシック Medium" panose="020B0500000000000000" pitchFamily="50" charset="-128"/>
              </a:rPr>
              <a:t>の結露水を</a:t>
            </a:r>
            <a:r>
              <a:rPr lang="ja-JP" altLang="en-US" sz="800" dirty="0" smtClean="0">
                <a:latin typeface="游ゴシック Medium" panose="020B0500000000000000" pitchFamily="50" charset="-128"/>
                <a:ea typeface="游ゴシック Medium" panose="020B0500000000000000" pitchFamily="50" charset="-128"/>
              </a:rPr>
              <a:t>発生</a:t>
            </a:r>
            <a:r>
              <a:rPr lang="ja-JP" altLang="en-US" sz="800" dirty="0">
                <a:latin typeface="游ゴシック Medium" panose="020B0500000000000000" pitchFamily="50" charset="-128"/>
                <a:ea typeface="游ゴシック Medium" panose="020B0500000000000000" pitchFamily="50" charset="-128"/>
              </a:rPr>
              <a:t>させ</a:t>
            </a:r>
            <a:r>
              <a:rPr lang="ja-JP" altLang="en-US" sz="800" dirty="0" smtClean="0">
                <a:latin typeface="游ゴシック Medium" panose="020B0500000000000000" pitchFamily="50" charset="-128"/>
                <a:ea typeface="游ゴシック Medium" panose="020B0500000000000000" pitchFamily="50" charset="-128"/>
              </a:rPr>
              <a:t>、</a:t>
            </a:r>
            <a:r>
              <a:rPr lang="ja-JP" altLang="en-US" sz="800" dirty="0">
                <a:latin typeface="游ゴシック Medium" panose="020B0500000000000000" pitchFamily="50" charset="-128"/>
                <a:ea typeface="游ゴシック Medium" panose="020B0500000000000000" pitchFamily="50" charset="-128"/>
              </a:rPr>
              <a:t>熱交換器に付着した汚れを洗い流す。</a:t>
            </a:r>
          </a:p>
        </p:txBody>
      </p:sp>
      <p:sp>
        <p:nvSpPr>
          <p:cNvPr id="143" name="テキスト ボックス 142">
            <a:extLst>
              <a:ext uri="{FF2B5EF4-FFF2-40B4-BE49-F238E27FC236}">
                <a16:creationId xmlns:a16="http://schemas.microsoft.com/office/drawing/2014/main" id="{CB0FB718-35A6-9847-A4AE-6A844673FC63}"/>
              </a:ext>
            </a:extLst>
          </p:cNvPr>
          <p:cNvSpPr txBox="1"/>
          <p:nvPr/>
        </p:nvSpPr>
        <p:spPr>
          <a:xfrm>
            <a:off x="2313537" y="4759386"/>
            <a:ext cx="1363821" cy="338554"/>
          </a:xfrm>
          <a:prstGeom prst="rect">
            <a:avLst/>
          </a:prstGeom>
          <a:noFill/>
        </p:spPr>
        <p:txBody>
          <a:bodyPr wrap="square" rtlCol="0">
            <a:spAutoFit/>
          </a:bodyPr>
          <a:lstStyle/>
          <a:p>
            <a:r>
              <a:rPr lang="ja-JP" altLang="en-US" sz="800" dirty="0">
                <a:latin typeface="游ゴシック Medium" panose="020B0500000000000000" pitchFamily="50" charset="-128"/>
                <a:ea typeface="游ゴシック Medium" panose="020B0500000000000000" pitchFamily="50" charset="-128"/>
              </a:rPr>
              <a:t>洗浄後、温風でしっかりと乾燥し、きれい</a:t>
            </a:r>
            <a:r>
              <a:rPr lang="ja-JP" altLang="en-US" sz="800" dirty="0" err="1">
                <a:latin typeface="游ゴシック Medium" panose="020B0500000000000000" pitchFamily="50" charset="-128"/>
                <a:ea typeface="游ゴシック Medium" panose="020B0500000000000000" pitchFamily="50" charset="-128"/>
              </a:rPr>
              <a:t>を</a:t>
            </a:r>
            <a:r>
              <a:rPr lang="ja-JP" altLang="en-US" sz="800" dirty="0">
                <a:latin typeface="游ゴシック Medium" panose="020B0500000000000000" pitchFamily="50" charset="-128"/>
                <a:ea typeface="游ゴシック Medium" panose="020B0500000000000000" pitchFamily="50" charset="-128"/>
              </a:rPr>
              <a:t>保つ。</a:t>
            </a:r>
          </a:p>
        </p:txBody>
      </p:sp>
      <p:sp>
        <p:nvSpPr>
          <p:cNvPr id="144" name="テキスト ボックス 143">
            <a:extLst>
              <a:ext uri="{FF2B5EF4-FFF2-40B4-BE49-F238E27FC236}">
                <a16:creationId xmlns:a16="http://schemas.microsoft.com/office/drawing/2014/main" id="{A00EE162-90D1-DA45-81A0-55D266524E8D}"/>
              </a:ext>
            </a:extLst>
          </p:cNvPr>
          <p:cNvSpPr txBox="1"/>
          <p:nvPr/>
        </p:nvSpPr>
        <p:spPr>
          <a:xfrm>
            <a:off x="3876581" y="4311085"/>
            <a:ext cx="1620957" cy="338554"/>
          </a:xfrm>
          <a:prstGeom prst="rect">
            <a:avLst/>
          </a:prstGeom>
          <a:noFill/>
        </p:spPr>
        <p:txBody>
          <a:bodyPr wrap="none" rtlCol="0">
            <a:spAutoFit/>
          </a:bodyPr>
          <a:lstStyle/>
          <a:p>
            <a:r>
              <a:rPr lang="ja-JP" altLang="en-US" sz="1600" dirty="0" smtClean="0">
                <a:solidFill>
                  <a:schemeClr val="accent1">
                    <a:lumMod val="75000"/>
                  </a:schemeClr>
                </a:solidFill>
                <a:latin typeface="游ゴシック Medium" panose="020B0500000000000000" pitchFamily="50" charset="-128"/>
                <a:ea typeface="游ゴシック Medium" panose="020B0500000000000000" pitchFamily="50" charset="-128"/>
              </a:rPr>
              <a:t>③洗浄</a:t>
            </a:r>
            <a:r>
              <a:rPr lang="ja-JP" altLang="en-US" sz="1600" dirty="0">
                <a:solidFill>
                  <a:schemeClr val="accent1">
                    <a:lumMod val="75000"/>
                  </a:schemeClr>
                </a:solidFill>
                <a:latin typeface="游ゴシック Medium" panose="020B0500000000000000" pitchFamily="50" charset="-128"/>
                <a:ea typeface="游ゴシック Medium" panose="020B0500000000000000" pitchFamily="50" charset="-128"/>
              </a:rPr>
              <a:t>運転完了</a:t>
            </a:r>
            <a:endParaRPr lang="en-US" altLang="ja-JP" sz="1600" dirty="0">
              <a:solidFill>
                <a:schemeClr val="accent1">
                  <a:lumMod val="75000"/>
                </a:schemeClr>
              </a:solidFill>
              <a:latin typeface="游ゴシック Medium" panose="020B0500000000000000" pitchFamily="50" charset="-128"/>
              <a:ea typeface="游ゴシック Medium" panose="020B0500000000000000" pitchFamily="50" charset="-128"/>
            </a:endParaRPr>
          </a:p>
        </p:txBody>
      </p:sp>
      <p:sp>
        <p:nvSpPr>
          <p:cNvPr id="145" name="テキスト ボックス 144">
            <a:extLst>
              <a:ext uri="{FF2B5EF4-FFF2-40B4-BE49-F238E27FC236}">
                <a16:creationId xmlns:a16="http://schemas.microsoft.com/office/drawing/2014/main" id="{2AC3313C-B2D3-3C4B-9FE2-9300E8E49EDC}"/>
              </a:ext>
            </a:extLst>
          </p:cNvPr>
          <p:cNvSpPr txBox="1"/>
          <p:nvPr/>
        </p:nvSpPr>
        <p:spPr>
          <a:xfrm>
            <a:off x="4030422" y="4663137"/>
            <a:ext cx="1283461" cy="461665"/>
          </a:xfrm>
          <a:prstGeom prst="rect">
            <a:avLst/>
          </a:prstGeom>
          <a:noFill/>
        </p:spPr>
        <p:txBody>
          <a:bodyPr wrap="square" rtlCol="0">
            <a:spAutoFit/>
          </a:bodyPr>
          <a:lstStyle/>
          <a:p>
            <a:r>
              <a:rPr lang="ja-JP" altLang="en-US" sz="800" dirty="0">
                <a:latin typeface="游ゴシック Medium" panose="020B0500000000000000" pitchFamily="50" charset="-128"/>
                <a:ea typeface="游ゴシック Medium" panose="020B0500000000000000" pitchFamily="50" charset="-128"/>
              </a:rPr>
              <a:t>洗浄された熱交換器でいつでも快適な冷暖房運転が可能。</a:t>
            </a:r>
          </a:p>
        </p:txBody>
      </p:sp>
      <p:sp>
        <p:nvSpPr>
          <p:cNvPr id="146" name="テキスト ボックス 145">
            <a:extLst>
              <a:ext uri="{FF2B5EF4-FFF2-40B4-BE49-F238E27FC236}">
                <a16:creationId xmlns:a16="http://schemas.microsoft.com/office/drawing/2014/main" id="{20B410C2-E081-6F40-B4A0-68BE0E660395}"/>
              </a:ext>
            </a:extLst>
          </p:cNvPr>
          <p:cNvSpPr txBox="1"/>
          <p:nvPr/>
        </p:nvSpPr>
        <p:spPr>
          <a:xfrm>
            <a:off x="883577" y="4641807"/>
            <a:ext cx="261961" cy="153888"/>
          </a:xfrm>
          <a:prstGeom prst="rect">
            <a:avLst/>
          </a:prstGeom>
          <a:noFill/>
        </p:spPr>
        <p:txBody>
          <a:bodyPr wrap="none" rtlCol="0">
            <a:spAutoFit/>
          </a:bodyPr>
          <a:lstStyle/>
          <a:p>
            <a:r>
              <a:rPr kumimoji="1" lang="en-US" altLang="ja-JP" sz="400" dirty="0"/>
              <a:t>※1</a:t>
            </a:r>
            <a:endParaRPr kumimoji="1" lang="ja-JP" altLang="en-US" sz="400"/>
          </a:p>
        </p:txBody>
      </p:sp>
      <p:sp>
        <p:nvSpPr>
          <p:cNvPr id="148" name="テキスト ボックス 147">
            <a:extLst>
              <a:ext uri="{FF2B5EF4-FFF2-40B4-BE49-F238E27FC236}">
                <a16:creationId xmlns:a16="http://schemas.microsoft.com/office/drawing/2014/main" id="{55E3FF3D-84F6-7E49-8A11-3BFC0A38DCFE}"/>
              </a:ext>
            </a:extLst>
          </p:cNvPr>
          <p:cNvSpPr txBox="1"/>
          <p:nvPr/>
        </p:nvSpPr>
        <p:spPr>
          <a:xfrm>
            <a:off x="575836" y="6004973"/>
            <a:ext cx="4027064" cy="438582"/>
          </a:xfrm>
          <a:prstGeom prst="rect">
            <a:avLst/>
          </a:prstGeom>
          <a:noFill/>
        </p:spPr>
        <p:txBody>
          <a:bodyPr wrap="none" rtlCol="0">
            <a:spAutoFit/>
          </a:bodyPr>
          <a:lstStyle/>
          <a:p>
            <a:r>
              <a:rPr lang="en-US" altLang="ja-JP" sz="450" dirty="0" smtClean="0">
                <a:solidFill>
                  <a:schemeClr val="tx1">
                    <a:lumMod val="85000"/>
                    <a:lumOff val="15000"/>
                  </a:schemeClr>
                </a:solidFill>
              </a:rPr>
              <a:t>★2024</a:t>
            </a:r>
            <a:r>
              <a:rPr lang="ja-JP" altLang="en-US" sz="450" dirty="0" smtClean="0">
                <a:solidFill>
                  <a:schemeClr val="tx1">
                    <a:lumMod val="85000"/>
                    <a:lumOff val="15000"/>
                  </a:schemeClr>
                </a:solidFill>
              </a:rPr>
              <a:t>年</a:t>
            </a:r>
            <a:r>
              <a:rPr lang="en-US" altLang="ja-JP" sz="450" dirty="0" smtClean="0">
                <a:solidFill>
                  <a:schemeClr val="tx1">
                    <a:lumMod val="85000"/>
                    <a:lumOff val="15000"/>
                  </a:schemeClr>
                </a:solidFill>
              </a:rPr>
              <a:t>1</a:t>
            </a:r>
            <a:r>
              <a:rPr lang="ja-JP" altLang="en-US" sz="450" dirty="0" smtClean="0">
                <a:solidFill>
                  <a:schemeClr val="tx1">
                    <a:lumMod val="85000"/>
                    <a:lumOff val="15000"/>
                  </a:schemeClr>
                </a:solidFill>
              </a:rPr>
              <a:t>月</a:t>
            </a:r>
            <a:r>
              <a:rPr lang="ja-JP" altLang="en-US" sz="450" dirty="0">
                <a:solidFill>
                  <a:schemeClr val="tx1">
                    <a:lumMod val="85000"/>
                    <a:lumOff val="15000"/>
                  </a:schemeClr>
                </a:solidFill>
              </a:rPr>
              <a:t>現在</a:t>
            </a:r>
            <a:r>
              <a:rPr lang="ja-JP" altLang="en-US" sz="450" dirty="0" smtClean="0">
                <a:solidFill>
                  <a:schemeClr val="tx1">
                    <a:lumMod val="85000"/>
                    <a:lumOff val="15000"/>
                  </a:schemeClr>
                </a:solidFill>
              </a:rPr>
              <a:t>約</a:t>
            </a:r>
            <a:r>
              <a:rPr lang="en-US" altLang="ja-JP" sz="450" dirty="0" smtClean="0">
                <a:solidFill>
                  <a:schemeClr val="tx1">
                    <a:lumMod val="85000"/>
                    <a:lumOff val="15000"/>
                  </a:schemeClr>
                </a:solidFill>
              </a:rPr>
              <a:t>1.</a:t>
            </a:r>
            <a:r>
              <a:rPr lang="en-US" altLang="ja-JP" sz="450" dirty="0">
                <a:solidFill>
                  <a:schemeClr val="tx1">
                    <a:lumMod val="85000"/>
                    <a:lumOff val="15000"/>
                  </a:schemeClr>
                </a:solidFill>
              </a:rPr>
              <a:t>5</a:t>
            </a:r>
            <a:r>
              <a:rPr lang="en-US" altLang="ja-JP" sz="450" dirty="0" smtClean="0">
                <a:solidFill>
                  <a:schemeClr val="tx1">
                    <a:lumMod val="85000"/>
                    <a:lumOff val="15000"/>
                  </a:schemeClr>
                </a:solidFill>
              </a:rPr>
              <a:t>L</a:t>
            </a:r>
            <a:r>
              <a:rPr lang="ja-JP" altLang="en-US" sz="450" dirty="0" smtClean="0">
                <a:solidFill>
                  <a:schemeClr val="tx1">
                    <a:lumMod val="85000"/>
                    <a:lumOff val="15000"/>
                  </a:schemeClr>
                </a:solidFill>
              </a:rPr>
              <a:t> </a:t>
            </a:r>
            <a:r>
              <a:rPr lang="en-US" altLang="ja-JP" sz="450" dirty="0">
                <a:solidFill>
                  <a:schemeClr val="tx1">
                    <a:lumMod val="85000"/>
                    <a:lumOff val="15000"/>
                  </a:schemeClr>
                </a:solidFill>
              </a:rPr>
              <a:t>/h</a:t>
            </a:r>
            <a:r>
              <a:rPr lang="ja-JP" altLang="en-US" sz="450" dirty="0">
                <a:solidFill>
                  <a:schemeClr val="tx1">
                    <a:lumMod val="85000"/>
                    <a:lumOff val="15000"/>
                  </a:schemeClr>
                </a:solidFill>
              </a:rPr>
              <a:t>の結露水を生成するために</a:t>
            </a:r>
            <a:r>
              <a:rPr lang="ja-JP" altLang="en-US" sz="450" dirty="0" smtClean="0">
                <a:solidFill>
                  <a:schemeClr val="tx1">
                    <a:lumMod val="85000"/>
                    <a:lumOff val="15000"/>
                  </a:schemeClr>
                </a:solidFill>
              </a:rPr>
              <a:t>行う冷暖房制御</a:t>
            </a:r>
            <a:r>
              <a:rPr lang="ja-JP" altLang="en-US" sz="450" dirty="0">
                <a:solidFill>
                  <a:schemeClr val="tx1">
                    <a:lumMod val="85000"/>
                    <a:lumOff val="15000"/>
                  </a:schemeClr>
                </a:solidFill>
              </a:rPr>
              <a:t>に</a:t>
            </a:r>
            <a:r>
              <a:rPr lang="ja-JP" altLang="en-US" sz="450" dirty="0" smtClean="0">
                <a:solidFill>
                  <a:schemeClr val="tx1">
                    <a:lumMod val="85000"/>
                    <a:lumOff val="15000"/>
                  </a:schemeClr>
                </a:solidFill>
              </a:rPr>
              <a:t>おいて。室内温度、湿度、室外温度など条件によって結露水が少ない場合があります。</a:t>
            </a:r>
            <a:endParaRPr lang="en-US" altLang="ja-JP" sz="450" dirty="0">
              <a:solidFill>
                <a:schemeClr val="tx1">
                  <a:lumMod val="85000"/>
                  <a:lumOff val="15000"/>
                </a:schemeClr>
              </a:solidFill>
            </a:endParaRPr>
          </a:p>
          <a:p>
            <a:r>
              <a:rPr lang="en-US" altLang="ja-JP" sz="450" dirty="0">
                <a:solidFill>
                  <a:schemeClr val="tx1">
                    <a:lumMod val="85000"/>
                    <a:lumOff val="15000"/>
                  </a:schemeClr>
                </a:solidFill>
              </a:rPr>
              <a:t>※1 </a:t>
            </a:r>
            <a:r>
              <a:rPr lang="en-US" altLang="ja-JP" sz="450" dirty="0" smtClean="0">
                <a:solidFill>
                  <a:schemeClr val="tx1">
                    <a:lumMod val="85000"/>
                    <a:lumOff val="15000"/>
                  </a:schemeClr>
                </a:solidFill>
              </a:rPr>
              <a:t>CSH-B28CR </a:t>
            </a:r>
            <a:r>
              <a:rPr lang="ja-JP" altLang="en-US" sz="450" dirty="0">
                <a:solidFill>
                  <a:schemeClr val="tx1">
                    <a:lumMod val="85000"/>
                    <a:lumOff val="15000"/>
                  </a:schemeClr>
                </a:solidFill>
              </a:rPr>
              <a:t>当社環境試験室において、室内温度</a:t>
            </a:r>
            <a:r>
              <a:rPr lang="en-US" altLang="ja-JP" sz="450" dirty="0">
                <a:solidFill>
                  <a:schemeClr val="tx1">
                    <a:lumMod val="85000"/>
                    <a:lumOff val="15000"/>
                  </a:schemeClr>
                </a:solidFill>
              </a:rPr>
              <a:t>27℃</a:t>
            </a:r>
            <a:r>
              <a:rPr lang="ja-JP" altLang="en-US" sz="450" dirty="0" err="1">
                <a:solidFill>
                  <a:schemeClr val="tx1">
                    <a:lumMod val="85000"/>
                    <a:lumOff val="15000"/>
                  </a:schemeClr>
                </a:solidFill>
              </a:rPr>
              <a:t>、</a:t>
            </a:r>
            <a:r>
              <a:rPr lang="ja-JP" altLang="en-US" sz="450" dirty="0">
                <a:solidFill>
                  <a:schemeClr val="tx1">
                    <a:lumMod val="85000"/>
                    <a:lumOff val="15000"/>
                  </a:schemeClr>
                </a:solidFill>
              </a:rPr>
              <a:t>湿度</a:t>
            </a:r>
            <a:r>
              <a:rPr lang="en-US" altLang="ja-JP" sz="450" dirty="0">
                <a:solidFill>
                  <a:schemeClr val="tx1">
                    <a:lumMod val="85000"/>
                    <a:lumOff val="15000"/>
                  </a:schemeClr>
                </a:solidFill>
              </a:rPr>
              <a:t>60</a:t>
            </a:r>
            <a:r>
              <a:rPr lang="ja-JP" altLang="en-US" sz="450" dirty="0">
                <a:solidFill>
                  <a:schemeClr val="tx1">
                    <a:lumMod val="85000"/>
                    <a:lumOff val="15000"/>
                  </a:schemeClr>
                </a:solidFill>
              </a:rPr>
              <a:t>％、室外温度</a:t>
            </a:r>
            <a:r>
              <a:rPr lang="en-US" altLang="ja-JP" sz="450" dirty="0">
                <a:solidFill>
                  <a:schemeClr val="tx1">
                    <a:lumMod val="85000"/>
                    <a:lumOff val="15000"/>
                  </a:schemeClr>
                </a:solidFill>
              </a:rPr>
              <a:t>27℃</a:t>
            </a:r>
            <a:r>
              <a:rPr lang="ja-JP" altLang="en-US" sz="450" dirty="0" err="1">
                <a:solidFill>
                  <a:schemeClr val="tx1">
                    <a:lumMod val="85000"/>
                    <a:lumOff val="15000"/>
                  </a:schemeClr>
                </a:solidFill>
              </a:rPr>
              <a:t>にて</a:t>
            </a:r>
            <a:r>
              <a:rPr lang="ja-JP" altLang="en-US" sz="450" dirty="0">
                <a:solidFill>
                  <a:schemeClr val="tx1">
                    <a:lumMod val="85000"/>
                    <a:lumOff val="15000"/>
                  </a:schemeClr>
                </a:solidFill>
              </a:rPr>
              <a:t>アクアドロップ</a:t>
            </a:r>
            <a:r>
              <a:rPr lang="ja-JP" altLang="en-US" sz="450" dirty="0" smtClean="0">
                <a:solidFill>
                  <a:schemeClr val="tx1">
                    <a:lumMod val="85000"/>
                    <a:lumOff val="15000"/>
                  </a:schemeClr>
                </a:solidFill>
              </a:rPr>
              <a:t>洗浄</a:t>
            </a:r>
            <a:r>
              <a:rPr lang="en-US" altLang="ja-JP" sz="450" dirty="0" smtClean="0">
                <a:solidFill>
                  <a:schemeClr val="tx1">
                    <a:lumMod val="85000"/>
                    <a:lumOff val="15000"/>
                  </a:schemeClr>
                </a:solidFill>
              </a:rPr>
              <a:t>Lite</a:t>
            </a:r>
            <a:r>
              <a:rPr lang="ja-JP" altLang="en-US" sz="450" dirty="0" smtClean="0">
                <a:solidFill>
                  <a:schemeClr val="tx1">
                    <a:lumMod val="85000"/>
                    <a:lumOff val="15000"/>
                  </a:schemeClr>
                </a:solidFill>
              </a:rPr>
              <a:t>で</a:t>
            </a:r>
            <a:r>
              <a:rPr lang="ja-JP" altLang="en-US" sz="450" dirty="0">
                <a:solidFill>
                  <a:schemeClr val="tx1">
                    <a:lumMod val="85000"/>
                    <a:lumOff val="15000"/>
                  </a:schemeClr>
                </a:solidFill>
              </a:rPr>
              <a:t>運転した場合の結露水発生量。</a:t>
            </a:r>
          </a:p>
          <a:p>
            <a:r>
              <a:rPr lang="ja-JP" altLang="en-US" sz="450" dirty="0">
                <a:solidFill>
                  <a:schemeClr val="tx1">
                    <a:lumMod val="85000"/>
                    <a:lumOff val="15000"/>
                  </a:schemeClr>
                </a:solidFill>
              </a:rPr>
              <a:t>この時の電気代は約</a:t>
            </a:r>
            <a:r>
              <a:rPr lang="en-US" altLang="ja-JP" sz="450" dirty="0" smtClean="0">
                <a:solidFill>
                  <a:schemeClr val="tx1">
                    <a:lumMod val="85000"/>
                    <a:lumOff val="15000"/>
                  </a:schemeClr>
                </a:solidFill>
              </a:rPr>
              <a:t>20</a:t>
            </a:r>
            <a:r>
              <a:rPr lang="ja-JP" altLang="en-US" sz="450" dirty="0" smtClean="0">
                <a:solidFill>
                  <a:schemeClr val="tx1">
                    <a:lumMod val="85000"/>
                    <a:lumOff val="15000"/>
                  </a:schemeClr>
                </a:solidFill>
              </a:rPr>
              <a:t>円</a:t>
            </a:r>
            <a:r>
              <a:rPr lang="en-US" altLang="ja-JP" sz="450" dirty="0">
                <a:solidFill>
                  <a:schemeClr val="tx1">
                    <a:lumMod val="85000"/>
                    <a:lumOff val="15000"/>
                  </a:schemeClr>
                </a:solidFill>
              </a:rPr>
              <a:t>/</a:t>
            </a:r>
            <a:r>
              <a:rPr lang="ja-JP" altLang="en-US" sz="450" dirty="0">
                <a:solidFill>
                  <a:schemeClr val="tx1">
                    <a:lumMod val="85000"/>
                    <a:lumOff val="15000"/>
                  </a:schemeClr>
                </a:solidFill>
              </a:rPr>
              <a:t>回がかかります。電力料金目安</a:t>
            </a:r>
            <a:r>
              <a:rPr lang="ja-JP" altLang="en-US" sz="450" dirty="0" smtClean="0">
                <a:solidFill>
                  <a:schemeClr val="tx1">
                    <a:lumMod val="85000"/>
                    <a:lumOff val="15000"/>
                  </a:schemeClr>
                </a:solidFill>
              </a:rPr>
              <a:t>単価</a:t>
            </a:r>
            <a:r>
              <a:rPr lang="en-US" altLang="ja-JP" sz="450" dirty="0" smtClean="0">
                <a:solidFill>
                  <a:schemeClr val="tx1">
                    <a:lumMod val="85000"/>
                    <a:lumOff val="15000"/>
                  </a:schemeClr>
                </a:solidFill>
              </a:rPr>
              <a:t>3</a:t>
            </a:r>
            <a:r>
              <a:rPr lang="en-US" altLang="ja-JP" sz="450" dirty="0">
                <a:solidFill>
                  <a:schemeClr val="tx1">
                    <a:lumMod val="85000"/>
                    <a:lumOff val="15000"/>
                  </a:schemeClr>
                </a:solidFill>
              </a:rPr>
              <a:t>1</a:t>
            </a:r>
            <a:r>
              <a:rPr lang="ja-JP" altLang="en-US" sz="450" dirty="0" smtClean="0">
                <a:solidFill>
                  <a:schemeClr val="tx1">
                    <a:lumMod val="85000"/>
                    <a:lumOff val="15000"/>
                  </a:schemeClr>
                </a:solidFill>
              </a:rPr>
              <a:t>円</a:t>
            </a:r>
            <a:r>
              <a:rPr lang="en-US" altLang="ja-JP" sz="450" dirty="0">
                <a:solidFill>
                  <a:schemeClr val="tx1">
                    <a:lumMod val="85000"/>
                    <a:lumOff val="15000"/>
                  </a:schemeClr>
                </a:solidFill>
              </a:rPr>
              <a:t>/kWh</a:t>
            </a:r>
            <a:r>
              <a:rPr lang="ja-JP" altLang="en-US" sz="450" dirty="0">
                <a:solidFill>
                  <a:schemeClr val="tx1">
                    <a:lumMod val="85000"/>
                    <a:lumOff val="15000"/>
                  </a:schemeClr>
                </a:solidFill>
              </a:rPr>
              <a:t>（税込）</a:t>
            </a:r>
            <a:r>
              <a:rPr lang="ja-JP" altLang="en-US" sz="450" dirty="0" smtClean="0">
                <a:solidFill>
                  <a:schemeClr val="tx1">
                    <a:lumMod val="85000"/>
                    <a:lumOff val="15000"/>
                  </a:schemeClr>
                </a:solidFill>
              </a:rPr>
              <a:t>［令和</a:t>
            </a:r>
            <a:r>
              <a:rPr lang="en-US" altLang="ja-JP" sz="450" dirty="0" smtClean="0">
                <a:solidFill>
                  <a:schemeClr val="tx1">
                    <a:lumMod val="85000"/>
                    <a:lumOff val="15000"/>
                  </a:schemeClr>
                </a:solidFill>
              </a:rPr>
              <a:t>4</a:t>
            </a:r>
            <a:r>
              <a:rPr lang="ja-JP" altLang="en-US" sz="450" dirty="0" smtClean="0">
                <a:solidFill>
                  <a:schemeClr val="tx1">
                    <a:lumMod val="85000"/>
                    <a:lumOff val="15000"/>
                  </a:schemeClr>
                </a:solidFill>
              </a:rPr>
              <a:t>年</a:t>
            </a:r>
            <a:r>
              <a:rPr lang="en-US" altLang="ja-JP" sz="450" dirty="0" smtClean="0">
                <a:solidFill>
                  <a:schemeClr val="tx1">
                    <a:lumMod val="85000"/>
                    <a:lumOff val="15000"/>
                  </a:schemeClr>
                </a:solidFill>
              </a:rPr>
              <a:t>7</a:t>
            </a:r>
            <a:r>
              <a:rPr lang="ja-JP" altLang="en-US" sz="450" dirty="0" smtClean="0">
                <a:solidFill>
                  <a:schemeClr val="tx1">
                    <a:lumMod val="85000"/>
                    <a:lumOff val="15000"/>
                  </a:schemeClr>
                </a:solidFill>
              </a:rPr>
              <a:t>月</a:t>
            </a:r>
            <a:r>
              <a:rPr lang="ja-JP" altLang="en-US" sz="450" dirty="0">
                <a:solidFill>
                  <a:schemeClr val="tx1">
                    <a:lumMod val="85000"/>
                    <a:lumOff val="15000"/>
                  </a:schemeClr>
                </a:solidFill>
              </a:rPr>
              <a:t>改定］</a:t>
            </a:r>
          </a:p>
          <a:p>
            <a:r>
              <a:rPr lang="en-US" altLang="ja-JP" sz="450" dirty="0">
                <a:solidFill>
                  <a:schemeClr val="tx1">
                    <a:lumMod val="85000"/>
                    <a:lumOff val="15000"/>
                  </a:schemeClr>
                </a:solidFill>
              </a:rPr>
              <a:t>● </a:t>
            </a:r>
            <a:r>
              <a:rPr lang="ja-JP" altLang="en-US" sz="450" dirty="0">
                <a:solidFill>
                  <a:schemeClr val="tx1">
                    <a:lumMod val="85000"/>
                    <a:lumOff val="15000"/>
                  </a:schemeClr>
                </a:solidFill>
              </a:rPr>
              <a:t>室内温度が大きく変化するため、外出時などお部屋に人がいない時にご使用ください。約</a:t>
            </a:r>
            <a:r>
              <a:rPr lang="en-US" altLang="ja-JP" sz="450" dirty="0">
                <a:solidFill>
                  <a:schemeClr val="tx1">
                    <a:lumMod val="85000"/>
                    <a:lumOff val="15000"/>
                  </a:schemeClr>
                </a:solidFill>
              </a:rPr>
              <a:t>1</a:t>
            </a:r>
            <a:r>
              <a:rPr lang="ja-JP" altLang="en-US" sz="450" dirty="0">
                <a:solidFill>
                  <a:schemeClr val="tx1">
                    <a:lumMod val="85000"/>
                    <a:lumOff val="15000"/>
                  </a:schemeClr>
                </a:solidFill>
              </a:rPr>
              <a:t>ヶ月に</a:t>
            </a:r>
            <a:r>
              <a:rPr lang="en-US" altLang="ja-JP" sz="450" dirty="0">
                <a:solidFill>
                  <a:schemeClr val="tx1">
                    <a:lumMod val="85000"/>
                    <a:lumOff val="15000"/>
                  </a:schemeClr>
                </a:solidFill>
              </a:rPr>
              <a:t>1</a:t>
            </a:r>
            <a:r>
              <a:rPr lang="ja-JP" altLang="en-US" sz="450" dirty="0">
                <a:solidFill>
                  <a:schemeClr val="tx1">
                    <a:lumMod val="85000"/>
                    <a:lumOff val="15000"/>
                  </a:schemeClr>
                </a:solidFill>
              </a:rPr>
              <a:t>回程度行うことをおすすめします。</a:t>
            </a:r>
          </a:p>
          <a:p>
            <a:r>
              <a:rPr lang="ja-JP" altLang="en-US" sz="450" dirty="0">
                <a:solidFill>
                  <a:schemeClr val="tx1">
                    <a:lumMod val="85000"/>
                    <a:lumOff val="15000"/>
                  </a:schemeClr>
                </a:solidFill>
              </a:rPr>
              <a:t>注）</a:t>
            </a:r>
            <a:r>
              <a:rPr lang="en-US" altLang="ja-JP" sz="450" dirty="0" smtClean="0">
                <a:solidFill>
                  <a:schemeClr val="tx1">
                    <a:lumMod val="85000"/>
                    <a:lumOff val="15000"/>
                  </a:schemeClr>
                </a:solidFill>
              </a:rPr>
              <a:t>CSH-B28CR</a:t>
            </a:r>
            <a:r>
              <a:rPr lang="ja-JP" altLang="en-US" sz="450" dirty="0">
                <a:solidFill>
                  <a:schemeClr val="tx1">
                    <a:lumMod val="85000"/>
                    <a:lumOff val="15000"/>
                  </a:schemeClr>
                </a:solidFill>
              </a:rPr>
              <a:t>において。室内温度、湿度、室外温度など、条件によって結露水が少なくなり、汚れが落ちづらい場合があります。</a:t>
            </a:r>
          </a:p>
        </p:txBody>
      </p:sp>
      <p:sp>
        <p:nvSpPr>
          <p:cNvPr id="149" name="テキスト ボックス 148">
            <a:extLst>
              <a:ext uri="{FF2B5EF4-FFF2-40B4-BE49-F238E27FC236}">
                <a16:creationId xmlns:a16="http://schemas.microsoft.com/office/drawing/2014/main" id="{0CD78782-8D74-6141-B9B0-55A58EBC5FE1}"/>
              </a:ext>
            </a:extLst>
          </p:cNvPr>
          <p:cNvSpPr txBox="1"/>
          <p:nvPr/>
        </p:nvSpPr>
        <p:spPr>
          <a:xfrm>
            <a:off x="385069" y="6636147"/>
            <a:ext cx="2026517" cy="400110"/>
          </a:xfrm>
          <a:prstGeom prst="rect">
            <a:avLst/>
          </a:prstGeom>
          <a:noFill/>
        </p:spPr>
        <p:txBody>
          <a:bodyPr wrap="none" rtlCol="0">
            <a:spAutoFit/>
          </a:bodyPr>
          <a:lstStyle/>
          <a:p>
            <a:r>
              <a:rPr lang="ja-JP" altLang="en-US" sz="2000" b="1" dirty="0">
                <a:solidFill>
                  <a:srgbClr val="2DA0DC"/>
                </a:solidFill>
              </a:rPr>
              <a:t>クリアフィンコート</a:t>
            </a:r>
          </a:p>
        </p:txBody>
      </p:sp>
      <p:sp>
        <p:nvSpPr>
          <p:cNvPr id="150" name="テキスト ボックス 149">
            <a:extLst>
              <a:ext uri="{FF2B5EF4-FFF2-40B4-BE49-F238E27FC236}">
                <a16:creationId xmlns:a16="http://schemas.microsoft.com/office/drawing/2014/main" id="{62FD0009-FAAD-AE40-8EEE-58473FD19F43}"/>
              </a:ext>
            </a:extLst>
          </p:cNvPr>
          <p:cNvSpPr txBox="1"/>
          <p:nvPr/>
        </p:nvSpPr>
        <p:spPr>
          <a:xfrm>
            <a:off x="379731" y="7046594"/>
            <a:ext cx="2672576" cy="415498"/>
          </a:xfrm>
          <a:prstGeom prst="rect">
            <a:avLst/>
          </a:prstGeom>
          <a:noFill/>
        </p:spPr>
        <p:txBody>
          <a:bodyPr wrap="square" rtlCol="0">
            <a:spAutoFit/>
          </a:bodyPr>
          <a:lstStyle/>
          <a:p>
            <a:r>
              <a:rPr lang="ja-JP" altLang="en-US" sz="700" dirty="0">
                <a:latin typeface="游ゴシック Medium" panose="020B0500000000000000" pitchFamily="50" charset="-128"/>
                <a:ea typeface="游ゴシック Medium" panose="020B0500000000000000" pitchFamily="50" charset="-128"/>
              </a:rPr>
              <a:t>室内機アルミフィンに汚れが落ちやすい作用のある「クリアフィンコート」を採用。熱交換器に付着した汚れをカンタンに洗い流します。</a:t>
            </a:r>
          </a:p>
        </p:txBody>
      </p:sp>
      <p:sp>
        <p:nvSpPr>
          <p:cNvPr id="151" name="テキスト ボックス 150">
            <a:extLst>
              <a:ext uri="{FF2B5EF4-FFF2-40B4-BE49-F238E27FC236}">
                <a16:creationId xmlns:a16="http://schemas.microsoft.com/office/drawing/2014/main" id="{D0859735-9589-DD46-80D9-72D6D569C0B8}"/>
              </a:ext>
            </a:extLst>
          </p:cNvPr>
          <p:cNvSpPr txBox="1"/>
          <p:nvPr/>
        </p:nvSpPr>
        <p:spPr>
          <a:xfrm>
            <a:off x="3202008" y="7060335"/>
            <a:ext cx="2330748" cy="307777"/>
          </a:xfrm>
          <a:prstGeom prst="rect">
            <a:avLst/>
          </a:prstGeom>
          <a:noFill/>
        </p:spPr>
        <p:txBody>
          <a:bodyPr wrap="square" rtlCol="0">
            <a:spAutoFit/>
          </a:bodyPr>
          <a:lstStyle/>
          <a:p>
            <a:r>
              <a:rPr lang="ja-JP" altLang="en-US" sz="700" dirty="0">
                <a:latin typeface="游ゴシック Medium" panose="020B0500000000000000" pitchFamily="50" charset="-128"/>
                <a:ea typeface="游ゴシック Medium" panose="020B0500000000000000" pitchFamily="50" charset="-128"/>
              </a:rPr>
              <a:t>特殊親水層で汚れ成分とフィンの間</a:t>
            </a:r>
            <a:r>
              <a:rPr lang="ja-JP" altLang="en-US" sz="700" dirty="0" smtClean="0">
                <a:latin typeface="游ゴシック Medium" panose="020B0500000000000000" pitchFamily="50" charset="-128"/>
                <a:ea typeface="游ゴシック Medium" panose="020B0500000000000000" pitchFamily="50" charset="-128"/>
              </a:rPr>
              <a:t>に水</a:t>
            </a:r>
            <a:r>
              <a:rPr lang="ja-JP" altLang="en-US" sz="700" dirty="0">
                <a:latin typeface="游ゴシック Medium" panose="020B0500000000000000" pitchFamily="50" charset="-128"/>
                <a:ea typeface="游ゴシック Medium" panose="020B0500000000000000" pitchFamily="50" charset="-128"/>
              </a:rPr>
              <a:t>が</a:t>
            </a:r>
            <a:r>
              <a:rPr lang="ja-JP" altLang="en-US" sz="700" dirty="0" smtClean="0">
                <a:latin typeface="游ゴシック Medium" panose="020B0500000000000000" pitchFamily="50" charset="-128"/>
                <a:ea typeface="游ゴシック Medium" panose="020B0500000000000000" pitchFamily="50" charset="-128"/>
              </a:rPr>
              <a:t>入り込み</a:t>
            </a:r>
            <a:endParaRPr lang="en-US" altLang="ja-JP" sz="700" dirty="0" smtClean="0">
              <a:latin typeface="游ゴシック Medium" panose="020B0500000000000000" pitchFamily="50" charset="-128"/>
              <a:ea typeface="游ゴシック Medium" panose="020B0500000000000000" pitchFamily="50" charset="-128"/>
            </a:endParaRPr>
          </a:p>
          <a:p>
            <a:r>
              <a:rPr lang="ja-JP" altLang="en-US" sz="700" dirty="0" smtClean="0">
                <a:latin typeface="游ゴシック Medium" panose="020B0500000000000000" pitchFamily="50" charset="-128"/>
                <a:ea typeface="游ゴシック Medium" panose="020B0500000000000000" pitchFamily="50" charset="-128"/>
              </a:rPr>
              <a:t>浮かせて</a:t>
            </a:r>
            <a:r>
              <a:rPr lang="ja-JP" altLang="en-US" sz="700" dirty="0">
                <a:latin typeface="游ゴシック Medium" panose="020B0500000000000000" pitchFamily="50" charset="-128"/>
                <a:ea typeface="游ゴシック Medium" panose="020B0500000000000000" pitchFamily="50" charset="-128"/>
              </a:rPr>
              <a:t>除去！</a:t>
            </a:r>
          </a:p>
        </p:txBody>
      </p:sp>
      <p:sp>
        <p:nvSpPr>
          <p:cNvPr id="184" name="テキスト ボックス 183">
            <a:extLst>
              <a:ext uri="{FF2B5EF4-FFF2-40B4-BE49-F238E27FC236}">
                <a16:creationId xmlns:a16="http://schemas.microsoft.com/office/drawing/2014/main" id="{41BE1E7D-D797-BF46-AACC-55CECB693E77}"/>
              </a:ext>
            </a:extLst>
          </p:cNvPr>
          <p:cNvSpPr txBox="1"/>
          <p:nvPr/>
        </p:nvSpPr>
        <p:spPr>
          <a:xfrm>
            <a:off x="11021702" y="3309520"/>
            <a:ext cx="3851167" cy="369332"/>
          </a:xfrm>
          <a:prstGeom prst="rect">
            <a:avLst/>
          </a:prstGeom>
          <a:noFill/>
          <a:ln>
            <a:noFill/>
          </a:ln>
        </p:spPr>
        <p:txBody>
          <a:bodyPr wrap="square" rtlCol="0">
            <a:spAutoFit/>
          </a:bodyPr>
          <a:lstStyle/>
          <a:p>
            <a:pPr algn="ctr"/>
            <a:r>
              <a:rPr lang="en-US" altLang="ja-JP" sz="1800" dirty="0">
                <a:solidFill>
                  <a:srgbClr val="FFFFFF"/>
                </a:solidFill>
              </a:rPr>
              <a:t>B</a:t>
            </a:r>
            <a:r>
              <a:rPr lang="en-US" altLang="ja-JP" sz="1800" dirty="0" smtClean="0">
                <a:solidFill>
                  <a:srgbClr val="FFFFFF"/>
                </a:solidFill>
              </a:rPr>
              <a:t> </a:t>
            </a:r>
            <a:r>
              <a:rPr lang="ja-JP" altLang="en-US" sz="1400" dirty="0">
                <a:solidFill>
                  <a:srgbClr val="FFFFFF"/>
                </a:solidFill>
              </a:rPr>
              <a:t>シリーズ ラインアップ</a:t>
            </a:r>
          </a:p>
        </p:txBody>
      </p:sp>
      <p:sp>
        <p:nvSpPr>
          <p:cNvPr id="185" name="テキスト ボックス 184">
            <a:extLst>
              <a:ext uri="{FF2B5EF4-FFF2-40B4-BE49-F238E27FC236}">
                <a16:creationId xmlns:a16="http://schemas.microsoft.com/office/drawing/2014/main" id="{EC44FCAC-2B35-4547-B118-0D1EA74D9332}"/>
              </a:ext>
            </a:extLst>
          </p:cNvPr>
          <p:cNvSpPr txBox="1"/>
          <p:nvPr/>
        </p:nvSpPr>
        <p:spPr>
          <a:xfrm>
            <a:off x="10979317" y="10432833"/>
            <a:ext cx="1716974" cy="169277"/>
          </a:xfrm>
          <a:prstGeom prst="rect">
            <a:avLst/>
          </a:prstGeom>
          <a:noFill/>
        </p:spPr>
        <p:txBody>
          <a:bodyPr wrap="none" rtlCol="0">
            <a:spAutoFit/>
          </a:bodyPr>
          <a:lstStyle/>
          <a:p>
            <a:r>
              <a:rPr lang="en-US" altLang="ja-JP" sz="500" dirty="0">
                <a:solidFill>
                  <a:srgbClr val="FF0000"/>
                </a:solidFill>
              </a:rPr>
              <a:t>★</a:t>
            </a:r>
            <a:r>
              <a:rPr lang="ja-JP" altLang="en-US" sz="500" dirty="0">
                <a:solidFill>
                  <a:srgbClr val="FF0000"/>
                </a:solidFill>
              </a:rPr>
              <a:t>外気温</a:t>
            </a:r>
            <a:r>
              <a:rPr lang="en-US" altLang="ja-JP" sz="500" dirty="0">
                <a:solidFill>
                  <a:srgbClr val="FF0000"/>
                </a:solidFill>
              </a:rPr>
              <a:t>2℃</a:t>
            </a:r>
            <a:r>
              <a:rPr lang="ja-JP" altLang="en-US" sz="500" dirty="0">
                <a:solidFill>
                  <a:srgbClr val="FF0000"/>
                </a:solidFill>
              </a:rPr>
              <a:t>時。暖房を重視する時のめや</a:t>
            </a:r>
            <a:r>
              <a:rPr lang="ja-JP" altLang="en-US" sz="500" dirty="0" err="1">
                <a:solidFill>
                  <a:srgbClr val="FF0000"/>
                </a:solidFill>
              </a:rPr>
              <a:t>すに</a:t>
            </a:r>
            <a:r>
              <a:rPr lang="ja-JP" altLang="en-US" sz="500" dirty="0">
                <a:solidFill>
                  <a:srgbClr val="FF0000"/>
                </a:solidFill>
              </a:rPr>
              <a:t>なります。</a:t>
            </a:r>
          </a:p>
        </p:txBody>
      </p:sp>
      <p:sp>
        <p:nvSpPr>
          <p:cNvPr id="187" name="テキスト ボックス 186">
            <a:extLst>
              <a:ext uri="{FF2B5EF4-FFF2-40B4-BE49-F238E27FC236}">
                <a16:creationId xmlns:a16="http://schemas.microsoft.com/office/drawing/2014/main" id="{44117EEC-C60C-804F-ADE7-0704A1E6C6BD}"/>
              </a:ext>
            </a:extLst>
          </p:cNvPr>
          <p:cNvSpPr txBox="1"/>
          <p:nvPr/>
        </p:nvSpPr>
        <p:spPr>
          <a:xfrm>
            <a:off x="8912334" y="343998"/>
            <a:ext cx="1940375" cy="307777"/>
          </a:xfrm>
          <a:prstGeom prst="rect">
            <a:avLst/>
          </a:prstGeom>
          <a:noFill/>
          <a:ln>
            <a:solidFill>
              <a:schemeClr val="bg1"/>
            </a:solidFill>
          </a:ln>
        </p:spPr>
        <p:txBody>
          <a:bodyPr wrap="square" rtlCol="0">
            <a:spAutoFit/>
          </a:bodyPr>
          <a:lstStyle/>
          <a:p>
            <a:pPr algn="ctr"/>
            <a:r>
              <a:rPr kumimoji="1" lang="ja-JP" altLang="en-US" sz="1400" dirty="0">
                <a:solidFill>
                  <a:schemeClr val="bg1"/>
                </a:solidFill>
                <a:latin typeface="游ゴシック Medium" panose="020B0500000000000000" pitchFamily="50" charset="-128"/>
                <a:ea typeface="游ゴシック Medium" panose="020B0500000000000000" pitchFamily="50" charset="-128"/>
                <a:cs typeface="A-OTF リュウミン Pro M-KL"/>
              </a:rPr>
              <a:t>セパレートエアコン</a:t>
            </a:r>
          </a:p>
        </p:txBody>
      </p:sp>
      <p:sp>
        <p:nvSpPr>
          <p:cNvPr id="193" name="円/楕円 192">
            <a:extLst>
              <a:ext uri="{FF2B5EF4-FFF2-40B4-BE49-F238E27FC236}">
                <a16:creationId xmlns:a16="http://schemas.microsoft.com/office/drawing/2014/main" id="{F6B4C3C5-FA8C-4B4C-9F5B-DCED23AEB7F3}"/>
              </a:ext>
            </a:extLst>
          </p:cNvPr>
          <p:cNvSpPr/>
          <p:nvPr/>
        </p:nvSpPr>
        <p:spPr>
          <a:xfrm>
            <a:off x="136493" y="4049270"/>
            <a:ext cx="695477" cy="695477"/>
          </a:xfrm>
          <a:prstGeom prst="ellipse">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5" name="テキスト ボックス 194">
            <a:extLst>
              <a:ext uri="{FF2B5EF4-FFF2-40B4-BE49-F238E27FC236}">
                <a16:creationId xmlns:a16="http://schemas.microsoft.com/office/drawing/2014/main" id="{EA59DB12-CC35-B640-9167-BCFF5B4362A4}"/>
              </a:ext>
            </a:extLst>
          </p:cNvPr>
          <p:cNvSpPr txBox="1"/>
          <p:nvPr/>
        </p:nvSpPr>
        <p:spPr>
          <a:xfrm>
            <a:off x="158146" y="4175360"/>
            <a:ext cx="587020" cy="461665"/>
          </a:xfrm>
          <a:prstGeom prst="rect">
            <a:avLst/>
          </a:prstGeom>
          <a:noFill/>
        </p:spPr>
        <p:txBody>
          <a:bodyPr wrap="none" rtlCol="0">
            <a:spAutoFit/>
          </a:bodyPr>
          <a:lstStyle/>
          <a:p>
            <a:pPr algn="ctr"/>
            <a:r>
              <a:rPr kumimoji="1" lang="ja-JP" altLang="en-US" sz="1200" b="1">
                <a:solidFill>
                  <a:srgbClr val="E06555"/>
                </a:solidFill>
              </a:rPr>
              <a:t>コロナ</a:t>
            </a:r>
            <a:endParaRPr kumimoji="1" lang="en-US" altLang="ja-JP" sz="1200" b="1" dirty="0">
              <a:solidFill>
                <a:srgbClr val="E06555"/>
              </a:solidFill>
            </a:endParaRPr>
          </a:p>
          <a:p>
            <a:pPr algn="ctr"/>
            <a:r>
              <a:rPr lang="ja-JP" altLang="en-US" sz="1200" b="1">
                <a:solidFill>
                  <a:srgbClr val="E06555"/>
                </a:solidFill>
              </a:rPr>
              <a:t>独自</a:t>
            </a:r>
            <a:endParaRPr kumimoji="1" lang="ja-JP" altLang="en-US" sz="1200" b="1">
              <a:solidFill>
                <a:srgbClr val="E06555"/>
              </a:solidFill>
            </a:endParaRPr>
          </a:p>
        </p:txBody>
      </p:sp>
      <p:sp>
        <p:nvSpPr>
          <p:cNvPr id="196" name="テキスト ボックス 195">
            <a:extLst>
              <a:ext uri="{FF2B5EF4-FFF2-40B4-BE49-F238E27FC236}">
                <a16:creationId xmlns:a16="http://schemas.microsoft.com/office/drawing/2014/main" id="{5D22EB58-C29F-514C-93DB-52FECBEBB943}"/>
              </a:ext>
            </a:extLst>
          </p:cNvPr>
          <p:cNvSpPr txBox="1"/>
          <p:nvPr/>
        </p:nvSpPr>
        <p:spPr>
          <a:xfrm>
            <a:off x="518575" y="4346921"/>
            <a:ext cx="338554" cy="276999"/>
          </a:xfrm>
          <a:prstGeom prst="rect">
            <a:avLst/>
          </a:prstGeom>
          <a:noFill/>
        </p:spPr>
        <p:txBody>
          <a:bodyPr wrap="none" rtlCol="0">
            <a:spAutoFit/>
          </a:bodyPr>
          <a:lstStyle/>
          <a:p>
            <a:r>
              <a:rPr kumimoji="1" lang="ja-JP" altLang="en-US" sz="1200">
                <a:solidFill>
                  <a:srgbClr val="E06555"/>
                </a:solidFill>
              </a:rPr>
              <a:t>★</a:t>
            </a:r>
          </a:p>
        </p:txBody>
      </p:sp>
      <p:cxnSp>
        <p:nvCxnSpPr>
          <p:cNvPr id="198" name="直線コネクタ 197">
            <a:extLst>
              <a:ext uri="{FF2B5EF4-FFF2-40B4-BE49-F238E27FC236}">
                <a16:creationId xmlns:a16="http://schemas.microsoft.com/office/drawing/2014/main" id="{EF25FCB8-6864-BB41-8A90-59C7670D64B4}"/>
              </a:ext>
            </a:extLst>
          </p:cNvPr>
          <p:cNvCxnSpPr>
            <a:cxnSpLocks/>
          </p:cNvCxnSpPr>
          <p:nvPr/>
        </p:nvCxnSpPr>
        <p:spPr>
          <a:xfrm>
            <a:off x="3117805" y="7068173"/>
            <a:ext cx="0" cy="1302682"/>
          </a:xfrm>
          <a:prstGeom prst="line">
            <a:avLst/>
          </a:prstGeom>
        </p:spPr>
        <p:style>
          <a:lnRef idx="1">
            <a:schemeClr val="dk1"/>
          </a:lnRef>
          <a:fillRef idx="0">
            <a:schemeClr val="dk1"/>
          </a:fillRef>
          <a:effectRef idx="0">
            <a:schemeClr val="dk1"/>
          </a:effectRef>
          <a:fontRef idx="minor">
            <a:schemeClr val="tx1"/>
          </a:fontRef>
        </p:style>
      </p:cxnSp>
      <p:sp>
        <p:nvSpPr>
          <p:cNvPr id="293" name="テキスト ボックス 292">
            <a:extLst>
              <a:ext uri="{FF2B5EF4-FFF2-40B4-BE49-F238E27FC236}">
                <a16:creationId xmlns:a16="http://schemas.microsoft.com/office/drawing/2014/main" id="{305EBDF4-3F46-7941-9E2C-B644E8FA4F34}"/>
              </a:ext>
            </a:extLst>
          </p:cNvPr>
          <p:cNvSpPr txBox="1"/>
          <p:nvPr/>
        </p:nvSpPr>
        <p:spPr>
          <a:xfrm>
            <a:off x="11741111" y="3745383"/>
            <a:ext cx="968535" cy="461665"/>
          </a:xfrm>
          <a:prstGeom prst="rect">
            <a:avLst/>
          </a:prstGeom>
          <a:noFill/>
          <a:ln>
            <a:noFill/>
          </a:ln>
        </p:spPr>
        <p:txBody>
          <a:bodyPr wrap="none" rtlCol="0">
            <a:spAutoFit/>
          </a:bodyPr>
          <a:lstStyle/>
          <a:p>
            <a:r>
              <a:rPr lang="en-US" altLang="ja-JP" sz="1100" dirty="0" smtClean="0">
                <a:latin typeface="+mn-ea"/>
              </a:rPr>
              <a:t>CSH-B22CR</a:t>
            </a:r>
            <a:endParaRPr lang="en-US" altLang="ja-JP" sz="1100" dirty="0">
              <a:latin typeface="+mn-ea"/>
            </a:endParaRPr>
          </a:p>
          <a:p>
            <a:r>
              <a:rPr lang="ja-JP" altLang="en-US" sz="600" dirty="0"/>
              <a:t>（</a:t>
            </a:r>
            <a:r>
              <a:rPr lang="en-US" altLang="ja-JP" sz="600" dirty="0" smtClean="0"/>
              <a:t>W</a:t>
            </a:r>
            <a:r>
              <a:rPr lang="ja-JP" altLang="en-US" sz="600" dirty="0" smtClean="0"/>
              <a:t>）</a:t>
            </a:r>
            <a:endParaRPr lang="en-US" altLang="ja-JP" sz="600" dirty="0"/>
          </a:p>
          <a:p>
            <a:r>
              <a:rPr lang="en-US" altLang="ja-JP" sz="700" dirty="0"/>
              <a:t>〈</a:t>
            </a:r>
            <a:r>
              <a:rPr lang="ja-JP" altLang="en-US" sz="700" dirty="0"/>
              <a:t>室外機</a:t>
            </a:r>
            <a:r>
              <a:rPr lang="en-US" altLang="ja-JP" sz="700" dirty="0"/>
              <a:t>〉</a:t>
            </a:r>
            <a:r>
              <a:rPr lang="en-US" altLang="ja-JP" sz="700" dirty="0" smtClean="0"/>
              <a:t>COH-B22CR</a:t>
            </a:r>
            <a:endParaRPr lang="en-US" altLang="ja-JP" sz="700" dirty="0"/>
          </a:p>
        </p:txBody>
      </p:sp>
      <p:sp>
        <p:nvSpPr>
          <p:cNvPr id="294" name="テキスト ボックス 293">
            <a:extLst>
              <a:ext uri="{FF2B5EF4-FFF2-40B4-BE49-F238E27FC236}">
                <a16:creationId xmlns:a16="http://schemas.microsoft.com/office/drawing/2014/main" id="{A0D74F14-284D-6A4E-9C72-C1D30783F133}"/>
              </a:ext>
            </a:extLst>
          </p:cNvPr>
          <p:cNvSpPr txBox="1"/>
          <p:nvPr/>
        </p:nvSpPr>
        <p:spPr>
          <a:xfrm>
            <a:off x="11819089" y="4412928"/>
            <a:ext cx="909223" cy="184666"/>
          </a:xfrm>
          <a:prstGeom prst="rect">
            <a:avLst/>
          </a:prstGeom>
          <a:solidFill>
            <a:schemeClr val="accent2">
              <a:lumMod val="60000"/>
              <a:lumOff val="40000"/>
            </a:schemeClr>
          </a:solidFill>
          <a:ln>
            <a:noFill/>
          </a:ln>
        </p:spPr>
        <p:txBody>
          <a:bodyPr wrap="none" rtlCol="0">
            <a:spAutoFit/>
          </a:bodyPr>
          <a:lstStyle/>
          <a:p>
            <a:r>
              <a:rPr lang="ja-JP" altLang="en-US" sz="600" dirty="0">
                <a:solidFill>
                  <a:schemeClr val="accent6">
                    <a:lumMod val="50000"/>
                  </a:schemeClr>
                </a:solidFill>
                <a:latin typeface="+mn-ea"/>
              </a:rPr>
              <a:t>低温暖房能力</a:t>
            </a:r>
            <a:r>
              <a:rPr lang="ja-JP" altLang="en-US" sz="600" dirty="0" smtClean="0">
                <a:solidFill>
                  <a:schemeClr val="accent6">
                    <a:lumMod val="50000"/>
                  </a:schemeClr>
                </a:solidFill>
                <a:latin typeface="+mn-ea"/>
              </a:rPr>
              <a:t>★</a:t>
            </a:r>
            <a:r>
              <a:rPr lang="en-US" altLang="ja-JP" sz="600" dirty="0" smtClean="0">
                <a:solidFill>
                  <a:schemeClr val="accent6">
                    <a:lumMod val="50000"/>
                  </a:schemeClr>
                </a:solidFill>
                <a:latin typeface="+mn-ea"/>
              </a:rPr>
              <a:t>2.8kW</a:t>
            </a:r>
            <a:endParaRPr lang="ja-JP" altLang="en-US" sz="100" dirty="0">
              <a:solidFill>
                <a:schemeClr val="accent6">
                  <a:lumMod val="50000"/>
                </a:schemeClr>
              </a:solidFill>
            </a:endParaRPr>
          </a:p>
        </p:txBody>
      </p:sp>
      <p:sp>
        <p:nvSpPr>
          <p:cNvPr id="295" name="テキスト ボックス 294">
            <a:extLst>
              <a:ext uri="{FF2B5EF4-FFF2-40B4-BE49-F238E27FC236}">
                <a16:creationId xmlns:a16="http://schemas.microsoft.com/office/drawing/2014/main" id="{8CFDE2DB-C0A4-B14E-838E-3AD8967CA814}"/>
              </a:ext>
            </a:extLst>
          </p:cNvPr>
          <p:cNvSpPr txBox="1"/>
          <p:nvPr/>
        </p:nvSpPr>
        <p:spPr>
          <a:xfrm>
            <a:off x="10906517" y="4545970"/>
            <a:ext cx="2113079" cy="369332"/>
          </a:xfrm>
          <a:prstGeom prst="rect">
            <a:avLst/>
          </a:prstGeom>
          <a:noFill/>
          <a:ln>
            <a:noFill/>
          </a:ln>
        </p:spPr>
        <p:txBody>
          <a:bodyPr wrap="none" rtlCol="0">
            <a:spAutoFit/>
          </a:bodyPr>
          <a:lstStyle/>
          <a:p>
            <a:r>
              <a:rPr lang="ja-JP" altLang="en-US" sz="600" dirty="0">
                <a:latin typeface="+mn-ea"/>
              </a:rPr>
              <a:t>希望</a:t>
            </a:r>
            <a:r>
              <a:rPr lang="ja-JP" altLang="en-US" sz="600" dirty="0" smtClean="0">
                <a:latin typeface="+mn-ea"/>
              </a:rPr>
              <a:t>小売価格</a:t>
            </a:r>
            <a:r>
              <a:rPr lang="en-US" altLang="ja-JP" sz="800" dirty="0">
                <a:latin typeface="+mn-ea"/>
              </a:rPr>
              <a:t>283,800</a:t>
            </a:r>
            <a:r>
              <a:rPr lang="en-US" altLang="ja-JP" sz="800" dirty="0" smtClean="0">
                <a:latin typeface="+mn-ea"/>
              </a:rPr>
              <a:t> </a:t>
            </a:r>
            <a:r>
              <a:rPr lang="ja-JP" altLang="en-US" sz="800" dirty="0" smtClean="0">
                <a:latin typeface="+mn-ea"/>
              </a:rPr>
              <a:t>円</a:t>
            </a:r>
            <a:r>
              <a:rPr lang="ja-JP" altLang="en-US" sz="600" dirty="0">
                <a:latin typeface="+mn-ea"/>
              </a:rPr>
              <a:t>（</a:t>
            </a:r>
            <a:r>
              <a:rPr lang="ja-JP" altLang="en-US" sz="600" dirty="0" smtClean="0">
                <a:latin typeface="+mn-ea"/>
              </a:rPr>
              <a:t>税抜</a:t>
            </a:r>
            <a:r>
              <a:rPr lang="en-US" altLang="ja-JP" sz="600" dirty="0" smtClean="0">
                <a:latin typeface="+mn-ea"/>
              </a:rPr>
              <a:t>258,000</a:t>
            </a:r>
            <a:r>
              <a:rPr lang="ja-JP" altLang="en-US" sz="600" dirty="0" smtClean="0">
                <a:latin typeface="+mn-ea"/>
              </a:rPr>
              <a:t>円</a:t>
            </a:r>
            <a:r>
              <a:rPr lang="ja-JP" altLang="en-US" sz="600" dirty="0">
                <a:latin typeface="+mn-ea"/>
              </a:rPr>
              <a:t>）</a:t>
            </a:r>
            <a:endParaRPr lang="en-US" altLang="ja-JP" sz="600" dirty="0">
              <a:latin typeface="+mn-ea"/>
            </a:endParaRPr>
          </a:p>
          <a:p>
            <a:r>
              <a:rPr lang="ja-JP" altLang="en-US" sz="500" dirty="0">
                <a:latin typeface="+mn-ea"/>
              </a:rPr>
              <a:t>室内機</a:t>
            </a:r>
            <a:r>
              <a:rPr lang="en-US" altLang="ja-JP" sz="500" dirty="0">
                <a:latin typeface="+mn-ea"/>
              </a:rPr>
              <a:t> 113,520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a:latin typeface="+mn-ea"/>
              </a:rPr>
              <a:t>103,200</a:t>
            </a:r>
            <a:r>
              <a:rPr lang="ja-JP" altLang="en-US" sz="500" dirty="0" smtClean="0">
                <a:latin typeface="+mn-ea"/>
              </a:rPr>
              <a:t>円</a:t>
            </a:r>
            <a:r>
              <a:rPr lang="ja-JP" altLang="en-US" sz="500" dirty="0">
                <a:latin typeface="+mn-ea"/>
              </a:rPr>
              <a:t>）　室外機</a:t>
            </a:r>
            <a:r>
              <a:rPr lang="en-US" altLang="ja-JP" sz="500" dirty="0">
                <a:latin typeface="+mn-ea"/>
              </a:rPr>
              <a:t> 170,280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smtClean="0">
                <a:latin typeface="+mn-ea"/>
              </a:rPr>
              <a:t>154,800</a:t>
            </a:r>
            <a:r>
              <a:rPr lang="ja-JP" altLang="en-US" sz="500" dirty="0" smtClean="0">
                <a:latin typeface="+mn-ea"/>
              </a:rPr>
              <a:t>円</a:t>
            </a:r>
            <a:r>
              <a:rPr lang="ja-JP" altLang="en-US" sz="500" dirty="0">
                <a:latin typeface="+mn-ea"/>
              </a:rPr>
              <a:t>）</a:t>
            </a:r>
            <a:endParaRPr lang="en-US" altLang="ja-JP" sz="500" dirty="0">
              <a:latin typeface="+mn-ea"/>
            </a:endParaRPr>
          </a:p>
          <a:p>
            <a:r>
              <a:rPr lang="ja-JP" altLang="en-US" sz="500" dirty="0">
                <a:latin typeface="+mn-ea"/>
              </a:rPr>
              <a:t>（工事費別）</a:t>
            </a:r>
            <a:endParaRPr lang="en-US" altLang="ja-JP" sz="500" dirty="0">
              <a:latin typeface="+mn-ea"/>
            </a:endParaRPr>
          </a:p>
        </p:txBody>
      </p:sp>
      <p:sp>
        <p:nvSpPr>
          <p:cNvPr id="299" name="テキスト ボックス 298">
            <a:extLst>
              <a:ext uri="{FF2B5EF4-FFF2-40B4-BE49-F238E27FC236}">
                <a16:creationId xmlns:a16="http://schemas.microsoft.com/office/drawing/2014/main" id="{D8A93091-3F22-214E-BCB4-2718EDB7D9D3}"/>
              </a:ext>
            </a:extLst>
          </p:cNvPr>
          <p:cNvSpPr txBox="1"/>
          <p:nvPr/>
        </p:nvSpPr>
        <p:spPr>
          <a:xfrm>
            <a:off x="10983182" y="5006426"/>
            <a:ext cx="588623" cy="161583"/>
          </a:xfrm>
          <a:prstGeom prst="rect">
            <a:avLst/>
          </a:prstGeom>
          <a:noFill/>
          <a:ln>
            <a:noFill/>
          </a:ln>
        </p:spPr>
        <p:txBody>
          <a:bodyPr wrap="none" rtlCol="0">
            <a:spAutoFit/>
          </a:bodyPr>
          <a:lstStyle/>
          <a:p>
            <a:r>
              <a:rPr lang="ja-JP" altLang="en-US" sz="450">
                <a:latin typeface="+mn-ea"/>
              </a:rPr>
              <a:t>期間消費電力量</a:t>
            </a:r>
            <a:endParaRPr lang="en-US" altLang="ja-JP" sz="450" dirty="0">
              <a:latin typeface="+mn-ea"/>
            </a:endParaRPr>
          </a:p>
        </p:txBody>
      </p:sp>
      <p:sp>
        <p:nvSpPr>
          <p:cNvPr id="300" name="テキスト ボックス 299">
            <a:extLst>
              <a:ext uri="{FF2B5EF4-FFF2-40B4-BE49-F238E27FC236}">
                <a16:creationId xmlns:a16="http://schemas.microsoft.com/office/drawing/2014/main" id="{5BA8835F-78DC-5F42-901D-989CF6F20DC9}"/>
              </a:ext>
            </a:extLst>
          </p:cNvPr>
          <p:cNvSpPr txBox="1"/>
          <p:nvPr/>
        </p:nvSpPr>
        <p:spPr>
          <a:xfrm>
            <a:off x="11658105" y="5048945"/>
            <a:ext cx="415498" cy="230832"/>
          </a:xfrm>
          <a:prstGeom prst="rect">
            <a:avLst/>
          </a:prstGeom>
          <a:noFill/>
          <a:ln>
            <a:noFill/>
          </a:ln>
        </p:spPr>
        <p:txBody>
          <a:bodyPr wrap="none" rtlCol="0">
            <a:spAutoFit/>
          </a:bodyPr>
          <a:lstStyle/>
          <a:p>
            <a:r>
              <a:rPr lang="ja-JP" altLang="en-US" sz="450" dirty="0">
                <a:latin typeface="+mn-ea"/>
              </a:rPr>
              <a:t>目標年度</a:t>
            </a:r>
            <a:endParaRPr lang="en-US" altLang="ja-JP" sz="450" dirty="0">
              <a:latin typeface="+mn-ea"/>
            </a:endParaRPr>
          </a:p>
          <a:p>
            <a:r>
              <a:rPr lang="en-US" altLang="ja-JP" sz="450" dirty="0" smtClean="0">
                <a:latin typeface="+mn-ea"/>
              </a:rPr>
              <a:t>2027</a:t>
            </a:r>
            <a:r>
              <a:rPr lang="ja-JP" altLang="en-US" sz="450" dirty="0" smtClean="0">
                <a:latin typeface="+mn-ea"/>
              </a:rPr>
              <a:t>年</a:t>
            </a:r>
            <a:endParaRPr lang="en-US" altLang="ja-JP" sz="450" dirty="0">
              <a:latin typeface="+mn-ea"/>
            </a:endParaRPr>
          </a:p>
        </p:txBody>
      </p:sp>
      <p:sp>
        <p:nvSpPr>
          <p:cNvPr id="301" name="テキスト ボックス 300">
            <a:extLst>
              <a:ext uri="{FF2B5EF4-FFF2-40B4-BE49-F238E27FC236}">
                <a16:creationId xmlns:a16="http://schemas.microsoft.com/office/drawing/2014/main" id="{1B81C896-E8BC-1E40-815B-FAFB5F1C5522}"/>
              </a:ext>
            </a:extLst>
          </p:cNvPr>
          <p:cNvSpPr txBox="1"/>
          <p:nvPr/>
        </p:nvSpPr>
        <p:spPr>
          <a:xfrm>
            <a:off x="11923671" y="5006426"/>
            <a:ext cx="641522" cy="161583"/>
          </a:xfrm>
          <a:prstGeom prst="rect">
            <a:avLst/>
          </a:prstGeom>
          <a:noFill/>
          <a:ln>
            <a:noFill/>
          </a:ln>
        </p:spPr>
        <p:txBody>
          <a:bodyPr wrap="none" rtlCol="0">
            <a:spAutoFit/>
          </a:bodyPr>
          <a:lstStyle/>
          <a:p>
            <a:r>
              <a:rPr lang="ja-JP" altLang="en-US" sz="450">
                <a:latin typeface="+mn-ea"/>
              </a:rPr>
              <a:t>省エネ基準達成率</a:t>
            </a:r>
            <a:endParaRPr lang="en-US" altLang="ja-JP" sz="450" dirty="0">
              <a:latin typeface="+mn-ea"/>
            </a:endParaRPr>
          </a:p>
        </p:txBody>
      </p:sp>
      <p:sp>
        <p:nvSpPr>
          <p:cNvPr id="302" name="テキスト ボックス 301">
            <a:extLst>
              <a:ext uri="{FF2B5EF4-FFF2-40B4-BE49-F238E27FC236}">
                <a16:creationId xmlns:a16="http://schemas.microsoft.com/office/drawing/2014/main" id="{D08B6B2C-B2EE-F34C-9FD9-A55605C26B9E}"/>
              </a:ext>
            </a:extLst>
          </p:cNvPr>
          <p:cNvSpPr txBox="1"/>
          <p:nvPr/>
        </p:nvSpPr>
        <p:spPr>
          <a:xfrm>
            <a:off x="12420691" y="4968326"/>
            <a:ext cx="574196" cy="230832"/>
          </a:xfrm>
          <a:prstGeom prst="rect">
            <a:avLst/>
          </a:prstGeom>
          <a:noFill/>
          <a:ln>
            <a:noFill/>
          </a:ln>
        </p:spPr>
        <p:txBody>
          <a:bodyPr wrap="none" rtlCol="0">
            <a:spAutoFit/>
          </a:bodyPr>
          <a:lstStyle/>
          <a:p>
            <a:r>
              <a:rPr lang="ja-JP" altLang="en-US" sz="450">
                <a:latin typeface="+mn-ea"/>
              </a:rPr>
              <a:t>通年エネルギー</a:t>
            </a:r>
            <a:endParaRPr lang="en-US" altLang="ja-JP" sz="450" dirty="0">
              <a:latin typeface="+mn-ea"/>
            </a:endParaRPr>
          </a:p>
          <a:p>
            <a:r>
              <a:rPr lang="ja-JP" altLang="en-US" sz="450">
                <a:latin typeface="+mn-ea"/>
              </a:rPr>
              <a:t>消費効率（</a:t>
            </a:r>
            <a:r>
              <a:rPr lang="en-US" altLang="ja-JP" sz="450" dirty="0">
                <a:latin typeface="+mn-ea"/>
              </a:rPr>
              <a:t>APF</a:t>
            </a:r>
            <a:r>
              <a:rPr lang="ja-JP" altLang="en-US" sz="450">
                <a:latin typeface="+mn-ea"/>
              </a:rPr>
              <a:t>）</a:t>
            </a:r>
            <a:endParaRPr lang="en-US" altLang="ja-JP" sz="450" dirty="0">
              <a:latin typeface="+mn-ea"/>
            </a:endParaRPr>
          </a:p>
        </p:txBody>
      </p:sp>
      <p:sp>
        <p:nvSpPr>
          <p:cNvPr id="303" name="テキスト ボックス 302">
            <a:extLst>
              <a:ext uri="{FF2B5EF4-FFF2-40B4-BE49-F238E27FC236}">
                <a16:creationId xmlns:a16="http://schemas.microsoft.com/office/drawing/2014/main" id="{EB25E72D-CAA5-324F-9D00-C0FE34C14362}"/>
              </a:ext>
            </a:extLst>
          </p:cNvPr>
          <p:cNvSpPr txBox="1"/>
          <p:nvPr/>
        </p:nvSpPr>
        <p:spPr>
          <a:xfrm>
            <a:off x="11021252" y="5083070"/>
            <a:ext cx="508473" cy="246221"/>
          </a:xfrm>
          <a:prstGeom prst="rect">
            <a:avLst/>
          </a:prstGeom>
          <a:noFill/>
          <a:ln>
            <a:noFill/>
          </a:ln>
        </p:spPr>
        <p:txBody>
          <a:bodyPr wrap="none" rtlCol="0">
            <a:spAutoFit/>
          </a:bodyPr>
          <a:lstStyle/>
          <a:p>
            <a:r>
              <a:rPr lang="en-US" altLang="ja-JP" sz="1000" dirty="0" smtClean="0">
                <a:latin typeface="+mn-ea"/>
              </a:rPr>
              <a:t>717</a:t>
            </a:r>
            <a:r>
              <a:rPr lang="en-US" altLang="ja-JP" sz="600" dirty="0" smtClean="0">
                <a:latin typeface="+mn-ea"/>
              </a:rPr>
              <a:t>kWh</a:t>
            </a:r>
            <a:endParaRPr lang="en-US" altLang="ja-JP" sz="450" dirty="0">
              <a:latin typeface="+mn-ea"/>
            </a:endParaRPr>
          </a:p>
        </p:txBody>
      </p:sp>
      <p:sp>
        <p:nvSpPr>
          <p:cNvPr id="304" name="テキスト ボックス 303">
            <a:extLst>
              <a:ext uri="{FF2B5EF4-FFF2-40B4-BE49-F238E27FC236}">
                <a16:creationId xmlns:a16="http://schemas.microsoft.com/office/drawing/2014/main" id="{8733BC6E-921F-A946-B832-3664C9128D86}"/>
              </a:ext>
            </a:extLst>
          </p:cNvPr>
          <p:cNvSpPr txBox="1"/>
          <p:nvPr/>
        </p:nvSpPr>
        <p:spPr>
          <a:xfrm>
            <a:off x="12073996" y="5076612"/>
            <a:ext cx="351378" cy="246221"/>
          </a:xfrm>
          <a:prstGeom prst="rect">
            <a:avLst/>
          </a:prstGeom>
          <a:noFill/>
          <a:ln>
            <a:noFill/>
          </a:ln>
        </p:spPr>
        <p:txBody>
          <a:bodyPr wrap="none" rtlCol="0">
            <a:spAutoFit/>
          </a:bodyPr>
          <a:lstStyle/>
          <a:p>
            <a:r>
              <a:rPr lang="en-US" altLang="ja-JP" sz="1000" dirty="0" smtClean="0">
                <a:latin typeface="+mn-ea"/>
              </a:rPr>
              <a:t>87</a:t>
            </a:r>
            <a:r>
              <a:rPr lang="en-US" altLang="ja-JP" sz="600" dirty="0" smtClean="0">
                <a:latin typeface="+mn-ea"/>
              </a:rPr>
              <a:t>%</a:t>
            </a:r>
            <a:endParaRPr lang="en-US" altLang="ja-JP" sz="450" dirty="0">
              <a:latin typeface="+mn-ea"/>
            </a:endParaRPr>
          </a:p>
        </p:txBody>
      </p:sp>
      <p:sp>
        <p:nvSpPr>
          <p:cNvPr id="305" name="テキスト ボックス 304">
            <a:extLst>
              <a:ext uri="{FF2B5EF4-FFF2-40B4-BE49-F238E27FC236}">
                <a16:creationId xmlns:a16="http://schemas.microsoft.com/office/drawing/2014/main" id="{3B01FBC2-B294-C442-877D-F1917FE8C03E}"/>
              </a:ext>
            </a:extLst>
          </p:cNvPr>
          <p:cNvSpPr txBox="1"/>
          <p:nvPr/>
        </p:nvSpPr>
        <p:spPr>
          <a:xfrm>
            <a:off x="12541926" y="5091319"/>
            <a:ext cx="346570" cy="253916"/>
          </a:xfrm>
          <a:prstGeom prst="rect">
            <a:avLst/>
          </a:prstGeom>
          <a:noFill/>
          <a:ln>
            <a:noFill/>
          </a:ln>
        </p:spPr>
        <p:txBody>
          <a:bodyPr wrap="none" rtlCol="0">
            <a:spAutoFit/>
          </a:bodyPr>
          <a:lstStyle/>
          <a:p>
            <a:r>
              <a:rPr lang="en-US" altLang="ja-JP" sz="1050" dirty="0" smtClean="0">
                <a:latin typeface="+mn-ea"/>
              </a:rPr>
              <a:t>5.8</a:t>
            </a:r>
            <a:endParaRPr lang="en-US" altLang="ja-JP" sz="1050" dirty="0">
              <a:latin typeface="+mn-ea"/>
            </a:endParaRPr>
          </a:p>
        </p:txBody>
      </p:sp>
      <p:sp>
        <p:nvSpPr>
          <p:cNvPr id="306" name="テキスト ボックス 305">
            <a:extLst>
              <a:ext uri="{FF2B5EF4-FFF2-40B4-BE49-F238E27FC236}">
                <a16:creationId xmlns:a16="http://schemas.microsoft.com/office/drawing/2014/main" id="{9B5A97C5-2822-454C-99FD-8B0F70F1F79C}"/>
              </a:ext>
            </a:extLst>
          </p:cNvPr>
          <p:cNvSpPr txBox="1"/>
          <p:nvPr/>
        </p:nvSpPr>
        <p:spPr>
          <a:xfrm>
            <a:off x="11065355" y="5505898"/>
            <a:ext cx="300082" cy="161583"/>
          </a:xfrm>
          <a:prstGeom prst="rect">
            <a:avLst/>
          </a:prstGeom>
          <a:noFill/>
          <a:ln>
            <a:noFill/>
          </a:ln>
        </p:spPr>
        <p:txBody>
          <a:bodyPr wrap="none" rtlCol="0">
            <a:spAutoFit/>
          </a:bodyPr>
          <a:lstStyle/>
          <a:p>
            <a:r>
              <a:rPr lang="ja-JP" altLang="en-US" sz="450">
                <a:latin typeface="+mn-ea"/>
              </a:rPr>
              <a:t>冷房</a:t>
            </a:r>
            <a:endParaRPr lang="en-US" altLang="ja-JP" sz="450" dirty="0">
              <a:latin typeface="+mn-ea"/>
            </a:endParaRPr>
          </a:p>
        </p:txBody>
      </p:sp>
      <p:sp>
        <p:nvSpPr>
          <p:cNvPr id="307" name="テキスト ボックス 306">
            <a:extLst>
              <a:ext uri="{FF2B5EF4-FFF2-40B4-BE49-F238E27FC236}">
                <a16:creationId xmlns:a16="http://schemas.microsoft.com/office/drawing/2014/main" id="{21FFD723-C357-D545-AAA3-D3F52EF20B4C}"/>
              </a:ext>
            </a:extLst>
          </p:cNvPr>
          <p:cNvSpPr txBox="1"/>
          <p:nvPr/>
        </p:nvSpPr>
        <p:spPr>
          <a:xfrm>
            <a:off x="11065355" y="5664809"/>
            <a:ext cx="300082" cy="161583"/>
          </a:xfrm>
          <a:prstGeom prst="rect">
            <a:avLst/>
          </a:prstGeom>
          <a:noFill/>
          <a:ln>
            <a:noFill/>
          </a:ln>
        </p:spPr>
        <p:txBody>
          <a:bodyPr wrap="none" rtlCol="0">
            <a:spAutoFit/>
          </a:bodyPr>
          <a:lstStyle/>
          <a:p>
            <a:r>
              <a:rPr lang="ja-JP" altLang="en-US" sz="450">
                <a:latin typeface="+mn-ea"/>
              </a:rPr>
              <a:t>暖房</a:t>
            </a:r>
            <a:endParaRPr lang="en-US" altLang="ja-JP" sz="450" dirty="0">
              <a:latin typeface="+mn-ea"/>
            </a:endParaRPr>
          </a:p>
        </p:txBody>
      </p:sp>
      <p:sp>
        <p:nvSpPr>
          <p:cNvPr id="308" name="テキスト ボックス 307">
            <a:extLst>
              <a:ext uri="{FF2B5EF4-FFF2-40B4-BE49-F238E27FC236}">
                <a16:creationId xmlns:a16="http://schemas.microsoft.com/office/drawing/2014/main" id="{639CE149-30E7-B447-AE9E-4A57F838A8C8}"/>
              </a:ext>
            </a:extLst>
          </p:cNvPr>
          <p:cNvSpPr txBox="1"/>
          <p:nvPr/>
        </p:nvSpPr>
        <p:spPr>
          <a:xfrm>
            <a:off x="11356235" y="5368574"/>
            <a:ext cx="527709" cy="161583"/>
          </a:xfrm>
          <a:prstGeom prst="rect">
            <a:avLst/>
          </a:prstGeom>
          <a:noFill/>
          <a:ln>
            <a:noFill/>
          </a:ln>
        </p:spPr>
        <p:txBody>
          <a:bodyPr wrap="none" rtlCol="0">
            <a:spAutoFit/>
          </a:bodyPr>
          <a:lstStyle/>
          <a:p>
            <a:r>
              <a:rPr lang="ja-JP" altLang="en-US" sz="450">
                <a:latin typeface="+mn-ea"/>
              </a:rPr>
              <a:t>畳数のめやす</a:t>
            </a:r>
            <a:endParaRPr lang="en-US" altLang="ja-JP" sz="450" dirty="0">
              <a:latin typeface="+mn-ea"/>
            </a:endParaRPr>
          </a:p>
        </p:txBody>
      </p:sp>
      <p:sp>
        <p:nvSpPr>
          <p:cNvPr id="309" name="テキスト ボックス 308">
            <a:extLst>
              <a:ext uri="{FF2B5EF4-FFF2-40B4-BE49-F238E27FC236}">
                <a16:creationId xmlns:a16="http://schemas.microsoft.com/office/drawing/2014/main" id="{E5A9CE03-7399-C743-B866-0FEA56E52F87}"/>
              </a:ext>
            </a:extLst>
          </p:cNvPr>
          <p:cNvSpPr txBox="1"/>
          <p:nvPr/>
        </p:nvSpPr>
        <p:spPr>
          <a:xfrm>
            <a:off x="12004530" y="5368574"/>
            <a:ext cx="300082" cy="161583"/>
          </a:xfrm>
          <a:prstGeom prst="rect">
            <a:avLst/>
          </a:prstGeom>
          <a:noFill/>
          <a:ln>
            <a:noFill/>
          </a:ln>
        </p:spPr>
        <p:txBody>
          <a:bodyPr wrap="none" rtlCol="0">
            <a:spAutoFit/>
          </a:bodyPr>
          <a:lstStyle/>
          <a:p>
            <a:r>
              <a:rPr lang="ja-JP" altLang="en-US" sz="450">
                <a:latin typeface="+mn-ea"/>
              </a:rPr>
              <a:t>能力</a:t>
            </a:r>
            <a:endParaRPr lang="en-US" altLang="ja-JP" sz="450" dirty="0">
              <a:latin typeface="+mn-ea"/>
            </a:endParaRPr>
          </a:p>
        </p:txBody>
      </p:sp>
      <p:sp>
        <p:nvSpPr>
          <p:cNvPr id="310" name="テキスト ボックス 309">
            <a:extLst>
              <a:ext uri="{FF2B5EF4-FFF2-40B4-BE49-F238E27FC236}">
                <a16:creationId xmlns:a16="http://schemas.microsoft.com/office/drawing/2014/main" id="{CED3B727-A987-6243-8256-52F7FC11DE6B}"/>
              </a:ext>
            </a:extLst>
          </p:cNvPr>
          <p:cNvSpPr txBox="1"/>
          <p:nvPr/>
        </p:nvSpPr>
        <p:spPr>
          <a:xfrm>
            <a:off x="12471560" y="5368574"/>
            <a:ext cx="415498" cy="161583"/>
          </a:xfrm>
          <a:prstGeom prst="rect">
            <a:avLst/>
          </a:prstGeom>
          <a:noFill/>
          <a:ln>
            <a:noFill/>
          </a:ln>
        </p:spPr>
        <p:txBody>
          <a:bodyPr wrap="none" rtlCol="0">
            <a:spAutoFit/>
          </a:bodyPr>
          <a:lstStyle/>
          <a:p>
            <a:r>
              <a:rPr lang="ja-JP" altLang="en-US" sz="450">
                <a:latin typeface="+mn-ea"/>
              </a:rPr>
              <a:t>消費電力</a:t>
            </a:r>
            <a:endParaRPr lang="en-US" altLang="ja-JP" sz="450" dirty="0">
              <a:latin typeface="+mn-ea"/>
            </a:endParaRPr>
          </a:p>
        </p:txBody>
      </p:sp>
      <p:sp>
        <p:nvSpPr>
          <p:cNvPr id="311" name="テキスト ボックス 310">
            <a:extLst>
              <a:ext uri="{FF2B5EF4-FFF2-40B4-BE49-F238E27FC236}">
                <a16:creationId xmlns:a16="http://schemas.microsoft.com/office/drawing/2014/main" id="{411D0932-7FF4-6541-B303-A68EB54C55FC}"/>
              </a:ext>
            </a:extLst>
          </p:cNvPr>
          <p:cNvSpPr txBox="1"/>
          <p:nvPr/>
        </p:nvSpPr>
        <p:spPr>
          <a:xfrm>
            <a:off x="11382115" y="5460109"/>
            <a:ext cx="473206" cy="253916"/>
          </a:xfrm>
          <a:prstGeom prst="rect">
            <a:avLst/>
          </a:prstGeom>
          <a:noFill/>
          <a:ln>
            <a:noFill/>
          </a:ln>
        </p:spPr>
        <p:txBody>
          <a:bodyPr wrap="none" rtlCol="0">
            <a:spAutoFit/>
          </a:bodyPr>
          <a:lstStyle/>
          <a:p>
            <a:pPr algn="ctr"/>
            <a:r>
              <a:rPr lang="en-US" altLang="ja-JP" sz="600" dirty="0">
                <a:latin typeface="+mn-ea"/>
              </a:rPr>
              <a:t>6〜9</a:t>
            </a:r>
            <a:r>
              <a:rPr lang="ja-JP" altLang="en-US" sz="600" dirty="0">
                <a:latin typeface="+mn-ea"/>
              </a:rPr>
              <a:t>畳</a:t>
            </a:r>
            <a:endParaRPr lang="en-US" altLang="ja-JP" sz="600" dirty="0">
              <a:latin typeface="+mn-ea"/>
            </a:endParaRPr>
          </a:p>
          <a:p>
            <a:pPr algn="ctr"/>
            <a:r>
              <a:rPr lang="ja-JP" altLang="en-US" sz="450" dirty="0">
                <a:latin typeface="+mn-ea"/>
              </a:rPr>
              <a:t>（</a:t>
            </a:r>
            <a:r>
              <a:rPr lang="en-US" altLang="ja-JP" sz="450" dirty="0">
                <a:latin typeface="+mn-ea"/>
              </a:rPr>
              <a:t>10〜15㎡</a:t>
            </a:r>
            <a:r>
              <a:rPr lang="ja-JP" altLang="en-US" sz="450" dirty="0">
                <a:latin typeface="+mn-ea"/>
              </a:rPr>
              <a:t>）</a:t>
            </a:r>
            <a:endParaRPr lang="en-US" altLang="ja-JP" sz="450" dirty="0">
              <a:latin typeface="+mn-ea"/>
            </a:endParaRPr>
          </a:p>
        </p:txBody>
      </p:sp>
      <p:sp>
        <p:nvSpPr>
          <p:cNvPr id="312" name="テキスト ボックス 311">
            <a:extLst>
              <a:ext uri="{FF2B5EF4-FFF2-40B4-BE49-F238E27FC236}">
                <a16:creationId xmlns:a16="http://schemas.microsoft.com/office/drawing/2014/main" id="{FCC04D20-9C43-E64F-83D1-2FCDD15FCE48}"/>
              </a:ext>
            </a:extLst>
          </p:cNvPr>
          <p:cNvSpPr txBox="1"/>
          <p:nvPr/>
        </p:nvSpPr>
        <p:spPr>
          <a:xfrm>
            <a:off x="11396542" y="5622040"/>
            <a:ext cx="444352" cy="253916"/>
          </a:xfrm>
          <a:prstGeom prst="rect">
            <a:avLst/>
          </a:prstGeom>
          <a:noFill/>
          <a:ln>
            <a:noFill/>
          </a:ln>
        </p:spPr>
        <p:txBody>
          <a:bodyPr wrap="none" rtlCol="0">
            <a:spAutoFit/>
          </a:bodyPr>
          <a:lstStyle/>
          <a:p>
            <a:pPr algn="ctr"/>
            <a:r>
              <a:rPr lang="en-US" altLang="ja-JP" sz="600" dirty="0" smtClean="0">
                <a:latin typeface="+mn-ea"/>
              </a:rPr>
              <a:t>5〜6</a:t>
            </a:r>
            <a:r>
              <a:rPr lang="ja-JP" altLang="en-US" sz="600" dirty="0" smtClean="0">
                <a:latin typeface="+mn-ea"/>
              </a:rPr>
              <a:t>畳</a:t>
            </a:r>
            <a:endParaRPr lang="en-US" altLang="ja-JP" sz="600" dirty="0">
              <a:latin typeface="+mn-ea"/>
            </a:endParaRPr>
          </a:p>
          <a:p>
            <a:pPr algn="ctr"/>
            <a:r>
              <a:rPr lang="ja-JP" altLang="en-US" sz="450" dirty="0" smtClean="0">
                <a:latin typeface="+mn-ea"/>
              </a:rPr>
              <a:t>（</a:t>
            </a:r>
            <a:r>
              <a:rPr lang="en-US" altLang="ja-JP" sz="450" dirty="0">
                <a:latin typeface="+mn-ea"/>
              </a:rPr>
              <a:t>8</a:t>
            </a:r>
            <a:r>
              <a:rPr lang="en-US" altLang="ja-JP" sz="450" dirty="0" smtClean="0">
                <a:latin typeface="+mn-ea"/>
              </a:rPr>
              <a:t>〜10㎡</a:t>
            </a:r>
            <a:r>
              <a:rPr lang="ja-JP" altLang="en-US" sz="450" dirty="0">
                <a:latin typeface="+mn-ea"/>
              </a:rPr>
              <a:t>）</a:t>
            </a:r>
            <a:endParaRPr lang="en-US" altLang="ja-JP" sz="450" dirty="0">
              <a:latin typeface="+mn-ea"/>
            </a:endParaRPr>
          </a:p>
        </p:txBody>
      </p:sp>
      <p:sp>
        <p:nvSpPr>
          <p:cNvPr id="313" name="テキスト ボックス 312">
            <a:extLst>
              <a:ext uri="{FF2B5EF4-FFF2-40B4-BE49-F238E27FC236}">
                <a16:creationId xmlns:a16="http://schemas.microsoft.com/office/drawing/2014/main" id="{B870566F-F402-D64E-90D7-B05FEC37BE04}"/>
              </a:ext>
            </a:extLst>
          </p:cNvPr>
          <p:cNvSpPr txBox="1"/>
          <p:nvPr/>
        </p:nvSpPr>
        <p:spPr>
          <a:xfrm>
            <a:off x="11900336" y="5452158"/>
            <a:ext cx="508473" cy="253916"/>
          </a:xfrm>
          <a:prstGeom prst="rect">
            <a:avLst/>
          </a:prstGeom>
          <a:noFill/>
          <a:ln>
            <a:noFill/>
          </a:ln>
        </p:spPr>
        <p:txBody>
          <a:bodyPr wrap="none" rtlCol="0">
            <a:spAutoFit/>
          </a:bodyPr>
          <a:lstStyle/>
          <a:p>
            <a:pPr algn="ctr"/>
            <a:r>
              <a:rPr lang="en-US" altLang="ja-JP" sz="600" dirty="0">
                <a:latin typeface="+mn-ea"/>
              </a:rPr>
              <a:t>2.2kW</a:t>
            </a:r>
          </a:p>
          <a:p>
            <a:pPr algn="ctr"/>
            <a:r>
              <a:rPr lang="ja-JP" altLang="en-US" sz="450" dirty="0">
                <a:latin typeface="+mn-ea"/>
              </a:rPr>
              <a:t>（</a:t>
            </a:r>
            <a:r>
              <a:rPr lang="en-US" altLang="ja-JP" sz="450" dirty="0" smtClean="0">
                <a:latin typeface="+mn-ea"/>
              </a:rPr>
              <a:t>0.8〜3.0kW</a:t>
            </a:r>
            <a:r>
              <a:rPr lang="ja-JP" altLang="en-US" sz="450" dirty="0">
                <a:latin typeface="+mn-ea"/>
              </a:rPr>
              <a:t>）</a:t>
            </a:r>
            <a:endParaRPr lang="en-US" altLang="ja-JP" sz="450" dirty="0">
              <a:latin typeface="+mn-ea"/>
            </a:endParaRPr>
          </a:p>
        </p:txBody>
      </p:sp>
      <p:sp>
        <p:nvSpPr>
          <p:cNvPr id="314" name="テキスト ボックス 313">
            <a:extLst>
              <a:ext uri="{FF2B5EF4-FFF2-40B4-BE49-F238E27FC236}">
                <a16:creationId xmlns:a16="http://schemas.microsoft.com/office/drawing/2014/main" id="{F1BE6F39-68F1-9147-88BF-C5457DA09989}"/>
              </a:ext>
            </a:extLst>
          </p:cNvPr>
          <p:cNvSpPr txBox="1"/>
          <p:nvPr/>
        </p:nvSpPr>
        <p:spPr>
          <a:xfrm>
            <a:off x="11900334" y="5618643"/>
            <a:ext cx="508473" cy="253916"/>
          </a:xfrm>
          <a:prstGeom prst="rect">
            <a:avLst/>
          </a:prstGeom>
          <a:noFill/>
          <a:ln>
            <a:noFill/>
          </a:ln>
        </p:spPr>
        <p:txBody>
          <a:bodyPr wrap="none" rtlCol="0">
            <a:spAutoFit/>
          </a:bodyPr>
          <a:lstStyle/>
          <a:p>
            <a:pPr algn="ctr"/>
            <a:r>
              <a:rPr lang="en-US" altLang="ja-JP" sz="600" dirty="0" smtClean="0">
                <a:latin typeface="+mn-ea"/>
              </a:rPr>
              <a:t>2.2kW</a:t>
            </a:r>
            <a:endParaRPr lang="en-US" altLang="ja-JP" sz="600" dirty="0">
              <a:latin typeface="+mn-ea"/>
            </a:endParaRPr>
          </a:p>
          <a:p>
            <a:pPr algn="ctr"/>
            <a:r>
              <a:rPr lang="ja-JP" altLang="en-US" sz="450" dirty="0">
                <a:latin typeface="+mn-ea"/>
              </a:rPr>
              <a:t>（</a:t>
            </a:r>
            <a:r>
              <a:rPr lang="en-US" altLang="ja-JP" sz="450" dirty="0" smtClean="0">
                <a:latin typeface="+mn-ea"/>
              </a:rPr>
              <a:t>0.8〜3.9kW</a:t>
            </a:r>
            <a:r>
              <a:rPr lang="ja-JP" altLang="en-US" sz="450" dirty="0">
                <a:latin typeface="+mn-ea"/>
              </a:rPr>
              <a:t>）</a:t>
            </a:r>
            <a:endParaRPr lang="en-US" altLang="ja-JP" sz="450" dirty="0">
              <a:latin typeface="+mn-ea"/>
            </a:endParaRPr>
          </a:p>
        </p:txBody>
      </p:sp>
      <p:sp>
        <p:nvSpPr>
          <p:cNvPr id="315" name="テキスト ボックス 314">
            <a:extLst>
              <a:ext uri="{FF2B5EF4-FFF2-40B4-BE49-F238E27FC236}">
                <a16:creationId xmlns:a16="http://schemas.microsoft.com/office/drawing/2014/main" id="{24518907-B732-844F-A52B-C4327EEC9DC6}"/>
              </a:ext>
            </a:extLst>
          </p:cNvPr>
          <p:cNvSpPr txBox="1"/>
          <p:nvPr/>
        </p:nvSpPr>
        <p:spPr>
          <a:xfrm>
            <a:off x="12434803" y="5456147"/>
            <a:ext cx="516488" cy="253916"/>
          </a:xfrm>
          <a:prstGeom prst="rect">
            <a:avLst/>
          </a:prstGeom>
          <a:noFill/>
          <a:ln>
            <a:noFill/>
          </a:ln>
        </p:spPr>
        <p:txBody>
          <a:bodyPr wrap="none" rtlCol="0">
            <a:spAutoFit/>
          </a:bodyPr>
          <a:lstStyle/>
          <a:p>
            <a:pPr algn="ctr"/>
            <a:r>
              <a:rPr lang="en-US" altLang="ja-JP" sz="600" dirty="0" smtClean="0">
                <a:latin typeface="+mn-ea"/>
              </a:rPr>
              <a:t>580W</a:t>
            </a:r>
            <a:endParaRPr lang="en-US" altLang="ja-JP" sz="600" dirty="0">
              <a:latin typeface="+mn-ea"/>
            </a:endParaRPr>
          </a:p>
          <a:p>
            <a:pPr algn="ctr"/>
            <a:r>
              <a:rPr lang="ja-JP" altLang="en-US" sz="450" dirty="0">
                <a:latin typeface="+mn-ea"/>
              </a:rPr>
              <a:t>（</a:t>
            </a:r>
            <a:r>
              <a:rPr lang="en-US" altLang="ja-JP" sz="450" dirty="0" smtClean="0">
                <a:latin typeface="+mn-ea"/>
              </a:rPr>
              <a:t>165〜810W</a:t>
            </a:r>
            <a:r>
              <a:rPr lang="ja-JP" altLang="en-US" sz="450" dirty="0">
                <a:latin typeface="+mn-ea"/>
              </a:rPr>
              <a:t>）</a:t>
            </a:r>
            <a:endParaRPr lang="en-US" altLang="ja-JP" sz="450" dirty="0">
              <a:latin typeface="+mn-ea"/>
            </a:endParaRPr>
          </a:p>
        </p:txBody>
      </p:sp>
      <p:sp>
        <p:nvSpPr>
          <p:cNvPr id="316" name="テキスト ボックス 315">
            <a:extLst>
              <a:ext uri="{FF2B5EF4-FFF2-40B4-BE49-F238E27FC236}">
                <a16:creationId xmlns:a16="http://schemas.microsoft.com/office/drawing/2014/main" id="{F74A3C89-9626-2A4C-9865-4C22F36F4A6D}"/>
              </a:ext>
            </a:extLst>
          </p:cNvPr>
          <p:cNvSpPr txBox="1"/>
          <p:nvPr/>
        </p:nvSpPr>
        <p:spPr>
          <a:xfrm>
            <a:off x="12407709" y="5626368"/>
            <a:ext cx="556564" cy="253916"/>
          </a:xfrm>
          <a:prstGeom prst="rect">
            <a:avLst/>
          </a:prstGeom>
          <a:noFill/>
          <a:ln>
            <a:noFill/>
          </a:ln>
        </p:spPr>
        <p:txBody>
          <a:bodyPr wrap="none" rtlCol="0">
            <a:spAutoFit/>
          </a:bodyPr>
          <a:lstStyle/>
          <a:p>
            <a:pPr algn="ctr"/>
            <a:r>
              <a:rPr lang="en-US" altLang="ja-JP" sz="600" dirty="0" smtClean="0">
                <a:latin typeface="+mn-ea"/>
              </a:rPr>
              <a:t>465W</a:t>
            </a:r>
            <a:endParaRPr lang="en-US" altLang="ja-JP" sz="600" dirty="0">
              <a:latin typeface="+mn-ea"/>
            </a:endParaRPr>
          </a:p>
          <a:p>
            <a:pPr algn="ctr"/>
            <a:r>
              <a:rPr lang="ja-JP" altLang="en-US" sz="450" dirty="0">
                <a:latin typeface="+mn-ea"/>
              </a:rPr>
              <a:t>（</a:t>
            </a:r>
            <a:r>
              <a:rPr lang="en-US" altLang="ja-JP" sz="450" dirty="0" smtClean="0">
                <a:latin typeface="+mn-ea"/>
              </a:rPr>
              <a:t>160〜1,075W</a:t>
            </a:r>
            <a:r>
              <a:rPr lang="ja-JP" altLang="en-US" sz="450" dirty="0">
                <a:latin typeface="+mn-ea"/>
              </a:rPr>
              <a:t>）</a:t>
            </a:r>
            <a:endParaRPr lang="en-US" altLang="ja-JP" sz="450" dirty="0">
              <a:latin typeface="+mn-ea"/>
            </a:endParaRPr>
          </a:p>
        </p:txBody>
      </p:sp>
      <p:sp>
        <p:nvSpPr>
          <p:cNvPr id="317" name="テキスト ボックス 316">
            <a:extLst>
              <a:ext uri="{FF2B5EF4-FFF2-40B4-BE49-F238E27FC236}">
                <a16:creationId xmlns:a16="http://schemas.microsoft.com/office/drawing/2014/main" id="{73DEE4A2-67FC-6F42-ADDA-A30F8FB4AA81}"/>
              </a:ext>
            </a:extLst>
          </p:cNvPr>
          <p:cNvSpPr txBox="1"/>
          <p:nvPr/>
        </p:nvSpPr>
        <p:spPr>
          <a:xfrm>
            <a:off x="10964899" y="5814197"/>
            <a:ext cx="1298753" cy="169277"/>
          </a:xfrm>
          <a:prstGeom prst="rect">
            <a:avLst/>
          </a:prstGeom>
          <a:noFill/>
          <a:ln>
            <a:noFill/>
          </a:ln>
        </p:spPr>
        <p:txBody>
          <a:bodyPr wrap="none" rtlCol="0">
            <a:spAutoFit/>
          </a:bodyPr>
          <a:lstStyle/>
          <a:p>
            <a:pPr algn="ctr"/>
            <a:r>
              <a:rPr lang="ja-JP" altLang="en-US" sz="500" dirty="0">
                <a:latin typeface="+mn-ea"/>
              </a:rPr>
              <a:t>［室内機］</a:t>
            </a:r>
            <a:r>
              <a:rPr lang="ja-JP" altLang="en-US" sz="500" dirty="0" smtClean="0">
                <a:latin typeface="+mn-ea"/>
              </a:rPr>
              <a:t>質量</a:t>
            </a:r>
            <a:r>
              <a:rPr lang="en-US" altLang="ja-JP" sz="500" dirty="0" smtClean="0">
                <a:latin typeface="+mn-ea"/>
              </a:rPr>
              <a:t>8.0kg</a:t>
            </a:r>
            <a:r>
              <a:rPr lang="ja-JP" altLang="en-US" sz="500" dirty="0">
                <a:latin typeface="+mn-ea"/>
              </a:rPr>
              <a:t>　［室外機］</a:t>
            </a:r>
            <a:r>
              <a:rPr lang="ja-JP" altLang="en-US" sz="500" dirty="0" smtClean="0">
                <a:latin typeface="+mn-ea"/>
              </a:rPr>
              <a:t>質量</a:t>
            </a:r>
            <a:r>
              <a:rPr lang="en-US" altLang="ja-JP" sz="500" dirty="0" smtClean="0">
                <a:latin typeface="+mn-ea"/>
              </a:rPr>
              <a:t>18.5kg</a:t>
            </a:r>
            <a:endParaRPr lang="en-US" altLang="ja-JP" sz="400" dirty="0">
              <a:latin typeface="+mn-ea"/>
            </a:endParaRPr>
          </a:p>
        </p:txBody>
      </p:sp>
      <p:sp>
        <p:nvSpPr>
          <p:cNvPr id="318" name="テキスト ボックス 317">
            <a:extLst>
              <a:ext uri="{FF2B5EF4-FFF2-40B4-BE49-F238E27FC236}">
                <a16:creationId xmlns:a16="http://schemas.microsoft.com/office/drawing/2014/main" id="{F3EBADE7-1E77-ED42-B4F5-6544064AA1F4}"/>
              </a:ext>
            </a:extLst>
          </p:cNvPr>
          <p:cNvSpPr txBox="1"/>
          <p:nvPr/>
        </p:nvSpPr>
        <p:spPr>
          <a:xfrm>
            <a:off x="13708885" y="3745383"/>
            <a:ext cx="968535" cy="553998"/>
          </a:xfrm>
          <a:prstGeom prst="rect">
            <a:avLst/>
          </a:prstGeom>
          <a:noFill/>
          <a:ln>
            <a:noFill/>
          </a:ln>
        </p:spPr>
        <p:txBody>
          <a:bodyPr wrap="none" rtlCol="0">
            <a:spAutoFit/>
          </a:bodyPr>
          <a:lstStyle/>
          <a:p>
            <a:r>
              <a:rPr lang="en-US" altLang="ja-JP" sz="1100" dirty="0" smtClean="0">
                <a:latin typeface="+mn-ea"/>
              </a:rPr>
              <a:t>CSH-B25CR</a:t>
            </a:r>
            <a:endParaRPr lang="en-US" altLang="ja-JP" sz="1100" dirty="0">
              <a:latin typeface="+mn-ea"/>
            </a:endParaRPr>
          </a:p>
          <a:p>
            <a:r>
              <a:rPr lang="ja-JP" altLang="en-US" sz="600" dirty="0"/>
              <a:t>（</a:t>
            </a:r>
            <a:r>
              <a:rPr lang="en-US" altLang="ja-JP" sz="600" dirty="0"/>
              <a:t>W</a:t>
            </a:r>
            <a:r>
              <a:rPr lang="ja-JP" altLang="en-US" sz="600" dirty="0" smtClean="0"/>
              <a:t>）</a:t>
            </a:r>
            <a:endParaRPr lang="en-US" altLang="ja-JP" sz="600" dirty="0" smtClean="0"/>
          </a:p>
          <a:p>
            <a:r>
              <a:rPr lang="en-US" altLang="ja-JP" sz="700" dirty="0" smtClean="0"/>
              <a:t>〈</a:t>
            </a:r>
            <a:r>
              <a:rPr lang="ja-JP" altLang="en-US" sz="700" dirty="0"/>
              <a:t>室外機</a:t>
            </a:r>
            <a:r>
              <a:rPr lang="en-US" altLang="ja-JP" sz="700" dirty="0"/>
              <a:t>〉</a:t>
            </a:r>
            <a:r>
              <a:rPr lang="en-US" altLang="ja-JP" sz="700" dirty="0" smtClean="0"/>
              <a:t>COH-B25CR</a:t>
            </a:r>
            <a:endParaRPr lang="en-US" altLang="ja-JP" sz="700" dirty="0"/>
          </a:p>
          <a:p>
            <a:endParaRPr lang="ja-JP" altLang="en-US" sz="600" dirty="0"/>
          </a:p>
        </p:txBody>
      </p:sp>
      <p:sp>
        <p:nvSpPr>
          <p:cNvPr id="319" name="テキスト ボックス 318">
            <a:extLst>
              <a:ext uri="{FF2B5EF4-FFF2-40B4-BE49-F238E27FC236}">
                <a16:creationId xmlns:a16="http://schemas.microsoft.com/office/drawing/2014/main" id="{69F3BC37-F6AD-6842-93F8-D5D7B0C3F5CD}"/>
              </a:ext>
            </a:extLst>
          </p:cNvPr>
          <p:cNvSpPr txBox="1"/>
          <p:nvPr/>
        </p:nvSpPr>
        <p:spPr>
          <a:xfrm>
            <a:off x="13773731" y="4412928"/>
            <a:ext cx="909223" cy="184666"/>
          </a:xfrm>
          <a:prstGeom prst="rect">
            <a:avLst/>
          </a:prstGeom>
          <a:solidFill>
            <a:schemeClr val="accent2">
              <a:lumMod val="60000"/>
              <a:lumOff val="40000"/>
            </a:schemeClr>
          </a:solidFill>
          <a:ln>
            <a:noFill/>
          </a:ln>
        </p:spPr>
        <p:txBody>
          <a:bodyPr wrap="none" rtlCol="0">
            <a:spAutoFit/>
          </a:bodyPr>
          <a:lstStyle/>
          <a:p>
            <a:r>
              <a:rPr lang="ja-JP" altLang="en-US" sz="600" dirty="0">
                <a:solidFill>
                  <a:schemeClr val="accent6">
                    <a:lumMod val="50000"/>
                  </a:schemeClr>
                </a:solidFill>
                <a:latin typeface="+mn-ea"/>
              </a:rPr>
              <a:t>低温暖房能力</a:t>
            </a:r>
            <a:r>
              <a:rPr lang="ja-JP" altLang="en-US" sz="600" dirty="0" smtClean="0">
                <a:solidFill>
                  <a:schemeClr val="accent6">
                    <a:lumMod val="50000"/>
                  </a:schemeClr>
                </a:solidFill>
                <a:latin typeface="+mn-ea"/>
              </a:rPr>
              <a:t>★</a:t>
            </a:r>
            <a:r>
              <a:rPr lang="en-US" altLang="ja-JP" sz="600" dirty="0" smtClean="0">
                <a:solidFill>
                  <a:schemeClr val="accent6">
                    <a:lumMod val="50000"/>
                  </a:schemeClr>
                </a:solidFill>
                <a:latin typeface="+mn-ea"/>
              </a:rPr>
              <a:t>3.3kW</a:t>
            </a:r>
            <a:endParaRPr lang="ja-JP" altLang="en-US" sz="100" dirty="0">
              <a:solidFill>
                <a:schemeClr val="accent6">
                  <a:lumMod val="50000"/>
                </a:schemeClr>
              </a:solidFill>
            </a:endParaRPr>
          </a:p>
        </p:txBody>
      </p:sp>
      <p:sp>
        <p:nvSpPr>
          <p:cNvPr id="320" name="テキスト ボックス 319">
            <a:extLst>
              <a:ext uri="{FF2B5EF4-FFF2-40B4-BE49-F238E27FC236}">
                <a16:creationId xmlns:a16="http://schemas.microsoft.com/office/drawing/2014/main" id="{8CF5187E-FFC3-FB40-ABCD-72521F3826EA}"/>
              </a:ext>
            </a:extLst>
          </p:cNvPr>
          <p:cNvSpPr txBox="1"/>
          <p:nvPr/>
        </p:nvSpPr>
        <p:spPr>
          <a:xfrm>
            <a:off x="12956841" y="4545970"/>
            <a:ext cx="2167581" cy="369332"/>
          </a:xfrm>
          <a:prstGeom prst="rect">
            <a:avLst/>
          </a:prstGeom>
          <a:noFill/>
          <a:ln>
            <a:noFill/>
          </a:ln>
        </p:spPr>
        <p:txBody>
          <a:bodyPr wrap="none" rtlCol="0">
            <a:spAutoFit/>
          </a:bodyPr>
          <a:lstStyle/>
          <a:p>
            <a:r>
              <a:rPr lang="ja-JP" altLang="en-US" sz="600" dirty="0">
                <a:latin typeface="+mn-ea"/>
              </a:rPr>
              <a:t>希望</a:t>
            </a:r>
            <a:r>
              <a:rPr lang="ja-JP" altLang="en-US" sz="600" dirty="0" smtClean="0">
                <a:latin typeface="+mn-ea"/>
              </a:rPr>
              <a:t>小売価格</a:t>
            </a:r>
            <a:r>
              <a:rPr lang="en-US" altLang="ja-JP" sz="800" dirty="0">
                <a:latin typeface="+mn-ea"/>
              </a:rPr>
              <a:t>316,800</a:t>
            </a:r>
            <a:r>
              <a:rPr lang="ja-JP" altLang="en-US" sz="800" dirty="0" smtClean="0">
                <a:latin typeface="+mn-ea"/>
              </a:rPr>
              <a:t>円</a:t>
            </a:r>
            <a:r>
              <a:rPr lang="ja-JP" altLang="en-US" sz="600" dirty="0">
                <a:latin typeface="+mn-ea"/>
              </a:rPr>
              <a:t>（</a:t>
            </a:r>
            <a:r>
              <a:rPr lang="ja-JP" altLang="en-US" sz="600" dirty="0" smtClean="0">
                <a:latin typeface="+mn-ea"/>
              </a:rPr>
              <a:t>税抜</a:t>
            </a:r>
            <a:r>
              <a:rPr lang="en-US" altLang="ja-JP" sz="600" dirty="0" smtClean="0">
                <a:latin typeface="+mn-ea"/>
              </a:rPr>
              <a:t>288,000</a:t>
            </a:r>
            <a:r>
              <a:rPr lang="ja-JP" altLang="en-US" sz="600" dirty="0">
                <a:latin typeface="+mn-ea"/>
              </a:rPr>
              <a:t>円）</a:t>
            </a:r>
            <a:endParaRPr lang="en-US" altLang="ja-JP" sz="600" dirty="0">
              <a:latin typeface="+mn-ea"/>
            </a:endParaRPr>
          </a:p>
          <a:p>
            <a:r>
              <a:rPr lang="ja-JP" altLang="en-US" sz="500" dirty="0">
                <a:latin typeface="+mn-ea"/>
              </a:rPr>
              <a:t>室内機</a:t>
            </a:r>
            <a:r>
              <a:rPr lang="en-US" altLang="ja-JP" sz="500" dirty="0">
                <a:latin typeface="+mn-ea"/>
              </a:rPr>
              <a:t> 126,720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a:latin typeface="+mn-ea"/>
              </a:rPr>
              <a:t>115,200</a:t>
            </a:r>
            <a:r>
              <a:rPr lang="ja-JP" altLang="en-US" sz="500" dirty="0" smtClean="0">
                <a:latin typeface="+mn-ea"/>
              </a:rPr>
              <a:t>円</a:t>
            </a:r>
            <a:r>
              <a:rPr lang="ja-JP" altLang="en-US" sz="500" dirty="0">
                <a:latin typeface="+mn-ea"/>
              </a:rPr>
              <a:t>）　室外機</a:t>
            </a:r>
            <a:r>
              <a:rPr lang="en-US" altLang="ja-JP" sz="500" dirty="0">
                <a:latin typeface="+mn-ea"/>
              </a:rPr>
              <a:t> 190,080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smtClean="0">
                <a:latin typeface="+mn-ea"/>
              </a:rPr>
              <a:t>172,800</a:t>
            </a:r>
            <a:r>
              <a:rPr lang="ja-JP" altLang="en-US" sz="500" dirty="0" smtClean="0">
                <a:latin typeface="+mn-ea"/>
              </a:rPr>
              <a:t>円</a:t>
            </a:r>
            <a:r>
              <a:rPr lang="ja-JP" altLang="en-US" sz="500" dirty="0">
                <a:latin typeface="+mn-ea"/>
              </a:rPr>
              <a:t>）</a:t>
            </a:r>
            <a:endParaRPr lang="en-US" altLang="ja-JP" sz="500" dirty="0">
              <a:latin typeface="+mn-ea"/>
            </a:endParaRPr>
          </a:p>
          <a:p>
            <a:r>
              <a:rPr lang="ja-JP" altLang="en-US" sz="500" dirty="0">
                <a:latin typeface="+mn-ea"/>
              </a:rPr>
              <a:t>（工事費別）</a:t>
            </a:r>
            <a:endParaRPr lang="en-US" altLang="ja-JP" sz="500" dirty="0">
              <a:latin typeface="+mn-ea"/>
            </a:endParaRPr>
          </a:p>
        </p:txBody>
      </p:sp>
      <p:sp>
        <p:nvSpPr>
          <p:cNvPr id="324" name="テキスト ボックス 323">
            <a:extLst>
              <a:ext uri="{FF2B5EF4-FFF2-40B4-BE49-F238E27FC236}">
                <a16:creationId xmlns:a16="http://schemas.microsoft.com/office/drawing/2014/main" id="{60C7817E-81FA-EE4D-9851-FE527ECB6826}"/>
              </a:ext>
            </a:extLst>
          </p:cNvPr>
          <p:cNvSpPr txBox="1"/>
          <p:nvPr/>
        </p:nvSpPr>
        <p:spPr>
          <a:xfrm>
            <a:off x="12950956" y="5006426"/>
            <a:ext cx="588623" cy="161583"/>
          </a:xfrm>
          <a:prstGeom prst="rect">
            <a:avLst/>
          </a:prstGeom>
          <a:noFill/>
          <a:ln>
            <a:noFill/>
          </a:ln>
        </p:spPr>
        <p:txBody>
          <a:bodyPr wrap="none" rtlCol="0">
            <a:spAutoFit/>
          </a:bodyPr>
          <a:lstStyle/>
          <a:p>
            <a:r>
              <a:rPr lang="ja-JP" altLang="en-US" sz="450">
                <a:latin typeface="+mn-ea"/>
              </a:rPr>
              <a:t>期間消費電力量</a:t>
            </a:r>
            <a:endParaRPr lang="en-US" altLang="ja-JP" sz="450" dirty="0">
              <a:latin typeface="+mn-ea"/>
            </a:endParaRPr>
          </a:p>
        </p:txBody>
      </p:sp>
      <p:sp>
        <p:nvSpPr>
          <p:cNvPr id="325" name="テキスト ボックス 324">
            <a:extLst>
              <a:ext uri="{FF2B5EF4-FFF2-40B4-BE49-F238E27FC236}">
                <a16:creationId xmlns:a16="http://schemas.microsoft.com/office/drawing/2014/main" id="{2CEA4E50-FEDF-7F48-A192-299FAAC697AD}"/>
              </a:ext>
            </a:extLst>
          </p:cNvPr>
          <p:cNvSpPr txBox="1"/>
          <p:nvPr/>
        </p:nvSpPr>
        <p:spPr>
          <a:xfrm>
            <a:off x="13619903" y="5048945"/>
            <a:ext cx="415498" cy="230832"/>
          </a:xfrm>
          <a:prstGeom prst="rect">
            <a:avLst/>
          </a:prstGeom>
          <a:noFill/>
          <a:ln>
            <a:noFill/>
          </a:ln>
        </p:spPr>
        <p:txBody>
          <a:bodyPr wrap="none" rtlCol="0">
            <a:spAutoFit/>
          </a:bodyPr>
          <a:lstStyle/>
          <a:p>
            <a:r>
              <a:rPr lang="ja-JP" altLang="en-US" sz="450" dirty="0">
                <a:latin typeface="+mn-ea"/>
              </a:rPr>
              <a:t>目標年度</a:t>
            </a:r>
            <a:endParaRPr lang="en-US" altLang="ja-JP" sz="450" dirty="0">
              <a:latin typeface="+mn-ea"/>
            </a:endParaRPr>
          </a:p>
          <a:p>
            <a:r>
              <a:rPr lang="en-US" altLang="ja-JP" sz="450" dirty="0" smtClean="0">
                <a:latin typeface="+mn-ea"/>
              </a:rPr>
              <a:t>2027</a:t>
            </a:r>
            <a:r>
              <a:rPr lang="ja-JP" altLang="en-US" sz="450" dirty="0" smtClean="0">
                <a:latin typeface="+mn-ea"/>
              </a:rPr>
              <a:t>年</a:t>
            </a:r>
            <a:endParaRPr lang="en-US" altLang="ja-JP" sz="450" dirty="0">
              <a:latin typeface="+mn-ea"/>
            </a:endParaRPr>
          </a:p>
        </p:txBody>
      </p:sp>
      <p:sp>
        <p:nvSpPr>
          <p:cNvPr id="326" name="テキスト ボックス 325">
            <a:extLst>
              <a:ext uri="{FF2B5EF4-FFF2-40B4-BE49-F238E27FC236}">
                <a16:creationId xmlns:a16="http://schemas.microsoft.com/office/drawing/2014/main" id="{D0FFDA16-01EC-1C4F-B0D5-54759D5B657F}"/>
              </a:ext>
            </a:extLst>
          </p:cNvPr>
          <p:cNvSpPr txBox="1"/>
          <p:nvPr/>
        </p:nvSpPr>
        <p:spPr>
          <a:xfrm>
            <a:off x="13891445" y="5006426"/>
            <a:ext cx="641522" cy="161583"/>
          </a:xfrm>
          <a:prstGeom prst="rect">
            <a:avLst/>
          </a:prstGeom>
          <a:noFill/>
          <a:ln>
            <a:noFill/>
          </a:ln>
        </p:spPr>
        <p:txBody>
          <a:bodyPr wrap="none" rtlCol="0">
            <a:spAutoFit/>
          </a:bodyPr>
          <a:lstStyle/>
          <a:p>
            <a:r>
              <a:rPr lang="ja-JP" altLang="en-US" sz="450">
                <a:latin typeface="+mn-ea"/>
              </a:rPr>
              <a:t>省エネ基準達成率</a:t>
            </a:r>
            <a:endParaRPr lang="en-US" altLang="ja-JP" sz="450" dirty="0">
              <a:latin typeface="+mn-ea"/>
            </a:endParaRPr>
          </a:p>
        </p:txBody>
      </p:sp>
      <p:sp>
        <p:nvSpPr>
          <p:cNvPr id="327" name="テキスト ボックス 326">
            <a:extLst>
              <a:ext uri="{FF2B5EF4-FFF2-40B4-BE49-F238E27FC236}">
                <a16:creationId xmlns:a16="http://schemas.microsoft.com/office/drawing/2014/main" id="{89606A44-49BD-D246-835D-42A0FE1BCAA7}"/>
              </a:ext>
            </a:extLst>
          </p:cNvPr>
          <p:cNvSpPr txBox="1"/>
          <p:nvPr/>
        </p:nvSpPr>
        <p:spPr>
          <a:xfrm>
            <a:off x="14388465" y="4981026"/>
            <a:ext cx="574196" cy="230832"/>
          </a:xfrm>
          <a:prstGeom prst="rect">
            <a:avLst/>
          </a:prstGeom>
          <a:noFill/>
          <a:ln>
            <a:noFill/>
          </a:ln>
        </p:spPr>
        <p:txBody>
          <a:bodyPr wrap="none" rtlCol="0">
            <a:spAutoFit/>
          </a:bodyPr>
          <a:lstStyle/>
          <a:p>
            <a:r>
              <a:rPr lang="ja-JP" altLang="en-US" sz="450" dirty="0">
                <a:latin typeface="+mn-ea"/>
              </a:rPr>
              <a:t>通年エネルギー</a:t>
            </a:r>
            <a:endParaRPr lang="en-US" altLang="ja-JP" sz="450" dirty="0">
              <a:latin typeface="+mn-ea"/>
            </a:endParaRPr>
          </a:p>
          <a:p>
            <a:r>
              <a:rPr lang="ja-JP" altLang="en-US" sz="450" dirty="0">
                <a:latin typeface="+mn-ea"/>
              </a:rPr>
              <a:t>消費効率（</a:t>
            </a:r>
            <a:r>
              <a:rPr lang="en-US" altLang="ja-JP" sz="450" dirty="0">
                <a:latin typeface="+mn-ea"/>
              </a:rPr>
              <a:t>APF</a:t>
            </a:r>
            <a:r>
              <a:rPr lang="ja-JP" altLang="en-US" sz="450" dirty="0">
                <a:latin typeface="+mn-ea"/>
              </a:rPr>
              <a:t>）</a:t>
            </a:r>
            <a:endParaRPr lang="en-US" altLang="ja-JP" sz="450" dirty="0">
              <a:latin typeface="+mn-ea"/>
            </a:endParaRPr>
          </a:p>
        </p:txBody>
      </p:sp>
      <p:sp>
        <p:nvSpPr>
          <p:cNvPr id="328" name="テキスト ボックス 327">
            <a:extLst>
              <a:ext uri="{FF2B5EF4-FFF2-40B4-BE49-F238E27FC236}">
                <a16:creationId xmlns:a16="http://schemas.microsoft.com/office/drawing/2014/main" id="{B421A9AF-4826-9B46-952D-3EB37CE2B45D}"/>
              </a:ext>
            </a:extLst>
          </p:cNvPr>
          <p:cNvSpPr txBox="1"/>
          <p:nvPr/>
        </p:nvSpPr>
        <p:spPr>
          <a:xfrm>
            <a:off x="12989026" y="5089420"/>
            <a:ext cx="508473" cy="246221"/>
          </a:xfrm>
          <a:prstGeom prst="rect">
            <a:avLst/>
          </a:prstGeom>
          <a:noFill/>
          <a:ln>
            <a:noFill/>
          </a:ln>
        </p:spPr>
        <p:txBody>
          <a:bodyPr wrap="none" rtlCol="0">
            <a:spAutoFit/>
          </a:bodyPr>
          <a:lstStyle/>
          <a:p>
            <a:r>
              <a:rPr lang="en-US" altLang="ja-JP" sz="1000" dirty="0" smtClean="0">
                <a:latin typeface="+mn-ea"/>
              </a:rPr>
              <a:t>815</a:t>
            </a:r>
            <a:r>
              <a:rPr lang="en-US" altLang="ja-JP" sz="600" dirty="0" smtClean="0">
                <a:latin typeface="+mn-ea"/>
              </a:rPr>
              <a:t>kWh</a:t>
            </a:r>
            <a:endParaRPr lang="en-US" altLang="ja-JP" sz="450" dirty="0">
              <a:latin typeface="+mn-ea"/>
            </a:endParaRPr>
          </a:p>
        </p:txBody>
      </p:sp>
      <p:sp>
        <p:nvSpPr>
          <p:cNvPr id="329" name="テキスト ボックス 328">
            <a:extLst>
              <a:ext uri="{FF2B5EF4-FFF2-40B4-BE49-F238E27FC236}">
                <a16:creationId xmlns:a16="http://schemas.microsoft.com/office/drawing/2014/main" id="{D2731C48-9D7C-8D4B-A57F-42CEBBBD1B1D}"/>
              </a:ext>
            </a:extLst>
          </p:cNvPr>
          <p:cNvSpPr txBox="1"/>
          <p:nvPr/>
        </p:nvSpPr>
        <p:spPr>
          <a:xfrm>
            <a:off x="14017463" y="5069787"/>
            <a:ext cx="351378" cy="246221"/>
          </a:xfrm>
          <a:prstGeom prst="rect">
            <a:avLst/>
          </a:prstGeom>
          <a:noFill/>
          <a:ln>
            <a:noFill/>
          </a:ln>
        </p:spPr>
        <p:txBody>
          <a:bodyPr wrap="none" rtlCol="0">
            <a:spAutoFit/>
          </a:bodyPr>
          <a:lstStyle/>
          <a:p>
            <a:r>
              <a:rPr lang="en-US" altLang="ja-JP" sz="1000" dirty="0" smtClean="0">
                <a:latin typeface="+mn-ea"/>
              </a:rPr>
              <a:t>87</a:t>
            </a:r>
            <a:r>
              <a:rPr lang="en-US" altLang="ja-JP" sz="600" dirty="0" smtClean="0">
                <a:latin typeface="+mn-ea"/>
              </a:rPr>
              <a:t>%</a:t>
            </a:r>
            <a:endParaRPr lang="en-US" altLang="ja-JP" sz="450" dirty="0">
              <a:latin typeface="+mn-ea"/>
            </a:endParaRPr>
          </a:p>
        </p:txBody>
      </p:sp>
      <p:sp>
        <p:nvSpPr>
          <p:cNvPr id="330" name="テキスト ボックス 329">
            <a:extLst>
              <a:ext uri="{FF2B5EF4-FFF2-40B4-BE49-F238E27FC236}">
                <a16:creationId xmlns:a16="http://schemas.microsoft.com/office/drawing/2014/main" id="{9163D060-E665-AE49-B80B-4DA6B802FFAE}"/>
              </a:ext>
            </a:extLst>
          </p:cNvPr>
          <p:cNvSpPr txBox="1"/>
          <p:nvPr/>
        </p:nvSpPr>
        <p:spPr>
          <a:xfrm>
            <a:off x="14490650" y="5104019"/>
            <a:ext cx="346570" cy="253916"/>
          </a:xfrm>
          <a:prstGeom prst="rect">
            <a:avLst/>
          </a:prstGeom>
          <a:noFill/>
          <a:ln>
            <a:noFill/>
          </a:ln>
        </p:spPr>
        <p:txBody>
          <a:bodyPr wrap="none" rtlCol="0">
            <a:spAutoFit/>
          </a:bodyPr>
          <a:lstStyle/>
          <a:p>
            <a:r>
              <a:rPr lang="en-US" altLang="ja-JP" sz="1050" dirty="0" smtClean="0">
                <a:latin typeface="+mn-ea"/>
              </a:rPr>
              <a:t>5.8</a:t>
            </a:r>
          </a:p>
        </p:txBody>
      </p:sp>
      <p:sp>
        <p:nvSpPr>
          <p:cNvPr id="331" name="テキスト ボックス 330">
            <a:extLst>
              <a:ext uri="{FF2B5EF4-FFF2-40B4-BE49-F238E27FC236}">
                <a16:creationId xmlns:a16="http://schemas.microsoft.com/office/drawing/2014/main" id="{059F7DD4-33AA-2E4D-AFF7-8039A485200A}"/>
              </a:ext>
            </a:extLst>
          </p:cNvPr>
          <p:cNvSpPr txBox="1"/>
          <p:nvPr/>
        </p:nvSpPr>
        <p:spPr>
          <a:xfrm>
            <a:off x="13033129" y="5505898"/>
            <a:ext cx="300082" cy="161583"/>
          </a:xfrm>
          <a:prstGeom prst="rect">
            <a:avLst/>
          </a:prstGeom>
          <a:noFill/>
          <a:ln>
            <a:noFill/>
          </a:ln>
        </p:spPr>
        <p:txBody>
          <a:bodyPr wrap="none" rtlCol="0">
            <a:spAutoFit/>
          </a:bodyPr>
          <a:lstStyle/>
          <a:p>
            <a:r>
              <a:rPr lang="ja-JP" altLang="en-US" sz="450">
                <a:latin typeface="+mn-ea"/>
              </a:rPr>
              <a:t>冷房</a:t>
            </a:r>
            <a:endParaRPr lang="en-US" altLang="ja-JP" sz="450" dirty="0">
              <a:latin typeface="+mn-ea"/>
            </a:endParaRPr>
          </a:p>
        </p:txBody>
      </p:sp>
      <p:sp>
        <p:nvSpPr>
          <p:cNvPr id="332" name="テキスト ボックス 331">
            <a:extLst>
              <a:ext uri="{FF2B5EF4-FFF2-40B4-BE49-F238E27FC236}">
                <a16:creationId xmlns:a16="http://schemas.microsoft.com/office/drawing/2014/main" id="{3705BC3F-3E01-1346-B726-976C0781B297}"/>
              </a:ext>
            </a:extLst>
          </p:cNvPr>
          <p:cNvSpPr txBox="1"/>
          <p:nvPr/>
        </p:nvSpPr>
        <p:spPr>
          <a:xfrm>
            <a:off x="13033129" y="5664809"/>
            <a:ext cx="300082" cy="161583"/>
          </a:xfrm>
          <a:prstGeom prst="rect">
            <a:avLst/>
          </a:prstGeom>
          <a:noFill/>
          <a:ln>
            <a:noFill/>
          </a:ln>
        </p:spPr>
        <p:txBody>
          <a:bodyPr wrap="none" rtlCol="0">
            <a:spAutoFit/>
          </a:bodyPr>
          <a:lstStyle/>
          <a:p>
            <a:r>
              <a:rPr lang="ja-JP" altLang="en-US" sz="450">
                <a:latin typeface="+mn-ea"/>
              </a:rPr>
              <a:t>暖房</a:t>
            </a:r>
            <a:endParaRPr lang="en-US" altLang="ja-JP" sz="450" dirty="0">
              <a:latin typeface="+mn-ea"/>
            </a:endParaRPr>
          </a:p>
        </p:txBody>
      </p:sp>
      <p:sp>
        <p:nvSpPr>
          <p:cNvPr id="333" name="テキスト ボックス 332">
            <a:extLst>
              <a:ext uri="{FF2B5EF4-FFF2-40B4-BE49-F238E27FC236}">
                <a16:creationId xmlns:a16="http://schemas.microsoft.com/office/drawing/2014/main" id="{32F0D2AF-D35F-554C-9007-2D96EFDA5560}"/>
              </a:ext>
            </a:extLst>
          </p:cNvPr>
          <p:cNvSpPr txBox="1"/>
          <p:nvPr/>
        </p:nvSpPr>
        <p:spPr>
          <a:xfrm>
            <a:off x="13324009" y="5368574"/>
            <a:ext cx="527709" cy="161583"/>
          </a:xfrm>
          <a:prstGeom prst="rect">
            <a:avLst/>
          </a:prstGeom>
          <a:noFill/>
          <a:ln>
            <a:noFill/>
          </a:ln>
        </p:spPr>
        <p:txBody>
          <a:bodyPr wrap="none" rtlCol="0">
            <a:spAutoFit/>
          </a:bodyPr>
          <a:lstStyle/>
          <a:p>
            <a:r>
              <a:rPr lang="ja-JP" altLang="en-US" sz="450">
                <a:latin typeface="+mn-ea"/>
              </a:rPr>
              <a:t>畳数のめやす</a:t>
            </a:r>
            <a:endParaRPr lang="en-US" altLang="ja-JP" sz="450" dirty="0">
              <a:latin typeface="+mn-ea"/>
            </a:endParaRPr>
          </a:p>
        </p:txBody>
      </p:sp>
      <p:sp>
        <p:nvSpPr>
          <p:cNvPr id="334" name="テキスト ボックス 333">
            <a:extLst>
              <a:ext uri="{FF2B5EF4-FFF2-40B4-BE49-F238E27FC236}">
                <a16:creationId xmlns:a16="http://schemas.microsoft.com/office/drawing/2014/main" id="{57710FBE-7EA5-A740-91F3-EC132748A31D}"/>
              </a:ext>
            </a:extLst>
          </p:cNvPr>
          <p:cNvSpPr txBox="1"/>
          <p:nvPr/>
        </p:nvSpPr>
        <p:spPr>
          <a:xfrm>
            <a:off x="13972304" y="5368574"/>
            <a:ext cx="300082" cy="161583"/>
          </a:xfrm>
          <a:prstGeom prst="rect">
            <a:avLst/>
          </a:prstGeom>
          <a:noFill/>
          <a:ln>
            <a:noFill/>
          </a:ln>
        </p:spPr>
        <p:txBody>
          <a:bodyPr wrap="none" rtlCol="0">
            <a:spAutoFit/>
          </a:bodyPr>
          <a:lstStyle/>
          <a:p>
            <a:r>
              <a:rPr lang="ja-JP" altLang="en-US" sz="450">
                <a:latin typeface="+mn-ea"/>
              </a:rPr>
              <a:t>能力</a:t>
            </a:r>
            <a:endParaRPr lang="en-US" altLang="ja-JP" sz="450" dirty="0">
              <a:latin typeface="+mn-ea"/>
            </a:endParaRPr>
          </a:p>
        </p:txBody>
      </p:sp>
      <p:sp>
        <p:nvSpPr>
          <p:cNvPr id="335" name="テキスト ボックス 334">
            <a:extLst>
              <a:ext uri="{FF2B5EF4-FFF2-40B4-BE49-F238E27FC236}">
                <a16:creationId xmlns:a16="http://schemas.microsoft.com/office/drawing/2014/main" id="{593FCD60-4F39-B94C-A09E-7C3E06D68045}"/>
              </a:ext>
            </a:extLst>
          </p:cNvPr>
          <p:cNvSpPr txBox="1"/>
          <p:nvPr/>
        </p:nvSpPr>
        <p:spPr>
          <a:xfrm>
            <a:off x="14439334" y="5368574"/>
            <a:ext cx="415498" cy="161583"/>
          </a:xfrm>
          <a:prstGeom prst="rect">
            <a:avLst/>
          </a:prstGeom>
          <a:noFill/>
          <a:ln>
            <a:noFill/>
          </a:ln>
        </p:spPr>
        <p:txBody>
          <a:bodyPr wrap="none" rtlCol="0">
            <a:spAutoFit/>
          </a:bodyPr>
          <a:lstStyle/>
          <a:p>
            <a:r>
              <a:rPr lang="ja-JP" altLang="en-US" sz="450">
                <a:latin typeface="+mn-ea"/>
              </a:rPr>
              <a:t>消費電力</a:t>
            </a:r>
            <a:endParaRPr lang="en-US" altLang="ja-JP" sz="450" dirty="0">
              <a:latin typeface="+mn-ea"/>
            </a:endParaRPr>
          </a:p>
        </p:txBody>
      </p:sp>
      <p:sp>
        <p:nvSpPr>
          <p:cNvPr id="336" name="テキスト ボックス 335">
            <a:extLst>
              <a:ext uri="{FF2B5EF4-FFF2-40B4-BE49-F238E27FC236}">
                <a16:creationId xmlns:a16="http://schemas.microsoft.com/office/drawing/2014/main" id="{EB431409-25B8-DA4B-84E1-C483033572FE}"/>
              </a:ext>
            </a:extLst>
          </p:cNvPr>
          <p:cNvSpPr txBox="1"/>
          <p:nvPr/>
        </p:nvSpPr>
        <p:spPr>
          <a:xfrm>
            <a:off x="13349889" y="5452158"/>
            <a:ext cx="473207" cy="253916"/>
          </a:xfrm>
          <a:prstGeom prst="rect">
            <a:avLst/>
          </a:prstGeom>
          <a:noFill/>
          <a:ln>
            <a:noFill/>
          </a:ln>
        </p:spPr>
        <p:txBody>
          <a:bodyPr wrap="none" rtlCol="0">
            <a:spAutoFit/>
          </a:bodyPr>
          <a:lstStyle/>
          <a:p>
            <a:pPr algn="ctr"/>
            <a:r>
              <a:rPr lang="en-US" altLang="ja-JP" sz="600" dirty="0">
                <a:latin typeface="+mn-ea"/>
              </a:rPr>
              <a:t>7〜10</a:t>
            </a:r>
            <a:r>
              <a:rPr lang="ja-JP" altLang="en-US" sz="600">
                <a:latin typeface="+mn-ea"/>
              </a:rPr>
              <a:t>畳</a:t>
            </a:r>
            <a:endParaRPr lang="en-US" altLang="ja-JP" sz="600" dirty="0">
              <a:latin typeface="+mn-ea"/>
            </a:endParaRPr>
          </a:p>
          <a:p>
            <a:pPr algn="ctr"/>
            <a:r>
              <a:rPr lang="ja-JP" altLang="en-US" sz="450">
                <a:latin typeface="+mn-ea"/>
              </a:rPr>
              <a:t>（</a:t>
            </a:r>
            <a:r>
              <a:rPr lang="en-US" altLang="ja-JP" sz="450" dirty="0">
                <a:latin typeface="+mn-ea"/>
              </a:rPr>
              <a:t>11〜17㎡</a:t>
            </a:r>
            <a:r>
              <a:rPr lang="ja-JP" altLang="en-US" sz="450">
                <a:latin typeface="+mn-ea"/>
              </a:rPr>
              <a:t>）</a:t>
            </a:r>
            <a:endParaRPr lang="en-US" altLang="ja-JP" sz="450" dirty="0">
              <a:latin typeface="+mn-ea"/>
            </a:endParaRPr>
          </a:p>
        </p:txBody>
      </p:sp>
      <p:sp>
        <p:nvSpPr>
          <p:cNvPr id="337" name="テキスト ボックス 336">
            <a:extLst>
              <a:ext uri="{FF2B5EF4-FFF2-40B4-BE49-F238E27FC236}">
                <a16:creationId xmlns:a16="http://schemas.microsoft.com/office/drawing/2014/main" id="{DA0953EA-C430-A447-90D7-2B945B11D543}"/>
              </a:ext>
            </a:extLst>
          </p:cNvPr>
          <p:cNvSpPr txBox="1"/>
          <p:nvPr/>
        </p:nvSpPr>
        <p:spPr>
          <a:xfrm>
            <a:off x="13349889" y="5622040"/>
            <a:ext cx="473206" cy="253916"/>
          </a:xfrm>
          <a:prstGeom prst="rect">
            <a:avLst/>
          </a:prstGeom>
          <a:noFill/>
          <a:ln>
            <a:noFill/>
          </a:ln>
        </p:spPr>
        <p:txBody>
          <a:bodyPr wrap="none" rtlCol="0">
            <a:spAutoFit/>
          </a:bodyPr>
          <a:lstStyle/>
          <a:p>
            <a:pPr algn="ctr"/>
            <a:r>
              <a:rPr lang="en-US" altLang="ja-JP" sz="600" dirty="0">
                <a:latin typeface="+mn-ea"/>
              </a:rPr>
              <a:t>6〜8</a:t>
            </a:r>
            <a:r>
              <a:rPr lang="ja-JP" altLang="en-US" sz="600">
                <a:latin typeface="+mn-ea"/>
              </a:rPr>
              <a:t>畳</a:t>
            </a:r>
            <a:endParaRPr lang="en-US" altLang="ja-JP" sz="600" dirty="0">
              <a:latin typeface="+mn-ea"/>
            </a:endParaRPr>
          </a:p>
          <a:p>
            <a:pPr algn="ctr"/>
            <a:r>
              <a:rPr lang="ja-JP" altLang="en-US" sz="450">
                <a:latin typeface="+mn-ea"/>
              </a:rPr>
              <a:t>（</a:t>
            </a:r>
            <a:r>
              <a:rPr lang="en-US" altLang="ja-JP" sz="450" dirty="0">
                <a:latin typeface="+mn-ea"/>
              </a:rPr>
              <a:t>10〜13㎡</a:t>
            </a:r>
            <a:r>
              <a:rPr lang="ja-JP" altLang="en-US" sz="450">
                <a:latin typeface="+mn-ea"/>
              </a:rPr>
              <a:t>）</a:t>
            </a:r>
            <a:endParaRPr lang="en-US" altLang="ja-JP" sz="450" dirty="0">
              <a:latin typeface="+mn-ea"/>
            </a:endParaRPr>
          </a:p>
        </p:txBody>
      </p:sp>
      <p:sp>
        <p:nvSpPr>
          <p:cNvPr id="338" name="テキスト ボックス 337">
            <a:extLst>
              <a:ext uri="{FF2B5EF4-FFF2-40B4-BE49-F238E27FC236}">
                <a16:creationId xmlns:a16="http://schemas.microsoft.com/office/drawing/2014/main" id="{8D5DEC5C-7735-7F47-A4F5-C203ECCA9FB3}"/>
              </a:ext>
            </a:extLst>
          </p:cNvPr>
          <p:cNvSpPr txBox="1"/>
          <p:nvPr/>
        </p:nvSpPr>
        <p:spPr>
          <a:xfrm>
            <a:off x="13868110" y="5452158"/>
            <a:ext cx="508473" cy="253916"/>
          </a:xfrm>
          <a:prstGeom prst="rect">
            <a:avLst/>
          </a:prstGeom>
          <a:noFill/>
          <a:ln>
            <a:noFill/>
          </a:ln>
        </p:spPr>
        <p:txBody>
          <a:bodyPr wrap="none" rtlCol="0">
            <a:spAutoFit/>
          </a:bodyPr>
          <a:lstStyle/>
          <a:p>
            <a:pPr algn="ctr"/>
            <a:r>
              <a:rPr lang="en-US" altLang="ja-JP" sz="600" dirty="0">
                <a:latin typeface="+mn-ea"/>
              </a:rPr>
              <a:t>2.5kW</a:t>
            </a:r>
          </a:p>
          <a:p>
            <a:pPr algn="ctr"/>
            <a:r>
              <a:rPr lang="ja-JP" altLang="en-US" sz="450" dirty="0">
                <a:latin typeface="+mn-ea"/>
              </a:rPr>
              <a:t>（</a:t>
            </a:r>
            <a:r>
              <a:rPr lang="en-US" altLang="ja-JP" sz="450" dirty="0" smtClean="0">
                <a:latin typeface="+mn-ea"/>
              </a:rPr>
              <a:t>0.8〜3.2kW</a:t>
            </a:r>
            <a:r>
              <a:rPr lang="ja-JP" altLang="en-US" sz="450" dirty="0">
                <a:latin typeface="+mn-ea"/>
              </a:rPr>
              <a:t>）</a:t>
            </a:r>
            <a:endParaRPr lang="en-US" altLang="ja-JP" sz="450" dirty="0">
              <a:latin typeface="+mn-ea"/>
            </a:endParaRPr>
          </a:p>
        </p:txBody>
      </p:sp>
      <p:sp>
        <p:nvSpPr>
          <p:cNvPr id="339" name="テキスト ボックス 338">
            <a:extLst>
              <a:ext uri="{FF2B5EF4-FFF2-40B4-BE49-F238E27FC236}">
                <a16:creationId xmlns:a16="http://schemas.microsoft.com/office/drawing/2014/main" id="{D18C34E2-6678-B94A-BB4E-9AC3868C86B6}"/>
              </a:ext>
            </a:extLst>
          </p:cNvPr>
          <p:cNvSpPr txBox="1"/>
          <p:nvPr/>
        </p:nvSpPr>
        <p:spPr>
          <a:xfrm>
            <a:off x="13868108" y="5618643"/>
            <a:ext cx="508473" cy="253916"/>
          </a:xfrm>
          <a:prstGeom prst="rect">
            <a:avLst/>
          </a:prstGeom>
          <a:noFill/>
          <a:ln>
            <a:noFill/>
          </a:ln>
        </p:spPr>
        <p:txBody>
          <a:bodyPr wrap="none" rtlCol="0">
            <a:spAutoFit/>
          </a:bodyPr>
          <a:lstStyle/>
          <a:p>
            <a:pPr algn="ctr"/>
            <a:r>
              <a:rPr lang="en-US" altLang="ja-JP" sz="600" dirty="0">
                <a:latin typeface="+mn-ea"/>
              </a:rPr>
              <a:t>2.8kW</a:t>
            </a:r>
          </a:p>
          <a:p>
            <a:pPr algn="ctr"/>
            <a:r>
              <a:rPr lang="ja-JP" altLang="en-US" sz="450" dirty="0">
                <a:latin typeface="+mn-ea"/>
              </a:rPr>
              <a:t>（</a:t>
            </a:r>
            <a:r>
              <a:rPr lang="en-US" altLang="ja-JP" sz="450" dirty="0" smtClean="0">
                <a:latin typeface="+mn-ea"/>
              </a:rPr>
              <a:t>0.8〜4.6kW</a:t>
            </a:r>
            <a:r>
              <a:rPr lang="ja-JP" altLang="en-US" sz="450" dirty="0">
                <a:latin typeface="+mn-ea"/>
              </a:rPr>
              <a:t>）</a:t>
            </a:r>
            <a:endParaRPr lang="en-US" altLang="ja-JP" sz="450" dirty="0">
              <a:latin typeface="+mn-ea"/>
            </a:endParaRPr>
          </a:p>
        </p:txBody>
      </p:sp>
      <p:sp>
        <p:nvSpPr>
          <p:cNvPr id="340" name="テキスト ボックス 339">
            <a:extLst>
              <a:ext uri="{FF2B5EF4-FFF2-40B4-BE49-F238E27FC236}">
                <a16:creationId xmlns:a16="http://schemas.microsoft.com/office/drawing/2014/main" id="{DA2395B7-C613-D04C-BB88-46549C556420}"/>
              </a:ext>
            </a:extLst>
          </p:cNvPr>
          <p:cNvSpPr txBox="1"/>
          <p:nvPr/>
        </p:nvSpPr>
        <p:spPr>
          <a:xfrm>
            <a:off x="14402577" y="5456147"/>
            <a:ext cx="516488" cy="253916"/>
          </a:xfrm>
          <a:prstGeom prst="rect">
            <a:avLst/>
          </a:prstGeom>
          <a:noFill/>
          <a:ln>
            <a:noFill/>
          </a:ln>
        </p:spPr>
        <p:txBody>
          <a:bodyPr wrap="none" rtlCol="0">
            <a:spAutoFit/>
          </a:bodyPr>
          <a:lstStyle/>
          <a:p>
            <a:pPr algn="ctr"/>
            <a:r>
              <a:rPr lang="en-US" altLang="ja-JP" sz="600" dirty="0" smtClean="0">
                <a:latin typeface="+mn-ea"/>
              </a:rPr>
              <a:t>610W</a:t>
            </a:r>
            <a:endParaRPr lang="en-US" altLang="ja-JP" sz="600" dirty="0">
              <a:latin typeface="+mn-ea"/>
            </a:endParaRPr>
          </a:p>
          <a:p>
            <a:pPr algn="ctr"/>
            <a:r>
              <a:rPr lang="ja-JP" altLang="en-US" sz="450" dirty="0">
                <a:latin typeface="+mn-ea"/>
              </a:rPr>
              <a:t>（</a:t>
            </a:r>
            <a:r>
              <a:rPr lang="en-US" altLang="ja-JP" sz="450" dirty="0" smtClean="0">
                <a:latin typeface="+mn-ea"/>
              </a:rPr>
              <a:t>165〜840W</a:t>
            </a:r>
            <a:r>
              <a:rPr lang="ja-JP" altLang="en-US" sz="450" dirty="0">
                <a:latin typeface="+mn-ea"/>
              </a:rPr>
              <a:t>）</a:t>
            </a:r>
            <a:endParaRPr lang="en-US" altLang="ja-JP" sz="450" dirty="0">
              <a:latin typeface="+mn-ea"/>
            </a:endParaRPr>
          </a:p>
        </p:txBody>
      </p:sp>
      <p:sp>
        <p:nvSpPr>
          <p:cNvPr id="341" name="テキスト ボックス 340">
            <a:extLst>
              <a:ext uri="{FF2B5EF4-FFF2-40B4-BE49-F238E27FC236}">
                <a16:creationId xmlns:a16="http://schemas.microsoft.com/office/drawing/2014/main" id="{D3FA9B3C-7A52-0142-8B85-D067EF944022}"/>
              </a:ext>
            </a:extLst>
          </p:cNvPr>
          <p:cNvSpPr txBox="1"/>
          <p:nvPr/>
        </p:nvSpPr>
        <p:spPr>
          <a:xfrm>
            <a:off x="14375483" y="5613668"/>
            <a:ext cx="556564" cy="253916"/>
          </a:xfrm>
          <a:prstGeom prst="rect">
            <a:avLst/>
          </a:prstGeom>
          <a:noFill/>
          <a:ln>
            <a:noFill/>
          </a:ln>
        </p:spPr>
        <p:txBody>
          <a:bodyPr wrap="none" rtlCol="0">
            <a:spAutoFit/>
          </a:bodyPr>
          <a:lstStyle/>
          <a:p>
            <a:pPr algn="ctr"/>
            <a:r>
              <a:rPr lang="en-US" altLang="ja-JP" sz="600" dirty="0" smtClean="0">
                <a:latin typeface="+mn-ea"/>
              </a:rPr>
              <a:t>620W</a:t>
            </a:r>
            <a:endParaRPr lang="en-US" altLang="ja-JP" sz="600" dirty="0">
              <a:latin typeface="+mn-ea"/>
            </a:endParaRPr>
          </a:p>
          <a:p>
            <a:pPr algn="ctr"/>
            <a:r>
              <a:rPr lang="ja-JP" altLang="en-US" sz="450" dirty="0">
                <a:latin typeface="+mn-ea"/>
              </a:rPr>
              <a:t>（</a:t>
            </a:r>
            <a:r>
              <a:rPr lang="en-US" altLang="ja-JP" sz="450" dirty="0" smtClean="0">
                <a:latin typeface="+mn-ea"/>
              </a:rPr>
              <a:t>160〜1,285W</a:t>
            </a:r>
            <a:r>
              <a:rPr lang="ja-JP" altLang="en-US" sz="450" dirty="0">
                <a:latin typeface="+mn-ea"/>
              </a:rPr>
              <a:t>）</a:t>
            </a:r>
            <a:endParaRPr lang="en-US" altLang="ja-JP" sz="450" dirty="0">
              <a:latin typeface="+mn-ea"/>
            </a:endParaRPr>
          </a:p>
        </p:txBody>
      </p:sp>
      <p:sp>
        <p:nvSpPr>
          <p:cNvPr id="342" name="テキスト ボックス 341">
            <a:extLst>
              <a:ext uri="{FF2B5EF4-FFF2-40B4-BE49-F238E27FC236}">
                <a16:creationId xmlns:a16="http://schemas.microsoft.com/office/drawing/2014/main" id="{5A440780-9F9D-8E41-94A5-FD94D27C07E8}"/>
              </a:ext>
            </a:extLst>
          </p:cNvPr>
          <p:cNvSpPr txBox="1"/>
          <p:nvPr/>
        </p:nvSpPr>
        <p:spPr>
          <a:xfrm>
            <a:off x="12932673" y="5814197"/>
            <a:ext cx="1298753" cy="169277"/>
          </a:xfrm>
          <a:prstGeom prst="rect">
            <a:avLst/>
          </a:prstGeom>
          <a:noFill/>
          <a:ln>
            <a:noFill/>
          </a:ln>
        </p:spPr>
        <p:txBody>
          <a:bodyPr wrap="none" rtlCol="0">
            <a:spAutoFit/>
          </a:bodyPr>
          <a:lstStyle/>
          <a:p>
            <a:pPr algn="ctr"/>
            <a:r>
              <a:rPr lang="ja-JP" altLang="en-US" sz="500" dirty="0">
                <a:latin typeface="+mn-ea"/>
              </a:rPr>
              <a:t>［室内機］</a:t>
            </a:r>
            <a:r>
              <a:rPr lang="ja-JP" altLang="en-US" sz="500" dirty="0" smtClean="0">
                <a:latin typeface="+mn-ea"/>
              </a:rPr>
              <a:t>質量</a:t>
            </a:r>
            <a:r>
              <a:rPr lang="en-US" altLang="ja-JP" sz="500" dirty="0">
                <a:latin typeface="+mn-ea"/>
              </a:rPr>
              <a:t>8</a:t>
            </a:r>
            <a:r>
              <a:rPr lang="en-US" altLang="ja-JP" sz="500" dirty="0" smtClean="0">
                <a:latin typeface="+mn-ea"/>
              </a:rPr>
              <a:t>.0kg</a:t>
            </a:r>
            <a:r>
              <a:rPr lang="ja-JP" altLang="en-US" sz="500" dirty="0">
                <a:latin typeface="+mn-ea"/>
              </a:rPr>
              <a:t>　［室外機］</a:t>
            </a:r>
            <a:r>
              <a:rPr lang="ja-JP" altLang="en-US" sz="500" dirty="0" smtClean="0">
                <a:latin typeface="+mn-ea"/>
              </a:rPr>
              <a:t>質量</a:t>
            </a:r>
            <a:r>
              <a:rPr lang="en-US" altLang="ja-JP" sz="500" dirty="0" smtClean="0">
                <a:latin typeface="+mn-ea"/>
              </a:rPr>
              <a:t>22.0kg</a:t>
            </a:r>
            <a:endParaRPr lang="en-US" altLang="ja-JP" sz="400" dirty="0">
              <a:latin typeface="+mn-ea"/>
            </a:endParaRPr>
          </a:p>
        </p:txBody>
      </p:sp>
      <p:sp>
        <p:nvSpPr>
          <p:cNvPr id="343" name="テキスト ボックス 342">
            <a:extLst>
              <a:ext uri="{FF2B5EF4-FFF2-40B4-BE49-F238E27FC236}">
                <a16:creationId xmlns:a16="http://schemas.microsoft.com/office/drawing/2014/main" id="{B318F472-B269-4F47-A0A9-6815619B212A}"/>
              </a:ext>
            </a:extLst>
          </p:cNvPr>
          <p:cNvSpPr txBox="1"/>
          <p:nvPr/>
        </p:nvSpPr>
        <p:spPr>
          <a:xfrm>
            <a:off x="11754243" y="5984902"/>
            <a:ext cx="968535" cy="461665"/>
          </a:xfrm>
          <a:prstGeom prst="rect">
            <a:avLst/>
          </a:prstGeom>
          <a:noFill/>
          <a:ln>
            <a:noFill/>
          </a:ln>
        </p:spPr>
        <p:txBody>
          <a:bodyPr wrap="none" rtlCol="0">
            <a:spAutoFit/>
          </a:bodyPr>
          <a:lstStyle/>
          <a:p>
            <a:r>
              <a:rPr lang="en-US" altLang="ja-JP" sz="1100" dirty="0" smtClean="0">
                <a:latin typeface="+mn-ea"/>
              </a:rPr>
              <a:t>CSH-B28CR</a:t>
            </a:r>
            <a:endParaRPr lang="en-US" altLang="ja-JP" sz="1100" dirty="0">
              <a:latin typeface="+mn-ea"/>
            </a:endParaRPr>
          </a:p>
          <a:p>
            <a:r>
              <a:rPr lang="ja-JP" altLang="en-US" sz="600" dirty="0"/>
              <a:t>（</a:t>
            </a:r>
            <a:r>
              <a:rPr lang="en-US" altLang="ja-JP" sz="600" dirty="0"/>
              <a:t>W</a:t>
            </a:r>
            <a:r>
              <a:rPr lang="ja-JP" altLang="en-US" sz="600" dirty="0" smtClean="0"/>
              <a:t>）</a:t>
            </a:r>
            <a:endParaRPr lang="en-US" altLang="ja-JP" sz="600" dirty="0"/>
          </a:p>
          <a:p>
            <a:r>
              <a:rPr lang="en-US" altLang="ja-JP" sz="700" dirty="0"/>
              <a:t>〈</a:t>
            </a:r>
            <a:r>
              <a:rPr lang="ja-JP" altLang="en-US" sz="700" dirty="0"/>
              <a:t>室外機</a:t>
            </a:r>
            <a:r>
              <a:rPr lang="en-US" altLang="ja-JP" sz="700" dirty="0"/>
              <a:t>〉</a:t>
            </a:r>
            <a:r>
              <a:rPr lang="en-US" altLang="ja-JP" sz="700" dirty="0" smtClean="0"/>
              <a:t>COH-B28CR</a:t>
            </a:r>
            <a:endParaRPr lang="en-US" altLang="ja-JP" sz="700" dirty="0"/>
          </a:p>
        </p:txBody>
      </p:sp>
      <p:sp>
        <p:nvSpPr>
          <p:cNvPr id="344" name="テキスト ボックス 343">
            <a:extLst>
              <a:ext uri="{FF2B5EF4-FFF2-40B4-BE49-F238E27FC236}">
                <a16:creationId xmlns:a16="http://schemas.microsoft.com/office/drawing/2014/main" id="{7280036C-FFC5-E74C-B85B-AA3F5EB0E4F1}"/>
              </a:ext>
            </a:extLst>
          </p:cNvPr>
          <p:cNvSpPr txBox="1"/>
          <p:nvPr/>
        </p:nvSpPr>
        <p:spPr>
          <a:xfrm>
            <a:off x="11819089" y="6619625"/>
            <a:ext cx="909223" cy="184666"/>
          </a:xfrm>
          <a:prstGeom prst="rect">
            <a:avLst/>
          </a:prstGeom>
          <a:solidFill>
            <a:schemeClr val="accent2">
              <a:lumMod val="60000"/>
              <a:lumOff val="40000"/>
            </a:schemeClr>
          </a:solidFill>
          <a:ln>
            <a:noFill/>
          </a:ln>
        </p:spPr>
        <p:txBody>
          <a:bodyPr wrap="none" rtlCol="0">
            <a:spAutoFit/>
          </a:bodyPr>
          <a:lstStyle/>
          <a:p>
            <a:r>
              <a:rPr lang="ja-JP" altLang="en-US" sz="600" dirty="0">
                <a:solidFill>
                  <a:schemeClr val="accent6">
                    <a:lumMod val="50000"/>
                  </a:schemeClr>
                </a:solidFill>
                <a:latin typeface="+mn-ea"/>
              </a:rPr>
              <a:t>低温暖房能力</a:t>
            </a:r>
            <a:r>
              <a:rPr lang="ja-JP" altLang="en-US" sz="600" dirty="0" smtClean="0">
                <a:solidFill>
                  <a:schemeClr val="accent6">
                    <a:lumMod val="50000"/>
                  </a:schemeClr>
                </a:solidFill>
                <a:latin typeface="+mn-ea"/>
              </a:rPr>
              <a:t>★</a:t>
            </a:r>
            <a:r>
              <a:rPr lang="en-US" altLang="ja-JP" sz="600" dirty="0" smtClean="0">
                <a:solidFill>
                  <a:schemeClr val="accent6">
                    <a:lumMod val="50000"/>
                  </a:schemeClr>
                </a:solidFill>
                <a:latin typeface="+mn-ea"/>
              </a:rPr>
              <a:t>3.6kW</a:t>
            </a:r>
            <a:endParaRPr lang="ja-JP" altLang="en-US" sz="100" dirty="0">
              <a:solidFill>
                <a:schemeClr val="accent6">
                  <a:lumMod val="50000"/>
                </a:schemeClr>
              </a:solidFill>
            </a:endParaRPr>
          </a:p>
        </p:txBody>
      </p:sp>
      <p:sp>
        <p:nvSpPr>
          <p:cNvPr id="345" name="テキスト ボックス 344">
            <a:extLst>
              <a:ext uri="{FF2B5EF4-FFF2-40B4-BE49-F238E27FC236}">
                <a16:creationId xmlns:a16="http://schemas.microsoft.com/office/drawing/2014/main" id="{49DCFA72-8DB1-5549-83C2-EB87A23FA32B}"/>
              </a:ext>
            </a:extLst>
          </p:cNvPr>
          <p:cNvSpPr txBox="1"/>
          <p:nvPr/>
        </p:nvSpPr>
        <p:spPr>
          <a:xfrm>
            <a:off x="10920739" y="6845741"/>
            <a:ext cx="2167581" cy="369332"/>
          </a:xfrm>
          <a:prstGeom prst="rect">
            <a:avLst/>
          </a:prstGeom>
          <a:noFill/>
          <a:ln>
            <a:noFill/>
          </a:ln>
        </p:spPr>
        <p:txBody>
          <a:bodyPr wrap="none" rtlCol="0">
            <a:spAutoFit/>
          </a:bodyPr>
          <a:lstStyle/>
          <a:p>
            <a:r>
              <a:rPr lang="ja-JP" altLang="en-US" sz="600" dirty="0">
                <a:latin typeface="+mn-ea"/>
              </a:rPr>
              <a:t>希望</a:t>
            </a:r>
            <a:r>
              <a:rPr lang="ja-JP" altLang="en-US" sz="600" dirty="0" smtClean="0">
                <a:latin typeface="+mn-ea"/>
              </a:rPr>
              <a:t>小売価格</a:t>
            </a:r>
            <a:r>
              <a:rPr lang="en-US" altLang="ja-JP" sz="800" dirty="0">
                <a:latin typeface="+mn-ea"/>
              </a:rPr>
              <a:t>349</a:t>
            </a:r>
            <a:r>
              <a:rPr lang="en-US" altLang="ja-JP" sz="800" dirty="0" smtClean="0">
                <a:latin typeface="+mn-ea"/>
              </a:rPr>
              <a:t>,800</a:t>
            </a:r>
            <a:r>
              <a:rPr lang="ja-JP" altLang="en-US" sz="800" dirty="0">
                <a:latin typeface="+mn-ea"/>
              </a:rPr>
              <a:t>円</a:t>
            </a:r>
            <a:r>
              <a:rPr lang="ja-JP" altLang="en-US" sz="600" dirty="0">
                <a:latin typeface="+mn-ea"/>
              </a:rPr>
              <a:t>（</a:t>
            </a:r>
            <a:r>
              <a:rPr lang="ja-JP" altLang="en-US" sz="600" dirty="0" smtClean="0">
                <a:latin typeface="+mn-ea"/>
              </a:rPr>
              <a:t>税抜</a:t>
            </a:r>
            <a:r>
              <a:rPr lang="en-US" altLang="ja-JP" sz="600" dirty="0" smtClean="0">
                <a:latin typeface="+mn-ea"/>
              </a:rPr>
              <a:t>318,000</a:t>
            </a:r>
            <a:r>
              <a:rPr lang="ja-JP" altLang="en-US" sz="600" dirty="0">
                <a:latin typeface="+mn-ea"/>
              </a:rPr>
              <a:t>円）</a:t>
            </a:r>
            <a:endParaRPr lang="en-US" altLang="ja-JP" sz="600" dirty="0">
              <a:latin typeface="+mn-ea"/>
            </a:endParaRPr>
          </a:p>
          <a:p>
            <a:r>
              <a:rPr lang="ja-JP" altLang="en-US" sz="500" dirty="0">
                <a:latin typeface="+mn-ea"/>
              </a:rPr>
              <a:t>室内機</a:t>
            </a:r>
            <a:r>
              <a:rPr lang="en-US" altLang="ja-JP" sz="500" dirty="0">
                <a:latin typeface="+mn-ea"/>
              </a:rPr>
              <a:t> </a:t>
            </a:r>
            <a:r>
              <a:rPr lang="en-US" altLang="ja-JP" sz="500" dirty="0" smtClean="0">
                <a:latin typeface="+mn-ea"/>
              </a:rPr>
              <a:t>139,920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a:latin typeface="+mn-ea"/>
              </a:rPr>
              <a:t>127,200</a:t>
            </a:r>
            <a:r>
              <a:rPr lang="ja-JP" altLang="en-US" sz="500" dirty="0" smtClean="0">
                <a:latin typeface="+mn-ea"/>
              </a:rPr>
              <a:t>円</a:t>
            </a:r>
            <a:r>
              <a:rPr lang="ja-JP" altLang="en-US" sz="500" dirty="0">
                <a:latin typeface="+mn-ea"/>
              </a:rPr>
              <a:t>）　室外機</a:t>
            </a:r>
            <a:r>
              <a:rPr lang="en-US" altLang="ja-JP" sz="500" dirty="0">
                <a:latin typeface="+mn-ea"/>
              </a:rPr>
              <a:t> 209,880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a:latin typeface="+mn-ea"/>
              </a:rPr>
              <a:t>190,800</a:t>
            </a:r>
            <a:r>
              <a:rPr lang="ja-JP" altLang="en-US" sz="500" dirty="0" smtClean="0">
                <a:latin typeface="+mn-ea"/>
              </a:rPr>
              <a:t>円</a:t>
            </a:r>
            <a:r>
              <a:rPr lang="ja-JP" altLang="en-US" sz="500" dirty="0">
                <a:latin typeface="+mn-ea"/>
              </a:rPr>
              <a:t>）</a:t>
            </a:r>
            <a:endParaRPr lang="en-US" altLang="ja-JP" sz="500" dirty="0">
              <a:latin typeface="+mn-ea"/>
            </a:endParaRPr>
          </a:p>
          <a:p>
            <a:r>
              <a:rPr lang="ja-JP" altLang="en-US" sz="500" dirty="0">
                <a:latin typeface="+mn-ea"/>
              </a:rPr>
              <a:t>（工事費別）</a:t>
            </a:r>
            <a:endParaRPr lang="en-US" altLang="ja-JP" sz="500" dirty="0">
              <a:latin typeface="+mn-ea"/>
            </a:endParaRPr>
          </a:p>
        </p:txBody>
      </p:sp>
      <p:sp>
        <p:nvSpPr>
          <p:cNvPr id="349" name="テキスト ボックス 348">
            <a:extLst>
              <a:ext uri="{FF2B5EF4-FFF2-40B4-BE49-F238E27FC236}">
                <a16:creationId xmlns:a16="http://schemas.microsoft.com/office/drawing/2014/main" id="{BFB6A88C-9B9E-814C-8FDD-B4E538D55453}"/>
              </a:ext>
            </a:extLst>
          </p:cNvPr>
          <p:cNvSpPr txBox="1"/>
          <p:nvPr/>
        </p:nvSpPr>
        <p:spPr>
          <a:xfrm>
            <a:off x="10996314" y="7239595"/>
            <a:ext cx="588623" cy="161583"/>
          </a:xfrm>
          <a:prstGeom prst="rect">
            <a:avLst/>
          </a:prstGeom>
          <a:noFill/>
          <a:ln>
            <a:noFill/>
          </a:ln>
        </p:spPr>
        <p:txBody>
          <a:bodyPr wrap="none" rtlCol="0">
            <a:spAutoFit/>
          </a:bodyPr>
          <a:lstStyle/>
          <a:p>
            <a:r>
              <a:rPr lang="ja-JP" altLang="en-US" sz="450" dirty="0">
                <a:latin typeface="+mn-ea"/>
              </a:rPr>
              <a:t>期間消費電力量</a:t>
            </a:r>
            <a:endParaRPr lang="en-US" altLang="ja-JP" sz="450" dirty="0">
              <a:latin typeface="+mn-ea"/>
            </a:endParaRPr>
          </a:p>
        </p:txBody>
      </p:sp>
      <p:sp>
        <p:nvSpPr>
          <p:cNvPr id="350" name="テキスト ボックス 349">
            <a:extLst>
              <a:ext uri="{FF2B5EF4-FFF2-40B4-BE49-F238E27FC236}">
                <a16:creationId xmlns:a16="http://schemas.microsoft.com/office/drawing/2014/main" id="{8AFDEFF6-234F-2D42-B2A4-4F2A32251FF2}"/>
              </a:ext>
            </a:extLst>
          </p:cNvPr>
          <p:cNvSpPr txBox="1"/>
          <p:nvPr/>
        </p:nvSpPr>
        <p:spPr>
          <a:xfrm>
            <a:off x="11657789" y="7282114"/>
            <a:ext cx="415498" cy="230832"/>
          </a:xfrm>
          <a:prstGeom prst="rect">
            <a:avLst/>
          </a:prstGeom>
          <a:noFill/>
          <a:ln>
            <a:noFill/>
          </a:ln>
        </p:spPr>
        <p:txBody>
          <a:bodyPr wrap="none" rtlCol="0">
            <a:spAutoFit/>
          </a:bodyPr>
          <a:lstStyle/>
          <a:p>
            <a:r>
              <a:rPr lang="ja-JP" altLang="en-US" sz="450" dirty="0">
                <a:latin typeface="+mn-ea"/>
              </a:rPr>
              <a:t>目標年度</a:t>
            </a:r>
            <a:endParaRPr lang="en-US" altLang="ja-JP" sz="450" dirty="0">
              <a:latin typeface="+mn-ea"/>
            </a:endParaRPr>
          </a:p>
          <a:p>
            <a:r>
              <a:rPr lang="en-US" altLang="ja-JP" sz="450" dirty="0" smtClean="0">
                <a:latin typeface="+mn-ea"/>
              </a:rPr>
              <a:t>2027</a:t>
            </a:r>
            <a:r>
              <a:rPr lang="ja-JP" altLang="en-US" sz="450" dirty="0" smtClean="0">
                <a:latin typeface="+mn-ea"/>
              </a:rPr>
              <a:t>年</a:t>
            </a:r>
            <a:endParaRPr lang="en-US" altLang="ja-JP" sz="450" dirty="0">
              <a:latin typeface="+mn-ea"/>
            </a:endParaRPr>
          </a:p>
        </p:txBody>
      </p:sp>
      <p:sp>
        <p:nvSpPr>
          <p:cNvPr id="351" name="テキスト ボックス 350">
            <a:extLst>
              <a:ext uri="{FF2B5EF4-FFF2-40B4-BE49-F238E27FC236}">
                <a16:creationId xmlns:a16="http://schemas.microsoft.com/office/drawing/2014/main" id="{65285A61-680A-1046-9CCC-6B590FE68AD2}"/>
              </a:ext>
            </a:extLst>
          </p:cNvPr>
          <p:cNvSpPr txBox="1"/>
          <p:nvPr/>
        </p:nvSpPr>
        <p:spPr>
          <a:xfrm>
            <a:off x="11924851" y="7239595"/>
            <a:ext cx="641522" cy="161583"/>
          </a:xfrm>
          <a:prstGeom prst="rect">
            <a:avLst/>
          </a:prstGeom>
          <a:noFill/>
          <a:ln>
            <a:noFill/>
          </a:ln>
        </p:spPr>
        <p:txBody>
          <a:bodyPr wrap="none" rtlCol="0">
            <a:spAutoFit/>
          </a:bodyPr>
          <a:lstStyle/>
          <a:p>
            <a:r>
              <a:rPr lang="ja-JP" altLang="en-US" sz="450" dirty="0">
                <a:latin typeface="+mn-ea"/>
              </a:rPr>
              <a:t>省エネ基準達成率</a:t>
            </a:r>
            <a:endParaRPr lang="en-US" altLang="ja-JP" sz="450" dirty="0">
              <a:latin typeface="+mn-ea"/>
            </a:endParaRPr>
          </a:p>
        </p:txBody>
      </p:sp>
      <p:sp>
        <p:nvSpPr>
          <p:cNvPr id="352" name="テキスト ボックス 351">
            <a:extLst>
              <a:ext uri="{FF2B5EF4-FFF2-40B4-BE49-F238E27FC236}">
                <a16:creationId xmlns:a16="http://schemas.microsoft.com/office/drawing/2014/main" id="{E148F32B-B3CE-3B45-93E3-A9AFA76F0539}"/>
              </a:ext>
            </a:extLst>
          </p:cNvPr>
          <p:cNvSpPr txBox="1"/>
          <p:nvPr/>
        </p:nvSpPr>
        <p:spPr>
          <a:xfrm>
            <a:off x="12421871" y="7201495"/>
            <a:ext cx="574196" cy="230832"/>
          </a:xfrm>
          <a:prstGeom prst="rect">
            <a:avLst/>
          </a:prstGeom>
          <a:noFill/>
          <a:ln>
            <a:noFill/>
          </a:ln>
        </p:spPr>
        <p:txBody>
          <a:bodyPr wrap="none" rtlCol="0">
            <a:spAutoFit/>
          </a:bodyPr>
          <a:lstStyle/>
          <a:p>
            <a:r>
              <a:rPr lang="ja-JP" altLang="en-US" sz="450">
                <a:latin typeface="+mn-ea"/>
              </a:rPr>
              <a:t>通年エネルギー</a:t>
            </a:r>
            <a:endParaRPr lang="en-US" altLang="ja-JP" sz="450" dirty="0">
              <a:latin typeface="+mn-ea"/>
            </a:endParaRPr>
          </a:p>
          <a:p>
            <a:r>
              <a:rPr lang="ja-JP" altLang="en-US" sz="450">
                <a:latin typeface="+mn-ea"/>
              </a:rPr>
              <a:t>消費効率（</a:t>
            </a:r>
            <a:r>
              <a:rPr lang="en-US" altLang="ja-JP" sz="450" dirty="0">
                <a:latin typeface="+mn-ea"/>
              </a:rPr>
              <a:t>APF</a:t>
            </a:r>
            <a:r>
              <a:rPr lang="ja-JP" altLang="en-US" sz="450">
                <a:latin typeface="+mn-ea"/>
              </a:rPr>
              <a:t>）</a:t>
            </a:r>
            <a:endParaRPr lang="en-US" altLang="ja-JP" sz="450" dirty="0">
              <a:latin typeface="+mn-ea"/>
            </a:endParaRPr>
          </a:p>
        </p:txBody>
      </p:sp>
      <p:sp>
        <p:nvSpPr>
          <p:cNvPr id="353" name="テキスト ボックス 352">
            <a:extLst>
              <a:ext uri="{FF2B5EF4-FFF2-40B4-BE49-F238E27FC236}">
                <a16:creationId xmlns:a16="http://schemas.microsoft.com/office/drawing/2014/main" id="{3A8606B7-88A0-7349-93C7-93990775F606}"/>
              </a:ext>
            </a:extLst>
          </p:cNvPr>
          <p:cNvSpPr txBox="1"/>
          <p:nvPr/>
        </p:nvSpPr>
        <p:spPr>
          <a:xfrm>
            <a:off x="11028034" y="7313064"/>
            <a:ext cx="508473" cy="246221"/>
          </a:xfrm>
          <a:prstGeom prst="rect">
            <a:avLst/>
          </a:prstGeom>
          <a:noFill/>
          <a:ln>
            <a:noFill/>
          </a:ln>
        </p:spPr>
        <p:txBody>
          <a:bodyPr wrap="none" rtlCol="0">
            <a:spAutoFit/>
          </a:bodyPr>
          <a:lstStyle/>
          <a:p>
            <a:r>
              <a:rPr lang="en-US" altLang="ja-JP" sz="1000" dirty="0" smtClean="0">
                <a:latin typeface="+mn-ea"/>
              </a:rPr>
              <a:t>913</a:t>
            </a:r>
            <a:r>
              <a:rPr lang="en-US" altLang="ja-JP" sz="600" dirty="0" smtClean="0">
                <a:latin typeface="+mn-ea"/>
              </a:rPr>
              <a:t>kWh</a:t>
            </a:r>
            <a:endParaRPr lang="en-US" altLang="ja-JP" sz="450" dirty="0">
              <a:latin typeface="+mn-ea"/>
            </a:endParaRPr>
          </a:p>
        </p:txBody>
      </p:sp>
      <p:sp>
        <p:nvSpPr>
          <p:cNvPr id="354" name="テキスト ボックス 353">
            <a:extLst>
              <a:ext uri="{FF2B5EF4-FFF2-40B4-BE49-F238E27FC236}">
                <a16:creationId xmlns:a16="http://schemas.microsoft.com/office/drawing/2014/main" id="{67646C65-4B1E-1D4A-8054-FAA63DD6CD3D}"/>
              </a:ext>
            </a:extLst>
          </p:cNvPr>
          <p:cNvSpPr txBox="1"/>
          <p:nvPr/>
        </p:nvSpPr>
        <p:spPr>
          <a:xfrm>
            <a:off x="12087876" y="7300256"/>
            <a:ext cx="351378" cy="246221"/>
          </a:xfrm>
          <a:prstGeom prst="rect">
            <a:avLst/>
          </a:prstGeom>
          <a:noFill/>
          <a:ln>
            <a:noFill/>
          </a:ln>
        </p:spPr>
        <p:txBody>
          <a:bodyPr wrap="none" rtlCol="0">
            <a:spAutoFit/>
          </a:bodyPr>
          <a:lstStyle/>
          <a:p>
            <a:r>
              <a:rPr lang="en-US" altLang="ja-JP" sz="1000" dirty="0" smtClean="0">
                <a:latin typeface="+mn-ea"/>
              </a:rPr>
              <a:t>87</a:t>
            </a:r>
            <a:r>
              <a:rPr lang="en-US" altLang="ja-JP" sz="600" dirty="0" smtClean="0">
                <a:latin typeface="+mn-ea"/>
              </a:rPr>
              <a:t>%</a:t>
            </a:r>
            <a:endParaRPr lang="en-US" altLang="ja-JP" sz="450" dirty="0">
              <a:latin typeface="+mn-ea"/>
            </a:endParaRPr>
          </a:p>
        </p:txBody>
      </p:sp>
      <p:sp>
        <p:nvSpPr>
          <p:cNvPr id="355" name="テキスト ボックス 354">
            <a:extLst>
              <a:ext uri="{FF2B5EF4-FFF2-40B4-BE49-F238E27FC236}">
                <a16:creationId xmlns:a16="http://schemas.microsoft.com/office/drawing/2014/main" id="{1DC57473-72DD-1348-ACD5-6EC5D6A77844}"/>
              </a:ext>
            </a:extLst>
          </p:cNvPr>
          <p:cNvSpPr txBox="1"/>
          <p:nvPr/>
        </p:nvSpPr>
        <p:spPr>
          <a:xfrm>
            <a:off x="12543106" y="7324488"/>
            <a:ext cx="346570" cy="253916"/>
          </a:xfrm>
          <a:prstGeom prst="rect">
            <a:avLst/>
          </a:prstGeom>
          <a:noFill/>
          <a:ln>
            <a:noFill/>
          </a:ln>
        </p:spPr>
        <p:txBody>
          <a:bodyPr wrap="none" rtlCol="0">
            <a:spAutoFit/>
          </a:bodyPr>
          <a:lstStyle/>
          <a:p>
            <a:r>
              <a:rPr lang="en-US" altLang="ja-JP" sz="1050" dirty="0" smtClean="0">
                <a:latin typeface="+mn-ea"/>
              </a:rPr>
              <a:t>5.8</a:t>
            </a:r>
            <a:endParaRPr lang="en-US" altLang="ja-JP" sz="1050" dirty="0">
              <a:latin typeface="+mn-ea"/>
            </a:endParaRPr>
          </a:p>
        </p:txBody>
      </p:sp>
      <p:sp>
        <p:nvSpPr>
          <p:cNvPr id="356" name="テキスト ボックス 355">
            <a:extLst>
              <a:ext uri="{FF2B5EF4-FFF2-40B4-BE49-F238E27FC236}">
                <a16:creationId xmlns:a16="http://schemas.microsoft.com/office/drawing/2014/main" id="{B9A952DB-AF4A-934D-BC37-04A8315CD7B2}"/>
              </a:ext>
            </a:extLst>
          </p:cNvPr>
          <p:cNvSpPr txBox="1"/>
          <p:nvPr/>
        </p:nvSpPr>
        <p:spPr>
          <a:xfrm>
            <a:off x="11078487" y="7726367"/>
            <a:ext cx="300082" cy="161583"/>
          </a:xfrm>
          <a:prstGeom prst="rect">
            <a:avLst/>
          </a:prstGeom>
          <a:noFill/>
          <a:ln>
            <a:noFill/>
          </a:ln>
        </p:spPr>
        <p:txBody>
          <a:bodyPr wrap="none" rtlCol="0">
            <a:spAutoFit/>
          </a:bodyPr>
          <a:lstStyle/>
          <a:p>
            <a:r>
              <a:rPr lang="ja-JP" altLang="en-US" sz="450" dirty="0">
                <a:latin typeface="+mn-ea"/>
              </a:rPr>
              <a:t>冷房</a:t>
            </a:r>
            <a:endParaRPr lang="en-US" altLang="ja-JP" sz="450" dirty="0">
              <a:latin typeface="+mn-ea"/>
            </a:endParaRPr>
          </a:p>
        </p:txBody>
      </p:sp>
      <p:sp>
        <p:nvSpPr>
          <p:cNvPr id="357" name="テキスト ボックス 356">
            <a:extLst>
              <a:ext uri="{FF2B5EF4-FFF2-40B4-BE49-F238E27FC236}">
                <a16:creationId xmlns:a16="http://schemas.microsoft.com/office/drawing/2014/main" id="{0789B99C-5E81-9845-A781-1C8D52A81D68}"/>
              </a:ext>
            </a:extLst>
          </p:cNvPr>
          <p:cNvSpPr txBox="1"/>
          <p:nvPr/>
        </p:nvSpPr>
        <p:spPr>
          <a:xfrm>
            <a:off x="11078487" y="7885278"/>
            <a:ext cx="300082" cy="161583"/>
          </a:xfrm>
          <a:prstGeom prst="rect">
            <a:avLst/>
          </a:prstGeom>
          <a:noFill/>
          <a:ln>
            <a:noFill/>
          </a:ln>
        </p:spPr>
        <p:txBody>
          <a:bodyPr wrap="none" rtlCol="0">
            <a:spAutoFit/>
          </a:bodyPr>
          <a:lstStyle/>
          <a:p>
            <a:r>
              <a:rPr lang="ja-JP" altLang="en-US" sz="450">
                <a:latin typeface="+mn-ea"/>
              </a:rPr>
              <a:t>暖房</a:t>
            </a:r>
            <a:endParaRPr lang="en-US" altLang="ja-JP" sz="450" dirty="0">
              <a:latin typeface="+mn-ea"/>
            </a:endParaRPr>
          </a:p>
        </p:txBody>
      </p:sp>
      <p:sp>
        <p:nvSpPr>
          <p:cNvPr id="358" name="テキスト ボックス 357">
            <a:extLst>
              <a:ext uri="{FF2B5EF4-FFF2-40B4-BE49-F238E27FC236}">
                <a16:creationId xmlns:a16="http://schemas.microsoft.com/office/drawing/2014/main" id="{715232A7-5A95-DB48-8BAC-C749894F9E88}"/>
              </a:ext>
            </a:extLst>
          </p:cNvPr>
          <p:cNvSpPr txBox="1"/>
          <p:nvPr/>
        </p:nvSpPr>
        <p:spPr>
          <a:xfrm>
            <a:off x="11369367" y="7589043"/>
            <a:ext cx="527709" cy="161583"/>
          </a:xfrm>
          <a:prstGeom prst="rect">
            <a:avLst/>
          </a:prstGeom>
          <a:noFill/>
          <a:ln>
            <a:noFill/>
          </a:ln>
        </p:spPr>
        <p:txBody>
          <a:bodyPr wrap="none" rtlCol="0">
            <a:spAutoFit/>
          </a:bodyPr>
          <a:lstStyle/>
          <a:p>
            <a:r>
              <a:rPr lang="ja-JP" altLang="en-US" sz="450">
                <a:latin typeface="+mn-ea"/>
              </a:rPr>
              <a:t>畳数のめやす</a:t>
            </a:r>
            <a:endParaRPr lang="en-US" altLang="ja-JP" sz="450" dirty="0">
              <a:latin typeface="+mn-ea"/>
            </a:endParaRPr>
          </a:p>
        </p:txBody>
      </p:sp>
      <p:sp>
        <p:nvSpPr>
          <p:cNvPr id="359" name="テキスト ボックス 358">
            <a:extLst>
              <a:ext uri="{FF2B5EF4-FFF2-40B4-BE49-F238E27FC236}">
                <a16:creationId xmlns:a16="http://schemas.microsoft.com/office/drawing/2014/main" id="{632E455B-392C-DA42-A35B-FD9137B9B098}"/>
              </a:ext>
            </a:extLst>
          </p:cNvPr>
          <p:cNvSpPr txBox="1"/>
          <p:nvPr/>
        </p:nvSpPr>
        <p:spPr>
          <a:xfrm>
            <a:off x="12017662" y="7589043"/>
            <a:ext cx="300082" cy="161583"/>
          </a:xfrm>
          <a:prstGeom prst="rect">
            <a:avLst/>
          </a:prstGeom>
          <a:noFill/>
          <a:ln>
            <a:noFill/>
          </a:ln>
        </p:spPr>
        <p:txBody>
          <a:bodyPr wrap="none" rtlCol="0">
            <a:spAutoFit/>
          </a:bodyPr>
          <a:lstStyle/>
          <a:p>
            <a:r>
              <a:rPr lang="ja-JP" altLang="en-US" sz="450">
                <a:latin typeface="+mn-ea"/>
              </a:rPr>
              <a:t>能力</a:t>
            </a:r>
            <a:endParaRPr lang="en-US" altLang="ja-JP" sz="450" dirty="0">
              <a:latin typeface="+mn-ea"/>
            </a:endParaRPr>
          </a:p>
        </p:txBody>
      </p:sp>
      <p:sp>
        <p:nvSpPr>
          <p:cNvPr id="360" name="テキスト ボックス 359">
            <a:extLst>
              <a:ext uri="{FF2B5EF4-FFF2-40B4-BE49-F238E27FC236}">
                <a16:creationId xmlns:a16="http://schemas.microsoft.com/office/drawing/2014/main" id="{6A1540FB-F46E-DC44-B768-0ABF026DAD77}"/>
              </a:ext>
            </a:extLst>
          </p:cNvPr>
          <p:cNvSpPr txBox="1"/>
          <p:nvPr/>
        </p:nvSpPr>
        <p:spPr>
          <a:xfrm>
            <a:off x="12484692" y="7589043"/>
            <a:ext cx="415498" cy="161583"/>
          </a:xfrm>
          <a:prstGeom prst="rect">
            <a:avLst/>
          </a:prstGeom>
          <a:noFill/>
          <a:ln>
            <a:noFill/>
          </a:ln>
        </p:spPr>
        <p:txBody>
          <a:bodyPr wrap="none" rtlCol="0">
            <a:spAutoFit/>
          </a:bodyPr>
          <a:lstStyle/>
          <a:p>
            <a:r>
              <a:rPr lang="ja-JP" altLang="en-US" sz="450">
                <a:latin typeface="+mn-ea"/>
              </a:rPr>
              <a:t>消費電力</a:t>
            </a:r>
            <a:endParaRPr lang="en-US" altLang="ja-JP" sz="450" dirty="0">
              <a:latin typeface="+mn-ea"/>
            </a:endParaRPr>
          </a:p>
        </p:txBody>
      </p:sp>
      <p:sp>
        <p:nvSpPr>
          <p:cNvPr id="361" name="テキスト ボックス 360">
            <a:extLst>
              <a:ext uri="{FF2B5EF4-FFF2-40B4-BE49-F238E27FC236}">
                <a16:creationId xmlns:a16="http://schemas.microsoft.com/office/drawing/2014/main" id="{7A098A16-4B89-954D-B621-AC0D59B3A72B}"/>
              </a:ext>
            </a:extLst>
          </p:cNvPr>
          <p:cNvSpPr txBox="1"/>
          <p:nvPr/>
        </p:nvSpPr>
        <p:spPr>
          <a:xfrm>
            <a:off x="11395247" y="7685327"/>
            <a:ext cx="473207" cy="253916"/>
          </a:xfrm>
          <a:prstGeom prst="rect">
            <a:avLst/>
          </a:prstGeom>
          <a:noFill/>
          <a:ln>
            <a:noFill/>
          </a:ln>
        </p:spPr>
        <p:txBody>
          <a:bodyPr wrap="none" rtlCol="0">
            <a:spAutoFit/>
          </a:bodyPr>
          <a:lstStyle/>
          <a:p>
            <a:pPr algn="ctr"/>
            <a:r>
              <a:rPr lang="en-US" altLang="ja-JP" sz="600" dirty="0">
                <a:latin typeface="+mn-ea"/>
              </a:rPr>
              <a:t>8〜12</a:t>
            </a:r>
            <a:r>
              <a:rPr lang="ja-JP" altLang="en-US" sz="600">
                <a:latin typeface="+mn-ea"/>
              </a:rPr>
              <a:t>畳</a:t>
            </a:r>
            <a:endParaRPr lang="en-US" altLang="ja-JP" sz="600" dirty="0">
              <a:latin typeface="+mn-ea"/>
            </a:endParaRPr>
          </a:p>
          <a:p>
            <a:pPr algn="ctr"/>
            <a:r>
              <a:rPr lang="ja-JP" altLang="en-US" sz="450">
                <a:latin typeface="+mn-ea"/>
              </a:rPr>
              <a:t>（</a:t>
            </a:r>
            <a:r>
              <a:rPr lang="en-US" altLang="ja-JP" sz="450" dirty="0">
                <a:latin typeface="+mn-ea"/>
              </a:rPr>
              <a:t>13〜19㎡</a:t>
            </a:r>
            <a:r>
              <a:rPr lang="ja-JP" altLang="en-US" sz="450">
                <a:latin typeface="+mn-ea"/>
              </a:rPr>
              <a:t>）</a:t>
            </a:r>
            <a:endParaRPr lang="en-US" altLang="ja-JP" sz="450" dirty="0">
              <a:latin typeface="+mn-ea"/>
            </a:endParaRPr>
          </a:p>
        </p:txBody>
      </p:sp>
      <p:sp>
        <p:nvSpPr>
          <p:cNvPr id="362" name="テキスト ボックス 361">
            <a:extLst>
              <a:ext uri="{FF2B5EF4-FFF2-40B4-BE49-F238E27FC236}">
                <a16:creationId xmlns:a16="http://schemas.microsoft.com/office/drawing/2014/main" id="{20595E1B-2340-6747-AA3C-3BEBC5095420}"/>
              </a:ext>
            </a:extLst>
          </p:cNvPr>
          <p:cNvSpPr txBox="1"/>
          <p:nvPr/>
        </p:nvSpPr>
        <p:spPr>
          <a:xfrm>
            <a:off x="11395247" y="7855209"/>
            <a:ext cx="473207" cy="253916"/>
          </a:xfrm>
          <a:prstGeom prst="rect">
            <a:avLst/>
          </a:prstGeom>
          <a:noFill/>
          <a:ln>
            <a:noFill/>
          </a:ln>
        </p:spPr>
        <p:txBody>
          <a:bodyPr wrap="none" rtlCol="0">
            <a:spAutoFit/>
          </a:bodyPr>
          <a:lstStyle/>
          <a:p>
            <a:pPr algn="ctr"/>
            <a:r>
              <a:rPr lang="en-US" altLang="ja-JP" sz="600" dirty="0">
                <a:latin typeface="+mn-ea"/>
              </a:rPr>
              <a:t>8〜10</a:t>
            </a:r>
            <a:r>
              <a:rPr lang="ja-JP" altLang="en-US" sz="600">
                <a:latin typeface="+mn-ea"/>
              </a:rPr>
              <a:t>畳</a:t>
            </a:r>
            <a:endParaRPr lang="en-US" altLang="ja-JP" sz="600" dirty="0">
              <a:latin typeface="+mn-ea"/>
            </a:endParaRPr>
          </a:p>
          <a:p>
            <a:pPr algn="ctr"/>
            <a:r>
              <a:rPr lang="ja-JP" altLang="en-US" sz="450">
                <a:latin typeface="+mn-ea"/>
              </a:rPr>
              <a:t>（</a:t>
            </a:r>
            <a:r>
              <a:rPr lang="en-US" altLang="ja-JP" sz="450" dirty="0">
                <a:latin typeface="+mn-ea"/>
              </a:rPr>
              <a:t>13〜16㎡</a:t>
            </a:r>
            <a:r>
              <a:rPr lang="ja-JP" altLang="en-US" sz="450">
                <a:latin typeface="+mn-ea"/>
              </a:rPr>
              <a:t>）</a:t>
            </a:r>
            <a:endParaRPr lang="en-US" altLang="ja-JP" sz="450" dirty="0">
              <a:latin typeface="+mn-ea"/>
            </a:endParaRPr>
          </a:p>
        </p:txBody>
      </p:sp>
      <p:sp>
        <p:nvSpPr>
          <p:cNvPr id="363" name="テキスト ボックス 362">
            <a:extLst>
              <a:ext uri="{FF2B5EF4-FFF2-40B4-BE49-F238E27FC236}">
                <a16:creationId xmlns:a16="http://schemas.microsoft.com/office/drawing/2014/main" id="{E4D9B330-4284-F14E-B119-7BA4EEA20BDC}"/>
              </a:ext>
            </a:extLst>
          </p:cNvPr>
          <p:cNvSpPr txBox="1"/>
          <p:nvPr/>
        </p:nvSpPr>
        <p:spPr>
          <a:xfrm>
            <a:off x="11904652" y="7685327"/>
            <a:ext cx="526106" cy="253916"/>
          </a:xfrm>
          <a:prstGeom prst="rect">
            <a:avLst/>
          </a:prstGeom>
          <a:noFill/>
          <a:ln>
            <a:noFill/>
          </a:ln>
        </p:spPr>
        <p:txBody>
          <a:bodyPr wrap="none" rtlCol="0">
            <a:spAutoFit/>
          </a:bodyPr>
          <a:lstStyle/>
          <a:p>
            <a:pPr algn="ctr"/>
            <a:r>
              <a:rPr lang="en-US" altLang="ja-JP" sz="600" dirty="0">
                <a:latin typeface="+mn-ea"/>
              </a:rPr>
              <a:t>2.8kW</a:t>
            </a:r>
          </a:p>
          <a:p>
            <a:pPr algn="ctr"/>
            <a:r>
              <a:rPr lang="ja-JP" altLang="en-US" sz="450" dirty="0">
                <a:latin typeface="+mn-ea"/>
              </a:rPr>
              <a:t>（</a:t>
            </a:r>
            <a:r>
              <a:rPr lang="en-US" altLang="ja-JP" sz="450" dirty="0" smtClean="0">
                <a:latin typeface="+mn-ea"/>
              </a:rPr>
              <a:t>0.8〜3.4kW</a:t>
            </a:r>
            <a:r>
              <a:rPr lang="ja-JP" altLang="en-US" sz="450" dirty="0">
                <a:latin typeface="+mn-ea"/>
              </a:rPr>
              <a:t>）</a:t>
            </a:r>
            <a:endParaRPr lang="en-US" altLang="ja-JP" sz="450" dirty="0">
              <a:latin typeface="+mn-ea"/>
            </a:endParaRPr>
          </a:p>
        </p:txBody>
      </p:sp>
      <p:sp>
        <p:nvSpPr>
          <p:cNvPr id="364" name="テキスト ボックス 363">
            <a:extLst>
              <a:ext uri="{FF2B5EF4-FFF2-40B4-BE49-F238E27FC236}">
                <a16:creationId xmlns:a16="http://schemas.microsoft.com/office/drawing/2014/main" id="{1319B817-5DB3-A244-BB26-AD014DCE869B}"/>
              </a:ext>
            </a:extLst>
          </p:cNvPr>
          <p:cNvSpPr txBox="1"/>
          <p:nvPr/>
        </p:nvSpPr>
        <p:spPr>
          <a:xfrm>
            <a:off x="11913466" y="7851812"/>
            <a:ext cx="508473" cy="253916"/>
          </a:xfrm>
          <a:prstGeom prst="rect">
            <a:avLst/>
          </a:prstGeom>
          <a:noFill/>
          <a:ln>
            <a:noFill/>
          </a:ln>
        </p:spPr>
        <p:txBody>
          <a:bodyPr wrap="none" rtlCol="0">
            <a:spAutoFit/>
          </a:bodyPr>
          <a:lstStyle/>
          <a:p>
            <a:pPr algn="ctr"/>
            <a:r>
              <a:rPr lang="en-US" altLang="ja-JP" sz="600" dirty="0">
                <a:latin typeface="+mn-ea"/>
              </a:rPr>
              <a:t>3.6kW</a:t>
            </a:r>
          </a:p>
          <a:p>
            <a:pPr algn="ctr"/>
            <a:r>
              <a:rPr lang="ja-JP" altLang="en-US" sz="450" dirty="0">
                <a:latin typeface="+mn-ea"/>
              </a:rPr>
              <a:t>（</a:t>
            </a:r>
            <a:r>
              <a:rPr lang="en-US" altLang="ja-JP" sz="450" dirty="0" smtClean="0">
                <a:latin typeface="+mn-ea"/>
              </a:rPr>
              <a:t>0.8〜5.0kW</a:t>
            </a:r>
            <a:r>
              <a:rPr lang="ja-JP" altLang="en-US" sz="450" dirty="0">
                <a:latin typeface="+mn-ea"/>
              </a:rPr>
              <a:t>）</a:t>
            </a:r>
            <a:endParaRPr lang="en-US" altLang="ja-JP" sz="450" dirty="0">
              <a:latin typeface="+mn-ea"/>
            </a:endParaRPr>
          </a:p>
        </p:txBody>
      </p:sp>
      <p:sp>
        <p:nvSpPr>
          <p:cNvPr id="365" name="テキスト ボックス 364">
            <a:extLst>
              <a:ext uri="{FF2B5EF4-FFF2-40B4-BE49-F238E27FC236}">
                <a16:creationId xmlns:a16="http://schemas.microsoft.com/office/drawing/2014/main" id="{882B9045-AB12-B544-9A83-766D0EF59B8D}"/>
              </a:ext>
            </a:extLst>
          </p:cNvPr>
          <p:cNvSpPr txBox="1"/>
          <p:nvPr/>
        </p:nvSpPr>
        <p:spPr>
          <a:xfrm>
            <a:off x="12447935" y="7689316"/>
            <a:ext cx="516488" cy="253916"/>
          </a:xfrm>
          <a:prstGeom prst="rect">
            <a:avLst/>
          </a:prstGeom>
          <a:noFill/>
          <a:ln>
            <a:noFill/>
          </a:ln>
        </p:spPr>
        <p:txBody>
          <a:bodyPr wrap="none" rtlCol="0">
            <a:spAutoFit/>
          </a:bodyPr>
          <a:lstStyle/>
          <a:p>
            <a:pPr algn="ctr"/>
            <a:r>
              <a:rPr lang="en-US" altLang="ja-JP" sz="600" dirty="0" smtClean="0">
                <a:latin typeface="+mn-ea"/>
              </a:rPr>
              <a:t>675W</a:t>
            </a:r>
            <a:endParaRPr lang="en-US" altLang="ja-JP" sz="600" dirty="0">
              <a:latin typeface="+mn-ea"/>
            </a:endParaRPr>
          </a:p>
          <a:p>
            <a:pPr algn="ctr"/>
            <a:r>
              <a:rPr lang="ja-JP" altLang="en-US" sz="450" dirty="0">
                <a:latin typeface="+mn-ea"/>
              </a:rPr>
              <a:t>（</a:t>
            </a:r>
            <a:r>
              <a:rPr lang="en-US" altLang="ja-JP" sz="450" dirty="0" smtClean="0">
                <a:latin typeface="+mn-ea"/>
              </a:rPr>
              <a:t>165〜940W</a:t>
            </a:r>
            <a:r>
              <a:rPr lang="ja-JP" altLang="en-US" sz="450" dirty="0">
                <a:latin typeface="+mn-ea"/>
              </a:rPr>
              <a:t>）</a:t>
            </a:r>
            <a:endParaRPr lang="en-US" altLang="ja-JP" sz="450" dirty="0">
              <a:latin typeface="+mn-ea"/>
            </a:endParaRPr>
          </a:p>
        </p:txBody>
      </p:sp>
      <p:sp>
        <p:nvSpPr>
          <p:cNvPr id="366" name="テキスト ボックス 365">
            <a:extLst>
              <a:ext uri="{FF2B5EF4-FFF2-40B4-BE49-F238E27FC236}">
                <a16:creationId xmlns:a16="http://schemas.microsoft.com/office/drawing/2014/main" id="{765100F8-70A4-DE42-B309-EB4B1218F8FC}"/>
              </a:ext>
            </a:extLst>
          </p:cNvPr>
          <p:cNvSpPr txBox="1"/>
          <p:nvPr/>
        </p:nvSpPr>
        <p:spPr>
          <a:xfrm>
            <a:off x="12420842" y="7846837"/>
            <a:ext cx="556563" cy="253916"/>
          </a:xfrm>
          <a:prstGeom prst="rect">
            <a:avLst/>
          </a:prstGeom>
          <a:noFill/>
          <a:ln>
            <a:noFill/>
          </a:ln>
        </p:spPr>
        <p:txBody>
          <a:bodyPr wrap="none" rtlCol="0">
            <a:spAutoFit/>
          </a:bodyPr>
          <a:lstStyle/>
          <a:p>
            <a:pPr algn="ctr"/>
            <a:r>
              <a:rPr lang="en-US" altLang="ja-JP" sz="600" dirty="0" smtClean="0">
                <a:latin typeface="+mn-ea"/>
              </a:rPr>
              <a:t>855W</a:t>
            </a:r>
            <a:endParaRPr lang="en-US" altLang="ja-JP" sz="600" dirty="0">
              <a:latin typeface="+mn-ea"/>
            </a:endParaRPr>
          </a:p>
          <a:p>
            <a:pPr algn="ctr"/>
            <a:r>
              <a:rPr lang="ja-JP" altLang="en-US" sz="450" dirty="0">
                <a:latin typeface="+mn-ea"/>
              </a:rPr>
              <a:t>（</a:t>
            </a:r>
            <a:r>
              <a:rPr lang="en-US" altLang="ja-JP" sz="450" dirty="0" smtClean="0">
                <a:latin typeface="+mn-ea"/>
              </a:rPr>
              <a:t>160〜1,485W</a:t>
            </a:r>
            <a:r>
              <a:rPr lang="ja-JP" altLang="en-US" sz="450" dirty="0">
                <a:latin typeface="+mn-ea"/>
              </a:rPr>
              <a:t>）</a:t>
            </a:r>
            <a:endParaRPr lang="en-US" altLang="ja-JP" sz="450" dirty="0">
              <a:latin typeface="+mn-ea"/>
            </a:endParaRPr>
          </a:p>
        </p:txBody>
      </p:sp>
      <p:sp>
        <p:nvSpPr>
          <p:cNvPr id="367" name="テキスト ボックス 366">
            <a:extLst>
              <a:ext uri="{FF2B5EF4-FFF2-40B4-BE49-F238E27FC236}">
                <a16:creationId xmlns:a16="http://schemas.microsoft.com/office/drawing/2014/main" id="{CC01C4F1-BA54-3241-A9CB-F0007A6823F8}"/>
              </a:ext>
            </a:extLst>
          </p:cNvPr>
          <p:cNvSpPr txBox="1"/>
          <p:nvPr/>
        </p:nvSpPr>
        <p:spPr>
          <a:xfrm>
            <a:off x="10978031" y="8034666"/>
            <a:ext cx="1298753" cy="169277"/>
          </a:xfrm>
          <a:prstGeom prst="rect">
            <a:avLst/>
          </a:prstGeom>
          <a:noFill/>
          <a:ln>
            <a:noFill/>
          </a:ln>
        </p:spPr>
        <p:txBody>
          <a:bodyPr wrap="none" rtlCol="0">
            <a:spAutoFit/>
          </a:bodyPr>
          <a:lstStyle/>
          <a:p>
            <a:pPr algn="ctr"/>
            <a:r>
              <a:rPr lang="ja-JP" altLang="en-US" sz="500" dirty="0">
                <a:latin typeface="+mn-ea"/>
              </a:rPr>
              <a:t>［室内機］</a:t>
            </a:r>
            <a:r>
              <a:rPr lang="ja-JP" altLang="en-US" sz="500" dirty="0" smtClean="0">
                <a:latin typeface="+mn-ea"/>
              </a:rPr>
              <a:t>質量</a:t>
            </a:r>
            <a:r>
              <a:rPr lang="en-US" altLang="ja-JP" sz="500" dirty="0" smtClean="0">
                <a:latin typeface="+mn-ea"/>
              </a:rPr>
              <a:t>9.0kg</a:t>
            </a:r>
            <a:r>
              <a:rPr lang="ja-JP" altLang="en-US" sz="500" dirty="0">
                <a:latin typeface="+mn-ea"/>
              </a:rPr>
              <a:t>　［室外機］</a:t>
            </a:r>
            <a:r>
              <a:rPr lang="ja-JP" altLang="en-US" sz="500" dirty="0" smtClean="0">
                <a:latin typeface="+mn-ea"/>
              </a:rPr>
              <a:t>質量</a:t>
            </a:r>
            <a:r>
              <a:rPr lang="en-US" altLang="ja-JP" sz="500" dirty="0" smtClean="0">
                <a:latin typeface="+mn-ea"/>
              </a:rPr>
              <a:t>23.0kg</a:t>
            </a:r>
            <a:endParaRPr lang="en-US" altLang="ja-JP" sz="400" dirty="0">
              <a:latin typeface="+mn-ea"/>
            </a:endParaRPr>
          </a:p>
        </p:txBody>
      </p:sp>
      <p:sp>
        <p:nvSpPr>
          <p:cNvPr id="368" name="テキスト ボックス 367">
            <a:extLst>
              <a:ext uri="{FF2B5EF4-FFF2-40B4-BE49-F238E27FC236}">
                <a16:creationId xmlns:a16="http://schemas.microsoft.com/office/drawing/2014/main" id="{AA403727-4384-914B-BD4C-3164DB4E9844}"/>
              </a:ext>
            </a:extLst>
          </p:cNvPr>
          <p:cNvSpPr txBox="1"/>
          <p:nvPr/>
        </p:nvSpPr>
        <p:spPr>
          <a:xfrm>
            <a:off x="13721820" y="5984902"/>
            <a:ext cx="968535" cy="646331"/>
          </a:xfrm>
          <a:prstGeom prst="rect">
            <a:avLst/>
          </a:prstGeom>
          <a:noFill/>
          <a:ln>
            <a:noFill/>
          </a:ln>
        </p:spPr>
        <p:txBody>
          <a:bodyPr wrap="none" rtlCol="0">
            <a:spAutoFit/>
          </a:bodyPr>
          <a:lstStyle/>
          <a:p>
            <a:r>
              <a:rPr lang="en-US" altLang="ja-JP" sz="1100" dirty="0" smtClean="0">
                <a:latin typeface="+mn-ea"/>
              </a:rPr>
              <a:t>CSH-B40CR</a:t>
            </a:r>
            <a:endParaRPr lang="en-US" altLang="ja-JP" sz="1100" dirty="0">
              <a:latin typeface="+mn-ea"/>
            </a:endParaRPr>
          </a:p>
          <a:p>
            <a:r>
              <a:rPr lang="ja-JP" altLang="en-US" sz="600" dirty="0"/>
              <a:t>（</a:t>
            </a:r>
            <a:r>
              <a:rPr lang="en-US" altLang="ja-JP" sz="600" dirty="0"/>
              <a:t>W</a:t>
            </a:r>
            <a:r>
              <a:rPr lang="ja-JP" altLang="en-US" sz="600" dirty="0" smtClean="0"/>
              <a:t>）</a:t>
            </a:r>
            <a:endParaRPr lang="en-US" altLang="ja-JP" sz="600" dirty="0" smtClean="0"/>
          </a:p>
          <a:p>
            <a:r>
              <a:rPr lang="en-US" altLang="ja-JP" sz="700" dirty="0" smtClean="0"/>
              <a:t>〈</a:t>
            </a:r>
            <a:r>
              <a:rPr lang="ja-JP" altLang="en-US" sz="700" dirty="0"/>
              <a:t>室外機</a:t>
            </a:r>
            <a:r>
              <a:rPr lang="en-US" altLang="ja-JP" sz="700" dirty="0"/>
              <a:t>〉</a:t>
            </a:r>
            <a:r>
              <a:rPr lang="en-US" altLang="ja-JP" sz="700" dirty="0" smtClean="0"/>
              <a:t>COH-B40CR</a:t>
            </a:r>
            <a:endParaRPr lang="en-US" altLang="ja-JP" sz="700" dirty="0"/>
          </a:p>
          <a:p>
            <a:endParaRPr lang="en-US" altLang="ja-JP" sz="600" dirty="0" smtClean="0"/>
          </a:p>
          <a:p>
            <a:endParaRPr lang="en-US" altLang="ja-JP" sz="600" dirty="0" smtClean="0"/>
          </a:p>
        </p:txBody>
      </p:sp>
      <p:sp>
        <p:nvSpPr>
          <p:cNvPr id="418" name="テキスト ボックス 417">
            <a:extLst>
              <a:ext uri="{FF2B5EF4-FFF2-40B4-BE49-F238E27FC236}">
                <a16:creationId xmlns:a16="http://schemas.microsoft.com/office/drawing/2014/main" id="{92DE469D-E66B-B842-B273-AF7D6ADAC32D}"/>
              </a:ext>
            </a:extLst>
          </p:cNvPr>
          <p:cNvSpPr txBox="1"/>
          <p:nvPr/>
        </p:nvSpPr>
        <p:spPr>
          <a:xfrm>
            <a:off x="11756296" y="8243112"/>
            <a:ext cx="1013419" cy="461665"/>
          </a:xfrm>
          <a:prstGeom prst="rect">
            <a:avLst/>
          </a:prstGeom>
          <a:noFill/>
          <a:ln>
            <a:noFill/>
          </a:ln>
        </p:spPr>
        <p:txBody>
          <a:bodyPr wrap="none" rtlCol="0">
            <a:spAutoFit/>
          </a:bodyPr>
          <a:lstStyle/>
          <a:p>
            <a:r>
              <a:rPr lang="en-US" altLang="ja-JP" sz="1100" dirty="0" smtClean="0">
                <a:latin typeface="+mn-ea"/>
              </a:rPr>
              <a:t>CSH-B56CR2</a:t>
            </a:r>
            <a:endParaRPr lang="en-US" altLang="ja-JP" sz="1100" dirty="0">
              <a:latin typeface="+mn-ea"/>
            </a:endParaRPr>
          </a:p>
          <a:p>
            <a:r>
              <a:rPr lang="ja-JP" altLang="en-US" sz="600" dirty="0"/>
              <a:t>（</a:t>
            </a:r>
            <a:r>
              <a:rPr lang="en-US" altLang="ja-JP" sz="600" dirty="0"/>
              <a:t>W</a:t>
            </a:r>
            <a:r>
              <a:rPr lang="ja-JP" altLang="en-US" sz="600" dirty="0" smtClean="0"/>
              <a:t>）</a:t>
            </a:r>
            <a:endParaRPr lang="en-US" altLang="ja-JP" sz="600" dirty="0"/>
          </a:p>
          <a:p>
            <a:r>
              <a:rPr lang="en-US" altLang="ja-JP" sz="700" dirty="0"/>
              <a:t>〈</a:t>
            </a:r>
            <a:r>
              <a:rPr lang="ja-JP" altLang="en-US" sz="700" dirty="0"/>
              <a:t>室外機</a:t>
            </a:r>
            <a:r>
              <a:rPr lang="en-US" altLang="ja-JP" sz="700" dirty="0"/>
              <a:t>〉</a:t>
            </a:r>
            <a:r>
              <a:rPr lang="en-US" altLang="ja-JP" sz="700" dirty="0" smtClean="0"/>
              <a:t>COH-B56CR2</a:t>
            </a:r>
            <a:endParaRPr lang="en-US" altLang="ja-JP" sz="700" dirty="0"/>
          </a:p>
        </p:txBody>
      </p:sp>
      <p:sp>
        <p:nvSpPr>
          <p:cNvPr id="419" name="テキスト ボックス 418">
            <a:extLst>
              <a:ext uri="{FF2B5EF4-FFF2-40B4-BE49-F238E27FC236}">
                <a16:creationId xmlns:a16="http://schemas.microsoft.com/office/drawing/2014/main" id="{320B7FF1-36FC-A841-8CD4-4BFE5AE94061}"/>
              </a:ext>
            </a:extLst>
          </p:cNvPr>
          <p:cNvSpPr txBox="1"/>
          <p:nvPr/>
        </p:nvSpPr>
        <p:spPr>
          <a:xfrm>
            <a:off x="11840894" y="8912561"/>
            <a:ext cx="873957" cy="184666"/>
          </a:xfrm>
          <a:prstGeom prst="rect">
            <a:avLst/>
          </a:prstGeom>
          <a:solidFill>
            <a:schemeClr val="accent2">
              <a:lumMod val="60000"/>
              <a:lumOff val="40000"/>
            </a:schemeClr>
          </a:solidFill>
          <a:ln>
            <a:noFill/>
          </a:ln>
        </p:spPr>
        <p:txBody>
          <a:bodyPr wrap="none" rtlCol="0">
            <a:spAutoFit/>
          </a:bodyPr>
          <a:lstStyle/>
          <a:p>
            <a:r>
              <a:rPr lang="ja-JP" altLang="en-US" sz="600" dirty="0">
                <a:solidFill>
                  <a:schemeClr val="accent6">
                    <a:lumMod val="50000"/>
                  </a:schemeClr>
                </a:solidFill>
                <a:latin typeface="+mn-ea"/>
              </a:rPr>
              <a:t>低温暖房能力</a:t>
            </a:r>
            <a:r>
              <a:rPr lang="ja-JP" altLang="en-US" sz="600" dirty="0" smtClean="0">
                <a:solidFill>
                  <a:schemeClr val="accent6">
                    <a:lumMod val="50000"/>
                  </a:schemeClr>
                </a:solidFill>
                <a:latin typeface="+mn-ea"/>
              </a:rPr>
              <a:t>★</a:t>
            </a:r>
            <a:r>
              <a:rPr lang="en-US" altLang="ja-JP" sz="600" dirty="0" smtClean="0">
                <a:solidFill>
                  <a:schemeClr val="accent6">
                    <a:lumMod val="50000"/>
                  </a:schemeClr>
                </a:solidFill>
                <a:latin typeface="+mn-ea"/>
              </a:rPr>
              <a:t>6.3W</a:t>
            </a:r>
            <a:endParaRPr lang="ja-JP" altLang="en-US" sz="100" dirty="0">
              <a:solidFill>
                <a:schemeClr val="accent6">
                  <a:lumMod val="50000"/>
                </a:schemeClr>
              </a:solidFill>
            </a:endParaRPr>
          </a:p>
        </p:txBody>
      </p:sp>
      <p:sp>
        <p:nvSpPr>
          <p:cNvPr id="420" name="テキスト ボックス 419">
            <a:extLst>
              <a:ext uri="{FF2B5EF4-FFF2-40B4-BE49-F238E27FC236}">
                <a16:creationId xmlns:a16="http://schemas.microsoft.com/office/drawing/2014/main" id="{80CC47AD-B209-9C40-BA4F-37C489D0CCD6}"/>
              </a:ext>
            </a:extLst>
          </p:cNvPr>
          <p:cNvSpPr txBox="1"/>
          <p:nvPr/>
        </p:nvSpPr>
        <p:spPr>
          <a:xfrm>
            <a:off x="10940752" y="9043699"/>
            <a:ext cx="2167581" cy="369332"/>
          </a:xfrm>
          <a:prstGeom prst="rect">
            <a:avLst/>
          </a:prstGeom>
          <a:noFill/>
          <a:ln>
            <a:noFill/>
          </a:ln>
        </p:spPr>
        <p:txBody>
          <a:bodyPr wrap="none" rtlCol="0">
            <a:spAutoFit/>
          </a:bodyPr>
          <a:lstStyle/>
          <a:p>
            <a:r>
              <a:rPr lang="ja-JP" altLang="en-US" sz="600" dirty="0">
                <a:latin typeface="+mn-ea"/>
              </a:rPr>
              <a:t>希望</a:t>
            </a:r>
            <a:r>
              <a:rPr lang="ja-JP" altLang="en-US" sz="600" dirty="0" smtClean="0">
                <a:latin typeface="+mn-ea"/>
              </a:rPr>
              <a:t>小売価格</a:t>
            </a:r>
            <a:r>
              <a:rPr lang="en-US" altLang="ja-JP" sz="800" dirty="0">
                <a:latin typeface="+mn-ea"/>
              </a:rPr>
              <a:t>514</a:t>
            </a:r>
            <a:r>
              <a:rPr lang="en-US" altLang="ja-JP" sz="800" dirty="0" smtClean="0">
                <a:latin typeface="+mn-ea"/>
              </a:rPr>
              <a:t>,800</a:t>
            </a:r>
            <a:r>
              <a:rPr lang="ja-JP" altLang="en-US" sz="800" dirty="0">
                <a:latin typeface="+mn-ea"/>
              </a:rPr>
              <a:t>円</a:t>
            </a:r>
            <a:r>
              <a:rPr lang="ja-JP" altLang="en-US" sz="600" dirty="0">
                <a:latin typeface="+mn-ea"/>
              </a:rPr>
              <a:t>（</a:t>
            </a:r>
            <a:r>
              <a:rPr lang="ja-JP" altLang="en-US" sz="600" dirty="0" smtClean="0">
                <a:latin typeface="+mn-ea"/>
              </a:rPr>
              <a:t>税抜</a:t>
            </a:r>
            <a:r>
              <a:rPr lang="en-US" altLang="ja-JP" sz="600" dirty="0" smtClean="0">
                <a:latin typeface="+mn-ea"/>
              </a:rPr>
              <a:t>468,000</a:t>
            </a:r>
            <a:r>
              <a:rPr lang="ja-JP" altLang="en-US" sz="600" dirty="0">
                <a:latin typeface="+mn-ea"/>
              </a:rPr>
              <a:t>円）</a:t>
            </a:r>
            <a:endParaRPr lang="en-US" altLang="ja-JP" sz="600" dirty="0">
              <a:latin typeface="+mn-ea"/>
            </a:endParaRPr>
          </a:p>
          <a:p>
            <a:r>
              <a:rPr lang="ja-JP" altLang="en-US" sz="500" dirty="0">
                <a:latin typeface="+mn-ea"/>
              </a:rPr>
              <a:t>室内機</a:t>
            </a:r>
            <a:r>
              <a:rPr lang="en-US" altLang="ja-JP" sz="500" dirty="0">
                <a:latin typeface="+mn-ea"/>
              </a:rPr>
              <a:t> 205,920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a:latin typeface="+mn-ea"/>
              </a:rPr>
              <a:t>187,200</a:t>
            </a:r>
            <a:r>
              <a:rPr lang="ja-JP" altLang="en-US" sz="500" dirty="0" smtClean="0">
                <a:latin typeface="+mn-ea"/>
              </a:rPr>
              <a:t>円</a:t>
            </a:r>
            <a:r>
              <a:rPr lang="ja-JP" altLang="en-US" sz="500" dirty="0">
                <a:latin typeface="+mn-ea"/>
              </a:rPr>
              <a:t>）　室外機</a:t>
            </a:r>
            <a:r>
              <a:rPr lang="en-US" altLang="ja-JP" sz="500" dirty="0">
                <a:latin typeface="+mn-ea"/>
              </a:rPr>
              <a:t> 308,880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a:latin typeface="+mn-ea"/>
              </a:rPr>
              <a:t>280,800</a:t>
            </a:r>
            <a:r>
              <a:rPr lang="ja-JP" altLang="en-US" sz="500" dirty="0" smtClean="0">
                <a:latin typeface="+mn-ea"/>
              </a:rPr>
              <a:t>円</a:t>
            </a:r>
            <a:r>
              <a:rPr lang="ja-JP" altLang="en-US" sz="500" dirty="0">
                <a:latin typeface="+mn-ea"/>
              </a:rPr>
              <a:t>）</a:t>
            </a:r>
            <a:endParaRPr lang="en-US" altLang="ja-JP" sz="500" dirty="0">
              <a:latin typeface="+mn-ea"/>
            </a:endParaRPr>
          </a:p>
          <a:p>
            <a:r>
              <a:rPr lang="ja-JP" altLang="en-US" sz="500" dirty="0">
                <a:latin typeface="+mn-ea"/>
              </a:rPr>
              <a:t>（工事費別）</a:t>
            </a:r>
            <a:endParaRPr lang="en-US" altLang="ja-JP" sz="500" dirty="0">
              <a:latin typeface="+mn-ea"/>
            </a:endParaRPr>
          </a:p>
        </p:txBody>
      </p:sp>
      <p:sp>
        <p:nvSpPr>
          <p:cNvPr id="424" name="テキスト ボックス 423">
            <a:extLst>
              <a:ext uri="{FF2B5EF4-FFF2-40B4-BE49-F238E27FC236}">
                <a16:creationId xmlns:a16="http://schemas.microsoft.com/office/drawing/2014/main" id="{266BA8D7-8BD4-E740-BA25-15873EAA7062}"/>
              </a:ext>
            </a:extLst>
          </p:cNvPr>
          <p:cNvSpPr txBox="1"/>
          <p:nvPr/>
        </p:nvSpPr>
        <p:spPr>
          <a:xfrm>
            <a:off x="10979317" y="9488280"/>
            <a:ext cx="588623" cy="161583"/>
          </a:xfrm>
          <a:prstGeom prst="rect">
            <a:avLst/>
          </a:prstGeom>
          <a:noFill/>
          <a:ln>
            <a:noFill/>
          </a:ln>
        </p:spPr>
        <p:txBody>
          <a:bodyPr wrap="none" rtlCol="0">
            <a:spAutoFit/>
          </a:bodyPr>
          <a:lstStyle/>
          <a:p>
            <a:r>
              <a:rPr lang="ja-JP" altLang="en-US" sz="450">
                <a:latin typeface="+mn-ea"/>
              </a:rPr>
              <a:t>期間消費電力量</a:t>
            </a:r>
            <a:endParaRPr lang="en-US" altLang="ja-JP" sz="450" dirty="0">
              <a:latin typeface="+mn-ea"/>
            </a:endParaRPr>
          </a:p>
        </p:txBody>
      </p:sp>
      <p:sp>
        <p:nvSpPr>
          <p:cNvPr id="425" name="テキスト ボックス 424">
            <a:extLst>
              <a:ext uri="{FF2B5EF4-FFF2-40B4-BE49-F238E27FC236}">
                <a16:creationId xmlns:a16="http://schemas.microsoft.com/office/drawing/2014/main" id="{4E75107F-2CE3-5C42-9C4C-DDE5554C9A04}"/>
              </a:ext>
            </a:extLst>
          </p:cNvPr>
          <p:cNvSpPr txBox="1"/>
          <p:nvPr/>
        </p:nvSpPr>
        <p:spPr>
          <a:xfrm>
            <a:off x="11647142" y="9540324"/>
            <a:ext cx="415498" cy="230832"/>
          </a:xfrm>
          <a:prstGeom prst="rect">
            <a:avLst/>
          </a:prstGeom>
          <a:noFill/>
          <a:ln>
            <a:noFill/>
          </a:ln>
        </p:spPr>
        <p:txBody>
          <a:bodyPr wrap="none" rtlCol="0">
            <a:spAutoFit/>
          </a:bodyPr>
          <a:lstStyle/>
          <a:p>
            <a:r>
              <a:rPr lang="ja-JP" altLang="en-US" sz="450" dirty="0">
                <a:latin typeface="+mn-ea"/>
              </a:rPr>
              <a:t>目標年度</a:t>
            </a:r>
            <a:endParaRPr lang="en-US" altLang="ja-JP" sz="450" dirty="0">
              <a:latin typeface="+mn-ea"/>
            </a:endParaRPr>
          </a:p>
          <a:p>
            <a:r>
              <a:rPr lang="en-US" altLang="ja-JP" sz="450" dirty="0" smtClean="0">
                <a:latin typeface="+mn-ea"/>
              </a:rPr>
              <a:t>2027</a:t>
            </a:r>
            <a:r>
              <a:rPr lang="ja-JP" altLang="en-US" sz="450" dirty="0" smtClean="0">
                <a:latin typeface="+mn-ea"/>
              </a:rPr>
              <a:t>年</a:t>
            </a:r>
            <a:endParaRPr lang="en-US" altLang="ja-JP" sz="450" dirty="0">
              <a:latin typeface="+mn-ea"/>
            </a:endParaRPr>
          </a:p>
        </p:txBody>
      </p:sp>
      <p:sp>
        <p:nvSpPr>
          <p:cNvPr id="426" name="テキスト ボックス 425">
            <a:extLst>
              <a:ext uri="{FF2B5EF4-FFF2-40B4-BE49-F238E27FC236}">
                <a16:creationId xmlns:a16="http://schemas.microsoft.com/office/drawing/2014/main" id="{BC47E142-DAF9-214F-9BB3-1A526A3E6292}"/>
              </a:ext>
            </a:extLst>
          </p:cNvPr>
          <p:cNvSpPr txBox="1"/>
          <p:nvPr/>
        </p:nvSpPr>
        <p:spPr>
          <a:xfrm>
            <a:off x="11919806" y="9497805"/>
            <a:ext cx="641522" cy="161583"/>
          </a:xfrm>
          <a:prstGeom prst="rect">
            <a:avLst/>
          </a:prstGeom>
          <a:noFill/>
          <a:ln>
            <a:noFill/>
          </a:ln>
        </p:spPr>
        <p:txBody>
          <a:bodyPr wrap="none" rtlCol="0">
            <a:spAutoFit/>
          </a:bodyPr>
          <a:lstStyle/>
          <a:p>
            <a:r>
              <a:rPr lang="ja-JP" altLang="en-US" sz="450">
                <a:latin typeface="+mn-ea"/>
              </a:rPr>
              <a:t>省エネ基準達成率</a:t>
            </a:r>
            <a:endParaRPr lang="en-US" altLang="ja-JP" sz="450" dirty="0">
              <a:latin typeface="+mn-ea"/>
            </a:endParaRPr>
          </a:p>
        </p:txBody>
      </p:sp>
      <p:sp>
        <p:nvSpPr>
          <p:cNvPr id="427" name="テキスト ボックス 426">
            <a:extLst>
              <a:ext uri="{FF2B5EF4-FFF2-40B4-BE49-F238E27FC236}">
                <a16:creationId xmlns:a16="http://schemas.microsoft.com/office/drawing/2014/main" id="{0C3C157A-05B4-434F-B647-85285FDE8A70}"/>
              </a:ext>
            </a:extLst>
          </p:cNvPr>
          <p:cNvSpPr txBox="1"/>
          <p:nvPr/>
        </p:nvSpPr>
        <p:spPr>
          <a:xfrm>
            <a:off x="12416826" y="9459705"/>
            <a:ext cx="574196" cy="230832"/>
          </a:xfrm>
          <a:prstGeom prst="rect">
            <a:avLst/>
          </a:prstGeom>
          <a:noFill/>
          <a:ln>
            <a:noFill/>
          </a:ln>
        </p:spPr>
        <p:txBody>
          <a:bodyPr wrap="none" rtlCol="0">
            <a:spAutoFit/>
          </a:bodyPr>
          <a:lstStyle/>
          <a:p>
            <a:r>
              <a:rPr lang="ja-JP" altLang="en-US" sz="450">
                <a:latin typeface="+mn-ea"/>
              </a:rPr>
              <a:t>通年エネルギー</a:t>
            </a:r>
            <a:endParaRPr lang="en-US" altLang="ja-JP" sz="450" dirty="0">
              <a:latin typeface="+mn-ea"/>
            </a:endParaRPr>
          </a:p>
          <a:p>
            <a:r>
              <a:rPr lang="ja-JP" altLang="en-US" sz="450">
                <a:latin typeface="+mn-ea"/>
              </a:rPr>
              <a:t>消費効率（</a:t>
            </a:r>
            <a:r>
              <a:rPr lang="en-US" altLang="ja-JP" sz="450" dirty="0">
                <a:latin typeface="+mn-ea"/>
              </a:rPr>
              <a:t>APF</a:t>
            </a:r>
            <a:r>
              <a:rPr lang="ja-JP" altLang="en-US" sz="450">
                <a:latin typeface="+mn-ea"/>
              </a:rPr>
              <a:t>）</a:t>
            </a:r>
            <a:endParaRPr lang="en-US" altLang="ja-JP" sz="450" dirty="0">
              <a:latin typeface="+mn-ea"/>
            </a:endParaRPr>
          </a:p>
        </p:txBody>
      </p:sp>
      <p:sp>
        <p:nvSpPr>
          <p:cNvPr id="428" name="テキスト ボックス 427">
            <a:extLst>
              <a:ext uri="{FF2B5EF4-FFF2-40B4-BE49-F238E27FC236}">
                <a16:creationId xmlns:a16="http://schemas.microsoft.com/office/drawing/2014/main" id="{4832F5DE-A012-204F-8A64-BF835BAB6494}"/>
              </a:ext>
            </a:extLst>
          </p:cNvPr>
          <p:cNvSpPr txBox="1"/>
          <p:nvPr/>
        </p:nvSpPr>
        <p:spPr>
          <a:xfrm>
            <a:off x="10990455" y="9552224"/>
            <a:ext cx="598241" cy="246221"/>
          </a:xfrm>
          <a:prstGeom prst="rect">
            <a:avLst/>
          </a:prstGeom>
          <a:noFill/>
          <a:ln>
            <a:noFill/>
          </a:ln>
        </p:spPr>
        <p:txBody>
          <a:bodyPr wrap="none" rtlCol="0">
            <a:spAutoFit/>
          </a:bodyPr>
          <a:lstStyle/>
          <a:p>
            <a:r>
              <a:rPr lang="en-US" altLang="ja-JP" sz="1000" dirty="0" smtClean="0">
                <a:latin typeface="+mn-ea"/>
              </a:rPr>
              <a:t>2,118</a:t>
            </a:r>
            <a:r>
              <a:rPr lang="en-US" altLang="ja-JP" sz="600" dirty="0" smtClean="0">
                <a:latin typeface="+mn-ea"/>
              </a:rPr>
              <a:t>kWh</a:t>
            </a:r>
            <a:endParaRPr lang="en-US" altLang="ja-JP" sz="450" dirty="0">
              <a:latin typeface="+mn-ea"/>
            </a:endParaRPr>
          </a:p>
        </p:txBody>
      </p:sp>
      <p:sp>
        <p:nvSpPr>
          <p:cNvPr id="429" name="テキスト ボックス 428">
            <a:extLst>
              <a:ext uri="{FF2B5EF4-FFF2-40B4-BE49-F238E27FC236}">
                <a16:creationId xmlns:a16="http://schemas.microsoft.com/office/drawing/2014/main" id="{5CAACA41-766B-514D-8879-A6871818B763}"/>
              </a:ext>
            </a:extLst>
          </p:cNvPr>
          <p:cNvSpPr txBox="1"/>
          <p:nvPr/>
        </p:nvSpPr>
        <p:spPr>
          <a:xfrm>
            <a:off x="12057431" y="9558466"/>
            <a:ext cx="351378" cy="246221"/>
          </a:xfrm>
          <a:prstGeom prst="rect">
            <a:avLst/>
          </a:prstGeom>
          <a:noFill/>
          <a:ln>
            <a:noFill/>
          </a:ln>
        </p:spPr>
        <p:txBody>
          <a:bodyPr wrap="none" rtlCol="0">
            <a:spAutoFit/>
          </a:bodyPr>
          <a:lstStyle/>
          <a:p>
            <a:r>
              <a:rPr lang="en-US" altLang="ja-JP" sz="1000" dirty="0" smtClean="0">
                <a:latin typeface="+mn-ea"/>
              </a:rPr>
              <a:t>79</a:t>
            </a:r>
            <a:r>
              <a:rPr lang="en-US" altLang="ja-JP" sz="600" dirty="0" smtClean="0">
                <a:latin typeface="+mn-ea"/>
              </a:rPr>
              <a:t>%</a:t>
            </a:r>
            <a:endParaRPr lang="en-US" altLang="ja-JP" sz="450" dirty="0">
              <a:latin typeface="+mn-ea"/>
            </a:endParaRPr>
          </a:p>
        </p:txBody>
      </p:sp>
      <p:sp>
        <p:nvSpPr>
          <p:cNvPr id="430" name="テキスト ボックス 429">
            <a:extLst>
              <a:ext uri="{FF2B5EF4-FFF2-40B4-BE49-F238E27FC236}">
                <a16:creationId xmlns:a16="http://schemas.microsoft.com/office/drawing/2014/main" id="{14D345EB-50C1-1C4D-9FDA-AA96713D0FB9}"/>
              </a:ext>
            </a:extLst>
          </p:cNvPr>
          <p:cNvSpPr txBox="1"/>
          <p:nvPr/>
        </p:nvSpPr>
        <p:spPr>
          <a:xfrm>
            <a:off x="12538061" y="9582698"/>
            <a:ext cx="346570" cy="415498"/>
          </a:xfrm>
          <a:prstGeom prst="rect">
            <a:avLst/>
          </a:prstGeom>
          <a:noFill/>
          <a:ln>
            <a:noFill/>
          </a:ln>
        </p:spPr>
        <p:txBody>
          <a:bodyPr wrap="none" rtlCol="0">
            <a:spAutoFit/>
          </a:bodyPr>
          <a:lstStyle/>
          <a:p>
            <a:r>
              <a:rPr lang="en-US" altLang="ja-JP" sz="1050" dirty="0" smtClean="0">
                <a:latin typeface="+mn-ea"/>
              </a:rPr>
              <a:t>5.0</a:t>
            </a:r>
          </a:p>
          <a:p>
            <a:endParaRPr lang="en-US" altLang="ja-JP" sz="1050" dirty="0">
              <a:latin typeface="+mn-ea"/>
            </a:endParaRPr>
          </a:p>
        </p:txBody>
      </p:sp>
      <p:sp>
        <p:nvSpPr>
          <p:cNvPr id="431" name="テキスト ボックス 430">
            <a:extLst>
              <a:ext uri="{FF2B5EF4-FFF2-40B4-BE49-F238E27FC236}">
                <a16:creationId xmlns:a16="http://schemas.microsoft.com/office/drawing/2014/main" id="{B4A1D93A-B329-8B4B-B47D-9CD940F4223A}"/>
              </a:ext>
            </a:extLst>
          </p:cNvPr>
          <p:cNvSpPr txBox="1"/>
          <p:nvPr/>
        </p:nvSpPr>
        <p:spPr>
          <a:xfrm>
            <a:off x="11067840" y="9990927"/>
            <a:ext cx="300082" cy="161583"/>
          </a:xfrm>
          <a:prstGeom prst="rect">
            <a:avLst/>
          </a:prstGeom>
          <a:noFill/>
          <a:ln>
            <a:noFill/>
          </a:ln>
        </p:spPr>
        <p:txBody>
          <a:bodyPr wrap="none" rtlCol="0">
            <a:spAutoFit/>
          </a:bodyPr>
          <a:lstStyle/>
          <a:p>
            <a:r>
              <a:rPr lang="ja-JP" altLang="en-US" sz="450">
                <a:latin typeface="+mn-ea"/>
              </a:rPr>
              <a:t>冷房</a:t>
            </a:r>
            <a:endParaRPr lang="en-US" altLang="ja-JP" sz="450" dirty="0">
              <a:latin typeface="+mn-ea"/>
            </a:endParaRPr>
          </a:p>
        </p:txBody>
      </p:sp>
      <p:sp>
        <p:nvSpPr>
          <p:cNvPr id="432" name="テキスト ボックス 431">
            <a:extLst>
              <a:ext uri="{FF2B5EF4-FFF2-40B4-BE49-F238E27FC236}">
                <a16:creationId xmlns:a16="http://schemas.microsoft.com/office/drawing/2014/main" id="{7A79EE8A-E2E4-C540-9D06-8ECD10FA1352}"/>
              </a:ext>
            </a:extLst>
          </p:cNvPr>
          <p:cNvSpPr txBox="1"/>
          <p:nvPr/>
        </p:nvSpPr>
        <p:spPr>
          <a:xfrm>
            <a:off x="11067840" y="10149838"/>
            <a:ext cx="300082" cy="161583"/>
          </a:xfrm>
          <a:prstGeom prst="rect">
            <a:avLst/>
          </a:prstGeom>
          <a:noFill/>
          <a:ln>
            <a:noFill/>
          </a:ln>
        </p:spPr>
        <p:txBody>
          <a:bodyPr wrap="none" rtlCol="0">
            <a:spAutoFit/>
          </a:bodyPr>
          <a:lstStyle/>
          <a:p>
            <a:r>
              <a:rPr lang="ja-JP" altLang="en-US" sz="450">
                <a:latin typeface="+mn-ea"/>
              </a:rPr>
              <a:t>暖房</a:t>
            </a:r>
            <a:endParaRPr lang="en-US" altLang="ja-JP" sz="450" dirty="0">
              <a:latin typeface="+mn-ea"/>
            </a:endParaRPr>
          </a:p>
        </p:txBody>
      </p:sp>
      <p:sp>
        <p:nvSpPr>
          <p:cNvPr id="433" name="テキスト ボックス 432">
            <a:extLst>
              <a:ext uri="{FF2B5EF4-FFF2-40B4-BE49-F238E27FC236}">
                <a16:creationId xmlns:a16="http://schemas.microsoft.com/office/drawing/2014/main" id="{119B6908-0D3A-1842-B528-AF11FBC3EA1E}"/>
              </a:ext>
            </a:extLst>
          </p:cNvPr>
          <p:cNvSpPr txBox="1"/>
          <p:nvPr/>
        </p:nvSpPr>
        <p:spPr>
          <a:xfrm>
            <a:off x="11358720" y="9853603"/>
            <a:ext cx="527709" cy="161583"/>
          </a:xfrm>
          <a:prstGeom prst="rect">
            <a:avLst/>
          </a:prstGeom>
          <a:noFill/>
          <a:ln>
            <a:noFill/>
          </a:ln>
        </p:spPr>
        <p:txBody>
          <a:bodyPr wrap="none" rtlCol="0">
            <a:spAutoFit/>
          </a:bodyPr>
          <a:lstStyle/>
          <a:p>
            <a:r>
              <a:rPr lang="ja-JP" altLang="en-US" sz="450">
                <a:latin typeface="+mn-ea"/>
              </a:rPr>
              <a:t>畳数のめやす</a:t>
            </a:r>
            <a:endParaRPr lang="en-US" altLang="ja-JP" sz="450" dirty="0">
              <a:latin typeface="+mn-ea"/>
            </a:endParaRPr>
          </a:p>
        </p:txBody>
      </p:sp>
      <p:sp>
        <p:nvSpPr>
          <p:cNvPr id="434" name="テキスト ボックス 433">
            <a:extLst>
              <a:ext uri="{FF2B5EF4-FFF2-40B4-BE49-F238E27FC236}">
                <a16:creationId xmlns:a16="http://schemas.microsoft.com/office/drawing/2014/main" id="{2384DDFC-9A95-4946-9E67-4ABDD8F01984}"/>
              </a:ext>
            </a:extLst>
          </p:cNvPr>
          <p:cNvSpPr txBox="1"/>
          <p:nvPr/>
        </p:nvSpPr>
        <p:spPr>
          <a:xfrm>
            <a:off x="12007015" y="9853603"/>
            <a:ext cx="300082" cy="161583"/>
          </a:xfrm>
          <a:prstGeom prst="rect">
            <a:avLst/>
          </a:prstGeom>
          <a:noFill/>
          <a:ln>
            <a:noFill/>
          </a:ln>
        </p:spPr>
        <p:txBody>
          <a:bodyPr wrap="none" rtlCol="0">
            <a:spAutoFit/>
          </a:bodyPr>
          <a:lstStyle/>
          <a:p>
            <a:r>
              <a:rPr lang="ja-JP" altLang="en-US" sz="450">
                <a:latin typeface="+mn-ea"/>
              </a:rPr>
              <a:t>能力</a:t>
            </a:r>
            <a:endParaRPr lang="en-US" altLang="ja-JP" sz="450" dirty="0">
              <a:latin typeface="+mn-ea"/>
            </a:endParaRPr>
          </a:p>
        </p:txBody>
      </p:sp>
      <p:sp>
        <p:nvSpPr>
          <p:cNvPr id="435" name="テキスト ボックス 434">
            <a:extLst>
              <a:ext uri="{FF2B5EF4-FFF2-40B4-BE49-F238E27FC236}">
                <a16:creationId xmlns:a16="http://schemas.microsoft.com/office/drawing/2014/main" id="{3AD0FE7C-C8C6-1E44-BFC2-C54235FFAAE0}"/>
              </a:ext>
            </a:extLst>
          </p:cNvPr>
          <p:cNvSpPr txBox="1"/>
          <p:nvPr/>
        </p:nvSpPr>
        <p:spPr>
          <a:xfrm>
            <a:off x="12474045" y="9853603"/>
            <a:ext cx="415498" cy="161583"/>
          </a:xfrm>
          <a:prstGeom prst="rect">
            <a:avLst/>
          </a:prstGeom>
          <a:noFill/>
          <a:ln>
            <a:noFill/>
          </a:ln>
        </p:spPr>
        <p:txBody>
          <a:bodyPr wrap="none" rtlCol="0">
            <a:spAutoFit/>
          </a:bodyPr>
          <a:lstStyle/>
          <a:p>
            <a:r>
              <a:rPr lang="ja-JP" altLang="en-US" sz="450">
                <a:latin typeface="+mn-ea"/>
              </a:rPr>
              <a:t>消費電力</a:t>
            </a:r>
            <a:endParaRPr lang="en-US" altLang="ja-JP" sz="450" dirty="0">
              <a:latin typeface="+mn-ea"/>
            </a:endParaRPr>
          </a:p>
        </p:txBody>
      </p:sp>
      <p:sp>
        <p:nvSpPr>
          <p:cNvPr id="436" name="テキスト ボックス 435">
            <a:extLst>
              <a:ext uri="{FF2B5EF4-FFF2-40B4-BE49-F238E27FC236}">
                <a16:creationId xmlns:a16="http://schemas.microsoft.com/office/drawing/2014/main" id="{C826C61F-8E8C-344A-975D-C3790AD070D7}"/>
              </a:ext>
            </a:extLst>
          </p:cNvPr>
          <p:cNvSpPr txBox="1"/>
          <p:nvPr/>
        </p:nvSpPr>
        <p:spPr>
          <a:xfrm>
            <a:off x="11374981" y="9942431"/>
            <a:ext cx="492444" cy="253916"/>
          </a:xfrm>
          <a:prstGeom prst="rect">
            <a:avLst/>
          </a:prstGeom>
          <a:noFill/>
          <a:ln>
            <a:noFill/>
          </a:ln>
        </p:spPr>
        <p:txBody>
          <a:bodyPr wrap="none" rtlCol="0">
            <a:spAutoFit/>
          </a:bodyPr>
          <a:lstStyle/>
          <a:p>
            <a:pPr algn="ctr"/>
            <a:r>
              <a:rPr lang="en-US" altLang="ja-JP" sz="600" dirty="0">
                <a:latin typeface="+mn-ea"/>
              </a:rPr>
              <a:t>15〜23</a:t>
            </a:r>
            <a:r>
              <a:rPr lang="ja-JP" altLang="en-US" sz="600" dirty="0">
                <a:latin typeface="+mn-ea"/>
              </a:rPr>
              <a:t>畳</a:t>
            </a:r>
            <a:endParaRPr lang="en-US" altLang="ja-JP" sz="600" dirty="0">
              <a:latin typeface="+mn-ea"/>
            </a:endParaRPr>
          </a:p>
          <a:p>
            <a:pPr algn="ctr"/>
            <a:r>
              <a:rPr lang="ja-JP" altLang="en-US" sz="450" dirty="0">
                <a:latin typeface="+mn-ea"/>
              </a:rPr>
              <a:t>（</a:t>
            </a:r>
            <a:r>
              <a:rPr lang="en-US" altLang="ja-JP" sz="450" dirty="0">
                <a:latin typeface="+mn-ea"/>
              </a:rPr>
              <a:t>25〜39㎡</a:t>
            </a:r>
            <a:r>
              <a:rPr lang="ja-JP" altLang="en-US" sz="450" dirty="0">
                <a:latin typeface="+mn-ea"/>
              </a:rPr>
              <a:t>）</a:t>
            </a:r>
            <a:endParaRPr lang="en-US" altLang="ja-JP" sz="450" dirty="0">
              <a:latin typeface="+mn-ea"/>
            </a:endParaRPr>
          </a:p>
        </p:txBody>
      </p:sp>
      <p:sp>
        <p:nvSpPr>
          <p:cNvPr id="437" name="テキスト ボックス 436">
            <a:extLst>
              <a:ext uri="{FF2B5EF4-FFF2-40B4-BE49-F238E27FC236}">
                <a16:creationId xmlns:a16="http://schemas.microsoft.com/office/drawing/2014/main" id="{7461C2D3-15F9-A64E-AFB1-BEDAF965CC05}"/>
              </a:ext>
            </a:extLst>
          </p:cNvPr>
          <p:cNvSpPr txBox="1"/>
          <p:nvPr/>
        </p:nvSpPr>
        <p:spPr>
          <a:xfrm>
            <a:off x="11374981" y="10107069"/>
            <a:ext cx="492444" cy="253916"/>
          </a:xfrm>
          <a:prstGeom prst="rect">
            <a:avLst/>
          </a:prstGeom>
          <a:noFill/>
          <a:ln>
            <a:noFill/>
          </a:ln>
        </p:spPr>
        <p:txBody>
          <a:bodyPr wrap="none" rtlCol="0">
            <a:spAutoFit/>
          </a:bodyPr>
          <a:lstStyle/>
          <a:p>
            <a:pPr algn="ctr"/>
            <a:r>
              <a:rPr lang="en-US" altLang="ja-JP" sz="600" dirty="0">
                <a:latin typeface="+mn-ea"/>
              </a:rPr>
              <a:t>15〜18</a:t>
            </a:r>
            <a:r>
              <a:rPr lang="ja-JP" altLang="en-US" sz="600">
                <a:latin typeface="+mn-ea"/>
              </a:rPr>
              <a:t>畳</a:t>
            </a:r>
            <a:endParaRPr lang="en-US" altLang="ja-JP" sz="600" dirty="0">
              <a:latin typeface="+mn-ea"/>
            </a:endParaRPr>
          </a:p>
          <a:p>
            <a:pPr algn="ctr"/>
            <a:r>
              <a:rPr lang="ja-JP" altLang="en-US" sz="450">
                <a:latin typeface="+mn-ea"/>
              </a:rPr>
              <a:t>（</a:t>
            </a:r>
            <a:r>
              <a:rPr lang="en-US" altLang="ja-JP" sz="450" dirty="0">
                <a:latin typeface="+mn-ea"/>
              </a:rPr>
              <a:t>24〜30㎡</a:t>
            </a:r>
            <a:r>
              <a:rPr lang="ja-JP" altLang="en-US" sz="450">
                <a:latin typeface="+mn-ea"/>
              </a:rPr>
              <a:t>）</a:t>
            </a:r>
            <a:endParaRPr lang="en-US" altLang="ja-JP" sz="450" dirty="0">
              <a:latin typeface="+mn-ea"/>
            </a:endParaRPr>
          </a:p>
        </p:txBody>
      </p:sp>
      <p:sp>
        <p:nvSpPr>
          <p:cNvPr id="438" name="テキスト ボックス 437">
            <a:extLst>
              <a:ext uri="{FF2B5EF4-FFF2-40B4-BE49-F238E27FC236}">
                <a16:creationId xmlns:a16="http://schemas.microsoft.com/office/drawing/2014/main" id="{597F36A1-4701-8D4E-9556-4FE8D4B3515C}"/>
              </a:ext>
            </a:extLst>
          </p:cNvPr>
          <p:cNvSpPr txBox="1"/>
          <p:nvPr/>
        </p:nvSpPr>
        <p:spPr>
          <a:xfrm>
            <a:off x="11903669" y="9940591"/>
            <a:ext cx="508473" cy="253916"/>
          </a:xfrm>
          <a:prstGeom prst="rect">
            <a:avLst/>
          </a:prstGeom>
          <a:noFill/>
          <a:ln>
            <a:noFill/>
          </a:ln>
        </p:spPr>
        <p:txBody>
          <a:bodyPr wrap="none" rtlCol="0">
            <a:spAutoFit/>
          </a:bodyPr>
          <a:lstStyle/>
          <a:p>
            <a:pPr algn="ctr"/>
            <a:r>
              <a:rPr lang="en-US" altLang="ja-JP" sz="600" dirty="0">
                <a:latin typeface="+mn-ea"/>
              </a:rPr>
              <a:t>5.6kW</a:t>
            </a:r>
          </a:p>
          <a:p>
            <a:pPr algn="ctr"/>
            <a:r>
              <a:rPr lang="ja-JP" altLang="en-US" sz="450" dirty="0">
                <a:latin typeface="+mn-ea"/>
              </a:rPr>
              <a:t>（</a:t>
            </a:r>
            <a:r>
              <a:rPr lang="en-US" altLang="ja-JP" sz="450" dirty="0">
                <a:latin typeface="+mn-ea"/>
              </a:rPr>
              <a:t>0.7〜5.7kW</a:t>
            </a:r>
            <a:r>
              <a:rPr lang="ja-JP" altLang="en-US" sz="450" dirty="0">
                <a:latin typeface="+mn-ea"/>
              </a:rPr>
              <a:t>）</a:t>
            </a:r>
            <a:endParaRPr lang="en-US" altLang="ja-JP" sz="450" dirty="0">
              <a:latin typeface="+mn-ea"/>
            </a:endParaRPr>
          </a:p>
        </p:txBody>
      </p:sp>
      <p:sp>
        <p:nvSpPr>
          <p:cNvPr id="439" name="テキスト ボックス 438">
            <a:extLst>
              <a:ext uri="{FF2B5EF4-FFF2-40B4-BE49-F238E27FC236}">
                <a16:creationId xmlns:a16="http://schemas.microsoft.com/office/drawing/2014/main" id="{F93BA06E-8E73-D647-8551-95888BE351A0}"/>
              </a:ext>
            </a:extLst>
          </p:cNvPr>
          <p:cNvSpPr txBox="1"/>
          <p:nvPr/>
        </p:nvSpPr>
        <p:spPr>
          <a:xfrm>
            <a:off x="11902819" y="10103672"/>
            <a:ext cx="508473" cy="253916"/>
          </a:xfrm>
          <a:prstGeom prst="rect">
            <a:avLst/>
          </a:prstGeom>
          <a:noFill/>
          <a:ln>
            <a:noFill/>
          </a:ln>
        </p:spPr>
        <p:txBody>
          <a:bodyPr wrap="none" rtlCol="0">
            <a:spAutoFit/>
          </a:bodyPr>
          <a:lstStyle/>
          <a:p>
            <a:pPr algn="ctr"/>
            <a:r>
              <a:rPr lang="en-US" altLang="ja-JP" sz="600" dirty="0">
                <a:latin typeface="+mn-ea"/>
              </a:rPr>
              <a:t>6.7kW</a:t>
            </a:r>
          </a:p>
          <a:p>
            <a:pPr algn="ctr"/>
            <a:r>
              <a:rPr lang="ja-JP" altLang="en-US" sz="450" dirty="0">
                <a:latin typeface="+mn-ea"/>
              </a:rPr>
              <a:t>（</a:t>
            </a:r>
            <a:r>
              <a:rPr lang="en-US" altLang="ja-JP" sz="450" dirty="0" smtClean="0">
                <a:latin typeface="+mn-ea"/>
              </a:rPr>
              <a:t>0.7〜8.7kW</a:t>
            </a:r>
            <a:r>
              <a:rPr lang="ja-JP" altLang="en-US" sz="450" dirty="0">
                <a:latin typeface="+mn-ea"/>
              </a:rPr>
              <a:t>）</a:t>
            </a:r>
            <a:endParaRPr lang="en-US" altLang="ja-JP" sz="450" dirty="0">
              <a:latin typeface="+mn-ea"/>
            </a:endParaRPr>
          </a:p>
        </p:txBody>
      </p:sp>
      <p:sp>
        <p:nvSpPr>
          <p:cNvPr id="440" name="テキスト ボックス 439">
            <a:extLst>
              <a:ext uri="{FF2B5EF4-FFF2-40B4-BE49-F238E27FC236}">
                <a16:creationId xmlns:a16="http://schemas.microsoft.com/office/drawing/2014/main" id="{3D1753F9-99C1-E348-9911-ED8ED78F0D02}"/>
              </a:ext>
            </a:extLst>
          </p:cNvPr>
          <p:cNvSpPr txBox="1"/>
          <p:nvPr/>
        </p:nvSpPr>
        <p:spPr>
          <a:xfrm>
            <a:off x="12390966" y="9944702"/>
            <a:ext cx="576686" cy="253916"/>
          </a:xfrm>
          <a:prstGeom prst="rect">
            <a:avLst/>
          </a:prstGeom>
          <a:noFill/>
          <a:ln>
            <a:noFill/>
          </a:ln>
        </p:spPr>
        <p:txBody>
          <a:bodyPr wrap="square" rtlCol="0">
            <a:spAutoFit/>
          </a:bodyPr>
          <a:lstStyle/>
          <a:p>
            <a:pPr algn="ctr"/>
            <a:r>
              <a:rPr lang="en-US" altLang="ja-JP" sz="600" dirty="0" smtClean="0">
                <a:latin typeface="+mn-ea"/>
              </a:rPr>
              <a:t>1,895W</a:t>
            </a:r>
            <a:endParaRPr lang="en-US" altLang="ja-JP" sz="600" dirty="0">
              <a:latin typeface="+mn-ea"/>
            </a:endParaRPr>
          </a:p>
          <a:p>
            <a:pPr algn="ctr"/>
            <a:r>
              <a:rPr lang="ja-JP" altLang="en-US" sz="450" dirty="0">
                <a:latin typeface="+mn-ea"/>
              </a:rPr>
              <a:t>（</a:t>
            </a:r>
            <a:r>
              <a:rPr lang="en-US" altLang="ja-JP" sz="450" dirty="0" smtClean="0">
                <a:latin typeface="+mn-ea"/>
              </a:rPr>
              <a:t>155〜1,935W</a:t>
            </a:r>
            <a:r>
              <a:rPr lang="ja-JP" altLang="en-US" sz="450" dirty="0">
                <a:latin typeface="+mn-ea"/>
              </a:rPr>
              <a:t>）</a:t>
            </a:r>
            <a:endParaRPr lang="en-US" altLang="ja-JP" sz="450" dirty="0">
              <a:latin typeface="+mn-ea"/>
            </a:endParaRPr>
          </a:p>
        </p:txBody>
      </p:sp>
      <p:sp>
        <p:nvSpPr>
          <p:cNvPr id="441" name="テキスト ボックス 440">
            <a:extLst>
              <a:ext uri="{FF2B5EF4-FFF2-40B4-BE49-F238E27FC236}">
                <a16:creationId xmlns:a16="http://schemas.microsoft.com/office/drawing/2014/main" id="{ACD33464-63A5-AE4B-9621-594856CE81D7}"/>
              </a:ext>
            </a:extLst>
          </p:cNvPr>
          <p:cNvSpPr txBox="1"/>
          <p:nvPr/>
        </p:nvSpPr>
        <p:spPr>
          <a:xfrm>
            <a:off x="12397494" y="10104307"/>
            <a:ext cx="556563" cy="253916"/>
          </a:xfrm>
          <a:prstGeom prst="rect">
            <a:avLst/>
          </a:prstGeom>
          <a:noFill/>
          <a:ln>
            <a:noFill/>
          </a:ln>
        </p:spPr>
        <p:txBody>
          <a:bodyPr wrap="none" rtlCol="0">
            <a:spAutoFit/>
          </a:bodyPr>
          <a:lstStyle/>
          <a:p>
            <a:pPr algn="ctr"/>
            <a:r>
              <a:rPr lang="en-US" altLang="ja-JP" sz="600" dirty="0" smtClean="0">
                <a:latin typeface="+mn-ea"/>
              </a:rPr>
              <a:t>1,960W</a:t>
            </a:r>
            <a:endParaRPr lang="en-US" altLang="ja-JP" sz="600" dirty="0">
              <a:latin typeface="+mn-ea"/>
            </a:endParaRPr>
          </a:p>
          <a:p>
            <a:pPr algn="ctr"/>
            <a:r>
              <a:rPr lang="ja-JP" altLang="en-US" sz="450" dirty="0" smtClean="0">
                <a:latin typeface="+mn-ea"/>
              </a:rPr>
              <a:t>（</a:t>
            </a:r>
            <a:r>
              <a:rPr lang="en-US" altLang="ja-JP" sz="450" dirty="0" smtClean="0">
                <a:latin typeface="+mn-ea"/>
              </a:rPr>
              <a:t>150〜2,860W</a:t>
            </a:r>
            <a:r>
              <a:rPr lang="ja-JP" altLang="en-US" sz="450" dirty="0">
                <a:latin typeface="+mn-ea"/>
              </a:rPr>
              <a:t>）</a:t>
            </a:r>
            <a:endParaRPr lang="en-US" altLang="ja-JP" sz="450" dirty="0">
              <a:latin typeface="+mn-ea"/>
            </a:endParaRPr>
          </a:p>
        </p:txBody>
      </p:sp>
      <p:sp>
        <p:nvSpPr>
          <p:cNvPr id="442" name="テキスト ボックス 441">
            <a:extLst>
              <a:ext uri="{FF2B5EF4-FFF2-40B4-BE49-F238E27FC236}">
                <a16:creationId xmlns:a16="http://schemas.microsoft.com/office/drawing/2014/main" id="{BD428B2A-D00E-4A4B-A5A8-81081BDBCD18}"/>
              </a:ext>
            </a:extLst>
          </p:cNvPr>
          <p:cNvSpPr txBox="1"/>
          <p:nvPr/>
        </p:nvSpPr>
        <p:spPr>
          <a:xfrm>
            <a:off x="10967384" y="10299226"/>
            <a:ext cx="1298753" cy="169277"/>
          </a:xfrm>
          <a:prstGeom prst="rect">
            <a:avLst/>
          </a:prstGeom>
          <a:noFill/>
          <a:ln>
            <a:noFill/>
          </a:ln>
        </p:spPr>
        <p:txBody>
          <a:bodyPr wrap="none" rtlCol="0">
            <a:spAutoFit/>
          </a:bodyPr>
          <a:lstStyle/>
          <a:p>
            <a:pPr algn="ctr"/>
            <a:r>
              <a:rPr lang="ja-JP" altLang="en-US" sz="500" dirty="0">
                <a:latin typeface="+mn-ea"/>
              </a:rPr>
              <a:t>［室内機］</a:t>
            </a:r>
            <a:r>
              <a:rPr lang="ja-JP" altLang="en-US" sz="500" dirty="0" smtClean="0">
                <a:latin typeface="+mn-ea"/>
              </a:rPr>
              <a:t>質量</a:t>
            </a:r>
            <a:r>
              <a:rPr lang="en-US" altLang="ja-JP" sz="500" dirty="0" smtClean="0">
                <a:latin typeface="+mn-ea"/>
              </a:rPr>
              <a:t>9.0kg</a:t>
            </a:r>
            <a:r>
              <a:rPr lang="ja-JP" altLang="en-US" sz="500" dirty="0">
                <a:latin typeface="+mn-ea"/>
              </a:rPr>
              <a:t>　［室外機］</a:t>
            </a:r>
            <a:r>
              <a:rPr lang="ja-JP" altLang="en-US" sz="500" dirty="0" smtClean="0">
                <a:latin typeface="+mn-ea"/>
              </a:rPr>
              <a:t>質量</a:t>
            </a:r>
            <a:r>
              <a:rPr lang="en-US" altLang="ja-JP" sz="500" dirty="0" smtClean="0">
                <a:latin typeface="+mn-ea"/>
              </a:rPr>
              <a:t>42.0kg</a:t>
            </a:r>
            <a:endParaRPr lang="en-US" altLang="ja-JP" sz="400" dirty="0">
              <a:latin typeface="+mn-ea"/>
            </a:endParaRPr>
          </a:p>
        </p:txBody>
      </p:sp>
      <p:sp>
        <p:nvSpPr>
          <p:cNvPr id="2" name="テキスト ボックス 1">
            <a:extLst>
              <a:ext uri="{FF2B5EF4-FFF2-40B4-BE49-F238E27FC236}">
                <a16:creationId xmlns:a16="http://schemas.microsoft.com/office/drawing/2014/main" id="{C06ED68B-E94F-3040-ADAE-65A9F41D7A3F}"/>
              </a:ext>
            </a:extLst>
          </p:cNvPr>
          <p:cNvSpPr txBox="1"/>
          <p:nvPr/>
        </p:nvSpPr>
        <p:spPr>
          <a:xfrm>
            <a:off x="2426425" y="6656781"/>
            <a:ext cx="2749471" cy="369332"/>
          </a:xfrm>
          <a:prstGeom prst="rect">
            <a:avLst/>
          </a:prstGeom>
          <a:noFill/>
        </p:spPr>
        <p:txBody>
          <a:bodyPr wrap="none" rtlCol="0">
            <a:spAutoFit/>
          </a:bodyPr>
          <a:lstStyle/>
          <a:p>
            <a:r>
              <a:rPr lang="ja-JP" altLang="en-US" sz="1000" dirty="0">
                <a:latin typeface="游ゴシック Medium" panose="020B0500000000000000" pitchFamily="50" charset="-128"/>
                <a:ea typeface="游ゴシック Medium" panose="020B0500000000000000" pitchFamily="50" charset="-128"/>
              </a:rPr>
              <a:t>フィンに汚れがつきにくい特殊コーティング</a:t>
            </a:r>
            <a:endParaRPr lang="en-US" altLang="ja-JP" sz="1000" dirty="0">
              <a:latin typeface="游ゴシック Medium" panose="020B0500000000000000" pitchFamily="50" charset="-128"/>
              <a:ea typeface="游ゴシック Medium" panose="020B0500000000000000" pitchFamily="50" charset="-128"/>
            </a:endParaRPr>
          </a:p>
          <a:p>
            <a:r>
              <a:rPr lang="ja-JP" altLang="en-US" sz="800" dirty="0">
                <a:latin typeface="游ゴシック Medium" panose="020B0500000000000000" pitchFamily="50" charset="-128"/>
                <a:ea typeface="游ゴシック Medium" panose="020B0500000000000000" pitchFamily="50" charset="-128"/>
              </a:rPr>
              <a:t>抗菌・防カビ処理</a:t>
            </a:r>
            <a:r>
              <a:rPr lang="en-US" altLang="ja-JP" sz="600" dirty="0">
                <a:latin typeface="游ゴシック Medium" panose="020B0500000000000000" pitchFamily="50" charset="-128"/>
                <a:ea typeface="游ゴシック Medium" panose="020B0500000000000000" pitchFamily="50" charset="-128"/>
              </a:rPr>
              <a:t>※2</a:t>
            </a:r>
            <a:r>
              <a:rPr lang="ja-JP" altLang="en-US" sz="800" dirty="0">
                <a:latin typeface="游ゴシック Medium" panose="020B0500000000000000" pitchFamily="50" charset="-128"/>
                <a:ea typeface="游ゴシック Medium" panose="020B0500000000000000" pitchFamily="50" charset="-128"/>
              </a:rPr>
              <a:t>で菌を抑制します。</a:t>
            </a:r>
          </a:p>
        </p:txBody>
      </p:sp>
      <p:sp>
        <p:nvSpPr>
          <p:cNvPr id="4" name="テキスト ボックス 3">
            <a:extLst>
              <a:ext uri="{FF2B5EF4-FFF2-40B4-BE49-F238E27FC236}">
                <a16:creationId xmlns:a16="http://schemas.microsoft.com/office/drawing/2014/main" id="{80AD2247-BB87-BF41-8163-77B1DBAF03C5}"/>
              </a:ext>
            </a:extLst>
          </p:cNvPr>
          <p:cNvSpPr txBox="1"/>
          <p:nvPr/>
        </p:nvSpPr>
        <p:spPr>
          <a:xfrm>
            <a:off x="406813" y="8450730"/>
            <a:ext cx="4545564" cy="369332"/>
          </a:xfrm>
          <a:prstGeom prst="rect">
            <a:avLst/>
          </a:prstGeom>
          <a:noFill/>
        </p:spPr>
        <p:txBody>
          <a:bodyPr wrap="square" rtlCol="0">
            <a:spAutoFit/>
          </a:bodyPr>
          <a:lstStyle/>
          <a:p>
            <a:r>
              <a:rPr lang="en-US" altLang="ja-JP" sz="450" dirty="0">
                <a:latin typeface="+mn-ea"/>
              </a:rPr>
              <a:t>※2</a:t>
            </a:r>
            <a:r>
              <a:rPr lang="ja-JP" altLang="en-US" sz="450" dirty="0">
                <a:latin typeface="+mn-ea"/>
              </a:rPr>
              <a:t>［抗菌］試験機関名：一般財団</a:t>
            </a:r>
            <a:r>
              <a:rPr lang="ja-JP" altLang="en-US" sz="450" dirty="0" smtClean="0">
                <a:latin typeface="+mn-ea"/>
              </a:rPr>
              <a:t>法人 ボーケン</a:t>
            </a:r>
            <a:r>
              <a:rPr lang="ja-JP" altLang="en-US" sz="450" dirty="0">
                <a:latin typeface="+mn-ea"/>
              </a:rPr>
              <a:t>品質評価機構／試験方法：</a:t>
            </a:r>
            <a:r>
              <a:rPr lang="en" altLang="ja-JP" sz="450" dirty="0" smtClean="0">
                <a:latin typeface="+mn-ea"/>
              </a:rPr>
              <a:t>JIS Z 2801</a:t>
            </a:r>
            <a:r>
              <a:rPr lang="ja-JP" altLang="en" sz="450" dirty="0">
                <a:latin typeface="+mn-ea"/>
              </a:rPr>
              <a:t>：</a:t>
            </a:r>
            <a:r>
              <a:rPr lang="en" altLang="ja-JP" sz="450" dirty="0" smtClean="0">
                <a:latin typeface="+mn-ea"/>
              </a:rPr>
              <a:t>2012 </a:t>
            </a:r>
            <a:r>
              <a:rPr lang="ja-JP" altLang="en-US" sz="450" dirty="0" smtClean="0">
                <a:latin typeface="+mn-ea"/>
              </a:rPr>
              <a:t>定量</a:t>
            </a:r>
            <a:r>
              <a:rPr lang="ja-JP" altLang="en-US" sz="450" dirty="0">
                <a:latin typeface="+mn-ea"/>
              </a:rPr>
              <a:t>試験（フィルム密着法）／試験番号：</a:t>
            </a:r>
            <a:r>
              <a:rPr lang="en-US" altLang="ja-JP" sz="450" dirty="0">
                <a:latin typeface="+mn-ea"/>
              </a:rPr>
              <a:t>35021001887</a:t>
            </a:r>
            <a:r>
              <a:rPr lang="ja-JP" altLang="en-US" sz="450" dirty="0">
                <a:latin typeface="+mn-ea"/>
              </a:rPr>
              <a:t>（</a:t>
            </a:r>
            <a:r>
              <a:rPr lang="en-US" altLang="ja-JP" sz="450" dirty="0">
                <a:latin typeface="+mn-ea"/>
              </a:rPr>
              <a:t>29021001497-1</a:t>
            </a:r>
            <a:r>
              <a:rPr lang="ja-JP" altLang="en-US" sz="450" dirty="0">
                <a:latin typeface="+mn-ea"/>
              </a:rPr>
              <a:t>）</a:t>
            </a:r>
            <a:endParaRPr lang="en-US" altLang="ja-JP" sz="450" dirty="0">
              <a:latin typeface="+mn-ea"/>
            </a:endParaRPr>
          </a:p>
          <a:p>
            <a:r>
              <a:rPr lang="en-US" altLang="ja-JP" sz="450" dirty="0">
                <a:latin typeface="+mn-ea"/>
              </a:rPr>
              <a:t>     </a:t>
            </a:r>
            <a:r>
              <a:rPr lang="ja-JP" altLang="en-US" sz="450" dirty="0">
                <a:latin typeface="+mn-ea"/>
              </a:rPr>
              <a:t>／試験結果：</a:t>
            </a:r>
            <a:r>
              <a:rPr lang="en-US" altLang="ja-JP" sz="450" dirty="0">
                <a:latin typeface="+mn-ea"/>
              </a:rPr>
              <a:t>99</a:t>
            </a:r>
            <a:r>
              <a:rPr lang="ja-JP" altLang="en-US" sz="450" dirty="0">
                <a:latin typeface="+mn-ea"/>
              </a:rPr>
              <a:t>％以上抑制／試験は</a:t>
            </a:r>
            <a:r>
              <a:rPr lang="en-US" altLang="ja-JP" sz="450" dirty="0">
                <a:latin typeface="+mn-ea"/>
              </a:rPr>
              <a:t>2</a:t>
            </a:r>
            <a:r>
              <a:rPr lang="ja-JP" altLang="en-US" sz="450" dirty="0">
                <a:latin typeface="+mn-ea"/>
              </a:rPr>
              <a:t>種類の菌で実施。</a:t>
            </a:r>
          </a:p>
          <a:p>
            <a:r>
              <a:rPr lang="en-US" altLang="ja-JP" sz="450" dirty="0">
                <a:latin typeface="+mn-ea"/>
              </a:rPr>
              <a:t>     </a:t>
            </a:r>
            <a:r>
              <a:rPr lang="ja-JP" altLang="en-US" sz="450" dirty="0">
                <a:latin typeface="+mn-ea"/>
              </a:rPr>
              <a:t>［防カビ］試験機関名：一般財団</a:t>
            </a:r>
            <a:r>
              <a:rPr lang="ja-JP" altLang="en-US" sz="450" dirty="0" smtClean="0">
                <a:latin typeface="+mn-ea"/>
              </a:rPr>
              <a:t>法人 ボーケン</a:t>
            </a:r>
            <a:r>
              <a:rPr lang="ja-JP" altLang="en-US" sz="450" dirty="0">
                <a:latin typeface="+mn-ea"/>
              </a:rPr>
              <a:t>品質評価機構／試験方法：</a:t>
            </a:r>
            <a:r>
              <a:rPr lang="en" altLang="ja-JP" sz="450" dirty="0" smtClean="0">
                <a:latin typeface="+mn-ea"/>
              </a:rPr>
              <a:t>JIS Z 2911</a:t>
            </a:r>
            <a:r>
              <a:rPr lang="ja-JP" altLang="en" sz="450" dirty="0">
                <a:latin typeface="+mn-ea"/>
              </a:rPr>
              <a:t>：</a:t>
            </a:r>
            <a:r>
              <a:rPr lang="en" altLang="ja-JP" sz="450" dirty="0" smtClean="0">
                <a:latin typeface="+mn-ea"/>
              </a:rPr>
              <a:t>2018 </a:t>
            </a:r>
            <a:r>
              <a:rPr lang="ja-JP" altLang="en-US" sz="450" dirty="0" smtClean="0">
                <a:latin typeface="+mn-ea"/>
              </a:rPr>
              <a:t>定性</a:t>
            </a:r>
            <a:r>
              <a:rPr lang="ja-JP" altLang="en-US" sz="450" dirty="0">
                <a:latin typeface="+mn-ea"/>
              </a:rPr>
              <a:t>試験（プラスチック製品の試験 方法</a:t>
            </a:r>
            <a:r>
              <a:rPr lang="en" altLang="ja-JP" sz="450" dirty="0">
                <a:latin typeface="+mn-ea"/>
              </a:rPr>
              <a:t>A</a:t>
            </a:r>
            <a:r>
              <a:rPr lang="ja-JP" altLang="en" sz="450" dirty="0">
                <a:latin typeface="+mn-ea"/>
              </a:rPr>
              <a:t>）</a:t>
            </a:r>
            <a:endParaRPr lang="en-US" altLang="ja-JP" sz="450" dirty="0">
              <a:latin typeface="+mn-ea"/>
            </a:endParaRPr>
          </a:p>
          <a:p>
            <a:r>
              <a:rPr lang="en-US" altLang="ja-JP" sz="450" dirty="0">
                <a:latin typeface="+mn-ea"/>
              </a:rPr>
              <a:t>     </a:t>
            </a:r>
            <a:r>
              <a:rPr lang="ja-JP" altLang="en" sz="450" dirty="0">
                <a:latin typeface="+mn-ea"/>
              </a:rPr>
              <a:t>／</a:t>
            </a:r>
            <a:r>
              <a:rPr lang="ja-JP" altLang="en-US" sz="450" dirty="0">
                <a:latin typeface="+mn-ea"/>
              </a:rPr>
              <a:t>試験番号：</a:t>
            </a:r>
            <a:r>
              <a:rPr lang="en-US" altLang="ja-JP" sz="450" dirty="0">
                <a:latin typeface="+mn-ea"/>
              </a:rPr>
              <a:t>35020006611</a:t>
            </a:r>
            <a:r>
              <a:rPr lang="ja-JP" altLang="en-US" sz="450" dirty="0">
                <a:latin typeface="+mn-ea"/>
              </a:rPr>
              <a:t>（</a:t>
            </a:r>
            <a:r>
              <a:rPr lang="en-US" altLang="ja-JP" sz="450" dirty="0">
                <a:latin typeface="+mn-ea"/>
              </a:rPr>
              <a:t>29020004729-1</a:t>
            </a:r>
            <a:r>
              <a:rPr lang="ja-JP" altLang="en-US" sz="450" dirty="0">
                <a:latin typeface="+mn-ea"/>
              </a:rPr>
              <a:t>）／試験結果：肉眼及び顕微鏡下でかびの生育は認められない。</a:t>
            </a:r>
            <a:endParaRPr kumimoji="1" lang="ja-JP" altLang="en-US" sz="450" dirty="0">
              <a:latin typeface="+mn-ea"/>
            </a:endParaRPr>
          </a:p>
        </p:txBody>
      </p:sp>
      <p:pic>
        <p:nvPicPr>
          <p:cNvPr id="7" name="図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54" y="-5409"/>
            <a:ext cx="1801985" cy="1801985"/>
          </a:xfrm>
          <a:prstGeom prst="rect">
            <a:avLst/>
          </a:prstGeom>
        </p:spPr>
      </p:pic>
      <p:pic>
        <p:nvPicPr>
          <p:cNvPr id="8" name="図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9272" y="1376851"/>
            <a:ext cx="3135115" cy="352305"/>
          </a:xfrm>
          <a:prstGeom prst="rect">
            <a:avLst/>
          </a:prstGeom>
        </p:spPr>
      </p:pic>
      <p:pic>
        <p:nvPicPr>
          <p:cNvPr id="9" name="図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0422" y="2018752"/>
            <a:ext cx="1349577" cy="1202434"/>
          </a:xfrm>
          <a:prstGeom prst="rect">
            <a:avLst/>
          </a:prstGeom>
        </p:spPr>
      </p:pic>
      <p:pic>
        <p:nvPicPr>
          <p:cNvPr id="11" name="図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386" y="1602412"/>
            <a:ext cx="4374510" cy="1964905"/>
          </a:xfrm>
          <a:prstGeom prst="rect">
            <a:avLst/>
          </a:prstGeom>
        </p:spPr>
      </p:pic>
      <p:pic>
        <p:nvPicPr>
          <p:cNvPr id="27" name="図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4943" y="5163796"/>
            <a:ext cx="5141683" cy="722904"/>
          </a:xfrm>
          <a:prstGeom prst="rect">
            <a:avLst/>
          </a:prstGeom>
        </p:spPr>
      </p:pic>
      <p:cxnSp>
        <p:nvCxnSpPr>
          <p:cNvPr id="178" name="直線コネクタ 177"/>
          <p:cNvCxnSpPr/>
          <p:nvPr/>
        </p:nvCxnSpPr>
        <p:spPr>
          <a:xfrm>
            <a:off x="97256" y="6559758"/>
            <a:ext cx="5548284" cy="0"/>
          </a:xfrm>
          <a:prstGeom prst="line">
            <a:avLst/>
          </a:prstGeom>
          <a:ln>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sp>
        <p:nvSpPr>
          <p:cNvPr id="183" name="コンテンツ プレースホルダー 107">
            <a:extLst>
              <a:ext uri="{FF2B5EF4-FFF2-40B4-BE49-F238E27FC236}">
                <a16:creationId xmlns:a16="http://schemas.microsoft.com/office/drawing/2014/main" id="{20D0BB5A-AEC1-407D-9128-0ED5D2FEA87E}"/>
              </a:ext>
            </a:extLst>
          </p:cNvPr>
          <p:cNvSpPr txBox="1">
            <a:spLocks/>
          </p:cNvSpPr>
          <p:nvPr/>
        </p:nvSpPr>
        <p:spPr bwMode="auto">
          <a:xfrm>
            <a:off x="5944436" y="4085254"/>
            <a:ext cx="2531530" cy="45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lnSpc>
                <a:spcPct val="100000"/>
              </a:lnSpc>
              <a:buNone/>
            </a:pPr>
            <a:r>
              <a:rPr lang="ja-JP" altLang="ja-JP" sz="1200" kern="0" dirty="0">
                <a:effectLst/>
                <a:latin typeface="游ゴシック Medium" panose="020B0500000000000000" pitchFamily="50" charset="-128"/>
                <a:ea typeface="游ゴシック Medium" panose="020B0500000000000000" pitchFamily="50" charset="-128"/>
                <a:cs typeface="`Èe'EE˛"/>
              </a:rPr>
              <a:t>ビッグルーバーがワイドな気流</a:t>
            </a:r>
            <a:r>
              <a:rPr lang="ja-JP" altLang="ja-JP" sz="1200" kern="0" dirty="0" smtClean="0">
                <a:effectLst/>
                <a:latin typeface="游ゴシック Medium" panose="020B0500000000000000" pitchFamily="50" charset="-128"/>
                <a:ea typeface="游ゴシック Medium" panose="020B0500000000000000" pitchFamily="50" charset="-128"/>
                <a:cs typeface="`Èe'EE˛"/>
              </a:rPr>
              <a:t>を送り出し</a:t>
            </a:r>
            <a:r>
              <a:rPr lang="ja-JP" altLang="ja-JP" sz="1200" kern="0" dirty="0">
                <a:effectLst/>
                <a:latin typeface="游ゴシック Medium" panose="020B0500000000000000" pitchFamily="50" charset="-128"/>
                <a:ea typeface="游ゴシック Medium" panose="020B0500000000000000" pitchFamily="50" charset="-128"/>
                <a:cs typeface="`Èe'EE˛"/>
              </a:rPr>
              <a:t>お部屋を快適にします。</a:t>
            </a:r>
            <a:endParaRPr lang="ja-JP" altLang="ja-JP" sz="1200" kern="100" dirty="0">
              <a:effectLst/>
              <a:latin typeface="游ゴシック Medium" panose="020B0500000000000000" pitchFamily="50" charset="-128"/>
              <a:ea typeface="游ゴシック Medium" panose="020B0500000000000000" pitchFamily="50" charset="-128"/>
              <a:cs typeface="Times New Roman" panose="02020603050405020304" pitchFamily="18" charset="0"/>
            </a:endParaRPr>
          </a:p>
        </p:txBody>
      </p:sp>
      <p:sp>
        <p:nvSpPr>
          <p:cNvPr id="186" name="角丸四角形 4">
            <a:extLst>
              <a:ext uri="{FF2B5EF4-FFF2-40B4-BE49-F238E27FC236}">
                <a16:creationId xmlns:a16="http://schemas.microsoft.com/office/drawing/2014/main" id="{430730A6-0AA5-46C7-8A9E-EB67C5581D46}"/>
              </a:ext>
            </a:extLst>
          </p:cNvPr>
          <p:cNvSpPr/>
          <p:nvPr/>
        </p:nvSpPr>
        <p:spPr>
          <a:xfrm>
            <a:off x="5991483" y="3261128"/>
            <a:ext cx="4415849" cy="276750"/>
          </a:xfrm>
          <a:prstGeom prst="roundRect">
            <a:avLst/>
          </a:prstGeom>
          <a:solidFill>
            <a:srgbClr val="0081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89" name="Text Box 11">
            <a:extLst>
              <a:ext uri="{FF2B5EF4-FFF2-40B4-BE49-F238E27FC236}">
                <a16:creationId xmlns:a16="http://schemas.microsoft.com/office/drawing/2014/main" id="{7AB00FF9-9584-49BE-9DB6-A1E52EF19848}"/>
              </a:ext>
            </a:extLst>
          </p:cNvPr>
          <p:cNvSpPr txBox="1">
            <a:spLocks noChangeArrowheads="1"/>
          </p:cNvSpPr>
          <p:nvPr/>
        </p:nvSpPr>
        <p:spPr bwMode="auto">
          <a:xfrm>
            <a:off x="6841398" y="3226871"/>
            <a:ext cx="29253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1600" dirty="0">
                <a:solidFill>
                  <a:srgbClr val="FFFFFF"/>
                </a:solidFill>
                <a:latin typeface="Meiryo UI" panose="020B0604030504040204" pitchFamily="50" charset="-128"/>
                <a:ea typeface="Meiryo UI" panose="020B0604030504040204" pitchFamily="50" charset="-128"/>
              </a:rPr>
              <a:t>ビッグルーバー</a:t>
            </a:r>
          </a:p>
        </p:txBody>
      </p:sp>
      <p:pic>
        <p:nvPicPr>
          <p:cNvPr id="190" name="図 189">
            <a:extLst>
              <a:ext uri="{FF2B5EF4-FFF2-40B4-BE49-F238E27FC236}">
                <a16:creationId xmlns:a16="http://schemas.microsoft.com/office/drawing/2014/main" id="{3AD4770D-1999-435C-9E9C-22090870B096}"/>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5861053" y="3162038"/>
            <a:ext cx="746363" cy="738100"/>
          </a:xfrm>
          <a:prstGeom prst="rect">
            <a:avLst/>
          </a:prstGeom>
        </p:spPr>
      </p:pic>
      <p:sp>
        <p:nvSpPr>
          <p:cNvPr id="191" name="コンテンツ プレースホルダー 107">
            <a:extLst>
              <a:ext uri="{FF2B5EF4-FFF2-40B4-BE49-F238E27FC236}">
                <a16:creationId xmlns:a16="http://schemas.microsoft.com/office/drawing/2014/main" id="{8AEDFACF-2886-4AE4-8BDF-6B914C45CDAB}"/>
              </a:ext>
            </a:extLst>
          </p:cNvPr>
          <p:cNvSpPr txBox="1">
            <a:spLocks/>
          </p:cNvSpPr>
          <p:nvPr/>
        </p:nvSpPr>
        <p:spPr bwMode="auto">
          <a:xfrm>
            <a:off x="6051825" y="3679712"/>
            <a:ext cx="3838463" cy="31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ctr">
              <a:buNone/>
            </a:pPr>
            <a:r>
              <a:rPr lang="ja-JP" altLang="ja-JP" sz="1600" b="1" kern="0" dirty="0">
                <a:solidFill>
                  <a:srgbClr val="5A9EA0"/>
                </a:solidFill>
                <a:effectLst/>
                <a:latin typeface="Meiryo UI" panose="020B0604030504040204" pitchFamily="50" charset="-128"/>
                <a:ea typeface="Meiryo UI" panose="020B0604030504040204" pitchFamily="50" charset="-128"/>
                <a:cs typeface="`Èe'EE˛"/>
              </a:rPr>
              <a:t>ワイドで心地よい気流をつくる。</a:t>
            </a:r>
            <a:endParaRPr lang="ja-JP" altLang="en-US" sz="1600" b="1" kern="0" dirty="0">
              <a:solidFill>
                <a:srgbClr val="5A9EA0"/>
              </a:solidFill>
              <a:effectLst/>
              <a:latin typeface="Meiryo UI" panose="020B0604030504040204" pitchFamily="50" charset="-128"/>
              <a:ea typeface="Meiryo UI" panose="020B0604030504040204" pitchFamily="50" charset="-128"/>
              <a:cs typeface="`Èe'EE˛"/>
            </a:endParaRPr>
          </a:p>
        </p:txBody>
      </p:sp>
      <p:pic>
        <p:nvPicPr>
          <p:cNvPr id="192" name="図 191">
            <a:extLst>
              <a:ext uri="{FF2B5EF4-FFF2-40B4-BE49-F238E27FC236}">
                <a16:creationId xmlns:a16="http://schemas.microsoft.com/office/drawing/2014/main" id="{DADE0BAF-7ACA-44A1-BFF6-6027A360252E}"/>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9051377" y="5631523"/>
            <a:ext cx="1394034" cy="926047"/>
          </a:xfrm>
          <a:prstGeom prst="rect">
            <a:avLst/>
          </a:prstGeom>
        </p:spPr>
      </p:pic>
      <p:sp>
        <p:nvSpPr>
          <p:cNvPr id="194" name="角丸四角形 4">
            <a:extLst>
              <a:ext uri="{FF2B5EF4-FFF2-40B4-BE49-F238E27FC236}">
                <a16:creationId xmlns:a16="http://schemas.microsoft.com/office/drawing/2014/main" id="{66FE550F-B319-47FF-871B-B8A00EB16D04}"/>
              </a:ext>
            </a:extLst>
          </p:cNvPr>
          <p:cNvSpPr/>
          <p:nvPr/>
        </p:nvSpPr>
        <p:spPr>
          <a:xfrm>
            <a:off x="6010381" y="5089277"/>
            <a:ext cx="4435030" cy="276750"/>
          </a:xfrm>
          <a:prstGeom prst="roundRect">
            <a:avLst/>
          </a:prstGeom>
          <a:solidFill>
            <a:srgbClr val="0081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97" name="図 196">
            <a:extLst>
              <a:ext uri="{FF2B5EF4-FFF2-40B4-BE49-F238E27FC236}">
                <a16:creationId xmlns:a16="http://schemas.microsoft.com/office/drawing/2014/main" id="{6DDC2479-CECC-4A73-A363-19AE09E4A253}"/>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903886" y="4991448"/>
            <a:ext cx="733821" cy="725696"/>
          </a:xfrm>
          <a:prstGeom prst="rect">
            <a:avLst/>
          </a:prstGeom>
        </p:spPr>
      </p:pic>
      <p:sp>
        <p:nvSpPr>
          <p:cNvPr id="199" name="Text Box 11">
            <a:extLst>
              <a:ext uri="{FF2B5EF4-FFF2-40B4-BE49-F238E27FC236}">
                <a16:creationId xmlns:a16="http://schemas.microsoft.com/office/drawing/2014/main" id="{8E3213AA-50E9-46DD-B497-D56FF7894529}"/>
              </a:ext>
            </a:extLst>
          </p:cNvPr>
          <p:cNvSpPr txBox="1">
            <a:spLocks noChangeArrowheads="1"/>
          </p:cNvSpPr>
          <p:nvPr/>
        </p:nvSpPr>
        <p:spPr bwMode="auto">
          <a:xfrm>
            <a:off x="7083716" y="5073828"/>
            <a:ext cx="2324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buNone/>
            </a:pPr>
            <a:r>
              <a:rPr lang="ja-JP" altLang="ja-JP" sz="1400" kern="0" dirty="0">
                <a:solidFill>
                  <a:schemeClr val="bg1"/>
                </a:solidFill>
                <a:effectLst/>
                <a:latin typeface="Meiryo UI" panose="020B0604030504040204" pitchFamily="50" charset="-128"/>
                <a:ea typeface="Meiryo UI" panose="020B0604030504040204" pitchFamily="50" charset="-128"/>
                <a:cs typeface="`Èe'EE˛"/>
              </a:rPr>
              <a:t>足もと気流制御</a:t>
            </a:r>
            <a:endParaRPr lang="ja-JP" altLang="ja-JP" sz="1400"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0" name="コンテンツ プレースホルダー 107">
            <a:extLst>
              <a:ext uri="{FF2B5EF4-FFF2-40B4-BE49-F238E27FC236}">
                <a16:creationId xmlns:a16="http://schemas.microsoft.com/office/drawing/2014/main" id="{3C6A5888-E13E-43B8-A45F-9862D3060461}"/>
              </a:ext>
            </a:extLst>
          </p:cNvPr>
          <p:cNvSpPr txBox="1">
            <a:spLocks/>
          </p:cNvSpPr>
          <p:nvPr/>
        </p:nvSpPr>
        <p:spPr bwMode="auto">
          <a:xfrm>
            <a:off x="5903886" y="5549569"/>
            <a:ext cx="3837998" cy="31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ctr">
              <a:buNone/>
            </a:pPr>
            <a:r>
              <a:rPr lang="ja-JP" altLang="ja-JP" sz="1600" b="1" kern="0" dirty="0">
                <a:solidFill>
                  <a:srgbClr val="5A9EA0"/>
                </a:solidFill>
                <a:effectLst/>
                <a:latin typeface="Meiryo UI" panose="020B0604030504040204" pitchFamily="50" charset="-128"/>
                <a:ea typeface="Meiryo UI" panose="020B0604030504040204" pitchFamily="50" charset="-128"/>
                <a:cs typeface="`Èe'EE˛"/>
              </a:rPr>
              <a:t>足もとを暖める快適暖房。</a:t>
            </a:r>
            <a:endParaRPr lang="ja-JP" altLang="ja-JP" sz="1600" b="1" kern="100" dirty="0">
              <a:solidFill>
                <a:srgbClr val="5A9EA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1" name="コンテンツ プレースホルダー 107">
            <a:extLst>
              <a:ext uri="{FF2B5EF4-FFF2-40B4-BE49-F238E27FC236}">
                <a16:creationId xmlns:a16="http://schemas.microsoft.com/office/drawing/2014/main" id="{28686B44-86FF-4225-8832-0A92AF505D0A}"/>
              </a:ext>
            </a:extLst>
          </p:cNvPr>
          <p:cNvSpPr txBox="1">
            <a:spLocks/>
          </p:cNvSpPr>
          <p:nvPr/>
        </p:nvSpPr>
        <p:spPr bwMode="auto">
          <a:xfrm>
            <a:off x="5937253" y="5940087"/>
            <a:ext cx="2909703" cy="42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lnSpc>
                <a:spcPct val="100000"/>
              </a:lnSpc>
              <a:buNone/>
            </a:pPr>
            <a:r>
              <a:rPr lang="ja-JP" altLang="ja-JP" sz="1100" kern="0" dirty="0">
                <a:effectLst/>
                <a:latin typeface="游ゴシック Medium" panose="020B0500000000000000" pitchFamily="50" charset="-128"/>
                <a:ea typeface="游ゴシック Medium" panose="020B0500000000000000" pitchFamily="50" charset="-128"/>
                <a:cs typeface="`Èe'EE˛"/>
              </a:rPr>
              <a:t>暖房時、定期的に温風を下向きに吹き出し</a:t>
            </a:r>
            <a:r>
              <a:rPr lang="ja-JP" altLang="ja-JP" sz="1100" kern="0" dirty="0" smtClean="0">
                <a:effectLst/>
                <a:latin typeface="游ゴシック Medium" panose="020B0500000000000000" pitchFamily="50" charset="-128"/>
                <a:ea typeface="游ゴシック Medium" panose="020B0500000000000000" pitchFamily="50" charset="-128"/>
                <a:cs typeface="`Èe'EE˛"/>
              </a:rPr>
              <a:t>、足</a:t>
            </a:r>
            <a:r>
              <a:rPr lang="ja-JP" altLang="ja-JP" sz="1100" kern="0" dirty="0">
                <a:effectLst/>
                <a:latin typeface="游ゴシック Medium" panose="020B0500000000000000" pitchFamily="50" charset="-128"/>
                <a:ea typeface="游ゴシック Medium" panose="020B0500000000000000" pitchFamily="50" charset="-128"/>
                <a:cs typeface="`Èe'EE˛"/>
              </a:rPr>
              <a:t>もと</a:t>
            </a:r>
            <a:r>
              <a:rPr lang="ja-JP" altLang="ja-JP" sz="1100" kern="0" dirty="0" smtClean="0">
                <a:effectLst/>
                <a:latin typeface="游ゴシック Medium" panose="020B0500000000000000" pitchFamily="50" charset="-128"/>
                <a:ea typeface="游ゴシック Medium" panose="020B0500000000000000" pitchFamily="50" charset="-128"/>
                <a:cs typeface="`Èe'EE˛"/>
              </a:rPr>
              <a:t>を</a:t>
            </a:r>
            <a:r>
              <a:rPr lang="ja-JP" altLang="en-US" sz="1100" kern="0" dirty="0">
                <a:latin typeface="游ゴシック Medium" panose="020B0500000000000000" pitchFamily="50" charset="-128"/>
                <a:ea typeface="游ゴシック Medium" panose="020B0500000000000000" pitchFamily="50" charset="-128"/>
                <a:cs typeface="`Èe'EE˛"/>
              </a:rPr>
              <a:t>暖</a:t>
            </a:r>
            <a:r>
              <a:rPr lang="ja-JP" altLang="en-US" sz="1100" kern="0" dirty="0" smtClean="0">
                <a:latin typeface="游ゴシック Medium" panose="020B0500000000000000" pitchFamily="50" charset="-128"/>
                <a:ea typeface="游ゴシック Medium" panose="020B0500000000000000" pitchFamily="50" charset="-128"/>
                <a:cs typeface="`Èe'EE˛"/>
              </a:rPr>
              <a:t>め</a:t>
            </a:r>
            <a:r>
              <a:rPr lang="ja-JP" altLang="ja-JP" sz="1100" kern="0" dirty="0" smtClean="0">
                <a:effectLst/>
                <a:latin typeface="游ゴシック Medium" panose="020B0500000000000000" pitchFamily="50" charset="-128"/>
                <a:ea typeface="游ゴシック Medium" panose="020B0500000000000000" pitchFamily="50" charset="-128"/>
                <a:cs typeface="`Èe'EE˛"/>
              </a:rPr>
              <a:t>ます</a:t>
            </a:r>
            <a:r>
              <a:rPr lang="ja-JP" altLang="ja-JP" sz="1100" kern="0" dirty="0">
                <a:effectLst/>
                <a:latin typeface="游ゴシック Medium" panose="020B0500000000000000" pitchFamily="50" charset="-128"/>
                <a:ea typeface="游ゴシック Medium" panose="020B0500000000000000" pitchFamily="50" charset="-128"/>
                <a:cs typeface="`Èe'EE˛"/>
              </a:rPr>
              <a:t>。</a:t>
            </a:r>
            <a:endParaRPr lang="ja-JP" altLang="ja-JP" sz="1100" kern="100" dirty="0">
              <a:effectLst/>
              <a:latin typeface="游ゴシック Medium" panose="020B0500000000000000" pitchFamily="50" charset="-128"/>
              <a:ea typeface="游ゴシック Medium" panose="020B0500000000000000" pitchFamily="50" charset="-128"/>
              <a:cs typeface="Times New Roman" panose="02020603050405020304" pitchFamily="18" charset="0"/>
            </a:endParaRPr>
          </a:p>
        </p:txBody>
      </p:sp>
      <p:pic>
        <p:nvPicPr>
          <p:cNvPr id="202" name="図 201">
            <a:extLst>
              <a:ext uri="{FF2B5EF4-FFF2-40B4-BE49-F238E27FC236}">
                <a16:creationId xmlns:a16="http://schemas.microsoft.com/office/drawing/2014/main" id="{D37D90C3-71F6-4474-A384-692CC8069003}"/>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8124345" y="7575864"/>
            <a:ext cx="2303406" cy="1003324"/>
          </a:xfrm>
          <a:prstGeom prst="rect">
            <a:avLst/>
          </a:prstGeom>
        </p:spPr>
      </p:pic>
      <p:sp>
        <p:nvSpPr>
          <p:cNvPr id="203" name="角丸四角形 4">
            <a:extLst>
              <a:ext uri="{FF2B5EF4-FFF2-40B4-BE49-F238E27FC236}">
                <a16:creationId xmlns:a16="http://schemas.microsoft.com/office/drawing/2014/main" id="{6C1B10D6-8BB5-46DF-9D06-620CD3570C76}"/>
              </a:ext>
            </a:extLst>
          </p:cNvPr>
          <p:cNvSpPr/>
          <p:nvPr/>
        </p:nvSpPr>
        <p:spPr>
          <a:xfrm>
            <a:off x="6029814" y="6839189"/>
            <a:ext cx="4415850" cy="276750"/>
          </a:xfrm>
          <a:prstGeom prst="roundRect">
            <a:avLst/>
          </a:prstGeom>
          <a:solidFill>
            <a:srgbClr val="0081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04" name="図 203">
            <a:extLst>
              <a:ext uri="{FF2B5EF4-FFF2-40B4-BE49-F238E27FC236}">
                <a16:creationId xmlns:a16="http://schemas.microsoft.com/office/drawing/2014/main" id="{97F23BB2-8A2A-433E-83A8-8C3EB775B152}"/>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5896322" y="6727062"/>
            <a:ext cx="752491" cy="743637"/>
          </a:xfrm>
          <a:prstGeom prst="rect">
            <a:avLst/>
          </a:prstGeom>
        </p:spPr>
      </p:pic>
      <p:sp>
        <p:nvSpPr>
          <p:cNvPr id="205" name="Text Box 11">
            <a:extLst>
              <a:ext uri="{FF2B5EF4-FFF2-40B4-BE49-F238E27FC236}">
                <a16:creationId xmlns:a16="http://schemas.microsoft.com/office/drawing/2014/main" id="{965CD9F7-5BAF-4DE9-91DF-59B835D38DBC}"/>
              </a:ext>
            </a:extLst>
          </p:cNvPr>
          <p:cNvSpPr txBox="1">
            <a:spLocks noChangeArrowheads="1"/>
          </p:cNvSpPr>
          <p:nvPr/>
        </p:nvSpPr>
        <p:spPr bwMode="auto">
          <a:xfrm>
            <a:off x="6864004" y="6838142"/>
            <a:ext cx="29110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buNone/>
            </a:pPr>
            <a:r>
              <a:rPr lang="ja-JP" altLang="ja-JP" sz="1400" kern="0" dirty="0">
                <a:solidFill>
                  <a:schemeClr val="bg1"/>
                </a:solidFill>
                <a:effectLst/>
                <a:latin typeface="游明朝" panose="02020400000000000000" pitchFamily="18" charset="-128"/>
                <a:ea typeface="Meiryo UI" panose="020B0604030504040204" pitchFamily="50" charset="-128"/>
                <a:cs typeface="`Èe'EE˛"/>
              </a:rPr>
              <a:t>内部乾燥モード</a:t>
            </a:r>
            <a:endParaRPr lang="ja-JP" altLang="ja-JP" sz="14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06" name="コンテンツ プレースホルダー 107">
            <a:extLst>
              <a:ext uri="{FF2B5EF4-FFF2-40B4-BE49-F238E27FC236}">
                <a16:creationId xmlns:a16="http://schemas.microsoft.com/office/drawing/2014/main" id="{2BB438D9-B6DE-46B8-A6A0-CDE4117D865C}"/>
              </a:ext>
            </a:extLst>
          </p:cNvPr>
          <p:cNvSpPr txBox="1">
            <a:spLocks/>
          </p:cNvSpPr>
          <p:nvPr/>
        </p:nvSpPr>
        <p:spPr bwMode="auto">
          <a:xfrm>
            <a:off x="6610326" y="7132839"/>
            <a:ext cx="3838463" cy="31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ctr">
              <a:buNone/>
            </a:pPr>
            <a:r>
              <a:rPr lang="ja-JP" altLang="ja-JP" sz="1600" b="1" kern="0" dirty="0">
                <a:solidFill>
                  <a:srgbClr val="5A9EA0"/>
                </a:solidFill>
                <a:effectLst/>
                <a:latin typeface="Meiryo UI" panose="020B0604030504040204" pitchFamily="50" charset="-128"/>
                <a:ea typeface="Meiryo UI" panose="020B0604030504040204" pitchFamily="50" charset="-128"/>
                <a:cs typeface="`Èe'EE˛"/>
              </a:rPr>
              <a:t>エアコンの中はカラッと乾燥。</a:t>
            </a:r>
            <a:endParaRPr lang="ja-JP" altLang="ja-JP" sz="1600" b="1" kern="100" dirty="0">
              <a:solidFill>
                <a:srgbClr val="5A9EA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7" name="コンテンツ プレースホルダー 107">
            <a:extLst>
              <a:ext uri="{FF2B5EF4-FFF2-40B4-BE49-F238E27FC236}">
                <a16:creationId xmlns:a16="http://schemas.microsoft.com/office/drawing/2014/main" id="{016BF36E-82E8-469A-B691-3C857104AF65}"/>
              </a:ext>
            </a:extLst>
          </p:cNvPr>
          <p:cNvSpPr txBox="1">
            <a:spLocks/>
          </p:cNvSpPr>
          <p:nvPr/>
        </p:nvSpPr>
        <p:spPr bwMode="auto">
          <a:xfrm>
            <a:off x="5840583" y="7559749"/>
            <a:ext cx="2283762" cy="76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lnSpc>
                <a:spcPct val="100000"/>
              </a:lnSpc>
              <a:buNone/>
            </a:pPr>
            <a:r>
              <a:rPr lang="ja-JP" altLang="ja-JP" sz="1100" kern="0" dirty="0">
                <a:effectLst/>
                <a:latin typeface="游ゴシック Medium" panose="020B0500000000000000" pitchFamily="50" charset="-128"/>
                <a:ea typeface="游ゴシック Medium" panose="020B0500000000000000" pitchFamily="50" charset="-128"/>
                <a:cs typeface="`Èe'EE˛"/>
              </a:rPr>
              <a:t>室内機（熱交換器、通風路、送風ファン、ルーバー等）を微弱暖房運転または送風運転で乾燥させます。</a:t>
            </a:r>
            <a:endParaRPr lang="ja-JP" altLang="ja-JP" sz="1100" kern="100" dirty="0">
              <a:effectLst/>
              <a:latin typeface="游ゴシック Medium" panose="020B0500000000000000" pitchFamily="50" charset="-128"/>
              <a:ea typeface="游ゴシック Medium" panose="020B0500000000000000" pitchFamily="50" charset="-128"/>
              <a:cs typeface="Times New Roman" panose="02020603050405020304" pitchFamily="18" charset="0"/>
            </a:endParaRPr>
          </a:p>
        </p:txBody>
      </p:sp>
      <p:sp>
        <p:nvSpPr>
          <p:cNvPr id="208" name="コンテンツ プレースホルダー 107">
            <a:extLst>
              <a:ext uri="{FF2B5EF4-FFF2-40B4-BE49-F238E27FC236}">
                <a16:creationId xmlns:a16="http://schemas.microsoft.com/office/drawing/2014/main" id="{4BEF1135-3F15-46BE-AA3D-AD10225495F4}"/>
              </a:ext>
            </a:extLst>
          </p:cNvPr>
          <p:cNvSpPr txBox="1">
            <a:spLocks/>
          </p:cNvSpPr>
          <p:nvPr/>
        </p:nvSpPr>
        <p:spPr bwMode="auto">
          <a:xfrm>
            <a:off x="5840585" y="8283737"/>
            <a:ext cx="437890" cy="21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lnSpc>
                <a:spcPct val="100000"/>
              </a:lnSpc>
              <a:buNone/>
            </a:pPr>
            <a:r>
              <a:rPr lang="ja-JP" altLang="ja-JP" sz="800" kern="0" dirty="0">
                <a:effectLst/>
                <a:latin typeface="HGPｺﾞｼｯｸM" panose="020B0600000000000000" pitchFamily="50" charset="-128"/>
                <a:ea typeface="HGPｺﾞｼｯｸM" panose="020B0600000000000000" pitchFamily="50" charset="-128"/>
                <a:cs typeface="`Èe'EE˛"/>
              </a:rPr>
              <a:t>注）</a:t>
            </a:r>
            <a:endParaRPr lang="ja-JP" altLang="ja-JP" sz="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209" name="コンテンツ プレースホルダー 107">
            <a:extLst>
              <a:ext uri="{FF2B5EF4-FFF2-40B4-BE49-F238E27FC236}">
                <a16:creationId xmlns:a16="http://schemas.microsoft.com/office/drawing/2014/main" id="{7B74433C-DDEE-4B9E-9DA7-CD64410D92AB}"/>
              </a:ext>
            </a:extLst>
          </p:cNvPr>
          <p:cNvSpPr txBox="1">
            <a:spLocks/>
          </p:cNvSpPr>
          <p:nvPr/>
        </p:nvSpPr>
        <p:spPr bwMode="auto">
          <a:xfrm>
            <a:off x="6029816" y="8283737"/>
            <a:ext cx="1899486" cy="3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lnSpc>
                <a:spcPct val="100000"/>
              </a:lnSpc>
              <a:buNone/>
            </a:pPr>
            <a:r>
              <a:rPr lang="ja-JP" altLang="ja-JP" sz="800" kern="0" dirty="0">
                <a:effectLst/>
                <a:latin typeface="HGPｺﾞｼｯｸM" panose="020B0600000000000000" pitchFamily="50" charset="-128"/>
                <a:ea typeface="HGPｺﾞｼｯｸM" panose="020B0600000000000000" pitchFamily="50" charset="-128"/>
                <a:cs typeface="`Èe'EE˛"/>
              </a:rPr>
              <a:t>オフシーズン中に付着してしまったカビや汚れを取り除く機能ではありません。</a:t>
            </a:r>
            <a:endParaRPr lang="ja-JP" altLang="ja-JP" sz="8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p:txBody>
      </p:sp>
      <p:pic>
        <p:nvPicPr>
          <p:cNvPr id="211" name="図 210">
            <a:extLst>
              <a:ext uri="{FF2B5EF4-FFF2-40B4-BE49-F238E27FC236}">
                <a16:creationId xmlns:a16="http://schemas.microsoft.com/office/drawing/2014/main" id="{80C4949E-9064-4A03-8266-BAB7B97C871C}"/>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8678132" y="9692358"/>
            <a:ext cx="1792357" cy="941802"/>
          </a:xfrm>
          <a:prstGeom prst="rect">
            <a:avLst/>
          </a:prstGeom>
        </p:spPr>
      </p:pic>
      <p:sp>
        <p:nvSpPr>
          <p:cNvPr id="213" name="角丸四角形 4">
            <a:extLst>
              <a:ext uri="{FF2B5EF4-FFF2-40B4-BE49-F238E27FC236}">
                <a16:creationId xmlns:a16="http://schemas.microsoft.com/office/drawing/2014/main" id="{E154437D-D093-4009-9B9C-E4B0E6005408}"/>
              </a:ext>
            </a:extLst>
          </p:cNvPr>
          <p:cNvSpPr/>
          <p:nvPr/>
        </p:nvSpPr>
        <p:spPr>
          <a:xfrm>
            <a:off x="6021083" y="9120911"/>
            <a:ext cx="4415850" cy="276750"/>
          </a:xfrm>
          <a:prstGeom prst="roundRect">
            <a:avLst/>
          </a:prstGeom>
          <a:solidFill>
            <a:srgbClr val="0081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5" name="Text Box 11">
            <a:extLst>
              <a:ext uri="{FF2B5EF4-FFF2-40B4-BE49-F238E27FC236}">
                <a16:creationId xmlns:a16="http://schemas.microsoft.com/office/drawing/2014/main" id="{C1EDC7EA-5FBA-4551-B36B-60DAA7FE6FFD}"/>
              </a:ext>
            </a:extLst>
          </p:cNvPr>
          <p:cNvSpPr txBox="1">
            <a:spLocks noChangeArrowheads="1"/>
          </p:cNvSpPr>
          <p:nvPr/>
        </p:nvSpPr>
        <p:spPr bwMode="auto">
          <a:xfrm>
            <a:off x="6829573" y="9112014"/>
            <a:ext cx="3105904" cy="3077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buNone/>
            </a:pPr>
            <a:r>
              <a:rPr lang="ja-JP" altLang="ja-JP" sz="1400" kern="0" dirty="0">
                <a:solidFill>
                  <a:schemeClr val="bg1"/>
                </a:solidFill>
                <a:effectLst/>
                <a:latin typeface="Meiryo UI" panose="020B0604030504040204" pitchFamily="50" charset="-128"/>
                <a:ea typeface="Meiryo UI" panose="020B0604030504040204" pitchFamily="50" charset="-128"/>
                <a:cs typeface="`Èe'EE˛"/>
              </a:rPr>
              <a:t>抗菌・防カビ</a:t>
            </a:r>
            <a:r>
              <a:rPr lang="ja-JP" altLang="en-US" sz="1400" kern="0" dirty="0">
                <a:solidFill>
                  <a:schemeClr val="bg1"/>
                </a:solidFill>
                <a:effectLst/>
                <a:latin typeface="Meiryo UI" panose="020B0604030504040204" pitchFamily="50" charset="-128"/>
                <a:ea typeface="Meiryo UI" panose="020B0604030504040204" pitchFamily="50" charset="-128"/>
                <a:cs typeface="`Èe'EE˛"/>
              </a:rPr>
              <a:t>フィルター</a:t>
            </a:r>
            <a:r>
              <a:rPr lang="en-US" altLang="ja-JP" sz="700" kern="0" dirty="0" smtClean="0">
                <a:solidFill>
                  <a:schemeClr val="bg1"/>
                </a:solidFill>
                <a:effectLst/>
                <a:latin typeface="HGPｺﾞｼｯｸM" panose="020B0600000000000000" pitchFamily="50" charset="-128"/>
                <a:ea typeface="HGPｺﾞｼｯｸM" panose="020B0600000000000000" pitchFamily="50" charset="-128"/>
                <a:cs typeface="`Èe'EE˛"/>
              </a:rPr>
              <a:t>※4</a:t>
            </a:r>
            <a:endParaRPr lang="ja-JP" altLang="ja-JP" sz="700" kern="100" dirty="0">
              <a:solidFill>
                <a:schemeClr val="bg1"/>
              </a:solidFill>
              <a:effectLst/>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216" name="コンテンツ プレースホルダー 107">
            <a:extLst>
              <a:ext uri="{FF2B5EF4-FFF2-40B4-BE49-F238E27FC236}">
                <a16:creationId xmlns:a16="http://schemas.microsoft.com/office/drawing/2014/main" id="{7237E7F9-A309-457D-9CA9-6A0898C1BCA9}"/>
              </a:ext>
            </a:extLst>
          </p:cNvPr>
          <p:cNvSpPr txBox="1">
            <a:spLocks/>
          </p:cNvSpPr>
          <p:nvPr/>
        </p:nvSpPr>
        <p:spPr bwMode="auto">
          <a:xfrm>
            <a:off x="6592369" y="9414561"/>
            <a:ext cx="3838463" cy="312215"/>
          </a:xfrm>
          <a:prstGeom prst="rect">
            <a:avLst/>
          </a:prstGeom>
          <a:noFill/>
          <a:ln>
            <a:noFill/>
          </a:ln>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ctr">
              <a:buNone/>
            </a:pPr>
            <a:r>
              <a:rPr lang="ja-JP" altLang="ja-JP" sz="1600" b="1" kern="0" dirty="0">
                <a:solidFill>
                  <a:srgbClr val="5A9EA0"/>
                </a:solidFill>
                <a:effectLst/>
                <a:latin typeface="Meiryo UI" panose="020B0604030504040204" pitchFamily="50" charset="-128"/>
                <a:ea typeface="Meiryo UI" panose="020B0604030504040204" pitchFamily="50" charset="-128"/>
                <a:cs typeface="`Èe'EE˛"/>
              </a:rPr>
              <a:t>抗菌・防カビ処理でカビの発生を抑えます。</a:t>
            </a:r>
            <a:endParaRPr lang="ja-JP" altLang="ja-JP" sz="1600" b="1" kern="100" dirty="0">
              <a:solidFill>
                <a:srgbClr val="5A9EA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7" name="コンテンツ プレースホルダー 107">
            <a:extLst>
              <a:ext uri="{FF2B5EF4-FFF2-40B4-BE49-F238E27FC236}">
                <a16:creationId xmlns:a16="http://schemas.microsoft.com/office/drawing/2014/main" id="{67B7F68A-C76F-4588-AAEB-18619F36AFBA}"/>
              </a:ext>
            </a:extLst>
          </p:cNvPr>
          <p:cNvSpPr txBox="1">
            <a:spLocks/>
          </p:cNvSpPr>
          <p:nvPr/>
        </p:nvSpPr>
        <p:spPr bwMode="auto">
          <a:xfrm>
            <a:off x="5860223" y="9805119"/>
            <a:ext cx="479533" cy="18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lnSpc>
                <a:spcPct val="100000"/>
              </a:lnSpc>
              <a:buNone/>
            </a:pPr>
            <a:r>
              <a:rPr lang="ja-JP" altLang="ja-JP" sz="600" kern="0" dirty="0" smtClean="0">
                <a:effectLst/>
                <a:latin typeface="ＭＳ Ｐゴシック" panose="020B0600070205080204" pitchFamily="50" charset="-128"/>
                <a:ea typeface="ＭＳ Ｐゴシック" panose="020B0600070205080204" pitchFamily="50" charset="-128"/>
                <a:cs typeface="ＭＳ ゴシック" panose="020B0609070205080204" pitchFamily="49" charset="-128"/>
              </a:rPr>
              <a:t>※</a:t>
            </a:r>
            <a:r>
              <a:rPr lang="en-US" altLang="ja-JP" sz="600" kern="0" dirty="0">
                <a:latin typeface="ＭＳ Ｐゴシック" panose="020B0600070205080204" pitchFamily="50" charset="-128"/>
                <a:ea typeface="ＭＳ Ｐゴシック" panose="020B0600070205080204" pitchFamily="50" charset="-128"/>
                <a:cs typeface="ＭＳ ゴシック" panose="020B0609070205080204" pitchFamily="49" charset="-128"/>
              </a:rPr>
              <a:t>4</a:t>
            </a:r>
            <a:endParaRPr lang="ja-JP" altLang="ja-JP" sz="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18" name="コンテンツ プレースホルダー 107">
            <a:extLst>
              <a:ext uri="{FF2B5EF4-FFF2-40B4-BE49-F238E27FC236}">
                <a16:creationId xmlns:a16="http://schemas.microsoft.com/office/drawing/2014/main" id="{37A8669A-B1D7-416F-89E1-C41E8ACB1976}"/>
              </a:ext>
            </a:extLst>
          </p:cNvPr>
          <p:cNvSpPr txBox="1">
            <a:spLocks/>
          </p:cNvSpPr>
          <p:nvPr/>
        </p:nvSpPr>
        <p:spPr bwMode="auto">
          <a:xfrm>
            <a:off x="6042830" y="10016211"/>
            <a:ext cx="2532633" cy="39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lnSpc>
                <a:spcPts val="800"/>
              </a:lnSpc>
              <a:buNone/>
            </a:pPr>
            <a:r>
              <a:rPr lang="ja-JP" altLang="en-US" sz="500"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［抗菌］試験機関名：一般財団法人 ボーケン品質評価機構</a:t>
            </a:r>
            <a:r>
              <a:rPr lang="ja-JP" altLang="en-US"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試験方法：</a:t>
            </a:r>
            <a:r>
              <a:rPr lang="en-US" altLang="ja-JP"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JIS L 1902(</a:t>
            </a:r>
            <a:r>
              <a:rPr lang="ja-JP" altLang="en-US"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菌液吸収法） 試験番号：</a:t>
            </a:r>
            <a:r>
              <a:rPr lang="en-US" altLang="ja-JP"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20220048784-1 </a:t>
            </a:r>
            <a:r>
              <a:rPr lang="ja-JP" altLang="en-US"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試験結果：</a:t>
            </a:r>
            <a:r>
              <a:rPr lang="en-US" altLang="ja-JP"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99</a:t>
            </a:r>
            <a:r>
              <a:rPr lang="ja-JP" altLang="en-US"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％以上抑制</a:t>
            </a:r>
            <a:r>
              <a:rPr lang="en-US" altLang="ja-JP"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試験は</a:t>
            </a:r>
            <a:r>
              <a:rPr lang="en-US" altLang="ja-JP"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ja-JP" altLang="en-US"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種類のみの菌で実施。</a:t>
            </a:r>
            <a:endParaRPr lang="en-US" altLang="ja-JP" sz="500" kern="0" dirty="0" smtClean="0">
              <a:effectLst/>
              <a:latin typeface="ＭＳ Ｐゴシック" panose="020B0600070205080204" pitchFamily="50" charset="-128"/>
              <a:ea typeface="ＭＳ Ｐゴシック" panose="020B0600070205080204" pitchFamily="50" charset="-128"/>
              <a:cs typeface="`Èe'EE˛"/>
            </a:endParaRPr>
          </a:p>
        </p:txBody>
      </p:sp>
      <p:sp>
        <p:nvSpPr>
          <p:cNvPr id="219" name="コンテンツ プレースホルダー 107">
            <a:extLst>
              <a:ext uri="{FF2B5EF4-FFF2-40B4-BE49-F238E27FC236}">
                <a16:creationId xmlns:a16="http://schemas.microsoft.com/office/drawing/2014/main" id="{088BA7E5-6CCC-48DA-8766-D11DC8AC8F80}"/>
              </a:ext>
            </a:extLst>
          </p:cNvPr>
          <p:cNvSpPr txBox="1">
            <a:spLocks/>
          </p:cNvSpPr>
          <p:nvPr/>
        </p:nvSpPr>
        <p:spPr bwMode="auto">
          <a:xfrm>
            <a:off x="8542686" y="10440609"/>
            <a:ext cx="784826" cy="19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lnSpc>
                <a:spcPct val="100000"/>
              </a:lnSpc>
              <a:buNone/>
            </a:pPr>
            <a:r>
              <a:rPr lang="ja-JP" altLang="ja-JP" sz="700" kern="0" dirty="0">
                <a:effectLst/>
                <a:latin typeface="HGPｺﾞｼｯｸM" panose="020B0600000000000000" pitchFamily="50" charset="-128"/>
                <a:ea typeface="HGPｺﾞｼｯｸM" panose="020B0600000000000000" pitchFamily="50" charset="-128"/>
                <a:cs typeface="`Èe'EE˛"/>
              </a:rPr>
              <a:t>カビ</a:t>
            </a:r>
            <a:r>
              <a:rPr lang="ja-JP" altLang="en-US" sz="700" kern="0" dirty="0">
                <a:effectLst/>
                <a:latin typeface="HGPｺﾞｼｯｸM" panose="020B0600000000000000" pitchFamily="50" charset="-128"/>
                <a:ea typeface="HGPｺﾞｼｯｸM" panose="020B0600000000000000" pitchFamily="50" charset="-128"/>
                <a:cs typeface="`Èe'EE˛"/>
              </a:rPr>
              <a:t>などの菌</a:t>
            </a:r>
            <a:endParaRPr lang="ja-JP" altLang="ja-JP" sz="700" kern="100" dirty="0">
              <a:effectLst/>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220" name="Text Box 384"/>
          <p:cNvSpPr txBox="1">
            <a:spLocks noChangeArrowheads="1"/>
          </p:cNvSpPr>
          <p:nvPr/>
        </p:nvSpPr>
        <p:spPr bwMode="auto">
          <a:xfrm>
            <a:off x="34136" y="9658676"/>
            <a:ext cx="1520763"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474788">
              <a:spcBef>
                <a:spcPct val="20000"/>
              </a:spcBef>
              <a:buChar char="•"/>
              <a:defRPr kumimoji="1" sz="5200">
                <a:solidFill>
                  <a:schemeClr val="tx1"/>
                </a:solidFill>
                <a:latin typeface="Arial" panose="020B0604020202020204" pitchFamily="34" charset="0"/>
                <a:ea typeface="ＭＳ Ｐゴシック" panose="020B0600070205080204" pitchFamily="50" charset="-128"/>
              </a:defRPr>
            </a:lvl1pPr>
            <a:lvl2pPr marL="742950" indent="-285750" defTabSz="1474788">
              <a:spcBef>
                <a:spcPct val="20000"/>
              </a:spcBef>
              <a:buChar char="–"/>
              <a:defRPr kumimoji="1" sz="4500">
                <a:solidFill>
                  <a:schemeClr val="tx1"/>
                </a:solidFill>
                <a:latin typeface="Arial" panose="020B0604020202020204" pitchFamily="34" charset="0"/>
                <a:ea typeface="ＭＳ Ｐゴシック" panose="020B0600070205080204" pitchFamily="50" charset="-128"/>
              </a:defRPr>
            </a:lvl2pPr>
            <a:lvl3pPr marL="1143000" indent="-228600" defTabSz="1474788">
              <a:spcBef>
                <a:spcPct val="20000"/>
              </a:spcBef>
              <a:buChar char="•"/>
              <a:defRPr kumimoji="1" sz="3900">
                <a:solidFill>
                  <a:schemeClr val="tx1"/>
                </a:solidFill>
                <a:latin typeface="Arial" panose="020B0604020202020204" pitchFamily="34" charset="0"/>
                <a:ea typeface="ＭＳ Ｐゴシック" panose="020B0600070205080204" pitchFamily="50" charset="-128"/>
              </a:defRPr>
            </a:lvl3pPr>
            <a:lvl4pPr marL="1600200" indent="-228600" defTabSz="1474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4pPr>
            <a:lvl5pPr marL="2057400" indent="-228600" defTabSz="1474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5pPr>
            <a:lvl6pPr marL="2514600" indent="-228600" defTabSz="1474788" eaLnBrk="0" fontAlgn="base" hangingPunct="0">
              <a:spcBef>
                <a:spcPct val="20000"/>
              </a:spcBef>
              <a:spcAft>
                <a:spcPct val="0"/>
              </a:spcAft>
              <a:buChar char="»"/>
              <a:defRPr kumimoji="1" sz="3200">
                <a:solidFill>
                  <a:schemeClr val="tx1"/>
                </a:solidFill>
                <a:latin typeface="Arial" panose="020B0604020202020204" pitchFamily="34" charset="0"/>
                <a:ea typeface="ＭＳ Ｐゴシック" panose="020B0600070205080204" pitchFamily="50" charset="-128"/>
              </a:defRPr>
            </a:lvl6pPr>
            <a:lvl7pPr marL="2971800" indent="-228600" defTabSz="1474788" eaLnBrk="0" fontAlgn="base" hangingPunct="0">
              <a:spcBef>
                <a:spcPct val="20000"/>
              </a:spcBef>
              <a:spcAft>
                <a:spcPct val="0"/>
              </a:spcAft>
              <a:buChar char="»"/>
              <a:defRPr kumimoji="1" sz="3200">
                <a:solidFill>
                  <a:schemeClr val="tx1"/>
                </a:solidFill>
                <a:latin typeface="Arial" panose="020B0604020202020204" pitchFamily="34" charset="0"/>
                <a:ea typeface="ＭＳ Ｐゴシック" panose="020B0600070205080204" pitchFamily="50" charset="-128"/>
              </a:defRPr>
            </a:lvl7pPr>
            <a:lvl8pPr marL="3429000" indent="-228600" defTabSz="1474788" eaLnBrk="0" fontAlgn="base" hangingPunct="0">
              <a:spcBef>
                <a:spcPct val="20000"/>
              </a:spcBef>
              <a:spcAft>
                <a:spcPct val="0"/>
              </a:spcAft>
              <a:buChar char="»"/>
              <a:defRPr kumimoji="1" sz="3200">
                <a:solidFill>
                  <a:schemeClr val="tx1"/>
                </a:solidFill>
                <a:latin typeface="Arial" panose="020B0604020202020204" pitchFamily="34" charset="0"/>
                <a:ea typeface="ＭＳ Ｐゴシック" panose="020B0600070205080204" pitchFamily="50" charset="-128"/>
              </a:defRPr>
            </a:lvl8pPr>
            <a:lvl9pPr marL="3886200" indent="-228600" defTabSz="1474788" eaLnBrk="0" fontAlgn="base" hangingPunct="0">
              <a:spcBef>
                <a:spcPct val="20000"/>
              </a:spcBef>
              <a:spcAft>
                <a:spcPct val="0"/>
              </a:spcAft>
              <a:buChar char="»"/>
              <a:defRPr kumimoji="1" sz="32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en-US" altLang="ja-JP" sz="450" dirty="0" smtClean="0">
                <a:solidFill>
                  <a:srgbClr val="000000"/>
                </a:solidFill>
                <a:latin typeface="ＭＳ Ｐゴシック" panose="020B0600070205080204" pitchFamily="50" charset="-128"/>
              </a:rPr>
              <a:t>※3  </a:t>
            </a:r>
            <a:r>
              <a:rPr lang="ja-JP" altLang="en-US" sz="450" dirty="0" smtClean="0">
                <a:solidFill>
                  <a:srgbClr val="000000"/>
                </a:solidFill>
                <a:latin typeface="ＭＳ Ｐゴシック" panose="020B0600070205080204" pitchFamily="50" charset="-128"/>
              </a:rPr>
              <a:t>室外機</a:t>
            </a:r>
            <a:r>
              <a:rPr lang="ja-JP" altLang="en-US" sz="450" dirty="0">
                <a:solidFill>
                  <a:srgbClr val="000000"/>
                </a:solidFill>
                <a:latin typeface="ＭＳ Ｐゴシック" panose="020B0600070205080204" pitchFamily="50" charset="-128"/>
              </a:rPr>
              <a:t>の吸い込み温度。当社測定基準による</a:t>
            </a:r>
            <a:r>
              <a:rPr lang="ja-JP" altLang="en-US" sz="450" dirty="0" smtClean="0">
                <a:solidFill>
                  <a:srgbClr val="000000"/>
                </a:solidFill>
                <a:latin typeface="ＭＳ Ｐゴシック" panose="020B0600070205080204" pitchFamily="50" charset="-128"/>
              </a:rPr>
              <a:t>。 </a:t>
            </a:r>
            <a:endParaRPr lang="en-US" altLang="ja-JP" sz="450" dirty="0" smtClean="0">
              <a:solidFill>
                <a:srgbClr val="000000"/>
              </a:solidFill>
              <a:latin typeface="ＭＳ Ｐゴシック" panose="020B0600070205080204" pitchFamily="50" charset="-128"/>
            </a:endParaRPr>
          </a:p>
          <a:p>
            <a:pPr eaLnBrk="1" hangingPunct="1">
              <a:lnSpc>
                <a:spcPct val="120000"/>
              </a:lnSpc>
              <a:spcBef>
                <a:spcPct val="0"/>
              </a:spcBef>
              <a:buFontTx/>
              <a:buNone/>
            </a:pPr>
            <a:r>
              <a:rPr lang="en-US" altLang="ja-JP" sz="450" dirty="0">
                <a:solidFill>
                  <a:srgbClr val="000000"/>
                </a:solidFill>
                <a:latin typeface="ＭＳ Ｐゴシック" panose="020B0600070205080204" pitchFamily="50" charset="-128"/>
              </a:rPr>
              <a:t> </a:t>
            </a:r>
            <a:r>
              <a:rPr lang="en-US" altLang="ja-JP" sz="450" dirty="0" smtClean="0">
                <a:solidFill>
                  <a:srgbClr val="000000"/>
                </a:solidFill>
                <a:latin typeface="ＭＳ Ｐゴシック" panose="020B0600070205080204" pitchFamily="50" charset="-128"/>
              </a:rPr>
              <a:t>      </a:t>
            </a:r>
            <a:r>
              <a:rPr lang="ja-JP" altLang="en-US" sz="450" dirty="0" smtClean="0">
                <a:solidFill>
                  <a:srgbClr val="000000"/>
                </a:solidFill>
                <a:latin typeface="ＭＳ Ｐゴシック" panose="020B0600070205080204" pitchFamily="50" charset="-128"/>
              </a:rPr>
              <a:t>使用</a:t>
            </a:r>
            <a:r>
              <a:rPr lang="ja-JP" altLang="en-US" sz="450" dirty="0">
                <a:solidFill>
                  <a:srgbClr val="000000"/>
                </a:solidFill>
                <a:latin typeface="ＭＳ Ｐゴシック" panose="020B0600070205080204" pitchFamily="50" charset="-128"/>
              </a:rPr>
              <a:t>環境・設置状況により能力の低下があります</a:t>
            </a:r>
            <a:r>
              <a:rPr lang="ja-JP" altLang="en-US" sz="450" dirty="0" smtClean="0">
                <a:solidFill>
                  <a:srgbClr val="000000"/>
                </a:solidFill>
                <a:latin typeface="ＭＳ Ｐゴシック" panose="020B0600070205080204" pitchFamily="50" charset="-128"/>
              </a:rPr>
              <a:t>。</a:t>
            </a:r>
            <a:endParaRPr lang="en-US" altLang="ja-JP" sz="450" dirty="0">
              <a:solidFill>
                <a:srgbClr val="000000"/>
              </a:solidFill>
              <a:latin typeface="ＭＳ Ｐゴシック" panose="020B0600070205080204" pitchFamily="50" charset="-128"/>
            </a:endParaRPr>
          </a:p>
          <a:p>
            <a:pPr eaLnBrk="1" hangingPunct="1">
              <a:lnSpc>
                <a:spcPct val="120000"/>
              </a:lnSpc>
              <a:spcBef>
                <a:spcPct val="0"/>
              </a:spcBef>
              <a:buFontTx/>
              <a:buNone/>
            </a:pPr>
            <a:r>
              <a:rPr lang="ja-JP" altLang="en-US" sz="450" dirty="0" smtClean="0">
                <a:solidFill>
                  <a:srgbClr val="000000"/>
                </a:solidFill>
                <a:latin typeface="ＭＳ Ｐゴシック" panose="020B0600070205080204" pitchFamily="50" charset="-128"/>
              </a:rPr>
              <a:t>       所定</a:t>
            </a:r>
            <a:r>
              <a:rPr lang="ja-JP" altLang="en-US" sz="450" dirty="0">
                <a:solidFill>
                  <a:srgbClr val="000000"/>
                </a:solidFill>
                <a:latin typeface="ＭＳ Ｐゴシック" panose="020B0600070205080204" pitchFamily="50" charset="-128"/>
              </a:rPr>
              <a:t>の設置スペースを確保するなど設置制約</a:t>
            </a:r>
            <a:r>
              <a:rPr lang="ja-JP" altLang="en-US" sz="450" dirty="0" smtClean="0">
                <a:solidFill>
                  <a:srgbClr val="000000"/>
                </a:solidFill>
                <a:latin typeface="ＭＳ Ｐゴシック" panose="020B0600070205080204" pitchFamily="50" charset="-128"/>
              </a:rPr>
              <a:t>を</a:t>
            </a:r>
            <a:endParaRPr lang="en-US" altLang="ja-JP" sz="450" dirty="0" smtClean="0">
              <a:solidFill>
                <a:srgbClr val="000000"/>
              </a:solidFill>
              <a:latin typeface="ＭＳ Ｐゴシック" panose="020B0600070205080204" pitchFamily="50" charset="-128"/>
            </a:endParaRPr>
          </a:p>
          <a:p>
            <a:pPr eaLnBrk="1" hangingPunct="1">
              <a:lnSpc>
                <a:spcPct val="120000"/>
              </a:lnSpc>
              <a:spcBef>
                <a:spcPct val="0"/>
              </a:spcBef>
              <a:buFontTx/>
              <a:buNone/>
            </a:pPr>
            <a:r>
              <a:rPr lang="en-US" altLang="ja-JP" sz="450" dirty="0">
                <a:solidFill>
                  <a:srgbClr val="000000"/>
                </a:solidFill>
                <a:latin typeface="ＭＳ Ｐゴシック" panose="020B0600070205080204" pitchFamily="50" charset="-128"/>
              </a:rPr>
              <a:t> </a:t>
            </a:r>
            <a:r>
              <a:rPr lang="en-US" altLang="ja-JP" sz="450" dirty="0" smtClean="0">
                <a:solidFill>
                  <a:srgbClr val="000000"/>
                </a:solidFill>
                <a:latin typeface="ＭＳ Ｐゴシック" panose="020B0600070205080204" pitchFamily="50" charset="-128"/>
              </a:rPr>
              <a:t>      </a:t>
            </a:r>
            <a:r>
              <a:rPr lang="ja-JP" altLang="en-US" sz="450" dirty="0" smtClean="0">
                <a:solidFill>
                  <a:srgbClr val="000000"/>
                </a:solidFill>
                <a:latin typeface="ＭＳ Ｐゴシック" panose="020B0600070205080204" pitchFamily="50" charset="-128"/>
              </a:rPr>
              <a:t>守って</a:t>
            </a:r>
            <a:r>
              <a:rPr lang="ja-JP" altLang="en-US" sz="450" dirty="0">
                <a:solidFill>
                  <a:srgbClr val="000000"/>
                </a:solidFill>
                <a:latin typeface="ＭＳ Ｐゴシック" panose="020B0600070205080204" pitchFamily="50" charset="-128"/>
              </a:rPr>
              <a:t>ください。</a:t>
            </a:r>
          </a:p>
        </p:txBody>
      </p:sp>
      <p:sp>
        <p:nvSpPr>
          <p:cNvPr id="222" name="角丸四角形 4">
            <a:extLst>
              <a:ext uri="{FF2B5EF4-FFF2-40B4-BE49-F238E27FC236}">
                <a16:creationId xmlns:a16="http://schemas.microsoft.com/office/drawing/2014/main" id="{6C1B10D6-8BB5-46DF-9D06-620CD3570C76}"/>
              </a:ext>
            </a:extLst>
          </p:cNvPr>
          <p:cNvSpPr/>
          <p:nvPr/>
        </p:nvSpPr>
        <p:spPr>
          <a:xfrm>
            <a:off x="105118" y="9006062"/>
            <a:ext cx="2692372" cy="230204"/>
          </a:xfrm>
          <a:prstGeom prst="roundRect">
            <a:avLst/>
          </a:prstGeom>
          <a:solidFill>
            <a:srgbClr val="5A9E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3" name="Text Box 11">
            <a:extLst>
              <a:ext uri="{FF2B5EF4-FFF2-40B4-BE49-F238E27FC236}">
                <a16:creationId xmlns:a16="http://schemas.microsoft.com/office/drawing/2014/main" id="{965CD9F7-5BAF-4DE9-91DF-59B835D38DBC}"/>
              </a:ext>
            </a:extLst>
          </p:cNvPr>
          <p:cNvSpPr txBox="1">
            <a:spLocks noChangeArrowheads="1"/>
          </p:cNvSpPr>
          <p:nvPr/>
        </p:nvSpPr>
        <p:spPr bwMode="auto">
          <a:xfrm>
            <a:off x="405317" y="8973356"/>
            <a:ext cx="22045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buNone/>
            </a:pPr>
            <a:r>
              <a:rPr lang="ja-JP" altLang="en-US" sz="1400" kern="0" dirty="0">
                <a:solidFill>
                  <a:schemeClr val="bg1"/>
                </a:solidFill>
                <a:latin typeface="游ゴシック Medium" panose="020B0500000000000000" pitchFamily="50" charset="-128"/>
                <a:ea typeface="游ゴシック Medium" panose="020B0500000000000000" pitchFamily="50" charset="-128"/>
                <a:cs typeface="`Èe'EE˛"/>
              </a:rPr>
              <a:t>外</a:t>
            </a:r>
            <a:r>
              <a:rPr lang="ja-JP" altLang="en-US" sz="1400" kern="0" dirty="0" smtClean="0">
                <a:solidFill>
                  <a:schemeClr val="bg1"/>
                </a:solidFill>
                <a:latin typeface="游ゴシック Medium" panose="020B0500000000000000" pitchFamily="50" charset="-128"/>
                <a:ea typeface="游ゴシック Medium" panose="020B0500000000000000" pitchFamily="50" charset="-128"/>
                <a:cs typeface="`Èe'EE˛"/>
              </a:rPr>
              <a:t>気温</a:t>
            </a:r>
            <a:r>
              <a:rPr lang="en-US" altLang="ja-JP" sz="1400" kern="0" dirty="0" smtClean="0">
                <a:solidFill>
                  <a:schemeClr val="bg1"/>
                </a:solidFill>
                <a:latin typeface="游ゴシック Medium" panose="020B0500000000000000" pitchFamily="50" charset="-128"/>
                <a:ea typeface="游ゴシック Medium" panose="020B0500000000000000" pitchFamily="50" charset="-128"/>
                <a:cs typeface="`Èe'EE˛"/>
              </a:rPr>
              <a:t>50</a:t>
            </a:r>
            <a:r>
              <a:rPr lang="ja-JP" altLang="en-US" sz="1400" kern="0" dirty="0" smtClean="0">
                <a:solidFill>
                  <a:schemeClr val="bg1"/>
                </a:solidFill>
                <a:latin typeface="游ゴシック Medium" panose="020B0500000000000000" pitchFamily="50" charset="-128"/>
                <a:ea typeface="游ゴシック Medium" panose="020B0500000000000000" pitchFamily="50" charset="-128"/>
                <a:cs typeface="`Èe'EE˛"/>
              </a:rPr>
              <a:t>℃対応</a:t>
            </a:r>
            <a:r>
              <a:rPr lang="en-US" altLang="ja-JP" sz="600" kern="0" dirty="0" smtClean="0">
                <a:solidFill>
                  <a:schemeClr val="bg1"/>
                </a:solidFill>
                <a:latin typeface="游ゴシック Medium" panose="020B0500000000000000" pitchFamily="50" charset="-128"/>
                <a:ea typeface="游ゴシック Medium" panose="020B0500000000000000" pitchFamily="50" charset="-128"/>
                <a:cs typeface="`Èe'EE˛"/>
              </a:rPr>
              <a:t>※3</a:t>
            </a:r>
            <a:endParaRPr lang="en-US" altLang="ja-JP" sz="600" kern="0" dirty="0" smtClean="0">
              <a:solidFill>
                <a:schemeClr val="bg1"/>
              </a:solidFill>
              <a:effectLst/>
              <a:latin typeface="游ゴシック Medium" panose="020B0500000000000000" pitchFamily="50" charset="-128"/>
              <a:ea typeface="游ゴシック Medium" panose="020B0500000000000000" pitchFamily="50" charset="-128"/>
              <a:cs typeface="`Èe'EE˛"/>
            </a:endParaRPr>
          </a:p>
        </p:txBody>
      </p:sp>
      <p:sp>
        <p:nvSpPr>
          <p:cNvPr id="224" name="コンテンツ プレースホルダー 107">
            <a:extLst>
              <a:ext uri="{FF2B5EF4-FFF2-40B4-BE49-F238E27FC236}">
                <a16:creationId xmlns:a16="http://schemas.microsoft.com/office/drawing/2014/main" id="{2BB438D9-B6DE-46B8-A6A0-CDE4117D865C}"/>
              </a:ext>
            </a:extLst>
          </p:cNvPr>
          <p:cNvSpPr txBox="1">
            <a:spLocks/>
          </p:cNvSpPr>
          <p:nvPr/>
        </p:nvSpPr>
        <p:spPr bwMode="auto">
          <a:xfrm>
            <a:off x="59001" y="9415465"/>
            <a:ext cx="3051305" cy="20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nSpc>
                <a:spcPts val="900"/>
              </a:lnSpc>
              <a:buNone/>
            </a:pPr>
            <a:r>
              <a:rPr lang="ja-JP" altLang="en-US" sz="1200" b="1" kern="0" dirty="0">
                <a:solidFill>
                  <a:srgbClr val="5A9EA0"/>
                </a:solidFill>
                <a:latin typeface="游ゴシック Medium" panose="020B0500000000000000" pitchFamily="50" charset="-128"/>
                <a:ea typeface="游ゴシック Medium" panose="020B0500000000000000" pitchFamily="50" charset="-128"/>
                <a:cs typeface="`Èe'EE˛"/>
              </a:rPr>
              <a:t>猛暑</a:t>
            </a:r>
            <a:r>
              <a:rPr lang="ja-JP" altLang="en-US" sz="1200" b="1" kern="0" dirty="0" smtClean="0">
                <a:solidFill>
                  <a:srgbClr val="5A9EA0"/>
                </a:solidFill>
                <a:latin typeface="游ゴシック Medium" panose="020B0500000000000000" pitchFamily="50" charset="-128"/>
                <a:ea typeface="游ゴシック Medium" panose="020B0500000000000000" pitchFamily="50" charset="-128"/>
                <a:cs typeface="`Èe'EE˛"/>
              </a:rPr>
              <a:t>の日でも冷房連続運転が可能です。</a:t>
            </a:r>
            <a:endParaRPr lang="ja-JP" altLang="ja-JP" sz="1200" b="1" kern="100" dirty="0">
              <a:solidFill>
                <a:srgbClr val="5A9EA0"/>
              </a:solidFill>
              <a:effectLst/>
              <a:latin typeface="游ゴシック Medium" panose="020B0500000000000000" pitchFamily="50" charset="-128"/>
              <a:ea typeface="游ゴシック Medium" panose="020B0500000000000000" pitchFamily="50" charset="-128"/>
              <a:cs typeface="Times New Roman" panose="02020603050405020304" pitchFamily="18" charset="0"/>
            </a:endParaRPr>
          </a:p>
        </p:txBody>
      </p:sp>
      <p:pic>
        <p:nvPicPr>
          <p:cNvPr id="21" name="図 20"/>
          <p:cNvPicPr>
            <a:picLocks noChangeAspect="1"/>
          </p:cNvPicPr>
          <p:nvPr/>
        </p:nvPicPr>
        <p:blipFill>
          <a:blip r:embed="rId22"/>
          <a:stretch>
            <a:fillRect/>
          </a:stretch>
        </p:blipFill>
        <p:spPr>
          <a:xfrm>
            <a:off x="1446463" y="9613073"/>
            <a:ext cx="1475220" cy="987991"/>
          </a:xfrm>
          <a:prstGeom prst="rect">
            <a:avLst/>
          </a:prstGeom>
        </p:spPr>
      </p:pic>
      <p:sp>
        <p:nvSpPr>
          <p:cNvPr id="226" name="コンテンツ プレースホルダー 107">
            <a:extLst>
              <a:ext uri="{FF2B5EF4-FFF2-40B4-BE49-F238E27FC236}">
                <a16:creationId xmlns:a16="http://schemas.microsoft.com/office/drawing/2014/main" id="{C32651BC-C1CE-4EE4-8C3E-EDF2F2A0B9A3}"/>
              </a:ext>
            </a:extLst>
          </p:cNvPr>
          <p:cNvSpPr txBox="1">
            <a:spLocks/>
          </p:cNvSpPr>
          <p:nvPr/>
        </p:nvSpPr>
        <p:spPr bwMode="auto">
          <a:xfrm>
            <a:off x="2827315" y="9383546"/>
            <a:ext cx="3032253" cy="25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ctr">
              <a:buNone/>
            </a:pPr>
            <a:r>
              <a:rPr lang="ja-JP" altLang="ja-JP" sz="1200" b="1" kern="0" dirty="0">
                <a:solidFill>
                  <a:srgbClr val="5A9EA0"/>
                </a:solidFill>
                <a:effectLst/>
                <a:latin typeface="游ゴシック Medium" panose="020B0500000000000000" pitchFamily="50" charset="-128"/>
                <a:ea typeface="游ゴシック Medium" panose="020B0500000000000000" pitchFamily="50" charset="-128"/>
                <a:cs typeface="`Èe'EE˛"/>
              </a:rPr>
              <a:t>運転開始時のイヤなニオイを抑えます</a:t>
            </a:r>
            <a:r>
              <a:rPr lang="ja-JP" altLang="en-US" sz="1200" b="1" kern="0" dirty="0">
                <a:solidFill>
                  <a:srgbClr val="5A9EA0"/>
                </a:solidFill>
                <a:effectLst/>
                <a:latin typeface="游ゴシック Medium" panose="020B0500000000000000" pitchFamily="50" charset="-128"/>
                <a:ea typeface="游ゴシック Medium" panose="020B0500000000000000" pitchFamily="50" charset="-128"/>
                <a:cs typeface="`Èe'EE˛"/>
              </a:rPr>
              <a:t>。</a:t>
            </a:r>
            <a:endParaRPr lang="ja-JP" altLang="ja-JP" sz="1200" b="1" kern="100" dirty="0">
              <a:solidFill>
                <a:srgbClr val="5A9EA0"/>
              </a:solidFill>
              <a:effectLst/>
              <a:latin typeface="游ゴシック Medium" panose="020B0500000000000000" pitchFamily="50" charset="-128"/>
              <a:ea typeface="游ゴシック Medium" panose="020B0500000000000000" pitchFamily="50" charset="-128"/>
              <a:cs typeface="Times New Roman" panose="02020603050405020304" pitchFamily="18" charset="0"/>
            </a:endParaRPr>
          </a:p>
        </p:txBody>
      </p:sp>
      <p:sp>
        <p:nvSpPr>
          <p:cNvPr id="227" name="コンテンツ プレースホルダー 107">
            <a:extLst>
              <a:ext uri="{FF2B5EF4-FFF2-40B4-BE49-F238E27FC236}">
                <a16:creationId xmlns:a16="http://schemas.microsoft.com/office/drawing/2014/main" id="{197A93D6-00DD-474D-A467-DC4EF9E7247F}"/>
              </a:ext>
            </a:extLst>
          </p:cNvPr>
          <p:cNvSpPr txBox="1">
            <a:spLocks/>
          </p:cNvSpPr>
          <p:nvPr/>
        </p:nvSpPr>
        <p:spPr bwMode="auto">
          <a:xfrm>
            <a:off x="2921683" y="9726776"/>
            <a:ext cx="2716792" cy="54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buNone/>
            </a:pPr>
            <a:r>
              <a:rPr lang="ja-JP" altLang="ja-JP" sz="1100" kern="0" dirty="0">
                <a:effectLst/>
                <a:latin typeface="游ゴシック Medium" panose="020B0500000000000000" pitchFamily="50" charset="-128"/>
                <a:ea typeface="游ゴシック Medium" panose="020B0500000000000000" pitchFamily="50" charset="-128"/>
                <a:cs typeface="`Èe'EE˛"/>
              </a:rPr>
              <a:t>室内熱交換器に溜まったニオイをドレン水で封じ込め、冷房開始時のイヤなニオイを抑えます。</a:t>
            </a:r>
            <a:endParaRPr lang="ja-JP" altLang="ja-JP" sz="1100" kern="100" dirty="0">
              <a:effectLst/>
              <a:latin typeface="游ゴシック Medium" panose="020B0500000000000000" pitchFamily="50" charset="-128"/>
              <a:ea typeface="游ゴシック Medium" panose="020B0500000000000000" pitchFamily="50" charset="-128"/>
              <a:cs typeface="Times New Roman" panose="02020603050405020304" pitchFamily="18" charset="0"/>
            </a:endParaRPr>
          </a:p>
        </p:txBody>
      </p:sp>
      <p:sp>
        <p:nvSpPr>
          <p:cNvPr id="228" name="角丸四角形 4">
            <a:extLst>
              <a:ext uri="{FF2B5EF4-FFF2-40B4-BE49-F238E27FC236}">
                <a16:creationId xmlns:a16="http://schemas.microsoft.com/office/drawing/2014/main" id="{6C1B10D6-8BB5-46DF-9D06-620CD3570C76}"/>
              </a:ext>
            </a:extLst>
          </p:cNvPr>
          <p:cNvSpPr/>
          <p:nvPr/>
        </p:nvSpPr>
        <p:spPr>
          <a:xfrm>
            <a:off x="2986812" y="9014614"/>
            <a:ext cx="2627811" cy="221652"/>
          </a:xfrm>
          <a:prstGeom prst="roundRect">
            <a:avLst/>
          </a:prstGeom>
          <a:solidFill>
            <a:srgbClr val="5A9E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30" name="Text Box 11">
            <a:extLst>
              <a:ext uri="{FF2B5EF4-FFF2-40B4-BE49-F238E27FC236}">
                <a16:creationId xmlns:a16="http://schemas.microsoft.com/office/drawing/2014/main" id="{4954D1E9-0D64-457C-981B-3E5697AF97E3}"/>
              </a:ext>
            </a:extLst>
          </p:cNvPr>
          <p:cNvSpPr txBox="1">
            <a:spLocks noChangeArrowheads="1"/>
          </p:cNvSpPr>
          <p:nvPr/>
        </p:nvSpPr>
        <p:spPr bwMode="auto">
          <a:xfrm>
            <a:off x="3025849" y="8981178"/>
            <a:ext cx="2372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buNone/>
            </a:pPr>
            <a:r>
              <a:rPr lang="ja-JP" altLang="ja-JP" sz="1400" kern="0" dirty="0">
                <a:solidFill>
                  <a:schemeClr val="bg1"/>
                </a:solidFill>
                <a:effectLst/>
                <a:latin typeface="游ゴシック Medium" panose="020B0500000000000000" pitchFamily="50" charset="-128"/>
                <a:ea typeface="游ゴシック Medium" panose="020B0500000000000000" pitchFamily="50" charset="-128"/>
                <a:cs typeface="`Èe'EE˛"/>
              </a:rPr>
              <a:t>ニオイカット制御</a:t>
            </a:r>
            <a:endParaRPr lang="ja-JP" altLang="ja-JP" sz="1400" kern="100" dirty="0">
              <a:solidFill>
                <a:schemeClr val="bg1"/>
              </a:solidFill>
              <a:effectLst/>
              <a:latin typeface="游ゴシック Medium" panose="020B0500000000000000" pitchFamily="50" charset="-128"/>
              <a:ea typeface="游ゴシック Medium" panose="020B0500000000000000" pitchFamily="50" charset="-128"/>
              <a:cs typeface="Times New Roman" panose="02020603050405020304" pitchFamily="18" charset="0"/>
            </a:endParaRPr>
          </a:p>
        </p:txBody>
      </p:sp>
      <p:pic>
        <p:nvPicPr>
          <p:cNvPr id="231" name="図 230">
            <a:extLst>
              <a:ext uri="{FF2B5EF4-FFF2-40B4-BE49-F238E27FC236}">
                <a16:creationId xmlns:a16="http://schemas.microsoft.com/office/drawing/2014/main" id="{41E1DB04-C516-45E2-AB96-434D03B38D3D}"/>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5885217" y="8887468"/>
            <a:ext cx="752490" cy="743636"/>
          </a:xfrm>
          <a:prstGeom prst="rect">
            <a:avLst/>
          </a:prstGeom>
        </p:spPr>
      </p:pic>
      <p:pic>
        <p:nvPicPr>
          <p:cNvPr id="15" name="図 1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083174" y="1780674"/>
            <a:ext cx="320649" cy="758681"/>
          </a:xfrm>
          <a:prstGeom prst="rect">
            <a:avLst/>
          </a:prstGeom>
        </p:spPr>
      </p:pic>
      <p:sp>
        <p:nvSpPr>
          <p:cNvPr id="280" name="テキスト ボックス 279">
            <a:extLst>
              <a:ext uri="{FF2B5EF4-FFF2-40B4-BE49-F238E27FC236}">
                <a16:creationId xmlns:a16="http://schemas.microsoft.com/office/drawing/2014/main" id="{ED4E4EA9-5F84-1149-A7DE-0565C47E319F}"/>
              </a:ext>
            </a:extLst>
          </p:cNvPr>
          <p:cNvSpPr txBox="1"/>
          <p:nvPr/>
        </p:nvSpPr>
        <p:spPr>
          <a:xfrm>
            <a:off x="8790370" y="2604483"/>
            <a:ext cx="1120820" cy="430887"/>
          </a:xfrm>
          <a:prstGeom prst="rect">
            <a:avLst/>
          </a:prstGeom>
          <a:noFill/>
          <a:ln>
            <a:noFill/>
          </a:ln>
        </p:spPr>
        <p:txBody>
          <a:bodyPr wrap="none" rtlCol="0">
            <a:spAutoFit/>
          </a:bodyPr>
          <a:lstStyle/>
          <a:p>
            <a:r>
              <a:rPr lang="ja-JP" altLang="en-US" sz="800" dirty="0"/>
              <a:t>リモコンホルダー付属</a:t>
            </a:r>
            <a:endParaRPr lang="en-US" altLang="ja-JP" sz="800" dirty="0"/>
          </a:p>
          <a:p>
            <a:r>
              <a:rPr lang="ja-JP" altLang="en-US" sz="700" dirty="0"/>
              <a:t>設定温度範囲：</a:t>
            </a:r>
            <a:endParaRPr lang="en-US" altLang="ja-JP" sz="700" dirty="0"/>
          </a:p>
          <a:p>
            <a:r>
              <a:rPr lang="en-US" altLang="ja-JP" sz="700" dirty="0"/>
              <a:t>17℃〜30</a:t>
            </a:r>
            <a:r>
              <a:rPr lang="ja-JP" altLang="en-US" sz="700" dirty="0"/>
              <a:t>℃（</a:t>
            </a:r>
            <a:r>
              <a:rPr lang="en-US" altLang="ja-JP" sz="700" dirty="0"/>
              <a:t>0.5</a:t>
            </a:r>
            <a:r>
              <a:rPr lang="ja-JP" altLang="en-US" sz="700" dirty="0"/>
              <a:t>℃刻み）</a:t>
            </a:r>
          </a:p>
        </p:txBody>
      </p:sp>
      <p:sp>
        <p:nvSpPr>
          <p:cNvPr id="369" name="テキスト ボックス 368">
            <a:extLst>
              <a:ext uri="{FF2B5EF4-FFF2-40B4-BE49-F238E27FC236}">
                <a16:creationId xmlns:a16="http://schemas.microsoft.com/office/drawing/2014/main" id="{EDFB7683-4CDC-0D4F-912F-7F24625B4F6B}"/>
              </a:ext>
            </a:extLst>
          </p:cNvPr>
          <p:cNvSpPr txBox="1"/>
          <p:nvPr/>
        </p:nvSpPr>
        <p:spPr>
          <a:xfrm>
            <a:off x="13019706" y="6890544"/>
            <a:ext cx="661740" cy="276999"/>
          </a:xfrm>
          <a:prstGeom prst="rect">
            <a:avLst/>
          </a:prstGeom>
          <a:solidFill>
            <a:schemeClr val="accent2">
              <a:lumMod val="60000"/>
              <a:lumOff val="40000"/>
            </a:schemeClr>
          </a:solidFill>
          <a:ln>
            <a:noFill/>
          </a:ln>
        </p:spPr>
        <p:txBody>
          <a:bodyPr wrap="square" rtlCol="0">
            <a:spAutoFit/>
          </a:bodyPr>
          <a:lstStyle/>
          <a:p>
            <a:r>
              <a:rPr lang="ja-JP" altLang="en-US" sz="600" dirty="0">
                <a:solidFill>
                  <a:schemeClr val="accent6">
                    <a:lumMod val="50000"/>
                  </a:schemeClr>
                </a:solidFill>
                <a:latin typeface="+mn-ea"/>
              </a:rPr>
              <a:t>低温暖房</a:t>
            </a:r>
            <a:r>
              <a:rPr lang="ja-JP" altLang="en-US" sz="600" dirty="0" smtClean="0">
                <a:solidFill>
                  <a:schemeClr val="accent6">
                    <a:lumMod val="50000"/>
                  </a:schemeClr>
                </a:solidFill>
                <a:latin typeface="+mn-ea"/>
              </a:rPr>
              <a:t>能力</a:t>
            </a:r>
            <a:endParaRPr lang="en-US" altLang="ja-JP" sz="600" dirty="0" smtClean="0">
              <a:solidFill>
                <a:schemeClr val="accent6">
                  <a:lumMod val="50000"/>
                </a:schemeClr>
              </a:solidFill>
              <a:latin typeface="+mn-ea"/>
            </a:endParaRPr>
          </a:p>
          <a:p>
            <a:r>
              <a:rPr lang="ja-JP" altLang="en-US" sz="600" dirty="0" smtClean="0">
                <a:solidFill>
                  <a:schemeClr val="accent6">
                    <a:lumMod val="50000"/>
                  </a:schemeClr>
                </a:solidFill>
                <a:latin typeface="+mn-ea"/>
              </a:rPr>
              <a:t>★</a:t>
            </a:r>
            <a:r>
              <a:rPr lang="en-US" altLang="ja-JP" sz="600" dirty="0" smtClean="0">
                <a:solidFill>
                  <a:schemeClr val="accent6">
                    <a:lumMod val="50000"/>
                  </a:schemeClr>
                </a:solidFill>
                <a:latin typeface="+mn-ea"/>
              </a:rPr>
              <a:t>5.1kW</a:t>
            </a:r>
            <a:endParaRPr lang="ja-JP" altLang="en-US" sz="100" dirty="0">
              <a:solidFill>
                <a:schemeClr val="accent6">
                  <a:lumMod val="50000"/>
                </a:schemeClr>
              </a:solidFill>
            </a:endParaRPr>
          </a:p>
        </p:txBody>
      </p:sp>
      <p:sp>
        <p:nvSpPr>
          <p:cNvPr id="283" name="テキスト ボックス 282">
            <a:extLst>
              <a:ext uri="{FF2B5EF4-FFF2-40B4-BE49-F238E27FC236}">
                <a16:creationId xmlns:a16="http://schemas.microsoft.com/office/drawing/2014/main" id="{AA403727-4384-914B-BD4C-3164DB4E9844}"/>
              </a:ext>
            </a:extLst>
          </p:cNvPr>
          <p:cNvSpPr txBox="1"/>
          <p:nvPr/>
        </p:nvSpPr>
        <p:spPr>
          <a:xfrm>
            <a:off x="13735025" y="6549877"/>
            <a:ext cx="1016625" cy="461665"/>
          </a:xfrm>
          <a:prstGeom prst="rect">
            <a:avLst/>
          </a:prstGeom>
          <a:noFill/>
          <a:ln>
            <a:noFill/>
          </a:ln>
        </p:spPr>
        <p:txBody>
          <a:bodyPr wrap="none" rtlCol="0">
            <a:spAutoFit/>
          </a:bodyPr>
          <a:lstStyle/>
          <a:p>
            <a:r>
              <a:rPr lang="en-US" altLang="ja-JP" sz="1100" dirty="0" smtClean="0">
                <a:latin typeface="+mn-ea"/>
              </a:rPr>
              <a:t>CSH-B40CR2</a:t>
            </a:r>
            <a:endParaRPr lang="en-US" altLang="ja-JP" sz="1100" dirty="0">
              <a:latin typeface="+mn-ea"/>
            </a:endParaRPr>
          </a:p>
          <a:p>
            <a:r>
              <a:rPr lang="ja-JP" altLang="en-US" sz="600" dirty="0"/>
              <a:t>（</a:t>
            </a:r>
            <a:r>
              <a:rPr lang="en-US" altLang="ja-JP" sz="600" dirty="0"/>
              <a:t>W</a:t>
            </a:r>
            <a:r>
              <a:rPr lang="ja-JP" altLang="en-US" sz="600" dirty="0" smtClean="0"/>
              <a:t>）</a:t>
            </a:r>
            <a:endParaRPr lang="en-US" altLang="ja-JP" sz="600" dirty="0"/>
          </a:p>
          <a:p>
            <a:r>
              <a:rPr lang="en-US" altLang="ja-JP" sz="700" dirty="0"/>
              <a:t>〈</a:t>
            </a:r>
            <a:r>
              <a:rPr lang="ja-JP" altLang="en-US" sz="700" dirty="0"/>
              <a:t>室外機</a:t>
            </a:r>
            <a:r>
              <a:rPr lang="en-US" altLang="ja-JP" sz="700" dirty="0"/>
              <a:t>〉</a:t>
            </a:r>
            <a:r>
              <a:rPr lang="en-US" altLang="ja-JP" sz="700" dirty="0" smtClean="0"/>
              <a:t>COH-B40CR2</a:t>
            </a:r>
            <a:endParaRPr lang="en-US" altLang="ja-JP" sz="700" dirty="0"/>
          </a:p>
        </p:txBody>
      </p:sp>
      <p:pic>
        <p:nvPicPr>
          <p:cNvPr id="25" name="図 24"/>
          <p:cNvPicPr>
            <a:picLocks noChangeAspect="1"/>
          </p:cNvPicPr>
          <p:nvPr/>
        </p:nvPicPr>
        <p:blipFill>
          <a:blip r:embed="rId25"/>
          <a:stretch>
            <a:fillRect/>
          </a:stretch>
        </p:blipFill>
        <p:spPr>
          <a:xfrm>
            <a:off x="13769724" y="6467520"/>
            <a:ext cx="605760" cy="122376"/>
          </a:xfrm>
          <a:prstGeom prst="rect">
            <a:avLst/>
          </a:prstGeom>
        </p:spPr>
      </p:pic>
      <p:cxnSp>
        <p:nvCxnSpPr>
          <p:cNvPr id="31" name="直線コネクタ 30"/>
          <p:cNvCxnSpPr/>
          <p:nvPr/>
        </p:nvCxnSpPr>
        <p:spPr>
          <a:xfrm>
            <a:off x="13708885" y="6596032"/>
            <a:ext cx="1190957" cy="0"/>
          </a:xfrm>
          <a:prstGeom prst="line">
            <a:avLst/>
          </a:prstGeom>
          <a:ln>
            <a:solidFill>
              <a:srgbClr val="0081A2"/>
            </a:solidFill>
          </a:ln>
        </p:spPr>
        <p:style>
          <a:lnRef idx="1">
            <a:schemeClr val="dk1"/>
          </a:lnRef>
          <a:fillRef idx="0">
            <a:schemeClr val="dk1"/>
          </a:fillRef>
          <a:effectRef idx="0">
            <a:schemeClr val="dk1"/>
          </a:effectRef>
          <a:fontRef idx="minor">
            <a:schemeClr val="tx1"/>
          </a:fontRef>
        </p:style>
      </p:cxnSp>
      <p:pic>
        <p:nvPicPr>
          <p:cNvPr id="37" name="図 36"/>
          <p:cNvPicPr>
            <a:picLocks noChangeAspect="1"/>
          </p:cNvPicPr>
          <p:nvPr/>
        </p:nvPicPr>
        <p:blipFill rotWithShape="1">
          <a:blip r:embed="rId26">
            <a:extLst>
              <a:ext uri="{28A0092B-C50C-407E-A947-70E740481C1C}">
                <a14:useLocalDpi xmlns:a14="http://schemas.microsoft.com/office/drawing/2010/main" val="0"/>
              </a:ext>
            </a:extLst>
          </a:blip>
          <a:srcRect l="6334" t="23837" r="17420" b="23728"/>
          <a:stretch/>
        </p:blipFill>
        <p:spPr>
          <a:xfrm>
            <a:off x="13825809" y="7052022"/>
            <a:ext cx="502023" cy="137458"/>
          </a:xfrm>
          <a:prstGeom prst="rect">
            <a:avLst/>
          </a:prstGeom>
        </p:spPr>
      </p:pic>
      <p:pic>
        <p:nvPicPr>
          <p:cNvPr id="39" name="図 38"/>
          <p:cNvPicPr>
            <a:picLocks noChangeAspect="1"/>
          </p:cNvPicPr>
          <p:nvPr/>
        </p:nvPicPr>
        <p:blipFill>
          <a:blip r:embed="rId27"/>
          <a:stretch>
            <a:fillRect/>
          </a:stretch>
        </p:blipFill>
        <p:spPr>
          <a:xfrm>
            <a:off x="11837804" y="6492452"/>
            <a:ext cx="546874" cy="124830"/>
          </a:xfrm>
          <a:prstGeom prst="rect">
            <a:avLst/>
          </a:prstGeom>
        </p:spPr>
      </p:pic>
      <p:sp>
        <p:nvSpPr>
          <p:cNvPr id="42" name="テキスト ボックス 41"/>
          <p:cNvSpPr txBox="1"/>
          <p:nvPr/>
        </p:nvSpPr>
        <p:spPr>
          <a:xfrm>
            <a:off x="719295" y="5717423"/>
            <a:ext cx="1358064" cy="169277"/>
          </a:xfrm>
          <a:prstGeom prst="rect">
            <a:avLst/>
          </a:prstGeom>
          <a:noFill/>
        </p:spPr>
        <p:txBody>
          <a:bodyPr wrap="none" rtlCol="0">
            <a:spAutoFit/>
          </a:bodyPr>
          <a:lstStyle/>
          <a:p>
            <a:r>
              <a:rPr lang="ja-JP" altLang="en-US" sz="500" dirty="0" smtClean="0"/>
              <a:t>ドレン水と一緒に汚れを屋外へ排出します。</a:t>
            </a:r>
            <a:endParaRPr kumimoji="1" lang="ja-JP" altLang="en-US" sz="500" dirty="0"/>
          </a:p>
        </p:txBody>
      </p:sp>
      <p:sp>
        <p:nvSpPr>
          <p:cNvPr id="414" name="テキスト ボックス 413"/>
          <p:cNvSpPr txBox="1"/>
          <p:nvPr/>
        </p:nvSpPr>
        <p:spPr>
          <a:xfrm>
            <a:off x="4780496" y="5821188"/>
            <a:ext cx="821059" cy="169277"/>
          </a:xfrm>
          <a:prstGeom prst="rect">
            <a:avLst/>
          </a:prstGeom>
          <a:noFill/>
        </p:spPr>
        <p:txBody>
          <a:bodyPr wrap="none" rtlCol="0">
            <a:spAutoFit/>
          </a:bodyPr>
          <a:lstStyle/>
          <a:p>
            <a:r>
              <a:rPr kumimoji="1" lang="ja-JP" altLang="en-US" sz="500" dirty="0" smtClean="0"/>
              <a:t>●画像はイメージです。</a:t>
            </a:r>
            <a:endParaRPr kumimoji="1" lang="en-US" altLang="ja-JP" sz="500" dirty="0" smtClean="0"/>
          </a:p>
        </p:txBody>
      </p:sp>
      <p:sp>
        <p:nvSpPr>
          <p:cNvPr id="43" name="テキスト ボックス 42"/>
          <p:cNvSpPr txBox="1"/>
          <p:nvPr/>
        </p:nvSpPr>
        <p:spPr>
          <a:xfrm>
            <a:off x="2500911" y="9844308"/>
            <a:ext cx="259176" cy="153888"/>
          </a:xfrm>
          <a:prstGeom prst="rect">
            <a:avLst/>
          </a:prstGeom>
          <a:noFill/>
        </p:spPr>
        <p:txBody>
          <a:bodyPr wrap="square" rtlCol="0">
            <a:spAutoFit/>
          </a:bodyPr>
          <a:lstStyle/>
          <a:p>
            <a:r>
              <a:rPr kumimoji="1" lang="en-US" altLang="ja-JP" sz="400" dirty="0" smtClean="0">
                <a:solidFill>
                  <a:srgbClr val="2DA0DC"/>
                </a:solidFill>
              </a:rPr>
              <a:t>※3</a:t>
            </a:r>
            <a:endParaRPr kumimoji="1" lang="ja-JP" altLang="en-US" sz="400" dirty="0">
              <a:solidFill>
                <a:srgbClr val="2DA0DC"/>
              </a:solidFill>
            </a:endParaRPr>
          </a:p>
        </p:txBody>
      </p:sp>
      <p:cxnSp>
        <p:nvCxnSpPr>
          <p:cNvPr id="415" name="直線矢印コネクタ 414">
            <a:extLst>
              <a:ext uri="{FF2B5EF4-FFF2-40B4-BE49-F238E27FC236}">
                <a16:creationId xmlns:a16="http://schemas.microsoft.com/office/drawing/2014/main" id="{91FB8096-D725-B94F-AC8F-098252D4E165}"/>
              </a:ext>
            </a:extLst>
          </p:cNvPr>
          <p:cNvCxnSpPr>
            <a:cxnSpLocks/>
          </p:cNvCxnSpPr>
          <p:nvPr/>
        </p:nvCxnSpPr>
        <p:spPr>
          <a:xfrm flipV="1">
            <a:off x="6131175" y="2795060"/>
            <a:ext cx="2063736" cy="14393"/>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16" name="直線矢印コネクタ 415">
            <a:extLst>
              <a:ext uri="{FF2B5EF4-FFF2-40B4-BE49-F238E27FC236}">
                <a16:creationId xmlns:a16="http://schemas.microsoft.com/office/drawing/2014/main" id="{75750041-0A90-0749-9FAC-C5AB81BD13D7}"/>
              </a:ext>
            </a:extLst>
          </p:cNvPr>
          <p:cNvCxnSpPr>
            <a:cxnSpLocks/>
          </p:cNvCxnSpPr>
          <p:nvPr/>
        </p:nvCxnSpPr>
        <p:spPr>
          <a:xfrm flipV="1">
            <a:off x="8255590" y="2652332"/>
            <a:ext cx="195797" cy="144666"/>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17" name="直線矢印コネクタ 416">
            <a:extLst>
              <a:ext uri="{FF2B5EF4-FFF2-40B4-BE49-F238E27FC236}">
                <a16:creationId xmlns:a16="http://schemas.microsoft.com/office/drawing/2014/main" id="{83374296-E0DE-A24F-9C12-B2EBB81BABAC}"/>
              </a:ext>
            </a:extLst>
          </p:cNvPr>
          <p:cNvCxnSpPr>
            <a:cxnSpLocks/>
          </p:cNvCxnSpPr>
          <p:nvPr/>
        </p:nvCxnSpPr>
        <p:spPr>
          <a:xfrm>
            <a:off x="8467244" y="1802315"/>
            <a:ext cx="0" cy="832362"/>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22" name="直線コネクタ 421">
            <a:extLst>
              <a:ext uri="{FF2B5EF4-FFF2-40B4-BE49-F238E27FC236}">
                <a16:creationId xmlns:a16="http://schemas.microsoft.com/office/drawing/2014/main" id="{1205C92B-40C8-C842-A1DF-E97D24F6F78E}"/>
              </a:ext>
            </a:extLst>
          </p:cNvPr>
          <p:cNvCxnSpPr>
            <a:cxnSpLocks/>
          </p:cNvCxnSpPr>
          <p:nvPr/>
        </p:nvCxnSpPr>
        <p:spPr>
          <a:xfrm>
            <a:off x="6134132" y="2715623"/>
            <a:ext cx="0" cy="167114"/>
          </a:xfrm>
          <a:prstGeom prst="line">
            <a:avLst/>
          </a:prstGeom>
        </p:spPr>
        <p:style>
          <a:lnRef idx="1">
            <a:schemeClr val="dk1"/>
          </a:lnRef>
          <a:fillRef idx="0">
            <a:schemeClr val="dk1"/>
          </a:fillRef>
          <a:effectRef idx="0">
            <a:schemeClr val="dk1"/>
          </a:effectRef>
          <a:fontRef idx="minor">
            <a:schemeClr val="tx1"/>
          </a:fontRef>
        </p:style>
      </p:cxnSp>
      <p:cxnSp>
        <p:nvCxnSpPr>
          <p:cNvPr id="444" name="直線コネクタ 443">
            <a:extLst>
              <a:ext uri="{FF2B5EF4-FFF2-40B4-BE49-F238E27FC236}">
                <a16:creationId xmlns:a16="http://schemas.microsoft.com/office/drawing/2014/main" id="{902F772E-BC4C-5C42-A81E-9409D9A02C72}"/>
              </a:ext>
            </a:extLst>
          </p:cNvPr>
          <p:cNvCxnSpPr>
            <a:cxnSpLocks/>
          </p:cNvCxnSpPr>
          <p:nvPr/>
        </p:nvCxnSpPr>
        <p:spPr>
          <a:xfrm>
            <a:off x="8213834" y="2695977"/>
            <a:ext cx="0" cy="167114"/>
          </a:xfrm>
          <a:prstGeom prst="line">
            <a:avLst/>
          </a:prstGeom>
        </p:spPr>
        <p:style>
          <a:lnRef idx="1">
            <a:schemeClr val="dk1"/>
          </a:lnRef>
          <a:fillRef idx="0">
            <a:schemeClr val="dk1"/>
          </a:fillRef>
          <a:effectRef idx="0">
            <a:schemeClr val="dk1"/>
          </a:effectRef>
          <a:fontRef idx="minor">
            <a:schemeClr val="tx1"/>
          </a:fontRef>
        </p:style>
      </p:cxnSp>
      <p:cxnSp>
        <p:nvCxnSpPr>
          <p:cNvPr id="445" name="直線コネクタ 444">
            <a:extLst>
              <a:ext uri="{FF2B5EF4-FFF2-40B4-BE49-F238E27FC236}">
                <a16:creationId xmlns:a16="http://schemas.microsoft.com/office/drawing/2014/main" id="{FA098ABB-E2FC-1B4F-97C2-D849123DBEFE}"/>
              </a:ext>
            </a:extLst>
          </p:cNvPr>
          <p:cNvCxnSpPr>
            <a:cxnSpLocks/>
          </p:cNvCxnSpPr>
          <p:nvPr/>
        </p:nvCxnSpPr>
        <p:spPr>
          <a:xfrm flipH="1">
            <a:off x="8362443" y="2634677"/>
            <a:ext cx="167114" cy="0"/>
          </a:xfrm>
          <a:prstGeom prst="line">
            <a:avLst/>
          </a:prstGeom>
        </p:spPr>
        <p:style>
          <a:lnRef idx="1">
            <a:schemeClr val="dk1"/>
          </a:lnRef>
          <a:fillRef idx="0">
            <a:schemeClr val="dk1"/>
          </a:fillRef>
          <a:effectRef idx="0">
            <a:schemeClr val="dk1"/>
          </a:effectRef>
          <a:fontRef idx="minor">
            <a:schemeClr val="tx1"/>
          </a:fontRef>
        </p:style>
      </p:cxnSp>
      <p:sp>
        <p:nvSpPr>
          <p:cNvPr id="447" name="テキスト ボックス 446">
            <a:extLst>
              <a:ext uri="{FF2B5EF4-FFF2-40B4-BE49-F238E27FC236}">
                <a16:creationId xmlns:a16="http://schemas.microsoft.com/office/drawing/2014/main" id="{35A8DDA2-3B1D-D14B-BBCD-555DB63139A0}"/>
              </a:ext>
            </a:extLst>
          </p:cNvPr>
          <p:cNvSpPr txBox="1"/>
          <p:nvPr/>
        </p:nvSpPr>
        <p:spPr>
          <a:xfrm>
            <a:off x="6934205" y="2706737"/>
            <a:ext cx="604653" cy="215444"/>
          </a:xfrm>
          <a:prstGeom prst="rect">
            <a:avLst/>
          </a:prstGeom>
          <a:solidFill>
            <a:srgbClr val="93C7D7"/>
          </a:solidFill>
          <a:ln>
            <a:noFill/>
          </a:ln>
        </p:spPr>
        <p:txBody>
          <a:bodyPr wrap="none" rtlCol="0">
            <a:spAutoFit/>
          </a:bodyPr>
          <a:lstStyle/>
          <a:p>
            <a:r>
              <a:rPr lang="ja-JP" altLang="en-US" sz="800" dirty="0"/>
              <a:t>幅</a:t>
            </a:r>
            <a:r>
              <a:rPr lang="en-US" altLang="ja-JP" sz="800" dirty="0" smtClean="0"/>
              <a:t>775mm</a:t>
            </a:r>
            <a:endParaRPr lang="ja-JP" altLang="en-US" sz="800" dirty="0"/>
          </a:p>
        </p:txBody>
      </p:sp>
      <p:cxnSp>
        <p:nvCxnSpPr>
          <p:cNvPr id="450" name="直線コネクタ 449">
            <a:extLst>
              <a:ext uri="{FF2B5EF4-FFF2-40B4-BE49-F238E27FC236}">
                <a16:creationId xmlns:a16="http://schemas.microsoft.com/office/drawing/2014/main" id="{FA098ABB-E2FC-1B4F-97C2-D849123DBEFE}"/>
              </a:ext>
            </a:extLst>
          </p:cNvPr>
          <p:cNvCxnSpPr>
            <a:cxnSpLocks/>
          </p:cNvCxnSpPr>
          <p:nvPr/>
        </p:nvCxnSpPr>
        <p:spPr>
          <a:xfrm flipH="1">
            <a:off x="8381012" y="1809249"/>
            <a:ext cx="167114" cy="0"/>
          </a:xfrm>
          <a:prstGeom prst="line">
            <a:avLst/>
          </a:prstGeom>
        </p:spPr>
        <p:style>
          <a:lnRef idx="1">
            <a:schemeClr val="dk1"/>
          </a:lnRef>
          <a:fillRef idx="0">
            <a:schemeClr val="dk1"/>
          </a:fillRef>
          <a:effectRef idx="0">
            <a:schemeClr val="dk1"/>
          </a:effectRef>
          <a:fontRef idx="minor">
            <a:schemeClr val="tx1"/>
          </a:fontRef>
        </p:style>
      </p:cxnSp>
      <p:sp>
        <p:nvSpPr>
          <p:cNvPr id="449" name="テキスト ボックス 448">
            <a:extLst>
              <a:ext uri="{FF2B5EF4-FFF2-40B4-BE49-F238E27FC236}">
                <a16:creationId xmlns:a16="http://schemas.microsoft.com/office/drawing/2014/main" id="{90DBDCFB-3BC1-C548-B721-DDA0EF42B405}"/>
              </a:ext>
            </a:extLst>
          </p:cNvPr>
          <p:cNvSpPr txBox="1"/>
          <p:nvPr/>
        </p:nvSpPr>
        <p:spPr>
          <a:xfrm>
            <a:off x="8344895" y="2065307"/>
            <a:ext cx="502061" cy="338554"/>
          </a:xfrm>
          <a:prstGeom prst="rect">
            <a:avLst/>
          </a:prstGeom>
          <a:solidFill>
            <a:srgbClr val="93C7D7"/>
          </a:solidFill>
          <a:ln>
            <a:noFill/>
          </a:ln>
        </p:spPr>
        <p:txBody>
          <a:bodyPr wrap="none" rtlCol="0">
            <a:spAutoFit/>
          </a:bodyPr>
          <a:lstStyle/>
          <a:p>
            <a:r>
              <a:rPr lang="ja-JP" altLang="en-US" sz="800" dirty="0" smtClean="0"/>
              <a:t>高さ</a:t>
            </a:r>
            <a:endParaRPr lang="en-US" altLang="ja-JP" sz="800" dirty="0" smtClean="0"/>
          </a:p>
          <a:p>
            <a:r>
              <a:rPr lang="en-US" altLang="ja-JP" sz="800" dirty="0" smtClean="0"/>
              <a:t>290mm</a:t>
            </a:r>
            <a:endParaRPr lang="ja-JP" altLang="en-US" sz="800" dirty="0"/>
          </a:p>
        </p:txBody>
      </p:sp>
      <p:pic>
        <p:nvPicPr>
          <p:cNvPr id="14" name="図 1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29814" y="1687257"/>
            <a:ext cx="2353106" cy="1045613"/>
          </a:xfrm>
          <a:prstGeom prst="rect">
            <a:avLst/>
          </a:prstGeom>
        </p:spPr>
      </p:pic>
      <p:cxnSp>
        <p:nvCxnSpPr>
          <p:cNvPr id="452" name="直線矢印コネクタ 451">
            <a:extLst>
              <a:ext uri="{FF2B5EF4-FFF2-40B4-BE49-F238E27FC236}">
                <a16:creationId xmlns:a16="http://schemas.microsoft.com/office/drawing/2014/main" id="{DEE57A95-CB13-6A4A-A68A-982EF8359E85}"/>
              </a:ext>
            </a:extLst>
          </p:cNvPr>
          <p:cNvCxnSpPr>
            <a:cxnSpLocks/>
          </p:cNvCxnSpPr>
          <p:nvPr/>
        </p:nvCxnSpPr>
        <p:spPr>
          <a:xfrm>
            <a:off x="13018149" y="1785452"/>
            <a:ext cx="0" cy="836892"/>
          </a:xfrm>
          <a:prstGeom prst="straightConnector1">
            <a:avLst/>
          </a:prstGeom>
          <a:ln>
            <a:headEnd type="triangle" w="sm" len="med"/>
            <a:tailEnd type="triangle" w="sm" len="med"/>
          </a:ln>
        </p:spPr>
        <p:style>
          <a:lnRef idx="1">
            <a:schemeClr val="dk1"/>
          </a:lnRef>
          <a:fillRef idx="0">
            <a:schemeClr val="dk1"/>
          </a:fillRef>
          <a:effectRef idx="0">
            <a:schemeClr val="dk1"/>
          </a:effectRef>
          <a:fontRef idx="minor">
            <a:schemeClr val="tx1"/>
          </a:fontRef>
        </p:style>
      </p:cxnSp>
      <p:sp>
        <p:nvSpPr>
          <p:cNvPr id="454" name="テキスト ボックス 453">
            <a:extLst>
              <a:ext uri="{FF2B5EF4-FFF2-40B4-BE49-F238E27FC236}">
                <a16:creationId xmlns:a16="http://schemas.microsoft.com/office/drawing/2014/main" id="{6D48C1D9-8470-9448-A163-2002D2511720}"/>
              </a:ext>
            </a:extLst>
          </p:cNvPr>
          <p:cNvSpPr txBox="1"/>
          <p:nvPr/>
        </p:nvSpPr>
        <p:spPr>
          <a:xfrm>
            <a:off x="11682998" y="2748944"/>
            <a:ext cx="912429" cy="215444"/>
          </a:xfrm>
          <a:prstGeom prst="rect">
            <a:avLst/>
          </a:prstGeom>
          <a:noFill/>
          <a:ln>
            <a:noFill/>
          </a:ln>
        </p:spPr>
        <p:txBody>
          <a:bodyPr wrap="none" rtlCol="0">
            <a:spAutoFit/>
          </a:bodyPr>
          <a:lstStyle/>
          <a:p>
            <a:r>
              <a:rPr lang="ja-JP" altLang="en-US" sz="800" dirty="0"/>
              <a:t>幅</a:t>
            </a:r>
            <a:r>
              <a:rPr lang="en-US" altLang="ja-JP" sz="800" dirty="0"/>
              <a:t>780</a:t>
            </a:r>
            <a:r>
              <a:rPr lang="ja-JP" altLang="en-US" sz="800" dirty="0"/>
              <a:t>（＋</a:t>
            </a:r>
            <a:r>
              <a:rPr lang="en-US" altLang="ja-JP" sz="800" dirty="0"/>
              <a:t>73</a:t>
            </a:r>
            <a:r>
              <a:rPr lang="ja-JP" altLang="en-US" sz="800" dirty="0"/>
              <a:t>）</a:t>
            </a:r>
            <a:r>
              <a:rPr lang="en-US" altLang="ja-JP" sz="800" dirty="0"/>
              <a:t>mm</a:t>
            </a:r>
            <a:endParaRPr lang="ja-JP" altLang="en-US" sz="800" dirty="0"/>
          </a:p>
        </p:txBody>
      </p:sp>
      <p:sp>
        <p:nvSpPr>
          <p:cNvPr id="455" name="テキスト ボックス 454">
            <a:extLst>
              <a:ext uri="{FF2B5EF4-FFF2-40B4-BE49-F238E27FC236}">
                <a16:creationId xmlns:a16="http://schemas.microsoft.com/office/drawing/2014/main" id="{14AE69ED-D0DD-8E43-A9E5-85C55F7CA705}"/>
              </a:ext>
            </a:extLst>
          </p:cNvPr>
          <p:cNvSpPr txBox="1"/>
          <p:nvPr/>
        </p:nvSpPr>
        <p:spPr>
          <a:xfrm>
            <a:off x="12813929" y="2709404"/>
            <a:ext cx="502061" cy="338554"/>
          </a:xfrm>
          <a:prstGeom prst="rect">
            <a:avLst/>
          </a:prstGeom>
          <a:solidFill>
            <a:srgbClr val="93C7D7"/>
          </a:solidFill>
          <a:ln>
            <a:noFill/>
          </a:ln>
        </p:spPr>
        <p:txBody>
          <a:bodyPr wrap="none" rtlCol="0">
            <a:spAutoFit/>
          </a:bodyPr>
          <a:lstStyle/>
          <a:p>
            <a:r>
              <a:rPr lang="ja-JP" altLang="en-US" sz="800" dirty="0"/>
              <a:t>奥行き</a:t>
            </a:r>
            <a:endParaRPr lang="en-US" altLang="ja-JP" sz="800" dirty="0"/>
          </a:p>
          <a:p>
            <a:r>
              <a:rPr lang="en-US" altLang="ja-JP" sz="800" dirty="0"/>
              <a:t>278mm</a:t>
            </a:r>
            <a:endParaRPr lang="ja-JP" altLang="en-US" sz="800" dirty="0"/>
          </a:p>
        </p:txBody>
      </p:sp>
      <p:sp>
        <p:nvSpPr>
          <p:cNvPr id="456" name="テキスト ボックス 455">
            <a:extLst>
              <a:ext uri="{FF2B5EF4-FFF2-40B4-BE49-F238E27FC236}">
                <a16:creationId xmlns:a16="http://schemas.microsoft.com/office/drawing/2014/main" id="{992F29F7-A58C-6446-98C9-95A5C90A44D3}"/>
              </a:ext>
            </a:extLst>
          </p:cNvPr>
          <p:cNvSpPr txBox="1"/>
          <p:nvPr/>
        </p:nvSpPr>
        <p:spPr>
          <a:xfrm>
            <a:off x="12816117" y="2023880"/>
            <a:ext cx="502061" cy="338554"/>
          </a:xfrm>
          <a:prstGeom prst="rect">
            <a:avLst/>
          </a:prstGeom>
          <a:solidFill>
            <a:srgbClr val="93C7D7"/>
          </a:solidFill>
          <a:ln>
            <a:noFill/>
          </a:ln>
        </p:spPr>
        <p:txBody>
          <a:bodyPr wrap="none" rtlCol="0">
            <a:spAutoFit/>
          </a:bodyPr>
          <a:lstStyle/>
          <a:p>
            <a:r>
              <a:rPr lang="ja-JP" altLang="en-US" sz="800" dirty="0"/>
              <a:t>高さ</a:t>
            </a:r>
            <a:endParaRPr lang="en-US" altLang="ja-JP" sz="800" dirty="0"/>
          </a:p>
          <a:p>
            <a:r>
              <a:rPr lang="en-US" altLang="ja-JP" sz="800" dirty="0"/>
              <a:t>533mm</a:t>
            </a:r>
            <a:endParaRPr lang="ja-JP" altLang="en-US" sz="800" dirty="0"/>
          </a:p>
        </p:txBody>
      </p:sp>
      <p:cxnSp>
        <p:nvCxnSpPr>
          <p:cNvPr id="457" name="直線矢印コネクタ 456">
            <a:extLst>
              <a:ext uri="{FF2B5EF4-FFF2-40B4-BE49-F238E27FC236}">
                <a16:creationId xmlns:a16="http://schemas.microsoft.com/office/drawing/2014/main" id="{102F79FF-9F28-D741-B265-DAA02FBE859C}"/>
              </a:ext>
            </a:extLst>
          </p:cNvPr>
          <p:cNvCxnSpPr>
            <a:cxnSpLocks/>
          </p:cNvCxnSpPr>
          <p:nvPr/>
        </p:nvCxnSpPr>
        <p:spPr>
          <a:xfrm flipV="1">
            <a:off x="12811386" y="2635207"/>
            <a:ext cx="172722" cy="147927"/>
          </a:xfrm>
          <a:prstGeom prst="straightConnector1">
            <a:avLst/>
          </a:prstGeom>
          <a:ln>
            <a:headEnd type="triangle" w="sm" len="med"/>
            <a:tailEnd type="triangle" w="sm" len="med"/>
          </a:ln>
        </p:spPr>
        <p:style>
          <a:lnRef idx="1">
            <a:schemeClr val="dk1"/>
          </a:lnRef>
          <a:fillRef idx="0">
            <a:schemeClr val="dk1"/>
          </a:fillRef>
          <a:effectRef idx="0">
            <a:schemeClr val="dk1"/>
          </a:effectRef>
          <a:fontRef idx="minor">
            <a:schemeClr val="tx1"/>
          </a:fontRef>
        </p:style>
      </p:cxnSp>
      <p:cxnSp>
        <p:nvCxnSpPr>
          <p:cNvPr id="458" name="直線矢印コネクタ 457">
            <a:extLst>
              <a:ext uri="{FF2B5EF4-FFF2-40B4-BE49-F238E27FC236}">
                <a16:creationId xmlns:a16="http://schemas.microsoft.com/office/drawing/2014/main" id="{DEE57A95-CB13-6A4A-A68A-982EF8359E85}"/>
              </a:ext>
            </a:extLst>
          </p:cNvPr>
          <p:cNvCxnSpPr>
            <a:cxnSpLocks/>
          </p:cNvCxnSpPr>
          <p:nvPr/>
        </p:nvCxnSpPr>
        <p:spPr>
          <a:xfrm>
            <a:off x="14735921" y="1676247"/>
            <a:ext cx="0" cy="958960"/>
          </a:xfrm>
          <a:prstGeom prst="straightConnector1">
            <a:avLst/>
          </a:prstGeom>
          <a:ln>
            <a:headEnd type="triangle" w="sm" len="med"/>
            <a:tailEnd type="triangle" w="sm" len="med"/>
          </a:ln>
        </p:spPr>
        <p:style>
          <a:lnRef idx="1">
            <a:schemeClr val="dk1"/>
          </a:lnRef>
          <a:fillRef idx="0">
            <a:schemeClr val="dk1"/>
          </a:fillRef>
          <a:effectRef idx="0">
            <a:schemeClr val="dk1"/>
          </a:effectRef>
          <a:fontRef idx="minor">
            <a:schemeClr val="tx1"/>
          </a:fontRef>
        </p:style>
      </p:cxnSp>
      <p:cxnSp>
        <p:nvCxnSpPr>
          <p:cNvPr id="459" name="直線矢印コネクタ 458">
            <a:extLst>
              <a:ext uri="{FF2B5EF4-FFF2-40B4-BE49-F238E27FC236}">
                <a16:creationId xmlns:a16="http://schemas.microsoft.com/office/drawing/2014/main" id="{92876292-3149-CE4E-BFA2-8744D6CEA852}"/>
              </a:ext>
            </a:extLst>
          </p:cNvPr>
          <p:cNvCxnSpPr>
            <a:cxnSpLocks/>
          </p:cNvCxnSpPr>
          <p:nvPr/>
        </p:nvCxnSpPr>
        <p:spPr>
          <a:xfrm>
            <a:off x="13323266" y="2703228"/>
            <a:ext cx="1144955" cy="64929"/>
          </a:xfrm>
          <a:prstGeom prst="straightConnector1">
            <a:avLst/>
          </a:prstGeom>
          <a:ln>
            <a:headEnd type="triangle" w="sm" len="med"/>
            <a:tailEnd type="triangle" w="sm" len="med"/>
          </a:ln>
        </p:spPr>
        <p:style>
          <a:lnRef idx="1">
            <a:schemeClr val="dk1"/>
          </a:lnRef>
          <a:fillRef idx="0">
            <a:schemeClr val="dk1"/>
          </a:fillRef>
          <a:effectRef idx="0">
            <a:schemeClr val="dk1"/>
          </a:effectRef>
          <a:fontRef idx="minor">
            <a:schemeClr val="tx1"/>
          </a:fontRef>
        </p:style>
      </p:cxnSp>
      <p:sp>
        <p:nvSpPr>
          <p:cNvPr id="460" name="テキスト ボックス 459">
            <a:extLst>
              <a:ext uri="{FF2B5EF4-FFF2-40B4-BE49-F238E27FC236}">
                <a16:creationId xmlns:a16="http://schemas.microsoft.com/office/drawing/2014/main" id="{6D48C1D9-8470-9448-A163-2002D2511720}"/>
              </a:ext>
            </a:extLst>
          </p:cNvPr>
          <p:cNvSpPr txBox="1"/>
          <p:nvPr/>
        </p:nvSpPr>
        <p:spPr>
          <a:xfrm>
            <a:off x="13432520" y="2768157"/>
            <a:ext cx="912429" cy="215444"/>
          </a:xfrm>
          <a:prstGeom prst="rect">
            <a:avLst/>
          </a:prstGeom>
          <a:noFill/>
          <a:ln>
            <a:noFill/>
          </a:ln>
        </p:spPr>
        <p:txBody>
          <a:bodyPr wrap="none" rtlCol="0">
            <a:spAutoFit/>
          </a:bodyPr>
          <a:lstStyle/>
          <a:p>
            <a:r>
              <a:rPr lang="ja-JP" altLang="en-US" sz="800" dirty="0" smtClean="0"/>
              <a:t>幅</a:t>
            </a:r>
            <a:r>
              <a:rPr lang="en-US" altLang="ja-JP" sz="800" dirty="0" smtClean="0"/>
              <a:t>792</a:t>
            </a:r>
            <a:r>
              <a:rPr lang="ja-JP" altLang="en-US" sz="800" dirty="0" smtClean="0"/>
              <a:t>（＋</a:t>
            </a:r>
            <a:r>
              <a:rPr lang="en-US" altLang="ja-JP" sz="800" dirty="0" smtClean="0"/>
              <a:t>87</a:t>
            </a:r>
            <a:r>
              <a:rPr lang="ja-JP" altLang="en-US" sz="800" dirty="0" smtClean="0"/>
              <a:t>）</a:t>
            </a:r>
            <a:r>
              <a:rPr lang="en-US" altLang="ja-JP" sz="800" dirty="0"/>
              <a:t>mm</a:t>
            </a:r>
            <a:endParaRPr lang="ja-JP" altLang="en-US" sz="800" dirty="0"/>
          </a:p>
        </p:txBody>
      </p:sp>
      <p:sp>
        <p:nvSpPr>
          <p:cNvPr id="461" name="テキスト ボックス 460">
            <a:extLst>
              <a:ext uri="{FF2B5EF4-FFF2-40B4-BE49-F238E27FC236}">
                <a16:creationId xmlns:a16="http://schemas.microsoft.com/office/drawing/2014/main" id="{14AE69ED-D0DD-8E43-A9E5-85C55F7CA705}"/>
              </a:ext>
            </a:extLst>
          </p:cNvPr>
          <p:cNvSpPr txBox="1"/>
          <p:nvPr/>
        </p:nvSpPr>
        <p:spPr>
          <a:xfrm>
            <a:off x="14518248" y="2726331"/>
            <a:ext cx="502061" cy="338554"/>
          </a:xfrm>
          <a:prstGeom prst="rect">
            <a:avLst/>
          </a:prstGeom>
          <a:noFill/>
          <a:ln>
            <a:noFill/>
          </a:ln>
        </p:spPr>
        <p:txBody>
          <a:bodyPr wrap="none" rtlCol="0">
            <a:spAutoFit/>
          </a:bodyPr>
          <a:lstStyle/>
          <a:p>
            <a:r>
              <a:rPr lang="ja-JP" altLang="en-US" sz="800" dirty="0"/>
              <a:t>奥行き</a:t>
            </a:r>
            <a:endParaRPr lang="en-US" altLang="ja-JP" sz="800" dirty="0"/>
          </a:p>
          <a:p>
            <a:r>
              <a:rPr lang="en-US" altLang="ja-JP" sz="800" dirty="0" smtClean="0"/>
              <a:t>310mm</a:t>
            </a:r>
            <a:endParaRPr lang="ja-JP" altLang="en-US" sz="800" dirty="0"/>
          </a:p>
        </p:txBody>
      </p:sp>
      <p:cxnSp>
        <p:nvCxnSpPr>
          <p:cNvPr id="463" name="直線矢印コネクタ 462">
            <a:extLst>
              <a:ext uri="{FF2B5EF4-FFF2-40B4-BE49-F238E27FC236}">
                <a16:creationId xmlns:a16="http://schemas.microsoft.com/office/drawing/2014/main" id="{102F79FF-9F28-D741-B265-DAA02FBE859C}"/>
              </a:ext>
            </a:extLst>
          </p:cNvPr>
          <p:cNvCxnSpPr>
            <a:cxnSpLocks/>
          </p:cNvCxnSpPr>
          <p:nvPr/>
        </p:nvCxnSpPr>
        <p:spPr>
          <a:xfrm flipV="1">
            <a:off x="14506472" y="2660000"/>
            <a:ext cx="188433" cy="123134"/>
          </a:xfrm>
          <a:prstGeom prst="straightConnector1">
            <a:avLst/>
          </a:prstGeom>
          <a:ln>
            <a:headEnd type="triangle" w="sm" len="med"/>
            <a:tailEnd type="triangle" w="sm" len="med"/>
          </a:ln>
        </p:spPr>
        <p:style>
          <a:lnRef idx="1">
            <a:schemeClr val="dk1"/>
          </a:lnRef>
          <a:fillRef idx="0">
            <a:schemeClr val="dk1"/>
          </a:fillRef>
          <a:effectRef idx="0">
            <a:schemeClr val="dk1"/>
          </a:effectRef>
          <a:fontRef idx="minor">
            <a:schemeClr val="tx1"/>
          </a:fontRef>
        </p:style>
      </p:cxnSp>
      <p:cxnSp>
        <p:nvCxnSpPr>
          <p:cNvPr id="464" name="直線矢印コネクタ 463">
            <a:extLst>
              <a:ext uri="{FF2B5EF4-FFF2-40B4-BE49-F238E27FC236}">
                <a16:creationId xmlns:a16="http://schemas.microsoft.com/office/drawing/2014/main" id="{DEE57A95-CB13-6A4A-A68A-982EF8359E85}"/>
              </a:ext>
            </a:extLst>
          </p:cNvPr>
          <p:cNvCxnSpPr>
            <a:cxnSpLocks/>
          </p:cNvCxnSpPr>
          <p:nvPr/>
        </p:nvCxnSpPr>
        <p:spPr>
          <a:xfrm>
            <a:off x="11376100" y="1779102"/>
            <a:ext cx="0" cy="829159"/>
          </a:xfrm>
          <a:prstGeom prst="straightConnector1">
            <a:avLst/>
          </a:prstGeom>
          <a:ln>
            <a:headEnd type="triangle" w="sm" len="med"/>
            <a:tailEnd type="triangle" w="sm" len="med"/>
          </a:ln>
        </p:spPr>
        <p:style>
          <a:lnRef idx="1">
            <a:schemeClr val="dk1"/>
          </a:lnRef>
          <a:fillRef idx="0">
            <a:schemeClr val="dk1"/>
          </a:fillRef>
          <a:effectRef idx="0">
            <a:schemeClr val="dk1"/>
          </a:effectRef>
          <a:fontRef idx="minor">
            <a:schemeClr val="tx1"/>
          </a:fontRef>
        </p:style>
      </p:cxnSp>
      <p:cxnSp>
        <p:nvCxnSpPr>
          <p:cNvPr id="465" name="直線矢印コネクタ 464">
            <a:extLst>
              <a:ext uri="{FF2B5EF4-FFF2-40B4-BE49-F238E27FC236}">
                <a16:creationId xmlns:a16="http://schemas.microsoft.com/office/drawing/2014/main" id="{92876292-3149-CE4E-BFA2-8744D6CEA852}"/>
              </a:ext>
            </a:extLst>
          </p:cNvPr>
          <p:cNvCxnSpPr>
            <a:cxnSpLocks/>
          </p:cNvCxnSpPr>
          <p:nvPr/>
        </p:nvCxnSpPr>
        <p:spPr>
          <a:xfrm>
            <a:off x="10014021" y="2724228"/>
            <a:ext cx="1135380" cy="22109"/>
          </a:xfrm>
          <a:prstGeom prst="straightConnector1">
            <a:avLst/>
          </a:prstGeom>
          <a:ln>
            <a:headEnd type="triangle" w="sm" len="med"/>
            <a:tailEnd type="triangle" w="sm" len="med"/>
          </a:ln>
        </p:spPr>
        <p:style>
          <a:lnRef idx="1">
            <a:schemeClr val="dk1"/>
          </a:lnRef>
          <a:fillRef idx="0">
            <a:schemeClr val="dk1"/>
          </a:fillRef>
          <a:effectRef idx="0">
            <a:schemeClr val="dk1"/>
          </a:effectRef>
          <a:fontRef idx="minor">
            <a:schemeClr val="tx1"/>
          </a:fontRef>
        </p:style>
      </p:cxnSp>
      <p:sp>
        <p:nvSpPr>
          <p:cNvPr id="466" name="テキスト ボックス 465">
            <a:extLst>
              <a:ext uri="{FF2B5EF4-FFF2-40B4-BE49-F238E27FC236}">
                <a16:creationId xmlns:a16="http://schemas.microsoft.com/office/drawing/2014/main" id="{6D48C1D9-8470-9448-A163-2002D2511720}"/>
              </a:ext>
            </a:extLst>
          </p:cNvPr>
          <p:cNvSpPr txBox="1"/>
          <p:nvPr/>
        </p:nvSpPr>
        <p:spPr>
          <a:xfrm>
            <a:off x="10121899" y="2766437"/>
            <a:ext cx="912429" cy="215444"/>
          </a:xfrm>
          <a:prstGeom prst="rect">
            <a:avLst/>
          </a:prstGeom>
          <a:noFill/>
          <a:ln>
            <a:noFill/>
          </a:ln>
        </p:spPr>
        <p:txBody>
          <a:bodyPr wrap="none" rtlCol="0">
            <a:spAutoFit/>
          </a:bodyPr>
          <a:lstStyle/>
          <a:p>
            <a:r>
              <a:rPr lang="ja-JP" altLang="en-US" sz="800" dirty="0" smtClean="0"/>
              <a:t>幅</a:t>
            </a:r>
            <a:r>
              <a:rPr lang="en-US" altLang="ja-JP" sz="800" dirty="0" smtClean="0"/>
              <a:t>666</a:t>
            </a:r>
            <a:r>
              <a:rPr lang="ja-JP" altLang="en-US" sz="800" dirty="0" smtClean="0"/>
              <a:t>（＋</a:t>
            </a:r>
            <a:r>
              <a:rPr lang="en-US" altLang="ja-JP" sz="800" dirty="0" smtClean="0"/>
              <a:t>71</a:t>
            </a:r>
            <a:r>
              <a:rPr lang="ja-JP" altLang="en-US" sz="800" dirty="0" smtClean="0"/>
              <a:t>）</a:t>
            </a:r>
            <a:r>
              <a:rPr lang="en-US" altLang="ja-JP" sz="800" dirty="0"/>
              <a:t>mm</a:t>
            </a:r>
            <a:endParaRPr lang="ja-JP" altLang="en-US" sz="800" dirty="0"/>
          </a:p>
        </p:txBody>
      </p:sp>
      <p:sp>
        <p:nvSpPr>
          <p:cNvPr id="467" name="テキスト ボックス 466">
            <a:extLst>
              <a:ext uri="{FF2B5EF4-FFF2-40B4-BE49-F238E27FC236}">
                <a16:creationId xmlns:a16="http://schemas.microsoft.com/office/drawing/2014/main" id="{14AE69ED-D0DD-8E43-A9E5-85C55F7CA705}"/>
              </a:ext>
            </a:extLst>
          </p:cNvPr>
          <p:cNvSpPr txBox="1"/>
          <p:nvPr/>
        </p:nvSpPr>
        <p:spPr>
          <a:xfrm>
            <a:off x="11165169" y="2679463"/>
            <a:ext cx="502061" cy="338554"/>
          </a:xfrm>
          <a:prstGeom prst="rect">
            <a:avLst/>
          </a:prstGeom>
          <a:solidFill>
            <a:srgbClr val="93C7D7"/>
          </a:solidFill>
          <a:ln>
            <a:noFill/>
          </a:ln>
        </p:spPr>
        <p:txBody>
          <a:bodyPr wrap="none" rtlCol="0">
            <a:spAutoFit/>
          </a:bodyPr>
          <a:lstStyle/>
          <a:p>
            <a:r>
              <a:rPr lang="ja-JP" altLang="en-US" sz="800" dirty="0"/>
              <a:t>奥行き</a:t>
            </a:r>
            <a:endParaRPr lang="en-US" altLang="ja-JP" sz="800" dirty="0"/>
          </a:p>
          <a:p>
            <a:r>
              <a:rPr lang="en-US" altLang="ja-JP" sz="800" dirty="0" smtClean="0"/>
              <a:t>249mm</a:t>
            </a:r>
            <a:endParaRPr lang="ja-JP" altLang="en-US" sz="800" dirty="0"/>
          </a:p>
        </p:txBody>
      </p:sp>
      <p:sp>
        <p:nvSpPr>
          <p:cNvPr id="468" name="テキスト ボックス 467">
            <a:extLst>
              <a:ext uri="{FF2B5EF4-FFF2-40B4-BE49-F238E27FC236}">
                <a16:creationId xmlns:a16="http://schemas.microsoft.com/office/drawing/2014/main" id="{992F29F7-A58C-6446-98C9-95A5C90A44D3}"/>
              </a:ext>
            </a:extLst>
          </p:cNvPr>
          <p:cNvSpPr txBox="1"/>
          <p:nvPr/>
        </p:nvSpPr>
        <p:spPr>
          <a:xfrm>
            <a:off x="11138964" y="1973944"/>
            <a:ext cx="502061" cy="338554"/>
          </a:xfrm>
          <a:prstGeom prst="rect">
            <a:avLst/>
          </a:prstGeom>
          <a:solidFill>
            <a:srgbClr val="93C7D7"/>
          </a:solidFill>
          <a:ln>
            <a:noFill/>
          </a:ln>
        </p:spPr>
        <p:txBody>
          <a:bodyPr wrap="none" rtlCol="0">
            <a:spAutoFit/>
          </a:bodyPr>
          <a:lstStyle/>
          <a:p>
            <a:r>
              <a:rPr lang="ja-JP" altLang="en-US" sz="800" dirty="0"/>
              <a:t>高さ</a:t>
            </a:r>
            <a:endParaRPr lang="en-US" altLang="ja-JP" sz="800" dirty="0"/>
          </a:p>
          <a:p>
            <a:r>
              <a:rPr lang="en-US" altLang="ja-JP" sz="800" dirty="0"/>
              <a:t>533mm</a:t>
            </a:r>
            <a:endParaRPr lang="ja-JP" altLang="en-US" sz="800" dirty="0"/>
          </a:p>
        </p:txBody>
      </p:sp>
      <p:cxnSp>
        <p:nvCxnSpPr>
          <p:cNvPr id="469" name="直線矢印コネクタ 468">
            <a:extLst>
              <a:ext uri="{FF2B5EF4-FFF2-40B4-BE49-F238E27FC236}">
                <a16:creationId xmlns:a16="http://schemas.microsoft.com/office/drawing/2014/main" id="{102F79FF-9F28-D741-B265-DAA02FBE859C}"/>
              </a:ext>
            </a:extLst>
          </p:cNvPr>
          <p:cNvCxnSpPr>
            <a:cxnSpLocks/>
          </p:cNvCxnSpPr>
          <p:nvPr/>
        </p:nvCxnSpPr>
        <p:spPr>
          <a:xfrm flipV="1">
            <a:off x="11166674" y="2614611"/>
            <a:ext cx="191428" cy="143659"/>
          </a:xfrm>
          <a:prstGeom prst="straightConnector1">
            <a:avLst/>
          </a:prstGeom>
          <a:ln>
            <a:headEnd type="triangle" w="sm" len="med"/>
            <a:tailEnd type="triangle" w="sm" len="med"/>
          </a:ln>
        </p:spPr>
        <p:style>
          <a:lnRef idx="1">
            <a:schemeClr val="dk1"/>
          </a:lnRef>
          <a:fillRef idx="0">
            <a:schemeClr val="dk1"/>
          </a:fillRef>
          <a:effectRef idx="0">
            <a:schemeClr val="dk1"/>
          </a:effectRef>
          <a:fontRef idx="minor">
            <a:schemeClr val="tx1"/>
          </a:fontRef>
        </p:style>
      </p:cxnSp>
      <p:pic>
        <p:nvPicPr>
          <p:cNvPr id="10" name="図 9"/>
          <p:cNvPicPr>
            <a:picLocks noChangeAspect="1"/>
          </p:cNvPicPr>
          <p:nvPr/>
        </p:nvPicPr>
        <p:blipFill rotWithShape="1">
          <a:blip r:embed="rId29">
            <a:extLst>
              <a:ext uri="{28A0092B-C50C-407E-A947-70E740481C1C}">
                <a14:useLocalDpi xmlns:a14="http://schemas.microsoft.com/office/drawing/2010/main" val="0"/>
              </a:ext>
            </a:extLst>
          </a:blip>
          <a:srcRect l="12314" t="13455" r="8218" b="18090"/>
          <a:stretch/>
        </p:blipFill>
        <p:spPr>
          <a:xfrm>
            <a:off x="11529538" y="1686488"/>
            <a:ext cx="1473198" cy="1052285"/>
          </a:xfrm>
          <a:prstGeom prst="rect">
            <a:avLst/>
          </a:prstGeom>
        </p:spPr>
      </p:pic>
      <p:pic>
        <p:nvPicPr>
          <p:cNvPr id="5" name="図 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025011" y="1710789"/>
            <a:ext cx="1276631" cy="984960"/>
          </a:xfrm>
          <a:prstGeom prst="rect">
            <a:avLst/>
          </a:prstGeom>
        </p:spPr>
      </p:pic>
      <p:cxnSp>
        <p:nvCxnSpPr>
          <p:cNvPr id="453" name="直線矢印コネクタ 452">
            <a:extLst>
              <a:ext uri="{FF2B5EF4-FFF2-40B4-BE49-F238E27FC236}">
                <a16:creationId xmlns:a16="http://schemas.microsoft.com/office/drawing/2014/main" id="{92876292-3149-CE4E-BFA2-8744D6CEA852}"/>
              </a:ext>
            </a:extLst>
          </p:cNvPr>
          <p:cNvCxnSpPr>
            <a:cxnSpLocks/>
          </p:cNvCxnSpPr>
          <p:nvPr/>
        </p:nvCxnSpPr>
        <p:spPr>
          <a:xfrm>
            <a:off x="11600023" y="2691458"/>
            <a:ext cx="1186558" cy="83642"/>
          </a:xfrm>
          <a:prstGeom prst="straightConnector1">
            <a:avLst/>
          </a:prstGeom>
          <a:ln>
            <a:headEnd type="triangle" w="sm" len="med"/>
            <a:tailEnd type="triangle" w="sm" len="med"/>
          </a:ln>
        </p:spPr>
        <p:style>
          <a:lnRef idx="1">
            <a:schemeClr val="dk1"/>
          </a:lnRef>
          <a:fillRef idx="0">
            <a:schemeClr val="dk1"/>
          </a:fillRef>
          <a:effectRef idx="0">
            <a:schemeClr val="dk1"/>
          </a:effectRef>
          <a:fontRef idx="minor">
            <a:schemeClr val="tx1"/>
          </a:fontRef>
        </p:style>
      </p:cxnSp>
      <p:sp>
        <p:nvSpPr>
          <p:cNvPr id="68" name="テキスト ボックス 67"/>
          <p:cNvSpPr txBox="1"/>
          <p:nvPr/>
        </p:nvSpPr>
        <p:spPr>
          <a:xfrm>
            <a:off x="10049688" y="1505697"/>
            <a:ext cx="1055097" cy="215444"/>
          </a:xfrm>
          <a:prstGeom prst="rect">
            <a:avLst/>
          </a:prstGeom>
          <a:noFill/>
        </p:spPr>
        <p:txBody>
          <a:bodyPr wrap="none" rtlCol="0">
            <a:spAutoFit/>
          </a:bodyPr>
          <a:lstStyle/>
          <a:p>
            <a:r>
              <a:rPr kumimoji="1" lang="ja-JP" altLang="en-US" sz="800" dirty="0" smtClean="0"/>
              <a:t>（</a:t>
            </a:r>
            <a:r>
              <a:rPr kumimoji="1" lang="en-US" altLang="ja-JP" sz="800" dirty="0" smtClean="0"/>
              <a:t>22</a:t>
            </a:r>
            <a:r>
              <a:rPr kumimoji="1" lang="ja-JP" altLang="en-US" sz="800" dirty="0" smtClean="0"/>
              <a:t>・</a:t>
            </a:r>
            <a:r>
              <a:rPr kumimoji="1" lang="en-US" altLang="ja-JP" sz="800" dirty="0" smtClean="0"/>
              <a:t>25</a:t>
            </a:r>
            <a:r>
              <a:rPr kumimoji="1" lang="ja-JP" altLang="en-US" sz="800" dirty="0" smtClean="0"/>
              <a:t>・</a:t>
            </a:r>
            <a:r>
              <a:rPr kumimoji="1" lang="en-US" altLang="ja-JP" sz="800" dirty="0" smtClean="0"/>
              <a:t>28</a:t>
            </a:r>
            <a:r>
              <a:rPr kumimoji="1" lang="ja-JP" altLang="en-US" sz="800" dirty="0" smtClean="0"/>
              <a:t>タイプ用）</a:t>
            </a:r>
            <a:endParaRPr kumimoji="1" lang="ja-JP" altLang="en-US" sz="800" dirty="0"/>
          </a:p>
        </p:txBody>
      </p:sp>
      <p:sp>
        <p:nvSpPr>
          <p:cNvPr id="470" name="テキスト ボックス 469"/>
          <p:cNvSpPr txBox="1"/>
          <p:nvPr/>
        </p:nvSpPr>
        <p:spPr>
          <a:xfrm>
            <a:off x="11810889" y="1477047"/>
            <a:ext cx="747320" cy="215444"/>
          </a:xfrm>
          <a:prstGeom prst="rect">
            <a:avLst/>
          </a:prstGeom>
          <a:noFill/>
        </p:spPr>
        <p:txBody>
          <a:bodyPr wrap="none" rtlCol="0">
            <a:spAutoFit/>
          </a:bodyPr>
          <a:lstStyle/>
          <a:p>
            <a:r>
              <a:rPr kumimoji="1" lang="ja-JP" altLang="en-US" sz="800" dirty="0" smtClean="0"/>
              <a:t>（</a:t>
            </a:r>
            <a:r>
              <a:rPr kumimoji="1" lang="en-US" altLang="ja-JP" sz="800" dirty="0" smtClean="0"/>
              <a:t>40</a:t>
            </a:r>
            <a:r>
              <a:rPr kumimoji="1" lang="ja-JP" altLang="en-US" sz="800" dirty="0" smtClean="0"/>
              <a:t>タイプ用）</a:t>
            </a:r>
            <a:endParaRPr kumimoji="1" lang="ja-JP" altLang="en-US" sz="800" dirty="0"/>
          </a:p>
        </p:txBody>
      </p:sp>
      <p:sp>
        <p:nvSpPr>
          <p:cNvPr id="471" name="テキスト ボックス 470"/>
          <p:cNvSpPr txBox="1"/>
          <p:nvPr/>
        </p:nvSpPr>
        <p:spPr>
          <a:xfrm>
            <a:off x="13511670" y="1398883"/>
            <a:ext cx="747320" cy="215444"/>
          </a:xfrm>
          <a:prstGeom prst="rect">
            <a:avLst/>
          </a:prstGeom>
          <a:noFill/>
        </p:spPr>
        <p:txBody>
          <a:bodyPr wrap="none" rtlCol="0">
            <a:spAutoFit/>
          </a:bodyPr>
          <a:lstStyle/>
          <a:p>
            <a:r>
              <a:rPr kumimoji="1" lang="ja-JP" altLang="en-US" sz="800" dirty="0" smtClean="0"/>
              <a:t>（</a:t>
            </a:r>
            <a:r>
              <a:rPr kumimoji="1" lang="en-US" altLang="ja-JP" sz="800" dirty="0" smtClean="0"/>
              <a:t>56</a:t>
            </a:r>
            <a:r>
              <a:rPr kumimoji="1" lang="ja-JP" altLang="en-US" sz="800" dirty="0" smtClean="0"/>
              <a:t>タイプ用）</a:t>
            </a:r>
            <a:endParaRPr kumimoji="1" lang="ja-JP" altLang="en-US" sz="800" dirty="0"/>
          </a:p>
        </p:txBody>
      </p:sp>
      <p:pic>
        <p:nvPicPr>
          <p:cNvPr id="19" name="図 1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567956" y="5073497"/>
            <a:ext cx="163224" cy="162584"/>
          </a:xfrm>
          <a:prstGeom prst="rect">
            <a:avLst/>
          </a:prstGeom>
        </p:spPr>
      </p:pic>
      <p:pic>
        <p:nvPicPr>
          <p:cNvPr id="264" name="図 26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525233" y="5085257"/>
            <a:ext cx="163224" cy="162584"/>
          </a:xfrm>
          <a:prstGeom prst="rect">
            <a:avLst/>
          </a:prstGeom>
        </p:spPr>
      </p:pic>
      <p:pic>
        <p:nvPicPr>
          <p:cNvPr id="265" name="図 26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563280" y="7307257"/>
            <a:ext cx="163224" cy="162584"/>
          </a:xfrm>
          <a:prstGeom prst="rect">
            <a:avLst/>
          </a:prstGeom>
        </p:spPr>
      </p:pic>
      <p:pic>
        <p:nvPicPr>
          <p:cNvPr id="23" name="図 22"/>
          <p:cNvPicPr>
            <a:picLocks noChangeAspect="1"/>
          </p:cNvPicPr>
          <p:nvPr/>
        </p:nvPicPr>
        <p:blipFill rotWithShape="1">
          <a:blip r:embed="rId32">
            <a:extLst>
              <a:ext uri="{28A0092B-C50C-407E-A947-70E740481C1C}">
                <a14:useLocalDpi xmlns:a14="http://schemas.microsoft.com/office/drawing/2010/main" val="0"/>
              </a:ext>
            </a:extLst>
          </a:blip>
          <a:srcRect t="5603"/>
          <a:stretch/>
        </p:blipFill>
        <p:spPr>
          <a:xfrm>
            <a:off x="12987509" y="7185546"/>
            <a:ext cx="2005758" cy="1225798"/>
          </a:xfrm>
          <a:prstGeom prst="rect">
            <a:avLst/>
          </a:prstGeom>
        </p:spPr>
      </p:pic>
      <p:sp>
        <p:nvSpPr>
          <p:cNvPr id="370" name="テキスト ボックス 369">
            <a:extLst>
              <a:ext uri="{FF2B5EF4-FFF2-40B4-BE49-F238E27FC236}">
                <a16:creationId xmlns:a16="http://schemas.microsoft.com/office/drawing/2014/main" id="{89DF6E57-AA16-FC48-93E1-03AFF3CA2451}"/>
              </a:ext>
            </a:extLst>
          </p:cNvPr>
          <p:cNvSpPr txBox="1"/>
          <p:nvPr/>
        </p:nvSpPr>
        <p:spPr>
          <a:xfrm>
            <a:off x="12966758" y="7162428"/>
            <a:ext cx="2167581" cy="369332"/>
          </a:xfrm>
          <a:prstGeom prst="rect">
            <a:avLst/>
          </a:prstGeom>
          <a:noFill/>
          <a:ln>
            <a:noFill/>
          </a:ln>
        </p:spPr>
        <p:txBody>
          <a:bodyPr wrap="none" rtlCol="0">
            <a:spAutoFit/>
          </a:bodyPr>
          <a:lstStyle/>
          <a:p>
            <a:r>
              <a:rPr lang="ja-JP" altLang="en-US" sz="600" dirty="0">
                <a:latin typeface="+mn-ea"/>
              </a:rPr>
              <a:t>希望</a:t>
            </a:r>
            <a:r>
              <a:rPr lang="ja-JP" altLang="en-US" sz="600" dirty="0" smtClean="0">
                <a:latin typeface="+mn-ea"/>
              </a:rPr>
              <a:t>小売価格</a:t>
            </a:r>
            <a:r>
              <a:rPr lang="en-US" altLang="ja-JP" sz="800" dirty="0">
                <a:latin typeface="+mn-ea"/>
              </a:rPr>
              <a:t>415</a:t>
            </a:r>
            <a:r>
              <a:rPr lang="en-US" altLang="ja-JP" sz="800" dirty="0" smtClean="0">
                <a:latin typeface="+mn-ea"/>
              </a:rPr>
              <a:t>,800</a:t>
            </a:r>
            <a:r>
              <a:rPr lang="ja-JP" altLang="en-US" sz="800" dirty="0">
                <a:latin typeface="+mn-ea"/>
              </a:rPr>
              <a:t>円</a:t>
            </a:r>
            <a:r>
              <a:rPr lang="ja-JP" altLang="en-US" sz="600" dirty="0">
                <a:latin typeface="+mn-ea"/>
              </a:rPr>
              <a:t>（</a:t>
            </a:r>
            <a:r>
              <a:rPr lang="ja-JP" altLang="en-US" sz="600" dirty="0" smtClean="0">
                <a:latin typeface="+mn-ea"/>
              </a:rPr>
              <a:t>税抜</a:t>
            </a:r>
            <a:r>
              <a:rPr lang="en-US" altLang="ja-JP" sz="600" dirty="0" smtClean="0">
                <a:latin typeface="+mn-ea"/>
              </a:rPr>
              <a:t>378,000</a:t>
            </a:r>
            <a:r>
              <a:rPr lang="ja-JP" altLang="en-US" sz="600" dirty="0">
                <a:latin typeface="+mn-ea"/>
              </a:rPr>
              <a:t>円）</a:t>
            </a:r>
            <a:endParaRPr lang="en-US" altLang="ja-JP" sz="600" dirty="0">
              <a:latin typeface="+mn-ea"/>
            </a:endParaRPr>
          </a:p>
          <a:p>
            <a:r>
              <a:rPr lang="ja-JP" altLang="en-US" sz="500" dirty="0">
                <a:latin typeface="+mn-ea"/>
              </a:rPr>
              <a:t>室内機</a:t>
            </a:r>
            <a:r>
              <a:rPr lang="en-US" altLang="ja-JP" sz="500" dirty="0">
                <a:latin typeface="+mn-ea"/>
              </a:rPr>
              <a:t> </a:t>
            </a:r>
            <a:r>
              <a:rPr lang="en-US" altLang="ja-JP" sz="500" dirty="0" smtClean="0">
                <a:latin typeface="+mn-ea"/>
              </a:rPr>
              <a:t>166,320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smtClean="0">
                <a:latin typeface="+mn-ea"/>
              </a:rPr>
              <a:t>151,200</a:t>
            </a:r>
            <a:r>
              <a:rPr lang="ja-JP" altLang="en-US" sz="500" dirty="0" smtClean="0">
                <a:latin typeface="+mn-ea"/>
              </a:rPr>
              <a:t>円</a:t>
            </a:r>
            <a:r>
              <a:rPr lang="ja-JP" altLang="en-US" sz="500" dirty="0">
                <a:latin typeface="+mn-ea"/>
              </a:rPr>
              <a:t>）　室外機</a:t>
            </a:r>
            <a:r>
              <a:rPr lang="en-US" altLang="ja-JP" sz="500" dirty="0">
                <a:latin typeface="+mn-ea"/>
              </a:rPr>
              <a:t> 249,480</a:t>
            </a:r>
            <a:r>
              <a:rPr lang="ja-JP" altLang="en-US" sz="500" dirty="0" smtClean="0">
                <a:latin typeface="+mn-ea"/>
              </a:rPr>
              <a:t>円</a:t>
            </a:r>
            <a:r>
              <a:rPr lang="ja-JP" altLang="en-US" sz="500" dirty="0">
                <a:latin typeface="+mn-ea"/>
              </a:rPr>
              <a:t>（</a:t>
            </a:r>
            <a:r>
              <a:rPr lang="ja-JP" altLang="en-US" sz="500" dirty="0" smtClean="0">
                <a:latin typeface="+mn-ea"/>
              </a:rPr>
              <a:t>税抜</a:t>
            </a:r>
            <a:r>
              <a:rPr lang="en-US" altLang="ja-JP" sz="500" dirty="0">
                <a:latin typeface="+mn-ea"/>
              </a:rPr>
              <a:t>226,800</a:t>
            </a:r>
            <a:r>
              <a:rPr lang="ja-JP" altLang="en-US" sz="500" dirty="0" smtClean="0">
                <a:latin typeface="+mn-ea"/>
              </a:rPr>
              <a:t>円</a:t>
            </a:r>
            <a:r>
              <a:rPr lang="ja-JP" altLang="en-US" sz="500" dirty="0">
                <a:latin typeface="+mn-ea"/>
              </a:rPr>
              <a:t>）</a:t>
            </a:r>
            <a:endParaRPr lang="en-US" altLang="ja-JP" sz="500" dirty="0">
              <a:latin typeface="+mn-ea"/>
            </a:endParaRPr>
          </a:p>
          <a:p>
            <a:r>
              <a:rPr lang="ja-JP" altLang="en-US" sz="500" dirty="0">
                <a:latin typeface="+mn-ea"/>
              </a:rPr>
              <a:t>（工事費別）</a:t>
            </a:r>
            <a:endParaRPr lang="en-US" altLang="ja-JP" sz="500" dirty="0">
              <a:latin typeface="+mn-ea"/>
            </a:endParaRPr>
          </a:p>
        </p:txBody>
      </p:sp>
      <p:sp>
        <p:nvSpPr>
          <p:cNvPr id="394" name="テキスト ボックス 393">
            <a:extLst>
              <a:ext uri="{FF2B5EF4-FFF2-40B4-BE49-F238E27FC236}">
                <a16:creationId xmlns:a16="http://schemas.microsoft.com/office/drawing/2014/main" id="{BFB6A88C-9B9E-814C-8FDD-B4E538D55453}"/>
              </a:ext>
            </a:extLst>
          </p:cNvPr>
          <p:cNvSpPr txBox="1"/>
          <p:nvPr/>
        </p:nvSpPr>
        <p:spPr>
          <a:xfrm>
            <a:off x="12969338" y="7543305"/>
            <a:ext cx="588623" cy="161583"/>
          </a:xfrm>
          <a:prstGeom prst="rect">
            <a:avLst/>
          </a:prstGeom>
          <a:noFill/>
          <a:ln>
            <a:noFill/>
          </a:ln>
        </p:spPr>
        <p:txBody>
          <a:bodyPr wrap="none" rtlCol="0">
            <a:spAutoFit/>
          </a:bodyPr>
          <a:lstStyle/>
          <a:p>
            <a:r>
              <a:rPr lang="ja-JP" altLang="en-US" sz="450" dirty="0">
                <a:latin typeface="+mn-ea"/>
              </a:rPr>
              <a:t>期間消費電力量</a:t>
            </a:r>
            <a:endParaRPr lang="en-US" altLang="ja-JP" sz="450" dirty="0">
              <a:latin typeface="+mn-ea"/>
            </a:endParaRPr>
          </a:p>
        </p:txBody>
      </p:sp>
      <p:sp>
        <p:nvSpPr>
          <p:cNvPr id="395" name="テキスト ボックス 394">
            <a:extLst>
              <a:ext uri="{FF2B5EF4-FFF2-40B4-BE49-F238E27FC236}">
                <a16:creationId xmlns:a16="http://schemas.microsoft.com/office/drawing/2014/main" id="{8AFDEFF6-234F-2D42-B2A4-4F2A32251FF2}"/>
              </a:ext>
            </a:extLst>
          </p:cNvPr>
          <p:cNvSpPr txBox="1"/>
          <p:nvPr/>
        </p:nvSpPr>
        <p:spPr>
          <a:xfrm>
            <a:off x="13630813" y="7585824"/>
            <a:ext cx="415498" cy="230832"/>
          </a:xfrm>
          <a:prstGeom prst="rect">
            <a:avLst/>
          </a:prstGeom>
          <a:noFill/>
          <a:ln>
            <a:noFill/>
          </a:ln>
        </p:spPr>
        <p:txBody>
          <a:bodyPr wrap="none" rtlCol="0">
            <a:spAutoFit/>
          </a:bodyPr>
          <a:lstStyle/>
          <a:p>
            <a:r>
              <a:rPr lang="ja-JP" altLang="en-US" sz="450" dirty="0">
                <a:latin typeface="+mn-ea"/>
              </a:rPr>
              <a:t>目標年度</a:t>
            </a:r>
            <a:endParaRPr lang="en-US" altLang="ja-JP" sz="450" dirty="0">
              <a:latin typeface="+mn-ea"/>
            </a:endParaRPr>
          </a:p>
          <a:p>
            <a:r>
              <a:rPr lang="en-US" altLang="ja-JP" sz="450" dirty="0" smtClean="0">
                <a:latin typeface="+mn-ea"/>
              </a:rPr>
              <a:t>2027</a:t>
            </a:r>
            <a:r>
              <a:rPr lang="ja-JP" altLang="en-US" sz="450" dirty="0" smtClean="0">
                <a:latin typeface="+mn-ea"/>
              </a:rPr>
              <a:t>年</a:t>
            </a:r>
            <a:endParaRPr lang="en-US" altLang="ja-JP" sz="450" dirty="0">
              <a:latin typeface="+mn-ea"/>
            </a:endParaRPr>
          </a:p>
        </p:txBody>
      </p:sp>
      <p:sp>
        <p:nvSpPr>
          <p:cNvPr id="396" name="テキスト ボックス 395">
            <a:extLst>
              <a:ext uri="{FF2B5EF4-FFF2-40B4-BE49-F238E27FC236}">
                <a16:creationId xmlns:a16="http://schemas.microsoft.com/office/drawing/2014/main" id="{65285A61-680A-1046-9CCC-6B590FE68AD2}"/>
              </a:ext>
            </a:extLst>
          </p:cNvPr>
          <p:cNvSpPr txBox="1"/>
          <p:nvPr/>
        </p:nvSpPr>
        <p:spPr>
          <a:xfrm>
            <a:off x="13909827" y="7543305"/>
            <a:ext cx="641522" cy="161583"/>
          </a:xfrm>
          <a:prstGeom prst="rect">
            <a:avLst/>
          </a:prstGeom>
          <a:noFill/>
          <a:ln>
            <a:noFill/>
          </a:ln>
        </p:spPr>
        <p:txBody>
          <a:bodyPr wrap="none" rtlCol="0">
            <a:spAutoFit/>
          </a:bodyPr>
          <a:lstStyle/>
          <a:p>
            <a:r>
              <a:rPr lang="ja-JP" altLang="en-US" sz="450">
                <a:latin typeface="+mn-ea"/>
              </a:rPr>
              <a:t>省エネ基準達成率</a:t>
            </a:r>
            <a:endParaRPr lang="en-US" altLang="ja-JP" sz="450" dirty="0">
              <a:latin typeface="+mn-ea"/>
            </a:endParaRPr>
          </a:p>
        </p:txBody>
      </p:sp>
      <p:sp>
        <p:nvSpPr>
          <p:cNvPr id="397" name="テキスト ボックス 396">
            <a:extLst>
              <a:ext uri="{FF2B5EF4-FFF2-40B4-BE49-F238E27FC236}">
                <a16:creationId xmlns:a16="http://schemas.microsoft.com/office/drawing/2014/main" id="{E148F32B-B3CE-3B45-93E3-A9AFA76F0539}"/>
              </a:ext>
            </a:extLst>
          </p:cNvPr>
          <p:cNvSpPr txBox="1"/>
          <p:nvPr/>
        </p:nvSpPr>
        <p:spPr>
          <a:xfrm>
            <a:off x="14406847" y="7505205"/>
            <a:ext cx="574196" cy="230832"/>
          </a:xfrm>
          <a:prstGeom prst="rect">
            <a:avLst/>
          </a:prstGeom>
          <a:noFill/>
          <a:ln>
            <a:noFill/>
          </a:ln>
        </p:spPr>
        <p:txBody>
          <a:bodyPr wrap="none" rtlCol="0">
            <a:spAutoFit/>
          </a:bodyPr>
          <a:lstStyle/>
          <a:p>
            <a:r>
              <a:rPr lang="ja-JP" altLang="en-US" sz="450">
                <a:latin typeface="+mn-ea"/>
              </a:rPr>
              <a:t>通年エネルギー</a:t>
            </a:r>
            <a:endParaRPr lang="en-US" altLang="ja-JP" sz="450" dirty="0">
              <a:latin typeface="+mn-ea"/>
            </a:endParaRPr>
          </a:p>
          <a:p>
            <a:r>
              <a:rPr lang="ja-JP" altLang="en-US" sz="450">
                <a:latin typeface="+mn-ea"/>
              </a:rPr>
              <a:t>消費効率（</a:t>
            </a:r>
            <a:r>
              <a:rPr lang="en-US" altLang="ja-JP" sz="450" dirty="0">
                <a:latin typeface="+mn-ea"/>
              </a:rPr>
              <a:t>APF</a:t>
            </a:r>
            <a:r>
              <a:rPr lang="ja-JP" altLang="en-US" sz="450">
                <a:latin typeface="+mn-ea"/>
              </a:rPr>
              <a:t>）</a:t>
            </a:r>
            <a:endParaRPr lang="en-US" altLang="ja-JP" sz="450" dirty="0">
              <a:latin typeface="+mn-ea"/>
            </a:endParaRPr>
          </a:p>
        </p:txBody>
      </p:sp>
      <p:sp>
        <p:nvSpPr>
          <p:cNvPr id="398" name="テキスト ボックス 397">
            <a:extLst>
              <a:ext uri="{FF2B5EF4-FFF2-40B4-BE49-F238E27FC236}">
                <a16:creationId xmlns:a16="http://schemas.microsoft.com/office/drawing/2014/main" id="{3A8606B7-88A0-7349-93C7-93990775F606}"/>
              </a:ext>
            </a:extLst>
          </p:cNvPr>
          <p:cNvSpPr txBox="1"/>
          <p:nvPr/>
        </p:nvSpPr>
        <p:spPr>
          <a:xfrm>
            <a:off x="12941248" y="7617562"/>
            <a:ext cx="598241" cy="246221"/>
          </a:xfrm>
          <a:prstGeom prst="rect">
            <a:avLst/>
          </a:prstGeom>
          <a:noFill/>
          <a:ln>
            <a:noFill/>
          </a:ln>
        </p:spPr>
        <p:txBody>
          <a:bodyPr wrap="none" rtlCol="0">
            <a:spAutoFit/>
          </a:bodyPr>
          <a:lstStyle/>
          <a:p>
            <a:r>
              <a:rPr lang="en-US" altLang="ja-JP" sz="1000" dirty="0" smtClean="0">
                <a:latin typeface="+mn-ea"/>
              </a:rPr>
              <a:t>1,455</a:t>
            </a:r>
            <a:r>
              <a:rPr lang="en-US" altLang="ja-JP" sz="600" dirty="0" smtClean="0">
                <a:latin typeface="+mn-ea"/>
              </a:rPr>
              <a:t>kWh</a:t>
            </a:r>
            <a:endParaRPr lang="en-US" altLang="ja-JP" sz="450" dirty="0">
              <a:latin typeface="+mn-ea"/>
            </a:endParaRPr>
          </a:p>
        </p:txBody>
      </p:sp>
      <p:sp>
        <p:nvSpPr>
          <p:cNvPr id="399" name="テキスト ボックス 398">
            <a:extLst>
              <a:ext uri="{FF2B5EF4-FFF2-40B4-BE49-F238E27FC236}">
                <a16:creationId xmlns:a16="http://schemas.microsoft.com/office/drawing/2014/main" id="{67646C65-4B1E-1D4A-8054-FAA63DD6CD3D}"/>
              </a:ext>
            </a:extLst>
          </p:cNvPr>
          <p:cNvSpPr txBox="1"/>
          <p:nvPr/>
        </p:nvSpPr>
        <p:spPr>
          <a:xfrm>
            <a:off x="14060152" y="7594441"/>
            <a:ext cx="351378" cy="246221"/>
          </a:xfrm>
          <a:prstGeom prst="rect">
            <a:avLst/>
          </a:prstGeom>
          <a:noFill/>
          <a:ln>
            <a:noFill/>
          </a:ln>
        </p:spPr>
        <p:txBody>
          <a:bodyPr wrap="none" rtlCol="0">
            <a:spAutoFit/>
          </a:bodyPr>
          <a:lstStyle/>
          <a:p>
            <a:r>
              <a:rPr lang="en-US" altLang="ja-JP" sz="1000" dirty="0" smtClean="0">
                <a:latin typeface="+mn-ea"/>
              </a:rPr>
              <a:t>78</a:t>
            </a:r>
            <a:r>
              <a:rPr lang="en-US" altLang="ja-JP" sz="600" dirty="0" smtClean="0">
                <a:latin typeface="+mn-ea"/>
              </a:rPr>
              <a:t>%</a:t>
            </a:r>
            <a:endParaRPr lang="en-US" altLang="ja-JP" sz="450" dirty="0">
              <a:latin typeface="+mn-ea"/>
            </a:endParaRPr>
          </a:p>
        </p:txBody>
      </p:sp>
      <p:sp>
        <p:nvSpPr>
          <p:cNvPr id="400" name="テキスト ボックス 399">
            <a:extLst>
              <a:ext uri="{FF2B5EF4-FFF2-40B4-BE49-F238E27FC236}">
                <a16:creationId xmlns:a16="http://schemas.microsoft.com/office/drawing/2014/main" id="{1DC57473-72DD-1348-ACD5-6EC5D6A77844}"/>
              </a:ext>
            </a:extLst>
          </p:cNvPr>
          <p:cNvSpPr txBox="1"/>
          <p:nvPr/>
        </p:nvSpPr>
        <p:spPr>
          <a:xfrm>
            <a:off x="14528082" y="7628198"/>
            <a:ext cx="346570" cy="253916"/>
          </a:xfrm>
          <a:prstGeom prst="rect">
            <a:avLst/>
          </a:prstGeom>
          <a:noFill/>
          <a:ln>
            <a:noFill/>
          </a:ln>
        </p:spPr>
        <p:txBody>
          <a:bodyPr wrap="none" rtlCol="0">
            <a:spAutoFit/>
          </a:bodyPr>
          <a:lstStyle/>
          <a:p>
            <a:r>
              <a:rPr lang="en-US" altLang="ja-JP" sz="1050" dirty="0" smtClean="0">
                <a:latin typeface="+mn-ea"/>
              </a:rPr>
              <a:t>5.2</a:t>
            </a:r>
            <a:endParaRPr lang="en-US" altLang="ja-JP" sz="1050" dirty="0">
              <a:latin typeface="+mn-ea"/>
            </a:endParaRPr>
          </a:p>
        </p:txBody>
      </p:sp>
      <p:sp>
        <p:nvSpPr>
          <p:cNvPr id="401" name="テキスト ボックス 400">
            <a:extLst>
              <a:ext uri="{FF2B5EF4-FFF2-40B4-BE49-F238E27FC236}">
                <a16:creationId xmlns:a16="http://schemas.microsoft.com/office/drawing/2014/main" id="{B9A952DB-AF4A-934D-BC37-04A8315CD7B2}"/>
              </a:ext>
            </a:extLst>
          </p:cNvPr>
          <p:cNvSpPr txBox="1"/>
          <p:nvPr/>
        </p:nvSpPr>
        <p:spPr>
          <a:xfrm>
            <a:off x="13038696" y="8029102"/>
            <a:ext cx="300082" cy="161583"/>
          </a:xfrm>
          <a:prstGeom prst="rect">
            <a:avLst/>
          </a:prstGeom>
          <a:noFill/>
          <a:ln>
            <a:noFill/>
          </a:ln>
        </p:spPr>
        <p:txBody>
          <a:bodyPr wrap="none" rtlCol="0">
            <a:spAutoFit/>
          </a:bodyPr>
          <a:lstStyle/>
          <a:p>
            <a:r>
              <a:rPr lang="ja-JP" altLang="en-US" sz="450" dirty="0">
                <a:latin typeface="+mn-ea"/>
              </a:rPr>
              <a:t>冷房</a:t>
            </a:r>
            <a:endParaRPr lang="en-US" altLang="ja-JP" sz="450" dirty="0">
              <a:latin typeface="+mn-ea"/>
            </a:endParaRPr>
          </a:p>
        </p:txBody>
      </p:sp>
      <p:sp>
        <p:nvSpPr>
          <p:cNvPr id="402" name="テキスト ボックス 401">
            <a:extLst>
              <a:ext uri="{FF2B5EF4-FFF2-40B4-BE49-F238E27FC236}">
                <a16:creationId xmlns:a16="http://schemas.microsoft.com/office/drawing/2014/main" id="{0789B99C-5E81-9845-A781-1C8D52A81D68}"/>
              </a:ext>
            </a:extLst>
          </p:cNvPr>
          <p:cNvSpPr txBox="1"/>
          <p:nvPr/>
        </p:nvSpPr>
        <p:spPr>
          <a:xfrm>
            <a:off x="13038696" y="8188013"/>
            <a:ext cx="300082" cy="161583"/>
          </a:xfrm>
          <a:prstGeom prst="rect">
            <a:avLst/>
          </a:prstGeom>
          <a:noFill/>
          <a:ln>
            <a:noFill/>
          </a:ln>
        </p:spPr>
        <p:txBody>
          <a:bodyPr wrap="none" rtlCol="0">
            <a:spAutoFit/>
          </a:bodyPr>
          <a:lstStyle/>
          <a:p>
            <a:r>
              <a:rPr lang="ja-JP" altLang="en-US" sz="450">
                <a:latin typeface="+mn-ea"/>
              </a:rPr>
              <a:t>暖房</a:t>
            </a:r>
            <a:endParaRPr lang="en-US" altLang="ja-JP" sz="450" dirty="0">
              <a:latin typeface="+mn-ea"/>
            </a:endParaRPr>
          </a:p>
        </p:txBody>
      </p:sp>
      <p:sp>
        <p:nvSpPr>
          <p:cNvPr id="403" name="テキスト ボックス 402">
            <a:extLst>
              <a:ext uri="{FF2B5EF4-FFF2-40B4-BE49-F238E27FC236}">
                <a16:creationId xmlns:a16="http://schemas.microsoft.com/office/drawing/2014/main" id="{715232A7-5A95-DB48-8BAC-C749894F9E88}"/>
              </a:ext>
            </a:extLst>
          </p:cNvPr>
          <p:cNvSpPr txBox="1"/>
          <p:nvPr/>
        </p:nvSpPr>
        <p:spPr>
          <a:xfrm>
            <a:off x="13329576" y="7891778"/>
            <a:ext cx="527709" cy="161583"/>
          </a:xfrm>
          <a:prstGeom prst="rect">
            <a:avLst/>
          </a:prstGeom>
          <a:noFill/>
          <a:ln>
            <a:noFill/>
          </a:ln>
        </p:spPr>
        <p:txBody>
          <a:bodyPr wrap="none" rtlCol="0">
            <a:spAutoFit/>
          </a:bodyPr>
          <a:lstStyle/>
          <a:p>
            <a:r>
              <a:rPr lang="ja-JP" altLang="en-US" sz="450">
                <a:latin typeface="+mn-ea"/>
              </a:rPr>
              <a:t>畳数のめやす</a:t>
            </a:r>
            <a:endParaRPr lang="en-US" altLang="ja-JP" sz="450" dirty="0">
              <a:latin typeface="+mn-ea"/>
            </a:endParaRPr>
          </a:p>
        </p:txBody>
      </p:sp>
      <p:sp>
        <p:nvSpPr>
          <p:cNvPr id="404" name="テキスト ボックス 403">
            <a:extLst>
              <a:ext uri="{FF2B5EF4-FFF2-40B4-BE49-F238E27FC236}">
                <a16:creationId xmlns:a16="http://schemas.microsoft.com/office/drawing/2014/main" id="{632E455B-392C-DA42-A35B-FD9137B9B098}"/>
              </a:ext>
            </a:extLst>
          </p:cNvPr>
          <p:cNvSpPr txBox="1"/>
          <p:nvPr/>
        </p:nvSpPr>
        <p:spPr>
          <a:xfrm>
            <a:off x="13977871" y="7891778"/>
            <a:ext cx="300082" cy="161583"/>
          </a:xfrm>
          <a:prstGeom prst="rect">
            <a:avLst/>
          </a:prstGeom>
          <a:noFill/>
          <a:ln>
            <a:noFill/>
          </a:ln>
        </p:spPr>
        <p:txBody>
          <a:bodyPr wrap="none" rtlCol="0">
            <a:spAutoFit/>
          </a:bodyPr>
          <a:lstStyle/>
          <a:p>
            <a:r>
              <a:rPr lang="ja-JP" altLang="en-US" sz="450">
                <a:latin typeface="+mn-ea"/>
              </a:rPr>
              <a:t>能力</a:t>
            </a:r>
            <a:endParaRPr lang="en-US" altLang="ja-JP" sz="450" dirty="0">
              <a:latin typeface="+mn-ea"/>
            </a:endParaRPr>
          </a:p>
        </p:txBody>
      </p:sp>
      <p:sp>
        <p:nvSpPr>
          <p:cNvPr id="405" name="テキスト ボックス 404">
            <a:extLst>
              <a:ext uri="{FF2B5EF4-FFF2-40B4-BE49-F238E27FC236}">
                <a16:creationId xmlns:a16="http://schemas.microsoft.com/office/drawing/2014/main" id="{6A1540FB-F46E-DC44-B768-0ABF026DAD77}"/>
              </a:ext>
            </a:extLst>
          </p:cNvPr>
          <p:cNvSpPr txBox="1"/>
          <p:nvPr/>
        </p:nvSpPr>
        <p:spPr>
          <a:xfrm>
            <a:off x="14444901" y="7891778"/>
            <a:ext cx="415498" cy="161583"/>
          </a:xfrm>
          <a:prstGeom prst="rect">
            <a:avLst/>
          </a:prstGeom>
          <a:noFill/>
          <a:ln>
            <a:noFill/>
          </a:ln>
        </p:spPr>
        <p:txBody>
          <a:bodyPr wrap="none" rtlCol="0">
            <a:spAutoFit/>
          </a:bodyPr>
          <a:lstStyle/>
          <a:p>
            <a:r>
              <a:rPr lang="ja-JP" altLang="en-US" sz="450">
                <a:latin typeface="+mn-ea"/>
              </a:rPr>
              <a:t>消費電力</a:t>
            </a:r>
            <a:endParaRPr lang="en-US" altLang="ja-JP" sz="450" dirty="0">
              <a:latin typeface="+mn-ea"/>
            </a:endParaRPr>
          </a:p>
        </p:txBody>
      </p:sp>
      <p:sp>
        <p:nvSpPr>
          <p:cNvPr id="406" name="テキスト ボックス 405">
            <a:extLst>
              <a:ext uri="{FF2B5EF4-FFF2-40B4-BE49-F238E27FC236}">
                <a16:creationId xmlns:a16="http://schemas.microsoft.com/office/drawing/2014/main" id="{7A098A16-4B89-954D-B621-AC0D59B3A72B}"/>
              </a:ext>
            </a:extLst>
          </p:cNvPr>
          <p:cNvSpPr txBox="1"/>
          <p:nvPr/>
        </p:nvSpPr>
        <p:spPr>
          <a:xfrm>
            <a:off x="13345838" y="7981712"/>
            <a:ext cx="492444" cy="253916"/>
          </a:xfrm>
          <a:prstGeom prst="rect">
            <a:avLst/>
          </a:prstGeom>
          <a:noFill/>
          <a:ln>
            <a:noFill/>
          </a:ln>
        </p:spPr>
        <p:txBody>
          <a:bodyPr wrap="none" rtlCol="0">
            <a:spAutoFit/>
          </a:bodyPr>
          <a:lstStyle/>
          <a:p>
            <a:pPr algn="ctr"/>
            <a:r>
              <a:rPr lang="en-US" altLang="ja-JP" sz="600" dirty="0" smtClean="0">
                <a:latin typeface="+mn-ea"/>
              </a:rPr>
              <a:t>11〜17</a:t>
            </a:r>
            <a:r>
              <a:rPr lang="ja-JP" altLang="en-US" sz="600" dirty="0" smtClean="0">
                <a:latin typeface="+mn-ea"/>
              </a:rPr>
              <a:t>畳</a:t>
            </a:r>
            <a:endParaRPr lang="en-US" altLang="ja-JP" sz="600" dirty="0">
              <a:latin typeface="+mn-ea"/>
            </a:endParaRPr>
          </a:p>
          <a:p>
            <a:pPr algn="ctr"/>
            <a:r>
              <a:rPr lang="ja-JP" altLang="en-US" sz="450" dirty="0">
                <a:latin typeface="+mn-ea"/>
              </a:rPr>
              <a:t>（</a:t>
            </a:r>
            <a:r>
              <a:rPr lang="en-US" altLang="ja-JP" sz="450" dirty="0" smtClean="0">
                <a:latin typeface="+mn-ea"/>
              </a:rPr>
              <a:t>18〜28㎡</a:t>
            </a:r>
            <a:r>
              <a:rPr lang="ja-JP" altLang="en-US" sz="450" dirty="0">
                <a:latin typeface="+mn-ea"/>
              </a:rPr>
              <a:t>）</a:t>
            </a:r>
            <a:endParaRPr lang="en-US" altLang="ja-JP" sz="450" dirty="0">
              <a:latin typeface="+mn-ea"/>
            </a:endParaRPr>
          </a:p>
        </p:txBody>
      </p:sp>
      <p:sp>
        <p:nvSpPr>
          <p:cNvPr id="407" name="テキスト ボックス 406">
            <a:extLst>
              <a:ext uri="{FF2B5EF4-FFF2-40B4-BE49-F238E27FC236}">
                <a16:creationId xmlns:a16="http://schemas.microsoft.com/office/drawing/2014/main" id="{20595E1B-2340-6747-AA3C-3BEBC5095420}"/>
              </a:ext>
            </a:extLst>
          </p:cNvPr>
          <p:cNvSpPr txBox="1"/>
          <p:nvPr/>
        </p:nvSpPr>
        <p:spPr>
          <a:xfrm>
            <a:off x="13345838" y="8151594"/>
            <a:ext cx="492444" cy="253916"/>
          </a:xfrm>
          <a:prstGeom prst="rect">
            <a:avLst/>
          </a:prstGeom>
          <a:noFill/>
          <a:ln>
            <a:noFill/>
          </a:ln>
        </p:spPr>
        <p:txBody>
          <a:bodyPr wrap="none" rtlCol="0">
            <a:spAutoFit/>
          </a:bodyPr>
          <a:lstStyle/>
          <a:p>
            <a:pPr algn="ctr"/>
            <a:r>
              <a:rPr lang="en-US" altLang="ja-JP" sz="600" dirty="0" smtClean="0">
                <a:latin typeface="+mn-ea"/>
              </a:rPr>
              <a:t>11〜14</a:t>
            </a:r>
            <a:r>
              <a:rPr lang="ja-JP" altLang="en-US" sz="600" dirty="0" smtClean="0">
                <a:latin typeface="+mn-ea"/>
              </a:rPr>
              <a:t>畳</a:t>
            </a:r>
            <a:endParaRPr lang="en-US" altLang="ja-JP" sz="600" dirty="0">
              <a:latin typeface="+mn-ea"/>
            </a:endParaRPr>
          </a:p>
          <a:p>
            <a:pPr algn="ctr"/>
            <a:r>
              <a:rPr lang="ja-JP" altLang="en-US" sz="450" dirty="0">
                <a:latin typeface="+mn-ea"/>
              </a:rPr>
              <a:t>（</a:t>
            </a:r>
            <a:r>
              <a:rPr lang="en-US" altLang="ja-JP" sz="450" dirty="0" smtClean="0">
                <a:latin typeface="+mn-ea"/>
              </a:rPr>
              <a:t>18〜23㎡</a:t>
            </a:r>
            <a:r>
              <a:rPr lang="ja-JP" altLang="en-US" sz="450" dirty="0">
                <a:latin typeface="+mn-ea"/>
              </a:rPr>
              <a:t>）</a:t>
            </a:r>
            <a:endParaRPr lang="en-US" altLang="ja-JP" sz="450" dirty="0">
              <a:latin typeface="+mn-ea"/>
            </a:endParaRPr>
          </a:p>
        </p:txBody>
      </p:sp>
      <p:sp>
        <p:nvSpPr>
          <p:cNvPr id="408" name="テキスト ボックス 407">
            <a:extLst>
              <a:ext uri="{FF2B5EF4-FFF2-40B4-BE49-F238E27FC236}">
                <a16:creationId xmlns:a16="http://schemas.microsoft.com/office/drawing/2014/main" id="{E4D9B330-4284-F14E-B119-7BA4EEA20BDC}"/>
              </a:ext>
            </a:extLst>
          </p:cNvPr>
          <p:cNvSpPr txBox="1"/>
          <p:nvPr/>
        </p:nvSpPr>
        <p:spPr>
          <a:xfrm>
            <a:off x="13873678" y="7981712"/>
            <a:ext cx="508473" cy="253916"/>
          </a:xfrm>
          <a:prstGeom prst="rect">
            <a:avLst/>
          </a:prstGeom>
          <a:noFill/>
          <a:ln>
            <a:noFill/>
          </a:ln>
        </p:spPr>
        <p:txBody>
          <a:bodyPr wrap="none" rtlCol="0">
            <a:spAutoFit/>
          </a:bodyPr>
          <a:lstStyle/>
          <a:p>
            <a:pPr algn="ctr"/>
            <a:r>
              <a:rPr lang="en-US" altLang="ja-JP" sz="600" dirty="0" smtClean="0">
                <a:latin typeface="+mn-ea"/>
              </a:rPr>
              <a:t>4.0kW</a:t>
            </a:r>
            <a:endParaRPr lang="en-US" altLang="ja-JP" sz="600" dirty="0">
              <a:latin typeface="+mn-ea"/>
            </a:endParaRPr>
          </a:p>
          <a:p>
            <a:pPr algn="ctr"/>
            <a:r>
              <a:rPr lang="ja-JP" altLang="en-US" sz="450" dirty="0">
                <a:latin typeface="+mn-ea"/>
              </a:rPr>
              <a:t>（</a:t>
            </a:r>
            <a:r>
              <a:rPr lang="en-US" altLang="ja-JP" sz="450" dirty="0" smtClean="0">
                <a:latin typeface="+mn-ea"/>
              </a:rPr>
              <a:t>0.7〜4.2kW</a:t>
            </a:r>
            <a:r>
              <a:rPr lang="ja-JP" altLang="en-US" sz="450" dirty="0">
                <a:latin typeface="+mn-ea"/>
              </a:rPr>
              <a:t>）</a:t>
            </a:r>
            <a:endParaRPr lang="en-US" altLang="ja-JP" sz="450" dirty="0">
              <a:latin typeface="+mn-ea"/>
            </a:endParaRPr>
          </a:p>
        </p:txBody>
      </p:sp>
      <p:sp>
        <p:nvSpPr>
          <p:cNvPr id="409" name="テキスト ボックス 408">
            <a:extLst>
              <a:ext uri="{FF2B5EF4-FFF2-40B4-BE49-F238E27FC236}">
                <a16:creationId xmlns:a16="http://schemas.microsoft.com/office/drawing/2014/main" id="{1319B817-5DB3-A244-BB26-AD014DCE869B}"/>
              </a:ext>
            </a:extLst>
          </p:cNvPr>
          <p:cNvSpPr txBox="1"/>
          <p:nvPr/>
        </p:nvSpPr>
        <p:spPr>
          <a:xfrm>
            <a:off x="13879286" y="8148197"/>
            <a:ext cx="497252" cy="253916"/>
          </a:xfrm>
          <a:prstGeom prst="rect">
            <a:avLst/>
          </a:prstGeom>
          <a:noFill/>
          <a:ln>
            <a:noFill/>
          </a:ln>
        </p:spPr>
        <p:txBody>
          <a:bodyPr wrap="none" rtlCol="0">
            <a:spAutoFit/>
          </a:bodyPr>
          <a:lstStyle/>
          <a:p>
            <a:pPr algn="ctr"/>
            <a:r>
              <a:rPr lang="en-US" altLang="ja-JP" sz="600" dirty="0" smtClean="0">
                <a:latin typeface="+mn-ea"/>
              </a:rPr>
              <a:t>5.0kW</a:t>
            </a:r>
            <a:endParaRPr lang="en-US" altLang="ja-JP" sz="600" dirty="0">
              <a:latin typeface="+mn-ea"/>
            </a:endParaRPr>
          </a:p>
          <a:p>
            <a:pPr algn="ctr"/>
            <a:r>
              <a:rPr lang="en-US" altLang="ja-JP" sz="450" dirty="0" smtClean="0">
                <a:latin typeface="+mn-ea"/>
              </a:rPr>
              <a:t>(0.7</a:t>
            </a:r>
            <a:r>
              <a:rPr lang="ja-JP" altLang="en-US" sz="450" dirty="0" smtClean="0">
                <a:latin typeface="+mn-ea"/>
              </a:rPr>
              <a:t>～</a:t>
            </a:r>
            <a:r>
              <a:rPr lang="en-US" altLang="ja-JP" sz="450" dirty="0" smtClean="0">
                <a:latin typeface="+mn-ea"/>
              </a:rPr>
              <a:t>6.6kW</a:t>
            </a:r>
            <a:r>
              <a:rPr lang="ja-JP" altLang="en-US" sz="450" dirty="0">
                <a:latin typeface="+mn-ea"/>
              </a:rPr>
              <a:t>）</a:t>
            </a:r>
            <a:endParaRPr lang="en-US" altLang="ja-JP" sz="450" dirty="0">
              <a:latin typeface="+mn-ea"/>
            </a:endParaRPr>
          </a:p>
        </p:txBody>
      </p:sp>
      <p:sp>
        <p:nvSpPr>
          <p:cNvPr id="410" name="テキスト ボックス 409">
            <a:extLst>
              <a:ext uri="{FF2B5EF4-FFF2-40B4-BE49-F238E27FC236}">
                <a16:creationId xmlns:a16="http://schemas.microsoft.com/office/drawing/2014/main" id="{CC01C4F1-BA54-3241-A9CB-F0007A6823F8}"/>
              </a:ext>
            </a:extLst>
          </p:cNvPr>
          <p:cNvSpPr txBox="1"/>
          <p:nvPr/>
        </p:nvSpPr>
        <p:spPr>
          <a:xfrm>
            <a:off x="12901230" y="8351814"/>
            <a:ext cx="2125903" cy="169277"/>
          </a:xfrm>
          <a:prstGeom prst="rect">
            <a:avLst/>
          </a:prstGeom>
          <a:noFill/>
          <a:ln>
            <a:noFill/>
          </a:ln>
        </p:spPr>
        <p:txBody>
          <a:bodyPr wrap="none" rtlCol="0">
            <a:spAutoFit/>
          </a:bodyPr>
          <a:lstStyle/>
          <a:p>
            <a:pPr algn="ctr"/>
            <a:r>
              <a:rPr lang="ja-JP" altLang="en-US" sz="500" dirty="0">
                <a:latin typeface="+mn-ea"/>
              </a:rPr>
              <a:t>［室内機］</a:t>
            </a:r>
            <a:r>
              <a:rPr lang="ja-JP" altLang="en-US" sz="500" dirty="0" smtClean="0">
                <a:latin typeface="+mn-ea"/>
              </a:rPr>
              <a:t>質量</a:t>
            </a:r>
            <a:r>
              <a:rPr lang="en-US" altLang="ja-JP" sz="500" dirty="0" smtClean="0">
                <a:latin typeface="+mn-ea"/>
              </a:rPr>
              <a:t>9.0kg</a:t>
            </a:r>
            <a:r>
              <a:rPr lang="ja-JP" altLang="en-US" sz="500" dirty="0">
                <a:latin typeface="+mn-ea"/>
              </a:rPr>
              <a:t>　［室外機］</a:t>
            </a:r>
            <a:r>
              <a:rPr lang="ja-JP" altLang="en-US" sz="500" dirty="0" smtClean="0">
                <a:latin typeface="+mn-ea"/>
              </a:rPr>
              <a:t>質量</a:t>
            </a:r>
            <a:r>
              <a:rPr lang="en-US" altLang="ja-JP" sz="500" dirty="0" smtClean="0">
                <a:latin typeface="+mn-ea"/>
              </a:rPr>
              <a:t>34.0kg</a:t>
            </a:r>
            <a:r>
              <a:rPr lang="ja-JP" altLang="en-US" sz="500" dirty="0" smtClean="0">
                <a:latin typeface="+mn-ea"/>
              </a:rPr>
              <a:t>（</a:t>
            </a:r>
            <a:r>
              <a:rPr lang="en-US" altLang="ja-JP" sz="500" dirty="0" smtClean="0">
                <a:latin typeface="+mn-ea"/>
              </a:rPr>
              <a:t>B40CR),</a:t>
            </a:r>
            <a:r>
              <a:rPr lang="ja-JP" altLang="en-US" sz="500" dirty="0" smtClean="0">
                <a:latin typeface="+mn-ea"/>
              </a:rPr>
              <a:t>質量</a:t>
            </a:r>
            <a:r>
              <a:rPr lang="en-US" altLang="ja-JP" sz="500" dirty="0" smtClean="0">
                <a:latin typeface="+mn-ea"/>
              </a:rPr>
              <a:t>33.5</a:t>
            </a:r>
            <a:r>
              <a:rPr lang="ja-JP" altLang="en-US" sz="500" dirty="0" smtClean="0">
                <a:latin typeface="+mn-ea"/>
              </a:rPr>
              <a:t>㎏（</a:t>
            </a:r>
            <a:r>
              <a:rPr lang="en-US" altLang="ja-JP" sz="500" dirty="0" smtClean="0">
                <a:latin typeface="+mn-ea"/>
              </a:rPr>
              <a:t>B40CR2)</a:t>
            </a:r>
            <a:endParaRPr lang="en-US" altLang="ja-JP" sz="400" dirty="0">
              <a:latin typeface="+mn-ea"/>
            </a:endParaRPr>
          </a:p>
        </p:txBody>
      </p:sp>
      <p:sp>
        <p:nvSpPr>
          <p:cNvPr id="412" name="テキスト ボックス 411">
            <a:extLst>
              <a:ext uri="{FF2B5EF4-FFF2-40B4-BE49-F238E27FC236}">
                <a16:creationId xmlns:a16="http://schemas.microsoft.com/office/drawing/2014/main" id="{882B9045-AB12-B544-9A83-766D0EF59B8D}"/>
              </a:ext>
            </a:extLst>
          </p:cNvPr>
          <p:cNvSpPr txBox="1"/>
          <p:nvPr/>
        </p:nvSpPr>
        <p:spPr>
          <a:xfrm>
            <a:off x="14382377" y="7986194"/>
            <a:ext cx="556563" cy="253916"/>
          </a:xfrm>
          <a:prstGeom prst="rect">
            <a:avLst/>
          </a:prstGeom>
          <a:noFill/>
          <a:ln>
            <a:noFill/>
          </a:ln>
        </p:spPr>
        <p:txBody>
          <a:bodyPr wrap="none" rtlCol="0">
            <a:spAutoFit/>
          </a:bodyPr>
          <a:lstStyle/>
          <a:p>
            <a:pPr algn="ctr"/>
            <a:r>
              <a:rPr lang="en-US" altLang="ja-JP" sz="600" dirty="0" smtClean="0">
                <a:latin typeface="+mn-ea"/>
              </a:rPr>
              <a:t>1,160W</a:t>
            </a:r>
            <a:endParaRPr lang="en-US" altLang="ja-JP" sz="600" dirty="0">
              <a:latin typeface="+mn-ea"/>
            </a:endParaRPr>
          </a:p>
          <a:p>
            <a:pPr algn="ctr"/>
            <a:r>
              <a:rPr lang="ja-JP" altLang="en-US" sz="450" dirty="0">
                <a:latin typeface="+mn-ea"/>
              </a:rPr>
              <a:t>（</a:t>
            </a:r>
            <a:r>
              <a:rPr lang="en-US" altLang="ja-JP" sz="450" dirty="0" smtClean="0">
                <a:latin typeface="+mn-ea"/>
              </a:rPr>
              <a:t>155</a:t>
            </a:r>
            <a:r>
              <a:rPr lang="ja-JP" altLang="en-US" sz="450" dirty="0" smtClean="0">
                <a:latin typeface="+mn-ea"/>
              </a:rPr>
              <a:t>～</a:t>
            </a:r>
            <a:r>
              <a:rPr lang="en-US" altLang="ja-JP" sz="450" dirty="0" smtClean="0">
                <a:latin typeface="+mn-ea"/>
              </a:rPr>
              <a:t>1,380W</a:t>
            </a:r>
            <a:r>
              <a:rPr lang="ja-JP" altLang="en-US" sz="450" dirty="0">
                <a:latin typeface="+mn-ea"/>
              </a:rPr>
              <a:t>）</a:t>
            </a:r>
            <a:endParaRPr lang="en-US" altLang="ja-JP" sz="450" dirty="0">
              <a:latin typeface="+mn-ea"/>
            </a:endParaRPr>
          </a:p>
        </p:txBody>
      </p:sp>
      <p:sp>
        <p:nvSpPr>
          <p:cNvPr id="413" name="テキスト ボックス 412">
            <a:extLst>
              <a:ext uri="{FF2B5EF4-FFF2-40B4-BE49-F238E27FC236}">
                <a16:creationId xmlns:a16="http://schemas.microsoft.com/office/drawing/2014/main" id="{765100F8-70A4-DE42-B309-EB4B1218F8FC}"/>
              </a:ext>
            </a:extLst>
          </p:cNvPr>
          <p:cNvSpPr txBox="1"/>
          <p:nvPr/>
        </p:nvSpPr>
        <p:spPr>
          <a:xfrm>
            <a:off x="14375322" y="8143715"/>
            <a:ext cx="556564" cy="253916"/>
          </a:xfrm>
          <a:prstGeom prst="rect">
            <a:avLst/>
          </a:prstGeom>
          <a:noFill/>
          <a:ln>
            <a:noFill/>
          </a:ln>
        </p:spPr>
        <p:txBody>
          <a:bodyPr wrap="none" rtlCol="0">
            <a:spAutoFit/>
          </a:bodyPr>
          <a:lstStyle/>
          <a:p>
            <a:pPr algn="ctr"/>
            <a:r>
              <a:rPr lang="en-US" altLang="ja-JP" sz="600" dirty="0">
                <a:latin typeface="+mn-ea"/>
              </a:rPr>
              <a:t>1,385</a:t>
            </a:r>
            <a:r>
              <a:rPr lang="en-US" altLang="ja-JP" sz="600" dirty="0" smtClean="0">
                <a:latin typeface="+mn-ea"/>
              </a:rPr>
              <a:t>W</a:t>
            </a:r>
            <a:endParaRPr lang="en-US" altLang="ja-JP" sz="600" dirty="0">
              <a:latin typeface="+mn-ea"/>
            </a:endParaRPr>
          </a:p>
          <a:p>
            <a:pPr algn="ctr"/>
            <a:r>
              <a:rPr lang="ja-JP" altLang="en-US" sz="450" dirty="0" smtClean="0">
                <a:latin typeface="+mn-ea"/>
              </a:rPr>
              <a:t>（</a:t>
            </a:r>
            <a:r>
              <a:rPr lang="en-US" altLang="ja-JP" sz="450" dirty="0" smtClean="0">
                <a:latin typeface="+mn-ea"/>
              </a:rPr>
              <a:t>150〜1,980W</a:t>
            </a:r>
            <a:r>
              <a:rPr lang="ja-JP" altLang="en-US" sz="450" dirty="0">
                <a:latin typeface="+mn-ea"/>
              </a:rPr>
              <a:t>）</a:t>
            </a:r>
            <a:endParaRPr lang="en-US" altLang="ja-JP" sz="450" dirty="0">
              <a:latin typeface="+mn-ea"/>
            </a:endParaRPr>
          </a:p>
        </p:txBody>
      </p:sp>
      <p:pic>
        <p:nvPicPr>
          <p:cNvPr id="267" name="図 26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538291" y="7630262"/>
            <a:ext cx="163224" cy="162584"/>
          </a:xfrm>
          <a:prstGeom prst="rect">
            <a:avLst/>
          </a:prstGeom>
        </p:spPr>
      </p:pic>
      <p:pic>
        <p:nvPicPr>
          <p:cNvPr id="268" name="図 26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552145" y="9581774"/>
            <a:ext cx="163224" cy="162584"/>
          </a:xfrm>
          <a:prstGeom prst="rect">
            <a:avLst/>
          </a:prstGeom>
        </p:spPr>
      </p:pic>
      <p:pic>
        <p:nvPicPr>
          <p:cNvPr id="245" name="図 244">
            <a:extLst>
              <a:ext uri="{FF2B5EF4-FFF2-40B4-BE49-F238E27FC236}">
                <a16:creationId xmlns:a16="http://schemas.microsoft.com/office/drawing/2014/main" id="{8CA2A3CB-EFF2-1746-A8D7-D275C9E8CA26}"/>
              </a:ext>
            </a:extLst>
          </p:cNvPr>
          <p:cNvPicPr>
            <a:picLocks noChangeAspect="1"/>
          </p:cNvPicPr>
          <p:nvPr/>
        </p:nvPicPr>
        <p:blipFill>
          <a:blip r:embed="rId33"/>
          <a:stretch>
            <a:fillRect/>
          </a:stretch>
        </p:blipFill>
        <p:spPr>
          <a:xfrm>
            <a:off x="3309524" y="7388549"/>
            <a:ext cx="2151989" cy="931915"/>
          </a:xfrm>
          <a:prstGeom prst="rect">
            <a:avLst/>
          </a:prstGeom>
        </p:spPr>
      </p:pic>
      <p:pic>
        <p:nvPicPr>
          <p:cNvPr id="246" name="図 245"/>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252747" y="1147980"/>
            <a:ext cx="499831" cy="390112"/>
          </a:xfrm>
          <a:prstGeom prst="rect">
            <a:avLst/>
          </a:prstGeom>
        </p:spPr>
      </p:pic>
      <p:pic>
        <p:nvPicPr>
          <p:cNvPr id="22" name="図 2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3285389" y="1592939"/>
            <a:ext cx="1381125" cy="1104900"/>
          </a:xfrm>
          <a:prstGeom prst="rect">
            <a:avLst/>
          </a:prstGeom>
        </p:spPr>
      </p:pic>
      <p:pic>
        <p:nvPicPr>
          <p:cNvPr id="12" name="図 1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615334" y="3966308"/>
            <a:ext cx="1657975" cy="713173"/>
          </a:xfrm>
          <a:prstGeom prst="rect">
            <a:avLst/>
          </a:prstGeom>
        </p:spPr>
      </p:pic>
      <p:pic>
        <p:nvPicPr>
          <p:cNvPr id="243" name="図 24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21444277">
            <a:off x="7654808" y="4442853"/>
            <a:ext cx="2591430" cy="598029"/>
          </a:xfrm>
          <a:prstGeom prst="rect">
            <a:avLst/>
          </a:prstGeom>
        </p:spPr>
      </p:pic>
      <p:grpSp>
        <p:nvGrpSpPr>
          <p:cNvPr id="244" name="Group 586"/>
          <p:cNvGrpSpPr>
            <a:grpSpLocks/>
          </p:cNvGrpSpPr>
          <p:nvPr/>
        </p:nvGrpSpPr>
        <p:grpSpPr bwMode="auto">
          <a:xfrm>
            <a:off x="9783463" y="4586906"/>
            <a:ext cx="652463" cy="423863"/>
            <a:chOff x="3404" y="1303"/>
            <a:chExt cx="411" cy="267"/>
          </a:xfrm>
        </p:grpSpPr>
        <p:sp>
          <p:nvSpPr>
            <p:cNvPr id="247" name="Oval 587"/>
            <p:cNvSpPr>
              <a:spLocks noChangeArrowheads="1"/>
            </p:cNvSpPr>
            <p:nvPr/>
          </p:nvSpPr>
          <p:spPr bwMode="auto">
            <a:xfrm>
              <a:off x="3404" y="1303"/>
              <a:ext cx="27" cy="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smtClean="0">
                <a:ln>
                  <a:noFill/>
                </a:ln>
                <a:solidFill>
                  <a:srgbClr val="000000"/>
                </a:solidFill>
                <a:effectLst/>
                <a:uLnTx/>
                <a:uFillTx/>
                <a:latin typeface="Arial" charset="0"/>
                <a:ea typeface="ＭＳ Ｐゴシック" charset="-128"/>
              </a:endParaRPr>
            </a:p>
          </p:txBody>
        </p:sp>
        <p:sp>
          <p:nvSpPr>
            <p:cNvPr id="248" name="Line 588"/>
            <p:cNvSpPr>
              <a:spLocks noChangeShapeType="1"/>
            </p:cNvSpPr>
            <p:nvPr/>
          </p:nvSpPr>
          <p:spPr bwMode="auto">
            <a:xfrm>
              <a:off x="3418" y="1317"/>
              <a:ext cx="0" cy="166"/>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endParaRPr>
            </a:p>
          </p:txBody>
        </p:sp>
        <p:sp>
          <p:nvSpPr>
            <p:cNvPr id="249" name="Line 589"/>
            <p:cNvSpPr>
              <a:spLocks noChangeShapeType="1"/>
            </p:cNvSpPr>
            <p:nvPr/>
          </p:nvSpPr>
          <p:spPr bwMode="auto">
            <a:xfrm>
              <a:off x="3418" y="1483"/>
              <a:ext cx="131"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endParaRPr>
            </a:p>
          </p:txBody>
        </p:sp>
        <p:sp>
          <p:nvSpPr>
            <p:cNvPr id="250" name="Text Box 590"/>
            <p:cNvSpPr txBox="1">
              <a:spLocks noChangeArrowheads="1"/>
            </p:cNvSpPr>
            <p:nvPr/>
          </p:nvSpPr>
          <p:spPr bwMode="auto">
            <a:xfrm>
              <a:off x="3505" y="1407"/>
              <a:ext cx="31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90000"/>
                </a:lnSpc>
                <a:spcBef>
                  <a:spcPct val="0"/>
                </a:spcBef>
                <a:spcAft>
                  <a:spcPts val="0"/>
                </a:spcAft>
                <a:buClrTx/>
                <a:buSzTx/>
                <a:buFontTx/>
                <a:buNone/>
                <a:tabLst/>
                <a:defRPr/>
              </a:pPr>
              <a:r>
                <a:rPr kumimoji="1" lang="ja-JP" altLang="en-US" sz="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ビッグ</a:t>
              </a:r>
              <a:endParaRPr kumimoji="1" lang="en-US" altLang="ja-JP" sz="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endParaRPr>
            </a:p>
            <a:p>
              <a:pPr marL="0" marR="0" lvl="0" indent="0" defTabSz="914400" eaLnBrk="1" fontAlgn="auto" latinLnBrk="0" hangingPunct="1">
                <a:lnSpc>
                  <a:spcPct val="90000"/>
                </a:lnSpc>
                <a:spcBef>
                  <a:spcPct val="0"/>
                </a:spcBef>
                <a:spcAft>
                  <a:spcPts val="0"/>
                </a:spcAft>
                <a:buClrTx/>
                <a:buSzTx/>
                <a:buFontTx/>
                <a:buNone/>
                <a:tabLst/>
                <a:defRPr/>
              </a:pPr>
              <a:r>
                <a:rPr kumimoji="1" lang="ja-JP" altLang="en-US" sz="6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rPr>
                <a:t>ルーバー</a:t>
              </a:r>
            </a:p>
          </p:txBody>
        </p:sp>
      </p:grpSp>
      <p:sp>
        <p:nvSpPr>
          <p:cNvPr id="46" name="正方形/長方形 45"/>
          <p:cNvSpPr/>
          <p:nvPr/>
        </p:nvSpPr>
        <p:spPr>
          <a:xfrm>
            <a:off x="14660658" y="1997877"/>
            <a:ext cx="164170" cy="274867"/>
          </a:xfrm>
          <a:prstGeom prst="rect">
            <a:avLst/>
          </a:prstGeom>
          <a:solidFill>
            <a:srgbClr val="93C7D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62" name="テキスト ボックス 461">
            <a:extLst>
              <a:ext uri="{FF2B5EF4-FFF2-40B4-BE49-F238E27FC236}">
                <a16:creationId xmlns:a16="http://schemas.microsoft.com/office/drawing/2014/main" id="{992F29F7-A58C-6446-98C9-95A5C90A44D3}"/>
              </a:ext>
            </a:extLst>
          </p:cNvPr>
          <p:cNvSpPr txBox="1"/>
          <p:nvPr/>
        </p:nvSpPr>
        <p:spPr>
          <a:xfrm>
            <a:off x="14581638" y="1966033"/>
            <a:ext cx="511653" cy="338554"/>
          </a:xfrm>
          <a:prstGeom prst="rect">
            <a:avLst/>
          </a:prstGeom>
          <a:noFill/>
          <a:ln>
            <a:noFill/>
          </a:ln>
        </p:spPr>
        <p:txBody>
          <a:bodyPr wrap="square" rtlCol="0">
            <a:spAutoFit/>
          </a:bodyPr>
          <a:lstStyle/>
          <a:p>
            <a:r>
              <a:rPr lang="ja-JP" altLang="en-US" sz="800" dirty="0"/>
              <a:t>高さ</a:t>
            </a:r>
            <a:endParaRPr lang="en-US" altLang="ja-JP" sz="800" dirty="0"/>
          </a:p>
          <a:p>
            <a:r>
              <a:rPr lang="en-US" altLang="ja-JP" sz="800" dirty="0" smtClean="0"/>
              <a:t>675mm</a:t>
            </a:r>
            <a:endParaRPr lang="ja-JP" altLang="en-US" sz="800" dirty="0"/>
          </a:p>
        </p:txBody>
      </p:sp>
      <p:cxnSp>
        <p:nvCxnSpPr>
          <p:cNvPr id="49" name="直線コネクタ 48"/>
          <p:cNvCxnSpPr/>
          <p:nvPr/>
        </p:nvCxnSpPr>
        <p:spPr>
          <a:xfrm>
            <a:off x="11320692" y="1774324"/>
            <a:ext cx="114557" cy="0"/>
          </a:xfrm>
          <a:prstGeom prst="line">
            <a:avLst/>
          </a:prstGeom>
        </p:spPr>
        <p:style>
          <a:lnRef idx="1">
            <a:schemeClr val="dk1"/>
          </a:lnRef>
          <a:fillRef idx="0">
            <a:schemeClr val="dk1"/>
          </a:fillRef>
          <a:effectRef idx="0">
            <a:schemeClr val="dk1"/>
          </a:effectRef>
          <a:fontRef idx="minor">
            <a:schemeClr val="tx1"/>
          </a:fontRef>
        </p:style>
      </p:cxnSp>
      <p:cxnSp>
        <p:nvCxnSpPr>
          <p:cNvPr id="269" name="直線コネクタ 268"/>
          <p:cNvCxnSpPr/>
          <p:nvPr/>
        </p:nvCxnSpPr>
        <p:spPr>
          <a:xfrm>
            <a:off x="11320692" y="2607157"/>
            <a:ext cx="114557" cy="0"/>
          </a:xfrm>
          <a:prstGeom prst="line">
            <a:avLst/>
          </a:prstGeom>
        </p:spPr>
        <p:style>
          <a:lnRef idx="1">
            <a:schemeClr val="dk1"/>
          </a:lnRef>
          <a:fillRef idx="0">
            <a:schemeClr val="dk1"/>
          </a:fillRef>
          <a:effectRef idx="0">
            <a:schemeClr val="dk1"/>
          </a:effectRef>
          <a:fontRef idx="minor">
            <a:schemeClr val="tx1"/>
          </a:fontRef>
        </p:style>
      </p:cxnSp>
      <p:cxnSp>
        <p:nvCxnSpPr>
          <p:cNvPr id="270" name="直線コネクタ 269"/>
          <p:cNvCxnSpPr/>
          <p:nvPr/>
        </p:nvCxnSpPr>
        <p:spPr>
          <a:xfrm>
            <a:off x="12951291" y="1788126"/>
            <a:ext cx="114557" cy="0"/>
          </a:xfrm>
          <a:prstGeom prst="line">
            <a:avLst/>
          </a:prstGeom>
        </p:spPr>
        <p:style>
          <a:lnRef idx="1">
            <a:schemeClr val="dk1"/>
          </a:lnRef>
          <a:fillRef idx="0">
            <a:schemeClr val="dk1"/>
          </a:fillRef>
          <a:effectRef idx="0">
            <a:schemeClr val="dk1"/>
          </a:effectRef>
          <a:fontRef idx="minor">
            <a:schemeClr val="tx1"/>
          </a:fontRef>
        </p:style>
      </p:cxnSp>
      <p:cxnSp>
        <p:nvCxnSpPr>
          <p:cNvPr id="271" name="直線コネクタ 270"/>
          <p:cNvCxnSpPr/>
          <p:nvPr/>
        </p:nvCxnSpPr>
        <p:spPr>
          <a:xfrm>
            <a:off x="12964423" y="2621977"/>
            <a:ext cx="114557" cy="0"/>
          </a:xfrm>
          <a:prstGeom prst="line">
            <a:avLst/>
          </a:prstGeom>
        </p:spPr>
        <p:style>
          <a:lnRef idx="1">
            <a:schemeClr val="dk1"/>
          </a:lnRef>
          <a:fillRef idx="0">
            <a:schemeClr val="dk1"/>
          </a:fillRef>
          <a:effectRef idx="0">
            <a:schemeClr val="dk1"/>
          </a:effectRef>
          <a:fontRef idx="minor">
            <a:schemeClr val="tx1"/>
          </a:fontRef>
        </p:style>
      </p:cxnSp>
      <p:cxnSp>
        <p:nvCxnSpPr>
          <p:cNvPr id="272" name="直線コネクタ 271"/>
          <p:cNvCxnSpPr/>
          <p:nvPr/>
        </p:nvCxnSpPr>
        <p:spPr>
          <a:xfrm>
            <a:off x="14675563" y="1676247"/>
            <a:ext cx="114557" cy="0"/>
          </a:xfrm>
          <a:prstGeom prst="line">
            <a:avLst/>
          </a:prstGeom>
        </p:spPr>
        <p:style>
          <a:lnRef idx="1">
            <a:schemeClr val="dk1"/>
          </a:lnRef>
          <a:fillRef idx="0">
            <a:schemeClr val="dk1"/>
          </a:fillRef>
          <a:effectRef idx="0">
            <a:schemeClr val="dk1"/>
          </a:effectRef>
          <a:fontRef idx="minor">
            <a:schemeClr val="tx1"/>
          </a:fontRef>
        </p:style>
      </p:cxnSp>
      <p:cxnSp>
        <p:nvCxnSpPr>
          <p:cNvPr id="273" name="直線コネクタ 272"/>
          <p:cNvCxnSpPr/>
          <p:nvPr/>
        </p:nvCxnSpPr>
        <p:spPr>
          <a:xfrm>
            <a:off x="14679114" y="2644231"/>
            <a:ext cx="114557" cy="0"/>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10013651" y="2666763"/>
            <a:ext cx="0" cy="103671"/>
          </a:xfrm>
          <a:prstGeom prst="line">
            <a:avLst/>
          </a:prstGeom>
        </p:spPr>
        <p:style>
          <a:lnRef idx="1">
            <a:schemeClr val="dk1"/>
          </a:lnRef>
          <a:fillRef idx="0">
            <a:schemeClr val="dk1"/>
          </a:fillRef>
          <a:effectRef idx="0">
            <a:schemeClr val="dk1"/>
          </a:effectRef>
          <a:fontRef idx="minor">
            <a:schemeClr val="tx1"/>
          </a:fontRef>
        </p:style>
      </p:cxnSp>
      <p:cxnSp>
        <p:nvCxnSpPr>
          <p:cNvPr id="276" name="直線コネクタ 275"/>
          <p:cNvCxnSpPr/>
          <p:nvPr/>
        </p:nvCxnSpPr>
        <p:spPr>
          <a:xfrm>
            <a:off x="11156651" y="2685813"/>
            <a:ext cx="0" cy="103671"/>
          </a:xfrm>
          <a:prstGeom prst="line">
            <a:avLst/>
          </a:prstGeom>
        </p:spPr>
        <p:style>
          <a:lnRef idx="1">
            <a:schemeClr val="dk1"/>
          </a:lnRef>
          <a:fillRef idx="0">
            <a:schemeClr val="dk1"/>
          </a:fillRef>
          <a:effectRef idx="0">
            <a:schemeClr val="dk1"/>
          </a:effectRef>
          <a:fontRef idx="minor">
            <a:schemeClr val="tx1"/>
          </a:fontRef>
        </p:style>
      </p:cxnSp>
      <p:cxnSp>
        <p:nvCxnSpPr>
          <p:cNvPr id="277" name="直線コネクタ 276"/>
          <p:cNvCxnSpPr/>
          <p:nvPr/>
        </p:nvCxnSpPr>
        <p:spPr>
          <a:xfrm>
            <a:off x="11594801" y="2635013"/>
            <a:ext cx="0" cy="103671"/>
          </a:xfrm>
          <a:prstGeom prst="line">
            <a:avLst/>
          </a:prstGeom>
        </p:spPr>
        <p:style>
          <a:lnRef idx="1">
            <a:schemeClr val="dk1"/>
          </a:lnRef>
          <a:fillRef idx="0">
            <a:schemeClr val="dk1"/>
          </a:fillRef>
          <a:effectRef idx="0">
            <a:schemeClr val="dk1"/>
          </a:effectRef>
          <a:fontRef idx="minor">
            <a:schemeClr val="tx1"/>
          </a:fontRef>
        </p:style>
      </p:cxnSp>
      <p:cxnSp>
        <p:nvCxnSpPr>
          <p:cNvPr id="278" name="直線コネクタ 277"/>
          <p:cNvCxnSpPr/>
          <p:nvPr/>
        </p:nvCxnSpPr>
        <p:spPr>
          <a:xfrm>
            <a:off x="12794951" y="2723913"/>
            <a:ext cx="0" cy="103671"/>
          </a:xfrm>
          <a:prstGeom prst="line">
            <a:avLst/>
          </a:prstGeom>
        </p:spPr>
        <p:style>
          <a:lnRef idx="1">
            <a:schemeClr val="dk1"/>
          </a:lnRef>
          <a:fillRef idx="0">
            <a:schemeClr val="dk1"/>
          </a:fillRef>
          <a:effectRef idx="0">
            <a:schemeClr val="dk1"/>
          </a:effectRef>
          <a:fontRef idx="minor">
            <a:schemeClr val="tx1"/>
          </a:fontRef>
        </p:style>
      </p:cxnSp>
      <p:cxnSp>
        <p:nvCxnSpPr>
          <p:cNvPr id="284" name="直線コネクタ 283"/>
          <p:cNvCxnSpPr/>
          <p:nvPr/>
        </p:nvCxnSpPr>
        <p:spPr>
          <a:xfrm>
            <a:off x="13328351" y="2654063"/>
            <a:ext cx="0" cy="103671"/>
          </a:xfrm>
          <a:prstGeom prst="line">
            <a:avLst/>
          </a:prstGeom>
        </p:spPr>
        <p:style>
          <a:lnRef idx="1">
            <a:schemeClr val="dk1"/>
          </a:lnRef>
          <a:fillRef idx="0">
            <a:schemeClr val="dk1"/>
          </a:fillRef>
          <a:effectRef idx="0">
            <a:schemeClr val="dk1"/>
          </a:effectRef>
          <a:fontRef idx="minor">
            <a:schemeClr val="tx1"/>
          </a:fontRef>
        </p:style>
      </p:cxnSp>
      <p:cxnSp>
        <p:nvCxnSpPr>
          <p:cNvPr id="285" name="直線コネクタ 284"/>
          <p:cNvCxnSpPr/>
          <p:nvPr/>
        </p:nvCxnSpPr>
        <p:spPr>
          <a:xfrm>
            <a:off x="14471351" y="2717563"/>
            <a:ext cx="0" cy="103671"/>
          </a:xfrm>
          <a:prstGeom prst="line">
            <a:avLst/>
          </a:prstGeom>
        </p:spPr>
        <p:style>
          <a:lnRef idx="1">
            <a:schemeClr val="dk1"/>
          </a:lnRef>
          <a:fillRef idx="0">
            <a:schemeClr val="dk1"/>
          </a:fillRef>
          <a:effectRef idx="0">
            <a:schemeClr val="dk1"/>
          </a:effectRef>
          <a:fontRef idx="minor">
            <a:schemeClr val="tx1"/>
          </a:fontRef>
        </p:style>
      </p:cxnSp>
      <p:pic>
        <p:nvPicPr>
          <p:cNvPr id="59" name="図 58"/>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3115735" y="8664006"/>
            <a:ext cx="1767119" cy="1978465"/>
          </a:xfrm>
          <a:prstGeom prst="rect">
            <a:avLst/>
          </a:prstGeom>
        </p:spPr>
      </p:pic>
      <p:sp>
        <p:nvSpPr>
          <p:cNvPr id="262" name="コンテンツ プレースホルダー 107">
            <a:extLst>
              <a:ext uri="{FF2B5EF4-FFF2-40B4-BE49-F238E27FC236}">
                <a16:creationId xmlns:a16="http://schemas.microsoft.com/office/drawing/2014/main" id="{37A8669A-B1D7-416F-89E1-C41E8ACB1976}"/>
              </a:ext>
            </a:extLst>
          </p:cNvPr>
          <p:cNvSpPr txBox="1">
            <a:spLocks/>
          </p:cNvSpPr>
          <p:nvPr/>
        </p:nvSpPr>
        <p:spPr bwMode="auto">
          <a:xfrm>
            <a:off x="6040454" y="9801355"/>
            <a:ext cx="2532633" cy="29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lgn="l">
              <a:lnSpc>
                <a:spcPts val="800"/>
              </a:lnSpc>
              <a:buNone/>
            </a:pPr>
            <a:r>
              <a:rPr lang="ja-JP" altLang="en-US" sz="500" kern="0" dirty="0" smtClean="0">
                <a:effectLst/>
                <a:latin typeface="ＭＳ Ｐゴシック" panose="020B0600070205080204" pitchFamily="50" charset="-128"/>
                <a:ea typeface="ＭＳ Ｐゴシック" panose="020B0600070205080204" pitchFamily="50" charset="-128"/>
                <a:cs typeface="`Èe'EE˛"/>
              </a:rPr>
              <a:t>［防カビ］試験機関名：一般財団法人 ボーケン品質評価機構</a:t>
            </a:r>
            <a:r>
              <a:rPr lang="ja-JP" altLang="en-US" sz="5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500"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試験方法：</a:t>
            </a:r>
            <a:r>
              <a:rPr lang="en-US" altLang="ja-JP" sz="500"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JIS Z 2911(</a:t>
            </a:r>
            <a:r>
              <a:rPr lang="ja-JP" altLang="en-US" sz="500" kern="100" dirty="0" smtClean="0">
                <a:effectLst/>
                <a:latin typeface="ＭＳ Ｐゴシック" panose="020B0600070205080204" pitchFamily="50" charset="-128"/>
                <a:ea typeface="ＭＳ Ｐゴシック" panose="020B0600070205080204" pitchFamily="50" charset="-128"/>
                <a:cs typeface="Times New Roman" panose="02020603050405020304" pitchFamily="18" charset="0"/>
              </a:rPr>
              <a:t>繊維製品の試験・湿式法）試験番号：</a:t>
            </a:r>
            <a:r>
              <a:rPr lang="en-US" altLang="ja-JP"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20220048785-1</a:t>
            </a:r>
            <a:r>
              <a:rPr lang="ja-JP" altLang="en-US" sz="5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 試験結果：菌糸の発育が見られない。</a:t>
            </a:r>
            <a:endParaRPr lang="en-US" altLang="ja-JP" sz="500" kern="0" dirty="0" smtClean="0">
              <a:effectLst/>
              <a:latin typeface="ＭＳ Ｐゴシック" panose="020B0600070205080204" pitchFamily="50" charset="-128"/>
              <a:ea typeface="ＭＳ Ｐゴシック" panose="020B0600070205080204" pitchFamily="50" charset="-128"/>
              <a:cs typeface="`Èe'EE˛"/>
            </a:endParaRPr>
          </a:p>
        </p:txBody>
      </p:sp>
    </p:spTree>
    <p:extLst>
      <p:ext uri="{BB962C8B-B14F-4D97-AF65-F5344CB8AC3E}">
        <p14:creationId xmlns:p14="http://schemas.microsoft.com/office/powerpoint/2010/main" val="1807981287"/>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1424</TotalTime>
  <Words>1454</Words>
  <Application>Microsoft Office PowerPoint</Application>
  <PresentationFormat>ユーザー設定</PresentationFormat>
  <Paragraphs>265</Paragraphs>
  <Slides>1</Slides>
  <Notes>1</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vt:i4>
      </vt:variant>
    </vt:vector>
  </HeadingPairs>
  <TitlesOfParts>
    <vt:vector size="15" baseType="lpstr">
      <vt:lpstr>`Èe'EE˛</vt:lpstr>
      <vt:lpstr>A-OTF リュウミン Pro M-KL</vt:lpstr>
      <vt:lpstr>HGPｺﾞｼｯｸM</vt:lpstr>
      <vt:lpstr>Meiryo UI</vt:lpstr>
      <vt:lpstr>ＭＳ Ｐゴシック</vt:lpstr>
      <vt:lpstr>ＭＳ ゴシック</vt:lpstr>
      <vt:lpstr>メイリオ</vt:lpstr>
      <vt:lpstr>游ゴシック</vt:lpstr>
      <vt:lpstr>游ゴシック Medium</vt:lpstr>
      <vt:lpstr>游明朝</vt:lpstr>
      <vt:lpstr>Arial</vt:lpstr>
      <vt:lpstr>Calibri</vt:lpstr>
      <vt:lpstr>Times New Roman</vt:lpstr>
      <vt:lpstr>ホワイト</vt:lpstr>
      <vt:lpstr>PowerPoint プレゼンテーション</vt:lpstr>
    </vt:vector>
  </TitlesOfParts>
  <Company>株式会社タカヨシ</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小林 碧</cp:lastModifiedBy>
  <cp:revision>131</cp:revision>
  <cp:lastPrinted>2022-12-27T05:19:16Z</cp:lastPrinted>
  <dcterms:created xsi:type="dcterms:W3CDTF">2021-03-12T04:13:19Z</dcterms:created>
  <dcterms:modified xsi:type="dcterms:W3CDTF">2024-02-14T02:44:14Z</dcterms:modified>
</cp:coreProperties>
</file>