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</p:sldIdLst>
  <p:sldSz cx="7562850" cy="10688638"/>
  <p:notesSz cx="6735763" cy="9866313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BF6F9"/>
    <a:srgbClr val="434E55"/>
    <a:srgbClr val="5F90CC"/>
    <a:srgbClr val="6295D3"/>
    <a:srgbClr val="CAA95C"/>
    <a:srgbClr val="7AC7F6"/>
    <a:srgbClr val="F8F3E8"/>
    <a:srgbClr val="F08000"/>
    <a:srgbClr val="E8D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31" autoAdjust="0"/>
    <p:restoredTop sz="98505" autoAdjust="0"/>
  </p:normalViewPr>
  <p:slideViewPr>
    <p:cSldViewPr snapToGrid="0" snapToObjects="1">
      <p:cViewPr>
        <p:scale>
          <a:sx n="90" d="100"/>
          <a:sy n="90" d="100"/>
        </p:scale>
        <p:origin x="1272" y="72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93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0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535084" y="668040"/>
            <a:ext cx="1407530" cy="1421440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2493" y="668040"/>
            <a:ext cx="4096544" cy="1421440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70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07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00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2493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190577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76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36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6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03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67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C5725-E00C-F043-B487-682836F870E1}" type="datetimeFigureOut"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73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gif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gif"/><Relationship Id="rId18" Type="http://schemas.openxmlformats.org/officeDocument/2006/relationships/image" Target="../media/image38.jpeg"/><Relationship Id="rId26" Type="http://schemas.openxmlformats.org/officeDocument/2006/relationships/image" Target="../media/image44.pn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34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image" Target="../media/image34.gif"/><Relationship Id="rId17" Type="http://schemas.openxmlformats.org/officeDocument/2006/relationships/image" Target="../media/image37.jpeg"/><Relationship Id="rId25" Type="http://schemas.openxmlformats.org/officeDocument/2006/relationships/image" Target="../media/image43.png"/><Relationship Id="rId33" Type="http://schemas.openxmlformats.org/officeDocument/2006/relationships/image" Target="../media/image50.png"/><Relationship Id="rId2" Type="http://schemas.openxmlformats.org/officeDocument/2006/relationships/image" Target="../media/image4.pn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24" Type="http://schemas.openxmlformats.org/officeDocument/2006/relationships/image" Target="../media/image11.png"/><Relationship Id="rId32" Type="http://schemas.openxmlformats.org/officeDocument/2006/relationships/image" Target="../media/image49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42.gif"/><Relationship Id="rId28" Type="http://schemas.openxmlformats.org/officeDocument/2006/relationships/image" Target="../media/image46.png"/><Relationship Id="rId10" Type="http://schemas.openxmlformats.org/officeDocument/2006/relationships/image" Target="../media/image32.gif"/><Relationship Id="rId19" Type="http://schemas.openxmlformats.org/officeDocument/2006/relationships/image" Target="../media/image39.jpeg"/><Relationship Id="rId31" Type="http://schemas.openxmlformats.org/officeDocument/2006/relationships/image" Target="../media/image48.png"/><Relationship Id="rId4" Type="http://schemas.openxmlformats.org/officeDocument/2006/relationships/image" Target="../media/image28.jpeg"/><Relationship Id="rId9" Type="http://schemas.openxmlformats.org/officeDocument/2006/relationships/image" Target="../media/image31.gif"/><Relationship Id="rId14" Type="http://schemas.openxmlformats.org/officeDocument/2006/relationships/image" Target="../media/image9.png"/><Relationship Id="rId22" Type="http://schemas.openxmlformats.org/officeDocument/2006/relationships/image" Target="../media/image41.gif"/><Relationship Id="rId27" Type="http://schemas.openxmlformats.org/officeDocument/2006/relationships/image" Target="../media/image45.png"/><Relationship Id="rId30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-6687" y="569468"/>
            <a:ext cx="7562088" cy="41045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0" y="-1125"/>
            <a:ext cx="7562850" cy="601422"/>
          </a:xfrm>
          <a:prstGeom prst="rect">
            <a:avLst/>
          </a:prstGeom>
          <a:solidFill>
            <a:srgbClr val="7AC7F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7" name="図 2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076" y="362847"/>
            <a:ext cx="5022258" cy="30241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48" y="2712814"/>
            <a:ext cx="3052353" cy="1720631"/>
          </a:xfrm>
          <a:prstGeom prst="rect">
            <a:avLst/>
          </a:prstGeom>
        </p:spPr>
      </p:pic>
      <p:sp>
        <p:nvSpPr>
          <p:cNvPr id="13" name="二等辺三角形 12"/>
          <p:cNvSpPr/>
          <p:nvPr/>
        </p:nvSpPr>
        <p:spPr>
          <a:xfrm rot="15340154">
            <a:off x="3004778" y="2977645"/>
            <a:ext cx="279985" cy="90964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331" y="6018405"/>
            <a:ext cx="1248618" cy="17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" dirty="0"/>
              <a:t>○</a:t>
            </a:r>
            <a:r>
              <a:rPr lang="ja-JP" altLang="en-US" sz="540" dirty="0"/>
              <a:t>画像はイメージです。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19928" y="4728668"/>
            <a:ext cx="1620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/>
              <a:t>たっぷり最大</a:t>
            </a:r>
            <a:r>
              <a:rPr lang="en-US" altLang="ja-JP" sz="1100" b="1" dirty="0"/>
              <a:t>3L/h</a:t>
            </a:r>
            <a:r>
              <a:rPr lang="ja-JP" altLang="en-US" sz="700" b="1" dirty="0"/>
              <a:t>（結露水）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39940" y="5667442"/>
            <a:ext cx="1840483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30" dirty="0"/>
              <a:t>※</a:t>
            </a:r>
            <a:r>
              <a:rPr lang="en-US" altLang="ja-JP" sz="530" dirty="0" smtClean="0"/>
              <a:t>CSH-SP28AR</a:t>
            </a:r>
            <a:r>
              <a:rPr lang="ja-JP" altLang="en-US" sz="530" dirty="0"/>
              <a:t>　当社環境試験室において、室内温度</a:t>
            </a:r>
            <a:r>
              <a:rPr lang="en-US" altLang="ja-JP" sz="530" dirty="0"/>
              <a:t>27℃</a:t>
            </a:r>
            <a:r>
              <a:rPr lang="ja-JP" altLang="en-US" sz="530" dirty="0" err="1"/>
              <a:t>、</a:t>
            </a:r>
            <a:r>
              <a:rPr lang="ja-JP" altLang="en-US" sz="530" dirty="0"/>
              <a:t>湿度</a:t>
            </a:r>
            <a:r>
              <a:rPr lang="en-US" altLang="ja-JP" sz="530" dirty="0"/>
              <a:t>60</a:t>
            </a:r>
            <a:r>
              <a:rPr lang="ja-JP" altLang="en-US" sz="530" dirty="0"/>
              <a:t>％、室外温度</a:t>
            </a:r>
            <a:r>
              <a:rPr lang="en-US" altLang="ja-JP" sz="530" dirty="0"/>
              <a:t>27℃</a:t>
            </a:r>
            <a:r>
              <a:rPr lang="ja-JP" altLang="en-US" sz="530" dirty="0"/>
              <a:t>にてアクアドロップ洗浄で運転した場合の結露水発生量。この時の電気代は約</a:t>
            </a:r>
            <a:r>
              <a:rPr lang="en-US" altLang="ja-JP" sz="530" dirty="0"/>
              <a:t>27</a:t>
            </a:r>
            <a:r>
              <a:rPr lang="ja-JP" altLang="en-US" sz="530" dirty="0"/>
              <a:t>円</a:t>
            </a:r>
            <a:r>
              <a:rPr lang="en-US" altLang="ja-JP" sz="530" dirty="0"/>
              <a:t>/</a:t>
            </a:r>
            <a:r>
              <a:rPr lang="ja-JP" altLang="en-US" sz="530" dirty="0"/>
              <a:t>回がかかります。</a:t>
            </a:r>
          </a:p>
          <a:p>
            <a:r>
              <a:rPr lang="ja-JP" altLang="en-US" sz="530" dirty="0"/>
              <a:t>電力料金目安単価</a:t>
            </a:r>
            <a:r>
              <a:rPr lang="en-US" altLang="ja-JP" sz="530" dirty="0"/>
              <a:t>31</a:t>
            </a:r>
            <a:r>
              <a:rPr lang="ja-JP" altLang="en-US" sz="530" dirty="0"/>
              <a:t>円</a:t>
            </a:r>
            <a:r>
              <a:rPr lang="en-US" altLang="ja-JP" sz="530" dirty="0"/>
              <a:t>/kWh</a:t>
            </a:r>
            <a:r>
              <a:rPr lang="ja-JP" altLang="en-US" sz="530" dirty="0"/>
              <a:t>（税込）［令和年</a:t>
            </a:r>
            <a:r>
              <a:rPr lang="en-US" altLang="ja-JP" sz="530" dirty="0"/>
              <a:t>4</a:t>
            </a:r>
            <a:r>
              <a:rPr lang="ja-JP" altLang="en-US" sz="530" dirty="0"/>
              <a:t>月</a:t>
            </a:r>
            <a:r>
              <a:rPr lang="en-US" altLang="ja-JP" sz="530" dirty="0"/>
              <a:t>7</a:t>
            </a:r>
            <a:r>
              <a:rPr lang="ja-JP" altLang="en-US" sz="530" dirty="0"/>
              <a:t>月改定］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313180" y="5027646"/>
            <a:ext cx="205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熱交換器に付着した汚れを、約</a:t>
            </a:r>
            <a:r>
              <a:rPr lang="en-US" altLang="ja-JP" sz="800" dirty="0"/>
              <a:t>3L/h</a:t>
            </a:r>
            <a:r>
              <a:rPr lang="ja-JP" altLang="en-US" sz="800" dirty="0"/>
              <a:t>の結露水で洗い流します。洗浄後、温風で乾燥し快適な運転環境を作ります。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54044" y="4790937"/>
            <a:ext cx="469283" cy="17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30"/>
              <a:t>※</a:t>
            </a:r>
            <a:endParaRPr lang="ja-JP" altLang="en-US" sz="53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019600" y="5594374"/>
            <a:ext cx="1487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フィルターが自動でスライドし、溜まったホコリを掃除します。ホコリはワンタッチダストボックスに回収され、簡単に捨てることができます。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44875" y="-9945"/>
            <a:ext cx="1904247" cy="71614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6" name="図 2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97" y="121997"/>
            <a:ext cx="1069328" cy="375307"/>
          </a:xfrm>
          <a:prstGeom prst="rect">
            <a:avLst/>
          </a:prstGeom>
        </p:spPr>
      </p:pic>
      <p:sp>
        <p:nvSpPr>
          <p:cNvPr id="121" name="Text 11"/>
          <p:cNvSpPr txBox="1"/>
          <p:nvPr/>
        </p:nvSpPr>
        <p:spPr>
          <a:xfrm>
            <a:off x="3240755" y="96444"/>
            <a:ext cx="3661914" cy="4070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Zen Maru Gothic Bold" pitchFamily="34" charset="-120"/>
              </a:rPr>
              <a:t>エアコン内部の清潔はとても大切</a:t>
            </a:r>
            <a:endParaRPr lang="en-US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4" name="図 123">
            <a:extLst>
              <a:ext uri="{FF2B5EF4-FFF2-40B4-BE49-F238E27FC236}">
                <a16:creationId xmlns:a16="http://schemas.microsoft.com/office/drawing/2014/main" id="{61C8F398-0056-19FC-BAB3-A98D799728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407" y="8978187"/>
            <a:ext cx="164893" cy="164893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51BE814F-C558-5ADC-A6A0-82A15D4945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359" y="8978187"/>
            <a:ext cx="164893" cy="164893"/>
          </a:xfrm>
          <a:prstGeom prst="rect">
            <a:avLst/>
          </a:prstGeom>
        </p:spPr>
      </p:pic>
      <p:grpSp>
        <p:nvGrpSpPr>
          <p:cNvPr id="127" name="グループ化 126"/>
          <p:cNvGrpSpPr/>
          <p:nvPr/>
        </p:nvGrpSpPr>
        <p:grpSpPr>
          <a:xfrm>
            <a:off x="117925" y="7560839"/>
            <a:ext cx="716863" cy="307777"/>
            <a:chOff x="-1116382" y="7781721"/>
            <a:chExt cx="716863" cy="307777"/>
          </a:xfrm>
        </p:grpSpPr>
        <p:sp>
          <p:nvSpPr>
            <p:cNvPr id="129" name="正方形/長方形 128"/>
            <p:cNvSpPr/>
            <p:nvPr/>
          </p:nvSpPr>
          <p:spPr>
            <a:xfrm>
              <a:off x="-1084081" y="7781721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-1116382" y="7781721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６畳用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32" name="グループ化 131"/>
          <p:cNvGrpSpPr/>
          <p:nvPr/>
        </p:nvGrpSpPr>
        <p:grpSpPr>
          <a:xfrm>
            <a:off x="2574584" y="7560838"/>
            <a:ext cx="716863" cy="307777"/>
            <a:chOff x="2630552" y="9099785"/>
            <a:chExt cx="716863" cy="307777"/>
          </a:xfrm>
        </p:grpSpPr>
        <p:sp>
          <p:nvSpPr>
            <p:cNvPr id="144" name="正方形/長方形 143"/>
            <p:cNvSpPr/>
            <p:nvPr/>
          </p:nvSpPr>
          <p:spPr>
            <a:xfrm>
              <a:off x="2662853" y="90997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テキスト ボックス 147"/>
            <p:cNvSpPr txBox="1"/>
            <p:nvPr/>
          </p:nvSpPr>
          <p:spPr>
            <a:xfrm>
              <a:off x="2630552" y="9099785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8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49" name="グループ化 148"/>
          <p:cNvGrpSpPr/>
          <p:nvPr/>
        </p:nvGrpSpPr>
        <p:grpSpPr>
          <a:xfrm>
            <a:off x="5018387" y="7561347"/>
            <a:ext cx="716863" cy="307777"/>
            <a:chOff x="5090687" y="9088385"/>
            <a:chExt cx="716863" cy="307777"/>
          </a:xfrm>
        </p:grpSpPr>
        <p:sp>
          <p:nvSpPr>
            <p:cNvPr id="150" name="正方形/長方形 149"/>
            <p:cNvSpPr/>
            <p:nvPr/>
          </p:nvSpPr>
          <p:spPr>
            <a:xfrm>
              <a:off x="5122988" y="90883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テキスト ボックス 152"/>
            <p:cNvSpPr txBox="1"/>
            <p:nvPr/>
          </p:nvSpPr>
          <p:spPr>
            <a:xfrm>
              <a:off x="5090687" y="9088385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54" name="グループ化 153"/>
          <p:cNvGrpSpPr/>
          <p:nvPr/>
        </p:nvGrpSpPr>
        <p:grpSpPr>
          <a:xfrm>
            <a:off x="120158" y="8392188"/>
            <a:ext cx="716863" cy="307777"/>
            <a:chOff x="174075" y="9928078"/>
            <a:chExt cx="716863" cy="307777"/>
          </a:xfrm>
        </p:grpSpPr>
        <p:sp>
          <p:nvSpPr>
            <p:cNvPr id="156" name="正方形/長方形 155"/>
            <p:cNvSpPr/>
            <p:nvPr/>
          </p:nvSpPr>
          <p:spPr>
            <a:xfrm>
              <a:off x="206376" y="9928078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テキスト ボックス 164"/>
            <p:cNvSpPr txBox="1"/>
            <p:nvPr/>
          </p:nvSpPr>
          <p:spPr>
            <a:xfrm>
              <a:off x="174075" y="9928078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14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66" name="グループ化 165"/>
          <p:cNvGrpSpPr/>
          <p:nvPr/>
        </p:nvGrpSpPr>
        <p:grpSpPr>
          <a:xfrm>
            <a:off x="2573894" y="8387114"/>
            <a:ext cx="716863" cy="307777"/>
            <a:chOff x="2633392" y="9921184"/>
            <a:chExt cx="716863" cy="307777"/>
          </a:xfrm>
        </p:grpSpPr>
        <p:sp>
          <p:nvSpPr>
            <p:cNvPr id="168" name="正方形/長方形 167"/>
            <p:cNvSpPr/>
            <p:nvPr/>
          </p:nvSpPr>
          <p:spPr>
            <a:xfrm>
              <a:off x="2665693" y="9921184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7" name="テキスト ボックス 176"/>
            <p:cNvSpPr txBox="1"/>
            <p:nvPr/>
          </p:nvSpPr>
          <p:spPr>
            <a:xfrm>
              <a:off x="2633392" y="9921184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18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78" name="正方形/長方形 177"/>
          <p:cNvSpPr/>
          <p:nvPr/>
        </p:nvSpPr>
        <p:spPr>
          <a:xfrm>
            <a:off x="4856070" y="6495486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22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･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25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･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28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・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40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endParaRPr kumimoji="1" lang="en-US" altLang="ja-JP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0" name="正方形/長方形 179"/>
          <p:cNvSpPr/>
          <p:nvPr/>
        </p:nvSpPr>
        <p:spPr>
          <a:xfrm>
            <a:off x="6174816" y="6494018"/>
            <a:ext cx="1110065" cy="18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56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endParaRPr kumimoji="1" lang="en-US" altLang="ja-JP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4" name="図 18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871" y="6777136"/>
            <a:ext cx="993505" cy="701731"/>
          </a:xfrm>
          <a:prstGeom prst="rect">
            <a:avLst/>
          </a:prstGeom>
        </p:spPr>
      </p:pic>
      <p:cxnSp>
        <p:nvCxnSpPr>
          <p:cNvPr id="190" name="直線コネクタ 189"/>
          <p:cNvCxnSpPr/>
          <p:nvPr/>
        </p:nvCxnSpPr>
        <p:spPr>
          <a:xfrm>
            <a:off x="-43261" y="6312533"/>
            <a:ext cx="7562850" cy="0"/>
          </a:xfrm>
          <a:prstGeom prst="line">
            <a:avLst/>
          </a:prstGeom>
          <a:ln>
            <a:solidFill>
              <a:srgbClr val="E0CC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テキスト ボックス 191"/>
          <p:cNvSpPr txBox="1"/>
          <p:nvPr/>
        </p:nvSpPr>
        <p:spPr>
          <a:xfrm>
            <a:off x="-35607" y="6337476"/>
            <a:ext cx="3284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よごれ</a:t>
            </a:r>
            <a:r>
              <a:rPr kumimoji="1" lang="ja-JP" altLang="en-US" sz="12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</a:t>
            </a:r>
            <a:r>
              <a:rPr kumimoji="1"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扇搭載。お手入れカンタン</a:t>
            </a:r>
            <a:r>
              <a:rPr kumimoji="1" lang="en-US" altLang="ja-JP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SP</a:t>
            </a:r>
            <a:r>
              <a:rPr kumimoji="1"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シリーズ</a:t>
            </a:r>
            <a:endParaRPr kumimoji="1"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96" name="図 19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31" y="6785994"/>
            <a:ext cx="1577673" cy="731135"/>
          </a:xfrm>
          <a:prstGeom prst="rect">
            <a:avLst/>
          </a:prstGeom>
        </p:spPr>
      </p:pic>
      <p:sp>
        <p:nvSpPr>
          <p:cNvPr id="197" name="テキスト ボックス 196"/>
          <p:cNvSpPr txBox="1"/>
          <p:nvPr/>
        </p:nvSpPr>
        <p:spPr>
          <a:xfrm>
            <a:off x="801400" y="7689008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12" name="テキスト ボックス 211"/>
          <p:cNvSpPr txBox="1"/>
          <p:nvPr/>
        </p:nvSpPr>
        <p:spPr>
          <a:xfrm>
            <a:off x="804181" y="7447367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CSH-SP22AR</a:t>
            </a:r>
            <a:endParaRPr kumimoji="1" lang="ja-JP" altLang="en-US" sz="1400" dirty="0"/>
          </a:p>
        </p:txBody>
      </p:sp>
      <p:sp>
        <p:nvSpPr>
          <p:cNvPr id="213" name="テキスト ボックス 212"/>
          <p:cNvSpPr txBox="1"/>
          <p:nvPr/>
        </p:nvSpPr>
        <p:spPr>
          <a:xfrm>
            <a:off x="794563" y="7646098"/>
            <a:ext cx="1120820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COH-SP22AR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82125" y="8037937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630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1451465" y="8035624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</a:t>
            </a:r>
            <a:r>
              <a:rPr kumimoji="1" lang="en-US" altLang="ja-JP" sz="1200" dirty="0"/>
              <a:t>100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16" name="直線コネクタ 215"/>
          <p:cNvCxnSpPr/>
          <p:nvPr/>
        </p:nvCxnSpPr>
        <p:spPr>
          <a:xfrm>
            <a:off x="152734" y="7960119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テキスト ボックス 216"/>
          <p:cNvSpPr txBox="1"/>
          <p:nvPr/>
        </p:nvSpPr>
        <p:spPr>
          <a:xfrm>
            <a:off x="3256657" y="7692084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18" name="テキスト ボックス 217"/>
          <p:cNvSpPr txBox="1"/>
          <p:nvPr/>
        </p:nvSpPr>
        <p:spPr>
          <a:xfrm>
            <a:off x="3259438" y="7450443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CSH-SP25AR</a:t>
            </a:r>
            <a:endParaRPr kumimoji="1" lang="ja-JP" altLang="en-US" sz="1400" dirty="0"/>
          </a:p>
        </p:txBody>
      </p:sp>
      <p:sp>
        <p:nvSpPr>
          <p:cNvPr id="219" name="テキスト ボックス 218"/>
          <p:cNvSpPr txBox="1"/>
          <p:nvPr/>
        </p:nvSpPr>
        <p:spPr>
          <a:xfrm>
            <a:off x="3249820" y="7649174"/>
            <a:ext cx="1103187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COH-SP25AR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20" name="テキスト ボックス 219"/>
          <p:cNvSpPr txBox="1"/>
          <p:nvPr/>
        </p:nvSpPr>
        <p:spPr>
          <a:xfrm>
            <a:off x="2537382" y="8041013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717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grpSp>
        <p:nvGrpSpPr>
          <p:cNvPr id="221" name="グループ化 220"/>
          <p:cNvGrpSpPr/>
          <p:nvPr/>
        </p:nvGrpSpPr>
        <p:grpSpPr>
          <a:xfrm>
            <a:off x="3568253" y="8069455"/>
            <a:ext cx="456701" cy="215444"/>
            <a:chOff x="1644855" y="7260195"/>
            <a:chExt cx="456701" cy="215444"/>
          </a:xfrm>
        </p:grpSpPr>
        <p:pic>
          <p:nvPicPr>
            <p:cNvPr id="222" name="図 22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4855" y="7305385"/>
              <a:ext cx="133703" cy="133703"/>
            </a:xfrm>
            <a:prstGeom prst="rect">
              <a:avLst/>
            </a:prstGeom>
          </p:spPr>
        </p:pic>
        <p:sp>
          <p:nvSpPr>
            <p:cNvPr id="223" name="テキスト ボックス 222"/>
            <p:cNvSpPr txBox="1"/>
            <p:nvPr/>
          </p:nvSpPr>
          <p:spPr>
            <a:xfrm>
              <a:off x="1711706" y="726019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目標年度</a:t>
              </a:r>
              <a:endParaRPr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en-US" altLang="ja-JP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2027</a:t>
              </a:r>
              <a:r>
                <a:rPr kumimoji="1"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</a:p>
          </p:txBody>
        </p:sp>
      </p:grpSp>
      <p:sp>
        <p:nvSpPr>
          <p:cNvPr id="229" name="テキスト ボックス 228"/>
          <p:cNvSpPr txBox="1"/>
          <p:nvPr/>
        </p:nvSpPr>
        <p:spPr>
          <a:xfrm>
            <a:off x="3906722" y="8029175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</a:t>
            </a:r>
            <a:r>
              <a:rPr kumimoji="1" lang="en-US" altLang="ja-JP" sz="1200" dirty="0"/>
              <a:t>100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30" name="直線コネクタ 229"/>
          <p:cNvCxnSpPr/>
          <p:nvPr/>
        </p:nvCxnSpPr>
        <p:spPr>
          <a:xfrm>
            <a:off x="2607991" y="7963195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テキスト ボックス 230"/>
          <p:cNvSpPr txBox="1"/>
          <p:nvPr/>
        </p:nvSpPr>
        <p:spPr>
          <a:xfrm>
            <a:off x="5686405" y="7689008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32" name="テキスト ボックス 231"/>
          <p:cNvSpPr txBox="1"/>
          <p:nvPr/>
        </p:nvSpPr>
        <p:spPr>
          <a:xfrm>
            <a:off x="5689186" y="7447367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CSH-SP28AR</a:t>
            </a:r>
            <a:endParaRPr kumimoji="1" lang="ja-JP" altLang="en-US" sz="1400" dirty="0"/>
          </a:p>
        </p:txBody>
      </p:sp>
      <p:sp>
        <p:nvSpPr>
          <p:cNvPr id="233" name="テキスト ボックス 232"/>
          <p:cNvSpPr txBox="1"/>
          <p:nvPr/>
        </p:nvSpPr>
        <p:spPr>
          <a:xfrm>
            <a:off x="5679568" y="7646098"/>
            <a:ext cx="1103187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COH-SP28AR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34" name="テキスト ボックス 233"/>
          <p:cNvSpPr txBox="1"/>
          <p:nvPr/>
        </p:nvSpPr>
        <p:spPr>
          <a:xfrm>
            <a:off x="4967130" y="8037937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802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grpSp>
        <p:nvGrpSpPr>
          <p:cNvPr id="235" name="グループ化 234"/>
          <p:cNvGrpSpPr/>
          <p:nvPr/>
        </p:nvGrpSpPr>
        <p:grpSpPr>
          <a:xfrm>
            <a:off x="5998001" y="8065698"/>
            <a:ext cx="456701" cy="215444"/>
            <a:chOff x="1644855" y="7260195"/>
            <a:chExt cx="456701" cy="215444"/>
          </a:xfrm>
        </p:grpSpPr>
        <p:pic>
          <p:nvPicPr>
            <p:cNvPr id="236" name="図 23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4855" y="7305385"/>
              <a:ext cx="133703" cy="133703"/>
            </a:xfrm>
            <a:prstGeom prst="rect">
              <a:avLst/>
            </a:prstGeom>
          </p:spPr>
        </p:pic>
        <p:sp>
          <p:nvSpPr>
            <p:cNvPr id="237" name="テキスト ボックス 236"/>
            <p:cNvSpPr txBox="1"/>
            <p:nvPr/>
          </p:nvSpPr>
          <p:spPr>
            <a:xfrm>
              <a:off x="1711706" y="726019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目標年度</a:t>
              </a:r>
              <a:endParaRPr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en-US" altLang="ja-JP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2027</a:t>
              </a:r>
              <a:r>
                <a:rPr kumimoji="1"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</a:p>
          </p:txBody>
        </p:sp>
      </p:grpSp>
      <p:sp>
        <p:nvSpPr>
          <p:cNvPr id="238" name="テキスト ボックス 237"/>
          <p:cNvSpPr txBox="1"/>
          <p:nvPr/>
        </p:nvSpPr>
        <p:spPr>
          <a:xfrm>
            <a:off x="6336470" y="8026099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</a:t>
            </a:r>
            <a:r>
              <a:rPr kumimoji="1" lang="en-US" altLang="ja-JP" sz="1200" dirty="0"/>
              <a:t>100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39" name="直線コネクタ 238"/>
          <p:cNvCxnSpPr/>
          <p:nvPr/>
        </p:nvCxnSpPr>
        <p:spPr>
          <a:xfrm>
            <a:off x="5037739" y="7960119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テキスト ボックス 239"/>
          <p:cNvSpPr txBox="1"/>
          <p:nvPr/>
        </p:nvSpPr>
        <p:spPr>
          <a:xfrm>
            <a:off x="802606" y="8555548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805387" y="8313907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CSH-SP40AR2</a:t>
            </a:r>
            <a:endParaRPr kumimoji="1" lang="ja-JP" altLang="en-US" sz="1400" dirty="0"/>
          </a:p>
        </p:txBody>
      </p:sp>
      <p:sp>
        <p:nvSpPr>
          <p:cNvPr id="242" name="テキスト ボックス 241"/>
          <p:cNvSpPr txBox="1"/>
          <p:nvPr/>
        </p:nvSpPr>
        <p:spPr>
          <a:xfrm>
            <a:off x="795769" y="8512638"/>
            <a:ext cx="113204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COH-SP40AR2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2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43" name="テキスト ボックス 242"/>
          <p:cNvSpPr txBox="1"/>
          <p:nvPr/>
        </p:nvSpPr>
        <p:spPr>
          <a:xfrm>
            <a:off x="83331" y="8923527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 smtClean="0"/>
              <a:t>1,282</a:t>
            </a:r>
            <a:r>
              <a:rPr kumimoji="1" lang="en-US" altLang="ja-JP" sz="600" dirty="0" smtClean="0"/>
              <a:t>kWh</a:t>
            </a:r>
            <a:endParaRPr kumimoji="1" lang="ja-JP" altLang="en-US" sz="600" dirty="0"/>
          </a:p>
        </p:txBody>
      </p:sp>
      <p:sp>
        <p:nvSpPr>
          <p:cNvPr id="244" name="テキスト ボックス 243"/>
          <p:cNvSpPr txBox="1"/>
          <p:nvPr/>
        </p:nvSpPr>
        <p:spPr>
          <a:xfrm>
            <a:off x="1548104" y="8911689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89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45" name="直線コネクタ 244"/>
          <p:cNvCxnSpPr/>
          <p:nvPr/>
        </p:nvCxnSpPr>
        <p:spPr>
          <a:xfrm>
            <a:off x="153940" y="8826659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6" name="図 2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499" y="8555548"/>
            <a:ext cx="70961" cy="72070"/>
          </a:xfrm>
          <a:prstGeom prst="rect">
            <a:avLst/>
          </a:prstGeom>
        </p:spPr>
      </p:pic>
      <p:sp>
        <p:nvSpPr>
          <p:cNvPr id="247" name="テキスト ボックス 246"/>
          <p:cNvSpPr txBox="1"/>
          <p:nvPr/>
        </p:nvSpPr>
        <p:spPr>
          <a:xfrm>
            <a:off x="3247592" y="8546366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48" name="テキスト ボックス 247"/>
          <p:cNvSpPr txBox="1"/>
          <p:nvPr/>
        </p:nvSpPr>
        <p:spPr>
          <a:xfrm>
            <a:off x="3250373" y="8304725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CSH-SP56AR2</a:t>
            </a:r>
            <a:endParaRPr kumimoji="1" lang="ja-JP" altLang="en-US" sz="1400" dirty="0"/>
          </a:p>
        </p:txBody>
      </p:sp>
      <p:sp>
        <p:nvSpPr>
          <p:cNvPr id="249" name="テキスト ボックス 248"/>
          <p:cNvSpPr txBox="1"/>
          <p:nvPr/>
        </p:nvSpPr>
        <p:spPr>
          <a:xfrm>
            <a:off x="3240755" y="8503456"/>
            <a:ext cx="113204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COH-SP56AR2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2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50" name="テキスト ボックス 249"/>
          <p:cNvSpPr txBox="1"/>
          <p:nvPr/>
        </p:nvSpPr>
        <p:spPr>
          <a:xfrm>
            <a:off x="2528317" y="891434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1,858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251" name="テキスト ボックス 250"/>
          <p:cNvSpPr txBox="1"/>
          <p:nvPr/>
        </p:nvSpPr>
        <p:spPr>
          <a:xfrm>
            <a:off x="4002615" y="8912032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90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52" name="直線コネクタ 251"/>
          <p:cNvCxnSpPr/>
          <p:nvPr/>
        </p:nvCxnSpPr>
        <p:spPr>
          <a:xfrm>
            <a:off x="2598926" y="8817477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3" name="図 25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885" y="8546366"/>
            <a:ext cx="70961" cy="72070"/>
          </a:xfrm>
          <a:prstGeom prst="rect">
            <a:avLst/>
          </a:prstGeom>
        </p:spPr>
      </p:pic>
      <p:sp>
        <p:nvSpPr>
          <p:cNvPr id="254" name="正方形/長方形 253"/>
          <p:cNvSpPr/>
          <p:nvPr/>
        </p:nvSpPr>
        <p:spPr>
          <a:xfrm>
            <a:off x="144875" y="8095297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正方形/長方形 254"/>
          <p:cNvSpPr/>
          <p:nvPr/>
        </p:nvSpPr>
        <p:spPr>
          <a:xfrm>
            <a:off x="1048299" y="8095297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正方形/長方形 255"/>
          <p:cNvSpPr/>
          <p:nvPr/>
        </p:nvSpPr>
        <p:spPr>
          <a:xfrm>
            <a:off x="2602031" y="8094637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正方形/長方形 256"/>
          <p:cNvSpPr/>
          <p:nvPr/>
        </p:nvSpPr>
        <p:spPr>
          <a:xfrm>
            <a:off x="3505455" y="8094637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正方形/長方形 257"/>
          <p:cNvSpPr/>
          <p:nvPr/>
        </p:nvSpPr>
        <p:spPr>
          <a:xfrm>
            <a:off x="5032387" y="8093114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正方形/長方形 258"/>
          <p:cNvSpPr/>
          <p:nvPr/>
        </p:nvSpPr>
        <p:spPr>
          <a:xfrm>
            <a:off x="5935811" y="8093114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正方形/長方形 259"/>
          <p:cNvSpPr/>
          <p:nvPr/>
        </p:nvSpPr>
        <p:spPr>
          <a:xfrm>
            <a:off x="135039" y="8975617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正方形/長方形 260"/>
          <p:cNvSpPr/>
          <p:nvPr/>
        </p:nvSpPr>
        <p:spPr>
          <a:xfrm>
            <a:off x="1162289" y="8975617"/>
            <a:ext cx="1288805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正方形/長方形 261"/>
          <p:cNvSpPr/>
          <p:nvPr/>
        </p:nvSpPr>
        <p:spPr>
          <a:xfrm>
            <a:off x="2583988" y="8975617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正方形/長方形 262"/>
          <p:cNvSpPr/>
          <p:nvPr/>
        </p:nvSpPr>
        <p:spPr>
          <a:xfrm>
            <a:off x="3611238" y="8975617"/>
            <a:ext cx="1292873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正方形/長方形 265"/>
          <p:cNvSpPr/>
          <p:nvPr/>
        </p:nvSpPr>
        <p:spPr>
          <a:xfrm>
            <a:off x="896031" y="7014113"/>
            <a:ext cx="1609170" cy="427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7" name="図 26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964" y="7694840"/>
            <a:ext cx="70634" cy="69029"/>
          </a:xfrm>
          <a:prstGeom prst="rect">
            <a:avLst/>
          </a:prstGeom>
        </p:spPr>
      </p:pic>
      <p:pic>
        <p:nvPicPr>
          <p:cNvPr id="268" name="図 26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495" y="7693244"/>
            <a:ext cx="70634" cy="69029"/>
          </a:xfrm>
          <a:prstGeom prst="rect">
            <a:avLst/>
          </a:prstGeom>
        </p:spPr>
      </p:pic>
      <p:pic>
        <p:nvPicPr>
          <p:cNvPr id="269" name="図 26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424" y="7691108"/>
            <a:ext cx="74953" cy="68049"/>
          </a:xfrm>
          <a:prstGeom prst="rect">
            <a:avLst/>
          </a:prstGeom>
        </p:spPr>
      </p:pic>
      <p:pic>
        <p:nvPicPr>
          <p:cNvPr id="270" name="図 26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378" y="7076144"/>
            <a:ext cx="1422179" cy="163548"/>
          </a:xfrm>
          <a:prstGeom prst="rect">
            <a:avLst/>
          </a:prstGeom>
        </p:spPr>
      </p:pic>
      <p:sp>
        <p:nvSpPr>
          <p:cNvPr id="271" name="テキスト ボックス 270"/>
          <p:cNvSpPr txBox="1"/>
          <p:nvPr/>
        </p:nvSpPr>
        <p:spPr>
          <a:xfrm>
            <a:off x="3742949" y="895133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272" name="テキスト ボックス 271"/>
          <p:cNvSpPr txBox="1"/>
          <p:nvPr/>
        </p:nvSpPr>
        <p:spPr>
          <a:xfrm>
            <a:off x="1290949" y="8947697"/>
            <a:ext cx="4035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grpSp>
        <p:nvGrpSpPr>
          <p:cNvPr id="273" name="グループ化 272">
            <a:extLst>
              <a:ext uri="{FF2B5EF4-FFF2-40B4-BE49-F238E27FC236}">
                <a16:creationId xmlns:a16="http://schemas.microsoft.com/office/drawing/2014/main" id="{6F75DDE6-CCB4-6D80-647E-2362312EDADA}"/>
              </a:ext>
            </a:extLst>
          </p:cNvPr>
          <p:cNvGrpSpPr/>
          <p:nvPr/>
        </p:nvGrpSpPr>
        <p:grpSpPr>
          <a:xfrm>
            <a:off x="1115047" y="8069455"/>
            <a:ext cx="456701" cy="215444"/>
            <a:chOff x="1158921" y="9509579"/>
            <a:chExt cx="456701" cy="215444"/>
          </a:xfrm>
        </p:grpSpPr>
        <p:pic>
          <p:nvPicPr>
            <p:cNvPr id="274" name="図 273">
              <a:extLst>
                <a:ext uri="{FF2B5EF4-FFF2-40B4-BE49-F238E27FC236}">
                  <a16:creationId xmlns:a16="http://schemas.microsoft.com/office/drawing/2014/main" id="{3E8D4F42-F84F-2A39-88FF-C862B929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921" y="9554769"/>
              <a:ext cx="133703" cy="133703"/>
            </a:xfrm>
            <a:prstGeom prst="rect">
              <a:avLst/>
            </a:prstGeom>
          </p:spPr>
        </p:pic>
        <p:sp>
          <p:nvSpPr>
            <p:cNvPr id="275" name="テキスト ボックス 274">
              <a:extLst>
                <a:ext uri="{FF2B5EF4-FFF2-40B4-BE49-F238E27FC236}">
                  <a16:creationId xmlns:a16="http://schemas.microsoft.com/office/drawing/2014/main" id="{877D4168-8DEA-DB8A-0F47-25E1F4657821}"/>
                </a:ext>
              </a:extLst>
            </p:cNvPr>
            <p:cNvSpPr txBox="1"/>
            <p:nvPr/>
          </p:nvSpPr>
          <p:spPr>
            <a:xfrm>
              <a:off x="1225772" y="9509579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目標年度</a:t>
              </a:r>
              <a:endParaRPr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en-US" altLang="ja-JP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2027</a:t>
              </a:r>
              <a:r>
                <a:rPr kumimoji="1"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</a:p>
          </p:txBody>
        </p:sp>
      </p:grpSp>
      <p:pic>
        <p:nvPicPr>
          <p:cNvPr id="277" name="図 27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70" y="637795"/>
            <a:ext cx="1359824" cy="661573"/>
          </a:xfrm>
          <a:prstGeom prst="rect">
            <a:avLst/>
          </a:prstGeom>
        </p:spPr>
      </p:pic>
      <p:sp>
        <p:nvSpPr>
          <p:cNvPr id="279" name="テキスト ボックス 278"/>
          <p:cNvSpPr txBox="1"/>
          <p:nvPr/>
        </p:nvSpPr>
        <p:spPr>
          <a:xfrm>
            <a:off x="1006941" y="1388393"/>
            <a:ext cx="36503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これ</a:t>
            </a:r>
            <a:r>
              <a:rPr lang="ja-JP" altLang="en-US" sz="15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までおそうじできなかった</a:t>
            </a:r>
            <a:endParaRPr lang="en-US" altLang="ja-JP" sz="1500" b="1" dirty="0" smtClean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500" b="1" dirty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5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「送風ファン」と「送風路」をキレイに</a:t>
            </a:r>
            <a:endParaRPr kumimoji="1" lang="ja-JP" altLang="en-US" sz="1500" b="1" dirty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283" name="直線コネクタ 282"/>
          <p:cNvCxnSpPr/>
          <p:nvPr/>
        </p:nvCxnSpPr>
        <p:spPr>
          <a:xfrm>
            <a:off x="-6687" y="9310133"/>
            <a:ext cx="756208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18" y="2637823"/>
            <a:ext cx="1325063" cy="1376814"/>
          </a:xfrm>
          <a:prstGeom prst="rect">
            <a:avLst/>
          </a:prstGeom>
        </p:spPr>
      </p:pic>
      <p:sp>
        <p:nvSpPr>
          <p:cNvPr id="131" name="テキスト ボックス 130"/>
          <p:cNvSpPr txBox="1"/>
          <p:nvPr/>
        </p:nvSpPr>
        <p:spPr>
          <a:xfrm>
            <a:off x="93106" y="1538577"/>
            <a:ext cx="1247327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業界初</a:t>
            </a:r>
            <a:endParaRPr kumimoji="1" lang="en-US" altLang="ja-JP" sz="1100" dirty="0" smtClean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4595624" y="2941739"/>
            <a:ext cx="947266" cy="1041125"/>
            <a:chOff x="1305960" y="2612097"/>
            <a:chExt cx="947266" cy="104112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5960" y="2705956"/>
              <a:ext cx="947266" cy="947266"/>
            </a:xfrm>
            <a:prstGeom prst="rect">
              <a:avLst/>
            </a:prstGeom>
          </p:spPr>
        </p:pic>
        <p:sp>
          <p:nvSpPr>
            <p:cNvPr id="16" name="角丸四角形 15"/>
            <p:cNvSpPr/>
            <p:nvPr/>
          </p:nvSpPr>
          <p:spPr>
            <a:xfrm>
              <a:off x="1397345" y="2631965"/>
              <a:ext cx="769129" cy="163842"/>
            </a:xfrm>
            <a:prstGeom prst="roundRect">
              <a:avLst/>
            </a:prstGeom>
            <a:solidFill>
              <a:srgbClr val="5F9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テキスト ボックス 223"/>
            <p:cNvSpPr txBox="1"/>
            <p:nvPr/>
          </p:nvSpPr>
          <p:spPr>
            <a:xfrm>
              <a:off x="1414428" y="2612097"/>
              <a:ext cx="7248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 smtClean="0">
                  <a:solidFill>
                    <a:schemeClr val="bg1"/>
                  </a:solidFill>
                </a:rPr>
                <a:t>ユニット裏面</a:t>
              </a:r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図 3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933" y="2779422"/>
            <a:ext cx="1597020" cy="456032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912" y="4129344"/>
            <a:ext cx="1506845" cy="432317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085" y="3248468"/>
            <a:ext cx="1579350" cy="697479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2223349" y="860523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 smtClean="0"/>
              <a:t>★家庭用エアコンにおいて。</a:t>
            </a:r>
            <a:endParaRPr kumimoji="1" lang="en-US" altLang="ja-JP" sz="600" dirty="0" smtClean="0"/>
          </a:p>
          <a:p>
            <a:r>
              <a:rPr kumimoji="1" lang="ja-JP" altLang="en-US" sz="600" dirty="0" smtClean="0"/>
              <a:t>送風ファンと送風路を同時におそうじする機能。</a:t>
            </a:r>
            <a:endParaRPr kumimoji="1" lang="en-US" altLang="ja-JP" sz="600" dirty="0" smtClean="0"/>
          </a:p>
          <a:p>
            <a:r>
              <a:rPr kumimoji="1" lang="en-US" altLang="ja-JP" sz="600" dirty="0" smtClean="0"/>
              <a:t>2023</a:t>
            </a:r>
            <a:r>
              <a:rPr kumimoji="1" lang="ja-JP" altLang="en-US" sz="600" dirty="0" smtClean="0"/>
              <a:t>年</a:t>
            </a:r>
            <a:r>
              <a:rPr kumimoji="1" lang="en-US" altLang="ja-JP" sz="600" dirty="0" smtClean="0"/>
              <a:t>11</a:t>
            </a:r>
            <a:r>
              <a:rPr kumimoji="1" lang="ja-JP" altLang="en-US" sz="600" dirty="0" smtClean="0"/>
              <a:t>月</a:t>
            </a:r>
            <a:r>
              <a:rPr kumimoji="1" lang="en-US" altLang="ja-JP" sz="600" dirty="0" smtClean="0"/>
              <a:t>1</a:t>
            </a:r>
            <a:r>
              <a:rPr kumimoji="1" lang="ja-JP" altLang="en-US" sz="600" dirty="0" smtClean="0"/>
              <a:t>日現在。</a:t>
            </a:r>
            <a:endParaRPr kumimoji="1" lang="ja-JP" altLang="en-US" sz="600" dirty="0"/>
          </a:p>
        </p:txBody>
      </p:sp>
      <p:pic>
        <p:nvPicPr>
          <p:cNvPr id="225" name="図 22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794" y="2177165"/>
            <a:ext cx="1675735" cy="414289"/>
          </a:xfrm>
          <a:prstGeom prst="rect">
            <a:avLst/>
          </a:prstGeom>
        </p:spPr>
      </p:pic>
      <p:pic>
        <p:nvPicPr>
          <p:cNvPr id="278" name="図 277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19" y="684317"/>
            <a:ext cx="662781" cy="662781"/>
          </a:xfrm>
          <a:prstGeom prst="rect">
            <a:avLst/>
          </a:prstGeom>
        </p:spPr>
      </p:pic>
      <p:sp>
        <p:nvSpPr>
          <p:cNvPr id="52" name="下矢印 51"/>
          <p:cNvSpPr/>
          <p:nvPr/>
        </p:nvSpPr>
        <p:spPr>
          <a:xfrm>
            <a:off x="6401512" y="2599152"/>
            <a:ext cx="197221" cy="14878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下矢印 150"/>
          <p:cNvSpPr/>
          <p:nvPr/>
        </p:nvSpPr>
        <p:spPr>
          <a:xfrm>
            <a:off x="6403857" y="3953603"/>
            <a:ext cx="197221" cy="14878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3277306" y="2941821"/>
            <a:ext cx="379425" cy="1535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62766" y="2921581"/>
            <a:ext cx="4203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b="1" dirty="0" smtClean="0">
                <a:solidFill>
                  <a:srgbClr val="5F90CC"/>
                </a:solidFill>
              </a:rPr>
              <a:t>ブラシ</a:t>
            </a:r>
            <a:endParaRPr kumimoji="1" lang="ja-JP" altLang="en-US" sz="700" b="1" dirty="0">
              <a:solidFill>
                <a:srgbClr val="5F90CC"/>
              </a:solidFill>
            </a:endParaRPr>
          </a:p>
        </p:txBody>
      </p:sp>
      <p:cxnSp>
        <p:nvCxnSpPr>
          <p:cNvPr id="61" name="カギ線コネクタ 60"/>
          <p:cNvCxnSpPr/>
          <p:nvPr/>
        </p:nvCxnSpPr>
        <p:spPr>
          <a:xfrm>
            <a:off x="3507548" y="3105236"/>
            <a:ext cx="221010" cy="201844"/>
          </a:xfrm>
          <a:prstGeom prst="bentConnector3">
            <a:avLst>
              <a:gd name="adj1" fmla="val 431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テキスト ボックス 168"/>
          <p:cNvSpPr txBox="1"/>
          <p:nvPr/>
        </p:nvSpPr>
        <p:spPr>
          <a:xfrm>
            <a:off x="96817" y="1952589"/>
            <a:ext cx="48510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「よごれ</a:t>
            </a:r>
            <a:r>
              <a:rPr lang="ja-JP" altLang="en-US" sz="16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</a:t>
            </a:r>
            <a:r>
              <a:rPr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扇」で</a:t>
            </a:r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エアコン内部を乾燥、</a:t>
            </a:r>
            <a:r>
              <a:rPr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送風ファンと</a:t>
            </a:r>
            <a:endParaRPr lang="en-US" altLang="ja-JP" sz="16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100"/>
              </a:lnSpc>
            </a:pPr>
            <a:r>
              <a:rPr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送風路を同時におそうじ。</a:t>
            </a:r>
            <a:endParaRPr kumimoji="1" lang="ja-JP" altLang="en-US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7" y="6645399"/>
            <a:ext cx="728473" cy="871730"/>
          </a:xfrm>
          <a:prstGeom prst="rect">
            <a:avLst/>
          </a:prstGeom>
        </p:spPr>
      </p:pic>
      <p:pic>
        <p:nvPicPr>
          <p:cNvPr id="152" name="図 151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989" y="-4053"/>
            <a:ext cx="457571" cy="547555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2" y="4928936"/>
            <a:ext cx="2394285" cy="1130968"/>
          </a:xfrm>
          <a:prstGeom prst="rect">
            <a:avLst/>
          </a:prstGeom>
        </p:spPr>
      </p:pic>
      <p:sp>
        <p:nvSpPr>
          <p:cNvPr id="155" name="テキスト ボックス 154"/>
          <p:cNvSpPr txBox="1"/>
          <p:nvPr/>
        </p:nvSpPr>
        <p:spPr>
          <a:xfrm>
            <a:off x="38116" y="4573463"/>
            <a:ext cx="17892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アクアドロップ洗浄</a:t>
            </a:r>
            <a:endParaRPr kumimoji="1" lang="ja-JP" altLang="en-US" sz="1500" b="1" dirty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7" name="テキスト ボックス 156"/>
          <p:cNvSpPr txBox="1"/>
          <p:nvPr/>
        </p:nvSpPr>
        <p:spPr>
          <a:xfrm>
            <a:off x="4299513" y="4548130"/>
            <a:ext cx="14927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自動でおそうじ</a:t>
            </a:r>
            <a:endParaRPr kumimoji="1" lang="ja-JP" altLang="en-US" sz="1500" b="1" dirty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959" y="4831499"/>
            <a:ext cx="2021306" cy="1430281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6556802" y="5058161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 smtClean="0"/>
              <a:t>運転時間 約</a:t>
            </a:r>
            <a:r>
              <a:rPr kumimoji="1" lang="en-US" altLang="ja-JP" sz="900" dirty="0" smtClean="0"/>
              <a:t>7</a:t>
            </a:r>
            <a:r>
              <a:rPr kumimoji="1" lang="ja-JP" altLang="en-US" sz="900" dirty="0" smtClean="0"/>
              <a:t>分</a:t>
            </a:r>
            <a:endParaRPr kumimoji="1" lang="ja-JP" altLang="en-US" sz="900" dirty="0"/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6389856" y="4855972"/>
            <a:ext cx="11496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 smtClean="0"/>
              <a:t>電気代 </a:t>
            </a:r>
            <a:r>
              <a:rPr lang="ja-JP" altLang="en-US" sz="900" dirty="0" smtClean="0"/>
              <a:t>約</a:t>
            </a:r>
            <a:r>
              <a:rPr lang="en-US" altLang="ja-JP" sz="900" dirty="0" smtClean="0"/>
              <a:t>0.01</a:t>
            </a:r>
            <a:r>
              <a:rPr lang="ja-JP" altLang="en-US" sz="900" dirty="0" smtClean="0"/>
              <a:t>円</a:t>
            </a:r>
            <a:r>
              <a:rPr lang="en-US" altLang="ja-JP" sz="900" dirty="0" smtClean="0"/>
              <a:t>/</a:t>
            </a:r>
            <a:r>
              <a:rPr lang="ja-JP" altLang="en-US" sz="900" dirty="0" smtClean="0"/>
              <a:t>回</a:t>
            </a:r>
            <a:endParaRPr kumimoji="1" lang="ja-JP" altLang="en-US" sz="900" dirty="0"/>
          </a:p>
        </p:txBody>
      </p:sp>
      <p:sp>
        <p:nvSpPr>
          <p:cNvPr id="160" name="テキスト ボックス 159"/>
          <p:cNvSpPr txBox="1"/>
          <p:nvPr/>
        </p:nvSpPr>
        <p:spPr>
          <a:xfrm>
            <a:off x="6678256" y="5236601"/>
            <a:ext cx="7954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/>
              <a:t>運転音</a:t>
            </a:r>
            <a:r>
              <a:rPr kumimoji="1" lang="ja-JP" altLang="en-US" sz="900" dirty="0" smtClean="0"/>
              <a:t> </a:t>
            </a:r>
            <a:r>
              <a:rPr lang="en-US" altLang="ja-JP" sz="900" dirty="0" smtClean="0"/>
              <a:t>37dB</a:t>
            </a:r>
            <a:endParaRPr kumimoji="1" lang="ja-JP" altLang="en-US" sz="900" dirty="0"/>
          </a:p>
        </p:txBody>
      </p:sp>
      <p:cxnSp>
        <p:nvCxnSpPr>
          <p:cNvPr id="59" name="直線コネクタ 58"/>
          <p:cNvCxnSpPr/>
          <p:nvPr/>
        </p:nvCxnSpPr>
        <p:spPr>
          <a:xfrm>
            <a:off x="6622238" y="5065802"/>
            <a:ext cx="78154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>
          <a:xfrm>
            <a:off x="6729848" y="5262866"/>
            <a:ext cx="67393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0" name="直線コネクタ 169"/>
          <p:cNvCxnSpPr/>
          <p:nvPr/>
        </p:nvCxnSpPr>
        <p:spPr>
          <a:xfrm>
            <a:off x="6835164" y="5450843"/>
            <a:ext cx="57421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3" name="図 62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5" y="6683654"/>
            <a:ext cx="1777597" cy="691739"/>
          </a:xfrm>
          <a:prstGeom prst="rect">
            <a:avLst/>
          </a:prstGeom>
        </p:spPr>
      </p:pic>
      <p:pic>
        <p:nvPicPr>
          <p:cNvPr id="276" name="図 275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718" y="6576246"/>
            <a:ext cx="265794" cy="840524"/>
          </a:xfrm>
          <a:prstGeom prst="rect">
            <a:avLst/>
          </a:prstGeom>
        </p:spPr>
      </p:pic>
      <p:pic>
        <p:nvPicPr>
          <p:cNvPr id="280" name="図 279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579" y="6675186"/>
            <a:ext cx="1065809" cy="855876"/>
          </a:xfrm>
          <a:prstGeom prst="rect">
            <a:avLst/>
          </a:prstGeom>
        </p:spPr>
      </p:pic>
      <p:sp>
        <p:nvSpPr>
          <p:cNvPr id="281" name="テキスト ボックス 280"/>
          <p:cNvSpPr txBox="1"/>
          <p:nvPr/>
        </p:nvSpPr>
        <p:spPr>
          <a:xfrm>
            <a:off x="2166056" y="47626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コロナ エアコン</a:t>
            </a:r>
            <a:endParaRPr lang="en-US" altLang="ja-JP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en-US" altLang="ja-JP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ReLaLa</a:t>
            </a:r>
            <a:endParaRPr kumimoji="1" lang="ja-JP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4" name="テキスト ボックス 283"/>
          <p:cNvSpPr txBox="1"/>
          <p:nvPr/>
        </p:nvSpPr>
        <p:spPr>
          <a:xfrm>
            <a:off x="38116" y="9328289"/>
            <a:ext cx="28350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●お問い合わせ・ご用命はこちらまで</a:t>
            </a:r>
            <a:endParaRPr kumimoji="1" lang="ja-JP" altLang="en-US" sz="10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5" name="テキスト ボックス 284"/>
          <p:cNvSpPr txBox="1"/>
          <p:nvPr/>
        </p:nvSpPr>
        <p:spPr>
          <a:xfrm>
            <a:off x="785929" y="1433702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★</a:t>
            </a:r>
            <a:endParaRPr kumimoji="1" lang="ja-JP" altLang="en-US" sz="1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6" name="Text 11"/>
          <p:cNvSpPr txBox="1"/>
          <p:nvPr/>
        </p:nvSpPr>
        <p:spPr>
          <a:xfrm>
            <a:off x="3277306" y="102166"/>
            <a:ext cx="3661914" cy="4070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Zen Maru Gothic Bold" pitchFamily="34" charset="-120"/>
              </a:rPr>
              <a:t>エアコン内部の清潔はとても大切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280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2DD12147-97F1-D7F7-892B-45EE64505C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196" y="4884028"/>
            <a:ext cx="164893" cy="164893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5D747495-238D-2B9B-757A-A889793C7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769" y="4890768"/>
            <a:ext cx="164893" cy="164893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D8B140AE-7F40-9513-7B00-104EAFD512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698" y="5686638"/>
            <a:ext cx="164893" cy="16489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239D85F0-3A39-5171-4122-1FDE193ED4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185" y="4888952"/>
            <a:ext cx="164893" cy="164893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3E00CAB-8267-76DA-3804-D287267FF7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549" y="5686638"/>
            <a:ext cx="164893" cy="164893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771F75FD-2337-B166-1C9D-B56672008C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901" y="8441037"/>
            <a:ext cx="164893" cy="164893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52AA9630-0BE5-1B6E-72EE-3150C7270E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61" y="7607038"/>
            <a:ext cx="164893" cy="164893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44FCFEC5-F727-8418-281F-DEECCE5A5B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330" y="8460396"/>
            <a:ext cx="164893" cy="164893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AE10011B-3081-855D-3CB8-B4CF8D16F1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86" y="7607038"/>
            <a:ext cx="164893" cy="164893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7D07F0BA-C869-749B-6AB4-D5D89AA8E2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894" y="8450839"/>
            <a:ext cx="164893" cy="164893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C2A35592-8916-2885-4C7C-CFF39929D1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649" y="7611083"/>
            <a:ext cx="164893" cy="16489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493" y="3712598"/>
            <a:ext cx="1518379" cy="17461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834" y="3543178"/>
            <a:ext cx="1866572" cy="695529"/>
          </a:xfrm>
          <a:prstGeom prst="rect">
            <a:avLst/>
          </a:prstGeom>
        </p:spPr>
      </p:pic>
      <p:sp>
        <p:nvSpPr>
          <p:cNvPr id="178" name="正方形/長方形 177"/>
          <p:cNvSpPr/>
          <p:nvPr/>
        </p:nvSpPr>
        <p:spPr>
          <a:xfrm>
            <a:off x="4882541" y="3283331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(22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･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25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･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28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・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40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79" name="正方形/長方形 178"/>
          <p:cNvSpPr/>
          <p:nvPr/>
        </p:nvSpPr>
        <p:spPr>
          <a:xfrm>
            <a:off x="6208776" y="3266793"/>
            <a:ext cx="1110065" cy="18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(56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80" name="図 17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584" y="3474736"/>
            <a:ext cx="993505" cy="701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309" y="3516199"/>
            <a:ext cx="273721" cy="758416"/>
          </a:xfrm>
          <a:prstGeom prst="rect">
            <a:avLst/>
          </a:prstGeom>
        </p:spPr>
      </p:pic>
      <p:sp>
        <p:nvSpPr>
          <p:cNvPr id="182" name="テキスト ボックス 181"/>
          <p:cNvSpPr txBox="1"/>
          <p:nvPr/>
        </p:nvSpPr>
        <p:spPr>
          <a:xfrm>
            <a:off x="95917" y="3269644"/>
            <a:ext cx="2592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寒く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ならない「再熱除湿」搭載モデル</a:t>
            </a:r>
            <a:endParaRPr kumimoji="1"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86" name="グループ化 185"/>
          <p:cNvGrpSpPr/>
          <p:nvPr/>
        </p:nvGrpSpPr>
        <p:grpSpPr>
          <a:xfrm>
            <a:off x="186972" y="4399523"/>
            <a:ext cx="716863" cy="307777"/>
            <a:chOff x="-1116382" y="7781721"/>
            <a:chExt cx="716863" cy="307777"/>
          </a:xfrm>
        </p:grpSpPr>
        <p:sp>
          <p:nvSpPr>
            <p:cNvPr id="236" name="正方形/長方形 235"/>
            <p:cNvSpPr/>
            <p:nvPr/>
          </p:nvSpPr>
          <p:spPr>
            <a:xfrm>
              <a:off x="-1084081" y="7781721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テキスト ボックス 237"/>
            <p:cNvSpPr txBox="1"/>
            <p:nvPr/>
          </p:nvSpPr>
          <p:spPr>
            <a:xfrm>
              <a:off x="-1116382" y="7781721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６畳用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39" name="グループ化 238"/>
          <p:cNvGrpSpPr/>
          <p:nvPr/>
        </p:nvGrpSpPr>
        <p:grpSpPr>
          <a:xfrm>
            <a:off x="2643631" y="4399522"/>
            <a:ext cx="716863" cy="307777"/>
            <a:chOff x="2630552" y="9099785"/>
            <a:chExt cx="716863" cy="307777"/>
          </a:xfrm>
        </p:grpSpPr>
        <p:sp>
          <p:nvSpPr>
            <p:cNvPr id="240" name="正方形/長方形 239"/>
            <p:cNvSpPr/>
            <p:nvPr/>
          </p:nvSpPr>
          <p:spPr>
            <a:xfrm>
              <a:off x="2662853" y="90997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テキスト ボックス 240"/>
            <p:cNvSpPr txBox="1"/>
            <p:nvPr/>
          </p:nvSpPr>
          <p:spPr>
            <a:xfrm>
              <a:off x="2630552" y="9099785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8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42" name="グループ化 241"/>
          <p:cNvGrpSpPr/>
          <p:nvPr/>
        </p:nvGrpSpPr>
        <p:grpSpPr>
          <a:xfrm>
            <a:off x="5087434" y="4400031"/>
            <a:ext cx="716863" cy="307777"/>
            <a:chOff x="5090687" y="9088385"/>
            <a:chExt cx="716863" cy="307777"/>
          </a:xfrm>
        </p:grpSpPr>
        <p:sp>
          <p:nvSpPr>
            <p:cNvPr id="243" name="正方形/長方形 242"/>
            <p:cNvSpPr/>
            <p:nvPr/>
          </p:nvSpPr>
          <p:spPr>
            <a:xfrm>
              <a:off x="5122988" y="90883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テキスト ボックス 243"/>
            <p:cNvSpPr txBox="1"/>
            <p:nvPr/>
          </p:nvSpPr>
          <p:spPr>
            <a:xfrm>
              <a:off x="5090687" y="9088385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45" name="グループ化 244"/>
          <p:cNvGrpSpPr/>
          <p:nvPr/>
        </p:nvGrpSpPr>
        <p:grpSpPr>
          <a:xfrm>
            <a:off x="189205" y="5167372"/>
            <a:ext cx="716863" cy="307777"/>
            <a:chOff x="174075" y="9928078"/>
            <a:chExt cx="716863" cy="307777"/>
          </a:xfrm>
        </p:grpSpPr>
        <p:sp>
          <p:nvSpPr>
            <p:cNvPr id="246" name="正方形/長方形 245"/>
            <p:cNvSpPr/>
            <p:nvPr/>
          </p:nvSpPr>
          <p:spPr>
            <a:xfrm>
              <a:off x="206376" y="9928078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テキスト ボックス 246"/>
            <p:cNvSpPr txBox="1"/>
            <p:nvPr/>
          </p:nvSpPr>
          <p:spPr>
            <a:xfrm>
              <a:off x="174075" y="9928078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14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48" name="グループ化 247"/>
          <p:cNvGrpSpPr/>
          <p:nvPr/>
        </p:nvGrpSpPr>
        <p:grpSpPr>
          <a:xfrm>
            <a:off x="2642941" y="5162298"/>
            <a:ext cx="716863" cy="307777"/>
            <a:chOff x="2633392" y="9921184"/>
            <a:chExt cx="716863" cy="307777"/>
          </a:xfrm>
        </p:grpSpPr>
        <p:sp>
          <p:nvSpPr>
            <p:cNvPr id="249" name="正方形/長方形 248"/>
            <p:cNvSpPr/>
            <p:nvPr/>
          </p:nvSpPr>
          <p:spPr>
            <a:xfrm>
              <a:off x="2665693" y="9921184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テキスト ボックス 249"/>
            <p:cNvSpPr txBox="1"/>
            <p:nvPr/>
          </p:nvSpPr>
          <p:spPr>
            <a:xfrm>
              <a:off x="2633392" y="9921184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18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51" name="テキスト ボックス 250"/>
          <p:cNvSpPr txBox="1"/>
          <p:nvPr/>
        </p:nvSpPr>
        <p:spPr>
          <a:xfrm>
            <a:off x="870447" y="4527692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52" name="テキスト ボックス 251"/>
          <p:cNvSpPr txBox="1"/>
          <p:nvPr/>
        </p:nvSpPr>
        <p:spPr>
          <a:xfrm>
            <a:off x="873228" y="4286051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CSH-W2224R</a:t>
            </a:r>
            <a:endParaRPr kumimoji="1" lang="ja-JP" altLang="en-US" sz="1400" dirty="0"/>
          </a:p>
        </p:txBody>
      </p:sp>
      <p:sp>
        <p:nvSpPr>
          <p:cNvPr id="253" name="テキスト ボックス 252"/>
          <p:cNvSpPr txBox="1"/>
          <p:nvPr/>
        </p:nvSpPr>
        <p:spPr>
          <a:xfrm>
            <a:off x="863610" y="4484782"/>
            <a:ext cx="1120820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COH-W2224R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54" name="テキスト ボックス 253"/>
          <p:cNvSpPr txBox="1"/>
          <p:nvPr/>
        </p:nvSpPr>
        <p:spPr>
          <a:xfrm>
            <a:off x="151172" y="4825821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717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258" name="テキスト ボックス 257"/>
          <p:cNvSpPr txBox="1"/>
          <p:nvPr/>
        </p:nvSpPr>
        <p:spPr>
          <a:xfrm>
            <a:off x="1520512" y="4823508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87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59" name="直線コネクタ 258"/>
          <p:cNvCxnSpPr/>
          <p:nvPr/>
        </p:nvCxnSpPr>
        <p:spPr>
          <a:xfrm>
            <a:off x="221781" y="4798803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テキスト ボックス 260"/>
          <p:cNvSpPr txBox="1"/>
          <p:nvPr/>
        </p:nvSpPr>
        <p:spPr>
          <a:xfrm>
            <a:off x="3325704" y="4530768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62" name="テキスト ボックス 261"/>
          <p:cNvSpPr txBox="1"/>
          <p:nvPr/>
        </p:nvSpPr>
        <p:spPr>
          <a:xfrm>
            <a:off x="3328485" y="4289127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CSH-W2524R</a:t>
            </a:r>
            <a:endParaRPr kumimoji="1" lang="ja-JP" altLang="en-US" sz="1400" dirty="0"/>
          </a:p>
        </p:txBody>
      </p:sp>
      <p:sp>
        <p:nvSpPr>
          <p:cNvPr id="263" name="テキスト ボックス 262"/>
          <p:cNvSpPr txBox="1"/>
          <p:nvPr/>
        </p:nvSpPr>
        <p:spPr>
          <a:xfrm>
            <a:off x="3318867" y="4487858"/>
            <a:ext cx="1120820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COH-W2524R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64" name="テキスト ボックス 263"/>
          <p:cNvSpPr txBox="1"/>
          <p:nvPr/>
        </p:nvSpPr>
        <p:spPr>
          <a:xfrm>
            <a:off x="2606429" y="4828897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815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268" name="テキスト ボックス 267"/>
          <p:cNvSpPr txBox="1"/>
          <p:nvPr/>
        </p:nvSpPr>
        <p:spPr>
          <a:xfrm>
            <a:off x="3975769" y="4822669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87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69" name="直線コネクタ 268"/>
          <p:cNvCxnSpPr/>
          <p:nvPr/>
        </p:nvCxnSpPr>
        <p:spPr>
          <a:xfrm>
            <a:off x="2677038" y="4801879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テキスト ボックス 270"/>
          <p:cNvSpPr txBox="1"/>
          <p:nvPr/>
        </p:nvSpPr>
        <p:spPr>
          <a:xfrm>
            <a:off x="5755452" y="4527692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72" name="テキスト ボックス 271"/>
          <p:cNvSpPr txBox="1"/>
          <p:nvPr/>
        </p:nvSpPr>
        <p:spPr>
          <a:xfrm>
            <a:off x="5758233" y="4286051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CSH-W2824R</a:t>
            </a:r>
            <a:endParaRPr kumimoji="1" lang="ja-JP" altLang="en-US" sz="1400" dirty="0"/>
          </a:p>
        </p:txBody>
      </p:sp>
      <p:sp>
        <p:nvSpPr>
          <p:cNvPr id="273" name="テキスト ボックス 272"/>
          <p:cNvSpPr txBox="1"/>
          <p:nvPr/>
        </p:nvSpPr>
        <p:spPr>
          <a:xfrm>
            <a:off x="5748615" y="4484782"/>
            <a:ext cx="1120820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COH-W2824R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74" name="テキスト ボックス 273"/>
          <p:cNvSpPr txBox="1"/>
          <p:nvPr/>
        </p:nvSpPr>
        <p:spPr>
          <a:xfrm>
            <a:off x="5036177" y="4825821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929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278" name="テキスト ボックス 277"/>
          <p:cNvSpPr txBox="1"/>
          <p:nvPr/>
        </p:nvSpPr>
        <p:spPr>
          <a:xfrm>
            <a:off x="6405517" y="4819593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86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79" name="直線コネクタ 278"/>
          <p:cNvCxnSpPr/>
          <p:nvPr/>
        </p:nvCxnSpPr>
        <p:spPr>
          <a:xfrm>
            <a:off x="5106786" y="4798803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テキスト ボックス 280"/>
          <p:cNvSpPr txBox="1"/>
          <p:nvPr/>
        </p:nvSpPr>
        <p:spPr>
          <a:xfrm>
            <a:off x="871653" y="5330732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82" name="テキスト ボックス 281"/>
          <p:cNvSpPr txBox="1"/>
          <p:nvPr/>
        </p:nvSpPr>
        <p:spPr>
          <a:xfrm>
            <a:off x="874434" y="5089091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CSH-W4024R2</a:t>
            </a:r>
            <a:endParaRPr kumimoji="1" lang="ja-JP" altLang="en-US" sz="1400" dirty="0"/>
          </a:p>
        </p:txBody>
      </p:sp>
      <p:sp>
        <p:nvSpPr>
          <p:cNvPr id="283" name="テキスト ボックス 282"/>
          <p:cNvSpPr txBox="1"/>
          <p:nvPr/>
        </p:nvSpPr>
        <p:spPr>
          <a:xfrm>
            <a:off x="864816" y="5287822"/>
            <a:ext cx="1162498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COH-W4024R2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 smtClean="0"/>
              <a:t>2</a:t>
            </a:r>
            <a:r>
              <a:rPr kumimoji="1" lang="en-US" altLang="ja-JP" sz="450" dirty="0" smtClean="0"/>
              <a:t>00V 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84" name="テキスト ボックス 283"/>
          <p:cNvSpPr txBox="1"/>
          <p:nvPr/>
        </p:nvSpPr>
        <p:spPr>
          <a:xfrm>
            <a:off x="152378" y="5628861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1,428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288" name="テキスト ボックス 287"/>
          <p:cNvSpPr txBox="1"/>
          <p:nvPr/>
        </p:nvSpPr>
        <p:spPr>
          <a:xfrm>
            <a:off x="1617151" y="5622633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80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89" name="直線コネクタ 288"/>
          <p:cNvCxnSpPr/>
          <p:nvPr/>
        </p:nvCxnSpPr>
        <p:spPr>
          <a:xfrm>
            <a:off x="222987" y="5601843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0" name="図 28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54" y="5330732"/>
            <a:ext cx="70961" cy="72070"/>
          </a:xfrm>
          <a:prstGeom prst="rect">
            <a:avLst/>
          </a:prstGeom>
        </p:spPr>
      </p:pic>
      <p:sp>
        <p:nvSpPr>
          <p:cNvPr id="291" name="テキスト ボックス 290"/>
          <p:cNvSpPr txBox="1"/>
          <p:nvPr/>
        </p:nvSpPr>
        <p:spPr>
          <a:xfrm>
            <a:off x="3316639" y="5321550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92" name="テキスト ボックス 291"/>
          <p:cNvSpPr txBox="1"/>
          <p:nvPr/>
        </p:nvSpPr>
        <p:spPr>
          <a:xfrm>
            <a:off x="3319420" y="5079909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CSH-W5624R2</a:t>
            </a:r>
            <a:endParaRPr kumimoji="1" lang="ja-JP" altLang="en-US" sz="1400" dirty="0"/>
          </a:p>
        </p:txBody>
      </p:sp>
      <p:sp>
        <p:nvSpPr>
          <p:cNvPr id="293" name="テキスト ボックス 292"/>
          <p:cNvSpPr txBox="1"/>
          <p:nvPr/>
        </p:nvSpPr>
        <p:spPr>
          <a:xfrm>
            <a:off x="3309802" y="5278640"/>
            <a:ext cx="1188146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COH-W5624R2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 smtClean="0"/>
              <a:t>2</a:t>
            </a:r>
            <a:r>
              <a:rPr kumimoji="1" lang="en-US" altLang="ja-JP" sz="450" dirty="0" smtClean="0"/>
              <a:t>00V 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94" name="テキスト ボックス 293"/>
          <p:cNvSpPr txBox="1"/>
          <p:nvPr/>
        </p:nvSpPr>
        <p:spPr>
          <a:xfrm>
            <a:off x="2597364" y="5619679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2,118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298" name="テキスト ボックス 297"/>
          <p:cNvSpPr txBox="1"/>
          <p:nvPr/>
        </p:nvSpPr>
        <p:spPr>
          <a:xfrm>
            <a:off x="4071662" y="5622976"/>
            <a:ext cx="982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 </a:t>
            </a:r>
            <a:r>
              <a:rPr kumimoji="1" lang="en-US" altLang="ja-JP" sz="1200" dirty="0"/>
              <a:t>79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99" name="直線コネクタ 298"/>
          <p:cNvCxnSpPr/>
          <p:nvPr/>
        </p:nvCxnSpPr>
        <p:spPr>
          <a:xfrm>
            <a:off x="2667973" y="5592661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0" name="図 29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640" y="5321550"/>
            <a:ext cx="70961" cy="72070"/>
          </a:xfrm>
          <a:prstGeom prst="rect">
            <a:avLst/>
          </a:prstGeom>
        </p:spPr>
      </p:pic>
      <p:sp>
        <p:nvSpPr>
          <p:cNvPr id="301" name="正方形/長方形 300"/>
          <p:cNvSpPr/>
          <p:nvPr/>
        </p:nvSpPr>
        <p:spPr>
          <a:xfrm>
            <a:off x="213922" y="4883181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正方形/長方形 301"/>
          <p:cNvSpPr/>
          <p:nvPr/>
        </p:nvSpPr>
        <p:spPr>
          <a:xfrm>
            <a:off x="1117346" y="4883181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正方形/長方形 302"/>
          <p:cNvSpPr/>
          <p:nvPr/>
        </p:nvSpPr>
        <p:spPr>
          <a:xfrm>
            <a:off x="2671078" y="4882521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正方形/長方形 303"/>
          <p:cNvSpPr/>
          <p:nvPr/>
        </p:nvSpPr>
        <p:spPr>
          <a:xfrm>
            <a:off x="3574502" y="4882521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正方形/長方形 304"/>
          <p:cNvSpPr/>
          <p:nvPr/>
        </p:nvSpPr>
        <p:spPr>
          <a:xfrm>
            <a:off x="5101434" y="4880998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正方形/長方形 305"/>
          <p:cNvSpPr/>
          <p:nvPr/>
        </p:nvSpPr>
        <p:spPr>
          <a:xfrm>
            <a:off x="6004858" y="4880998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正方形/長方形 306"/>
          <p:cNvSpPr/>
          <p:nvPr/>
        </p:nvSpPr>
        <p:spPr>
          <a:xfrm>
            <a:off x="204086" y="5680951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正方形/長方形 307"/>
          <p:cNvSpPr/>
          <p:nvPr/>
        </p:nvSpPr>
        <p:spPr>
          <a:xfrm>
            <a:off x="1231336" y="5680951"/>
            <a:ext cx="1278628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正方形/長方形 308"/>
          <p:cNvSpPr/>
          <p:nvPr/>
        </p:nvSpPr>
        <p:spPr>
          <a:xfrm>
            <a:off x="2653035" y="5680951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正方形/長方形 309"/>
          <p:cNvSpPr/>
          <p:nvPr/>
        </p:nvSpPr>
        <p:spPr>
          <a:xfrm>
            <a:off x="3685446" y="5680756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正方形/長方形 323"/>
          <p:cNvSpPr/>
          <p:nvPr/>
        </p:nvSpPr>
        <p:spPr>
          <a:xfrm>
            <a:off x="2903659" y="6205119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(22</a:t>
            </a:r>
            <a:r>
              <a:rPr kumimoji="1" lang="ja-JP" altLang="en-US" sz="700" dirty="0">
                <a:solidFill>
                  <a:schemeClr val="bg2">
                    <a:lumMod val="50000"/>
                  </a:schemeClr>
                </a:solidFill>
              </a:rPr>
              <a:t>・</a:t>
            </a:r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25</a:t>
            </a:r>
            <a:r>
              <a:rPr kumimoji="1" lang="ja-JP" altLang="en-US" sz="700" dirty="0">
                <a:solidFill>
                  <a:schemeClr val="bg2">
                    <a:lumMod val="50000"/>
                  </a:schemeClr>
                </a:solidFill>
              </a:rPr>
              <a:t>・</a:t>
            </a:r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28</a:t>
            </a:r>
            <a:r>
              <a:rPr kumimoji="1" lang="ja-JP" altLang="en-US" sz="7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25" name="正方形/長方形 324"/>
          <p:cNvSpPr/>
          <p:nvPr/>
        </p:nvSpPr>
        <p:spPr>
          <a:xfrm>
            <a:off x="4855535" y="6208423"/>
            <a:ext cx="1110065" cy="18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dirty="0">
                <a:solidFill>
                  <a:schemeClr val="bg2">
                    <a:lumMod val="50000"/>
                  </a:schemeClr>
                </a:solidFill>
              </a:rPr>
              <a:t>(40</a:t>
            </a:r>
            <a:r>
              <a:rPr kumimoji="1" lang="ja-JP" altLang="en-US" sz="7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29" name="テキスト ボックス 328"/>
          <p:cNvSpPr txBox="1"/>
          <p:nvPr/>
        </p:nvSpPr>
        <p:spPr>
          <a:xfrm>
            <a:off x="89956" y="5998604"/>
            <a:ext cx="275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基本性能を重視した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シンプルエアコン</a:t>
            </a:r>
            <a:endParaRPr kumimoji="1"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31" name="グループ化 330"/>
          <p:cNvGrpSpPr/>
          <p:nvPr/>
        </p:nvGrpSpPr>
        <p:grpSpPr>
          <a:xfrm>
            <a:off x="158528" y="7117968"/>
            <a:ext cx="716863" cy="307777"/>
            <a:chOff x="-1116382" y="7781721"/>
            <a:chExt cx="716863" cy="307777"/>
          </a:xfrm>
        </p:grpSpPr>
        <p:sp>
          <p:nvSpPr>
            <p:cNvPr id="332" name="正方形/長方形 331"/>
            <p:cNvSpPr/>
            <p:nvPr/>
          </p:nvSpPr>
          <p:spPr>
            <a:xfrm>
              <a:off x="-1084081" y="7781721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3" name="テキスト ボックス 332"/>
            <p:cNvSpPr txBox="1"/>
            <p:nvPr/>
          </p:nvSpPr>
          <p:spPr>
            <a:xfrm>
              <a:off x="-1116382" y="7781721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６畳用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34" name="グループ化 333"/>
          <p:cNvGrpSpPr/>
          <p:nvPr/>
        </p:nvGrpSpPr>
        <p:grpSpPr>
          <a:xfrm>
            <a:off x="2615187" y="7117967"/>
            <a:ext cx="716863" cy="307777"/>
            <a:chOff x="2630552" y="9099785"/>
            <a:chExt cx="716863" cy="307777"/>
          </a:xfrm>
        </p:grpSpPr>
        <p:sp>
          <p:nvSpPr>
            <p:cNvPr id="335" name="正方形/長方形 334"/>
            <p:cNvSpPr/>
            <p:nvPr/>
          </p:nvSpPr>
          <p:spPr>
            <a:xfrm>
              <a:off x="2662853" y="90997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6" name="テキスト ボックス 335"/>
            <p:cNvSpPr txBox="1"/>
            <p:nvPr/>
          </p:nvSpPr>
          <p:spPr>
            <a:xfrm>
              <a:off x="2630552" y="9099785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8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37" name="グループ化 336"/>
          <p:cNvGrpSpPr/>
          <p:nvPr/>
        </p:nvGrpSpPr>
        <p:grpSpPr>
          <a:xfrm>
            <a:off x="5092856" y="7106501"/>
            <a:ext cx="716863" cy="307777"/>
            <a:chOff x="5090687" y="9088385"/>
            <a:chExt cx="716863" cy="307777"/>
          </a:xfrm>
        </p:grpSpPr>
        <p:sp>
          <p:nvSpPr>
            <p:cNvPr id="338" name="正方形/長方形 337"/>
            <p:cNvSpPr/>
            <p:nvPr/>
          </p:nvSpPr>
          <p:spPr>
            <a:xfrm>
              <a:off x="5122988" y="90883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9" name="テキスト ボックス 338"/>
            <p:cNvSpPr txBox="1"/>
            <p:nvPr/>
          </p:nvSpPr>
          <p:spPr>
            <a:xfrm>
              <a:off x="5090687" y="9088385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40" name="グループ化 339"/>
          <p:cNvGrpSpPr/>
          <p:nvPr/>
        </p:nvGrpSpPr>
        <p:grpSpPr>
          <a:xfrm>
            <a:off x="2627335" y="7908790"/>
            <a:ext cx="716863" cy="307777"/>
            <a:chOff x="174075" y="9928078"/>
            <a:chExt cx="716863" cy="307777"/>
          </a:xfrm>
        </p:grpSpPr>
        <p:sp>
          <p:nvSpPr>
            <p:cNvPr id="341" name="正方形/長方形 340"/>
            <p:cNvSpPr/>
            <p:nvPr/>
          </p:nvSpPr>
          <p:spPr>
            <a:xfrm>
              <a:off x="206376" y="9928078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2" name="テキスト ボックス 341"/>
            <p:cNvSpPr txBox="1"/>
            <p:nvPr/>
          </p:nvSpPr>
          <p:spPr>
            <a:xfrm>
              <a:off x="174075" y="9928078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14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43" name="グループ化 342"/>
          <p:cNvGrpSpPr/>
          <p:nvPr/>
        </p:nvGrpSpPr>
        <p:grpSpPr>
          <a:xfrm>
            <a:off x="5081071" y="7903716"/>
            <a:ext cx="716863" cy="307777"/>
            <a:chOff x="2633392" y="9921184"/>
            <a:chExt cx="716863" cy="307777"/>
          </a:xfrm>
        </p:grpSpPr>
        <p:sp>
          <p:nvSpPr>
            <p:cNvPr id="344" name="正方形/長方形 343"/>
            <p:cNvSpPr/>
            <p:nvPr/>
          </p:nvSpPr>
          <p:spPr>
            <a:xfrm>
              <a:off x="2665693" y="9921184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5" name="テキスト ボックス 344"/>
            <p:cNvSpPr txBox="1"/>
            <p:nvPr/>
          </p:nvSpPr>
          <p:spPr>
            <a:xfrm>
              <a:off x="2633392" y="9921184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18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46" name="テキスト ボックス 345"/>
          <p:cNvSpPr txBox="1"/>
          <p:nvPr/>
        </p:nvSpPr>
        <p:spPr>
          <a:xfrm>
            <a:off x="842003" y="7246137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47" name="テキスト ボックス 346"/>
          <p:cNvSpPr txBox="1"/>
          <p:nvPr/>
        </p:nvSpPr>
        <p:spPr>
          <a:xfrm>
            <a:off x="878650" y="7004496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CSH-B22CR</a:t>
            </a:r>
            <a:endParaRPr kumimoji="1" lang="ja-JP" altLang="en-US" sz="1400" dirty="0"/>
          </a:p>
        </p:txBody>
      </p:sp>
      <p:sp>
        <p:nvSpPr>
          <p:cNvPr id="348" name="テキスト ボックス 347"/>
          <p:cNvSpPr txBox="1"/>
          <p:nvPr/>
        </p:nvSpPr>
        <p:spPr>
          <a:xfrm>
            <a:off x="835166" y="7203227"/>
            <a:ext cx="1077539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COH-B22CR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49" name="テキスト ボックス 348"/>
          <p:cNvSpPr txBox="1"/>
          <p:nvPr/>
        </p:nvSpPr>
        <p:spPr>
          <a:xfrm>
            <a:off x="122728" y="7547360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 smtClean="0"/>
              <a:t>717</a:t>
            </a:r>
            <a:r>
              <a:rPr kumimoji="1" lang="en-US" altLang="ja-JP" sz="600" dirty="0" smtClean="0"/>
              <a:t>kWh</a:t>
            </a:r>
            <a:endParaRPr kumimoji="1" lang="ja-JP" altLang="en-US" sz="600" dirty="0"/>
          </a:p>
        </p:txBody>
      </p:sp>
      <p:sp>
        <p:nvSpPr>
          <p:cNvPr id="353" name="テキスト ボックス 352"/>
          <p:cNvSpPr txBox="1"/>
          <p:nvPr/>
        </p:nvSpPr>
        <p:spPr>
          <a:xfrm>
            <a:off x="1492068" y="7545047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 smtClean="0"/>
              <a:t>87</a:t>
            </a:r>
            <a:r>
              <a:rPr kumimoji="1" lang="ja-JP" altLang="en-US" sz="600" dirty="0" smtClean="0"/>
              <a:t>％</a:t>
            </a:r>
            <a:endParaRPr kumimoji="1" lang="ja-JP" altLang="en-US" sz="600" dirty="0"/>
          </a:p>
        </p:txBody>
      </p:sp>
      <p:cxnSp>
        <p:nvCxnSpPr>
          <p:cNvPr id="354" name="直線コネクタ 353"/>
          <p:cNvCxnSpPr/>
          <p:nvPr/>
        </p:nvCxnSpPr>
        <p:spPr>
          <a:xfrm>
            <a:off x="193337" y="7517248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6" name="テキスト ボックス 355"/>
          <p:cNvSpPr txBox="1"/>
          <p:nvPr/>
        </p:nvSpPr>
        <p:spPr>
          <a:xfrm>
            <a:off x="3297260" y="7249213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57" name="テキスト ボックス 356"/>
          <p:cNvSpPr txBox="1"/>
          <p:nvPr/>
        </p:nvSpPr>
        <p:spPr>
          <a:xfrm>
            <a:off x="3333907" y="7007572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CSH-B25CR</a:t>
            </a:r>
            <a:endParaRPr kumimoji="1" lang="ja-JP" altLang="en-US" sz="1400" dirty="0"/>
          </a:p>
        </p:txBody>
      </p:sp>
      <p:sp>
        <p:nvSpPr>
          <p:cNvPr id="358" name="テキスト ボックス 357"/>
          <p:cNvSpPr txBox="1"/>
          <p:nvPr/>
        </p:nvSpPr>
        <p:spPr>
          <a:xfrm>
            <a:off x="3290423" y="7206303"/>
            <a:ext cx="1077539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COH-B25CR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59" name="テキスト ボックス 358"/>
          <p:cNvSpPr txBox="1"/>
          <p:nvPr/>
        </p:nvSpPr>
        <p:spPr>
          <a:xfrm>
            <a:off x="2577985" y="7550436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 smtClean="0"/>
              <a:t>815</a:t>
            </a:r>
            <a:r>
              <a:rPr kumimoji="1" lang="en-US" altLang="ja-JP" sz="600" dirty="0" smtClean="0"/>
              <a:t>kWh</a:t>
            </a:r>
            <a:endParaRPr kumimoji="1" lang="ja-JP" altLang="en-US" sz="600" dirty="0"/>
          </a:p>
        </p:txBody>
      </p:sp>
      <p:sp>
        <p:nvSpPr>
          <p:cNvPr id="363" name="テキスト ボックス 362"/>
          <p:cNvSpPr txBox="1"/>
          <p:nvPr/>
        </p:nvSpPr>
        <p:spPr>
          <a:xfrm>
            <a:off x="3947325" y="7538598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 smtClean="0"/>
              <a:t>87</a:t>
            </a:r>
            <a:r>
              <a:rPr kumimoji="1" lang="ja-JP" altLang="en-US" sz="600" dirty="0" smtClean="0"/>
              <a:t>％</a:t>
            </a:r>
            <a:endParaRPr kumimoji="1" lang="ja-JP" altLang="en-US" sz="600" dirty="0"/>
          </a:p>
        </p:txBody>
      </p:sp>
      <p:cxnSp>
        <p:nvCxnSpPr>
          <p:cNvPr id="364" name="直線コネクタ 363"/>
          <p:cNvCxnSpPr/>
          <p:nvPr/>
        </p:nvCxnSpPr>
        <p:spPr>
          <a:xfrm>
            <a:off x="2648594" y="7520324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テキスト ボックス 365"/>
          <p:cNvSpPr txBox="1"/>
          <p:nvPr/>
        </p:nvSpPr>
        <p:spPr>
          <a:xfrm>
            <a:off x="5727008" y="7234162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67" name="テキスト ボックス 366"/>
          <p:cNvSpPr txBox="1"/>
          <p:nvPr/>
        </p:nvSpPr>
        <p:spPr>
          <a:xfrm>
            <a:off x="5763655" y="6992521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CSH-B28CR</a:t>
            </a:r>
            <a:endParaRPr kumimoji="1" lang="ja-JP" altLang="en-US" sz="1400" dirty="0"/>
          </a:p>
        </p:txBody>
      </p:sp>
      <p:sp>
        <p:nvSpPr>
          <p:cNvPr id="368" name="テキスト ボックス 367"/>
          <p:cNvSpPr txBox="1"/>
          <p:nvPr/>
        </p:nvSpPr>
        <p:spPr>
          <a:xfrm>
            <a:off x="5720171" y="7191252"/>
            <a:ext cx="1077539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COH-B28CR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69" name="テキスト ボックス 368"/>
          <p:cNvSpPr txBox="1"/>
          <p:nvPr/>
        </p:nvSpPr>
        <p:spPr>
          <a:xfrm>
            <a:off x="5007733" y="7552185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 smtClean="0"/>
              <a:t>913</a:t>
            </a:r>
            <a:r>
              <a:rPr kumimoji="1" lang="en-US" altLang="ja-JP" sz="600" dirty="0" smtClean="0"/>
              <a:t>kWh</a:t>
            </a:r>
            <a:endParaRPr kumimoji="1" lang="ja-JP" altLang="en-US" sz="600" dirty="0"/>
          </a:p>
        </p:txBody>
      </p:sp>
      <p:sp>
        <p:nvSpPr>
          <p:cNvPr id="373" name="テキスト ボックス 372"/>
          <p:cNvSpPr txBox="1"/>
          <p:nvPr/>
        </p:nvSpPr>
        <p:spPr>
          <a:xfrm>
            <a:off x="6377073" y="7540347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 smtClean="0"/>
              <a:t>87</a:t>
            </a:r>
            <a:r>
              <a:rPr kumimoji="1" lang="ja-JP" altLang="en-US" sz="600" dirty="0" smtClean="0"/>
              <a:t>％</a:t>
            </a:r>
            <a:endParaRPr kumimoji="1" lang="ja-JP" altLang="en-US" sz="600" dirty="0"/>
          </a:p>
        </p:txBody>
      </p:sp>
      <p:cxnSp>
        <p:nvCxnSpPr>
          <p:cNvPr id="374" name="直線コネクタ 373"/>
          <p:cNvCxnSpPr/>
          <p:nvPr/>
        </p:nvCxnSpPr>
        <p:spPr>
          <a:xfrm>
            <a:off x="5078342" y="7505273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6" name="テキスト ボックス 375"/>
          <p:cNvSpPr txBox="1"/>
          <p:nvPr/>
        </p:nvSpPr>
        <p:spPr>
          <a:xfrm>
            <a:off x="3309783" y="8072150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77" name="テキスト ボックス 376"/>
          <p:cNvSpPr txBox="1"/>
          <p:nvPr/>
        </p:nvSpPr>
        <p:spPr>
          <a:xfrm>
            <a:off x="3312564" y="7830509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CSH-B40CR2</a:t>
            </a:r>
            <a:endParaRPr kumimoji="1" lang="ja-JP" altLang="en-US" sz="1400" dirty="0"/>
          </a:p>
        </p:txBody>
      </p:sp>
      <p:sp>
        <p:nvSpPr>
          <p:cNvPr id="378" name="テキスト ボックス 377"/>
          <p:cNvSpPr txBox="1"/>
          <p:nvPr/>
        </p:nvSpPr>
        <p:spPr>
          <a:xfrm>
            <a:off x="3302946" y="8029240"/>
            <a:ext cx="1106393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COH-B40CR2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 smtClean="0"/>
              <a:t>2</a:t>
            </a:r>
            <a:r>
              <a:rPr kumimoji="1" lang="en-US" altLang="ja-JP" sz="450" dirty="0" smtClean="0"/>
              <a:t>00V 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79" name="テキスト ボックス 378"/>
          <p:cNvSpPr txBox="1"/>
          <p:nvPr/>
        </p:nvSpPr>
        <p:spPr>
          <a:xfrm>
            <a:off x="2590508" y="8396502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1,455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383" name="テキスト ボックス 382"/>
          <p:cNvSpPr txBox="1"/>
          <p:nvPr/>
        </p:nvSpPr>
        <p:spPr>
          <a:xfrm>
            <a:off x="4055281" y="8384664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78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384" name="直線コネクタ 383"/>
          <p:cNvCxnSpPr/>
          <p:nvPr/>
        </p:nvCxnSpPr>
        <p:spPr>
          <a:xfrm>
            <a:off x="2661117" y="8355291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6" name="テキスト ボックス 385"/>
          <p:cNvSpPr txBox="1"/>
          <p:nvPr/>
        </p:nvSpPr>
        <p:spPr>
          <a:xfrm>
            <a:off x="5754769" y="8062968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87" name="テキスト ボックス 386"/>
          <p:cNvSpPr txBox="1"/>
          <p:nvPr/>
        </p:nvSpPr>
        <p:spPr>
          <a:xfrm>
            <a:off x="5757550" y="7821327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CSH-B56CR2</a:t>
            </a:r>
            <a:endParaRPr kumimoji="1" lang="ja-JP" altLang="en-US" sz="1400" dirty="0"/>
          </a:p>
        </p:txBody>
      </p:sp>
      <p:sp>
        <p:nvSpPr>
          <p:cNvPr id="388" name="テキスト ボックス 387"/>
          <p:cNvSpPr txBox="1"/>
          <p:nvPr/>
        </p:nvSpPr>
        <p:spPr>
          <a:xfrm>
            <a:off x="5747932" y="8020058"/>
            <a:ext cx="1117614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COH-B56CR2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 smtClean="0"/>
              <a:t>2</a:t>
            </a:r>
            <a:r>
              <a:rPr kumimoji="1" lang="en-US" altLang="ja-JP" sz="450" dirty="0" smtClean="0"/>
              <a:t>00V 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89" name="テキスト ボックス 388"/>
          <p:cNvSpPr txBox="1"/>
          <p:nvPr/>
        </p:nvSpPr>
        <p:spPr>
          <a:xfrm>
            <a:off x="5035494" y="8375290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2,118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393" name="テキスト ボックス 392"/>
          <p:cNvSpPr txBox="1"/>
          <p:nvPr/>
        </p:nvSpPr>
        <p:spPr>
          <a:xfrm>
            <a:off x="6509792" y="8372977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79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394" name="直線コネクタ 393"/>
          <p:cNvCxnSpPr/>
          <p:nvPr/>
        </p:nvCxnSpPr>
        <p:spPr>
          <a:xfrm>
            <a:off x="5106103" y="8334079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5" name="図 39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063" y="8065618"/>
            <a:ext cx="70961" cy="72070"/>
          </a:xfrm>
          <a:prstGeom prst="rect">
            <a:avLst/>
          </a:prstGeom>
        </p:spPr>
      </p:pic>
      <p:sp>
        <p:nvSpPr>
          <p:cNvPr id="396" name="正方形/長方形 395"/>
          <p:cNvSpPr/>
          <p:nvPr/>
        </p:nvSpPr>
        <p:spPr>
          <a:xfrm>
            <a:off x="185478" y="7604720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7" name="正方形/長方形 396"/>
          <p:cNvSpPr/>
          <p:nvPr/>
        </p:nvSpPr>
        <p:spPr>
          <a:xfrm>
            <a:off x="1088902" y="7604720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8" name="正方形/長方形 397"/>
          <p:cNvSpPr/>
          <p:nvPr/>
        </p:nvSpPr>
        <p:spPr>
          <a:xfrm>
            <a:off x="2642634" y="7604060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9" name="正方形/長方形 398"/>
          <p:cNvSpPr/>
          <p:nvPr/>
        </p:nvSpPr>
        <p:spPr>
          <a:xfrm>
            <a:off x="3546058" y="7604060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0" name="正方形/長方形 399"/>
          <p:cNvSpPr/>
          <p:nvPr/>
        </p:nvSpPr>
        <p:spPr>
          <a:xfrm>
            <a:off x="5072990" y="7607362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正方形/長方形 400"/>
          <p:cNvSpPr/>
          <p:nvPr/>
        </p:nvSpPr>
        <p:spPr>
          <a:xfrm>
            <a:off x="5976414" y="7607362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正方形/長方形 401"/>
          <p:cNvSpPr/>
          <p:nvPr/>
        </p:nvSpPr>
        <p:spPr>
          <a:xfrm>
            <a:off x="2642216" y="8448592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正方形/長方形 402"/>
          <p:cNvSpPr/>
          <p:nvPr/>
        </p:nvSpPr>
        <p:spPr>
          <a:xfrm>
            <a:off x="3669466" y="8448592"/>
            <a:ext cx="1281834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正方形/長方形 403"/>
          <p:cNvSpPr/>
          <p:nvPr/>
        </p:nvSpPr>
        <p:spPr>
          <a:xfrm>
            <a:off x="5091165" y="8436562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5" name="正方形/長方形 404"/>
          <p:cNvSpPr/>
          <p:nvPr/>
        </p:nvSpPr>
        <p:spPr>
          <a:xfrm>
            <a:off x="6118415" y="8436562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" name="正方形/長方形 418"/>
          <p:cNvSpPr/>
          <p:nvPr/>
        </p:nvSpPr>
        <p:spPr>
          <a:xfrm>
            <a:off x="4530165" y="8903519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(RC-</a:t>
            </a:r>
            <a:r>
              <a:rPr lang="en-US" altLang="ja-JP" sz="800" dirty="0">
                <a:solidFill>
                  <a:schemeClr val="bg2">
                    <a:lumMod val="50000"/>
                  </a:schemeClr>
                </a:solidFill>
              </a:rPr>
              <a:t>22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421" name="図 4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551" y="9099833"/>
            <a:ext cx="776695" cy="548594"/>
          </a:xfrm>
          <a:prstGeom prst="rect">
            <a:avLst/>
          </a:prstGeom>
        </p:spPr>
      </p:pic>
      <p:grpSp>
        <p:nvGrpSpPr>
          <p:cNvPr id="426" name="グループ化 425"/>
          <p:cNvGrpSpPr/>
          <p:nvPr/>
        </p:nvGrpSpPr>
        <p:grpSpPr>
          <a:xfrm>
            <a:off x="125866" y="9983856"/>
            <a:ext cx="674683" cy="307777"/>
            <a:chOff x="-1116382" y="7781721"/>
            <a:chExt cx="674683" cy="307777"/>
          </a:xfrm>
        </p:grpSpPr>
        <p:sp>
          <p:nvSpPr>
            <p:cNvPr id="427" name="正方形/長方形 426"/>
            <p:cNvSpPr/>
            <p:nvPr/>
          </p:nvSpPr>
          <p:spPr>
            <a:xfrm>
              <a:off x="-1084081" y="7781721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8" name="テキスト ボックス 427"/>
            <p:cNvSpPr txBox="1"/>
            <p:nvPr/>
          </p:nvSpPr>
          <p:spPr>
            <a:xfrm>
              <a:off x="-1116382" y="7781721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６畳用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432" name="グループ化 431"/>
          <p:cNvGrpSpPr/>
          <p:nvPr/>
        </p:nvGrpSpPr>
        <p:grpSpPr>
          <a:xfrm>
            <a:off x="2592939" y="9984364"/>
            <a:ext cx="674683" cy="307777"/>
            <a:chOff x="5090687" y="9088385"/>
            <a:chExt cx="674683" cy="307777"/>
          </a:xfrm>
        </p:grpSpPr>
        <p:sp>
          <p:nvSpPr>
            <p:cNvPr id="433" name="正方形/長方形 432"/>
            <p:cNvSpPr/>
            <p:nvPr/>
          </p:nvSpPr>
          <p:spPr>
            <a:xfrm>
              <a:off x="5122988" y="90883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4" name="テキスト ボックス 433"/>
            <p:cNvSpPr txBox="1"/>
            <p:nvPr/>
          </p:nvSpPr>
          <p:spPr>
            <a:xfrm>
              <a:off x="5090687" y="9088385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441" name="テキスト ボックス 440"/>
          <p:cNvSpPr txBox="1"/>
          <p:nvPr/>
        </p:nvSpPr>
        <p:spPr>
          <a:xfrm>
            <a:off x="809341" y="10112025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442" name="テキスト ボックス 441"/>
          <p:cNvSpPr txBox="1"/>
          <p:nvPr/>
        </p:nvSpPr>
        <p:spPr>
          <a:xfrm>
            <a:off x="812122" y="9870384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RC-2224R</a:t>
            </a:r>
            <a:endParaRPr kumimoji="1" lang="ja-JP" altLang="en-US" sz="1400" dirty="0"/>
          </a:p>
        </p:txBody>
      </p:sp>
      <p:sp>
        <p:nvSpPr>
          <p:cNvPr id="443" name="テキスト ボックス 442"/>
          <p:cNvSpPr txBox="1"/>
          <p:nvPr/>
        </p:nvSpPr>
        <p:spPr>
          <a:xfrm>
            <a:off x="802504" y="10069115"/>
            <a:ext cx="103586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RO-2224R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cxnSp>
        <p:nvCxnSpPr>
          <p:cNvPr id="449" name="直線コネクタ 448"/>
          <p:cNvCxnSpPr/>
          <p:nvPr/>
        </p:nvCxnSpPr>
        <p:spPr>
          <a:xfrm>
            <a:off x="160675" y="10383136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1" name="テキスト ボックス 450"/>
          <p:cNvSpPr txBox="1"/>
          <p:nvPr/>
        </p:nvSpPr>
        <p:spPr>
          <a:xfrm>
            <a:off x="3264598" y="10115101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452" name="テキスト ボックス 451"/>
          <p:cNvSpPr txBox="1"/>
          <p:nvPr/>
        </p:nvSpPr>
        <p:spPr>
          <a:xfrm>
            <a:off x="3267379" y="9873460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RC-V2824R</a:t>
            </a:r>
            <a:endParaRPr kumimoji="1" lang="ja-JP" altLang="en-US" sz="1400" dirty="0"/>
          </a:p>
        </p:txBody>
      </p:sp>
      <p:sp>
        <p:nvSpPr>
          <p:cNvPr id="453" name="テキスト ボックス 452"/>
          <p:cNvSpPr txBox="1"/>
          <p:nvPr/>
        </p:nvSpPr>
        <p:spPr>
          <a:xfrm>
            <a:off x="3257761" y="10072191"/>
            <a:ext cx="106792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RO-V2824R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cxnSp>
        <p:nvCxnSpPr>
          <p:cNvPr id="459" name="直線コネクタ 458"/>
          <p:cNvCxnSpPr/>
          <p:nvPr/>
        </p:nvCxnSpPr>
        <p:spPr>
          <a:xfrm>
            <a:off x="2615932" y="10386212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1" name="テキスト ボックス 460"/>
          <p:cNvSpPr txBox="1"/>
          <p:nvPr/>
        </p:nvSpPr>
        <p:spPr>
          <a:xfrm>
            <a:off x="5694346" y="10112025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462" name="テキスト ボックス 461"/>
          <p:cNvSpPr txBox="1"/>
          <p:nvPr/>
        </p:nvSpPr>
        <p:spPr>
          <a:xfrm>
            <a:off x="5697127" y="9870384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RC-V4024R</a:t>
            </a:r>
            <a:endParaRPr kumimoji="1" lang="ja-JP" altLang="en-US" sz="1400" dirty="0"/>
          </a:p>
        </p:txBody>
      </p:sp>
      <p:sp>
        <p:nvSpPr>
          <p:cNvPr id="463" name="テキスト ボックス 462"/>
          <p:cNvSpPr txBox="1"/>
          <p:nvPr/>
        </p:nvSpPr>
        <p:spPr>
          <a:xfrm>
            <a:off x="5687509" y="10069115"/>
            <a:ext cx="106792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RO-V4024R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464" name="テキスト ボックス 463"/>
          <p:cNvSpPr txBox="1"/>
          <p:nvPr/>
        </p:nvSpPr>
        <p:spPr>
          <a:xfrm>
            <a:off x="5685576" y="10395099"/>
            <a:ext cx="1168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510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cxnSp>
        <p:nvCxnSpPr>
          <p:cNvPr id="469" name="直線コネクタ 468"/>
          <p:cNvCxnSpPr/>
          <p:nvPr/>
        </p:nvCxnSpPr>
        <p:spPr>
          <a:xfrm>
            <a:off x="5045680" y="10383136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5" name="正方形/長方形 494"/>
          <p:cNvSpPr/>
          <p:nvPr/>
        </p:nvSpPr>
        <p:spPr>
          <a:xfrm>
            <a:off x="5040327" y="10463877"/>
            <a:ext cx="2204161" cy="14861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1" name="正方形/長方形 510"/>
          <p:cNvSpPr/>
          <p:nvPr/>
        </p:nvSpPr>
        <p:spPr>
          <a:xfrm>
            <a:off x="5743074" y="6192577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(56</a:t>
            </a:r>
            <a:r>
              <a:rPr kumimoji="1" lang="ja-JP" altLang="en-US" sz="7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14" name="図 5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286" y="9096571"/>
            <a:ext cx="720768" cy="55609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18" y="9164407"/>
            <a:ext cx="1603202" cy="61636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391" y="9099478"/>
            <a:ext cx="1560222" cy="708654"/>
          </a:xfrm>
          <a:prstGeom prst="rect">
            <a:avLst/>
          </a:prstGeom>
        </p:spPr>
      </p:pic>
      <p:grpSp>
        <p:nvGrpSpPr>
          <p:cNvPr id="518" name="グループ化 517"/>
          <p:cNvGrpSpPr/>
          <p:nvPr/>
        </p:nvGrpSpPr>
        <p:grpSpPr>
          <a:xfrm>
            <a:off x="168838" y="7904823"/>
            <a:ext cx="716863" cy="307777"/>
            <a:chOff x="174075" y="9928078"/>
            <a:chExt cx="716863" cy="307777"/>
          </a:xfrm>
        </p:grpSpPr>
        <p:sp>
          <p:nvSpPr>
            <p:cNvPr id="519" name="正方形/長方形 518"/>
            <p:cNvSpPr/>
            <p:nvPr/>
          </p:nvSpPr>
          <p:spPr>
            <a:xfrm>
              <a:off x="206376" y="9928078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0" name="テキスト ボックス 519"/>
            <p:cNvSpPr txBox="1"/>
            <p:nvPr/>
          </p:nvSpPr>
          <p:spPr>
            <a:xfrm>
              <a:off x="174075" y="9928078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14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521" name="テキスト ボックス 520"/>
          <p:cNvSpPr txBox="1"/>
          <p:nvPr/>
        </p:nvSpPr>
        <p:spPr>
          <a:xfrm>
            <a:off x="851286" y="8068183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522" name="テキスト ボックス 521"/>
          <p:cNvSpPr txBox="1"/>
          <p:nvPr/>
        </p:nvSpPr>
        <p:spPr>
          <a:xfrm>
            <a:off x="844449" y="8025273"/>
            <a:ext cx="1077539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COH-B40CR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523" name="テキスト ボックス 522"/>
          <p:cNvSpPr txBox="1"/>
          <p:nvPr/>
        </p:nvSpPr>
        <p:spPr>
          <a:xfrm>
            <a:off x="119660" y="8404130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1,455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527" name="テキスト ボックス 526"/>
          <p:cNvSpPr txBox="1"/>
          <p:nvPr/>
        </p:nvSpPr>
        <p:spPr>
          <a:xfrm>
            <a:off x="1584433" y="8392292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78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528" name="直線コネクタ 527"/>
          <p:cNvCxnSpPr/>
          <p:nvPr/>
        </p:nvCxnSpPr>
        <p:spPr>
          <a:xfrm>
            <a:off x="190269" y="8362919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9" name="正方形/長方形 528"/>
          <p:cNvSpPr/>
          <p:nvPr/>
        </p:nvSpPr>
        <p:spPr>
          <a:xfrm>
            <a:off x="171368" y="8456220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0" name="正方形/長方形 529"/>
          <p:cNvSpPr/>
          <p:nvPr/>
        </p:nvSpPr>
        <p:spPr>
          <a:xfrm>
            <a:off x="1198618" y="8456220"/>
            <a:ext cx="1297116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6" name="正方形/長方形 535"/>
          <p:cNvSpPr/>
          <p:nvPr/>
        </p:nvSpPr>
        <p:spPr>
          <a:xfrm>
            <a:off x="5417326" y="8895648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(RC-V28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37" name="正方形/長方形 536"/>
          <p:cNvSpPr/>
          <p:nvPr/>
        </p:nvSpPr>
        <p:spPr>
          <a:xfrm>
            <a:off x="6290688" y="8892753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(RC-V40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38" name="正方形/長方形 537"/>
          <p:cNvSpPr/>
          <p:nvPr/>
        </p:nvSpPr>
        <p:spPr>
          <a:xfrm>
            <a:off x="1056702" y="9010386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(RC-22</a:t>
            </a:r>
            <a:r>
              <a:rPr kumimoji="1" lang="ja-JP" altLang="en-US" sz="7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39" name="正方形/長方形 538"/>
          <p:cNvSpPr/>
          <p:nvPr/>
        </p:nvSpPr>
        <p:spPr>
          <a:xfrm>
            <a:off x="2851223" y="9002513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(RC-V</a:t>
            </a:r>
            <a:r>
              <a:rPr kumimoji="1" lang="ja-JP" altLang="en-US" sz="7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r>
              <a:rPr kumimoji="1" lang="en-US" altLang="ja-JP" sz="7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42" t="7418" r="28796" b="17856"/>
          <a:stretch/>
        </p:blipFill>
        <p:spPr>
          <a:xfrm>
            <a:off x="2514572" y="9188997"/>
            <a:ext cx="245711" cy="51065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97" r="9804" b="3469"/>
          <a:stretch/>
        </p:blipFill>
        <p:spPr>
          <a:xfrm>
            <a:off x="4379595" y="9183839"/>
            <a:ext cx="234240" cy="492271"/>
          </a:xfrm>
          <a:prstGeom prst="rect">
            <a:avLst/>
          </a:prstGeom>
        </p:spPr>
      </p:pic>
      <p:pic>
        <p:nvPicPr>
          <p:cNvPr id="540" name="図 5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692" y="8077548"/>
            <a:ext cx="70961" cy="72070"/>
          </a:xfrm>
          <a:prstGeom prst="rect">
            <a:avLst/>
          </a:prstGeom>
        </p:spPr>
      </p:pic>
      <p:sp>
        <p:nvSpPr>
          <p:cNvPr id="542" name="テキスト ボックス 541"/>
          <p:cNvSpPr txBox="1"/>
          <p:nvPr/>
        </p:nvSpPr>
        <p:spPr>
          <a:xfrm>
            <a:off x="3285083" y="10396295"/>
            <a:ext cx="1168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336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543" name="正方形/長方形 542"/>
          <p:cNvSpPr/>
          <p:nvPr/>
        </p:nvSpPr>
        <p:spPr>
          <a:xfrm>
            <a:off x="2639834" y="10465073"/>
            <a:ext cx="2204161" cy="14861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4" name="テキスト ボックス 543"/>
          <p:cNvSpPr txBox="1"/>
          <p:nvPr/>
        </p:nvSpPr>
        <p:spPr>
          <a:xfrm>
            <a:off x="358707" y="10402693"/>
            <a:ext cx="213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367/429</a:t>
            </a:r>
            <a:r>
              <a:rPr kumimoji="1" lang="en-US" altLang="ja-JP" sz="600" dirty="0"/>
              <a:t>kWh     (50Hz/60Hz)</a:t>
            </a:r>
            <a:endParaRPr kumimoji="1" lang="ja-JP" altLang="en-US" sz="600" dirty="0"/>
          </a:p>
        </p:txBody>
      </p:sp>
      <p:sp>
        <p:nvSpPr>
          <p:cNvPr id="545" name="正方形/長方形 544"/>
          <p:cNvSpPr/>
          <p:nvPr/>
        </p:nvSpPr>
        <p:spPr>
          <a:xfrm>
            <a:off x="158766" y="10465073"/>
            <a:ext cx="2204161" cy="14861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47" name="グループ化 546"/>
          <p:cNvGrpSpPr/>
          <p:nvPr/>
        </p:nvGrpSpPr>
        <p:grpSpPr>
          <a:xfrm>
            <a:off x="5020765" y="9979339"/>
            <a:ext cx="674683" cy="307777"/>
            <a:chOff x="174075" y="9928078"/>
            <a:chExt cx="674683" cy="307777"/>
          </a:xfrm>
        </p:grpSpPr>
        <p:sp>
          <p:nvSpPr>
            <p:cNvPr id="548" name="正方形/長方形 547"/>
            <p:cNvSpPr/>
            <p:nvPr/>
          </p:nvSpPr>
          <p:spPr>
            <a:xfrm>
              <a:off x="206376" y="9928078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9" name="テキスト ボックス 548"/>
            <p:cNvSpPr txBox="1"/>
            <p:nvPr/>
          </p:nvSpPr>
          <p:spPr>
            <a:xfrm>
              <a:off x="174075" y="9928078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14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552" name="図 55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811" y="7247050"/>
            <a:ext cx="70634" cy="69029"/>
          </a:xfrm>
          <a:prstGeom prst="rect">
            <a:avLst/>
          </a:prstGeom>
        </p:spPr>
      </p:pic>
      <p:pic>
        <p:nvPicPr>
          <p:cNvPr id="553" name="図 55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935" y="7251275"/>
            <a:ext cx="70634" cy="69029"/>
          </a:xfrm>
          <a:prstGeom prst="rect">
            <a:avLst/>
          </a:prstGeom>
        </p:spPr>
      </p:pic>
      <p:pic>
        <p:nvPicPr>
          <p:cNvPr id="554" name="図 55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38" y="7235123"/>
            <a:ext cx="70634" cy="69029"/>
          </a:xfrm>
          <a:prstGeom prst="rect">
            <a:avLst/>
          </a:prstGeom>
        </p:spPr>
      </p:pic>
      <p:pic>
        <p:nvPicPr>
          <p:cNvPr id="555" name="図 55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039" y="8066943"/>
            <a:ext cx="74953" cy="68049"/>
          </a:xfrm>
          <a:prstGeom prst="rect">
            <a:avLst/>
          </a:prstGeom>
        </p:spPr>
      </p:pic>
      <p:pic>
        <p:nvPicPr>
          <p:cNvPr id="556" name="図 55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101" y="10115936"/>
            <a:ext cx="70634" cy="69029"/>
          </a:xfrm>
          <a:prstGeom prst="rect">
            <a:avLst/>
          </a:prstGeom>
        </p:spPr>
      </p:pic>
      <p:pic>
        <p:nvPicPr>
          <p:cNvPr id="557" name="図 55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233" y="10119602"/>
            <a:ext cx="70634" cy="69029"/>
          </a:xfrm>
          <a:prstGeom prst="rect">
            <a:avLst/>
          </a:prstGeom>
        </p:spPr>
      </p:pic>
      <p:pic>
        <p:nvPicPr>
          <p:cNvPr id="558" name="図 55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333" y="10119605"/>
            <a:ext cx="70634" cy="69029"/>
          </a:xfrm>
          <a:prstGeom prst="rect">
            <a:avLst/>
          </a:prstGeom>
        </p:spPr>
      </p:pic>
      <p:pic>
        <p:nvPicPr>
          <p:cNvPr id="321" name="図 32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907" y="4524799"/>
            <a:ext cx="70634" cy="69029"/>
          </a:xfrm>
          <a:prstGeom prst="rect">
            <a:avLst/>
          </a:prstGeom>
        </p:spPr>
      </p:pic>
      <p:pic>
        <p:nvPicPr>
          <p:cNvPr id="322" name="図 32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958" y="4534625"/>
            <a:ext cx="70634" cy="69029"/>
          </a:xfrm>
          <a:prstGeom prst="rect">
            <a:avLst/>
          </a:prstGeom>
        </p:spPr>
      </p:pic>
      <p:pic>
        <p:nvPicPr>
          <p:cNvPr id="323" name="図 32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104" y="4524763"/>
            <a:ext cx="74953" cy="680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37" y="6259469"/>
            <a:ext cx="1709608" cy="75967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07365" y="6428323"/>
            <a:ext cx="222300" cy="52597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50" y="6442281"/>
            <a:ext cx="679732" cy="52443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708" y="6350104"/>
            <a:ext cx="860772" cy="629387"/>
          </a:xfrm>
          <a:prstGeom prst="rect">
            <a:avLst/>
          </a:prstGeom>
        </p:spPr>
      </p:pic>
      <p:sp>
        <p:nvSpPr>
          <p:cNvPr id="534" name="テキスト ボックス 533"/>
          <p:cNvSpPr txBox="1"/>
          <p:nvPr/>
        </p:nvSpPr>
        <p:spPr>
          <a:xfrm>
            <a:off x="873303" y="7816621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CSH-B40CR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50E5E3-3051-EA26-B7F2-EDFC59CF3641}"/>
              </a:ext>
            </a:extLst>
          </p:cNvPr>
          <p:cNvSpPr txBox="1"/>
          <p:nvPr/>
        </p:nvSpPr>
        <p:spPr>
          <a:xfrm>
            <a:off x="1245162" y="48605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FC9A175-2C39-50AC-0FD8-D387AA061D1D}"/>
              </a:ext>
            </a:extLst>
          </p:cNvPr>
          <p:cNvSpPr txBox="1"/>
          <p:nvPr/>
        </p:nvSpPr>
        <p:spPr>
          <a:xfrm>
            <a:off x="1356789" y="565654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2AC38E6-C0A5-3FEE-F62A-E3CC5E92688C}"/>
              </a:ext>
            </a:extLst>
          </p:cNvPr>
          <p:cNvSpPr txBox="1"/>
          <p:nvPr/>
        </p:nvSpPr>
        <p:spPr>
          <a:xfrm>
            <a:off x="3811996" y="565654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8A59ABB-4752-28E8-DF65-03B4C1AA1A21}"/>
              </a:ext>
            </a:extLst>
          </p:cNvPr>
          <p:cNvSpPr txBox="1"/>
          <p:nvPr/>
        </p:nvSpPr>
        <p:spPr>
          <a:xfrm>
            <a:off x="3702825" y="48605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1313ED6-249D-4C98-E901-358FFB8508DE}"/>
              </a:ext>
            </a:extLst>
          </p:cNvPr>
          <p:cNvSpPr txBox="1"/>
          <p:nvPr/>
        </p:nvSpPr>
        <p:spPr>
          <a:xfrm>
            <a:off x="6128643" y="48605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3AF3DB8-0951-3B7A-A8A0-61EBBAA7C357}"/>
              </a:ext>
            </a:extLst>
          </p:cNvPr>
          <p:cNvSpPr txBox="1"/>
          <p:nvPr/>
        </p:nvSpPr>
        <p:spPr>
          <a:xfrm>
            <a:off x="1218302" y="7577447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D668ED7-1FB6-8686-4631-5F658FF155F1}"/>
              </a:ext>
            </a:extLst>
          </p:cNvPr>
          <p:cNvSpPr txBox="1"/>
          <p:nvPr/>
        </p:nvSpPr>
        <p:spPr>
          <a:xfrm>
            <a:off x="1323777" y="8431077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83F5269-C9B9-A66C-2E33-C13468874051}"/>
              </a:ext>
            </a:extLst>
          </p:cNvPr>
          <p:cNvSpPr txBox="1"/>
          <p:nvPr/>
        </p:nvSpPr>
        <p:spPr>
          <a:xfrm>
            <a:off x="3678143" y="7577447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C8B93E3-3306-9F5E-8192-5F5354EEECBE}"/>
              </a:ext>
            </a:extLst>
          </p:cNvPr>
          <p:cNvSpPr txBox="1"/>
          <p:nvPr/>
        </p:nvSpPr>
        <p:spPr>
          <a:xfrm>
            <a:off x="3794409" y="8424117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E5FE0FF-FC35-8615-011A-778C76313C4C}"/>
              </a:ext>
            </a:extLst>
          </p:cNvPr>
          <p:cNvSpPr txBox="1"/>
          <p:nvPr/>
        </p:nvSpPr>
        <p:spPr>
          <a:xfrm>
            <a:off x="6105532" y="758114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01EE0AD3-5975-C720-452A-404A7FDDC635}"/>
              </a:ext>
            </a:extLst>
          </p:cNvPr>
          <p:cNvSpPr txBox="1"/>
          <p:nvPr/>
        </p:nvSpPr>
        <p:spPr>
          <a:xfrm>
            <a:off x="6252270" y="840999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pic>
        <p:nvPicPr>
          <p:cNvPr id="225" name="図 224">
            <a:extLst>
              <a:ext uri="{FF2B5EF4-FFF2-40B4-BE49-F238E27FC236}">
                <a16:creationId xmlns:a16="http://schemas.microsoft.com/office/drawing/2014/main" id="{61C8F398-0056-19FC-BAB3-A98D799728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79" y="2967685"/>
            <a:ext cx="164893" cy="164893"/>
          </a:xfrm>
          <a:prstGeom prst="rect">
            <a:avLst/>
          </a:prstGeom>
        </p:spPr>
      </p:pic>
      <p:pic>
        <p:nvPicPr>
          <p:cNvPr id="226" name="図 225">
            <a:extLst>
              <a:ext uri="{FF2B5EF4-FFF2-40B4-BE49-F238E27FC236}">
                <a16:creationId xmlns:a16="http://schemas.microsoft.com/office/drawing/2014/main" id="{51BE814F-C558-5ADC-A6A0-82A15D4945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931" y="2967685"/>
            <a:ext cx="164893" cy="164893"/>
          </a:xfrm>
          <a:prstGeom prst="rect">
            <a:avLst/>
          </a:prstGeom>
        </p:spPr>
      </p:pic>
      <p:grpSp>
        <p:nvGrpSpPr>
          <p:cNvPr id="227" name="グループ化 226"/>
          <p:cNvGrpSpPr/>
          <p:nvPr/>
        </p:nvGrpSpPr>
        <p:grpSpPr>
          <a:xfrm>
            <a:off x="186972" y="1658287"/>
            <a:ext cx="716863" cy="307777"/>
            <a:chOff x="-1116382" y="7781721"/>
            <a:chExt cx="716863" cy="307777"/>
          </a:xfrm>
        </p:grpSpPr>
        <p:sp>
          <p:nvSpPr>
            <p:cNvPr id="228" name="正方形/長方形 227"/>
            <p:cNvSpPr/>
            <p:nvPr/>
          </p:nvSpPr>
          <p:spPr>
            <a:xfrm>
              <a:off x="-1084081" y="7781721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テキスト ボックス 228"/>
            <p:cNvSpPr txBox="1"/>
            <p:nvPr/>
          </p:nvSpPr>
          <p:spPr>
            <a:xfrm>
              <a:off x="-1116382" y="7781721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６畳用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30" name="グループ化 229"/>
          <p:cNvGrpSpPr/>
          <p:nvPr/>
        </p:nvGrpSpPr>
        <p:grpSpPr>
          <a:xfrm>
            <a:off x="2643631" y="1658286"/>
            <a:ext cx="716863" cy="307777"/>
            <a:chOff x="2630552" y="9099785"/>
            <a:chExt cx="716863" cy="307777"/>
          </a:xfrm>
        </p:grpSpPr>
        <p:sp>
          <p:nvSpPr>
            <p:cNvPr id="231" name="正方形/長方形 230"/>
            <p:cNvSpPr/>
            <p:nvPr/>
          </p:nvSpPr>
          <p:spPr>
            <a:xfrm>
              <a:off x="2662853" y="90997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テキスト ボックス 231"/>
            <p:cNvSpPr txBox="1"/>
            <p:nvPr/>
          </p:nvSpPr>
          <p:spPr>
            <a:xfrm>
              <a:off x="2630552" y="9099785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8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33" name="グループ化 232"/>
          <p:cNvGrpSpPr/>
          <p:nvPr/>
        </p:nvGrpSpPr>
        <p:grpSpPr>
          <a:xfrm>
            <a:off x="5087434" y="1658795"/>
            <a:ext cx="716863" cy="307777"/>
            <a:chOff x="5090687" y="9088385"/>
            <a:chExt cx="716863" cy="307777"/>
          </a:xfrm>
        </p:grpSpPr>
        <p:sp>
          <p:nvSpPr>
            <p:cNvPr id="234" name="正方形/長方形 233"/>
            <p:cNvSpPr/>
            <p:nvPr/>
          </p:nvSpPr>
          <p:spPr>
            <a:xfrm>
              <a:off x="5122988" y="9088385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テキスト ボックス 234"/>
            <p:cNvSpPr txBox="1"/>
            <p:nvPr/>
          </p:nvSpPr>
          <p:spPr>
            <a:xfrm>
              <a:off x="5090687" y="9088385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55" name="グループ化 254"/>
          <p:cNvGrpSpPr/>
          <p:nvPr/>
        </p:nvGrpSpPr>
        <p:grpSpPr>
          <a:xfrm>
            <a:off x="189205" y="2442011"/>
            <a:ext cx="716863" cy="307777"/>
            <a:chOff x="174075" y="9928078"/>
            <a:chExt cx="716863" cy="307777"/>
          </a:xfrm>
        </p:grpSpPr>
        <p:sp>
          <p:nvSpPr>
            <p:cNvPr id="256" name="正方形/長方形 255"/>
            <p:cNvSpPr/>
            <p:nvPr/>
          </p:nvSpPr>
          <p:spPr>
            <a:xfrm>
              <a:off x="206376" y="9928078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7" name="テキスト ボックス 256"/>
            <p:cNvSpPr txBox="1"/>
            <p:nvPr/>
          </p:nvSpPr>
          <p:spPr>
            <a:xfrm>
              <a:off x="174075" y="9928078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14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60" name="グループ化 259"/>
          <p:cNvGrpSpPr/>
          <p:nvPr/>
        </p:nvGrpSpPr>
        <p:grpSpPr>
          <a:xfrm>
            <a:off x="2642941" y="2436937"/>
            <a:ext cx="716863" cy="307777"/>
            <a:chOff x="2633392" y="9921184"/>
            <a:chExt cx="716863" cy="307777"/>
          </a:xfrm>
        </p:grpSpPr>
        <p:sp>
          <p:nvSpPr>
            <p:cNvPr id="265" name="正方形/長方形 264"/>
            <p:cNvSpPr/>
            <p:nvPr/>
          </p:nvSpPr>
          <p:spPr>
            <a:xfrm>
              <a:off x="2665693" y="9921184"/>
              <a:ext cx="642382" cy="291601"/>
            </a:xfrm>
            <a:prstGeom prst="rect">
              <a:avLst/>
            </a:prstGeom>
            <a:solidFill>
              <a:srgbClr val="CAA9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6" name="テキスト ボックス 265"/>
            <p:cNvSpPr txBox="1"/>
            <p:nvPr/>
          </p:nvSpPr>
          <p:spPr>
            <a:xfrm>
              <a:off x="2633392" y="9921184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6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冷暖房時おもに</a:t>
              </a:r>
              <a:endParaRPr kumimoji="1" lang="en-US" altLang="ja-JP" sz="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18</a:t>
              </a:r>
              <a:r>
                <a:rPr lang="ja-JP" altLang="en-US" sz="8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畳用</a:t>
              </a:r>
              <a:endPara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67" name="正方形/長方形 266"/>
          <p:cNvSpPr/>
          <p:nvPr/>
        </p:nvSpPr>
        <p:spPr>
          <a:xfrm>
            <a:off x="4925117" y="592934"/>
            <a:ext cx="1330234" cy="186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22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･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25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･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28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・</a:t>
            </a:r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40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endParaRPr kumimoji="1" lang="en-US" altLang="ja-JP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0" name="正方形/長方形 269"/>
          <p:cNvSpPr/>
          <p:nvPr/>
        </p:nvSpPr>
        <p:spPr>
          <a:xfrm>
            <a:off x="6243863" y="591466"/>
            <a:ext cx="1110065" cy="18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bg2">
                    <a:lumMod val="50000"/>
                  </a:schemeClr>
                </a:solidFill>
              </a:rPr>
              <a:t>56</a:t>
            </a:r>
            <a:r>
              <a:rPr kumimoji="1" lang="ja-JP" altLang="en-US" sz="800" dirty="0">
                <a:solidFill>
                  <a:schemeClr val="bg2">
                    <a:lumMod val="50000"/>
                  </a:schemeClr>
                </a:solidFill>
              </a:rPr>
              <a:t>タイプ用</a:t>
            </a:r>
            <a:endParaRPr kumimoji="1" lang="en-US" altLang="ja-JP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5" name="図 2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918" y="808551"/>
            <a:ext cx="993505" cy="701731"/>
          </a:xfrm>
          <a:prstGeom prst="rect">
            <a:avLst/>
          </a:prstGeom>
        </p:spPr>
      </p:pic>
      <p:sp>
        <p:nvSpPr>
          <p:cNvPr id="277" name="テキスト ボックス 276"/>
          <p:cNvSpPr txBox="1"/>
          <p:nvPr/>
        </p:nvSpPr>
        <p:spPr>
          <a:xfrm>
            <a:off x="40060" y="524620"/>
            <a:ext cx="3850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フィルター自動おそうじ機能搭載。ハイグレードエアコン</a:t>
            </a:r>
            <a:endParaRPr kumimoji="1"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80" name="図 279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0"/>
          <a:stretch/>
        </p:blipFill>
        <p:spPr>
          <a:xfrm>
            <a:off x="858464" y="870472"/>
            <a:ext cx="1562198" cy="730823"/>
          </a:xfrm>
          <a:prstGeom prst="rect">
            <a:avLst/>
          </a:prstGeom>
        </p:spPr>
      </p:pic>
      <p:sp>
        <p:nvSpPr>
          <p:cNvPr id="285" name="テキスト ボックス 284"/>
          <p:cNvSpPr txBox="1"/>
          <p:nvPr/>
        </p:nvSpPr>
        <p:spPr>
          <a:xfrm>
            <a:off x="870447" y="1786456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286" name="テキスト ボックス 285"/>
          <p:cNvSpPr txBox="1"/>
          <p:nvPr/>
        </p:nvSpPr>
        <p:spPr>
          <a:xfrm>
            <a:off x="873228" y="1544824"/>
            <a:ext cx="1097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CSH-SV22AR</a:t>
            </a:r>
            <a:endParaRPr kumimoji="1" lang="ja-JP" altLang="en-US" sz="1400" dirty="0"/>
          </a:p>
        </p:txBody>
      </p:sp>
      <p:sp>
        <p:nvSpPr>
          <p:cNvPr id="287" name="テキスト ボックス 286"/>
          <p:cNvSpPr txBox="1"/>
          <p:nvPr/>
        </p:nvSpPr>
        <p:spPr>
          <a:xfrm>
            <a:off x="863610" y="1743546"/>
            <a:ext cx="1104790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COH-SV22AR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295" name="テキスト ボックス 294"/>
          <p:cNvSpPr txBox="1"/>
          <p:nvPr/>
        </p:nvSpPr>
        <p:spPr>
          <a:xfrm>
            <a:off x="151172" y="2097285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630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296" name="テキスト ボックス 295"/>
          <p:cNvSpPr txBox="1"/>
          <p:nvPr/>
        </p:nvSpPr>
        <p:spPr>
          <a:xfrm>
            <a:off x="1520512" y="2094972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</a:t>
            </a:r>
            <a:r>
              <a:rPr kumimoji="1" lang="en-US" altLang="ja-JP" sz="1200" dirty="0"/>
              <a:t>100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297" name="直線コネクタ 296"/>
          <p:cNvCxnSpPr/>
          <p:nvPr/>
        </p:nvCxnSpPr>
        <p:spPr>
          <a:xfrm>
            <a:off x="221781" y="2057567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テキスト ボックス 310"/>
          <p:cNvSpPr txBox="1"/>
          <p:nvPr/>
        </p:nvSpPr>
        <p:spPr>
          <a:xfrm>
            <a:off x="3325704" y="1789532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12" name="テキスト ボックス 311"/>
          <p:cNvSpPr txBox="1"/>
          <p:nvPr/>
        </p:nvSpPr>
        <p:spPr>
          <a:xfrm>
            <a:off x="3328485" y="1547586"/>
            <a:ext cx="1097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CSH-SV25AR</a:t>
            </a:r>
            <a:endParaRPr kumimoji="1" lang="ja-JP" altLang="en-US" sz="1400" dirty="0"/>
          </a:p>
        </p:txBody>
      </p:sp>
      <p:sp>
        <p:nvSpPr>
          <p:cNvPr id="313" name="テキスト ボックス 312"/>
          <p:cNvSpPr txBox="1"/>
          <p:nvPr/>
        </p:nvSpPr>
        <p:spPr>
          <a:xfrm>
            <a:off x="3318867" y="1746622"/>
            <a:ext cx="1104790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COH-SV25AR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14" name="テキスト ボックス 313"/>
          <p:cNvSpPr txBox="1"/>
          <p:nvPr/>
        </p:nvSpPr>
        <p:spPr>
          <a:xfrm>
            <a:off x="2606429" y="2100361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717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grpSp>
        <p:nvGrpSpPr>
          <p:cNvPr id="315" name="グループ化 314"/>
          <p:cNvGrpSpPr/>
          <p:nvPr/>
        </p:nvGrpSpPr>
        <p:grpSpPr>
          <a:xfrm>
            <a:off x="3637300" y="2128803"/>
            <a:ext cx="456701" cy="215444"/>
            <a:chOff x="1644855" y="7260195"/>
            <a:chExt cx="456701" cy="215444"/>
          </a:xfrm>
        </p:grpSpPr>
        <p:pic>
          <p:nvPicPr>
            <p:cNvPr id="316" name="図 315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4855" y="7305385"/>
              <a:ext cx="133703" cy="133703"/>
            </a:xfrm>
            <a:prstGeom prst="rect">
              <a:avLst/>
            </a:prstGeom>
          </p:spPr>
        </p:pic>
        <p:sp>
          <p:nvSpPr>
            <p:cNvPr id="317" name="テキスト ボックス 316"/>
            <p:cNvSpPr txBox="1"/>
            <p:nvPr/>
          </p:nvSpPr>
          <p:spPr>
            <a:xfrm>
              <a:off x="1711706" y="726019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目標年度</a:t>
              </a:r>
              <a:endParaRPr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en-US" altLang="ja-JP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2027</a:t>
              </a:r>
              <a:r>
                <a:rPr kumimoji="1"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</a:p>
          </p:txBody>
        </p:sp>
      </p:grpSp>
      <p:sp>
        <p:nvSpPr>
          <p:cNvPr id="318" name="テキスト ボックス 317"/>
          <p:cNvSpPr txBox="1"/>
          <p:nvPr/>
        </p:nvSpPr>
        <p:spPr>
          <a:xfrm>
            <a:off x="3975769" y="2088523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</a:t>
            </a:r>
            <a:r>
              <a:rPr kumimoji="1" lang="en-US" altLang="ja-JP" sz="1200" dirty="0"/>
              <a:t>100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319" name="直線コネクタ 318"/>
          <p:cNvCxnSpPr/>
          <p:nvPr/>
        </p:nvCxnSpPr>
        <p:spPr>
          <a:xfrm>
            <a:off x="2677038" y="2060643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テキスト ボックス 319"/>
          <p:cNvSpPr txBox="1"/>
          <p:nvPr/>
        </p:nvSpPr>
        <p:spPr>
          <a:xfrm>
            <a:off x="5755452" y="1786456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26" name="テキスト ボックス 325"/>
          <p:cNvSpPr txBox="1"/>
          <p:nvPr/>
        </p:nvSpPr>
        <p:spPr>
          <a:xfrm>
            <a:off x="5758233" y="1544824"/>
            <a:ext cx="1097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CSH-SV28AR</a:t>
            </a:r>
            <a:endParaRPr kumimoji="1" lang="ja-JP" altLang="en-US" sz="1400" dirty="0"/>
          </a:p>
        </p:txBody>
      </p:sp>
      <p:sp>
        <p:nvSpPr>
          <p:cNvPr id="327" name="テキスト ボックス 326"/>
          <p:cNvSpPr txBox="1"/>
          <p:nvPr/>
        </p:nvSpPr>
        <p:spPr>
          <a:xfrm>
            <a:off x="5748615" y="1743546"/>
            <a:ext cx="1104790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COH-SV28AR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/>
              <a:t>1</a:t>
            </a:r>
            <a:r>
              <a:rPr kumimoji="1" lang="en-US" altLang="ja-JP" sz="450" dirty="0"/>
              <a:t>00V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28" name="テキスト ボックス 327"/>
          <p:cNvSpPr txBox="1"/>
          <p:nvPr/>
        </p:nvSpPr>
        <p:spPr>
          <a:xfrm>
            <a:off x="5036177" y="2097285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802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grpSp>
        <p:nvGrpSpPr>
          <p:cNvPr id="330" name="グループ化 329"/>
          <p:cNvGrpSpPr/>
          <p:nvPr/>
        </p:nvGrpSpPr>
        <p:grpSpPr>
          <a:xfrm>
            <a:off x="6067048" y="2125046"/>
            <a:ext cx="456701" cy="215444"/>
            <a:chOff x="1644855" y="7260195"/>
            <a:chExt cx="456701" cy="215444"/>
          </a:xfrm>
        </p:grpSpPr>
        <p:pic>
          <p:nvPicPr>
            <p:cNvPr id="350" name="図 349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4855" y="7305385"/>
              <a:ext cx="133703" cy="133703"/>
            </a:xfrm>
            <a:prstGeom prst="rect">
              <a:avLst/>
            </a:prstGeom>
          </p:spPr>
        </p:pic>
        <p:sp>
          <p:nvSpPr>
            <p:cNvPr id="351" name="テキスト ボックス 350"/>
            <p:cNvSpPr txBox="1"/>
            <p:nvPr/>
          </p:nvSpPr>
          <p:spPr>
            <a:xfrm>
              <a:off x="1711706" y="7260195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目標年度</a:t>
              </a:r>
              <a:endParaRPr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en-US" altLang="ja-JP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2027</a:t>
              </a:r>
              <a:r>
                <a:rPr kumimoji="1"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</a:p>
          </p:txBody>
        </p:sp>
      </p:grpSp>
      <p:sp>
        <p:nvSpPr>
          <p:cNvPr id="352" name="テキスト ボックス 351"/>
          <p:cNvSpPr txBox="1"/>
          <p:nvPr/>
        </p:nvSpPr>
        <p:spPr>
          <a:xfrm>
            <a:off x="6405517" y="2085447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</a:t>
            </a:r>
            <a:r>
              <a:rPr kumimoji="1" lang="en-US" altLang="ja-JP" sz="1200" dirty="0"/>
              <a:t>100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355" name="直線コネクタ 354"/>
          <p:cNvCxnSpPr/>
          <p:nvPr/>
        </p:nvCxnSpPr>
        <p:spPr>
          <a:xfrm>
            <a:off x="5106786" y="2057567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0" name="テキスト ボックス 359"/>
          <p:cNvSpPr txBox="1"/>
          <p:nvPr/>
        </p:nvSpPr>
        <p:spPr>
          <a:xfrm>
            <a:off x="871653" y="2605371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61" name="テキスト ボックス 360"/>
          <p:cNvSpPr txBox="1"/>
          <p:nvPr/>
        </p:nvSpPr>
        <p:spPr>
          <a:xfrm>
            <a:off x="874434" y="2363730"/>
            <a:ext cx="1188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CSH-SV40AR2</a:t>
            </a:r>
            <a:endParaRPr kumimoji="1" lang="ja-JP" altLang="en-US" sz="1400" dirty="0"/>
          </a:p>
        </p:txBody>
      </p:sp>
      <p:sp>
        <p:nvSpPr>
          <p:cNvPr id="362" name="テキスト ボックス 361"/>
          <p:cNvSpPr txBox="1"/>
          <p:nvPr/>
        </p:nvSpPr>
        <p:spPr>
          <a:xfrm>
            <a:off x="864816" y="2562461"/>
            <a:ext cx="1172116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COH-SV40AR2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 smtClean="0"/>
              <a:t>2</a:t>
            </a:r>
            <a:r>
              <a:rPr kumimoji="1" lang="en-US" altLang="ja-JP" sz="450" dirty="0" smtClean="0"/>
              <a:t>00V  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65" name="テキスト ボックス 364"/>
          <p:cNvSpPr txBox="1"/>
          <p:nvPr/>
        </p:nvSpPr>
        <p:spPr>
          <a:xfrm>
            <a:off x="161903" y="291302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1,282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370" name="テキスト ボックス 369"/>
          <p:cNvSpPr txBox="1"/>
          <p:nvPr/>
        </p:nvSpPr>
        <p:spPr>
          <a:xfrm>
            <a:off x="1626676" y="2901187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89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371" name="直線コネクタ 370"/>
          <p:cNvCxnSpPr/>
          <p:nvPr/>
        </p:nvCxnSpPr>
        <p:spPr>
          <a:xfrm>
            <a:off x="222987" y="2876482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2" name="図 37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98" y="2605371"/>
            <a:ext cx="70961" cy="72070"/>
          </a:xfrm>
          <a:prstGeom prst="rect">
            <a:avLst/>
          </a:prstGeom>
        </p:spPr>
      </p:pic>
      <p:sp>
        <p:nvSpPr>
          <p:cNvPr id="375" name="テキスト ボックス 374"/>
          <p:cNvSpPr txBox="1"/>
          <p:nvPr/>
        </p:nvSpPr>
        <p:spPr>
          <a:xfrm>
            <a:off x="3316639" y="2596189"/>
            <a:ext cx="135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b="1" dirty="0">
                <a:solidFill>
                  <a:srgbClr val="C00000"/>
                </a:solidFill>
              </a:rPr>
              <a:t>特別価格</a:t>
            </a:r>
            <a:r>
              <a:rPr lang="en-US" altLang="ja-JP" sz="1400" b="1" dirty="0">
                <a:solidFill>
                  <a:srgbClr val="C00000"/>
                </a:solidFill>
              </a:rPr>
              <a:t>0</a:t>
            </a:r>
            <a:r>
              <a:rPr kumimoji="1" lang="en-US" altLang="ja-JP" sz="1400" b="1" dirty="0">
                <a:solidFill>
                  <a:srgbClr val="C00000"/>
                </a:solidFill>
              </a:rPr>
              <a:t>00,000</a:t>
            </a:r>
            <a:r>
              <a:rPr kumimoji="1" lang="ja-JP" altLang="en-US" sz="900" b="1" dirty="0">
                <a:solidFill>
                  <a:srgbClr val="C00000"/>
                </a:solidFill>
              </a:rPr>
              <a:t>円</a:t>
            </a:r>
          </a:p>
        </p:txBody>
      </p:sp>
      <p:sp>
        <p:nvSpPr>
          <p:cNvPr id="380" name="テキスト ボックス 379"/>
          <p:cNvSpPr txBox="1"/>
          <p:nvPr/>
        </p:nvSpPr>
        <p:spPr>
          <a:xfrm>
            <a:off x="3319420" y="2354548"/>
            <a:ext cx="1188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CSH-SV56AR2</a:t>
            </a:r>
            <a:endParaRPr kumimoji="1" lang="ja-JP" altLang="en-US" sz="1400" dirty="0"/>
          </a:p>
        </p:txBody>
      </p:sp>
      <p:sp>
        <p:nvSpPr>
          <p:cNvPr id="381" name="テキスト ボックス 380"/>
          <p:cNvSpPr txBox="1"/>
          <p:nvPr/>
        </p:nvSpPr>
        <p:spPr>
          <a:xfrm>
            <a:off x="3309802" y="2553279"/>
            <a:ext cx="1146468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50" dirty="0"/>
              <a:t>〈</a:t>
            </a:r>
            <a:r>
              <a:rPr lang="ja-JP" altLang="en-US" sz="450" dirty="0"/>
              <a:t>室外機</a:t>
            </a:r>
            <a:r>
              <a:rPr lang="en-US" altLang="ja-JP" sz="450" dirty="0"/>
              <a:t>〉</a:t>
            </a:r>
            <a:r>
              <a:rPr lang="en-US" altLang="ja-JP" sz="450" dirty="0" smtClean="0"/>
              <a:t>COH-SV56AR2</a:t>
            </a:r>
            <a:r>
              <a:rPr lang="ja-JP" altLang="en-US" sz="450" dirty="0"/>
              <a:t>　</a:t>
            </a:r>
            <a:r>
              <a:rPr kumimoji="1" lang="en-US" altLang="ja-JP" sz="450" dirty="0"/>
              <a:t>(</a:t>
            </a:r>
            <a:r>
              <a:rPr kumimoji="1" lang="ja-JP" altLang="en-US" sz="450" dirty="0"/>
              <a:t>単相</a:t>
            </a:r>
            <a:r>
              <a:rPr lang="en-US" altLang="ja-JP" sz="450" dirty="0" smtClean="0"/>
              <a:t>2</a:t>
            </a:r>
            <a:r>
              <a:rPr kumimoji="1" lang="en-US" altLang="ja-JP" sz="450" dirty="0" smtClean="0"/>
              <a:t>00V </a:t>
            </a:r>
            <a:r>
              <a:rPr kumimoji="1" lang="ja-JP" altLang="en-US" sz="450" dirty="0"/>
              <a:t>　　</a:t>
            </a:r>
            <a:r>
              <a:rPr kumimoji="1" lang="en-US" altLang="ja-JP" sz="450" dirty="0"/>
              <a:t>)</a:t>
            </a:r>
            <a:endParaRPr kumimoji="1" lang="ja-JP" altLang="en-US" sz="450" dirty="0"/>
          </a:p>
        </p:txBody>
      </p:sp>
      <p:sp>
        <p:nvSpPr>
          <p:cNvPr id="382" name="テキスト ボックス 381"/>
          <p:cNvSpPr txBox="1"/>
          <p:nvPr/>
        </p:nvSpPr>
        <p:spPr>
          <a:xfrm>
            <a:off x="2606889" y="2903843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期間消費電力量</a:t>
            </a:r>
            <a:r>
              <a:rPr kumimoji="1" lang="en-US" altLang="ja-JP" sz="1200" dirty="0"/>
              <a:t>1,858</a:t>
            </a:r>
            <a:r>
              <a:rPr kumimoji="1" lang="en-US" altLang="ja-JP" sz="600" dirty="0"/>
              <a:t>kWh</a:t>
            </a:r>
            <a:endParaRPr kumimoji="1" lang="ja-JP" altLang="en-US" sz="600" dirty="0"/>
          </a:p>
        </p:txBody>
      </p:sp>
      <p:sp>
        <p:nvSpPr>
          <p:cNvPr id="385" name="テキスト ボックス 384"/>
          <p:cNvSpPr txBox="1"/>
          <p:nvPr/>
        </p:nvSpPr>
        <p:spPr>
          <a:xfrm>
            <a:off x="4081187" y="2901530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省エネ基準達成率　</a:t>
            </a:r>
            <a:r>
              <a:rPr kumimoji="1" lang="en-US" altLang="ja-JP" sz="1200" dirty="0"/>
              <a:t>90</a:t>
            </a:r>
            <a:r>
              <a:rPr kumimoji="1" lang="ja-JP" altLang="en-US" sz="600" dirty="0"/>
              <a:t>％</a:t>
            </a:r>
          </a:p>
        </p:txBody>
      </p:sp>
      <p:cxnSp>
        <p:nvCxnSpPr>
          <p:cNvPr id="390" name="直線コネクタ 389"/>
          <p:cNvCxnSpPr/>
          <p:nvPr/>
        </p:nvCxnSpPr>
        <p:spPr>
          <a:xfrm>
            <a:off x="2667973" y="2867300"/>
            <a:ext cx="2227436" cy="0"/>
          </a:xfrm>
          <a:prstGeom prst="line">
            <a:avLst/>
          </a:prstGeom>
          <a:ln w="6350">
            <a:solidFill>
              <a:srgbClr val="CAA9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1" name="図 39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932" y="2596189"/>
            <a:ext cx="70961" cy="72070"/>
          </a:xfrm>
          <a:prstGeom prst="rect">
            <a:avLst/>
          </a:prstGeom>
        </p:spPr>
      </p:pic>
      <p:sp>
        <p:nvSpPr>
          <p:cNvPr id="392" name="正方形/長方形 391"/>
          <p:cNvSpPr/>
          <p:nvPr/>
        </p:nvSpPr>
        <p:spPr>
          <a:xfrm>
            <a:off x="213922" y="2154645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正方形/長方形 405"/>
          <p:cNvSpPr/>
          <p:nvPr/>
        </p:nvSpPr>
        <p:spPr>
          <a:xfrm>
            <a:off x="1117346" y="2154645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正方形/長方形 406"/>
          <p:cNvSpPr/>
          <p:nvPr/>
        </p:nvSpPr>
        <p:spPr>
          <a:xfrm>
            <a:off x="2671078" y="2153985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8" name="正方形/長方形 407"/>
          <p:cNvSpPr/>
          <p:nvPr/>
        </p:nvSpPr>
        <p:spPr>
          <a:xfrm>
            <a:off x="3574502" y="2153985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" name="正方形/長方形 408"/>
          <p:cNvSpPr/>
          <p:nvPr/>
        </p:nvSpPr>
        <p:spPr>
          <a:xfrm>
            <a:off x="5101434" y="2152462"/>
            <a:ext cx="878490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" name="正方形/長方形 409"/>
          <p:cNvSpPr/>
          <p:nvPr/>
        </p:nvSpPr>
        <p:spPr>
          <a:xfrm>
            <a:off x="6004858" y="2152462"/>
            <a:ext cx="1342912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1" name="正方形/長方形 410"/>
          <p:cNvSpPr/>
          <p:nvPr/>
        </p:nvSpPr>
        <p:spPr>
          <a:xfrm>
            <a:off x="213611" y="2965115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2" name="正方形/長方形 411"/>
          <p:cNvSpPr/>
          <p:nvPr/>
        </p:nvSpPr>
        <p:spPr>
          <a:xfrm>
            <a:off x="1240861" y="2965115"/>
            <a:ext cx="1288805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正方形/長方形 412"/>
          <p:cNvSpPr/>
          <p:nvPr/>
        </p:nvSpPr>
        <p:spPr>
          <a:xfrm>
            <a:off x="2662560" y="2965115"/>
            <a:ext cx="1006229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4" name="正方形/長方形 413"/>
          <p:cNvSpPr/>
          <p:nvPr/>
        </p:nvSpPr>
        <p:spPr>
          <a:xfrm>
            <a:off x="3689810" y="2965115"/>
            <a:ext cx="1292873" cy="169368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5" name="図 414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800" y="769970"/>
            <a:ext cx="1900784" cy="791084"/>
          </a:xfrm>
          <a:prstGeom prst="rect">
            <a:avLst/>
          </a:prstGeom>
        </p:spPr>
      </p:pic>
      <p:pic>
        <p:nvPicPr>
          <p:cNvPr id="418" name="図 41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329" y="756956"/>
            <a:ext cx="318784" cy="787859"/>
          </a:xfrm>
          <a:prstGeom prst="rect">
            <a:avLst/>
          </a:prstGeom>
        </p:spPr>
      </p:pic>
      <p:sp>
        <p:nvSpPr>
          <p:cNvPr id="420" name="正方形/長方形 419"/>
          <p:cNvSpPr/>
          <p:nvPr/>
        </p:nvSpPr>
        <p:spPr>
          <a:xfrm>
            <a:off x="883433" y="1111561"/>
            <a:ext cx="1609170" cy="427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2" name="図 42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793" y="1792288"/>
            <a:ext cx="70634" cy="69029"/>
          </a:xfrm>
          <a:prstGeom prst="rect">
            <a:avLst/>
          </a:prstGeom>
        </p:spPr>
      </p:pic>
      <p:pic>
        <p:nvPicPr>
          <p:cNvPr id="423" name="図 42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542" y="1790692"/>
            <a:ext cx="70634" cy="69029"/>
          </a:xfrm>
          <a:prstGeom prst="rect">
            <a:avLst/>
          </a:prstGeom>
        </p:spPr>
      </p:pic>
      <p:pic>
        <p:nvPicPr>
          <p:cNvPr id="425" name="図 42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447" y="1788556"/>
            <a:ext cx="74953" cy="68049"/>
          </a:xfrm>
          <a:prstGeom prst="rect">
            <a:avLst/>
          </a:prstGeom>
        </p:spPr>
      </p:pic>
      <p:pic>
        <p:nvPicPr>
          <p:cNvPr id="429" name="図 428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780" y="1173592"/>
            <a:ext cx="1422179" cy="163548"/>
          </a:xfrm>
          <a:prstGeom prst="rect">
            <a:avLst/>
          </a:prstGeom>
        </p:spPr>
      </p:pic>
      <p:sp>
        <p:nvSpPr>
          <p:cNvPr id="430" name="テキスト ボックス 429"/>
          <p:cNvSpPr txBox="1"/>
          <p:nvPr/>
        </p:nvSpPr>
        <p:spPr>
          <a:xfrm>
            <a:off x="3821521" y="294082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431" name="テキスト ボックス 430"/>
          <p:cNvSpPr txBox="1"/>
          <p:nvPr/>
        </p:nvSpPr>
        <p:spPr>
          <a:xfrm>
            <a:off x="1369521" y="2937195"/>
            <a:ext cx="4035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目標年度</a:t>
            </a: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kumimoji="1" lang="ja-JP" altLang="en-US" sz="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grpSp>
        <p:nvGrpSpPr>
          <p:cNvPr id="435" name="グループ化 434">
            <a:extLst>
              <a:ext uri="{FF2B5EF4-FFF2-40B4-BE49-F238E27FC236}">
                <a16:creationId xmlns:a16="http://schemas.microsoft.com/office/drawing/2014/main" id="{6F75DDE6-CCB4-6D80-647E-2362312EDADA}"/>
              </a:ext>
            </a:extLst>
          </p:cNvPr>
          <p:cNvGrpSpPr/>
          <p:nvPr/>
        </p:nvGrpSpPr>
        <p:grpSpPr>
          <a:xfrm>
            <a:off x="1184094" y="2128803"/>
            <a:ext cx="456701" cy="215444"/>
            <a:chOff x="1158921" y="9509579"/>
            <a:chExt cx="456701" cy="215444"/>
          </a:xfrm>
        </p:grpSpPr>
        <p:pic>
          <p:nvPicPr>
            <p:cNvPr id="436" name="図 435">
              <a:extLst>
                <a:ext uri="{FF2B5EF4-FFF2-40B4-BE49-F238E27FC236}">
                  <a16:creationId xmlns:a16="http://schemas.microsoft.com/office/drawing/2014/main" id="{3E8D4F42-F84F-2A39-88FF-C862B929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921" y="9554769"/>
              <a:ext cx="133703" cy="133703"/>
            </a:xfrm>
            <a:prstGeom prst="rect">
              <a:avLst/>
            </a:prstGeom>
          </p:spPr>
        </p:pic>
        <p:sp>
          <p:nvSpPr>
            <p:cNvPr id="437" name="テキスト ボックス 436">
              <a:extLst>
                <a:ext uri="{FF2B5EF4-FFF2-40B4-BE49-F238E27FC236}">
                  <a16:creationId xmlns:a16="http://schemas.microsoft.com/office/drawing/2014/main" id="{877D4168-8DEA-DB8A-0F47-25E1F4657821}"/>
                </a:ext>
              </a:extLst>
            </p:cNvPr>
            <p:cNvSpPr txBox="1"/>
            <p:nvPr/>
          </p:nvSpPr>
          <p:spPr>
            <a:xfrm>
              <a:off x="1225772" y="9509579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目標年度</a:t>
              </a:r>
              <a:endParaRPr lang="en-US" altLang="ja-JP" sz="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kumimoji="1" lang="en-US" altLang="ja-JP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2027</a:t>
              </a:r>
              <a:r>
                <a:rPr kumimoji="1" lang="ja-JP" altLang="en-US" sz="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</a:p>
          </p:txBody>
        </p:sp>
      </p:grpSp>
      <p:sp>
        <p:nvSpPr>
          <p:cNvPr id="445" name="正方形/長方形 444"/>
          <p:cNvSpPr/>
          <p:nvPr/>
        </p:nvSpPr>
        <p:spPr>
          <a:xfrm>
            <a:off x="0" y="1"/>
            <a:ext cx="7562850" cy="471959"/>
          </a:xfrm>
          <a:prstGeom prst="rect">
            <a:avLst/>
          </a:prstGeom>
          <a:solidFill>
            <a:srgbClr val="7AC7F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正方形/長方形 445"/>
          <p:cNvSpPr/>
          <p:nvPr/>
        </p:nvSpPr>
        <p:spPr>
          <a:xfrm>
            <a:off x="244876" y="-17199"/>
            <a:ext cx="1493512" cy="52600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7" name="図 446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48" y="62191"/>
            <a:ext cx="1000621" cy="351193"/>
          </a:xfrm>
          <a:prstGeom prst="rect">
            <a:avLst/>
          </a:prstGeom>
        </p:spPr>
      </p:pic>
      <p:sp>
        <p:nvSpPr>
          <p:cNvPr id="448" name="Text 11"/>
          <p:cNvSpPr txBox="1"/>
          <p:nvPr/>
        </p:nvSpPr>
        <p:spPr>
          <a:xfrm>
            <a:off x="1850295" y="45579"/>
            <a:ext cx="5521018" cy="4070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1600" dirty="0" smtClean="0">
                <a:solidFill>
                  <a:srgbClr val="FFFFFF">
                    <a:alpha val="99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豊富な</a:t>
            </a:r>
            <a:r>
              <a:rPr lang="en-US" altLang="ja-JP" sz="1600" dirty="0" err="1" smtClean="0">
                <a:solidFill>
                  <a:srgbClr val="FFFFFF">
                    <a:alpha val="99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ReLaLa</a:t>
            </a:r>
            <a:r>
              <a:rPr lang="ja-JP" altLang="en-US" sz="1600" dirty="0" smtClean="0">
                <a:solidFill>
                  <a:srgbClr val="FFFFFF">
                    <a:alpha val="99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ラインアップをご紹介します。</a:t>
            </a:r>
            <a:endParaRPr lang="en-US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50" y="6287441"/>
            <a:ext cx="649596" cy="77663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56" y="784964"/>
            <a:ext cx="653610" cy="78050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77" y="3530150"/>
            <a:ext cx="659385" cy="78991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10" y="9065666"/>
            <a:ext cx="681609" cy="815666"/>
          </a:xfrm>
          <a:prstGeom prst="rect">
            <a:avLst/>
          </a:prstGeom>
        </p:spPr>
      </p:pic>
      <p:pic>
        <p:nvPicPr>
          <p:cNvPr id="416" name="図 415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342" y="717261"/>
            <a:ext cx="1065809" cy="855876"/>
          </a:xfrm>
          <a:prstGeom prst="rect">
            <a:avLst/>
          </a:prstGeom>
        </p:spPr>
      </p:pic>
      <p:pic>
        <p:nvPicPr>
          <p:cNvPr id="417" name="図 416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825" y="3403597"/>
            <a:ext cx="1065809" cy="85587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518" y="6651925"/>
            <a:ext cx="1009803" cy="243249"/>
          </a:xfrm>
          <a:prstGeom prst="rect">
            <a:avLst/>
          </a:prstGeom>
        </p:spPr>
      </p:pic>
      <p:pic>
        <p:nvPicPr>
          <p:cNvPr id="424" name="図 423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015" y="6349695"/>
            <a:ext cx="795378" cy="638712"/>
          </a:xfrm>
          <a:prstGeom prst="rect">
            <a:avLst/>
          </a:prstGeom>
        </p:spPr>
      </p:pic>
      <p:sp>
        <p:nvSpPr>
          <p:cNvPr id="438" name="テキスト ボックス 437"/>
          <p:cNvSpPr txBox="1"/>
          <p:nvPr/>
        </p:nvSpPr>
        <p:spPr>
          <a:xfrm>
            <a:off x="41077" y="8746570"/>
            <a:ext cx="2436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「冷房しか使わない」方におすすめ</a:t>
            </a:r>
            <a:endParaRPr kumimoji="1" lang="en-US" altLang="ja-JP" sz="12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39" name="図 43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117" y="9096726"/>
            <a:ext cx="720768" cy="55609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583" y="9670132"/>
            <a:ext cx="216645" cy="216645"/>
          </a:xfrm>
          <a:prstGeom prst="rect">
            <a:avLst/>
          </a:prstGeom>
        </p:spPr>
      </p:pic>
      <p:pic>
        <p:nvPicPr>
          <p:cNvPr id="440" name="図 439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030" y="9672234"/>
            <a:ext cx="216645" cy="21664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886" y="9687000"/>
            <a:ext cx="347884" cy="16969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987" y="9693849"/>
            <a:ext cx="401365" cy="1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15579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</TotalTime>
  <Words>1178</Words>
  <Application>Microsoft Office PowerPoint</Application>
  <PresentationFormat>ユーザー設定</PresentationFormat>
  <Paragraphs>255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BIZ UDPゴシック</vt:lpstr>
      <vt:lpstr>ＭＳ Ｐゴシック</vt:lpstr>
      <vt:lpstr>Zen Maru Gothic Bold</vt:lpstr>
      <vt:lpstr>Arial</vt:lpstr>
      <vt:lpstr>Calibri</vt:lpstr>
      <vt:lpstr>ホワイト</vt:lpstr>
      <vt:lpstr>PowerPoint プレゼンテーション</vt:lpstr>
      <vt:lpstr>PowerPoint プレゼンテーション</vt:lpstr>
    </vt:vector>
  </TitlesOfParts>
  <Company>株式会社タカヨシ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制作課</dc:creator>
  <cp:lastModifiedBy>小林 碧</cp:lastModifiedBy>
  <cp:revision>140</cp:revision>
  <cp:lastPrinted>2024-04-22T07:55:39Z</cp:lastPrinted>
  <dcterms:created xsi:type="dcterms:W3CDTF">2020-07-15T23:30:20Z</dcterms:created>
  <dcterms:modified xsi:type="dcterms:W3CDTF">2024-04-22T07:58:28Z</dcterms:modified>
</cp:coreProperties>
</file>