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8" r:id="rId2"/>
  </p:sldIdLst>
  <p:sldSz cx="15124113" cy="10688638"/>
  <p:notesSz cx="9866313" cy="14295438"/>
  <p:defaultTextStyle>
    <a:defPPr>
      <a:defRPr lang="ja-JP"/>
    </a:defPPr>
    <a:lvl1pPr marL="0" algn="l" defTabSz="737464" rtl="0" eaLnBrk="1" latinLnBrk="0" hangingPunct="1">
      <a:defRPr kumimoji="1" sz="2900" kern="1200">
        <a:solidFill>
          <a:schemeClr val="tx1"/>
        </a:solidFill>
        <a:latin typeface="+mn-lt"/>
        <a:ea typeface="+mn-ea"/>
        <a:cs typeface="+mn-cs"/>
      </a:defRPr>
    </a:lvl1pPr>
    <a:lvl2pPr marL="737464" algn="l" defTabSz="737464" rtl="0" eaLnBrk="1" latinLnBrk="0" hangingPunct="1">
      <a:defRPr kumimoji="1" sz="2900" kern="1200">
        <a:solidFill>
          <a:schemeClr val="tx1"/>
        </a:solidFill>
        <a:latin typeface="+mn-lt"/>
        <a:ea typeface="+mn-ea"/>
        <a:cs typeface="+mn-cs"/>
      </a:defRPr>
    </a:lvl2pPr>
    <a:lvl3pPr marL="1474927" algn="l" defTabSz="737464" rtl="0" eaLnBrk="1" latinLnBrk="0" hangingPunct="1">
      <a:defRPr kumimoji="1" sz="2900" kern="1200">
        <a:solidFill>
          <a:schemeClr val="tx1"/>
        </a:solidFill>
        <a:latin typeface="+mn-lt"/>
        <a:ea typeface="+mn-ea"/>
        <a:cs typeface="+mn-cs"/>
      </a:defRPr>
    </a:lvl3pPr>
    <a:lvl4pPr marL="2212391" algn="l" defTabSz="737464" rtl="0" eaLnBrk="1" latinLnBrk="0" hangingPunct="1">
      <a:defRPr kumimoji="1" sz="2900" kern="1200">
        <a:solidFill>
          <a:schemeClr val="tx1"/>
        </a:solidFill>
        <a:latin typeface="+mn-lt"/>
        <a:ea typeface="+mn-ea"/>
        <a:cs typeface="+mn-cs"/>
      </a:defRPr>
    </a:lvl4pPr>
    <a:lvl5pPr marL="2949854" algn="l" defTabSz="737464" rtl="0" eaLnBrk="1" latinLnBrk="0" hangingPunct="1">
      <a:defRPr kumimoji="1" sz="2900" kern="1200">
        <a:solidFill>
          <a:schemeClr val="tx1"/>
        </a:solidFill>
        <a:latin typeface="+mn-lt"/>
        <a:ea typeface="+mn-ea"/>
        <a:cs typeface="+mn-cs"/>
      </a:defRPr>
    </a:lvl5pPr>
    <a:lvl6pPr marL="3687318" algn="l" defTabSz="737464" rtl="0" eaLnBrk="1" latinLnBrk="0" hangingPunct="1">
      <a:defRPr kumimoji="1" sz="2900" kern="1200">
        <a:solidFill>
          <a:schemeClr val="tx1"/>
        </a:solidFill>
        <a:latin typeface="+mn-lt"/>
        <a:ea typeface="+mn-ea"/>
        <a:cs typeface="+mn-cs"/>
      </a:defRPr>
    </a:lvl6pPr>
    <a:lvl7pPr marL="4424782" algn="l" defTabSz="737464" rtl="0" eaLnBrk="1" latinLnBrk="0" hangingPunct="1">
      <a:defRPr kumimoji="1" sz="2900" kern="1200">
        <a:solidFill>
          <a:schemeClr val="tx1"/>
        </a:solidFill>
        <a:latin typeface="+mn-lt"/>
        <a:ea typeface="+mn-ea"/>
        <a:cs typeface="+mn-cs"/>
      </a:defRPr>
    </a:lvl7pPr>
    <a:lvl8pPr marL="5162245" algn="l" defTabSz="737464" rtl="0" eaLnBrk="1" latinLnBrk="0" hangingPunct="1">
      <a:defRPr kumimoji="1" sz="2900" kern="1200">
        <a:solidFill>
          <a:schemeClr val="tx1"/>
        </a:solidFill>
        <a:latin typeface="+mn-lt"/>
        <a:ea typeface="+mn-ea"/>
        <a:cs typeface="+mn-cs"/>
      </a:defRPr>
    </a:lvl8pPr>
    <a:lvl9pPr marL="5899709" algn="l" defTabSz="737464" rtl="0" eaLnBrk="1" latinLnBrk="0" hangingPunct="1">
      <a:defRPr kumimoji="1"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7">
          <p15:clr>
            <a:srgbClr val="A4A3A4"/>
          </p15:clr>
        </p15:guide>
        <p15:guide id="2" pos="476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70C0"/>
    <a:srgbClr val="FF3333"/>
    <a:srgbClr val="D7EEFC"/>
    <a:srgbClr val="FDE2B5"/>
    <a:srgbClr val="B46F00"/>
    <a:srgbClr val="F39800"/>
    <a:srgbClr val="FEFEF2"/>
    <a:srgbClr val="E06555"/>
    <a:srgbClr val="D2E3FE"/>
    <a:srgbClr val="6BA42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95" autoAdjust="0"/>
    <p:restoredTop sz="96197" autoAdjust="0"/>
  </p:normalViewPr>
  <p:slideViewPr>
    <p:cSldViewPr snapToGrid="0" snapToObjects="1">
      <p:cViewPr>
        <p:scale>
          <a:sx n="200" d="100"/>
          <a:sy n="200" d="100"/>
        </p:scale>
        <p:origin x="-9480" y="-6150"/>
      </p:cViewPr>
      <p:guideLst>
        <p:guide orient="horz" pos="3367"/>
        <p:guide pos="4764"/>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4275403" cy="717254"/>
          </a:xfrm>
          <a:prstGeom prst="rect">
            <a:avLst/>
          </a:prstGeom>
        </p:spPr>
        <p:txBody>
          <a:bodyPr vert="horz" lIns="133073" tIns="66536" rIns="133073" bIns="66536" rtlCol="0"/>
          <a:lstStyle>
            <a:lvl1pPr algn="l">
              <a:defRPr sz="1700"/>
            </a:lvl1pPr>
          </a:lstStyle>
          <a:p>
            <a:endParaRPr kumimoji="1" lang="ja-JP" altLang="en-US"/>
          </a:p>
        </p:txBody>
      </p:sp>
      <p:sp>
        <p:nvSpPr>
          <p:cNvPr id="3" name="日付プレースホルダー 2"/>
          <p:cNvSpPr>
            <a:spLocks noGrp="1"/>
          </p:cNvSpPr>
          <p:nvPr>
            <p:ph type="dt" idx="1"/>
          </p:nvPr>
        </p:nvSpPr>
        <p:spPr>
          <a:xfrm>
            <a:off x="5588627" y="1"/>
            <a:ext cx="4275403" cy="717254"/>
          </a:xfrm>
          <a:prstGeom prst="rect">
            <a:avLst/>
          </a:prstGeom>
        </p:spPr>
        <p:txBody>
          <a:bodyPr vert="horz" lIns="133073" tIns="66536" rIns="133073" bIns="66536" rtlCol="0"/>
          <a:lstStyle>
            <a:lvl1pPr algn="r">
              <a:defRPr sz="1700"/>
            </a:lvl1pPr>
          </a:lstStyle>
          <a:p>
            <a:fld id="{56C0CD9F-C17A-1B48-9E26-6DC80B1655F6}" type="datetimeFigureOut">
              <a:rPr kumimoji="1" lang="ja-JP" altLang="en-US" smtClean="0"/>
              <a:t>2025/2/14</a:t>
            </a:fld>
            <a:endParaRPr kumimoji="1" lang="ja-JP" altLang="en-US"/>
          </a:p>
        </p:txBody>
      </p:sp>
      <p:sp>
        <p:nvSpPr>
          <p:cNvPr id="4" name="スライド イメージ プレースホルダー 3"/>
          <p:cNvSpPr>
            <a:spLocks noGrp="1" noRot="1" noChangeAspect="1"/>
          </p:cNvSpPr>
          <p:nvPr>
            <p:ph type="sldImg" idx="2"/>
          </p:nvPr>
        </p:nvSpPr>
        <p:spPr>
          <a:xfrm>
            <a:off x="1520825" y="1787525"/>
            <a:ext cx="6824663" cy="4822825"/>
          </a:xfrm>
          <a:prstGeom prst="rect">
            <a:avLst/>
          </a:prstGeom>
          <a:noFill/>
          <a:ln w="12700">
            <a:solidFill>
              <a:prstClr val="black"/>
            </a:solidFill>
          </a:ln>
        </p:spPr>
        <p:txBody>
          <a:bodyPr vert="horz" lIns="133073" tIns="66536" rIns="133073" bIns="66536" rtlCol="0" anchor="ctr"/>
          <a:lstStyle/>
          <a:p>
            <a:endParaRPr lang="ja-JP" altLang="en-US"/>
          </a:p>
        </p:txBody>
      </p:sp>
      <p:sp>
        <p:nvSpPr>
          <p:cNvPr id="5" name="ノート プレースホルダー 4"/>
          <p:cNvSpPr>
            <a:spLocks noGrp="1"/>
          </p:cNvSpPr>
          <p:nvPr>
            <p:ph type="body" sz="quarter" idx="3"/>
          </p:nvPr>
        </p:nvSpPr>
        <p:spPr>
          <a:xfrm>
            <a:off x="986632" y="6879680"/>
            <a:ext cx="7893050" cy="5628829"/>
          </a:xfrm>
          <a:prstGeom prst="rect">
            <a:avLst/>
          </a:prstGeom>
        </p:spPr>
        <p:txBody>
          <a:bodyPr vert="horz" lIns="133073" tIns="66536" rIns="133073" bIns="6653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13578186"/>
            <a:ext cx="4275403" cy="717253"/>
          </a:xfrm>
          <a:prstGeom prst="rect">
            <a:avLst/>
          </a:prstGeom>
        </p:spPr>
        <p:txBody>
          <a:bodyPr vert="horz" lIns="133073" tIns="66536" rIns="133073" bIns="66536" rtlCol="0" anchor="b"/>
          <a:lstStyle>
            <a:lvl1pPr algn="l">
              <a:defRPr sz="1700"/>
            </a:lvl1pPr>
          </a:lstStyle>
          <a:p>
            <a:endParaRPr kumimoji="1" lang="ja-JP" altLang="en-US"/>
          </a:p>
        </p:txBody>
      </p:sp>
      <p:sp>
        <p:nvSpPr>
          <p:cNvPr id="7" name="スライド番号プレースホルダー 6"/>
          <p:cNvSpPr>
            <a:spLocks noGrp="1"/>
          </p:cNvSpPr>
          <p:nvPr>
            <p:ph type="sldNum" sz="quarter" idx="5"/>
          </p:nvPr>
        </p:nvSpPr>
        <p:spPr>
          <a:xfrm>
            <a:off x="5588627" y="13578186"/>
            <a:ext cx="4275403" cy="717253"/>
          </a:xfrm>
          <a:prstGeom prst="rect">
            <a:avLst/>
          </a:prstGeom>
        </p:spPr>
        <p:txBody>
          <a:bodyPr vert="horz" lIns="133073" tIns="66536" rIns="133073" bIns="66536" rtlCol="0" anchor="b"/>
          <a:lstStyle>
            <a:lvl1pPr algn="r">
              <a:defRPr sz="1700"/>
            </a:lvl1pPr>
          </a:lstStyle>
          <a:p>
            <a:fld id="{7DA43B12-0729-7F4B-B819-D4D9C196CBC5}" type="slidenum">
              <a:rPr kumimoji="1" lang="ja-JP" altLang="en-US" smtClean="0"/>
              <a:t>‹#›</a:t>
            </a:fld>
            <a:endParaRPr kumimoji="1" lang="ja-JP" altLang="en-US"/>
          </a:p>
        </p:txBody>
      </p:sp>
    </p:spTree>
    <p:extLst>
      <p:ext uri="{BB962C8B-B14F-4D97-AF65-F5344CB8AC3E}">
        <p14:creationId xmlns:p14="http://schemas.microsoft.com/office/powerpoint/2010/main" val="281133612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DA43B12-0729-7F4B-B819-D4D9C196CBC5}" type="slidenum">
              <a:rPr kumimoji="1" lang="ja-JP" altLang="en-US" smtClean="0"/>
              <a:t>1</a:t>
            </a:fld>
            <a:endParaRPr kumimoji="1" lang="ja-JP" altLang="en-US"/>
          </a:p>
        </p:txBody>
      </p:sp>
    </p:spTree>
    <p:extLst>
      <p:ext uri="{BB962C8B-B14F-4D97-AF65-F5344CB8AC3E}">
        <p14:creationId xmlns:p14="http://schemas.microsoft.com/office/powerpoint/2010/main" val="3589541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34309" y="3320407"/>
            <a:ext cx="12855496" cy="2291129"/>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2268617" y="6056895"/>
            <a:ext cx="10586879" cy="2731541"/>
          </a:xfrm>
        </p:spPr>
        <p:txBody>
          <a:bodyPr/>
          <a:lstStyle>
            <a:lvl1pPr marL="0" indent="0" algn="ctr">
              <a:buNone/>
              <a:defRPr>
                <a:solidFill>
                  <a:schemeClr val="tx1">
                    <a:tint val="75000"/>
                  </a:schemeClr>
                </a:solidFill>
              </a:defRPr>
            </a:lvl1pPr>
            <a:lvl2pPr marL="737464" indent="0" algn="ctr">
              <a:buNone/>
              <a:defRPr>
                <a:solidFill>
                  <a:schemeClr val="tx1">
                    <a:tint val="75000"/>
                  </a:schemeClr>
                </a:solidFill>
              </a:defRPr>
            </a:lvl2pPr>
            <a:lvl3pPr marL="1474927" indent="0" algn="ctr">
              <a:buNone/>
              <a:defRPr>
                <a:solidFill>
                  <a:schemeClr val="tx1">
                    <a:tint val="75000"/>
                  </a:schemeClr>
                </a:solidFill>
              </a:defRPr>
            </a:lvl3pPr>
            <a:lvl4pPr marL="2212391" indent="0" algn="ctr">
              <a:buNone/>
              <a:defRPr>
                <a:solidFill>
                  <a:schemeClr val="tx1">
                    <a:tint val="75000"/>
                  </a:schemeClr>
                </a:solidFill>
              </a:defRPr>
            </a:lvl4pPr>
            <a:lvl5pPr marL="2949854" indent="0" algn="ctr">
              <a:buNone/>
              <a:defRPr>
                <a:solidFill>
                  <a:schemeClr val="tx1">
                    <a:tint val="75000"/>
                  </a:schemeClr>
                </a:solidFill>
              </a:defRPr>
            </a:lvl5pPr>
            <a:lvl6pPr marL="3687318" indent="0" algn="ctr">
              <a:buNone/>
              <a:defRPr>
                <a:solidFill>
                  <a:schemeClr val="tx1">
                    <a:tint val="75000"/>
                  </a:schemeClr>
                </a:solidFill>
              </a:defRPr>
            </a:lvl6pPr>
            <a:lvl7pPr marL="4424782" indent="0" algn="ctr">
              <a:buNone/>
              <a:defRPr>
                <a:solidFill>
                  <a:schemeClr val="tx1">
                    <a:tint val="75000"/>
                  </a:schemeClr>
                </a:solidFill>
              </a:defRPr>
            </a:lvl7pPr>
            <a:lvl8pPr marL="5162245" indent="0" algn="ctr">
              <a:buNone/>
              <a:defRPr>
                <a:solidFill>
                  <a:schemeClr val="tx1">
                    <a:tint val="75000"/>
                  </a:schemeClr>
                </a:solidFill>
              </a:defRPr>
            </a:lvl8pPr>
            <a:lvl9pPr marL="5899709"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C806D87E-4156-2940-B648-C212664A4F59}" type="datetimeFigureOut">
              <a:t>2025/2/14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718EC2E-4535-0640-BE85-B814660E925D}" type="slidenum">
              <a:t>‹#›</a:t>
            </a:fld>
            <a:endParaRPr kumimoji="1" lang="ja-JP" altLang="en-US"/>
          </a:p>
        </p:txBody>
      </p:sp>
    </p:spTree>
    <p:extLst>
      <p:ext uri="{BB962C8B-B14F-4D97-AF65-F5344CB8AC3E}">
        <p14:creationId xmlns:p14="http://schemas.microsoft.com/office/powerpoint/2010/main" val="2894182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806D87E-4156-2940-B648-C212664A4F59}" type="datetimeFigureOut">
              <a:t>2025/2/14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718EC2E-4535-0640-BE85-B814660E925D}" type="slidenum">
              <a:t>‹#›</a:t>
            </a:fld>
            <a:endParaRPr kumimoji="1" lang="ja-JP" altLang="en-US"/>
          </a:p>
        </p:txBody>
      </p:sp>
    </p:spTree>
    <p:extLst>
      <p:ext uri="{BB962C8B-B14F-4D97-AF65-F5344CB8AC3E}">
        <p14:creationId xmlns:p14="http://schemas.microsoft.com/office/powerpoint/2010/main" val="863223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18138434" y="668040"/>
            <a:ext cx="5626906" cy="1421440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1249840" y="668040"/>
            <a:ext cx="16636524" cy="1421440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806D87E-4156-2940-B648-C212664A4F59}" type="datetimeFigureOut">
              <a:t>2025/2/14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718EC2E-4535-0640-BE85-B814660E925D}" type="slidenum">
              <a:t>‹#›</a:t>
            </a:fld>
            <a:endParaRPr kumimoji="1" lang="ja-JP" altLang="en-US"/>
          </a:p>
        </p:txBody>
      </p:sp>
    </p:spTree>
    <p:extLst>
      <p:ext uri="{BB962C8B-B14F-4D97-AF65-F5344CB8AC3E}">
        <p14:creationId xmlns:p14="http://schemas.microsoft.com/office/powerpoint/2010/main" val="1428202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806D87E-4156-2940-B648-C212664A4F59}" type="datetimeFigureOut">
              <a:t>2025/2/14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718EC2E-4535-0640-BE85-B814660E925D}" type="slidenum">
              <a:t>‹#›</a:t>
            </a:fld>
            <a:endParaRPr kumimoji="1" lang="ja-JP" altLang="en-US"/>
          </a:p>
        </p:txBody>
      </p:sp>
    </p:spTree>
    <p:extLst>
      <p:ext uri="{BB962C8B-B14F-4D97-AF65-F5344CB8AC3E}">
        <p14:creationId xmlns:p14="http://schemas.microsoft.com/office/powerpoint/2010/main" val="1371464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194701" y="6868441"/>
            <a:ext cx="12855496" cy="2122882"/>
          </a:xfrm>
        </p:spPr>
        <p:txBody>
          <a:bodyPr anchor="t"/>
          <a:lstStyle>
            <a:lvl1pPr algn="l">
              <a:defRPr sz="65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1194701" y="4530301"/>
            <a:ext cx="12855496" cy="2338139"/>
          </a:xfrm>
        </p:spPr>
        <p:txBody>
          <a:bodyPr anchor="b"/>
          <a:lstStyle>
            <a:lvl1pPr marL="0" indent="0">
              <a:buNone/>
              <a:defRPr sz="3200">
                <a:solidFill>
                  <a:schemeClr val="tx1">
                    <a:tint val="75000"/>
                  </a:schemeClr>
                </a:solidFill>
              </a:defRPr>
            </a:lvl1pPr>
            <a:lvl2pPr marL="737464" indent="0">
              <a:buNone/>
              <a:defRPr sz="2900">
                <a:solidFill>
                  <a:schemeClr val="tx1">
                    <a:tint val="75000"/>
                  </a:schemeClr>
                </a:solidFill>
              </a:defRPr>
            </a:lvl2pPr>
            <a:lvl3pPr marL="1474927" indent="0">
              <a:buNone/>
              <a:defRPr sz="2600">
                <a:solidFill>
                  <a:schemeClr val="tx1">
                    <a:tint val="75000"/>
                  </a:schemeClr>
                </a:solidFill>
              </a:defRPr>
            </a:lvl3pPr>
            <a:lvl4pPr marL="2212391" indent="0">
              <a:buNone/>
              <a:defRPr sz="2300">
                <a:solidFill>
                  <a:schemeClr val="tx1">
                    <a:tint val="75000"/>
                  </a:schemeClr>
                </a:solidFill>
              </a:defRPr>
            </a:lvl4pPr>
            <a:lvl5pPr marL="2949854" indent="0">
              <a:buNone/>
              <a:defRPr sz="2300">
                <a:solidFill>
                  <a:schemeClr val="tx1">
                    <a:tint val="75000"/>
                  </a:schemeClr>
                </a:solidFill>
              </a:defRPr>
            </a:lvl5pPr>
            <a:lvl6pPr marL="3687318" indent="0">
              <a:buNone/>
              <a:defRPr sz="2300">
                <a:solidFill>
                  <a:schemeClr val="tx1">
                    <a:tint val="75000"/>
                  </a:schemeClr>
                </a:solidFill>
              </a:defRPr>
            </a:lvl6pPr>
            <a:lvl7pPr marL="4424782" indent="0">
              <a:buNone/>
              <a:defRPr sz="2300">
                <a:solidFill>
                  <a:schemeClr val="tx1">
                    <a:tint val="75000"/>
                  </a:schemeClr>
                </a:solidFill>
              </a:defRPr>
            </a:lvl7pPr>
            <a:lvl8pPr marL="5162245" indent="0">
              <a:buNone/>
              <a:defRPr sz="2300">
                <a:solidFill>
                  <a:schemeClr val="tx1">
                    <a:tint val="75000"/>
                  </a:schemeClr>
                </a:solidFill>
              </a:defRPr>
            </a:lvl8pPr>
            <a:lvl9pPr marL="5899709" indent="0">
              <a:buNone/>
              <a:defRPr sz="23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806D87E-4156-2940-B648-C212664A4F59}" type="datetimeFigureOut">
              <a:t>2025/2/14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718EC2E-4535-0640-BE85-B814660E925D}" type="slidenum">
              <a:t>‹#›</a:t>
            </a:fld>
            <a:endParaRPr kumimoji="1" lang="ja-JP" altLang="en-US"/>
          </a:p>
        </p:txBody>
      </p:sp>
    </p:spTree>
    <p:extLst>
      <p:ext uri="{BB962C8B-B14F-4D97-AF65-F5344CB8AC3E}">
        <p14:creationId xmlns:p14="http://schemas.microsoft.com/office/powerpoint/2010/main" val="723717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1249841" y="3887003"/>
            <a:ext cx="11130403" cy="10995441"/>
          </a:xfrm>
        </p:spPr>
        <p:txBody>
          <a:bodyPr/>
          <a:lstStyle>
            <a:lvl1pPr>
              <a:defRPr sz="4500"/>
            </a:lvl1pPr>
            <a:lvl2pPr>
              <a:defRPr sz="3900"/>
            </a:lvl2pPr>
            <a:lvl3pPr>
              <a:defRPr sz="3200"/>
            </a:lvl3pPr>
            <a:lvl4pPr>
              <a:defRPr sz="2900"/>
            </a:lvl4pPr>
            <a:lvl5pPr>
              <a:defRPr sz="2900"/>
            </a:lvl5pPr>
            <a:lvl6pPr>
              <a:defRPr sz="2900"/>
            </a:lvl6pPr>
            <a:lvl7pPr>
              <a:defRPr sz="2900"/>
            </a:lvl7pPr>
            <a:lvl8pPr>
              <a:defRPr sz="2900"/>
            </a:lvl8pPr>
            <a:lvl9pPr>
              <a:defRPr sz="29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12632311" y="3887003"/>
            <a:ext cx="11133028" cy="10995441"/>
          </a:xfrm>
        </p:spPr>
        <p:txBody>
          <a:bodyPr/>
          <a:lstStyle>
            <a:lvl1pPr>
              <a:defRPr sz="4500"/>
            </a:lvl1pPr>
            <a:lvl2pPr>
              <a:defRPr sz="3900"/>
            </a:lvl2pPr>
            <a:lvl3pPr>
              <a:defRPr sz="3200"/>
            </a:lvl3pPr>
            <a:lvl4pPr>
              <a:defRPr sz="2900"/>
            </a:lvl4pPr>
            <a:lvl5pPr>
              <a:defRPr sz="2900"/>
            </a:lvl5pPr>
            <a:lvl6pPr>
              <a:defRPr sz="2900"/>
            </a:lvl6pPr>
            <a:lvl7pPr>
              <a:defRPr sz="2900"/>
            </a:lvl7pPr>
            <a:lvl8pPr>
              <a:defRPr sz="2900"/>
            </a:lvl8pPr>
            <a:lvl9pPr>
              <a:defRPr sz="29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C806D87E-4156-2940-B648-C212664A4F59}" type="datetimeFigureOut">
              <a:t>2025/2/14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718EC2E-4535-0640-BE85-B814660E925D}" type="slidenum">
              <a:t>‹#›</a:t>
            </a:fld>
            <a:endParaRPr kumimoji="1" lang="ja-JP" altLang="en-US"/>
          </a:p>
        </p:txBody>
      </p:sp>
    </p:spTree>
    <p:extLst>
      <p:ext uri="{BB962C8B-B14F-4D97-AF65-F5344CB8AC3E}">
        <p14:creationId xmlns:p14="http://schemas.microsoft.com/office/powerpoint/2010/main" val="3119384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756206" y="428041"/>
            <a:ext cx="13611702" cy="1781440"/>
          </a:xfrm>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56206" y="2392573"/>
            <a:ext cx="6682443" cy="997111"/>
          </a:xfrm>
        </p:spPr>
        <p:txBody>
          <a:bodyPr anchor="b"/>
          <a:lstStyle>
            <a:lvl1pPr marL="0" indent="0">
              <a:buNone/>
              <a:defRPr sz="3900" b="1"/>
            </a:lvl1pPr>
            <a:lvl2pPr marL="737464" indent="0">
              <a:buNone/>
              <a:defRPr sz="3200" b="1"/>
            </a:lvl2pPr>
            <a:lvl3pPr marL="1474927" indent="0">
              <a:buNone/>
              <a:defRPr sz="2900" b="1"/>
            </a:lvl3pPr>
            <a:lvl4pPr marL="2212391" indent="0">
              <a:buNone/>
              <a:defRPr sz="2600" b="1"/>
            </a:lvl4pPr>
            <a:lvl5pPr marL="2949854" indent="0">
              <a:buNone/>
              <a:defRPr sz="2600" b="1"/>
            </a:lvl5pPr>
            <a:lvl6pPr marL="3687318" indent="0">
              <a:buNone/>
              <a:defRPr sz="2600" b="1"/>
            </a:lvl6pPr>
            <a:lvl7pPr marL="4424782" indent="0">
              <a:buNone/>
              <a:defRPr sz="2600" b="1"/>
            </a:lvl7pPr>
            <a:lvl8pPr marL="5162245" indent="0">
              <a:buNone/>
              <a:defRPr sz="2600" b="1"/>
            </a:lvl8pPr>
            <a:lvl9pPr marL="5899709" indent="0">
              <a:buNone/>
              <a:defRPr sz="2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756206" y="3389684"/>
            <a:ext cx="6682443" cy="6158339"/>
          </a:xfrm>
        </p:spPr>
        <p:txBody>
          <a:bodyPr/>
          <a:lstStyle>
            <a:lvl1pPr>
              <a:defRPr sz="39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7682840" y="2392573"/>
            <a:ext cx="6685068" cy="997111"/>
          </a:xfrm>
        </p:spPr>
        <p:txBody>
          <a:bodyPr anchor="b"/>
          <a:lstStyle>
            <a:lvl1pPr marL="0" indent="0">
              <a:buNone/>
              <a:defRPr sz="3900" b="1"/>
            </a:lvl1pPr>
            <a:lvl2pPr marL="737464" indent="0">
              <a:buNone/>
              <a:defRPr sz="3200" b="1"/>
            </a:lvl2pPr>
            <a:lvl3pPr marL="1474927" indent="0">
              <a:buNone/>
              <a:defRPr sz="2900" b="1"/>
            </a:lvl3pPr>
            <a:lvl4pPr marL="2212391" indent="0">
              <a:buNone/>
              <a:defRPr sz="2600" b="1"/>
            </a:lvl4pPr>
            <a:lvl5pPr marL="2949854" indent="0">
              <a:buNone/>
              <a:defRPr sz="2600" b="1"/>
            </a:lvl5pPr>
            <a:lvl6pPr marL="3687318" indent="0">
              <a:buNone/>
              <a:defRPr sz="2600" b="1"/>
            </a:lvl6pPr>
            <a:lvl7pPr marL="4424782" indent="0">
              <a:buNone/>
              <a:defRPr sz="2600" b="1"/>
            </a:lvl7pPr>
            <a:lvl8pPr marL="5162245" indent="0">
              <a:buNone/>
              <a:defRPr sz="2600" b="1"/>
            </a:lvl8pPr>
            <a:lvl9pPr marL="5899709" indent="0">
              <a:buNone/>
              <a:defRPr sz="2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7682840" y="3389684"/>
            <a:ext cx="6685068" cy="6158339"/>
          </a:xfrm>
        </p:spPr>
        <p:txBody>
          <a:bodyPr/>
          <a:lstStyle>
            <a:lvl1pPr>
              <a:defRPr sz="39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806D87E-4156-2940-B648-C212664A4F59}" type="datetimeFigureOut">
              <a:t>2025/2/14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718EC2E-4535-0640-BE85-B814660E925D}" type="slidenum">
              <a:t>‹#›</a:t>
            </a:fld>
            <a:endParaRPr kumimoji="1" lang="ja-JP" altLang="en-US"/>
          </a:p>
        </p:txBody>
      </p:sp>
    </p:spTree>
    <p:extLst>
      <p:ext uri="{BB962C8B-B14F-4D97-AF65-F5344CB8AC3E}">
        <p14:creationId xmlns:p14="http://schemas.microsoft.com/office/powerpoint/2010/main" val="4271967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806D87E-4156-2940-B648-C212664A4F59}" type="datetimeFigureOut">
              <a:t>2025/2/14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718EC2E-4535-0640-BE85-B814660E925D}" type="slidenum">
              <a:t>‹#›</a:t>
            </a:fld>
            <a:endParaRPr kumimoji="1" lang="ja-JP" altLang="en-US"/>
          </a:p>
        </p:txBody>
      </p:sp>
    </p:spTree>
    <p:extLst>
      <p:ext uri="{BB962C8B-B14F-4D97-AF65-F5344CB8AC3E}">
        <p14:creationId xmlns:p14="http://schemas.microsoft.com/office/powerpoint/2010/main" val="2041554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806D87E-4156-2940-B648-C212664A4F59}" type="datetimeFigureOut">
              <a:t>2025/2/14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718EC2E-4535-0640-BE85-B814660E925D}" type="slidenum">
              <a:t>‹#›</a:t>
            </a:fld>
            <a:endParaRPr kumimoji="1" lang="ja-JP" altLang="en-US"/>
          </a:p>
        </p:txBody>
      </p:sp>
    </p:spTree>
    <p:extLst>
      <p:ext uri="{BB962C8B-B14F-4D97-AF65-F5344CB8AC3E}">
        <p14:creationId xmlns:p14="http://schemas.microsoft.com/office/powerpoint/2010/main" val="371732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756206" y="425566"/>
            <a:ext cx="4975729" cy="1811130"/>
          </a:xfrm>
        </p:spPr>
        <p:txBody>
          <a:bodyPr anchor="b"/>
          <a:lstStyle>
            <a:lvl1pPr algn="l">
              <a:defRPr sz="32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5913108" y="425567"/>
            <a:ext cx="8454799" cy="9122456"/>
          </a:xfrm>
        </p:spPr>
        <p:txBody>
          <a:bodyPr/>
          <a:lstStyle>
            <a:lvl1pPr>
              <a:defRPr sz="5200"/>
            </a:lvl1pPr>
            <a:lvl2pPr>
              <a:defRPr sz="4500"/>
            </a:lvl2pPr>
            <a:lvl3pPr>
              <a:defRPr sz="3900"/>
            </a:lvl3pPr>
            <a:lvl4pPr>
              <a:defRPr sz="3200"/>
            </a:lvl4pPr>
            <a:lvl5pPr>
              <a:defRPr sz="3200"/>
            </a:lvl5pPr>
            <a:lvl6pPr>
              <a:defRPr sz="3200"/>
            </a:lvl6pPr>
            <a:lvl7pPr>
              <a:defRPr sz="3200"/>
            </a:lvl7pPr>
            <a:lvl8pPr>
              <a:defRPr sz="3200"/>
            </a:lvl8pPr>
            <a:lvl9pPr>
              <a:defRPr sz="32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756206" y="2236697"/>
            <a:ext cx="4975729" cy="7311326"/>
          </a:xfrm>
        </p:spPr>
        <p:txBody>
          <a:bodyPr/>
          <a:lstStyle>
            <a:lvl1pPr marL="0" indent="0">
              <a:buNone/>
              <a:defRPr sz="2300"/>
            </a:lvl1pPr>
            <a:lvl2pPr marL="737464" indent="0">
              <a:buNone/>
              <a:defRPr sz="1900"/>
            </a:lvl2pPr>
            <a:lvl3pPr marL="1474927" indent="0">
              <a:buNone/>
              <a:defRPr sz="1600"/>
            </a:lvl3pPr>
            <a:lvl4pPr marL="2212391" indent="0">
              <a:buNone/>
              <a:defRPr sz="1500"/>
            </a:lvl4pPr>
            <a:lvl5pPr marL="2949854" indent="0">
              <a:buNone/>
              <a:defRPr sz="1500"/>
            </a:lvl5pPr>
            <a:lvl6pPr marL="3687318" indent="0">
              <a:buNone/>
              <a:defRPr sz="1500"/>
            </a:lvl6pPr>
            <a:lvl7pPr marL="4424782" indent="0">
              <a:buNone/>
              <a:defRPr sz="1500"/>
            </a:lvl7pPr>
            <a:lvl8pPr marL="5162245" indent="0">
              <a:buNone/>
              <a:defRPr sz="1500"/>
            </a:lvl8pPr>
            <a:lvl9pPr marL="5899709" indent="0">
              <a:buNone/>
              <a:defRPr sz="15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806D87E-4156-2940-B648-C212664A4F59}" type="datetimeFigureOut">
              <a:t>2025/2/14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718EC2E-4535-0640-BE85-B814660E925D}" type="slidenum">
              <a:t>‹#›</a:t>
            </a:fld>
            <a:endParaRPr kumimoji="1" lang="ja-JP" altLang="en-US"/>
          </a:p>
        </p:txBody>
      </p:sp>
    </p:spTree>
    <p:extLst>
      <p:ext uri="{BB962C8B-B14F-4D97-AF65-F5344CB8AC3E}">
        <p14:creationId xmlns:p14="http://schemas.microsoft.com/office/powerpoint/2010/main" val="883519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964432" y="7482047"/>
            <a:ext cx="9074468" cy="883298"/>
          </a:xfrm>
        </p:spPr>
        <p:txBody>
          <a:bodyPr anchor="b"/>
          <a:lstStyle>
            <a:lvl1pPr algn="l">
              <a:defRPr sz="3200" b="1"/>
            </a:lvl1pPr>
          </a:lstStyle>
          <a:p>
            <a:r>
              <a:rPr kumimoji="1" lang="ja-JP" altLang="en-US"/>
              <a:t>マスター タイトルの書式設定</a:t>
            </a:r>
          </a:p>
        </p:txBody>
      </p:sp>
      <p:sp>
        <p:nvSpPr>
          <p:cNvPr id="3" name="図プレースホルダー 2"/>
          <p:cNvSpPr>
            <a:spLocks noGrp="1"/>
          </p:cNvSpPr>
          <p:nvPr>
            <p:ph type="pic" idx="1"/>
          </p:nvPr>
        </p:nvSpPr>
        <p:spPr>
          <a:xfrm>
            <a:off x="2964432" y="955049"/>
            <a:ext cx="9074468" cy="6413183"/>
          </a:xfrm>
        </p:spPr>
        <p:txBody>
          <a:bodyPr/>
          <a:lstStyle>
            <a:lvl1pPr marL="0" indent="0">
              <a:buNone/>
              <a:defRPr sz="5200"/>
            </a:lvl1pPr>
            <a:lvl2pPr marL="737464" indent="0">
              <a:buNone/>
              <a:defRPr sz="4500"/>
            </a:lvl2pPr>
            <a:lvl3pPr marL="1474927" indent="0">
              <a:buNone/>
              <a:defRPr sz="3900"/>
            </a:lvl3pPr>
            <a:lvl4pPr marL="2212391" indent="0">
              <a:buNone/>
              <a:defRPr sz="3200"/>
            </a:lvl4pPr>
            <a:lvl5pPr marL="2949854" indent="0">
              <a:buNone/>
              <a:defRPr sz="3200"/>
            </a:lvl5pPr>
            <a:lvl6pPr marL="3687318" indent="0">
              <a:buNone/>
              <a:defRPr sz="3200"/>
            </a:lvl6pPr>
            <a:lvl7pPr marL="4424782" indent="0">
              <a:buNone/>
              <a:defRPr sz="3200"/>
            </a:lvl7pPr>
            <a:lvl8pPr marL="5162245" indent="0">
              <a:buNone/>
              <a:defRPr sz="3200"/>
            </a:lvl8pPr>
            <a:lvl9pPr marL="5899709" indent="0">
              <a:buNone/>
              <a:defRPr sz="3200"/>
            </a:lvl9pPr>
          </a:lstStyle>
          <a:p>
            <a:endParaRPr kumimoji="1" lang="ja-JP" altLang="en-US"/>
          </a:p>
        </p:txBody>
      </p:sp>
      <p:sp>
        <p:nvSpPr>
          <p:cNvPr id="4" name="テキスト プレースホルダー 3"/>
          <p:cNvSpPr>
            <a:spLocks noGrp="1"/>
          </p:cNvSpPr>
          <p:nvPr>
            <p:ph type="body" sz="half" idx="2"/>
          </p:nvPr>
        </p:nvSpPr>
        <p:spPr>
          <a:xfrm>
            <a:off x="2964432" y="8365344"/>
            <a:ext cx="9074468" cy="1254430"/>
          </a:xfrm>
        </p:spPr>
        <p:txBody>
          <a:bodyPr/>
          <a:lstStyle>
            <a:lvl1pPr marL="0" indent="0">
              <a:buNone/>
              <a:defRPr sz="2300"/>
            </a:lvl1pPr>
            <a:lvl2pPr marL="737464" indent="0">
              <a:buNone/>
              <a:defRPr sz="1900"/>
            </a:lvl2pPr>
            <a:lvl3pPr marL="1474927" indent="0">
              <a:buNone/>
              <a:defRPr sz="1600"/>
            </a:lvl3pPr>
            <a:lvl4pPr marL="2212391" indent="0">
              <a:buNone/>
              <a:defRPr sz="1500"/>
            </a:lvl4pPr>
            <a:lvl5pPr marL="2949854" indent="0">
              <a:buNone/>
              <a:defRPr sz="1500"/>
            </a:lvl5pPr>
            <a:lvl6pPr marL="3687318" indent="0">
              <a:buNone/>
              <a:defRPr sz="1500"/>
            </a:lvl6pPr>
            <a:lvl7pPr marL="4424782" indent="0">
              <a:buNone/>
              <a:defRPr sz="1500"/>
            </a:lvl7pPr>
            <a:lvl8pPr marL="5162245" indent="0">
              <a:buNone/>
              <a:defRPr sz="1500"/>
            </a:lvl8pPr>
            <a:lvl9pPr marL="5899709" indent="0">
              <a:buNone/>
              <a:defRPr sz="15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806D87E-4156-2940-B648-C212664A4F59}" type="datetimeFigureOut">
              <a:t>2025/2/14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718EC2E-4535-0640-BE85-B814660E925D}" type="slidenum">
              <a:t>‹#›</a:t>
            </a:fld>
            <a:endParaRPr kumimoji="1" lang="ja-JP" altLang="en-US"/>
          </a:p>
        </p:txBody>
      </p:sp>
    </p:spTree>
    <p:extLst>
      <p:ext uri="{BB962C8B-B14F-4D97-AF65-F5344CB8AC3E}">
        <p14:creationId xmlns:p14="http://schemas.microsoft.com/office/powerpoint/2010/main" val="686905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756206" y="428041"/>
            <a:ext cx="13611702" cy="1781440"/>
          </a:xfrm>
          <a:prstGeom prst="rect">
            <a:avLst/>
          </a:prstGeom>
        </p:spPr>
        <p:txBody>
          <a:bodyPr vert="horz" lIns="147493" tIns="73746" rIns="147493" bIns="73746"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756206" y="2494016"/>
            <a:ext cx="13611702" cy="7054007"/>
          </a:xfrm>
          <a:prstGeom prst="rect">
            <a:avLst/>
          </a:prstGeom>
        </p:spPr>
        <p:txBody>
          <a:bodyPr vert="horz" lIns="147493" tIns="73746" rIns="147493" bIns="73746"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756206" y="9906785"/>
            <a:ext cx="3528960" cy="569071"/>
          </a:xfrm>
          <a:prstGeom prst="rect">
            <a:avLst/>
          </a:prstGeom>
        </p:spPr>
        <p:txBody>
          <a:bodyPr vert="horz" lIns="147493" tIns="73746" rIns="147493" bIns="73746" rtlCol="0" anchor="ctr"/>
          <a:lstStyle>
            <a:lvl1pPr algn="l">
              <a:defRPr sz="1900">
                <a:solidFill>
                  <a:schemeClr val="tx1">
                    <a:tint val="75000"/>
                  </a:schemeClr>
                </a:solidFill>
              </a:defRPr>
            </a:lvl1pPr>
          </a:lstStyle>
          <a:p>
            <a:fld id="{C806D87E-4156-2940-B648-C212664A4F59}" type="datetimeFigureOut">
              <a:t>2025/2/14</a:t>
            </a:fld>
            <a:endParaRPr kumimoji="1" lang="ja-JP" altLang="en-US"/>
          </a:p>
        </p:txBody>
      </p:sp>
      <p:sp>
        <p:nvSpPr>
          <p:cNvPr id="5" name="フッター プレースホルダー 4"/>
          <p:cNvSpPr>
            <a:spLocks noGrp="1"/>
          </p:cNvSpPr>
          <p:nvPr>
            <p:ph type="ftr" sz="quarter" idx="3"/>
          </p:nvPr>
        </p:nvSpPr>
        <p:spPr>
          <a:xfrm>
            <a:off x="5167406" y="9906785"/>
            <a:ext cx="4789302" cy="569071"/>
          </a:xfrm>
          <a:prstGeom prst="rect">
            <a:avLst/>
          </a:prstGeom>
        </p:spPr>
        <p:txBody>
          <a:bodyPr vert="horz" lIns="147493" tIns="73746" rIns="147493" bIns="73746" rtlCol="0" anchor="ctr"/>
          <a:lstStyle>
            <a:lvl1pPr algn="ctr">
              <a:defRPr sz="19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10838948" y="9906785"/>
            <a:ext cx="3528960" cy="569071"/>
          </a:xfrm>
          <a:prstGeom prst="rect">
            <a:avLst/>
          </a:prstGeom>
        </p:spPr>
        <p:txBody>
          <a:bodyPr vert="horz" lIns="147493" tIns="73746" rIns="147493" bIns="73746" rtlCol="0" anchor="ctr"/>
          <a:lstStyle>
            <a:lvl1pPr algn="r">
              <a:defRPr sz="1900">
                <a:solidFill>
                  <a:schemeClr val="tx1">
                    <a:tint val="75000"/>
                  </a:schemeClr>
                </a:solidFill>
              </a:defRPr>
            </a:lvl1pPr>
          </a:lstStyle>
          <a:p>
            <a:fld id="{C718EC2E-4535-0640-BE85-B814660E925D}" type="slidenum">
              <a:t>‹#›</a:t>
            </a:fld>
            <a:endParaRPr kumimoji="1" lang="ja-JP" altLang="en-US"/>
          </a:p>
        </p:txBody>
      </p:sp>
    </p:spTree>
    <p:extLst>
      <p:ext uri="{BB962C8B-B14F-4D97-AF65-F5344CB8AC3E}">
        <p14:creationId xmlns:p14="http://schemas.microsoft.com/office/powerpoint/2010/main" val="2701745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737464" rtl="0" eaLnBrk="1" latinLnBrk="0" hangingPunct="1">
        <a:spcBef>
          <a:spcPct val="0"/>
        </a:spcBef>
        <a:buNone/>
        <a:defRPr kumimoji="1" sz="7100" kern="1200">
          <a:solidFill>
            <a:schemeClr val="tx1"/>
          </a:solidFill>
          <a:latin typeface="+mj-lt"/>
          <a:ea typeface="+mj-ea"/>
          <a:cs typeface="+mj-cs"/>
        </a:defRPr>
      </a:lvl1pPr>
    </p:titleStyle>
    <p:bodyStyle>
      <a:lvl1pPr marL="553098" indent="-553098" algn="l" defTabSz="737464" rtl="0" eaLnBrk="1" latinLnBrk="0" hangingPunct="1">
        <a:spcBef>
          <a:spcPct val="20000"/>
        </a:spcBef>
        <a:buFont typeface="Arial"/>
        <a:buChar char="•"/>
        <a:defRPr kumimoji="1" sz="5200" kern="1200">
          <a:solidFill>
            <a:schemeClr val="tx1"/>
          </a:solidFill>
          <a:latin typeface="+mn-lt"/>
          <a:ea typeface="+mn-ea"/>
          <a:cs typeface="+mn-cs"/>
        </a:defRPr>
      </a:lvl1pPr>
      <a:lvl2pPr marL="1198378" indent="-460915" algn="l" defTabSz="737464" rtl="0" eaLnBrk="1" latinLnBrk="0" hangingPunct="1">
        <a:spcBef>
          <a:spcPct val="20000"/>
        </a:spcBef>
        <a:buFont typeface="Arial"/>
        <a:buChar char="–"/>
        <a:defRPr kumimoji="1" sz="4500" kern="1200">
          <a:solidFill>
            <a:schemeClr val="tx1"/>
          </a:solidFill>
          <a:latin typeface="+mn-lt"/>
          <a:ea typeface="+mn-ea"/>
          <a:cs typeface="+mn-cs"/>
        </a:defRPr>
      </a:lvl2pPr>
      <a:lvl3pPr marL="1843659" indent="-368732" algn="l" defTabSz="737464" rtl="0" eaLnBrk="1" latinLnBrk="0" hangingPunct="1">
        <a:spcBef>
          <a:spcPct val="20000"/>
        </a:spcBef>
        <a:buFont typeface="Arial"/>
        <a:buChar char="•"/>
        <a:defRPr kumimoji="1" sz="3900" kern="1200">
          <a:solidFill>
            <a:schemeClr val="tx1"/>
          </a:solidFill>
          <a:latin typeface="+mn-lt"/>
          <a:ea typeface="+mn-ea"/>
          <a:cs typeface="+mn-cs"/>
        </a:defRPr>
      </a:lvl3pPr>
      <a:lvl4pPr marL="2581123" indent="-368732" algn="l" defTabSz="737464" rtl="0" eaLnBrk="1" latinLnBrk="0" hangingPunct="1">
        <a:spcBef>
          <a:spcPct val="20000"/>
        </a:spcBef>
        <a:buFont typeface="Arial"/>
        <a:buChar char="–"/>
        <a:defRPr kumimoji="1" sz="3200" kern="1200">
          <a:solidFill>
            <a:schemeClr val="tx1"/>
          </a:solidFill>
          <a:latin typeface="+mn-lt"/>
          <a:ea typeface="+mn-ea"/>
          <a:cs typeface="+mn-cs"/>
        </a:defRPr>
      </a:lvl4pPr>
      <a:lvl5pPr marL="3318586" indent="-368732" algn="l" defTabSz="737464" rtl="0" eaLnBrk="1" latinLnBrk="0" hangingPunct="1">
        <a:spcBef>
          <a:spcPct val="20000"/>
        </a:spcBef>
        <a:buFont typeface="Arial"/>
        <a:buChar char="»"/>
        <a:defRPr kumimoji="1" sz="3200" kern="1200">
          <a:solidFill>
            <a:schemeClr val="tx1"/>
          </a:solidFill>
          <a:latin typeface="+mn-lt"/>
          <a:ea typeface="+mn-ea"/>
          <a:cs typeface="+mn-cs"/>
        </a:defRPr>
      </a:lvl5pPr>
      <a:lvl6pPr marL="4056050" indent="-368732" algn="l" defTabSz="737464" rtl="0" eaLnBrk="1" latinLnBrk="0" hangingPunct="1">
        <a:spcBef>
          <a:spcPct val="20000"/>
        </a:spcBef>
        <a:buFont typeface="Arial"/>
        <a:buChar char="•"/>
        <a:defRPr kumimoji="1" sz="3200" kern="1200">
          <a:solidFill>
            <a:schemeClr val="tx1"/>
          </a:solidFill>
          <a:latin typeface="+mn-lt"/>
          <a:ea typeface="+mn-ea"/>
          <a:cs typeface="+mn-cs"/>
        </a:defRPr>
      </a:lvl6pPr>
      <a:lvl7pPr marL="4793513" indent="-368732" algn="l" defTabSz="737464" rtl="0" eaLnBrk="1" latinLnBrk="0" hangingPunct="1">
        <a:spcBef>
          <a:spcPct val="20000"/>
        </a:spcBef>
        <a:buFont typeface="Arial"/>
        <a:buChar char="•"/>
        <a:defRPr kumimoji="1" sz="3200" kern="1200">
          <a:solidFill>
            <a:schemeClr val="tx1"/>
          </a:solidFill>
          <a:latin typeface="+mn-lt"/>
          <a:ea typeface="+mn-ea"/>
          <a:cs typeface="+mn-cs"/>
        </a:defRPr>
      </a:lvl7pPr>
      <a:lvl8pPr marL="5530977" indent="-368732" algn="l" defTabSz="737464" rtl="0" eaLnBrk="1" latinLnBrk="0" hangingPunct="1">
        <a:spcBef>
          <a:spcPct val="20000"/>
        </a:spcBef>
        <a:buFont typeface="Arial"/>
        <a:buChar char="•"/>
        <a:defRPr kumimoji="1" sz="3200" kern="1200">
          <a:solidFill>
            <a:schemeClr val="tx1"/>
          </a:solidFill>
          <a:latin typeface="+mn-lt"/>
          <a:ea typeface="+mn-ea"/>
          <a:cs typeface="+mn-cs"/>
        </a:defRPr>
      </a:lvl8pPr>
      <a:lvl9pPr marL="6268441" indent="-368732" algn="l" defTabSz="737464" rtl="0" eaLnBrk="1" latinLnBrk="0" hangingPunct="1">
        <a:spcBef>
          <a:spcPct val="20000"/>
        </a:spcBef>
        <a:buFont typeface="Arial"/>
        <a:buChar char="•"/>
        <a:defRPr kumimoji="1" sz="3200" kern="1200">
          <a:solidFill>
            <a:schemeClr val="tx1"/>
          </a:solidFill>
          <a:latin typeface="+mn-lt"/>
          <a:ea typeface="+mn-ea"/>
          <a:cs typeface="+mn-cs"/>
        </a:defRPr>
      </a:lvl9pPr>
    </p:bodyStyle>
    <p:otherStyle>
      <a:defPPr>
        <a:defRPr lang="ja-JP"/>
      </a:defPPr>
      <a:lvl1pPr marL="0" algn="l" defTabSz="737464" rtl="0" eaLnBrk="1" latinLnBrk="0" hangingPunct="1">
        <a:defRPr kumimoji="1" sz="2900" kern="1200">
          <a:solidFill>
            <a:schemeClr val="tx1"/>
          </a:solidFill>
          <a:latin typeface="+mn-lt"/>
          <a:ea typeface="+mn-ea"/>
          <a:cs typeface="+mn-cs"/>
        </a:defRPr>
      </a:lvl1pPr>
      <a:lvl2pPr marL="737464" algn="l" defTabSz="737464" rtl="0" eaLnBrk="1" latinLnBrk="0" hangingPunct="1">
        <a:defRPr kumimoji="1" sz="2900" kern="1200">
          <a:solidFill>
            <a:schemeClr val="tx1"/>
          </a:solidFill>
          <a:latin typeface="+mn-lt"/>
          <a:ea typeface="+mn-ea"/>
          <a:cs typeface="+mn-cs"/>
        </a:defRPr>
      </a:lvl2pPr>
      <a:lvl3pPr marL="1474927" algn="l" defTabSz="737464" rtl="0" eaLnBrk="1" latinLnBrk="0" hangingPunct="1">
        <a:defRPr kumimoji="1" sz="2900" kern="1200">
          <a:solidFill>
            <a:schemeClr val="tx1"/>
          </a:solidFill>
          <a:latin typeface="+mn-lt"/>
          <a:ea typeface="+mn-ea"/>
          <a:cs typeface="+mn-cs"/>
        </a:defRPr>
      </a:lvl3pPr>
      <a:lvl4pPr marL="2212391" algn="l" defTabSz="737464" rtl="0" eaLnBrk="1" latinLnBrk="0" hangingPunct="1">
        <a:defRPr kumimoji="1" sz="2900" kern="1200">
          <a:solidFill>
            <a:schemeClr val="tx1"/>
          </a:solidFill>
          <a:latin typeface="+mn-lt"/>
          <a:ea typeface="+mn-ea"/>
          <a:cs typeface="+mn-cs"/>
        </a:defRPr>
      </a:lvl4pPr>
      <a:lvl5pPr marL="2949854" algn="l" defTabSz="737464" rtl="0" eaLnBrk="1" latinLnBrk="0" hangingPunct="1">
        <a:defRPr kumimoji="1" sz="2900" kern="1200">
          <a:solidFill>
            <a:schemeClr val="tx1"/>
          </a:solidFill>
          <a:latin typeface="+mn-lt"/>
          <a:ea typeface="+mn-ea"/>
          <a:cs typeface="+mn-cs"/>
        </a:defRPr>
      </a:lvl5pPr>
      <a:lvl6pPr marL="3687318" algn="l" defTabSz="737464" rtl="0" eaLnBrk="1" latinLnBrk="0" hangingPunct="1">
        <a:defRPr kumimoji="1" sz="2900" kern="1200">
          <a:solidFill>
            <a:schemeClr val="tx1"/>
          </a:solidFill>
          <a:latin typeface="+mn-lt"/>
          <a:ea typeface="+mn-ea"/>
          <a:cs typeface="+mn-cs"/>
        </a:defRPr>
      </a:lvl6pPr>
      <a:lvl7pPr marL="4424782" algn="l" defTabSz="737464" rtl="0" eaLnBrk="1" latinLnBrk="0" hangingPunct="1">
        <a:defRPr kumimoji="1" sz="2900" kern="1200">
          <a:solidFill>
            <a:schemeClr val="tx1"/>
          </a:solidFill>
          <a:latin typeface="+mn-lt"/>
          <a:ea typeface="+mn-ea"/>
          <a:cs typeface="+mn-cs"/>
        </a:defRPr>
      </a:lvl7pPr>
      <a:lvl8pPr marL="5162245" algn="l" defTabSz="737464" rtl="0" eaLnBrk="1" latinLnBrk="0" hangingPunct="1">
        <a:defRPr kumimoji="1" sz="2900" kern="1200">
          <a:solidFill>
            <a:schemeClr val="tx1"/>
          </a:solidFill>
          <a:latin typeface="+mn-lt"/>
          <a:ea typeface="+mn-ea"/>
          <a:cs typeface="+mn-cs"/>
        </a:defRPr>
      </a:lvl8pPr>
      <a:lvl9pPr marL="5899709" algn="l" defTabSz="737464" rtl="0" eaLnBrk="1" latinLnBrk="0" hangingPunct="1">
        <a:defRPr kumimoji="1"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9" Type="http://schemas.openxmlformats.org/officeDocument/2006/relationships/image" Target="../media/image37.png"/><Relationship Id="rId3" Type="http://schemas.openxmlformats.org/officeDocument/2006/relationships/image" Target="../media/image1.png"/><Relationship Id="rId21" Type="http://schemas.openxmlformats.org/officeDocument/2006/relationships/image" Target="../media/image19.png"/><Relationship Id="rId34" Type="http://schemas.openxmlformats.org/officeDocument/2006/relationships/image" Target="../media/image32.png"/><Relationship Id="rId42" Type="http://schemas.openxmlformats.org/officeDocument/2006/relationships/image" Target="../media/image40.png"/><Relationship Id="rId47" Type="http://schemas.openxmlformats.org/officeDocument/2006/relationships/image" Target="../media/image45.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png"/><Relationship Id="rId38" Type="http://schemas.openxmlformats.org/officeDocument/2006/relationships/image" Target="../media/image36.png"/><Relationship Id="rId46" Type="http://schemas.openxmlformats.org/officeDocument/2006/relationships/image" Target="../media/image44.emf"/><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41"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jpg"/><Relationship Id="rId24" Type="http://schemas.openxmlformats.org/officeDocument/2006/relationships/image" Target="../media/image22.png"/><Relationship Id="rId32" Type="http://schemas.openxmlformats.org/officeDocument/2006/relationships/image" Target="../media/image30.png"/><Relationship Id="rId37" Type="http://schemas.openxmlformats.org/officeDocument/2006/relationships/image" Target="../media/image35.png"/><Relationship Id="rId40" Type="http://schemas.openxmlformats.org/officeDocument/2006/relationships/image" Target="../media/image38.png"/><Relationship Id="rId45" Type="http://schemas.openxmlformats.org/officeDocument/2006/relationships/image" Target="../media/image43.png"/><Relationship Id="rId5" Type="http://schemas.openxmlformats.org/officeDocument/2006/relationships/image" Target="../media/image3.jp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36" Type="http://schemas.openxmlformats.org/officeDocument/2006/relationships/image" Target="../media/image34.png"/><Relationship Id="rId10" Type="http://schemas.openxmlformats.org/officeDocument/2006/relationships/image" Target="../media/image8.jpg"/><Relationship Id="rId19" Type="http://schemas.openxmlformats.org/officeDocument/2006/relationships/image" Target="../media/image17.png"/><Relationship Id="rId31" Type="http://schemas.openxmlformats.org/officeDocument/2006/relationships/image" Target="../media/image29.png"/><Relationship Id="rId44" Type="http://schemas.openxmlformats.org/officeDocument/2006/relationships/image" Target="../media/image42.png"/><Relationship Id="rId4" Type="http://schemas.openxmlformats.org/officeDocument/2006/relationships/image" Target="../media/image2.png"/><Relationship Id="rId9" Type="http://schemas.openxmlformats.org/officeDocument/2006/relationships/image" Target="../media/image7.jp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 Id="rId35" Type="http://schemas.openxmlformats.org/officeDocument/2006/relationships/image" Target="../media/image33.png"/><Relationship Id="rId43"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図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6598" y="1070284"/>
            <a:ext cx="4090771" cy="7504826"/>
          </a:xfrm>
          <a:prstGeom prst="rect">
            <a:avLst/>
          </a:prstGeom>
        </p:spPr>
      </p:pic>
      <p:sp>
        <p:nvSpPr>
          <p:cNvPr id="79" name="正方形/長方形 78"/>
          <p:cNvSpPr/>
          <p:nvPr/>
        </p:nvSpPr>
        <p:spPr>
          <a:xfrm>
            <a:off x="13031998" y="6183846"/>
            <a:ext cx="1735717" cy="230398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411" name="正方形/長方形 410"/>
          <p:cNvSpPr/>
          <p:nvPr/>
        </p:nvSpPr>
        <p:spPr>
          <a:xfrm>
            <a:off x="150319" y="5620259"/>
            <a:ext cx="2663997" cy="1597319"/>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64" name="正方形/長方形 63"/>
          <p:cNvSpPr/>
          <p:nvPr/>
        </p:nvSpPr>
        <p:spPr>
          <a:xfrm>
            <a:off x="2922062" y="5598803"/>
            <a:ext cx="2689414" cy="1621077"/>
          </a:xfrm>
          <a:prstGeom prst="rect">
            <a:avLst/>
          </a:prstGeom>
          <a:solidFill>
            <a:srgbClr val="D7EEFC"/>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409" name="正方形/長方形 408"/>
          <p:cNvSpPr/>
          <p:nvPr/>
        </p:nvSpPr>
        <p:spPr>
          <a:xfrm>
            <a:off x="8430550" y="9393103"/>
            <a:ext cx="2343537" cy="363048"/>
          </a:xfrm>
          <a:prstGeom prst="rect">
            <a:avLst/>
          </a:prstGeom>
          <a:solidFill>
            <a:srgbClr val="FDE2B5"/>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08" name="正方形/長方形 407"/>
          <p:cNvSpPr/>
          <p:nvPr/>
        </p:nvSpPr>
        <p:spPr>
          <a:xfrm>
            <a:off x="5707509" y="9411339"/>
            <a:ext cx="2635493" cy="330935"/>
          </a:xfrm>
          <a:prstGeom prst="rect">
            <a:avLst/>
          </a:prstGeom>
          <a:solidFill>
            <a:srgbClr val="FDE2B5"/>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07" name="正方形/長方形 406"/>
          <p:cNvSpPr/>
          <p:nvPr/>
        </p:nvSpPr>
        <p:spPr>
          <a:xfrm>
            <a:off x="8430550" y="8231100"/>
            <a:ext cx="2343537" cy="363048"/>
          </a:xfrm>
          <a:prstGeom prst="rect">
            <a:avLst/>
          </a:prstGeom>
          <a:solidFill>
            <a:srgbClr val="FDE2B5"/>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6" name="正方形/長方形 55"/>
          <p:cNvSpPr/>
          <p:nvPr/>
        </p:nvSpPr>
        <p:spPr>
          <a:xfrm>
            <a:off x="5607352" y="5048506"/>
            <a:ext cx="5144872" cy="383588"/>
          </a:xfrm>
          <a:prstGeom prst="rect">
            <a:avLst/>
          </a:prstGeom>
          <a:solidFill>
            <a:srgbClr val="FDE2B5"/>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54" name="図 53"/>
          <p:cNvPicPr>
            <a:picLocks noChangeAspect="1"/>
          </p:cNvPicPr>
          <p:nvPr/>
        </p:nvPicPr>
        <p:blipFill rotWithShape="1">
          <a:blip r:embed="rId4">
            <a:extLst>
              <a:ext uri="{28A0092B-C50C-407E-A947-70E740481C1C}">
                <a14:useLocalDpi xmlns:a14="http://schemas.microsoft.com/office/drawing/2010/main" val="0"/>
              </a:ext>
            </a:extLst>
          </a:blip>
          <a:srcRect t="1692" r="18132" b="10646"/>
          <a:stretch/>
        </p:blipFill>
        <p:spPr>
          <a:xfrm>
            <a:off x="5607352" y="1047751"/>
            <a:ext cx="5156900" cy="3905249"/>
          </a:xfrm>
          <a:prstGeom prst="rect">
            <a:avLst/>
          </a:prstGeom>
        </p:spPr>
      </p:pic>
      <p:sp>
        <p:nvSpPr>
          <p:cNvPr id="42" name="正方形/長方形 41"/>
          <p:cNvSpPr/>
          <p:nvPr/>
        </p:nvSpPr>
        <p:spPr>
          <a:xfrm>
            <a:off x="10876326" y="8693514"/>
            <a:ext cx="4072194" cy="1751783"/>
          </a:xfrm>
          <a:prstGeom prst="rect">
            <a:avLst/>
          </a:prstGeom>
          <a:solidFill>
            <a:srgbClr val="FDE2B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38" name="正方形/長方形 37"/>
          <p:cNvSpPr/>
          <p:nvPr/>
        </p:nvSpPr>
        <p:spPr>
          <a:xfrm>
            <a:off x="96251" y="7431959"/>
            <a:ext cx="5545111" cy="2000975"/>
          </a:xfrm>
          <a:prstGeom prst="rect">
            <a:avLst/>
          </a:prstGeom>
          <a:solidFill>
            <a:schemeClr val="accent5">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pic>
        <p:nvPicPr>
          <p:cNvPr id="45" name="図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2003" y="8274379"/>
            <a:ext cx="1160999" cy="327361"/>
          </a:xfrm>
          <a:prstGeom prst="rect">
            <a:avLst/>
          </a:prstGeom>
        </p:spPr>
      </p:pic>
      <p:pic>
        <p:nvPicPr>
          <p:cNvPr id="6" name="図 5">
            <a:extLst>
              <a:ext uri="{FF2B5EF4-FFF2-40B4-BE49-F238E27FC236}">
                <a16:creationId xmlns:a16="http://schemas.microsoft.com/office/drawing/2014/main" id="{B0A88055-2BD5-4A46-B06A-27EEF1E69E18}"/>
              </a:ext>
            </a:extLst>
          </p:cNvPr>
          <p:cNvPicPr>
            <a:picLocks noChangeAspect="1"/>
          </p:cNvPicPr>
          <p:nvPr/>
        </p:nvPicPr>
        <p:blipFill>
          <a:blip r:embed="rId6"/>
          <a:stretch>
            <a:fillRect/>
          </a:stretch>
        </p:blipFill>
        <p:spPr>
          <a:xfrm>
            <a:off x="100806" y="0"/>
            <a:ext cx="14922500" cy="977900"/>
          </a:xfrm>
          <a:prstGeom prst="rect">
            <a:avLst/>
          </a:prstGeom>
        </p:spPr>
      </p:pic>
      <p:pic>
        <p:nvPicPr>
          <p:cNvPr id="18" name="図 17" descr="ダイアグラム&#10;&#10;自動的に生成された説明">
            <a:extLst>
              <a:ext uri="{FF2B5EF4-FFF2-40B4-BE49-F238E27FC236}">
                <a16:creationId xmlns:a16="http://schemas.microsoft.com/office/drawing/2014/main" id="{2864AD48-2140-044D-BE0B-F96C6E2B4C1A}"/>
              </a:ext>
            </a:extLst>
          </p:cNvPr>
          <p:cNvPicPr>
            <a:picLocks noChangeAspect="1"/>
          </p:cNvPicPr>
          <p:nvPr/>
        </p:nvPicPr>
        <p:blipFill>
          <a:blip r:embed="rId7"/>
          <a:stretch>
            <a:fillRect/>
          </a:stretch>
        </p:blipFill>
        <p:spPr>
          <a:xfrm>
            <a:off x="4380097" y="9472693"/>
            <a:ext cx="1155700" cy="901700"/>
          </a:xfrm>
          <a:prstGeom prst="rect">
            <a:avLst/>
          </a:prstGeom>
        </p:spPr>
      </p:pic>
      <p:pic>
        <p:nvPicPr>
          <p:cNvPr id="28" name="図 27">
            <a:extLst>
              <a:ext uri="{FF2B5EF4-FFF2-40B4-BE49-F238E27FC236}">
                <a16:creationId xmlns:a16="http://schemas.microsoft.com/office/drawing/2014/main" id="{6B442464-69B2-8942-B35B-61D69A4F609F}"/>
              </a:ext>
            </a:extLst>
          </p:cNvPr>
          <p:cNvPicPr>
            <a:picLocks noChangeAspect="1"/>
          </p:cNvPicPr>
          <p:nvPr/>
        </p:nvPicPr>
        <p:blipFill>
          <a:blip r:embed="rId8"/>
          <a:stretch>
            <a:fillRect/>
          </a:stretch>
        </p:blipFill>
        <p:spPr>
          <a:xfrm>
            <a:off x="5739337" y="1177844"/>
            <a:ext cx="1816100" cy="279400"/>
          </a:xfrm>
          <a:prstGeom prst="rect">
            <a:avLst/>
          </a:prstGeom>
        </p:spPr>
      </p:pic>
      <p:pic>
        <p:nvPicPr>
          <p:cNvPr id="30" name="図 29">
            <a:extLst>
              <a:ext uri="{FF2B5EF4-FFF2-40B4-BE49-F238E27FC236}">
                <a16:creationId xmlns:a16="http://schemas.microsoft.com/office/drawing/2014/main" id="{84D3EFA1-764A-AE47-9037-947E8C83AD3F}"/>
              </a:ext>
            </a:extLst>
          </p:cNvPr>
          <p:cNvPicPr>
            <a:picLocks noChangeAspect="1"/>
          </p:cNvPicPr>
          <p:nvPr/>
        </p:nvPicPr>
        <p:blipFill>
          <a:blip r:embed="rId9"/>
          <a:stretch>
            <a:fillRect/>
          </a:stretch>
        </p:blipFill>
        <p:spPr>
          <a:xfrm>
            <a:off x="5739337" y="1548900"/>
            <a:ext cx="1816100" cy="279400"/>
          </a:xfrm>
          <a:prstGeom prst="rect">
            <a:avLst/>
          </a:prstGeom>
        </p:spPr>
      </p:pic>
      <p:pic>
        <p:nvPicPr>
          <p:cNvPr id="32" name="図 31" descr="ダイアグラム&#10;&#10;低い精度で自動的に生成された説明">
            <a:extLst>
              <a:ext uri="{FF2B5EF4-FFF2-40B4-BE49-F238E27FC236}">
                <a16:creationId xmlns:a16="http://schemas.microsoft.com/office/drawing/2014/main" id="{5E481AA4-7C61-694E-BC49-A0992866E269}"/>
              </a:ext>
            </a:extLst>
          </p:cNvPr>
          <p:cNvPicPr>
            <a:picLocks noChangeAspect="1"/>
          </p:cNvPicPr>
          <p:nvPr/>
        </p:nvPicPr>
        <p:blipFill>
          <a:blip r:embed="rId10"/>
          <a:stretch>
            <a:fillRect/>
          </a:stretch>
        </p:blipFill>
        <p:spPr>
          <a:xfrm>
            <a:off x="7653087" y="1194575"/>
            <a:ext cx="685800" cy="457200"/>
          </a:xfrm>
          <a:prstGeom prst="rect">
            <a:avLst/>
          </a:prstGeom>
        </p:spPr>
      </p:pic>
      <p:pic>
        <p:nvPicPr>
          <p:cNvPr id="34" name="図 33" descr="アプリケーション が含まれている画像&#10;&#10;自動的に生成された説明">
            <a:extLst>
              <a:ext uri="{FF2B5EF4-FFF2-40B4-BE49-F238E27FC236}">
                <a16:creationId xmlns:a16="http://schemas.microsoft.com/office/drawing/2014/main" id="{4C45762D-AB5D-1646-AD38-DACB990B443F}"/>
              </a:ext>
            </a:extLst>
          </p:cNvPr>
          <p:cNvPicPr>
            <a:picLocks noChangeAspect="1"/>
          </p:cNvPicPr>
          <p:nvPr/>
        </p:nvPicPr>
        <p:blipFill>
          <a:blip r:embed="rId11"/>
          <a:stretch>
            <a:fillRect/>
          </a:stretch>
        </p:blipFill>
        <p:spPr>
          <a:xfrm>
            <a:off x="8410960" y="1196588"/>
            <a:ext cx="495300" cy="419100"/>
          </a:xfrm>
          <a:prstGeom prst="rect">
            <a:avLst/>
          </a:prstGeom>
        </p:spPr>
      </p:pic>
      <p:pic>
        <p:nvPicPr>
          <p:cNvPr id="55" name="図 54">
            <a:extLst>
              <a:ext uri="{FF2B5EF4-FFF2-40B4-BE49-F238E27FC236}">
                <a16:creationId xmlns:a16="http://schemas.microsoft.com/office/drawing/2014/main" id="{D60FA15B-CEDC-0748-BE3E-DF34871F545D}"/>
              </a:ext>
            </a:extLst>
          </p:cNvPr>
          <p:cNvPicPr>
            <a:picLocks noChangeAspect="1"/>
          </p:cNvPicPr>
          <p:nvPr/>
        </p:nvPicPr>
        <p:blipFill>
          <a:blip r:embed="rId12"/>
          <a:stretch>
            <a:fillRect/>
          </a:stretch>
        </p:blipFill>
        <p:spPr>
          <a:xfrm>
            <a:off x="5944261" y="6648627"/>
            <a:ext cx="647700" cy="647700"/>
          </a:xfrm>
          <a:prstGeom prst="rect">
            <a:avLst/>
          </a:prstGeom>
        </p:spPr>
      </p:pic>
      <p:pic>
        <p:nvPicPr>
          <p:cNvPr id="57" name="図 56" descr="テーブル, 屋内, 座る, ケーキ が含まれている画像&#10;&#10;自動的に生成された説明">
            <a:extLst>
              <a:ext uri="{FF2B5EF4-FFF2-40B4-BE49-F238E27FC236}">
                <a16:creationId xmlns:a16="http://schemas.microsoft.com/office/drawing/2014/main" id="{41501643-ACCE-284F-83BC-6F32CFEAD3D4}"/>
              </a:ext>
            </a:extLst>
          </p:cNvPr>
          <p:cNvPicPr>
            <a:picLocks noChangeAspect="1"/>
          </p:cNvPicPr>
          <p:nvPr/>
        </p:nvPicPr>
        <p:blipFill>
          <a:blip r:embed="rId13"/>
          <a:stretch>
            <a:fillRect/>
          </a:stretch>
        </p:blipFill>
        <p:spPr>
          <a:xfrm>
            <a:off x="6726074" y="5242505"/>
            <a:ext cx="2311400" cy="1866900"/>
          </a:xfrm>
          <a:prstGeom prst="rect">
            <a:avLst/>
          </a:prstGeom>
        </p:spPr>
      </p:pic>
      <p:pic>
        <p:nvPicPr>
          <p:cNvPr id="61" name="図 60" descr="人, 車, フロント, 持つ が含まれている画像&#10;&#10;自動的に生成された説明">
            <a:extLst>
              <a:ext uri="{FF2B5EF4-FFF2-40B4-BE49-F238E27FC236}">
                <a16:creationId xmlns:a16="http://schemas.microsoft.com/office/drawing/2014/main" id="{E67718A3-F9B4-AA43-81FE-EE201D097FEC}"/>
              </a:ext>
            </a:extLst>
          </p:cNvPr>
          <p:cNvPicPr>
            <a:picLocks noChangeAspect="1"/>
          </p:cNvPicPr>
          <p:nvPr/>
        </p:nvPicPr>
        <p:blipFill>
          <a:blip r:embed="rId14"/>
          <a:stretch>
            <a:fillRect/>
          </a:stretch>
        </p:blipFill>
        <p:spPr>
          <a:xfrm>
            <a:off x="9123951" y="5813339"/>
            <a:ext cx="1219200" cy="812800"/>
          </a:xfrm>
          <a:prstGeom prst="rect">
            <a:avLst/>
          </a:prstGeom>
        </p:spPr>
      </p:pic>
      <p:pic>
        <p:nvPicPr>
          <p:cNvPr id="66" name="図 65">
            <a:extLst>
              <a:ext uri="{FF2B5EF4-FFF2-40B4-BE49-F238E27FC236}">
                <a16:creationId xmlns:a16="http://schemas.microsoft.com/office/drawing/2014/main" id="{984EDD9C-C9E4-8048-85C1-9DDABDD0A1D8}"/>
              </a:ext>
            </a:extLst>
          </p:cNvPr>
          <p:cNvPicPr>
            <a:picLocks noChangeAspect="1"/>
          </p:cNvPicPr>
          <p:nvPr/>
        </p:nvPicPr>
        <p:blipFill>
          <a:blip r:embed="rId15"/>
          <a:stretch>
            <a:fillRect/>
          </a:stretch>
        </p:blipFill>
        <p:spPr>
          <a:xfrm>
            <a:off x="9105647" y="5568749"/>
            <a:ext cx="1593434" cy="149810"/>
          </a:xfrm>
          <a:prstGeom prst="rect">
            <a:avLst/>
          </a:prstGeom>
        </p:spPr>
      </p:pic>
      <p:sp>
        <p:nvSpPr>
          <p:cNvPr id="140" name="テキスト ボックス 139">
            <a:extLst>
              <a:ext uri="{FF2B5EF4-FFF2-40B4-BE49-F238E27FC236}">
                <a16:creationId xmlns:a16="http://schemas.microsoft.com/office/drawing/2014/main" id="{AFA3AE4C-A5A4-4F4F-80CA-8C4598879566}"/>
              </a:ext>
            </a:extLst>
          </p:cNvPr>
          <p:cNvSpPr txBox="1"/>
          <p:nvPr/>
        </p:nvSpPr>
        <p:spPr>
          <a:xfrm>
            <a:off x="1375666" y="7799072"/>
            <a:ext cx="1018227" cy="446276"/>
          </a:xfrm>
          <a:prstGeom prst="rect">
            <a:avLst/>
          </a:prstGeom>
          <a:noFill/>
        </p:spPr>
        <p:txBody>
          <a:bodyPr wrap="none" rtlCol="0">
            <a:spAutoFit/>
          </a:bodyPr>
          <a:lstStyle/>
          <a:p>
            <a:r>
              <a:rPr lang="ja-JP" altLang="en-US" sz="1400" dirty="0">
                <a:solidFill>
                  <a:schemeClr val="accent1">
                    <a:lumMod val="75000"/>
                  </a:schemeClr>
                </a:solidFill>
                <a:latin typeface="游ゴシック Medium" panose="020B0500000000000000" pitchFamily="50" charset="-128"/>
                <a:ea typeface="游ゴシック Medium" panose="020B0500000000000000" pitchFamily="50" charset="-128"/>
              </a:rPr>
              <a:t>洗浄</a:t>
            </a:r>
          </a:p>
          <a:p>
            <a:r>
              <a:rPr lang="ja-JP" altLang="en-US" sz="900" dirty="0">
                <a:solidFill>
                  <a:schemeClr val="accent1">
                    <a:lumMod val="75000"/>
                  </a:schemeClr>
                </a:solidFill>
                <a:latin typeface="游ゴシック Medium" panose="020B0500000000000000" pitchFamily="50" charset="-128"/>
                <a:ea typeface="游ゴシック Medium" panose="020B0500000000000000" pitchFamily="50" charset="-128"/>
              </a:rPr>
              <a:t>（約</a:t>
            </a:r>
            <a:r>
              <a:rPr lang="en-US" altLang="ja-JP" sz="900" dirty="0">
                <a:solidFill>
                  <a:schemeClr val="accent1">
                    <a:lumMod val="75000"/>
                  </a:schemeClr>
                </a:solidFill>
                <a:latin typeface="游ゴシック Medium" panose="020B0500000000000000" pitchFamily="50" charset="-128"/>
                <a:ea typeface="游ゴシック Medium" panose="020B0500000000000000" pitchFamily="50" charset="-128"/>
              </a:rPr>
              <a:t>60〜90</a:t>
            </a:r>
            <a:r>
              <a:rPr lang="ja-JP" altLang="en-US" sz="900" dirty="0">
                <a:solidFill>
                  <a:schemeClr val="accent1">
                    <a:lumMod val="75000"/>
                  </a:schemeClr>
                </a:solidFill>
                <a:latin typeface="游ゴシック Medium" panose="020B0500000000000000" pitchFamily="50" charset="-128"/>
                <a:ea typeface="游ゴシック Medium" panose="020B0500000000000000" pitchFamily="50" charset="-128"/>
              </a:rPr>
              <a:t>分）</a:t>
            </a:r>
          </a:p>
        </p:txBody>
      </p:sp>
      <p:sp>
        <p:nvSpPr>
          <p:cNvPr id="141" name="テキスト ボックス 140">
            <a:extLst>
              <a:ext uri="{FF2B5EF4-FFF2-40B4-BE49-F238E27FC236}">
                <a16:creationId xmlns:a16="http://schemas.microsoft.com/office/drawing/2014/main" id="{521693EC-3489-474C-99D7-7F56C521AD91}"/>
              </a:ext>
            </a:extLst>
          </p:cNvPr>
          <p:cNvSpPr txBox="1"/>
          <p:nvPr/>
        </p:nvSpPr>
        <p:spPr>
          <a:xfrm>
            <a:off x="2788514" y="7799072"/>
            <a:ext cx="906017" cy="477054"/>
          </a:xfrm>
          <a:prstGeom prst="rect">
            <a:avLst/>
          </a:prstGeom>
          <a:noFill/>
        </p:spPr>
        <p:txBody>
          <a:bodyPr wrap="none" rtlCol="0">
            <a:spAutoFit/>
          </a:bodyPr>
          <a:lstStyle/>
          <a:p>
            <a:r>
              <a:rPr lang="ja-JP" altLang="en-US" sz="1400">
                <a:solidFill>
                  <a:schemeClr val="accent1">
                    <a:lumMod val="75000"/>
                  </a:schemeClr>
                </a:solidFill>
                <a:latin typeface="游ゴシック Medium" panose="020B0500000000000000" pitchFamily="50" charset="-128"/>
                <a:ea typeface="游ゴシック Medium" panose="020B0500000000000000" pitchFamily="50" charset="-128"/>
              </a:rPr>
              <a:t>温風乾燥</a:t>
            </a:r>
            <a:endParaRPr lang="en-US" altLang="ja-JP" sz="1400">
              <a:solidFill>
                <a:schemeClr val="accent1">
                  <a:lumMod val="75000"/>
                </a:schemeClr>
              </a:solidFill>
              <a:latin typeface="游ゴシック Medium" panose="020B0500000000000000" pitchFamily="50" charset="-128"/>
              <a:ea typeface="游ゴシック Medium" panose="020B0500000000000000" pitchFamily="50" charset="-128"/>
            </a:endParaRPr>
          </a:p>
          <a:p>
            <a:r>
              <a:rPr lang="ja-JP" altLang="en-US" sz="1050">
                <a:solidFill>
                  <a:schemeClr val="accent1">
                    <a:lumMod val="75000"/>
                  </a:schemeClr>
                </a:solidFill>
                <a:latin typeface="游ゴシック Medium" panose="020B0500000000000000" pitchFamily="50" charset="-128"/>
                <a:ea typeface="游ゴシック Medium" panose="020B0500000000000000" pitchFamily="50" charset="-128"/>
              </a:rPr>
              <a:t>（約</a:t>
            </a:r>
            <a:r>
              <a:rPr lang="en-US" altLang="ja-JP" sz="1050">
                <a:solidFill>
                  <a:schemeClr val="accent1">
                    <a:lumMod val="75000"/>
                  </a:schemeClr>
                </a:solidFill>
                <a:latin typeface="游ゴシック Medium" panose="020B0500000000000000" pitchFamily="50" charset="-128"/>
                <a:ea typeface="游ゴシック Medium" panose="020B0500000000000000" pitchFamily="50" charset="-128"/>
              </a:rPr>
              <a:t>40</a:t>
            </a:r>
            <a:r>
              <a:rPr lang="ja-JP" altLang="en-US" sz="1050">
                <a:solidFill>
                  <a:schemeClr val="accent1">
                    <a:lumMod val="75000"/>
                  </a:schemeClr>
                </a:solidFill>
                <a:latin typeface="游ゴシック Medium" panose="020B0500000000000000" pitchFamily="50" charset="-128"/>
                <a:ea typeface="游ゴシック Medium" panose="020B0500000000000000" pitchFamily="50" charset="-128"/>
              </a:rPr>
              <a:t>分）</a:t>
            </a:r>
          </a:p>
        </p:txBody>
      </p:sp>
      <p:sp>
        <p:nvSpPr>
          <p:cNvPr id="142" name="テキスト ボックス 141">
            <a:extLst>
              <a:ext uri="{FF2B5EF4-FFF2-40B4-BE49-F238E27FC236}">
                <a16:creationId xmlns:a16="http://schemas.microsoft.com/office/drawing/2014/main" id="{6958C6EC-5A4D-A24F-8C91-1744959DAACA}"/>
              </a:ext>
            </a:extLst>
          </p:cNvPr>
          <p:cNvSpPr txBox="1"/>
          <p:nvPr/>
        </p:nvSpPr>
        <p:spPr>
          <a:xfrm>
            <a:off x="904748" y="8203674"/>
            <a:ext cx="1425525" cy="461665"/>
          </a:xfrm>
          <a:prstGeom prst="rect">
            <a:avLst/>
          </a:prstGeom>
          <a:noFill/>
        </p:spPr>
        <p:txBody>
          <a:bodyPr wrap="square" rtlCol="0">
            <a:spAutoFit/>
          </a:bodyPr>
          <a:lstStyle/>
          <a:p>
            <a:r>
              <a:rPr lang="ja-JP" altLang="en-US" sz="800" dirty="0">
                <a:latin typeface="游ゴシック Medium" panose="020B0500000000000000" pitchFamily="50" charset="-128"/>
                <a:ea typeface="游ゴシック Medium" panose="020B0500000000000000" pitchFamily="50" charset="-128"/>
              </a:rPr>
              <a:t>約</a:t>
            </a:r>
            <a:r>
              <a:rPr lang="en-US" altLang="ja-JP" sz="800" dirty="0">
                <a:latin typeface="游ゴシック Medium" panose="020B0500000000000000" pitchFamily="50" charset="-128"/>
                <a:ea typeface="游ゴシック Medium" panose="020B0500000000000000" pitchFamily="50" charset="-128"/>
              </a:rPr>
              <a:t>3L/h </a:t>
            </a:r>
            <a:r>
              <a:rPr lang="ja-JP" altLang="en-US" sz="800" dirty="0">
                <a:latin typeface="游ゴシック Medium" panose="020B0500000000000000" pitchFamily="50" charset="-128"/>
                <a:ea typeface="游ゴシック Medium" panose="020B0500000000000000" pitchFamily="50" charset="-128"/>
              </a:rPr>
              <a:t>の結露水を発生し、熱交換器に付着した汚れを洗い流す。</a:t>
            </a:r>
          </a:p>
        </p:txBody>
      </p:sp>
      <p:sp>
        <p:nvSpPr>
          <p:cNvPr id="143" name="テキスト ボックス 142">
            <a:extLst>
              <a:ext uri="{FF2B5EF4-FFF2-40B4-BE49-F238E27FC236}">
                <a16:creationId xmlns:a16="http://schemas.microsoft.com/office/drawing/2014/main" id="{CB0FB718-35A6-9847-A4AE-6A844673FC63}"/>
              </a:ext>
            </a:extLst>
          </p:cNvPr>
          <p:cNvSpPr txBox="1"/>
          <p:nvPr/>
        </p:nvSpPr>
        <p:spPr>
          <a:xfrm>
            <a:off x="2492302" y="8260929"/>
            <a:ext cx="1303140" cy="338554"/>
          </a:xfrm>
          <a:prstGeom prst="rect">
            <a:avLst/>
          </a:prstGeom>
          <a:noFill/>
        </p:spPr>
        <p:txBody>
          <a:bodyPr wrap="square" rtlCol="0">
            <a:spAutoFit/>
          </a:bodyPr>
          <a:lstStyle/>
          <a:p>
            <a:r>
              <a:rPr lang="ja-JP" altLang="en-US" sz="800">
                <a:latin typeface="游ゴシック Medium" panose="020B0500000000000000" pitchFamily="50" charset="-128"/>
                <a:ea typeface="游ゴシック Medium" panose="020B0500000000000000" pitchFamily="50" charset="-128"/>
              </a:rPr>
              <a:t>洗浄後、温風でしっかりと乾燥し、きれいを保つ。</a:t>
            </a:r>
          </a:p>
        </p:txBody>
      </p:sp>
      <p:sp>
        <p:nvSpPr>
          <p:cNvPr id="144" name="テキスト ボックス 143">
            <a:extLst>
              <a:ext uri="{FF2B5EF4-FFF2-40B4-BE49-F238E27FC236}">
                <a16:creationId xmlns:a16="http://schemas.microsoft.com/office/drawing/2014/main" id="{A00EE162-90D1-DA45-81A0-55D266524E8D}"/>
              </a:ext>
            </a:extLst>
          </p:cNvPr>
          <p:cNvSpPr txBox="1"/>
          <p:nvPr/>
        </p:nvSpPr>
        <p:spPr>
          <a:xfrm>
            <a:off x="4236098" y="7818540"/>
            <a:ext cx="1261884" cy="307777"/>
          </a:xfrm>
          <a:prstGeom prst="rect">
            <a:avLst/>
          </a:prstGeom>
          <a:noFill/>
        </p:spPr>
        <p:txBody>
          <a:bodyPr wrap="none" rtlCol="0">
            <a:spAutoFit/>
          </a:bodyPr>
          <a:lstStyle/>
          <a:p>
            <a:r>
              <a:rPr lang="ja-JP" altLang="en-US" sz="1400" dirty="0">
                <a:solidFill>
                  <a:schemeClr val="accent1">
                    <a:lumMod val="75000"/>
                  </a:schemeClr>
                </a:solidFill>
                <a:latin typeface="游ゴシック Medium" panose="020B0500000000000000" pitchFamily="50" charset="-128"/>
                <a:ea typeface="游ゴシック Medium" panose="020B0500000000000000" pitchFamily="50" charset="-128"/>
              </a:rPr>
              <a:t>洗浄運転完了</a:t>
            </a:r>
            <a:endParaRPr lang="en-US" altLang="ja-JP" sz="1400" dirty="0">
              <a:solidFill>
                <a:schemeClr val="accent1">
                  <a:lumMod val="75000"/>
                </a:schemeClr>
              </a:solidFill>
              <a:latin typeface="游ゴシック Medium" panose="020B0500000000000000" pitchFamily="50" charset="-128"/>
              <a:ea typeface="游ゴシック Medium" panose="020B0500000000000000" pitchFamily="50" charset="-128"/>
            </a:endParaRPr>
          </a:p>
        </p:txBody>
      </p:sp>
      <p:sp>
        <p:nvSpPr>
          <p:cNvPr id="145" name="テキスト ボックス 144">
            <a:extLst>
              <a:ext uri="{FF2B5EF4-FFF2-40B4-BE49-F238E27FC236}">
                <a16:creationId xmlns:a16="http://schemas.microsoft.com/office/drawing/2014/main" id="{2AC3313C-B2D3-3C4B-9FE2-9300E8E49EDC}"/>
              </a:ext>
            </a:extLst>
          </p:cNvPr>
          <p:cNvSpPr txBox="1"/>
          <p:nvPr/>
        </p:nvSpPr>
        <p:spPr>
          <a:xfrm>
            <a:off x="4081972" y="8164680"/>
            <a:ext cx="1303140" cy="461665"/>
          </a:xfrm>
          <a:prstGeom prst="rect">
            <a:avLst/>
          </a:prstGeom>
          <a:noFill/>
        </p:spPr>
        <p:txBody>
          <a:bodyPr wrap="square" rtlCol="0">
            <a:spAutoFit/>
          </a:bodyPr>
          <a:lstStyle/>
          <a:p>
            <a:r>
              <a:rPr lang="ja-JP" altLang="en-US" sz="800" dirty="0">
                <a:latin typeface="游ゴシック Medium" panose="020B0500000000000000" pitchFamily="50" charset="-128"/>
                <a:ea typeface="游ゴシック Medium" panose="020B0500000000000000" pitchFamily="50" charset="-128"/>
              </a:rPr>
              <a:t>洗浄された熱交換器でいつでも快適な冷暖房運転が可能。</a:t>
            </a:r>
          </a:p>
        </p:txBody>
      </p:sp>
      <p:sp>
        <p:nvSpPr>
          <p:cNvPr id="146" name="テキスト ボックス 145">
            <a:extLst>
              <a:ext uri="{FF2B5EF4-FFF2-40B4-BE49-F238E27FC236}">
                <a16:creationId xmlns:a16="http://schemas.microsoft.com/office/drawing/2014/main" id="{20B410C2-E081-6F40-B4A0-68BE0E660395}"/>
              </a:ext>
            </a:extLst>
          </p:cNvPr>
          <p:cNvSpPr txBox="1"/>
          <p:nvPr/>
        </p:nvSpPr>
        <p:spPr>
          <a:xfrm>
            <a:off x="1171956" y="8144537"/>
            <a:ext cx="261610" cy="153888"/>
          </a:xfrm>
          <a:prstGeom prst="rect">
            <a:avLst/>
          </a:prstGeom>
          <a:noFill/>
        </p:spPr>
        <p:txBody>
          <a:bodyPr wrap="none" rtlCol="0">
            <a:spAutoFit/>
          </a:bodyPr>
          <a:lstStyle/>
          <a:p>
            <a:r>
              <a:rPr kumimoji="1" lang="en-US" altLang="ja-JP" sz="400" dirty="0" smtClean="0"/>
              <a:t>※2</a:t>
            </a:r>
            <a:endParaRPr kumimoji="1" lang="ja-JP" altLang="en-US" sz="400" dirty="0"/>
          </a:p>
        </p:txBody>
      </p:sp>
      <p:sp>
        <p:nvSpPr>
          <p:cNvPr id="152" name="テキスト ボックス 151">
            <a:extLst>
              <a:ext uri="{FF2B5EF4-FFF2-40B4-BE49-F238E27FC236}">
                <a16:creationId xmlns:a16="http://schemas.microsoft.com/office/drawing/2014/main" id="{4B8A80B5-29FF-5541-8AEF-90A2F05623A0}"/>
              </a:ext>
            </a:extLst>
          </p:cNvPr>
          <p:cNvSpPr txBox="1"/>
          <p:nvPr/>
        </p:nvSpPr>
        <p:spPr>
          <a:xfrm>
            <a:off x="5804675" y="9463916"/>
            <a:ext cx="992580" cy="215444"/>
          </a:xfrm>
          <a:prstGeom prst="rect">
            <a:avLst/>
          </a:prstGeom>
          <a:solidFill>
            <a:srgbClr val="92D050"/>
          </a:solidFill>
        </p:spPr>
        <p:txBody>
          <a:bodyPr wrap="none" rtlCol="0">
            <a:spAutoFit/>
          </a:bodyPr>
          <a:lstStyle/>
          <a:p>
            <a:pPr algn="ctr"/>
            <a:r>
              <a:rPr lang="ja-JP" altLang="en-US" sz="800" b="1" dirty="0">
                <a:solidFill>
                  <a:schemeClr val="bg1"/>
                </a:solidFill>
                <a:latin typeface="游ゴシック Medium" panose="020B0500000000000000" pitchFamily="50" charset="-128"/>
                <a:ea typeface="游ゴシック Medium" panose="020B0500000000000000" pitchFamily="50" charset="-128"/>
              </a:rPr>
              <a:t>人感センサー搭載</a:t>
            </a:r>
          </a:p>
        </p:txBody>
      </p:sp>
      <p:sp>
        <p:nvSpPr>
          <p:cNvPr id="153" name="テキスト ボックス 152">
            <a:extLst>
              <a:ext uri="{FF2B5EF4-FFF2-40B4-BE49-F238E27FC236}">
                <a16:creationId xmlns:a16="http://schemas.microsoft.com/office/drawing/2014/main" id="{C2A36FBE-F4AB-584C-895B-884D4FE8E773}"/>
              </a:ext>
            </a:extLst>
          </p:cNvPr>
          <p:cNvSpPr txBox="1"/>
          <p:nvPr/>
        </p:nvSpPr>
        <p:spPr>
          <a:xfrm>
            <a:off x="6797769" y="9466650"/>
            <a:ext cx="867545" cy="230832"/>
          </a:xfrm>
          <a:prstGeom prst="rect">
            <a:avLst/>
          </a:prstGeom>
          <a:noFill/>
        </p:spPr>
        <p:txBody>
          <a:bodyPr wrap="none" rtlCol="0">
            <a:spAutoFit/>
          </a:bodyPr>
          <a:lstStyle/>
          <a:p>
            <a:r>
              <a:rPr lang="ja-JP" altLang="en-US" sz="900" b="1" dirty="0" smtClean="0">
                <a:latin typeface="游ゴシック Medium" panose="020B0500000000000000" pitchFamily="50" charset="-128"/>
                <a:ea typeface="游ゴシック Medium" panose="020B0500000000000000" pitchFamily="50" charset="-128"/>
              </a:rPr>
              <a:t>かしこく</a:t>
            </a:r>
            <a:r>
              <a:rPr lang="ja-JP" altLang="en-US" sz="900" b="1" dirty="0">
                <a:latin typeface="游ゴシック Medium" panose="020B0500000000000000" pitchFamily="50" charset="-128"/>
                <a:ea typeface="游ゴシック Medium" panose="020B0500000000000000" pitchFamily="50" charset="-128"/>
              </a:rPr>
              <a:t>節電</a:t>
            </a:r>
          </a:p>
        </p:txBody>
      </p:sp>
      <p:sp>
        <p:nvSpPr>
          <p:cNvPr id="154" name="テキスト ボックス 153">
            <a:extLst>
              <a:ext uri="{FF2B5EF4-FFF2-40B4-BE49-F238E27FC236}">
                <a16:creationId xmlns:a16="http://schemas.microsoft.com/office/drawing/2014/main" id="{AE568165-AAEA-764F-9691-D025D97B1508}"/>
              </a:ext>
            </a:extLst>
          </p:cNvPr>
          <p:cNvSpPr txBox="1"/>
          <p:nvPr/>
        </p:nvSpPr>
        <p:spPr>
          <a:xfrm>
            <a:off x="7510525" y="9448863"/>
            <a:ext cx="300082" cy="184666"/>
          </a:xfrm>
          <a:prstGeom prst="rect">
            <a:avLst/>
          </a:prstGeom>
          <a:noFill/>
        </p:spPr>
        <p:txBody>
          <a:bodyPr wrap="none" rtlCol="0">
            <a:spAutoFit/>
          </a:bodyPr>
          <a:lstStyle/>
          <a:p>
            <a:r>
              <a:rPr kumimoji="1" lang="en-US" altLang="ja-JP" sz="600" dirty="0" smtClean="0"/>
              <a:t>※7</a:t>
            </a:r>
          </a:p>
        </p:txBody>
      </p:sp>
      <p:sp>
        <p:nvSpPr>
          <p:cNvPr id="157" name="テキスト ボックス 156">
            <a:extLst>
              <a:ext uri="{FF2B5EF4-FFF2-40B4-BE49-F238E27FC236}">
                <a16:creationId xmlns:a16="http://schemas.microsoft.com/office/drawing/2014/main" id="{C25CF616-56CF-304B-8FDD-ED0BDDFDF891}"/>
              </a:ext>
            </a:extLst>
          </p:cNvPr>
          <p:cNvSpPr txBox="1"/>
          <p:nvPr/>
        </p:nvSpPr>
        <p:spPr>
          <a:xfrm>
            <a:off x="5685759" y="10448981"/>
            <a:ext cx="4443413" cy="230832"/>
          </a:xfrm>
          <a:prstGeom prst="rect">
            <a:avLst/>
          </a:prstGeom>
          <a:noFill/>
        </p:spPr>
        <p:txBody>
          <a:bodyPr wrap="square" rtlCol="0">
            <a:spAutoFit/>
          </a:bodyPr>
          <a:lstStyle/>
          <a:p>
            <a:r>
              <a:rPr lang="en-US" altLang="ja-JP" sz="450" dirty="0" smtClean="0"/>
              <a:t>※7 </a:t>
            </a:r>
            <a:r>
              <a:rPr lang="ja-JP" altLang="en-US" sz="450" dirty="0"/>
              <a:t>試験条件</a:t>
            </a:r>
            <a:r>
              <a:rPr lang="en-US" altLang="ja-JP" sz="450" dirty="0"/>
              <a:t>:</a:t>
            </a:r>
            <a:r>
              <a:rPr lang="ja-JP" altLang="en-US" sz="450" dirty="0"/>
              <a:t>当社環境試験室</a:t>
            </a:r>
            <a:r>
              <a:rPr lang="en-US" altLang="ja-JP" sz="450" dirty="0"/>
              <a:t>10</a:t>
            </a:r>
            <a:r>
              <a:rPr lang="ja-JP" altLang="en-US" sz="450" dirty="0"/>
              <a:t>畳において 外気温</a:t>
            </a:r>
            <a:r>
              <a:rPr lang="en-US" altLang="ja-JP" sz="450" dirty="0"/>
              <a:t>35℃ </a:t>
            </a:r>
            <a:r>
              <a:rPr lang="ja-JP" altLang="en-US" sz="450" dirty="0"/>
              <a:t>設定温度</a:t>
            </a:r>
            <a:r>
              <a:rPr lang="en-US" altLang="ja-JP" sz="450" dirty="0"/>
              <a:t>28℃ </a:t>
            </a:r>
            <a:r>
              <a:rPr lang="ja-JP" altLang="en-US" sz="450" dirty="0"/>
              <a:t>風量最大 冷房運転安定時</a:t>
            </a:r>
            <a:r>
              <a:rPr lang="en-US" altLang="ja-JP" sz="450" dirty="0"/>
              <a:t>1</a:t>
            </a:r>
            <a:r>
              <a:rPr lang="ja-JP" altLang="en-US" sz="450" dirty="0"/>
              <a:t>時間あたり ひかえめな運転時</a:t>
            </a:r>
            <a:r>
              <a:rPr lang="en-US" altLang="ja-JP" sz="450" dirty="0"/>
              <a:t>109Wh</a:t>
            </a:r>
            <a:r>
              <a:rPr lang="ja-JP" altLang="en-US" sz="450" dirty="0"/>
              <a:t>と通常運転時</a:t>
            </a:r>
            <a:r>
              <a:rPr lang="en-US" altLang="ja-JP" sz="450" dirty="0"/>
              <a:t>150Wh</a:t>
            </a:r>
            <a:r>
              <a:rPr lang="ja-JP" altLang="en-US" sz="450" dirty="0"/>
              <a:t>の比較。外気温</a:t>
            </a:r>
            <a:r>
              <a:rPr lang="en-US" altLang="ja-JP" sz="450" dirty="0"/>
              <a:t>7℃</a:t>
            </a:r>
          </a:p>
          <a:p>
            <a:r>
              <a:rPr lang="en-US" altLang="ja-JP" sz="450" dirty="0"/>
              <a:t>       </a:t>
            </a:r>
            <a:r>
              <a:rPr lang="ja-JP" altLang="en-US" sz="450" dirty="0"/>
              <a:t>設定温度</a:t>
            </a:r>
            <a:r>
              <a:rPr lang="en-US" altLang="ja-JP" sz="450" dirty="0"/>
              <a:t>20℃ </a:t>
            </a:r>
            <a:r>
              <a:rPr lang="ja-JP" altLang="en-US" sz="450" dirty="0"/>
              <a:t>風量最大</a:t>
            </a:r>
            <a:r>
              <a:rPr lang="en-US" altLang="ja-JP" sz="450" dirty="0"/>
              <a:t> </a:t>
            </a:r>
            <a:r>
              <a:rPr lang="ja-JP" altLang="en-US" sz="450" dirty="0"/>
              <a:t>暖房運転安定時</a:t>
            </a:r>
            <a:r>
              <a:rPr lang="en-US" altLang="ja-JP" sz="450" dirty="0"/>
              <a:t>1</a:t>
            </a:r>
            <a:r>
              <a:rPr lang="ja-JP" altLang="en-US" sz="450" dirty="0"/>
              <a:t>時間あたり </a:t>
            </a:r>
            <a:r>
              <a:rPr lang="ja-JP" altLang="en-US" sz="450" dirty="0" smtClean="0"/>
              <a:t>ひかえめな運転</a:t>
            </a:r>
            <a:r>
              <a:rPr lang="ja-JP" altLang="en-US" sz="450" dirty="0"/>
              <a:t>時</a:t>
            </a:r>
            <a:r>
              <a:rPr lang="en-US" altLang="ja-JP" sz="450" dirty="0"/>
              <a:t>314Wh</a:t>
            </a:r>
            <a:r>
              <a:rPr lang="ja-JP" altLang="en-US" sz="450" dirty="0"/>
              <a:t>と通常運転時</a:t>
            </a:r>
            <a:r>
              <a:rPr lang="en-US" altLang="ja-JP" sz="450" dirty="0"/>
              <a:t>411Wh</a:t>
            </a:r>
            <a:r>
              <a:rPr lang="ja-JP" altLang="en-US" sz="450" dirty="0"/>
              <a:t>の比較。</a:t>
            </a:r>
          </a:p>
        </p:txBody>
      </p:sp>
      <p:sp>
        <p:nvSpPr>
          <p:cNvPr id="158" name="テキスト ボックス 157">
            <a:extLst>
              <a:ext uri="{FF2B5EF4-FFF2-40B4-BE49-F238E27FC236}">
                <a16:creationId xmlns:a16="http://schemas.microsoft.com/office/drawing/2014/main" id="{B98EE290-E9F1-294F-887F-B0305667C5C7}"/>
              </a:ext>
            </a:extLst>
          </p:cNvPr>
          <p:cNvSpPr txBox="1"/>
          <p:nvPr/>
        </p:nvSpPr>
        <p:spPr>
          <a:xfrm>
            <a:off x="8500128" y="9461978"/>
            <a:ext cx="797954" cy="215444"/>
          </a:xfrm>
          <a:prstGeom prst="rect">
            <a:avLst/>
          </a:prstGeom>
          <a:solidFill>
            <a:srgbClr val="FF3333"/>
          </a:solidFill>
        </p:spPr>
        <p:txBody>
          <a:bodyPr wrap="square" rtlCol="0">
            <a:spAutoFit/>
          </a:bodyPr>
          <a:lstStyle/>
          <a:p>
            <a:pPr algn="ctr"/>
            <a:r>
              <a:rPr lang="ja-JP" altLang="en-US" sz="800" b="1" dirty="0">
                <a:solidFill>
                  <a:srgbClr val="FFFFFF"/>
                </a:solidFill>
                <a:latin typeface="游ゴシック Medium" panose="020B0500000000000000" pitchFamily="50" charset="-128"/>
                <a:ea typeface="游ゴシック Medium" panose="020B0500000000000000" pitchFamily="50" charset="-128"/>
              </a:rPr>
              <a:t>パワフル暖房</a:t>
            </a:r>
          </a:p>
        </p:txBody>
      </p:sp>
      <p:sp>
        <p:nvSpPr>
          <p:cNvPr id="159" name="テキスト ボックス 158">
            <a:extLst>
              <a:ext uri="{FF2B5EF4-FFF2-40B4-BE49-F238E27FC236}">
                <a16:creationId xmlns:a16="http://schemas.microsoft.com/office/drawing/2014/main" id="{039E2F46-FE7B-E74E-ADB5-9A2D522AD7D6}"/>
              </a:ext>
            </a:extLst>
          </p:cNvPr>
          <p:cNvSpPr txBox="1"/>
          <p:nvPr/>
        </p:nvSpPr>
        <p:spPr>
          <a:xfrm>
            <a:off x="9241750" y="9472693"/>
            <a:ext cx="1550424" cy="230832"/>
          </a:xfrm>
          <a:prstGeom prst="rect">
            <a:avLst/>
          </a:prstGeom>
          <a:noFill/>
        </p:spPr>
        <p:txBody>
          <a:bodyPr wrap="none" rtlCol="0">
            <a:spAutoFit/>
          </a:bodyPr>
          <a:lstStyle/>
          <a:p>
            <a:r>
              <a:rPr lang="ja-JP" altLang="en-US" sz="900" b="1" dirty="0">
                <a:latin typeface="游ゴシック Medium" panose="020B0500000000000000" pitchFamily="50" charset="-128"/>
                <a:ea typeface="游ゴシック Medium" panose="020B0500000000000000" pitchFamily="50" charset="-128"/>
              </a:rPr>
              <a:t>寒い日も足もとまで暖かく</a:t>
            </a:r>
          </a:p>
        </p:txBody>
      </p:sp>
      <p:sp>
        <p:nvSpPr>
          <p:cNvPr id="160" name="テキスト ボックス 159">
            <a:extLst>
              <a:ext uri="{FF2B5EF4-FFF2-40B4-BE49-F238E27FC236}">
                <a16:creationId xmlns:a16="http://schemas.microsoft.com/office/drawing/2014/main" id="{105D4D7C-19A6-1E41-AA0D-9A3A9B7A4F28}"/>
              </a:ext>
            </a:extLst>
          </p:cNvPr>
          <p:cNvSpPr txBox="1"/>
          <p:nvPr/>
        </p:nvSpPr>
        <p:spPr>
          <a:xfrm>
            <a:off x="8558587" y="9785381"/>
            <a:ext cx="2002471" cy="215444"/>
          </a:xfrm>
          <a:prstGeom prst="rect">
            <a:avLst/>
          </a:prstGeom>
          <a:noFill/>
        </p:spPr>
        <p:txBody>
          <a:bodyPr wrap="none" rtlCol="0">
            <a:spAutoFit/>
          </a:bodyPr>
          <a:lstStyle/>
          <a:p>
            <a:r>
              <a:rPr lang="ja-JP" altLang="en-US" sz="800" b="1" dirty="0">
                <a:solidFill>
                  <a:srgbClr val="E06555"/>
                </a:solidFill>
                <a:latin typeface="游ゴシック Medium" panose="020B0500000000000000" pitchFamily="50" charset="-128"/>
                <a:ea typeface="游ゴシック Medium" panose="020B0500000000000000" pitchFamily="50" charset="-128"/>
              </a:rPr>
              <a:t>低温暖房能力の高さで選ばれています！</a:t>
            </a:r>
          </a:p>
        </p:txBody>
      </p:sp>
      <p:sp>
        <p:nvSpPr>
          <p:cNvPr id="161" name="テキスト ボックス 160">
            <a:extLst>
              <a:ext uri="{FF2B5EF4-FFF2-40B4-BE49-F238E27FC236}">
                <a16:creationId xmlns:a16="http://schemas.microsoft.com/office/drawing/2014/main" id="{4658A672-7385-EE4C-BFEA-DAB733812513}"/>
              </a:ext>
            </a:extLst>
          </p:cNvPr>
          <p:cNvSpPr txBox="1"/>
          <p:nvPr/>
        </p:nvSpPr>
        <p:spPr>
          <a:xfrm>
            <a:off x="8595801" y="10128817"/>
            <a:ext cx="1002517" cy="192360"/>
          </a:xfrm>
          <a:prstGeom prst="rect">
            <a:avLst/>
          </a:prstGeom>
          <a:noFill/>
        </p:spPr>
        <p:txBody>
          <a:bodyPr wrap="none" rtlCol="0">
            <a:spAutoFit/>
          </a:bodyPr>
          <a:lstStyle/>
          <a:p>
            <a:r>
              <a:rPr lang="ja-JP" altLang="en-US" sz="650"/>
              <a:t>外気温</a:t>
            </a:r>
            <a:r>
              <a:rPr lang="en-US" altLang="ja-JP" sz="650" dirty="0"/>
              <a:t>2℃</a:t>
            </a:r>
            <a:r>
              <a:rPr lang="ja-JP" altLang="en-US" sz="650"/>
              <a:t>時 暖房能力</a:t>
            </a:r>
          </a:p>
        </p:txBody>
      </p:sp>
      <p:sp>
        <p:nvSpPr>
          <p:cNvPr id="162" name="テキスト ボックス 161">
            <a:extLst>
              <a:ext uri="{FF2B5EF4-FFF2-40B4-BE49-F238E27FC236}">
                <a16:creationId xmlns:a16="http://schemas.microsoft.com/office/drawing/2014/main" id="{987C1950-A72B-3F4C-87A2-A889303E734C}"/>
              </a:ext>
            </a:extLst>
          </p:cNvPr>
          <p:cNvSpPr txBox="1"/>
          <p:nvPr/>
        </p:nvSpPr>
        <p:spPr>
          <a:xfrm>
            <a:off x="9598318" y="9995809"/>
            <a:ext cx="785793" cy="369332"/>
          </a:xfrm>
          <a:prstGeom prst="rect">
            <a:avLst/>
          </a:prstGeom>
          <a:noFill/>
        </p:spPr>
        <p:txBody>
          <a:bodyPr wrap="none" rtlCol="0">
            <a:spAutoFit/>
          </a:bodyPr>
          <a:lstStyle/>
          <a:p>
            <a:r>
              <a:rPr lang="en-US" altLang="ja-JP" sz="1800" dirty="0" smtClean="0">
                <a:solidFill>
                  <a:srgbClr val="E06555"/>
                </a:solidFill>
              </a:rPr>
              <a:t>5.5</a:t>
            </a:r>
            <a:r>
              <a:rPr lang="nb-NO" altLang="ja-JP" sz="1800" dirty="0" smtClean="0">
                <a:solidFill>
                  <a:srgbClr val="E06555"/>
                </a:solidFill>
              </a:rPr>
              <a:t>kW</a:t>
            </a:r>
            <a:endParaRPr kumimoji="1" lang="ja-JP" altLang="en-US" sz="1800" dirty="0">
              <a:solidFill>
                <a:srgbClr val="E06555"/>
              </a:solidFill>
            </a:endParaRPr>
          </a:p>
        </p:txBody>
      </p:sp>
      <p:sp>
        <p:nvSpPr>
          <p:cNvPr id="163" name="テキスト ボックス 162">
            <a:extLst>
              <a:ext uri="{FF2B5EF4-FFF2-40B4-BE49-F238E27FC236}">
                <a16:creationId xmlns:a16="http://schemas.microsoft.com/office/drawing/2014/main" id="{DFE337A9-5FB4-DF48-801A-B09C26849519}"/>
              </a:ext>
            </a:extLst>
          </p:cNvPr>
          <p:cNvSpPr txBox="1"/>
          <p:nvPr/>
        </p:nvSpPr>
        <p:spPr>
          <a:xfrm>
            <a:off x="9700701" y="10250869"/>
            <a:ext cx="567784" cy="169277"/>
          </a:xfrm>
          <a:prstGeom prst="rect">
            <a:avLst/>
          </a:prstGeom>
          <a:noFill/>
        </p:spPr>
        <p:txBody>
          <a:bodyPr wrap="none" rtlCol="0">
            <a:spAutoFit/>
          </a:bodyPr>
          <a:lstStyle/>
          <a:p>
            <a:r>
              <a:rPr lang="ja-JP" altLang="is-IS" sz="500" dirty="0"/>
              <a:t>（</a:t>
            </a:r>
            <a:r>
              <a:rPr lang="is-IS" altLang="ja-JP" sz="500" dirty="0" smtClean="0"/>
              <a:t>CSH-SP28BR</a:t>
            </a:r>
            <a:r>
              <a:rPr lang="ja-JP" altLang="is-IS" sz="500" dirty="0" smtClean="0"/>
              <a:t>）</a:t>
            </a:r>
            <a:endParaRPr lang="ja-JP" altLang="is-IS" sz="500" dirty="0"/>
          </a:p>
        </p:txBody>
      </p:sp>
      <p:sp>
        <p:nvSpPr>
          <p:cNvPr id="175" name="テキスト ボックス 174">
            <a:extLst>
              <a:ext uri="{FF2B5EF4-FFF2-40B4-BE49-F238E27FC236}">
                <a16:creationId xmlns:a16="http://schemas.microsoft.com/office/drawing/2014/main" id="{FFCE9DF9-E7A0-9D47-8B8D-73E342E0AE39}"/>
              </a:ext>
            </a:extLst>
          </p:cNvPr>
          <p:cNvSpPr txBox="1"/>
          <p:nvPr/>
        </p:nvSpPr>
        <p:spPr>
          <a:xfrm>
            <a:off x="6062528" y="5128871"/>
            <a:ext cx="946150" cy="253916"/>
          </a:xfrm>
          <a:prstGeom prst="rect">
            <a:avLst/>
          </a:prstGeom>
          <a:solidFill>
            <a:srgbClr val="00B0F0"/>
          </a:solidFill>
        </p:spPr>
        <p:txBody>
          <a:bodyPr wrap="square" rtlCol="0">
            <a:spAutoFit/>
          </a:bodyPr>
          <a:lstStyle/>
          <a:p>
            <a:pPr algn="ctr"/>
            <a:r>
              <a:rPr lang="ja-JP" altLang="en-US" sz="1050" b="1" dirty="0">
                <a:solidFill>
                  <a:srgbClr val="FFFFFF"/>
                </a:solidFill>
                <a:latin typeface="游ゴシック Medium" panose="020B0500000000000000" pitchFamily="50" charset="-128"/>
                <a:ea typeface="游ゴシック Medium" panose="020B0500000000000000" pitchFamily="50" charset="-128"/>
              </a:rPr>
              <a:t>清潔</a:t>
            </a:r>
          </a:p>
        </p:txBody>
      </p:sp>
      <p:sp>
        <p:nvSpPr>
          <p:cNvPr id="176" name="テキスト ボックス 175">
            <a:extLst>
              <a:ext uri="{FF2B5EF4-FFF2-40B4-BE49-F238E27FC236}">
                <a16:creationId xmlns:a16="http://schemas.microsoft.com/office/drawing/2014/main" id="{F864C33C-3FE9-804C-A5A2-BB0B8E029E39}"/>
              </a:ext>
            </a:extLst>
          </p:cNvPr>
          <p:cNvSpPr txBox="1"/>
          <p:nvPr/>
        </p:nvSpPr>
        <p:spPr>
          <a:xfrm>
            <a:off x="7148378" y="5133488"/>
            <a:ext cx="2746265" cy="276999"/>
          </a:xfrm>
          <a:prstGeom prst="rect">
            <a:avLst/>
          </a:prstGeom>
          <a:noFill/>
        </p:spPr>
        <p:txBody>
          <a:bodyPr wrap="none" rtlCol="0">
            <a:spAutoFit/>
          </a:bodyPr>
          <a:lstStyle/>
          <a:p>
            <a:r>
              <a:rPr lang="ja-JP" altLang="en-US" sz="1200" b="1" dirty="0">
                <a:latin typeface="游ゴシック Medium" panose="020B0500000000000000" pitchFamily="50" charset="-128"/>
                <a:ea typeface="游ゴシック Medium" panose="020B0500000000000000" pitchFamily="50" charset="-128"/>
              </a:rPr>
              <a:t>お手入れカンタン「自動で</a:t>
            </a:r>
            <a:r>
              <a:rPr lang="ja-JP" altLang="en-US" sz="1200" b="1" dirty="0" smtClean="0">
                <a:latin typeface="游ゴシック Medium" panose="020B0500000000000000" pitchFamily="50" charset="-128"/>
                <a:ea typeface="游ゴシック Medium" panose="020B0500000000000000" pitchFamily="50" charset="-128"/>
              </a:rPr>
              <a:t>お</a:t>
            </a:r>
            <a:r>
              <a:rPr lang="ja-JP" altLang="en-US" sz="1200" b="1" dirty="0">
                <a:latin typeface="游ゴシック Medium" panose="020B0500000000000000" pitchFamily="50" charset="-128"/>
                <a:ea typeface="游ゴシック Medium" panose="020B0500000000000000" pitchFamily="50" charset="-128"/>
              </a:rPr>
              <a:t>そうじ</a:t>
            </a:r>
            <a:r>
              <a:rPr lang="ja-JP" altLang="en-US" sz="1200" b="1" dirty="0" smtClean="0">
                <a:latin typeface="游ゴシック Medium" panose="020B0500000000000000" pitchFamily="50" charset="-128"/>
                <a:ea typeface="游ゴシック Medium" panose="020B0500000000000000" pitchFamily="50" charset="-128"/>
              </a:rPr>
              <a:t>」</a:t>
            </a:r>
            <a:endParaRPr lang="ja-JP" altLang="en-US" sz="1200" b="1" dirty="0">
              <a:latin typeface="游ゴシック Medium" panose="020B0500000000000000" pitchFamily="50" charset="-128"/>
              <a:ea typeface="游ゴシック Medium" panose="020B0500000000000000" pitchFamily="50" charset="-128"/>
            </a:endParaRPr>
          </a:p>
        </p:txBody>
      </p:sp>
      <p:sp>
        <p:nvSpPr>
          <p:cNvPr id="177" name="テキスト ボックス 176">
            <a:extLst>
              <a:ext uri="{FF2B5EF4-FFF2-40B4-BE49-F238E27FC236}">
                <a16:creationId xmlns:a16="http://schemas.microsoft.com/office/drawing/2014/main" id="{4C2075AD-1BA1-684C-9EAA-F2275390A263}"/>
              </a:ext>
            </a:extLst>
          </p:cNvPr>
          <p:cNvSpPr txBox="1"/>
          <p:nvPr/>
        </p:nvSpPr>
        <p:spPr>
          <a:xfrm>
            <a:off x="8750324" y="5045137"/>
            <a:ext cx="300082" cy="184666"/>
          </a:xfrm>
          <a:prstGeom prst="rect">
            <a:avLst/>
          </a:prstGeom>
          <a:noFill/>
        </p:spPr>
        <p:txBody>
          <a:bodyPr wrap="none" rtlCol="0">
            <a:spAutoFit/>
          </a:bodyPr>
          <a:lstStyle/>
          <a:p>
            <a:r>
              <a:rPr kumimoji="1" lang="en-US" altLang="ja-JP" sz="600" dirty="0" smtClean="0"/>
              <a:t>※4</a:t>
            </a:r>
          </a:p>
        </p:txBody>
      </p:sp>
      <p:sp>
        <p:nvSpPr>
          <p:cNvPr id="179" name="テキスト ボックス 178">
            <a:extLst>
              <a:ext uri="{FF2B5EF4-FFF2-40B4-BE49-F238E27FC236}">
                <a16:creationId xmlns:a16="http://schemas.microsoft.com/office/drawing/2014/main" id="{F4251508-78A1-594E-B744-7C77E3BC05FD}"/>
              </a:ext>
            </a:extLst>
          </p:cNvPr>
          <p:cNvSpPr txBox="1"/>
          <p:nvPr/>
        </p:nvSpPr>
        <p:spPr>
          <a:xfrm>
            <a:off x="9032446" y="5534967"/>
            <a:ext cx="1749566" cy="215444"/>
          </a:xfrm>
          <a:prstGeom prst="rect">
            <a:avLst/>
          </a:prstGeom>
          <a:noFill/>
        </p:spPr>
        <p:txBody>
          <a:bodyPr wrap="square" rtlCol="0">
            <a:spAutoFit/>
          </a:bodyPr>
          <a:lstStyle/>
          <a:p>
            <a:pPr algn="ctr"/>
            <a:r>
              <a:rPr lang="ja-JP" altLang="en-US" sz="800" dirty="0" smtClean="0">
                <a:solidFill>
                  <a:schemeClr val="bg1"/>
                </a:solidFill>
                <a:latin typeface="游ゴシック Medium" panose="020B0500000000000000" pitchFamily="50" charset="-128"/>
                <a:ea typeface="游ゴシック Medium" panose="020B0500000000000000" pitchFamily="50" charset="-128"/>
              </a:rPr>
              <a:t>はずせるメンテナンスユニット</a:t>
            </a:r>
            <a:endParaRPr lang="ja-JP" altLang="en-US" sz="800" dirty="0">
              <a:solidFill>
                <a:schemeClr val="bg1"/>
              </a:solidFill>
              <a:latin typeface="游ゴシック Medium" panose="020B0500000000000000" pitchFamily="50" charset="-128"/>
              <a:ea typeface="游ゴシック Medium" panose="020B0500000000000000" pitchFamily="50" charset="-128"/>
            </a:endParaRPr>
          </a:p>
        </p:txBody>
      </p:sp>
      <p:sp>
        <p:nvSpPr>
          <p:cNvPr id="180" name="テキスト ボックス 179">
            <a:extLst>
              <a:ext uri="{FF2B5EF4-FFF2-40B4-BE49-F238E27FC236}">
                <a16:creationId xmlns:a16="http://schemas.microsoft.com/office/drawing/2014/main" id="{18E60492-BDF4-8C41-8F5E-816A771D1510}"/>
              </a:ext>
            </a:extLst>
          </p:cNvPr>
          <p:cNvSpPr txBox="1"/>
          <p:nvPr/>
        </p:nvSpPr>
        <p:spPr>
          <a:xfrm>
            <a:off x="9042761" y="5717794"/>
            <a:ext cx="1731186" cy="246221"/>
          </a:xfrm>
          <a:prstGeom prst="rect">
            <a:avLst/>
          </a:prstGeom>
          <a:noFill/>
        </p:spPr>
        <p:txBody>
          <a:bodyPr wrap="square" rtlCol="0">
            <a:spAutoFit/>
          </a:bodyPr>
          <a:lstStyle/>
          <a:p>
            <a:r>
              <a:rPr lang="ja-JP" altLang="en-US" sz="500"/>
              <a:t>フィルターとブラシ部分で出来ているメンテナンスユニットもカンタンに片手で取り外してお手入れすることができます。</a:t>
            </a:r>
          </a:p>
        </p:txBody>
      </p:sp>
      <p:sp>
        <p:nvSpPr>
          <p:cNvPr id="181" name="テキスト ボックス 180">
            <a:extLst>
              <a:ext uri="{FF2B5EF4-FFF2-40B4-BE49-F238E27FC236}">
                <a16:creationId xmlns:a16="http://schemas.microsoft.com/office/drawing/2014/main" id="{D3D381C7-9DB4-324F-BD29-04FE79735CB0}"/>
              </a:ext>
            </a:extLst>
          </p:cNvPr>
          <p:cNvSpPr txBox="1"/>
          <p:nvPr/>
        </p:nvSpPr>
        <p:spPr>
          <a:xfrm>
            <a:off x="5719339" y="7467848"/>
            <a:ext cx="3388362" cy="646331"/>
          </a:xfrm>
          <a:prstGeom prst="rect">
            <a:avLst/>
          </a:prstGeom>
          <a:noFill/>
        </p:spPr>
        <p:txBody>
          <a:bodyPr wrap="square" rtlCol="0">
            <a:spAutoFit/>
          </a:bodyPr>
          <a:lstStyle/>
          <a:p>
            <a:r>
              <a:rPr lang="en-US" altLang="ja-JP" sz="450" dirty="0" smtClean="0"/>
              <a:t>※4 </a:t>
            </a:r>
            <a:r>
              <a:rPr lang="ja-JP" altLang="en-US" sz="450" dirty="0" smtClean="0"/>
              <a:t>累計</a:t>
            </a:r>
            <a:r>
              <a:rPr lang="en-US" altLang="ja-JP" sz="450" dirty="0" smtClean="0"/>
              <a:t>25</a:t>
            </a:r>
            <a:r>
              <a:rPr lang="ja-JP" altLang="en-US" sz="450" dirty="0" smtClean="0"/>
              <a:t>時間運転の停止後および</a:t>
            </a:r>
            <a:r>
              <a:rPr lang="en-US" altLang="ja-JP" sz="450" dirty="0" smtClean="0"/>
              <a:t>24</a:t>
            </a:r>
            <a:r>
              <a:rPr lang="ja-JP" altLang="en-US" sz="450" dirty="0" smtClean="0"/>
              <a:t>時間連続運転すると、自動でフィルターを</a:t>
            </a:r>
            <a:r>
              <a:rPr lang="ja-JP" altLang="en-US" sz="450" dirty="0" err="1"/>
              <a:t>おそうじ</a:t>
            </a:r>
            <a:r>
              <a:rPr lang="ja-JP" altLang="en-US" sz="450" dirty="0" err="1" smtClean="0"/>
              <a:t>します</a:t>
            </a:r>
            <a:r>
              <a:rPr lang="ja-JP" altLang="en-US" sz="450" dirty="0" smtClean="0"/>
              <a:t>。また、リモコン操作から任意の</a:t>
            </a:r>
            <a:endParaRPr lang="en-US" altLang="ja-JP" sz="450" dirty="0" smtClean="0"/>
          </a:p>
          <a:p>
            <a:r>
              <a:rPr lang="ja-JP" altLang="ja-JP" sz="450" dirty="0" smtClean="0"/>
              <a:t>　</a:t>
            </a:r>
            <a:r>
              <a:rPr lang="ja-JP" altLang="en-US" sz="450" dirty="0" smtClean="0"/>
              <a:t>　　タイミングでのフィルターおそうじも可能です。</a:t>
            </a:r>
            <a:endParaRPr lang="en-US" altLang="ja-JP" sz="450" dirty="0" smtClean="0"/>
          </a:p>
          <a:p>
            <a:r>
              <a:rPr lang="en-US" altLang="ja-JP" sz="450" dirty="0" smtClean="0"/>
              <a:t>※5 </a:t>
            </a:r>
            <a:r>
              <a:rPr lang="ja-JP" altLang="en-US" sz="450" dirty="0" smtClean="0"/>
              <a:t>［抗菌］試験機関：一般財団法人 ボーケン品質評価機構／試験方法：</a:t>
            </a:r>
            <a:r>
              <a:rPr lang="en-US" altLang="ja-JP" sz="450" dirty="0" smtClean="0"/>
              <a:t>JIS Z 2801</a:t>
            </a:r>
            <a:r>
              <a:rPr lang="ja-JP" altLang="en-US" sz="450" dirty="0" smtClean="0"/>
              <a:t>：</a:t>
            </a:r>
            <a:r>
              <a:rPr lang="en-US" altLang="ja-JP" sz="450" dirty="0" smtClean="0"/>
              <a:t>2012 </a:t>
            </a:r>
            <a:r>
              <a:rPr lang="ja-JP" altLang="en-US" sz="450" dirty="0" smtClean="0"/>
              <a:t>定量試験（フィルム密着法）／試験番</a:t>
            </a:r>
            <a:endParaRPr lang="en-US" altLang="ja-JP" sz="450" dirty="0" smtClean="0"/>
          </a:p>
          <a:p>
            <a:r>
              <a:rPr lang="ja-JP" altLang="ja-JP" sz="450" dirty="0" smtClean="0"/>
              <a:t>　</a:t>
            </a:r>
            <a:r>
              <a:rPr lang="ja-JP" altLang="en-US" sz="450" dirty="0" smtClean="0"/>
              <a:t>　　号：</a:t>
            </a:r>
            <a:r>
              <a:rPr lang="en-US" altLang="ja-JP" sz="450" dirty="0" smtClean="0"/>
              <a:t>30118042416</a:t>
            </a:r>
            <a:r>
              <a:rPr lang="ja-JP" altLang="en-US" sz="450" dirty="0" smtClean="0"/>
              <a:t>（</a:t>
            </a:r>
            <a:r>
              <a:rPr lang="en-US" altLang="ja-JP" sz="450" dirty="0" smtClean="0"/>
              <a:t>29018005316-2</a:t>
            </a:r>
            <a:r>
              <a:rPr lang="ja-JP" altLang="en-US" sz="450" dirty="0" smtClean="0"/>
              <a:t>）／試験結果：</a:t>
            </a:r>
            <a:r>
              <a:rPr lang="en-US" altLang="ja-JP" sz="450" dirty="0" smtClean="0"/>
              <a:t>99</a:t>
            </a:r>
            <a:r>
              <a:rPr lang="ja-JP" altLang="en-US" sz="450" dirty="0" smtClean="0"/>
              <a:t>％以上抑制／試験は</a:t>
            </a:r>
            <a:r>
              <a:rPr lang="en-US" altLang="ja-JP" sz="450" dirty="0" smtClean="0"/>
              <a:t>2</a:t>
            </a:r>
            <a:r>
              <a:rPr lang="ja-JP" altLang="en-US" sz="450" dirty="0" smtClean="0"/>
              <a:t>種類のみの菌で実施。［防カビ］試験機関：一般財</a:t>
            </a:r>
            <a:endParaRPr lang="en-US" altLang="ja-JP" sz="450" dirty="0" smtClean="0"/>
          </a:p>
          <a:p>
            <a:r>
              <a:rPr lang="ja-JP" altLang="ja-JP" sz="450" dirty="0" smtClean="0"/>
              <a:t>　</a:t>
            </a:r>
            <a:r>
              <a:rPr lang="ja-JP" altLang="en-US" sz="450" dirty="0" smtClean="0"/>
              <a:t>　　団法人 ボーケン品質評価機構／試験方法：</a:t>
            </a:r>
            <a:r>
              <a:rPr lang="en-US" altLang="ja-JP" sz="450" dirty="0" smtClean="0"/>
              <a:t>JIS Z 2911</a:t>
            </a:r>
            <a:r>
              <a:rPr lang="ja-JP" altLang="en-US" sz="450" dirty="0" smtClean="0"/>
              <a:t>：</a:t>
            </a:r>
            <a:r>
              <a:rPr lang="en-US" altLang="ja-JP" sz="450" dirty="0" smtClean="0"/>
              <a:t>2010 </a:t>
            </a:r>
            <a:r>
              <a:rPr lang="ja-JP" altLang="en-US" sz="450" dirty="0" smtClean="0"/>
              <a:t>定性試験（繊維製品の試験・乾式法）／</a:t>
            </a:r>
            <a:endParaRPr lang="en-US" altLang="ja-JP" sz="450" dirty="0" smtClean="0"/>
          </a:p>
          <a:p>
            <a:r>
              <a:rPr lang="ja-JP" altLang="ja-JP" sz="450" dirty="0" smtClean="0"/>
              <a:t>　</a:t>
            </a:r>
            <a:r>
              <a:rPr lang="ja-JP" altLang="en-US" sz="450" dirty="0" smtClean="0"/>
              <a:t>　　試験番号：</a:t>
            </a:r>
            <a:r>
              <a:rPr lang="en-US" altLang="ja-JP" sz="450" dirty="0" smtClean="0"/>
              <a:t>20218066410-2</a:t>
            </a:r>
            <a:r>
              <a:rPr lang="ja-JP" altLang="en-US" sz="450" dirty="0" smtClean="0"/>
              <a:t>／試験結果：菌糸の発育が認められない。</a:t>
            </a:r>
            <a:endParaRPr lang="en-US" altLang="ja-JP" sz="450" dirty="0" smtClean="0"/>
          </a:p>
          <a:p>
            <a:r>
              <a:rPr lang="en-US" altLang="ja-JP" sz="450" dirty="0" smtClean="0"/>
              <a:t>※6 </a:t>
            </a:r>
            <a:r>
              <a:rPr lang="ja-JP" altLang="en-US" sz="450" dirty="0" smtClean="0"/>
              <a:t>［抗菌］試験機関：一般財団法人 カケンテストセンター／試験方法：</a:t>
            </a:r>
            <a:r>
              <a:rPr lang="en-US" altLang="ja-JP" sz="450" dirty="0" smtClean="0"/>
              <a:t>JIS L 1902 </a:t>
            </a:r>
            <a:r>
              <a:rPr lang="ja-JP" altLang="en-US" sz="450" dirty="0" smtClean="0"/>
              <a:t>定量試験（菌液吸収法）／試験番号：</a:t>
            </a:r>
            <a:r>
              <a:rPr lang="en-US" altLang="ja-JP" sz="450" dirty="0" smtClean="0"/>
              <a:t>CK-12-096164</a:t>
            </a:r>
            <a:r>
              <a:rPr lang="ja-JP" altLang="en-US" sz="450" dirty="0" smtClean="0"/>
              <a:t>／</a:t>
            </a:r>
            <a:endParaRPr lang="en-US" altLang="ja-JP" sz="450" dirty="0" smtClean="0"/>
          </a:p>
          <a:p>
            <a:r>
              <a:rPr lang="en-US" altLang="ja-JP" sz="450" dirty="0" smtClean="0"/>
              <a:t>         </a:t>
            </a:r>
            <a:r>
              <a:rPr lang="ja-JP" altLang="en-US" sz="450" dirty="0" smtClean="0"/>
              <a:t>試験結果：</a:t>
            </a:r>
            <a:r>
              <a:rPr lang="en-US" altLang="ja-JP" sz="450" dirty="0" smtClean="0"/>
              <a:t>99</a:t>
            </a:r>
            <a:r>
              <a:rPr lang="ja-JP" altLang="en-US" sz="450" dirty="0" smtClean="0"/>
              <a:t>％以上抑制／試験は</a:t>
            </a:r>
            <a:r>
              <a:rPr lang="en-US" altLang="ja-JP" sz="450" dirty="0" smtClean="0"/>
              <a:t>1</a:t>
            </a:r>
            <a:r>
              <a:rPr lang="ja-JP" altLang="en-US" sz="450" dirty="0" smtClean="0"/>
              <a:t>種類のみの菌で実施。</a:t>
            </a:r>
            <a:endParaRPr lang="ja-JP" altLang="en-US" sz="450" dirty="0"/>
          </a:p>
        </p:txBody>
      </p:sp>
      <p:sp>
        <p:nvSpPr>
          <p:cNvPr id="182" name="テキスト ボックス 181">
            <a:extLst>
              <a:ext uri="{FF2B5EF4-FFF2-40B4-BE49-F238E27FC236}">
                <a16:creationId xmlns:a16="http://schemas.microsoft.com/office/drawing/2014/main" id="{90C569A5-C3A9-214E-A75A-0C044DF5F1DC}"/>
              </a:ext>
            </a:extLst>
          </p:cNvPr>
          <p:cNvSpPr txBox="1"/>
          <p:nvPr/>
        </p:nvSpPr>
        <p:spPr>
          <a:xfrm>
            <a:off x="7601684" y="3585223"/>
            <a:ext cx="1253628" cy="184666"/>
          </a:xfrm>
          <a:prstGeom prst="rect">
            <a:avLst/>
          </a:prstGeom>
          <a:solidFill>
            <a:schemeClr val="tx1"/>
          </a:solidFill>
        </p:spPr>
        <p:txBody>
          <a:bodyPr wrap="square" rtlCol="0">
            <a:spAutoFit/>
          </a:bodyPr>
          <a:lstStyle/>
          <a:p>
            <a:r>
              <a:rPr lang="en-US" altLang="ja-JP" sz="600" dirty="0" smtClean="0">
                <a:solidFill>
                  <a:srgbClr val="FFFFFF"/>
                </a:solidFill>
                <a:latin typeface="游ゴシック Medium" panose="020B0500000000000000" pitchFamily="50" charset="-128"/>
                <a:ea typeface="游ゴシック Medium" panose="020B0500000000000000" pitchFamily="50" charset="-128"/>
              </a:rPr>
              <a:t>CSH-SP40BR2</a:t>
            </a:r>
            <a:r>
              <a:rPr lang="ja-JP" altLang="en-US" sz="600" dirty="0" smtClean="0">
                <a:solidFill>
                  <a:srgbClr val="FFFFFF"/>
                </a:solidFill>
                <a:latin typeface="游ゴシック Medium" panose="020B0500000000000000" pitchFamily="50" charset="-128"/>
                <a:ea typeface="游ゴシック Medium" panose="020B0500000000000000" pitchFamily="50" charset="-128"/>
              </a:rPr>
              <a:t>タイプ用室外機</a:t>
            </a:r>
            <a:endParaRPr lang="ja-JP" altLang="en-US" sz="600" dirty="0">
              <a:solidFill>
                <a:srgbClr val="FFFFFF"/>
              </a:solidFill>
              <a:latin typeface="游ゴシック Medium" panose="020B0500000000000000" pitchFamily="50" charset="-128"/>
              <a:ea typeface="游ゴシック Medium" panose="020B0500000000000000" pitchFamily="50" charset="-128"/>
            </a:endParaRPr>
          </a:p>
        </p:txBody>
      </p:sp>
      <p:sp>
        <p:nvSpPr>
          <p:cNvPr id="183" name="テキスト ボックス 182">
            <a:extLst>
              <a:ext uri="{FF2B5EF4-FFF2-40B4-BE49-F238E27FC236}">
                <a16:creationId xmlns:a16="http://schemas.microsoft.com/office/drawing/2014/main" id="{9BAA9067-4EDB-6C48-AC8B-AF241615631D}"/>
              </a:ext>
            </a:extLst>
          </p:cNvPr>
          <p:cNvSpPr txBox="1"/>
          <p:nvPr/>
        </p:nvSpPr>
        <p:spPr>
          <a:xfrm>
            <a:off x="9249049" y="3585223"/>
            <a:ext cx="1054212" cy="184666"/>
          </a:xfrm>
          <a:prstGeom prst="rect">
            <a:avLst/>
          </a:prstGeom>
          <a:solidFill>
            <a:schemeClr val="tx1"/>
          </a:solidFill>
        </p:spPr>
        <p:txBody>
          <a:bodyPr wrap="square" rtlCol="0">
            <a:spAutoFit/>
          </a:bodyPr>
          <a:lstStyle/>
          <a:p>
            <a:pPr algn="ctr"/>
            <a:r>
              <a:rPr lang="is-IS" altLang="ja-JP" sz="600" dirty="0" smtClean="0">
                <a:solidFill>
                  <a:srgbClr val="FFFFFF"/>
                </a:solidFill>
                <a:latin typeface="游ゴシック Medium" panose="020B0500000000000000" pitchFamily="50" charset="-128"/>
                <a:ea typeface="游ゴシック Medium" panose="020B0500000000000000" pitchFamily="50" charset="-128"/>
              </a:rPr>
              <a:t>CSH-SP56BR2</a:t>
            </a:r>
            <a:r>
              <a:rPr lang="ja-JP" altLang="is-IS" sz="600" dirty="0" smtClean="0">
                <a:solidFill>
                  <a:srgbClr val="FFFFFF"/>
                </a:solidFill>
                <a:latin typeface="游ゴシック Medium" panose="020B0500000000000000" pitchFamily="50" charset="-128"/>
                <a:ea typeface="游ゴシック Medium" panose="020B0500000000000000" pitchFamily="50" charset="-128"/>
              </a:rPr>
              <a:t>用室外機</a:t>
            </a:r>
            <a:endParaRPr kumimoji="1" lang="ja-JP" altLang="en-US" sz="600" dirty="0">
              <a:solidFill>
                <a:srgbClr val="FFFFFF"/>
              </a:solidFill>
              <a:latin typeface="游ゴシック Medium" panose="020B0500000000000000" pitchFamily="50" charset="-128"/>
              <a:ea typeface="游ゴシック Medium" panose="020B0500000000000000" pitchFamily="50" charset="-128"/>
            </a:endParaRPr>
          </a:p>
        </p:txBody>
      </p:sp>
      <p:sp>
        <p:nvSpPr>
          <p:cNvPr id="185" name="テキスト ボックス 184">
            <a:extLst>
              <a:ext uri="{FF2B5EF4-FFF2-40B4-BE49-F238E27FC236}">
                <a16:creationId xmlns:a16="http://schemas.microsoft.com/office/drawing/2014/main" id="{EC44FCAC-2B35-4547-B118-0D1EA74D9332}"/>
              </a:ext>
            </a:extLst>
          </p:cNvPr>
          <p:cNvSpPr txBox="1"/>
          <p:nvPr/>
        </p:nvSpPr>
        <p:spPr>
          <a:xfrm>
            <a:off x="10850428" y="8424808"/>
            <a:ext cx="1822935" cy="169277"/>
          </a:xfrm>
          <a:prstGeom prst="rect">
            <a:avLst/>
          </a:prstGeom>
          <a:noFill/>
        </p:spPr>
        <p:txBody>
          <a:bodyPr wrap="none" rtlCol="0">
            <a:spAutoFit/>
          </a:bodyPr>
          <a:lstStyle/>
          <a:p>
            <a:r>
              <a:rPr lang="en-US" altLang="ja-JP" sz="500">
                <a:solidFill>
                  <a:srgbClr val="FF0000"/>
                </a:solidFill>
                <a:latin typeface="游ゴシック Medium" panose="020B0500000000000000" pitchFamily="50" charset="-128"/>
                <a:ea typeface="游ゴシック Medium" panose="020B0500000000000000" pitchFamily="50" charset="-128"/>
              </a:rPr>
              <a:t>★</a:t>
            </a:r>
            <a:r>
              <a:rPr lang="ja-JP" altLang="en-US" sz="500">
                <a:solidFill>
                  <a:srgbClr val="FF0000"/>
                </a:solidFill>
                <a:latin typeface="游ゴシック Medium" panose="020B0500000000000000" pitchFamily="50" charset="-128"/>
                <a:ea typeface="游ゴシック Medium" panose="020B0500000000000000" pitchFamily="50" charset="-128"/>
              </a:rPr>
              <a:t>外気温</a:t>
            </a:r>
            <a:r>
              <a:rPr lang="en-US" altLang="ja-JP" sz="500">
                <a:solidFill>
                  <a:srgbClr val="FF0000"/>
                </a:solidFill>
                <a:latin typeface="游ゴシック Medium" panose="020B0500000000000000" pitchFamily="50" charset="-128"/>
                <a:ea typeface="游ゴシック Medium" panose="020B0500000000000000" pitchFamily="50" charset="-128"/>
              </a:rPr>
              <a:t>2℃</a:t>
            </a:r>
            <a:r>
              <a:rPr lang="ja-JP" altLang="en-US" sz="500">
                <a:solidFill>
                  <a:srgbClr val="FF0000"/>
                </a:solidFill>
                <a:latin typeface="游ゴシック Medium" panose="020B0500000000000000" pitchFamily="50" charset="-128"/>
                <a:ea typeface="游ゴシック Medium" panose="020B0500000000000000" pitchFamily="50" charset="-128"/>
              </a:rPr>
              <a:t>時。暖房を重視する時のめやすになります。</a:t>
            </a:r>
          </a:p>
        </p:txBody>
      </p:sp>
      <p:sp>
        <p:nvSpPr>
          <p:cNvPr id="186" name="テキスト ボックス 185">
            <a:extLst>
              <a:ext uri="{FF2B5EF4-FFF2-40B4-BE49-F238E27FC236}">
                <a16:creationId xmlns:a16="http://schemas.microsoft.com/office/drawing/2014/main" id="{D2AAEDD6-66FB-4943-A14B-8D590FB5A7E1}"/>
              </a:ext>
            </a:extLst>
          </p:cNvPr>
          <p:cNvSpPr txBox="1"/>
          <p:nvPr/>
        </p:nvSpPr>
        <p:spPr>
          <a:xfrm>
            <a:off x="11123551" y="8725148"/>
            <a:ext cx="3697715" cy="492443"/>
          </a:xfrm>
          <a:prstGeom prst="rect">
            <a:avLst/>
          </a:prstGeom>
          <a:noFill/>
        </p:spPr>
        <p:txBody>
          <a:bodyPr wrap="square" rtlCol="0">
            <a:spAutoFit/>
          </a:bodyPr>
          <a:lstStyle/>
          <a:p>
            <a:r>
              <a:rPr lang="en-US" altLang="ja-JP" sz="1400" dirty="0" smtClean="0">
                <a:latin typeface="游ゴシック Medium" panose="020B0500000000000000" pitchFamily="50" charset="-128"/>
                <a:ea typeface="游ゴシック Medium" panose="020B0500000000000000" pitchFamily="50" charset="-128"/>
              </a:rPr>
              <a:t>SP</a:t>
            </a:r>
            <a:r>
              <a:rPr lang="ja-JP" altLang="en-US" sz="1200" dirty="0" smtClean="0">
                <a:latin typeface="游ゴシック Medium" panose="020B0500000000000000" pitchFamily="50" charset="-128"/>
                <a:ea typeface="游ゴシック Medium" panose="020B0500000000000000" pitchFamily="50" charset="-128"/>
              </a:rPr>
              <a:t>シリーズ</a:t>
            </a:r>
            <a:r>
              <a:rPr lang="ja-JP" altLang="en-US" sz="1200" dirty="0">
                <a:latin typeface="游ゴシック Medium" panose="020B0500000000000000" pitchFamily="50" charset="-128"/>
                <a:ea typeface="游ゴシック Medium" panose="020B0500000000000000" pitchFamily="50" charset="-128"/>
              </a:rPr>
              <a:t>は</a:t>
            </a:r>
            <a:r>
              <a:rPr lang="en-US" altLang="ja-JP" sz="1200" dirty="0">
                <a:latin typeface="游ゴシック Medium" panose="020B0500000000000000" pitchFamily="50" charset="-128"/>
                <a:ea typeface="游ゴシック Medium" panose="020B0500000000000000" pitchFamily="50" charset="-128"/>
              </a:rPr>
              <a:t>ZEH</a:t>
            </a:r>
            <a:r>
              <a:rPr lang="ja-JP" altLang="en-US" sz="1200" dirty="0">
                <a:latin typeface="游ゴシック Medium" panose="020B0500000000000000" pitchFamily="50" charset="-128"/>
                <a:ea typeface="游ゴシック Medium" panose="020B0500000000000000" pitchFamily="50" charset="-128"/>
              </a:rPr>
              <a:t>に必要な定格冷房</a:t>
            </a:r>
            <a:r>
              <a:rPr lang="ja-JP" altLang="en-US" sz="1200" dirty="0" smtClean="0">
                <a:latin typeface="游ゴシック Medium" panose="020B0500000000000000" pitchFamily="50" charset="-128"/>
                <a:ea typeface="游ゴシック Medium" panose="020B0500000000000000" pitchFamily="50" charset="-128"/>
              </a:rPr>
              <a:t>エネルギー</a:t>
            </a:r>
            <a:endParaRPr lang="en-US" altLang="ja-JP" sz="1200" dirty="0" smtClean="0">
              <a:latin typeface="游ゴシック Medium" panose="020B0500000000000000" pitchFamily="50" charset="-128"/>
              <a:ea typeface="游ゴシック Medium" panose="020B0500000000000000" pitchFamily="50" charset="-128"/>
            </a:endParaRPr>
          </a:p>
          <a:p>
            <a:r>
              <a:rPr lang="ja-JP" altLang="en-US" sz="1200" dirty="0" smtClean="0">
                <a:latin typeface="游ゴシック Medium" panose="020B0500000000000000" pitchFamily="50" charset="-128"/>
                <a:ea typeface="游ゴシック Medium" panose="020B0500000000000000" pitchFamily="50" charset="-128"/>
              </a:rPr>
              <a:t>消費</a:t>
            </a:r>
            <a:r>
              <a:rPr lang="ja-JP" altLang="en-US" sz="1200" dirty="0">
                <a:latin typeface="游ゴシック Medium" panose="020B0500000000000000" pitchFamily="50" charset="-128"/>
                <a:ea typeface="游ゴシック Medium" panose="020B0500000000000000" pitchFamily="50" charset="-128"/>
              </a:rPr>
              <a:t>効率区分「い」に対応しています。</a:t>
            </a:r>
          </a:p>
        </p:txBody>
      </p:sp>
      <p:sp>
        <p:nvSpPr>
          <p:cNvPr id="187" name="テキスト ボックス 186">
            <a:extLst>
              <a:ext uri="{FF2B5EF4-FFF2-40B4-BE49-F238E27FC236}">
                <a16:creationId xmlns:a16="http://schemas.microsoft.com/office/drawing/2014/main" id="{44117EEC-C60C-804F-ADE7-0704A1E6C6BD}"/>
              </a:ext>
            </a:extLst>
          </p:cNvPr>
          <p:cNvSpPr txBox="1"/>
          <p:nvPr/>
        </p:nvSpPr>
        <p:spPr>
          <a:xfrm>
            <a:off x="9063233" y="324802"/>
            <a:ext cx="1940375" cy="307777"/>
          </a:xfrm>
          <a:prstGeom prst="rect">
            <a:avLst/>
          </a:prstGeom>
          <a:noFill/>
          <a:ln>
            <a:solidFill>
              <a:schemeClr val="bg1"/>
            </a:solidFill>
          </a:ln>
        </p:spPr>
        <p:txBody>
          <a:bodyPr wrap="square" rtlCol="0">
            <a:spAutoFit/>
          </a:bodyPr>
          <a:lstStyle/>
          <a:p>
            <a:pPr algn="ctr"/>
            <a:r>
              <a:rPr kumimoji="1" lang="ja-JP" altLang="en-US" sz="1400" dirty="0">
                <a:solidFill>
                  <a:schemeClr val="bg1"/>
                </a:solidFill>
                <a:latin typeface="游ゴシック Medium" panose="020B0500000000000000" pitchFamily="50" charset="-128"/>
                <a:ea typeface="游ゴシック Medium" panose="020B0500000000000000" pitchFamily="50" charset="-128"/>
                <a:cs typeface="A-OTF リュウミン Pro M-KL"/>
              </a:rPr>
              <a:t>セパレートエアコン</a:t>
            </a:r>
          </a:p>
        </p:txBody>
      </p:sp>
      <p:sp>
        <p:nvSpPr>
          <p:cNvPr id="188" name="テキスト ボックス 187">
            <a:extLst>
              <a:ext uri="{FF2B5EF4-FFF2-40B4-BE49-F238E27FC236}">
                <a16:creationId xmlns:a16="http://schemas.microsoft.com/office/drawing/2014/main" id="{F2DB8F87-19F8-464B-9B95-0CDABC791051}"/>
              </a:ext>
            </a:extLst>
          </p:cNvPr>
          <p:cNvSpPr txBox="1"/>
          <p:nvPr/>
        </p:nvSpPr>
        <p:spPr>
          <a:xfrm>
            <a:off x="5834412" y="1572378"/>
            <a:ext cx="1620957" cy="238527"/>
          </a:xfrm>
          <a:prstGeom prst="rect">
            <a:avLst/>
          </a:prstGeom>
          <a:noFill/>
        </p:spPr>
        <p:txBody>
          <a:bodyPr wrap="none" rtlCol="0">
            <a:spAutoFit/>
          </a:bodyPr>
          <a:lstStyle/>
          <a:p>
            <a:r>
              <a:rPr lang="ja-JP" altLang="en-US" sz="950">
                <a:solidFill>
                  <a:srgbClr val="FFFFFF"/>
                </a:solidFill>
              </a:rPr>
              <a:t>東北電力推薦 暖房エアコン</a:t>
            </a:r>
          </a:p>
        </p:txBody>
      </p:sp>
      <p:sp>
        <p:nvSpPr>
          <p:cNvPr id="189" name="テキスト ボックス 188">
            <a:extLst>
              <a:ext uri="{FF2B5EF4-FFF2-40B4-BE49-F238E27FC236}">
                <a16:creationId xmlns:a16="http://schemas.microsoft.com/office/drawing/2014/main" id="{0391AE10-FBB4-BD45-A185-72A97510786E}"/>
              </a:ext>
            </a:extLst>
          </p:cNvPr>
          <p:cNvSpPr txBox="1"/>
          <p:nvPr/>
        </p:nvSpPr>
        <p:spPr>
          <a:xfrm>
            <a:off x="5784710" y="1228570"/>
            <a:ext cx="1329210" cy="192360"/>
          </a:xfrm>
          <a:prstGeom prst="rect">
            <a:avLst/>
          </a:prstGeom>
          <a:noFill/>
        </p:spPr>
        <p:txBody>
          <a:bodyPr wrap="square" rtlCol="0">
            <a:spAutoFit/>
          </a:bodyPr>
          <a:lstStyle/>
          <a:p>
            <a:r>
              <a:rPr lang="ja-JP" altLang="en-US" sz="650">
                <a:solidFill>
                  <a:srgbClr val="948A54"/>
                </a:solidFill>
              </a:rPr>
              <a:t>定格冷房エネルギー消費効率</a:t>
            </a:r>
          </a:p>
        </p:txBody>
      </p:sp>
      <p:sp>
        <p:nvSpPr>
          <p:cNvPr id="190" name="テキスト ボックス 189">
            <a:extLst>
              <a:ext uri="{FF2B5EF4-FFF2-40B4-BE49-F238E27FC236}">
                <a16:creationId xmlns:a16="http://schemas.microsoft.com/office/drawing/2014/main" id="{A2B569F0-FEB5-2043-9E19-7453CC928693}"/>
              </a:ext>
            </a:extLst>
          </p:cNvPr>
          <p:cNvSpPr txBox="1"/>
          <p:nvPr/>
        </p:nvSpPr>
        <p:spPr>
          <a:xfrm>
            <a:off x="6944395" y="1217028"/>
            <a:ext cx="589424" cy="215444"/>
          </a:xfrm>
          <a:prstGeom prst="rect">
            <a:avLst/>
          </a:prstGeom>
          <a:noFill/>
        </p:spPr>
        <p:txBody>
          <a:bodyPr wrap="none" rtlCol="0">
            <a:spAutoFit/>
          </a:bodyPr>
          <a:lstStyle/>
          <a:p>
            <a:r>
              <a:rPr lang="ja-JP" altLang="en-US" sz="800">
                <a:solidFill>
                  <a:srgbClr val="948A54"/>
                </a:solidFill>
              </a:rPr>
              <a:t>区分（い）</a:t>
            </a:r>
            <a:endParaRPr kumimoji="1" lang="ja-JP" altLang="en-US" sz="800">
              <a:solidFill>
                <a:srgbClr val="948A54"/>
              </a:solidFill>
            </a:endParaRPr>
          </a:p>
        </p:txBody>
      </p:sp>
      <p:cxnSp>
        <p:nvCxnSpPr>
          <p:cNvPr id="200" name="直線矢印コネクタ 199">
            <a:extLst>
              <a:ext uri="{FF2B5EF4-FFF2-40B4-BE49-F238E27FC236}">
                <a16:creationId xmlns:a16="http://schemas.microsoft.com/office/drawing/2014/main" id="{91FB8096-D725-B94F-AC8F-098252D4E165}"/>
              </a:ext>
            </a:extLst>
          </p:cNvPr>
          <p:cNvCxnSpPr>
            <a:cxnSpLocks/>
          </p:cNvCxnSpPr>
          <p:nvPr/>
        </p:nvCxnSpPr>
        <p:spPr>
          <a:xfrm flipV="1">
            <a:off x="5882049" y="3359854"/>
            <a:ext cx="3066691" cy="21387"/>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cxnSp>
        <p:nvCxnSpPr>
          <p:cNvPr id="204" name="直線矢印コネクタ 203">
            <a:extLst>
              <a:ext uri="{FF2B5EF4-FFF2-40B4-BE49-F238E27FC236}">
                <a16:creationId xmlns:a16="http://schemas.microsoft.com/office/drawing/2014/main" id="{75750041-0A90-0749-9FAC-C5AB81BD13D7}"/>
              </a:ext>
            </a:extLst>
          </p:cNvPr>
          <p:cNvCxnSpPr>
            <a:cxnSpLocks/>
          </p:cNvCxnSpPr>
          <p:nvPr/>
        </p:nvCxnSpPr>
        <p:spPr>
          <a:xfrm flipV="1">
            <a:off x="8948740" y="3124962"/>
            <a:ext cx="376867" cy="246267"/>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cxnSp>
        <p:nvCxnSpPr>
          <p:cNvPr id="206" name="直線矢印コネクタ 205">
            <a:extLst>
              <a:ext uri="{FF2B5EF4-FFF2-40B4-BE49-F238E27FC236}">
                <a16:creationId xmlns:a16="http://schemas.microsoft.com/office/drawing/2014/main" id="{83374296-E0DE-A24F-9C12-B2EBB81BABAC}"/>
              </a:ext>
            </a:extLst>
          </p:cNvPr>
          <p:cNvCxnSpPr>
            <a:cxnSpLocks/>
          </p:cNvCxnSpPr>
          <p:nvPr/>
        </p:nvCxnSpPr>
        <p:spPr>
          <a:xfrm>
            <a:off x="9325607" y="2046576"/>
            <a:ext cx="0" cy="1078386"/>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cxnSp>
        <p:nvCxnSpPr>
          <p:cNvPr id="213" name="直線コネクタ 212">
            <a:extLst>
              <a:ext uri="{FF2B5EF4-FFF2-40B4-BE49-F238E27FC236}">
                <a16:creationId xmlns:a16="http://schemas.microsoft.com/office/drawing/2014/main" id="{1205C92B-40C8-C842-A1DF-E97D24F6F78E}"/>
              </a:ext>
            </a:extLst>
          </p:cNvPr>
          <p:cNvCxnSpPr>
            <a:cxnSpLocks/>
          </p:cNvCxnSpPr>
          <p:nvPr/>
        </p:nvCxnSpPr>
        <p:spPr>
          <a:xfrm>
            <a:off x="5882049" y="3286990"/>
            <a:ext cx="0" cy="167114"/>
          </a:xfrm>
          <a:prstGeom prst="line">
            <a:avLst/>
          </a:prstGeom>
        </p:spPr>
        <p:style>
          <a:lnRef idx="1">
            <a:schemeClr val="dk1"/>
          </a:lnRef>
          <a:fillRef idx="0">
            <a:schemeClr val="dk1"/>
          </a:fillRef>
          <a:effectRef idx="0">
            <a:schemeClr val="dk1"/>
          </a:effectRef>
          <a:fontRef idx="minor">
            <a:schemeClr val="tx1"/>
          </a:fontRef>
        </p:style>
      </p:cxnSp>
      <p:cxnSp>
        <p:nvCxnSpPr>
          <p:cNvPr id="215" name="直線コネクタ 214">
            <a:extLst>
              <a:ext uri="{FF2B5EF4-FFF2-40B4-BE49-F238E27FC236}">
                <a16:creationId xmlns:a16="http://schemas.microsoft.com/office/drawing/2014/main" id="{14EC8AE5-DF54-CD4B-976C-52F7553C0C3F}"/>
              </a:ext>
            </a:extLst>
          </p:cNvPr>
          <p:cNvCxnSpPr>
            <a:cxnSpLocks/>
          </p:cNvCxnSpPr>
          <p:nvPr/>
        </p:nvCxnSpPr>
        <p:spPr>
          <a:xfrm>
            <a:off x="8948740" y="3272925"/>
            <a:ext cx="0" cy="167114"/>
          </a:xfrm>
          <a:prstGeom prst="line">
            <a:avLst/>
          </a:prstGeom>
        </p:spPr>
        <p:style>
          <a:lnRef idx="1">
            <a:schemeClr val="dk1"/>
          </a:lnRef>
          <a:fillRef idx="0">
            <a:schemeClr val="dk1"/>
          </a:fillRef>
          <a:effectRef idx="0">
            <a:schemeClr val="dk1"/>
          </a:effectRef>
          <a:fontRef idx="minor">
            <a:schemeClr val="tx1"/>
          </a:fontRef>
        </p:style>
      </p:cxnSp>
      <p:cxnSp>
        <p:nvCxnSpPr>
          <p:cNvPr id="217" name="直線コネクタ 216">
            <a:extLst>
              <a:ext uri="{FF2B5EF4-FFF2-40B4-BE49-F238E27FC236}">
                <a16:creationId xmlns:a16="http://schemas.microsoft.com/office/drawing/2014/main" id="{FA098ABB-E2FC-1B4F-97C2-D849123DBEFE}"/>
              </a:ext>
            </a:extLst>
          </p:cNvPr>
          <p:cNvCxnSpPr>
            <a:cxnSpLocks/>
          </p:cNvCxnSpPr>
          <p:nvPr/>
        </p:nvCxnSpPr>
        <p:spPr>
          <a:xfrm rot="5400000">
            <a:off x="9317132" y="3036762"/>
            <a:ext cx="0" cy="167114"/>
          </a:xfrm>
          <a:prstGeom prst="line">
            <a:avLst/>
          </a:prstGeom>
        </p:spPr>
        <p:style>
          <a:lnRef idx="1">
            <a:schemeClr val="dk1"/>
          </a:lnRef>
          <a:fillRef idx="0">
            <a:schemeClr val="dk1"/>
          </a:fillRef>
          <a:effectRef idx="0">
            <a:schemeClr val="dk1"/>
          </a:effectRef>
          <a:fontRef idx="minor">
            <a:schemeClr val="tx1"/>
          </a:fontRef>
        </p:style>
      </p:cxnSp>
      <p:cxnSp>
        <p:nvCxnSpPr>
          <p:cNvPr id="218" name="直線コネクタ 217">
            <a:extLst>
              <a:ext uri="{FF2B5EF4-FFF2-40B4-BE49-F238E27FC236}">
                <a16:creationId xmlns:a16="http://schemas.microsoft.com/office/drawing/2014/main" id="{50B622E0-B5CD-014D-933C-58010FCCE420}"/>
              </a:ext>
            </a:extLst>
          </p:cNvPr>
          <p:cNvCxnSpPr>
            <a:cxnSpLocks/>
          </p:cNvCxnSpPr>
          <p:nvPr/>
        </p:nvCxnSpPr>
        <p:spPr>
          <a:xfrm rot="5400000">
            <a:off x="9331416" y="1963019"/>
            <a:ext cx="0" cy="167114"/>
          </a:xfrm>
          <a:prstGeom prst="line">
            <a:avLst/>
          </a:prstGeom>
        </p:spPr>
        <p:style>
          <a:lnRef idx="1">
            <a:schemeClr val="dk1"/>
          </a:lnRef>
          <a:fillRef idx="0">
            <a:schemeClr val="dk1"/>
          </a:fillRef>
          <a:effectRef idx="0">
            <a:schemeClr val="dk1"/>
          </a:effectRef>
          <a:fontRef idx="minor">
            <a:schemeClr val="tx1"/>
          </a:fontRef>
        </p:style>
      </p:cxnSp>
      <p:cxnSp>
        <p:nvCxnSpPr>
          <p:cNvPr id="219" name="直線矢印コネクタ 218">
            <a:extLst>
              <a:ext uri="{FF2B5EF4-FFF2-40B4-BE49-F238E27FC236}">
                <a16:creationId xmlns:a16="http://schemas.microsoft.com/office/drawing/2014/main" id="{CB225832-C2D0-F540-A64D-C8B857DBA08A}"/>
              </a:ext>
            </a:extLst>
          </p:cNvPr>
          <p:cNvCxnSpPr>
            <a:cxnSpLocks/>
          </p:cNvCxnSpPr>
          <p:nvPr/>
        </p:nvCxnSpPr>
        <p:spPr>
          <a:xfrm>
            <a:off x="10302744" y="3928210"/>
            <a:ext cx="0" cy="680099"/>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cxnSp>
        <p:nvCxnSpPr>
          <p:cNvPr id="221" name="直線矢印コネクタ 220">
            <a:extLst>
              <a:ext uri="{FF2B5EF4-FFF2-40B4-BE49-F238E27FC236}">
                <a16:creationId xmlns:a16="http://schemas.microsoft.com/office/drawing/2014/main" id="{DEE57A95-CB13-6A4A-A68A-982EF8359E85}"/>
              </a:ext>
            </a:extLst>
          </p:cNvPr>
          <p:cNvCxnSpPr>
            <a:cxnSpLocks/>
          </p:cNvCxnSpPr>
          <p:nvPr/>
        </p:nvCxnSpPr>
        <p:spPr>
          <a:xfrm>
            <a:off x="8736216" y="3963878"/>
            <a:ext cx="0" cy="599091"/>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cxnSp>
        <p:nvCxnSpPr>
          <p:cNvPr id="223" name="直線矢印コネクタ 222">
            <a:extLst>
              <a:ext uri="{FF2B5EF4-FFF2-40B4-BE49-F238E27FC236}">
                <a16:creationId xmlns:a16="http://schemas.microsoft.com/office/drawing/2014/main" id="{102F79FF-9F28-D741-B265-DAA02FBE859C}"/>
              </a:ext>
            </a:extLst>
          </p:cNvPr>
          <p:cNvCxnSpPr>
            <a:cxnSpLocks/>
          </p:cNvCxnSpPr>
          <p:nvPr/>
        </p:nvCxnSpPr>
        <p:spPr>
          <a:xfrm flipV="1">
            <a:off x="8521946" y="4562969"/>
            <a:ext cx="188433" cy="123134"/>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cxnSp>
        <p:nvCxnSpPr>
          <p:cNvPr id="226" name="直線矢印コネクタ 225">
            <a:extLst>
              <a:ext uri="{FF2B5EF4-FFF2-40B4-BE49-F238E27FC236}">
                <a16:creationId xmlns:a16="http://schemas.microsoft.com/office/drawing/2014/main" id="{92876292-3149-CE4E-BFA2-8744D6CEA852}"/>
              </a:ext>
            </a:extLst>
          </p:cNvPr>
          <p:cNvCxnSpPr>
            <a:cxnSpLocks/>
          </p:cNvCxnSpPr>
          <p:nvPr/>
        </p:nvCxnSpPr>
        <p:spPr>
          <a:xfrm>
            <a:off x="7666547" y="4635872"/>
            <a:ext cx="852383" cy="61479"/>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cxnSp>
        <p:nvCxnSpPr>
          <p:cNvPr id="228" name="直線矢印コネクタ 227">
            <a:extLst>
              <a:ext uri="{FF2B5EF4-FFF2-40B4-BE49-F238E27FC236}">
                <a16:creationId xmlns:a16="http://schemas.microsoft.com/office/drawing/2014/main" id="{A730E4D3-3BC2-1749-9104-32C818F54395}"/>
              </a:ext>
            </a:extLst>
          </p:cNvPr>
          <p:cNvCxnSpPr>
            <a:cxnSpLocks/>
          </p:cNvCxnSpPr>
          <p:nvPr/>
        </p:nvCxnSpPr>
        <p:spPr>
          <a:xfrm flipV="1">
            <a:off x="10097716" y="4624181"/>
            <a:ext cx="173216" cy="134141"/>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cxnSp>
        <p:nvCxnSpPr>
          <p:cNvPr id="229" name="直線矢印コネクタ 228">
            <a:extLst>
              <a:ext uri="{FF2B5EF4-FFF2-40B4-BE49-F238E27FC236}">
                <a16:creationId xmlns:a16="http://schemas.microsoft.com/office/drawing/2014/main" id="{E0E45F59-0DDE-6A46-ADF8-A89979371428}"/>
              </a:ext>
            </a:extLst>
          </p:cNvPr>
          <p:cNvCxnSpPr>
            <a:cxnSpLocks/>
          </p:cNvCxnSpPr>
          <p:nvPr/>
        </p:nvCxnSpPr>
        <p:spPr>
          <a:xfrm>
            <a:off x="9248700" y="4727297"/>
            <a:ext cx="838033" cy="19031"/>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sp>
        <p:nvSpPr>
          <p:cNvPr id="233" name="テキスト ボックス 232">
            <a:extLst>
              <a:ext uri="{FF2B5EF4-FFF2-40B4-BE49-F238E27FC236}">
                <a16:creationId xmlns:a16="http://schemas.microsoft.com/office/drawing/2014/main" id="{35A8DDA2-3B1D-D14B-BBCD-555DB63139A0}"/>
              </a:ext>
            </a:extLst>
          </p:cNvPr>
          <p:cNvSpPr txBox="1"/>
          <p:nvPr/>
        </p:nvSpPr>
        <p:spPr>
          <a:xfrm>
            <a:off x="7085922" y="3346382"/>
            <a:ext cx="604653" cy="215444"/>
          </a:xfrm>
          <a:prstGeom prst="rect">
            <a:avLst/>
          </a:prstGeom>
          <a:noFill/>
          <a:ln>
            <a:noFill/>
          </a:ln>
        </p:spPr>
        <p:txBody>
          <a:bodyPr wrap="none" rtlCol="0">
            <a:spAutoFit/>
          </a:bodyPr>
          <a:lstStyle/>
          <a:p>
            <a:r>
              <a:rPr lang="ja-JP" altLang="en-US" sz="800" dirty="0"/>
              <a:t>幅</a:t>
            </a:r>
            <a:r>
              <a:rPr lang="en-US" altLang="ja-JP" sz="800" dirty="0"/>
              <a:t>797mm</a:t>
            </a:r>
            <a:endParaRPr lang="ja-JP" altLang="en-US" sz="800" dirty="0"/>
          </a:p>
        </p:txBody>
      </p:sp>
      <p:sp>
        <p:nvSpPr>
          <p:cNvPr id="234" name="テキスト ボックス 233">
            <a:extLst>
              <a:ext uri="{FF2B5EF4-FFF2-40B4-BE49-F238E27FC236}">
                <a16:creationId xmlns:a16="http://schemas.microsoft.com/office/drawing/2014/main" id="{59049E07-62FF-7144-970C-0F81A478846E}"/>
              </a:ext>
            </a:extLst>
          </p:cNvPr>
          <p:cNvSpPr txBox="1"/>
          <p:nvPr/>
        </p:nvSpPr>
        <p:spPr>
          <a:xfrm>
            <a:off x="7522062" y="3367866"/>
            <a:ext cx="894954" cy="184666"/>
          </a:xfrm>
          <a:prstGeom prst="rect">
            <a:avLst/>
          </a:prstGeom>
          <a:noFill/>
          <a:ln>
            <a:noFill/>
          </a:ln>
        </p:spPr>
        <p:txBody>
          <a:bodyPr wrap="square" rtlCol="0">
            <a:spAutoFit/>
          </a:bodyPr>
          <a:lstStyle/>
          <a:p>
            <a:r>
              <a:rPr lang="ja-JP" altLang="en-US" sz="600" dirty="0"/>
              <a:t>（</a:t>
            </a:r>
            <a:r>
              <a:rPr lang="ja-JP" altLang="en-US" sz="600" dirty="0" smtClean="0"/>
              <a:t>本体取付枠幅</a:t>
            </a:r>
            <a:r>
              <a:rPr lang="ja-JP" altLang="en-US" sz="600" dirty="0"/>
              <a:t>）</a:t>
            </a:r>
            <a:endParaRPr lang="en-US" altLang="ja-JP" sz="600" dirty="0"/>
          </a:p>
        </p:txBody>
      </p:sp>
      <p:sp>
        <p:nvSpPr>
          <p:cNvPr id="235" name="テキスト ボックス 234">
            <a:extLst>
              <a:ext uri="{FF2B5EF4-FFF2-40B4-BE49-F238E27FC236}">
                <a16:creationId xmlns:a16="http://schemas.microsoft.com/office/drawing/2014/main" id="{90DBDCFB-3BC1-C548-B721-DDA0EF42B405}"/>
              </a:ext>
            </a:extLst>
          </p:cNvPr>
          <p:cNvSpPr txBox="1"/>
          <p:nvPr/>
        </p:nvSpPr>
        <p:spPr>
          <a:xfrm>
            <a:off x="9089003" y="3293700"/>
            <a:ext cx="502061" cy="271869"/>
          </a:xfrm>
          <a:prstGeom prst="rect">
            <a:avLst/>
          </a:prstGeom>
          <a:noFill/>
          <a:ln>
            <a:noFill/>
          </a:ln>
        </p:spPr>
        <p:txBody>
          <a:bodyPr wrap="square" rtlCol="0">
            <a:spAutoFit/>
          </a:bodyPr>
          <a:lstStyle/>
          <a:p>
            <a:pPr>
              <a:lnSpc>
                <a:spcPts val="700"/>
              </a:lnSpc>
            </a:pPr>
            <a:r>
              <a:rPr lang="ja-JP" altLang="en-US" sz="800" dirty="0"/>
              <a:t>奥行き</a:t>
            </a:r>
            <a:endParaRPr lang="en-US" altLang="ja-JP" sz="800" dirty="0"/>
          </a:p>
          <a:p>
            <a:pPr>
              <a:lnSpc>
                <a:spcPts val="700"/>
              </a:lnSpc>
            </a:pPr>
            <a:r>
              <a:rPr lang="en-US" altLang="ja-JP" sz="800" dirty="0"/>
              <a:t>369mm</a:t>
            </a:r>
            <a:endParaRPr lang="ja-JP" altLang="en-US" sz="800" dirty="0"/>
          </a:p>
        </p:txBody>
      </p:sp>
      <p:sp>
        <p:nvSpPr>
          <p:cNvPr id="236" name="テキスト ボックス 235">
            <a:extLst>
              <a:ext uri="{FF2B5EF4-FFF2-40B4-BE49-F238E27FC236}">
                <a16:creationId xmlns:a16="http://schemas.microsoft.com/office/drawing/2014/main" id="{33CDE457-8C38-FD4C-A735-3614365ABD05}"/>
              </a:ext>
            </a:extLst>
          </p:cNvPr>
          <p:cNvSpPr txBox="1"/>
          <p:nvPr/>
        </p:nvSpPr>
        <p:spPr>
          <a:xfrm>
            <a:off x="9299177" y="2413992"/>
            <a:ext cx="502061" cy="271869"/>
          </a:xfrm>
          <a:prstGeom prst="rect">
            <a:avLst/>
          </a:prstGeom>
          <a:noFill/>
          <a:ln>
            <a:noFill/>
          </a:ln>
        </p:spPr>
        <p:txBody>
          <a:bodyPr wrap="none" rtlCol="0">
            <a:spAutoFit/>
          </a:bodyPr>
          <a:lstStyle/>
          <a:p>
            <a:pPr>
              <a:lnSpc>
                <a:spcPts val="700"/>
              </a:lnSpc>
            </a:pPr>
            <a:r>
              <a:rPr lang="ja-JP" altLang="en-US" sz="800" dirty="0"/>
              <a:t>高さ</a:t>
            </a:r>
            <a:endParaRPr lang="en-US" altLang="ja-JP" sz="800" dirty="0"/>
          </a:p>
          <a:p>
            <a:pPr>
              <a:lnSpc>
                <a:spcPts val="700"/>
              </a:lnSpc>
            </a:pPr>
            <a:r>
              <a:rPr lang="en-US" altLang="ja-JP" sz="800" dirty="0"/>
              <a:t>295mm</a:t>
            </a:r>
            <a:endParaRPr lang="ja-JP" altLang="en-US" sz="800" dirty="0"/>
          </a:p>
        </p:txBody>
      </p:sp>
      <p:sp>
        <p:nvSpPr>
          <p:cNvPr id="237" name="テキスト ボックス 236">
            <a:extLst>
              <a:ext uri="{FF2B5EF4-FFF2-40B4-BE49-F238E27FC236}">
                <a16:creationId xmlns:a16="http://schemas.microsoft.com/office/drawing/2014/main" id="{ED4E4EA9-5F84-1149-A7DE-0565C47E319F}"/>
              </a:ext>
            </a:extLst>
          </p:cNvPr>
          <p:cNvSpPr txBox="1"/>
          <p:nvPr/>
        </p:nvSpPr>
        <p:spPr>
          <a:xfrm>
            <a:off x="9723361" y="3159000"/>
            <a:ext cx="1082348" cy="384721"/>
          </a:xfrm>
          <a:prstGeom prst="rect">
            <a:avLst/>
          </a:prstGeom>
          <a:noFill/>
          <a:ln>
            <a:noFill/>
          </a:ln>
        </p:spPr>
        <p:txBody>
          <a:bodyPr wrap="none" rtlCol="0">
            <a:spAutoFit/>
          </a:bodyPr>
          <a:lstStyle/>
          <a:p>
            <a:r>
              <a:rPr lang="ja-JP" altLang="en-US" sz="700" dirty="0">
                <a:latin typeface="游ゴシック Medium" panose="020B0500000000000000" pitchFamily="50" charset="-128"/>
                <a:ea typeface="游ゴシック Medium" panose="020B0500000000000000" pitchFamily="50" charset="-128"/>
              </a:rPr>
              <a:t>リモコンホルダー付属</a:t>
            </a:r>
            <a:endParaRPr lang="en-US" altLang="ja-JP" sz="700" dirty="0">
              <a:latin typeface="游ゴシック Medium" panose="020B0500000000000000" pitchFamily="50" charset="-128"/>
              <a:ea typeface="游ゴシック Medium" panose="020B0500000000000000" pitchFamily="50" charset="-128"/>
            </a:endParaRPr>
          </a:p>
          <a:p>
            <a:r>
              <a:rPr lang="ja-JP" altLang="en-US" sz="600" dirty="0">
                <a:latin typeface="游ゴシック Medium" panose="020B0500000000000000" pitchFamily="50" charset="-128"/>
                <a:ea typeface="游ゴシック Medium" panose="020B0500000000000000" pitchFamily="50" charset="-128"/>
              </a:rPr>
              <a:t>設定温度範囲：</a:t>
            </a:r>
            <a:endParaRPr lang="en-US" altLang="ja-JP" sz="600" dirty="0">
              <a:latin typeface="游ゴシック Medium" panose="020B0500000000000000" pitchFamily="50" charset="-128"/>
              <a:ea typeface="游ゴシック Medium" panose="020B0500000000000000" pitchFamily="50" charset="-128"/>
            </a:endParaRPr>
          </a:p>
          <a:p>
            <a:r>
              <a:rPr lang="en-US" altLang="ja-JP" sz="600" dirty="0">
                <a:latin typeface="游ゴシック Medium" panose="020B0500000000000000" pitchFamily="50" charset="-128"/>
                <a:ea typeface="游ゴシック Medium" panose="020B0500000000000000" pitchFamily="50" charset="-128"/>
              </a:rPr>
              <a:t>17℃〜30</a:t>
            </a:r>
            <a:r>
              <a:rPr lang="ja-JP" altLang="en-US" sz="600" dirty="0">
                <a:latin typeface="游ゴシック Medium" panose="020B0500000000000000" pitchFamily="50" charset="-128"/>
                <a:ea typeface="游ゴシック Medium" panose="020B0500000000000000" pitchFamily="50" charset="-128"/>
              </a:rPr>
              <a:t>℃（</a:t>
            </a:r>
            <a:r>
              <a:rPr lang="en-US" altLang="ja-JP" sz="600" dirty="0">
                <a:latin typeface="游ゴシック Medium" panose="020B0500000000000000" pitchFamily="50" charset="-128"/>
                <a:ea typeface="游ゴシック Medium" panose="020B0500000000000000" pitchFamily="50" charset="-128"/>
              </a:rPr>
              <a:t>0.5</a:t>
            </a:r>
            <a:r>
              <a:rPr lang="ja-JP" altLang="en-US" sz="600" dirty="0">
                <a:latin typeface="游ゴシック Medium" panose="020B0500000000000000" pitchFamily="50" charset="-128"/>
                <a:ea typeface="游ゴシック Medium" panose="020B0500000000000000" pitchFamily="50" charset="-128"/>
              </a:rPr>
              <a:t>℃刻み）</a:t>
            </a:r>
          </a:p>
        </p:txBody>
      </p:sp>
      <p:sp>
        <p:nvSpPr>
          <p:cNvPr id="238" name="テキスト ボックス 237">
            <a:extLst>
              <a:ext uri="{FF2B5EF4-FFF2-40B4-BE49-F238E27FC236}">
                <a16:creationId xmlns:a16="http://schemas.microsoft.com/office/drawing/2014/main" id="{6D48C1D9-8470-9448-A163-2002D2511720}"/>
              </a:ext>
            </a:extLst>
          </p:cNvPr>
          <p:cNvSpPr txBox="1"/>
          <p:nvPr/>
        </p:nvSpPr>
        <p:spPr>
          <a:xfrm>
            <a:off x="7606827" y="4689540"/>
            <a:ext cx="861133" cy="215444"/>
          </a:xfrm>
          <a:prstGeom prst="rect">
            <a:avLst/>
          </a:prstGeom>
          <a:noFill/>
          <a:ln>
            <a:noFill/>
          </a:ln>
        </p:spPr>
        <p:txBody>
          <a:bodyPr wrap="none" rtlCol="0">
            <a:spAutoFit/>
          </a:bodyPr>
          <a:lstStyle/>
          <a:p>
            <a:r>
              <a:rPr lang="ja-JP" altLang="en-US" sz="800" dirty="0"/>
              <a:t>幅</a:t>
            </a:r>
            <a:r>
              <a:rPr lang="en-US" altLang="ja-JP" sz="800" dirty="0"/>
              <a:t>780</a:t>
            </a:r>
            <a:r>
              <a:rPr lang="ja-JP" altLang="en-US" sz="800" dirty="0" smtClean="0"/>
              <a:t>（</a:t>
            </a:r>
            <a:r>
              <a:rPr lang="en-US" altLang="ja-JP" sz="800" dirty="0" smtClean="0"/>
              <a:t>+73</a:t>
            </a:r>
            <a:r>
              <a:rPr lang="ja-JP" altLang="en-US" sz="800" dirty="0"/>
              <a:t>）</a:t>
            </a:r>
            <a:r>
              <a:rPr lang="en-US" altLang="ja-JP" sz="800" dirty="0"/>
              <a:t>mm</a:t>
            </a:r>
            <a:endParaRPr lang="ja-JP" altLang="en-US" sz="800" dirty="0"/>
          </a:p>
        </p:txBody>
      </p:sp>
      <p:sp>
        <p:nvSpPr>
          <p:cNvPr id="239" name="テキスト ボックス 238">
            <a:extLst>
              <a:ext uri="{FF2B5EF4-FFF2-40B4-BE49-F238E27FC236}">
                <a16:creationId xmlns:a16="http://schemas.microsoft.com/office/drawing/2014/main" id="{14AE69ED-D0DD-8E43-A9E5-85C55F7CA705}"/>
              </a:ext>
            </a:extLst>
          </p:cNvPr>
          <p:cNvSpPr txBox="1"/>
          <p:nvPr/>
        </p:nvSpPr>
        <p:spPr>
          <a:xfrm>
            <a:off x="8563924" y="4647576"/>
            <a:ext cx="502061" cy="276551"/>
          </a:xfrm>
          <a:prstGeom prst="rect">
            <a:avLst/>
          </a:prstGeom>
          <a:noFill/>
          <a:ln>
            <a:noFill/>
          </a:ln>
        </p:spPr>
        <p:txBody>
          <a:bodyPr wrap="none" rtlCol="0">
            <a:spAutoFit/>
          </a:bodyPr>
          <a:lstStyle/>
          <a:p>
            <a:pPr>
              <a:lnSpc>
                <a:spcPts val="700"/>
              </a:lnSpc>
            </a:pPr>
            <a:r>
              <a:rPr lang="ja-JP" altLang="en-US" sz="800" dirty="0"/>
              <a:t>奥行き</a:t>
            </a:r>
            <a:endParaRPr lang="en-US" altLang="ja-JP" sz="800" dirty="0"/>
          </a:p>
          <a:p>
            <a:pPr>
              <a:lnSpc>
                <a:spcPts val="700"/>
              </a:lnSpc>
            </a:pPr>
            <a:r>
              <a:rPr lang="en-US" altLang="ja-JP" sz="800" dirty="0"/>
              <a:t>278mm</a:t>
            </a:r>
            <a:endParaRPr lang="ja-JP" altLang="en-US" sz="800" dirty="0"/>
          </a:p>
        </p:txBody>
      </p:sp>
      <p:sp>
        <p:nvSpPr>
          <p:cNvPr id="240" name="テキスト ボックス 239">
            <a:extLst>
              <a:ext uri="{FF2B5EF4-FFF2-40B4-BE49-F238E27FC236}">
                <a16:creationId xmlns:a16="http://schemas.microsoft.com/office/drawing/2014/main" id="{992F29F7-A58C-6446-98C9-95A5C90A44D3}"/>
              </a:ext>
            </a:extLst>
          </p:cNvPr>
          <p:cNvSpPr txBox="1"/>
          <p:nvPr/>
        </p:nvSpPr>
        <p:spPr>
          <a:xfrm>
            <a:off x="8689419" y="4087679"/>
            <a:ext cx="502061" cy="271869"/>
          </a:xfrm>
          <a:prstGeom prst="rect">
            <a:avLst/>
          </a:prstGeom>
          <a:noFill/>
          <a:ln>
            <a:noFill/>
          </a:ln>
        </p:spPr>
        <p:txBody>
          <a:bodyPr wrap="none" rtlCol="0">
            <a:spAutoFit/>
          </a:bodyPr>
          <a:lstStyle/>
          <a:p>
            <a:pPr>
              <a:lnSpc>
                <a:spcPts val="700"/>
              </a:lnSpc>
            </a:pPr>
            <a:r>
              <a:rPr lang="ja-JP" altLang="en-US" sz="800" dirty="0"/>
              <a:t>高さ</a:t>
            </a:r>
            <a:endParaRPr lang="en-US" altLang="ja-JP" sz="800" dirty="0"/>
          </a:p>
          <a:p>
            <a:pPr>
              <a:lnSpc>
                <a:spcPts val="700"/>
              </a:lnSpc>
            </a:pPr>
            <a:r>
              <a:rPr lang="en-US" altLang="ja-JP" sz="800" dirty="0"/>
              <a:t>533mm</a:t>
            </a:r>
            <a:endParaRPr lang="ja-JP" altLang="en-US" sz="800" dirty="0"/>
          </a:p>
        </p:txBody>
      </p:sp>
      <p:sp>
        <p:nvSpPr>
          <p:cNvPr id="241" name="テキスト ボックス 240">
            <a:extLst>
              <a:ext uri="{FF2B5EF4-FFF2-40B4-BE49-F238E27FC236}">
                <a16:creationId xmlns:a16="http://schemas.microsoft.com/office/drawing/2014/main" id="{2C16CFED-D0E9-144A-A033-ACF50CF2A224}"/>
              </a:ext>
            </a:extLst>
          </p:cNvPr>
          <p:cNvSpPr txBox="1"/>
          <p:nvPr/>
        </p:nvSpPr>
        <p:spPr>
          <a:xfrm>
            <a:off x="9204677" y="4733584"/>
            <a:ext cx="861133" cy="215444"/>
          </a:xfrm>
          <a:prstGeom prst="rect">
            <a:avLst/>
          </a:prstGeom>
          <a:noFill/>
          <a:ln>
            <a:noFill/>
          </a:ln>
        </p:spPr>
        <p:txBody>
          <a:bodyPr wrap="none" rtlCol="0">
            <a:spAutoFit/>
          </a:bodyPr>
          <a:lstStyle/>
          <a:p>
            <a:r>
              <a:rPr lang="ja-JP" altLang="en-US" sz="800" dirty="0"/>
              <a:t>幅</a:t>
            </a:r>
            <a:r>
              <a:rPr lang="en-US" altLang="ja-JP" sz="800" dirty="0"/>
              <a:t>792</a:t>
            </a:r>
            <a:r>
              <a:rPr lang="ja-JP" altLang="en-US" sz="800" dirty="0" smtClean="0"/>
              <a:t>（</a:t>
            </a:r>
            <a:r>
              <a:rPr lang="en-US" altLang="ja-JP" sz="800" dirty="0" smtClean="0"/>
              <a:t>+87</a:t>
            </a:r>
            <a:r>
              <a:rPr lang="ja-JP" altLang="en-US" sz="800" dirty="0"/>
              <a:t>）</a:t>
            </a:r>
            <a:r>
              <a:rPr lang="en-US" altLang="ja-JP" sz="800" dirty="0"/>
              <a:t>mm</a:t>
            </a:r>
            <a:endParaRPr lang="ja-JP" altLang="en-US" sz="800" dirty="0"/>
          </a:p>
        </p:txBody>
      </p:sp>
      <p:sp>
        <p:nvSpPr>
          <p:cNvPr id="242" name="テキスト ボックス 241">
            <a:extLst>
              <a:ext uri="{FF2B5EF4-FFF2-40B4-BE49-F238E27FC236}">
                <a16:creationId xmlns:a16="http://schemas.microsoft.com/office/drawing/2014/main" id="{341AC0BA-CDD4-D94F-82B2-111677A8212F}"/>
              </a:ext>
            </a:extLst>
          </p:cNvPr>
          <p:cNvSpPr txBox="1"/>
          <p:nvPr/>
        </p:nvSpPr>
        <p:spPr>
          <a:xfrm>
            <a:off x="10157183" y="4716229"/>
            <a:ext cx="502061" cy="271869"/>
          </a:xfrm>
          <a:prstGeom prst="rect">
            <a:avLst/>
          </a:prstGeom>
          <a:noFill/>
          <a:ln>
            <a:noFill/>
          </a:ln>
        </p:spPr>
        <p:txBody>
          <a:bodyPr wrap="none" rtlCol="0">
            <a:spAutoFit/>
          </a:bodyPr>
          <a:lstStyle/>
          <a:p>
            <a:pPr>
              <a:lnSpc>
                <a:spcPts val="700"/>
              </a:lnSpc>
            </a:pPr>
            <a:r>
              <a:rPr lang="ja-JP" altLang="en-US" sz="800" dirty="0"/>
              <a:t>奥行き</a:t>
            </a:r>
            <a:endParaRPr lang="en-US" altLang="ja-JP" sz="800" dirty="0"/>
          </a:p>
          <a:p>
            <a:pPr>
              <a:lnSpc>
                <a:spcPts val="700"/>
              </a:lnSpc>
            </a:pPr>
            <a:r>
              <a:rPr lang="en-US" altLang="ja-JP" sz="800" dirty="0"/>
              <a:t>310mm</a:t>
            </a:r>
            <a:endParaRPr lang="ja-JP" altLang="en-US" sz="800" dirty="0"/>
          </a:p>
        </p:txBody>
      </p:sp>
      <p:sp>
        <p:nvSpPr>
          <p:cNvPr id="243" name="テキスト ボックス 242">
            <a:extLst>
              <a:ext uri="{FF2B5EF4-FFF2-40B4-BE49-F238E27FC236}">
                <a16:creationId xmlns:a16="http://schemas.microsoft.com/office/drawing/2014/main" id="{C9B5679E-9C92-8B4A-ADC8-5FFF76C2EE5A}"/>
              </a:ext>
            </a:extLst>
          </p:cNvPr>
          <p:cNvSpPr txBox="1"/>
          <p:nvPr/>
        </p:nvSpPr>
        <p:spPr>
          <a:xfrm>
            <a:off x="10258836" y="4055390"/>
            <a:ext cx="502061" cy="271869"/>
          </a:xfrm>
          <a:prstGeom prst="rect">
            <a:avLst/>
          </a:prstGeom>
          <a:noFill/>
          <a:ln>
            <a:noFill/>
          </a:ln>
        </p:spPr>
        <p:txBody>
          <a:bodyPr wrap="none" rtlCol="0">
            <a:spAutoFit/>
          </a:bodyPr>
          <a:lstStyle/>
          <a:p>
            <a:pPr>
              <a:lnSpc>
                <a:spcPts val="700"/>
              </a:lnSpc>
            </a:pPr>
            <a:r>
              <a:rPr lang="ja-JP" altLang="en-US" sz="800" dirty="0"/>
              <a:t>高さ</a:t>
            </a:r>
            <a:endParaRPr lang="en-US" altLang="ja-JP" sz="800" dirty="0"/>
          </a:p>
          <a:p>
            <a:pPr>
              <a:lnSpc>
                <a:spcPts val="700"/>
              </a:lnSpc>
            </a:pPr>
            <a:r>
              <a:rPr lang="en-US" altLang="ja-JP" sz="800" dirty="0"/>
              <a:t>675mm</a:t>
            </a:r>
            <a:endParaRPr lang="ja-JP" altLang="en-US" sz="800" dirty="0"/>
          </a:p>
        </p:txBody>
      </p:sp>
      <p:sp>
        <p:nvSpPr>
          <p:cNvPr id="248" name="テキスト ボックス 247">
            <a:extLst>
              <a:ext uri="{FF2B5EF4-FFF2-40B4-BE49-F238E27FC236}">
                <a16:creationId xmlns:a16="http://schemas.microsoft.com/office/drawing/2014/main" id="{ABC74675-7D9A-9744-9158-A90C849A1FB4}"/>
              </a:ext>
            </a:extLst>
          </p:cNvPr>
          <p:cNvSpPr txBox="1"/>
          <p:nvPr/>
        </p:nvSpPr>
        <p:spPr>
          <a:xfrm>
            <a:off x="7785586" y="6883126"/>
            <a:ext cx="1043273" cy="215444"/>
          </a:xfrm>
          <a:prstGeom prst="rect">
            <a:avLst/>
          </a:prstGeom>
          <a:noFill/>
          <a:ln>
            <a:solidFill>
              <a:srgbClr val="0070C0"/>
            </a:solidFill>
          </a:ln>
        </p:spPr>
        <p:txBody>
          <a:bodyPr wrap="square" rtlCol="0">
            <a:spAutoFit/>
          </a:bodyPr>
          <a:lstStyle/>
          <a:p>
            <a:pPr algn="ctr"/>
            <a:r>
              <a:rPr lang="en-US" altLang="ja-JP" sz="800" dirty="0">
                <a:solidFill>
                  <a:srgbClr val="0070C0"/>
                </a:solidFill>
              </a:rPr>
              <a:t>3</a:t>
            </a:r>
            <a:r>
              <a:rPr lang="en-US" altLang="ja-JP" sz="600" dirty="0">
                <a:solidFill>
                  <a:srgbClr val="0070C0"/>
                </a:solidFill>
              </a:rPr>
              <a:t> </a:t>
            </a:r>
            <a:r>
              <a:rPr lang="ja-JP" altLang="en-US" sz="600"/>
              <a:t>ワンタッチダストボックス</a:t>
            </a:r>
          </a:p>
        </p:txBody>
      </p:sp>
      <p:sp>
        <p:nvSpPr>
          <p:cNvPr id="249" name="テキスト ボックス 248">
            <a:extLst>
              <a:ext uri="{FF2B5EF4-FFF2-40B4-BE49-F238E27FC236}">
                <a16:creationId xmlns:a16="http://schemas.microsoft.com/office/drawing/2014/main" id="{4CDDC924-D54B-A049-AAC4-901438952B63}"/>
              </a:ext>
            </a:extLst>
          </p:cNvPr>
          <p:cNvSpPr txBox="1"/>
          <p:nvPr/>
        </p:nvSpPr>
        <p:spPr>
          <a:xfrm>
            <a:off x="7787691" y="7120469"/>
            <a:ext cx="1151981" cy="276999"/>
          </a:xfrm>
          <a:prstGeom prst="rect">
            <a:avLst/>
          </a:prstGeom>
          <a:noFill/>
          <a:ln>
            <a:noFill/>
          </a:ln>
        </p:spPr>
        <p:txBody>
          <a:bodyPr wrap="square" rtlCol="0">
            <a:spAutoFit/>
          </a:bodyPr>
          <a:lstStyle/>
          <a:p>
            <a:r>
              <a:rPr lang="ja-JP" altLang="en-US" sz="600" dirty="0" smtClean="0"/>
              <a:t>着脱カンタン！</a:t>
            </a:r>
            <a:endParaRPr lang="en-US" altLang="ja-JP" sz="600" dirty="0" smtClean="0"/>
          </a:p>
          <a:p>
            <a:r>
              <a:rPr lang="ja-JP" altLang="en-US" sz="600" dirty="0" smtClean="0"/>
              <a:t>ホコリ</a:t>
            </a:r>
            <a:r>
              <a:rPr lang="ja-JP" altLang="en-US" sz="600" dirty="0"/>
              <a:t>はダストボックスに回収</a:t>
            </a:r>
          </a:p>
        </p:txBody>
      </p:sp>
      <p:sp>
        <p:nvSpPr>
          <p:cNvPr id="252" name="テキスト ボックス 251">
            <a:extLst>
              <a:ext uri="{FF2B5EF4-FFF2-40B4-BE49-F238E27FC236}">
                <a16:creationId xmlns:a16="http://schemas.microsoft.com/office/drawing/2014/main" id="{F0288C30-BA29-1B4A-863B-6989914C6AD9}"/>
              </a:ext>
            </a:extLst>
          </p:cNvPr>
          <p:cNvSpPr txBox="1"/>
          <p:nvPr/>
        </p:nvSpPr>
        <p:spPr>
          <a:xfrm>
            <a:off x="5780051" y="5656764"/>
            <a:ext cx="1014405" cy="215444"/>
          </a:xfrm>
          <a:prstGeom prst="rect">
            <a:avLst/>
          </a:prstGeom>
          <a:noFill/>
          <a:ln>
            <a:solidFill>
              <a:srgbClr val="0070C0"/>
            </a:solidFill>
          </a:ln>
        </p:spPr>
        <p:txBody>
          <a:bodyPr wrap="square" rtlCol="0">
            <a:spAutoFit/>
          </a:bodyPr>
          <a:lstStyle/>
          <a:p>
            <a:pPr algn="ctr"/>
            <a:r>
              <a:rPr lang="en-US" altLang="ja-JP" sz="800" dirty="0">
                <a:solidFill>
                  <a:srgbClr val="0070C0"/>
                </a:solidFill>
              </a:rPr>
              <a:t>1</a:t>
            </a:r>
            <a:r>
              <a:rPr lang="en-US" altLang="ja-JP" sz="600" dirty="0">
                <a:solidFill>
                  <a:srgbClr val="0070C0"/>
                </a:solidFill>
              </a:rPr>
              <a:t> </a:t>
            </a:r>
            <a:r>
              <a:rPr lang="ja-JP" altLang="en-US" sz="600"/>
              <a:t>抗菌・防カビフィルター</a:t>
            </a:r>
          </a:p>
        </p:txBody>
      </p:sp>
      <p:sp>
        <p:nvSpPr>
          <p:cNvPr id="253" name="テキスト ボックス 252">
            <a:extLst>
              <a:ext uri="{FF2B5EF4-FFF2-40B4-BE49-F238E27FC236}">
                <a16:creationId xmlns:a16="http://schemas.microsoft.com/office/drawing/2014/main" id="{5A9D5BD8-26AF-7843-9173-BDE02FB9C639}"/>
              </a:ext>
            </a:extLst>
          </p:cNvPr>
          <p:cNvSpPr txBox="1"/>
          <p:nvPr/>
        </p:nvSpPr>
        <p:spPr>
          <a:xfrm>
            <a:off x="5748737" y="5854124"/>
            <a:ext cx="1151981" cy="276999"/>
          </a:xfrm>
          <a:prstGeom prst="rect">
            <a:avLst/>
          </a:prstGeom>
          <a:noFill/>
          <a:ln>
            <a:noFill/>
          </a:ln>
        </p:spPr>
        <p:txBody>
          <a:bodyPr wrap="square" rtlCol="0">
            <a:spAutoFit/>
          </a:bodyPr>
          <a:lstStyle/>
          <a:p>
            <a:pPr algn="ctr"/>
            <a:r>
              <a:rPr lang="ja-JP" altLang="en-US" sz="600"/>
              <a:t>フィルターのネット部が</a:t>
            </a:r>
            <a:endParaRPr lang="en-US" altLang="ja-JP" sz="600" dirty="0"/>
          </a:p>
          <a:p>
            <a:pPr algn="ctr"/>
            <a:r>
              <a:rPr lang="ja-JP" altLang="en-US" sz="600"/>
              <a:t>自動でスライド</a:t>
            </a:r>
          </a:p>
        </p:txBody>
      </p:sp>
      <p:sp>
        <p:nvSpPr>
          <p:cNvPr id="254" name="テキスト ボックス 253">
            <a:extLst>
              <a:ext uri="{FF2B5EF4-FFF2-40B4-BE49-F238E27FC236}">
                <a16:creationId xmlns:a16="http://schemas.microsoft.com/office/drawing/2014/main" id="{F9C82E12-A1BC-DE44-8DE7-EA04964B95B6}"/>
              </a:ext>
            </a:extLst>
          </p:cNvPr>
          <p:cNvSpPr txBox="1"/>
          <p:nvPr/>
        </p:nvSpPr>
        <p:spPr>
          <a:xfrm>
            <a:off x="6493848" y="5512158"/>
            <a:ext cx="300082" cy="184666"/>
          </a:xfrm>
          <a:prstGeom prst="rect">
            <a:avLst/>
          </a:prstGeom>
          <a:noFill/>
        </p:spPr>
        <p:txBody>
          <a:bodyPr wrap="none" rtlCol="0">
            <a:spAutoFit/>
          </a:bodyPr>
          <a:lstStyle/>
          <a:p>
            <a:r>
              <a:rPr kumimoji="1" lang="en-US" altLang="ja-JP" sz="600" dirty="0" smtClean="0"/>
              <a:t>※5</a:t>
            </a:r>
          </a:p>
        </p:txBody>
      </p:sp>
      <p:sp>
        <p:nvSpPr>
          <p:cNvPr id="255" name="テキスト ボックス 254">
            <a:extLst>
              <a:ext uri="{FF2B5EF4-FFF2-40B4-BE49-F238E27FC236}">
                <a16:creationId xmlns:a16="http://schemas.microsoft.com/office/drawing/2014/main" id="{28E1AE4B-A3C7-054F-995A-FCEFAFEE86E1}"/>
              </a:ext>
            </a:extLst>
          </p:cNvPr>
          <p:cNvSpPr txBox="1"/>
          <p:nvPr/>
        </p:nvSpPr>
        <p:spPr>
          <a:xfrm>
            <a:off x="5774836" y="6178100"/>
            <a:ext cx="1014405" cy="215444"/>
          </a:xfrm>
          <a:prstGeom prst="rect">
            <a:avLst/>
          </a:prstGeom>
          <a:noFill/>
          <a:ln>
            <a:solidFill>
              <a:srgbClr val="0070C0"/>
            </a:solidFill>
          </a:ln>
        </p:spPr>
        <p:txBody>
          <a:bodyPr wrap="square" rtlCol="0">
            <a:spAutoFit/>
          </a:bodyPr>
          <a:lstStyle/>
          <a:p>
            <a:pPr algn="ctr"/>
            <a:r>
              <a:rPr lang="en-US" altLang="ja-JP" sz="800" dirty="0">
                <a:solidFill>
                  <a:srgbClr val="0070C0"/>
                </a:solidFill>
              </a:rPr>
              <a:t>2</a:t>
            </a:r>
            <a:r>
              <a:rPr lang="en-US" altLang="ja-JP" sz="600" dirty="0">
                <a:solidFill>
                  <a:srgbClr val="0070C0"/>
                </a:solidFill>
              </a:rPr>
              <a:t> </a:t>
            </a:r>
            <a:r>
              <a:rPr lang="ja-JP" altLang="en-US" sz="600"/>
              <a:t>抗菌ブラシ</a:t>
            </a:r>
          </a:p>
        </p:txBody>
      </p:sp>
      <p:sp>
        <p:nvSpPr>
          <p:cNvPr id="256" name="テキスト ボックス 255">
            <a:extLst>
              <a:ext uri="{FF2B5EF4-FFF2-40B4-BE49-F238E27FC236}">
                <a16:creationId xmlns:a16="http://schemas.microsoft.com/office/drawing/2014/main" id="{F03F4524-BB6D-C444-97D6-89B97CDAACA9}"/>
              </a:ext>
            </a:extLst>
          </p:cNvPr>
          <p:cNvSpPr txBox="1"/>
          <p:nvPr/>
        </p:nvSpPr>
        <p:spPr>
          <a:xfrm>
            <a:off x="5743522" y="6375460"/>
            <a:ext cx="1151981" cy="276999"/>
          </a:xfrm>
          <a:prstGeom prst="rect">
            <a:avLst/>
          </a:prstGeom>
          <a:noFill/>
          <a:ln>
            <a:noFill/>
          </a:ln>
        </p:spPr>
        <p:txBody>
          <a:bodyPr wrap="square" rtlCol="0">
            <a:spAutoFit/>
          </a:bodyPr>
          <a:lstStyle/>
          <a:p>
            <a:pPr algn="ctr"/>
            <a:r>
              <a:rPr lang="ja-JP" altLang="en-US" sz="600"/>
              <a:t>フィルターに溜まったホコリを</a:t>
            </a:r>
            <a:endParaRPr lang="en-US" altLang="ja-JP" sz="600" dirty="0"/>
          </a:p>
          <a:p>
            <a:pPr algn="ctr"/>
            <a:r>
              <a:rPr lang="ja-JP" altLang="en-US" sz="600"/>
              <a:t>ブラシがかき取る</a:t>
            </a:r>
          </a:p>
        </p:txBody>
      </p:sp>
      <p:sp>
        <p:nvSpPr>
          <p:cNvPr id="257" name="テキスト ボックス 256">
            <a:extLst>
              <a:ext uri="{FF2B5EF4-FFF2-40B4-BE49-F238E27FC236}">
                <a16:creationId xmlns:a16="http://schemas.microsoft.com/office/drawing/2014/main" id="{1DE9A73E-A1AD-9140-9627-66D96C8514C9}"/>
              </a:ext>
            </a:extLst>
          </p:cNvPr>
          <p:cNvSpPr txBox="1"/>
          <p:nvPr/>
        </p:nvSpPr>
        <p:spPr>
          <a:xfrm>
            <a:off x="6493848" y="6036955"/>
            <a:ext cx="300082" cy="184666"/>
          </a:xfrm>
          <a:prstGeom prst="rect">
            <a:avLst/>
          </a:prstGeom>
          <a:noFill/>
        </p:spPr>
        <p:txBody>
          <a:bodyPr wrap="none" rtlCol="0">
            <a:spAutoFit/>
          </a:bodyPr>
          <a:lstStyle/>
          <a:p>
            <a:r>
              <a:rPr kumimoji="1" lang="en-US" altLang="ja-JP" sz="600" dirty="0" smtClean="0"/>
              <a:t>※6</a:t>
            </a:r>
            <a:endParaRPr kumimoji="1" lang="ja-JP" altLang="en-US" sz="600" dirty="0"/>
          </a:p>
        </p:txBody>
      </p:sp>
      <p:sp>
        <p:nvSpPr>
          <p:cNvPr id="258" name="円/楕円 257">
            <a:extLst>
              <a:ext uri="{FF2B5EF4-FFF2-40B4-BE49-F238E27FC236}">
                <a16:creationId xmlns:a16="http://schemas.microsoft.com/office/drawing/2014/main" id="{115E4AEF-4AB9-1F40-BA57-FF9C0FCD4423}"/>
              </a:ext>
            </a:extLst>
          </p:cNvPr>
          <p:cNvSpPr/>
          <p:nvPr/>
        </p:nvSpPr>
        <p:spPr>
          <a:xfrm>
            <a:off x="7461604" y="5857460"/>
            <a:ext cx="53532" cy="53532"/>
          </a:xfrm>
          <a:prstGeom prst="ellipse">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9" name="円/楕円 258">
            <a:extLst>
              <a:ext uri="{FF2B5EF4-FFF2-40B4-BE49-F238E27FC236}">
                <a16:creationId xmlns:a16="http://schemas.microsoft.com/office/drawing/2014/main" id="{C51BB7FD-3F19-4045-95B6-01B00AD317AA}"/>
              </a:ext>
            </a:extLst>
          </p:cNvPr>
          <p:cNvSpPr/>
          <p:nvPr/>
        </p:nvSpPr>
        <p:spPr>
          <a:xfrm>
            <a:off x="7002005" y="5939088"/>
            <a:ext cx="53532" cy="53532"/>
          </a:xfrm>
          <a:prstGeom prst="ellipse">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60" name="円/楕円 259">
            <a:extLst>
              <a:ext uri="{FF2B5EF4-FFF2-40B4-BE49-F238E27FC236}">
                <a16:creationId xmlns:a16="http://schemas.microsoft.com/office/drawing/2014/main" id="{C0EDB774-55A0-BD45-9C3B-77F1FF557B28}"/>
              </a:ext>
            </a:extLst>
          </p:cNvPr>
          <p:cNvSpPr/>
          <p:nvPr/>
        </p:nvSpPr>
        <p:spPr>
          <a:xfrm>
            <a:off x="7611782" y="6883271"/>
            <a:ext cx="53532" cy="53532"/>
          </a:xfrm>
          <a:prstGeom prst="ellipse">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62" name="直線コネクタ 261">
            <a:extLst>
              <a:ext uri="{FF2B5EF4-FFF2-40B4-BE49-F238E27FC236}">
                <a16:creationId xmlns:a16="http://schemas.microsoft.com/office/drawing/2014/main" id="{6B610585-09AB-774D-B098-68A6515C6900}"/>
              </a:ext>
            </a:extLst>
          </p:cNvPr>
          <p:cNvCxnSpPr>
            <a:stCxn id="248" idx="1"/>
            <a:endCxn id="260" idx="5"/>
          </p:cNvCxnSpPr>
          <p:nvPr/>
        </p:nvCxnSpPr>
        <p:spPr>
          <a:xfrm flipH="1" flipV="1">
            <a:off x="7657474" y="6928963"/>
            <a:ext cx="128112" cy="61885"/>
          </a:xfrm>
          <a:prstGeom prst="line">
            <a:avLst/>
          </a:prstGeom>
        </p:spPr>
        <p:style>
          <a:lnRef idx="1">
            <a:schemeClr val="accent1"/>
          </a:lnRef>
          <a:fillRef idx="0">
            <a:schemeClr val="accent1"/>
          </a:fillRef>
          <a:effectRef idx="0">
            <a:schemeClr val="accent1"/>
          </a:effectRef>
          <a:fontRef idx="minor">
            <a:schemeClr val="tx1"/>
          </a:fontRef>
        </p:style>
      </p:cxnSp>
      <p:cxnSp>
        <p:nvCxnSpPr>
          <p:cNvPr id="263" name="直線コネクタ 262">
            <a:extLst>
              <a:ext uri="{FF2B5EF4-FFF2-40B4-BE49-F238E27FC236}">
                <a16:creationId xmlns:a16="http://schemas.microsoft.com/office/drawing/2014/main" id="{E67C9BF8-03B7-524D-80E8-0B63A04A5FC1}"/>
              </a:ext>
            </a:extLst>
          </p:cNvPr>
          <p:cNvCxnSpPr>
            <a:cxnSpLocks/>
            <a:stCxn id="259" idx="3"/>
          </p:cNvCxnSpPr>
          <p:nvPr/>
        </p:nvCxnSpPr>
        <p:spPr>
          <a:xfrm flipH="1">
            <a:off x="6789241" y="5984780"/>
            <a:ext cx="220604" cy="30766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7" name="直線コネクタ 266">
            <a:extLst>
              <a:ext uri="{FF2B5EF4-FFF2-40B4-BE49-F238E27FC236}">
                <a16:creationId xmlns:a16="http://schemas.microsoft.com/office/drawing/2014/main" id="{57EB8DB6-1F5B-FB43-800A-AB8E7F9A94E6}"/>
              </a:ext>
            </a:extLst>
          </p:cNvPr>
          <p:cNvCxnSpPr>
            <a:cxnSpLocks/>
          </p:cNvCxnSpPr>
          <p:nvPr/>
        </p:nvCxnSpPr>
        <p:spPr>
          <a:xfrm flipH="1" flipV="1">
            <a:off x="6794456" y="5749738"/>
            <a:ext cx="698653" cy="125298"/>
          </a:xfrm>
          <a:prstGeom prst="line">
            <a:avLst/>
          </a:prstGeom>
        </p:spPr>
        <p:style>
          <a:lnRef idx="1">
            <a:schemeClr val="accent1"/>
          </a:lnRef>
          <a:fillRef idx="0">
            <a:schemeClr val="accent1"/>
          </a:fillRef>
          <a:effectRef idx="0">
            <a:schemeClr val="accent1"/>
          </a:effectRef>
          <a:fontRef idx="minor">
            <a:schemeClr val="tx1"/>
          </a:fontRef>
        </p:style>
      </p:cxnSp>
      <p:sp>
        <p:nvSpPr>
          <p:cNvPr id="269" name="円/楕円 268">
            <a:extLst>
              <a:ext uri="{FF2B5EF4-FFF2-40B4-BE49-F238E27FC236}">
                <a16:creationId xmlns:a16="http://schemas.microsoft.com/office/drawing/2014/main" id="{310CF0A4-8027-634D-8E21-A32D0C7983D1}"/>
              </a:ext>
            </a:extLst>
          </p:cNvPr>
          <p:cNvSpPr/>
          <p:nvPr/>
        </p:nvSpPr>
        <p:spPr>
          <a:xfrm>
            <a:off x="10063603" y="6217890"/>
            <a:ext cx="53532" cy="53532"/>
          </a:xfrm>
          <a:prstGeom prst="ellipse">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70" name="テキスト ボックス 269">
            <a:extLst>
              <a:ext uri="{FF2B5EF4-FFF2-40B4-BE49-F238E27FC236}">
                <a16:creationId xmlns:a16="http://schemas.microsoft.com/office/drawing/2014/main" id="{93FAA8E8-585A-3A44-9F31-2D61C3E09A1C}"/>
              </a:ext>
            </a:extLst>
          </p:cNvPr>
          <p:cNvSpPr txBox="1"/>
          <p:nvPr/>
        </p:nvSpPr>
        <p:spPr>
          <a:xfrm>
            <a:off x="10000849" y="6012624"/>
            <a:ext cx="756836" cy="169277"/>
          </a:xfrm>
          <a:prstGeom prst="rect">
            <a:avLst/>
          </a:prstGeom>
          <a:solidFill>
            <a:schemeClr val="bg1"/>
          </a:solidFill>
          <a:ln>
            <a:solidFill>
              <a:srgbClr val="0070C0"/>
            </a:solidFill>
          </a:ln>
        </p:spPr>
        <p:txBody>
          <a:bodyPr wrap="square" rtlCol="0">
            <a:spAutoFit/>
          </a:bodyPr>
          <a:lstStyle/>
          <a:p>
            <a:pPr algn="ctr"/>
            <a:r>
              <a:rPr lang="ja-JP" altLang="en-US" sz="500"/>
              <a:t>メンテナンスユニット</a:t>
            </a:r>
            <a:endParaRPr lang="ja-JP" altLang="en-US" sz="300"/>
          </a:p>
        </p:txBody>
      </p:sp>
      <p:cxnSp>
        <p:nvCxnSpPr>
          <p:cNvPr id="272" name="直線コネクタ 271">
            <a:extLst>
              <a:ext uri="{FF2B5EF4-FFF2-40B4-BE49-F238E27FC236}">
                <a16:creationId xmlns:a16="http://schemas.microsoft.com/office/drawing/2014/main" id="{C289F2D5-65B4-364C-85E5-C94601BE51EE}"/>
              </a:ext>
            </a:extLst>
          </p:cNvPr>
          <p:cNvCxnSpPr>
            <a:cxnSpLocks/>
            <a:stCxn id="270" idx="2"/>
          </p:cNvCxnSpPr>
          <p:nvPr/>
        </p:nvCxnSpPr>
        <p:spPr>
          <a:xfrm flipH="1">
            <a:off x="10083809" y="6181901"/>
            <a:ext cx="295458" cy="6325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5" name="直線コネクタ 274">
            <a:extLst>
              <a:ext uri="{FF2B5EF4-FFF2-40B4-BE49-F238E27FC236}">
                <a16:creationId xmlns:a16="http://schemas.microsoft.com/office/drawing/2014/main" id="{87343338-7781-1848-B037-5303149D4EA0}"/>
              </a:ext>
            </a:extLst>
          </p:cNvPr>
          <p:cNvCxnSpPr>
            <a:cxnSpLocks/>
          </p:cNvCxnSpPr>
          <p:nvPr/>
        </p:nvCxnSpPr>
        <p:spPr>
          <a:xfrm>
            <a:off x="8595801" y="10044439"/>
            <a:ext cx="1889902"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277" name="直線コネクタ 276">
            <a:extLst>
              <a:ext uri="{FF2B5EF4-FFF2-40B4-BE49-F238E27FC236}">
                <a16:creationId xmlns:a16="http://schemas.microsoft.com/office/drawing/2014/main" id="{F1187CF2-6992-1949-925F-12F434BEDAC9}"/>
              </a:ext>
            </a:extLst>
          </p:cNvPr>
          <p:cNvCxnSpPr>
            <a:cxnSpLocks/>
          </p:cNvCxnSpPr>
          <p:nvPr/>
        </p:nvCxnSpPr>
        <p:spPr>
          <a:xfrm>
            <a:off x="8600465" y="10394746"/>
            <a:ext cx="1885238"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279" name="直線コネクタ 278">
            <a:extLst>
              <a:ext uri="{FF2B5EF4-FFF2-40B4-BE49-F238E27FC236}">
                <a16:creationId xmlns:a16="http://schemas.microsoft.com/office/drawing/2014/main" id="{CB9ECB39-9406-AE40-8D36-1B434E6B0530}"/>
              </a:ext>
            </a:extLst>
          </p:cNvPr>
          <p:cNvCxnSpPr>
            <a:cxnSpLocks/>
          </p:cNvCxnSpPr>
          <p:nvPr/>
        </p:nvCxnSpPr>
        <p:spPr>
          <a:xfrm>
            <a:off x="9596697" y="10075389"/>
            <a:ext cx="0" cy="277052"/>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293" name="テキスト ボックス 292">
            <a:extLst>
              <a:ext uri="{FF2B5EF4-FFF2-40B4-BE49-F238E27FC236}">
                <a16:creationId xmlns:a16="http://schemas.microsoft.com/office/drawing/2014/main" id="{305EBDF4-3F46-7941-9E2C-B644E8FA4F34}"/>
              </a:ext>
            </a:extLst>
          </p:cNvPr>
          <p:cNvSpPr txBox="1"/>
          <p:nvPr/>
        </p:nvSpPr>
        <p:spPr>
          <a:xfrm>
            <a:off x="11633963" y="1637266"/>
            <a:ext cx="1202573" cy="461665"/>
          </a:xfrm>
          <a:prstGeom prst="rect">
            <a:avLst/>
          </a:prstGeom>
          <a:noFill/>
          <a:ln>
            <a:noFill/>
          </a:ln>
        </p:spPr>
        <p:txBody>
          <a:bodyPr wrap="none" rtlCol="0">
            <a:spAutoFit/>
          </a:bodyPr>
          <a:lstStyle/>
          <a:p>
            <a:r>
              <a:rPr lang="en-US" altLang="ja-JP" sz="1100" dirty="0" smtClean="0">
                <a:latin typeface="游ゴシック Medium" panose="020B0500000000000000" pitchFamily="50" charset="-128"/>
                <a:ea typeface="游ゴシック Medium" panose="020B0500000000000000" pitchFamily="50" charset="-128"/>
              </a:rPr>
              <a:t>CSH-SP22</a:t>
            </a:r>
            <a:r>
              <a:rPr lang="en-US" altLang="ja-JP" sz="1100" dirty="0">
                <a:latin typeface="游ゴシック Medium" panose="020B0500000000000000" pitchFamily="50" charset="-128"/>
                <a:ea typeface="游ゴシック Medium" panose="020B0500000000000000" pitchFamily="50" charset="-128"/>
              </a:rPr>
              <a:t>B</a:t>
            </a:r>
            <a:r>
              <a:rPr lang="en-US" altLang="ja-JP" sz="1100" dirty="0" smtClean="0">
                <a:latin typeface="游ゴシック Medium" panose="020B0500000000000000" pitchFamily="50" charset="-128"/>
                <a:ea typeface="游ゴシック Medium" panose="020B0500000000000000" pitchFamily="50" charset="-128"/>
              </a:rPr>
              <a:t>R</a:t>
            </a:r>
            <a:endParaRPr lang="en-US" altLang="ja-JP" sz="1100" dirty="0">
              <a:latin typeface="游ゴシック Medium" panose="020B0500000000000000" pitchFamily="50" charset="-128"/>
              <a:ea typeface="游ゴシック Medium" panose="020B0500000000000000" pitchFamily="50" charset="-128"/>
            </a:endParaRPr>
          </a:p>
          <a:p>
            <a:r>
              <a:rPr lang="ja-JP" altLang="en-US" sz="600" dirty="0">
                <a:latin typeface="游ゴシック Medium" panose="020B0500000000000000" pitchFamily="50" charset="-128"/>
                <a:ea typeface="游ゴシック Medium" panose="020B0500000000000000" pitchFamily="50" charset="-128"/>
              </a:rPr>
              <a:t>（</a:t>
            </a:r>
            <a:r>
              <a:rPr lang="en-US" altLang="ja-JP" sz="600" dirty="0">
                <a:latin typeface="游ゴシック Medium" panose="020B0500000000000000" pitchFamily="50" charset="-128"/>
                <a:ea typeface="游ゴシック Medium" panose="020B0500000000000000" pitchFamily="50" charset="-128"/>
              </a:rPr>
              <a:t>W</a:t>
            </a:r>
            <a:r>
              <a:rPr lang="ja-JP" altLang="en-US" sz="600" dirty="0" smtClean="0">
                <a:latin typeface="游ゴシック Medium" panose="020B0500000000000000" pitchFamily="50" charset="-128"/>
                <a:ea typeface="游ゴシック Medium" panose="020B0500000000000000" pitchFamily="50" charset="-128"/>
              </a:rPr>
              <a:t>）</a:t>
            </a:r>
            <a:endParaRPr lang="en-US" altLang="ja-JP" sz="600" dirty="0">
              <a:latin typeface="游ゴシック Medium" panose="020B0500000000000000" pitchFamily="50" charset="-128"/>
              <a:ea typeface="游ゴシック Medium" panose="020B0500000000000000" pitchFamily="50" charset="-128"/>
            </a:endParaRPr>
          </a:p>
          <a:p>
            <a:r>
              <a:rPr lang="en-US" altLang="ja-JP" sz="700" dirty="0">
                <a:latin typeface="游ゴシック Medium" panose="020B0500000000000000" pitchFamily="50" charset="-128"/>
                <a:ea typeface="游ゴシック Medium" panose="020B0500000000000000" pitchFamily="50" charset="-128"/>
              </a:rPr>
              <a:t>〈</a:t>
            </a:r>
            <a:r>
              <a:rPr lang="ja-JP" altLang="en-US" sz="700" dirty="0">
                <a:latin typeface="游ゴシック Medium" panose="020B0500000000000000" pitchFamily="50" charset="-128"/>
                <a:ea typeface="游ゴシック Medium" panose="020B0500000000000000" pitchFamily="50" charset="-128"/>
              </a:rPr>
              <a:t>室外機</a:t>
            </a:r>
            <a:r>
              <a:rPr lang="en-US" altLang="ja-JP" sz="700" dirty="0">
                <a:latin typeface="游ゴシック Medium" panose="020B0500000000000000" pitchFamily="50" charset="-128"/>
                <a:ea typeface="游ゴシック Medium" panose="020B0500000000000000" pitchFamily="50" charset="-128"/>
              </a:rPr>
              <a:t>〉</a:t>
            </a:r>
            <a:r>
              <a:rPr lang="en-US" altLang="ja-JP" sz="700" dirty="0" smtClean="0">
                <a:latin typeface="游ゴシック Medium" panose="020B0500000000000000" pitchFamily="50" charset="-128"/>
                <a:ea typeface="游ゴシック Medium" panose="020B0500000000000000" pitchFamily="50" charset="-128"/>
              </a:rPr>
              <a:t>COH-SP22BR</a:t>
            </a:r>
            <a:endParaRPr lang="en-US" altLang="ja-JP" sz="700" dirty="0">
              <a:latin typeface="游ゴシック Medium" panose="020B0500000000000000" pitchFamily="50" charset="-128"/>
              <a:ea typeface="游ゴシック Medium" panose="020B0500000000000000" pitchFamily="50" charset="-128"/>
            </a:endParaRPr>
          </a:p>
        </p:txBody>
      </p:sp>
      <p:sp>
        <p:nvSpPr>
          <p:cNvPr id="294" name="テキスト ボックス 293">
            <a:extLst>
              <a:ext uri="{FF2B5EF4-FFF2-40B4-BE49-F238E27FC236}">
                <a16:creationId xmlns:a16="http://schemas.microsoft.com/office/drawing/2014/main" id="{A0D74F14-284D-6A4E-9C72-C1D30783F133}"/>
              </a:ext>
            </a:extLst>
          </p:cNvPr>
          <p:cNvSpPr txBox="1"/>
          <p:nvPr/>
        </p:nvSpPr>
        <p:spPr>
          <a:xfrm>
            <a:off x="11756716" y="2235513"/>
            <a:ext cx="1011815" cy="184666"/>
          </a:xfrm>
          <a:prstGeom prst="rect">
            <a:avLst/>
          </a:prstGeom>
          <a:solidFill>
            <a:schemeClr val="bg1"/>
          </a:solidFill>
          <a:ln>
            <a:noFill/>
          </a:ln>
        </p:spPr>
        <p:txBody>
          <a:bodyPr wrap="none" rtlCol="0">
            <a:spAutoFit/>
          </a:bodyPr>
          <a:lstStyle/>
          <a:p>
            <a:r>
              <a:rPr lang="ja-JP" altLang="en-US" sz="600" dirty="0">
                <a:solidFill>
                  <a:srgbClr val="B46F00"/>
                </a:solidFill>
                <a:latin typeface="BIZ UDPゴシック" panose="020B0400000000000000" pitchFamily="50" charset="-128"/>
                <a:ea typeface="BIZ UDPゴシック" panose="020B0400000000000000" pitchFamily="50" charset="-128"/>
              </a:rPr>
              <a:t>低温暖房能力</a:t>
            </a:r>
            <a:r>
              <a:rPr lang="ja-JP" altLang="en-US" sz="500" dirty="0" smtClean="0">
                <a:solidFill>
                  <a:srgbClr val="B46F00"/>
                </a:solidFill>
                <a:latin typeface="BIZ UDPゴシック" panose="020B0400000000000000" pitchFamily="50" charset="-128"/>
                <a:ea typeface="BIZ UDPゴシック" panose="020B0400000000000000" pitchFamily="50" charset="-128"/>
              </a:rPr>
              <a:t>★</a:t>
            </a:r>
            <a:r>
              <a:rPr lang="en-US" altLang="ja-JP" sz="600" dirty="0" smtClean="0">
                <a:solidFill>
                  <a:srgbClr val="B46F00"/>
                </a:solidFill>
                <a:latin typeface="BIZ UDPゴシック" panose="020B0400000000000000" pitchFamily="50" charset="-128"/>
                <a:ea typeface="BIZ UDPゴシック" panose="020B0400000000000000" pitchFamily="50" charset="-128"/>
              </a:rPr>
              <a:t> 4.2kW</a:t>
            </a:r>
            <a:endParaRPr lang="ja-JP" altLang="en-US" sz="100" dirty="0">
              <a:solidFill>
                <a:srgbClr val="B46F00"/>
              </a:solidFill>
              <a:latin typeface="BIZ UDPゴシック" panose="020B0400000000000000" pitchFamily="50" charset="-128"/>
              <a:ea typeface="BIZ UDPゴシック" panose="020B0400000000000000" pitchFamily="50" charset="-128"/>
            </a:endParaRPr>
          </a:p>
        </p:txBody>
      </p:sp>
      <p:sp>
        <p:nvSpPr>
          <p:cNvPr id="295" name="テキスト ボックス 294">
            <a:extLst>
              <a:ext uri="{FF2B5EF4-FFF2-40B4-BE49-F238E27FC236}">
                <a16:creationId xmlns:a16="http://schemas.microsoft.com/office/drawing/2014/main" id="{8CFDE2DB-C0A4-B14E-838E-3AD8967CA814}"/>
              </a:ext>
            </a:extLst>
          </p:cNvPr>
          <p:cNvSpPr txBox="1"/>
          <p:nvPr/>
        </p:nvSpPr>
        <p:spPr>
          <a:xfrm>
            <a:off x="10876326" y="2409254"/>
            <a:ext cx="2124299" cy="369332"/>
          </a:xfrm>
          <a:prstGeom prst="rect">
            <a:avLst/>
          </a:prstGeom>
          <a:noFill/>
          <a:ln>
            <a:noFill/>
          </a:ln>
        </p:spPr>
        <p:txBody>
          <a:bodyPr wrap="none" rtlCol="0">
            <a:spAutoFit/>
          </a:bodyPr>
          <a:lstStyle/>
          <a:p>
            <a:r>
              <a:rPr lang="ja-JP" altLang="en-US" sz="600" dirty="0">
                <a:latin typeface="游ゴシック Medium" panose="020B0500000000000000" pitchFamily="50" charset="-128"/>
                <a:ea typeface="游ゴシック Medium" panose="020B0500000000000000" pitchFamily="50" charset="-128"/>
              </a:rPr>
              <a:t>希望</a:t>
            </a:r>
            <a:r>
              <a:rPr lang="ja-JP" altLang="en-US" sz="600" dirty="0" smtClean="0">
                <a:latin typeface="游ゴシック Medium" panose="020B0500000000000000" pitchFamily="50" charset="-128"/>
                <a:ea typeface="游ゴシック Medium" panose="020B0500000000000000" pitchFamily="50" charset="-128"/>
              </a:rPr>
              <a:t>小売価格</a:t>
            </a:r>
            <a:r>
              <a:rPr lang="en-US" altLang="ja-JP" sz="800" dirty="0" smtClean="0">
                <a:latin typeface="游ゴシック Medium" panose="020B0500000000000000" pitchFamily="50" charset="-128"/>
                <a:ea typeface="游ゴシック Medium" panose="020B0500000000000000" pitchFamily="50" charset="-128"/>
              </a:rPr>
              <a:t>38</a:t>
            </a:r>
            <a:r>
              <a:rPr lang="en-US" altLang="ja-JP" sz="800" dirty="0">
                <a:latin typeface="游ゴシック Medium" panose="020B0500000000000000" pitchFamily="50" charset="-128"/>
                <a:ea typeface="游ゴシック Medium" panose="020B0500000000000000" pitchFamily="50" charset="-128"/>
              </a:rPr>
              <a:t>5</a:t>
            </a:r>
            <a:r>
              <a:rPr lang="en-US" altLang="ja-JP" sz="800" dirty="0" smtClean="0">
                <a:latin typeface="游ゴシック Medium" panose="020B0500000000000000" pitchFamily="50" charset="-128"/>
                <a:ea typeface="游ゴシック Medium" panose="020B0500000000000000" pitchFamily="50" charset="-128"/>
              </a:rPr>
              <a:t>,000</a:t>
            </a:r>
            <a:r>
              <a:rPr lang="ja-JP" altLang="en-US" sz="800" dirty="0" smtClean="0">
                <a:latin typeface="游ゴシック Medium" panose="020B0500000000000000" pitchFamily="50" charset="-128"/>
                <a:ea typeface="游ゴシック Medium" panose="020B0500000000000000" pitchFamily="50" charset="-128"/>
              </a:rPr>
              <a:t>円</a:t>
            </a:r>
            <a:r>
              <a:rPr lang="ja-JP" altLang="en-US" sz="600" dirty="0">
                <a:latin typeface="游ゴシック Medium" panose="020B0500000000000000" pitchFamily="50" charset="-128"/>
                <a:ea typeface="游ゴシック Medium" panose="020B0500000000000000" pitchFamily="50" charset="-128"/>
              </a:rPr>
              <a:t>（税抜</a:t>
            </a:r>
            <a:r>
              <a:rPr lang="en-US" altLang="ja-JP" sz="600" dirty="0" smtClean="0">
                <a:latin typeface="游ゴシック Medium" panose="020B0500000000000000" pitchFamily="50" charset="-128"/>
                <a:ea typeface="游ゴシック Medium" panose="020B0500000000000000" pitchFamily="50" charset="-128"/>
              </a:rPr>
              <a:t>350,000</a:t>
            </a:r>
            <a:r>
              <a:rPr lang="ja-JP" altLang="en-US" sz="600" dirty="0">
                <a:latin typeface="游ゴシック Medium" panose="020B0500000000000000" pitchFamily="50" charset="-128"/>
                <a:ea typeface="游ゴシック Medium" panose="020B0500000000000000" pitchFamily="50" charset="-128"/>
              </a:rPr>
              <a:t>円）</a:t>
            </a:r>
            <a:endParaRPr lang="en-US" altLang="ja-JP" sz="600" dirty="0">
              <a:latin typeface="游ゴシック Medium" panose="020B0500000000000000" pitchFamily="50" charset="-128"/>
              <a:ea typeface="游ゴシック Medium" panose="020B0500000000000000" pitchFamily="50" charset="-128"/>
            </a:endParaRPr>
          </a:p>
          <a:p>
            <a:r>
              <a:rPr lang="ja-JP" altLang="en-US" sz="500" dirty="0">
                <a:latin typeface="游ゴシック Medium" panose="020B0500000000000000" pitchFamily="50" charset="-128"/>
                <a:ea typeface="游ゴシック Medium" panose="020B0500000000000000" pitchFamily="50" charset="-128"/>
              </a:rPr>
              <a:t>室内機</a:t>
            </a:r>
            <a:r>
              <a:rPr lang="en-US" altLang="ja-JP" sz="500" dirty="0">
                <a:latin typeface="游ゴシック Medium" panose="020B0500000000000000" pitchFamily="50" charset="-128"/>
                <a:ea typeface="游ゴシック Medium" panose="020B0500000000000000" pitchFamily="50" charset="-128"/>
              </a:rPr>
              <a:t> </a:t>
            </a:r>
            <a:r>
              <a:rPr lang="en-US" altLang="ja-JP" sz="500" dirty="0" smtClean="0">
                <a:latin typeface="游ゴシック Medium" panose="020B0500000000000000" pitchFamily="50" charset="-128"/>
                <a:ea typeface="游ゴシック Medium" panose="020B0500000000000000" pitchFamily="50" charset="-128"/>
              </a:rPr>
              <a:t>154,000</a:t>
            </a:r>
            <a:r>
              <a:rPr lang="ja-JP" altLang="en-US" sz="500" dirty="0" smtClean="0">
                <a:latin typeface="游ゴシック Medium" panose="020B0500000000000000" pitchFamily="50" charset="-128"/>
                <a:ea typeface="游ゴシック Medium" panose="020B0500000000000000" pitchFamily="50" charset="-128"/>
              </a:rPr>
              <a:t>円</a:t>
            </a:r>
            <a:r>
              <a:rPr lang="en-US" altLang="ja-JP" sz="500" dirty="0" smtClean="0">
                <a:latin typeface="游ゴシック Medium" panose="020B0500000000000000" pitchFamily="50" charset="-128"/>
                <a:ea typeface="游ゴシック Medium" panose="020B0500000000000000" pitchFamily="50" charset="-128"/>
              </a:rPr>
              <a:t>(</a:t>
            </a:r>
            <a:r>
              <a:rPr lang="ja-JP" altLang="en-US" sz="500" dirty="0" smtClean="0">
                <a:latin typeface="游ゴシック Medium" panose="020B0500000000000000" pitchFamily="50" charset="-128"/>
                <a:ea typeface="游ゴシック Medium" panose="020B0500000000000000" pitchFamily="50" charset="-128"/>
              </a:rPr>
              <a:t>税抜</a:t>
            </a:r>
            <a:r>
              <a:rPr lang="en-US" altLang="ja-JP" sz="500" dirty="0" smtClean="0">
                <a:latin typeface="游ゴシック Medium" panose="020B0500000000000000" pitchFamily="50" charset="-128"/>
                <a:ea typeface="游ゴシック Medium" panose="020B0500000000000000" pitchFamily="50" charset="-128"/>
              </a:rPr>
              <a:t>140,000</a:t>
            </a:r>
            <a:r>
              <a:rPr lang="ja-JP" altLang="en-US" sz="500" dirty="0" smtClean="0">
                <a:latin typeface="游ゴシック Medium" panose="020B0500000000000000" pitchFamily="50" charset="-128"/>
                <a:ea typeface="游ゴシック Medium" panose="020B0500000000000000" pitchFamily="50" charset="-128"/>
              </a:rPr>
              <a:t>円</a:t>
            </a:r>
            <a:r>
              <a:rPr lang="en-US" altLang="ja-JP" sz="500" dirty="0" smtClean="0">
                <a:latin typeface="游ゴシック Medium" panose="020B0500000000000000" pitchFamily="50" charset="-128"/>
                <a:ea typeface="游ゴシック Medium" panose="020B0500000000000000" pitchFamily="50" charset="-128"/>
              </a:rPr>
              <a:t>)</a:t>
            </a:r>
            <a:r>
              <a:rPr lang="ja-JP" altLang="en-US" sz="500" dirty="0" smtClean="0">
                <a:latin typeface="游ゴシック Medium" panose="020B0500000000000000" pitchFamily="50" charset="-128"/>
                <a:ea typeface="游ゴシック Medium" panose="020B0500000000000000" pitchFamily="50" charset="-128"/>
              </a:rPr>
              <a:t>室外機</a:t>
            </a:r>
            <a:r>
              <a:rPr lang="en-US" altLang="ja-JP" sz="500" dirty="0" smtClean="0">
                <a:latin typeface="游ゴシック Medium" panose="020B0500000000000000" pitchFamily="50" charset="-128"/>
                <a:ea typeface="游ゴシック Medium" panose="020B0500000000000000" pitchFamily="50" charset="-128"/>
              </a:rPr>
              <a:t> 231,000</a:t>
            </a:r>
            <a:r>
              <a:rPr lang="ja-JP" altLang="en-US" sz="500" dirty="0" smtClean="0">
                <a:latin typeface="游ゴシック Medium" panose="020B0500000000000000" pitchFamily="50" charset="-128"/>
                <a:ea typeface="游ゴシック Medium" panose="020B0500000000000000" pitchFamily="50" charset="-128"/>
              </a:rPr>
              <a:t>円</a:t>
            </a:r>
            <a:r>
              <a:rPr lang="en-US" altLang="ja-JP" sz="500" dirty="0" smtClean="0">
                <a:latin typeface="游ゴシック Medium" panose="020B0500000000000000" pitchFamily="50" charset="-128"/>
                <a:ea typeface="游ゴシック Medium" panose="020B0500000000000000" pitchFamily="50" charset="-128"/>
              </a:rPr>
              <a:t>(</a:t>
            </a:r>
            <a:r>
              <a:rPr lang="ja-JP" altLang="en-US" sz="500" dirty="0" smtClean="0">
                <a:latin typeface="游ゴシック Medium" panose="020B0500000000000000" pitchFamily="50" charset="-128"/>
                <a:ea typeface="游ゴシック Medium" panose="020B0500000000000000" pitchFamily="50" charset="-128"/>
              </a:rPr>
              <a:t>税抜</a:t>
            </a:r>
            <a:r>
              <a:rPr lang="en-US" altLang="ja-JP" sz="500" dirty="0" smtClean="0">
                <a:latin typeface="游ゴシック Medium" panose="020B0500000000000000" pitchFamily="50" charset="-128"/>
                <a:ea typeface="游ゴシック Medium" panose="020B0500000000000000" pitchFamily="50" charset="-128"/>
              </a:rPr>
              <a:t>21</a:t>
            </a:r>
            <a:r>
              <a:rPr lang="en-US" altLang="ja-JP" sz="500" dirty="0">
                <a:latin typeface="游ゴシック Medium" panose="020B0500000000000000" pitchFamily="50" charset="-128"/>
                <a:ea typeface="游ゴシック Medium" panose="020B0500000000000000" pitchFamily="50" charset="-128"/>
              </a:rPr>
              <a:t>0</a:t>
            </a:r>
            <a:r>
              <a:rPr lang="en-US" altLang="ja-JP" sz="500" dirty="0" smtClean="0">
                <a:latin typeface="游ゴシック Medium" panose="020B0500000000000000" pitchFamily="50" charset="-128"/>
                <a:ea typeface="游ゴシック Medium" panose="020B0500000000000000" pitchFamily="50" charset="-128"/>
              </a:rPr>
              <a:t>,000</a:t>
            </a:r>
            <a:r>
              <a:rPr lang="ja-JP" altLang="en-US" sz="500" dirty="0" smtClean="0">
                <a:latin typeface="游ゴシック Medium" panose="020B0500000000000000" pitchFamily="50" charset="-128"/>
                <a:ea typeface="游ゴシック Medium" panose="020B0500000000000000" pitchFamily="50" charset="-128"/>
              </a:rPr>
              <a:t>円</a:t>
            </a:r>
            <a:r>
              <a:rPr lang="en-US" altLang="ja-JP" sz="500" dirty="0" smtClean="0">
                <a:latin typeface="游ゴシック Medium" panose="020B0500000000000000" pitchFamily="50" charset="-128"/>
                <a:ea typeface="游ゴシック Medium" panose="020B0500000000000000" pitchFamily="50" charset="-128"/>
              </a:rPr>
              <a:t>)</a:t>
            </a:r>
            <a:endParaRPr lang="en-US" altLang="ja-JP" sz="500" dirty="0">
              <a:latin typeface="游ゴシック Medium" panose="020B0500000000000000" pitchFamily="50" charset="-128"/>
              <a:ea typeface="游ゴシック Medium" panose="020B0500000000000000" pitchFamily="50" charset="-128"/>
            </a:endParaRPr>
          </a:p>
          <a:p>
            <a:r>
              <a:rPr lang="ja-JP" altLang="en-US" sz="500" dirty="0">
                <a:latin typeface="游ゴシック Medium" panose="020B0500000000000000" pitchFamily="50" charset="-128"/>
                <a:ea typeface="游ゴシック Medium" panose="020B0500000000000000" pitchFamily="50" charset="-128"/>
              </a:rPr>
              <a:t>（工事費別）</a:t>
            </a:r>
            <a:endParaRPr lang="en-US" altLang="ja-JP" sz="500" dirty="0">
              <a:latin typeface="游ゴシック Medium" panose="020B0500000000000000" pitchFamily="50" charset="-128"/>
              <a:ea typeface="游ゴシック Medium" panose="020B0500000000000000" pitchFamily="50" charset="-128"/>
            </a:endParaRPr>
          </a:p>
        </p:txBody>
      </p:sp>
      <p:sp>
        <p:nvSpPr>
          <p:cNvPr id="299" name="テキスト ボックス 298">
            <a:extLst>
              <a:ext uri="{FF2B5EF4-FFF2-40B4-BE49-F238E27FC236}">
                <a16:creationId xmlns:a16="http://schemas.microsoft.com/office/drawing/2014/main" id="{D8A93091-3F22-214E-BCB4-2718EDB7D9D3}"/>
              </a:ext>
            </a:extLst>
          </p:cNvPr>
          <p:cNvSpPr txBox="1"/>
          <p:nvPr/>
        </p:nvSpPr>
        <p:spPr>
          <a:xfrm>
            <a:off x="10933941" y="2869710"/>
            <a:ext cx="588623" cy="161583"/>
          </a:xfrm>
          <a:prstGeom prst="rect">
            <a:avLst/>
          </a:prstGeom>
          <a:noFill/>
          <a:ln>
            <a:noFill/>
          </a:ln>
        </p:spPr>
        <p:txBody>
          <a:bodyPr wrap="none" rtlCol="0">
            <a:spAutoFit/>
          </a:bodyPr>
          <a:lstStyle/>
          <a:p>
            <a:r>
              <a:rPr lang="ja-JP" altLang="en-US" sz="450">
                <a:latin typeface="游ゴシック Medium" panose="020B0500000000000000" pitchFamily="50" charset="-128"/>
                <a:ea typeface="游ゴシック Medium" panose="020B0500000000000000" pitchFamily="50" charset="-128"/>
              </a:rPr>
              <a:t>期間消費電力量</a:t>
            </a:r>
            <a:endParaRPr lang="en-US" altLang="ja-JP" sz="450" dirty="0">
              <a:latin typeface="游ゴシック Medium" panose="020B0500000000000000" pitchFamily="50" charset="-128"/>
              <a:ea typeface="游ゴシック Medium" panose="020B0500000000000000" pitchFamily="50" charset="-128"/>
            </a:endParaRPr>
          </a:p>
        </p:txBody>
      </p:sp>
      <p:sp>
        <p:nvSpPr>
          <p:cNvPr id="300" name="テキスト ボックス 299">
            <a:extLst>
              <a:ext uri="{FF2B5EF4-FFF2-40B4-BE49-F238E27FC236}">
                <a16:creationId xmlns:a16="http://schemas.microsoft.com/office/drawing/2014/main" id="{5BA8835F-78DC-5F42-901D-989CF6F20DC9}"/>
              </a:ext>
            </a:extLst>
          </p:cNvPr>
          <p:cNvSpPr txBox="1"/>
          <p:nvPr/>
        </p:nvSpPr>
        <p:spPr>
          <a:xfrm>
            <a:off x="11608116" y="2912229"/>
            <a:ext cx="415498" cy="230832"/>
          </a:xfrm>
          <a:prstGeom prst="rect">
            <a:avLst/>
          </a:prstGeom>
          <a:noFill/>
          <a:ln>
            <a:noFill/>
          </a:ln>
        </p:spPr>
        <p:txBody>
          <a:bodyPr wrap="none" rtlCol="0">
            <a:spAutoFit/>
          </a:bodyPr>
          <a:lstStyle/>
          <a:p>
            <a:r>
              <a:rPr lang="ja-JP" altLang="en-US" sz="450" dirty="0">
                <a:latin typeface="游ゴシック Medium" panose="020B0500000000000000" pitchFamily="50" charset="-128"/>
                <a:ea typeface="游ゴシック Medium" panose="020B0500000000000000" pitchFamily="50" charset="-128"/>
              </a:rPr>
              <a:t>目標年度</a:t>
            </a:r>
            <a:endParaRPr lang="en-US" altLang="ja-JP" sz="450" dirty="0">
              <a:latin typeface="游ゴシック Medium" panose="020B0500000000000000" pitchFamily="50" charset="-128"/>
              <a:ea typeface="游ゴシック Medium" panose="020B0500000000000000" pitchFamily="50" charset="-128"/>
            </a:endParaRPr>
          </a:p>
          <a:p>
            <a:r>
              <a:rPr lang="en-US" altLang="ja-JP" sz="450" dirty="0" smtClean="0">
                <a:latin typeface="游ゴシック Medium" panose="020B0500000000000000" pitchFamily="50" charset="-128"/>
                <a:ea typeface="游ゴシック Medium" panose="020B0500000000000000" pitchFamily="50" charset="-128"/>
              </a:rPr>
              <a:t>2027</a:t>
            </a:r>
            <a:r>
              <a:rPr lang="ja-JP" altLang="en-US" sz="450" dirty="0" smtClean="0">
                <a:latin typeface="游ゴシック Medium" panose="020B0500000000000000" pitchFamily="50" charset="-128"/>
                <a:ea typeface="游ゴシック Medium" panose="020B0500000000000000" pitchFamily="50" charset="-128"/>
              </a:rPr>
              <a:t>年</a:t>
            </a:r>
            <a:endParaRPr lang="en-US" altLang="ja-JP" sz="450" dirty="0">
              <a:latin typeface="游ゴシック Medium" panose="020B0500000000000000" pitchFamily="50" charset="-128"/>
              <a:ea typeface="游ゴシック Medium" panose="020B0500000000000000" pitchFamily="50" charset="-128"/>
            </a:endParaRPr>
          </a:p>
        </p:txBody>
      </p:sp>
      <p:sp>
        <p:nvSpPr>
          <p:cNvPr id="301" name="テキスト ボックス 300">
            <a:extLst>
              <a:ext uri="{FF2B5EF4-FFF2-40B4-BE49-F238E27FC236}">
                <a16:creationId xmlns:a16="http://schemas.microsoft.com/office/drawing/2014/main" id="{1B81C896-E8BC-1E40-815B-FAFB5F1C5522}"/>
              </a:ext>
            </a:extLst>
          </p:cNvPr>
          <p:cNvSpPr txBox="1"/>
          <p:nvPr/>
        </p:nvSpPr>
        <p:spPr>
          <a:xfrm>
            <a:off x="11874430" y="2869710"/>
            <a:ext cx="641522" cy="161583"/>
          </a:xfrm>
          <a:prstGeom prst="rect">
            <a:avLst/>
          </a:prstGeom>
          <a:noFill/>
          <a:ln>
            <a:noFill/>
          </a:ln>
        </p:spPr>
        <p:txBody>
          <a:bodyPr wrap="none" rtlCol="0">
            <a:spAutoFit/>
          </a:bodyPr>
          <a:lstStyle/>
          <a:p>
            <a:r>
              <a:rPr lang="ja-JP" altLang="en-US" sz="450">
                <a:latin typeface="游ゴシック Medium" panose="020B0500000000000000" pitchFamily="50" charset="-128"/>
                <a:ea typeface="游ゴシック Medium" panose="020B0500000000000000" pitchFamily="50" charset="-128"/>
              </a:rPr>
              <a:t>省エネ基準達成率</a:t>
            </a:r>
            <a:endParaRPr lang="en-US" altLang="ja-JP" sz="450" dirty="0">
              <a:latin typeface="游ゴシック Medium" panose="020B0500000000000000" pitchFamily="50" charset="-128"/>
              <a:ea typeface="游ゴシック Medium" panose="020B0500000000000000" pitchFamily="50" charset="-128"/>
            </a:endParaRPr>
          </a:p>
        </p:txBody>
      </p:sp>
      <p:sp>
        <p:nvSpPr>
          <p:cNvPr id="302" name="テキスト ボックス 301">
            <a:extLst>
              <a:ext uri="{FF2B5EF4-FFF2-40B4-BE49-F238E27FC236}">
                <a16:creationId xmlns:a16="http://schemas.microsoft.com/office/drawing/2014/main" id="{D08B6B2C-B2EE-F34C-9FD9-A55605C26B9E}"/>
              </a:ext>
            </a:extLst>
          </p:cNvPr>
          <p:cNvSpPr txBox="1"/>
          <p:nvPr/>
        </p:nvSpPr>
        <p:spPr>
          <a:xfrm>
            <a:off x="12371450" y="2831610"/>
            <a:ext cx="560731" cy="230832"/>
          </a:xfrm>
          <a:prstGeom prst="rect">
            <a:avLst/>
          </a:prstGeom>
          <a:noFill/>
          <a:ln>
            <a:noFill/>
          </a:ln>
        </p:spPr>
        <p:txBody>
          <a:bodyPr wrap="none" rtlCol="0">
            <a:spAutoFit/>
          </a:bodyPr>
          <a:lstStyle/>
          <a:p>
            <a:r>
              <a:rPr lang="ja-JP" altLang="en-US" sz="450" spc="-70" dirty="0">
                <a:latin typeface="游ゴシック Medium" panose="020B0500000000000000" pitchFamily="50" charset="-128"/>
                <a:ea typeface="游ゴシック Medium" panose="020B0500000000000000" pitchFamily="50" charset="-128"/>
              </a:rPr>
              <a:t>通年エネルギー</a:t>
            </a:r>
            <a:endParaRPr lang="en-US" altLang="ja-JP" sz="450" spc="-70" dirty="0">
              <a:latin typeface="游ゴシック Medium" panose="020B0500000000000000" pitchFamily="50" charset="-128"/>
              <a:ea typeface="游ゴシック Medium" panose="020B0500000000000000" pitchFamily="50" charset="-128"/>
            </a:endParaRPr>
          </a:p>
          <a:p>
            <a:r>
              <a:rPr lang="ja-JP" altLang="en-US" sz="450" spc="-70" dirty="0">
                <a:latin typeface="游ゴシック Medium" panose="020B0500000000000000" pitchFamily="50" charset="-128"/>
                <a:ea typeface="游ゴシック Medium" panose="020B0500000000000000" pitchFamily="50" charset="-128"/>
              </a:rPr>
              <a:t>消費効率（</a:t>
            </a:r>
            <a:r>
              <a:rPr lang="en-US" altLang="ja-JP" sz="450" spc="-70" dirty="0">
                <a:latin typeface="游ゴシック Medium" panose="020B0500000000000000" pitchFamily="50" charset="-128"/>
                <a:ea typeface="游ゴシック Medium" panose="020B0500000000000000" pitchFamily="50" charset="-128"/>
              </a:rPr>
              <a:t>APF</a:t>
            </a:r>
            <a:r>
              <a:rPr lang="ja-JP" altLang="en-US" sz="450" spc="-70" dirty="0">
                <a:latin typeface="游ゴシック Medium" panose="020B0500000000000000" pitchFamily="50" charset="-128"/>
                <a:ea typeface="游ゴシック Medium" panose="020B0500000000000000" pitchFamily="50" charset="-128"/>
              </a:rPr>
              <a:t>）</a:t>
            </a:r>
            <a:endParaRPr lang="en-US" altLang="ja-JP" sz="450" spc="-70" dirty="0">
              <a:latin typeface="游ゴシック Medium" panose="020B0500000000000000" pitchFamily="50" charset="-128"/>
              <a:ea typeface="游ゴシック Medium" panose="020B0500000000000000" pitchFamily="50" charset="-128"/>
            </a:endParaRPr>
          </a:p>
        </p:txBody>
      </p:sp>
      <p:sp>
        <p:nvSpPr>
          <p:cNvPr id="303" name="テキスト ボックス 302">
            <a:extLst>
              <a:ext uri="{FF2B5EF4-FFF2-40B4-BE49-F238E27FC236}">
                <a16:creationId xmlns:a16="http://schemas.microsoft.com/office/drawing/2014/main" id="{EB25E72D-CAA5-324F-9D00-C0FE34C14362}"/>
              </a:ext>
            </a:extLst>
          </p:cNvPr>
          <p:cNvSpPr txBox="1"/>
          <p:nvPr/>
        </p:nvSpPr>
        <p:spPr>
          <a:xfrm>
            <a:off x="10959311" y="2952704"/>
            <a:ext cx="553357" cy="246221"/>
          </a:xfrm>
          <a:prstGeom prst="rect">
            <a:avLst/>
          </a:prstGeom>
          <a:noFill/>
          <a:ln>
            <a:noFill/>
          </a:ln>
        </p:spPr>
        <p:txBody>
          <a:bodyPr wrap="none" rtlCol="0">
            <a:spAutoFit/>
          </a:bodyPr>
          <a:lstStyle/>
          <a:p>
            <a:r>
              <a:rPr lang="en-US" altLang="ja-JP" sz="1000" dirty="0" smtClean="0">
                <a:latin typeface="游ゴシック Medium" panose="020B0500000000000000" pitchFamily="50" charset="-128"/>
                <a:ea typeface="游ゴシック Medium" panose="020B0500000000000000" pitchFamily="50" charset="-128"/>
              </a:rPr>
              <a:t>603</a:t>
            </a:r>
            <a:r>
              <a:rPr lang="en-US" altLang="ja-JP" sz="600" dirty="0" smtClean="0">
                <a:latin typeface="游ゴシック Medium" panose="020B0500000000000000" pitchFamily="50" charset="-128"/>
                <a:ea typeface="游ゴシック Medium" panose="020B0500000000000000" pitchFamily="50" charset="-128"/>
              </a:rPr>
              <a:t>kWh</a:t>
            </a:r>
            <a:endParaRPr lang="en-US" altLang="ja-JP" sz="450" dirty="0">
              <a:latin typeface="游ゴシック Medium" panose="020B0500000000000000" pitchFamily="50" charset="-128"/>
              <a:ea typeface="游ゴシック Medium" panose="020B0500000000000000" pitchFamily="50" charset="-128"/>
            </a:endParaRPr>
          </a:p>
        </p:txBody>
      </p:sp>
      <p:sp>
        <p:nvSpPr>
          <p:cNvPr id="304" name="テキスト ボックス 303">
            <a:extLst>
              <a:ext uri="{FF2B5EF4-FFF2-40B4-BE49-F238E27FC236}">
                <a16:creationId xmlns:a16="http://schemas.microsoft.com/office/drawing/2014/main" id="{8733BC6E-921F-A946-B832-3664C9128D86}"/>
              </a:ext>
            </a:extLst>
          </p:cNvPr>
          <p:cNvSpPr txBox="1"/>
          <p:nvPr/>
        </p:nvSpPr>
        <p:spPr>
          <a:xfrm>
            <a:off x="11980305" y="2958946"/>
            <a:ext cx="458780" cy="246221"/>
          </a:xfrm>
          <a:prstGeom prst="rect">
            <a:avLst/>
          </a:prstGeom>
          <a:noFill/>
          <a:ln>
            <a:noFill/>
          </a:ln>
        </p:spPr>
        <p:txBody>
          <a:bodyPr wrap="none" rtlCol="0">
            <a:spAutoFit/>
          </a:bodyPr>
          <a:lstStyle/>
          <a:p>
            <a:r>
              <a:rPr lang="en-US" altLang="ja-JP" sz="1000" dirty="0" smtClean="0">
                <a:latin typeface="游ゴシック Medium" panose="020B0500000000000000" pitchFamily="50" charset="-128"/>
                <a:ea typeface="游ゴシック Medium" panose="020B0500000000000000" pitchFamily="50" charset="-128"/>
              </a:rPr>
              <a:t>104</a:t>
            </a:r>
            <a:r>
              <a:rPr lang="en-US" altLang="ja-JP" sz="600" dirty="0" smtClean="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05" name="テキスト ボックス 304">
            <a:extLst>
              <a:ext uri="{FF2B5EF4-FFF2-40B4-BE49-F238E27FC236}">
                <a16:creationId xmlns:a16="http://schemas.microsoft.com/office/drawing/2014/main" id="{3B01FBC2-B294-C442-877D-F1917FE8C03E}"/>
              </a:ext>
            </a:extLst>
          </p:cNvPr>
          <p:cNvSpPr txBox="1"/>
          <p:nvPr/>
        </p:nvSpPr>
        <p:spPr>
          <a:xfrm>
            <a:off x="12467285" y="2973653"/>
            <a:ext cx="370614" cy="253916"/>
          </a:xfrm>
          <a:prstGeom prst="rect">
            <a:avLst/>
          </a:prstGeom>
          <a:noFill/>
          <a:ln>
            <a:noFill/>
          </a:ln>
        </p:spPr>
        <p:txBody>
          <a:bodyPr wrap="none" rtlCol="0">
            <a:spAutoFit/>
          </a:bodyPr>
          <a:lstStyle/>
          <a:p>
            <a:r>
              <a:rPr lang="en-US" altLang="ja-JP" sz="1050" dirty="0" smtClean="0">
                <a:latin typeface="游ゴシック Medium" panose="020B0500000000000000" pitchFamily="50" charset="-128"/>
                <a:ea typeface="游ゴシック Medium" panose="020B0500000000000000" pitchFamily="50" charset="-128"/>
              </a:rPr>
              <a:t>6.9</a:t>
            </a:r>
            <a:endParaRPr lang="en-US" altLang="ja-JP" sz="1050" dirty="0">
              <a:latin typeface="游ゴシック Medium" panose="020B0500000000000000" pitchFamily="50" charset="-128"/>
              <a:ea typeface="游ゴシック Medium" panose="020B0500000000000000" pitchFamily="50" charset="-128"/>
            </a:endParaRPr>
          </a:p>
        </p:txBody>
      </p:sp>
      <p:sp>
        <p:nvSpPr>
          <p:cNvPr id="306" name="テキスト ボックス 305">
            <a:extLst>
              <a:ext uri="{FF2B5EF4-FFF2-40B4-BE49-F238E27FC236}">
                <a16:creationId xmlns:a16="http://schemas.microsoft.com/office/drawing/2014/main" id="{9B5A97C5-2822-454C-99FD-8B0F70F1F79C}"/>
              </a:ext>
            </a:extLst>
          </p:cNvPr>
          <p:cNvSpPr txBox="1"/>
          <p:nvPr/>
        </p:nvSpPr>
        <p:spPr>
          <a:xfrm>
            <a:off x="11016114" y="3356482"/>
            <a:ext cx="300082" cy="161583"/>
          </a:xfrm>
          <a:prstGeom prst="rect">
            <a:avLst/>
          </a:prstGeom>
          <a:noFill/>
          <a:ln>
            <a:noFill/>
          </a:ln>
        </p:spPr>
        <p:txBody>
          <a:bodyPr wrap="none" rtlCol="0">
            <a:spAutoFit/>
          </a:bodyPr>
          <a:lstStyle/>
          <a:p>
            <a:r>
              <a:rPr lang="ja-JP" altLang="en-US" sz="450">
                <a:latin typeface="游ゴシック Medium" panose="020B0500000000000000" pitchFamily="50" charset="-128"/>
                <a:ea typeface="游ゴシック Medium" panose="020B0500000000000000" pitchFamily="50" charset="-128"/>
              </a:rPr>
              <a:t>冷房</a:t>
            </a:r>
            <a:endParaRPr lang="en-US" altLang="ja-JP" sz="450" dirty="0">
              <a:latin typeface="游ゴシック Medium" panose="020B0500000000000000" pitchFamily="50" charset="-128"/>
              <a:ea typeface="游ゴシック Medium" panose="020B0500000000000000" pitchFamily="50" charset="-128"/>
            </a:endParaRPr>
          </a:p>
        </p:txBody>
      </p:sp>
      <p:sp>
        <p:nvSpPr>
          <p:cNvPr id="307" name="テキスト ボックス 306">
            <a:extLst>
              <a:ext uri="{FF2B5EF4-FFF2-40B4-BE49-F238E27FC236}">
                <a16:creationId xmlns:a16="http://schemas.microsoft.com/office/drawing/2014/main" id="{21FFD723-C357-D545-AAA3-D3F52EF20B4C}"/>
              </a:ext>
            </a:extLst>
          </p:cNvPr>
          <p:cNvSpPr txBox="1"/>
          <p:nvPr/>
        </p:nvSpPr>
        <p:spPr>
          <a:xfrm>
            <a:off x="11016114" y="3515393"/>
            <a:ext cx="300082" cy="161583"/>
          </a:xfrm>
          <a:prstGeom prst="rect">
            <a:avLst/>
          </a:prstGeom>
          <a:noFill/>
          <a:ln>
            <a:noFill/>
          </a:ln>
        </p:spPr>
        <p:txBody>
          <a:bodyPr wrap="none" rtlCol="0">
            <a:spAutoFit/>
          </a:bodyPr>
          <a:lstStyle/>
          <a:p>
            <a:r>
              <a:rPr lang="ja-JP" altLang="en-US" sz="450">
                <a:latin typeface="游ゴシック Medium" panose="020B0500000000000000" pitchFamily="50" charset="-128"/>
                <a:ea typeface="游ゴシック Medium" panose="020B0500000000000000" pitchFamily="50" charset="-128"/>
              </a:rPr>
              <a:t>暖房</a:t>
            </a:r>
            <a:endParaRPr lang="en-US" altLang="ja-JP" sz="450" dirty="0">
              <a:latin typeface="游ゴシック Medium" panose="020B0500000000000000" pitchFamily="50" charset="-128"/>
              <a:ea typeface="游ゴシック Medium" panose="020B0500000000000000" pitchFamily="50" charset="-128"/>
            </a:endParaRPr>
          </a:p>
        </p:txBody>
      </p:sp>
      <p:sp>
        <p:nvSpPr>
          <p:cNvPr id="308" name="テキスト ボックス 307">
            <a:extLst>
              <a:ext uri="{FF2B5EF4-FFF2-40B4-BE49-F238E27FC236}">
                <a16:creationId xmlns:a16="http://schemas.microsoft.com/office/drawing/2014/main" id="{639CE149-30E7-B447-AE9E-4A57F838A8C8}"/>
              </a:ext>
            </a:extLst>
          </p:cNvPr>
          <p:cNvSpPr txBox="1"/>
          <p:nvPr/>
        </p:nvSpPr>
        <p:spPr>
          <a:xfrm>
            <a:off x="11306994" y="3219158"/>
            <a:ext cx="527709" cy="161583"/>
          </a:xfrm>
          <a:prstGeom prst="rect">
            <a:avLst/>
          </a:prstGeom>
          <a:noFill/>
          <a:ln>
            <a:noFill/>
          </a:ln>
        </p:spPr>
        <p:txBody>
          <a:bodyPr wrap="none" rtlCol="0">
            <a:spAutoFit/>
          </a:bodyPr>
          <a:lstStyle/>
          <a:p>
            <a:r>
              <a:rPr lang="ja-JP" altLang="en-US" sz="450">
                <a:latin typeface="游ゴシック Medium" panose="020B0500000000000000" pitchFamily="50" charset="-128"/>
                <a:ea typeface="游ゴシック Medium" panose="020B0500000000000000" pitchFamily="50" charset="-128"/>
              </a:rPr>
              <a:t>畳数のめやす</a:t>
            </a:r>
            <a:endParaRPr lang="en-US" altLang="ja-JP" sz="450" dirty="0">
              <a:latin typeface="游ゴシック Medium" panose="020B0500000000000000" pitchFamily="50" charset="-128"/>
              <a:ea typeface="游ゴシック Medium" panose="020B0500000000000000" pitchFamily="50" charset="-128"/>
            </a:endParaRPr>
          </a:p>
        </p:txBody>
      </p:sp>
      <p:sp>
        <p:nvSpPr>
          <p:cNvPr id="309" name="テキスト ボックス 308">
            <a:extLst>
              <a:ext uri="{FF2B5EF4-FFF2-40B4-BE49-F238E27FC236}">
                <a16:creationId xmlns:a16="http://schemas.microsoft.com/office/drawing/2014/main" id="{E5A9CE03-7399-C743-B866-0FEA56E52F87}"/>
              </a:ext>
            </a:extLst>
          </p:cNvPr>
          <p:cNvSpPr txBox="1"/>
          <p:nvPr/>
        </p:nvSpPr>
        <p:spPr>
          <a:xfrm>
            <a:off x="11955289" y="3209633"/>
            <a:ext cx="300082" cy="161583"/>
          </a:xfrm>
          <a:prstGeom prst="rect">
            <a:avLst/>
          </a:prstGeom>
          <a:noFill/>
          <a:ln>
            <a:noFill/>
          </a:ln>
        </p:spPr>
        <p:txBody>
          <a:bodyPr wrap="none" rtlCol="0">
            <a:spAutoFit/>
          </a:bodyPr>
          <a:lstStyle/>
          <a:p>
            <a:r>
              <a:rPr lang="ja-JP" altLang="en-US" sz="450" dirty="0">
                <a:latin typeface="游ゴシック Medium" panose="020B0500000000000000" pitchFamily="50" charset="-128"/>
                <a:ea typeface="游ゴシック Medium" panose="020B0500000000000000" pitchFamily="50" charset="-128"/>
              </a:rPr>
              <a:t>能力</a:t>
            </a:r>
            <a:endParaRPr lang="en-US" altLang="ja-JP" sz="450" dirty="0">
              <a:latin typeface="游ゴシック Medium" panose="020B0500000000000000" pitchFamily="50" charset="-128"/>
              <a:ea typeface="游ゴシック Medium" panose="020B0500000000000000" pitchFamily="50" charset="-128"/>
            </a:endParaRPr>
          </a:p>
        </p:txBody>
      </p:sp>
      <p:sp>
        <p:nvSpPr>
          <p:cNvPr id="310" name="テキスト ボックス 309">
            <a:extLst>
              <a:ext uri="{FF2B5EF4-FFF2-40B4-BE49-F238E27FC236}">
                <a16:creationId xmlns:a16="http://schemas.microsoft.com/office/drawing/2014/main" id="{CED3B727-A987-6243-8256-52F7FC11DE6B}"/>
              </a:ext>
            </a:extLst>
          </p:cNvPr>
          <p:cNvSpPr txBox="1"/>
          <p:nvPr/>
        </p:nvSpPr>
        <p:spPr>
          <a:xfrm>
            <a:off x="12422319" y="3209633"/>
            <a:ext cx="415498" cy="161583"/>
          </a:xfrm>
          <a:prstGeom prst="rect">
            <a:avLst/>
          </a:prstGeom>
          <a:noFill/>
          <a:ln>
            <a:noFill/>
          </a:ln>
        </p:spPr>
        <p:txBody>
          <a:bodyPr wrap="none" rtlCol="0">
            <a:spAutoFit/>
          </a:bodyPr>
          <a:lstStyle/>
          <a:p>
            <a:r>
              <a:rPr lang="ja-JP" altLang="en-US" sz="450">
                <a:latin typeface="游ゴシック Medium" panose="020B0500000000000000" pitchFamily="50" charset="-128"/>
                <a:ea typeface="游ゴシック Medium" panose="020B0500000000000000" pitchFamily="50" charset="-128"/>
              </a:rPr>
              <a:t>消費電力</a:t>
            </a:r>
            <a:endParaRPr lang="en-US" altLang="ja-JP" sz="450" dirty="0">
              <a:latin typeface="游ゴシック Medium" panose="020B0500000000000000" pitchFamily="50" charset="-128"/>
              <a:ea typeface="游ゴシック Medium" panose="020B0500000000000000" pitchFamily="50" charset="-128"/>
            </a:endParaRPr>
          </a:p>
        </p:txBody>
      </p:sp>
      <p:sp>
        <p:nvSpPr>
          <p:cNvPr id="311" name="テキスト ボックス 310">
            <a:extLst>
              <a:ext uri="{FF2B5EF4-FFF2-40B4-BE49-F238E27FC236}">
                <a16:creationId xmlns:a16="http://schemas.microsoft.com/office/drawing/2014/main" id="{411D0932-7FF4-6541-B303-A68EB54C55FC}"/>
              </a:ext>
            </a:extLst>
          </p:cNvPr>
          <p:cNvSpPr txBox="1"/>
          <p:nvPr/>
        </p:nvSpPr>
        <p:spPr>
          <a:xfrm>
            <a:off x="11281577" y="3309092"/>
            <a:ext cx="543740"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6〜9</a:t>
            </a:r>
            <a:r>
              <a:rPr lang="ja-JP" altLang="en-US" sz="600" dirty="0">
                <a:latin typeface="游ゴシック Medium" panose="020B0500000000000000" pitchFamily="50" charset="-128"/>
                <a:ea typeface="游ゴシック Medium" panose="020B0500000000000000" pitchFamily="50" charset="-128"/>
              </a:rPr>
              <a:t>畳</a:t>
            </a:r>
            <a:endParaRPr lang="en-US" altLang="ja-JP" sz="600" dirty="0">
              <a:latin typeface="游ゴシック Medium" panose="020B0500000000000000" pitchFamily="50" charset="-128"/>
              <a:ea typeface="游ゴシック Medium" panose="020B0500000000000000" pitchFamily="50" charset="-128"/>
            </a:endParaRPr>
          </a:p>
          <a:p>
            <a:pPr algn="ctr"/>
            <a:r>
              <a:rPr lang="ja-JP" altLang="en-US" sz="450" dirty="0">
                <a:latin typeface="游ゴシック Medium" panose="020B0500000000000000" pitchFamily="50" charset="-128"/>
                <a:ea typeface="游ゴシック Medium" panose="020B0500000000000000" pitchFamily="50" charset="-128"/>
              </a:rPr>
              <a:t>（</a:t>
            </a:r>
            <a:r>
              <a:rPr lang="en-US" altLang="ja-JP" sz="450" dirty="0">
                <a:latin typeface="游ゴシック Medium" panose="020B0500000000000000" pitchFamily="50" charset="-128"/>
                <a:ea typeface="游ゴシック Medium" panose="020B0500000000000000" pitchFamily="50" charset="-128"/>
              </a:rPr>
              <a:t>10〜15㎡</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12" name="テキスト ボックス 311">
            <a:extLst>
              <a:ext uri="{FF2B5EF4-FFF2-40B4-BE49-F238E27FC236}">
                <a16:creationId xmlns:a16="http://schemas.microsoft.com/office/drawing/2014/main" id="{FCC04D20-9C43-E64F-83D1-2FCDD15FCE48}"/>
              </a:ext>
            </a:extLst>
          </p:cNvPr>
          <p:cNvSpPr txBox="1"/>
          <p:nvPr/>
        </p:nvSpPr>
        <p:spPr>
          <a:xfrm>
            <a:off x="11313638" y="3478974"/>
            <a:ext cx="511679"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6〜7</a:t>
            </a:r>
            <a:r>
              <a:rPr lang="ja-JP" altLang="en-US" sz="600" dirty="0">
                <a:latin typeface="游ゴシック Medium" panose="020B0500000000000000" pitchFamily="50" charset="-128"/>
                <a:ea typeface="游ゴシック Medium" panose="020B0500000000000000" pitchFamily="50" charset="-128"/>
              </a:rPr>
              <a:t>畳</a:t>
            </a:r>
            <a:endParaRPr lang="en-US" altLang="ja-JP" sz="600" dirty="0">
              <a:latin typeface="游ゴシック Medium" panose="020B0500000000000000" pitchFamily="50" charset="-128"/>
              <a:ea typeface="游ゴシック Medium" panose="020B0500000000000000" pitchFamily="50" charset="-128"/>
            </a:endParaRPr>
          </a:p>
          <a:p>
            <a:pPr algn="ctr"/>
            <a:r>
              <a:rPr lang="ja-JP" altLang="en-US" sz="450" dirty="0">
                <a:latin typeface="游ゴシック Medium" panose="020B0500000000000000" pitchFamily="50" charset="-128"/>
                <a:ea typeface="游ゴシック Medium" panose="020B0500000000000000" pitchFamily="50" charset="-128"/>
              </a:rPr>
              <a:t>（</a:t>
            </a:r>
            <a:r>
              <a:rPr lang="en-US" altLang="ja-JP" sz="450" dirty="0">
                <a:latin typeface="游ゴシック Medium" panose="020B0500000000000000" pitchFamily="50" charset="-128"/>
                <a:ea typeface="游ゴシック Medium" panose="020B0500000000000000" pitchFamily="50" charset="-128"/>
              </a:rPr>
              <a:t>9〜11㎡</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13" name="テキスト ボックス 312">
            <a:extLst>
              <a:ext uri="{FF2B5EF4-FFF2-40B4-BE49-F238E27FC236}">
                <a16:creationId xmlns:a16="http://schemas.microsoft.com/office/drawing/2014/main" id="{B870566F-F402-D64E-90D7-B05FEC37BE04}"/>
              </a:ext>
            </a:extLst>
          </p:cNvPr>
          <p:cNvSpPr txBox="1"/>
          <p:nvPr/>
        </p:nvSpPr>
        <p:spPr>
          <a:xfrm>
            <a:off x="11806212" y="3309092"/>
            <a:ext cx="598241"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2.2kW</a:t>
            </a:r>
          </a:p>
          <a:p>
            <a:pPr algn="ctr"/>
            <a:r>
              <a:rPr lang="ja-JP" altLang="en-US" sz="450" dirty="0" smtClean="0">
                <a:latin typeface="游ゴシック Medium" panose="020B0500000000000000" pitchFamily="50" charset="-128"/>
                <a:ea typeface="游ゴシック Medium" panose="020B0500000000000000" pitchFamily="50" charset="-128"/>
              </a:rPr>
              <a:t>（</a:t>
            </a:r>
            <a:r>
              <a:rPr lang="en-US" altLang="ja-JP" sz="450" dirty="0" smtClean="0">
                <a:latin typeface="游ゴシック Medium" panose="020B0500000000000000" pitchFamily="50" charset="-128"/>
                <a:ea typeface="游ゴシック Medium" panose="020B0500000000000000" pitchFamily="50" charset="-128"/>
              </a:rPr>
              <a:t>0.8〜3.3kW</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14" name="テキスト ボックス 313">
            <a:extLst>
              <a:ext uri="{FF2B5EF4-FFF2-40B4-BE49-F238E27FC236}">
                <a16:creationId xmlns:a16="http://schemas.microsoft.com/office/drawing/2014/main" id="{F1BE6F39-68F1-9147-88BF-C5457DA09989}"/>
              </a:ext>
            </a:extLst>
          </p:cNvPr>
          <p:cNvSpPr txBox="1"/>
          <p:nvPr/>
        </p:nvSpPr>
        <p:spPr>
          <a:xfrm>
            <a:off x="11806210" y="3475577"/>
            <a:ext cx="598241"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2.5kW</a:t>
            </a:r>
          </a:p>
          <a:p>
            <a:pPr algn="ctr"/>
            <a:r>
              <a:rPr lang="ja-JP" altLang="en-US" sz="450" dirty="0" smtClean="0">
                <a:latin typeface="游ゴシック Medium" panose="020B0500000000000000" pitchFamily="50" charset="-128"/>
                <a:ea typeface="游ゴシック Medium" panose="020B0500000000000000" pitchFamily="50" charset="-128"/>
              </a:rPr>
              <a:t>（</a:t>
            </a:r>
            <a:r>
              <a:rPr lang="en-US" altLang="ja-JP" sz="450" dirty="0" smtClean="0">
                <a:latin typeface="游ゴシック Medium" panose="020B0500000000000000" pitchFamily="50" charset="-128"/>
                <a:ea typeface="游ゴシック Medium" panose="020B0500000000000000" pitchFamily="50" charset="-128"/>
              </a:rPr>
              <a:t>0.8〜5.2kW</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15" name="テキスト ボックス 314">
            <a:extLst>
              <a:ext uri="{FF2B5EF4-FFF2-40B4-BE49-F238E27FC236}">
                <a16:creationId xmlns:a16="http://schemas.microsoft.com/office/drawing/2014/main" id="{24518907-B732-844F-A52B-C4327EEC9DC6}"/>
              </a:ext>
            </a:extLst>
          </p:cNvPr>
          <p:cNvSpPr txBox="1"/>
          <p:nvPr/>
        </p:nvSpPr>
        <p:spPr>
          <a:xfrm>
            <a:off x="12342281" y="3306731"/>
            <a:ext cx="603050" cy="253916"/>
          </a:xfrm>
          <a:prstGeom prst="rect">
            <a:avLst/>
          </a:prstGeom>
          <a:noFill/>
          <a:ln>
            <a:noFill/>
          </a:ln>
        </p:spPr>
        <p:txBody>
          <a:bodyPr wrap="none" rtlCol="0">
            <a:spAutoFit/>
          </a:bodyPr>
          <a:lstStyle/>
          <a:p>
            <a:pPr algn="ctr"/>
            <a:r>
              <a:rPr lang="en-US" altLang="ja-JP" sz="600" dirty="0" smtClean="0">
                <a:latin typeface="游ゴシック Medium" panose="020B0500000000000000" pitchFamily="50" charset="-128"/>
                <a:ea typeface="游ゴシック Medium" panose="020B0500000000000000" pitchFamily="50" charset="-128"/>
              </a:rPr>
              <a:t>395W</a:t>
            </a:r>
            <a:endParaRPr lang="en-US" altLang="ja-JP" sz="600" dirty="0">
              <a:latin typeface="游ゴシック Medium" panose="020B0500000000000000" pitchFamily="50" charset="-128"/>
              <a:ea typeface="游ゴシック Medium" panose="020B0500000000000000" pitchFamily="50" charset="-128"/>
            </a:endParaRPr>
          </a:p>
          <a:p>
            <a:pPr algn="ctr"/>
            <a:r>
              <a:rPr lang="ja-JP" altLang="en-US" sz="450" dirty="0" smtClean="0">
                <a:latin typeface="游ゴシック Medium" panose="020B0500000000000000" pitchFamily="50" charset="-128"/>
                <a:ea typeface="游ゴシック Medium" panose="020B0500000000000000" pitchFamily="50" charset="-128"/>
              </a:rPr>
              <a:t>（</a:t>
            </a:r>
            <a:r>
              <a:rPr lang="en-US" altLang="ja-JP" sz="450" dirty="0" smtClean="0">
                <a:latin typeface="游ゴシック Medium" panose="020B0500000000000000" pitchFamily="50" charset="-128"/>
                <a:ea typeface="游ゴシック Medium" panose="020B0500000000000000" pitchFamily="50" charset="-128"/>
              </a:rPr>
              <a:t>160〜800W</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16" name="テキスト ボックス 315">
            <a:extLst>
              <a:ext uri="{FF2B5EF4-FFF2-40B4-BE49-F238E27FC236}">
                <a16:creationId xmlns:a16="http://schemas.microsoft.com/office/drawing/2014/main" id="{F74A3C89-9626-2A4C-9865-4C22F36F4A6D}"/>
              </a:ext>
            </a:extLst>
          </p:cNvPr>
          <p:cNvSpPr txBox="1"/>
          <p:nvPr/>
        </p:nvSpPr>
        <p:spPr>
          <a:xfrm>
            <a:off x="12311980" y="3476952"/>
            <a:ext cx="649537" cy="253916"/>
          </a:xfrm>
          <a:prstGeom prst="rect">
            <a:avLst/>
          </a:prstGeom>
          <a:noFill/>
          <a:ln>
            <a:noFill/>
          </a:ln>
        </p:spPr>
        <p:txBody>
          <a:bodyPr wrap="none" rtlCol="0">
            <a:spAutoFit/>
          </a:bodyPr>
          <a:lstStyle/>
          <a:p>
            <a:pPr algn="ctr"/>
            <a:r>
              <a:rPr lang="en-US" altLang="ja-JP" sz="600" dirty="0" smtClean="0">
                <a:latin typeface="游ゴシック Medium" panose="020B0500000000000000" pitchFamily="50" charset="-128"/>
                <a:ea typeface="游ゴシック Medium" panose="020B0500000000000000" pitchFamily="50" charset="-128"/>
              </a:rPr>
              <a:t>430W</a:t>
            </a:r>
            <a:endParaRPr lang="en-US" altLang="ja-JP" sz="600" dirty="0">
              <a:latin typeface="游ゴシック Medium" panose="020B0500000000000000" pitchFamily="50" charset="-128"/>
              <a:ea typeface="游ゴシック Medium" panose="020B0500000000000000" pitchFamily="50" charset="-128"/>
            </a:endParaRPr>
          </a:p>
          <a:p>
            <a:pPr algn="ctr"/>
            <a:r>
              <a:rPr lang="ja-JP" altLang="en-US" sz="450" dirty="0" smtClean="0">
                <a:latin typeface="游ゴシック Medium" panose="020B0500000000000000" pitchFamily="50" charset="-128"/>
                <a:ea typeface="游ゴシック Medium" panose="020B0500000000000000" pitchFamily="50" charset="-128"/>
              </a:rPr>
              <a:t>（</a:t>
            </a:r>
            <a:r>
              <a:rPr lang="en-US" altLang="ja-JP" sz="450" dirty="0" smtClean="0">
                <a:latin typeface="游ゴシック Medium" panose="020B0500000000000000" pitchFamily="50" charset="-128"/>
                <a:ea typeface="游ゴシック Medium" panose="020B0500000000000000" pitchFamily="50" charset="-128"/>
              </a:rPr>
              <a:t>155〜1,485W</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17" name="テキスト ボックス 316">
            <a:extLst>
              <a:ext uri="{FF2B5EF4-FFF2-40B4-BE49-F238E27FC236}">
                <a16:creationId xmlns:a16="http://schemas.microsoft.com/office/drawing/2014/main" id="{73DEE4A2-67FC-6F42-ADDA-A30F8FB4AA81}"/>
              </a:ext>
            </a:extLst>
          </p:cNvPr>
          <p:cNvSpPr txBox="1"/>
          <p:nvPr/>
        </p:nvSpPr>
        <p:spPr>
          <a:xfrm>
            <a:off x="10862595" y="3677556"/>
            <a:ext cx="1545616" cy="169277"/>
          </a:xfrm>
          <a:prstGeom prst="rect">
            <a:avLst/>
          </a:prstGeom>
          <a:noFill/>
          <a:ln>
            <a:noFill/>
          </a:ln>
        </p:spPr>
        <p:txBody>
          <a:bodyPr wrap="none" rtlCol="0">
            <a:spAutoFit/>
          </a:bodyPr>
          <a:lstStyle/>
          <a:p>
            <a:pPr algn="ctr"/>
            <a:r>
              <a:rPr lang="ja-JP" altLang="en-US" sz="500" dirty="0">
                <a:latin typeface="游ゴシック Medium" panose="020B0500000000000000" pitchFamily="50" charset="-128"/>
                <a:ea typeface="游ゴシック Medium" panose="020B0500000000000000" pitchFamily="50" charset="-128"/>
              </a:rPr>
              <a:t>［室内機］</a:t>
            </a:r>
            <a:r>
              <a:rPr lang="ja-JP" altLang="en-US" sz="500" dirty="0" smtClean="0">
                <a:latin typeface="游ゴシック Medium" panose="020B0500000000000000" pitchFamily="50" charset="-128"/>
                <a:ea typeface="游ゴシック Medium" panose="020B0500000000000000" pitchFamily="50" charset="-128"/>
              </a:rPr>
              <a:t>質量</a:t>
            </a:r>
            <a:r>
              <a:rPr lang="en-US" altLang="ja-JP" sz="500" dirty="0" smtClean="0">
                <a:latin typeface="游ゴシック Medium" panose="020B0500000000000000" pitchFamily="50" charset="-128"/>
                <a:ea typeface="游ゴシック Medium" panose="020B0500000000000000" pitchFamily="50" charset="-128"/>
              </a:rPr>
              <a:t>12.0kg</a:t>
            </a:r>
            <a:r>
              <a:rPr lang="ja-JP" altLang="en-US" sz="500" dirty="0">
                <a:latin typeface="游ゴシック Medium" panose="020B0500000000000000" pitchFamily="50" charset="-128"/>
                <a:ea typeface="游ゴシック Medium" panose="020B0500000000000000" pitchFamily="50" charset="-128"/>
              </a:rPr>
              <a:t>　［室外機］</a:t>
            </a:r>
            <a:r>
              <a:rPr lang="ja-JP" altLang="en-US" sz="500" dirty="0" smtClean="0">
                <a:latin typeface="游ゴシック Medium" panose="020B0500000000000000" pitchFamily="50" charset="-128"/>
                <a:ea typeface="游ゴシック Medium" panose="020B0500000000000000" pitchFamily="50" charset="-128"/>
              </a:rPr>
              <a:t>質量 </a:t>
            </a:r>
            <a:r>
              <a:rPr lang="en-US" altLang="ja-JP" sz="500" dirty="0" smtClean="0">
                <a:latin typeface="游ゴシック Medium" panose="020B0500000000000000" pitchFamily="50" charset="-128"/>
                <a:ea typeface="游ゴシック Medium" panose="020B0500000000000000" pitchFamily="50" charset="-128"/>
              </a:rPr>
              <a:t>31.5kg</a:t>
            </a:r>
            <a:endParaRPr lang="en-US" altLang="ja-JP" sz="400" dirty="0">
              <a:latin typeface="游ゴシック Medium" panose="020B0500000000000000" pitchFamily="50" charset="-128"/>
              <a:ea typeface="游ゴシック Medium" panose="020B0500000000000000" pitchFamily="50" charset="-128"/>
            </a:endParaRPr>
          </a:p>
        </p:txBody>
      </p:sp>
      <p:sp>
        <p:nvSpPr>
          <p:cNvPr id="318" name="テキスト ボックス 317">
            <a:extLst>
              <a:ext uri="{FF2B5EF4-FFF2-40B4-BE49-F238E27FC236}">
                <a16:creationId xmlns:a16="http://schemas.microsoft.com/office/drawing/2014/main" id="{F3EBADE7-1E77-ED42-B4F5-6544064AA1F4}"/>
              </a:ext>
            </a:extLst>
          </p:cNvPr>
          <p:cNvSpPr txBox="1"/>
          <p:nvPr/>
        </p:nvSpPr>
        <p:spPr>
          <a:xfrm>
            <a:off x="13601737" y="1637266"/>
            <a:ext cx="1202573" cy="461665"/>
          </a:xfrm>
          <a:prstGeom prst="rect">
            <a:avLst/>
          </a:prstGeom>
          <a:noFill/>
          <a:ln>
            <a:noFill/>
          </a:ln>
        </p:spPr>
        <p:txBody>
          <a:bodyPr wrap="none" rtlCol="0">
            <a:spAutoFit/>
          </a:bodyPr>
          <a:lstStyle/>
          <a:p>
            <a:r>
              <a:rPr lang="en-US" altLang="ja-JP" sz="1100" dirty="0" smtClean="0">
                <a:latin typeface="游ゴシック Medium" panose="020B0500000000000000" pitchFamily="50" charset="-128"/>
                <a:ea typeface="游ゴシック Medium" panose="020B0500000000000000" pitchFamily="50" charset="-128"/>
              </a:rPr>
              <a:t>CSH-SP25BR</a:t>
            </a:r>
            <a:endParaRPr lang="en-US" altLang="ja-JP" sz="1100" dirty="0">
              <a:latin typeface="游ゴシック Medium" panose="020B0500000000000000" pitchFamily="50" charset="-128"/>
              <a:ea typeface="游ゴシック Medium" panose="020B0500000000000000" pitchFamily="50" charset="-128"/>
            </a:endParaRPr>
          </a:p>
          <a:p>
            <a:r>
              <a:rPr lang="ja-JP" altLang="en-US" sz="600" dirty="0">
                <a:latin typeface="游ゴシック Medium" panose="020B0500000000000000" pitchFamily="50" charset="-128"/>
                <a:ea typeface="游ゴシック Medium" panose="020B0500000000000000" pitchFamily="50" charset="-128"/>
              </a:rPr>
              <a:t>（</a:t>
            </a:r>
            <a:r>
              <a:rPr lang="en-US" altLang="ja-JP" sz="600" dirty="0">
                <a:latin typeface="游ゴシック Medium" panose="020B0500000000000000" pitchFamily="50" charset="-128"/>
                <a:ea typeface="游ゴシック Medium" panose="020B0500000000000000" pitchFamily="50" charset="-128"/>
              </a:rPr>
              <a:t>W</a:t>
            </a:r>
            <a:r>
              <a:rPr lang="ja-JP" altLang="en-US" sz="600" dirty="0" smtClean="0">
                <a:latin typeface="游ゴシック Medium" panose="020B0500000000000000" pitchFamily="50" charset="-128"/>
                <a:ea typeface="游ゴシック Medium" panose="020B0500000000000000" pitchFamily="50" charset="-128"/>
              </a:rPr>
              <a:t>）</a:t>
            </a:r>
            <a:endParaRPr lang="en-US" altLang="ja-JP" sz="600" dirty="0" smtClean="0">
              <a:latin typeface="游ゴシック Medium" panose="020B0500000000000000" pitchFamily="50" charset="-128"/>
              <a:ea typeface="游ゴシック Medium" panose="020B0500000000000000" pitchFamily="50" charset="-128"/>
            </a:endParaRPr>
          </a:p>
          <a:p>
            <a:r>
              <a:rPr lang="en-US" altLang="ja-JP" sz="700" dirty="0" smtClean="0">
                <a:latin typeface="游ゴシック Medium" panose="020B0500000000000000" pitchFamily="50" charset="-128"/>
                <a:ea typeface="游ゴシック Medium" panose="020B0500000000000000" pitchFamily="50" charset="-128"/>
              </a:rPr>
              <a:t>〈</a:t>
            </a:r>
            <a:r>
              <a:rPr lang="ja-JP" altLang="en-US" sz="700" dirty="0">
                <a:latin typeface="游ゴシック Medium" panose="020B0500000000000000" pitchFamily="50" charset="-128"/>
                <a:ea typeface="游ゴシック Medium" panose="020B0500000000000000" pitchFamily="50" charset="-128"/>
              </a:rPr>
              <a:t>室外機</a:t>
            </a:r>
            <a:r>
              <a:rPr lang="en-US" altLang="ja-JP" sz="700" dirty="0">
                <a:latin typeface="游ゴシック Medium" panose="020B0500000000000000" pitchFamily="50" charset="-128"/>
                <a:ea typeface="游ゴシック Medium" panose="020B0500000000000000" pitchFamily="50" charset="-128"/>
              </a:rPr>
              <a:t>〉</a:t>
            </a:r>
            <a:r>
              <a:rPr lang="en-US" altLang="ja-JP" sz="700" dirty="0" smtClean="0">
                <a:latin typeface="游ゴシック Medium" panose="020B0500000000000000" pitchFamily="50" charset="-128"/>
                <a:ea typeface="游ゴシック Medium" panose="020B0500000000000000" pitchFamily="50" charset="-128"/>
              </a:rPr>
              <a:t>COH-SP25BR</a:t>
            </a:r>
            <a:endParaRPr lang="en-US" altLang="ja-JP" sz="700" dirty="0">
              <a:latin typeface="游ゴシック Medium" panose="020B0500000000000000" pitchFamily="50" charset="-128"/>
              <a:ea typeface="游ゴシック Medium" panose="020B0500000000000000" pitchFamily="50" charset="-128"/>
            </a:endParaRPr>
          </a:p>
        </p:txBody>
      </p:sp>
      <p:sp>
        <p:nvSpPr>
          <p:cNvPr id="319" name="テキスト ボックス 318">
            <a:extLst>
              <a:ext uri="{FF2B5EF4-FFF2-40B4-BE49-F238E27FC236}">
                <a16:creationId xmlns:a16="http://schemas.microsoft.com/office/drawing/2014/main" id="{69F3BC37-F6AD-6842-93F8-D5D7B0C3F5CD}"/>
              </a:ext>
            </a:extLst>
          </p:cNvPr>
          <p:cNvSpPr txBox="1"/>
          <p:nvPr/>
        </p:nvSpPr>
        <p:spPr>
          <a:xfrm>
            <a:off x="13724490" y="2235513"/>
            <a:ext cx="1011815" cy="184666"/>
          </a:xfrm>
          <a:prstGeom prst="rect">
            <a:avLst/>
          </a:prstGeom>
          <a:solidFill>
            <a:schemeClr val="bg1"/>
          </a:solidFill>
          <a:ln>
            <a:noFill/>
          </a:ln>
        </p:spPr>
        <p:txBody>
          <a:bodyPr wrap="none" rtlCol="0">
            <a:spAutoFit/>
          </a:bodyPr>
          <a:lstStyle/>
          <a:p>
            <a:r>
              <a:rPr lang="ja-JP" altLang="en-US" sz="600" dirty="0">
                <a:solidFill>
                  <a:srgbClr val="B46F00"/>
                </a:solidFill>
                <a:latin typeface="BIZ UDPゴシック" panose="020B0400000000000000" pitchFamily="50" charset="-128"/>
                <a:ea typeface="BIZ UDPゴシック" panose="020B0400000000000000" pitchFamily="50" charset="-128"/>
              </a:rPr>
              <a:t>低温暖房能力</a:t>
            </a:r>
            <a:r>
              <a:rPr lang="ja-JP" altLang="en-US" sz="500" dirty="0" smtClean="0">
                <a:solidFill>
                  <a:srgbClr val="B46F00"/>
                </a:solidFill>
                <a:latin typeface="BIZ UDPゴシック" panose="020B0400000000000000" pitchFamily="50" charset="-128"/>
                <a:ea typeface="BIZ UDPゴシック" panose="020B0400000000000000" pitchFamily="50" charset="-128"/>
              </a:rPr>
              <a:t>★</a:t>
            </a:r>
            <a:r>
              <a:rPr lang="en-US" altLang="ja-JP" sz="600" dirty="0" smtClean="0">
                <a:solidFill>
                  <a:srgbClr val="B46F00"/>
                </a:solidFill>
                <a:latin typeface="BIZ UDPゴシック" panose="020B0400000000000000" pitchFamily="50" charset="-128"/>
                <a:ea typeface="BIZ UDPゴシック" panose="020B0400000000000000" pitchFamily="50" charset="-128"/>
              </a:rPr>
              <a:t> 4.4kW</a:t>
            </a:r>
            <a:endParaRPr lang="ja-JP" altLang="en-US" sz="100" dirty="0">
              <a:solidFill>
                <a:srgbClr val="B46F00"/>
              </a:solidFill>
              <a:latin typeface="BIZ UDPゴシック" panose="020B0400000000000000" pitchFamily="50" charset="-128"/>
              <a:ea typeface="BIZ UDPゴシック" panose="020B0400000000000000" pitchFamily="50" charset="-128"/>
            </a:endParaRPr>
          </a:p>
        </p:txBody>
      </p:sp>
      <p:sp>
        <p:nvSpPr>
          <p:cNvPr id="320" name="テキスト ボックス 319">
            <a:extLst>
              <a:ext uri="{FF2B5EF4-FFF2-40B4-BE49-F238E27FC236}">
                <a16:creationId xmlns:a16="http://schemas.microsoft.com/office/drawing/2014/main" id="{8CF5187E-FFC3-FB40-ABCD-72521F3826EA}"/>
              </a:ext>
            </a:extLst>
          </p:cNvPr>
          <p:cNvSpPr txBox="1"/>
          <p:nvPr/>
        </p:nvSpPr>
        <p:spPr>
          <a:xfrm>
            <a:off x="12888771" y="2401845"/>
            <a:ext cx="2124299" cy="369332"/>
          </a:xfrm>
          <a:prstGeom prst="rect">
            <a:avLst/>
          </a:prstGeom>
          <a:noFill/>
          <a:ln>
            <a:noFill/>
          </a:ln>
        </p:spPr>
        <p:txBody>
          <a:bodyPr wrap="none" rtlCol="0">
            <a:spAutoFit/>
          </a:bodyPr>
          <a:lstStyle/>
          <a:p>
            <a:r>
              <a:rPr lang="ja-JP" altLang="en-US" sz="600" dirty="0">
                <a:latin typeface="游ゴシック Medium" panose="020B0500000000000000" pitchFamily="50" charset="-128"/>
                <a:ea typeface="游ゴシック Medium" panose="020B0500000000000000" pitchFamily="50" charset="-128"/>
              </a:rPr>
              <a:t>希望</a:t>
            </a:r>
            <a:r>
              <a:rPr lang="ja-JP" altLang="en-US" sz="600" dirty="0" smtClean="0">
                <a:latin typeface="游ゴシック Medium" panose="020B0500000000000000" pitchFamily="50" charset="-128"/>
                <a:ea typeface="游ゴシック Medium" panose="020B0500000000000000" pitchFamily="50" charset="-128"/>
              </a:rPr>
              <a:t>小売価格</a:t>
            </a:r>
            <a:r>
              <a:rPr lang="en-US" altLang="ja-JP" sz="800" dirty="0" smtClean="0">
                <a:latin typeface="游ゴシック Medium" panose="020B0500000000000000" pitchFamily="50" charset="-128"/>
                <a:ea typeface="游ゴシック Medium" panose="020B0500000000000000" pitchFamily="50" charset="-128"/>
              </a:rPr>
              <a:t>41</a:t>
            </a:r>
            <a:r>
              <a:rPr lang="en-US" altLang="ja-JP" sz="800" dirty="0">
                <a:latin typeface="游ゴシック Medium" panose="020B0500000000000000" pitchFamily="50" charset="-128"/>
                <a:ea typeface="游ゴシック Medium" panose="020B0500000000000000" pitchFamily="50" charset="-128"/>
              </a:rPr>
              <a:t>8</a:t>
            </a:r>
            <a:r>
              <a:rPr lang="en-US" altLang="ja-JP" sz="800" dirty="0" smtClean="0">
                <a:latin typeface="游ゴシック Medium" panose="020B0500000000000000" pitchFamily="50" charset="-128"/>
                <a:ea typeface="游ゴシック Medium" panose="020B0500000000000000" pitchFamily="50" charset="-128"/>
              </a:rPr>
              <a:t>,000</a:t>
            </a:r>
            <a:r>
              <a:rPr lang="ja-JP" altLang="en-US" sz="800" dirty="0">
                <a:latin typeface="游ゴシック Medium" panose="020B0500000000000000" pitchFamily="50" charset="-128"/>
                <a:ea typeface="游ゴシック Medium" panose="020B0500000000000000" pitchFamily="50" charset="-128"/>
              </a:rPr>
              <a:t>円</a:t>
            </a:r>
            <a:r>
              <a:rPr lang="ja-JP" altLang="en-US" sz="600" dirty="0">
                <a:latin typeface="游ゴシック Medium" panose="020B0500000000000000" pitchFamily="50" charset="-128"/>
                <a:ea typeface="游ゴシック Medium" panose="020B0500000000000000" pitchFamily="50" charset="-128"/>
              </a:rPr>
              <a:t>（税抜</a:t>
            </a:r>
            <a:r>
              <a:rPr lang="en-US" altLang="ja-JP" sz="600" dirty="0" smtClean="0">
                <a:latin typeface="游ゴシック Medium" panose="020B0500000000000000" pitchFamily="50" charset="-128"/>
                <a:ea typeface="游ゴシック Medium" panose="020B0500000000000000" pitchFamily="50" charset="-128"/>
              </a:rPr>
              <a:t>380,000</a:t>
            </a:r>
            <a:r>
              <a:rPr lang="ja-JP" altLang="en-US" sz="600" dirty="0">
                <a:latin typeface="游ゴシック Medium" panose="020B0500000000000000" pitchFamily="50" charset="-128"/>
                <a:ea typeface="游ゴシック Medium" panose="020B0500000000000000" pitchFamily="50" charset="-128"/>
              </a:rPr>
              <a:t>円）</a:t>
            </a:r>
            <a:endParaRPr lang="en-US" altLang="ja-JP" sz="600" dirty="0">
              <a:latin typeface="游ゴシック Medium" panose="020B0500000000000000" pitchFamily="50" charset="-128"/>
              <a:ea typeface="游ゴシック Medium" panose="020B0500000000000000" pitchFamily="50" charset="-128"/>
            </a:endParaRPr>
          </a:p>
          <a:p>
            <a:r>
              <a:rPr lang="ja-JP" altLang="en-US" sz="500" dirty="0">
                <a:latin typeface="游ゴシック Medium" panose="020B0500000000000000" pitchFamily="50" charset="-128"/>
                <a:ea typeface="游ゴシック Medium" panose="020B0500000000000000" pitchFamily="50" charset="-128"/>
              </a:rPr>
              <a:t>室内機</a:t>
            </a:r>
            <a:r>
              <a:rPr lang="en-US" altLang="ja-JP" sz="500" dirty="0">
                <a:latin typeface="游ゴシック Medium" panose="020B0500000000000000" pitchFamily="50" charset="-128"/>
                <a:ea typeface="游ゴシック Medium" panose="020B0500000000000000" pitchFamily="50" charset="-128"/>
              </a:rPr>
              <a:t> </a:t>
            </a:r>
            <a:r>
              <a:rPr lang="en-US" altLang="ja-JP" sz="500" dirty="0" smtClean="0">
                <a:latin typeface="游ゴシック Medium" panose="020B0500000000000000" pitchFamily="50" charset="-128"/>
                <a:ea typeface="游ゴシック Medium" panose="020B0500000000000000" pitchFamily="50" charset="-128"/>
              </a:rPr>
              <a:t>167,200</a:t>
            </a:r>
            <a:r>
              <a:rPr lang="ja-JP" altLang="en-US" sz="500" dirty="0" smtClean="0">
                <a:latin typeface="游ゴシック Medium" panose="020B0500000000000000" pitchFamily="50" charset="-128"/>
                <a:ea typeface="游ゴシック Medium" panose="020B0500000000000000" pitchFamily="50" charset="-128"/>
              </a:rPr>
              <a:t>円</a:t>
            </a:r>
            <a:r>
              <a:rPr lang="en-US" altLang="ja-JP" sz="500" dirty="0" smtClean="0">
                <a:latin typeface="游ゴシック Medium" panose="020B0500000000000000" pitchFamily="50" charset="-128"/>
                <a:ea typeface="游ゴシック Medium" panose="020B0500000000000000" pitchFamily="50" charset="-128"/>
              </a:rPr>
              <a:t>(</a:t>
            </a:r>
            <a:r>
              <a:rPr lang="ja-JP" altLang="en-US" sz="500" dirty="0" smtClean="0">
                <a:latin typeface="游ゴシック Medium" panose="020B0500000000000000" pitchFamily="50" charset="-128"/>
                <a:ea typeface="游ゴシック Medium" panose="020B0500000000000000" pitchFamily="50" charset="-128"/>
              </a:rPr>
              <a:t>税抜</a:t>
            </a:r>
            <a:r>
              <a:rPr lang="en-US" altLang="ja-JP" sz="500" dirty="0" smtClean="0">
                <a:latin typeface="游ゴシック Medium" panose="020B0500000000000000" pitchFamily="50" charset="-128"/>
                <a:ea typeface="游ゴシック Medium" panose="020B0500000000000000" pitchFamily="50" charset="-128"/>
              </a:rPr>
              <a:t>15</a:t>
            </a:r>
            <a:r>
              <a:rPr lang="en-US" altLang="ja-JP" sz="500" dirty="0">
                <a:latin typeface="游ゴシック Medium" panose="020B0500000000000000" pitchFamily="50" charset="-128"/>
                <a:ea typeface="游ゴシック Medium" panose="020B0500000000000000" pitchFamily="50" charset="-128"/>
              </a:rPr>
              <a:t>2</a:t>
            </a:r>
            <a:r>
              <a:rPr lang="en-US" altLang="ja-JP" sz="500" dirty="0" smtClean="0">
                <a:latin typeface="游ゴシック Medium" panose="020B0500000000000000" pitchFamily="50" charset="-128"/>
                <a:ea typeface="游ゴシック Medium" panose="020B0500000000000000" pitchFamily="50" charset="-128"/>
              </a:rPr>
              <a:t>,000</a:t>
            </a:r>
            <a:r>
              <a:rPr lang="ja-JP" altLang="en-US" sz="500" dirty="0" smtClean="0">
                <a:latin typeface="游ゴシック Medium" panose="020B0500000000000000" pitchFamily="50" charset="-128"/>
                <a:ea typeface="游ゴシック Medium" panose="020B0500000000000000" pitchFamily="50" charset="-128"/>
              </a:rPr>
              <a:t>円</a:t>
            </a:r>
            <a:r>
              <a:rPr lang="en-US" altLang="ja-JP" sz="500" dirty="0" smtClean="0">
                <a:latin typeface="游ゴシック Medium" panose="020B0500000000000000" pitchFamily="50" charset="-128"/>
                <a:ea typeface="游ゴシック Medium" panose="020B0500000000000000" pitchFamily="50" charset="-128"/>
              </a:rPr>
              <a:t>)</a:t>
            </a:r>
            <a:r>
              <a:rPr lang="ja-JP" altLang="en-US" sz="500" dirty="0" smtClean="0">
                <a:latin typeface="游ゴシック Medium" panose="020B0500000000000000" pitchFamily="50" charset="-128"/>
                <a:ea typeface="游ゴシック Medium" panose="020B0500000000000000" pitchFamily="50" charset="-128"/>
              </a:rPr>
              <a:t>室外機</a:t>
            </a:r>
            <a:r>
              <a:rPr lang="en-US" altLang="ja-JP" sz="500" dirty="0" smtClean="0">
                <a:latin typeface="游ゴシック Medium" panose="020B0500000000000000" pitchFamily="50" charset="-128"/>
                <a:ea typeface="游ゴシック Medium" panose="020B0500000000000000" pitchFamily="50" charset="-128"/>
              </a:rPr>
              <a:t> 250,800</a:t>
            </a:r>
            <a:r>
              <a:rPr lang="ja-JP" altLang="en-US" sz="500" dirty="0" smtClean="0">
                <a:latin typeface="游ゴシック Medium" panose="020B0500000000000000" pitchFamily="50" charset="-128"/>
                <a:ea typeface="游ゴシック Medium" panose="020B0500000000000000" pitchFamily="50" charset="-128"/>
              </a:rPr>
              <a:t>円</a:t>
            </a:r>
            <a:r>
              <a:rPr lang="en-US" altLang="ja-JP" sz="500" dirty="0" smtClean="0">
                <a:latin typeface="游ゴシック Medium" panose="020B0500000000000000" pitchFamily="50" charset="-128"/>
                <a:ea typeface="游ゴシック Medium" panose="020B0500000000000000" pitchFamily="50" charset="-128"/>
              </a:rPr>
              <a:t>(</a:t>
            </a:r>
            <a:r>
              <a:rPr lang="ja-JP" altLang="en-US" sz="500" dirty="0" smtClean="0">
                <a:latin typeface="游ゴシック Medium" panose="020B0500000000000000" pitchFamily="50" charset="-128"/>
                <a:ea typeface="游ゴシック Medium" panose="020B0500000000000000" pitchFamily="50" charset="-128"/>
              </a:rPr>
              <a:t>税抜</a:t>
            </a:r>
            <a:r>
              <a:rPr lang="en-US" altLang="ja-JP" sz="500" dirty="0" smtClean="0">
                <a:latin typeface="游ゴシック Medium" panose="020B0500000000000000" pitchFamily="50" charset="-128"/>
                <a:ea typeface="游ゴシック Medium" panose="020B0500000000000000" pitchFamily="50" charset="-128"/>
              </a:rPr>
              <a:t>22</a:t>
            </a:r>
            <a:r>
              <a:rPr lang="en-US" altLang="ja-JP" sz="500" dirty="0">
                <a:latin typeface="游ゴシック Medium" panose="020B0500000000000000" pitchFamily="50" charset="-128"/>
                <a:ea typeface="游ゴシック Medium" panose="020B0500000000000000" pitchFamily="50" charset="-128"/>
              </a:rPr>
              <a:t>8</a:t>
            </a:r>
            <a:r>
              <a:rPr lang="en-US" altLang="ja-JP" sz="500" dirty="0" smtClean="0">
                <a:latin typeface="游ゴシック Medium" panose="020B0500000000000000" pitchFamily="50" charset="-128"/>
                <a:ea typeface="游ゴシック Medium" panose="020B0500000000000000" pitchFamily="50" charset="-128"/>
              </a:rPr>
              <a:t>,000</a:t>
            </a:r>
            <a:r>
              <a:rPr lang="ja-JP" altLang="en-US" sz="500" dirty="0" smtClean="0">
                <a:latin typeface="游ゴシック Medium" panose="020B0500000000000000" pitchFamily="50" charset="-128"/>
                <a:ea typeface="游ゴシック Medium" panose="020B0500000000000000" pitchFamily="50" charset="-128"/>
              </a:rPr>
              <a:t>円</a:t>
            </a:r>
            <a:r>
              <a:rPr lang="en-US" altLang="ja-JP" sz="500" dirty="0" smtClean="0">
                <a:latin typeface="游ゴシック Medium" panose="020B0500000000000000" pitchFamily="50" charset="-128"/>
                <a:ea typeface="游ゴシック Medium" panose="020B0500000000000000" pitchFamily="50" charset="-128"/>
              </a:rPr>
              <a:t>)</a:t>
            </a:r>
            <a:endParaRPr lang="en-US" altLang="ja-JP" sz="500" dirty="0">
              <a:latin typeface="游ゴシック Medium" panose="020B0500000000000000" pitchFamily="50" charset="-128"/>
              <a:ea typeface="游ゴシック Medium" panose="020B0500000000000000" pitchFamily="50" charset="-128"/>
            </a:endParaRPr>
          </a:p>
          <a:p>
            <a:r>
              <a:rPr lang="ja-JP" altLang="en-US" sz="500" dirty="0">
                <a:latin typeface="游ゴシック Medium" panose="020B0500000000000000" pitchFamily="50" charset="-128"/>
                <a:ea typeface="游ゴシック Medium" panose="020B0500000000000000" pitchFamily="50" charset="-128"/>
              </a:rPr>
              <a:t>（工事費別）</a:t>
            </a:r>
            <a:endParaRPr lang="en-US" altLang="ja-JP" sz="500" dirty="0">
              <a:latin typeface="游ゴシック Medium" panose="020B0500000000000000" pitchFamily="50" charset="-128"/>
              <a:ea typeface="游ゴシック Medium" panose="020B0500000000000000" pitchFamily="50" charset="-128"/>
            </a:endParaRPr>
          </a:p>
        </p:txBody>
      </p:sp>
      <p:sp>
        <p:nvSpPr>
          <p:cNvPr id="324" name="テキスト ボックス 323">
            <a:extLst>
              <a:ext uri="{FF2B5EF4-FFF2-40B4-BE49-F238E27FC236}">
                <a16:creationId xmlns:a16="http://schemas.microsoft.com/office/drawing/2014/main" id="{60C7817E-81FA-EE4D-9851-FE527ECB6826}"/>
              </a:ext>
            </a:extLst>
          </p:cNvPr>
          <p:cNvSpPr txBox="1"/>
          <p:nvPr/>
        </p:nvSpPr>
        <p:spPr>
          <a:xfrm>
            <a:off x="12901715" y="2869710"/>
            <a:ext cx="588623" cy="161583"/>
          </a:xfrm>
          <a:prstGeom prst="rect">
            <a:avLst/>
          </a:prstGeom>
          <a:noFill/>
          <a:ln>
            <a:noFill/>
          </a:ln>
        </p:spPr>
        <p:txBody>
          <a:bodyPr wrap="none" rtlCol="0">
            <a:spAutoFit/>
          </a:bodyPr>
          <a:lstStyle/>
          <a:p>
            <a:r>
              <a:rPr lang="ja-JP" altLang="en-US" sz="450">
                <a:latin typeface="游ゴシック Medium" panose="020B0500000000000000" pitchFamily="50" charset="-128"/>
                <a:ea typeface="游ゴシック Medium" panose="020B0500000000000000" pitchFamily="50" charset="-128"/>
              </a:rPr>
              <a:t>期間消費電力量</a:t>
            </a:r>
            <a:endParaRPr lang="en-US" altLang="ja-JP" sz="450" dirty="0">
              <a:latin typeface="游ゴシック Medium" panose="020B0500000000000000" pitchFamily="50" charset="-128"/>
              <a:ea typeface="游ゴシック Medium" panose="020B0500000000000000" pitchFamily="50" charset="-128"/>
            </a:endParaRPr>
          </a:p>
        </p:txBody>
      </p:sp>
      <p:sp>
        <p:nvSpPr>
          <p:cNvPr id="325" name="テキスト ボックス 324">
            <a:extLst>
              <a:ext uri="{FF2B5EF4-FFF2-40B4-BE49-F238E27FC236}">
                <a16:creationId xmlns:a16="http://schemas.microsoft.com/office/drawing/2014/main" id="{2CEA4E50-FEDF-7F48-A192-299FAAC697AD}"/>
              </a:ext>
            </a:extLst>
          </p:cNvPr>
          <p:cNvSpPr txBox="1"/>
          <p:nvPr/>
        </p:nvSpPr>
        <p:spPr>
          <a:xfrm>
            <a:off x="13575890" y="2912229"/>
            <a:ext cx="415498" cy="230832"/>
          </a:xfrm>
          <a:prstGeom prst="rect">
            <a:avLst/>
          </a:prstGeom>
          <a:noFill/>
          <a:ln>
            <a:noFill/>
          </a:ln>
        </p:spPr>
        <p:txBody>
          <a:bodyPr wrap="none" rtlCol="0">
            <a:spAutoFit/>
          </a:bodyPr>
          <a:lstStyle/>
          <a:p>
            <a:r>
              <a:rPr lang="ja-JP" altLang="en-US" sz="450" dirty="0">
                <a:latin typeface="游ゴシック Medium" panose="020B0500000000000000" pitchFamily="50" charset="-128"/>
                <a:ea typeface="游ゴシック Medium" panose="020B0500000000000000" pitchFamily="50" charset="-128"/>
              </a:rPr>
              <a:t>目標年度</a:t>
            </a:r>
            <a:endParaRPr lang="en-US" altLang="ja-JP" sz="450" dirty="0">
              <a:latin typeface="游ゴシック Medium" panose="020B0500000000000000" pitchFamily="50" charset="-128"/>
              <a:ea typeface="游ゴシック Medium" panose="020B0500000000000000" pitchFamily="50" charset="-128"/>
            </a:endParaRPr>
          </a:p>
          <a:p>
            <a:r>
              <a:rPr lang="en-US" altLang="ja-JP" sz="450" dirty="0" smtClean="0">
                <a:latin typeface="游ゴシック Medium" panose="020B0500000000000000" pitchFamily="50" charset="-128"/>
                <a:ea typeface="游ゴシック Medium" panose="020B0500000000000000" pitchFamily="50" charset="-128"/>
              </a:rPr>
              <a:t>2027</a:t>
            </a:r>
            <a:r>
              <a:rPr lang="ja-JP" altLang="en-US" sz="450" dirty="0" smtClean="0">
                <a:latin typeface="游ゴシック Medium" panose="020B0500000000000000" pitchFamily="50" charset="-128"/>
                <a:ea typeface="游ゴシック Medium" panose="020B0500000000000000" pitchFamily="50" charset="-128"/>
              </a:rPr>
              <a:t>年</a:t>
            </a:r>
            <a:endParaRPr lang="en-US" altLang="ja-JP" sz="450" dirty="0">
              <a:latin typeface="游ゴシック Medium" panose="020B0500000000000000" pitchFamily="50" charset="-128"/>
              <a:ea typeface="游ゴシック Medium" panose="020B0500000000000000" pitchFamily="50" charset="-128"/>
            </a:endParaRPr>
          </a:p>
        </p:txBody>
      </p:sp>
      <p:sp>
        <p:nvSpPr>
          <p:cNvPr id="326" name="テキスト ボックス 325">
            <a:extLst>
              <a:ext uri="{FF2B5EF4-FFF2-40B4-BE49-F238E27FC236}">
                <a16:creationId xmlns:a16="http://schemas.microsoft.com/office/drawing/2014/main" id="{D0FFDA16-01EC-1C4F-B0D5-54759D5B657F}"/>
              </a:ext>
            </a:extLst>
          </p:cNvPr>
          <p:cNvSpPr txBox="1"/>
          <p:nvPr/>
        </p:nvSpPr>
        <p:spPr>
          <a:xfrm>
            <a:off x="13842204" y="2869710"/>
            <a:ext cx="641522" cy="161583"/>
          </a:xfrm>
          <a:prstGeom prst="rect">
            <a:avLst/>
          </a:prstGeom>
          <a:noFill/>
          <a:ln>
            <a:noFill/>
          </a:ln>
        </p:spPr>
        <p:txBody>
          <a:bodyPr wrap="none" rtlCol="0">
            <a:spAutoFit/>
          </a:bodyPr>
          <a:lstStyle/>
          <a:p>
            <a:r>
              <a:rPr lang="ja-JP" altLang="en-US" sz="450">
                <a:latin typeface="游ゴシック Medium" panose="020B0500000000000000" pitchFamily="50" charset="-128"/>
                <a:ea typeface="游ゴシック Medium" panose="020B0500000000000000" pitchFamily="50" charset="-128"/>
              </a:rPr>
              <a:t>省エネ基準達成率</a:t>
            </a:r>
            <a:endParaRPr lang="en-US" altLang="ja-JP" sz="450" dirty="0">
              <a:latin typeface="游ゴシック Medium" panose="020B0500000000000000" pitchFamily="50" charset="-128"/>
              <a:ea typeface="游ゴシック Medium" panose="020B0500000000000000" pitchFamily="50" charset="-128"/>
            </a:endParaRPr>
          </a:p>
        </p:txBody>
      </p:sp>
      <p:sp>
        <p:nvSpPr>
          <p:cNvPr id="327" name="テキスト ボックス 326">
            <a:extLst>
              <a:ext uri="{FF2B5EF4-FFF2-40B4-BE49-F238E27FC236}">
                <a16:creationId xmlns:a16="http://schemas.microsoft.com/office/drawing/2014/main" id="{89606A44-49BD-D246-835D-42A0FE1BCAA7}"/>
              </a:ext>
            </a:extLst>
          </p:cNvPr>
          <p:cNvSpPr txBox="1"/>
          <p:nvPr/>
        </p:nvSpPr>
        <p:spPr>
          <a:xfrm>
            <a:off x="14339224" y="2831610"/>
            <a:ext cx="560731" cy="230832"/>
          </a:xfrm>
          <a:prstGeom prst="rect">
            <a:avLst/>
          </a:prstGeom>
          <a:noFill/>
          <a:ln>
            <a:noFill/>
          </a:ln>
        </p:spPr>
        <p:txBody>
          <a:bodyPr wrap="none" rtlCol="0">
            <a:spAutoFit/>
          </a:bodyPr>
          <a:lstStyle/>
          <a:p>
            <a:r>
              <a:rPr lang="ja-JP" altLang="en-US" sz="450" spc="-70" dirty="0">
                <a:latin typeface="游ゴシック Medium" panose="020B0500000000000000" pitchFamily="50" charset="-128"/>
                <a:ea typeface="游ゴシック Medium" panose="020B0500000000000000" pitchFamily="50" charset="-128"/>
              </a:rPr>
              <a:t>通年エネルギー</a:t>
            </a:r>
            <a:endParaRPr lang="en-US" altLang="ja-JP" sz="450" spc="-70" dirty="0">
              <a:latin typeface="游ゴシック Medium" panose="020B0500000000000000" pitchFamily="50" charset="-128"/>
              <a:ea typeface="游ゴシック Medium" panose="020B0500000000000000" pitchFamily="50" charset="-128"/>
            </a:endParaRPr>
          </a:p>
          <a:p>
            <a:r>
              <a:rPr lang="ja-JP" altLang="en-US" sz="450" spc="-70" dirty="0">
                <a:latin typeface="游ゴシック Medium" panose="020B0500000000000000" pitchFamily="50" charset="-128"/>
                <a:ea typeface="游ゴシック Medium" panose="020B0500000000000000" pitchFamily="50" charset="-128"/>
              </a:rPr>
              <a:t>消費効率（</a:t>
            </a:r>
            <a:r>
              <a:rPr lang="en-US" altLang="ja-JP" sz="450" spc="-70" dirty="0">
                <a:latin typeface="游ゴシック Medium" panose="020B0500000000000000" pitchFamily="50" charset="-128"/>
                <a:ea typeface="游ゴシック Medium" panose="020B0500000000000000" pitchFamily="50" charset="-128"/>
              </a:rPr>
              <a:t>APF</a:t>
            </a:r>
            <a:r>
              <a:rPr lang="ja-JP" altLang="en-US" sz="450" spc="-70" dirty="0">
                <a:latin typeface="游ゴシック Medium" panose="020B0500000000000000" pitchFamily="50" charset="-128"/>
                <a:ea typeface="游ゴシック Medium" panose="020B0500000000000000" pitchFamily="50" charset="-128"/>
              </a:rPr>
              <a:t>）</a:t>
            </a:r>
            <a:endParaRPr lang="en-US" altLang="ja-JP" sz="450" spc="-70" dirty="0">
              <a:latin typeface="游ゴシック Medium" panose="020B0500000000000000" pitchFamily="50" charset="-128"/>
              <a:ea typeface="游ゴシック Medium" panose="020B0500000000000000" pitchFamily="50" charset="-128"/>
            </a:endParaRPr>
          </a:p>
        </p:txBody>
      </p:sp>
      <p:sp>
        <p:nvSpPr>
          <p:cNvPr id="328" name="テキスト ボックス 327">
            <a:extLst>
              <a:ext uri="{FF2B5EF4-FFF2-40B4-BE49-F238E27FC236}">
                <a16:creationId xmlns:a16="http://schemas.microsoft.com/office/drawing/2014/main" id="{B421A9AF-4826-9B46-952D-3EB37CE2B45D}"/>
              </a:ext>
            </a:extLst>
          </p:cNvPr>
          <p:cNvSpPr txBox="1"/>
          <p:nvPr/>
        </p:nvSpPr>
        <p:spPr>
          <a:xfrm>
            <a:off x="12920735" y="2952704"/>
            <a:ext cx="553357" cy="246221"/>
          </a:xfrm>
          <a:prstGeom prst="rect">
            <a:avLst/>
          </a:prstGeom>
          <a:noFill/>
          <a:ln>
            <a:noFill/>
          </a:ln>
        </p:spPr>
        <p:txBody>
          <a:bodyPr wrap="none" rtlCol="0">
            <a:spAutoFit/>
          </a:bodyPr>
          <a:lstStyle/>
          <a:p>
            <a:r>
              <a:rPr lang="en-US" altLang="ja-JP" sz="1000" dirty="0" smtClean="0">
                <a:latin typeface="游ゴシック Medium" panose="020B0500000000000000" pitchFamily="50" charset="-128"/>
                <a:ea typeface="游ゴシック Medium" panose="020B0500000000000000" pitchFamily="50" charset="-128"/>
              </a:rPr>
              <a:t>685</a:t>
            </a:r>
            <a:r>
              <a:rPr lang="en-US" altLang="ja-JP" sz="600" dirty="0" smtClean="0">
                <a:latin typeface="游ゴシック Medium" panose="020B0500000000000000" pitchFamily="50" charset="-128"/>
                <a:ea typeface="游ゴシック Medium" panose="020B0500000000000000" pitchFamily="50" charset="-128"/>
              </a:rPr>
              <a:t>kWh</a:t>
            </a:r>
            <a:endParaRPr lang="en-US" altLang="ja-JP" sz="450" dirty="0">
              <a:latin typeface="游ゴシック Medium" panose="020B0500000000000000" pitchFamily="50" charset="-128"/>
              <a:ea typeface="游ゴシック Medium" panose="020B0500000000000000" pitchFamily="50" charset="-128"/>
            </a:endParaRPr>
          </a:p>
        </p:txBody>
      </p:sp>
      <p:sp>
        <p:nvSpPr>
          <p:cNvPr id="329" name="テキスト ボックス 328">
            <a:extLst>
              <a:ext uri="{FF2B5EF4-FFF2-40B4-BE49-F238E27FC236}">
                <a16:creationId xmlns:a16="http://schemas.microsoft.com/office/drawing/2014/main" id="{D2731C48-9D7C-8D4B-A57F-42CEBBBD1B1D}"/>
              </a:ext>
            </a:extLst>
          </p:cNvPr>
          <p:cNvSpPr txBox="1"/>
          <p:nvPr/>
        </p:nvSpPr>
        <p:spPr>
          <a:xfrm>
            <a:off x="13948079" y="2958946"/>
            <a:ext cx="458780" cy="246221"/>
          </a:xfrm>
          <a:prstGeom prst="rect">
            <a:avLst/>
          </a:prstGeom>
          <a:noFill/>
          <a:ln>
            <a:noFill/>
          </a:ln>
        </p:spPr>
        <p:txBody>
          <a:bodyPr wrap="none" rtlCol="0">
            <a:spAutoFit/>
          </a:bodyPr>
          <a:lstStyle/>
          <a:p>
            <a:r>
              <a:rPr lang="en-US" altLang="ja-JP" sz="1000" dirty="0" smtClean="0">
                <a:latin typeface="游ゴシック Medium" panose="020B0500000000000000" pitchFamily="50" charset="-128"/>
                <a:ea typeface="游ゴシック Medium" panose="020B0500000000000000" pitchFamily="50" charset="-128"/>
              </a:rPr>
              <a:t>104</a:t>
            </a:r>
            <a:r>
              <a:rPr lang="en-US" altLang="ja-JP" sz="600" dirty="0" smtClean="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30" name="テキスト ボックス 329">
            <a:extLst>
              <a:ext uri="{FF2B5EF4-FFF2-40B4-BE49-F238E27FC236}">
                <a16:creationId xmlns:a16="http://schemas.microsoft.com/office/drawing/2014/main" id="{9163D060-E665-AE49-B80B-4DA6B802FFAE}"/>
              </a:ext>
            </a:extLst>
          </p:cNvPr>
          <p:cNvSpPr txBox="1"/>
          <p:nvPr/>
        </p:nvSpPr>
        <p:spPr>
          <a:xfrm>
            <a:off x="14435059" y="2973653"/>
            <a:ext cx="370614" cy="253916"/>
          </a:xfrm>
          <a:prstGeom prst="rect">
            <a:avLst/>
          </a:prstGeom>
          <a:noFill/>
          <a:ln>
            <a:noFill/>
          </a:ln>
        </p:spPr>
        <p:txBody>
          <a:bodyPr wrap="none" rtlCol="0">
            <a:spAutoFit/>
          </a:bodyPr>
          <a:lstStyle/>
          <a:p>
            <a:r>
              <a:rPr lang="en-US" altLang="ja-JP" sz="1050" dirty="0" smtClean="0">
                <a:latin typeface="游ゴシック Medium" panose="020B0500000000000000" pitchFamily="50" charset="-128"/>
                <a:ea typeface="游ゴシック Medium" panose="020B0500000000000000" pitchFamily="50" charset="-128"/>
              </a:rPr>
              <a:t>6.9</a:t>
            </a:r>
            <a:endParaRPr lang="en-US" altLang="ja-JP" sz="1050" dirty="0">
              <a:latin typeface="游ゴシック Medium" panose="020B0500000000000000" pitchFamily="50" charset="-128"/>
              <a:ea typeface="游ゴシック Medium" panose="020B0500000000000000" pitchFamily="50" charset="-128"/>
            </a:endParaRPr>
          </a:p>
        </p:txBody>
      </p:sp>
      <p:sp>
        <p:nvSpPr>
          <p:cNvPr id="331" name="テキスト ボックス 330">
            <a:extLst>
              <a:ext uri="{FF2B5EF4-FFF2-40B4-BE49-F238E27FC236}">
                <a16:creationId xmlns:a16="http://schemas.microsoft.com/office/drawing/2014/main" id="{059F7DD4-33AA-2E4D-AFF7-8039A485200A}"/>
              </a:ext>
            </a:extLst>
          </p:cNvPr>
          <p:cNvSpPr txBox="1"/>
          <p:nvPr/>
        </p:nvSpPr>
        <p:spPr>
          <a:xfrm>
            <a:off x="12965535" y="3345186"/>
            <a:ext cx="300082" cy="161583"/>
          </a:xfrm>
          <a:prstGeom prst="rect">
            <a:avLst/>
          </a:prstGeom>
          <a:noFill/>
          <a:ln>
            <a:noFill/>
          </a:ln>
        </p:spPr>
        <p:txBody>
          <a:bodyPr wrap="none" rtlCol="0">
            <a:spAutoFit/>
          </a:bodyPr>
          <a:lstStyle/>
          <a:p>
            <a:r>
              <a:rPr lang="ja-JP" altLang="en-US" sz="450" dirty="0">
                <a:latin typeface="游ゴシック Medium" panose="020B0500000000000000" pitchFamily="50" charset="-128"/>
                <a:ea typeface="游ゴシック Medium" panose="020B0500000000000000" pitchFamily="50" charset="-128"/>
              </a:rPr>
              <a:t>冷房</a:t>
            </a:r>
            <a:endParaRPr lang="en-US" altLang="ja-JP" sz="450" dirty="0">
              <a:latin typeface="游ゴシック Medium" panose="020B0500000000000000" pitchFamily="50" charset="-128"/>
              <a:ea typeface="游ゴシック Medium" panose="020B0500000000000000" pitchFamily="50" charset="-128"/>
            </a:endParaRPr>
          </a:p>
        </p:txBody>
      </p:sp>
      <p:sp>
        <p:nvSpPr>
          <p:cNvPr id="332" name="テキスト ボックス 331">
            <a:extLst>
              <a:ext uri="{FF2B5EF4-FFF2-40B4-BE49-F238E27FC236}">
                <a16:creationId xmlns:a16="http://schemas.microsoft.com/office/drawing/2014/main" id="{3705BC3F-3E01-1346-B726-976C0781B297}"/>
              </a:ext>
            </a:extLst>
          </p:cNvPr>
          <p:cNvSpPr txBox="1"/>
          <p:nvPr/>
        </p:nvSpPr>
        <p:spPr>
          <a:xfrm>
            <a:off x="12983888" y="3515393"/>
            <a:ext cx="300082" cy="161583"/>
          </a:xfrm>
          <a:prstGeom prst="rect">
            <a:avLst/>
          </a:prstGeom>
          <a:noFill/>
          <a:ln>
            <a:noFill/>
          </a:ln>
        </p:spPr>
        <p:txBody>
          <a:bodyPr wrap="none" rtlCol="0">
            <a:spAutoFit/>
          </a:bodyPr>
          <a:lstStyle/>
          <a:p>
            <a:r>
              <a:rPr lang="ja-JP" altLang="en-US" sz="450">
                <a:latin typeface="游ゴシック Medium" panose="020B0500000000000000" pitchFamily="50" charset="-128"/>
                <a:ea typeface="游ゴシック Medium" panose="020B0500000000000000" pitchFamily="50" charset="-128"/>
              </a:rPr>
              <a:t>暖房</a:t>
            </a:r>
            <a:endParaRPr lang="en-US" altLang="ja-JP" sz="450" dirty="0">
              <a:latin typeface="游ゴシック Medium" panose="020B0500000000000000" pitchFamily="50" charset="-128"/>
              <a:ea typeface="游ゴシック Medium" panose="020B0500000000000000" pitchFamily="50" charset="-128"/>
            </a:endParaRPr>
          </a:p>
        </p:txBody>
      </p:sp>
      <p:sp>
        <p:nvSpPr>
          <p:cNvPr id="333" name="テキスト ボックス 332">
            <a:extLst>
              <a:ext uri="{FF2B5EF4-FFF2-40B4-BE49-F238E27FC236}">
                <a16:creationId xmlns:a16="http://schemas.microsoft.com/office/drawing/2014/main" id="{32F0D2AF-D35F-554C-9007-2D96EFDA5560}"/>
              </a:ext>
            </a:extLst>
          </p:cNvPr>
          <p:cNvSpPr txBox="1"/>
          <p:nvPr/>
        </p:nvSpPr>
        <p:spPr>
          <a:xfrm>
            <a:off x="13274768" y="3209633"/>
            <a:ext cx="527709" cy="161583"/>
          </a:xfrm>
          <a:prstGeom prst="rect">
            <a:avLst/>
          </a:prstGeom>
          <a:noFill/>
          <a:ln>
            <a:noFill/>
          </a:ln>
        </p:spPr>
        <p:txBody>
          <a:bodyPr wrap="none" rtlCol="0">
            <a:spAutoFit/>
          </a:bodyPr>
          <a:lstStyle/>
          <a:p>
            <a:r>
              <a:rPr lang="ja-JP" altLang="en-US" sz="450">
                <a:latin typeface="游ゴシック Medium" panose="020B0500000000000000" pitchFamily="50" charset="-128"/>
                <a:ea typeface="游ゴシック Medium" panose="020B0500000000000000" pitchFamily="50" charset="-128"/>
              </a:rPr>
              <a:t>畳数のめやす</a:t>
            </a:r>
            <a:endParaRPr lang="en-US" altLang="ja-JP" sz="450" dirty="0">
              <a:latin typeface="游ゴシック Medium" panose="020B0500000000000000" pitchFamily="50" charset="-128"/>
              <a:ea typeface="游ゴシック Medium" panose="020B0500000000000000" pitchFamily="50" charset="-128"/>
            </a:endParaRPr>
          </a:p>
        </p:txBody>
      </p:sp>
      <p:sp>
        <p:nvSpPr>
          <p:cNvPr id="334" name="テキスト ボックス 333">
            <a:extLst>
              <a:ext uri="{FF2B5EF4-FFF2-40B4-BE49-F238E27FC236}">
                <a16:creationId xmlns:a16="http://schemas.microsoft.com/office/drawing/2014/main" id="{57710FBE-7EA5-A740-91F3-EC132748A31D}"/>
              </a:ext>
            </a:extLst>
          </p:cNvPr>
          <p:cNvSpPr txBox="1"/>
          <p:nvPr/>
        </p:nvSpPr>
        <p:spPr>
          <a:xfrm>
            <a:off x="13923063" y="3209633"/>
            <a:ext cx="300082" cy="161583"/>
          </a:xfrm>
          <a:prstGeom prst="rect">
            <a:avLst/>
          </a:prstGeom>
          <a:noFill/>
          <a:ln>
            <a:noFill/>
          </a:ln>
        </p:spPr>
        <p:txBody>
          <a:bodyPr wrap="none" rtlCol="0">
            <a:spAutoFit/>
          </a:bodyPr>
          <a:lstStyle/>
          <a:p>
            <a:r>
              <a:rPr lang="ja-JP" altLang="en-US" sz="450">
                <a:latin typeface="游ゴシック Medium" panose="020B0500000000000000" pitchFamily="50" charset="-128"/>
                <a:ea typeface="游ゴシック Medium" panose="020B0500000000000000" pitchFamily="50" charset="-128"/>
              </a:rPr>
              <a:t>能力</a:t>
            </a:r>
            <a:endParaRPr lang="en-US" altLang="ja-JP" sz="450" dirty="0">
              <a:latin typeface="游ゴシック Medium" panose="020B0500000000000000" pitchFamily="50" charset="-128"/>
              <a:ea typeface="游ゴシック Medium" panose="020B0500000000000000" pitchFamily="50" charset="-128"/>
            </a:endParaRPr>
          </a:p>
        </p:txBody>
      </p:sp>
      <p:sp>
        <p:nvSpPr>
          <p:cNvPr id="335" name="テキスト ボックス 334">
            <a:extLst>
              <a:ext uri="{FF2B5EF4-FFF2-40B4-BE49-F238E27FC236}">
                <a16:creationId xmlns:a16="http://schemas.microsoft.com/office/drawing/2014/main" id="{593FCD60-4F39-B94C-A09E-7C3E06D68045}"/>
              </a:ext>
            </a:extLst>
          </p:cNvPr>
          <p:cNvSpPr txBox="1"/>
          <p:nvPr/>
        </p:nvSpPr>
        <p:spPr>
          <a:xfrm>
            <a:off x="14390093" y="3209633"/>
            <a:ext cx="415498" cy="161583"/>
          </a:xfrm>
          <a:prstGeom prst="rect">
            <a:avLst/>
          </a:prstGeom>
          <a:noFill/>
          <a:ln>
            <a:noFill/>
          </a:ln>
        </p:spPr>
        <p:txBody>
          <a:bodyPr wrap="none" rtlCol="0">
            <a:spAutoFit/>
          </a:bodyPr>
          <a:lstStyle/>
          <a:p>
            <a:r>
              <a:rPr lang="ja-JP" altLang="en-US" sz="450">
                <a:latin typeface="游ゴシック Medium" panose="020B0500000000000000" pitchFamily="50" charset="-128"/>
                <a:ea typeface="游ゴシック Medium" panose="020B0500000000000000" pitchFamily="50" charset="-128"/>
              </a:rPr>
              <a:t>消費電力</a:t>
            </a:r>
            <a:endParaRPr lang="en-US" altLang="ja-JP" sz="450" dirty="0">
              <a:latin typeface="游ゴシック Medium" panose="020B0500000000000000" pitchFamily="50" charset="-128"/>
              <a:ea typeface="游ゴシック Medium" panose="020B0500000000000000" pitchFamily="50" charset="-128"/>
            </a:endParaRPr>
          </a:p>
        </p:txBody>
      </p:sp>
      <p:sp>
        <p:nvSpPr>
          <p:cNvPr id="336" name="テキスト ボックス 335">
            <a:extLst>
              <a:ext uri="{FF2B5EF4-FFF2-40B4-BE49-F238E27FC236}">
                <a16:creationId xmlns:a16="http://schemas.microsoft.com/office/drawing/2014/main" id="{EB431409-25B8-DA4B-84E1-C483033572FE}"/>
              </a:ext>
            </a:extLst>
          </p:cNvPr>
          <p:cNvSpPr txBox="1"/>
          <p:nvPr/>
        </p:nvSpPr>
        <p:spPr>
          <a:xfrm>
            <a:off x="13265382" y="3309092"/>
            <a:ext cx="543740"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7〜10</a:t>
            </a:r>
            <a:r>
              <a:rPr lang="ja-JP" altLang="en-US" sz="600">
                <a:latin typeface="游ゴシック Medium" panose="020B0500000000000000" pitchFamily="50" charset="-128"/>
                <a:ea typeface="游ゴシック Medium" panose="020B0500000000000000" pitchFamily="50" charset="-128"/>
              </a:rPr>
              <a:t>畳</a:t>
            </a:r>
            <a:endParaRPr lang="en-US" altLang="ja-JP" sz="600" dirty="0">
              <a:latin typeface="游ゴシック Medium" panose="020B0500000000000000" pitchFamily="50" charset="-128"/>
              <a:ea typeface="游ゴシック Medium" panose="020B0500000000000000" pitchFamily="50" charset="-128"/>
            </a:endParaRPr>
          </a:p>
          <a:p>
            <a:pPr algn="ctr"/>
            <a:r>
              <a:rPr lang="ja-JP" altLang="en-US" sz="450">
                <a:latin typeface="游ゴシック Medium" panose="020B0500000000000000" pitchFamily="50" charset="-128"/>
                <a:ea typeface="游ゴシック Medium" panose="020B0500000000000000" pitchFamily="50" charset="-128"/>
              </a:rPr>
              <a:t>（</a:t>
            </a:r>
            <a:r>
              <a:rPr lang="en-US" altLang="ja-JP" sz="450" dirty="0">
                <a:latin typeface="游ゴシック Medium" panose="020B0500000000000000" pitchFamily="50" charset="-128"/>
                <a:ea typeface="游ゴシック Medium" panose="020B0500000000000000" pitchFamily="50" charset="-128"/>
              </a:rPr>
              <a:t>11〜17㎡</a:t>
            </a:r>
            <a:r>
              <a:rPr lang="ja-JP" altLang="en-US" sz="45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37" name="テキスト ボックス 336">
            <a:extLst>
              <a:ext uri="{FF2B5EF4-FFF2-40B4-BE49-F238E27FC236}">
                <a16:creationId xmlns:a16="http://schemas.microsoft.com/office/drawing/2014/main" id="{DA0953EA-C430-A447-90D7-2B945B11D543}"/>
              </a:ext>
            </a:extLst>
          </p:cNvPr>
          <p:cNvSpPr txBox="1"/>
          <p:nvPr/>
        </p:nvSpPr>
        <p:spPr>
          <a:xfrm>
            <a:off x="13265381" y="3478974"/>
            <a:ext cx="543740"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6〜8</a:t>
            </a:r>
            <a:r>
              <a:rPr lang="ja-JP" altLang="en-US" sz="600" dirty="0">
                <a:latin typeface="游ゴシック Medium" panose="020B0500000000000000" pitchFamily="50" charset="-128"/>
                <a:ea typeface="游ゴシック Medium" panose="020B0500000000000000" pitchFamily="50" charset="-128"/>
              </a:rPr>
              <a:t>畳</a:t>
            </a:r>
            <a:endParaRPr lang="en-US" altLang="ja-JP" sz="600" dirty="0">
              <a:latin typeface="游ゴシック Medium" panose="020B0500000000000000" pitchFamily="50" charset="-128"/>
              <a:ea typeface="游ゴシック Medium" panose="020B0500000000000000" pitchFamily="50" charset="-128"/>
            </a:endParaRPr>
          </a:p>
          <a:p>
            <a:pPr algn="ctr"/>
            <a:r>
              <a:rPr lang="ja-JP" altLang="en-US" sz="450" dirty="0">
                <a:latin typeface="游ゴシック Medium" panose="020B0500000000000000" pitchFamily="50" charset="-128"/>
                <a:ea typeface="游ゴシック Medium" panose="020B0500000000000000" pitchFamily="50" charset="-128"/>
              </a:rPr>
              <a:t>（</a:t>
            </a:r>
            <a:r>
              <a:rPr lang="en-US" altLang="ja-JP" sz="450" dirty="0">
                <a:latin typeface="游ゴシック Medium" panose="020B0500000000000000" pitchFamily="50" charset="-128"/>
                <a:ea typeface="游ゴシック Medium" panose="020B0500000000000000" pitchFamily="50" charset="-128"/>
              </a:rPr>
              <a:t>10〜13㎡</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38" name="テキスト ボックス 337">
            <a:extLst>
              <a:ext uri="{FF2B5EF4-FFF2-40B4-BE49-F238E27FC236}">
                <a16:creationId xmlns:a16="http://schemas.microsoft.com/office/drawing/2014/main" id="{8D5DEC5C-7735-7F47-A4F5-C203ECCA9FB3}"/>
              </a:ext>
            </a:extLst>
          </p:cNvPr>
          <p:cNvSpPr txBox="1"/>
          <p:nvPr/>
        </p:nvSpPr>
        <p:spPr>
          <a:xfrm>
            <a:off x="13773985" y="3309092"/>
            <a:ext cx="598241"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2.5kW</a:t>
            </a:r>
          </a:p>
          <a:p>
            <a:pPr algn="ctr"/>
            <a:r>
              <a:rPr lang="ja-JP" altLang="en-US" sz="450" dirty="0">
                <a:latin typeface="游ゴシック Medium" panose="020B0500000000000000" pitchFamily="50" charset="-128"/>
                <a:ea typeface="游ゴシック Medium" panose="020B0500000000000000" pitchFamily="50" charset="-128"/>
              </a:rPr>
              <a:t>（</a:t>
            </a:r>
            <a:r>
              <a:rPr lang="en-US" altLang="ja-JP" sz="450" dirty="0">
                <a:latin typeface="游ゴシック Medium" panose="020B0500000000000000" pitchFamily="50" charset="-128"/>
                <a:ea typeface="游ゴシック Medium" panose="020B0500000000000000" pitchFamily="50" charset="-128"/>
              </a:rPr>
              <a:t>0.8〜3.5kW</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39" name="テキスト ボックス 338">
            <a:extLst>
              <a:ext uri="{FF2B5EF4-FFF2-40B4-BE49-F238E27FC236}">
                <a16:creationId xmlns:a16="http://schemas.microsoft.com/office/drawing/2014/main" id="{D18C34E2-6678-B94A-BB4E-9AC3868C86B6}"/>
              </a:ext>
            </a:extLst>
          </p:cNvPr>
          <p:cNvSpPr txBox="1"/>
          <p:nvPr/>
        </p:nvSpPr>
        <p:spPr>
          <a:xfrm>
            <a:off x="13773983" y="3475577"/>
            <a:ext cx="598241"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2.8kW</a:t>
            </a:r>
          </a:p>
          <a:p>
            <a:pPr algn="ctr"/>
            <a:r>
              <a:rPr lang="ja-JP" altLang="en-US" sz="450">
                <a:latin typeface="游ゴシック Medium" panose="020B0500000000000000" pitchFamily="50" charset="-128"/>
                <a:ea typeface="游ゴシック Medium" panose="020B0500000000000000" pitchFamily="50" charset="-128"/>
              </a:rPr>
              <a:t>（</a:t>
            </a:r>
            <a:r>
              <a:rPr lang="en-US" altLang="ja-JP" sz="450" dirty="0">
                <a:latin typeface="游ゴシック Medium" panose="020B0500000000000000" pitchFamily="50" charset="-128"/>
                <a:ea typeface="游ゴシック Medium" panose="020B0500000000000000" pitchFamily="50" charset="-128"/>
              </a:rPr>
              <a:t>0.8〜5.4kW</a:t>
            </a:r>
            <a:r>
              <a:rPr lang="ja-JP" altLang="en-US" sz="45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40" name="テキスト ボックス 339">
            <a:extLst>
              <a:ext uri="{FF2B5EF4-FFF2-40B4-BE49-F238E27FC236}">
                <a16:creationId xmlns:a16="http://schemas.microsoft.com/office/drawing/2014/main" id="{DA2395B7-C613-D04C-BB88-46549C556420}"/>
              </a:ext>
            </a:extLst>
          </p:cNvPr>
          <p:cNvSpPr txBox="1"/>
          <p:nvPr/>
        </p:nvSpPr>
        <p:spPr>
          <a:xfrm>
            <a:off x="14310056" y="3306731"/>
            <a:ext cx="603050" cy="253916"/>
          </a:xfrm>
          <a:prstGeom prst="rect">
            <a:avLst/>
          </a:prstGeom>
          <a:noFill/>
          <a:ln>
            <a:noFill/>
          </a:ln>
        </p:spPr>
        <p:txBody>
          <a:bodyPr wrap="none" rtlCol="0">
            <a:spAutoFit/>
          </a:bodyPr>
          <a:lstStyle/>
          <a:p>
            <a:pPr algn="ctr"/>
            <a:r>
              <a:rPr lang="en-US" altLang="ja-JP" sz="600" dirty="0" smtClean="0">
                <a:latin typeface="游ゴシック Medium" panose="020B0500000000000000" pitchFamily="50" charset="-128"/>
                <a:ea typeface="游ゴシック Medium" panose="020B0500000000000000" pitchFamily="50" charset="-128"/>
              </a:rPr>
              <a:t>470W</a:t>
            </a:r>
            <a:endParaRPr lang="en-US" altLang="ja-JP" sz="600" dirty="0">
              <a:latin typeface="游ゴシック Medium" panose="020B0500000000000000" pitchFamily="50" charset="-128"/>
              <a:ea typeface="游ゴシック Medium" panose="020B0500000000000000" pitchFamily="50" charset="-128"/>
            </a:endParaRPr>
          </a:p>
          <a:p>
            <a:pPr algn="ctr"/>
            <a:r>
              <a:rPr lang="ja-JP" altLang="en-US" sz="450" dirty="0" smtClean="0">
                <a:latin typeface="游ゴシック Medium" panose="020B0500000000000000" pitchFamily="50" charset="-128"/>
                <a:ea typeface="游ゴシック Medium" panose="020B0500000000000000" pitchFamily="50" charset="-128"/>
              </a:rPr>
              <a:t>（</a:t>
            </a:r>
            <a:r>
              <a:rPr lang="en-US" altLang="ja-JP" sz="450" smtClean="0">
                <a:latin typeface="游ゴシック Medium" panose="020B0500000000000000" pitchFamily="50" charset="-128"/>
                <a:ea typeface="游ゴシック Medium" panose="020B0500000000000000" pitchFamily="50" charset="-128"/>
              </a:rPr>
              <a:t>160〜870W</a:t>
            </a:r>
            <a:r>
              <a:rPr lang="ja-JP" altLang="en-US" sz="450" dirty="0" smtClean="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41" name="テキスト ボックス 340">
            <a:extLst>
              <a:ext uri="{FF2B5EF4-FFF2-40B4-BE49-F238E27FC236}">
                <a16:creationId xmlns:a16="http://schemas.microsoft.com/office/drawing/2014/main" id="{D3FA9B3C-7A52-0142-8B85-D067EF944022}"/>
              </a:ext>
            </a:extLst>
          </p:cNvPr>
          <p:cNvSpPr txBox="1"/>
          <p:nvPr/>
        </p:nvSpPr>
        <p:spPr>
          <a:xfrm>
            <a:off x="14279754" y="3476952"/>
            <a:ext cx="649537" cy="253916"/>
          </a:xfrm>
          <a:prstGeom prst="rect">
            <a:avLst/>
          </a:prstGeom>
          <a:noFill/>
          <a:ln>
            <a:noFill/>
          </a:ln>
        </p:spPr>
        <p:txBody>
          <a:bodyPr wrap="none" rtlCol="0">
            <a:spAutoFit/>
          </a:bodyPr>
          <a:lstStyle/>
          <a:p>
            <a:pPr algn="ctr"/>
            <a:r>
              <a:rPr lang="en-US" altLang="ja-JP" sz="600" dirty="0" smtClean="0">
                <a:latin typeface="游ゴシック Medium" panose="020B0500000000000000" pitchFamily="50" charset="-128"/>
                <a:ea typeface="游ゴシック Medium" panose="020B0500000000000000" pitchFamily="50" charset="-128"/>
              </a:rPr>
              <a:t>500W</a:t>
            </a:r>
            <a:endParaRPr lang="en-US" altLang="ja-JP" sz="600" dirty="0">
              <a:latin typeface="游ゴシック Medium" panose="020B0500000000000000" pitchFamily="50" charset="-128"/>
              <a:ea typeface="游ゴシック Medium" panose="020B0500000000000000" pitchFamily="50" charset="-128"/>
            </a:endParaRPr>
          </a:p>
          <a:p>
            <a:pPr algn="ctr"/>
            <a:r>
              <a:rPr lang="ja-JP" altLang="en-US" sz="450" dirty="0" smtClean="0">
                <a:latin typeface="游ゴシック Medium" panose="020B0500000000000000" pitchFamily="50" charset="-128"/>
                <a:ea typeface="游ゴシック Medium" panose="020B0500000000000000" pitchFamily="50" charset="-128"/>
              </a:rPr>
              <a:t>（</a:t>
            </a:r>
            <a:r>
              <a:rPr lang="en-US" altLang="ja-JP" sz="450" dirty="0" smtClean="0">
                <a:latin typeface="游ゴシック Medium" panose="020B0500000000000000" pitchFamily="50" charset="-128"/>
                <a:ea typeface="游ゴシック Medium" panose="020B0500000000000000" pitchFamily="50" charset="-128"/>
              </a:rPr>
              <a:t>155〜1,485W</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42" name="テキスト ボックス 341">
            <a:extLst>
              <a:ext uri="{FF2B5EF4-FFF2-40B4-BE49-F238E27FC236}">
                <a16:creationId xmlns:a16="http://schemas.microsoft.com/office/drawing/2014/main" id="{5A440780-9F9D-8E41-94A5-FD94D27C07E8}"/>
              </a:ext>
            </a:extLst>
          </p:cNvPr>
          <p:cNvSpPr txBox="1"/>
          <p:nvPr/>
        </p:nvSpPr>
        <p:spPr>
          <a:xfrm>
            <a:off x="12816940" y="3677975"/>
            <a:ext cx="1545616" cy="169277"/>
          </a:xfrm>
          <a:prstGeom prst="rect">
            <a:avLst/>
          </a:prstGeom>
          <a:noFill/>
          <a:ln>
            <a:noFill/>
          </a:ln>
        </p:spPr>
        <p:txBody>
          <a:bodyPr wrap="none" rtlCol="0">
            <a:spAutoFit/>
          </a:bodyPr>
          <a:lstStyle/>
          <a:p>
            <a:pPr algn="ctr"/>
            <a:r>
              <a:rPr lang="ja-JP" altLang="en-US" sz="500" dirty="0">
                <a:latin typeface="游ゴシック Medium" panose="020B0500000000000000" pitchFamily="50" charset="-128"/>
                <a:ea typeface="游ゴシック Medium" panose="020B0500000000000000" pitchFamily="50" charset="-128"/>
              </a:rPr>
              <a:t>［室内機］</a:t>
            </a:r>
            <a:r>
              <a:rPr lang="ja-JP" altLang="en-US" sz="500" dirty="0" smtClean="0">
                <a:latin typeface="游ゴシック Medium" panose="020B0500000000000000" pitchFamily="50" charset="-128"/>
                <a:ea typeface="游ゴシック Medium" panose="020B0500000000000000" pitchFamily="50" charset="-128"/>
              </a:rPr>
              <a:t>質量</a:t>
            </a:r>
            <a:r>
              <a:rPr lang="en-US" altLang="ja-JP" sz="500" dirty="0" smtClean="0">
                <a:latin typeface="游ゴシック Medium" panose="020B0500000000000000" pitchFamily="50" charset="-128"/>
                <a:ea typeface="游ゴシック Medium" panose="020B0500000000000000" pitchFamily="50" charset="-128"/>
              </a:rPr>
              <a:t>13.0kg</a:t>
            </a:r>
            <a:r>
              <a:rPr lang="ja-JP" altLang="en-US" sz="500" dirty="0">
                <a:latin typeface="游ゴシック Medium" panose="020B0500000000000000" pitchFamily="50" charset="-128"/>
                <a:ea typeface="游ゴシック Medium" panose="020B0500000000000000" pitchFamily="50" charset="-128"/>
              </a:rPr>
              <a:t>　［室外機］</a:t>
            </a:r>
            <a:r>
              <a:rPr lang="ja-JP" altLang="en-US" sz="500" dirty="0" smtClean="0">
                <a:latin typeface="游ゴシック Medium" panose="020B0500000000000000" pitchFamily="50" charset="-128"/>
                <a:ea typeface="游ゴシック Medium" panose="020B0500000000000000" pitchFamily="50" charset="-128"/>
              </a:rPr>
              <a:t>質量 </a:t>
            </a:r>
            <a:r>
              <a:rPr lang="en-US" altLang="ja-JP" sz="500" dirty="0" smtClean="0">
                <a:latin typeface="游ゴシック Medium" panose="020B0500000000000000" pitchFamily="50" charset="-128"/>
                <a:ea typeface="游ゴシック Medium" panose="020B0500000000000000" pitchFamily="50" charset="-128"/>
              </a:rPr>
              <a:t>31.5kg</a:t>
            </a:r>
            <a:endParaRPr lang="en-US" altLang="ja-JP" sz="400" dirty="0">
              <a:latin typeface="游ゴシック Medium" panose="020B0500000000000000" pitchFamily="50" charset="-128"/>
              <a:ea typeface="游ゴシック Medium" panose="020B0500000000000000" pitchFamily="50" charset="-128"/>
            </a:endParaRPr>
          </a:p>
        </p:txBody>
      </p:sp>
      <p:sp>
        <p:nvSpPr>
          <p:cNvPr id="343" name="テキスト ボックス 342">
            <a:extLst>
              <a:ext uri="{FF2B5EF4-FFF2-40B4-BE49-F238E27FC236}">
                <a16:creationId xmlns:a16="http://schemas.microsoft.com/office/drawing/2014/main" id="{B318F472-B269-4F47-A0A9-6815619B212A}"/>
              </a:ext>
            </a:extLst>
          </p:cNvPr>
          <p:cNvSpPr txBox="1"/>
          <p:nvPr/>
        </p:nvSpPr>
        <p:spPr>
          <a:xfrm>
            <a:off x="11647095" y="3876785"/>
            <a:ext cx="1202573" cy="461665"/>
          </a:xfrm>
          <a:prstGeom prst="rect">
            <a:avLst/>
          </a:prstGeom>
          <a:noFill/>
          <a:ln>
            <a:noFill/>
          </a:ln>
        </p:spPr>
        <p:txBody>
          <a:bodyPr wrap="none" rtlCol="0">
            <a:spAutoFit/>
          </a:bodyPr>
          <a:lstStyle/>
          <a:p>
            <a:r>
              <a:rPr lang="en-US" altLang="ja-JP" sz="1100" dirty="0" smtClean="0">
                <a:latin typeface="游ゴシック Medium" panose="020B0500000000000000" pitchFamily="50" charset="-128"/>
                <a:ea typeface="游ゴシック Medium" panose="020B0500000000000000" pitchFamily="50" charset="-128"/>
              </a:rPr>
              <a:t>CSH-SP28BR</a:t>
            </a:r>
            <a:endParaRPr lang="en-US" altLang="ja-JP" sz="1100" dirty="0">
              <a:latin typeface="游ゴシック Medium" panose="020B0500000000000000" pitchFamily="50" charset="-128"/>
              <a:ea typeface="游ゴシック Medium" panose="020B0500000000000000" pitchFamily="50" charset="-128"/>
            </a:endParaRPr>
          </a:p>
          <a:p>
            <a:r>
              <a:rPr lang="ja-JP" altLang="en-US" sz="600" dirty="0">
                <a:latin typeface="游ゴシック Medium" panose="020B0500000000000000" pitchFamily="50" charset="-128"/>
                <a:ea typeface="游ゴシック Medium" panose="020B0500000000000000" pitchFamily="50" charset="-128"/>
              </a:rPr>
              <a:t>（</a:t>
            </a:r>
            <a:r>
              <a:rPr lang="en-US" altLang="ja-JP" sz="600" dirty="0">
                <a:latin typeface="游ゴシック Medium" panose="020B0500000000000000" pitchFamily="50" charset="-128"/>
                <a:ea typeface="游ゴシック Medium" panose="020B0500000000000000" pitchFamily="50" charset="-128"/>
              </a:rPr>
              <a:t>W</a:t>
            </a:r>
            <a:r>
              <a:rPr lang="ja-JP" altLang="en-US" sz="600" dirty="0" smtClean="0">
                <a:latin typeface="游ゴシック Medium" panose="020B0500000000000000" pitchFamily="50" charset="-128"/>
                <a:ea typeface="游ゴシック Medium" panose="020B0500000000000000" pitchFamily="50" charset="-128"/>
              </a:rPr>
              <a:t>）</a:t>
            </a:r>
            <a:endParaRPr lang="en-US" altLang="ja-JP" sz="600" dirty="0" smtClean="0">
              <a:latin typeface="游ゴシック Medium" panose="020B0500000000000000" pitchFamily="50" charset="-128"/>
              <a:ea typeface="游ゴシック Medium" panose="020B0500000000000000" pitchFamily="50" charset="-128"/>
            </a:endParaRPr>
          </a:p>
          <a:p>
            <a:r>
              <a:rPr lang="en-US" altLang="ja-JP" sz="700" dirty="0" smtClean="0">
                <a:latin typeface="游ゴシック Medium" panose="020B0500000000000000" pitchFamily="50" charset="-128"/>
                <a:ea typeface="游ゴシック Medium" panose="020B0500000000000000" pitchFamily="50" charset="-128"/>
              </a:rPr>
              <a:t>〈</a:t>
            </a:r>
            <a:r>
              <a:rPr lang="ja-JP" altLang="en-US" sz="700" dirty="0">
                <a:latin typeface="游ゴシック Medium" panose="020B0500000000000000" pitchFamily="50" charset="-128"/>
                <a:ea typeface="游ゴシック Medium" panose="020B0500000000000000" pitchFamily="50" charset="-128"/>
              </a:rPr>
              <a:t>室外機</a:t>
            </a:r>
            <a:r>
              <a:rPr lang="en-US" altLang="ja-JP" sz="700" dirty="0">
                <a:latin typeface="游ゴシック Medium" panose="020B0500000000000000" pitchFamily="50" charset="-128"/>
                <a:ea typeface="游ゴシック Medium" panose="020B0500000000000000" pitchFamily="50" charset="-128"/>
              </a:rPr>
              <a:t>〉</a:t>
            </a:r>
            <a:r>
              <a:rPr lang="en-US" altLang="ja-JP" sz="700" dirty="0" smtClean="0">
                <a:latin typeface="游ゴシック Medium" panose="020B0500000000000000" pitchFamily="50" charset="-128"/>
                <a:ea typeface="游ゴシック Medium" panose="020B0500000000000000" pitchFamily="50" charset="-128"/>
              </a:rPr>
              <a:t>COH-SP28BR</a:t>
            </a:r>
            <a:endParaRPr lang="en-US" altLang="ja-JP" sz="700" dirty="0">
              <a:latin typeface="游ゴシック Medium" panose="020B0500000000000000" pitchFamily="50" charset="-128"/>
              <a:ea typeface="游ゴシック Medium" panose="020B0500000000000000" pitchFamily="50" charset="-128"/>
            </a:endParaRPr>
          </a:p>
        </p:txBody>
      </p:sp>
      <p:sp>
        <p:nvSpPr>
          <p:cNvPr id="344" name="テキスト ボックス 343">
            <a:extLst>
              <a:ext uri="{FF2B5EF4-FFF2-40B4-BE49-F238E27FC236}">
                <a16:creationId xmlns:a16="http://schemas.microsoft.com/office/drawing/2014/main" id="{7280036C-FFC5-E74C-B85B-AA3F5EB0E4F1}"/>
              </a:ext>
            </a:extLst>
          </p:cNvPr>
          <p:cNvSpPr txBox="1"/>
          <p:nvPr/>
        </p:nvSpPr>
        <p:spPr>
          <a:xfrm>
            <a:off x="11769848" y="4475032"/>
            <a:ext cx="1011815" cy="184666"/>
          </a:xfrm>
          <a:prstGeom prst="rect">
            <a:avLst/>
          </a:prstGeom>
          <a:solidFill>
            <a:schemeClr val="bg1"/>
          </a:solidFill>
          <a:ln>
            <a:noFill/>
          </a:ln>
        </p:spPr>
        <p:txBody>
          <a:bodyPr wrap="none" rtlCol="0">
            <a:spAutoFit/>
          </a:bodyPr>
          <a:lstStyle/>
          <a:p>
            <a:r>
              <a:rPr lang="ja-JP" altLang="en-US" sz="600" dirty="0">
                <a:solidFill>
                  <a:srgbClr val="B46F00"/>
                </a:solidFill>
                <a:latin typeface="BIZ UDPゴシック" panose="020B0400000000000000" pitchFamily="50" charset="-128"/>
                <a:ea typeface="BIZ UDPゴシック" panose="020B0400000000000000" pitchFamily="50" charset="-128"/>
              </a:rPr>
              <a:t>低温暖房能力</a:t>
            </a:r>
            <a:r>
              <a:rPr lang="ja-JP" altLang="en-US" sz="500" dirty="0" smtClean="0">
                <a:solidFill>
                  <a:srgbClr val="B46F00"/>
                </a:solidFill>
                <a:latin typeface="BIZ UDPゴシック" panose="020B0400000000000000" pitchFamily="50" charset="-128"/>
                <a:ea typeface="BIZ UDPゴシック" panose="020B0400000000000000" pitchFamily="50" charset="-128"/>
              </a:rPr>
              <a:t>★</a:t>
            </a:r>
            <a:r>
              <a:rPr lang="en-US" altLang="ja-JP" sz="600" dirty="0" smtClean="0">
                <a:solidFill>
                  <a:srgbClr val="B46F00"/>
                </a:solidFill>
                <a:latin typeface="BIZ UDPゴシック" panose="020B0400000000000000" pitchFamily="50" charset="-128"/>
                <a:ea typeface="BIZ UDPゴシック" panose="020B0400000000000000" pitchFamily="50" charset="-128"/>
              </a:rPr>
              <a:t> 5.5kW</a:t>
            </a:r>
            <a:endParaRPr lang="ja-JP" altLang="en-US" sz="100" dirty="0">
              <a:solidFill>
                <a:srgbClr val="B46F00"/>
              </a:solidFill>
              <a:latin typeface="BIZ UDPゴシック" panose="020B0400000000000000" pitchFamily="50" charset="-128"/>
              <a:ea typeface="BIZ UDPゴシック" panose="020B0400000000000000" pitchFamily="50" charset="-128"/>
            </a:endParaRPr>
          </a:p>
        </p:txBody>
      </p:sp>
      <p:sp>
        <p:nvSpPr>
          <p:cNvPr id="345" name="テキスト ボックス 344">
            <a:extLst>
              <a:ext uri="{FF2B5EF4-FFF2-40B4-BE49-F238E27FC236}">
                <a16:creationId xmlns:a16="http://schemas.microsoft.com/office/drawing/2014/main" id="{49DCFA72-8DB1-5549-83C2-EB87A23FA32B}"/>
              </a:ext>
            </a:extLst>
          </p:cNvPr>
          <p:cNvSpPr txBox="1"/>
          <p:nvPr/>
        </p:nvSpPr>
        <p:spPr>
          <a:xfrm>
            <a:off x="10889458" y="4648773"/>
            <a:ext cx="2124299" cy="369332"/>
          </a:xfrm>
          <a:prstGeom prst="rect">
            <a:avLst/>
          </a:prstGeom>
          <a:noFill/>
          <a:ln>
            <a:noFill/>
          </a:ln>
        </p:spPr>
        <p:txBody>
          <a:bodyPr wrap="none" rtlCol="0">
            <a:spAutoFit/>
          </a:bodyPr>
          <a:lstStyle/>
          <a:p>
            <a:r>
              <a:rPr lang="ja-JP" altLang="en-US" sz="600" dirty="0">
                <a:latin typeface="游ゴシック Medium" panose="020B0500000000000000" pitchFamily="50" charset="-128"/>
                <a:ea typeface="游ゴシック Medium" panose="020B0500000000000000" pitchFamily="50" charset="-128"/>
              </a:rPr>
              <a:t>希望</a:t>
            </a:r>
            <a:r>
              <a:rPr lang="ja-JP" altLang="en-US" sz="600" dirty="0" smtClean="0">
                <a:latin typeface="游ゴシック Medium" panose="020B0500000000000000" pitchFamily="50" charset="-128"/>
                <a:ea typeface="游ゴシック Medium" panose="020B0500000000000000" pitchFamily="50" charset="-128"/>
              </a:rPr>
              <a:t>小売価格</a:t>
            </a:r>
            <a:r>
              <a:rPr lang="en-US" altLang="ja-JP" sz="800" dirty="0" smtClean="0">
                <a:latin typeface="游ゴシック Medium" panose="020B0500000000000000" pitchFamily="50" charset="-128"/>
                <a:ea typeface="游ゴシック Medium" panose="020B0500000000000000" pitchFamily="50" charset="-128"/>
              </a:rPr>
              <a:t>451,000</a:t>
            </a:r>
            <a:r>
              <a:rPr lang="ja-JP" altLang="en-US" sz="800" dirty="0" smtClean="0">
                <a:latin typeface="游ゴシック Medium" panose="020B0500000000000000" pitchFamily="50" charset="-128"/>
                <a:ea typeface="游ゴシック Medium" panose="020B0500000000000000" pitchFamily="50" charset="-128"/>
              </a:rPr>
              <a:t>円</a:t>
            </a:r>
            <a:r>
              <a:rPr lang="ja-JP" altLang="en-US" sz="600" dirty="0">
                <a:latin typeface="游ゴシック Medium" panose="020B0500000000000000" pitchFamily="50" charset="-128"/>
                <a:ea typeface="游ゴシック Medium" panose="020B0500000000000000" pitchFamily="50" charset="-128"/>
              </a:rPr>
              <a:t>（</a:t>
            </a:r>
            <a:r>
              <a:rPr lang="ja-JP" altLang="en-US" sz="600" dirty="0" smtClean="0">
                <a:latin typeface="游ゴシック Medium" panose="020B0500000000000000" pitchFamily="50" charset="-128"/>
                <a:ea typeface="游ゴシック Medium" panose="020B0500000000000000" pitchFamily="50" charset="-128"/>
              </a:rPr>
              <a:t>税抜</a:t>
            </a:r>
            <a:r>
              <a:rPr lang="en-US" altLang="ja-JP" sz="600" dirty="0" smtClean="0">
                <a:latin typeface="游ゴシック Medium" panose="020B0500000000000000" pitchFamily="50" charset="-128"/>
                <a:ea typeface="游ゴシック Medium" panose="020B0500000000000000" pitchFamily="50" charset="-128"/>
              </a:rPr>
              <a:t>41</a:t>
            </a:r>
            <a:r>
              <a:rPr lang="en-US" altLang="ja-JP" sz="600" dirty="0">
                <a:latin typeface="游ゴシック Medium" panose="020B0500000000000000" pitchFamily="50" charset="-128"/>
                <a:ea typeface="游ゴシック Medium" panose="020B0500000000000000" pitchFamily="50" charset="-128"/>
              </a:rPr>
              <a:t>0</a:t>
            </a:r>
            <a:r>
              <a:rPr lang="en-US" altLang="ja-JP" sz="600" dirty="0" smtClean="0">
                <a:latin typeface="游ゴシック Medium" panose="020B0500000000000000" pitchFamily="50" charset="-128"/>
                <a:ea typeface="游ゴシック Medium" panose="020B0500000000000000" pitchFamily="50" charset="-128"/>
              </a:rPr>
              <a:t>,000</a:t>
            </a:r>
            <a:r>
              <a:rPr lang="ja-JP" altLang="en-US" sz="600" dirty="0">
                <a:latin typeface="游ゴシック Medium" panose="020B0500000000000000" pitchFamily="50" charset="-128"/>
                <a:ea typeface="游ゴシック Medium" panose="020B0500000000000000" pitchFamily="50" charset="-128"/>
              </a:rPr>
              <a:t>円）</a:t>
            </a:r>
            <a:endParaRPr lang="en-US" altLang="ja-JP" sz="600" dirty="0">
              <a:latin typeface="游ゴシック Medium" panose="020B0500000000000000" pitchFamily="50" charset="-128"/>
              <a:ea typeface="游ゴシック Medium" panose="020B0500000000000000" pitchFamily="50" charset="-128"/>
            </a:endParaRPr>
          </a:p>
          <a:p>
            <a:r>
              <a:rPr lang="ja-JP" altLang="en-US" sz="500" dirty="0">
                <a:latin typeface="游ゴシック Medium" panose="020B0500000000000000" pitchFamily="50" charset="-128"/>
                <a:ea typeface="游ゴシック Medium" panose="020B0500000000000000" pitchFamily="50" charset="-128"/>
              </a:rPr>
              <a:t>室内機</a:t>
            </a:r>
            <a:r>
              <a:rPr lang="en-US" altLang="ja-JP" sz="500" dirty="0">
                <a:latin typeface="游ゴシック Medium" panose="020B0500000000000000" pitchFamily="50" charset="-128"/>
                <a:ea typeface="游ゴシック Medium" panose="020B0500000000000000" pitchFamily="50" charset="-128"/>
              </a:rPr>
              <a:t> </a:t>
            </a:r>
            <a:r>
              <a:rPr lang="en-US" altLang="ja-JP" sz="500" dirty="0" smtClean="0">
                <a:latin typeface="游ゴシック Medium" panose="020B0500000000000000" pitchFamily="50" charset="-128"/>
                <a:ea typeface="游ゴシック Medium" panose="020B0500000000000000" pitchFamily="50" charset="-128"/>
              </a:rPr>
              <a:t>180,400</a:t>
            </a:r>
            <a:r>
              <a:rPr lang="ja-JP" altLang="en-US" sz="500" dirty="0" smtClean="0">
                <a:latin typeface="游ゴシック Medium" panose="020B0500000000000000" pitchFamily="50" charset="-128"/>
                <a:ea typeface="游ゴシック Medium" panose="020B0500000000000000" pitchFamily="50" charset="-128"/>
              </a:rPr>
              <a:t>円</a:t>
            </a:r>
            <a:r>
              <a:rPr lang="en-US" altLang="ja-JP" sz="500" dirty="0" smtClean="0">
                <a:latin typeface="游ゴシック Medium" panose="020B0500000000000000" pitchFamily="50" charset="-128"/>
                <a:ea typeface="游ゴシック Medium" panose="020B0500000000000000" pitchFamily="50" charset="-128"/>
              </a:rPr>
              <a:t>(</a:t>
            </a:r>
            <a:r>
              <a:rPr lang="ja-JP" altLang="en-US" sz="500" dirty="0" smtClean="0">
                <a:latin typeface="游ゴシック Medium" panose="020B0500000000000000" pitchFamily="50" charset="-128"/>
                <a:ea typeface="游ゴシック Medium" panose="020B0500000000000000" pitchFamily="50" charset="-128"/>
              </a:rPr>
              <a:t>税抜</a:t>
            </a:r>
            <a:r>
              <a:rPr lang="en-US" altLang="ja-JP" sz="500" dirty="0" smtClean="0">
                <a:latin typeface="游ゴシック Medium" panose="020B0500000000000000" pitchFamily="50" charset="-128"/>
                <a:ea typeface="游ゴシック Medium" panose="020B0500000000000000" pitchFamily="50" charset="-128"/>
              </a:rPr>
              <a:t>16</a:t>
            </a:r>
            <a:r>
              <a:rPr lang="en-US" altLang="ja-JP" sz="500" dirty="0">
                <a:latin typeface="游ゴシック Medium" panose="020B0500000000000000" pitchFamily="50" charset="-128"/>
                <a:ea typeface="游ゴシック Medium" panose="020B0500000000000000" pitchFamily="50" charset="-128"/>
              </a:rPr>
              <a:t>4</a:t>
            </a:r>
            <a:r>
              <a:rPr lang="en-US" altLang="ja-JP" sz="500" dirty="0" smtClean="0">
                <a:latin typeface="游ゴシック Medium" panose="020B0500000000000000" pitchFamily="50" charset="-128"/>
                <a:ea typeface="游ゴシック Medium" panose="020B0500000000000000" pitchFamily="50" charset="-128"/>
              </a:rPr>
              <a:t>,000</a:t>
            </a:r>
            <a:r>
              <a:rPr lang="ja-JP" altLang="en-US" sz="500" dirty="0" smtClean="0">
                <a:latin typeface="游ゴシック Medium" panose="020B0500000000000000" pitchFamily="50" charset="-128"/>
                <a:ea typeface="游ゴシック Medium" panose="020B0500000000000000" pitchFamily="50" charset="-128"/>
              </a:rPr>
              <a:t>円</a:t>
            </a:r>
            <a:r>
              <a:rPr lang="en-US" altLang="ja-JP" sz="500" dirty="0" smtClean="0">
                <a:latin typeface="游ゴシック Medium" panose="020B0500000000000000" pitchFamily="50" charset="-128"/>
                <a:ea typeface="游ゴシック Medium" panose="020B0500000000000000" pitchFamily="50" charset="-128"/>
              </a:rPr>
              <a:t>)</a:t>
            </a:r>
            <a:r>
              <a:rPr lang="ja-JP" altLang="en-US" sz="500" dirty="0" smtClean="0">
                <a:latin typeface="游ゴシック Medium" panose="020B0500000000000000" pitchFamily="50" charset="-128"/>
                <a:ea typeface="游ゴシック Medium" panose="020B0500000000000000" pitchFamily="50" charset="-128"/>
              </a:rPr>
              <a:t>室外機</a:t>
            </a:r>
            <a:r>
              <a:rPr lang="en-US" altLang="ja-JP" sz="500" dirty="0" smtClean="0">
                <a:latin typeface="游ゴシック Medium" panose="020B0500000000000000" pitchFamily="50" charset="-128"/>
                <a:ea typeface="游ゴシック Medium" panose="020B0500000000000000" pitchFamily="50" charset="-128"/>
              </a:rPr>
              <a:t> 270,600</a:t>
            </a:r>
            <a:r>
              <a:rPr lang="ja-JP" altLang="en-US" sz="500" dirty="0" smtClean="0">
                <a:latin typeface="游ゴシック Medium" panose="020B0500000000000000" pitchFamily="50" charset="-128"/>
                <a:ea typeface="游ゴシック Medium" panose="020B0500000000000000" pitchFamily="50" charset="-128"/>
              </a:rPr>
              <a:t>円</a:t>
            </a:r>
            <a:r>
              <a:rPr lang="en-US" altLang="ja-JP" sz="500" dirty="0">
                <a:latin typeface="游ゴシック Medium" panose="020B0500000000000000" pitchFamily="50" charset="-128"/>
                <a:ea typeface="游ゴシック Medium" panose="020B0500000000000000" pitchFamily="50" charset="-128"/>
              </a:rPr>
              <a:t>(</a:t>
            </a:r>
            <a:r>
              <a:rPr lang="ja-JP" altLang="en-US" sz="500" dirty="0" smtClean="0">
                <a:latin typeface="游ゴシック Medium" panose="020B0500000000000000" pitchFamily="50" charset="-128"/>
                <a:ea typeface="游ゴシック Medium" panose="020B0500000000000000" pitchFamily="50" charset="-128"/>
              </a:rPr>
              <a:t>税抜</a:t>
            </a:r>
            <a:r>
              <a:rPr lang="en-US" altLang="ja-JP" sz="500" dirty="0" smtClean="0">
                <a:latin typeface="游ゴシック Medium" panose="020B0500000000000000" pitchFamily="50" charset="-128"/>
                <a:ea typeface="游ゴシック Medium" panose="020B0500000000000000" pitchFamily="50" charset="-128"/>
              </a:rPr>
              <a:t>246,000</a:t>
            </a:r>
            <a:r>
              <a:rPr lang="ja-JP" altLang="en-US" sz="500" dirty="0" smtClean="0">
                <a:latin typeface="游ゴシック Medium" panose="020B0500000000000000" pitchFamily="50" charset="-128"/>
                <a:ea typeface="游ゴシック Medium" panose="020B0500000000000000" pitchFamily="50" charset="-128"/>
              </a:rPr>
              <a:t>円</a:t>
            </a:r>
            <a:r>
              <a:rPr lang="en-US" altLang="ja-JP" sz="500" dirty="0" smtClean="0">
                <a:latin typeface="游ゴシック Medium" panose="020B0500000000000000" pitchFamily="50" charset="-128"/>
                <a:ea typeface="游ゴシック Medium" panose="020B0500000000000000" pitchFamily="50" charset="-128"/>
              </a:rPr>
              <a:t>)</a:t>
            </a:r>
            <a:endParaRPr lang="en-US" altLang="ja-JP" sz="500" dirty="0">
              <a:latin typeface="游ゴシック Medium" panose="020B0500000000000000" pitchFamily="50" charset="-128"/>
              <a:ea typeface="游ゴシック Medium" panose="020B0500000000000000" pitchFamily="50" charset="-128"/>
            </a:endParaRPr>
          </a:p>
          <a:p>
            <a:r>
              <a:rPr lang="ja-JP" altLang="en-US" sz="500" dirty="0">
                <a:latin typeface="游ゴシック Medium" panose="020B0500000000000000" pitchFamily="50" charset="-128"/>
                <a:ea typeface="游ゴシック Medium" panose="020B0500000000000000" pitchFamily="50" charset="-128"/>
              </a:rPr>
              <a:t>（工事費別）</a:t>
            </a:r>
            <a:endParaRPr lang="en-US" altLang="ja-JP" sz="500" dirty="0">
              <a:latin typeface="游ゴシック Medium" panose="020B0500000000000000" pitchFamily="50" charset="-128"/>
              <a:ea typeface="游ゴシック Medium" panose="020B0500000000000000" pitchFamily="50" charset="-128"/>
            </a:endParaRPr>
          </a:p>
        </p:txBody>
      </p:sp>
      <p:sp>
        <p:nvSpPr>
          <p:cNvPr id="349" name="テキスト ボックス 348">
            <a:extLst>
              <a:ext uri="{FF2B5EF4-FFF2-40B4-BE49-F238E27FC236}">
                <a16:creationId xmlns:a16="http://schemas.microsoft.com/office/drawing/2014/main" id="{BFB6A88C-9B9E-814C-8FDD-B4E538D55453}"/>
              </a:ext>
            </a:extLst>
          </p:cNvPr>
          <p:cNvSpPr txBox="1"/>
          <p:nvPr/>
        </p:nvSpPr>
        <p:spPr>
          <a:xfrm>
            <a:off x="10947073" y="5102879"/>
            <a:ext cx="588623" cy="161583"/>
          </a:xfrm>
          <a:prstGeom prst="rect">
            <a:avLst/>
          </a:prstGeom>
          <a:noFill/>
          <a:ln>
            <a:noFill/>
          </a:ln>
        </p:spPr>
        <p:txBody>
          <a:bodyPr wrap="none" rtlCol="0">
            <a:spAutoFit/>
          </a:bodyPr>
          <a:lstStyle/>
          <a:p>
            <a:r>
              <a:rPr lang="ja-JP" altLang="en-US" sz="450">
                <a:latin typeface="游ゴシック Medium" panose="020B0500000000000000" pitchFamily="50" charset="-128"/>
                <a:ea typeface="游ゴシック Medium" panose="020B0500000000000000" pitchFamily="50" charset="-128"/>
              </a:rPr>
              <a:t>期間消費電力量</a:t>
            </a:r>
            <a:endParaRPr lang="en-US" altLang="ja-JP" sz="450" dirty="0">
              <a:latin typeface="游ゴシック Medium" panose="020B0500000000000000" pitchFamily="50" charset="-128"/>
              <a:ea typeface="游ゴシック Medium" panose="020B0500000000000000" pitchFamily="50" charset="-128"/>
            </a:endParaRPr>
          </a:p>
        </p:txBody>
      </p:sp>
      <p:sp>
        <p:nvSpPr>
          <p:cNvPr id="350" name="テキスト ボックス 349">
            <a:extLst>
              <a:ext uri="{FF2B5EF4-FFF2-40B4-BE49-F238E27FC236}">
                <a16:creationId xmlns:a16="http://schemas.microsoft.com/office/drawing/2014/main" id="{8AFDEFF6-234F-2D42-B2A4-4F2A32251FF2}"/>
              </a:ext>
            </a:extLst>
          </p:cNvPr>
          <p:cNvSpPr txBox="1"/>
          <p:nvPr/>
        </p:nvSpPr>
        <p:spPr>
          <a:xfrm>
            <a:off x="11608548" y="5145398"/>
            <a:ext cx="415498" cy="230832"/>
          </a:xfrm>
          <a:prstGeom prst="rect">
            <a:avLst/>
          </a:prstGeom>
          <a:noFill/>
          <a:ln>
            <a:noFill/>
          </a:ln>
        </p:spPr>
        <p:txBody>
          <a:bodyPr wrap="none" rtlCol="0">
            <a:spAutoFit/>
          </a:bodyPr>
          <a:lstStyle/>
          <a:p>
            <a:r>
              <a:rPr lang="ja-JP" altLang="en-US" sz="450" dirty="0">
                <a:latin typeface="游ゴシック Medium" panose="020B0500000000000000" pitchFamily="50" charset="-128"/>
                <a:ea typeface="游ゴシック Medium" panose="020B0500000000000000" pitchFamily="50" charset="-128"/>
              </a:rPr>
              <a:t>目標年度</a:t>
            </a:r>
            <a:endParaRPr lang="en-US" altLang="ja-JP" sz="450" dirty="0">
              <a:latin typeface="游ゴシック Medium" panose="020B0500000000000000" pitchFamily="50" charset="-128"/>
              <a:ea typeface="游ゴシック Medium" panose="020B0500000000000000" pitchFamily="50" charset="-128"/>
            </a:endParaRPr>
          </a:p>
          <a:p>
            <a:r>
              <a:rPr lang="en-US" altLang="ja-JP" sz="450" dirty="0" smtClean="0">
                <a:latin typeface="游ゴシック Medium" panose="020B0500000000000000" pitchFamily="50" charset="-128"/>
                <a:ea typeface="游ゴシック Medium" panose="020B0500000000000000" pitchFamily="50" charset="-128"/>
              </a:rPr>
              <a:t>2027</a:t>
            </a:r>
            <a:r>
              <a:rPr lang="ja-JP" altLang="en-US" sz="450" dirty="0" smtClean="0">
                <a:latin typeface="游ゴシック Medium" panose="020B0500000000000000" pitchFamily="50" charset="-128"/>
                <a:ea typeface="游ゴシック Medium" panose="020B0500000000000000" pitchFamily="50" charset="-128"/>
              </a:rPr>
              <a:t>年</a:t>
            </a:r>
            <a:endParaRPr lang="en-US" altLang="ja-JP" sz="450" dirty="0">
              <a:latin typeface="游ゴシック Medium" panose="020B0500000000000000" pitchFamily="50" charset="-128"/>
              <a:ea typeface="游ゴシック Medium" panose="020B0500000000000000" pitchFamily="50" charset="-128"/>
            </a:endParaRPr>
          </a:p>
        </p:txBody>
      </p:sp>
      <p:sp>
        <p:nvSpPr>
          <p:cNvPr id="351" name="テキスト ボックス 350">
            <a:extLst>
              <a:ext uri="{FF2B5EF4-FFF2-40B4-BE49-F238E27FC236}">
                <a16:creationId xmlns:a16="http://schemas.microsoft.com/office/drawing/2014/main" id="{65285A61-680A-1046-9CCC-6B590FE68AD2}"/>
              </a:ext>
            </a:extLst>
          </p:cNvPr>
          <p:cNvSpPr txBox="1"/>
          <p:nvPr/>
        </p:nvSpPr>
        <p:spPr>
          <a:xfrm>
            <a:off x="11874862" y="5102879"/>
            <a:ext cx="641522" cy="161583"/>
          </a:xfrm>
          <a:prstGeom prst="rect">
            <a:avLst/>
          </a:prstGeom>
          <a:noFill/>
          <a:ln>
            <a:noFill/>
          </a:ln>
        </p:spPr>
        <p:txBody>
          <a:bodyPr wrap="none" rtlCol="0">
            <a:spAutoFit/>
          </a:bodyPr>
          <a:lstStyle/>
          <a:p>
            <a:r>
              <a:rPr lang="ja-JP" altLang="en-US" sz="450" dirty="0">
                <a:latin typeface="游ゴシック Medium" panose="020B0500000000000000" pitchFamily="50" charset="-128"/>
                <a:ea typeface="游ゴシック Medium" panose="020B0500000000000000" pitchFamily="50" charset="-128"/>
              </a:rPr>
              <a:t>省エネ基準達成率</a:t>
            </a:r>
            <a:endParaRPr lang="en-US" altLang="ja-JP" sz="450" dirty="0">
              <a:latin typeface="游ゴシック Medium" panose="020B0500000000000000" pitchFamily="50" charset="-128"/>
              <a:ea typeface="游ゴシック Medium" panose="020B0500000000000000" pitchFamily="50" charset="-128"/>
            </a:endParaRPr>
          </a:p>
        </p:txBody>
      </p:sp>
      <p:sp>
        <p:nvSpPr>
          <p:cNvPr id="352" name="テキスト ボックス 351">
            <a:extLst>
              <a:ext uri="{FF2B5EF4-FFF2-40B4-BE49-F238E27FC236}">
                <a16:creationId xmlns:a16="http://schemas.microsoft.com/office/drawing/2014/main" id="{E148F32B-B3CE-3B45-93E3-A9AFA76F0539}"/>
              </a:ext>
            </a:extLst>
          </p:cNvPr>
          <p:cNvSpPr txBox="1"/>
          <p:nvPr/>
        </p:nvSpPr>
        <p:spPr>
          <a:xfrm>
            <a:off x="12384582" y="5064779"/>
            <a:ext cx="560731" cy="230832"/>
          </a:xfrm>
          <a:prstGeom prst="rect">
            <a:avLst/>
          </a:prstGeom>
          <a:noFill/>
          <a:ln>
            <a:noFill/>
          </a:ln>
        </p:spPr>
        <p:txBody>
          <a:bodyPr wrap="none" rtlCol="0">
            <a:spAutoFit/>
          </a:bodyPr>
          <a:lstStyle/>
          <a:p>
            <a:r>
              <a:rPr lang="ja-JP" altLang="en-US" sz="450" spc="-70" dirty="0">
                <a:latin typeface="游ゴシック Medium" panose="020B0500000000000000" pitchFamily="50" charset="-128"/>
                <a:ea typeface="游ゴシック Medium" panose="020B0500000000000000" pitchFamily="50" charset="-128"/>
              </a:rPr>
              <a:t>通年エネルギー</a:t>
            </a:r>
            <a:endParaRPr lang="en-US" altLang="ja-JP" sz="450" spc="-70" dirty="0">
              <a:latin typeface="游ゴシック Medium" panose="020B0500000000000000" pitchFamily="50" charset="-128"/>
              <a:ea typeface="游ゴシック Medium" panose="020B0500000000000000" pitchFamily="50" charset="-128"/>
            </a:endParaRPr>
          </a:p>
          <a:p>
            <a:r>
              <a:rPr lang="ja-JP" altLang="en-US" sz="450" spc="-70" dirty="0">
                <a:latin typeface="游ゴシック Medium" panose="020B0500000000000000" pitchFamily="50" charset="-128"/>
                <a:ea typeface="游ゴシック Medium" panose="020B0500000000000000" pitchFamily="50" charset="-128"/>
              </a:rPr>
              <a:t>消費効率（</a:t>
            </a:r>
            <a:r>
              <a:rPr lang="en-US" altLang="ja-JP" sz="450" spc="-70" dirty="0">
                <a:latin typeface="游ゴシック Medium" panose="020B0500000000000000" pitchFamily="50" charset="-128"/>
                <a:ea typeface="游ゴシック Medium" panose="020B0500000000000000" pitchFamily="50" charset="-128"/>
              </a:rPr>
              <a:t>APF</a:t>
            </a:r>
            <a:r>
              <a:rPr lang="ja-JP" altLang="en-US" sz="450" spc="-70" dirty="0">
                <a:latin typeface="游ゴシック Medium" panose="020B0500000000000000" pitchFamily="50" charset="-128"/>
                <a:ea typeface="游ゴシック Medium" panose="020B0500000000000000" pitchFamily="50" charset="-128"/>
              </a:rPr>
              <a:t>）</a:t>
            </a:r>
            <a:endParaRPr lang="en-US" altLang="ja-JP" sz="450" spc="-70" dirty="0">
              <a:latin typeface="游ゴシック Medium" panose="020B0500000000000000" pitchFamily="50" charset="-128"/>
              <a:ea typeface="游ゴシック Medium" panose="020B0500000000000000" pitchFamily="50" charset="-128"/>
            </a:endParaRPr>
          </a:p>
        </p:txBody>
      </p:sp>
      <p:sp>
        <p:nvSpPr>
          <p:cNvPr id="353" name="テキスト ボックス 352">
            <a:extLst>
              <a:ext uri="{FF2B5EF4-FFF2-40B4-BE49-F238E27FC236}">
                <a16:creationId xmlns:a16="http://schemas.microsoft.com/office/drawing/2014/main" id="{3A8606B7-88A0-7349-93C7-93990775F606}"/>
              </a:ext>
            </a:extLst>
          </p:cNvPr>
          <p:cNvSpPr txBox="1"/>
          <p:nvPr/>
        </p:nvSpPr>
        <p:spPr>
          <a:xfrm>
            <a:off x="10978793" y="5185873"/>
            <a:ext cx="506870" cy="230832"/>
          </a:xfrm>
          <a:prstGeom prst="rect">
            <a:avLst/>
          </a:prstGeom>
          <a:noFill/>
          <a:ln>
            <a:noFill/>
          </a:ln>
        </p:spPr>
        <p:txBody>
          <a:bodyPr wrap="none" rtlCol="0">
            <a:spAutoFit/>
          </a:bodyPr>
          <a:lstStyle/>
          <a:p>
            <a:r>
              <a:rPr lang="en-US" altLang="ja-JP" sz="900" dirty="0" smtClean="0">
                <a:latin typeface="游ゴシック Medium" panose="020B0500000000000000" pitchFamily="50" charset="-128"/>
                <a:ea typeface="游ゴシック Medium" panose="020B0500000000000000" pitchFamily="50" charset="-128"/>
              </a:rPr>
              <a:t>768</a:t>
            </a:r>
            <a:r>
              <a:rPr lang="en-US" altLang="ja-JP" sz="500" dirty="0" smtClean="0">
                <a:latin typeface="游ゴシック Medium" panose="020B0500000000000000" pitchFamily="50" charset="-128"/>
                <a:ea typeface="游ゴシック Medium" panose="020B0500000000000000" pitchFamily="50" charset="-128"/>
              </a:rPr>
              <a:t>kWh</a:t>
            </a:r>
            <a:endParaRPr lang="en-US" altLang="ja-JP" sz="400" dirty="0">
              <a:latin typeface="游ゴシック Medium" panose="020B0500000000000000" pitchFamily="50" charset="-128"/>
              <a:ea typeface="游ゴシック Medium" panose="020B0500000000000000" pitchFamily="50" charset="-128"/>
            </a:endParaRPr>
          </a:p>
        </p:txBody>
      </p:sp>
      <p:sp>
        <p:nvSpPr>
          <p:cNvPr id="354" name="テキスト ボックス 353">
            <a:extLst>
              <a:ext uri="{FF2B5EF4-FFF2-40B4-BE49-F238E27FC236}">
                <a16:creationId xmlns:a16="http://schemas.microsoft.com/office/drawing/2014/main" id="{67646C65-4B1E-1D4A-8054-FAA63DD6CD3D}"/>
              </a:ext>
            </a:extLst>
          </p:cNvPr>
          <p:cNvSpPr txBox="1"/>
          <p:nvPr/>
        </p:nvSpPr>
        <p:spPr>
          <a:xfrm>
            <a:off x="11993437" y="5192115"/>
            <a:ext cx="458780" cy="246221"/>
          </a:xfrm>
          <a:prstGeom prst="rect">
            <a:avLst/>
          </a:prstGeom>
          <a:noFill/>
          <a:ln>
            <a:noFill/>
          </a:ln>
        </p:spPr>
        <p:txBody>
          <a:bodyPr wrap="none" rtlCol="0">
            <a:spAutoFit/>
          </a:bodyPr>
          <a:lstStyle/>
          <a:p>
            <a:r>
              <a:rPr lang="en-US" altLang="ja-JP" sz="1000" dirty="0" smtClean="0">
                <a:latin typeface="游ゴシック Medium" panose="020B0500000000000000" pitchFamily="50" charset="-128"/>
                <a:ea typeface="游ゴシック Medium" panose="020B0500000000000000" pitchFamily="50" charset="-128"/>
              </a:rPr>
              <a:t>104</a:t>
            </a:r>
            <a:r>
              <a:rPr lang="en-US" altLang="ja-JP" sz="600" dirty="0" smtClean="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55" name="テキスト ボックス 354">
            <a:extLst>
              <a:ext uri="{FF2B5EF4-FFF2-40B4-BE49-F238E27FC236}">
                <a16:creationId xmlns:a16="http://schemas.microsoft.com/office/drawing/2014/main" id="{1DC57473-72DD-1348-ACD5-6EC5D6A77844}"/>
              </a:ext>
            </a:extLst>
          </p:cNvPr>
          <p:cNvSpPr txBox="1"/>
          <p:nvPr/>
        </p:nvSpPr>
        <p:spPr>
          <a:xfrm>
            <a:off x="12448404" y="5200297"/>
            <a:ext cx="370614" cy="253916"/>
          </a:xfrm>
          <a:prstGeom prst="rect">
            <a:avLst/>
          </a:prstGeom>
          <a:noFill/>
          <a:ln>
            <a:noFill/>
          </a:ln>
        </p:spPr>
        <p:txBody>
          <a:bodyPr wrap="none" rtlCol="0">
            <a:spAutoFit/>
          </a:bodyPr>
          <a:lstStyle/>
          <a:p>
            <a:r>
              <a:rPr lang="en-US" altLang="ja-JP" sz="1050" dirty="0" smtClean="0">
                <a:latin typeface="游ゴシック Medium" panose="020B0500000000000000" pitchFamily="50" charset="-128"/>
                <a:ea typeface="游ゴシック Medium" panose="020B0500000000000000" pitchFamily="50" charset="-128"/>
              </a:rPr>
              <a:t>6.9</a:t>
            </a:r>
            <a:endParaRPr lang="en-US" altLang="ja-JP" sz="1050" dirty="0">
              <a:latin typeface="游ゴシック Medium" panose="020B0500000000000000" pitchFamily="50" charset="-128"/>
              <a:ea typeface="游ゴシック Medium" panose="020B0500000000000000" pitchFamily="50" charset="-128"/>
            </a:endParaRPr>
          </a:p>
        </p:txBody>
      </p:sp>
      <p:sp>
        <p:nvSpPr>
          <p:cNvPr id="356" name="テキスト ボックス 355">
            <a:extLst>
              <a:ext uri="{FF2B5EF4-FFF2-40B4-BE49-F238E27FC236}">
                <a16:creationId xmlns:a16="http://schemas.microsoft.com/office/drawing/2014/main" id="{B9A952DB-AF4A-934D-BC37-04A8315CD7B2}"/>
              </a:ext>
            </a:extLst>
          </p:cNvPr>
          <p:cNvSpPr txBox="1"/>
          <p:nvPr/>
        </p:nvSpPr>
        <p:spPr>
          <a:xfrm>
            <a:off x="11003601" y="5589651"/>
            <a:ext cx="300082" cy="161583"/>
          </a:xfrm>
          <a:prstGeom prst="rect">
            <a:avLst/>
          </a:prstGeom>
          <a:noFill/>
          <a:ln>
            <a:noFill/>
          </a:ln>
        </p:spPr>
        <p:txBody>
          <a:bodyPr wrap="none" rtlCol="0">
            <a:spAutoFit/>
          </a:bodyPr>
          <a:lstStyle/>
          <a:p>
            <a:r>
              <a:rPr lang="ja-JP" altLang="en-US" sz="450" dirty="0">
                <a:latin typeface="游ゴシック Medium" panose="020B0500000000000000" pitchFamily="50" charset="-128"/>
                <a:ea typeface="游ゴシック Medium" panose="020B0500000000000000" pitchFamily="50" charset="-128"/>
              </a:rPr>
              <a:t>冷房</a:t>
            </a:r>
            <a:endParaRPr lang="en-US" altLang="ja-JP" sz="450" dirty="0">
              <a:latin typeface="游ゴシック Medium" panose="020B0500000000000000" pitchFamily="50" charset="-128"/>
              <a:ea typeface="游ゴシック Medium" panose="020B0500000000000000" pitchFamily="50" charset="-128"/>
            </a:endParaRPr>
          </a:p>
        </p:txBody>
      </p:sp>
      <p:sp>
        <p:nvSpPr>
          <p:cNvPr id="357" name="テキスト ボックス 356">
            <a:extLst>
              <a:ext uri="{FF2B5EF4-FFF2-40B4-BE49-F238E27FC236}">
                <a16:creationId xmlns:a16="http://schemas.microsoft.com/office/drawing/2014/main" id="{0789B99C-5E81-9845-A781-1C8D52A81D68}"/>
              </a:ext>
            </a:extLst>
          </p:cNvPr>
          <p:cNvSpPr txBox="1"/>
          <p:nvPr/>
        </p:nvSpPr>
        <p:spPr>
          <a:xfrm>
            <a:off x="11016546" y="5748562"/>
            <a:ext cx="300082" cy="161583"/>
          </a:xfrm>
          <a:prstGeom prst="rect">
            <a:avLst/>
          </a:prstGeom>
          <a:noFill/>
          <a:ln>
            <a:noFill/>
          </a:ln>
        </p:spPr>
        <p:txBody>
          <a:bodyPr wrap="none" rtlCol="0">
            <a:spAutoFit/>
          </a:bodyPr>
          <a:lstStyle/>
          <a:p>
            <a:r>
              <a:rPr lang="ja-JP" altLang="en-US" sz="450">
                <a:latin typeface="游ゴシック Medium" panose="020B0500000000000000" pitchFamily="50" charset="-128"/>
                <a:ea typeface="游ゴシック Medium" panose="020B0500000000000000" pitchFamily="50" charset="-128"/>
              </a:rPr>
              <a:t>暖房</a:t>
            </a:r>
            <a:endParaRPr lang="en-US" altLang="ja-JP" sz="450" dirty="0">
              <a:latin typeface="游ゴシック Medium" panose="020B0500000000000000" pitchFamily="50" charset="-128"/>
              <a:ea typeface="游ゴシック Medium" panose="020B0500000000000000" pitchFamily="50" charset="-128"/>
            </a:endParaRPr>
          </a:p>
        </p:txBody>
      </p:sp>
      <p:sp>
        <p:nvSpPr>
          <p:cNvPr id="358" name="テキスト ボックス 357">
            <a:extLst>
              <a:ext uri="{FF2B5EF4-FFF2-40B4-BE49-F238E27FC236}">
                <a16:creationId xmlns:a16="http://schemas.microsoft.com/office/drawing/2014/main" id="{715232A7-5A95-DB48-8BAC-C749894F9E88}"/>
              </a:ext>
            </a:extLst>
          </p:cNvPr>
          <p:cNvSpPr txBox="1"/>
          <p:nvPr/>
        </p:nvSpPr>
        <p:spPr>
          <a:xfrm>
            <a:off x="11320126" y="5452327"/>
            <a:ext cx="527709" cy="161583"/>
          </a:xfrm>
          <a:prstGeom prst="rect">
            <a:avLst/>
          </a:prstGeom>
          <a:noFill/>
          <a:ln>
            <a:noFill/>
          </a:ln>
        </p:spPr>
        <p:txBody>
          <a:bodyPr wrap="none" rtlCol="0">
            <a:spAutoFit/>
          </a:bodyPr>
          <a:lstStyle/>
          <a:p>
            <a:r>
              <a:rPr lang="ja-JP" altLang="en-US" sz="450">
                <a:latin typeface="游ゴシック Medium" panose="020B0500000000000000" pitchFamily="50" charset="-128"/>
                <a:ea typeface="游ゴシック Medium" panose="020B0500000000000000" pitchFamily="50" charset="-128"/>
              </a:rPr>
              <a:t>畳数のめやす</a:t>
            </a:r>
            <a:endParaRPr lang="en-US" altLang="ja-JP" sz="450" dirty="0">
              <a:latin typeface="游ゴシック Medium" panose="020B0500000000000000" pitchFamily="50" charset="-128"/>
              <a:ea typeface="游ゴシック Medium" panose="020B0500000000000000" pitchFamily="50" charset="-128"/>
            </a:endParaRPr>
          </a:p>
        </p:txBody>
      </p:sp>
      <p:sp>
        <p:nvSpPr>
          <p:cNvPr id="359" name="テキスト ボックス 358">
            <a:extLst>
              <a:ext uri="{FF2B5EF4-FFF2-40B4-BE49-F238E27FC236}">
                <a16:creationId xmlns:a16="http://schemas.microsoft.com/office/drawing/2014/main" id="{632E455B-392C-DA42-A35B-FD9137B9B098}"/>
              </a:ext>
            </a:extLst>
          </p:cNvPr>
          <p:cNvSpPr txBox="1"/>
          <p:nvPr/>
        </p:nvSpPr>
        <p:spPr>
          <a:xfrm>
            <a:off x="11968421" y="5452327"/>
            <a:ext cx="300082" cy="161583"/>
          </a:xfrm>
          <a:prstGeom prst="rect">
            <a:avLst/>
          </a:prstGeom>
          <a:noFill/>
          <a:ln>
            <a:noFill/>
          </a:ln>
        </p:spPr>
        <p:txBody>
          <a:bodyPr wrap="none" rtlCol="0">
            <a:spAutoFit/>
          </a:bodyPr>
          <a:lstStyle/>
          <a:p>
            <a:r>
              <a:rPr lang="ja-JP" altLang="en-US" sz="450">
                <a:latin typeface="游ゴシック Medium" panose="020B0500000000000000" pitchFamily="50" charset="-128"/>
                <a:ea typeface="游ゴシック Medium" panose="020B0500000000000000" pitchFamily="50" charset="-128"/>
              </a:rPr>
              <a:t>能力</a:t>
            </a:r>
            <a:endParaRPr lang="en-US" altLang="ja-JP" sz="450" dirty="0">
              <a:latin typeface="游ゴシック Medium" panose="020B0500000000000000" pitchFamily="50" charset="-128"/>
              <a:ea typeface="游ゴシック Medium" panose="020B0500000000000000" pitchFamily="50" charset="-128"/>
            </a:endParaRPr>
          </a:p>
        </p:txBody>
      </p:sp>
      <p:sp>
        <p:nvSpPr>
          <p:cNvPr id="360" name="テキスト ボックス 359">
            <a:extLst>
              <a:ext uri="{FF2B5EF4-FFF2-40B4-BE49-F238E27FC236}">
                <a16:creationId xmlns:a16="http://schemas.microsoft.com/office/drawing/2014/main" id="{6A1540FB-F46E-DC44-B768-0ABF026DAD77}"/>
              </a:ext>
            </a:extLst>
          </p:cNvPr>
          <p:cNvSpPr txBox="1"/>
          <p:nvPr/>
        </p:nvSpPr>
        <p:spPr>
          <a:xfrm>
            <a:off x="12435451" y="5452327"/>
            <a:ext cx="415498" cy="161583"/>
          </a:xfrm>
          <a:prstGeom prst="rect">
            <a:avLst/>
          </a:prstGeom>
          <a:noFill/>
          <a:ln>
            <a:noFill/>
          </a:ln>
        </p:spPr>
        <p:txBody>
          <a:bodyPr wrap="none" rtlCol="0">
            <a:spAutoFit/>
          </a:bodyPr>
          <a:lstStyle/>
          <a:p>
            <a:r>
              <a:rPr lang="ja-JP" altLang="en-US" sz="450">
                <a:latin typeface="游ゴシック Medium" panose="020B0500000000000000" pitchFamily="50" charset="-128"/>
                <a:ea typeface="游ゴシック Medium" panose="020B0500000000000000" pitchFamily="50" charset="-128"/>
              </a:rPr>
              <a:t>消費電力</a:t>
            </a:r>
            <a:endParaRPr lang="en-US" altLang="ja-JP" sz="450" dirty="0">
              <a:latin typeface="游ゴシック Medium" panose="020B0500000000000000" pitchFamily="50" charset="-128"/>
              <a:ea typeface="游ゴシック Medium" panose="020B0500000000000000" pitchFamily="50" charset="-128"/>
            </a:endParaRPr>
          </a:p>
        </p:txBody>
      </p:sp>
      <p:sp>
        <p:nvSpPr>
          <p:cNvPr id="361" name="テキスト ボックス 360">
            <a:extLst>
              <a:ext uri="{FF2B5EF4-FFF2-40B4-BE49-F238E27FC236}">
                <a16:creationId xmlns:a16="http://schemas.microsoft.com/office/drawing/2014/main" id="{7A098A16-4B89-954D-B621-AC0D59B3A72B}"/>
              </a:ext>
            </a:extLst>
          </p:cNvPr>
          <p:cNvSpPr txBox="1"/>
          <p:nvPr/>
        </p:nvSpPr>
        <p:spPr>
          <a:xfrm>
            <a:off x="11310740" y="5542261"/>
            <a:ext cx="543740"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8〜12</a:t>
            </a:r>
            <a:r>
              <a:rPr lang="ja-JP" altLang="en-US" sz="600" dirty="0">
                <a:latin typeface="游ゴシック Medium" panose="020B0500000000000000" pitchFamily="50" charset="-128"/>
                <a:ea typeface="游ゴシック Medium" panose="020B0500000000000000" pitchFamily="50" charset="-128"/>
              </a:rPr>
              <a:t>畳</a:t>
            </a:r>
            <a:endParaRPr lang="en-US" altLang="ja-JP" sz="600" dirty="0">
              <a:latin typeface="游ゴシック Medium" panose="020B0500000000000000" pitchFamily="50" charset="-128"/>
              <a:ea typeface="游ゴシック Medium" panose="020B0500000000000000" pitchFamily="50" charset="-128"/>
            </a:endParaRPr>
          </a:p>
          <a:p>
            <a:pPr algn="ctr"/>
            <a:r>
              <a:rPr lang="ja-JP" altLang="en-US" sz="450" dirty="0">
                <a:latin typeface="游ゴシック Medium" panose="020B0500000000000000" pitchFamily="50" charset="-128"/>
                <a:ea typeface="游ゴシック Medium" panose="020B0500000000000000" pitchFamily="50" charset="-128"/>
              </a:rPr>
              <a:t>（</a:t>
            </a:r>
            <a:r>
              <a:rPr lang="en-US" altLang="ja-JP" sz="450" dirty="0">
                <a:latin typeface="游ゴシック Medium" panose="020B0500000000000000" pitchFamily="50" charset="-128"/>
                <a:ea typeface="游ゴシック Medium" panose="020B0500000000000000" pitchFamily="50" charset="-128"/>
              </a:rPr>
              <a:t>13〜19㎡</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62" name="テキスト ボックス 361">
            <a:extLst>
              <a:ext uri="{FF2B5EF4-FFF2-40B4-BE49-F238E27FC236}">
                <a16:creationId xmlns:a16="http://schemas.microsoft.com/office/drawing/2014/main" id="{20595E1B-2340-6747-AA3C-3BEBC5095420}"/>
              </a:ext>
            </a:extLst>
          </p:cNvPr>
          <p:cNvSpPr txBox="1"/>
          <p:nvPr/>
        </p:nvSpPr>
        <p:spPr>
          <a:xfrm>
            <a:off x="11310740" y="5712143"/>
            <a:ext cx="543740"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8〜10</a:t>
            </a:r>
            <a:r>
              <a:rPr lang="ja-JP" altLang="en-US" sz="600" dirty="0">
                <a:latin typeface="游ゴシック Medium" panose="020B0500000000000000" pitchFamily="50" charset="-128"/>
                <a:ea typeface="游ゴシック Medium" panose="020B0500000000000000" pitchFamily="50" charset="-128"/>
              </a:rPr>
              <a:t>畳</a:t>
            </a:r>
            <a:endParaRPr lang="en-US" altLang="ja-JP" sz="600" dirty="0">
              <a:latin typeface="游ゴシック Medium" panose="020B0500000000000000" pitchFamily="50" charset="-128"/>
              <a:ea typeface="游ゴシック Medium" panose="020B0500000000000000" pitchFamily="50" charset="-128"/>
            </a:endParaRPr>
          </a:p>
          <a:p>
            <a:pPr algn="ctr"/>
            <a:r>
              <a:rPr lang="ja-JP" altLang="en-US" sz="450" dirty="0">
                <a:latin typeface="游ゴシック Medium" panose="020B0500000000000000" pitchFamily="50" charset="-128"/>
                <a:ea typeface="游ゴシック Medium" panose="020B0500000000000000" pitchFamily="50" charset="-128"/>
              </a:rPr>
              <a:t>（</a:t>
            </a:r>
            <a:r>
              <a:rPr lang="en-US" altLang="ja-JP" sz="450" dirty="0">
                <a:latin typeface="游ゴシック Medium" panose="020B0500000000000000" pitchFamily="50" charset="-128"/>
                <a:ea typeface="游ゴシック Medium" panose="020B0500000000000000" pitchFamily="50" charset="-128"/>
              </a:rPr>
              <a:t>13〜16㎡</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63" name="テキスト ボックス 362">
            <a:extLst>
              <a:ext uri="{FF2B5EF4-FFF2-40B4-BE49-F238E27FC236}">
                <a16:creationId xmlns:a16="http://schemas.microsoft.com/office/drawing/2014/main" id="{E4D9B330-4284-F14E-B119-7BA4EEA20BDC}"/>
              </a:ext>
            </a:extLst>
          </p:cNvPr>
          <p:cNvSpPr txBox="1"/>
          <p:nvPr/>
        </p:nvSpPr>
        <p:spPr>
          <a:xfrm>
            <a:off x="11819343" y="5542261"/>
            <a:ext cx="598241"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2.8kW</a:t>
            </a:r>
          </a:p>
          <a:p>
            <a:pPr algn="ctr"/>
            <a:r>
              <a:rPr lang="ja-JP" altLang="en-US" sz="450" dirty="0">
                <a:latin typeface="游ゴシック Medium" panose="020B0500000000000000" pitchFamily="50" charset="-128"/>
                <a:ea typeface="游ゴシック Medium" panose="020B0500000000000000" pitchFamily="50" charset="-128"/>
              </a:rPr>
              <a:t>（</a:t>
            </a:r>
            <a:r>
              <a:rPr lang="en-US" altLang="ja-JP" sz="450" dirty="0" smtClean="0">
                <a:latin typeface="游ゴシック Medium" panose="020B0500000000000000" pitchFamily="50" charset="-128"/>
                <a:ea typeface="游ゴシック Medium" panose="020B0500000000000000" pitchFamily="50" charset="-128"/>
              </a:rPr>
              <a:t>0.7〜4.0kW</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64" name="テキスト ボックス 363">
            <a:extLst>
              <a:ext uri="{FF2B5EF4-FFF2-40B4-BE49-F238E27FC236}">
                <a16:creationId xmlns:a16="http://schemas.microsoft.com/office/drawing/2014/main" id="{1319B817-5DB3-A244-BB26-AD014DCE869B}"/>
              </a:ext>
            </a:extLst>
          </p:cNvPr>
          <p:cNvSpPr txBox="1"/>
          <p:nvPr/>
        </p:nvSpPr>
        <p:spPr>
          <a:xfrm>
            <a:off x="11819341" y="5708746"/>
            <a:ext cx="598241"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3.6kW</a:t>
            </a:r>
          </a:p>
          <a:p>
            <a:pPr algn="ctr"/>
            <a:r>
              <a:rPr lang="ja-JP" altLang="en-US" sz="450" dirty="0">
                <a:latin typeface="游ゴシック Medium" panose="020B0500000000000000" pitchFamily="50" charset="-128"/>
                <a:ea typeface="游ゴシック Medium" panose="020B0500000000000000" pitchFamily="50" charset="-128"/>
              </a:rPr>
              <a:t>（</a:t>
            </a:r>
            <a:r>
              <a:rPr lang="en-US" altLang="ja-JP" sz="450" dirty="0" smtClean="0">
                <a:latin typeface="游ゴシック Medium" panose="020B0500000000000000" pitchFamily="50" charset="-128"/>
                <a:ea typeface="游ゴシック Medium" panose="020B0500000000000000" pitchFamily="50" charset="-128"/>
              </a:rPr>
              <a:t>0.7〜6.9kW</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65" name="テキスト ボックス 364">
            <a:extLst>
              <a:ext uri="{FF2B5EF4-FFF2-40B4-BE49-F238E27FC236}">
                <a16:creationId xmlns:a16="http://schemas.microsoft.com/office/drawing/2014/main" id="{882B9045-AB12-B544-9A83-766D0EF59B8D}"/>
              </a:ext>
            </a:extLst>
          </p:cNvPr>
          <p:cNvSpPr txBox="1"/>
          <p:nvPr/>
        </p:nvSpPr>
        <p:spPr>
          <a:xfrm>
            <a:off x="12317198" y="5541014"/>
            <a:ext cx="603050" cy="253916"/>
          </a:xfrm>
          <a:prstGeom prst="rect">
            <a:avLst/>
          </a:prstGeom>
          <a:noFill/>
          <a:ln>
            <a:noFill/>
          </a:ln>
        </p:spPr>
        <p:txBody>
          <a:bodyPr wrap="none" rtlCol="0">
            <a:spAutoFit/>
          </a:bodyPr>
          <a:lstStyle/>
          <a:p>
            <a:pPr algn="ctr"/>
            <a:r>
              <a:rPr lang="en-US" altLang="ja-JP" sz="600" dirty="0" smtClean="0">
                <a:latin typeface="游ゴシック Medium" panose="020B0500000000000000" pitchFamily="50" charset="-128"/>
                <a:ea typeface="游ゴシック Medium" panose="020B0500000000000000" pitchFamily="50" charset="-128"/>
              </a:rPr>
              <a:t>540W</a:t>
            </a:r>
            <a:endParaRPr lang="en-US" altLang="ja-JP" sz="600" dirty="0">
              <a:latin typeface="游ゴシック Medium" panose="020B0500000000000000" pitchFamily="50" charset="-128"/>
              <a:ea typeface="游ゴシック Medium" panose="020B0500000000000000" pitchFamily="50" charset="-128"/>
            </a:endParaRPr>
          </a:p>
          <a:p>
            <a:pPr algn="ctr"/>
            <a:r>
              <a:rPr lang="ja-JP" altLang="en-US" sz="450" dirty="0" smtClean="0">
                <a:latin typeface="游ゴシック Medium" panose="020B0500000000000000" pitchFamily="50" charset="-128"/>
                <a:ea typeface="游ゴシック Medium" panose="020B0500000000000000" pitchFamily="50" charset="-128"/>
              </a:rPr>
              <a:t>（</a:t>
            </a:r>
            <a:r>
              <a:rPr lang="en-US" altLang="ja-JP" sz="450" dirty="0" smtClean="0">
                <a:latin typeface="游ゴシック Medium" panose="020B0500000000000000" pitchFamily="50" charset="-128"/>
                <a:ea typeface="游ゴシック Medium" panose="020B0500000000000000" pitchFamily="50" charset="-128"/>
              </a:rPr>
              <a:t>150〜990W</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66" name="テキスト ボックス 365">
            <a:extLst>
              <a:ext uri="{FF2B5EF4-FFF2-40B4-BE49-F238E27FC236}">
                <a16:creationId xmlns:a16="http://schemas.microsoft.com/office/drawing/2014/main" id="{765100F8-70A4-DE42-B309-EB4B1218F8FC}"/>
              </a:ext>
            </a:extLst>
          </p:cNvPr>
          <p:cNvSpPr txBox="1"/>
          <p:nvPr/>
        </p:nvSpPr>
        <p:spPr>
          <a:xfrm>
            <a:off x="12298939" y="5705721"/>
            <a:ext cx="649537" cy="253916"/>
          </a:xfrm>
          <a:prstGeom prst="rect">
            <a:avLst/>
          </a:prstGeom>
          <a:noFill/>
          <a:ln>
            <a:noFill/>
          </a:ln>
        </p:spPr>
        <p:txBody>
          <a:bodyPr wrap="none" rtlCol="0">
            <a:spAutoFit/>
          </a:bodyPr>
          <a:lstStyle/>
          <a:p>
            <a:pPr algn="ctr"/>
            <a:r>
              <a:rPr lang="en-US" altLang="ja-JP" sz="600" dirty="0" smtClean="0">
                <a:latin typeface="游ゴシック Medium" panose="020B0500000000000000" pitchFamily="50" charset="-128"/>
                <a:ea typeface="游ゴシック Medium" panose="020B0500000000000000" pitchFamily="50" charset="-128"/>
              </a:rPr>
              <a:t>670W</a:t>
            </a:r>
            <a:endParaRPr lang="en-US" altLang="ja-JP" sz="600" dirty="0">
              <a:latin typeface="游ゴシック Medium" panose="020B0500000000000000" pitchFamily="50" charset="-128"/>
              <a:ea typeface="游ゴシック Medium" panose="020B0500000000000000" pitchFamily="50" charset="-128"/>
            </a:endParaRPr>
          </a:p>
          <a:p>
            <a:pPr algn="ctr"/>
            <a:r>
              <a:rPr lang="ja-JP" altLang="en-US" sz="450" dirty="0" smtClean="0">
                <a:latin typeface="游ゴシック Medium" panose="020B0500000000000000" pitchFamily="50" charset="-128"/>
                <a:ea typeface="游ゴシック Medium" panose="020B0500000000000000" pitchFamily="50" charset="-128"/>
              </a:rPr>
              <a:t>（</a:t>
            </a:r>
            <a:r>
              <a:rPr lang="en-US" altLang="ja-JP" sz="450" dirty="0" smtClean="0">
                <a:latin typeface="游ゴシック Medium" panose="020B0500000000000000" pitchFamily="50" charset="-128"/>
                <a:ea typeface="游ゴシック Medium" panose="020B0500000000000000" pitchFamily="50" charset="-128"/>
              </a:rPr>
              <a:t>145〜1,980W</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67" name="テキスト ボックス 366">
            <a:extLst>
              <a:ext uri="{FF2B5EF4-FFF2-40B4-BE49-F238E27FC236}">
                <a16:creationId xmlns:a16="http://schemas.microsoft.com/office/drawing/2014/main" id="{CC01C4F1-BA54-3241-A9CB-F0007A6823F8}"/>
              </a:ext>
            </a:extLst>
          </p:cNvPr>
          <p:cNvSpPr txBox="1"/>
          <p:nvPr/>
        </p:nvSpPr>
        <p:spPr>
          <a:xfrm>
            <a:off x="10862596" y="5897950"/>
            <a:ext cx="1545616" cy="169277"/>
          </a:xfrm>
          <a:prstGeom prst="rect">
            <a:avLst/>
          </a:prstGeom>
          <a:noFill/>
          <a:ln>
            <a:noFill/>
          </a:ln>
        </p:spPr>
        <p:txBody>
          <a:bodyPr wrap="none" rtlCol="0">
            <a:spAutoFit/>
          </a:bodyPr>
          <a:lstStyle/>
          <a:p>
            <a:pPr algn="ctr"/>
            <a:r>
              <a:rPr lang="ja-JP" altLang="en-US" sz="500" dirty="0">
                <a:latin typeface="游ゴシック Medium" panose="020B0500000000000000" pitchFamily="50" charset="-128"/>
                <a:ea typeface="游ゴシック Medium" panose="020B0500000000000000" pitchFamily="50" charset="-128"/>
              </a:rPr>
              <a:t>［室内機］</a:t>
            </a:r>
            <a:r>
              <a:rPr lang="ja-JP" altLang="en-US" sz="500" dirty="0" smtClean="0">
                <a:latin typeface="游ゴシック Medium" panose="020B0500000000000000" pitchFamily="50" charset="-128"/>
                <a:ea typeface="游ゴシック Medium" panose="020B0500000000000000" pitchFamily="50" charset="-128"/>
              </a:rPr>
              <a:t>質量</a:t>
            </a:r>
            <a:r>
              <a:rPr lang="en-US" altLang="ja-JP" sz="500" dirty="0" smtClean="0">
                <a:latin typeface="游ゴシック Medium" panose="020B0500000000000000" pitchFamily="50" charset="-128"/>
                <a:ea typeface="游ゴシック Medium" panose="020B0500000000000000" pitchFamily="50" charset="-128"/>
              </a:rPr>
              <a:t>13.0kg</a:t>
            </a:r>
            <a:r>
              <a:rPr lang="ja-JP" altLang="en-US" sz="500" dirty="0">
                <a:latin typeface="游ゴシック Medium" panose="020B0500000000000000" pitchFamily="50" charset="-128"/>
                <a:ea typeface="游ゴシック Medium" panose="020B0500000000000000" pitchFamily="50" charset="-128"/>
              </a:rPr>
              <a:t>　［室外機］</a:t>
            </a:r>
            <a:r>
              <a:rPr lang="ja-JP" altLang="en-US" sz="500" dirty="0" smtClean="0">
                <a:latin typeface="游ゴシック Medium" panose="020B0500000000000000" pitchFamily="50" charset="-128"/>
                <a:ea typeface="游ゴシック Medium" panose="020B0500000000000000" pitchFamily="50" charset="-128"/>
              </a:rPr>
              <a:t>質量</a:t>
            </a:r>
            <a:r>
              <a:rPr lang="en-US" altLang="ja-JP" sz="500" dirty="0">
                <a:latin typeface="游ゴシック Medium" panose="020B0500000000000000" pitchFamily="50" charset="-128"/>
                <a:ea typeface="游ゴシック Medium" panose="020B0500000000000000" pitchFamily="50" charset="-128"/>
              </a:rPr>
              <a:t> </a:t>
            </a:r>
            <a:r>
              <a:rPr lang="en-US" altLang="ja-JP" sz="500" dirty="0" smtClean="0">
                <a:latin typeface="游ゴシック Medium" panose="020B0500000000000000" pitchFamily="50" charset="-128"/>
                <a:ea typeface="游ゴシック Medium" panose="020B0500000000000000" pitchFamily="50" charset="-128"/>
              </a:rPr>
              <a:t>34.0kg</a:t>
            </a:r>
            <a:endParaRPr lang="en-US" altLang="ja-JP" sz="400" dirty="0">
              <a:latin typeface="游ゴシック Medium" panose="020B0500000000000000" pitchFamily="50" charset="-128"/>
              <a:ea typeface="游ゴシック Medium" panose="020B0500000000000000" pitchFamily="50" charset="-128"/>
            </a:endParaRPr>
          </a:p>
        </p:txBody>
      </p:sp>
      <p:sp>
        <p:nvSpPr>
          <p:cNvPr id="368" name="テキスト ボックス 367">
            <a:extLst>
              <a:ext uri="{FF2B5EF4-FFF2-40B4-BE49-F238E27FC236}">
                <a16:creationId xmlns:a16="http://schemas.microsoft.com/office/drawing/2014/main" id="{AA403727-4384-914B-BD4C-3164DB4E9844}"/>
              </a:ext>
            </a:extLst>
          </p:cNvPr>
          <p:cNvSpPr txBox="1"/>
          <p:nvPr/>
        </p:nvSpPr>
        <p:spPr>
          <a:xfrm>
            <a:off x="13614672" y="3876785"/>
            <a:ext cx="1252266" cy="461665"/>
          </a:xfrm>
          <a:prstGeom prst="rect">
            <a:avLst/>
          </a:prstGeom>
          <a:noFill/>
          <a:ln>
            <a:noFill/>
          </a:ln>
        </p:spPr>
        <p:txBody>
          <a:bodyPr wrap="none" rtlCol="0">
            <a:spAutoFit/>
          </a:bodyPr>
          <a:lstStyle/>
          <a:p>
            <a:r>
              <a:rPr lang="en-US" altLang="ja-JP" sz="1100" dirty="0" smtClean="0">
                <a:latin typeface="游ゴシック Medium" panose="020B0500000000000000" pitchFamily="50" charset="-128"/>
                <a:ea typeface="游ゴシック Medium" panose="020B0500000000000000" pitchFamily="50" charset="-128"/>
              </a:rPr>
              <a:t>CSH-SP40BR2</a:t>
            </a:r>
            <a:endParaRPr lang="en-US" altLang="ja-JP" sz="1100" dirty="0">
              <a:latin typeface="游ゴシック Medium" panose="020B0500000000000000" pitchFamily="50" charset="-128"/>
              <a:ea typeface="游ゴシック Medium" panose="020B0500000000000000" pitchFamily="50" charset="-128"/>
            </a:endParaRPr>
          </a:p>
          <a:p>
            <a:r>
              <a:rPr lang="ja-JP" altLang="en-US" sz="600" dirty="0">
                <a:latin typeface="游ゴシック Medium" panose="020B0500000000000000" pitchFamily="50" charset="-128"/>
                <a:ea typeface="游ゴシック Medium" panose="020B0500000000000000" pitchFamily="50" charset="-128"/>
              </a:rPr>
              <a:t>（</a:t>
            </a:r>
            <a:r>
              <a:rPr lang="en-US" altLang="ja-JP" sz="600" dirty="0">
                <a:latin typeface="游ゴシック Medium" panose="020B0500000000000000" pitchFamily="50" charset="-128"/>
                <a:ea typeface="游ゴシック Medium" panose="020B0500000000000000" pitchFamily="50" charset="-128"/>
              </a:rPr>
              <a:t>W</a:t>
            </a:r>
            <a:r>
              <a:rPr lang="ja-JP" altLang="en-US" sz="600" dirty="0" smtClean="0">
                <a:latin typeface="游ゴシック Medium" panose="020B0500000000000000" pitchFamily="50" charset="-128"/>
                <a:ea typeface="游ゴシック Medium" panose="020B0500000000000000" pitchFamily="50" charset="-128"/>
              </a:rPr>
              <a:t>）</a:t>
            </a:r>
            <a:endParaRPr lang="en-US" altLang="ja-JP" sz="600" dirty="0" smtClean="0">
              <a:latin typeface="游ゴシック Medium" panose="020B0500000000000000" pitchFamily="50" charset="-128"/>
              <a:ea typeface="游ゴシック Medium" panose="020B0500000000000000" pitchFamily="50" charset="-128"/>
            </a:endParaRPr>
          </a:p>
          <a:p>
            <a:r>
              <a:rPr lang="en-US" altLang="ja-JP" sz="700" dirty="0" smtClean="0">
                <a:latin typeface="游ゴシック Medium" panose="020B0500000000000000" pitchFamily="50" charset="-128"/>
                <a:ea typeface="游ゴシック Medium" panose="020B0500000000000000" pitchFamily="50" charset="-128"/>
              </a:rPr>
              <a:t>〈</a:t>
            </a:r>
            <a:r>
              <a:rPr lang="ja-JP" altLang="en-US" sz="700" dirty="0">
                <a:latin typeface="游ゴシック Medium" panose="020B0500000000000000" pitchFamily="50" charset="-128"/>
                <a:ea typeface="游ゴシック Medium" panose="020B0500000000000000" pitchFamily="50" charset="-128"/>
              </a:rPr>
              <a:t>室外機</a:t>
            </a:r>
            <a:r>
              <a:rPr lang="en-US" altLang="ja-JP" sz="700" dirty="0">
                <a:latin typeface="游ゴシック Medium" panose="020B0500000000000000" pitchFamily="50" charset="-128"/>
                <a:ea typeface="游ゴシック Medium" panose="020B0500000000000000" pitchFamily="50" charset="-128"/>
              </a:rPr>
              <a:t>〉</a:t>
            </a:r>
            <a:r>
              <a:rPr lang="en-US" altLang="ja-JP" sz="700" dirty="0" smtClean="0">
                <a:latin typeface="游ゴシック Medium" panose="020B0500000000000000" pitchFamily="50" charset="-128"/>
                <a:ea typeface="游ゴシック Medium" panose="020B0500000000000000" pitchFamily="50" charset="-128"/>
              </a:rPr>
              <a:t>COH-SP40BR2</a:t>
            </a:r>
            <a:endParaRPr lang="en-US" altLang="ja-JP" sz="700" dirty="0">
              <a:latin typeface="游ゴシック Medium" panose="020B0500000000000000" pitchFamily="50" charset="-128"/>
              <a:ea typeface="游ゴシック Medium" panose="020B0500000000000000" pitchFamily="50" charset="-128"/>
            </a:endParaRPr>
          </a:p>
        </p:txBody>
      </p:sp>
      <p:sp>
        <p:nvSpPr>
          <p:cNvPr id="369" name="テキスト ボックス 368">
            <a:extLst>
              <a:ext uri="{FF2B5EF4-FFF2-40B4-BE49-F238E27FC236}">
                <a16:creationId xmlns:a16="http://schemas.microsoft.com/office/drawing/2014/main" id="{EDFB7683-4CDC-0D4F-912F-7F24625B4F6B}"/>
              </a:ext>
            </a:extLst>
          </p:cNvPr>
          <p:cNvSpPr txBox="1"/>
          <p:nvPr/>
        </p:nvSpPr>
        <p:spPr>
          <a:xfrm>
            <a:off x="13737425" y="4475032"/>
            <a:ext cx="986167" cy="184666"/>
          </a:xfrm>
          <a:prstGeom prst="rect">
            <a:avLst/>
          </a:prstGeom>
          <a:solidFill>
            <a:schemeClr val="bg1"/>
          </a:solidFill>
          <a:ln>
            <a:noFill/>
          </a:ln>
        </p:spPr>
        <p:txBody>
          <a:bodyPr wrap="none" rtlCol="0">
            <a:spAutoFit/>
          </a:bodyPr>
          <a:lstStyle/>
          <a:p>
            <a:r>
              <a:rPr lang="ja-JP" altLang="en-US" sz="600" dirty="0">
                <a:solidFill>
                  <a:srgbClr val="B46F00"/>
                </a:solidFill>
                <a:latin typeface="BIZ UDPゴシック" panose="020B0400000000000000" pitchFamily="50" charset="-128"/>
                <a:ea typeface="BIZ UDPゴシック" panose="020B0400000000000000" pitchFamily="50" charset="-128"/>
              </a:rPr>
              <a:t>低温暖房能力</a:t>
            </a:r>
            <a:r>
              <a:rPr lang="ja-JP" altLang="en-US" sz="500" dirty="0">
                <a:solidFill>
                  <a:srgbClr val="B46F00"/>
                </a:solidFill>
                <a:latin typeface="BIZ UDPゴシック" panose="020B0400000000000000" pitchFamily="50" charset="-128"/>
                <a:ea typeface="BIZ UDPゴシック" panose="020B0400000000000000" pitchFamily="50" charset="-128"/>
              </a:rPr>
              <a:t>★</a:t>
            </a:r>
            <a:r>
              <a:rPr lang="en-US" altLang="ja-JP" sz="600" dirty="0">
                <a:solidFill>
                  <a:srgbClr val="B46F00"/>
                </a:solidFill>
                <a:latin typeface="BIZ UDPゴシック" panose="020B0400000000000000" pitchFamily="50" charset="-128"/>
                <a:ea typeface="BIZ UDPゴシック" panose="020B0400000000000000" pitchFamily="50" charset="-128"/>
              </a:rPr>
              <a:t>7.0kW</a:t>
            </a:r>
            <a:endParaRPr lang="ja-JP" altLang="en-US" sz="100" dirty="0">
              <a:solidFill>
                <a:srgbClr val="B46F00"/>
              </a:solidFill>
              <a:latin typeface="BIZ UDPゴシック" panose="020B0400000000000000" pitchFamily="50" charset="-128"/>
              <a:ea typeface="BIZ UDPゴシック" panose="020B0400000000000000" pitchFamily="50" charset="-128"/>
            </a:endParaRPr>
          </a:p>
        </p:txBody>
      </p:sp>
      <p:sp>
        <p:nvSpPr>
          <p:cNvPr id="370" name="テキスト ボックス 369">
            <a:extLst>
              <a:ext uri="{FF2B5EF4-FFF2-40B4-BE49-F238E27FC236}">
                <a16:creationId xmlns:a16="http://schemas.microsoft.com/office/drawing/2014/main" id="{89DF6E57-AA16-FC48-93E1-03AFF3CA2451}"/>
              </a:ext>
            </a:extLst>
          </p:cNvPr>
          <p:cNvSpPr txBox="1"/>
          <p:nvPr/>
        </p:nvSpPr>
        <p:spPr>
          <a:xfrm>
            <a:off x="12895600" y="4641886"/>
            <a:ext cx="2124299" cy="369332"/>
          </a:xfrm>
          <a:prstGeom prst="rect">
            <a:avLst/>
          </a:prstGeom>
          <a:noFill/>
          <a:ln>
            <a:noFill/>
          </a:ln>
        </p:spPr>
        <p:txBody>
          <a:bodyPr wrap="none" rtlCol="0">
            <a:spAutoFit/>
          </a:bodyPr>
          <a:lstStyle/>
          <a:p>
            <a:r>
              <a:rPr lang="ja-JP" altLang="en-US" sz="600" dirty="0">
                <a:latin typeface="游ゴシック Medium" panose="020B0500000000000000" pitchFamily="50" charset="-128"/>
                <a:ea typeface="游ゴシック Medium" panose="020B0500000000000000" pitchFamily="50" charset="-128"/>
              </a:rPr>
              <a:t>希望</a:t>
            </a:r>
            <a:r>
              <a:rPr lang="ja-JP" altLang="en-US" sz="600" dirty="0" smtClean="0">
                <a:latin typeface="游ゴシック Medium" panose="020B0500000000000000" pitchFamily="50" charset="-128"/>
                <a:ea typeface="游ゴシック Medium" panose="020B0500000000000000" pitchFamily="50" charset="-128"/>
              </a:rPr>
              <a:t>小売価格</a:t>
            </a:r>
            <a:r>
              <a:rPr lang="en-US" altLang="ja-JP" sz="800" dirty="0" smtClean="0">
                <a:latin typeface="游ゴシック Medium" panose="020B0500000000000000" pitchFamily="50" charset="-128"/>
                <a:ea typeface="游ゴシック Medium" panose="020B0500000000000000" pitchFamily="50" charset="-128"/>
              </a:rPr>
              <a:t>517,000</a:t>
            </a:r>
            <a:r>
              <a:rPr lang="ja-JP" altLang="en-US" sz="800" dirty="0">
                <a:latin typeface="游ゴシック Medium" panose="020B0500000000000000" pitchFamily="50" charset="-128"/>
                <a:ea typeface="游ゴシック Medium" panose="020B0500000000000000" pitchFamily="50" charset="-128"/>
              </a:rPr>
              <a:t>円</a:t>
            </a:r>
            <a:r>
              <a:rPr lang="ja-JP" altLang="en-US" sz="600" dirty="0">
                <a:latin typeface="游ゴシック Medium" panose="020B0500000000000000" pitchFamily="50" charset="-128"/>
                <a:ea typeface="游ゴシック Medium" panose="020B0500000000000000" pitchFamily="50" charset="-128"/>
              </a:rPr>
              <a:t>（</a:t>
            </a:r>
            <a:r>
              <a:rPr lang="ja-JP" altLang="en-US" sz="600" dirty="0" smtClean="0">
                <a:latin typeface="游ゴシック Medium" panose="020B0500000000000000" pitchFamily="50" charset="-128"/>
                <a:ea typeface="游ゴシック Medium" panose="020B0500000000000000" pitchFamily="50" charset="-128"/>
              </a:rPr>
              <a:t>税抜</a:t>
            </a:r>
            <a:r>
              <a:rPr lang="en-US" altLang="ja-JP" sz="600" dirty="0" smtClean="0">
                <a:latin typeface="游ゴシック Medium" panose="020B0500000000000000" pitchFamily="50" charset="-128"/>
                <a:ea typeface="游ゴシック Medium" panose="020B0500000000000000" pitchFamily="50" charset="-128"/>
              </a:rPr>
              <a:t>47</a:t>
            </a:r>
            <a:r>
              <a:rPr lang="en-US" altLang="ja-JP" sz="600" dirty="0">
                <a:latin typeface="游ゴシック Medium" panose="020B0500000000000000" pitchFamily="50" charset="-128"/>
                <a:ea typeface="游ゴシック Medium" panose="020B0500000000000000" pitchFamily="50" charset="-128"/>
              </a:rPr>
              <a:t>0</a:t>
            </a:r>
            <a:r>
              <a:rPr lang="en-US" altLang="ja-JP" sz="600" dirty="0" smtClean="0">
                <a:latin typeface="游ゴシック Medium" panose="020B0500000000000000" pitchFamily="50" charset="-128"/>
                <a:ea typeface="游ゴシック Medium" panose="020B0500000000000000" pitchFamily="50" charset="-128"/>
              </a:rPr>
              <a:t>,000</a:t>
            </a:r>
            <a:r>
              <a:rPr lang="ja-JP" altLang="en-US" sz="600" dirty="0">
                <a:latin typeface="游ゴシック Medium" panose="020B0500000000000000" pitchFamily="50" charset="-128"/>
                <a:ea typeface="游ゴシック Medium" panose="020B0500000000000000" pitchFamily="50" charset="-128"/>
              </a:rPr>
              <a:t>円）</a:t>
            </a:r>
            <a:endParaRPr lang="en-US" altLang="ja-JP" sz="600" dirty="0">
              <a:latin typeface="游ゴシック Medium" panose="020B0500000000000000" pitchFamily="50" charset="-128"/>
              <a:ea typeface="游ゴシック Medium" panose="020B0500000000000000" pitchFamily="50" charset="-128"/>
            </a:endParaRPr>
          </a:p>
          <a:p>
            <a:r>
              <a:rPr lang="ja-JP" altLang="en-US" sz="500" dirty="0" smtClean="0">
                <a:latin typeface="游ゴシック Medium" panose="020B0500000000000000" pitchFamily="50" charset="-128"/>
                <a:ea typeface="游ゴシック Medium" panose="020B0500000000000000" pitchFamily="50" charset="-128"/>
              </a:rPr>
              <a:t>室内機</a:t>
            </a:r>
            <a:r>
              <a:rPr lang="en-US" altLang="ja-JP" sz="500" dirty="0" smtClean="0">
                <a:latin typeface="游ゴシック Medium" panose="020B0500000000000000" pitchFamily="50" charset="-128"/>
                <a:ea typeface="游ゴシック Medium" panose="020B0500000000000000" pitchFamily="50" charset="-128"/>
              </a:rPr>
              <a:t> 206,800</a:t>
            </a:r>
            <a:r>
              <a:rPr lang="ja-JP" altLang="en-US" sz="500" dirty="0" smtClean="0">
                <a:latin typeface="游ゴシック Medium" panose="020B0500000000000000" pitchFamily="50" charset="-128"/>
                <a:ea typeface="游ゴシック Medium" panose="020B0500000000000000" pitchFamily="50" charset="-128"/>
              </a:rPr>
              <a:t>円</a:t>
            </a:r>
            <a:r>
              <a:rPr lang="en-US" altLang="ja-JP" sz="500" dirty="0" smtClean="0">
                <a:latin typeface="游ゴシック Medium" panose="020B0500000000000000" pitchFamily="50" charset="-128"/>
                <a:ea typeface="游ゴシック Medium" panose="020B0500000000000000" pitchFamily="50" charset="-128"/>
              </a:rPr>
              <a:t>(</a:t>
            </a:r>
            <a:r>
              <a:rPr lang="ja-JP" altLang="en-US" sz="500" dirty="0" smtClean="0">
                <a:latin typeface="游ゴシック Medium" panose="020B0500000000000000" pitchFamily="50" charset="-128"/>
                <a:ea typeface="游ゴシック Medium" panose="020B0500000000000000" pitchFamily="50" charset="-128"/>
              </a:rPr>
              <a:t>税抜</a:t>
            </a:r>
            <a:r>
              <a:rPr lang="en-US" altLang="ja-JP" sz="500" dirty="0" smtClean="0">
                <a:latin typeface="游ゴシック Medium" panose="020B0500000000000000" pitchFamily="50" charset="-128"/>
                <a:ea typeface="游ゴシック Medium" panose="020B0500000000000000" pitchFamily="50" charset="-128"/>
              </a:rPr>
              <a:t>18</a:t>
            </a:r>
            <a:r>
              <a:rPr lang="en-US" altLang="ja-JP" sz="500" dirty="0">
                <a:latin typeface="游ゴシック Medium" panose="020B0500000000000000" pitchFamily="50" charset="-128"/>
                <a:ea typeface="游ゴシック Medium" panose="020B0500000000000000" pitchFamily="50" charset="-128"/>
              </a:rPr>
              <a:t>8</a:t>
            </a:r>
            <a:r>
              <a:rPr lang="en-US" altLang="ja-JP" sz="500" dirty="0" smtClean="0">
                <a:latin typeface="游ゴシック Medium" panose="020B0500000000000000" pitchFamily="50" charset="-128"/>
                <a:ea typeface="游ゴシック Medium" panose="020B0500000000000000" pitchFamily="50" charset="-128"/>
              </a:rPr>
              <a:t>,000</a:t>
            </a:r>
            <a:r>
              <a:rPr lang="ja-JP" altLang="en-US" sz="500" dirty="0" smtClean="0">
                <a:latin typeface="游ゴシック Medium" panose="020B0500000000000000" pitchFamily="50" charset="-128"/>
                <a:ea typeface="游ゴシック Medium" panose="020B0500000000000000" pitchFamily="50" charset="-128"/>
              </a:rPr>
              <a:t>円</a:t>
            </a:r>
            <a:r>
              <a:rPr lang="en-US" altLang="ja-JP" sz="500" dirty="0" smtClean="0">
                <a:latin typeface="游ゴシック Medium" panose="020B0500000000000000" pitchFamily="50" charset="-128"/>
                <a:ea typeface="游ゴシック Medium" panose="020B0500000000000000" pitchFamily="50" charset="-128"/>
              </a:rPr>
              <a:t>)</a:t>
            </a:r>
            <a:r>
              <a:rPr lang="ja-JP" altLang="en-US" sz="500" dirty="0" smtClean="0">
                <a:latin typeface="游ゴシック Medium" panose="020B0500000000000000" pitchFamily="50" charset="-128"/>
                <a:ea typeface="游ゴシック Medium" panose="020B0500000000000000" pitchFamily="50" charset="-128"/>
              </a:rPr>
              <a:t>室外機</a:t>
            </a:r>
            <a:r>
              <a:rPr lang="en-US" altLang="ja-JP" sz="500" dirty="0" smtClean="0">
                <a:latin typeface="游ゴシック Medium" panose="020B0500000000000000" pitchFamily="50" charset="-128"/>
                <a:ea typeface="游ゴシック Medium" panose="020B0500000000000000" pitchFamily="50" charset="-128"/>
              </a:rPr>
              <a:t> 310,200</a:t>
            </a:r>
            <a:r>
              <a:rPr lang="ja-JP" altLang="en-US" sz="500" dirty="0" smtClean="0">
                <a:latin typeface="游ゴシック Medium" panose="020B0500000000000000" pitchFamily="50" charset="-128"/>
                <a:ea typeface="游ゴシック Medium" panose="020B0500000000000000" pitchFamily="50" charset="-128"/>
              </a:rPr>
              <a:t>円</a:t>
            </a:r>
            <a:r>
              <a:rPr lang="en-US" altLang="ja-JP" sz="500" dirty="0" smtClean="0">
                <a:latin typeface="游ゴシック Medium" panose="020B0500000000000000" pitchFamily="50" charset="-128"/>
                <a:ea typeface="游ゴシック Medium" panose="020B0500000000000000" pitchFamily="50" charset="-128"/>
              </a:rPr>
              <a:t>(</a:t>
            </a:r>
            <a:r>
              <a:rPr lang="ja-JP" altLang="en-US" sz="500" dirty="0" smtClean="0">
                <a:latin typeface="游ゴシック Medium" panose="020B0500000000000000" pitchFamily="50" charset="-128"/>
                <a:ea typeface="游ゴシック Medium" panose="020B0500000000000000" pitchFamily="50" charset="-128"/>
              </a:rPr>
              <a:t>税抜</a:t>
            </a:r>
            <a:r>
              <a:rPr lang="en-US" altLang="ja-JP" sz="500" dirty="0" smtClean="0">
                <a:latin typeface="游ゴシック Medium" panose="020B0500000000000000" pitchFamily="50" charset="-128"/>
                <a:ea typeface="游ゴシック Medium" panose="020B0500000000000000" pitchFamily="50" charset="-128"/>
              </a:rPr>
              <a:t>28</a:t>
            </a:r>
            <a:r>
              <a:rPr lang="en-US" altLang="ja-JP" sz="500" dirty="0">
                <a:latin typeface="游ゴシック Medium" panose="020B0500000000000000" pitchFamily="50" charset="-128"/>
                <a:ea typeface="游ゴシック Medium" panose="020B0500000000000000" pitchFamily="50" charset="-128"/>
              </a:rPr>
              <a:t>2</a:t>
            </a:r>
            <a:r>
              <a:rPr lang="en-US" altLang="ja-JP" sz="500" dirty="0" smtClean="0">
                <a:latin typeface="游ゴシック Medium" panose="020B0500000000000000" pitchFamily="50" charset="-128"/>
                <a:ea typeface="游ゴシック Medium" panose="020B0500000000000000" pitchFamily="50" charset="-128"/>
              </a:rPr>
              <a:t>,000</a:t>
            </a:r>
            <a:r>
              <a:rPr lang="ja-JP" altLang="en-US" sz="500" dirty="0" smtClean="0">
                <a:latin typeface="游ゴシック Medium" panose="020B0500000000000000" pitchFamily="50" charset="-128"/>
                <a:ea typeface="游ゴシック Medium" panose="020B0500000000000000" pitchFamily="50" charset="-128"/>
              </a:rPr>
              <a:t>円</a:t>
            </a:r>
            <a:r>
              <a:rPr lang="en-US" altLang="ja-JP" sz="500" dirty="0" smtClean="0">
                <a:latin typeface="游ゴシック Medium" panose="020B0500000000000000" pitchFamily="50" charset="-128"/>
                <a:ea typeface="游ゴシック Medium" panose="020B0500000000000000" pitchFamily="50" charset="-128"/>
              </a:rPr>
              <a:t>)</a:t>
            </a:r>
            <a:endParaRPr lang="en-US" altLang="ja-JP" sz="500" dirty="0">
              <a:latin typeface="游ゴシック Medium" panose="020B0500000000000000" pitchFamily="50" charset="-128"/>
              <a:ea typeface="游ゴシック Medium" panose="020B0500000000000000" pitchFamily="50" charset="-128"/>
            </a:endParaRPr>
          </a:p>
          <a:p>
            <a:r>
              <a:rPr lang="ja-JP" altLang="en-US" sz="500" dirty="0">
                <a:latin typeface="游ゴシック Medium" panose="020B0500000000000000" pitchFamily="50" charset="-128"/>
                <a:ea typeface="游ゴシック Medium" panose="020B0500000000000000" pitchFamily="50" charset="-128"/>
              </a:rPr>
              <a:t>（工事費別）</a:t>
            </a:r>
            <a:endParaRPr lang="en-US" altLang="ja-JP" sz="500" dirty="0">
              <a:latin typeface="游ゴシック Medium" panose="020B0500000000000000" pitchFamily="50" charset="-128"/>
              <a:ea typeface="游ゴシック Medium" panose="020B0500000000000000" pitchFamily="50" charset="-128"/>
            </a:endParaRPr>
          </a:p>
        </p:txBody>
      </p:sp>
      <p:sp>
        <p:nvSpPr>
          <p:cNvPr id="374" name="テキスト ボックス 373">
            <a:extLst>
              <a:ext uri="{FF2B5EF4-FFF2-40B4-BE49-F238E27FC236}">
                <a16:creationId xmlns:a16="http://schemas.microsoft.com/office/drawing/2014/main" id="{AFD44D42-5487-6E40-8E5A-139AAB78EDB1}"/>
              </a:ext>
            </a:extLst>
          </p:cNvPr>
          <p:cNvSpPr txBox="1"/>
          <p:nvPr/>
        </p:nvSpPr>
        <p:spPr>
          <a:xfrm>
            <a:off x="12895600" y="5102879"/>
            <a:ext cx="588623" cy="161583"/>
          </a:xfrm>
          <a:prstGeom prst="rect">
            <a:avLst/>
          </a:prstGeom>
          <a:noFill/>
          <a:ln>
            <a:noFill/>
          </a:ln>
        </p:spPr>
        <p:txBody>
          <a:bodyPr wrap="none" rtlCol="0">
            <a:spAutoFit/>
          </a:bodyPr>
          <a:lstStyle/>
          <a:p>
            <a:r>
              <a:rPr lang="ja-JP" altLang="en-US" sz="450">
                <a:latin typeface="游ゴシック Medium" panose="020B0500000000000000" pitchFamily="50" charset="-128"/>
                <a:ea typeface="游ゴシック Medium" panose="020B0500000000000000" pitchFamily="50" charset="-128"/>
              </a:rPr>
              <a:t>期間消費電力量</a:t>
            </a:r>
            <a:endParaRPr lang="en-US" altLang="ja-JP" sz="450" dirty="0">
              <a:latin typeface="游ゴシック Medium" panose="020B0500000000000000" pitchFamily="50" charset="-128"/>
              <a:ea typeface="游ゴシック Medium" panose="020B0500000000000000" pitchFamily="50" charset="-128"/>
            </a:endParaRPr>
          </a:p>
        </p:txBody>
      </p:sp>
      <p:sp>
        <p:nvSpPr>
          <p:cNvPr id="375" name="テキスト ボックス 374">
            <a:extLst>
              <a:ext uri="{FF2B5EF4-FFF2-40B4-BE49-F238E27FC236}">
                <a16:creationId xmlns:a16="http://schemas.microsoft.com/office/drawing/2014/main" id="{D312FF2E-E6CF-A04D-8712-EEE9227D966E}"/>
              </a:ext>
            </a:extLst>
          </p:cNvPr>
          <p:cNvSpPr txBox="1"/>
          <p:nvPr/>
        </p:nvSpPr>
        <p:spPr>
          <a:xfrm>
            <a:off x="13563425" y="5145398"/>
            <a:ext cx="415498" cy="230832"/>
          </a:xfrm>
          <a:prstGeom prst="rect">
            <a:avLst/>
          </a:prstGeom>
          <a:noFill/>
          <a:ln>
            <a:noFill/>
          </a:ln>
        </p:spPr>
        <p:txBody>
          <a:bodyPr wrap="none" rtlCol="0">
            <a:spAutoFit/>
          </a:bodyPr>
          <a:lstStyle/>
          <a:p>
            <a:r>
              <a:rPr lang="ja-JP" altLang="en-US" sz="450" dirty="0">
                <a:latin typeface="游ゴシック Medium" panose="020B0500000000000000" pitchFamily="50" charset="-128"/>
                <a:ea typeface="游ゴシック Medium" panose="020B0500000000000000" pitchFamily="50" charset="-128"/>
              </a:rPr>
              <a:t>目標年度</a:t>
            </a:r>
            <a:endParaRPr lang="en-US" altLang="ja-JP" sz="450" dirty="0">
              <a:latin typeface="游ゴシック Medium" panose="020B0500000000000000" pitchFamily="50" charset="-128"/>
              <a:ea typeface="游ゴシック Medium" panose="020B0500000000000000" pitchFamily="50" charset="-128"/>
            </a:endParaRPr>
          </a:p>
          <a:p>
            <a:r>
              <a:rPr lang="en-US" altLang="ja-JP" sz="450" dirty="0" smtClean="0">
                <a:latin typeface="游ゴシック Medium" panose="020B0500000000000000" pitchFamily="50" charset="-128"/>
                <a:ea typeface="游ゴシック Medium" panose="020B0500000000000000" pitchFamily="50" charset="-128"/>
              </a:rPr>
              <a:t>2027</a:t>
            </a:r>
            <a:r>
              <a:rPr lang="ja-JP" altLang="en-US" sz="450" dirty="0" smtClean="0">
                <a:latin typeface="游ゴシック Medium" panose="020B0500000000000000" pitchFamily="50" charset="-128"/>
                <a:ea typeface="游ゴシック Medium" panose="020B0500000000000000" pitchFamily="50" charset="-128"/>
              </a:rPr>
              <a:t>年</a:t>
            </a:r>
            <a:endParaRPr lang="en-US" altLang="ja-JP" sz="450" dirty="0">
              <a:latin typeface="游ゴシック Medium" panose="020B0500000000000000" pitchFamily="50" charset="-128"/>
              <a:ea typeface="游ゴシック Medium" panose="020B0500000000000000" pitchFamily="50" charset="-128"/>
            </a:endParaRPr>
          </a:p>
        </p:txBody>
      </p:sp>
      <p:sp>
        <p:nvSpPr>
          <p:cNvPr id="376" name="テキスト ボックス 375">
            <a:extLst>
              <a:ext uri="{FF2B5EF4-FFF2-40B4-BE49-F238E27FC236}">
                <a16:creationId xmlns:a16="http://schemas.microsoft.com/office/drawing/2014/main" id="{235EC91E-2357-7E4E-9746-0D5573647C8F}"/>
              </a:ext>
            </a:extLst>
          </p:cNvPr>
          <p:cNvSpPr txBox="1"/>
          <p:nvPr/>
        </p:nvSpPr>
        <p:spPr>
          <a:xfrm>
            <a:off x="13823389" y="5102879"/>
            <a:ext cx="641522" cy="161583"/>
          </a:xfrm>
          <a:prstGeom prst="rect">
            <a:avLst/>
          </a:prstGeom>
          <a:noFill/>
          <a:ln>
            <a:noFill/>
          </a:ln>
        </p:spPr>
        <p:txBody>
          <a:bodyPr wrap="none" rtlCol="0">
            <a:spAutoFit/>
          </a:bodyPr>
          <a:lstStyle/>
          <a:p>
            <a:r>
              <a:rPr lang="ja-JP" altLang="en-US" sz="450" dirty="0">
                <a:latin typeface="游ゴシック Medium" panose="020B0500000000000000" pitchFamily="50" charset="-128"/>
                <a:ea typeface="游ゴシック Medium" panose="020B0500000000000000" pitchFamily="50" charset="-128"/>
              </a:rPr>
              <a:t>省エネ基準達成率</a:t>
            </a:r>
            <a:endParaRPr lang="en-US" altLang="ja-JP" sz="450" dirty="0">
              <a:latin typeface="游ゴシック Medium" panose="020B0500000000000000" pitchFamily="50" charset="-128"/>
              <a:ea typeface="游ゴシック Medium" panose="020B0500000000000000" pitchFamily="50" charset="-128"/>
            </a:endParaRPr>
          </a:p>
        </p:txBody>
      </p:sp>
      <p:sp>
        <p:nvSpPr>
          <p:cNvPr id="377" name="テキスト ボックス 376">
            <a:extLst>
              <a:ext uri="{FF2B5EF4-FFF2-40B4-BE49-F238E27FC236}">
                <a16:creationId xmlns:a16="http://schemas.microsoft.com/office/drawing/2014/main" id="{2B4B93A9-422C-8941-8355-3C4C4B44EE3A}"/>
              </a:ext>
            </a:extLst>
          </p:cNvPr>
          <p:cNvSpPr txBox="1"/>
          <p:nvPr/>
        </p:nvSpPr>
        <p:spPr>
          <a:xfrm>
            <a:off x="14339459" y="5064779"/>
            <a:ext cx="560731" cy="230832"/>
          </a:xfrm>
          <a:prstGeom prst="rect">
            <a:avLst/>
          </a:prstGeom>
          <a:noFill/>
          <a:ln>
            <a:noFill/>
          </a:ln>
        </p:spPr>
        <p:txBody>
          <a:bodyPr wrap="none" rtlCol="0">
            <a:spAutoFit/>
          </a:bodyPr>
          <a:lstStyle/>
          <a:p>
            <a:r>
              <a:rPr lang="ja-JP" altLang="en-US" sz="450" spc="-70" dirty="0">
                <a:latin typeface="游ゴシック Medium" panose="020B0500000000000000" pitchFamily="50" charset="-128"/>
                <a:ea typeface="游ゴシック Medium" panose="020B0500000000000000" pitchFamily="50" charset="-128"/>
              </a:rPr>
              <a:t>通年エネルギー</a:t>
            </a:r>
            <a:endParaRPr lang="en-US" altLang="ja-JP" sz="450" spc="-70" dirty="0">
              <a:latin typeface="游ゴシック Medium" panose="020B0500000000000000" pitchFamily="50" charset="-128"/>
              <a:ea typeface="游ゴシック Medium" panose="020B0500000000000000" pitchFamily="50" charset="-128"/>
            </a:endParaRPr>
          </a:p>
          <a:p>
            <a:r>
              <a:rPr lang="ja-JP" altLang="en-US" sz="450" spc="-70" dirty="0">
                <a:latin typeface="游ゴシック Medium" panose="020B0500000000000000" pitchFamily="50" charset="-128"/>
                <a:ea typeface="游ゴシック Medium" panose="020B0500000000000000" pitchFamily="50" charset="-128"/>
              </a:rPr>
              <a:t>消費効率（</a:t>
            </a:r>
            <a:r>
              <a:rPr lang="en-US" altLang="ja-JP" sz="450" spc="-70" dirty="0">
                <a:latin typeface="游ゴシック Medium" panose="020B0500000000000000" pitchFamily="50" charset="-128"/>
                <a:ea typeface="游ゴシック Medium" panose="020B0500000000000000" pitchFamily="50" charset="-128"/>
              </a:rPr>
              <a:t>APF</a:t>
            </a:r>
            <a:r>
              <a:rPr lang="ja-JP" altLang="en-US" sz="450" spc="-70" dirty="0">
                <a:latin typeface="游ゴシック Medium" panose="020B0500000000000000" pitchFamily="50" charset="-128"/>
                <a:ea typeface="游ゴシック Medium" panose="020B0500000000000000" pitchFamily="50" charset="-128"/>
              </a:rPr>
              <a:t>）</a:t>
            </a:r>
            <a:endParaRPr lang="en-US" altLang="ja-JP" sz="450" spc="-70" dirty="0">
              <a:latin typeface="游ゴシック Medium" panose="020B0500000000000000" pitchFamily="50" charset="-128"/>
              <a:ea typeface="游ゴシック Medium" panose="020B0500000000000000" pitchFamily="50" charset="-128"/>
            </a:endParaRPr>
          </a:p>
        </p:txBody>
      </p:sp>
      <p:sp>
        <p:nvSpPr>
          <p:cNvPr id="378" name="テキスト ボックス 377">
            <a:extLst>
              <a:ext uri="{FF2B5EF4-FFF2-40B4-BE49-F238E27FC236}">
                <a16:creationId xmlns:a16="http://schemas.microsoft.com/office/drawing/2014/main" id="{079294A3-7EBC-D44F-A516-2C68EAED4C2F}"/>
              </a:ext>
            </a:extLst>
          </p:cNvPr>
          <p:cNvSpPr txBox="1"/>
          <p:nvPr/>
        </p:nvSpPr>
        <p:spPr>
          <a:xfrm>
            <a:off x="12878163" y="5185873"/>
            <a:ext cx="601447" cy="230832"/>
          </a:xfrm>
          <a:prstGeom prst="rect">
            <a:avLst/>
          </a:prstGeom>
          <a:noFill/>
          <a:ln>
            <a:noFill/>
          </a:ln>
        </p:spPr>
        <p:txBody>
          <a:bodyPr wrap="none" rtlCol="0">
            <a:spAutoFit/>
          </a:bodyPr>
          <a:lstStyle/>
          <a:p>
            <a:r>
              <a:rPr lang="en-US" altLang="ja-JP" sz="900" dirty="0" smtClean="0">
                <a:latin typeface="游ゴシック Medium" panose="020B0500000000000000" pitchFamily="50" charset="-128"/>
                <a:ea typeface="游ゴシック Medium" panose="020B0500000000000000" pitchFamily="50" charset="-128"/>
              </a:rPr>
              <a:t>1,282</a:t>
            </a:r>
            <a:r>
              <a:rPr lang="en-US" altLang="ja-JP" sz="500" dirty="0" smtClean="0">
                <a:latin typeface="游ゴシック Medium" panose="020B0500000000000000" pitchFamily="50" charset="-128"/>
                <a:ea typeface="游ゴシック Medium" panose="020B0500000000000000" pitchFamily="50" charset="-128"/>
              </a:rPr>
              <a:t>kWh</a:t>
            </a:r>
            <a:endParaRPr lang="en-US" altLang="ja-JP" sz="400" dirty="0">
              <a:latin typeface="游ゴシック Medium" panose="020B0500000000000000" pitchFamily="50" charset="-128"/>
              <a:ea typeface="游ゴシック Medium" panose="020B0500000000000000" pitchFamily="50" charset="-128"/>
            </a:endParaRPr>
          </a:p>
        </p:txBody>
      </p:sp>
      <p:sp>
        <p:nvSpPr>
          <p:cNvPr id="379" name="テキスト ボックス 378">
            <a:extLst>
              <a:ext uri="{FF2B5EF4-FFF2-40B4-BE49-F238E27FC236}">
                <a16:creationId xmlns:a16="http://schemas.microsoft.com/office/drawing/2014/main" id="{BE78ACA2-1E67-F84C-85B6-ABCCCEF4391E}"/>
              </a:ext>
            </a:extLst>
          </p:cNvPr>
          <p:cNvSpPr txBox="1"/>
          <p:nvPr/>
        </p:nvSpPr>
        <p:spPr>
          <a:xfrm>
            <a:off x="13992764" y="5192115"/>
            <a:ext cx="388248" cy="246221"/>
          </a:xfrm>
          <a:prstGeom prst="rect">
            <a:avLst/>
          </a:prstGeom>
          <a:noFill/>
          <a:ln>
            <a:noFill/>
          </a:ln>
        </p:spPr>
        <p:txBody>
          <a:bodyPr wrap="none" rtlCol="0">
            <a:spAutoFit/>
          </a:bodyPr>
          <a:lstStyle/>
          <a:p>
            <a:r>
              <a:rPr lang="en-US" altLang="ja-JP" sz="1000" dirty="0">
                <a:latin typeface="游ゴシック Medium" panose="020B0500000000000000" pitchFamily="50" charset="-128"/>
                <a:ea typeface="游ゴシック Medium" panose="020B0500000000000000" pitchFamily="50" charset="-128"/>
              </a:rPr>
              <a:t>89</a:t>
            </a:r>
            <a:r>
              <a:rPr lang="en-US" altLang="ja-JP" sz="600" dirty="0" smtClean="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80" name="テキスト ボックス 379">
            <a:extLst>
              <a:ext uri="{FF2B5EF4-FFF2-40B4-BE49-F238E27FC236}">
                <a16:creationId xmlns:a16="http://schemas.microsoft.com/office/drawing/2014/main" id="{14772EA7-9B3F-6A47-9040-660BA789741B}"/>
              </a:ext>
            </a:extLst>
          </p:cNvPr>
          <p:cNvSpPr txBox="1"/>
          <p:nvPr/>
        </p:nvSpPr>
        <p:spPr>
          <a:xfrm>
            <a:off x="14403978" y="5206753"/>
            <a:ext cx="370614" cy="253916"/>
          </a:xfrm>
          <a:prstGeom prst="rect">
            <a:avLst/>
          </a:prstGeom>
          <a:noFill/>
          <a:ln>
            <a:noFill/>
          </a:ln>
        </p:spPr>
        <p:txBody>
          <a:bodyPr wrap="none" rtlCol="0">
            <a:spAutoFit/>
          </a:bodyPr>
          <a:lstStyle/>
          <a:p>
            <a:r>
              <a:rPr lang="en-US" altLang="ja-JP" sz="1050" dirty="0" smtClean="0">
                <a:latin typeface="游ゴシック Medium" panose="020B0500000000000000" pitchFamily="50" charset="-128"/>
                <a:ea typeface="游ゴシック Medium" panose="020B0500000000000000" pitchFamily="50" charset="-128"/>
              </a:rPr>
              <a:t>5.9</a:t>
            </a:r>
            <a:endParaRPr lang="en-US" altLang="ja-JP" sz="1050" dirty="0">
              <a:latin typeface="游ゴシック Medium" panose="020B0500000000000000" pitchFamily="50" charset="-128"/>
              <a:ea typeface="游ゴシック Medium" panose="020B0500000000000000" pitchFamily="50" charset="-128"/>
            </a:endParaRPr>
          </a:p>
        </p:txBody>
      </p:sp>
      <p:sp>
        <p:nvSpPr>
          <p:cNvPr id="381" name="テキスト ボックス 380">
            <a:extLst>
              <a:ext uri="{FF2B5EF4-FFF2-40B4-BE49-F238E27FC236}">
                <a16:creationId xmlns:a16="http://schemas.microsoft.com/office/drawing/2014/main" id="{4EB659CC-E9CF-ED46-BECD-33463AEAD887}"/>
              </a:ext>
            </a:extLst>
          </p:cNvPr>
          <p:cNvSpPr txBox="1"/>
          <p:nvPr/>
        </p:nvSpPr>
        <p:spPr>
          <a:xfrm>
            <a:off x="12965535" y="5596001"/>
            <a:ext cx="300082" cy="161583"/>
          </a:xfrm>
          <a:prstGeom prst="rect">
            <a:avLst/>
          </a:prstGeom>
          <a:noFill/>
          <a:ln>
            <a:noFill/>
          </a:ln>
        </p:spPr>
        <p:txBody>
          <a:bodyPr wrap="none" rtlCol="0">
            <a:spAutoFit/>
          </a:bodyPr>
          <a:lstStyle/>
          <a:p>
            <a:r>
              <a:rPr lang="ja-JP" altLang="en-US" sz="450">
                <a:latin typeface="游ゴシック Medium" panose="020B0500000000000000" pitchFamily="50" charset="-128"/>
                <a:ea typeface="游ゴシック Medium" panose="020B0500000000000000" pitchFamily="50" charset="-128"/>
              </a:rPr>
              <a:t>冷房</a:t>
            </a:r>
            <a:endParaRPr lang="en-US" altLang="ja-JP" sz="450" dirty="0">
              <a:latin typeface="游ゴシック Medium" panose="020B0500000000000000" pitchFamily="50" charset="-128"/>
              <a:ea typeface="游ゴシック Medium" panose="020B0500000000000000" pitchFamily="50" charset="-128"/>
            </a:endParaRPr>
          </a:p>
        </p:txBody>
      </p:sp>
      <p:sp>
        <p:nvSpPr>
          <p:cNvPr id="382" name="テキスト ボックス 381">
            <a:extLst>
              <a:ext uri="{FF2B5EF4-FFF2-40B4-BE49-F238E27FC236}">
                <a16:creationId xmlns:a16="http://schemas.microsoft.com/office/drawing/2014/main" id="{36D0628A-135A-D34E-99D9-F10201426D96}"/>
              </a:ext>
            </a:extLst>
          </p:cNvPr>
          <p:cNvSpPr txBox="1"/>
          <p:nvPr/>
        </p:nvSpPr>
        <p:spPr>
          <a:xfrm>
            <a:off x="12965535" y="5754912"/>
            <a:ext cx="300082" cy="161583"/>
          </a:xfrm>
          <a:prstGeom prst="rect">
            <a:avLst/>
          </a:prstGeom>
          <a:noFill/>
          <a:ln>
            <a:noFill/>
          </a:ln>
        </p:spPr>
        <p:txBody>
          <a:bodyPr wrap="none" rtlCol="0">
            <a:spAutoFit/>
          </a:bodyPr>
          <a:lstStyle/>
          <a:p>
            <a:r>
              <a:rPr lang="ja-JP" altLang="en-US" sz="450">
                <a:latin typeface="游ゴシック Medium" panose="020B0500000000000000" pitchFamily="50" charset="-128"/>
                <a:ea typeface="游ゴシック Medium" panose="020B0500000000000000" pitchFamily="50" charset="-128"/>
              </a:rPr>
              <a:t>暖房</a:t>
            </a:r>
            <a:endParaRPr lang="en-US" altLang="ja-JP" sz="450" dirty="0">
              <a:latin typeface="游ゴシック Medium" panose="020B0500000000000000" pitchFamily="50" charset="-128"/>
              <a:ea typeface="游ゴシック Medium" panose="020B0500000000000000" pitchFamily="50" charset="-128"/>
            </a:endParaRPr>
          </a:p>
        </p:txBody>
      </p:sp>
      <p:sp>
        <p:nvSpPr>
          <p:cNvPr id="383" name="テキスト ボックス 382">
            <a:extLst>
              <a:ext uri="{FF2B5EF4-FFF2-40B4-BE49-F238E27FC236}">
                <a16:creationId xmlns:a16="http://schemas.microsoft.com/office/drawing/2014/main" id="{086669A1-891A-E94B-BDD7-D689112FEE88}"/>
              </a:ext>
            </a:extLst>
          </p:cNvPr>
          <p:cNvSpPr txBox="1"/>
          <p:nvPr/>
        </p:nvSpPr>
        <p:spPr>
          <a:xfrm>
            <a:off x="13275003" y="5455502"/>
            <a:ext cx="527709" cy="161583"/>
          </a:xfrm>
          <a:prstGeom prst="rect">
            <a:avLst/>
          </a:prstGeom>
          <a:noFill/>
          <a:ln>
            <a:noFill/>
          </a:ln>
        </p:spPr>
        <p:txBody>
          <a:bodyPr wrap="none" rtlCol="0">
            <a:spAutoFit/>
          </a:bodyPr>
          <a:lstStyle/>
          <a:p>
            <a:r>
              <a:rPr lang="ja-JP" altLang="en-US" sz="450" dirty="0">
                <a:latin typeface="游ゴシック Medium" panose="020B0500000000000000" pitchFamily="50" charset="-128"/>
                <a:ea typeface="游ゴシック Medium" panose="020B0500000000000000" pitchFamily="50" charset="-128"/>
              </a:rPr>
              <a:t>畳数のめや</a:t>
            </a:r>
            <a:r>
              <a:rPr lang="ja-JP" altLang="en-US" sz="450" dirty="0" err="1">
                <a:latin typeface="游ゴシック Medium" panose="020B0500000000000000" pitchFamily="50" charset="-128"/>
                <a:ea typeface="游ゴシック Medium" panose="020B0500000000000000" pitchFamily="50" charset="-128"/>
              </a:rPr>
              <a:t>す</a:t>
            </a:r>
            <a:endParaRPr lang="en-US" altLang="ja-JP" sz="450" dirty="0">
              <a:latin typeface="游ゴシック Medium" panose="020B0500000000000000" pitchFamily="50" charset="-128"/>
              <a:ea typeface="游ゴシック Medium" panose="020B0500000000000000" pitchFamily="50" charset="-128"/>
            </a:endParaRPr>
          </a:p>
        </p:txBody>
      </p:sp>
      <p:sp>
        <p:nvSpPr>
          <p:cNvPr id="384" name="テキスト ボックス 383">
            <a:extLst>
              <a:ext uri="{FF2B5EF4-FFF2-40B4-BE49-F238E27FC236}">
                <a16:creationId xmlns:a16="http://schemas.microsoft.com/office/drawing/2014/main" id="{A2E0AE86-E6F5-134B-86AB-61DC04B16AD0}"/>
              </a:ext>
            </a:extLst>
          </p:cNvPr>
          <p:cNvSpPr txBox="1"/>
          <p:nvPr/>
        </p:nvSpPr>
        <p:spPr>
          <a:xfrm>
            <a:off x="13923298" y="5455502"/>
            <a:ext cx="300082" cy="161583"/>
          </a:xfrm>
          <a:prstGeom prst="rect">
            <a:avLst/>
          </a:prstGeom>
          <a:noFill/>
          <a:ln>
            <a:noFill/>
          </a:ln>
        </p:spPr>
        <p:txBody>
          <a:bodyPr wrap="none" rtlCol="0">
            <a:spAutoFit/>
          </a:bodyPr>
          <a:lstStyle/>
          <a:p>
            <a:r>
              <a:rPr lang="ja-JP" altLang="en-US" sz="450">
                <a:latin typeface="游ゴシック Medium" panose="020B0500000000000000" pitchFamily="50" charset="-128"/>
                <a:ea typeface="游ゴシック Medium" panose="020B0500000000000000" pitchFamily="50" charset="-128"/>
              </a:rPr>
              <a:t>能力</a:t>
            </a:r>
            <a:endParaRPr lang="en-US" altLang="ja-JP" sz="450" dirty="0">
              <a:latin typeface="游ゴシック Medium" panose="020B0500000000000000" pitchFamily="50" charset="-128"/>
              <a:ea typeface="游ゴシック Medium" panose="020B0500000000000000" pitchFamily="50" charset="-128"/>
            </a:endParaRPr>
          </a:p>
        </p:txBody>
      </p:sp>
      <p:sp>
        <p:nvSpPr>
          <p:cNvPr id="385" name="テキスト ボックス 384">
            <a:extLst>
              <a:ext uri="{FF2B5EF4-FFF2-40B4-BE49-F238E27FC236}">
                <a16:creationId xmlns:a16="http://schemas.microsoft.com/office/drawing/2014/main" id="{F62225D2-DE41-9D4F-930E-9D3278CF8ABB}"/>
              </a:ext>
            </a:extLst>
          </p:cNvPr>
          <p:cNvSpPr txBox="1"/>
          <p:nvPr/>
        </p:nvSpPr>
        <p:spPr>
          <a:xfrm>
            <a:off x="14390328" y="5455502"/>
            <a:ext cx="415498" cy="161583"/>
          </a:xfrm>
          <a:prstGeom prst="rect">
            <a:avLst/>
          </a:prstGeom>
          <a:noFill/>
          <a:ln>
            <a:noFill/>
          </a:ln>
        </p:spPr>
        <p:txBody>
          <a:bodyPr wrap="none" rtlCol="0">
            <a:spAutoFit/>
          </a:bodyPr>
          <a:lstStyle/>
          <a:p>
            <a:r>
              <a:rPr lang="ja-JP" altLang="en-US" sz="450" dirty="0">
                <a:latin typeface="游ゴシック Medium" panose="020B0500000000000000" pitchFamily="50" charset="-128"/>
                <a:ea typeface="游ゴシック Medium" panose="020B0500000000000000" pitchFamily="50" charset="-128"/>
              </a:rPr>
              <a:t>消費電力</a:t>
            </a:r>
            <a:endParaRPr lang="en-US" altLang="ja-JP" sz="450" dirty="0">
              <a:latin typeface="游ゴシック Medium" panose="020B0500000000000000" pitchFamily="50" charset="-128"/>
              <a:ea typeface="游ゴシック Medium" panose="020B0500000000000000" pitchFamily="50" charset="-128"/>
            </a:endParaRPr>
          </a:p>
        </p:txBody>
      </p:sp>
      <p:sp>
        <p:nvSpPr>
          <p:cNvPr id="386" name="テキスト ボックス 385">
            <a:extLst>
              <a:ext uri="{FF2B5EF4-FFF2-40B4-BE49-F238E27FC236}">
                <a16:creationId xmlns:a16="http://schemas.microsoft.com/office/drawing/2014/main" id="{1D453767-89A5-D844-95E5-BA30F9611706}"/>
              </a:ext>
            </a:extLst>
          </p:cNvPr>
          <p:cNvSpPr txBox="1"/>
          <p:nvPr/>
        </p:nvSpPr>
        <p:spPr>
          <a:xfrm>
            <a:off x="13265617" y="5542261"/>
            <a:ext cx="543739"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11〜17</a:t>
            </a:r>
            <a:r>
              <a:rPr lang="ja-JP" altLang="en-US" sz="600">
                <a:latin typeface="游ゴシック Medium" panose="020B0500000000000000" pitchFamily="50" charset="-128"/>
                <a:ea typeface="游ゴシック Medium" panose="020B0500000000000000" pitchFamily="50" charset="-128"/>
              </a:rPr>
              <a:t>畳</a:t>
            </a:r>
            <a:endParaRPr lang="en-US" altLang="ja-JP" sz="600" dirty="0">
              <a:latin typeface="游ゴシック Medium" panose="020B0500000000000000" pitchFamily="50" charset="-128"/>
              <a:ea typeface="游ゴシック Medium" panose="020B0500000000000000" pitchFamily="50" charset="-128"/>
            </a:endParaRPr>
          </a:p>
          <a:p>
            <a:pPr algn="ctr"/>
            <a:r>
              <a:rPr lang="ja-JP" altLang="en-US" sz="450">
                <a:latin typeface="游ゴシック Medium" panose="020B0500000000000000" pitchFamily="50" charset="-128"/>
                <a:ea typeface="游ゴシック Medium" panose="020B0500000000000000" pitchFamily="50" charset="-128"/>
              </a:rPr>
              <a:t>（</a:t>
            </a:r>
            <a:r>
              <a:rPr lang="en-US" altLang="ja-JP" sz="450" dirty="0">
                <a:latin typeface="游ゴシック Medium" panose="020B0500000000000000" pitchFamily="50" charset="-128"/>
                <a:ea typeface="游ゴシック Medium" panose="020B0500000000000000" pitchFamily="50" charset="-128"/>
              </a:rPr>
              <a:t>18〜28㎡</a:t>
            </a:r>
            <a:r>
              <a:rPr lang="ja-JP" altLang="en-US" sz="45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87" name="テキスト ボックス 386">
            <a:extLst>
              <a:ext uri="{FF2B5EF4-FFF2-40B4-BE49-F238E27FC236}">
                <a16:creationId xmlns:a16="http://schemas.microsoft.com/office/drawing/2014/main" id="{8A7060FD-A9EE-3541-AF46-BA8165F39D6A}"/>
              </a:ext>
            </a:extLst>
          </p:cNvPr>
          <p:cNvSpPr txBox="1"/>
          <p:nvPr/>
        </p:nvSpPr>
        <p:spPr>
          <a:xfrm>
            <a:off x="13265617" y="5712143"/>
            <a:ext cx="543739"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11〜14</a:t>
            </a:r>
            <a:r>
              <a:rPr lang="ja-JP" altLang="en-US" sz="600">
                <a:latin typeface="游ゴシック Medium" panose="020B0500000000000000" pitchFamily="50" charset="-128"/>
                <a:ea typeface="游ゴシック Medium" panose="020B0500000000000000" pitchFamily="50" charset="-128"/>
              </a:rPr>
              <a:t>畳</a:t>
            </a:r>
            <a:endParaRPr lang="en-US" altLang="ja-JP" sz="600" dirty="0">
              <a:latin typeface="游ゴシック Medium" panose="020B0500000000000000" pitchFamily="50" charset="-128"/>
              <a:ea typeface="游ゴシック Medium" panose="020B0500000000000000" pitchFamily="50" charset="-128"/>
            </a:endParaRPr>
          </a:p>
          <a:p>
            <a:pPr algn="ctr"/>
            <a:r>
              <a:rPr lang="ja-JP" altLang="en-US" sz="450">
                <a:latin typeface="游ゴシック Medium" panose="020B0500000000000000" pitchFamily="50" charset="-128"/>
                <a:ea typeface="游ゴシック Medium" panose="020B0500000000000000" pitchFamily="50" charset="-128"/>
              </a:rPr>
              <a:t>（</a:t>
            </a:r>
            <a:r>
              <a:rPr lang="en-US" altLang="ja-JP" sz="450" dirty="0">
                <a:latin typeface="游ゴシック Medium" panose="020B0500000000000000" pitchFamily="50" charset="-128"/>
                <a:ea typeface="游ゴシック Medium" panose="020B0500000000000000" pitchFamily="50" charset="-128"/>
              </a:rPr>
              <a:t>18〜23㎡</a:t>
            </a:r>
            <a:r>
              <a:rPr lang="ja-JP" altLang="en-US" sz="45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88" name="テキスト ボックス 387">
            <a:extLst>
              <a:ext uri="{FF2B5EF4-FFF2-40B4-BE49-F238E27FC236}">
                <a16:creationId xmlns:a16="http://schemas.microsoft.com/office/drawing/2014/main" id="{B0E301DA-AABC-0D4C-BFC7-FC93EE97F99E}"/>
              </a:ext>
            </a:extLst>
          </p:cNvPr>
          <p:cNvSpPr txBox="1"/>
          <p:nvPr/>
        </p:nvSpPr>
        <p:spPr>
          <a:xfrm>
            <a:off x="13774220" y="5542261"/>
            <a:ext cx="598241"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4.0kW</a:t>
            </a:r>
          </a:p>
          <a:p>
            <a:pPr algn="ctr"/>
            <a:r>
              <a:rPr lang="ja-JP" altLang="en-US" sz="450">
                <a:latin typeface="游ゴシック Medium" panose="020B0500000000000000" pitchFamily="50" charset="-128"/>
                <a:ea typeface="游ゴシック Medium" panose="020B0500000000000000" pitchFamily="50" charset="-128"/>
              </a:rPr>
              <a:t>（</a:t>
            </a:r>
            <a:r>
              <a:rPr lang="en-US" altLang="ja-JP" sz="450" dirty="0">
                <a:latin typeface="游ゴシック Medium" panose="020B0500000000000000" pitchFamily="50" charset="-128"/>
                <a:ea typeface="游ゴシック Medium" panose="020B0500000000000000" pitchFamily="50" charset="-128"/>
              </a:rPr>
              <a:t>0.7〜5.0kW</a:t>
            </a:r>
            <a:r>
              <a:rPr lang="ja-JP" altLang="en-US" sz="45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89" name="テキスト ボックス 388">
            <a:extLst>
              <a:ext uri="{FF2B5EF4-FFF2-40B4-BE49-F238E27FC236}">
                <a16:creationId xmlns:a16="http://schemas.microsoft.com/office/drawing/2014/main" id="{3ED7D116-14F7-2644-87B5-B7F48E0DC06A}"/>
              </a:ext>
            </a:extLst>
          </p:cNvPr>
          <p:cNvSpPr txBox="1"/>
          <p:nvPr/>
        </p:nvSpPr>
        <p:spPr>
          <a:xfrm>
            <a:off x="13774218" y="5715096"/>
            <a:ext cx="598241"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5.0kW</a:t>
            </a:r>
          </a:p>
          <a:p>
            <a:pPr algn="ctr"/>
            <a:r>
              <a:rPr lang="ja-JP" altLang="en-US" sz="450" dirty="0">
                <a:latin typeface="游ゴシック Medium" panose="020B0500000000000000" pitchFamily="50" charset="-128"/>
                <a:ea typeface="游ゴシック Medium" panose="020B0500000000000000" pitchFamily="50" charset="-128"/>
              </a:rPr>
              <a:t>（</a:t>
            </a:r>
            <a:r>
              <a:rPr lang="en-US" altLang="ja-JP" sz="450" dirty="0">
                <a:latin typeface="游ゴシック Medium" panose="020B0500000000000000" pitchFamily="50" charset="-128"/>
                <a:ea typeface="游ゴシック Medium" panose="020B0500000000000000" pitchFamily="50" charset="-128"/>
              </a:rPr>
              <a:t>0.7〜9.7kW</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90" name="テキスト ボックス 389">
            <a:extLst>
              <a:ext uri="{FF2B5EF4-FFF2-40B4-BE49-F238E27FC236}">
                <a16:creationId xmlns:a16="http://schemas.microsoft.com/office/drawing/2014/main" id="{AC701276-8058-3840-9D92-BB72FD339C7F}"/>
              </a:ext>
            </a:extLst>
          </p:cNvPr>
          <p:cNvSpPr txBox="1"/>
          <p:nvPr/>
        </p:nvSpPr>
        <p:spPr>
          <a:xfrm>
            <a:off x="14249550" y="5539725"/>
            <a:ext cx="649538"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965W</a:t>
            </a:r>
          </a:p>
          <a:p>
            <a:pPr algn="ctr"/>
            <a:r>
              <a:rPr lang="ja-JP" altLang="en-US" sz="450" dirty="0">
                <a:latin typeface="游ゴシック Medium" panose="020B0500000000000000" pitchFamily="50" charset="-128"/>
                <a:ea typeface="游ゴシック Medium" panose="020B0500000000000000" pitchFamily="50" charset="-128"/>
              </a:rPr>
              <a:t>（</a:t>
            </a:r>
            <a:r>
              <a:rPr lang="en-US" altLang="ja-JP" sz="450" dirty="0">
                <a:latin typeface="游ゴシック Medium" panose="020B0500000000000000" pitchFamily="50" charset="-128"/>
                <a:ea typeface="游ゴシック Medium" panose="020B0500000000000000" pitchFamily="50" charset="-128"/>
              </a:rPr>
              <a:t>150〜1,500W</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91" name="テキスト ボックス 390">
            <a:extLst>
              <a:ext uri="{FF2B5EF4-FFF2-40B4-BE49-F238E27FC236}">
                <a16:creationId xmlns:a16="http://schemas.microsoft.com/office/drawing/2014/main" id="{42DAB76D-2568-744B-A838-B152990F3A7B}"/>
              </a:ext>
            </a:extLst>
          </p:cNvPr>
          <p:cNvSpPr txBox="1"/>
          <p:nvPr/>
        </p:nvSpPr>
        <p:spPr>
          <a:xfrm>
            <a:off x="14253928" y="5715192"/>
            <a:ext cx="649538"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1,065W</a:t>
            </a:r>
          </a:p>
          <a:p>
            <a:pPr algn="ctr"/>
            <a:r>
              <a:rPr lang="ja-JP" altLang="en-US" sz="450" dirty="0">
                <a:latin typeface="游ゴシック Medium" panose="020B0500000000000000" pitchFamily="50" charset="-128"/>
                <a:ea typeface="游ゴシック Medium" panose="020B0500000000000000" pitchFamily="50" charset="-128"/>
              </a:rPr>
              <a:t>（</a:t>
            </a:r>
            <a:r>
              <a:rPr lang="en-US" altLang="ja-JP" sz="450" dirty="0">
                <a:latin typeface="游ゴシック Medium" panose="020B0500000000000000" pitchFamily="50" charset="-128"/>
                <a:ea typeface="游ゴシック Medium" panose="020B0500000000000000" pitchFamily="50" charset="-128"/>
              </a:rPr>
              <a:t>145〜2,940W</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92" name="テキスト ボックス 391">
            <a:extLst>
              <a:ext uri="{FF2B5EF4-FFF2-40B4-BE49-F238E27FC236}">
                <a16:creationId xmlns:a16="http://schemas.microsoft.com/office/drawing/2014/main" id="{112A04C7-F240-5F4B-905A-93F8C2C58293}"/>
              </a:ext>
            </a:extLst>
          </p:cNvPr>
          <p:cNvSpPr txBox="1"/>
          <p:nvPr/>
        </p:nvSpPr>
        <p:spPr>
          <a:xfrm>
            <a:off x="12832044" y="5904300"/>
            <a:ext cx="1527982" cy="169277"/>
          </a:xfrm>
          <a:prstGeom prst="rect">
            <a:avLst/>
          </a:prstGeom>
          <a:noFill/>
          <a:ln>
            <a:noFill/>
          </a:ln>
        </p:spPr>
        <p:txBody>
          <a:bodyPr wrap="none" rtlCol="0">
            <a:spAutoFit/>
          </a:bodyPr>
          <a:lstStyle/>
          <a:p>
            <a:pPr algn="ctr"/>
            <a:r>
              <a:rPr lang="ja-JP" altLang="en-US" sz="500" dirty="0">
                <a:latin typeface="游ゴシック Medium" panose="020B0500000000000000" pitchFamily="50" charset="-128"/>
                <a:ea typeface="游ゴシック Medium" panose="020B0500000000000000" pitchFamily="50" charset="-128"/>
              </a:rPr>
              <a:t>［室内機］</a:t>
            </a:r>
            <a:r>
              <a:rPr lang="ja-JP" altLang="en-US" sz="500" dirty="0" smtClean="0">
                <a:latin typeface="游ゴシック Medium" panose="020B0500000000000000" pitchFamily="50" charset="-128"/>
                <a:ea typeface="游ゴシック Medium" panose="020B0500000000000000" pitchFamily="50" charset="-128"/>
              </a:rPr>
              <a:t>質量</a:t>
            </a:r>
            <a:r>
              <a:rPr lang="en-US" altLang="ja-JP" sz="500" dirty="0" smtClean="0">
                <a:latin typeface="游ゴシック Medium" panose="020B0500000000000000" pitchFamily="50" charset="-128"/>
                <a:ea typeface="游ゴシック Medium" panose="020B0500000000000000" pitchFamily="50" charset="-128"/>
              </a:rPr>
              <a:t>13.0kg</a:t>
            </a:r>
            <a:r>
              <a:rPr lang="ja-JP" altLang="en-US" sz="500" dirty="0">
                <a:latin typeface="游ゴシック Medium" panose="020B0500000000000000" pitchFamily="50" charset="-128"/>
                <a:ea typeface="游ゴシック Medium" panose="020B0500000000000000" pitchFamily="50" charset="-128"/>
              </a:rPr>
              <a:t>　［室外機］質量</a:t>
            </a:r>
            <a:r>
              <a:rPr lang="en-US" altLang="ja-JP" sz="500" dirty="0" smtClean="0">
                <a:latin typeface="游ゴシック Medium" panose="020B0500000000000000" pitchFamily="50" charset="-128"/>
                <a:ea typeface="游ゴシック Medium" panose="020B0500000000000000" pitchFamily="50" charset="-128"/>
              </a:rPr>
              <a:t>34.0kg</a:t>
            </a:r>
            <a:endParaRPr lang="en-US" altLang="ja-JP" sz="400" dirty="0">
              <a:latin typeface="游ゴシック Medium" panose="020B0500000000000000" pitchFamily="50" charset="-128"/>
              <a:ea typeface="游ゴシック Medium" panose="020B0500000000000000" pitchFamily="50" charset="-128"/>
            </a:endParaRPr>
          </a:p>
        </p:txBody>
      </p:sp>
      <p:sp>
        <p:nvSpPr>
          <p:cNvPr id="418" name="テキスト ボックス 417">
            <a:extLst>
              <a:ext uri="{FF2B5EF4-FFF2-40B4-BE49-F238E27FC236}">
                <a16:creationId xmlns:a16="http://schemas.microsoft.com/office/drawing/2014/main" id="{92DE469D-E66B-B842-B273-AF7D6ADAC32D}"/>
              </a:ext>
            </a:extLst>
          </p:cNvPr>
          <p:cNvSpPr txBox="1"/>
          <p:nvPr/>
        </p:nvSpPr>
        <p:spPr>
          <a:xfrm>
            <a:off x="11649148" y="6134995"/>
            <a:ext cx="1252266" cy="461665"/>
          </a:xfrm>
          <a:prstGeom prst="rect">
            <a:avLst/>
          </a:prstGeom>
          <a:noFill/>
          <a:ln>
            <a:noFill/>
          </a:ln>
        </p:spPr>
        <p:txBody>
          <a:bodyPr wrap="none" rtlCol="0">
            <a:spAutoFit/>
          </a:bodyPr>
          <a:lstStyle/>
          <a:p>
            <a:r>
              <a:rPr lang="en-US" altLang="ja-JP" sz="1100" dirty="0" smtClean="0">
                <a:latin typeface="游ゴシック Medium" panose="020B0500000000000000" pitchFamily="50" charset="-128"/>
                <a:ea typeface="游ゴシック Medium" panose="020B0500000000000000" pitchFamily="50" charset="-128"/>
              </a:rPr>
              <a:t>CSH-SP56BR2</a:t>
            </a:r>
            <a:endParaRPr lang="en-US" altLang="ja-JP" sz="1100" dirty="0">
              <a:latin typeface="游ゴシック Medium" panose="020B0500000000000000" pitchFamily="50" charset="-128"/>
              <a:ea typeface="游ゴシック Medium" panose="020B0500000000000000" pitchFamily="50" charset="-128"/>
            </a:endParaRPr>
          </a:p>
          <a:p>
            <a:r>
              <a:rPr lang="ja-JP" altLang="en-US" sz="600" dirty="0">
                <a:latin typeface="游ゴシック Medium" panose="020B0500000000000000" pitchFamily="50" charset="-128"/>
                <a:ea typeface="游ゴシック Medium" panose="020B0500000000000000" pitchFamily="50" charset="-128"/>
              </a:rPr>
              <a:t>（</a:t>
            </a:r>
            <a:r>
              <a:rPr lang="en-US" altLang="ja-JP" sz="600" dirty="0">
                <a:latin typeface="游ゴシック Medium" panose="020B0500000000000000" pitchFamily="50" charset="-128"/>
                <a:ea typeface="游ゴシック Medium" panose="020B0500000000000000" pitchFamily="50" charset="-128"/>
              </a:rPr>
              <a:t>W</a:t>
            </a:r>
            <a:r>
              <a:rPr lang="ja-JP" altLang="en-US" sz="600" dirty="0" smtClean="0">
                <a:latin typeface="游ゴシック Medium" panose="020B0500000000000000" pitchFamily="50" charset="-128"/>
                <a:ea typeface="游ゴシック Medium" panose="020B0500000000000000" pitchFamily="50" charset="-128"/>
              </a:rPr>
              <a:t>）</a:t>
            </a:r>
            <a:endParaRPr lang="en-US" altLang="ja-JP" sz="600" dirty="0" smtClean="0">
              <a:latin typeface="游ゴシック Medium" panose="020B0500000000000000" pitchFamily="50" charset="-128"/>
              <a:ea typeface="游ゴシック Medium" panose="020B0500000000000000" pitchFamily="50" charset="-128"/>
            </a:endParaRPr>
          </a:p>
          <a:p>
            <a:r>
              <a:rPr lang="en-US" altLang="ja-JP" sz="700" dirty="0" smtClean="0">
                <a:latin typeface="游ゴシック Medium" panose="020B0500000000000000" pitchFamily="50" charset="-128"/>
                <a:ea typeface="游ゴシック Medium" panose="020B0500000000000000" pitchFamily="50" charset="-128"/>
              </a:rPr>
              <a:t>〈</a:t>
            </a:r>
            <a:r>
              <a:rPr lang="ja-JP" altLang="en-US" sz="700" dirty="0">
                <a:latin typeface="游ゴシック Medium" panose="020B0500000000000000" pitchFamily="50" charset="-128"/>
                <a:ea typeface="游ゴシック Medium" panose="020B0500000000000000" pitchFamily="50" charset="-128"/>
              </a:rPr>
              <a:t>室外機</a:t>
            </a:r>
            <a:r>
              <a:rPr lang="en-US" altLang="ja-JP" sz="700" dirty="0">
                <a:latin typeface="游ゴシック Medium" panose="020B0500000000000000" pitchFamily="50" charset="-128"/>
                <a:ea typeface="游ゴシック Medium" panose="020B0500000000000000" pitchFamily="50" charset="-128"/>
              </a:rPr>
              <a:t>〉</a:t>
            </a:r>
            <a:r>
              <a:rPr lang="en-US" altLang="ja-JP" sz="700" dirty="0" smtClean="0">
                <a:latin typeface="游ゴシック Medium" panose="020B0500000000000000" pitchFamily="50" charset="-128"/>
                <a:ea typeface="游ゴシック Medium" panose="020B0500000000000000" pitchFamily="50" charset="-128"/>
              </a:rPr>
              <a:t>COH-SP56BR2</a:t>
            </a:r>
            <a:endParaRPr lang="en-US" altLang="ja-JP" sz="700" dirty="0">
              <a:latin typeface="游ゴシック Medium" panose="020B0500000000000000" pitchFamily="50" charset="-128"/>
              <a:ea typeface="游ゴシック Medium" panose="020B0500000000000000" pitchFamily="50" charset="-128"/>
            </a:endParaRPr>
          </a:p>
        </p:txBody>
      </p:sp>
      <p:sp>
        <p:nvSpPr>
          <p:cNvPr id="419" name="テキスト ボックス 418">
            <a:extLst>
              <a:ext uri="{FF2B5EF4-FFF2-40B4-BE49-F238E27FC236}">
                <a16:creationId xmlns:a16="http://schemas.microsoft.com/office/drawing/2014/main" id="{320B7FF1-36FC-A841-8CD4-4BFE5AE94061}"/>
              </a:ext>
            </a:extLst>
          </p:cNvPr>
          <p:cNvSpPr txBox="1"/>
          <p:nvPr/>
        </p:nvSpPr>
        <p:spPr>
          <a:xfrm>
            <a:off x="11771901" y="6752292"/>
            <a:ext cx="986167" cy="184666"/>
          </a:xfrm>
          <a:prstGeom prst="rect">
            <a:avLst/>
          </a:prstGeom>
          <a:solidFill>
            <a:schemeClr val="bg1"/>
          </a:solidFill>
          <a:ln>
            <a:noFill/>
          </a:ln>
        </p:spPr>
        <p:txBody>
          <a:bodyPr wrap="none" rtlCol="0">
            <a:spAutoFit/>
          </a:bodyPr>
          <a:lstStyle/>
          <a:p>
            <a:r>
              <a:rPr lang="ja-JP" altLang="en-US" sz="600" dirty="0">
                <a:solidFill>
                  <a:srgbClr val="B46F00"/>
                </a:solidFill>
                <a:latin typeface="BIZ UDPゴシック" panose="020B0400000000000000" pitchFamily="50" charset="-128"/>
                <a:ea typeface="BIZ UDPゴシック" panose="020B0400000000000000" pitchFamily="50" charset="-128"/>
              </a:rPr>
              <a:t>低温暖房能力</a:t>
            </a:r>
            <a:r>
              <a:rPr lang="ja-JP" altLang="en-US" sz="500" dirty="0">
                <a:solidFill>
                  <a:srgbClr val="B46F00"/>
                </a:solidFill>
                <a:latin typeface="BIZ UDPゴシック" panose="020B0400000000000000" pitchFamily="50" charset="-128"/>
                <a:ea typeface="BIZ UDPゴシック" panose="020B0400000000000000" pitchFamily="50" charset="-128"/>
              </a:rPr>
              <a:t>★</a:t>
            </a:r>
            <a:r>
              <a:rPr lang="en-US" altLang="ja-JP" sz="600" dirty="0">
                <a:solidFill>
                  <a:srgbClr val="B46F00"/>
                </a:solidFill>
                <a:latin typeface="BIZ UDPゴシック" panose="020B0400000000000000" pitchFamily="50" charset="-128"/>
                <a:ea typeface="BIZ UDPゴシック" panose="020B0400000000000000" pitchFamily="50" charset="-128"/>
              </a:rPr>
              <a:t>7.5kW</a:t>
            </a:r>
            <a:endParaRPr lang="ja-JP" altLang="en-US" sz="100" dirty="0">
              <a:solidFill>
                <a:srgbClr val="B46F00"/>
              </a:solidFill>
              <a:latin typeface="BIZ UDPゴシック" panose="020B0400000000000000" pitchFamily="50" charset="-128"/>
              <a:ea typeface="BIZ UDPゴシック" panose="020B0400000000000000" pitchFamily="50" charset="-128"/>
            </a:endParaRPr>
          </a:p>
        </p:txBody>
      </p:sp>
      <p:sp>
        <p:nvSpPr>
          <p:cNvPr id="420" name="テキスト ボックス 419">
            <a:extLst>
              <a:ext uri="{FF2B5EF4-FFF2-40B4-BE49-F238E27FC236}">
                <a16:creationId xmlns:a16="http://schemas.microsoft.com/office/drawing/2014/main" id="{80CC47AD-B209-9C40-BA4F-37C489D0CCD6}"/>
              </a:ext>
            </a:extLst>
          </p:cNvPr>
          <p:cNvSpPr txBox="1"/>
          <p:nvPr/>
        </p:nvSpPr>
        <p:spPr>
          <a:xfrm>
            <a:off x="10891511" y="6906983"/>
            <a:ext cx="2188420" cy="369332"/>
          </a:xfrm>
          <a:prstGeom prst="rect">
            <a:avLst/>
          </a:prstGeom>
          <a:noFill/>
          <a:ln>
            <a:noFill/>
          </a:ln>
        </p:spPr>
        <p:txBody>
          <a:bodyPr wrap="none" rtlCol="0">
            <a:spAutoFit/>
          </a:bodyPr>
          <a:lstStyle/>
          <a:p>
            <a:r>
              <a:rPr lang="ja-JP" altLang="en-US" sz="600" dirty="0">
                <a:latin typeface="游ゴシック Medium" panose="020B0500000000000000" pitchFamily="50" charset="-128"/>
                <a:ea typeface="游ゴシック Medium" panose="020B0500000000000000" pitchFamily="50" charset="-128"/>
              </a:rPr>
              <a:t>希望小売価格</a:t>
            </a:r>
            <a:r>
              <a:rPr lang="en-US" altLang="ja-JP" sz="800" dirty="0" smtClean="0">
                <a:latin typeface="游ゴシック Medium" panose="020B0500000000000000" pitchFamily="50" charset="-128"/>
                <a:ea typeface="游ゴシック Medium" panose="020B0500000000000000" pitchFamily="50" charset="-128"/>
              </a:rPr>
              <a:t>594,000</a:t>
            </a:r>
            <a:r>
              <a:rPr lang="ja-JP" altLang="en-US" sz="800" dirty="0">
                <a:latin typeface="游ゴシック Medium" panose="020B0500000000000000" pitchFamily="50" charset="-128"/>
                <a:ea typeface="游ゴシック Medium" panose="020B0500000000000000" pitchFamily="50" charset="-128"/>
              </a:rPr>
              <a:t>円</a:t>
            </a:r>
            <a:r>
              <a:rPr lang="ja-JP" altLang="en-US" sz="600" dirty="0">
                <a:latin typeface="游ゴシック Medium" panose="020B0500000000000000" pitchFamily="50" charset="-128"/>
                <a:ea typeface="游ゴシック Medium" panose="020B0500000000000000" pitchFamily="50" charset="-128"/>
              </a:rPr>
              <a:t>（</a:t>
            </a:r>
            <a:r>
              <a:rPr lang="ja-JP" altLang="en-US" sz="600" dirty="0" smtClean="0">
                <a:latin typeface="游ゴシック Medium" panose="020B0500000000000000" pitchFamily="50" charset="-128"/>
                <a:ea typeface="游ゴシック Medium" panose="020B0500000000000000" pitchFamily="50" charset="-128"/>
              </a:rPr>
              <a:t>税抜</a:t>
            </a:r>
            <a:r>
              <a:rPr lang="en-US" altLang="ja-JP" sz="600" dirty="0" smtClean="0">
                <a:latin typeface="游ゴシック Medium" panose="020B0500000000000000" pitchFamily="50" charset="-128"/>
                <a:ea typeface="游ゴシック Medium" panose="020B0500000000000000" pitchFamily="50" charset="-128"/>
              </a:rPr>
              <a:t>54</a:t>
            </a:r>
            <a:r>
              <a:rPr lang="en-US" altLang="ja-JP" sz="600" dirty="0">
                <a:latin typeface="游ゴシック Medium" panose="020B0500000000000000" pitchFamily="50" charset="-128"/>
                <a:ea typeface="游ゴシック Medium" panose="020B0500000000000000" pitchFamily="50" charset="-128"/>
              </a:rPr>
              <a:t>0</a:t>
            </a:r>
            <a:r>
              <a:rPr lang="en-US" altLang="ja-JP" sz="600" dirty="0" smtClean="0">
                <a:latin typeface="游ゴシック Medium" panose="020B0500000000000000" pitchFamily="50" charset="-128"/>
                <a:ea typeface="游ゴシック Medium" panose="020B0500000000000000" pitchFamily="50" charset="-128"/>
              </a:rPr>
              <a:t>,000</a:t>
            </a:r>
            <a:r>
              <a:rPr lang="ja-JP" altLang="en-US" sz="600" dirty="0">
                <a:latin typeface="游ゴシック Medium" panose="020B0500000000000000" pitchFamily="50" charset="-128"/>
                <a:ea typeface="游ゴシック Medium" panose="020B0500000000000000" pitchFamily="50" charset="-128"/>
              </a:rPr>
              <a:t>円）</a:t>
            </a:r>
            <a:endParaRPr lang="en-US" altLang="ja-JP" sz="600" dirty="0">
              <a:latin typeface="游ゴシック Medium" panose="020B0500000000000000" pitchFamily="50" charset="-128"/>
              <a:ea typeface="游ゴシック Medium" panose="020B0500000000000000" pitchFamily="50" charset="-128"/>
            </a:endParaRPr>
          </a:p>
          <a:p>
            <a:r>
              <a:rPr lang="ja-JP" altLang="en-US" sz="500" dirty="0">
                <a:latin typeface="游ゴシック Medium" panose="020B0500000000000000" pitchFamily="50" charset="-128"/>
                <a:ea typeface="游ゴシック Medium" panose="020B0500000000000000" pitchFamily="50" charset="-128"/>
              </a:rPr>
              <a:t>室内機</a:t>
            </a:r>
            <a:r>
              <a:rPr lang="en-US" altLang="ja-JP" sz="500" dirty="0">
                <a:latin typeface="游ゴシック Medium" panose="020B0500000000000000" pitchFamily="50" charset="-128"/>
                <a:ea typeface="游ゴシック Medium" panose="020B0500000000000000" pitchFamily="50" charset="-128"/>
              </a:rPr>
              <a:t> </a:t>
            </a:r>
            <a:r>
              <a:rPr lang="en-US" altLang="ja-JP" sz="500" dirty="0" smtClean="0">
                <a:latin typeface="游ゴシック Medium" panose="020B0500000000000000" pitchFamily="50" charset="-128"/>
                <a:ea typeface="游ゴシック Medium" panose="020B0500000000000000" pitchFamily="50" charset="-128"/>
              </a:rPr>
              <a:t>237,600</a:t>
            </a:r>
            <a:r>
              <a:rPr lang="ja-JP" altLang="en-US" sz="500" dirty="0" smtClean="0">
                <a:latin typeface="游ゴシック Medium" panose="020B0500000000000000" pitchFamily="50" charset="-128"/>
                <a:ea typeface="游ゴシック Medium" panose="020B0500000000000000" pitchFamily="50" charset="-128"/>
              </a:rPr>
              <a:t>円</a:t>
            </a:r>
            <a:r>
              <a:rPr lang="en-US" altLang="ja-JP" sz="500" dirty="0">
                <a:latin typeface="游ゴシック Medium" panose="020B0500000000000000" pitchFamily="50" charset="-128"/>
                <a:ea typeface="游ゴシック Medium" panose="020B0500000000000000" pitchFamily="50" charset="-128"/>
              </a:rPr>
              <a:t>(</a:t>
            </a:r>
            <a:r>
              <a:rPr lang="ja-JP" altLang="en-US" sz="500" dirty="0" smtClean="0">
                <a:latin typeface="游ゴシック Medium" panose="020B0500000000000000" pitchFamily="50" charset="-128"/>
                <a:ea typeface="游ゴシック Medium" panose="020B0500000000000000" pitchFamily="50" charset="-128"/>
              </a:rPr>
              <a:t>税抜</a:t>
            </a:r>
            <a:r>
              <a:rPr lang="en-US" altLang="ja-JP" sz="500" dirty="0" smtClean="0">
                <a:latin typeface="游ゴシック Medium" panose="020B0500000000000000" pitchFamily="50" charset="-128"/>
                <a:ea typeface="游ゴシック Medium" panose="020B0500000000000000" pitchFamily="50" charset="-128"/>
              </a:rPr>
              <a:t>21</a:t>
            </a:r>
            <a:r>
              <a:rPr lang="en-US" altLang="ja-JP" sz="500" dirty="0">
                <a:latin typeface="游ゴシック Medium" panose="020B0500000000000000" pitchFamily="50" charset="-128"/>
                <a:ea typeface="游ゴシック Medium" panose="020B0500000000000000" pitchFamily="50" charset="-128"/>
              </a:rPr>
              <a:t>6</a:t>
            </a:r>
            <a:r>
              <a:rPr lang="en-US" altLang="ja-JP" sz="500" dirty="0" smtClean="0">
                <a:latin typeface="游ゴシック Medium" panose="020B0500000000000000" pitchFamily="50" charset="-128"/>
                <a:ea typeface="游ゴシック Medium" panose="020B0500000000000000" pitchFamily="50" charset="-128"/>
              </a:rPr>
              <a:t>,000</a:t>
            </a:r>
            <a:r>
              <a:rPr lang="ja-JP" altLang="en-US" sz="500" dirty="0" smtClean="0">
                <a:latin typeface="游ゴシック Medium" panose="020B0500000000000000" pitchFamily="50" charset="-128"/>
                <a:ea typeface="游ゴシック Medium" panose="020B0500000000000000" pitchFamily="50" charset="-128"/>
              </a:rPr>
              <a:t>円</a:t>
            </a:r>
            <a:r>
              <a:rPr lang="en-US" altLang="ja-JP" sz="500" dirty="0" smtClean="0">
                <a:latin typeface="游ゴシック Medium" panose="020B0500000000000000" pitchFamily="50" charset="-128"/>
                <a:ea typeface="游ゴシック Medium" panose="020B0500000000000000" pitchFamily="50" charset="-128"/>
              </a:rPr>
              <a:t>)</a:t>
            </a:r>
            <a:r>
              <a:rPr lang="ja-JP" altLang="en-US" sz="500" dirty="0" smtClean="0">
                <a:latin typeface="游ゴシック Medium" panose="020B0500000000000000" pitchFamily="50" charset="-128"/>
                <a:ea typeface="游ゴシック Medium" panose="020B0500000000000000" pitchFamily="50" charset="-128"/>
              </a:rPr>
              <a:t>　室外機</a:t>
            </a:r>
            <a:r>
              <a:rPr lang="en-US" altLang="ja-JP" sz="500" dirty="0" smtClean="0">
                <a:latin typeface="游ゴシック Medium" panose="020B0500000000000000" pitchFamily="50" charset="-128"/>
                <a:ea typeface="游ゴシック Medium" panose="020B0500000000000000" pitchFamily="50" charset="-128"/>
              </a:rPr>
              <a:t> 356,400</a:t>
            </a:r>
            <a:r>
              <a:rPr lang="ja-JP" altLang="en-US" sz="500" dirty="0" smtClean="0">
                <a:latin typeface="游ゴシック Medium" panose="020B0500000000000000" pitchFamily="50" charset="-128"/>
                <a:ea typeface="游ゴシック Medium" panose="020B0500000000000000" pitchFamily="50" charset="-128"/>
              </a:rPr>
              <a:t>円</a:t>
            </a:r>
            <a:r>
              <a:rPr lang="en-US" altLang="ja-JP" sz="500" dirty="0">
                <a:latin typeface="游ゴシック Medium" panose="020B0500000000000000" pitchFamily="50" charset="-128"/>
                <a:ea typeface="游ゴシック Medium" panose="020B0500000000000000" pitchFamily="50" charset="-128"/>
              </a:rPr>
              <a:t>(</a:t>
            </a:r>
            <a:r>
              <a:rPr lang="ja-JP" altLang="en-US" sz="500" dirty="0" smtClean="0">
                <a:latin typeface="游ゴシック Medium" panose="020B0500000000000000" pitchFamily="50" charset="-128"/>
                <a:ea typeface="游ゴシック Medium" panose="020B0500000000000000" pitchFamily="50" charset="-128"/>
              </a:rPr>
              <a:t>税抜</a:t>
            </a:r>
            <a:r>
              <a:rPr lang="en-US" altLang="ja-JP" sz="500" dirty="0" smtClean="0">
                <a:latin typeface="游ゴシック Medium" panose="020B0500000000000000" pitchFamily="50" charset="-128"/>
                <a:ea typeface="游ゴシック Medium" panose="020B0500000000000000" pitchFamily="50" charset="-128"/>
              </a:rPr>
              <a:t>324,000</a:t>
            </a:r>
            <a:r>
              <a:rPr lang="ja-JP" altLang="en-US" sz="500" dirty="0" smtClean="0">
                <a:latin typeface="游ゴシック Medium" panose="020B0500000000000000" pitchFamily="50" charset="-128"/>
                <a:ea typeface="游ゴシック Medium" panose="020B0500000000000000" pitchFamily="50" charset="-128"/>
              </a:rPr>
              <a:t>円</a:t>
            </a:r>
            <a:r>
              <a:rPr lang="en-US" altLang="ja-JP" sz="500" dirty="0" smtClean="0">
                <a:latin typeface="游ゴシック Medium" panose="020B0500000000000000" pitchFamily="50" charset="-128"/>
                <a:ea typeface="游ゴシック Medium" panose="020B0500000000000000" pitchFamily="50" charset="-128"/>
              </a:rPr>
              <a:t>)</a:t>
            </a:r>
            <a:endParaRPr lang="en-US" altLang="ja-JP" sz="500" dirty="0">
              <a:latin typeface="游ゴシック Medium" panose="020B0500000000000000" pitchFamily="50" charset="-128"/>
              <a:ea typeface="游ゴシック Medium" panose="020B0500000000000000" pitchFamily="50" charset="-128"/>
            </a:endParaRPr>
          </a:p>
          <a:p>
            <a:r>
              <a:rPr lang="ja-JP" altLang="en-US" sz="500" dirty="0">
                <a:latin typeface="游ゴシック Medium" panose="020B0500000000000000" pitchFamily="50" charset="-128"/>
                <a:ea typeface="游ゴシック Medium" panose="020B0500000000000000" pitchFamily="50" charset="-128"/>
              </a:rPr>
              <a:t>（工事費別）</a:t>
            </a:r>
            <a:endParaRPr lang="en-US" altLang="ja-JP" sz="500" dirty="0">
              <a:latin typeface="游ゴシック Medium" panose="020B0500000000000000" pitchFamily="50" charset="-128"/>
              <a:ea typeface="游ゴシック Medium" panose="020B0500000000000000" pitchFamily="50" charset="-128"/>
            </a:endParaRPr>
          </a:p>
        </p:txBody>
      </p:sp>
      <p:sp>
        <p:nvSpPr>
          <p:cNvPr id="424" name="テキスト ボックス 423">
            <a:extLst>
              <a:ext uri="{FF2B5EF4-FFF2-40B4-BE49-F238E27FC236}">
                <a16:creationId xmlns:a16="http://schemas.microsoft.com/office/drawing/2014/main" id="{266BA8D7-8BD4-E740-BA25-15873EAA7062}"/>
              </a:ext>
            </a:extLst>
          </p:cNvPr>
          <p:cNvSpPr txBox="1"/>
          <p:nvPr/>
        </p:nvSpPr>
        <p:spPr>
          <a:xfrm>
            <a:off x="10930076" y="7361089"/>
            <a:ext cx="588623" cy="161583"/>
          </a:xfrm>
          <a:prstGeom prst="rect">
            <a:avLst/>
          </a:prstGeom>
          <a:noFill/>
          <a:ln>
            <a:noFill/>
          </a:ln>
        </p:spPr>
        <p:txBody>
          <a:bodyPr wrap="none" rtlCol="0">
            <a:spAutoFit/>
          </a:bodyPr>
          <a:lstStyle/>
          <a:p>
            <a:r>
              <a:rPr lang="ja-JP" altLang="en-US" sz="450">
                <a:latin typeface="游ゴシック Medium" panose="020B0500000000000000" pitchFamily="50" charset="-128"/>
                <a:ea typeface="游ゴシック Medium" panose="020B0500000000000000" pitchFamily="50" charset="-128"/>
              </a:rPr>
              <a:t>期間消費電力量</a:t>
            </a:r>
            <a:endParaRPr lang="en-US" altLang="ja-JP" sz="450" dirty="0">
              <a:latin typeface="游ゴシック Medium" panose="020B0500000000000000" pitchFamily="50" charset="-128"/>
              <a:ea typeface="游ゴシック Medium" panose="020B0500000000000000" pitchFamily="50" charset="-128"/>
            </a:endParaRPr>
          </a:p>
        </p:txBody>
      </p:sp>
      <p:sp>
        <p:nvSpPr>
          <p:cNvPr id="425" name="テキスト ボックス 424">
            <a:extLst>
              <a:ext uri="{FF2B5EF4-FFF2-40B4-BE49-F238E27FC236}">
                <a16:creationId xmlns:a16="http://schemas.microsoft.com/office/drawing/2014/main" id="{4E75107F-2CE3-5C42-9C4C-DDE5554C9A04}"/>
              </a:ext>
            </a:extLst>
          </p:cNvPr>
          <p:cNvSpPr txBox="1"/>
          <p:nvPr/>
        </p:nvSpPr>
        <p:spPr>
          <a:xfrm>
            <a:off x="11610601" y="7403608"/>
            <a:ext cx="415498" cy="230832"/>
          </a:xfrm>
          <a:prstGeom prst="rect">
            <a:avLst/>
          </a:prstGeom>
          <a:noFill/>
          <a:ln>
            <a:noFill/>
          </a:ln>
        </p:spPr>
        <p:txBody>
          <a:bodyPr wrap="none" rtlCol="0">
            <a:spAutoFit/>
          </a:bodyPr>
          <a:lstStyle/>
          <a:p>
            <a:r>
              <a:rPr lang="ja-JP" altLang="en-US" sz="450" dirty="0">
                <a:latin typeface="游ゴシック Medium" panose="020B0500000000000000" pitchFamily="50" charset="-128"/>
                <a:ea typeface="游ゴシック Medium" panose="020B0500000000000000" pitchFamily="50" charset="-128"/>
              </a:rPr>
              <a:t>目標年度</a:t>
            </a:r>
            <a:endParaRPr lang="en-US" altLang="ja-JP" sz="450" dirty="0">
              <a:latin typeface="游ゴシック Medium" panose="020B0500000000000000" pitchFamily="50" charset="-128"/>
              <a:ea typeface="游ゴシック Medium" panose="020B0500000000000000" pitchFamily="50" charset="-128"/>
            </a:endParaRPr>
          </a:p>
          <a:p>
            <a:r>
              <a:rPr lang="en-US" altLang="ja-JP" sz="450" dirty="0" smtClean="0">
                <a:latin typeface="游ゴシック Medium" panose="020B0500000000000000" pitchFamily="50" charset="-128"/>
                <a:ea typeface="游ゴシック Medium" panose="020B0500000000000000" pitchFamily="50" charset="-128"/>
              </a:rPr>
              <a:t>2027</a:t>
            </a:r>
            <a:r>
              <a:rPr lang="ja-JP" altLang="en-US" sz="450" dirty="0" smtClean="0">
                <a:latin typeface="游ゴシック Medium" panose="020B0500000000000000" pitchFamily="50" charset="-128"/>
                <a:ea typeface="游ゴシック Medium" panose="020B0500000000000000" pitchFamily="50" charset="-128"/>
              </a:rPr>
              <a:t>年</a:t>
            </a:r>
            <a:endParaRPr lang="en-US" altLang="ja-JP" sz="450" dirty="0">
              <a:latin typeface="游ゴシック Medium" panose="020B0500000000000000" pitchFamily="50" charset="-128"/>
              <a:ea typeface="游ゴシック Medium" panose="020B0500000000000000" pitchFamily="50" charset="-128"/>
            </a:endParaRPr>
          </a:p>
        </p:txBody>
      </p:sp>
      <p:sp>
        <p:nvSpPr>
          <p:cNvPr id="426" name="テキスト ボックス 425">
            <a:extLst>
              <a:ext uri="{FF2B5EF4-FFF2-40B4-BE49-F238E27FC236}">
                <a16:creationId xmlns:a16="http://schemas.microsoft.com/office/drawing/2014/main" id="{BC47E142-DAF9-214F-9BB3-1A526A3E6292}"/>
              </a:ext>
            </a:extLst>
          </p:cNvPr>
          <p:cNvSpPr txBox="1"/>
          <p:nvPr/>
        </p:nvSpPr>
        <p:spPr>
          <a:xfrm>
            <a:off x="11870565" y="7361089"/>
            <a:ext cx="641522" cy="161583"/>
          </a:xfrm>
          <a:prstGeom prst="rect">
            <a:avLst/>
          </a:prstGeom>
          <a:noFill/>
          <a:ln>
            <a:noFill/>
          </a:ln>
        </p:spPr>
        <p:txBody>
          <a:bodyPr wrap="none" rtlCol="0">
            <a:spAutoFit/>
          </a:bodyPr>
          <a:lstStyle/>
          <a:p>
            <a:r>
              <a:rPr lang="ja-JP" altLang="en-US" sz="450" dirty="0">
                <a:latin typeface="游ゴシック Medium" panose="020B0500000000000000" pitchFamily="50" charset="-128"/>
                <a:ea typeface="游ゴシック Medium" panose="020B0500000000000000" pitchFamily="50" charset="-128"/>
              </a:rPr>
              <a:t>省エネ基準達成率</a:t>
            </a:r>
            <a:endParaRPr lang="en-US" altLang="ja-JP" sz="450" dirty="0">
              <a:latin typeface="游ゴシック Medium" panose="020B0500000000000000" pitchFamily="50" charset="-128"/>
              <a:ea typeface="游ゴシック Medium" panose="020B0500000000000000" pitchFamily="50" charset="-128"/>
            </a:endParaRPr>
          </a:p>
        </p:txBody>
      </p:sp>
      <p:sp>
        <p:nvSpPr>
          <p:cNvPr id="427" name="テキスト ボックス 426">
            <a:extLst>
              <a:ext uri="{FF2B5EF4-FFF2-40B4-BE49-F238E27FC236}">
                <a16:creationId xmlns:a16="http://schemas.microsoft.com/office/drawing/2014/main" id="{0C3C157A-05B4-434F-B647-85285FDE8A70}"/>
              </a:ext>
            </a:extLst>
          </p:cNvPr>
          <p:cNvSpPr txBox="1"/>
          <p:nvPr/>
        </p:nvSpPr>
        <p:spPr>
          <a:xfrm>
            <a:off x="12392985" y="7329339"/>
            <a:ext cx="560731" cy="230832"/>
          </a:xfrm>
          <a:prstGeom prst="rect">
            <a:avLst/>
          </a:prstGeom>
          <a:noFill/>
          <a:ln>
            <a:noFill/>
          </a:ln>
        </p:spPr>
        <p:txBody>
          <a:bodyPr wrap="none" rtlCol="0">
            <a:spAutoFit/>
          </a:bodyPr>
          <a:lstStyle/>
          <a:p>
            <a:r>
              <a:rPr lang="ja-JP" altLang="en-US" sz="450" spc="-70" dirty="0">
                <a:latin typeface="游ゴシック Medium" panose="020B0500000000000000" pitchFamily="50" charset="-128"/>
                <a:ea typeface="游ゴシック Medium" panose="020B0500000000000000" pitchFamily="50" charset="-128"/>
              </a:rPr>
              <a:t>通年エネルギー</a:t>
            </a:r>
            <a:endParaRPr lang="en-US" altLang="ja-JP" sz="450" spc="-70" dirty="0">
              <a:latin typeface="游ゴシック Medium" panose="020B0500000000000000" pitchFamily="50" charset="-128"/>
              <a:ea typeface="游ゴシック Medium" panose="020B0500000000000000" pitchFamily="50" charset="-128"/>
            </a:endParaRPr>
          </a:p>
          <a:p>
            <a:r>
              <a:rPr lang="ja-JP" altLang="en-US" sz="450" spc="-70" dirty="0">
                <a:latin typeface="游ゴシック Medium" panose="020B0500000000000000" pitchFamily="50" charset="-128"/>
                <a:ea typeface="游ゴシック Medium" panose="020B0500000000000000" pitchFamily="50" charset="-128"/>
              </a:rPr>
              <a:t>消費効率（</a:t>
            </a:r>
            <a:r>
              <a:rPr lang="en-US" altLang="ja-JP" sz="450" spc="-70" dirty="0">
                <a:latin typeface="游ゴシック Medium" panose="020B0500000000000000" pitchFamily="50" charset="-128"/>
                <a:ea typeface="游ゴシック Medium" panose="020B0500000000000000" pitchFamily="50" charset="-128"/>
              </a:rPr>
              <a:t>APF</a:t>
            </a:r>
            <a:r>
              <a:rPr lang="ja-JP" altLang="en-US" sz="450" spc="-70" dirty="0">
                <a:latin typeface="游ゴシック Medium" panose="020B0500000000000000" pitchFamily="50" charset="-128"/>
                <a:ea typeface="游ゴシック Medium" panose="020B0500000000000000" pitchFamily="50" charset="-128"/>
              </a:rPr>
              <a:t>）</a:t>
            </a:r>
            <a:endParaRPr lang="en-US" altLang="ja-JP" sz="450" spc="-70" dirty="0">
              <a:latin typeface="游ゴシック Medium" panose="020B0500000000000000" pitchFamily="50" charset="-128"/>
              <a:ea typeface="游ゴシック Medium" panose="020B0500000000000000" pitchFamily="50" charset="-128"/>
            </a:endParaRPr>
          </a:p>
        </p:txBody>
      </p:sp>
      <p:sp>
        <p:nvSpPr>
          <p:cNvPr id="428" name="テキスト ボックス 427">
            <a:extLst>
              <a:ext uri="{FF2B5EF4-FFF2-40B4-BE49-F238E27FC236}">
                <a16:creationId xmlns:a16="http://schemas.microsoft.com/office/drawing/2014/main" id="{4832F5DE-A012-204F-8A64-BF835BAB6494}"/>
              </a:ext>
            </a:extLst>
          </p:cNvPr>
          <p:cNvSpPr txBox="1"/>
          <p:nvPr/>
        </p:nvSpPr>
        <p:spPr>
          <a:xfrm>
            <a:off x="10931689" y="7444083"/>
            <a:ext cx="601447" cy="230832"/>
          </a:xfrm>
          <a:prstGeom prst="rect">
            <a:avLst/>
          </a:prstGeom>
          <a:noFill/>
          <a:ln>
            <a:noFill/>
          </a:ln>
        </p:spPr>
        <p:txBody>
          <a:bodyPr wrap="none" rtlCol="0">
            <a:spAutoFit/>
          </a:bodyPr>
          <a:lstStyle/>
          <a:p>
            <a:r>
              <a:rPr lang="en-US" altLang="ja-JP" sz="900" dirty="0">
                <a:latin typeface="游ゴシック Medium" panose="020B0500000000000000" pitchFamily="50" charset="-128"/>
                <a:ea typeface="游ゴシック Medium" panose="020B0500000000000000" pitchFamily="50" charset="-128"/>
              </a:rPr>
              <a:t>1,858</a:t>
            </a:r>
            <a:r>
              <a:rPr lang="en-US" altLang="ja-JP" sz="500" dirty="0">
                <a:latin typeface="游ゴシック Medium" panose="020B0500000000000000" pitchFamily="50" charset="-128"/>
                <a:ea typeface="游ゴシック Medium" panose="020B0500000000000000" pitchFamily="50" charset="-128"/>
              </a:rPr>
              <a:t>kWh</a:t>
            </a:r>
            <a:endParaRPr lang="en-US" altLang="ja-JP" sz="400" dirty="0">
              <a:latin typeface="游ゴシック Medium" panose="020B0500000000000000" pitchFamily="50" charset="-128"/>
              <a:ea typeface="游ゴシック Medium" panose="020B0500000000000000" pitchFamily="50" charset="-128"/>
            </a:endParaRPr>
          </a:p>
        </p:txBody>
      </p:sp>
      <p:sp>
        <p:nvSpPr>
          <p:cNvPr id="429" name="テキスト ボックス 428">
            <a:extLst>
              <a:ext uri="{FF2B5EF4-FFF2-40B4-BE49-F238E27FC236}">
                <a16:creationId xmlns:a16="http://schemas.microsoft.com/office/drawing/2014/main" id="{5CAACA41-766B-514D-8879-A6871818B763}"/>
              </a:ext>
            </a:extLst>
          </p:cNvPr>
          <p:cNvSpPr txBox="1"/>
          <p:nvPr/>
        </p:nvSpPr>
        <p:spPr>
          <a:xfrm>
            <a:off x="11996056" y="7433279"/>
            <a:ext cx="388248" cy="246221"/>
          </a:xfrm>
          <a:prstGeom prst="rect">
            <a:avLst/>
          </a:prstGeom>
          <a:noFill/>
          <a:ln>
            <a:noFill/>
          </a:ln>
        </p:spPr>
        <p:txBody>
          <a:bodyPr wrap="none" rtlCol="0">
            <a:spAutoFit/>
          </a:bodyPr>
          <a:lstStyle/>
          <a:p>
            <a:r>
              <a:rPr lang="en-US" altLang="ja-JP" sz="1000" dirty="0" smtClean="0">
                <a:latin typeface="游ゴシック Medium" panose="020B0500000000000000" pitchFamily="50" charset="-128"/>
                <a:ea typeface="游ゴシック Medium" panose="020B0500000000000000" pitchFamily="50" charset="-128"/>
              </a:rPr>
              <a:t>90</a:t>
            </a:r>
            <a:r>
              <a:rPr lang="en-US" altLang="ja-JP" sz="600" dirty="0" smtClean="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430" name="テキスト ボックス 429">
            <a:extLst>
              <a:ext uri="{FF2B5EF4-FFF2-40B4-BE49-F238E27FC236}">
                <a16:creationId xmlns:a16="http://schemas.microsoft.com/office/drawing/2014/main" id="{14D345EB-50C1-1C4D-9FDA-AA96713D0FB9}"/>
              </a:ext>
            </a:extLst>
          </p:cNvPr>
          <p:cNvSpPr txBox="1"/>
          <p:nvPr/>
        </p:nvSpPr>
        <p:spPr>
          <a:xfrm>
            <a:off x="12469688" y="7470941"/>
            <a:ext cx="370614" cy="253916"/>
          </a:xfrm>
          <a:prstGeom prst="rect">
            <a:avLst/>
          </a:prstGeom>
          <a:noFill/>
          <a:ln>
            <a:noFill/>
          </a:ln>
        </p:spPr>
        <p:txBody>
          <a:bodyPr wrap="none" rtlCol="0">
            <a:spAutoFit/>
          </a:bodyPr>
          <a:lstStyle/>
          <a:p>
            <a:r>
              <a:rPr lang="en-US" altLang="ja-JP" sz="1050" dirty="0">
                <a:latin typeface="游ゴシック Medium" panose="020B0500000000000000" pitchFamily="50" charset="-128"/>
                <a:ea typeface="游ゴシック Medium" panose="020B0500000000000000" pitchFamily="50" charset="-128"/>
              </a:rPr>
              <a:t>5.7</a:t>
            </a:r>
          </a:p>
        </p:txBody>
      </p:sp>
      <p:sp>
        <p:nvSpPr>
          <p:cNvPr id="431" name="テキスト ボックス 430">
            <a:extLst>
              <a:ext uri="{FF2B5EF4-FFF2-40B4-BE49-F238E27FC236}">
                <a16:creationId xmlns:a16="http://schemas.microsoft.com/office/drawing/2014/main" id="{B4A1D93A-B329-8B4B-B47D-9CD940F4223A}"/>
              </a:ext>
            </a:extLst>
          </p:cNvPr>
          <p:cNvSpPr txBox="1"/>
          <p:nvPr/>
        </p:nvSpPr>
        <p:spPr>
          <a:xfrm>
            <a:off x="11018599" y="7854211"/>
            <a:ext cx="300082" cy="161583"/>
          </a:xfrm>
          <a:prstGeom prst="rect">
            <a:avLst/>
          </a:prstGeom>
          <a:noFill/>
          <a:ln>
            <a:noFill/>
          </a:ln>
        </p:spPr>
        <p:txBody>
          <a:bodyPr wrap="none" rtlCol="0">
            <a:spAutoFit/>
          </a:bodyPr>
          <a:lstStyle/>
          <a:p>
            <a:r>
              <a:rPr lang="ja-JP" altLang="en-US" sz="450">
                <a:latin typeface="游ゴシック Medium" panose="020B0500000000000000" pitchFamily="50" charset="-128"/>
                <a:ea typeface="游ゴシック Medium" panose="020B0500000000000000" pitchFamily="50" charset="-128"/>
              </a:rPr>
              <a:t>冷房</a:t>
            </a:r>
            <a:endParaRPr lang="en-US" altLang="ja-JP" sz="450" dirty="0">
              <a:latin typeface="游ゴシック Medium" panose="020B0500000000000000" pitchFamily="50" charset="-128"/>
              <a:ea typeface="游ゴシック Medium" panose="020B0500000000000000" pitchFamily="50" charset="-128"/>
            </a:endParaRPr>
          </a:p>
        </p:txBody>
      </p:sp>
      <p:sp>
        <p:nvSpPr>
          <p:cNvPr id="432" name="テキスト ボックス 431">
            <a:extLst>
              <a:ext uri="{FF2B5EF4-FFF2-40B4-BE49-F238E27FC236}">
                <a16:creationId xmlns:a16="http://schemas.microsoft.com/office/drawing/2014/main" id="{7A79EE8A-E2E4-C540-9D06-8ECD10FA1352}"/>
              </a:ext>
            </a:extLst>
          </p:cNvPr>
          <p:cNvSpPr txBox="1"/>
          <p:nvPr/>
        </p:nvSpPr>
        <p:spPr>
          <a:xfrm>
            <a:off x="11018599" y="8013122"/>
            <a:ext cx="300082" cy="161583"/>
          </a:xfrm>
          <a:prstGeom prst="rect">
            <a:avLst/>
          </a:prstGeom>
          <a:noFill/>
          <a:ln>
            <a:noFill/>
          </a:ln>
        </p:spPr>
        <p:txBody>
          <a:bodyPr wrap="none" rtlCol="0">
            <a:spAutoFit/>
          </a:bodyPr>
          <a:lstStyle/>
          <a:p>
            <a:r>
              <a:rPr lang="ja-JP" altLang="en-US" sz="450">
                <a:latin typeface="游ゴシック Medium" panose="020B0500000000000000" pitchFamily="50" charset="-128"/>
                <a:ea typeface="游ゴシック Medium" panose="020B0500000000000000" pitchFamily="50" charset="-128"/>
              </a:rPr>
              <a:t>暖房</a:t>
            </a:r>
            <a:endParaRPr lang="en-US" altLang="ja-JP" sz="450" dirty="0">
              <a:latin typeface="游ゴシック Medium" panose="020B0500000000000000" pitchFamily="50" charset="-128"/>
              <a:ea typeface="游ゴシック Medium" panose="020B0500000000000000" pitchFamily="50" charset="-128"/>
            </a:endParaRPr>
          </a:p>
        </p:txBody>
      </p:sp>
      <p:sp>
        <p:nvSpPr>
          <p:cNvPr id="433" name="テキスト ボックス 432">
            <a:extLst>
              <a:ext uri="{FF2B5EF4-FFF2-40B4-BE49-F238E27FC236}">
                <a16:creationId xmlns:a16="http://schemas.microsoft.com/office/drawing/2014/main" id="{119B6908-0D3A-1842-B528-AF11FBC3EA1E}"/>
              </a:ext>
            </a:extLst>
          </p:cNvPr>
          <p:cNvSpPr txBox="1"/>
          <p:nvPr/>
        </p:nvSpPr>
        <p:spPr>
          <a:xfrm>
            <a:off x="11309479" y="7716887"/>
            <a:ext cx="527709" cy="161583"/>
          </a:xfrm>
          <a:prstGeom prst="rect">
            <a:avLst/>
          </a:prstGeom>
          <a:noFill/>
          <a:ln>
            <a:noFill/>
          </a:ln>
        </p:spPr>
        <p:txBody>
          <a:bodyPr wrap="none" rtlCol="0">
            <a:spAutoFit/>
          </a:bodyPr>
          <a:lstStyle/>
          <a:p>
            <a:r>
              <a:rPr lang="ja-JP" altLang="en-US" sz="450">
                <a:latin typeface="游ゴシック Medium" panose="020B0500000000000000" pitchFamily="50" charset="-128"/>
                <a:ea typeface="游ゴシック Medium" panose="020B0500000000000000" pitchFamily="50" charset="-128"/>
              </a:rPr>
              <a:t>畳数のめやす</a:t>
            </a:r>
            <a:endParaRPr lang="en-US" altLang="ja-JP" sz="450" dirty="0">
              <a:latin typeface="游ゴシック Medium" panose="020B0500000000000000" pitchFamily="50" charset="-128"/>
              <a:ea typeface="游ゴシック Medium" panose="020B0500000000000000" pitchFamily="50" charset="-128"/>
            </a:endParaRPr>
          </a:p>
        </p:txBody>
      </p:sp>
      <p:sp>
        <p:nvSpPr>
          <p:cNvPr id="434" name="テキスト ボックス 433">
            <a:extLst>
              <a:ext uri="{FF2B5EF4-FFF2-40B4-BE49-F238E27FC236}">
                <a16:creationId xmlns:a16="http://schemas.microsoft.com/office/drawing/2014/main" id="{2384DDFC-9A95-4946-9E67-4ABDD8F01984}"/>
              </a:ext>
            </a:extLst>
          </p:cNvPr>
          <p:cNvSpPr txBox="1"/>
          <p:nvPr/>
        </p:nvSpPr>
        <p:spPr>
          <a:xfrm>
            <a:off x="11957774" y="7707362"/>
            <a:ext cx="300082" cy="161583"/>
          </a:xfrm>
          <a:prstGeom prst="rect">
            <a:avLst/>
          </a:prstGeom>
          <a:noFill/>
          <a:ln>
            <a:noFill/>
          </a:ln>
        </p:spPr>
        <p:txBody>
          <a:bodyPr wrap="none" rtlCol="0">
            <a:spAutoFit/>
          </a:bodyPr>
          <a:lstStyle/>
          <a:p>
            <a:r>
              <a:rPr lang="ja-JP" altLang="en-US" sz="450" dirty="0">
                <a:latin typeface="游ゴシック Medium" panose="020B0500000000000000" pitchFamily="50" charset="-128"/>
                <a:ea typeface="游ゴシック Medium" panose="020B0500000000000000" pitchFamily="50" charset="-128"/>
              </a:rPr>
              <a:t>能力</a:t>
            </a:r>
            <a:endParaRPr lang="en-US" altLang="ja-JP" sz="450" dirty="0">
              <a:latin typeface="游ゴシック Medium" panose="020B0500000000000000" pitchFamily="50" charset="-128"/>
              <a:ea typeface="游ゴシック Medium" panose="020B0500000000000000" pitchFamily="50" charset="-128"/>
            </a:endParaRPr>
          </a:p>
        </p:txBody>
      </p:sp>
      <p:sp>
        <p:nvSpPr>
          <p:cNvPr id="435" name="テキスト ボックス 434">
            <a:extLst>
              <a:ext uri="{FF2B5EF4-FFF2-40B4-BE49-F238E27FC236}">
                <a16:creationId xmlns:a16="http://schemas.microsoft.com/office/drawing/2014/main" id="{3AD0FE7C-C8C6-1E44-BFC2-C54235FFAAE0}"/>
              </a:ext>
            </a:extLst>
          </p:cNvPr>
          <p:cNvSpPr txBox="1"/>
          <p:nvPr/>
        </p:nvSpPr>
        <p:spPr>
          <a:xfrm>
            <a:off x="12424804" y="7716887"/>
            <a:ext cx="415498" cy="161583"/>
          </a:xfrm>
          <a:prstGeom prst="rect">
            <a:avLst/>
          </a:prstGeom>
          <a:noFill/>
          <a:ln>
            <a:noFill/>
          </a:ln>
        </p:spPr>
        <p:txBody>
          <a:bodyPr wrap="none" rtlCol="0">
            <a:spAutoFit/>
          </a:bodyPr>
          <a:lstStyle/>
          <a:p>
            <a:r>
              <a:rPr lang="ja-JP" altLang="en-US" sz="450">
                <a:latin typeface="游ゴシック Medium" panose="020B0500000000000000" pitchFamily="50" charset="-128"/>
                <a:ea typeface="游ゴシック Medium" panose="020B0500000000000000" pitchFamily="50" charset="-128"/>
              </a:rPr>
              <a:t>消費電力</a:t>
            </a:r>
            <a:endParaRPr lang="en-US" altLang="ja-JP" sz="450" dirty="0">
              <a:latin typeface="游ゴシック Medium" panose="020B0500000000000000" pitchFamily="50" charset="-128"/>
              <a:ea typeface="游ゴシック Medium" panose="020B0500000000000000" pitchFamily="50" charset="-128"/>
            </a:endParaRPr>
          </a:p>
        </p:txBody>
      </p:sp>
      <p:sp>
        <p:nvSpPr>
          <p:cNvPr id="436" name="テキスト ボックス 435">
            <a:extLst>
              <a:ext uri="{FF2B5EF4-FFF2-40B4-BE49-F238E27FC236}">
                <a16:creationId xmlns:a16="http://schemas.microsoft.com/office/drawing/2014/main" id="{C826C61F-8E8C-344A-975D-C3790AD070D7}"/>
              </a:ext>
            </a:extLst>
          </p:cNvPr>
          <p:cNvSpPr txBox="1"/>
          <p:nvPr/>
        </p:nvSpPr>
        <p:spPr>
          <a:xfrm>
            <a:off x="11300093" y="7806821"/>
            <a:ext cx="543739"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15〜23</a:t>
            </a:r>
            <a:r>
              <a:rPr lang="ja-JP" altLang="en-US" sz="600" dirty="0">
                <a:latin typeface="游ゴシック Medium" panose="020B0500000000000000" pitchFamily="50" charset="-128"/>
                <a:ea typeface="游ゴシック Medium" panose="020B0500000000000000" pitchFamily="50" charset="-128"/>
              </a:rPr>
              <a:t>畳</a:t>
            </a:r>
            <a:endParaRPr lang="en-US" altLang="ja-JP" sz="600" dirty="0">
              <a:latin typeface="游ゴシック Medium" panose="020B0500000000000000" pitchFamily="50" charset="-128"/>
              <a:ea typeface="游ゴシック Medium" panose="020B0500000000000000" pitchFamily="50" charset="-128"/>
            </a:endParaRPr>
          </a:p>
          <a:p>
            <a:pPr algn="ctr"/>
            <a:r>
              <a:rPr lang="ja-JP" altLang="en-US" sz="450" dirty="0">
                <a:latin typeface="游ゴシック Medium" panose="020B0500000000000000" pitchFamily="50" charset="-128"/>
                <a:ea typeface="游ゴシック Medium" panose="020B0500000000000000" pitchFamily="50" charset="-128"/>
              </a:rPr>
              <a:t>（</a:t>
            </a:r>
            <a:r>
              <a:rPr lang="en-US" altLang="ja-JP" sz="450" dirty="0">
                <a:latin typeface="游ゴシック Medium" panose="020B0500000000000000" pitchFamily="50" charset="-128"/>
                <a:ea typeface="游ゴシック Medium" panose="020B0500000000000000" pitchFamily="50" charset="-128"/>
              </a:rPr>
              <a:t>25〜39㎡</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437" name="テキスト ボックス 436">
            <a:extLst>
              <a:ext uri="{FF2B5EF4-FFF2-40B4-BE49-F238E27FC236}">
                <a16:creationId xmlns:a16="http://schemas.microsoft.com/office/drawing/2014/main" id="{7461C2D3-15F9-A64E-AFB1-BEDAF965CC05}"/>
              </a:ext>
            </a:extLst>
          </p:cNvPr>
          <p:cNvSpPr txBox="1"/>
          <p:nvPr/>
        </p:nvSpPr>
        <p:spPr>
          <a:xfrm>
            <a:off x="11300093" y="7976703"/>
            <a:ext cx="543739"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15〜18</a:t>
            </a:r>
            <a:r>
              <a:rPr lang="ja-JP" altLang="en-US" sz="600" dirty="0">
                <a:latin typeface="游ゴシック Medium" panose="020B0500000000000000" pitchFamily="50" charset="-128"/>
                <a:ea typeface="游ゴシック Medium" panose="020B0500000000000000" pitchFamily="50" charset="-128"/>
              </a:rPr>
              <a:t>畳</a:t>
            </a:r>
            <a:endParaRPr lang="en-US" altLang="ja-JP" sz="600" dirty="0">
              <a:latin typeface="游ゴシック Medium" panose="020B0500000000000000" pitchFamily="50" charset="-128"/>
              <a:ea typeface="游ゴシック Medium" panose="020B0500000000000000" pitchFamily="50" charset="-128"/>
            </a:endParaRPr>
          </a:p>
          <a:p>
            <a:pPr algn="ctr"/>
            <a:r>
              <a:rPr lang="ja-JP" altLang="en-US" sz="450" dirty="0">
                <a:latin typeface="游ゴシック Medium" panose="020B0500000000000000" pitchFamily="50" charset="-128"/>
                <a:ea typeface="游ゴシック Medium" panose="020B0500000000000000" pitchFamily="50" charset="-128"/>
              </a:rPr>
              <a:t>（</a:t>
            </a:r>
            <a:r>
              <a:rPr lang="en-US" altLang="ja-JP" sz="450" dirty="0">
                <a:latin typeface="游ゴシック Medium" panose="020B0500000000000000" pitchFamily="50" charset="-128"/>
                <a:ea typeface="游ゴシック Medium" panose="020B0500000000000000" pitchFamily="50" charset="-128"/>
              </a:rPr>
              <a:t>24〜30㎡</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438" name="テキスト ボックス 437">
            <a:extLst>
              <a:ext uri="{FF2B5EF4-FFF2-40B4-BE49-F238E27FC236}">
                <a16:creationId xmlns:a16="http://schemas.microsoft.com/office/drawing/2014/main" id="{597F36A1-4701-8D4E-9556-4FE8D4B3515C}"/>
              </a:ext>
            </a:extLst>
          </p:cNvPr>
          <p:cNvSpPr txBox="1"/>
          <p:nvPr/>
        </p:nvSpPr>
        <p:spPr>
          <a:xfrm>
            <a:off x="11808696" y="7800471"/>
            <a:ext cx="598241"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5.6kW</a:t>
            </a:r>
          </a:p>
          <a:p>
            <a:pPr algn="ctr"/>
            <a:r>
              <a:rPr lang="ja-JP" altLang="en-US" sz="450">
                <a:latin typeface="游ゴシック Medium" panose="020B0500000000000000" pitchFamily="50" charset="-128"/>
                <a:ea typeface="游ゴシック Medium" panose="020B0500000000000000" pitchFamily="50" charset="-128"/>
              </a:rPr>
              <a:t>（</a:t>
            </a:r>
            <a:r>
              <a:rPr lang="en-US" altLang="ja-JP" sz="450" dirty="0">
                <a:latin typeface="游ゴシック Medium" panose="020B0500000000000000" pitchFamily="50" charset="-128"/>
                <a:ea typeface="游ゴシック Medium" panose="020B0500000000000000" pitchFamily="50" charset="-128"/>
              </a:rPr>
              <a:t>0.7〜5.7kW</a:t>
            </a:r>
            <a:r>
              <a:rPr lang="ja-JP" altLang="en-US" sz="45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439" name="テキスト ボックス 438">
            <a:extLst>
              <a:ext uri="{FF2B5EF4-FFF2-40B4-BE49-F238E27FC236}">
                <a16:creationId xmlns:a16="http://schemas.microsoft.com/office/drawing/2014/main" id="{F93BA06E-8E73-D647-8551-95888BE351A0}"/>
              </a:ext>
            </a:extLst>
          </p:cNvPr>
          <p:cNvSpPr txBox="1"/>
          <p:nvPr/>
        </p:nvSpPr>
        <p:spPr>
          <a:xfrm>
            <a:off x="11808694" y="7973306"/>
            <a:ext cx="598241"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6.7kW</a:t>
            </a:r>
          </a:p>
          <a:p>
            <a:pPr algn="ctr"/>
            <a:r>
              <a:rPr lang="ja-JP" altLang="en-US" sz="450" dirty="0">
                <a:latin typeface="游ゴシック Medium" panose="020B0500000000000000" pitchFamily="50" charset="-128"/>
                <a:ea typeface="游ゴシック Medium" panose="020B0500000000000000" pitchFamily="50" charset="-128"/>
              </a:rPr>
              <a:t>（</a:t>
            </a:r>
            <a:r>
              <a:rPr lang="en-US" altLang="ja-JP" sz="450" dirty="0">
                <a:latin typeface="游ゴシック Medium" panose="020B0500000000000000" pitchFamily="50" charset="-128"/>
                <a:ea typeface="游ゴシック Medium" panose="020B0500000000000000" pitchFamily="50" charset="-128"/>
              </a:rPr>
              <a:t>0.7〜9.8kW</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440" name="テキスト ボックス 439">
            <a:extLst>
              <a:ext uri="{FF2B5EF4-FFF2-40B4-BE49-F238E27FC236}">
                <a16:creationId xmlns:a16="http://schemas.microsoft.com/office/drawing/2014/main" id="{3D1753F9-99C1-E348-9911-ED8ED78F0D02}"/>
              </a:ext>
            </a:extLst>
          </p:cNvPr>
          <p:cNvSpPr txBox="1"/>
          <p:nvPr/>
        </p:nvSpPr>
        <p:spPr>
          <a:xfrm>
            <a:off x="12321523" y="7810810"/>
            <a:ext cx="649537"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1,720W</a:t>
            </a:r>
          </a:p>
          <a:p>
            <a:pPr algn="ctr"/>
            <a:r>
              <a:rPr lang="ja-JP" altLang="en-US" sz="450" dirty="0">
                <a:latin typeface="游ゴシック Medium" panose="020B0500000000000000" pitchFamily="50" charset="-128"/>
                <a:ea typeface="游ゴシック Medium" panose="020B0500000000000000" pitchFamily="50" charset="-128"/>
              </a:rPr>
              <a:t>（</a:t>
            </a:r>
            <a:r>
              <a:rPr lang="en-US" altLang="ja-JP" sz="450" dirty="0" smtClean="0">
                <a:latin typeface="游ゴシック Medium" panose="020B0500000000000000" pitchFamily="50" charset="-128"/>
                <a:ea typeface="游ゴシック Medium" panose="020B0500000000000000" pitchFamily="50" charset="-128"/>
              </a:rPr>
              <a:t>155〜1,760W</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441" name="テキスト ボックス 440">
            <a:extLst>
              <a:ext uri="{FF2B5EF4-FFF2-40B4-BE49-F238E27FC236}">
                <a16:creationId xmlns:a16="http://schemas.microsoft.com/office/drawing/2014/main" id="{ACD33464-63A5-AE4B-9621-594856CE81D7}"/>
              </a:ext>
            </a:extLst>
          </p:cNvPr>
          <p:cNvSpPr txBox="1"/>
          <p:nvPr/>
        </p:nvSpPr>
        <p:spPr>
          <a:xfrm>
            <a:off x="12314466" y="7974681"/>
            <a:ext cx="649538"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1,595W</a:t>
            </a:r>
          </a:p>
          <a:p>
            <a:pPr algn="ctr"/>
            <a:r>
              <a:rPr lang="ja-JP" altLang="en-US" sz="450" dirty="0">
                <a:latin typeface="游ゴシック Medium" panose="020B0500000000000000" pitchFamily="50" charset="-128"/>
                <a:ea typeface="游ゴシック Medium" panose="020B0500000000000000" pitchFamily="50" charset="-128"/>
              </a:rPr>
              <a:t>（</a:t>
            </a:r>
            <a:r>
              <a:rPr lang="en-US" altLang="ja-JP" sz="450" dirty="0">
                <a:latin typeface="游ゴシック Medium" panose="020B0500000000000000" pitchFamily="50" charset="-128"/>
                <a:ea typeface="游ゴシック Medium" panose="020B0500000000000000" pitchFamily="50" charset="-128"/>
              </a:rPr>
              <a:t>145〜2,970W</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442" name="テキスト ボックス 441">
            <a:extLst>
              <a:ext uri="{FF2B5EF4-FFF2-40B4-BE49-F238E27FC236}">
                <a16:creationId xmlns:a16="http://schemas.microsoft.com/office/drawing/2014/main" id="{BD428B2A-D00E-4A4B-A5A8-81081BDBCD18}"/>
              </a:ext>
            </a:extLst>
          </p:cNvPr>
          <p:cNvSpPr txBox="1"/>
          <p:nvPr/>
        </p:nvSpPr>
        <p:spPr>
          <a:xfrm>
            <a:off x="10878956" y="8175358"/>
            <a:ext cx="1527982" cy="169277"/>
          </a:xfrm>
          <a:prstGeom prst="rect">
            <a:avLst/>
          </a:prstGeom>
          <a:noFill/>
          <a:ln>
            <a:noFill/>
          </a:ln>
        </p:spPr>
        <p:txBody>
          <a:bodyPr wrap="none" rtlCol="0">
            <a:spAutoFit/>
          </a:bodyPr>
          <a:lstStyle/>
          <a:p>
            <a:pPr algn="ctr"/>
            <a:r>
              <a:rPr lang="ja-JP" altLang="en-US" sz="500" dirty="0">
                <a:latin typeface="游ゴシック Medium" panose="020B0500000000000000" pitchFamily="50" charset="-128"/>
                <a:ea typeface="游ゴシック Medium" panose="020B0500000000000000" pitchFamily="50" charset="-128"/>
              </a:rPr>
              <a:t>［室内機］</a:t>
            </a:r>
            <a:r>
              <a:rPr lang="ja-JP" altLang="en-US" sz="500" dirty="0" smtClean="0">
                <a:latin typeface="游ゴシック Medium" panose="020B0500000000000000" pitchFamily="50" charset="-128"/>
                <a:ea typeface="游ゴシック Medium" panose="020B0500000000000000" pitchFamily="50" charset="-128"/>
              </a:rPr>
              <a:t>質量</a:t>
            </a:r>
            <a:r>
              <a:rPr lang="en-US" altLang="ja-JP" sz="500" dirty="0" smtClean="0">
                <a:latin typeface="游ゴシック Medium" panose="020B0500000000000000" pitchFamily="50" charset="-128"/>
                <a:ea typeface="游ゴシック Medium" panose="020B0500000000000000" pitchFamily="50" charset="-128"/>
              </a:rPr>
              <a:t>13.0kg</a:t>
            </a:r>
            <a:r>
              <a:rPr lang="ja-JP" altLang="en-US" sz="500" dirty="0">
                <a:latin typeface="游ゴシック Medium" panose="020B0500000000000000" pitchFamily="50" charset="-128"/>
                <a:ea typeface="游ゴシック Medium" panose="020B0500000000000000" pitchFamily="50" charset="-128"/>
              </a:rPr>
              <a:t>　［室外機］質量</a:t>
            </a:r>
            <a:r>
              <a:rPr lang="en-US" altLang="ja-JP" sz="500" dirty="0" smtClean="0">
                <a:latin typeface="游ゴシック Medium" panose="020B0500000000000000" pitchFamily="50" charset="-128"/>
                <a:ea typeface="游ゴシック Medium" panose="020B0500000000000000" pitchFamily="50" charset="-128"/>
              </a:rPr>
              <a:t>42.5kg</a:t>
            </a:r>
            <a:endParaRPr lang="en-US" altLang="ja-JP" sz="400" dirty="0">
              <a:latin typeface="游ゴシック Medium" panose="020B0500000000000000" pitchFamily="50" charset="-128"/>
              <a:ea typeface="游ゴシック Medium" panose="020B0500000000000000" pitchFamily="50" charset="-128"/>
            </a:endParaRPr>
          </a:p>
        </p:txBody>
      </p:sp>
      <p:sp>
        <p:nvSpPr>
          <p:cNvPr id="2" name="テキスト ボックス 1">
            <a:extLst>
              <a:ext uri="{FF2B5EF4-FFF2-40B4-BE49-F238E27FC236}">
                <a16:creationId xmlns:a16="http://schemas.microsoft.com/office/drawing/2014/main" id="{C06ED68B-E94F-3040-ADAE-65A9F41D7A3F}"/>
              </a:ext>
            </a:extLst>
          </p:cNvPr>
          <p:cNvSpPr txBox="1"/>
          <p:nvPr/>
        </p:nvSpPr>
        <p:spPr>
          <a:xfrm>
            <a:off x="114990" y="9761757"/>
            <a:ext cx="4009904" cy="707886"/>
          </a:xfrm>
          <a:prstGeom prst="rect">
            <a:avLst/>
          </a:prstGeom>
          <a:noFill/>
        </p:spPr>
        <p:txBody>
          <a:bodyPr wrap="square" rtlCol="0">
            <a:spAutoFit/>
          </a:bodyPr>
          <a:lstStyle/>
          <a:p>
            <a:r>
              <a:rPr lang="ja-JP" altLang="en-US" sz="1000" dirty="0">
                <a:latin typeface="游ゴシック Medium" panose="020B0500000000000000" pitchFamily="50" charset="-128"/>
                <a:ea typeface="游ゴシック Medium" panose="020B0500000000000000" pitchFamily="50" charset="-128"/>
              </a:rPr>
              <a:t>フィンに汚れがつきにくい特殊コーティング</a:t>
            </a:r>
            <a:endParaRPr lang="en-US" altLang="ja-JP" sz="1000" dirty="0">
              <a:latin typeface="游ゴシック Medium" panose="020B0500000000000000" pitchFamily="50" charset="-128"/>
              <a:ea typeface="游ゴシック Medium" panose="020B0500000000000000" pitchFamily="50" charset="-128"/>
            </a:endParaRPr>
          </a:p>
          <a:p>
            <a:r>
              <a:rPr lang="ja-JP" altLang="en-US" sz="1000" dirty="0">
                <a:latin typeface="游ゴシック Medium" panose="020B0500000000000000" pitchFamily="50" charset="-128"/>
                <a:ea typeface="游ゴシック Medium" panose="020B0500000000000000" pitchFamily="50" charset="-128"/>
              </a:rPr>
              <a:t>抗菌・防カビ処理</a:t>
            </a:r>
            <a:r>
              <a:rPr lang="en-US" altLang="ja-JP" sz="700" dirty="0" smtClean="0">
                <a:latin typeface="游ゴシック Medium" panose="020B0500000000000000" pitchFamily="50" charset="-128"/>
                <a:ea typeface="游ゴシック Medium" panose="020B0500000000000000" pitchFamily="50" charset="-128"/>
              </a:rPr>
              <a:t>※3</a:t>
            </a:r>
            <a:r>
              <a:rPr lang="ja-JP" altLang="en-US" sz="1000" dirty="0" smtClean="0">
                <a:latin typeface="游ゴシック Medium" panose="020B0500000000000000" pitchFamily="50" charset="-128"/>
                <a:ea typeface="游ゴシック Medium" panose="020B0500000000000000" pitchFamily="50" charset="-128"/>
              </a:rPr>
              <a:t>で</a:t>
            </a:r>
            <a:r>
              <a:rPr lang="ja-JP" altLang="en-US" sz="1000" dirty="0">
                <a:latin typeface="游ゴシック Medium" panose="020B0500000000000000" pitchFamily="50" charset="-128"/>
                <a:ea typeface="游ゴシック Medium" panose="020B0500000000000000" pitchFamily="50" charset="-128"/>
              </a:rPr>
              <a:t>菌を抑制</a:t>
            </a:r>
            <a:r>
              <a:rPr lang="ja-JP" altLang="en-US" sz="1000" dirty="0" smtClean="0">
                <a:latin typeface="游ゴシック Medium" panose="020B0500000000000000" pitchFamily="50" charset="-128"/>
                <a:ea typeface="游ゴシック Medium" panose="020B0500000000000000" pitchFamily="50" charset="-128"/>
              </a:rPr>
              <a:t>し</a:t>
            </a:r>
            <a:r>
              <a:rPr lang="ja-JP" altLang="en-US" sz="1000" dirty="0">
                <a:latin typeface="游ゴシック Medium" panose="020B0500000000000000" pitchFamily="50" charset="-128"/>
                <a:ea typeface="游ゴシック Medium" panose="020B0500000000000000" pitchFamily="50" charset="-128"/>
              </a:rPr>
              <a:t>、</a:t>
            </a:r>
            <a:r>
              <a:rPr lang="ja-JP" altLang="en-US" sz="1000" dirty="0" smtClean="0">
                <a:latin typeface="游ゴシック Medium" panose="020B0500000000000000" pitchFamily="50" charset="-128"/>
                <a:ea typeface="游ゴシック Medium" panose="020B0500000000000000" pitchFamily="50" charset="-128"/>
              </a:rPr>
              <a:t>熱交換器</a:t>
            </a:r>
            <a:r>
              <a:rPr lang="ja-JP" altLang="en-US" sz="1000" dirty="0">
                <a:latin typeface="游ゴシック Medium" panose="020B0500000000000000" pitchFamily="50" charset="-128"/>
                <a:ea typeface="游ゴシック Medium" panose="020B0500000000000000" pitchFamily="50" charset="-128"/>
              </a:rPr>
              <a:t>に付着した汚れ</a:t>
            </a:r>
            <a:r>
              <a:rPr lang="ja-JP" altLang="en-US" sz="1000" dirty="0" smtClean="0">
                <a:latin typeface="游ゴシック Medium" panose="020B0500000000000000" pitchFamily="50" charset="-128"/>
                <a:ea typeface="游ゴシック Medium" panose="020B0500000000000000" pitchFamily="50" charset="-128"/>
              </a:rPr>
              <a:t>を</a:t>
            </a:r>
            <a:endParaRPr lang="en-US" altLang="ja-JP" sz="1000" dirty="0" smtClean="0">
              <a:latin typeface="游ゴシック Medium" panose="020B0500000000000000" pitchFamily="50" charset="-128"/>
              <a:ea typeface="游ゴシック Medium" panose="020B0500000000000000" pitchFamily="50" charset="-128"/>
            </a:endParaRPr>
          </a:p>
          <a:p>
            <a:r>
              <a:rPr lang="ja-JP" altLang="en-US" sz="1000" dirty="0" smtClean="0">
                <a:latin typeface="游ゴシック Medium" panose="020B0500000000000000" pitchFamily="50" charset="-128"/>
                <a:ea typeface="游ゴシック Medium" panose="020B0500000000000000" pitchFamily="50" charset="-128"/>
              </a:rPr>
              <a:t>カンタン</a:t>
            </a:r>
            <a:r>
              <a:rPr lang="ja-JP" altLang="en-US" sz="1000" dirty="0">
                <a:latin typeface="游ゴシック Medium" panose="020B0500000000000000" pitchFamily="50" charset="-128"/>
                <a:ea typeface="游ゴシック Medium" panose="020B0500000000000000" pitchFamily="50" charset="-128"/>
              </a:rPr>
              <a:t>に洗い流します。</a:t>
            </a:r>
          </a:p>
          <a:p>
            <a:endParaRPr lang="ja-JP" altLang="en-US" sz="1000" dirty="0">
              <a:latin typeface="游ゴシック Medium" panose="020B0500000000000000" pitchFamily="50" charset="-128"/>
              <a:ea typeface="游ゴシック Medium" panose="020B0500000000000000" pitchFamily="50" charset="-128"/>
            </a:endParaRPr>
          </a:p>
        </p:txBody>
      </p:sp>
      <p:sp>
        <p:nvSpPr>
          <p:cNvPr id="4" name="テキスト ボックス 3">
            <a:extLst>
              <a:ext uri="{FF2B5EF4-FFF2-40B4-BE49-F238E27FC236}">
                <a16:creationId xmlns:a16="http://schemas.microsoft.com/office/drawing/2014/main" id="{80AD2247-BB87-BF41-8163-77B1DBAF03C5}"/>
              </a:ext>
            </a:extLst>
          </p:cNvPr>
          <p:cNvSpPr txBox="1"/>
          <p:nvPr/>
        </p:nvSpPr>
        <p:spPr>
          <a:xfrm>
            <a:off x="129336" y="10277733"/>
            <a:ext cx="4545564" cy="369332"/>
          </a:xfrm>
          <a:prstGeom prst="rect">
            <a:avLst/>
          </a:prstGeom>
          <a:noFill/>
        </p:spPr>
        <p:txBody>
          <a:bodyPr wrap="square" rtlCol="0">
            <a:spAutoFit/>
          </a:bodyPr>
          <a:lstStyle/>
          <a:p>
            <a:r>
              <a:rPr lang="en-US" altLang="ja-JP" sz="450" dirty="0" smtClean="0">
                <a:latin typeface="+mn-ea"/>
              </a:rPr>
              <a:t>※3</a:t>
            </a:r>
            <a:r>
              <a:rPr lang="ja-JP" altLang="en-US" sz="450" dirty="0" smtClean="0">
                <a:latin typeface="+mn-ea"/>
              </a:rPr>
              <a:t>［</a:t>
            </a:r>
            <a:r>
              <a:rPr lang="ja-JP" altLang="en-US" sz="450" dirty="0">
                <a:latin typeface="+mn-ea"/>
              </a:rPr>
              <a:t>抗菌］試験</a:t>
            </a:r>
            <a:r>
              <a:rPr lang="ja-JP" altLang="en-US" sz="450" dirty="0" smtClean="0">
                <a:latin typeface="+mn-ea"/>
              </a:rPr>
              <a:t>機関：</a:t>
            </a:r>
            <a:r>
              <a:rPr lang="ja-JP" altLang="en-US" sz="450" dirty="0">
                <a:latin typeface="+mn-ea"/>
              </a:rPr>
              <a:t>一般財団</a:t>
            </a:r>
            <a:r>
              <a:rPr lang="ja-JP" altLang="en-US" sz="450" dirty="0" smtClean="0">
                <a:latin typeface="+mn-ea"/>
              </a:rPr>
              <a:t>法人 ボーケン</a:t>
            </a:r>
            <a:r>
              <a:rPr lang="ja-JP" altLang="en-US" sz="450" dirty="0">
                <a:latin typeface="+mn-ea"/>
              </a:rPr>
              <a:t>品質評価機構／試験方法：</a:t>
            </a:r>
            <a:r>
              <a:rPr lang="en" altLang="ja-JP" sz="450" dirty="0" smtClean="0">
                <a:latin typeface="+mn-ea"/>
              </a:rPr>
              <a:t>JIS Z 2801</a:t>
            </a:r>
            <a:r>
              <a:rPr lang="ja-JP" altLang="en" sz="450" dirty="0">
                <a:latin typeface="+mn-ea"/>
              </a:rPr>
              <a:t>：</a:t>
            </a:r>
            <a:r>
              <a:rPr lang="en" altLang="ja-JP" sz="450" dirty="0" smtClean="0">
                <a:latin typeface="+mn-ea"/>
              </a:rPr>
              <a:t>2012 </a:t>
            </a:r>
            <a:r>
              <a:rPr lang="ja-JP" altLang="en-US" sz="450" dirty="0" smtClean="0">
                <a:latin typeface="+mn-ea"/>
              </a:rPr>
              <a:t>定量</a:t>
            </a:r>
            <a:r>
              <a:rPr lang="ja-JP" altLang="en-US" sz="450" dirty="0">
                <a:latin typeface="+mn-ea"/>
              </a:rPr>
              <a:t>試験（フィルム密着法）／試験番号：</a:t>
            </a:r>
            <a:r>
              <a:rPr lang="en-US" altLang="ja-JP" sz="450" dirty="0">
                <a:latin typeface="+mn-ea"/>
              </a:rPr>
              <a:t>35021001887</a:t>
            </a:r>
            <a:r>
              <a:rPr lang="ja-JP" altLang="en-US" sz="450" dirty="0">
                <a:latin typeface="+mn-ea"/>
              </a:rPr>
              <a:t>（</a:t>
            </a:r>
            <a:r>
              <a:rPr lang="en-US" altLang="ja-JP" sz="450" dirty="0">
                <a:latin typeface="+mn-ea"/>
              </a:rPr>
              <a:t>29021001497-1</a:t>
            </a:r>
            <a:r>
              <a:rPr lang="ja-JP" altLang="en-US" sz="450" dirty="0" smtClean="0">
                <a:latin typeface="+mn-ea"/>
              </a:rPr>
              <a:t>）／</a:t>
            </a:r>
            <a:endParaRPr lang="en-US" altLang="ja-JP" sz="450" dirty="0" smtClean="0">
              <a:latin typeface="+mn-ea"/>
            </a:endParaRPr>
          </a:p>
          <a:p>
            <a:r>
              <a:rPr lang="en-US" altLang="ja-JP" sz="450" dirty="0">
                <a:latin typeface="+mn-ea"/>
              </a:rPr>
              <a:t> </a:t>
            </a:r>
            <a:r>
              <a:rPr lang="en-US" altLang="ja-JP" sz="450" dirty="0" smtClean="0">
                <a:latin typeface="+mn-ea"/>
              </a:rPr>
              <a:t>    </a:t>
            </a:r>
            <a:r>
              <a:rPr lang="ja-JP" altLang="en-US" sz="450" dirty="0" smtClean="0">
                <a:latin typeface="+mn-ea"/>
              </a:rPr>
              <a:t>試験</a:t>
            </a:r>
            <a:r>
              <a:rPr lang="ja-JP" altLang="en-US" sz="450" dirty="0">
                <a:latin typeface="+mn-ea"/>
              </a:rPr>
              <a:t>結果：</a:t>
            </a:r>
            <a:r>
              <a:rPr lang="en-US" altLang="ja-JP" sz="450" dirty="0">
                <a:latin typeface="+mn-ea"/>
              </a:rPr>
              <a:t>99</a:t>
            </a:r>
            <a:r>
              <a:rPr lang="ja-JP" altLang="en-US" sz="450" dirty="0">
                <a:latin typeface="+mn-ea"/>
              </a:rPr>
              <a:t>％以上抑制／試験は</a:t>
            </a:r>
            <a:r>
              <a:rPr lang="en-US" altLang="ja-JP" sz="450" dirty="0">
                <a:latin typeface="+mn-ea"/>
              </a:rPr>
              <a:t>2</a:t>
            </a:r>
            <a:r>
              <a:rPr lang="ja-JP" altLang="en-US" sz="450" dirty="0">
                <a:latin typeface="+mn-ea"/>
              </a:rPr>
              <a:t>種類の菌で実施。</a:t>
            </a:r>
          </a:p>
          <a:p>
            <a:r>
              <a:rPr lang="en-US" altLang="ja-JP" sz="450" dirty="0">
                <a:latin typeface="+mn-ea"/>
              </a:rPr>
              <a:t>     </a:t>
            </a:r>
            <a:r>
              <a:rPr lang="ja-JP" altLang="en-US" sz="450" dirty="0">
                <a:latin typeface="+mn-ea"/>
              </a:rPr>
              <a:t>［防カビ］試験</a:t>
            </a:r>
            <a:r>
              <a:rPr lang="ja-JP" altLang="en-US" sz="450" dirty="0" smtClean="0">
                <a:latin typeface="+mn-ea"/>
              </a:rPr>
              <a:t>機関：</a:t>
            </a:r>
            <a:r>
              <a:rPr lang="ja-JP" altLang="en-US" sz="450" dirty="0">
                <a:latin typeface="+mn-ea"/>
              </a:rPr>
              <a:t>一般財団</a:t>
            </a:r>
            <a:r>
              <a:rPr lang="ja-JP" altLang="en-US" sz="450" dirty="0" smtClean="0">
                <a:latin typeface="+mn-ea"/>
              </a:rPr>
              <a:t>法人 ボーケン</a:t>
            </a:r>
            <a:r>
              <a:rPr lang="ja-JP" altLang="en-US" sz="450" dirty="0">
                <a:latin typeface="+mn-ea"/>
              </a:rPr>
              <a:t>品質評価機構／試験方法：</a:t>
            </a:r>
            <a:r>
              <a:rPr lang="en" altLang="ja-JP" sz="450" dirty="0" smtClean="0">
                <a:latin typeface="+mn-ea"/>
              </a:rPr>
              <a:t>JIS Z 2911</a:t>
            </a:r>
            <a:r>
              <a:rPr lang="ja-JP" altLang="en" sz="450" dirty="0">
                <a:latin typeface="+mn-ea"/>
              </a:rPr>
              <a:t>：</a:t>
            </a:r>
            <a:r>
              <a:rPr lang="en" altLang="ja-JP" sz="450" dirty="0" smtClean="0">
                <a:latin typeface="+mn-ea"/>
              </a:rPr>
              <a:t>2018 </a:t>
            </a:r>
            <a:r>
              <a:rPr lang="ja-JP" altLang="en-US" sz="450" dirty="0" smtClean="0">
                <a:latin typeface="+mn-ea"/>
              </a:rPr>
              <a:t>定性</a:t>
            </a:r>
            <a:r>
              <a:rPr lang="ja-JP" altLang="en-US" sz="450" dirty="0">
                <a:latin typeface="+mn-ea"/>
              </a:rPr>
              <a:t>試験（プラスチック製品の試験 方法</a:t>
            </a:r>
            <a:r>
              <a:rPr lang="en" altLang="ja-JP" sz="450" dirty="0" smtClean="0">
                <a:latin typeface="+mn-ea"/>
              </a:rPr>
              <a:t>A</a:t>
            </a:r>
            <a:r>
              <a:rPr lang="en-US" altLang="ja-JP" sz="450" dirty="0">
                <a:latin typeface="+mn-ea"/>
              </a:rPr>
              <a:t>)</a:t>
            </a:r>
            <a:r>
              <a:rPr lang="ja-JP" altLang="en" sz="450" dirty="0" smtClean="0">
                <a:latin typeface="+mn-ea"/>
              </a:rPr>
              <a:t>／</a:t>
            </a:r>
            <a:r>
              <a:rPr lang="ja-JP" altLang="en-US" sz="450" dirty="0">
                <a:latin typeface="+mn-ea"/>
              </a:rPr>
              <a:t>試験番号：</a:t>
            </a:r>
            <a:r>
              <a:rPr lang="en-US" altLang="ja-JP" sz="450" dirty="0">
                <a:latin typeface="+mn-ea"/>
              </a:rPr>
              <a:t>35020006611</a:t>
            </a:r>
            <a:r>
              <a:rPr lang="ja-JP" altLang="en-US" sz="450" dirty="0">
                <a:latin typeface="+mn-ea"/>
              </a:rPr>
              <a:t>（</a:t>
            </a:r>
            <a:r>
              <a:rPr lang="en-US" altLang="ja-JP" sz="450" dirty="0">
                <a:latin typeface="+mn-ea"/>
              </a:rPr>
              <a:t>29020004729-1</a:t>
            </a:r>
            <a:r>
              <a:rPr lang="ja-JP" altLang="en-US" sz="450" dirty="0" smtClean="0">
                <a:latin typeface="+mn-ea"/>
              </a:rPr>
              <a:t>）／</a:t>
            </a:r>
            <a:endParaRPr lang="en-US" altLang="ja-JP" sz="450" dirty="0" smtClean="0">
              <a:latin typeface="+mn-ea"/>
            </a:endParaRPr>
          </a:p>
          <a:p>
            <a:r>
              <a:rPr lang="en-US" altLang="ja-JP" sz="450" dirty="0">
                <a:latin typeface="+mn-ea"/>
              </a:rPr>
              <a:t> </a:t>
            </a:r>
            <a:r>
              <a:rPr lang="en-US" altLang="ja-JP" sz="450" dirty="0" smtClean="0">
                <a:latin typeface="+mn-ea"/>
              </a:rPr>
              <a:t>    </a:t>
            </a:r>
            <a:r>
              <a:rPr lang="ja-JP" altLang="en-US" sz="450" dirty="0" smtClean="0">
                <a:latin typeface="+mn-ea"/>
              </a:rPr>
              <a:t>試験</a:t>
            </a:r>
            <a:r>
              <a:rPr lang="ja-JP" altLang="en-US" sz="450" dirty="0">
                <a:latin typeface="+mn-ea"/>
              </a:rPr>
              <a:t>結果：肉眼及び顕微鏡下でかびの生育は認められない。</a:t>
            </a:r>
            <a:endParaRPr kumimoji="1" lang="ja-JP" altLang="en-US" sz="450" dirty="0">
              <a:latin typeface="+mn-ea"/>
            </a:endParaRPr>
          </a:p>
        </p:txBody>
      </p:sp>
      <p:grpSp>
        <p:nvGrpSpPr>
          <p:cNvPr id="33" name="グループ化 32"/>
          <p:cNvGrpSpPr/>
          <p:nvPr/>
        </p:nvGrpSpPr>
        <p:grpSpPr>
          <a:xfrm>
            <a:off x="1936507" y="8636056"/>
            <a:ext cx="643125" cy="326393"/>
            <a:chOff x="1697137" y="7613700"/>
            <a:chExt cx="643125" cy="326393"/>
          </a:xfrm>
        </p:grpSpPr>
        <p:sp>
          <p:nvSpPr>
            <p:cNvPr id="19" name="角丸四角形 18">
              <a:extLst>
                <a:ext uri="{FF2B5EF4-FFF2-40B4-BE49-F238E27FC236}">
                  <a16:creationId xmlns:a16="http://schemas.microsoft.com/office/drawing/2014/main" id="{BEF07098-4E0B-B54D-9B35-E0454DFCA5DD}"/>
                </a:ext>
              </a:extLst>
            </p:cNvPr>
            <p:cNvSpPr/>
            <p:nvPr/>
          </p:nvSpPr>
          <p:spPr>
            <a:xfrm>
              <a:off x="1745304" y="7613700"/>
              <a:ext cx="561464" cy="311305"/>
            </a:xfrm>
            <a:prstGeom prst="roundRect">
              <a:avLst/>
            </a:prstGeom>
            <a:noFill/>
            <a:ln>
              <a:solidFill>
                <a:srgbClr val="0070C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12C1E5C3-0BB6-FE4F-93CE-F65BC597F0C4}"/>
                </a:ext>
              </a:extLst>
            </p:cNvPr>
            <p:cNvSpPr txBox="1"/>
            <p:nvPr/>
          </p:nvSpPr>
          <p:spPr>
            <a:xfrm>
              <a:off x="1697137" y="7616928"/>
              <a:ext cx="643125" cy="323165"/>
            </a:xfrm>
            <a:prstGeom prst="rect">
              <a:avLst/>
            </a:prstGeom>
            <a:noFill/>
            <a:ln>
              <a:noFill/>
            </a:ln>
          </p:spPr>
          <p:txBody>
            <a:bodyPr wrap="none" rtlCol="0">
              <a:spAutoFit/>
            </a:bodyPr>
            <a:lstStyle/>
            <a:p>
              <a:pPr algn="ctr"/>
              <a:r>
                <a:rPr kumimoji="1" lang="ja-JP" altLang="en-US" sz="500" dirty="0">
                  <a:solidFill>
                    <a:srgbClr val="0070C0"/>
                  </a:solidFill>
                  <a:latin typeface="+mn-ea"/>
                </a:rPr>
                <a:t>ドレン水と一緒に</a:t>
              </a:r>
              <a:endParaRPr kumimoji="1" lang="en-US" altLang="ja-JP" sz="500" dirty="0">
                <a:solidFill>
                  <a:srgbClr val="0070C0"/>
                </a:solidFill>
                <a:latin typeface="+mn-ea"/>
              </a:endParaRPr>
            </a:p>
            <a:p>
              <a:pPr algn="ctr"/>
              <a:r>
                <a:rPr lang="ja-JP" altLang="en-US" sz="500" dirty="0">
                  <a:solidFill>
                    <a:srgbClr val="0070C0"/>
                  </a:solidFill>
                  <a:latin typeface="+mn-ea"/>
                </a:rPr>
                <a:t>汚れを屋外へ</a:t>
              </a:r>
              <a:endParaRPr lang="en-US" altLang="ja-JP" sz="500" dirty="0">
                <a:solidFill>
                  <a:srgbClr val="0070C0"/>
                </a:solidFill>
                <a:latin typeface="+mn-ea"/>
              </a:endParaRPr>
            </a:p>
            <a:p>
              <a:pPr algn="ctr"/>
              <a:r>
                <a:rPr kumimoji="1" lang="ja-JP" altLang="en-US" sz="500" dirty="0">
                  <a:solidFill>
                    <a:srgbClr val="0070C0"/>
                  </a:solidFill>
                  <a:latin typeface="+mn-ea"/>
                </a:rPr>
                <a:t>排出します。</a:t>
              </a:r>
            </a:p>
          </p:txBody>
        </p:sp>
      </p:grpSp>
      <p:sp>
        <p:nvSpPr>
          <p:cNvPr id="25" name="テキスト ボックス 24">
            <a:extLst>
              <a:ext uri="{FF2B5EF4-FFF2-40B4-BE49-F238E27FC236}">
                <a16:creationId xmlns:a16="http://schemas.microsoft.com/office/drawing/2014/main" id="{55B48F11-C765-2045-A3EF-5699F909A21F}"/>
              </a:ext>
            </a:extLst>
          </p:cNvPr>
          <p:cNvSpPr txBox="1"/>
          <p:nvPr/>
        </p:nvSpPr>
        <p:spPr>
          <a:xfrm>
            <a:off x="13854379" y="10474646"/>
            <a:ext cx="1168910" cy="184666"/>
          </a:xfrm>
          <a:prstGeom prst="rect">
            <a:avLst/>
          </a:prstGeom>
          <a:noFill/>
        </p:spPr>
        <p:txBody>
          <a:bodyPr wrap="none" rtlCol="0">
            <a:spAutoFit/>
          </a:bodyPr>
          <a:lstStyle/>
          <a:p>
            <a:r>
              <a:rPr lang="en-US" altLang="ja-JP" sz="600" dirty="0">
                <a:latin typeface="+mn-ea"/>
              </a:rPr>
              <a:t>※</a:t>
            </a:r>
            <a:r>
              <a:rPr lang="ja-JP" altLang="en-US" sz="600" dirty="0">
                <a:latin typeface="+mn-ea"/>
              </a:rPr>
              <a:t>画像はすべてイメージです。</a:t>
            </a:r>
            <a:endParaRPr kumimoji="1" lang="ja-JP" altLang="en-US" sz="600" dirty="0">
              <a:latin typeface="+mn-ea"/>
            </a:endParaRPr>
          </a:p>
        </p:txBody>
      </p:sp>
      <p:sp>
        <p:nvSpPr>
          <p:cNvPr id="422" name="テキスト ボックス 421">
            <a:extLst>
              <a:ext uri="{FF2B5EF4-FFF2-40B4-BE49-F238E27FC236}">
                <a16:creationId xmlns:a16="http://schemas.microsoft.com/office/drawing/2014/main" id="{BE6742DF-D7AD-9D4E-B4EF-14C78D211065}"/>
              </a:ext>
            </a:extLst>
          </p:cNvPr>
          <p:cNvSpPr txBox="1"/>
          <p:nvPr/>
        </p:nvSpPr>
        <p:spPr>
          <a:xfrm>
            <a:off x="7319667" y="7313117"/>
            <a:ext cx="741815" cy="161583"/>
          </a:xfrm>
          <a:prstGeom prst="rect">
            <a:avLst/>
          </a:prstGeom>
          <a:noFill/>
        </p:spPr>
        <p:txBody>
          <a:bodyPr wrap="square" rtlCol="0">
            <a:spAutoFit/>
          </a:bodyPr>
          <a:lstStyle/>
          <a:p>
            <a:r>
              <a:rPr lang="ja-JP" altLang="en-US" sz="450" dirty="0"/>
              <a:t>★</a:t>
            </a:r>
            <a:r>
              <a:rPr lang="en-US" altLang="ja-JP" sz="450" dirty="0" smtClean="0"/>
              <a:t>2024</a:t>
            </a:r>
            <a:r>
              <a:rPr lang="ja-JP" altLang="en-US" sz="450" dirty="0" smtClean="0"/>
              <a:t>年</a:t>
            </a:r>
            <a:r>
              <a:rPr lang="en-US" altLang="ja-JP" sz="450" dirty="0"/>
              <a:t>11</a:t>
            </a:r>
            <a:r>
              <a:rPr lang="ja-JP" altLang="en-US" sz="450" dirty="0"/>
              <a:t>月現在</a:t>
            </a:r>
          </a:p>
        </p:txBody>
      </p:sp>
      <p:sp>
        <p:nvSpPr>
          <p:cNvPr id="3" name="正方形/長方形 2"/>
          <p:cNvSpPr/>
          <p:nvPr/>
        </p:nvSpPr>
        <p:spPr>
          <a:xfrm>
            <a:off x="13456817" y="5163796"/>
            <a:ext cx="187860" cy="212434"/>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latin typeface="游ゴシック Medium" panose="020B0500000000000000" pitchFamily="50" charset="-128"/>
              <a:ea typeface="游ゴシック Medium" panose="020B0500000000000000" pitchFamily="50" charset="-128"/>
            </a:endParaRPr>
          </a:p>
        </p:txBody>
      </p:sp>
      <p:sp>
        <p:nvSpPr>
          <p:cNvPr id="266" name="正方形/長方形 265"/>
          <p:cNvSpPr/>
          <p:nvPr/>
        </p:nvSpPr>
        <p:spPr>
          <a:xfrm>
            <a:off x="11505958" y="7407798"/>
            <a:ext cx="187860" cy="212434"/>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latin typeface="游ゴシック Medium" panose="020B0500000000000000" pitchFamily="50" charset="-128"/>
              <a:ea typeface="游ゴシック Medium" panose="020B0500000000000000" pitchFamily="50" charset="-128"/>
            </a:endParaRPr>
          </a:p>
        </p:txBody>
      </p:sp>
      <p:pic>
        <p:nvPicPr>
          <p:cNvPr id="5" name="図 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462046" y="5175327"/>
            <a:ext cx="189314" cy="188571"/>
          </a:xfrm>
          <a:prstGeom prst="rect">
            <a:avLst/>
          </a:prstGeom>
        </p:spPr>
      </p:pic>
      <p:pic>
        <p:nvPicPr>
          <p:cNvPr id="268" name="図 26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498574" y="7431959"/>
            <a:ext cx="189314" cy="188571"/>
          </a:xfrm>
          <a:prstGeom prst="rect">
            <a:avLst/>
          </a:prstGeom>
        </p:spPr>
      </p:pic>
      <p:pic>
        <p:nvPicPr>
          <p:cNvPr id="9" name="図 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10054" y="1206765"/>
            <a:ext cx="499831" cy="390112"/>
          </a:xfrm>
          <a:prstGeom prst="rect">
            <a:avLst/>
          </a:prstGeom>
        </p:spPr>
      </p:pic>
      <p:pic>
        <p:nvPicPr>
          <p:cNvPr id="11" name="図 1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79003" y="1236009"/>
            <a:ext cx="499831" cy="341348"/>
          </a:xfrm>
          <a:prstGeom prst="rect">
            <a:avLst/>
          </a:prstGeom>
        </p:spPr>
      </p:pic>
      <p:sp>
        <p:nvSpPr>
          <p:cNvPr id="271" name="テキスト ボックス 175"/>
          <p:cNvSpPr txBox="1">
            <a:spLocks noChangeArrowheads="1"/>
          </p:cNvSpPr>
          <p:nvPr/>
        </p:nvSpPr>
        <p:spPr bwMode="auto">
          <a:xfrm>
            <a:off x="14221087" y="6611020"/>
            <a:ext cx="57066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defTabSz="914400">
              <a:spcBef>
                <a:spcPct val="0"/>
              </a:spcBef>
              <a:buFontTx/>
              <a:buNone/>
              <a:defRPr/>
            </a:pPr>
            <a:r>
              <a:rPr lang="ja-JP" altLang="en-US" sz="500" spc="-70" dirty="0" smtClean="0">
                <a:solidFill>
                  <a:srgbClr val="000000"/>
                </a:solidFill>
                <a:latin typeface="游ゴシック Medium" panose="020B0500000000000000" pitchFamily="50" charset="-128"/>
                <a:ea typeface="游ゴシック Medium" panose="020B0500000000000000" pitchFamily="50" charset="-128"/>
              </a:rPr>
              <a:t>ダブルルーバー</a:t>
            </a:r>
          </a:p>
        </p:txBody>
      </p:sp>
      <p:sp>
        <p:nvSpPr>
          <p:cNvPr id="273" name="テキスト ボックス 177"/>
          <p:cNvSpPr txBox="1">
            <a:spLocks noChangeArrowheads="1"/>
          </p:cNvSpPr>
          <p:nvPr/>
        </p:nvSpPr>
        <p:spPr bwMode="auto">
          <a:xfrm>
            <a:off x="13824743" y="6616050"/>
            <a:ext cx="50526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defTabSz="914400">
              <a:spcBef>
                <a:spcPct val="0"/>
              </a:spcBef>
              <a:buFontTx/>
              <a:buNone/>
              <a:defRPr/>
            </a:pPr>
            <a:r>
              <a:rPr lang="ja-JP" altLang="en-US" sz="500" dirty="0" smtClean="0">
                <a:solidFill>
                  <a:srgbClr val="000000"/>
                </a:solidFill>
                <a:latin typeface="游ゴシック Medium" panose="020B0500000000000000" pitchFamily="50" charset="-128"/>
                <a:ea typeface="游ゴシック Medium" panose="020B0500000000000000" pitchFamily="50" charset="-128"/>
              </a:rPr>
              <a:t>暖速モード</a:t>
            </a:r>
          </a:p>
        </p:txBody>
      </p:sp>
      <p:sp>
        <p:nvSpPr>
          <p:cNvPr id="274" name="テキスト ボックス 178"/>
          <p:cNvSpPr txBox="1">
            <a:spLocks noChangeArrowheads="1"/>
          </p:cNvSpPr>
          <p:nvPr/>
        </p:nvSpPr>
        <p:spPr bwMode="auto">
          <a:xfrm>
            <a:off x="13432284" y="6588489"/>
            <a:ext cx="51552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defTabSz="914400">
              <a:spcBef>
                <a:spcPct val="0"/>
              </a:spcBef>
              <a:buFontTx/>
              <a:buNone/>
              <a:defRPr/>
            </a:pPr>
            <a:r>
              <a:rPr lang="ja-JP" altLang="en-US" sz="500" spc="-70" dirty="0" smtClean="0">
                <a:solidFill>
                  <a:srgbClr val="000000"/>
                </a:solidFill>
                <a:latin typeface="游ゴシック Medium" panose="020B0500000000000000" pitchFamily="50" charset="-128"/>
                <a:ea typeface="游ゴシック Medium" panose="020B0500000000000000" pitchFamily="50" charset="-128"/>
              </a:rPr>
              <a:t>ノンストップ</a:t>
            </a:r>
            <a:endParaRPr lang="en-US" altLang="ja-JP" sz="500" spc="-70" dirty="0" smtClean="0">
              <a:solidFill>
                <a:srgbClr val="000000"/>
              </a:solidFill>
              <a:latin typeface="游ゴシック Medium" panose="020B0500000000000000" pitchFamily="50" charset="-128"/>
              <a:ea typeface="游ゴシック Medium" panose="020B0500000000000000" pitchFamily="50" charset="-128"/>
            </a:endParaRPr>
          </a:p>
          <a:p>
            <a:pPr algn="ctr" defTabSz="914400">
              <a:spcBef>
                <a:spcPct val="0"/>
              </a:spcBef>
              <a:buFontTx/>
              <a:buNone/>
              <a:defRPr/>
            </a:pPr>
            <a:r>
              <a:rPr lang="ja-JP" altLang="en-US" sz="500" spc="-70" dirty="0" smtClean="0">
                <a:solidFill>
                  <a:srgbClr val="000000"/>
                </a:solidFill>
                <a:latin typeface="游ゴシック Medium" panose="020B0500000000000000" pitchFamily="50" charset="-128"/>
                <a:ea typeface="游ゴシック Medium" panose="020B0500000000000000" pitchFamily="50" charset="-128"/>
              </a:rPr>
              <a:t>暖房</a:t>
            </a:r>
          </a:p>
        </p:txBody>
      </p:sp>
      <p:sp>
        <p:nvSpPr>
          <p:cNvPr id="278" name="テキスト ボックス 181"/>
          <p:cNvSpPr txBox="1">
            <a:spLocks noChangeArrowheads="1"/>
          </p:cNvSpPr>
          <p:nvPr/>
        </p:nvSpPr>
        <p:spPr bwMode="auto">
          <a:xfrm>
            <a:off x="13788989" y="7725689"/>
            <a:ext cx="5706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defTabSz="914400">
              <a:spcBef>
                <a:spcPct val="0"/>
              </a:spcBef>
              <a:buFontTx/>
              <a:buNone/>
              <a:defRPr/>
            </a:pPr>
            <a:r>
              <a:rPr lang="ja-JP" altLang="en-US" sz="500" spc="-70" dirty="0" smtClean="0">
                <a:solidFill>
                  <a:srgbClr val="000000"/>
                </a:solidFill>
                <a:latin typeface="游ゴシック Medium" panose="020B0500000000000000" pitchFamily="50" charset="-128"/>
                <a:ea typeface="游ゴシック Medium" panose="020B0500000000000000" pitchFamily="50" charset="-128"/>
              </a:rPr>
              <a:t>ウイルス抑制・</a:t>
            </a:r>
            <a:endParaRPr lang="en-US" altLang="ja-JP" sz="500" spc="-70" dirty="0" smtClean="0">
              <a:solidFill>
                <a:srgbClr val="000000"/>
              </a:solidFill>
              <a:latin typeface="游ゴシック Medium" panose="020B0500000000000000" pitchFamily="50" charset="-128"/>
              <a:ea typeface="游ゴシック Medium" panose="020B0500000000000000" pitchFamily="50" charset="-128"/>
            </a:endParaRPr>
          </a:p>
          <a:p>
            <a:pPr algn="ctr" defTabSz="914400">
              <a:spcBef>
                <a:spcPct val="0"/>
              </a:spcBef>
              <a:buFontTx/>
              <a:buNone/>
              <a:defRPr/>
            </a:pPr>
            <a:r>
              <a:rPr lang="ja-JP" altLang="en-US" sz="500" spc="-70" dirty="0" smtClean="0">
                <a:solidFill>
                  <a:srgbClr val="000000"/>
                </a:solidFill>
                <a:latin typeface="游ゴシック Medium" panose="020B0500000000000000" pitchFamily="50" charset="-128"/>
                <a:ea typeface="游ゴシック Medium" panose="020B0500000000000000" pitchFamily="50" charset="-128"/>
              </a:rPr>
              <a:t>除菌・脱臭</a:t>
            </a:r>
            <a:endParaRPr lang="en-US" altLang="ja-JP" sz="500" spc="-70" dirty="0" smtClean="0">
              <a:solidFill>
                <a:srgbClr val="000000"/>
              </a:solidFill>
              <a:latin typeface="游ゴシック Medium" panose="020B0500000000000000" pitchFamily="50" charset="-128"/>
              <a:ea typeface="游ゴシック Medium" panose="020B0500000000000000" pitchFamily="50" charset="-128"/>
            </a:endParaRPr>
          </a:p>
          <a:p>
            <a:pPr algn="ctr" defTabSz="914400">
              <a:spcBef>
                <a:spcPct val="0"/>
              </a:spcBef>
              <a:buFontTx/>
              <a:buNone/>
              <a:defRPr/>
            </a:pPr>
            <a:r>
              <a:rPr lang="en-US" altLang="ja-JP" sz="500" spc="-70" dirty="0" smtClean="0">
                <a:solidFill>
                  <a:srgbClr val="000000"/>
                </a:solidFill>
                <a:latin typeface="游ゴシック Medium" panose="020B0500000000000000" pitchFamily="50" charset="-128"/>
                <a:ea typeface="游ゴシック Medium" panose="020B0500000000000000" pitchFamily="50" charset="-128"/>
              </a:rPr>
              <a:t>10</a:t>
            </a:r>
            <a:r>
              <a:rPr lang="ja-JP" altLang="en-US" sz="500" spc="-70" dirty="0" smtClean="0">
                <a:solidFill>
                  <a:srgbClr val="000000"/>
                </a:solidFill>
                <a:latin typeface="游ゴシック Medium" panose="020B0500000000000000" pitchFamily="50" charset="-128"/>
                <a:ea typeface="游ゴシック Medium" panose="020B0500000000000000" pitchFamily="50" charset="-128"/>
              </a:rPr>
              <a:t>年交換不要</a:t>
            </a:r>
            <a:endParaRPr lang="en-US" altLang="ja-JP" sz="500" spc="-70" dirty="0" smtClean="0">
              <a:solidFill>
                <a:srgbClr val="000000"/>
              </a:solidFill>
              <a:latin typeface="游ゴシック Medium" panose="020B0500000000000000" pitchFamily="50" charset="-128"/>
              <a:ea typeface="游ゴシック Medium" panose="020B0500000000000000" pitchFamily="50" charset="-128"/>
            </a:endParaRPr>
          </a:p>
          <a:p>
            <a:pPr algn="ctr" defTabSz="914400">
              <a:spcBef>
                <a:spcPct val="0"/>
              </a:spcBef>
              <a:buFontTx/>
              <a:buNone/>
              <a:defRPr/>
            </a:pPr>
            <a:r>
              <a:rPr lang="ja-JP" altLang="en-US" sz="500" spc="-70" dirty="0" smtClean="0">
                <a:solidFill>
                  <a:srgbClr val="000000"/>
                </a:solidFill>
                <a:latin typeface="游ゴシック Medium" panose="020B0500000000000000" pitchFamily="50" charset="-128"/>
                <a:ea typeface="游ゴシック Medium" panose="020B0500000000000000" pitchFamily="50" charset="-128"/>
              </a:rPr>
              <a:t>フィルター</a:t>
            </a:r>
          </a:p>
        </p:txBody>
      </p:sp>
      <p:sp>
        <p:nvSpPr>
          <p:cNvPr id="280" name="テキスト ボックス 183"/>
          <p:cNvSpPr txBox="1">
            <a:spLocks noChangeArrowheads="1"/>
          </p:cNvSpPr>
          <p:nvPr/>
        </p:nvSpPr>
        <p:spPr bwMode="auto">
          <a:xfrm>
            <a:off x="13013618" y="8283774"/>
            <a:ext cx="49083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defTabSz="914400">
              <a:spcBef>
                <a:spcPct val="0"/>
              </a:spcBef>
              <a:buFontTx/>
              <a:buNone/>
              <a:defRPr/>
            </a:pPr>
            <a:r>
              <a:rPr lang="ja-JP" altLang="en-US" sz="500" dirty="0" smtClean="0">
                <a:solidFill>
                  <a:srgbClr val="000000"/>
                </a:solidFill>
                <a:latin typeface="游ゴシック Medium" panose="020B0500000000000000" pitchFamily="50" charset="-128"/>
                <a:ea typeface="游ゴシック Medium" panose="020B0500000000000000" pitchFamily="50" charset="-128"/>
              </a:rPr>
              <a:t>新冷媒</a:t>
            </a:r>
            <a:r>
              <a:rPr lang="en-US" altLang="ja-JP" sz="500" dirty="0" smtClean="0">
                <a:solidFill>
                  <a:srgbClr val="000000"/>
                </a:solidFill>
                <a:latin typeface="游ゴシック Medium" panose="020B0500000000000000" pitchFamily="50" charset="-128"/>
                <a:ea typeface="游ゴシック Medium" panose="020B0500000000000000" pitchFamily="50" charset="-128"/>
              </a:rPr>
              <a:t>R32</a:t>
            </a:r>
            <a:endParaRPr lang="ja-JP" altLang="en-US" sz="500" dirty="0" smtClean="0">
              <a:solidFill>
                <a:srgbClr val="000000"/>
              </a:solidFill>
              <a:latin typeface="游ゴシック Medium" panose="020B0500000000000000" pitchFamily="50" charset="-128"/>
              <a:ea typeface="游ゴシック Medium" panose="020B0500000000000000" pitchFamily="50" charset="-128"/>
            </a:endParaRPr>
          </a:p>
        </p:txBody>
      </p:sp>
      <p:sp>
        <p:nvSpPr>
          <p:cNvPr id="297" name="テキスト ボックス 173"/>
          <p:cNvSpPr txBox="1">
            <a:spLocks noChangeArrowheads="1"/>
          </p:cNvSpPr>
          <p:nvPr/>
        </p:nvSpPr>
        <p:spPr bwMode="auto">
          <a:xfrm>
            <a:off x="13052561" y="7150348"/>
            <a:ext cx="46038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defTabSz="914400">
              <a:spcBef>
                <a:spcPct val="0"/>
              </a:spcBef>
              <a:buFontTx/>
              <a:buNone/>
              <a:defRPr/>
            </a:pPr>
            <a:r>
              <a:rPr lang="ja-JP" altLang="en-US" sz="500" spc="-70" dirty="0" smtClean="0">
                <a:solidFill>
                  <a:srgbClr val="000000"/>
                </a:solidFill>
                <a:latin typeface="游ゴシック Medium" panose="020B0500000000000000" pitchFamily="50" charset="-128"/>
                <a:ea typeface="游ゴシック Medium" panose="020B0500000000000000" pitchFamily="50" charset="-128"/>
              </a:rPr>
              <a:t>よごれ</a:t>
            </a:r>
            <a:r>
              <a:rPr lang="ja-JP" altLang="en-US" sz="500" spc="-70" dirty="0" err="1" smtClean="0">
                <a:solidFill>
                  <a:srgbClr val="000000"/>
                </a:solidFill>
                <a:latin typeface="游ゴシック Medium" panose="020B0500000000000000" pitchFamily="50" charset="-128"/>
                <a:ea typeface="游ゴシック Medium" panose="020B0500000000000000" pitchFamily="50" charset="-128"/>
              </a:rPr>
              <a:t>ま</a:t>
            </a:r>
            <a:r>
              <a:rPr lang="ja-JP" altLang="en-US" sz="500" spc="-70" dirty="0" smtClean="0">
                <a:solidFill>
                  <a:srgbClr val="000000"/>
                </a:solidFill>
                <a:latin typeface="游ゴシック Medium" panose="020B0500000000000000" pitchFamily="50" charset="-128"/>
                <a:ea typeface="游ゴシック Medium" panose="020B0500000000000000" pitchFamily="50" charset="-128"/>
              </a:rPr>
              <a:t>扇</a:t>
            </a:r>
          </a:p>
        </p:txBody>
      </p:sp>
      <p:sp>
        <p:nvSpPr>
          <p:cNvPr id="298" name="テキスト ボックス 173"/>
          <p:cNvSpPr txBox="1">
            <a:spLocks noChangeArrowheads="1"/>
          </p:cNvSpPr>
          <p:nvPr/>
        </p:nvSpPr>
        <p:spPr bwMode="auto">
          <a:xfrm>
            <a:off x="13403416" y="7157372"/>
            <a:ext cx="5351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defTabSz="914400">
              <a:spcBef>
                <a:spcPct val="0"/>
              </a:spcBef>
              <a:buFontTx/>
              <a:buNone/>
              <a:defRPr/>
            </a:pPr>
            <a:r>
              <a:rPr lang="ja-JP" altLang="en-US" sz="400" spc="-150" dirty="0" smtClean="0">
                <a:solidFill>
                  <a:srgbClr val="000000"/>
                </a:solidFill>
                <a:latin typeface="游ゴシック Medium" panose="020B0500000000000000" pitchFamily="50" charset="-128"/>
                <a:ea typeface="游ゴシック Medium" panose="020B0500000000000000" pitchFamily="50" charset="-128"/>
              </a:rPr>
              <a:t>アクアドロップ洗浄</a:t>
            </a:r>
            <a:endParaRPr lang="en-US" altLang="ja-JP" sz="400" spc="-150" dirty="0" smtClean="0">
              <a:solidFill>
                <a:srgbClr val="000000"/>
              </a:solidFill>
              <a:latin typeface="游ゴシック Medium" panose="020B0500000000000000" pitchFamily="50" charset="-128"/>
              <a:ea typeface="游ゴシック Medium" panose="020B0500000000000000" pitchFamily="50" charset="-128"/>
            </a:endParaRPr>
          </a:p>
          <a:p>
            <a:pPr algn="ctr" defTabSz="914400">
              <a:spcBef>
                <a:spcPct val="0"/>
              </a:spcBef>
              <a:buFontTx/>
              <a:buNone/>
              <a:defRPr/>
            </a:pPr>
            <a:r>
              <a:rPr lang="ja-JP" altLang="en-US" sz="400" spc="-150" dirty="0" smtClean="0">
                <a:solidFill>
                  <a:srgbClr val="000000"/>
                </a:solidFill>
                <a:latin typeface="游ゴシック Medium" panose="020B0500000000000000" pitchFamily="50" charset="-128"/>
                <a:ea typeface="游ゴシック Medium" panose="020B0500000000000000" pitchFamily="50" charset="-128"/>
              </a:rPr>
              <a:t>クリア</a:t>
            </a:r>
            <a:r>
              <a:rPr lang="ja-JP" altLang="en-US" sz="400" spc="-150" dirty="0">
                <a:solidFill>
                  <a:srgbClr val="000000"/>
                </a:solidFill>
                <a:latin typeface="游ゴシック Medium" panose="020B0500000000000000" pitchFamily="50" charset="-128"/>
                <a:ea typeface="游ゴシック Medium" panose="020B0500000000000000" pitchFamily="50" charset="-128"/>
              </a:rPr>
              <a:t>フィンコート</a:t>
            </a:r>
            <a:endParaRPr lang="ja-JP" altLang="en-US" sz="400" spc="-150" dirty="0" smtClean="0">
              <a:solidFill>
                <a:srgbClr val="000000"/>
              </a:solidFill>
              <a:latin typeface="游ゴシック Medium" panose="020B0500000000000000" pitchFamily="50" charset="-128"/>
              <a:ea typeface="游ゴシック Medium" panose="020B0500000000000000" pitchFamily="50" charset="-128"/>
            </a:endParaRPr>
          </a:p>
        </p:txBody>
      </p:sp>
      <p:sp>
        <p:nvSpPr>
          <p:cNvPr id="321" name="テキスト ボックス 173"/>
          <p:cNvSpPr txBox="1">
            <a:spLocks noChangeArrowheads="1"/>
          </p:cNvSpPr>
          <p:nvPr/>
        </p:nvSpPr>
        <p:spPr bwMode="auto">
          <a:xfrm>
            <a:off x="13803742" y="7135147"/>
            <a:ext cx="51552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defTabSz="914400">
              <a:spcBef>
                <a:spcPct val="0"/>
              </a:spcBef>
              <a:buFontTx/>
              <a:buNone/>
              <a:defRPr/>
            </a:pPr>
            <a:r>
              <a:rPr lang="ja-JP" altLang="en-US" sz="500" spc="-70" dirty="0" smtClean="0">
                <a:solidFill>
                  <a:srgbClr val="000000"/>
                </a:solidFill>
                <a:latin typeface="游ゴシック Medium" panose="020B0500000000000000" pitchFamily="50" charset="-128"/>
                <a:ea typeface="游ゴシック Medium" panose="020B0500000000000000" pitchFamily="50" charset="-128"/>
              </a:rPr>
              <a:t>フィルター</a:t>
            </a:r>
            <a:endParaRPr lang="en-US" altLang="ja-JP" sz="500" spc="-70" dirty="0" smtClean="0">
              <a:solidFill>
                <a:srgbClr val="000000"/>
              </a:solidFill>
              <a:latin typeface="游ゴシック Medium" panose="020B0500000000000000" pitchFamily="50" charset="-128"/>
              <a:ea typeface="游ゴシック Medium" panose="020B0500000000000000" pitchFamily="50" charset="-128"/>
            </a:endParaRPr>
          </a:p>
          <a:p>
            <a:pPr algn="ctr" defTabSz="914400">
              <a:spcBef>
                <a:spcPct val="0"/>
              </a:spcBef>
              <a:buFontTx/>
              <a:buNone/>
              <a:defRPr/>
            </a:pPr>
            <a:r>
              <a:rPr lang="ja-JP" altLang="en-US" sz="500" spc="-70" dirty="0" smtClean="0">
                <a:solidFill>
                  <a:srgbClr val="000000"/>
                </a:solidFill>
                <a:latin typeface="游ゴシック Medium" panose="020B0500000000000000" pitchFamily="50" charset="-128"/>
                <a:ea typeface="游ゴシック Medium" panose="020B0500000000000000" pitchFamily="50" charset="-128"/>
              </a:rPr>
              <a:t>自動おそうじ</a:t>
            </a:r>
          </a:p>
        </p:txBody>
      </p:sp>
      <p:sp>
        <p:nvSpPr>
          <p:cNvPr id="322" name="テキスト ボックス 173"/>
          <p:cNvSpPr txBox="1">
            <a:spLocks noChangeArrowheads="1"/>
          </p:cNvSpPr>
          <p:nvPr/>
        </p:nvSpPr>
        <p:spPr bwMode="auto">
          <a:xfrm>
            <a:off x="14213135" y="7141424"/>
            <a:ext cx="4988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defTabSz="914400">
              <a:spcBef>
                <a:spcPct val="0"/>
              </a:spcBef>
              <a:buFontTx/>
              <a:buNone/>
              <a:defRPr/>
            </a:pPr>
            <a:r>
              <a:rPr lang="ja-JP" altLang="en-US" sz="500" spc="-150" dirty="0" smtClean="0">
                <a:solidFill>
                  <a:srgbClr val="000000"/>
                </a:solidFill>
                <a:latin typeface="游ゴシック Medium" panose="020B0500000000000000" pitchFamily="50" charset="-128"/>
                <a:ea typeface="游ゴシック Medium" panose="020B0500000000000000" pitchFamily="50" charset="-128"/>
              </a:rPr>
              <a:t>ワンタッチ</a:t>
            </a:r>
            <a:endParaRPr lang="en-US" altLang="ja-JP" sz="500" spc="-150" dirty="0" smtClean="0">
              <a:solidFill>
                <a:srgbClr val="000000"/>
              </a:solidFill>
              <a:latin typeface="游ゴシック Medium" panose="020B0500000000000000" pitchFamily="50" charset="-128"/>
              <a:ea typeface="游ゴシック Medium" panose="020B0500000000000000" pitchFamily="50" charset="-128"/>
            </a:endParaRPr>
          </a:p>
          <a:p>
            <a:pPr algn="ctr" defTabSz="914400">
              <a:spcBef>
                <a:spcPct val="0"/>
              </a:spcBef>
              <a:buFontTx/>
              <a:buNone/>
              <a:defRPr/>
            </a:pPr>
            <a:r>
              <a:rPr lang="ja-JP" altLang="en-US" sz="500" spc="-150" dirty="0">
                <a:solidFill>
                  <a:srgbClr val="000000"/>
                </a:solidFill>
                <a:latin typeface="游ゴシック Medium" panose="020B0500000000000000" pitchFamily="50" charset="-128"/>
                <a:ea typeface="游ゴシック Medium" panose="020B0500000000000000" pitchFamily="50" charset="-128"/>
              </a:rPr>
              <a:t>ダストボックス</a:t>
            </a:r>
            <a:endParaRPr lang="ja-JP" altLang="en-US" sz="500" spc="-150" dirty="0" smtClean="0">
              <a:solidFill>
                <a:srgbClr val="000000"/>
              </a:solidFill>
              <a:latin typeface="游ゴシック Medium" panose="020B0500000000000000" pitchFamily="50" charset="-128"/>
              <a:ea typeface="游ゴシック Medium" panose="020B0500000000000000" pitchFamily="50" charset="-128"/>
            </a:endParaRPr>
          </a:p>
        </p:txBody>
      </p:sp>
      <p:sp>
        <p:nvSpPr>
          <p:cNvPr id="323" name="テキスト ボックス 183"/>
          <p:cNvSpPr txBox="1">
            <a:spLocks noChangeArrowheads="1"/>
          </p:cNvSpPr>
          <p:nvPr/>
        </p:nvSpPr>
        <p:spPr bwMode="auto">
          <a:xfrm>
            <a:off x="14205871" y="7753411"/>
            <a:ext cx="56938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defTabSz="914400">
              <a:spcBef>
                <a:spcPct val="0"/>
              </a:spcBef>
              <a:buFontTx/>
              <a:buNone/>
              <a:defRPr/>
            </a:pPr>
            <a:r>
              <a:rPr lang="ja-JP" altLang="en-US" sz="500" dirty="0" smtClean="0">
                <a:solidFill>
                  <a:srgbClr val="000000"/>
                </a:solidFill>
                <a:latin typeface="游ゴシック Medium" panose="020B0500000000000000" pitchFamily="50" charset="-128"/>
                <a:ea typeface="游ゴシック Medium" panose="020B0500000000000000" pitchFamily="50" charset="-128"/>
              </a:rPr>
              <a:t>無線</a:t>
            </a:r>
            <a:r>
              <a:rPr lang="en-US" altLang="ja-JP" sz="500" dirty="0" smtClean="0">
                <a:solidFill>
                  <a:srgbClr val="000000"/>
                </a:solidFill>
                <a:latin typeface="游ゴシック Medium" panose="020B0500000000000000" pitchFamily="50" charset="-128"/>
                <a:ea typeface="游ゴシック Medium" panose="020B0500000000000000" pitchFamily="50" charset="-128"/>
              </a:rPr>
              <a:t>LAN</a:t>
            </a:r>
            <a:r>
              <a:rPr lang="ja-JP" altLang="en-US" sz="500" dirty="0" smtClean="0">
                <a:solidFill>
                  <a:srgbClr val="000000"/>
                </a:solidFill>
                <a:latin typeface="游ゴシック Medium" panose="020B0500000000000000" pitchFamily="50" charset="-128"/>
                <a:ea typeface="游ゴシック Medium" panose="020B0500000000000000" pitchFamily="50" charset="-128"/>
              </a:rPr>
              <a:t>内蔵</a:t>
            </a:r>
          </a:p>
        </p:txBody>
      </p:sp>
      <p:sp>
        <p:nvSpPr>
          <p:cNvPr id="348" name="テキスト ボックス 182"/>
          <p:cNvSpPr txBox="1">
            <a:spLocks noChangeArrowheads="1"/>
          </p:cNvSpPr>
          <p:nvPr/>
        </p:nvSpPr>
        <p:spPr bwMode="auto">
          <a:xfrm>
            <a:off x="13453530" y="7726176"/>
            <a:ext cx="44114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defTabSz="914400">
              <a:spcBef>
                <a:spcPct val="0"/>
              </a:spcBef>
              <a:buFontTx/>
              <a:buNone/>
              <a:defRPr/>
            </a:pPr>
            <a:r>
              <a:rPr lang="ja-JP" altLang="en-US" sz="500" dirty="0" smtClean="0">
                <a:solidFill>
                  <a:srgbClr val="000000"/>
                </a:solidFill>
                <a:latin typeface="游ゴシック Medium" panose="020B0500000000000000" pitchFamily="50" charset="-128"/>
                <a:ea typeface="游ゴシック Medium" panose="020B0500000000000000" pitchFamily="50" charset="-128"/>
              </a:rPr>
              <a:t>内部乾燥</a:t>
            </a:r>
            <a:endParaRPr lang="en-US" altLang="ja-JP" sz="500" dirty="0" smtClean="0">
              <a:solidFill>
                <a:srgbClr val="000000"/>
              </a:solidFill>
              <a:latin typeface="游ゴシック Medium" panose="020B0500000000000000" pitchFamily="50" charset="-128"/>
              <a:ea typeface="游ゴシック Medium" panose="020B0500000000000000" pitchFamily="50" charset="-128"/>
            </a:endParaRPr>
          </a:p>
          <a:p>
            <a:pPr algn="ctr" defTabSz="914400">
              <a:spcBef>
                <a:spcPct val="0"/>
              </a:spcBef>
              <a:buFontTx/>
              <a:buNone/>
              <a:defRPr/>
            </a:pPr>
            <a:r>
              <a:rPr lang="ja-JP" altLang="en-US" sz="500" dirty="0" smtClean="0">
                <a:solidFill>
                  <a:srgbClr val="000000"/>
                </a:solidFill>
                <a:latin typeface="游ゴシック Medium" panose="020B0500000000000000" pitchFamily="50" charset="-128"/>
                <a:ea typeface="游ゴシック Medium" panose="020B0500000000000000" pitchFamily="50" charset="-128"/>
              </a:rPr>
              <a:t>モード</a:t>
            </a:r>
          </a:p>
        </p:txBody>
      </p:sp>
      <p:pic>
        <p:nvPicPr>
          <p:cNvPr id="21" name="図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531101" y="7004741"/>
            <a:ext cx="328015" cy="324598"/>
          </a:xfrm>
          <a:prstGeom prst="rect">
            <a:avLst/>
          </a:prstGeom>
        </p:spPr>
      </p:pic>
      <p:sp>
        <p:nvSpPr>
          <p:cNvPr id="393" name="テキスト ボックス 392">
            <a:extLst>
              <a:ext uri="{FF2B5EF4-FFF2-40B4-BE49-F238E27FC236}">
                <a16:creationId xmlns:a16="http://schemas.microsoft.com/office/drawing/2014/main" id="{4B8A80B5-29FF-5541-8AEF-90A2F05623A0}"/>
              </a:ext>
            </a:extLst>
          </p:cNvPr>
          <p:cNvSpPr txBox="1"/>
          <p:nvPr/>
        </p:nvSpPr>
        <p:spPr>
          <a:xfrm>
            <a:off x="8519870" y="8312388"/>
            <a:ext cx="1533005" cy="230832"/>
          </a:xfrm>
          <a:prstGeom prst="rect">
            <a:avLst/>
          </a:prstGeom>
          <a:solidFill>
            <a:srgbClr val="0070C0"/>
          </a:solidFill>
        </p:spPr>
        <p:txBody>
          <a:bodyPr wrap="square" rtlCol="0">
            <a:spAutoFit/>
          </a:bodyPr>
          <a:lstStyle/>
          <a:p>
            <a:pPr algn="ctr"/>
            <a:r>
              <a:rPr lang="ja-JP" altLang="en-US" sz="900" b="1" dirty="0" smtClean="0">
                <a:solidFill>
                  <a:schemeClr val="bg1"/>
                </a:solidFill>
                <a:latin typeface="游ゴシック Medium" panose="020B0500000000000000" pitchFamily="50" charset="-128"/>
                <a:ea typeface="游ゴシック Medium" panose="020B0500000000000000" pitchFamily="50" charset="-128"/>
              </a:rPr>
              <a:t>コロナ快適ホームアプリ</a:t>
            </a:r>
            <a:endParaRPr lang="ja-JP" altLang="en-US" sz="900" b="1" dirty="0">
              <a:solidFill>
                <a:schemeClr val="bg1"/>
              </a:solidFill>
              <a:latin typeface="游ゴシック Medium" panose="020B0500000000000000" pitchFamily="50" charset="-128"/>
              <a:ea typeface="游ゴシック Medium" panose="020B0500000000000000" pitchFamily="50" charset="-128"/>
            </a:endParaRPr>
          </a:p>
        </p:txBody>
      </p:sp>
      <p:sp>
        <p:nvSpPr>
          <p:cNvPr id="397" name="テキスト ボックス 396">
            <a:extLst>
              <a:ext uri="{FF2B5EF4-FFF2-40B4-BE49-F238E27FC236}">
                <a16:creationId xmlns:a16="http://schemas.microsoft.com/office/drawing/2014/main" id="{F018EC1A-FFE3-DD49-ACD9-CDBC8E28E386}"/>
              </a:ext>
            </a:extLst>
          </p:cNvPr>
          <p:cNvSpPr txBox="1"/>
          <p:nvPr/>
        </p:nvSpPr>
        <p:spPr>
          <a:xfrm>
            <a:off x="9626595" y="9150257"/>
            <a:ext cx="1125629" cy="246221"/>
          </a:xfrm>
          <a:prstGeom prst="rect">
            <a:avLst/>
          </a:prstGeom>
          <a:noFill/>
        </p:spPr>
        <p:txBody>
          <a:bodyPr wrap="none" rtlCol="0">
            <a:spAutoFit/>
          </a:bodyPr>
          <a:lstStyle/>
          <a:p>
            <a:pPr defTabSz="914400"/>
            <a:r>
              <a:rPr kumimoji="1" lang="en-US" altLang="ja-JP" sz="500" dirty="0">
                <a:solidFill>
                  <a:srgbClr val="000000"/>
                </a:solidFill>
                <a:latin typeface="Meiryo UI" panose="020B0604030504040204" pitchFamily="50" charset="-128"/>
                <a:ea typeface="Meiryo UI" panose="020B0604030504040204" pitchFamily="50" charset="-128"/>
              </a:rPr>
              <a:t>※</a:t>
            </a:r>
            <a:r>
              <a:rPr kumimoji="1" lang="ja-JP" altLang="en-US" sz="500" dirty="0">
                <a:solidFill>
                  <a:srgbClr val="000000"/>
                </a:solidFill>
                <a:latin typeface="Meiryo UI" panose="020B0604030504040204" pitchFamily="50" charset="-128"/>
                <a:ea typeface="Meiryo UI" panose="020B0604030504040204" pitchFamily="50" charset="-128"/>
              </a:rPr>
              <a:t>事前にアプリへの登録が必要です</a:t>
            </a:r>
            <a:r>
              <a:rPr kumimoji="1" lang="ja-JP" altLang="en-US" sz="500" dirty="0" smtClean="0">
                <a:solidFill>
                  <a:srgbClr val="000000"/>
                </a:solidFill>
                <a:latin typeface="Meiryo UI" panose="020B0604030504040204" pitchFamily="50" charset="-128"/>
                <a:ea typeface="Meiryo UI" panose="020B0604030504040204" pitchFamily="50" charset="-128"/>
              </a:rPr>
              <a:t>。</a:t>
            </a:r>
            <a:endParaRPr kumimoji="1" lang="en-US" altLang="ja-JP" sz="500" dirty="0" smtClean="0">
              <a:solidFill>
                <a:srgbClr val="000000"/>
              </a:solidFill>
              <a:latin typeface="Meiryo UI" panose="020B0604030504040204" pitchFamily="50" charset="-128"/>
              <a:ea typeface="Meiryo UI" panose="020B0604030504040204" pitchFamily="50" charset="-128"/>
            </a:endParaRPr>
          </a:p>
          <a:p>
            <a:pPr defTabSz="914400"/>
            <a:r>
              <a:rPr lang="en-US" altLang="ja-JP" sz="500" dirty="0">
                <a:solidFill>
                  <a:srgbClr val="000000"/>
                </a:solidFill>
                <a:latin typeface="Meiryo UI" panose="020B0604030504040204" pitchFamily="50" charset="-128"/>
                <a:ea typeface="Meiryo UI" panose="020B0604030504040204" pitchFamily="50" charset="-128"/>
              </a:rPr>
              <a:t> </a:t>
            </a:r>
            <a:r>
              <a:rPr lang="en-US" altLang="ja-JP" sz="500" dirty="0" smtClean="0">
                <a:solidFill>
                  <a:srgbClr val="000000"/>
                </a:solidFill>
                <a:latin typeface="Meiryo UI" panose="020B0604030504040204" pitchFamily="50" charset="-128"/>
                <a:ea typeface="Meiryo UI" panose="020B0604030504040204" pitchFamily="50" charset="-128"/>
              </a:rPr>
              <a:t>  </a:t>
            </a:r>
            <a:r>
              <a:rPr lang="ja-JP" altLang="en-US" sz="500" dirty="0" smtClean="0">
                <a:solidFill>
                  <a:srgbClr val="000000"/>
                </a:solidFill>
                <a:latin typeface="Meiryo UI" panose="020B0604030504040204" pitchFamily="50" charset="-128"/>
                <a:ea typeface="Meiryo UI" panose="020B0604030504040204" pitchFamily="50" charset="-128"/>
              </a:rPr>
              <a:t>詳しくはカタログをご覧ください。</a:t>
            </a:r>
            <a:endParaRPr kumimoji="1" lang="ja-JP" altLang="en-US" sz="500" dirty="0">
              <a:solidFill>
                <a:srgbClr val="000000"/>
              </a:solidFill>
              <a:latin typeface="Meiryo UI" panose="020B0604030504040204" pitchFamily="50" charset="-128"/>
              <a:ea typeface="Meiryo UI" panose="020B0604030504040204" pitchFamily="50" charset="-128"/>
            </a:endParaRPr>
          </a:p>
        </p:txBody>
      </p:sp>
      <p:sp>
        <p:nvSpPr>
          <p:cNvPr id="398" name="コンテンツ プレースホルダー 107">
            <a:extLst>
              <a:ext uri="{FF2B5EF4-FFF2-40B4-BE49-F238E27FC236}">
                <a16:creationId xmlns:a16="http://schemas.microsoft.com/office/drawing/2014/main" id="{A649D7B0-99E1-8940-A1DF-014800E2D52E}"/>
              </a:ext>
            </a:extLst>
          </p:cNvPr>
          <p:cNvSpPr txBox="1">
            <a:spLocks/>
          </p:cNvSpPr>
          <p:nvPr/>
        </p:nvSpPr>
        <p:spPr bwMode="auto">
          <a:xfrm>
            <a:off x="8439162" y="8649039"/>
            <a:ext cx="1806628" cy="34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740" tIns="44870" rIns="89740" bIns="44870">
            <a:spAutoFit/>
          </a:bodyPr>
          <a:lstStyle>
            <a:lvl1pPr defTabSz="728663">
              <a:lnSpc>
                <a:spcPct val="90000"/>
              </a:lnSpc>
              <a:spcBef>
                <a:spcPts val="800"/>
              </a:spcBef>
              <a:buFont typeface="Arial" panose="020B0604020202020204" pitchFamily="34" charset="0"/>
              <a:buChar char="•"/>
              <a:defRPr kumimoji="1" sz="2200">
                <a:solidFill>
                  <a:schemeClr val="tx1"/>
                </a:solidFill>
                <a:latin typeface="Century" panose="02040604050505020304" pitchFamily="18" charset="0"/>
                <a:ea typeface="ＭＳ 明朝" panose="02020609040205080304" pitchFamily="17" charset="-128"/>
              </a:defRPr>
            </a:lvl1pPr>
            <a:lvl2pPr marL="557213" indent="-185738" defTabSz="728663">
              <a:lnSpc>
                <a:spcPct val="90000"/>
              </a:lnSpc>
              <a:spcBef>
                <a:spcPts val="400"/>
              </a:spcBef>
              <a:buFont typeface="Arial" panose="020B0604020202020204" pitchFamily="34" charset="0"/>
              <a:buChar char="•"/>
              <a:defRPr kumimoji="1" sz="1900">
                <a:solidFill>
                  <a:schemeClr val="tx1"/>
                </a:solidFill>
                <a:latin typeface="Century" panose="02040604050505020304" pitchFamily="18" charset="0"/>
                <a:ea typeface="ＭＳ 明朝" panose="02020609040205080304" pitchFamily="17" charset="-128"/>
              </a:defRPr>
            </a:lvl2pPr>
            <a:lvl3pPr marL="928688" indent="-185738" defTabSz="728663">
              <a:lnSpc>
                <a:spcPct val="90000"/>
              </a:lnSpc>
              <a:spcBef>
                <a:spcPts val="400"/>
              </a:spcBef>
              <a:buFont typeface="Arial" panose="020B0604020202020204" pitchFamily="34" charset="0"/>
              <a:buChar char="•"/>
              <a:defRPr kumimoji="1" sz="1500">
                <a:solidFill>
                  <a:schemeClr val="tx1"/>
                </a:solidFill>
                <a:latin typeface="Century" panose="02040604050505020304" pitchFamily="18" charset="0"/>
                <a:ea typeface="ＭＳ 明朝" panose="02020609040205080304" pitchFamily="17" charset="-128"/>
              </a:defRPr>
            </a:lvl3pPr>
            <a:lvl4pPr marL="1300163" indent="-185738" defTabSz="728663">
              <a:lnSpc>
                <a:spcPct val="90000"/>
              </a:lnSpc>
              <a:spcBef>
                <a:spcPts val="400"/>
              </a:spcBef>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4pPr>
            <a:lvl5pPr marL="1671638" indent="-185738" defTabSz="728663">
              <a:lnSpc>
                <a:spcPct val="90000"/>
              </a:lnSpc>
              <a:spcBef>
                <a:spcPts val="400"/>
              </a:spcBef>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5pPr>
            <a:lvl6pPr marL="21288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6pPr>
            <a:lvl7pPr marL="25860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7pPr>
            <a:lvl8pPr marL="30432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8pPr>
            <a:lvl9pPr marL="35004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9pPr>
          </a:lstStyle>
          <a:p>
            <a:pPr>
              <a:buFont typeface="Arial" panose="020B0604020202020204" pitchFamily="34" charset="0"/>
              <a:buNone/>
            </a:pPr>
            <a:r>
              <a:rPr lang="ja-JP" altLang="en-US" sz="900" b="1" dirty="0">
                <a:solidFill>
                  <a:srgbClr val="0070C0"/>
                </a:solidFill>
                <a:latin typeface="游ゴシック Medium" panose="020B0500000000000000" pitchFamily="50" charset="-128"/>
                <a:ea typeface="游ゴシック Medium" panose="020B0500000000000000" pitchFamily="50" charset="-128"/>
                <a:cs typeface="ＭＳ Ｐゴシック" panose="020B0600070205080204" pitchFamily="50" charset="-128"/>
              </a:rPr>
              <a:t>スマホでどこでもカンタン</a:t>
            </a:r>
            <a:r>
              <a:rPr lang="ja-JP" altLang="en-US" sz="900" b="1" dirty="0" smtClean="0">
                <a:solidFill>
                  <a:srgbClr val="0070C0"/>
                </a:solidFill>
                <a:latin typeface="游ゴシック Medium" panose="020B0500000000000000" pitchFamily="50" charset="-128"/>
                <a:ea typeface="游ゴシック Medium" panose="020B0500000000000000" pitchFamily="50" charset="-128"/>
                <a:cs typeface="ＭＳ Ｐゴシック" panose="020B0600070205080204" pitchFamily="50" charset="-128"/>
              </a:rPr>
              <a:t>操作</a:t>
            </a:r>
            <a:r>
              <a:rPr lang="ja-JP" altLang="en-US" sz="900" b="1" dirty="0">
                <a:solidFill>
                  <a:srgbClr val="0070C0"/>
                </a:solidFill>
                <a:latin typeface="游ゴシック Medium" panose="020B0500000000000000" pitchFamily="50" charset="-128"/>
                <a:ea typeface="游ゴシック Medium" panose="020B0500000000000000" pitchFamily="50" charset="-128"/>
                <a:cs typeface="ＭＳ Ｐゴシック" panose="020B0600070205080204" pitchFamily="50" charset="-128"/>
              </a:rPr>
              <a:t>。</a:t>
            </a:r>
            <a:r>
              <a:rPr lang="ja-JP" altLang="en-US" sz="900" b="1" dirty="0" smtClean="0">
                <a:solidFill>
                  <a:srgbClr val="0070C0"/>
                </a:solidFill>
                <a:latin typeface="游ゴシック Medium" panose="020B0500000000000000" pitchFamily="50" charset="-128"/>
                <a:ea typeface="游ゴシック Medium" panose="020B0500000000000000" pitchFamily="50" charset="-128"/>
                <a:cs typeface="ＭＳ Ｐゴシック" panose="020B0600070205080204" pitchFamily="50" charset="-128"/>
              </a:rPr>
              <a:t>使用状況</a:t>
            </a:r>
            <a:r>
              <a:rPr lang="ja-JP" altLang="en-US" sz="900" b="1" dirty="0">
                <a:solidFill>
                  <a:srgbClr val="0070C0"/>
                </a:solidFill>
                <a:latin typeface="游ゴシック Medium" panose="020B0500000000000000" pitchFamily="50" charset="-128"/>
                <a:ea typeface="游ゴシック Medium" panose="020B0500000000000000" pitchFamily="50" charset="-128"/>
                <a:cs typeface="ＭＳ Ｐゴシック" panose="020B0600070205080204" pitchFamily="50" charset="-128"/>
              </a:rPr>
              <a:t>もひと目で</a:t>
            </a:r>
            <a:r>
              <a:rPr lang="ja-JP" altLang="en-US" sz="900" b="1" dirty="0" smtClean="0">
                <a:solidFill>
                  <a:srgbClr val="0070C0"/>
                </a:solidFill>
                <a:latin typeface="游ゴシック Medium" panose="020B0500000000000000" pitchFamily="50" charset="-128"/>
                <a:ea typeface="游ゴシック Medium" panose="020B0500000000000000" pitchFamily="50" charset="-128"/>
                <a:cs typeface="ＭＳ Ｐゴシック" panose="020B0600070205080204" pitchFamily="50" charset="-128"/>
              </a:rPr>
              <a:t>見える。</a:t>
            </a:r>
            <a:endParaRPr lang="en-US" altLang="ja-JP" sz="900" b="1" dirty="0">
              <a:solidFill>
                <a:srgbClr val="0070C0"/>
              </a:solidFill>
              <a:latin typeface="游ゴシック Medium" panose="020B0500000000000000" pitchFamily="50" charset="-128"/>
              <a:ea typeface="游ゴシック Medium" panose="020B0500000000000000" pitchFamily="50" charset="-128"/>
              <a:cs typeface="ＭＳ Ｐゴシック" panose="020B0600070205080204" pitchFamily="50" charset="-128"/>
            </a:endParaRPr>
          </a:p>
        </p:txBody>
      </p:sp>
      <p:sp>
        <p:nvSpPr>
          <p:cNvPr id="43" name="テキスト ボックス 42"/>
          <p:cNvSpPr txBox="1"/>
          <p:nvPr/>
        </p:nvSpPr>
        <p:spPr>
          <a:xfrm>
            <a:off x="5743522" y="8255594"/>
            <a:ext cx="1415772" cy="338554"/>
          </a:xfrm>
          <a:prstGeom prst="rect">
            <a:avLst/>
          </a:prstGeom>
          <a:solidFill>
            <a:schemeClr val="bg1">
              <a:lumMod val="85000"/>
            </a:schemeClr>
          </a:solidFill>
        </p:spPr>
        <p:txBody>
          <a:bodyPr wrap="none" rtlCol="0">
            <a:spAutoFit/>
          </a:bodyPr>
          <a:lstStyle/>
          <a:p>
            <a:r>
              <a:rPr kumimoji="1" lang="ja-JP" altLang="en-US" sz="800" dirty="0" smtClean="0">
                <a:latin typeface="游ゴシック Medium" panose="020B0500000000000000" pitchFamily="50" charset="-128"/>
                <a:ea typeface="游ゴシック Medium" panose="020B0500000000000000" pitchFamily="50" charset="-128"/>
              </a:rPr>
              <a:t>ウイルス抑制・除菌・脱臭</a:t>
            </a:r>
            <a:endParaRPr kumimoji="1" lang="en-US" altLang="ja-JP" sz="800" dirty="0" smtClean="0">
              <a:latin typeface="游ゴシック Medium" panose="020B0500000000000000" pitchFamily="50" charset="-128"/>
              <a:ea typeface="游ゴシック Medium" panose="020B0500000000000000" pitchFamily="50" charset="-128"/>
            </a:endParaRPr>
          </a:p>
          <a:p>
            <a:r>
              <a:rPr lang="en-US" altLang="ja-JP" sz="800" dirty="0">
                <a:latin typeface="游ゴシック Medium" panose="020B0500000000000000" pitchFamily="50" charset="-128"/>
                <a:ea typeface="游ゴシック Medium" panose="020B0500000000000000" pitchFamily="50" charset="-128"/>
              </a:rPr>
              <a:t>10</a:t>
            </a:r>
            <a:r>
              <a:rPr lang="ja-JP" altLang="en-US" sz="800" dirty="0" smtClean="0">
                <a:latin typeface="游ゴシック Medium" panose="020B0500000000000000" pitchFamily="50" charset="-128"/>
                <a:ea typeface="游ゴシック Medium" panose="020B0500000000000000" pitchFamily="50" charset="-128"/>
              </a:rPr>
              <a:t>年交換不要フィルター</a:t>
            </a:r>
            <a:endParaRPr kumimoji="1" lang="ja-JP" altLang="en-US" sz="800" dirty="0">
              <a:latin typeface="游ゴシック Medium" panose="020B0500000000000000" pitchFamily="50" charset="-128"/>
              <a:ea typeface="游ゴシック Medium" panose="020B0500000000000000" pitchFamily="50" charset="-128"/>
            </a:endParaRPr>
          </a:p>
        </p:txBody>
      </p:sp>
      <p:sp>
        <p:nvSpPr>
          <p:cNvPr id="50" name="テキスト ボックス 49"/>
          <p:cNvSpPr txBox="1"/>
          <p:nvPr/>
        </p:nvSpPr>
        <p:spPr>
          <a:xfrm>
            <a:off x="8426545" y="8945746"/>
            <a:ext cx="2334352" cy="338554"/>
          </a:xfrm>
          <a:prstGeom prst="rect">
            <a:avLst/>
          </a:prstGeom>
          <a:noFill/>
        </p:spPr>
        <p:txBody>
          <a:bodyPr wrap="square" rtlCol="0">
            <a:spAutoFit/>
          </a:bodyPr>
          <a:lstStyle/>
          <a:p>
            <a:r>
              <a:rPr lang="ja-JP" altLang="en-US" sz="800" b="1" dirty="0">
                <a:solidFill>
                  <a:schemeClr val="tx1">
                    <a:lumMod val="85000"/>
                    <a:lumOff val="15000"/>
                  </a:schemeClr>
                </a:solidFill>
                <a:latin typeface="BIZ UDPゴシック" panose="020B0400000000000000" pitchFamily="50" charset="-128"/>
                <a:ea typeface="BIZ UDPゴシック" panose="020B0400000000000000" pitchFamily="50" charset="-128"/>
              </a:rPr>
              <a:t>■</a:t>
            </a:r>
            <a:r>
              <a:rPr kumimoji="1" lang="ja-JP" altLang="en-US" sz="800" b="1" dirty="0" smtClean="0">
                <a:solidFill>
                  <a:schemeClr val="tx1">
                    <a:lumMod val="85000"/>
                    <a:lumOff val="15000"/>
                  </a:schemeClr>
                </a:solidFill>
                <a:latin typeface="BIZ UDPゴシック" panose="020B0400000000000000" pitchFamily="50" charset="-128"/>
                <a:ea typeface="BIZ UDPゴシック" panose="020B0400000000000000" pitchFamily="50" charset="-128"/>
              </a:rPr>
              <a:t>遠隔操作　</a:t>
            </a:r>
            <a:r>
              <a:rPr lang="ja-JP" altLang="en-US" sz="800" b="1" dirty="0">
                <a:solidFill>
                  <a:schemeClr val="tx1">
                    <a:lumMod val="85000"/>
                    <a:lumOff val="15000"/>
                  </a:schemeClr>
                </a:solidFill>
                <a:latin typeface="BIZ UDPゴシック" panose="020B0400000000000000" pitchFamily="50" charset="-128"/>
                <a:ea typeface="BIZ UDPゴシック" panose="020B0400000000000000" pitchFamily="50" charset="-128"/>
              </a:rPr>
              <a:t>■</a:t>
            </a:r>
            <a:r>
              <a:rPr lang="ja-JP" altLang="en-US" sz="800" b="1" dirty="0" smtClean="0">
                <a:solidFill>
                  <a:schemeClr val="tx1">
                    <a:lumMod val="85000"/>
                    <a:lumOff val="15000"/>
                  </a:schemeClr>
                </a:solidFill>
                <a:latin typeface="BIZ UDPゴシック" panose="020B0400000000000000" pitchFamily="50" charset="-128"/>
                <a:ea typeface="BIZ UDPゴシック" panose="020B0400000000000000" pitchFamily="50" charset="-128"/>
              </a:rPr>
              <a:t>室温</a:t>
            </a:r>
            <a:r>
              <a:rPr lang="ja-JP" altLang="en-US" sz="800" b="1" dirty="0">
                <a:solidFill>
                  <a:schemeClr val="tx1">
                    <a:lumMod val="85000"/>
                    <a:lumOff val="15000"/>
                  </a:schemeClr>
                </a:solidFill>
                <a:latin typeface="BIZ UDPゴシック" panose="020B0400000000000000" pitchFamily="50" charset="-128"/>
                <a:ea typeface="BIZ UDPゴシック" panose="020B0400000000000000" pitchFamily="50" charset="-128"/>
              </a:rPr>
              <a:t>アラート　</a:t>
            </a:r>
            <a:r>
              <a:rPr lang="ja-JP" altLang="en-US" sz="800" b="1" dirty="0" smtClean="0">
                <a:solidFill>
                  <a:schemeClr val="tx1">
                    <a:lumMod val="85000"/>
                    <a:lumOff val="15000"/>
                  </a:schemeClr>
                </a:solidFill>
                <a:latin typeface="BIZ UDPゴシック" panose="020B0400000000000000" pitchFamily="50" charset="-128"/>
                <a:ea typeface="BIZ UDPゴシック" panose="020B0400000000000000" pitchFamily="50" charset="-128"/>
              </a:rPr>
              <a:t>■みまもり</a:t>
            </a:r>
            <a:endParaRPr lang="ja-JP" altLang="en-US" sz="800" b="1" dirty="0">
              <a:solidFill>
                <a:schemeClr val="tx1">
                  <a:lumMod val="85000"/>
                  <a:lumOff val="15000"/>
                </a:schemeClr>
              </a:solidFill>
              <a:latin typeface="BIZ UDPゴシック" panose="020B0400000000000000" pitchFamily="50" charset="-128"/>
              <a:ea typeface="BIZ UDPゴシック" panose="020B0400000000000000" pitchFamily="50" charset="-128"/>
            </a:endParaRPr>
          </a:p>
          <a:p>
            <a:r>
              <a:rPr lang="ja-JP" altLang="en-US" sz="800" b="1" dirty="0">
                <a:solidFill>
                  <a:schemeClr val="tx1">
                    <a:lumMod val="85000"/>
                    <a:lumOff val="15000"/>
                  </a:schemeClr>
                </a:solidFill>
                <a:latin typeface="BIZ UDPゴシック" panose="020B0400000000000000" pitchFamily="50" charset="-128"/>
                <a:ea typeface="BIZ UDPゴシック" panose="020B0400000000000000" pitchFamily="50" charset="-128"/>
              </a:rPr>
              <a:t>■</a:t>
            </a:r>
            <a:r>
              <a:rPr kumimoji="1" lang="ja-JP" altLang="en-US" sz="800" b="1" dirty="0" smtClean="0">
                <a:solidFill>
                  <a:schemeClr val="tx1">
                    <a:lumMod val="85000"/>
                    <a:lumOff val="15000"/>
                  </a:schemeClr>
                </a:solidFill>
                <a:latin typeface="BIZ UDPゴシック" panose="020B0400000000000000" pitchFamily="50" charset="-128"/>
                <a:ea typeface="BIZ UDPゴシック" panose="020B0400000000000000" pitchFamily="50" charset="-128"/>
              </a:rPr>
              <a:t>ウィークリータイマー</a:t>
            </a:r>
            <a:endParaRPr kumimoji="1" lang="en-US" altLang="ja-JP" sz="800" b="1" dirty="0" smtClean="0">
              <a:solidFill>
                <a:schemeClr val="tx1">
                  <a:lumMod val="85000"/>
                  <a:lumOff val="15000"/>
                </a:schemeClr>
              </a:solidFill>
              <a:latin typeface="BIZ UDPゴシック" panose="020B0400000000000000" pitchFamily="50" charset="-128"/>
              <a:ea typeface="BIZ UDPゴシック" panose="020B0400000000000000" pitchFamily="50" charset="-128"/>
            </a:endParaRPr>
          </a:p>
        </p:txBody>
      </p:sp>
      <p:cxnSp>
        <p:nvCxnSpPr>
          <p:cNvPr id="20" name="直線コネクタ 19"/>
          <p:cNvCxnSpPr/>
          <p:nvPr/>
        </p:nvCxnSpPr>
        <p:spPr>
          <a:xfrm>
            <a:off x="8663727" y="3963878"/>
            <a:ext cx="141282" cy="0"/>
          </a:xfrm>
          <a:prstGeom prst="line">
            <a:avLst/>
          </a:prstGeom>
        </p:spPr>
        <p:style>
          <a:lnRef idx="1">
            <a:schemeClr val="dk1"/>
          </a:lnRef>
          <a:fillRef idx="0">
            <a:schemeClr val="dk1"/>
          </a:fillRef>
          <a:effectRef idx="0">
            <a:schemeClr val="dk1"/>
          </a:effectRef>
          <a:fontRef idx="minor">
            <a:schemeClr val="tx1"/>
          </a:fontRef>
        </p:style>
      </p:cxnSp>
      <p:cxnSp>
        <p:nvCxnSpPr>
          <p:cNvPr id="371" name="直線コネクタ 370"/>
          <p:cNvCxnSpPr/>
          <p:nvPr/>
        </p:nvCxnSpPr>
        <p:spPr>
          <a:xfrm>
            <a:off x="8666788" y="4555292"/>
            <a:ext cx="141282" cy="0"/>
          </a:xfrm>
          <a:prstGeom prst="line">
            <a:avLst/>
          </a:prstGeom>
        </p:spPr>
        <p:style>
          <a:lnRef idx="1">
            <a:schemeClr val="dk1"/>
          </a:lnRef>
          <a:fillRef idx="0">
            <a:schemeClr val="dk1"/>
          </a:fillRef>
          <a:effectRef idx="0">
            <a:schemeClr val="dk1"/>
          </a:effectRef>
          <a:fontRef idx="minor">
            <a:schemeClr val="tx1"/>
          </a:fontRef>
        </p:style>
      </p:cxnSp>
      <p:cxnSp>
        <p:nvCxnSpPr>
          <p:cNvPr id="31" name="直線コネクタ 30"/>
          <p:cNvCxnSpPr/>
          <p:nvPr/>
        </p:nvCxnSpPr>
        <p:spPr>
          <a:xfrm>
            <a:off x="8512954" y="4630310"/>
            <a:ext cx="0" cy="125275"/>
          </a:xfrm>
          <a:prstGeom prst="line">
            <a:avLst/>
          </a:prstGeom>
        </p:spPr>
        <p:style>
          <a:lnRef idx="1">
            <a:schemeClr val="dk1"/>
          </a:lnRef>
          <a:fillRef idx="0">
            <a:schemeClr val="dk1"/>
          </a:fillRef>
          <a:effectRef idx="0">
            <a:schemeClr val="dk1"/>
          </a:effectRef>
          <a:fontRef idx="minor">
            <a:schemeClr val="tx1"/>
          </a:fontRef>
        </p:style>
      </p:cxnSp>
      <p:cxnSp>
        <p:nvCxnSpPr>
          <p:cNvPr id="395" name="直線コネクタ 394"/>
          <p:cNvCxnSpPr/>
          <p:nvPr/>
        </p:nvCxnSpPr>
        <p:spPr>
          <a:xfrm>
            <a:off x="7667307" y="4567562"/>
            <a:ext cx="0" cy="125275"/>
          </a:xfrm>
          <a:prstGeom prst="line">
            <a:avLst/>
          </a:prstGeom>
        </p:spPr>
        <p:style>
          <a:lnRef idx="1">
            <a:schemeClr val="dk1"/>
          </a:lnRef>
          <a:fillRef idx="0">
            <a:schemeClr val="dk1"/>
          </a:fillRef>
          <a:effectRef idx="0">
            <a:schemeClr val="dk1"/>
          </a:effectRef>
          <a:fontRef idx="minor">
            <a:schemeClr val="tx1"/>
          </a:fontRef>
        </p:style>
      </p:cxnSp>
      <p:cxnSp>
        <p:nvCxnSpPr>
          <p:cNvPr id="400" name="直線コネクタ 399"/>
          <p:cNvCxnSpPr/>
          <p:nvPr/>
        </p:nvCxnSpPr>
        <p:spPr>
          <a:xfrm>
            <a:off x="10219865" y="3928210"/>
            <a:ext cx="141282" cy="0"/>
          </a:xfrm>
          <a:prstGeom prst="line">
            <a:avLst/>
          </a:prstGeom>
        </p:spPr>
        <p:style>
          <a:lnRef idx="1">
            <a:schemeClr val="dk1"/>
          </a:lnRef>
          <a:fillRef idx="0">
            <a:schemeClr val="dk1"/>
          </a:fillRef>
          <a:effectRef idx="0">
            <a:schemeClr val="dk1"/>
          </a:effectRef>
          <a:fontRef idx="minor">
            <a:schemeClr val="tx1"/>
          </a:fontRef>
        </p:style>
      </p:cxnSp>
      <p:cxnSp>
        <p:nvCxnSpPr>
          <p:cNvPr id="401" name="直線コネクタ 400"/>
          <p:cNvCxnSpPr/>
          <p:nvPr/>
        </p:nvCxnSpPr>
        <p:spPr>
          <a:xfrm>
            <a:off x="10222926" y="4615616"/>
            <a:ext cx="141282" cy="0"/>
          </a:xfrm>
          <a:prstGeom prst="line">
            <a:avLst/>
          </a:prstGeom>
        </p:spPr>
        <p:style>
          <a:lnRef idx="1">
            <a:schemeClr val="dk1"/>
          </a:lnRef>
          <a:fillRef idx="0">
            <a:schemeClr val="dk1"/>
          </a:fillRef>
          <a:effectRef idx="0">
            <a:schemeClr val="dk1"/>
          </a:effectRef>
          <a:fontRef idx="minor">
            <a:schemeClr val="tx1"/>
          </a:fontRef>
        </p:style>
      </p:cxnSp>
      <p:cxnSp>
        <p:nvCxnSpPr>
          <p:cNvPr id="402" name="直線コネクタ 401"/>
          <p:cNvCxnSpPr/>
          <p:nvPr/>
        </p:nvCxnSpPr>
        <p:spPr>
          <a:xfrm>
            <a:off x="10087020" y="4678680"/>
            <a:ext cx="0" cy="125275"/>
          </a:xfrm>
          <a:prstGeom prst="line">
            <a:avLst/>
          </a:prstGeom>
        </p:spPr>
        <p:style>
          <a:lnRef idx="1">
            <a:schemeClr val="dk1"/>
          </a:lnRef>
          <a:fillRef idx="0">
            <a:schemeClr val="dk1"/>
          </a:fillRef>
          <a:effectRef idx="0">
            <a:schemeClr val="dk1"/>
          </a:effectRef>
          <a:fontRef idx="minor">
            <a:schemeClr val="tx1"/>
          </a:fontRef>
        </p:style>
      </p:cxnSp>
      <p:cxnSp>
        <p:nvCxnSpPr>
          <p:cNvPr id="403" name="直線コネクタ 402"/>
          <p:cNvCxnSpPr/>
          <p:nvPr/>
        </p:nvCxnSpPr>
        <p:spPr>
          <a:xfrm>
            <a:off x="9241373" y="4663743"/>
            <a:ext cx="0" cy="125275"/>
          </a:xfrm>
          <a:prstGeom prst="line">
            <a:avLst/>
          </a:prstGeom>
        </p:spPr>
        <p:style>
          <a:lnRef idx="1">
            <a:schemeClr val="dk1"/>
          </a:lnRef>
          <a:fillRef idx="0">
            <a:schemeClr val="dk1"/>
          </a:fillRef>
          <a:effectRef idx="0">
            <a:schemeClr val="dk1"/>
          </a:effectRef>
          <a:fontRef idx="minor">
            <a:schemeClr val="tx1"/>
          </a:fontRef>
        </p:style>
      </p:cxnSp>
      <p:pic>
        <p:nvPicPr>
          <p:cNvPr id="405" name="図 404" descr="黒い背景に白い文字がある&#10;&#10;低い精度で自動的に生成された説明">
            <a:extLst>
              <a:ext uri="{FF2B5EF4-FFF2-40B4-BE49-F238E27FC236}">
                <a16:creationId xmlns:a16="http://schemas.microsoft.com/office/drawing/2014/main" id="{CB473DDB-54C5-7E4C-9EE8-E4323C27F111}"/>
              </a:ext>
            </a:extLst>
          </p:cNvPr>
          <p:cNvPicPr>
            <a:picLocks noChangeAspect="1"/>
          </p:cNvPicPr>
          <p:nvPr/>
        </p:nvPicPr>
        <p:blipFill rotWithShape="1">
          <a:blip r:embed="rId20"/>
          <a:srcRect l="48500" t="14888"/>
          <a:stretch/>
        </p:blipFill>
        <p:spPr>
          <a:xfrm>
            <a:off x="6801851" y="9589891"/>
            <a:ext cx="1465797" cy="827640"/>
          </a:xfrm>
          <a:prstGeom prst="rect">
            <a:avLst/>
          </a:prstGeom>
        </p:spPr>
      </p:pic>
      <p:sp>
        <p:nvSpPr>
          <p:cNvPr id="396" name="テキスト ボックス 395">
            <a:extLst>
              <a:ext uri="{FF2B5EF4-FFF2-40B4-BE49-F238E27FC236}">
                <a16:creationId xmlns:a16="http://schemas.microsoft.com/office/drawing/2014/main" id="{105D4D7C-19A6-1E41-AA0D-9A3A9B7A4F28}"/>
              </a:ext>
            </a:extLst>
          </p:cNvPr>
          <p:cNvSpPr txBox="1"/>
          <p:nvPr/>
        </p:nvSpPr>
        <p:spPr>
          <a:xfrm>
            <a:off x="5650973" y="9839545"/>
            <a:ext cx="1295547" cy="461665"/>
          </a:xfrm>
          <a:prstGeom prst="rect">
            <a:avLst/>
          </a:prstGeom>
          <a:noFill/>
          <a:ln>
            <a:noFill/>
          </a:ln>
        </p:spPr>
        <p:txBody>
          <a:bodyPr wrap="none" rtlCol="0">
            <a:spAutoFit/>
          </a:bodyPr>
          <a:lstStyle/>
          <a:p>
            <a:r>
              <a:rPr lang="ja-JP" altLang="en-US" sz="800" b="1" dirty="0" smtClean="0">
                <a:solidFill>
                  <a:srgbClr val="6BA42C"/>
                </a:solidFill>
                <a:latin typeface="游ゴシック Medium" panose="020B0500000000000000" pitchFamily="50" charset="-128"/>
                <a:ea typeface="游ゴシック Medium" panose="020B0500000000000000" pitchFamily="50" charset="-128"/>
              </a:rPr>
              <a:t>お部屋に人がいない時は</a:t>
            </a:r>
            <a:endParaRPr lang="en-US" altLang="ja-JP" sz="800" b="1" dirty="0" smtClean="0">
              <a:solidFill>
                <a:srgbClr val="6BA42C"/>
              </a:solidFill>
              <a:latin typeface="游ゴシック Medium" panose="020B0500000000000000" pitchFamily="50" charset="-128"/>
              <a:ea typeface="游ゴシック Medium" panose="020B0500000000000000" pitchFamily="50" charset="-128"/>
            </a:endParaRPr>
          </a:p>
          <a:p>
            <a:r>
              <a:rPr lang="ja-JP" altLang="en-US" sz="800" b="1" dirty="0" smtClean="0">
                <a:solidFill>
                  <a:srgbClr val="6BA42C"/>
                </a:solidFill>
                <a:latin typeface="游ゴシック Medium" panose="020B0500000000000000" pitchFamily="50" charset="-128"/>
                <a:ea typeface="游ゴシック Medium" panose="020B0500000000000000" pitchFamily="50" charset="-128"/>
              </a:rPr>
              <a:t>自動で節電</a:t>
            </a:r>
            <a:endParaRPr lang="en-US" altLang="ja-JP" sz="800" b="1" dirty="0" smtClean="0">
              <a:solidFill>
                <a:srgbClr val="6BA42C"/>
              </a:solidFill>
              <a:latin typeface="游ゴシック Medium" panose="020B0500000000000000" pitchFamily="50" charset="-128"/>
              <a:ea typeface="游ゴシック Medium" panose="020B0500000000000000" pitchFamily="50" charset="-128"/>
            </a:endParaRPr>
          </a:p>
          <a:p>
            <a:r>
              <a:rPr lang="ja-JP" altLang="en-US" sz="800" b="1" dirty="0" smtClean="0">
                <a:solidFill>
                  <a:srgbClr val="6BA42C"/>
                </a:solidFill>
                <a:latin typeface="游ゴシック Medium" panose="020B0500000000000000" pitchFamily="50" charset="-128"/>
                <a:ea typeface="游ゴシック Medium" panose="020B0500000000000000" pitchFamily="50" charset="-128"/>
              </a:rPr>
              <a:t>消し忘れ防止にも！</a:t>
            </a:r>
            <a:endParaRPr lang="en-US" altLang="ja-JP" sz="800" b="1" dirty="0" smtClean="0">
              <a:solidFill>
                <a:srgbClr val="6BA42C"/>
              </a:solidFill>
              <a:latin typeface="游ゴシック Medium" panose="020B0500000000000000" pitchFamily="50" charset="-128"/>
              <a:ea typeface="游ゴシック Medium" panose="020B0500000000000000" pitchFamily="50" charset="-128"/>
            </a:endParaRPr>
          </a:p>
        </p:txBody>
      </p:sp>
      <p:pic>
        <p:nvPicPr>
          <p:cNvPr id="14" name="図 1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98004" y="8203674"/>
            <a:ext cx="511951" cy="511951"/>
          </a:xfrm>
          <a:prstGeom prst="rect">
            <a:avLst/>
          </a:prstGeom>
        </p:spPr>
      </p:pic>
      <p:pic>
        <p:nvPicPr>
          <p:cNvPr id="17" name="図 16"/>
          <p:cNvPicPr>
            <a:picLocks noChangeAspect="1"/>
          </p:cNvPicPr>
          <p:nvPr/>
        </p:nvPicPr>
        <p:blipFill rotWithShape="1">
          <a:blip r:embed="rId22">
            <a:extLst>
              <a:ext uri="{28A0092B-C50C-407E-A947-70E740481C1C}">
                <a14:useLocalDpi xmlns:a14="http://schemas.microsoft.com/office/drawing/2010/main" val="0"/>
              </a:ext>
            </a:extLst>
          </a:blip>
          <a:srcRect l="4279" t="6731" r="4339" b="9168"/>
          <a:stretch/>
        </p:blipFill>
        <p:spPr>
          <a:xfrm>
            <a:off x="904823" y="8552412"/>
            <a:ext cx="1080506" cy="498695"/>
          </a:xfrm>
          <a:prstGeom prst="rect">
            <a:avLst/>
          </a:prstGeom>
        </p:spPr>
      </p:pic>
      <p:pic>
        <p:nvPicPr>
          <p:cNvPr id="23" name="図 22"/>
          <p:cNvPicPr>
            <a:picLocks noChangeAspect="1"/>
          </p:cNvPicPr>
          <p:nvPr/>
        </p:nvPicPr>
        <p:blipFill rotWithShape="1">
          <a:blip r:embed="rId23">
            <a:extLst>
              <a:ext uri="{28A0092B-C50C-407E-A947-70E740481C1C}">
                <a14:useLocalDpi xmlns:a14="http://schemas.microsoft.com/office/drawing/2010/main" val="0"/>
              </a:ext>
            </a:extLst>
          </a:blip>
          <a:srcRect l="4353" t="7873" r="4264" b="9583"/>
          <a:stretch/>
        </p:blipFill>
        <p:spPr>
          <a:xfrm>
            <a:off x="4355780" y="8574540"/>
            <a:ext cx="1052041" cy="476567"/>
          </a:xfrm>
          <a:prstGeom prst="rect">
            <a:avLst/>
          </a:prstGeom>
        </p:spPr>
      </p:pic>
      <p:pic>
        <p:nvPicPr>
          <p:cNvPr id="27" name="図 26"/>
          <p:cNvPicPr>
            <a:picLocks noChangeAspect="1"/>
          </p:cNvPicPr>
          <p:nvPr/>
        </p:nvPicPr>
        <p:blipFill rotWithShape="1">
          <a:blip r:embed="rId24">
            <a:extLst>
              <a:ext uri="{28A0092B-C50C-407E-A947-70E740481C1C}">
                <a14:useLocalDpi xmlns:a14="http://schemas.microsoft.com/office/drawing/2010/main" val="0"/>
              </a:ext>
            </a:extLst>
          </a:blip>
          <a:srcRect l="2665" t="3337" r="14107" b="23540"/>
          <a:stretch/>
        </p:blipFill>
        <p:spPr>
          <a:xfrm>
            <a:off x="2753857" y="8552412"/>
            <a:ext cx="1224502" cy="612251"/>
          </a:xfrm>
          <a:prstGeom prst="rect">
            <a:avLst/>
          </a:prstGeom>
        </p:spPr>
      </p:pic>
      <p:pic>
        <p:nvPicPr>
          <p:cNvPr id="35" name="図 34"/>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65349" y="7782249"/>
            <a:ext cx="335779" cy="337644"/>
          </a:xfrm>
          <a:prstGeom prst="rect">
            <a:avLst/>
          </a:prstGeom>
        </p:spPr>
      </p:pic>
      <p:pic>
        <p:nvPicPr>
          <p:cNvPr id="36" name="図 35"/>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76400" y="7799072"/>
            <a:ext cx="330664" cy="328837"/>
          </a:xfrm>
          <a:prstGeom prst="rect">
            <a:avLst/>
          </a:prstGeom>
        </p:spPr>
      </p:pic>
      <p:pic>
        <p:nvPicPr>
          <p:cNvPr id="37" name="図 36"/>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936093" y="7790180"/>
            <a:ext cx="336142" cy="334285"/>
          </a:xfrm>
          <a:prstGeom prst="rect">
            <a:avLst/>
          </a:prstGeom>
        </p:spPr>
      </p:pic>
      <p:sp>
        <p:nvSpPr>
          <p:cNvPr id="44" name="角丸四角形 43"/>
          <p:cNvSpPr/>
          <p:nvPr/>
        </p:nvSpPr>
        <p:spPr>
          <a:xfrm>
            <a:off x="11038931" y="1217028"/>
            <a:ext cx="3791337" cy="331872"/>
          </a:xfrm>
          <a:prstGeom prst="roundRect">
            <a:avLst/>
          </a:prstGeom>
          <a:solidFill>
            <a:srgbClr val="F398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84" name="テキスト ボックス 183">
            <a:extLst>
              <a:ext uri="{FF2B5EF4-FFF2-40B4-BE49-F238E27FC236}">
                <a16:creationId xmlns:a16="http://schemas.microsoft.com/office/drawing/2014/main" id="{41BE1E7D-D797-BF46-AACC-55CECB693E77}"/>
              </a:ext>
            </a:extLst>
          </p:cNvPr>
          <p:cNvSpPr txBox="1"/>
          <p:nvPr/>
        </p:nvSpPr>
        <p:spPr>
          <a:xfrm>
            <a:off x="11040354" y="1188779"/>
            <a:ext cx="3851167" cy="369332"/>
          </a:xfrm>
          <a:prstGeom prst="rect">
            <a:avLst/>
          </a:prstGeom>
          <a:noFill/>
          <a:ln>
            <a:noFill/>
          </a:ln>
        </p:spPr>
        <p:txBody>
          <a:bodyPr wrap="square" rtlCol="0">
            <a:spAutoFit/>
          </a:bodyPr>
          <a:lstStyle/>
          <a:p>
            <a:pPr algn="ctr"/>
            <a:r>
              <a:rPr lang="ja-JP" altLang="en-US" sz="1800" b="1" dirty="0">
                <a:solidFill>
                  <a:srgbClr val="FFFFFF"/>
                </a:solidFill>
                <a:latin typeface="游ゴシック Medium" panose="020B0500000000000000" pitchFamily="50" charset="-128"/>
                <a:ea typeface="游ゴシック Medium" panose="020B0500000000000000" pitchFamily="50" charset="-128"/>
              </a:rPr>
              <a:t>ＳＰ</a:t>
            </a:r>
            <a:r>
              <a:rPr lang="en-US" altLang="ja-JP" sz="1800" b="1" dirty="0" smtClean="0">
                <a:solidFill>
                  <a:srgbClr val="FFFFFF"/>
                </a:solidFill>
                <a:latin typeface="游ゴシック Medium" panose="020B0500000000000000" pitchFamily="50" charset="-128"/>
                <a:ea typeface="游ゴシック Medium" panose="020B0500000000000000" pitchFamily="50" charset="-128"/>
              </a:rPr>
              <a:t> </a:t>
            </a:r>
            <a:r>
              <a:rPr lang="ja-JP" altLang="en-US" sz="1400" b="1" dirty="0">
                <a:solidFill>
                  <a:srgbClr val="FFFFFF"/>
                </a:solidFill>
                <a:latin typeface="游ゴシック Medium" panose="020B0500000000000000" pitchFamily="50" charset="-128"/>
                <a:ea typeface="游ゴシック Medium" panose="020B0500000000000000" pitchFamily="50" charset="-128"/>
              </a:rPr>
              <a:t>シリーズ ラインアップ</a:t>
            </a:r>
          </a:p>
        </p:txBody>
      </p:sp>
      <p:pic>
        <p:nvPicPr>
          <p:cNvPr id="47" name="図 46"/>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26482" y="998581"/>
            <a:ext cx="1399259" cy="680758"/>
          </a:xfrm>
          <a:prstGeom prst="rect">
            <a:avLst/>
          </a:prstGeom>
        </p:spPr>
      </p:pic>
      <p:pic>
        <p:nvPicPr>
          <p:cNvPr id="406" name="図 40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629190" y="1096501"/>
            <a:ext cx="511951" cy="511951"/>
          </a:xfrm>
          <a:prstGeom prst="rect">
            <a:avLst/>
          </a:prstGeom>
        </p:spPr>
      </p:pic>
      <p:pic>
        <p:nvPicPr>
          <p:cNvPr id="48" name="図 47"/>
          <p:cNvPicPr>
            <a:picLocks noChangeAspect="1"/>
          </p:cNvPicPr>
          <p:nvPr/>
        </p:nvPicPr>
        <p:blipFill rotWithShape="1">
          <a:blip r:embed="rId29">
            <a:extLst>
              <a:ext uri="{28A0092B-C50C-407E-A947-70E740481C1C}">
                <a14:useLocalDpi xmlns:a14="http://schemas.microsoft.com/office/drawing/2010/main" val="0"/>
              </a:ext>
            </a:extLst>
          </a:blip>
          <a:srcRect l="6169"/>
          <a:stretch/>
        </p:blipFill>
        <p:spPr>
          <a:xfrm>
            <a:off x="160420" y="1731434"/>
            <a:ext cx="5547089" cy="3899810"/>
          </a:xfrm>
          <a:prstGeom prst="rect">
            <a:avLst/>
          </a:prstGeom>
        </p:spPr>
      </p:pic>
      <p:sp>
        <p:nvSpPr>
          <p:cNvPr id="52" name="テキスト ボックス 51"/>
          <p:cNvSpPr txBox="1"/>
          <p:nvPr/>
        </p:nvSpPr>
        <p:spPr>
          <a:xfrm>
            <a:off x="2124962" y="1136599"/>
            <a:ext cx="2954655" cy="461665"/>
          </a:xfrm>
          <a:prstGeom prst="rect">
            <a:avLst/>
          </a:prstGeom>
          <a:noFill/>
        </p:spPr>
        <p:txBody>
          <a:bodyPr wrap="none" rtlCol="0">
            <a:spAutoFit/>
          </a:bodyPr>
          <a:lstStyle/>
          <a:p>
            <a:r>
              <a:rPr lang="ja-JP" altLang="en-US" sz="1200" dirty="0">
                <a:latin typeface="游ゴシック Medium" panose="020B0500000000000000" pitchFamily="50" charset="-128"/>
                <a:ea typeface="游ゴシック Medium" panose="020B0500000000000000" pitchFamily="50" charset="-128"/>
              </a:rPr>
              <a:t>これ</a:t>
            </a:r>
            <a:r>
              <a:rPr lang="ja-JP" altLang="en-US" sz="1200" dirty="0" smtClean="0">
                <a:latin typeface="游ゴシック Medium" panose="020B0500000000000000" pitchFamily="50" charset="-128"/>
                <a:ea typeface="游ゴシック Medium" panose="020B0500000000000000" pitchFamily="50" charset="-128"/>
              </a:rPr>
              <a:t>までおそうじできなかった</a:t>
            </a:r>
            <a:endParaRPr lang="en-US" altLang="ja-JP" sz="1200" dirty="0" smtClean="0">
              <a:latin typeface="游ゴシック Medium" panose="020B0500000000000000" pitchFamily="50" charset="-128"/>
              <a:ea typeface="游ゴシック Medium" panose="020B0500000000000000" pitchFamily="50" charset="-128"/>
            </a:endParaRPr>
          </a:p>
          <a:p>
            <a:r>
              <a:rPr lang="ja-JP" altLang="en-US" sz="1200" dirty="0" smtClean="0">
                <a:latin typeface="游ゴシック Medium" panose="020B0500000000000000" pitchFamily="50" charset="-128"/>
                <a:ea typeface="游ゴシック Medium" panose="020B0500000000000000" pitchFamily="50" charset="-128"/>
              </a:rPr>
              <a:t>「送風ファン」と「送風路」をキレイに</a:t>
            </a:r>
            <a:endParaRPr kumimoji="1" lang="ja-JP" altLang="en-US" sz="1200" dirty="0">
              <a:latin typeface="游ゴシック Medium" panose="020B0500000000000000" pitchFamily="50" charset="-128"/>
              <a:ea typeface="游ゴシック Medium" panose="020B0500000000000000" pitchFamily="50" charset="-128"/>
            </a:endParaRPr>
          </a:p>
        </p:txBody>
      </p:sp>
      <p:pic>
        <p:nvPicPr>
          <p:cNvPr id="58" name="図 57"/>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22380" y="5751371"/>
            <a:ext cx="1626464" cy="1102158"/>
          </a:xfrm>
          <a:prstGeom prst="rect">
            <a:avLst/>
          </a:prstGeom>
        </p:spPr>
      </p:pic>
      <p:pic>
        <p:nvPicPr>
          <p:cNvPr id="59" name="図 58"/>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096249" y="6117295"/>
            <a:ext cx="1511055" cy="1023952"/>
          </a:xfrm>
          <a:prstGeom prst="rect">
            <a:avLst/>
          </a:prstGeom>
        </p:spPr>
      </p:pic>
      <p:pic>
        <p:nvPicPr>
          <p:cNvPr id="62" name="図 61"/>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062283" y="5739507"/>
            <a:ext cx="1616894" cy="1095673"/>
          </a:xfrm>
          <a:prstGeom prst="rect">
            <a:avLst/>
          </a:prstGeom>
        </p:spPr>
      </p:pic>
      <p:pic>
        <p:nvPicPr>
          <p:cNvPr id="60" name="図 59"/>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3996411" y="6083981"/>
            <a:ext cx="1501581" cy="1017532"/>
          </a:xfrm>
          <a:prstGeom prst="rect">
            <a:avLst/>
          </a:prstGeom>
        </p:spPr>
      </p:pic>
      <p:pic>
        <p:nvPicPr>
          <p:cNvPr id="410" name="図 409"/>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742136" y="5641657"/>
            <a:ext cx="753125" cy="366405"/>
          </a:xfrm>
          <a:prstGeom prst="rect">
            <a:avLst/>
          </a:prstGeom>
        </p:spPr>
      </p:pic>
      <p:sp>
        <p:nvSpPr>
          <p:cNvPr id="65" name="テキスト ボックス 64"/>
          <p:cNvSpPr txBox="1"/>
          <p:nvPr/>
        </p:nvSpPr>
        <p:spPr>
          <a:xfrm>
            <a:off x="1826600" y="5761788"/>
            <a:ext cx="963725" cy="230832"/>
          </a:xfrm>
          <a:prstGeom prst="rect">
            <a:avLst/>
          </a:prstGeom>
          <a:noFill/>
        </p:spPr>
        <p:txBody>
          <a:bodyPr wrap="none" rtlCol="0">
            <a:spAutoFit/>
          </a:bodyPr>
          <a:lstStyle/>
          <a:p>
            <a:r>
              <a:rPr kumimoji="1" lang="ja-JP" altLang="en-US" sz="900" dirty="0" smtClean="0"/>
              <a:t>よごれ</a:t>
            </a:r>
            <a:r>
              <a:rPr kumimoji="1" lang="ja-JP" altLang="en-US" sz="900" dirty="0" err="1" smtClean="0"/>
              <a:t>ま</a:t>
            </a:r>
            <a:r>
              <a:rPr kumimoji="1" lang="ja-JP" altLang="en-US" sz="900" dirty="0" smtClean="0"/>
              <a:t>扇 </a:t>
            </a:r>
            <a:r>
              <a:rPr lang="en-US" altLang="ja-JP" sz="900" dirty="0"/>
              <a:t> </a:t>
            </a:r>
            <a:r>
              <a:rPr kumimoji="1" lang="ja-JP" altLang="en-US" sz="900" dirty="0" smtClean="0"/>
              <a:t>なし</a:t>
            </a:r>
            <a:endParaRPr kumimoji="1" lang="ja-JP" altLang="en-US" sz="900" dirty="0"/>
          </a:p>
        </p:txBody>
      </p:sp>
      <p:sp>
        <p:nvSpPr>
          <p:cNvPr id="67" name="テキスト ボックス 66"/>
          <p:cNvSpPr txBox="1"/>
          <p:nvPr/>
        </p:nvSpPr>
        <p:spPr>
          <a:xfrm>
            <a:off x="1706596" y="7201782"/>
            <a:ext cx="2388795" cy="200055"/>
          </a:xfrm>
          <a:prstGeom prst="rect">
            <a:avLst/>
          </a:prstGeom>
          <a:noFill/>
        </p:spPr>
        <p:txBody>
          <a:bodyPr wrap="none" rtlCol="0">
            <a:spAutoFit/>
          </a:bodyPr>
          <a:lstStyle/>
          <a:p>
            <a:r>
              <a:rPr kumimoji="1" lang="en-US" altLang="ja-JP" sz="700" dirty="0" smtClean="0">
                <a:latin typeface="游ゴシック Medium" panose="020B0500000000000000" pitchFamily="50" charset="-128"/>
                <a:ea typeface="游ゴシック Medium" panose="020B0500000000000000" pitchFamily="50" charset="-128"/>
              </a:rPr>
              <a:t>※</a:t>
            </a:r>
            <a:r>
              <a:rPr kumimoji="1" lang="ja-JP" altLang="en-US" sz="700" dirty="0" smtClean="0">
                <a:latin typeface="游ゴシック Medium" panose="020B0500000000000000" pitchFamily="50" charset="-128"/>
                <a:ea typeface="游ゴシック Medium" panose="020B0500000000000000" pitchFamily="50" charset="-128"/>
              </a:rPr>
              <a:t>約</a:t>
            </a:r>
            <a:r>
              <a:rPr kumimoji="1" lang="en-US" altLang="ja-JP" sz="700" dirty="0" smtClean="0">
                <a:latin typeface="游ゴシック Medium" panose="020B0500000000000000" pitchFamily="50" charset="-128"/>
                <a:ea typeface="游ゴシック Medium" panose="020B0500000000000000" pitchFamily="50" charset="-128"/>
              </a:rPr>
              <a:t>1</a:t>
            </a:r>
            <a:r>
              <a:rPr kumimoji="1" lang="ja-JP" altLang="en-US" sz="700" dirty="0" smtClean="0">
                <a:latin typeface="游ゴシック Medium" panose="020B0500000000000000" pitchFamily="50" charset="-128"/>
                <a:ea typeface="游ゴシック Medium" panose="020B0500000000000000" pitchFamily="50" charset="-128"/>
              </a:rPr>
              <a:t>年間使用。使用状態や環境によって異なります。</a:t>
            </a:r>
            <a:endParaRPr kumimoji="1" lang="ja-JP" altLang="en-US" sz="700" dirty="0">
              <a:latin typeface="游ゴシック Medium" panose="020B0500000000000000" pitchFamily="50" charset="-128"/>
              <a:ea typeface="游ゴシック Medium" panose="020B0500000000000000" pitchFamily="50" charset="-128"/>
            </a:endParaRPr>
          </a:p>
        </p:txBody>
      </p:sp>
      <p:pic>
        <p:nvPicPr>
          <p:cNvPr id="68" name="図 67"/>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752085" y="34600"/>
            <a:ext cx="905639" cy="1017765"/>
          </a:xfrm>
          <a:prstGeom prst="rect">
            <a:avLst/>
          </a:prstGeom>
        </p:spPr>
      </p:pic>
      <p:sp>
        <p:nvSpPr>
          <p:cNvPr id="69" name="テキスト ボックス 68"/>
          <p:cNvSpPr txBox="1"/>
          <p:nvPr/>
        </p:nvSpPr>
        <p:spPr>
          <a:xfrm>
            <a:off x="2181312" y="133547"/>
            <a:ext cx="5057795" cy="707886"/>
          </a:xfrm>
          <a:prstGeom prst="rect">
            <a:avLst/>
          </a:prstGeom>
          <a:noFill/>
        </p:spPr>
        <p:txBody>
          <a:bodyPr wrap="none" rtlCol="0">
            <a:spAutoFit/>
          </a:bodyPr>
          <a:lstStyle/>
          <a:p>
            <a:r>
              <a:rPr kumimoji="1" lang="ja-JP" altLang="en-US" sz="2000" dirty="0" smtClean="0">
                <a:solidFill>
                  <a:schemeClr val="bg1"/>
                </a:solidFill>
                <a:latin typeface="游ゴシック Medium" panose="020B0500000000000000" pitchFamily="50" charset="-128"/>
                <a:ea typeface="游ゴシック Medium" panose="020B0500000000000000" pitchFamily="50" charset="-128"/>
              </a:rPr>
              <a:t>中までキレイに</a:t>
            </a:r>
            <a:r>
              <a:rPr kumimoji="1" lang="en-US" altLang="ja-JP" sz="2000" dirty="0" smtClean="0">
                <a:solidFill>
                  <a:schemeClr val="bg1"/>
                </a:solidFill>
                <a:latin typeface="游ゴシック Medium" panose="020B0500000000000000" pitchFamily="50" charset="-128"/>
                <a:ea typeface="游ゴシック Medium" panose="020B0500000000000000" pitchFamily="50" charset="-128"/>
              </a:rPr>
              <a:t>…</a:t>
            </a:r>
            <a:r>
              <a:rPr kumimoji="1" lang="ja-JP" altLang="en-US" sz="2000" dirty="0" smtClean="0">
                <a:solidFill>
                  <a:schemeClr val="bg1"/>
                </a:solidFill>
                <a:latin typeface="游ゴシック Medium" panose="020B0500000000000000" pitchFamily="50" charset="-128"/>
                <a:ea typeface="游ゴシック Medium" panose="020B0500000000000000" pitchFamily="50" charset="-128"/>
              </a:rPr>
              <a:t>！「よごれ</a:t>
            </a:r>
            <a:r>
              <a:rPr kumimoji="1" lang="ja-JP" altLang="en-US" sz="2000" dirty="0" err="1" smtClean="0">
                <a:solidFill>
                  <a:schemeClr val="bg1"/>
                </a:solidFill>
                <a:latin typeface="游ゴシック Medium" panose="020B0500000000000000" pitchFamily="50" charset="-128"/>
                <a:ea typeface="游ゴシック Medium" panose="020B0500000000000000" pitchFamily="50" charset="-128"/>
              </a:rPr>
              <a:t>ま</a:t>
            </a:r>
            <a:r>
              <a:rPr kumimoji="1" lang="ja-JP" altLang="en-US" sz="2000" dirty="0" smtClean="0">
                <a:solidFill>
                  <a:schemeClr val="bg1"/>
                </a:solidFill>
                <a:latin typeface="游ゴシック Medium" panose="020B0500000000000000" pitchFamily="50" charset="-128"/>
                <a:ea typeface="游ゴシック Medium" panose="020B0500000000000000" pitchFamily="50" charset="-128"/>
              </a:rPr>
              <a:t>扇」搭載。</a:t>
            </a:r>
            <a:endParaRPr kumimoji="1" lang="en-US" altLang="ja-JP" sz="2000" dirty="0" smtClean="0">
              <a:solidFill>
                <a:schemeClr val="bg1"/>
              </a:solidFill>
              <a:latin typeface="游ゴシック Medium" panose="020B0500000000000000" pitchFamily="50" charset="-128"/>
              <a:ea typeface="游ゴシック Medium" panose="020B0500000000000000" pitchFamily="50" charset="-128"/>
            </a:endParaRPr>
          </a:p>
          <a:p>
            <a:r>
              <a:rPr kumimoji="1" lang="ja-JP" altLang="en-US" sz="2000" dirty="0" smtClean="0">
                <a:solidFill>
                  <a:schemeClr val="bg1"/>
                </a:solidFill>
                <a:latin typeface="游ゴシック Medium" panose="020B0500000000000000" pitchFamily="50" charset="-128"/>
                <a:ea typeface="游ゴシック Medium" panose="020B0500000000000000" pitchFamily="50" charset="-128"/>
              </a:rPr>
              <a:t>清潔機能が充実した</a:t>
            </a:r>
            <a:r>
              <a:rPr kumimoji="1" lang="en-US" altLang="ja-JP" sz="2000" dirty="0" smtClean="0">
                <a:solidFill>
                  <a:schemeClr val="bg1"/>
                </a:solidFill>
                <a:latin typeface="游ゴシック Medium" panose="020B0500000000000000" pitchFamily="50" charset="-128"/>
                <a:ea typeface="游ゴシック Medium" panose="020B0500000000000000" pitchFamily="50" charset="-128"/>
              </a:rPr>
              <a:t>SP</a:t>
            </a:r>
            <a:r>
              <a:rPr kumimoji="1" lang="ja-JP" altLang="en-US" sz="2000" dirty="0" smtClean="0">
                <a:solidFill>
                  <a:schemeClr val="bg1"/>
                </a:solidFill>
                <a:latin typeface="游ゴシック Medium" panose="020B0500000000000000" pitchFamily="50" charset="-128"/>
                <a:ea typeface="游ゴシック Medium" panose="020B0500000000000000" pitchFamily="50" charset="-128"/>
              </a:rPr>
              <a:t>シリーズ</a:t>
            </a:r>
            <a:endParaRPr kumimoji="1" lang="ja-JP" altLang="en-US" sz="2000" dirty="0">
              <a:solidFill>
                <a:schemeClr val="bg1"/>
              </a:solidFill>
              <a:latin typeface="游ゴシック Medium" panose="020B0500000000000000" pitchFamily="50" charset="-128"/>
              <a:ea typeface="游ゴシック Medium" panose="020B0500000000000000" pitchFamily="50" charset="-128"/>
            </a:endParaRPr>
          </a:p>
        </p:txBody>
      </p:sp>
      <p:sp>
        <p:nvSpPr>
          <p:cNvPr id="412" name="テキスト ボックス 411"/>
          <p:cNvSpPr txBox="1"/>
          <p:nvPr/>
        </p:nvSpPr>
        <p:spPr>
          <a:xfrm>
            <a:off x="968341" y="7460309"/>
            <a:ext cx="4647426" cy="276999"/>
          </a:xfrm>
          <a:prstGeom prst="rect">
            <a:avLst/>
          </a:prstGeom>
          <a:noFill/>
        </p:spPr>
        <p:txBody>
          <a:bodyPr wrap="none" rtlCol="0">
            <a:spAutoFit/>
          </a:bodyPr>
          <a:lstStyle/>
          <a:p>
            <a:r>
              <a:rPr lang="ja-JP" altLang="en-US" sz="1200" dirty="0" smtClean="0">
                <a:solidFill>
                  <a:schemeClr val="accent1">
                    <a:lumMod val="75000"/>
                  </a:schemeClr>
                </a:solidFill>
                <a:latin typeface="游ゴシック Medium" panose="020B0500000000000000" pitchFamily="50" charset="-128"/>
                <a:ea typeface="游ゴシック Medium" panose="020B0500000000000000" pitchFamily="50" charset="-128"/>
              </a:rPr>
              <a:t>熱交換器を結露水で洗浄＆汚れが落ちやすいクリアフィンコート</a:t>
            </a:r>
            <a:endParaRPr kumimoji="1" lang="ja-JP" altLang="en-US" sz="1200" dirty="0">
              <a:solidFill>
                <a:schemeClr val="accent1">
                  <a:lumMod val="75000"/>
                </a:schemeClr>
              </a:solidFill>
              <a:latin typeface="游ゴシック Medium" panose="020B0500000000000000" pitchFamily="50" charset="-128"/>
              <a:ea typeface="游ゴシック Medium" panose="020B0500000000000000" pitchFamily="50" charset="-128"/>
            </a:endParaRPr>
          </a:p>
        </p:txBody>
      </p:sp>
      <p:pic>
        <p:nvPicPr>
          <p:cNvPr id="70" name="図 69"/>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0225" y="7281108"/>
            <a:ext cx="949558" cy="968573"/>
          </a:xfrm>
          <a:prstGeom prst="rect">
            <a:avLst/>
          </a:prstGeom>
        </p:spPr>
      </p:pic>
      <p:pic>
        <p:nvPicPr>
          <p:cNvPr id="72" name="図 71"/>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5715220" y="1965416"/>
            <a:ext cx="3470464" cy="1263590"/>
          </a:xfrm>
          <a:prstGeom prst="rect">
            <a:avLst/>
          </a:prstGeom>
        </p:spPr>
      </p:pic>
      <p:pic>
        <p:nvPicPr>
          <p:cNvPr id="75" name="図 74"/>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0028859" y="1751172"/>
            <a:ext cx="404600" cy="1465344"/>
          </a:xfrm>
          <a:prstGeom prst="rect">
            <a:avLst/>
          </a:prstGeom>
        </p:spPr>
      </p:pic>
      <p:pic>
        <p:nvPicPr>
          <p:cNvPr id="76" name="図 75"/>
          <p:cNvPicPr>
            <a:picLocks noChangeAspect="1"/>
          </p:cNvPicPr>
          <p:nvPr/>
        </p:nvPicPr>
        <p:blipFill>
          <a:blip r:embed="rId38"/>
          <a:stretch>
            <a:fillRect/>
          </a:stretch>
        </p:blipFill>
        <p:spPr>
          <a:xfrm>
            <a:off x="10098365" y="1828300"/>
            <a:ext cx="269680" cy="382833"/>
          </a:xfrm>
          <a:prstGeom prst="rect">
            <a:avLst/>
          </a:prstGeom>
        </p:spPr>
      </p:pic>
      <p:pic>
        <p:nvPicPr>
          <p:cNvPr id="78" name="図 77"/>
          <p:cNvPicPr>
            <a:picLocks noChangeAspect="1"/>
          </p:cNvPicPr>
          <p:nvPr/>
        </p:nvPicPr>
        <p:blipFill rotWithShape="1">
          <a:blip r:embed="rId39">
            <a:extLst>
              <a:ext uri="{28A0092B-C50C-407E-A947-70E740481C1C}">
                <a14:useLocalDpi xmlns:a14="http://schemas.microsoft.com/office/drawing/2010/main" val="0"/>
              </a:ext>
            </a:extLst>
          </a:blip>
          <a:srcRect t="73362" r="60027" b="268"/>
          <a:stretch/>
        </p:blipFill>
        <p:spPr>
          <a:xfrm>
            <a:off x="13868350" y="7352539"/>
            <a:ext cx="781651" cy="409433"/>
          </a:xfrm>
          <a:prstGeom prst="rect">
            <a:avLst/>
          </a:prstGeom>
        </p:spPr>
      </p:pic>
      <p:pic>
        <p:nvPicPr>
          <p:cNvPr id="413" name="図 412"/>
          <p:cNvPicPr>
            <a:picLocks noChangeAspect="1"/>
          </p:cNvPicPr>
          <p:nvPr/>
        </p:nvPicPr>
        <p:blipFill rotWithShape="1">
          <a:blip r:embed="rId39">
            <a:extLst>
              <a:ext uri="{28A0092B-C50C-407E-A947-70E740481C1C}">
                <a14:useLocalDpi xmlns:a14="http://schemas.microsoft.com/office/drawing/2010/main" val="0"/>
              </a:ext>
            </a:extLst>
          </a:blip>
          <a:srcRect r="19590" b="73399"/>
          <a:stretch/>
        </p:blipFill>
        <p:spPr>
          <a:xfrm>
            <a:off x="13099669" y="6219790"/>
            <a:ext cx="1572392" cy="413020"/>
          </a:xfrm>
          <a:prstGeom prst="rect">
            <a:avLst/>
          </a:prstGeom>
        </p:spPr>
      </p:pic>
      <p:pic>
        <p:nvPicPr>
          <p:cNvPr id="414" name="図 413"/>
          <p:cNvPicPr>
            <a:picLocks noChangeAspect="1"/>
          </p:cNvPicPr>
          <p:nvPr/>
        </p:nvPicPr>
        <p:blipFill rotWithShape="1">
          <a:blip r:embed="rId39">
            <a:extLst>
              <a:ext uri="{28A0092B-C50C-407E-A947-70E740481C1C}">
                <a14:useLocalDpi xmlns:a14="http://schemas.microsoft.com/office/drawing/2010/main" val="0"/>
              </a:ext>
            </a:extLst>
          </a:blip>
          <a:srcRect l="79614" r="-552" b="72487"/>
          <a:stretch/>
        </p:blipFill>
        <p:spPr>
          <a:xfrm>
            <a:off x="13088919" y="6778835"/>
            <a:ext cx="409433" cy="427180"/>
          </a:xfrm>
          <a:prstGeom prst="rect">
            <a:avLst/>
          </a:prstGeom>
        </p:spPr>
      </p:pic>
      <p:pic>
        <p:nvPicPr>
          <p:cNvPr id="415" name="図 414"/>
          <p:cNvPicPr>
            <a:picLocks noChangeAspect="1"/>
          </p:cNvPicPr>
          <p:nvPr/>
        </p:nvPicPr>
        <p:blipFill rotWithShape="1">
          <a:blip r:embed="rId39">
            <a:extLst>
              <a:ext uri="{28A0092B-C50C-407E-A947-70E740481C1C}">
                <a14:useLocalDpi xmlns:a14="http://schemas.microsoft.com/office/drawing/2010/main" val="0"/>
              </a:ext>
            </a:extLst>
          </a:blip>
          <a:srcRect t="37099" r="39225" b="36531"/>
          <a:stretch/>
        </p:blipFill>
        <p:spPr>
          <a:xfrm>
            <a:off x="13483627" y="6782935"/>
            <a:ext cx="1188433" cy="409433"/>
          </a:xfrm>
          <a:prstGeom prst="rect">
            <a:avLst/>
          </a:prstGeom>
        </p:spPr>
      </p:pic>
      <p:pic>
        <p:nvPicPr>
          <p:cNvPr id="416" name="図 415"/>
          <p:cNvPicPr>
            <a:picLocks noChangeAspect="1"/>
          </p:cNvPicPr>
          <p:nvPr/>
        </p:nvPicPr>
        <p:blipFill rotWithShape="1">
          <a:blip r:embed="rId39">
            <a:extLst>
              <a:ext uri="{28A0092B-C50C-407E-A947-70E740481C1C}">
                <a14:useLocalDpi xmlns:a14="http://schemas.microsoft.com/office/drawing/2010/main" val="0"/>
              </a:ext>
            </a:extLst>
          </a:blip>
          <a:srcRect l="60035" t="38070" b="37318"/>
          <a:stretch/>
        </p:blipFill>
        <p:spPr>
          <a:xfrm>
            <a:off x="13088920" y="7369787"/>
            <a:ext cx="781492" cy="382137"/>
          </a:xfrm>
          <a:prstGeom prst="rect">
            <a:avLst/>
          </a:prstGeom>
        </p:spPr>
      </p:pic>
      <p:pic>
        <p:nvPicPr>
          <p:cNvPr id="417" name="図 416"/>
          <p:cNvPicPr>
            <a:picLocks noChangeAspect="1"/>
          </p:cNvPicPr>
          <p:nvPr/>
        </p:nvPicPr>
        <p:blipFill rotWithShape="1">
          <a:blip r:embed="rId39">
            <a:extLst>
              <a:ext uri="{28A0092B-C50C-407E-A947-70E740481C1C}">
                <a14:useLocalDpi xmlns:a14="http://schemas.microsoft.com/office/drawing/2010/main" val="0"/>
              </a:ext>
            </a:extLst>
          </a:blip>
          <a:srcRect l="39976" t="74045" r="39086" b="-415"/>
          <a:stretch/>
        </p:blipFill>
        <p:spPr>
          <a:xfrm>
            <a:off x="13074790" y="7915696"/>
            <a:ext cx="409433" cy="409433"/>
          </a:xfrm>
          <a:prstGeom prst="rect">
            <a:avLst/>
          </a:prstGeom>
        </p:spPr>
      </p:pic>
      <p:sp>
        <p:nvSpPr>
          <p:cNvPr id="421" name="テキスト ボックス 182"/>
          <p:cNvSpPr txBox="1">
            <a:spLocks noChangeArrowheads="1"/>
          </p:cNvSpPr>
          <p:nvPr/>
        </p:nvSpPr>
        <p:spPr bwMode="auto">
          <a:xfrm>
            <a:off x="13036926" y="7728242"/>
            <a:ext cx="5155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defTabSz="914400">
              <a:spcBef>
                <a:spcPct val="0"/>
              </a:spcBef>
              <a:buFontTx/>
              <a:buNone/>
              <a:defRPr/>
            </a:pPr>
            <a:r>
              <a:rPr lang="ja-JP" altLang="en-US" sz="500" spc="-70" dirty="0" smtClean="0">
                <a:solidFill>
                  <a:srgbClr val="000000"/>
                </a:solidFill>
                <a:latin typeface="游ゴシック Medium" panose="020B0500000000000000" pitchFamily="50" charset="-128"/>
                <a:ea typeface="游ゴシック Medium" panose="020B0500000000000000" pitchFamily="50" charset="-128"/>
              </a:rPr>
              <a:t>はずせる</a:t>
            </a:r>
            <a:endParaRPr lang="en-US" altLang="ja-JP" sz="500" spc="-70" dirty="0" smtClean="0">
              <a:solidFill>
                <a:srgbClr val="000000"/>
              </a:solidFill>
              <a:latin typeface="游ゴシック Medium" panose="020B0500000000000000" pitchFamily="50" charset="-128"/>
              <a:ea typeface="游ゴシック Medium" panose="020B0500000000000000" pitchFamily="50" charset="-128"/>
            </a:endParaRPr>
          </a:p>
          <a:p>
            <a:pPr algn="ctr" defTabSz="914400">
              <a:spcBef>
                <a:spcPct val="0"/>
              </a:spcBef>
              <a:buFontTx/>
              <a:buNone/>
              <a:defRPr/>
            </a:pPr>
            <a:r>
              <a:rPr lang="ja-JP" altLang="en-US" sz="500" spc="-70" dirty="0" smtClean="0">
                <a:solidFill>
                  <a:srgbClr val="000000"/>
                </a:solidFill>
                <a:latin typeface="游ゴシック Medium" panose="020B0500000000000000" pitchFamily="50" charset="-128"/>
                <a:ea typeface="游ゴシック Medium" panose="020B0500000000000000" pitchFamily="50" charset="-128"/>
              </a:rPr>
              <a:t>上下ルーバー</a:t>
            </a:r>
          </a:p>
        </p:txBody>
      </p:sp>
      <p:sp>
        <p:nvSpPr>
          <p:cNvPr id="443" name="テキスト ボックス 173"/>
          <p:cNvSpPr txBox="1">
            <a:spLocks noChangeArrowheads="1"/>
          </p:cNvSpPr>
          <p:nvPr/>
        </p:nvSpPr>
        <p:spPr bwMode="auto">
          <a:xfrm>
            <a:off x="13009996" y="6600831"/>
            <a:ext cx="56938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defTabSz="914400">
              <a:spcBef>
                <a:spcPct val="0"/>
              </a:spcBef>
              <a:buFontTx/>
              <a:buNone/>
              <a:defRPr/>
            </a:pPr>
            <a:r>
              <a:rPr lang="ja-JP" altLang="en-US" sz="500" dirty="0" smtClean="0">
                <a:solidFill>
                  <a:srgbClr val="000000"/>
                </a:solidFill>
                <a:latin typeface="游ゴシック Medium" panose="020B0500000000000000" pitchFamily="50" charset="-128"/>
                <a:ea typeface="游ゴシック Medium" panose="020B0500000000000000" pitchFamily="50" charset="-128"/>
              </a:rPr>
              <a:t>人感センサー</a:t>
            </a:r>
          </a:p>
        </p:txBody>
      </p:sp>
      <p:sp>
        <p:nvSpPr>
          <p:cNvPr id="404" name="テキスト ボックス 403">
            <a:extLst>
              <a:ext uri="{FF2B5EF4-FFF2-40B4-BE49-F238E27FC236}">
                <a16:creationId xmlns:a16="http://schemas.microsoft.com/office/drawing/2014/main" id="{AE568165-AAEA-764F-9691-D025D97B1508}"/>
              </a:ext>
            </a:extLst>
          </p:cNvPr>
          <p:cNvSpPr txBox="1"/>
          <p:nvPr/>
        </p:nvSpPr>
        <p:spPr>
          <a:xfrm>
            <a:off x="6171922" y="9967074"/>
            <a:ext cx="300082" cy="184666"/>
          </a:xfrm>
          <a:prstGeom prst="rect">
            <a:avLst/>
          </a:prstGeom>
          <a:noFill/>
        </p:spPr>
        <p:txBody>
          <a:bodyPr wrap="none" rtlCol="0">
            <a:spAutoFit/>
          </a:bodyPr>
          <a:lstStyle/>
          <a:p>
            <a:r>
              <a:rPr kumimoji="1" lang="en-US" altLang="ja-JP" sz="600" dirty="0" smtClean="0"/>
              <a:t>※7</a:t>
            </a:r>
          </a:p>
        </p:txBody>
      </p:sp>
      <p:sp>
        <p:nvSpPr>
          <p:cNvPr id="445" name="テキスト ボックス 444">
            <a:extLst>
              <a:ext uri="{FF2B5EF4-FFF2-40B4-BE49-F238E27FC236}">
                <a16:creationId xmlns:a16="http://schemas.microsoft.com/office/drawing/2014/main" id="{20B410C2-E081-6F40-B4A0-68BE0E660395}"/>
              </a:ext>
            </a:extLst>
          </p:cNvPr>
          <p:cNvSpPr txBox="1"/>
          <p:nvPr/>
        </p:nvSpPr>
        <p:spPr>
          <a:xfrm>
            <a:off x="1449982" y="3724149"/>
            <a:ext cx="261610" cy="153888"/>
          </a:xfrm>
          <a:prstGeom prst="rect">
            <a:avLst/>
          </a:prstGeom>
          <a:noFill/>
        </p:spPr>
        <p:txBody>
          <a:bodyPr wrap="none" rtlCol="0">
            <a:spAutoFit/>
          </a:bodyPr>
          <a:lstStyle/>
          <a:p>
            <a:r>
              <a:rPr kumimoji="1" lang="en-US" altLang="ja-JP" sz="400" dirty="0" smtClean="0"/>
              <a:t>※1</a:t>
            </a:r>
            <a:endParaRPr kumimoji="1" lang="ja-JP" altLang="en-US" sz="400" dirty="0"/>
          </a:p>
        </p:txBody>
      </p:sp>
      <p:sp>
        <p:nvSpPr>
          <p:cNvPr id="446" name="テキスト ボックス 445">
            <a:extLst>
              <a:ext uri="{FF2B5EF4-FFF2-40B4-BE49-F238E27FC236}">
                <a16:creationId xmlns:a16="http://schemas.microsoft.com/office/drawing/2014/main" id="{20B410C2-E081-6F40-B4A0-68BE0E660395}"/>
              </a:ext>
            </a:extLst>
          </p:cNvPr>
          <p:cNvSpPr txBox="1"/>
          <p:nvPr/>
        </p:nvSpPr>
        <p:spPr>
          <a:xfrm>
            <a:off x="4514604" y="4524230"/>
            <a:ext cx="261610" cy="153888"/>
          </a:xfrm>
          <a:prstGeom prst="rect">
            <a:avLst/>
          </a:prstGeom>
          <a:noFill/>
        </p:spPr>
        <p:txBody>
          <a:bodyPr wrap="none" rtlCol="0">
            <a:spAutoFit/>
          </a:bodyPr>
          <a:lstStyle/>
          <a:p>
            <a:r>
              <a:rPr kumimoji="1" lang="en-US" altLang="ja-JP" sz="400" dirty="0" smtClean="0"/>
              <a:t>※1</a:t>
            </a:r>
            <a:endParaRPr kumimoji="1" lang="ja-JP" altLang="en-US" sz="400" dirty="0"/>
          </a:p>
        </p:txBody>
      </p:sp>
      <p:sp>
        <p:nvSpPr>
          <p:cNvPr id="81" name="テキスト ボックス 80"/>
          <p:cNvSpPr txBox="1"/>
          <p:nvPr/>
        </p:nvSpPr>
        <p:spPr>
          <a:xfrm>
            <a:off x="92578" y="5382787"/>
            <a:ext cx="2579552" cy="230832"/>
          </a:xfrm>
          <a:prstGeom prst="rect">
            <a:avLst/>
          </a:prstGeom>
          <a:noFill/>
        </p:spPr>
        <p:txBody>
          <a:bodyPr wrap="none" rtlCol="0">
            <a:spAutoFit/>
          </a:bodyPr>
          <a:lstStyle/>
          <a:p>
            <a:r>
              <a:rPr lang="ja-JP" altLang="en-US" sz="450" dirty="0" smtClean="0">
                <a:solidFill>
                  <a:schemeClr val="tx1">
                    <a:lumMod val="85000"/>
                    <a:lumOff val="15000"/>
                  </a:schemeClr>
                </a:solidFill>
              </a:rPr>
              <a:t>★家庭用エアコンにおいて。送風ファンと送風路を同時におそうじする機能。</a:t>
            </a:r>
            <a:r>
              <a:rPr lang="en-US" altLang="ja-JP" sz="450" dirty="0" smtClean="0">
                <a:solidFill>
                  <a:schemeClr val="tx1">
                    <a:lumMod val="85000"/>
                    <a:lumOff val="15000"/>
                  </a:schemeClr>
                </a:solidFill>
              </a:rPr>
              <a:t>2024</a:t>
            </a:r>
            <a:r>
              <a:rPr lang="ja-JP" altLang="en-US" sz="450" dirty="0" smtClean="0">
                <a:solidFill>
                  <a:schemeClr val="tx1">
                    <a:lumMod val="85000"/>
                    <a:lumOff val="15000"/>
                  </a:schemeClr>
                </a:solidFill>
              </a:rPr>
              <a:t>年</a:t>
            </a:r>
            <a:r>
              <a:rPr lang="en-US" altLang="ja-JP" sz="450" dirty="0" smtClean="0">
                <a:solidFill>
                  <a:schemeClr val="tx1">
                    <a:lumMod val="85000"/>
                    <a:lumOff val="15000"/>
                  </a:schemeClr>
                </a:solidFill>
              </a:rPr>
              <a:t>12</a:t>
            </a:r>
            <a:r>
              <a:rPr lang="ja-JP" altLang="en-US" sz="450" dirty="0" smtClean="0">
                <a:solidFill>
                  <a:schemeClr val="tx1">
                    <a:lumMod val="85000"/>
                    <a:lumOff val="15000"/>
                  </a:schemeClr>
                </a:solidFill>
              </a:rPr>
              <a:t>月現在。　</a:t>
            </a:r>
            <a:endParaRPr lang="en-US" altLang="ja-JP" sz="450" dirty="0" smtClean="0">
              <a:solidFill>
                <a:schemeClr val="tx1">
                  <a:lumMod val="85000"/>
                  <a:lumOff val="15000"/>
                </a:schemeClr>
              </a:solidFill>
            </a:endParaRPr>
          </a:p>
          <a:p>
            <a:r>
              <a:rPr lang="en-US" altLang="ja-JP" sz="450" dirty="0" smtClean="0">
                <a:solidFill>
                  <a:schemeClr val="tx1">
                    <a:lumMod val="85000"/>
                    <a:lumOff val="15000"/>
                  </a:schemeClr>
                </a:solidFill>
              </a:rPr>
              <a:t>※1</a:t>
            </a:r>
            <a:r>
              <a:rPr lang="ja-JP" altLang="en-US" sz="450" dirty="0" smtClean="0">
                <a:solidFill>
                  <a:schemeClr val="tx1">
                    <a:lumMod val="85000"/>
                    <a:lumOff val="15000"/>
                  </a:schemeClr>
                </a:solidFill>
              </a:rPr>
              <a:t> </a:t>
            </a:r>
            <a:r>
              <a:rPr lang="en-US" altLang="ja-JP" sz="450" dirty="0" smtClean="0">
                <a:solidFill>
                  <a:schemeClr val="tx1">
                    <a:lumMod val="85000"/>
                    <a:lumOff val="15000"/>
                  </a:schemeClr>
                </a:solidFill>
              </a:rPr>
              <a:t>[</a:t>
            </a:r>
            <a:r>
              <a:rPr lang="ja-JP" altLang="en-US" sz="450" dirty="0" smtClean="0">
                <a:solidFill>
                  <a:schemeClr val="tx1">
                    <a:lumMod val="85000"/>
                    <a:lumOff val="15000"/>
                  </a:schemeClr>
                </a:solidFill>
              </a:rPr>
              <a:t>抗菌</a:t>
            </a:r>
            <a:r>
              <a:rPr lang="en-US" altLang="ja-JP" sz="450" dirty="0" smtClean="0">
                <a:solidFill>
                  <a:schemeClr val="tx1">
                    <a:lumMod val="85000"/>
                    <a:lumOff val="15000"/>
                  </a:schemeClr>
                </a:solidFill>
              </a:rPr>
              <a:t>][</a:t>
            </a:r>
            <a:r>
              <a:rPr lang="ja-JP" altLang="en-US" sz="450" dirty="0" smtClean="0">
                <a:solidFill>
                  <a:schemeClr val="tx1">
                    <a:lumMod val="85000"/>
                    <a:lumOff val="15000"/>
                  </a:schemeClr>
                </a:solidFill>
              </a:rPr>
              <a:t>防カビ</a:t>
            </a:r>
            <a:r>
              <a:rPr lang="en-US" altLang="ja-JP" sz="450" dirty="0" smtClean="0">
                <a:solidFill>
                  <a:schemeClr val="tx1">
                    <a:lumMod val="85000"/>
                    <a:lumOff val="15000"/>
                  </a:schemeClr>
                </a:solidFill>
              </a:rPr>
              <a:t>]</a:t>
            </a:r>
            <a:r>
              <a:rPr lang="ja-JP" altLang="en-US" sz="450" dirty="0" smtClean="0">
                <a:solidFill>
                  <a:schemeClr val="tx1">
                    <a:lumMod val="85000"/>
                    <a:lumOff val="15000"/>
                  </a:schemeClr>
                </a:solidFill>
              </a:rPr>
              <a:t>の試験結果について、詳しくはカタログをご覧ください。</a:t>
            </a:r>
            <a:endParaRPr kumimoji="1" lang="ja-JP" altLang="en-US" sz="450" dirty="0"/>
          </a:p>
        </p:txBody>
      </p:sp>
      <p:sp>
        <p:nvSpPr>
          <p:cNvPr id="346" name="テキスト ボックス 345">
            <a:extLst>
              <a:ext uri="{FF2B5EF4-FFF2-40B4-BE49-F238E27FC236}">
                <a16:creationId xmlns:a16="http://schemas.microsoft.com/office/drawing/2014/main" id="{90C569A5-C3A9-214E-A75A-0C044DF5F1DC}"/>
              </a:ext>
            </a:extLst>
          </p:cNvPr>
          <p:cNvSpPr txBox="1"/>
          <p:nvPr/>
        </p:nvSpPr>
        <p:spPr>
          <a:xfrm>
            <a:off x="5957789" y="3575113"/>
            <a:ext cx="1140067" cy="184666"/>
          </a:xfrm>
          <a:prstGeom prst="rect">
            <a:avLst/>
          </a:prstGeom>
          <a:solidFill>
            <a:schemeClr val="tx1"/>
          </a:solidFill>
        </p:spPr>
        <p:txBody>
          <a:bodyPr wrap="square" rtlCol="0">
            <a:spAutoFit/>
          </a:bodyPr>
          <a:lstStyle/>
          <a:p>
            <a:r>
              <a:rPr lang="en-US" altLang="ja-JP" sz="600" dirty="0">
                <a:solidFill>
                  <a:srgbClr val="FFFFFF"/>
                </a:solidFill>
                <a:latin typeface="游ゴシック Medium" panose="020B0500000000000000" pitchFamily="50" charset="-128"/>
                <a:ea typeface="游ゴシック Medium" panose="020B0500000000000000" pitchFamily="50" charset="-128"/>
              </a:rPr>
              <a:t>22</a:t>
            </a:r>
            <a:r>
              <a:rPr lang="ja-JP" altLang="en-US" sz="600" dirty="0">
                <a:solidFill>
                  <a:srgbClr val="FFFFFF"/>
                </a:solidFill>
                <a:latin typeface="游ゴシック Medium" panose="020B0500000000000000" pitchFamily="50" charset="-128"/>
                <a:ea typeface="游ゴシック Medium" panose="020B0500000000000000" pitchFamily="50" charset="-128"/>
              </a:rPr>
              <a:t>・</a:t>
            </a:r>
            <a:r>
              <a:rPr lang="en-US" altLang="ja-JP" sz="600" dirty="0">
                <a:solidFill>
                  <a:srgbClr val="FFFFFF"/>
                </a:solidFill>
                <a:latin typeface="游ゴシック Medium" panose="020B0500000000000000" pitchFamily="50" charset="-128"/>
                <a:ea typeface="游ゴシック Medium" panose="020B0500000000000000" pitchFamily="50" charset="-128"/>
              </a:rPr>
              <a:t>25</a:t>
            </a:r>
            <a:r>
              <a:rPr lang="ja-JP" altLang="en-US" sz="600" dirty="0">
                <a:solidFill>
                  <a:srgbClr val="FFFFFF"/>
                </a:solidFill>
                <a:latin typeface="游ゴシック Medium" panose="020B0500000000000000" pitchFamily="50" charset="-128"/>
                <a:ea typeface="游ゴシック Medium" panose="020B0500000000000000" pitchFamily="50" charset="-128"/>
              </a:rPr>
              <a:t>・</a:t>
            </a:r>
            <a:r>
              <a:rPr lang="en-US" altLang="ja-JP" sz="600" dirty="0" smtClean="0">
                <a:solidFill>
                  <a:srgbClr val="FFFFFF"/>
                </a:solidFill>
                <a:latin typeface="游ゴシック Medium" panose="020B0500000000000000" pitchFamily="50" charset="-128"/>
                <a:ea typeface="游ゴシック Medium" panose="020B0500000000000000" pitchFamily="50" charset="-128"/>
              </a:rPr>
              <a:t>28</a:t>
            </a:r>
            <a:r>
              <a:rPr lang="ja-JP" altLang="en-US" sz="600" dirty="0" smtClean="0">
                <a:solidFill>
                  <a:srgbClr val="FFFFFF"/>
                </a:solidFill>
                <a:latin typeface="游ゴシック Medium" panose="020B0500000000000000" pitchFamily="50" charset="-128"/>
                <a:ea typeface="游ゴシック Medium" panose="020B0500000000000000" pitchFamily="50" charset="-128"/>
              </a:rPr>
              <a:t>タイプ用室外機</a:t>
            </a:r>
            <a:endParaRPr lang="ja-JP" altLang="en-US" sz="600" dirty="0">
              <a:solidFill>
                <a:srgbClr val="FFFFFF"/>
              </a:solidFill>
              <a:latin typeface="游ゴシック Medium" panose="020B0500000000000000" pitchFamily="50" charset="-128"/>
              <a:ea typeface="游ゴシック Medium" panose="020B0500000000000000" pitchFamily="50" charset="-128"/>
            </a:endParaRPr>
          </a:p>
        </p:txBody>
      </p:sp>
      <p:cxnSp>
        <p:nvCxnSpPr>
          <p:cNvPr id="372" name="直線矢印コネクタ 371">
            <a:extLst>
              <a:ext uri="{FF2B5EF4-FFF2-40B4-BE49-F238E27FC236}">
                <a16:creationId xmlns:a16="http://schemas.microsoft.com/office/drawing/2014/main" id="{CB225832-C2D0-F540-A64D-C8B857DBA08A}"/>
              </a:ext>
            </a:extLst>
          </p:cNvPr>
          <p:cNvCxnSpPr>
            <a:cxnSpLocks/>
          </p:cNvCxnSpPr>
          <p:nvPr/>
        </p:nvCxnSpPr>
        <p:spPr>
          <a:xfrm>
            <a:off x="7017967" y="3913078"/>
            <a:ext cx="0" cy="679068"/>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cxnSp>
        <p:nvCxnSpPr>
          <p:cNvPr id="394" name="直線矢印コネクタ 393">
            <a:extLst>
              <a:ext uri="{FF2B5EF4-FFF2-40B4-BE49-F238E27FC236}">
                <a16:creationId xmlns:a16="http://schemas.microsoft.com/office/drawing/2014/main" id="{A730E4D3-3BC2-1749-9104-32C818F54395}"/>
              </a:ext>
            </a:extLst>
          </p:cNvPr>
          <p:cNvCxnSpPr>
            <a:cxnSpLocks/>
          </p:cNvCxnSpPr>
          <p:nvPr/>
        </p:nvCxnSpPr>
        <p:spPr>
          <a:xfrm flipV="1">
            <a:off x="6812939" y="4608018"/>
            <a:ext cx="173216" cy="134141"/>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cxnSp>
        <p:nvCxnSpPr>
          <p:cNvPr id="423" name="直線矢印コネクタ 422">
            <a:extLst>
              <a:ext uri="{FF2B5EF4-FFF2-40B4-BE49-F238E27FC236}">
                <a16:creationId xmlns:a16="http://schemas.microsoft.com/office/drawing/2014/main" id="{E0E45F59-0DDE-6A46-ADF8-A89979371428}"/>
              </a:ext>
            </a:extLst>
          </p:cNvPr>
          <p:cNvCxnSpPr>
            <a:cxnSpLocks/>
          </p:cNvCxnSpPr>
          <p:nvPr/>
        </p:nvCxnSpPr>
        <p:spPr>
          <a:xfrm>
            <a:off x="5963923" y="4711134"/>
            <a:ext cx="838033" cy="19031"/>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sp>
        <p:nvSpPr>
          <p:cNvPr id="447" name="テキスト ボックス 446">
            <a:extLst>
              <a:ext uri="{FF2B5EF4-FFF2-40B4-BE49-F238E27FC236}">
                <a16:creationId xmlns:a16="http://schemas.microsoft.com/office/drawing/2014/main" id="{2C16CFED-D0E9-144A-A033-ACF50CF2A224}"/>
              </a:ext>
            </a:extLst>
          </p:cNvPr>
          <p:cNvSpPr txBox="1"/>
          <p:nvPr/>
        </p:nvSpPr>
        <p:spPr>
          <a:xfrm>
            <a:off x="5919900" y="4717421"/>
            <a:ext cx="861133" cy="215444"/>
          </a:xfrm>
          <a:prstGeom prst="rect">
            <a:avLst/>
          </a:prstGeom>
          <a:noFill/>
          <a:ln>
            <a:noFill/>
          </a:ln>
        </p:spPr>
        <p:txBody>
          <a:bodyPr wrap="none" rtlCol="0">
            <a:spAutoFit/>
          </a:bodyPr>
          <a:lstStyle/>
          <a:p>
            <a:r>
              <a:rPr lang="ja-JP" altLang="en-US" sz="800" dirty="0" smtClean="0"/>
              <a:t>幅</a:t>
            </a:r>
            <a:r>
              <a:rPr lang="en-US" altLang="ja-JP" sz="800" dirty="0" smtClean="0"/>
              <a:t>800</a:t>
            </a:r>
            <a:r>
              <a:rPr lang="ja-JP" altLang="en-US" sz="800" dirty="0" smtClean="0"/>
              <a:t>（</a:t>
            </a:r>
            <a:r>
              <a:rPr lang="en-US" altLang="ja-JP" sz="800" dirty="0" smtClean="0"/>
              <a:t>+70</a:t>
            </a:r>
            <a:r>
              <a:rPr lang="ja-JP" altLang="en-US" sz="800" dirty="0" smtClean="0"/>
              <a:t>）</a:t>
            </a:r>
            <a:r>
              <a:rPr lang="en-US" altLang="ja-JP" sz="800" dirty="0"/>
              <a:t>mm</a:t>
            </a:r>
            <a:endParaRPr lang="ja-JP" altLang="en-US" sz="800" dirty="0"/>
          </a:p>
        </p:txBody>
      </p:sp>
      <p:sp>
        <p:nvSpPr>
          <p:cNvPr id="448" name="テキスト ボックス 447">
            <a:extLst>
              <a:ext uri="{FF2B5EF4-FFF2-40B4-BE49-F238E27FC236}">
                <a16:creationId xmlns:a16="http://schemas.microsoft.com/office/drawing/2014/main" id="{341AC0BA-CDD4-D94F-82B2-111677A8212F}"/>
              </a:ext>
            </a:extLst>
          </p:cNvPr>
          <p:cNvSpPr txBox="1"/>
          <p:nvPr/>
        </p:nvSpPr>
        <p:spPr>
          <a:xfrm>
            <a:off x="6872406" y="4700066"/>
            <a:ext cx="502061" cy="271869"/>
          </a:xfrm>
          <a:prstGeom prst="rect">
            <a:avLst/>
          </a:prstGeom>
          <a:noFill/>
          <a:ln>
            <a:noFill/>
          </a:ln>
        </p:spPr>
        <p:txBody>
          <a:bodyPr wrap="none" rtlCol="0">
            <a:spAutoFit/>
          </a:bodyPr>
          <a:lstStyle/>
          <a:p>
            <a:pPr>
              <a:lnSpc>
                <a:spcPts val="700"/>
              </a:lnSpc>
            </a:pPr>
            <a:r>
              <a:rPr lang="ja-JP" altLang="en-US" sz="800" dirty="0"/>
              <a:t>奥行き</a:t>
            </a:r>
            <a:endParaRPr lang="en-US" altLang="ja-JP" sz="800" dirty="0"/>
          </a:p>
          <a:p>
            <a:pPr>
              <a:lnSpc>
                <a:spcPts val="700"/>
              </a:lnSpc>
            </a:pPr>
            <a:r>
              <a:rPr lang="en-US" altLang="ja-JP" sz="800" dirty="0" smtClean="0"/>
              <a:t>319mm</a:t>
            </a:r>
            <a:endParaRPr lang="ja-JP" altLang="en-US" sz="800" dirty="0"/>
          </a:p>
        </p:txBody>
      </p:sp>
      <p:sp>
        <p:nvSpPr>
          <p:cNvPr id="449" name="テキスト ボックス 448">
            <a:extLst>
              <a:ext uri="{FF2B5EF4-FFF2-40B4-BE49-F238E27FC236}">
                <a16:creationId xmlns:a16="http://schemas.microsoft.com/office/drawing/2014/main" id="{C9B5679E-9C92-8B4A-ADC8-5FFF76C2EE5A}"/>
              </a:ext>
            </a:extLst>
          </p:cNvPr>
          <p:cNvSpPr txBox="1"/>
          <p:nvPr/>
        </p:nvSpPr>
        <p:spPr>
          <a:xfrm>
            <a:off x="6974059" y="4039227"/>
            <a:ext cx="502061" cy="271869"/>
          </a:xfrm>
          <a:prstGeom prst="rect">
            <a:avLst/>
          </a:prstGeom>
          <a:noFill/>
          <a:ln>
            <a:noFill/>
          </a:ln>
        </p:spPr>
        <p:txBody>
          <a:bodyPr wrap="none" rtlCol="0">
            <a:spAutoFit/>
          </a:bodyPr>
          <a:lstStyle/>
          <a:p>
            <a:pPr>
              <a:lnSpc>
                <a:spcPts val="700"/>
              </a:lnSpc>
            </a:pPr>
            <a:r>
              <a:rPr lang="ja-JP" altLang="en-US" sz="800" dirty="0"/>
              <a:t>高さ</a:t>
            </a:r>
            <a:endParaRPr lang="en-US" altLang="ja-JP" sz="800" dirty="0"/>
          </a:p>
          <a:p>
            <a:pPr>
              <a:lnSpc>
                <a:spcPts val="700"/>
              </a:lnSpc>
            </a:pPr>
            <a:r>
              <a:rPr lang="en-US" altLang="ja-JP" sz="800" dirty="0" smtClean="0"/>
              <a:t>590mm</a:t>
            </a:r>
            <a:endParaRPr lang="ja-JP" altLang="en-US" sz="800" dirty="0"/>
          </a:p>
        </p:txBody>
      </p:sp>
      <p:cxnSp>
        <p:nvCxnSpPr>
          <p:cNvPr id="451" name="直線コネクタ 450"/>
          <p:cNvCxnSpPr/>
          <p:nvPr/>
        </p:nvCxnSpPr>
        <p:spPr>
          <a:xfrm>
            <a:off x="6935088" y="3915365"/>
            <a:ext cx="141282" cy="0"/>
          </a:xfrm>
          <a:prstGeom prst="line">
            <a:avLst/>
          </a:prstGeom>
        </p:spPr>
        <p:style>
          <a:lnRef idx="1">
            <a:schemeClr val="dk1"/>
          </a:lnRef>
          <a:fillRef idx="0">
            <a:schemeClr val="dk1"/>
          </a:fillRef>
          <a:effectRef idx="0">
            <a:schemeClr val="dk1"/>
          </a:effectRef>
          <a:fontRef idx="minor">
            <a:schemeClr val="tx1"/>
          </a:fontRef>
        </p:style>
      </p:cxnSp>
      <p:cxnSp>
        <p:nvCxnSpPr>
          <p:cNvPr id="452" name="直線コネクタ 451"/>
          <p:cNvCxnSpPr/>
          <p:nvPr/>
        </p:nvCxnSpPr>
        <p:spPr>
          <a:xfrm>
            <a:off x="6938149" y="4599453"/>
            <a:ext cx="141282" cy="0"/>
          </a:xfrm>
          <a:prstGeom prst="line">
            <a:avLst/>
          </a:prstGeom>
        </p:spPr>
        <p:style>
          <a:lnRef idx="1">
            <a:schemeClr val="dk1"/>
          </a:lnRef>
          <a:fillRef idx="0">
            <a:schemeClr val="dk1"/>
          </a:fillRef>
          <a:effectRef idx="0">
            <a:schemeClr val="dk1"/>
          </a:effectRef>
          <a:fontRef idx="minor">
            <a:schemeClr val="tx1"/>
          </a:fontRef>
        </p:style>
      </p:cxnSp>
      <p:cxnSp>
        <p:nvCxnSpPr>
          <p:cNvPr id="453" name="直線コネクタ 452"/>
          <p:cNvCxnSpPr/>
          <p:nvPr/>
        </p:nvCxnSpPr>
        <p:spPr>
          <a:xfrm>
            <a:off x="6802243" y="4662517"/>
            <a:ext cx="0" cy="125275"/>
          </a:xfrm>
          <a:prstGeom prst="line">
            <a:avLst/>
          </a:prstGeom>
        </p:spPr>
        <p:style>
          <a:lnRef idx="1">
            <a:schemeClr val="dk1"/>
          </a:lnRef>
          <a:fillRef idx="0">
            <a:schemeClr val="dk1"/>
          </a:fillRef>
          <a:effectRef idx="0">
            <a:schemeClr val="dk1"/>
          </a:effectRef>
          <a:fontRef idx="minor">
            <a:schemeClr val="tx1"/>
          </a:fontRef>
        </p:style>
      </p:cxnSp>
      <p:cxnSp>
        <p:nvCxnSpPr>
          <p:cNvPr id="454" name="直線コネクタ 453"/>
          <p:cNvCxnSpPr/>
          <p:nvPr/>
        </p:nvCxnSpPr>
        <p:spPr>
          <a:xfrm>
            <a:off x="5956596" y="4647580"/>
            <a:ext cx="0" cy="125275"/>
          </a:xfrm>
          <a:prstGeom prst="line">
            <a:avLst/>
          </a:prstGeom>
        </p:spPr>
        <p:style>
          <a:lnRef idx="1">
            <a:schemeClr val="dk1"/>
          </a:lnRef>
          <a:fillRef idx="0">
            <a:schemeClr val="dk1"/>
          </a:fillRef>
          <a:effectRef idx="0">
            <a:schemeClr val="dk1"/>
          </a:effectRef>
          <a:fontRef idx="minor">
            <a:schemeClr val="tx1"/>
          </a:fontRef>
        </p:style>
      </p:cxnSp>
      <p:pic>
        <p:nvPicPr>
          <p:cNvPr id="444" name="図 443">
            <a:extLst>
              <a:ext uri="{FF2B5EF4-FFF2-40B4-BE49-F238E27FC236}">
                <a16:creationId xmlns:a16="http://schemas.microsoft.com/office/drawing/2014/main" id="{984EDD9C-C9E4-8048-85C1-9DDABDD0A1D8}"/>
              </a:ext>
            </a:extLst>
          </p:cNvPr>
          <p:cNvPicPr>
            <a:picLocks noChangeAspect="1"/>
          </p:cNvPicPr>
          <p:nvPr/>
        </p:nvPicPr>
        <p:blipFill>
          <a:blip r:embed="rId15"/>
          <a:stretch>
            <a:fillRect/>
          </a:stretch>
        </p:blipFill>
        <p:spPr>
          <a:xfrm>
            <a:off x="9107701" y="6833043"/>
            <a:ext cx="1593434" cy="149810"/>
          </a:xfrm>
          <a:prstGeom prst="rect">
            <a:avLst/>
          </a:prstGeom>
        </p:spPr>
      </p:pic>
      <p:sp>
        <p:nvSpPr>
          <p:cNvPr id="450" name="テキスト ボックス 449">
            <a:extLst>
              <a:ext uri="{FF2B5EF4-FFF2-40B4-BE49-F238E27FC236}">
                <a16:creationId xmlns:a16="http://schemas.microsoft.com/office/drawing/2014/main" id="{F4251508-78A1-594E-B744-7C77E3BC05FD}"/>
              </a:ext>
            </a:extLst>
          </p:cNvPr>
          <p:cNvSpPr txBox="1"/>
          <p:nvPr/>
        </p:nvSpPr>
        <p:spPr>
          <a:xfrm>
            <a:off x="9185684" y="6806250"/>
            <a:ext cx="1389536" cy="215444"/>
          </a:xfrm>
          <a:prstGeom prst="rect">
            <a:avLst/>
          </a:prstGeom>
          <a:noFill/>
        </p:spPr>
        <p:txBody>
          <a:bodyPr wrap="square" rtlCol="0">
            <a:spAutoFit/>
          </a:bodyPr>
          <a:lstStyle/>
          <a:p>
            <a:pPr algn="ctr"/>
            <a:r>
              <a:rPr lang="ja-JP" altLang="en-US" sz="800" dirty="0" smtClean="0">
                <a:solidFill>
                  <a:schemeClr val="bg1"/>
                </a:solidFill>
                <a:latin typeface="游ゴシック Medium" panose="020B0500000000000000" pitchFamily="50" charset="-128"/>
                <a:ea typeface="游ゴシック Medium" panose="020B0500000000000000" pitchFamily="50" charset="-128"/>
              </a:rPr>
              <a:t>はずせる上下ルーバー</a:t>
            </a:r>
            <a:endParaRPr lang="ja-JP" altLang="en-US" sz="800" dirty="0">
              <a:solidFill>
                <a:schemeClr val="bg1"/>
              </a:solidFill>
              <a:latin typeface="游ゴシック Medium" panose="020B0500000000000000" pitchFamily="50" charset="-128"/>
              <a:ea typeface="游ゴシック Medium" panose="020B0500000000000000" pitchFamily="50" charset="-128"/>
            </a:endParaRPr>
          </a:p>
        </p:txBody>
      </p:sp>
      <p:sp>
        <p:nvSpPr>
          <p:cNvPr id="455" name="テキスト ボックス 454">
            <a:extLst>
              <a:ext uri="{FF2B5EF4-FFF2-40B4-BE49-F238E27FC236}">
                <a16:creationId xmlns:a16="http://schemas.microsoft.com/office/drawing/2014/main" id="{18E60492-BDF4-8C41-8F5E-816A771D1510}"/>
              </a:ext>
            </a:extLst>
          </p:cNvPr>
          <p:cNvSpPr txBox="1"/>
          <p:nvPr/>
        </p:nvSpPr>
        <p:spPr>
          <a:xfrm>
            <a:off x="9044815" y="6982088"/>
            <a:ext cx="1731186" cy="246221"/>
          </a:xfrm>
          <a:prstGeom prst="rect">
            <a:avLst/>
          </a:prstGeom>
          <a:noFill/>
        </p:spPr>
        <p:txBody>
          <a:bodyPr wrap="square" rtlCol="0">
            <a:spAutoFit/>
          </a:bodyPr>
          <a:lstStyle/>
          <a:p>
            <a:r>
              <a:rPr lang="ja-JP" altLang="en-US" sz="500" dirty="0" smtClean="0"/>
              <a:t>上下ルーバーのストッパーをスライドしてカンタンに取り外してお手入れできます。</a:t>
            </a:r>
            <a:endParaRPr lang="ja-JP" altLang="en-US" sz="500" dirty="0"/>
          </a:p>
        </p:txBody>
      </p:sp>
      <p:pic>
        <p:nvPicPr>
          <p:cNvPr id="16" name="図 15"/>
          <p:cNvPicPr>
            <a:picLocks noChangeAspect="1"/>
          </p:cNvPicPr>
          <p:nvPr/>
        </p:nvPicPr>
        <p:blipFill rotWithShape="1">
          <a:blip r:embed="rId40">
            <a:extLst>
              <a:ext uri="{28A0092B-C50C-407E-A947-70E740481C1C}">
                <a14:useLocalDpi xmlns:a14="http://schemas.microsoft.com/office/drawing/2010/main" val="0"/>
              </a:ext>
            </a:extLst>
          </a:blip>
          <a:srcRect l="3114" t="20238"/>
          <a:stretch/>
        </p:blipFill>
        <p:spPr>
          <a:xfrm>
            <a:off x="9105647" y="7234987"/>
            <a:ext cx="1070975" cy="497653"/>
          </a:xfrm>
          <a:prstGeom prst="rect">
            <a:avLst/>
          </a:prstGeom>
        </p:spPr>
      </p:pic>
      <p:pic>
        <p:nvPicPr>
          <p:cNvPr id="22" name="図 21"/>
          <p:cNvPicPr>
            <a:picLocks noChangeAspect="1"/>
          </p:cNvPicPr>
          <p:nvPr/>
        </p:nvPicPr>
        <p:blipFill rotWithShape="1">
          <a:blip r:embed="rId41">
            <a:extLst>
              <a:ext uri="{28A0092B-C50C-407E-A947-70E740481C1C}">
                <a14:useLocalDpi xmlns:a14="http://schemas.microsoft.com/office/drawing/2010/main" val="0"/>
              </a:ext>
            </a:extLst>
          </a:blip>
          <a:srcRect l="6876" t="1" b="9643"/>
          <a:stretch/>
        </p:blipFill>
        <p:spPr>
          <a:xfrm>
            <a:off x="9943271" y="7661897"/>
            <a:ext cx="650427" cy="457650"/>
          </a:xfrm>
          <a:prstGeom prst="rect">
            <a:avLst/>
          </a:prstGeom>
        </p:spPr>
      </p:pic>
      <p:sp>
        <p:nvSpPr>
          <p:cNvPr id="461" name="テキスト ボックス 460">
            <a:extLst>
              <a:ext uri="{FF2B5EF4-FFF2-40B4-BE49-F238E27FC236}">
                <a16:creationId xmlns:a16="http://schemas.microsoft.com/office/drawing/2014/main" id="{D3D381C7-9DB4-324F-BD29-04FE79735CB0}"/>
              </a:ext>
            </a:extLst>
          </p:cNvPr>
          <p:cNvSpPr txBox="1"/>
          <p:nvPr/>
        </p:nvSpPr>
        <p:spPr>
          <a:xfrm>
            <a:off x="5681518" y="8654582"/>
            <a:ext cx="2714811" cy="723275"/>
          </a:xfrm>
          <a:prstGeom prst="rect">
            <a:avLst/>
          </a:prstGeom>
          <a:noFill/>
        </p:spPr>
        <p:txBody>
          <a:bodyPr wrap="square" rtlCol="0">
            <a:spAutoFit/>
          </a:bodyPr>
          <a:lstStyle/>
          <a:p>
            <a:r>
              <a:rPr lang="ja-JP" altLang="en-US" sz="500" dirty="0" smtClean="0">
                <a:latin typeface="ＭＳ Ｐゴシック 本文"/>
              </a:rPr>
              <a:t>〇フィルター単体での試験結果です。実使用空間での実証結果ではありません。</a:t>
            </a:r>
            <a:endParaRPr lang="en-US" altLang="ja-JP" sz="500" dirty="0" smtClean="0">
              <a:latin typeface="ＭＳ Ｐゴシック 本文"/>
            </a:endParaRPr>
          </a:p>
          <a:p>
            <a:r>
              <a:rPr lang="en-US" altLang="ja-JP" sz="400" dirty="0" smtClean="0">
                <a:latin typeface="ＭＳ Ｐゴシック 本文"/>
              </a:rPr>
              <a:t>[</a:t>
            </a:r>
            <a:r>
              <a:rPr lang="ja-JP" altLang="en-US" sz="400" dirty="0" smtClean="0">
                <a:latin typeface="ＭＳ Ｐゴシック 本文"/>
              </a:rPr>
              <a:t>ウイルス抑制</a:t>
            </a:r>
            <a:r>
              <a:rPr lang="en-US" altLang="ja-JP" sz="400" dirty="0" smtClean="0">
                <a:latin typeface="ＭＳ Ｐゴシック 本文"/>
              </a:rPr>
              <a:t>]</a:t>
            </a:r>
            <a:r>
              <a:rPr lang="ja-JP" altLang="en-US" sz="400" dirty="0" smtClean="0">
                <a:latin typeface="ＭＳ Ｐゴシック 本文"/>
              </a:rPr>
              <a:t>当社基準に基づき</a:t>
            </a:r>
            <a:r>
              <a:rPr lang="en-US" altLang="ja-JP" sz="400" dirty="0" smtClean="0">
                <a:latin typeface="ＭＳ Ｐゴシック 本文"/>
              </a:rPr>
              <a:t>10</a:t>
            </a:r>
            <a:r>
              <a:rPr lang="ja-JP" altLang="en-US" sz="400" dirty="0" smtClean="0">
                <a:latin typeface="ＭＳ Ｐゴシック 本文"/>
              </a:rPr>
              <a:t>年必要量のウイルス抑制剤を添着。</a:t>
            </a:r>
            <a:r>
              <a:rPr lang="en-US" altLang="ja-JP" sz="400" dirty="0" smtClean="0">
                <a:latin typeface="ＭＳ Ｐゴシック 本文"/>
              </a:rPr>
              <a:t>/</a:t>
            </a:r>
            <a:r>
              <a:rPr lang="ja-JP" altLang="en-US" sz="400" dirty="0" smtClean="0">
                <a:latin typeface="ＭＳ Ｐゴシック 本文"/>
              </a:rPr>
              <a:t>試験機関：一般財団法人　日本食品分析センター</a:t>
            </a:r>
            <a:r>
              <a:rPr lang="en-US" altLang="ja-JP" sz="400" dirty="0" smtClean="0">
                <a:latin typeface="ＭＳ Ｐゴシック 本文"/>
              </a:rPr>
              <a:t>/</a:t>
            </a:r>
            <a:r>
              <a:rPr lang="ja-JP" altLang="en-US" sz="400" dirty="0" smtClean="0">
                <a:latin typeface="ＭＳ Ｐゴシック 本文"/>
              </a:rPr>
              <a:t>試験方法：フィルターにウイルス浮遊液を滴下し、室温にて</a:t>
            </a:r>
            <a:r>
              <a:rPr lang="en-US" altLang="ja-JP" sz="400" dirty="0" smtClean="0">
                <a:latin typeface="ＭＳ Ｐゴシック 本文"/>
              </a:rPr>
              <a:t>24</a:t>
            </a:r>
            <a:r>
              <a:rPr lang="ja-JP" altLang="en-US" sz="400" dirty="0" smtClean="0">
                <a:latin typeface="ＭＳ Ｐゴシック 本文"/>
              </a:rPr>
              <a:t>時間保存した後、ウイルス感染価を測定</a:t>
            </a:r>
            <a:r>
              <a:rPr lang="en-US" altLang="ja-JP" sz="400" dirty="0" smtClean="0">
                <a:latin typeface="ＭＳ Ｐゴシック 本文"/>
              </a:rPr>
              <a:t>/</a:t>
            </a:r>
            <a:r>
              <a:rPr lang="ja-JP" altLang="en-US" sz="400" dirty="0" smtClean="0">
                <a:latin typeface="ＭＳ Ｐゴシック 本文"/>
              </a:rPr>
              <a:t>試験結果：</a:t>
            </a:r>
            <a:r>
              <a:rPr lang="en-US" altLang="ja-JP" sz="400" dirty="0" smtClean="0">
                <a:latin typeface="ＭＳ Ｐゴシック 本文"/>
              </a:rPr>
              <a:t>99.9%</a:t>
            </a:r>
            <a:r>
              <a:rPr lang="ja-JP" altLang="en-US" sz="400" dirty="0" smtClean="0">
                <a:latin typeface="ＭＳ Ｐゴシック 本文"/>
              </a:rPr>
              <a:t>抑制</a:t>
            </a:r>
            <a:r>
              <a:rPr lang="en-US" altLang="ja-JP" sz="400" dirty="0" smtClean="0">
                <a:latin typeface="ＭＳ Ｐゴシック 本文"/>
              </a:rPr>
              <a:t>/</a:t>
            </a:r>
            <a:r>
              <a:rPr lang="ja-JP" altLang="en-US" sz="400" dirty="0" smtClean="0">
                <a:latin typeface="ＭＳ Ｐゴシック 本文"/>
              </a:rPr>
              <a:t>試験報告書番号：第</a:t>
            </a:r>
            <a:r>
              <a:rPr lang="en-US" altLang="ja-JP" sz="400" dirty="0" smtClean="0">
                <a:latin typeface="ＭＳ Ｐゴシック 本文"/>
              </a:rPr>
              <a:t>09006877001-01</a:t>
            </a:r>
            <a:r>
              <a:rPr lang="ja-JP" altLang="en-US" sz="400" dirty="0" smtClean="0">
                <a:latin typeface="ＭＳ Ｐゴシック 本文"/>
              </a:rPr>
              <a:t>号　試験は</a:t>
            </a:r>
            <a:r>
              <a:rPr lang="en-US" altLang="ja-JP" sz="400" dirty="0" smtClean="0">
                <a:latin typeface="ＭＳ Ｐゴシック 本文"/>
              </a:rPr>
              <a:t>1</a:t>
            </a:r>
            <a:r>
              <a:rPr lang="ja-JP" altLang="en-US" sz="400" dirty="0" smtClean="0">
                <a:latin typeface="ＭＳ Ｐゴシック 本文"/>
              </a:rPr>
              <a:t>種類のみのウイルスで実施。</a:t>
            </a:r>
            <a:r>
              <a:rPr lang="en-US" altLang="ja-JP" sz="400" dirty="0" smtClean="0">
                <a:latin typeface="ＭＳ Ｐゴシック 本文"/>
              </a:rPr>
              <a:t>[</a:t>
            </a:r>
            <a:r>
              <a:rPr lang="ja-JP" altLang="en-US" sz="400" dirty="0" smtClean="0">
                <a:latin typeface="ＭＳ Ｐゴシック 本文"/>
              </a:rPr>
              <a:t>除菌</a:t>
            </a:r>
            <a:r>
              <a:rPr lang="en-US" altLang="ja-JP" sz="400" dirty="0" smtClean="0">
                <a:latin typeface="ＭＳ Ｐゴシック 本文"/>
              </a:rPr>
              <a:t>]</a:t>
            </a:r>
            <a:r>
              <a:rPr lang="ja-JP" altLang="en-US" sz="400" dirty="0" smtClean="0">
                <a:latin typeface="ＭＳ Ｐゴシック 本文"/>
              </a:rPr>
              <a:t>当社基準に基づき</a:t>
            </a:r>
            <a:r>
              <a:rPr lang="en-US" altLang="ja-JP" sz="400" dirty="0" smtClean="0">
                <a:latin typeface="ＭＳ Ｐゴシック 本文"/>
              </a:rPr>
              <a:t>10</a:t>
            </a:r>
            <a:r>
              <a:rPr lang="ja-JP" altLang="en-US" sz="400" dirty="0" smtClean="0">
                <a:latin typeface="ＭＳ Ｐゴシック 本文"/>
              </a:rPr>
              <a:t>年必要量の除菌剤を添着。</a:t>
            </a:r>
            <a:r>
              <a:rPr lang="en-US" altLang="ja-JP" sz="400" dirty="0" smtClean="0">
                <a:latin typeface="ＭＳ Ｐゴシック 本文"/>
              </a:rPr>
              <a:t>/</a:t>
            </a:r>
            <a:r>
              <a:rPr lang="ja-JP" altLang="en-US" sz="400" dirty="0" smtClean="0">
                <a:latin typeface="ＭＳ Ｐゴシック 本文"/>
              </a:rPr>
              <a:t>試験機関：一般財団法人　ボーケン品質評価機構</a:t>
            </a:r>
            <a:r>
              <a:rPr lang="en-US" altLang="ja-JP" sz="400" dirty="0" smtClean="0">
                <a:latin typeface="ＭＳ Ｐゴシック 本文"/>
              </a:rPr>
              <a:t>/</a:t>
            </a:r>
            <a:r>
              <a:rPr lang="ja-JP" altLang="en-US" sz="400" dirty="0" smtClean="0">
                <a:latin typeface="ＭＳ Ｐゴシック 本文"/>
              </a:rPr>
              <a:t>試験方法：</a:t>
            </a:r>
            <a:r>
              <a:rPr lang="en-US" altLang="ja-JP" sz="400" dirty="0" smtClean="0">
                <a:latin typeface="ＭＳ Ｐゴシック 本文"/>
              </a:rPr>
              <a:t>JIS Z 2801 </a:t>
            </a:r>
            <a:r>
              <a:rPr lang="ja-JP" altLang="en-US" sz="400" dirty="0" smtClean="0">
                <a:latin typeface="ＭＳ Ｐゴシック 本文"/>
              </a:rPr>
              <a:t>準拠 シャーレ内に試験片を入れ、菌液を滴下し密閉。無加工試験片と比較し</a:t>
            </a:r>
            <a:r>
              <a:rPr lang="en-US" altLang="ja-JP" sz="400" dirty="0" smtClean="0">
                <a:latin typeface="ＭＳ Ｐゴシック 本文"/>
              </a:rPr>
              <a:t>24</a:t>
            </a:r>
            <a:r>
              <a:rPr lang="ja-JP" altLang="en-US" sz="400" dirty="0" smtClean="0">
                <a:latin typeface="ＭＳ Ｐゴシック 本文"/>
              </a:rPr>
              <a:t>時間後の生菌数を比較。</a:t>
            </a:r>
            <a:r>
              <a:rPr lang="en-US" altLang="ja-JP" sz="400" dirty="0" smtClean="0">
                <a:latin typeface="ＭＳ Ｐゴシック 本文"/>
              </a:rPr>
              <a:t>/</a:t>
            </a:r>
            <a:r>
              <a:rPr lang="ja-JP" altLang="en-US" sz="400" dirty="0" smtClean="0">
                <a:latin typeface="ＭＳ Ｐゴシック 本文"/>
              </a:rPr>
              <a:t>試験結果：</a:t>
            </a:r>
            <a:r>
              <a:rPr lang="en-US" altLang="ja-JP" sz="400" dirty="0" smtClean="0">
                <a:latin typeface="ＭＳ Ｐゴシック 本文"/>
              </a:rPr>
              <a:t>99%</a:t>
            </a:r>
            <a:r>
              <a:rPr lang="ja-JP" altLang="en-US" sz="400" dirty="0" smtClean="0">
                <a:latin typeface="ＭＳ Ｐゴシック 本文"/>
              </a:rPr>
              <a:t>以上の低減率を確認</a:t>
            </a:r>
            <a:r>
              <a:rPr lang="en-US" altLang="ja-JP" sz="400" dirty="0" smtClean="0">
                <a:latin typeface="ＭＳ Ｐゴシック 本文"/>
              </a:rPr>
              <a:t>/</a:t>
            </a:r>
            <a:r>
              <a:rPr lang="ja-JP" altLang="en-US" sz="400" dirty="0" smtClean="0">
                <a:latin typeface="ＭＳ Ｐゴシック 本文"/>
              </a:rPr>
              <a:t>試験報告書番号：</a:t>
            </a:r>
            <a:r>
              <a:rPr lang="en-US" altLang="ja-JP" sz="400" dirty="0" smtClean="0">
                <a:latin typeface="ＭＳ Ｐゴシック 本文"/>
              </a:rPr>
              <a:t>20222051554-1  </a:t>
            </a:r>
            <a:r>
              <a:rPr lang="ja-JP" altLang="en-US" sz="400" dirty="0" smtClean="0">
                <a:latin typeface="ＭＳ Ｐゴシック 本文"/>
              </a:rPr>
              <a:t>試験は</a:t>
            </a:r>
            <a:r>
              <a:rPr lang="en-US" altLang="ja-JP" sz="400" dirty="0" smtClean="0">
                <a:latin typeface="ＭＳ Ｐゴシック 本文"/>
              </a:rPr>
              <a:t>2</a:t>
            </a:r>
            <a:r>
              <a:rPr lang="ja-JP" altLang="en-US" sz="400" dirty="0" smtClean="0">
                <a:latin typeface="ＭＳ Ｐゴシック 本文"/>
              </a:rPr>
              <a:t>種類のみの菌で実施。</a:t>
            </a:r>
            <a:r>
              <a:rPr lang="en-US" altLang="ja-JP" sz="400" dirty="0" smtClean="0">
                <a:latin typeface="ＭＳ Ｐゴシック 本文"/>
              </a:rPr>
              <a:t>[</a:t>
            </a:r>
            <a:r>
              <a:rPr lang="ja-JP" altLang="en-US" sz="400" dirty="0" smtClean="0">
                <a:latin typeface="ＭＳ Ｐゴシック 本文"/>
              </a:rPr>
              <a:t>脱臭</a:t>
            </a:r>
            <a:r>
              <a:rPr lang="en-US" altLang="ja-JP" sz="400" dirty="0" smtClean="0">
                <a:latin typeface="ＭＳ Ｐゴシック 本文"/>
              </a:rPr>
              <a:t>]1</a:t>
            </a:r>
            <a:r>
              <a:rPr lang="ja-JP" altLang="en-US" sz="400" dirty="0" smtClean="0">
                <a:latin typeface="ＭＳ Ｐゴシック 本文"/>
              </a:rPr>
              <a:t>日タバコ</a:t>
            </a:r>
            <a:r>
              <a:rPr lang="en-US" altLang="ja-JP" sz="400" dirty="0" smtClean="0">
                <a:latin typeface="ＭＳ Ｐゴシック 本文"/>
              </a:rPr>
              <a:t>10</a:t>
            </a:r>
            <a:r>
              <a:rPr lang="ja-JP" altLang="en-US" sz="400" dirty="0" smtClean="0">
                <a:latin typeface="ＭＳ Ｐゴシック 本文"/>
              </a:rPr>
              <a:t>本（アンモニア、アセトアルデヒド、酢酸の混合ガス）、</a:t>
            </a:r>
            <a:r>
              <a:rPr lang="en-US" altLang="ja-JP" sz="400" dirty="0" smtClean="0">
                <a:latin typeface="ＭＳ Ｐゴシック 本文"/>
              </a:rPr>
              <a:t>10</a:t>
            </a:r>
            <a:r>
              <a:rPr lang="ja-JP" altLang="en-US" sz="400" dirty="0" smtClean="0">
                <a:latin typeface="ＭＳ Ｐゴシック 本文"/>
              </a:rPr>
              <a:t>年相当分の脱臭効果を検証</a:t>
            </a:r>
            <a:r>
              <a:rPr lang="en-US" altLang="ja-JP" sz="400" dirty="0" smtClean="0">
                <a:latin typeface="ＭＳ Ｐゴシック 本文"/>
              </a:rPr>
              <a:t>/</a:t>
            </a:r>
            <a:r>
              <a:rPr lang="ja-JP" altLang="en-US" sz="400" dirty="0" smtClean="0">
                <a:latin typeface="ＭＳ Ｐゴシック 本文"/>
              </a:rPr>
              <a:t>試験方法：一般社団法人　日本電機工業会規格（</a:t>
            </a:r>
            <a:r>
              <a:rPr lang="en-US" altLang="ja-JP" sz="400" dirty="0" smtClean="0">
                <a:latin typeface="ＭＳ Ｐゴシック 本文"/>
              </a:rPr>
              <a:t>1</a:t>
            </a:r>
            <a:r>
              <a:rPr lang="ja-JP" altLang="en-US" sz="400" dirty="0" smtClean="0">
                <a:latin typeface="ＭＳ Ｐゴシック 本文"/>
              </a:rPr>
              <a:t>㎥の</a:t>
            </a:r>
            <a:r>
              <a:rPr lang="en-US" altLang="ja-JP" sz="400" dirty="0" smtClean="0">
                <a:latin typeface="ＭＳ Ｐゴシック 本文"/>
              </a:rPr>
              <a:t>BOX</a:t>
            </a:r>
            <a:r>
              <a:rPr lang="ja-JP" altLang="en-US" sz="400" dirty="0" smtClean="0">
                <a:latin typeface="ＭＳ Ｐゴシック 本文"/>
              </a:rPr>
              <a:t>内における混合ガスの除去性能）にて測定。</a:t>
            </a:r>
            <a:r>
              <a:rPr lang="en-US" altLang="ja-JP" sz="400" dirty="0" smtClean="0">
                <a:latin typeface="ＭＳ Ｐゴシック 本文"/>
              </a:rPr>
              <a:t>/</a:t>
            </a:r>
            <a:r>
              <a:rPr lang="ja-JP" altLang="en-US" sz="400" dirty="0" smtClean="0">
                <a:latin typeface="ＭＳ Ｐゴシック 本文"/>
              </a:rPr>
              <a:t>試験結果：</a:t>
            </a:r>
            <a:r>
              <a:rPr lang="en-US" altLang="ja-JP" sz="400" dirty="0" smtClean="0">
                <a:latin typeface="ＭＳ Ｐゴシック 本文"/>
              </a:rPr>
              <a:t>10</a:t>
            </a:r>
            <a:r>
              <a:rPr lang="ja-JP" altLang="en-US" sz="400" dirty="0" smtClean="0">
                <a:latin typeface="ＭＳ Ｐゴシック 本文"/>
              </a:rPr>
              <a:t>年後も脱臭除去率</a:t>
            </a:r>
            <a:r>
              <a:rPr lang="en-US" altLang="ja-JP" sz="400" dirty="0" smtClean="0">
                <a:latin typeface="ＭＳ Ｐゴシック 本文"/>
              </a:rPr>
              <a:t>50%</a:t>
            </a:r>
            <a:r>
              <a:rPr lang="ja-JP" altLang="en-US" sz="400" dirty="0" smtClean="0">
                <a:latin typeface="ＭＳ Ｐゴシック 本文"/>
              </a:rPr>
              <a:t>以上。</a:t>
            </a:r>
            <a:r>
              <a:rPr lang="en-US" altLang="ja-JP" sz="400" dirty="0" smtClean="0">
                <a:latin typeface="ＭＳ Ｐゴシック 本文"/>
              </a:rPr>
              <a:t>※</a:t>
            </a:r>
            <a:r>
              <a:rPr lang="ja-JP" altLang="en-US" sz="400" dirty="0" smtClean="0">
                <a:latin typeface="ＭＳ Ｐゴシック 本文"/>
              </a:rPr>
              <a:t>タバコの有害物質（</a:t>
            </a:r>
            <a:r>
              <a:rPr lang="en-US" altLang="ja-JP" sz="400" dirty="0" smtClean="0">
                <a:latin typeface="ＭＳ Ｐゴシック 本文"/>
              </a:rPr>
              <a:t>CO</a:t>
            </a:r>
            <a:r>
              <a:rPr lang="ja-JP" altLang="en-US" sz="400" dirty="0" smtClean="0">
                <a:latin typeface="ＭＳ Ｐゴシック 本文"/>
              </a:rPr>
              <a:t>等）は除去できません。</a:t>
            </a:r>
            <a:endParaRPr lang="ja-JP" altLang="en-US" sz="400" dirty="0">
              <a:latin typeface="ＭＳ Ｐゴシック 本文"/>
            </a:endParaRPr>
          </a:p>
        </p:txBody>
      </p:sp>
      <p:pic>
        <p:nvPicPr>
          <p:cNvPr id="462" name="図 461"/>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244217" y="9481391"/>
            <a:ext cx="2081312" cy="267278"/>
          </a:xfrm>
          <a:prstGeom prst="rect">
            <a:avLst/>
          </a:prstGeom>
        </p:spPr>
      </p:pic>
      <p:pic>
        <p:nvPicPr>
          <p:cNvPr id="347" name="図 346"/>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5952853" y="3907549"/>
            <a:ext cx="997168" cy="719423"/>
          </a:xfrm>
          <a:prstGeom prst="rect">
            <a:avLst/>
          </a:prstGeom>
        </p:spPr>
      </p:pic>
      <p:pic>
        <p:nvPicPr>
          <p:cNvPr id="7" name="図 6"/>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9249403" y="3899267"/>
            <a:ext cx="963182" cy="766662"/>
          </a:xfrm>
          <a:prstGeom prst="rect">
            <a:avLst/>
          </a:prstGeom>
        </p:spPr>
      </p:pic>
      <p:pic>
        <p:nvPicPr>
          <p:cNvPr id="8" name="図 7"/>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7647167" y="3910865"/>
            <a:ext cx="1019621" cy="728301"/>
          </a:xfrm>
          <a:prstGeom prst="rect">
            <a:avLst/>
          </a:prstGeom>
        </p:spPr>
      </p:pic>
      <p:pic>
        <p:nvPicPr>
          <p:cNvPr id="399" name="図 398"/>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1067485" y="9294539"/>
            <a:ext cx="3690708" cy="1004139"/>
          </a:xfrm>
          <a:prstGeom prst="rect">
            <a:avLst/>
          </a:prstGeom>
          <a:noFill/>
          <a:extLst>
            <a:ext uri="{909E8E84-426E-40DD-AFC4-6F175D3DCCD1}">
              <a14:hiddenFill xmlns:a14="http://schemas.microsoft.com/office/drawing/2010/main">
                <a:solidFill>
                  <a:srgbClr val="FFFFFF"/>
                </a:solidFill>
              </a14:hiddenFill>
            </a:ext>
          </a:extLst>
        </p:spPr>
      </p:pic>
      <p:sp>
        <p:nvSpPr>
          <p:cNvPr id="10" name="右矢印 9"/>
          <p:cNvSpPr/>
          <p:nvPr/>
        </p:nvSpPr>
        <p:spPr>
          <a:xfrm>
            <a:off x="2659673" y="6358864"/>
            <a:ext cx="357447" cy="376552"/>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8" name="テキスト ボックス 147">
            <a:extLst>
              <a:ext uri="{FF2B5EF4-FFF2-40B4-BE49-F238E27FC236}">
                <a16:creationId xmlns:a16="http://schemas.microsoft.com/office/drawing/2014/main" id="{55E3FF3D-84F6-7E49-8A11-3BFC0A38DCFE}"/>
              </a:ext>
            </a:extLst>
          </p:cNvPr>
          <p:cNvSpPr txBox="1"/>
          <p:nvPr/>
        </p:nvSpPr>
        <p:spPr>
          <a:xfrm>
            <a:off x="185097" y="9066672"/>
            <a:ext cx="5424131" cy="369332"/>
          </a:xfrm>
          <a:prstGeom prst="rect">
            <a:avLst/>
          </a:prstGeom>
          <a:noFill/>
        </p:spPr>
        <p:txBody>
          <a:bodyPr wrap="square" rtlCol="0">
            <a:spAutoFit/>
          </a:bodyPr>
          <a:lstStyle/>
          <a:p>
            <a:r>
              <a:rPr lang="en-US" altLang="ja-JP" sz="450" dirty="0">
                <a:solidFill>
                  <a:schemeClr val="tx1">
                    <a:lumMod val="85000"/>
                    <a:lumOff val="15000"/>
                  </a:schemeClr>
                </a:solidFill>
              </a:rPr>
              <a:t>★</a:t>
            </a:r>
            <a:r>
              <a:rPr lang="en-US" altLang="ja-JP" sz="450" dirty="0" smtClean="0">
                <a:solidFill>
                  <a:schemeClr val="tx1">
                    <a:lumMod val="85000"/>
                    <a:lumOff val="15000"/>
                  </a:schemeClr>
                </a:solidFill>
              </a:rPr>
              <a:t>2024</a:t>
            </a:r>
            <a:r>
              <a:rPr lang="ja-JP" altLang="en-US" sz="450" dirty="0" smtClean="0">
                <a:solidFill>
                  <a:schemeClr val="tx1">
                    <a:lumMod val="85000"/>
                    <a:lumOff val="15000"/>
                  </a:schemeClr>
                </a:solidFill>
              </a:rPr>
              <a:t>年</a:t>
            </a:r>
            <a:r>
              <a:rPr lang="en-US" altLang="ja-JP" sz="450" dirty="0" smtClean="0">
                <a:solidFill>
                  <a:schemeClr val="tx1">
                    <a:lumMod val="85000"/>
                    <a:lumOff val="15000"/>
                  </a:schemeClr>
                </a:solidFill>
              </a:rPr>
              <a:t>12</a:t>
            </a:r>
            <a:r>
              <a:rPr lang="ja-JP" altLang="en-US" sz="450" dirty="0" smtClean="0">
                <a:solidFill>
                  <a:schemeClr val="tx1">
                    <a:lumMod val="85000"/>
                    <a:lumOff val="15000"/>
                  </a:schemeClr>
                </a:solidFill>
              </a:rPr>
              <a:t>月</a:t>
            </a:r>
            <a:r>
              <a:rPr lang="ja-JP" altLang="en-US" sz="450" dirty="0">
                <a:solidFill>
                  <a:schemeClr val="tx1">
                    <a:lumMod val="85000"/>
                    <a:lumOff val="15000"/>
                  </a:schemeClr>
                </a:solidFill>
              </a:rPr>
              <a:t>現在約</a:t>
            </a:r>
            <a:r>
              <a:rPr lang="en-US" altLang="ja-JP" sz="450" dirty="0">
                <a:solidFill>
                  <a:schemeClr val="tx1">
                    <a:lumMod val="85000"/>
                    <a:lumOff val="15000"/>
                  </a:schemeClr>
                </a:solidFill>
              </a:rPr>
              <a:t>3L</a:t>
            </a:r>
            <a:r>
              <a:rPr lang="ja-JP" altLang="en-US" sz="450" dirty="0">
                <a:solidFill>
                  <a:schemeClr val="tx1">
                    <a:lumMod val="85000"/>
                    <a:lumOff val="15000"/>
                  </a:schemeClr>
                </a:solidFill>
              </a:rPr>
              <a:t> </a:t>
            </a:r>
            <a:r>
              <a:rPr lang="en-US" altLang="ja-JP" sz="450" dirty="0">
                <a:solidFill>
                  <a:schemeClr val="tx1">
                    <a:lumMod val="85000"/>
                    <a:lumOff val="15000"/>
                  </a:schemeClr>
                </a:solidFill>
              </a:rPr>
              <a:t>/h</a:t>
            </a:r>
            <a:r>
              <a:rPr lang="ja-JP" altLang="en-US" sz="450" dirty="0">
                <a:solidFill>
                  <a:schemeClr val="tx1">
                    <a:lumMod val="85000"/>
                    <a:lumOff val="15000"/>
                  </a:schemeClr>
                </a:solidFill>
              </a:rPr>
              <a:t>の結露水を生成するために</a:t>
            </a:r>
            <a:r>
              <a:rPr lang="ja-JP" altLang="en-US" sz="450" dirty="0" smtClean="0">
                <a:solidFill>
                  <a:schemeClr val="tx1">
                    <a:lumMod val="85000"/>
                    <a:lumOff val="15000"/>
                  </a:schemeClr>
                </a:solidFill>
              </a:rPr>
              <a:t>行う</a:t>
            </a:r>
            <a:r>
              <a:rPr lang="ja-JP" altLang="en-US" sz="450" dirty="0">
                <a:solidFill>
                  <a:schemeClr val="tx1">
                    <a:lumMod val="85000"/>
                    <a:lumOff val="15000"/>
                  </a:schemeClr>
                </a:solidFill>
              </a:rPr>
              <a:t>冷暖房</a:t>
            </a:r>
            <a:r>
              <a:rPr lang="ja-JP" altLang="en-US" sz="450" dirty="0" smtClean="0">
                <a:solidFill>
                  <a:schemeClr val="tx1">
                    <a:lumMod val="85000"/>
                    <a:lumOff val="15000"/>
                  </a:schemeClr>
                </a:solidFill>
              </a:rPr>
              <a:t>制御</a:t>
            </a:r>
            <a:r>
              <a:rPr lang="ja-JP" altLang="en-US" sz="450" dirty="0">
                <a:solidFill>
                  <a:schemeClr val="tx1">
                    <a:lumMod val="85000"/>
                    <a:lumOff val="15000"/>
                  </a:schemeClr>
                </a:solidFill>
              </a:rPr>
              <a:t>において。</a:t>
            </a:r>
            <a:r>
              <a:rPr lang="ja-JP" altLang="en-US" sz="450" dirty="0" smtClean="0">
                <a:solidFill>
                  <a:schemeClr val="tx1">
                    <a:lumMod val="85000"/>
                    <a:lumOff val="15000"/>
                  </a:schemeClr>
                </a:solidFill>
              </a:rPr>
              <a:t>室内温度</a:t>
            </a:r>
            <a:r>
              <a:rPr lang="ja-JP" altLang="en-US" sz="450" dirty="0">
                <a:solidFill>
                  <a:schemeClr val="tx1">
                    <a:lumMod val="85000"/>
                    <a:lumOff val="15000"/>
                  </a:schemeClr>
                </a:solidFill>
              </a:rPr>
              <a:t>、湿度、室外温度など条件によって結露水が少ない場合があります</a:t>
            </a:r>
            <a:r>
              <a:rPr lang="ja-JP" altLang="en-US" sz="450" dirty="0" smtClean="0">
                <a:solidFill>
                  <a:schemeClr val="tx1">
                    <a:lumMod val="85000"/>
                    <a:lumOff val="15000"/>
                  </a:schemeClr>
                </a:solidFill>
              </a:rPr>
              <a:t>。</a:t>
            </a:r>
            <a:endParaRPr lang="en-US" altLang="ja-JP" sz="450" dirty="0" smtClean="0">
              <a:solidFill>
                <a:schemeClr val="tx1">
                  <a:lumMod val="85000"/>
                  <a:lumOff val="15000"/>
                </a:schemeClr>
              </a:solidFill>
            </a:endParaRPr>
          </a:p>
          <a:p>
            <a:r>
              <a:rPr lang="en-US" altLang="ja-JP" sz="450" dirty="0" smtClean="0">
                <a:solidFill>
                  <a:schemeClr val="tx1">
                    <a:lumMod val="85000"/>
                    <a:lumOff val="15000"/>
                  </a:schemeClr>
                </a:solidFill>
              </a:rPr>
              <a:t>※</a:t>
            </a:r>
            <a:r>
              <a:rPr lang="en-US" altLang="ja-JP" sz="450" dirty="0">
                <a:solidFill>
                  <a:schemeClr val="tx1">
                    <a:lumMod val="85000"/>
                    <a:lumOff val="15000"/>
                  </a:schemeClr>
                </a:solidFill>
              </a:rPr>
              <a:t>2</a:t>
            </a:r>
            <a:r>
              <a:rPr lang="en-US" altLang="ja-JP" sz="450" dirty="0" smtClean="0">
                <a:solidFill>
                  <a:schemeClr val="tx1">
                    <a:lumMod val="85000"/>
                    <a:lumOff val="15000"/>
                  </a:schemeClr>
                </a:solidFill>
              </a:rPr>
              <a:t> CSH-SP28BR </a:t>
            </a:r>
            <a:r>
              <a:rPr lang="ja-JP" altLang="en-US" sz="450" dirty="0" smtClean="0">
                <a:solidFill>
                  <a:schemeClr val="tx1">
                    <a:lumMod val="85000"/>
                    <a:lumOff val="15000"/>
                  </a:schemeClr>
                </a:solidFill>
              </a:rPr>
              <a:t>当社恒温室</a:t>
            </a:r>
            <a:r>
              <a:rPr lang="ja-JP" altLang="en-US" sz="450" dirty="0">
                <a:solidFill>
                  <a:schemeClr val="tx1">
                    <a:lumMod val="85000"/>
                    <a:lumOff val="15000"/>
                  </a:schemeClr>
                </a:solidFill>
              </a:rPr>
              <a:t>において、室内温度</a:t>
            </a:r>
            <a:r>
              <a:rPr lang="en-US" altLang="ja-JP" sz="450" dirty="0">
                <a:solidFill>
                  <a:schemeClr val="tx1">
                    <a:lumMod val="85000"/>
                    <a:lumOff val="15000"/>
                  </a:schemeClr>
                </a:solidFill>
              </a:rPr>
              <a:t>27℃</a:t>
            </a:r>
            <a:r>
              <a:rPr lang="ja-JP" altLang="en-US" sz="450" dirty="0" err="1">
                <a:solidFill>
                  <a:schemeClr val="tx1">
                    <a:lumMod val="85000"/>
                    <a:lumOff val="15000"/>
                  </a:schemeClr>
                </a:solidFill>
              </a:rPr>
              <a:t>、</a:t>
            </a:r>
            <a:r>
              <a:rPr lang="ja-JP" altLang="en-US" sz="450" dirty="0">
                <a:solidFill>
                  <a:schemeClr val="tx1">
                    <a:lumMod val="85000"/>
                    <a:lumOff val="15000"/>
                  </a:schemeClr>
                </a:solidFill>
              </a:rPr>
              <a:t>湿度</a:t>
            </a:r>
            <a:r>
              <a:rPr lang="en-US" altLang="ja-JP" sz="450" dirty="0">
                <a:solidFill>
                  <a:schemeClr val="tx1">
                    <a:lumMod val="85000"/>
                    <a:lumOff val="15000"/>
                  </a:schemeClr>
                </a:solidFill>
              </a:rPr>
              <a:t>60</a:t>
            </a:r>
            <a:r>
              <a:rPr lang="ja-JP" altLang="en-US" sz="450" dirty="0">
                <a:solidFill>
                  <a:schemeClr val="tx1">
                    <a:lumMod val="85000"/>
                    <a:lumOff val="15000"/>
                  </a:schemeClr>
                </a:solidFill>
              </a:rPr>
              <a:t>％、室外温度</a:t>
            </a:r>
            <a:r>
              <a:rPr lang="en-US" altLang="ja-JP" sz="450" dirty="0">
                <a:solidFill>
                  <a:schemeClr val="tx1">
                    <a:lumMod val="85000"/>
                    <a:lumOff val="15000"/>
                  </a:schemeClr>
                </a:solidFill>
              </a:rPr>
              <a:t>27℃</a:t>
            </a:r>
            <a:r>
              <a:rPr lang="ja-JP" altLang="en-US" sz="450" dirty="0" err="1">
                <a:solidFill>
                  <a:schemeClr val="tx1">
                    <a:lumMod val="85000"/>
                    <a:lumOff val="15000"/>
                  </a:schemeClr>
                </a:solidFill>
              </a:rPr>
              <a:t>にて</a:t>
            </a:r>
            <a:r>
              <a:rPr lang="ja-JP" altLang="en-US" sz="450" dirty="0">
                <a:solidFill>
                  <a:schemeClr val="tx1">
                    <a:lumMod val="85000"/>
                    <a:lumOff val="15000"/>
                  </a:schemeClr>
                </a:solidFill>
              </a:rPr>
              <a:t>アクアドロップ洗浄で運転した場合の結露水発生量</a:t>
            </a:r>
            <a:r>
              <a:rPr lang="ja-JP" altLang="en-US" sz="450" dirty="0" smtClean="0">
                <a:solidFill>
                  <a:schemeClr val="tx1">
                    <a:lumMod val="85000"/>
                    <a:lumOff val="15000"/>
                  </a:schemeClr>
                </a:solidFill>
              </a:rPr>
              <a:t>。この</a:t>
            </a:r>
            <a:r>
              <a:rPr lang="ja-JP" altLang="en-US" sz="450" dirty="0">
                <a:solidFill>
                  <a:schemeClr val="tx1">
                    <a:lumMod val="85000"/>
                    <a:lumOff val="15000"/>
                  </a:schemeClr>
                </a:solidFill>
              </a:rPr>
              <a:t>時の電気代は約</a:t>
            </a:r>
            <a:r>
              <a:rPr lang="en-US" altLang="ja-JP" sz="450" dirty="0" smtClean="0">
                <a:solidFill>
                  <a:schemeClr val="tx1">
                    <a:lumMod val="85000"/>
                    <a:lumOff val="15000"/>
                  </a:schemeClr>
                </a:solidFill>
              </a:rPr>
              <a:t>27</a:t>
            </a:r>
            <a:r>
              <a:rPr lang="ja-JP" altLang="en-US" sz="450" dirty="0" smtClean="0">
                <a:solidFill>
                  <a:schemeClr val="tx1">
                    <a:lumMod val="85000"/>
                    <a:lumOff val="15000"/>
                  </a:schemeClr>
                </a:solidFill>
              </a:rPr>
              <a:t>円</a:t>
            </a:r>
            <a:r>
              <a:rPr lang="en-US" altLang="ja-JP" sz="450" dirty="0">
                <a:solidFill>
                  <a:schemeClr val="tx1">
                    <a:lumMod val="85000"/>
                    <a:lumOff val="15000"/>
                  </a:schemeClr>
                </a:solidFill>
              </a:rPr>
              <a:t>/</a:t>
            </a:r>
            <a:r>
              <a:rPr lang="ja-JP" altLang="en-US" sz="450" dirty="0">
                <a:solidFill>
                  <a:schemeClr val="tx1">
                    <a:lumMod val="85000"/>
                    <a:lumOff val="15000"/>
                  </a:schemeClr>
                </a:solidFill>
              </a:rPr>
              <a:t>回がかかります。電力料金目安</a:t>
            </a:r>
            <a:r>
              <a:rPr lang="ja-JP" altLang="en-US" sz="450" dirty="0" smtClean="0">
                <a:solidFill>
                  <a:schemeClr val="tx1">
                    <a:lumMod val="85000"/>
                    <a:lumOff val="15000"/>
                  </a:schemeClr>
                </a:solidFill>
              </a:rPr>
              <a:t>単価</a:t>
            </a:r>
            <a:r>
              <a:rPr lang="en-US" altLang="ja-JP" sz="450" dirty="0" smtClean="0">
                <a:solidFill>
                  <a:schemeClr val="tx1">
                    <a:lumMod val="85000"/>
                    <a:lumOff val="15000"/>
                  </a:schemeClr>
                </a:solidFill>
              </a:rPr>
              <a:t>3</a:t>
            </a:r>
            <a:r>
              <a:rPr lang="en-US" altLang="ja-JP" sz="450" dirty="0">
                <a:solidFill>
                  <a:schemeClr val="tx1">
                    <a:lumMod val="85000"/>
                    <a:lumOff val="15000"/>
                  </a:schemeClr>
                </a:solidFill>
              </a:rPr>
              <a:t>1</a:t>
            </a:r>
            <a:r>
              <a:rPr lang="ja-JP" altLang="en-US" sz="450" dirty="0" smtClean="0">
                <a:solidFill>
                  <a:schemeClr val="tx1">
                    <a:lumMod val="85000"/>
                    <a:lumOff val="15000"/>
                  </a:schemeClr>
                </a:solidFill>
              </a:rPr>
              <a:t>円</a:t>
            </a:r>
            <a:r>
              <a:rPr lang="en-US" altLang="ja-JP" sz="450" dirty="0">
                <a:solidFill>
                  <a:schemeClr val="tx1">
                    <a:lumMod val="85000"/>
                    <a:lumOff val="15000"/>
                  </a:schemeClr>
                </a:solidFill>
              </a:rPr>
              <a:t>/kWh</a:t>
            </a:r>
            <a:r>
              <a:rPr lang="ja-JP" altLang="en-US" sz="450" dirty="0">
                <a:solidFill>
                  <a:schemeClr val="tx1">
                    <a:lumMod val="85000"/>
                    <a:lumOff val="15000"/>
                  </a:schemeClr>
                </a:solidFill>
              </a:rPr>
              <a:t>（税込）</a:t>
            </a:r>
            <a:r>
              <a:rPr lang="ja-JP" altLang="en-US" sz="450" dirty="0" smtClean="0">
                <a:solidFill>
                  <a:schemeClr val="tx1">
                    <a:lumMod val="85000"/>
                    <a:lumOff val="15000"/>
                  </a:schemeClr>
                </a:solidFill>
              </a:rPr>
              <a:t>［</a:t>
            </a:r>
            <a:r>
              <a:rPr lang="en-US" altLang="ja-JP" sz="450" dirty="0" smtClean="0">
                <a:solidFill>
                  <a:schemeClr val="tx1">
                    <a:lumMod val="85000"/>
                    <a:lumOff val="15000"/>
                  </a:schemeClr>
                </a:solidFill>
              </a:rPr>
              <a:t>2022</a:t>
            </a:r>
            <a:r>
              <a:rPr lang="ja-JP" altLang="en-US" sz="450" dirty="0" smtClean="0">
                <a:solidFill>
                  <a:schemeClr val="tx1">
                    <a:lumMod val="85000"/>
                    <a:lumOff val="15000"/>
                  </a:schemeClr>
                </a:solidFill>
              </a:rPr>
              <a:t>年</a:t>
            </a:r>
            <a:r>
              <a:rPr lang="en-US" altLang="ja-JP" sz="450" dirty="0">
                <a:solidFill>
                  <a:schemeClr val="tx1">
                    <a:lumMod val="85000"/>
                    <a:lumOff val="15000"/>
                  </a:schemeClr>
                </a:solidFill>
              </a:rPr>
              <a:t>7</a:t>
            </a:r>
            <a:r>
              <a:rPr lang="ja-JP" altLang="en-US" sz="450" dirty="0" smtClean="0">
                <a:solidFill>
                  <a:schemeClr val="tx1">
                    <a:lumMod val="85000"/>
                    <a:lumOff val="15000"/>
                  </a:schemeClr>
                </a:solidFill>
              </a:rPr>
              <a:t>月</a:t>
            </a:r>
            <a:r>
              <a:rPr lang="ja-JP" altLang="en-US" sz="450" dirty="0">
                <a:solidFill>
                  <a:schemeClr val="tx1">
                    <a:lumMod val="85000"/>
                    <a:lumOff val="15000"/>
                  </a:schemeClr>
                </a:solidFill>
              </a:rPr>
              <a:t>改定</a:t>
            </a:r>
            <a:r>
              <a:rPr lang="ja-JP" altLang="en-US" sz="450" dirty="0" smtClean="0">
                <a:solidFill>
                  <a:schemeClr val="tx1">
                    <a:lumMod val="85000"/>
                    <a:lumOff val="15000"/>
                  </a:schemeClr>
                </a:solidFill>
              </a:rPr>
              <a:t>］</a:t>
            </a:r>
            <a:r>
              <a:rPr lang="en-US" altLang="ja-JP" sz="450" dirty="0" smtClean="0">
                <a:solidFill>
                  <a:schemeClr val="tx1">
                    <a:lumMod val="85000"/>
                    <a:lumOff val="15000"/>
                  </a:schemeClr>
                </a:solidFill>
              </a:rPr>
              <a:t>● </a:t>
            </a:r>
            <a:r>
              <a:rPr lang="ja-JP" altLang="en-US" sz="450" dirty="0">
                <a:solidFill>
                  <a:schemeClr val="tx1">
                    <a:lumMod val="85000"/>
                    <a:lumOff val="15000"/>
                  </a:schemeClr>
                </a:solidFill>
              </a:rPr>
              <a:t>室内温度が大きく変化するため、外出時などお部屋に人がいない時にご使用ください。約</a:t>
            </a:r>
            <a:r>
              <a:rPr lang="en-US" altLang="ja-JP" sz="450" dirty="0">
                <a:solidFill>
                  <a:schemeClr val="tx1">
                    <a:lumMod val="85000"/>
                    <a:lumOff val="15000"/>
                  </a:schemeClr>
                </a:solidFill>
              </a:rPr>
              <a:t>1</a:t>
            </a:r>
            <a:r>
              <a:rPr lang="ja-JP" altLang="en-US" sz="450" dirty="0">
                <a:solidFill>
                  <a:schemeClr val="tx1">
                    <a:lumMod val="85000"/>
                    <a:lumOff val="15000"/>
                  </a:schemeClr>
                </a:solidFill>
              </a:rPr>
              <a:t>ヶ月に</a:t>
            </a:r>
            <a:r>
              <a:rPr lang="en-US" altLang="ja-JP" sz="450" dirty="0">
                <a:solidFill>
                  <a:schemeClr val="tx1">
                    <a:lumMod val="85000"/>
                    <a:lumOff val="15000"/>
                  </a:schemeClr>
                </a:solidFill>
              </a:rPr>
              <a:t>1</a:t>
            </a:r>
            <a:r>
              <a:rPr lang="ja-JP" altLang="en-US" sz="450" dirty="0">
                <a:solidFill>
                  <a:schemeClr val="tx1">
                    <a:lumMod val="85000"/>
                    <a:lumOff val="15000"/>
                  </a:schemeClr>
                </a:solidFill>
              </a:rPr>
              <a:t>回程度行うことをおすすめします</a:t>
            </a:r>
            <a:r>
              <a:rPr lang="ja-JP" altLang="en-US" sz="450" dirty="0" smtClean="0">
                <a:solidFill>
                  <a:schemeClr val="tx1">
                    <a:lumMod val="85000"/>
                    <a:lumOff val="15000"/>
                  </a:schemeClr>
                </a:solidFill>
              </a:rPr>
              <a:t>。注</a:t>
            </a:r>
            <a:r>
              <a:rPr lang="ja-JP" altLang="en-US" sz="450" dirty="0">
                <a:solidFill>
                  <a:schemeClr val="tx1">
                    <a:lumMod val="85000"/>
                    <a:lumOff val="15000"/>
                  </a:schemeClr>
                </a:solidFill>
              </a:rPr>
              <a:t>）</a:t>
            </a:r>
            <a:r>
              <a:rPr lang="en-US" altLang="ja-JP" sz="450" dirty="0" smtClean="0">
                <a:solidFill>
                  <a:schemeClr val="tx1">
                    <a:lumMod val="85000"/>
                    <a:lumOff val="15000"/>
                  </a:schemeClr>
                </a:solidFill>
              </a:rPr>
              <a:t>CSH-SP28BR</a:t>
            </a:r>
            <a:r>
              <a:rPr lang="ja-JP" altLang="en-US" sz="450" dirty="0" smtClean="0">
                <a:solidFill>
                  <a:schemeClr val="tx1">
                    <a:lumMod val="85000"/>
                    <a:lumOff val="15000"/>
                  </a:schemeClr>
                </a:solidFill>
              </a:rPr>
              <a:t>に</a:t>
            </a:r>
            <a:r>
              <a:rPr lang="ja-JP" altLang="en-US" sz="450" dirty="0">
                <a:solidFill>
                  <a:schemeClr val="tx1">
                    <a:lumMod val="85000"/>
                    <a:lumOff val="15000"/>
                  </a:schemeClr>
                </a:solidFill>
              </a:rPr>
              <a:t>おいて。室内温度、湿度、室外温度など、条件によって結露水が少なくなり、汚れが落ちづらい場合があります。</a:t>
            </a:r>
          </a:p>
        </p:txBody>
      </p:sp>
      <p:pic>
        <p:nvPicPr>
          <p:cNvPr id="13" name="図 12"/>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10253993" y="8281327"/>
            <a:ext cx="419047" cy="754106"/>
          </a:xfrm>
          <a:prstGeom prst="rect">
            <a:avLst/>
          </a:prstGeom>
        </p:spPr>
      </p:pic>
      <p:sp>
        <p:nvSpPr>
          <p:cNvPr id="456" name="テキスト ボックス 455">
            <a:extLst>
              <a:ext uri="{FF2B5EF4-FFF2-40B4-BE49-F238E27FC236}">
                <a16:creationId xmlns:a16="http://schemas.microsoft.com/office/drawing/2014/main" id="{59049E07-62FF-7144-970C-0F81A478846E}"/>
              </a:ext>
            </a:extLst>
          </p:cNvPr>
          <p:cNvSpPr txBox="1"/>
          <p:nvPr/>
        </p:nvSpPr>
        <p:spPr>
          <a:xfrm>
            <a:off x="9446844" y="1557633"/>
            <a:ext cx="894954" cy="184666"/>
          </a:xfrm>
          <a:prstGeom prst="rect">
            <a:avLst/>
          </a:prstGeom>
          <a:noFill/>
          <a:ln>
            <a:noFill/>
          </a:ln>
        </p:spPr>
        <p:txBody>
          <a:bodyPr wrap="square" rtlCol="0">
            <a:spAutoFit/>
          </a:bodyPr>
          <a:lstStyle/>
          <a:p>
            <a:r>
              <a:rPr lang="ja-JP" altLang="en-US" sz="600" dirty="0" smtClean="0"/>
              <a:t>（</a:t>
            </a:r>
            <a:r>
              <a:rPr lang="en-US" altLang="ja-JP" sz="600" dirty="0" smtClean="0"/>
              <a:t>40</a:t>
            </a:r>
            <a:r>
              <a:rPr lang="ja-JP" altLang="en-US" sz="600" dirty="0" smtClean="0"/>
              <a:t>・</a:t>
            </a:r>
            <a:r>
              <a:rPr lang="en-US" altLang="ja-JP" sz="600" dirty="0" smtClean="0"/>
              <a:t>56</a:t>
            </a:r>
            <a:r>
              <a:rPr lang="ja-JP" altLang="en-US" sz="600" dirty="0" smtClean="0"/>
              <a:t>タイプを除く）</a:t>
            </a:r>
            <a:endParaRPr lang="en-US" altLang="ja-JP" sz="600" dirty="0"/>
          </a:p>
        </p:txBody>
      </p:sp>
    </p:spTree>
    <p:extLst>
      <p:ext uri="{BB962C8B-B14F-4D97-AF65-F5344CB8AC3E}">
        <p14:creationId xmlns:p14="http://schemas.microsoft.com/office/powerpoint/2010/main" val="1807981287"/>
      </p:ext>
    </p:extLst>
  </p:cSld>
  <p:clrMapOvr>
    <a:masterClrMapping/>
  </p:clrMapOvr>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2076</TotalTime>
  <Words>1996</Words>
  <Application>Microsoft Office PowerPoint</Application>
  <PresentationFormat>ユーザー設定</PresentationFormat>
  <Paragraphs>315</Paragraphs>
  <Slides>1</Slides>
  <Notes>1</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1</vt:i4>
      </vt:variant>
    </vt:vector>
  </HeadingPairs>
  <TitlesOfParts>
    <vt:vector size="11" baseType="lpstr">
      <vt:lpstr>A-OTF リュウミン Pro M-KL</vt:lpstr>
      <vt:lpstr>BIZ UDPゴシック</vt:lpstr>
      <vt:lpstr>Meiryo UI</vt:lpstr>
      <vt:lpstr>ＭＳ Ｐゴシック</vt:lpstr>
      <vt:lpstr>ＭＳ Ｐゴシック 本文</vt:lpstr>
      <vt:lpstr>游ゴシック</vt:lpstr>
      <vt:lpstr>游ゴシック Medium</vt:lpstr>
      <vt:lpstr>Arial</vt:lpstr>
      <vt:lpstr>Calibri</vt:lpstr>
      <vt:lpstr>ホワイト</vt:lpstr>
      <vt:lpstr>PowerPoint プレゼンテーション</vt:lpstr>
    </vt:vector>
  </TitlesOfParts>
  <Company>株式会社タカヨシ</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制作課</dc:creator>
  <cp:lastModifiedBy>株式会社コロナ</cp:lastModifiedBy>
  <cp:revision>164</cp:revision>
  <cp:lastPrinted>2023-11-24T06:29:48Z</cp:lastPrinted>
  <dcterms:created xsi:type="dcterms:W3CDTF">2021-03-12T04:13:19Z</dcterms:created>
  <dcterms:modified xsi:type="dcterms:W3CDTF">2025-02-14T00:36:33Z</dcterms:modified>
</cp:coreProperties>
</file>