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D6"/>
    <a:srgbClr val="CDDDF6"/>
    <a:srgbClr val="FBD3D1"/>
    <a:srgbClr val="E1EDF8"/>
    <a:srgbClr val="FDE8E9"/>
    <a:srgbClr val="D1B05F"/>
    <a:srgbClr val="0081A2"/>
    <a:srgbClr val="008FD9"/>
    <a:srgbClr val="93C7D7"/>
    <a:srgbClr val="009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E5751-8AEE-4AF3-BD0E-84CCAE36B475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70475-9170-436E-89B3-38D7453C6D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9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70475-9170-436E-89B3-38D7453C6DC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96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46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96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19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46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69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23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5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74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67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70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16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BC5C-A453-4272-BDF9-F57AA241685A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8CEB-6E7F-4E4E-B562-8F7DC601E4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93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gif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850223" y="916338"/>
            <a:ext cx="2445422" cy="215444"/>
          </a:xfrm>
          <a:prstGeom prst="rect">
            <a:avLst/>
          </a:prstGeom>
          <a:solidFill>
            <a:srgbClr val="008CD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800" b="1" dirty="0" err="1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Relala</a:t>
            </a:r>
            <a:r>
              <a:rPr lang="en-US" altLang="ja-JP" sz="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B</a:t>
            </a:r>
            <a:r>
              <a:rPr lang="en-US" altLang="ja-JP" sz="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SERIES</a:t>
            </a:r>
            <a:endParaRPr kumimoji="1" lang="en-US" altLang="ja-JP" sz="1400" dirty="0" smtClean="0">
              <a:solidFill>
                <a:schemeClr val="bg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6694" y="5126369"/>
            <a:ext cx="6715125" cy="462483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3" name="図 1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31" y="5364456"/>
            <a:ext cx="2129725" cy="236405"/>
          </a:xfrm>
          <a:prstGeom prst="rect">
            <a:avLst/>
          </a:prstGeom>
        </p:spPr>
      </p:pic>
      <p:pic>
        <p:nvPicPr>
          <p:cNvPr id="164" name="図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4" y="7608356"/>
            <a:ext cx="2129725" cy="247400"/>
          </a:xfrm>
          <a:prstGeom prst="rect">
            <a:avLst/>
          </a:prstGeom>
        </p:spPr>
      </p:pic>
      <p:pic>
        <p:nvPicPr>
          <p:cNvPr id="165" name="図 1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02" y="7618571"/>
            <a:ext cx="2129725" cy="235210"/>
          </a:xfrm>
          <a:prstGeom prst="rect">
            <a:avLst/>
          </a:prstGeom>
        </p:spPr>
      </p:pic>
      <p:pic>
        <p:nvPicPr>
          <p:cNvPr id="162" name="図 1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05" y="5364911"/>
            <a:ext cx="2129725" cy="2369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1" y="5356289"/>
            <a:ext cx="2129725" cy="24650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-47625"/>
            <a:ext cx="6858000" cy="8586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92102" y="5374229"/>
            <a:ext cx="1141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bg1"/>
                </a:solidFill>
              </a:rPr>
              <a:t>冷房時おもに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379067" y="5269582"/>
            <a:ext cx="114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6</a:t>
            </a:r>
            <a:r>
              <a:rPr kumimoji="1" lang="en-US" altLang="ja-JP" sz="900" b="1" dirty="0" smtClean="0">
                <a:solidFill>
                  <a:schemeClr val="bg1"/>
                </a:solidFill>
              </a:rPr>
              <a:t> </a:t>
            </a:r>
            <a:r>
              <a:rPr kumimoji="1" lang="ja-JP" altLang="en-US" sz="900" b="1" dirty="0" smtClean="0">
                <a:solidFill>
                  <a:schemeClr val="bg1"/>
                </a:solidFill>
              </a:rPr>
              <a:t>畳用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404414" y="5374083"/>
            <a:ext cx="1141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bg1"/>
                </a:solidFill>
              </a:rPr>
              <a:t>冷房時おもに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579061" y="5370453"/>
            <a:ext cx="1141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bg1"/>
                </a:solidFill>
              </a:rPr>
              <a:t>冷房時おもに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70691" y="7630068"/>
            <a:ext cx="1141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bg1"/>
                </a:solidFill>
              </a:rPr>
              <a:t>冷房時おもに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375533" y="7630067"/>
            <a:ext cx="11412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>
                <a:solidFill>
                  <a:schemeClr val="bg1"/>
                </a:solidFill>
              </a:rPr>
              <a:t>冷房時おもに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637971" y="5274345"/>
            <a:ext cx="114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8</a:t>
            </a:r>
            <a:r>
              <a:rPr kumimoji="1" lang="en-US" altLang="ja-JP" sz="900" b="1" dirty="0" smtClean="0">
                <a:solidFill>
                  <a:schemeClr val="bg1"/>
                </a:solidFill>
              </a:rPr>
              <a:t> </a:t>
            </a:r>
            <a:r>
              <a:rPr kumimoji="1" lang="ja-JP" altLang="en-US" sz="900" b="1" dirty="0" smtClean="0">
                <a:solidFill>
                  <a:schemeClr val="bg1"/>
                </a:solidFill>
              </a:rPr>
              <a:t>畳用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763760" y="5271049"/>
            <a:ext cx="114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10 </a:t>
            </a:r>
            <a:r>
              <a:rPr kumimoji="1" lang="ja-JP" altLang="en-US" sz="900" b="1" dirty="0" smtClean="0">
                <a:solidFill>
                  <a:schemeClr val="bg1"/>
                </a:solidFill>
              </a:rPr>
              <a:t>畳用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299179" y="7528201"/>
            <a:ext cx="114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14</a:t>
            </a:r>
            <a:r>
              <a:rPr kumimoji="1" lang="en-US" altLang="ja-JP" sz="900" b="1" dirty="0" smtClean="0">
                <a:solidFill>
                  <a:schemeClr val="bg1"/>
                </a:solidFill>
              </a:rPr>
              <a:t> </a:t>
            </a:r>
            <a:r>
              <a:rPr kumimoji="1" lang="ja-JP" altLang="en-US" sz="900" b="1" dirty="0" smtClean="0">
                <a:solidFill>
                  <a:schemeClr val="bg1"/>
                </a:solidFill>
              </a:rPr>
              <a:t>畳用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617213" y="7535262"/>
            <a:ext cx="114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18</a:t>
            </a:r>
            <a:r>
              <a:rPr kumimoji="1" lang="en-US" altLang="ja-JP" sz="900" b="1" dirty="0" smtClean="0">
                <a:solidFill>
                  <a:schemeClr val="bg1"/>
                </a:solidFill>
              </a:rPr>
              <a:t> </a:t>
            </a:r>
            <a:r>
              <a:rPr kumimoji="1" lang="ja-JP" altLang="en-US" sz="900" b="1" dirty="0" smtClean="0">
                <a:solidFill>
                  <a:schemeClr val="bg1"/>
                </a:solidFill>
              </a:rPr>
              <a:t>畳用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92710" y="5572165"/>
            <a:ext cx="213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+mn-ea"/>
              </a:rPr>
              <a:t>CSH-B22CR </a:t>
            </a:r>
            <a:r>
              <a:rPr kumimoji="1" lang="en-US" altLang="ja-JP" sz="1050" b="1" dirty="0" smtClean="0">
                <a:latin typeface="+mn-ea"/>
              </a:rPr>
              <a:t>(W)</a:t>
            </a:r>
          </a:p>
          <a:p>
            <a:r>
              <a:rPr kumimoji="1" lang="en-US" altLang="ja-JP" sz="800" dirty="0" smtClean="0">
                <a:latin typeface="+mn-ea"/>
              </a:rPr>
              <a:t>〈</a:t>
            </a:r>
            <a:r>
              <a:rPr kumimoji="1" lang="ja-JP" altLang="en-US" sz="800" dirty="0" smtClean="0">
                <a:latin typeface="+mn-ea"/>
              </a:rPr>
              <a:t>室外機</a:t>
            </a:r>
            <a:r>
              <a:rPr kumimoji="1" lang="en-US" altLang="ja-JP" sz="800" dirty="0" smtClean="0">
                <a:latin typeface="+mn-ea"/>
              </a:rPr>
              <a:t>〉COH-B22CR</a:t>
            </a:r>
            <a:r>
              <a:rPr kumimoji="1" lang="ja-JP" altLang="en-US" sz="800" dirty="0" smtClean="0">
                <a:latin typeface="+mn-ea"/>
              </a:rPr>
              <a:t>（単相</a:t>
            </a:r>
            <a:r>
              <a:rPr kumimoji="1" lang="en-US" altLang="ja-JP" sz="800" dirty="0" smtClean="0">
                <a:latin typeface="+mn-ea"/>
              </a:rPr>
              <a:t>100V</a:t>
            </a:r>
            <a:r>
              <a:rPr kumimoji="1" lang="ja-JP" altLang="en-US" sz="800" dirty="0" smtClean="0">
                <a:latin typeface="+mn-ea"/>
              </a:rPr>
              <a:t>　）</a:t>
            </a:r>
            <a:endParaRPr kumimoji="1" lang="ja-JP" altLang="en-US" sz="800" dirty="0">
              <a:latin typeface="+mn-ea"/>
            </a:endParaRPr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96" y="5873442"/>
            <a:ext cx="81451" cy="81451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2404414" y="5562640"/>
            <a:ext cx="213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+mn-ea"/>
              </a:rPr>
              <a:t>CSH-B25CR </a:t>
            </a:r>
            <a:r>
              <a:rPr kumimoji="1" lang="en-US" altLang="ja-JP" sz="1050" b="1" dirty="0" smtClean="0">
                <a:latin typeface="+mn-ea"/>
              </a:rPr>
              <a:t>(W)</a:t>
            </a:r>
          </a:p>
          <a:p>
            <a:r>
              <a:rPr kumimoji="1" lang="en-US" altLang="ja-JP" sz="800" dirty="0" smtClean="0">
                <a:latin typeface="+mn-ea"/>
              </a:rPr>
              <a:t>〈</a:t>
            </a:r>
            <a:r>
              <a:rPr kumimoji="1" lang="ja-JP" altLang="en-US" sz="800" dirty="0" smtClean="0">
                <a:latin typeface="+mn-ea"/>
              </a:rPr>
              <a:t>室外機</a:t>
            </a:r>
            <a:r>
              <a:rPr kumimoji="1" lang="en-US" altLang="ja-JP" sz="800" dirty="0" smtClean="0">
                <a:latin typeface="+mn-ea"/>
              </a:rPr>
              <a:t>〉COH-B25CR</a:t>
            </a:r>
            <a:r>
              <a:rPr kumimoji="1" lang="ja-JP" altLang="en-US" sz="800" dirty="0" smtClean="0">
                <a:latin typeface="+mn-ea"/>
              </a:rPr>
              <a:t>（単相</a:t>
            </a:r>
            <a:r>
              <a:rPr kumimoji="1" lang="en-US" altLang="ja-JP" sz="800" dirty="0" smtClean="0">
                <a:latin typeface="+mn-ea"/>
              </a:rPr>
              <a:t>100V</a:t>
            </a:r>
            <a:r>
              <a:rPr kumimoji="1" lang="ja-JP" altLang="en-US" sz="800" dirty="0" smtClean="0">
                <a:latin typeface="+mn-ea"/>
              </a:rPr>
              <a:t>　）</a:t>
            </a:r>
            <a:endParaRPr kumimoji="1" lang="ja-JP" altLang="en-US" sz="800" dirty="0">
              <a:latin typeface="+mn-ea"/>
            </a:endParaRP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83" y="5868680"/>
            <a:ext cx="81451" cy="81451"/>
          </a:xfrm>
          <a:prstGeom prst="rect">
            <a:avLst/>
          </a:prstGeom>
        </p:spPr>
      </p:pic>
      <p:sp>
        <p:nvSpPr>
          <p:cNvPr id="68" name="テキスト ボックス 67"/>
          <p:cNvSpPr txBox="1"/>
          <p:nvPr/>
        </p:nvSpPr>
        <p:spPr>
          <a:xfrm>
            <a:off x="2401445" y="7839357"/>
            <a:ext cx="227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+mn-ea"/>
              </a:rPr>
              <a:t>CSH-B56CR2 </a:t>
            </a:r>
            <a:r>
              <a:rPr kumimoji="1" lang="en-US" altLang="ja-JP" sz="1050" b="1" dirty="0" smtClean="0">
                <a:latin typeface="+mn-ea"/>
              </a:rPr>
              <a:t>(W)</a:t>
            </a:r>
          </a:p>
          <a:p>
            <a:r>
              <a:rPr kumimoji="1" lang="en-US" altLang="ja-JP" sz="800" dirty="0" smtClean="0">
                <a:latin typeface="+mn-ea"/>
              </a:rPr>
              <a:t>〈</a:t>
            </a:r>
            <a:r>
              <a:rPr kumimoji="1" lang="ja-JP" altLang="en-US" sz="800" dirty="0" smtClean="0">
                <a:latin typeface="+mn-ea"/>
              </a:rPr>
              <a:t>室外機</a:t>
            </a:r>
            <a:r>
              <a:rPr kumimoji="1" lang="en-US" altLang="ja-JP" sz="800" dirty="0" smtClean="0">
                <a:latin typeface="+mn-ea"/>
              </a:rPr>
              <a:t>〉COH-B56CR2</a:t>
            </a:r>
            <a:r>
              <a:rPr kumimoji="1" lang="ja-JP" altLang="en-US" sz="800" dirty="0" smtClean="0">
                <a:latin typeface="+mn-ea"/>
              </a:rPr>
              <a:t>（単相</a:t>
            </a:r>
            <a:r>
              <a:rPr kumimoji="1" lang="en-US" altLang="ja-JP" sz="800" dirty="0">
                <a:latin typeface="+mn-ea"/>
              </a:rPr>
              <a:t>2</a:t>
            </a:r>
            <a:r>
              <a:rPr kumimoji="1" lang="en-US" altLang="ja-JP" sz="800" dirty="0" smtClean="0">
                <a:latin typeface="+mn-ea"/>
              </a:rPr>
              <a:t>00V</a:t>
            </a:r>
            <a:r>
              <a:rPr kumimoji="1" lang="ja-JP" altLang="en-US" sz="800" dirty="0" smtClean="0">
                <a:latin typeface="+mn-ea"/>
              </a:rPr>
              <a:t>　）</a:t>
            </a:r>
            <a:endParaRPr kumimoji="1" lang="ja-JP" altLang="en-US" sz="800" dirty="0">
              <a:latin typeface="+mn-ea"/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34" y="8133752"/>
            <a:ext cx="89773" cy="85109"/>
          </a:xfrm>
          <a:prstGeom prst="rect">
            <a:avLst/>
          </a:prstGeom>
        </p:spPr>
      </p:pic>
      <p:sp>
        <p:nvSpPr>
          <p:cNvPr id="70" name="テキスト ボックス 69"/>
          <p:cNvSpPr txBox="1"/>
          <p:nvPr/>
        </p:nvSpPr>
        <p:spPr>
          <a:xfrm>
            <a:off x="4565039" y="5586491"/>
            <a:ext cx="213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+mn-ea"/>
              </a:rPr>
              <a:t>CSH-B28CR </a:t>
            </a:r>
            <a:r>
              <a:rPr kumimoji="1" lang="en-US" altLang="ja-JP" sz="1050" b="1" dirty="0" smtClean="0">
                <a:latin typeface="+mn-ea"/>
              </a:rPr>
              <a:t>(W)</a:t>
            </a:r>
          </a:p>
          <a:p>
            <a:r>
              <a:rPr kumimoji="1" lang="en-US" altLang="ja-JP" sz="800" dirty="0" smtClean="0">
                <a:latin typeface="+mn-ea"/>
              </a:rPr>
              <a:t>〈</a:t>
            </a:r>
            <a:r>
              <a:rPr kumimoji="1" lang="ja-JP" altLang="en-US" sz="800" dirty="0" smtClean="0">
                <a:latin typeface="+mn-ea"/>
              </a:rPr>
              <a:t>室外機</a:t>
            </a:r>
            <a:r>
              <a:rPr kumimoji="1" lang="en-US" altLang="ja-JP" sz="800" dirty="0" smtClean="0">
                <a:latin typeface="+mn-ea"/>
              </a:rPr>
              <a:t>〉COH-B28CR</a:t>
            </a:r>
            <a:r>
              <a:rPr kumimoji="1" lang="ja-JP" altLang="en-US" sz="800" dirty="0" smtClean="0">
                <a:latin typeface="+mn-ea"/>
              </a:rPr>
              <a:t>（単相</a:t>
            </a:r>
            <a:r>
              <a:rPr kumimoji="1" lang="en-US" altLang="ja-JP" sz="800" dirty="0" smtClean="0">
                <a:latin typeface="+mn-ea"/>
              </a:rPr>
              <a:t>100V</a:t>
            </a:r>
            <a:r>
              <a:rPr kumimoji="1" lang="ja-JP" altLang="en-US" sz="800" dirty="0" smtClean="0">
                <a:latin typeface="+mn-ea"/>
              </a:rPr>
              <a:t>　）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133166" y="6000117"/>
            <a:ext cx="2136651" cy="1733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rgbClr val="C00000"/>
                </a:solidFill>
              </a:rPr>
              <a:t>低温暖房能力　</a:t>
            </a:r>
            <a:r>
              <a:rPr kumimoji="1" lang="en-US" altLang="ja-JP" sz="1000" dirty="0" smtClean="0">
                <a:solidFill>
                  <a:srgbClr val="C00000"/>
                </a:solidFill>
                <a:latin typeface="+mn-ea"/>
              </a:rPr>
              <a:t>2.8kW</a:t>
            </a:r>
            <a:endParaRPr kumimoji="1" lang="ja-JP" altLang="en-US" sz="10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249759" y="5963745"/>
            <a:ext cx="312906" cy="21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C00000"/>
                </a:solidFill>
              </a:rPr>
              <a:t>★</a:t>
            </a:r>
            <a:endParaRPr kumimoji="1" lang="ja-JP" altLang="en-US" sz="1000" dirty="0">
              <a:solidFill>
                <a:srgbClr val="C00000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2348411" y="6000117"/>
            <a:ext cx="2139912" cy="1733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rgbClr val="C00000"/>
                </a:solidFill>
              </a:rPr>
              <a:t>低温暖房能力　</a:t>
            </a:r>
            <a:r>
              <a:rPr kumimoji="1" lang="en-US" altLang="ja-JP" sz="1000" dirty="0" smtClean="0">
                <a:solidFill>
                  <a:srgbClr val="C00000"/>
                </a:solidFill>
                <a:latin typeface="+mn-ea"/>
              </a:rPr>
              <a:t>3.3kW</a:t>
            </a:r>
            <a:endParaRPr kumimoji="1" lang="ja-JP" altLang="en-US" sz="1000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3483296" y="5973270"/>
            <a:ext cx="312906" cy="216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C00000"/>
                </a:solidFill>
              </a:rPr>
              <a:t>★</a:t>
            </a:r>
            <a:endParaRPr kumimoji="1" lang="ja-JP" altLang="en-US" sz="1000" dirty="0">
              <a:solidFill>
                <a:srgbClr val="C00000"/>
              </a:solidFill>
            </a:endParaRPr>
          </a:p>
        </p:txBody>
      </p:sp>
      <p:grpSp>
        <p:nvGrpSpPr>
          <p:cNvPr id="79" name="グループ化 78"/>
          <p:cNvGrpSpPr/>
          <p:nvPr/>
        </p:nvGrpSpPr>
        <p:grpSpPr>
          <a:xfrm>
            <a:off x="4555514" y="5948682"/>
            <a:ext cx="2138400" cy="216000"/>
            <a:chOff x="2419189" y="5320461"/>
            <a:chExt cx="2138400" cy="246221"/>
          </a:xfrm>
        </p:grpSpPr>
        <p:sp>
          <p:nvSpPr>
            <p:cNvPr id="80" name="正方形/長方形 79"/>
            <p:cNvSpPr/>
            <p:nvPr/>
          </p:nvSpPr>
          <p:spPr>
            <a:xfrm>
              <a:off x="2419189" y="5370838"/>
              <a:ext cx="2138400" cy="1928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 smtClean="0">
                  <a:solidFill>
                    <a:srgbClr val="C00000"/>
                  </a:solidFill>
                </a:rPr>
                <a:t>低温暖房能力　</a:t>
              </a:r>
              <a:r>
                <a:rPr kumimoji="1" lang="en-US" altLang="ja-JP" sz="1000" dirty="0" smtClean="0">
                  <a:solidFill>
                    <a:srgbClr val="C00000"/>
                  </a:solidFill>
                  <a:latin typeface="+mn-ea"/>
                </a:rPr>
                <a:t>3.6kW</a:t>
              </a:r>
              <a:endParaRPr kumimoji="1" lang="ja-JP" altLang="en-US" sz="1000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3528711" y="5320461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rgbClr val="C00000"/>
                  </a:solidFill>
                </a:rPr>
                <a:t>★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グループ化 81"/>
          <p:cNvGrpSpPr/>
          <p:nvPr/>
        </p:nvGrpSpPr>
        <p:grpSpPr>
          <a:xfrm>
            <a:off x="139722" y="8205352"/>
            <a:ext cx="2136650" cy="216000"/>
            <a:chOff x="2350204" y="5331319"/>
            <a:chExt cx="2136650" cy="246221"/>
          </a:xfrm>
        </p:grpSpPr>
        <p:sp>
          <p:nvSpPr>
            <p:cNvPr id="83" name="正方形/長方形 82"/>
            <p:cNvSpPr/>
            <p:nvPr/>
          </p:nvSpPr>
          <p:spPr>
            <a:xfrm>
              <a:off x="2350204" y="5378506"/>
              <a:ext cx="2136650" cy="1933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 smtClean="0">
                  <a:solidFill>
                    <a:srgbClr val="C00000"/>
                  </a:solidFill>
                </a:rPr>
                <a:t>低温暖房能力　</a:t>
              </a:r>
              <a:r>
                <a:rPr kumimoji="1" lang="en-US" altLang="ja-JP" sz="1000" dirty="0" smtClean="0">
                  <a:solidFill>
                    <a:srgbClr val="C00000"/>
                  </a:solidFill>
                  <a:latin typeface="+mn-ea"/>
                </a:rPr>
                <a:t>5.1kW</a:t>
              </a:r>
              <a:endParaRPr kumimoji="1" lang="ja-JP" altLang="en-US" sz="1000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3462035" y="5331319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rgbClr val="C00000"/>
                  </a:solidFill>
                </a:rPr>
                <a:t>★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5" name="グループ化 84"/>
          <p:cNvGrpSpPr/>
          <p:nvPr/>
        </p:nvGrpSpPr>
        <p:grpSpPr>
          <a:xfrm>
            <a:off x="2349057" y="8206545"/>
            <a:ext cx="2138400" cy="216000"/>
            <a:chOff x="2245041" y="5342177"/>
            <a:chExt cx="2138400" cy="246221"/>
          </a:xfrm>
        </p:grpSpPr>
        <p:sp>
          <p:nvSpPr>
            <p:cNvPr id="86" name="正方形/長方形 85"/>
            <p:cNvSpPr/>
            <p:nvPr/>
          </p:nvSpPr>
          <p:spPr>
            <a:xfrm>
              <a:off x="2245041" y="5384726"/>
              <a:ext cx="2138400" cy="1980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 smtClean="0">
                  <a:solidFill>
                    <a:srgbClr val="C00000"/>
                  </a:solidFill>
                </a:rPr>
                <a:t>低温暖房能力　</a:t>
              </a:r>
              <a:r>
                <a:rPr kumimoji="1" lang="en-US" altLang="ja-JP" sz="1000" dirty="0">
                  <a:solidFill>
                    <a:srgbClr val="C00000"/>
                  </a:solidFill>
                  <a:latin typeface="+mn-ea"/>
                </a:rPr>
                <a:t>6</a:t>
              </a:r>
              <a:r>
                <a:rPr kumimoji="1" lang="en-US" altLang="ja-JP" sz="1000" dirty="0" smtClean="0">
                  <a:solidFill>
                    <a:srgbClr val="C00000"/>
                  </a:solidFill>
                  <a:latin typeface="+mn-ea"/>
                </a:rPr>
                <a:t>.3kW</a:t>
              </a:r>
              <a:endParaRPr kumimoji="1" lang="ja-JP" altLang="en-US" sz="1000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3366786" y="5342177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rgbClr val="C00000"/>
                  </a:solidFill>
                </a:rPr>
                <a:t>★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9" name="正方形/長方形 88"/>
          <p:cNvSpPr/>
          <p:nvPr/>
        </p:nvSpPr>
        <p:spPr>
          <a:xfrm>
            <a:off x="133495" y="6672408"/>
            <a:ext cx="523203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688925" y="6672408"/>
            <a:ext cx="1580891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3781" y="6626097"/>
            <a:ext cx="656718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defTabSz="360000">
              <a:lnSpc>
                <a:spcPts val="1000"/>
              </a:lnSpc>
            </a:pPr>
            <a:r>
              <a:rPr kumimoji="1" lang="ja-JP" altLang="en-US" sz="500" dirty="0" smtClean="0"/>
              <a:t>期間消費電力量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717</a:t>
            </a:r>
            <a:r>
              <a:rPr kumimoji="1" lang="en-US" altLang="ja-JP" sz="700" dirty="0" smtClean="0"/>
              <a:t>kWh</a:t>
            </a:r>
            <a:endParaRPr kumimoji="1" lang="ja-JP" altLang="en-US" sz="700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186638" y="6620654"/>
            <a:ext cx="633507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defTabSz="360000">
              <a:lnSpc>
                <a:spcPts val="1000"/>
              </a:lnSpc>
            </a:pPr>
            <a:r>
              <a:rPr kumimoji="1" lang="ja-JP" altLang="en-US" sz="500" dirty="0" smtClean="0"/>
              <a:t>省エネ達成</a:t>
            </a:r>
            <a:r>
              <a:rPr kumimoji="1" lang="ja-JP" altLang="en-US" sz="500" dirty="0"/>
              <a:t>基準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87</a:t>
            </a:r>
            <a:r>
              <a:rPr kumimoji="1" lang="ja-JP" altLang="en-US" sz="600" dirty="0" smtClean="0"/>
              <a:t>％</a:t>
            </a:r>
            <a:endParaRPr kumimoji="1" lang="ja-JP" altLang="en-US" sz="800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1695740" y="6630764"/>
            <a:ext cx="633507" cy="24622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通年エネルギー</a:t>
            </a:r>
            <a:endParaRPr kumimoji="1" lang="en-US" altLang="ja-JP" sz="500" dirty="0" smtClean="0"/>
          </a:p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消費効率</a:t>
            </a:r>
            <a:r>
              <a:rPr kumimoji="1" lang="en-US" altLang="ja-JP" sz="500" dirty="0" smtClean="0"/>
              <a:t>(APF)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808362" y="6675161"/>
            <a:ext cx="492443" cy="27186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700"/>
              </a:lnSpc>
            </a:pPr>
            <a:r>
              <a:rPr kumimoji="1" lang="ja-JP" altLang="en-US" sz="600" dirty="0" smtClean="0"/>
              <a:t>目標年度</a:t>
            </a:r>
            <a:endParaRPr kumimoji="1" lang="en-US" altLang="ja-JP" sz="600" dirty="0" smtClean="0"/>
          </a:p>
          <a:p>
            <a:pPr algn="ctr" defTabSz="360000">
              <a:lnSpc>
                <a:spcPts val="700"/>
              </a:lnSpc>
            </a:pPr>
            <a:r>
              <a:rPr kumimoji="1" lang="en-US" altLang="ja-JP" sz="600" dirty="0" smtClean="0"/>
              <a:t>2027</a:t>
            </a:r>
            <a:r>
              <a:rPr kumimoji="1" lang="ja-JP" altLang="en-US" sz="600" dirty="0" smtClean="0"/>
              <a:t>年</a:t>
            </a:r>
            <a:endParaRPr kumimoji="1" lang="ja-JP" altLang="en-US" sz="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38785" y="6757908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5.8</a:t>
            </a:r>
            <a:endParaRPr kumimoji="1" lang="ja-JP" altLang="en-US" sz="9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1245000" y="6672408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1749827" y="6672408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正方形/長方形 96"/>
          <p:cNvSpPr/>
          <p:nvPr/>
        </p:nvSpPr>
        <p:spPr>
          <a:xfrm>
            <a:off x="2348942" y="6673819"/>
            <a:ext cx="523203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2904372" y="6673819"/>
            <a:ext cx="1580891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309228" y="6627508"/>
            <a:ext cx="656718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defTabSz="360000">
              <a:lnSpc>
                <a:spcPts val="1000"/>
              </a:lnSpc>
            </a:pPr>
            <a:r>
              <a:rPr kumimoji="1" lang="ja-JP" altLang="en-US" sz="500" dirty="0" smtClean="0"/>
              <a:t>期間消費電力量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815</a:t>
            </a:r>
            <a:r>
              <a:rPr kumimoji="1" lang="en-US" altLang="ja-JP" sz="700" dirty="0" smtClean="0"/>
              <a:t>kWh</a:t>
            </a:r>
            <a:endParaRPr kumimoji="1" lang="ja-JP" altLang="en-US" sz="700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402085" y="6622065"/>
            <a:ext cx="633507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defTabSz="360000">
              <a:lnSpc>
                <a:spcPts val="1000"/>
              </a:lnSpc>
            </a:pPr>
            <a:r>
              <a:rPr kumimoji="1" lang="ja-JP" altLang="en-US" sz="500" dirty="0" smtClean="0"/>
              <a:t>省エネ達成</a:t>
            </a:r>
            <a:r>
              <a:rPr kumimoji="1" lang="ja-JP" altLang="en-US" sz="500" dirty="0"/>
              <a:t>基準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87</a:t>
            </a:r>
            <a:r>
              <a:rPr kumimoji="1" lang="ja-JP" altLang="en-US" sz="600" dirty="0" smtClean="0"/>
              <a:t>％</a:t>
            </a:r>
            <a:endParaRPr kumimoji="1" lang="ja-JP" altLang="en-US" sz="8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911187" y="6632175"/>
            <a:ext cx="633507" cy="24622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通年エネルギー</a:t>
            </a:r>
            <a:endParaRPr kumimoji="1" lang="en-US" altLang="ja-JP" sz="500" dirty="0" smtClean="0"/>
          </a:p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消費効率</a:t>
            </a:r>
            <a:r>
              <a:rPr kumimoji="1" lang="en-US" altLang="ja-JP" sz="500" dirty="0" smtClean="0"/>
              <a:t>(APF)</a:t>
            </a: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3023809" y="6676572"/>
            <a:ext cx="492443" cy="27186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700"/>
              </a:lnSpc>
            </a:pPr>
            <a:r>
              <a:rPr kumimoji="1" lang="ja-JP" altLang="en-US" sz="600" dirty="0" smtClean="0"/>
              <a:t>目標年度</a:t>
            </a:r>
            <a:endParaRPr kumimoji="1" lang="en-US" altLang="ja-JP" sz="600" dirty="0" smtClean="0"/>
          </a:p>
          <a:p>
            <a:pPr algn="ctr" defTabSz="360000">
              <a:lnSpc>
                <a:spcPts val="700"/>
              </a:lnSpc>
            </a:pPr>
            <a:r>
              <a:rPr kumimoji="1" lang="en-US" altLang="ja-JP" sz="600" dirty="0" smtClean="0"/>
              <a:t>2027</a:t>
            </a:r>
            <a:r>
              <a:rPr kumimoji="1" lang="ja-JP" altLang="en-US" sz="600" dirty="0" smtClean="0"/>
              <a:t>年</a:t>
            </a:r>
            <a:endParaRPr kumimoji="1" lang="ja-JP" altLang="en-US" sz="8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4054232" y="6759319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5.8</a:t>
            </a:r>
            <a:endParaRPr kumimoji="1" lang="ja-JP" altLang="en-US" sz="900" dirty="0"/>
          </a:p>
        </p:txBody>
      </p:sp>
      <p:cxnSp>
        <p:nvCxnSpPr>
          <p:cNvPr id="105" name="直線コネクタ 104"/>
          <p:cNvCxnSpPr/>
          <p:nvPr/>
        </p:nvCxnSpPr>
        <p:spPr>
          <a:xfrm>
            <a:off x="3460447" y="6673819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3965274" y="6673819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正方形/長方形 107"/>
          <p:cNvSpPr/>
          <p:nvPr/>
        </p:nvSpPr>
        <p:spPr>
          <a:xfrm>
            <a:off x="2360261" y="8893717"/>
            <a:ext cx="523203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2915691" y="8893717"/>
            <a:ext cx="1580891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2308938" y="8840032"/>
            <a:ext cx="633507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1000"/>
              </a:lnSpc>
            </a:pPr>
            <a:r>
              <a:rPr kumimoji="1" lang="ja-JP" altLang="en-US" sz="500" dirty="0" smtClean="0"/>
              <a:t>期間消費電力量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/>
              <a:t>2</a:t>
            </a:r>
            <a:r>
              <a:rPr kumimoji="1" lang="en-US" altLang="ja-JP" sz="900" dirty="0" smtClean="0"/>
              <a:t>,118</a:t>
            </a:r>
            <a:r>
              <a:rPr kumimoji="1" lang="en-US" altLang="ja-JP" sz="700" dirty="0" smtClean="0"/>
              <a:t>kWh</a:t>
            </a:r>
            <a:endParaRPr kumimoji="1" lang="ja-JP" altLang="en-US" sz="700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413404" y="8841963"/>
            <a:ext cx="633507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defTabSz="360000">
              <a:lnSpc>
                <a:spcPts val="1000"/>
              </a:lnSpc>
            </a:pPr>
            <a:r>
              <a:rPr kumimoji="1" lang="ja-JP" altLang="en-US" sz="500" dirty="0" smtClean="0"/>
              <a:t>省エネ達成</a:t>
            </a:r>
            <a:r>
              <a:rPr kumimoji="1" lang="ja-JP" altLang="en-US" sz="500" dirty="0"/>
              <a:t>基準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79</a:t>
            </a:r>
            <a:r>
              <a:rPr kumimoji="1" lang="ja-JP" altLang="en-US" sz="600" dirty="0" smtClean="0"/>
              <a:t>％</a:t>
            </a:r>
            <a:endParaRPr kumimoji="1" lang="ja-JP" altLang="en-US" sz="8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3922506" y="8861599"/>
            <a:ext cx="633507" cy="24622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通年エネルギー</a:t>
            </a:r>
            <a:endParaRPr kumimoji="1" lang="en-US" altLang="ja-JP" sz="500" dirty="0" smtClean="0"/>
          </a:p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消費効率</a:t>
            </a:r>
            <a:r>
              <a:rPr kumimoji="1" lang="en-US" altLang="ja-JP" sz="500" dirty="0" smtClean="0"/>
              <a:t>(APF)</a:t>
            </a: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3035128" y="8896470"/>
            <a:ext cx="492443" cy="27186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700"/>
              </a:lnSpc>
            </a:pPr>
            <a:r>
              <a:rPr kumimoji="1" lang="ja-JP" altLang="en-US" sz="600" dirty="0" smtClean="0"/>
              <a:t>目標年度</a:t>
            </a:r>
            <a:endParaRPr kumimoji="1" lang="en-US" altLang="ja-JP" sz="600" dirty="0" smtClean="0"/>
          </a:p>
          <a:p>
            <a:pPr algn="ctr" defTabSz="360000">
              <a:lnSpc>
                <a:spcPts val="700"/>
              </a:lnSpc>
            </a:pPr>
            <a:r>
              <a:rPr kumimoji="1" lang="en-US" altLang="ja-JP" sz="600" dirty="0" smtClean="0"/>
              <a:t>2027</a:t>
            </a:r>
            <a:r>
              <a:rPr kumimoji="1" lang="ja-JP" altLang="en-US" sz="600" dirty="0" smtClean="0"/>
              <a:t>年</a:t>
            </a:r>
            <a:endParaRPr kumimoji="1" lang="ja-JP" altLang="en-US" sz="800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065551" y="8971843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5.0</a:t>
            </a:r>
            <a:endParaRPr kumimoji="1" lang="ja-JP" altLang="en-US" sz="900" dirty="0"/>
          </a:p>
        </p:txBody>
      </p:sp>
      <p:cxnSp>
        <p:nvCxnSpPr>
          <p:cNvPr id="116" name="直線コネクタ 115"/>
          <p:cNvCxnSpPr/>
          <p:nvPr/>
        </p:nvCxnSpPr>
        <p:spPr>
          <a:xfrm>
            <a:off x="3471766" y="8893717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>
            <a:off x="3976593" y="8893717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正方形/長方形 118"/>
          <p:cNvSpPr/>
          <p:nvPr/>
        </p:nvSpPr>
        <p:spPr>
          <a:xfrm>
            <a:off x="141219" y="8897829"/>
            <a:ext cx="523203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正方形/長方形 119"/>
          <p:cNvSpPr/>
          <p:nvPr/>
        </p:nvSpPr>
        <p:spPr>
          <a:xfrm>
            <a:off x="696649" y="8897829"/>
            <a:ext cx="1580891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85133" y="8844144"/>
            <a:ext cx="633507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1000"/>
              </a:lnSpc>
            </a:pPr>
            <a:r>
              <a:rPr kumimoji="1" lang="ja-JP" altLang="en-US" sz="500" dirty="0" smtClean="0"/>
              <a:t>期間消費電力量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1,455</a:t>
            </a:r>
            <a:r>
              <a:rPr kumimoji="1" lang="en-US" altLang="ja-JP" sz="700" dirty="0" smtClean="0"/>
              <a:t>kWh</a:t>
            </a:r>
            <a:endParaRPr kumimoji="1" lang="ja-JP" altLang="en-US" sz="700" dirty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1194362" y="8846075"/>
            <a:ext cx="633507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defTabSz="360000">
              <a:lnSpc>
                <a:spcPts val="1000"/>
              </a:lnSpc>
            </a:pPr>
            <a:r>
              <a:rPr kumimoji="1" lang="ja-JP" altLang="en-US" sz="500" dirty="0" smtClean="0"/>
              <a:t>省エネ達成</a:t>
            </a:r>
            <a:r>
              <a:rPr kumimoji="1" lang="ja-JP" altLang="en-US" sz="500" dirty="0"/>
              <a:t>基準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78</a:t>
            </a:r>
            <a:r>
              <a:rPr kumimoji="1" lang="ja-JP" altLang="en-US" sz="600" dirty="0" smtClean="0"/>
              <a:t>％</a:t>
            </a:r>
            <a:endParaRPr kumimoji="1" lang="ja-JP" altLang="en-US" sz="800" dirty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1703464" y="8865711"/>
            <a:ext cx="633507" cy="24622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通年エネルギー</a:t>
            </a:r>
            <a:endParaRPr kumimoji="1" lang="en-US" altLang="ja-JP" sz="500" dirty="0" smtClean="0"/>
          </a:p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消費効率</a:t>
            </a:r>
            <a:r>
              <a:rPr kumimoji="1" lang="en-US" altLang="ja-JP" sz="500" dirty="0" smtClean="0"/>
              <a:t>(APF)</a:t>
            </a: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816086" y="8900582"/>
            <a:ext cx="492443" cy="27186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700"/>
              </a:lnSpc>
            </a:pPr>
            <a:r>
              <a:rPr kumimoji="1" lang="ja-JP" altLang="en-US" sz="600" dirty="0" smtClean="0"/>
              <a:t>目標年度</a:t>
            </a:r>
            <a:endParaRPr kumimoji="1" lang="en-US" altLang="ja-JP" sz="600" dirty="0" smtClean="0"/>
          </a:p>
          <a:p>
            <a:pPr algn="ctr" defTabSz="360000">
              <a:lnSpc>
                <a:spcPts val="700"/>
              </a:lnSpc>
            </a:pPr>
            <a:r>
              <a:rPr kumimoji="1" lang="en-US" altLang="ja-JP" sz="600" dirty="0" smtClean="0"/>
              <a:t>2027</a:t>
            </a:r>
            <a:r>
              <a:rPr kumimoji="1" lang="ja-JP" altLang="en-US" sz="600" dirty="0" smtClean="0"/>
              <a:t>年</a:t>
            </a:r>
            <a:endParaRPr kumimoji="1" lang="ja-JP" altLang="en-US" sz="8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1846509" y="8975955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5.2</a:t>
            </a:r>
            <a:endParaRPr kumimoji="1" lang="ja-JP" altLang="en-US" sz="900" dirty="0"/>
          </a:p>
        </p:txBody>
      </p:sp>
      <p:cxnSp>
        <p:nvCxnSpPr>
          <p:cNvPr id="127" name="直線コネクタ 126"/>
          <p:cNvCxnSpPr/>
          <p:nvPr/>
        </p:nvCxnSpPr>
        <p:spPr>
          <a:xfrm>
            <a:off x="1252724" y="8897829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>
            <a:off x="1757551" y="8897829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正方形/長方形 129"/>
          <p:cNvSpPr/>
          <p:nvPr/>
        </p:nvSpPr>
        <p:spPr>
          <a:xfrm>
            <a:off x="4555341" y="6666043"/>
            <a:ext cx="523203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/>
          <p:cNvSpPr/>
          <p:nvPr/>
        </p:nvSpPr>
        <p:spPr>
          <a:xfrm>
            <a:off x="5110771" y="6666043"/>
            <a:ext cx="1580891" cy="258364"/>
          </a:xfrm>
          <a:prstGeom prst="rect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4491812" y="6619732"/>
            <a:ext cx="656718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1000"/>
              </a:lnSpc>
            </a:pPr>
            <a:r>
              <a:rPr kumimoji="1" lang="ja-JP" altLang="en-US" sz="500" dirty="0" smtClean="0"/>
              <a:t>期間消費電力量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913</a:t>
            </a:r>
            <a:r>
              <a:rPr kumimoji="1" lang="en-US" altLang="ja-JP" sz="700" dirty="0" smtClean="0"/>
              <a:t>kWh</a:t>
            </a:r>
            <a:endParaRPr kumimoji="1" lang="ja-JP" altLang="en-US" sz="700" dirty="0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5608484" y="6614289"/>
            <a:ext cx="633507" cy="34881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defTabSz="360000">
              <a:lnSpc>
                <a:spcPts val="1000"/>
              </a:lnSpc>
            </a:pPr>
            <a:r>
              <a:rPr kumimoji="1" lang="ja-JP" altLang="en-US" sz="500" dirty="0" smtClean="0"/>
              <a:t>省エネ達成</a:t>
            </a:r>
            <a:r>
              <a:rPr kumimoji="1" lang="ja-JP" altLang="en-US" sz="500" dirty="0"/>
              <a:t>基準</a:t>
            </a:r>
            <a:endParaRPr kumimoji="1" lang="en-US" altLang="ja-JP" sz="500" dirty="0" smtClean="0"/>
          </a:p>
          <a:p>
            <a:pPr algn="ctr" defTabSz="360000">
              <a:lnSpc>
                <a:spcPts val="1000"/>
              </a:lnSpc>
            </a:pPr>
            <a:r>
              <a:rPr kumimoji="1" lang="en-US" altLang="ja-JP" sz="900" dirty="0" smtClean="0"/>
              <a:t>87</a:t>
            </a:r>
            <a:r>
              <a:rPr kumimoji="1" lang="ja-JP" altLang="en-US" sz="600" dirty="0" smtClean="0"/>
              <a:t>％</a:t>
            </a:r>
            <a:endParaRPr kumimoji="1" lang="ja-JP" altLang="en-US" sz="800" dirty="0"/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6120248" y="6630301"/>
            <a:ext cx="633507" cy="24622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通年エネルギー</a:t>
            </a:r>
            <a:endParaRPr kumimoji="1" lang="en-US" altLang="ja-JP" sz="500" dirty="0" smtClean="0"/>
          </a:p>
          <a:p>
            <a:pPr algn="ctr" defTabSz="360000">
              <a:lnSpc>
                <a:spcPts val="600"/>
              </a:lnSpc>
            </a:pPr>
            <a:r>
              <a:rPr kumimoji="1" lang="ja-JP" altLang="en-US" sz="500" dirty="0" smtClean="0"/>
              <a:t>消費効率</a:t>
            </a:r>
            <a:r>
              <a:rPr kumimoji="1" lang="en-US" altLang="ja-JP" sz="500" dirty="0" smtClean="0"/>
              <a:t>(APF)</a:t>
            </a: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5230208" y="6668796"/>
            <a:ext cx="492443" cy="271869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 defTabSz="360000">
              <a:lnSpc>
                <a:spcPts val="700"/>
              </a:lnSpc>
            </a:pPr>
            <a:r>
              <a:rPr kumimoji="1" lang="ja-JP" altLang="en-US" sz="600" dirty="0" smtClean="0"/>
              <a:t>目標年度</a:t>
            </a:r>
            <a:endParaRPr kumimoji="1" lang="en-US" altLang="ja-JP" sz="600" dirty="0" smtClean="0"/>
          </a:p>
          <a:p>
            <a:pPr algn="ctr" defTabSz="360000">
              <a:lnSpc>
                <a:spcPts val="700"/>
              </a:lnSpc>
            </a:pPr>
            <a:r>
              <a:rPr kumimoji="1" lang="en-US" altLang="ja-JP" sz="600" dirty="0" smtClean="0"/>
              <a:t>2027</a:t>
            </a:r>
            <a:r>
              <a:rPr kumimoji="1" lang="ja-JP" altLang="en-US" sz="600" dirty="0" smtClean="0"/>
              <a:t>年</a:t>
            </a:r>
            <a:endParaRPr kumimoji="1" lang="ja-JP" altLang="en-US" sz="800" dirty="0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6260631" y="6751543"/>
            <a:ext cx="3289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/>
              <a:t>5.8</a:t>
            </a:r>
            <a:endParaRPr kumimoji="1" lang="ja-JP" altLang="en-US" sz="900" dirty="0"/>
          </a:p>
        </p:txBody>
      </p:sp>
      <p:cxnSp>
        <p:nvCxnSpPr>
          <p:cNvPr id="138" name="直線コネクタ 137"/>
          <p:cNvCxnSpPr/>
          <p:nvPr/>
        </p:nvCxnSpPr>
        <p:spPr>
          <a:xfrm>
            <a:off x="5666846" y="6666043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6171673" y="6666043"/>
            <a:ext cx="0" cy="25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テキスト ボックス 157"/>
          <p:cNvSpPr txBox="1"/>
          <p:nvPr/>
        </p:nvSpPr>
        <p:spPr>
          <a:xfrm>
            <a:off x="-3143" y="9687470"/>
            <a:ext cx="23246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室内機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9.0kg</a:t>
            </a:r>
            <a:r>
              <a:rPr kumimoji="1" lang="ja-JP" altLang="en-US" sz="700" dirty="0"/>
              <a:t> </a:t>
            </a:r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室外機</a:t>
            </a:r>
            <a:r>
              <a:rPr kumimoji="1" lang="en-US" altLang="ja-JP" sz="500" dirty="0" smtClean="0"/>
              <a:t>〕</a:t>
            </a:r>
            <a:r>
              <a:rPr kumimoji="1" lang="en-US" altLang="ja-JP" sz="600" dirty="0" smtClean="0"/>
              <a:t>B40CR: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34.0kg</a:t>
            </a:r>
            <a:r>
              <a:rPr kumimoji="1" lang="en-US" altLang="ja-JP" sz="700" dirty="0" smtClean="0"/>
              <a:t> </a:t>
            </a:r>
            <a:r>
              <a:rPr kumimoji="1" lang="en-US" altLang="ja-JP" sz="600" dirty="0" smtClean="0"/>
              <a:t>B40CR2: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33.5kg</a:t>
            </a:r>
            <a:endParaRPr kumimoji="1" lang="ja-JP" altLang="en-US" sz="600" dirty="0"/>
          </a:p>
        </p:txBody>
      </p:sp>
      <p:sp>
        <p:nvSpPr>
          <p:cNvPr id="166" name="角丸四角形 165"/>
          <p:cNvSpPr/>
          <p:nvPr/>
        </p:nvSpPr>
        <p:spPr>
          <a:xfrm>
            <a:off x="52388" y="5316917"/>
            <a:ext cx="6719887" cy="455323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正方形/長方形 171"/>
          <p:cNvSpPr/>
          <p:nvPr/>
        </p:nvSpPr>
        <p:spPr>
          <a:xfrm>
            <a:off x="4544694" y="921172"/>
            <a:ext cx="1152201" cy="189922"/>
          </a:xfrm>
          <a:prstGeom prst="rect">
            <a:avLst/>
          </a:prstGeom>
          <a:solidFill>
            <a:srgbClr val="93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 smtClean="0"/>
              <a:t>40</a:t>
            </a:r>
            <a:r>
              <a:rPr kumimoji="1" lang="ja-JP" altLang="en-US" sz="800" dirty="0" smtClean="0"/>
              <a:t>タイプ用</a:t>
            </a:r>
            <a:endParaRPr kumimoji="1" lang="en-US" altLang="ja-JP" sz="800" dirty="0" smtClean="0"/>
          </a:p>
        </p:txBody>
      </p:sp>
      <p:sp>
        <p:nvSpPr>
          <p:cNvPr id="173" name="正方形/長方形 172"/>
          <p:cNvSpPr/>
          <p:nvPr/>
        </p:nvSpPr>
        <p:spPr>
          <a:xfrm>
            <a:off x="5731006" y="923741"/>
            <a:ext cx="1041269" cy="182026"/>
          </a:xfrm>
          <a:prstGeom prst="rect">
            <a:avLst/>
          </a:prstGeom>
          <a:solidFill>
            <a:srgbClr val="93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 smtClean="0"/>
              <a:t>56</a:t>
            </a:r>
            <a:r>
              <a:rPr kumimoji="1" lang="ja-JP" altLang="en-US" sz="800" dirty="0" smtClean="0"/>
              <a:t>タイプ用</a:t>
            </a:r>
            <a:endParaRPr kumimoji="1" lang="en-US" altLang="ja-JP" sz="800" dirty="0" smtClean="0"/>
          </a:p>
        </p:txBody>
      </p:sp>
      <p:pic>
        <p:nvPicPr>
          <p:cNvPr id="181" name="図 1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6" y="138573"/>
            <a:ext cx="1804767" cy="434072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1976427" y="116992"/>
            <a:ext cx="48734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ja-JP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お手入れ簡単  基本機能充実 </a:t>
            </a:r>
            <a:endParaRPr lang="ja-JP" alt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8" name="正方形/長方形 217"/>
          <p:cNvSpPr/>
          <p:nvPr/>
        </p:nvSpPr>
        <p:spPr>
          <a:xfrm>
            <a:off x="4562257" y="7647418"/>
            <a:ext cx="2172707" cy="216763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4548683" y="7674016"/>
            <a:ext cx="2233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u="sng" dirty="0">
                <a:solidFill>
                  <a:schemeClr val="bg1">
                    <a:lumMod val="50000"/>
                  </a:schemeClr>
                </a:solidFill>
              </a:rPr>
              <a:t>●</a:t>
            </a:r>
            <a:r>
              <a:rPr kumimoji="1" lang="ja-JP" altLang="en-US" sz="1200" u="sng" dirty="0" smtClean="0">
                <a:solidFill>
                  <a:schemeClr val="bg1">
                    <a:lumMod val="50000"/>
                  </a:schemeClr>
                </a:solidFill>
              </a:rPr>
              <a:t>ご用命は当店へ</a:t>
            </a:r>
            <a:endParaRPr kumimoji="1" lang="ja-JP" altLang="en-US" sz="12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95340" y="9586712"/>
            <a:ext cx="2119695" cy="207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 smtClean="0">
                <a:solidFill>
                  <a:schemeClr val="tx1"/>
                </a:solidFill>
              </a:rPr>
              <a:t>※</a:t>
            </a:r>
            <a:r>
              <a:rPr kumimoji="1" lang="ja-JP" altLang="en-US" sz="800" dirty="0" smtClean="0">
                <a:solidFill>
                  <a:schemeClr val="tx1"/>
                </a:solidFill>
              </a:rPr>
              <a:t>記載している価格は全て</a:t>
            </a:r>
            <a:r>
              <a:rPr kumimoji="1" lang="ja-JP" altLang="en-US" sz="800" b="1" dirty="0" smtClean="0">
                <a:solidFill>
                  <a:srgbClr val="FF0000"/>
                </a:solidFill>
              </a:rPr>
              <a:t>税込み</a:t>
            </a:r>
            <a:r>
              <a:rPr kumimoji="1" lang="ja-JP" altLang="en-US" sz="800" dirty="0" smtClean="0">
                <a:solidFill>
                  <a:schemeClr val="tx1"/>
                </a:solidFill>
              </a:rPr>
              <a:t>価格です</a:t>
            </a:r>
            <a:r>
              <a:rPr kumimoji="1" lang="ja-JP" altLang="en-US" sz="800" dirty="0">
                <a:solidFill>
                  <a:schemeClr val="tx1"/>
                </a:solidFill>
              </a:rPr>
              <a:t>。</a:t>
            </a:r>
            <a:endParaRPr kumimoji="1" lang="en-US" altLang="ja-JP" sz="800" dirty="0" smtClean="0">
              <a:solidFill>
                <a:schemeClr val="tx1"/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3476139" y="2220453"/>
            <a:ext cx="0" cy="2952000"/>
          </a:xfrm>
          <a:prstGeom prst="line">
            <a:avLst/>
          </a:prstGeom>
          <a:ln>
            <a:solidFill>
              <a:srgbClr val="D6BB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テキスト ボックス 268"/>
          <p:cNvSpPr txBox="1"/>
          <p:nvPr/>
        </p:nvSpPr>
        <p:spPr>
          <a:xfrm>
            <a:off x="625397" y="6273832"/>
            <a:ext cx="150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\-----------</a:t>
            </a:r>
            <a:endParaRPr kumimoji="1" lang="ja-JP" alt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" name="テキスト ボックス 269"/>
          <p:cNvSpPr txBox="1"/>
          <p:nvPr/>
        </p:nvSpPr>
        <p:spPr>
          <a:xfrm>
            <a:off x="2895087" y="6274049"/>
            <a:ext cx="150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\-----------</a:t>
            </a:r>
            <a:endParaRPr kumimoji="1" lang="ja-JP" alt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" name="テキスト ボックス 270"/>
          <p:cNvSpPr txBox="1"/>
          <p:nvPr/>
        </p:nvSpPr>
        <p:spPr>
          <a:xfrm>
            <a:off x="5109707" y="6267256"/>
            <a:ext cx="150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\-----------</a:t>
            </a:r>
            <a:endParaRPr kumimoji="1" lang="ja-JP" alt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2" name="テキスト ボックス 271"/>
          <p:cNvSpPr txBox="1"/>
          <p:nvPr/>
        </p:nvSpPr>
        <p:spPr>
          <a:xfrm>
            <a:off x="727544" y="8513309"/>
            <a:ext cx="150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\-----------</a:t>
            </a:r>
            <a:endParaRPr kumimoji="1" lang="ja-JP" alt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2884333" y="8508907"/>
            <a:ext cx="150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\-----------</a:t>
            </a:r>
            <a:endParaRPr kumimoji="1" lang="ja-JP" alt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208684" y="6160708"/>
            <a:ext cx="2265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+mn-ea"/>
              </a:rPr>
              <a:t>希望小売価格  </a:t>
            </a:r>
            <a:r>
              <a:rPr kumimoji="1" lang="en-US" altLang="zh-CN" sz="800" dirty="0" smtClean="0">
                <a:latin typeface="+mn-ea"/>
              </a:rPr>
              <a:t>283,800 </a:t>
            </a:r>
            <a:r>
              <a:rPr kumimoji="1" lang="zh-CN" altLang="en-US" sz="800" dirty="0">
                <a:latin typeface="+mn-ea"/>
              </a:rPr>
              <a:t>円（</a:t>
            </a:r>
            <a:r>
              <a:rPr kumimoji="1" lang="zh-CN" altLang="en-US" sz="800" dirty="0" smtClean="0">
                <a:latin typeface="+mn-ea"/>
              </a:rPr>
              <a:t>税抜</a:t>
            </a:r>
            <a:r>
              <a:rPr kumimoji="1" lang="en-US" altLang="zh-CN" sz="800" dirty="0" smtClean="0">
                <a:latin typeface="+mn-ea"/>
              </a:rPr>
              <a:t>258,000</a:t>
            </a:r>
            <a:r>
              <a:rPr kumimoji="1" lang="zh-CN" altLang="en-US" sz="800" dirty="0">
                <a:latin typeface="+mn-ea"/>
              </a:rPr>
              <a:t>円）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2447710" y="6145940"/>
            <a:ext cx="2114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+mn-ea"/>
              </a:rPr>
              <a:t>希望小売価格  </a:t>
            </a:r>
            <a:r>
              <a:rPr kumimoji="1" lang="en-US" altLang="zh-CN" sz="800" dirty="0" smtClean="0">
                <a:latin typeface="+mn-ea"/>
              </a:rPr>
              <a:t>316,800 </a:t>
            </a:r>
            <a:r>
              <a:rPr kumimoji="1" lang="zh-CN" altLang="en-US" sz="800" dirty="0">
                <a:latin typeface="+mn-ea"/>
              </a:rPr>
              <a:t>円（</a:t>
            </a:r>
            <a:r>
              <a:rPr kumimoji="1" lang="zh-CN" altLang="en-US" sz="800" dirty="0" smtClean="0">
                <a:latin typeface="+mn-ea"/>
              </a:rPr>
              <a:t>税抜</a:t>
            </a:r>
            <a:r>
              <a:rPr kumimoji="1" lang="en-US" altLang="zh-CN" sz="800" dirty="0" smtClean="0">
                <a:latin typeface="+mn-ea"/>
              </a:rPr>
              <a:t>288,000</a:t>
            </a:r>
            <a:r>
              <a:rPr kumimoji="1" lang="zh-CN" altLang="en-US" sz="800" dirty="0">
                <a:latin typeface="+mn-ea"/>
              </a:rPr>
              <a:t>円）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4631088" y="6152576"/>
            <a:ext cx="2074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+mn-ea"/>
              </a:rPr>
              <a:t>希望小売価格  </a:t>
            </a:r>
            <a:r>
              <a:rPr kumimoji="1" lang="en-US" altLang="zh-CN" sz="800" dirty="0" smtClean="0">
                <a:latin typeface="+mn-ea"/>
              </a:rPr>
              <a:t>349,800 </a:t>
            </a:r>
            <a:r>
              <a:rPr kumimoji="1" lang="zh-CN" altLang="en-US" sz="800" dirty="0">
                <a:latin typeface="+mn-ea"/>
              </a:rPr>
              <a:t>円（</a:t>
            </a:r>
            <a:r>
              <a:rPr kumimoji="1" lang="zh-CN" altLang="en-US" sz="800" dirty="0" smtClean="0">
                <a:latin typeface="+mn-ea"/>
              </a:rPr>
              <a:t>税抜</a:t>
            </a:r>
            <a:r>
              <a:rPr kumimoji="1" lang="en-US" altLang="zh-CN" sz="800" dirty="0" smtClean="0">
                <a:latin typeface="+mn-ea"/>
              </a:rPr>
              <a:t>318,000</a:t>
            </a:r>
            <a:r>
              <a:rPr kumimoji="1" lang="zh-CN" altLang="en-US" sz="800" dirty="0">
                <a:latin typeface="+mn-ea"/>
              </a:rPr>
              <a:t>円）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230568" y="8404313"/>
            <a:ext cx="2162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+mn-ea"/>
              </a:rPr>
              <a:t>希望小売価格  </a:t>
            </a:r>
            <a:r>
              <a:rPr kumimoji="1" lang="en-US" altLang="zh-CN" sz="800" dirty="0" smtClean="0">
                <a:latin typeface="+mn-ea"/>
              </a:rPr>
              <a:t>415,800 </a:t>
            </a:r>
            <a:r>
              <a:rPr kumimoji="1" lang="zh-CN" altLang="en-US" sz="800" dirty="0">
                <a:latin typeface="+mn-ea"/>
              </a:rPr>
              <a:t>円（</a:t>
            </a:r>
            <a:r>
              <a:rPr kumimoji="1" lang="zh-CN" altLang="en-US" sz="800" dirty="0" smtClean="0">
                <a:latin typeface="+mn-ea"/>
              </a:rPr>
              <a:t>税抜</a:t>
            </a:r>
            <a:r>
              <a:rPr kumimoji="1" lang="en-US" altLang="zh-CN" sz="800" dirty="0" smtClean="0">
                <a:latin typeface="+mn-ea"/>
              </a:rPr>
              <a:t>378,000</a:t>
            </a:r>
            <a:r>
              <a:rPr kumimoji="1" lang="zh-CN" altLang="en-US" sz="800" dirty="0">
                <a:latin typeface="+mn-ea"/>
              </a:rPr>
              <a:t>円）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2406565" y="8393826"/>
            <a:ext cx="2732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+mn-ea"/>
              </a:rPr>
              <a:t>希望小売価格  </a:t>
            </a:r>
            <a:r>
              <a:rPr kumimoji="1" lang="en-US" altLang="zh-CN" sz="800" dirty="0" smtClean="0">
                <a:latin typeface="+mn-ea"/>
              </a:rPr>
              <a:t>514,800 </a:t>
            </a:r>
            <a:r>
              <a:rPr kumimoji="1" lang="zh-CN" altLang="en-US" sz="800" dirty="0">
                <a:latin typeface="+mn-ea"/>
              </a:rPr>
              <a:t>円（</a:t>
            </a:r>
            <a:r>
              <a:rPr kumimoji="1" lang="zh-CN" altLang="en-US" sz="800" dirty="0" smtClean="0">
                <a:latin typeface="+mn-ea"/>
              </a:rPr>
              <a:t>税抜</a:t>
            </a:r>
            <a:r>
              <a:rPr kumimoji="1" lang="en-US" altLang="zh-CN" sz="800" dirty="0" smtClean="0">
                <a:latin typeface="+mn-ea"/>
              </a:rPr>
              <a:t>468,000</a:t>
            </a:r>
            <a:r>
              <a:rPr kumimoji="1" lang="zh-CN" altLang="en-US" sz="800" dirty="0">
                <a:latin typeface="+mn-ea"/>
              </a:rPr>
              <a:t>円）</a:t>
            </a:r>
            <a:endParaRPr kumimoji="1" lang="ja-JP" altLang="en-US" sz="800" dirty="0">
              <a:latin typeface="+mn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4" y="1176058"/>
            <a:ext cx="2019894" cy="89755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74" y="1297544"/>
            <a:ext cx="257084" cy="608279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11" y="1192184"/>
            <a:ext cx="1035996" cy="799303"/>
          </a:xfrm>
          <a:prstGeom prst="rect">
            <a:avLst/>
          </a:prstGeom>
        </p:spPr>
      </p:pic>
      <p:sp>
        <p:nvSpPr>
          <p:cNvPr id="196" name="正方形/長方形 195"/>
          <p:cNvSpPr/>
          <p:nvPr/>
        </p:nvSpPr>
        <p:spPr>
          <a:xfrm>
            <a:off x="3358752" y="914700"/>
            <a:ext cx="1152201" cy="189922"/>
          </a:xfrm>
          <a:prstGeom prst="rect">
            <a:avLst/>
          </a:prstGeom>
          <a:solidFill>
            <a:srgbClr val="93C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 smtClean="0"/>
              <a:t>22</a:t>
            </a:r>
            <a:r>
              <a:rPr kumimoji="1" lang="ja-JP" altLang="en-US" sz="800" dirty="0"/>
              <a:t>～</a:t>
            </a:r>
            <a:r>
              <a:rPr kumimoji="1" lang="en-US" altLang="ja-JP" sz="800" dirty="0" smtClean="0"/>
              <a:t>28</a:t>
            </a:r>
            <a:r>
              <a:rPr kumimoji="1" lang="ja-JP" altLang="en-US" sz="800" dirty="0" smtClean="0"/>
              <a:t>タイプ用</a:t>
            </a:r>
            <a:endParaRPr kumimoji="1" lang="en-US" altLang="ja-JP" sz="800" dirty="0" smtClean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t="11641" r="7278" b="17116"/>
          <a:stretch/>
        </p:blipFill>
        <p:spPr>
          <a:xfrm>
            <a:off x="4562257" y="1178212"/>
            <a:ext cx="1175611" cy="844027"/>
          </a:xfrm>
          <a:prstGeom prst="rect">
            <a:avLst/>
          </a:prstGeom>
        </p:spPr>
      </p:pic>
      <p:pic>
        <p:nvPicPr>
          <p:cNvPr id="199" name="図 1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02" y="5883680"/>
            <a:ext cx="81451" cy="81451"/>
          </a:xfrm>
          <a:prstGeom prst="rect">
            <a:avLst/>
          </a:prstGeom>
        </p:spPr>
      </p:pic>
      <p:grpSp>
        <p:nvGrpSpPr>
          <p:cNvPr id="225" name="グループ化 224"/>
          <p:cNvGrpSpPr/>
          <p:nvPr/>
        </p:nvGrpSpPr>
        <p:grpSpPr>
          <a:xfrm>
            <a:off x="48185" y="7765232"/>
            <a:ext cx="2501987" cy="500137"/>
            <a:chOff x="63634" y="7744319"/>
            <a:chExt cx="2501987" cy="500137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63634" y="7744319"/>
              <a:ext cx="2501987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b="1" dirty="0" smtClean="0">
                  <a:latin typeface="+mn-ea"/>
                </a:rPr>
                <a:t>CSH-B40CR</a:t>
              </a:r>
              <a:r>
                <a:rPr kumimoji="1" lang="en-US" altLang="ja-JP" sz="1600" b="1" dirty="0" smtClean="0">
                  <a:latin typeface="+mn-ea"/>
                </a:rPr>
                <a:t> </a:t>
              </a:r>
              <a:r>
                <a:rPr kumimoji="1" lang="en-US" altLang="ja-JP" sz="800" b="1" dirty="0" smtClean="0">
                  <a:latin typeface="+mn-ea"/>
                </a:rPr>
                <a:t>(</a:t>
              </a:r>
              <a:r>
                <a:rPr kumimoji="1" lang="en-US" altLang="ja-JP" sz="800" b="1" dirty="0">
                  <a:latin typeface="+mn-ea"/>
                </a:rPr>
                <a:t>W</a:t>
              </a:r>
              <a:r>
                <a:rPr kumimoji="1" lang="en-US" altLang="ja-JP" sz="800" b="1" dirty="0" smtClean="0">
                  <a:latin typeface="+mn-ea"/>
                </a:rPr>
                <a:t>)</a:t>
              </a:r>
              <a:r>
                <a:rPr kumimoji="1" lang="en-US" altLang="ja-JP" sz="500" dirty="0" smtClean="0">
                  <a:latin typeface="+mn-ea"/>
                </a:rPr>
                <a:t>〈</a:t>
              </a:r>
              <a:r>
                <a:rPr kumimoji="1" lang="ja-JP" altLang="en-US" sz="500" dirty="0">
                  <a:latin typeface="+mn-ea"/>
                </a:rPr>
                <a:t>室外機</a:t>
              </a:r>
              <a:r>
                <a:rPr kumimoji="1" lang="en-US" altLang="ja-JP" sz="500" dirty="0">
                  <a:latin typeface="+mn-ea"/>
                </a:rPr>
                <a:t>〉</a:t>
              </a:r>
              <a:r>
                <a:rPr kumimoji="1" lang="en-US" altLang="ja-JP" sz="500" dirty="0" smtClean="0">
                  <a:latin typeface="+mn-ea"/>
                </a:rPr>
                <a:t>COH-B40CR</a:t>
              </a:r>
              <a:r>
                <a:rPr kumimoji="1" lang="ja-JP" altLang="en-US" sz="500" dirty="0" smtClean="0">
                  <a:latin typeface="+mn-ea"/>
                </a:rPr>
                <a:t>（単相</a:t>
              </a:r>
              <a:r>
                <a:rPr kumimoji="1" lang="en-US" altLang="ja-JP" sz="500" dirty="0" smtClean="0">
                  <a:latin typeface="+mn-ea"/>
                </a:rPr>
                <a:t>100V</a:t>
              </a:r>
              <a:r>
                <a:rPr kumimoji="1" lang="ja-JP" altLang="en-US" sz="500" dirty="0" smtClean="0">
                  <a:latin typeface="+mn-ea"/>
                </a:rPr>
                <a:t>　 ）</a:t>
              </a:r>
              <a:endParaRPr kumimoji="1" lang="en-US" altLang="ja-JP" sz="500" b="1" dirty="0" smtClean="0">
                <a:latin typeface="+mn-ea"/>
              </a:endParaRPr>
            </a:p>
            <a:p>
              <a:r>
                <a:rPr kumimoji="1" lang="en-US" altLang="ja-JP" sz="1000" b="1" dirty="0" smtClean="0">
                  <a:latin typeface="+mn-ea"/>
                </a:rPr>
                <a:t>CSH-B40CR2</a:t>
              </a:r>
              <a:r>
                <a:rPr kumimoji="1" lang="en-US" altLang="ja-JP" sz="1050" b="1" dirty="0" smtClean="0">
                  <a:latin typeface="+mn-ea"/>
                </a:rPr>
                <a:t> </a:t>
              </a:r>
              <a:r>
                <a:rPr kumimoji="1" lang="en-US" altLang="ja-JP" sz="800" b="1" dirty="0">
                  <a:latin typeface="+mn-ea"/>
                </a:rPr>
                <a:t>(</a:t>
              </a:r>
              <a:r>
                <a:rPr kumimoji="1" lang="en-US" altLang="ja-JP" sz="800" b="1" dirty="0" smtClean="0">
                  <a:latin typeface="+mn-ea"/>
                </a:rPr>
                <a:t>W)</a:t>
              </a:r>
              <a:r>
                <a:rPr kumimoji="1" lang="en-US" altLang="ja-JP" sz="500" dirty="0" smtClean="0">
                  <a:latin typeface="+mn-ea"/>
                </a:rPr>
                <a:t>〈</a:t>
              </a:r>
              <a:r>
                <a:rPr kumimoji="1" lang="ja-JP" altLang="en-US" sz="500" dirty="0">
                  <a:latin typeface="+mn-ea"/>
                </a:rPr>
                <a:t>室外機</a:t>
              </a:r>
              <a:r>
                <a:rPr kumimoji="1" lang="en-US" altLang="ja-JP" sz="500" dirty="0">
                  <a:latin typeface="+mn-ea"/>
                </a:rPr>
                <a:t>〉</a:t>
              </a:r>
              <a:r>
                <a:rPr kumimoji="1" lang="en-US" altLang="ja-JP" sz="500" dirty="0" smtClean="0">
                  <a:latin typeface="+mn-ea"/>
                </a:rPr>
                <a:t>COH-B40CR2</a:t>
              </a:r>
              <a:r>
                <a:rPr kumimoji="1" lang="ja-JP" altLang="en-US" sz="500" dirty="0" smtClean="0">
                  <a:latin typeface="+mn-ea"/>
                </a:rPr>
                <a:t>（単相</a:t>
              </a:r>
              <a:r>
                <a:rPr kumimoji="1" lang="en-US" altLang="ja-JP" sz="500" dirty="0">
                  <a:latin typeface="+mn-ea"/>
                </a:rPr>
                <a:t>2</a:t>
              </a:r>
              <a:r>
                <a:rPr kumimoji="1" lang="en-US" altLang="ja-JP" sz="500" dirty="0" smtClean="0">
                  <a:latin typeface="+mn-ea"/>
                </a:rPr>
                <a:t>00V</a:t>
              </a:r>
              <a:r>
                <a:rPr kumimoji="1" lang="ja-JP" altLang="en-US" sz="500" dirty="0" smtClean="0">
                  <a:latin typeface="+mn-ea"/>
                </a:rPr>
                <a:t>　 ）</a:t>
              </a:r>
              <a:endParaRPr kumimoji="1" lang="ja-JP" altLang="en-US" sz="700" dirty="0">
                <a:latin typeface="+mn-ea"/>
              </a:endParaRPr>
            </a:p>
          </p:txBody>
        </p:sp>
        <p:pic>
          <p:nvPicPr>
            <p:cNvPr id="200" name="図 19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649" y="7917066"/>
              <a:ext cx="71561" cy="71561"/>
            </a:xfrm>
            <a:prstGeom prst="rect">
              <a:avLst/>
            </a:prstGeom>
          </p:spPr>
        </p:pic>
        <p:pic>
          <p:nvPicPr>
            <p:cNvPr id="201" name="図 20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852" y="8094274"/>
              <a:ext cx="76777" cy="72788"/>
            </a:xfrm>
            <a:prstGeom prst="rect">
              <a:avLst/>
            </a:prstGeom>
          </p:spPr>
        </p:pic>
      </p:grpSp>
      <p:sp>
        <p:nvSpPr>
          <p:cNvPr id="222" name="テキスト ボックス 221"/>
          <p:cNvSpPr txBox="1"/>
          <p:nvPr/>
        </p:nvSpPr>
        <p:spPr>
          <a:xfrm>
            <a:off x="2149565" y="3041237"/>
            <a:ext cx="841117" cy="17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" dirty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540" dirty="0">
                <a:latin typeface="Meiryo UI" panose="020B0604030504040204" pitchFamily="50" charset="-128"/>
                <a:ea typeface="Meiryo UI" panose="020B0604030504040204" pitchFamily="50" charset="-128"/>
              </a:rPr>
              <a:t>画像はイメージです。</a:t>
            </a:r>
          </a:p>
        </p:txBody>
      </p:sp>
      <p:sp>
        <p:nvSpPr>
          <p:cNvPr id="233" name="テキスト ボックス 232"/>
          <p:cNvSpPr txBox="1"/>
          <p:nvPr/>
        </p:nvSpPr>
        <p:spPr>
          <a:xfrm>
            <a:off x="2138618" y="2825679"/>
            <a:ext cx="1508309" cy="25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3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※1   CSH-B28CR</a:t>
            </a:r>
            <a:r>
              <a:rPr lang="ja-JP" altLang="en-US" sz="53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53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53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53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53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条件</a:t>
            </a:r>
            <a:r>
              <a:rPr lang="ja-JP" altLang="en-US" sz="530" dirty="0">
                <a:latin typeface="Meiryo UI" panose="020B0604030504040204" pitchFamily="50" charset="-128"/>
                <a:ea typeface="Meiryo UI" panose="020B0604030504040204" pitchFamily="50" charset="-128"/>
              </a:rPr>
              <a:t>等詳しくはカタログをご覧ください。</a:t>
            </a:r>
          </a:p>
        </p:txBody>
      </p:sp>
      <p:sp>
        <p:nvSpPr>
          <p:cNvPr id="234" name="テキスト ボックス 233"/>
          <p:cNvSpPr txBox="1"/>
          <p:nvPr/>
        </p:nvSpPr>
        <p:spPr>
          <a:xfrm>
            <a:off x="185250" y="3287371"/>
            <a:ext cx="2815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熱交換器に付着した汚れを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、約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L/h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の結露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水で洗い流します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洗浄後、温風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で乾燥し快適な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運転環境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を作ります。</a:t>
            </a:r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171797" y="3876718"/>
            <a:ext cx="30585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フィンに汚れ</a:t>
            </a: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がつきにくい特殊コーティング</a:t>
            </a:r>
            <a:endParaRPr lang="en-US" altLang="ja-JP" sz="1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抗菌・防カビ処理</a:t>
            </a:r>
            <a:r>
              <a:rPr lang="en-US" altLang="ja-JP" sz="900" b="1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※2</a:t>
            </a:r>
            <a:r>
              <a:rPr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で菌を抑制します。</a:t>
            </a:r>
            <a:endParaRPr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7" name="テキスト ボックス 236"/>
          <p:cNvSpPr txBox="1"/>
          <p:nvPr/>
        </p:nvSpPr>
        <p:spPr>
          <a:xfrm>
            <a:off x="165824" y="4208446"/>
            <a:ext cx="32594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熱交換器のアルミフィン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に「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クリアフィンコート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」を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採用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。汚れ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が落ちやすくなります。</a:t>
            </a:r>
          </a:p>
        </p:txBody>
      </p:sp>
      <p:grpSp>
        <p:nvGrpSpPr>
          <p:cNvPr id="229" name="グループ化 228"/>
          <p:cNvGrpSpPr/>
          <p:nvPr/>
        </p:nvGrpSpPr>
        <p:grpSpPr>
          <a:xfrm>
            <a:off x="1633270" y="4375775"/>
            <a:ext cx="1773741" cy="875377"/>
            <a:chOff x="1605383" y="4036353"/>
            <a:chExt cx="1773741" cy="875377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1613456" y="4036353"/>
              <a:ext cx="1765668" cy="875377"/>
              <a:chOff x="-3961041" y="6977535"/>
              <a:chExt cx="1696720" cy="809257"/>
            </a:xfrm>
          </p:grpSpPr>
          <p:pic>
            <p:nvPicPr>
              <p:cNvPr id="264" name="図 263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64" t="47604" r="51752" b="34286"/>
              <a:stretch/>
            </p:blipFill>
            <p:spPr>
              <a:xfrm>
                <a:off x="-3961041" y="7021829"/>
                <a:ext cx="1696720" cy="764963"/>
              </a:xfrm>
              <a:prstGeom prst="rect">
                <a:avLst/>
              </a:prstGeom>
            </p:spPr>
          </p:pic>
          <p:sp>
            <p:nvSpPr>
              <p:cNvPr id="16" name="正方形/長方形 15"/>
              <p:cNvSpPr/>
              <p:nvPr/>
            </p:nvSpPr>
            <p:spPr>
              <a:xfrm>
                <a:off x="-3884267" y="6977535"/>
                <a:ext cx="582484" cy="976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4" name="テキスト ボックス 243"/>
            <p:cNvSpPr txBox="1"/>
            <p:nvPr/>
          </p:nvSpPr>
          <p:spPr>
            <a:xfrm>
              <a:off x="1676268" y="4180678"/>
              <a:ext cx="525343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50" dirty="0"/>
                <a:t>特殊親水層</a:t>
              </a:r>
            </a:p>
          </p:txBody>
        </p:sp>
        <p:sp>
          <p:nvSpPr>
            <p:cNvPr id="245" name="テキスト ボックス 244"/>
            <p:cNvSpPr txBox="1"/>
            <p:nvPr/>
          </p:nvSpPr>
          <p:spPr>
            <a:xfrm>
              <a:off x="1669786" y="4322900"/>
              <a:ext cx="517981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50" dirty="0"/>
                <a:t>樹脂耐食層</a:t>
              </a:r>
            </a:p>
          </p:txBody>
        </p:sp>
        <p:sp>
          <p:nvSpPr>
            <p:cNvPr id="246" name="テキスト ボックス 245"/>
            <p:cNvSpPr txBox="1"/>
            <p:nvPr/>
          </p:nvSpPr>
          <p:spPr>
            <a:xfrm>
              <a:off x="1605383" y="4459709"/>
              <a:ext cx="646105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50" dirty="0"/>
                <a:t>耐食クロメート皮膜</a:t>
              </a:r>
            </a:p>
          </p:txBody>
        </p:sp>
        <p:sp>
          <p:nvSpPr>
            <p:cNvPr id="247" name="テキスト ボックス 246"/>
            <p:cNvSpPr txBox="1"/>
            <p:nvPr/>
          </p:nvSpPr>
          <p:spPr>
            <a:xfrm>
              <a:off x="1643612" y="4626275"/>
              <a:ext cx="4732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50" dirty="0"/>
                <a:t>アルミフィン</a:t>
              </a:r>
            </a:p>
            <a:p>
              <a:r>
                <a:rPr lang="ja-JP" altLang="en-US" sz="450" dirty="0"/>
                <a:t>（熱交換器）</a:t>
              </a:r>
            </a:p>
          </p:txBody>
        </p:sp>
      </p:grpSp>
      <p:grpSp>
        <p:nvGrpSpPr>
          <p:cNvPr id="228" name="グループ化 227"/>
          <p:cNvGrpSpPr/>
          <p:nvPr/>
        </p:nvGrpSpPr>
        <p:grpSpPr>
          <a:xfrm>
            <a:off x="270212" y="4490370"/>
            <a:ext cx="1325776" cy="602889"/>
            <a:chOff x="223867" y="5916503"/>
            <a:chExt cx="1087841" cy="408874"/>
          </a:xfrm>
        </p:grpSpPr>
        <p:pic>
          <p:nvPicPr>
            <p:cNvPr id="189" name="図 188" descr="ダイアグラム&#10;&#10;自動的に生成された説明">
              <a:extLst>
                <a:ext uri="{FF2B5EF4-FFF2-40B4-BE49-F238E27FC236}">
                  <a16:creationId xmlns:a16="http://schemas.microsoft.com/office/drawing/2014/main" id="{78DE1C94-4FC2-B749-89D0-08B1F81E6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3867" y="5916503"/>
              <a:ext cx="524050" cy="408874"/>
            </a:xfrm>
            <a:prstGeom prst="rect">
              <a:avLst/>
            </a:prstGeom>
          </p:spPr>
        </p:pic>
        <p:pic>
          <p:nvPicPr>
            <p:cNvPr id="190" name="図 189" descr="ダイアグラム&#10;&#10;自動的に生成された説明">
              <a:extLst>
                <a:ext uri="{FF2B5EF4-FFF2-40B4-BE49-F238E27FC236}">
                  <a16:creationId xmlns:a16="http://schemas.microsoft.com/office/drawing/2014/main" id="{2864AD48-2140-044D-BE0B-F96C6E2B4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7658" y="5916503"/>
              <a:ext cx="524050" cy="408874"/>
            </a:xfrm>
            <a:prstGeom prst="rect">
              <a:avLst/>
            </a:prstGeom>
          </p:spPr>
        </p:pic>
      </p:grpSp>
      <p:pic>
        <p:nvPicPr>
          <p:cNvPr id="46" name="図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44" y="2128622"/>
            <a:ext cx="3068246" cy="681379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09" y="2810768"/>
            <a:ext cx="2769857" cy="685240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3"/>
          <a:stretch/>
        </p:blipFill>
        <p:spPr>
          <a:xfrm>
            <a:off x="3573043" y="3456433"/>
            <a:ext cx="3143532" cy="70089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2"/>
          <a:stretch/>
        </p:blipFill>
        <p:spPr>
          <a:xfrm>
            <a:off x="3138924" y="4382289"/>
            <a:ext cx="3251891" cy="734195"/>
          </a:xfrm>
          <a:prstGeom prst="rect">
            <a:avLst/>
          </a:prstGeom>
        </p:spPr>
      </p:pic>
      <p:pic>
        <p:nvPicPr>
          <p:cNvPr id="213" name="図 2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05" y="2184343"/>
            <a:ext cx="696602" cy="620652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706629" y="2409380"/>
            <a:ext cx="112007" cy="79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28963" y="2361951"/>
            <a:ext cx="40890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endParaRPr kumimoji="1" lang="ja-JP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8854" y="2144255"/>
            <a:ext cx="295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D1B05F"/>
                </a:solidFill>
              </a:rPr>
              <a:t>アクアドロップ洗浄</a:t>
            </a:r>
            <a:r>
              <a:rPr kumimoji="1" lang="en-US" altLang="ja-JP" sz="1400" b="1" dirty="0">
                <a:solidFill>
                  <a:srgbClr val="D1B05F"/>
                </a:solidFill>
              </a:rPr>
              <a:t>L</a:t>
            </a:r>
            <a:r>
              <a:rPr kumimoji="1" lang="en-US" altLang="ja-JP" sz="1400" b="1" dirty="0" smtClean="0">
                <a:solidFill>
                  <a:srgbClr val="D1B05F"/>
                </a:solidFill>
              </a:rPr>
              <a:t>ite</a:t>
            </a:r>
            <a:endParaRPr kumimoji="1" lang="ja-JP" altLang="en-US" sz="1400" b="1" dirty="0">
              <a:solidFill>
                <a:srgbClr val="D1B05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6733" y="2051686"/>
            <a:ext cx="3852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 smtClean="0">
                <a:solidFill>
                  <a:srgbClr val="D1B05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ライト</a:t>
            </a:r>
            <a:endParaRPr kumimoji="1" lang="ja-JP" altLang="en-US" sz="700" dirty="0">
              <a:solidFill>
                <a:srgbClr val="D1B05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5" name="図 17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" y="2422605"/>
            <a:ext cx="1872375" cy="84101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88139" y="5096316"/>
            <a:ext cx="15117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※2  </a:t>
            </a:r>
            <a:r>
              <a:rPr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詳しくはカタログをご覧ください。</a:t>
            </a:r>
            <a:endParaRPr kumimoji="1" lang="ja-JP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 flipV="1">
            <a:off x="5620112" y="4611062"/>
            <a:ext cx="315436" cy="136212"/>
          </a:xfrm>
          <a:prstGeom prst="rect">
            <a:avLst/>
          </a:prstGeom>
          <a:solidFill>
            <a:srgbClr val="008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44572" y="4585476"/>
            <a:ext cx="65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※3</a:t>
            </a:r>
            <a:endParaRPr kumimoji="1" lang="ja-JP" altLang="en-US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23052" y="5114253"/>
            <a:ext cx="191572" cy="135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3561090" y="5074089"/>
            <a:ext cx="19068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※3</a:t>
            </a:r>
            <a:r>
              <a:rPr kumimoji="1" lang="ja-JP" altLang="en-US" sz="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試験機関名等詳しくはカタログをご覧ください。</a:t>
            </a:r>
            <a:endParaRPr kumimoji="1" lang="ja-JP" altLang="en-US" sz="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2" name="図 191">
            <a:extLst>
              <a:ext uri="{FF2B5EF4-FFF2-40B4-BE49-F238E27FC236}">
                <a16:creationId xmlns:a16="http://schemas.microsoft.com/office/drawing/2014/main" id="{DADE0BAF-7ACA-44A1-BFF6-6027A360252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153" y="3053665"/>
            <a:ext cx="632122" cy="419914"/>
          </a:xfrm>
          <a:prstGeom prst="rect">
            <a:avLst/>
          </a:prstGeom>
        </p:spPr>
      </p:pic>
      <p:pic>
        <p:nvPicPr>
          <p:cNvPr id="193" name="図 192">
            <a:extLst>
              <a:ext uri="{FF2B5EF4-FFF2-40B4-BE49-F238E27FC236}">
                <a16:creationId xmlns:a16="http://schemas.microsoft.com/office/drawing/2014/main" id="{D37D90C3-71F6-4474-A384-692CC806900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" r="7795"/>
          <a:stretch/>
        </p:blipFill>
        <p:spPr>
          <a:xfrm>
            <a:off x="5861406" y="3964104"/>
            <a:ext cx="900884" cy="454955"/>
          </a:xfrm>
          <a:prstGeom prst="rect">
            <a:avLst/>
          </a:prstGeom>
        </p:spPr>
      </p:pic>
      <p:pic>
        <p:nvPicPr>
          <p:cNvPr id="194" name="図 193">
            <a:extLst>
              <a:ext uri="{FF2B5EF4-FFF2-40B4-BE49-F238E27FC236}">
                <a16:creationId xmlns:a16="http://schemas.microsoft.com/office/drawing/2014/main" id="{80C4949E-9064-4A03-8266-BAB7B97C871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4306" y="4782536"/>
            <a:ext cx="812741" cy="427058"/>
          </a:xfrm>
          <a:prstGeom prst="rect">
            <a:avLst/>
          </a:prstGeom>
        </p:spPr>
      </p:pic>
      <p:pic>
        <p:nvPicPr>
          <p:cNvPr id="195" name="図 1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1"/>
          <a:stretch/>
        </p:blipFill>
        <p:spPr>
          <a:xfrm>
            <a:off x="3573043" y="4145558"/>
            <a:ext cx="3143532" cy="24589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60456" y="3667834"/>
            <a:ext cx="3635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D1B05F"/>
                </a:solidFill>
              </a:rPr>
              <a:t>クリアフィンコート搭載</a:t>
            </a:r>
            <a:endParaRPr kumimoji="1" lang="ja-JP" altLang="en-US" sz="1400" b="1" dirty="0">
              <a:solidFill>
                <a:srgbClr val="D1B05F"/>
              </a:solidFill>
            </a:endParaRPr>
          </a:p>
        </p:txBody>
      </p:sp>
      <p:pic>
        <p:nvPicPr>
          <p:cNvPr id="227" name="図 22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78" y="2222959"/>
            <a:ext cx="1122868" cy="82482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32" y="1164025"/>
            <a:ext cx="1071509" cy="860454"/>
          </a:xfrm>
          <a:prstGeom prst="rect">
            <a:avLst/>
          </a:prstGeom>
        </p:spPr>
      </p:pic>
      <p:sp>
        <p:nvSpPr>
          <p:cNvPr id="214" name="正方形/長方形 213"/>
          <p:cNvSpPr/>
          <p:nvPr/>
        </p:nvSpPr>
        <p:spPr>
          <a:xfrm>
            <a:off x="132653" y="7102180"/>
            <a:ext cx="378221" cy="193265"/>
          </a:xfrm>
          <a:prstGeom prst="rect">
            <a:avLst/>
          </a:prstGeom>
          <a:solidFill>
            <a:srgbClr val="CDD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正方形/長方形 242"/>
          <p:cNvSpPr/>
          <p:nvPr/>
        </p:nvSpPr>
        <p:spPr>
          <a:xfrm>
            <a:off x="134975" y="7306630"/>
            <a:ext cx="378221" cy="193265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正方形/長方形 211"/>
          <p:cNvSpPr/>
          <p:nvPr/>
        </p:nvSpPr>
        <p:spPr>
          <a:xfrm>
            <a:off x="524430" y="7084536"/>
            <a:ext cx="1726681" cy="211260"/>
          </a:xfrm>
          <a:prstGeom prst="rect">
            <a:avLst/>
          </a:prstGeom>
          <a:solidFill>
            <a:srgbClr val="E1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正方形/長方形 241"/>
          <p:cNvSpPr/>
          <p:nvPr/>
        </p:nvSpPr>
        <p:spPr>
          <a:xfrm>
            <a:off x="527944" y="7307654"/>
            <a:ext cx="1726681" cy="198046"/>
          </a:xfrm>
          <a:prstGeom prst="rect">
            <a:avLst/>
          </a:prstGeom>
          <a:solidFill>
            <a:srgbClr val="FD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9B5A97C5-2822-454C-99FD-8B0F70F1F79C}"/>
              </a:ext>
            </a:extLst>
          </p:cNvPr>
          <p:cNvSpPr txBox="1"/>
          <p:nvPr/>
        </p:nvSpPr>
        <p:spPr>
          <a:xfrm>
            <a:off x="134975" y="7101592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冷房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21FFD723-C357-D545-AAA3-D3F52EF20B4C}"/>
              </a:ext>
            </a:extLst>
          </p:cNvPr>
          <p:cNvSpPr txBox="1"/>
          <p:nvPr/>
        </p:nvSpPr>
        <p:spPr>
          <a:xfrm>
            <a:off x="142349" y="7318405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暖房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639CE149-30E7-B447-AE9E-4A57F838A8C8}"/>
              </a:ext>
            </a:extLst>
          </p:cNvPr>
          <p:cNvSpPr txBox="1"/>
          <p:nvPr/>
        </p:nvSpPr>
        <p:spPr>
          <a:xfrm>
            <a:off x="542670" y="6964262"/>
            <a:ext cx="527709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畳数のめや</a:t>
            </a:r>
            <a:r>
              <a:rPr lang="ja-JP" altLang="en-US" sz="450" dirty="0" err="1">
                <a:latin typeface="+mn-ea"/>
              </a:rPr>
              <a:t>す</a:t>
            </a:r>
            <a:endParaRPr lang="en-US" altLang="ja-JP" sz="450" dirty="0">
              <a:latin typeface="+mn-ea"/>
            </a:endParaRPr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E5A9CE03-7399-C743-B866-0FEA56E52F87}"/>
              </a:ext>
            </a:extLst>
          </p:cNvPr>
          <p:cNvSpPr txBox="1"/>
          <p:nvPr/>
        </p:nvSpPr>
        <p:spPr>
          <a:xfrm>
            <a:off x="1220461" y="6956888"/>
            <a:ext cx="300082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能力</a:t>
            </a:r>
            <a:endParaRPr lang="en-US" altLang="ja-JP" sz="450" dirty="0">
              <a:latin typeface="+mn-ea"/>
            </a:endParaRP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CED3B727-A987-6243-8256-52F7FC11DE6B}"/>
              </a:ext>
            </a:extLst>
          </p:cNvPr>
          <p:cNvSpPr txBox="1"/>
          <p:nvPr/>
        </p:nvSpPr>
        <p:spPr>
          <a:xfrm>
            <a:off x="1716987" y="6956888"/>
            <a:ext cx="415498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消費電力</a:t>
            </a:r>
            <a:endParaRPr lang="en-US" altLang="ja-JP" sz="450" dirty="0">
              <a:latin typeface="+mn-ea"/>
            </a:endParaRPr>
          </a:p>
        </p:txBody>
      </p: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411D0932-7FF4-6541-B303-A68EB54C55FC}"/>
              </a:ext>
            </a:extLst>
          </p:cNvPr>
          <p:cNvSpPr txBox="1"/>
          <p:nvPr/>
        </p:nvSpPr>
        <p:spPr>
          <a:xfrm>
            <a:off x="561176" y="7063171"/>
            <a:ext cx="473206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6〜9</a:t>
            </a:r>
            <a:r>
              <a:rPr lang="ja-JP" altLang="en-US" sz="600" dirty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10〜15㎡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FCC04D20-9C43-E64F-83D1-2FCDD15FCE48}"/>
              </a:ext>
            </a:extLst>
          </p:cNvPr>
          <p:cNvSpPr txBox="1"/>
          <p:nvPr/>
        </p:nvSpPr>
        <p:spPr>
          <a:xfrm>
            <a:off x="575603" y="7276720"/>
            <a:ext cx="44435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5〜6</a:t>
            </a:r>
            <a:r>
              <a:rPr lang="ja-JP" altLang="en-US" sz="600" dirty="0" smtClean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 smtClean="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8</a:t>
            </a:r>
            <a:r>
              <a:rPr lang="en-US" altLang="ja-JP" sz="450" dirty="0" smtClean="0">
                <a:latin typeface="+mn-ea"/>
              </a:rPr>
              <a:t>〜10㎡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B870566F-F402-D64E-90D7-B05FEC37BE04}"/>
              </a:ext>
            </a:extLst>
          </p:cNvPr>
          <p:cNvSpPr txBox="1"/>
          <p:nvPr/>
        </p:nvSpPr>
        <p:spPr>
          <a:xfrm>
            <a:off x="1108893" y="7069968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2.2kW</a:t>
            </a: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0.8〜3.0kW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F1BE6F39-68F1-9147-88BF-C5457DA09989}"/>
              </a:ext>
            </a:extLst>
          </p:cNvPr>
          <p:cNvSpPr txBox="1"/>
          <p:nvPr/>
        </p:nvSpPr>
        <p:spPr>
          <a:xfrm>
            <a:off x="1108891" y="7273323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2.2kW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0.8〜3.9kW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24518907-B732-844F-A52B-C4327EEC9DC6}"/>
              </a:ext>
            </a:extLst>
          </p:cNvPr>
          <p:cNvSpPr txBox="1"/>
          <p:nvPr/>
        </p:nvSpPr>
        <p:spPr>
          <a:xfrm>
            <a:off x="1672856" y="7073957"/>
            <a:ext cx="51648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580W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165〜810W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F74A3C89-9626-2A4C-9865-4C22F36F4A6D}"/>
              </a:ext>
            </a:extLst>
          </p:cNvPr>
          <p:cNvSpPr txBox="1"/>
          <p:nvPr/>
        </p:nvSpPr>
        <p:spPr>
          <a:xfrm>
            <a:off x="1653136" y="7273674"/>
            <a:ext cx="55656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465W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160〜1,075W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cxnSp>
        <p:nvCxnSpPr>
          <p:cNvPr id="239" name="直線コネクタ 238"/>
          <p:cNvCxnSpPr/>
          <p:nvPr/>
        </p:nvCxnSpPr>
        <p:spPr>
          <a:xfrm flipH="1">
            <a:off x="513196" y="6985735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 flipH="1">
            <a:off x="1085788" y="6983787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/>
          <p:nvPr/>
        </p:nvCxnSpPr>
        <p:spPr>
          <a:xfrm flipH="1">
            <a:off x="1639308" y="6984788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/>
          <p:nvPr/>
        </p:nvCxnSpPr>
        <p:spPr>
          <a:xfrm>
            <a:off x="115279" y="7088975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/>
          <p:nvPr/>
        </p:nvCxnSpPr>
        <p:spPr>
          <a:xfrm>
            <a:off x="120309" y="7299256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テキスト ボックス 214"/>
          <p:cNvSpPr txBox="1"/>
          <p:nvPr/>
        </p:nvSpPr>
        <p:spPr>
          <a:xfrm>
            <a:off x="11675" y="7461961"/>
            <a:ext cx="1534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室内機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8.0kg</a:t>
            </a:r>
            <a:r>
              <a:rPr kumimoji="1" lang="ja-JP" altLang="en-US" sz="600" dirty="0" smtClean="0"/>
              <a:t>　</a:t>
            </a:r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室外機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18.5kg</a:t>
            </a:r>
            <a:endParaRPr kumimoji="1" lang="ja-JP" altLang="en-US" sz="600" dirty="0"/>
          </a:p>
        </p:txBody>
      </p:sp>
      <p:pic>
        <p:nvPicPr>
          <p:cNvPr id="216" name="図 21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7" y="6710348"/>
            <a:ext cx="185628" cy="184900"/>
          </a:xfrm>
          <a:prstGeom prst="rect">
            <a:avLst/>
          </a:prstGeom>
        </p:spPr>
      </p:pic>
      <p:pic>
        <p:nvPicPr>
          <p:cNvPr id="217" name="図 21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48" y="6707449"/>
            <a:ext cx="185628" cy="184900"/>
          </a:xfrm>
          <a:prstGeom prst="rect">
            <a:avLst/>
          </a:prstGeom>
        </p:spPr>
      </p:pic>
      <p:sp>
        <p:nvSpPr>
          <p:cNvPr id="267" name="正方形/長方形 266"/>
          <p:cNvSpPr/>
          <p:nvPr/>
        </p:nvSpPr>
        <p:spPr>
          <a:xfrm>
            <a:off x="2373378" y="7099542"/>
            <a:ext cx="378221" cy="193265"/>
          </a:xfrm>
          <a:prstGeom prst="rect">
            <a:avLst/>
          </a:prstGeom>
          <a:solidFill>
            <a:srgbClr val="CDD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正方形/長方形 267"/>
          <p:cNvSpPr/>
          <p:nvPr/>
        </p:nvSpPr>
        <p:spPr>
          <a:xfrm>
            <a:off x="2375700" y="7303992"/>
            <a:ext cx="378221" cy="193265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/>
          <p:cNvSpPr/>
          <p:nvPr/>
        </p:nvSpPr>
        <p:spPr>
          <a:xfrm>
            <a:off x="2755733" y="7081898"/>
            <a:ext cx="1743478" cy="211260"/>
          </a:xfrm>
          <a:prstGeom prst="rect">
            <a:avLst/>
          </a:prstGeom>
          <a:solidFill>
            <a:srgbClr val="E1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正方形/長方形 274"/>
          <p:cNvSpPr/>
          <p:nvPr/>
        </p:nvSpPr>
        <p:spPr>
          <a:xfrm>
            <a:off x="2761295" y="7303991"/>
            <a:ext cx="1726681" cy="195499"/>
          </a:xfrm>
          <a:prstGeom prst="rect">
            <a:avLst/>
          </a:prstGeom>
          <a:solidFill>
            <a:srgbClr val="FD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テキスト ボックス 275">
            <a:extLst>
              <a:ext uri="{FF2B5EF4-FFF2-40B4-BE49-F238E27FC236}">
                <a16:creationId xmlns:a16="http://schemas.microsoft.com/office/drawing/2014/main" id="{9B5A97C5-2822-454C-99FD-8B0F70F1F79C}"/>
              </a:ext>
            </a:extLst>
          </p:cNvPr>
          <p:cNvSpPr txBox="1"/>
          <p:nvPr/>
        </p:nvSpPr>
        <p:spPr>
          <a:xfrm>
            <a:off x="2375700" y="7098954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冷房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277" name="テキスト ボックス 276">
            <a:extLst>
              <a:ext uri="{FF2B5EF4-FFF2-40B4-BE49-F238E27FC236}">
                <a16:creationId xmlns:a16="http://schemas.microsoft.com/office/drawing/2014/main" id="{21FFD723-C357-D545-AAA3-D3F52EF20B4C}"/>
              </a:ext>
            </a:extLst>
          </p:cNvPr>
          <p:cNvSpPr txBox="1"/>
          <p:nvPr/>
        </p:nvSpPr>
        <p:spPr>
          <a:xfrm>
            <a:off x="2383074" y="7315767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暖房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278" name="テキスト ボックス 277">
            <a:extLst>
              <a:ext uri="{FF2B5EF4-FFF2-40B4-BE49-F238E27FC236}">
                <a16:creationId xmlns:a16="http://schemas.microsoft.com/office/drawing/2014/main" id="{639CE149-30E7-B447-AE9E-4A57F838A8C8}"/>
              </a:ext>
            </a:extLst>
          </p:cNvPr>
          <p:cNvSpPr txBox="1"/>
          <p:nvPr/>
        </p:nvSpPr>
        <p:spPr>
          <a:xfrm>
            <a:off x="2783395" y="6961624"/>
            <a:ext cx="527709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畳数のめや</a:t>
            </a:r>
            <a:r>
              <a:rPr lang="ja-JP" altLang="en-US" sz="450" dirty="0" err="1">
                <a:latin typeface="+mn-ea"/>
              </a:rPr>
              <a:t>す</a:t>
            </a:r>
            <a:endParaRPr lang="en-US" altLang="ja-JP" sz="450" dirty="0">
              <a:latin typeface="+mn-ea"/>
            </a:endParaRPr>
          </a:p>
        </p:txBody>
      </p:sp>
      <p:sp>
        <p:nvSpPr>
          <p:cNvPr id="279" name="テキスト ボックス 278">
            <a:extLst>
              <a:ext uri="{FF2B5EF4-FFF2-40B4-BE49-F238E27FC236}">
                <a16:creationId xmlns:a16="http://schemas.microsoft.com/office/drawing/2014/main" id="{E5A9CE03-7399-C743-B866-0FEA56E52F87}"/>
              </a:ext>
            </a:extLst>
          </p:cNvPr>
          <p:cNvSpPr txBox="1"/>
          <p:nvPr/>
        </p:nvSpPr>
        <p:spPr>
          <a:xfrm>
            <a:off x="3461186" y="6954250"/>
            <a:ext cx="300082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能力</a:t>
            </a:r>
            <a:endParaRPr lang="en-US" altLang="ja-JP" sz="450" dirty="0">
              <a:latin typeface="+mn-ea"/>
            </a:endParaRPr>
          </a:p>
        </p:txBody>
      </p: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CED3B727-A987-6243-8256-52F7FC11DE6B}"/>
              </a:ext>
            </a:extLst>
          </p:cNvPr>
          <p:cNvSpPr txBox="1"/>
          <p:nvPr/>
        </p:nvSpPr>
        <p:spPr>
          <a:xfrm>
            <a:off x="3957712" y="6954250"/>
            <a:ext cx="415498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消費電力</a:t>
            </a:r>
            <a:endParaRPr lang="en-US" altLang="ja-JP" sz="450" dirty="0">
              <a:latin typeface="+mn-ea"/>
            </a:endParaRPr>
          </a:p>
        </p:txBody>
      </p:sp>
      <p:cxnSp>
        <p:nvCxnSpPr>
          <p:cNvPr id="287" name="直線コネクタ 286"/>
          <p:cNvCxnSpPr/>
          <p:nvPr/>
        </p:nvCxnSpPr>
        <p:spPr>
          <a:xfrm flipH="1">
            <a:off x="2753921" y="6983097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コネクタ 287"/>
          <p:cNvCxnSpPr/>
          <p:nvPr/>
        </p:nvCxnSpPr>
        <p:spPr>
          <a:xfrm flipH="1">
            <a:off x="3326513" y="6981149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コネクタ 288"/>
          <p:cNvCxnSpPr/>
          <p:nvPr/>
        </p:nvCxnSpPr>
        <p:spPr>
          <a:xfrm flipH="1">
            <a:off x="3880033" y="6982150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コネクタ 289"/>
          <p:cNvCxnSpPr/>
          <p:nvPr/>
        </p:nvCxnSpPr>
        <p:spPr>
          <a:xfrm>
            <a:off x="2356004" y="7086337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コネクタ 290"/>
          <p:cNvCxnSpPr/>
          <p:nvPr/>
        </p:nvCxnSpPr>
        <p:spPr>
          <a:xfrm>
            <a:off x="2361034" y="7296618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テキスト ボックス 291"/>
          <p:cNvSpPr txBox="1"/>
          <p:nvPr/>
        </p:nvSpPr>
        <p:spPr>
          <a:xfrm>
            <a:off x="2252400" y="7459323"/>
            <a:ext cx="1534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室内機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8.0kg</a:t>
            </a:r>
            <a:r>
              <a:rPr kumimoji="1" lang="ja-JP" altLang="en-US" sz="600" dirty="0" smtClean="0"/>
              <a:t>　</a:t>
            </a:r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室外機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22.0kg</a:t>
            </a:r>
            <a:endParaRPr kumimoji="1" lang="ja-JP" altLang="en-US" sz="600" dirty="0"/>
          </a:p>
        </p:txBody>
      </p:sp>
      <p:sp>
        <p:nvSpPr>
          <p:cNvPr id="293" name="テキスト ボックス 292">
            <a:extLst>
              <a:ext uri="{FF2B5EF4-FFF2-40B4-BE49-F238E27FC236}">
                <a16:creationId xmlns:a16="http://schemas.microsoft.com/office/drawing/2014/main" id="{EB431409-25B8-DA4B-84E1-C483033572FE}"/>
              </a:ext>
            </a:extLst>
          </p:cNvPr>
          <p:cNvSpPr txBox="1"/>
          <p:nvPr/>
        </p:nvSpPr>
        <p:spPr>
          <a:xfrm>
            <a:off x="2804279" y="7064706"/>
            <a:ext cx="473207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7〜10</a:t>
            </a:r>
            <a:r>
              <a:rPr lang="ja-JP" altLang="en-US" sz="60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11〜17㎡</a:t>
            </a:r>
            <a:r>
              <a:rPr lang="ja-JP" altLang="en-US" sz="45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94" name="テキスト ボックス 293">
            <a:extLst>
              <a:ext uri="{FF2B5EF4-FFF2-40B4-BE49-F238E27FC236}">
                <a16:creationId xmlns:a16="http://schemas.microsoft.com/office/drawing/2014/main" id="{8D5DEC5C-7735-7F47-A4F5-C203ECCA9FB3}"/>
              </a:ext>
            </a:extLst>
          </p:cNvPr>
          <p:cNvSpPr txBox="1"/>
          <p:nvPr/>
        </p:nvSpPr>
        <p:spPr>
          <a:xfrm>
            <a:off x="3344622" y="7064706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2.5kW</a:t>
            </a: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0.8〜3.2kW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DA2395B7-C613-D04C-BB88-46549C556420}"/>
              </a:ext>
            </a:extLst>
          </p:cNvPr>
          <p:cNvSpPr txBox="1"/>
          <p:nvPr/>
        </p:nvSpPr>
        <p:spPr>
          <a:xfrm>
            <a:off x="3871715" y="7068695"/>
            <a:ext cx="66061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610W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165〜840W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DA0953EA-C430-A447-90D7-2B945B11D543}"/>
              </a:ext>
            </a:extLst>
          </p:cNvPr>
          <p:cNvSpPr txBox="1"/>
          <p:nvPr/>
        </p:nvSpPr>
        <p:spPr>
          <a:xfrm>
            <a:off x="2790760" y="7266615"/>
            <a:ext cx="473206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6〜8</a:t>
            </a:r>
            <a:r>
              <a:rPr lang="ja-JP" altLang="en-US" sz="60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10〜13㎡</a:t>
            </a:r>
            <a:r>
              <a:rPr lang="ja-JP" altLang="en-US" sz="45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97" name="テキスト ボックス 296">
            <a:extLst>
              <a:ext uri="{FF2B5EF4-FFF2-40B4-BE49-F238E27FC236}">
                <a16:creationId xmlns:a16="http://schemas.microsoft.com/office/drawing/2014/main" id="{D18C34E2-6678-B94A-BB4E-9AC3868C86B6}"/>
              </a:ext>
            </a:extLst>
          </p:cNvPr>
          <p:cNvSpPr txBox="1"/>
          <p:nvPr/>
        </p:nvSpPr>
        <p:spPr>
          <a:xfrm>
            <a:off x="3345849" y="7270592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2.8kW</a:t>
            </a: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0.8〜4.6kW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98" name="テキスト ボックス 297">
            <a:extLst>
              <a:ext uri="{FF2B5EF4-FFF2-40B4-BE49-F238E27FC236}">
                <a16:creationId xmlns:a16="http://schemas.microsoft.com/office/drawing/2014/main" id="{D3FA9B3C-7A52-0142-8B85-D067EF944022}"/>
              </a:ext>
            </a:extLst>
          </p:cNvPr>
          <p:cNvSpPr txBox="1"/>
          <p:nvPr/>
        </p:nvSpPr>
        <p:spPr>
          <a:xfrm>
            <a:off x="3919590" y="7272991"/>
            <a:ext cx="55656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620W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160〜1,285W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299" name="正方形/長方形 298"/>
          <p:cNvSpPr/>
          <p:nvPr/>
        </p:nvSpPr>
        <p:spPr>
          <a:xfrm>
            <a:off x="4585184" y="7103224"/>
            <a:ext cx="378221" cy="193265"/>
          </a:xfrm>
          <a:prstGeom prst="rect">
            <a:avLst/>
          </a:prstGeom>
          <a:solidFill>
            <a:srgbClr val="CDD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正方形/長方形 299"/>
          <p:cNvSpPr/>
          <p:nvPr/>
        </p:nvSpPr>
        <p:spPr>
          <a:xfrm>
            <a:off x="4587506" y="7307674"/>
            <a:ext cx="378221" cy="193265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正方形/長方形 300"/>
          <p:cNvSpPr/>
          <p:nvPr/>
        </p:nvSpPr>
        <p:spPr>
          <a:xfrm>
            <a:off x="4967539" y="7085580"/>
            <a:ext cx="1743478" cy="211260"/>
          </a:xfrm>
          <a:prstGeom prst="rect">
            <a:avLst/>
          </a:prstGeom>
          <a:solidFill>
            <a:srgbClr val="E1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正方形/長方形 301"/>
          <p:cNvSpPr/>
          <p:nvPr/>
        </p:nvSpPr>
        <p:spPr>
          <a:xfrm>
            <a:off x="4973101" y="7307674"/>
            <a:ext cx="1726681" cy="192072"/>
          </a:xfrm>
          <a:prstGeom prst="rect">
            <a:avLst/>
          </a:prstGeom>
          <a:solidFill>
            <a:srgbClr val="FD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テキスト ボックス 302">
            <a:extLst>
              <a:ext uri="{FF2B5EF4-FFF2-40B4-BE49-F238E27FC236}">
                <a16:creationId xmlns:a16="http://schemas.microsoft.com/office/drawing/2014/main" id="{9B5A97C5-2822-454C-99FD-8B0F70F1F79C}"/>
              </a:ext>
            </a:extLst>
          </p:cNvPr>
          <p:cNvSpPr txBox="1"/>
          <p:nvPr/>
        </p:nvSpPr>
        <p:spPr>
          <a:xfrm>
            <a:off x="4587506" y="7102636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冷房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304" name="テキスト ボックス 303">
            <a:extLst>
              <a:ext uri="{FF2B5EF4-FFF2-40B4-BE49-F238E27FC236}">
                <a16:creationId xmlns:a16="http://schemas.microsoft.com/office/drawing/2014/main" id="{21FFD723-C357-D545-AAA3-D3F52EF20B4C}"/>
              </a:ext>
            </a:extLst>
          </p:cNvPr>
          <p:cNvSpPr txBox="1"/>
          <p:nvPr/>
        </p:nvSpPr>
        <p:spPr>
          <a:xfrm>
            <a:off x="4594880" y="7319449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暖房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639CE149-30E7-B447-AE9E-4A57F838A8C8}"/>
              </a:ext>
            </a:extLst>
          </p:cNvPr>
          <p:cNvSpPr txBox="1"/>
          <p:nvPr/>
        </p:nvSpPr>
        <p:spPr>
          <a:xfrm>
            <a:off x="4995201" y="6965306"/>
            <a:ext cx="527709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畳数のめや</a:t>
            </a:r>
            <a:r>
              <a:rPr lang="ja-JP" altLang="en-US" sz="450" dirty="0" err="1">
                <a:latin typeface="+mn-ea"/>
              </a:rPr>
              <a:t>す</a:t>
            </a:r>
            <a:endParaRPr lang="en-US" altLang="ja-JP" sz="450" dirty="0">
              <a:latin typeface="+mn-ea"/>
            </a:endParaRPr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E5A9CE03-7399-C743-B866-0FEA56E52F87}"/>
              </a:ext>
            </a:extLst>
          </p:cNvPr>
          <p:cNvSpPr txBox="1"/>
          <p:nvPr/>
        </p:nvSpPr>
        <p:spPr>
          <a:xfrm>
            <a:off x="5672992" y="6957932"/>
            <a:ext cx="300082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能力</a:t>
            </a:r>
            <a:endParaRPr lang="en-US" altLang="ja-JP" sz="450" dirty="0">
              <a:latin typeface="+mn-ea"/>
            </a:endParaRPr>
          </a:p>
        </p:txBody>
      </p:sp>
      <p:sp>
        <p:nvSpPr>
          <p:cNvPr id="307" name="テキスト ボックス 306">
            <a:extLst>
              <a:ext uri="{FF2B5EF4-FFF2-40B4-BE49-F238E27FC236}">
                <a16:creationId xmlns:a16="http://schemas.microsoft.com/office/drawing/2014/main" id="{CED3B727-A987-6243-8256-52F7FC11DE6B}"/>
              </a:ext>
            </a:extLst>
          </p:cNvPr>
          <p:cNvSpPr txBox="1"/>
          <p:nvPr/>
        </p:nvSpPr>
        <p:spPr>
          <a:xfrm>
            <a:off x="6169518" y="6957932"/>
            <a:ext cx="415498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消費電力</a:t>
            </a:r>
            <a:endParaRPr lang="en-US" altLang="ja-JP" sz="450" dirty="0">
              <a:latin typeface="+mn-ea"/>
            </a:endParaRPr>
          </a:p>
        </p:txBody>
      </p:sp>
      <p:cxnSp>
        <p:nvCxnSpPr>
          <p:cNvPr id="308" name="直線コネクタ 307"/>
          <p:cNvCxnSpPr/>
          <p:nvPr/>
        </p:nvCxnSpPr>
        <p:spPr>
          <a:xfrm flipH="1">
            <a:off x="4965727" y="6986779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線コネクタ 308"/>
          <p:cNvCxnSpPr/>
          <p:nvPr/>
        </p:nvCxnSpPr>
        <p:spPr>
          <a:xfrm flipH="1">
            <a:off x="5538319" y="6984831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線コネクタ 309"/>
          <p:cNvCxnSpPr/>
          <p:nvPr/>
        </p:nvCxnSpPr>
        <p:spPr>
          <a:xfrm flipH="1">
            <a:off x="6091839" y="6985832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コネクタ 310"/>
          <p:cNvCxnSpPr/>
          <p:nvPr/>
        </p:nvCxnSpPr>
        <p:spPr>
          <a:xfrm>
            <a:off x="4567810" y="7090019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線コネクタ 311"/>
          <p:cNvCxnSpPr/>
          <p:nvPr/>
        </p:nvCxnSpPr>
        <p:spPr>
          <a:xfrm>
            <a:off x="4572840" y="7300300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テキスト ボックス 312"/>
          <p:cNvSpPr txBox="1"/>
          <p:nvPr/>
        </p:nvSpPr>
        <p:spPr>
          <a:xfrm>
            <a:off x="4464206" y="7463005"/>
            <a:ext cx="1534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室内機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/>
              <a:t>9</a:t>
            </a:r>
            <a:r>
              <a:rPr kumimoji="1" lang="en-US" altLang="ja-JP" sz="600" dirty="0" smtClean="0"/>
              <a:t>.0kg</a:t>
            </a:r>
            <a:r>
              <a:rPr kumimoji="1" lang="ja-JP" altLang="en-US" sz="600" dirty="0" smtClean="0"/>
              <a:t>　</a:t>
            </a:r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室外機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23.0kg</a:t>
            </a:r>
            <a:endParaRPr kumimoji="1" lang="ja-JP" altLang="en-US" sz="600" dirty="0"/>
          </a:p>
        </p:txBody>
      </p:sp>
      <p:sp>
        <p:nvSpPr>
          <p:cNvPr id="320" name="テキスト ボックス 319">
            <a:extLst>
              <a:ext uri="{FF2B5EF4-FFF2-40B4-BE49-F238E27FC236}">
                <a16:creationId xmlns:a16="http://schemas.microsoft.com/office/drawing/2014/main" id="{7A098A16-4B89-954D-B621-AC0D59B3A72B}"/>
              </a:ext>
            </a:extLst>
          </p:cNvPr>
          <p:cNvSpPr txBox="1"/>
          <p:nvPr/>
        </p:nvSpPr>
        <p:spPr>
          <a:xfrm>
            <a:off x="5033710" y="7080701"/>
            <a:ext cx="473207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8〜12</a:t>
            </a:r>
            <a:r>
              <a:rPr lang="ja-JP" altLang="en-US" sz="600" dirty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13〜19㎡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4D9B330-4284-F14E-B119-7BA4EEA20BDC}"/>
              </a:ext>
            </a:extLst>
          </p:cNvPr>
          <p:cNvSpPr txBox="1"/>
          <p:nvPr/>
        </p:nvSpPr>
        <p:spPr>
          <a:xfrm>
            <a:off x="5558966" y="7073562"/>
            <a:ext cx="526106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2.8kW</a:t>
            </a: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0.8〜3.4kW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882B9045-AB12-B544-9A83-766D0EF59B8D}"/>
              </a:ext>
            </a:extLst>
          </p:cNvPr>
          <p:cNvSpPr txBox="1"/>
          <p:nvPr/>
        </p:nvSpPr>
        <p:spPr>
          <a:xfrm>
            <a:off x="6144529" y="7069968"/>
            <a:ext cx="51648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675W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165〜940W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20595E1B-2340-6747-AA3C-3BEBC5095420}"/>
              </a:ext>
            </a:extLst>
          </p:cNvPr>
          <p:cNvSpPr txBox="1"/>
          <p:nvPr/>
        </p:nvSpPr>
        <p:spPr>
          <a:xfrm>
            <a:off x="5029886" y="7276720"/>
            <a:ext cx="473207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8〜10</a:t>
            </a:r>
            <a:r>
              <a:rPr lang="ja-JP" altLang="en-US" sz="600" dirty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13〜16㎡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24" name="テキスト ボックス 323">
            <a:extLst>
              <a:ext uri="{FF2B5EF4-FFF2-40B4-BE49-F238E27FC236}">
                <a16:creationId xmlns:a16="http://schemas.microsoft.com/office/drawing/2014/main" id="{1319B817-5DB3-A244-BB26-AD014DCE869B}"/>
              </a:ext>
            </a:extLst>
          </p:cNvPr>
          <p:cNvSpPr txBox="1"/>
          <p:nvPr/>
        </p:nvSpPr>
        <p:spPr>
          <a:xfrm>
            <a:off x="5548105" y="7273323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3.6kW</a:t>
            </a: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0.8〜5.0kW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25" name="テキスト ボックス 324">
            <a:extLst>
              <a:ext uri="{FF2B5EF4-FFF2-40B4-BE49-F238E27FC236}">
                <a16:creationId xmlns:a16="http://schemas.microsoft.com/office/drawing/2014/main" id="{765100F8-70A4-DE42-B309-EB4B1218F8FC}"/>
              </a:ext>
            </a:extLst>
          </p:cNvPr>
          <p:cNvSpPr txBox="1"/>
          <p:nvPr/>
        </p:nvSpPr>
        <p:spPr>
          <a:xfrm>
            <a:off x="6062342" y="7276851"/>
            <a:ext cx="68440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855W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160〜1,485W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pic>
        <p:nvPicPr>
          <p:cNvPr id="326" name="図 32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89" y="6705410"/>
            <a:ext cx="185628" cy="184900"/>
          </a:xfrm>
          <a:prstGeom prst="rect">
            <a:avLst/>
          </a:prstGeom>
        </p:spPr>
      </p:pic>
      <p:pic>
        <p:nvPicPr>
          <p:cNvPr id="327" name="図 32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3" y="8946407"/>
            <a:ext cx="185628" cy="184900"/>
          </a:xfrm>
          <a:prstGeom prst="rect">
            <a:avLst/>
          </a:prstGeom>
        </p:spPr>
      </p:pic>
      <p:sp>
        <p:nvSpPr>
          <p:cNvPr id="328" name="正方形/長方形 327"/>
          <p:cNvSpPr/>
          <p:nvPr/>
        </p:nvSpPr>
        <p:spPr>
          <a:xfrm>
            <a:off x="131296" y="9317506"/>
            <a:ext cx="378221" cy="193265"/>
          </a:xfrm>
          <a:prstGeom prst="rect">
            <a:avLst/>
          </a:prstGeom>
          <a:solidFill>
            <a:srgbClr val="CDD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正方形/長方形 328"/>
          <p:cNvSpPr/>
          <p:nvPr/>
        </p:nvSpPr>
        <p:spPr>
          <a:xfrm>
            <a:off x="133618" y="9521956"/>
            <a:ext cx="378221" cy="193265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正方形/長方形 329"/>
          <p:cNvSpPr/>
          <p:nvPr/>
        </p:nvSpPr>
        <p:spPr>
          <a:xfrm>
            <a:off x="523073" y="9299862"/>
            <a:ext cx="1726681" cy="211260"/>
          </a:xfrm>
          <a:prstGeom prst="rect">
            <a:avLst/>
          </a:prstGeom>
          <a:solidFill>
            <a:srgbClr val="E1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正方形/長方形 330"/>
          <p:cNvSpPr/>
          <p:nvPr/>
        </p:nvSpPr>
        <p:spPr>
          <a:xfrm>
            <a:off x="526587" y="9529330"/>
            <a:ext cx="1726681" cy="194634"/>
          </a:xfrm>
          <a:prstGeom prst="rect">
            <a:avLst/>
          </a:prstGeom>
          <a:solidFill>
            <a:srgbClr val="FD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テキスト ボックス 331">
            <a:extLst>
              <a:ext uri="{FF2B5EF4-FFF2-40B4-BE49-F238E27FC236}">
                <a16:creationId xmlns:a16="http://schemas.microsoft.com/office/drawing/2014/main" id="{9B5A97C5-2822-454C-99FD-8B0F70F1F79C}"/>
              </a:ext>
            </a:extLst>
          </p:cNvPr>
          <p:cNvSpPr txBox="1"/>
          <p:nvPr/>
        </p:nvSpPr>
        <p:spPr>
          <a:xfrm>
            <a:off x="133618" y="9316918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冷房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21FFD723-C357-D545-AAA3-D3F52EF20B4C}"/>
              </a:ext>
            </a:extLst>
          </p:cNvPr>
          <p:cNvSpPr txBox="1"/>
          <p:nvPr/>
        </p:nvSpPr>
        <p:spPr>
          <a:xfrm>
            <a:off x="140992" y="9533731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暖房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334" name="テキスト ボックス 333">
            <a:extLst>
              <a:ext uri="{FF2B5EF4-FFF2-40B4-BE49-F238E27FC236}">
                <a16:creationId xmlns:a16="http://schemas.microsoft.com/office/drawing/2014/main" id="{639CE149-30E7-B447-AE9E-4A57F838A8C8}"/>
              </a:ext>
            </a:extLst>
          </p:cNvPr>
          <p:cNvSpPr txBox="1"/>
          <p:nvPr/>
        </p:nvSpPr>
        <p:spPr>
          <a:xfrm>
            <a:off x="541313" y="9179588"/>
            <a:ext cx="527709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畳数のめや</a:t>
            </a:r>
            <a:r>
              <a:rPr lang="ja-JP" altLang="en-US" sz="450" dirty="0" err="1">
                <a:latin typeface="+mn-ea"/>
              </a:rPr>
              <a:t>す</a:t>
            </a:r>
            <a:endParaRPr lang="en-US" altLang="ja-JP" sz="450" dirty="0">
              <a:latin typeface="+mn-ea"/>
            </a:endParaRPr>
          </a:p>
        </p:txBody>
      </p:sp>
      <p:sp>
        <p:nvSpPr>
          <p:cNvPr id="335" name="テキスト ボックス 334">
            <a:extLst>
              <a:ext uri="{FF2B5EF4-FFF2-40B4-BE49-F238E27FC236}">
                <a16:creationId xmlns:a16="http://schemas.microsoft.com/office/drawing/2014/main" id="{E5A9CE03-7399-C743-B866-0FEA56E52F87}"/>
              </a:ext>
            </a:extLst>
          </p:cNvPr>
          <p:cNvSpPr txBox="1"/>
          <p:nvPr/>
        </p:nvSpPr>
        <p:spPr>
          <a:xfrm>
            <a:off x="1219104" y="9172214"/>
            <a:ext cx="300082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能力</a:t>
            </a:r>
            <a:endParaRPr lang="en-US" altLang="ja-JP" sz="450" dirty="0">
              <a:latin typeface="+mn-ea"/>
            </a:endParaRPr>
          </a:p>
        </p:txBody>
      </p:sp>
      <p:sp>
        <p:nvSpPr>
          <p:cNvPr id="336" name="テキスト ボックス 335">
            <a:extLst>
              <a:ext uri="{FF2B5EF4-FFF2-40B4-BE49-F238E27FC236}">
                <a16:creationId xmlns:a16="http://schemas.microsoft.com/office/drawing/2014/main" id="{CED3B727-A987-6243-8256-52F7FC11DE6B}"/>
              </a:ext>
            </a:extLst>
          </p:cNvPr>
          <p:cNvSpPr txBox="1"/>
          <p:nvPr/>
        </p:nvSpPr>
        <p:spPr>
          <a:xfrm>
            <a:off x="1715630" y="9172214"/>
            <a:ext cx="415498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消費電力</a:t>
            </a:r>
            <a:endParaRPr lang="en-US" altLang="ja-JP" sz="450" dirty="0">
              <a:latin typeface="+mn-ea"/>
            </a:endParaRPr>
          </a:p>
        </p:txBody>
      </p:sp>
      <p:cxnSp>
        <p:nvCxnSpPr>
          <p:cNvPr id="343" name="直線コネクタ 342"/>
          <p:cNvCxnSpPr/>
          <p:nvPr/>
        </p:nvCxnSpPr>
        <p:spPr>
          <a:xfrm flipH="1">
            <a:off x="511839" y="9201061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線コネクタ 343"/>
          <p:cNvCxnSpPr/>
          <p:nvPr/>
        </p:nvCxnSpPr>
        <p:spPr>
          <a:xfrm flipH="1">
            <a:off x="1084431" y="9199113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コネクタ 344"/>
          <p:cNvCxnSpPr/>
          <p:nvPr/>
        </p:nvCxnSpPr>
        <p:spPr>
          <a:xfrm flipH="1">
            <a:off x="1637951" y="9200114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線コネクタ 345"/>
          <p:cNvCxnSpPr/>
          <p:nvPr/>
        </p:nvCxnSpPr>
        <p:spPr>
          <a:xfrm>
            <a:off x="113922" y="9304301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線コネクタ 346"/>
          <p:cNvCxnSpPr/>
          <p:nvPr/>
        </p:nvCxnSpPr>
        <p:spPr>
          <a:xfrm>
            <a:off x="118952" y="9514582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" name="図 3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49" y="8928185"/>
            <a:ext cx="185628" cy="184900"/>
          </a:xfrm>
          <a:prstGeom prst="rect">
            <a:avLst/>
          </a:prstGeom>
        </p:spPr>
      </p:pic>
      <p:sp>
        <p:nvSpPr>
          <p:cNvPr id="349" name="テキスト ボックス 348">
            <a:extLst>
              <a:ext uri="{FF2B5EF4-FFF2-40B4-BE49-F238E27FC236}">
                <a16:creationId xmlns:a16="http://schemas.microsoft.com/office/drawing/2014/main" id="{7A098A16-4B89-954D-B621-AC0D59B3A72B}"/>
              </a:ext>
            </a:extLst>
          </p:cNvPr>
          <p:cNvSpPr txBox="1"/>
          <p:nvPr/>
        </p:nvSpPr>
        <p:spPr>
          <a:xfrm>
            <a:off x="566728" y="9279500"/>
            <a:ext cx="49244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11〜17</a:t>
            </a:r>
            <a:r>
              <a:rPr lang="ja-JP" altLang="en-US" sz="600" dirty="0" smtClean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18〜28㎡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50" name="テキスト ボックス 349">
            <a:extLst>
              <a:ext uri="{FF2B5EF4-FFF2-40B4-BE49-F238E27FC236}">
                <a16:creationId xmlns:a16="http://schemas.microsoft.com/office/drawing/2014/main" id="{E4D9B330-4284-F14E-B119-7BA4EEA20BDC}"/>
              </a:ext>
            </a:extLst>
          </p:cNvPr>
          <p:cNvSpPr txBox="1"/>
          <p:nvPr/>
        </p:nvSpPr>
        <p:spPr>
          <a:xfrm>
            <a:off x="1094568" y="9279500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4.0kW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0.7〜4.2kW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51" name="テキスト ボックス 350">
            <a:extLst>
              <a:ext uri="{FF2B5EF4-FFF2-40B4-BE49-F238E27FC236}">
                <a16:creationId xmlns:a16="http://schemas.microsoft.com/office/drawing/2014/main" id="{882B9045-AB12-B544-9A83-766D0EF59B8D}"/>
              </a:ext>
            </a:extLst>
          </p:cNvPr>
          <p:cNvSpPr txBox="1"/>
          <p:nvPr/>
        </p:nvSpPr>
        <p:spPr>
          <a:xfrm>
            <a:off x="1647511" y="9291356"/>
            <a:ext cx="55656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1,160W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155</a:t>
            </a:r>
            <a:r>
              <a:rPr lang="ja-JP" altLang="en-US" sz="450" dirty="0" smtClean="0">
                <a:latin typeface="+mn-ea"/>
              </a:rPr>
              <a:t>～</a:t>
            </a:r>
            <a:r>
              <a:rPr lang="en-US" altLang="ja-JP" sz="450" dirty="0" smtClean="0">
                <a:latin typeface="+mn-ea"/>
              </a:rPr>
              <a:t>1,380W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52" name="テキスト ボックス 351">
            <a:extLst>
              <a:ext uri="{FF2B5EF4-FFF2-40B4-BE49-F238E27FC236}">
                <a16:creationId xmlns:a16="http://schemas.microsoft.com/office/drawing/2014/main" id="{20595E1B-2340-6747-AA3C-3BEBC5095420}"/>
              </a:ext>
            </a:extLst>
          </p:cNvPr>
          <p:cNvSpPr txBox="1"/>
          <p:nvPr/>
        </p:nvSpPr>
        <p:spPr>
          <a:xfrm>
            <a:off x="574102" y="9485916"/>
            <a:ext cx="49244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11〜14</a:t>
            </a:r>
            <a:r>
              <a:rPr lang="ja-JP" altLang="en-US" sz="600" dirty="0" smtClean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18〜23㎡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53" name="テキスト ボックス 352">
            <a:extLst>
              <a:ext uri="{FF2B5EF4-FFF2-40B4-BE49-F238E27FC236}">
                <a16:creationId xmlns:a16="http://schemas.microsoft.com/office/drawing/2014/main" id="{1319B817-5DB3-A244-BB26-AD014DCE869B}"/>
              </a:ext>
            </a:extLst>
          </p:cNvPr>
          <p:cNvSpPr txBox="1"/>
          <p:nvPr/>
        </p:nvSpPr>
        <p:spPr>
          <a:xfrm>
            <a:off x="1114924" y="9489893"/>
            <a:ext cx="49725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5.0kW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en-US" altLang="ja-JP" sz="450" dirty="0" smtClean="0">
                <a:latin typeface="+mn-ea"/>
              </a:rPr>
              <a:t>(0.7</a:t>
            </a:r>
            <a:r>
              <a:rPr lang="ja-JP" altLang="en-US" sz="450" dirty="0" smtClean="0">
                <a:latin typeface="+mn-ea"/>
              </a:rPr>
              <a:t>～</a:t>
            </a:r>
            <a:r>
              <a:rPr lang="en-US" altLang="ja-JP" sz="450" dirty="0" smtClean="0">
                <a:latin typeface="+mn-ea"/>
              </a:rPr>
              <a:t>6.6kW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54" name="テキスト ボックス 353">
            <a:extLst>
              <a:ext uri="{FF2B5EF4-FFF2-40B4-BE49-F238E27FC236}">
                <a16:creationId xmlns:a16="http://schemas.microsoft.com/office/drawing/2014/main" id="{765100F8-70A4-DE42-B309-EB4B1218F8FC}"/>
              </a:ext>
            </a:extLst>
          </p:cNvPr>
          <p:cNvSpPr txBox="1"/>
          <p:nvPr/>
        </p:nvSpPr>
        <p:spPr>
          <a:xfrm>
            <a:off x="1647830" y="9492785"/>
            <a:ext cx="55656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1,385</a:t>
            </a:r>
            <a:r>
              <a:rPr lang="en-US" altLang="ja-JP" sz="600" dirty="0" smtClean="0">
                <a:latin typeface="+mn-ea"/>
              </a:rPr>
              <a:t>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 smtClean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150〜1,980W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56" name="正方形/長方形 355"/>
          <p:cNvSpPr/>
          <p:nvPr/>
        </p:nvSpPr>
        <p:spPr>
          <a:xfrm>
            <a:off x="2379395" y="9311240"/>
            <a:ext cx="378221" cy="193265"/>
          </a:xfrm>
          <a:prstGeom prst="rect">
            <a:avLst/>
          </a:prstGeom>
          <a:solidFill>
            <a:srgbClr val="CDD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正方形/長方形 356"/>
          <p:cNvSpPr/>
          <p:nvPr/>
        </p:nvSpPr>
        <p:spPr>
          <a:xfrm>
            <a:off x="2381717" y="9515690"/>
            <a:ext cx="378221" cy="193265"/>
          </a:xfrm>
          <a:prstGeom prst="rect">
            <a:avLst/>
          </a:prstGeom>
          <a:solidFill>
            <a:srgbClr val="FB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正方形/長方形 357"/>
          <p:cNvSpPr/>
          <p:nvPr/>
        </p:nvSpPr>
        <p:spPr>
          <a:xfrm>
            <a:off x="2771172" y="9293596"/>
            <a:ext cx="1726681" cy="211260"/>
          </a:xfrm>
          <a:prstGeom prst="rect">
            <a:avLst/>
          </a:prstGeom>
          <a:solidFill>
            <a:srgbClr val="E1E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正方形/長方形 358"/>
          <p:cNvSpPr/>
          <p:nvPr/>
        </p:nvSpPr>
        <p:spPr>
          <a:xfrm>
            <a:off x="2774686" y="9523064"/>
            <a:ext cx="1726681" cy="192436"/>
          </a:xfrm>
          <a:prstGeom prst="rect">
            <a:avLst/>
          </a:prstGeom>
          <a:solidFill>
            <a:srgbClr val="FDE8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テキスト ボックス 359">
            <a:extLst>
              <a:ext uri="{FF2B5EF4-FFF2-40B4-BE49-F238E27FC236}">
                <a16:creationId xmlns:a16="http://schemas.microsoft.com/office/drawing/2014/main" id="{9B5A97C5-2822-454C-99FD-8B0F70F1F79C}"/>
              </a:ext>
            </a:extLst>
          </p:cNvPr>
          <p:cNvSpPr txBox="1"/>
          <p:nvPr/>
        </p:nvSpPr>
        <p:spPr>
          <a:xfrm>
            <a:off x="2381717" y="9310652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冷房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361" name="テキスト ボックス 360">
            <a:extLst>
              <a:ext uri="{FF2B5EF4-FFF2-40B4-BE49-F238E27FC236}">
                <a16:creationId xmlns:a16="http://schemas.microsoft.com/office/drawing/2014/main" id="{21FFD723-C357-D545-AAA3-D3F52EF20B4C}"/>
              </a:ext>
            </a:extLst>
          </p:cNvPr>
          <p:cNvSpPr txBox="1"/>
          <p:nvPr/>
        </p:nvSpPr>
        <p:spPr>
          <a:xfrm>
            <a:off x="2389091" y="9527465"/>
            <a:ext cx="33855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600" dirty="0">
                <a:latin typeface="+mn-ea"/>
              </a:rPr>
              <a:t>暖房</a:t>
            </a:r>
            <a:endParaRPr lang="en-US" altLang="ja-JP" sz="600" dirty="0">
              <a:latin typeface="+mn-ea"/>
            </a:endParaRPr>
          </a:p>
        </p:txBody>
      </p:sp>
      <p:sp>
        <p:nvSpPr>
          <p:cNvPr id="362" name="テキスト ボックス 361">
            <a:extLst>
              <a:ext uri="{FF2B5EF4-FFF2-40B4-BE49-F238E27FC236}">
                <a16:creationId xmlns:a16="http://schemas.microsoft.com/office/drawing/2014/main" id="{639CE149-30E7-B447-AE9E-4A57F838A8C8}"/>
              </a:ext>
            </a:extLst>
          </p:cNvPr>
          <p:cNvSpPr txBox="1"/>
          <p:nvPr/>
        </p:nvSpPr>
        <p:spPr>
          <a:xfrm>
            <a:off x="2789412" y="9173322"/>
            <a:ext cx="527709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畳数のめや</a:t>
            </a:r>
            <a:r>
              <a:rPr lang="ja-JP" altLang="en-US" sz="450" dirty="0" err="1">
                <a:latin typeface="+mn-ea"/>
              </a:rPr>
              <a:t>す</a:t>
            </a:r>
            <a:endParaRPr lang="en-US" altLang="ja-JP" sz="450" dirty="0">
              <a:latin typeface="+mn-ea"/>
            </a:endParaRPr>
          </a:p>
        </p:txBody>
      </p:sp>
      <p:sp>
        <p:nvSpPr>
          <p:cNvPr id="363" name="テキスト ボックス 362">
            <a:extLst>
              <a:ext uri="{FF2B5EF4-FFF2-40B4-BE49-F238E27FC236}">
                <a16:creationId xmlns:a16="http://schemas.microsoft.com/office/drawing/2014/main" id="{E5A9CE03-7399-C743-B866-0FEA56E52F87}"/>
              </a:ext>
            </a:extLst>
          </p:cNvPr>
          <p:cNvSpPr txBox="1"/>
          <p:nvPr/>
        </p:nvSpPr>
        <p:spPr>
          <a:xfrm>
            <a:off x="3467203" y="9165948"/>
            <a:ext cx="300082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能力</a:t>
            </a:r>
            <a:endParaRPr lang="en-US" altLang="ja-JP" sz="450" dirty="0">
              <a:latin typeface="+mn-ea"/>
            </a:endParaRPr>
          </a:p>
        </p:txBody>
      </p: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CED3B727-A987-6243-8256-52F7FC11DE6B}"/>
              </a:ext>
            </a:extLst>
          </p:cNvPr>
          <p:cNvSpPr txBox="1"/>
          <p:nvPr/>
        </p:nvSpPr>
        <p:spPr>
          <a:xfrm>
            <a:off x="3963729" y="9165948"/>
            <a:ext cx="415498" cy="16158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450" dirty="0">
                <a:latin typeface="+mn-ea"/>
              </a:rPr>
              <a:t>消費電力</a:t>
            </a:r>
            <a:endParaRPr lang="en-US" altLang="ja-JP" sz="450" dirty="0">
              <a:latin typeface="+mn-ea"/>
            </a:endParaRPr>
          </a:p>
        </p:txBody>
      </p:sp>
      <p:cxnSp>
        <p:nvCxnSpPr>
          <p:cNvPr id="365" name="直線コネクタ 364"/>
          <p:cNvCxnSpPr/>
          <p:nvPr/>
        </p:nvCxnSpPr>
        <p:spPr>
          <a:xfrm flipH="1">
            <a:off x="2759938" y="9194795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線コネクタ 365"/>
          <p:cNvCxnSpPr/>
          <p:nvPr/>
        </p:nvCxnSpPr>
        <p:spPr>
          <a:xfrm flipH="1">
            <a:off x="3332530" y="9192847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線コネクタ 366"/>
          <p:cNvCxnSpPr/>
          <p:nvPr/>
        </p:nvCxnSpPr>
        <p:spPr>
          <a:xfrm flipH="1">
            <a:off x="3886050" y="9193848"/>
            <a:ext cx="1811" cy="52348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直線コネクタ 367"/>
          <p:cNvCxnSpPr/>
          <p:nvPr/>
        </p:nvCxnSpPr>
        <p:spPr>
          <a:xfrm>
            <a:off x="2362021" y="9298035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/>
          <p:nvPr/>
        </p:nvCxnSpPr>
        <p:spPr>
          <a:xfrm>
            <a:off x="2367051" y="9508316"/>
            <a:ext cx="214320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テキスト ボックス 375"/>
          <p:cNvSpPr txBox="1"/>
          <p:nvPr/>
        </p:nvSpPr>
        <p:spPr>
          <a:xfrm>
            <a:off x="2254308" y="9704259"/>
            <a:ext cx="15343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室内機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/>
              <a:t>9</a:t>
            </a:r>
            <a:r>
              <a:rPr kumimoji="1" lang="en-US" altLang="ja-JP" sz="600" dirty="0" smtClean="0"/>
              <a:t>.0kg</a:t>
            </a:r>
            <a:r>
              <a:rPr kumimoji="1" lang="ja-JP" altLang="en-US" sz="600" dirty="0" smtClean="0"/>
              <a:t>　</a:t>
            </a:r>
            <a:r>
              <a:rPr kumimoji="1" lang="en-US" altLang="ja-JP" sz="500" dirty="0" smtClean="0"/>
              <a:t>〔</a:t>
            </a:r>
            <a:r>
              <a:rPr kumimoji="1" lang="ja-JP" altLang="en-US" sz="500" dirty="0" smtClean="0"/>
              <a:t>室外機</a:t>
            </a:r>
            <a:r>
              <a:rPr kumimoji="1" lang="en-US" altLang="ja-JP" sz="500" dirty="0" smtClean="0"/>
              <a:t>〕</a:t>
            </a:r>
            <a:r>
              <a:rPr kumimoji="1" lang="ja-JP" altLang="en-US" sz="500" dirty="0" smtClean="0"/>
              <a:t>質量</a:t>
            </a:r>
            <a:r>
              <a:rPr kumimoji="1" lang="en-US" altLang="ja-JP" sz="600" dirty="0" smtClean="0"/>
              <a:t>42.0kg</a:t>
            </a:r>
            <a:endParaRPr kumimoji="1" lang="ja-JP" altLang="en-US" sz="600" dirty="0"/>
          </a:p>
        </p:txBody>
      </p:sp>
      <p:sp>
        <p:nvSpPr>
          <p:cNvPr id="377" name="テキスト ボックス 376">
            <a:extLst>
              <a:ext uri="{FF2B5EF4-FFF2-40B4-BE49-F238E27FC236}">
                <a16:creationId xmlns:a16="http://schemas.microsoft.com/office/drawing/2014/main" id="{C826C61F-8E8C-344A-975D-C3790AD070D7}"/>
              </a:ext>
            </a:extLst>
          </p:cNvPr>
          <p:cNvSpPr txBox="1"/>
          <p:nvPr/>
        </p:nvSpPr>
        <p:spPr>
          <a:xfrm>
            <a:off x="2791646" y="9281210"/>
            <a:ext cx="49244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15〜23</a:t>
            </a:r>
            <a:r>
              <a:rPr lang="ja-JP" altLang="en-US" sz="600" dirty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25〜39㎡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78" name="テキスト ボックス 377">
            <a:extLst>
              <a:ext uri="{FF2B5EF4-FFF2-40B4-BE49-F238E27FC236}">
                <a16:creationId xmlns:a16="http://schemas.microsoft.com/office/drawing/2014/main" id="{597F36A1-4701-8D4E-9556-4FE8D4B3515C}"/>
              </a:ext>
            </a:extLst>
          </p:cNvPr>
          <p:cNvSpPr txBox="1"/>
          <p:nvPr/>
        </p:nvSpPr>
        <p:spPr>
          <a:xfrm>
            <a:off x="3371134" y="9273020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5.6kW</a:t>
            </a: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0.7〜5.7kW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79" name="テキスト ボックス 378">
            <a:extLst>
              <a:ext uri="{FF2B5EF4-FFF2-40B4-BE49-F238E27FC236}">
                <a16:creationId xmlns:a16="http://schemas.microsoft.com/office/drawing/2014/main" id="{3D1753F9-99C1-E348-9911-ED8ED78F0D02}"/>
              </a:ext>
            </a:extLst>
          </p:cNvPr>
          <p:cNvSpPr txBox="1"/>
          <p:nvPr/>
        </p:nvSpPr>
        <p:spPr>
          <a:xfrm>
            <a:off x="3843108" y="9284334"/>
            <a:ext cx="68329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1,895W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155〜1,935W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80" name="テキスト ボックス 379">
            <a:extLst>
              <a:ext uri="{FF2B5EF4-FFF2-40B4-BE49-F238E27FC236}">
                <a16:creationId xmlns:a16="http://schemas.microsoft.com/office/drawing/2014/main" id="{7461C2D3-15F9-A64E-AFB1-BEDAF965CC05}"/>
              </a:ext>
            </a:extLst>
          </p:cNvPr>
          <p:cNvSpPr txBox="1"/>
          <p:nvPr/>
        </p:nvSpPr>
        <p:spPr>
          <a:xfrm>
            <a:off x="2799670" y="9493271"/>
            <a:ext cx="49244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15〜18</a:t>
            </a:r>
            <a:r>
              <a:rPr lang="ja-JP" altLang="en-US" sz="600" dirty="0">
                <a:latin typeface="+mn-ea"/>
              </a:rPr>
              <a:t>畳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>
                <a:latin typeface="+mn-ea"/>
              </a:rPr>
              <a:t>24〜30㎡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F93BA06E-8E73-D647-8551-95888BE351A0}"/>
              </a:ext>
            </a:extLst>
          </p:cNvPr>
          <p:cNvSpPr txBox="1"/>
          <p:nvPr/>
        </p:nvSpPr>
        <p:spPr>
          <a:xfrm>
            <a:off x="3378308" y="9483524"/>
            <a:ext cx="50847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>
                <a:latin typeface="+mn-ea"/>
              </a:rPr>
              <a:t>6.7kW</a:t>
            </a:r>
          </a:p>
          <a:p>
            <a:pPr algn="ctr"/>
            <a:r>
              <a:rPr lang="ja-JP" altLang="en-US" sz="450" dirty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0.7〜8.7kW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sp>
        <p:nvSpPr>
          <p:cNvPr id="382" name="テキスト ボックス 381">
            <a:extLst>
              <a:ext uri="{FF2B5EF4-FFF2-40B4-BE49-F238E27FC236}">
                <a16:creationId xmlns:a16="http://schemas.microsoft.com/office/drawing/2014/main" id="{ACD33464-63A5-AE4B-9621-594856CE81D7}"/>
              </a:ext>
            </a:extLst>
          </p:cNvPr>
          <p:cNvSpPr txBox="1"/>
          <p:nvPr/>
        </p:nvSpPr>
        <p:spPr>
          <a:xfrm>
            <a:off x="3917433" y="9484159"/>
            <a:ext cx="556563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600" dirty="0" smtClean="0">
                <a:latin typeface="+mn-ea"/>
              </a:rPr>
              <a:t>1,960W</a:t>
            </a:r>
            <a:endParaRPr lang="en-US" altLang="ja-JP" sz="600" dirty="0">
              <a:latin typeface="+mn-ea"/>
            </a:endParaRPr>
          </a:p>
          <a:p>
            <a:pPr algn="ctr"/>
            <a:r>
              <a:rPr lang="ja-JP" altLang="en-US" sz="450" dirty="0" smtClean="0">
                <a:latin typeface="+mn-ea"/>
              </a:rPr>
              <a:t>（</a:t>
            </a:r>
            <a:r>
              <a:rPr lang="en-US" altLang="ja-JP" sz="450" dirty="0" smtClean="0">
                <a:latin typeface="+mn-ea"/>
              </a:rPr>
              <a:t>150〜2,860W</a:t>
            </a:r>
            <a:r>
              <a:rPr lang="ja-JP" altLang="en-US" sz="450" dirty="0">
                <a:latin typeface="+mn-ea"/>
              </a:rPr>
              <a:t>）</a:t>
            </a:r>
            <a:endParaRPr lang="en-US" altLang="ja-JP" sz="45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" y="914442"/>
            <a:ext cx="826010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3776</TotalTime>
  <Words>700</Words>
  <Application>Microsoft Office PowerPoint</Application>
  <PresentationFormat>A4 210 x 297 mm</PresentationFormat>
  <Paragraphs>203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等线</vt:lpstr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碧</dc:creator>
  <cp:lastModifiedBy>株式会社コロナ</cp:lastModifiedBy>
  <cp:revision>246</cp:revision>
  <cp:lastPrinted>2024-04-18T07:53:40Z</cp:lastPrinted>
  <dcterms:created xsi:type="dcterms:W3CDTF">2018-04-12T02:58:59Z</dcterms:created>
  <dcterms:modified xsi:type="dcterms:W3CDTF">2025-03-12T05:00:12Z</dcterms:modified>
</cp:coreProperties>
</file>