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7F6"/>
    <a:srgbClr val="FBE8E9"/>
    <a:srgbClr val="FBE9E9"/>
    <a:srgbClr val="F46674"/>
    <a:srgbClr val="0F3675"/>
    <a:srgbClr val="EAB200"/>
    <a:srgbClr val="F8F3E8"/>
    <a:srgbClr val="D6BB7A"/>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snapToGrid="0">
      <p:cViewPr>
        <p:scale>
          <a:sx n="75" d="100"/>
          <a:sy n="75" d="100"/>
        </p:scale>
        <p:origin x="3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9BE5751-8AEE-4AF3-BD0E-84CCAE36B475}"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DB70475-9170-436E-89B3-38D7453C6DCB}" type="slidenum">
              <a:rPr kumimoji="1" lang="ja-JP" altLang="en-US" smtClean="0"/>
              <a:t>‹#›</a:t>
            </a:fld>
            <a:endParaRPr kumimoji="1" lang="ja-JP" altLang="en-US"/>
          </a:p>
        </p:txBody>
      </p:sp>
    </p:spTree>
    <p:extLst>
      <p:ext uri="{BB962C8B-B14F-4D97-AF65-F5344CB8AC3E}">
        <p14:creationId xmlns:p14="http://schemas.microsoft.com/office/powerpoint/2010/main" val="4429844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B70475-9170-436E-89B3-38D7453C6DCB}" type="slidenum">
              <a:rPr kumimoji="1" lang="ja-JP" altLang="en-US" smtClean="0"/>
              <a:t>2</a:t>
            </a:fld>
            <a:endParaRPr kumimoji="1" lang="ja-JP" altLang="en-US"/>
          </a:p>
        </p:txBody>
      </p:sp>
    </p:spTree>
    <p:extLst>
      <p:ext uri="{BB962C8B-B14F-4D97-AF65-F5344CB8AC3E}">
        <p14:creationId xmlns:p14="http://schemas.microsoft.com/office/powerpoint/2010/main" val="265096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357946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317596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94619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368446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75469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140223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40355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153174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288567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250470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2BBC5C-A453-4272-BDF9-F57AA241685A}"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71216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42BBC5C-A453-4272-BDF9-F57AA241685A}" type="datetimeFigureOut">
              <a:rPr kumimoji="1" lang="ja-JP" altLang="en-US" smtClean="0"/>
              <a:t>2025/3/14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0BF8CEB-6E7F-4E4E-B562-8F7DC601E489}" type="slidenum">
              <a:rPr kumimoji="1" lang="ja-JP" altLang="en-US" smtClean="0"/>
              <a:t>‹#›</a:t>
            </a:fld>
            <a:endParaRPr kumimoji="1" lang="ja-JP" altLang="en-US"/>
          </a:p>
        </p:txBody>
      </p:sp>
    </p:spTree>
    <p:extLst>
      <p:ext uri="{BB962C8B-B14F-4D97-AF65-F5344CB8AC3E}">
        <p14:creationId xmlns:p14="http://schemas.microsoft.com/office/powerpoint/2010/main" val="3967939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gi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jpeg"/><Relationship Id="rId18" Type="http://schemas.openxmlformats.org/officeDocument/2006/relationships/image" Target="../media/image29.png"/><Relationship Id="rId26" Type="http://schemas.openxmlformats.org/officeDocument/2006/relationships/image" Target="../media/image37.jpeg"/><Relationship Id="rId3" Type="http://schemas.openxmlformats.org/officeDocument/2006/relationships/image" Target="../media/image19.png"/><Relationship Id="rId21" Type="http://schemas.openxmlformats.org/officeDocument/2006/relationships/image" Target="../media/image32.png"/><Relationship Id="rId7" Type="http://schemas.openxmlformats.org/officeDocument/2006/relationships/image" Target="../media/image3.png"/><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31.png"/><Relationship Id="rId29"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4.png"/><Relationship Id="rId24" Type="http://schemas.openxmlformats.org/officeDocument/2006/relationships/image" Target="../media/image35.png"/><Relationship Id="rId32" Type="http://schemas.openxmlformats.org/officeDocument/2006/relationships/image" Target="../media/image43.jpeg"/><Relationship Id="rId5" Type="http://schemas.openxmlformats.org/officeDocument/2006/relationships/image" Target="../media/image21.jpeg"/><Relationship Id="rId15" Type="http://schemas.openxmlformats.org/officeDocument/2006/relationships/image" Target="../media/image15.pn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3.png"/><Relationship Id="rId19" Type="http://schemas.openxmlformats.org/officeDocument/2006/relationships/image" Target="../media/image30.png"/><Relationship Id="rId31" Type="http://schemas.openxmlformats.org/officeDocument/2006/relationships/image" Target="../media/image42.jpeg"/><Relationship Id="rId4" Type="http://schemas.openxmlformats.org/officeDocument/2006/relationships/image" Target="../media/image20.jpeg"/><Relationship Id="rId9" Type="http://schemas.openxmlformats.org/officeDocument/2006/relationships/image" Target="../media/image5.png"/><Relationship Id="rId14" Type="http://schemas.openxmlformats.org/officeDocument/2006/relationships/image" Target="../media/image27.gif"/><Relationship Id="rId22" Type="http://schemas.openxmlformats.org/officeDocument/2006/relationships/image" Target="../media/image33.png"/><Relationship Id="rId27" Type="http://schemas.openxmlformats.org/officeDocument/2006/relationships/image" Target="../media/image38.jpeg"/><Relationship Id="rId30"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角丸四角形 214"/>
          <p:cNvSpPr>
            <a:spLocks noChangeAspect="1"/>
          </p:cNvSpPr>
          <p:nvPr/>
        </p:nvSpPr>
        <p:spPr>
          <a:xfrm>
            <a:off x="608639" y="4722953"/>
            <a:ext cx="1825836" cy="348400"/>
          </a:xfrm>
          <a:prstGeom prst="roundRect">
            <a:avLst/>
          </a:prstGeom>
          <a:solidFill>
            <a:srgbClr val="F4667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テキスト ボックス 212"/>
          <p:cNvSpPr txBox="1"/>
          <p:nvPr/>
        </p:nvSpPr>
        <p:spPr>
          <a:xfrm>
            <a:off x="708814" y="4757672"/>
            <a:ext cx="1593670" cy="307777"/>
          </a:xfrm>
          <a:prstGeom prst="rect">
            <a:avLst/>
          </a:prstGeom>
          <a:noFill/>
        </p:spPr>
        <p:txBody>
          <a:bodyPr wrap="square" rtlCol="0">
            <a:spAutoFit/>
          </a:bodyPr>
          <a:lstStyle/>
          <a:p>
            <a:pPr algn="ctr"/>
            <a:r>
              <a:rPr kumimoji="1" lang="ja-JP" altLang="en-US" sz="1400" b="1" dirty="0" smtClean="0">
                <a:solidFill>
                  <a:schemeClr val="bg1"/>
                </a:solidFill>
                <a:effectLst>
                  <a:outerShdw blurRad="38100" dist="38100" dir="2700000" algn="tl">
                    <a:srgbClr val="000000">
                      <a:alpha val="43137"/>
                    </a:srgbClr>
                  </a:outerShdw>
                </a:effectLst>
              </a:rPr>
              <a:t>暖速モード</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207" name="角丸四角形 206"/>
          <p:cNvSpPr>
            <a:spLocks noChangeAspect="1"/>
          </p:cNvSpPr>
          <p:nvPr/>
        </p:nvSpPr>
        <p:spPr>
          <a:xfrm>
            <a:off x="608639" y="4294328"/>
            <a:ext cx="1825836" cy="348400"/>
          </a:xfrm>
          <a:prstGeom prst="roundRect">
            <a:avLst/>
          </a:prstGeom>
          <a:solidFill>
            <a:srgbClr val="F4667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角丸四角形 207"/>
          <p:cNvSpPr>
            <a:spLocks noChangeAspect="1"/>
          </p:cNvSpPr>
          <p:nvPr/>
        </p:nvSpPr>
        <p:spPr>
          <a:xfrm>
            <a:off x="616079" y="3918775"/>
            <a:ext cx="1809166" cy="312195"/>
          </a:xfrm>
          <a:prstGeom prst="roundRect">
            <a:avLst/>
          </a:prstGeom>
          <a:solidFill>
            <a:srgbClr val="F4667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a:spLocks noChangeAspect="1"/>
          </p:cNvSpPr>
          <p:nvPr/>
        </p:nvSpPr>
        <p:spPr>
          <a:xfrm>
            <a:off x="601624" y="3480427"/>
            <a:ext cx="1823621" cy="334240"/>
          </a:xfrm>
          <a:prstGeom prst="roundRect">
            <a:avLst/>
          </a:prstGeom>
          <a:solidFill>
            <a:srgbClr val="F4667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endParaRPr>
          </a:p>
        </p:txBody>
      </p:sp>
      <p:pic>
        <p:nvPicPr>
          <p:cNvPr id="160" name="図 1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455" y="5326342"/>
            <a:ext cx="2129725" cy="293333"/>
          </a:xfrm>
          <a:prstGeom prst="rect">
            <a:avLst/>
          </a:prstGeom>
        </p:spPr>
      </p:pic>
      <p:pic>
        <p:nvPicPr>
          <p:cNvPr id="162" name="図 1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145" y="5319873"/>
            <a:ext cx="2129725" cy="293333"/>
          </a:xfrm>
          <a:prstGeom prst="rect">
            <a:avLst/>
          </a:prstGeom>
        </p:spPr>
      </p:pic>
      <p:pic>
        <p:nvPicPr>
          <p:cNvPr id="163" name="図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134" y="7561400"/>
            <a:ext cx="2129725" cy="293333"/>
          </a:xfrm>
          <a:prstGeom prst="rect">
            <a:avLst/>
          </a:prstGeom>
        </p:spPr>
      </p:pic>
      <p:pic>
        <p:nvPicPr>
          <p:cNvPr id="164" name="図 1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26" y="7571218"/>
            <a:ext cx="2129725" cy="293333"/>
          </a:xfrm>
          <a:prstGeom prst="rect">
            <a:avLst/>
          </a:prstGeom>
        </p:spPr>
      </p:pic>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27" y="5330382"/>
            <a:ext cx="2129725" cy="293333"/>
          </a:xfrm>
          <a:prstGeom prst="rect">
            <a:avLst/>
          </a:prstGeom>
        </p:spPr>
      </p:pic>
      <p:sp>
        <p:nvSpPr>
          <p:cNvPr id="5" name="正方形/長方形 4"/>
          <p:cNvSpPr/>
          <p:nvPr/>
        </p:nvSpPr>
        <p:spPr>
          <a:xfrm>
            <a:off x="0" y="-66286"/>
            <a:ext cx="6858000" cy="858678"/>
          </a:xfrm>
          <a:prstGeom prst="rect">
            <a:avLst/>
          </a:prstGeom>
          <a:gradFill>
            <a:gsLst>
              <a:gs pos="0">
                <a:schemeClr val="bg1"/>
              </a:gs>
              <a:gs pos="9000">
                <a:srgbClr val="EB99B8"/>
              </a:gs>
              <a:gs pos="44000">
                <a:srgbClr val="EB99B8"/>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77" y="806209"/>
            <a:ext cx="2242919" cy="252013"/>
          </a:xfrm>
          <a:prstGeom prst="rect">
            <a:avLst/>
          </a:prstGeom>
        </p:spPr>
      </p:pic>
      <p:sp>
        <p:nvSpPr>
          <p:cNvPr id="51" name="テキスト ボックス 50"/>
          <p:cNvSpPr txBox="1"/>
          <p:nvPr/>
        </p:nvSpPr>
        <p:spPr>
          <a:xfrm>
            <a:off x="190615" y="5358058"/>
            <a:ext cx="110870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2" name="テキスト ボックス 51"/>
          <p:cNvSpPr txBox="1"/>
          <p:nvPr/>
        </p:nvSpPr>
        <p:spPr>
          <a:xfrm>
            <a:off x="1377581" y="5253411"/>
            <a:ext cx="825182" cy="461665"/>
          </a:xfrm>
          <a:prstGeom prst="rect">
            <a:avLst/>
          </a:prstGeom>
          <a:noFill/>
        </p:spPr>
        <p:txBody>
          <a:bodyPr wrap="square" rtlCol="0">
            <a:spAutoFit/>
          </a:bodyPr>
          <a:lstStyle/>
          <a:p>
            <a:r>
              <a:rPr kumimoji="1" lang="en-US" altLang="ja-JP" sz="2400" b="1" dirty="0" smtClean="0">
                <a:solidFill>
                  <a:srgbClr val="C60043"/>
                </a:solidFill>
              </a:rPr>
              <a:t>6</a:t>
            </a:r>
            <a:r>
              <a:rPr kumimoji="1" lang="en-US" altLang="ja-JP" sz="900" b="1" dirty="0" smtClean="0">
                <a:solidFill>
                  <a:srgbClr val="C60043"/>
                </a:solidFill>
              </a:rPr>
              <a:t> </a:t>
            </a:r>
            <a:r>
              <a:rPr kumimoji="1" lang="ja-JP" altLang="en-US" sz="900" b="1" dirty="0" smtClean="0">
                <a:solidFill>
                  <a:srgbClr val="C60043"/>
                </a:solidFill>
              </a:rPr>
              <a:t>畳用</a:t>
            </a:r>
            <a:endParaRPr kumimoji="1" lang="ja-JP" altLang="en-US" sz="900" b="1" dirty="0">
              <a:solidFill>
                <a:srgbClr val="C60043"/>
              </a:solidFill>
            </a:endParaRPr>
          </a:p>
        </p:txBody>
      </p:sp>
      <p:sp>
        <p:nvSpPr>
          <p:cNvPr id="53" name="テキスト ボックス 52"/>
          <p:cNvSpPr txBox="1"/>
          <p:nvPr/>
        </p:nvSpPr>
        <p:spPr>
          <a:xfrm>
            <a:off x="2402927" y="5357912"/>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4" name="テキスト ボックス 53"/>
          <p:cNvSpPr txBox="1"/>
          <p:nvPr/>
        </p:nvSpPr>
        <p:spPr>
          <a:xfrm>
            <a:off x="4599195" y="5345361"/>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5" name="テキスト ボックス 54"/>
          <p:cNvSpPr txBox="1"/>
          <p:nvPr/>
        </p:nvSpPr>
        <p:spPr>
          <a:xfrm>
            <a:off x="152679" y="7597817"/>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6" name="テキスト ボックス 55"/>
          <p:cNvSpPr txBox="1"/>
          <p:nvPr/>
        </p:nvSpPr>
        <p:spPr>
          <a:xfrm>
            <a:off x="2357521" y="7597816"/>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7" name="テキスト ボックス 56"/>
          <p:cNvSpPr txBox="1"/>
          <p:nvPr/>
        </p:nvSpPr>
        <p:spPr>
          <a:xfrm>
            <a:off x="3644104" y="5238171"/>
            <a:ext cx="1141243" cy="461665"/>
          </a:xfrm>
          <a:prstGeom prst="rect">
            <a:avLst/>
          </a:prstGeom>
          <a:noFill/>
        </p:spPr>
        <p:txBody>
          <a:bodyPr wrap="square" rtlCol="0">
            <a:spAutoFit/>
          </a:bodyPr>
          <a:lstStyle/>
          <a:p>
            <a:r>
              <a:rPr kumimoji="1" lang="en-US" altLang="ja-JP" sz="2400" b="1" dirty="0" smtClean="0">
                <a:solidFill>
                  <a:srgbClr val="C60043"/>
                </a:solidFill>
              </a:rPr>
              <a:t>8</a:t>
            </a:r>
            <a:r>
              <a:rPr kumimoji="1" lang="en-US" altLang="ja-JP" sz="900" b="1" dirty="0" smtClean="0">
                <a:solidFill>
                  <a:srgbClr val="C60043"/>
                </a:solidFill>
              </a:rPr>
              <a:t> </a:t>
            </a:r>
            <a:r>
              <a:rPr kumimoji="1" lang="ja-JP" altLang="en-US" sz="900" b="1" dirty="0" smtClean="0">
                <a:solidFill>
                  <a:srgbClr val="C60043"/>
                </a:solidFill>
              </a:rPr>
              <a:t>畳用</a:t>
            </a:r>
            <a:endParaRPr kumimoji="1" lang="ja-JP" altLang="en-US" sz="900" b="1" dirty="0">
              <a:solidFill>
                <a:srgbClr val="C60043"/>
              </a:solidFill>
            </a:endParaRPr>
          </a:p>
        </p:txBody>
      </p:sp>
      <p:sp>
        <p:nvSpPr>
          <p:cNvPr id="58" name="テキスト ボックス 57"/>
          <p:cNvSpPr txBox="1"/>
          <p:nvPr/>
        </p:nvSpPr>
        <p:spPr>
          <a:xfrm>
            <a:off x="5791514" y="5245956"/>
            <a:ext cx="1141243" cy="461665"/>
          </a:xfrm>
          <a:prstGeom prst="rect">
            <a:avLst/>
          </a:prstGeom>
          <a:noFill/>
        </p:spPr>
        <p:txBody>
          <a:bodyPr wrap="square" rtlCol="0">
            <a:spAutoFit/>
          </a:bodyPr>
          <a:lstStyle/>
          <a:p>
            <a:r>
              <a:rPr kumimoji="1" lang="en-US" altLang="ja-JP" sz="2400" b="1" dirty="0" smtClean="0">
                <a:solidFill>
                  <a:srgbClr val="C60043"/>
                </a:solidFill>
              </a:rPr>
              <a:t>10</a:t>
            </a:r>
            <a:r>
              <a:rPr kumimoji="1" lang="en-US" altLang="ja-JP" sz="900" b="1" dirty="0" smtClean="0">
                <a:solidFill>
                  <a:srgbClr val="C60043"/>
                </a:solidFill>
              </a:rPr>
              <a:t> </a:t>
            </a:r>
            <a:r>
              <a:rPr kumimoji="1" lang="ja-JP" altLang="en-US" sz="900" b="1" dirty="0" smtClean="0">
                <a:solidFill>
                  <a:srgbClr val="C60043"/>
                </a:solidFill>
              </a:rPr>
              <a:t>畳用</a:t>
            </a:r>
            <a:endParaRPr kumimoji="1" lang="ja-JP" altLang="en-US" sz="900" b="1" dirty="0">
              <a:solidFill>
                <a:srgbClr val="C60043"/>
              </a:solidFill>
            </a:endParaRPr>
          </a:p>
        </p:txBody>
      </p:sp>
      <p:sp>
        <p:nvSpPr>
          <p:cNvPr id="59" name="テキスト ボックス 58"/>
          <p:cNvSpPr txBox="1"/>
          <p:nvPr/>
        </p:nvSpPr>
        <p:spPr>
          <a:xfrm>
            <a:off x="1368195" y="7491562"/>
            <a:ext cx="1141243" cy="461665"/>
          </a:xfrm>
          <a:prstGeom prst="rect">
            <a:avLst/>
          </a:prstGeom>
          <a:noFill/>
        </p:spPr>
        <p:txBody>
          <a:bodyPr wrap="square" rtlCol="0">
            <a:spAutoFit/>
          </a:bodyPr>
          <a:lstStyle/>
          <a:p>
            <a:r>
              <a:rPr kumimoji="1" lang="en-US" altLang="ja-JP" sz="2400" b="1" dirty="0" smtClean="0">
                <a:solidFill>
                  <a:srgbClr val="C60043"/>
                </a:solidFill>
              </a:rPr>
              <a:t>14</a:t>
            </a:r>
            <a:r>
              <a:rPr kumimoji="1" lang="en-US" altLang="ja-JP" sz="900" b="1" dirty="0" smtClean="0">
                <a:solidFill>
                  <a:srgbClr val="C60043"/>
                </a:solidFill>
              </a:rPr>
              <a:t> </a:t>
            </a:r>
            <a:r>
              <a:rPr kumimoji="1" lang="ja-JP" altLang="en-US" sz="900" b="1" dirty="0" smtClean="0">
                <a:solidFill>
                  <a:srgbClr val="C60043"/>
                </a:solidFill>
              </a:rPr>
              <a:t>畳用</a:t>
            </a:r>
            <a:endParaRPr kumimoji="1" lang="ja-JP" altLang="en-US" sz="900" b="1" dirty="0">
              <a:solidFill>
                <a:srgbClr val="C60043"/>
              </a:solidFill>
            </a:endParaRPr>
          </a:p>
        </p:txBody>
      </p:sp>
      <p:sp>
        <p:nvSpPr>
          <p:cNvPr id="60" name="テキスト ボックス 59"/>
          <p:cNvSpPr txBox="1"/>
          <p:nvPr/>
        </p:nvSpPr>
        <p:spPr>
          <a:xfrm>
            <a:off x="3599201" y="7474434"/>
            <a:ext cx="1141243" cy="461665"/>
          </a:xfrm>
          <a:prstGeom prst="rect">
            <a:avLst/>
          </a:prstGeom>
          <a:noFill/>
        </p:spPr>
        <p:txBody>
          <a:bodyPr wrap="square" rtlCol="0">
            <a:spAutoFit/>
          </a:bodyPr>
          <a:lstStyle/>
          <a:p>
            <a:r>
              <a:rPr kumimoji="1" lang="en-US" altLang="ja-JP" sz="2400" b="1" dirty="0" smtClean="0">
                <a:solidFill>
                  <a:srgbClr val="C60043"/>
                </a:solidFill>
              </a:rPr>
              <a:t>18</a:t>
            </a:r>
            <a:r>
              <a:rPr kumimoji="1" lang="en-US" altLang="ja-JP" sz="900" b="1" dirty="0" smtClean="0">
                <a:solidFill>
                  <a:srgbClr val="C60043"/>
                </a:solidFill>
              </a:rPr>
              <a:t> </a:t>
            </a:r>
            <a:r>
              <a:rPr kumimoji="1" lang="ja-JP" altLang="en-US" sz="900" b="1" dirty="0" smtClean="0">
                <a:solidFill>
                  <a:srgbClr val="C60043"/>
                </a:solidFill>
              </a:rPr>
              <a:t>畳用</a:t>
            </a:r>
            <a:endParaRPr kumimoji="1" lang="ja-JP" altLang="en-US" sz="900" b="1" dirty="0">
              <a:solidFill>
                <a:srgbClr val="C60043"/>
              </a:solidFill>
            </a:endParaRPr>
          </a:p>
        </p:txBody>
      </p:sp>
      <p:sp>
        <p:nvSpPr>
          <p:cNvPr id="61" name="テキスト ボックス 60"/>
          <p:cNvSpPr txBox="1"/>
          <p:nvPr/>
        </p:nvSpPr>
        <p:spPr>
          <a:xfrm>
            <a:off x="191223" y="5594094"/>
            <a:ext cx="2130741" cy="461665"/>
          </a:xfrm>
          <a:prstGeom prst="rect">
            <a:avLst/>
          </a:prstGeom>
          <a:noFill/>
        </p:spPr>
        <p:txBody>
          <a:bodyPr wrap="square" rtlCol="0">
            <a:spAutoFit/>
          </a:bodyPr>
          <a:lstStyle/>
          <a:p>
            <a:r>
              <a:rPr kumimoji="1" lang="en-US" altLang="ja-JP" sz="1600" b="1" dirty="0" smtClean="0">
                <a:latin typeface="+mn-ea"/>
              </a:rPr>
              <a:t>CSH-W2225R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〉COH-W2225R</a:t>
            </a:r>
            <a:r>
              <a:rPr kumimoji="1" lang="ja-JP" altLang="en-US" sz="800" dirty="0" smtClean="0">
                <a:latin typeface="+mn-ea"/>
              </a:rPr>
              <a:t>（単相</a:t>
            </a:r>
            <a:r>
              <a:rPr kumimoji="1" lang="en-US" altLang="ja-JP" sz="800" dirty="0" smtClean="0">
                <a:latin typeface="+mn-ea"/>
              </a:rPr>
              <a:t>100V</a:t>
            </a:r>
            <a:r>
              <a:rPr kumimoji="1" lang="ja-JP" altLang="en-US" sz="800" dirty="0" smtClean="0">
                <a:latin typeface="+mn-ea"/>
              </a:rPr>
              <a:t>　）</a:t>
            </a:r>
            <a:endParaRPr kumimoji="1" lang="ja-JP" altLang="en-US" sz="800" dirty="0">
              <a:latin typeface="+mn-ea"/>
            </a:endParaRPr>
          </a:p>
        </p:txBody>
      </p:sp>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0589" y="5895371"/>
            <a:ext cx="81451" cy="81451"/>
          </a:xfrm>
          <a:prstGeom prst="rect">
            <a:avLst/>
          </a:prstGeom>
        </p:spPr>
      </p:pic>
      <p:sp>
        <p:nvSpPr>
          <p:cNvPr id="63" name="テキスト ボックス 62"/>
          <p:cNvSpPr txBox="1"/>
          <p:nvPr/>
        </p:nvSpPr>
        <p:spPr>
          <a:xfrm>
            <a:off x="2402927" y="5584569"/>
            <a:ext cx="2130741" cy="461665"/>
          </a:xfrm>
          <a:prstGeom prst="rect">
            <a:avLst/>
          </a:prstGeom>
          <a:noFill/>
        </p:spPr>
        <p:txBody>
          <a:bodyPr wrap="square" rtlCol="0">
            <a:spAutoFit/>
          </a:bodyPr>
          <a:lstStyle/>
          <a:p>
            <a:r>
              <a:rPr kumimoji="1" lang="en-US" altLang="ja-JP" sz="1600" b="1" dirty="0" smtClean="0">
                <a:latin typeface="+mn-ea"/>
              </a:rPr>
              <a:t>CSH-W2525R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〉COH-W2525R</a:t>
            </a:r>
            <a:r>
              <a:rPr kumimoji="1" lang="ja-JP" altLang="en-US" sz="800" dirty="0" smtClean="0">
                <a:latin typeface="+mn-ea"/>
              </a:rPr>
              <a:t>（単相</a:t>
            </a:r>
            <a:r>
              <a:rPr kumimoji="1" lang="en-US" altLang="ja-JP" sz="800" dirty="0" smtClean="0">
                <a:latin typeface="+mn-ea"/>
              </a:rPr>
              <a:t>100V</a:t>
            </a:r>
            <a:r>
              <a:rPr kumimoji="1" lang="ja-JP" altLang="en-US" sz="800" dirty="0" smtClean="0">
                <a:latin typeface="+mn-ea"/>
              </a:rPr>
              <a:t>　）</a:t>
            </a:r>
            <a:endParaRPr kumimoji="1" lang="ja-JP" altLang="en-US" sz="800" dirty="0">
              <a:latin typeface="+mn-ea"/>
            </a:endParaRPr>
          </a:p>
        </p:txBody>
      </p:sp>
      <p:pic>
        <p:nvPicPr>
          <p:cNvPr id="64" name="図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676" y="5890609"/>
            <a:ext cx="81451" cy="81451"/>
          </a:xfrm>
          <a:prstGeom prst="rect">
            <a:avLst/>
          </a:prstGeom>
        </p:spPr>
      </p:pic>
      <p:sp>
        <p:nvSpPr>
          <p:cNvPr id="66" name="テキスト ボックス 65"/>
          <p:cNvSpPr txBox="1"/>
          <p:nvPr/>
        </p:nvSpPr>
        <p:spPr>
          <a:xfrm>
            <a:off x="181170" y="7835681"/>
            <a:ext cx="2184032" cy="461665"/>
          </a:xfrm>
          <a:prstGeom prst="rect">
            <a:avLst/>
          </a:prstGeom>
          <a:noFill/>
        </p:spPr>
        <p:txBody>
          <a:bodyPr wrap="square" rtlCol="0">
            <a:spAutoFit/>
          </a:bodyPr>
          <a:lstStyle/>
          <a:p>
            <a:r>
              <a:rPr kumimoji="1" lang="en-US" altLang="ja-JP" sz="1600" b="1" dirty="0" smtClean="0">
                <a:latin typeface="+mn-ea"/>
              </a:rPr>
              <a:t>CSH-W4025R2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〉COH-W4025R2</a:t>
            </a:r>
            <a:r>
              <a:rPr kumimoji="1" lang="ja-JP" altLang="en-US" sz="800" dirty="0" smtClean="0">
                <a:latin typeface="+mn-ea"/>
              </a:rPr>
              <a:t>（単相</a:t>
            </a:r>
            <a:r>
              <a:rPr kumimoji="1" lang="en-US" altLang="ja-JP" sz="800" dirty="0">
                <a:latin typeface="+mn-ea"/>
              </a:rPr>
              <a:t>2</a:t>
            </a:r>
            <a:r>
              <a:rPr kumimoji="1" lang="en-US" altLang="ja-JP" sz="800" dirty="0" smtClean="0">
                <a:latin typeface="+mn-ea"/>
              </a:rPr>
              <a:t>00V</a:t>
            </a:r>
            <a:r>
              <a:rPr kumimoji="1" lang="ja-JP" altLang="en-US" sz="800" dirty="0" smtClean="0">
                <a:latin typeface="+mn-ea"/>
              </a:rPr>
              <a:t>　）</a:t>
            </a:r>
            <a:endParaRPr kumimoji="1" lang="ja-JP" altLang="en-US" sz="800" dirty="0">
              <a:latin typeface="+mn-ea"/>
            </a:endParaRPr>
          </a:p>
        </p:txBody>
      </p:sp>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539" y="8139601"/>
            <a:ext cx="89773" cy="85109"/>
          </a:xfrm>
          <a:prstGeom prst="rect">
            <a:avLst/>
          </a:prstGeom>
        </p:spPr>
      </p:pic>
      <p:sp>
        <p:nvSpPr>
          <p:cNvPr id="68" name="テキスト ボックス 67"/>
          <p:cNvSpPr txBox="1"/>
          <p:nvPr/>
        </p:nvSpPr>
        <p:spPr>
          <a:xfrm>
            <a:off x="2383433" y="7845206"/>
            <a:ext cx="2270025" cy="461665"/>
          </a:xfrm>
          <a:prstGeom prst="rect">
            <a:avLst/>
          </a:prstGeom>
          <a:noFill/>
        </p:spPr>
        <p:txBody>
          <a:bodyPr wrap="square" rtlCol="0">
            <a:spAutoFit/>
          </a:bodyPr>
          <a:lstStyle/>
          <a:p>
            <a:r>
              <a:rPr kumimoji="1" lang="en-US" altLang="ja-JP" sz="1600" b="1" dirty="0" smtClean="0">
                <a:latin typeface="+mn-ea"/>
              </a:rPr>
              <a:t>CSH-W5625R2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〉COH-W5625R2</a:t>
            </a:r>
            <a:r>
              <a:rPr kumimoji="1" lang="ja-JP" altLang="en-US" sz="800" dirty="0" smtClean="0">
                <a:latin typeface="+mn-ea"/>
              </a:rPr>
              <a:t>（単相</a:t>
            </a:r>
            <a:r>
              <a:rPr kumimoji="1" lang="en-US" altLang="ja-JP" sz="800" dirty="0">
                <a:latin typeface="+mn-ea"/>
              </a:rPr>
              <a:t>2</a:t>
            </a:r>
            <a:r>
              <a:rPr kumimoji="1" lang="en-US" altLang="ja-JP" sz="800" dirty="0" smtClean="0">
                <a:latin typeface="+mn-ea"/>
              </a:rPr>
              <a:t>00V</a:t>
            </a:r>
            <a:r>
              <a:rPr kumimoji="1" lang="ja-JP" altLang="en-US" sz="800" dirty="0" smtClean="0">
                <a:latin typeface="+mn-ea"/>
              </a:rPr>
              <a:t>　）</a:t>
            </a:r>
            <a:endParaRPr kumimoji="1" lang="ja-JP" altLang="en-US" sz="800" dirty="0">
              <a:latin typeface="+mn-ea"/>
            </a:endParaRPr>
          </a:p>
        </p:txBody>
      </p:sp>
      <p:pic>
        <p:nvPicPr>
          <p:cNvPr id="69" name="図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4802" y="8139601"/>
            <a:ext cx="89773" cy="85109"/>
          </a:xfrm>
          <a:prstGeom prst="rect">
            <a:avLst/>
          </a:prstGeom>
        </p:spPr>
      </p:pic>
      <p:sp>
        <p:nvSpPr>
          <p:cNvPr id="70" name="テキスト ボックス 69"/>
          <p:cNvSpPr txBox="1"/>
          <p:nvPr/>
        </p:nvSpPr>
        <p:spPr>
          <a:xfrm>
            <a:off x="4585173" y="5599499"/>
            <a:ext cx="2130741" cy="461665"/>
          </a:xfrm>
          <a:prstGeom prst="rect">
            <a:avLst/>
          </a:prstGeom>
          <a:noFill/>
        </p:spPr>
        <p:txBody>
          <a:bodyPr wrap="square" rtlCol="0">
            <a:spAutoFit/>
          </a:bodyPr>
          <a:lstStyle/>
          <a:p>
            <a:r>
              <a:rPr kumimoji="1" lang="en-US" altLang="ja-JP" sz="1600" b="1" dirty="0" smtClean="0">
                <a:latin typeface="+mn-ea"/>
              </a:rPr>
              <a:t>CSH-W2825R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〉COH-W2825R</a:t>
            </a:r>
            <a:r>
              <a:rPr kumimoji="1" lang="ja-JP" altLang="en-US" sz="800" dirty="0" smtClean="0">
                <a:latin typeface="+mn-ea"/>
              </a:rPr>
              <a:t>（単相</a:t>
            </a:r>
            <a:r>
              <a:rPr kumimoji="1" lang="en-US" altLang="ja-JP" sz="800" dirty="0" smtClean="0">
                <a:latin typeface="+mn-ea"/>
              </a:rPr>
              <a:t>100V</a:t>
            </a:r>
            <a:r>
              <a:rPr kumimoji="1" lang="ja-JP" altLang="en-US" sz="800" dirty="0" smtClean="0">
                <a:latin typeface="+mn-ea"/>
              </a:rPr>
              <a:t>　）</a:t>
            </a:r>
            <a:endParaRPr kumimoji="1" lang="ja-JP" altLang="en-US" sz="800" dirty="0">
              <a:latin typeface="+mn-ea"/>
            </a:endParaRPr>
          </a:p>
        </p:txBody>
      </p:sp>
      <p:pic>
        <p:nvPicPr>
          <p:cNvPr id="72" name="図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9960" y="5892659"/>
            <a:ext cx="85006" cy="85006"/>
          </a:xfrm>
          <a:prstGeom prst="rect">
            <a:avLst/>
          </a:prstGeom>
        </p:spPr>
      </p:pic>
      <p:sp>
        <p:nvSpPr>
          <p:cNvPr id="73" name="正方形/長方形 72"/>
          <p:cNvSpPr/>
          <p:nvPr/>
        </p:nvSpPr>
        <p:spPr>
          <a:xfrm>
            <a:off x="131679" y="6022046"/>
            <a:ext cx="2136651" cy="1733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4.1kW</a:t>
            </a:r>
            <a:endParaRPr kumimoji="1" lang="ja-JP" altLang="en-US" sz="1000" dirty="0">
              <a:solidFill>
                <a:srgbClr val="C00000"/>
              </a:solidFill>
              <a:latin typeface="+mn-ea"/>
            </a:endParaRPr>
          </a:p>
        </p:txBody>
      </p:sp>
      <p:sp>
        <p:nvSpPr>
          <p:cNvPr id="74" name="テキスト ボックス 73"/>
          <p:cNvSpPr txBox="1"/>
          <p:nvPr/>
        </p:nvSpPr>
        <p:spPr>
          <a:xfrm>
            <a:off x="1248272" y="5985674"/>
            <a:ext cx="287258" cy="215444"/>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sp>
        <p:nvSpPr>
          <p:cNvPr id="77" name="正方形/長方形 76"/>
          <p:cNvSpPr/>
          <p:nvPr/>
        </p:nvSpPr>
        <p:spPr>
          <a:xfrm>
            <a:off x="2346924" y="6022046"/>
            <a:ext cx="2139912" cy="1733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4.3kW</a:t>
            </a:r>
            <a:endParaRPr kumimoji="1" lang="ja-JP" altLang="en-US" sz="1000" dirty="0">
              <a:solidFill>
                <a:srgbClr val="C00000"/>
              </a:solidFill>
              <a:latin typeface="+mn-ea"/>
            </a:endParaRPr>
          </a:p>
        </p:txBody>
      </p:sp>
      <p:sp>
        <p:nvSpPr>
          <p:cNvPr id="78" name="テキスト ボックス 77"/>
          <p:cNvSpPr txBox="1"/>
          <p:nvPr/>
        </p:nvSpPr>
        <p:spPr>
          <a:xfrm>
            <a:off x="3468161" y="5981551"/>
            <a:ext cx="287258" cy="215444"/>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nvGrpSpPr>
          <p:cNvPr id="79" name="グループ化 78"/>
          <p:cNvGrpSpPr/>
          <p:nvPr/>
        </p:nvGrpSpPr>
        <p:grpSpPr>
          <a:xfrm>
            <a:off x="4575648" y="5968518"/>
            <a:ext cx="2138400" cy="215444"/>
            <a:chOff x="2419189" y="5328240"/>
            <a:chExt cx="2138400" cy="245587"/>
          </a:xfrm>
        </p:grpSpPr>
        <p:sp>
          <p:nvSpPr>
            <p:cNvPr id="80" name="正方形/長方形 79"/>
            <p:cNvSpPr/>
            <p:nvPr/>
          </p:nvSpPr>
          <p:spPr>
            <a:xfrm>
              <a:off x="2419189" y="5370838"/>
              <a:ext cx="2138400" cy="1928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5.</a:t>
              </a:r>
              <a:r>
                <a:rPr kumimoji="1" lang="en-US" altLang="ja-JP" sz="1000" dirty="0">
                  <a:solidFill>
                    <a:srgbClr val="C00000"/>
                  </a:solidFill>
                  <a:latin typeface="+mn-ea"/>
                </a:rPr>
                <a:t>3</a:t>
              </a:r>
              <a:r>
                <a:rPr kumimoji="1" lang="en-US" altLang="ja-JP" sz="1000" dirty="0" smtClean="0">
                  <a:solidFill>
                    <a:srgbClr val="C00000"/>
                  </a:solidFill>
                  <a:latin typeface="+mn-ea"/>
                </a:rPr>
                <a:t>kW</a:t>
              </a:r>
              <a:endParaRPr kumimoji="1" lang="ja-JP" altLang="en-US" sz="1000" dirty="0">
                <a:solidFill>
                  <a:srgbClr val="C00000"/>
                </a:solidFill>
                <a:latin typeface="+mn-ea"/>
              </a:endParaRPr>
            </a:p>
          </p:txBody>
        </p:sp>
        <p:sp>
          <p:nvSpPr>
            <p:cNvPr id="81" name="テキスト ボックス 80"/>
            <p:cNvSpPr txBox="1"/>
            <p:nvPr/>
          </p:nvSpPr>
          <p:spPr>
            <a:xfrm>
              <a:off x="3542359" y="5328240"/>
              <a:ext cx="287258" cy="245587"/>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grpSp>
        <p:nvGrpSpPr>
          <p:cNvPr id="82" name="グループ化 81"/>
          <p:cNvGrpSpPr/>
          <p:nvPr/>
        </p:nvGrpSpPr>
        <p:grpSpPr>
          <a:xfrm>
            <a:off x="121710" y="8218029"/>
            <a:ext cx="2136650" cy="215444"/>
            <a:chOff x="2350204" y="5339098"/>
            <a:chExt cx="2136650" cy="245587"/>
          </a:xfrm>
        </p:grpSpPr>
        <p:sp>
          <p:nvSpPr>
            <p:cNvPr id="83" name="正方形/長方形 82"/>
            <p:cNvSpPr/>
            <p:nvPr/>
          </p:nvSpPr>
          <p:spPr>
            <a:xfrm>
              <a:off x="2350204" y="5378506"/>
              <a:ext cx="2136650" cy="1933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6.</a:t>
              </a:r>
              <a:r>
                <a:rPr kumimoji="1" lang="en-US" altLang="ja-JP" sz="1000" dirty="0">
                  <a:solidFill>
                    <a:srgbClr val="C00000"/>
                  </a:solidFill>
                  <a:latin typeface="+mn-ea"/>
                </a:rPr>
                <a:t>2</a:t>
              </a:r>
              <a:r>
                <a:rPr kumimoji="1" lang="en-US" altLang="ja-JP" sz="1000" dirty="0" smtClean="0">
                  <a:solidFill>
                    <a:srgbClr val="C00000"/>
                  </a:solidFill>
                  <a:latin typeface="+mn-ea"/>
                </a:rPr>
                <a:t>kW</a:t>
              </a:r>
              <a:endParaRPr kumimoji="1" lang="ja-JP" altLang="en-US" sz="1000" dirty="0">
                <a:solidFill>
                  <a:srgbClr val="C00000"/>
                </a:solidFill>
                <a:latin typeface="+mn-ea"/>
              </a:endParaRPr>
            </a:p>
          </p:txBody>
        </p:sp>
        <p:sp>
          <p:nvSpPr>
            <p:cNvPr id="84" name="テキスト ボックス 83"/>
            <p:cNvSpPr txBox="1"/>
            <p:nvPr/>
          </p:nvSpPr>
          <p:spPr>
            <a:xfrm>
              <a:off x="3475683" y="5339098"/>
              <a:ext cx="287258" cy="245587"/>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grpSp>
        <p:nvGrpSpPr>
          <p:cNvPr id="85" name="グループ化 84"/>
          <p:cNvGrpSpPr/>
          <p:nvPr/>
        </p:nvGrpSpPr>
        <p:grpSpPr>
          <a:xfrm>
            <a:off x="2331045" y="8212398"/>
            <a:ext cx="2138400" cy="215444"/>
            <a:chOff x="2245041" y="5342177"/>
            <a:chExt cx="2138400" cy="245587"/>
          </a:xfrm>
        </p:grpSpPr>
        <p:sp>
          <p:nvSpPr>
            <p:cNvPr id="86" name="正方形/長方形 85"/>
            <p:cNvSpPr/>
            <p:nvPr/>
          </p:nvSpPr>
          <p:spPr>
            <a:xfrm>
              <a:off x="2245041" y="5384726"/>
              <a:ext cx="2138400" cy="1980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6.</a:t>
              </a:r>
              <a:r>
                <a:rPr kumimoji="1" lang="en-US" altLang="ja-JP" sz="1000" dirty="0">
                  <a:solidFill>
                    <a:srgbClr val="C00000"/>
                  </a:solidFill>
                  <a:latin typeface="+mn-ea"/>
                </a:rPr>
                <a:t>7</a:t>
              </a:r>
              <a:r>
                <a:rPr kumimoji="1" lang="en-US" altLang="ja-JP" sz="1000" dirty="0" smtClean="0">
                  <a:solidFill>
                    <a:srgbClr val="C00000"/>
                  </a:solidFill>
                  <a:latin typeface="+mn-ea"/>
                </a:rPr>
                <a:t>kW</a:t>
              </a:r>
              <a:endParaRPr kumimoji="1" lang="ja-JP" altLang="en-US" sz="1000" dirty="0">
                <a:solidFill>
                  <a:srgbClr val="C00000"/>
                </a:solidFill>
                <a:latin typeface="+mn-ea"/>
              </a:endParaRPr>
            </a:p>
          </p:txBody>
        </p:sp>
        <p:sp>
          <p:nvSpPr>
            <p:cNvPr id="87" name="テキスト ボックス 86"/>
            <p:cNvSpPr txBox="1"/>
            <p:nvPr/>
          </p:nvSpPr>
          <p:spPr>
            <a:xfrm>
              <a:off x="3366786" y="5342177"/>
              <a:ext cx="287258" cy="245587"/>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sp>
        <p:nvSpPr>
          <p:cNvPr id="89" name="正方形/長方形 88"/>
          <p:cNvSpPr/>
          <p:nvPr/>
        </p:nvSpPr>
        <p:spPr>
          <a:xfrm>
            <a:off x="132008" y="6674057"/>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687438" y="6674057"/>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2294" y="6627746"/>
            <a:ext cx="656718" cy="348813"/>
          </a:xfrm>
          <a:prstGeom prst="rect">
            <a:avLst/>
          </a:prstGeom>
          <a:noFill/>
          <a:ln w="9525">
            <a:noFill/>
          </a:ln>
        </p:spPr>
        <p:txBody>
          <a:bodyPr wrap="none" rtlCol="0">
            <a:spAutoFit/>
          </a:bodyPr>
          <a:lstStyle/>
          <a:p>
            <a:pP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717</a:t>
            </a:r>
            <a:r>
              <a:rPr kumimoji="1" lang="en-US" altLang="ja-JP" sz="700" dirty="0" smtClean="0"/>
              <a:t>kWh</a:t>
            </a:r>
            <a:endParaRPr kumimoji="1" lang="ja-JP" altLang="en-US" sz="700" dirty="0"/>
          </a:p>
        </p:txBody>
      </p:sp>
      <p:sp>
        <p:nvSpPr>
          <p:cNvPr id="92" name="テキスト ボックス 91"/>
          <p:cNvSpPr txBox="1"/>
          <p:nvPr/>
        </p:nvSpPr>
        <p:spPr>
          <a:xfrm>
            <a:off x="1185151" y="6622303"/>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87</a:t>
            </a:r>
            <a:r>
              <a:rPr kumimoji="1" lang="ja-JP" altLang="en-US" sz="600" dirty="0" smtClean="0"/>
              <a:t>％</a:t>
            </a:r>
            <a:endParaRPr kumimoji="1" lang="ja-JP" altLang="en-US" sz="800" dirty="0"/>
          </a:p>
        </p:txBody>
      </p:sp>
      <p:sp>
        <p:nvSpPr>
          <p:cNvPr id="93" name="テキスト ボックス 92"/>
          <p:cNvSpPr txBox="1"/>
          <p:nvPr/>
        </p:nvSpPr>
        <p:spPr>
          <a:xfrm>
            <a:off x="1694253" y="6632413"/>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94" name="テキスト ボックス 93"/>
          <p:cNvSpPr txBox="1"/>
          <p:nvPr/>
        </p:nvSpPr>
        <p:spPr>
          <a:xfrm>
            <a:off x="806875" y="6676810"/>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3" name="テキスト ボックス 2"/>
          <p:cNvSpPr txBox="1"/>
          <p:nvPr/>
        </p:nvSpPr>
        <p:spPr>
          <a:xfrm>
            <a:off x="1837298" y="6759557"/>
            <a:ext cx="328936" cy="230832"/>
          </a:xfrm>
          <a:prstGeom prst="rect">
            <a:avLst/>
          </a:prstGeom>
          <a:noFill/>
        </p:spPr>
        <p:txBody>
          <a:bodyPr wrap="none" rtlCol="0">
            <a:spAutoFit/>
          </a:bodyPr>
          <a:lstStyle/>
          <a:p>
            <a:r>
              <a:rPr kumimoji="1" lang="en-US" altLang="ja-JP" sz="900" dirty="0" smtClean="0"/>
              <a:t>5.8</a:t>
            </a:r>
            <a:endParaRPr kumimoji="1" lang="ja-JP" altLang="en-US" sz="900" dirty="0"/>
          </a:p>
        </p:txBody>
      </p:sp>
      <p:cxnSp>
        <p:nvCxnSpPr>
          <p:cNvPr id="20" name="直線コネクタ 19"/>
          <p:cNvCxnSpPr/>
          <p:nvPr/>
        </p:nvCxnSpPr>
        <p:spPr>
          <a:xfrm>
            <a:off x="1243513" y="6674057"/>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748340" y="6674057"/>
            <a:ext cx="0" cy="258364"/>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679" y="6967984"/>
            <a:ext cx="2136652" cy="335281"/>
          </a:xfrm>
          <a:prstGeom prst="rect">
            <a:avLst/>
          </a:prstGeom>
        </p:spPr>
      </p:pic>
      <p:sp>
        <p:nvSpPr>
          <p:cNvPr id="97" name="正方形/長方形 96"/>
          <p:cNvSpPr/>
          <p:nvPr/>
        </p:nvSpPr>
        <p:spPr>
          <a:xfrm>
            <a:off x="2347455" y="6675468"/>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2902885" y="6675468"/>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2307741" y="6629157"/>
            <a:ext cx="656718" cy="348813"/>
          </a:xfrm>
          <a:prstGeom prst="rect">
            <a:avLst/>
          </a:prstGeom>
          <a:noFill/>
          <a:ln w="9525">
            <a:noFill/>
          </a:ln>
        </p:spPr>
        <p:txBody>
          <a:bodyPr wrap="none" rtlCol="0">
            <a:spAutoFit/>
          </a:bodyPr>
          <a:lstStyle/>
          <a:p>
            <a:pP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815</a:t>
            </a:r>
            <a:r>
              <a:rPr kumimoji="1" lang="en-US" altLang="ja-JP" sz="700" dirty="0" smtClean="0"/>
              <a:t>kWh</a:t>
            </a:r>
            <a:endParaRPr kumimoji="1" lang="ja-JP" altLang="en-US" sz="700" dirty="0"/>
          </a:p>
        </p:txBody>
      </p:sp>
      <p:sp>
        <p:nvSpPr>
          <p:cNvPr id="100" name="テキスト ボックス 99"/>
          <p:cNvSpPr txBox="1"/>
          <p:nvPr/>
        </p:nvSpPr>
        <p:spPr>
          <a:xfrm>
            <a:off x="3400598" y="6623714"/>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87</a:t>
            </a:r>
            <a:r>
              <a:rPr kumimoji="1" lang="ja-JP" altLang="en-US" sz="600" dirty="0" smtClean="0"/>
              <a:t>％</a:t>
            </a:r>
            <a:endParaRPr kumimoji="1" lang="ja-JP" altLang="en-US" sz="800" dirty="0"/>
          </a:p>
        </p:txBody>
      </p:sp>
      <p:sp>
        <p:nvSpPr>
          <p:cNvPr id="101" name="テキスト ボックス 100"/>
          <p:cNvSpPr txBox="1"/>
          <p:nvPr/>
        </p:nvSpPr>
        <p:spPr>
          <a:xfrm>
            <a:off x="3909700" y="6633824"/>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02" name="テキスト ボックス 101"/>
          <p:cNvSpPr txBox="1"/>
          <p:nvPr/>
        </p:nvSpPr>
        <p:spPr>
          <a:xfrm>
            <a:off x="3022322" y="6678221"/>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03" name="テキスト ボックス 102"/>
          <p:cNvSpPr txBox="1"/>
          <p:nvPr/>
        </p:nvSpPr>
        <p:spPr>
          <a:xfrm>
            <a:off x="4052745" y="6760968"/>
            <a:ext cx="328936" cy="230832"/>
          </a:xfrm>
          <a:prstGeom prst="rect">
            <a:avLst/>
          </a:prstGeom>
          <a:noFill/>
        </p:spPr>
        <p:txBody>
          <a:bodyPr wrap="none" rtlCol="0">
            <a:spAutoFit/>
          </a:bodyPr>
          <a:lstStyle/>
          <a:p>
            <a:r>
              <a:rPr kumimoji="1" lang="en-US" altLang="ja-JP" sz="900" dirty="0" smtClean="0"/>
              <a:t>5.8</a:t>
            </a:r>
            <a:endParaRPr kumimoji="1" lang="ja-JP" altLang="en-US" sz="900" dirty="0"/>
          </a:p>
        </p:txBody>
      </p:sp>
      <p:cxnSp>
        <p:nvCxnSpPr>
          <p:cNvPr id="105" name="直線コネクタ 104"/>
          <p:cNvCxnSpPr/>
          <p:nvPr/>
        </p:nvCxnSpPr>
        <p:spPr>
          <a:xfrm>
            <a:off x="3458960" y="6675468"/>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963787" y="6675468"/>
            <a:ext cx="0" cy="258364"/>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2762" y="6966412"/>
            <a:ext cx="2136652" cy="338329"/>
          </a:xfrm>
          <a:prstGeom prst="rect">
            <a:avLst/>
          </a:prstGeom>
        </p:spPr>
      </p:pic>
      <p:sp>
        <p:nvSpPr>
          <p:cNvPr id="108" name="正方形/長方形 107"/>
          <p:cNvSpPr/>
          <p:nvPr/>
        </p:nvSpPr>
        <p:spPr>
          <a:xfrm>
            <a:off x="2342249" y="8891887"/>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2897679" y="8891887"/>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2290926" y="8845576"/>
            <a:ext cx="633507" cy="348813"/>
          </a:xfrm>
          <a:prstGeom prst="rect">
            <a:avLst/>
          </a:prstGeom>
          <a:noFill/>
          <a:ln w="9525">
            <a:noFill/>
          </a:ln>
        </p:spPr>
        <p:txBody>
          <a:bodyPr wrap="none" rtlCol="0">
            <a:spAutoFit/>
          </a:bodyPr>
          <a:lstStyle/>
          <a:p>
            <a:pPr algn="ct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2,118</a:t>
            </a:r>
            <a:r>
              <a:rPr kumimoji="1" lang="en-US" altLang="ja-JP" sz="700" dirty="0" smtClean="0"/>
              <a:t>kWh</a:t>
            </a:r>
            <a:endParaRPr kumimoji="1" lang="ja-JP" altLang="en-US" sz="700" dirty="0"/>
          </a:p>
        </p:txBody>
      </p:sp>
      <p:sp>
        <p:nvSpPr>
          <p:cNvPr id="111" name="テキスト ボックス 110"/>
          <p:cNvSpPr txBox="1"/>
          <p:nvPr/>
        </p:nvSpPr>
        <p:spPr>
          <a:xfrm>
            <a:off x="3395392" y="8840133"/>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79</a:t>
            </a:r>
            <a:r>
              <a:rPr kumimoji="1" lang="ja-JP" altLang="en-US" sz="600" dirty="0" smtClean="0"/>
              <a:t>％</a:t>
            </a:r>
            <a:endParaRPr kumimoji="1" lang="ja-JP" altLang="en-US" sz="800" dirty="0"/>
          </a:p>
        </p:txBody>
      </p:sp>
      <p:sp>
        <p:nvSpPr>
          <p:cNvPr id="112" name="テキスト ボックス 111"/>
          <p:cNvSpPr txBox="1"/>
          <p:nvPr/>
        </p:nvSpPr>
        <p:spPr>
          <a:xfrm>
            <a:off x="3904494" y="8859769"/>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13" name="テキスト ボックス 112"/>
          <p:cNvSpPr txBox="1"/>
          <p:nvPr/>
        </p:nvSpPr>
        <p:spPr>
          <a:xfrm>
            <a:off x="3017116" y="8894640"/>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14" name="テキスト ボックス 113"/>
          <p:cNvSpPr txBox="1"/>
          <p:nvPr/>
        </p:nvSpPr>
        <p:spPr>
          <a:xfrm>
            <a:off x="4047539" y="8977387"/>
            <a:ext cx="328936" cy="230832"/>
          </a:xfrm>
          <a:prstGeom prst="rect">
            <a:avLst/>
          </a:prstGeom>
          <a:noFill/>
        </p:spPr>
        <p:txBody>
          <a:bodyPr wrap="none" rtlCol="0">
            <a:spAutoFit/>
          </a:bodyPr>
          <a:lstStyle/>
          <a:p>
            <a:r>
              <a:rPr kumimoji="1" lang="en-US" altLang="ja-JP" sz="900" dirty="0" smtClean="0"/>
              <a:t>5.0</a:t>
            </a:r>
            <a:endParaRPr kumimoji="1" lang="ja-JP" altLang="en-US" sz="900" dirty="0"/>
          </a:p>
        </p:txBody>
      </p:sp>
      <p:cxnSp>
        <p:nvCxnSpPr>
          <p:cNvPr id="116" name="直線コネクタ 115"/>
          <p:cNvCxnSpPr/>
          <p:nvPr/>
        </p:nvCxnSpPr>
        <p:spPr>
          <a:xfrm>
            <a:off x="3453754" y="8891887"/>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3958581" y="8891887"/>
            <a:ext cx="0" cy="258364"/>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8585" y="9189244"/>
            <a:ext cx="2136652" cy="338329"/>
          </a:xfrm>
          <a:prstGeom prst="rect">
            <a:avLst/>
          </a:prstGeom>
        </p:spPr>
      </p:pic>
      <p:sp>
        <p:nvSpPr>
          <p:cNvPr id="119" name="正方形/長方形 118"/>
          <p:cNvSpPr/>
          <p:nvPr/>
        </p:nvSpPr>
        <p:spPr>
          <a:xfrm>
            <a:off x="123207" y="8895999"/>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678637" y="8895999"/>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67121" y="8849688"/>
            <a:ext cx="633507" cy="348813"/>
          </a:xfrm>
          <a:prstGeom prst="rect">
            <a:avLst/>
          </a:prstGeom>
          <a:noFill/>
          <a:ln w="9525">
            <a:noFill/>
          </a:ln>
        </p:spPr>
        <p:txBody>
          <a:bodyPr wrap="none" rtlCol="0">
            <a:spAutoFit/>
          </a:bodyPr>
          <a:lstStyle/>
          <a:p>
            <a:pPr algn="ct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1,428</a:t>
            </a:r>
            <a:r>
              <a:rPr kumimoji="1" lang="en-US" altLang="ja-JP" sz="700" dirty="0" smtClean="0"/>
              <a:t>kWh</a:t>
            </a:r>
            <a:endParaRPr kumimoji="1" lang="ja-JP" altLang="en-US" sz="700" dirty="0"/>
          </a:p>
        </p:txBody>
      </p:sp>
      <p:sp>
        <p:nvSpPr>
          <p:cNvPr id="122" name="テキスト ボックス 121"/>
          <p:cNvSpPr txBox="1"/>
          <p:nvPr/>
        </p:nvSpPr>
        <p:spPr>
          <a:xfrm>
            <a:off x="1176350" y="8844245"/>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80</a:t>
            </a:r>
            <a:r>
              <a:rPr kumimoji="1" lang="ja-JP" altLang="en-US" sz="600" dirty="0" smtClean="0"/>
              <a:t>％</a:t>
            </a:r>
            <a:endParaRPr kumimoji="1" lang="ja-JP" altLang="en-US" sz="800" dirty="0"/>
          </a:p>
        </p:txBody>
      </p:sp>
      <p:sp>
        <p:nvSpPr>
          <p:cNvPr id="123" name="テキスト ボックス 122"/>
          <p:cNvSpPr txBox="1"/>
          <p:nvPr/>
        </p:nvSpPr>
        <p:spPr>
          <a:xfrm>
            <a:off x="1685452" y="8863881"/>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24" name="テキスト ボックス 123"/>
          <p:cNvSpPr txBox="1"/>
          <p:nvPr/>
        </p:nvSpPr>
        <p:spPr>
          <a:xfrm>
            <a:off x="798074" y="8898752"/>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25" name="テキスト ボックス 124"/>
          <p:cNvSpPr txBox="1"/>
          <p:nvPr/>
        </p:nvSpPr>
        <p:spPr>
          <a:xfrm>
            <a:off x="1828497" y="8981499"/>
            <a:ext cx="328936" cy="230832"/>
          </a:xfrm>
          <a:prstGeom prst="rect">
            <a:avLst/>
          </a:prstGeom>
          <a:noFill/>
        </p:spPr>
        <p:txBody>
          <a:bodyPr wrap="none" rtlCol="0">
            <a:spAutoFit/>
          </a:bodyPr>
          <a:lstStyle/>
          <a:p>
            <a:r>
              <a:rPr kumimoji="1" lang="en-US" altLang="ja-JP" sz="900" dirty="0" smtClean="0"/>
              <a:t>5.3</a:t>
            </a:r>
            <a:endParaRPr kumimoji="1" lang="ja-JP" altLang="en-US" sz="900" dirty="0"/>
          </a:p>
        </p:txBody>
      </p:sp>
      <p:cxnSp>
        <p:nvCxnSpPr>
          <p:cNvPr id="127" name="直線コネクタ 126"/>
          <p:cNvCxnSpPr/>
          <p:nvPr/>
        </p:nvCxnSpPr>
        <p:spPr>
          <a:xfrm>
            <a:off x="1234712" y="8895999"/>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739539" y="8895999"/>
            <a:ext cx="0" cy="258364"/>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556" y="9190385"/>
            <a:ext cx="2136652" cy="338329"/>
          </a:xfrm>
          <a:prstGeom prst="rect">
            <a:avLst/>
          </a:prstGeom>
        </p:spPr>
      </p:pic>
      <p:sp>
        <p:nvSpPr>
          <p:cNvPr id="130" name="正方形/長方形 129"/>
          <p:cNvSpPr/>
          <p:nvPr/>
        </p:nvSpPr>
        <p:spPr>
          <a:xfrm>
            <a:off x="4575475" y="6658771"/>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5130905" y="6658771"/>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4511946" y="6612460"/>
            <a:ext cx="656718" cy="348813"/>
          </a:xfrm>
          <a:prstGeom prst="rect">
            <a:avLst/>
          </a:prstGeom>
          <a:noFill/>
          <a:ln w="9525">
            <a:noFill/>
          </a:ln>
        </p:spPr>
        <p:txBody>
          <a:bodyPr wrap="none" rtlCol="0">
            <a:spAutoFit/>
          </a:bodyPr>
          <a:lstStyle/>
          <a:p>
            <a:pPr algn="ct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929</a:t>
            </a:r>
            <a:r>
              <a:rPr kumimoji="1" lang="en-US" altLang="ja-JP" sz="700" dirty="0" smtClean="0"/>
              <a:t>kWh</a:t>
            </a:r>
            <a:endParaRPr kumimoji="1" lang="ja-JP" altLang="en-US" sz="700" dirty="0"/>
          </a:p>
        </p:txBody>
      </p:sp>
      <p:sp>
        <p:nvSpPr>
          <p:cNvPr id="133" name="テキスト ボックス 132"/>
          <p:cNvSpPr txBox="1"/>
          <p:nvPr/>
        </p:nvSpPr>
        <p:spPr>
          <a:xfrm>
            <a:off x="5628618" y="6607017"/>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86</a:t>
            </a:r>
            <a:r>
              <a:rPr kumimoji="1" lang="ja-JP" altLang="en-US" sz="600" dirty="0" smtClean="0"/>
              <a:t>％</a:t>
            </a:r>
            <a:endParaRPr kumimoji="1" lang="ja-JP" altLang="en-US" sz="800" dirty="0"/>
          </a:p>
        </p:txBody>
      </p:sp>
      <p:sp>
        <p:nvSpPr>
          <p:cNvPr id="134" name="テキスト ボックス 133"/>
          <p:cNvSpPr txBox="1"/>
          <p:nvPr/>
        </p:nvSpPr>
        <p:spPr>
          <a:xfrm>
            <a:off x="6140382" y="6623029"/>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35" name="テキスト ボックス 134"/>
          <p:cNvSpPr txBox="1"/>
          <p:nvPr/>
        </p:nvSpPr>
        <p:spPr>
          <a:xfrm>
            <a:off x="5250342" y="6661524"/>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36" name="テキスト ボックス 135"/>
          <p:cNvSpPr txBox="1"/>
          <p:nvPr/>
        </p:nvSpPr>
        <p:spPr>
          <a:xfrm>
            <a:off x="6280765" y="6744271"/>
            <a:ext cx="328936" cy="230832"/>
          </a:xfrm>
          <a:prstGeom prst="rect">
            <a:avLst/>
          </a:prstGeom>
          <a:noFill/>
        </p:spPr>
        <p:txBody>
          <a:bodyPr wrap="none" rtlCol="0">
            <a:spAutoFit/>
          </a:bodyPr>
          <a:lstStyle/>
          <a:p>
            <a:r>
              <a:rPr kumimoji="1" lang="en-US" altLang="ja-JP" sz="900" dirty="0" smtClean="0"/>
              <a:t>5.7</a:t>
            </a:r>
            <a:endParaRPr kumimoji="1" lang="ja-JP" altLang="en-US" sz="900" dirty="0"/>
          </a:p>
        </p:txBody>
      </p:sp>
      <p:cxnSp>
        <p:nvCxnSpPr>
          <p:cNvPr id="138" name="直線コネクタ 137"/>
          <p:cNvCxnSpPr/>
          <p:nvPr/>
        </p:nvCxnSpPr>
        <p:spPr>
          <a:xfrm>
            <a:off x="5686980" y="6658771"/>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6191807" y="6658771"/>
            <a:ext cx="0" cy="258364"/>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1328" y="6954027"/>
            <a:ext cx="2136652" cy="338329"/>
          </a:xfrm>
          <a:prstGeom prst="rect">
            <a:avLst/>
          </a:prstGeom>
        </p:spPr>
      </p:pic>
      <p:cxnSp>
        <p:nvCxnSpPr>
          <p:cNvPr id="22" name="直線コネクタ 21"/>
          <p:cNvCxnSpPr/>
          <p:nvPr/>
        </p:nvCxnSpPr>
        <p:spPr>
          <a:xfrm>
            <a:off x="128525" y="7308028"/>
            <a:ext cx="2136652"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96" y="7276479"/>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9.5kg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27.5kg</a:t>
            </a:r>
            <a:endParaRPr kumimoji="1" lang="ja-JP" altLang="en-US" sz="700" dirty="0"/>
          </a:p>
        </p:txBody>
      </p:sp>
      <p:sp>
        <p:nvSpPr>
          <p:cNvPr id="147" name="テキスト ボックス 146"/>
          <p:cNvSpPr txBox="1"/>
          <p:nvPr/>
        </p:nvSpPr>
        <p:spPr>
          <a:xfrm>
            <a:off x="2212951" y="7276965"/>
            <a:ext cx="1784463"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9.5kg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31.5kg</a:t>
            </a:r>
            <a:endParaRPr kumimoji="1" lang="ja-JP" altLang="en-US" sz="700" dirty="0"/>
          </a:p>
        </p:txBody>
      </p:sp>
      <p:sp>
        <p:nvSpPr>
          <p:cNvPr id="157" name="テキスト ボックス 156"/>
          <p:cNvSpPr txBox="1"/>
          <p:nvPr/>
        </p:nvSpPr>
        <p:spPr>
          <a:xfrm>
            <a:off x="4432366" y="7261511"/>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10.0kg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35.0kg</a:t>
            </a:r>
            <a:endParaRPr kumimoji="1" lang="ja-JP" altLang="en-US" sz="700" dirty="0"/>
          </a:p>
        </p:txBody>
      </p:sp>
      <p:sp>
        <p:nvSpPr>
          <p:cNvPr id="158" name="テキスト ボックス 157"/>
          <p:cNvSpPr txBox="1"/>
          <p:nvPr/>
        </p:nvSpPr>
        <p:spPr>
          <a:xfrm>
            <a:off x="-15855" y="9502823"/>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10.0kg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35.0kg</a:t>
            </a:r>
            <a:endParaRPr kumimoji="1" lang="ja-JP" altLang="en-US" sz="700" dirty="0"/>
          </a:p>
        </p:txBody>
      </p:sp>
      <p:sp>
        <p:nvSpPr>
          <p:cNvPr id="159" name="テキスト ボックス 158"/>
          <p:cNvSpPr txBox="1"/>
          <p:nvPr/>
        </p:nvSpPr>
        <p:spPr>
          <a:xfrm>
            <a:off x="2202982" y="9500693"/>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10.5kg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43.5kg</a:t>
            </a:r>
            <a:endParaRPr kumimoji="1" lang="ja-JP" altLang="en-US" sz="700" dirty="0"/>
          </a:p>
        </p:txBody>
      </p:sp>
      <p:pic>
        <p:nvPicPr>
          <p:cNvPr id="37" name="図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2943" y="2428002"/>
            <a:ext cx="1157308" cy="817428"/>
          </a:xfrm>
          <a:prstGeom prst="rect">
            <a:avLst/>
          </a:prstGeom>
        </p:spPr>
      </p:pic>
      <p:pic>
        <p:nvPicPr>
          <p:cNvPr id="50" name="図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1882" y="2292985"/>
            <a:ext cx="283493" cy="782921"/>
          </a:xfrm>
          <a:prstGeom prst="rect">
            <a:avLst/>
          </a:prstGeom>
        </p:spPr>
      </p:pic>
      <p:pic>
        <p:nvPicPr>
          <p:cNvPr id="65" name="図 6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2879" y="1097095"/>
            <a:ext cx="2463526" cy="974146"/>
          </a:xfrm>
          <a:prstGeom prst="rect">
            <a:avLst/>
          </a:prstGeom>
        </p:spPr>
      </p:pic>
      <p:sp>
        <p:nvSpPr>
          <p:cNvPr id="71" name="正方形/長方形 70"/>
          <p:cNvSpPr/>
          <p:nvPr/>
        </p:nvSpPr>
        <p:spPr>
          <a:xfrm>
            <a:off x="699655" y="2146492"/>
            <a:ext cx="1330234" cy="1866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t>22</a:t>
            </a:r>
            <a:r>
              <a:rPr kumimoji="1" lang="ja-JP" altLang="en-US" sz="800" dirty="0" smtClean="0"/>
              <a:t>～</a:t>
            </a:r>
            <a:r>
              <a:rPr kumimoji="1" lang="en-US" altLang="ja-JP" sz="800" dirty="0" smtClean="0"/>
              <a:t>40</a:t>
            </a:r>
            <a:r>
              <a:rPr kumimoji="1" lang="ja-JP" altLang="en-US" sz="800" dirty="0" smtClean="0"/>
              <a:t>タイプ用</a:t>
            </a:r>
            <a:endParaRPr kumimoji="1" lang="en-US" altLang="ja-JP" sz="800" dirty="0" smtClean="0"/>
          </a:p>
        </p:txBody>
      </p:sp>
      <p:sp>
        <p:nvSpPr>
          <p:cNvPr id="161" name="正方形/長方形 160"/>
          <p:cNvSpPr/>
          <p:nvPr/>
        </p:nvSpPr>
        <p:spPr>
          <a:xfrm>
            <a:off x="2086785" y="2150846"/>
            <a:ext cx="1110065" cy="1811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t>56</a:t>
            </a:r>
            <a:r>
              <a:rPr kumimoji="1" lang="ja-JP" altLang="en-US" sz="800" dirty="0" smtClean="0"/>
              <a:t>タイプ用</a:t>
            </a:r>
            <a:endParaRPr kumimoji="1" lang="en-US" altLang="ja-JP" sz="800" dirty="0" smtClean="0"/>
          </a:p>
        </p:txBody>
      </p:sp>
      <p:sp>
        <p:nvSpPr>
          <p:cNvPr id="181" name="テキスト ボックス 180"/>
          <p:cNvSpPr txBox="1">
            <a:spLocks noChangeAspect="1"/>
          </p:cNvSpPr>
          <p:nvPr/>
        </p:nvSpPr>
        <p:spPr>
          <a:xfrm>
            <a:off x="3477374" y="1909052"/>
            <a:ext cx="3416320" cy="307777"/>
          </a:xfrm>
          <a:prstGeom prst="rect">
            <a:avLst/>
          </a:prstGeom>
          <a:noFill/>
        </p:spPr>
        <p:txBody>
          <a:bodyPr wrap="none" rtlCol="0">
            <a:spAutoFit/>
          </a:bodyPr>
          <a:lstStyle/>
          <a:p>
            <a:r>
              <a:rPr kumimoji="1" lang="ja-JP" altLang="en-US" sz="1400" b="1" u="sng" dirty="0" smtClean="0">
                <a:solidFill>
                  <a:schemeClr val="bg2">
                    <a:lumMod val="50000"/>
                  </a:schemeClr>
                </a:solidFill>
                <a:latin typeface="+mn-ea"/>
                <a:cs typeface="Meiryo UI" panose="020B0604030504040204" pitchFamily="50" charset="-128"/>
              </a:rPr>
              <a:t>低温暖房能力の高さで選ばれています！</a:t>
            </a:r>
            <a:endParaRPr kumimoji="1" lang="ja-JP" altLang="en-US" sz="1400" b="1" u="sng" dirty="0">
              <a:solidFill>
                <a:schemeClr val="bg2">
                  <a:lumMod val="50000"/>
                </a:schemeClr>
              </a:solidFill>
              <a:latin typeface="+mn-ea"/>
              <a:cs typeface="Meiryo UI" panose="020B0604030504040204" pitchFamily="50" charset="-128"/>
            </a:endParaRPr>
          </a:p>
        </p:txBody>
      </p:sp>
      <p:sp>
        <p:nvSpPr>
          <p:cNvPr id="182" name="正方形/長方形 181"/>
          <p:cNvSpPr>
            <a:spLocks noChangeAspect="1"/>
          </p:cNvSpPr>
          <p:nvPr/>
        </p:nvSpPr>
        <p:spPr>
          <a:xfrm>
            <a:off x="4003739" y="2217624"/>
            <a:ext cx="1090390" cy="412128"/>
          </a:xfrm>
          <a:prstGeom prst="rect">
            <a:avLst/>
          </a:prstGeom>
          <a:solidFill>
            <a:srgbClr val="F7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テキスト ボックス 182"/>
          <p:cNvSpPr txBox="1">
            <a:spLocks noChangeAspect="1"/>
          </p:cNvSpPr>
          <p:nvPr/>
        </p:nvSpPr>
        <p:spPr>
          <a:xfrm>
            <a:off x="4167205" y="2198327"/>
            <a:ext cx="745717" cy="21544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高温吹き出し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テキスト ボックス 183"/>
          <p:cNvSpPr txBox="1">
            <a:spLocks noChangeAspect="1"/>
          </p:cNvSpPr>
          <p:nvPr/>
        </p:nvSpPr>
        <p:spPr>
          <a:xfrm>
            <a:off x="4194158" y="2335625"/>
            <a:ext cx="697627" cy="307777"/>
          </a:xfrm>
          <a:prstGeom prst="rect">
            <a:avLst/>
          </a:prstGeom>
          <a:noFill/>
        </p:spPr>
        <p:txBody>
          <a:bodyPr wrap="none" rtlCol="0">
            <a:spAutoFit/>
          </a:bodyPr>
          <a:lstStyle/>
          <a:p>
            <a:pPr algn="ctr"/>
            <a:r>
              <a:rPr kumimoji="1" lang="ja-JP" altLang="en-US" sz="105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05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テキスト ボックス 187"/>
          <p:cNvSpPr txBox="1">
            <a:spLocks noChangeAspect="1"/>
          </p:cNvSpPr>
          <p:nvPr/>
        </p:nvSpPr>
        <p:spPr>
          <a:xfrm>
            <a:off x="4719221" y="2368235"/>
            <a:ext cx="268022" cy="153888"/>
          </a:xfrm>
          <a:prstGeom prst="rect">
            <a:avLst/>
          </a:prstGeom>
          <a:noFill/>
        </p:spPr>
        <p:txBody>
          <a:bodyPr wrap="none" rtlCol="0">
            <a:spAutoFit/>
          </a:bodyPr>
          <a:lstStyle/>
          <a:p>
            <a:r>
              <a:rPr kumimoji="1" lang="en-US" altLang="ja-JP" sz="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テキスト ボックス 188"/>
          <p:cNvSpPr txBox="1">
            <a:spLocks noChangeAspect="1"/>
          </p:cNvSpPr>
          <p:nvPr/>
        </p:nvSpPr>
        <p:spPr>
          <a:xfrm>
            <a:off x="4919756" y="2654293"/>
            <a:ext cx="1904689" cy="169277"/>
          </a:xfrm>
          <a:prstGeom prst="rect">
            <a:avLst/>
          </a:prstGeom>
          <a:noFill/>
        </p:spPr>
        <p:txBody>
          <a:bodyPr wrap="none" rtlCol="0">
            <a:spAutoFit/>
          </a:bodyPr>
          <a:lstStyle/>
          <a:p>
            <a:r>
              <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CSH-W2825R</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値</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条件等詳しくはカタログをご覧ください。</a:t>
            </a:r>
            <a:endPar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楕円 189"/>
          <p:cNvSpPr>
            <a:spLocks noChangeAspect="1"/>
          </p:cNvSpPr>
          <p:nvPr/>
        </p:nvSpPr>
        <p:spPr>
          <a:xfrm>
            <a:off x="3591954" y="2837527"/>
            <a:ext cx="729978" cy="412747"/>
          </a:xfrm>
          <a:prstGeom prst="ellipse">
            <a:avLst/>
          </a:prstGeom>
          <a:solidFill>
            <a:srgbClr val="E06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テキスト ボックス 190"/>
          <p:cNvSpPr txBox="1">
            <a:spLocks noChangeAspect="1"/>
          </p:cNvSpPr>
          <p:nvPr/>
        </p:nvSpPr>
        <p:spPr>
          <a:xfrm>
            <a:off x="3651527" y="2887625"/>
            <a:ext cx="624856" cy="307777"/>
          </a:xfrm>
          <a:prstGeom prst="rect">
            <a:avLst/>
          </a:prstGeom>
          <a:noFill/>
          <a:ln>
            <a:noFill/>
          </a:ln>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さらに</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テキスト ボックス 191"/>
          <p:cNvSpPr txBox="1">
            <a:spLocks noChangeAspect="1"/>
          </p:cNvSpPr>
          <p:nvPr/>
        </p:nvSpPr>
        <p:spPr>
          <a:xfrm>
            <a:off x="4298292" y="2826262"/>
            <a:ext cx="2521609" cy="492443"/>
          </a:xfrm>
          <a:prstGeom prst="rect">
            <a:avLst/>
          </a:prstGeom>
          <a:noFill/>
        </p:spPr>
        <p:txBody>
          <a:bodyPr wrap="square" rtlCol="0">
            <a:spAutoFit/>
          </a:bodyPr>
          <a:lstStyle/>
          <a:p>
            <a:pPr algn="ctr"/>
            <a:r>
              <a:rPr kumimoji="1" lang="ja-JP" altLang="en-US" sz="1200" dirty="0" smtClean="0">
                <a:solidFill>
                  <a:schemeClr val="bg2">
                    <a:lumMod val="50000"/>
                  </a:schemeClr>
                </a:solidFill>
                <a:latin typeface="+mn-ea"/>
                <a:cs typeface="Meiryo UI" panose="020B0604030504040204" pitchFamily="50" charset="-128"/>
              </a:rPr>
              <a:t>外気温</a:t>
            </a:r>
            <a:r>
              <a:rPr kumimoji="1" lang="ja-JP" altLang="en-US" sz="12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bg2">
                    <a:lumMod val="50000"/>
                  </a:schemeClr>
                </a:solidFill>
                <a:latin typeface="+mn-ea"/>
                <a:cs typeface="Meiryo UI" panose="020B0604030504040204" pitchFamily="50" charset="-128"/>
              </a:rPr>
              <a:t>でも定格能力以上の暖房能力 </a:t>
            </a:r>
            <a:r>
              <a:rPr kumimoji="1"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5.1kW</a:t>
            </a:r>
            <a:r>
              <a:rPr kumimoji="1" lang="ja-JP" altLang="en-US" sz="1400" b="1" dirty="0" smtClean="0">
                <a:solidFill>
                  <a:srgbClr val="C00000"/>
                </a:solidFill>
                <a:latin typeface="+mn-ea"/>
                <a:cs typeface="Meiryo UI" panose="020B0604030504040204" pitchFamily="50" charset="-128"/>
              </a:rPr>
              <a:t>を実現！</a:t>
            </a:r>
            <a:endParaRPr kumimoji="1" lang="ja-JP" altLang="en-US" sz="1400" b="1" dirty="0">
              <a:solidFill>
                <a:srgbClr val="C00000"/>
              </a:solidFill>
              <a:latin typeface="+mn-ea"/>
              <a:cs typeface="Meiryo UI" panose="020B0604030504040204" pitchFamily="50" charset="-128"/>
            </a:endParaRPr>
          </a:p>
        </p:txBody>
      </p:sp>
      <p:sp>
        <p:nvSpPr>
          <p:cNvPr id="194" name="角丸四角形 193"/>
          <p:cNvSpPr>
            <a:spLocks noChangeAspect="1"/>
          </p:cNvSpPr>
          <p:nvPr/>
        </p:nvSpPr>
        <p:spPr>
          <a:xfrm>
            <a:off x="3547628" y="1524519"/>
            <a:ext cx="1419367" cy="348400"/>
          </a:xfrm>
          <a:prstGeom prst="roundRect">
            <a:avLst/>
          </a:prstGeom>
          <a:solidFill>
            <a:srgbClr val="F4667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テキスト ボックス 194"/>
          <p:cNvSpPr txBox="1">
            <a:spLocks noChangeAspect="1"/>
          </p:cNvSpPr>
          <p:nvPr/>
        </p:nvSpPr>
        <p:spPr>
          <a:xfrm>
            <a:off x="3622694" y="1563864"/>
            <a:ext cx="1261884" cy="307777"/>
          </a:xfrm>
          <a:prstGeom prst="rect">
            <a:avLst/>
          </a:prstGeom>
          <a:noFill/>
        </p:spPr>
        <p:txBody>
          <a:bodyPr wrap="none" rtlCol="0">
            <a:spAutoFit/>
          </a:bodyPr>
          <a:lstStyle/>
          <a:p>
            <a:r>
              <a:rPr kumimoji="1" lang="ja-JP" altLang="en-US" sz="1400" b="1" dirty="0" smtClean="0">
                <a:solidFill>
                  <a:schemeClr val="bg1"/>
                </a:solidFill>
                <a:effectLst>
                  <a:outerShdw blurRad="38100" dist="38100" dir="2700000" algn="tl">
                    <a:srgbClr val="000000">
                      <a:alpha val="43137"/>
                    </a:srgbClr>
                  </a:outerShdw>
                </a:effectLst>
              </a:rPr>
              <a:t>パワフル暖房</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197" name="正方形/長方形 196"/>
          <p:cNvSpPr>
            <a:spLocks noChangeAspect="1"/>
          </p:cNvSpPr>
          <p:nvPr/>
        </p:nvSpPr>
        <p:spPr>
          <a:xfrm>
            <a:off x="5388078" y="2228774"/>
            <a:ext cx="1149011" cy="400978"/>
          </a:xfrm>
          <a:prstGeom prst="rect">
            <a:avLst/>
          </a:prstGeom>
          <a:solidFill>
            <a:srgbClr val="F7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テキスト ボックス 185"/>
          <p:cNvSpPr txBox="1">
            <a:spLocks noChangeAspect="1"/>
          </p:cNvSpPr>
          <p:nvPr/>
        </p:nvSpPr>
        <p:spPr>
          <a:xfrm>
            <a:off x="5363485" y="2197484"/>
            <a:ext cx="1207383" cy="21544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外気温</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℃時 暖房</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能力</a:t>
            </a:r>
          </a:p>
        </p:txBody>
      </p:sp>
      <p:sp>
        <p:nvSpPr>
          <p:cNvPr id="187" name="テキスト ボックス 186"/>
          <p:cNvSpPr txBox="1">
            <a:spLocks noChangeAspect="1"/>
          </p:cNvSpPr>
          <p:nvPr/>
        </p:nvSpPr>
        <p:spPr>
          <a:xfrm>
            <a:off x="5615598" y="2321167"/>
            <a:ext cx="716863" cy="307777"/>
          </a:xfrm>
          <a:prstGeom prst="rect">
            <a:avLst/>
          </a:prstGeom>
          <a:noFill/>
        </p:spPr>
        <p:txBody>
          <a:bodyPr wrap="none" rtlCol="0">
            <a:spAutoFit/>
          </a:bodyPr>
          <a:lstStyle/>
          <a:p>
            <a:pPr algn="ctr"/>
            <a:r>
              <a:rPr kumimoji="1"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5.3</a:t>
            </a:r>
            <a:r>
              <a:rPr kumimoji="1" lang="en-US" altLang="ja-JP" sz="105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05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テキスト ボックス 164"/>
          <p:cNvSpPr txBox="1"/>
          <p:nvPr/>
        </p:nvSpPr>
        <p:spPr>
          <a:xfrm>
            <a:off x="2468317" y="3488169"/>
            <a:ext cx="3382856" cy="307777"/>
          </a:xfrm>
          <a:prstGeom prst="rect">
            <a:avLst/>
          </a:prstGeom>
          <a:noFill/>
        </p:spPr>
        <p:txBody>
          <a:bodyPr wrap="square" rtlCol="0">
            <a:spAutoFit/>
          </a:bodyPr>
          <a:lstStyle/>
          <a:p>
            <a:r>
              <a:rPr kumimoji="1" lang="ja-JP" altLang="en-US" sz="1400" b="1" u="sng" dirty="0" smtClean="0">
                <a:solidFill>
                  <a:schemeClr val="bg2">
                    <a:lumMod val="50000"/>
                  </a:schemeClr>
                </a:solidFill>
                <a:latin typeface="+mn-ea"/>
                <a:cs typeface="Meiryo UI" panose="020B0604030504040204" pitchFamily="50" charset="-128"/>
              </a:rPr>
              <a:t>除霜運転中も暖かさが続くので快適！</a:t>
            </a:r>
            <a:endParaRPr kumimoji="1" lang="ja-JP" altLang="en-US" sz="1400" b="1" u="sng" dirty="0">
              <a:solidFill>
                <a:schemeClr val="bg2">
                  <a:lumMod val="50000"/>
                </a:schemeClr>
              </a:solidFill>
              <a:latin typeface="+mn-ea"/>
              <a:cs typeface="Meiryo UI" panose="020B0604030504040204" pitchFamily="50" charset="-128"/>
            </a:endParaRPr>
          </a:p>
        </p:txBody>
      </p:sp>
      <p:sp>
        <p:nvSpPr>
          <p:cNvPr id="179" name="テキスト ボックス 178"/>
          <p:cNvSpPr txBox="1"/>
          <p:nvPr/>
        </p:nvSpPr>
        <p:spPr>
          <a:xfrm>
            <a:off x="2044003" y="3508032"/>
            <a:ext cx="397367" cy="215444"/>
          </a:xfrm>
          <a:prstGeom prst="rect">
            <a:avLst/>
          </a:prstGeom>
          <a:noFill/>
        </p:spPr>
        <p:txBody>
          <a:bodyPr wrap="square" rtlCol="0">
            <a:spAutoFit/>
          </a:bodyPr>
          <a:lstStyle/>
          <a:p>
            <a:r>
              <a:rPr kumimoji="1" lang="en-US" altLang="ja-JP" sz="800" dirty="0" smtClean="0">
                <a:solidFill>
                  <a:schemeClr val="bg1"/>
                </a:solidFill>
                <a:effectLst>
                  <a:outerShdw blurRad="50800" dist="38100" dir="2700000" algn="tl" rotWithShape="0">
                    <a:prstClr val="black">
                      <a:alpha val="40000"/>
                    </a:prstClr>
                  </a:outerShdw>
                </a:effectLst>
              </a:rPr>
              <a:t>※2</a:t>
            </a:r>
            <a:endParaRPr kumimoji="1" lang="ja-JP" altLang="en-US" sz="800" dirty="0">
              <a:solidFill>
                <a:schemeClr val="bg1"/>
              </a:solidFill>
              <a:effectLst>
                <a:outerShdw blurRad="50800" dist="38100" dir="2700000" algn="tl" rotWithShape="0">
                  <a:prstClr val="black">
                    <a:alpha val="40000"/>
                  </a:prstClr>
                </a:outerShdw>
              </a:effectLst>
            </a:endParaRPr>
          </a:p>
        </p:txBody>
      </p:sp>
      <p:sp>
        <p:nvSpPr>
          <p:cNvPr id="180" name="テキスト ボックス 179"/>
          <p:cNvSpPr txBox="1"/>
          <p:nvPr/>
        </p:nvSpPr>
        <p:spPr>
          <a:xfrm>
            <a:off x="2477386" y="3710190"/>
            <a:ext cx="2383986" cy="169277"/>
          </a:xfrm>
          <a:prstGeom prst="rect">
            <a:avLst/>
          </a:prstGeom>
          <a:noFill/>
        </p:spPr>
        <p:txBody>
          <a:bodyPr wrap="none" rtlCol="0">
            <a:spAutoFit/>
          </a:bodyPr>
          <a:lstStyle/>
          <a:p>
            <a:r>
              <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霜付き量が多くなる環境では暖房運転を止めて除霜運転を行う場合があります。</a:t>
            </a:r>
            <a:endPar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テキスト ボックス 167"/>
          <p:cNvSpPr txBox="1"/>
          <p:nvPr/>
        </p:nvSpPr>
        <p:spPr>
          <a:xfrm>
            <a:off x="709375" y="3928300"/>
            <a:ext cx="1658719" cy="307777"/>
          </a:xfrm>
          <a:prstGeom prst="rect">
            <a:avLst/>
          </a:prstGeom>
          <a:noFill/>
        </p:spPr>
        <p:txBody>
          <a:bodyPr wrap="square" rtlCol="0">
            <a:spAutoFit/>
          </a:bodyPr>
          <a:lstStyle/>
          <a:p>
            <a:pPr algn="ctr"/>
            <a:r>
              <a:rPr kumimoji="1" lang="ja-JP" altLang="en-US" sz="1400" b="1" dirty="0" smtClean="0">
                <a:solidFill>
                  <a:schemeClr val="bg1"/>
                </a:solidFill>
                <a:effectLst>
                  <a:outerShdw blurRad="38100" dist="38100" dir="2700000" algn="tl">
                    <a:srgbClr val="000000">
                      <a:alpha val="43137"/>
                    </a:srgbClr>
                  </a:outerShdw>
                </a:effectLst>
              </a:rPr>
              <a:t>ビッグルーバー</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171" name="テキスト ボックス 170"/>
          <p:cNvSpPr txBox="1"/>
          <p:nvPr/>
        </p:nvSpPr>
        <p:spPr>
          <a:xfrm>
            <a:off x="747181" y="4321960"/>
            <a:ext cx="2014607" cy="307777"/>
          </a:xfrm>
          <a:prstGeom prst="rect">
            <a:avLst/>
          </a:prstGeom>
          <a:noFill/>
        </p:spPr>
        <p:txBody>
          <a:bodyPr wrap="square" rtlCol="0">
            <a:spAutoFit/>
          </a:bodyPr>
          <a:lstStyle/>
          <a:p>
            <a:r>
              <a:rPr kumimoji="1" lang="ja-JP" altLang="en-US" sz="1400" b="1" dirty="0" smtClean="0">
                <a:solidFill>
                  <a:schemeClr val="bg1"/>
                </a:solidFill>
                <a:effectLst>
                  <a:outerShdw blurRad="38100" dist="38100" dir="2700000" algn="tl">
                    <a:srgbClr val="000000">
                      <a:alpha val="43137"/>
                    </a:srgbClr>
                  </a:outerShdw>
                </a:effectLst>
              </a:rPr>
              <a:t>新足もと気流</a:t>
            </a:r>
            <a:r>
              <a:rPr kumimoji="1" lang="ja-JP" altLang="en-US" sz="1400" b="1" dirty="0">
                <a:solidFill>
                  <a:schemeClr val="bg1"/>
                </a:solidFill>
                <a:effectLst>
                  <a:outerShdw blurRad="38100" dist="38100" dir="2700000" algn="tl">
                    <a:srgbClr val="000000">
                      <a:alpha val="43137"/>
                    </a:srgbClr>
                  </a:outerShdw>
                </a:effectLst>
              </a:rPr>
              <a:t>制御</a:t>
            </a:r>
            <a:endParaRPr kumimoji="1" lang="en-US" altLang="ja-JP" sz="1400" b="1" dirty="0" smtClean="0">
              <a:solidFill>
                <a:schemeClr val="bg1"/>
              </a:solidFill>
              <a:effectLst>
                <a:outerShdw blurRad="38100" dist="38100" dir="2700000" algn="tl">
                  <a:srgbClr val="000000">
                    <a:alpha val="43137"/>
                  </a:srgbClr>
                </a:outerShdw>
              </a:effectLst>
            </a:endParaRPr>
          </a:p>
        </p:txBody>
      </p:sp>
      <p:sp>
        <p:nvSpPr>
          <p:cNvPr id="172" name="テキスト ボックス 171"/>
          <p:cNvSpPr txBox="1"/>
          <p:nvPr/>
        </p:nvSpPr>
        <p:spPr>
          <a:xfrm>
            <a:off x="2458875" y="4124400"/>
            <a:ext cx="3236784" cy="307777"/>
          </a:xfrm>
          <a:prstGeom prst="rect">
            <a:avLst/>
          </a:prstGeom>
          <a:noFill/>
        </p:spPr>
        <p:txBody>
          <a:bodyPr wrap="none" rtlCol="0">
            <a:spAutoFit/>
          </a:bodyPr>
          <a:lstStyle/>
          <a:p>
            <a:r>
              <a:rPr kumimoji="1" lang="ja-JP" altLang="en-US" sz="1400" b="1" u="sng" dirty="0" smtClean="0">
                <a:solidFill>
                  <a:schemeClr val="bg2">
                    <a:lumMod val="50000"/>
                  </a:schemeClr>
                </a:solidFill>
                <a:latin typeface="+mn-ea"/>
                <a:cs typeface="Meiryo UI" panose="020B0604030504040204" pitchFamily="50" charset="-128"/>
              </a:rPr>
              <a:t>温風を床面全体に効率よく届けます！</a:t>
            </a:r>
            <a:endParaRPr kumimoji="1" lang="ja-JP" altLang="en-US" sz="1400" b="1" u="sng" dirty="0">
              <a:solidFill>
                <a:schemeClr val="bg2">
                  <a:lumMod val="50000"/>
                </a:schemeClr>
              </a:solidFill>
              <a:latin typeface="+mn-ea"/>
              <a:cs typeface="Meiryo UI" panose="020B0604030504040204" pitchFamily="50" charset="-128"/>
            </a:endParaRPr>
          </a:p>
        </p:txBody>
      </p:sp>
      <p:sp>
        <p:nvSpPr>
          <p:cNvPr id="209" name="テキスト ボックス 208"/>
          <p:cNvSpPr txBox="1"/>
          <p:nvPr/>
        </p:nvSpPr>
        <p:spPr>
          <a:xfrm>
            <a:off x="2422410" y="4728336"/>
            <a:ext cx="4134465" cy="307777"/>
          </a:xfrm>
          <a:prstGeom prst="rect">
            <a:avLst/>
          </a:prstGeom>
          <a:noFill/>
        </p:spPr>
        <p:txBody>
          <a:bodyPr wrap="none" rtlCol="0">
            <a:spAutoFit/>
          </a:bodyPr>
          <a:lstStyle/>
          <a:p>
            <a:r>
              <a:rPr kumimoji="1" lang="ja-JP" altLang="en-US" sz="1400" b="1" u="sng" dirty="0" smtClean="0">
                <a:solidFill>
                  <a:schemeClr val="bg2">
                    <a:lumMod val="50000"/>
                  </a:schemeClr>
                </a:solidFill>
                <a:latin typeface="+mn-ea"/>
                <a:cs typeface="Meiryo UI" panose="020B0604030504040204" pitchFamily="50" charset="-128"/>
              </a:rPr>
              <a:t>暖房の立ち上がりが断然速く、すぐ暖まります！</a:t>
            </a:r>
            <a:endParaRPr kumimoji="1" lang="ja-JP" altLang="en-US" sz="1400" b="1" u="sng" dirty="0">
              <a:solidFill>
                <a:schemeClr val="bg2">
                  <a:lumMod val="50000"/>
                </a:schemeClr>
              </a:solidFill>
              <a:latin typeface="+mn-ea"/>
              <a:cs typeface="Meiryo UI" panose="020B0604030504040204" pitchFamily="50" charset="-128"/>
            </a:endParaRPr>
          </a:p>
        </p:txBody>
      </p:sp>
      <p:sp>
        <p:nvSpPr>
          <p:cNvPr id="214" name="テキスト ボックス 213"/>
          <p:cNvSpPr txBox="1"/>
          <p:nvPr/>
        </p:nvSpPr>
        <p:spPr>
          <a:xfrm>
            <a:off x="1896901" y="4752827"/>
            <a:ext cx="630903" cy="215444"/>
          </a:xfrm>
          <a:prstGeom prst="rect">
            <a:avLst/>
          </a:prstGeom>
          <a:noFill/>
        </p:spPr>
        <p:txBody>
          <a:bodyPr wrap="square" rtlCol="0">
            <a:spAutoFit/>
          </a:bodyPr>
          <a:lstStyle/>
          <a:p>
            <a:r>
              <a:rPr kumimoji="1" lang="en-US" altLang="ja-JP" sz="800" dirty="0" smtClean="0">
                <a:solidFill>
                  <a:schemeClr val="bg1"/>
                </a:solidFill>
                <a:effectLst>
                  <a:outerShdw blurRad="50800" dist="38100" dir="2700000" algn="tl" rotWithShape="0">
                    <a:prstClr val="black">
                      <a:alpha val="40000"/>
                    </a:prstClr>
                  </a:outerShdw>
                </a:effectLst>
              </a:rPr>
              <a:t>※3</a:t>
            </a:r>
            <a:endParaRPr kumimoji="1" lang="ja-JP" altLang="en-US" sz="800" dirty="0">
              <a:solidFill>
                <a:schemeClr val="bg1"/>
              </a:solidFill>
              <a:effectLst>
                <a:outerShdw blurRad="50800" dist="38100" dir="2700000" algn="tl" rotWithShape="0">
                  <a:prstClr val="black">
                    <a:alpha val="40000"/>
                  </a:prstClr>
                </a:outerShdw>
              </a:effectLst>
            </a:endParaRPr>
          </a:p>
        </p:txBody>
      </p:sp>
      <p:sp>
        <p:nvSpPr>
          <p:cNvPr id="216" name="角丸四角形 215"/>
          <p:cNvSpPr/>
          <p:nvPr/>
        </p:nvSpPr>
        <p:spPr>
          <a:xfrm>
            <a:off x="52388" y="5247293"/>
            <a:ext cx="6719887" cy="4582507"/>
          </a:xfrm>
          <a:prstGeom prst="roundRect">
            <a:avLst>
              <a:gd name="adj" fmla="val 0"/>
            </a:avLst>
          </a:prstGeom>
          <a:noFill/>
          <a:ln>
            <a:solidFill>
              <a:srgbClr val="EB9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2468317" y="4967587"/>
            <a:ext cx="3956296" cy="246221"/>
          </a:xfrm>
          <a:prstGeom prst="rect">
            <a:avLst/>
          </a:prstGeom>
          <a:noFill/>
        </p:spPr>
        <p:txBody>
          <a:bodyPr wrap="square" rtlCol="0">
            <a:spAutoFit/>
          </a:bodyPr>
          <a:lstStyle/>
          <a:p>
            <a:r>
              <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「暖速」設定時、コンプレッサーの予熱を行います。（外気温</a:t>
            </a:r>
            <a:r>
              <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℃時、消費電力約</a:t>
            </a:r>
            <a:r>
              <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43W</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）実使用時の立上時間は使用環境、運転条件、</a:t>
            </a:r>
            <a:endParaRPr kumimoji="1" lang="en-US" altLang="ja-JP"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5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温度条件によって吹き出し温度、温風スタートまでの時間は異なります。</a:t>
            </a:r>
            <a:endParaRPr kumimoji="1" lang="ja-JP" altLang="en-US" sz="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テキスト ボックス 166"/>
          <p:cNvSpPr txBox="1"/>
          <p:nvPr/>
        </p:nvSpPr>
        <p:spPr>
          <a:xfrm>
            <a:off x="563987" y="3507794"/>
            <a:ext cx="1658719" cy="307777"/>
          </a:xfrm>
          <a:prstGeom prst="rect">
            <a:avLst/>
          </a:prstGeom>
          <a:noFill/>
        </p:spPr>
        <p:txBody>
          <a:bodyPr wrap="square" rtlCol="0">
            <a:spAutoFit/>
          </a:bodyPr>
          <a:lstStyle/>
          <a:p>
            <a:pPr algn="ctr"/>
            <a:r>
              <a:rPr kumimoji="1" lang="ja-JP" altLang="en-US" sz="1400" b="1" dirty="0" smtClean="0">
                <a:solidFill>
                  <a:schemeClr val="bg1"/>
                </a:solidFill>
                <a:effectLst>
                  <a:outerShdw blurRad="38100" dist="38100" dir="2700000" algn="tl">
                    <a:srgbClr val="000000">
                      <a:alpha val="43137"/>
                    </a:srgbClr>
                  </a:outerShdw>
                </a:effectLst>
              </a:rPr>
              <a:t>ノンストップ暖房</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11" name="正方形/長方形 10"/>
          <p:cNvSpPr/>
          <p:nvPr/>
        </p:nvSpPr>
        <p:spPr>
          <a:xfrm>
            <a:off x="4562257" y="7542643"/>
            <a:ext cx="2172707" cy="216763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48683" y="7569241"/>
            <a:ext cx="2233541" cy="276999"/>
          </a:xfrm>
          <a:prstGeom prst="rect">
            <a:avLst/>
          </a:prstGeom>
          <a:noFill/>
        </p:spPr>
        <p:txBody>
          <a:bodyPr wrap="square" rtlCol="0">
            <a:spAutoFit/>
          </a:bodyPr>
          <a:lstStyle/>
          <a:p>
            <a:r>
              <a:rPr kumimoji="1" lang="ja-JP" altLang="en-US" sz="1200" u="sng" dirty="0">
                <a:solidFill>
                  <a:schemeClr val="bg1">
                    <a:lumMod val="50000"/>
                  </a:schemeClr>
                </a:solidFill>
              </a:rPr>
              <a:t>●</a:t>
            </a:r>
            <a:r>
              <a:rPr kumimoji="1" lang="ja-JP" altLang="en-US" sz="1200" u="sng" dirty="0" smtClean="0">
                <a:solidFill>
                  <a:schemeClr val="bg1">
                    <a:lumMod val="50000"/>
                  </a:schemeClr>
                </a:solidFill>
              </a:rPr>
              <a:t>ご用命は当店へ</a:t>
            </a:r>
            <a:endParaRPr kumimoji="1" lang="ja-JP" altLang="en-US" sz="1200" u="sng" dirty="0">
              <a:solidFill>
                <a:schemeClr val="bg1">
                  <a:lumMod val="50000"/>
                </a:schemeClr>
              </a:solidFill>
            </a:endParaRPr>
          </a:p>
        </p:txBody>
      </p:sp>
      <p:sp>
        <p:nvSpPr>
          <p:cNvPr id="175" name="正方形/長方形 174"/>
          <p:cNvSpPr/>
          <p:nvPr/>
        </p:nvSpPr>
        <p:spPr>
          <a:xfrm>
            <a:off x="4582640" y="9529562"/>
            <a:ext cx="2119695" cy="207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a:t>
            </a:r>
            <a:r>
              <a:rPr kumimoji="1" lang="ja-JP" altLang="en-US" sz="800" dirty="0" smtClean="0">
                <a:solidFill>
                  <a:schemeClr val="tx1"/>
                </a:solidFill>
              </a:rPr>
              <a:t>記載している価格は全て</a:t>
            </a:r>
            <a:r>
              <a:rPr kumimoji="1" lang="ja-JP" altLang="en-US" sz="800" b="1" dirty="0" smtClean="0">
                <a:solidFill>
                  <a:srgbClr val="FF0000"/>
                </a:solidFill>
              </a:rPr>
              <a:t>税込み</a:t>
            </a:r>
            <a:r>
              <a:rPr kumimoji="1" lang="ja-JP" altLang="en-US" sz="800" dirty="0" smtClean="0">
                <a:solidFill>
                  <a:schemeClr val="tx1"/>
                </a:solidFill>
              </a:rPr>
              <a:t>価格です</a:t>
            </a:r>
            <a:endParaRPr kumimoji="1" lang="ja-JP" altLang="en-US" sz="800" dirty="0">
              <a:solidFill>
                <a:schemeClr val="tx1"/>
              </a:solidFill>
            </a:endParaRPr>
          </a:p>
        </p:txBody>
      </p:sp>
      <p:sp>
        <p:nvSpPr>
          <p:cNvPr id="178" name="テキスト ボックス 177"/>
          <p:cNvSpPr txBox="1"/>
          <p:nvPr/>
        </p:nvSpPr>
        <p:spPr>
          <a:xfrm>
            <a:off x="652899" y="6199104"/>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199" name="テキスト ボックス 198"/>
          <p:cNvSpPr txBox="1">
            <a:spLocks noChangeAspect="1"/>
          </p:cNvSpPr>
          <p:nvPr/>
        </p:nvSpPr>
        <p:spPr>
          <a:xfrm>
            <a:off x="5220872" y="3194507"/>
            <a:ext cx="630301" cy="153888"/>
          </a:xfrm>
          <a:prstGeom prst="rect">
            <a:avLst/>
          </a:prstGeom>
          <a:noFill/>
        </p:spPr>
        <p:txBody>
          <a:bodyPr wrap="none" rtlCol="0">
            <a:spAutoFit/>
          </a:bodyPr>
          <a:lstStyle/>
          <a:p>
            <a:r>
              <a:rPr kumimoji="1" lang="ja-JP" altLang="en-US" sz="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CSH-W2825R</a:t>
            </a:r>
            <a:r>
              <a:rPr kumimoji="1" lang="ja-JP" altLang="en-US" sz="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テキスト ボックス 199"/>
          <p:cNvSpPr txBox="1"/>
          <p:nvPr/>
        </p:nvSpPr>
        <p:spPr>
          <a:xfrm>
            <a:off x="2840128" y="6198391"/>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01" name="テキスト ボックス 200"/>
          <p:cNvSpPr txBox="1"/>
          <p:nvPr/>
        </p:nvSpPr>
        <p:spPr>
          <a:xfrm>
            <a:off x="5143447" y="6164145"/>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02" name="テキスト ボックス 201"/>
          <p:cNvSpPr txBox="1"/>
          <p:nvPr/>
        </p:nvSpPr>
        <p:spPr>
          <a:xfrm>
            <a:off x="677524" y="8420029"/>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03" name="テキスト ボックス 202"/>
          <p:cNvSpPr txBox="1"/>
          <p:nvPr/>
        </p:nvSpPr>
        <p:spPr>
          <a:xfrm>
            <a:off x="2900761" y="8408305"/>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pic>
        <p:nvPicPr>
          <p:cNvPr id="10" name="図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051" y="808246"/>
            <a:ext cx="893066" cy="1069850"/>
          </a:xfrm>
          <a:prstGeom prst="rect">
            <a:avLst/>
          </a:prstGeom>
        </p:spPr>
      </p:pic>
      <p:pic>
        <p:nvPicPr>
          <p:cNvPr id="169" name="図 1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4020" y="333288"/>
            <a:ext cx="988194" cy="346831"/>
          </a:xfrm>
          <a:prstGeom prst="rect">
            <a:avLst/>
          </a:prstGeom>
        </p:spPr>
      </p:pic>
      <p:pic>
        <p:nvPicPr>
          <p:cNvPr id="13" name="図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4579" y="80568"/>
            <a:ext cx="1482377" cy="173691"/>
          </a:xfrm>
          <a:prstGeom prst="rect">
            <a:avLst/>
          </a:prstGeom>
        </p:spPr>
      </p:pic>
      <p:sp>
        <p:nvSpPr>
          <p:cNvPr id="8" name="正方形/長方形 7"/>
          <p:cNvSpPr/>
          <p:nvPr/>
        </p:nvSpPr>
        <p:spPr>
          <a:xfrm>
            <a:off x="1641985" y="7191099"/>
            <a:ext cx="136014" cy="107233"/>
          </a:xfrm>
          <a:prstGeom prst="rect">
            <a:avLst/>
          </a:prstGeom>
          <a:solidFill>
            <a:srgbClr val="FB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549226" y="7143258"/>
            <a:ext cx="319318" cy="200055"/>
          </a:xfrm>
          <a:prstGeom prst="rect">
            <a:avLst/>
          </a:prstGeom>
          <a:noFill/>
        </p:spPr>
        <p:txBody>
          <a:bodyPr wrap="none" rtlCol="0">
            <a:spAutoFit/>
          </a:bodyPr>
          <a:lstStyle/>
          <a:p>
            <a:r>
              <a:rPr kumimoji="1" lang="en-US" altLang="ja-JP" sz="700" dirty="0" smtClean="0"/>
              <a:t>515</a:t>
            </a:r>
            <a:endParaRPr kumimoji="1" lang="ja-JP" altLang="en-US" sz="700" dirty="0"/>
          </a:p>
        </p:txBody>
      </p:sp>
      <p:sp>
        <p:nvSpPr>
          <p:cNvPr id="173" name="正方形/長方形 172"/>
          <p:cNvSpPr/>
          <p:nvPr/>
        </p:nvSpPr>
        <p:spPr>
          <a:xfrm>
            <a:off x="3851439" y="7187080"/>
            <a:ext cx="136014" cy="107233"/>
          </a:xfrm>
          <a:prstGeom prst="rect">
            <a:avLst/>
          </a:prstGeom>
          <a:solidFill>
            <a:srgbClr val="FB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p:cNvSpPr txBox="1"/>
          <p:nvPr/>
        </p:nvSpPr>
        <p:spPr>
          <a:xfrm>
            <a:off x="3759273" y="7142251"/>
            <a:ext cx="319318" cy="200055"/>
          </a:xfrm>
          <a:prstGeom prst="rect">
            <a:avLst/>
          </a:prstGeom>
          <a:noFill/>
        </p:spPr>
        <p:txBody>
          <a:bodyPr wrap="none" rtlCol="0">
            <a:spAutoFit/>
          </a:bodyPr>
          <a:lstStyle/>
          <a:p>
            <a:r>
              <a:rPr kumimoji="1" lang="en-US" altLang="ja-JP" sz="700" dirty="0" smtClean="0"/>
              <a:t>590</a:t>
            </a:r>
            <a:endParaRPr kumimoji="1" lang="ja-JP" altLang="en-US" sz="700" dirty="0"/>
          </a:p>
        </p:txBody>
      </p:sp>
      <p:pic>
        <p:nvPicPr>
          <p:cNvPr id="176" name="図 175">
            <a:extLst>
              <a:ext uri="{FF2B5EF4-FFF2-40B4-BE49-F238E27FC236}">
                <a16:creationId xmlns:a16="http://schemas.microsoft.com/office/drawing/2014/main" id="{44FCFEC5-F727-8418-281F-DEECCE5A5B3A}"/>
              </a:ext>
            </a:extLst>
          </p:cNvPr>
          <p:cNvPicPr>
            <a:picLocks noChangeAspect="1"/>
          </p:cNvPicPr>
          <p:nvPr/>
        </p:nvPicPr>
        <p:blipFill>
          <a:blip r:embed="rId18"/>
          <a:stretch>
            <a:fillRect/>
          </a:stretch>
        </p:blipFill>
        <p:spPr>
          <a:xfrm>
            <a:off x="708639" y="6711844"/>
            <a:ext cx="187490" cy="187490"/>
          </a:xfrm>
          <a:prstGeom prst="rect">
            <a:avLst/>
          </a:prstGeom>
        </p:spPr>
      </p:pic>
      <p:pic>
        <p:nvPicPr>
          <p:cNvPr id="177" name="図 176">
            <a:extLst>
              <a:ext uri="{FF2B5EF4-FFF2-40B4-BE49-F238E27FC236}">
                <a16:creationId xmlns:a16="http://schemas.microsoft.com/office/drawing/2014/main" id="{44FCFEC5-F727-8418-281F-DEECCE5A5B3A}"/>
              </a:ext>
            </a:extLst>
          </p:cNvPr>
          <p:cNvPicPr>
            <a:picLocks noChangeAspect="1"/>
          </p:cNvPicPr>
          <p:nvPr/>
        </p:nvPicPr>
        <p:blipFill>
          <a:blip r:embed="rId18"/>
          <a:stretch>
            <a:fillRect/>
          </a:stretch>
        </p:blipFill>
        <p:spPr>
          <a:xfrm>
            <a:off x="2919539" y="6717560"/>
            <a:ext cx="187490" cy="187490"/>
          </a:xfrm>
          <a:prstGeom prst="rect">
            <a:avLst/>
          </a:prstGeom>
        </p:spPr>
      </p:pic>
      <p:pic>
        <p:nvPicPr>
          <p:cNvPr id="185" name="図 184">
            <a:extLst>
              <a:ext uri="{FF2B5EF4-FFF2-40B4-BE49-F238E27FC236}">
                <a16:creationId xmlns:a16="http://schemas.microsoft.com/office/drawing/2014/main" id="{44FCFEC5-F727-8418-281F-DEECCE5A5B3A}"/>
              </a:ext>
            </a:extLst>
          </p:cNvPr>
          <p:cNvPicPr>
            <a:picLocks noChangeAspect="1"/>
          </p:cNvPicPr>
          <p:nvPr/>
        </p:nvPicPr>
        <p:blipFill>
          <a:blip r:embed="rId18"/>
          <a:stretch>
            <a:fillRect/>
          </a:stretch>
        </p:blipFill>
        <p:spPr>
          <a:xfrm>
            <a:off x="5147247" y="6702292"/>
            <a:ext cx="187490" cy="187490"/>
          </a:xfrm>
          <a:prstGeom prst="rect">
            <a:avLst/>
          </a:prstGeom>
        </p:spPr>
      </p:pic>
      <p:pic>
        <p:nvPicPr>
          <p:cNvPr id="193" name="図 192">
            <a:extLst>
              <a:ext uri="{FF2B5EF4-FFF2-40B4-BE49-F238E27FC236}">
                <a16:creationId xmlns:a16="http://schemas.microsoft.com/office/drawing/2014/main" id="{44FCFEC5-F727-8418-281F-DEECCE5A5B3A}"/>
              </a:ext>
            </a:extLst>
          </p:cNvPr>
          <p:cNvPicPr>
            <a:picLocks noChangeAspect="1"/>
          </p:cNvPicPr>
          <p:nvPr/>
        </p:nvPicPr>
        <p:blipFill>
          <a:blip r:embed="rId18"/>
          <a:stretch>
            <a:fillRect/>
          </a:stretch>
        </p:blipFill>
        <p:spPr>
          <a:xfrm>
            <a:off x="698920" y="8947607"/>
            <a:ext cx="187490" cy="187490"/>
          </a:xfrm>
          <a:prstGeom prst="rect">
            <a:avLst/>
          </a:prstGeom>
        </p:spPr>
      </p:pic>
      <p:pic>
        <p:nvPicPr>
          <p:cNvPr id="204" name="図 203">
            <a:extLst>
              <a:ext uri="{FF2B5EF4-FFF2-40B4-BE49-F238E27FC236}">
                <a16:creationId xmlns:a16="http://schemas.microsoft.com/office/drawing/2014/main" id="{44FCFEC5-F727-8418-281F-DEECCE5A5B3A}"/>
              </a:ext>
            </a:extLst>
          </p:cNvPr>
          <p:cNvPicPr>
            <a:picLocks noChangeAspect="1"/>
          </p:cNvPicPr>
          <p:nvPr/>
        </p:nvPicPr>
        <p:blipFill>
          <a:blip r:embed="rId18"/>
          <a:stretch>
            <a:fillRect/>
          </a:stretch>
        </p:blipFill>
        <p:spPr>
          <a:xfrm>
            <a:off x="2925099" y="8931659"/>
            <a:ext cx="187490" cy="187490"/>
          </a:xfrm>
          <a:prstGeom prst="rect">
            <a:avLst/>
          </a:prstGeom>
        </p:spPr>
      </p:pic>
      <p:pic>
        <p:nvPicPr>
          <p:cNvPr id="205" name="図 20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67812" y="2344593"/>
            <a:ext cx="1201315" cy="964691"/>
          </a:xfrm>
          <a:prstGeom prst="rect">
            <a:avLst/>
          </a:prstGeom>
        </p:spPr>
      </p:pic>
      <p:sp>
        <p:nvSpPr>
          <p:cNvPr id="4" name="テキスト ボックス 3"/>
          <p:cNvSpPr txBox="1"/>
          <p:nvPr/>
        </p:nvSpPr>
        <p:spPr>
          <a:xfrm>
            <a:off x="2110791" y="137657"/>
            <a:ext cx="4556378" cy="492443"/>
          </a:xfrm>
          <a:prstGeom prst="rect">
            <a:avLst/>
          </a:prstGeom>
          <a:noFill/>
        </p:spPr>
        <p:txBody>
          <a:bodyPr wrap="square" rtlCol="0">
            <a:spAutoFit/>
          </a:bodyPr>
          <a:lstStyle/>
          <a:p>
            <a:r>
              <a:rPr kumimoji="1" lang="ja-JP" altLang="en-US" sz="2600" b="1" dirty="0" smtClean="0">
                <a:solidFill>
                  <a:srgbClr val="FBE9E9"/>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足元から暖かさを実感できる</a:t>
            </a:r>
            <a:endParaRPr kumimoji="1" lang="ja-JP" altLang="en-US" sz="2600" b="1" dirty="0">
              <a:solidFill>
                <a:srgbClr val="FBE9E9"/>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0" name="テキスト ボックス 169"/>
          <p:cNvSpPr txBox="1"/>
          <p:nvPr/>
        </p:nvSpPr>
        <p:spPr>
          <a:xfrm>
            <a:off x="3120636" y="649646"/>
            <a:ext cx="3699265" cy="477054"/>
          </a:xfrm>
          <a:prstGeom prst="rect">
            <a:avLst/>
          </a:prstGeom>
          <a:noFill/>
        </p:spPr>
        <p:txBody>
          <a:bodyPr wrap="square" rtlCol="0">
            <a:spAutoFit/>
          </a:bodyPr>
          <a:lstStyle/>
          <a:p>
            <a:pPr algn="r"/>
            <a:r>
              <a:rPr kumimoji="1" lang="ja-JP" altLang="en-US" sz="2500" dirty="0" smtClean="0">
                <a:solidFill>
                  <a:srgbClr val="F4667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パワフル暖房が魅力！</a:t>
            </a:r>
            <a:endParaRPr kumimoji="1" lang="ja-JP" altLang="en-US" sz="2500" dirty="0">
              <a:solidFill>
                <a:srgbClr val="F4667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06" name="テキスト ボックス 205"/>
          <p:cNvSpPr txBox="1"/>
          <p:nvPr/>
        </p:nvSpPr>
        <p:spPr>
          <a:xfrm>
            <a:off x="46475" y="9669534"/>
            <a:ext cx="1819729" cy="169277"/>
          </a:xfrm>
          <a:prstGeom prst="rect">
            <a:avLst/>
          </a:prstGeom>
          <a:noFill/>
        </p:spPr>
        <p:txBody>
          <a:bodyPr wrap="none" rtlCol="0">
            <a:spAutoFit/>
          </a:bodyPr>
          <a:lstStyle/>
          <a:p>
            <a:r>
              <a:rPr kumimoji="1" lang="ja-JP" altLang="en-US" sz="500" dirty="0" smtClean="0"/>
              <a:t>★外気温</a:t>
            </a:r>
            <a:r>
              <a:rPr kumimoji="1" lang="en-US" altLang="ja-JP" sz="500" dirty="0" smtClean="0"/>
              <a:t>2℃</a:t>
            </a:r>
            <a:r>
              <a:rPr kumimoji="1" lang="ja-JP" altLang="en-US" sz="500" dirty="0" smtClean="0"/>
              <a:t>時。暖房を重視する時のめや</a:t>
            </a:r>
            <a:r>
              <a:rPr kumimoji="1" lang="ja-JP" altLang="en-US" sz="500" dirty="0" err="1" smtClean="0"/>
              <a:t>すに</a:t>
            </a:r>
            <a:r>
              <a:rPr kumimoji="1" lang="ja-JP" altLang="en-US" sz="500" dirty="0" smtClean="0"/>
              <a:t>なります。</a:t>
            </a:r>
            <a:endParaRPr kumimoji="1" lang="ja-JP" altLang="en-US" sz="500" dirty="0"/>
          </a:p>
        </p:txBody>
      </p:sp>
      <p:sp>
        <p:nvSpPr>
          <p:cNvPr id="210" name="テキスト ボックス 209"/>
          <p:cNvSpPr txBox="1">
            <a:spLocks noChangeAspect="1"/>
          </p:cNvSpPr>
          <p:nvPr/>
        </p:nvSpPr>
        <p:spPr>
          <a:xfrm>
            <a:off x="6162922" y="2354645"/>
            <a:ext cx="268022" cy="153888"/>
          </a:xfrm>
          <a:prstGeom prst="rect">
            <a:avLst/>
          </a:prstGeom>
          <a:noFill/>
        </p:spPr>
        <p:txBody>
          <a:bodyPr wrap="none" rtlCol="0">
            <a:spAutoFit/>
          </a:bodyPr>
          <a:lstStyle/>
          <a:p>
            <a:r>
              <a:rPr kumimoji="1" lang="en-US" altLang="ja-JP" sz="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593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図 265"/>
          <p:cNvPicPr>
            <a:picLocks noChangeAspect="1"/>
          </p:cNvPicPr>
          <p:nvPr/>
        </p:nvPicPr>
        <p:blipFill rotWithShape="1">
          <a:blip r:embed="rId3">
            <a:extLst>
              <a:ext uri="{28A0092B-C50C-407E-A947-70E740481C1C}">
                <a14:useLocalDpi xmlns:a14="http://schemas.microsoft.com/office/drawing/2010/main" val="0"/>
              </a:ext>
            </a:extLst>
          </a:blip>
          <a:srcRect l="4367" t="14520" r="64263" b="50364"/>
          <a:stretch/>
        </p:blipFill>
        <p:spPr>
          <a:xfrm>
            <a:off x="3512756" y="2194405"/>
            <a:ext cx="1927560" cy="1207826"/>
          </a:xfrm>
          <a:prstGeom prst="rect">
            <a:avLst/>
          </a:prstGeom>
        </p:spPr>
      </p:pic>
      <p:sp>
        <p:nvSpPr>
          <p:cNvPr id="41" name="正方形/長方形 40"/>
          <p:cNvSpPr/>
          <p:nvPr/>
        </p:nvSpPr>
        <p:spPr>
          <a:xfrm>
            <a:off x="46694" y="5126369"/>
            <a:ext cx="6715125" cy="46248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3" name="図 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9031" y="5360844"/>
            <a:ext cx="2129725" cy="236405"/>
          </a:xfrm>
          <a:prstGeom prst="rect">
            <a:avLst/>
          </a:prstGeom>
        </p:spPr>
      </p:pic>
      <p:pic>
        <p:nvPicPr>
          <p:cNvPr id="164" name="図 1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974" y="7536164"/>
            <a:ext cx="2129725" cy="247400"/>
          </a:xfrm>
          <a:prstGeom prst="rect">
            <a:avLst/>
          </a:prstGeom>
        </p:spPr>
      </p:pic>
      <p:pic>
        <p:nvPicPr>
          <p:cNvPr id="165" name="図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202" y="7546379"/>
            <a:ext cx="2129725" cy="235210"/>
          </a:xfrm>
          <a:prstGeom prst="rect">
            <a:avLst/>
          </a:prstGeom>
        </p:spPr>
      </p:pic>
      <p:pic>
        <p:nvPicPr>
          <p:cNvPr id="162" name="図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705" y="5361299"/>
            <a:ext cx="2129725" cy="23696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91" y="5352677"/>
            <a:ext cx="2129725" cy="246504"/>
          </a:xfrm>
          <a:prstGeom prst="rect">
            <a:avLst/>
          </a:prstGeom>
        </p:spPr>
      </p:pic>
      <p:sp>
        <p:nvSpPr>
          <p:cNvPr id="5" name="正方形/長方形 4"/>
          <p:cNvSpPr/>
          <p:nvPr/>
        </p:nvSpPr>
        <p:spPr>
          <a:xfrm>
            <a:off x="0" y="7620"/>
            <a:ext cx="6858000" cy="807118"/>
          </a:xfrm>
          <a:prstGeom prst="rect">
            <a:avLst/>
          </a:prstGeom>
          <a:gradFill>
            <a:gsLst>
              <a:gs pos="0">
                <a:schemeClr val="bg1"/>
              </a:gs>
              <a:gs pos="9000">
                <a:schemeClr val="accent4">
                  <a:lumMod val="40000"/>
                  <a:lumOff val="60000"/>
                </a:schemeClr>
              </a:gs>
              <a:gs pos="73000">
                <a:schemeClr val="accent4">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769" y="853727"/>
            <a:ext cx="1550134" cy="174172"/>
          </a:xfrm>
          <a:prstGeom prst="rect">
            <a:avLst/>
          </a:prstGeom>
        </p:spPr>
      </p:pic>
      <p:sp>
        <p:nvSpPr>
          <p:cNvPr id="51" name="テキスト ボックス 50"/>
          <p:cNvSpPr txBox="1"/>
          <p:nvPr/>
        </p:nvSpPr>
        <p:spPr>
          <a:xfrm>
            <a:off x="192102" y="5378237"/>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2" name="テキスト ボックス 51"/>
          <p:cNvSpPr txBox="1"/>
          <p:nvPr/>
        </p:nvSpPr>
        <p:spPr>
          <a:xfrm>
            <a:off x="1379067" y="5273590"/>
            <a:ext cx="1141243" cy="400110"/>
          </a:xfrm>
          <a:prstGeom prst="rect">
            <a:avLst/>
          </a:prstGeom>
          <a:noFill/>
        </p:spPr>
        <p:txBody>
          <a:bodyPr wrap="square" rtlCol="0">
            <a:spAutoFit/>
          </a:bodyPr>
          <a:lstStyle/>
          <a:p>
            <a:r>
              <a:rPr kumimoji="1" lang="en-US" altLang="ja-JP" sz="2000" b="1" dirty="0" smtClean="0">
                <a:solidFill>
                  <a:schemeClr val="bg1"/>
                </a:solidFill>
              </a:rPr>
              <a:t>6</a:t>
            </a:r>
            <a:r>
              <a:rPr kumimoji="1" lang="en-US" altLang="ja-JP" sz="900" b="1" dirty="0" smtClean="0">
                <a:solidFill>
                  <a:schemeClr val="bg1"/>
                </a:solidFill>
              </a:rPr>
              <a:t> </a:t>
            </a:r>
            <a:r>
              <a:rPr kumimoji="1" lang="ja-JP" altLang="en-US" sz="900" b="1" dirty="0" smtClean="0">
                <a:solidFill>
                  <a:schemeClr val="bg1"/>
                </a:solidFill>
              </a:rPr>
              <a:t>畳用</a:t>
            </a:r>
            <a:endParaRPr kumimoji="1" lang="ja-JP" altLang="en-US" sz="900" b="1" dirty="0">
              <a:solidFill>
                <a:schemeClr val="bg1"/>
              </a:solidFill>
            </a:endParaRPr>
          </a:p>
        </p:txBody>
      </p:sp>
      <p:sp>
        <p:nvSpPr>
          <p:cNvPr id="53" name="テキスト ボックス 52"/>
          <p:cNvSpPr txBox="1"/>
          <p:nvPr/>
        </p:nvSpPr>
        <p:spPr>
          <a:xfrm>
            <a:off x="2404414" y="5378091"/>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4" name="テキスト ボックス 53"/>
          <p:cNvSpPr txBox="1"/>
          <p:nvPr/>
        </p:nvSpPr>
        <p:spPr>
          <a:xfrm>
            <a:off x="4579061" y="5374461"/>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5" name="テキスト ボックス 54"/>
          <p:cNvSpPr txBox="1"/>
          <p:nvPr/>
        </p:nvSpPr>
        <p:spPr>
          <a:xfrm>
            <a:off x="170691" y="7557876"/>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6" name="テキスト ボックス 55"/>
          <p:cNvSpPr txBox="1"/>
          <p:nvPr/>
        </p:nvSpPr>
        <p:spPr>
          <a:xfrm>
            <a:off x="2375533" y="7557875"/>
            <a:ext cx="1141243" cy="230832"/>
          </a:xfrm>
          <a:prstGeom prst="rect">
            <a:avLst/>
          </a:prstGeom>
          <a:noFill/>
        </p:spPr>
        <p:txBody>
          <a:bodyPr wrap="square" rtlCol="0">
            <a:spAutoFit/>
          </a:bodyPr>
          <a:lstStyle/>
          <a:p>
            <a:r>
              <a:rPr kumimoji="1" lang="ja-JP" altLang="en-US" sz="900" b="1" dirty="0" smtClean="0">
                <a:solidFill>
                  <a:schemeClr val="bg1"/>
                </a:solidFill>
              </a:rPr>
              <a:t>冷房時おもに</a:t>
            </a:r>
            <a:endParaRPr kumimoji="1" lang="ja-JP" altLang="en-US" sz="900" b="1" dirty="0">
              <a:solidFill>
                <a:schemeClr val="bg1"/>
              </a:solidFill>
            </a:endParaRPr>
          </a:p>
        </p:txBody>
      </p:sp>
      <p:sp>
        <p:nvSpPr>
          <p:cNvPr id="57" name="テキスト ボックス 56"/>
          <p:cNvSpPr txBox="1"/>
          <p:nvPr/>
        </p:nvSpPr>
        <p:spPr>
          <a:xfrm>
            <a:off x="3637971" y="5278353"/>
            <a:ext cx="1141243" cy="400110"/>
          </a:xfrm>
          <a:prstGeom prst="rect">
            <a:avLst/>
          </a:prstGeom>
          <a:noFill/>
        </p:spPr>
        <p:txBody>
          <a:bodyPr wrap="square" rtlCol="0">
            <a:spAutoFit/>
          </a:bodyPr>
          <a:lstStyle/>
          <a:p>
            <a:r>
              <a:rPr kumimoji="1" lang="en-US" altLang="ja-JP" sz="2000" b="1" dirty="0" smtClean="0">
                <a:solidFill>
                  <a:schemeClr val="bg1"/>
                </a:solidFill>
              </a:rPr>
              <a:t>8</a:t>
            </a:r>
            <a:r>
              <a:rPr kumimoji="1" lang="en-US" altLang="ja-JP" sz="900" b="1" dirty="0" smtClean="0">
                <a:solidFill>
                  <a:schemeClr val="bg1"/>
                </a:solidFill>
              </a:rPr>
              <a:t> </a:t>
            </a:r>
            <a:r>
              <a:rPr kumimoji="1" lang="ja-JP" altLang="en-US" sz="900" b="1" dirty="0" smtClean="0">
                <a:solidFill>
                  <a:schemeClr val="bg1"/>
                </a:solidFill>
              </a:rPr>
              <a:t>畳用</a:t>
            </a:r>
            <a:endParaRPr kumimoji="1" lang="ja-JP" altLang="en-US" sz="900" b="1" dirty="0">
              <a:solidFill>
                <a:schemeClr val="bg1"/>
              </a:solidFill>
            </a:endParaRPr>
          </a:p>
        </p:txBody>
      </p:sp>
      <p:sp>
        <p:nvSpPr>
          <p:cNvPr id="58" name="テキスト ボックス 57"/>
          <p:cNvSpPr txBox="1"/>
          <p:nvPr/>
        </p:nvSpPr>
        <p:spPr>
          <a:xfrm>
            <a:off x="5763760" y="5275057"/>
            <a:ext cx="1141243" cy="400110"/>
          </a:xfrm>
          <a:prstGeom prst="rect">
            <a:avLst/>
          </a:prstGeom>
          <a:noFill/>
        </p:spPr>
        <p:txBody>
          <a:bodyPr wrap="square" rtlCol="0">
            <a:spAutoFit/>
          </a:bodyPr>
          <a:lstStyle/>
          <a:p>
            <a:r>
              <a:rPr kumimoji="1" lang="en-US" altLang="ja-JP" sz="2000" b="1" dirty="0" smtClean="0">
                <a:solidFill>
                  <a:schemeClr val="bg1"/>
                </a:solidFill>
              </a:rPr>
              <a:t>10 </a:t>
            </a:r>
            <a:r>
              <a:rPr kumimoji="1" lang="ja-JP" altLang="en-US" sz="900" b="1" dirty="0" smtClean="0">
                <a:solidFill>
                  <a:schemeClr val="bg1"/>
                </a:solidFill>
              </a:rPr>
              <a:t>畳用</a:t>
            </a:r>
            <a:endParaRPr kumimoji="1" lang="ja-JP" altLang="en-US" sz="900" b="1" dirty="0">
              <a:solidFill>
                <a:schemeClr val="bg1"/>
              </a:solidFill>
            </a:endParaRPr>
          </a:p>
        </p:txBody>
      </p:sp>
      <p:sp>
        <p:nvSpPr>
          <p:cNvPr id="59" name="テキスト ボックス 58"/>
          <p:cNvSpPr txBox="1"/>
          <p:nvPr/>
        </p:nvSpPr>
        <p:spPr>
          <a:xfrm>
            <a:off x="1299179" y="7456009"/>
            <a:ext cx="1141243" cy="400110"/>
          </a:xfrm>
          <a:prstGeom prst="rect">
            <a:avLst/>
          </a:prstGeom>
          <a:noFill/>
        </p:spPr>
        <p:txBody>
          <a:bodyPr wrap="square" rtlCol="0">
            <a:spAutoFit/>
          </a:bodyPr>
          <a:lstStyle/>
          <a:p>
            <a:r>
              <a:rPr kumimoji="1" lang="en-US" altLang="ja-JP" sz="2000" b="1" dirty="0" smtClean="0">
                <a:solidFill>
                  <a:schemeClr val="bg1"/>
                </a:solidFill>
              </a:rPr>
              <a:t>14</a:t>
            </a:r>
            <a:r>
              <a:rPr kumimoji="1" lang="en-US" altLang="ja-JP" sz="900" b="1" dirty="0" smtClean="0">
                <a:solidFill>
                  <a:schemeClr val="bg1"/>
                </a:solidFill>
              </a:rPr>
              <a:t> </a:t>
            </a:r>
            <a:r>
              <a:rPr kumimoji="1" lang="ja-JP" altLang="en-US" sz="900" b="1" dirty="0" smtClean="0">
                <a:solidFill>
                  <a:schemeClr val="bg1"/>
                </a:solidFill>
              </a:rPr>
              <a:t>畳用</a:t>
            </a:r>
            <a:endParaRPr kumimoji="1" lang="ja-JP" altLang="en-US" sz="900" b="1" dirty="0">
              <a:solidFill>
                <a:schemeClr val="bg1"/>
              </a:solidFill>
            </a:endParaRPr>
          </a:p>
        </p:txBody>
      </p:sp>
      <p:sp>
        <p:nvSpPr>
          <p:cNvPr id="60" name="テキスト ボックス 59"/>
          <p:cNvSpPr txBox="1"/>
          <p:nvPr/>
        </p:nvSpPr>
        <p:spPr>
          <a:xfrm>
            <a:off x="3617213" y="7463070"/>
            <a:ext cx="1141243" cy="400110"/>
          </a:xfrm>
          <a:prstGeom prst="rect">
            <a:avLst/>
          </a:prstGeom>
          <a:noFill/>
        </p:spPr>
        <p:txBody>
          <a:bodyPr wrap="square" rtlCol="0">
            <a:spAutoFit/>
          </a:bodyPr>
          <a:lstStyle/>
          <a:p>
            <a:r>
              <a:rPr kumimoji="1" lang="en-US" altLang="ja-JP" sz="2000" b="1" dirty="0" smtClean="0">
                <a:solidFill>
                  <a:schemeClr val="bg1"/>
                </a:solidFill>
              </a:rPr>
              <a:t>18</a:t>
            </a:r>
            <a:r>
              <a:rPr kumimoji="1" lang="en-US" altLang="ja-JP" sz="900" b="1" dirty="0" smtClean="0">
                <a:solidFill>
                  <a:schemeClr val="bg1"/>
                </a:solidFill>
              </a:rPr>
              <a:t> </a:t>
            </a:r>
            <a:r>
              <a:rPr kumimoji="1" lang="ja-JP" altLang="en-US" sz="900" b="1" dirty="0" smtClean="0">
                <a:solidFill>
                  <a:schemeClr val="bg1"/>
                </a:solidFill>
              </a:rPr>
              <a:t>畳用</a:t>
            </a:r>
            <a:endParaRPr kumimoji="1" lang="ja-JP" altLang="en-US" sz="900" b="1" dirty="0">
              <a:solidFill>
                <a:schemeClr val="bg1"/>
              </a:solidFill>
            </a:endParaRPr>
          </a:p>
        </p:txBody>
      </p:sp>
      <p:sp>
        <p:nvSpPr>
          <p:cNvPr id="61" name="テキスト ボックス 60"/>
          <p:cNvSpPr txBox="1"/>
          <p:nvPr/>
        </p:nvSpPr>
        <p:spPr>
          <a:xfrm>
            <a:off x="192710" y="5576173"/>
            <a:ext cx="2130741" cy="461665"/>
          </a:xfrm>
          <a:prstGeom prst="rect">
            <a:avLst/>
          </a:prstGeom>
          <a:noFill/>
        </p:spPr>
        <p:txBody>
          <a:bodyPr wrap="square" rtlCol="0">
            <a:spAutoFit/>
          </a:bodyPr>
          <a:lstStyle/>
          <a:p>
            <a:r>
              <a:rPr kumimoji="1" lang="en-US" altLang="ja-JP" sz="1600" b="1" dirty="0" smtClean="0">
                <a:latin typeface="+mn-ea"/>
              </a:rPr>
              <a:t>CSH-SP22BR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〉COH-SP22BR</a:t>
            </a:r>
            <a:r>
              <a:rPr kumimoji="1" lang="ja-JP" altLang="en-US" sz="800" dirty="0" smtClean="0">
                <a:latin typeface="+mn-ea"/>
              </a:rPr>
              <a:t>（単相</a:t>
            </a:r>
            <a:r>
              <a:rPr kumimoji="1" lang="en-US" altLang="ja-JP" sz="800" dirty="0" smtClean="0">
                <a:latin typeface="+mn-ea"/>
              </a:rPr>
              <a:t>100V</a:t>
            </a:r>
            <a:r>
              <a:rPr kumimoji="1" lang="ja-JP" altLang="en-US" sz="800" dirty="0" smtClean="0">
                <a:latin typeface="+mn-ea"/>
              </a:rPr>
              <a:t>　）</a:t>
            </a:r>
            <a:endParaRPr kumimoji="1" lang="ja-JP" altLang="en-US" sz="800" dirty="0">
              <a:latin typeface="+mn-ea"/>
            </a:endParaRPr>
          </a:p>
        </p:txBody>
      </p:sp>
      <p:pic>
        <p:nvPicPr>
          <p:cNvPr id="62" name="図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1189" y="5877450"/>
            <a:ext cx="81451" cy="81451"/>
          </a:xfrm>
          <a:prstGeom prst="rect">
            <a:avLst/>
          </a:prstGeom>
        </p:spPr>
      </p:pic>
      <p:sp>
        <p:nvSpPr>
          <p:cNvPr id="63" name="テキスト ボックス 62"/>
          <p:cNvSpPr txBox="1"/>
          <p:nvPr/>
        </p:nvSpPr>
        <p:spPr>
          <a:xfrm>
            <a:off x="2404414" y="5566648"/>
            <a:ext cx="2130741" cy="461665"/>
          </a:xfrm>
          <a:prstGeom prst="rect">
            <a:avLst/>
          </a:prstGeom>
          <a:noFill/>
        </p:spPr>
        <p:txBody>
          <a:bodyPr wrap="square" rtlCol="0">
            <a:spAutoFit/>
          </a:bodyPr>
          <a:lstStyle/>
          <a:p>
            <a:r>
              <a:rPr kumimoji="1" lang="en-US" altLang="ja-JP" sz="1600" b="1" dirty="0" smtClean="0">
                <a:latin typeface="+mn-ea"/>
              </a:rPr>
              <a:t>CSH-SP25BR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〉COH-SP25BR</a:t>
            </a:r>
            <a:r>
              <a:rPr kumimoji="1" lang="ja-JP" altLang="en-US" sz="800" dirty="0" smtClean="0">
                <a:latin typeface="+mn-ea"/>
              </a:rPr>
              <a:t>（単相</a:t>
            </a:r>
            <a:r>
              <a:rPr kumimoji="1" lang="en-US" altLang="ja-JP" sz="800" dirty="0" smtClean="0">
                <a:latin typeface="+mn-ea"/>
              </a:rPr>
              <a:t>100V</a:t>
            </a:r>
            <a:r>
              <a:rPr kumimoji="1" lang="ja-JP" altLang="en-US" sz="800" dirty="0" smtClean="0">
                <a:latin typeface="+mn-ea"/>
              </a:rPr>
              <a:t>　）</a:t>
            </a:r>
            <a:endParaRPr kumimoji="1" lang="ja-JP" altLang="en-US" sz="800" dirty="0">
              <a:latin typeface="+mn-ea"/>
            </a:endParaRPr>
          </a:p>
        </p:txBody>
      </p:sp>
      <p:pic>
        <p:nvPicPr>
          <p:cNvPr id="64" name="図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3324" y="5862055"/>
            <a:ext cx="81451" cy="81451"/>
          </a:xfrm>
          <a:prstGeom prst="rect">
            <a:avLst/>
          </a:prstGeom>
        </p:spPr>
      </p:pic>
      <p:sp>
        <p:nvSpPr>
          <p:cNvPr id="66" name="テキスト ボックス 65"/>
          <p:cNvSpPr txBox="1"/>
          <p:nvPr/>
        </p:nvSpPr>
        <p:spPr>
          <a:xfrm>
            <a:off x="199182" y="7757640"/>
            <a:ext cx="2184032" cy="461665"/>
          </a:xfrm>
          <a:prstGeom prst="rect">
            <a:avLst/>
          </a:prstGeom>
          <a:noFill/>
        </p:spPr>
        <p:txBody>
          <a:bodyPr wrap="square" rtlCol="0">
            <a:spAutoFit/>
          </a:bodyPr>
          <a:lstStyle/>
          <a:p>
            <a:r>
              <a:rPr kumimoji="1" lang="en-US" altLang="ja-JP" sz="1600" b="1" dirty="0" smtClean="0">
                <a:latin typeface="+mn-ea"/>
              </a:rPr>
              <a:t>CSH-SP40BR2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〉COH-SP40BR2</a:t>
            </a:r>
            <a:r>
              <a:rPr kumimoji="1" lang="ja-JP" altLang="en-US" sz="800" dirty="0" smtClean="0">
                <a:latin typeface="+mn-ea"/>
              </a:rPr>
              <a:t>（単相</a:t>
            </a:r>
            <a:r>
              <a:rPr kumimoji="1" lang="en-US" altLang="ja-JP" sz="800" dirty="0">
                <a:latin typeface="+mn-ea"/>
              </a:rPr>
              <a:t>2</a:t>
            </a:r>
            <a:r>
              <a:rPr kumimoji="1" lang="en-US" altLang="ja-JP" sz="800" dirty="0" smtClean="0">
                <a:latin typeface="+mn-ea"/>
              </a:rPr>
              <a:t>00V</a:t>
            </a:r>
            <a:r>
              <a:rPr kumimoji="1" lang="ja-JP" altLang="en-US" sz="800" dirty="0" smtClean="0">
                <a:latin typeface="+mn-ea"/>
              </a:rPr>
              <a:t>　）</a:t>
            </a:r>
            <a:endParaRPr kumimoji="1" lang="ja-JP" altLang="en-US" sz="800" dirty="0">
              <a:latin typeface="+mn-ea"/>
            </a:endParaRPr>
          </a:p>
        </p:txBody>
      </p:sp>
      <p:pic>
        <p:nvPicPr>
          <p:cNvPr id="67" name="図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031" y="8061560"/>
            <a:ext cx="89773" cy="85109"/>
          </a:xfrm>
          <a:prstGeom prst="rect">
            <a:avLst/>
          </a:prstGeom>
        </p:spPr>
      </p:pic>
      <p:sp>
        <p:nvSpPr>
          <p:cNvPr id="68" name="テキスト ボックス 67"/>
          <p:cNvSpPr txBox="1"/>
          <p:nvPr/>
        </p:nvSpPr>
        <p:spPr>
          <a:xfrm>
            <a:off x="2401445" y="7767165"/>
            <a:ext cx="2270025" cy="461665"/>
          </a:xfrm>
          <a:prstGeom prst="rect">
            <a:avLst/>
          </a:prstGeom>
          <a:noFill/>
        </p:spPr>
        <p:txBody>
          <a:bodyPr wrap="square" rtlCol="0">
            <a:spAutoFit/>
          </a:bodyPr>
          <a:lstStyle/>
          <a:p>
            <a:r>
              <a:rPr kumimoji="1" lang="en-US" altLang="ja-JP" sz="1600" b="1" dirty="0" smtClean="0">
                <a:latin typeface="+mn-ea"/>
              </a:rPr>
              <a:t>CSH-SP56BR2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〉COH-SP56BR2</a:t>
            </a:r>
            <a:r>
              <a:rPr kumimoji="1" lang="ja-JP" altLang="en-US" sz="800" dirty="0" smtClean="0">
                <a:latin typeface="+mn-ea"/>
              </a:rPr>
              <a:t>（単相</a:t>
            </a:r>
            <a:r>
              <a:rPr kumimoji="1" lang="en-US" altLang="ja-JP" sz="800" dirty="0">
                <a:latin typeface="+mn-ea"/>
              </a:rPr>
              <a:t>2</a:t>
            </a:r>
            <a:r>
              <a:rPr kumimoji="1" lang="en-US" altLang="ja-JP" sz="800" dirty="0" smtClean="0">
                <a:latin typeface="+mn-ea"/>
              </a:rPr>
              <a:t>00V</a:t>
            </a:r>
            <a:r>
              <a:rPr kumimoji="1" lang="ja-JP" altLang="en-US" sz="800" dirty="0" smtClean="0">
                <a:latin typeface="+mn-ea"/>
              </a:rPr>
              <a:t>　）</a:t>
            </a:r>
            <a:endParaRPr kumimoji="1" lang="ja-JP" altLang="en-US" sz="800" dirty="0">
              <a:latin typeface="+mn-ea"/>
            </a:endParaRPr>
          </a:p>
        </p:txBody>
      </p:sp>
      <p:pic>
        <p:nvPicPr>
          <p:cNvPr id="69" name="図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7270" y="8061560"/>
            <a:ext cx="89773" cy="85109"/>
          </a:xfrm>
          <a:prstGeom prst="rect">
            <a:avLst/>
          </a:prstGeom>
        </p:spPr>
      </p:pic>
      <p:sp>
        <p:nvSpPr>
          <p:cNvPr id="70" name="テキスト ボックス 69"/>
          <p:cNvSpPr txBox="1"/>
          <p:nvPr/>
        </p:nvSpPr>
        <p:spPr>
          <a:xfrm>
            <a:off x="4565039" y="5590499"/>
            <a:ext cx="2130741" cy="461665"/>
          </a:xfrm>
          <a:prstGeom prst="rect">
            <a:avLst/>
          </a:prstGeom>
          <a:noFill/>
        </p:spPr>
        <p:txBody>
          <a:bodyPr wrap="square" rtlCol="0">
            <a:spAutoFit/>
          </a:bodyPr>
          <a:lstStyle/>
          <a:p>
            <a:r>
              <a:rPr kumimoji="1" lang="en-US" altLang="ja-JP" sz="1600" b="1" dirty="0" smtClean="0">
                <a:latin typeface="+mn-ea"/>
              </a:rPr>
              <a:t>CSH-SP28BR </a:t>
            </a:r>
            <a:r>
              <a:rPr kumimoji="1" lang="en-US" altLang="ja-JP" sz="1050" b="1" dirty="0" smtClean="0">
                <a:latin typeface="+mn-ea"/>
              </a:rPr>
              <a:t>(W)</a:t>
            </a:r>
          </a:p>
          <a:p>
            <a:r>
              <a:rPr kumimoji="1" lang="en-US" altLang="ja-JP" sz="800" dirty="0" smtClean="0">
                <a:latin typeface="+mn-ea"/>
              </a:rPr>
              <a:t>〈</a:t>
            </a:r>
            <a:r>
              <a:rPr kumimoji="1" lang="ja-JP" altLang="en-US" sz="800" dirty="0" smtClean="0">
                <a:latin typeface="+mn-ea"/>
              </a:rPr>
              <a:t>室外機</a:t>
            </a:r>
            <a:r>
              <a:rPr kumimoji="1" lang="en-US" altLang="ja-JP" sz="800" dirty="0" smtClean="0">
                <a:latin typeface="+mn-ea"/>
              </a:rPr>
              <a:t>〉COH-SP28BR</a:t>
            </a:r>
            <a:r>
              <a:rPr kumimoji="1" lang="ja-JP" altLang="en-US" sz="800" dirty="0" smtClean="0">
                <a:latin typeface="+mn-ea"/>
              </a:rPr>
              <a:t>（単相</a:t>
            </a:r>
            <a:r>
              <a:rPr kumimoji="1" lang="en-US" altLang="ja-JP" sz="800" dirty="0" smtClean="0">
                <a:latin typeface="+mn-ea"/>
              </a:rPr>
              <a:t>100V</a:t>
            </a:r>
            <a:r>
              <a:rPr kumimoji="1" lang="ja-JP" altLang="en-US" sz="800" dirty="0" smtClean="0">
                <a:latin typeface="+mn-ea"/>
              </a:rPr>
              <a:t>　）</a:t>
            </a:r>
            <a:endParaRPr kumimoji="1" lang="ja-JP" altLang="en-US" sz="800" dirty="0">
              <a:latin typeface="+mn-ea"/>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0258" y="5883659"/>
            <a:ext cx="85006" cy="85006"/>
          </a:xfrm>
          <a:prstGeom prst="rect">
            <a:avLst/>
          </a:prstGeom>
        </p:spPr>
      </p:pic>
      <p:sp>
        <p:nvSpPr>
          <p:cNvPr id="73" name="正方形/長方形 72"/>
          <p:cNvSpPr/>
          <p:nvPr/>
        </p:nvSpPr>
        <p:spPr>
          <a:xfrm>
            <a:off x="133166" y="6004125"/>
            <a:ext cx="2136651" cy="1733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4.2kW</a:t>
            </a:r>
            <a:endParaRPr kumimoji="1" lang="ja-JP" altLang="en-US" sz="1000" dirty="0">
              <a:solidFill>
                <a:srgbClr val="C00000"/>
              </a:solidFill>
              <a:latin typeface="+mn-ea"/>
            </a:endParaRPr>
          </a:p>
        </p:txBody>
      </p:sp>
      <p:sp>
        <p:nvSpPr>
          <p:cNvPr id="74" name="テキスト ボックス 73"/>
          <p:cNvSpPr txBox="1"/>
          <p:nvPr/>
        </p:nvSpPr>
        <p:spPr>
          <a:xfrm>
            <a:off x="1249759" y="5967753"/>
            <a:ext cx="287258" cy="215444"/>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sp>
        <p:nvSpPr>
          <p:cNvPr id="77" name="正方形/長方形 76"/>
          <p:cNvSpPr/>
          <p:nvPr/>
        </p:nvSpPr>
        <p:spPr>
          <a:xfrm>
            <a:off x="2348411" y="6004125"/>
            <a:ext cx="2139912" cy="1733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4.4kW</a:t>
            </a:r>
            <a:endParaRPr kumimoji="1" lang="ja-JP" altLang="en-US" sz="1000" dirty="0">
              <a:solidFill>
                <a:srgbClr val="C00000"/>
              </a:solidFill>
              <a:latin typeface="+mn-ea"/>
            </a:endParaRPr>
          </a:p>
        </p:txBody>
      </p:sp>
      <p:sp>
        <p:nvSpPr>
          <p:cNvPr id="78" name="テキスト ボックス 77"/>
          <p:cNvSpPr txBox="1"/>
          <p:nvPr/>
        </p:nvSpPr>
        <p:spPr>
          <a:xfrm>
            <a:off x="3483296" y="5977278"/>
            <a:ext cx="287258" cy="215444"/>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nvGrpSpPr>
          <p:cNvPr id="79" name="グループ化 78"/>
          <p:cNvGrpSpPr/>
          <p:nvPr/>
        </p:nvGrpSpPr>
        <p:grpSpPr>
          <a:xfrm>
            <a:off x="4555514" y="5952694"/>
            <a:ext cx="2138400" cy="215444"/>
            <a:chOff x="2419189" y="5320461"/>
            <a:chExt cx="2138400" cy="245587"/>
          </a:xfrm>
        </p:grpSpPr>
        <p:sp>
          <p:nvSpPr>
            <p:cNvPr id="80" name="正方形/長方形 79"/>
            <p:cNvSpPr/>
            <p:nvPr/>
          </p:nvSpPr>
          <p:spPr>
            <a:xfrm>
              <a:off x="2419189" y="5370838"/>
              <a:ext cx="2138400" cy="1928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5.</a:t>
              </a:r>
              <a:r>
                <a:rPr kumimoji="1" lang="en-US" altLang="ja-JP" sz="1000" dirty="0">
                  <a:solidFill>
                    <a:srgbClr val="C00000"/>
                  </a:solidFill>
                  <a:latin typeface="+mn-ea"/>
                </a:rPr>
                <a:t>5</a:t>
              </a:r>
              <a:r>
                <a:rPr kumimoji="1" lang="en-US" altLang="ja-JP" sz="1000" dirty="0" smtClean="0">
                  <a:solidFill>
                    <a:srgbClr val="C00000"/>
                  </a:solidFill>
                  <a:latin typeface="+mn-ea"/>
                </a:rPr>
                <a:t>kW</a:t>
              </a:r>
              <a:endParaRPr kumimoji="1" lang="ja-JP" altLang="en-US" sz="1000" dirty="0">
                <a:solidFill>
                  <a:srgbClr val="C00000"/>
                </a:solidFill>
                <a:latin typeface="+mn-ea"/>
              </a:endParaRPr>
            </a:p>
          </p:txBody>
        </p:sp>
        <p:sp>
          <p:nvSpPr>
            <p:cNvPr id="81" name="テキスト ボックス 80"/>
            <p:cNvSpPr txBox="1"/>
            <p:nvPr/>
          </p:nvSpPr>
          <p:spPr>
            <a:xfrm>
              <a:off x="3528711" y="5320461"/>
              <a:ext cx="287258" cy="245587"/>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grpSp>
        <p:nvGrpSpPr>
          <p:cNvPr id="82" name="グループ化 81"/>
          <p:cNvGrpSpPr/>
          <p:nvPr/>
        </p:nvGrpSpPr>
        <p:grpSpPr>
          <a:xfrm>
            <a:off x="139722" y="8133164"/>
            <a:ext cx="2136650" cy="215444"/>
            <a:chOff x="2350204" y="5331319"/>
            <a:chExt cx="2136650" cy="245587"/>
          </a:xfrm>
        </p:grpSpPr>
        <p:sp>
          <p:nvSpPr>
            <p:cNvPr id="83" name="正方形/長方形 82"/>
            <p:cNvSpPr/>
            <p:nvPr/>
          </p:nvSpPr>
          <p:spPr>
            <a:xfrm>
              <a:off x="2350204" y="5378506"/>
              <a:ext cx="2136650" cy="1933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7.0kW</a:t>
              </a:r>
              <a:endParaRPr kumimoji="1" lang="ja-JP" altLang="en-US" sz="1000" dirty="0">
                <a:solidFill>
                  <a:srgbClr val="C00000"/>
                </a:solidFill>
                <a:latin typeface="+mn-ea"/>
              </a:endParaRPr>
            </a:p>
          </p:txBody>
        </p:sp>
        <p:sp>
          <p:nvSpPr>
            <p:cNvPr id="84" name="テキスト ボックス 83"/>
            <p:cNvSpPr txBox="1"/>
            <p:nvPr/>
          </p:nvSpPr>
          <p:spPr>
            <a:xfrm>
              <a:off x="3462035" y="5331319"/>
              <a:ext cx="287258" cy="245587"/>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grpSp>
        <p:nvGrpSpPr>
          <p:cNvPr id="85" name="グループ化 84"/>
          <p:cNvGrpSpPr/>
          <p:nvPr/>
        </p:nvGrpSpPr>
        <p:grpSpPr>
          <a:xfrm>
            <a:off x="2349057" y="8134357"/>
            <a:ext cx="2138400" cy="215444"/>
            <a:chOff x="2245041" y="5342177"/>
            <a:chExt cx="2138400" cy="245587"/>
          </a:xfrm>
        </p:grpSpPr>
        <p:sp>
          <p:nvSpPr>
            <p:cNvPr id="86" name="正方形/長方形 85"/>
            <p:cNvSpPr/>
            <p:nvPr/>
          </p:nvSpPr>
          <p:spPr>
            <a:xfrm>
              <a:off x="2245041" y="5384726"/>
              <a:ext cx="2138400" cy="1980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低温暖房能力　</a:t>
              </a:r>
              <a:r>
                <a:rPr kumimoji="1" lang="en-US" altLang="ja-JP" sz="1000" dirty="0" smtClean="0">
                  <a:solidFill>
                    <a:srgbClr val="C00000"/>
                  </a:solidFill>
                  <a:latin typeface="+mn-ea"/>
                </a:rPr>
                <a:t>7.5kW</a:t>
              </a:r>
              <a:endParaRPr kumimoji="1" lang="ja-JP" altLang="en-US" sz="1000" dirty="0">
                <a:solidFill>
                  <a:srgbClr val="C00000"/>
                </a:solidFill>
                <a:latin typeface="+mn-ea"/>
              </a:endParaRPr>
            </a:p>
          </p:txBody>
        </p:sp>
        <p:sp>
          <p:nvSpPr>
            <p:cNvPr id="87" name="テキスト ボックス 86"/>
            <p:cNvSpPr txBox="1"/>
            <p:nvPr/>
          </p:nvSpPr>
          <p:spPr>
            <a:xfrm>
              <a:off x="3366786" y="5342177"/>
              <a:ext cx="287258" cy="245587"/>
            </a:xfrm>
            <a:prstGeom prst="rect">
              <a:avLst/>
            </a:prstGeom>
            <a:noFill/>
          </p:spPr>
          <p:txBody>
            <a:bodyPr wrap="none" rtlCol="0">
              <a:spAutoFit/>
            </a:bodyPr>
            <a:lstStyle/>
            <a:p>
              <a:r>
                <a:rPr kumimoji="1" lang="ja-JP" altLang="en-US" sz="800" dirty="0" smtClean="0">
                  <a:solidFill>
                    <a:srgbClr val="C00000"/>
                  </a:solidFill>
                </a:rPr>
                <a:t>☆</a:t>
              </a:r>
              <a:endParaRPr kumimoji="1" lang="ja-JP" altLang="en-US" sz="800" dirty="0">
                <a:solidFill>
                  <a:srgbClr val="C00000"/>
                </a:solidFill>
              </a:endParaRPr>
            </a:p>
          </p:txBody>
        </p:sp>
      </p:grpSp>
      <p:sp>
        <p:nvSpPr>
          <p:cNvPr id="89" name="正方形/長方形 88"/>
          <p:cNvSpPr/>
          <p:nvPr/>
        </p:nvSpPr>
        <p:spPr>
          <a:xfrm>
            <a:off x="133495" y="6653526"/>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688925" y="6653526"/>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3781" y="6607215"/>
            <a:ext cx="656718" cy="348813"/>
          </a:xfrm>
          <a:prstGeom prst="rect">
            <a:avLst/>
          </a:prstGeom>
          <a:noFill/>
          <a:ln w="9525">
            <a:noFill/>
          </a:ln>
        </p:spPr>
        <p:txBody>
          <a:bodyPr wrap="none" rtlCol="0">
            <a:spAutoFit/>
          </a:bodyPr>
          <a:lstStyle/>
          <a:p>
            <a:pP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603</a:t>
            </a:r>
            <a:r>
              <a:rPr kumimoji="1" lang="en-US" altLang="ja-JP" sz="700" dirty="0" smtClean="0"/>
              <a:t>kWh</a:t>
            </a:r>
            <a:endParaRPr kumimoji="1" lang="ja-JP" altLang="en-US" sz="700" dirty="0"/>
          </a:p>
        </p:txBody>
      </p:sp>
      <p:sp>
        <p:nvSpPr>
          <p:cNvPr id="92" name="テキスト ボックス 91"/>
          <p:cNvSpPr txBox="1"/>
          <p:nvPr/>
        </p:nvSpPr>
        <p:spPr>
          <a:xfrm>
            <a:off x="1186638" y="6601772"/>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104</a:t>
            </a:r>
            <a:r>
              <a:rPr kumimoji="1" lang="ja-JP" altLang="en-US" sz="600" dirty="0" smtClean="0"/>
              <a:t>％</a:t>
            </a:r>
            <a:endParaRPr kumimoji="1" lang="ja-JP" altLang="en-US" sz="800" dirty="0"/>
          </a:p>
        </p:txBody>
      </p:sp>
      <p:sp>
        <p:nvSpPr>
          <p:cNvPr id="93" name="テキスト ボックス 92"/>
          <p:cNvSpPr txBox="1"/>
          <p:nvPr/>
        </p:nvSpPr>
        <p:spPr>
          <a:xfrm>
            <a:off x="1695740" y="6611882"/>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94" name="テキスト ボックス 93"/>
          <p:cNvSpPr txBox="1"/>
          <p:nvPr/>
        </p:nvSpPr>
        <p:spPr>
          <a:xfrm>
            <a:off x="808362" y="6656279"/>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3" name="テキスト ボックス 2"/>
          <p:cNvSpPr txBox="1"/>
          <p:nvPr/>
        </p:nvSpPr>
        <p:spPr>
          <a:xfrm>
            <a:off x="1838785" y="6739026"/>
            <a:ext cx="328936" cy="230832"/>
          </a:xfrm>
          <a:prstGeom prst="rect">
            <a:avLst/>
          </a:prstGeom>
          <a:noFill/>
        </p:spPr>
        <p:txBody>
          <a:bodyPr wrap="none" rtlCol="0">
            <a:spAutoFit/>
          </a:bodyPr>
          <a:lstStyle/>
          <a:p>
            <a:r>
              <a:rPr kumimoji="1" lang="en-US" altLang="ja-JP" sz="900" dirty="0" smtClean="0"/>
              <a:t>6.9</a:t>
            </a:r>
          </a:p>
        </p:txBody>
      </p:sp>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685" y="6690839"/>
            <a:ext cx="187064" cy="186265"/>
          </a:xfrm>
          <a:prstGeom prst="rect">
            <a:avLst/>
          </a:prstGeom>
          <a:noFill/>
        </p:spPr>
      </p:pic>
      <p:cxnSp>
        <p:nvCxnSpPr>
          <p:cNvPr id="20" name="直線コネクタ 19"/>
          <p:cNvCxnSpPr/>
          <p:nvPr/>
        </p:nvCxnSpPr>
        <p:spPr>
          <a:xfrm>
            <a:off x="1245000" y="6653526"/>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749827" y="6653526"/>
            <a:ext cx="0" cy="258364"/>
          </a:xfrm>
          <a:prstGeom prst="line">
            <a:avLst/>
          </a:prstGeom>
        </p:spPr>
        <p:style>
          <a:lnRef idx="1">
            <a:schemeClr val="accent1"/>
          </a:lnRef>
          <a:fillRef idx="0">
            <a:schemeClr val="accent1"/>
          </a:fillRef>
          <a:effectRef idx="0">
            <a:schemeClr val="accent1"/>
          </a:effectRef>
          <a:fontRef idx="minor">
            <a:schemeClr val="tx1"/>
          </a:fontRef>
        </p:style>
      </p:cxnSp>
      <p:sp>
        <p:nvSpPr>
          <p:cNvPr id="97" name="正方形/長方形 96"/>
          <p:cNvSpPr/>
          <p:nvPr/>
        </p:nvSpPr>
        <p:spPr>
          <a:xfrm>
            <a:off x="2348942" y="6654937"/>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2904372" y="6654937"/>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2309228" y="6608626"/>
            <a:ext cx="656718" cy="348813"/>
          </a:xfrm>
          <a:prstGeom prst="rect">
            <a:avLst/>
          </a:prstGeom>
          <a:noFill/>
          <a:ln w="9525">
            <a:noFill/>
          </a:ln>
        </p:spPr>
        <p:txBody>
          <a:bodyPr wrap="none" rtlCol="0">
            <a:spAutoFit/>
          </a:bodyPr>
          <a:lstStyle/>
          <a:p>
            <a:pP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68</a:t>
            </a:r>
            <a:r>
              <a:rPr kumimoji="1" lang="en-US" altLang="ja-JP" sz="900" dirty="0"/>
              <a:t>5</a:t>
            </a:r>
            <a:r>
              <a:rPr kumimoji="1" lang="en-US" altLang="ja-JP" sz="700" dirty="0" smtClean="0"/>
              <a:t>kWh</a:t>
            </a:r>
            <a:endParaRPr kumimoji="1" lang="ja-JP" altLang="en-US" sz="700" dirty="0"/>
          </a:p>
        </p:txBody>
      </p:sp>
      <p:sp>
        <p:nvSpPr>
          <p:cNvPr id="100" name="テキスト ボックス 99"/>
          <p:cNvSpPr txBox="1"/>
          <p:nvPr/>
        </p:nvSpPr>
        <p:spPr>
          <a:xfrm>
            <a:off x="3402085" y="6603183"/>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104</a:t>
            </a:r>
            <a:r>
              <a:rPr kumimoji="1" lang="ja-JP" altLang="en-US" sz="600" dirty="0" smtClean="0"/>
              <a:t>％</a:t>
            </a:r>
            <a:endParaRPr kumimoji="1" lang="ja-JP" altLang="en-US" sz="800" dirty="0"/>
          </a:p>
        </p:txBody>
      </p:sp>
      <p:sp>
        <p:nvSpPr>
          <p:cNvPr id="101" name="テキスト ボックス 100"/>
          <p:cNvSpPr txBox="1"/>
          <p:nvPr/>
        </p:nvSpPr>
        <p:spPr>
          <a:xfrm>
            <a:off x="3911187" y="6613293"/>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02" name="テキスト ボックス 101"/>
          <p:cNvSpPr txBox="1"/>
          <p:nvPr/>
        </p:nvSpPr>
        <p:spPr>
          <a:xfrm>
            <a:off x="3023809" y="6657690"/>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03" name="テキスト ボックス 102"/>
          <p:cNvSpPr txBox="1"/>
          <p:nvPr/>
        </p:nvSpPr>
        <p:spPr>
          <a:xfrm>
            <a:off x="4054232" y="6740437"/>
            <a:ext cx="328936" cy="230832"/>
          </a:xfrm>
          <a:prstGeom prst="rect">
            <a:avLst/>
          </a:prstGeom>
          <a:noFill/>
        </p:spPr>
        <p:txBody>
          <a:bodyPr wrap="none" rtlCol="0">
            <a:spAutoFit/>
          </a:bodyPr>
          <a:lstStyle/>
          <a:p>
            <a:r>
              <a:rPr kumimoji="1" lang="en-US" altLang="ja-JP" sz="900" dirty="0" smtClean="0"/>
              <a:t>6.9</a:t>
            </a:r>
            <a:endParaRPr kumimoji="1" lang="ja-JP" altLang="en-US" sz="900" dirty="0"/>
          </a:p>
        </p:txBody>
      </p:sp>
      <p:pic>
        <p:nvPicPr>
          <p:cNvPr id="104" name="図 1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9132" y="6692250"/>
            <a:ext cx="187064" cy="186265"/>
          </a:xfrm>
          <a:prstGeom prst="rect">
            <a:avLst/>
          </a:prstGeom>
          <a:noFill/>
        </p:spPr>
      </p:pic>
      <p:cxnSp>
        <p:nvCxnSpPr>
          <p:cNvPr id="105" name="直線コネクタ 104"/>
          <p:cNvCxnSpPr/>
          <p:nvPr/>
        </p:nvCxnSpPr>
        <p:spPr>
          <a:xfrm>
            <a:off x="3460447" y="6654937"/>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965274" y="6654937"/>
            <a:ext cx="0" cy="258364"/>
          </a:xfrm>
          <a:prstGeom prst="line">
            <a:avLst/>
          </a:prstGeom>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2360261" y="8820755"/>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2915691" y="8820755"/>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2308938" y="8774444"/>
            <a:ext cx="633507" cy="348813"/>
          </a:xfrm>
          <a:prstGeom prst="rect">
            <a:avLst/>
          </a:prstGeom>
          <a:noFill/>
          <a:ln w="9525">
            <a:noFill/>
          </a:ln>
        </p:spPr>
        <p:txBody>
          <a:bodyPr wrap="none" rtlCol="0">
            <a:spAutoFit/>
          </a:bodyPr>
          <a:lstStyle/>
          <a:p>
            <a:pPr algn="ct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a:t>1,858</a:t>
            </a:r>
            <a:r>
              <a:rPr kumimoji="1" lang="en-US" altLang="ja-JP" sz="700" dirty="0" smtClean="0"/>
              <a:t>kWh</a:t>
            </a:r>
            <a:endParaRPr kumimoji="1" lang="ja-JP" altLang="en-US" sz="700" dirty="0"/>
          </a:p>
        </p:txBody>
      </p:sp>
      <p:sp>
        <p:nvSpPr>
          <p:cNvPr id="111" name="テキスト ボックス 110"/>
          <p:cNvSpPr txBox="1"/>
          <p:nvPr/>
        </p:nvSpPr>
        <p:spPr>
          <a:xfrm>
            <a:off x="3413404" y="8769001"/>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90</a:t>
            </a:r>
            <a:r>
              <a:rPr kumimoji="1" lang="ja-JP" altLang="en-US" sz="600" dirty="0" smtClean="0"/>
              <a:t>％</a:t>
            </a:r>
            <a:endParaRPr kumimoji="1" lang="ja-JP" altLang="en-US" sz="800" dirty="0"/>
          </a:p>
        </p:txBody>
      </p:sp>
      <p:sp>
        <p:nvSpPr>
          <p:cNvPr id="112" name="テキスト ボックス 111"/>
          <p:cNvSpPr txBox="1"/>
          <p:nvPr/>
        </p:nvSpPr>
        <p:spPr>
          <a:xfrm>
            <a:off x="3922506" y="8788637"/>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13" name="テキスト ボックス 112"/>
          <p:cNvSpPr txBox="1"/>
          <p:nvPr/>
        </p:nvSpPr>
        <p:spPr>
          <a:xfrm>
            <a:off x="3035128" y="8823508"/>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14" name="テキスト ボックス 113"/>
          <p:cNvSpPr txBox="1"/>
          <p:nvPr/>
        </p:nvSpPr>
        <p:spPr>
          <a:xfrm>
            <a:off x="4065551" y="8906255"/>
            <a:ext cx="328936" cy="230832"/>
          </a:xfrm>
          <a:prstGeom prst="rect">
            <a:avLst/>
          </a:prstGeom>
          <a:noFill/>
        </p:spPr>
        <p:txBody>
          <a:bodyPr wrap="none" rtlCol="0">
            <a:spAutoFit/>
          </a:bodyPr>
          <a:lstStyle/>
          <a:p>
            <a:r>
              <a:rPr kumimoji="1" lang="en-US" altLang="ja-JP" sz="900" dirty="0" smtClean="0"/>
              <a:t>5.7</a:t>
            </a:r>
            <a:endParaRPr kumimoji="1" lang="ja-JP" altLang="en-US" sz="900" dirty="0"/>
          </a:p>
        </p:txBody>
      </p:sp>
      <p:cxnSp>
        <p:nvCxnSpPr>
          <p:cNvPr id="116" name="直線コネクタ 115"/>
          <p:cNvCxnSpPr/>
          <p:nvPr/>
        </p:nvCxnSpPr>
        <p:spPr>
          <a:xfrm>
            <a:off x="3471766" y="8820755"/>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3976593" y="8820755"/>
            <a:ext cx="0" cy="258364"/>
          </a:xfrm>
          <a:prstGeom prst="line">
            <a:avLst/>
          </a:prstGeom>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141219" y="8824867"/>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696649" y="8824867"/>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85133" y="8778556"/>
            <a:ext cx="633507" cy="348813"/>
          </a:xfrm>
          <a:prstGeom prst="rect">
            <a:avLst/>
          </a:prstGeom>
          <a:noFill/>
          <a:ln w="9525">
            <a:noFill/>
          </a:ln>
        </p:spPr>
        <p:txBody>
          <a:bodyPr wrap="none" rtlCol="0">
            <a:spAutoFit/>
          </a:bodyPr>
          <a:lstStyle/>
          <a:p>
            <a:pPr algn="ct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1,282</a:t>
            </a:r>
            <a:r>
              <a:rPr kumimoji="1" lang="en-US" altLang="ja-JP" sz="700" dirty="0" smtClean="0"/>
              <a:t>kWh</a:t>
            </a:r>
            <a:endParaRPr kumimoji="1" lang="ja-JP" altLang="en-US" sz="700" dirty="0"/>
          </a:p>
        </p:txBody>
      </p:sp>
      <p:sp>
        <p:nvSpPr>
          <p:cNvPr id="122" name="テキスト ボックス 121"/>
          <p:cNvSpPr txBox="1"/>
          <p:nvPr/>
        </p:nvSpPr>
        <p:spPr>
          <a:xfrm>
            <a:off x="1194362" y="8773113"/>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89</a:t>
            </a:r>
            <a:r>
              <a:rPr kumimoji="1" lang="ja-JP" altLang="en-US" sz="600" dirty="0" smtClean="0"/>
              <a:t>％</a:t>
            </a:r>
            <a:endParaRPr kumimoji="1" lang="ja-JP" altLang="en-US" sz="800" dirty="0"/>
          </a:p>
        </p:txBody>
      </p:sp>
      <p:sp>
        <p:nvSpPr>
          <p:cNvPr id="123" name="テキスト ボックス 122"/>
          <p:cNvSpPr txBox="1"/>
          <p:nvPr/>
        </p:nvSpPr>
        <p:spPr>
          <a:xfrm>
            <a:off x="1703464" y="8792749"/>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24" name="テキスト ボックス 123"/>
          <p:cNvSpPr txBox="1"/>
          <p:nvPr/>
        </p:nvSpPr>
        <p:spPr>
          <a:xfrm>
            <a:off x="816086" y="8827620"/>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25" name="テキスト ボックス 124"/>
          <p:cNvSpPr txBox="1"/>
          <p:nvPr/>
        </p:nvSpPr>
        <p:spPr>
          <a:xfrm>
            <a:off x="1846509" y="8910367"/>
            <a:ext cx="328936" cy="230832"/>
          </a:xfrm>
          <a:prstGeom prst="rect">
            <a:avLst/>
          </a:prstGeom>
          <a:noFill/>
        </p:spPr>
        <p:txBody>
          <a:bodyPr wrap="none" rtlCol="0">
            <a:spAutoFit/>
          </a:bodyPr>
          <a:lstStyle/>
          <a:p>
            <a:r>
              <a:rPr kumimoji="1" lang="en-US" altLang="ja-JP" sz="900" dirty="0" smtClean="0"/>
              <a:t>5.9</a:t>
            </a:r>
            <a:endParaRPr kumimoji="1" lang="ja-JP" altLang="en-US" sz="900" dirty="0"/>
          </a:p>
        </p:txBody>
      </p:sp>
      <p:cxnSp>
        <p:nvCxnSpPr>
          <p:cNvPr id="127" name="直線コネクタ 126"/>
          <p:cNvCxnSpPr/>
          <p:nvPr/>
        </p:nvCxnSpPr>
        <p:spPr>
          <a:xfrm>
            <a:off x="1252724" y="8824867"/>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757551" y="8824867"/>
            <a:ext cx="0" cy="258364"/>
          </a:xfrm>
          <a:prstGeom prst="line">
            <a:avLst/>
          </a:prstGeom>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4555341" y="6647161"/>
            <a:ext cx="523203"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5110771" y="6647161"/>
            <a:ext cx="1580891" cy="258364"/>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4491812" y="6600850"/>
            <a:ext cx="656718" cy="348813"/>
          </a:xfrm>
          <a:prstGeom prst="rect">
            <a:avLst/>
          </a:prstGeom>
          <a:noFill/>
          <a:ln w="9525">
            <a:noFill/>
          </a:ln>
        </p:spPr>
        <p:txBody>
          <a:bodyPr wrap="none" rtlCol="0">
            <a:spAutoFit/>
          </a:bodyPr>
          <a:lstStyle/>
          <a:p>
            <a:pPr algn="ctr" defTabSz="360000">
              <a:lnSpc>
                <a:spcPts val="1000"/>
              </a:lnSpc>
            </a:pPr>
            <a:r>
              <a:rPr kumimoji="1" lang="ja-JP" altLang="en-US" sz="500" dirty="0" smtClean="0"/>
              <a:t>期間消費電力量</a:t>
            </a:r>
            <a:endParaRPr kumimoji="1" lang="en-US" altLang="ja-JP" sz="500" dirty="0" smtClean="0"/>
          </a:p>
          <a:p>
            <a:pPr algn="ctr" defTabSz="360000">
              <a:lnSpc>
                <a:spcPts val="1000"/>
              </a:lnSpc>
            </a:pPr>
            <a:r>
              <a:rPr kumimoji="1" lang="en-US" altLang="ja-JP" sz="900" dirty="0" smtClean="0"/>
              <a:t>76</a:t>
            </a:r>
            <a:r>
              <a:rPr kumimoji="1" lang="en-US" altLang="ja-JP" sz="900" dirty="0"/>
              <a:t>8</a:t>
            </a:r>
            <a:r>
              <a:rPr kumimoji="1" lang="en-US" altLang="ja-JP" sz="700" dirty="0" smtClean="0"/>
              <a:t>kWh</a:t>
            </a:r>
            <a:endParaRPr kumimoji="1" lang="ja-JP" altLang="en-US" sz="700" dirty="0"/>
          </a:p>
        </p:txBody>
      </p:sp>
      <p:sp>
        <p:nvSpPr>
          <p:cNvPr id="133" name="テキスト ボックス 132"/>
          <p:cNvSpPr txBox="1"/>
          <p:nvPr/>
        </p:nvSpPr>
        <p:spPr>
          <a:xfrm>
            <a:off x="5608484" y="6595407"/>
            <a:ext cx="633507" cy="348813"/>
          </a:xfrm>
          <a:prstGeom prst="rect">
            <a:avLst/>
          </a:prstGeom>
          <a:noFill/>
          <a:ln w="9525">
            <a:noFill/>
          </a:ln>
        </p:spPr>
        <p:txBody>
          <a:bodyPr wrap="none" rtlCol="0">
            <a:spAutoFit/>
          </a:bodyPr>
          <a:lstStyle/>
          <a:p>
            <a:pPr defTabSz="360000">
              <a:lnSpc>
                <a:spcPts val="1000"/>
              </a:lnSpc>
            </a:pPr>
            <a:r>
              <a:rPr kumimoji="1" lang="ja-JP" altLang="en-US" sz="500" dirty="0" smtClean="0"/>
              <a:t>省エネ達成</a:t>
            </a:r>
            <a:r>
              <a:rPr kumimoji="1" lang="ja-JP" altLang="en-US" sz="500" dirty="0"/>
              <a:t>基準</a:t>
            </a:r>
            <a:endParaRPr kumimoji="1" lang="en-US" altLang="ja-JP" sz="500" dirty="0" smtClean="0"/>
          </a:p>
          <a:p>
            <a:pPr algn="ctr" defTabSz="360000">
              <a:lnSpc>
                <a:spcPts val="1000"/>
              </a:lnSpc>
            </a:pPr>
            <a:r>
              <a:rPr kumimoji="1" lang="en-US" altLang="ja-JP" sz="900" dirty="0" smtClean="0"/>
              <a:t>104</a:t>
            </a:r>
            <a:r>
              <a:rPr kumimoji="1" lang="ja-JP" altLang="en-US" sz="600" dirty="0" smtClean="0"/>
              <a:t>％</a:t>
            </a:r>
            <a:endParaRPr kumimoji="1" lang="ja-JP" altLang="en-US" sz="800" dirty="0"/>
          </a:p>
        </p:txBody>
      </p:sp>
      <p:sp>
        <p:nvSpPr>
          <p:cNvPr id="134" name="テキスト ボックス 133"/>
          <p:cNvSpPr txBox="1"/>
          <p:nvPr/>
        </p:nvSpPr>
        <p:spPr>
          <a:xfrm>
            <a:off x="6120248" y="6611419"/>
            <a:ext cx="633507" cy="246221"/>
          </a:xfrm>
          <a:prstGeom prst="rect">
            <a:avLst/>
          </a:prstGeom>
          <a:noFill/>
          <a:ln w="9525">
            <a:noFill/>
          </a:ln>
        </p:spPr>
        <p:txBody>
          <a:bodyPr wrap="none" rtlCol="0">
            <a:spAutoFit/>
          </a:bodyPr>
          <a:lstStyle/>
          <a:p>
            <a:pPr algn="ctr" defTabSz="360000">
              <a:lnSpc>
                <a:spcPts val="600"/>
              </a:lnSpc>
            </a:pPr>
            <a:r>
              <a:rPr kumimoji="1" lang="ja-JP" altLang="en-US" sz="500" dirty="0" smtClean="0"/>
              <a:t>通年エネルギー</a:t>
            </a:r>
            <a:endParaRPr kumimoji="1" lang="en-US" altLang="ja-JP" sz="500" dirty="0" smtClean="0"/>
          </a:p>
          <a:p>
            <a:pPr algn="ctr" defTabSz="360000">
              <a:lnSpc>
                <a:spcPts val="600"/>
              </a:lnSpc>
            </a:pPr>
            <a:r>
              <a:rPr kumimoji="1" lang="ja-JP" altLang="en-US" sz="500" dirty="0" smtClean="0"/>
              <a:t>消費効率</a:t>
            </a:r>
            <a:r>
              <a:rPr kumimoji="1" lang="en-US" altLang="ja-JP" sz="500" dirty="0" smtClean="0"/>
              <a:t>(APF)</a:t>
            </a:r>
          </a:p>
        </p:txBody>
      </p:sp>
      <p:sp>
        <p:nvSpPr>
          <p:cNvPr id="135" name="テキスト ボックス 134"/>
          <p:cNvSpPr txBox="1"/>
          <p:nvPr/>
        </p:nvSpPr>
        <p:spPr>
          <a:xfrm>
            <a:off x="5230208" y="6649914"/>
            <a:ext cx="492443" cy="271869"/>
          </a:xfrm>
          <a:prstGeom prst="rect">
            <a:avLst/>
          </a:prstGeom>
          <a:noFill/>
          <a:ln w="9525">
            <a:noFill/>
          </a:ln>
        </p:spPr>
        <p:txBody>
          <a:bodyPr wrap="none" rtlCol="0">
            <a:spAutoFit/>
          </a:bodyPr>
          <a:lstStyle/>
          <a:p>
            <a:pPr algn="ctr" defTabSz="360000">
              <a:lnSpc>
                <a:spcPts val="700"/>
              </a:lnSpc>
            </a:pPr>
            <a:r>
              <a:rPr kumimoji="1" lang="ja-JP" altLang="en-US" sz="600" dirty="0" smtClean="0"/>
              <a:t>目標年度</a:t>
            </a:r>
            <a:endParaRPr kumimoji="1" lang="en-US" altLang="ja-JP" sz="600" dirty="0" smtClean="0"/>
          </a:p>
          <a:p>
            <a:pPr algn="ctr" defTabSz="360000">
              <a:lnSpc>
                <a:spcPts val="700"/>
              </a:lnSpc>
            </a:pPr>
            <a:r>
              <a:rPr kumimoji="1" lang="en-US" altLang="ja-JP" sz="600" dirty="0" smtClean="0"/>
              <a:t>2027</a:t>
            </a:r>
            <a:r>
              <a:rPr kumimoji="1" lang="ja-JP" altLang="en-US" sz="600" dirty="0" smtClean="0"/>
              <a:t>年</a:t>
            </a:r>
            <a:endParaRPr kumimoji="1" lang="ja-JP" altLang="en-US" sz="800" dirty="0"/>
          </a:p>
        </p:txBody>
      </p:sp>
      <p:sp>
        <p:nvSpPr>
          <p:cNvPr id="136" name="テキスト ボックス 135"/>
          <p:cNvSpPr txBox="1"/>
          <p:nvPr/>
        </p:nvSpPr>
        <p:spPr>
          <a:xfrm>
            <a:off x="6260631" y="6732661"/>
            <a:ext cx="328936" cy="230832"/>
          </a:xfrm>
          <a:prstGeom prst="rect">
            <a:avLst/>
          </a:prstGeom>
          <a:noFill/>
        </p:spPr>
        <p:txBody>
          <a:bodyPr wrap="none" rtlCol="0">
            <a:spAutoFit/>
          </a:bodyPr>
          <a:lstStyle/>
          <a:p>
            <a:r>
              <a:rPr kumimoji="1" lang="en-US" altLang="ja-JP" sz="900" dirty="0" smtClean="0"/>
              <a:t>6.9</a:t>
            </a:r>
            <a:endParaRPr kumimoji="1" lang="ja-JP" altLang="en-US" sz="900" dirty="0"/>
          </a:p>
        </p:txBody>
      </p:sp>
      <p:pic>
        <p:nvPicPr>
          <p:cNvPr id="137" name="図 1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35531" y="6684474"/>
            <a:ext cx="187064" cy="186265"/>
          </a:xfrm>
          <a:prstGeom prst="rect">
            <a:avLst/>
          </a:prstGeom>
          <a:noFill/>
        </p:spPr>
      </p:pic>
      <p:cxnSp>
        <p:nvCxnSpPr>
          <p:cNvPr id="138" name="直線コネクタ 137"/>
          <p:cNvCxnSpPr/>
          <p:nvPr/>
        </p:nvCxnSpPr>
        <p:spPr>
          <a:xfrm>
            <a:off x="5666846" y="6647161"/>
            <a:ext cx="0" cy="25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6171673" y="6647161"/>
            <a:ext cx="0" cy="258364"/>
          </a:xfrm>
          <a:prstGeom prst="line">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009" y="7284515"/>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12.0kg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31.5kg</a:t>
            </a:r>
            <a:endParaRPr kumimoji="1" lang="ja-JP" altLang="en-US" sz="700" dirty="0"/>
          </a:p>
        </p:txBody>
      </p:sp>
      <p:sp>
        <p:nvSpPr>
          <p:cNvPr id="147" name="テキスト ボックス 146"/>
          <p:cNvSpPr txBox="1"/>
          <p:nvPr/>
        </p:nvSpPr>
        <p:spPr>
          <a:xfrm>
            <a:off x="2214438" y="7285001"/>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13.0kg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31.5kg</a:t>
            </a:r>
            <a:endParaRPr kumimoji="1" lang="ja-JP" altLang="en-US" sz="700" dirty="0"/>
          </a:p>
        </p:txBody>
      </p:sp>
      <p:sp>
        <p:nvSpPr>
          <p:cNvPr id="157" name="テキスト ボックス 156"/>
          <p:cNvSpPr txBox="1"/>
          <p:nvPr/>
        </p:nvSpPr>
        <p:spPr>
          <a:xfrm>
            <a:off x="4412232" y="7278468"/>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13.0kg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34.0kg</a:t>
            </a:r>
            <a:endParaRPr kumimoji="1" lang="ja-JP" altLang="en-US" sz="700" dirty="0"/>
          </a:p>
        </p:txBody>
      </p:sp>
      <p:sp>
        <p:nvSpPr>
          <p:cNvPr id="158" name="テキスト ボックス 157"/>
          <p:cNvSpPr txBox="1"/>
          <p:nvPr/>
        </p:nvSpPr>
        <p:spPr>
          <a:xfrm>
            <a:off x="2157" y="9455501"/>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13.0kg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34.0kg</a:t>
            </a:r>
            <a:endParaRPr kumimoji="1" lang="ja-JP" altLang="en-US" sz="700" dirty="0"/>
          </a:p>
        </p:txBody>
      </p:sp>
      <p:sp>
        <p:nvSpPr>
          <p:cNvPr id="159" name="テキスト ボックス 158"/>
          <p:cNvSpPr txBox="1"/>
          <p:nvPr/>
        </p:nvSpPr>
        <p:spPr>
          <a:xfrm>
            <a:off x="2220994" y="9453371"/>
            <a:ext cx="1829347" cy="200055"/>
          </a:xfrm>
          <a:prstGeom prst="rect">
            <a:avLst/>
          </a:prstGeom>
          <a:noFill/>
        </p:spPr>
        <p:txBody>
          <a:bodyPr wrap="none" rtlCol="0">
            <a:spAutoFit/>
          </a:bodyPr>
          <a:lstStyle/>
          <a:p>
            <a:r>
              <a:rPr kumimoji="1" lang="en-US" altLang="ja-JP" sz="600" dirty="0" smtClean="0"/>
              <a:t>〔</a:t>
            </a:r>
            <a:r>
              <a:rPr kumimoji="1" lang="ja-JP" altLang="en-US" sz="600" dirty="0" smtClean="0"/>
              <a:t>室内機</a:t>
            </a:r>
            <a:r>
              <a:rPr kumimoji="1" lang="en-US" altLang="ja-JP" sz="600" dirty="0" smtClean="0"/>
              <a:t>〕</a:t>
            </a:r>
            <a:r>
              <a:rPr kumimoji="1" lang="ja-JP" altLang="en-US" sz="600" dirty="0" smtClean="0"/>
              <a:t>質量</a:t>
            </a:r>
            <a:r>
              <a:rPr kumimoji="1" lang="en-US" altLang="ja-JP" sz="700" dirty="0" smtClean="0"/>
              <a:t>13.0kg</a:t>
            </a:r>
            <a:r>
              <a:rPr kumimoji="1" lang="ja-JP" altLang="en-US" sz="700" dirty="0" smtClean="0"/>
              <a:t>　</a:t>
            </a:r>
            <a:r>
              <a:rPr kumimoji="1" lang="en-US" altLang="ja-JP" sz="600" dirty="0" smtClean="0"/>
              <a:t>〔</a:t>
            </a:r>
            <a:r>
              <a:rPr kumimoji="1" lang="ja-JP" altLang="en-US" sz="600" dirty="0" smtClean="0"/>
              <a:t>室外機</a:t>
            </a:r>
            <a:r>
              <a:rPr kumimoji="1" lang="en-US" altLang="ja-JP" sz="600" dirty="0" smtClean="0"/>
              <a:t>〕</a:t>
            </a:r>
            <a:r>
              <a:rPr kumimoji="1" lang="ja-JP" altLang="en-US" sz="600" dirty="0" smtClean="0"/>
              <a:t>質量</a:t>
            </a:r>
            <a:r>
              <a:rPr kumimoji="1" lang="en-US" altLang="ja-JP" sz="700" dirty="0" smtClean="0"/>
              <a:t>42.5kg</a:t>
            </a:r>
            <a:endParaRPr kumimoji="1" lang="ja-JP" altLang="en-US" sz="700" dirty="0"/>
          </a:p>
        </p:txBody>
      </p:sp>
      <p:sp>
        <p:nvSpPr>
          <p:cNvPr id="218" name="正方形/長方形 217"/>
          <p:cNvSpPr/>
          <p:nvPr/>
        </p:nvSpPr>
        <p:spPr>
          <a:xfrm>
            <a:off x="4562257" y="7575226"/>
            <a:ext cx="2172707" cy="216763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テキスト ボックス 218"/>
          <p:cNvSpPr txBox="1"/>
          <p:nvPr/>
        </p:nvSpPr>
        <p:spPr>
          <a:xfrm>
            <a:off x="4548683" y="7601824"/>
            <a:ext cx="2233541" cy="276999"/>
          </a:xfrm>
          <a:prstGeom prst="rect">
            <a:avLst/>
          </a:prstGeom>
          <a:noFill/>
        </p:spPr>
        <p:txBody>
          <a:bodyPr wrap="square" rtlCol="0">
            <a:spAutoFit/>
          </a:bodyPr>
          <a:lstStyle/>
          <a:p>
            <a:r>
              <a:rPr kumimoji="1" lang="ja-JP" altLang="en-US" sz="1200" u="sng" dirty="0">
                <a:solidFill>
                  <a:schemeClr val="bg1">
                    <a:lumMod val="50000"/>
                  </a:schemeClr>
                </a:solidFill>
              </a:rPr>
              <a:t>●</a:t>
            </a:r>
            <a:r>
              <a:rPr kumimoji="1" lang="ja-JP" altLang="en-US" sz="1200" u="sng" dirty="0" smtClean="0">
                <a:solidFill>
                  <a:schemeClr val="bg1">
                    <a:lumMod val="50000"/>
                  </a:schemeClr>
                </a:solidFill>
              </a:rPr>
              <a:t>ご用命は当店へ</a:t>
            </a:r>
            <a:endParaRPr kumimoji="1" lang="ja-JP" altLang="en-US" sz="1200" u="sng" dirty="0">
              <a:solidFill>
                <a:schemeClr val="bg1">
                  <a:lumMod val="50000"/>
                </a:schemeClr>
              </a:solidFill>
            </a:endParaRPr>
          </a:p>
        </p:txBody>
      </p:sp>
      <p:sp>
        <p:nvSpPr>
          <p:cNvPr id="7" name="正方形/長方形 6"/>
          <p:cNvSpPr/>
          <p:nvPr/>
        </p:nvSpPr>
        <p:spPr>
          <a:xfrm>
            <a:off x="4582640" y="9514520"/>
            <a:ext cx="2119695" cy="207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a:t>
            </a:r>
            <a:r>
              <a:rPr kumimoji="1" lang="ja-JP" altLang="en-US" sz="800" dirty="0" smtClean="0">
                <a:solidFill>
                  <a:schemeClr val="tx1"/>
                </a:solidFill>
              </a:rPr>
              <a:t>記載している価格は全て</a:t>
            </a:r>
            <a:r>
              <a:rPr kumimoji="1" lang="ja-JP" altLang="en-US" sz="800" b="1" dirty="0" smtClean="0">
                <a:solidFill>
                  <a:srgbClr val="FF0000"/>
                </a:solidFill>
              </a:rPr>
              <a:t>税込み</a:t>
            </a:r>
            <a:r>
              <a:rPr kumimoji="1" lang="ja-JP" altLang="en-US" sz="800" dirty="0" smtClean="0">
                <a:solidFill>
                  <a:schemeClr val="tx1"/>
                </a:solidFill>
              </a:rPr>
              <a:t>価格です</a:t>
            </a:r>
            <a:endParaRPr kumimoji="1" lang="ja-JP" altLang="en-US" sz="800" dirty="0">
              <a:solidFill>
                <a:schemeClr val="tx1"/>
              </a:solidFill>
            </a:endParaRPr>
          </a:p>
        </p:txBody>
      </p:sp>
      <p:sp>
        <p:nvSpPr>
          <p:cNvPr id="222" name="テキスト ボックス 221"/>
          <p:cNvSpPr txBox="1"/>
          <p:nvPr/>
        </p:nvSpPr>
        <p:spPr>
          <a:xfrm>
            <a:off x="5847530" y="5045712"/>
            <a:ext cx="841117" cy="175433"/>
          </a:xfrm>
          <a:prstGeom prst="rect">
            <a:avLst/>
          </a:prstGeom>
          <a:noFill/>
        </p:spPr>
        <p:txBody>
          <a:bodyPr wrap="none" rtlCol="0">
            <a:spAutoFit/>
          </a:bodyPr>
          <a:lstStyle/>
          <a:p>
            <a:r>
              <a:rPr lang="en-US" altLang="ja-JP" sz="540" dirty="0"/>
              <a:t>○</a:t>
            </a:r>
            <a:r>
              <a:rPr lang="ja-JP" altLang="en-US" sz="540" dirty="0"/>
              <a:t>画像はイメージです。</a:t>
            </a:r>
          </a:p>
        </p:txBody>
      </p:sp>
      <p:sp>
        <p:nvSpPr>
          <p:cNvPr id="223" name="テキスト ボックス 222"/>
          <p:cNvSpPr txBox="1"/>
          <p:nvPr/>
        </p:nvSpPr>
        <p:spPr>
          <a:xfrm>
            <a:off x="4988490" y="2050963"/>
            <a:ext cx="1484648" cy="253916"/>
          </a:xfrm>
          <a:prstGeom prst="rect">
            <a:avLst/>
          </a:prstGeom>
          <a:noFill/>
        </p:spPr>
        <p:txBody>
          <a:bodyPr wrap="none" rtlCol="0">
            <a:spAutoFit/>
          </a:bodyPr>
          <a:lstStyle/>
          <a:p>
            <a:r>
              <a:rPr lang="ja-JP" altLang="en-US" sz="1050" b="1" dirty="0"/>
              <a:t>たっぷり最大</a:t>
            </a:r>
            <a:r>
              <a:rPr lang="en-US" altLang="ja-JP" sz="1050" b="1" dirty="0"/>
              <a:t>3L/h</a:t>
            </a:r>
            <a:r>
              <a:rPr lang="ja-JP" altLang="en-US" sz="600" b="1" dirty="0"/>
              <a:t>（結露水）</a:t>
            </a:r>
          </a:p>
        </p:txBody>
      </p:sp>
      <p:sp>
        <p:nvSpPr>
          <p:cNvPr id="233" name="テキスト ボックス 232"/>
          <p:cNvSpPr txBox="1"/>
          <p:nvPr/>
        </p:nvSpPr>
        <p:spPr>
          <a:xfrm>
            <a:off x="5274985" y="2722199"/>
            <a:ext cx="1508309" cy="255455"/>
          </a:xfrm>
          <a:prstGeom prst="rect">
            <a:avLst/>
          </a:prstGeom>
          <a:noFill/>
        </p:spPr>
        <p:txBody>
          <a:bodyPr wrap="square" rtlCol="0">
            <a:spAutoFit/>
          </a:bodyPr>
          <a:lstStyle/>
          <a:p>
            <a:r>
              <a:rPr lang="en-US" altLang="ja-JP" sz="530" dirty="0" smtClean="0"/>
              <a:t>※CSH-SP28BR</a:t>
            </a:r>
            <a:r>
              <a:rPr lang="ja-JP" altLang="en-US" sz="530" dirty="0"/>
              <a:t>　</a:t>
            </a:r>
            <a:r>
              <a:rPr lang="ja-JP" altLang="en-US" sz="530" dirty="0" smtClean="0"/>
              <a:t> </a:t>
            </a:r>
            <a:endParaRPr lang="en-US" altLang="ja-JP" sz="530" dirty="0" smtClean="0"/>
          </a:p>
          <a:p>
            <a:r>
              <a:rPr lang="ja-JP" altLang="en-US" sz="530" dirty="0"/>
              <a:t>　</a:t>
            </a:r>
            <a:r>
              <a:rPr lang="ja-JP" altLang="en-US" sz="530" dirty="0" smtClean="0"/>
              <a:t>条件</a:t>
            </a:r>
            <a:r>
              <a:rPr lang="ja-JP" altLang="en-US" sz="530" dirty="0"/>
              <a:t>等詳しくはカタログをご覧ください。</a:t>
            </a:r>
          </a:p>
        </p:txBody>
      </p:sp>
      <p:sp>
        <p:nvSpPr>
          <p:cNvPr id="234" name="テキスト ボックス 233"/>
          <p:cNvSpPr txBox="1"/>
          <p:nvPr/>
        </p:nvSpPr>
        <p:spPr>
          <a:xfrm>
            <a:off x="5255710" y="2307152"/>
            <a:ext cx="1624735" cy="492443"/>
          </a:xfrm>
          <a:prstGeom prst="rect">
            <a:avLst/>
          </a:prstGeom>
          <a:noFill/>
        </p:spPr>
        <p:txBody>
          <a:bodyPr wrap="square" rtlCol="0">
            <a:spAutoFit/>
          </a:bodyPr>
          <a:lstStyle/>
          <a:p>
            <a:r>
              <a:rPr lang="ja-JP" altLang="en-US" sz="650" dirty="0"/>
              <a:t>熱交換器に付着した汚れを</a:t>
            </a:r>
            <a:r>
              <a:rPr lang="ja-JP" altLang="en-US" sz="650" dirty="0" smtClean="0"/>
              <a:t>、</a:t>
            </a:r>
            <a:endParaRPr lang="en-US" altLang="ja-JP" sz="650" dirty="0" smtClean="0"/>
          </a:p>
          <a:p>
            <a:r>
              <a:rPr lang="ja-JP" altLang="en-US" sz="650" dirty="0" smtClean="0"/>
              <a:t>約</a:t>
            </a:r>
            <a:r>
              <a:rPr lang="en-US" altLang="ja-JP" sz="650" dirty="0"/>
              <a:t>3L/h</a:t>
            </a:r>
            <a:r>
              <a:rPr lang="ja-JP" altLang="en-US" sz="650" dirty="0" smtClean="0"/>
              <a:t>の結露</a:t>
            </a:r>
            <a:r>
              <a:rPr lang="ja-JP" altLang="en-US" sz="650" dirty="0"/>
              <a:t>水で洗い流します</a:t>
            </a:r>
            <a:r>
              <a:rPr lang="ja-JP" altLang="en-US" sz="650" dirty="0" smtClean="0"/>
              <a:t>。</a:t>
            </a:r>
            <a:endParaRPr lang="en-US" altLang="ja-JP" sz="650" dirty="0" smtClean="0"/>
          </a:p>
          <a:p>
            <a:r>
              <a:rPr lang="ja-JP" altLang="en-US" sz="650" dirty="0" smtClean="0"/>
              <a:t>洗浄後、温風</a:t>
            </a:r>
            <a:r>
              <a:rPr lang="ja-JP" altLang="en-US" sz="650" dirty="0"/>
              <a:t>で乾燥し快適な</a:t>
            </a:r>
            <a:r>
              <a:rPr lang="ja-JP" altLang="en-US" sz="650" dirty="0" smtClean="0"/>
              <a:t>運転</a:t>
            </a:r>
            <a:endParaRPr lang="en-US" altLang="ja-JP" sz="650" dirty="0" smtClean="0"/>
          </a:p>
          <a:p>
            <a:r>
              <a:rPr lang="ja-JP" altLang="en-US" sz="650" dirty="0" smtClean="0"/>
              <a:t>環境</a:t>
            </a:r>
            <a:r>
              <a:rPr lang="ja-JP" altLang="en-US" sz="650" dirty="0"/>
              <a:t>を作ります。</a:t>
            </a:r>
          </a:p>
        </p:txBody>
      </p:sp>
      <p:sp>
        <p:nvSpPr>
          <p:cNvPr id="235" name="テキスト ボックス 234"/>
          <p:cNvSpPr txBox="1"/>
          <p:nvPr/>
        </p:nvSpPr>
        <p:spPr>
          <a:xfrm>
            <a:off x="6032373" y="2050759"/>
            <a:ext cx="495629" cy="173894"/>
          </a:xfrm>
          <a:prstGeom prst="rect">
            <a:avLst/>
          </a:prstGeom>
          <a:noFill/>
        </p:spPr>
        <p:txBody>
          <a:bodyPr wrap="square" rtlCol="0">
            <a:spAutoFit/>
          </a:bodyPr>
          <a:lstStyle/>
          <a:p>
            <a:r>
              <a:rPr lang="en-US" altLang="ja-JP" sz="530" dirty="0"/>
              <a:t>※</a:t>
            </a:r>
            <a:endParaRPr lang="ja-JP" altLang="en-US" sz="530" dirty="0"/>
          </a:p>
        </p:txBody>
      </p:sp>
      <p:sp>
        <p:nvSpPr>
          <p:cNvPr id="238" name="テキスト ボックス 237"/>
          <p:cNvSpPr txBox="1"/>
          <p:nvPr/>
        </p:nvSpPr>
        <p:spPr>
          <a:xfrm>
            <a:off x="5008038" y="4475967"/>
            <a:ext cx="1297125" cy="253916"/>
          </a:xfrm>
          <a:prstGeom prst="rect">
            <a:avLst/>
          </a:prstGeom>
          <a:noFill/>
        </p:spPr>
        <p:txBody>
          <a:bodyPr wrap="none" rtlCol="0">
            <a:spAutoFit/>
          </a:bodyPr>
          <a:lstStyle/>
          <a:p>
            <a:r>
              <a:rPr lang="ja-JP" altLang="en-US" sz="1050" b="1"/>
              <a:t>お手入れカンタン！</a:t>
            </a:r>
          </a:p>
        </p:txBody>
      </p:sp>
      <p:sp>
        <p:nvSpPr>
          <p:cNvPr id="239" name="テキスト ボックス 238"/>
          <p:cNvSpPr txBox="1"/>
          <p:nvPr/>
        </p:nvSpPr>
        <p:spPr>
          <a:xfrm>
            <a:off x="5013680" y="4654105"/>
            <a:ext cx="1758595" cy="492443"/>
          </a:xfrm>
          <a:prstGeom prst="rect">
            <a:avLst/>
          </a:prstGeom>
          <a:noFill/>
        </p:spPr>
        <p:txBody>
          <a:bodyPr wrap="square" rtlCol="0">
            <a:spAutoFit/>
          </a:bodyPr>
          <a:lstStyle/>
          <a:p>
            <a:r>
              <a:rPr lang="ja-JP" altLang="en-US" sz="650" dirty="0"/>
              <a:t>フィルターが自動でスライドし、溜まったホコリを掃除します。ホコリはワンタッチダストボックスに回収され、簡単に捨てることができます。</a:t>
            </a:r>
          </a:p>
        </p:txBody>
      </p:sp>
      <p:pic>
        <p:nvPicPr>
          <p:cNvPr id="262" name="図 261"/>
          <p:cNvPicPr>
            <a:picLocks noChangeAspect="1"/>
          </p:cNvPicPr>
          <p:nvPr/>
        </p:nvPicPr>
        <p:blipFill rotWithShape="1">
          <a:blip r:embed="rId3">
            <a:extLst>
              <a:ext uri="{28A0092B-C50C-407E-A947-70E740481C1C}">
                <a14:useLocalDpi xmlns:a14="http://schemas.microsoft.com/office/drawing/2010/main" val="0"/>
              </a:ext>
            </a:extLst>
          </a:blip>
          <a:srcRect l="18385" t="1478" r="55900" b="91306"/>
          <a:stretch/>
        </p:blipFill>
        <p:spPr>
          <a:xfrm>
            <a:off x="3516998" y="2040408"/>
            <a:ext cx="1580104" cy="248184"/>
          </a:xfrm>
          <a:prstGeom prst="rect">
            <a:avLst/>
          </a:prstGeom>
        </p:spPr>
      </p:pic>
      <p:pic>
        <p:nvPicPr>
          <p:cNvPr id="265" name="図 264"/>
          <p:cNvPicPr>
            <a:picLocks noChangeAspect="1"/>
          </p:cNvPicPr>
          <p:nvPr/>
        </p:nvPicPr>
        <p:blipFill rotWithShape="1">
          <a:blip r:embed="rId3">
            <a:extLst>
              <a:ext uri="{28A0092B-C50C-407E-A947-70E740481C1C}">
                <a14:useLocalDpi xmlns:a14="http://schemas.microsoft.com/office/drawing/2010/main" val="0"/>
              </a:ext>
            </a:extLst>
          </a:blip>
          <a:srcRect l="3862" t="65472" r="57363" b="4704"/>
          <a:stretch/>
        </p:blipFill>
        <p:spPr>
          <a:xfrm>
            <a:off x="3531618" y="4147861"/>
            <a:ext cx="2546650" cy="1096474"/>
          </a:xfrm>
          <a:prstGeom prst="rect">
            <a:avLst/>
          </a:prstGeom>
        </p:spPr>
      </p:pic>
      <p:grpSp>
        <p:nvGrpSpPr>
          <p:cNvPr id="17" name="グループ化 16"/>
          <p:cNvGrpSpPr/>
          <p:nvPr/>
        </p:nvGrpSpPr>
        <p:grpSpPr>
          <a:xfrm>
            <a:off x="4892540" y="3332672"/>
            <a:ext cx="1765668" cy="875377"/>
            <a:chOff x="-3961041" y="6977535"/>
            <a:chExt cx="1696720" cy="809257"/>
          </a:xfrm>
        </p:grpSpPr>
        <p:pic>
          <p:nvPicPr>
            <p:cNvPr id="264" name="図 263"/>
            <p:cNvPicPr>
              <a:picLocks noChangeAspect="1"/>
            </p:cNvPicPr>
            <p:nvPr/>
          </p:nvPicPr>
          <p:blipFill rotWithShape="1">
            <a:blip r:embed="rId3">
              <a:extLst>
                <a:ext uri="{28A0092B-C50C-407E-A947-70E740481C1C}">
                  <a14:useLocalDpi xmlns:a14="http://schemas.microsoft.com/office/drawing/2010/main" val="0"/>
                </a:ext>
              </a:extLst>
            </a:blip>
            <a:srcRect l="25764" t="47604" r="51752" b="34286"/>
            <a:stretch/>
          </p:blipFill>
          <p:spPr>
            <a:xfrm>
              <a:off x="-3961041" y="7021829"/>
              <a:ext cx="1696720" cy="764963"/>
            </a:xfrm>
            <a:prstGeom prst="rect">
              <a:avLst/>
            </a:prstGeom>
          </p:spPr>
        </p:pic>
        <p:sp>
          <p:nvSpPr>
            <p:cNvPr id="16" name="正方形/長方形 15"/>
            <p:cNvSpPr/>
            <p:nvPr/>
          </p:nvSpPr>
          <p:spPr>
            <a:xfrm>
              <a:off x="-3884267" y="6977535"/>
              <a:ext cx="582484" cy="9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3504131" y="3343909"/>
            <a:ext cx="2020920" cy="877846"/>
            <a:chOff x="434846" y="3605630"/>
            <a:chExt cx="2020920" cy="877846"/>
          </a:xfrm>
        </p:grpSpPr>
        <p:sp>
          <p:nvSpPr>
            <p:cNvPr id="236" name="テキスト ボックス 235"/>
            <p:cNvSpPr txBox="1"/>
            <p:nvPr/>
          </p:nvSpPr>
          <p:spPr>
            <a:xfrm>
              <a:off x="434846" y="3605630"/>
              <a:ext cx="1261884" cy="577081"/>
            </a:xfrm>
            <a:prstGeom prst="rect">
              <a:avLst/>
            </a:prstGeom>
            <a:noFill/>
          </p:spPr>
          <p:txBody>
            <a:bodyPr wrap="none" rtlCol="0">
              <a:spAutoFit/>
            </a:bodyPr>
            <a:lstStyle/>
            <a:p>
              <a:r>
                <a:rPr lang="ja-JP" altLang="en-US" sz="1050" b="1" dirty="0"/>
                <a:t>フィンに汚れ</a:t>
              </a:r>
              <a:r>
                <a:rPr lang="ja-JP" altLang="en-US" sz="1050" b="1" dirty="0" smtClean="0"/>
                <a:t>が</a:t>
              </a:r>
              <a:endParaRPr lang="en-US" altLang="ja-JP" sz="1050" b="1" dirty="0" smtClean="0"/>
            </a:p>
            <a:p>
              <a:r>
                <a:rPr lang="ja-JP" altLang="en-US" sz="1050" b="1" dirty="0" smtClean="0"/>
                <a:t>つきにくい</a:t>
              </a:r>
            </a:p>
            <a:p>
              <a:r>
                <a:rPr lang="ja-JP" altLang="en-US" sz="1050" b="1" dirty="0" smtClean="0"/>
                <a:t>特殊コーティング</a:t>
              </a:r>
              <a:endParaRPr lang="ja-JP" altLang="en-US" sz="600" b="1" dirty="0"/>
            </a:p>
          </p:txBody>
        </p:sp>
        <p:sp>
          <p:nvSpPr>
            <p:cNvPr id="237" name="テキスト ボックス 236"/>
            <p:cNvSpPr txBox="1"/>
            <p:nvPr/>
          </p:nvSpPr>
          <p:spPr>
            <a:xfrm>
              <a:off x="457706" y="4091061"/>
              <a:ext cx="1728719" cy="392415"/>
            </a:xfrm>
            <a:prstGeom prst="rect">
              <a:avLst/>
            </a:prstGeom>
            <a:noFill/>
          </p:spPr>
          <p:txBody>
            <a:bodyPr wrap="square" rtlCol="0">
              <a:spAutoFit/>
            </a:bodyPr>
            <a:lstStyle/>
            <a:p>
              <a:r>
                <a:rPr lang="ja-JP" altLang="en-US" sz="650" dirty="0"/>
                <a:t>熱交換器のアルミフィン</a:t>
              </a:r>
              <a:r>
                <a:rPr lang="ja-JP" altLang="en-US" sz="650" dirty="0" smtClean="0"/>
                <a:t>に</a:t>
              </a:r>
              <a:endParaRPr lang="en-US" altLang="ja-JP" sz="650" dirty="0" smtClean="0"/>
            </a:p>
            <a:p>
              <a:r>
                <a:rPr lang="ja-JP" altLang="en-US" sz="650" dirty="0" smtClean="0"/>
                <a:t>「</a:t>
              </a:r>
              <a:r>
                <a:rPr lang="ja-JP" altLang="en-US" sz="650" dirty="0"/>
                <a:t>クリアフィンコート</a:t>
              </a:r>
              <a:r>
                <a:rPr lang="ja-JP" altLang="en-US" sz="650" dirty="0" smtClean="0"/>
                <a:t>」を</a:t>
              </a:r>
              <a:r>
                <a:rPr lang="ja-JP" altLang="en-US" sz="650" dirty="0"/>
                <a:t>採用</a:t>
              </a:r>
              <a:r>
                <a:rPr lang="ja-JP" altLang="en-US" sz="650" dirty="0" smtClean="0"/>
                <a:t>。</a:t>
              </a:r>
              <a:endParaRPr lang="en-US" altLang="ja-JP" sz="650" dirty="0" smtClean="0"/>
            </a:p>
            <a:p>
              <a:r>
                <a:rPr lang="ja-JP" altLang="en-US" sz="650" dirty="0" smtClean="0"/>
                <a:t>汚れ</a:t>
              </a:r>
              <a:r>
                <a:rPr lang="ja-JP" altLang="en-US" sz="650" dirty="0"/>
                <a:t>が落ちやすくなります。</a:t>
              </a:r>
            </a:p>
          </p:txBody>
        </p:sp>
        <p:sp>
          <p:nvSpPr>
            <p:cNvPr id="244" name="テキスト ボックス 243"/>
            <p:cNvSpPr txBox="1"/>
            <p:nvPr/>
          </p:nvSpPr>
          <p:spPr>
            <a:xfrm>
              <a:off x="1880546" y="3736758"/>
              <a:ext cx="525343" cy="161583"/>
            </a:xfrm>
            <a:prstGeom prst="rect">
              <a:avLst/>
            </a:prstGeom>
            <a:noFill/>
          </p:spPr>
          <p:txBody>
            <a:bodyPr wrap="square" rtlCol="0">
              <a:spAutoFit/>
            </a:bodyPr>
            <a:lstStyle/>
            <a:p>
              <a:pPr algn="ctr"/>
              <a:r>
                <a:rPr lang="ja-JP" altLang="en-US" sz="450" dirty="0"/>
                <a:t>特殊親水層</a:t>
              </a:r>
            </a:p>
          </p:txBody>
        </p:sp>
        <p:sp>
          <p:nvSpPr>
            <p:cNvPr id="245" name="テキスト ボックス 244"/>
            <p:cNvSpPr txBox="1"/>
            <p:nvPr/>
          </p:nvSpPr>
          <p:spPr>
            <a:xfrm>
              <a:off x="1874064" y="3878980"/>
              <a:ext cx="517981" cy="161583"/>
            </a:xfrm>
            <a:prstGeom prst="rect">
              <a:avLst/>
            </a:prstGeom>
            <a:noFill/>
          </p:spPr>
          <p:txBody>
            <a:bodyPr wrap="square" rtlCol="0">
              <a:spAutoFit/>
            </a:bodyPr>
            <a:lstStyle/>
            <a:p>
              <a:pPr algn="ctr"/>
              <a:r>
                <a:rPr lang="ja-JP" altLang="en-US" sz="450" dirty="0"/>
                <a:t>樹脂耐食層</a:t>
              </a:r>
            </a:p>
          </p:txBody>
        </p:sp>
        <p:sp>
          <p:nvSpPr>
            <p:cNvPr id="246" name="テキスト ボックス 245"/>
            <p:cNvSpPr txBox="1"/>
            <p:nvPr/>
          </p:nvSpPr>
          <p:spPr>
            <a:xfrm>
              <a:off x="1809661" y="4015789"/>
              <a:ext cx="646105" cy="161583"/>
            </a:xfrm>
            <a:prstGeom prst="rect">
              <a:avLst/>
            </a:prstGeom>
            <a:noFill/>
          </p:spPr>
          <p:txBody>
            <a:bodyPr wrap="none" rtlCol="0">
              <a:spAutoFit/>
            </a:bodyPr>
            <a:lstStyle/>
            <a:p>
              <a:pPr algn="ctr"/>
              <a:r>
                <a:rPr lang="ja-JP" altLang="en-US" sz="450" dirty="0"/>
                <a:t>耐食クロメート皮膜</a:t>
              </a:r>
            </a:p>
          </p:txBody>
        </p:sp>
        <p:sp>
          <p:nvSpPr>
            <p:cNvPr id="247" name="テキスト ボックス 246"/>
            <p:cNvSpPr txBox="1"/>
            <p:nvPr/>
          </p:nvSpPr>
          <p:spPr>
            <a:xfrm>
              <a:off x="1847890" y="4182355"/>
              <a:ext cx="473206" cy="230832"/>
            </a:xfrm>
            <a:prstGeom prst="rect">
              <a:avLst/>
            </a:prstGeom>
            <a:noFill/>
          </p:spPr>
          <p:txBody>
            <a:bodyPr wrap="none" rtlCol="0">
              <a:spAutoFit/>
            </a:bodyPr>
            <a:lstStyle/>
            <a:p>
              <a:r>
                <a:rPr lang="ja-JP" altLang="en-US" sz="450" dirty="0"/>
                <a:t>アルミフィン</a:t>
              </a:r>
            </a:p>
            <a:p>
              <a:r>
                <a:rPr lang="ja-JP" altLang="en-US" sz="450" dirty="0"/>
                <a:t>（熱交換器）</a:t>
              </a:r>
            </a:p>
          </p:txBody>
        </p:sp>
      </p:grpSp>
      <p:cxnSp>
        <p:nvCxnSpPr>
          <p:cNvPr id="24" name="直線コネクタ 23"/>
          <p:cNvCxnSpPr/>
          <p:nvPr/>
        </p:nvCxnSpPr>
        <p:spPr>
          <a:xfrm>
            <a:off x="3476139" y="1978012"/>
            <a:ext cx="0" cy="3264800"/>
          </a:xfrm>
          <a:prstGeom prst="line">
            <a:avLst/>
          </a:prstGeom>
          <a:ln>
            <a:solidFill>
              <a:srgbClr val="D6BB7A"/>
            </a:solidFill>
          </a:ln>
        </p:spPr>
        <p:style>
          <a:lnRef idx="1">
            <a:schemeClr val="accent1"/>
          </a:lnRef>
          <a:fillRef idx="0">
            <a:schemeClr val="accent1"/>
          </a:fillRef>
          <a:effectRef idx="0">
            <a:schemeClr val="accent1"/>
          </a:effectRef>
          <a:fontRef idx="minor">
            <a:schemeClr val="tx1"/>
          </a:fontRef>
        </p:style>
      </p:cxnSp>
      <p:sp>
        <p:nvSpPr>
          <p:cNvPr id="269" name="テキスト ボックス 268"/>
          <p:cNvSpPr txBox="1"/>
          <p:nvPr/>
        </p:nvSpPr>
        <p:spPr>
          <a:xfrm>
            <a:off x="683852" y="6285375"/>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70" name="テキスト ボックス 269"/>
          <p:cNvSpPr txBox="1"/>
          <p:nvPr/>
        </p:nvSpPr>
        <p:spPr>
          <a:xfrm>
            <a:off x="2895087" y="6278057"/>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71" name="テキスト ボックス 270"/>
          <p:cNvSpPr txBox="1"/>
          <p:nvPr/>
        </p:nvSpPr>
        <p:spPr>
          <a:xfrm>
            <a:off x="5109707" y="6271264"/>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72" name="テキスト ボックス 271"/>
          <p:cNvSpPr txBox="1"/>
          <p:nvPr/>
        </p:nvSpPr>
        <p:spPr>
          <a:xfrm>
            <a:off x="727544" y="8441117"/>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sp>
        <p:nvSpPr>
          <p:cNvPr id="273" name="テキスト ボックス 272"/>
          <p:cNvSpPr txBox="1"/>
          <p:nvPr/>
        </p:nvSpPr>
        <p:spPr>
          <a:xfrm>
            <a:off x="2884333" y="8436715"/>
            <a:ext cx="1503652" cy="369332"/>
          </a:xfrm>
          <a:prstGeom prst="rect">
            <a:avLst/>
          </a:prstGeom>
          <a:noFill/>
        </p:spPr>
        <p:txBody>
          <a:bodyPr wrap="square" rtlCol="0">
            <a:spAutoFit/>
          </a:bodyPr>
          <a:lstStyle/>
          <a:p>
            <a:r>
              <a:rPr kumimoji="1" lang="en-US" altLang="ja-JP" b="1" i="1" dirty="0" smtClean="0">
                <a:solidFill>
                  <a:srgbClr val="C00000"/>
                </a:solidFill>
                <a:effectLst>
                  <a:outerShdw blurRad="38100" dist="38100" dir="2700000" algn="tl">
                    <a:srgbClr val="000000">
                      <a:alpha val="43137"/>
                    </a:srgbClr>
                  </a:outerShdw>
                </a:effectLst>
              </a:rPr>
              <a:t>\-----------</a:t>
            </a:r>
            <a:endParaRPr kumimoji="1" lang="ja-JP" altLang="en-US" b="1" i="1" dirty="0">
              <a:solidFill>
                <a:srgbClr val="C00000"/>
              </a:solidFill>
              <a:effectLst>
                <a:outerShdw blurRad="38100" dist="38100" dir="2700000" algn="tl">
                  <a:srgbClr val="000000">
                    <a:alpha val="43137"/>
                  </a:srgbClr>
                </a:outerShdw>
              </a:effectLst>
            </a:endParaRPr>
          </a:p>
        </p:txBody>
      </p:sp>
      <p:pic>
        <p:nvPicPr>
          <p:cNvPr id="179" name="図 1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4185" y="300035"/>
            <a:ext cx="422612" cy="422612"/>
          </a:xfrm>
          <a:prstGeom prst="rect">
            <a:avLst/>
          </a:prstGeom>
          <a:ln>
            <a:noFill/>
          </a:ln>
          <a:effectLst>
            <a:outerShdw blurRad="63500" sx="102000" sy="102000" algn="ctr" rotWithShape="0">
              <a:prstClr val="black">
                <a:alpha val="40000"/>
              </a:prstClr>
            </a:outerShdw>
          </a:effectLst>
        </p:spPr>
      </p:pic>
      <p:sp>
        <p:nvSpPr>
          <p:cNvPr id="178" name="テキスト ボックス 177"/>
          <p:cNvSpPr txBox="1"/>
          <p:nvPr/>
        </p:nvSpPr>
        <p:spPr>
          <a:xfrm>
            <a:off x="5929032" y="7786"/>
            <a:ext cx="822824" cy="307777"/>
          </a:xfrm>
          <a:prstGeom prst="rect">
            <a:avLst/>
          </a:prstGeom>
          <a:noFill/>
        </p:spPr>
        <p:txBody>
          <a:bodyPr wrap="square" rtlCol="0">
            <a:spAutoFit/>
          </a:bodyPr>
          <a:lstStyle/>
          <a:p>
            <a:pPr algn="ctr"/>
            <a:r>
              <a:rPr kumimoji="1" lang="ja-JP" altLang="en-US" sz="700" b="1" dirty="0" smtClean="0">
                <a:latin typeface="BIZ UDPゴシック" panose="020B0400000000000000" pitchFamily="50" charset="-128"/>
                <a:ea typeface="BIZ UDPゴシック" panose="020B0400000000000000" pitchFamily="50" charset="-128"/>
              </a:rPr>
              <a:t>専用アプリで</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ja-JP" altLang="en-US" sz="700" b="1" dirty="0" smtClean="0">
                <a:latin typeface="BIZ UDPゴシック" panose="020B0400000000000000" pitchFamily="50" charset="-128"/>
                <a:ea typeface="BIZ UDPゴシック" panose="020B0400000000000000" pitchFamily="50" charset="-128"/>
              </a:rPr>
              <a:t>遠隔操作可能！</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82" name="テキスト ボックス 181"/>
          <p:cNvSpPr txBox="1"/>
          <p:nvPr/>
        </p:nvSpPr>
        <p:spPr>
          <a:xfrm>
            <a:off x="208684" y="6164716"/>
            <a:ext cx="2265725" cy="215444"/>
          </a:xfrm>
          <a:prstGeom prst="rect">
            <a:avLst/>
          </a:prstGeom>
          <a:noFill/>
        </p:spPr>
        <p:txBody>
          <a:bodyPr wrap="square" rtlCol="0">
            <a:spAutoFit/>
          </a:bodyPr>
          <a:lstStyle/>
          <a:p>
            <a:r>
              <a:rPr kumimoji="1" lang="zh-CN" altLang="en-US" sz="800" dirty="0">
                <a:latin typeface="+mn-ea"/>
              </a:rPr>
              <a:t>希望小売価格  </a:t>
            </a:r>
            <a:r>
              <a:rPr kumimoji="1" lang="en-US" altLang="ja-JP" sz="800" dirty="0" smtClean="0">
                <a:latin typeface="DengXian"/>
              </a:rPr>
              <a:t>385</a:t>
            </a:r>
            <a:r>
              <a:rPr kumimoji="1" lang="en-US" altLang="zh-CN" sz="800" dirty="0" smtClean="0">
                <a:latin typeface="+mn-ea"/>
              </a:rPr>
              <a:t>,000 </a:t>
            </a:r>
            <a:r>
              <a:rPr kumimoji="1" lang="zh-CN" altLang="en-US" sz="800" dirty="0">
                <a:latin typeface="+mn-ea"/>
              </a:rPr>
              <a:t>円（税抜</a:t>
            </a:r>
            <a:r>
              <a:rPr kumimoji="1" lang="en-US" altLang="zh-CN" sz="800" dirty="0" smtClean="0">
                <a:latin typeface="+mn-ea"/>
              </a:rPr>
              <a:t>3</a:t>
            </a:r>
            <a:r>
              <a:rPr kumimoji="1" lang="en-US" altLang="ja-JP" sz="800" dirty="0" smtClean="0">
                <a:latin typeface="DengXian"/>
              </a:rPr>
              <a:t>5</a:t>
            </a:r>
            <a:r>
              <a:rPr kumimoji="1" lang="en-US" altLang="zh-CN" sz="800" dirty="0" smtClean="0">
                <a:latin typeface="+mn-ea"/>
              </a:rPr>
              <a:t>0,000</a:t>
            </a:r>
            <a:r>
              <a:rPr kumimoji="1" lang="zh-CN" altLang="en-US" sz="800" dirty="0">
                <a:latin typeface="+mn-ea"/>
              </a:rPr>
              <a:t>円）</a:t>
            </a:r>
            <a:endParaRPr kumimoji="1" lang="ja-JP" altLang="en-US" sz="800" dirty="0">
              <a:latin typeface="+mn-ea"/>
            </a:endParaRPr>
          </a:p>
        </p:txBody>
      </p:sp>
      <p:sp>
        <p:nvSpPr>
          <p:cNvPr id="183" name="テキスト ボックス 182"/>
          <p:cNvSpPr txBox="1"/>
          <p:nvPr/>
        </p:nvSpPr>
        <p:spPr>
          <a:xfrm>
            <a:off x="2447710" y="6149948"/>
            <a:ext cx="2114547" cy="215444"/>
          </a:xfrm>
          <a:prstGeom prst="rect">
            <a:avLst/>
          </a:prstGeom>
          <a:noFill/>
        </p:spPr>
        <p:txBody>
          <a:bodyPr wrap="square" rtlCol="0">
            <a:spAutoFit/>
          </a:bodyPr>
          <a:lstStyle/>
          <a:p>
            <a:r>
              <a:rPr kumimoji="1" lang="zh-CN" altLang="en-US" sz="800" dirty="0">
                <a:latin typeface="+mn-ea"/>
              </a:rPr>
              <a:t>希望小売価格  </a:t>
            </a:r>
            <a:r>
              <a:rPr kumimoji="1" lang="en-US" altLang="ja-JP" sz="800" dirty="0" smtClean="0">
                <a:latin typeface="DengXian"/>
              </a:rPr>
              <a:t>41</a:t>
            </a:r>
            <a:r>
              <a:rPr kumimoji="1" lang="en-US" altLang="ja-JP" sz="800" dirty="0">
                <a:latin typeface="DengXian"/>
              </a:rPr>
              <a:t>8</a:t>
            </a:r>
            <a:r>
              <a:rPr kumimoji="1" lang="en-US" altLang="zh-CN" sz="800" dirty="0" smtClean="0">
                <a:latin typeface="+mn-ea"/>
              </a:rPr>
              <a:t>,000 </a:t>
            </a:r>
            <a:r>
              <a:rPr kumimoji="1" lang="zh-CN" altLang="en-US" sz="800" dirty="0">
                <a:latin typeface="+mn-ea"/>
              </a:rPr>
              <a:t>円（税抜</a:t>
            </a:r>
            <a:r>
              <a:rPr kumimoji="1" lang="en-US" altLang="zh-CN" sz="800" dirty="0" smtClean="0">
                <a:latin typeface="+mn-ea"/>
              </a:rPr>
              <a:t>3</a:t>
            </a:r>
            <a:r>
              <a:rPr kumimoji="1" lang="en-US" altLang="ja-JP" sz="800" dirty="0" smtClean="0">
                <a:latin typeface="DengXian"/>
              </a:rPr>
              <a:t>8</a:t>
            </a:r>
            <a:r>
              <a:rPr kumimoji="1" lang="en-US" altLang="zh-CN" sz="800" dirty="0" smtClean="0">
                <a:latin typeface="+mn-ea"/>
              </a:rPr>
              <a:t>0,000</a:t>
            </a:r>
            <a:r>
              <a:rPr kumimoji="1" lang="zh-CN" altLang="en-US" sz="800" dirty="0">
                <a:latin typeface="+mn-ea"/>
              </a:rPr>
              <a:t>円）</a:t>
            </a:r>
            <a:endParaRPr kumimoji="1" lang="ja-JP" altLang="en-US" sz="800" dirty="0">
              <a:latin typeface="+mn-ea"/>
            </a:endParaRPr>
          </a:p>
        </p:txBody>
      </p:sp>
      <p:sp>
        <p:nvSpPr>
          <p:cNvPr id="184" name="テキスト ボックス 183"/>
          <p:cNvSpPr txBox="1"/>
          <p:nvPr/>
        </p:nvSpPr>
        <p:spPr>
          <a:xfrm>
            <a:off x="4631088" y="6156584"/>
            <a:ext cx="2074301" cy="215444"/>
          </a:xfrm>
          <a:prstGeom prst="rect">
            <a:avLst/>
          </a:prstGeom>
          <a:noFill/>
        </p:spPr>
        <p:txBody>
          <a:bodyPr wrap="square" rtlCol="0">
            <a:spAutoFit/>
          </a:bodyPr>
          <a:lstStyle/>
          <a:p>
            <a:r>
              <a:rPr kumimoji="1" lang="zh-CN" altLang="en-US" sz="800" dirty="0">
                <a:latin typeface="+mn-ea"/>
              </a:rPr>
              <a:t>希望小売価格  </a:t>
            </a:r>
            <a:r>
              <a:rPr kumimoji="1" lang="en-US" altLang="ja-JP" sz="800" dirty="0" smtClean="0">
                <a:latin typeface="DengXian"/>
              </a:rPr>
              <a:t>45</a:t>
            </a:r>
            <a:r>
              <a:rPr kumimoji="1" lang="en-US" altLang="ja-JP" sz="800" dirty="0">
                <a:latin typeface="DengXian"/>
              </a:rPr>
              <a:t>1</a:t>
            </a:r>
            <a:r>
              <a:rPr kumimoji="1" lang="en-US" altLang="zh-CN" sz="800" dirty="0" smtClean="0">
                <a:latin typeface="+mn-ea"/>
              </a:rPr>
              <a:t>,000 </a:t>
            </a:r>
            <a:r>
              <a:rPr kumimoji="1" lang="zh-CN" altLang="en-US" sz="800" dirty="0">
                <a:latin typeface="+mn-ea"/>
              </a:rPr>
              <a:t>円（</a:t>
            </a:r>
            <a:r>
              <a:rPr kumimoji="1" lang="zh-CN" altLang="en-US" sz="800" dirty="0" smtClean="0">
                <a:latin typeface="+mn-ea"/>
              </a:rPr>
              <a:t>税抜</a:t>
            </a:r>
            <a:r>
              <a:rPr kumimoji="1" lang="en-US" altLang="ja-JP" sz="800" dirty="0" smtClean="0">
                <a:latin typeface="DengXian"/>
              </a:rPr>
              <a:t>41</a:t>
            </a:r>
            <a:r>
              <a:rPr kumimoji="1" lang="en-US" altLang="ja-JP" sz="800" dirty="0">
                <a:latin typeface="DengXian"/>
              </a:rPr>
              <a:t>0</a:t>
            </a:r>
            <a:r>
              <a:rPr kumimoji="1" lang="en-US" altLang="zh-CN" sz="800" dirty="0" smtClean="0">
                <a:latin typeface="+mn-ea"/>
              </a:rPr>
              <a:t>,000</a:t>
            </a:r>
            <a:r>
              <a:rPr kumimoji="1" lang="zh-CN" altLang="en-US" sz="800" dirty="0">
                <a:latin typeface="+mn-ea"/>
              </a:rPr>
              <a:t>円）</a:t>
            </a:r>
            <a:endParaRPr kumimoji="1" lang="ja-JP" altLang="en-US" sz="800" dirty="0">
              <a:latin typeface="+mn-ea"/>
            </a:endParaRPr>
          </a:p>
        </p:txBody>
      </p:sp>
      <p:sp>
        <p:nvSpPr>
          <p:cNvPr id="185" name="テキスト ボックス 184"/>
          <p:cNvSpPr txBox="1"/>
          <p:nvPr/>
        </p:nvSpPr>
        <p:spPr>
          <a:xfrm>
            <a:off x="230568" y="8332121"/>
            <a:ext cx="2162013" cy="215444"/>
          </a:xfrm>
          <a:prstGeom prst="rect">
            <a:avLst/>
          </a:prstGeom>
          <a:noFill/>
        </p:spPr>
        <p:txBody>
          <a:bodyPr wrap="square" rtlCol="0">
            <a:spAutoFit/>
          </a:bodyPr>
          <a:lstStyle/>
          <a:p>
            <a:r>
              <a:rPr kumimoji="1" lang="zh-CN" altLang="en-US" sz="800" dirty="0">
                <a:latin typeface="+mn-ea"/>
              </a:rPr>
              <a:t>希望小売価格  </a:t>
            </a:r>
            <a:r>
              <a:rPr kumimoji="1" lang="en-US" altLang="zh-CN" sz="800" dirty="0" smtClean="0">
                <a:latin typeface="+mn-ea"/>
              </a:rPr>
              <a:t>5</a:t>
            </a:r>
            <a:r>
              <a:rPr kumimoji="1" lang="en-US" altLang="ja-JP" sz="800" dirty="0" smtClean="0">
                <a:latin typeface="DengXian"/>
              </a:rPr>
              <a:t>17</a:t>
            </a:r>
            <a:r>
              <a:rPr kumimoji="1" lang="en-US" altLang="zh-CN" sz="800" dirty="0" smtClean="0">
                <a:latin typeface="+mn-ea"/>
              </a:rPr>
              <a:t>,000 </a:t>
            </a:r>
            <a:r>
              <a:rPr kumimoji="1" lang="zh-CN" altLang="en-US" sz="800" dirty="0">
                <a:latin typeface="+mn-ea"/>
              </a:rPr>
              <a:t>円（税抜</a:t>
            </a:r>
            <a:r>
              <a:rPr kumimoji="1" lang="en-US" altLang="zh-CN" sz="800" dirty="0" smtClean="0">
                <a:latin typeface="+mn-ea"/>
              </a:rPr>
              <a:t>4</a:t>
            </a:r>
            <a:r>
              <a:rPr kumimoji="1" lang="en-US" altLang="ja-JP" sz="800" dirty="0" smtClean="0">
                <a:latin typeface="DengXian"/>
              </a:rPr>
              <a:t>7</a:t>
            </a:r>
            <a:r>
              <a:rPr kumimoji="1" lang="en-US" altLang="zh-CN" sz="800" dirty="0" smtClean="0">
                <a:latin typeface="+mn-ea"/>
              </a:rPr>
              <a:t>0,000</a:t>
            </a:r>
            <a:r>
              <a:rPr kumimoji="1" lang="zh-CN" altLang="en-US" sz="800" dirty="0">
                <a:latin typeface="+mn-ea"/>
              </a:rPr>
              <a:t>円）</a:t>
            </a:r>
            <a:endParaRPr kumimoji="1" lang="ja-JP" altLang="en-US" sz="800" dirty="0">
              <a:latin typeface="+mn-ea"/>
            </a:endParaRPr>
          </a:p>
        </p:txBody>
      </p:sp>
      <p:sp>
        <p:nvSpPr>
          <p:cNvPr id="186" name="テキスト ボックス 185"/>
          <p:cNvSpPr txBox="1"/>
          <p:nvPr/>
        </p:nvSpPr>
        <p:spPr>
          <a:xfrm>
            <a:off x="2406565" y="8321634"/>
            <a:ext cx="2732694" cy="215444"/>
          </a:xfrm>
          <a:prstGeom prst="rect">
            <a:avLst/>
          </a:prstGeom>
          <a:noFill/>
        </p:spPr>
        <p:txBody>
          <a:bodyPr wrap="square" rtlCol="0">
            <a:spAutoFit/>
          </a:bodyPr>
          <a:lstStyle/>
          <a:p>
            <a:r>
              <a:rPr kumimoji="1" lang="zh-CN" altLang="en-US" sz="800" dirty="0">
                <a:latin typeface="+mn-ea"/>
              </a:rPr>
              <a:t>希望小売価格  </a:t>
            </a:r>
            <a:r>
              <a:rPr kumimoji="1" lang="en-US" altLang="zh-CN" sz="800" dirty="0" smtClean="0">
                <a:latin typeface="+mn-ea"/>
              </a:rPr>
              <a:t>5</a:t>
            </a:r>
            <a:r>
              <a:rPr kumimoji="1" lang="en-US" altLang="ja-JP" sz="800" dirty="0" smtClean="0">
                <a:latin typeface="DengXian"/>
              </a:rPr>
              <a:t>94</a:t>
            </a:r>
            <a:r>
              <a:rPr kumimoji="1" lang="en-US" altLang="zh-CN" sz="800" dirty="0" smtClean="0">
                <a:latin typeface="+mn-ea"/>
              </a:rPr>
              <a:t>,000 </a:t>
            </a:r>
            <a:r>
              <a:rPr kumimoji="1" lang="zh-CN" altLang="en-US" sz="800" dirty="0">
                <a:latin typeface="+mn-ea"/>
              </a:rPr>
              <a:t>円（税抜</a:t>
            </a:r>
            <a:r>
              <a:rPr kumimoji="1" lang="en-US" altLang="zh-CN" sz="800" dirty="0" smtClean="0">
                <a:latin typeface="+mn-ea"/>
              </a:rPr>
              <a:t>5</a:t>
            </a:r>
            <a:r>
              <a:rPr kumimoji="1" lang="en-US" altLang="ja-JP" sz="800" dirty="0" smtClean="0">
                <a:latin typeface="DengXian"/>
              </a:rPr>
              <a:t>4</a:t>
            </a:r>
            <a:r>
              <a:rPr kumimoji="1" lang="en-US" altLang="zh-CN" sz="800" dirty="0" smtClean="0">
                <a:latin typeface="+mn-ea"/>
              </a:rPr>
              <a:t>0,000</a:t>
            </a:r>
            <a:r>
              <a:rPr kumimoji="1" lang="zh-CN" altLang="en-US" sz="800" dirty="0">
                <a:latin typeface="+mn-ea"/>
              </a:rPr>
              <a:t>円）</a:t>
            </a:r>
            <a:endParaRPr kumimoji="1" lang="ja-JP" altLang="en-US" sz="800" dirty="0">
              <a:latin typeface="+mn-ea"/>
            </a:endParaRPr>
          </a:p>
        </p:txBody>
      </p:sp>
      <p:pic>
        <p:nvPicPr>
          <p:cNvPr id="15" name="図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784" y="843171"/>
            <a:ext cx="728473" cy="871730"/>
          </a:xfrm>
          <a:prstGeom prst="rect">
            <a:avLst/>
          </a:prstGeom>
        </p:spPr>
      </p:pic>
      <p:pic>
        <p:nvPicPr>
          <p:cNvPr id="188" name="図 1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235" y="1164302"/>
            <a:ext cx="1962891" cy="763845"/>
          </a:xfrm>
          <a:prstGeom prst="rect">
            <a:avLst/>
          </a:prstGeom>
        </p:spPr>
      </p:pic>
      <p:pic>
        <p:nvPicPr>
          <p:cNvPr id="189" name="図 18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67130" y="1077049"/>
            <a:ext cx="265794" cy="840524"/>
          </a:xfrm>
          <a:prstGeom prst="rect">
            <a:avLst/>
          </a:prstGeom>
        </p:spPr>
      </p:pic>
      <p:pic>
        <p:nvPicPr>
          <p:cNvPr id="190" name="図 18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1584" y="335383"/>
            <a:ext cx="857482" cy="300954"/>
          </a:xfrm>
          <a:prstGeom prst="rect">
            <a:avLst/>
          </a:prstGeom>
        </p:spPr>
      </p:pic>
      <p:pic>
        <p:nvPicPr>
          <p:cNvPr id="167" name="図 166">
            <a:extLst>
              <a:ext uri="{FF2B5EF4-FFF2-40B4-BE49-F238E27FC236}">
                <a16:creationId xmlns:a16="http://schemas.microsoft.com/office/drawing/2014/main" id="{44FCFEC5-F727-8418-281F-DEECCE5A5B3A}"/>
              </a:ext>
            </a:extLst>
          </p:cNvPr>
          <p:cNvPicPr>
            <a:picLocks noChangeAspect="1"/>
          </p:cNvPicPr>
          <p:nvPr/>
        </p:nvPicPr>
        <p:blipFill>
          <a:blip r:embed="rId16"/>
          <a:stretch>
            <a:fillRect/>
          </a:stretch>
        </p:blipFill>
        <p:spPr>
          <a:xfrm>
            <a:off x="722341" y="8860304"/>
            <a:ext cx="187490" cy="187490"/>
          </a:xfrm>
          <a:prstGeom prst="rect">
            <a:avLst/>
          </a:prstGeom>
        </p:spPr>
      </p:pic>
      <p:pic>
        <p:nvPicPr>
          <p:cNvPr id="168" name="図 167">
            <a:extLst>
              <a:ext uri="{FF2B5EF4-FFF2-40B4-BE49-F238E27FC236}">
                <a16:creationId xmlns:a16="http://schemas.microsoft.com/office/drawing/2014/main" id="{44FCFEC5-F727-8418-281F-DEECCE5A5B3A}"/>
              </a:ext>
            </a:extLst>
          </p:cNvPr>
          <p:cNvPicPr>
            <a:picLocks noChangeAspect="1"/>
          </p:cNvPicPr>
          <p:nvPr/>
        </p:nvPicPr>
        <p:blipFill>
          <a:blip r:embed="rId16"/>
          <a:stretch>
            <a:fillRect/>
          </a:stretch>
        </p:blipFill>
        <p:spPr>
          <a:xfrm>
            <a:off x="2941358" y="8858715"/>
            <a:ext cx="187490" cy="187490"/>
          </a:xfrm>
          <a:prstGeom prst="rect">
            <a:avLst/>
          </a:prstGeom>
        </p:spPr>
      </p:pic>
      <p:pic>
        <p:nvPicPr>
          <p:cNvPr id="6" name="図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925" y="106706"/>
            <a:ext cx="1435593" cy="167523"/>
          </a:xfrm>
          <a:prstGeom prst="rect">
            <a:avLst/>
          </a:prstGeom>
        </p:spPr>
      </p:pic>
      <p:pic>
        <p:nvPicPr>
          <p:cNvPr id="151" name="図 1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7149" y="1836414"/>
            <a:ext cx="1444644" cy="702839"/>
          </a:xfrm>
          <a:prstGeom prst="rect">
            <a:avLst/>
          </a:prstGeom>
        </p:spPr>
      </p:pic>
      <p:sp>
        <p:nvSpPr>
          <p:cNvPr id="152" name="テキスト ボックス 151"/>
          <p:cNvSpPr txBox="1"/>
          <p:nvPr/>
        </p:nvSpPr>
        <p:spPr>
          <a:xfrm>
            <a:off x="2188761" y="2118017"/>
            <a:ext cx="1313180" cy="346249"/>
          </a:xfrm>
          <a:prstGeom prst="rect">
            <a:avLst/>
          </a:prstGeom>
          <a:noFill/>
        </p:spPr>
        <p:txBody>
          <a:bodyPr wrap="none" rtlCol="0">
            <a:spAutoFit/>
          </a:bodyPr>
          <a:lstStyle/>
          <a:p>
            <a:r>
              <a:rPr kumimoji="1" lang="ja-JP" altLang="en-US" sz="550" dirty="0" smtClean="0"/>
              <a:t>★</a:t>
            </a:r>
            <a:r>
              <a:rPr kumimoji="1" lang="en-US" altLang="ja-JP" sz="550" dirty="0" smtClean="0"/>
              <a:t>2024</a:t>
            </a:r>
            <a:r>
              <a:rPr kumimoji="1" lang="ja-JP" altLang="en-US" sz="550" dirty="0" smtClean="0"/>
              <a:t>年</a:t>
            </a:r>
            <a:r>
              <a:rPr kumimoji="1" lang="en-US" altLang="ja-JP" sz="550" dirty="0" smtClean="0"/>
              <a:t>12</a:t>
            </a:r>
            <a:r>
              <a:rPr kumimoji="1" lang="ja-JP" altLang="en-US" sz="550" dirty="0" smtClean="0"/>
              <a:t>月</a:t>
            </a:r>
            <a:r>
              <a:rPr kumimoji="1" lang="ja-JP" altLang="en-US" sz="550" dirty="0"/>
              <a:t>現在</a:t>
            </a:r>
            <a:r>
              <a:rPr kumimoji="1" lang="ja-JP" altLang="en-US" sz="550" dirty="0" smtClean="0"/>
              <a:t>。家庭用エアコン</a:t>
            </a:r>
            <a:endParaRPr kumimoji="1" lang="en-US" altLang="ja-JP" sz="550" dirty="0" smtClean="0"/>
          </a:p>
          <a:p>
            <a:r>
              <a:rPr kumimoji="1" lang="ja-JP" altLang="en-US" sz="550" dirty="0"/>
              <a:t>　</a:t>
            </a:r>
            <a:r>
              <a:rPr kumimoji="1" lang="ja-JP" altLang="en-US" sz="550" dirty="0" smtClean="0"/>
              <a:t>に</a:t>
            </a:r>
            <a:r>
              <a:rPr kumimoji="1" lang="ja-JP" altLang="en-US" sz="550" dirty="0"/>
              <a:t>おいて</a:t>
            </a:r>
            <a:r>
              <a:rPr kumimoji="1" lang="ja-JP" altLang="en-US" sz="550" dirty="0" smtClean="0"/>
              <a:t>。送風</a:t>
            </a:r>
            <a:r>
              <a:rPr kumimoji="1" lang="ja-JP" altLang="en-US" sz="550" dirty="0"/>
              <a:t>ファンと送風路</a:t>
            </a:r>
            <a:r>
              <a:rPr kumimoji="1" lang="ja-JP" altLang="en-US" sz="550" dirty="0" smtClean="0"/>
              <a:t>を</a:t>
            </a:r>
            <a:endParaRPr kumimoji="1" lang="en-US" altLang="ja-JP" sz="550" dirty="0" smtClean="0"/>
          </a:p>
          <a:p>
            <a:r>
              <a:rPr kumimoji="1" lang="ja-JP" altLang="en-US" sz="550" dirty="0" smtClean="0"/>
              <a:t>　同時におそうじ</a:t>
            </a:r>
            <a:r>
              <a:rPr kumimoji="1" lang="ja-JP" altLang="en-US" sz="550" dirty="0"/>
              <a:t>する機能</a:t>
            </a:r>
            <a:r>
              <a:rPr kumimoji="1" lang="ja-JP" altLang="en-US" sz="550" dirty="0" smtClean="0"/>
              <a:t>。</a:t>
            </a:r>
            <a:endParaRPr kumimoji="1" lang="en-US" altLang="ja-JP" sz="550" dirty="0"/>
          </a:p>
        </p:txBody>
      </p:sp>
      <p:pic>
        <p:nvPicPr>
          <p:cNvPr id="153" name="図 1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01195" y="1999750"/>
            <a:ext cx="528679" cy="528679"/>
          </a:xfrm>
          <a:prstGeom prst="rect">
            <a:avLst/>
          </a:prstGeom>
        </p:spPr>
      </p:pic>
      <p:grpSp>
        <p:nvGrpSpPr>
          <p:cNvPr id="23" name="グループ化 22"/>
          <p:cNvGrpSpPr/>
          <p:nvPr/>
        </p:nvGrpSpPr>
        <p:grpSpPr>
          <a:xfrm>
            <a:off x="50748" y="2573653"/>
            <a:ext cx="3319459" cy="430887"/>
            <a:chOff x="57098" y="2643503"/>
            <a:chExt cx="3319459" cy="430887"/>
          </a:xfrm>
        </p:grpSpPr>
        <p:sp>
          <p:nvSpPr>
            <p:cNvPr id="154" name="テキスト ボックス 153"/>
            <p:cNvSpPr txBox="1"/>
            <p:nvPr/>
          </p:nvSpPr>
          <p:spPr>
            <a:xfrm>
              <a:off x="748915" y="2643503"/>
              <a:ext cx="2627642" cy="430887"/>
            </a:xfrm>
            <a:prstGeom prst="rect">
              <a:avLst/>
            </a:prstGeom>
            <a:noFill/>
          </p:spPr>
          <p:txBody>
            <a:bodyPr wrap="none" rtlCol="0">
              <a:spAutoFit/>
            </a:bodyPr>
            <a:lstStyle/>
            <a:p>
              <a:r>
                <a:rPr lang="ja-JP" altLang="en-US" sz="1100" b="1" dirty="0">
                  <a:solidFill>
                    <a:srgbClr val="CAA95C"/>
                  </a:solidFill>
                  <a:latin typeface="BIZ UDPゴシック" panose="020B0400000000000000" pitchFamily="50" charset="-128"/>
                  <a:ea typeface="BIZ UDPゴシック" panose="020B0400000000000000" pitchFamily="50" charset="-128"/>
                </a:rPr>
                <a:t>これ</a:t>
              </a:r>
              <a:r>
                <a:rPr lang="ja-JP" altLang="en-US" sz="1100" b="1" dirty="0" smtClean="0">
                  <a:solidFill>
                    <a:srgbClr val="CAA95C"/>
                  </a:solidFill>
                  <a:latin typeface="BIZ UDPゴシック" panose="020B0400000000000000" pitchFamily="50" charset="-128"/>
                  <a:ea typeface="BIZ UDPゴシック" panose="020B0400000000000000" pitchFamily="50" charset="-128"/>
                </a:rPr>
                <a:t>までおそうじできなかった</a:t>
              </a:r>
              <a:endParaRPr lang="en-US" altLang="ja-JP" sz="1100" b="1" dirty="0" smtClean="0">
                <a:solidFill>
                  <a:srgbClr val="CAA95C"/>
                </a:solidFill>
                <a:latin typeface="BIZ UDPゴシック" panose="020B0400000000000000" pitchFamily="50" charset="-128"/>
                <a:ea typeface="BIZ UDPゴシック" panose="020B0400000000000000" pitchFamily="50" charset="-128"/>
              </a:endParaRPr>
            </a:p>
            <a:p>
              <a:r>
                <a:rPr lang="ja-JP" altLang="en-US" sz="1100" b="1" dirty="0" smtClean="0">
                  <a:solidFill>
                    <a:srgbClr val="CAA95C"/>
                  </a:solidFill>
                  <a:latin typeface="BIZ UDPゴシック" panose="020B0400000000000000" pitchFamily="50" charset="-128"/>
                  <a:ea typeface="BIZ UDPゴシック" panose="020B0400000000000000" pitchFamily="50" charset="-128"/>
                </a:rPr>
                <a:t>      「送風ファン」と「送風路」をキレイに</a:t>
              </a:r>
              <a:endParaRPr kumimoji="1" lang="ja-JP" altLang="en-US" sz="1100" b="1" dirty="0">
                <a:solidFill>
                  <a:srgbClr val="CAA95C"/>
                </a:solidFill>
                <a:latin typeface="BIZ UDPゴシック" panose="020B0400000000000000" pitchFamily="50" charset="-128"/>
                <a:ea typeface="BIZ UDPゴシック" panose="020B0400000000000000" pitchFamily="50" charset="-128"/>
              </a:endParaRPr>
            </a:p>
          </p:txBody>
        </p:sp>
        <p:sp>
          <p:nvSpPr>
            <p:cNvPr id="155" name="テキスト ボックス 154"/>
            <p:cNvSpPr txBox="1"/>
            <p:nvPr/>
          </p:nvSpPr>
          <p:spPr>
            <a:xfrm>
              <a:off x="57098" y="2706354"/>
              <a:ext cx="1247327" cy="220573"/>
            </a:xfrm>
            <a:prstGeom prst="rect">
              <a:avLst/>
            </a:prstGeom>
            <a:noFill/>
          </p:spPr>
          <p:txBody>
            <a:bodyPr wrap="square" rtlCol="0">
              <a:spAutoFit/>
            </a:bodyPr>
            <a:lstStyle/>
            <a:p>
              <a:pPr>
                <a:lnSpc>
                  <a:spcPts val="1000"/>
                </a:lnSpc>
              </a:pP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業界初</a:t>
              </a:r>
              <a:endParaRPr kumimoji="1" lang="en-US" altLang="ja-JP" sz="1000" dirty="0" smtClean="0">
                <a:solidFill>
                  <a:srgbClr val="FF0000"/>
                </a:solidFill>
                <a:latin typeface="BIZ UDPゴシック" panose="020B0400000000000000" pitchFamily="50" charset="-128"/>
                <a:ea typeface="BIZ UDPゴシック" panose="020B0400000000000000" pitchFamily="50" charset="-128"/>
              </a:endParaRPr>
            </a:p>
          </p:txBody>
        </p:sp>
        <p:sp>
          <p:nvSpPr>
            <p:cNvPr id="156" name="テキスト ボックス 155"/>
            <p:cNvSpPr txBox="1"/>
            <p:nvPr/>
          </p:nvSpPr>
          <p:spPr>
            <a:xfrm>
              <a:off x="611698" y="2643503"/>
              <a:ext cx="274434" cy="200055"/>
            </a:xfrm>
            <a:prstGeom prst="rect">
              <a:avLst/>
            </a:prstGeom>
            <a:noFill/>
          </p:spPr>
          <p:txBody>
            <a:bodyPr wrap="none" rtlCol="0">
              <a:spAutoFit/>
            </a:bodyPr>
            <a:lstStyle/>
            <a:p>
              <a:r>
                <a:rPr lang="ja-JP" altLang="en-US" sz="7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700" dirty="0">
                <a:solidFill>
                  <a:srgbClr val="FF0000"/>
                </a:solidFill>
                <a:latin typeface="BIZ UDPゴシック" panose="020B0400000000000000" pitchFamily="50" charset="-128"/>
                <a:ea typeface="BIZ UDPゴシック" panose="020B0400000000000000" pitchFamily="50" charset="-128"/>
              </a:endParaRPr>
            </a:p>
          </p:txBody>
        </p:sp>
      </p:grpSp>
      <p:pic>
        <p:nvPicPr>
          <p:cNvPr id="160" name="図 159"/>
          <p:cNvPicPr>
            <a:picLocks noChangeAspect="1"/>
          </p:cNvPicPr>
          <p:nvPr/>
        </p:nvPicPr>
        <p:blipFill rotWithShape="1">
          <a:blip r:embed="rId20" cstate="print">
            <a:extLst>
              <a:ext uri="{28A0092B-C50C-407E-A947-70E740481C1C}">
                <a14:useLocalDpi xmlns:a14="http://schemas.microsoft.com/office/drawing/2010/main" val="0"/>
              </a:ext>
            </a:extLst>
          </a:blip>
          <a:srcRect l="2744" t="8791" r="11140"/>
          <a:stretch/>
        </p:blipFill>
        <p:spPr>
          <a:xfrm>
            <a:off x="618047" y="3210380"/>
            <a:ext cx="2847079" cy="1769005"/>
          </a:xfrm>
          <a:prstGeom prst="rect">
            <a:avLst/>
          </a:prstGeom>
        </p:spPr>
      </p:pic>
      <p:pic>
        <p:nvPicPr>
          <p:cNvPr id="161" name="図 16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816" y="3832464"/>
            <a:ext cx="1630047" cy="465463"/>
          </a:xfrm>
          <a:prstGeom prst="rect">
            <a:avLst/>
          </a:prstGeom>
        </p:spPr>
      </p:pic>
      <p:pic>
        <p:nvPicPr>
          <p:cNvPr id="170" name="図 1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764" y="4492057"/>
            <a:ext cx="1630099" cy="467679"/>
          </a:xfrm>
          <a:prstGeom prst="rect">
            <a:avLst/>
          </a:prstGeom>
        </p:spPr>
      </p:pic>
      <p:pic>
        <p:nvPicPr>
          <p:cNvPr id="171" name="図 17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826495" y="4478684"/>
            <a:ext cx="1528187" cy="674885"/>
          </a:xfrm>
          <a:prstGeom prst="rect">
            <a:avLst/>
          </a:prstGeom>
        </p:spPr>
      </p:pic>
      <p:pic>
        <p:nvPicPr>
          <p:cNvPr id="174" name="図 17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494" y="3245039"/>
            <a:ext cx="1624369" cy="401590"/>
          </a:xfrm>
          <a:prstGeom prst="rect">
            <a:avLst/>
          </a:prstGeom>
        </p:spPr>
      </p:pic>
      <p:sp>
        <p:nvSpPr>
          <p:cNvPr id="18" name="角丸四角形 17"/>
          <p:cNvSpPr/>
          <p:nvPr/>
        </p:nvSpPr>
        <p:spPr>
          <a:xfrm>
            <a:off x="100144" y="3238689"/>
            <a:ext cx="1624369" cy="401590"/>
          </a:xfrm>
          <a:prstGeom prst="roundRect">
            <a:avLst>
              <a:gd name="adj" fmla="val 1072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角丸四角形 176"/>
          <p:cNvSpPr/>
          <p:nvPr/>
        </p:nvSpPr>
        <p:spPr>
          <a:xfrm>
            <a:off x="106494" y="3842174"/>
            <a:ext cx="1624369" cy="451247"/>
          </a:xfrm>
          <a:prstGeom prst="roundRect">
            <a:avLst>
              <a:gd name="adj" fmla="val 13143"/>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角丸四角形 179"/>
          <p:cNvSpPr/>
          <p:nvPr/>
        </p:nvSpPr>
        <p:spPr>
          <a:xfrm>
            <a:off x="100131" y="4502291"/>
            <a:ext cx="1624369" cy="451247"/>
          </a:xfrm>
          <a:prstGeom prst="roundRect">
            <a:avLst>
              <a:gd name="adj" fmla="val 13143"/>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1477" y="4141982"/>
            <a:ext cx="404395" cy="9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6" name="グループ化 225"/>
          <p:cNvGrpSpPr/>
          <p:nvPr/>
        </p:nvGrpSpPr>
        <p:grpSpPr>
          <a:xfrm>
            <a:off x="1537798" y="101200"/>
            <a:ext cx="4411864" cy="463228"/>
            <a:chOff x="2130468" y="70581"/>
            <a:chExt cx="4411864" cy="463228"/>
          </a:xfrm>
        </p:grpSpPr>
        <p:sp>
          <p:nvSpPr>
            <p:cNvPr id="181" name="テキスト ボックス 180"/>
            <p:cNvSpPr txBox="1"/>
            <p:nvPr/>
          </p:nvSpPr>
          <p:spPr>
            <a:xfrm>
              <a:off x="2161004" y="70581"/>
              <a:ext cx="4381328" cy="446276"/>
            </a:xfrm>
            <a:prstGeom prst="rect">
              <a:avLst/>
            </a:prstGeom>
            <a:noFill/>
          </p:spPr>
          <p:txBody>
            <a:bodyPr wrap="none" rtlCol="0">
              <a:spAutoFit/>
            </a:bodyPr>
            <a:lstStyle/>
            <a:p>
              <a:pPr algn="ctr"/>
              <a:r>
                <a:rPr kumimoji="1" lang="ja-JP" altLang="en-US" sz="2300" b="1" dirty="0" smtClean="0">
                  <a:solidFill>
                    <a:schemeClr val="bg1"/>
                  </a:solidFill>
                  <a:latin typeface="BIZ UDPゴシック" panose="020B0400000000000000" pitchFamily="50" charset="-128"/>
                  <a:ea typeface="BIZ UDPゴシック" panose="020B0400000000000000" pitchFamily="50" charset="-128"/>
                </a:rPr>
                <a:t>お手入れカンタン  高い省エネ性</a:t>
              </a:r>
              <a:endParaRPr kumimoji="1" lang="ja-JP" altLang="en-US" sz="2300" b="1"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2130468" y="87533"/>
              <a:ext cx="4381328" cy="446276"/>
            </a:xfrm>
            <a:prstGeom prst="rect">
              <a:avLst/>
            </a:prstGeom>
            <a:noFill/>
          </p:spPr>
          <p:txBody>
            <a:bodyPr wrap="none" rtlCol="0">
              <a:spAutoFit/>
            </a:bodyPr>
            <a:lstStyle/>
            <a:p>
              <a:pPr algn="ctr"/>
              <a:r>
                <a:rPr kumimoji="1" lang="ja-JP" altLang="en-US" sz="2300" b="1" dirty="0" smtClean="0">
                  <a:solidFill>
                    <a:srgbClr val="0F3675"/>
                  </a:solidFill>
                  <a:latin typeface="BIZ UDPゴシック" panose="020B0400000000000000" pitchFamily="50" charset="-128"/>
                  <a:ea typeface="BIZ UDPゴシック" panose="020B0400000000000000" pitchFamily="50" charset="-128"/>
                </a:rPr>
                <a:t>お手入れカンタン  高い省エネ性</a:t>
              </a:r>
              <a:endParaRPr kumimoji="1" lang="ja-JP" altLang="en-US" sz="2300" b="1" dirty="0">
                <a:solidFill>
                  <a:srgbClr val="0F3675"/>
                </a:solidFill>
                <a:latin typeface="BIZ UDPゴシック" panose="020B0400000000000000" pitchFamily="50" charset="-128"/>
                <a:ea typeface="BIZ UDPゴシック" panose="020B0400000000000000" pitchFamily="50" charset="-128"/>
              </a:endParaRPr>
            </a:p>
          </p:txBody>
        </p:sp>
      </p:grpSp>
      <p:sp>
        <p:nvSpPr>
          <p:cNvPr id="28" name="テキスト ボックス 27"/>
          <p:cNvSpPr txBox="1"/>
          <p:nvPr/>
        </p:nvSpPr>
        <p:spPr>
          <a:xfrm>
            <a:off x="38740" y="9697183"/>
            <a:ext cx="2146742" cy="184666"/>
          </a:xfrm>
          <a:prstGeom prst="rect">
            <a:avLst/>
          </a:prstGeom>
          <a:noFill/>
        </p:spPr>
        <p:txBody>
          <a:bodyPr wrap="none" rtlCol="0">
            <a:spAutoFit/>
          </a:bodyPr>
          <a:lstStyle/>
          <a:p>
            <a:r>
              <a:rPr kumimoji="1" lang="ja-JP" altLang="en-US" sz="600" dirty="0" smtClean="0"/>
              <a:t>☆外気温</a:t>
            </a:r>
            <a:r>
              <a:rPr kumimoji="1" lang="en-US" altLang="ja-JP" sz="600" dirty="0" smtClean="0"/>
              <a:t>2℃</a:t>
            </a:r>
            <a:r>
              <a:rPr kumimoji="1" lang="ja-JP" altLang="en-US" sz="600" dirty="0" smtClean="0"/>
              <a:t>時。暖房を重視する時のめや</a:t>
            </a:r>
            <a:r>
              <a:rPr kumimoji="1" lang="ja-JP" altLang="en-US" sz="600" dirty="0" err="1" smtClean="0"/>
              <a:t>すに</a:t>
            </a:r>
            <a:r>
              <a:rPr kumimoji="1" lang="ja-JP" altLang="en-US" sz="600" dirty="0" smtClean="0"/>
              <a:t>なります。</a:t>
            </a:r>
            <a:endParaRPr kumimoji="1" lang="ja-JP" altLang="en-US" sz="600" dirty="0"/>
          </a:p>
        </p:txBody>
      </p:sp>
      <p:sp>
        <p:nvSpPr>
          <p:cNvPr id="187" name="テキスト ボックス 186"/>
          <p:cNvSpPr txBox="1"/>
          <p:nvPr/>
        </p:nvSpPr>
        <p:spPr>
          <a:xfrm>
            <a:off x="54942" y="2990300"/>
            <a:ext cx="3365719" cy="176972"/>
          </a:xfrm>
          <a:prstGeom prst="rect">
            <a:avLst/>
          </a:prstGeom>
          <a:noFill/>
        </p:spPr>
        <p:txBody>
          <a:bodyPr wrap="square" rtlCol="0">
            <a:spAutoFit/>
          </a:bodyPr>
          <a:lstStyle/>
          <a:p>
            <a:r>
              <a:rPr kumimoji="1" lang="ja-JP" altLang="en-US" sz="550" dirty="0" smtClean="0"/>
              <a:t>☆家庭用エアコンに</a:t>
            </a:r>
            <a:r>
              <a:rPr kumimoji="1" lang="ja-JP" altLang="en-US" sz="550" dirty="0"/>
              <a:t>おいて</a:t>
            </a:r>
            <a:r>
              <a:rPr kumimoji="1" lang="ja-JP" altLang="en-US" sz="550" dirty="0" smtClean="0"/>
              <a:t>。送風</a:t>
            </a:r>
            <a:r>
              <a:rPr kumimoji="1" lang="ja-JP" altLang="en-US" sz="550" dirty="0"/>
              <a:t>ファンと送風路</a:t>
            </a:r>
            <a:r>
              <a:rPr kumimoji="1" lang="ja-JP" altLang="en-US" sz="550" dirty="0" smtClean="0"/>
              <a:t>を同時におそうじ</a:t>
            </a:r>
            <a:r>
              <a:rPr kumimoji="1" lang="ja-JP" altLang="en-US" sz="550" dirty="0"/>
              <a:t>する機能</a:t>
            </a:r>
            <a:r>
              <a:rPr kumimoji="1" lang="ja-JP" altLang="en-US" sz="550" dirty="0" smtClean="0"/>
              <a:t>。</a:t>
            </a:r>
            <a:r>
              <a:rPr kumimoji="1" lang="en-US" altLang="ja-JP" sz="550" dirty="0" smtClean="0"/>
              <a:t>2024</a:t>
            </a:r>
            <a:r>
              <a:rPr kumimoji="1" lang="ja-JP" altLang="en-US" sz="550" dirty="0" smtClean="0"/>
              <a:t>年</a:t>
            </a:r>
            <a:r>
              <a:rPr kumimoji="1" lang="en-US" altLang="ja-JP" sz="550" dirty="0" smtClean="0"/>
              <a:t>1</a:t>
            </a:r>
            <a:r>
              <a:rPr kumimoji="1" lang="ja-JP" altLang="en-US" sz="550" dirty="0" smtClean="0"/>
              <a:t>月発売。</a:t>
            </a:r>
            <a:endParaRPr kumimoji="1" lang="en-US" altLang="ja-JP" sz="550" dirty="0" smtClean="0"/>
          </a:p>
        </p:txBody>
      </p:sp>
      <p:grpSp>
        <p:nvGrpSpPr>
          <p:cNvPr id="30" name="グループ化 29"/>
          <p:cNvGrpSpPr/>
          <p:nvPr/>
        </p:nvGrpSpPr>
        <p:grpSpPr>
          <a:xfrm>
            <a:off x="3335086" y="882801"/>
            <a:ext cx="1152201" cy="991165"/>
            <a:chOff x="3593469" y="921243"/>
            <a:chExt cx="1152201" cy="991165"/>
          </a:xfrm>
        </p:grpSpPr>
        <p:sp>
          <p:nvSpPr>
            <p:cNvPr id="172" name="正方形/長方形 171"/>
            <p:cNvSpPr/>
            <p:nvPr/>
          </p:nvSpPr>
          <p:spPr>
            <a:xfrm>
              <a:off x="3593469" y="921243"/>
              <a:ext cx="1152201" cy="1899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t>22</a:t>
              </a:r>
              <a:r>
                <a:rPr kumimoji="1" lang="ja-JP" altLang="en-US" sz="800" dirty="0" smtClean="0"/>
                <a:t>～</a:t>
              </a:r>
              <a:r>
                <a:rPr kumimoji="1" lang="en-US" altLang="ja-JP" sz="800" dirty="0" smtClean="0"/>
                <a:t>2</a:t>
              </a:r>
              <a:r>
                <a:rPr kumimoji="1" lang="en-US" altLang="ja-JP" sz="800" dirty="0"/>
                <a:t>8</a:t>
              </a:r>
              <a:r>
                <a:rPr kumimoji="1" lang="ja-JP" altLang="en-US" sz="800" dirty="0" smtClean="0"/>
                <a:t>タイプ用</a:t>
              </a:r>
              <a:endParaRPr kumimoji="1" lang="en-US" altLang="ja-JP" sz="800" dirty="0" smtClean="0"/>
            </a:p>
          </p:txBody>
        </p:sp>
        <p:pic>
          <p:nvPicPr>
            <p:cNvPr id="26" name="図 2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86664" y="1189381"/>
              <a:ext cx="1002340" cy="723027"/>
            </a:xfrm>
            <a:prstGeom prst="rect">
              <a:avLst/>
            </a:prstGeom>
          </p:spPr>
        </p:pic>
      </p:grpSp>
      <p:grpSp>
        <p:nvGrpSpPr>
          <p:cNvPr id="31" name="グループ化 30"/>
          <p:cNvGrpSpPr/>
          <p:nvPr/>
        </p:nvGrpSpPr>
        <p:grpSpPr>
          <a:xfrm>
            <a:off x="4590204" y="885695"/>
            <a:ext cx="1058110" cy="967273"/>
            <a:chOff x="4848587" y="924137"/>
            <a:chExt cx="1058110" cy="967273"/>
          </a:xfrm>
        </p:grpSpPr>
        <p:sp>
          <p:nvSpPr>
            <p:cNvPr id="173" name="正方形/長方形 172"/>
            <p:cNvSpPr/>
            <p:nvPr/>
          </p:nvSpPr>
          <p:spPr>
            <a:xfrm>
              <a:off x="4848587" y="924137"/>
              <a:ext cx="1041269" cy="1820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t>4</a:t>
              </a:r>
              <a:r>
                <a:rPr kumimoji="1" lang="en-US" altLang="ja-JP" sz="800" dirty="0"/>
                <a:t>0</a:t>
              </a:r>
              <a:r>
                <a:rPr kumimoji="1" lang="ja-JP" altLang="en-US" sz="800" dirty="0" smtClean="0"/>
                <a:t>タイプ用</a:t>
              </a:r>
              <a:endParaRPr kumimoji="1" lang="en-US" altLang="ja-JP" sz="800" dirty="0" smtClean="0"/>
            </a:p>
          </p:txBody>
        </p:sp>
        <p:pic>
          <p:nvPicPr>
            <p:cNvPr id="27" name="図 26"/>
            <p:cNvPicPr>
              <a:picLocks noChangeAspect="1"/>
            </p:cNvPicPr>
            <p:nvPr/>
          </p:nvPicPr>
          <p:blipFill rotWithShape="1">
            <a:blip r:embed="rId26" cstate="print">
              <a:extLst>
                <a:ext uri="{28A0092B-C50C-407E-A947-70E740481C1C}">
                  <a14:useLocalDpi xmlns:a14="http://schemas.microsoft.com/office/drawing/2010/main" val="0"/>
                </a:ext>
              </a:extLst>
            </a:blip>
            <a:srcRect l="8589" t="8389" r="5855" b="5855"/>
            <a:stretch/>
          </p:blipFill>
          <p:spPr>
            <a:xfrm>
              <a:off x="4866694" y="1195824"/>
              <a:ext cx="1040003" cy="695586"/>
            </a:xfrm>
            <a:prstGeom prst="rect">
              <a:avLst/>
            </a:prstGeom>
          </p:spPr>
        </p:pic>
      </p:grpSp>
      <p:grpSp>
        <p:nvGrpSpPr>
          <p:cNvPr id="224" name="グループ化 223"/>
          <p:cNvGrpSpPr/>
          <p:nvPr/>
        </p:nvGrpSpPr>
        <p:grpSpPr>
          <a:xfrm>
            <a:off x="5734390" y="885070"/>
            <a:ext cx="1041269" cy="1055386"/>
            <a:chOff x="5992773" y="923512"/>
            <a:chExt cx="1041269" cy="1055386"/>
          </a:xfrm>
        </p:grpSpPr>
        <p:sp>
          <p:nvSpPr>
            <p:cNvPr id="191" name="正方形/長方形 190"/>
            <p:cNvSpPr/>
            <p:nvPr/>
          </p:nvSpPr>
          <p:spPr>
            <a:xfrm>
              <a:off x="5992773" y="923512"/>
              <a:ext cx="1041269" cy="1820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t>56</a:t>
              </a:r>
              <a:r>
                <a:rPr kumimoji="1" lang="ja-JP" altLang="en-US" sz="800" dirty="0" smtClean="0"/>
                <a:t>タイプ用</a:t>
              </a:r>
              <a:endParaRPr kumimoji="1" lang="en-US" altLang="ja-JP" sz="800" dirty="0" smtClean="0"/>
            </a:p>
          </p:txBody>
        </p:sp>
        <p:pic>
          <p:nvPicPr>
            <p:cNvPr id="29" name="図 28"/>
            <p:cNvPicPr>
              <a:picLocks noChangeAspect="1"/>
            </p:cNvPicPr>
            <p:nvPr/>
          </p:nvPicPr>
          <p:blipFill rotWithShape="1">
            <a:blip r:embed="rId27" cstate="print">
              <a:extLst>
                <a:ext uri="{28A0092B-C50C-407E-A947-70E740481C1C}">
                  <a14:useLocalDpi xmlns:a14="http://schemas.microsoft.com/office/drawing/2010/main" val="0"/>
                </a:ext>
              </a:extLst>
            </a:blip>
            <a:srcRect l="2094" t="2988" r="1736" b="1638"/>
            <a:stretch/>
          </p:blipFill>
          <p:spPr>
            <a:xfrm>
              <a:off x="5992773" y="1150196"/>
              <a:ext cx="1041269" cy="828702"/>
            </a:xfrm>
            <a:prstGeom prst="rect">
              <a:avLst/>
            </a:prstGeom>
          </p:spPr>
        </p:pic>
      </p:grpSp>
      <p:sp>
        <p:nvSpPr>
          <p:cNvPr id="175" name="下矢印 174"/>
          <p:cNvSpPr/>
          <p:nvPr/>
        </p:nvSpPr>
        <p:spPr>
          <a:xfrm>
            <a:off x="765212" y="3743887"/>
            <a:ext cx="197221" cy="1487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下矢印 175"/>
          <p:cNvSpPr/>
          <p:nvPr/>
        </p:nvSpPr>
        <p:spPr>
          <a:xfrm>
            <a:off x="765212" y="4398643"/>
            <a:ext cx="197221" cy="1487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28" cstate="print">
            <a:extLst>
              <a:ext uri="{28A0092B-C50C-407E-A947-70E740481C1C}">
                <a14:useLocalDpi xmlns:a14="http://schemas.microsoft.com/office/drawing/2010/main" val="0"/>
              </a:ext>
            </a:extLst>
          </a:blip>
          <a:srcRect r="919" b="12373"/>
          <a:stretch/>
        </p:blipFill>
        <p:spPr>
          <a:xfrm>
            <a:off x="2360260" y="6968636"/>
            <a:ext cx="2116251" cy="335638"/>
          </a:xfrm>
          <a:prstGeom prst="rect">
            <a:avLst/>
          </a:prstGeom>
        </p:spPr>
      </p:pic>
      <p:pic>
        <p:nvPicPr>
          <p:cNvPr id="13" name="図 12"/>
          <p:cNvPicPr>
            <a:picLocks noChangeAspect="1"/>
          </p:cNvPicPr>
          <p:nvPr/>
        </p:nvPicPr>
        <p:blipFill rotWithShape="1">
          <a:blip r:embed="rId29" cstate="print">
            <a:extLst>
              <a:ext uri="{28A0092B-C50C-407E-A947-70E740481C1C}">
                <a14:useLocalDpi xmlns:a14="http://schemas.microsoft.com/office/drawing/2010/main" val="0"/>
              </a:ext>
            </a:extLst>
          </a:blip>
          <a:srcRect r="756" b="12870"/>
          <a:stretch/>
        </p:blipFill>
        <p:spPr>
          <a:xfrm>
            <a:off x="4557527" y="6968434"/>
            <a:ext cx="2140645" cy="337027"/>
          </a:xfrm>
          <a:prstGeom prst="rect">
            <a:avLst/>
          </a:prstGeom>
        </p:spPr>
      </p:pic>
      <p:pic>
        <p:nvPicPr>
          <p:cNvPr id="14" name="図 13"/>
          <p:cNvPicPr>
            <a:picLocks noChangeAspect="1"/>
          </p:cNvPicPr>
          <p:nvPr/>
        </p:nvPicPr>
        <p:blipFill rotWithShape="1">
          <a:blip r:embed="rId30" cstate="print">
            <a:extLst>
              <a:ext uri="{28A0092B-C50C-407E-A947-70E740481C1C}">
                <a14:useLocalDpi xmlns:a14="http://schemas.microsoft.com/office/drawing/2010/main" val="0"/>
              </a:ext>
            </a:extLst>
          </a:blip>
          <a:srcRect r="2286" b="11767"/>
          <a:stretch/>
        </p:blipFill>
        <p:spPr>
          <a:xfrm>
            <a:off x="139438" y="9142243"/>
            <a:ext cx="2141697" cy="337084"/>
          </a:xfrm>
          <a:prstGeom prst="rect">
            <a:avLst/>
          </a:prstGeom>
        </p:spPr>
      </p:pic>
      <p:pic>
        <p:nvPicPr>
          <p:cNvPr id="228" name="図 227"/>
          <p:cNvPicPr>
            <a:picLocks noChangeAspect="1"/>
          </p:cNvPicPr>
          <p:nvPr/>
        </p:nvPicPr>
        <p:blipFill rotWithShape="1">
          <a:blip r:embed="rId31" cstate="print">
            <a:extLst>
              <a:ext uri="{28A0092B-C50C-407E-A947-70E740481C1C}">
                <a14:useLocalDpi xmlns:a14="http://schemas.microsoft.com/office/drawing/2010/main" val="0"/>
              </a:ext>
            </a:extLst>
          </a:blip>
          <a:srcRect r="2464" b="12925"/>
          <a:stretch/>
        </p:blipFill>
        <p:spPr>
          <a:xfrm>
            <a:off x="2360260" y="9143995"/>
            <a:ext cx="2130667" cy="331548"/>
          </a:xfrm>
          <a:prstGeom prst="rect">
            <a:avLst/>
          </a:prstGeom>
        </p:spPr>
      </p:pic>
      <p:pic>
        <p:nvPicPr>
          <p:cNvPr id="229" name="図 228"/>
          <p:cNvPicPr>
            <a:picLocks noChangeAspect="1"/>
          </p:cNvPicPr>
          <p:nvPr/>
        </p:nvPicPr>
        <p:blipFill rotWithShape="1">
          <a:blip r:embed="rId32" cstate="print">
            <a:extLst>
              <a:ext uri="{28A0092B-C50C-407E-A947-70E740481C1C}">
                <a14:useLocalDpi xmlns:a14="http://schemas.microsoft.com/office/drawing/2010/main" val="0"/>
              </a:ext>
            </a:extLst>
          </a:blip>
          <a:srcRect r="2523" b="12442"/>
          <a:stretch/>
        </p:blipFill>
        <p:spPr>
          <a:xfrm>
            <a:off x="139438" y="6965692"/>
            <a:ext cx="2136934" cy="334574"/>
          </a:xfrm>
          <a:prstGeom prst="rect">
            <a:avLst/>
          </a:prstGeom>
        </p:spPr>
      </p:pic>
    </p:spTree>
    <p:extLst>
      <p:ext uri="{BB962C8B-B14F-4D97-AF65-F5344CB8AC3E}">
        <p14:creationId xmlns:p14="http://schemas.microsoft.com/office/powerpoint/2010/main" val="28313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3394</TotalTime>
  <Words>1108</Words>
  <Application>Microsoft Office PowerPoint</Application>
  <PresentationFormat>A4 210 x 297 mm</PresentationFormat>
  <Paragraphs>249</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DengXian</vt:lpstr>
      <vt:lpstr>DengXian</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株式会社コロナ</cp:lastModifiedBy>
  <cp:revision>221</cp:revision>
  <cp:lastPrinted>2024-04-22T06:54:01Z</cp:lastPrinted>
  <dcterms:created xsi:type="dcterms:W3CDTF">2018-04-12T02:58:59Z</dcterms:created>
  <dcterms:modified xsi:type="dcterms:W3CDTF">2025-03-14T05:22:17Z</dcterms:modified>
</cp:coreProperties>
</file>