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5"/>
    <a:srgbClr val="FF0000"/>
    <a:srgbClr val="FDE8E9"/>
    <a:srgbClr val="008CD6"/>
    <a:srgbClr val="CDDDF6"/>
    <a:srgbClr val="FBD3D1"/>
    <a:srgbClr val="E1EDF8"/>
    <a:srgbClr val="D1B05F"/>
    <a:srgbClr val="0081A2"/>
    <a:srgbClr val="008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6391" autoAdjust="0"/>
  </p:normalViewPr>
  <p:slideViewPr>
    <p:cSldViewPr snapToGrid="0">
      <p:cViewPr>
        <p:scale>
          <a:sx n="75" d="100"/>
          <a:sy n="75" d="100"/>
        </p:scale>
        <p:origin x="33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5751-8AEE-4AF3-BD0E-84CCAE36B47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70475-9170-436E-89B3-38D7453C6D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9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70475-9170-436E-89B3-38D7453C6D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96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46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6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9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4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69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3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4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70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1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9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/>
          <p:cNvSpPr txBox="1"/>
          <p:nvPr/>
        </p:nvSpPr>
        <p:spPr>
          <a:xfrm>
            <a:off x="192710" y="5572165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CSH-B22CRE </a:t>
            </a:r>
            <a:r>
              <a:rPr kumimoji="1" lang="en-US" altLang="ja-JP" sz="1050" b="1" dirty="0" smtClean="0">
                <a:latin typeface="+mn-ea"/>
              </a:rPr>
              <a:t>(W)</a:t>
            </a:r>
            <a:r>
              <a:rPr kumimoji="1" lang="ja-JP" altLang="en-US" sz="1050" b="1" baseline="30000" dirty="0">
                <a:latin typeface="+mn-ea"/>
              </a:rPr>
              <a:t>＊</a:t>
            </a:r>
            <a:endParaRPr kumimoji="1" lang="en-US" altLang="ja-JP" sz="1050" b="1" baseline="30000" dirty="0" smtClean="0">
              <a:latin typeface="+mn-ea"/>
            </a:endParaRPr>
          </a:p>
          <a:p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0223" y="880126"/>
            <a:ext cx="1086636" cy="215444"/>
          </a:xfrm>
          <a:prstGeom prst="rect">
            <a:avLst/>
          </a:prstGeom>
          <a:solidFill>
            <a:srgbClr val="008C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err="1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Relala</a:t>
            </a:r>
            <a:r>
              <a:rPr lang="en-US" altLang="ja-JP" sz="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BE</a:t>
            </a:r>
            <a:r>
              <a:rPr lang="en-US" altLang="ja-JP" sz="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SERIES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pic>
        <p:nvPicPr>
          <p:cNvPr id="163" name="図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31" y="5364456"/>
            <a:ext cx="2129725" cy="236405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4" y="7608356"/>
            <a:ext cx="2129725" cy="247400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02" y="7618571"/>
            <a:ext cx="2129725" cy="235210"/>
          </a:xfrm>
          <a:prstGeom prst="rect">
            <a:avLst/>
          </a:prstGeom>
        </p:spPr>
      </p:pic>
      <p:pic>
        <p:nvPicPr>
          <p:cNvPr id="162" name="図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05" y="5364911"/>
            <a:ext cx="2129725" cy="236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" y="5356289"/>
            <a:ext cx="2129725" cy="24650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-47625"/>
            <a:ext cx="6858000" cy="8586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2102" y="5374229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79067" y="5269582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04414" y="5374083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79061" y="5370453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0691" y="7630068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75533" y="7630067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37971" y="5274345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8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63760" y="5271049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10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99179" y="7528201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14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17213" y="7535262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18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8" y="5876849"/>
            <a:ext cx="81451" cy="81451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2404414" y="5562640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CSH-B25CRE </a:t>
            </a:r>
            <a:r>
              <a:rPr kumimoji="1" lang="en-US" altLang="ja-JP" sz="1050" b="1" dirty="0" smtClean="0">
                <a:latin typeface="+mn-ea"/>
              </a:rPr>
              <a:t>(W)</a:t>
            </a:r>
            <a:r>
              <a:rPr kumimoji="1" lang="ja-JP" altLang="en-US" sz="1050" b="1" baseline="30000" dirty="0">
                <a:latin typeface="+mn-ea"/>
              </a:rPr>
              <a:t>＊</a:t>
            </a:r>
            <a:endParaRPr kumimoji="1" lang="en-US" altLang="ja-JP" sz="1050" b="1" baseline="30000" dirty="0" smtClean="0">
              <a:latin typeface="+mn-ea"/>
            </a:endParaRPr>
          </a:p>
          <a:p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5" y="5865789"/>
            <a:ext cx="81451" cy="81451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2401445" y="7839357"/>
            <a:ext cx="227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CSH-B56CR2E </a:t>
            </a:r>
            <a:r>
              <a:rPr kumimoji="1" lang="en-US" altLang="ja-JP" sz="1050" b="1" dirty="0" smtClean="0">
                <a:latin typeface="+mn-ea"/>
              </a:rPr>
              <a:t>(W)</a:t>
            </a:r>
            <a:r>
              <a:rPr kumimoji="1" lang="ja-JP" altLang="en-US" sz="1050" b="1" baseline="30000" dirty="0">
                <a:latin typeface="+mn-ea"/>
              </a:rPr>
              <a:t>＊</a:t>
            </a:r>
            <a:endParaRPr kumimoji="1" lang="en-US" altLang="ja-JP" sz="1050" b="1" baseline="30000" dirty="0" smtClean="0">
              <a:latin typeface="+mn-ea"/>
            </a:endParaRPr>
          </a:p>
          <a:p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>
                <a:latin typeface="+mn-ea"/>
              </a:rPr>
              <a:t>2</a:t>
            </a:r>
            <a:r>
              <a:rPr kumimoji="1" lang="en-US" altLang="ja-JP" sz="800" dirty="0" smtClean="0">
                <a:latin typeface="+mn-ea"/>
              </a:rPr>
              <a:t>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79" y="8138558"/>
            <a:ext cx="89773" cy="85109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565039" y="5586491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CSH-B28CRE </a:t>
            </a:r>
            <a:r>
              <a:rPr kumimoji="1" lang="en-US" altLang="ja-JP" sz="1050" b="1" dirty="0" smtClean="0">
                <a:latin typeface="+mn-ea"/>
              </a:rPr>
              <a:t>(W)</a:t>
            </a:r>
            <a:r>
              <a:rPr kumimoji="1" lang="ja-JP" altLang="en-US" sz="1050" b="1" baseline="30000" dirty="0">
                <a:latin typeface="+mn-ea"/>
              </a:rPr>
              <a:t>＊</a:t>
            </a:r>
            <a:endParaRPr kumimoji="1" lang="en-US" altLang="ja-JP" sz="1050" b="1" baseline="30000" dirty="0" smtClean="0">
              <a:latin typeface="+mn-ea"/>
            </a:endParaRPr>
          </a:p>
          <a:p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33166" y="6000117"/>
            <a:ext cx="2136651" cy="173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2.8kW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275923" y="5971022"/>
            <a:ext cx="1835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rgbClr val="C00000"/>
                </a:solidFill>
              </a:rPr>
              <a:t>★</a:t>
            </a:r>
            <a:endParaRPr kumimoji="1" lang="ja-JP" altLang="en-US" sz="600" dirty="0">
              <a:solidFill>
                <a:srgbClr val="C00000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348411" y="6000117"/>
            <a:ext cx="2139912" cy="173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3.3kW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555514" y="5992879"/>
            <a:ext cx="2138400" cy="16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3.6kW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139722" y="8246754"/>
            <a:ext cx="2136650" cy="169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5.1kW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2349057" y="8243867"/>
            <a:ext cx="2138400" cy="173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>
                <a:solidFill>
                  <a:srgbClr val="C00000"/>
                </a:solidFill>
                <a:latin typeface="+mn-ea"/>
              </a:rPr>
              <a:t>6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.3kW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33495" y="6672408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688925" y="6672408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781" y="6626097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717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186638" y="6620654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695740" y="6630764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08362" y="6675161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8785" y="675790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245000" y="6672408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749827" y="6672408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2348942" y="6673819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2904372" y="6673819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309228" y="6627508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815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402085" y="6622065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11187" y="6632175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023809" y="6676572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054232" y="6759319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105" name="直線コネクタ 104"/>
          <p:cNvCxnSpPr/>
          <p:nvPr/>
        </p:nvCxnSpPr>
        <p:spPr>
          <a:xfrm>
            <a:off x="3460447" y="667381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3965274" y="667381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2360261" y="8893717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2915691" y="8893717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308938" y="8840032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/>
              <a:t>2</a:t>
            </a:r>
            <a:r>
              <a:rPr kumimoji="1" lang="en-US" altLang="ja-JP" sz="900" dirty="0" smtClean="0"/>
              <a:t>,118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413404" y="8841963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79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922506" y="8861599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035128" y="8896470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065551" y="8971843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5.0</a:t>
            </a:r>
            <a:endParaRPr kumimoji="1" lang="ja-JP" altLang="en-US" sz="900" dirty="0"/>
          </a:p>
        </p:txBody>
      </p:sp>
      <p:cxnSp>
        <p:nvCxnSpPr>
          <p:cNvPr id="116" name="直線コネクタ 115"/>
          <p:cNvCxnSpPr/>
          <p:nvPr/>
        </p:nvCxnSpPr>
        <p:spPr>
          <a:xfrm>
            <a:off x="3471766" y="8893717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976593" y="8893717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>
            <a:off x="141219" y="8897829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696649" y="8897829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85133" y="8844144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1,455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194362" y="8846075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78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1703464" y="8865711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16086" y="8900582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46509" y="8975955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5.2</a:t>
            </a:r>
            <a:endParaRPr kumimoji="1" lang="ja-JP" altLang="en-US" sz="900" dirty="0"/>
          </a:p>
        </p:txBody>
      </p:sp>
      <p:cxnSp>
        <p:nvCxnSpPr>
          <p:cNvPr id="127" name="直線コネクタ 126"/>
          <p:cNvCxnSpPr/>
          <p:nvPr/>
        </p:nvCxnSpPr>
        <p:spPr>
          <a:xfrm>
            <a:off x="1252724" y="889782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1757551" y="889782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4555341" y="6666043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5110771" y="6666043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491812" y="6619732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913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608484" y="6614289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120248" y="6630301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230208" y="6668796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6260631" y="6751543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138" name="直線コネクタ 137"/>
          <p:cNvCxnSpPr/>
          <p:nvPr/>
        </p:nvCxnSpPr>
        <p:spPr>
          <a:xfrm>
            <a:off x="5666846" y="6666043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71673" y="6666043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-7603" y="9687470"/>
            <a:ext cx="23920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9.0kg</a:t>
            </a:r>
            <a:r>
              <a:rPr kumimoji="1" lang="ja-JP" altLang="en-US" sz="700" dirty="0"/>
              <a:t> 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en-US" altLang="ja-JP" sz="600" dirty="0" smtClean="0"/>
              <a:t>B40CRE: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34.0kg</a:t>
            </a:r>
            <a:r>
              <a:rPr kumimoji="1" lang="en-US" altLang="ja-JP" sz="700" dirty="0" smtClean="0"/>
              <a:t> </a:t>
            </a:r>
            <a:r>
              <a:rPr kumimoji="1" lang="en-US" altLang="ja-JP" sz="600" dirty="0" smtClean="0"/>
              <a:t>B40CR2E: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33.5kg</a:t>
            </a:r>
            <a:endParaRPr kumimoji="1" lang="ja-JP" altLang="en-US" sz="600" dirty="0"/>
          </a:p>
        </p:txBody>
      </p:sp>
      <p:sp>
        <p:nvSpPr>
          <p:cNvPr id="166" name="角丸四角形 165"/>
          <p:cNvSpPr/>
          <p:nvPr/>
        </p:nvSpPr>
        <p:spPr>
          <a:xfrm>
            <a:off x="52388" y="5316917"/>
            <a:ext cx="6719887" cy="45532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>
            <a:off x="4544694" y="884960"/>
            <a:ext cx="1152201" cy="189922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40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sp>
        <p:nvSpPr>
          <p:cNvPr id="173" name="正方形/長方形 172"/>
          <p:cNvSpPr/>
          <p:nvPr/>
        </p:nvSpPr>
        <p:spPr>
          <a:xfrm>
            <a:off x="5731006" y="887529"/>
            <a:ext cx="1041269" cy="182026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56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pic>
        <p:nvPicPr>
          <p:cNvPr id="181" name="図 1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6" y="138573"/>
            <a:ext cx="1804767" cy="434072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976427" y="116992"/>
            <a:ext cx="48734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お手入れ簡単  基本機能充実 </a:t>
            </a:r>
            <a:endParaRPr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4562257" y="7647418"/>
            <a:ext cx="2172707" cy="216763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4548683" y="7674016"/>
            <a:ext cx="2233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u="sng" dirty="0">
                <a:solidFill>
                  <a:schemeClr val="bg1">
                    <a:lumMod val="50000"/>
                  </a:schemeClr>
                </a:solidFill>
              </a:rPr>
              <a:t>●</a:t>
            </a:r>
            <a:r>
              <a:rPr kumimoji="1" lang="ja-JP" altLang="en-US" sz="1200" u="sng" dirty="0" smtClean="0">
                <a:solidFill>
                  <a:schemeClr val="bg1">
                    <a:lumMod val="50000"/>
                  </a:schemeClr>
                </a:solidFill>
              </a:rPr>
              <a:t>ご用命は当店へ</a:t>
            </a:r>
            <a:endParaRPr kumimoji="1" lang="ja-JP" altLang="en-US" sz="12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526684" y="2046085"/>
            <a:ext cx="0" cy="3199524"/>
          </a:xfrm>
          <a:prstGeom prst="line">
            <a:avLst/>
          </a:prstGeom>
          <a:ln>
            <a:solidFill>
              <a:srgbClr val="D6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テキスト ボックス 268"/>
          <p:cNvSpPr txBox="1"/>
          <p:nvPr/>
        </p:nvSpPr>
        <p:spPr>
          <a:xfrm>
            <a:off x="625397" y="6273832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2895087" y="6274049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5109707" y="6267256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727544" y="8513309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2884333" y="8508907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08684" y="6160708"/>
            <a:ext cx="226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</a:t>
            </a:r>
            <a:r>
              <a:rPr kumimoji="1" lang="zh-CN" altLang="en-US" sz="800" dirty="0" smtClean="0">
                <a:latin typeface="+mn-ea"/>
              </a:rPr>
              <a:t> </a:t>
            </a:r>
            <a:r>
              <a:rPr kumimoji="1" lang="en-US" altLang="ja-JP" sz="800" dirty="0" smtClean="0">
                <a:latin typeface="DengXian"/>
              </a:rPr>
              <a:t>316</a:t>
            </a:r>
            <a:r>
              <a:rPr kumimoji="1" lang="en-US" altLang="zh-CN" sz="800" dirty="0" smtClean="0">
                <a:latin typeface="+mn-ea"/>
              </a:rPr>
              <a:t>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ja-JP" sz="800" dirty="0" smtClean="0">
                <a:latin typeface="DengXian"/>
              </a:rPr>
              <a:t>28</a:t>
            </a:r>
            <a:r>
              <a:rPr kumimoji="1" lang="en-US" altLang="ja-JP" sz="800" dirty="0">
                <a:latin typeface="DengXian"/>
              </a:rPr>
              <a:t>8</a:t>
            </a:r>
            <a:r>
              <a:rPr kumimoji="1" lang="en-US" altLang="zh-CN" sz="800" dirty="0" smtClean="0">
                <a:latin typeface="DengXian"/>
              </a:rPr>
              <a:t>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447710" y="6145940"/>
            <a:ext cx="2114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3</a:t>
            </a:r>
            <a:r>
              <a:rPr kumimoji="1" lang="en-US" altLang="ja-JP" sz="800" dirty="0" smtClean="0">
                <a:latin typeface="DengXian"/>
              </a:rPr>
              <a:t>49</a:t>
            </a:r>
            <a:r>
              <a:rPr kumimoji="1" lang="en-US" altLang="zh-CN" sz="800" dirty="0" smtClean="0">
                <a:latin typeface="+mn-ea"/>
              </a:rPr>
              <a:t>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ja-JP" sz="800" dirty="0" smtClean="0">
                <a:latin typeface="DengXian"/>
              </a:rPr>
              <a:t>3</a:t>
            </a:r>
            <a:r>
              <a:rPr kumimoji="1" lang="en-US" altLang="ja-JP" sz="800" dirty="0">
                <a:latin typeface="DengXian"/>
              </a:rPr>
              <a:t>1</a:t>
            </a:r>
            <a:r>
              <a:rPr kumimoji="1" lang="en-US" altLang="zh-CN" sz="800" dirty="0" smtClean="0">
                <a:latin typeface="+mn-ea"/>
              </a:rPr>
              <a:t>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631088" y="6152576"/>
            <a:ext cx="2074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3</a:t>
            </a:r>
            <a:r>
              <a:rPr kumimoji="1" lang="en-US" altLang="ja-JP" sz="800" dirty="0" smtClean="0">
                <a:latin typeface="DengXian"/>
              </a:rPr>
              <a:t>82</a:t>
            </a:r>
            <a:r>
              <a:rPr kumimoji="1" lang="en-US" altLang="zh-CN" sz="800" dirty="0" smtClean="0">
                <a:latin typeface="+mn-ea"/>
              </a:rPr>
              <a:t>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3</a:t>
            </a:r>
            <a:r>
              <a:rPr kumimoji="1" lang="en-US" altLang="ja-JP" sz="800" dirty="0" smtClean="0">
                <a:latin typeface="DengXian"/>
              </a:rPr>
              <a:t>4</a:t>
            </a:r>
            <a:r>
              <a:rPr kumimoji="1" lang="en-US" altLang="zh-CN" sz="800" dirty="0" smtClean="0">
                <a:latin typeface="+mn-ea"/>
              </a:rPr>
              <a:t>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230568" y="8404313"/>
            <a:ext cx="21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4</a:t>
            </a:r>
            <a:r>
              <a:rPr kumimoji="1" lang="en-US" altLang="ja-JP" sz="800" dirty="0" smtClean="0">
                <a:latin typeface="DengXian"/>
              </a:rPr>
              <a:t>48</a:t>
            </a:r>
            <a:r>
              <a:rPr kumimoji="1" lang="en-US" altLang="zh-CN" sz="800" dirty="0" smtClean="0">
                <a:latin typeface="+mn-ea"/>
              </a:rPr>
              <a:t>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ja-JP" sz="800" dirty="0" smtClean="0">
                <a:latin typeface="DengXian"/>
              </a:rPr>
              <a:t>4</a:t>
            </a:r>
            <a:r>
              <a:rPr kumimoji="1" lang="en-US" altLang="ja-JP" sz="800" dirty="0">
                <a:latin typeface="DengXian"/>
              </a:rPr>
              <a:t>0</a:t>
            </a:r>
            <a:r>
              <a:rPr kumimoji="1" lang="en-US" altLang="zh-CN" sz="800" dirty="0" smtClean="0">
                <a:latin typeface="+mn-ea"/>
              </a:rPr>
              <a:t>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2406565" y="8393826"/>
            <a:ext cx="2732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5</a:t>
            </a:r>
            <a:r>
              <a:rPr kumimoji="1" lang="en-US" altLang="ja-JP" sz="800" dirty="0" smtClean="0">
                <a:latin typeface="DengXian"/>
              </a:rPr>
              <a:t>47</a:t>
            </a:r>
            <a:r>
              <a:rPr kumimoji="1" lang="en-US" altLang="zh-CN" sz="800" dirty="0" smtClean="0">
                <a:latin typeface="+mn-ea"/>
              </a:rPr>
              <a:t>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ja-JP" sz="800" dirty="0" smtClean="0">
                <a:latin typeface="DengXian"/>
              </a:rPr>
              <a:t>4</a:t>
            </a:r>
            <a:r>
              <a:rPr kumimoji="1" lang="en-US" altLang="ja-JP" sz="800" dirty="0">
                <a:latin typeface="DengXian"/>
              </a:rPr>
              <a:t>9</a:t>
            </a:r>
            <a:r>
              <a:rPr kumimoji="1" lang="en-US" altLang="zh-CN" sz="800" dirty="0" smtClean="0">
                <a:latin typeface="+mn-ea"/>
              </a:rPr>
              <a:t>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4" y="1139846"/>
            <a:ext cx="2019894" cy="89755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1261332"/>
            <a:ext cx="257084" cy="60827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11" y="1155972"/>
            <a:ext cx="1035996" cy="799303"/>
          </a:xfrm>
          <a:prstGeom prst="rect">
            <a:avLst/>
          </a:prstGeom>
        </p:spPr>
      </p:pic>
      <p:sp>
        <p:nvSpPr>
          <p:cNvPr id="196" name="正方形/長方形 195"/>
          <p:cNvSpPr/>
          <p:nvPr/>
        </p:nvSpPr>
        <p:spPr>
          <a:xfrm>
            <a:off x="3358752" y="878488"/>
            <a:ext cx="1152201" cy="189922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22</a:t>
            </a:r>
            <a:r>
              <a:rPr kumimoji="1" lang="ja-JP" altLang="en-US" sz="800" dirty="0"/>
              <a:t>～</a:t>
            </a:r>
            <a:r>
              <a:rPr kumimoji="1" lang="en-US" altLang="ja-JP" sz="800" dirty="0" smtClean="0"/>
              <a:t>28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1641" r="7278" b="17116"/>
          <a:stretch/>
        </p:blipFill>
        <p:spPr>
          <a:xfrm>
            <a:off x="4562257" y="1142000"/>
            <a:ext cx="1175611" cy="844027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1" y="5884069"/>
            <a:ext cx="81451" cy="81451"/>
          </a:xfrm>
          <a:prstGeom prst="rect">
            <a:avLst/>
          </a:prstGeom>
        </p:spPr>
      </p:pic>
      <p:grpSp>
        <p:nvGrpSpPr>
          <p:cNvPr id="225" name="グループ化 224"/>
          <p:cNvGrpSpPr/>
          <p:nvPr/>
        </p:nvGrpSpPr>
        <p:grpSpPr>
          <a:xfrm>
            <a:off x="48185" y="7765232"/>
            <a:ext cx="2580778" cy="500137"/>
            <a:chOff x="63634" y="7744319"/>
            <a:chExt cx="2580778" cy="500137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63634" y="7744319"/>
              <a:ext cx="2580778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 smtClean="0">
                  <a:latin typeface="+mn-ea"/>
                </a:rPr>
                <a:t>CSH-B40CRE</a:t>
              </a:r>
              <a:r>
                <a:rPr kumimoji="1" lang="en-US" altLang="ja-JP" sz="1600" b="1" dirty="0" smtClean="0">
                  <a:latin typeface="+mn-ea"/>
                </a:rPr>
                <a:t> </a:t>
              </a:r>
              <a:r>
                <a:rPr kumimoji="1" lang="en-US" altLang="ja-JP" sz="800" b="1" dirty="0" smtClean="0">
                  <a:latin typeface="+mn-ea"/>
                </a:rPr>
                <a:t>(</a:t>
              </a:r>
              <a:r>
                <a:rPr kumimoji="1" lang="en-US" altLang="ja-JP" sz="800" b="1" dirty="0">
                  <a:latin typeface="+mn-ea"/>
                </a:rPr>
                <a:t>W</a:t>
              </a:r>
              <a:r>
                <a:rPr kumimoji="1" lang="en-US" altLang="ja-JP" sz="800" b="1" dirty="0" smtClean="0">
                  <a:latin typeface="+mn-ea"/>
                </a:rPr>
                <a:t>)</a:t>
              </a:r>
              <a:r>
                <a:rPr kumimoji="1" lang="ja-JP" altLang="en-US" sz="800" b="1" baseline="30000" dirty="0">
                  <a:latin typeface="+mn-ea"/>
                </a:rPr>
                <a:t>＊</a:t>
              </a:r>
              <a:r>
                <a:rPr kumimoji="1" lang="ja-JP" altLang="en-US" sz="500" dirty="0" smtClean="0">
                  <a:latin typeface="+mn-ea"/>
                </a:rPr>
                <a:t>（単相</a:t>
              </a:r>
              <a:r>
                <a:rPr kumimoji="1" lang="en-US" altLang="ja-JP" sz="500" dirty="0" smtClean="0">
                  <a:latin typeface="+mn-ea"/>
                </a:rPr>
                <a:t>100V</a:t>
              </a:r>
              <a:r>
                <a:rPr kumimoji="1" lang="ja-JP" altLang="en-US" sz="500" dirty="0" smtClean="0">
                  <a:latin typeface="+mn-ea"/>
                </a:rPr>
                <a:t>　 ）</a:t>
              </a:r>
              <a:endParaRPr kumimoji="1" lang="en-US" altLang="ja-JP" sz="500" b="1" dirty="0" smtClean="0">
                <a:latin typeface="+mn-ea"/>
              </a:endParaRPr>
            </a:p>
            <a:p>
              <a:r>
                <a:rPr kumimoji="1" lang="en-US" altLang="ja-JP" sz="1000" b="1" dirty="0" smtClean="0">
                  <a:latin typeface="+mn-ea"/>
                </a:rPr>
                <a:t>CSH-B40CR2E</a:t>
              </a:r>
              <a:r>
                <a:rPr kumimoji="1" lang="en-US" altLang="ja-JP" sz="1050" b="1" dirty="0" smtClean="0">
                  <a:latin typeface="+mn-ea"/>
                </a:rPr>
                <a:t> </a:t>
              </a:r>
              <a:r>
                <a:rPr kumimoji="1" lang="en-US" altLang="ja-JP" sz="800" b="1" dirty="0">
                  <a:latin typeface="+mn-ea"/>
                </a:rPr>
                <a:t>(</a:t>
              </a:r>
              <a:r>
                <a:rPr kumimoji="1" lang="en-US" altLang="ja-JP" sz="800" b="1" dirty="0" smtClean="0">
                  <a:latin typeface="+mn-ea"/>
                </a:rPr>
                <a:t>W)</a:t>
              </a:r>
              <a:r>
                <a:rPr kumimoji="1" lang="ja-JP" altLang="en-US" sz="800" b="1" baseline="30000" dirty="0">
                  <a:latin typeface="+mn-ea"/>
                </a:rPr>
                <a:t>＊</a:t>
              </a:r>
              <a:r>
                <a:rPr kumimoji="1" lang="ja-JP" altLang="en-US" sz="500" dirty="0" smtClean="0">
                  <a:latin typeface="+mn-ea"/>
                </a:rPr>
                <a:t>（単相</a:t>
              </a:r>
              <a:r>
                <a:rPr kumimoji="1" lang="en-US" altLang="ja-JP" sz="500" dirty="0">
                  <a:latin typeface="+mn-ea"/>
                </a:rPr>
                <a:t>2</a:t>
              </a:r>
              <a:r>
                <a:rPr kumimoji="1" lang="en-US" altLang="ja-JP" sz="500" dirty="0" smtClean="0">
                  <a:latin typeface="+mn-ea"/>
                </a:rPr>
                <a:t>00V</a:t>
              </a:r>
              <a:r>
                <a:rPr kumimoji="1" lang="ja-JP" altLang="en-US" sz="500" dirty="0" smtClean="0">
                  <a:latin typeface="+mn-ea"/>
                </a:rPr>
                <a:t>　 ）</a:t>
              </a:r>
              <a:endParaRPr kumimoji="1" lang="ja-JP" altLang="en-US" sz="700" dirty="0">
                <a:latin typeface="+mn-ea"/>
              </a:endParaRPr>
            </a:p>
          </p:txBody>
        </p:sp>
        <p:pic>
          <p:nvPicPr>
            <p:cNvPr id="200" name="図 19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64" y="7919654"/>
              <a:ext cx="71561" cy="71561"/>
            </a:xfrm>
            <a:prstGeom prst="rect">
              <a:avLst/>
            </a:prstGeom>
          </p:spPr>
        </p:pic>
        <p:pic>
          <p:nvPicPr>
            <p:cNvPr id="201" name="図 2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751" y="8098347"/>
              <a:ext cx="76777" cy="72788"/>
            </a:xfrm>
            <a:prstGeom prst="rect">
              <a:avLst/>
            </a:prstGeom>
          </p:spPr>
        </p:pic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4" y="2128622"/>
            <a:ext cx="3068246" cy="68137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09" y="2810768"/>
            <a:ext cx="2769857" cy="68524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3"/>
          <a:stretch/>
        </p:blipFill>
        <p:spPr>
          <a:xfrm>
            <a:off x="3573043" y="3456433"/>
            <a:ext cx="3143532" cy="70089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2"/>
          <a:stretch/>
        </p:blipFill>
        <p:spPr>
          <a:xfrm>
            <a:off x="3138924" y="4382289"/>
            <a:ext cx="3251891" cy="734195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2447990" y="4042487"/>
            <a:ext cx="1041557" cy="286476"/>
            <a:chOff x="2501034" y="4028666"/>
            <a:chExt cx="1041557" cy="286476"/>
          </a:xfrm>
        </p:grpSpPr>
        <p:sp>
          <p:nvSpPr>
            <p:cNvPr id="222" name="テキスト ボックス 221"/>
            <p:cNvSpPr txBox="1"/>
            <p:nvPr/>
          </p:nvSpPr>
          <p:spPr>
            <a:xfrm>
              <a:off x="2501034" y="4139709"/>
              <a:ext cx="841117" cy="17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54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○</a:t>
              </a:r>
              <a:r>
                <a:rPr lang="ja-JP" altLang="en-US" sz="54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画像はイメージです。</a:t>
              </a:r>
            </a:p>
          </p:txBody>
        </p:sp>
        <p:sp>
          <p:nvSpPr>
            <p:cNvPr id="233" name="テキスト ボックス 232"/>
            <p:cNvSpPr txBox="1"/>
            <p:nvPr/>
          </p:nvSpPr>
          <p:spPr>
            <a:xfrm>
              <a:off x="2503212" y="4028666"/>
              <a:ext cx="1039379" cy="173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3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※1   CSH-B28CRE</a:t>
              </a:r>
              <a:r>
                <a:rPr lang="ja-JP" altLang="en-US" sz="53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において。</a:t>
              </a:r>
              <a:endParaRPr lang="en-US" altLang="ja-JP" sz="53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4" name="テキスト ボックス 233"/>
          <p:cNvSpPr txBox="1"/>
          <p:nvPr/>
        </p:nvSpPr>
        <p:spPr>
          <a:xfrm>
            <a:off x="13950" y="4560266"/>
            <a:ext cx="281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熱交換器に付着した汚れを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、約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L/h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の結露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水で洗い流します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洗浄後、温風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で乾燥し快適な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運転環境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を作ります。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-4011" y="3421964"/>
            <a:ext cx="2950588" cy="376677"/>
            <a:chOff x="167289" y="2096951"/>
            <a:chExt cx="2950588" cy="376677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67289" y="2165851"/>
              <a:ext cx="2950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 smtClean="0">
                  <a:solidFill>
                    <a:srgbClr val="D1B05F"/>
                  </a:solidFill>
                </a:rPr>
                <a:t>アクアドロップ洗浄</a:t>
              </a:r>
              <a:r>
                <a:rPr kumimoji="1" lang="en-US" altLang="ja-JP" sz="1400" b="1" dirty="0">
                  <a:solidFill>
                    <a:srgbClr val="D1B05F"/>
                  </a:solidFill>
                </a:rPr>
                <a:t>L</a:t>
              </a:r>
              <a:r>
                <a:rPr kumimoji="1" lang="en-US" altLang="ja-JP" sz="1400" b="1" dirty="0" smtClean="0">
                  <a:solidFill>
                    <a:srgbClr val="D1B05F"/>
                  </a:solidFill>
                </a:rPr>
                <a:t>ite</a:t>
              </a:r>
              <a:endParaRPr kumimoji="1" lang="ja-JP" altLang="en-US" sz="1400" b="1" dirty="0">
                <a:solidFill>
                  <a:srgbClr val="D1B05F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6733" y="2096951"/>
              <a:ext cx="38527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 smtClean="0">
                  <a:solidFill>
                    <a:srgbClr val="D1B05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ライト</a:t>
              </a:r>
              <a:endParaRPr kumimoji="1" lang="ja-JP" altLang="en-US" sz="700" dirty="0">
                <a:solidFill>
                  <a:srgbClr val="D1B05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75" name="図 1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95" y="3776690"/>
            <a:ext cx="1709857" cy="76801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 flipV="1">
            <a:off x="5620112" y="4611062"/>
            <a:ext cx="315436" cy="136212"/>
          </a:xfrm>
          <a:prstGeom prst="rect">
            <a:avLst/>
          </a:prstGeom>
          <a:solidFill>
            <a:srgbClr val="008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44572" y="4585476"/>
            <a:ext cx="65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endParaRPr kumimoji="1" lang="ja-JP" altLang="en-US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545657" y="5122271"/>
            <a:ext cx="13547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詳しくはカタログをご覧ください。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DADE0BAF-7ACA-44A1-BFF6-6027A360252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153" y="3053665"/>
            <a:ext cx="632122" cy="419914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D37D90C3-71F6-4474-A384-692CC806900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r="7795"/>
          <a:stretch/>
        </p:blipFill>
        <p:spPr>
          <a:xfrm>
            <a:off x="5861406" y="3964104"/>
            <a:ext cx="900884" cy="454955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80C4949E-9064-4A03-8266-BAB7B97C87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306" y="4782536"/>
            <a:ext cx="812741" cy="427058"/>
          </a:xfrm>
          <a:prstGeom prst="rect">
            <a:avLst/>
          </a:prstGeom>
        </p:spPr>
      </p:pic>
      <p:pic>
        <p:nvPicPr>
          <p:cNvPr id="195" name="図 19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1"/>
          <a:stretch/>
        </p:blipFill>
        <p:spPr>
          <a:xfrm>
            <a:off x="3573043" y="4145558"/>
            <a:ext cx="3143532" cy="24589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2620" y="4850235"/>
            <a:ext cx="21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D1B05F"/>
                </a:solidFill>
              </a:rPr>
              <a:t>クリアフィンコート搭載</a:t>
            </a:r>
            <a:endParaRPr kumimoji="1" lang="ja-JP" altLang="en-US" sz="1400" b="1" dirty="0">
              <a:solidFill>
                <a:srgbClr val="D1B05F"/>
              </a:solidFill>
            </a:endParaRPr>
          </a:p>
        </p:txBody>
      </p:sp>
      <p:pic>
        <p:nvPicPr>
          <p:cNvPr id="227" name="図 2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78" y="2222959"/>
            <a:ext cx="1122868" cy="8248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2" y="1127813"/>
            <a:ext cx="1071509" cy="860454"/>
          </a:xfrm>
          <a:prstGeom prst="rect">
            <a:avLst/>
          </a:prstGeom>
        </p:spPr>
      </p:pic>
      <p:sp>
        <p:nvSpPr>
          <p:cNvPr id="214" name="正方形/長方形 213"/>
          <p:cNvSpPr/>
          <p:nvPr/>
        </p:nvSpPr>
        <p:spPr>
          <a:xfrm>
            <a:off x="132653" y="7102180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/>
          <p:cNvSpPr/>
          <p:nvPr/>
        </p:nvSpPr>
        <p:spPr>
          <a:xfrm>
            <a:off x="134975" y="7306630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/>
          <p:cNvSpPr/>
          <p:nvPr/>
        </p:nvSpPr>
        <p:spPr>
          <a:xfrm>
            <a:off x="524430" y="7084536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>
            <a:off x="527944" y="7307654"/>
            <a:ext cx="1726681" cy="198046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134975" y="7101592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142349" y="7318405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542670" y="6964262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1220461" y="6956888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1716987" y="6956888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411D0932-7FF4-6541-B303-A68EB54C55FC}"/>
              </a:ext>
            </a:extLst>
          </p:cNvPr>
          <p:cNvSpPr txBox="1"/>
          <p:nvPr/>
        </p:nvSpPr>
        <p:spPr>
          <a:xfrm>
            <a:off x="561176" y="7063171"/>
            <a:ext cx="4732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6〜9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10〜15㎡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FCC04D20-9C43-E64F-83D1-2FCDD15FCE48}"/>
              </a:ext>
            </a:extLst>
          </p:cNvPr>
          <p:cNvSpPr txBox="1"/>
          <p:nvPr/>
        </p:nvSpPr>
        <p:spPr>
          <a:xfrm>
            <a:off x="575603" y="7276720"/>
            <a:ext cx="44435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5〜6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8</a:t>
            </a:r>
            <a:r>
              <a:rPr lang="en-US" altLang="ja-JP" sz="450" dirty="0" smtClean="0">
                <a:latin typeface="+mn-ea"/>
              </a:rPr>
              <a:t>〜10㎡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B870566F-F402-D64E-90D7-B05FEC37BE04}"/>
              </a:ext>
            </a:extLst>
          </p:cNvPr>
          <p:cNvSpPr txBox="1"/>
          <p:nvPr/>
        </p:nvSpPr>
        <p:spPr>
          <a:xfrm>
            <a:off x="1108893" y="7069968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2.2kW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0.8〜3.0kW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F1BE6F39-68F1-9147-88BF-C5457DA09989}"/>
              </a:ext>
            </a:extLst>
          </p:cNvPr>
          <p:cNvSpPr txBox="1"/>
          <p:nvPr/>
        </p:nvSpPr>
        <p:spPr>
          <a:xfrm>
            <a:off x="1108891" y="7273323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2.2kW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0.8〜3.9kW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24518907-B732-844F-A52B-C4327EEC9DC6}"/>
              </a:ext>
            </a:extLst>
          </p:cNvPr>
          <p:cNvSpPr txBox="1"/>
          <p:nvPr/>
        </p:nvSpPr>
        <p:spPr>
          <a:xfrm>
            <a:off x="1672856" y="7073957"/>
            <a:ext cx="51648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580W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165〜810W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F74A3C89-9626-2A4C-9865-4C22F36F4A6D}"/>
              </a:ext>
            </a:extLst>
          </p:cNvPr>
          <p:cNvSpPr txBox="1"/>
          <p:nvPr/>
        </p:nvSpPr>
        <p:spPr>
          <a:xfrm>
            <a:off x="1653136" y="7273674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465W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160〜1,075W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239" name="直線コネクタ 238"/>
          <p:cNvCxnSpPr/>
          <p:nvPr/>
        </p:nvCxnSpPr>
        <p:spPr>
          <a:xfrm flipH="1">
            <a:off x="513196" y="6985735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H="1">
            <a:off x="1085788" y="698378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H="1">
            <a:off x="1639308" y="6984788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115279" y="7088975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120309" y="7299256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>
            <a:off x="11675" y="7461961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8.0kg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18.5kg</a:t>
            </a:r>
            <a:endParaRPr kumimoji="1" lang="ja-JP" altLang="en-US" sz="600" dirty="0"/>
          </a:p>
        </p:txBody>
      </p:sp>
      <p:pic>
        <p:nvPicPr>
          <p:cNvPr id="216" name="図 2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7" y="6710348"/>
            <a:ext cx="185628" cy="184900"/>
          </a:xfrm>
          <a:prstGeom prst="rect">
            <a:avLst/>
          </a:prstGeom>
        </p:spPr>
      </p:pic>
      <p:pic>
        <p:nvPicPr>
          <p:cNvPr id="217" name="図 2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8" y="6707449"/>
            <a:ext cx="185628" cy="184900"/>
          </a:xfrm>
          <a:prstGeom prst="rect">
            <a:avLst/>
          </a:prstGeom>
        </p:spPr>
      </p:pic>
      <p:sp>
        <p:nvSpPr>
          <p:cNvPr id="267" name="正方形/長方形 266"/>
          <p:cNvSpPr/>
          <p:nvPr/>
        </p:nvSpPr>
        <p:spPr>
          <a:xfrm>
            <a:off x="2373378" y="7099542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正方形/長方形 267"/>
          <p:cNvSpPr/>
          <p:nvPr/>
        </p:nvSpPr>
        <p:spPr>
          <a:xfrm>
            <a:off x="2375700" y="7303992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2755733" y="7081898"/>
            <a:ext cx="1743478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正方形/長方形 274"/>
          <p:cNvSpPr/>
          <p:nvPr/>
        </p:nvSpPr>
        <p:spPr>
          <a:xfrm>
            <a:off x="2761295" y="7303991"/>
            <a:ext cx="1726681" cy="195499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2375700" y="7098954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2383074" y="7315767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278" name="テキスト ボックス 277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2783395" y="6961624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3461186" y="6954250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3957712" y="6954250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287" name="直線コネクタ 286"/>
          <p:cNvCxnSpPr/>
          <p:nvPr/>
        </p:nvCxnSpPr>
        <p:spPr>
          <a:xfrm flipH="1">
            <a:off x="2753921" y="698309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 flipH="1">
            <a:off x="3326513" y="6981149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H="1">
            <a:off x="3880033" y="6982150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>
            <a:off x="2356004" y="7086337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/>
          <p:nvPr/>
        </p:nvCxnSpPr>
        <p:spPr>
          <a:xfrm>
            <a:off x="2361034" y="7296618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テキスト ボックス 291"/>
          <p:cNvSpPr txBox="1"/>
          <p:nvPr/>
        </p:nvSpPr>
        <p:spPr>
          <a:xfrm>
            <a:off x="2252400" y="7459323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8.0kg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22.0kg</a:t>
            </a:r>
            <a:endParaRPr kumimoji="1" lang="ja-JP" altLang="en-US" sz="600" dirty="0"/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EB431409-25B8-DA4B-84E1-C483033572FE}"/>
              </a:ext>
            </a:extLst>
          </p:cNvPr>
          <p:cNvSpPr txBox="1"/>
          <p:nvPr/>
        </p:nvSpPr>
        <p:spPr>
          <a:xfrm>
            <a:off x="2804279" y="7064706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7〜10</a:t>
            </a:r>
            <a:r>
              <a:rPr lang="ja-JP" altLang="en-US" sz="60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11〜17㎡</a:t>
            </a:r>
            <a:r>
              <a:rPr lang="ja-JP" altLang="en-US" sz="45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8D5DEC5C-7735-7F47-A4F5-C203ECCA9FB3}"/>
              </a:ext>
            </a:extLst>
          </p:cNvPr>
          <p:cNvSpPr txBox="1"/>
          <p:nvPr/>
        </p:nvSpPr>
        <p:spPr>
          <a:xfrm>
            <a:off x="3344622" y="7064706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2.5kW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0.8〜3.2kW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DA2395B7-C613-D04C-BB88-46549C556420}"/>
              </a:ext>
            </a:extLst>
          </p:cNvPr>
          <p:cNvSpPr txBox="1"/>
          <p:nvPr/>
        </p:nvSpPr>
        <p:spPr>
          <a:xfrm>
            <a:off x="3871715" y="7068695"/>
            <a:ext cx="6606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610W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165〜840W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DA0953EA-C430-A447-90D7-2B945B11D543}"/>
              </a:ext>
            </a:extLst>
          </p:cNvPr>
          <p:cNvSpPr txBox="1"/>
          <p:nvPr/>
        </p:nvSpPr>
        <p:spPr>
          <a:xfrm>
            <a:off x="2790760" y="7266615"/>
            <a:ext cx="4732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6〜8</a:t>
            </a:r>
            <a:r>
              <a:rPr lang="ja-JP" altLang="en-US" sz="60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10〜13㎡</a:t>
            </a:r>
            <a:r>
              <a:rPr lang="ja-JP" altLang="en-US" sz="45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D18C34E2-6678-B94A-BB4E-9AC3868C86B6}"/>
              </a:ext>
            </a:extLst>
          </p:cNvPr>
          <p:cNvSpPr txBox="1"/>
          <p:nvPr/>
        </p:nvSpPr>
        <p:spPr>
          <a:xfrm>
            <a:off x="3345849" y="7270592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2.8kW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0.8〜4.6kW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D3FA9B3C-7A52-0142-8B85-D067EF944022}"/>
              </a:ext>
            </a:extLst>
          </p:cNvPr>
          <p:cNvSpPr txBox="1"/>
          <p:nvPr/>
        </p:nvSpPr>
        <p:spPr>
          <a:xfrm>
            <a:off x="3919590" y="7272991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620W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160〜1,285W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9" name="正方形/長方形 298"/>
          <p:cNvSpPr/>
          <p:nvPr/>
        </p:nvSpPr>
        <p:spPr>
          <a:xfrm>
            <a:off x="4585184" y="7103224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正方形/長方形 299"/>
          <p:cNvSpPr/>
          <p:nvPr/>
        </p:nvSpPr>
        <p:spPr>
          <a:xfrm>
            <a:off x="4587506" y="7307674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正方形/長方形 300"/>
          <p:cNvSpPr/>
          <p:nvPr/>
        </p:nvSpPr>
        <p:spPr>
          <a:xfrm>
            <a:off x="4967539" y="7085580"/>
            <a:ext cx="1743478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正方形/長方形 301"/>
          <p:cNvSpPr/>
          <p:nvPr/>
        </p:nvSpPr>
        <p:spPr>
          <a:xfrm>
            <a:off x="4973101" y="7307674"/>
            <a:ext cx="1726681" cy="192072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4587506" y="7102636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4594880" y="7319449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4995201" y="6965306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5672992" y="6957932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6169518" y="6957932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 flipH="1">
            <a:off x="4965727" y="6986779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 flipH="1">
            <a:off x="5538319" y="6984831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 flipH="1">
            <a:off x="6091839" y="6985832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>
            <a:off x="4567810" y="7090019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/>
          <p:cNvCxnSpPr/>
          <p:nvPr/>
        </p:nvCxnSpPr>
        <p:spPr>
          <a:xfrm>
            <a:off x="4572840" y="7300300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テキスト ボックス 312"/>
          <p:cNvSpPr txBox="1"/>
          <p:nvPr/>
        </p:nvSpPr>
        <p:spPr>
          <a:xfrm>
            <a:off x="4464206" y="7463005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/>
              <a:t>9</a:t>
            </a:r>
            <a:r>
              <a:rPr kumimoji="1" lang="en-US" altLang="ja-JP" sz="600" dirty="0" smtClean="0"/>
              <a:t>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23.0kg</a:t>
            </a:r>
            <a:endParaRPr kumimoji="1" lang="ja-JP" altLang="en-US" sz="600" dirty="0"/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7A098A16-4B89-954D-B621-AC0D59B3A72B}"/>
              </a:ext>
            </a:extLst>
          </p:cNvPr>
          <p:cNvSpPr txBox="1"/>
          <p:nvPr/>
        </p:nvSpPr>
        <p:spPr>
          <a:xfrm>
            <a:off x="5033710" y="7080701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8〜12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13〜19㎡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4D9B330-4284-F14E-B119-7BA4EEA20BDC}"/>
              </a:ext>
            </a:extLst>
          </p:cNvPr>
          <p:cNvSpPr txBox="1"/>
          <p:nvPr/>
        </p:nvSpPr>
        <p:spPr>
          <a:xfrm>
            <a:off x="5558966" y="7073562"/>
            <a:ext cx="5261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2.8kW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0.8〜3.4kW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882B9045-AB12-B544-9A83-766D0EF59B8D}"/>
              </a:ext>
            </a:extLst>
          </p:cNvPr>
          <p:cNvSpPr txBox="1"/>
          <p:nvPr/>
        </p:nvSpPr>
        <p:spPr>
          <a:xfrm>
            <a:off x="6144529" y="7069968"/>
            <a:ext cx="51648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675W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165〜940W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0595E1B-2340-6747-AA3C-3BEBC5095420}"/>
              </a:ext>
            </a:extLst>
          </p:cNvPr>
          <p:cNvSpPr txBox="1"/>
          <p:nvPr/>
        </p:nvSpPr>
        <p:spPr>
          <a:xfrm>
            <a:off x="5029886" y="7276720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8〜10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13〜16㎡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319B817-5DB3-A244-BB26-AD014DCE869B}"/>
              </a:ext>
            </a:extLst>
          </p:cNvPr>
          <p:cNvSpPr txBox="1"/>
          <p:nvPr/>
        </p:nvSpPr>
        <p:spPr>
          <a:xfrm>
            <a:off x="5548105" y="7273323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3.6kW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0.8〜5.0kW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765100F8-70A4-DE42-B309-EB4B1218F8FC}"/>
              </a:ext>
            </a:extLst>
          </p:cNvPr>
          <p:cNvSpPr txBox="1"/>
          <p:nvPr/>
        </p:nvSpPr>
        <p:spPr>
          <a:xfrm>
            <a:off x="6062342" y="7276851"/>
            <a:ext cx="68440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855W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160〜1,485W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pic>
        <p:nvPicPr>
          <p:cNvPr id="326" name="図 3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89" y="6705410"/>
            <a:ext cx="185628" cy="184900"/>
          </a:xfrm>
          <a:prstGeom prst="rect">
            <a:avLst/>
          </a:prstGeom>
        </p:spPr>
      </p:pic>
      <p:pic>
        <p:nvPicPr>
          <p:cNvPr id="327" name="図 3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" y="8946407"/>
            <a:ext cx="185628" cy="184900"/>
          </a:xfrm>
          <a:prstGeom prst="rect">
            <a:avLst/>
          </a:prstGeom>
        </p:spPr>
      </p:pic>
      <p:sp>
        <p:nvSpPr>
          <p:cNvPr id="328" name="正方形/長方形 327"/>
          <p:cNvSpPr/>
          <p:nvPr/>
        </p:nvSpPr>
        <p:spPr>
          <a:xfrm>
            <a:off x="131296" y="9317506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正方形/長方形 328"/>
          <p:cNvSpPr/>
          <p:nvPr/>
        </p:nvSpPr>
        <p:spPr>
          <a:xfrm>
            <a:off x="133618" y="9521956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正方形/長方形 329"/>
          <p:cNvSpPr/>
          <p:nvPr/>
        </p:nvSpPr>
        <p:spPr>
          <a:xfrm>
            <a:off x="523073" y="9299862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/>
          <p:cNvSpPr/>
          <p:nvPr/>
        </p:nvSpPr>
        <p:spPr>
          <a:xfrm>
            <a:off x="526587" y="9529330"/>
            <a:ext cx="1726681" cy="194634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133618" y="9316918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140992" y="9533731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541313" y="9179588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1219104" y="9172214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1715630" y="9172214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43" name="直線コネクタ 342"/>
          <p:cNvCxnSpPr/>
          <p:nvPr/>
        </p:nvCxnSpPr>
        <p:spPr>
          <a:xfrm flipH="1">
            <a:off x="511839" y="9201061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/>
          <p:cNvCxnSpPr/>
          <p:nvPr/>
        </p:nvCxnSpPr>
        <p:spPr>
          <a:xfrm flipH="1">
            <a:off x="1084431" y="9199113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 flipH="1">
            <a:off x="1637951" y="9200114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/>
          <p:cNvCxnSpPr/>
          <p:nvPr/>
        </p:nvCxnSpPr>
        <p:spPr>
          <a:xfrm>
            <a:off x="113922" y="9304301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/>
          <p:cNvCxnSpPr/>
          <p:nvPr/>
        </p:nvCxnSpPr>
        <p:spPr>
          <a:xfrm>
            <a:off x="118952" y="9514582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" name="図 3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49" y="8928185"/>
            <a:ext cx="185628" cy="184900"/>
          </a:xfrm>
          <a:prstGeom prst="rect">
            <a:avLst/>
          </a:prstGeom>
        </p:spPr>
      </p:pic>
      <p:sp>
        <p:nvSpPr>
          <p:cNvPr id="349" name="テキスト ボックス 348">
            <a:extLst>
              <a:ext uri="{FF2B5EF4-FFF2-40B4-BE49-F238E27FC236}">
                <a16:creationId xmlns:a16="http://schemas.microsoft.com/office/drawing/2014/main" id="{7A098A16-4B89-954D-B621-AC0D59B3A72B}"/>
              </a:ext>
            </a:extLst>
          </p:cNvPr>
          <p:cNvSpPr txBox="1"/>
          <p:nvPr/>
        </p:nvSpPr>
        <p:spPr>
          <a:xfrm>
            <a:off x="566728" y="9279500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11〜17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18〜28㎡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E4D9B330-4284-F14E-B119-7BA4EEA20BDC}"/>
              </a:ext>
            </a:extLst>
          </p:cNvPr>
          <p:cNvSpPr txBox="1"/>
          <p:nvPr/>
        </p:nvSpPr>
        <p:spPr>
          <a:xfrm>
            <a:off x="1094568" y="9279500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4.0kW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0.7〜4.2kW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882B9045-AB12-B544-9A83-766D0EF59B8D}"/>
              </a:ext>
            </a:extLst>
          </p:cNvPr>
          <p:cNvSpPr txBox="1"/>
          <p:nvPr/>
        </p:nvSpPr>
        <p:spPr>
          <a:xfrm>
            <a:off x="1647511" y="9291356"/>
            <a:ext cx="55656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1,160W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155</a:t>
            </a:r>
            <a:r>
              <a:rPr lang="ja-JP" altLang="en-US" sz="450" dirty="0" smtClean="0">
                <a:latin typeface="+mn-ea"/>
              </a:rPr>
              <a:t>～</a:t>
            </a:r>
            <a:r>
              <a:rPr lang="en-US" altLang="ja-JP" sz="450" dirty="0" smtClean="0">
                <a:latin typeface="+mn-ea"/>
              </a:rPr>
              <a:t>1,380W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20595E1B-2340-6747-AA3C-3BEBC5095420}"/>
              </a:ext>
            </a:extLst>
          </p:cNvPr>
          <p:cNvSpPr txBox="1"/>
          <p:nvPr/>
        </p:nvSpPr>
        <p:spPr>
          <a:xfrm>
            <a:off x="574102" y="9485916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11〜14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18〜23㎡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1319B817-5DB3-A244-BB26-AD014DCE869B}"/>
              </a:ext>
            </a:extLst>
          </p:cNvPr>
          <p:cNvSpPr txBox="1"/>
          <p:nvPr/>
        </p:nvSpPr>
        <p:spPr>
          <a:xfrm>
            <a:off x="1114924" y="9489893"/>
            <a:ext cx="49725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5.0kW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en-US" altLang="ja-JP" sz="450" dirty="0" smtClean="0">
                <a:latin typeface="+mn-ea"/>
              </a:rPr>
              <a:t>(0.7</a:t>
            </a:r>
            <a:r>
              <a:rPr lang="ja-JP" altLang="en-US" sz="450" dirty="0" smtClean="0">
                <a:latin typeface="+mn-ea"/>
              </a:rPr>
              <a:t>～</a:t>
            </a:r>
            <a:r>
              <a:rPr lang="en-US" altLang="ja-JP" sz="450" dirty="0" smtClean="0">
                <a:latin typeface="+mn-ea"/>
              </a:rPr>
              <a:t>6.6kW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765100F8-70A4-DE42-B309-EB4B1218F8FC}"/>
              </a:ext>
            </a:extLst>
          </p:cNvPr>
          <p:cNvSpPr txBox="1"/>
          <p:nvPr/>
        </p:nvSpPr>
        <p:spPr>
          <a:xfrm>
            <a:off x="1647830" y="9492785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1,385</a:t>
            </a:r>
            <a:r>
              <a:rPr lang="en-US" altLang="ja-JP" sz="600" dirty="0" smtClean="0">
                <a:latin typeface="+mn-ea"/>
              </a:rPr>
              <a:t>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150〜1,980W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6" name="正方形/長方形 355"/>
          <p:cNvSpPr/>
          <p:nvPr/>
        </p:nvSpPr>
        <p:spPr>
          <a:xfrm>
            <a:off x="2379395" y="9311240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/>
          <p:cNvSpPr/>
          <p:nvPr/>
        </p:nvSpPr>
        <p:spPr>
          <a:xfrm>
            <a:off x="2381717" y="9515690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正方形/長方形 357"/>
          <p:cNvSpPr/>
          <p:nvPr/>
        </p:nvSpPr>
        <p:spPr>
          <a:xfrm>
            <a:off x="2771172" y="9293596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正方形/長方形 358"/>
          <p:cNvSpPr/>
          <p:nvPr/>
        </p:nvSpPr>
        <p:spPr>
          <a:xfrm>
            <a:off x="2774686" y="9523064"/>
            <a:ext cx="1726681" cy="192436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2381717" y="9310652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2389091" y="9527465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2789412" y="9173322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3467203" y="9165948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3963729" y="9165948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65" name="直線コネクタ 364"/>
          <p:cNvCxnSpPr/>
          <p:nvPr/>
        </p:nvCxnSpPr>
        <p:spPr>
          <a:xfrm flipH="1">
            <a:off x="2759938" y="9194795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 flipH="1">
            <a:off x="3332530" y="919284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3886050" y="9193848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/>
          <p:cNvCxnSpPr/>
          <p:nvPr/>
        </p:nvCxnSpPr>
        <p:spPr>
          <a:xfrm>
            <a:off x="2362021" y="9298035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>
            <a:off x="2367051" y="9508316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テキスト ボックス 375"/>
          <p:cNvSpPr txBox="1"/>
          <p:nvPr/>
        </p:nvSpPr>
        <p:spPr>
          <a:xfrm>
            <a:off x="2254308" y="9704259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/>
              <a:t>9</a:t>
            </a:r>
            <a:r>
              <a:rPr kumimoji="1" lang="en-US" altLang="ja-JP" sz="600" dirty="0" smtClean="0"/>
              <a:t>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42.0kg</a:t>
            </a:r>
            <a:endParaRPr kumimoji="1" lang="ja-JP" altLang="en-US" sz="600" dirty="0"/>
          </a:p>
        </p:txBody>
      </p:sp>
      <p:sp>
        <p:nvSpPr>
          <p:cNvPr id="377" name="テキスト ボックス 376">
            <a:extLst>
              <a:ext uri="{FF2B5EF4-FFF2-40B4-BE49-F238E27FC236}">
                <a16:creationId xmlns:a16="http://schemas.microsoft.com/office/drawing/2014/main" id="{C826C61F-8E8C-344A-975D-C3790AD070D7}"/>
              </a:ext>
            </a:extLst>
          </p:cNvPr>
          <p:cNvSpPr txBox="1"/>
          <p:nvPr/>
        </p:nvSpPr>
        <p:spPr>
          <a:xfrm>
            <a:off x="2791646" y="9281210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15〜23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25〜39㎡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78" name="テキスト ボックス 377">
            <a:extLst>
              <a:ext uri="{FF2B5EF4-FFF2-40B4-BE49-F238E27FC236}">
                <a16:creationId xmlns:a16="http://schemas.microsoft.com/office/drawing/2014/main" id="{597F36A1-4701-8D4E-9556-4FE8D4B3515C}"/>
              </a:ext>
            </a:extLst>
          </p:cNvPr>
          <p:cNvSpPr txBox="1"/>
          <p:nvPr/>
        </p:nvSpPr>
        <p:spPr>
          <a:xfrm>
            <a:off x="3371134" y="9273020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5.6kW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0.7〜5.7kW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79" name="テキスト ボックス 378">
            <a:extLst>
              <a:ext uri="{FF2B5EF4-FFF2-40B4-BE49-F238E27FC236}">
                <a16:creationId xmlns:a16="http://schemas.microsoft.com/office/drawing/2014/main" id="{3D1753F9-99C1-E348-9911-ED8ED78F0D02}"/>
              </a:ext>
            </a:extLst>
          </p:cNvPr>
          <p:cNvSpPr txBox="1"/>
          <p:nvPr/>
        </p:nvSpPr>
        <p:spPr>
          <a:xfrm>
            <a:off x="3843108" y="9284334"/>
            <a:ext cx="68329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1,895W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155〜1,935W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0" name="テキスト ボックス 379">
            <a:extLst>
              <a:ext uri="{FF2B5EF4-FFF2-40B4-BE49-F238E27FC236}">
                <a16:creationId xmlns:a16="http://schemas.microsoft.com/office/drawing/2014/main" id="{7461C2D3-15F9-A64E-AFB1-BEDAF965CC05}"/>
              </a:ext>
            </a:extLst>
          </p:cNvPr>
          <p:cNvSpPr txBox="1"/>
          <p:nvPr/>
        </p:nvSpPr>
        <p:spPr>
          <a:xfrm>
            <a:off x="2799670" y="9493271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15〜18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24〜30㎡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F93BA06E-8E73-D647-8551-95888BE351A0}"/>
              </a:ext>
            </a:extLst>
          </p:cNvPr>
          <p:cNvSpPr txBox="1"/>
          <p:nvPr/>
        </p:nvSpPr>
        <p:spPr>
          <a:xfrm>
            <a:off x="3378308" y="9483524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6.7kW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0.7〜8.7kW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2" name="テキスト ボックス 381">
            <a:extLst>
              <a:ext uri="{FF2B5EF4-FFF2-40B4-BE49-F238E27FC236}">
                <a16:creationId xmlns:a16="http://schemas.microsoft.com/office/drawing/2014/main" id="{ACD33464-63A5-AE4B-9621-594856CE81D7}"/>
              </a:ext>
            </a:extLst>
          </p:cNvPr>
          <p:cNvSpPr txBox="1"/>
          <p:nvPr/>
        </p:nvSpPr>
        <p:spPr>
          <a:xfrm>
            <a:off x="3917433" y="9484159"/>
            <a:ext cx="55656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1,960W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150〜2,860W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13241" r="14811"/>
          <a:stretch/>
        </p:blipFill>
        <p:spPr>
          <a:xfrm>
            <a:off x="2365" y="874589"/>
            <a:ext cx="830659" cy="964596"/>
          </a:xfrm>
          <a:prstGeom prst="rect">
            <a:avLst/>
          </a:prstGeom>
        </p:spPr>
      </p:pic>
      <p:grpSp>
        <p:nvGrpSpPr>
          <p:cNvPr id="248" name="グループ化 247"/>
          <p:cNvGrpSpPr/>
          <p:nvPr/>
        </p:nvGrpSpPr>
        <p:grpSpPr>
          <a:xfrm>
            <a:off x="286403" y="2036158"/>
            <a:ext cx="2955230" cy="261611"/>
            <a:chOff x="336884" y="2135015"/>
            <a:chExt cx="2955230" cy="372780"/>
          </a:xfrm>
        </p:grpSpPr>
        <p:grpSp>
          <p:nvGrpSpPr>
            <p:cNvPr id="240" name="グループ化 239"/>
            <p:cNvGrpSpPr/>
            <p:nvPr/>
          </p:nvGrpSpPr>
          <p:grpSpPr>
            <a:xfrm>
              <a:off x="336884" y="2152324"/>
              <a:ext cx="2955230" cy="315985"/>
              <a:chOff x="336884" y="2152324"/>
              <a:chExt cx="2955230" cy="315985"/>
            </a:xfrm>
          </p:grpSpPr>
          <p:sp>
            <p:nvSpPr>
              <p:cNvPr id="230" name="正方形/長方形 229"/>
              <p:cNvSpPr/>
              <p:nvPr/>
            </p:nvSpPr>
            <p:spPr>
              <a:xfrm>
                <a:off x="336884" y="2152324"/>
                <a:ext cx="2955230" cy="3159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正方形/長方形 230"/>
              <p:cNvSpPr/>
              <p:nvPr/>
            </p:nvSpPr>
            <p:spPr>
              <a:xfrm>
                <a:off x="1999387" y="2186446"/>
                <a:ext cx="864481" cy="248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599896" y="2135015"/>
              <a:ext cx="2313341" cy="372780"/>
              <a:chOff x="592299" y="2128836"/>
              <a:chExt cx="2313341" cy="372780"/>
            </a:xfrm>
          </p:grpSpPr>
          <p:sp>
            <p:nvSpPr>
              <p:cNvPr id="281" name="テキスト ボックス 280"/>
              <p:cNvSpPr txBox="1"/>
              <p:nvPr/>
            </p:nvSpPr>
            <p:spPr>
              <a:xfrm>
                <a:off x="592299" y="2128836"/>
                <a:ext cx="1404082" cy="37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50" b="1" dirty="0" smtClean="0">
                    <a:solidFill>
                      <a:schemeClr val="bg1"/>
                    </a:solidFill>
                    <a:latin typeface="+mn-ea"/>
                  </a:rPr>
                  <a:t>耐塩害仕様室外機</a:t>
                </a:r>
                <a:endParaRPr kumimoji="1" lang="en-US" altLang="ja-JP" sz="7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232" name="グループ化 231"/>
              <p:cNvGrpSpPr/>
              <p:nvPr/>
            </p:nvGrpSpPr>
            <p:grpSpPr>
              <a:xfrm>
                <a:off x="1948278" y="2132401"/>
                <a:ext cx="957362" cy="264496"/>
                <a:chOff x="1795323" y="2817605"/>
                <a:chExt cx="957362" cy="264496"/>
              </a:xfrm>
            </p:grpSpPr>
            <p:sp>
              <p:nvSpPr>
                <p:cNvPr id="282" name="テキスト ボックス 281"/>
                <p:cNvSpPr txBox="1"/>
                <p:nvPr/>
              </p:nvSpPr>
              <p:spPr>
                <a:xfrm>
                  <a:off x="1795323" y="2828185"/>
                  <a:ext cx="94508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50" b="1" dirty="0" smtClean="0">
                      <a:solidFill>
                        <a:srgbClr val="FF0000"/>
                      </a:solidFill>
                      <a:latin typeface="+mn-ea"/>
                    </a:rPr>
                    <a:t>受注生産品</a:t>
                  </a:r>
                  <a:endParaRPr kumimoji="1" lang="en-US" altLang="ja-JP" sz="700" b="1" dirty="0" smtClean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283" name="テキスト ボックス 282"/>
                <p:cNvSpPr txBox="1"/>
                <p:nvPr/>
              </p:nvSpPr>
              <p:spPr>
                <a:xfrm>
                  <a:off x="2459208" y="2817605"/>
                  <a:ext cx="293477" cy="200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700" b="1" dirty="0" smtClean="0">
                      <a:solidFill>
                        <a:srgbClr val="FF0000"/>
                      </a:solidFill>
                      <a:latin typeface="+mn-ea"/>
                    </a:rPr>
                    <a:t>※</a:t>
                  </a:r>
                </a:p>
              </p:txBody>
            </p:sp>
          </p:grpSp>
        </p:grpSp>
      </p:grpSp>
      <p:sp>
        <p:nvSpPr>
          <p:cNvPr id="284" name="テキスト ボックス 283"/>
          <p:cNvSpPr txBox="1"/>
          <p:nvPr/>
        </p:nvSpPr>
        <p:spPr>
          <a:xfrm>
            <a:off x="293584" y="2270732"/>
            <a:ext cx="2849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+mn-ea"/>
              </a:rPr>
              <a:t>潮風によるサビ、腐食から室外機を長期間守ります。</a:t>
            </a:r>
            <a:endParaRPr kumimoji="1" lang="en-US" altLang="ja-JP" sz="900" dirty="0" smtClean="0">
              <a:latin typeface="+mn-ea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-14930" y="2475422"/>
            <a:ext cx="1228078" cy="652442"/>
            <a:chOff x="-5261307" y="1760736"/>
            <a:chExt cx="1476264" cy="652442"/>
          </a:xfrm>
        </p:grpSpPr>
        <p:cxnSp>
          <p:nvCxnSpPr>
            <p:cNvPr id="386" name="直線コネクタ 385"/>
            <p:cNvCxnSpPr/>
            <p:nvPr/>
          </p:nvCxnSpPr>
          <p:spPr>
            <a:xfrm>
              <a:off x="-5199345" y="1990858"/>
              <a:ext cx="13572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37"/>
            <p:cNvGrpSpPr/>
            <p:nvPr/>
          </p:nvGrpSpPr>
          <p:grpSpPr>
            <a:xfrm>
              <a:off x="-5261307" y="1760736"/>
              <a:ext cx="1476264" cy="652442"/>
              <a:chOff x="-5261307" y="1760736"/>
              <a:chExt cx="1476264" cy="652442"/>
            </a:xfrm>
          </p:grpSpPr>
          <p:sp>
            <p:nvSpPr>
              <p:cNvPr id="384" name="正方形/長方形 383"/>
              <p:cNvSpPr/>
              <p:nvPr/>
            </p:nvSpPr>
            <p:spPr>
              <a:xfrm>
                <a:off x="-5196461" y="1760736"/>
                <a:ext cx="1357279" cy="226594"/>
              </a:xfrm>
              <a:prstGeom prst="rect">
                <a:avLst/>
              </a:prstGeom>
              <a:solidFill>
                <a:srgbClr val="FD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-5261307" y="1775237"/>
                <a:ext cx="1476264" cy="637941"/>
                <a:chOff x="-5261307" y="1775237"/>
                <a:chExt cx="1476264" cy="637941"/>
              </a:xfrm>
            </p:grpSpPr>
            <p:sp>
              <p:nvSpPr>
                <p:cNvPr id="385" name="正方形/長方形 384"/>
                <p:cNvSpPr/>
                <p:nvPr/>
              </p:nvSpPr>
              <p:spPr>
                <a:xfrm>
                  <a:off x="-5192104" y="1775237"/>
                  <a:ext cx="1357278" cy="637941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テキスト ボックス 374"/>
                <p:cNvSpPr txBox="1"/>
                <p:nvPr/>
              </p:nvSpPr>
              <p:spPr>
                <a:xfrm>
                  <a:off x="-5160591" y="1775731"/>
                  <a:ext cx="136013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b="1" dirty="0" smtClean="0">
                      <a:solidFill>
                        <a:srgbClr val="FF0000"/>
                      </a:solidFill>
                      <a:latin typeface="+mn-ea"/>
                    </a:rPr>
                    <a:t>室外送風モーター</a:t>
                  </a:r>
                  <a:endParaRPr kumimoji="1" lang="en-US" altLang="ja-JP" sz="900" b="1" dirty="0" smtClean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383" name="テキスト ボックス 382"/>
                <p:cNvSpPr txBox="1"/>
                <p:nvPr/>
              </p:nvSpPr>
              <p:spPr>
                <a:xfrm>
                  <a:off x="-5261307" y="2018558"/>
                  <a:ext cx="1476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dirty="0" smtClean="0">
                      <a:latin typeface="+mn-ea"/>
                    </a:rPr>
                    <a:t>室外送風モーターを</a:t>
                  </a:r>
                  <a:endParaRPr kumimoji="1" lang="en-US" altLang="ja-JP" sz="900" dirty="0" smtClean="0">
                    <a:latin typeface="+mn-ea"/>
                  </a:endParaRPr>
                </a:p>
                <a:p>
                  <a:r>
                    <a:rPr kumimoji="1" lang="ja-JP" altLang="en-US" sz="900" dirty="0" smtClean="0">
                      <a:latin typeface="+mn-ea"/>
                    </a:rPr>
                    <a:t>耐塩害仕様に変更。</a:t>
                  </a:r>
                  <a:endParaRPr kumimoji="1" lang="en-US" altLang="ja-JP" sz="900" dirty="0" smtClean="0">
                    <a:latin typeface="+mn-ea"/>
                  </a:endParaRPr>
                </a:p>
              </p:txBody>
            </p:sp>
          </p:grpSp>
        </p:grpSp>
      </p:grpSp>
      <p:grpSp>
        <p:nvGrpSpPr>
          <p:cNvPr id="417" name="グループ化 416"/>
          <p:cNvGrpSpPr/>
          <p:nvPr/>
        </p:nvGrpSpPr>
        <p:grpSpPr>
          <a:xfrm>
            <a:off x="1144306" y="2476073"/>
            <a:ext cx="1228078" cy="652442"/>
            <a:chOff x="-5261307" y="1760736"/>
            <a:chExt cx="1476264" cy="652442"/>
          </a:xfrm>
        </p:grpSpPr>
        <p:cxnSp>
          <p:nvCxnSpPr>
            <p:cNvPr id="418" name="直線コネクタ 417"/>
            <p:cNvCxnSpPr/>
            <p:nvPr/>
          </p:nvCxnSpPr>
          <p:spPr>
            <a:xfrm>
              <a:off x="-5199345" y="1990858"/>
              <a:ext cx="13572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9" name="グループ化 418"/>
            <p:cNvGrpSpPr/>
            <p:nvPr/>
          </p:nvGrpSpPr>
          <p:grpSpPr>
            <a:xfrm>
              <a:off x="-5261307" y="1760736"/>
              <a:ext cx="1476264" cy="652442"/>
              <a:chOff x="-5261307" y="1760736"/>
              <a:chExt cx="1476264" cy="652442"/>
            </a:xfrm>
          </p:grpSpPr>
          <p:sp>
            <p:nvSpPr>
              <p:cNvPr id="420" name="正方形/長方形 419"/>
              <p:cNvSpPr/>
              <p:nvPr/>
            </p:nvSpPr>
            <p:spPr>
              <a:xfrm>
                <a:off x="-5196461" y="1760736"/>
                <a:ext cx="1357279" cy="226594"/>
              </a:xfrm>
              <a:prstGeom prst="rect">
                <a:avLst/>
              </a:prstGeom>
              <a:solidFill>
                <a:srgbClr val="FD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21" name="グループ化 420"/>
              <p:cNvGrpSpPr/>
              <p:nvPr/>
            </p:nvGrpSpPr>
            <p:grpSpPr>
              <a:xfrm>
                <a:off x="-5261307" y="1775237"/>
                <a:ext cx="1476264" cy="637941"/>
                <a:chOff x="-5261307" y="1775237"/>
                <a:chExt cx="1476264" cy="637941"/>
              </a:xfrm>
            </p:grpSpPr>
            <p:sp>
              <p:nvSpPr>
                <p:cNvPr id="422" name="正方形/長方形 421"/>
                <p:cNvSpPr/>
                <p:nvPr/>
              </p:nvSpPr>
              <p:spPr>
                <a:xfrm>
                  <a:off x="-5192104" y="1775237"/>
                  <a:ext cx="1357278" cy="637941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テキスト ボックス 422"/>
                <p:cNvSpPr txBox="1"/>
                <p:nvPr/>
              </p:nvSpPr>
              <p:spPr>
                <a:xfrm>
                  <a:off x="-4905722" y="1783584"/>
                  <a:ext cx="77677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b="1" dirty="0" smtClean="0">
                      <a:solidFill>
                        <a:srgbClr val="FF0000"/>
                      </a:solidFill>
                      <a:latin typeface="+mn-ea"/>
                    </a:rPr>
                    <a:t>室外基板</a:t>
                  </a:r>
                  <a:endParaRPr kumimoji="1" lang="en-US" altLang="ja-JP" sz="900" b="1" dirty="0" smtClean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424" name="テキスト ボックス 423"/>
                <p:cNvSpPr txBox="1"/>
                <p:nvPr/>
              </p:nvSpPr>
              <p:spPr>
                <a:xfrm>
                  <a:off x="-5261307" y="2018558"/>
                  <a:ext cx="1476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dirty="0" smtClean="0">
                      <a:latin typeface="+mn-ea"/>
                    </a:rPr>
                    <a:t>室外基板の防湿</a:t>
                  </a:r>
                  <a:endParaRPr kumimoji="1" lang="en-US" altLang="ja-JP" sz="900" dirty="0" smtClean="0">
                    <a:latin typeface="+mn-ea"/>
                  </a:endParaRPr>
                </a:p>
                <a:p>
                  <a:r>
                    <a:rPr kumimoji="1" lang="ja-JP" altLang="en-US" sz="900" dirty="0" smtClean="0">
                      <a:latin typeface="+mn-ea"/>
                    </a:rPr>
                    <a:t>コーティングを強化。</a:t>
                  </a:r>
                  <a:endParaRPr kumimoji="1" lang="en-US" altLang="ja-JP" sz="900" dirty="0" smtClean="0">
                    <a:latin typeface="+mn-ea"/>
                  </a:endParaRPr>
                </a:p>
              </p:txBody>
            </p:sp>
          </p:grpSp>
        </p:grpSp>
      </p:grpSp>
      <p:grpSp>
        <p:nvGrpSpPr>
          <p:cNvPr id="425" name="グループ化 424"/>
          <p:cNvGrpSpPr/>
          <p:nvPr/>
        </p:nvGrpSpPr>
        <p:grpSpPr>
          <a:xfrm>
            <a:off x="2302321" y="2471823"/>
            <a:ext cx="1228078" cy="652442"/>
            <a:chOff x="-5261307" y="1760736"/>
            <a:chExt cx="1476264" cy="652442"/>
          </a:xfrm>
        </p:grpSpPr>
        <p:cxnSp>
          <p:nvCxnSpPr>
            <p:cNvPr id="426" name="直線コネクタ 425"/>
            <p:cNvCxnSpPr/>
            <p:nvPr/>
          </p:nvCxnSpPr>
          <p:spPr>
            <a:xfrm>
              <a:off x="-5199345" y="1990858"/>
              <a:ext cx="135727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グループ化 426"/>
            <p:cNvGrpSpPr/>
            <p:nvPr/>
          </p:nvGrpSpPr>
          <p:grpSpPr>
            <a:xfrm>
              <a:off x="-5261307" y="1760736"/>
              <a:ext cx="1476264" cy="652442"/>
              <a:chOff x="-5261307" y="1760736"/>
              <a:chExt cx="1476264" cy="652442"/>
            </a:xfrm>
          </p:grpSpPr>
          <p:sp>
            <p:nvSpPr>
              <p:cNvPr id="428" name="正方形/長方形 427"/>
              <p:cNvSpPr/>
              <p:nvPr/>
            </p:nvSpPr>
            <p:spPr>
              <a:xfrm>
                <a:off x="-5196461" y="1760736"/>
                <a:ext cx="1357279" cy="226594"/>
              </a:xfrm>
              <a:prstGeom prst="rect">
                <a:avLst/>
              </a:prstGeom>
              <a:solidFill>
                <a:srgbClr val="FDE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29" name="グループ化 428"/>
              <p:cNvGrpSpPr/>
              <p:nvPr/>
            </p:nvGrpSpPr>
            <p:grpSpPr>
              <a:xfrm>
                <a:off x="-5261307" y="1775237"/>
                <a:ext cx="1476264" cy="637941"/>
                <a:chOff x="-5261307" y="1775237"/>
                <a:chExt cx="1476264" cy="637941"/>
              </a:xfrm>
            </p:grpSpPr>
            <p:sp>
              <p:nvSpPr>
                <p:cNvPr id="430" name="正方形/長方形 429"/>
                <p:cNvSpPr/>
                <p:nvPr/>
              </p:nvSpPr>
              <p:spPr>
                <a:xfrm>
                  <a:off x="-5192104" y="1775237"/>
                  <a:ext cx="1357278" cy="637941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テキスト ボックス 430"/>
                <p:cNvSpPr txBox="1"/>
                <p:nvPr/>
              </p:nvSpPr>
              <p:spPr>
                <a:xfrm>
                  <a:off x="-4977169" y="1779505"/>
                  <a:ext cx="92705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b="1" dirty="0" smtClean="0">
                      <a:solidFill>
                        <a:srgbClr val="FF0000"/>
                      </a:solidFill>
                      <a:latin typeface="+mn-ea"/>
                    </a:rPr>
                    <a:t>内外装部品</a:t>
                  </a:r>
                  <a:endParaRPr kumimoji="1" lang="en-US" altLang="ja-JP" sz="900" b="1" dirty="0" smtClean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432" name="テキスト ボックス 431"/>
                <p:cNvSpPr txBox="1"/>
                <p:nvPr/>
              </p:nvSpPr>
              <p:spPr>
                <a:xfrm>
                  <a:off x="-5261307" y="2018558"/>
                  <a:ext cx="14762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900" dirty="0" smtClean="0">
                      <a:latin typeface="+mn-ea"/>
                    </a:rPr>
                    <a:t>耐食性の高い板金や</a:t>
                  </a:r>
                  <a:endParaRPr kumimoji="1" lang="en-US" altLang="ja-JP" sz="900" dirty="0" smtClean="0">
                    <a:latin typeface="+mn-ea"/>
                  </a:endParaRPr>
                </a:p>
                <a:p>
                  <a:r>
                    <a:rPr kumimoji="1" lang="ja-JP" altLang="en-US" sz="900" dirty="0" smtClean="0">
                      <a:latin typeface="+mn-ea"/>
                    </a:rPr>
                    <a:t>ねじ等を使用。</a:t>
                  </a:r>
                  <a:endParaRPr kumimoji="1" lang="en-US" altLang="ja-JP" sz="900" dirty="0" smtClean="0">
                    <a:latin typeface="+mn-ea"/>
                  </a:endParaRPr>
                </a:p>
              </p:txBody>
            </p:sp>
          </p:grpSp>
        </p:grpSp>
      </p:grpSp>
      <p:sp>
        <p:nvSpPr>
          <p:cNvPr id="433" name="テキスト ボックス 432"/>
          <p:cNvSpPr txBox="1"/>
          <p:nvPr/>
        </p:nvSpPr>
        <p:spPr>
          <a:xfrm>
            <a:off x="194334" y="3130851"/>
            <a:ext cx="323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+mn-ea"/>
              </a:rPr>
              <a:t>●耐塩害仕様は日本冷凍空調工業会標準規格</a:t>
            </a:r>
            <a:r>
              <a:rPr kumimoji="1" lang="en-US" altLang="ja-JP" sz="700" dirty="0" smtClean="0">
                <a:latin typeface="+mn-ea"/>
              </a:rPr>
              <a:t>JRA9002</a:t>
            </a:r>
            <a:r>
              <a:rPr kumimoji="1" lang="ja-JP" altLang="en-US" sz="700" dirty="0" smtClean="0">
                <a:latin typeface="+mn-ea"/>
              </a:rPr>
              <a:t>に基づいています。</a:t>
            </a:r>
            <a:endParaRPr kumimoji="1" lang="en-US" altLang="ja-JP" sz="700" dirty="0" smtClean="0">
              <a:latin typeface="+mn-ea"/>
            </a:endParaRPr>
          </a:p>
          <a:p>
            <a:r>
              <a:rPr kumimoji="1" lang="en-US" altLang="ja-JP" sz="700" dirty="0" smtClean="0">
                <a:latin typeface="+mn-ea"/>
              </a:rPr>
              <a:t>※</a:t>
            </a:r>
            <a:r>
              <a:rPr kumimoji="1" lang="ja-JP" altLang="en-US" sz="700" dirty="0" smtClean="0">
                <a:latin typeface="+mn-ea"/>
              </a:rPr>
              <a:t>受注生産品のため、納期におおよそ</a:t>
            </a:r>
            <a:r>
              <a:rPr kumimoji="1" lang="en-US" altLang="ja-JP" sz="700" dirty="0" smtClean="0">
                <a:latin typeface="+mn-ea"/>
              </a:rPr>
              <a:t>3</a:t>
            </a:r>
            <a:r>
              <a:rPr kumimoji="1" lang="ja-JP" altLang="en-US" sz="700" dirty="0" smtClean="0">
                <a:latin typeface="+mn-ea"/>
              </a:rPr>
              <a:t>ヶ月かかります。</a:t>
            </a:r>
            <a:endParaRPr kumimoji="1" lang="en-US" altLang="ja-JP" sz="700" dirty="0" smtClean="0">
              <a:latin typeface="+mn-ea"/>
            </a:endParaRPr>
          </a:p>
        </p:txBody>
      </p:sp>
      <p:cxnSp>
        <p:nvCxnSpPr>
          <p:cNvPr id="434" name="直線コネクタ 433"/>
          <p:cNvCxnSpPr/>
          <p:nvPr/>
        </p:nvCxnSpPr>
        <p:spPr>
          <a:xfrm flipV="1">
            <a:off x="31154" y="3439144"/>
            <a:ext cx="3451808" cy="3316"/>
          </a:xfrm>
          <a:prstGeom prst="line">
            <a:avLst/>
          </a:prstGeom>
          <a:ln>
            <a:solidFill>
              <a:srgbClr val="D6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テキスト ボックス 438"/>
          <p:cNvSpPr txBox="1"/>
          <p:nvPr/>
        </p:nvSpPr>
        <p:spPr>
          <a:xfrm>
            <a:off x="14312" y="5067558"/>
            <a:ext cx="3438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フィンに汚れがつきにくい特殊コーティング。抗菌・防カビ処理　  で菌を抑制します。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1" name="テキスト ボックス 440"/>
          <p:cNvSpPr txBox="1"/>
          <p:nvPr/>
        </p:nvSpPr>
        <p:spPr>
          <a:xfrm>
            <a:off x="2348263" y="5071715"/>
            <a:ext cx="371171" cy="1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3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endParaRPr lang="ja-JP" altLang="en-US" sz="53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4504269" y="9479631"/>
            <a:ext cx="200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＊室内機と室外機のセット型式です。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★外気温</a:t>
            </a:r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℃時。暖房を重視する時のめや</a:t>
            </a:r>
            <a:r>
              <a:rPr kumimoji="1" lang="ja-JP" altLang="en-US" sz="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すに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なります。</a:t>
            </a:r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○記載している価格は全て</a:t>
            </a:r>
            <a:r>
              <a:rPr kumimoji="1" lang="ja-JP" altLang="en-US" sz="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税込み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価格です。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717244" y="3855724"/>
            <a:ext cx="683859" cy="693139"/>
            <a:chOff x="1714252" y="3875923"/>
            <a:chExt cx="683859" cy="69313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252" y="3881759"/>
              <a:ext cx="683859" cy="683859"/>
            </a:xfrm>
            <a:prstGeom prst="rect">
              <a:avLst/>
            </a:prstGeom>
          </p:spPr>
        </p:pic>
        <p:sp>
          <p:nvSpPr>
            <p:cNvPr id="7" name="楕円 6"/>
            <p:cNvSpPr/>
            <p:nvPr/>
          </p:nvSpPr>
          <p:spPr>
            <a:xfrm>
              <a:off x="1717463" y="3875923"/>
              <a:ext cx="676253" cy="693139"/>
            </a:xfrm>
            <a:prstGeom prst="ellipse">
              <a:avLst/>
            </a:prstGeom>
            <a:noFill/>
            <a:ln w="9525">
              <a:solidFill>
                <a:srgbClr val="008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147452" y="4086940"/>
            <a:ext cx="3379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5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ja-JP" altLang="en-US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3481993" y="5972237"/>
            <a:ext cx="1835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rgbClr val="C00000"/>
                </a:solidFill>
              </a:rPr>
              <a:t>★</a:t>
            </a:r>
            <a:endParaRPr kumimoji="1" lang="ja-JP" altLang="en-US" sz="600" dirty="0">
              <a:solidFill>
                <a:srgbClr val="C00000"/>
              </a:solidFill>
            </a:endParaRPr>
          </a:p>
        </p:txBody>
      </p:sp>
      <p:sp>
        <p:nvSpPr>
          <p:cNvPr id="316" name="テキスト ボックス 315"/>
          <p:cNvSpPr txBox="1"/>
          <p:nvPr/>
        </p:nvSpPr>
        <p:spPr>
          <a:xfrm>
            <a:off x="5691630" y="5964224"/>
            <a:ext cx="1835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rgbClr val="C00000"/>
                </a:solidFill>
              </a:rPr>
              <a:t>★</a:t>
            </a:r>
            <a:endParaRPr kumimoji="1" lang="ja-JP" altLang="en-US" sz="600" dirty="0">
              <a:solidFill>
                <a:srgbClr val="C00000"/>
              </a:solidFill>
            </a:endParaRPr>
          </a:p>
        </p:txBody>
      </p:sp>
      <p:sp>
        <p:nvSpPr>
          <p:cNvPr id="317" name="テキスト ボックス 316"/>
          <p:cNvSpPr txBox="1"/>
          <p:nvPr/>
        </p:nvSpPr>
        <p:spPr>
          <a:xfrm>
            <a:off x="1272400" y="8215342"/>
            <a:ext cx="1835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rgbClr val="C00000"/>
                </a:solidFill>
              </a:rPr>
              <a:t>★</a:t>
            </a:r>
            <a:endParaRPr kumimoji="1" lang="ja-JP" altLang="en-US" sz="600" dirty="0">
              <a:solidFill>
                <a:srgbClr val="C00000"/>
              </a:solidFill>
            </a:endParaRPr>
          </a:p>
        </p:txBody>
      </p:sp>
      <p:sp>
        <p:nvSpPr>
          <p:cNvPr id="318" name="テキスト ボックス 317"/>
          <p:cNvSpPr txBox="1"/>
          <p:nvPr/>
        </p:nvSpPr>
        <p:spPr>
          <a:xfrm>
            <a:off x="3481993" y="8214820"/>
            <a:ext cx="1835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>
                <a:solidFill>
                  <a:srgbClr val="C00000"/>
                </a:solidFill>
              </a:rPr>
              <a:t>★</a:t>
            </a:r>
            <a:endParaRPr kumimoji="1" lang="ja-JP" altLang="en-US" sz="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3988</TotalTime>
  <Words>752</Words>
  <Application>Microsoft Office PowerPoint</Application>
  <PresentationFormat>A4 210 x 297 mm</PresentationFormat>
  <Paragraphs>212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DengXian</vt:lpstr>
      <vt:lpstr>DengXian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株式会社コロナ</cp:lastModifiedBy>
  <cp:revision>266</cp:revision>
  <cp:lastPrinted>2024-05-15T05:08:21Z</cp:lastPrinted>
  <dcterms:created xsi:type="dcterms:W3CDTF">2018-04-12T02:58:59Z</dcterms:created>
  <dcterms:modified xsi:type="dcterms:W3CDTF">2025-03-12T04:30:02Z</dcterms:modified>
</cp:coreProperties>
</file>