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9" r:id="rId2"/>
  </p:sldIdLst>
  <p:sldSz cx="7562850" cy="10688638"/>
  <p:notesSz cx="6735763" cy="9866313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C7F6"/>
    <a:srgbClr val="FFFFFF"/>
    <a:srgbClr val="EBF6F9"/>
    <a:srgbClr val="434E55"/>
    <a:srgbClr val="5F90CC"/>
    <a:srgbClr val="6295D3"/>
    <a:srgbClr val="CAA95C"/>
    <a:srgbClr val="F8F3E8"/>
    <a:srgbClr val="F08000"/>
    <a:srgbClr val="E8DB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031" autoAdjust="0"/>
    <p:restoredTop sz="98505" autoAdjust="0"/>
  </p:normalViewPr>
  <p:slideViewPr>
    <p:cSldViewPr snapToGrid="0" snapToObjects="1">
      <p:cViewPr varScale="1">
        <p:scale>
          <a:sx n="74" d="100"/>
          <a:sy n="74" d="100"/>
        </p:scale>
        <p:origin x="2886" y="90"/>
      </p:cViewPr>
      <p:guideLst>
        <p:guide orient="horz" pos="3367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00BB6-BC92-4B51-894E-E7C017DE3024}" type="datetimeFigureOut">
              <a:rPr kumimoji="1" lang="ja-JP" altLang="en-US" smtClean="0"/>
              <a:t>2025/3/12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90750" y="1233488"/>
            <a:ext cx="23542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7268A-38AE-44F3-9FB3-99A51965EA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3293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67214" y="3320407"/>
            <a:ext cx="6428423" cy="2291129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34428" y="6056895"/>
            <a:ext cx="5293995" cy="27315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5725-E00C-F043-B487-682836F870E1}" type="datetimeFigureOut">
              <a:t>2025/3/12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7937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5725-E00C-F043-B487-682836F870E1}" type="datetimeFigureOut">
              <a:t>2025/3/12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000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535084" y="668040"/>
            <a:ext cx="1407530" cy="1421440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12493" y="668040"/>
            <a:ext cx="4096544" cy="1421440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5725-E00C-F043-B487-682836F870E1}" type="datetimeFigureOut">
              <a:t>2025/3/12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570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5725-E00C-F043-B487-682836F870E1}" type="datetimeFigureOut">
              <a:t>2025/3/12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0072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7413" y="6868441"/>
            <a:ext cx="6428423" cy="212288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97413" y="4530301"/>
            <a:ext cx="6428423" cy="23381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5725-E00C-F043-B487-682836F870E1}" type="datetimeFigureOut">
              <a:t>2025/3/12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5001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12493" y="3887003"/>
            <a:ext cx="2752037" cy="109954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190577" y="3887003"/>
            <a:ext cx="2752037" cy="109954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5725-E00C-F043-B487-682836F870E1}" type="datetimeFigureOut">
              <a:t>2025/3/12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9768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8143" y="2392573"/>
            <a:ext cx="3341572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78143" y="3389684"/>
            <a:ext cx="3341572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841823" y="2392573"/>
            <a:ext cx="3342885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841823" y="3389684"/>
            <a:ext cx="3342885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5725-E00C-F043-B487-682836F870E1}" type="datetimeFigureOut">
              <a:t>2025/3/12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364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5725-E00C-F043-B487-682836F870E1}" type="datetimeFigureOut">
              <a:t>2025/3/12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41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5725-E00C-F043-B487-682836F870E1}" type="datetimeFigureOut">
              <a:t>2025/3/12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069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143" y="425566"/>
            <a:ext cx="2488126" cy="18111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56864" y="425567"/>
            <a:ext cx="4227843" cy="91224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78143" y="2236697"/>
            <a:ext cx="2488126" cy="73113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5725-E00C-F043-B487-682836F870E1}" type="datetimeFigureOut">
              <a:t>2025/3/12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3033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2372" y="7482047"/>
            <a:ext cx="4537710" cy="8832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482372" y="955049"/>
            <a:ext cx="4537710" cy="64131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482372" y="8365344"/>
            <a:ext cx="4537710" cy="12544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C5725-E00C-F043-B487-682836F870E1}" type="datetimeFigureOut">
              <a:t>2025/3/12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4678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8143" y="2494016"/>
            <a:ext cx="6806565" cy="7054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C5725-E00C-F043-B487-682836F870E1}" type="datetimeFigureOut">
              <a:t>2025/3/12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DD952-E7AC-434D-AF65-A35931126BCD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673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gif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gif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図 27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3" r="13394"/>
          <a:stretch/>
        </p:blipFill>
        <p:spPr>
          <a:xfrm>
            <a:off x="4624072" y="582338"/>
            <a:ext cx="2940010" cy="2030172"/>
          </a:xfrm>
          <a:prstGeom prst="rect">
            <a:avLst/>
          </a:prstGeom>
        </p:spPr>
      </p:pic>
      <p:grpSp>
        <p:nvGrpSpPr>
          <p:cNvPr id="268" name="グループ化 267"/>
          <p:cNvGrpSpPr/>
          <p:nvPr/>
        </p:nvGrpSpPr>
        <p:grpSpPr>
          <a:xfrm>
            <a:off x="3595240" y="2639055"/>
            <a:ext cx="2166055" cy="563196"/>
            <a:chOff x="4542330" y="1278102"/>
            <a:chExt cx="2166055" cy="563196"/>
          </a:xfrm>
        </p:grpSpPr>
        <p:sp>
          <p:nvSpPr>
            <p:cNvPr id="156" name="テキスト ボックス 155"/>
            <p:cNvSpPr txBox="1"/>
            <p:nvPr/>
          </p:nvSpPr>
          <p:spPr>
            <a:xfrm>
              <a:off x="4542330" y="1415540"/>
              <a:ext cx="2147323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ja-JP" altLang="en-US" sz="1000" dirty="0" smtClean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ウイルス抑制 　　・除菌 　　・脱臭</a:t>
              </a:r>
              <a:endParaRPr lang="en-US" altLang="ja-JP" sz="10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>
                <a:lnSpc>
                  <a:spcPts val="1300"/>
                </a:lnSpc>
              </a:pPr>
              <a:r>
                <a:rPr kumimoji="1" lang="en-US" altLang="ja-JP" sz="1000" dirty="0" smtClean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10</a:t>
              </a:r>
              <a:r>
                <a:rPr kumimoji="1" lang="ja-JP" altLang="en-US" sz="1000" dirty="0" smtClean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年交換不要フィルター</a:t>
              </a:r>
              <a:endParaRPr kumimoji="1" lang="ja-JP" altLang="en-US" sz="10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21" name="テキスト ボックス 220"/>
            <p:cNvSpPr txBox="1"/>
            <p:nvPr/>
          </p:nvSpPr>
          <p:spPr>
            <a:xfrm>
              <a:off x="5275228" y="1287963"/>
              <a:ext cx="375398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kumimoji="1" lang="en-US" altLang="ja-JP" sz="600" dirty="0" smtClean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※4</a:t>
              </a:r>
              <a:endParaRPr kumimoji="1" lang="ja-JP" altLang="en-US" sz="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22" name="テキスト ボックス 221"/>
            <p:cNvSpPr txBox="1"/>
            <p:nvPr/>
          </p:nvSpPr>
          <p:spPr>
            <a:xfrm>
              <a:off x="5814800" y="1278538"/>
              <a:ext cx="375398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kumimoji="1" lang="en-US" altLang="ja-JP" sz="600" dirty="0" smtClean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※5</a:t>
              </a:r>
              <a:endParaRPr kumimoji="1" lang="ja-JP" altLang="en-US" sz="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23" name="テキスト ボックス 222"/>
            <p:cNvSpPr txBox="1"/>
            <p:nvPr/>
          </p:nvSpPr>
          <p:spPr>
            <a:xfrm>
              <a:off x="6332987" y="1278102"/>
              <a:ext cx="375398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kumimoji="1" lang="en-US" altLang="ja-JP" sz="600" dirty="0" smtClean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※6</a:t>
              </a:r>
              <a:endParaRPr kumimoji="1" lang="ja-JP" altLang="en-US" sz="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18" name="正方形/長方形 17"/>
          <p:cNvSpPr/>
          <p:nvPr/>
        </p:nvSpPr>
        <p:spPr>
          <a:xfrm>
            <a:off x="0" y="-1125"/>
            <a:ext cx="7562850" cy="601422"/>
          </a:xfrm>
          <a:prstGeom prst="rect">
            <a:avLst/>
          </a:prstGeom>
          <a:solidFill>
            <a:srgbClr val="7AC7F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5743" y="989613"/>
            <a:ext cx="3482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/>
              <a:t>フィルターが自動でスライドし</a:t>
            </a:r>
            <a:r>
              <a:rPr lang="ja-JP" altLang="en-US" sz="800" dirty="0" smtClean="0"/>
              <a:t>、溜まった</a:t>
            </a:r>
            <a:r>
              <a:rPr lang="ja-JP" altLang="en-US" sz="800" dirty="0"/>
              <a:t>ホコリを掃除します</a:t>
            </a:r>
            <a:r>
              <a:rPr lang="ja-JP" altLang="en-US" sz="800" dirty="0" smtClean="0"/>
              <a:t>。</a:t>
            </a:r>
            <a:endParaRPr lang="en-US" altLang="ja-JP" sz="800" dirty="0" smtClean="0"/>
          </a:p>
          <a:p>
            <a:r>
              <a:rPr lang="ja-JP" altLang="en-US" sz="800" dirty="0" smtClean="0"/>
              <a:t>ホコリ</a:t>
            </a:r>
            <a:r>
              <a:rPr lang="ja-JP" altLang="en-US" sz="800" dirty="0"/>
              <a:t>はワンタッチダストボックス</a:t>
            </a:r>
            <a:r>
              <a:rPr lang="ja-JP" altLang="en-US" sz="800" dirty="0" smtClean="0"/>
              <a:t>に回収</a:t>
            </a:r>
            <a:r>
              <a:rPr lang="ja-JP" altLang="en-US" sz="800" dirty="0"/>
              <a:t>され、簡単に捨てることができます。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244875" y="-9945"/>
            <a:ext cx="1904247" cy="71614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6" name="図 2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97" y="121997"/>
            <a:ext cx="1069328" cy="375307"/>
          </a:xfrm>
          <a:prstGeom prst="rect">
            <a:avLst/>
          </a:prstGeom>
        </p:spPr>
      </p:pic>
      <p:sp>
        <p:nvSpPr>
          <p:cNvPr id="121" name="Text 11"/>
          <p:cNvSpPr txBox="1"/>
          <p:nvPr/>
        </p:nvSpPr>
        <p:spPr>
          <a:xfrm>
            <a:off x="3240754" y="96444"/>
            <a:ext cx="3865269" cy="40706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b="1" dirty="0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「清潔」なだけじゃない。かしこく節電。</a:t>
            </a:r>
            <a:endParaRPr lang="en-US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190" name="直線コネクタ 189"/>
          <p:cNvCxnSpPr/>
          <p:nvPr/>
        </p:nvCxnSpPr>
        <p:spPr>
          <a:xfrm>
            <a:off x="-1429" y="6312533"/>
            <a:ext cx="7562850" cy="0"/>
          </a:xfrm>
          <a:prstGeom prst="line">
            <a:avLst/>
          </a:prstGeom>
          <a:ln>
            <a:solidFill>
              <a:srgbClr val="E0CC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3" name="直線コネクタ 282"/>
          <p:cNvCxnSpPr/>
          <p:nvPr/>
        </p:nvCxnSpPr>
        <p:spPr>
          <a:xfrm>
            <a:off x="-6687" y="9310133"/>
            <a:ext cx="7562088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7" name="テキスト ボックス 156"/>
          <p:cNvSpPr txBox="1"/>
          <p:nvPr/>
        </p:nvSpPr>
        <p:spPr>
          <a:xfrm>
            <a:off x="6139" y="702189"/>
            <a:ext cx="326724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1" dirty="0" smtClean="0">
                <a:solidFill>
                  <a:srgbClr val="CAA95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お手入れカンタン「自動でおそうじ</a:t>
            </a:r>
            <a:r>
              <a:rPr lang="ja-JP" altLang="en-US" sz="1500" b="1" dirty="0" smtClean="0">
                <a:solidFill>
                  <a:srgbClr val="CAA95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」</a:t>
            </a:r>
            <a:endParaRPr kumimoji="1" lang="ja-JP" altLang="en-US" sz="1500" b="1" dirty="0">
              <a:solidFill>
                <a:srgbClr val="CAA95C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81" name="テキスト ボックス 280"/>
          <p:cNvSpPr txBox="1"/>
          <p:nvPr/>
        </p:nvSpPr>
        <p:spPr>
          <a:xfrm>
            <a:off x="2166056" y="47626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コロナ エアコン</a:t>
            </a:r>
            <a:endParaRPr lang="en-US" altLang="ja-JP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en-US" altLang="ja-JP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ReLaLa</a:t>
            </a:r>
            <a:endParaRPr kumimoji="1" lang="ja-JP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84" name="テキスト ボックス 283"/>
          <p:cNvSpPr txBox="1"/>
          <p:nvPr/>
        </p:nvSpPr>
        <p:spPr>
          <a:xfrm>
            <a:off x="38116" y="9328289"/>
            <a:ext cx="28350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●お問い合わせ・ご用命はこちらまで</a:t>
            </a:r>
            <a:endParaRPr kumimoji="1" lang="ja-JP" altLang="en-US" sz="105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6" name="Text 11"/>
          <p:cNvSpPr txBox="1"/>
          <p:nvPr/>
        </p:nvSpPr>
        <p:spPr>
          <a:xfrm>
            <a:off x="3201737" y="90238"/>
            <a:ext cx="3943301" cy="40706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ct val="100000"/>
              </a:lnSpc>
              <a:buNone/>
            </a:pP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「清潔」なだけじゃない。かしこく節電。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37" name="図 13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412" y="-9017"/>
            <a:ext cx="459148" cy="548286"/>
          </a:xfrm>
          <a:prstGeom prst="rect">
            <a:avLst/>
          </a:prstGeom>
        </p:spPr>
      </p:pic>
      <p:grpSp>
        <p:nvGrpSpPr>
          <p:cNvPr id="139" name="グループ化 138"/>
          <p:cNvGrpSpPr/>
          <p:nvPr/>
        </p:nvGrpSpPr>
        <p:grpSpPr>
          <a:xfrm>
            <a:off x="54089" y="6429153"/>
            <a:ext cx="7362846" cy="2823205"/>
            <a:chOff x="40060" y="370072"/>
            <a:chExt cx="7362846" cy="2823205"/>
          </a:xfrm>
        </p:grpSpPr>
        <p:sp>
          <p:nvSpPr>
            <p:cNvPr id="140" name="テキスト ボックス 139"/>
            <p:cNvSpPr txBox="1"/>
            <p:nvPr/>
          </p:nvSpPr>
          <p:spPr>
            <a:xfrm>
              <a:off x="1626676" y="2915935"/>
              <a:ext cx="9621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省エネ基準達成率　</a:t>
              </a:r>
              <a:r>
                <a:rPr kumimoji="1" lang="en-US" altLang="ja-JP" sz="1200" dirty="0"/>
                <a:t>89</a:t>
              </a:r>
              <a:r>
                <a:rPr kumimoji="1" lang="ja-JP" altLang="en-US" sz="600" dirty="0"/>
                <a:t>％</a:t>
              </a:r>
            </a:p>
          </p:txBody>
        </p:sp>
        <p:sp>
          <p:nvSpPr>
            <p:cNvPr id="141" name="テキスト ボックス 140"/>
            <p:cNvSpPr txBox="1"/>
            <p:nvPr/>
          </p:nvSpPr>
          <p:spPr>
            <a:xfrm>
              <a:off x="4081187" y="2916278"/>
              <a:ext cx="9621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5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省エネ基準達成率　</a:t>
              </a:r>
              <a:r>
                <a:rPr kumimoji="1" lang="en-US" altLang="ja-JP" sz="1200" dirty="0"/>
                <a:t>90</a:t>
              </a:r>
              <a:r>
                <a:rPr kumimoji="1" lang="ja-JP" altLang="en-US" sz="600" dirty="0"/>
                <a:t>％</a:t>
              </a:r>
            </a:p>
          </p:txBody>
        </p:sp>
        <p:grpSp>
          <p:nvGrpSpPr>
            <p:cNvPr id="142" name="グループ化 141"/>
            <p:cNvGrpSpPr/>
            <p:nvPr/>
          </p:nvGrpSpPr>
          <p:grpSpPr>
            <a:xfrm>
              <a:off x="40060" y="370072"/>
              <a:ext cx="7362846" cy="2819952"/>
              <a:chOff x="40060" y="370072"/>
              <a:chExt cx="7362846" cy="2819952"/>
            </a:xfrm>
          </p:grpSpPr>
          <p:sp>
            <p:nvSpPr>
              <p:cNvPr id="143" name="テキスト ボックス 142"/>
              <p:cNvSpPr txBox="1"/>
              <p:nvPr/>
            </p:nvSpPr>
            <p:spPr>
              <a:xfrm>
                <a:off x="40060" y="370072"/>
                <a:ext cx="38507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200" dirty="0" smtClean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フィルター自動おそうじ機能搭載。ハイグレードエアコン</a:t>
                </a:r>
                <a:endParaRPr kumimoji="1"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145" name="テキスト ボックス 144"/>
              <p:cNvSpPr txBox="1"/>
              <p:nvPr/>
            </p:nvSpPr>
            <p:spPr>
              <a:xfrm>
                <a:off x="161903" y="2913025"/>
                <a:ext cx="11304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5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期間消費電力量</a:t>
                </a:r>
                <a:r>
                  <a:rPr kumimoji="1" lang="en-US" altLang="ja-JP" sz="1200" dirty="0"/>
                  <a:t>1,282</a:t>
                </a:r>
                <a:r>
                  <a:rPr kumimoji="1" lang="en-US" altLang="ja-JP" sz="600" dirty="0"/>
                  <a:t>kWh</a:t>
                </a:r>
                <a:endParaRPr kumimoji="1" lang="ja-JP" altLang="en-US" sz="600" dirty="0"/>
              </a:p>
            </p:txBody>
          </p:sp>
          <p:sp>
            <p:nvSpPr>
              <p:cNvPr id="146" name="テキスト ボックス 145"/>
              <p:cNvSpPr txBox="1"/>
              <p:nvPr/>
            </p:nvSpPr>
            <p:spPr>
              <a:xfrm>
                <a:off x="2606889" y="2903843"/>
                <a:ext cx="11304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5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期間消費電力量</a:t>
                </a:r>
                <a:r>
                  <a:rPr kumimoji="1" lang="en-US" altLang="ja-JP" sz="1200" dirty="0"/>
                  <a:t>1,858</a:t>
                </a:r>
                <a:r>
                  <a:rPr kumimoji="1" lang="en-US" altLang="ja-JP" sz="600" dirty="0"/>
                  <a:t>kWh</a:t>
                </a:r>
                <a:endParaRPr kumimoji="1" lang="ja-JP" altLang="en-US" sz="600" dirty="0"/>
              </a:p>
            </p:txBody>
          </p:sp>
          <p:grpSp>
            <p:nvGrpSpPr>
              <p:cNvPr id="147" name="グループ化 146"/>
              <p:cNvGrpSpPr/>
              <p:nvPr/>
            </p:nvGrpSpPr>
            <p:grpSpPr>
              <a:xfrm>
                <a:off x="151172" y="591466"/>
                <a:ext cx="7251734" cy="2564807"/>
                <a:chOff x="151172" y="591466"/>
                <a:chExt cx="7251734" cy="2564807"/>
              </a:xfrm>
            </p:grpSpPr>
            <p:pic>
              <p:nvPicPr>
                <p:cNvPr id="158" name="図 157">
                  <a:extLst>
                    <a:ext uri="{FF2B5EF4-FFF2-40B4-BE49-F238E27FC236}">
                      <a16:creationId xmlns:a16="http://schemas.microsoft.com/office/drawing/2014/main" id="{61C8F398-0056-19FC-BAB3-A98D799728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8979" y="2967685"/>
                  <a:ext cx="164893" cy="164893"/>
                </a:xfrm>
                <a:prstGeom prst="rect">
                  <a:avLst/>
                </a:prstGeom>
              </p:spPr>
            </p:pic>
            <p:pic>
              <p:nvPicPr>
                <p:cNvPr id="161" name="図 160">
                  <a:extLst>
                    <a:ext uri="{FF2B5EF4-FFF2-40B4-BE49-F238E27FC236}">
                      <a16:creationId xmlns:a16="http://schemas.microsoft.com/office/drawing/2014/main" id="{51BE814F-C558-5ADC-A6A0-82A15D4945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41931" y="2967685"/>
                  <a:ext cx="164893" cy="164893"/>
                </a:xfrm>
                <a:prstGeom prst="rect">
                  <a:avLst/>
                </a:prstGeom>
              </p:spPr>
            </p:pic>
            <p:grpSp>
              <p:nvGrpSpPr>
                <p:cNvPr id="162" name="グループ化 161"/>
                <p:cNvGrpSpPr/>
                <p:nvPr/>
              </p:nvGrpSpPr>
              <p:grpSpPr>
                <a:xfrm>
                  <a:off x="186972" y="1658287"/>
                  <a:ext cx="716863" cy="307777"/>
                  <a:chOff x="-1116382" y="7781721"/>
                  <a:chExt cx="716863" cy="307777"/>
                </a:xfrm>
              </p:grpSpPr>
              <p:sp>
                <p:nvSpPr>
                  <p:cNvPr id="321" name="正方形/長方形 320"/>
                  <p:cNvSpPr/>
                  <p:nvPr/>
                </p:nvSpPr>
                <p:spPr>
                  <a:xfrm>
                    <a:off x="-1084081" y="7781721"/>
                    <a:ext cx="642382" cy="291601"/>
                  </a:xfrm>
                  <a:prstGeom prst="rect">
                    <a:avLst/>
                  </a:prstGeom>
                  <a:solidFill>
                    <a:srgbClr val="CAA95C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2" name="テキスト ボックス 321"/>
                  <p:cNvSpPr txBox="1"/>
                  <p:nvPr/>
                </p:nvSpPr>
                <p:spPr>
                  <a:xfrm>
                    <a:off x="-1116382" y="7781721"/>
                    <a:ext cx="71686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sz="600" b="1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冷暖房時おもに</a:t>
                    </a:r>
                    <a:endParaRPr kumimoji="1" lang="en-US" altLang="ja-JP" sz="600" b="1" dirty="0">
                      <a:solidFill>
                        <a:schemeClr val="bg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  <a:p>
                    <a:pPr algn="ctr"/>
                    <a:r>
                      <a:rPr lang="ja-JP" altLang="en-US" sz="800" b="1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６畳用</a:t>
                    </a:r>
                    <a:endParaRPr kumimoji="1" lang="ja-JP" altLang="en-US" sz="800" b="1" dirty="0">
                      <a:solidFill>
                        <a:schemeClr val="bg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</p:txBody>
              </p:sp>
            </p:grpSp>
            <p:grpSp>
              <p:nvGrpSpPr>
                <p:cNvPr id="163" name="グループ化 162"/>
                <p:cNvGrpSpPr/>
                <p:nvPr/>
              </p:nvGrpSpPr>
              <p:grpSpPr>
                <a:xfrm>
                  <a:off x="2643631" y="1658286"/>
                  <a:ext cx="716863" cy="307777"/>
                  <a:chOff x="2630552" y="9099785"/>
                  <a:chExt cx="716863" cy="307777"/>
                </a:xfrm>
              </p:grpSpPr>
              <p:sp>
                <p:nvSpPr>
                  <p:cNvPr id="319" name="正方形/長方形 318"/>
                  <p:cNvSpPr/>
                  <p:nvPr/>
                </p:nvSpPr>
                <p:spPr>
                  <a:xfrm>
                    <a:off x="2662853" y="9099785"/>
                    <a:ext cx="642382" cy="291601"/>
                  </a:xfrm>
                  <a:prstGeom prst="rect">
                    <a:avLst/>
                  </a:prstGeom>
                  <a:solidFill>
                    <a:srgbClr val="CAA95C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0" name="テキスト ボックス 319"/>
                  <p:cNvSpPr txBox="1"/>
                  <p:nvPr/>
                </p:nvSpPr>
                <p:spPr>
                  <a:xfrm>
                    <a:off x="2630552" y="9099785"/>
                    <a:ext cx="71686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sz="600" b="1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冷暖房時おもに</a:t>
                    </a:r>
                    <a:endParaRPr kumimoji="1" lang="en-US" altLang="ja-JP" sz="600" b="1" dirty="0">
                      <a:solidFill>
                        <a:schemeClr val="bg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  <a:p>
                    <a:pPr algn="ctr"/>
                    <a:r>
                      <a:rPr lang="en-US" altLang="ja-JP" sz="800" b="1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8</a:t>
                    </a:r>
                    <a:r>
                      <a:rPr lang="ja-JP" altLang="en-US" sz="800" b="1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畳用</a:t>
                    </a:r>
                    <a:endParaRPr kumimoji="1" lang="ja-JP" altLang="en-US" sz="800" b="1" dirty="0">
                      <a:solidFill>
                        <a:schemeClr val="bg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</p:txBody>
              </p:sp>
            </p:grpSp>
            <p:grpSp>
              <p:nvGrpSpPr>
                <p:cNvPr id="164" name="グループ化 163"/>
                <p:cNvGrpSpPr/>
                <p:nvPr/>
              </p:nvGrpSpPr>
              <p:grpSpPr>
                <a:xfrm>
                  <a:off x="5087434" y="1658795"/>
                  <a:ext cx="716863" cy="307777"/>
                  <a:chOff x="5090687" y="9088385"/>
                  <a:chExt cx="716863" cy="307777"/>
                </a:xfrm>
              </p:grpSpPr>
              <p:sp>
                <p:nvSpPr>
                  <p:cNvPr id="317" name="正方形/長方形 316"/>
                  <p:cNvSpPr/>
                  <p:nvPr/>
                </p:nvSpPr>
                <p:spPr>
                  <a:xfrm>
                    <a:off x="5122988" y="9088385"/>
                    <a:ext cx="642382" cy="291601"/>
                  </a:xfrm>
                  <a:prstGeom prst="rect">
                    <a:avLst/>
                  </a:prstGeom>
                  <a:solidFill>
                    <a:srgbClr val="CAA95C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8" name="テキスト ボックス 317"/>
                  <p:cNvSpPr txBox="1"/>
                  <p:nvPr/>
                </p:nvSpPr>
                <p:spPr>
                  <a:xfrm>
                    <a:off x="5090687" y="9088385"/>
                    <a:ext cx="71686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sz="600" b="1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冷暖房時おもに</a:t>
                    </a:r>
                    <a:endParaRPr kumimoji="1" lang="en-US" altLang="ja-JP" sz="600" b="1" dirty="0">
                      <a:solidFill>
                        <a:schemeClr val="bg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  <a:p>
                    <a:pPr algn="ctr"/>
                    <a:r>
                      <a:rPr lang="en-US" altLang="ja-JP" sz="800" b="1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10</a:t>
                    </a:r>
                    <a:r>
                      <a:rPr lang="ja-JP" altLang="en-US" sz="800" b="1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畳用</a:t>
                    </a:r>
                    <a:endParaRPr kumimoji="1" lang="ja-JP" altLang="en-US" sz="800" b="1" dirty="0">
                      <a:solidFill>
                        <a:schemeClr val="bg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</p:txBody>
              </p:sp>
            </p:grpSp>
            <p:grpSp>
              <p:nvGrpSpPr>
                <p:cNvPr id="171" name="グループ化 170"/>
                <p:cNvGrpSpPr/>
                <p:nvPr/>
              </p:nvGrpSpPr>
              <p:grpSpPr>
                <a:xfrm>
                  <a:off x="189205" y="2442011"/>
                  <a:ext cx="716863" cy="307777"/>
                  <a:chOff x="174075" y="9928078"/>
                  <a:chExt cx="716863" cy="307777"/>
                </a:xfrm>
              </p:grpSpPr>
              <p:sp>
                <p:nvSpPr>
                  <p:cNvPr id="315" name="正方形/長方形 314"/>
                  <p:cNvSpPr/>
                  <p:nvPr/>
                </p:nvSpPr>
                <p:spPr>
                  <a:xfrm>
                    <a:off x="206376" y="9928078"/>
                    <a:ext cx="642382" cy="291601"/>
                  </a:xfrm>
                  <a:prstGeom prst="rect">
                    <a:avLst/>
                  </a:prstGeom>
                  <a:solidFill>
                    <a:srgbClr val="CAA95C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6" name="テキスト ボックス 315"/>
                  <p:cNvSpPr txBox="1"/>
                  <p:nvPr/>
                </p:nvSpPr>
                <p:spPr>
                  <a:xfrm>
                    <a:off x="174075" y="9928078"/>
                    <a:ext cx="71686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sz="600" b="1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冷暖房時おもに</a:t>
                    </a:r>
                    <a:endParaRPr kumimoji="1" lang="en-US" altLang="ja-JP" sz="600" b="1" dirty="0">
                      <a:solidFill>
                        <a:schemeClr val="bg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  <a:p>
                    <a:pPr algn="ctr"/>
                    <a:r>
                      <a:rPr lang="en-US" altLang="ja-JP" sz="800" b="1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14</a:t>
                    </a:r>
                    <a:r>
                      <a:rPr lang="ja-JP" altLang="en-US" sz="800" b="1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畳用</a:t>
                    </a:r>
                    <a:endParaRPr kumimoji="1" lang="ja-JP" altLang="en-US" sz="800" b="1" dirty="0">
                      <a:solidFill>
                        <a:schemeClr val="bg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</p:txBody>
              </p:sp>
            </p:grpSp>
            <p:grpSp>
              <p:nvGrpSpPr>
                <p:cNvPr id="172" name="グループ化 171"/>
                <p:cNvGrpSpPr/>
                <p:nvPr/>
              </p:nvGrpSpPr>
              <p:grpSpPr>
                <a:xfrm>
                  <a:off x="2642941" y="2436937"/>
                  <a:ext cx="716863" cy="307777"/>
                  <a:chOff x="2633392" y="9921184"/>
                  <a:chExt cx="716863" cy="307777"/>
                </a:xfrm>
              </p:grpSpPr>
              <p:sp>
                <p:nvSpPr>
                  <p:cNvPr id="313" name="正方形/長方形 312"/>
                  <p:cNvSpPr/>
                  <p:nvPr/>
                </p:nvSpPr>
                <p:spPr>
                  <a:xfrm>
                    <a:off x="2665693" y="9921184"/>
                    <a:ext cx="642382" cy="291601"/>
                  </a:xfrm>
                  <a:prstGeom prst="rect">
                    <a:avLst/>
                  </a:prstGeom>
                  <a:solidFill>
                    <a:srgbClr val="CAA95C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4" name="テキスト ボックス 313"/>
                  <p:cNvSpPr txBox="1"/>
                  <p:nvPr/>
                </p:nvSpPr>
                <p:spPr>
                  <a:xfrm>
                    <a:off x="2633392" y="9921184"/>
                    <a:ext cx="71686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sz="600" b="1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冷暖房時おもに</a:t>
                    </a:r>
                    <a:endParaRPr kumimoji="1" lang="en-US" altLang="ja-JP" sz="600" b="1" dirty="0">
                      <a:solidFill>
                        <a:schemeClr val="bg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  <a:p>
                    <a:pPr algn="ctr"/>
                    <a:r>
                      <a:rPr lang="en-US" altLang="ja-JP" sz="800" b="1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18</a:t>
                    </a:r>
                    <a:r>
                      <a:rPr lang="ja-JP" altLang="en-US" sz="800" b="1" dirty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畳用</a:t>
                    </a:r>
                    <a:endParaRPr kumimoji="1" lang="ja-JP" altLang="en-US" sz="800" b="1" dirty="0">
                      <a:solidFill>
                        <a:schemeClr val="bg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</p:txBody>
              </p:sp>
            </p:grpSp>
            <p:sp>
              <p:nvSpPr>
                <p:cNvPr id="173" name="正方形/長方形 172"/>
                <p:cNvSpPr/>
                <p:nvPr/>
              </p:nvSpPr>
              <p:spPr>
                <a:xfrm>
                  <a:off x="4925117" y="592934"/>
                  <a:ext cx="1330234" cy="18667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800" dirty="0" smtClean="0">
                      <a:solidFill>
                        <a:schemeClr val="bg2">
                          <a:lumMod val="50000"/>
                        </a:schemeClr>
                      </a:solidFill>
                    </a:rPr>
                    <a:t>22</a:t>
                  </a:r>
                  <a:r>
                    <a:rPr lang="ja-JP" altLang="en-US" sz="800" dirty="0">
                      <a:solidFill>
                        <a:schemeClr val="bg2">
                          <a:lumMod val="50000"/>
                        </a:schemeClr>
                      </a:solidFill>
                    </a:rPr>
                    <a:t>～</a:t>
                  </a:r>
                  <a:r>
                    <a:rPr kumimoji="1" lang="en-US" altLang="ja-JP" sz="800" dirty="0" smtClean="0">
                      <a:solidFill>
                        <a:schemeClr val="bg2">
                          <a:lumMod val="50000"/>
                        </a:schemeClr>
                      </a:solidFill>
                    </a:rPr>
                    <a:t>40</a:t>
                  </a:r>
                  <a:r>
                    <a:rPr kumimoji="1" lang="ja-JP" altLang="en-US" sz="800" dirty="0">
                      <a:solidFill>
                        <a:schemeClr val="bg2">
                          <a:lumMod val="50000"/>
                        </a:schemeClr>
                      </a:solidFill>
                    </a:rPr>
                    <a:t>タイプ用</a:t>
                  </a:r>
                  <a:endParaRPr kumimoji="1" lang="en-US" altLang="ja-JP" sz="800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174" name="正方形/長方形 173"/>
                <p:cNvSpPr/>
                <p:nvPr/>
              </p:nvSpPr>
              <p:spPr>
                <a:xfrm>
                  <a:off x="6243863" y="591466"/>
                  <a:ext cx="1110065" cy="18116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800" dirty="0">
                      <a:solidFill>
                        <a:schemeClr val="bg2">
                          <a:lumMod val="50000"/>
                        </a:schemeClr>
                      </a:solidFill>
                    </a:rPr>
                    <a:t>56</a:t>
                  </a:r>
                  <a:r>
                    <a:rPr kumimoji="1" lang="ja-JP" altLang="en-US" sz="800" dirty="0">
                      <a:solidFill>
                        <a:schemeClr val="bg2">
                          <a:lumMod val="50000"/>
                        </a:schemeClr>
                      </a:solidFill>
                    </a:rPr>
                    <a:t>タイプ用</a:t>
                  </a:r>
                  <a:endParaRPr kumimoji="1" lang="en-US" altLang="ja-JP" sz="800" dirty="0">
                    <a:solidFill>
                      <a:schemeClr val="bg2">
                        <a:lumMod val="50000"/>
                      </a:schemeClr>
                    </a:solidFill>
                  </a:endParaRPr>
                </a:p>
              </p:txBody>
            </p:sp>
            <p:pic>
              <p:nvPicPr>
                <p:cNvPr id="175" name="図 174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14918" y="808551"/>
                  <a:ext cx="993505" cy="701731"/>
                </a:xfrm>
                <a:prstGeom prst="rect">
                  <a:avLst/>
                </a:prstGeom>
              </p:spPr>
            </p:pic>
            <p:pic>
              <p:nvPicPr>
                <p:cNvPr id="176" name="図 175"/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-860"/>
                <a:stretch/>
              </p:blipFill>
              <p:spPr>
                <a:xfrm>
                  <a:off x="809919" y="753418"/>
                  <a:ext cx="1562198" cy="730823"/>
                </a:xfrm>
                <a:prstGeom prst="rect">
                  <a:avLst/>
                </a:prstGeom>
              </p:spPr>
            </p:pic>
            <p:sp>
              <p:nvSpPr>
                <p:cNvPr id="179" name="テキスト ボックス 178"/>
                <p:cNvSpPr txBox="1"/>
                <p:nvPr/>
              </p:nvSpPr>
              <p:spPr>
                <a:xfrm>
                  <a:off x="870447" y="1786456"/>
                  <a:ext cx="135251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900" b="1" dirty="0">
                      <a:solidFill>
                        <a:srgbClr val="C00000"/>
                      </a:solidFill>
                    </a:rPr>
                    <a:t>特別価格</a:t>
                  </a:r>
                  <a:r>
                    <a:rPr lang="en-US" altLang="ja-JP" sz="1400" b="1" dirty="0">
                      <a:solidFill>
                        <a:srgbClr val="C00000"/>
                      </a:solidFill>
                    </a:rPr>
                    <a:t>0</a:t>
                  </a:r>
                  <a:r>
                    <a:rPr kumimoji="1" lang="en-US" altLang="ja-JP" sz="1400" b="1" dirty="0">
                      <a:solidFill>
                        <a:srgbClr val="C00000"/>
                      </a:solidFill>
                    </a:rPr>
                    <a:t>00,000</a:t>
                  </a:r>
                  <a:r>
                    <a:rPr kumimoji="1" lang="ja-JP" altLang="en-US" sz="900" b="1" dirty="0">
                      <a:solidFill>
                        <a:srgbClr val="C00000"/>
                      </a:solidFill>
                    </a:rPr>
                    <a:t>円</a:t>
                  </a:r>
                </a:p>
              </p:txBody>
            </p:sp>
            <p:sp>
              <p:nvSpPr>
                <p:cNvPr id="181" name="テキスト ボックス 180"/>
                <p:cNvSpPr txBox="1"/>
                <p:nvPr/>
              </p:nvSpPr>
              <p:spPr>
                <a:xfrm>
                  <a:off x="873228" y="1544824"/>
                  <a:ext cx="109716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400" dirty="0" smtClean="0"/>
                    <a:t>CSH-SV22AR</a:t>
                  </a:r>
                  <a:endParaRPr kumimoji="1" lang="ja-JP" altLang="en-US" sz="1400" dirty="0"/>
                </a:p>
              </p:txBody>
            </p:sp>
            <p:sp>
              <p:nvSpPr>
                <p:cNvPr id="182" name="テキスト ボックス 181"/>
                <p:cNvSpPr txBox="1"/>
                <p:nvPr/>
              </p:nvSpPr>
              <p:spPr>
                <a:xfrm>
                  <a:off x="863610" y="1743546"/>
                  <a:ext cx="1143262" cy="161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450" dirty="0"/>
                    <a:t>〈</a:t>
                  </a:r>
                  <a:r>
                    <a:rPr lang="ja-JP" altLang="en-US" sz="450" dirty="0"/>
                    <a:t>室外機</a:t>
                  </a:r>
                  <a:r>
                    <a:rPr lang="en-US" altLang="ja-JP" sz="450" dirty="0"/>
                    <a:t>〉</a:t>
                  </a:r>
                  <a:r>
                    <a:rPr lang="en-US" altLang="ja-JP" sz="450" dirty="0" smtClean="0"/>
                    <a:t>COH-SV22AR</a:t>
                  </a:r>
                  <a:r>
                    <a:rPr lang="ja-JP" altLang="en-US" sz="450" dirty="0"/>
                    <a:t>　</a:t>
                  </a:r>
                  <a:r>
                    <a:rPr kumimoji="1" lang="en-US" altLang="ja-JP" sz="450" dirty="0"/>
                    <a:t>(</a:t>
                  </a:r>
                  <a:r>
                    <a:rPr kumimoji="1" lang="ja-JP" altLang="en-US" sz="450" dirty="0"/>
                    <a:t>単相</a:t>
                  </a:r>
                  <a:r>
                    <a:rPr lang="en-US" altLang="ja-JP" sz="450" dirty="0"/>
                    <a:t>1</a:t>
                  </a:r>
                  <a:r>
                    <a:rPr kumimoji="1" lang="en-US" altLang="ja-JP" sz="450" dirty="0"/>
                    <a:t>00V</a:t>
                  </a:r>
                  <a:r>
                    <a:rPr kumimoji="1" lang="ja-JP" altLang="en-US" sz="450" dirty="0"/>
                    <a:t>　　</a:t>
                  </a:r>
                  <a:r>
                    <a:rPr kumimoji="1" lang="ja-JP" altLang="en-US" sz="450" dirty="0" smtClean="0"/>
                    <a:t>　</a:t>
                  </a:r>
                  <a:r>
                    <a:rPr kumimoji="1" lang="en-US" altLang="ja-JP" sz="450" dirty="0" smtClean="0"/>
                    <a:t>)</a:t>
                  </a:r>
                  <a:endParaRPr kumimoji="1" lang="ja-JP" altLang="en-US" sz="450" dirty="0"/>
                </a:p>
              </p:txBody>
            </p:sp>
            <p:sp>
              <p:nvSpPr>
                <p:cNvPr id="183" name="テキスト ボックス 182"/>
                <p:cNvSpPr txBox="1"/>
                <p:nvPr/>
              </p:nvSpPr>
              <p:spPr>
                <a:xfrm>
                  <a:off x="151172" y="2097285"/>
                  <a:ext cx="101341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5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期間消費電力量</a:t>
                  </a:r>
                  <a:r>
                    <a:rPr kumimoji="1" lang="en-US" altLang="ja-JP" sz="1200" dirty="0"/>
                    <a:t>630</a:t>
                  </a:r>
                  <a:r>
                    <a:rPr kumimoji="1" lang="en-US" altLang="ja-JP" sz="600" dirty="0"/>
                    <a:t>kWh</a:t>
                  </a:r>
                  <a:endParaRPr kumimoji="1" lang="ja-JP" altLang="en-US" sz="600" dirty="0"/>
                </a:p>
              </p:txBody>
            </p:sp>
            <p:sp>
              <p:nvSpPr>
                <p:cNvPr id="185" name="テキスト ボックス 184"/>
                <p:cNvSpPr txBox="1"/>
                <p:nvPr/>
              </p:nvSpPr>
              <p:spPr>
                <a:xfrm>
                  <a:off x="1520512" y="2102592"/>
                  <a:ext cx="99738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5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省エネ基準達成率</a:t>
                  </a:r>
                  <a:r>
                    <a:rPr kumimoji="1" lang="en-US" altLang="ja-JP" sz="1200" dirty="0"/>
                    <a:t>100</a:t>
                  </a:r>
                  <a:r>
                    <a:rPr kumimoji="1" lang="ja-JP" altLang="en-US" sz="600" dirty="0"/>
                    <a:t>％</a:t>
                  </a:r>
                </a:p>
              </p:txBody>
            </p:sp>
            <p:cxnSp>
              <p:nvCxnSpPr>
                <p:cNvPr id="186" name="直線コネクタ 185"/>
                <p:cNvCxnSpPr/>
                <p:nvPr/>
              </p:nvCxnSpPr>
              <p:spPr>
                <a:xfrm>
                  <a:off x="221781" y="2057567"/>
                  <a:ext cx="2227436" cy="0"/>
                </a:xfrm>
                <a:prstGeom prst="line">
                  <a:avLst/>
                </a:prstGeom>
                <a:ln w="6350">
                  <a:solidFill>
                    <a:srgbClr val="CAA95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7" name="テキスト ボックス 186"/>
                <p:cNvSpPr txBox="1"/>
                <p:nvPr/>
              </p:nvSpPr>
              <p:spPr>
                <a:xfrm>
                  <a:off x="3325704" y="1789532"/>
                  <a:ext cx="135251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900" b="1" dirty="0">
                      <a:solidFill>
                        <a:srgbClr val="C00000"/>
                      </a:solidFill>
                    </a:rPr>
                    <a:t>特別価格</a:t>
                  </a:r>
                  <a:r>
                    <a:rPr lang="en-US" altLang="ja-JP" sz="1400" b="1" dirty="0">
                      <a:solidFill>
                        <a:srgbClr val="C00000"/>
                      </a:solidFill>
                    </a:rPr>
                    <a:t>0</a:t>
                  </a:r>
                  <a:r>
                    <a:rPr kumimoji="1" lang="en-US" altLang="ja-JP" sz="1400" b="1" dirty="0">
                      <a:solidFill>
                        <a:srgbClr val="C00000"/>
                      </a:solidFill>
                    </a:rPr>
                    <a:t>00,000</a:t>
                  </a:r>
                  <a:r>
                    <a:rPr kumimoji="1" lang="ja-JP" altLang="en-US" sz="900" b="1" dirty="0">
                      <a:solidFill>
                        <a:srgbClr val="C00000"/>
                      </a:solidFill>
                    </a:rPr>
                    <a:t>円</a:t>
                  </a:r>
                </a:p>
              </p:txBody>
            </p:sp>
            <p:sp>
              <p:nvSpPr>
                <p:cNvPr id="188" name="テキスト ボックス 187"/>
                <p:cNvSpPr txBox="1"/>
                <p:nvPr/>
              </p:nvSpPr>
              <p:spPr>
                <a:xfrm>
                  <a:off x="3328485" y="1547586"/>
                  <a:ext cx="109716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400" dirty="0" smtClean="0"/>
                    <a:t>CSH-SV25AR</a:t>
                  </a:r>
                  <a:endParaRPr kumimoji="1" lang="ja-JP" altLang="en-US" sz="1400" dirty="0"/>
                </a:p>
              </p:txBody>
            </p:sp>
            <p:sp>
              <p:nvSpPr>
                <p:cNvPr id="189" name="テキスト ボックス 188"/>
                <p:cNvSpPr txBox="1"/>
                <p:nvPr/>
              </p:nvSpPr>
              <p:spPr>
                <a:xfrm>
                  <a:off x="3318867" y="1746622"/>
                  <a:ext cx="1143262" cy="161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450" dirty="0"/>
                    <a:t>〈</a:t>
                  </a:r>
                  <a:r>
                    <a:rPr lang="ja-JP" altLang="en-US" sz="450" dirty="0"/>
                    <a:t>室外機</a:t>
                  </a:r>
                  <a:r>
                    <a:rPr lang="en-US" altLang="ja-JP" sz="450" dirty="0"/>
                    <a:t>〉</a:t>
                  </a:r>
                  <a:r>
                    <a:rPr lang="en-US" altLang="ja-JP" sz="450" dirty="0" smtClean="0"/>
                    <a:t>COH-SV25AR</a:t>
                  </a:r>
                  <a:r>
                    <a:rPr lang="ja-JP" altLang="en-US" sz="450" dirty="0"/>
                    <a:t>　</a:t>
                  </a:r>
                  <a:r>
                    <a:rPr kumimoji="1" lang="en-US" altLang="ja-JP" sz="450" dirty="0"/>
                    <a:t>(</a:t>
                  </a:r>
                  <a:r>
                    <a:rPr kumimoji="1" lang="ja-JP" altLang="en-US" sz="450" dirty="0"/>
                    <a:t>単相</a:t>
                  </a:r>
                  <a:r>
                    <a:rPr lang="en-US" altLang="ja-JP" sz="450" dirty="0"/>
                    <a:t>1</a:t>
                  </a:r>
                  <a:r>
                    <a:rPr kumimoji="1" lang="en-US" altLang="ja-JP" sz="450" dirty="0"/>
                    <a:t>00V</a:t>
                  </a:r>
                  <a:r>
                    <a:rPr kumimoji="1" lang="ja-JP" altLang="en-US" sz="450" dirty="0"/>
                    <a:t>　　</a:t>
                  </a:r>
                  <a:r>
                    <a:rPr kumimoji="1" lang="ja-JP" altLang="en-US" sz="450" dirty="0" smtClean="0"/>
                    <a:t>　</a:t>
                  </a:r>
                  <a:r>
                    <a:rPr kumimoji="1" lang="en-US" altLang="ja-JP" sz="450" dirty="0" smtClean="0"/>
                    <a:t>)</a:t>
                  </a:r>
                  <a:endParaRPr kumimoji="1" lang="ja-JP" altLang="en-US" sz="450" dirty="0"/>
                </a:p>
              </p:txBody>
            </p:sp>
            <p:sp>
              <p:nvSpPr>
                <p:cNvPr id="191" name="テキスト ボックス 190"/>
                <p:cNvSpPr txBox="1"/>
                <p:nvPr/>
              </p:nvSpPr>
              <p:spPr>
                <a:xfrm>
                  <a:off x="2606429" y="2100361"/>
                  <a:ext cx="101341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5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期間消費電力量</a:t>
                  </a:r>
                  <a:r>
                    <a:rPr kumimoji="1" lang="en-US" altLang="ja-JP" sz="1200" dirty="0"/>
                    <a:t>717</a:t>
                  </a:r>
                  <a:r>
                    <a:rPr kumimoji="1" lang="en-US" altLang="ja-JP" sz="600" dirty="0"/>
                    <a:t>kWh</a:t>
                  </a:r>
                  <a:endParaRPr kumimoji="1" lang="ja-JP" altLang="en-US" sz="600" dirty="0"/>
                </a:p>
              </p:txBody>
            </p:sp>
            <p:grpSp>
              <p:nvGrpSpPr>
                <p:cNvPr id="193" name="グループ化 192"/>
                <p:cNvGrpSpPr/>
                <p:nvPr/>
              </p:nvGrpSpPr>
              <p:grpSpPr>
                <a:xfrm>
                  <a:off x="3637300" y="2128803"/>
                  <a:ext cx="456701" cy="215444"/>
                  <a:chOff x="1644855" y="7260195"/>
                  <a:chExt cx="456701" cy="215444"/>
                </a:xfrm>
              </p:grpSpPr>
              <p:pic>
                <p:nvPicPr>
                  <p:cNvPr id="311" name="図 310"/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44855" y="7305385"/>
                    <a:ext cx="133703" cy="133703"/>
                  </a:xfrm>
                  <a:prstGeom prst="rect">
                    <a:avLst/>
                  </a:prstGeom>
                </p:spPr>
              </p:pic>
              <p:sp>
                <p:nvSpPr>
                  <p:cNvPr id="312" name="テキスト ボックス 311"/>
                  <p:cNvSpPr txBox="1"/>
                  <p:nvPr/>
                </p:nvSpPr>
                <p:spPr>
                  <a:xfrm>
                    <a:off x="1711706" y="7260195"/>
                    <a:ext cx="389850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ja-JP" altLang="en-US" sz="4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目標年度</a:t>
                    </a:r>
                    <a:endParaRPr lang="en-US" altLang="ja-JP" sz="4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  <a:p>
                    <a:pPr algn="ctr"/>
                    <a:r>
                      <a:rPr kumimoji="1" lang="en-US" altLang="ja-JP" sz="4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2027</a:t>
                    </a:r>
                    <a:r>
                      <a:rPr kumimoji="1" lang="ja-JP" altLang="en-US" sz="4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年</a:t>
                    </a:r>
                  </a:p>
                </p:txBody>
              </p:sp>
            </p:grpSp>
            <p:sp>
              <p:nvSpPr>
                <p:cNvPr id="194" name="テキスト ボックス 193"/>
                <p:cNvSpPr txBox="1"/>
                <p:nvPr/>
              </p:nvSpPr>
              <p:spPr>
                <a:xfrm>
                  <a:off x="3975769" y="2103271"/>
                  <a:ext cx="99738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5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省エネ基準達成率</a:t>
                  </a:r>
                  <a:r>
                    <a:rPr kumimoji="1" lang="en-US" altLang="ja-JP" sz="1200" dirty="0"/>
                    <a:t>100</a:t>
                  </a:r>
                  <a:r>
                    <a:rPr kumimoji="1" lang="ja-JP" altLang="en-US" sz="600" dirty="0"/>
                    <a:t>％</a:t>
                  </a:r>
                </a:p>
              </p:txBody>
            </p:sp>
            <p:cxnSp>
              <p:nvCxnSpPr>
                <p:cNvPr id="195" name="直線コネクタ 194"/>
                <p:cNvCxnSpPr/>
                <p:nvPr/>
              </p:nvCxnSpPr>
              <p:spPr>
                <a:xfrm>
                  <a:off x="2677038" y="2060643"/>
                  <a:ext cx="2227436" cy="0"/>
                </a:xfrm>
                <a:prstGeom prst="line">
                  <a:avLst/>
                </a:prstGeom>
                <a:ln w="6350">
                  <a:solidFill>
                    <a:srgbClr val="CAA95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8" name="テキスト ボックス 197"/>
                <p:cNvSpPr txBox="1"/>
                <p:nvPr/>
              </p:nvSpPr>
              <p:spPr>
                <a:xfrm>
                  <a:off x="5755452" y="1786456"/>
                  <a:ext cx="135251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900" b="1" dirty="0">
                      <a:solidFill>
                        <a:srgbClr val="C00000"/>
                      </a:solidFill>
                    </a:rPr>
                    <a:t>特別価格</a:t>
                  </a:r>
                  <a:r>
                    <a:rPr lang="en-US" altLang="ja-JP" sz="1400" b="1" dirty="0">
                      <a:solidFill>
                        <a:srgbClr val="C00000"/>
                      </a:solidFill>
                    </a:rPr>
                    <a:t>0</a:t>
                  </a:r>
                  <a:r>
                    <a:rPr kumimoji="1" lang="en-US" altLang="ja-JP" sz="1400" b="1" dirty="0">
                      <a:solidFill>
                        <a:srgbClr val="C00000"/>
                      </a:solidFill>
                    </a:rPr>
                    <a:t>00,000</a:t>
                  </a:r>
                  <a:r>
                    <a:rPr kumimoji="1" lang="ja-JP" altLang="en-US" sz="900" b="1" dirty="0">
                      <a:solidFill>
                        <a:srgbClr val="C00000"/>
                      </a:solidFill>
                    </a:rPr>
                    <a:t>円</a:t>
                  </a:r>
                </a:p>
              </p:txBody>
            </p:sp>
            <p:sp>
              <p:nvSpPr>
                <p:cNvPr id="199" name="テキスト ボックス 198"/>
                <p:cNvSpPr txBox="1"/>
                <p:nvPr/>
              </p:nvSpPr>
              <p:spPr>
                <a:xfrm>
                  <a:off x="5758233" y="1544824"/>
                  <a:ext cx="109716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400" dirty="0" smtClean="0"/>
                    <a:t>CSH-SV28AR</a:t>
                  </a:r>
                  <a:endParaRPr kumimoji="1" lang="ja-JP" altLang="en-US" sz="1400" dirty="0"/>
                </a:p>
              </p:txBody>
            </p:sp>
            <p:sp>
              <p:nvSpPr>
                <p:cNvPr id="200" name="テキスト ボックス 199"/>
                <p:cNvSpPr txBox="1"/>
                <p:nvPr/>
              </p:nvSpPr>
              <p:spPr>
                <a:xfrm>
                  <a:off x="5748615" y="1743546"/>
                  <a:ext cx="1143262" cy="161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450" dirty="0"/>
                    <a:t>〈</a:t>
                  </a:r>
                  <a:r>
                    <a:rPr lang="ja-JP" altLang="en-US" sz="450" dirty="0"/>
                    <a:t>室外機</a:t>
                  </a:r>
                  <a:r>
                    <a:rPr lang="en-US" altLang="ja-JP" sz="450" dirty="0"/>
                    <a:t>〉</a:t>
                  </a:r>
                  <a:r>
                    <a:rPr lang="en-US" altLang="ja-JP" sz="450" dirty="0" smtClean="0"/>
                    <a:t>COH-SV28AR</a:t>
                  </a:r>
                  <a:r>
                    <a:rPr lang="ja-JP" altLang="en-US" sz="450" dirty="0"/>
                    <a:t>　</a:t>
                  </a:r>
                  <a:r>
                    <a:rPr kumimoji="1" lang="en-US" altLang="ja-JP" sz="450" dirty="0"/>
                    <a:t>(</a:t>
                  </a:r>
                  <a:r>
                    <a:rPr kumimoji="1" lang="ja-JP" altLang="en-US" sz="450" dirty="0"/>
                    <a:t>単相</a:t>
                  </a:r>
                  <a:r>
                    <a:rPr lang="en-US" altLang="ja-JP" sz="450" dirty="0" smtClean="0"/>
                    <a:t>1</a:t>
                  </a:r>
                  <a:r>
                    <a:rPr kumimoji="1" lang="en-US" altLang="ja-JP" sz="450" dirty="0" smtClean="0"/>
                    <a:t>00V</a:t>
                  </a:r>
                  <a:r>
                    <a:rPr kumimoji="1" lang="ja-JP" altLang="en-US" sz="450" dirty="0" smtClean="0"/>
                    <a:t>　</a:t>
                  </a:r>
                  <a:r>
                    <a:rPr kumimoji="1" lang="ja-JP" altLang="en-US" sz="450" dirty="0"/>
                    <a:t>　　</a:t>
                  </a:r>
                  <a:r>
                    <a:rPr kumimoji="1" lang="en-US" altLang="ja-JP" sz="450" dirty="0"/>
                    <a:t>)</a:t>
                  </a:r>
                  <a:endParaRPr kumimoji="1" lang="ja-JP" altLang="en-US" sz="450" dirty="0"/>
                </a:p>
              </p:txBody>
            </p:sp>
            <p:sp>
              <p:nvSpPr>
                <p:cNvPr id="201" name="テキスト ボックス 200"/>
                <p:cNvSpPr txBox="1"/>
                <p:nvPr/>
              </p:nvSpPr>
              <p:spPr>
                <a:xfrm>
                  <a:off x="5036177" y="2097285"/>
                  <a:ext cx="101341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5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期間消費電力量</a:t>
                  </a:r>
                  <a:r>
                    <a:rPr kumimoji="1" lang="en-US" altLang="ja-JP" sz="1200" dirty="0"/>
                    <a:t>802</a:t>
                  </a:r>
                  <a:r>
                    <a:rPr kumimoji="1" lang="en-US" altLang="ja-JP" sz="600" dirty="0"/>
                    <a:t>kWh</a:t>
                  </a:r>
                  <a:endParaRPr kumimoji="1" lang="ja-JP" altLang="en-US" sz="600" dirty="0"/>
                </a:p>
              </p:txBody>
            </p:sp>
            <p:grpSp>
              <p:nvGrpSpPr>
                <p:cNvPr id="202" name="グループ化 201"/>
                <p:cNvGrpSpPr/>
                <p:nvPr/>
              </p:nvGrpSpPr>
              <p:grpSpPr>
                <a:xfrm>
                  <a:off x="6067048" y="2125046"/>
                  <a:ext cx="456701" cy="215444"/>
                  <a:chOff x="1644855" y="7260195"/>
                  <a:chExt cx="456701" cy="215444"/>
                </a:xfrm>
              </p:grpSpPr>
              <p:pic>
                <p:nvPicPr>
                  <p:cNvPr id="309" name="図 308"/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44855" y="7305385"/>
                    <a:ext cx="133703" cy="133703"/>
                  </a:xfrm>
                  <a:prstGeom prst="rect">
                    <a:avLst/>
                  </a:prstGeom>
                </p:spPr>
              </p:pic>
              <p:sp>
                <p:nvSpPr>
                  <p:cNvPr id="310" name="テキスト ボックス 309"/>
                  <p:cNvSpPr txBox="1"/>
                  <p:nvPr/>
                </p:nvSpPr>
                <p:spPr>
                  <a:xfrm>
                    <a:off x="1711706" y="7260195"/>
                    <a:ext cx="389850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ja-JP" altLang="en-US" sz="4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目標年度</a:t>
                    </a:r>
                    <a:endParaRPr lang="en-US" altLang="ja-JP" sz="4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  <a:p>
                    <a:pPr algn="ctr"/>
                    <a:r>
                      <a:rPr kumimoji="1" lang="en-US" altLang="ja-JP" sz="4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2027</a:t>
                    </a:r>
                    <a:r>
                      <a:rPr kumimoji="1" lang="ja-JP" altLang="en-US" sz="4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年</a:t>
                    </a:r>
                  </a:p>
                </p:txBody>
              </p:sp>
            </p:grpSp>
            <p:sp>
              <p:nvSpPr>
                <p:cNvPr id="203" name="テキスト ボックス 202"/>
                <p:cNvSpPr txBox="1"/>
                <p:nvPr/>
              </p:nvSpPr>
              <p:spPr>
                <a:xfrm>
                  <a:off x="6405517" y="2100195"/>
                  <a:ext cx="99738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5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省エネ基準達成率</a:t>
                  </a:r>
                  <a:r>
                    <a:rPr kumimoji="1" lang="en-US" altLang="ja-JP" sz="1200" dirty="0"/>
                    <a:t>100</a:t>
                  </a:r>
                  <a:r>
                    <a:rPr kumimoji="1" lang="ja-JP" altLang="en-US" sz="600" dirty="0"/>
                    <a:t>％</a:t>
                  </a:r>
                </a:p>
              </p:txBody>
            </p:sp>
            <p:cxnSp>
              <p:nvCxnSpPr>
                <p:cNvPr id="204" name="直線コネクタ 203"/>
                <p:cNvCxnSpPr/>
                <p:nvPr/>
              </p:nvCxnSpPr>
              <p:spPr>
                <a:xfrm>
                  <a:off x="5106786" y="2057567"/>
                  <a:ext cx="2227436" cy="0"/>
                </a:xfrm>
                <a:prstGeom prst="line">
                  <a:avLst/>
                </a:prstGeom>
                <a:ln w="6350">
                  <a:solidFill>
                    <a:srgbClr val="CAA95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5" name="テキスト ボックス 204"/>
                <p:cNvSpPr txBox="1"/>
                <p:nvPr/>
              </p:nvSpPr>
              <p:spPr>
                <a:xfrm>
                  <a:off x="871653" y="2605371"/>
                  <a:ext cx="135251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900" b="1" dirty="0">
                      <a:solidFill>
                        <a:srgbClr val="C00000"/>
                      </a:solidFill>
                    </a:rPr>
                    <a:t>特別価格</a:t>
                  </a:r>
                  <a:r>
                    <a:rPr lang="en-US" altLang="ja-JP" sz="1400" b="1" dirty="0">
                      <a:solidFill>
                        <a:srgbClr val="C00000"/>
                      </a:solidFill>
                    </a:rPr>
                    <a:t>0</a:t>
                  </a:r>
                  <a:r>
                    <a:rPr kumimoji="1" lang="en-US" altLang="ja-JP" sz="1400" b="1" dirty="0">
                      <a:solidFill>
                        <a:srgbClr val="C00000"/>
                      </a:solidFill>
                    </a:rPr>
                    <a:t>00,000</a:t>
                  </a:r>
                  <a:r>
                    <a:rPr kumimoji="1" lang="ja-JP" altLang="en-US" sz="900" b="1" dirty="0">
                      <a:solidFill>
                        <a:srgbClr val="C00000"/>
                      </a:solidFill>
                    </a:rPr>
                    <a:t>円</a:t>
                  </a:r>
                </a:p>
              </p:txBody>
            </p:sp>
            <p:sp>
              <p:nvSpPr>
                <p:cNvPr id="206" name="テキスト ボックス 205"/>
                <p:cNvSpPr txBox="1"/>
                <p:nvPr/>
              </p:nvSpPr>
              <p:spPr>
                <a:xfrm>
                  <a:off x="874434" y="2363730"/>
                  <a:ext cx="11885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400" dirty="0" smtClean="0"/>
                    <a:t>CSH-SV40AR2</a:t>
                  </a:r>
                  <a:endParaRPr kumimoji="1" lang="ja-JP" altLang="en-US" sz="1400" dirty="0"/>
                </a:p>
              </p:txBody>
            </p:sp>
            <p:sp>
              <p:nvSpPr>
                <p:cNvPr id="207" name="テキスト ボックス 206"/>
                <p:cNvSpPr txBox="1"/>
                <p:nvPr/>
              </p:nvSpPr>
              <p:spPr>
                <a:xfrm>
                  <a:off x="864816" y="2562461"/>
                  <a:ext cx="1197764" cy="161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450" dirty="0"/>
                    <a:t>〈</a:t>
                  </a:r>
                  <a:r>
                    <a:rPr lang="ja-JP" altLang="en-US" sz="450" dirty="0"/>
                    <a:t>室外機</a:t>
                  </a:r>
                  <a:r>
                    <a:rPr lang="en-US" altLang="ja-JP" sz="450" dirty="0"/>
                    <a:t>〉</a:t>
                  </a:r>
                  <a:r>
                    <a:rPr lang="en-US" altLang="ja-JP" sz="450" dirty="0" smtClean="0"/>
                    <a:t>COH-SV40AR2</a:t>
                  </a:r>
                  <a:r>
                    <a:rPr lang="ja-JP" altLang="en-US" sz="450" dirty="0"/>
                    <a:t>　</a:t>
                  </a:r>
                  <a:r>
                    <a:rPr kumimoji="1" lang="en-US" altLang="ja-JP" sz="450" dirty="0"/>
                    <a:t>(</a:t>
                  </a:r>
                  <a:r>
                    <a:rPr kumimoji="1" lang="ja-JP" altLang="en-US" sz="450" dirty="0"/>
                    <a:t>単相</a:t>
                  </a:r>
                  <a:r>
                    <a:rPr lang="en-US" altLang="ja-JP" sz="450" dirty="0" smtClean="0"/>
                    <a:t>2</a:t>
                  </a:r>
                  <a:r>
                    <a:rPr kumimoji="1" lang="en-US" altLang="ja-JP" sz="450" dirty="0" smtClean="0"/>
                    <a:t>00V</a:t>
                  </a:r>
                  <a:r>
                    <a:rPr kumimoji="1" lang="ja-JP" altLang="en-US" sz="450" dirty="0" smtClean="0"/>
                    <a:t>　</a:t>
                  </a:r>
                  <a:r>
                    <a:rPr kumimoji="1" lang="en-US" altLang="ja-JP" sz="450" dirty="0" smtClean="0"/>
                    <a:t>  </a:t>
                  </a:r>
                  <a:r>
                    <a:rPr kumimoji="1" lang="ja-JP" altLang="en-US" sz="450" dirty="0"/>
                    <a:t>　</a:t>
                  </a:r>
                  <a:r>
                    <a:rPr kumimoji="1" lang="en-US" altLang="ja-JP" sz="450" dirty="0" smtClean="0"/>
                    <a:t>)</a:t>
                  </a:r>
                  <a:endParaRPr kumimoji="1" lang="ja-JP" altLang="en-US" sz="450" dirty="0"/>
                </a:p>
              </p:txBody>
            </p:sp>
            <p:cxnSp>
              <p:nvCxnSpPr>
                <p:cNvPr id="208" name="直線コネクタ 207"/>
                <p:cNvCxnSpPr/>
                <p:nvPr/>
              </p:nvCxnSpPr>
              <p:spPr>
                <a:xfrm>
                  <a:off x="222987" y="2876482"/>
                  <a:ext cx="2227436" cy="0"/>
                </a:xfrm>
                <a:prstGeom prst="line">
                  <a:avLst/>
                </a:prstGeom>
                <a:ln w="6350">
                  <a:solidFill>
                    <a:srgbClr val="CAA95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0" name="テキスト ボックス 209"/>
                <p:cNvSpPr txBox="1"/>
                <p:nvPr/>
              </p:nvSpPr>
              <p:spPr>
                <a:xfrm>
                  <a:off x="3316639" y="2596189"/>
                  <a:ext cx="135251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900" b="1" dirty="0">
                      <a:solidFill>
                        <a:srgbClr val="C00000"/>
                      </a:solidFill>
                    </a:rPr>
                    <a:t>特別価格</a:t>
                  </a:r>
                  <a:r>
                    <a:rPr lang="en-US" altLang="ja-JP" sz="1400" b="1" dirty="0">
                      <a:solidFill>
                        <a:srgbClr val="C00000"/>
                      </a:solidFill>
                    </a:rPr>
                    <a:t>0</a:t>
                  </a:r>
                  <a:r>
                    <a:rPr kumimoji="1" lang="en-US" altLang="ja-JP" sz="1400" b="1" dirty="0">
                      <a:solidFill>
                        <a:srgbClr val="C00000"/>
                      </a:solidFill>
                    </a:rPr>
                    <a:t>00,000</a:t>
                  </a:r>
                  <a:r>
                    <a:rPr kumimoji="1" lang="ja-JP" altLang="en-US" sz="900" b="1" dirty="0">
                      <a:solidFill>
                        <a:srgbClr val="C00000"/>
                      </a:solidFill>
                    </a:rPr>
                    <a:t>円</a:t>
                  </a:r>
                </a:p>
              </p:txBody>
            </p:sp>
            <p:sp>
              <p:nvSpPr>
                <p:cNvPr id="211" name="テキスト ボックス 210"/>
                <p:cNvSpPr txBox="1"/>
                <p:nvPr/>
              </p:nvSpPr>
              <p:spPr>
                <a:xfrm>
                  <a:off x="3319420" y="2354548"/>
                  <a:ext cx="11885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400" dirty="0" smtClean="0"/>
                    <a:t>CSH-SV56AR2</a:t>
                  </a:r>
                  <a:endParaRPr kumimoji="1" lang="ja-JP" altLang="en-US" sz="1400" dirty="0"/>
                </a:p>
              </p:txBody>
            </p:sp>
            <p:sp>
              <p:nvSpPr>
                <p:cNvPr id="228" name="テキスト ボックス 227"/>
                <p:cNvSpPr txBox="1"/>
                <p:nvPr/>
              </p:nvSpPr>
              <p:spPr>
                <a:xfrm>
                  <a:off x="3309802" y="2553279"/>
                  <a:ext cx="1184940" cy="1615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450" dirty="0"/>
                    <a:t>〈</a:t>
                  </a:r>
                  <a:r>
                    <a:rPr lang="ja-JP" altLang="en-US" sz="450" dirty="0"/>
                    <a:t>室外機</a:t>
                  </a:r>
                  <a:r>
                    <a:rPr lang="en-US" altLang="ja-JP" sz="450" dirty="0"/>
                    <a:t>〉</a:t>
                  </a:r>
                  <a:r>
                    <a:rPr lang="en-US" altLang="ja-JP" sz="450" dirty="0" smtClean="0"/>
                    <a:t>COH-SV56AR2</a:t>
                  </a:r>
                  <a:r>
                    <a:rPr lang="ja-JP" altLang="en-US" sz="450" dirty="0"/>
                    <a:t>　</a:t>
                  </a:r>
                  <a:r>
                    <a:rPr kumimoji="1" lang="en-US" altLang="ja-JP" sz="450" dirty="0"/>
                    <a:t>(</a:t>
                  </a:r>
                  <a:r>
                    <a:rPr kumimoji="1" lang="ja-JP" altLang="en-US" sz="450" dirty="0"/>
                    <a:t>単相</a:t>
                  </a:r>
                  <a:r>
                    <a:rPr lang="en-US" altLang="ja-JP" sz="450" dirty="0" smtClean="0"/>
                    <a:t>2</a:t>
                  </a:r>
                  <a:r>
                    <a:rPr kumimoji="1" lang="en-US" altLang="ja-JP" sz="450" dirty="0" smtClean="0"/>
                    <a:t>00V </a:t>
                  </a:r>
                  <a:r>
                    <a:rPr kumimoji="1" lang="ja-JP" altLang="en-US" sz="450" dirty="0" smtClean="0"/>
                    <a:t>　</a:t>
                  </a:r>
                  <a:r>
                    <a:rPr kumimoji="1" lang="en-US" altLang="ja-JP" sz="450" dirty="0" smtClean="0"/>
                    <a:t> </a:t>
                  </a:r>
                  <a:r>
                    <a:rPr kumimoji="1" lang="ja-JP" altLang="en-US" sz="450" dirty="0"/>
                    <a:t>　</a:t>
                  </a:r>
                  <a:r>
                    <a:rPr kumimoji="1" lang="en-US" altLang="ja-JP" sz="450" dirty="0"/>
                    <a:t>)</a:t>
                  </a:r>
                  <a:endParaRPr kumimoji="1" lang="ja-JP" altLang="en-US" sz="450" dirty="0"/>
                </a:p>
              </p:txBody>
            </p:sp>
            <p:cxnSp>
              <p:nvCxnSpPr>
                <p:cNvPr id="264" name="直線コネクタ 263"/>
                <p:cNvCxnSpPr/>
                <p:nvPr/>
              </p:nvCxnSpPr>
              <p:spPr>
                <a:xfrm>
                  <a:off x="2667973" y="2867300"/>
                  <a:ext cx="2227436" cy="0"/>
                </a:xfrm>
                <a:prstGeom prst="line">
                  <a:avLst/>
                </a:prstGeom>
                <a:ln w="6350">
                  <a:solidFill>
                    <a:srgbClr val="CAA95C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2" name="正方形/長方形 281"/>
                <p:cNvSpPr/>
                <p:nvPr/>
              </p:nvSpPr>
              <p:spPr>
                <a:xfrm>
                  <a:off x="213922" y="2154645"/>
                  <a:ext cx="878490" cy="169368"/>
                </a:xfrm>
                <a:prstGeom prst="rect">
                  <a:avLst/>
                </a:prstGeom>
                <a:noFill/>
                <a:ln w="3175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6" name="正方形/長方形 285"/>
                <p:cNvSpPr/>
                <p:nvPr/>
              </p:nvSpPr>
              <p:spPr>
                <a:xfrm>
                  <a:off x="1117346" y="2154645"/>
                  <a:ext cx="1342912" cy="169368"/>
                </a:xfrm>
                <a:prstGeom prst="rect">
                  <a:avLst/>
                </a:prstGeom>
                <a:noFill/>
                <a:ln w="3175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7" name="正方形/長方形 286"/>
                <p:cNvSpPr/>
                <p:nvPr/>
              </p:nvSpPr>
              <p:spPr>
                <a:xfrm>
                  <a:off x="2671078" y="2153985"/>
                  <a:ext cx="878490" cy="169368"/>
                </a:xfrm>
                <a:prstGeom prst="rect">
                  <a:avLst/>
                </a:prstGeom>
                <a:noFill/>
                <a:ln w="3175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8" name="正方形/長方形 287"/>
                <p:cNvSpPr/>
                <p:nvPr/>
              </p:nvSpPr>
              <p:spPr>
                <a:xfrm>
                  <a:off x="3574502" y="2153985"/>
                  <a:ext cx="1342912" cy="169368"/>
                </a:xfrm>
                <a:prstGeom prst="rect">
                  <a:avLst/>
                </a:prstGeom>
                <a:noFill/>
                <a:ln w="3175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9" name="正方形/長方形 288"/>
                <p:cNvSpPr/>
                <p:nvPr/>
              </p:nvSpPr>
              <p:spPr>
                <a:xfrm>
                  <a:off x="5101434" y="2152462"/>
                  <a:ext cx="878490" cy="169368"/>
                </a:xfrm>
                <a:prstGeom prst="rect">
                  <a:avLst/>
                </a:prstGeom>
                <a:noFill/>
                <a:ln w="3175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0" name="正方形/長方形 289"/>
                <p:cNvSpPr/>
                <p:nvPr/>
              </p:nvSpPr>
              <p:spPr>
                <a:xfrm>
                  <a:off x="6004858" y="2152462"/>
                  <a:ext cx="1342912" cy="169368"/>
                </a:xfrm>
                <a:prstGeom prst="rect">
                  <a:avLst/>
                </a:prstGeom>
                <a:noFill/>
                <a:ln w="3175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1" name="正方形/長方形 290"/>
                <p:cNvSpPr/>
                <p:nvPr/>
              </p:nvSpPr>
              <p:spPr>
                <a:xfrm>
                  <a:off x="213611" y="2965115"/>
                  <a:ext cx="1006229" cy="169368"/>
                </a:xfrm>
                <a:prstGeom prst="rect">
                  <a:avLst/>
                </a:prstGeom>
                <a:noFill/>
                <a:ln w="3175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2" name="正方形/長方形 291"/>
                <p:cNvSpPr/>
                <p:nvPr/>
              </p:nvSpPr>
              <p:spPr>
                <a:xfrm>
                  <a:off x="1240861" y="2965115"/>
                  <a:ext cx="1288805" cy="169368"/>
                </a:xfrm>
                <a:prstGeom prst="rect">
                  <a:avLst/>
                </a:prstGeom>
                <a:noFill/>
                <a:ln w="3175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3" name="正方形/長方形 292"/>
                <p:cNvSpPr/>
                <p:nvPr/>
              </p:nvSpPr>
              <p:spPr>
                <a:xfrm>
                  <a:off x="2662560" y="2965115"/>
                  <a:ext cx="1006229" cy="169368"/>
                </a:xfrm>
                <a:prstGeom prst="rect">
                  <a:avLst/>
                </a:prstGeom>
                <a:noFill/>
                <a:ln w="3175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4" name="正方形/長方形 293"/>
                <p:cNvSpPr/>
                <p:nvPr/>
              </p:nvSpPr>
              <p:spPr>
                <a:xfrm>
                  <a:off x="3689810" y="2965115"/>
                  <a:ext cx="1292873" cy="169368"/>
                </a:xfrm>
                <a:prstGeom prst="rect">
                  <a:avLst/>
                </a:prstGeom>
                <a:noFill/>
                <a:ln w="3175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295" name="図 294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4800" y="769970"/>
                  <a:ext cx="1900784" cy="791084"/>
                </a:xfrm>
                <a:prstGeom prst="rect">
                  <a:avLst/>
                </a:prstGeom>
              </p:spPr>
            </p:pic>
            <p:pic>
              <p:nvPicPr>
                <p:cNvPr id="296" name="図 295"/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28329" y="756956"/>
                  <a:ext cx="318784" cy="787859"/>
                </a:xfrm>
                <a:prstGeom prst="rect">
                  <a:avLst/>
                </a:prstGeom>
              </p:spPr>
            </p:pic>
            <p:sp>
              <p:nvSpPr>
                <p:cNvPr id="297" name="正方形/長方形 296"/>
                <p:cNvSpPr/>
                <p:nvPr/>
              </p:nvSpPr>
              <p:spPr>
                <a:xfrm>
                  <a:off x="834888" y="994507"/>
                  <a:ext cx="1609170" cy="4273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301" name="図 300"/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0729" y="1058059"/>
                  <a:ext cx="1422179" cy="163548"/>
                </a:xfrm>
                <a:prstGeom prst="rect">
                  <a:avLst/>
                </a:prstGeom>
              </p:spPr>
            </p:pic>
            <p:sp>
              <p:nvSpPr>
                <p:cNvPr id="302" name="テキスト ボックス 301"/>
                <p:cNvSpPr txBox="1"/>
                <p:nvPr/>
              </p:nvSpPr>
              <p:spPr>
                <a:xfrm>
                  <a:off x="3821521" y="2940829"/>
                  <a:ext cx="38985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ja-JP" altLang="en-US" sz="4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目標年度</a:t>
                  </a:r>
                  <a:endParaRPr lang="en-US" altLang="ja-JP" sz="4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pPr algn="ctr"/>
                  <a:r>
                    <a:rPr kumimoji="1" lang="en-US" altLang="ja-JP" sz="4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2027</a:t>
                  </a:r>
                  <a:r>
                    <a:rPr kumimoji="1" lang="ja-JP" altLang="en-US" sz="4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年</a:t>
                  </a:r>
                </a:p>
              </p:txBody>
            </p:sp>
            <p:sp>
              <p:nvSpPr>
                <p:cNvPr id="303" name="テキスト ボックス 302"/>
                <p:cNvSpPr txBox="1"/>
                <p:nvPr/>
              </p:nvSpPr>
              <p:spPr>
                <a:xfrm>
                  <a:off x="1369521" y="2937195"/>
                  <a:ext cx="403564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ja-JP" altLang="en-US" sz="4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目標年度</a:t>
                  </a:r>
                  <a:endParaRPr lang="en-US" altLang="ja-JP" sz="4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pPr algn="ctr"/>
                  <a:r>
                    <a:rPr kumimoji="1" lang="en-US" altLang="ja-JP" sz="4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2027</a:t>
                  </a:r>
                  <a:r>
                    <a:rPr kumimoji="1" lang="ja-JP" altLang="en-US" sz="4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年</a:t>
                  </a:r>
                </a:p>
              </p:txBody>
            </p:sp>
            <p:grpSp>
              <p:nvGrpSpPr>
                <p:cNvPr id="304" name="グループ化 303">
                  <a:extLst>
                    <a:ext uri="{FF2B5EF4-FFF2-40B4-BE49-F238E27FC236}">
                      <a16:creationId xmlns:a16="http://schemas.microsoft.com/office/drawing/2014/main" id="{6F75DDE6-CCB4-6D80-647E-2362312EDADA}"/>
                    </a:ext>
                  </a:extLst>
                </p:cNvPr>
                <p:cNvGrpSpPr/>
                <p:nvPr/>
              </p:nvGrpSpPr>
              <p:grpSpPr>
                <a:xfrm>
                  <a:off x="1184094" y="2128803"/>
                  <a:ext cx="456701" cy="215444"/>
                  <a:chOff x="1158921" y="9509579"/>
                  <a:chExt cx="456701" cy="215444"/>
                </a:xfrm>
              </p:grpSpPr>
              <p:pic>
                <p:nvPicPr>
                  <p:cNvPr id="307" name="図 306">
                    <a:extLst>
                      <a:ext uri="{FF2B5EF4-FFF2-40B4-BE49-F238E27FC236}">
                        <a16:creationId xmlns:a16="http://schemas.microsoft.com/office/drawing/2014/main" id="{3E8D4F42-F84F-2A39-88FF-C862B9299F7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58921" y="9554769"/>
                    <a:ext cx="133703" cy="133703"/>
                  </a:xfrm>
                  <a:prstGeom prst="rect">
                    <a:avLst/>
                  </a:prstGeom>
                </p:spPr>
              </p:pic>
              <p:sp>
                <p:nvSpPr>
                  <p:cNvPr id="308" name="テキスト ボックス 307">
                    <a:extLst>
                      <a:ext uri="{FF2B5EF4-FFF2-40B4-BE49-F238E27FC236}">
                        <a16:creationId xmlns:a16="http://schemas.microsoft.com/office/drawing/2014/main" id="{877D4168-8DEA-DB8A-0F47-25E1F4657821}"/>
                      </a:ext>
                    </a:extLst>
                  </p:cNvPr>
                  <p:cNvSpPr txBox="1"/>
                  <p:nvPr/>
                </p:nvSpPr>
                <p:spPr>
                  <a:xfrm>
                    <a:off x="1225772" y="9509579"/>
                    <a:ext cx="389850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ja-JP" altLang="en-US" sz="4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目標年度</a:t>
                    </a:r>
                    <a:endParaRPr lang="en-US" altLang="ja-JP" sz="4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  <a:p>
                    <a:pPr algn="ctr"/>
                    <a:r>
                      <a:rPr kumimoji="1" lang="en-US" altLang="ja-JP" sz="4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2027</a:t>
                    </a:r>
                    <a:r>
                      <a:rPr kumimoji="1" lang="ja-JP" altLang="en-US" sz="4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年</a:t>
                    </a:r>
                  </a:p>
                </p:txBody>
              </p:sp>
            </p:grpSp>
            <p:pic>
              <p:nvPicPr>
                <p:cNvPr id="305" name="図 304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8769" y="667910"/>
                  <a:ext cx="653610" cy="780501"/>
                </a:xfrm>
                <a:prstGeom prst="rect">
                  <a:avLst/>
                </a:prstGeom>
              </p:spPr>
            </p:pic>
            <p:pic>
              <p:nvPicPr>
                <p:cNvPr id="306" name="図 305"/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08342" y="717261"/>
                  <a:ext cx="1065809" cy="855876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2" name="グループ化 31"/>
          <p:cNvGrpSpPr/>
          <p:nvPr/>
        </p:nvGrpSpPr>
        <p:grpSpPr>
          <a:xfrm>
            <a:off x="42059" y="1179108"/>
            <a:ext cx="4293009" cy="2305201"/>
            <a:chOff x="42059" y="1179108"/>
            <a:chExt cx="4293009" cy="2305201"/>
          </a:xfrm>
        </p:grpSpPr>
        <p:grpSp>
          <p:nvGrpSpPr>
            <p:cNvPr id="277" name="グループ化 276"/>
            <p:cNvGrpSpPr/>
            <p:nvPr/>
          </p:nvGrpSpPr>
          <p:grpSpPr>
            <a:xfrm>
              <a:off x="42059" y="1179108"/>
              <a:ext cx="4293009" cy="2305201"/>
              <a:chOff x="122604" y="962747"/>
              <a:chExt cx="4293009" cy="2305201"/>
            </a:xfrm>
          </p:grpSpPr>
          <p:grpSp>
            <p:nvGrpSpPr>
              <p:cNvPr id="276" name="グループ化 275"/>
              <p:cNvGrpSpPr/>
              <p:nvPr/>
            </p:nvGrpSpPr>
            <p:grpSpPr>
              <a:xfrm>
                <a:off x="122604" y="962747"/>
                <a:ext cx="4293009" cy="2305201"/>
                <a:chOff x="122604" y="962747"/>
                <a:chExt cx="4293009" cy="2305201"/>
              </a:xfrm>
            </p:grpSpPr>
            <p:sp>
              <p:nvSpPr>
                <p:cNvPr id="124" name="テキスト ボックス 123"/>
                <p:cNvSpPr txBox="1"/>
                <p:nvPr/>
              </p:nvSpPr>
              <p:spPr>
                <a:xfrm>
                  <a:off x="122604" y="1350239"/>
                  <a:ext cx="1233305" cy="348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960"/>
                    </a:lnSpc>
                  </a:pPr>
                  <a:r>
                    <a:rPr lang="ja-JP" altLang="en-US" sz="800" dirty="0" smtClean="0"/>
                    <a:t>フィルターのネット部が自動でスライド</a:t>
                  </a:r>
                  <a:endParaRPr lang="ja-JP" altLang="en-US" sz="800" dirty="0"/>
                </a:p>
              </p:txBody>
            </p:sp>
            <p:cxnSp>
              <p:nvCxnSpPr>
                <p:cNvPr id="132" name="直線コネクタ 131"/>
                <p:cNvCxnSpPr/>
                <p:nvPr/>
              </p:nvCxnSpPr>
              <p:spPr>
                <a:xfrm>
                  <a:off x="193885" y="1910176"/>
                  <a:ext cx="1415283" cy="0"/>
                </a:xfrm>
                <a:prstGeom prst="line">
                  <a:avLst/>
                </a:prstGeom>
                <a:ln w="12700">
                  <a:solidFill>
                    <a:srgbClr val="7AC7F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5" name="グループ化 274"/>
                <p:cNvGrpSpPr/>
                <p:nvPr/>
              </p:nvGrpSpPr>
              <p:grpSpPr>
                <a:xfrm>
                  <a:off x="125179" y="962747"/>
                  <a:ext cx="4290434" cy="2305201"/>
                  <a:chOff x="125179" y="962747"/>
                  <a:chExt cx="4290434" cy="2305201"/>
                </a:xfrm>
              </p:grpSpPr>
              <p:grpSp>
                <p:nvGrpSpPr>
                  <p:cNvPr id="273" name="グループ化 272"/>
                  <p:cNvGrpSpPr/>
                  <p:nvPr/>
                </p:nvGrpSpPr>
                <p:grpSpPr>
                  <a:xfrm>
                    <a:off x="125179" y="962747"/>
                    <a:ext cx="4290434" cy="2305201"/>
                    <a:chOff x="125179" y="962747"/>
                    <a:chExt cx="4290434" cy="2305201"/>
                  </a:xfrm>
                </p:grpSpPr>
                <p:sp>
                  <p:nvSpPr>
                    <p:cNvPr id="120" name="テキスト ボックス 119"/>
                    <p:cNvSpPr txBox="1"/>
                    <p:nvPr/>
                  </p:nvSpPr>
                  <p:spPr>
                    <a:xfrm>
                      <a:off x="125179" y="1052795"/>
                      <a:ext cx="1512453" cy="36163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ja-JP" altLang="en-US" sz="1000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抗菌・防カビフィルター</a:t>
                      </a:r>
                      <a:endParaRPr kumimoji="1" lang="ja-JP" altLang="en-US" sz="10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p:txBody>
                </p:sp>
                <p:pic>
                  <p:nvPicPr>
                    <p:cNvPr id="2" name="図 1"/>
                    <p:cNvPicPr>
                      <a:picLocks noChangeAspect="1"/>
                    </p:cNvPicPr>
                    <p:nvPr/>
                  </p:nvPicPr>
                  <p:blipFill rotWithShape="1"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7776" t="6570" r="3375" b="3784"/>
                    <a:stretch/>
                  </p:blipFill>
                  <p:spPr>
                    <a:xfrm>
                      <a:off x="1823220" y="1273496"/>
                      <a:ext cx="2592393" cy="181954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9" name="図 108"/>
                    <p:cNvPicPr>
                      <a:picLocks noChangeAspect="1"/>
                    </p:cNvPicPr>
                    <p:nvPr/>
                  </p:nvPicPr>
                  <p:blipFill rotWithShape="1"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3919" r="75040" b="17511"/>
                    <a:stretch/>
                  </p:blipFill>
                  <p:spPr>
                    <a:xfrm>
                      <a:off x="135628" y="1930339"/>
                      <a:ext cx="631746" cy="66266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7" name="グループ化 16"/>
                    <p:cNvGrpSpPr/>
                    <p:nvPr/>
                  </p:nvGrpSpPr>
                  <p:grpSpPr>
                    <a:xfrm>
                      <a:off x="175932" y="1356750"/>
                      <a:ext cx="2288520" cy="192863"/>
                      <a:chOff x="-122364" y="1278978"/>
                      <a:chExt cx="2288520" cy="192863"/>
                    </a:xfrm>
                  </p:grpSpPr>
                  <p:cxnSp>
                    <p:nvCxnSpPr>
                      <p:cNvPr id="5" name="直線コネクタ 4"/>
                      <p:cNvCxnSpPr/>
                      <p:nvPr/>
                    </p:nvCxnSpPr>
                    <p:spPr>
                      <a:xfrm>
                        <a:off x="-122364" y="1280829"/>
                        <a:ext cx="1975398" cy="0"/>
                      </a:xfrm>
                      <a:prstGeom prst="line">
                        <a:avLst/>
                      </a:prstGeom>
                      <a:ln w="12700">
                        <a:solidFill>
                          <a:srgbClr val="7AC7F6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1" name="グループ化 10"/>
                      <p:cNvGrpSpPr/>
                      <p:nvPr/>
                    </p:nvGrpSpPr>
                    <p:grpSpPr>
                      <a:xfrm>
                        <a:off x="1852496" y="1278978"/>
                        <a:ext cx="313660" cy="192863"/>
                        <a:chOff x="3108379" y="1281126"/>
                        <a:chExt cx="313660" cy="192863"/>
                      </a:xfrm>
                    </p:grpSpPr>
                    <p:cxnSp>
                      <p:nvCxnSpPr>
                        <p:cNvPr id="113" name="直線コネクタ 112"/>
                        <p:cNvCxnSpPr/>
                        <p:nvPr/>
                      </p:nvCxnSpPr>
                      <p:spPr>
                        <a:xfrm>
                          <a:off x="3108379" y="1281126"/>
                          <a:ext cx="297494" cy="169254"/>
                        </a:xfrm>
                        <a:prstGeom prst="line">
                          <a:avLst/>
                        </a:prstGeom>
                        <a:ln w="12700">
                          <a:solidFill>
                            <a:srgbClr val="7AC7F6"/>
                          </a:solidFill>
                        </a:ln>
                        <a:effectLst/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8" name="楕円 7"/>
                        <p:cNvSpPr/>
                        <p:nvPr/>
                      </p:nvSpPr>
                      <p:spPr>
                        <a:xfrm>
                          <a:off x="3376320" y="1428270"/>
                          <a:ext cx="45719" cy="45719"/>
                        </a:xfrm>
                        <a:prstGeom prst="ellipse">
                          <a:avLst/>
                        </a:prstGeom>
                        <a:solidFill>
                          <a:srgbClr val="7AC7F6"/>
                        </a:solidFill>
                        <a:ln>
                          <a:noFill/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</p:grpSp>
                </p:grpSp>
                <p:sp>
                  <p:nvSpPr>
                    <p:cNvPr id="144" name="テキスト ボックス 143"/>
                    <p:cNvSpPr txBox="1"/>
                    <p:nvPr/>
                  </p:nvSpPr>
                  <p:spPr>
                    <a:xfrm>
                      <a:off x="128291" y="1602204"/>
                      <a:ext cx="926221" cy="36163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ja-JP" altLang="en-US" sz="1000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抗菌ブラシ</a:t>
                      </a:r>
                      <a:endParaRPr kumimoji="1" lang="ja-JP" altLang="en-US" sz="10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p:txBody>
                </p:sp>
                <p:sp>
                  <p:nvSpPr>
                    <p:cNvPr id="148" name="テキスト ボックス 147"/>
                    <p:cNvSpPr txBox="1"/>
                    <p:nvPr/>
                  </p:nvSpPr>
                  <p:spPr>
                    <a:xfrm>
                      <a:off x="720684" y="2042513"/>
                      <a:ext cx="926216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ts val="960"/>
                        </a:lnSpc>
                      </a:pPr>
                      <a:r>
                        <a:rPr lang="ja-JP" altLang="en-US" sz="800" dirty="0" smtClean="0"/>
                        <a:t>フィルターに</a:t>
                      </a:r>
                      <a:endParaRPr lang="en-US" altLang="ja-JP" sz="800" dirty="0" smtClean="0"/>
                    </a:p>
                    <a:p>
                      <a:pPr>
                        <a:lnSpc>
                          <a:spcPts val="960"/>
                        </a:lnSpc>
                      </a:pPr>
                      <a:r>
                        <a:rPr lang="ja-JP" altLang="en-US" sz="800" dirty="0" smtClean="0"/>
                        <a:t>溜まったホコリを</a:t>
                      </a:r>
                      <a:endParaRPr lang="en-US" altLang="ja-JP" sz="800" dirty="0" smtClean="0"/>
                    </a:p>
                    <a:p>
                      <a:pPr>
                        <a:lnSpc>
                          <a:spcPts val="960"/>
                        </a:lnSpc>
                      </a:pPr>
                      <a:r>
                        <a:rPr lang="ja-JP" altLang="en-US" sz="800" dirty="0" smtClean="0"/>
                        <a:t>ブラシがかき取る</a:t>
                      </a:r>
                      <a:endParaRPr lang="en-US" altLang="ja-JP" sz="800" dirty="0" smtClean="0"/>
                    </a:p>
                  </p:txBody>
                </p:sp>
                <p:cxnSp>
                  <p:nvCxnSpPr>
                    <p:cNvPr id="149" name="直線コネクタ 148"/>
                    <p:cNvCxnSpPr/>
                    <p:nvPr/>
                  </p:nvCxnSpPr>
                  <p:spPr>
                    <a:xfrm>
                      <a:off x="204559" y="2837437"/>
                      <a:ext cx="1728728" cy="0"/>
                    </a:xfrm>
                    <a:prstGeom prst="line">
                      <a:avLst/>
                    </a:prstGeom>
                    <a:ln w="12700">
                      <a:solidFill>
                        <a:srgbClr val="7AC7F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0" name="テキスト ボックス 149"/>
                    <p:cNvSpPr txBox="1"/>
                    <p:nvPr/>
                  </p:nvSpPr>
                  <p:spPr>
                    <a:xfrm>
                      <a:off x="129635" y="2541962"/>
                      <a:ext cx="1586496" cy="36163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lang="ja-JP" altLang="en-US" sz="1000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ワンタッチダストボックス</a:t>
                      </a:r>
                      <a:endParaRPr kumimoji="1" lang="ja-JP" altLang="en-US" sz="10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p:txBody>
                </p:sp>
                <p:sp>
                  <p:nvSpPr>
                    <p:cNvPr id="151" name="テキスト ボックス 150"/>
                    <p:cNvSpPr txBox="1"/>
                    <p:nvPr/>
                  </p:nvSpPr>
                  <p:spPr>
                    <a:xfrm>
                      <a:off x="140106" y="2831260"/>
                      <a:ext cx="1433821" cy="34881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ts val="960"/>
                        </a:lnSpc>
                      </a:pPr>
                      <a:r>
                        <a:rPr lang="ja-JP" altLang="en-US" sz="800" dirty="0" smtClean="0"/>
                        <a:t>ホコリはダストボックスに回収</a:t>
                      </a:r>
                      <a:endParaRPr lang="en-US" altLang="ja-JP" sz="800" dirty="0" smtClean="0"/>
                    </a:p>
                    <a:p>
                      <a:pPr>
                        <a:lnSpc>
                          <a:spcPts val="960"/>
                        </a:lnSpc>
                      </a:pPr>
                      <a:r>
                        <a:rPr lang="ja-JP" altLang="en-US" sz="800" dirty="0" smtClean="0"/>
                        <a:t>（お手入れは約</a:t>
                      </a:r>
                      <a:r>
                        <a:rPr lang="en-US" altLang="ja-JP" sz="800" dirty="0" smtClean="0"/>
                        <a:t>3</a:t>
                      </a:r>
                      <a:r>
                        <a:rPr lang="ja-JP" altLang="en-US" sz="800" dirty="0" smtClean="0"/>
                        <a:t>年に</a:t>
                      </a:r>
                      <a:r>
                        <a:rPr lang="en-US" altLang="ja-JP" sz="800" dirty="0" smtClean="0"/>
                        <a:t>1</a:t>
                      </a:r>
                      <a:r>
                        <a:rPr lang="ja-JP" altLang="en-US" sz="800" dirty="0" smtClean="0"/>
                        <a:t>回）</a:t>
                      </a:r>
                      <a:endParaRPr lang="en-US" altLang="ja-JP" sz="800" dirty="0" smtClean="0"/>
                    </a:p>
                  </p:txBody>
                </p:sp>
                <p:pic>
                  <p:nvPicPr>
                    <p:cNvPr id="235" name="図 234"/>
                    <p:cNvPicPr>
                      <a:picLocks noChangeAspect="1"/>
                    </p:cNvPicPr>
                    <p:nvPr/>
                  </p:nvPicPr>
                  <p:blipFill rotWithShape="1"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2012" r="36390" b="58833"/>
                    <a:stretch/>
                  </p:blipFill>
                  <p:spPr>
                    <a:xfrm>
                      <a:off x="1580741" y="2463465"/>
                      <a:ext cx="381750" cy="34679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70" name="テキスト ボックス 169"/>
                    <p:cNvSpPr txBox="1"/>
                    <p:nvPr/>
                  </p:nvSpPr>
                  <p:spPr>
                    <a:xfrm>
                      <a:off x="1288558" y="3047375"/>
                      <a:ext cx="895415" cy="22057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ts val="960"/>
                        </a:lnSpc>
                      </a:pPr>
                      <a:r>
                        <a:rPr lang="ja-JP" altLang="en-US" sz="600" dirty="0" smtClean="0"/>
                        <a:t>★</a:t>
                      </a:r>
                      <a:r>
                        <a:rPr lang="en-US" altLang="ja-JP" sz="700" dirty="0" smtClean="0"/>
                        <a:t>2024</a:t>
                      </a:r>
                      <a:r>
                        <a:rPr lang="ja-JP" altLang="en-US" sz="700" dirty="0" smtClean="0"/>
                        <a:t>年</a:t>
                      </a:r>
                      <a:r>
                        <a:rPr lang="en-US" altLang="ja-JP" sz="700" dirty="0" smtClean="0"/>
                        <a:t>12</a:t>
                      </a:r>
                      <a:r>
                        <a:rPr lang="ja-JP" altLang="en-US" sz="700" dirty="0" smtClean="0"/>
                        <a:t>月現在。</a:t>
                      </a:r>
                      <a:endParaRPr lang="en-US" altLang="ja-JP" sz="700" dirty="0" smtClean="0"/>
                    </a:p>
                  </p:txBody>
                </p:sp>
                <p:sp>
                  <p:nvSpPr>
                    <p:cNvPr id="219" name="テキスト ボックス 218"/>
                    <p:cNvSpPr txBox="1"/>
                    <p:nvPr/>
                  </p:nvSpPr>
                  <p:spPr>
                    <a:xfrm>
                      <a:off x="1413444" y="962747"/>
                      <a:ext cx="375398" cy="36163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kumimoji="1" lang="en-US" altLang="ja-JP" sz="600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※2</a:t>
                      </a:r>
                      <a:endParaRPr kumimoji="1" lang="ja-JP" altLang="en-US" sz="6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p:txBody>
                </p:sp>
                <p:sp>
                  <p:nvSpPr>
                    <p:cNvPr id="220" name="テキスト ボックス 219"/>
                    <p:cNvSpPr txBox="1"/>
                    <p:nvPr/>
                  </p:nvSpPr>
                  <p:spPr>
                    <a:xfrm>
                      <a:off x="767851" y="1514573"/>
                      <a:ext cx="375398" cy="36163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kumimoji="1" lang="en-US" altLang="ja-JP" sz="600" dirty="0" smtClean="0"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※3</a:t>
                      </a:r>
                      <a:endParaRPr kumimoji="1" lang="ja-JP" altLang="en-US" sz="6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p:txBody>
                </p:sp>
              </p:grpSp>
              <p:cxnSp>
                <p:nvCxnSpPr>
                  <p:cNvPr id="134" name="直線コネクタ 133"/>
                  <p:cNvCxnSpPr>
                    <a:endCxn id="135" idx="5"/>
                  </p:cNvCxnSpPr>
                  <p:nvPr/>
                </p:nvCxnSpPr>
                <p:spPr>
                  <a:xfrm>
                    <a:off x="1929729" y="2837438"/>
                    <a:ext cx="300568" cy="165717"/>
                  </a:xfrm>
                  <a:prstGeom prst="line">
                    <a:avLst/>
                  </a:prstGeom>
                  <a:ln w="12700">
                    <a:solidFill>
                      <a:srgbClr val="7AC7F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5" name="楕円 134"/>
                  <p:cNvSpPr/>
                  <p:nvPr/>
                </p:nvSpPr>
                <p:spPr>
                  <a:xfrm>
                    <a:off x="2191273" y="2964131"/>
                    <a:ext cx="45719" cy="45719"/>
                  </a:xfrm>
                  <a:prstGeom prst="ellipse">
                    <a:avLst/>
                  </a:prstGeom>
                  <a:solidFill>
                    <a:srgbClr val="7AC7F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sp>
            <p:nvSpPr>
              <p:cNvPr id="127" name="楕円 126"/>
              <p:cNvSpPr/>
              <p:nvPr/>
            </p:nvSpPr>
            <p:spPr>
              <a:xfrm rot="17151434">
                <a:off x="2119558" y="1608923"/>
                <a:ext cx="45719" cy="45719"/>
              </a:xfrm>
              <a:prstGeom prst="ellipse">
                <a:avLst/>
              </a:prstGeom>
              <a:solidFill>
                <a:srgbClr val="7AC7F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6" name="直線コネクタ 125"/>
              <p:cNvCxnSpPr>
                <a:endCxn id="127" idx="1"/>
              </p:cNvCxnSpPr>
              <p:nvPr/>
            </p:nvCxnSpPr>
            <p:spPr>
              <a:xfrm flipV="1">
                <a:off x="1601880" y="1642915"/>
                <a:ext cx="520571" cy="267261"/>
              </a:xfrm>
              <a:prstGeom prst="line">
                <a:avLst/>
              </a:prstGeom>
              <a:ln w="12700">
                <a:solidFill>
                  <a:srgbClr val="7AC7F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グループ化 151"/>
            <p:cNvGrpSpPr/>
            <p:nvPr/>
          </p:nvGrpSpPr>
          <p:grpSpPr>
            <a:xfrm rot="14407865">
              <a:off x="3980538" y="2487662"/>
              <a:ext cx="416293" cy="123540"/>
              <a:chOff x="3016809" y="1346607"/>
              <a:chExt cx="416293" cy="123540"/>
            </a:xfrm>
          </p:grpSpPr>
          <p:cxnSp>
            <p:nvCxnSpPr>
              <p:cNvPr id="153" name="直線コネクタ 152"/>
              <p:cNvCxnSpPr/>
              <p:nvPr/>
            </p:nvCxnSpPr>
            <p:spPr>
              <a:xfrm rot="7192135" flipH="1" flipV="1">
                <a:off x="3224113" y="1139303"/>
                <a:ext cx="1685" cy="416293"/>
              </a:xfrm>
              <a:prstGeom prst="line">
                <a:avLst/>
              </a:prstGeom>
              <a:ln w="12700">
                <a:solidFill>
                  <a:srgbClr val="7AC7F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楕円 153"/>
              <p:cNvSpPr/>
              <p:nvPr/>
            </p:nvSpPr>
            <p:spPr>
              <a:xfrm>
                <a:off x="3381116" y="1424428"/>
                <a:ext cx="45719" cy="45719"/>
              </a:xfrm>
              <a:prstGeom prst="ellipse">
                <a:avLst/>
              </a:prstGeom>
              <a:solidFill>
                <a:srgbClr val="7AC7F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cxnSp>
        <p:nvCxnSpPr>
          <p:cNvPr id="155" name="直線コネクタ 154"/>
          <p:cNvCxnSpPr/>
          <p:nvPr/>
        </p:nvCxnSpPr>
        <p:spPr>
          <a:xfrm>
            <a:off x="3637050" y="3183895"/>
            <a:ext cx="2073767" cy="0"/>
          </a:xfrm>
          <a:prstGeom prst="line">
            <a:avLst/>
          </a:prstGeom>
          <a:ln w="12700">
            <a:solidFill>
              <a:srgbClr val="7AC7F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テキスト ボックス 166"/>
          <p:cNvSpPr txBox="1"/>
          <p:nvPr/>
        </p:nvSpPr>
        <p:spPr>
          <a:xfrm>
            <a:off x="51439" y="4407332"/>
            <a:ext cx="45656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1" dirty="0" smtClean="0">
                <a:solidFill>
                  <a:srgbClr val="CAA95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状況に合わせてかしこく節電　「人感センサー」搭載</a:t>
            </a:r>
            <a:endParaRPr kumimoji="1" lang="ja-JP" altLang="en-US" sz="1500" b="1" dirty="0">
              <a:solidFill>
                <a:srgbClr val="CAA95C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8" name="テキスト ボックス 167"/>
          <p:cNvSpPr txBox="1"/>
          <p:nvPr/>
        </p:nvSpPr>
        <p:spPr>
          <a:xfrm>
            <a:off x="97102" y="4697539"/>
            <a:ext cx="3482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人感センサーでお部屋に人がいるかいないかを検知し、</a:t>
            </a:r>
            <a:endParaRPr lang="en-US" altLang="ja-JP" sz="800" dirty="0" smtClean="0"/>
          </a:p>
          <a:p>
            <a:r>
              <a:rPr lang="ja-JP" altLang="en-US" sz="800" dirty="0" smtClean="0"/>
              <a:t>状況に合わせて自動でひかえめな運転へのシフトや、運転の停止を行います。</a:t>
            </a:r>
            <a:endParaRPr lang="ja-JP" altLang="en-US" sz="800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4623229" y="4440096"/>
            <a:ext cx="2768476" cy="557095"/>
            <a:chOff x="4468705" y="4616002"/>
            <a:chExt cx="2924383" cy="557095"/>
          </a:xfrm>
        </p:grpSpPr>
        <p:sp>
          <p:nvSpPr>
            <p:cNvPr id="3" name="角丸四角形 2"/>
            <p:cNvSpPr/>
            <p:nvPr/>
          </p:nvSpPr>
          <p:spPr>
            <a:xfrm>
              <a:off x="4468705" y="4616002"/>
              <a:ext cx="2924383" cy="536929"/>
            </a:xfrm>
            <a:prstGeom prst="roundRect">
              <a:avLst/>
            </a:prstGeom>
            <a:noFill/>
            <a:ln w="1905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9" name="テキスト ボックス 168"/>
            <p:cNvSpPr txBox="1"/>
            <p:nvPr/>
          </p:nvSpPr>
          <p:spPr>
            <a:xfrm>
              <a:off x="4470081" y="4653001"/>
              <a:ext cx="15632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000" b="1" dirty="0" smtClean="0">
                  <a:solidFill>
                    <a:srgbClr val="92D050"/>
                  </a:solidFill>
                </a:rPr>
                <a:t>通年エネルギー消費効率</a:t>
              </a:r>
              <a:endParaRPr kumimoji="1" lang="ja-JP" altLang="en-US" sz="1000" b="1" dirty="0">
                <a:solidFill>
                  <a:srgbClr val="92D050"/>
                </a:solidFill>
              </a:endParaRPr>
            </a:p>
          </p:txBody>
        </p:sp>
        <p:sp>
          <p:nvSpPr>
            <p:cNvPr id="184" name="テキスト ボックス 183"/>
            <p:cNvSpPr txBox="1"/>
            <p:nvPr/>
          </p:nvSpPr>
          <p:spPr>
            <a:xfrm>
              <a:off x="4808347" y="4803765"/>
              <a:ext cx="848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92D050"/>
                  </a:solidFill>
                </a:rPr>
                <a:t>APF6.6</a:t>
              </a:r>
              <a:endParaRPr kumimoji="1" lang="en-US" altLang="ja-JP" sz="700" b="1" dirty="0" smtClean="0">
                <a:solidFill>
                  <a:srgbClr val="92D050"/>
                </a:solidFill>
              </a:endParaRPr>
            </a:p>
          </p:txBody>
        </p:sp>
        <p:sp>
          <p:nvSpPr>
            <p:cNvPr id="212" name="テキスト ボックス 211"/>
            <p:cNvSpPr txBox="1"/>
            <p:nvPr/>
          </p:nvSpPr>
          <p:spPr>
            <a:xfrm>
              <a:off x="5993191" y="4658192"/>
              <a:ext cx="1399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dirty="0" smtClean="0"/>
                <a:t>（</a:t>
              </a:r>
              <a:r>
                <a:rPr lang="en-US" altLang="ja-JP" sz="800" dirty="0" smtClean="0"/>
                <a:t>JIS</a:t>
              </a:r>
              <a:r>
                <a:rPr lang="ja-JP" altLang="en-US" sz="800" dirty="0"/>
                <a:t> </a:t>
              </a:r>
              <a:r>
                <a:rPr lang="en-US" altLang="ja-JP" sz="800" dirty="0" smtClean="0"/>
                <a:t>C 9612:2013</a:t>
              </a:r>
              <a:r>
                <a:rPr lang="ja-JP" altLang="en-US" sz="800" dirty="0" smtClean="0"/>
                <a:t>）</a:t>
              </a:r>
              <a:endParaRPr lang="en-US" altLang="ja-JP" sz="800" dirty="0" smtClean="0"/>
            </a:p>
            <a:p>
              <a:r>
                <a:rPr lang="en-US" altLang="ja-JP" sz="800" dirty="0" smtClean="0"/>
                <a:t>CSH-SV28AR</a:t>
              </a:r>
              <a:r>
                <a:rPr lang="ja-JP" altLang="en-US" sz="800" dirty="0" smtClean="0"/>
                <a:t>において</a:t>
              </a:r>
              <a:endParaRPr lang="en-US" altLang="ja-JP" sz="800" dirty="0" smtClean="0"/>
            </a:p>
            <a:p>
              <a:r>
                <a:rPr lang="ja-JP" altLang="en-US" sz="800" dirty="0" smtClean="0"/>
                <a:t>期間消費電力量</a:t>
              </a:r>
              <a:r>
                <a:rPr lang="en-US" altLang="ja-JP" sz="800" dirty="0" smtClean="0"/>
                <a:t>802</a:t>
              </a:r>
              <a:r>
                <a:rPr lang="ja-JP" altLang="en-US" sz="800" dirty="0" err="1" smtClean="0"/>
                <a:t>ｋ</a:t>
              </a:r>
              <a:r>
                <a:rPr lang="en-US" altLang="ja-JP" sz="800" dirty="0" smtClean="0"/>
                <a:t>W</a:t>
              </a:r>
              <a:r>
                <a:rPr lang="ja-JP" altLang="en-US" sz="800" dirty="0" smtClean="0"/>
                <a:t>ｈ</a:t>
              </a:r>
              <a:endParaRPr lang="ja-JP" altLang="en-US" sz="800" dirty="0"/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103831" y="5084580"/>
            <a:ext cx="7165868" cy="1230206"/>
            <a:chOff x="103831" y="4975251"/>
            <a:chExt cx="7165868" cy="1230206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73"/>
            <a:stretch/>
          </p:blipFill>
          <p:spPr>
            <a:xfrm>
              <a:off x="1134128" y="4993433"/>
              <a:ext cx="3341796" cy="867419"/>
            </a:xfrm>
            <a:prstGeom prst="rect">
              <a:avLst/>
            </a:prstGeom>
          </p:spPr>
        </p:pic>
        <p:pic>
          <p:nvPicPr>
            <p:cNvPr id="213" name="図 212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9"/>
            <a:stretch/>
          </p:blipFill>
          <p:spPr>
            <a:xfrm>
              <a:off x="5539759" y="5001667"/>
              <a:ext cx="1729940" cy="883963"/>
            </a:xfrm>
            <a:prstGeom prst="rect">
              <a:avLst/>
            </a:prstGeom>
          </p:spPr>
        </p:pic>
        <p:sp>
          <p:nvSpPr>
            <p:cNvPr id="214" name="テキスト ボックス 213"/>
            <p:cNvSpPr txBox="1"/>
            <p:nvPr/>
          </p:nvSpPr>
          <p:spPr>
            <a:xfrm>
              <a:off x="2774083" y="5862048"/>
              <a:ext cx="1893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dirty="0" smtClean="0"/>
                <a:t>ひかえめな運転中に人が戻った</a:t>
              </a:r>
              <a:endParaRPr lang="en-US" altLang="ja-JP" sz="800" dirty="0" smtClean="0"/>
            </a:p>
            <a:p>
              <a:r>
                <a:rPr lang="ja-JP" altLang="en-US" sz="800" dirty="0" smtClean="0"/>
                <a:t>タイミングで自動的に通常運転を再開。</a:t>
              </a:r>
              <a:endParaRPr lang="ja-JP" altLang="en-US" sz="800" dirty="0"/>
            </a:p>
          </p:txBody>
        </p:sp>
        <p:sp>
          <p:nvSpPr>
            <p:cNvPr id="215" name="テキスト ボックス 214"/>
            <p:cNvSpPr txBox="1"/>
            <p:nvPr/>
          </p:nvSpPr>
          <p:spPr>
            <a:xfrm>
              <a:off x="1098355" y="5863211"/>
              <a:ext cx="1730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dirty="0"/>
                <a:t>人</a:t>
              </a:r>
              <a:r>
                <a:rPr lang="ja-JP" altLang="en-US" sz="800" dirty="0" smtClean="0"/>
                <a:t>の不在を検知して</a:t>
              </a:r>
              <a:r>
                <a:rPr lang="en-US" altLang="ja-JP" sz="800" dirty="0" smtClean="0"/>
                <a:t>10</a:t>
              </a:r>
              <a:r>
                <a:rPr lang="ja-JP" altLang="en-US" sz="800" dirty="0" smtClean="0"/>
                <a:t>分経過すると、</a:t>
              </a:r>
              <a:endParaRPr lang="en-US" altLang="ja-JP" sz="800" dirty="0" smtClean="0"/>
            </a:p>
            <a:p>
              <a:r>
                <a:rPr lang="ja-JP" altLang="en-US" sz="800" dirty="0" smtClean="0"/>
                <a:t>自動でひかえめな運転に。</a:t>
              </a:r>
              <a:endParaRPr lang="ja-JP" altLang="en-US" sz="800" dirty="0"/>
            </a:p>
          </p:txBody>
        </p:sp>
        <p:sp>
          <p:nvSpPr>
            <p:cNvPr id="216" name="テキスト ボックス 215"/>
            <p:cNvSpPr txBox="1"/>
            <p:nvPr/>
          </p:nvSpPr>
          <p:spPr>
            <a:xfrm>
              <a:off x="103831" y="4975251"/>
              <a:ext cx="10523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dirty="0" smtClean="0"/>
                <a:t>●オートセーブ機能</a:t>
              </a:r>
              <a:endParaRPr lang="ja-JP" altLang="en-US" sz="800" dirty="0"/>
            </a:p>
          </p:txBody>
        </p:sp>
        <p:sp>
          <p:nvSpPr>
            <p:cNvPr id="217" name="テキスト ボックス 216"/>
            <p:cNvSpPr txBox="1"/>
            <p:nvPr/>
          </p:nvSpPr>
          <p:spPr>
            <a:xfrm>
              <a:off x="4586805" y="4980970"/>
              <a:ext cx="105233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dirty="0" smtClean="0"/>
                <a:t>●オートオフ機能</a:t>
              </a:r>
              <a:endParaRPr lang="ja-JP" altLang="en-US" sz="800" dirty="0"/>
            </a:p>
          </p:txBody>
        </p:sp>
        <p:sp>
          <p:nvSpPr>
            <p:cNvPr id="218" name="テキスト ボックス 217"/>
            <p:cNvSpPr txBox="1"/>
            <p:nvPr/>
          </p:nvSpPr>
          <p:spPr>
            <a:xfrm>
              <a:off x="5753508" y="5866903"/>
              <a:ext cx="14458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dirty="0"/>
                <a:t>不在</a:t>
              </a:r>
              <a:r>
                <a:rPr lang="ja-JP" altLang="en-US" sz="800" dirty="0" smtClean="0"/>
                <a:t>のまま</a:t>
              </a:r>
              <a:r>
                <a:rPr lang="en-US" altLang="ja-JP" sz="800" dirty="0" smtClean="0"/>
                <a:t>3</a:t>
              </a:r>
              <a:r>
                <a:rPr lang="ja-JP" altLang="en-US" sz="800" dirty="0" smtClean="0"/>
                <a:t>時間経過すると</a:t>
              </a:r>
              <a:endParaRPr lang="en-US" altLang="ja-JP" sz="800" dirty="0" smtClean="0"/>
            </a:p>
            <a:p>
              <a:r>
                <a:rPr lang="ja-JP" altLang="en-US" sz="800" dirty="0" smtClean="0"/>
                <a:t>自動で運転を停止。</a:t>
              </a:r>
              <a:endParaRPr lang="ja-JP" altLang="en-US" sz="800" dirty="0"/>
            </a:p>
          </p:txBody>
        </p:sp>
      </p:grpSp>
      <p:sp>
        <p:nvSpPr>
          <p:cNvPr id="192" name="テキスト ボックス 191"/>
          <p:cNvSpPr txBox="1"/>
          <p:nvPr/>
        </p:nvSpPr>
        <p:spPr>
          <a:xfrm>
            <a:off x="6121012" y="9137379"/>
            <a:ext cx="1498656" cy="190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" dirty="0" smtClean="0"/>
              <a:t>※1</a:t>
            </a:r>
            <a:r>
              <a:rPr lang="ja-JP" altLang="en-US" sz="600" dirty="0" smtClean="0"/>
              <a:t>～</a:t>
            </a:r>
            <a:r>
              <a:rPr lang="en-US" altLang="ja-JP" sz="600" dirty="0" smtClean="0"/>
              <a:t>8</a:t>
            </a:r>
            <a:r>
              <a:rPr lang="ja-JP" altLang="en-US" sz="600" dirty="0" smtClean="0"/>
              <a:t>　詳しくはカタログをご覧ください。</a:t>
            </a:r>
            <a:endParaRPr lang="ja-JP" altLang="en-US" sz="600" dirty="0"/>
          </a:p>
        </p:txBody>
      </p:sp>
      <p:pic>
        <p:nvPicPr>
          <p:cNvPr id="249" name="図 2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654" y="7844602"/>
            <a:ext cx="71561" cy="71561"/>
          </a:xfrm>
          <a:prstGeom prst="rect">
            <a:avLst/>
          </a:prstGeom>
        </p:spPr>
      </p:pic>
      <p:pic>
        <p:nvPicPr>
          <p:cNvPr id="250" name="図 24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02" y="8665103"/>
            <a:ext cx="76777" cy="72788"/>
          </a:xfrm>
          <a:prstGeom prst="rect">
            <a:avLst/>
          </a:prstGeom>
        </p:spPr>
      </p:pic>
      <p:pic>
        <p:nvPicPr>
          <p:cNvPr id="252" name="図 25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99" y="8656919"/>
            <a:ext cx="76777" cy="72788"/>
          </a:xfrm>
          <a:prstGeom prst="rect">
            <a:avLst/>
          </a:prstGeom>
        </p:spPr>
      </p:pic>
      <p:pic>
        <p:nvPicPr>
          <p:cNvPr id="253" name="図 25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62" y="7838723"/>
            <a:ext cx="81451" cy="81451"/>
          </a:xfrm>
          <a:prstGeom prst="rect">
            <a:avLst/>
          </a:prstGeom>
        </p:spPr>
      </p:pic>
      <p:pic>
        <p:nvPicPr>
          <p:cNvPr id="254" name="図 25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436" y="7843241"/>
            <a:ext cx="81451" cy="81451"/>
          </a:xfrm>
          <a:prstGeom prst="rect">
            <a:avLst/>
          </a:prstGeom>
        </p:spPr>
      </p:pic>
      <p:sp>
        <p:nvSpPr>
          <p:cNvPr id="209" name="テキスト ボックス 208"/>
          <p:cNvSpPr txBox="1"/>
          <p:nvPr/>
        </p:nvSpPr>
        <p:spPr>
          <a:xfrm>
            <a:off x="1820505" y="619760"/>
            <a:ext cx="3097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b="1" dirty="0" smtClean="0">
                <a:solidFill>
                  <a:srgbClr val="CAA95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※1</a:t>
            </a:r>
            <a:endParaRPr kumimoji="1" lang="ja-JP" altLang="en-US" sz="600" b="1" dirty="0">
              <a:solidFill>
                <a:srgbClr val="CAA95C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271" name="グループ化 270"/>
          <p:cNvGrpSpPr/>
          <p:nvPr/>
        </p:nvGrpSpPr>
        <p:grpSpPr>
          <a:xfrm>
            <a:off x="5980028" y="2659273"/>
            <a:ext cx="1490812" cy="797141"/>
            <a:chOff x="6013077" y="2536703"/>
            <a:chExt cx="1490812" cy="797141"/>
          </a:xfrm>
        </p:grpSpPr>
        <p:grpSp>
          <p:nvGrpSpPr>
            <p:cNvPr id="270" name="グループ化 269"/>
            <p:cNvGrpSpPr/>
            <p:nvPr/>
          </p:nvGrpSpPr>
          <p:grpSpPr>
            <a:xfrm>
              <a:off x="6013077" y="2536703"/>
              <a:ext cx="1490812" cy="797141"/>
              <a:chOff x="6013077" y="2536703"/>
              <a:chExt cx="1490812" cy="797141"/>
            </a:xfrm>
          </p:grpSpPr>
          <p:grpSp>
            <p:nvGrpSpPr>
              <p:cNvPr id="234" name="グループ化 233"/>
              <p:cNvGrpSpPr/>
              <p:nvPr/>
            </p:nvGrpSpPr>
            <p:grpSpPr>
              <a:xfrm>
                <a:off x="6013077" y="2536703"/>
                <a:ext cx="1403858" cy="797141"/>
                <a:chOff x="6047652" y="2083757"/>
                <a:chExt cx="1403858" cy="797141"/>
              </a:xfrm>
            </p:grpSpPr>
            <p:sp>
              <p:nvSpPr>
                <p:cNvPr id="50" name="テキスト ボックス 49"/>
                <p:cNvSpPr txBox="1"/>
                <p:nvPr/>
              </p:nvSpPr>
              <p:spPr>
                <a:xfrm>
                  <a:off x="6047652" y="2083757"/>
                  <a:ext cx="104868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1000" dirty="0" smtClean="0"/>
                    <a:t>運転時間 約</a:t>
                  </a:r>
                  <a:r>
                    <a:rPr kumimoji="1" lang="en-US" altLang="ja-JP" sz="1000" dirty="0" smtClean="0"/>
                    <a:t>7</a:t>
                  </a:r>
                  <a:r>
                    <a:rPr kumimoji="1" lang="ja-JP" altLang="en-US" sz="1000" dirty="0" smtClean="0"/>
                    <a:t>分</a:t>
                  </a:r>
                  <a:endParaRPr kumimoji="1" lang="ja-JP" altLang="en-US" sz="1000" dirty="0"/>
                </a:p>
              </p:txBody>
            </p:sp>
            <p:sp>
              <p:nvSpPr>
                <p:cNvPr id="159" name="テキスト ボックス 158"/>
                <p:cNvSpPr txBox="1"/>
                <p:nvPr/>
              </p:nvSpPr>
              <p:spPr>
                <a:xfrm>
                  <a:off x="6062982" y="2332662"/>
                  <a:ext cx="126188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1000" dirty="0" smtClean="0"/>
                    <a:t>電気代 </a:t>
                  </a:r>
                  <a:r>
                    <a:rPr lang="ja-JP" altLang="en-US" sz="1000" dirty="0" smtClean="0"/>
                    <a:t>約</a:t>
                  </a:r>
                  <a:r>
                    <a:rPr lang="en-US" altLang="ja-JP" sz="1000" dirty="0" smtClean="0"/>
                    <a:t>0.01</a:t>
                  </a:r>
                  <a:r>
                    <a:rPr lang="ja-JP" altLang="en-US" sz="1000" dirty="0" smtClean="0"/>
                    <a:t>円</a:t>
                  </a:r>
                  <a:r>
                    <a:rPr lang="en-US" altLang="ja-JP" sz="1000" dirty="0" smtClean="0"/>
                    <a:t>/</a:t>
                  </a:r>
                  <a:r>
                    <a:rPr lang="ja-JP" altLang="en-US" sz="1000" dirty="0" smtClean="0"/>
                    <a:t>回</a:t>
                  </a:r>
                  <a:endParaRPr kumimoji="1" lang="ja-JP" altLang="en-US" sz="1000" dirty="0"/>
                </a:p>
              </p:txBody>
            </p:sp>
            <p:sp>
              <p:nvSpPr>
                <p:cNvPr id="160" name="テキスト ボックス 159"/>
                <p:cNvSpPr txBox="1"/>
                <p:nvPr/>
              </p:nvSpPr>
              <p:spPr>
                <a:xfrm>
                  <a:off x="6429766" y="2598592"/>
                  <a:ext cx="86754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1000" dirty="0"/>
                    <a:t>運転音</a:t>
                  </a:r>
                  <a:r>
                    <a:rPr kumimoji="1" lang="ja-JP" altLang="en-US" sz="1000" dirty="0" smtClean="0"/>
                    <a:t> </a:t>
                  </a:r>
                  <a:r>
                    <a:rPr lang="en-US" altLang="ja-JP" sz="1000" dirty="0" smtClean="0"/>
                    <a:t>37dB</a:t>
                  </a:r>
                  <a:endParaRPr kumimoji="1" lang="ja-JP" altLang="en-US" sz="1000" dirty="0"/>
                </a:p>
              </p:txBody>
            </p:sp>
            <p:cxnSp>
              <p:nvCxnSpPr>
                <p:cNvPr id="165" name="直線コネクタ 164"/>
                <p:cNvCxnSpPr/>
                <p:nvPr/>
              </p:nvCxnSpPr>
              <p:spPr>
                <a:xfrm>
                  <a:off x="6107803" y="2590915"/>
                  <a:ext cx="1343707" cy="0"/>
                </a:xfrm>
                <a:prstGeom prst="line">
                  <a:avLst/>
                </a:prstGeom>
              </p:spPr>
              <p:style>
                <a:lnRef idx="1">
                  <a:schemeClr val="accent5"/>
                </a:lnRef>
                <a:fillRef idx="0">
                  <a:schemeClr val="accent5"/>
                </a:fillRef>
                <a:effectRef idx="0">
                  <a:schemeClr val="accent5"/>
                </a:effectRef>
                <a:fontRef idx="minor">
                  <a:schemeClr val="tx1"/>
                </a:fontRef>
              </p:style>
            </p:cxnSp>
            <p:grpSp>
              <p:nvGrpSpPr>
                <p:cNvPr id="233" name="グループ化 232"/>
                <p:cNvGrpSpPr/>
                <p:nvPr/>
              </p:nvGrpSpPr>
              <p:grpSpPr>
                <a:xfrm>
                  <a:off x="6091319" y="2519261"/>
                  <a:ext cx="477157" cy="361637"/>
                  <a:chOff x="2373620" y="3771671"/>
                  <a:chExt cx="648282" cy="402617"/>
                </a:xfrm>
              </p:grpSpPr>
              <p:sp>
                <p:nvSpPr>
                  <p:cNvPr id="232" name="角丸四角形 231"/>
                  <p:cNvSpPr/>
                  <p:nvPr/>
                </p:nvSpPr>
                <p:spPr>
                  <a:xfrm>
                    <a:off x="2396015" y="3892551"/>
                    <a:ext cx="531335" cy="217965"/>
                  </a:xfrm>
                  <a:prstGeom prst="roundRect">
                    <a:avLst/>
                  </a:prstGeom>
                  <a:solidFill>
                    <a:srgbClr val="7AC7F6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66" name="テキスト ボックス 165"/>
                  <p:cNvSpPr txBox="1"/>
                  <p:nvPr/>
                </p:nvSpPr>
                <p:spPr>
                  <a:xfrm>
                    <a:off x="2373620" y="3771671"/>
                    <a:ext cx="648282" cy="4026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2100"/>
                      </a:lnSpc>
                    </a:pPr>
                    <a:r>
                      <a:rPr lang="ja-JP" altLang="en-US" sz="800" b="1" dirty="0" smtClean="0">
                        <a:solidFill>
                          <a:schemeClr val="bg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静 音</a:t>
                    </a:r>
                    <a:endParaRPr kumimoji="1" lang="ja-JP" altLang="en-US" sz="800" b="1" dirty="0">
                      <a:solidFill>
                        <a:schemeClr val="bg1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</p:txBody>
              </p:sp>
            </p:grpSp>
          </p:grpSp>
          <p:sp>
            <p:nvSpPr>
              <p:cNvPr id="224" name="テキスト ボックス 223"/>
              <p:cNvSpPr txBox="1"/>
              <p:nvPr/>
            </p:nvSpPr>
            <p:spPr>
              <a:xfrm>
                <a:off x="7128491" y="2642396"/>
                <a:ext cx="375398" cy="361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100"/>
                  </a:lnSpc>
                </a:pPr>
                <a:r>
                  <a:rPr kumimoji="1" lang="en-US" altLang="ja-JP" sz="600" dirty="0" smtClean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※7</a:t>
                </a:r>
                <a:endParaRPr kumimoji="1" lang="ja-JP" altLang="en-US" sz="6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  <p:cxnSp>
          <p:nvCxnSpPr>
            <p:cNvPr id="229" name="直線コネクタ 228"/>
            <p:cNvCxnSpPr/>
            <p:nvPr/>
          </p:nvCxnSpPr>
          <p:spPr>
            <a:xfrm>
              <a:off x="6073227" y="2752140"/>
              <a:ext cx="1343707" cy="0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30" name="テキスト ボックス 229"/>
          <p:cNvSpPr txBox="1"/>
          <p:nvPr/>
        </p:nvSpPr>
        <p:spPr>
          <a:xfrm>
            <a:off x="2450136" y="4348732"/>
            <a:ext cx="3193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b="1" dirty="0" smtClean="0">
                <a:solidFill>
                  <a:srgbClr val="CAA95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※8</a:t>
            </a:r>
            <a:endParaRPr kumimoji="1" lang="ja-JP" altLang="en-US" sz="600" b="1" dirty="0">
              <a:solidFill>
                <a:srgbClr val="CAA95C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8" name="テキスト ボックス 277"/>
          <p:cNvSpPr txBox="1"/>
          <p:nvPr/>
        </p:nvSpPr>
        <p:spPr>
          <a:xfrm>
            <a:off x="60345" y="3599319"/>
            <a:ext cx="25330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1" dirty="0" smtClean="0">
                <a:solidFill>
                  <a:srgbClr val="CAA95C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外せるメンテナンスユニット</a:t>
            </a:r>
            <a:endParaRPr kumimoji="1" lang="ja-JP" altLang="en-US" sz="1500" b="1" dirty="0">
              <a:solidFill>
                <a:srgbClr val="CAA95C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34" name="グループ化 33"/>
          <p:cNvGrpSpPr/>
          <p:nvPr/>
        </p:nvGrpSpPr>
        <p:grpSpPr>
          <a:xfrm>
            <a:off x="2863604" y="3520189"/>
            <a:ext cx="2948830" cy="741964"/>
            <a:chOff x="2863604" y="3512505"/>
            <a:chExt cx="2948830" cy="741964"/>
          </a:xfrm>
        </p:grpSpPr>
        <p:pic>
          <p:nvPicPr>
            <p:cNvPr id="298" name="図 29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3604" y="3512505"/>
              <a:ext cx="1624888" cy="741964"/>
            </a:xfrm>
            <a:prstGeom prst="rect">
              <a:avLst/>
            </a:prstGeom>
          </p:spPr>
        </p:pic>
        <p:cxnSp>
          <p:nvCxnSpPr>
            <p:cNvPr id="299" name="直線コネクタ 298"/>
            <p:cNvCxnSpPr/>
            <p:nvPr/>
          </p:nvCxnSpPr>
          <p:spPr>
            <a:xfrm flipH="1" flipV="1">
              <a:off x="3940673" y="3696009"/>
              <a:ext cx="379617" cy="143591"/>
            </a:xfrm>
            <a:prstGeom prst="line">
              <a:avLst/>
            </a:prstGeom>
            <a:ln w="12700">
              <a:solidFill>
                <a:srgbClr val="7AC7F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00" name="図 299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920853" y="3667487"/>
              <a:ext cx="48772" cy="54869"/>
            </a:xfrm>
            <a:prstGeom prst="rect">
              <a:avLst/>
            </a:prstGeom>
          </p:spPr>
        </p:pic>
        <p:sp>
          <p:nvSpPr>
            <p:cNvPr id="323" name="テキスト ボックス 322"/>
            <p:cNvSpPr txBox="1"/>
            <p:nvPr/>
          </p:nvSpPr>
          <p:spPr>
            <a:xfrm>
              <a:off x="4418491" y="3550879"/>
              <a:ext cx="1393943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kumimoji="1" lang="ja-JP" altLang="en-US" sz="1000" dirty="0" smtClean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メンテナンスユニット</a:t>
              </a:r>
              <a:endParaRPr kumimoji="1" lang="ja-JP" altLang="en-US" sz="10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cxnSp>
          <p:nvCxnSpPr>
            <p:cNvPr id="285" name="直線コネクタ 284"/>
            <p:cNvCxnSpPr/>
            <p:nvPr/>
          </p:nvCxnSpPr>
          <p:spPr>
            <a:xfrm>
              <a:off x="4317621" y="3837869"/>
              <a:ext cx="1393196" cy="0"/>
            </a:xfrm>
            <a:prstGeom prst="line">
              <a:avLst/>
            </a:prstGeom>
            <a:ln w="12700">
              <a:solidFill>
                <a:srgbClr val="7AC7F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4" name="テキスト ボックス 323"/>
          <p:cNvSpPr txBox="1"/>
          <p:nvPr/>
        </p:nvSpPr>
        <p:spPr>
          <a:xfrm>
            <a:off x="95387" y="3880653"/>
            <a:ext cx="2741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/>
              <a:t>フィルターとブラシ部分で出来ているメンテナンスユニットも</a:t>
            </a:r>
            <a:endParaRPr lang="en-US" altLang="ja-JP" sz="800" dirty="0"/>
          </a:p>
          <a:p>
            <a:r>
              <a:rPr lang="ja-JP" altLang="en-US" sz="800" dirty="0" smtClean="0"/>
              <a:t>カンタンに片手で取り外してお手入れすることができます。</a:t>
            </a:r>
            <a:endParaRPr lang="ja-JP" altLang="en-US" sz="800" dirty="0"/>
          </a:p>
        </p:txBody>
      </p:sp>
      <p:cxnSp>
        <p:nvCxnSpPr>
          <p:cNvPr id="326" name="直線コネクタ 325"/>
          <p:cNvCxnSpPr/>
          <p:nvPr/>
        </p:nvCxnSpPr>
        <p:spPr>
          <a:xfrm flipV="1">
            <a:off x="51877" y="4305460"/>
            <a:ext cx="7438419" cy="22867"/>
          </a:xfrm>
          <a:prstGeom prst="line">
            <a:avLst/>
          </a:prstGeom>
          <a:ln>
            <a:solidFill>
              <a:srgbClr val="E0CC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7" name="直線コネクタ 326"/>
          <p:cNvCxnSpPr/>
          <p:nvPr/>
        </p:nvCxnSpPr>
        <p:spPr>
          <a:xfrm flipV="1">
            <a:off x="59386" y="3466540"/>
            <a:ext cx="7438419" cy="22867"/>
          </a:xfrm>
          <a:prstGeom prst="line">
            <a:avLst/>
          </a:prstGeom>
          <a:ln>
            <a:solidFill>
              <a:srgbClr val="E0CC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0" name="テキスト ボックス 179"/>
          <p:cNvSpPr txBox="1"/>
          <p:nvPr/>
        </p:nvSpPr>
        <p:spPr>
          <a:xfrm>
            <a:off x="4557972" y="2448459"/>
            <a:ext cx="908164" cy="190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" dirty="0" smtClean="0"/>
              <a:t>○画像はイメージです。</a:t>
            </a:r>
            <a:endParaRPr lang="ja-JP" altLang="en-US" sz="600" dirty="0"/>
          </a:p>
        </p:txBody>
      </p:sp>
    </p:spTree>
    <p:extLst>
      <p:ext uri="{BB962C8B-B14F-4D97-AF65-F5344CB8AC3E}">
        <p14:creationId xmlns:p14="http://schemas.microsoft.com/office/powerpoint/2010/main" val="1352803574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4828</TotalTime>
  <Words>510</Words>
  <Application>Microsoft Office PowerPoint</Application>
  <PresentationFormat>ユーザー設定</PresentationFormat>
  <Paragraphs>102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BIZ UDPゴシック</vt:lpstr>
      <vt:lpstr>ＭＳ Ｐゴシック</vt:lpstr>
      <vt:lpstr>游ゴシック</vt:lpstr>
      <vt:lpstr>Arial</vt:lpstr>
      <vt:lpstr>Calibri</vt:lpstr>
      <vt:lpstr>ホワイト</vt:lpstr>
      <vt:lpstr>PowerPoint プレゼンテーション</vt:lpstr>
    </vt:vector>
  </TitlesOfParts>
  <Company>株式会社タカヨシ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制作課</dc:creator>
  <cp:lastModifiedBy>株式会社コロナ</cp:lastModifiedBy>
  <cp:revision>173</cp:revision>
  <cp:lastPrinted>2024-05-15T05:01:27Z</cp:lastPrinted>
  <dcterms:created xsi:type="dcterms:W3CDTF">2020-07-15T23:30:20Z</dcterms:created>
  <dcterms:modified xsi:type="dcterms:W3CDTF">2025-03-12T05:33:12Z</dcterms:modified>
</cp:coreProperties>
</file>