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8" r:id="rId2"/>
  </p:sldIdLst>
  <p:sldSz cx="15124113" cy="10688638"/>
  <p:notesSz cx="9866313" cy="14295438"/>
  <p:defaultTextStyle>
    <a:defPPr>
      <a:defRPr lang="ja-JP"/>
    </a:defPPr>
    <a:lvl1pPr marL="0" algn="l" defTabSz="737464" rtl="0" eaLnBrk="1" latinLnBrk="0" hangingPunct="1">
      <a:defRPr kumimoji="1" sz="2900" kern="1200">
        <a:solidFill>
          <a:schemeClr val="tx1"/>
        </a:solidFill>
        <a:latin typeface="+mn-lt"/>
        <a:ea typeface="+mn-ea"/>
        <a:cs typeface="+mn-cs"/>
      </a:defRPr>
    </a:lvl1pPr>
    <a:lvl2pPr marL="737464" algn="l" defTabSz="737464" rtl="0" eaLnBrk="1" latinLnBrk="0" hangingPunct="1">
      <a:defRPr kumimoji="1" sz="2900" kern="1200">
        <a:solidFill>
          <a:schemeClr val="tx1"/>
        </a:solidFill>
        <a:latin typeface="+mn-lt"/>
        <a:ea typeface="+mn-ea"/>
        <a:cs typeface="+mn-cs"/>
      </a:defRPr>
    </a:lvl2pPr>
    <a:lvl3pPr marL="1474927" algn="l" defTabSz="737464" rtl="0" eaLnBrk="1" latinLnBrk="0" hangingPunct="1">
      <a:defRPr kumimoji="1" sz="2900" kern="1200">
        <a:solidFill>
          <a:schemeClr val="tx1"/>
        </a:solidFill>
        <a:latin typeface="+mn-lt"/>
        <a:ea typeface="+mn-ea"/>
        <a:cs typeface="+mn-cs"/>
      </a:defRPr>
    </a:lvl3pPr>
    <a:lvl4pPr marL="2212391" algn="l" defTabSz="737464" rtl="0" eaLnBrk="1" latinLnBrk="0" hangingPunct="1">
      <a:defRPr kumimoji="1" sz="2900" kern="1200">
        <a:solidFill>
          <a:schemeClr val="tx1"/>
        </a:solidFill>
        <a:latin typeface="+mn-lt"/>
        <a:ea typeface="+mn-ea"/>
        <a:cs typeface="+mn-cs"/>
      </a:defRPr>
    </a:lvl4pPr>
    <a:lvl5pPr marL="2949854" algn="l" defTabSz="737464" rtl="0" eaLnBrk="1" latinLnBrk="0" hangingPunct="1">
      <a:defRPr kumimoji="1" sz="2900" kern="1200">
        <a:solidFill>
          <a:schemeClr val="tx1"/>
        </a:solidFill>
        <a:latin typeface="+mn-lt"/>
        <a:ea typeface="+mn-ea"/>
        <a:cs typeface="+mn-cs"/>
      </a:defRPr>
    </a:lvl5pPr>
    <a:lvl6pPr marL="3687318" algn="l" defTabSz="737464" rtl="0" eaLnBrk="1" latinLnBrk="0" hangingPunct="1">
      <a:defRPr kumimoji="1" sz="2900" kern="1200">
        <a:solidFill>
          <a:schemeClr val="tx1"/>
        </a:solidFill>
        <a:latin typeface="+mn-lt"/>
        <a:ea typeface="+mn-ea"/>
        <a:cs typeface="+mn-cs"/>
      </a:defRPr>
    </a:lvl6pPr>
    <a:lvl7pPr marL="4424782" algn="l" defTabSz="737464" rtl="0" eaLnBrk="1" latinLnBrk="0" hangingPunct="1">
      <a:defRPr kumimoji="1" sz="2900" kern="1200">
        <a:solidFill>
          <a:schemeClr val="tx1"/>
        </a:solidFill>
        <a:latin typeface="+mn-lt"/>
        <a:ea typeface="+mn-ea"/>
        <a:cs typeface="+mn-cs"/>
      </a:defRPr>
    </a:lvl7pPr>
    <a:lvl8pPr marL="5162245" algn="l" defTabSz="737464" rtl="0" eaLnBrk="1" latinLnBrk="0" hangingPunct="1">
      <a:defRPr kumimoji="1" sz="2900" kern="1200">
        <a:solidFill>
          <a:schemeClr val="tx1"/>
        </a:solidFill>
        <a:latin typeface="+mn-lt"/>
        <a:ea typeface="+mn-ea"/>
        <a:cs typeface="+mn-cs"/>
      </a:defRPr>
    </a:lvl8pPr>
    <a:lvl9pPr marL="5899709" algn="l" defTabSz="737464" rtl="0" eaLnBrk="1" latinLnBrk="0" hangingPunct="1">
      <a:defRPr kumimoji="1" sz="2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7">
          <p15:clr>
            <a:srgbClr val="A4A3A4"/>
          </p15:clr>
        </p15:guide>
        <p15:guide id="2" pos="476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CCECFF"/>
    <a:srgbClr val="0070C0"/>
    <a:srgbClr val="FF3333"/>
    <a:srgbClr val="D7EEFC"/>
    <a:srgbClr val="FDE2B5"/>
    <a:srgbClr val="B46F00"/>
    <a:srgbClr val="F39800"/>
    <a:srgbClr val="FEFEF2"/>
    <a:srgbClr val="E06555"/>
    <a:srgbClr val="D2E3FE"/>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2C8C85-51F0-491E-9774-3900AFEF0FD7}" styleName="淡色スタイル 2 - アクセント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44" autoAdjust="0"/>
    <p:restoredTop sz="96197" autoAdjust="0"/>
  </p:normalViewPr>
  <p:slideViewPr>
    <p:cSldViewPr snapToGrid="0" snapToObjects="1">
      <p:cViewPr>
        <p:scale>
          <a:sx n="150" d="100"/>
          <a:sy n="150" d="100"/>
        </p:scale>
        <p:origin x="-1296" y="-1830"/>
      </p:cViewPr>
      <p:guideLst>
        <p:guide orient="horz" pos="3367"/>
        <p:guide pos="4764"/>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2" y="2"/>
            <a:ext cx="4275403" cy="717254"/>
          </a:xfrm>
          <a:prstGeom prst="rect">
            <a:avLst/>
          </a:prstGeom>
        </p:spPr>
        <p:txBody>
          <a:bodyPr vert="horz" lIns="133064" tIns="66532" rIns="133064" bIns="66532" rtlCol="0"/>
          <a:lstStyle>
            <a:lvl1pPr algn="l">
              <a:defRPr sz="1700"/>
            </a:lvl1pPr>
          </a:lstStyle>
          <a:p>
            <a:endParaRPr kumimoji="1" lang="ja-JP" altLang="en-US"/>
          </a:p>
        </p:txBody>
      </p:sp>
      <p:sp>
        <p:nvSpPr>
          <p:cNvPr id="3" name="日付プレースホルダー 2"/>
          <p:cNvSpPr>
            <a:spLocks noGrp="1"/>
          </p:cNvSpPr>
          <p:nvPr>
            <p:ph type="dt" idx="1"/>
          </p:nvPr>
        </p:nvSpPr>
        <p:spPr>
          <a:xfrm>
            <a:off x="5588629" y="2"/>
            <a:ext cx="4275403" cy="717254"/>
          </a:xfrm>
          <a:prstGeom prst="rect">
            <a:avLst/>
          </a:prstGeom>
        </p:spPr>
        <p:txBody>
          <a:bodyPr vert="horz" lIns="133064" tIns="66532" rIns="133064" bIns="66532" rtlCol="0"/>
          <a:lstStyle>
            <a:lvl1pPr algn="r">
              <a:defRPr sz="1700"/>
            </a:lvl1pPr>
          </a:lstStyle>
          <a:p>
            <a:fld id="{56C0CD9F-C17A-1B48-9E26-6DC80B1655F6}" type="datetimeFigureOut">
              <a:rPr kumimoji="1" lang="ja-JP" altLang="en-US" smtClean="0"/>
              <a:t>2026/7/22</a:t>
            </a:fld>
            <a:endParaRPr kumimoji="1" lang="ja-JP" altLang="en-US"/>
          </a:p>
        </p:txBody>
      </p:sp>
      <p:sp>
        <p:nvSpPr>
          <p:cNvPr id="4" name="スライド イメージ プレースホルダー 3"/>
          <p:cNvSpPr>
            <a:spLocks noGrp="1" noRot="1" noChangeAspect="1"/>
          </p:cNvSpPr>
          <p:nvPr>
            <p:ph type="sldImg" idx="2"/>
          </p:nvPr>
        </p:nvSpPr>
        <p:spPr>
          <a:xfrm>
            <a:off x="1520825" y="1787525"/>
            <a:ext cx="6824663" cy="4822825"/>
          </a:xfrm>
          <a:prstGeom prst="rect">
            <a:avLst/>
          </a:prstGeom>
          <a:noFill/>
          <a:ln w="12700">
            <a:solidFill>
              <a:prstClr val="black"/>
            </a:solidFill>
          </a:ln>
        </p:spPr>
        <p:txBody>
          <a:bodyPr vert="horz" lIns="133064" tIns="66532" rIns="133064" bIns="66532" rtlCol="0" anchor="ctr"/>
          <a:lstStyle/>
          <a:p>
            <a:endParaRPr lang="ja-JP" altLang="en-US"/>
          </a:p>
        </p:txBody>
      </p:sp>
      <p:sp>
        <p:nvSpPr>
          <p:cNvPr id="5" name="ノート プレースホルダー 4"/>
          <p:cNvSpPr>
            <a:spLocks noGrp="1"/>
          </p:cNvSpPr>
          <p:nvPr>
            <p:ph type="body" sz="quarter" idx="3"/>
          </p:nvPr>
        </p:nvSpPr>
        <p:spPr>
          <a:xfrm>
            <a:off x="986632" y="6879682"/>
            <a:ext cx="7893050" cy="5628829"/>
          </a:xfrm>
          <a:prstGeom prst="rect">
            <a:avLst/>
          </a:prstGeom>
        </p:spPr>
        <p:txBody>
          <a:bodyPr vert="horz" lIns="133064" tIns="66532" rIns="133064" bIns="66532"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2" y="13578186"/>
            <a:ext cx="4275403" cy="717253"/>
          </a:xfrm>
          <a:prstGeom prst="rect">
            <a:avLst/>
          </a:prstGeom>
        </p:spPr>
        <p:txBody>
          <a:bodyPr vert="horz" lIns="133064" tIns="66532" rIns="133064" bIns="66532" rtlCol="0" anchor="b"/>
          <a:lstStyle>
            <a:lvl1pPr algn="l">
              <a:defRPr sz="1700"/>
            </a:lvl1pPr>
          </a:lstStyle>
          <a:p>
            <a:endParaRPr kumimoji="1" lang="ja-JP" altLang="en-US"/>
          </a:p>
        </p:txBody>
      </p:sp>
      <p:sp>
        <p:nvSpPr>
          <p:cNvPr id="7" name="スライド番号プレースホルダー 6"/>
          <p:cNvSpPr>
            <a:spLocks noGrp="1"/>
          </p:cNvSpPr>
          <p:nvPr>
            <p:ph type="sldNum" sz="quarter" idx="5"/>
          </p:nvPr>
        </p:nvSpPr>
        <p:spPr>
          <a:xfrm>
            <a:off x="5588629" y="13578186"/>
            <a:ext cx="4275403" cy="717253"/>
          </a:xfrm>
          <a:prstGeom prst="rect">
            <a:avLst/>
          </a:prstGeom>
        </p:spPr>
        <p:txBody>
          <a:bodyPr vert="horz" lIns="133064" tIns="66532" rIns="133064" bIns="66532" rtlCol="0" anchor="b"/>
          <a:lstStyle>
            <a:lvl1pPr algn="r">
              <a:defRPr sz="1700"/>
            </a:lvl1pPr>
          </a:lstStyle>
          <a:p>
            <a:fld id="{7DA43B12-0729-7F4B-B819-D4D9C196CBC5}" type="slidenum">
              <a:rPr kumimoji="1" lang="ja-JP" altLang="en-US" smtClean="0"/>
              <a:t>‹#›</a:t>
            </a:fld>
            <a:endParaRPr kumimoji="1" lang="ja-JP" altLang="en-US"/>
          </a:p>
        </p:txBody>
      </p:sp>
    </p:spTree>
    <p:extLst>
      <p:ext uri="{BB962C8B-B14F-4D97-AF65-F5344CB8AC3E}">
        <p14:creationId xmlns:p14="http://schemas.microsoft.com/office/powerpoint/2010/main" val="2811336128"/>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7DA43B12-0729-7F4B-B819-D4D9C196CBC5}" type="slidenum">
              <a:rPr kumimoji="1" lang="ja-JP" altLang="en-US" smtClean="0"/>
              <a:t>1</a:t>
            </a:fld>
            <a:endParaRPr kumimoji="1" lang="ja-JP" altLang="en-US"/>
          </a:p>
        </p:txBody>
      </p:sp>
    </p:spTree>
    <p:extLst>
      <p:ext uri="{BB962C8B-B14F-4D97-AF65-F5344CB8AC3E}">
        <p14:creationId xmlns:p14="http://schemas.microsoft.com/office/powerpoint/2010/main" val="3589541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34309" y="3320407"/>
            <a:ext cx="12855496" cy="2291129"/>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2268617" y="6056895"/>
            <a:ext cx="10586879" cy="2731541"/>
          </a:xfrm>
        </p:spPr>
        <p:txBody>
          <a:bodyPr/>
          <a:lstStyle>
            <a:lvl1pPr marL="0" indent="0" algn="ctr">
              <a:buNone/>
              <a:defRPr>
                <a:solidFill>
                  <a:schemeClr val="tx1">
                    <a:tint val="75000"/>
                  </a:schemeClr>
                </a:solidFill>
              </a:defRPr>
            </a:lvl1pPr>
            <a:lvl2pPr marL="737464" indent="0" algn="ctr">
              <a:buNone/>
              <a:defRPr>
                <a:solidFill>
                  <a:schemeClr val="tx1">
                    <a:tint val="75000"/>
                  </a:schemeClr>
                </a:solidFill>
              </a:defRPr>
            </a:lvl2pPr>
            <a:lvl3pPr marL="1474927" indent="0" algn="ctr">
              <a:buNone/>
              <a:defRPr>
                <a:solidFill>
                  <a:schemeClr val="tx1">
                    <a:tint val="75000"/>
                  </a:schemeClr>
                </a:solidFill>
              </a:defRPr>
            </a:lvl3pPr>
            <a:lvl4pPr marL="2212391" indent="0" algn="ctr">
              <a:buNone/>
              <a:defRPr>
                <a:solidFill>
                  <a:schemeClr val="tx1">
                    <a:tint val="75000"/>
                  </a:schemeClr>
                </a:solidFill>
              </a:defRPr>
            </a:lvl4pPr>
            <a:lvl5pPr marL="2949854" indent="0" algn="ctr">
              <a:buNone/>
              <a:defRPr>
                <a:solidFill>
                  <a:schemeClr val="tx1">
                    <a:tint val="75000"/>
                  </a:schemeClr>
                </a:solidFill>
              </a:defRPr>
            </a:lvl5pPr>
            <a:lvl6pPr marL="3687318" indent="0" algn="ctr">
              <a:buNone/>
              <a:defRPr>
                <a:solidFill>
                  <a:schemeClr val="tx1">
                    <a:tint val="75000"/>
                  </a:schemeClr>
                </a:solidFill>
              </a:defRPr>
            </a:lvl6pPr>
            <a:lvl7pPr marL="4424782" indent="0" algn="ctr">
              <a:buNone/>
              <a:defRPr>
                <a:solidFill>
                  <a:schemeClr val="tx1">
                    <a:tint val="75000"/>
                  </a:schemeClr>
                </a:solidFill>
              </a:defRPr>
            </a:lvl7pPr>
            <a:lvl8pPr marL="5162245" indent="0" algn="ctr">
              <a:buNone/>
              <a:defRPr>
                <a:solidFill>
                  <a:schemeClr val="tx1">
                    <a:tint val="75000"/>
                  </a:schemeClr>
                </a:solidFill>
              </a:defRPr>
            </a:lvl8pPr>
            <a:lvl9pPr marL="5899709"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C806D87E-4156-2940-B648-C212664A4F59}" type="datetimeFigureOut">
              <a:t>2026/7/22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2894182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806D87E-4156-2940-B648-C212664A4F59}" type="datetimeFigureOut">
              <a:t>2026/7/22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1371464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1194701" y="6868441"/>
            <a:ext cx="12855496" cy="2122882"/>
          </a:xfrm>
        </p:spPr>
        <p:txBody>
          <a:bodyPr anchor="t"/>
          <a:lstStyle>
            <a:lvl1pPr algn="l">
              <a:defRPr sz="65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1194701" y="4530301"/>
            <a:ext cx="12855496" cy="2338139"/>
          </a:xfrm>
        </p:spPr>
        <p:txBody>
          <a:bodyPr anchor="b"/>
          <a:lstStyle>
            <a:lvl1pPr marL="0" indent="0">
              <a:buNone/>
              <a:defRPr sz="3200">
                <a:solidFill>
                  <a:schemeClr val="tx1">
                    <a:tint val="75000"/>
                  </a:schemeClr>
                </a:solidFill>
              </a:defRPr>
            </a:lvl1pPr>
            <a:lvl2pPr marL="737464" indent="0">
              <a:buNone/>
              <a:defRPr sz="2900">
                <a:solidFill>
                  <a:schemeClr val="tx1">
                    <a:tint val="75000"/>
                  </a:schemeClr>
                </a:solidFill>
              </a:defRPr>
            </a:lvl2pPr>
            <a:lvl3pPr marL="1474927" indent="0">
              <a:buNone/>
              <a:defRPr sz="2600">
                <a:solidFill>
                  <a:schemeClr val="tx1">
                    <a:tint val="75000"/>
                  </a:schemeClr>
                </a:solidFill>
              </a:defRPr>
            </a:lvl3pPr>
            <a:lvl4pPr marL="2212391" indent="0">
              <a:buNone/>
              <a:defRPr sz="2300">
                <a:solidFill>
                  <a:schemeClr val="tx1">
                    <a:tint val="75000"/>
                  </a:schemeClr>
                </a:solidFill>
              </a:defRPr>
            </a:lvl4pPr>
            <a:lvl5pPr marL="2949854" indent="0">
              <a:buNone/>
              <a:defRPr sz="2300">
                <a:solidFill>
                  <a:schemeClr val="tx1">
                    <a:tint val="75000"/>
                  </a:schemeClr>
                </a:solidFill>
              </a:defRPr>
            </a:lvl5pPr>
            <a:lvl6pPr marL="3687318" indent="0">
              <a:buNone/>
              <a:defRPr sz="2300">
                <a:solidFill>
                  <a:schemeClr val="tx1">
                    <a:tint val="75000"/>
                  </a:schemeClr>
                </a:solidFill>
              </a:defRPr>
            </a:lvl6pPr>
            <a:lvl7pPr marL="4424782" indent="0">
              <a:buNone/>
              <a:defRPr sz="2300">
                <a:solidFill>
                  <a:schemeClr val="tx1">
                    <a:tint val="75000"/>
                  </a:schemeClr>
                </a:solidFill>
              </a:defRPr>
            </a:lvl7pPr>
            <a:lvl8pPr marL="5162245" indent="0">
              <a:buNone/>
              <a:defRPr sz="2300">
                <a:solidFill>
                  <a:schemeClr val="tx1">
                    <a:tint val="75000"/>
                  </a:schemeClr>
                </a:solidFill>
              </a:defRPr>
            </a:lvl8pPr>
            <a:lvl9pPr marL="5899709" indent="0">
              <a:buNone/>
              <a:defRPr sz="23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C806D87E-4156-2940-B648-C212664A4F59}" type="datetimeFigureOut">
              <a:t>2026/7/22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723717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1249841" y="3887003"/>
            <a:ext cx="11130403" cy="10995441"/>
          </a:xfrm>
        </p:spPr>
        <p:txBody>
          <a:bodyPr/>
          <a:lstStyle>
            <a:lvl1pPr>
              <a:defRPr sz="4500"/>
            </a:lvl1pPr>
            <a:lvl2pPr>
              <a:defRPr sz="3900"/>
            </a:lvl2pPr>
            <a:lvl3pPr>
              <a:defRPr sz="3200"/>
            </a:lvl3pPr>
            <a:lvl4pPr>
              <a:defRPr sz="2900"/>
            </a:lvl4pPr>
            <a:lvl5pPr>
              <a:defRPr sz="2900"/>
            </a:lvl5pPr>
            <a:lvl6pPr>
              <a:defRPr sz="2900"/>
            </a:lvl6pPr>
            <a:lvl7pPr>
              <a:defRPr sz="2900"/>
            </a:lvl7pPr>
            <a:lvl8pPr>
              <a:defRPr sz="2900"/>
            </a:lvl8pPr>
            <a:lvl9pPr>
              <a:defRPr sz="29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12632311" y="3887003"/>
            <a:ext cx="11133028" cy="10995441"/>
          </a:xfrm>
        </p:spPr>
        <p:txBody>
          <a:bodyPr/>
          <a:lstStyle>
            <a:lvl1pPr>
              <a:defRPr sz="4500"/>
            </a:lvl1pPr>
            <a:lvl2pPr>
              <a:defRPr sz="3900"/>
            </a:lvl2pPr>
            <a:lvl3pPr>
              <a:defRPr sz="3200"/>
            </a:lvl3pPr>
            <a:lvl4pPr>
              <a:defRPr sz="2900"/>
            </a:lvl4pPr>
            <a:lvl5pPr>
              <a:defRPr sz="2900"/>
            </a:lvl5pPr>
            <a:lvl6pPr>
              <a:defRPr sz="2900"/>
            </a:lvl6pPr>
            <a:lvl7pPr>
              <a:defRPr sz="2900"/>
            </a:lvl7pPr>
            <a:lvl8pPr>
              <a:defRPr sz="2900"/>
            </a:lvl8pPr>
            <a:lvl9pPr>
              <a:defRPr sz="29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C806D87E-4156-2940-B648-C212664A4F59}" type="datetimeFigureOut">
              <a:t>2026/7/22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3119384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756206" y="428041"/>
            <a:ext cx="13611702" cy="1781440"/>
          </a:xfrm>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56206" y="2392573"/>
            <a:ext cx="6682443" cy="997111"/>
          </a:xfrm>
        </p:spPr>
        <p:txBody>
          <a:bodyPr anchor="b"/>
          <a:lstStyle>
            <a:lvl1pPr marL="0" indent="0">
              <a:buNone/>
              <a:defRPr sz="3900" b="1"/>
            </a:lvl1pPr>
            <a:lvl2pPr marL="737464" indent="0">
              <a:buNone/>
              <a:defRPr sz="3200" b="1"/>
            </a:lvl2pPr>
            <a:lvl3pPr marL="1474927" indent="0">
              <a:buNone/>
              <a:defRPr sz="2900" b="1"/>
            </a:lvl3pPr>
            <a:lvl4pPr marL="2212391" indent="0">
              <a:buNone/>
              <a:defRPr sz="2600" b="1"/>
            </a:lvl4pPr>
            <a:lvl5pPr marL="2949854" indent="0">
              <a:buNone/>
              <a:defRPr sz="2600" b="1"/>
            </a:lvl5pPr>
            <a:lvl6pPr marL="3687318" indent="0">
              <a:buNone/>
              <a:defRPr sz="2600" b="1"/>
            </a:lvl6pPr>
            <a:lvl7pPr marL="4424782" indent="0">
              <a:buNone/>
              <a:defRPr sz="2600" b="1"/>
            </a:lvl7pPr>
            <a:lvl8pPr marL="5162245" indent="0">
              <a:buNone/>
              <a:defRPr sz="2600" b="1"/>
            </a:lvl8pPr>
            <a:lvl9pPr marL="5899709" indent="0">
              <a:buNone/>
              <a:defRPr sz="2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756206" y="3389684"/>
            <a:ext cx="6682443" cy="6158339"/>
          </a:xfrm>
        </p:spPr>
        <p:txBody>
          <a:bodyPr/>
          <a:lstStyle>
            <a:lvl1pPr>
              <a:defRPr sz="3900"/>
            </a:lvl1pPr>
            <a:lvl2pPr>
              <a:defRPr sz="3200"/>
            </a:lvl2pPr>
            <a:lvl3pPr>
              <a:defRPr sz="2900"/>
            </a:lvl3pPr>
            <a:lvl4pPr>
              <a:defRPr sz="2600"/>
            </a:lvl4pPr>
            <a:lvl5pPr>
              <a:defRPr sz="2600"/>
            </a:lvl5pPr>
            <a:lvl6pPr>
              <a:defRPr sz="2600"/>
            </a:lvl6pPr>
            <a:lvl7pPr>
              <a:defRPr sz="2600"/>
            </a:lvl7pPr>
            <a:lvl8pPr>
              <a:defRPr sz="2600"/>
            </a:lvl8pPr>
            <a:lvl9pPr>
              <a:defRPr sz="2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7682840" y="2392573"/>
            <a:ext cx="6685068" cy="997111"/>
          </a:xfrm>
        </p:spPr>
        <p:txBody>
          <a:bodyPr anchor="b"/>
          <a:lstStyle>
            <a:lvl1pPr marL="0" indent="0">
              <a:buNone/>
              <a:defRPr sz="3900" b="1"/>
            </a:lvl1pPr>
            <a:lvl2pPr marL="737464" indent="0">
              <a:buNone/>
              <a:defRPr sz="3200" b="1"/>
            </a:lvl2pPr>
            <a:lvl3pPr marL="1474927" indent="0">
              <a:buNone/>
              <a:defRPr sz="2900" b="1"/>
            </a:lvl3pPr>
            <a:lvl4pPr marL="2212391" indent="0">
              <a:buNone/>
              <a:defRPr sz="2600" b="1"/>
            </a:lvl4pPr>
            <a:lvl5pPr marL="2949854" indent="0">
              <a:buNone/>
              <a:defRPr sz="2600" b="1"/>
            </a:lvl5pPr>
            <a:lvl6pPr marL="3687318" indent="0">
              <a:buNone/>
              <a:defRPr sz="2600" b="1"/>
            </a:lvl6pPr>
            <a:lvl7pPr marL="4424782" indent="0">
              <a:buNone/>
              <a:defRPr sz="2600" b="1"/>
            </a:lvl7pPr>
            <a:lvl8pPr marL="5162245" indent="0">
              <a:buNone/>
              <a:defRPr sz="2600" b="1"/>
            </a:lvl8pPr>
            <a:lvl9pPr marL="5899709" indent="0">
              <a:buNone/>
              <a:defRPr sz="2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7682840" y="3389684"/>
            <a:ext cx="6685068" cy="6158339"/>
          </a:xfrm>
        </p:spPr>
        <p:txBody>
          <a:bodyPr/>
          <a:lstStyle>
            <a:lvl1pPr>
              <a:defRPr sz="3900"/>
            </a:lvl1pPr>
            <a:lvl2pPr>
              <a:defRPr sz="3200"/>
            </a:lvl2pPr>
            <a:lvl3pPr>
              <a:defRPr sz="2900"/>
            </a:lvl3pPr>
            <a:lvl4pPr>
              <a:defRPr sz="2600"/>
            </a:lvl4pPr>
            <a:lvl5pPr>
              <a:defRPr sz="2600"/>
            </a:lvl5pPr>
            <a:lvl6pPr>
              <a:defRPr sz="2600"/>
            </a:lvl6pPr>
            <a:lvl7pPr>
              <a:defRPr sz="2600"/>
            </a:lvl7pPr>
            <a:lvl8pPr>
              <a:defRPr sz="2600"/>
            </a:lvl8pPr>
            <a:lvl9pPr>
              <a:defRPr sz="2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C806D87E-4156-2940-B648-C212664A4F59}" type="datetimeFigureOut">
              <a:t>2026/7/22</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4271967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C806D87E-4156-2940-B648-C212664A4F59}" type="datetimeFigureOut">
              <a:t>2026/7/22</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2041554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C806D87E-4156-2940-B648-C212664A4F59}" type="datetimeFigureOut">
              <a:t>2026/7/22</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371732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756206" y="425566"/>
            <a:ext cx="4975729" cy="1811130"/>
          </a:xfrm>
        </p:spPr>
        <p:txBody>
          <a:bodyPr anchor="b"/>
          <a:lstStyle>
            <a:lvl1pPr algn="l">
              <a:defRPr sz="32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5913108" y="425567"/>
            <a:ext cx="8454799" cy="9122456"/>
          </a:xfrm>
        </p:spPr>
        <p:txBody>
          <a:bodyPr/>
          <a:lstStyle>
            <a:lvl1pPr>
              <a:defRPr sz="5200"/>
            </a:lvl1pPr>
            <a:lvl2pPr>
              <a:defRPr sz="4500"/>
            </a:lvl2pPr>
            <a:lvl3pPr>
              <a:defRPr sz="3900"/>
            </a:lvl3pPr>
            <a:lvl4pPr>
              <a:defRPr sz="3200"/>
            </a:lvl4pPr>
            <a:lvl5pPr>
              <a:defRPr sz="3200"/>
            </a:lvl5pPr>
            <a:lvl6pPr>
              <a:defRPr sz="3200"/>
            </a:lvl6pPr>
            <a:lvl7pPr>
              <a:defRPr sz="3200"/>
            </a:lvl7pPr>
            <a:lvl8pPr>
              <a:defRPr sz="3200"/>
            </a:lvl8pPr>
            <a:lvl9pPr>
              <a:defRPr sz="32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756206" y="2236697"/>
            <a:ext cx="4975729" cy="7311326"/>
          </a:xfrm>
        </p:spPr>
        <p:txBody>
          <a:bodyPr/>
          <a:lstStyle>
            <a:lvl1pPr marL="0" indent="0">
              <a:buNone/>
              <a:defRPr sz="2300"/>
            </a:lvl1pPr>
            <a:lvl2pPr marL="737464" indent="0">
              <a:buNone/>
              <a:defRPr sz="1900"/>
            </a:lvl2pPr>
            <a:lvl3pPr marL="1474927" indent="0">
              <a:buNone/>
              <a:defRPr sz="1600"/>
            </a:lvl3pPr>
            <a:lvl4pPr marL="2212391" indent="0">
              <a:buNone/>
              <a:defRPr sz="1500"/>
            </a:lvl4pPr>
            <a:lvl5pPr marL="2949854" indent="0">
              <a:buNone/>
              <a:defRPr sz="1500"/>
            </a:lvl5pPr>
            <a:lvl6pPr marL="3687318" indent="0">
              <a:buNone/>
              <a:defRPr sz="1500"/>
            </a:lvl6pPr>
            <a:lvl7pPr marL="4424782" indent="0">
              <a:buNone/>
              <a:defRPr sz="1500"/>
            </a:lvl7pPr>
            <a:lvl8pPr marL="5162245" indent="0">
              <a:buNone/>
              <a:defRPr sz="1500"/>
            </a:lvl8pPr>
            <a:lvl9pPr marL="5899709" indent="0">
              <a:buNone/>
              <a:defRPr sz="15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C806D87E-4156-2940-B648-C212664A4F59}" type="datetimeFigureOut">
              <a:t>2026/7/22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88351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964432" y="7482047"/>
            <a:ext cx="9074468" cy="883298"/>
          </a:xfrm>
        </p:spPr>
        <p:txBody>
          <a:bodyPr anchor="b"/>
          <a:lstStyle>
            <a:lvl1pPr algn="l">
              <a:defRPr sz="3200" b="1"/>
            </a:lvl1pPr>
          </a:lstStyle>
          <a:p>
            <a:r>
              <a:rPr kumimoji="1" lang="ja-JP" altLang="en-US"/>
              <a:t>マスター タイトルの書式設定</a:t>
            </a:r>
          </a:p>
        </p:txBody>
      </p:sp>
      <p:sp>
        <p:nvSpPr>
          <p:cNvPr id="3" name="図プレースホルダー 2"/>
          <p:cNvSpPr>
            <a:spLocks noGrp="1"/>
          </p:cNvSpPr>
          <p:nvPr>
            <p:ph type="pic" idx="1"/>
          </p:nvPr>
        </p:nvSpPr>
        <p:spPr>
          <a:xfrm>
            <a:off x="2964432" y="955049"/>
            <a:ext cx="9074468" cy="6413183"/>
          </a:xfrm>
        </p:spPr>
        <p:txBody>
          <a:bodyPr/>
          <a:lstStyle>
            <a:lvl1pPr marL="0" indent="0">
              <a:buNone/>
              <a:defRPr sz="5200"/>
            </a:lvl1pPr>
            <a:lvl2pPr marL="737464" indent="0">
              <a:buNone/>
              <a:defRPr sz="4500"/>
            </a:lvl2pPr>
            <a:lvl3pPr marL="1474927" indent="0">
              <a:buNone/>
              <a:defRPr sz="3900"/>
            </a:lvl3pPr>
            <a:lvl4pPr marL="2212391" indent="0">
              <a:buNone/>
              <a:defRPr sz="3200"/>
            </a:lvl4pPr>
            <a:lvl5pPr marL="2949854" indent="0">
              <a:buNone/>
              <a:defRPr sz="3200"/>
            </a:lvl5pPr>
            <a:lvl6pPr marL="3687318" indent="0">
              <a:buNone/>
              <a:defRPr sz="3200"/>
            </a:lvl6pPr>
            <a:lvl7pPr marL="4424782" indent="0">
              <a:buNone/>
              <a:defRPr sz="3200"/>
            </a:lvl7pPr>
            <a:lvl8pPr marL="5162245" indent="0">
              <a:buNone/>
              <a:defRPr sz="3200"/>
            </a:lvl8pPr>
            <a:lvl9pPr marL="5899709" indent="0">
              <a:buNone/>
              <a:defRPr sz="3200"/>
            </a:lvl9pPr>
          </a:lstStyle>
          <a:p>
            <a:endParaRPr kumimoji="1" lang="ja-JP" altLang="en-US"/>
          </a:p>
        </p:txBody>
      </p:sp>
      <p:sp>
        <p:nvSpPr>
          <p:cNvPr id="4" name="テキスト プレースホルダー 3"/>
          <p:cNvSpPr>
            <a:spLocks noGrp="1"/>
          </p:cNvSpPr>
          <p:nvPr>
            <p:ph type="body" sz="half" idx="2"/>
          </p:nvPr>
        </p:nvSpPr>
        <p:spPr>
          <a:xfrm>
            <a:off x="2964432" y="8365344"/>
            <a:ext cx="9074468" cy="1254430"/>
          </a:xfrm>
        </p:spPr>
        <p:txBody>
          <a:bodyPr/>
          <a:lstStyle>
            <a:lvl1pPr marL="0" indent="0">
              <a:buNone/>
              <a:defRPr sz="2300"/>
            </a:lvl1pPr>
            <a:lvl2pPr marL="737464" indent="0">
              <a:buNone/>
              <a:defRPr sz="1900"/>
            </a:lvl2pPr>
            <a:lvl3pPr marL="1474927" indent="0">
              <a:buNone/>
              <a:defRPr sz="1600"/>
            </a:lvl3pPr>
            <a:lvl4pPr marL="2212391" indent="0">
              <a:buNone/>
              <a:defRPr sz="1500"/>
            </a:lvl4pPr>
            <a:lvl5pPr marL="2949854" indent="0">
              <a:buNone/>
              <a:defRPr sz="1500"/>
            </a:lvl5pPr>
            <a:lvl6pPr marL="3687318" indent="0">
              <a:buNone/>
              <a:defRPr sz="1500"/>
            </a:lvl6pPr>
            <a:lvl7pPr marL="4424782" indent="0">
              <a:buNone/>
              <a:defRPr sz="1500"/>
            </a:lvl7pPr>
            <a:lvl8pPr marL="5162245" indent="0">
              <a:buNone/>
              <a:defRPr sz="1500"/>
            </a:lvl8pPr>
            <a:lvl9pPr marL="5899709" indent="0">
              <a:buNone/>
              <a:defRPr sz="15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C806D87E-4156-2940-B648-C212664A4F59}" type="datetimeFigureOut">
              <a:t>2026/7/22</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68690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806D87E-4156-2940-B648-C212664A4F59}" type="datetimeFigureOut">
              <a:t>2026/7/22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863223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18138434" y="668040"/>
            <a:ext cx="5626906" cy="1421440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1249840" y="668040"/>
            <a:ext cx="16636524" cy="1421440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806D87E-4156-2940-B648-C212664A4F59}" type="datetimeFigureOut">
              <a:t>2026/7/22</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1428202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756206" y="428041"/>
            <a:ext cx="13611702" cy="1781440"/>
          </a:xfrm>
          <a:prstGeom prst="rect">
            <a:avLst/>
          </a:prstGeom>
        </p:spPr>
        <p:txBody>
          <a:bodyPr vert="horz" lIns="147493" tIns="73746" rIns="147493" bIns="73746"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756206" y="2494016"/>
            <a:ext cx="13611702" cy="7054007"/>
          </a:xfrm>
          <a:prstGeom prst="rect">
            <a:avLst/>
          </a:prstGeom>
        </p:spPr>
        <p:txBody>
          <a:bodyPr vert="horz" lIns="147493" tIns="73746" rIns="147493" bIns="73746"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756206" y="9906785"/>
            <a:ext cx="3528960" cy="569071"/>
          </a:xfrm>
          <a:prstGeom prst="rect">
            <a:avLst/>
          </a:prstGeom>
        </p:spPr>
        <p:txBody>
          <a:bodyPr vert="horz" lIns="147493" tIns="73746" rIns="147493" bIns="73746" rtlCol="0" anchor="ctr"/>
          <a:lstStyle>
            <a:lvl1pPr algn="l">
              <a:defRPr sz="1900">
                <a:solidFill>
                  <a:schemeClr val="tx1">
                    <a:tint val="75000"/>
                  </a:schemeClr>
                </a:solidFill>
              </a:defRPr>
            </a:lvl1pPr>
          </a:lstStyle>
          <a:p>
            <a:fld id="{C806D87E-4156-2940-B648-C212664A4F59}" type="datetimeFigureOut">
              <a:t>2026/7/22</a:t>
            </a:fld>
            <a:endParaRPr kumimoji="1" lang="ja-JP" altLang="en-US"/>
          </a:p>
        </p:txBody>
      </p:sp>
      <p:sp>
        <p:nvSpPr>
          <p:cNvPr id="5" name="フッター プレースホルダー 4"/>
          <p:cNvSpPr>
            <a:spLocks noGrp="1"/>
          </p:cNvSpPr>
          <p:nvPr>
            <p:ph type="ftr" sz="quarter" idx="3"/>
          </p:nvPr>
        </p:nvSpPr>
        <p:spPr>
          <a:xfrm>
            <a:off x="5167406" y="9906785"/>
            <a:ext cx="4789302" cy="569071"/>
          </a:xfrm>
          <a:prstGeom prst="rect">
            <a:avLst/>
          </a:prstGeom>
        </p:spPr>
        <p:txBody>
          <a:bodyPr vert="horz" lIns="147493" tIns="73746" rIns="147493" bIns="73746" rtlCol="0" anchor="ctr"/>
          <a:lstStyle>
            <a:lvl1pPr algn="ctr">
              <a:defRPr sz="19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10838948" y="9906785"/>
            <a:ext cx="3528960" cy="569071"/>
          </a:xfrm>
          <a:prstGeom prst="rect">
            <a:avLst/>
          </a:prstGeom>
        </p:spPr>
        <p:txBody>
          <a:bodyPr vert="horz" lIns="147493" tIns="73746" rIns="147493" bIns="73746" rtlCol="0" anchor="ctr"/>
          <a:lstStyle>
            <a:lvl1pPr algn="r">
              <a:defRPr sz="1900">
                <a:solidFill>
                  <a:schemeClr val="tx1">
                    <a:tint val="75000"/>
                  </a:schemeClr>
                </a:solidFill>
              </a:defRPr>
            </a:lvl1pPr>
          </a:lstStyle>
          <a:p>
            <a:fld id="{C718EC2E-4535-0640-BE85-B814660E925D}" type="slidenum">
              <a:t>‹#›</a:t>
            </a:fld>
            <a:endParaRPr kumimoji="1" lang="ja-JP" altLang="en-US"/>
          </a:p>
        </p:txBody>
      </p:sp>
    </p:spTree>
    <p:extLst>
      <p:ext uri="{BB962C8B-B14F-4D97-AF65-F5344CB8AC3E}">
        <p14:creationId xmlns:p14="http://schemas.microsoft.com/office/powerpoint/2010/main" val="2701745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37464" rtl="0" eaLnBrk="1" latinLnBrk="0" hangingPunct="1">
        <a:spcBef>
          <a:spcPct val="0"/>
        </a:spcBef>
        <a:buNone/>
        <a:defRPr kumimoji="1" sz="7100" kern="1200">
          <a:solidFill>
            <a:schemeClr val="tx1"/>
          </a:solidFill>
          <a:latin typeface="+mj-lt"/>
          <a:ea typeface="+mj-ea"/>
          <a:cs typeface="+mj-cs"/>
        </a:defRPr>
      </a:lvl1pPr>
    </p:titleStyle>
    <p:bodyStyle>
      <a:lvl1pPr marL="553098" indent="-553098" algn="l" defTabSz="737464" rtl="0" eaLnBrk="1" latinLnBrk="0" hangingPunct="1">
        <a:spcBef>
          <a:spcPct val="20000"/>
        </a:spcBef>
        <a:buFont typeface="Arial"/>
        <a:buChar char="•"/>
        <a:defRPr kumimoji="1" sz="5200" kern="1200">
          <a:solidFill>
            <a:schemeClr val="tx1"/>
          </a:solidFill>
          <a:latin typeface="+mn-lt"/>
          <a:ea typeface="+mn-ea"/>
          <a:cs typeface="+mn-cs"/>
        </a:defRPr>
      </a:lvl1pPr>
      <a:lvl2pPr marL="1198378" indent="-460915" algn="l" defTabSz="737464" rtl="0" eaLnBrk="1" latinLnBrk="0" hangingPunct="1">
        <a:spcBef>
          <a:spcPct val="20000"/>
        </a:spcBef>
        <a:buFont typeface="Arial"/>
        <a:buChar char="–"/>
        <a:defRPr kumimoji="1" sz="4500" kern="1200">
          <a:solidFill>
            <a:schemeClr val="tx1"/>
          </a:solidFill>
          <a:latin typeface="+mn-lt"/>
          <a:ea typeface="+mn-ea"/>
          <a:cs typeface="+mn-cs"/>
        </a:defRPr>
      </a:lvl2pPr>
      <a:lvl3pPr marL="1843659" indent="-368732" algn="l" defTabSz="737464" rtl="0" eaLnBrk="1" latinLnBrk="0" hangingPunct="1">
        <a:spcBef>
          <a:spcPct val="20000"/>
        </a:spcBef>
        <a:buFont typeface="Arial"/>
        <a:buChar char="•"/>
        <a:defRPr kumimoji="1" sz="3900" kern="1200">
          <a:solidFill>
            <a:schemeClr val="tx1"/>
          </a:solidFill>
          <a:latin typeface="+mn-lt"/>
          <a:ea typeface="+mn-ea"/>
          <a:cs typeface="+mn-cs"/>
        </a:defRPr>
      </a:lvl3pPr>
      <a:lvl4pPr marL="2581123"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4pPr>
      <a:lvl5pPr marL="3318586"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5pPr>
      <a:lvl6pPr marL="4056050"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6pPr>
      <a:lvl7pPr marL="4793513"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7pPr>
      <a:lvl8pPr marL="5530977"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8pPr>
      <a:lvl9pPr marL="6268441"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9pPr>
    </p:bodyStyle>
    <p:otherStyle>
      <a:defPPr>
        <a:defRPr lang="ja-JP"/>
      </a:defPPr>
      <a:lvl1pPr marL="0" algn="l" defTabSz="737464" rtl="0" eaLnBrk="1" latinLnBrk="0" hangingPunct="1">
        <a:defRPr kumimoji="1" sz="2900" kern="1200">
          <a:solidFill>
            <a:schemeClr val="tx1"/>
          </a:solidFill>
          <a:latin typeface="+mn-lt"/>
          <a:ea typeface="+mn-ea"/>
          <a:cs typeface="+mn-cs"/>
        </a:defRPr>
      </a:lvl1pPr>
      <a:lvl2pPr marL="737464" algn="l" defTabSz="737464" rtl="0" eaLnBrk="1" latinLnBrk="0" hangingPunct="1">
        <a:defRPr kumimoji="1" sz="2900" kern="1200">
          <a:solidFill>
            <a:schemeClr val="tx1"/>
          </a:solidFill>
          <a:latin typeface="+mn-lt"/>
          <a:ea typeface="+mn-ea"/>
          <a:cs typeface="+mn-cs"/>
        </a:defRPr>
      </a:lvl2pPr>
      <a:lvl3pPr marL="1474927" algn="l" defTabSz="737464" rtl="0" eaLnBrk="1" latinLnBrk="0" hangingPunct="1">
        <a:defRPr kumimoji="1" sz="2900" kern="1200">
          <a:solidFill>
            <a:schemeClr val="tx1"/>
          </a:solidFill>
          <a:latin typeface="+mn-lt"/>
          <a:ea typeface="+mn-ea"/>
          <a:cs typeface="+mn-cs"/>
        </a:defRPr>
      </a:lvl3pPr>
      <a:lvl4pPr marL="2212391" algn="l" defTabSz="737464" rtl="0" eaLnBrk="1" latinLnBrk="0" hangingPunct="1">
        <a:defRPr kumimoji="1" sz="2900" kern="1200">
          <a:solidFill>
            <a:schemeClr val="tx1"/>
          </a:solidFill>
          <a:latin typeface="+mn-lt"/>
          <a:ea typeface="+mn-ea"/>
          <a:cs typeface="+mn-cs"/>
        </a:defRPr>
      </a:lvl4pPr>
      <a:lvl5pPr marL="2949854" algn="l" defTabSz="737464" rtl="0" eaLnBrk="1" latinLnBrk="0" hangingPunct="1">
        <a:defRPr kumimoji="1" sz="2900" kern="1200">
          <a:solidFill>
            <a:schemeClr val="tx1"/>
          </a:solidFill>
          <a:latin typeface="+mn-lt"/>
          <a:ea typeface="+mn-ea"/>
          <a:cs typeface="+mn-cs"/>
        </a:defRPr>
      </a:lvl5pPr>
      <a:lvl6pPr marL="3687318" algn="l" defTabSz="737464" rtl="0" eaLnBrk="1" latinLnBrk="0" hangingPunct="1">
        <a:defRPr kumimoji="1" sz="2900" kern="1200">
          <a:solidFill>
            <a:schemeClr val="tx1"/>
          </a:solidFill>
          <a:latin typeface="+mn-lt"/>
          <a:ea typeface="+mn-ea"/>
          <a:cs typeface="+mn-cs"/>
        </a:defRPr>
      </a:lvl6pPr>
      <a:lvl7pPr marL="4424782" algn="l" defTabSz="737464" rtl="0" eaLnBrk="1" latinLnBrk="0" hangingPunct="1">
        <a:defRPr kumimoji="1" sz="2900" kern="1200">
          <a:solidFill>
            <a:schemeClr val="tx1"/>
          </a:solidFill>
          <a:latin typeface="+mn-lt"/>
          <a:ea typeface="+mn-ea"/>
          <a:cs typeface="+mn-cs"/>
        </a:defRPr>
      </a:lvl7pPr>
      <a:lvl8pPr marL="5162245" algn="l" defTabSz="737464" rtl="0" eaLnBrk="1" latinLnBrk="0" hangingPunct="1">
        <a:defRPr kumimoji="1" sz="2900" kern="1200">
          <a:solidFill>
            <a:schemeClr val="tx1"/>
          </a:solidFill>
          <a:latin typeface="+mn-lt"/>
          <a:ea typeface="+mn-ea"/>
          <a:cs typeface="+mn-cs"/>
        </a:defRPr>
      </a:lvl8pPr>
      <a:lvl9pPr marL="5899709" algn="l" defTabSz="737464" rtl="0" eaLnBrk="1" latinLnBrk="0" hangingPunct="1">
        <a:defRPr kumimoji="1" sz="2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9" Type="http://schemas.openxmlformats.org/officeDocument/2006/relationships/image" Target="../media/image37.png"/><Relationship Id="rId21" Type="http://schemas.openxmlformats.org/officeDocument/2006/relationships/image" Target="../media/image19.png"/><Relationship Id="rId34" Type="http://schemas.openxmlformats.org/officeDocument/2006/relationships/image" Target="../media/image32.png"/><Relationship Id="rId42" Type="http://schemas.openxmlformats.org/officeDocument/2006/relationships/image" Target="../media/image40.png"/><Relationship Id="rId47" Type="http://schemas.openxmlformats.org/officeDocument/2006/relationships/image" Target="../media/image45.png"/><Relationship Id="rId50" Type="http://schemas.openxmlformats.org/officeDocument/2006/relationships/image" Target="../media/image48.png"/><Relationship Id="rId7" Type="http://schemas.openxmlformats.org/officeDocument/2006/relationships/image" Target="../media/image5.jpg"/><Relationship Id="rId2" Type="http://schemas.openxmlformats.org/officeDocument/2006/relationships/notesSlide" Target="../notesSlides/notesSlide1.xml"/><Relationship Id="rId16" Type="http://schemas.openxmlformats.org/officeDocument/2006/relationships/image" Target="../media/image14.png"/><Relationship Id="rId29" Type="http://schemas.openxmlformats.org/officeDocument/2006/relationships/image" Target="../media/image27.png"/><Relationship Id="rId11" Type="http://schemas.openxmlformats.org/officeDocument/2006/relationships/image" Target="../media/image9.png"/><Relationship Id="rId24" Type="http://schemas.openxmlformats.org/officeDocument/2006/relationships/image" Target="../media/image22.png"/><Relationship Id="rId32" Type="http://schemas.openxmlformats.org/officeDocument/2006/relationships/image" Target="../media/image30.png"/><Relationship Id="rId37" Type="http://schemas.openxmlformats.org/officeDocument/2006/relationships/image" Target="../media/image35.png"/><Relationship Id="rId40" Type="http://schemas.openxmlformats.org/officeDocument/2006/relationships/image" Target="../media/image38.png"/><Relationship Id="rId45" Type="http://schemas.openxmlformats.org/officeDocument/2006/relationships/image" Target="../media/image43.png"/><Relationship Id="rId5" Type="http://schemas.openxmlformats.org/officeDocument/2006/relationships/image" Target="../media/image3.jpg"/><Relationship Id="rId15" Type="http://schemas.openxmlformats.org/officeDocument/2006/relationships/image" Target="../media/image13.png"/><Relationship Id="rId23" Type="http://schemas.openxmlformats.org/officeDocument/2006/relationships/image" Target="../media/image21.png"/><Relationship Id="rId28" Type="http://schemas.openxmlformats.org/officeDocument/2006/relationships/image" Target="../media/image26.png"/><Relationship Id="rId36" Type="http://schemas.openxmlformats.org/officeDocument/2006/relationships/image" Target="../media/image34.png"/><Relationship Id="rId49" Type="http://schemas.openxmlformats.org/officeDocument/2006/relationships/image" Target="../media/image47.png"/><Relationship Id="rId10" Type="http://schemas.openxmlformats.org/officeDocument/2006/relationships/image" Target="../media/image8.png"/><Relationship Id="rId19" Type="http://schemas.openxmlformats.org/officeDocument/2006/relationships/image" Target="../media/image17.png"/><Relationship Id="rId31" Type="http://schemas.openxmlformats.org/officeDocument/2006/relationships/image" Target="../media/image29.png"/><Relationship Id="rId44" Type="http://schemas.openxmlformats.org/officeDocument/2006/relationships/image" Target="../media/image42.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png"/><Relationship Id="rId30" Type="http://schemas.openxmlformats.org/officeDocument/2006/relationships/image" Target="../media/image28.png"/><Relationship Id="rId35" Type="http://schemas.openxmlformats.org/officeDocument/2006/relationships/image" Target="../media/image33.png"/><Relationship Id="rId43" Type="http://schemas.openxmlformats.org/officeDocument/2006/relationships/image" Target="../media/image41.png"/><Relationship Id="rId48" Type="http://schemas.openxmlformats.org/officeDocument/2006/relationships/image" Target="../media/image46.png"/><Relationship Id="rId8" Type="http://schemas.openxmlformats.org/officeDocument/2006/relationships/image" Target="../media/image6.png"/><Relationship Id="rId3" Type="http://schemas.openxmlformats.org/officeDocument/2006/relationships/image" Target="../media/image1.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33" Type="http://schemas.openxmlformats.org/officeDocument/2006/relationships/image" Target="../media/image31.png"/><Relationship Id="rId38" Type="http://schemas.openxmlformats.org/officeDocument/2006/relationships/image" Target="../media/image36.png"/><Relationship Id="rId46" Type="http://schemas.openxmlformats.org/officeDocument/2006/relationships/image" Target="../media/image44.png"/><Relationship Id="rId20" Type="http://schemas.openxmlformats.org/officeDocument/2006/relationships/image" Target="../media/image18.png"/><Relationship Id="rId41"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 name="テキスト ボックス 460">
            <a:extLst>
              <a:ext uri="{FF2B5EF4-FFF2-40B4-BE49-F238E27FC236}">
                <a16:creationId xmlns:a16="http://schemas.microsoft.com/office/drawing/2014/main" id="{D3D381C7-9DB4-324F-BD29-04FE79735CB0}"/>
              </a:ext>
            </a:extLst>
          </p:cNvPr>
          <p:cNvSpPr txBox="1"/>
          <p:nvPr/>
        </p:nvSpPr>
        <p:spPr>
          <a:xfrm>
            <a:off x="5583490" y="5952424"/>
            <a:ext cx="2773369" cy="907941"/>
          </a:xfrm>
          <a:prstGeom prst="rect">
            <a:avLst/>
          </a:prstGeom>
          <a:noFill/>
        </p:spPr>
        <p:txBody>
          <a:bodyPr wrap="square" rtlCol="0">
            <a:spAutoFit/>
          </a:bodyPr>
          <a:lstStyle/>
          <a:p>
            <a:r>
              <a:rPr lang="ja-JP" altLang="en-US" sz="500" dirty="0">
                <a:latin typeface="メイリオ" panose="020B0604030504040204" pitchFamily="50" charset="-128"/>
                <a:ea typeface="メイリオ" panose="020B0604030504040204" pitchFamily="50" charset="-128"/>
              </a:rPr>
              <a:t>〇フィルター単体での試験結果です。実使用空間での実証結果ではありません。</a:t>
            </a:r>
            <a:endParaRPr lang="en-US" altLang="ja-JP" sz="5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※6</a:t>
            </a:r>
            <a:r>
              <a:rPr lang="ja-JP" altLang="en-US" sz="400" dirty="0">
                <a:latin typeface="メイリオ" panose="020B0604030504040204" pitchFamily="50" charset="-128"/>
                <a:ea typeface="メイリオ" panose="020B0604030504040204" pitchFamily="50" charset="-128"/>
              </a:rPr>
              <a:t> </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ウイルス抑制</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当社基準に基づき</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年必要量のウイルス抑制剤を添着。</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試験機関：一般財団法人　ボーケン</a:t>
            </a:r>
            <a:endParaRPr lang="en-US" altLang="ja-JP" sz="400" dirty="0">
              <a:latin typeface="メイリオ" panose="020B0604030504040204" pitchFamily="50" charset="-128"/>
              <a:ea typeface="メイリオ" panose="020B0604030504040204" pitchFamily="50" charset="-128"/>
            </a:endParaRPr>
          </a:p>
          <a:p>
            <a:r>
              <a:rPr lang="ja-JP" altLang="en-US" sz="400" dirty="0">
                <a:latin typeface="メイリオ" panose="020B0604030504040204" pitchFamily="50" charset="-128"/>
                <a:ea typeface="メイリオ" panose="020B0604030504040204" pitchFamily="50" charset="-128"/>
              </a:rPr>
              <a:t>　　品質評価機構</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試験方法：フィルターにウイルス浮遊液を滴下し、</a:t>
            </a:r>
            <a:r>
              <a:rPr lang="en-US" altLang="ja-JP" sz="400" dirty="0">
                <a:latin typeface="メイリオ" panose="020B0604030504040204" pitchFamily="50" charset="-128"/>
                <a:ea typeface="メイリオ" panose="020B0604030504040204" pitchFamily="50" charset="-128"/>
              </a:rPr>
              <a:t>24</a:t>
            </a:r>
            <a:r>
              <a:rPr lang="ja-JP" altLang="en-US" sz="400" dirty="0">
                <a:latin typeface="メイリオ" panose="020B0604030504040204" pitchFamily="50" charset="-128"/>
                <a:ea typeface="メイリオ" panose="020B0604030504040204" pitchFamily="50" charset="-128"/>
              </a:rPr>
              <a:t>時間保存後、ウイルス感染価を測定。</a:t>
            </a:r>
            <a:r>
              <a:rPr lang="en-US" altLang="ja-JP" sz="400" dirty="0">
                <a:latin typeface="メイリオ" panose="020B0604030504040204" pitchFamily="50" charset="-128"/>
                <a:ea typeface="メイリオ" panose="020B0604030504040204" pitchFamily="50" charset="-128"/>
              </a:rPr>
              <a:t>/</a:t>
            </a:r>
          </a:p>
          <a:p>
            <a:r>
              <a:rPr lang="ja-JP" altLang="en-US" sz="400" dirty="0">
                <a:latin typeface="メイリオ" panose="020B0604030504040204" pitchFamily="50" charset="-128"/>
                <a:ea typeface="メイリオ" panose="020B0604030504040204" pitchFamily="50" charset="-128"/>
              </a:rPr>
              <a:t>　　試験結果：</a:t>
            </a:r>
            <a:r>
              <a:rPr lang="en-US" altLang="ja-JP" sz="400" dirty="0">
                <a:latin typeface="メイリオ" panose="020B0604030504040204" pitchFamily="50" charset="-128"/>
                <a:ea typeface="メイリオ" panose="020B0604030504040204" pitchFamily="50" charset="-128"/>
              </a:rPr>
              <a:t>99.9%</a:t>
            </a:r>
            <a:r>
              <a:rPr lang="ja-JP" altLang="en-US" sz="400" dirty="0">
                <a:latin typeface="メイリオ" panose="020B0604030504040204" pitchFamily="50" charset="-128"/>
                <a:ea typeface="メイリオ" panose="020B0604030504040204" pitchFamily="50" charset="-128"/>
              </a:rPr>
              <a:t>抑制</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試験報告書番号：第</a:t>
            </a:r>
            <a:r>
              <a:rPr lang="en-US" altLang="ja-JP" sz="400" dirty="0">
                <a:latin typeface="メイリオ" panose="020B0604030504040204" pitchFamily="50" charset="-128"/>
                <a:ea typeface="メイリオ" panose="020B0604030504040204" pitchFamily="50" charset="-128"/>
              </a:rPr>
              <a:t>26025001703-01</a:t>
            </a:r>
            <a:r>
              <a:rPr lang="ja-JP" altLang="en-US" sz="400" dirty="0">
                <a:latin typeface="メイリオ" panose="020B0604030504040204" pitchFamily="50" charset="-128"/>
                <a:ea typeface="メイリオ" panose="020B0604030504040204" pitchFamily="50" charset="-128"/>
              </a:rPr>
              <a:t>号　試験は</a:t>
            </a:r>
            <a:r>
              <a:rPr lang="en-US" altLang="ja-JP" sz="400" dirty="0">
                <a:latin typeface="メイリオ" panose="020B0604030504040204" pitchFamily="50" charset="-128"/>
                <a:ea typeface="メイリオ" panose="020B0604030504040204" pitchFamily="50" charset="-128"/>
              </a:rPr>
              <a:t>1</a:t>
            </a:r>
            <a:r>
              <a:rPr lang="ja-JP" altLang="en-US" sz="400" dirty="0">
                <a:latin typeface="メイリオ" panose="020B0604030504040204" pitchFamily="50" charset="-128"/>
                <a:ea typeface="メイリオ" panose="020B0604030504040204" pitchFamily="50" charset="-128"/>
              </a:rPr>
              <a:t>種類のみのウイルスで </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実施。</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※7 [</a:t>
            </a:r>
            <a:r>
              <a:rPr lang="ja-JP" altLang="en-US" sz="400" dirty="0">
                <a:latin typeface="メイリオ" panose="020B0604030504040204" pitchFamily="50" charset="-128"/>
                <a:ea typeface="メイリオ" panose="020B0604030504040204" pitchFamily="50" charset="-128"/>
              </a:rPr>
              <a:t>除菌</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当社基準に基づき</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年必要量の除菌剤を添着。</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試験機関：一般財団法人　ボーケン品質評価機構</a:t>
            </a:r>
            <a:r>
              <a:rPr lang="en-US" altLang="ja-JP" sz="400" dirty="0">
                <a:latin typeface="メイリオ" panose="020B0604030504040204" pitchFamily="50" charset="-128"/>
                <a:ea typeface="メイリオ" panose="020B0604030504040204" pitchFamily="50" charset="-128"/>
              </a:rPr>
              <a:t>/</a:t>
            </a: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試験方法：</a:t>
            </a:r>
            <a:r>
              <a:rPr lang="en-US" altLang="ja-JP" sz="400" dirty="0">
                <a:latin typeface="メイリオ" panose="020B0604030504040204" pitchFamily="50" charset="-128"/>
                <a:ea typeface="メイリオ" panose="020B0604030504040204" pitchFamily="50" charset="-128"/>
              </a:rPr>
              <a:t>JIS Z 2801 </a:t>
            </a:r>
            <a:r>
              <a:rPr lang="ja-JP" altLang="en-US" sz="400" dirty="0">
                <a:latin typeface="メイリオ" panose="020B0604030504040204" pitchFamily="50" charset="-128"/>
                <a:ea typeface="メイリオ" panose="020B0604030504040204" pitchFamily="50" charset="-128"/>
              </a:rPr>
              <a:t>準拠 シャーレ内に試験片を入れ、菌液を滴下し密閉。無加工試験片と比較し</a:t>
            </a:r>
            <a:r>
              <a:rPr lang="en-US" altLang="ja-JP" sz="400" dirty="0">
                <a:latin typeface="メイリオ" panose="020B0604030504040204" pitchFamily="50" charset="-128"/>
                <a:ea typeface="メイリオ" panose="020B0604030504040204" pitchFamily="50" charset="-128"/>
              </a:rPr>
              <a:t>24</a:t>
            </a:r>
            <a:r>
              <a:rPr lang="ja-JP" altLang="en-US" sz="400" dirty="0">
                <a:latin typeface="メイリオ" panose="020B0604030504040204" pitchFamily="50" charset="-128"/>
                <a:ea typeface="メイリオ" panose="020B0604030504040204" pitchFamily="50" charset="-128"/>
              </a:rPr>
              <a:t>時間</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後の生菌数を比較。</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試験結果：低減率</a:t>
            </a:r>
            <a:r>
              <a:rPr lang="en-US" altLang="ja-JP" sz="400" dirty="0">
                <a:latin typeface="メイリオ" panose="020B0604030504040204" pitchFamily="50" charset="-128"/>
                <a:ea typeface="メイリオ" panose="020B0604030504040204" pitchFamily="50" charset="-128"/>
              </a:rPr>
              <a:t>99%</a:t>
            </a:r>
            <a:r>
              <a:rPr lang="ja-JP" altLang="en-US" sz="400" dirty="0">
                <a:latin typeface="メイリオ" panose="020B0604030504040204" pitchFamily="50" charset="-128"/>
                <a:ea typeface="メイリオ" panose="020B0604030504040204" pitchFamily="50" charset="-128"/>
              </a:rPr>
              <a:t>以上</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試験報告書番号：</a:t>
            </a:r>
            <a:r>
              <a:rPr lang="en-US" altLang="ja-JP" sz="400" dirty="0">
                <a:latin typeface="メイリオ" panose="020B0604030504040204" pitchFamily="50" charset="-128"/>
                <a:ea typeface="メイリオ" panose="020B0604030504040204" pitchFamily="50" charset="-128"/>
              </a:rPr>
              <a:t>26025001548-1</a:t>
            </a:r>
            <a:r>
              <a:rPr lang="ja-JP" altLang="en-US" sz="400" dirty="0">
                <a:latin typeface="メイリオ" panose="020B0604030504040204" pitchFamily="50" charset="-128"/>
                <a:ea typeface="メイリオ" panose="020B0604030504040204" pitchFamily="50" charset="-128"/>
              </a:rPr>
              <a:t>及び</a:t>
            </a:r>
            <a:r>
              <a:rPr lang="en-US" altLang="ja-JP" sz="400" dirty="0">
                <a:latin typeface="メイリオ" panose="020B0604030504040204" pitchFamily="50" charset="-128"/>
                <a:ea typeface="メイリオ" panose="020B0604030504040204" pitchFamily="50" charset="-128"/>
              </a:rPr>
              <a:t>2  </a:t>
            </a:r>
            <a:r>
              <a:rPr lang="ja-JP" altLang="en-US" sz="400" dirty="0">
                <a:latin typeface="メイリオ" panose="020B0604030504040204" pitchFamily="50" charset="-128"/>
                <a:ea typeface="メイリオ" panose="020B0604030504040204" pitchFamily="50" charset="-128"/>
              </a:rPr>
              <a:t>試験は</a:t>
            </a:r>
            <a:r>
              <a:rPr lang="en-US" altLang="ja-JP" sz="400" dirty="0">
                <a:latin typeface="メイリオ" panose="020B0604030504040204" pitchFamily="50" charset="-128"/>
                <a:ea typeface="メイリオ" panose="020B0604030504040204" pitchFamily="50" charset="-128"/>
              </a:rPr>
              <a:t>2</a:t>
            </a:r>
            <a:r>
              <a:rPr lang="ja-JP" altLang="en-US" sz="400" dirty="0">
                <a:latin typeface="メイリオ" panose="020B0604030504040204" pitchFamily="50" charset="-128"/>
                <a:ea typeface="メイリオ" panose="020B0604030504040204" pitchFamily="50" charset="-128"/>
              </a:rPr>
              <a:t>種類  </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のみの菌で実施。</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※8 [</a:t>
            </a:r>
            <a:r>
              <a:rPr lang="ja-JP" altLang="en-US" sz="400" dirty="0">
                <a:latin typeface="メイリオ" panose="020B0604030504040204" pitchFamily="50" charset="-128"/>
                <a:ea typeface="メイリオ" panose="020B0604030504040204" pitchFamily="50" charset="-128"/>
              </a:rPr>
              <a:t>脱臭</a:t>
            </a:r>
            <a:r>
              <a:rPr lang="en-US" altLang="ja-JP" sz="400" dirty="0">
                <a:latin typeface="メイリオ" panose="020B0604030504040204" pitchFamily="50" charset="-128"/>
                <a:ea typeface="メイリオ" panose="020B0604030504040204" pitchFamily="50" charset="-128"/>
              </a:rPr>
              <a:t>]1</a:t>
            </a:r>
            <a:r>
              <a:rPr lang="ja-JP" altLang="en-US" sz="400" dirty="0">
                <a:latin typeface="メイリオ" panose="020B0604030504040204" pitchFamily="50" charset="-128"/>
                <a:ea typeface="メイリオ" panose="020B0604030504040204" pitchFamily="50" charset="-128"/>
              </a:rPr>
              <a:t>日タバコ</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本（アンモニア、アセトアルデヒド、酢酸の混合ガス）、</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年相当分の脱臭効果を検証。</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試験方法：一般社団法人　日本電機工業会規格（</a:t>
            </a:r>
            <a:r>
              <a:rPr lang="en-US" altLang="ja-JP" sz="400" dirty="0">
                <a:latin typeface="メイリオ" panose="020B0604030504040204" pitchFamily="50" charset="-128"/>
                <a:ea typeface="メイリオ" panose="020B0604030504040204" pitchFamily="50" charset="-128"/>
              </a:rPr>
              <a:t>1</a:t>
            </a:r>
            <a:r>
              <a:rPr lang="ja-JP" altLang="en-US" sz="400" dirty="0">
                <a:latin typeface="メイリオ" panose="020B0604030504040204" pitchFamily="50" charset="-128"/>
                <a:ea typeface="メイリオ" panose="020B0604030504040204" pitchFamily="50" charset="-128"/>
              </a:rPr>
              <a:t>㎥の</a:t>
            </a:r>
            <a:r>
              <a:rPr lang="en-US" altLang="ja-JP" sz="400" dirty="0">
                <a:latin typeface="メイリオ" panose="020B0604030504040204" pitchFamily="50" charset="-128"/>
                <a:ea typeface="メイリオ" panose="020B0604030504040204" pitchFamily="50" charset="-128"/>
              </a:rPr>
              <a:t>BOX</a:t>
            </a:r>
            <a:r>
              <a:rPr lang="ja-JP" altLang="en-US" sz="400" dirty="0">
                <a:latin typeface="メイリオ" panose="020B0604030504040204" pitchFamily="50" charset="-128"/>
                <a:ea typeface="メイリオ" panose="020B0604030504040204" pitchFamily="50" charset="-128"/>
              </a:rPr>
              <a:t>内における混合ガスの除去性能）にて測定。</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試験結果：</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年後も脱臭除去率</a:t>
            </a:r>
            <a:r>
              <a:rPr lang="en-US" altLang="ja-JP" sz="400" dirty="0">
                <a:latin typeface="メイリオ" panose="020B0604030504040204" pitchFamily="50" charset="-128"/>
                <a:ea typeface="メイリオ" panose="020B0604030504040204" pitchFamily="50" charset="-128"/>
              </a:rPr>
              <a:t>50%</a:t>
            </a:r>
            <a:r>
              <a:rPr lang="ja-JP" altLang="en-US" sz="400" dirty="0">
                <a:latin typeface="メイリオ" panose="020B0604030504040204" pitchFamily="50" charset="-128"/>
                <a:ea typeface="メイリオ" panose="020B0604030504040204" pitchFamily="50" charset="-128"/>
              </a:rPr>
              <a:t>以上</a:t>
            </a:r>
            <a:endParaRPr lang="en-US" altLang="ja-JP" sz="400" dirty="0">
              <a:latin typeface="メイリオ" panose="020B0604030504040204" pitchFamily="50" charset="-128"/>
              <a:ea typeface="メイリオ" panose="020B0604030504040204" pitchFamily="50" charset="-128"/>
            </a:endParaRPr>
          </a:p>
          <a:p>
            <a:r>
              <a:rPr lang="ja-JP" altLang="en-US" sz="400" dirty="0">
                <a:latin typeface="メイリオ" panose="020B0604030504040204" pitchFamily="50" charset="-128"/>
                <a:ea typeface="メイリオ" panose="020B0604030504040204" pitchFamily="50" charset="-128"/>
              </a:rPr>
              <a:t>*タバコの有害物質（</a:t>
            </a:r>
            <a:r>
              <a:rPr lang="en-US" altLang="ja-JP" sz="400" dirty="0">
                <a:latin typeface="メイリオ" panose="020B0604030504040204" pitchFamily="50" charset="-128"/>
                <a:ea typeface="メイリオ" panose="020B0604030504040204" pitchFamily="50" charset="-128"/>
              </a:rPr>
              <a:t>CO</a:t>
            </a:r>
            <a:r>
              <a:rPr lang="ja-JP" altLang="en-US" sz="400" dirty="0">
                <a:latin typeface="メイリオ" panose="020B0604030504040204" pitchFamily="50" charset="-128"/>
                <a:ea typeface="メイリオ" panose="020B0604030504040204" pitchFamily="50" charset="-128"/>
              </a:rPr>
              <a:t>等）は除去できません。</a:t>
            </a:r>
          </a:p>
        </p:txBody>
      </p:sp>
      <p:sp>
        <p:nvSpPr>
          <p:cNvPr id="83" name="四角形: 角を丸くする 82">
            <a:extLst>
              <a:ext uri="{FF2B5EF4-FFF2-40B4-BE49-F238E27FC236}">
                <a16:creationId xmlns:a16="http://schemas.microsoft.com/office/drawing/2014/main" id="{25EC36BE-B888-085A-89D4-781F99E4F14C}"/>
              </a:ext>
            </a:extLst>
          </p:cNvPr>
          <p:cNvSpPr/>
          <p:nvPr/>
        </p:nvSpPr>
        <p:spPr>
          <a:xfrm>
            <a:off x="10873026" y="1121160"/>
            <a:ext cx="4136744" cy="9254804"/>
          </a:xfrm>
          <a:prstGeom prst="roundRect">
            <a:avLst>
              <a:gd name="adj" fmla="val 1862"/>
            </a:avLst>
          </a:prstGeom>
          <a:solidFill>
            <a:schemeClr val="accent5">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grpSp>
        <p:nvGrpSpPr>
          <p:cNvPr id="284" name="グループ化 283">
            <a:extLst>
              <a:ext uri="{FF2B5EF4-FFF2-40B4-BE49-F238E27FC236}">
                <a16:creationId xmlns:a16="http://schemas.microsoft.com/office/drawing/2014/main" id="{CFD6B28D-69CF-96E1-417F-73290D43B10F}"/>
              </a:ext>
            </a:extLst>
          </p:cNvPr>
          <p:cNvGrpSpPr/>
          <p:nvPr/>
        </p:nvGrpSpPr>
        <p:grpSpPr>
          <a:xfrm>
            <a:off x="10945455" y="7316767"/>
            <a:ext cx="2027024" cy="876422"/>
            <a:chOff x="10934337" y="2835364"/>
            <a:chExt cx="2027024" cy="876422"/>
          </a:xfrm>
        </p:grpSpPr>
        <p:grpSp>
          <p:nvGrpSpPr>
            <p:cNvPr id="285" name="グループ化 284">
              <a:extLst>
                <a:ext uri="{FF2B5EF4-FFF2-40B4-BE49-F238E27FC236}">
                  <a16:creationId xmlns:a16="http://schemas.microsoft.com/office/drawing/2014/main" id="{81C7AB53-FBFC-FC41-5D20-C0E86E1EB55E}"/>
                </a:ext>
              </a:extLst>
            </p:cNvPr>
            <p:cNvGrpSpPr/>
            <p:nvPr/>
          </p:nvGrpSpPr>
          <p:grpSpPr>
            <a:xfrm>
              <a:off x="10934337" y="2835364"/>
              <a:ext cx="2027024" cy="876422"/>
              <a:chOff x="10934337" y="2835364"/>
              <a:chExt cx="2027024" cy="876422"/>
            </a:xfrm>
          </p:grpSpPr>
          <p:sp>
            <p:nvSpPr>
              <p:cNvPr id="287" name="正方形/長方形 286">
                <a:extLst>
                  <a:ext uri="{FF2B5EF4-FFF2-40B4-BE49-F238E27FC236}">
                    <a16:creationId xmlns:a16="http://schemas.microsoft.com/office/drawing/2014/main" id="{C8994865-5A59-F518-350D-4DF99D28A7F6}"/>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88" name="正方形/長方形 287">
                <a:extLst>
                  <a:ext uri="{FF2B5EF4-FFF2-40B4-BE49-F238E27FC236}">
                    <a16:creationId xmlns:a16="http://schemas.microsoft.com/office/drawing/2014/main" id="{3289AAE3-6B53-32E1-70A9-D6375D4C2F68}"/>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89" name="正方形/長方形 288">
                <a:extLst>
                  <a:ext uri="{FF2B5EF4-FFF2-40B4-BE49-F238E27FC236}">
                    <a16:creationId xmlns:a16="http://schemas.microsoft.com/office/drawing/2014/main" id="{126EBF07-F0D0-7C45-475C-5615492488D8}"/>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90" name="正方形/長方形 289">
                <a:extLst>
                  <a:ext uri="{FF2B5EF4-FFF2-40B4-BE49-F238E27FC236}">
                    <a16:creationId xmlns:a16="http://schemas.microsoft.com/office/drawing/2014/main" id="{91468B5F-CFCB-8D9F-089E-E9AA6DB57D52}"/>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91" name="テキスト ボックス 290">
                <a:extLst>
                  <a:ext uri="{FF2B5EF4-FFF2-40B4-BE49-F238E27FC236}">
                    <a16:creationId xmlns:a16="http://schemas.microsoft.com/office/drawing/2014/main" id="{9C0194BF-A73D-8B53-2426-096499F891ED}"/>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292" name="テキスト ボックス 291">
                <a:extLst>
                  <a:ext uri="{FF2B5EF4-FFF2-40B4-BE49-F238E27FC236}">
                    <a16:creationId xmlns:a16="http://schemas.microsoft.com/office/drawing/2014/main" id="{C1B8A2E0-FCF9-594E-DD3E-B7D6CB8F7182}"/>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296" name="テキスト ボックス 295">
                <a:extLst>
                  <a:ext uri="{FF2B5EF4-FFF2-40B4-BE49-F238E27FC236}">
                    <a16:creationId xmlns:a16="http://schemas.microsoft.com/office/drawing/2014/main" id="{B290D92B-ECA7-F8D8-9B86-29532B73DFE4}"/>
                  </a:ext>
                </a:extLst>
              </p:cNvPr>
              <p:cNvSpPr txBox="1"/>
              <p:nvPr/>
            </p:nvSpPr>
            <p:spPr>
              <a:xfrm>
                <a:off x="10934337" y="2952704"/>
                <a:ext cx="623889"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1765</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373" name="テキスト ボックス 372">
                <a:extLst>
                  <a:ext uri="{FF2B5EF4-FFF2-40B4-BE49-F238E27FC236}">
                    <a16:creationId xmlns:a16="http://schemas.microsoft.com/office/drawing/2014/main" id="{4144DBD4-8F19-3558-4B33-06EFE402AE01}"/>
                  </a:ext>
                </a:extLst>
              </p:cNvPr>
              <p:cNvSpPr txBox="1"/>
              <p:nvPr/>
            </p:nvSpPr>
            <p:spPr>
              <a:xfrm>
                <a:off x="12000352" y="2958946"/>
                <a:ext cx="388248" cy="246221"/>
              </a:xfrm>
              <a:prstGeom prst="rect">
                <a:avLst/>
              </a:prstGeom>
              <a:noFill/>
              <a:ln>
                <a:noFill/>
              </a:ln>
            </p:spPr>
            <p:txBody>
              <a:bodyPr wrap="none" rtlCol="0">
                <a:spAutoFit/>
              </a:bodyPr>
              <a:lstStyle/>
              <a:p>
                <a:r>
                  <a:rPr lang="en-US" altLang="ja-JP" sz="1000">
                    <a:latin typeface="游ゴシック Medium" panose="020B0500000000000000" pitchFamily="50" charset="-128"/>
                    <a:ea typeface="游ゴシック Medium" panose="020B0500000000000000" pitchFamily="50" charset="-128"/>
                  </a:rPr>
                  <a:t>95</a:t>
                </a:r>
                <a:r>
                  <a:rPr lang="en-US" altLang="ja-JP" sz="60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12" name="テキスト ボックス 511">
                <a:extLst>
                  <a:ext uri="{FF2B5EF4-FFF2-40B4-BE49-F238E27FC236}">
                    <a16:creationId xmlns:a16="http://schemas.microsoft.com/office/drawing/2014/main" id="{419A0957-447D-1473-EA9A-C356F6896B7D}"/>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6.0</a:t>
                </a:r>
              </a:p>
            </p:txBody>
          </p:sp>
          <p:sp>
            <p:nvSpPr>
              <p:cNvPr id="513" name="テキスト ボックス 512">
                <a:extLst>
                  <a:ext uri="{FF2B5EF4-FFF2-40B4-BE49-F238E27FC236}">
                    <a16:creationId xmlns:a16="http://schemas.microsoft.com/office/drawing/2014/main" id="{097B030E-B77D-C4C0-DBBE-D756515EF6E9}"/>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14" name="テキスト ボックス 513">
                <a:extLst>
                  <a:ext uri="{FF2B5EF4-FFF2-40B4-BE49-F238E27FC236}">
                    <a16:creationId xmlns:a16="http://schemas.microsoft.com/office/drawing/2014/main" id="{A337B176-1AE4-83DF-E918-A52FD703272D}"/>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15" name="テキスト ボックス 514">
                <a:extLst>
                  <a:ext uri="{FF2B5EF4-FFF2-40B4-BE49-F238E27FC236}">
                    <a16:creationId xmlns:a16="http://schemas.microsoft.com/office/drawing/2014/main" id="{7BD060CC-6DFC-E7F3-9ED8-ADA4061841EA}"/>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516" name="テキスト ボックス 515">
                <a:extLst>
                  <a:ext uri="{FF2B5EF4-FFF2-40B4-BE49-F238E27FC236}">
                    <a16:creationId xmlns:a16="http://schemas.microsoft.com/office/drawing/2014/main" id="{61E1772A-4ACA-4149-78CE-600C64787B37}"/>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17" name="テキスト ボックス 516">
                <a:extLst>
                  <a:ext uri="{FF2B5EF4-FFF2-40B4-BE49-F238E27FC236}">
                    <a16:creationId xmlns:a16="http://schemas.microsoft.com/office/drawing/2014/main" id="{8E9E4C9C-553F-3154-F834-DF0069C79911}"/>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18" name="テキスト ボックス 517">
                <a:extLst>
                  <a:ext uri="{FF2B5EF4-FFF2-40B4-BE49-F238E27FC236}">
                    <a16:creationId xmlns:a16="http://schemas.microsoft.com/office/drawing/2014/main" id="{A5F4905C-B86F-3350-747F-676935866736}"/>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15〜23</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25〜39㎡</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19" name="テキスト ボックス 518">
                <a:extLst>
                  <a:ext uri="{FF2B5EF4-FFF2-40B4-BE49-F238E27FC236}">
                    <a16:creationId xmlns:a16="http://schemas.microsoft.com/office/drawing/2014/main" id="{AE18E4C6-4F5C-9F7C-9860-1A703AFD7FFA}"/>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5.6kW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0.7〜6.0kW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20" name="テキスト ボックス 519">
                <a:extLst>
                  <a:ext uri="{FF2B5EF4-FFF2-40B4-BE49-F238E27FC236}">
                    <a16:creationId xmlns:a16="http://schemas.microsoft.com/office/drawing/2014/main" id="{772E3227-98BD-5695-B21B-A5650A3CBDE8}"/>
                  </a:ext>
                </a:extLst>
              </p:cNvPr>
              <p:cNvSpPr txBox="1"/>
              <p:nvPr/>
            </p:nvSpPr>
            <p:spPr>
              <a:xfrm>
                <a:off x="12326251" y="3306731"/>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1600W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140〜1760W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521" name="直線コネクタ 520">
                <a:extLst>
                  <a:ext uri="{FF2B5EF4-FFF2-40B4-BE49-F238E27FC236}">
                    <a16:creationId xmlns:a16="http://schemas.microsoft.com/office/drawing/2014/main" id="{5E2BB6F9-38CE-60BD-3665-15D24EEB10D5}"/>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22" name="直線コネクタ 521">
                <a:extLst>
                  <a:ext uri="{FF2B5EF4-FFF2-40B4-BE49-F238E27FC236}">
                    <a16:creationId xmlns:a16="http://schemas.microsoft.com/office/drawing/2014/main" id="{E1556B17-5E28-2C35-E8B1-D8734CEF7698}"/>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23" name="直線コネクタ 522">
                <a:extLst>
                  <a:ext uri="{FF2B5EF4-FFF2-40B4-BE49-F238E27FC236}">
                    <a16:creationId xmlns:a16="http://schemas.microsoft.com/office/drawing/2014/main" id="{900DBF05-DF63-CCCD-E3FA-E6BFB0B5DD1F}"/>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24" name="直線コネクタ 523">
                <a:extLst>
                  <a:ext uri="{FF2B5EF4-FFF2-40B4-BE49-F238E27FC236}">
                    <a16:creationId xmlns:a16="http://schemas.microsoft.com/office/drawing/2014/main" id="{1FA26A66-801F-52BD-81F6-919474A39490}"/>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25" name="直線コネクタ 524">
                <a:extLst>
                  <a:ext uri="{FF2B5EF4-FFF2-40B4-BE49-F238E27FC236}">
                    <a16:creationId xmlns:a16="http://schemas.microsoft.com/office/drawing/2014/main" id="{72A44A2D-9DDA-533F-2C01-3D4B28F118B5}"/>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26" name="直線コネクタ 525">
                <a:extLst>
                  <a:ext uri="{FF2B5EF4-FFF2-40B4-BE49-F238E27FC236}">
                    <a16:creationId xmlns:a16="http://schemas.microsoft.com/office/drawing/2014/main" id="{C11F3754-E917-D0F8-97EF-7AFD390382AF}"/>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286" name="テキスト ボックス 285">
              <a:extLst>
                <a:ext uri="{FF2B5EF4-FFF2-40B4-BE49-F238E27FC236}">
                  <a16:creationId xmlns:a16="http://schemas.microsoft.com/office/drawing/2014/main" id="{6B922133-451E-FB0C-43E0-5A3A60DDD73D}"/>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pic>
        <p:nvPicPr>
          <p:cNvPr id="54" name="図 53"/>
          <p:cNvPicPr>
            <a:picLocks noChangeAspect="1"/>
          </p:cNvPicPr>
          <p:nvPr/>
        </p:nvPicPr>
        <p:blipFill rotWithShape="1">
          <a:blip r:embed="rId3">
            <a:extLst>
              <a:ext uri="{28A0092B-C50C-407E-A947-70E740481C1C}">
                <a14:useLocalDpi xmlns:a14="http://schemas.microsoft.com/office/drawing/2010/main" val="0"/>
              </a:ext>
            </a:extLst>
          </a:blip>
          <a:srcRect t="1692" r="18132" b="10646"/>
          <a:stretch/>
        </p:blipFill>
        <p:spPr>
          <a:xfrm>
            <a:off x="5619975" y="1047751"/>
            <a:ext cx="5156900" cy="4069223"/>
          </a:xfrm>
          <a:prstGeom prst="rect">
            <a:avLst/>
          </a:prstGeom>
        </p:spPr>
      </p:pic>
      <p:sp>
        <p:nvSpPr>
          <p:cNvPr id="42" name="正方形/長方形 41"/>
          <p:cNvSpPr/>
          <p:nvPr/>
        </p:nvSpPr>
        <p:spPr>
          <a:xfrm>
            <a:off x="5600784" y="8424807"/>
            <a:ext cx="5191389" cy="2020489"/>
          </a:xfrm>
          <a:prstGeom prst="rect">
            <a:avLst/>
          </a:prstGeom>
          <a:solidFill>
            <a:srgbClr val="FDE2B5"/>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pic>
        <p:nvPicPr>
          <p:cNvPr id="6" name="図 5">
            <a:extLst>
              <a:ext uri="{FF2B5EF4-FFF2-40B4-BE49-F238E27FC236}">
                <a16:creationId xmlns:a16="http://schemas.microsoft.com/office/drawing/2014/main" id="{B0A88055-2BD5-4A46-B06A-27EEF1E69E18}"/>
              </a:ext>
            </a:extLst>
          </p:cNvPr>
          <p:cNvPicPr>
            <a:picLocks noChangeAspect="1"/>
          </p:cNvPicPr>
          <p:nvPr/>
        </p:nvPicPr>
        <p:blipFill>
          <a:blip r:embed="rId4"/>
          <a:stretch>
            <a:fillRect/>
          </a:stretch>
        </p:blipFill>
        <p:spPr>
          <a:xfrm>
            <a:off x="100806" y="0"/>
            <a:ext cx="14922500" cy="977900"/>
          </a:xfrm>
          <a:prstGeom prst="rect">
            <a:avLst/>
          </a:prstGeom>
        </p:spPr>
      </p:pic>
      <p:pic>
        <p:nvPicPr>
          <p:cNvPr id="28" name="図 27">
            <a:extLst>
              <a:ext uri="{FF2B5EF4-FFF2-40B4-BE49-F238E27FC236}">
                <a16:creationId xmlns:a16="http://schemas.microsoft.com/office/drawing/2014/main" id="{6B442464-69B2-8942-B35B-61D69A4F609F}"/>
              </a:ext>
            </a:extLst>
          </p:cNvPr>
          <p:cNvPicPr>
            <a:picLocks noChangeAspect="1"/>
          </p:cNvPicPr>
          <p:nvPr/>
        </p:nvPicPr>
        <p:blipFill>
          <a:blip r:embed="rId5"/>
          <a:stretch>
            <a:fillRect/>
          </a:stretch>
        </p:blipFill>
        <p:spPr>
          <a:xfrm>
            <a:off x="5611679" y="1176184"/>
            <a:ext cx="2054998" cy="310628"/>
          </a:xfrm>
          <a:prstGeom prst="rect">
            <a:avLst/>
          </a:prstGeom>
        </p:spPr>
      </p:pic>
      <p:pic>
        <p:nvPicPr>
          <p:cNvPr id="30" name="図 29">
            <a:extLst>
              <a:ext uri="{FF2B5EF4-FFF2-40B4-BE49-F238E27FC236}">
                <a16:creationId xmlns:a16="http://schemas.microsoft.com/office/drawing/2014/main" id="{84D3EFA1-764A-AE47-9037-947E8C83AD3F}"/>
              </a:ext>
            </a:extLst>
          </p:cNvPr>
          <p:cNvPicPr>
            <a:picLocks noChangeAspect="1"/>
          </p:cNvPicPr>
          <p:nvPr/>
        </p:nvPicPr>
        <p:blipFill>
          <a:blip r:embed="rId6"/>
          <a:srcRect l="3069" t="17171" r="4647" b="19211"/>
          <a:stretch>
            <a:fillRect/>
          </a:stretch>
        </p:blipFill>
        <p:spPr>
          <a:xfrm>
            <a:off x="5707510" y="1648728"/>
            <a:ext cx="1776190" cy="231900"/>
          </a:xfrm>
          <a:prstGeom prst="rect">
            <a:avLst/>
          </a:prstGeom>
        </p:spPr>
      </p:pic>
      <p:pic>
        <p:nvPicPr>
          <p:cNvPr id="34" name="図 33" descr="アプリケーション が含まれている画像&#10;&#10;自動的に生成された説明">
            <a:extLst>
              <a:ext uri="{FF2B5EF4-FFF2-40B4-BE49-F238E27FC236}">
                <a16:creationId xmlns:a16="http://schemas.microsoft.com/office/drawing/2014/main" id="{4C45762D-AB5D-1646-AD38-DACB990B443F}"/>
              </a:ext>
            </a:extLst>
          </p:cNvPr>
          <p:cNvPicPr>
            <a:picLocks noChangeAspect="1"/>
          </p:cNvPicPr>
          <p:nvPr/>
        </p:nvPicPr>
        <p:blipFill>
          <a:blip r:embed="rId7"/>
          <a:stretch>
            <a:fillRect/>
          </a:stretch>
        </p:blipFill>
        <p:spPr>
          <a:xfrm>
            <a:off x="8474328" y="1147248"/>
            <a:ext cx="495300" cy="419100"/>
          </a:xfrm>
          <a:prstGeom prst="rect">
            <a:avLst/>
          </a:prstGeom>
        </p:spPr>
      </p:pic>
      <p:sp>
        <p:nvSpPr>
          <p:cNvPr id="157" name="テキスト ボックス 156">
            <a:extLst>
              <a:ext uri="{FF2B5EF4-FFF2-40B4-BE49-F238E27FC236}">
                <a16:creationId xmlns:a16="http://schemas.microsoft.com/office/drawing/2014/main" id="{C25CF616-56CF-304B-8FDD-ED0BDDFDF891}"/>
              </a:ext>
            </a:extLst>
          </p:cNvPr>
          <p:cNvSpPr txBox="1"/>
          <p:nvPr/>
        </p:nvSpPr>
        <p:spPr>
          <a:xfrm>
            <a:off x="5650973" y="8173238"/>
            <a:ext cx="4864726" cy="230832"/>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※9 </a:t>
            </a:r>
            <a:r>
              <a:rPr lang="ja-JP" altLang="en-US" sz="450" dirty="0">
                <a:latin typeface="メイリオ" panose="020B0604030504040204" pitchFamily="50" charset="-128"/>
                <a:ea typeface="メイリオ" panose="020B0604030504040204" pitchFamily="50" charset="-128"/>
              </a:rPr>
              <a:t>試験条件</a:t>
            </a:r>
            <a:r>
              <a:rPr lang="en-US" altLang="ja-JP" sz="450" dirty="0">
                <a:latin typeface="メイリオ" panose="020B0604030504040204" pitchFamily="50" charset="-128"/>
                <a:ea typeface="メイリオ" panose="020B0604030504040204" pitchFamily="50" charset="-128"/>
              </a:rPr>
              <a:t>:CSH-S28CR</a:t>
            </a:r>
            <a:r>
              <a:rPr lang="ja-JP" altLang="en-US" sz="450" dirty="0">
                <a:latin typeface="メイリオ" panose="020B0604030504040204" pitchFamily="50" charset="-128"/>
                <a:ea typeface="メイリオ" panose="020B0604030504040204" pitchFamily="50" charset="-128"/>
              </a:rPr>
              <a:t>、当社環境試験室</a:t>
            </a:r>
            <a:r>
              <a:rPr lang="en-US" altLang="ja-JP" sz="450" dirty="0">
                <a:latin typeface="メイリオ" panose="020B0604030504040204" pitchFamily="50" charset="-128"/>
                <a:ea typeface="メイリオ" panose="020B0604030504040204" pitchFamily="50" charset="-128"/>
              </a:rPr>
              <a:t>10</a:t>
            </a:r>
            <a:r>
              <a:rPr lang="ja-JP" altLang="en-US" sz="450" dirty="0">
                <a:latin typeface="メイリオ" panose="020B0604030504040204" pitchFamily="50" charset="-128"/>
                <a:ea typeface="メイリオ" panose="020B0604030504040204" pitchFamily="50" charset="-128"/>
              </a:rPr>
              <a:t>畳において 外気温</a:t>
            </a:r>
            <a:r>
              <a:rPr lang="en-US" altLang="ja-JP" sz="450" dirty="0">
                <a:latin typeface="メイリオ" panose="020B0604030504040204" pitchFamily="50" charset="-128"/>
                <a:ea typeface="メイリオ" panose="020B0604030504040204" pitchFamily="50" charset="-128"/>
              </a:rPr>
              <a:t>35℃ </a:t>
            </a:r>
            <a:r>
              <a:rPr lang="ja-JP" altLang="en-US" sz="450" dirty="0">
                <a:latin typeface="メイリオ" panose="020B0604030504040204" pitchFamily="50" charset="-128"/>
                <a:ea typeface="メイリオ" panose="020B0604030504040204" pitchFamily="50" charset="-128"/>
              </a:rPr>
              <a:t>設定温度</a:t>
            </a:r>
            <a:r>
              <a:rPr lang="en-US" altLang="ja-JP" sz="450" dirty="0">
                <a:latin typeface="メイリオ" panose="020B0604030504040204" pitchFamily="50" charset="-128"/>
                <a:ea typeface="メイリオ" panose="020B0604030504040204" pitchFamily="50" charset="-128"/>
              </a:rPr>
              <a:t>28℃ </a:t>
            </a:r>
            <a:r>
              <a:rPr lang="ja-JP" altLang="en-US" sz="450" dirty="0">
                <a:latin typeface="メイリオ" panose="020B0604030504040204" pitchFamily="50" charset="-128"/>
                <a:ea typeface="メイリオ" panose="020B0604030504040204" pitchFamily="50" charset="-128"/>
              </a:rPr>
              <a:t>風量最大 冷房運転安定時</a:t>
            </a:r>
            <a:r>
              <a:rPr lang="en-US" altLang="ja-JP" sz="450" dirty="0">
                <a:latin typeface="メイリオ" panose="020B0604030504040204" pitchFamily="50" charset="-128"/>
                <a:ea typeface="メイリオ" panose="020B0604030504040204" pitchFamily="50" charset="-128"/>
              </a:rPr>
              <a:t>1</a:t>
            </a:r>
            <a:r>
              <a:rPr lang="ja-JP" altLang="en-US" sz="450" dirty="0">
                <a:latin typeface="メイリオ" panose="020B0604030504040204" pitchFamily="50" charset="-128"/>
                <a:ea typeface="メイリオ" panose="020B0604030504040204" pitchFamily="50" charset="-128"/>
              </a:rPr>
              <a:t>時間あたり ひかえめな運転時</a:t>
            </a:r>
            <a:r>
              <a:rPr lang="en-US" altLang="ja-JP" sz="450" dirty="0">
                <a:latin typeface="メイリオ" panose="020B0604030504040204" pitchFamily="50" charset="-128"/>
                <a:ea typeface="メイリオ" panose="020B0604030504040204" pitchFamily="50" charset="-128"/>
              </a:rPr>
              <a:t>109Wh</a:t>
            </a:r>
            <a:r>
              <a:rPr lang="ja-JP" altLang="en-US" sz="450" dirty="0">
                <a:latin typeface="メイリオ" panose="020B0604030504040204" pitchFamily="50" charset="-128"/>
                <a:ea typeface="メイリオ" panose="020B0604030504040204" pitchFamily="50" charset="-128"/>
              </a:rPr>
              <a:t>と通常運転時</a:t>
            </a:r>
            <a:r>
              <a:rPr lang="en-US" altLang="ja-JP" sz="450" dirty="0">
                <a:latin typeface="メイリオ" panose="020B0604030504040204" pitchFamily="50" charset="-128"/>
                <a:ea typeface="メイリオ" panose="020B0604030504040204" pitchFamily="50" charset="-128"/>
              </a:rPr>
              <a:t>150Wh</a:t>
            </a:r>
            <a:r>
              <a:rPr lang="ja-JP" altLang="en-US" sz="450" dirty="0">
                <a:latin typeface="メイリオ" panose="020B0604030504040204" pitchFamily="50" charset="-128"/>
                <a:ea typeface="メイリオ" panose="020B0604030504040204" pitchFamily="50" charset="-128"/>
              </a:rPr>
              <a:t>の比較。</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外気温</a:t>
            </a:r>
            <a:r>
              <a:rPr lang="en-US" altLang="ja-JP" sz="450" dirty="0">
                <a:latin typeface="メイリオ" panose="020B0604030504040204" pitchFamily="50" charset="-128"/>
                <a:ea typeface="メイリオ" panose="020B0604030504040204" pitchFamily="50" charset="-128"/>
              </a:rPr>
              <a:t>7℃</a:t>
            </a:r>
            <a:r>
              <a:rPr lang="ja-JP" altLang="en-US" sz="450" dirty="0">
                <a:latin typeface="メイリオ" panose="020B0604030504040204" pitchFamily="50" charset="-128"/>
                <a:ea typeface="メイリオ" panose="020B0604030504040204" pitchFamily="50" charset="-128"/>
              </a:rPr>
              <a:t>設定温度</a:t>
            </a:r>
            <a:r>
              <a:rPr lang="en-US" altLang="ja-JP" sz="450" dirty="0">
                <a:latin typeface="メイリオ" panose="020B0604030504040204" pitchFamily="50" charset="-128"/>
                <a:ea typeface="メイリオ" panose="020B0604030504040204" pitchFamily="50" charset="-128"/>
              </a:rPr>
              <a:t>20℃ </a:t>
            </a:r>
            <a:r>
              <a:rPr lang="ja-JP" altLang="en-US" sz="450" dirty="0">
                <a:latin typeface="メイリオ" panose="020B0604030504040204" pitchFamily="50" charset="-128"/>
                <a:ea typeface="メイリオ" panose="020B0604030504040204" pitchFamily="50" charset="-128"/>
              </a:rPr>
              <a:t>風量最大</a:t>
            </a:r>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暖房運転安定時</a:t>
            </a:r>
            <a:r>
              <a:rPr lang="en-US" altLang="ja-JP" sz="450" dirty="0">
                <a:latin typeface="メイリオ" panose="020B0604030504040204" pitchFamily="50" charset="-128"/>
                <a:ea typeface="メイリオ" panose="020B0604030504040204" pitchFamily="50" charset="-128"/>
              </a:rPr>
              <a:t>1</a:t>
            </a:r>
            <a:r>
              <a:rPr lang="ja-JP" altLang="en-US" sz="450" dirty="0">
                <a:latin typeface="メイリオ" panose="020B0604030504040204" pitchFamily="50" charset="-128"/>
                <a:ea typeface="メイリオ" panose="020B0604030504040204" pitchFamily="50" charset="-128"/>
              </a:rPr>
              <a:t>時間あたり ひかえめな運転時</a:t>
            </a:r>
            <a:r>
              <a:rPr lang="en-US" altLang="ja-JP" sz="450" dirty="0">
                <a:latin typeface="メイリオ" panose="020B0604030504040204" pitchFamily="50" charset="-128"/>
                <a:ea typeface="メイリオ" panose="020B0604030504040204" pitchFamily="50" charset="-128"/>
              </a:rPr>
              <a:t>314Wh</a:t>
            </a:r>
            <a:r>
              <a:rPr lang="ja-JP" altLang="en-US" sz="450" dirty="0">
                <a:latin typeface="メイリオ" panose="020B0604030504040204" pitchFamily="50" charset="-128"/>
                <a:ea typeface="メイリオ" panose="020B0604030504040204" pitchFamily="50" charset="-128"/>
              </a:rPr>
              <a:t>と通常運転時</a:t>
            </a:r>
            <a:r>
              <a:rPr lang="en-US" altLang="ja-JP" sz="450" dirty="0">
                <a:latin typeface="メイリオ" panose="020B0604030504040204" pitchFamily="50" charset="-128"/>
                <a:ea typeface="メイリオ" panose="020B0604030504040204" pitchFamily="50" charset="-128"/>
              </a:rPr>
              <a:t>411Wh</a:t>
            </a:r>
            <a:r>
              <a:rPr lang="ja-JP" altLang="en-US" sz="450" dirty="0">
                <a:latin typeface="メイリオ" panose="020B0604030504040204" pitchFamily="50" charset="-128"/>
                <a:ea typeface="メイリオ" panose="020B0604030504040204" pitchFamily="50" charset="-128"/>
              </a:rPr>
              <a:t>の比較。</a:t>
            </a:r>
          </a:p>
        </p:txBody>
      </p:sp>
      <p:sp>
        <p:nvSpPr>
          <p:cNvPr id="185" name="テキスト ボックス 184">
            <a:extLst>
              <a:ext uri="{FF2B5EF4-FFF2-40B4-BE49-F238E27FC236}">
                <a16:creationId xmlns:a16="http://schemas.microsoft.com/office/drawing/2014/main" id="{EC44FCAC-2B35-4547-B118-0D1EA74D9332}"/>
              </a:ext>
            </a:extLst>
          </p:cNvPr>
          <p:cNvSpPr txBox="1"/>
          <p:nvPr/>
        </p:nvSpPr>
        <p:spPr>
          <a:xfrm>
            <a:off x="10850428" y="8424808"/>
            <a:ext cx="1822935" cy="169277"/>
          </a:xfrm>
          <a:prstGeom prst="rect">
            <a:avLst/>
          </a:prstGeom>
          <a:noFill/>
        </p:spPr>
        <p:txBody>
          <a:bodyPr wrap="none" rtlCol="0">
            <a:spAutoFit/>
          </a:bodyPr>
          <a:lstStyle/>
          <a:p>
            <a:r>
              <a:rPr lang="en-US" altLang="ja-JP" sz="500">
                <a:solidFill>
                  <a:srgbClr val="FF0000"/>
                </a:solidFill>
                <a:latin typeface="游ゴシック Medium" panose="020B0500000000000000" pitchFamily="50" charset="-128"/>
                <a:ea typeface="游ゴシック Medium" panose="020B0500000000000000" pitchFamily="50" charset="-128"/>
              </a:rPr>
              <a:t>★</a:t>
            </a:r>
            <a:r>
              <a:rPr lang="ja-JP" altLang="en-US" sz="500">
                <a:solidFill>
                  <a:srgbClr val="FF0000"/>
                </a:solidFill>
                <a:latin typeface="游ゴシック Medium" panose="020B0500000000000000" pitchFamily="50" charset="-128"/>
                <a:ea typeface="游ゴシック Medium" panose="020B0500000000000000" pitchFamily="50" charset="-128"/>
              </a:rPr>
              <a:t>外気温</a:t>
            </a:r>
            <a:r>
              <a:rPr lang="en-US" altLang="ja-JP" sz="500">
                <a:solidFill>
                  <a:srgbClr val="FF0000"/>
                </a:solidFill>
                <a:latin typeface="游ゴシック Medium" panose="020B0500000000000000" pitchFamily="50" charset="-128"/>
                <a:ea typeface="游ゴシック Medium" panose="020B0500000000000000" pitchFamily="50" charset="-128"/>
              </a:rPr>
              <a:t>2℃</a:t>
            </a:r>
            <a:r>
              <a:rPr lang="ja-JP" altLang="en-US" sz="500">
                <a:solidFill>
                  <a:srgbClr val="FF0000"/>
                </a:solidFill>
                <a:latin typeface="游ゴシック Medium" panose="020B0500000000000000" pitchFamily="50" charset="-128"/>
                <a:ea typeface="游ゴシック Medium" panose="020B0500000000000000" pitchFamily="50" charset="-128"/>
              </a:rPr>
              <a:t>時。暖房を重視する時のめやすになります。</a:t>
            </a:r>
          </a:p>
        </p:txBody>
      </p:sp>
      <p:sp>
        <p:nvSpPr>
          <p:cNvPr id="186" name="テキスト ボックス 185">
            <a:extLst>
              <a:ext uri="{FF2B5EF4-FFF2-40B4-BE49-F238E27FC236}">
                <a16:creationId xmlns:a16="http://schemas.microsoft.com/office/drawing/2014/main" id="{D2AAEDD6-66FB-4943-A14B-8D590FB5A7E1}"/>
              </a:ext>
            </a:extLst>
          </p:cNvPr>
          <p:cNvSpPr txBox="1"/>
          <p:nvPr/>
        </p:nvSpPr>
        <p:spPr>
          <a:xfrm>
            <a:off x="5940870" y="8453191"/>
            <a:ext cx="4481577" cy="461665"/>
          </a:xfrm>
          <a:prstGeom prst="rect">
            <a:avLst/>
          </a:prstGeom>
          <a:noFill/>
        </p:spPr>
        <p:txBody>
          <a:bodyPr wrap="square" rtlCol="0">
            <a:spAutoFit/>
          </a:bodyPr>
          <a:lstStyle/>
          <a:p>
            <a:r>
              <a:rPr lang="en-US" altLang="ja-JP" sz="1200" b="1" dirty="0">
                <a:latin typeface="+mj-ea"/>
                <a:ea typeface="+mj-ea"/>
              </a:rPr>
              <a:t>S</a:t>
            </a:r>
            <a:r>
              <a:rPr lang="ja-JP" altLang="en-US" sz="1200" b="1" dirty="0">
                <a:latin typeface="+mj-ea"/>
                <a:ea typeface="+mj-ea"/>
              </a:rPr>
              <a:t>シリーズは</a:t>
            </a:r>
            <a:r>
              <a:rPr lang="en-US" altLang="ja-JP" sz="1200" b="1" dirty="0">
                <a:latin typeface="+mj-ea"/>
                <a:ea typeface="+mj-ea"/>
              </a:rPr>
              <a:t>ZEH</a:t>
            </a:r>
            <a:r>
              <a:rPr lang="ja-JP" altLang="en-US" sz="1200" b="1" dirty="0">
                <a:latin typeface="+mj-ea"/>
                <a:ea typeface="+mj-ea"/>
              </a:rPr>
              <a:t>に必要な定格冷房エネルギー消費効率区分「い」に対応しています。</a:t>
            </a:r>
          </a:p>
        </p:txBody>
      </p:sp>
      <p:sp>
        <p:nvSpPr>
          <p:cNvPr id="187" name="テキスト ボックス 186">
            <a:extLst>
              <a:ext uri="{FF2B5EF4-FFF2-40B4-BE49-F238E27FC236}">
                <a16:creationId xmlns:a16="http://schemas.microsoft.com/office/drawing/2014/main" id="{44117EEC-C60C-804F-ADE7-0704A1E6C6BD}"/>
              </a:ext>
            </a:extLst>
          </p:cNvPr>
          <p:cNvSpPr txBox="1"/>
          <p:nvPr/>
        </p:nvSpPr>
        <p:spPr>
          <a:xfrm>
            <a:off x="9063233" y="324802"/>
            <a:ext cx="1940375" cy="307777"/>
          </a:xfrm>
          <a:prstGeom prst="rect">
            <a:avLst/>
          </a:prstGeom>
          <a:noFill/>
          <a:ln>
            <a:solidFill>
              <a:schemeClr val="bg1"/>
            </a:solidFill>
          </a:ln>
        </p:spPr>
        <p:txBody>
          <a:bodyPr wrap="square" rtlCol="0">
            <a:spAutoFit/>
          </a:bodyPr>
          <a:lstStyle/>
          <a:p>
            <a:pPr algn="ctr"/>
            <a:r>
              <a:rPr kumimoji="1" lang="ja-JP" altLang="en-US" sz="1400" dirty="0">
                <a:solidFill>
                  <a:schemeClr val="bg1"/>
                </a:solidFill>
                <a:latin typeface="游ゴシック Medium" panose="020B0500000000000000" pitchFamily="50" charset="-128"/>
                <a:ea typeface="游ゴシック Medium" panose="020B0500000000000000" pitchFamily="50" charset="-128"/>
                <a:cs typeface="A-OTF リュウミン Pro M-KL"/>
              </a:rPr>
              <a:t>セパレートエアコン</a:t>
            </a:r>
          </a:p>
        </p:txBody>
      </p:sp>
      <p:sp>
        <p:nvSpPr>
          <p:cNvPr id="188" name="テキスト ボックス 187">
            <a:extLst>
              <a:ext uri="{FF2B5EF4-FFF2-40B4-BE49-F238E27FC236}">
                <a16:creationId xmlns:a16="http://schemas.microsoft.com/office/drawing/2014/main" id="{F2DB8F87-19F8-464B-9B95-0CDABC791051}"/>
              </a:ext>
            </a:extLst>
          </p:cNvPr>
          <p:cNvSpPr txBox="1"/>
          <p:nvPr/>
        </p:nvSpPr>
        <p:spPr>
          <a:xfrm>
            <a:off x="5697758" y="1642298"/>
            <a:ext cx="1871870" cy="261610"/>
          </a:xfrm>
          <a:prstGeom prst="rect">
            <a:avLst/>
          </a:prstGeom>
          <a:noFill/>
        </p:spPr>
        <p:txBody>
          <a:bodyPr wrap="square" rtlCol="0">
            <a:spAutoFit/>
          </a:bodyPr>
          <a:lstStyle/>
          <a:p>
            <a:r>
              <a:rPr lang="ja-JP" altLang="en-US" sz="1100" dirty="0">
                <a:solidFill>
                  <a:srgbClr val="FFFFFF"/>
                </a:solidFill>
              </a:rPr>
              <a:t>東北電力推薦 暖房エアコン</a:t>
            </a:r>
          </a:p>
        </p:txBody>
      </p:sp>
      <p:sp>
        <p:nvSpPr>
          <p:cNvPr id="189" name="テキスト ボックス 188">
            <a:extLst>
              <a:ext uri="{FF2B5EF4-FFF2-40B4-BE49-F238E27FC236}">
                <a16:creationId xmlns:a16="http://schemas.microsoft.com/office/drawing/2014/main" id="{0391AE10-FBB4-BD45-A185-72A97510786E}"/>
              </a:ext>
            </a:extLst>
          </p:cNvPr>
          <p:cNvSpPr txBox="1"/>
          <p:nvPr/>
        </p:nvSpPr>
        <p:spPr>
          <a:xfrm>
            <a:off x="5616443" y="1229847"/>
            <a:ext cx="1513135" cy="215444"/>
          </a:xfrm>
          <a:prstGeom prst="rect">
            <a:avLst/>
          </a:prstGeom>
          <a:noFill/>
        </p:spPr>
        <p:txBody>
          <a:bodyPr wrap="square" rtlCol="0">
            <a:spAutoFit/>
          </a:bodyPr>
          <a:lstStyle/>
          <a:p>
            <a:r>
              <a:rPr lang="ja-JP" altLang="en-US" sz="800" dirty="0">
                <a:solidFill>
                  <a:srgbClr val="948A54"/>
                </a:solidFill>
              </a:rPr>
              <a:t>定格冷房エネルギー消費効率</a:t>
            </a:r>
          </a:p>
        </p:txBody>
      </p:sp>
      <p:sp>
        <p:nvSpPr>
          <p:cNvPr id="190" name="テキスト ボックス 189">
            <a:extLst>
              <a:ext uri="{FF2B5EF4-FFF2-40B4-BE49-F238E27FC236}">
                <a16:creationId xmlns:a16="http://schemas.microsoft.com/office/drawing/2014/main" id="{A2B569F0-FEB5-2043-9E19-7453CC928693}"/>
              </a:ext>
            </a:extLst>
          </p:cNvPr>
          <p:cNvSpPr txBox="1"/>
          <p:nvPr/>
        </p:nvSpPr>
        <p:spPr>
          <a:xfrm>
            <a:off x="7011993" y="1234494"/>
            <a:ext cx="670984" cy="215444"/>
          </a:xfrm>
          <a:prstGeom prst="rect">
            <a:avLst/>
          </a:prstGeom>
          <a:noFill/>
        </p:spPr>
        <p:txBody>
          <a:bodyPr wrap="square" rtlCol="0">
            <a:spAutoFit/>
          </a:bodyPr>
          <a:lstStyle/>
          <a:p>
            <a:r>
              <a:rPr lang="ja-JP" altLang="en-US" sz="800" dirty="0">
                <a:solidFill>
                  <a:srgbClr val="948A54"/>
                </a:solidFill>
              </a:rPr>
              <a:t>区分（い）</a:t>
            </a:r>
            <a:endParaRPr kumimoji="1" lang="ja-JP" altLang="en-US" sz="800" dirty="0">
              <a:solidFill>
                <a:srgbClr val="948A54"/>
              </a:solidFill>
            </a:endParaRPr>
          </a:p>
        </p:txBody>
      </p:sp>
      <p:cxnSp>
        <p:nvCxnSpPr>
          <p:cNvPr id="200" name="直線矢印コネクタ 199">
            <a:extLst>
              <a:ext uri="{FF2B5EF4-FFF2-40B4-BE49-F238E27FC236}">
                <a16:creationId xmlns:a16="http://schemas.microsoft.com/office/drawing/2014/main" id="{91FB8096-D725-B94F-AC8F-098252D4E165}"/>
              </a:ext>
            </a:extLst>
          </p:cNvPr>
          <p:cNvCxnSpPr>
            <a:cxnSpLocks/>
          </p:cNvCxnSpPr>
          <p:nvPr/>
        </p:nvCxnSpPr>
        <p:spPr>
          <a:xfrm flipV="1">
            <a:off x="6018574" y="3359854"/>
            <a:ext cx="2896826" cy="1601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204" name="直線矢印コネクタ 203">
            <a:extLst>
              <a:ext uri="{FF2B5EF4-FFF2-40B4-BE49-F238E27FC236}">
                <a16:creationId xmlns:a16="http://schemas.microsoft.com/office/drawing/2014/main" id="{75750041-0A90-0749-9FAC-C5AB81BD13D7}"/>
              </a:ext>
            </a:extLst>
          </p:cNvPr>
          <p:cNvCxnSpPr>
            <a:cxnSpLocks/>
          </p:cNvCxnSpPr>
          <p:nvPr/>
        </p:nvCxnSpPr>
        <p:spPr>
          <a:xfrm flipV="1">
            <a:off x="8923465" y="3183861"/>
            <a:ext cx="388640" cy="167100"/>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206" name="直線矢印コネクタ 205">
            <a:extLst>
              <a:ext uri="{FF2B5EF4-FFF2-40B4-BE49-F238E27FC236}">
                <a16:creationId xmlns:a16="http://schemas.microsoft.com/office/drawing/2014/main" id="{83374296-E0DE-A24F-9C12-B2EBB81BABAC}"/>
              </a:ext>
            </a:extLst>
          </p:cNvPr>
          <p:cNvCxnSpPr>
            <a:cxnSpLocks/>
          </p:cNvCxnSpPr>
          <p:nvPr/>
        </p:nvCxnSpPr>
        <p:spPr>
          <a:xfrm>
            <a:off x="9325607" y="2078330"/>
            <a:ext cx="0" cy="1080670"/>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213" name="直線コネクタ 212">
            <a:extLst>
              <a:ext uri="{FF2B5EF4-FFF2-40B4-BE49-F238E27FC236}">
                <a16:creationId xmlns:a16="http://schemas.microsoft.com/office/drawing/2014/main" id="{1205C92B-40C8-C842-A1DF-E97D24F6F78E}"/>
              </a:ext>
            </a:extLst>
          </p:cNvPr>
          <p:cNvCxnSpPr>
            <a:cxnSpLocks/>
          </p:cNvCxnSpPr>
          <p:nvPr/>
        </p:nvCxnSpPr>
        <p:spPr>
          <a:xfrm>
            <a:off x="6018574" y="3286990"/>
            <a:ext cx="0" cy="167114"/>
          </a:xfrm>
          <a:prstGeom prst="line">
            <a:avLst/>
          </a:prstGeom>
        </p:spPr>
        <p:style>
          <a:lnRef idx="1">
            <a:schemeClr val="dk1"/>
          </a:lnRef>
          <a:fillRef idx="0">
            <a:schemeClr val="dk1"/>
          </a:fillRef>
          <a:effectRef idx="0">
            <a:schemeClr val="dk1"/>
          </a:effectRef>
          <a:fontRef idx="minor">
            <a:schemeClr val="tx1"/>
          </a:fontRef>
        </p:style>
      </p:cxnSp>
      <p:cxnSp>
        <p:nvCxnSpPr>
          <p:cNvPr id="215" name="直線コネクタ 214">
            <a:extLst>
              <a:ext uri="{FF2B5EF4-FFF2-40B4-BE49-F238E27FC236}">
                <a16:creationId xmlns:a16="http://schemas.microsoft.com/office/drawing/2014/main" id="{14EC8AE5-DF54-CD4B-976C-52F7553C0C3F}"/>
              </a:ext>
            </a:extLst>
          </p:cNvPr>
          <p:cNvCxnSpPr>
            <a:cxnSpLocks/>
          </p:cNvCxnSpPr>
          <p:nvPr/>
        </p:nvCxnSpPr>
        <p:spPr>
          <a:xfrm>
            <a:off x="8915400" y="3272925"/>
            <a:ext cx="0" cy="167114"/>
          </a:xfrm>
          <a:prstGeom prst="line">
            <a:avLst/>
          </a:prstGeom>
        </p:spPr>
        <p:style>
          <a:lnRef idx="1">
            <a:schemeClr val="dk1"/>
          </a:lnRef>
          <a:fillRef idx="0">
            <a:schemeClr val="dk1"/>
          </a:fillRef>
          <a:effectRef idx="0">
            <a:schemeClr val="dk1"/>
          </a:effectRef>
          <a:fontRef idx="minor">
            <a:schemeClr val="tx1"/>
          </a:fontRef>
        </p:style>
      </p:cxnSp>
      <p:cxnSp>
        <p:nvCxnSpPr>
          <p:cNvPr id="217" name="直線コネクタ 216">
            <a:extLst>
              <a:ext uri="{FF2B5EF4-FFF2-40B4-BE49-F238E27FC236}">
                <a16:creationId xmlns:a16="http://schemas.microsoft.com/office/drawing/2014/main" id="{FA098ABB-E2FC-1B4F-97C2-D849123DBEFE}"/>
              </a:ext>
            </a:extLst>
          </p:cNvPr>
          <p:cNvCxnSpPr>
            <a:cxnSpLocks/>
          </p:cNvCxnSpPr>
          <p:nvPr/>
        </p:nvCxnSpPr>
        <p:spPr>
          <a:xfrm rot="5400000">
            <a:off x="9331416" y="3081087"/>
            <a:ext cx="0" cy="167114"/>
          </a:xfrm>
          <a:prstGeom prst="line">
            <a:avLst/>
          </a:prstGeom>
        </p:spPr>
        <p:style>
          <a:lnRef idx="1">
            <a:schemeClr val="dk1"/>
          </a:lnRef>
          <a:fillRef idx="0">
            <a:schemeClr val="dk1"/>
          </a:fillRef>
          <a:effectRef idx="0">
            <a:schemeClr val="dk1"/>
          </a:effectRef>
          <a:fontRef idx="minor">
            <a:schemeClr val="tx1"/>
          </a:fontRef>
        </p:style>
      </p:cxnSp>
      <p:cxnSp>
        <p:nvCxnSpPr>
          <p:cNvPr id="218" name="直線コネクタ 217">
            <a:extLst>
              <a:ext uri="{FF2B5EF4-FFF2-40B4-BE49-F238E27FC236}">
                <a16:creationId xmlns:a16="http://schemas.microsoft.com/office/drawing/2014/main" id="{50B622E0-B5CD-014D-933C-58010FCCE420}"/>
              </a:ext>
            </a:extLst>
          </p:cNvPr>
          <p:cNvCxnSpPr>
            <a:cxnSpLocks/>
          </p:cNvCxnSpPr>
          <p:nvPr/>
        </p:nvCxnSpPr>
        <p:spPr>
          <a:xfrm rot="5400000">
            <a:off x="9331416" y="1994773"/>
            <a:ext cx="0" cy="167114"/>
          </a:xfrm>
          <a:prstGeom prst="line">
            <a:avLst/>
          </a:prstGeom>
        </p:spPr>
        <p:style>
          <a:lnRef idx="1">
            <a:schemeClr val="dk1"/>
          </a:lnRef>
          <a:fillRef idx="0">
            <a:schemeClr val="dk1"/>
          </a:fillRef>
          <a:effectRef idx="0">
            <a:schemeClr val="dk1"/>
          </a:effectRef>
          <a:fontRef idx="minor">
            <a:schemeClr val="tx1"/>
          </a:fontRef>
        </p:style>
      </p:cxnSp>
      <p:sp>
        <p:nvSpPr>
          <p:cNvPr id="233" name="テキスト ボックス 232">
            <a:extLst>
              <a:ext uri="{FF2B5EF4-FFF2-40B4-BE49-F238E27FC236}">
                <a16:creationId xmlns:a16="http://schemas.microsoft.com/office/drawing/2014/main" id="{35A8DDA2-3B1D-D14B-BBCD-555DB63139A0}"/>
              </a:ext>
            </a:extLst>
          </p:cNvPr>
          <p:cNvSpPr txBox="1"/>
          <p:nvPr/>
        </p:nvSpPr>
        <p:spPr>
          <a:xfrm>
            <a:off x="7085922" y="3346382"/>
            <a:ext cx="604653" cy="215444"/>
          </a:xfrm>
          <a:prstGeom prst="rect">
            <a:avLst/>
          </a:prstGeom>
          <a:noFill/>
          <a:ln>
            <a:noFill/>
          </a:ln>
        </p:spPr>
        <p:txBody>
          <a:bodyPr wrap="none" rtlCol="0">
            <a:spAutoFit/>
          </a:bodyPr>
          <a:lstStyle/>
          <a:p>
            <a:r>
              <a:rPr lang="ja-JP" altLang="en-US" sz="800" dirty="0">
                <a:latin typeface="+mn-ea"/>
              </a:rPr>
              <a:t>幅</a:t>
            </a:r>
            <a:r>
              <a:rPr lang="en-US" altLang="ja-JP" sz="800" dirty="0">
                <a:latin typeface="+mn-ea"/>
              </a:rPr>
              <a:t>797mm</a:t>
            </a:r>
            <a:endParaRPr lang="ja-JP" altLang="en-US" sz="800" dirty="0">
              <a:latin typeface="+mn-ea"/>
            </a:endParaRPr>
          </a:p>
        </p:txBody>
      </p:sp>
      <p:sp>
        <p:nvSpPr>
          <p:cNvPr id="234" name="テキスト ボックス 233">
            <a:extLst>
              <a:ext uri="{FF2B5EF4-FFF2-40B4-BE49-F238E27FC236}">
                <a16:creationId xmlns:a16="http://schemas.microsoft.com/office/drawing/2014/main" id="{59049E07-62FF-7144-970C-0F81A478846E}"/>
              </a:ext>
            </a:extLst>
          </p:cNvPr>
          <p:cNvSpPr txBox="1"/>
          <p:nvPr/>
        </p:nvSpPr>
        <p:spPr>
          <a:xfrm>
            <a:off x="7499402" y="3367866"/>
            <a:ext cx="1250461" cy="184666"/>
          </a:xfrm>
          <a:prstGeom prst="rect">
            <a:avLst/>
          </a:prstGeom>
          <a:noFill/>
          <a:ln>
            <a:noFill/>
          </a:ln>
        </p:spPr>
        <p:txBody>
          <a:bodyPr wrap="square" rtlCol="0">
            <a:spAutoFit/>
          </a:bodyPr>
          <a:lstStyle/>
          <a:p>
            <a:r>
              <a:rPr lang="ja-JP" altLang="en-US" sz="600" dirty="0">
                <a:latin typeface="+mn-ea"/>
              </a:rPr>
              <a:t>（本体取付枠幅寸法 </a:t>
            </a:r>
            <a:r>
              <a:rPr lang="en-US" altLang="ja-JP" sz="600" dirty="0">
                <a:latin typeface="+mn-ea"/>
              </a:rPr>
              <a:t>787</a:t>
            </a:r>
            <a:r>
              <a:rPr lang="ja-JP" altLang="en-US" sz="600" dirty="0">
                <a:latin typeface="+mn-ea"/>
              </a:rPr>
              <a:t>ｍｍ）</a:t>
            </a:r>
            <a:endParaRPr lang="en-US" altLang="ja-JP" sz="600" dirty="0">
              <a:latin typeface="+mn-ea"/>
            </a:endParaRPr>
          </a:p>
        </p:txBody>
      </p:sp>
      <p:sp>
        <p:nvSpPr>
          <p:cNvPr id="235" name="テキスト ボックス 234">
            <a:extLst>
              <a:ext uri="{FF2B5EF4-FFF2-40B4-BE49-F238E27FC236}">
                <a16:creationId xmlns:a16="http://schemas.microsoft.com/office/drawing/2014/main" id="{90DBDCFB-3BC1-C548-B721-DDA0EF42B405}"/>
              </a:ext>
            </a:extLst>
          </p:cNvPr>
          <p:cNvSpPr txBox="1"/>
          <p:nvPr/>
        </p:nvSpPr>
        <p:spPr>
          <a:xfrm>
            <a:off x="9089003" y="3293700"/>
            <a:ext cx="502061" cy="271869"/>
          </a:xfrm>
          <a:prstGeom prst="rect">
            <a:avLst/>
          </a:prstGeom>
          <a:noFill/>
          <a:ln>
            <a:noFill/>
          </a:ln>
        </p:spPr>
        <p:txBody>
          <a:bodyPr wrap="square" rtlCol="0">
            <a:spAutoFit/>
          </a:bodyPr>
          <a:lstStyle/>
          <a:p>
            <a:pPr>
              <a:lnSpc>
                <a:spcPts val="700"/>
              </a:lnSpc>
            </a:pPr>
            <a:r>
              <a:rPr lang="ja-JP" altLang="en-US" sz="800" dirty="0"/>
              <a:t>奥行き</a:t>
            </a:r>
            <a:endParaRPr lang="en-US" altLang="ja-JP" sz="800" dirty="0"/>
          </a:p>
          <a:p>
            <a:pPr>
              <a:lnSpc>
                <a:spcPts val="700"/>
              </a:lnSpc>
            </a:pPr>
            <a:r>
              <a:rPr lang="en-US" altLang="ja-JP" sz="800" dirty="0"/>
              <a:t>369mm</a:t>
            </a:r>
            <a:endParaRPr lang="ja-JP" altLang="en-US" sz="800" dirty="0"/>
          </a:p>
        </p:txBody>
      </p:sp>
      <p:sp>
        <p:nvSpPr>
          <p:cNvPr id="236" name="テキスト ボックス 235">
            <a:extLst>
              <a:ext uri="{FF2B5EF4-FFF2-40B4-BE49-F238E27FC236}">
                <a16:creationId xmlns:a16="http://schemas.microsoft.com/office/drawing/2014/main" id="{33CDE457-8C38-FD4C-A735-3614365ABD05}"/>
              </a:ext>
            </a:extLst>
          </p:cNvPr>
          <p:cNvSpPr txBox="1"/>
          <p:nvPr/>
        </p:nvSpPr>
        <p:spPr>
          <a:xfrm>
            <a:off x="9299177" y="2413992"/>
            <a:ext cx="502061" cy="271869"/>
          </a:xfrm>
          <a:prstGeom prst="rect">
            <a:avLst/>
          </a:prstGeom>
          <a:noFill/>
          <a:ln>
            <a:noFill/>
          </a:ln>
        </p:spPr>
        <p:txBody>
          <a:bodyPr wrap="none" rtlCol="0">
            <a:spAutoFit/>
          </a:bodyPr>
          <a:lstStyle/>
          <a:p>
            <a:pPr>
              <a:lnSpc>
                <a:spcPts val="700"/>
              </a:lnSpc>
            </a:pPr>
            <a:r>
              <a:rPr lang="ja-JP" altLang="en-US" sz="800" dirty="0"/>
              <a:t>高さ</a:t>
            </a:r>
            <a:endParaRPr lang="en-US" altLang="ja-JP" sz="800" dirty="0"/>
          </a:p>
          <a:p>
            <a:pPr>
              <a:lnSpc>
                <a:spcPts val="700"/>
              </a:lnSpc>
            </a:pPr>
            <a:r>
              <a:rPr lang="en-US" altLang="ja-JP" sz="800" dirty="0"/>
              <a:t>295mm</a:t>
            </a:r>
            <a:endParaRPr lang="ja-JP" altLang="en-US" sz="800" dirty="0"/>
          </a:p>
        </p:txBody>
      </p:sp>
      <p:sp>
        <p:nvSpPr>
          <p:cNvPr id="237" name="テキスト ボックス 236">
            <a:extLst>
              <a:ext uri="{FF2B5EF4-FFF2-40B4-BE49-F238E27FC236}">
                <a16:creationId xmlns:a16="http://schemas.microsoft.com/office/drawing/2014/main" id="{ED4E4EA9-5F84-1149-A7DE-0565C47E319F}"/>
              </a:ext>
            </a:extLst>
          </p:cNvPr>
          <p:cNvSpPr txBox="1"/>
          <p:nvPr/>
        </p:nvSpPr>
        <p:spPr>
          <a:xfrm>
            <a:off x="9723361" y="3159000"/>
            <a:ext cx="1116011" cy="384721"/>
          </a:xfrm>
          <a:prstGeom prst="rect">
            <a:avLst/>
          </a:prstGeom>
          <a:noFill/>
          <a:ln>
            <a:noFill/>
          </a:ln>
        </p:spPr>
        <p:txBody>
          <a:bodyPr wrap="none" rtlCol="0">
            <a:spAutoFit/>
          </a:bodyPr>
          <a:lstStyle/>
          <a:p>
            <a:r>
              <a:rPr lang="ja-JP" altLang="en-US" sz="700" dirty="0">
                <a:latin typeface="メイリオ" panose="020B0604030504040204" pitchFamily="50" charset="-128"/>
                <a:ea typeface="メイリオ" panose="020B0604030504040204" pitchFamily="50" charset="-128"/>
              </a:rPr>
              <a:t>リモコンホルダー付属</a:t>
            </a:r>
            <a:endParaRPr lang="en-US" altLang="ja-JP" sz="7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設定温度範囲：</a:t>
            </a:r>
            <a:endParaRPr lang="en-US" altLang="ja-JP" sz="600" dirty="0">
              <a:latin typeface="メイリオ" panose="020B0604030504040204" pitchFamily="50" charset="-128"/>
              <a:ea typeface="メイリオ" panose="020B0604030504040204" pitchFamily="50" charset="-128"/>
            </a:endParaRPr>
          </a:p>
          <a:p>
            <a:r>
              <a:rPr lang="en-US" altLang="ja-JP" sz="600" dirty="0">
                <a:latin typeface="メイリオ" panose="020B0604030504040204" pitchFamily="50" charset="-128"/>
                <a:ea typeface="メイリオ" panose="020B0604030504040204" pitchFamily="50" charset="-128"/>
              </a:rPr>
              <a:t>17℃〜30</a:t>
            </a:r>
            <a:r>
              <a:rPr lang="ja-JP" altLang="en-US" sz="600" dirty="0">
                <a:latin typeface="メイリオ" panose="020B0604030504040204" pitchFamily="50" charset="-128"/>
                <a:ea typeface="メイリオ" panose="020B0604030504040204" pitchFamily="50" charset="-128"/>
              </a:rPr>
              <a:t>℃（</a:t>
            </a:r>
            <a:r>
              <a:rPr lang="en-US" altLang="ja-JP" sz="600" dirty="0">
                <a:latin typeface="メイリオ" panose="020B0604030504040204" pitchFamily="50" charset="-128"/>
                <a:ea typeface="メイリオ" panose="020B0604030504040204" pitchFamily="50" charset="-128"/>
              </a:rPr>
              <a:t>0.5</a:t>
            </a:r>
            <a:r>
              <a:rPr lang="ja-JP" altLang="en-US" sz="600" dirty="0">
                <a:latin typeface="メイリオ" panose="020B0604030504040204" pitchFamily="50" charset="-128"/>
                <a:ea typeface="メイリオ" panose="020B0604030504040204" pitchFamily="50" charset="-128"/>
              </a:rPr>
              <a:t>℃刻み）</a:t>
            </a:r>
          </a:p>
        </p:txBody>
      </p:sp>
      <p:sp>
        <p:nvSpPr>
          <p:cNvPr id="293" name="テキスト ボックス 292">
            <a:extLst>
              <a:ext uri="{FF2B5EF4-FFF2-40B4-BE49-F238E27FC236}">
                <a16:creationId xmlns:a16="http://schemas.microsoft.com/office/drawing/2014/main" id="{305EBDF4-3F46-7941-9E2C-B644E8FA4F34}"/>
              </a:ext>
            </a:extLst>
          </p:cNvPr>
          <p:cNvSpPr txBox="1"/>
          <p:nvPr/>
        </p:nvSpPr>
        <p:spPr>
          <a:xfrm>
            <a:off x="11633963" y="1637266"/>
            <a:ext cx="1143262"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CSH-S22CR</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〉COH-S22CR</a:t>
            </a:r>
          </a:p>
        </p:txBody>
      </p:sp>
      <p:sp>
        <p:nvSpPr>
          <p:cNvPr id="294" name="テキスト ボックス 293">
            <a:extLst>
              <a:ext uri="{FF2B5EF4-FFF2-40B4-BE49-F238E27FC236}">
                <a16:creationId xmlns:a16="http://schemas.microsoft.com/office/drawing/2014/main" id="{A0D74F14-284D-6A4E-9C72-C1D30783F133}"/>
              </a:ext>
            </a:extLst>
          </p:cNvPr>
          <p:cNvSpPr txBox="1"/>
          <p:nvPr/>
        </p:nvSpPr>
        <p:spPr>
          <a:xfrm>
            <a:off x="11756716" y="2235513"/>
            <a:ext cx="1011815" cy="184666"/>
          </a:xfrm>
          <a:prstGeom prst="rect">
            <a:avLst/>
          </a:prstGeom>
          <a:solidFill>
            <a:schemeClr val="bg1"/>
          </a:solidFill>
          <a:ln>
            <a:noFill/>
          </a:ln>
        </p:spPr>
        <p:txBody>
          <a:bodyPr wrap="none" rtlCol="0">
            <a:spAutoFit/>
          </a:bodyPr>
          <a:lstStyle/>
          <a:p>
            <a:r>
              <a:rPr lang="ja-JP" altLang="en-US" sz="600" dirty="0">
                <a:solidFill>
                  <a:srgbClr val="B46F00"/>
                </a:solidFill>
                <a:latin typeface="BIZ UDPゴシック" panose="020B0400000000000000" pitchFamily="50" charset="-128"/>
                <a:ea typeface="BIZ UDPゴシック" panose="020B0400000000000000" pitchFamily="50" charset="-128"/>
              </a:rPr>
              <a:t>低温暖房能力</a:t>
            </a:r>
            <a:r>
              <a:rPr lang="ja-JP" altLang="en-US" sz="500" dirty="0">
                <a:solidFill>
                  <a:srgbClr val="B46F00"/>
                </a:solidFill>
                <a:latin typeface="BIZ UDPゴシック" panose="020B0400000000000000" pitchFamily="50" charset="-128"/>
                <a:ea typeface="BIZ UDPゴシック" panose="020B0400000000000000" pitchFamily="50" charset="-128"/>
              </a:rPr>
              <a:t>★</a:t>
            </a:r>
            <a:r>
              <a:rPr lang="en-US" altLang="ja-JP" sz="600" dirty="0">
                <a:solidFill>
                  <a:srgbClr val="B46F00"/>
                </a:solidFill>
                <a:latin typeface="BIZ UDPゴシック" panose="020B0400000000000000" pitchFamily="50" charset="-128"/>
                <a:ea typeface="BIZ UDPゴシック" panose="020B0400000000000000" pitchFamily="50" charset="-128"/>
              </a:rPr>
              <a:t> 4.2kW</a:t>
            </a:r>
            <a:endParaRPr lang="ja-JP" altLang="en-US" sz="100" dirty="0">
              <a:solidFill>
                <a:srgbClr val="B46F00"/>
              </a:solidFill>
              <a:latin typeface="BIZ UDPゴシック" panose="020B0400000000000000" pitchFamily="50" charset="-128"/>
              <a:ea typeface="BIZ UDPゴシック" panose="020B0400000000000000" pitchFamily="50" charset="-128"/>
            </a:endParaRPr>
          </a:p>
        </p:txBody>
      </p:sp>
      <p:sp>
        <p:nvSpPr>
          <p:cNvPr id="295" name="テキスト ボックス 294">
            <a:extLst>
              <a:ext uri="{FF2B5EF4-FFF2-40B4-BE49-F238E27FC236}">
                <a16:creationId xmlns:a16="http://schemas.microsoft.com/office/drawing/2014/main" id="{8CFDE2DB-C0A4-B14E-838E-3AD8967CA814}"/>
              </a:ext>
            </a:extLst>
          </p:cNvPr>
          <p:cNvSpPr txBox="1"/>
          <p:nvPr/>
        </p:nvSpPr>
        <p:spPr>
          <a:xfrm>
            <a:off x="10876326" y="2409254"/>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412,500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375,000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165,000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150,000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247,500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225,000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299" name="テキスト ボックス 298">
            <a:extLst>
              <a:ext uri="{FF2B5EF4-FFF2-40B4-BE49-F238E27FC236}">
                <a16:creationId xmlns:a16="http://schemas.microsoft.com/office/drawing/2014/main" id="{D8A93091-3F22-214E-BCB4-2718EDB7D9D3}"/>
              </a:ext>
            </a:extLst>
          </p:cNvPr>
          <p:cNvSpPr txBox="1"/>
          <p:nvPr/>
        </p:nvSpPr>
        <p:spPr>
          <a:xfrm>
            <a:off x="10933941" y="2869710"/>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sp>
        <p:nvSpPr>
          <p:cNvPr id="302" name="テキスト ボックス 301">
            <a:extLst>
              <a:ext uri="{FF2B5EF4-FFF2-40B4-BE49-F238E27FC236}">
                <a16:creationId xmlns:a16="http://schemas.microsoft.com/office/drawing/2014/main" id="{D08B6B2C-B2EE-F34C-9FD9-A55605C26B9E}"/>
              </a:ext>
            </a:extLst>
          </p:cNvPr>
          <p:cNvSpPr txBox="1"/>
          <p:nvPr/>
        </p:nvSpPr>
        <p:spPr>
          <a:xfrm>
            <a:off x="12409641" y="2831610"/>
            <a:ext cx="560731" cy="230832"/>
          </a:xfrm>
          <a:prstGeom prst="rect">
            <a:avLst/>
          </a:prstGeom>
          <a:noFill/>
          <a:ln>
            <a:noFill/>
          </a:ln>
        </p:spPr>
        <p:txBody>
          <a:bodyPr wrap="none" rtlCol="0">
            <a:spAutoFit/>
          </a:bodyPr>
          <a:lstStyle/>
          <a:p>
            <a:r>
              <a:rPr lang="ja-JP" altLang="en-US" sz="450" spc="-70" dirty="0">
                <a:latin typeface="游ゴシック Medium" panose="020B0500000000000000" pitchFamily="50" charset="-128"/>
                <a:ea typeface="游ゴシック Medium" panose="020B0500000000000000" pitchFamily="50" charset="-128"/>
              </a:rPr>
              <a:t>通年エネルギー</a:t>
            </a:r>
            <a:endParaRPr lang="en-US" altLang="ja-JP" sz="450" spc="-70" dirty="0">
              <a:latin typeface="游ゴシック Medium" panose="020B0500000000000000" pitchFamily="50" charset="-128"/>
              <a:ea typeface="游ゴシック Medium" panose="020B0500000000000000" pitchFamily="50" charset="-128"/>
            </a:endParaRPr>
          </a:p>
          <a:p>
            <a:r>
              <a:rPr lang="ja-JP" altLang="en-US" sz="450" spc="-70" dirty="0">
                <a:latin typeface="游ゴシック Medium" panose="020B0500000000000000" pitchFamily="50" charset="-128"/>
                <a:ea typeface="游ゴシック Medium" panose="020B0500000000000000" pitchFamily="50" charset="-128"/>
              </a:rPr>
              <a:t>消費効率（</a:t>
            </a:r>
            <a:r>
              <a:rPr lang="en-US" altLang="ja-JP" sz="450" spc="-70" dirty="0">
                <a:latin typeface="游ゴシック Medium" panose="020B0500000000000000" pitchFamily="50" charset="-128"/>
                <a:ea typeface="游ゴシック Medium" panose="020B0500000000000000" pitchFamily="50" charset="-128"/>
              </a:rPr>
              <a:t>APF</a:t>
            </a:r>
            <a:r>
              <a:rPr lang="ja-JP" altLang="en-US" sz="450" spc="-70" dirty="0">
                <a:latin typeface="游ゴシック Medium" panose="020B0500000000000000" pitchFamily="50" charset="-128"/>
                <a:ea typeface="游ゴシック Medium" panose="020B0500000000000000" pitchFamily="50" charset="-128"/>
              </a:rPr>
              <a:t>）</a:t>
            </a:r>
            <a:endParaRPr lang="en-US" altLang="ja-JP" sz="450" spc="-70" dirty="0">
              <a:latin typeface="游ゴシック Medium" panose="020B0500000000000000" pitchFamily="50" charset="-128"/>
              <a:ea typeface="游ゴシック Medium" panose="020B0500000000000000" pitchFamily="50" charset="-128"/>
            </a:endParaRPr>
          </a:p>
        </p:txBody>
      </p:sp>
      <p:sp>
        <p:nvSpPr>
          <p:cNvPr id="312" name="テキスト ボックス 311">
            <a:extLst>
              <a:ext uri="{FF2B5EF4-FFF2-40B4-BE49-F238E27FC236}">
                <a16:creationId xmlns:a16="http://schemas.microsoft.com/office/drawing/2014/main" id="{FCC04D20-9C43-E64F-83D1-2FCDD15FCE48}"/>
              </a:ext>
            </a:extLst>
          </p:cNvPr>
          <p:cNvSpPr txBox="1"/>
          <p:nvPr/>
        </p:nvSpPr>
        <p:spPr>
          <a:xfrm>
            <a:off x="11318681" y="3490847"/>
            <a:ext cx="51167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9〜11㎡</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4" name="テキスト ボックス 313">
            <a:extLst>
              <a:ext uri="{FF2B5EF4-FFF2-40B4-BE49-F238E27FC236}">
                <a16:creationId xmlns:a16="http://schemas.microsoft.com/office/drawing/2014/main" id="{F1BE6F39-68F1-9147-88BF-C5457DA09989}"/>
              </a:ext>
            </a:extLst>
          </p:cNvPr>
          <p:cNvSpPr txBox="1"/>
          <p:nvPr/>
        </p:nvSpPr>
        <p:spPr>
          <a:xfrm>
            <a:off x="11796824" y="3500740"/>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2.5kW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0.8〜5.2kW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6" name="テキスト ボックス 315">
            <a:extLst>
              <a:ext uri="{FF2B5EF4-FFF2-40B4-BE49-F238E27FC236}">
                <a16:creationId xmlns:a16="http://schemas.microsoft.com/office/drawing/2014/main" id="{F74A3C89-9626-2A4C-9865-4C22F36F4A6D}"/>
              </a:ext>
            </a:extLst>
          </p:cNvPr>
          <p:cNvSpPr txBox="1"/>
          <p:nvPr/>
        </p:nvSpPr>
        <p:spPr>
          <a:xfrm>
            <a:off x="12311980" y="3476952"/>
            <a:ext cx="649537"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430W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155〜1,485W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7" name="テキスト ボックス 316">
            <a:extLst>
              <a:ext uri="{FF2B5EF4-FFF2-40B4-BE49-F238E27FC236}">
                <a16:creationId xmlns:a16="http://schemas.microsoft.com/office/drawing/2014/main" id="{73DEE4A2-67FC-6F42-ADDA-A30F8FB4AA81}"/>
              </a:ext>
            </a:extLst>
          </p:cNvPr>
          <p:cNvSpPr txBox="1"/>
          <p:nvPr/>
        </p:nvSpPr>
        <p:spPr>
          <a:xfrm>
            <a:off x="10862595" y="3677556"/>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11.5kg</a:t>
            </a:r>
            <a:r>
              <a:rPr lang="ja-JP" altLang="en-US" sz="500" dirty="0">
                <a:latin typeface="游ゴシック Medium" panose="020B0500000000000000" pitchFamily="50" charset="-128"/>
                <a:ea typeface="游ゴシック Medium" panose="020B0500000000000000" pitchFamily="50" charset="-128"/>
              </a:rPr>
              <a:t>　［室外機］質量 </a:t>
            </a:r>
            <a:r>
              <a:rPr lang="en-US" altLang="ja-JP" sz="500" dirty="0">
                <a:latin typeface="游ゴシック Medium" panose="020B0500000000000000" pitchFamily="50" charset="-128"/>
                <a:ea typeface="游ゴシック Medium" panose="020B0500000000000000" pitchFamily="50" charset="-128"/>
              </a:rPr>
              <a:t>31.5kg</a:t>
            </a:r>
            <a:endParaRPr lang="en-US" altLang="ja-JP" sz="400" dirty="0">
              <a:latin typeface="游ゴシック Medium" panose="020B0500000000000000" pitchFamily="50" charset="-128"/>
              <a:ea typeface="游ゴシック Medium" panose="020B0500000000000000" pitchFamily="50" charset="-128"/>
            </a:endParaRPr>
          </a:p>
        </p:txBody>
      </p:sp>
      <p:sp>
        <p:nvSpPr>
          <p:cNvPr id="318" name="テキスト ボックス 317">
            <a:extLst>
              <a:ext uri="{FF2B5EF4-FFF2-40B4-BE49-F238E27FC236}">
                <a16:creationId xmlns:a16="http://schemas.microsoft.com/office/drawing/2014/main" id="{F3EBADE7-1E77-ED42-B4F5-6544064AA1F4}"/>
              </a:ext>
            </a:extLst>
          </p:cNvPr>
          <p:cNvSpPr txBox="1"/>
          <p:nvPr/>
        </p:nvSpPr>
        <p:spPr>
          <a:xfrm>
            <a:off x="13601737" y="1637266"/>
            <a:ext cx="1143262"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CSH-S25CR</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〉COH-S25CR</a:t>
            </a:r>
          </a:p>
        </p:txBody>
      </p:sp>
      <p:sp>
        <p:nvSpPr>
          <p:cNvPr id="319" name="テキスト ボックス 318">
            <a:extLst>
              <a:ext uri="{FF2B5EF4-FFF2-40B4-BE49-F238E27FC236}">
                <a16:creationId xmlns:a16="http://schemas.microsoft.com/office/drawing/2014/main" id="{69F3BC37-F6AD-6842-93F8-D5D7B0C3F5CD}"/>
              </a:ext>
            </a:extLst>
          </p:cNvPr>
          <p:cNvSpPr txBox="1"/>
          <p:nvPr/>
        </p:nvSpPr>
        <p:spPr>
          <a:xfrm>
            <a:off x="13724490" y="2235513"/>
            <a:ext cx="1011815" cy="184666"/>
          </a:xfrm>
          <a:prstGeom prst="rect">
            <a:avLst/>
          </a:prstGeom>
          <a:solidFill>
            <a:schemeClr val="bg1"/>
          </a:solidFill>
          <a:ln>
            <a:noFill/>
          </a:ln>
        </p:spPr>
        <p:txBody>
          <a:bodyPr wrap="none" rtlCol="0">
            <a:spAutoFit/>
          </a:bodyPr>
          <a:lstStyle/>
          <a:p>
            <a:r>
              <a:rPr lang="ja-JP" altLang="en-US" sz="600" dirty="0">
                <a:solidFill>
                  <a:srgbClr val="B46F00"/>
                </a:solidFill>
                <a:latin typeface="BIZ UDPゴシック" panose="020B0400000000000000" pitchFamily="50" charset="-128"/>
                <a:ea typeface="BIZ UDPゴシック" panose="020B0400000000000000" pitchFamily="50" charset="-128"/>
              </a:rPr>
              <a:t>低温暖房能力</a:t>
            </a:r>
            <a:r>
              <a:rPr lang="ja-JP" altLang="en-US" sz="500" dirty="0">
                <a:solidFill>
                  <a:srgbClr val="B46F00"/>
                </a:solidFill>
                <a:latin typeface="BIZ UDPゴシック" panose="020B0400000000000000" pitchFamily="50" charset="-128"/>
                <a:ea typeface="BIZ UDPゴシック" panose="020B0400000000000000" pitchFamily="50" charset="-128"/>
              </a:rPr>
              <a:t>★</a:t>
            </a:r>
            <a:r>
              <a:rPr lang="en-US" altLang="ja-JP" sz="600" dirty="0">
                <a:solidFill>
                  <a:srgbClr val="B46F00"/>
                </a:solidFill>
                <a:latin typeface="BIZ UDPゴシック" panose="020B0400000000000000" pitchFamily="50" charset="-128"/>
                <a:ea typeface="BIZ UDPゴシック" panose="020B0400000000000000" pitchFamily="50" charset="-128"/>
              </a:rPr>
              <a:t> 4.4kW</a:t>
            </a:r>
            <a:endParaRPr lang="ja-JP" altLang="en-US" sz="100" dirty="0">
              <a:solidFill>
                <a:srgbClr val="B46F00"/>
              </a:solidFill>
              <a:latin typeface="BIZ UDPゴシック" panose="020B0400000000000000" pitchFamily="50" charset="-128"/>
              <a:ea typeface="BIZ UDPゴシック" panose="020B0400000000000000" pitchFamily="50" charset="-128"/>
            </a:endParaRPr>
          </a:p>
        </p:txBody>
      </p:sp>
      <p:sp>
        <p:nvSpPr>
          <p:cNvPr id="320" name="テキスト ボックス 319">
            <a:extLst>
              <a:ext uri="{FF2B5EF4-FFF2-40B4-BE49-F238E27FC236}">
                <a16:creationId xmlns:a16="http://schemas.microsoft.com/office/drawing/2014/main" id="{8CF5187E-FFC3-FB40-ABCD-72521F3826EA}"/>
              </a:ext>
            </a:extLst>
          </p:cNvPr>
          <p:cNvSpPr txBox="1"/>
          <p:nvPr/>
        </p:nvSpPr>
        <p:spPr>
          <a:xfrm>
            <a:off x="12888771" y="2401845"/>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445,500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405,000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178,200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162,000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267,300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243,000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342" name="テキスト ボックス 341">
            <a:extLst>
              <a:ext uri="{FF2B5EF4-FFF2-40B4-BE49-F238E27FC236}">
                <a16:creationId xmlns:a16="http://schemas.microsoft.com/office/drawing/2014/main" id="{5A440780-9F9D-8E41-94A5-FD94D27C07E8}"/>
              </a:ext>
            </a:extLst>
          </p:cNvPr>
          <p:cNvSpPr txBox="1"/>
          <p:nvPr/>
        </p:nvSpPr>
        <p:spPr>
          <a:xfrm>
            <a:off x="12844488" y="3664259"/>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12.5kg</a:t>
            </a:r>
            <a:r>
              <a:rPr lang="ja-JP" altLang="en-US" sz="500" dirty="0">
                <a:latin typeface="游ゴシック Medium" panose="020B0500000000000000" pitchFamily="50" charset="-128"/>
                <a:ea typeface="游ゴシック Medium" panose="020B0500000000000000" pitchFamily="50" charset="-128"/>
              </a:rPr>
              <a:t>　［室外機］質量 </a:t>
            </a:r>
            <a:r>
              <a:rPr lang="en-US" altLang="ja-JP" sz="500" dirty="0">
                <a:latin typeface="游ゴシック Medium" panose="020B0500000000000000" pitchFamily="50" charset="-128"/>
                <a:ea typeface="游ゴシック Medium" panose="020B0500000000000000" pitchFamily="50" charset="-128"/>
              </a:rPr>
              <a:t>31.5kg</a:t>
            </a:r>
            <a:endParaRPr lang="en-US" altLang="ja-JP" sz="400" dirty="0">
              <a:latin typeface="游ゴシック Medium" panose="020B0500000000000000" pitchFamily="50" charset="-128"/>
              <a:ea typeface="游ゴシック Medium" panose="020B0500000000000000" pitchFamily="50" charset="-128"/>
            </a:endParaRPr>
          </a:p>
        </p:txBody>
      </p:sp>
      <p:sp>
        <p:nvSpPr>
          <p:cNvPr id="343" name="テキスト ボックス 342">
            <a:extLst>
              <a:ext uri="{FF2B5EF4-FFF2-40B4-BE49-F238E27FC236}">
                <a16:creationId xmlns:a16="http://schemas.microsoft.com/office/drawing/2014/main" id="{B318F472-B269-4F47-A0A9-6815619B212A}"/>
              </a:ext>
            </a:extLst>
          </p:cNvPr>
          <p:cNvSpPr txBox="1"/>
          <p:nvPr/>
        </p:nvSpPr>
        <p:spPr>
          <a:xfrm>
            <a:off x="11647095" y="3876785"/>
            <a:ext cx="1130438"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CSH-S28CR</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〉COH-S28CR</a:t>
            </a:r>
          </a:p>
        </p:txBody>
      </p:sp>
      <p:sp>
        <p:nvSpPr>
          <p:cNvPr id="344" name="テキスト ボックス 343">
            <a:extLst>
              <a:ext uri="{FF2B5EF4-FFF2-40B4-BE49-F238E27FC236}">
                <a16:creationId xmlns:a16="http://schemas.microsoft.com/office/drawing/2014/main" id="{7280036C-FFC5-E74C-B85B-AA3F5EB0E4F1}"/>
              </a:ext>
            </a:extLst>
          </p:cNvPr>
          <p:cNvSpPr txBox="1"/>
          <p:nvPr/>
        </p:nvSpPr>
        <p:spPr>
          <a:xfrm>
            <a:off x="11769848" y="4475032"/>
            <a:ext cx="998991" cy="184666"/>
          </a:xfrm>
          <a:prstGeom prst="rect">
            <a:avLst/>
          </a:prstGeom>
          <a:solidFill>
            <a:schemeClr val="bg1"/>
          </a:solidFill>
          <a:ln>
            <a:noFill/>
          </a:ln>
        </p:spPr>
        <p:txBody>
          <a:bodyPr wrap="none" rtlCol="0">
            <a:spAutoFit/>
          </a:bodyPr>
          <a:lstStyle/>
          <a:p>
            <a:r>
              <a:rPr lang="ja-JP" altLang="en-US" sz="600" dirty="0">
                <a:solidFill>
                  <a:srgbClr val="B46F00"/>
                </a:solidFill>
                <a:latin typeface="BIZ UDPゴシック" panose="020B0400000000000000" pitchFamily="50" charset="-128"/>
                <a:ea typeface="BIZ UDPゴシック" panose="020B0400000000000000" pitchFamily="50" charset="-128"/>
              </a:rPr>
              <a:t>低温暖房能力</a:t>
            </a:r>
            <a:r>
              <a:rPr lang="ja-JP" altLang="en-US" sz="500" dirty="0">
                <a:solidFill>
                  <a:srgbClr val="B46F00"/>
                </a:solidFill>
                <a:latin typeface="BIZ UDPゴシック" panose="020B0400000000000000" pitchFamily="50" charset="-128"/>
                <a:ea typeface="BIZ UDPゴシック" panose="020B0400000000000000" pitchFamily="50" charset="-128"/>
              </a:rPr>
              <a:t>★</a:t>
            </a:r>
            <a:r>
              <a:rPr lang="en-US" altLang="ja-JP" sz="600" dirty="0">
                <a:solidFill>
                  <a:srgbClr val="B46F00"/>
                </a:solidFill>
                <a:latin typeface="BIZ UDPゴシック" panose="020B0400000000000000" pitchFamily="50" charset="-128"/>
                <a:ea typeface="BIZ UDPゴシック" panose="020B0400000000000000" pitchFamily="50" charset="-128"/>
              </a:rPr>
              <a:t> 5.5kW</a:t>
            </a:r>
            <a:endParaRPr lang="ja-JP" altLang="en-US" sz="100" dirty="0">
              <a:solidFill>
                <a:srgbClr val="B46F00"/>
              </a:solidFill>
              <a:latin typeface="BIZ UDPゴシック" panose="020B0400000000000000" pitchFamily="50" charset="-128"/>
              <a:ea typeface="BIZ UDPゴシック" panose="020B0400000000000000" pitchFamily="50" charset="-128"/>
            </a:endParaRPr>
          </a:p>
        </p:txBody>
      </p:sp>
      <p:sp>
        <p:nvSpPr>
          <p:cNvPr id="345" name="テキスト ボックス 344">
            <a:extLst>
              <a:ext uri="{FF2B5EF4-FFF2-40B4-BE49-F238E27FC236}">
                <a16:creationId xmlns:a16="http://schemas.microsoft.com/office/drawing/2014/main" id="{49DCFA72-8DB1-5549-83C2-EB87A23FA32B}"/>
              </a:ext>
            </a:extLst>
          </p:cNvPr>
          <p:cNvSpPr txBox="1"/>
          <p:nvPr/>
        </p:nvSpPr>
        <p:spPr>
          <a:xfrm>
            <a:off x="10889458" y="4648773"/>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478,500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435,000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191,400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174,000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287,100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261,000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367" name="テキスト ボックス 366">
            <a:extLst>
              <a:ext uri="{FF2B5EF4-FFF2-40B4-BE49-F238E27FC236}">
                <a16:creationId xmlns:a16="http://schemas.microsoft.com/office/drawing/2014/main" id="{CC01C4F1-BA54-3241-A9CB-F0007A6823F8}"/>
              </a:ext>
            </a:extLst>
          </p:cNvPr>
          <p:cNvSpPr txBox="1"/>
          <p:nvPr/>
        </p:nvSpPr>
        <p:spPr>
          <a:xfrm>
            <a:off x="10876365" y="5897950"/>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12.5kg</a:t>
            </a:r>
            <a:r>
              <a:rPr lang="ja-JP" altLang="en-US" sz="500" dirty="0">
                <a:latin typeface="游ゴシック Medium" panose="020B0500000000000000" pitchFamily="50" charset="-128"/>
                <a:ea typeface="游ゴシック Medium" panose="020B0500000000000000" pitchFamily="50" charset="-128"/>
              </a:rPr>
              <a:t>　［室外機］質量</a:t>
            </a:r>
            <a:r>
              <a:rPr lang="en-US" altLang="ja-JP" sz="500" dirty="0">
                <a:latin typeface="游ゴシック Medium" panose="020B0500000000000000" pitchFamily="50" charset="-128"/>
                <a:ea typeface="游ゴシック Medium" panose="020B0500000000000000" pitchFamily="50" charset="-128"/>
              </a:rPr>
              <a:t> 34.0kg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368" name="テキスト ボックス 367">
            <a:extLst>
              <a:ext uri="{FF2B5EF4-FFF2-40B4-BE49-F238E27FC236}">
                <a16:creationId xmlns:a16="http://schemas.microsoft.com/office/drawing/2014/main" id="{AA403727-4384-914B-BD4C-3164DB4E9844}"/>
              </a:ext>
            </a:extLst>
          </p:cNvPr>
          <p:cNvSpPr txBox="1"/>
          <p:nvPr/>
        </p:nvSpPr>
        <p:spPr>
          <a:xfrm>
            <a:off x="13614672" y="3876785"/>
            <a:ext cx="1180131"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CSH-S40CR2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〉COH-S40CR2</a:t>
            </a:r>
          </a:p>
        </p:txBody>
      </p:sp>
      <p:sp>
        <p:nvSpPr>
          <p:cNvPr id="369" name="テキスト ボックス 368">
            <a:extLst>
              <a:ext uri="{FF2B5EF4-FFF2-40B4-BE49-F238E27FC236}">
                <a16:creationId xmlns:a16="http://schemas.microsoft.com/office/drawing/2014/main" id="{EDFB7683-4CDC-0D4F-912F-7F24625B4F6B}"/>
              </a:ext>
            </a:extLst>
          </p:cNvPr>
          <p:cNvSpPr txBox="1"/>
          <p:nvPr/>
        </p:nvSpPr>
        <p:spPr>
          <a:xfrm>
            <a:off x="13737425" y="4475032"/>
            <a:ext cx="973343" cy="184666"/>
          </a:xfrm>
          <a:prstGeom prst="rect">
            <a:avLst/>
          </a:prstGeom>
          <a:solidFill>
            <a:schemeClr val="bg1"/>
          </a:solidFill>
          <a:ln>
            <a:noFill/>
          </a:ln>
        </p:spPr>
        <p:txBody>
          <a:bodyPr wrap="none" rtlCol="0">
            <a:spAutoFit/>
          </a:bodyPr>
          <a:lstStyle/>
          <a:p>
            <a:r>
              <a:rPr lang="ja-JP" altLang="en-US" sz="600" dirty="0">
                <a:solidFill>
                  <a:srgbClr val="B46F00"/>
                </a:solidFill>
                <a:latin typeface="BIZ UDPゴシック" panose="020B0400000000000000" pitchFamily="50" charset="-128"/>
                <a:ea typeface="BIZ UDPゴシック" panose="020B0400000000000000" pitchFamily="50" charset="-128"/>
              </a:rPr>
              <a:t>低温暖房能力</a:t>
            </a:r>
            <a:r>
              <a:rPr lang="ja-JP" altLang="en-US" sz="500" dirty="0">
                <a:solidFill>
                  <a:srgbClr val="B46F00"/>
                </a:solidFill>
                <a:latin typeface="BIZ UDPゴシック" panose="020B0400000000000000" pitchFamily="50" charset="-128"/>
                <a:ea typeface="BIZ UDPゴシック" panose="020B0400000000000000" pitchFamily="50" charset="-128"/>
              </a:rPr>
              <a:t>★</a:t>
            </a:r>
            <a:r>
              <a:rPr lang="en-US" altLang="ja-JP" sz="600" dirty="0">
                <a:solidFill>
                  <a:srgbClr val="B46F00"/>
                </a:solidFill>
                <a:latin typeface="BIZ UDPゴシック" panose="020B0400000000000000" pitchFamily="50" charset="-128"/>
                <a:ea typeface="BIZ UDPゴシック" panose="020B0400000000000000" pitchFamily="50" charset="-128"/>
              </a:rPr>
              <a:t>7.5kW</a:t>
            </a:r>
            <a:endParaRPr lang="ja-JP" altLang="en-US" sz="100" dirty="0">
              <a:solidFill>
                <a:srgbClr val="B46F00"/>
              </a:solidFill>
              <a:latin typeface="BIZ UDPゴシック" panose="020B0400000000000000" pitchFamily="50" charset="-128"/>
              <a:ea typeface="BIZ UDPゴシック" panose="020B0400000000000000" pitchFamily="50" charset="-128"/>
            </a:endParaRPr>
          </a:p>
        </p:txBody>
      </p:sp>
      <p:sp>
        <p:nvSpPr>
          <p:cNvPr id="370" name="テキスト ボックス 369">
            <a:extLst>
              <a:ext uri="{FF2B5EF4-FFF2-40B4-BE49-F238E27FC236}">
                <a16:creationId xmlns:a16="http://schemas.microsoft.com/office/drawing/2014/main" id="{89DF6E57-AA16-FC48-93E1-03AFF3CA2451}"/>
              </a:ext>
            </a:extLst>
          </p:cNvPr>
          <p:cNvSpPr txBox="1"/>
          <p:nvPr/>
        </p:nvSpPr>
        <p:spPr>
          <a:xfrm>
            <a:off x="12925043" y="4643326"/>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555,500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505,000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222,200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202,000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333,300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303,000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392" name="テキスト ボックス 391">
            <a:extLst>
              <a:ext uri="{FF2B5EF4-FFF2-40B4-BE49-F238E27FC236}">
                <a16:creationId xmlns:a16="http://schemas.microsoft.com/office/drawing/2014/main" id="{112A04C7-F240-5F4B-905A-93F8C2C58293}"/>
              </a:ext>
            </a:extLst>
          </p:cNvPr>
          <p:cNvSpPr txBox="1"/>
          <p:nvPr/>
        </p:nvSpPr>
        <p:spPr>
          <a:xfrm>
            <a:off x="12907979" y="5877911"/>
            <a:ext cx="1527982"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13.0kg</a:t>
            </a:r>
            <a:r>
              <a:rPr lang="ja-JP" altLang="en-US" sz="500" dirty="0">
                <a:latin typeface="游ゴシック Medium" panose="020B0500000000000000" pitchFamily="50" charset="-128"/>
                <a:ea typeface="游ゴシック Medium" panose="020B0500000000000000" pitchFamily="50" charset="-128"/>
              </a:rPr>
              <a:t>　［室外機］質量</a:t>
            </a:r>
            <a:r>
              <a:rPr lang="en-US" altLang="ja-JP" sz="500" dirty="0">
                <a:latin typeface="游ゴシック Medium" panose="020B0500000000000000" pitchFamily="50" charset="-128"/>
                <a:ea typeface="游ゴシック Medium" panose="020B0500000000000000" pitchFamily="50" charset="-128"/>
              </a:rPr>
              <a:t>42.0kg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418" name="テキスト ボックス 417">
            <a:extLst>
              <a:ext uri="{FF2B5EF4-FFF2-40B4-BE49-F238E27FC236}">
                <a16:creationId xmlns:a16="http://schemas.microsoft.com/office/drawing/2014/main" id="{92DE469D-E66B-B842-B273-AF7D6ADAC32D}"/>
              </a:ext>
            </a:extLst>
          </p:cNvPr>
          <p:cNvSpPr txBox="1"/>
          <p:nvPr/>
        </p:nvSpPr>
        <p:spPr>
          <a:xfrm>
            <a:off x="11649148" y="6134995"/>
            <a:ext cx="1180131"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CSH-S56CR2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〉COH-S56CR2</a:t>
            </a:r>
          </a:p>
        </p:txBody>
      </p:sp>
      <p:sp>
        <p:nvSpPr>
          <p:cNvPr id="419" name="テキスト ボックス 418">
            <a:extLst>
              <a:ext uri="{FF2B5EF4-FFF2-40B4-BE49-F238E27FC236}">
                <a16:creationId xmlns:a16="http://schemas.microsoft.com/office/drawing/2014/main" id="{320B7FF1-36FC-A841-8CD4-4BFE5AE94061}"/>
              </a:ext>
            </a:extLst>
          </p:cNvPr>
          <p:cNvSpPr txBox="1"/>
          <p:nvPr/>
        </p:nvSpPr>
        <p:spPr>
          <a:xfrm>
            <a:off x="11771901" y="6752292"/>
            <a:ext cx="973343" cy="184666"/>
          </a:xfrm>
          <a:prstGeom prst="rect">
            <a:avLst/>
          </a:prstGeom>
          <a:solidFill>
            <a:schemeClr val="bg1"/>
          </a:solidFill>
          <a:ln>
            <a:noFill/>
          </a:ln>
        </p:spPr>
        <p:txBody>
          <a:bodyPr wrap="none" rtlCol="0">
            <a:spAutoFit/>
          </a:bodyPr>
          <a:lstStyle/>
          <a:p>
            <a:r>
              <a:rPr lang="ja-JP" altLang="en-US" sz="600" dirty="0">
                <a:solidFill>
                  <a:srgbClr val="B46F00"/>
                </a:solidFill>
                <a:latin typeface="BIZ UDPゴシック" panose="020B0400000000000000" pitchFamily="50" charset="-128"/>
                <a:ea typeface="BIZ UDPゴシック" panose="020B0400000000000000" pitchFamily="50" charset="-128"/>
              </a:rPr>
              <a:t>低温暖房能力</a:t>
            </a:r>
            <a:r>
              <a:rPr lang="ja-JP" altLang="en-US" sz="500" dirty="0">
                <a:solidFill>
                  <a:srgbClr val="B46F00"/>
                </a:solidFill>
                <a:latin typeface="BIZ UDPゴシック" panose="020B0400000000000000" pitchFamily="50" charset="-128"/>
                <a:ea typeface="BIZ UDPゴシック" panose="020B0400000000000000" pitchFamily="50" charset="-128"/>
              </a:rPr>
              <a:t>★</a:t>
            </a:r>
            <a:r>
              <a:rPr lang="en-US" altLang="ja-JP" sz="600" dirty="0">
                <a:solidFill>
                  <a:srgbClr val="B46F00"/>
                </a:solidFill>
                <a:latin typeface="BIZ UDPゴシック" panose="020B0400000000000000" pitchFamily="50" charset="-128"/>
                <a:ea typeface="BIZ UDPゴシック" panose="020B0400000000000000" pitchFamily="50" charset="-128"/>
              </a:rPr>
              <a:t>7.8kW</a:t>
            </a:r>
            <a:endParaRPr lang="ja-JP" altLang="en-US" sz="100" dirty="0">
              <a:solidFill>
                <a:srgbClr val="B46F00"/>
              </a:solidFill>
              <a:latin typeface="BIZ UDPゴシック" panose="020B0400000000000000" pitchFamily="50" charset="-128"/>
              <a:ea typeface="BIZ UDPゴシック" panose="020B0400000000000000" pitchFamily="50" charset="-128"/>
            </a:endParaRPr>
          </a:p>
        </p:txBody>
      </p:sp>
      <p:sp>
        <p:nvSpPr>
          <p:cNvPr id="420" name="テキスト ボックス 419">
            <a:extLst>
              <a:ext uri="{FF2B5EF4-FFF2-40B4-BE49-F238E27FC236}">
                <a16:creationId xmlns:a16="http://schemas.microsoft.com/office/drawing/2014/main" id="{80CC47AD-B209-9C40-BA4F-37C489D0CCD6}"/>
              </a:ext>
            </a:extLst>
          </p:cNvPr>
          <p:cNvSpPr txBox="1"/>
          <p:nvPr/>
        </p:nvSpPr>
        <p:spPr>
          <a:xfrm>
            <a:off x="10891511" y="6906983"/>
            <a:ext cx="2061783"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632,500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575,000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253,000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230,000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　室外機</a:t>
            </a:r>
            <a:r>
              <a:rPr lang="en-US" altLang="ja-JP" sz="500" dirty="0">
                <a:latin typeface="+mj-ea"/>
                <a:ea typeface="+mj-ea"/>
              </a:rPr>
              <a:t> 379,500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345,000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442" name="テキスト ボックス 441">
            <a:extLst>
              <a:ext uri="{FF2B5EF4-FFF2-40B4-BE49-F238E27FC236}">
                <a16:creationId xmlns:a16="http://schemas.microsoft.com/office/drawing/2014/main" id="{BD428B2A-D00E-4A4B-A5A8-81081BDBCD18}"/>
              </a:ext>
            </a:extLst>
          </p:cNvPr>
          <p:cNvSpPr txBox="1"/>
          <p:nvPr/>
        </p:nvSpPr>
        <p:spPr>
          <a:xfrm>
            <a:off x="10878956" y="8175358"/>
            <a:ext cx="1527982"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13.0kg</a:t>
            </a:r>
            <a:r>
              <a:rPr lang="ja-JP" altLang="en-US" sz="500" dirty="0">
                <a:latin typeface="游ゴシック Medium" panose="020B0500000000000000" pitchFamily="50" charset="-128"/>
                <a:ea typeface="游ゴシック Medium" panose="020B0500000000000000" pitchFamily="50" charset="-128"/>
              </a:rPr>
              <a:t>　［室外機］質量</a:t>
            </a:r>
            <a:r>
              <a:rPr lang="en-US" altLang="ja-JP" sz="500" dirty="0">
                <a:latin typeface="游ゴシック Medium" panose="020B0500000000000000" pitchFamily="50" charset="-128"/>
                <a:ea typeface="游ゴシック Medium" panose="020B0500000000000000" pitchFamily="50" charset="-128"/>
              </a:rPr>
              <a:t>42.0kg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25" name="テキスト ボックス 24">
            <a:extLst>
              <a:ext uri="{FF2B5EF4-FFF2-40B4-BE49-F238E27FC236}">
                <a16:creationId xmlns:a16="http://schemas.microsoft.com/office/drawing/2014/main" id="{55B48F11-C765-2045-A3EF-5699F909A21F}"/>
              </a:ext>
            </a:extLst>
          </p:cNvPr>
          <p:cNvSpPr txBox="1"/>
          <p:nvPr/>
        </p:nvSpPr>
        <p:spPr>
          <a:xfrm>
            <a:off x="13854379" y="10474646"/>
            <a:ext cx="1168910" cy="184666"/>
          </a:xfrm>
          <a:prstGeom prst="rect">
            <a:avLst/>
          </a:prstGeom>
          <a:noFill/>
        </p:spPr>
        <p:txBody>
          <a:bodyPr wrap="none" rtlCol="0">
            <a:spAutoFit/>
          </a:bodyPr>
          <a:lstStyle/>
          <a:p>
            <a:r>
              <a:rPr lang="en-US" altLang="ja-JP" sz="600" dirty="0">
                <a:latin typeface="+mn-ea"/>
              </a:rPr>
              <a:t>※</a:t>
            </a:r>
            <a:r>
              <a:rPr lang="ja-JP" altLang="en-US" sz="600" dirty="0">
                <a:latin typeface="+mn-ea"/>
              </a:rPr>
              <a:t>画像はすべてイメージです。</a:t>
            </a:r>
            <a:endParaRPr kumimoji="1" lang="ja-JP" altLang="en-US" sz="600" dirty="0">
              <a:latin typeface="+mn-ea"/>
            </a:endParaRPr>
          </a:p>
        </p:txBody>
      </p:sp>
      <p:pic>
        <p:nvPicPr>
          <p:cNvPr id="268" name="図 26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29614" y="7435259"/>
            <a:ext cx="140295" cy="139745"/>
          </a:xfrm>
          <a:prstGeom prst="rect">
            <a:avLst/>
          </a:prstGeom>
        </p:spPr>
      </p:pic>
      <p:pic>
        <p:nvPicPr>
          <p:cNvPr id="9" name="図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62190" y="1168400"/>
            <a:ext cx="499831" cy="390112"/>
          </a:xfrm>
          <a:prstGeom prst="rect">
            <a:avLst/>
          </a:prstGeom>
        </p:spPr>
      </p:pic>
      <p:pic>
        <p:nvPicPr>
          <p:cNvPr id="11" name="図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70348" y="1147247"/>
            <a:ext cx="606574" cy="414245"/>
          </a:xfrm>
          <a:prstGeom prst="rect">
            <a:avLst/>
          </a:prstGeom>
        </p:spPr>
      </p:pic>
      <p:sp>
        <p:nvSpPr>
          <p:cNvPr id="271" name="テキスト ボックス 175"/>
          <p:cNvSpPr txBox="1">
            <a:spLocks noChangeArrowheads="1"/>
          </p:cNvSpPr>
          <p:nvPr/>
        </p:nvSpPr>
        <p:spPr bwMode="auto">
          <a:xfrm>
            <a:off x="12716957" y="9149053"/>
            <a:ext cx="570669"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ダブルルーバー</a:t>
            </a:r>
          </a:p>
        </p:txBody>
      </p:sp>
      <p:sp>
        <p:nvSpPr>
          <p:cNvPr id="273" name="テキスト ボックス 177"/>
          <p:cNvSpPr txBox="1">
            <a:spLocks noChangeArrowheads="1"/>
          </p:cNvSpPr>
          <p:nvPr/>
        </p:nvSpPr>
        <p:spPr bwMode="auto">
          <a:xfrm>
            <a:off x="12198737" y="9149053"/>
            <a:ext cx="63808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「暖速」モード</a:t>
            </a:r>
          </a:p>
        </p:txBody>
      </p:sp>
      <p:sp>
        <p:nvSpPr>
          <p:cNvPr id="274" name="テキスト ボックス 178"/>
          <p:cNvSpPr txBox="1">
            <a:spLocks noChangeArrowheads="1"/>
          </p:cNvSpPr>
          <p:nvPr/>
        </p:nvSpPr>
        <p:spPr bwMode="auto">
          <a:xfrm>
            <a:off x="11783088" y="9138560"/>
            <a:ext cx="51552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ノンストップ</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暖房</a:t>
            </a:r>
          </a:p>
        </p:txBody>
      </p:sp>
      <p:sp>
        <p:nvSpPr>
          <p:cNvPr id="278" name="テキスト ボックス 181"/>
          <p:cNvSpPr txBox="1">
            <a:spLocks noChangeArrowheads="1"/>
          </p:cNvSpPr>
          <p:nvPr/>
        </p:nvSpPr>
        <p:spPr bwMode="auto">
          <a:xfrm>
            <a:off x="12270327" y="9852277"/>
            <a:ext cx="5706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ウイルス抑制・</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除菌・脱臭</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en-US" altLang="ja-JP" sz="500" spc="-70" dirty="0">
                <a:solidFill>
                  <a:srgbClr val="000000"/>
                </a:solidFill>
                <a:latin typeface="游ゴシック Medium" panose="020B0500000000000000" pitchFamily="50" charset="-128"/>
                <a:ea typeface="游ゴシック Medium" panose="020B0500000000000000" pitchFamily="50" charset="-128"/>
              </a:rPr>
              <a:t>10</a:t>
            </a:r>
            <a:r>
              <a:rPr lang="ja-JP" altLang="en-US" sz="500" spc="-70" dirty="0">
                <a:solidFill>
                  <a:srgbClr val="000000"/>
                </a:solidFill>
                <a:latin typeface="游ゴシック Medium" panose="020B0500000000000000" pitchFamily="50" charset="-128"/>
                <a:ea typeface="游ゴシック Medium" panose="020B0500000000000000" pitchFamily="50" charset="-128"/>
              </a:rPr>
              <a:t>年交換不要</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フィルター</a:t>
            </a:r>
          </a:p>
        </p:txBody>
      </p:sp>
      <p:sp>
        <p:nvSpPr>
          <p:cNvPr id="280" name="テキスト ボックス 183"/>
          <p:cNvSpPr txBox="1">
            <a:spLocks noChangeArrowheads="1"/>
          </p:cNvSpPr>
          <p:nvPr/>
        </p:nvSpPr>
        <p:spPr bwMode="auto">
          <a:xfrm>
            <a:off x="13270950" y="9863075"/>
            <a:ext cx="426719"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冷媒</a:t>
            </a:r>
            <a:r>
              <a:rPr lang="en-US" altLang="ja-JP" sz="500" dirty="0">
                <a:solidFill>
                  <a:srgbClr val="000000"/>
                </a:solidFill>
                <a:latin typeface="游ゴシック Medium" panose="020B0500000000000000" pitchFamily="50" charset="-128"/>
                <a:ea typeface="游ゴシック Medium" panose="020B0500000000000000" pitchFamily="50" charset="-128"/>
              </a:rPr>
              <a:t>R32</a:t>
            </a:r>
            <a:endParaRPr lang="ja-JP" altLang="en-US" sz="500" dirty="0">
              <a:solidFill>
                <a:srgbClr val="000000"/>
              </a:solidFill>
              <a:latin typeface="游ゴシック Medium" panose="020B0500000000000000" pitchFamily="50" charset="-128"/>
              <a:ea typeface="游ゴシック Medium" panose="020B0500000000000000" pitchFamily="50" charset="-128"/>
            </a:endParaRPr>
          </a:p>
        </p:txBody>
      </p:sp>
      <p:sp>
        <p:nvSpPr>
          <p:cNvPr id="298" name="テキスト ボックス 173"/>
          <p:cNvSpPr txBox="1">
            <a:spLocks noChangeArrowheads="1"/>
          </p:cNvSpPr>
          <p:nvPr/>
        </p:nvSpPr>
        <p:spPr bwMode="auto">
          <a:xfrm>
            <a:off x="13160084" y="9149053"/>
            <a:ext cx="619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アクアドロップ洗浄</a:t>
            </a:r>
            <a:endParaRPr lang="en-US" altLang="ja-JP" sz="500" spc="-15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クリアフィンコート</a:t>
            </a:r>
          </a:p>
        </p:txBody>
      </p:sp>
      <p:sp>
        <p:nvSpPr>
          <p:cNvPr id="321" name="テキスト ボックス 173"/>
          <p:cNvSpPr txBox="1">
            <a:spLocks noChangeArrowheads="1"/>
          </p:cNvSpPr>
          <p:nvPr/>
        </p:nvSpPr>
        <p:spPr bwMode="auto">
          <a:xfrm>
            <a:off x="13693081" y="9134264"/>
            <a:ext cx="51552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フィルター</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自動おそうじ</a:t>
            </a:r>
          </a:p>
        </p:txBody>
      </p:sp>
      <p:sp>
        <p:nvSpPr>
          <p:cNvPr id="322" name="テキスト ボックス 173"/>
          <p:cNvSpPr txBox="1">
            <a:spLocks noChangeArrowheads="1"/>
          </p:cNvSpPr>
          <p:nvPr/>
        </p:nvSpPr>
        <p:spPr bwMode="auto">
          <a:xfrm>
            <a:off x="14182859" y="9133265"/>
            <a:ext cx="49885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ワンタッチ</a:t>
            </a:r>
            <a:endParaRPr lang="en-US" altLang="ja-JP" sz="500" spc="-15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ダストボックス</a:t>
            </a:r>
          </a:p>
        </p:txBody>
      </p:sp>
      <p:sp>
        <p:nvSpPr>
          <p:cNvPr id="323" name="テキスト ボックス 183"/>
          <p:cNvSpPr txBox="1">
            <a:spLocks noChangeArrowheads="1"/>
          </p:cNvSpPr>
          <p:nvPr/>
        </p:nvSpPr>
        <p:spPr bwMode="auto">
          <a:xfrm>
            <a:off x="12793635" y="9852277"/>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無線</a:t>
            </a:r>
            <a:r>
              <a:rPr lang="en-US" altLang="ja-JP" sz="500" dirty="0">
                <a:solidFill>
                  <a:srgbClr val="000000"/>
                </a:solidFill>
                <a:latin typeface="游ゴシック Medium" panose="020B0500000000000000" pitchFamily="50" charset="-128"/>
                <a:ea typeface="游ゴシック Medium" panose="020B0500000000000000" pitchFamily="50" charset="-128"/>
              </a:rPr>
              <a:t>LAN</a:t>
            </a:r>
          </a:p>
          <a:p>
            <a:pPr algn="ctr" defTabSz="914400">
              <a:spcBef>
                <a:spcPct val="0"/>
              </a:spcBef>
              <a:buFontTx/>
              <a:buNone/>
              <a:defRPr/>
            </a:pPr>
            <a:endParaRPr lang="ja-JP" altLang="en-US" sz="500" dirty="0">
              <a:solidFill>
                <a:srgbClr val="000000"/>
              </a:solidFill>
              <a:latin typeface="游ゴシック Medium" panose="020B0500000000000000" pitchFamily="50" charset="-128"/>
              <a:ea typeface="游ゴシック Medium" panose="020B0500000000000000" pitchFamily="50" charset="-128"/>
            </a:endParaRPr>
          </a:p>
        </p:txBody>
      </p:sp>
      <p:sp>
        <p:nvSpPr>
          <p:cNvPr id="348" name="テキスト ボックス 182"/>
          <p:cNvSpPr txBox="1">
            <a:spLocks noChangeArrowheads="1"/>
          </p:cNvSpPr>
          <p:nvPr/>
        </p:nvSpPr>
        <p:spPr bwMode="auto">
          <a:xfrm>
            <a:off x="11863811" y="9863075"/>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内部乾燥</a:t>
            </a:r>
            <a:endParaRPr lang="en-US" altLang="ja-JP" sz="50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モード</a:t>
            </a:r>
          </a:p>
        </p:txBody>
      </p:sp>
      <p:sp>
        <p:nvSpPr>
          <p:cNvPr id="393" name="テキスト ボックス 392">
            <a:extLst>
              <a:ext uri="{FF2B5EF4-FFF2-40B4-BE49-F238E27FC236}">
                <a16:creationId xmlns:a16="http://schemas.microsoft.com/office/drawing/2014/main" id="{4B8A80B5-29FF-5541-8AEF-90A2F05623A0}"/>
              </a:ext>
            </a:extLst>
          </p:cNvPr>
          <p:cNvSpPr txBox="1"/>
          <p:nvPr/>
        </p:nvSpPr>
        <p:spPr>
          <a:xfrm>
            <a:off x="8412052" y="5181128"/>
            <a:ext cx="2334352" cy="307777"/>
          </a:xfrm>
          <a:prstGeom prst="rect">
            <a:avLst/>
          </a:prstGeom>
          <a:solidFill>
            <a:srgbClr val="0070C0"/>
          </a:solidFill>
        </p:spPr>
        <p:txBody>
          <a:bodyPr wrap="square" rtlCol="0">
            <a:spAutoFit/>
          </a:bodyPr>
          <a:lstStyle/>
          <a:p>
            <a:pPr algn="ctr"/>
            <a:r>
              <a:rPr lang="ja-JP" altLang="en-US" sz="1400" b="1" dirty="0">
                <a:solidFill>
                  <a:schemeClr val="bg1"/>
                </a:solidFill>
                <a:latin typeface="+mj-ea"/>
                <a:ea typeface="+mj-ea"/>
              </a:rPr>
              <a:t>コロナ快適ホームアプリ</a:t>
            </a:r>
          </a:p>
        </p:txBody>
      </p:sp>
      <p:sp>
        <p:nvSpPr>
          <p:cNvPr id="397" name="テキスト ボックス 396">
            <a:extLst>
              <a:ext uri="{FF2B5EF4-FFF2-40B4-BE49-F238E27FC236}">
                <a16:creationId xmlns:a16="http://schemas.microsoft.com/office/drawing/2014/main" id="{F018EC1A-FFE3-DD49-ACD9-CDBC8E28E386}"/>
              </a:ext>
            </a:extLst>
          </p:cNvPr>
          <p:cNvSpPr txBox="1"/>
          <p:nvPr/>
        </p:nvSpPr>
        <p:spPr>
          <a:xfrm>
            <a:off x="8322976" y="6339403"/>
            <a:ext cx="2237566" cy="169277"/>
          </a:xfrm>
          <a:prstGeom prst="rect">
            <a:avLst/>
          </a:prstGeom>
          <a:noFill/>
        </p:spPr>
        <p:txBody>
          <a:bodyPr wrap="square" rtlCol="0">
            <a:spAutoFit/>
          </a:bodyPr>
          <a:lstStyle/>
          <a:p>
            <a:pPr defTabSz="914400"/>
            <a:r>
              <a:rPr kumimoji="1" lang="en-US" altLang="ja-JP" sz="500" dirty="0">
                <a:solidFill>
                  <a:srgbClr val="000000"/>
                </a:solidFill>
                <a:latin typeface="メイリオ" panose="020B0604030504040204" pitchFamily="50" charset="-128"/>
                <a:ea typeface="メイリオ" panose="020B0604030504040204" pitchFamily="50" charset="-128"/>
              </a:rPr>
              <a:t>※</a:t>
            </a:r>
            <a:r>
              <a:rPr kumimoji="1" lang="ja-JP" altLang="en-US" sz="500" dirty="0">
                <a:solidFill>
                  <a:srgbClr val="000000"/>
                </a:solidFill>
                <a:latin typeface="メイリオ" panose="020B0604030504040204" pitchFamily="50" charset="-128"/>
                <a:ea typeface="メイリオ" panose="020B0604030504040204" pitchFamily="50" charset="-128"/>
              </a:rPr>
              <a:t>事前にアプリへの登録が必要です。</a:t>
            </a:r>
            <a:r>
              <a:rPr lang="ja-JP" altLang="en-US" sz="500" dirty="0">
                <a:solidFill>
                  <a:srgbClr val="000000"/>
                </a:solidFill>
                <a:latin typeface="メイリオ" panose="020B0604030504040204" pitchFamily="50" charset="-128"/>
                <a:ea typeface="メイリオ" panose="020B0604030504040204" pitchFamily="50" charset="-128"/>
              </a:rPr>
              <a:t>詳しくはカタログをご覧ください。</a:t>
            </a:r>
            <a:endParaRPr kumimoji="1" lang="ja-JP" altLang="en-US" sz="500" dirty="0">
              <a:solidFill>
                <a:srgbClr val="000000"/>
              </a:solidFill>
              <a:latin typeface="メイリオ" panose="020B0604030504040204" pitchFamily="50" charset="-128"/>
              <a:ea typeface="メイリオ" panose="020B0604030504040204" pitchFamily="50" charset="-128"/>
            </a:endParaRPr>
          </a:p>
        </p:txBody>
      </p:sp>
      <p:sp>
        <p:nvSpPr>
          <p:cNvPr id="398" name="コンテンツ プレースホルダー 107">
            <a:extLst>
              <a:ext uri="{FF2B5EF4-FFF2-40B4-BE49-F238E27FC236}">
                <a16:creationId xmlns:a16="http://schemas.microsoft.com/office/drawing/2014/main" id="{A649D7B0-99E1-8940-A1DF-014800E2D52E}"/>
              </a:ext>
            </a:extLst>
          </p:cNvPr>
          <p:cNvSpPr txBox="1">
            <a:spLocks/>
          </p:cNvSpPr>
          <p:nvPr/>
        </p:nvSpPr>
        <p:spPr bwMode="auto">
          <a:xfrm>
            <a:off x="8334965" y="5579407"/>
            <a:ext cx="2166753" cy="399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9740" tIns="44870" rIns="89740" bIns="44870">
            <a:spAutoFit/>
          </a:bodyPr>
          <a:lstStyle>
            <a:lvl1pPr defTabSz="728663">
              <a:lnSpc>
                <a:spcPct val="90000"/>
              </a:lnSpc>
              <a:spcBef>
                <a:spcPts val="800"/>
              </a:spcBef>
              <a:buFont typeface="Arial" panose="020B0604020202020204" pitchFamily="34" charset="0"/>
              <a:buChar char="•"/>
              <a:defRPr kumimoji="1" sz="2200">
                <a:solidFill>
                  <a:schemeClr val="tx1"/>
                </a:solidFill>
                <a:latin typeface="Century" panose="02040604050505020304" pitchFamily="18" charset="0"/>
                <a:ea typeface="ＭＳ 明朝" panose="02020609040205080304" pitchFamily="17" charset="-128"/>
              </a:defRPr>
            </a:lvl1pPr>
            <a:lvl2pPr marL="557213" indent="-185738" defTabSz="728663">
              <a:lnSpc>
                <a:spcPct val="90000"/>
              </a:lnSpc>
              <a:spcBef>
                <a:spcPts val="400"/>
              </a:spcBef>
              <a:buFont typeface="Arial" panose="020B0604020202020204" pitchFamily="34" charset="0"/>
              <a:buChar char="•"/>
              <a:defRPr kumimoji="1" sz="1900">
                <a:solidFill>
                  <a:schemeClr val="tx1"/>
                </a:solidFill>
                <a:latin typeface="Century" panose="02040604050505020304" pitchFamily="18" charset="0"/>
                <a:ea typeface="ＭＳ 明朝" panose="02020609040205080304" pitchFamily="17" charset="-128"/>
              </a:defRPr>
            </a:lvl2pPr>
            <a:lvl3pPr marL="928688" indent="-185738" defTabSz="728663">
              <a:lnSpc>
                <a:spcPct val="90000"/>
              </a:lnSpc>
              <a:spcBef>
                <a:spcPts val="400"/>
              </a:spcBef>
              <a:buFont typeface="Arial" panose="020B0604020202020204" pitchFamily="34" charset="0"/>
              <a:buChar char="•"/>
              <a:defRPr kumimoji="1" sz="1500">
                <a:solidFill>
                  <a:schemeClr val="tx1"/>
                </a:solidFill>
                <a:latin typeface="Century" panose="02040604050505020304" pitchFamily="18" charset="0"/>
                <a:ea typeface="ＭＳ 明朝" panose="02020609040205080304" pitchFamily="17" charset="-128"/>
              </a:defRPr>
            </a:lvl3pPr>
            <a:lvl4pPr marL="1300163"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4pPr>
            <a:lvl5pPr marL="1671638"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5pPr>
            <a:lvl6pPr marL="21288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6pPr>
            <a:lvl7pPr marL="25860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7pPr>
            <a:lvl8pPr marL="30432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8pPr>
            <a:lvl9pPr marL="35004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9pPr>
          </a:lstStyle>
          <a:p>
            <a:pPr>
              <a:buFont typeface="Arial" panose="020B0604020202020204" pitchFamily="34" charset="0"/>
              <a:buNone/>
            </a:pPr>
            <a:r>
              <a:rPr lang="ja-JP" altLang="en-US" sz="1100" b="1" dirty="0">
                <a:solidFill>
                  <a:srgbClr val="0070C0"/>
                </a:solidFill>
                <a:latin typeface="メイリオ" panose="020B0604030504040204" pitchFamily="50" charset="-128"/>
                <a:ea typeface="メイリオ" panose="020B0604030504040204" pitchFamily="50" charset="-128"/>
                <a:cs typeface="ＭＳ Ｐゴシック" panose="020B0600070205080204" pitchFamily="50" charset="-128"/>
              </a:rPr>
              <a:t>スマホでどこでもカンタン操作。使用状況もひと目で見える。</a:t>
            </a:r>
            <a:endParaRPr lang="en-US" altLang="ja-JP" sz="1100" b="1" dirty="0">
              <a:solidFill>
                <a:srgbClr val="0070C0"/>
              </a:solidFill>
              <a:latin typeface="メイリオ" panose="020B0604030504040204" pitchFamily="50" charset="-128"/>
              <a:ea typeface="メイリオ" panose="020B0604030504040204" pitchFamily="50" charset="-128"/>
              <a:cs typeface="ＭＳ Ｐゴシック" panose="020B0600070205080204" pitchFamily="50" charset="-128"/>
            </a:endParaRPr>
          </a:p>
        </p:txBody>
      </p:sp>
      <p:sp>
        <p:nvSpPr>
          <p:cNvPr id="43" name="テキスト ボックス 42"/>
          <p:cNvSpPr txBox="1"/>
          <p:nvPr/>
        </p:nvSpPr>
        <p:spPr>
          <a:xfrm>
            <a:off x="5660879" y="5189126"/>
            <a:ext cx="2581422" cy="461665"/>
          </a:xfrm>
          <a:prstGeom prst="rect">
            <a:avLst/>
          </a:prstGeom>
          <a:solidFill>
            <a:schemeClr val="bg1">
              <a:lumMod val="85000"/>
            </a:schemeClr>
          </a:solidFill>
        </p:spPr>
        <p:txBody>
          <a:bodyPr wrap="square" rtlCol="0">
            <a:spAutoFit/>
          </a:bodyPr>
          <a:lstStyle/>
          <a:p>
            <a:pPr algn="ctr"/>
            <a:r>
              <a:rPr kumimoji="1" lang="ja-JP" altLang="en-US" sz="1200" b="1" dirty="0">
                <a:latin typeface="+mj-ea"/>
                <a:ea typeface="+mj-ea"/>
              </a:rPr>
              <a:t>ウイルス抑制</a:t>
            </a:r>
            <a:r>
              <a:rPr kumimoji="1" lang="en-US" altLang="ja-JP" sz="1200" b="1" baseline="30000" dirty="0">
                <a:latin typeface="+mj-ea"/>
                <a:ea typeface="+mj-ea"/>
              </a:rPr>
              <a:t>※6</a:t>
            </a:r>
            <a:r>
              <a:rPr kumimoji="1" lang="ja-JP" altLang="en-US" sz="1200" b="1" dirty="0">
                <a:latin typeface="+mj-ea"/>
                <a:ea typeface="+mj-ea"/>
              </a:rPr>
              <a:t>・除菌</a:t>
            </a:r>
            <a:r>
              <a:rPr kumimoji="1" lang="en-US" altLang="ja-JP" sz="1200" b="1" baseline="30000" dirty="0">
                <a:latin typeface="+mj-ea"/>
                <a:ea typeface="+mj-ea"/>
              </a:rPr>
              <a:t>※7</a:t>
            </a:r>
            <a:r>
              <a:rPr kumimoji="1" lang="ja-JP" altLang="en-US" sz="1200" b="1" dirty="0">
                <a:latin typeface="+mj-ea"/>
                <a:ea typeface="+mj-ea"/>
              </a:rPr>
              <a:t>・脱臭</a:t>
            </a:r>
            <a:r>
              <a:rPr kumimoji="1" lang="en-US" altLang="ja-JP" sz="1200" b="1" baseline="30000" dirty="0">
                <a:latin typeface="+mj-ea"/>
                <a:ea typeface="+mj-ea"/>
              </a:rPr>
              <a:t>※8</a:t>
            </a:r>
          </a:p>
          <a:p>
            <a:pPr algn="ctr"/>
            <a:r>
              <a:rPr lang="en-US" altLang="ja-JP" sz="1200" b="1" dirty="0">
                <a:latin typeface="+mj-ea"/>
                <a:ea typeface="+mj-ea"/>
              </a:rPr>
              <a:t>10</a:t>
            </a:r>
            <a:r>
              <a:rPr lang="ja-JP" altLang="en-US" sz="1200" b="1" dirty="0">
                <a:latin typeface="+mj-ea"/>
                <a:ea typeface="+mj-ea"/>
              </a:rPr>
              <a:t>年交換不要フィルター搭載</a:t>
            </a:r>
            <a:endParaRPr kumimoji="1" lang="ja-JP" altLang="en-US" sz="1200" b="1" dirty="0">
              <a:latin typeface="+mj-ea"/>
              <a:ea typeface="+mj-ea"/>
            </a:endParaRPr>
          </a:p>
        </p:txBody>
      </p:sp>
      <p:sp>
        <p:nvSpPr>
          <p:cNvPr id="50" name="テキスト ボックス 49"/>
          <p:cNvSpPr txBox="1"/>
          <p:nvPr/>
        </p:nvSpPr>
        <p:spPr>
          <a:xfrm>
            <a:off x="8345202" y="5978954"/>
            <a:ext cx="2334352" cy="338554"/>
          </a:xfrm>
          <a:prstGeom prst="rect">
            <a:avLst/>
          </a:prstGeom>
          <a:noFill/>
        </p:spPr>
        <p:txBody>
          <a:bodyPr wrap="square" rtlCol="0">
            <a:spAutoFit/>
          </a:bodyPr>
          <a:lstStyle/>
          <a:p>
            <a:r>
              <a:rPr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a:t>
            </a:r>
            <a:r>
              <a:rPr kumimoji="1"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遠隔操作　</a:t>
            </a:r>
            <a:r>
              <a:rPr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■室温アラート　■みまもり</a:t>
            </a:r>
          </a:p>
          <a:p>
            <a:r>
              <a:rPr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a:t>
            </a:r>
            <a:r>
              <a:rPr kumimoji="1"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ウィークリータイマー</a:t>
            </a:r>
            <a:endParaRPr kumimoji="1" lang="en-US" altLang="ja-JP" sz="800" b="1" dirty="0">
              <a:solidFill>
                <a:schemeClr val="tx1">
                  <a:lumMod val="85000"/>
                  <a:lumOff val="15000"/>
                </a:schemeClr>
              </a:solidFill>
              <a:latin typeface="メイリオ" panose="020B0604030504040204" pitchFamily="50" charset="-128"/>
              <a:ea typeface="メイリオ" panose="020B0604030504040204" pitchFamily="50" charset="-128"/>
            </a:endParaRPr>
          </a:p>
        </p:txBody>
      </p:sp>
      <p:sp>
        <p:nvSpPr>
          <p:cNvPr id="44" name="角丸四角形 43"/>
          <p:cNvSpPr/>
          <p:nvPr/>
        </p:nvSpPr>
        <p:spPr>
          <a:xfrm>
            <a:off x="11038931" y="1217028"/>
            <a:ext cx="3791337" cy="331872"/>
          </a:xfrm>
          <a:prstGeom prst="roundRect">
            <a:avLst/>
          </a:prstGeom>
          <a:solidFill>
            <a:srgbClr val="F39800"/>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a:p>
        </p:txBody>
      </p:sp>
      <p:sp>
        <p:nvSpPr>
          <p:cNvPr id="184" name="テキスト ボックス 183">
            <a:extLst>
              <a:ext uri="{FF2B5EF4-FFF2-40B4-BE49-F238E27FC236}">
                <a16:creationId xmlns:a16="http://schemas.microsoft.com/office/drawing/2014/main" id="{41BE1E7D-D797-BF46-AACC-55CECB693E77}"/>
              </a:ext>
            </a:extLst>
          </p:cNvPr>
          <p:cNvSpPr txBox="1"/>
          <p:nvPr/>
        </p:nvSpPr>
        <p:spPr>
          <a:xfrm>
            <a:off x="11150851" y="1177712"/>
            <a:ext cx="3851167" cy="369332"/>
          </a:xfrm>
          <a:prstGeom prst="rect">
            <a:avLst/>
          </a:prstGeom>
          <a:noFill/>
          <a:ln>
            <a:noFill/>
          </a:ln>
        </p:spPr>
        <p:txBody>
          <a:bodyPr wrap="square" rtlCol="0">
            <a:spAutoFit/>
          </a:bodyPr>
          <a:lstStyle/>
          <a:p>
            <a:pPr algn="ctr"/>
            <a:r>
              <a:rPr lang="ja-JP" altLang="en-US" sz="1800" b="1" dirty="0">
                <a:solidFill>
                  <a:srgbClr val="FFFFFF"/>
                </a:solidFill>
                <a:latin typeface="+mj-ea"/>
                <a:ea typeface="+mj-ea"/>
              </a:rPr>
              <a:t>Ｓ</a:t>
            </a:r>
            <a:r>
              <a:rPr lang="en-US" altLang="ja-JP" sz="1800" b="1" dirty="0">
                <a:solidFill>
                  <a:srgbClr val="FFFFFF"/>
                </a:solidFill>
                <a:latin typeface="+mj-ea"/>
                <a:ea typeface="+mj-ea"/>
              </a:rPr>
              <a:t> </a:t>
            </a:r>
            <a:r>
              <a:rPr lang="ja-JP" altLang="en-US" sz="1400" b="1" dirty="0">
                <a:solidFill>
                  <a:srgbClr val="FFFFFF"/>
                </a:solidFill>
                <a:latin typeface="+mj-ea"/>
                <a:ea typeface="+mj-ea"/>
              </a:rPr>
              <a:t>シリーズ ラインアップ</a:t>
            </a:r>
          </a:p>
        </p:txBody>
      </p:sp>
      <p:sp>
        <p:nvSpPr>
          <p:cNvPr id="69" name="テキスト ボックス 68"/>
          <p:cNvSpPr txBox="1"/>
          <p:nvPr/>
        </p:nvSpPr>
        <p:spPr>
          <a:xfrm>
            <a:off x="2296621" y="60133"/>
            <a:ext cx="4495141" cy="892552"/>
          </a:xfrm>
          <a:prstGeom prst="rect">
            <a:avLst/>
          </a:prstGeom>
          <a:noFill/>
        </p:spPr>
        <p:txBody>
          <a:bodyPr wrap="none" rtlCol="0">
            <a:spAutoFit/>
          </a:bodyPr>
          <a:lstStyle/>
          <a:p>
            <a:r>
              <a:rPr kumimoji="1" lang="en-US" altLang="ja-JP" sz="2600" b="1" dirty="0">
                <a:solidFill>
                  <a:schemeClr val="bg1"/>
                </a:solidFill>
                <a:latin typeface="+mj-ea"/>
                <a:ea typeface="+mj-ea"/>
              </a:rPr>
              <a:t>6.3KW</a:t>
            </a:r>
            <a:r>
              <a:rPr kumimoji="1" lang="ja-JP" altLang="en-US" sz="2600" b="1" dirty="0">
                <a:solidFill>
                  <a:schemeClr val="bg1"/>
                </a:solidFill>
                <a:latin typeface="+mj-ea"/>
                <a:ea typeface="+mj-ea"/>
              </a:rPr>
              <a:t>タイプが新登場！</a:t>
            </a:r>
            <a:endParaRPr kumimoji="1" lang="en-US" altLang="ja-JP" sz="2600" b="1" dirty="0">
              <a:solidFill>
                <a:schemeClr val="bg1"/>
              </a:solidFill>
              <a:latin typeface="+mj-ea"/>
              <a:ea typeface="+mj-ea"/>
            </a:endParaRPr>
          </a:p>
          <a:p>
            <a:r>
              <a:rPr kumimoji="1" lang="ja-JP" altLang="en-US" sz="2600" b="1" dirty="0">
                <a:solidFill>
                  <a:schemeClr val="bg1"/>
                </a:solidFill>
                <a:latin typeface="+mj-ea"/>
                <a:ea typeface="+mj-ea"/>
              </a:rPr>
              <a:t>清潔機能が充実した</a:t>
            </a:r>
            <a:r>
              <a:rPr kumimoji="1" lang="en-US" altLang="ja-JP" sz="2600" b="1" dirty="0">
                <a:solidFill>
                  <a:schemeClr val="bg1"/>
                </a:solidFill>
                <a:latin typeface="+mj-ea"/>
                <a:ea typeface="+mj-ea"/>
              </a:rPr>
              <a:t>S</a:t>
            </a:r>
            <a:r>
              <a:rPr kumimoji="1" lang="ja-JP" altLang="en-US" sz="2600" b="1" dirty="0">
                <a:solidFill>
                  <a:schemeClr val="bg1"/>
                </a:solidFill>
                <a:latin typeface="+mj-ea"/>
                <a:ea typeface="+mj-ea"/>
              </a:rPr>
              <a:t>シリーズ</a:t>
            </a:r>
          </a:p>
        </p:txBody>
      </p:sp>
      <p:pic>
        <p:nvPicPr>
          <p:cNvPr id="75" name="図 7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028859" y="1751172"/>
            <a:ext cx="404600" cy="1465344"/>
          </a:xfrm>
          <a:prstGeom prst="rect">
            <a:avLst/>
          </a:prstGeom>
        </p:spPr>
      </p:pic>
      <p:pic>
        <p:nvPicPr>
          <p:cNvPr id="76" name="図 75"/>
          <p:cNvPicPr>
            <a:picLocks noChangeAspect="1"/>
          </p:cNvPicPr>
          <p:nvPr/>
        </p:nvPicPr>
        <p:blipFill>
          <a:blip r:embed="rId12"/>
          <a:stretch>
            <a:fillRect/>
          </a:stretch>
        </p:blipFill>
        <p:spPr>
          <a:xfrm>
            <a:off x="10098365" y="1828300"/>
            <a:ext cx="269680" cy="382833"/>
          </a:xfrm>
          <a:prstGeom prst="rect">
            <a:avLst/>
          </a:prstGeom>
        </p:spPr>
      </p:pic>
      <p:pic>
        <p:nvPicPr>
          <p:cNvPr id="78" name="図 77"/>
          <p:cNvPicPr>
            <a:picLocks noChangeAspect="1"/>
          </p:cNvPicPr>
          <p:nvPr/>
        </p:nvPicPr>
        <p:blipFill rotWithShape="1">
          <a:blip r:embed="rId13">
            <a:extLst>
              <a:ext uri="{28A0092B-C50C-407E-A947-70E740481C1C}">
                <a14:useLocalDpi xmlns:a14="http://schemas.microsoft.com/office/drawing/2010/main" val="0"/>
              </a:ext>
            </a:extLst>
          </a:blip>
          <a:srcRect t="73362" r="60027" b="268"/>
          <a:stretch/>
        </p:blipFill>
        <p:spPr>
          <a:xfrm>
            <a:off x="12287317" y="9379486"/>
            <a:ext cx="952367" cy="498855"/>
          </a:xfrm>
          <a:prstGeom prst="rect">
            <a:avLst/>
          </a:prstGeom>
        </p:spPr>
      </p:pic>
      <p:pic>
        <p:nvPicPr>
          <p:cNvPr id="413" name="図 412"/>
          <p:cNvPicPr>
            <a:picLocks noChangeAspect="1"/>
          </p:cNvPicPr>
          <p:nvPr/>
        </p:nvPicPr>
        <p:blipFill rotWithShape="1">
          <a:blip r:embed="rId13">
            <a:extLst>
              <a:ext uri="{28A0092B-C50C-407E-A947-70E740481C1C}">
                <a14:useLocalDpi xmlns:a14="http://schemas.microsoft.com/office/drawing/2010/main" val="0"/>
              </a:ext>
            </a:extLst>
          </a:blip>
          <a:srcRect r="19590" b="73399"/>
          <a:stretch/>
        </p:blipFill>
        <p:spPr>
          <a:xfrm>
            <a:off x="11321809" y="8671487"/>
            <a:ext cx="1920693" cy="504508"/>
          </a:xfrm>
          <a:prstGeom prst="rect">
            <a:avLst/>
          </a:prstGeom>
        </p:spPr>
      </p:pic>
      <p:pic>
        <p:nvPicPr>
          <p:cNvPr id="415" name="図 414"/>
          <p:cNvPicPr>
            <a:picLocks noChangeAspect="1"/>
          </p:cNvPicPr>
          <p:nvPr/>
        </p:nvPicPr>
        <p:blipFill rotWithShape="1">
          <a:blip r:embed="rId13">
            <a:extLst>
              <a:ext uri="{28A0092B-C50C-407E-A947-70E740481C1C}">
                <a14:useLocalDpi xmlns:a14="http://schemas.microsoft.com/office/drawing/2010/main" val="0"/>
              </a:ext>
            </a:extLst>
          </a:blip>
          <a:srcRect t="37099" r="39225" b="36531"/>
          <a:stretch/>
        </p:blipFill>
        <p:spPr>
          <a:xfrm>
            <a:off x="13212060" y="8679645"/>
            <a:ext cx="1451683" cy="500126"/>
          </a:xfrm>
          <a:prstGeom prst="rect">
            <a:avLst/>
          </a:prstGeom>
        </p:spPr>
      </p:pic>
      <p:pic>
        <p:nvPicPr>
          <p:cNvPr id="416" name="図 415"/>
          <p:cNvPicPr>
            <a:picLocks noChangeAspect="1"/>
          </p:cNvPicPr>
          <p:nvPr/>
        </p:nvPicPr>
        <p:blipFill rotWithShape="1">
          <a:blip r:embed="rId13">
            <a:extLst>
              <a:ext uri="{28A0092B-C50C-407E-A947-70E740481C1C}">
                <a14:useLocalDpi xmlns:a14="http://schemas.microsoft.com/office/drawing/2010/main" val="0"/>
              </a:ext>
            </a:extLst>
          </a:blip>
          <a:srcRect l="60035" t="38070" b="37318"/>
          <a:stretch/>
        </p:blipFill>
        <p:spPr>
          <a:xfrm>
            <a:off x="11347325" y="9413447"/>
            <a:ext cx="952173" cy="465597"/>
          </a:xfrm>
          <a:prstGeom prst="rect">
            <a:avLst/>
          </a:prstGeom>
        </p:spPr>
      </p:pic>
      <p:sp>
        <p:nvSpPr>
          <p:cNvPr id="421" name="テキスト ボックス 182"/>
          <p:cNvSpPr txBox="1">
            <a:spLocks noChangeArrowheads="1"/>
          </p:cNvSpPr>
          <p:nvPr/>
        </p:nvSpPr>
        <p:spPr bwMode="auto">
          <a:xfrm>
            <a:off x="11326551" y="9865238"/>
            <a:ext cx="51552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はずせる</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上下ルーバー</a:t>
            </a:r>
          </a:p>
        </p:txBody>
      </p:sp>
      <p:sp>
        <p:nvSpPr>
          <p:cNvPr id="443" name="テキスト ボックス 173"/>
          <p:cNvSpPr txBox="1">
            <a:spLocks noChangeArrowheads="1"/>
          </p:cNvSpPr>
          <p:nvPr/>
        </p:nvSpPr>
        <p:spPr bwMode="auto">
          <a:xfrm>
            <a:off x="11291971" y="9147371"/>
            <a:ext cx="56938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人感センサー</a:t>
            </a:r>
          </a:p>
        </p:txBody>
      </p:sp>
      <p:grpSp>
        <p:nvGrpSpPr>
          <p:cNvPr id="488" name="グループ化 487">
            <a:extLst>
              <a:ext uri="{FF2B5EF4-FFF2-40B4-BE49-F238E27FC236}">
                <a16:creationId xmlns:a16="http://schemas.microsoft.com/office/drawing/2014/main" id="{1BDD9E8B-54B1-B250-CB55-54FFE022CBE3}"/>
              </a:ext>
            </a:extLst>
          </p:cNvPr>
          <p:cNvGrpSpPr/>
          <p:nvPr/>
        </p:nvGrpSpPr>
        <p:grpSpPr>
          <a:xfrm>
            <a:off x="5622512" y="6865483"/>
            <a:ext cx="5123892" cy="1305742"/>
            <a:chOff x="5636028" y="6568532"/>
            <a:chExt cx="5123892" cy="1305742"/>
          </a:xfrm>
        </p:grpSpPr>
        <p:sp>
          <p:nvSpPr>
            <p:cNvPr id="158" name="テキスト ボックス 157">
              <a:extLst>
                <a:ext uri="{FF2B5EF4-FFF2-40B4-BE49-F238E27FC236}">
                  <a16:creationId xmlns:a16="http://schemas.microsoft.com/office/drawing/2014/main" id="{B98EE290-E9F1-294F-887F-B0305667C5C7}"/>
                </a:ext>
              </a:extLst>
            </p:cNvPr>
            <p:cNvSpPr txBox="1"/>
            <p:nvPr/>
          </p:nvSpPr>
          <p:spPr>
            <a:xfrm>
              <a:off x="8448896" y="6568532"/>
              <a:ext cx="2311024" cy="307777"/>
            </a:xfrm>
            <a:prstGeom prst="rect">
              <a:avLst/>
            </a:prstGeom>
            <a:solidFill>
              <a:srgbClr val="FF3333"/>
            </a:solidFill>
          </p:spPr>
          <p:txBody>
            <a:bodyPr wrap="square" rtlCol="0">
              <a:spAutoFit/>
            </a:bodyPr>
            <a:lstStyle/>
            <a:p>
              <a:pPr algn="ctr"/>
              <a:r>
                <a:rPr lang="ja-JP" altLang="en-US" sz="1400" b="1" dirty="0">
                  <a:solidFill>
                    <a:srgbClr val="FFFFFF"/>
                  </a:solidFill>
                  <a:latin typeface="+mj-ea"/>
                  <a:ea typeface="+mj-ea"/>
                </a:rPr>
                <a:t>パワフル暖房</a:t>
              </a:r>
            </a:p>
          </p:txBody>
        </p:sp>
        <p:grpSp>
          <p:nvGrpSpPr>
            <p:cNvPr id="485" name="グループ化 484">
              <a:extLst>
                <a:ext uri="{FF2B5EF4-FFF2-40B4-BE49-F238E27FC236}">
                  <a16:creationId xmlns:a16="http://schemas.microsoft.com/office/drawing/2014/main" id="{1C6DB0F8-9D18-6E3D-8D5C-DD7F81D8669F}"/>
                </a:ext>
              </a:extLst>
            </p:cNvPr>
            <p:cNvGrpSpPr/>
            <p:nvPr/>
          </p:nvGrpSpPr>
          <p:grpSpPr>
            <a:xfrm>
              <a:off x="5636028" y="6573805"/>
              <a:ext cx="4981564" cy="1300469"/>
              <a:chOff x="5636028" y="6573805"/>
              <a:chExt cx="4981564" cy="1300469"/>
            </a:xfrm>
          </p:grpSpPr>
          <p:sp>
            <p:nvSpPr>
              <p:cNvPr id="152" name="テキスト ボックス 151">
                <a:extLst>
                  <a:ext uri="{FF2B5EF4-FFF2-40B4-BE49-F238E27FC236}">
                    <a16:creationId xmlns:a16="http://schemas.microsoft.com/office/drawing/2014/main" id="{4B8A80B5-29FF-5541-8AEF-90A2F05623A0}"/>
                  </a:ext>
                </a:extLst>
              </p:cNvPr>
              <p:cNvSpPr txBox="1"/>
              <p:nvPr/>
            </p:nvSpPr>
            <p:spPr>
              <a:xfrm>
                <a:off x="5668401" y="6573805"/>
                <a:ext cx="2611739" cy="307777"/>
              </a:xfrm>
              <a:prstGeom prst="rect">
                <a:avLst/>
              </a:prstGeom>
              <a:solidFill>
                <a:srgbClr val="92D050"/>
              </a:solidFill>
            </p:spPr>
            <p:txBody>
              <a:bodyPr wrap="square" rtlCol="0">
                <a:spAutoFit/>
              </a:bodyPr>
              <a:lstStyle/>
              <a:p>
                <a:pPr algn="ctr"/>
                <a:r>
                  <a:rPr lang="ja-JP" altLang="en-US" sz="1400" b="1" dirty="0">
                    <a:solidFill>
                      <a:schemeClr val="bg1"/>
                    </a:solidFill>
                    <a:latin typeface="+mj-ea"/>
                    <a:ea typeface="+mj-ea"/>
                  </a:rPr>
                  <a:t>人感センサー搭載</a:t>
                </a:r>
              </a:p>
            </p:txBody>
          </p:sp>
          <p:sp>
            <p:nvSpPr>
              <p:cNvPr id="160" name="テキスト ボックス 159">
                <a:extLst>
                  <a:ext uri="{FF2B5EF4-FFF2-40B4-BE49-F238E27FC236}">
                    <a16:creationId xmlns:a16="http://schemas.microsoft.com/office/drawing/2014/main" id="{105D4D7C-19A6-1E41-AA0D-9A3A9B7A4F28}"/>
                  </a:ext>
                </a:extLst>
              </p:cNvPr>
              <p:cNvSpPr txBox="1"/>
              <p:nvPr/>
            </p:nvSpPr>
            <p:spPr>
              <a:xfrm>
                <a:off x="8430532" y="6933537"/>
                <a:ext cx="1881008" cy="600164"/>
              </a:xfrm>
              <a:prstGeom prst="rect">
                <a:avLst/>
              </a:prstGeom>
              <a:noFill/>
            </p:spPr>
            <p:txBody>
              <a:bodyPr wrap="square" rtlCol="0">
                <a:spAutoFit/>
              </a:bodyPr>
              <a:lstStyle/>
              <a:p>
                <a:r>
                  <a:rPr lang="ja-JP" altLang="en-US" sz="1100" b="1" dirty="0">
                    <a:solidFill>
                      <a:srgbClr val="E06555"/>
                    </a:solidFill>
                    <a:latin typeface="メイリオ" panose="020B0604030504040204" pitchFamily="50" charset="-128"/>
                    <a:ea typeface="メイリオ" panose="020B0604030504040204" pitchFamily="50" charset="-128"/>
                  </a:rPr>
                  <a:t>寒い日も足元まで暖かく</a:t>
                </a:r>
                <a:endParaRPr lang="en-US" altLang="ja-JP" sz="1100" b="1" dirty="0">
                  <a:solidFill>
                    <a:srgbClr val="E06555"/>
                  </a:solidFill>
                  <a:latin typeface="メイリオ" panose="020B0604030504040204" pitchFamily="50" charset="-128"/>
                  <a:ea typeface="メイリオ" panose="020B0604030504040204" pitchFamily="50" charset="-128"/>
                </a:endParaRPr>
              </a:p>
              <a:p>
                <a:r>
                  <a:rPr lang="ja-JP" altLang="en-US" sz="1100" b="1" dirty="0">
                    <a:solidFill>
                      <a:srgbClr val="E06555"/>
                    </a:solidFill>
                    <a:latin typeface="メイリオ" panose="020B0604030504040204" pitchFamily="50" charset="-128"/>
                    <a:ea typeface="メイリオ" panose="020B0604030504040204" pitchFamily="50" charset="-128"/>
                  </a:rPr>
                  <a:t>低温暖房能力の高さで</a:t>
                </a:r>
                <a:endParaRPr lang="en-US" altLang="ja-JP" sz="1100" b="1" dirty="0">
                  <a:solidFill>
                    <a:srgbClr val="E06555"/>
                  </a:solidFill>
                  <a:latin typeface="メイリオ" panose="020B0604030504040204" pitchFamily="50" charset="-128"/>
                  <a:ea typeface="メイリオ" panose="020B0604030504040204" pitchFamily="50" charset="-128"/>
                </a:endParaRPr>
              </a:p>
              <a:p>
                <a:r>
                  <a:rPr lang="ja-JP" altLang="en-US" sz="1100" b="1" dirty="0">
                    <a:solidFill>
                      <a:srgbClr val="E06555"/>
                    </a:solidFill>
                    <a:latin typeface="メイリオ" panose="020B0604030504040204" pitchFamily="50" charset="-128"/>
                    <a:ea typeface="メイリオ" panose="020B0604030504040204" pitchFamily="50" charset="-128"/>
                  </a:rPr>
                  <a:t>選ばれています！</a:t>
                </a:r>
              </a:p>
            </p:txBody>
          </p:sp>
          <p:sp>
            <p:nvSpPr>
              <p:cNvPr id="161" name="テキスト ボックス 160">
                <a:extLst>
                  <a:ext uri="{FF2B5EF4-FFF2-40B4-BE49-F238E27FC236}">
                    <a16:creationId xmlns:a16="http://schemas.microsoft.com/office/drawing/2014/main" id="{4658A672-7385-EE4C-BFEA-DAB733812513}"/>
                  </a:ext>
                </a:extLst>
              </p:cNvPr>
              <p:cNvSpPr txBox="1"/>
              <p:nvPr/>
            </p:nvSpPr>
            <p:spPr>
              <a:xfrm>
                <a:off x="8503186" y="7572155"/>
                <a:ext cx="1207382" cy="215444"/>
              </a:xfrm>
              <a:prstGeom prst="rect">
                <a:avLst/>
              </a:prstGeom>
              <a:noFill/>
            </p:spPr>
            <p:txBody>
              <a:bodyPr wrap="none" rtlCol="0">
                <a:spAutoFit/>
              </a:bodyPr>
              <a:lstStyle/>
              <a:p>
                <a:r>
                  <a:rPr lang="ja-JP" altLang="en-US" sz="800" dirty="0">
                    <a:latin typeface="メイリオ" panose="020B0604030504040204" pitchFamily="50" charset="-128"/>
                    <a:ea typeface="メイリオ" panose="020B0604030504040204" pitchFamily="50" charset="-128"/>
                  </a:rPr>
                  <a:t>外気温</a:t>
                </a:r>
                <a:r>
                  <a:rPr lang="en-US" altLang="ja-JP" sz="800" dirty="0">
                    <a:latin typeface="メイリオ" panose="020B0604030504040204" pitchFamily="50" charset="-128"/>
                    <a:ea typeface="メイリオ" panose="020B0604030504040204" pitchFamily="50" charset="-128"/>
                  </a:rPr>
                  <a:t>2℃</a:t>
                </a:r>
                <a:r>
                  <a:rPr lang="ja-JP" altLang="en-US" sz="800" dirty="0">
                    <a:latin typeface="メイリオ" panose="020B0604030504040204" pitchFamily="50" charset="-128"/>
                    <a:ea typeface="メイリオ" panose="020B0604030504040204" pitchFamily="50" charset="-128"/>
                  </a:rPr>
                  <a:t>時 暖房能力</a:t>
                </a:r>
              </a:p>
            </p:txBody>
          </p:sp>
          <p:sp>
            <p:nvSpPr>
              <p:cNvPr id="162" name="テキスト ボックス 161">
                <a:extLst>
                  <a:ext uri="{FF2B5EF4-FFF2-40B4-BE49-F238E27FC236}">
                    <a16:creationId xmlns:a16="http://schemas.microsoft.com/office/drawing/2014/main" id="{987C1950-A72B-3F4C-87A2-A889303E734C}"/>
                  </a:ext>
                </a:extLst>
              </p:cNvPr>
              <p:cNvSpPr txBox="1"/>
              <p:nvPr/>
            </p:nvSpPr>
            <p:spPr>
              <a:xfrm>
                <a:off x="9715319" y="7449937"/>
                <a:ext cx="785793" cy="369332"/>
              </a:xfrm>
              <a:prstGeom prst="rect">
                <a:avLst/>
              </a:prstGeom>
              <a:noFill/>
            </p:spPr>
            <p:txBody>
              <a:bodyPr wrap="none" rtlCol="0">
                <a:spAutoFit/>
              </a:bodyPr>
              <a:lstStyle/>
              <a:p>
                <a:r>
                  <a:rPr lang="en-US" altLang="ja-JP" sz="1800" dirty="0">
                    <a:solidFill>
                      <a:srgbClr val="E06555"/>
                    </a:solidFill>
                  </a:rPr>
                  <a:t>5.5</a:t>
                </a:r>
                <a:r>
                  <a:rPr lang="nb-NO" altLang="ja-JP" sz="1800" dirty="0">
                    <a:solidFill>
                      <a:srgbClr val="E06555"/>
                    </a:solidFill>
                  </a:rPr>
                  <a:t>kW</a:t>
                </a:r>
                <a:endParaRPr kumimoji="1" lang="ja-JP" altLang="en-US" sz="1800" dirty="0">
                  <a:solidFill>
                    <a:srgbClr val="E06555"/>
                  </a:solidFill>
                </a:endParaRPr>
              </a:p>
            </p:txBody>
          </p:sp>
          <p:sp>
            <p:nvSpPr>
              <p:cNvPr id="163" name="テキスト ボックス 162">
                <a:extLst>
                  <a:ext uri="{FF2B5EF4-FFF2-40B4-BE49-F238E27FC236}">
                    <a16:creationId xmlns:a16="http://schemas.microsoft.com/office/drawing/2014/main" id="{DFE337A9-5FB4-DF48-801A-B09C26849519}"/>
                  </a:ext>
                </a:extLst>
              </p:cNvPr>
              <p:cNvSpPr txBox="1"/>
              <p:nvPr/>
            </p:nvSpPr>
            <p:spPr>
              <a:xfrm>
                <a:off x="9726493" y="7704997"/>
                <a:ext cx="772969" cy="169277"/>
              </a:xfrm>
              <a:prstGeom prst="rect">
                <a:avLst/>
              </a:prstGeom>
              <a:noFill/>
            </p:spPr>
            <p:txBody>
              <a:bodyPr wrap="none" rtlCol="0">
                <a:spAutoFit/>
              </a:bodyPr>
              <a:lstStyle/>
              <a:p>
                <a:r>
                  <a:rPr lang="ja-JP" altLang="is-IS" sz="500" dirty="0"/>
                  <a:t>（</a:t>
                </a:r>
                <a:r>
                  <a:rPr lang="is-IS" altLang="ja-JP" sz="500" dirty="0"/>
                  <a:t>CSH-S28CR</a:t>
                </a:r>
                <a:r>
                  <a:rPr lang="ja-JP" altLang="en-US" sz="500" dirty="0"/>
                  <a:t>において</a:t>
                </a:r>
                <a:r>
                  <a:rPr lang="ja-JP" altLang="is-IS" sz="500" dirty="0"/>
                  <a:t>）</a:t>
                </a:r>
              </a:p>
            </p:txBody>
          </p:sp>
          <p:cxnSp>
            <p:nvCxnSpPr>
              <p:cNvPr id="275" name="直線コネクタ 274">
                <a:extLst>
                  <a:ext uri="{FF2B5EF4-FFF2-40B4-BE49-F238E27FC236}">
                    <a16:creationId xmlns:a16="http://schemas.microsoft.com/office/drawing/2014/main" id="{87343338-7781-1848-B037-5303149D4EA0}"/>
                  </a:ext>
                </a:extLst>
              </p:cNvPr>
              <p:cNvCxnSpPr>
                <a:cxnSpLocks/>
              </p:cNvCxnSpPr>
              <p:nvPr/>
            </p:nvCxnSpPr>
            <p:spPr>
              <a:xfrm>
                <a:off x="8573644" y="7498567"/>
                <a:ext cx="2043948"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277" name="直線コネクタ 276">
                <a:extLst>
                  <a:ext uri="{FF2B5EF4-FFF2-40B4-BE49-F238E27FC236}">
                    <a16:creationId xmlns:a16="http://schemas.microsoft.com/office/drawing/2014/main" id="{F1187CF2-6992-1949-925F-12F434BEDAC9}"/>
                  </a:ext>
                </a:extLst>
              </p:cNvPr>
              <p:cNvCxnSpPr>
                <a:cxnSpLocks/>
              </p:cNvCxnSpPr>
              <p:nvPr/>
            </p:nvCxnSpPr>
            <p:spPr>
              <a:xfrm>
                <a:off x="8584379" y="7848874"/>
                <a:ext cx="2033213"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279" name="直線コネクタ 278">
                <a:extLst>
                  <a:ext uri="{FF2B5EF4-FFF2-40B4-BE49-F238E27FC236}">
                    <a16:creationId xmlns:a16="http://schemas.microsoft.com/office/drawing/2014/main" id="{CB9ECB39-9406-AE40-8D36-1B434E6B0530}"/>
                  </a:ext>
                </a:extLst>
              </p:cNvPr>
              <p:cNvCxnSpPr>
                <a:cxnSpLocks/>
              </p:cNvCxnSpPr>
              <p:nvPr/>
            </p:nvCxnSpPr>
            <p:spPr>
              <a:xfrm>
                <a:off x="9691697" y="7529517"/>
                <a:ext cx="0" cy="277052"/>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pic>
            <p:nvPicPr>
              <p:cNvPr id="405" name="図 404" descr="黒い背景に白い文字がある&#10;&#10;低い精度で自動的に生成された説明">
                <a:extLst>
                  <a:ext uri="{FF2B5EF4-FFF2-40B4-BE49-F238E27FC236}">
                    <a16:creationId xmlns:a16="http://schemas.microsoft.com/office/drawing/2014/main" id="{CB473DDB-54C5-7E4C-9EE8-E4323C27F111}"/>
                  </a:ext>
                </a:extLst>
              </p:cNvPr>
              <p:cNvPicPr>
                <a:picLocks noChangeAspect="1"/>
              </p:cNvPicPr>
              <p:nvPr/>
            </p:nvPicPr>
            <p:blipFill rotWithShape="1">
              <a:blip r:embed="rId14"/>
              <a:srcRect l="48500" t="14888"/>
              <a:stretch/>
            </p:blipFill>
            <p:spPr>
              <a:xfrm>
                <a:off x="7006516" y="7098980"/>
                <a:ext cx="1209582" cy="682972"/>
              </a:xfrm>
              <a:prstGeom prst="rect">
                <a:avLst/>
              </a:prstGeom>
            </p:spPr>
          </p:pic>
          <p:sp>
            <p:nvSpPr>
              <p:cNvPr id="396" name="テキスト ボックス 395">
                <a:extLst>
                  <a:ext uri="{FF2B5EF4-FFF2-40B4-BE49-F238E27FC236}">
                    <a16:creationId xmlns:a16="http://schemas.microsoft.com/office/drawing/2014/main" id="{105D4D7C-19A6-1E41-AA0D-9A3A9B7A4F28}"/>
                  </a:ext>
                </a:extLst>
              </p:cNvPr>
              <p:cNvSpPr txBox="1"/>
              <p:nvPr/>
            </p:nvSpPr>
            <p:spPr>
              <a:xfrm>
                <a:off x="5636028" y="6977317"/>
                <a:ext cx="2470980" cy="600164"/>
              </a:xfrm>
              <a:prstGeom prst="rect">
                <a:avLst/>
              </a:prstGeom>
              <a:noFill/>
              <a:ln>
                <a:noFill/>
              </a:ln>
            </p:spPr>
            <p:txBody>
              <a:bodyPr wrap="square" rtlCol="0">
                <a:spAutoFit/>
              </a:bodyPr>
              <a:lstStyle/>
              <a:p>
                <a:r>
                  <a:rPr lang="ja-JP" altLang="en-US" sz="1100" b="1" dirty="0">
                    <a:solidFill>
                      <a:srgbClr val="6BA42C"/>
                    </a:solidFill>
                    <a:latin typeface="メイリオ" panose="020B0604030504040204" pitchFamily="50" charset="-128"/>
                    <a:ea typeface="メイリオ" panose="020B0604030504040204" pitchFamily="50" charset="-128"/>
                  </a:rPr>
                  <a:t>お部屋に人がいない時は</a:t>
                </a:r>
                <a:endParaRPr lang="en-US" altLang="ja-JP" sz="1100" b="1" dirty="0">
                  <a:solidFill>
                    <a:srgbClr val="6BA42C"/>
                  </a:solidFill>
                  <a:latin typeface="メイリオ" panose="020B0604030504040204" pitchFamily="50" charset="-128"/>
                  <a:ea typeface="メイリオ" panose="020B0604030504040204" pitchFamily="50" charset="-128"/>
                </a:endParaRPr>
              </a:p>
              <a:p>
                <a:r>
                  <a:rPr lang="ja-JP" altLang="en-US" sz="1100" b="1" dirty="0">
                    <a:solidFill>
                      <a:srgbClr val="6BA42C"/>
                    </a:solidFill>
                    <a:latin typeface="メイリオ" panose="020B0604030504040204" pitchFamily="50" charset="-128"/>
                    <a:ea typeface="メイリオ" panose="020B0604030504040204" pitchFamily="50" charset="-128"/>
                  </a:rPr>
                  <a:t>自動で節電</a:t>
                </a:r>
                <a:endParaRPr lang="en-US" altLang="ja-JP" sz="1100" b="1" dirty="0">
                  <a:solidFill>
                    <a:srgbClr val="6BA42C"/>
                  </a:solidFill>
                  <a:latin typeface="メイリオ" panose="020B0604030504040204" pitchFamily="50" charset="-128"/>
                  <a:ea typeface="メイリオ" panose="020B0604030504040204" pitchFamily="50" charset="-128"/>
                </a:endParaRPr>
              </a:p>
              <a:p>
                <a:r>
                  <a:rPr lang="ja-JP" altLang="en-US" sz="1100" b="1" dirty="0">
                    <a:solidFill>
                      <a:srgbClr val="6BA42C"/>
                    </a:solidFill>
                    <a:latin typeface="メイリオ" panose="020B0604030504040204" pitchFamily="50" charset="-128"/>
                    <a:ea typeface="メイリオ" panose="020B0604030504040204" pitchFamily="50" charset="-128"/>
                  </a:rPr>
                  <a:t>消し忘れ防止にも！</a:t>
                </a:r>
                <a:endParaRPr lang="en-US" altLang="ja-JP" sz="1100" b="1" dirty="0">
                  <a:solidFill>
                    <a:srgbClr val="6BA42C"/>
                  </a:solidFill>
                  <a:latin typeface="メイリオ" panose="020B0604030504040204" pitchFamily="50" charset="-128"/>
                  <a:ea typeface="メイリオ" panose="020B0604030504040204" pitchFamily="50" charset="-128"/>
                </a:endParaRPr>
              </a:p>
            </p:txBody>
          </p:sp>
          <p:sp>
            <p:nvSpPr>
              <p:cNvPr id="404" name="テキスト ボックス 403">
                <a:extLst>
                  <a:ext uri="{FF2B5EF4-FFF2-40B4-BE49-F238E27FC236}">
                    <a16:creationId xmlns:a16="http://schemas.microsoft.com/office/drawing/2014/main" id="{AE568165-AAEA-764F-9691-D025D97B1508}"/>
                  </a:ext>
                </a:extLst>
              </p:cNvPr>
              <p:cNvSpPr txBox="1"/>
              <p:nvPr/>
            </p:nvSpPr>
            <p:spPr>
              <a:xfrm>
                <a:off x="6357353" y="7153792"/>
                <a:ext cx="300082" cy="184666"/>
              </a:xfrm>
              <a:prstGeom prst="rect">
                <a:avLst/>
              </a:prstGeom>
              <a:noFill/>
            </p:spPr>
            <p:txBody>
              <a:bodyPr wrap="none" rtlCol="0">
                <a:spAutoFit/>
              </a:bodyPr>
              <a:lstStyle/>
              <a:p>
                <a:r>
                  <a:rPr kumimoji="1" lang="en-US" altLang="ja-JP" sz="600" dirty="0"/>
                  <a:t>※</a:t>
                </a:r>
                <a:r>
                  <a:rPr lang="en-US" altLang="ja-JP" sz="600" dirty="0"/>
                  <a:t>9</a:t>
                </a:r>
              </a:p>
            </p:txBody>
          </p:sp>
        </p:grpSp>
      </p:grpSp>
      <p:grpSp>
        <p:nvGrpSpPr>
          <p:cNvPr id="498" name="グループ化 497">
            <a:extLst>
              <a:ext uri="{FF2B5EF4-FFF2-40B4-BE49-F238E27FC236}">
                <a16:creationId xmlns:a16="http://schemas.microsoft.com/office/drawing/2014/main" id="{60F0C25B-DB3C-092F-4779-332AFEE3DDEE}"/>
              </a:ext>
            </a:extLst>
          </p:cNvPr>
          <p:cNvGrpSpPr/>
          <p:nvPr/>
        </p:nvGrpSpPr>
        <p:grpSpPr>
          <a:xfrm>
            <a:off x="43144" y="7567017"/>
            <a:ext cx="5521252" cy="3042074"/>
            <a:chOff x="5440500" y="5072105"/>
            <a:chExt cx="5521252" cy="3042074"/>
          </a:xfrm>
        </p:grpSpPr>
        <p:sp>
          <p:nvSpPr>
            <p:cNvPr id="56" name="正方形/長方形 55"/>
            <p:cNvSpPr/>
            <p:nvPr/>
          </p:nvSpPr>
          <p:spPr>
            <a:xfrm>
              <a:off x="5440500" y="5072105"/>
              <a:ext cx="5521252" cy="378681"/>
            </a:xfrm>
            <a:prstGeom prst="rect">
              <a:avLst/>
            </a:prstGeom>
            <a:solidFill>
              <a:srgbClr val="FDE2B5"/>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pic>
          <p:nvPicPr>
            <p:cNvPr id="55" name="図 54">
              <a:extLst>
                <a:ext uri="{FF2B5EF4-FFF2-40B4-BE49-F238E27FC236}">
                  <a16:creationId xmlns:a16="http://schemas.microsoft.com/office/drawing/2014/main" id="{D60FA15B-CEDC-0748-BE3E-DF34871F545D}"/>
                </a:ext>
              </a:extLst>
            </p:cNvPr>
            <p:cNvPicPr>
              <a:picLocks noChangeAspect="1"/>
            </p:cNvPicPr>
            <p:nvPr/>
          </p:nvPicPr>
          <p:blipFill>
            <a:blip r:embed="rId15"/>
            <a:stretch>
              <a:fillRect/>
            </a:stretch>
          </p:blipFill>
          <p:spPr>
            <a:xfrm>
              <a:off x="5944261" y="6648627"/>
              <a:ext cx="647700" cy="647700"/>
            </a:xfrm>
            <a:prstGeom prst="rect">
              <a:avLst/>
            </a:prstGeom>
          </p:spPr>
        </p:pic>
        <p:pic>
          <p:nvPicPr>
            <p:cNvPr id="57" name="図 56" descr="テーブル, 屋内, 座る, ケーキ が含まれている画像&#10;&#10;自動的に生成された説明">
              <a:extLst>
                <a:ext uri="{FF2B5EF4-FFF2-40B4-BE49-F238E27FC236}">
                  <a16:creationId xmlns:a16="http://schemas.microsoft.com/office/drawing/2014/main" id="{41501643-ACCE-284F-83BC-6F32CFEAD3D4}"/>
                </a:ext>
              </a:extLst>
            </p:cNvPr>
            <p:cNvPicPr>
              <a:picLocks noChangeAspect="1"/>
            </p:cNvPicPr>
            <p:nvPr/>
          </p:nvPicPr>
          <p:blipFill>
            <a:blip r:embed="rId16"/>
            <a:stretch>
              <a:fillRect/>
            </a:stretch>
          </p:blipFill>
          <p:spPr>
            <a:xfrm>
              <a:off x="6726074" y="5242505"/>
              <a:ext cx="2311400" cy="1866900"/>
            </a:xfrm>
            <a:prstGeom prst="rect">
              <a:avLst/>
            </a:prstGeom>
          </p:spPr>
        </p:pic>
        <p:pic>
          <p:nvPicPr>
            <p:cNvPr id="61" name="図 60" descr="人, 車, フロント, 持つ が含まれている画像&#10;&#10;自動的に生成された説明">
              <a:extLst>
                <a:ext uri="{FF2B5EF4-FFF2-40B4-BE49-F238E27FC236}">
                  <a16:creationId xmlns:a16="http://schemas.microsoft.com/office/drawing/2014/main" id="{E67718A3-F9B4-AA43-81FE-EE201D097FEC}"/>
                </a:ext>
              </a:extLst>
            </p:cNvPr>
            <p:cNvPicPr>
              <a:picLocks noChangeAspect="1"/>
            </p:cNvPicPr>
            <p:nvPr/>
          </p:nvPicPr>
          <p:blipFill>
            <a:blip r:embed="rId17"/>
            <a:stretch>
              <a:fillRect/>
            </a:stretch>
          </p:blipFill>
          <p:spPr>
            <a:xfrm>
              <a:off x="9528348" y="5992620"/>
              <a:ext cx="1219200" cy="812800"/>
            </a:xfrm>
            <a:prstGeom prst="rect">
              <a:avLst/>
            </a:prstGeom>
          </p:spPr>
        </p:pic>
        <p:pic>
          <p:nvPicPr>
            <p:cNvPr id="66" name="図 65">
              <a:extLst>
                <a:ext uri="{FF2B5EF4-FFF2-40B4-BE49-F238E27FC236}">
                  <a16:creationId xmlns:a16="http://schemas.microsoft.com/office/drawing/2014/main" id="{984EDD9C-C9E4-8048-85C1-9DDABDD0A1D8}"/>
                </a:ext>
              </a:extLst>
            </p:cNvPr>
            <p:cNvPicPr>
              <a:picLocks noChangeAspect="1"/>
            </p:cNvPicPr>
            <p:nvPr/>
          </p:nvPicPr>
          <p:blipFill>
            <a:blip r:embed="rId18"/>
            <a:stretch>
              <a:fillRect/>
            </a:stretch>
          </p:blipFill>
          <p:spPr>
            <a:xfrm>
              <a:off x="9105647" y="5568749"/>
              <a:ext cx="1593434" cy="149810"/>
            </a:xfrm>
            <a:prstGeom prst="rect">
              <a:avLst/>
            </a:prstGeom>
          </p:spPr>
        </p:pic>
        <p:sp>
          <p:nvSpPr>
            <p:cNvPr id="175" name="テキスト ボックス 174">
              <a:extLst>
                <a:ext uri="{FF2B5EF4-FFF2-40B4-BE49-F238E27FC236}">
                  <a16:creationId xmlns:a16="http://schemas.microsoft.com/office/drawing/2014/main" id="{FFCE9DF9-E7A0-9D47-8B8D-73E342E0AE39}"/>
                </a:ext>
              </a:extLst>
            </p:cNvPr>
            <p:cNvSpPr txBox="1"/>
            <p:nvPr/>
          </p:nvSpPr>
          <p:spPr>
            <a:xfrm>
              <a:off x="5668006" y="5093930"/>
              <a:ext cx="946150" cy="338554"/>
            </a:xfrm>
            <a:prstGeom prst="rect">
              <a:avLst/>
            </a:prstGeom>
            <a:solidFill>
              <a:srgbClr val="00B0F0"/>
            </a:solidFill>
          </p:spPr>
          <p:txBody>
            <a:bodyPr wrap="square" rtlCol="0">
              <a:spAutoFit/>
            </a:bodyPr>
            <a:lstStyle/>
            <a:p>
              <a:pPr algn="ctr"/>
              <a:r>
                <a:rPr lang="ja-JP" altLang="en-US" sz="1600" b="1" dirty="0">
                  <a:solidFill>
                    <a:srgbClr val="FFFFFF"/>
                  </a:solidFill>
                  <a:latin typeface="+mj-ea"/>
                  <a:ea typeface="+mj-ea"/>
                </a:rPr>
                <a:t>清潔</a:t>
              </a:r>
            </a:p>
          </p:txBody>
        </p:sp>
        <p:sp>
          <p:nvSpPr>
            <p:cNvPr id="176" name="テキスト ボックス 175">
              <a:extLst>
                <a:ext uri="{FF2B5EF4-FFF2-40B4-BE49-F238E27FC236}">
                  <a16:creationId xmlns:a16="http://schemas.microsoft.com/office/drawing/2014/main" id="{F864C33C-3FE9-804C-A5A2-BB0B8E029E39}"/>
                </a:ext>
              </a:extLst>
            </p:cNvPr>
            <p:cNvSpPr txBox="1"/>
            <p:nvPr/>
          </p:nvSpPr>
          <p:spPr>
            <a:xfrm>
              <a:off x="6591961" y="5109782"/>
              <a:ext cx="4272323" cy="307777"/>
            </a:xfrm>
            <a:prstGeom prst="rect">
              <a:avLst/>
            </a:prstGeom>
            <a:noFill/>
          </p:spPr>
          <p:txBody>
            <a:bodyPr wrap="none" rtlCol="0">
              <a:spAutoFit/>
            </a:bodyPr>
            <a:lstStyle/>
            <a:p>
              <a:r>
                <a:rPr lang="ja-JP" altLang="en-US" sz="1400" b="1" dirty="0">
                  <a:latin typeface="+mj-ea"/>
                  <a:ea typeface="+mj-ea"/>
                </a:rPr>
                <a:t>お手入れカンタン「自動でおそうじ」</a:t>
              </a:r>
              <a:r>
                <a:rPr lang="ja-JP" altLang="en-US" sz="1000" b="1" dirty="0">
                  <a:latin typeface="+mj-ea"/>
                  <a:ea typeface="+mj-ea"/>
                </a:rPr>
                <a:t>（対象部位：エアフィルター）</a:t>
              </a:r>
            </a:p>
          </p:txBody>
        </p:sp>
        <p:sp>
          <p:nvSpPr>
            <p:cNvPr id="177" name="テキスト ボックス 176">
              <a:extLst>
                <a:ext uri="{FF2B5EF4-FFF2-40B4-BE49-F238E27FC236}">
                  <a16:creationId xmlns:a16="http://schemas.microsoft.com/office/drawing/2014/main" id="{4C2075AD-1BA1-684C-9EAA-F2275390A263}"/>
                </a:ext>
              </a:extLst>
            </p:cNvPr>
            <p:cNvSpPr txBox="1"/>
            <p:nvPr/>
          </p:nvSpPr>
          <p:spPr>
            <a:xfrm>
              <a:off x="8280102" y="5072105"/>
              <a:ext cx="309700" cy="184666"/>
            </a:xfrm>
            <a:prstGeom prst="rect">
              <a:avLst/>
            </a:prstGeom>
            <a:noFill/>
          </p:spPr>
          <p:txBody>
            <a:bodyPr wrap="none" rtlCol="0">
              <a:spAutoFit/>
            </a:bodyPr>
            <a:lstStyle/>
            <a:p>
              <a:r>
                <a:rPr kumimoji="1" lang="en-US" altLang="ja-JP" sz="600" dirty="0">
                  <a:latin typeface="メイリオ" panose="020B0604030504040204" pitchFamily="50" charset="-128"/>
                  <a:ea typeface="メイリオ" panose="020B0604030504040204" pitchFamily="50" charset="-128"/>
                </a:rPr>
                <a:t>※3</a:t>
              </a:r>
            </a:p>
          </p:txBody>
        </p:sp>
        <p:sp>
          <p:nvSpPr>
            <p:cNvPr id="181" name="テキスト ボックス 180">
              <a:extLst>
                <a:ext uri="{FF2B5EF4-FFF2-40B4-BE49-F238E27FC236}">
                  <a16:creationId xmlns:a16="http://schemas.microsoft.com/office/drawing/2014/main" id="{D3D381C7-9DB4-324F-BD29-04FE79735CB0}"/>
                </a:ext>
              </a:extLst>
            </p:cNvPr>
            <p:cNvSpPr txBox="1"/>
            <p:nvPr/>
          </p:nvSpPr>
          <p:spPr>
            <a:xfrm>
              <a:off x="5458711" y="7467848"/>
              <a:ext cx="3548045" cy="646331"/>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※3 </a:t>
              </a:r>
              <a:r>
                <a:rPr lang="ja-JP" altLang="en-US" sz="450" dirty="0">
                  <a:latin typeface="メイリオ" panose="020B0604030504040204" pitchFamily="50" charset="-128"/>
                  <a:ea typeface="メイリオ" panose="020B0604030504040204" pitchFamily="50" charset="-128"/>
                </a:rPr>
                <a:t>累計</a:t>
              </a:r>
              <a:r>
                <a:rPr lang="en-US" altLang="ja-JP" sz="450" dirty="0">
                  <a:latin typeface="メイリオ" panose="020B0604030504040204" pitchFamily="50" charset="-128"/>
                  <a:ea typeface="メイリオ" panose="020B0604030504040204" pitchFamily="50" charset="-128"/>
                </a:rPr>
                <a:t>25</a:t>
              </a:r>
              <a:r>
                <a:rPr lang="ja-JP" altLang="en-US" sz="450" dirty="0">
                  <a:latin typeface="メイリオ" panose="020B0604030504040204" pitchFamily="50" charset="-128"/>
                  <a:ea typeface="メイリオ" panose="020B0604030504040204" pitchFamily="50" charset="-128"/>
                </a:rPr>
                <a:t>時間運転の停止後および</a:t>
              </a:r>
              <a:r>
                <a:rPr lang="en-US" altLang="ja-JP" sz="450" dirty="0">
                  <a:latin typeface="メイリオ" panose="020B0604030504040204" pitchFamily="50" charset="-128"/>
                  <a:ea typeface="メイリオ" panose="020B0604030504040204" pitchFamily="50" charset="-128"/>
                </a:rPr>
                <a:t>24</a:t>
              </a:r>
              <a:r>
                <a:rPr lang="ja-JP" altLang="en-US" sz="450" dirty="0">
                  <a:latin typeface="メイリオ" panose="020B0604030504040204" pitchFamily="50" charset="-128"/>
                  <a:ea typeface="メイリオ" panose="020B0604030504040204" pitchFamily="50" charset="-128"/>
                </a:rPr>
                <a:t>時間連続運転すると、自動でフィルターを</a:t>
              </a:r>
              <a:r>
                <a:rPr lang="ja-JP" altLang="en-US" sz="450" dirty="0" err="1">
                  <a:latin typeface="メイリオ" panose="020B0604030504040204" pitchFamily="50" charset="-128"/>
                  <a:ea typeface="メイリオ" panose="020B0604030504040204" pitchFamily="50" charset="-128"/>
                </a:rPr>
                <a:t>おそうじします</a:t>
              </a:r>
              <a:r>
                <a:rPr lang="ja-JP" altLang="en-US" sz="450" dirty="0">
                  <a:latin typeface="メイリオ" panose="020B0604030504040204" pitchFamily="50" charset="-128"/>
                  <a:ea typeface="メイリオ" panose="020B0604030504040204" pitchFamily="50" charset="-128"/>
                </a:rPr>
                <a:t>。また、リモコン操作から任意の</a:t>
              </a:r>
              <a:endParaRPr lang="en-US" altLang="ja-JP" sz="450" dirty="0">
                <a:latin typeface="メイリオ" panose="020B0604030504040204" pitchFamily="50" charset="-128"/>
                <a:ea typeface="メイリオ" panose="020B0604030504040204" pitchFamily="50" charset="-128"/>
              </a:endParaRPr>
            </a:p>
            <a:p>
              <a:r>
                <a:rPr lang="ja-JP"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　タイミングでのフィルターおそうじも可能です。</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※4 </a:t>
              </a:r>
              <a:r>
                <a:rPr lang="ja-JP" altLang="en-US" sz="450" dirty="0">
                  <a:latin typeface="メイリオ" panose="020B0604030504040204" pitchFamily="50" charset="-128"/>
                  <a:ea typeface="メイリオ" panose="020B0604030504040204" pitchFamily="50" charset="-128"/>
                </a:rPr>
                <a:t>［抗菌］試験機関：一般財団法人 ボーケン品質評価機構／試験方法：</a:t>
              </a:r>
              <a:r>
                <a:rPr lang="en-US" altLang="ja-JP" sz="450" dirty="0">
                  <a:latin typeface="メイリオ" panose="020B0604030504040204" pitchFamily="50" charset="-128"/>
                  <a:ea typeface="メイリオ" panose="020B0604030504040204" pitchFamily="50" charset="-128"/>
                </a:rPr>
                <a:t>JIS Z 2801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2012 </a:t>
              </a:r>
              <a:r>
                <a:rPr lang="ja-JP" altLang="en-US" sz="450" dirty="0">
                  <a:latin typeface="メイリオ" panose="020B0604030504040204" pitchFamily="50" charset="-128"/>
                  <a:ea typeface="メイリオ" panose="020B0604030504040204" pitchFamily="50" charset="-128"/>
                </a:rPr>
                <a:t>定量試験（フィルム密着法）／試験</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番号：</a:t>
              </a:r>
              <a:r>
                <a:rPr lang="en-US" altLang="ja-JP" sz="450" dirty="0">
                  <a:latin typeface="メイリオ" panose="020B0604030504040204" pitchFamily="50" charset="-128"/>
                  <a:ea typeface="メイリオ" panose="020B0604030504040204" pitchFamily="50" charset="-128"/>
                </a:rPr>
                <a:t>30118042416</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29018005316-2</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％以上抑制／試験は</a:t>
              </a:r>
              <a:r>
                <a:rPr lang="en-US" altLang="ja-JP" sz="450" dirty="0">
                  <a:latin typeface="メイリオ" panose="020B0604030504040204" pitchFamily="50" charset="-128"/>
                  <a:ea typeface="メイリオ" panose="020B0604030504040204" pitchFamily="50" charset="-128"/>
                </a:rPr>
                <a:t>2</a:t>
              </a:r>
              <a:r>
                <a:rPr lang="ja-JP" altLang="en-US" sz="450" dirty="0">
                  <a:latin typeface="メイリオ" panose="020B0604030504040204" pitchFamily="50" charset="-128"/>
                  <a:ea typeface="メイリオ" panose="020B0604030504040204" pitchFamily="50" charset="-128"/>
                </a:rPr>
                <a:t>種類のみの菌で実施。</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［防カビ］試験機関：一般財団法人 ボーケン品質評価機構／試験方法：</a:t>
              </a:r>
              <a:r>
                <a:rPr lang="en-US" altLang="ja-JP" sz="450" dirty="0">
                  <a:latin typeface="メイリオ" panose="020B0604030504040204" pitchFamily="50" charset="-128"/>
                  <a:ea typeface="メイリオ" panose="020B0604030504040204" pitchFamily="50" charset="-128"/>
                </a:rPr>
                <a:t>JIS Z 2911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2010 </a:t>
              </a:r>
              <a:r>
                <a:rPr lang="ja-JP" altLang="en-US" sz="450" dirty="0">
                  <a:latin typeface="メイリオ" panose="020B0604030504040204" pitchFamily="50" charset="-128"/>
                  <a:ea typeface="メイリオ" panose="020B0604030504040204" pitchFamily="50" charset="-128"/>
                </a:rPr>
                <a:t>定性試験（繊維製品の試験・乾式</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法）／試験番号：</a:t>
              </a:r>
              <a:r>
                <a:rPr lang="en-US" altLang="ja-JP" sz="450" dirty="0">
                  <a:latin typeface="メイリオ" panose="020B0604030504040204" pitchFamily="50" charset="-128"/>
                  <a:ea typeface="メイリオ" panose="020B0604030504040204" pitchFamily="50" charset="-128"/>
                </a:rPr>
                <a:t>20218066410-2</a:t>
              </a:r>
              <a:r>
                <a:rPr lang="ja-JP" altLang="en-US" sz="450" dirty="0">
                  <a:latin typeface="メイリオ" panose="020B0604030504040204" pitchFamily="50" charset="-128"/>
                  <a:ea typeface="メイリオ" panose="020B0604030504040204" pitchFamily="50" charset="-128"/>
                </a:rPr>
                <a:t>／試験結果：菌糸の発育が認められない。</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※5 </a:t>
              </a:r>
              <a:r>
                <a:rPr lang="ja-JP" altLang="en-US" sz="450" dirty="0">
                  <a:latin typeface="メイリオ" panose="020B0604030504040204" pitchFamily="50" charset="-128"/>
                  <a:ea typeface="メイリオ" panose="020B0604030504040204" pitchFamily="50" charset="-128"/>
                </a:rPr>
                <a:t>［抗菌］試験機関：一般財団法人 カケンテストセンター／試験方法：</a:t>
              </a:r>
              <a:r>
                <a:rPr lang="en-US" altLang="ja-JP" sz="450" dirty="0">
                  <a:latin typeface="メイリオ" panose="020B0604030504040204" pitchFamily="50" charset="-128"/>
                  <a:ea typeface="メイリオ" panose="020B0604030504040204" pitchFamily="50" charset="-128"/>
                </a:rPr>
                <a:t>JIS L 1902 </a:t>
              </a:r>
              <a:r>
                <a:rPr lang="ja-JP" altLang="en-US" sz="450" dirty="0">
                  <a:latin typeface="メイリオ" panose="020B0604030504040204" pitchFamily="50" charset="-128"/>
                  <a:ea typeface="メイリオ" panose="020B0604030504040204" pitchFamily="50" charset="-128"/>
                </a:rPr>
                <a:t>定量試験（菌液吸収法）／試験番号：</a:t>
              </a:r>
              <a:r>
                <a:rPr lang="en-US" altLang="ja-JP" sz="450" dirty="0">
                  <a:latin typeface="メイリオ" panose="020B0604030504040204" pitchFamily="50" charset="-128"/>
                  <a:ea typeface="メイリオ" panose="020B0604030504040204" pitchFamily="50" charset="-128"/>
                </a:rPr>
                <a:t>CK-</a:t>
              </a:r>
            </a:p>
            <a:p>
              <a:r>
                <a:rPr lang="en-US" altLang="ja-JP" sz="450" dirty="0">
                  <a:latin typeface="メイリオ" panose="020B0604030504040204" pitchFamily="50" charset="-128"/>
                  <a:ea typeface="メイリオ" panose="020B0604030504040204" pitchFamily="50" charset="-128"/>
                </a:rPr>
                <a:t>      12-096164</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％以上抑制／試験は</a:t>
              </a:r>
              <a:r>
                <a:rPr lang="en-US" altLang="ja-JP" sz="450" dirty="0">
                  <a:latin typeface="メイリオ" panose="020B0604030504040204" pitchFamily="50" charset="-128"/>
                  <a:ea typeface="メイリオ" panose="020B0604030504040204" pitchFamily="50" charset="-128"/>
                </a:rPr>
                <a:t>1</a:t>
              </a:r>
              <a:r>
                <a:rPr lang="ja-JP" altLang="en-US" sz="450" dirty="0">
                  <a:latin typeface="メイリオ" panose="020B0604030504040204" pitchFamily="50" charset="-128"/>
                  <a:ea typeface="メイリオ" panose="020B0604030504040204" pitchFamily="50" charset="-128"/>
                </a:rPr>
                <a:t>種類のみの菌で実施。</a:t>
              </a:r>
            </a:p>
          </p:txBody>
        </p:sp>
        <p:sp>
          <p:nvSpPr>
            <p:cNvPr id="248" name="テキスト ボックス 247">
              <a:extLst>
                <a:ext uri="{FF2B5EF4-FFF2-40B4-BE49-F238E27FC236}">
                  <a16:creationId xmlns:a16="http://schemas.microsoft.com/office/drawing/2014/main" id="{ABC74675-7D9A-9744-9158-A90C849A1FB4}"/>
                </a:ext>
              </a:extLst>
            </p:cNvPr>
            <p:cNvSpPr txBox="1"/>
            <p:nvPr/>
          </p:nvSpPr>
          <p:spPr>
            <a:xfrm>
              <a:off x="7657474" y="6936803"/>
              <a:ext cx="1369940" cy="200055"/>
            </a:xfrm>
            <a:prstGeom prst="rect">
              <a:avLst/>
            </a:prstGeom>
            <a:noFill/>
            <a:ln>
              <a:solidFill>
                <a:srgbClr val="0070C0"/>
              </a:solidFill>
            </a:ln>
          </p:spPr>
          <p:txBody>
            <a:bodyPr wrap="square" rtlCol="0">
              <a:spAutoFit/>
            </a:bodyPr>
            <a:lstStyle/>
            <a:p>
              <a:pPr algn="ctr"/>
              <a:r>
                <a:rPr lang="en-US" altLang="ja-JP" sz="700" b="1" dirty="0">
                  <a:solidFill>
                    <a:srgbClr val="0070C0"/>
                  </a:solidFill>
                  <a:latin typeface="メイリオ" panose="020B0604030504040204" pitchFamily="50" charset="-128"/>
                  <a:ea typeface="メイリオ" panose="020B0604030504040204" pitchFamily="50" charset="-128"/>
                </a:rPr>
                <a:t>3 </a:t>
              </a:r>
              <a:r>
                <a:rPr lang="ja-JP" altLang="en-US" sz="700" b="1" dirty="0">
                  <a:latin typeface="メイリオ" panose="020B0604030504040204" pitchFamily="50" charset="-128"/>
                  <a:ea typeface="メイリオ" panose="020B0604030504040204" pitchFamily="50" charset="-128"/>
                </a:rPr>
                <a:t>ワンタッチダストボックス</a:t>
              </a:r>
            </a:p>
          </p:txBody>
        </p:sp>
        <p:sp>
          <p:nvSpPr>
            <p:cNvPr id="249" name="テキスト ボックス 248">
              <a:extLst>
                <a:ext uri="{FF2B5EF4-FFF2-40B4-BE49-F238E27FC236}">
                  <a16:creationId xmlns:a16="http://schemas.microsoft.com/office/drawing/2014/main" id="{4CDDC924-D54B-A049-AAC4-901438952B63}"/>
                </a:ext>
              </a:extLst>
            </p:cNvPr>
            <p:cNvSpPr txBox="1"/>
            <p:nvPr/>
          </p:nvSpPr>
          <p:spPr>
            <a:xfrm>
              <a:off x="7693977" y="7140761"/>
              <a:ext cx="1249783" cy="276999"/>
            </a:xfrm>
            <a:prstGeom prst="rect">
              <a:avLst/>
            </a:prstGeom>
            <a:noFill/>
            <a:ln>
              <a:noFill/>
            </a:ln>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着脱カンタン！</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ホコリはダストボックスに回収</a:t>
              </a:r>
            </a:p>
          </p:txBody>
        </p:sp>
        <p:sp>
          <p:nvSpPr>
            <p:cNvPr id="252" name="テキスト ボックス 251">
              <a:extLst>
                <a:ext uri="{FF2B5EF4-FFF2-40B4-BE49-F238E27FC236}">
                  <a16:creationId xmlns:a16="http://schemas.microsoft.com/office/drawing/2014/main" id="{F0288C30-BA29-1B4A-863B-6989914C6AD9}"/>
                </a:ext>
              </a:extLst>
            </p:cNvPr>
            <p:cNvSpPr txBox="1"/>
            <p:nvPr/>
          </p:nvSpPr>
          <p:spPr>
            <a:xfrm>
              <a:off x="5522416" y="5643634"/>
              <a:ext cx="1373087" cy="200055"/>
            </a:xfrm>
            <a:prstGeom prst="rect">
              <a:avLst/>
            </a:prstGeom>
            <a:noFill/>
            <a:ln>
              <a:solidFill>
                <a:srgbClr val="0070C0"/>
              </a:solidFill>
            </a:ln>
          </p:spPr>
          <p:txBody>
            <a:bodyPr wrap="square" rtlCol="0">
              <a:spAutoFit/>
            </a:bodyPr>
            <a:lstStyle/>
            <a:p>
              <a:pPr algn="ctr"/>
              <a:r>
                <a:rPr lang="en-US" altLang="ja-JP" sz="700" b="1" dirty="0">
                  <a:solidFill>
                    <a:srgbClr val="0070C0"/>
                  </a:solidFill>
                  <a:latin typeface="メイリオ" panose="020B0604030504040204" pitchFamily="50" charset="-128"/>
                  <a:ea typeface="メイリオ" panose="020B0604030504040204" pitchFamily="50" charset="-128"/>
                </a:rPr>
                <a:t>1 </a:t>
              </a:r>
              <a:r>
                <a:rPr lang="ja-JP" altLang="en-US" sz="700" b="1" dirty="0">
                  <a:latin typeface="メイリオ" panose="020B0604030504040204" pitchFamily="50" charset="-128"/>
                  <a:ea typeface="メイリオ" panose="020B0604030504040204" pitchFamily="50" charset="-128"/>
                </a:rPr>
                <a:t>抗菌・防カビ</a:t>
              </a:r>
              <a:r>
                <a:rPr lang="en-US" altLang="ja-JP" sz="700" b="1" baseline="30000" dirty="0">
                  <a:latin typeface="メイリオ" panose="020B0604030504040204" pitchFamily="50" charset="-128"/>
                  <a:ea typeface="メイリオ" panose="020B0604030504040204" pitchFamily="50" charset="-128"/>
                </a:rPr>
                <a:t>※4</a:t>
              </a:r>
              <a:r>
                <a:rPr lang="ja-JP" altLang="en-US" sz="700" b="1" dirty="0">
                  <a:latin typeface="メイリオ" panose="020B0604030504040204" pitchFamily="50" charset="-128"/>
                  <a:ea typeface="メイリオ" panose="020B0604030504040204" pitchFamily="50" charset="-128"/>
                </a:rPr>
                <a:t>フィルター</a:t>
              </a:r>
            </a:p>
          </p:txBody>
        </p:sp>
        <p:sp>
          <p:nvSpPr>
            <p:cNvPr id="253" name="テキスト ボックス 252">
              <a:extLst>
                <a:ext uri="{FF2B5EF4-FFF2-40B4-BE49-F238E27FC236}">
                  <a16:creationId xmlns:a16="http://schemas.microsoft.com/office/drawing/2014/main" id="{5A9D5BD8-26AF-7843-9173-BDE02FB9C639}"/>
                </a:ext>
              </a:extLst>
            </p:cNvPr>
            <p:cNvSpPr txBox="1"/>
            <p:nvPr/>
          </p:nvSpPr>
          <p:spPr>
            <a:xfrm>
              <a:off x="5671201" y="5857460"/>
              <a:ext cx="1151981" cy="276999"/>
            </a:xfrm>
            <a:prstGeom prst="rect">
              <a:avLst/>
            </a:prstGeom>
            <a:noFill/>
            <a:ln>
              <a:noFill/>
            </a:ln>
          </p:spPr>
          <p:txBody>
            <a:bodyPr wrap="square" rtlCol="0">
              <a:spAutoFit/>
            </a:bodyPr>
            <a:lstStyle/>
            <a:p>
              <a:pPr algn="ctr"/>
              <a:r>
                <a:rPr lang="ja-JP" altLang="en-US" sz="600" dirty="0">
                  <a:latin typeface="メイリオ" panose="020B0604030504040204" pitchFamily="50" charset="-128"/>
                  <a:ea typeface="メイリオ" panose="020B0604030504040204" pitchFamily="50" charset="-128"/>
                </a:rPr>
                <a:t>フィルターのネット部が</a:t>
              </a:r>
              <a:endParaRPr lang="en-US" altLang="ja-JP" sz="600" dirty="0">
                <a:latin typeface="メイリオ" panose="020B0604030504040204" pitchFamily="50" charset="-128"/>
                <a:ea typeface="メイリオ" panose="020B0604030504040204" pitchFamily="50" charset="-128"/>
              </a:endParaRPr>
            </a:p>
            <a:p>
              <a:pPr algn="ctr"/>
              <a:r>
                <a:rPr lang="ja-JP" altLang="en-US" sz="600" dirty="0">
                  <a:latin typeface="メイリオ" panose="020B0604030504040204" pitchFamily="50" charset="-128"/>
                  <a:ea typeface="メイリオ" panose="020B0604030504040204" pitchFamily="50" charset="-128"/>
                </a:rPr>
                <a:t>自動でスライド</a:t>
              </a:r>
            </a:p>
          </p:txBody>
        </p:sp>
        <p:sp>
          <p:nvSpPr>
            <p:cNvPr id="255" name="テキスト ボックス 254">
              <a:extLst>
                <a:ext uri="{FF2B5EF4-FFF2-40B4-BE49-F238E27FC236}">
                  <a16:creationId xmlns:a16="http://schemas.microsoft.com/office/drawing/2014/main" id="{28E1AE4B-A3C7-054F-995A-FCEFAFEE86E1}"/>
                </a:ext>
              </a:extLst>
            </p:cNvPr>
            <p:cNvSpPr txBox="1"/>
            <p:nvPr/>
          </p:nvSpPr>
          <p:spPr>
            <a:xfrm>
              <a:off x="5774836" y="6184733"/>
              <a:ext cx="1014405" cy="200055"/>
            </a:xfrm>
            <a:prstGeom prst="rect">
              <a:avLst/>
            </a:prstGeom>
            <a:noFill/>
            <a:ln>
              <a:solidFill>
                <a:srgbClr val="0070C0"/>
              </a:solidFill>
            </a:ln>
          </p:spPr>
          <p:txBody>
            <a:bodyPr wrap="square" rtlCol="0">
              <a:spAutoFit/>
            </a:bodyPr>
            <a:lstStyle/>
            <a:p>
              <a:pPr algn="ctr"/>
              <a:r>
                <a:rPr lang="en-US" altLang="ja-JP" sz="700" b="1" dirty="0">
                  <a:solidFill>
                    <a:srgbClr val="0070C0"/>
                  </a:solidFill>
                  <a:latin typeface="メイリオ" panose="020B0604030504040204" pitchFamily="50" charset="-128"/>
                  <a:ea typeface="メイリオ" panose="020B0604030504040204" pitchFamily="50" charset="-128"/>
                </a:rPr>
                <a:t>2 </a:t>
              </a:r>
              <a:r>
                <a:rPr lang="ja-JP" altLang="en-US" sz="700" b="1" dirty="0">
                  <a:latin typeface="メイリオ" panose="020B0604030504040204" pitchFamily="50" charset="-128"/>
                  <a:ea typeface="メイリオ" panose="020B0604030504040204" pitchFamily="50" charset="-128"/>
                </a:rPr>
                <a:t>抗菌</a:t>
              </a:r>
              <a:r>
                <a:rPr lang="en-US" altLang="ja-JP" sz="700" b="1" baseline="30000" dirty="0">
                  <a:latin typeface="メイリオ" panose="020B0604030504040204" pitchFamily="50" charset="-128"/>
                  <a:ea typeface="メイリオ" panose="020B0604030504040204" pitchFamily="50" charset="-128"/>
                </a:rPr>
                <a:t>※5</a:t>
              </a:r>
              <a:r>
                <a:rPr lang="ja-JP" altLang="en-US" sz="700" b="1" dirty="0">
                  <a:latin typeface="メイリオ" panose="020B0604030504040204" pitchFamily="50" charset="-128"/>
                  <a:ea typeface="メイリオ" panose="020B0604030504040204" pitchFamily="50" charset="-128"/>
                </a:rPr>
                <a:t>ブラシ</a:t>
              </a:r>
            </a:p>
          </p:txBody>
        </p:sp>
        <p:sp>
          <p:nvSpPr>
            <p:cNvPr id="256" name="テキスト ボックス 255">
              <a:extLst>
                <a:ext uri="{FF2B5EF4-FFF2-40B4-BE49-F238E27FC236}">
                  <a16:creationId xmlns:a16="http://schemas.microsoft.com/office/drawing/2014/main" id="{F03F4524-BB6D-C444-97D6-89B97CDAACA9}"/>
                </a:ext>
              </a:extLst>
            </p:cNvPr>
            <p:cNvSpPr txBox="1"/>
            <p:nvPr/>
          </p:nvSpPr>
          <p:spPr>
            <a:xfrm>
              <a:off x="5642626" y="6375460"/>
              <a:ext cx="1252878" cy="276999"/>
            </a:xfrm>
            <a:prstGeom prst="rect">
              <a:avLst/>
            </a:prstGeom>
            <a:noFill/>
            <a:ln>
              <a:noFill/>
            </a:ln>
          </p:spPr>
          <p:txBody>
            <a:bodyPr wrap="square" rtlCol="0">
              <a:spAutoFit/>
            </a:bodyPr>
            <a:lstStyle/>
            <a:p>
              <a:pPr algn="ctr"/>
              <a:r>
                <a:rPr lang="ja-JP" altLang="en-US" sz="600" dirty="0">
                  <a:latin typeface="メイリオ" panose="020B0604030504040204" pitchFamily="50" charset="-128"/>
                  <a:ea typeface="メイリオ" panose="020B0604030504040204" pitchFamily="50" charset="-128"/>
                </a:rPr>
                <a:t>フィルターに溜まったホコリを</a:t>
              </a:r>
              <a:endParaRPr lang="en-US" altLang="ja-JP" sz="600" dirty="0">
                <a:latin typeface="メイリオ" panose="020B0604030504040204" pitchFamily="50" charset="-128"/>
                <a:ea typeface="メイリオ" panose="020B0604030504040204" pitchFamily="50" charset="-128"/>
              </a:endParaRPr>
            </a:p>
            <a:p>
              <a:pPr algn="ctr"/>
              <a:r>
                <a:rPr lang="ja-JP" altLang="en-US" sz="600" dirty="0">
                  <a:latin typeface="メイリオ" panose="020B0604030504040204" pitchFamily="50" charset="-128"/>
                  <a:ea typeface="メイリオ" panose="020B0604030504040204" pitchFamily="50" charset="-128"/>
                </a:rPr>
                <a:t>ブラシがかき取る</a:t>
              </a:r>
            </a:p>
          </p:txBody>
        </p:sp>
        <p:sp>
          <p:nvSpPr>
            <p:cNvPr id="258" name="円/楕円 257">
              <a:extLst>
                <a:ext uri="{FF2B5EF4-FFF2-40B4-BE49-F238E27FC236}">
                  <a16:creationId xmlns:a16="http://schemas.microsoft.com/office/drawing/2014/main" id="{115E4AEF-4AB9-1F40-BA57-FF9C0FCD4423}"/>
                </a:ext>
              </a:extLst>
            </p:cNvPr>
            <p:cNvSpPr/>
            <p:nvPr/>
          </p:nvSpPr>
          <p:spPr>
            <a:xfrm>
              <a:off x="7461604" y="5857460"/>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259" name="円/楕円 258">
              <a:extLst>
                <a:ext uri="{FF2B5EF4-FFF2-40B4-BE49-F238E27FC236}">
                  <a16:creationId xmlns:a16="http://schemas.microsoft.com/office/drawing/2014/main" id="{C51BB7FD-3F19-4045-95B6-01B00AD317AA}"/>
                </a:ext>
              </a:extLst>
            </p:cNvPr>
            <p:cNvSpPr/>
            <p:nvPr/>
          </p:nvSpPr>
          <p:spPr>
            <a:xfrm>
              <a:off x="7002005" y="5939088"/>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260" name="円/楕円 259">
              <a:extLst>
                <a:ext uri="{FF2B5EF4-FFF2-40B4-BE49-F238E27FC236}">
                  <a16:creationId xmlns:a16="http://schemas.microsoft.com/office/drawing/2014/main" id="{C0EDB774-55A0-BD45-9C3B-77F1FF557B28}"/>
                </a:ext>
              </a:extLst>
            </p:cNvPr>
            <p:cNvSpPr/>
            <p:nvPr/>
          </p:nvSpPr>
          <p:spPr>
            <a:xfrm>
              <a:off x="7392908" y="6857012"/>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262" name="直線コネクタ 261">
              <a:extLst>
                <a:ext uri="{FF2B5EF4-FFF2-40B4-BE49-F238E27FC236}">
                  <a16:creationId xmlns:a16="http://schemas.microsoft.com/office/drawing/2014/main" id="{6B610585-09AB-774D-B098-68A6515C6900}"/>
                </a:ext>
              </a:extLst>
            </p:cNvPr>
            <p:cNvCxnSpPr>
              <a:cxnSpLocks/>
              <a:stCxn id="248" idx="1"/>
              <a:endCxn id="260" idx="5"/>
            </p:cNvCxnSpPr>
            <p:nvPr/>
          </p:nvCxnSpPr>
          <p:spPr>
            <a:xfrm flipH="1" flipV="1">
              <a:off x="7438600" y="6902704"/>
              <a:ext cx="218874" cy="168096"/>
            </a:xfrm>
            <a:prstGeom prst="line">
              <a:avLst/>
            </a:prstGeom>
          </p:spPr>
          <p:style>
            <a:lnRef idx="1">
              <a:schemeClr val="accent1"/>
            </a:lnRef>
            <a:fillRef idx="0">
              <a:schemeClr val="accent1"/>
            </a:fillRef>
            <a:effectRef idx="0">
              <a:schemeClr val="accent1"/>
            </a:effectRef>
            <a:fontRef idx="minor">
              <a:schemeClr val="tx1"/>
            </a:fontRef>
          </p:style>
        </p:cxnSp>
        <p:cxnSp>
          <p:nvCxnSpPr>
            <p:cNvPr id="263" name="直線コネクタ 262">
              <a:extLst>
                <a:ext uri="{FF2B5EF4-FFF2-40B4-BE49-F238E27FC236}">
                  <a16:creationId xmlns:a16="http://schemas.microsoft.com/office/drawing/2014/main" id="{E67C9BF8-03B7-524D-80E8-0B63A04A5FC1}"/>
                </a:ext>
              </a:extLst>
            </p:cNvPr>
            <p:cNvCxnSpPr>
              <a:cxnSpLocks/>
              <a:stCxn id="259" idx="3"/>
            </p:cNvCxnSpPr>
            <p:nvPr/>
          </p:nvCxnSpPr>
          <p:spPr>
            <a:xfrm flipH="1">
              <a:off x="6789241" y="5984780"/>
              <a:ext cx="220604" cy="307664"/>
            </a:xfrm>
            <a:prstGeom prst="line">
              <a:avLst/>
            </a:prstGeom>
          </p:spPr>
          <p:style>
            <a:lnRef idx="1">
              <a:schemeClr val="accent1"/>
            </a:lnRef>
            <a:fillRef idx="0">
              <a:schemeClr val="accent1"/>
            </a:fillRef>
            <a:effectRef idx="0">
              <a:schemeClr val="accent1"/>
            </a:effectRef>
            <a:fontRef idx="minor">
              <a:schemeClr val="tx1"/>
            </a:fontRef>
          </p:style>
        </p:cxnSp>
        <p:cxnSp>
          <p:nvCxnSpPr>
            <p:cNvPr id="267" name="直線コネクタ 266">
              <a:extLst>
                <a:ext uri="{FF2B5EF4-FFF2-40B4-BE49-F238E27FC236}">
                  <a16:creationId xmlns:a16="http://schemas.microsoft.com/office/drawing/2014/main" id="{57EB8DB6-1F5B-FB43-800A-AB8E7F9A94E6}"/>
                </a:ext>
              </a:extLst>
            </p:cNvPr>
            <p:cNvCxnSpPr>
              <a:cxnSpLocks/>
              <a:endCxn id="252" idx="3"/>
            </p:cNvCxnSpPr>
            <p:nvPr/>
          </p:nvCxnSpPr>
          <p:spPr>
            <a:xfrm flipH="1" flipV="1">
              <a:off x="6895503" y="5743662"/>
              <a:ext cx="597606" cy="131374"/>
            </a:xfrm>
            <a:prstGeom prst="line">
              <a:avLst/>
            </a:prstGeom>
          </p:spPr>
          <p:style>
            <a:lnRef idx="1">
              <a:schemeClr val="accent1"/>
            </a:lnRef>
            <a:fillRef idx="0">
              <a:schemeClr val="accent1"/>
            </a:fillRef>
            <a:effectRef idx="0">
              <a:schemeClr val="accent1"/>
            </a:effectRef>
            <a:fontRef idx="minor">
              <a:schemeClr val="tx1"/>
            </a:fontRef>
          </p:style>
        </p:cxnSp>
        <p:sp>
          <p:nvSpPr>
            <p:cNvPr id="269" name="円/楕円 268">
              <a:extLst>
                <a:ext uri="{FF2B5EF4-FFF2-40B4-BE49-F238E27FC236}">
                  <a16:creationId xmlns:a16="http://schemas.microsoft.com/office/drawing/2014/main" id="{310CF0A4-8027-634D-8E21-A32D0C7983D1}"/>
                </a:ext>
              </a:extLst>
            </p:cNvPr>
            <p:cNvSpPr/>
            <p:nvPr/>
          </p:nvSpPr>
          <p:spPr>
            <a:xfrm>
              <a:off x="10343587" y="6348694"/>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422" name="テキスト ボックス 421">
              <a:extLst>
                <a:ext uri="{FF2B5EF4-FFF2-40B4-BE49-F238E27FC236}">
                  <a16:creationId xmlns:a16="http://schemas.microsoft.com/office/drawing/2014/main" id="{BE6742DF-D7AD-9D4E-B4EF-14C78D211065}"/>
                </a:ext>
              </a:extLst>
            </p:cNvPr>
            <p:cNvSpPr txBox="1"/>
            <p:nvPr/>
          </p:nvSpPr>
          <p:spPr>
            <a:xfrm>
              <a:off x="7090696" y="7306719"/>
              <a:ext cx="741815" cy="161583"/>
            </a:xfrm>
            <a:prstGeom prst="rect">
              <a:avLst/>
            </a:prstGeom>
            <a:noFill/>
          </p:spPr>
          <p:txBody>
            <a:bodyPr wrap="square" rtlCol="0">
              <a:spAutoFit/>
            </a:bodyPr>
            <a:lstStyle/>
            <a:p>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2026</a:t>
              </a:r>
              <a:r>
                <a:rPr lang="ja-JP" altLang="en-US" sz="450" dirty="0">
                  <a:latin typeface="メイリオ" panose="020B0604030504040204" pitchFamily="50" charset="-128"/>
                  <a:ea typeface="メイリオ" panose="020B0604030504040204" pitchFamily="50" charset="-128"/>
                </a:rPr>
                <a:t>年</a:t>
              </a:r>
              <a:r>
                <a:rPr lang="en-US" altLang="ja-JP" sz="450" dirty="0">
                  <a:latin typeface="メイリオ" panose="020B0604030504040204" pitchFamily="50" charset="-128"/>
                  <a:ea typeface="メイリオ" panose="020B0604030504040204" pitchFamily="50" charset="-128"/>
                </a:rPr>
                <a:t>6</a:t>
              </a:r>
              <a:r>
                <a:rPr lang="ja-JP" altLang="en-US" sz="450" dirty="0">
                  <a:latin typeface="メイリオ" panose="020B0604030504040204" pitchFamily="50" charset="-128"/>
                  <a:ea typeface="メイリオ" panose="020B0604030504040204" pitchFamily="50" charset="-128"/>
                </a:rPr>
                <a:t>月時点</a:t>
              </a:r>
            </a:p>
          </p:txBody>
        </p:sp>
        <p:pic>
          <p:nvPicPr>
            <p:cNvPr id="21" name="図 20"/>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7222078" y="7004741"/>
              <a:ext cx="328015" cy="324598"/>
            </a:xfrm>
            <a:prstGeom prst="rect">
              <a:avLst/>
            </a:prstGeom>
          </p:spPr>
        </p:pic>
        <p:pic>
          <p:nvPicPr>
            <p:cNvPr id="444" name="図 443">
              <a:extLst>
                <a:ext uri="{FF2B5EF4-FFF2-40B4-BE49-F238E27FC236}">
                  <a16:creationId xmlns:a16="http://schemas.microsoft.com/office/drawing/2014/main" id="{984EDD9C-C9E4-8048-85C1-9DDABDD0A1D8}"/>
                </a:ext>
              </a:extLst>
            </p:cNvPr>
            <p:cNvPicPr>
              <a:picLocks noChangeAspect="1"/>
            </p:cNvPicPr>
            <p:nvPr/>
          </p:nvPicPr>
          <p:blipFill>
            <a:blip r:embed="rId18"/>
            <a:stretch>
              <a:fillRect/>
            </a:stretch>
          </p:blipFill>
          <p:spPr>
            <a:xfrm>
              <a:off x="9107701" y="6833043"/>
              <a:ext cx="1593434" cy="149810"/>
            </a:xfrm>
            <a:prstGeom prst="rect">
              <a:avLst/>
            </a:prstGeom>
          </p:spPr>
        </p:pic>
        <p:sp>
          <p:nvSpPr>
            <p:cNvPr id="450" name="テキスト ボックス 449">
              <a:extLst>
                <a:ext uri="{FF2B5EF4-FFF2-40B4-BE49-F238E27FC236}">
                  <a16:creationId xmlns:a16="http://schemas.microsoft.com/office/drawing/2014/main" id="{F4251508-78A1-594E-B744-7C77E3BC05FD}"/>
                </a:ext>
              </a:extLst>
            </p:cNvPr>
            <p:cNvSpPr txBox="1"/>
            <p:nvPr/>
          </p:nvSpPr>
          <p:spPr>
            <a:xfrm>
              <a:off x="9218512" y="6786633"/>
              <a:ext cx="1389536" cy="230832"/>
            </a:xfrm>
            <a:prstGeom prst="rect">
              <a:avLst/>
            </a:prstGeom>
            <a:noFill/>
          </p:spPr>
          <p:txBody>
            <a:bodyPr wrap="square" rtlCol="0">
              <a:spAutoFit/>
            </a:bodyPr>
            <a:lstStyle/>
            <a:p>
              <a:pPr algn="ctr"/>
              <a:r>
                <a:rPr lang="ja-JP" altLang="en-US" sz="900" b="1" dirty="0">
                  <a:solidFill>
                    <a:schemeClr val="bg1"/>
                  </a:solidFill>
                  <a:latin typeface="+mj-ea"/>
                  <a:ea typeface="+mj-ea"/>
                </a:rPr>
                <a:t>はずせる上下ルーバー</a:t>
              </a:r>
            </a:p>
          </p:txBody>
        </p:sp>
        <p:pic>
          <p:nvPicPr>
            <p:cNvPr id="16" name="図 15"/>
            <p:cNvPicPr>
              <a:picLocks noChangeAspect="1"/>
            </p:cNvPicPr>
            <p:nvPr/>
          </p:nvPicPr>
          <p:blipFill rotWithShape="1">
            <a:blip r:embed="rId20">
              <a:extLst>
                <a:ext uri="{28A0092B-C50C-407E-A947-70E740481C1C}">
                  <a14:useLocalDpi xmlns:a14="http://schemas.microsoft.com/office/drawing/2010/main" val="0"/>
                </a:ext>
              </a:extLst>
            </a:blip>
            <a:srcRect l="3114" t="20238"/>
            <a:stretch/>
          </p:blipFill>
          <p:spPr>
            <a:xfrm>
              <a:off x="9122688" y="7270121"/>
              <a:ext cx="1070975" cy="497653"/>
            </a:xfrm>
            <a:prstGeom prst="rect">
              <a:avLst/>
            </a:prstGeom>
          </p:spPr>
        </p:pic>
        <p:pic>
          <p:nvPicPr>
            <p:cNvPr id="22" name="図 21"/>
            <p:cNvPicPr>
              <a:picLocks noChangeAspect="1"/>
            </p:cNvPicPr>
            <p:nvPr/>
          </p:nvPicPr>
          <p:blipFill rotWithShape="1">
            <a:blip r:embed="rId21">
              <a:extLst>
                <a:ext uri="{28A0092B-C50C-407E-A947-70E740481C1C}">
                  <a14:useLocalDpi xmlns:a14="http://schemas.microsoft.com/office/drawing/2010/main" val="0"/>
                </a:ext>
              </a:extLst>
            </a:blip>
            <a:srcRect l="6876" t="1" b="9643"/>
            <a:stretch/>
          </p:blipFill>
          <p:spPr>
            <a:xfrm>
              <a:off x="9998570" y="7603586"/>
              <a:ext cx="650427" cy="457650"/>
            </a:xfrm>
            <a:prstGeom prst="rect">
              <a:avLst/>
            </a:prstGeom>
          </p:spPr>
        </p:pic>
      </p:grpSp>
      <p:grpSp>
        <p:nvGrpSpPr>
          <p:cNvPr id="26" name="グループ化 25">
            <a:extLst>
              <a:ext uri="{FF2B5EF4-FFF2-40B4-BE49-F238E27FC236}">
                <a16:creationId xmlns:a16="http://schemas.microsoft.com/office/drawing/2014/main" id="{7AB67932-DC37-7767-1EAD-89423D6EFF83}"/>
              </a:ext>
            </a:extLst>
          </p:cNvPr>
          <p:cNvGrpSpPr/>
          <p:nvPr/>
        </p:nvGrpSpPr>
        <p:grpSpPr>
          <a:xfrm>
            <a:off x="6211122" y="3675933"/>
            <a:ext cx="1794413" cy="1494870"/>
            <a:chOff x="5843148" y="3611556"/>
            <a:chExt cx="1632972" cy="1360379"/>
          </a:xfrm>
        </p:grpSpPr>
        <p:sp>
          <p:nvSpPr>
            <p:cNvPr id="346" name="テキスト ボックス 345">
              <a:extLst>
                <a:ext uri="{FF2B5EF4-FFF2-40B4-BE49-F238E27FC236}">
                  <a16:creationId xmlns:a16="http://schemas.microsoft.com/office/drawing/2014/main" id="{90C569A5-C3A9-214E-A75A-0C044DF5F1DC}"/>
                </a:ext>
              </a:extLst>
            </p:cNvPr>
            <p:cNvSpPr txBox="1"/>
            <p:nvPr/>
          </p:nvSpPr>
          <p:spPr>
            <a:xfrm>
              <a:off x="5843148" y="3611556"/>
              <a:ext cx="1347186" cy="196061"/>
            </a:xfrm>
            <a:prstGeom prst="rect">
              <a:avLst/>
            </a:prstGeom>
            <a:solidFill>
              <a:schemeClr val="tx1"/>
            </a:solidFill>
          </p:spPr>
          <p:txBody>
            <a:bodyPr wrap="square" rtlCol="0">
              <a:spAutoFit/>
            </a:bodyPr>
            <a:lstStyle/>
            <a:p>
              <a:r>
                <a:rPr lang="en-US" altLang="ja-JP" sz="800" dirty="0">
                  <a:solidFill>
                    <a:srgbClr val="FFFFFF"/>
                  </a:solidFill>
                  <a:latin typeface="游ゴシック Medium" panose="020B0500000000000000" pitchFamily="50" charset="-128"/>
                  <a:ea typeface="游ゴシック Medium" panose="020B0500000000000000" pitchFamily="50" charset="-128"/>
                </a:rPr>
                <a:t>22</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25</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28</a:t>
              </a:r>
              <a:r>
                <a:rPr lang="ja-JP" altLang="en-US" sz="800" dirty="0">
                  <a:solidFill>
                    <a:srgbClr val="FFFFFF"/>
                  </a:solidFill>
                  <a:latin typeface="游ゴシック Medium" panose="020B0500000000000000" pitchFamily="50" charset="-128"/>
                  <a:ea typeface="游ゴシック Medium" panose="020B0500000000000000" pitchFamily="50" charset="-128"/>
                </a:rPr>
                <a:t>タイプ用室外機</a:t>
              </a:r>
            </a:p>
          </p:txBody>
        </p:sp>
        <p:cxnSp>
          <p:nvCxnSpPr>
            <p:cNvPr id="372" name="直線矢印コネクタ 371">
              <a:extLst>
                <a:ext uri="{FF2B5EF4-FFF2-40B4-BE49-F238E27FC236}">
                  <a16:creationId xmlns:a16="http://schemas.microsoft.com/office/drawing/2014/main" id="{CB225832-C2D0-F540-A64D-C8B857DBA08A}"/>
                </a:ext>
              </a:extLst>
            </p:cNvPr>
            <p:cNvCxnSpPr>
              <a:cxnSpLocks/>
            </p:cNvCxnSpPr>
            <p:nvPr/>
          </p:nvCxnSpPr>
          <p:spPr>
            <a:xfrm>
              <a:off x="7017967" y="3953329"/>
              <a:ext cx="0" cy="63881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394" name="直線矢印コネクタ 393">
              <a:extLst>
                <a:ext uri="{FF2B5EF4-FFF2-40B4-BE49-F238E27FC236}">
                  <a16:creationId xmlns:a16="http://schemas.microsoft.com/office/drawing/2014/main" id="{A730E4D3-3BC2-1749-9104-32C818F54395}"/>
                </a:ext>
              </a:extLst>
            </p:cNvPr>
            <p:cNvCxnSpPr>
              <a:cxnSpLocks/>
            </p:cNvCxnSpPr>
            <p:nvPr/>
          </p:nvCxnSpPr>
          <p:spPr>
            <a:xfrm flipV="1">
              <a:off x="6872406" y="4608018"/>
              <a:ext cx="113749" cy="109403"/>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423" name="直線矢印コネクタ 422">
              <a:extLst>
                <a:ext uri="{FF2B5EF4-FFF2-40B4-BE49-F238E27FC236}">
                  <a16:creationId xmlns:a16="http://schemas.microsoft.com/office/drawing/2014/main" id="{E0E45F59-0DDE-6A46-ADF8-A89979371428}"/>
                </a:ext>
              </a:extLst>
            </p:cNvPr>
            <p:cNvCxnSpPr>
              <a:cxnSpLocks/>
            </p:cNvCxnSpPr>
            <p:nvPr/>
          </p:nvCxnSpPr>
          <p:spPr>
            <a:xfrm>
              <a:off x="5963923" y="4711134"/>
              <a:ext cx="896156" cy="628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sp>
          <p:nvSpPr>
            <p:cNvPr id="447" name="テキスト ボックス 446">
              <a:extLst>
                <a:ext uri="{FF2B5EF4-FFF2-40B4-BE49-F238E27FC236}">
                  <a16:creationId xmlns:a16="http://schemas.microsoft.com/office/drawing/2014/main" id="{2C16CFED-D0E9-144A-A033-ACF50CF2A224}"/>
                </a:ext>
              </a:extLst>
            </p:cNvPr>
            <p:cNvSpPr txBox="1"/>
            <p:nvPr/>
          </p:nvSpPr>
          <p:spPr>
            <a:xfrm>
              <a:off x="5919900" y="4717421"/>
              <a:ext cx="861133" cy="215444"/>
            </a:xfrm>
            <a:prstGeom prst="rect">
              <a:avLst/>
            </a:prstGeom>
            <a:noFill/>
            <a:ln>
              <a:noFill/>
            </a:ln>
          </p:spPr>
          <p:txBody>
            <a:bodyPr wrap="none" rtlCol="0">
              <a:spAutoFit/>
            </a:bodyPr>
            <a:lstStyle/>
            <a:p>
              <a:r>
                <a:rPr lang="ja-JP" altLang="en-US" sz="800" dirty="0"/>
                <a:t>幅</a:t>
              </a:r>
              <a:r>
                <a:rPr lang="en-US" altLang="ja-JP" sz="800" dirty="0"/>
                <a:t>800</a:t>
              </a:r>
              <a:r>
                <a:rPr lang="ja-JP" altLang="en-US" sz="800" dirty="0"/>
                <a:t>（</a:t>
              </a:r>
              <a:r>
                <a:rPr lang="en-US" altLang="ja-JP" sz="800" dirty="0"/>
                <a:t>+70</a:t>
              </a:r>
              <a:r>
                <a:rPr lang="ja-JP" altLang="en-US" sz="800" dirty="0"/>
                <a:t>）</a:t>
              </a:r>
              <a:r>
                <a:rPr lang="en-US" altLang="ja-JP" sz="800" dirty="0"/>
                <a:t>mm</a:t>
              </a:r>
              <a:endParaRPr lang="ja-JP" altLang="en-US" sz="800" dirty="0"/>
            </a:p>
          </p:txBody>
        </p:sp>
        <p:sp>
          <p:nvSpPr>
            <p:cNvPr id="448" name="テキスト ボックス 447">
              <a:extLst>
                <a:ext uri="{FF2B5EF4-FFF2-40B4-BE49-F238E27FC236}">
                  <a16:creationId xmlns:a16="http://schemas.microsoft.com/office/drawing/2014/main" id="{341AC0BA-CDD4-D94F-82B2-111677A8212F}"/>
                </a:ext>
              </a:extLst>
            </p:cNvPr>
            <p:cNvSpPr txBox="1"/>
            <p:nvPr/>
          </p:nvSpPr>
          <p:spPr>
            <a:xfrm>
              <a:off x="6872406" y="4700066"/>
              <a:ext cx="502061" cy="271869"/>
            </a:xfrm>
            <a:prstGeom prst="rect">
              <a:avLst/>
            </a:prstGeom>
            <a:noFill/>
            <a:ln>
              <a:noFill/>
            </a:ln>
          </p:spPr>
          <p:txBody>
            <a:bodyPr wrap="none" rtlCol="0">
              <a:spAutoFit/>
            </a:bodyPr>
            <a:lstStyle/>
            <a:p>
              <a:pPr>
                <a:lnSpc>
                  <a:spcPts val="700"/>
                </a:lnSpc>
              </a:pPr>
              <a:r>
                <a:rPr lang="ja-JP" altLang="en-US" sz="800" dirty="0"/>
                <a:t>奥行き</a:t>
              </a:r>
              <a:endParaRPr lang="en-US" altLang="ja-JP" sz="800" dirty="0"/>
            </a:p>
            <a:p>
              <a:pPr>
                <a:lnSpc>
                  <a:spcPts val="700"/>
                </a:lnSpc>
              </a:pPr>
              <a:r>
                <a:rPr lang="en-US" altLang="ja-JP" sz="800" dirty="0"/>
                <a:t>319mm</a:t>
              </a:r>
              <a:endParaRPr lang="ja-JP" altLang="en-US" sz="800" dirty="0"/>
            </a:p>
          </p:txBody>
        </p:sp>
        <p:sp>
          <p:nvSpPr>
            <p:cNvPr id="449" name="テキスト ボックス 448">
              <a:extLst>
                <a:ext uri="{FF2B5EF4-FFF2-40B4-BE49-F238E27FC236}">
                  <a16:creationId xmlns:a16="http://schemas.microsoft.com/office/drawing/2014/main" id="{C9B5679E-9C92-8B4A-ADC8-5FFF76C2EE5A}"/>
                </a:ext>
              </a:extLst>
            </p:cNvPr>
            <p:cNvSpPr txBox="1"/>
            <p:nvPr/>
          </p:nvSpPr>
          <p:spPr>
            <a:xfrm>
              <a:off x="6974059" y="4039227"/>
              <a:ext cx="502061" cy="271869"/>
            </a:xfrm>
            <a:prstGeom prst="rect">
              <a:avLst/>
            </a:prstGeom>
            <a:noFill/>
            <a:ln>
              <a:noFill/>
            </a:ln>
          </p:spPr>
          <p:txBody>
            <a:bodyPr wrap="none" rtlCol="0">
              <a:spAutoFit/>
            </a:bodyPr>
            <a:lstStyle/>
            <a:p>
              <a:pPr>
                <a:lnSpc>
                  <a:spcPts val="700"/>
                </a:lnSpc>
              </a:pPr>
              <a:r>
                <a:rPr lang="ja-JP" altLang="en-US" sz="800" dirty="0"/>
                <a:t>高さ</a:t>
              </a:r>
              <a:endParaRPr lang="en-US" altLang="ja-JP" sz="800" dirty="0"/>
            </a:p>
            <a:p>
              <a:pPr>
                <a:lnSpc>
                  <a:spcPts val="700"/>
                </a:lnSpc>
              </a:pPr>
              <a:r>
                <a:rPr lang="en-US" altLang="ja-JP" sz="800" dirty="0"/>
                <a:t>590mm</a:t>
              </a:r>
              <a:endParaRPr lang="ja-JP" altLang="en-US" sz="800" dirty="0"/>
            </a:p>
          </p:txBody>
        </p:sp>
        <p:cxnSp>
          <p:nvCxnSpPr>
            <p:cNvPr id="451" name="直線コネクタ 450"/>
            <p:cNvCxnSpPr/>
            <p:nvPr/>
          </p:nvCxnSpPr>
          <p:spPr>
            <a:xfrm>
              <a:off x="6956146" y="3953329"/>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452" name="直線コネクタ 451"/>
            <p:cNvCxnSpPr/>
            <p:nvPr/>
          </p:nvCxnSpPr>
          <p:spPr>
            <a:xfrm>
              <a:off x="6938149" y="4599453"/>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453" name="直線コネクタ 452"/>
            <p:cNvCxnSpPr/>
            <p:nvPr/>
          </p:nvCxnSpPr>
          <p:spPr>
            <a:xfrm>
              <a:off x="6860079" y="4659966"/>
              <a:ext cx="0" cy="125275"/>
            </a:xfrm>
            <a:prstGeom prst="line">
              <a:avLst/>
            </a:prstGeom>
          </p:spPr>
          <p:style>
            <a:lnRef idx="1">
              <a:schemeClr val="dk1"/>
            </a:lnRef>
            <a:fillRef idx="0">
              <a:schemeClr val="dk1"/>
            </a:fillRef>
            <a:effectRef idx="0">
              <a:schemeClr val="dk1"/>
            </a:effectRef>
            <a:fontRef idx="minor">
              <a:schemeClr val="tx1"/>
            </a:fontRef>
          </p:style>
        </p:cxnSp>
        <p:cxnSp>
          <p:nvCxnSpPr>
            <p:cNvPr id="454" name="直線コネクタ 453"/>
            <p:cNvCxnSpPr/>
            <p:nvPr/>
          </p:nvCxnSpPr>
          <p:spPr>
            <a:xfrm>
              <a:off x="5956596" y="4647580"/>
              <a:ext cx="0" cy="125275"/>
            </a:xfrm>
            <a:prstGeom prst="line">
              <a:avLst/>
            </a:prstGeom>
          </p:spPr>
          <p:style>
            <a:lnRef idx="1">
              <a:schemeClr val="dk1"/>
            </a:lnRef>
            <a:fillRef idx="0">
              <a:schemeClr val="dk1"/>
            </a:fillRef>
            <a:effectRef idx="0">
              <a:schemeClr val="dk1"/>
            </a:effectRef>
            <a:fontRef idx="minor">
              <a:schemeClr val="tx1"/>
            </a:fontRef>
          </p:style>
        </p:cxnSp>
      </p:grpSp>
      <p:grpSp>
        <p:nvGrpSpPr>
          <p:cNvPr id="497" name="グループ化 496">
            <a:extLst>
              <a:ext uri="{FF2B5EF4-FFF2-40B4-BE49-F238E27FC236}">
                <a16:creationId xmlns:a16="http://schemas.microsoft.com/office/drawing/2014/main" id="{702525F4-B685-4133-4405-9448D782D0F7}"/>
              </a:ext>
            </a:extLst>
          </p:cNvPr>
          <p:cNvGrpSpPr/>
          <p:nvPr/>
        </p:nvGrpSpPr>
        <p:grpSpPr>
          <a:xfrm>
            <a:off x="17111" y="4131257"/>
            <a:ext cx="5680647" cy="3381439"/>
            <a:chOff x="87221" y="7060162"/>
            <a:chExt cx="5680647" cy="3381439"/>
          </a:xfrm>
        </p:grpSpPr>
        <p:sp>
          <p:nvSpPr>
            <p:cNvPr id="38" name="正方形/長方形 37"/>
            <p:cNvSpPr/>
            <p:nvPr/>
          </p:nvSpPr>
          <p:spPr>
            <a:xfrm>
              <a:off x="114990" y="7060162"/>
              <a:ext cx="5519516" cy="3381439"/>
            </a:xfrm>
            <a:prstGeom prst="rect">
              <a:avLst/>
            </a:prstGeom>
            <a:solidFill>
              <a:schemeClr val="accent5">
                <a:lumMod val="20000"/>
                <a:lumOff val="80000"/>
              </a:schemeClr>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kumimoji="1" lang="ja-JP" altLang="en-US" dirty="0">
                <a:latin typeface="+mn-ea"/>
              </a:endParaRPr>
            </a:p>
          </p:txBody>
        </p:sp>
        <p:pic>
          <p:nvPicPr>
            <p:cNvPr id="18" name="図 17" descr="ダイアグラム&#10;&#10;自動的に生成された説明">
              <a:extLst>
                <a:ext uri="{FF2B5EF4-FFF2-40B4-BE49-F238E27FC236}">
                  <a16:creationId xmlns:a16="http://schemas.microsoft.com/office/drawing/2014/main" id="{2864AD48-2140-044D-BE0B-F96C6E2B4C1A}"/>
                </a:ext>
              </a:extLst>
            </p:cNvPr>
            <p:cNvPicPr>
              <a:picLocks noChangeAspect="1"/>
            </p:cNvPicPr>
            <p:nvPr/>
          </p:nvPicPr>
          <p:blipFill>
            <a:blip r:embed="rId22"/>
            <a:stretch>
              <a:fillRect/>
            </a:stretch>
          </p:blipFill>
          <p:spPr>
            <a:xfrm>
              <a:off x="4120733" y="9185794"/>
              <a:ext cx="1436131" cy="1120498"/>
            </a:xfrm>
            <a:prstGeom prst="rect">
              <a:avLst/>
            </a:prstGeom>
          </p:spPr>
        </p:pic>
        <p:sp>
          <p:nvSpPr>
            <p:cNvPr id="140" name="テキスト ボックス 139">
              <a:extLst>
                <a:ext uri="{FF2B5EF4-FFF2-40B4-BE49-F238E27FC236}">
                  <a16:creationId xmlns:a16="http://schemas.microsoft.com/office/drawing/2014/main" id="{AFA3AE4C-A5A4-4F4F-80CA-8C4598879566}"/>
                </a:ext>
              </a:extLst>
            </p:cNvPr>
            <p:cNvSpPr txBox="1"/>
            <p:nvPr/>
          </p:nvSpPr>
          <p:spPr>
            <a:xfrm>
              <a:off x="1375666" y="7577823"/>
              <a:ext cx="877163" cy="446276"/>
            </a:xfrm>
            <a:prstGeom prst="rect">
              <a:avLst/>
            </a:prstGeom>
            <a:noFill/>
          </p:spPr>
          <p:txBody>
            <a:bodyPr wrap="none" rtlCol="0">
              <a:spAutoFit/>
            </a:bodyPr>
            <a:lstStyle/>
            <a:p>
              <a:r>
                <a:rPr lang="ja-JP" altLang="en-US" sz="1400" dirty="0">
                  <a:solidFill>
                    <a:schemeClr val="accent1">
                      <a:lumMod val="75000"/>
                    </a:schemeClr>
                  </a:solidFill>
                  <a:latin typeface="+mj-ea"/>
                  <a:ea typeface="+mj-ea"/>
                </a:rPr>
                <a:t>洗浄</a:t>
              </a:r>
            </a:p>
            <a:p>
              <a:r>
                <a:rPr lang="ja-JP" altLang="en-US" sz="900" dirty="0">
                  <a:solidFill>
                    <a:schemeClr val="accent1">
                      <a:lumMod val="75000"/>
                    </a:schemeClr>
                  </a:solidFill>
                  <a:latin typeface="+mj-ea"/>
                  <a:ea typeface="+mj-ea"/>
                </a:rPr>
                <a:t>（約</a:t>
              </a:r>
              <a:r>
                <a:rPr lang="en-US" altLang="ja-JP" sz="900" dirty="0">
                  <a:solidFill>
                    <a:schemeClr val="accent1">
                      <a:lumMod val="75000"/>
                    </a:schemeClr>
                  </a:solidFill>
                  <a:latin typeface="+mj-ea"/>
                  <a:ea typeface="+mj-ea"/>
                </a:rPr>
                <a:t>60〜90</a:t>
              </a:r>
              <a:r>
                <a:rPr lang="ja-JP" altLang="en-US" sz="900" dirty="0">
                  <a:solidFill>
                    <a:schemeClr val="accent1">
                      <a:lumMod val="75000"/>
                    </a:schemeClr>
                  </a:solidFill>
                  <a:latin typeface="+mj-ea"/>
                  <a:ea typeface="+mj-ea"/>
                </a:rPr>
                <a:t>分）</a:t>
              </a:r>
            </a:p>
          </p:txBody>
        </p:sp>
        <p:sp>
          <p:nvSpPr>
            <p:cNvPr id="141" name="テキスト ボックス 140">
              <a:extLst>
                <a:ext uri="{FF2B5EF4-FFF2-40B4-BE49-F238E27FC236}">
                  <a16:creationId xmlns:a16="http://schemas.microsoft.com/office/drawing/2014/main" id="{521693EC-3489-474C-99D7-7F56C521AD91}"/>
                </a:ext>
              </a:extLst>
            </p:cNvPr>
            <p:cNvSpPr txBox="1"/>
            <p:nvPr/>
          </p:nvSpPr>
          <p:spPr>
            <a:xfrm>
              <a:off x="2788514" y="7577823"/>
              <a:ext cx="906017" cy="477054"/>
            </a:xfrm>
            <a:prstGeom prst="rect">
              <a:avLst/>
            </a:prstGeom>
            <a:noFill/>
          </p:spPr>
          <p:txBody>
            <a:bodyPr wrap="none" rtlCol="0">
              <a:spAutoFit/>
            </a:bodyPr>
            <a:lstStyle/>
            <a:p>
              <a:r>
                <a:rPr lang="ja-JP" altLang="en-US" sz="1400" dirty="0">
                  <a:solidFill>
                    <a:schemeClr val="accent1">
                      <a:lumMod val="75000"/>
                    </a:schemeClr>
                  </a:solidFill>
                  <a:latin typeface="+mj-ea"/>
                  <a:ea typeface="+mj-ea"/>
                </a:rPr>
                <a:t>温風乾燥</a:t>
              </a:r>
              <a:endParaRPr lang="en-US" altLang="ja-JP" sz="1400" dirty="0">
                <a:solidFill>
                  <a:schemeClr val="accent1">
                    <a:lumMod val="75000"/>
                  </a:schemeClr>
                </a:solidFill>
                <a:latin typeface="+mj-ea"/>
                <a:ea typeface="+mj-ea"/>
              </a:endParaRPr>
            </a:p>
            <a:p>
              <a:r>
                <a:rPr lang="ja-JP" altLang="en-US" sz="1050" dirty="0">
                  <a:solidFill>
                    <a:schemeClr val="accent1">
                      <a:lumMod val="75000"/>
                    </a:schemeClr>
                  </a:solidFill>
                  <a:latin typeface="+mj-ea"/>
                  <a:ea typeface="+mj-ea"/>
                </a:rPr>
                <a:t>（約</a:t>
              </a:r>
              <a:r>
                <a:rPr lang="en-US" altLang="ja-JP" sz="1050" dirty="0">
                  <a:solidFill>
                    <a:schemeClr val="accent1">
                      <a:lumMod val="75000"/>
                    </a:schemeClr>
                  </a:solidFill>
                  <a:latin typeface="+mj-ea"/>
                  <a:ea typeface="+mj-ea"/>
                </a:rPr>
                <a:t>40</a:t>
              </a:r>
              <a:r>
                <a:rPr lang="ja-JP" altLang="en-US" sz="1050" dirty="0">
                  <a:solidFill>
                    <a:schemeClr val="accent1">
                      <a:lumMod val="75000"/>
                    </a:schemeClr>
                  </a:solidFill>
                  <a:latin typeface="+mj-ea"/>
                  <a:ea typeface="+mj-ea"/>
                </a:rPr>
                <a:t>分）</a:t>
              </a:r>
            </a:p>
          </p:txBody>
        </p:sp>
        <p:sp>
          <p:nvSpPr>
            <p:cNvPr id="142" name="テキスト ボックス 141">
              <a:extLst>
                <a:ext uri="{FF2B5EF4-FFF2-40B4-BE49-F238E27FC236}">
                  <a16:creationId xmlns:a16="http://schemas.microsoft.com/office/drawing/2014/main" id="{6958C6EC-5A4D-A24F-8C91-1744959DAACA}"/>
                </a:ext>
              </a:extLst>
            </p:cNvPr>
            <p:cNvSpPr txBox="1"/>
            <p:nvPr/>
          </p:nvSpPr>
          <p:spPr>
            <a:xfrm>
              <a:off x="904748" y="7993346"/>
              <a:ext cx="1425525" cy="461665"/>
            </a:xfrm>
            <a:prstGeom prst="rect">
              <a:avLst/>
            </a:prstGeom>
            <a:noFill/>
          </p:spPr>
          <p:txBody>
            <a:bodyPr wrap="square" rtlCol="0">
              <a:spAutoFit/>
            </a:bodyPr>
            <a:lstStyle/>
            <a:p>
              <a:r>
                <a:rPr lang="ja-JP" altLang="en-US" sz="800" dirty="0">
                  <a:latin typeface="メイリオ" panose="020B0604030504040204" pitchFamily="50" charset="-128"/>
                  <a:ea typeface="メイリオ" panose="020B0604030504040204" pitchFamily="50" charset="-128"/>
                </a:rPr>
                <a:t>約</a:t>
              </a:r>
              <a:r>
                <a:rPr lang="en-US" altLang="ja-JP" sz="800" dirty="0">
                  <a:latin typeface="メイリオ" panose="020B0604030504040204" pitchFamily="50" charset="-128"/>
                  <a:ea typeface="メイリオ" panose="020B0604030504040204" pitchFamily="50" charset="-128"/>
                </a:rPr>
                <a:t>3L/h </a:t>
              </a:r>
              <a:r>
                <a:rPr lang="ja-JP" altLang="en-US" sz="800" dirty="0">
                  <a:latin typeface="メイリオ" panose="020B0604030504040204" pitchFamily="50" charset="-128"/>
                  <a:ea typeface="メイリオ" panose="020B0604030504040204" pitchFamily="50" charset="-128"/>
                </a:rPr>
                <a:t>の結露水を発生させ、熱交換器に付着した汚れを洗い流す。</a:t>
              </a:r>
            </a:p>
          </p:txBody>
        </p:sp>
        <p:sp>
          <p:nvSpPr>
            <p:cNvPr id="143" name="テキスト ボックス 142">
              <a:extLst>
                <a:ext uri="{FF2B5EF4-FFF2-40B4-BE49-F238E27FC236}">
                  <a16:creationId xmlns:a16="http://schemas.microsoft.com/office/drawing/2014/main" id="{CB0FB718-35A6-9847-A4AE-6A844673FC63}"/>
                </a:ext>
              </a:extLst>
            </p:cNvPr>
            <p:cNvSpPr txBox="1"/>
            <p:nvPr/>
          </p:nvSpPr>
          <p:spPr>
            <a:xfrm>
              <a:off x="2492302" y="8050601"/>
              <a:ext cx="1303140" cy="338554"/>
            </a:xfrm>
            <a:prstGeom prst="rect">
              <a:avLst/>
            </a:prstGeom>
            <a:noFill/>
          </p:spPr>
          <p:txBody>
            <a:bodyPr wrap="square" rtlCol="0">
              <a:spAutoFit/>
            </a:bodyPr>
            <a:lstStyle/>
            <a:p>
              <a:r>
                <a:rPr lang="ja-JP" altLang="en-US" sz="800" dirty="0">
                  <a:latin typeface="メイリオ" panose="020B0604030504040204" pitchFamily="50" charset="-128"/>
                  <a:ea typeface="メイリオ" panose="020B0604030504040204" pitchFamily="50" charset="-128"/>
                </a:rPr>
                <a:t>洗浄後、温風でしっかりと乾燥し、きれいを保つ。</a:t>
              </a:r>
            </a:p>
          </p:txBody>
        </p:sp>
        <p:sp>
          <p:nvSpPr>
            <p:cNvPr id="144" name="テキスト ボックス 143">
              <a:extLst>
                <a:ext uri="{FF2B5EF4-FFF2-40B4-BE49-F238E27FC236}">
                  <a16:creationId xmlns:a16="http://schemas.microsoft.com/office/drawing/2014/main" id="{A00EE162-90D1-DA45-81A0-55D266524E8D}"/>
                </a:ext>
              </a:extLst>
            </p:cNvPr>
            <p:cNvSpPr txBox="1"/>
            <p:nvPr/>
          </p:nvSpPr>
          <p:spPr>
            <a:xfrm>
              <a:off x="4236098" y="7587935"/>
              <a:ext cx="1261884" cy="307777"/>
            </a:xfrm>
            <a:prstGeom prst="rect">
              <a:avLst/>
            </a:prstGeom>
            <a:noFill/>
          </p:spPr>
          <p:txBody>
            <a:bodyPr wrap="none" rtlCol="0">
              <a:spAutoFit/>
            </a:bodyPr>
            <a:lstStyle/>
            <a:p>
              <a:r>
                <a:rPr lang="ja-JP" altLang="en-US" sz="1400" dirty="0">
                  <a:solidFill>
                    <a:schemeClr val="accent1">
                      <a:lumMod val="75000"/>
                    </a:schemeClr>
                  </a:solidFill>
                  <a:latin typeface="+mj-ea"/>
                  <a:ea typeface="+mj-ea"/>
                </a:rPr>
                <a:t>洗浄運転完了</a:t>
              </a:r>
              <a:endParaRPr lang="en-US" altLang="ja-JP" sz="1400" dirty="0">
                <a:solidFill>
                  <a:schemeClr val="accent1">
                    <a:lumMod val="75000"/>
                  </a:schemeClr>
                </a:solidFill>
                <a:latin typeface="+mj-ea"/>
                <a:ea typeface="+mj-ea"/>
              </a:endParaRPr>
            </a:p>
          </p:txBody>
        </p:sp>
        <p:sp>
          <p:nvSpPr>
            <p:cNvPr id="145" name="テキスト ボックス 144">
              <a:extLst>
                <a:ext uri="{FF2B5EF4-FFF2-40B4-BE49-F238E27FC236}">
                  <a16:creationId xmlns:a16="http://schemas.microsoft.com/office/drawing/2014/main" id="{2AC3313C-B2D3-3C4B-9FE2-9300E8E49EDC}"/>
                </a:ext>
              </a:extLst>
            </p:cNvPr>
            <p:cNvSpPr txBox="1"/>
            <p:nvPr/>
          </p:nvSpPr>
          <p:spPr>
            <a:xfrm>
              <a:off x="4081972" y="7954352"/>
              <a:ext cx="1303140" cy="461665"/>
            </a:xfrm>
            <a:prstGeom prst="rect">
              <a:avLst/>
            </a:prstGeom>
            <a:noFill/>
          </p:spPr>
          <p:txBody>
            <a:bodyPr wrap="square" rtlCol="0">
              <a:spAutoFit/>
            </a:bodyPr>
            <a:lstStyle/>
            <a:p>
              <a:r>
                <a:rPr lang="ja-JP" altLang="en-US" sz="800" dirty="0">
                  <a:latin typeface="メイリオ" panose="020B0604030504040204" pitchFamily="50" charset="-128"/>
                  <a:ea typeface="メイリオ" panose="020B0604030504040204" pitchFamily="50" charset="-128"/>
                </a:rPr>
                <a:t>洗浄された熱交換器でいつでも快適な冷暖房運転が可能。</a:t>
              </a:r>
            </a:p>
          </p:txBody>
        </p:sp>
        <p:sp>
          <p:nvSpPr>
            <p:cNvPr id="146" name="テキスト ボックス 145">
              <a:extLst>
                <a:ext uri="{FF2B5EF4-FFF2-40B4-BE49-F238E27FC236}">
                  <a16:creationId xmlns:a16="http://schemas.microsoft.com/office/drawing/2014/main" id="{20B410C2-E081-6F40-B4A0-68BE0E660395}"/>
                </a:ext>
              </a:extLst>
            </p:cNvPr>
            <p:cNvSpPr txBox="1"/>
            <p:nvPr/>
          </p:nvSpPr>
          <p:spPr>
            <a:xfrm>
              <a:off x="1224343" y="7958076"/>
              <a:ext cx="261610" cy="153888"/>
            </a:xfrm>
            <a:prstGeom prst="rect">
              <a:avLst/>
            </a:prstGeom>
            <a:noFill/>
          </p:spPr>
          <p:txBody>
            <a:bodyPr wrap="none" rtlCol="0">
              <a:spAutoFit/>
            </a:bodyPr>
            <a:lstStyle/>
            <a:p>
              <a:r>
                <a:rPr kumimoji="1" lang="en-US" altLang="ja-JP" sz="400" dirty="0">
                  <a:latin typeface="+mn-ea"/>
                </a:rPr>
                <a:t>※1</a:t>
              </a:r>
              <a:endParaRPr kumimoji="1" lang="ja-JP" altLang="en-US" sz="400" dirty="0">
                <a:latin typeface="+mn-ea"/>
              </a:endParaRPr>
            </a:p>
          </p:txBody>
        </p:sp>
        <p:sp>
          <p:nvSpPr>
            <p:cNvPr id="2" name="テキスト ボックス 1">
              <a:extLst>
                <a:ext uri="{FF2B5EF4-FFF2-40B4-BE49-F238E27FC236}">
                  <a16:creationId xmlns:a16="http://schemas.microsoft.com/office/drawing/2014/main" id="{C06ED68B-E94F-3040-ADAE-65A9F41D7A3F}"/>
                </a:ext>
              </a:extLst>
            </p:cNvPr>
            <p:cNvSpPr txBox="1"/>
            <p:nvPr/>
          </p:nvSpPr>
          <p:spPr>
            <a:xfrm>
              <a:off x="114990" y="9508243"/>
              <a:ext cx="4009904" cy="553998"/>
            </a:xfrm>
            <a:prstGeom prst="rect">
              <a:avLst/>
            </a:prstGeom>
            <a:noFill/>
          </p:spPr>
          <p:txBody>
            <a:bodyPr wrap="square" rtlCol="0">
              <a:spAutoFit/>
            </a:bodyPr>
            <a:lstStyle/>
            <a:p>
              <a:r>
                <a:rPr lang="ja-JP" altLang="en-US" sz="1000" dirty="0">
                  <a:latin typeface="メイリオ" panose="020B0604030504040204" pitchFamily="50" charset="-128"/>
                  <a:ea typeface="メイリオ" panose="020B0604030504040204" pitchFamily="50" charset="-128"/>
                </a:rPr>
                <a:t>フィンに汚れがつきにくい特殊コーティング</a:t>
              </a:r>
              <a:endParaRPr lang="en-US" altLang="ja-JP" sz="1000" dirty="0">
                <a:latin typeface="メイリオ" panose="020B0604030504040204" pitchFamily="50" charset="-128"/>
                <a:ea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rPr>
                <a:t>抗菌・防カビ処理</a:t>
              </a:r>
              <a:r>
                <a:rPr lang="en-US" altLang="ja-JP" sz="1000" baseline="30000" dirty="0">
                  <a:latin typeface="メイリオ" panose="020B0604030504040204" pitchFamily="50" charset="-128"/>
                  <a:ea typeface="メイリオ" panose="020B0604030504040204" pitchFamily="50" charset="-128"/>
                </a:rPr>
                <a:t>※2</a:t>
              </a:r>
              <a:r>
                <a:rPr lang="ja-JP" altLang="en-US" sz="1000" dirty="0">
                  <a:latin typeface="メイリオ" panose="020B0604030504040204" pitchFamily="50" charset="-128"/>
                  <a:ea typeface="メイリオ" panose="020B0604030504040204" pitchFamily="50" charset="-128"/>
                </a:rPr>
                <a:t>で菌を抑制し、熱交換器に付着した汚れを</a:t>
              </a:r>
              <a:endParaRPr lang="en-US" altLang="ja-JP" sz="1000" dirty="0">
                <a:latin typeface="メイリオ" panose="020B0604030504040204" pitchFamily="50" charset="-128"/>
                <a:ea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rPr>
                <a:t>カンタンに洗い流します。</a:t>
              </a:r>
            </a:p>
          </p:txBody>
        </p:sp>
        <p:sp>
          <p:nvSpPr>
            <p:cNvPr id="4" name="テキスト ボックス 3">
              <a:extLst>
                <a:ext uri="{FF2B5EF4-FFF2-40B4-BE49-F238E27FC236}">
                  <a16:creationId xmlns:a16="http://schemas.microsoft.com/office/drawing/2014/main" id="{80AD2247-BB87-BF41-8163-77B1DBAF03C5}"/>
                </a:ext>
              </a:extLst>
            </p:cNvPr>
            <p:cNvSpPr txBox="1"/>
            <p:nvPr/>
          </p:nvSpPr>
          <p:spPr>
            <a:xfrm>
              <a:off x="87221" y="9992852"/>
              <a:ext cx="4545564" cy="369332"/>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※2</a:t>
              </a:r>
              <a:r>
                <a:rPr lang="ja-JP" altLang="en-US" sz="450" dirty="0">
                  <a:latin typeface="メイリオ" panose="020B0604030504040204" pitchFamily="50" charset="-128"/>
                  <a:ea typeface="メイリオ" panose="020B0604030504040204" pitchFamily="50" charset="-128"/>
                </a:rPr>
                <a:t>［抗菌］試験機関：一般財団法人 ボーケン品質評価機構／試験方法：</a:t>
              </a:r>
              <a:r>
                <a:rPr lang="en" altLang="ja-JP" sz="450" dirty="0">
                  <a:latin typeface="メイリオ" panose="020B0604030504040204" pitchFamily="50" charset="-128"/>
                  <a:ea typeface="メイリオ" panose="020B0604030504040204" pitchFamily="50" charset="-128"/>
                </a:rPr>
                <a:t>JIS Z 2801</a:t>
              </a:r>
              <a:r>
                <a:rPr lang="ja-JP" altLang="en" sz="450" dirty="0">
                  <a:latin typeface="メイリオ" panose="020B0604030504040204" pitchFamily="50" charset="-128"/>
                  <a:ea typeface="メイリオ" panose="020B0604030504040204" pitchFamily="50" charset="-128"/>
                </a:rPr>
                <a:t>：</a:t>
              </a:r>
              <a:r>
                <a:rPr lang="en" altLang="ja-JP" sz="450" dirty="0">
                  <a:latin typeface="メイリオ" panose="020B0604030504040204" pitchFamily="50" charset="-128"/>
                  <a:ea typeface="メイリオ" panose="020B0604030504040204" pitchFamily="50" charset="-128"/>
                </a:rPr>
                <a:t>2012 </a:t>
              </a:r>
              <a:r>
                <a:rPr lang="ja-JP" altLang="en-US" sz="450" dirty="0">
                  <a:latin typeface="メイリオ" panose="020B0604030504040204" pitchFamily="50" charset="-128"/>
                  <a:ea typeface="メイリオ" panose="020B0604030504040204" pitchFamily="50" charset="-128"/>
                </a:rPr>
                <a:t>定量試験（フィルム密着法）／試験番号：</a:t>
              </a:r>
              <a:r>
                <a:rPr lang="en-US" altLang="ja-JP" sz="450" dirty="0">
                  <a:latin typeface="メイリオ" panose="020B0604030504040204" pitchFamily="50" charset="-128"/>
                  <a:ea typeface="メイリオ" panose="020B0604030504040204" pitchFamily="50" charset="-128"/>
                </a:rPr>
                <a:t>35023007806</a:t>
              </a:r>
            </a:p>
            <a:p>
              <a:r>
                <a:rPr lang="ja-JP" altLang="en-US" sz="450" dirty="0">
                  <a:latin typeface="メイリオ" panose="020B0604030504040204" pitchFamily="50" charset="-128"/>
                  <a:ea typeface="メイリオ" panose="020B0604030504040204" pitchFamily="50" charset="-128"/>
                </a:rPr>
                <a:t>     （</a:t>
              </a:r>
              <a:r>
                <a:rPr lang="en-US" altLang="ja-JP" sz="450" dirty="0">
                  <a:latin typeface="メイリオ" panose="020B0604030504040204" pitchFamily="50" charset="-128"/>
                  <a:ea typeface="メイリオ" panose="020B0604030504040204" pitchFamily="50" charset="-128"/>
                </a:rPr>
                <a:t>29023004342-1</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％以上抑制／試験は</a:t>
              </a:r>
              <a:r>
                <a:rPr lang="en-US" altLang="ja-JP" sz="450" dirty="0">
                  <a:latin typeface="メイリオ" panose="020B0604030504040204" pitchFamily="50" charset="-128"/>
                  <a:ea typeface="メイリオ" panose="020B0604030504040204" pitchFamily="50" charset="-128"/>
                </a:rPr>
                <a:t>2</a:t>
              </a:r>
              <a:r>
                <a:rPr lang="ja-JP" altLang="en-US" sz="450" dirty="0">
                  <a:latin typeface="メイリオ" panose="020B0604030504040204" pitchFamily="50" charset="-128"/>
                  <a:ea typeface="メイリオ" panose="020B0604030504040204" pitchFamily="50" charset="-128"/>
                </a:rPr>
                <a:t>種類のみの菌で実施。</a:t>
              </a:r>
            </a:p>
            <a:p>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［防カビ］試験機関：一般財団法人 ボーケン品質評価機構／試験方法：</a:t>
              </a:r>
              <a:r>
                <a:rPr lang="en" altLang="ja-JP" sz="450" dirty="0">
                  <a:latin typeface="メイリオ" panose="020B0604030504040204" pitchFamily="50" charset="-128"/>
                  <a:ea typeface="メイリオ" panose="020B0604030504040204" pitchFamily="50" charset="-128"/>
                </a:rPr>
                <a:t>JIS Z 2911</a:t>
              </a:r>
              <a:r>
                <a:rPr lang="ja-JP" altLang="en" sz="450" dirty="0">
                  <a:latin typeface="メイリオ" panose="020B0604030504040204" pitchFamily="50" charset="-128"/>
                  <a:ea typeface="メイリオ" panose="020B0604030504040204" pitchFamily="50" charset="-128"/>
                </a:rPr>
                <a:t>：</a:t>
              </a:r>
              <a:r>
                <a:rPr lang="en" altLang="ja-JP" sz="450" dirty="0">
                  <a:latin typeface="メイリオ" panose="020B0604030504040204" pitchFamily="50" charset="-128"/>
                  <a:ea typeface="メイリオ" panose="020B0604030504040204" pitchFamily="50" charset="-128"/>
                </a:rPr>
                <a:t>20</a:t>
              </a:r>
              <a:r>
                <a:rPr lang="en-US" altLang="ja-JP" sz="450" dirty="0">
                  <a:latin typeface="メイリオ" panose="020B0604030504040204" pitchFamily="50" charset="-128"/>
                  <a:ea typeface="メイリオ" panose="020B0604030504040204" pitchFamily="50" charset="-128"/>
                </a:rPr>
                <a:t>23</a:t>
              </a:r>
              <a:r>
                <a:rPr lang="en"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定性試験（プラスチック製品の試験 方法</a:t>
              </a:r>
              <a:r>
                <a:rPr lang="en" altLang="ja-JP" sz="450" dirty="0">
                  <a:latin typeface="メイリオ" panose="020B0604030504040204" pitchFamily="50" charset="-128"/>
                  <a:ea typeface="メイリオ" panose="020B0604030504040204" pitchFamily="50" charset="-128"/>
                </a:rPr>
                <a:t>A</a:t>
              </a:r>
              <a:r>
                <a:rPr lang="en-US" altLang="ja-JP" sz="450" dirty="0">
                  <a:latin typeface="メイリオ" panose="020B0604030504040204" pitchFamily="50" charset="-128"/>
                  <a:ea typeface="メイリオ" panose="020B0604030504040204" pitchFamily="50" charset="-128"/>
                </a:rPr>
                <a:t>)</a:t>
              </a:r>
              <a:r>
                <a:rPr lang="ja-JP" altLang="en" sz="450" dirty="0">
                  <a:latin typeface="メイリオ" panose="020B0604030504040204" pitchFamily="50" charset="-128"/>
                  <a:ea typeface="メイリオ" panose="020B0604030504040204" pitchFamily="50" charset="-128"/>
                </a:rPr>
                <a:t>／</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試験番号：</a:t>
              </a:r>
              <a:r>
                <a:rPr lang="en-US" altLang="ja-JP" sz="450" dirty="0">
                  <a:latin typeface="メイリオ" panose="020B0604030504040204" pitchFamily="50" charset="-128"/>
                  <a:ea typeface="メイリオ" panose="020B0604030504040204" pitchFamily="50" charset="-128"/>
                </a:rPr>
                <a:t>35023007807</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29023004343-1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試験結果：肉眼及び顕微鏡下でかびの生育は認められない。</a:t>
              </a:r>
              <a:endParaRPr kumimoji="1" lang="ja-JP" altLang="en-US" sz="450" dirty="0">
                <a:latin typeface="メイリオ" panose="020B0604030504040204" pitchFamily="50" charset="-128"/>
                <a:ea typeface="メイリオ" panose="020B0604030504040204" pitchFamily="50" charset="-128"/>
              </a:endParaRPr>
            </a:p>
          </p:txBody>
        </p:sp>
        <p:grpSp>
          <p:nvGrpSpPr>
            <p:cNvPr id="33" name="グループ化 32"/>
            <p:cNvGrpSpPr/>
            <p:nvPr/>
          </p:nvGrpSpPr>
          <p:grpSpPr>
            <a:xfrm>
              <a:off x="1909256" y="8396781"/>
              <a:ext cx="697628" cy="326393"/>
              <a:chOff x="1669886" y="7639239"/>
              <a:chExt cx="697628" cy="326393"/>
            </a:xfrm>
          </p:grpSpPr>
          <p:sp>
            <p:nvSpPr>
              <p:cNvPr id="19" name="角丸四角形 18">
                <a:extLst>
                  <a:ext uri="{FF2B5EF4-FFF2-40B4-BE49-F238E27FC236}">
                    <a16:creationId xmlns:a16="http://schemas.microsoft.com/office/drawing/2014/main" id="{BEF07098-4E0B-B54D-9B35-E0454DFCA5DD}"/>
                  </a:ext>
                </a:extLst>
              </p:cNvPr>
              <p:cNvSpPr/>
              <p:nvPr/>
            </p:nvSpPr>
            <p:spPr>
              <a:xfrm>
                <a:off x="1745304" y="7639239"/>
                <a:ext cx="561464" cy="311305"/>
              </a:xfrm>
              <a:prstGeom prst="roundRect">
                <a:avLst/>
              </a:prstGeom>
              <a:noFill/>
              <a:ln>
                <a:solidFill>
                  <a:srgbClr val="0070C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kumimoji="1" lang="ja-JP" altLang="en-US">
                  <a:latin typeface="+mn-ea"/>
                </a:endParaRPr>
              </a:p>
            </p:txBody>
          </p:sp>
          <p:sp>
            <p:nvSpPr>
              <p:cNvPr id="15" name="テキスト ボックス 14">
                <a:extLst>
                  <a:ext uri="{FF2B5EF4-FFF2-40B4-BE49-F238E27FC236}">
                    <a16:creationId xmlns:a16="http://schemas.microsoft.com/office/drawing/2014/main" id="{12C1E5C3-0BB6-FE4F-93CE-F65BC597F0C4}"/>
                  </a:ext>
                </a:extLst>
              </p:cNvPr>
              <p:cNvSpPr txBox="1"/>
              <p:nvPr/>
            </p:nvSpPr>
            <p:spPr>
              <a:xfrm>
                <a:off x="1669886" y="7642467"/>
                <a:ext cx="697628" cy="323165"/>
              </a:xfrm>
              <a:prstGeom prst="rect">
                <a:avLst/>
              </a:prstGeom>
              <a:noFill/>
              <a:ln>
                <a:noFill/>
              </a:ln>
            </p:spPr>
            <p:txBody>
              <a:bodyPr wrap="none" rtlCol="0">
                <a:spAutoFit/>
              </a:bodyPr>
              <a:lstStyle/>
              <a:p>
                <a:pPr algn="ctr"/>
                <a:r>
                  <a:rPr kumimoji="1" lang="ja-JP" altLang="en-US" sz="500" dirty="0">
                    <a:solidFill>
                      <a:srgbClr val="0070C0"/>
                    </a:solidFill>
                    <a:latin typeface="メイリオ" panose="020B0604030504040204" pitchFamily="50" charset="-128"/>
                    <a:ea typeface="メイリオ" panose="020B0604030504040204" pitchFamily="50" charset="-128"/>
                  </a:rPr>
                  <a:t>ドレン水と一緒に</a:t>
                </a:r>
                <a:endParaRPr kumimoji="1" lang="en-US" altLang="ja-JP" sz="500" dirty="0">
                  <a:solidFill>
                    <a:srgbClr val="0070C0"/>
                  </a:solidFill>
                  <a:latin typeface="メイリオ" panose="020B0604030504040204" pitchFamily="50" charset="-128"/>
                  <a:ea typeface="メイリオ" panose="020B0604030504040204" pitchFamily="50" charset="-128"/>
                </a:endParaRPr>
              </a:p>
              <a:p>
                <a:pPr algn="ctr"/>
                <a:r>
                  <a:rPr lang="ja-JP" altLang="en-US" sz="500" dirty="0">
                    <a:solidFill>
                      <a:srgbClr val="0070C0"/>
                    </a:solidFill>
                    <a:latin typeface="メイリオ" panose="020B0604030504040204" pitchFamily="50" charset="-128"/>
                    <a:ea typeface="メイリオ" panose="020B0604030504040204" pitchFamily="50" charset="-128"/>
                  </a:rPr>
                  <a:t>汚れを屋外へ</a:t>
                </a:r>
                <a:endParaRPr lang="en-US" altLang="ja-JP" sz="500" dirty="0">
                  <a:solidFill>
                    <a:srgbClr val="0070C0"/>
                  </a:solidFill>
                  <a:latin typeface="メイリオ" panose="020B0604030504040204" pitchFamily="50" charset="-128"/>
                  <a:ea typeface="メイリオ" panose="020B0604030504040204" pitchFamily="50" charset="-128"/>
                </a:endParaRPr>
              </a:p>
              <a:p>
                <a:pPr algn="ctr"/>
                <a:r>
                  <a:rPr kumimoji="1" lang="ja-JP" altLang="en-US" sz="500" dirty="0">
                    <a:solidFill>
                      <a:srgbClr val="0070C0"/>
                    </a:solidFill>
                    <a:latin typeface="メイリオ" panose="020B0604030504040204" pitchFamily="50" charset="-128"/>
                    <a:ea typeface="メイリオ" panose="020B0604030504040204" pitchFamily="50" charset="-128"/>
                  </a:rPr>
                  <a:t>排出します。</a:t>
                </a:r>
              </a:p>
            </p:txBody>
          </p:sp>
        </p:grpSp>
        <p:pic>
          <p:nvPicPr>
            <p:cNvPr id="14" name="図 13"/>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81784" y="8122671"/>
              <a:ext cx="511951" cy="511951"/>
            </a:xfrm>
            <a:prstGeom prst="rect">
              <a:avLst/>
            </a:prstGeom>
          </p:spPr>
        </p:pic>
        <p:pic>
          <p:nvPicPr>
            <p:cNvPr id="17" name="図 16"/>
            <p:cNvPicPr>
              <a:picLocks noChangeAspect="1"/>
            </p:cNvPicPr>
            <p:nvPr/>
          </p:nvPicPr>
          <p:blipFill rotWithShape="1">
            <a:blip r:embed="rId24">
              <a:extLst>
                <a:ext uri="{28A0092B-C50C-407E-A947-70E740481C1C}">
                  <a14:useLocalDpi xmlns:a14="http://schemas.microsoft.com/office/drawing/2010/main" val="0"/>
                </a:ext>
              </a:extLst>
            </a:blip>
            <a:srcRect l="4279" t="6731" r="4339" b="9168"/>
            <a:stretch/>
          </p:blipFill>
          <p:spPr>
            <a:xfrm>
              <a:off x="1017133" y="8374808"/>
              <a:ext cx="937639" cy="432757"/>
            </a:xfrm>
            <a:prstGeom prst="rect">
              <a:avLst/>
            </a:prstGeom>
          </p:spPr>
        </p:pic>
        <p:pic>
          <p:nvPicPr>
            <p:cNvPr id="23" name="図 22"/>
            <p:cNvPicPr>
              <a:picLocks noChangeAspect="1"/>
            </p:cNvPicPr>
            <p:nvPr/>
          </p:nvPicPr>
          <p:blipFill rotWithShape="1">
            <a:blip r:embed="rId25">
              <a:extLst>
                <a:ext uri="{28A0092B-C50C-407E-A947-70E740481C1C}">
                  <a14:useLocalDpi xmlns:a14="http://schemas.microsoft.com/office/drawing/2010/main" val="0"/>
                </a:ext>
              </a:extLst>
            </a:blip>
            <a:srcRect l="4353" t="7873" r="4264" b="9583"/>
            <a:stretch/>
          </p:blipFill>
          <p:spPr>
            <a:xfrm>
              <a:off x="4355780" y="8335265"/>
              <a:ext cx="1052041" cy="476567"/>
            </a:xfrm>
            <a:prstGeom prst="rect">
              <a:avLst/>
            </a:prstGeom>
          </p:spPr>
        </p:pic>
        <p:pic>
          <p:nvPicPr>
            <p:cNvPr id="27" name="図 26"/>
            <p:cNvPicPr>
              <a:picLocks noChangeAspect="1"/>
            </p:cNvPicPr>
            <p:nvPr/>
          </p:nvPicPr>
          <p:blipFill rotWithShape="1">
            <a:blip r:embed="rId26">
              <a:extLst>
                <a:ext uri="{28A0092B-C50C-407E-A947-70E740481C1C}">
                  <a14:useLocalDpi xmlns:a14="http://schemas.microsoft.com/office/drawing/2010/main" val="0"/>
                </a:ext>
              </a:extLst>
            </a:blip>
            <a:srcRect l="2665" t="3337" r="14107" b="23540"/>
            <a:stretch/>
          </p:blipFill>
          <p:spPr>
            <a:xfrm>
              <a:off x="2757182" y="8322599"/>
              <a:ext cx="1086467" cy="543234"/>
            </a:xfrm>
            <a:prstGeom prst="rect">
              <a:avLst/>
            </a:prstGeom>
          </p:spPr>
        </p:pic>
        <p:pic>
          <p:nvPicPr>
            <p:cNvPr id="35" name="図 34"/>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065349" y="7561000"/>
              <a:ext cx="335779" cy="337644"/>
            </a:xfrm>
            <a:prstGeom prst="rect">
              <a:avLst/>
            </a:prstGeom>
          </p:spPr>
        </p:pic>
        <p:pic>
          <p:nvPicPr>
            <p:cNvPr id="36" name="図 35"/>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2476400" y="7577823"/>
              <a:ext cx="330664" cy="328837"/>
            </a:xfrm>
            <a:prstGeom prst="rect">
              <a:avLst/>
            </a:prstGeom>
          </p:spPr>
        </p:pic>
        <p:pic>
          <p:nvPicPr>
            <p:cNvPr id="37" name="図 36"/>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3936093" y="7568931"/>
              <a:ext cx="336142" cy="334285"/>
            </a:xfrm>
            <a:prstGeom prst="rect">
              <a:avLst/>
            </a:prstGeom>
          </p:spPr>
        </p:pic>
        <p:sp>
          <p:nvSpPr>
            <p:cNvPr id="412" name="テキスト ボックス 411"/>
            <p:cNvSpPr txBox="1"/>
            <p:nvPr/>
          </p:nvSpPr>
          <p:spPr>
            <a:xfrm>
              <a:off x="851137" y="7065383"/>
              <a:ext cx="4916731" cy="523220"/>
            </a:xfrm>
            <a:prstGeom prst="rect">
              <a:avLst/>
            </a:prstGeom>
            <a:noFill/>
          </p:spPr>
          <p:txBody>
            <a:bodyPr wrap="none" rtlCol="0">
              <a:spAutoFit/>
            </a:bodyPr>
            <a:lstStyle/>
            <a:p>
              <a:r>
                <a:rPr lang="ja-JP" altLang="en-US" sz="1400" b="1" dirty="0">
                  <a:solidFill>
                    <a:schemeClr val="accent1">
                      <a:lumMod val="75000"/>
                    </a:schemeClr>
                  </a:solidFill>
                  <a:latin typeface="+mj-ea"/>
                  <a:ea typeface="+mj-ea"/>
                </a:rPr>
                <a:t>アクアドロップ洗浄で熱交換器をすっきり水洗い</a:t>
              </a:r>
              <a:endParaRPr lang="en-US" altLang="ja-JP" sz="1400" b="1" dirty="0">
                <a:solidFill>
                  <a:schemeClr val="accent1">
                    <a:lumMod val="75000"/>
                  </a:schemeClr>
                </a:solidFill>
                <a:latin typeface="+mj-ea"/>
                <a:ea typeface="+mj-ea"/>
              </a:endParaRPr>
            </a:p>
            <a:p>
              <a:r>
                <a:rPr lang="en-US" altLang="ja-JP" sz="1400" b="1" dirty="0">
                  <a:solidFill>
                    <a:schemeClr val="accent1">
                      <a:lumMod val="75000"/>
                    </a:schemeClr>
                  </a:solidFill>
                  <a:latin typeface="+mj-ea"/>
                  <a:ea typeface="+mj-ea"/>
                </a:rPr>
                <a:t>                     </a:t>
              </a:r>
              <a:r>
                <a:rPr lang="ja-JP" altLang="en-US" sz="1400" b="1" dirty="0">
                  <a:solidFill>
                    <a:schemeClr val="accent1">
                      <a:lumMod val="75000"/>
                    </a:schemeClr>
                  </a:solidFill>
                  <a:latin typeface="+mj-ea"/>
                  <a:ea typeface="+mj-ea"/>
                </a:rPr>
                <a:t>＆汚れが落ちやすいクリアフィンコートを採用</a:t>
              </a:r>
              <a:endParaRPr kumimoji="1" lang="ja-JP" altLang="en-US" sz="1400" b="1" dirty="0">
                <a:solidFill>
                  <a:schemeClr val="accent1">
                    <a:lumMod val="75000"/>
                  </a:schemeClr>
                </a:solidFill>
                <a:latin typeface="+mj-ea"/>
                <a:ea typeface="+mj-ea"/>
              </a:endParaRPr>
            </a:p>
          </p:txBody>
        </p:sp>
        <p:pic>
          <p:nvPicPr>
            <p:cNvPr id="70" name="図 69"/>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113254" y="7242491"/>
              <a:ext cx="852404" cy="869473"/>
            </a:xfrm>
            <a:prstGeom prst="rect">
              <a:avLst/>
            </a:prstGeom>
          </p:spPr>
        </p:pic>
        <p:sp>
          <p:nvSpPr>
            <p:cNvPr id="148" name="テキスト ボックス 147">
              <a:extLst>
                <a:ext uri="{FF2B5EF4-FFF2-40B4-BE49-F238E27FC236}">
                  <a16:creationId xmlns:a16="http://schemas.microsoft.com/office/drawing/2014/main" id="{55E3FF3D-84F6-7E49-8A11-3BFC0A38DCFE}"/>
                </a:ext>
              </a:extLst>
            </p:cNvPr>
            <p:cNvSpPr txBox="1"/>
            <p:nvPr/>
          </p:nvSpPr>
          <p:spPr>
            <a:xfrm>
              <a:off x="132733" y="8801858"/>
              <a:ext cx="5424131" cy="369332"/>
            </a:xfrm>
            <a:prstGeom prst="rect">
              <a:avLst/>
            </a:prstGeom>
            <a:noFill/>
          </p:spPr>
          <p:txBody>
            <a:bodyPr wrap="square" rtlCol="0">
              <a:spAutoFit/>
            </a:bodyPr>
            <a:lstStyle/>
            <a:p>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★2026</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年</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6</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月時点。約</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3L</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 </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/h</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の結露水を生成するために行う冷暖房制御において。室内温度、湿度、室外温度など条件によって結露水が少ない場合があります。</a:t>
              </a:r>
              <a:endPar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endParaRPr>
            </a:p>
            <a:p>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※1 CSH-S28CR </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当社恒温室において、室内温度</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27℃</a:t>
              </a:r>
              <a:r>
                <a:rPr lang="ja-JP" altLang="en-US" sz="450" dirty="0" err="1">
                  <a:solidFill>
                    <a:schemeClr val="tx1">
                      <a:lumMod val="85000"/>
                      <a:lumOff val="15000"/>
                    </a:schemeClr>
                  </a:solidFill>
                  <a:latin typeface="メイリオ" panose="020B0604030504040204" pitchFamily="50" charset="-128"/>
                  <a:ea typeface="メイリオ" panose="020B0604030504040204" pitchFamily="50" charset="-128"/>
                </a:rPr>
                <a:t>、</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湿度</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60</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％、室外温度</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27℃</a:t>
              </a:r>
              <a:r>
                <a:rPr lang="ja-JP" altLang="en-US" sz="450" dirty="0" err="1">
                  <a:solidFill>
                    <a:schemeClr val="tx1">
                      <a:lumMod val="85000"/>
                      <a:lumOff val="15000"/>
                    </a:schemeClr>
                  </a:solidFill>
                  <a:latin typeface="メイリオ" panose="020B0604030504040204" pitchFamily="50" charset="-128"/>
                  <a:ea typeface="メイリオ" panose="020B0604030504040204" pitchFamily="50" charset="-128"/>
                </a:rPr>
                <a:t>にて</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アクアドロップ洗浄で運転した場合の結露水発生量。この時の電気代は約</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27</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円</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回がかかります。電力料金目安単価</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31</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円</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/kWh</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（税込）［</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2022</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年</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7</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月改定］</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 </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室内温度が大きく変化するため、外出時などお部屋に人がいない時にご使用ください。約</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1</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ヶ月に</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1</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回程度行うことをおすすめします。注）</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CSH-S28CR</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において。室内温度、湿度、室外温度など、条件によって結露水が少なくなり、汚れが落ちづらい場合があります。</a:t>
              </a:r>
            </a:p>
          </p:txBody>
        </p:sp>
      </p:grpSp>
      <p:pic>
        <p:nvPicPr>
          <p:cNvPr id="13" name="図 12"/>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0429517" y="5767602"/>
            <a:ext cx="374024" cy="673084"/>
          </a:xfrm>
          <a:prstGeom prst="rect">
            <a:avLst/>
          </a:prstGeom>
        </p:spPr>
      </p:pic>
      <p:sp>
        <p:nvSpPr>
          <p:cNvPr id="456" name="テキスト ボックス 455">
            <a:extLst>
              <a:ext uri="{FF2B5EF4-FFF2-40B4-BE49-F238E27FC236}">
                <a16:creationId xmlns:a16="http://schemas.microsoft.com/office/drawing/2014/main" id="{59049E07-62FF-7144-970C-0F81A478846E}"/>
              </a:ext>
            </a:extLst>
          </p:cNvPr>
          <p:cNvSpPr txBox="1"/>
          <p:nvPr/>
        </p:nvSpPr>
        <p:spPr>
          <a:xfrm>
            <a:off x="9550207" y="1548900"/>
            <a:ext cx="944345" cy="184666"/>
          </a:xfrm>
          <a:prstGeom prst="rect">
            <a:avLst/>
          </a:prstGeom>
          <a:noFill/>
          <a:ln>
            <a:noFill/>
          </a:ln>
        </p:spPr>
        <p:txBody>
          <a:bodyPr wrap="square" rtlCol="0">
            <a:spAutoFit/>
          </a:bodyPr>
          <a:lstStyle/>
          <a:p>
            <a:r>
              <a:rPr lang="ja-JP" altLang="en-US" sz="600" dirty="0"/>
              <a:t>（</a:t>
            </a:r>
            <a:r>
              <a:rPr lang="en-US" altLang="ja-JP" sz="600" dirty="0"/>
              <a:t>56</a:t>
            </a:r>
            <a:r>
              <a:rPr lang="ja-JP" altLang="en-US" sz="600" dirty="0"/>
              <a:t>・</a:t>
            </a:r>
            <a:r>
              <a:rPr lang="en-US" altLang="ja-JP" sz="600" dirty="0"/>
              <a:t>63</a:t>
            </a:r>
            <a:r>
              <a:rPr lang="ja-JP" altLang="en-US" sz="600" dirty="0"/>
              <a:t>タイプを除く）</a:t>
            </a:r>
            <a:endParaRPr lang="en-US" altLang="ja-JP" sz="600" dirty="0"/>
          </a:p>
        </p:txBody>
      </p:sp>
      <p:grpSp>
        <p:nvGrpSpPr>
          <p:cNvPr id="40" name="グループ化 12">
            <a:extLst>
              <a:ext uri="{FF2B5EF4-FFF2-40B4-BE49-F238E27FC236}">
                <a16:creationId xmlns:a16="http://schemas.microsoft.com/office/drawing/2014/main" id="{792ACF89-7AE5-2FE4-3564-6298A7ADEE6A}"/>
              </a:ext>
            </a:extLst>
          </p:cNvPr>
          <p:cNvGrpSpPr>
            <a:grpSpLocks/>
          </p:cNvGrpSpPr>
          <p:nvPr/>
        </p:nvGrpSpPr>
        <p:grpSpPr bwMode="auto">
          <a:xfrm>
            <a:off x="3252346" y="1927558"/>
            <a:ext cx="2284569" cy="2163827"/>
            <a:chOff x="6058082" y="2374900"/>
            <a:chExt cx="3455806" cy="3273425"/>
          </a:xfrm>
        </p:grpSpPr>
        <p:pic>
          <p:nvPicPr>
            <p:cNvPr id="46" name="図 2" descr="家具のあるリビングルーム&#10;&#10;AI 生成コンテンツは誤りを含む可能性があります。">
              <a:extLst>
                <a:ext uri="{FF2B5EF4-FFF2-40B4-BE49-F238E27FC236}">
                  <a16:creationId xmlns:a16="http://schemas.microsoft.com/office/drawing/2014/main" id="{666E5BF3-C473-26D2-8806-7982EB91A61A}"/>
                </a:ext>
              </a:extLst>
            </p:cNvPr>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6240463" y="2374900"/>
              <a:ext cx="3273425" cy="327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図 6" descr="座る が含まれている画像&#10;&#10;AI 生成コンテンツは誤りを含む可能性があります。">
              <a:extLst>
                <a:ext uri="{FF2B5EF4-FFF2-40B4-BE49-F238E27FC236}">
                  <a16:creationId xmlns:a16="http://schemas.microsoft.com/office/drawing/2014/main" id="{28162F19-C831-68BC-0EB4-FC16923C3ABA}"/>
                </a:ext>
              </a:extLst>
            </p:cNvPr>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8507983" y="2824301"/>
              <a:ext cx="899543" cy="5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図 11" descr="動物, 暗い, 座る, 持つ が含まれている画像&#10;&#10;AI 生成コンテンツは誤りを含む可能性があります。">
              <a:extLst>
                <a:ext uri="{FF2B5EF4-FFF2-40B4-BE49-F238E27FC236}">
                  <a16:creationId xmlns:a16="http://schemas.microsoft.com/office/drawing/2014/main" id="{7BA142AF-CAE0-B8DA-E11E-9D01AA9B00FE}"/>
                </a:ext>
              </a:extLst>
            </p:cNvPr>
            <p:cNvPicPr>
              <a:picLocks noChangeAspect="1" noChangeArrowheads="1"/>
            </p:cNvPicPr>
            <p:nvPr/>
          </p:nvPicPr>
          <p:blipFill rotWithShape="1">
            <a:blip r:embed="rId34">
              <a:extLst>
                <a:ext uri="{28A0092B-C50C-407E-A947-70E740481C1C}">
                  <a14:useLocalDpi xmlns:a14="http://schemas.microsoft.com/office/drawing/2010/main" val="0"/>
                </a:ext>
              </a:extLst>
            </a:blip>
            <a:srcRect t="31110" b="21293"/>
            <a:stretch>
              <a:fillRect/>
            </a:stretch>
          </p:blipFill>
          <p:spPr bwMode="auto">
            <a:xfrm rot="870874" flipH="1">
              <a:off x="6058082" y="2931983"/>
              <a:ext cx="3398732" cy="2144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64" name="グループ化 463">
            <a:extLst>
              <a:ext uri="{FF2B5EF4-FFF2-40B4-BE49-F238E27FC236}">
                <a16:creationId xmlns:a16="http://schemas.microsoft.com/office/drawing/2014/main" id="{4E900466-ED28-11AD-DD51-F018731832E8}"/>
              </a:ext>
            </a:extLst>
          </p:cNvPr>
          <p:cNvGrpSpPr/>
          <p:nvPr/>
        </p:nvGrpSpPr>
        <p:grpSpPr>
          <a:xfrm>
            <a:off x="94119" y="2809826"/>
            <a:ext cx="3189179" cy="1250174"/>
            <a:chOff x="5246688" y="5699229"/>
            <a:chExt cx="5099419" cy="1998998"/>
          </a:xfrm>
        </p:grpSpPr>
        <p:sp>
          <p:nvSpPr>
            <p:cNvPr id="465" name="正方形/長方形 464">
              <a:extLst>
                <a:ext uri="{FF2B5EF4-FFF2-40B4-BE49-F238E27FC236}">
                  <a16:creationId xmlns:a16="http://schemas.microsoft.com/office/drawing/2014/main" id="{52DC0DE9-BB03-41C6-3E05-D2719975EFDD}"/>
                </a:ext>
              </a:extLst>
            </p:cNvPr>
            <p:cNvSpPr/>
            <p:nvPr/>
          </p:nvSpPr>
          <p:spPr>
            <a:xfrm>
              <a:off x="5246688" y="5786436"/>
              <a:ext cx="4991100" cy="1911791"/>
            </a:xfrm>
            <a:prstGeom prst="rect">
              <a:avLst/>
            </a:prstGeom>
            <a:solidFill>
              <a:schemeClr val="bg1"/>
            </a:solidFill>
            <a:ln w="15875">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dirty="0">
                <a:latin typeface="+mn-ea"/>
              </a:endParaRPr>
            </a:p>
          </p:txBody>
        </p:sp>
        <p:sp>
          <p:nvSpPr>
            <p:cNvPr id="466" name="テキスト ボックス 25">
              <a:extLst>
                <a:ext uri="{FF2B5EF4-FFF2-40B4-BE49-F238E27FC236}">
                  <a16:creationId xmlns:a16="http://schemas.microsoft.com/office/drawing/2014/main" id="{4CB63244-85BC-D460-63C2-B0500158915D}"/>
                </a:ext>
              </a:extLst>
            </p:cNvPr>
            <p:cNvSpPr txBox="1">
              <a:spLocks noChangeArrowheads="1"/>
            </p:cNvSpPr>
            <p:nvPr/>
          </p:nvSpPr>
          <p:spPr bwMode="auto">
            <a:xfrm>
              <a:off x="5379777" y="6224752"/>
              <a:ext cx="2081970" cy="442915"/>
            </a:xfrm>
            <a:prstGeom prst="rect">
              <a:avLst/>
            </a:prstGeom>
            <a:noFill/>
            <a:ln>
              <a:noFill/>
            </a:ln>
          </p:spPr>
          <p:txBody>
            <a:bodyPr wrap="square">
              <a:spAutoFit/>
            </a:bodyPr>
            <a:lstStyle/>
            <a:p>
              <a:pPr>
                <a:spcAft>
                  <a:spcPts val="200"/>
                </a:spcAft>
                <a:defRPr/>
              </a:pPr>
              <a:r>
                <a:rPr lang="ja-JP" altLang="en-US" sz="1200" kern="100" dirty="0">
                  <a:latin typeface="+mj-ea"/>
                  <a:ea typeface="+mj-ea"/>
                  <a:cs typeface="Times New Roman" panose="02020603050405020304" pitchFamily="18" charset="0"/>
                </a:rPr>
                <a:t>広い</a:t>
              </a:r>
              <a:r>
                <a:rPr lang="en-US" altLang="ja-JP" sz="1200" kern="100" dirty="0">
                  <a:latin typeface="+mj-ea"/>
                  <a:ea typeface="+mj-ea"/>
                  <a:cs typeface="Times New Roman" panose="02020603050405020304" pitchFamily="18" charset="0"/>
                </a:rPr>
                <a:t>LDK</a:t>
              </a:r>
              <a:endParaRPr lang="ja-JP" altLang="ja-JP" sz="1200" kern="100" dirty="0">
                <a:latin typeface="+mj-ea"/>
                <a:ea typeface="+mj-ea"/>
                <a:cs typeface="Times New Roman" panose="02020603050405020304" pitchFamily="18" charset="0"/>
              </a:endParaRPr>
            </a:p>
          </p:txBody>
        </p:sp>
        <p:sp>
          <p:nvSpPr>
            <p:cNvPr id="467" name="テキスト ボックス 25">
              <a:extLst>
                <a:ext uri="{FF2B5EF4-FFF2-40B4-BE49-F238E27FC236}">
                  <a16:creationId xmlns:a16="http://schemas.microsoft.com/office/drawing/2014/main" id="{791A0828-0B8A-0A7C-2F3F-21B6E62B2F2A}"/>
                </a:ext>
              </a:extLst>
            </p:cNvPr>
            <p:cNvSpPr txBox="1">
              <a:spLocks noChangeArrowheads="1"/>
            </p:cNvSpPr>
            <p:nvPr/>
          </p:nvSpPr>
          <p:spPr bwMode="auto">
            <a:xfrm>
              <a:off x="7072066" y="6174867"/>
              <a:ext cx="1300563" cy="442915"/>
            </a:xfrm>
            <a:prstGeom prst="rect">
              <a:avLst/>
            </a:prstGeom>
            <a:noFill/>
            <a:ln>
              <a:noFill/>
            </a:ln>
          </p:spPr>
          <p:txBody>
            <a:bodyPr wrap="square">
              <a:spAutoFit/>
            </a:bodyPr>
            <a:lstStyle/>
            <a:p>
              <a:pPr>
                <a:spcAft>
                  <a:spcPts val="200"/>
                </a:spcAft>
                <a:defRPr/>
              </a:pPr>
              <a:r>
                <a:rPr lang="ja-JP" altLang="en-US" sz="1200" kern="100" dirty="0">
                  <a:latin typeface="+mj-ea"/>
                  <a:ea typeface="+mj-ea"/>
                  <a:cs typeface="Times New Roman" panose="02020603050405020304" pitchFamily="18" charset="0"/>
                </a:rPr>
                <a:t>二間続き</a:t>
              </a:r>
              <a:endParaRPr lang="ja-JP" altLang="ja-JP" sz="1200" kern="100" dirty="0">
                <a:latin typeface="+mj-ea"/>
                <a:ea typeface="+mj-ea"/>
                <a:cs typeface="Times New Roman" panose="02020603050405020304" pitchFamily="18" charset="0"/>
              </a:endParaRPr>
            </a:p>
          </p:txBody>
        </p:sp>
        <p:sp>
          <p:nvSpPr>
            <p:cNvPr id="468" name="テキスト ボックス 25">
              <a:extLst>
                <a:ext uri="{FF2B5EF4-FFF2-40B4-BE49-F238E27FC236}">
                  <a16:creationId xmlns:a16="http://schemas.microsoft.com/office/drawing/2014/main" id="{FDBFF817-EC2A-7E93-9BFA-46F9B40EDB1E}"/>
                </a:ext>
              </a:extLst>
            </p:cNvPr>
            <p:cNvSpPr txBox="1">
              <a:spLocks noChangeArrowheads="1"/>
            </p:cNvSpPr>
            <p:nvPr/>
          </p:nvSpPr>
          <p:spPr bwMode="auto">
            <a:xfrm>
              <a:off x="8560907" y="6084724"/>
              <a:ext cx="1785200" cy="779202"/>
            </a:xfrm>
            <a:prstGeom prst="rect">
              <a:avLst/>
            </a:prstGeom>
            <a:noFill/>
            <a:ln>
              <a:noFill/>
            </a:ln>
          </p:spPr>
          <p:txBody>
            <a:bodyPr wrap="square">
              <a:spAutoFit/>
            </a:bodyPr>
            <a:lstStyle/>
            <a:p>
              <a:pPr>
                <a:spcAft>
                  <a:spcPts val="200"/>
                </a:spcAft>
                <a:defRPr/>
              </a:pPr>
              <a:r>
                <a:rPr lang="ja-JP" altLang="en-US" sz="1200" kern="100" dirty="0">
                  <a:latin typeface="+mj-ea"/>
                  <a:ea typeface="+mj-ea"/>
                  <a:cs typeface="Times New Roman" panose="02020603050405020304" pitchFamily="18" charset="0"/>
                </a:rPr>
                <a:t>ゆとりある</a:t>
              </a:r>
              <a:endParaRPr lang="en-US" altLang="ja-JP" sz="1200" kern="100" dirty="0">
                <a:latin typeface="+mj-ea"/>
                <a:ea typeface="+mj-ea"/>
                <a:cs typeface="Times New Roman" panose="02020603050405020304" pitchFamily="18" charset="0"/>
              </a:endParaRPr>
            </a:p>
            <a:p>
              <a:pPr>
                <a:spcAft>
                  <a:spcPts val="200"/>
                </a:spcAft>
                <a:defRPr/>
              </a:pPr>
              <a:r>
                <a:rPr lang="ja-JP" altLang="en-US" sz="1200" kern="100" dirty="0">
                  <a:latin typeface="+mj-ea"/>
                  <a:ea typeface="+mj-ea"/>
                  <a:cs typeface="Times New Roman" panose="02020603050405020304" pitchFamily="18" charset="0"/>
                </a:rPr>
                <a:t>ファミリー空間</a:t>
              </a:r>
              <a:endParaRPr lang="ja-JP" altLang="ja-JP" sz="1200" kern="100" dirty="0">
                <a:latin typeface="+mj-ea"/>
                <a:ea typeface="+mj-ea"/>
                <a:cs typeface="Times New Roman" panose="02020603050405020304" pitchFamily="18" charset="0"/>
              </a:endParaRPr>
            </a:p>
          </p:txBody>
        </p:sp>
        <p:sp>
          <p:nvSpPr>
            <p:cNvPr id="469" name="正方形/長方形 468">
              <a:extLst>
                <a:ext uri="{FF2B5EF4-FFF2-40B4-BE49-F238E27FC236}">
                  <a16:creationId xmlns:a16="http://schemas.microsoft.com/office/drawing/2014/main" id="{36500B67-FBCB-CF23-4063-93A2872BB17D}"/>
                </a:ext>
              </a:extLst>
            </p:cNvPr>
            <p:cNvSpPr/>
            <p:nvPr/>
          </p:nvSpPr>
          <p:spPr>
            <a:xfrm>
              <a:off x="5246688" y="5778500"/>
              <a:ext cx="4991099" cy="331787"/>
            </a:xfrm>
            <a:prstGeom prst="rect">
              <a:avLst/>
            </a:prstGeom>
            <a:solidFill>
              <a:schemeClr val="bg1">
                <a:lumMod val="85000"/>
              </a:schemeClr>
            </a:solidFill>
            <a:ln w="15875">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latin typeface="+mn-ea"/>
              </a:endParaRPr>
            </a:p>
          </p:txBody>
        </p:sp>
        <p:sp>
          <p:nvSpPr>
            <p:cNvPr id="470" name="テキスト ボックス 25">
              <a:extLst>
                <a:ext uri="{FF2B5EF4-FFF2-40B4-BE49-F238E27FC236}">
                  <a16:creationId xmlns:a16="http://schemas.microsoft.com/office/drawing/2014/main" id="{2AFB7D51-11D8-CBEB-73E9-5A55B5514200}"/>
                </a:ext>
              </a:extLst>
            </p:cNvPr>
            <p:cNvSpPr txBox="1">
              <a:spLocks noChangeArrowheads="1"/>
            </p:cNvSpPr>
            <p:nvPr/>
          </p:nvSpPr>
          <p:spPr bwMode="auto">
            <a:xfrm>
              <a:off x="6242560" y="5699229"/>
              <a:ext cx="3118276" cy="442915"/>
            </a:xfrm>
            <a:prstGeom prst="rect">
              <a:avLst/>
            </a:prstGeom>
            <a:noFill/>
            <a:ln>
              <a:noFill/>
            </a:ln>
          </p:spPr>
          <p:txBody>
            <a:bodyPr wrap="square">
              <a:spAutoFit/>
            </a:bodyPr>
            <a:lstStyle/>
            <a:p>
              <a:pPr algn="ctr">
                <a:spcAft>
                  <a:spcPts val="200"/>
                </a:spcAft>
                <a:defRPr/>
              </a:pPr>
              <a:r>
                <a:rPr lang="ja-JP" altLang="en-US" sz="1200" kern="100" dirty="0">
                  <a:latin typeface="+mn-ea"/>
                  <a:cs typeface="Times New Roman" panose="02020603050405020304" pitchFamily="18" charset="0"/>
                </a:rPr>
                <a:t>こんなお部屋におすすめ</a:t>
              </a:r>
              <a:endParaRPr lang="ja-JP" altLang="ja-JP" sz="1200" kern="100" dirty="0">
                <a:latin typeface="+mn-ea"/>
                <a:cs typeface="Times New Roman" panose="02020603050405020304" pitchFamily="18" charset="0"/>
              </a:endParaRPr>
            </a:p>
          </p:txBody>
        </p:sp>
        <p:pic>
          <p:nvPicPr>
            <p:cNvPr id="471" name="図 11" descr="テキスト が含まれている画像&#10;&#10;AI 生成コンテンツは誤りを含む可能性があります。">
              <a:extLst>
                <a:ext uri="{FF2B5EF4-FFF2-40B4-BE49-F238E27FC236}">
                  <a16:creationId xmlns:a16="http://schemas.microsoft.com/office/drawing/2014/main" id="{CBCAE6EF-4BF8-E87D-87DC-4757156088E2}"/>
                </a:ext>
              </a:extLst>
            </p:cNvPr>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5379777" y="6690620"/>
              <a:ext cx="1271809" cy="851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2" name="図 13" descr="ダイアグラム, 概略図&#10;&#10;AI 生成コンテンツは誤りを含む可能性があります。">
              <a:extLst>
                <a:ext uri="{FF2B5EF4-FFF2-40B4-BE49-F238E27FC236}">
                  <a16:creationId xmlns:a16="http://schemas.microsoft.com/office/drawing/2014/main" id="{31CCED21-383E-E497-19E8-49A294229598}"/>
                </a:ext>
              </a:extLst>
            </p:cNvPr>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7032686" y="6838445"/>
              <a:ext cx="1339943" cy="7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3" name="図 15" descr="光 が含まれている画像&#10;&#10;AI 生成コンテンツは誤りを含む可能性があります。">
              <a:extLst>
                <a:ext uri="{FF2B5EF4-FFF2-40B4-BE49-F238E27FC236}">
                  <a16:creationId xmlns:a16="http://schemas.microsoft.com/office/drawing/2014/main" id="{600AAF19-A48B-4003-55AB-F77A619E94F5}"/>
                </a:ext>
              </a:extLst>
            </p:cNvPr>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8768435" y="6782506"/>
              <a:ext cx="1184801" cy="831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74" name="図 2" descr="ロゴ&#10;&#10;AI 生成コンテンツは誤りを含む可能性があります。">
            <a:extLst>
              <a:ext uri="{FF2B5EF4-FFF2-40B4-BE49-F238E27FC236}">
                <a16:creationId xmlns:a16="http://schemas.microsoft.com/office/drawing/2014/main" id="{D380DBC3-3877-D199-B382-5A2158049667}"/>
              </a:ext>
            </a:extLst>
          </p:cNvPr>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61355" y="923448"/>
            <a:ext cx="851239" cy="50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 name="楕円 477">
            <a:extLst>
              <a:ext uri="{FF2B5EF4-FFF2-40B4-BE49-F238E27FC236}">
                <a16:creationId xmlns:a16="http://schemas.microsoft.com/office/drawing/2014/main" id="{E30F9562-0926-1DB6-5DF3-1C333B7DFFA0}"/>
              </a:ext>
            </a:extLst>
          </p:cNvPr>
          <p:cNvSpPr/>
          <p:nvPr/>
        </p:nvSpPr>
        <p:spPr>
          <a:xfrm>
            <a:off x="3186134" y="1920939"/>
            <a:ext cx="1162050" cy="551477"/>
          </a:xfrm>
          <a:prstGeom prst="ellipse">
            <a:avLst/>
          </a:prstGeom>
          <a:solidFill>
            <a:schemeClr val="bg1"/>
          </a:solidFill>
          <a:ln w="15875">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latin typeface="+mn-ea"/>
            </a:endParaRPr>
          </a:p>
        </p:txBody>
      </p:sp>
      <p:sp>
        <p:nvSpPr>
          <p:cNvPr id="479" name="テキスト ボックス 38">
            <a:extLst>
              <a:ext uri="{FF2B5EF4-FFF2-40B4-BE49-F238E27FC236}">
                <a16:creationId xmlns:a16="http://schemas.microsoft.com/office/drawing/2014/main" id="{E700318F-2E08-649D-6CFB-46CAD8C94CC8}"/>
              </a:ext>
            </a:extLst>
          </p:cNvPr>
          <p:cNvSpPr txBox="1">
            <a:spLocks noChangeArrowheads="1"/>
          </p:cNvSpPr>
          <p:nvPr/>
        </p:nvSpPr>
        <p:spPr bwMode="auto">
          <a:xfrm>
            <a:off x="3230306" y="1973570"/>
            <a:ext cx="11001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ja-JP" altLang="en-US" sz="1200" dirty="0">
                <a:latin typeface="+mj-ea"/>
                <a:ea typeface="+mj-ea"/>
              </a:rPr>
              <a:t>広いお部屋に</a:t>
            </a:r>
            <a:endParaRPr lang="en-US" altLang="ja-JP" sz="1200" dirty="0">
              <a:latin typeface="+mj-ea"/>
              <a:ea typeface="+mj-ea"/>
            </a:endParaRPr>
          </a:p>
          <a:p>
            <a:pPr algn="ctr"/>
            <a:r>
              <a:rPr lang="ja-JP" altLang="en-US" sz="1200" dirty="0">
                <a:latin typeface="+mj-ea"/>
                <a:ea typeface="+mj-ea"/>
              </a:rPr>
              <a:t>ぴったり！</a:t>
            </a:r>
          </a:p>
        </p:txBody>
      </p:sp>
      <p:sp>
        <p:nvSpPr>
          <p:cNvPr id="480" name="テキスト ボックス 25">
            <a:extLst>
              <a:ext uri="{FF2B5EF4-FFF2-40B4-BE49-F238E27FC236}">
                <a16:creationId xmlns:a16="http://schemas.microsoft.com/office/drawing/2014/main" id="{B7BC2AFB-81C3-92D2-02EE-1A7E81756B81}"/>
              </a:ext>
            </a:extLst>
          </p:cNvPr>
          <p:cNvSpPr txBox="1">
            <a:spLocks noChangeArrowheads="1"/>
          </p:cNvSpPr>
          <p:nvPr/>
        </p:nvSpPr>
        <p:spPr bwMode="auto">
          <a:xfrm>
            <a:off x="844104" y="1442031"/>
            <a:ext cx="4878388" cy="487313"/>
          </a:xfrm>
          <a:prstGeom prst="rect">
            <a:avLst/>
          </a:prstGeom>
          <a:noFill/>
          <a:ln>
            <a:noFill/>
          </a:ln>
        </p:spPr>
        <p:txBody>
          <a:bodyPr>
            <a:spAutoFit/>
          </a:bodyPr>
          <a:lstStyle/>
          <a:p>
            <a:pPr>
              <a:spcAft>
                <a:spcPts val="200"/>
              </a:spcAft>
              <a:defRPr/>
            </a:pPr>
            <a:r>
              <a:rPr lang="en-US" altLang="ja-JP" sz="1200" kern="0" dirty="0">
                <a:latin typeface="メイリオ" panose="020B0604030504040204" pitchFamily="50" charset="-128"/>
                <a:ea typeface="メイリオ" panose="020B0604030504040204" pitchFamily="50" charset="-128"/>
                <a:cs typeface=".Hiragino Kaku Gothic Interfac"/>
              </a:rPr>
              <a:t>5.6kW</a:t>
            </a:r>
            <a:r>
              <a:rPr lang="ja-JP" altLang="en-US" sz="1200" kern="0" dirty="0">
                <a:latin typeface="メイリオ" panose="020B0604030504040204" pitchFamily="50" charset="-128"/>
                <a:ea typeface="メイリオ" panose="020B0604030504040204" pitchFamily="50" charset="-128"/>
                <a:cs typeface=".Hiragino Kaku Gothic Interfac"/>
              </a:rPr>
              <a:t>タイプまでだったラインアップに、</a:t>
            </a:r>
            <a:endParaRPr lang="en-US" altLang="ja-JP" sz="1200" kern="0" dirty="0">
              <a:latin typeface="メイリオ" panose="020B0604030504040204" pitchFamily="50" charset="-128"/>
              <a:ea typeface="メイリオ" panose="020B0604030504040204" pitchFamily="50" charset="-128"/>
              <a:cs typeface=".Hiragino Kaku Gothic Interfac"/>
            </a:endParaRPr>
          </a:p>
          <a:p>
            <a:pPr>
              <a:spcAft>
                <a:spcPts val="200"/>
              </a:spcAft>
              <a:defRPr/>
            </a:pPr>
            <a:r>
              <a:rPr lang="ja-JP" altLang="en-US" sz="1200" kern="0" dirty="0">
                <a:latin typeface="メイリオ" panose="020B0604030504040204" pitchFamily="50" charset="-128"/>
                <a:ea typeface="メイリオ" panose="020B0604030504040204" pitchFamily="50" charset="-128"/>
                <a:cs typeface="Times New Roman" panose="02020603050405020304" pitchFamily="18" charset="0"/>
              </a:rPr>
              <a:t>より広いお部屋に対応する</a:t>
            </a:r>
            <a:r>
              <a:rPr lang="en-US" altLang="ja-JP" sz="1200" kern="0" dirty="0">
                <a:latin typeface="メイリオ" panose="020B0604030504040204" pitchFamily="50" charset="-128"/>
                <a:ea typeface="メイリオ" panose="020B0604030504040204" pitchFamily="50" charset="-128"/>
                <a:cs typeface="Times New Roman" panose="02020603050405020304" pitchFamily="18" charset="0"/>
              </a:rPr>
              <a:t>6.3kW</a:t>
            </a:r>
            <a:r>
              <a:rPr lang="ja-JP" altLang="en-US" sz="1200" kern="0" dirty="0">
                <a:latin typeface="メイリオ" panose="020B0604030504040204" pitchFamily="50" charset="-128"/>
                <a:ea typeface="メイリオ" panose="020B0604030504040204" pitchFamily="50" charset="-128"/>
                <a:cs typeface="Times New Roman" panose="02020603050405020304" pitchFamily="18" charset="0"/>
              </a:rPr>
              <a:t>の</a:t>
            </a:r>
            <a:r>
              <a:rPr lang="ja-JP" altLang="en-US" sz="1200" b="1" kern="0" dirty="0">
                <a:solidFill>
                  <a:srgbClr val="0070C0"/>
                </a:solidFill>
                <a:latin typeface="メイリオ" panose="020B0604030504040204" pitchFamily="50" charset="-128"/>
                <a:ea typeface="メイリオ" panose="020B0604030504040204" pitchFamily="50" charset="-128"/>
                <a:cs typeface="Times New Roman" panose="02020603050405020304" pitchFamily="18" charset="0"/>
              </a:rPr>
              <a:t>大能力タイプ</a:t>
            </a:r>
            <a:r>
              <a:rPr lang="ja-JP" altLang="en-US" sz="1200" kern="0" dirty="0">
                <a:latin typeface="メイリオ" panose="020B0604030504040204" pitchFamily="50" charset="-128"/>
                <a:ea typeface="メイリオ" panose="020B0604030504040204" pitchFamily="50" charset="-128"/>
                <a:cs typeface="Times New Roman" panose="02020603050405020304" pitchFamily="18" charset="0"/>
              </a:rPr>
              <a:t>が新登場。</a:t>
            </a:r>
            <a:endParaRPr lang="ja-JP" altLang="ja-JP" sz="1200" kern="100" dirty="0">
              <a:latin typeface="メイリオ" panose="020B0604030504040204" pitchFamily="50" charset="-128"/>
              <a:ea typeface="メイリオ" panose="020B0604030504040204" pitchFamily="50" charset="-128"/>
              <a:cs typeface="Times New Roman" panose="02020603050405020304" pitchFamily="18" charset="0"/>
            </a:endParaRPr>
          </a:p>
        </p:txBody>
      </p:sp>
      <p:sp>
        <p:nvSpPr>
          <p:cNvPr id="486" name="テキスト ボックス 45">
            <a:extLst>
              <a:ext uri="{FF2B5EF4-FFF2-40B4-BE49-F238E27FC236}">
                <a16:creationId xmlns:a16="http://schemas.microsoft.com/office/drawing/2014/main" id="{E34CEC27-87AF-B990-4DA8-F832DCA39C97}"/>
              </a:ext>
            </a:extLst>
          </p:cNvPr>
          <p:cNvSpPr txBox="1">
            <a:spLocks noChangeArrowheads="1"/>
          </p:cNvSpPr>
          <p:nvPr/>
        </p:nvSpPr>
        <p:spPr bwMode="auto">
          <a:xfrm>
            <a:off x="1719384" y="1005276"/>
            <a:ext cx="40448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ja-JP" altLang="en-US" sz="1800" b="1" dirty="0">
                <a:solidFill>
                  <a:srgbClr val="5C90CC"/>
                </a:solidFill>
                <a:latin typeface="+mj-ea"/>
                <a:ea typeface="+mj-ea"/>
                <a:cs typeface=".Hiragino Kaku Gothic Interfac"/>
              </a:rPr>
              <a:t>Ｓ</a:t>
            </a:r>
            <a:r>
              <a:rPr lang="ja-JP" altLang="ja-JP" sz="1800" b="1" dirty="0">
                <a:solidFill>
                  <a:srgbClr val="5C90CC"/>
                </a:solidFill>
                <a:latin typeface="+mj-ea"/>
                <a:ea typeface="+mj-ea"/>
                <a:cs typeface=".Hiragino Kaku Gothic Interfac"/>
              </a:rPr>
              <a:t>シリーズ</a:t>
            </a:r>
            <a:r>
              <a:rPr lang="ja-JP" altLang="en-US" sz="1800" b="1" dirty="0">
                <a:solidFill>
                  <a:srgbClr val="5C90CC"/>
                </a:solidFill>
                <a:latin typeface="+mj-ea"/>
                <a:ea typeface="+mj-ea"/>
                <a:cs typeface=".Hiragino Kaku Gothic Interfac"/>
              </a:rPr>
              <a:t>に６</a:t>
            </a:r>
            <a:r>
              <a:rPr lang="en-US" altLang="ja-JP" sz="1800" b="1" dirty="0">
                <a:solidFill>
                  <a:srgbClr val="5C90CC"/>
                </a:solidFill>
                <a:latin typeface="+mj-ea"/>
                <a:ea typeface="+mj-ea"/>
                <a:cs typeface=".Hiragino Kaku Gothic Interfac"/>
              </a:rPr>
              <a:t>.</a:t>
            </a:r>
            <a:r>
              <a:rPr lang="ja-JP" altLang="en-US" sz="1800" b="1" dirty="0">
                <a:solidFill>
                  <a:srgbClr val="5C90CC"/>
                </a:solidFill>
                <a:latin typeface="+mj-ea"/>
                <a:ea typeface="+mj-ea"/>
                <a:cs typeface=".Hiragino Kaku Gothic Interfac"/>
              </a:rPr>
              <a:t>３</a:t>
            </a:r>
            <a:r>
              <a:rPr lang="en-US" altLang="ja-JP" sz="1800" b="1" dirty="0">
                <a:solidFill>
                  <a:srgbClr val="5C90CC"/>
                </a:solidFill>
                <a:latin typeface="+mj-ea"/>
                <a:ea typeface="+mj-ea"/>
                <a:cs typeface=".Hiragino Kaku Gothic Interfac"/>
              </a:rPr>
              <a:t>kW</a:t>
            </a:r>
            <a:r>
              <a:rPr lang="ja-JP" altLang="en-US" sz="1800" b="1" dirty="0">
                <a:solidFill>
                  <a:srgbClr val="5C90CC"/>
                </a:solidFill>
                <a:latin typeface="+mj-ea"/>
                <a:ea typeface="+mj-ea"/>
                <a:cs typeface=".Hiragino Kaku Gothic Interfac"/>
              </a:rPr>
              <a:t>タイプが新登場！</a:t>
            </a:r>
          </a:p>
        </p:txBody>
      </p:sp>
      <p:pic>
        <p:nvPicPr>
          <p:cNvPr id="487" name="図 35">
            <a:extLst>
              <a:ext uri="{FF2B5EF4-FFF2-40B4-BE49-F238E27FC236}">
                <a16:creationId xmlns:a16="http://schemas.microsoft.com/office/drawing/2014/main" id="{262FDD79-1E17-BD08-404C-12E13D4578DC}"/>
              </a:ext>
            </a:extLst>
          </p:cNvPr>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982555" y="1057426"/>
            <a:ext cx="924944" cy="344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4" name="図 493" descr="黒い背景と白い文字&#10;&#10;AI 生成コンテンツは誤りを含む可能性があります。">
            <a:extLst>
              <a:ext uri="{FF2B5EF4-FFF2-40B4-BE49-F238E27FC236}">
                <a16:creationId xmlns:a16="http://schemas.microsoft.com/office/drawing/2014/main" id="{9B5F5A0F-C46A-8F61-A671-4C301782F19C}"/>
              </a:ext>
            </a:extLst>
          </p:cNvPr>
          <p:cNvPicPr>
            <a:picLocks noChangeAspect="1"/>
          </p:cNvPicPr>
          <p:nvPr/>
        </p:nvPicPr>
        <p:blipFill>
          <a:blip r:embed="rId40"/>
          <a:stretch>
            <a:fillRect/>
          </a:stretch>
        </p:blipFill>
        <p:spPr>
          <a:xfrm>
            <a:off x="-6777" y="0"/>
            <a:ext cx="2292101" cy="585217"/>
          </a:xfrm>
          <a:prstGeom prst="rect">
            <a:avLst/>
          </a:prstGeom>
        </p:spPr>
      </p:pic>
      <p:pic>
        <p:nvPicPr>
          <p:cNvPr id="495" name="図 7">
            <a:extLst>
              <a:ext uri="{FF2B5EF4-FFF2-40B4-BE49-F238E27FC236}">
                <a16:creationId xmlns:a16="http://schemas.microsoft.com/office/drawing/2014/main" id="{C30FC66C-D9F4-25CB-B862-F9E7F41BDFEB}"/>
              </a:ext>
            </a:extLst>
          </p:cNvPr>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5872912" y="1941585"/>
            <a:ext cx="3401369" cy="1407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96" name="表 495">
            <a:extLst>
              <a:ext uri="{FF2B5EF4-FFF2-40B4-BE49-F238E27FC236}">
                <a16:creationId xmlns:a16="http://schemas.microsoft.com/office/drawing/2014/main" id="{0FD4CB8E-969B-79D5-2279-DF9CB6C43AC8}"/>
              </a:ext>
            </a:extLst>
          </p:cNvPr>
          <p:cNvGraphicFramePr>
            <a:graphicFrameLocks noGrp="1"/>
          </p:cNvGraphicFramePr>
          <p:nvPr>
            <p:extLst>
              <p:ext uri="{D42A27DB-BD31-4B8C-83A1-F6EECF244321}">
                <p14:modId xmlns:p14="http://schemas.microsoft.com/office/powerpoint/2010/main" val="1541203920"/>
              </p:ext>
            </p:extLst>
          </p:nvPr>
        </p:nvGraphicFramePr>
        <p:xfrm>
          <a:off x="5872912" y="8919449"/>
          <a:ext cx="4642787" cy="1493520"/>
        </p:xfrm>
        <a:graphic>
          <a:graphicData uri="http://schemas.openxmlformats.org/drawingml/2006/table">
            <a:tbl>
              <a:tblPr firstRow="1" bandRow="1">
                <a:tableStyleId>{912C8C85-51F0-491E-9774-3900AFEF0FD7}</a:tableStyleId>
              </a:tblPr>
              <a:tblGrid>
                <a:gridCol w="748097">
                  <a:extLst>
                    <a:ext uri="{9D8B030D-6E8A-4147-A177-3AD203B41FA5}">
                      <a16:colId xmlns:a16="http://schemas.microsoft.com/office/drawing/2014/main" val="995384267"/>
                    </a:ext>
                  </a:extLst>
                </a:gridCol>
                <a:gridCol w="827344">
                  <a:extLst>
                    <a:ext uri="{9D8B030D-6E8A-4147-A177-3AD203B41FA5}">
                      <a16:colId xmlns:a16="http://schemas.microsoft.com/office/drawing/2014/main" val="1410871411"/>
                    </a:ext>
                  </a:extLst>
                </a:gridCol>
                <a:gridCol w="1379666">
                  <a:extLst>
                    <a:ext uri="{9D8B030D-6E8A-4147-A177-3AD203B41FA5}">
                      <a16:colId xmlns:a16="http://schemas.microsoft.com/office/drawing/2014/main" val="3818714502"/>
                    </a:ext>
                  </a:extLst>
                </a:gridCol>
                <a:gridCol w="1687680">
                  <a:extLst>
                    <a:ext uri="{9D8B030D-6E8A-4147-A177-3AD203B41FA5}">
                      <a16:colId xmlns:a16="http://schemas.microsoft.com/office/drawing/2014/main" val="776074128"/>
                    </a:ext>
                  </a:extLst>
                </a:gridCol>
              </a:tblGrid>
              <a:tr h="201817">
                <a:tc>
                  <a:txBody>
                    <a:bodyPr/>
                    <a:lstStyle/>
                    <a:p>
                      <a:pPr algn="ctr"/>
                      <a:r>
                        <a:rPr kumimoji="1" lang="ja-JP" altLang="en-US" sz="800" dirty="0">
                          <a:solidFill>
                            <a:schemeClr val="tx1"/>
                          </a:solidFill>
                          <a:latin typeface="+mj-ea"/>
                          <a:ea typeface="+mj-ea"/>
                        </a:rPr>
                        <a:t>シリーズ</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kumimoji="1" lang="ja-JP" altLang="en-US" sz="800" dirty="0">
                          <a:solidFill>
                            <a:schemeClr val="tx1"/>
                          </a:solidFill>
                          <a:latin typeface="+mj-ea"/>
                          <a:ea typeface="+mj-ea"/>
                        </a:rPr>
                        <a:t>機種</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kumimoji="1" lang="ja-JP" altLang="en-US" sz="800" dirty="0">
                          <a:solidFill>
                            <a:schemeClr val="tx1"/>
                          </a:solidFill>
                          <a:latin typeface="+mj-ea"/>
                          <a:ea typeface="+mj-ea"/>
                        </a:rPr>
                        <a:t>定格エネルギー消費効率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kumimoji="1" lang="ja-JP" altLang="en-US" sz="800" dirty="0">
                          <a:solidFill>
                            <a:schemeClr val="tx1"/>
                          </a:solidFill>
                          <a:latin typeface="+mj-ea"/>
                          <a:ea typeface="+mj-ea"/>
                        </a:rPr>
                        <a:t>定格エネルギー消費効率区分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98925438"/>
                  </a:ext>
                </a:extLst>
              </a:tr>
              <a:tr h="201817">
                <a:tc rowSpan="6">
                  <a:txBody>
                    <a:bodyPr/>
                    <a:lstStyle/>
                    <a:p>
                      <a:pPr algn="ctr"/>
                      <a:r>
                        <a:rPr kumimoji="1" lang="en-US" altLang="ja-JP" sz="800" dirty="0">
                          <a:solidFill>
                            <a:schemeClr val="tx1"/>
                          </a:solidFill>
                          <a:latin typeface="+mj-ea"/>
                          <a:ea typeface="+mj-ea"/>
                        </a:rPr>
                        <a:t>S</a:t>
                      </a:r>
                      <a:r>
                        <a:rPr kumimoji="1" lang="ja-JP" altLang="en-US" sz="800" dirty="0">
                          <a:solidFill>
                            <a:schemeClr val="tx1"/>
                          </a:solidFill>
                          <a:latin typeface="+mj-ea"/>
                          <a:ea typeface="+mj-ea"/>
                        </a:rPr>
                        <a:t>シリーズ</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kumimoji="1" lang="en-US" altLang="ja-JP" sz="800" dirty="0">
                          <a:solidFill>
                            <a:schemeClr val="tx1"/>
                          </a:solidFill>
                          <a:latin typeface="+mj-ea"/>
                          <a:ea typeface="+mj-ea"/>
                        </a:rPr>
                        <a:t>CSH-S22CR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800" dirty="0">
                          <a:solidFill>
                            <a:schemeClr val="tx1"/>
                          </a:solidFill>
                          <a:latin typeface="+mj-ea"/>
                          <a:ea typeface="+mj-ea"/>
                        </a:rPr>
                        <a:t>5.57</a:t>
                      </a:r>
                      <a:endParaRPr kumimoji="1" lang="ja-JP" altLang="en-US"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800" dirty="0">
                          <a:solidFill>
                            <a:schemeClr val="tx1"/>
                          </a:solidFill>
                          <a:latin typeface="+mj-ea"/>
                          <a:ea typeface="+mj-ea"/>
                        </a:rPr>
                        <a:t>い</a:t>
                      </a:r>
                      <a:endParaRPr kumimoji="1" lang="en-US" altLang="ja-JP"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24039628"/>
                  </a:ext>
                </a:extLst>
              </a:tr>
              <a:tr h="201817">
                <a:tc vMerge="1">
                  <a:txBody>
                    <a:bodyPr/>
                    <a:lstStyle/>
                    <a:p>
                      <a:endParaRPr kumimoji="1" lang="ja-JP"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737464" rtl="0" eaLnBrk="1" fontAlgn="auto" latinLnBrk="0" hangingPunct="1">
                        <a:lnSpc>
                          <a:spcPct val="100000"/>
                        </a:lnSpc>
                        <a:spcBef>
                          <a:spcPts val="0"/>
                        </a:spcBef>
                        <a:spcAft>
                          <a:spcPts val="0"/>
                        </a:spcAft>
                        <a:buClrTx/>
                        <a:buSzTx/>
                        <a:buFontTx/>
                        <a:buNone/>
                        <a:tabLst/>
                        <a:defRPr/>
                      </a:pPr>
                      <a:r>
                        <a:rPr kumimoji="1" lang="en-US" altLang="ja-JP" sz="800" dirty="0">
                          <a:solidFill>
                            <a:schemeClr val="tx1"/>
                          </a:solidFill>
                          <a:latin typeface="+mj-ea"/>
                          <a:ea typeface="+mj-ea"/>
                        </a:rPr>
                        <a:t>CSH-S25CR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800" dirty="0">
                          <a:solidFill>
                            <a:schemeClr val="tx1"/>
                          </a:solidFill>
                          <a:latin typeface="+mj-ea"/>
                          <a:ea typeface="+mj-ea"/>
                        </a:rPr>
                        <a:t>5.32</a:t>
                      </a:r>
                      <a:endParaRPr kumimoji="1" lang="ja-JP" altLang="en-US"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800" dirty="0">
                          <a:solidFill>
                            <a:schemeClr val="tx1"/>
                          </a:solidFill>
                          <a:latin typeface="+mj-ea"/>
                          <a:ea typeface="+mj-ea"/>
                        </a:rPr>
                        <a:t>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36467906"/>
                  </a:ext>
                </a:extLst>
              </a:tr>
              <a:tr h="201817">
                <a:tc vMerge="1">
                  <a:txBody>
                    <a:bodyPr/>
                    <a:lstStyle/>
                    <a:p>
                      <a:endParaRPr kumimoji="1" lang="ja-JP"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737464" rtl="0" eaLnBrk="1" fontAlgn="auto" latinLnBrk="0" hangingPunct="1">
                        <a:lnSpc>
                          <a:spcPct val="100000"/>
                        </a:lnSpc>
                        <a:spcBef>
                          <a:spcPts val="0"/>
                        </a:spcBef>
                        <a:spcAft>
                          <a:spcPts val="0"/>
                        </a:spcAft>
                        <a:buClrTx/>
                        <a:buSzTx/>
                        <a:buFontTx/>
                        <a:buNone/>
                        <a:tabLst/>
                        <a:defRPr/>
                      </a:pPr>
                      <a:r>
                        <a:rPr kumimoji="1" lang="en-US" altLang="ja-JP" sz="800" dirty="0">
                          <a:solidFill>
                            <a:schemeClr val="tx1"/>
                          </a:solidFill>
                          <a:latin typeface="+mj-ea"/>
                          <a:ea typeface="+mj-ea"/>
                        </a:rPr>
                        <a:t>CSH-S28CR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800" dirty="0">
                          <a:solidFill>
                            <a:schemeClr val="tx1"/>
                          </a:solidFill>
                          <a:latin typeface="+mj-ea"/>
                          <a:ea typeface="+mj-ea"/>
                        </a:rPr>
                        <a:t>5.19</a:t>
                      </a:r>
                      <a:endParaRPr kumimoji="1" lang="ja-JP" altLang="en-US"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800" dirty="0">
                          <a:solidFill>
                            <a:schemeClr val="tx1"/>
                          </a:solidFill>
                          <a:latin typeface="+mj-ea"/>
                          <a:ea typeface="+mj-ea"/>
                        </a:rPr>
                        <a:t>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86572591"/>
                  </a:ext>
                </a:extLst>
              </a:tr>
              <a:tr h="201817">
                <a:tc vMerge="1">
                  <a:txBody>
                    <a:bodyPr/>
                    <a:lstStyle/>
                    <a:p>
                      <a:endParaRPr kumimoji="1" lang="ja-JP"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737464" rtl="0" eaLnBrk="1" fontAlgn="auto" latinLnBrk="0" hangingPunct="1">
                        <a:lnSpc>
                          <a:spcPct val="100000"/>
                        </a:lnSpc>
                        <a:spcBef>
                          <a:spcPts val="0"/>
                        </a:spcBef>
                        <a:spcAft>
                          <a:spcPts val="0"/>
                        </a:spcAft>
                        <a:buClrTx/>
                        <a:buSzTx/>
                        <a:buFontTx/>
                        <a:buNone/>
                        <a:tabLst/>
                        <a:defRPr/>
                      </a:pPr>
                      <a:r>
                        <a:rPr kumimoji="1" lang="en-US" altLang="ja-JP" sz="800" dirty="0">
                          <a:solidFill>
                            <a:schemeClr val="tx1"/>
                          </a:solidFill>
                          <a:latin typeface="+mj-ea"/>
                          <a:ea typeface="+mj-ea"/>
                        </a:rPr>
                        <a:t>CSH-S40CR2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800" dirty="0">
                          <a:solidFill>
                            <a:schemeClr val="tx1"/>
                          </a:solidFill>
                          <a:latin typeface="+mj-ea"/>
                          <a:ea typeface="+mj-ea"/>
                        </a:rPr>
                        <a:t>4.35</a:t>
                      </a:r>
                      <a:endParaRPr kumimoji="1" lang="ja-JP" altLang="en-US"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800" dirty="0">
                          <a:solidFill>
                            <a:schemeClr val="tx1"/>
                          </a:solidFill>
                          <a:latin typeface="+mj-ea"/>
                          <a:ea typeface="+mj-ea"/>
                        </a:rPr>
                        <a:t>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3280331"/>
                  </a:ext>
                </a:extLst>
              </a:tr>
              <a:tr h="201817">
                <a:tc vMerge="1">
                  <a:txBody>
                    <a:bodyPr/>
                    <a:lstStyle/>
                    <a:p>
                      <a:endParaRPr kumimoji="1" lang="ja-JP"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737464" rtl="0" eaLnBrk="1" fontAlgn="auto" latinLnBrk="0" hangingPunct="1">
                        <a:lnSpc>
                          <a:spcPct val="100000"/>
                        </a:lnSpc>
                        <a:spcBef>
                          <a:spcPts val="0"/>
                        </a:spcBef>
                        <a:spcAft>
                          <a:spcPts val="0"/>
                        </a:spcAft>
                        <a:buClrTx/>
                        <a:buSzTx/>
                        <a:buFontTx/>
                        <a:buNone/>
                        <a:tabLst/>
                        <a:defRPr/>
                      </a:pPr>
                      <a:r>
                        <a:rPr kumimoji="1" lang="en-US" altLang="ja-JP" sz="800" dirty="0">
                          <a:solidFill>
                            <a:schemeClr val="tx1"/>
                          </a:solidFill>
                          <a:latin typeface="+mj-ea"/>
                          <a:ea typeface="+mj-ea"/>
                        </a:rPr>
                        <a:t>CSH-S56CR2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800" dirty="0">
                          <a:solidFill>
                            <a:schemeClr val="tx1"/>
                          </a:solidFill>
                          <a:latin typeface="+mj-ea"/>
                          <a:ea typeface="+mj-ea"/>
                        </a:rPr>
                        <a:t>3.50</a:t>
                      </a:r>
                      <a:endParaRPr kumimoji="1" lang="ja-JP" altLang="en-US"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800" dirty="0">
                          <a:solidFill>
                            <a:schemeClr val="tx1"/>
                          </a:solidFill>
                          <a:latin typeface="+mj-ea"/>
                          <a:ea typeface="+mj-ea"/>
                        </a:rPr>
                        <a:t>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5946898"/>
                  </a:ext>
                </a:extLst>
              </a:tr>
              <a:tr h="201817">
                <a:tc vMerge="1">
                  <a:txBody>
                    <a:bodyPr/>
                    <a:lstStyle/>
                    <a:p>
                      <a:endParaRPr kumimoji="1" lang="ja-JP" alt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737464" rtl="0" eaLnBrk="1" fontAlgn="auto" latinLnBrk="0" hangingPunct="1">
                        <a:lnSpc>
                          <a:spcPct val="100000"/>
                        </a:lnSpc>
                        <a:spcBef>
                          <a:spcPts val="0"/>
                        </a:spcBef>
                        <a:spcAft>
                          <a:spcPts val="0"/>
                        </a:spcAft>
                        <a:buClrTx/>
                        <a:buSzTx/>
                        <a:buFontTx/>
                        <a:buNone/>
                        <a:tabLst/>
                        <a:defRPr/>
                      </a:pPr>
                      <a:r>
                        <a:rPr kumimoji="1" lang="en-US" altLang="ja-JP" sz="800" dirty="0">
                          <a:solidFill>
                            <a:schemeClr val="tx1"/>
                          </a:solidFill>
                          <a:latin typeface="+mj-ea"/>
                          <a:ea typeface="+mj-ea"/>
                        </a:rPr>
                        <a:t>CSH-S63CR2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800" dirty="0">
                          <a:solidFill>
                            <a:schemeClr val="tx1"/>
                          </a:solidFill>
                          <a:latin typeface="+mj-ea"/>
                          <a:ea typeface="+mj-ea"/>
                        </a:rPr>
                        <a:t>3.39</a:t>
                      </a:r>
                      <a:endParaRPr kumimoji="1" lang="ja-JP" altLang="en-US" sz="800"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800" dirty="0">
                          <a:solidFill>
                            <a:schemeClr val="tx1"/>
                          </a:solidFill>
                          <a:latin typeface="+mj-ea"/>
                          <a:ea typeface="+mj-ea"/>
                        </a:rPr>
                        <a:t>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69101969"/>
                  </a:ext>
                </a:extLst>
              </a:tr>
            </a:tbl>
          </a:graphicData>
        </a:graphic>
      </p:graphicFrame>
      <p:grpSp>
        <p:nvGrpSpPr>
          <p:cNvPr id="501" name="グループ化 500">
            <a:extLst>
              <a:ext uri="{FF2B5EF4-FFF2-40B4-BE49-F238E27FC236}">
                <a16:creationId xmlns:a16="http://schemas.microsoft.com/office/drawing/2014/main" id="{1769BEC4-6388-78F9-EDAF-1BB9A997990E}"/>
              </a:ext>
            </a:extLst>
          </p:cNvPr>
          <p:cNvGrpSpPr/>
          <p:nvPr/>
        </p:nvGrpSpPr>
        <p:grpSpPr>
          <a:xfrm>
            <a:off x="3655244" y="8023107"/>
            <a:ext cx="1749566" cy="1732665"/>
            <a:chOff x="9103324" y="5526422"/>
            <a:chExt cx="1749566" cy="1732665"/>
          </a:xfrm>
        </p:grpSpPr>
        <p:sp>
          <p:nvSpPr>
            <p:cNvPr id="179" name="テキスト ボックス 178">
              <a:extLst>
                <a:ext uri="{FF2B5EF4-FFF2-40B4-BE49-F238E27FC236}">
                  <a16:creationId xmlns:a16="http://schemas.microsoft.com/office/drawing/2014/main" id="{F4251508-78A1-594E-B744-7C77E3BC05FD}"/>
                </a:ext>
              </a:extLst>
            </p:cNvPr>
            <p:cNvSpPr txBox="1"/>
            <p:nvPr/>
          </p:nvSpPr>
          <p:spPr>
            <a:xfrm>
              <a:off x="9103324" y="5526422"/>
              <a:ext cx="1749566" cy="230832"/>
            </a:xfrm>
            <a:prstGeom prst="rect">
              <a:avLst/>
            </a:prstGeom>
            <a:noFill/>
          </p:spPr>
          <p:txBody>
            <a:bodyPr wrap="square" rtlCol="0">
              <a:spAutoFit/>
            </a:bodyPr>
            <a:lstStyle/>
            <a:p>
              <a:pPr algn="ctr"/>
              <a:r>
                <a:rPr lang="ja-JP" altLang="en-US" sz="900" b="1" dirty="0">
                  <a:solidFill>
                    <a:schemeClr val="bg1"/>
                  </a:solidFill>
                  <a:latin typeface="+mj-ea"/>
                  <a:ea typeface="+mj-ea"/>
                </a:rPr>
                <a:t>はずせるメンテナンスユニット</a:t>
              </a:r>
            </a:p>
          </p:txBody>
        </p:sp>
        <p:sp>
          <p:nvSpPr>
            <p:cNvPr id="180" name="テキスト ボックス 179">
              <a:extLst>
                <a:ext uri="{FF2B5EF4-FFF2-40B4-BE49-F238E27FC236}">
                  <a16:creationId xmlns:a16="http://schemas.microsoft.com/office/drawing/2014/main" id="{18E60492-BDF4-8C41-8F5E-816A771D1510}"/>
                </a:ext>
              </a:extLst>
            </p:cNvPr>
            <p:cNvSpPr txBox="1"/>
            <p:nvPr/>
          </p:nvSpPr>
          <p:spPr>
            <a:xfrm>
              <a:off x="9107729" y="5715745"/>
              <a:ext cx="1731186" cy="369332"/>
            </a:xfrm>
            <a:prstGeom prst="rect">
              <a:avLst/>
            </a:prstGeom>
            <a:noFill/>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フィルターとブラシ部分で出来ているメンテナンスユニットもカンタンに片手で取り外してお手入れすることができます。</a:t>
              </a:r>
            </a:p>
          </p:txBody>
        </p:sp>
        <p:sp>
          <p:nvSpPr>
            <p:cNvPr id="270" name="テキスト ボックス 269">
              <a:extLst>
                <a:ext uri="{FF2B5EF4-FFF2-40B4-BE49-F238E27FC236}">
                  <a16:creationId xmlns:a16="http://schemas.microsoft.com/office/drawing/2014/main" id="{93FAA8E8-585A-3A44-9F31-2D61C3E09A1C}"/>
                </a:ext>
              </a:extLst>
            </p:cNvPr>
            <p:cNvSpPr txBox="1"/>
            <p:nvPr/>
          </p:nvSpPr>
          <p:spPr>
            <a:xfrm>
              <a:off x="9150071" y="6093936"/>
              <a:ext cx="1142093" cy="200055"/>
            </a:xfrm>
            <a:prstGeom prst="rect">
              <a:avLst/>
            </a:prstGeom>
            <a:solidFill>
              <a:schemeClr val="bg1"/>
            </a:solidFill>
            <a:ln>
              <a:solidFill>
                <a:srgbClr val="0070C0"/>
              </a:solidFill>
            </a:ln>
          </p:spPr>
          <p:txBody>
            <a:bodyPr wrap="square" rtlCol="0">
              <a:spAutoFit/>
            </a:bodyPr>
            <a:lstStyle/>
            <a:p>
              <a:pPr algn="ctr"/>
              <a:r>
                <a:rPr lang="ja-JP" altLang="en-US" sz="700" b="1" dirty="0">
                  <a:latin typeface="メイリオ" panose="020B0604030504040204" pitchFamily="50" charset="-128"/>
                  <a:ea typeface="メイリオ" panose="020B0604030504040204" pitchFamily="50" charset="-128"/>
                </a:rPr>
                <a:t>メンテナンスユニット</a:t>
              </a:r>
            </a:p>
          </p:txBody>
        </p:sp>
        <p:sp>
          <p:nvSpPr>
            <p:cNvPr id="455" name="テキスト ボックス 454">
              <a:extLst>
                <a:ext uri="{FF2B5EF4-FFF2-40B4-BE49-F238E27FC236}">
                  <a16:creationId xmlns:a16="http://schemas.microsoft.com/office/drawing/2014/main" id="{18E60492-BDF4-8C41-8F5E-816A771D1510}"/>
                </a:ext>
              </a:extLst>
            </p:cNvPr>
            <p:cNvSpPr txBox="1"/>
            <p:nvPr/>
          </p:nvSpPr>
          <p:spPr>
            <a:xfrm>
              <a:off x="9107729" y="6982088"/>
              <a:ext cx="1731186" cy="276999"/>
            </a:xfrm>
            <a:prstGeom prst="rect">
              <a:avLst/>
            </a:prstGeom>
            <a:noFill/>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上下ルーバーのストッパーをスライドしてカンタンに取り外してお手入れできます。</a:t>
              </a:r>
            </a:p>
          </p:txBody>
        </p:sp>
      </p:grpSp>
      <p:grpSp>
        <p:nvGrpSpPr>
          <p:cNvPr id="511" name="グループ化 510">
            <a:extLst>
              <a:ext uri="{FF2B5EF4-FFF2-40B4-BE49-F238E27FC236}">
                <a16:creationId xmlns:a16="http://schemas.microsoft.com/office/drawing/2014/main" id="{73A0BAF9-B3D5-FC04-80E5-98D26CC2276E}"/>
              </a:ext>
            </a:extLst>
          </p:cNvPr>
          <p:cNvGrpSpPr/>
          <p:nvPr/>
        </p:nvGrpSpPr>
        <p:grpSpPr>
          <a:xfrm>
            <a:off x="10978793" y="1630116"/>
            <a:ext cx="1013240" cy="815914"/>
            <a:chOff x="8983188" y="4234376"/>
            <a:chExt cx="638283" cy="344222"/>
          </a:xfrm>
        </p:grpSpPr>
        <p:sp>
          <p:nvSpPr>
            <p:cNvPr id="71" name="四角形: 角を丸くする 70">
              <a:extLst>
                <a:ext uri="{FF2B5EF4-FFF2-40B4-BE49-F238E27FC236}">
                  <a16:creationId xmlns:a16="http://schemas.microsoft.com/office/drawing/2014/main" id="{6D96F041-F991-370E-74E2-5FDFDEC9F987}"/>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73" name="グループ化 72">
              <a:extLst>
                <a:ext uri="{FF2B5EF4-FFF2-40B4-BE49-F238E27FC236}">
                  <a16:creationId xmlns:a16="http://schemas.microsoft.com/office/drawing/2014/main" id="{833F319E-5773-FC3E-A31E-C62F28ED441F}"/>
                </a:ext>
              </a:extLst>
            </p:cNvPr>
            <p:cNvGrpSpPr/>
            <p:nvPr/>
          </p:nvGrpSpPr>
          <p:grpSpPr>
            <a:xfrm>
              <a:off x="8983188" y="4234376"/>
              <a:ext cx="638283" cy="344222"/>
              <a:chOff x="8983188" y="4234376"/>
              <a:chExt cx="638283" cy="344222"/>
            </a:xfrm>
          </p:grpSpPr>
          <p:sp>
            <p:nvSpPr>
              <p:cNvPr id="74" name="テキスト ボックス 73">
                <a:extLst>
                  <a:ext uri="{FF2B5EF4-FFF2-40B4-BE49-F238E27FC236}">
                    <a16:creationId xmlns:a16="http://schemas.microsoft.com/office/drawing/2014/main" id="{EBB3792D-B701-BDD5-4224-0D03011A409F}"/>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77" name="テキスト ボックス 76">
                <a:extLst>
                  <a:ext uri="{FF2B5EF4-FFF2-40B4-BE49-F238E27FC236}">
                    <a16:creationId xmlns:a16="http://schemas.microsoft.com/office/drawing/2014/main" id="{DA449B0F-C339-7A6D-330F-AEC73CD176F4}"/>
                  </a:ext>
                </a:extLst>
              </p:cNvPr>
              <p:cNvSpPr txBox="1"/>
              <p:nvPr/>
            </p:nvSpPr>
            <p:spPr>
              <a:xfrm>
                <a:off x="9053724" y="4236887"/>
                <a:ext cx="372580" cy="298646"/>
              </a:xfrm>
              <a:prstGeom prst="rect">
                <a:avLst/>
              </a:prstGeom>
              <a:noFill/>
            </p:spPr>
            <p:txBody>
              <a:bodyPr wrap="square">
                <a:spAutoFit/>
              </a:bodyPr>
              <a:lstStyle/>
              <a:p>
                <a:r>
                  <a:rPr lang="en-US" altLang="ja-JP" sz="4000" b="1" i="0" u="none" strike="noStrike" spc="-150" dirty="0">
                    <a:solidFill>
                      <a:srgbClr val="FFFFFF"/>
                    </a:solidFill>
                    <a:latin typeface="Segoe UI Semibold" panose="020B0702040204020203" pitchFamily="34" charset="0"/>
                    <a:cs typeface="Segoe UI Semibold" panose="020B0702040204020203" pitchFamily="34" charset="0"/>
                  </a:rPr>
                  <a:t>6</a:t>
                </a:r>
                <a:endParaRPr lang="ja-JP" altLang="en-US" sz="4000" spc="-150" dirty="0">
                  <a:latin typeface="Segoe UI Semibold" panose="020B0702040204020203" pitchFamily="34" charset="0"/>
                  <a:cs typeface="Segoe UI Semibold" panose="020B0702040204020203" pitchFamily="34" charset="0"/>
                </a:endParaRPr>
              </a:p>
            </p:txBody>
          </p:sp>
          <p:sp>
            <p:nvSpPr>
              <p:cNvPr id="80" name="テキスト ボックス 79">
                <a:extLst>
                  <a:ext uri="{FF2B5EF4-FFF2-40B4-BE49-F238E27FC236}">
                    <a16:creationId xmlns:a16="http://schemas.microsoft.com/office/drawing/2014/main" id="{28152884-85DC-FB10-F69E-848903D839E4}"/>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sp>
        <p:nvSpPr>
          <p:cNvPr id="82" name="テキスト ボックス 81">
            <a:extLst>
              <a:ext uri="{FF2B5EF4-FFF2-40B4-BE49-F238E27FC236}">
                <a16:creationId xmlns:a16="http://schemas.microsoft.com/office/drawing/2014/main" id="{BAF86182-73BB-0320-D053-4F64B0024C1B}"/>
              </a:ext>
            </a:extLst>
          </p:cNvPr>
          <p:cNvSpPr txBox="1"/>
          <p:nvPr/>
        </p:nvSpPr>
        <p:spPr>
          <a:xfrm>
            <a:off x="11682216" y="2078330"/>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100V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grpSp>
        <p:nvGrpSpPr>
          <p:cNvPr id="112" name="グループ化 111">
            <a:extLst>
              <a:ext uri="{FF2B5EF4-FFF2-40B4-BE49-F238E27FC236}">
                <a16:creationId xmlns:a16="http://schemas.microsoft.com/office/drawing/2014/main" id="{5A932E20-D27A-9B94-4C28-D83C32500FA6}"/>
              </a:ext>
            </a:extLst>
          </p:cNvPr>
          <p:cNvGrpSpPr/>
          <p:nvPr/>
        </p:nvGrpSpPr>
        <p:grpSpPr>
          <a:xfrm>
            <a:off x="10895638" y="2821085"/>
            <a:ext cx="2001702" cy="876422"/>
            <a:chOff x="10943629" y="2835364"/>
            <a:chExt cx="2001702" cy="876422"/>
          </a:xfrm>
        </p:grpSpPr>
        <p:grpSp>
          <p:nvGrpSpPr>
            <p:cNvPr id="111" name="グループ化 110">
              <a:extLst>
                <a:ext uri="{FF2B5EF4-FFF2-40B4-BE49-F238E27FC236}">
                  <a16:creationId xmlns:a16="http://schemas.microsoft.com/office/drawing/2014/main" id="{99AADFE4-710F-9D86-3077-E58DE59EE3CA}"/>
                </a:ext>
              </a:extLst>
            </p:cNvPr>
            <p:cNvGrpSpPr/>
            <p:nvPr/>
          </p:nvGrpSpPr>
          <p:grpSpPr>
            <a:xfrm>
              <a:off x="10959311" y="2835364"/>
              <a:ext cx="1986020" cy="876422"/>
              <a:chOff x="10959311" y="2835364"/>
              <a:chExt cx="1986020" cy="876422"/>
            </a:xfrm>
          </p:grpSpPr>
          <p:sp>
            <p:nvSpPr>
              <p:cNvPr id="85" name="正方形/長方形 84">
                <a:extLst>
                  <a:ext uri="{FF2B5EF4-FFF2-40B4-BE49-F238E27FC236}">
                    <a16:creationId xmlns:a16="http://schemas.microsoft.com/office/drawing/2014/main" id="{A8D03C8A-438B-A17E-6C1A-4E9BD20D28C8}"/>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09" name="正方形/長方形 108">
                <a:extLst>
                  <a:ext uri="{FF2B5EF4-FFF2-40B4-BE49-F238E27FC236}">
                    <a16:creationId xmlns:a16="http://schemas.microsoft.com/office/drawing/2014/main" id="{B31E48B6-9BB2-2D2D-A895-8BDE1E62C59A}"/>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0" name="正方形/長方形 109">
                <a:extLst>
                  <a:ext uri="{FF2B5EF4-FFF2-40B4-BE49-F238E27FC236}">
                    <a16:creationId xmlns:a16="http://schemas.microsoft.com/office/drawing/2014/main" id="{EB2BD0D6-2AA4-6526-F06F-098C2DAD0E5C}"/>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86" name="正方形/長方形 85">
                <a:extLst>
                  <a:ext uri="{FF2B5EF4-FFF2-40B4-BE49-F238E27FC236}">
                    <a16:creationId xmlns:a16="http://schemas.microsoft.com/office/drawing/2014/main" id="{C07C929B-78C6-5E74-40E8-43F1990A2ADB}"/>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300" name="テキスト ボックス 299">
                <a:extLst>
                  <a:ext uri="{FF2B5EF4-FFF2-40B4-BE49-F238E27FC236}">
                    <a16:creationId xmlns:a16="http://schemas.microsoft.com/office/drawing/2014/main" id="{5BA8835F-78DC-5F42-901D-989CF6F20DC9}"/>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301" name="テキスト ボックス 300">
                <a:extLst>
                  <a:ext uri="{FF2B5EF4-FFF2-40B4-BE49-F238E27FC236}">
                    <a16:creationId xmlns:a16="http://schemas.microsoft.com/office/drawing/2014/main" id="{1B81C896-E8BC-1E40-815B-FAFB5F1C5522}"/>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303" name="テキスト ボックス 302">
                <a:extLst>
                  <a:ext uri="{FF2B5EF4-FFF2-40B4-BE49-F238E27FC236}">
                    <a16:creationId xmlns:a16="http://schemas.microsoft.com/office/drawing/2014/main" id="{EB25E72D-CAA5-324F-9D00-C0FE34C14362}"/>
                  </a:ext>
                </a:extLst>
              </p:cNvPr>
              <p:cNvSpPr txBox="1"/>
              <p:nvPr/>
            </p:nvSpPr>
            <p:spPr>
              <a:xfrm>
                <a:off x="10959311" y="2952704"/>
                <a:ext cx="553357"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603</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304" name="テキスト ボックス 303">
                <a:extLst>
                  <a:ext uri="{FF2B5EF4-FFF2-40B4-BE49-F238E27FC236}">
                    <a16:creationId xmlns:a16="http://schemas.microsoft.com/office/drawing/2014/main" id="{8733BC6E-921F-A946-B832-3664C9128D86}"/>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104</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05" name="テキスト ボックス 304">
                <a:extLst>
                  <a:ext uri="{FF2B5EF4-FFF2-40B4-BE49-F238E27FC236}">
                    <a16:creationId xmlns:a16="http://schemas.microsoft.com/office/drawing/2014/main" id="{3B01FBC2-B294-C442-877D-F1917FE8C03E}"/>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6.9</a:t>
                </a:r>
              </a:p>
            </p:txBody>
          </p:sp>
          <p:sp>
            <p:nvSpPr>
              <p:cNvPr id="306" name="テキスト ボックス 305">
                <a:extLst>
                  <a:ext uri="{FF2B5EF4-FFF2-40B4-BE49-F238E27FC236}">
                    <a16:creationId xmlns:a16="http://schemas.microsoft.com/office/drawing/2014/main" id="{9B5A97C5-2822-454C-99FD-8B0F70F1F79C}"/>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307" name="テキスト ボックス 306">
                <a:extLst>
                  <a:ext uri="{FF2B5EF4-FFF2-40B4-BE49-F238E27FC236}">
                    <a16:creationId xmlns:a16="http://schemas.microsoft.com/office/drawing/2014/main" id="{21FFD723-C357-D545-AAA3-D3F52EF20B4C}"/>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308" name="テキスト ボックス 307">
                <a:extLst>
                  <a:ext uri="{FF2B5EF4-FFF2-40B4-BE49-F238E27FC236}">
                    <a16:creationId xmlns:a16="http://schemas.microsoft.com/office/drawing/2014/main" id="{639CE149-30E7-B447-AE9E-4A57F838A8C8}"/>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309" name="テキスト ボックス 308">
                <a:extLst>
                  <a:ext uri="{FF2B5EF4-FFF2-40B4-BE49-F238E27FC236}">
                    <a16:creationId xmlns:a16="http://schemas.microsoft.com/office/drawing/2014/main" id="{E5A9CE03-7399-C743-B866-0FEA56E52F87}"/>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310" name="テキスト ボックス 309">
                <a:extLst>
                  <a:ext uri="{FF2B5EF4-FFF2-40B4-BE49-F238E27FC236}">
                    <a16:creationId xmlns:a16="http://schemas.microsoft.com/office/drawing/2014/main" id="{CED3B727-A987-6243-8256-52F7FC11DE6B}"/>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311" name="テキスト ボックス 310">
                <a:extLst>
                  <a:ext uri="{FF2B5EF4-FFF2-40B4-BE49-F238E27FC236}">
                    <a16:creationId xmlns:a16="http://schemas.microsoft.com/office/drawing/2014/main" id="{411D0932-7FF4-6541-B303-A68EB54C55FC}"/>
                  </a:ext>
                </a:extLst>
              </p:cNvPr>
              <p:cNvSpPr txBox="1"/>
              <p:nvPr/>
            </p:nvSpPr>
            <p:spPr>
              <a:xfrm>
                <a:off x="11298697" y="3309092"/>
                <a:ext cx="54374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6〜9</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10〜15㎡</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3" name="テキスト ボックス 312">
                <a:extLst>
                  <a:ext uri="{FF2B5EF4-FFF2-40B4-BE49-F238E27FC236}">
                    <a16:creationId xmlns:a16="http://schemas.microsoft.com/office/drawing/2014/main" id="{B870566F-F402-D64E-90D7-B05FEC37BE04}"/>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2.2kW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0.8〜3.3kW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5" name="テキスト ボックス 314">
                <a:extLst>
                  <a:ext uri="{FF2B5EF4-FFF2-40B4-BE49-F238E27FC236}">
                    <a16:creationId xmlns:a16="http://schemas.microsoft.com/office/drawing/2014/main" id="{24518907-B732-844F-A52B-C4327EEC9DC6}"/>
                  </a:ext>
                </a:extLst>
              </p:cNvPr>
              <p:cNvSpPr txBox="1"/>
              <p:nvPr/>
            </p:nvSpPr>
            <p:spPr>
              <a:xfrm>
                <a:off x="12342281" y="3306731"/>
                <a:ext cx="60305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395W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160〜800W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88" name="直線コネクタ 87">
                <a:extLst>
                  <a:ext uri="{FF2B5EF4-FFF2-40B4-BE49-F238E27FC236}">
                    <a16:creationId xmlns:a16="http://schemas.microsoft.com/office/drawing/2014/main" id="{4BE2E0EC-E751-7707-3FF7-F4D8BCAC476F}"/>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89" name="直線コネクタ 88">
                <a:extLst>
                  <a:ext uri="{FF2B5EF4-FFF2-40B4-BE49-F238E27FC236}">
                    <a16:creationId xmlns:a16="http://schemas.microsoft.com/office/drawing/2014/main" id="{87E4CC80-630B-2F1A-F00A-6A5D68763A98}"/>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90" name="直線コネクタ 89">
                <a:extLst>
                  <a:ext uri="{FF2B5EF4-FFF2-40B4-BE49-F238E27FC236}">
                    <a16:creationId xmlns:a16="http://schemas.microsoft.com/office/drawing/2014/main" id="{0E95EF52-892A-C6D5-5DB8-3BAB774F13C0}"/>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97" name="直線コネクタ 96">
                <a:extLst>
                  <a:ext uri="{FF2B5EF4-FFF2-40B4-BE49-F238E27FC236}">
                    <a16:creationId xmlns:a16="http://schemas.microsoft.com/office/drawing/2014/main" id="{689EF38F-1BD6-E08D-41EF-D025CA6CECE1}"/>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00" name="直線コネクタ 99">
                <a:extLst>
                  <a:ext uri="{FF2B5EF4-FFF2-40B4-BE49-F238E27FC236}">
                    <a16:creationId xmlns:a16="http://schemas.microsoft.com/office/drawing/2014/main" id="{6164CA83-FAB9-93FA-DB87-2D42A15F69F9}"/>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01" name="直線コネクタ 100">
                <a:extLst>
                  <a:ext uri="{FF2B5EF4-FFF2-40B4-BE49-F238E27FC236}">
                    <a16:creationId xmlns:a16="http://schemas.microsoft.com/office/drawing/2014/main" id="{D987702B-18C4-B083-D8DB-2B74600466A5}"/>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324" name="テキスト ボックス 323">
              <a:extLst>
                <a:ext uri="{FF2B5EF4-FFF2-40B4-BE49-F238E27FC236}">
                  <a16:creationId xmlns:a16="http://schemas.microsoft.com/office/drawing/2014/main" id="{60C7817E-81FA-EE4D-9851-FE527ECB6826}"/>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113" name="グループ化 112">
            <a:extLst>
              <a:ext uri="{FF2B5EF4-FFF2-40B4-BE49-F238E27FC236}">
                <a16:creationId xmlns:a16="http://schemas.microsoft.com/office/drawing/2014/main" id="{D4E0C282-77D6-A718-6F8B-85AD1B954ED4}"/>
              </a:ext>
            </a:extLst>
          </p:cNvPr>
          <p:cNvGrpSpPr/>
          <p:nvPr/>
        </p:nvGrpSpPr>
        <p:grpSpPr>
          <a:xfrm>
            <a:off x="12936370" y="2821085"/>
            <a:ext cx="2001702" cy="876422"/>
            <a:chOff x="10943629" y="2835364"/>
            <a:chExt cx="2001702" cy="876422"/>
          </a:xfrm>
        </p:grpSpPr>
        <p:grpSp>
          <p:nvGrpSpPr>
            <p:cNvPr id="114" name="グループ化 113">
              <a:extLst>
                <a:ext uri="{FF2B5EF4-FFF2-40B4-BE49-F238E27FC236}">
                  <a16:creationId xmlns:a16="http://schemas.microsoft.com/office/drawing/2014/main" id="{FF5186C2-2357-59FD-E209-E4F4E3032272}"/>
                </a:ext>
              </a:extLst>
            </p:cNvPr>
            <p:cNvGrpSpPr/>
            <p:nvPr/>
          </p:nvGrpSpPr>
          <p:grpSpPr>
            <a:xfrm>
              <a:off x="10959311" y="2835364"/>
              <a:ext cx="1986020" cy="876422"/>
              <a:chOff x="10959311" y="2835364"/>
              <a:chExt cx="1986020" cy="876422"/>
            </a:xfrm>
          </p:grpSpPr>
          <p:sp>
            <p:nvSpPr>
              <p:cNvPr id="116" name="正方形/長方形 115">
                <a:extLst>
                  <a:ext uri="{FF2B5EF4-FFF2-40B4-BE49-F238E27FC236}">
                    <a16:creationId xmlns:a16="http://schemas.microsoft.com/office/drawing/2014/main" id="{C6C8A266-F481-85EB-4174-97EA690D727C}"/>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7" name="正方形/長方形 116">
                <a:extLst>
                  <a:ext uri="{FF2B5EF4-FFF2-40B4-BE49-F238E27FC236}">
                    <a16:creationId xmlns:a16="http://schemas.microsoft.com/office/drawing/2014/main" id="{89B508E4-5BE9-C390-ABF5-8849982214FF}"/>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8" name="正方形/長方形 117">
                <a:extLst>
                  <a:ext uri="{FF2B5EF4-FFF2-40B4-BE49-F238E27FC236}">
                    <a16:creationId xmlns:a16="http://schemas.microsoft.com/office/drawing/2014/main" id="{0B7759DB-BDF9-B75D-DD48-84155F8C1C2A}"/>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9" name="正方形/長方形 118">
                <a:extLst>
                  <a:ext uri="{FF2B5EF4-FFF2-40B4-BE49-F238E27FC236}">
                    <a16:creationId xmlns:a16="http://schemas.microsoft.com/office/drawing/2014/main" id="{03370C06-B387-E419-0693-1507D221E033}"/>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20" name="テキスト ボックス 119">
                <a:extLst>
                  <a:ext uri="{FF2B5EF4-FFF2-40B4-BE49-F238E27FC236}">
                    <a16:creationId xmlns:a16="http://schemas.microsoft.com/office/drawing/2014/main" id="{30B4DACF-E0CA-6AB5-F2B9-7E3E291C7D5C}"/>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121" name="テキスト ボックス 120">
                <a:extLst>
                  <a:ext uri="{FF2B5EF4-FFF2-40B4-BE49-F238E27FC236}">
                    <a16:creationId xmlns:a16="http://schemas.microsoft.com/office/drawing/2014/main" id="{314086FE-B999-50C4-9CE6-99B61A067E84}"/>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122" name="テキスト ボックス 121">
                <a:extLst>
                  <a:ext uri="{FF2B5EF4-FFF2-40B4-BE49-F238E27FC236}">
                    <a16:creationId xmlns:a16="http://schemas.microsoft.com/office/drawing/2014/main" id="{14A00D2F-01FC-24C6-E227-B1DCF99E4AB9}"/>
                  </a:ext>
                </a:extLst>
              </p:cNvPr>
              <p:cNvSpPr txBox="1"/>
              <p:nvPr/>
            </p:nvSpPr>
            <p:spPr>
              <a:xfrm>
                <a:off x="10959311" y="2952704"/>
                <a:ext cx="553357"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685</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123" name="テキスト ボックス 122">
                <a:extLst>
                  <a:ext uri="{FF2B5EF4-FFF2-40B4-BE49-F238E27FC236}">
                    <a16:creationId xmlns:a16="http://schemas.microsoft.com/office/drawing/2014/main" id="{585ADC18-C918-9B14-5AEF-A65EC6EE76BB}"/>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104</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124" name="テキスト ボックス 123">
                <a:extLst>
                  <a:ext uri="{FF2B5EF4-FFF2-40B4-BE49-F238E27FC236}">
                    <a16:creationId xmlns:a16="http://schemas.microsoft.com/office/drawing/2014/main" id="{DC546469-A9E9-AB29-8337-83FE3B66EC87}"/>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6.9</a:t>
                </a:r>
              </a:p>
            </p:txBody>
          </p:sp>
          <p:sp>
            <p:nvSpPr>
              <p:cNvPr id="125" name="テキスト ボックス 124">
                <a:extLst>
                  <a:ext uri="{FF2B5EF4-FFF2-40B4-BE49-F238E27FC236}">
                    <a16:creationId xmlns:a16="http://schemas.microsoft.com/office/drawing/2014/main" id="{D9CFD70A-DEF6-ECEF-97B9-B5D23EAB15E2}"/>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126" name="テキスト ボックス 125">
                <a:extLst>
                  <a:ext uri="{FF2B5EF4-FFF2-40B4-BE49-F238E27FC236}">
                    <a16:creationId xmlns:a16="http://schemas.microsoft.com/office/drawing/2014/main" id="{FE5368E6-0B99-9D20-E819-BE81FBB754B8}"/>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127" name="テキスト ボックス 126">
                <a:extLst>
                  <a:ext uri="{FF2B5EF4-FFF2-40B4-BE49-F238E27FC236}">
                    <a16:creationId xmlns:a16="http://schemas.microsoft.com/office/drawing/2014/main" id="{1D49F5B3-9600-B278-00B1-4CCC6F7EE5DE}"/>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128" name="テキスト ボックス 127">
                <a:extLst>
                  <a:ext uri="{FF2B5EF4-FFF2-40B4-BE49-F238E27FC236}">
                    <a16:creationId xmlns:a16="http://schemas.microsoft.com/office/drawing/2014/main" id="{7FEC22F4-852E-FF92-AED1-367CCA2D3698}"/>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129" name="テキスト ボックス 128">
                <a:extLst>
                  <a:ext uri="{FF2B5EF4-FFF2-40B4-BE49-F238E27FC236}">
                    <a16:creationId xmlns:a16="http://schemas.microsoft.com/office/drawing/2014/main" id="{C88E441C-7BBB-4AD6-5C13-76A83248E4F4}"/>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130" name="テキスト ボックス 129">
                <a:extLst>
                  <a:ext uri="{FF2B5EF4-FFF2-40B4-BE49-F238E27FC236}">
                    <a16:creationId xmlns:a16="http://schemas.microsoft.com/office/drawing/2014/main" id="{73A22495-5CC2-F1CB-1369-A5D85E5F0F59}"/>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7〜10</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11〜17㎡</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131" name="テキスト ボックス 130">
                <a:extLst>
                  <a:ext uri="{FF2B5EF4-FFF2-40B4-BE49-F238E27FC236}">
                    <a16:creationId xmlns:a16="http://schemas.microsoft.com/office/drawing/2014/main" id="{54E448F9-B029-8209-6390-D476A275A059}"/>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2.5kW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0.8〜3.5kW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132" name="テキスト ボックス 131">
                <a:extLst>
                  <a:ext uri="{FF2B5EF4-FFF2-40B4-BE49-F238E27FC236}">
                    <a16:creationId xmlns:a16="http://schemas.microsoft.com/office/drawing/2014/main" id="{73D1CB7B-F2AA-3226-4DDD-22B6AFE3FB14}"/>
                  </a:ext>
                </a:extLst>
              </p:cNvPr>
              <p:cNvSpPr txBox="1"/>
              <p:nvPr/>
            </p:nvSpPr>
            <p:spPr>
              <a:xfrm>
                <a:off x="12342281" y="3306731"/>
                <a:ext cx="60305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470W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160〜870W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133" name="直線コネクタ 132">
                <a:extLst>
                  <a:ext uri="{FF2B5EF4-FFF2-40B4-BE49-F238E27FC236}">
                    <a16:creationId xmlns:a16="http://schemas.microsoft.com/office/drawing/2014/main" id="{1C1CA71C-B761-50D2-C8E1-B2AB35C20476}"/>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134" name="直線コネクタ 133">
                <a:extLst>
                  <a:ext uri="{FF2B5EF4-FFF2-40B4-BE49-F238E27FC236}">
                    <a16:creationId xmlns:a16="http://schemas.microsoft.com/office/drawing/2014/main" id="{0CE1057A-DE6D-9D72-63EC-1FBDFC8F9933}"/>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135" name="直線コネクタ 134">
                <a:extLst>
                  <a:ext uri="{FF2B5EF4-FFF2-40B4-BE49-F238E27FC236}">
                    <a16:creationId xmlns:a16="http://schemas.microsoft.com/office/drawing/2014/main" id="{3296F830-DB1C-C64F-1DFB-AF330913BC17}"/>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136" name="直線コネクタ 135">
                <a:extLst>
                  <a:ext uri="{FF2B5EF4-FFF2-40B4-BE49-F238E27FC236}">
                    <a16:creationId xmlns:a16="http://schemas.microsoft.com/office/drawing/2014/main" id="{98E97E2B-CCAC-0DAE-71C2-C8A5C69FD5E8}"/>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37" name="直線コネクタ 136">
                <a:extLst>
                  <a:ext uri="{FF2B5EF4-FFF2-40B4-BE49-F238E27FC236}">
                    <a16:creationId xmlns:a16="http://schemas.microsoft.com/office/drawing/2014/main" id="{8209B16C-60A4-7A20-0B55-5BB68A00BBF4}"/>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38" name="直線コネクタ 137">
                <a:extLst>
                  <a:ext uri="{FF2B5EF4-FFF2-40B4-BE49-F238E27FC236}">
                    <a16:creationId xmlns:a16="http://schemas.microsoft.com/office/drawing/2014/main" id="{E871D1AD-384F-BCF7-C0ED-1A241A0BFEFA}"/>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115" name="テキスト ボックス 114">
              <a:extLst>
                <a:ext uri="{FF2B5EF4-FFF2-40B4-BE49-F238E27FC236}">
                  <a16:creationId xmlns:a16="http://schemas.microsoft.com/office/drawing/2014/main" id="{11786510-D14C-AB2B-C763-69C7C0505AA0}"/>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139" name="グループ化 138">
            <a:extLst>
              <a:ext uri="{FF2B5EF4-FFF2-40B4-BE49-F238E27FC236}">
                <a16:creationId xmlns:a16="http://schemas.microsoft.com/office/drawing/2014/main" id="{5EC1B547-C5BE-C36E-B735-2AA7BAFE3306}"/>
              </a:ext>
            </a:extLst>
          </p:cNvPr>
          <p:cNvGrpSpPr/>
          <p:nvPr/>
        </p:nvGrpSpPr>
        <p:grpSpPr>
          <a:xfrm>
            <a:off x="12932041" y="1615688"/>
            <a:ext cx="1013240" cy="815914"/>
            <a:chOff x="8983188" y="4234376"/>
            <a:chExt cx="638283" cy="344222"/>
          </a:xfrm>
        </p:grpSpPr>
        <p:sp>
          <p:nvSpPr>
            <p:cNvPr id="147" name="四角形: 角を丸くする 146">
              <a:extLst>
                <a:ext uri="{FF2B5EF4-FFF2-40B4-BE49-F238E27FC236}">
                  <a16:creationId xmlns:a16="http://schemas.microsoft.com/office/drawing/2014/main" id="{7F4EA9A2-BA94-E5CC-11B1-4AD00F3C6CED}"/>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49" name="グループ化 148">
              <a:extLst>
                <a:ext uri="{FF2B5EF4-FFF2-40B4-BE49-F238E27FC236}">
                  <a16:creationId xmlns:a16="http://schemas.microsoft.com/office/drawing/2014/main" id="{82AA5D6A-1F05-4AEB-B3B7-B9D21370F034}"/>
                </a:ext>
              </a:extLst>
            </p:cNvPr>
            <p:cNvGrpSpPr/>
            <p:nvPr/>
          </p:nvGrpSpPr>
          <p:grpSpPr>
            <a:xfrm>
              <a:off x="8983188" y="4234376"/>
              <a:ext cx="638283" cy="344222"/>
              <a:chOff x="8983188" y="4234376"/>
              <a:chExt cx="638283" cy="344222"/>
            </a:xfrm>
          </p:grpSpPr>
          <p:sp>
            <p:nvSpPr>
              <p:cNvPr id="150" name="テキスト ボックス 149">
                <a:extLst>
                  <a:ext uri="{FF2B5EF4-FFF2-40B4-BE49-F238E27FC236}">
                    <a16:creationId xmlns:a16="http://schemas.microsoft.com/office/drawing/2014/main" id="{E63EC2BB-7A15-9A6B-BCCF-8AAB9DCC053D}"/>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51" name="テキスト ボックス 150">
                <a:extLst>
                  <a:ext uri="{FF2B5EF4-FFF2-40B4-BE49-F238E27FC236}">
                    <a16:creationId xmlns:a16="http://schemas.microsoft.com/office/drawing/2014/main" id="{F01C9D9D-3D3E-791B-75E4-AE8D2D5FF74A}"/>
                  </a:ext>
                </a:extLst>
              </p:cNvPr>
              <p:cNvSpPr txBox="1"/>
              <p:nvPr/>
            </p:nvSpPr>
            <p:spPr>
              <a:xfrm>
                <a:off x="9053724" y="4236887"/>
                <a:ext cx="372580" cy="298646"/>
              </a:xfrm>
              <a:prstGeom prst="rect">
                <a:avLst/>
              </a:prstGeom>
              <a:noFill/>
            </p:spPr>
            <p:txBody>
              <a:bodyPr wrap="square">
                <a:spAutoFit/>
              </a:bodyPr>
              <a:lstStyle/>
              <a:p>
                <a:r>
                  <a:rPr lang="en-US" altLang="ja-JP" sz="4000" b="1" spc="-150" dirty="0">
                    <a:solidFill>
                      <a:srgbClr val="FFFFFF"/>
                    </a:solidFill>
                    <a:latin typeface="Segoe UI Semibold" panose="020B0702040204020203" pitchFamily="34" charset="0"/>
                    <a:cs typeface="Segoe UI Semibold" panose="020B0702040204020203" pitchFamily="34" charset="0"/>
                  </a:rPr>
                  <a:t>8</a:t>
                </a:r>
                <a:endParaRPr lang="ja-JP" altLang="en-US" sz="4000" spc="-150" dirty="0">
                  <a:latin typeface="Segoe UI Semibold" panose="020B0702040204020203" pitchFamily="34" charset="0"/>
                  <a:cs typeface="Segoe UI Semibold" panose="020B0702040204020203" pitchFamily="34" charset="0"/>
                </a:endParaRPr>
              </a:p>
            </p:txBody>
          </p:sp>
          <p:sp>
            <p:nvSpPr>
              <p:cNvPr id="155" name="テキスト ボックス 154">
                <a:extLst>
                  <a:ext uri="{FF2B5EF4-FFF2-40B4-BE49-F238E27FC236}">
                    <a16:creationId xmlns:a16="http://schemas.microsoft.com/office/drawing/2014/main" id="{7F85997D-E286-D9DC-BC4F-CF896E81CA7D}"/>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56" name="グループ化 155">
            <a:extLst>
              <a:ext uri="{FF2B5EF4-FFF2-40B4-BE49-F238E27FC236}">
                <a16:creationId xmlns:a16="http://schemas.microsoft.com/office/drawing/2014/main" id="{E922262C-C69A-E0C9-0A7D-C473823E89DF}"/>
              </a:ext>
            </a:extLst>
          </p:cNvPr>
          <p:cNvGrpSpPr/>
          <p:nvPr/>
        </p:nvGrpSpPr>
        <p:grpSpPr>
          <a:xfrm>
            <a:off x="13013753" y="6126996"/>
            <a:ext cx="1024147" cy="815914"/>
            <a:chOff x="8976317" y="4234376"/>
            <a:chExt cx="645154" cy="344222"/>
          </a:xfrm>
        </p:grpSpPr>
        <p:sp>
          <p:nvSpPr>
            <p:cNvPr id="164" name="四角形: 角を丸くする 163">
              <a:extLst>
                <a:ext uri="{FF2B5EF4-FFF2-40B4-BE49-F238E27FC236}">
                  <a16:creationId xmlns:a16="http://schemas.microsoft.com/office/drawing/2014/main" id="{825C4423-CEF0-FFB2-900A-29118A4EFDA2}"/>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65" name="グループ化 164">
              <a:extLst>
                <a:ext uri="{FF2B5EF4-FFF2-40B4-BE49-F238E27FC236}">
                  <a16:creationId xmlns:a16="http://schemas.microsoft.com/office/drawing/2014/main" id="{4A4B161C-2CA2-C2F0-3386-83075B764434}"/>
                </a:ext>
              </a:extLst>
            </p:cNvPr>
            <p:cNvGrpSpPr/>
            <p:nvPr/>
          </p:nvGrpSpPr>
          <p:grpSpPr>
            <a:xfrm>
              <a:off x="8976317" y="4234376"/>
              <a:ext cx="645154" cy="344222"/>
              <a:chOff x="8976317" y="4234376"/>
              <a:chExt cx="645154" cy="344222"/>
            </a:xfrm>
          </p:grpSpPr>
          <p:sp>
            <p:nvSpPr>
              <p:cNvPr id="166" name="テキスト ボックス 165">
                <a:extLst>
                  <a:ext uri="{FF2B5EF4-FFF2-40B4-BE49-F238E27FC236}">
                    <a16:creationId xmlns:a16="http://schemas.microsoft.com/office/drawing/2014/main" id="{910EA98C-165A-36D6-31F9-651B031467C4}"/>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67" name="テキスト ボックス 166">
                <a:extLst>
                  <a:ext uri="{FF2B5EF4-FFF2-40B4-BE49-F238E27FC236}">
                    <a16:creationId xmlns:a16="http://schemas.microsoft.com/office/drawing/2014/main" id="{D9B09406-1D2A-977A-615F-3821E05FB8CE}"/>
                  </a:ext>
                </a:extLst>
              </p:cNvPr>
              <p:cNvSpPr txBox="1"/>
              <p:nvPr/>
            </p:nvSpPr>
            <p:spPr>
              <a:xfrm>
                <a:off x="8976317" y="4239970"/>
                <a:ext cx="478012" cy="298647"/>
              </a:xfrm>
              <a:prstGeom prst="rect">
                <a:avLst/>
              </a:prstGeom>
              <a:noFill/>
            </p:spPr>
            <p:txBody>
              <a:bodyPr wrap="square">
                <a:spAutoFit/>
              </a:bodyPr>
              <a:lstStyle/>
              <a:p>
                <a:r>
                  <a:rPr lang="en-US" altLang="ja-JP" sz="4000" b="1" spc="-150">
                    <a:solidFill>
                      <a:srgbClr val="FFFFFF"/>
                    </a:solidFill>
                    <a:latin typeface="Segoe UI Semibold" panose="020B0702040204020203" pitchFamily="34" charset="0"/>
                    <a:cs typeface="Segoe UI Semibold" panose="020B0702040204020203" pitchFamily="34" charset="0"/>
                  </a:rPr>
                  <a:t>2</a:t>
                </a:r>
                <a:r>
                  <a:rPr lang="en-US" altLang="ja-JP" sz="4000" b="1" spc="-150" dirty="0">
                    <a:solidFill>
                      <a:srgbClr val="FFFFFF"/>
                    </a:solidFill>
                    <a:latin typeface="Segoe UI Semibold" panose="020B0702040204020203" pitchFamily="34" charset="0"/>
                    <a:cs typeface="Segoe UI Semibold" panose="020B0702040204020203" pitchFamily="34" charset="0"/>
                  </a:rPr>
                  <a:t>0</a:t>
                </a:r>
                <a:endParaRPr lang="ja-JP" altLang="en-US" sz="4000" spc="-150" dirty="0">
                  <a:latin typeface="Segoe UI Semibold" panose="020B0702040204020203" pitchFamily="34" charset="0"/>
                  <a:cs typeface="Segoe UI Semibold" panose="020B0702040204020203" pitchFamily="34" charset="0"/>
                </a:endParaRPr>
              </a:p>
            </p:txBody>
          </p:sp>
          <p:sp>
            <p:nvSpPr>
              <p:cNvPr id="168" name="テキスト ボックス 167">
                <a:extLst>
                  <a:ext uri="{FF2B5EF4-FFF2-40B4-BE49-F238E27FC236}">
                    <a16:creationId xmlns:a16="http://schemas.microsoft.com/office/drawing/2014/main" id="{90ED5C25-75A6-0AE2-137C-247478663BE0}"/>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69" name="グループ化 168">
            <a:extLst>
              <a:ext uri="{FF2B5EF4-FFF2-40B4-BE49-F238E27FC236}">
                <a16:creationId xmlns:a16="http://schemas.microsoft.com/office/drawing/2014/main" id="{66C061BB-473B-CBDA-A251-C8CA35234347}"/>
              </a:ext>
            </a:extLst>
          </p:cNvPr>
          <p:cNvGrpSpPr/>
          <p:nvPr/>
        </p:nvGrpSpPr>
        <p:grpSpPr>
          <a:xfrm>
            <a:off x="10958057" y="6121044"/>
            <a:ext cx="1013240" cy="815914"/>
            <a:chOff x="8983188" y="4234376"/>
            <a:chExt cx="638283" cy="344222"/>
          </a:xfrm>
        </p:grpSpPr>
        <p:sp>
          <p:nvSpPr>
            <p:cNvPr id="170" name="四角形: 角を丸くする 169">
              <a:extLst>
                <a:ext uri="{FF2B5EF4-FFF2-40B4-BE49-F238E27FC236}">
                  <a16:creationId xmlns:a16="http://schemas.microsoft.com/office/drawing/2014/main" id="{E1267AC4-74D1-324D-97AE-8E6AF65DE58D}"/>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71" name="グループ化 170">
              <a:extLst>
                <a:ext uri="{FF2B5EF4-FFF2-40B4-BE49-F238E27FC236}">
                  <a16:creationId xmlns:a16="http://schemas.microsoft.com/office/drawing/2014/main" id="{7E7A7186-CC45-454F-0945-46D081A7E506}"/>
                </a:ext>
              </a:extLst>
            </p:cNvPr>
            <p:cNvGrpSpPr/>
            <p:nvPr/>
          </p:nvGrpSpPr>
          <p:grpSpPr>
            <a:xfrm>
              <a:off x="8983188" y="4234376"/>
              <a:ext cx="638283" cy="344222"/>
              <a:chOff x="8983188" y="4234376"/>
              <a:chExt cx="638283" cy="344222"/>
            </a:xfrm>
          </p:grpSpPr>
          <p:sp>
            <p:nvSpPr>
              <p:cNvPr id="172" name="テキスト ボックス 171">
                <a:extLst>
                  <a:ext uri="{FF2B5EF4-FFF2-40B4-BE49-F238E27FC236}">
                    <a16:creationId xmlns:a16="http://schemas.microsoft.com/office/drawing/2014/main" id="{FDDEA7B6-E243-FC3E-4EF3-A0B33266D60B}"/>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73" name="テキスト ボックス 172">
                <a:extLst>
                  <a:ext uri="{FF2B5EF4-FFF2-40B4-BE49-F238E27FC236}">
                    <a16:creationId xmlns:a16="http://schemas.microsoft.com/office/drawing/2014/main" id="{3B553382-2994-8E44-0A20-4C409DC91490}"/>
                  </a:ext>
                </a:extLst>
              </p:cNvPr>
              <p:cNvSpPr txBox="1"/>
              <p:nvPr/>
            </p:nvSpPr>
            <p:spPr>
              <a:xfrm>
                <a:off x="9006581" y="4240997"/>
                <a:ext cx="461712" cy="298647"/>
              </a:xfrm>
              <a:prstGeom prst="rect">
                <a:avLst/>
              </a:prstGeom>
              <a:noFill/>
            </p:spPr>
            <p:txBody>
              <a:bodyPr wrap="square">
                <a:spAutoFit/>
              </a:bodyPr>
              <a:lstStyle/>
              <a:p>
                <a:r>
                  <a:rPr lang="en-US" altLang="ja-JP" sz="4000" b="1" spc="-150" dirty="0">
                    <a:solidFill>
                      <a:srgbClr val="FFFFFF"/>
                    </a:solidFill>
                    <a:latin typeface="Segoe UI Semibold" panose="020B0702040204020203" pitchFamily="34" charset="0"/>
                    <a:cs typeface="Segoe UI Semibold" panose="020B0702040204020203" pitchFamily="34" charset="0"/>
                  </a:rPr>
                  <a:t>18</a:t>
                </a:r>
                <a:endParaRPr lang="ja-JP" altLang="en-US" sz="4000" spc="-150" dirty="0">
                  <a:latin typeface="Segoe UI Semibold" panose="020B0702040204020203" pitchFamily="34" charset="0"/>
                  <a:cs typeface="Segoe UI Semibold" panose="020B0702040204020203" pitchFamily="34" charset="0"/>
                </a:endParaRPr>
              </a:p>
            </p:txBody>
          </p:sp>
          <p:sp>
            <p:nvSpPr>
              <p:cNvPr id="174" name="テキスト ボックス 173">
                <a:extLst>
                  <a:ext uri="{FF2B5EF4-FFF2-40B4-BE49-F238E27FC236}">
                    <a16:creationId xmlns:a16="http://schemas.microsoft.com/office/drawing/2014/main" id="{C4067ABE-A044-EA87-A326-3D8592A49F14}"/>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78" name="グループ化 177">
            <a:extLst>
              <a:ext uri="{FF2B5EF4-FFF2-40B4-BE49-F238E27FC236}">
                <a16:creationId xmlns:a16="http://schemas.microsoft.com/office/drawing/2014/main" id="{E1A8C7A6-D79F-4505-4262-3D849B483723}"/>
              </a:ext>
            </a:extLst>
          </p:cNvPr>
          <p:cNvGrpSpPr/>
          <p:nvPr/>
        </p:nvGrpSpPr>
        <p:grpSpPr>
          <a:xfrm>
            <a:off x="12961015" y="3874686"/>
            <a:ext cx="1013240" cy="815914"/>
            <a:chOff x="8983188" y="4234376"/>
            <a:chExt cx="638283" cy="344222"/>
          </a:xfrm>
        </p:grpSpPr>
        <p:sp>
          <p:nvSpPr>
            <p:cNvPr id="191" name="四角形: 角を丸くする 190">
              <a:extLst>
                <a:ext uri="{FF2B5EF4-FFF2-40B4-BE49-F238E27FC236}">
                  <a16:creationId xmlns:a16="http://schemas.microsoft.com/office/drawing/2014/main" id="{721AFBF9-77A5-5075-0D6A-F266E6D9B105}"/>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2" name="グループ化 191">
              <a:extLst>
                <a:ext uri="{FF2B5EF4-FFF2-40B4-BE49-F238E27FC236}">
                  <a16:creationId xmlns:a16="http://schemas.microsoft.com/office/drawing/2014/main" id="{97851C00-87A1-11FF-2673-A7354B19E8FA}"/>
                </a:ext>
              </a:extLst>
            </p:cNvPr>
            <p:cNvGrpSpPr/>
            <p:nvPr/>
          </p:nvGrpSpPr>
          <p:grpSpPr>
            <a:xfrm>
              <a:off x="8983188" y="4234376"/>
              <a:ext cx="638283" cy="344222"/>
              <a:chOff x="8983188" y="4234376"/>
              <a:chExt cx="638283" cy="344222"/>
            </a:xfrm>
          </p:grpSpPr>
          <p:sp>
            <p:nvSpPr>
              <p:cNvPr id="193" name="テキスト ボックス 192">
                <a:extLst>
                  <a:ext uri="{FF2B5EF4-FFF2-40B4-BE49-F238E27FC236}">
                    <a16:creationId xmlns:a16="http://schemas.microsoft.com/office/drawing/2014/main" id="{08B3F2FE-7E6B-5B21-9B1C-C9860557A972}"/>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94" name="テキスト ボックス 193">
                <a:extLst>
                  <a:ext uri="{FF2B5EF4-FFF2-40B4-BE49-F238E27FC236}">
                    <a16:creationId xmlns:a16="http://schemas.microsoft.com/office/drawing/2014/main" id="{EFFA2104-398D-7B60-6EEC-F63127646B7A}"/>
                  </a:ext>
                </a:extLst>
              </p:cNvPr>
              <p:cNvSpPr txBox="1"/>
              <p:nvPr/>
            </p:nvSpPr>
            <p:spPr>
              <a:xfrm>
                <a:off x="8996678" y="4242571"/>
                <a:ext cx="500948" cy="298647"/>
              </a:xfrm>
              <a:prstGeom prst="rect">
                <a:avLst/>
              </a:prstGeom>
              <a:noFill/>
            </p:spPr>
            <p:txBody>
              <a:bodyPr wrap="square">
                <a:spAutoFit/>
              </a:bodyPr>
              <a:lstStyle/>
              <a:p>
                <a:r>
                  <a:rPr lang="en-US" altLang="ja-JP" sz="4000" b="1" spc="-150">
                    <a:solidFill>
                      <a:srgbClr val="FFFFFF"/>
                    </a:solidFill>
                    <a:latin typeface="Segoe UI Semibold" panose="020B0702040204020203" pitchFamily="34" charset="0"/>
                    <a:cs typeface="Segoe UI Semibold" panose="020B0702040204020203" pitchFamily="34" charset="0"/>
                  </a:rPr>
                  <a:t>1</a:t>
                </a:r>
                <a:r>
                  <a:rPr lang="en-US" altLang="ja-JP" sz="4000" b="1" spc="-150" dirty="0">
                    <a:solidFill>
                      <a:srgbClr val="FFFFFF"/>
                    </a:solidFill>
                    <a:latin typeface="Segoe UI Semibold" panose="020B0702040204020203" pitchFamily="34" charset="0"/>
                    <a:cs typeface="Segoe UI Semibold" panose="020B0702040204020203" pitchFamily="34" charset="0"/>
                  </a:rPr>
                  <a:t>4</a:t>
                </a:r>
                <a:endParaRPr lang="ja-JP" altLang="en-US" sz="4000" spc="-150" dirty="0">
                  <a:latin typeface="Segoe UI Semibold" panose="020B0702040204020203" pitchFamily="34" charset="0"/>
                  <a:cs typeface="Segoe UI Semibold" panose="020B0702040204020203" pitchFamily="34" charset="0"/>
                </a:endParaRPr>
              </a:p>
            </p:txBody>
          </p:sp>
          <p:sp>
            <p:nvSpPr>
              <p:cNvPr id="195" name="テキスト ボックス 194">
                <a:extLst>
                  <a:ext uri="{FF2B5EF4-FFF2-40B4-BE49-F238E27FC236}">
                    <a16:creationId xmlns:a16="http://schemas.microsoft.com/office/drawing/2014/main" id="{779362D5-2F40-04A1-660A-58AE4907AA1A}"/>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96" name="グループ化 195">
            <a:extLst>
              <a:ext uri="{FF2B5EF4-FFF2-40B4-BE49-F238E27FC236}">
                <a16:creationId xmlns:a16="http://schemas.microsoft.com/office/drawing/2014/main" id="{B09D1EDA-BB63-CC07-2A9F-5CE6258C7BD9}"/>
              </a:ext>
            </a:extLst>
          </p:cNvPr>
          <p:cNvGrpSpPr/>
          <p:nvPr/>
        </p:nvGrpSpPr>
        <p:grpSpPr>
          <a:xfrm>
            <a:off x="10964085" y="3866829"/>
            <a:ext cx="1013240" cy="815914"/>
            <a:chOff x="8983188" y="4234376"/>
            <a:chExt cx="638283" cy="344222"/>
          </a:xfrm>
        </p:grpSpPr>
        <p:sp>
          <p:nvSpPr>
            <p:cNvPr id="197" name="四角形: 角を丸くする 196">
              <a:extLst>
                <a:ext uri="{FF2B5EF4-FFF2-40B4-BE49-F238E27FC236}">
                  <a16:creationId xmlns:a16="http://schemas.microsoft.com/office/drawing/2014/main" id="{339E596F-BB92-63A9-F114-7D5AE7B58FA6}"/>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8" name="グループ化 197">
              <a:extLst>
                <a:ext uri="{FF2B5EF4-FFF2-40B4-BE49-F238E27FC236}">
                  <a16:creationId xmlns:a16="http://schemas.microsoft.com/office/drawing/2014/main" id="{D04B506E-A3D9-3EB5-22B0-087BC05CAE30}"/>
                </a:ext>
              </a:extLst>
            </p:cNvPr>
            <p:cNvGrpSpPr/>
            <p:nvPr/>
          </p:nvGrpSpPr>
          <p:grpSpPr>
            <a:xfrm>
              <a:off x="8983188" y="4234376"/>
              <a:ext cx="638283" cy="344222"/>
              <a:chOff x="8983188" y="4234376"/>
              <a:chExt cx="638283" cy="344222"/>
            </a:xfrm>
          </p:grpSpPr>
          <p:sp>
            <p:nvSpPr>
              <p:cNvPr id="199" name="テキスト ボックス 198">
                <a:extLst>
                  <a:ext uri="{FF2B5EF4-FFF2-40B4-BE49-F238E27FC236}">
                    <a16:creationId xmlns:a16="http://schemas.microsoft.com/office/drawing/2014/main" id="{89AF81A1-7481-8809-B1F1-65507CB09EB2}"/>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201" name="テキスト ボックス 200">
                <a:extLst>
                  <a:ext uri="{FF2B5EF4-FFF2-40B4-BE49-F238E27FC236}">
                    <a16:creationId xmlns:a16="http://schemas.microsoft.com/office/drawing/2014/main" id="{EBDF0A73-A7EC-B94C-7002-AC78D36AAF01}"/>
                  </a:ext>
                </a:extLst>
              </p:cNvPr>
              <p:cNvSpPr txBox="1"/>
              <p:nvPr/>
            </p:nvSpPr>
            <p:spPr>
              <a:xfrm>
                <a:off x="9000919" y="4239125"/>
                <a:ext cx="443116" cy="298647"/>
              </a:xfrm>
              <a:prstGeom prst="rect">
                <a:avLst/>
              </a:prstGeom>
              <a:noFill/>
            </p:spPr>
            <p:txBody>
              <a:bodyPr wrap="square">
                <a:spAutoFit/>
              </a:bodyPr>
              <a:lstStyle/>
              <a:p>
                <a:r>
                  <a:rPr lang="en-US" altLang="ja-JP" sz="4000" b="1" spc="-150">
                    <a:solidFill>
                      <a:srgbClr val="FFFFFF"/>
                    </a:solidFill>
                    <a:latin typeface="Segoe UI Semibold" panose="020B0702040204020203" pitchFamily="34" charset="0"/>
                    <a:cs typeface="Segoe UI Semibold" panose="020B0702040204020203" pitchFamily="34" charset="0"/>
                  </a:rPr>
                  <a:t>1</a:t>
                </a:r>
                <a:r>
                  <a:rPr lang="en-US" altLang="ja-JP" sz="4000" b="1" spc="-150" dirty="0">
                    <a:solidFill>
                      <a:srgbClr val="FFFFFF"/>
                    </a:solidFill>
                    <a:latin typeface="Segoe UI Semibold" panose="020B0702040204020203" pitchFamily="34" charset="0"/>
                    <a:cs typeface="Segoe UI Semibold" panose="020B0702040204020203" pitchFamily="34" charset="0"/>
                  </a:rPr>
                  <a:t>0</a:t>
                </a:r>
                <a:endParaRPr lang="ja-JP" altLang="en-US" sz="4000" spc="-150" dirty="0">
                  <a:latin typeface="Segoe UI Semibold" panose="020B0702040204020203" pitchFamily="34" charset="0"/>
                  <a:cs typeface="Segoe UI Semibold" panose="020B0702040204020203" pitchFamily="34" charset="0"/>
                </a:endParaRPr>
              </a:p>
            </p:txBody>
          </p:sp>
          <p:sp>
            <p:nvSpPr>
              <p:cNvPr id="202" name="テキスト ボックス 201">
                <a:extLst>
                  <a:ext uri="{FF2B5EF4-FFF2-40B4-BE49-F238E27FC236}">
                    <a16:creationId xmlns:a16="http://schemas.microsoft.com/office/drawing/2014/main" id="{561F26D6-ADDE-2955-E5BF-1491167A51B3}"/>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sp>
        <p:nvSpPr>
          <p:cNvPr id="203" name="テキスト ボックス 202">
            <a:extLst>
              <a:ext uri="{FF2B5EF4-FFF2-40B4-BE49-F238E27FC236}">
                <a16:creationId xmlns:a16="http://schemas.microsoft.com/office/drawing/2014/main" id="{6B617DB6-F0FB-AE74-73F5-AB539E3F8F60}"/>
              </a:ext>
            </a:extLst>
          </p:cNvPr>
          <p:cNvSpPr txBox="1"/>
          <p:nvPr/>
        </p:nvSpPr>
        <p:spPr>
          <a:xfrm>
            <a:off x="13745807" y="6132948"/>
            <a:ext cx="1180131"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CSH-S63CR2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〉COH-S63CR2</a:t>
            </a:r>
          </a:p>
        </p:txBody>
      </p:sp>
      <p:sp>
        <p:nvSpPr>
          <p:cNvPr id="205" name="テキスト ボックス 204">
            <a:extLst>
              <a:ext uri="{FF2B5EF4-FFF2-40B4-BE49-F238E27FC236}">
                <a16:creationId xmlns:a16="http://schemas.microsoft.com/office/drawing/2014/main" id="{CCBC1415-37BB-61C6-C2E2-EACE12533EE3}"/>
              </a:ext>
            </a:extLst>
          </p:cNvPr>
          <p:cNvSpPr txBox="1"/>
          <p:nvPr/>
        </p:nvSpPr>
        <p:spPr>
          <a:xfrm>
            <a:off x="13868560" y="6731195"/>
            <a:ext cx="998991" cy="184666"/>
          </a:xfrm>
          <a:prstGeom prst="rect">
            <a:avLst/>
          </a:prstGeom>
          <a:solidFill>
            <a:schemeClr val="bg1"/>
          </a:solidFill>
          <a:ln>
            <a:noFill/>
          </a:ln>
        </p:spPr>
        <p:txBody>
          <a:bodyPr wrap="none" rtlCol="0">
            <a:spAutoFit/>
          </a:bodyPr>
          <a:lstStyle/>
          <a:p>
            <a:r>
              <a:rPr lang="ja-JP" altLang="en-US" sz="600" dirty="0">
                <a:solidFill>
                  <a:srgbClr val="B46F00"/>
                </a:solidFill>
                <a:latin typeface="BIZ UDPゴシック" panose="020B0400000000000000" pitchFamily="50" charset="-128"/>
                <a:ea typeface="BIZ UDPゴシック" panose="020B0400000000000000" pitchFamily="50" charset="-128"/>
              </a:rPr>
              <a:t>低温暖房能力</a:t>
            </a:r>
            <a:r>
              <a:rPr lang="ja-JP" altLang="en-US" sz="500" dirty="0">
                <a:solidFill>
                  <a:srgbClr val="B46F00"/>
                </a:solidFill>
                <a:latin typeface="BIZ UDPゴシック" panose="020B0400000000000000" pitchFamily="50" charset="-128"/>
                <a:ea typeface="BIZ UDPゴシック" panose="020B0400000000000000" pitchFamily="50" charset="-128"/>
              </a:rPr>
              <a:t>★</a:t>
            </a:r>
            <a:r>
              <a:rPr lang="en-US" altLang="ja-JP" sz="600" dirty="0">
                <a:solidFill>
                  <a:srgbClr val="B46F00"/>
                </a:solidFill>
                <a:latin typeface="BIZ UDPゴシック" panose="020B0400000000000000" pitchFamily="50" charset="-128"/>
                <a:ea typeface="BIZ UDPゴシック" panose="020B0400000000000000" pitchFamily="50" charset="-128"/>
              </a:rPr>
              <a:t> 8.0kW</a:t>
            </a:r>
            <a:endParaRPr lang="ja-JP" altLang="en-US" sz="100" dirty="0">
              <a:solidFill>
                <a:srgbClr val="B46F00"/>
              </a:solidFill>
              <a:latin typeface="BIZ UDPゴシック" panose="020B0400000000000000" pitchFamily="50" charset="-128"/>
              <a:ea typeface="BIZ UDPゴシック" panose="020B0400000000000000" pitchFamily="50" charset="-128"/>
            </a:endParaRPr>
          </a:p>
        </p:txBody>
      </p:sp>
      <p:sp>
        <p:nvSpPr>
          <p:cNvPr id="207" name="テキスト ボックス 206">
            <a:extLst>
              <a:ext uri="{FF2B5EF4-FFF2-40B4-BE49-F238E27FC236}">
                <a16:creationId xmlns:a16="http://schemas.microsoft.com/office/drawing/2014/main" id="{31D45422-87AF-23D0-0743-15F7E896F66C}"/>
              </a:ext>
            </a:extLst>
          </p:cNvPr>
          <p:cNvSpPr txBox="1"/>
          <p:nvPr/>
        </p:nvSpPr>
        <p:spPr>
          <a:xfrm>
            <a:off x="12988170" y="6904936"/>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676,500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615,000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270,600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246,000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405,900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369,000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208" name="テキスト ボックス 207">
            <a:extLst>
              <a:ext uri="{FF2B5EF4-FFF2-40B4-BE49-F238E27FC236}">
                <a16:creationId xmlns:a16="http://schemas.microsoft.com/office/drawing/2014/main" id="{17121AFF-4776-6B6F-3543-0568B35DAD0D}"/>
              </a:ext>
            </a:extLst>
          </p:cNvPr>
          <p:cNvSpPr txBox="1"/>
          <p:nvPr/>
        </p:nvSpPr>
        <p:spPr>
          <a:xfrm>
            <a:off x="12974439" y="8173238"/>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13.0kg</a:t>
            </a:r>
            <a:r>
              <a:rPr lang="ja-JP" altLang="en-US" sz="500" dirty="0">
                <a:latin typeface="游ゴシック Medium" panose="020B0500000000000000" pitchFamily="50" charset="-128"/>
                <a:ea typeface="游ゴシック Medium" panose="020B0500000000000000" pitchFamily="50" charset="-128"/>
              </a:rPr>
              <a:t>　［室外機］質量 </a:t>
            </a:r>
            <a:r>
              <a:rPr lang="en-US" altLang="ja-JP" sz="500" dirty="0">
                <a:latin typeface="游ゴシック Medium" panose="020B0500000000000000" pitchFamily="50" charset="-128"/>
                <a:ea typeface="游ゴシック Medium" panose="020B0500000000000000" pitchFamily="50" charset="-128"/>
              </a:rPr>
              <a:t>42.0kg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209" name="テキスト ボックス 208">
            <a:extLst>
              <a:ext uri="{FF2B5EF4-FFF2-40B4-BE49-F238E27FC236}">
                <a16:creationId xmlns:a16="http://schemas.microsoft.com/office/drawing/2014/main" id="{63001050-4244-51CA-EB86-DA1A3AA7177C}"/>
              </a:ext>
            </a:extLst>
          </p:cNvPr>
          <p:cNvSpPr txBox="1"/>
          <p:nvPr/>
        </p:nvSpPr>
        <p:spPr>
          <a:xfrm>
            <a:off x="13794060" y="6565260"/>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grpSp>
        <p:nvGrpSpPr>
          <p:cNvPr id="210" name="グループ化 209">
            <a:extLst>
              <a:ext uri="{FF2B5EF4-FFF2-40B4-BE49-F238E27FC236}">
                <a16:creationId xmlns:a16="http://schemas.microsoft.com/office/drawing/2014/main" id="{40026293-F2B3-7A77-3625-9EA5D5D220C5}"/>
              </a:ext>
            </a:extLst>
          </p:cNvPr>
          <p:cNvGrpSpPr/>
          <p:nvPr/>
        </p:nvGrpSpPr>
        <p:grpSpPr>
          <a:xfrm>
            <a:off x="12999268" y="7316767"/>
            <a:ext cx="2025946" cy="876422"/>
            <a:chOff x="10935415" y="2835364"/>
            <a:chExt cx="2025946" cy="876422"/>
          </a:xfrm>
        </p:grpSpPr>
        <p:grpSp>
          <p:nvGrpSpPr>
            <p:cNvPr id="211" name="グループ化 210">
              <a:extLst>
                <a:ext uri="{FF2B5EF4-FFF2-40B4-BE49-F238E27FC236}">
                  <a16:creationId xmlns:a16="http://schemas.microsoft.com/office/drawing/2014/main" id="{A140F339-9E3A-4C3C-69FF-D41D4D2549BB}"/>
                </a:ext>
              </a:extLst>
            </p:cNvPr>
            <p:cNvGrpSpPr/>
            <p:nvPr/>
          </p:nvGrpSpPr>
          <p:grpSpPr>
            <a:xfrm>
              <a:off x="10935415" y="2835364"/>
              <a:ext cx="2025946" cy="876422"/>
              <a:chOff x="10935415" y="2835364"/>
              <a:chExt cx="2025946" cy="876422"/>
            </a:xfrm>
          </p:grpSpPr>
          <p:sp>
            <p:nvSpPr>
              <p:cNvPr id="214" name="正方形/長方形 213">
                <a:extLst>
                  <a:ext uri="{FF2B5EF4-FFF2-40B4-BE49-F238E27FC236}">
                    <a16:creationId xmlns:a16="http://schemas.microsoft.com/office/drawing/2014/main" id="{E6CE6741-7D0B-C97F-5C84-1110F0237A94}"/>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16" name="正方形/長方形 215">
                <a:extLst>
                  <a:ext uri="{FF2B5EF4-FFF2-40B4-BE49-F238E27FC236}">
                    <a16:creationId xmlns:a16="http://schemas.microsoft.com/office/drawing/2014/main" id="{D26941B6-C85A-A3FC-26CE-0C1F9F90B4F8}"/>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20" name="正方形/長方形 219">
                <a:extLst>
                  <a:ext uri="{FF2B5EF4-FFF2-40B4-BE49-F238E27FC236}">
                    <a16:creationId xmlns:a16="http://schemas.microsoft.com/office/drawing/2014/main" id="{ED629EE2-4344-D30B-1335-D1749EF6CEB7}"/>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22" name="正方形/長方形 221">
                <a:extLst>
                  <a:ext uri="{FF2B5EF4-FFF2-40B4-BE49-F238E27FC236}">
                    <a16:creationId xmlns:a16="http://schemas.microsoft.com/office/drawing/2014/main" id="{744A21C9-BA58-36D2-C5F8-BD1496B9D493}"/>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24" name="テキスト ボックス 223">
                <a:extLst>
                  <a:ext uri="{FF2B5EF4-FFF2-40B4-BE49-F238E27FC236}">
                    <a16:creationId xmlns:a16="http://schemas.microsoft.com/office/drawing/2014/main" id="{4AAF4636-E8AB-E686-B9B9-50E2D01A3E80}"/>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225" name="テキスト ボックス 224">
                <a:extLst>
                  <a:ext uri="{FF2B5EF4-FFF2-40B4-BE49-F238E27FC236}">
                    <a16:creationId xmlns:a16="http://schemas.microsoft.com/office/drawing/2014/main" id="{7A05E632-D104-EA77-FC62-FC9F6EECAF33}"/>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227" name="テキスト ボックス 226">
                <a:extLst>
                  <a:ext uri="{FF2B5EF4-FFF2-40B4-BE49-F238E27FC236}">
                    <a16:creationId xmlns:a16="http://schemas.microsoft.com/office/drawing/2014/main" id="{30BDD56E-93AB-57C1-D2F6-581531FEA4B5}"/>
                  </a:ext>
                </a:extLst>
              </p:cNvPr>
              <p:cNvSpPr txBox="1"/>
              <p:nvPr/>
            </p:nvSpPr>
            <p:spPr>
              <a:xfrm>
                <a:off x="10935415" y="2952704"/>
                <a:ext cx="623889"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2020</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230" name="テキスト ボックス 229">
                <a:extLst>
                  <a:ext uri="{FF2B5EF4-FFF2-40B4-BE49-F238E27FC236}">
                    <a16:creationId xmlns:a16="http://schemas.microsoft.com/office/drawing/2014/main" id="{8E22E617-9EDE-6401-1C4F-EB729C56951C}"/>
                  </a:ext>
                </a:extLst>
              </p:cNvPr>
              <p:cNvSpPr txBox="1"/>
              <p:nvPr/>
            </p:nvSpPr>
            <p:spPr>
              <a:xfrm>
                <a:off x="12018312" y="2958946"/>
                <a:ext cx="388248" cy="246221"/>
              </a:xfrm>
              <a:prstGeom prst="rect">
                <a:avLst/>
              </a:prstGeom>
              <a:noFill/>
              <a:ln>
                <a:noFill/>
              </a:ln>
            </p:spPr>
            <p:txBody>
              <a:bodyPr wrap="none" rtlCol="0">
                <a:spAutoFit/>
              </a:bodyPr>
              <a:lstStyle/>
              <a:p>
                <a:r>
                  <a:rPr lang="en-US" altLang="ja-JP" sz="1000">
                    <a:latin typeface="游ゴシック Medium" panose="020B0500000000000000" pitchFamily="50" charset="-128"/>
                    <a:ea typeface="游ゴシック Medium" panose="020B0500000000000000" pitchFamily="50" charset="-128"/>
                  </a:rPr>
                  <a:t>96</a:t>
                </a:r>
                <a:r>
                  <a:rPr lang="en-US" altLang="ja-JP" sz="60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231" name="テキスト ボックス 230">
                <a:extLst>
                  <a:ext uri="{FF2B5EF4-FFF2-40B4-BE49-F238E27FC236}">
                    <a16:creationId xmlns:a16="http://schemas.microsoft.com/office/drawing/2014/main" id="{8C90170A-1CA8-2F86-542E-94DA5D0F5726}"/>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5.9</a:t>
                </a:r>
              </a:p>
            </p:txBody>
          </p:sp>
          <p:sp>
            <p:nvSpPr>
              <p:cNvPr id="232" name="テキスト ボックス 231">
                <a:extLst>
                  <a:ext uri="{FF2B5EF4-FFF2-40B4-BE49-F238E27FC236}">
                    <a16:creationId xmlns:a16="http://schemas.microsoft.com/office/drawing/2014/main" id="{84709F8A-1C97-57C1-D411-47309281C911}"/>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244" name="テキスト ボックス 243">
                <a:extLst>
                  <a:ext uri="{FF2B5EF4-FFF2-40B4-BE49-F238E27FC236}">
                    <a16:creationId xmlns:a16="http://schemas.microsoft.com/office/drawing/2014/main" id="{17EBABC4-E8D0-8F51-0220-657D9B904727}"/>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245" name="テキスト ボックス 244">
                <a:extLst>
                  <a:ext uri="{FF2B5EF4-FFF2-40B4-BE49-F238E27FC236}">
                    <a16:creationId xmlns:a16="http://schemas.microsoft.com/office/drawing/2014/main" id="{068F9E59-4871-9EA9-ACAD-7195FA2FE257}"/>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246" name="テキスト ボックス 245">
                <a:extLst>
                  <a:ext uri="{FF2B5EF4-FFF2-40B4-BE49-F238E27FC236}">
                    <a16:creationId xmlns:a16="http://schemas.microsoft.com/office/drawing/2014/main" id="{76B7BB28-6B5A-16EF-A9F5-ABEBDEDB0514}"/>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247" name="テキスト ボックス 246">
                <a:extLst>
                  <a:ext uri="{FF2B5EF4-FFF2-40B4-BE49-F238E27FC236}">
                    <a16:creationId xmlns:a16="http://schemas.microsoft.com/office/drawing/2014/main" id="{1DFC4021-D906-5B17-10E9-9FE9D853FDDB}"/>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250" name="テキスト ボックス 249">
                <a:extLst>
                  <a:ext uri="{FF2B5EF4-FFF2-40B4-BE49-F238E27FC236}">
                    <a16:creationId xmlns:a16="http://schemas.microsoft.com/office/drawing/2014/main" id="{C7F7B67D-1B65-32FF-ABDF-98D0D3FEF71E}"/>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17〜26</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29〜43㎡</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251" name="テキスト ボックス 250">
                <a:extLst>
                  <a:ext uri="{FF2B5EF4-FFF2-40B4-BE49-F238E27FC236}">
                    <a16:creationId xmlns:a16="http://schemas.microsoft.com/office/drawing/2014/main" id="{DE74E6FA-646D-ADD4-20D2-E72C22C45F32}"/>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6.3kW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0.7〜6.5kW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261" name="テキスト ボックス 260">
                <a:extLst>
                  <a:ext uri="{FF2B5EF4-FFF2-40B4-BE49-F238E27FC236}">
                    <a16:creationId xmlns:a16="http://schemas.microsoft.com/office/drawing/2014/main" id="{26F08C52-1CAF-36C2-ADC1-A1865FFBEF3D}"/>
                  </a:ext>
                </a:extLst>
              </p:cNvPr>
              <p:cNvSpPr txBox="1"/>
              <p:nvPr/>
            </p:nvSpPr>
            <p:spPr>
              <a:xfrm>
                <a:off x="12326251" y="3306731"/>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1860W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140〜2020W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264" name="直線コネクタ 263">
                <a:extLst>
                  <a:ext uri="{FF2B5EF4-FFF2-40B4-BE49-F238E27FC236}">
                    <a16:creationId xmlns:a16="http://schemas.microsoft.com/office/drawing/2014/main" id="{D15B17E8-C55D-1DDB-DA85-2A31103AE320}"/>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265" name="直線コネクタ 264">
                <a:extLst>
                  <a:ext uri="{FF2B5EF4-FFF2-40B4-BE49-F238E27FC236}">
                    <a16:creationId xmlns:a16="http://schemas.microsoft.com/office/drawing/2014/main" id="{FC0EBB10-6F78-17C8-B631-984172DE82C3}"/>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276" name="直線コネクタ 275">
                <a:extLst>
                  <a:ext uri="{FF2B5EF4-FFF2-40B4-BE49-F238E27FC236}">
                    <a16:creationId xmlns:a16="http://schemas.microsoft.com/office/drawing/2014/main" id="{6F472C8B-597C-5DE7-FBF3-C317AD1724DD}"/>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281" name="直線コネクタ 280">
                <a:extLst>
                  <a:ext uri="{FF2B5EF4-FFF2-40B4-BE49-F238E27FC236}">
                    <a16:creationId xmlns:a16="http://schemas.microsoft.com/office/drawing/2014/main" id="{3E9FB3CF-D504-5892-83FC-D7D3BBF8B1CA}"/>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282" name="直線コネクタ 281">
                <a:extLst>
                  <a:ext uri="{FF2B5EF4-FFF2-40B4-BE49-F238E27FC236}">
                    <a16:creationId xmlns:a16="http://schemas.microsoft.com/office/drawing/2014/main" id="{1183EA8C-7086-625C-3929-135BB21D6C08}"/>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283" name="直線コネクタ 282">
                <a:extLst>
                  <a:ext uri="{FF2B5EF4-FFF2-40B4-BE49-F238E27FC236}">
                    <a16:creationId xmlns:a16="http://schemas.microsoft.com/office/drawing/2014/main" id="{75310E5F-E9C7-730C-CD8F-EC096CF7FA88}"/>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212" name="テキスト ボックス 211">
              <a:extLst>
                <a:ext uri="{FF2B5EF4-FFF2-40B4-BE49-F238E27FC236}">
                  <a16:creationId xmlns:a16="http://schemas.microsoft.com/office/drawing/2014/main" id="{869D8D14-08BB-D150-6608-9E8DF838338C}"/>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527" name="グループ化 526">
            <a:extLst>
              <a:ext uri="{FF2B5EF4-FFF2-40B4-BE49-F238E27FC236}">
                <a16:creationId xmlns:a16="http://schemas.microsoft.com/office/drawing/2014/main" id="{C1C6D971-AA37-8674-8851-BF9502BD8051}"/>
              </a:ext>
            </a:extLst>
          </p:cNvPr>
          <p:cNvGrpSpPr/>
          <p:nvPr/>
        </p:nvGrpSpPr>
        <p:grpSpPr>
          <a:xfrm>
            <a:off x="10945455" y="5016121"/>
            <a:ext cx="2001702" cy="876422"/>
            <a:chOff x="10943629" y="2835364"/>
            <a:chExt cx="2001702" cy="876422"/>
          </a:xfrm>
        </p:grpSpPr>
        <p:grpSp>
          <p:nvGrpSpPr>
            <p:cNvPr id="528" name="グループ化 527">
              <a:extLst>
                <a:ext uri="{FF2B5EF4-FFF2-40B4-BE49-F238E27FC236}">
                  <a16:creationId xmlns:a16="http://schemas.microsoft.com/office/drawing/2014/main" id="{D6C6549E-1F94-A8E8-3A9C-932423017263}"/>
                </a:ext>
              </a:extLst>
            </p:cNvPr>
            <p:cNvGrpSpPr/>
            <p:nvPr/>
          </p:nvGrpSpPr>
          <p:grpSpPr>
            <a:xfrm>
              <a:off x="10959311" y="2835364"/>
              <a:ext cx="1986020" cy="876422"/>
              <a:chOff x="10959311" y="2835364"/>
              <a:chExt cx="1986020" cy="876422"/>
            </a:xfrm>
          </p:grpSpPr>
          <p:sp>
            <p:nvSpPr>
              <p:cNvPr id="530" name="正方形/長方形 529">
                <a:extLst>
                  <a:ext uri="{FF2B5EF4-FFF2-40B4-BE49-F238E27FC236}">
                    <a16:creationId xmlns:a16="http://schemas.microsoft.com/office/drawing/2014/main" id="{050814C5-09EE-59D9-7B66-C090626D79A5}"/>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1" name="正方形/長方形 530">
                <a:extLst>
                  <a:ext uri="{FF2B5EF4-FFF2-40B4-BE49-F238E27FC236}">
                    <a16:creationId xmlns:a16="http://schemas.microsoft.com/office/drawing/2014/main" id="{02071441-AB74-E88C-A267-9E21898E5AEA}"/>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2" name="正方形/長方形 531">
                <a:extLst>
                  <a:ext uri="{FF2B5EF4-FFF2-40B4-BE49-F238E27FC236}">
                    <a16:creationId xmlns:a16="http://schemas.microsoft.com/office/drawing/2014/main" id="{60882BC4-EE16-B431-2109-D408D2CFDBAD}"/>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3" name="正方形/長方形 532">
                <a:extLst>
                  <a:ext uri="{FF2B5EF4-FFF2-40B4-BE49-F238E27FC236}">
                    <a16:creationId xmlns:a16="http://schemas.microsoft.com/office/drawing/2014/main" id="{34975CF5-EAC6-79E8-460C-A013298678C5}"/>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4" name="テキスト ボックス 533">
                <a:extLst>
                  <a:ext uri="{FF2B5EF4-FFF2-40B4-BE49-F238E27FC236}">
                    <a16:creationId xmlns:a16="http://schemas.microsoft.com/office/drawing/2014/main" id="{9C1312C4-B9B4-8C4E-8772-5AADBF74B980}"/>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535" name="テキスト ボックス 534">
                <a:extLst>
                  <a:ext uri="{FF2B5EF4-FFF2-40B4-BE49-F238E27FC236}">
                    <a16:creationId xmlns:a16="http://schemas.microsoft.com/office/drawing/2014/main" id="{81DDBAAA-2DBF-0E59-B74D-21D269FF4756}"/>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536" name="テキスト ボックス 535">
                <a:extLst>
                  <a:ext uri="{FF2B5EF4-FFF2-40B4-BE49-F238E27FC236}">
                    <a16:creationId xmlns:a16="http://schemas.microsoft.com/office/drawing/2014/main" id="{4F9C9214-3656-F242-55C6-D4AF690AE167}"/>
                  </a:ext>
                </a:extLst>
              </p:cNvPr>
              <p:cNvSpPr txBox="1"/>
              <p:nvPr/>
            </p:nvSpPr>
            <p:spPr>
              <a:xfrm>
                <a:off x="10959311" y="2952704"/>
                <a:ext cx="553357"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768</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537" name="テキスト ボックス 536">
                <a:extLst>
                  <a:ext uri="{FF2B5EF4-FFF2-40B4-BE49-F238E27FC236}">
                    <a16:creationId xmlns:a16="http://schemas.microsoft.com/office/drawing/2014/main" id="{4E23B723-F2C3-EC87-F560-D18CEFD6E0CC}"/>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104</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38" name="テキスト ボックス 537">
                <a:extLst>
                  <a:ext uri="{FF2B5EF4-FFF2-40B4-BE49-F238E27FC236}">
                    <a16:creationId xmlns:a16="http://schemas.microsoft.com/office/drawing/2014/main" id="{F6CDD01C-C22E-DDA6-8EF1-CB64F6D0A94B}"/>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6.9</a:t>
                </a:r>
              </a:p>
            </p:txBody>
          </p:sp>
          <p:sp>
            <p:nvSpPr>
              <p:cNvPr id="539" name="テキスト ボックス 538">
                <a:extLst>
                  <a:ext uri="{FF2B5EF4-FFF2-40B4-BE49-F238E27FC236}">
                    <a16:creationId xmlns:a16="http://schemas.microsoft.com/office/drawing/2014/main" id="{53F5B6E3-D163-C1D8-99B5-53151AAD88AF}"/>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40" name="テキスト ボックス 539">
                <a:extLst>
                  <a:ext uri="{FF2B5EF4-FFF2-40B4-BE49-F238E27FC236}">
                    <a16:creationId xmlns:a16="http://schemas.microsoft.com/office/drawing/2014/main" id="{94D2E511-DB6C-B23F-5AAF-91E24404D4C0}"/>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41" name="テキスト ボックス 540">
                <a:extLst>
                  <a:ext uri="{FF2B5EF4-FFF2-40B4-BE49-F238E27FC236}">
                    <a16:creationId xmlns:a16="http://schemas.microsoft.com/office/drawing/2014/main" id="{7CC3B9AF-240B-444B-CEE1-4258CF0DA8AD}"/>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542" name="テキスト ボックス 541">
                <a:extLst>
                  <a:ext uri="{FF2B5EF4-FFF2-40B4-BE49-F238E27FC236}">
                    <a16:creationId xmlns:a16="http://schemas.microsoft.com/office/drawing/2014/main" id="{D94E59D9-5BF9-5BC8-3122-05A8B7B3EA94}"/>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43" name="テキスト ボックス 542">
                <a:extLst>
                  <a:ext uri="{FF2B5EF4-FFF2-40B4-BE49-F238E27FC236}">
                    <a16:creationId xmlns:a16="http://schemas.microsoft.com/office/drawing/2014/main" id="{0E77F574-BC7F-BFD9-4005-06E5843C261A}"/>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44" name="テキスト ボックス 543">
                <a:extLst>
                  <a:ext uri="{FF2B5EF4-FFF2-40B4-BE49-F238E27FC236}">
                    <a16:creationId xmlns:a16="http://schemas.microsoft.com/office/drawing/2014/main" id="{39B0C32B-7252-1E18-0703-2832082C896B}"/>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8〜12</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13〜19㎡</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45" name="テキスト ボックス 544">
                <a:extLst>
                  <a:ext uri="{FF2B5EF4-FFF2-40B4-BE49-F238E27FC236}">
                    <a16:creationId xmlns:a16="http://schemas.microsoft.com/office/drawing/2014/main" id="{0F3D388E-60B1-190D-A3D3-51890BD221C3}"/>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2.8kW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0.7〜4.0kW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46" name="テキスト ボックス 545">
                <a:extLst>
                  <a:ext uri="{FF2B5EF4-FFF2-40B4-BE49-F238E27FC236}">
                    <a16:creationId xmlns:a16="http://schemas.microsoft.com/office/drawing/2014/main" id="{8A6DD9E0-9168-47CB-3F51-483F589614A6}"/>
                  </a:ext>
                </a:extLst>
              </p:cNvPr>
              <p:cNvSpPr txBox="1"/>
              <p:nvPr/>
            </p:nvSpPr>
            <p:spPr>
              <a:xfrm>
                <a:off x="12342281" y="3306731"/>
                <a:ext cx="60305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540W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150〜990W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547" name="直線コネクタ 546">
                <a:extLst>
                  <a:ext uri="{FF2B5EF4-FFF2-40B4-BE49-F238E27FC236}">
                    <a16:creationId xmlns:a16="http://schemas.microsoft.com/office/drawing/2014/main" id="{0F4C7572-8290-CA01-C905-4818464E38E1}"/>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48" name="直線コネクタ 547">
                <a:extLst>
                  <a:ext uri="{FF2B5EF4-FFF2-40B4-BE49-F238E27FC236}">
                    <a16:creationId xmlns:a16="http://schemas.microsoft.com/office/drawing/2014/main" id="{02CF3BE9-43A2-A496-C636-3D58930C4FD3}"/>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49" name="直線コネクタ 548">
                <a:extLst>
                  <a:ext uri="{FF2B5EF4-FFF2-40B4-BE49-F238E27FC236}">
                    <a16:creationId xmlns:a16="http://schemas.microsoft.com/office/drawing/2014/main" id="{0EAAC902-A213-5BE2-BC49-D5FA500B43A4}"/>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50" name="直線コネクタ 549">
                <a:extLst>
                  <a:ext uri="{FF2B5EF4-FFF2-40B4-BE49-F238E27FC236}">
                    <a16:creationId xmlns:a16="http://schemas.microsoft.com/office/drawing/2014/main" id="{4A1C6068-56DB-AAA0-DA22-29B813F2CC26}"/>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51" name="直線コネクタ 550">
                <a:extLst>
                  <a:ext uri="{FF2B5EF4-FFF2-40B4-BE49-F238E27FC236}">
                    <a16:creationId xmlns:a16="http://schemas.microsoft.com/office/drawing/2014/main" id="{486E959B-0562-93C2-7FFF-7FF4481EB7CF}"/>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52" name="直線コネクタ 551">
                <a:extLst>
                  <a:ext uri="{FF2B5EF4-FFF2-40B4-BE49-F238E27FC236}">
                    <a16:creationId xmlns:a16="http://schemas.microsoft.com/office/drawing/2014/main" id="{95B76D13-673C-F3D8-B2A8-EE5CC22B8F06}"/>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529" name="テキスト ボックス 528">
              <a:extLst>
                <a:ext uri="{FF2B5EF4-FFF2-40B4-BE49-F238E27FC236}">
                  <a16:creationId xmlns:a16="http://schemas.microsoft.com/office/drawing/2014/main" id="{64B4DEB2-16D5-9D15-0864-2BCB6204C759}"/>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553" name="グループ化 552">
            <a:extLst>
              <a:ext uri="{FF2B5EF4-FFF2-40B4-BE49-F238E27FC236}">
                <a16:creationId xmlns:a16="http://schemas.microsoft.com/office/drawing/2014/main" id="{E3748093-349A-A65C-2DA4-94E5BCA31642}"/>
              </a:ext>
            </a:extLst>
          </p:cNvPr>
          <p:cNvGrpSpPr/>
          <p:nvPr/>
        </p:nvGrpSpPr>
        <p:grpSpPr>
          <a:xfrm>
            <a:off x="12963955" y="5001489"/>
            <a:ext cx="2024149" cy="876422"/>
            <a:chOff x="10937212" y="2835364"/>
            <a:chExt cx="2024149" cy="876422"/>
          </a:xfrm>
        </p:grpSpPr>
        <p:grpSp>
          <p:nvGrpSpPr>
            <p:cNvPr id="554" name="グループ化 553">
              <a:extLst>
                <a:ext uri="{FF2B5EF4-FFF2-40B4-BE49-F238E27FC236}">
                  <a16:creationId xmlns:a16="http://schemas.microsoft.com/office/drawing/2014/main" id="{C9651C6C-C4BF-E574-D7FC-E4F18BE51213}"/>
                </a:ext>
              </a:extLst>
            </p:cNvPr>
            <p:cNvGrpSpPr/>
            <p:nvPr/>
          </p:nvGrpSpPr>
          <p:grpSpPr>
            <a:xfrm>
              <a:off x="10937212" y="2835364"/>
              <a:ext cx="2024149" cy="876422"/>
              <a:chOff x="10937212" y="2835364"/>
              <a:chExt cx="2024149" cy="876422"/>
            </a:xfrm>
          </p:grpSpPr>
          <p:sp>
            <p:nvSpPr>
              <p:cNvPr id="556" name="正方形/長方形 555">
                <a:extLst>
                  <a:ext uri="{FF2B5EF4-FFF2-40B4-BE49-F238E27FC236}">
                    <a16:creationId xmlns:a16="http://schemas.microsoft.com/office/drawing/2014/main" id="{7A4B9A1A-5AE1-E72F-D9EF-097A14D14199}"/>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57" name="正方形/長方形 556">
                <a:extLst>
                  <a:ext uri="{FF2B5EF4-FFF2-40B4-BE49-F238E27FC236}">
                    <a16:creationId xmlns:a16="http://schemas.microsoft.com/office/drawing/2014/main" id="{2A38DFCC-E72D-C08C-3253-A55A5EC0BF17}"/>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58" name="正方形/長方形 557">
                <a:extLst>
                  <a:ext uri="{FF2B5EF4-FFF2-40B4-BE49-F238E27FC236}">
                    <a16:creationId xmlns:a16="http://schemas.microsoft.com/office/drawing/2014/main" id="{2CD07F79-44DF-FD5A-1AF3-B6F3F4C7833E}"/>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59" name="正方形/長方形 558">
                <a:extLst>
                  <a:ext uri="{FF2B5EF4-FFF2-40B4-BE49-F238E27FC236}">
                    <a16:creationId xmlns:a16="http://schemas.microsoft.com/office/drawing/2014/main" id="{11F40FE6-A9A4-9F0C-A295-6F0A154E21A7}"/>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60" name="テキスト ボックス 559">
                <a:extLst>
                  <a:ext uri="{FF2B5EF4-FFF2-40B4-BE49-F238E27FC236}">
                    <a16:creationId xmlns:a16="http://schemas.microsoft.com/office/drawing/2014/main" id="{F7B711D1-4AD5-7DEE-F7D2-F8493F0D0338}"/>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561" name="テキスト ボックス 560">
                <a:extLst>
                  <a:ext uri="{FF2B5EF4-FFF2-40B4-BE49-F238E27FC236}">
                    <a16:creationId xmlns:a16="http://schemas.microsoft.com/office/drawing/2014/main" id="{1DCE40A3-3FC9-0B60-73E2-C0260FCB972C}"/>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562" name="テキスト ボックス 561">
                <a:extLst>
                  <a:ext uri="{FF2B5EF4-FFF2-40B4-BE49-F238E27FC236}">
                    <a16:creationId xmlns:a16="http://schemas.microsoft.com/office/drawing/2014/main" id="{4652ADAF-0231-91A3-7666-24DC8A8C7966}"/>
                  </a:ext>
                </a:extLst>
              </p:cNvPr>
              <p:cNvSpPr txBox="1"/>
              <p:nvPr/>
            </p:nvSpPr>
            <p:spPr>
              <a:xfrm>
                <a:off x="10937212" y="2950849"/>
                <a:ext cx="623889"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1146</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563" name="テキスト ボックス 562">
                <a:extLst>
                  <a:ext uri="{FF2B5EF4-FFF2-40B4-BE49-F238E27FC236}">
                    <a16:creationId xmlns:a16="http://schemas.microsoft.com/office/drawing/2014/main" id="{0B32DB94-BE2D-DCE9-6F64-BC6681E6D8E2}"/>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100</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64" name="テキスト ボックス 563">
                <a:extLst>
                  <a:ext uri="{FF2B5EF4-FFF2-40B4-BE49-F238E27FC236}">
                    <a16:creationId xmlns:a16="http://schemas.microsoft.com/office/drawing/2014/main" id="{55B1A4D5-8567-0407-F54D-911945055621}"/>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6.6</a:t>
                </a:r>
              </a:p>
            </p:txBody>
          </p:sp>
          <p:sp>
            <p:nvSpPr>
              <p:cNvPr id="565" name="テキスト ボックス 564">
                <a:extLst>
                  <a:ext uri="{FF2B5EF4-FFF2-40B4-BE49-F238E27FC236}">
                    <a16:creationId xmlns:a16="http://schemas.microsoft.com/office/drawing/2014/main" id="{FE7FF3ED-C9C1-B5DB-6CCA-725D8F4F6A12}"/>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66" name="テキスト ボックス 565">
                <a:extLst>
                  <a:ext uri="{FF2B5EF4-FFF2-40B4-BE49-F238E27FC236}">
                    <a16:creationId xmlns:a16="http://schemas.microsoft.com/office/drawing/2014/main" id="{C5911683-70B7-28BB-CF0A-F292F0566B34}"/>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67" name="テキスト ボックス 566">
                <a:extLst>
                  <a:ext uri="{FF2B5EF4-FFF2-40B4-BE49-F238E27FC236}">
                    <a16:creationId xmlns:a16="http://schemas.microsoft.com/office/drawing/2014/main" id="{04D7B6EF-3555-727B-BE0F-41E966AF1AD2}"/>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568" name="テキスト ボックス 567">
                <a:extLst>
                  <a:ext uri="{FF2B5EF4-FFF2-40B4-BE49-F238E27FC236}">
                    <a16:creationId xmlns:a16="http://schemas.microsoft.com/office/drawing/2014/main" id="{B51A933C-2FC6-2691-0876-89B4A446F9ED}"/>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69" name="テキスト ボックス 568">
                <a:extLst>
                  <a:ext uri="{FF2B5EF4-FFF2-40B4-BE49-F238E27FC236}">
                    <a16:creationId xmlns:a16="http://schemas.microsoft.com/office/drawing/2014/main" id="{6ED45AD7-2BCA-D036-8830-939AB6406158}"/>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70" name="テキスト ボックス 569">
                <a:extLst>
                  <a:ext uri="{FF2B5EF4-FFF2-40B4-BE49-F238E27FC236}">
                    <a16:creationId xmlns:a16="http://schemas.microsoft.com/office/drawing/2014/main" id="{E83363EA-3A37-B8A7-5659-64FE922EAF62}"/>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11〜17</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18〜28㎡</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71" name="テキスト ボックス 570">
                <a:extLst>
                  <a:ext uri="{FF2B5EF4-FFF2-40B4-BE49-F238E27FC236}">
                    <a16:creationId xmlns:a16="http://schemas.microsoft.com/office/drawing/2014/main" id="{872498F4-D2C4-49EA-F3C3-F3AB7F380928}"/>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4.0kW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0.7〜5.3kW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72" name="テキスト ボックス 571">
                <a:extLst>
                  <a:ext uri="{FF2B5EF4-FFF2-40B4-BE49-F238E27FC236}">
                    <a16:creationId xmlns:a16="http://schemas.microsoft.com/office/drawing/2014/main" id="{D0B55077-5B1E-DD60-081B-66F2200B4FDD}"/>
                  </a:ext>
                </a:extLst>
              </p:cNvPr>
              <p:cNvSpPr txBox="1"/>
              <p:nvPr/>
            </p:nvSpPr>
            <p:spPr>
              <a:xfrm>
                <a:off x="12326251" y="3306731"/>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920W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140〜1420W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573" name="直線コネクタ 572">
                <a:extLst>
                  <a:ext uri="{FF2B5EF4-FFF2-40B4-BE49-F238E27FC236}">
                    <a16:creationId xmlns:a16="http://schemas.microsoft.com/office/drawing/2014/main" id="{F43C013D-4DA3-51B1-20B1-380CE6C6F493}"/>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74" name="直線コネクタ 573">
                <a:extLst>
                  <a:ext uri="{FF2B5EF4-FFF2-40B4-BE49-F238E27FC236}">
                    <a16:creationId xmlns:a16="http://schemas.microsoft.com/office/drawing/2014/main" id="{8AD27D8D-303C-D04A-3C84-CFB1E025342F}"/>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75" name="直線コネクタ 574">
                <a:extLst>
                  <a:ext uri="{FF2B5EF4-FFF2-40B4-BE49-F238E27FC236}">
                    <a16:creationId xmlns:a16="http://schemas.microsoft.com/office/drawing/2014/main" id="{B907F067-746B-B97E-8855-B24825BCDB6E}"/>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76" name="直線コネクタ 575">
                <a:extLst>
                  <a:ext uri="{FF2B5EF4-FFF2-40B4-BE49-F238E27FC236}">
                    <a16:creationId xmlns:a16="http://schemas.microsoft.com/office/drawing/2014/main" id="{5594D8CB-AF8F-413D-92E4-3CD9B6A0C816}"/>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77" name="直線コネクタ 576">
                <a:extLst>
                  <a:ext uri="{FF2B5EF4-FFF2-40B4-BE49-F238E27FC236}">
                    <a16:creationId xmlns:a16="http://schemas.microsoft.com/office/drawing/2014/main" id="{881AFDC7-B675-53BA-AE8A-EDBE9A519A84}"/>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78" name="直線コネクタ 577">
                <a:extLst>
                  <a:ext uri="{FF2B5EF4-FFF2-40B4-BE49-F238E27FC236}">
                    <a16:creationId xmlns:a16="http://schemas.microsoft.com/office/drawing/2014/main" id="{FFF680C0-279A-D330-629B-8ED2D0E7531F}"/>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555" name="テキスト ボックス 554">
              <a:extLst>
                <a:ext uri="{FF2B5EF4-FFF2-40B4-BE49-F238E27FC236}">
                  <a16:creationId xmlns:a16="http://schemas.microsoft.com/office/drawing/2014/main" id="{27CC8052-F25F-D8DB-8306-92410BF016C8}"/>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sp>
        <p:nvSpPr>
          <p:cNvPr id="579" name="テキスト ボックス 578">
            <a:extLst>
              <a:ext uri="{FF2B5EF4-FFF2-40B4-BE49-F238E27FC236}">
                <a16:creationId xmlns:a16="http://schemas.microsoft.com/office/drawing/2014/main" id="{3E70E38B-5B53-EB46-50A4-55F9E82B9870}"/>
              </a:ext>
            </a:extLst>
          </p:cNvPr>
          <p:cNvSpPr txBox="1"/>
          <p:nvPr/>
        </p:nvSpPr>
        <p:spPr>
          <a:xfrm>
            <a:off x="13657615" y="2079927"/>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100V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0" name="テキスト ボックス 579">
            <a:extLst>
              <a:ext uri="{FF2B5EF4-FFF2-40B4-BE49-F238E27FC236}">
                <a16:creationId xmlns:a16="http://schemas.microsoft.com/office/drawing/2014/main" id="{6E231A2A-58C8-603F-5721-226C32133E06}"/>
              </a:ext>
            </a:extLst>
          </p:cNvPr>
          <p:cNvSpPr txBox="1"/>
          <p:nvPr/>
        </p:nvSpPr>
        <p:spPr>
          <a:xfrm>
            <a:off x="11649148" y="4313954"/>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100V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1" name="テキスト ボックス 580">
            <a:extLst>
              <a:ext uri="{FF2B5EF4-FFF2-40B4-BE49-F238E27FC236}">
                <a16:creationId xmlns:a16="http://schemas.microsoft.com/office/drawing/2014/main" id="{F7BF9BE1-30E7-C25C-89B6-39D45DCE8937}"/>
              </a:ext>
            </a:extLst>
          </p:cNvPr>
          <p:cNvSpPr txBox="1"/>
          <p:nvPr/>
        </p:nvSpPr>
        <p:spPr>
          <a:xfrm>
            <a:off x="13641092" y="4313586"/>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2" name="テキスト ボックス 581">
            <a:extLst>
              <a:ext uri="{FF2B5EF4-FFF2-40B4-BE49-F238E27FC236}">
                <a16:creationId xmlns:a16="http://schemas.microsoft.com/office/drawing/2014/main" id="{27B85B59-742A-F65E-21DE-6D3F07B10F8A}"/>
              </a:ext>
            </a:extLst>
          </p:cNvPr>
          <p:cNvSpPr txBox="1"/>
          <p:nvPr/>
        </p:nvSpPr>
        <p:spPr>
          <a:xfrm>
            <a:off x="11654580" y="6584384"/>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3" name="テキスト ボックス 582">
            <a:extLst>
              <a:ext uri="{FF2B5EF4-FFF2-40B4-BE49-F238E27FC236}">
                <a16:creationId xmlns:a16="http://schemas.microsoft.com/office/drawing/2014/main" id="{1AE2C388-94CE-87A0-DE35-C2949F5C9F4E}"/>
              </a:ext>
            </a:extLst>
          </p:cNvPr>
          <p:cNvSpPr txBox="1"/>
          <p:nvPr/>
        </p:nvSpPr>
        <p:spPr>
          <a:xfrm>
            <a:off x="11266735" y="3478243"/>
            <a:ext cx="51168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9〜11㎡</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4" name="テキスト ボックス 583">
            <a:extLst>
              <a:ext uri="{FF2B5EF4-FFF2-40B4-BE49-F238E27FC236}">
                <a16:creationId xmlns:a16="http://schemas.microsoft.com/office/drawing/2014/main" id="{E4522C25-9D38-70E6-EF1A-05A8E3E06276}"/>
              </a:ext>
            </a:extLst>
          </p:cNvPr>
          <p:cNvSpPr txBox="1"/>
          <p:nvPr/>
        </p:nvSpPr>
        <p:spPr>
          <a:xfrm>
            <a:off x="13310640" y="3478243"/>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6〜8</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10〜13㎡</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5" name="テキスト ボックス 584">
            <a:extLst>
              <a:ext uri="{FF2B5EF4-FFF2-40B4-BE49-F238E27FC236}">
                <a16:creationId xmlns:a16="http://schemas.microsoft.com/office/drawing/2014/main" id="{FB0B82FF-E57A-753B-6603-833AF6876B26}"/>
              </a:ext>
            </a:extLst>
          </p:cNvPr>
          <p:cNvSpPr txBox="1"/>
          <p:nvPr/>
        </p:nvSpPr>
        <p:spPr>
          <a:xfrm>
            <a:off x="11309816" y="5675377"/>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8〜10</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13〜16㎡</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6" name="テキスト ボックス 585">
            <a:extLst>
              <a:ext uri="{FF2B5EF4-FFF2-40B4-BE49-F238E27FC236}">
                <a16:creationId xmlns:a16="http://schemas.microsoft.com/office/drawing/2014/main" id="{7EAC8AFB-1C36-D56C-73F0-099359C1A0A7}"/>
              </a:ext>
            </a:extLst>
          </p:cNvPr>
          <p:cNvSpPr txBox="1"/>
          <p:nvPr/>
        </p:nvSpPr>
        <p:spPr>
          <a:xfrm>
            <a:off x="13374718" y="7984658"/>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16〜20</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26〜32㎡</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8" name="テキスト ボックス 587">
            <a:extLst>
              <a:ext uri="{FF2B5EF4-FFF2-40B4-BE49-F238E27FC236}">
                <a16:creationId xmlns:a16="http://schemas.microsoft.com/office/drawing/2014/main" id="{FE2C41F7-B1C0-421C-14C9-EB62347DAB2E}"/>
              </a:ext>
            </a:extLst>
          </p:cNvPr>
          <p:cNvSpPr txBox="1"/>
          <p:nvPr/>
        </p:nvSpPr>
        <p:spPr>
          <a:xfrm>
            <a:off x="13328987" y="5660836"/>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11〜14</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18〜23㎡</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9" name="テキスト ボックス 588">
            <a:extLst>
              <a:ext uri="{FF2B5EF4-FFF2-40B4-BE49-F238E27FC236}">
                <a16:creationId xmlns:a16="http://schemas.microsoft.com/office/drawing/2014/main" id="{BAC1EF2F-638E-1F88-B648-C7672BD2AFDD}"/>
              </a:ext>
            </a:extLst>
          </p:cNvPr>
          <p:cNvSpPr txBox="1"/>
          <p:nvPr/>
        </p:nvSpPr>
        <p:spPr>
          <a:xfrm>
            <a:off x="11329088" y="7974681"/>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15〜18</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24〜30㎡</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0" name="テキスト ボックス 589">
            <a:extLst>
              <a:ext uri="{FF2B5EF4-FFF2-40B4-BE49-F238E27FC236}">
                <a16:creationId xmlns:a16="http://schemas.microsoft.com/office/drawing/2014/main" id="{BAD759D6-26B5-A777-6D6C-161F64B85095}"/>
              </a:ext>
            </a:extLst>
          </p:cNvPr>
          <p:cNvSpPr txBox="1"/>
          <p:nvPr/>
        </p:nvSpPr>
        <p:spPr>
          <a:xfrm>
            <a:off x="11762921" y="3478243"/>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2.5kW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0.8〜5.2kW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1" name="テキスト ボックス 590">
            <a:extLst>
              <a:ext uri="{FF2B5EF4-FFF2-40B4-BE49-F238E27FC236}">
                <a16:creationId xmlns:a16="http://schemas.microsoft.com/office/drawing/2014/main" id="{1745CDCC-5BA8-91A1-117F-5F11EC51BFF7}"/>
              </a:ext>
            </a:extLst>
          </p:cNvPr>
          <p:cNvSpPr txBox="1"/>
          <p:nvPr/>
        </p:nvSpPr>
        <p:spPr>
          <a:xfrm>
            <a:off x="13791739" y="3487308"/>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2.8kW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0.8〜5.4kW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2" name="テキスト ボックス 591">
            <a:extLst>
              <a:ext uri="{FF2B5EF4-FFF2-40B4-BE49-F238E27FC236}">
                <a16:creationId xmlns:a16="http://schemas.microsoft.com/office/drawing/2014/main" id="{F7144025-57FC-CA1A-623A-C6B2FFC25D26}"/>
              </a:ext>
            </a:extLst>
          </p:cNvPr>
          <p:cNvSpPr txBox="1"/>
          <p:nvPr/>
        </p:nvSpPr>
        <p:spPr>
          <a:xfrm>
            <a:off x="11806865" y="5668680"/>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3.6kW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0.7〜6.9kW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3" name="テキスト ボックス 592">
            <a:extLst>
              <a:ext uri="{FF2B5EF4-FFF2-40B4-BE49-F238E27FC236}">
                <a16:creationId xmlns:a16="http://schemas.microsoft.com/office/drawing/2014/main" id="{04858F16-1BF4-8691-9C43-8FA45BEE5A91}"/>
              </a:ext>
            </a:extLst>
          </p:cNvPr>
          <p:cNvSpPr txBox="1"/>
          <p:nvPr/>
        </p:nvSpPr>
        <p:spPr>
          <a:xfrm>
            <a:off x="13811376" y="5653517"/>
            <a:ext cx="63030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5.0kW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0.7〜10.0kW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6" name="テキスト ボックス 595">
            <a:extLst>
              <a:ext uri="{FF2B5EF4-FFF2-40B4-BE49-F238E27FC236}">
                <a16:creationId xmlns:a16="http://schemas.microsoft.com/office/drawing/2014/main" id="{C326E3F7-560C-3900-1312-E9C6907961E5}"/>
              </a:ext>
            </a:extLst>
          </p:cNvPr>
          <p:cNvSpPr txBox="1"/>
          <p:nvPr/>
        </p:nvSpPr>
        <p:spPr>
          <a:xfrm>
            <a:off x="11789223" y="7971468"/>
            <a:ext cx="63030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0.7〜10.8kW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7" name="テキスト ボックス 596">
            <a:extLst>
              <a:ext uri="{FF2B5EF4-FFF2-40B4-BE49-F238E27FC236}">
                <a16:creationId xmlns:a16="http://schemas.microsoft.com/office/drawing/2014/main" id="{8DB3602F-D3AA-0C8C-7119-F1800050614B}"/>
              </a:ext>
            </a:extLst>
          </p:cNvPr>
          <p:cNvSpPr txBox="1"/>
          <p:nvPr/>
        </p:nvSpPr>
        <p:spPr>
          <a:xfrm>
            <a:off x="13861984" y="7984635"/>
            <a:ext cx="63030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7.1kW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0.7〜11.0kW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8" name="テキスト ボックス 597">
            <a:extLst>
              <a:ext uri="{FF2B5EF4-FFF2-40B4-BE49-F238E27FC236}">
                <a16:creationId xmlns:a16="http://schemas.microsoft.com/office/drawing/2014/main" id="{AA0BD437-04A2-9FFD-F30E-A05EF85E6786}"/>
              </a:ext>
            </a:extLst>
          </p:cNvPr>
          <p:cNvSpPr txBox="1"/>
          <p:nvPr/>
        </p:nvSpPr>
        <p:spPr>
          <a:xfrm>
            <a:off x="14404226" y="7976127"/>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1610W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135〜3325W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9" name="テキスト ボックス 598">
            <a:extLst>
              <a:ext uri="{FF2B5EF4-FFF2-40B4-BE49-F238E27FC236}">
                <a16:creationId xmlns:a16="http://schemas.microsoft.com/office/drawing/2014/main" id="{9D60668C-90D2-73A3-A37B-9084218C1428}"/>
              </a:ext>
            </a:extLst>
          </p:cNvPr>
          <p:cNvSpPr txBox="1"/>
          <p:nvPr/>
        </p:nvSpPr>
        <p:spPr>
          <a:xfrm>
            <a:off x="12290049" y="3471478"/>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430W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155〜1485W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0" name="テキスト ボックス 599">
            <a:extLst>
              <a:ext uri="{FF2B5EF4-FFF2-40B4-BE49-F238E27FC236}">
                <a16:creationId xmlns:a16="http://schemas.microsoft.com/office/drawing/2014/main" id="{49957C40-EACC-846F-06AB-74F4F31575D9}"/>
              </a:ext>
            </a:extLst>
          </p:cNvPr>
          <p:cNvSpPr txBox="1"/>
          <p:nvPr/>
        </p:nvSpPr>
        <p:spPr>
          <a:xfrm>
            <a:off x="14335022" y="3471151"/>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500W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155〜1485W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1" name="テキスト ボックス 600">
            <a:extLst>
              <a:ext uri="{FF2B5EF4-FFF2-40B4-BE49-F238E27FC236}">
                <a16:creationId xmlns:a16="http://schemas.microsoft.com/office/drawing/2014/main" id="{2A7A3908-6212-16C1-82C8-D5C82D71A081}"/>
              </a:ext>
            </a:extLst>
          </p:cNvPr>
          <p:cNvSpPr txBox="1"/>
          <p:nvPr/>
        </p:nvSpPr>
        <p:spPr>
          <a:xfrm>
            <a:off x="12322433" y="5673823"/>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145〜1980W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2" name="テキスト ボックス 601">
            <a:extLst>
              <a:ext uri="{FF2B5EF4-FFF2-40B4-BE49-F238E27FC236}">
                <a16:creationId xmlns:a16="http://schemas.microsoft.com/office/drawing/2014/main" id="{53B0DB48-F15B-AFB6-69C5-46451DA166B9}"/>
              </a:ext>
            </a:extLst>
          </p:cNvPr>
          <p:cNvSpPr txBox="1"/>
          <p:nvPr/>
        </p:nvSpPr>
        <p:spPr>
          <a:xfrm>
            <a:off x="12342960" y="7978460"/>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1490W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135〜3235W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3" name="テキスト ボックス 602">
            <a:extLst>
              <a:ext uri="{FF2B5EF4-FFF2-40B4-BE49-F238E27FC236}">
                <a16:creationId xmlns:a16="http://schemas.microsoft.com/office/drawing/2014/main" id="{1D0E04CC-6167-B7A2-B8F2-D5428E15CC4E}"/>
              </a:ext>
            </a:extLst>
          </p:cNvPr>
          <p:cNvSpPr txBox="1"/>
          <p:nvPr/>
        </p:nvSpPr>
        <p:spPr>
          <a:xfrm>
            <a:off x="14361015" y="5662282"/>
            <a:ext cx="63511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1010W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135〜2970W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4" name="テキスト ボックス 603">
            <a:extLst>
              <a:ext uri="{FF2B5EF4-FFF2-40B4-BE49-F238E27FC236}">
                <a16:creationId xmlns:a16="http://schemas.microsoft.com/office/drawing/2014/main" id="{8B1B14B3-CD62-C7C3-0B29-55E41D5FC9C5}"/>
              </a:ext>
            </a:extLst>
          </p:cNvPr>
          <p:cNvSpPr txBox="1"/>
          <p:nvPr/>
        </p:nvSpPr>
        <p:spPr>
          <a:xfrm>
            <a:off x="12322433" y="2828890"/>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5" name="テキスト ボックス 604">
            <a:extLst>
              <a:ext uri="{FF2B5EF4-FFF2-40B4-BE49-F238E27FC236}">
                <a16:creationId xmlns:a16="http://schemas.microsoft.com/office/drawing/2014/main" id="{4B82C01E-99E6-860D-D38A-18C516E33F8F}"/>
              </a:ext>
            </a:extLst>
          </p:cNvPr>
          <p:cNvSpPr txBox="1"/>
          <p:nvPr/>
        </p:nvSpPr>
        <p:spPr>
          <a:xfrm>
            <a:off x="14436125" y="7306190"/>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6" name="テキスト ボックス 605">
            <a:extLst>
              <a:ext uri="{FF2B5EF4-FFF2-40B4-BE49-F238E27FC236}">
                <a16:creationId xmlns:a16="http://schemas.microsoft.com/office/drawing/2014/main" id="{7C58E4FE-0401-59AC-A3C4-2761A8AEE757}"/>
              </a:ext>
            </a:extLst>
          </p:cNvPr>
          <p:cNvSpPr txBox="1"/>
          <p:nvPr/>
        </p:nvSpPr>
        <p:spPr>
          <a:xfrm>
            <a:off x="14399447" y="5009955"/>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7" name="テキスト ボックス 606">
            <a:extLst>
              <a:ext uri="{FF2B5EF4-FFF2-40B4-BE49-F238E27FC236}">
                <a16:creationId xmlns:a16="http://schemas.microsoft.com/office/drawing/2014/main" id="{4147A9F7-8E99-E3BF-E404-F9267F5D3669}"/>
              </a:ext>
            </a:extLst>
          </p:cNvPr>
          <p:cNvSpPr txBox="1"/>
          <p:nvPr/>
        </p:nvSpPr>
        <p:spPr>
          <a:xfrm>
            <a:off x="12381642" y="5024362"/>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8" name="テキスト ボックス 607">
            <a:extLst>
              <a:ext uri="{FF2B5EF4-FFF2-40B4-BE49-F238E27FC236}">
                <a16:creationId xmlns:a16="http://schemas.microsoft.com/office/drawing/2014/main" id="{3211D772-2AD3-AB15-064C-155668C29532}"/>
              </a:ext>
            </a:extLst>
          </p:cNvPr>
          <p:cNvSpPr txBox="1"/>
          <p:nvPr/>
        </p:nvSpPr>
        <p:spPr>
          <a:xfrm>
            <a:off x="12386130" y="7312244"/>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9" name="テキスト ボックス 608">
            <a:extLst>
              <a:ext uri="{FF2B5EF4-FFF2-40B4-BE49-F238E27FC236}">
                <a16:creationId xmlns:a16="http://schemas.microsoft.com/office/drawing/2014/main" id="{74FDE980-FDBB-8229-6887-7B9F678D1476}"/>
              </a:ext>
            </a:extLst>
          </p:cNvPr>
          <p:cNvSpPr txBox="1"/>
          <p:nvPr/>
        </p:nvSpPr>
        <p:spPr>
          <a:xfrm>
            <a:off x="14370715" y="2813286"/>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pic>
        <p:nvPicPr>
          <p:cNvPr id="613" name="図 612">
            <a:extLst>
              <a:ext uri="{FF2B5EF4-FFF2-40B4-BE49-F238E27FC236}">
                <a16:creationId xmlns:a16="http://schemas.microsoft.com/office/drawing/2014/main" id="{0AE672A2-4763-88F0-9190-B533C906AF24}"/>
              </a:ext>
            </a:extLst>
          </p:cNvPr>
          <p:cNvPicPr>
            <a:picLocks noChangeAspect="1"/>
          </p:cNvPicPr>
          <p:nvPr/>
        </p:nvPicPr>
        <p:blipFill>
          <a:blip r:embed="rId42" cstate="hqprint">
            <a:extLst>
              <a:ext uri="{28A0092B-C50C-407E-A947-70E740481C1C}">
                <a14:useLocalDpi xmlns:a14="http://schemas.microsoft.com/office/drawing/2010/main" val="0"/>
              </a:ext>
            </a:extLst>
          </a:blip>
          <a:srcRect l="29062" t="12300" r="64206" b="11114"/>
          <a:stretch>
            <a:fillRect/>
          </a:stretch>
        </p:blipFill>
        <p:spPr>
          <a:xfrm>
            <a:off x="13508834" y="2933512"/>
            <a:ext cx="141526" cy="153313"/>
          </a:xfrm>
          <a:prstGeom prst="rect">
            <a:avLst/>
          </a:prstGeom>
        </p:spPr>
      </p:pic>
      <p:pic>
        <p:nvPicPr>
          <p:cNvPr id="614" name="図 613">
            <a:extLst>
              <a:ext uri="{FF2B5EF4-FFF2-40B4-BE49-F238E27FC236}">
                <a16:creationId xmlns:a16="http://schemas.microsoft.com/office/drawing/2014/main" id="{E28E9B51-350E-4530-5930-3235803AEAD5}"/>
              </a:ext>
            </a:extLst>
          </p:cNvPr>
          <p:cNvPicPr>
            <a:picLocks noChangeAspect="1"/>
          </p:cNvPicPr>
          <p:nvPr/>
        </p:nvPicPr>
        <p:blipFill>
          <a:blip r:embed="rId42" cstate="hqprint">
            <a:extLst>
              <a:ext uri="{28A0092B-C50C-407E-A947-70E740481C1C}">
                <a14:useLocalDpi xmlns:a14="http://schemas.microsoft.com/office/drawing/2010/main" val="0"/>
              </a:ext>
            </a:extLst>
          </a:blip>
          <a:srcRect l="29062" t="12300" r="64206" b="11114"/>
          <a:stretch>
            <a:fillRect/>
          </a:stretch>
        </p:blipFill>
        <p:spPr>
          <a:xfrm>
            <a:off x="13547992" y="5108055"/>
            <a:ext cx="149677" cy="162142"/>
          </a:xfrm>
          <a:prstGeom prst="rect">
            <a:avLst/>
          </a:prstGeom>
        </p:spPr>
      </p:pic>
      <p:pic>
        <p:nvPicPr>
          <p:cNvPr id="615" name="図 614">
            <a:extLst>
              <a:ext uri="{FF2B5EF4-FFF2-40B4-BE49-F238E27FC236}">
                <a16:creationId xmlns:a16="http://schemas.microsoft.com/office/drawing/2014/main" id="{1F4A37DD-CD0E-D55B-348A-9ADDEEFF2C24}"/>
              </a:ext>
            </a:extLst>
          </p:cNvPr>
          <p:cNvPicPr>
            <a:picLocks noChangeAspect="1"/>
          </p:cNvPicPr>
          <p:nvPr/>
        </p:nvPicPr>
        <p:blipFill>
          <a:blip r:embed="rId42" cstate="hqprint">
            <a:extLst>
              <a:ext uri="{28A0092B-C50C-407E-A947-70E740481C1C}">
                <a14:useLocalDpi xmlns:a14="http://schemas.microsoft.com/office/drawing/2010/main" val="0"/>
              </a:ext>
            </a:extLst>
          </a:blip>
          <a:srcRect l="29062" t="12300" r="64206" b="11114"/>
          <a:stretch>
            <a:fillRect/>
          </a:stretch>
        </p:blipFill>
        <p:spPr>
          <a:xfrm>
            <a:off x="11465908" y="2933512"/>
            <a:ext cx="135960" cy="147283"/>
          </a:xfrm>
          <a:prstGeom prst="rect">
            <a:avLst/>
          </a:prstGeom>
        </p:spPr>
      </p:pic>
      <p:pic>
        <p:nvPicPr>
          <p:cNvPr id="617" name="図 616">
            <a:extLst>
              <a:ext uri="{FF2B5EF4-FFF2-40B4-BE49-F238E27FC236}">
                <a16:creationId xmlns:a16="http://schemas.microsoft.com/office/drawing/2014/main" id="{3854F95D-4D9A-768F-E111-FD0453FF8B78}"/>
              </a:ext>
            </a:extLst>
          </p:cNvPr>
          <p:cNvPicPr>
            <a:picLocks noChangeAspect="1"/>
          </p:cNvPicPr>
          <p:nvPr/>
        </p:nvPicPr>
        <p:blipFill>
          <a:blip r:embed="rId42" cstate="hqprint">
            <a:extLst>
              <a:ext uri="{28A0092B-C50C-407E-A947-70E740481C1C}">
                <a14:useLocalDpi xmlns:a14="http://schemas.microsoft.com/office/drawing/2010/main" val="0"/>
              </a:ext>
            </a:extLst>
          </a:blip>
          <a:srcRect l="29062" t="12300" r="64206" b="11114"/>
          <a:stretch>
            <a:fillRect/>
          </a:stretch>
        </p:blipFill>
        <p:spPr>
          <a:xfrm>
            <a:off x="11516028" y="5118531"/>
            <a:ext cx="151721" cy="164357"/>
          </a:xfrm>
          <a:prstGeom prst="rect">
            <a:avLst/>
          </a:prstGeom>
        </p:spPr>
      </p:pic>
      <p:pic>
        <p:nvPicPr>
          <p:cNvPr id="618" name="図 617">
            <a:extLst>
              <a:ext uri="{FF2B5EF4-FFF2-40B4-BE49-F238E27FC236}">
                <a16:creationId xmlns:a16="http://schemas.microsoft.com/office/drawing/2014/main" id="{F46A5466-F790-C93B-54A7-81966CF2546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579597" y="7428205"/>
            <a:ext cx="157828" cy="157209"/>
          </a:xfrm>
          <a:prstGeom prst="rect">
            <a:avLst/>
          </a:prstGeom>
        </p:spPr>
      </p:pic>
      <p:sp>
        <p:nvSpPr>
          <p:cNvPr id="3" name="テキスト ボックス 2">
            <a:extLst>
              <a:ext uri="{FF2B5EF4-FFF2-40B4-BE49-F238E27FC236}">
                <a16:creationId xmlns:a16="http://schemas.microsoft.com/office/drawing/2014/main" id="{1A2479A5-C86D-7434-E752-90E52348A206}"/>
              </a:ext>
            </a:extLst>
          </p:cNvPr>
          <p:cNvSpPr txBox="1"/>
          <p:nvPr/>
        </p:nvSpPr>
        <p:spPr>
          <a:xfrm>
            <a:off x="8987297" y="1552897"/>
            <a:ext cx="709755" cy="184666"/>
          </a:xfrm>
          <a:prstGeom prst="rect">
            <a:avLst/>
          </a:prstGeom>
          <a:noFill/>
          <a:ln>
            <a:noFill/>
          </a:ln>
        </p:spPr>
        <p:txBody>
          <a:bodyPr wrap="square" rtlCol="0">
            <a:spAutoFit/>
          </a:bodyPr>
          <a:lstStyle/>
          <a:p>
            <a:r>
              <a:rPr lang="ja-JP" altLang="en-US" sz="600" dirty="0"/>
              <a:t>（リモコンを除く）</a:t>
            </a:r>
            <a:endParaRPr lang="en-US" altLang="ja-JP" sz="600" dirty="0"/>
          </a:p>
        </p:txBody>
      </p:sp>
      <p:grpSp>
        <p:nvGrpSpPr>
          <p:cNvPr id="5" name="Group 729">
            <a:extLst>
              <a:ext uri="{FF2B5EF4-FFF2-40B4-BE49-F238E27FC236}">
                <a16:creationId xmlns:a16="http://schemas.microsoft.com/office/drawing/2014/main" id="{65D1C5F7-EA21-A39D-7FF2-0C5169C098F6}"/>
              </a:ext>
            </a:extLst>
          </p:cNvPr>
          <p:cNvGrpSpPr>
            <a:grpSpLocks/>
          </p:cNvGrpSpPr>
          <p:nvPr/>
        </p:nvGrpSpPr>
        <p:grpSpPr bwMode="auto">
          <a:xfrm>
            <a:off x="12280725" y="2115443"/>
            <a:ext cx="102755" cy="107174"/>
            <a:chOff x="3984" y="3899"/>
            <a:chExt cx="88" cy="88"/>
          </a:xfrm>
        </p:grpSpPr>
        <p:sp>
          <p:nvSpPr>
            <p:cNvPr id="7" name="Oval 730">
              <a:extLst>
                <a:ext uri="{FF2B5EF4-FFF2-40B4-BE49-F238E27FC236}">
                  <a16:creationId xmlns:a16="http://schemas.microsoft.com/office/drawing/2014/main" id="{6B573ABE-5CB4-3B66-4853-8538ED303251}"/>
                </a:ext>
              </a:extLst>
            </p:cNvPr>
            <p:cNvSpPr>
              <a:spLocks noChangeArrowheads="1"/>
            </p:cNvSpPr>
            <p:nvPr/>
          </p:nvSpPr>
          <p:spPr bwMode="auto">
            <a:xfrm>
              <a:off x="3984" y="3899"/>
              <a:ext cx="88" cy="88"/>
            </a:xfrm>
            <a:prstGeom prst="ellipse">
              <a:avLst/>
            </a:prstGeom>
            <a:noFill/>
            <a:ln w="7620">
              <a:solidFill>
                <a:srgbClr val="000000"/>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37931725" indent="-37474525">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algn="ctr" defTabSz="914400" eaLnBrk="1" fontAlgn="auto" hangingPunct="1">
                <a:spcBef>
                  <a:spcPct val="0"/>
                </a:spcBef>
                <a:spcAft>
                  <a:spcPts val="0"/>
                </a:spcAft>
                <a:buFontTx/>
                <a:buNone/>
                <a:defRPr/>
              </a:pPr>
              <a:endParaRPr lang="ja-JP" altLang="en-US" sz="1800" kern="0">
                <a:solidFill>
                  <a:srgbClr val="000000"/>
                </a:solidFill>
                <a:latin typeface="Meiryo UI" panose="020B0604030504040204" pitchFamily="50" charset="-128"/>
                <a:ea typeface="Meiryo UI" panose="020B0604030504040204" pitchFamily="50" charset="-128"/>
              </a:endParaRPr>
            </a:p>
          </p:txBody>
        </p:sp>
        <p:sp>
          <p:nvSpPr>
            <p:cNvPr id="8" name="Line 731">
              <a:extLst>
                <a:ext uri="{FF2B5EF4-FFF2-40B4-BE49-F238E27FC236}">
                  <a16:creationId xmlns:a16="http://schemas.microsoft.com/office/drawing/2014/main" id="{B9A12B68-56FA-ADC6-5DC4-2FBDB21615D6}"/>
                </a:ext>
              </a:extLst>
            </p:cNvPr>
            <p:cNvSpPr>
              <a:spLocks noChangeShapeType="1"/>
            </p:cNvSpPr>
            <p:nvPr/>
          </p:nvSpPr>
          <p:spPr bwMode="auto">
            <a:xfrm>
              <a:off x="4015" y="3919"/>
              <a:ext cx="0" cy="48"/>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sp>
          <p:nvSpPr>
            <p:cNvPr id="10" name="Line 732">
              <a:extLst>
                <a:ext uri="{FF2B5EF4-FFF2-40B4-BE49-F238E27FC236}">
                  <a16:creationId xmlns:a16="http://schemas.microsoft.com/office/drawing/2014/main" id="{A72C4C0F-4A34-2A9D-9507-0EDB672DBB1B}"/>
                </a:ext>
              </a:extLst>
            </p:cNvPr>
            <p:cNvSpPr>
              <a:spLocks noChangeShapeType="1"/>
            </p:cNvSpPr>
            <p:nvPr/>
          </p:nvSpPr>
          <p:spPr bwMode="auto">
            <a:xfrm>
              <a:off x="4041" y="3919"/>
              <a:ext cx="0" cy="48"/>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grpSp>
      <p:grpSp>
        <p:nvGrpSpPr>
          <p:cNvPr id="12" name="Group 729">
            <a:extLst>
              <a:ext uri="{FF2B5EF4-FFF2-40B4-BE49-F238E27FC236}">
                <a16:creationId xmlns:a16="http://schemas.microsoft.com/office/drawing/2014/main" id="{F5426235-6A59-B423-52C3-88972721FB2E}"/>
              </a:ext>
            </a:extLst>
          </p:cNvPr>
          <p:cNvGrpSpPr>
            <a:grpSpLocks/>
          </p:cNvGrpSpPr>
          <p:nvPr/>
        </p:nvGrpSpPr>
        <p:grpSpPr bwMode="auto">
          <a:xfrm>
            <a:off x="14247291" y="2113861"/>
            <a:ext cx="102755" cy="107174"/>
            <a:chOff x="3984" y="3899"/>
            <a:chExt cx="88" cy="88"/>
          </a:xfrm>
        </p:grpSpPr>
        <p:sp>
          <p:nvSpPr>
            <p:cNvPr id="20" name="Oval 730">
              <a:extLst>
                <a:ext uri="{FF2B5EF4-FFF2-40B4-BE49-F238E27FC236}">
                  <a16:creationId xmlns:a16="http://schemas.microsoft.com/office/drawing/2014/main" id="{611EDB5B-8709-B026-0EE3-626134997DC6}"/>
                </a:ext>
              </a:extLst>
            </p:cNvPr>
            <p:cNvSpPr>
              <a:spLocks noChangeArrowheads="1"/>
            </p:cNvSpPr>
            <p:nvPr/>
          </p:nvSpPr>
          <p:spPr bwMode="auto">
            <a:xfrm>
              <a:off x="3984" y="3899"/>
              <a:ext cx="88" cy="88"/>
            </a:xfrm>
            <a:prstGeom prst="ellipse">
              <a:avLst/>
            </a:prstGeom>
            <a:noFill/>
            <a:ln w="7620">
              <a:solidFill>
                <a:srgbClr val="000000"/>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37931725" indent="-37474525">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algn="ctr" defTabSz="914400" eaLnBrk="1" fontAlgn="auto" hangingPunct="1">
                <a:spcBef>
                  <a:spcPct val="0"/>
                </a:spcBef>
                <a:spcAft>
                  <a:spcPts val="0"/>
                </a:spcAft>
                <a:buFontTx/>
                <a:buNone/>
                <a:defRPr/>
              </a:pPr>
              <a:endParaRPr lang="ja-JP" altLang="en-US" sz="1800" kern="0">
                <a:solidFill>
                  <a:srgbClr val="000000"/>
                </a:solidFill>
                <a:latin typeface="Meiryo UI" panose="020B0604030504040204" pitchFamily="50" charset="-128"/>
                <a:ea typeface="Meiryo UI" panose="020B0604030504040204" pitchFamily="50" charset="-128"/>
              </a:endParaRPr>
            </a:p>
          </p:txBody>
        </p:sp>
        <p:sp>
          <p:nvSpPr>
            <p:cNvPr id="31" name="Line 731">
              <a:extLst>
                <a:ext uri="{FF2B5EF4-FFF2-40B4-BE49-F238E27FC236}">
                  <a16:creationId xmlns:a16="http://schemas.microsoft.com/office/drawing/2014/main" id="{E190485E-F5DA-F375-AA86-0A1D02EA5C7C}"/>
                </a:ext>
              </a:extLst>
            </p:cNvPr>
            <p:cNvSpPr>
              <a:spLocks noChangeShapeType="1"/>
            </p:cNvSpPr>
            <p:nvPr/>
          </p:nvSpPr>
          <p:spPr bwMode="auto">
            <a:xfrm>
              <a:off x="4015" y="3919"/>
              <a:ext cx="0" cy="48"/>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sp>
          <p:nvSpPr>
            <p:cNvPr id="32" name="Line 732">
              <a:extLst>
                <a:ext uri="{FF2B5EF4-FFF2-40B4-BE49-F238E27FC236}">
                  <a16:creationId xmlns:a16="http://schemas.microsoft.com/office/drawing/2014/main" id="{17BA8A2B-D9D5-3C7B-1108-C7ECB58C8273}"/>
                </a:ext>
              </a:extLst>
            </p:cNvPr>
            <p:cNvSpPr>
              <a:spLocks noChangeShapeType="1"/>
            </p:cNvSpPr>
            <p:nvPr/>
          </p:nvSpPr>
          <p:spPr bwMode="auto">
            <a:xfrm>
              <a:off x="4041" y="3919"/>
              <a:ext cx="0" cy="48"/>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grpSp>
      <p:pic>
        <p:nvPicPr>
          <p:cNvPr id="62" name="Picture 744" descr="顔">
            <a:extLst>
              <a:ext uri="{FF2B5EF4-FFF2-40B4-BE49-F238E27FC236}">
                <a16:creationId xmlns:a16="http://schemas.microsoft.com/office/drawing/2014/main" id="{E88A2317-B5E4-822D-682B-FEDE8523C2F8}"/>
              </a:ext>
            </a:extLst>
          </p:cNvPr>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14230397" y="4338564"/>
            <a:ext cx="129410" cy="130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3" name="Group 788">
            <a:extLst>
              <a:ext uri="{FF2B5EF4-FFF2-40B4-BE49-F238E27FC236}">
                <a16:creationId xmlns:a16="http://schemas.microsoft.com/office/drawing/2014/main" id="{E78BA5D0-35E9-B0D7-E5E7-3E21CD97BE56}"/>
              </a:ext>
            </a:extLst>
          </p:cNvPr>
          <p:cNvGrpSpPr>
            <a:grpSpLocks/>
          </p:cNvGrpSpPr>
          <p:nvPr/>
        </p:nvGrpSpPr>
        <p:grpSpPr bwMode="auto">
          <a:xfrm>
            <a:off x="12237297" y="4358822"/>
            <a:ext cx="104686" cy="108027"/>
            <a:chOff x="4320" y="3934"/>
            <a:chExt cx="88" cy="88"/>
          </a:xfrm>
        </p:grpSpPr>
        <p:sp>
          <p:nvSpPr>
            <p:cNvPr id="457" name="Oval 789">
              <a:extLst>
                <a:ext uri="{FF2B5EF4-FFF2-40B4-BE49-F238E27FC236}">
                  <a16:creationId xmlns:a16="http://schemas.microsoft.com/office/drawing/2014/main" id="{D7E8D227-29FD-382F-5A47-7FD2F2279598}"/>
                </a:ext>
              </a:extLst>
            </p:cNvPr>
            <p:cNvSpPr>
              <a:spLocks noChangeArrowheads="1"/>
            </p:cNvSpPr>
            <p:nvPr/>
          </p:nvSpPr>
          <p:spPr bwMode="auto">
            <a:xfrm>
              <a:off x="4320" y="3934"/>
              <a:ext cx="88" cy="88"/>
            </a:xfrm>
            <a:prstGeom prst="ellipse">
              <a:avLst/>
            </a:prstGeom>
            <a:noFill/>
            <a:ln w="7620">
              <a:solidFill>
                <a:srgbClr val="000000"/>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37931725" indent="-37474525">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algn="ctr" defTabSz="914400" eaLnBrk="1" fontAlgn="auto" hangingPunct="1">
                <a:spcBef>
                  <a:spcPct val="0"/>
                </a:spcBef>
                <a:spcAft>
                  <a:spcPts val="0"/>
                </a:spcAft>
                <a:buFontTx/>
                <a:buNone/>
                <a:defRPr/>
              </a:pPr>
              <a:endParaRPr lang="ja-JP" altLang="en-US" sz="1800" kern="0">
                <a:solidFill>
                  <a:srgbClr val="000000"/>
                </a:solidFill>
                <a:latin typeface="Meiryo UI" panose="020B0604030504040204" pitchFamily="50" charset="-128"/>
                <a:ea typeface="Meiryo UI" panose="020B0604030504040204" pitchFamily="50" charset="-128"/>
              </a:endParaRPr>
            </a:p>
          </p:txBody>
        </p:sp>
        <p:sp>
          <p:nvSpPr>
            <p:cNvPr id="458" name="Line 790">
              <a:extLst>
                <a:ext uri="{FF2B5EF4-FFF2-40B4-BE49-F238E27FC236}">
                  <a16:creationId xmlns:a16="http://schemas.microsoft.com/office/drawing/2014/main" id="{0AEAF0EA-779F-700D-DA64-261FFC63BABB}"/>
                </a:ext>
              </a:extLst>
            </p:cNvPr>
            <p:cNvSpPr>
              <a:spLocks noChangeShapeType="1"/>
            </p:cNvSpPr>
            <p:nvPr/>
          </p:nvSpPr>
          <p:spPr bwMode="auto">
            <a:xfrm>
              <a:off x="4351" y="3954"/>
              <a:ext cx="0" cy="48"/>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sp>
          <p:nvSpPr>
            <p:cNvPr id="459" name="Line 791">
              <a:extLst>
                <a:ext uri="{FF2B5EF4-FFF2-40B4-BE49-F238E27FC236}">
                  <a16:creationId xmlns:a16="http://schemas.microsoft.com/office/drawing/2014/main" id="{D6684C4A-FE53-1DB6-1AC8-B5B88AF3F5B1}"/>
                </a:ext>
              </a:extLst>
            </p:cNvPr>
            <p:cNvSpPr>
              <a:spLocks noChangeShapeType="1"/>
            </p:cNvSpPr>
            <p:nvPr/>
          </p:nvSpPr>
          <p:spPr bwMode="auto">
            <a:xfrm>
              <a:off x="4373" y="3954"/>
              <a:ext cx="0" cy="30"/>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sp>
          <p:nvSpPr>
            <p:cNvPr id="460" name="Line 792">
              <a:extLst>
                <a:ext uri="{FF2B5EF4-FFF2-40B4-BE49-F238E27FC236}">
                  <a16:creationId xmlns:a16="http://schemas.microsoft.com/office/drawing/2014/main" id="{9BDE07FD-560F-66F1-BEE1-504B8ECE3FA4}"/>
                </a:ext>
              </a:extLst>
            </p:cNvPr>
            <p:cNvSpPr>
              <a:spLocks noChangeShapeType="1"/>
            </p:cNvSpPr>
            <p:nvPr/>
          </p:nvSpPr>
          <p:spPr bwMode="auto">
            <a:xfrm>
              <a:off x="4370" y="3988"/>
              <a:ext cx="30" cy="0"/>
            </a:xfrm>
            <a:prstGeom prst="line">
              <a:avLst/>
            </a:prstGeom>
            <a:noFill/>
            <a:ln w="12700">
              <a:solidFill>
                <a:srgbClr val="000000"/>
              </a:solidFill>
              <a:round/>
              <a:headEnd/>
              <a:tailEnd/>
            </a:ln>
          </p:spPr>
          <p:txBody>
            <a:bodyPr wrap="none" anchor="ctr"/>
            <a:lstStyle/>
            <a:p>
              <a:pPr defTabSz="914400" eaLnBrk="1" fontAlgn="auto" hangingPunct="1">
                <a:spcBef>
                  <a:spcPts val="0"/>
                </a:spcBef>
                <a:spcAft>
                  <a:spcPts val="0"/>
                </a:spcAft>
                <a:defRPr/>
              </a:pPr>
              <a:endParaRPr kumimoji="0" lang="ja-JP" altLang="en-US" kern="0">
                <a:solidFill>
                  <a:srgbClr val="000000"/>
                </a:solidFill>
                <a:latin typeface="Meiryo UI" panose="020B0604030504040204" pitchFamily="50" charset="-128"/>
                <a:ea typeface="Meiryo UI" panose="020B0604030504040204" pitchFamily="50" charset="-128"/>
              </a:endParaRPr>
            </a:p>
          </p:txBody>
        </p:sp>
      </p:grpSp>
      <p:grpSp>
        <p:nvGrpSpPr>
          <p:cNvPr id="53" name="グループ化 52">
            <a:extLst>
              <a:ext uri="{FF2B5EF4-FFF2-40B4-BE49-F238E27FC236}">
                <a16:creationId xmlns:a16="http://schemas.microsoft.com/office/drawing/2014/main" id="{33996AE7-1AA5-D015-4FAB-A457F812E6B2}"/>
              </a:ext>
            </a:extLst>
          </p:cNvPr>
          <p:cNvGrpSpPr/>
          <p:nvPr/>
        </p:nvGrpSpPr>
        <p:grpSpPr>
          <a:xfrm>
            <a:off x="8396331" y="3680542"/>
            <a:ext cx="1821270" cy="1479183"/>
            <a:chOff x="8560187" y="3678792"/>
            <a:chExt cx="1657413" cy="1346103"/>
          </a:xfrm>
        </p:grpSpPr>
        <p:grpSp>
          <p:nvGrpSpPr>
            <p:cNvPr id="29" name="グループ化 28">
              <a:extLst>
                <a:ext uri="{FF2B5EF4-FFF2-40B4-BE49-F238E27FC236}">
                  <a16:creationId xmlns:a16="http://schemas.microsoft.com/office/drawing/2014/main" id="{02E2AD9A-EB21-B6C7-98DF-14F046CE3611}"/>
                </a:ext>
              </a:extLst>
            </p:cNvPr>
            <p:cNvGrpSpPr/>
            <p:nvPr/>
          </p:nvGrpSpPr>
          <p:grpSpPr>
            <a:xfrm>
              <a:off x="8560187" y="3678792"/>
              <a:ext cx="1657413" cy="1346103"/>
              <a:chOff x="9103484" y="3602925"/>
              <a:chExt cx="1657413" cy="1346103"/>
            </a:xfrm>
          </p:grpSpPr>
          <p:sp>
            <p:nvSpPr>
              <p:cNvPr id="183" name="テキスト ボックス 182">
                <a:extLst>
                  <a:ext uri="{FF2B5EF4-FFF2-40B4-BE49-F238E27FC236}">
                    <a16:creationId xmlns:a16="http://schemas.microsoft.com/office/drawing/2014/main" id="{9BAA9067-4EDB-6C48-AC8B-AF241615631D}"/>
                  </a:ext>
                </a:extLst>
              </p:cNvPr>
              <p:cNvSpPr txBox="1"/>
              <p:nvPr/>
            </p:nvSpPr>
            <p:spPr>
              <a:xfrm>
                <a:off x="9103484" y="3602925"/>
                <a:ext cx="1357209" cy="196061"/>
              </a:xfrm>
              <a:prstGeom prst="rect">
                <a:avLst/>
              </a:prstGeom>
              <a:solidFill>
                <a:schemeClr val="tx1"/>
              </a:solidFill>
            </p:spPr>
            <p:txBody>
              <a:bodyPr wrap="square" rtlCol="0">
                <a:spAutoFit/>
              </a:bodyPr>
              <a:lstStyle/>
              <a:p>
                <a:pPr algn="ctr"/>
                <a:r>
                  <a:rPr lang="en-US" altLang="ja-JP" sz="800" dirty="0">
                    <a:solidFill>
                      <a:srgbClr val="FFFFFF"/>
                    </a:solidFill>
                    <a:latin typeface="游ゴシック Medium" panose="020B0500000000000000" pitchFamily="50" charset="-128"/>
                    <a:ea typeface="游ゴシック Medium" panose="020B0500000000000000" pitchFamily="50" charset="-128"/>
                  </a:rPr>
                  <a:t>40</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56</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63</a:t>
                </a:r>
                <a:r>
                  <a:rPr lang="ja-JP" altLang="en-US" sz="800" dirty="0">
                    <a:solidFill>
                      <a:srgbClr val="FFFFFF"/>
                    </a:solidFill>
                    <a:latin typeface="游ゴシック Medium" panose="020B0500000000000000" pitchFamily="50" charset="-128"/>
                    <a:ea typeface="游ゴシック Medium" panose="020B0500000000000000" pitchFamily="50" charset="-128"/>
                  </a:rPr>
                  <a:t>タイプ</a:t>
                </a:r>
                <a:r>
                  <a:rPr lang="ja-JP" altLang="is-IS" sz="800" dirty="0">
                    <a:solidFill>
                      <a:srgbClr val="FFFFFF"/>
                    </a:solidFill>
                    <a:latin typeface="游ゴシック Medium" panose="020B0500000000000000" pitchFamily="50" charset="-128"/>
                    <a:ea typeface="游ゴシック Medium" panose="020B0500000000000000" pitchFamily="50" charset="-128"/>
                  </a:rPr>
                  <a:t>用室外機</a:t>
                </a:r>
                <a:endParaRPr kumimoji="1" lang="ja-JP" altLang="en-US" sz="800" dirty="0">
                  <a:solidFill>
                    <a:srgbClr val="FFFFFF"/>
                  </a:solidFill>
                  <a:latin typeface="游ゴシック Medium" panose="020B0500000000000000" pitchFamily="50" charset="-128"/>
                  <a:ea typeface="游ゴシック Medium" panose="020B0500000000000000" pitchFamily="50" charset="-128"/>
                </a:endParaRPr>
              </a:p>
            </p:txBody>
          </p:sp>
          <p:cxnSp>
            <p:nvCxnSpPr>
              <p:cNvPr id="219" name="直線矢印コネクタ 218">
                <a:extLst>
                  <a:ext uri="{FF2B5EF4-FFF2-40B4-BE49-F238E27FC236}">
                    <a16:creationId xmlns:a16="http://schemas.microsoft.com/office/drawing/2014/main" id="{CB225832-C2D0-F540-A64D-C8B857DBA08A}"/>
                  </a:ext>
                </a:extLst>
              </p:cNvPr>
              <p:cNvCxnSpPr>
                <a:cxnSpLocks/>
              </p:cNvCxnSpPr>
              <p:nvPr/>
            </p:nvCxnSpPr>
            <p:spPr>
              <a:xfrm>
                <a:off x="10302744" y="3877489"/>
                <a:ext cx="0" cy="730820"/>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228" name="直線矢印コネクタ 227">
                <a:extLst>
                  <a:ext uri="{FF2B5EF4-FFF2-40B4-BE49-F238E27FC236}">
                    <a16:creationId xmlns:a16="http://schemas.microsoft.com/office/drawing/2014/main" id="{A730E4D3-3BC2-1749-9104-32C818F54395}"/>
                  </a:ext>
                </a:extLst>
              </p:cNvPr>
              <p:cNvCxnSpPr>
                <a:cxnSpLocks/>
              </p:cNvCxnSpPr>
              <p:nvPr/>
            </p:nvCxnSpPr>
            <p:spPr>
              <a:xfrm flipV="1">
                <a:off x="10134188" y="4624181"/>
                <a:ext cx="136744" cy="103116"/>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229" name="直線矢印コネクタ 228">
                <a:extLst>
                  <a:ext uri="{FF2B5EF4-FFF2-40B4-BE49-F238E27FC236}">
                    <a16:creationId xmlns:a16="http://schemas.microsoft.com/office/drawing/2014/main" id="{E0E45F59-0DDE-6A46-ADF8-A89979371428}"/>
                  </a:ext>
                </a:extLst>
              </p:cNvPr>
              <p:cNvCxnSpPr>
                <a:cxnSpLocks/>
              </p:cNvCxnSpPr>
              <p:nvPr/>
            </p:nvCxnSpPr>
            <p:spPr>
              <a:xfrm>
                <a:off x="9248700" y="4727297"/>
                <a:ext cx="870421" cy="628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sp>
            <p:nvSpPr>
              <p:cNvPr id="241" name="テキスト ボックス 240">
                <a:extLst>
                  <a:ext uri="{FF2B5EF4-FFF2-40B4-BE49-F238E27FC236}">
                    <a16:creationId xmlns:a16="http://schemas.microsoft.com/office/drawing/2014/main" id="{2C16CFED-D0E9-144A-A033-ACF50CF2A224}"/>
                  </a:ext>
                </a:extLst>
              </p:cNvPr>
              <p:cNvSpPr txBox="1"/>
              <p:nvPr/>
            </p:nvSpPr>
            <p:spPr>
              <a:xfrm>
                <a:off x="9204677" y="4733584"/>
                <a:ext cx="861133" cy="215444"/>
              </a:xfrm>
              <a:prstGeom prst="rect">
                <a:avLst/>
              </a:prstGeom>
              <a:noFill/>
              <a:ln>
                <a:noFill/>
              </a:ln>
            </p:spPr>
            <p:txBody>
              <a:bodyPr wrap="none" rtlCol="0">
                <a:spAutoFit/>
              </a:bodyPr>
              <a:lstStyle/>
              <a:p>
                <a:r>
                  <a:rPr lang="ja-JP" altLang="en-US" sz="800" dirty="0"/>
                  <a:t>幅</a:t>
                </a:r>
                <a:r>
                  <a:rPr lang="en-US" altLang="ja-JP" sz="800" dirty="0"/>
                  <a:t>849</a:t>
                </a:r>
                <a:r>
                  <a:rPr lang="ja-JP" altLang="en-US" sz="800" dirty="0"/>
                  <a:t>（</a:t>
                </a:r>
                <a:r>
                  <a:rPr lang="en-US" altLang="ja-JP" sz="800" dirty="0"/>
                  <a:t>+50</a:t>
                </a:r>
                <a:r>
                  <a:rPr lang="ja-JP" altLang="en-US" sz="800" dirty="0"/>
                  <a:t>）</a:t>
                </a:r>
                <a:r>
                  <a:rPr lang="en-US" altLang="ja-JP" sz="800" dirty="0"/>
                  <a:t>mm</a:t>
                </a:r>
                <a:endParaRPr lang="ja-JP" altLang="en-US" sz="800" dirty="0"/>
              </a:p>
            </p:txBody>
          </p:sp>
          <p:sp>
            <p:nvSpPr>
              <p:cNvPr id="242" name="テキスト ボックス 241">
                <a:extLst>
                  <a:ext uri="{FF2B5EF4-FFF2-40B4-BE49-F238E27FC236}">
                    <a16:creationId xmlns:a16="http://schemas.microsoft.com/office/drawing/2014/main" id="{341AC0BA-CDD4-D94F-82B2-111677A8212F}"/>
                  </a:ext>
                </a:extLst>
              </p:cNvPr>
              <p:cNvSpPr txBox="1"/>
              <p:nvPr/>
            </p:nvSpPr>
            <p:spPr>
              <a:xfrm>
                <a:off x="10175665" y="4659367"/>
                <a:ext cx="502061" cy="276551"/>
              </a:xfrm>
              <a:prstGeom prst="rect">
                <a:avLst/>
              </a:prstGeom>
              <a:noFill/>
              <a:ln>
                <a:noFill/>
              </a:ln>
            </p:spPr>
            <p:txBody>
              <a:bodyPr wrap="none" rtlCol="0">
                <a:spAutoFit/>
              </a:bodyPr>
              <a:lstStyle/>
              <a:p>
                <a:pPr>
                  <a:lnSpc>
                    <a:spcPts val="700"/>
                  </a:lnSpc>
                </a:pPr>
                <a:r>
                  <a:rPr lang="ja-JP" altLang="en-US" sz="800" dirty="0"/>
                  <a:t>奥行き</a:t>
                </a:r>
                <a:endParaRPr lang="en-US" altLang="ja-JP" sz="800" dirty="0"/>
              </a:p>
              <a:p>
                <a:pPr>
                  <a:lnSpc>
                    <a:spcPts val="700"/>
                  </a:lnSpc>
                </a:pPr>
                <a:r>
                  <a:rPr lang="en-US" altLang="ja-JP" sz="800" dirty="0"/>
                  <a:t>319mm</a:t>
                </a:r>
                <a:endParaRPr lang="ja-JP" altLang="en-US" sz="800" dirty="0"/>
              </a:p>
            </p:txBody>
          </p:sp>
          <p:sp>
            <p:nvSpPr>
              <p:cNvPr id="243" name="テキスト ボックス 242">
                <a:extLst>
                  <a:ext uri="{FF2B5EF4-FFF2-40B4-BE49-F238E27FC236}">
                    <a16:creationId xmlns:a16="http://schemas.microsoft.com/office/drawing/2014/main" id="{C9B5679E-9C92-8B4A-ADC8-5FFF76C2EE5A}"/>
                  </a:ext>
                </a:extLst>
              </p:cNvPr>
              <p:cNvSpPr txBox="1"/>
              <p:nvPr/>
            </p:nvSpPr>
            <p:spPr>
              <a:xfrm>
                <a:off x="10258836" y="4055390"/>
                <a:ext cx="502061" cy="276551"/>
              </a:xfrm>
              <a:prstGeom prst="rect">
                <a:avLst/>
              </a:prstGeom>
              <a:noFill/>
              <a:ln>
                <a:noFill/>
              </a:ln>
            </p:spPr>
            <p:txBody>
              <a:bodyPr wrap="none" rtlCol="0">
                <a:spAutoFit/>
              </a:bodyPr>
              <a:lstStyle/>
              <a:p>
                <a:pPr>
                  <a:lnSpc>
                    <a:spcPts val="700"/>
                  </a:lnSpc>
                </a:pPr>
                <a:r>
                  <a:rPr lang="ja-JP" altLang="en-US" sz="800" dirty="0"/>
                  <a:t>高さ</a:t>
                </a:r>
                <a:endParaRPr lang="en-US" altLang="ja-JP" sz="800" dirty="0"/>
              </a:p>
              <a:p>
                <a:pPr>
                  <a:lnSpc>
                    <a:spcPts val="700"/>
                  </a:lnSpc>
                </a:pPr>
                <a:r>
                  <a:rPr lang="en-US" altLang="ja-JP" sz="800" dirty="0"/>
                  <a:t>758mm</a:t>
                </a:r>
                <a:endParaRPr lang="ja-JP" altLang="en-US" sz="800" dirty="0"/>
              </a:p>
            </p:txBody>
          </p:sp>
          <p:cxnSp>
            <p:nvCxnSpPr>
              <p:cNvPr id="400" name="直線コネクタ 399"/>
              <p:cNvCxnSpPr/>
              <p:nvPr/>
            </p:nvCxnSpPr>
            <p:spPr>
              <a:xfrm>
                <a:off x="10219865" y="3877489"/>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401" name="直線コネクタ 400"/>
              <p:cNvCxnSpPr/>
              <p:nvPr/>
            </p:nvCxnSpPr>
            <p:spPr>
              <a:xfrm>
                <a:off x="10222926" y="4615616"/>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402" name="直線コネクタ 401"/>
              <p:cNvCxnSpPr/>
              <p:nvPr/>
            </p:nvCxnSpPr>
            <p:spPr>
              <a:xfrm>
                <a:off x="10125851" y="4678680"/>
                <a:ext cx="0" cy="125275"/>
              </a:xfrm>
              <a:prstGeom prst="line">
                <a:avLst/>
              </a:prstGeom>
            </p:spPr>
            <p:style>
              <a:lnRef idx="1">
                <a:schemeClr val="dk1"/>
              </a:lnRef>
              <a:fillRef idx="0">
                <a:schemeClr val="dk1"/>
              </a:fillRef>
              <a:effectRef idx="0">
                <a:schemeClr val="dk1"/>
              </a:effectRef>
              <a:fontRef idx="minor">
                <a:schemeClr val="tx1"/>
              </a:fontRef>
            </p:style>
          </p:cxnSp>
          <p:cxnSp>
            <p:nvCxnSpPr>
              <p:cNvPr id="403" name="直線コネクタ 402"/>
              <p:cNvCxnSpPr/>
              <p:nvPr/>
            </p:nvCxnSpPr>
            <p:spPr>
              <a:xfrm>
                <a:off x="9241373" y="4663743"/>
                <a:ext cx="0" cy="125275"/>
              </a:xfrm>
              <a:prstGeom prst="line">
                <a:avLst/>
              </a:prstGeom>
            </p:spPr>
            <p:style>
              <a:lnRef idx="1">
                <a:schemeClr val="dk1"/>
              </a:lnRef>
              <a:fillRef idx="0">
                <a:schemeClr val="dk1"/>
              </a:fillRef>
              <a:effectRef idx="0">
                <a:schemeClr val="dk1"/>
              </a:effectRef>
              <a:fontRef idx="minor">
                <a:schemeClr val="tx1"/>
              </a:fontRef>
            </p:style>
          </p:cxnSp>
        </p:grpSp>
        <p:pic>
          <p:nvPicPr>
            <p:cNvPr id="484" name="図 483" descr="ファン, デバイス, 器具 が含まれている画像&#10;&#10;AI 生成コンテンツは誤りを含む可能性があります。">
              <a:extLst>
                <a:ext uri="{FF2B5EF4-FFF2-40B4-BE49-F238E27FC236}">
                  <a16:creationId xmlns:a16="http://schemas.microsoft.com/office/drawing/2014/main" id="{1A1DF8F6-4549-FFD7-B6B4-A548C9DB93A7}"/>
                </a:ext>
              </a:extLst>
            </p:cNvPr>
            <p:cNvPicPr>
              <a:picLocks noChangeAspect="1"/>
            </p:cNvPicPr>
            <p:nvPr/>
          </p:nvPicPr>
          <p:blipFill>
            <a:blip r:embed="rId44"/>
            <a:stretch>
              <a:fillRect/>
            </a:stretch>
          </p:blipFill>
          <p:spPr>
            <a:xfrm>
              <a:off x="8689030" y="3930702"/>
              <a:ext cx="990599" cy="834520"/>
            </a:xfrm>
            <a:prstGeom prst="rect">
              <a:avLst/>
            </a:prstGeom>
          </p:spPr>
        </p:pic>
      </p:grpSp>
      <p:sp>
        <p:nvSpPr>
          <p:cNvPr id="24" name="テキスト ボックス 23">
            <a:extLst>
              <a:ext uri="{FF2B5EF4-FFF2-40B4-BE49-F238E27FC236}">
                <a16:creationId xmlns:a16="http://schemas.microsoft.com/office/drawing/2014/main" id="{3CA77BA3-3613-9184-123B-3765F130EF45}"/>
              </a:ext>
            </a:extLst>
          </p:cNvPr>
          <p:cNvSpPr txBox="1"/>
          <p:nvPr/>
        </p:nvSpPr>
        <p:spPr>
          <a:xfrm>
            <a:off x="43144" y="6249377"/>
            <a:ext cx="2608406" cy="369332"/>
          </a:xfrm>
          <a:prstGeom prst="rect">
            <a:avLst/>
          </a:prstGeom>
          <a:noFill/>
        </p:spPr>
        <p:txBody>
          <a:bodyPr wrap="none" rtlCol="0">
            <a:spAutoFit/>
          </a:bodyPr>
          <a:lstStyle/>
          <a:p>
            <a:r>
              <a:rPr lang="ja-JP" altLang="en-US" sz="1800" dirty="0">
                <a:solidFill>
                  <a:schemeClr val="accent1">
                    <a:lumMod val="75000"/>
                  </a:schemeClr>
                </a:solidFill>
                <a:latin typeface="+mn-ea"/>
              </a:rPr>
              <a:t>クリアフィンコート</a:t>
            </a:r>
            <a:r>
              <a:rPr lang="ja-JP" altLang="en-US" sz="1200" dirty="0">
                <a:solidFill>
                  <a:schemeClr val="accent1">
                    <a:lumMod val="75000"/>
                  </a:schemeClr>
                </a:solidFill>
                <a:latin typeface="+mn-ea"/>
              </a:rPr>
              <a:t>（熱交換器）</a:t>
            </a:r>
            <a:endParaRPr kumimoji="1" lang="ja-JP" altLang="en-US" sz="1200" dirty="0">
              <a:solidFill>
                <a:schemeClr val="accent1">
                  <a:lumMod val="75000"/>
                </a:schemeClr>
              </a:solidFill>
              <a:latin typeface="+mn-ea"/>
            </a:endParaRPr>
          </a:p>
        </p:txBody>
      </p:sp>
      <p:sp>
        <p:nvSpPr>
          <p:cNvPr id="41" name="コンテンツ プレースホルダー 107">
            <a:extLst>
              <a:ext uri="{FF2B5EF4-FFF2-40B4-BE49-F238E27FC236}">
                <a16:creationId xmlns:a16="http://schemas.microsoft.com/office/drawing/2014/main" id="{D6BF1ABB-4AD2-9603-7A13-8C6654D750CE}"/>
              </a:ext>
            </a:extLst>
          </p:cNvPr>
          <p:cNvSpPr txBox="1">
            <a:spLocks/>
          </p:cNvSpPr>
          <p:nvPr/>
        </p:nvSpPr>
        <p:spPr bwMode="auto">
          <a:xfrm>
            <a:off x="5616443" y="5718667"/>
            <a:ext cx="2738089" cy="21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9740" tIns="44870" rIns="89740" bIns="44870">
            <a:spAutoFit/>
          </a:bodyPr>
          <a:lstStyle>
            <a:lvl1pPr defTabSz="728663">
              <a:lnSpc>
                <a:spcPct val="90000"/>
              </a:lnSpc>
              <a:spcBef>
                <a:spcPts val="800"/>
              </a:spcBef>
              <a:buFont typeface="Arial" panose="020B0604020202020204" pitchFamily="34" charset="0"/>
              <a:buChar char="•"/>
              <a:defRPr kumimoji="1" sz="2200">
                <a:solidFill>
                  <a:schemeClr val="tx1"/>
                </a:solidFill>
                <a:latin typeface="Century" panose="02040604050505020304" pitchFamily="18" charset="0"/>
                <a:ea typeface="ＭＳ 明朝" panose="02020609040205080304" pitchFamily="17" charset="-128"/>
              </a:defRPr>
            </a:lvl1pPr>
            <a:lvl2pPr marL="557213" indent="-185738" defTabSz="728663">
              <a:lnSpc>
                <a:spcPct val="90000"/>
              </a:lnSpc>
              <a:spcBef>
                <a:spcPts val="400"/>
              </a:spcBef>
              <a:buFont typeface="Arial" panose="020B0604020202020204" pitchFamily="34" charset="0"/>
              <a:buChar char="•"/>
              <a:defRPr kumimoji="1" sz="1900">
                <a:solidFill>
                  <a:schemeClr val="tx1"/>
                </a:solidFill>
                <a:latin typeface="Century" panose="02040604050505020304" pitchFamily="18" charset="0"/>
                <a:ea typeface="ＭＳ 明朝" panose="02020609040205080304" pitchFamily="17" charset="-128"/>
              </a:defRPr>
            </a:lvl2pPr>
            <a:lvl3pPr marL="928688" indent="-185738" defTabSz="728663">
              <a:lnSpc>
                <a:spcPct val="90000"/>
              </a:lnSpc>
              <a:spcBef>
                <a:spcPts val="400"/>
              </a:spcBef>
              <a:buFont typeface="Arial" panose="020B0604020202020204" pitchFamily="34" charset="0"/>
              <a:buChar char="•"/>
              <a:defRPr kumimoji="1" sz="1500">
                <a:solidFill>
                  <a:schemeClr val="tx1"/>
                </a:solidFill>
                <a:latin typeface="Century" panose="02040604050505020304" pitchFamily="18" charset="0"/>
                <a:ea typeface="ＭＳ 明朝" panose="02020609040205080304" pitchFamily="17" charset="-128"/>
              </a:defRPr>
            </a:lvl3pPr>
            <a:lvl4pPr marL="1300163"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4pPr>
            <a:lvl5pPr marL="1671638"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5pPr>
            <a:lvl6pPr marL="21288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6pPr>
            <a:lvl7pPr marL="25860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7pPr>
            <a:lvl8pPr marL="30432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8pPr>
            <a:lvl9pPr marL="35004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9pPr>
          </a:lstStyle>
          <a:p>
            <a:pPr>
              <a:buFont typeface="Arial" panose="020B0604020202020204" pitchFamily="34" charset="0"/>
              <a:buNone/>
            </a:pPr>
            <a:r>
              <a:rPr lang="en-US" altLang="ja-JP" sz="850" b="1" dirty="0">
                <a:latin typeface="メイリオ" panose="020B0604030504040204" pitchFamily="50" charset="-128"/>
                <a:ea typeface="メイリオ" panose="020B0604030504040204" pitchFamily="50" charset="-128"/>
                <a:cs typeface="ＭＳ Ｐゴシック" panose="020B0600070205080204" pitchFamily="50" charset="-128"/>
              </a:rPr>
              <a:t>10</a:t>
            </a:r>
            <a:r>
              <a:rPr lang="ja-JP" altLang="en-US" sz="850" b="1" dirty="0">
                <a:latin typeface="メイリオ" panose="020B0604030504040204" pitchFamily="50" charset="-128"/>
                <a:ea typeface="メイリオ" panose="020B0604030504040204" pitchFamily="50" charset="-128"/>
                <a:cs typeface="ＭＳ Ｐゴシック" panose="020B0600070205080204" pitchFamily="50" charset="-128"/>
              </a:rPr>
              <a:t>年交換不要のお手入れ知らずのフィルターです。</a:t>
            </a:r>
            <a:endParaRPr lang="en-US" altLang="ja-JP" sz="850" b="1" dirty="0">
              <a:latin typeface="メイリオ" panose="020B0604030504040204" pitchFamily="50" charset="-128"/>
              <a:ea typeface="メイリオ" panose="020B0604030504040204" pitchFamily="50" charset="-128"/>
              <a:cs typeface="ＭＳ Ｐゴシック" panose="020B0600070205080204" pitchFamily="50" charset="-128"/>
            </a:endParaRPr>
          </a:p>
        </p:txBody>
      </p:sp>
      <p:cxnSp>
        <p:nvCxnSpPr>
          <p:cNvPr id="45" name="直線コネクタ 44">
            <a:extLst>
              <a:ext uri="{FF2B5EF4-FFF2-40B4-BE49-F238E27FC236}">
                <a16:creationId xmlns:a16="http://schemas.microsoft.com/office/drawing/2014/main" id="{E6B965E3-E593-6757-56CA-A09270F5E470}"/>
              </a:ext>
            </a:extLst>
          </p:cNvPr>
          <p:cNvCxnSpPr>
            <a:cxnSpLocks/>
            <a:stCxn id="269" idx="2"/>
          </p:cNvCxnSpPr>
          <p:nvPr/>
        </p:nvCxnSpPr>
        <p:spPr>
          <a:xfrm flipH="1" flipV="1">
            <a:off x="4437740" y="8794151"/>
            <a:ext cx="508491" cy="76221"/>
          </a:xfrm>
          <a:prstGeom prst="line">
            <a:avLst/>
          </a:prstGeom>
        </p:spPr>
        <p:style>
          <a:lnRef idx="1">
            <a:schemeClr val="accent1"/>
          </a:lnRef>
          <a:fillRef idx="0">
            <a:schemeClr val="accent1"/>
          </a:fillRef>
          <a:effectRef idx="0">
            <a:schemeClr val="accent1"/>
          </a:effectRef>
          <a:fontRef idx="minor">
            <a:schemeClr val="tx1"/>
          </a:fontRef>
        </p:style>
      </p:cxnSp>
      <p:pic>
        <p:nvPicPr>
          <p:cNvPr id="52" name="図 15420" descr="グラフ&#10;&#10;AI によって生成されたコンテンツは間違っている可能性があります。">
            <a:extLst>
              <a:ext uri="{FF2B5EF4-FFF2-40B4-BE49-F238E27FC236}">
                <a16:creationId xmlns:a16="http://schemas.microsoft.com/office/drawing/2014/main" id="{088AED77-4DB5-8D00-AD9D-8AFA706B12A3}"/>
              </a:ext>
            </a:extLst>
          </p:cNvPr>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6335786" y="4045684"/>
            <a:ext cx="1090318" cy="786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図 58" descr="テキスト, ロゴ&#10;&#10;AI 生成コンテンツは誤りを含む可能性があります。">
            <a:extLst>
              <a:ext uri="{FF2B5EF4-FFF2-40B4-BE49-F238E27FC236}">
                <a16:creationId xmlns:a16="http://schemas.microsoft.com/office/drawing/2014/main" id="{071B89E6-E844-34E8-96D1-E5AAA1840D14}"/>
              </a:ext>
            </a:extLst>
          </p:cNvPr>
          <p:cNvPicPr>
            <a:picLocks noChangeAspect="1"/>
          </p:cNvPicPr>
          <p:nvPr/>
        </p:nvPicPr>
        <p:blipFill>
          <a:blip r:embed="rId46"/>
          <a:stretch>
            <a:fillRect/>
          </a:stretch>
        </p:blipFill>
        <p:spPr>
          <a:xfrm>
            <a:off x="7745978" y="1167359"/>
            <a:ext cx="650353" cy="612690"/>
          </a:xfrm>
          <a:prstGeom prst="rect">
            <a:avLst/>
          </a:prstGeom>
        </p:spPr>
      </p:pic>
      <p:grpSp>
        <p:nvGrpSpPr>
          <p:cNvPr id="67" name="グループ化 66">
            <a:extLst>
              <a:ext uri="{FF2B5EF4-FFF2-40B4-BE49-F238E27FC236}">
                <a16:creationId xmlns:a16="http://schemas.microsoft.com/office/drawing/2014/main" id="{6D18CEC6-773E-94A3-1509-9F23660EAA59}"/>
              </a:ext>
            </a:extLst>
          </p:cNvPr>
          <p:cNvGrpSpPr/>
          <p:nvPr/>
        </p:nvGrpSpPr>
        <p:grpSpPr>
          <a:xfrm>
            <a:off x="1723641" y="1975220"/>
            <a:ext cx="1423028" cy="737466"/>
            <a:chOff x="-1810358" y="977900"/>
            <a:chExt cx="1423028" cy="737466"/>
          </a:xfrm>
        </p:grpSpPr>
        <p:grpSp>
          <p:nvGrpSpPr>
            <p:cNvPr id="502" name="グループ化 501">
              <a:extLst>
                <a:ext uri="{FF2B5EF4-FFF2-40B4-BE49-F238E27FC236}">
                  <a16:creationId xmlns:a16="http://schemas.microsoft.com/office/drawing/2014/main" id="{0D5F0F83-394E-B20F-97C8-9405C741831F}"/>
                </a:ext>
              </a:extLst>
            </p:cNvPr>
            <p:cNvGrpSpPr/>
            <p:nvPr/>
          </p:nvGrpSpPr>
          <p:grpSpPr>
            <a:xfrm>
              <a:off x="-1810358" y="977900"/>
              <a:ext cx="1423028" cy="733412"/>
              <a:chOff x="-1810358" y="977900"/>
              <a:chExt cx="1423028" cy="733412"/>
            </a:xfrm>
          </p:grpSpPr>
          <p:grpSp>
            <p:nvGrpSpPr>
              <p:cNvPr id="483" name="グループ化 482">
                <a:extLst>
                  <a:ext uri="{FF2B5EF4-FFF2-40B4-BE49-F238E27FC236}">
                    <a16:creationId xmlns:a16="http://schemas.microsoft.com/office/drawing/2014/main" id="{B98BD525-76F3-0807-E444-A1B12C8E6B70}"/>
                  </a:ext>
                </a:extLst>
              </p:cNvPr>
              <p:cNvGrpSpPr/>
              <p:nvPr/>
            </p:nvGrpSpPr>
            <p:grpSpPr>
              <a:xfrm>
                <a:off x="-1810358" y="977900"/>
                <a:ext cx="1399735" cy="733412"/>
                <a:chOff x="-2039815" y="797169"/>
                <a:chExt cx="1875850" cy="982880"/>
              </a:xfrm>
              <a:solidFill>
                <a:schemeClr val="bg1"/>
              </a:solidFill>
            </p:grpSpPr>
            <p:sp>
              <p:nvSpPr>
                <p:cNvPr id="60" name="四角形: 角を丸くする 59">
                  <a:extLst>
                    <a:ext uri="{FF2B5EF4-FFF2-40B4-BE49-F238E27FC236}">
                      <a16:creationId xmlns:a16="http://schemas.microsoft.com/office/drawing/2014/main" id="{E13A2011-30C7-3ABC-2335-57E84DB5767F}"/>
                    </a:ext>
                  </a:extLst>
                </p:cNvPr>
                <p:cNvSpPr/>
                <p:nvPr/>
              </p:nvSpPr>
              <p:spPr>
                <a:xfrm>
                  <a:off x="-2039815" y="797169"/>
                  <a:ext cx="1875850" cy="982880"/>
                </a:xfrm>
                <a:prstGeom prst="roundRect">
                  <a:avLst>
                    <a:gd name="adj" fmla="val 5815"/>
                  </a:avLst>
                </a:prstGeom>
                <a:grp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462" name="四角形: 角を丸くする 461">
                  <a:extLst>
                    <a:ext uri="{FF2B5EF4-FFF2-40B4-BE49-F238E27FC236}">
                      <a16:creationId xmlns:a16="http://schemas.microsoft.com/office/drawing/2014/main" id="{9E744C40-605D-D03A-CA82-7D981A601A49}"/>
                    </a:ext>
                  </a:extLst>
                </p:cNvPr>
                <p:cNvSpPr/>
                <p:nvPr/>
              </p:nvSpPr>
              <p:spPr>
                <a:xfrm>
                  <a:off x="-1432558" y="883433"/>
                  <a:ext cx="638175" cy="167638"/>
                </a:xfrm>
                <a:prstGeom prst="roundRect">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dirty="0"/>
                </a:p>
              </p:txBody>
            </p:sp>
          </p:grpSp>
          <p:sp>
            <p:nvSpPr>
              <p:cNvPr id="482" name="正方形/長方形 481">
                <a:extLst>
                  <a:ext uri="{FF2B5EF4-FFF2-40B4-BE49-F238E27FC236}">
                    <a16:creationId xmlns:a16="http://schemas.microsoft.com/office/drawing/2014/main" id="{B362440C-F21C-DD63-A642-A7849862AAAD}"/>
                  </a:ext>
                </a:extLst>
              </p:cNvPr>
              <p:cNvSpPr/>
              <p:nvPr/>
            </p:nvSpPr>
            <p:spPr>
              <a:xfrm>
                <a:off x="-1310210" y="1001584"/>
                <a:ext cx="389850" cy="215444"/>
              </a:xfrm>
              <a:prstGeom prst="rect">
                <a:avLst/>
              </a:prstGeom>
              <a:noFill/>
            </p:spPr>
            <p:txBody>
              <a:bodyPr wrap="none" lIns="91440" tIns="45720" rIns="91440" bIns="45720">
                <a:spAutoFit/>
              </a:bodyPr>
              <a:lstStyle/>
              <a:p>
                <a:pPr algn="ctr"/>
                <a:r>
                  <a:rPr lang="ja-JP" altLang="en-US" sz="800" b="0" cap="none" spc="0" dirty="0">
                    <a:ln w="0"/>
                    <a:solidFill>
                      <a:schemeClr val="bg1"/>
                    </a:solidFill>
                    <a:effectLst>
                      <a:outerShdw blurRad="38100" dist="19050" dir="2700000" algn="tl" rotWithShape="0">
                        <a:schemeClr val="dk1">
                          <a:alpha val="40000"/>
                        </a:schemeClr>
                      </a:outerShdw>
                    </a:effectLst>
                  </a:rPr>
                  <a:t>暖房</a:t>
                </a:r>
              </a:p>
            </p:txBody>
          </p:sp>
          <p:pic>
            <p:nvPicPr>
              <p:cNvPr id="492" name="図 65">
                <a:extLst>
                  <a:ext uri="{FF2B5EF4-FFF2-40B4-BE49-F238E27FC236}">
                    <a16:creationId xmlns:a16="http://schemas.microsoft.com/office/drawing/2014/main" id="{0726F0B9-DF15-AA52-6C46-AF7E7F066280}"/>
                  </a:ext>
                </a:extLst>
              </p:cNvPr>
              <p:cNvPicPr>
                <a:picLocks noChangeAspect="1" noChangeArrowheads="1"/>
              </p:cNvPicPr>
              <p:nvPr/>
            </p:nvPicPr>
            <p:blipFill rotWithShape="1">
              <a:blip r:embed="rId47">
                <a:extLst>
                  <a:ext uri="{28A0092B-C50C-407E-A947-70E740481C1C}">
                    <a14:useLocalDpi xmlns:a14="http://schemas.microsoft.com/office/drawing/2010/main" val="0"/>
                  </a:ext>
                </a:extLst>
              </a:blip>
              <a:srcRect l="5394" t="28597" r="70352" b="16841"/>
              <a:stretch>
                <a:fillRect/>
              </a:stretch>
            </p:blipFill>
            <p:spPr bwMode="auto">
              <a:xfrm>
                <a:off x="-1755775" y="1174182"/>
                <a:ext cx="371475" cy="413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3" name="正方形/長方形 492">
                <a:extLst>
                  <a:ext uri="{FF2B5EF4-FFF2-40B4-BE49-F238E27FC236}">
                    <a16:creationId xmlns:a16="http://schemas.microsoft.com/office/drawing/2014/main" id="{AF5F22E7-4DA7-3381-3F1A-CEACB7062EC6}"/>
                  </a:ext>
                </a:extLst>
              </p:cNvPr>
              <p:cNvSpPr/>
              <p:nvPr/>
            </p:nvSpPr>
            <p:spPr>
              <a:xfrm>
                <a:off x="-1501738" y="1168845"/>
                <a:ext cx="1114408" cy="400110"/>
              </a:xfrm>
              <a:prstGeom prst="rect">
                <a:avLst/>
              </a:prstGeom>
              <a:noFill/>
            </p:spPr>
            <p:txBody>
              <a:bodyPr wrap="none" lIns="91440" tIns="45720" rIns="91440" bIns="45720">
                <a:spAutoFit/>
              </a:bodyPr>
              <a:lstStyle/>
              <a:p>
                <a:pPr algn="ctr"/>
                <a:r>
                  <a:rPr lang="en-US" altLang="ja-JP" sz="2000" b="0" cap="none" spc="0" dirty="0">
                    <a:ln w="0"/>
                    <a:solidFill>
                      <a:schemeClr val="accent6"/>
                    </a:solidFill>
                    <a:effectLst>
                      <a:outerShdw blurRad="38100" dist="19050" dir="2700000" algn="tl" rotWithShape="0">
                        <a:schemeClr val="dk1">
                          <a:alpha val="40000"/>
                        </a:schemeClr>
                      </a:outerShdw>
                    </a:effectLst>
                  </a:rPr>
                  <a:t>16</a:t>
                </a:r>
                <a:r>
                  <a:rPr lang="ja-JP" altLang="en-US" sz="2000" b="0" cap="none" spc="0" dirty="0">
                    <a:ln w="0"/>
                    <a:solidFill>
                      <a:schemeClr val="accent6"/>
                    </a:solidFill>
                    <a:effectLst>
                      <a:outerShdw blurRad="38100" dist="19050" dir="2700000" algn="tl" rotWithShape="0">
                        <a:schemeClr val="dk1">
                          <a:alpha val="40000"/>
                        </a:schemeClr>
                      </a:outerShdw>
                    </a:effectLst>
                  </a:rPr>
                  <a:t>～</a:t>
                </a:r>
                <a:r>
                  <a:rPr lang="en-US" altLang="ja-JP" sz="2000" b="0" cap="none" spc="0" dirty="0">
                    <a:ln w="0"/>
                    <a:solidFill>
                      <a:schemeClr val="accent6"/>
                    </a:solidFill>
                    <a:effectLst>
                      <a:outerShdw blurRad="38100" dist="19050" dir="2700000" algn="tl" rotWithShape="0">
                        <a:schemeClr val="dk1">
                          <a:alpha val="40000"/>
                        </a:schemeClr>
                      </a:outerShdw>
                    </a:effectLst>
                  </a:rPr>
                  <a:t>20</a:t>
                </a:r>
                <a:r>
                  <a:rPr lang="ja-JP" altLang="en-US" sz="1200" b="0" cap="none" spc="0" dirty="0">
                    <a:ln w="0"/>
                    <a:solidFill>
                      <a:schemeClr val="accent6"/>
                    </a:solidFill>
                    <a:effectLst>
                      <a:outerShdw blurRad="38100" dist="19050" dir="2700000" algn="tl" rotWithShape="0">
                        <a:schemeClr val="dk1">
                          <a:alpha val="40000"/>
                        </a:schemeClr>
                      </a:outerShdw>
                    </a:effectLst>
                  </a:rPr>
                  <a:t>畳</a:t>
                </a:r>
              </a:p>
            </p:txBody>
          </p:sp>
        </p:grpSp>
        <p:sp>
          <p:nvSpPr>
            <p:cNvPr id="500" name="テキスト ボックス 499">
              <a:extLst>
                <a:ext uri="{FF2B5EF4-FFF2-40B4-BE49-F238E27FC236}">
                  <a16:creationId xmlns:a16="http://schemas.microsoft.com/office/drawing/2014/main" id="{879BDCFD-15D5-EDB8-1262-23494C1F4414}"/>
                </a:ext>
              </a:extLst>
            </p:cNvPr>
            <p:cNvSpPr txBox="1"/>
            <p:nvPr/>
          </p:nvSpPr>
          <p:spPr>
            <a:xfrm>
              <a:off x="-1248675" y="1461450"/>
              <a:ext cx="457422" cy="253916"/>
            </a:xfrm>
            <a:prstGeom prst="rect">
              <a:avLst/>
            </a:prstGeom>
            <a:noFill/>
          </p:spPr>
          <p:txBody>
            <a:bodyPr wrap="square">
              <a:spAutoFit/>
            </a:bodyPr>
            <a:lstStyle/>
            <a:p>
              <a:r>
                <a:rPr lang="ja-JP" altLang="en-US" sz="1050" dirty="0">
                  <a:solidFill>
                    <a:schemeClr val="accent6"/>
                  </a:solidFill>
                </a:rPr>
                <a:t>対応</a:t>
              </a:r>
            </a:p>
          </p:txBody>
        </p:sp>
      </p:grpSp>
      <p:grpSp>
        <p:nvGrpSpPr>
          <p:cNvPr id="65" name="グループ化 64">
            <a:extLst>
              <a:ext uri="{FF2B5EF4-FFF2-40B4-BE49-F238E27FC236}">
                <a16:creationId xmlns:a16="http://schemas.microsoft.com/office/drawing/2014/main" id="{E6FBDABF-2493-7AB5-EF3D-07B62C8ADE69}"/>
              </a:ext>
            </a:extLst>
          </p:cNvPr>
          <p:cNvGrpSpPr/>
          <p:nvPr/>
        </p:nvGrpSpPr>
        <p:grpSpPr>
          <a:xfrm>
            <a:off x="161445" y="1983548"/>
            <a:ext cx="1423028" cy="743768"/>
            <a:chOff x="-1681251" y="2055030"/>
            <a:chExt cx="1423028" cy="743768"/>
          </a:xfrm>
        </p:grpSpPr>
        <p:grpSp>
          <p:nvGrpSpPr>
            <p:cNvPr id="504" name="グループ化 503">
              <a:extLst>
                <a:ext uri="{FF2B5EF4-FFF2-40B4-BE49-F238E27FC236}">
                  <a16:creationId xmlns:a16="http://schemas.microsoft.com/office/drawing/2014/main" id="{B6ABF64E-9CDF-425A-6D22-62E22C811688}"/>
                </a:ext>
              </a:extLst>
            </p:cNvPr>
            <p:cNvGrpSpPr/>
            <p:nvPr/>
          </p:nvGrpSpPr>
          <p:grpSpPr>
            <a:xfrm>
              <a:off x="-1681251" y="2055030"/>
              <a:ext cx="1399735" cy="733412"/>
              <a:chOff x="-2039815" y="797169"/>
              <a:chExt cx="1875850" cy="982880"/>
            </a:xfrm>
            <a:solidFill>
              <a:schemeClr val="bg1"/>
            </a:solidFill>
          </p:grpSpPr>
          <p:sp>
            <p:nvSpPr>
              <p:cNvPr id="505" name="四角形: 角を丸くする 504">
                <a:extLst>
                  <a:ext uri="{FF2B5EF4-FFF2-40B4-BE49-F238E27FC236}">
                    <a16:creationId xmlns:a16="http://schemas.microsoft.com/office/drawing/2014/main" id="{CF187355-7349-7FE3-FCF3-7E08A4A41B30}"/>
                  </a:ext>
                </a:extLst>
              </p:cNvPr>
              <p:cNvSpPr/>
              <p:nvPr/>
            </p:nvSpPr>
            <p:spPr>
              <a:xfrm>
                <a:off x="-2039815" y="797169"/>
                <a:ext cx="1875850" cy="982880"/>
              </a:xfrm>
              <a:prstGeom prst="roundRect">
                <a:avLst>
                  <a:gd name="adj" fmla="val 5815"/>
                </a:avLst>
              </a:prstGeom>
              <a:grpFill/>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506" name="四角形: 角を丸くする 505">
                <a:extLst>
                  <a:ext uri="{FF2B5EF4-FFF2-40B4-BE49-F238E27FC236}">
                    <a16:creationId xmlns:a16="http://schemas.microsoft.com/office/drawing/2014/main" id="{E0B54E48-F53A-720B-6354-E1DB4BD5C24A}"/>
                  </a:ext>
                </a:extLst>
              </p:cNvPr>
              <p:cNvSpPr/>
              <p:nvPr/>
            </p:nvSpPr>
            <p:spPr>
              <a:xfrm>
                <a:off x="-1432558" y="883433"/>
                <a:ext cx="638175" cy="167638"/>
              </a:xfrm>
              <a:prstGeom prst="roundRect">
                <a:avLst/>
              </a:prstGeom>
              <a:solidFill>
                <a:srgbClr val="0070C0"/>
              </a:solidFill>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dirty="0"/>
              </a:p>
            </p:txBody>
          </p:sp>
        </p:grpSp>
        <p:sp>
          <p:nvSpPr>
            <p:cNvPr id="507" name="正方形/長方形 506">
              <a:extLst>
                <a:ext uri="{FF2B5EF4-FFF2-40B4-BE49-F238E27FC236}">
                  <a16:creationId xmlns:a16="http://schemas.microsoft.com/office/drawing/2014/main" id="{AE8B3BCD-2AAF-13F3-41BB-7F83490E45E3}"/>
                </a:ext>
              </a:extLst>
            </p:cNvPr>
            <p:cNvSpPr/>
            <p:nvPr/>
          </p:nvSpPr>
          <p:spPr>
            <a:xfrm>
              <a:off x="-1181103" y="2078714"/>
              <a:ext cx="389850" cy="215444"/>
            </a:xfrm>
            <a:prstGeom prst="rect">
              <a:avLst/>
            </a:prstGeom>
            <a:noFill/>
          </p:spPr>
          <p:txBody>
            <a:bodyPr wrap="none" lIns="91440" tIns="45720" rIns="91440" bIns="45720">
              <a:spAutoFit/>
            </a:bodyPr>
            <a:lstStyle/>
            <a:p>
              <a:pPr algn="ctr"/>
              <a:r>
                <a:rPr lang="ja-JP" altLang="en-US" sz="800" b="0" cap="none" spc="0" dirty="0">
                  <a:ln w="0"/>
                  <a:solidFill>
                    <a:schemeClr val="bg1"/>
                  </a:solidFill>
                  <a:effectLst>
                    <a:outerShdw blurRad="38100" dist="19050" dir="2700000" algn="tl" rotWithShape="0">
                      <a:schemeClr val="dk1">
                        <a:alpha val="40000"/>
                      </a:schemeClr>
                    </a:outerShdw>
                  </a:effectLst>
                </a:rPr>
                <a:t>暖房</a:t>
              </a:r>
            </a:p>
          </p:txBody>
        </p:sp>
        <p:sp>
          <p:nvSpPr>
            <p:cNvPr id="509" name="正方形/長方形 508">
              <a:extLst>
                <a:ext uri="{FF2B5EF4-FFF2-40B4-BE49-F238E27FC236}">
                  <a16:creationId xmlns:a16="http://schemas.microsoft.com/office/drawing/2014/main" id="{A95A6C4B-BA0B-F0A0-4065-C80163A9CE04}"/>
                </a:ext>
              </a:extLst>
            </p:cNvPr>
            <p:cNvSpPr/>
            <p:nvPr/>
          </p:nvSpPr>
          <p:spPr>
            <a:xfrm>
              <a:off x="-1372631" y="2245975"/>
              <a:ext cx="1114408" cy="400110"/>
            </a:xfrm>
            <a:prstGeom prst="rect">
              <a:avLst/>
            </a:prstGeom>
            <a:noFill/>
          </p:spPr>
          <p:txBody>
            <a:bodyPr wrap="none" lIns="91440" tIns="45720" rIns="91440" bIns="45720">
              <a:spAutoFit/>
            </a:bodyPr>
            <a:lstStyle/>
            <a:p>
              <a:pPr algn="ctr"/>
              <a:r>
                <a:rPr lang="en-US" altLang="ja-JP" sz="2000" b="0" cap="none" spc="0" dirty="0">
                  <a:ln w="0"/>
                  <a:solidFill>
                    <a:srgbClr val="0070C0"/>
                  </a:solidFill>
                  <a:effectLst>
                    <a:outerShdw blurRad="38100" dist="19050" dir="2700000" algn="tl" rotWithShape="0">
                      <a:schemeClr val="dk1">
                        <a:alpha val="40000"/>
                      </a:schemeClr>
                    </a:outerShdw>
                  </a:effectLst>
                </a:rPr>
                <a:t>17</a:t>
              </a:r>
              <a:r>
                <a:rPr lang="ja-JP" altLang="en-US" sz="2000" b="0" cap="none" spc="0" dirty="0">
                  <a:ln w="0"/>
                  <a:solidFill>
                    <a:srgbClr val="0070C0"/>
                  </a:solidFill>
                  <a:effectLst>
                    <a:outerShdw blurRad="38100" dist="19050" dir="2700000" algn="tl" rotWithShape="0">
                      <a:schemeClr val="dk1">
                        <a:alpha val="40000"/>
                      </a:schemeClr>
                    </a:outerShdw>
                  </a:effectLst>
                </a:rPr>
                <a:t>～</a:t>
              </a:r>
              <a:r>
                <a:rPr lang="en-US" altLang="ja-JP" sz="2000" b="0" cap="none" spc="0" dirty="0">
                  <a:ln w="0"/>
                  <a:solidFill>
                    <a:srgbClr val="0070C0"/>
                  </a:solidFill>
                  <a:effectLst>
                    <a:outerShdw blurRad="38100" dist="19050" dir="2700000" algn="tl" rotWithShape="0">
                      <a:schemeClr val="dk1">
                        <a:alpha val="40000"/>
                      </a:schemeClr>
                    </a:outerShdw>
                  </a:effectLst>
                </a:rPr>
                <a:t>26</a:t>
              </a:r>
              <a:r>
                <a:rPr lang="ja-JP" altLang="en-US" sz="1200" b="0" cap="none" spc="0" dirty="0">
                  <a:ln w="0"/>
                  <a:solidFill>
                    <a:srgbClr val="0070C0"/>
                  </a:solidFill>
                  <a:effectLst>
                    <a:outerShdw blurRad="38100" dist="19050" dir="2700000" algn="tl" rotWithShape="0">
                      <a:schemeClr val="dk1">
                        <a:alpha val="40000"/>
                      </a:schemeClr>
                    </a:outerShdw>
                  </a:effectLst>
                </a:rPr>
                <a:t>畳</a:t>
              </a:r>
            </a:p>
          </p:txBody>
        </p:sp>
        <p:pic>
          <p:nvPicPr>
            <p:cNvPr id="510" name="図 63">
              <a:extLst>
                <a:ext uri="{FF2B5EF4-FFF2-40B4-BE49-F238E27FC236}">
                  <a16:creationId xmlns:a16="http://schemas.microsoft.com/office/drawing/2014/main" id="{A093560D-945D-1450-B112-718590AFCDF0}"/>
                </a:ext>
              </a:extLst>
            </p:cNvPr>
            <p:cNvPicPr>
              <a:picLocks noChangeAspect="1" noChangeArrowheads="1"/>
            </p:cNvPicPr>
            <p:nvPr/>
          </p:nvPicPr>
          <p:blipFill rotWithShape="1">
            <a:blip r:embed="rId48">
              <a:extLst>
                <a:ext uri="{28A0092B-C50C-407E-A947-70E740481C1C}">
                  <a14:useLocalDpi xmlns:a14="http://schemas.microsoft.com/office/drawing/2010/main" val="0"/>
                </a:ext>
              </a:extLst>
            </a:blip>
            <a:srcRect l="5737" t="26270" r="68022" b="20991"/>
            <a:stretch>
              <a:fillRect/>
            </a:stretch>
          </p:blipFill>
          <p:spPr bwMode="auto">
            <a:xfrm>
              <a:off x="-1656974" y="2278385"/>
              <a:ext cx="346764" cy="3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テキスト ボックス 63">
              <a:extLst>
                <a:ext uri="{FF2B5EF4-FFF2-40B4-BE49-F238E27FC236}">
                  <a16:creationId xmlns:a16="http://schemas.microsoft.com/office/drawing/2014/main" id="{B8632CE8-465F-EE97-2DAA-1AF318C141A5}"/>
                </a:ext>
              </a:extLst>
            </p:cNvPr>
            <p:cNvSpPr txBox="1"/>
            <p:nvPr/>
          </p:nvSpPr>
          <p:spPr>
            <a:xfrm>
              <a:off x="-1108254" y="2544882"/>
              <a:ext cx="454441" cy="253916"/>
            </a:xfrm>
            <a:prstGeom prst="rect">
              <a:avLst/>
            </a:prstGeom>
            <a:noFill/>
          </p:spPr>
          <p:txBody>
            <a:bodyPr wrap="square">
              <a:spAutoFit/>
            </a:bodyPr>
            <a:lstStyle/>
            <a:p>
              <a:r>
                <a:rPr lang="ja-JP" altLang="en-US" sz="1050" dirty="0">
                  <a:solidFill>
                    <a:srgbClr val="0070C0"/>
                  </a:solidFill>
                </a:rPr>
                <a:t>対応</a:t>
              </a:r>
            </a:p>
          </p:txBody>
        </p:sp>
      </p:grpSp>
      <p:pic>
        <p:nvPicPr>
          <p:cNvPr id="48" name="図 47" descr="文字が書かれている&#10;&#10;AI 生成コンテンツは誤りを含む可能性があります。">
            <a:extLst>
              <a:ext uri="{FF2B5EF4-FFF2-40B4-BE49-F238E27FC236}">
                <a16:creationId xmlns:a16="http://schemas.microsoft.com/office/drawing/2014/main" id="{FE76C25B-3EEA-925B-30F3-6C4CB2D8E2AE}"/>
              </a:ext>
            </a:extLst>
          </p:cNvPr>
          <p:cNvPicPr>
            <a:picLocks noChangeAspect="1"/>
          </p:cNvPicPr>
          <p:nvPr/>
        </p:nvPicPr>
        <p:blipFill>
          <a:blip r:embed="rId49"/>
          <a:stretch>
            <a:fillRect/>
          </a:stretch>
        </p:blipFill>
        <p:spPr>
          <a:xfrm>
            <a:off x="13278304" y="9428080"/>
            <a:ext cx="417454" cy="417454"/>
          </a:xfrm>
          <a:prstGeom prst="rect">
            <a:avLst/>
          </a:prstGeom>
        </p:spPr>
      </p:pic>
      <p:pic>
        <p:nvPicPr>
          <p:cNvPr id="91" name="図 90" descr="図形&#10;&#10;AI 生成コンテンツは誤りを含む可能性があります。">
            <a:extLst>
              <a:ext uri="{FF2B5EF4-FFF2-40B4-BE49-F238E27FC236}">
                <a16:creationId xmlns:a16="http://schemas.microsoft.com/office/drawing/2014/main" id="{1C5C7A0E-0A76-58EF-9E7B-1C5267D7201B}"/>
              </a:ext>
            </a:extLst>
          </p:cNvPr>
          <p:cNvPicPr>
            <a:picLocks noChangeAspect="1"/>
          </p:cNvPicPr>
          <p:nvPr/>
        </p:nvPicPr>
        <p:blipFill>
          <a:blip r:embed="rId50"/>
          <a:stretch>
            <a:fillRect/>
          </a:stretch>
        </p:blipFill>
        <p:spPr>
          <a:xfrm>
            <a:off x="12275194" y="6630860"/>
            <a:ext cx="99134" cy="99134"/>
          </a:xfrm>
          <a:prstGeom prst="rect">
            <a:avLst/>
          </a:prstGeom>
        </p:spPr>
      </p:pic>
      <p:pic>
        <p:nvPicPr>
          <p:cNvPr id="92" name="図 91" descr="図形&#10;&#10;AI 生成コンテンツは誤りを含む可能性があります。">
            <a:extLst>
              <a:ext uri="{FF2B5EF4-FFF2-40B4-BE49-F238E27FC236}">
                <a16:creationId xmlns:a16="http://schemas.microsoft.com/office/drawing/2014/main" id="{0D6BEA44-AA4C-DA47-DB66-B315C973B1E4}"/>
              </a:ext>
            </a:extLst>
          </p:cNvPr>
          <p:cNvPicPr>
            <a:picLocks noChangeAspect="1"/>
          </p:cNvPicPr>
          <p:nvPr/>
        </p:nvPicPr>
        <p:blipFill>
          <a:blip r:embed="rId50"/>
          <a:stretch>
            <a:fillRect/>
          </a:stretch>
        </p:blipFill>
        <p:spPr>
          <a:xfrm>
            <a:off x="14425199" y="6610391"/>
            <a:ext cx="99134" cy="99134"/>
          </a:xfrm>
          <a:prstGeom prst="rect">
            <a:avLst/>
          </a:prstGeom>
        </p:spPr>
      </p:pic>
    </p:spTree>
    <p:extLst>
      <p:ext uri="{BB962C8B-B14F-4D97-AF65-F5344CB8AC3E}">
        <p14:creationId xmlns:p14="http://schemas.microsoft.com/office/powerpoint/2010/main" val="1807981287"/>
      </p:ext>
    </p:extLst>
  </p:cSld>
  <p:clrMapOvr>
    <a:masterClrMapping/>
  </p:clrMapOvr>
</p:sld>
</file>

<file path=ppt/theme/theme1.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3148</TotalTime>
  <Words>2213</Words>
  <Application>Microsoft Office PowerPoint</Application>
  <PresentationFormat>ユーザー設定</PresentationFormat>
  <Paragraphs>416</Paragraphs>
  <Slides>1</Slides>
  <Notes>1</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1</vt:i4>
      </vt:variant>
    </vt:vector>
  </HeadingPairs>
  <TitlesOfParts>
    <vt:vector size="11" baseType="lpstr">
      <vt:lpstr>BIZ UDPゴシック</vt:lpstr>
      <vt:lpstr>Meiryo UI</vt:lpstr>
      <vt:lpstr>UDShinGoPro-DeBold</vt:lpstr>
      <vt:lpstr>メイリオ</vt:lpstr>
      <vt:lpstr>游ゴシック</vt:lpstr>
      <vt:lpstr>游ゴシック Medium</vt:lpstr>
      <vt:lpstr>Arial</vt:lpstr>
      <vt:lpstr>Calibri</vt:lpstr>
      <vt:lpstr>Segoe UI Semibold</vt:lpstr>
      <vt:lpstr>ホワイト</vt:lpstr>
      <vt:lpstr>PowerPoint プレゼンテーション</vt:lpstr>
    </vt:vector>
  </TitlesOfParts>
  <Company>株式会社タカヨシ</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制作課</dc:creator>
  <cp:lastModifiedBy>中野　祐汰</cp:lastModifiedBy>
  <cp:revision>188</cp:revision>
  <cp:lastPrinted>2026-07-22T01:11:32Z</cp:lastPrinted>
  <dcterms:created xsi:type="dcterms:W3CDTF">2021-03-12T04:13:19Z</dcterms:created>
  <dcterms:modified xsi:type="dcterms:W3CDTF">2026-07-22T01:24:55Z</dcterms:modified>
</cp:coreProperties>
</file>