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8" r:id="rId2"/>
  </p:sldIdLst>
  <p:sldSz cx="15124113" cy="10688638"/>
  <p:notesSz cx="9866313" cy="14295438"/>
  <p:defaultTextStyle>
    <a:defPPr>
      <a:defRPr lang="ja-JP"/>
    </a:defPPr>
    <a:lvl1pPr marL="0" algn="l" defTabSz="737464" rtl="0" eaLnBrk="1" latinLnBrk="0" hangingPunct="1">
      <a:defRPr kumimoji="1" sz="2900" kern="1200">
        <a:solidFill>
          <a:schemeClr val="tx1"/>
        </a:solidFill>
        <a:latin typeface="+mn-lt"/>
        <a:ea typeface="+mn-ea"/>
        <a:cs typeface="+mn-cs"/>
      </a:defRPr>
    </a:lvl1pPr>
    <a:lvl2pPr marL="737464" algn="l" defTabSz="737464" rtl="0" eaLnBrk="1" latinLnBrk="0" hangingPunct="1">
      <a:defRPr kumimoji="1" sz="2900" kern="1200">
        <a:solidFill>
          <a:schemeClr val="tx1"/>
        </a:solidFill>
        <a:latin typeface="+mn-lt"/>
        <a:ea typeface="+mn-ea"/>
        <a:cs typeface="+mn-cs"/>
      </a:defRPr>
    </a:lvl2pPr>
    <a:lvl3pPr marL="1474927" algn="l" defTabSz="737464" rtl="0" eaLnBrk="1" latinLnBrk="0" hangingPunct="1">
      <a:defRPr kumimoji="1" sz="2900" kern="1200">
        <a:solidFill>
          <a:schemeClr val="tx1"/>
        </a:solidFill>
        <a:latin typeface="+mn-lt"/>
        <a:ea typeface="+mn-ea"/>
        <a:cs typeface="+mn-cs"/>
      </a:defRPr>
    </a:lvl3pPr>
    <a:lvl4pPr marL="2212391" algn="l" defTabSz="737464" rtl="0" eaLnBrk="1" latinLnBrk="0" hangingPunct="1">
      <a:defRPr kumimoji="1" sz="2900" kern="1200">
        <a:solidFill>
          <a:schemeClr val="tx1"/>
        </a:solidFill>
        <a:latin typeface="+mn-lt"/>
        <a:ea typeface="+mn-ea"/>
        <a:cs typeface="+mn-cs"/>
      </a:defRPr>
    </a:lvl4pPr>
    <a:lvl5pPr marL="2949854" algn="l" defTabSz="737464" rtl="0" eaLnBrk="1" latinLnBrk="0" hangingPunct="1">
      <a:defRPr kumimoji="1" sz="2900" kern="1200">
        <a:solidFill>
          <a:schemeClr val="tx1"/>
        </a:solidFill>
        <a:latin typeface="+mn-lt"/>
        <a:ea typeface="+mn-ea"/>
        <a:cs typeface="+mn-cs"/>
      </a:defRPr>
    </a:lvl5pPr>
    <a:lvl6pPr marL="3687318" algn="l" defTabSz="737464" rtl="0" eaLnBrk="1" latinLnBrk="0" hangingPunct="1">
      <a:defRPr kumimoji="1" sz="2900" kern="1200">
        <a:solidFill>
          <a:schemeClr val="tx1"/>
        </a:solidFill>
        <a:latin typeface="+mn-lt"/>
        <a:ea typeface="+mn-ea"/>
        <a:cs typeface="+mn-cs"/>
      </a:defRPr>
    </a:lvl6pPr>
    <a:lvl7pPr marL="4424782" algn="l" defTabSz="737464" rtl="0" eaLnBrk="1" latinLnBrk="0" hangingPunct="1">
      <a:defRPr kumimoji="1" sz="2900" kern="1200">
        <a:solidFill>
          <a:schemeClr val="tx1"/>
        </a:solidFill>
        <a:latin typeface="+mn-lt"/>
        <a:ea typeface="+mn-ea"/>
        <a:cs typeface="+mn-cs"/>
      </a:defRPr>
    </a:lvl7pPr>
    <a:lvl8pPr marL="5162245" algn="l" defTabSz="737464" rtl="0" eaLnBrk="1" latinLnBrk="0" hangingPunct="1">
      <a:defRPr kumimoji="1" sz="2900" kern="1200">
        <a:solidFill>
          <a:schemeClr val="tx1"/>
        </a:solidFill>
        <a:latin typeface="+mn-lt"/>
        <a:ea typeface="+mn-ea"/>
        <a:cs typeface="+mn-cs"/>
      </a:defRPr>
    </a:lvl8pPr>
    <a:lvl9pPr marL="5899709" algn="l" defTabSz="737464" rtl="0" eaLnBrk="1" latinLnBrk="0" hangingPunct="1">
      <a:defRPr kumimoji="1" sz="29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67">
          <p15:clr>
            <a:srgbClr val="A4A3A4"/>
          </p15:clr>
        </p15:guide>
        <p15:guide id="2" pos="476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CCECFF"/>
    <a:srgbClr val="0070C0"/>
    <a:srgbClr val="FF3333"/>
    <a:srgbClr val="D7EEFC"/>
    <a:srgbClr val="FDE2B5"/>
    <a:srgbClr val="B46F00"/>
    <a:srgbClr val="F39800"/>
    <a:srgbClr val="FEFEF2"/>
    <a:srgbClr val="E06555"/>
    <a:srgbClr val="D2E3FE"/>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スタイル (中間)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12C8C85-51F0-491E-9774-3900AFEF0FD7}" styleName="淡色スタイル 2 - アクセント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2D5ABB26-0587-4C30-8999-92F81FD0307C}" styleName="スタイルなし、表のグリッド線なし">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127" autoAdjust="0"/>
    <p:restoredTop sz="96197" autoAdjust="0"/>
  </p:normalViewPr>
  <p:slideViewPr>
    <p:cSldViewPr snapToGrid="0" snapToObjects="1">
      <p:cViewPr>
        <p:scale>
          <a:sx n="150" d="100"/>
          <a:sy n="150" d="100"/>
        </p:scale>
        <p:origin x="144" y="198"/>
      </p:cViewPr>
      <p:guideLst>
        <p:guide orient="horz" pos="3367"/>
        <p:guide pos="4764"/>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1" y="1"/>
            <a:ext cx="4275403" cy="717254"/>
          </a:xfrm>
          <a:prstGeom prst="rect">
            <a:avLst/>
          </a:prstGeom>
        </p:spPr>
        <p:txBody>
          <a:bodyPr vert="horz" lIns="133073" tIns="66536" rIns="133073" bIns="66536" rtlCol="0"/>
          <a:lstStyle>
            <a:lvl1pPr algn="l">
              <a:defRPr sz="1700"/>
            </a:lvl1pPr>
          </a:lstStyle>
          <a:p>
            <a:endParaRPr kumimoji="1" lang="ja-JP" altLang="en-US"/>
          </a:p>
        </p:txBody>
      </p:sp>
      <p:sp>
        <p:nvSpPr>
          <p:cNvPr id="3" name="日付プレースホルダー 2"/>
          <p:cNvSpPr>
            <a:spLocks noGrp="1"/>
          </p:cNvSpPr>
          <p:nvPr>
            <p:ph type="dt" idx="1"/>
          </p:nvPr>
        </p:nvSpPr>
        <p:spPr>
          <a:xfrm>
            <a:off x="5588627" y="1"/>
            <a:ext cx="4275403" cy="717254"/>
          </a:xfrm>
          <a:prstGeom prst="rect">
            <a:avLst/>
          </a:prstGeom>
        </p:spPr>
        <p:txBody>
          <a:bodyPr vert="horz" lIns="133073" tIns="66536" rIns="133073" bIns="66536" rtlCol="0"/>
          <a:lstStyle>
            <a:lvl1pPr algn="r">
              <a:defRPr sz="1700"/>
            </a:lvl1pPr>
          </a:lstStyle>
          <a:p>
            <a:fld id="{56C0CD9F-C17A-1B48-9E26-6DC80B1655F6}" type="datetimeFigureOut">
              <a:rPr kumimoji="1" lang="ja-JP" altLang="en-US" smtClean="0"/>
              <a:t>2026/8/7</a:t>
            </a:fld>
            <a:endParaRPr kumimoji="1" lang="ja-JP" altLang="en-US"/>
          </a:p>
        </p:txBody>
      </p:sp>
      <p:sp>
        <p:nvSpPr>
          <p:cNvPr id="4" name="スライド イメージ プレースホルダー 3"/>
          <p:cNvSpPr>
            <a:spLocks noGrp="1" noRot="1" noChangeAspect="1"/>
          </p:cNvSpPr>
          <p:nvPr>
            <p:ph type="sldImg" idx="2"/>
          </p:nvPr>
        </p:nvSpPr>
        <p:spPr>
          <a:xfrm>
            <a:off x="1520825" y="1787525"/>
            <a:ext cx="6824663" cy="4822825"/>
          </a:xfrm>
          <a:prstGeom prst="rect">
            <a:avLst/>
          </a:prstGeom>
          <a:noFill/>
          <a:ln w="12700">
            <a:solidFill>
              <a:prstClr val="black"/>
            </a:solidFill>
          </a:ln>
        </p:spPr>
        <p:txBody>
          <a:bodyPr vert="horz" lIns="133073" tIns="66536" rIns="133073" bIns="66536" rtlCol="0" anchor="ctr"/>
          <a:lstStyle/>
          <a:p>
            <a:endParaRPr lang="ja-JP" altLang="en-US"/>
          </a:p>
        </p:txBody>
      </p:sp>
      <p:sp>
        <p:nvSpPr>
          <p:cNvPr id="5" name="ノート プレースホルダー 4"/>
          <p:cNvSpPr>
            <a:spLocks noGrp="1"/>
          </p:cNvSpPr>
          <p:nvPr>
            <p:ph type="body" sz="quarter" idx="3"/>
          </p:nvPr>
        </p:nvSpPr>
        <p:spPr>
          <a:xfrm>
            <a:off x="986632" y="6879680"/>
            <a:ext cx="7893050" cy="5628829"/>
          </a:xfrm>
          <a:prstGeom prst="rect">
            <a:avLst/>
          </a:prstGeom>
        </p:spPr>
        <p:txBody>
          <a:bodyPr vert="horz" lIns="133073" tIns="66536" rIns="133073" bIns="66536"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1" y="13578186"/>
            <a:ext cx="4275403" cy="717253"/>
          </a:xfrm>
          <a:prstGeom prst="rect">
            <a:avLst/>
          </a:prstGeom>
        </p:spPr>
        <p:txBody>
          <a:bodyPr vert="horz" lIns="133073" tIns="66536" rIns="133073" bIns="66536" rtlCol="0" anchor="b"/>
          <a:lstStyle>
            <a:lvl1pPr algn="l">
              <a:defRPr sz="1700"/>
            </a:lvl1pPr>
          </a:lstStyle>
          <a:p>
            <a:endParaRPr kumimoji="1" lang="ja-JP" altLang="en-US"/>
          </a:p>
        </p:txBody>
      </p:sp>
      <p:sp>
        <p:nvSpPr>
          <p:cNvPr id="7" name="スライド番号プレースホルダー 6"/>
          <p:cNvSpPr>
            <a:spLocks noGrp="1"/>
          </p:cNvSpPr>
          <p:nvPr>
            <p:ph type="sldNum" sz="quarter" idx="5"/>
          </p:nvPr>
        </p:nvSpPr>
        <p:spPr>
          <a:xfrm>
            <a:off x="5588627" y="13578186"/>
            <a:ext cx="4275403" cy="717253"/>
          </a:xfrm>
          <a:prstGeom prst="rect">
            <a:avLst/>
          </a:prstGeom>
        </p:spPr>
        <p:txBody>
          <a:bodyPr vert="horz" lIns="133073" tIns="66536" rIns="133073" bIns="66536" rtlCol="0" anchor="b"/>
          <a:lstStyle>
            <a:lvl1pPr algn="r">
              <a:defRPr sz="1700"/>
            </a:lvl1pPr>
          </a:lstStyle>
          <a:p>
            <a:fld id="{7DA43B12-0729-7F4B-B819-D4D9C196CBC5}" type="slidenum">
              <a:rPr kumimoji="1" lang="ja-JP" altLang="en-US" smtClean="0"/>
              <a:t>‹#›</a:t>
            </a:fld>
            <a:endParaRPr kumimoji="1" lang="ja-JP" altLang="en-US"/>
          </a:p>
        </p:txBody>
      </p:sp>
    </p:spTree>
    <p:extLst>
      <p:ext uri="{BB962C8B-B14F-4D97-AF65-F5344CB8AC3E}">
        <p14:creationId xmlns:p14="http://schemas.microsoft.com/office/powerpoint/2010/main" val="2811336128"/>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7DA43B12-0729-7F4B-B819-D4D9C196CBC5}" type="slidenum">
              <a:rPr kumimoji="1" lang="ja-JP" altLang="en-US" smtClean="0"/>
              <a:t>1</a:t>
            </a:fld>
            <a:endParaRPr kumimoji="1" lang="ja-JP" altLang="en-US"/>
          </a:p>
        </p:txBody>
      </p:sp>
    </p:spTree>
    <p:extLst>
      <p:ext uri="{BB962C8B-B14F-4D97-AF65-F5344CB8AC3E}">
        <p14:creationId xmlns:p14="http://schemas.microsoft.com/office/powerpoint/2010/main" val="3589541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1134309" y="3320407"/>
            <a:ext cx="12855496" cy="2291129"/>
          </a:xfrm>
        </p:spPr>
        <p:txBody>
          <a:bodyPr/>
          <a:lstStyle/>
          <a:p>
            <a:r>
              <a:rPr kumimoji="1" lang="ja-JP" altLang="en-US"/>
              <a:t>マスター タイトルの書式設定</a:t>
            </a:r>
          </a:p>
        </p:txBody>
      </p:sp>
      <p:sp>
        <p:nvSpPr>
          <p:cNvPr id="3" name="サブタイトル 2"/>
          <p:cNvSpPr>
            <a:spLocks noGrp="1"/>
          </p:cNvSpPr>
          <p:nvPr>
            <p:ph type="subTitle" idx="1"/>
          </p:nvPr>
        </p:nvSpPr>
        <p:spPr>
          <a:xfrm>
            <a:off x="2268617" y="6056895"/>
            <a:ext cx="10586879" cy="2731541"/>
          </a:xfrm>
        </p:spPr>
        <p:txBody>
          <a:bodyPr/>
          <a:lstStyle>
            <a:lvl1pPr marL="0" indent="0" algn="ctr">
              <a:buNone/>
              <a:defRPr>
                <a:solidFill>
                  <a:schemeClr val="tx1">
                    <a:tint val="75000"/>
                  </a:schemeClr>
                </a:solidFill>
              </a:defRPr>
            </a:lvl1pPr>
            <a:lvl2pPr marL="737464" indent="0" algn="ctr">
              <a:buNone/>
              <a:defRPr>
                <a:solidFill>
                  <a:schemeClr val="tx1">
                    <a:tint val="75000"/>
                  </a:schemeClr>
                </a:solidFill>
              </a:defRPr>
            </a:lvl2pPr>
            <a:lvl3pPr marL="1474927" indent="0" algn="ctr">
              <a:buNone/>
              <a:defRPr>
                <a:solidFill>
                  <a:schemeClr val="tx1">
                    <a:tint val="75000"/>
                  </a:schemeClr>
                </a:solidFill>
              </a:defRPr>
            </a:lvl3pPr>
            <a:lvl4pPr marL="2212391" indent="0" algn="ctr">
              <a:buNone/>
              <a:defRPr>
                <a:solidFill>
                  <a:schemeClr val="tx1">
                    <a:tint val="75000"/>
                  </a:schemeClr>
                </a:solidFill>
              </a:defRPr>
            </a:lvl4pPr>
            <a:lvl5pPr marL="2949854" indent="0" algn="ctr">
              <a:buNone/>
              <a:defRPr>
                <a:solidFill>
                  <a:schemeClr val="tx1">
                    <a:tint val="75000"/>
                  </a:schemeClr>
                </a:solidFill>
              </a:defRPr>
            </a:lvl5pPr>
            <a:lvl6pPr marL="3687318" indent="0" algn="ctr">
              <a:buNone/>
              <a:defRPr>
                <a:solidFill>
                  <a:schemeClr val="tx1">
                    <a:tint val="75000"/>
                  </a:schemeClr>
                </a:solidFill>
              </a:defRPr>
            </a:lvl6pPr>
            <a:lvl7pPr marL="4424782" indent="0" algn="ctr">
              <a:buNone/>
              <a:defRPr>
                <a:solidFill>
                  <a:schemeClr val="tx1">
                    <a:tint val="75000"/>
                  </a:schemeClr>
                </a:solidFill>
              </a:defRPr>
            </a:lvl7pPr>
            <a:lvl8pPr marL="5162245" indent="0" algn="ctr">
              <a:buNone/>
              <a:defRPr>
                <a:solidFill>
                  <a:schemeClr val="tx1">
                    <a:tint val="75000"/>
                  </a:schemeClr>
                </a:solidFill>
              </a:defRPr>
            </a:lvl8pPr>
            <a:lvl9pPr marL="5899709" indent="0" algn="ctr">
              <a:buNone/>
              <a:defRPr>
                <a:solidFill>
                  <a:schemeClr val="tx1">
                    <a:tint val="75000"/>
                  </a:schemeClr>
                </a:solidFill>
              </a:defRPr>
            </a:lvl9pPr>
          </a:lstStyle>
          <a:p>
            <a:r>
              <a:rPr kumimoji="1" lang="ja-JP" altLang="en-US"/>
              <a:t>マスター サブタイトルの書式設定</a:t>
            </a:r>
          </a:p>
        </p:txBody>
      </p:sp>
      <p:sp>
        <p:nvSpPr>
          <p:cNvPr id="4" name="日付プレースホルダー 3"/>
          <p:cNvSpPr>
            <a:spLocks noGrp="1"/>
          </p:cNvSpPr>
          <p:nvPr>
            <p:ph type="dt" sz="half" idx="10"/>
          </p:nvPr>
        </p:nvSpPr>
        <p:spPr/>
        <p:txBody>
          <a:bodyPr/>
          <a:lstStyle/>
          <a:p>
            <a:fld id="{C806D87E-4156-2940-B648-C212664A4F59}" type="datetimeFigureOut">
              <a:t>2026/8/7</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C718EC2E-4535-0640-BE85-B814660E925D}" type="slidenum">
              <a:t>‹#›</a:t>
            </a:fld>
            <a:endParaRPr kumimoji="1" lang="ja-JP" altLang="en-US"/>
          </a:p>
        </p:txBody>
      </p:sp>
    </p:spTree>
    <p:extLst>
      <p:ext uri="{BB962C8B-B14F-4D97-AF65-F5344CB8AC3E}">
        <p14:creationId xmlns:p14="http://schemas.microsoft.com/office/powerpoint/2010/main" val="28941828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idx="1"/>
          </p:nvPr>
        </p:nvSpPr>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C806D87E-4156-2940-B648-C212664A4F59}" type="datetimeFigureOut">
              <a:t>2026/8/7</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C718EC2E-4535-0640-BE85-B814660E925D}" type="slidenum">
              <a:t>‹#›</a:t>
            </a:fld>
            <a:endParaRPr kumimoji="1" lang="ja-JP" altLang="en-US"/>
          </a:p>
        </p:txBody>
      </p:sp>
    </p:spTree>
    <p:extLst>
      <p:ext uri="{BB962C8B-B14F-4D97-AF65-F5344CB8AC3E}">
        <p14:creationId xmlns:p14="http://schemas.microsoft.com/office/powerpoint/2010/main" val="13714642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1194701" y="6868441"/>
            <a:ext cx="12855496" cy="2122882"/>
          </a:xfrm>
        </p:spPr>
        <p:txBody>
          <a:bodyPr anchor="t"/>
          <a:lstStyle>
            <a:lvl1pPr algn="l">
              <a:defRPr sz="6500" b="1" cap="all"/>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1194701" y="4530301"/>
            <a:ext cx="12855496" cy="2338139"/>
          </a:xfrm>
        </p:spPr>
        <p:txBody>
          <a:bodyPr anchor="b"/>
          <a:lstStyle>
            <a:lvl1pPr marL="0" indent="0">
              <a:buNone/>
              <a:defRPr sz="3200">
                <a:solidFill>
                  <a:schemeClr val="tx1">
                    <a:tint val="75000"/>
                  </a:schemeClr>
                </a:solidFill>
              </a:defRPr>
            </a:lvl1pPr>
            <a:lvl2pPr marL="737464" indent="0">
              <a:buNone/>
              <a:defRPr sz="2900">
                <a:solidFill>
                  <a:schemeClr val="tx1">
                    <a:tint val="75000"/>
                  </a:schemeClr>
                </a:solidFill>
              </a:defRPr>
            </a:lvl2pPr>
            <a:lvl3pPr marL="1474927" indent="0">
              <a:buNone/>
              <a:defRPr sz="2600">
                <a:solidFill>
                  <a:schemeClr val="tx1">
                    <a:tint val="75000"/>
                  </a:schemeClr>
                </a:solidFill>
              </a:defRPr>
            </a:lvl3pPr>
            <a:lvl4pPr marL="2212391" indent="0">
              <a:buNone/>
              <a:defRPr sz="2300">
                <a:solidFill>
                  <a:schemeClr val="tx1">
                    <a:tint val="75000"/>
                  </a:schemeClr>
                </a:solidFill>
              </a:defRPr>
            </a:lvl4pPr>
            <a:lvl5pPr marL="2949854" indent="0">
              <a:buNone/>
              <a:defRPr sz="2300">
                <a:solidFill>
                  <a:schemeClr val="tx1">
                    <a:tint val="75000"/>
                  </a:schemeClr>
                </a:solidFill>
              </a:defRPr>
            </a:lvl5pPr>
            <a:lvl6pPr marL="3687318" indent="0">
              <a:buNone/>
              <a:defRPr sz="2300">
                <a:solidFill>
                  <a:schemeClr val="tx1">
                    <a:tint val="75000"/>
                  </a:schemeClr>
                </a:solidFill>
              </a:defRPr>
            </a:lvl6pPr>
            <a:lvl7pPr marL="4424782" indent="0">
              <a:buNone/>
              <a:defRPr sz="2300">
                <a:solidFill>
                  <a:schemeClr val="tx1">
                    <a:tint val="75000"/>
                  </a:schemeClr>
                </a:solidFill>
              </a:defRPr>
            </a:lvl7pPr>
            <a:lvl8pPr marL="5162245" indent="0">
              <a:buNone/>
              <a:defRPr sz="2300">
                <a:solidFill>
                  <a:schemeClr val="tx1">
                    <a:tint val="75000"/>
                  </a:schemeClr>
                </a:solidFill>
              </a:defRPr>
            </a:lvl8pPr>
            <a:lvl9pPr marL="5899709" indent="0">
              <a:buNone/>
              <a:defRPr sz="2300">
                <a:solidFill>
                  <a:schemeClr val="tx1">
                    <a:tint val="75000"/>
                  </a:schemeClr>
                </a:solidFill>
              </a:defRPr>
            </a:lvl9pPr>
          </a:lstStyle>
          <a:p>
            <a:pPr lvl="0"/>
            <a:r>
              <a:rPr kumimoji="1" lang="ja-JP" altLang="en-US"/>
              <a:t>マスター テキストの書式設定</a:t>
            </a:r>
          </a:p>
        </p:txBody>
      </p:sp>
      <p:sp>
        <p:nvSpPr>
          <p:cNvPr id="4" name="日付プレースホルダー 3"/>
          <p:cNvSpPr>
            <a:spLocks noGrp="1"/>
          </p:cNvSpPr>
          <p:nvPr>
            <p:ph type="dt" sz="half" idx="10"/>
          </p:nvPr>
        </p:nvSpPr>
        <p:spPr/>
        <p:txBody>
          <a:bodyPr/>
          <a:lstStyle/>
          <a:p>
            <a:fld id="{C806D87E-4156-2940-B648-C212664A4F59}" type="datetimeFigureOut">
              <a:t>2026/8/7</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C718EC2E-4535-0640-BE85-B814660E925D}" type="slidenum">
              <a:t>‹#›</a:t>
            </a:fld>
            <a:endParaRPr kumimoji="1" lang="ja-JP" altLang="en-US"/>
          </a:p>
        </p:txBody>
      </p:sp>
    </p:spTree>
    <p:extLst>
      <p:ext uri="{BB962C8B-B14F-4D97-AF65-F5344CB8AC3E}">
        <p14:creationId xmlns:p14="http://schemas.microsoft.com/office/powerpoint/2010/main" val="723717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sz="half" idx="1"/>
          </p:nvPr>
        </p:nvSpPr>
        <p:spPr>
          <a:xfrm>
            <a:off x="1249841" y="3887003"/>
            <a:ext cx="11130403" cy="10995441"/>
          </a:xfrm>
        </p:spPr>
        <p:txBody>
          <a:bodyPr/>
          <a:lstStyle>
            <a:lvl1pPr>
              <a:defRPr sz="4500"/>
            </a:lvl1pPr>
            <a:lvl2pPr>
              <a:defRPr sz="3900"/>
            </a:lvl2pPr>
            <a:lvl3pPr>
              <a:defRPr sz="3200"/>
            </a:lvl3pPr>
            <a:lvl4pPr>
              <a:defRPr sz="2900"/>
            </a:lvl4pPr>
            <a:lvl5pPr>
              <a:defRPr sz="2900"/>
            </a:lvl5pPr>
            <a:lvl6pPr>
              <a:defRPr sz="2900"/>
            </a:lvl6pPr>
            <a:lvl7pPr>
              <a:defRPr sz="2900"/>
            </a:lvl7pPr>
            <a:lvl8pPr>
              <a:defRPr sz="2900"/>
            </a:lvl8pPr>
            <a:lvl9pPr>
              <a:defRPr sz="29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p:cNvSpPr>
            <a:spLocks noGrp="1"/>
          </p:cNvSpPr>
          <p:nvPr>
            <p:ph sz="half" idx="2"/>
          </p:nvPr>
        </p:nvSpPr>
        <p:spPr>
          <a:xfrm>
            <a:off x="12632311" y="3887003"/>
            <a:ext cx="11133028" cy="10995441"/>
          </a:xfrm>
        </p:spPr>
        <p:txBody>
          <a:bodyPr/>
          <a:lstStyle>
            <a:lvl1pPr>
              <a:defRPr sz="4500"/>
            </a:lvl1pPr>
            <a:lvl2pPr>
              <a:defRPr sz="3900"/>
            </a:lvl2pPr>
            <a:lvl3pPr>
              <a:defRPr sz="3200"/>
            </a:lvl3pPr>
            <a:lvl4pPr>
              <a:defRPr sz="2900"/>
            </a:lvl4pPr>
            <a:lvl5pPr>
              <a:defRPr sz="2900"/>
            </a:lvl5pPr>
            <a:lvl6pPr>
              <a:defRPr sz="2900"/>
            </a:lvl6pPr>
            <a:lvl7pPr>
              <a:defRPr sz="2900"/>
            </a:lvl7pPr>
            <a:lvl8pPr>
              <a:defRPr sz="2900"/>
            </a:lvl8pPr>
            <a:lvl9pPr>
              <a:defRPr sz="29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p:cNvSpPr>
            <a:spLocks noGrp="1"/>
          </p:cNvSpPr>
          <p:nvPr>
            <p:ph type="dt" sz="half" idx="10"/>
          </p:nvPr>
        </p:nvSpPr>
        <p:spPr/>
        <p:txBody>
          <a:bodyPr/>
          <a:lstStyle/>
          <a:p>
            <a:fld id="{C806D87E-4156-2940-B648-C212664A4F59}" type="datetimeFigureOut">
              <a:t>2026/8/7</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C718EC2E-4535-0640-BE85-B814660E925D}" type="slidenum">
              <a:t>‹#›</a:t>
            </a:fld>
            <a:endParaRPr kumimoji="1" lang="ja-JP" altLang="en-US"/>
          </a:p>
        </p:txBody>
      </p:sp>
    </p:spTree>
    <p:extLst>
      <p:ext uri="{BB962C8B-B14F-4D97-AF65-F5344CB8AC3E}">
        <p14:creationId xmlns:p14="http://schemas.microsoft.com/office/powerpoint/2010/main" val="31193842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756206" y="428041"/>
            <a:ext cx="13611702" cy="1781440"/>
          </a:xfrm>
        </p:spPr>
        <p:txBody>
          <a:bodyPr/>
          <a:lstStyle>
            <a:lvl1pPr>
              <a:defRPr/>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756206" y="2392573"/>
            <a:ext cx="6682443" cy="997111"/>
          </a:xfrm>
        </p:spPr>
        <p:txBody>
          <a:bodyPr anchor="b"/>
          <a:lstStyle>
            <a:lvl1pPr marL="0" indent="0">
              <a:buNone/>
              <a:defRPr sz="3900" b="1"/>
            </a:lvl1pPr>
            <a:lvl2pPr marL="737464" indent="0">
              <a:buNone/>
              <a:defRPr sz="3200" b="1"/>
            </a:lvl2pPr>
            <a:lvl3pPr marL="1474927" indent="0">
              <a:buNone/>
              <a:defRPr sz="2900" b="1"/>
            </a:lvl3pPr>
            <a:lvl4pPr marL="2212391" indent="0">
              <a:buNone/>
              <a:defRPr sz="2600" b="1"/>
            </a:lvl4pPr>
            <a:lvl5pPr marL="2949854" indent="0">
              <a:buNone/>
              <a:defRPr sz="2600" b="1"/>
            </a:lvl5pPr>
            <a:lvl6pPr marL="3687318" indent="0">
              <a:buNone/>
              <a:defRPr sz="2600" b="1"/>
            </a:lvl6pPr>
            <a:lvl7pPr marL="4424782" indent="0">
              <a:buNone/>
              <a:defRPr sz="2600" b="1"/>
            </a:lvl7pPr>
            <a:lvl8pPr marL="5162245" indent="0">
              <a:buNone/>
              <a:defRPr sz="2600" b="1"/>
            </a:lvl8pPr>
            <a:lvl9pPr marL="5899709" indent="0">
              <a:buNone/>
              <a:defRPr sz="2600" b="1"/>
            </a:lvl9pPr>
          </a:lstStyle>
          <a:p>
            <a:pPr lvl="0"/>
            <a:r>
              <a:rPr kumimoji="1" lang="ja-JP" altLang="en-US"/>
              <a:t>マスター テキストの書式設定</a:t>
            </a:r>
          </a:p>
        </p:txBody>
      </p:sp>
      <p:sp>
        <p:nvSpPr>
          <p:cNvPr id="4" name="コンテンツ プレースホルダー 3"/>
          <p:cNvSpPr>
            <a:spLocks noGrp="1"/>
          </p:cNvSpPr>
          <p:nvPr>
            <p:ph sz="half" idx="2"/>
          </p:nvPr>
        </p:nvSpPr>
        <p:spPr>
          <a:xfrm>
            <a:off x="756206" y="3389684"/>
            <a:ext cx="6682443" cy="6158339"/>
          </a:xfrm>
        </p:spPr>
        <p:txBody>
          <a:bodyPr/>
          <a:lstStyle>
            <a:lvl1pPr>
              <a:defRPr sz="3900"/>
            </a:lvl1pPr>
            <a:lvl2pPr>
              <a:defRPr sz="3200"/>
            </a:lvl2pPr>
            <a:lvl3pPr>
              <a:defRPr sz="2900"/>
            </a:lvl3pPr>
            <a:lvl4pPr>
              <a:defRPr sz="2600"/>
            </a:lvl4pPr>
            <a:lvl5pPr>
              <a:defRPr sz="2600"/>
            </a:lvl5pPr>
            <a:lvl6pPr>
              <a:defRPr sz="2600"/>
            </a:lvl6pPr>
            <a:lvl7pPr>
              <a:defRPr sz="2600"/>
            </a:lvl7pPr>
            <a:lvl8pPr>
              <a:defRPr sz="2600"/>
            </a:lvl8pPr>
            <a:lvl9pPr>
              <a:defRPr sz="26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p:cNvSpPr>
            <a:spLocks noGrp="1"/>
          </p:cNvSpPr>
          <p:nvPr>
            <p:ph type="body" sz="quarter" idx="3"/>
          </p:nvPr>
        </p:nvSpPr>
        <p:spPr>
          <a:xfrm>
            <a:off x="7682840" y="2392573"/>
            <a:ext cx="6685068" cy="997111"/>
          </a:xfrm>
        </p:spPr>
        <p:txBody>
          <a:bodyPr anchor="b"/>
          <a:lstStyle>
            <a:lvl1pPr marL="0" indent="0">
              <a:buNone/>
              <a:defRPr sz="3900" b="1"/>
            </a:lvl1pPr>
            <a:lvl2pPr marL="737464" indent="0">
              <a:buNone/>
              <a:defRPr sz="3200" b="1"/>
            </a:lvl2pPr>
            <a:lvl3pPr marL="1474927" indent="0">
              <a:buNone/>
              <a:defRPr sz="2900" b="1"/>
            </a:lvl3pPr>
            <a:lvl4pPr marL="2212391" indent="0">
              <a:buNone/>
              <a:defRPr sz="2600" b="1"/>
            </a:lvl4pPr>
            <a:lvl5pPr marL="2949854" indent="0">
              <a:buNone/>
              <a:defRPr sz="2600" b="1"/>
            </a:lvl5pPr>
            <a:lvl6pPr marL="3687318" indent="0">
              <a:buNone/>
              <a:defRPr sz="2600" b="1"/>
            </a:lvl6pPr>
            <a:lvl7pPr marL="4424782" indent="0">
              <a:buNone/>
              <a:defRPr sz="2600" b="1"/>
            </a:lvl7pPr>
            <a:lvl8pPr marL="5162245" indent="0">
              <a:buNone/>
              <a:defRPr sz="2600" b="1"/>
            </a:lvl8pPr>
            <a:lvl9pPr marL="5899709" indent="0">
              <a:buNone/>
              <a:defRPr sz="2600" b="1"/>
            </a:lvl9pPr>
          </a:lstStyle>
          <a:p>
            <a:pPr lvl="0"/>
            <a:r>
              <a:rPr kumimoji="1" lang="ja-JP" altLang="en-US"/>
              <a:t>マスター テキストの書式設定</a:t>
            </a:r>
          </a:p>
        </p:txBody>
      </p:sp>
      <p:sp>
        <p:nvSpPr>
          <p:cNvPr id="6" name="コンテンツ プレースホルダー 5"/>
          <p:cNvSpPr>
            <a:spLocks noGrp="1"/>
          </p:cNvSpPr>
          <p:nvPr>
            <p:ph sz="quarter" idx="4"/>
          </p:nvPr>
        </p:nvSpPr>
        <p:spPr>
          <a:xfrm>
            <a:off x="7682840" y="3389684"/>
            <a:ext cx="6685068" cy="6158339"/>
          </a:xfrm>
        </p:spPr>
        <p:txBody>
          <a:bodyPr/>
          <a:lstStyle>
            <a:lvl1pPr>
              <a:defRPr sz="3900"/>
            </a:lvl1pPr>
            <a:lvl2pPr>
              <a:defRPr sz="3200"/>
            </a:lvl2pPr>
            <a:lvl3pPr>
              <a:defRPr sz="2900"/>
            </a:lvl3pPr>
            <a:lvl4pPr>
              <a:defRPr sz="2600"/>
            </a:lvl4pPr>
            <a:lvl5pPr>
              <a:defRPr sz="2600"/>
            </a:lvl5pPr>
            <a:lvl6pPr>
              <a:defRPr sz="2600"/>
            </a:lvl6pPr>
            <a:lvl7pPr>
              <a:defRPr sz="2600"/>
            </a:lvl7pPr>
            <a:lvl8pPr>
              <a:defRPr sz="2600"/>
            </a:lvl8pPr>
            <a:lvl9pPr>
              <a:defRPr sz="26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p:cNvSpPr>
            <a:spLocks noGrp="1"/>
          </p:cNvSpPr>
          <p:nvPr>
            <p:ph type="dt" sz="half" idx="10"/>
          </p:nvPr>
        </p:nvSpPr>
        <p:spPr/>
        <p:txBody>
          <a:bodyPr/>
          <a:lstStyle/>
          <a:p>
            <a:fld id="{C806D87E-4156-2940-B648-C212664A4F59}" type="datetimeFigureOut">
              <a:t>2026/8/7</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C718EC2E-4535-0640-BE85-B814660E925D}" type="slidenum">
              <a:t>‹#›</a:t>
            </a:fld>
            <a:endParaRPr kumimoji="1" lang="ja-JP" altLang="en-US"/>
          </a:p>
        </p:txBody>
      </p:sp>
    </p:spTree>
    <p:extLst>
      <p:ext uri="{BB962C8B-B14F-4D97-AF65-F5344CB8AC3E}">
        <p14:creationId xmlns:p14="http://schemas.microsoft.com/office/powerpoint/2010/main" val="4271967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日付プレースホルダー 2"/>
          <p:cNvSpPr>
            <a:spLocks noGrp="1"/>
          </p:cNvSpPr>
          <p:nvPr>
            <p:ph type="dt" sz="half" idx="10"/>
          </p:nvPr>
        </p:nvSpPr>
        <p:spPr/>
        <p:txBody>
          <a:bodyPr/>
          <a:lstStyle/>
          <a:p>
            <a:fld id="{C806D87E-4156-2940-B648-C212664A4F59}" type="datetimeFigureOut">
              <a:t>2026/8/7</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C718EC2E-4535-0640-BE85-B814660E925D}" type="slidenum">
              <a:t>‹#›</a:t>
            </a:fld>
            <a:endParaRPr kumimoji="1" lang="ja-JP" altLang="en-US"/>
          </a:p>
        </p:txBody>
      </p:sp>
    </p:spTree>
    <p:extLst>
      <p:ext uri="{BB962C8B-B14F-4D97-AF65-F5344CB8AC3E}">
        <p14:creationId xmlns:p14="http://schemas.microsoft.com/office/powerpoint/2010/main" val="20415543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C806D87E-4156-2940-B648-C212664A4F59}" type="datetimeFigureOut">
              <a:t>2026/8/7</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C718EC2E-4535-0640-BE85-B814660E925D}" type="slidenum">
              <a:t>‹#›</a:t>
            </a:fld>
            <a:endParaRPr kumimoji="1" lang="ja-JP" altLang="en-US"/>
          </a:p>
        </p:txBody>
      </p:sp>
    </p:spTree>
    <p:extLst>
      <p:ext uri="{BB962C8B-B14F-4D97-AF65-F5344CB8AC3E}">
        <p14:creationId xmlns:p14="http://schemas.microsoft.com/office/powerpoint/2010/main" val="3717324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756206" y="425566"/>
            <a:ext cx="4975729" cy="1811130"/>
          </a:xfrm>
        </p:spPr>
        <p:txBody>
          <a:bodyPr anchor="b"/>
          <a:lstStyle>
            <a:lvl1pPr algn="l">
              <a:defRPr sz="3200" b="1"/>
            </a:lvl1pPr>
          </a:lstStyle>
          <a:p>
            <a:r>
              <a:rPr kumimoji="1" lang="ja-JP" altLang="en-US"/>
              <a:t>マスター タイトルの書式設定</a:t>
            </a:r>
          </a:p>
        </p:txBody>
      </p:sp>
      <p:sp>
        <p:nvSpPr>
          <p:cNvPr id="3" name="コンテンツ プレースホルダー 2"/>
          <p:cNvSpPr>
            <a:spLocks noGrp="1"/>
          </p:cNvSpPr>
          <p:nvPr>
            <p:ph idx="1"/>
          </p:nvPr>
        </p:nvSpPr>
        <p:spPr>
          <a:xfrm>
            <a:off x="5913108" y="425567"/>
            <a:ext cx="8454799" cy="9122456"/>
          </a:xfrm>
        </p:spPr>
        <p:txBody>
          <a:bodyPr/>
          <a:lstStyle>
            <a:lvl1pPr>
              <a:defRPr sz="5200"/>
            </a:lvl1pPr>
            <a:lvl2pPr>
              <a:defRPr sz="4500"/>
            </a:lvl2pPr>
            <a:lvl3pPr>
              <a:defRPr sz="3900"/>
            </a:lvl3pPr>
            <a:lvl4pPr>
              <a:defRPr sz="3200"/>
            </a:lvl4pPr>
            <a:lvl5pPr>
              <a:defRPr sz="3200"/>
            </a:lvl5pPr>
            <a:lvl6pPr>
              <a:defRPr sz="3200"/>
            </a:lvl6pPr>
            <a:lvl7pPr>
              <a:defRPr sz="3200"/>
            </a:lvl7pPr>
            <a:lvl8pPr>
              <a:defRPr sz="3200"/>
            </a:lvl8pPr>
            <a:lvl9pPr>
              <a:defRPr sz="32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p:cNvSpPr>
            <a:spLocks noGrp="1"/>
          </p:cNvSpPr>
          <p:nvPr>
            <p:ph type="body" sz="half" idx="2"/>
          </p:nvPr>
        </p:nvSpPr>
        <p:spPr>
          <a:xfrm>
            <a:off x="756206" y="2236697"/>
            <a:ext cx="4975729" cy="7311326"/>
          </a:xfrm>
        </p:spPr>
        <p:txBody>
          <a:bodyPr/>
          <a:lstStyle>
            <a:lvl1pPr marL="0" indent="0">
              <a:buNone/>
              <a:defRPr sz="2300"/>
            </a:lvl1pPr>
            <a:lvl2pPr marL="737464" indent="0">
              <a:buNone/>
              <a:defRPr sz="1900"/>
            </a:lvl2pPr>
            <a:lvl3pPr marL="1474927" indent="0">
              <a:buNone/>
              <a:defRPr sz="1600"/>
            </a:lvl3pPr>
            <a:lvl4pPr marL="2212391" indent="0">
              <a:buNone/>
              <a:defRPr sz="1500"/>
            </a:lvl4pPr>
            <a:lvl5pPr marL="2949854" indent="0">
              <a:buNone/>
              <a:defRPr sz="1500"/>
            </a:lvl5pPr>
            <a:lvl6pPr marL="3687318" indent="0">
              <a:buNone/>
              <a:defRPr sz="1500"/>
            </a:lvl6pPr>
            <a:lvl7pPr marL="4424782" indent="0">
              <a:buNone/>
              <a:defRPr sz="1500"/>
            </a:lvl7pPr>
            <a:lvl8pPr marL="5162245" indent="0">
              <a:buNone/>
              <a:defRPr sz="1500"/>
            </a:lvl8pPr>
            <a:lvl9pPr marL="5899709" indent="0">
              <a:buNone/>
              <a:defRPr sz="15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fld id="{C806D87E-4156-2940-B648-C212664A4F59}" type="datetimeFigureOut">
              <a:t>2026/8/7</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C718EC2E-4535-0640-BE85-B814660E925D}" type="slidenum">
              <a:t>‹#›</a:t>
            </a:fld>
            <a:endParaRPr kumimoji="1" lang="ja-JP" altLang="en-US"/>
          </a:p>
        </p:txBody>
      </p:sp>
    </p:spTree>
    <p:extLst>
      <p:ext uri="{BB962C8B-B14F-4D97-AF65-F5344CB8AC3E}">
        <p14:creationId xmlns:p14="http://schemas.microsoft.com/office/powerpoint/2010/main" val="88351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2964432" y="7482047"/>
            <a:ext cx="9074468" cy="883298"/>
          </a:xfrm>
        </p:spPr>
        <p:txBody>
          <a:bodyPr anchor="b"/>
          <a:lstStyle>
            <a:lvl1pPr algn="l">
              <a:defRPr sz="3200" b="1"/>
            </a:lvl1pPr>
          </a:lstStyle>
          <a:p>
            <a:r>
              <a:rPr kumimoji="1" lang="ja-JP" altLang="en-US"/>
              <a:t>マスター タイトルの書式設定</a:t>
            </a:r>
          </a:p>
        </p:txBody>
      </p:sp>
      <p:sp>
        <p:nvSpPr>
          <p:cNvPr id="3" name="図プレースホルダー 2"/>
          <p:cNvSpPr>
            <a:spLocks noGrp="1"/>
          </p:cNvSpPr>
          <p:nvPr>
            <p:ph type="pic" idx="1"/>
          </p:nvPr>
        </p:nvSpPr>
        <p:spPr>
          <a:xfrm>
            <a:off x="2964432" y="955049"/>
            <a:ext cx="9074468" cy="6413183"/>
          </a:xfrm>
        </p:spPr>
        <p:txBody>
          <a:bodyPr/>
          <a:lstStyle>
            <a:lvl1pPr marL="0" indent="0">
              <a:buNone/>
              <a:defRPr sz="5200"/>
            </a:lvl1pPr>
            <a:lvl2pPr marL="737464" indent="0">
              <a:buNone/>
              <a:defRPr sz="4500"/>
            </a:lvl2pPr>
            <a:lvl3pPr marL="1474927" indent="0">
              <a:buNone/>
              <a:defRPr sz="3900"/>
            </a:lvl3pPr>
            <a:lvl4pPr marL="2212391" indent="0">
              <a:buNone/>
              <a:defRPr sz="3200"/>
            </a:lvl4pPr>
            <a:lvl5pPr marL="2949854" indent="0">
              <a:buNone/>
              <a:defRPr sz="3200"/>
            </a:lvl5pPr>
            <a:lvl6pPr marL="3687318" indent="0">
              <a:buNone/>
              <a:defRPr sz="3200"/>
            </a:lvl6pPr>
            <a:lvl7pPr marL="4424782" indent="0">
              <a:buNone/>
              <a:defRPr sz="3200"/>
            </a:lvl7pPr>
            <a:lvl8pPr marL="5162245" indent="0">
              <a:buNone/>
              <a:defRPr sz="3200"/>
            </a:lvl8pPr>
            <a:lvl9pPr marL="5899709" indent="0">
              <a:buNone/>
              <a:defRPr sz="3200"/>
            </a:lvl9pPr>
          </a:lstStyle>
          <a:p>
            <a:endParaRPr kumimoji="1" lang="ja-JP" altLang="en-US"/>
          </a:p>
        </p:txBody>
      </p:sp>
      <p:sp>
        <p:nvSpPr>
          <p:cNvPr id="4" name="テキスト プレースホルダー 3"/>
          <p:cNvSpPr>
            <a:spLocks noGrp="1"/>
          </p:cNvSpPr>
          <p:nvPr>
            <p:ph type="body" sz="half" idx="2"/>
          </p:nvPr>
        </p:nvSpPr>
        <p:spPr>
          <a:xfrm>
            <a:off x="2964432" y="8365344"/>
            <a:ext cx="9074468" cy="1254430"/>
          </a:xfrm>
        </p:spPr>
        <p:txBody>
          <a:bodyPr/>
          <a:lstStyle>
            <a:lvl1pPr marL="0" indent="0">
              <a:buNone/>
              <a:defRPr sz="2300"/>
            </a:lvl1pPr>
            <a:lvl2pPr marL="737464" indent="0">
              <a:buNone/>
              <a:defRPr sz="1900"/>
            </a:lvl2pPr>
            <a:lvl3pPr marL="1474927" indent="0">
              <a:buNone/>
              <a:defRPr sz="1600"/>
            </a:lvl3pPr>
            <a:lvl4pPr marL="2212391" indent="0">
              <a:buNone/>
              <a:defRPr sz="1500"/>
            </a:lvl4pPr>
            <a:lvl5pPr marL="2949854" indent="0">
              <a:buNone/>
              <a:defRPr sz="1500"/>
            </a:lvl5pPr>
            <a:lvl6pPr marL="3687318" indent="0">
              <a:buNone/>
              <a:defRPr sz="1500"/>
            </a:lvl6pPr>
            <a:lvl7pPr marL="4424782" indent="0">
              <a:buNone/>
              <a:defRPr sz="1500"/>
            </a:lvl7pPr>
            <a:lvl8pPr marL="5162245" indent="0">
              <a:buNone/>
              <a:defRPr sz="1500"/>
            </a:lvl8pPr>
            <a:lvl9pPr marL="5899709" indent="0">
              <a:buNone/>
              <a:defRPr sz="15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fld id="{C806D87E-4156-2940-B648-C212664A4F59}" type="datetimeFigureOut">
              <a:t>2026/8/7</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C718EC2E-4535-0640-BE85-B814660E925D}" type="slidenum">
              <a:t>‹#›</a:t>
            </a:fld>
            <a:endParaRPr kumimoji="1" lang="ja-JP" altLang="en-US"/>
          </a:p>
        </p:txBody>
      </p:sp>
    </p:spTree>
    <p:extLst>
      <p:ext uri="{BB962C8B-B14F-4D97-AF65-F5344CB8AC3E}">
        <p14:creationId xmlns:p14="http://schemas.microsoft.com/office/powerpoint/2010/main" val="686905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C806D87E-4156-2940-B648-C212664A4F59}" type="datetimeFigureOut">
              <a:t>2026/8/7</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C718EC2E-4535-0640-BE85-B814660E925D}" type="slidenum">
              <a:t>‹#›</a:t>
            </a:fld>
            <a:endParaRPr kumimoji="1" lang="ja-JP" altLang="en-US"/>
          </a:p>
        </p:txBody>
      </p:sp>
    </p:spTree>
    <p:extLst>
      <p:ext uri="{BB962C8B-B14F-4D97-AF65-F5344CB8AC3E}">
        <p14:creationId xmlns:p14="http://schemas.microsoft.com/office/powerpoint/2010/main" val="8632235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18138434" y="668040"/>
            <a:ext cx="5626906" cy="14214405"/>
          </a:xfrm>
        </p:spPr>
        <p:txBody>
          <a:bodyPr vert="eaVert"/>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a:xfrm>
            <a:off x="1249840" y="668040"/>
            <a:ext cx="16636524" cy="14214405"/>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C806D87E-4156-2940-B648-C212664A4F59}" type="datetimeFigureOut">
              <a:t>2026/8/7</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C718EC2E-4535-0640-BE85-B814660E925D}" type="slidenum">
              <a:t>‹#›</a:t>
            </a:fld>
            <a:endParaRPr kumimoji="1" lang="ja-JP" altLang="en-US"/>
          </a:p>
        </p:txBody>
      </p:sp>
    </p:spTree>
    <p:extLst>
      <p:ext uri="{BB962C8B-B14F-4D97-AF65-F5344CB8AC3E}">
        <p14:creationId xmlns:p14="http://schemas.microsoft.com/office/powerpoint/2010/main" val="14282022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756206" y="428041"/>
            <a:ext cx="13611702" cy="1781440"/>
          </a:xfrm>
          <a:prstGeom prst="rect">
            <a:avLst/>
          </a:prstGeom>
        </p:spPr>
        <p:txBody>
          <a:bodyPr vert="horz" lIns="147493" tIns="73746" rIns="147493" bIns="73746" rtlCol="0" anchor="ctr">
            <a:normAutofit/>
          </a:bodyPr>
          <a:lstStyle/>
          <a:p>
            <a:r>
              <a:rPr kumimoji="1" lang="ja-JP" altLang="en-US"/>
              <a:t>マスター タイトルの書式設定</a:t>
            </a:r>
          </a:p>
        </p:txBody>
      </p:sp>
      <p:sp>
        <p:nvSpPr>
          <p:cNvPr id="3" name="テキスト プレースホルダー 2"/>
          <p:cNvSpPr>
            <a:spLocks noGrp="1"/>
          </p:cNvSpPr>
          <p:nvPr>
            <p:ph type="body" idx="1"/>
          </p:nvPr>
        </p:nvSpPr>
        <p:spPr>
          <a:xfrm>
            <a:off x="756206" y="2494016"/>
            <a:ext cx="13611702" cy="7054007"/>
          </a:xfrm>
          <a:prstGeom prst="rect">
            <a:avLst/>
          </a:prstGeom>
        </p:spPr>
        <p:txBody>
          <a:bodyPr vert="horz" lIns="147493" tIns="73746" rIns="147493" bIns="73746"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2"/>
          </p:nvPr>
        </p:nvSpPr>
        <p:spPr>
          <a:xfrm>
            <a:off x="756206" y="9906785"/>
            <a:ext cx="3528960" cy="569071"/>
          </a:xfrm>
          <a:prstGeom prst="rect">
            <a:avLst/>
          </a:prstGeom>
        </p:spPr>
        <p:txBody>
          <a:bodyPr vert="horz" lIns="147493" tIns="73746" rIns="147493" bIns="73746" rtlCol="0" anchor="ctr"/>
          <a:lstStyle>
            <a:lvl1pPr algn="l">
              <a:defRPr sz="1900">
                <a:solidFill>
                  <a:schemeClr val="tx1">
                    <a:tint val="75000"/>
                  </a:schemeClr>
                </a:solidFill>
              </a:defRPr>
            </a:lvl1pPr>
          </a:lstStyle>
          <a:p>
            <a:fld id="{C806D87E-4156-2940-B648-C212664A4F59}" type="datetimeFigureOut">
              <a:t>2026/8/7</a:t>
            </a:fld>
            <a:endParaRPr kumimoji="1" lang="ja-JP" altLang="en-US"/>
          </a:p>
        </p:txBody>
      </p:sp>
      <p:sp>
        <p:nvSpPr>
          <p:cNvPr id="5" name="フッター プレースホルダー 4"/>
          <p:cNvSpPr>
            <a:spLocks noGrp="1"/>
          </p:cNvSpPr>
          <p:nvPr>
            <p:ph type="ftr" sz="quarter" idx="3"/>
          </p:nvPr>
        </p:nvSpPr>
        <p:spPr>
          <a:xfrm>
            <a:off x="5167406" y="9906785"/>
            <a:ext cx="4789302" cy="569071"/>
          </a:xfrm>
          <a:prstGeom prst="rect">
            <a:avLst/>
          </a:prstGeom>
        </p:spPr>
        <p:txBody>
          <a:bodyPr vert="horz" lIns="147493" tIns="73746" rIns="147493" bIns="73746" rtlCol="0" anchor="ctr"/>
          <a:lstStyle>
            <a:lvl1pPr algn="ctr">
              <a:defRPr sz="19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10838948" y="9906785"/>
            <a:ext cx="3528960" cy="569071"/>
          </a:xfrm>
          <a:prstGeom prst="rect">
            <a:avLst/>
          </a:prstGeom>
        </p:spPr>
        <p:txBody>
          <a:bodyPr vert="horz" lIns="147493" tIns="73746" rIns="147493" bIns="73746" rtlCol="0" anchor="ctr"/>
          <a:lstStyle>
            <a:lvl1pPr algn="r">
              <a:defRPr sz="1900">
                <a:solidFill>
                  <a:schemeClr val="tx1">
                    <a:tint val="75000"/>
                  </a:schemeClr>
                </a:solidFill>
              </a:defRPr>
            </a:lvl1pPr>
          </a:lstStyle>
          <a:p>
            <a:fld id="{C718EC2E-4535-0640-BE85-B814660E925D}" type="slidenum">
              <a:t>‹#›</a:t>
            </a:fld>
            <a:endParaRPr kumimoji="1" lang="ja-JP" altLang="en-US"/>
          </a:p>
        </p:txBody>
      </p:sp>
    </p:spTree>
    <p:extLst>
      <p:ext uri="{BB962C8B-B14F-4D97-AF65-F5344CB8AC3E}">
        <p14:creationId xmlns:p14="http://schemas.microsoft.com/office/powerpoint/2010/main" val="2701745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737464" rtl="0" eaLnBrk="1" latinLnBrk="0" hangingPunct="1">
        <a:spcBef>
          <a:spcPct val="0"/>
        </a:spcBef>
        <a:buNone/>
        <a:defRPr kumimoji="1" sz="7100" kern="1200">
          <a:solidFill>
            <a:schemeClr val="tx1"/>
          </a:solidFill>
          <a:latin typeface="+mj-lt"/>
          <a:ea typeface="+mj-ea"/>
          <a:cs typeface="+mj-cs"/>
        </a:defRPr>
      </a:lvl1pPr>
    </p:titleStyle>
    <p:bodyStyle>
      <a:lvl1pPr marL="553098" indent="-553098" algn="l" defTabSz="737464" rtl="0" eaLnBrk="1" latinLnBrk="0" hangingPunct="1">
        <a:spcBef>
          <a:spcPct val="20000"/>
        </a:spcBef>
        <a:buFont typeface="Arial"/>
        <a:buChar char="•"/>
        <a:defRPr kumimoji="1" sz="5200" kern="1200">
          <a:solidFill>
            <a:schemeClr val="tx1"/>
          </a:solidFill>
          <a:latin typeface="+mn-lt"/>
          <a:ea typeface="+mn-ea"/>
          <a:cs typeface="+mn-cs"/>
        </a:defRPr>
      </a:lvl1pPr>
      <a:lvl2pPr marL="1198378" indent="-460915" algn="l" defTabSz="737464" rtl="0" eaLnBrk="1" latinLnBrk="0" hangingPunct="1">
        <a:spcBef>
          <a:spcPct val="20000"/>
        </a:spcBef>
        <a:buFont typeface="Arial"/>
        <a:buChar char="–"/>
        <a:defRPr kumimoji="1" sz="4500" kern="1200">
          <a:solidFill>
            <a:schemeClr val="tx1"/>
          </a:solidFill>
          <a:latin typeface="+mn-lt"/>
          <a:ea typeface="+mn-ea"/>
          <a:cs typeface="+mn-cs"/>
        </a:defRPr>
      </a:lvl2pPr>
      <a:lvl3pPr marL="1843659" indent="-368732" algn="l" defTabSz="737464" rtl="0" eaLnBrk="1" latinLnBrk="0" hangingPunct="1">
        <a:spcBef>
          <a:spcPct val="20000"/>
        </a:spcBef>
        <a:buFont typeface="Arial"/>
        <a:buChar char="•"/>
        <a:defRPr kumimoji="1" sz="3900" kern="1200">
          <a:solidFill>
            <a:schemeClr val="tx1"/>
          </a:solidFill>
          <a:latin typeface="+mn-lt"/>
          <a:ea typeface="+mn-ea"/>
          <a:cs typeface="+mn-cs"/>
        </a:defRPr>
      </a:lvl3pPr>
      <a:lvl4pPr marL="2581123" indent="-368732" algn="l" defTabSz="737464" rtl="0" eaLnBrk="1" latinLnBrk="0" hangingPunct="1">
        <a:spcBef>
          <a:spcPct val="20000"/>
        </a:spcBef>
        <a:buFont typeface="Arial"/>
        <a:buChar char="–"/>
        <a:defRPr kumimoji="1" sz="3200" kern="1200">
          <a:solidFill>
            <a:schemeClr val="tx1"/>
          </a:solidFill>
          <a:latin typeface="+mn-lt"/>
          <a:ea typeface="+mn-ea"/>
          <a:cs typeface="+mn-cs"/>
        </a:defRPr>
      </a:lvl4pPr>
      <a:lvl5pPr marL="3318586" indent="-368732" algn="l" defTabSz="737464" rtl="0" eaLnBrk="1" latinLnBrk="0" hangingPunct="1">
        <a:spcBef>
          <a:spcPct val="20000"/>
        </a:spcBef>
        <a:buFont typeface="Arial"/>
        <a:buChar char="»"/>
        <a:defRPr kumimoji="1" sz="3200" kern="1200">
          <a:solidFill>
            <a:schemeClr val="tx1"/>
          </a:solidFill>
          <a:latin typeface="+mn-lt"/>
          <a:ea typeface="+mn-ea"/>
          <a:cs typeface="+mn-cs"/>
        </a:defRPr>
      </a:lvl5pPr>
      <a:lvl6pPr marL="4056050" indent="-368732" algn="l" defTabSz="737464" rtl="0" eaLnBrk="1" latinLnBrk="0" hangingPunct="1">
        <a:spcBef>
          <a:spcPct val="20000"/>
        </a:spcBef>
        <a:buFont typeface="Arial"/>
        <a:buChar char="•"/>
        <a:defRPr kumimoji="1" sz="3200" kern="1200">
          <a:solidFill>
            <a:schemeClr val="tx1"/>
          </a:solidFill>
          <a:latin typeface="+mn-lt"/>
          <a:ea typeface="+mn-ea"/>
          <a:cs typeface="+mn-cs"/>
        </a:defRPr>
      </a:lvl6pPr>
      <a:lvl7pPr marL="4793513" indent="-368732" algn="l" defTabSz="737464" rtl="0" eaLnBrk="1" latinLnBrk="0" hangingPunct="1">
        <a:spcBef>
          <a:spcPct val="20000"/>
        </a:spcBef>
        <a:buFont typeface="Arial"/>
        <a:buChar char="•"/>
        <a:defRPr kumimoji="1" sz="3200" kern="1200">
          <a:solidFill>
            <a:schemeClr val="tx1"/>
          </a:solidFill>
          <a:latin typeface="+mn-lt"/>
          <a:ea typeface="+mn-ea"/>
          <a:cs typeface="+mn-cs"/>
        </a:defRPr>
      </a:lvl7pPr>
      <a:lvl8pPr marL="5530977" indent="-368732" algn="l" defTabSz="737464" rtl="0" eaLnBrk="1" latinLnBrk="0" hangingPunct="1">
        <a:spcBef>
          <a:spcPct val="20000"/>
        </a:spcBef>
        <a:buFont typeface="Arial"/>
        <a:buChar char="•"/>
        <a:defRPr kumimoji="1" sz="3200" kern="1200">
          <a:solidFill>
            <a:schemeClr val="tx1"/>
          </a:solidFill>
          <a:latin typeface="+mn-lt"/>
          <a:ea typeface="+mn-ea"/>
          <a:cs typeface="+mn-cs"/>
        </a:defRPr>
      </a:lvl8pPr>
      <a:lvl9pPr marL="6268441" indent="-368732" algn="l" defTabSz="737464" rtl="0" eaLnBrk="1" latinLnBrk="0" hangingPunct="1">
        <a:spcBef>
          <a:spcPct val="20000"/>
        </a:spcBef>
        <a:buFont typeface="Arial"/>
        <a:buChar char="•"/>
        <a:defRPr kumimoji="1" sz="3200" kern="1200">
          <a:solidFill>
            <a:schemeClr val="tx1"/>
          </a:solidFill>
          <a:latin typeface="+mn-lt"/>
          <a:ea typeface="+mn-ea"/>
          <a:cs typeface="+mn-cs"/>
        </a:defRPr>
      </a:lvl9pPr>
    </p:bodyStyle>
    <p:otherStyle>
      <a:defPPr>
        <a:defRPr lang="ja-JP"/>
      </a:defPPr>
      <a:lvl1pPr marL="0" algn="l" defTabSz="737464" rtl="0" eaLnBrk="1" latinLnBrk="0" hangingPunct="1">
        <a:defRPr kumimoji="1" sz="2900" kern="1200">
          <a:solidFill>
            <a:schemeClr val="tx1"/>
          </a:solidFill>
          <a:latin typeface="+mn-lt"/>
          <a:ea typeface="+mn-ea"/>
          <a:cs typeface="+mn-cs"/>
        </a:defRPr>
      </a:lvl1pPr>
      <a:lvl2pPr marL="737464" algn="l" defTabSz="737464" rtl="0" eaLnBrk="1" latinLnBrk="0" hangingPunct="1">
        <a:defRPr kumimoji="1" sz="2900" kern="1200">
          <a:solidFill>
            <a:schemeClr val="tx1"/>
          </a:solidFill>
          <a:latin typeface="+mn-lt"/>
          <a:ea typeface="+mn-ea"/>
          <a:cs typeface="+mn-cs"/>
        </a:defRPr>
      </a:lvl2pPr>
      <a:lvl3pPr marL="1474927" algn="l" defTabSz="737464" rtl="0" eaLnBrk="1" latinLnBrk="0" hangingPunct="1">
        <a:defRPr kumimoji="1" sz="2900" kern="1200">
          <a:solidFill>
            <a:schemeClr val="tx1"/>
          </a:solidFill>
          <a:latin typeface="+mn-lt"/>
          <a:ea typeface="+mn-ea"/>
          <a:cs typeface="+mn-cs"/>
        </a:defRPr>
      </a:lvl3pPr>
      <a:lvl4pPr marL="2212391" algn="l" defTabSz="737464" rtl="0" eaLnBrk="1" latinLnBrk="0" hangingPunct="1">
        <a:defRPr kumimoji="1" sz="2900" kern="1200">
          <a:solidFill>
            <a:schemeClr val="tx1"/>
          </a:solidFill>
          <a:latin typeface="+mn-lt"/>
          <a:ea typeface="+mn-ea"/>
          <a:cs typeface="+mn-cs"/>
        </a:defRPr>
      </a:lvl4pPr>
      <a:lvl5pPr marL="2949854" algn="l" defTabSz="737464" rtl="0" eaLnBrk="1" latinLnBrk="0" hangingPunct="1">
        <a:defRPr kumimoji="1" sz="2900" kern="1200">
          <a:solidFill>
            <a:schemeClr val="tx1"/>
          </a:solidFill>
          <a:latin typeface="+mn-lt"/>
          <a:ea typeface="+mn-ea"/>
          <a:cs typeface="+mn-cs"/>
        </a:defRPr>
      </a:lvl5pPr>
      <a:lvl6pPr marL="3687318" algn="l" defTabSz="737464" rtl="0" eaLnBrk="1" latinLnBrk="0" hangingPunct="1">
        <a:defRPr kumimoji="1" sz="2900" kern="1200">
          <a:solidFill>
            <a:schemeClr val="tx1"/>
          </a:solidFill>
          <a:latin typeface="+mn-lt"/>
          <a:ea typeface="+mn-ea"/>
          <a:cs typeface="+mn-cs"/>
        </a:defRPr>
      </a:lvl6pPr>
      <a:lvl7pPr marL="4424782" algn="l" defTabSz="737464" rtl="0" eaLnBrk="1" latinLnBrk="0" hangingPunct="1">
        <a:defRPr kumimoji="1" sz="2900" kern="1200">
          <a:solidFill>
            <a:schemeClr val="tx1"/>
          </a:solidFill>
          <a:latin typeface="+mn-lt"/>
          <a:ea typeface="+mn-ea"/>
          <a:cs typeface="+mn-cs"/>
        </a:defRPr>
      </a:lvl7pPr>
      <a:lvl8pPr marL="5162245" algn="l" defTabSz="737464" rtl="0" eaLnBrk="1" latinLnBrk="0" hangingPunct="1">
        <a:defRPr kumimoji="1" sz="2900" kern="1200">
          <a:solidFill>
            <a:schemeClr val="tx1"/>
          </a:solidFill>
          <a:latin typeface="+mn-lt"/>
          <a:ea typeface="+mn-ea"/>
          <a:cs typeface="+mn-cs"/>
        </a:defRPr>
      </a:lvl8pPr>
      <a:lvl9pPr marL="5899709" algn="l" defTabSz="737464" rtl="0" eaLnBrk="1" latinLnBrk="0" hangingPunct="1">
        <a:defRPr kumimoji="1" sz="2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11.png"/><Relationship Id="rId18" Type="http://schemas.openxmlformats.org/officeDocument/2006/relationships/image" Target="../media/image16.png"/><Relationship Id="rId26" Type="http://schemas.openxmlformats.org/officeDocument/2006/relationships/image" Target="../media/image24.png"/><Relationship Id="rId39" Type="http://schemas.openxmlformats.org/officeDocument/2006/relationships/image" Target="../media/image37.png"/><Relationship Id="rId21" Type="http://schemas.openxmlformats.org/officeDocument/2006/relationships/image" Target="../media/image19.png"/><Relationship Id="rId34" Type="http://schemas.openxmlformats.org/officeDocument/2006/relationships/image" Target="../media/image32.png"/><Relationship Id="rId42" Type="http://schemas.openxmlformats.org/officeDocument/2006/relationships/image" Target="../media/image40.png"/><Relationship Id="rId47" Type="http://schemas.openxmlformats.org/officeDocument/2006/relationships/image" Target="../media/image45.png"/><Relationship Id="rId50" Type="http://schemas.openxmlformats.org/officeDocument/2006/relationships/image" Target="../media/image48.png"/><Relationship Id="rId7" Type="http://schemas.openxmlformats.org/officeDocument/2006/relationships/image" Target="../media/image5.png"/><Relationship Id="rId2" Type="http://schemas.openxmlformats.org/officeDocument/2006/relationships/notesSlide" Target="../notesSlides/notesSlide1.xml"/><Relationship Id="rId16" Type="http://schemas.openxmlformats.org/officeDocument/2006/relationships/image" Target="../media/image14.jpg"/><Relationship Id="rId29" Type="http://schemas.openxmlformats.org/officeDocument/2006/relationships/image" Target="../media/image27.png"/><Relationship Id="rId11" Type="http://schemas.openxmlformats.org/officeDocument/2006/relationships/image" Target="../media/image9.png"/><Relationship Id="rId24" Type="http://schemas.openxmlformats.org/officeDocument/2006/relationships/image" Target="../media/image22.png"/><Relationship Id="rId32" Type="http://schemas.openxmlformats.org/officeDocument/2006/relationships/image" Target="../media/image30.png"/><Relationship Id="rId37" Type="http://schemas.openxmlformats.org/officeDocument/2006/relationships/image" Target="../media/image35.png"/><Relationship Id="rId40" Type="http://schemas.openxmlformats.org/officeDocument/2006/relationships/image" Target="../media/image38.png"/><Relationship Id="rId45" Type="http://schemas.openxmlformats.org/officeDocument/2006/relationships/image" Target="../media/image43.png"/><Relationship Id="rId53" Type="http://schemas.openxmlformats.org/officeDocument/2006/relationships/image" Target="../media/image51.png"/><Relationship Id="rId5" Type="http://schemas.openxmlformats.org/officeDocument/2006/relationships/image" Target="../media/image3.png"/><Relationship Id="rId10" Type="http://schemas.openxmlformats.org/officeDocument/2006/relationships/image" Target="../media/image8.png"/><Relationship Id="rId19" Type="http://schemas.openxmlformats.org/officeDocument/2006/relationships/image" Target="../media/image17.png"/><Relationship Id="rId31" Type="http://schemas.openxmlformats.org/officeDocument/2006/relationships/image" Target="../media/image29.png"/><Relationship Id="rId44" Type="http://schemas.openxmlformats.org/officeDocument/2006/relationships/image" Target="../media/image42.png"/><Relationship Id="rId52" Type="http://schemas.openxmlformats.org/officeDocument/2006/relationships/image" Target="../media/image50.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jpg"/><Relationship Id="rId22" Type="http://schemas.openxmlformats.org/officeDocument/2006/relationships/image" Target="../media/image20.png"/><Relationship Id="rId27" Type="http://schemas.openxmlformats.org/officeDocument/2006/relationships/image" Target="../media/image25.png"/><Relationship Id="rId30" Type="http://schemas.openxmlformats.org/officeDocument/2006/relationships/image" Target="../media/image28.png"/><Relationship Id="rId35" Type="http://schemas.openxmlformats.org/officeDocument/2006/relationships/image" Target="../media/image33.png"/><Relationship Id="rId43" Type="http://schemas.openxmlformats.org/officeDocument/2006/relationships/image" Target="../media/image41.png"/><Relationship Id="rId48" Type="http://schemas.openxmlformats.org/officeDocument/2006/relationships/image" Target="../media/image46.png"/><Relationship Id="rId8" Type="http://schemas.openxmlformats.org/officeDocument/2006/relationships/image" Target="../media/image6.png"/><Relationship Id="rId51" Type="http://schemas.openxmlformats.org/officeDocument/2006/relationships/image" Target="../media/image49.png"/><Relationship Id="rId3" Type="http://schemas.openxmlformats.org/officeDocument/2006/relationships/image" Target="../media/image1.png"/><Relationship Id="rId12" Type="http://schemas.openxmlformats.org/officeDocument/2006/relationships/image" Target="../media/image10.png"/><Relationship Id="rId17" Type="http://schemas.openxmlformats.org/officeDocument/2006/relationships/image" Target="../media/image15.png"/><Relationship Id="rId25" Type="http://schemas.openxmlformats.org/officeDocument/2006/relationships/image" Target="../media/image23.png"/><Relationship Id="rId33" Type="http://schemas.openxmlformats.org/officeDocument/2006/relationships/image" Target="../media/image31.png"/><Relationship Id="rId38" Type="http://schemas.openxmlformats.org/officeDocument/2006/relationships/image" Target="../media/image36.png"/><Relationship Id="rId46" Type="http://schemas.openxmlformats.org/officeDocument/2006/relationships/image" Target="../media/image44.png"/><Relationship Id="rId20" Type="http://schemas.openxmlformats.org/officeDocument/2006/relationships/image" Target="../media/image18.png"/><Relationship Id="rId41" Type="http://schemas.openxmlformats.org/officeDocument/2006/relationships/image" Target="../media/image39.png"/><Relationship Id="rId54" Type="http://schemas.openxmlformats.org/officeDocument/2006/relationships/image" Target="../media/image52.png"/><Relationship Id="rId1" Type="http://schemas.openxmlformats.org/officeDocument/2006/relationships/slideLayout" Target="../slideLayouts/slideLayout2.xml"/><Relationship Id="rId6" Type="http://schemas.openxmlformats.org/officeDocument/2006/relationships/image" Target="../media/image4.png"/><Relationship Id="rId15" Type="http://schemas.openxmlformats.org/officeDocument/2006/relationships/image" Target="../media/image13.jpg"/><Relationship Id="rId23" Type="http://schemas.openxmlformats.org/officeDocument/2006/relationships/image" Target="../media/image21.png"/><Relationship Id="rId28" Type="http://schemas.openxmlformats.org/officeDocument/2006/relationships/image" Target="../media/image26.png"/><Relationship Id="rId36" Type="http://schemas.openxmlformats.org/officeDocument/2006/relationships/image" Target="../media/image34.png"/><Relationship Id="rId49"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7" name="グループ化 506">
            <a:extLst>
              <a:ext uri="{FF2B5EF4-FFF2-40B4-BE49-F238E27FC236}">
                <a16:creationId xmlns:a16="http://schemas.microsoft.com/office/drawing/2014/main" id="{E1F3D482-F98E-EF42-22FA-3B8FC05947C2}"/>
              </a:ext>
            </a:extLst>
          </p:cNvPr>
          <p:cNvGrpSpPr/>
          <p:nvPr/>
        </p:nvGrpSpPr>
        <p:grpSpPr>
          <a:xfrm>
            <a:off x="-19048" y="3996301"/>
            <a:ext cx="5583445" cy="6692337"/>
            <a:chOff x="17111" y="657965"/>
            <a:chExt cx="5547285" cy="6726311"/>
          </a:xfrm>
        </p:grpSpPr>
        <p:grpSp>
          <p:nvGrpSpPr>
            <p:cNvPr id="497" name="グループ化 496">
              <a:extLst>
                <a:ext uri="{FF2B5EF4-FFF2-40B4-BE49-F238E27FC236}">
                  <a16:creationId xmlns:a16="http://schemas.microsoft.com/office/drawing/2014/main" id="{702525F4-B685-4133-4405-9448D782D0F7}"/>
                </a:ext>
              </a:extLst>
            </p:cNvPr>
            <p:cNvGrpSpPr/>
            <p:nvPr/>
          </p:nvGrpSpPr>
          <p:grpSpPr>
            <a:xfrm>
              <a:off x="17111" y="657965"/>
              <a:ext cx="5547285" cy="6726311"/>
              <a:chOff x="87221" y="3586870"/>
              <a:chExt cx="5547285" cy="6726311"/>
            </a:xfrm>
          </p:grpSpPr>
          <p:sp>
            <p:nvSpPr>
              <p:cNvPr id="38" name="正方形/長方形 37"/>
              <p:cNvSpPr/>
              <p:nvPr/>
            </p:nvSpPr>
            <p:spPr>
              <a:xfrm>
                <a:off x="114990" y="3586870"/>
                <a:ext cx="5519516" cy="6726311"/>
              </a:xfrm>
              <a:prstGeom prst="rect">
                <a:avLst/>
              </a:prstGeom>
              <a:solidFill>
                <a:schemeClr val="accent5">
                  <a:lumMod val="20000"/>
                  <a:lumOff val="80000"/>
                </a:schemeClr>
              </a:solidFill>
              <a:ln>
                <a:noFill/>
              </a:ln>
            </p:spPr>
            <p:style>
              <a:lnRef idx="2">
                <a:schemeClr val="accent5"/>
              </a:lnRef>
              <a:fillRef idx="1">
                <a:schemeClr val="lt1"/>
              </a:fillRef>
              <a:effectRef idx="0">
                <a:schemeClr val="accent5"/>
              </a:effectRef>
              <a:fontRef idx="minor">
                <a:schemeClr val="dk1"/>
              </a:fontRef>
            </p:style>
            <p:txBody>
              <a:bodyPr rtlCol="0" anchor="ctr"/>
              <a:lstStyle/>
              <a:p>
                <a:pPr algn="ctr"/>
                <a:endParaRPr kumimoji="1" lang="ja-JP" altLang="en-US" dirty="0">
                  <a:latin typeface="+mn-ea"/>
                </a:endParaRPr>
              </a:p>
            </p:txBody>
          </p:sp>
          <p:pic>
            <p:nvPicPr>
              <p:cNvPr id="18" name="図 17" descr="ダイアグラム&#10;&#10;自動的に生成された説明">
                <a:extLst>
                  <a:ext uri="{FF2B5EF4-FFF2-40B4-BE49-F238E27FC236}">
                    <a16:creationId xmlns:a16="http://schemas.microsoft.com/office/drawing/2014/main" id="{2864AD48-2140-044D-BE0B-F96C6E2B4C1A}"/>
                  </a:ext>
                </a:extLst>
              </p:cNvPr>
              <p:cNvPicPr>
                <a:picLocks noChangeAspect="1"/>
              </p:cNvPicPr>
              <p:nvPr/>
            </p:nvPicPr>
            <p:blipFill>
              <a:blip r:embed="rId3"/>
              <a:stretch>
                <a:fillRect/>
              </a:stretch>
            </p:blipFill>
            <p:spPr>
              <a:xfrm>
                <a:off x="4189903" y="9178282"/>
                <a:ext cx="1436131" cy="1120498"/>
              </a:xfrm>
              <a:prstGeom prst="rect">
                <a:avLst/>
              </a:prstGeom>
            </p:spPr>
          </p:pic>
          <p:sp>
            <p:nvSpPr>
              <p:cNvPr id="140" name="テキスト ボックス 139">
                <a:extLst>
                  <a:ext uri="{FF2B5EF4-FFF2-40B4-BE49-F238E27FC236}">
                    <a16:creationId xmlns:a16="http://schemas.microsoft.com/office/drawing/2014/main" id="{AFA3AE4C-A5A4-4F4F-80CA-8C4598879566}"/>
                  </a:ext>
                </a:extLst>
              </p:cNvPr>
              <p:cNvSpPr txBox="1"/>
              <p:nvPr/>
            </p:nvSpPr>
            <p:spPr>
              <a:xfrm>
                <a:off x="1375666" y="7616064"/>
                <a:ext cx="877163" cy="446276"/>
              </a:xfrm>
              <a:prstGeom prst="rect">
                <a:avLst/>
              </a:prstGeom>
              <a:noFill/>
            </p:spPr>
            <p:txBody>
              <a:bodyPr wrap="none" rtlCol="0">
                <a:spAutoFit/>
              </a:bodyPr>
              <a:lstStyle/>
              <a:p>
                <a:r>
                  <a:rPr lang="ja-JP" altLang="en-US" sz="1400" dirty="0">
                    <a:solidFill>
                      <a:schemeClr val="accent1">
                        <a:lumMod val="75000"/>
                      </a:schemeClr>
                    </a:solidFill>
                    <a:latin typeface="+mj-ea"/>
                    <a:ea typeface="+mj-ea"/>
                  </a:rPr>
                  <a:t>洗浄</a:t>
                </a:r>
              </a:p>
              <a:p>
                <a:r>
                  <a:rPr lang="ja-JP" altLang="en-US" sz="900" dirty="0">
                    <a:solidFill>
                      <a:schemeClr val="accent1">
                        <a:lumMod val="75000"/>
                      </a:schemeClr>
                    </a:solidFill>
                    <a:latin typeface="+mj-ea"/>
                    <a:ea typeface="+mj-ea"/>
                  </a:rPr>
                  <a:t>（約</a:t>
                </a:r>
                <a:r>
                  <a:rPr lang="en-US" altLang="ja-JP" sz="900" dirty="0">
                    <a:solidFill>
                      <a:schemeClr val="accent1">
                        <a:lumMod val="75000"/>
                      </a:schemeClr>
                    </a:solidFill>
                    <a:latin typeface="+mj-ea"/>
                    <a:ea typeface="+mj-ea"/>
                  </a:rPr>
                  <a:t>60〜90</a:t>
                </a:r>
                <a:r>
                  <a:rPr lang="ja-JP" altLang="en-US" sz="900" dirty="0">
                    <a:solidFill>
                      <a:schemeClr val="accent1">
                        <a:lumMod val="75000"/>
                      </a:schemeClr>
                    </a:solidFill>
                    <a:latin typeface="+mj-ea"/>
                    <a:ea typeface="+mj-ea"/>
                  </a:rPr>
                  <a:t>分）</a:t>
                </a:r>
              </a:p>
            </p:txBody>
          </p:sp>
          <p:sp>
            <p:nvSpPr>
              <p:cNvPr id="141" name="テキスト ボックス 140">
                <a:extLst>
                  <a:ext uri="{FF2B5EF4-FFF2-40B4-BE49-F238E27FC236}">
                    <a16:creationId xmlns:a16="http://schemas.microsoft.com/office/drawing/2014/main" id="{521693EC-3489-474C-99D7-7F56C521AD91}"/>
                  </a:ext>
                </a:extLst>
              </p:cNvPr>
              <p:cNvSpPr txBox="1"/>
              <p:nvPr/>
            </p:nvSpPr>
            <p:spPr>
              <a:xfrm>
                <a:off x="2788514" y="7616064"/>
                <a:ext cx="906017" cy="477054"/>
              </a:xfrm>
              <a:prstGeom prst="rect">
                <a:avLst/>
              </a:prstGeom>
              <a:noFill/>
            </p:spPr>
            <p:txBody>
              <a:bodyPr wrap="none" rtlCol="0">
                <a:spAutoFit/>
              </a:bodyPr>
              <a:lstStyle/>
              <a:p>
                <a:r>
                  <a:rPr lang="ja-JP" altLang="en-US" sz="1400" dirty="0">
                    <a:solidFill>
                      <a:schemeClr val="accent1">
                        <a:lumMod val="75000"/>
                      </a:schemeClr>
                    </a:solidFill>
                    <a:latin typeface="+mj-ea"/>
                    <a:ea typeface="+mj-ea"/>
                  </a:rPr>
                  <a:t>温風乾燥</a:t>
                </a:r>
                <a:endParaRPr lang="en-US" altLang="ja-JP" sz="1400" dirty="0">
                  <a:solidFill>
                    <a:schemeClr val="accent1">
                      <a:lumMod val="75000"/>
                    </a:schemeClr>
                  </a:solidFill>
                  <a:latin typeface="+mj-ea"/>
                  <a:ea typeface="+mj-ea"/>
                </a:endParaRPr>
              </a:p>
              <a:p>
                <a:r>
                  <a:rPr lang="ja-JP" altLang="en-US" sz="1050" dirty="0">
                    <a:solidFill>
                      <a:schemeClr val="accent1">
                        <a:lumMod val="75000"/>
                      </a:schemeClr>
                    </a:solidFill>
                    <a:latin typeface="+mj-ea"/>
                    <a:ea typeface="+mj-ea"/>
                  </a:rPr>
                  <a:t>（約</a:t>
                </a:r>
                <a:r>
                  <a:rPr lang="en-US" altLang="ja-JP" sz="1050" dirty="0">
                    <a:solidFill>
                      <a:schemeClr val="accent1">
                        <a:lumMod val="75000"/>
                      </a:schemeClr>
                    </a:solidFill>
                    <a:latin typeface="+mj-ea"/>
                    <a:ea typeface="+mj-ea"/>
                  </a:rPr>
                  <a:t>40</a:t>
                </a:r>
                <a:r>
                  <a:rPr lang="ja-JP" altLang="en-US" sz="1050" dirty="0">
                    <a:solidFill>
                      <a:schemeClr val="accent1">
                        <a:lumMod val="75000"/>
                      </a:schemeClr>
                    </a:solidFill>
                    <a:latin typeface="+mj-ea"/>
                    <a:ea typeface="+mj-ea"/>
                  </a:rPr>
                  <a:t>分）</a:t>
                </a:r>
              </a:p>
            </p:txBody>
          </p:sp>
          <p:sp>
            <p:nvSpPr>
              <p:cNvPr id="142" name="テキスト ボックス 141">
                <a:extLst>
                  <a:ext uri="{FF2B5EF4-FFF2-40B4-BE49-F238E27FC236}">
                    <a16:creationId xmlns:a16="http://schemas.microsoft.com/office/drawing/2014/main" id="{6958C6EC-5A4D-A24F-8C91-1744959DAACA}"/>
                  </a:ext>
                </a:extLst>
              </p:cNvPr>
              <p:cNvSpPr txBox="1"/>
              <p:nvPr/>
            </p:nvSpPr>
            <p:spPr>
              <a:xfrm>
                <a:off x="904748" y="8031587"/>
                <a:ext cx="1526894" cy="461665"/>
              </a:xfrm>
              <a:prstGeom prst="rect">
                <a:avLst/>
              </a:prstGeom>
              <a:noFill/>
            </p:spPr>
            <p:txBody>
              <a:bodyPr wrap="square" rtlCol="0">
                <a:spAutoFit/>
              </a:bodyPr>
              <a:lstStyle/>
              <a:p>
                <a:r>
                  <a:rPr lang="ja-JP" altLang="en-US" sz="800" dirty="0">
                    <a:latin typeface="メイリオ" panose="020B0604030504040204" pitchFamily="50" charset="-128"/>
                    <a:ea typeface="メイリオ" panose="020B0604030504040204" pitchFamily="50" charset="-128"/>
                  </a:rPr>
                  <a:t>約</a:t>
                </a:r>
                <a:r>
                  <a:rPr lang="en-US" altLang="ja-JP" sz="800" dirty="0">
                    <a:latin typeface="メイリオ" panose="020B0604030504040204" pitchFamily="50" charset="-128"/>
                    <a:ea typeface="メイリオ" panose="020B0604030504040204" pitchFamily="50" charset="-128"/>
                  </a:rPr>
                  <a:t>3L/h</a:t>
                </a:r>
                <a:r>
                  <a:rPr lang="en-US" altLang="ja-JP" sz="800" baseline="30000" dirty="0">
                    <a:latin typeface="メイリオ" panose="020B0604030504040204" pitchFamily="50" charset="-128"/>
                    <a:ea typeface="メイリオ" panose="020B0604030504040204" pitchFamily="50" charset="-128"/>
                  </a:rPr>
                  <a:t>※3</a:t>
                </a:r>
                <a:r>
                  <a:rPr lang="ja-JP" altLang="en-US" sz="800" dirty="0">
                    <a:latin typeface="メイリオ" panose="020B0604030504040204" pitchFamily="50" charset="-128"/>
                    <a:ea typeface="メイリオ" panose="020B0604030504040204" pitchFamily="50" charset="-128"/>
                  </a:rPr>
                  <a:t>の結露水を発生させ、熱交換器に付着した汚れを洗い流す。</a:t>
                </a:r>
              </a:p>
            </p:txBody>
          </p:sp>
          <p:sp>
            <p:nvSpPr>
              <p:cNvPr id="143" name="テキスト ボックス 142">
                <a:extLst>
                  <a:ext uri="{FF2B5EF4-FFF2-40B4-BE49-F238E27FC236}">
                    <a16:creationId xmlns:a16="http://schemas.microsoft.com/office/drawing/2014/main" id="{CB0FB718-35A6-9847-A4AE-6A844673FC63}"/>
                  </a:ext>
                </a:extLst>
              </p:cNvPr>
              <p:cNvSpPr txBox="1"/>
              <p:nvPr/>
            </p:nvSpPr>
            <p:spPr>
              <a:xfrm>
                <a:off x="2492302" y="8088842"/>
                <a:ext cx="1303140" cy="338554"/>
              </a:xfrm>
              <a:prstGeom prst="rect">
                <a:avLst/>
              </a:prstGeom>
              <a:noFill/>
            </p:spPr>
            <p:txBody>
              <a:bodyPr wrap="square" rtlCol="0">
                <a:spAutoFit/>
              </a:bodyPr>
              <a:lstStyle/>
              <a:p>
                <a:r>
                  <a:rPr lang="ja-JP" altLang="en-US" sz="800" dirty="0">
                    <a:latin typeface="メイリオ" panose="020B0604030504040204" pitchFamily="50" charset="-128"/>
                    <a:ea typeface="メイリオ" panose="020B0604030504040204" pitchFamily="50" charset="-128"/>
                  </a:rPr>
                  <a:t>洗浄後、温風でしっかりと乾燥し、きれいを保つ。</a:t>
                </a:r>
              </a:p>
            </p:txBody>
          </p:sp>
          <p:sp>
            <p:nvSpPr>
              <p:cNvPr id="144" name="テキスト ボックス 143">
                <a:extLst>
                  <a:ext uri="{FF2B5EF4-FFF2-40B4-BE49-F238E27FC236}">
                    <a16:creationId xmlns:a16="http://schemas.microsoft.com/office/drawing/2014/main" id="{A00EE162-90D1-DA45-81A0-55D266524E8D}"/>
                  </a:ext>
                </a:extLst>
              </p:cNvPr>
              <p:cNvSpPr txBox="1"/>
              <p:nvPr/>
            </p:nvSpPr>
            <p:spPr>
              <a:xfrm>
                <a:off x="4236098" y="7587935"/>
                <a:ext cx="1261884" cy="307777"/>
              </a:xfrm>
              <a:prstGeom prst="rect">
                <a:avLst/>
              </a:prstGeom>
              <a:noFill/>
            </p:spPr>
            <p:txBody>
              <a:bodyPr wrap="none" rtlCol="0">
                <a:spAutoFit/>
              </a:bodyPr>
              <a:lstStyle/>
              <a:p>
                <a:r>
                  <a:rPr lang="ja-JP" altLang="en-US" sz="1400" dirty="0">
                    <a:solidFill>
                      <a:schemeClr val="accent1">
                        <a:lumMod val="75000"/>
                      </a:schemeClr>
                    </a:solidFill>
                    <a:latin typeface="+mj-ea"/>
                    <a:ea typeface="+mj-ea"/>
                  </a:rPr>
                  <a:t>洗浄運転完了</a:t>
                </a:r>
                <a:endParaRPr lang="en-US" altLang="ja-JP" sz="1400" dirty="0">
                  <a:solidFill>
                    <a:schemeClr val="accent1">
                      <a:lumMod val="75000"/>
                    </a:schemeClr>
                  </a:solidFill>
                  <a:latin typeface="+mj-ea"/>
                  <a:ea typeface="+mj-ea"/>
                </a:endParaRPr>
              </a:p>
            </p:txBody>
          </p:sp>
          <p:sp>
            <p:nvSpPr>
              <p:cNvPr id="145" name="テキスト ボックス 144">
                <a:extLst>
                  <a:ext uri="{FF2B5EF4-FFF2-40B4-BE49-F238E27FC236}">
                    <a16:creationId xmlns:a16="http://schemas.microsoft.com/office/drawing/2014/main" id="{2AC3313C-B2D3-3C4B-9FE2-9300E8E49EDC}"/>
                  </a:ext>
                </a:extLst>
              </p:cNvPr>
              <p:cNvSpPr txBox="1"/>
              <p:nvPr/>
            </p:nvSpPr>
            <p:spPr>
              <a:xfrm>
                <a:off x="4081972" y="7992593"/>
                <a:ext cx="1303140" cy="461665"/>
              </a:xfrm>
              <a:prstGeom prst="rect">
                <a:avLst/>
              </a:prstGeom>
              <a:noFill/>
            </p:spPr>
            <p:txBody>
              <a:bodyPr wrap="square" rtlCol="0">
                <a:spAutoFit/>
              </a:bodyPr>
              <a:lstStyle/>
              <a:p>
                <a:r>
                  <a:rPr lang="ja-JP" altLang="en-US" sz="800" dirty="0">
                    <a:latin typeface="メイリオ" panose="020B0604030504040204" pitchFamily="50" charset="-128"/>
                    <a:ea typeface="メイリオ" panose="020B0604030504040204" pitchFamily="50" charset="-128"/>
                  </a:rPr>
                  <a:t>洗浄された熱交換器でいつでも快適な冷暖房運転が可能。</a:t>
                </a:r>
              </a:p>
            </p:txBody>
          </p:sp>
          <p:sp>
            <p:nvSpPr>
              <p:cNvPr id="2" name="テキスト ボックス 1">
                <a:extLst>
                  <a:ext uri="{FF2B5EF4-FFF2-40B4-BE49-F238E27FC236}">
                    <a16:creationId xmlns:a16="http://schemas.microsoft.com/office/drawing/2014/main" id="{C06ED68B-E94F-3040-ADAE-65A9F41D7A3F}"/>
                  </a:ext>
                </a:extLst>
              </p:cNvPr>
              <p:cNvSpPr txBox="1"/>
              <p:nvPr/>
            </p:nvSpPr>
            <p:spPr>
              <a:xfrm>
                <a:off x="114990" y="9421751"/>
                <a:ext cx="3680452" cy="556810"/>
              </a:xfrm>
              <a:prstGeom prst="rect">
                <a:avLst/>
              </a:prstGeom>
              <a:noFill/>
            </p:spPr>
            <p:txBody>
              <a:bodyPr wrap="square" rtlCol="0">
                <a:spAutoFit/>
              </a:bodyPr>
              <a:lstStyle/>
              <a:p>
                <a:r>
                  <a:rPr lang="ja-JP" altLang="en-US" sz="1000" dirty="0">
                    <a:latin typeface="メイリオ" panose="020B0604030504040204" pitchFamily="50" charset="-128"/>
                    <a:ea typeface="メイリオ" panose="020B0604030504040204" pitchFamily="50" charset="-128"/>
                  </a:rPr>
                  <a:t>フィンに汚れがつきにくい特殊コーティング。</a:t>
                </a:r>
                <a:endParaRPr lang="en-US" altLang="ja-JP" sz="1000" dirty="0">
                  <a:latin typeface="メイリオ" panose="020B0604030504040204" pitchFamily="50" charset="-128"/>
                  <a:ea typeface="メイリオ" panose="020B0604030504040204" pitchFamily="50" charset="-128"/>
                </a:endParaRPr>
              </a:p>
              <a:p>
                <a:r>
                  <a:rPr lang="ja-JP" altLang="en-US" sz="1000" dirty="0">
                    <a:latin typeface="メイリオ" panose="020B0604030504040204" pitchFamily="50" charset="-128"/>
                    <a:ea typeface="メイリオ" panose="020B0604030504040204" pitchFamily="50" charset="-128"/>
                  </a:rPr>
                  <a:t>抗菌・防カビ</a:t>
                </a:r>
                <a:r>
                  <a:rPr lang="en-US" altLang="ja-JP" sz="1000" baseline="30000" dirty="0">
                    <a:latin typeface="メイリオ" panose="020B0604030504040204" pitchFamily="50" charset="-128"/>
                    <a:ea typeface="メイリオ" panose="020B0604030504040204" pitchFamily="50" charset="-128"/>
                  </a:rPr>
                  <a:t>※4</a:t>
                </a:r>
                <a:r>
                  <a:rPr lang="ja-JP" altLang="en-US" sz="1000" dirty="0">
                    <a:latin typeface="メイリオ" panose="020B0604030504040204" pitchFamily="50" charset="-128"/>
                    <a:ea typeface="メイリオ" panose="020B0604030504040204" pitchFamily="50" charset="-128"/>
                  </a:rPr>
                  <a:t>処理で菌を抑制。熱交換器に付着した汚れを</a:t>
                </a:r>
                <a:endParaRPr lang="en-US" altLang="ja-JP" sz="1000" dirty="0">
                  <a:latin typeface="メイリオ" panose="020B0604030504040204" pitchFamily="50" charset="-128"/>
                  <a:ea typeface="メイリオ" panose="020B0604030504040204" pitchFamily="50" charset="-128"/>
                </a:endParaRPr>
              </a:p>
              <a:p>
                <a:r>
                  <a:rPr lang="ja-JP" altLang="en-US" sz="1000" dirty="0">
                    <a:latin typeface="メイリオ" panose="020B0604030504040204" pitchFamily="50" charset="-128"/>
                    <a:ea typeface="メイリオ" panose="020B0604030504040204" pitchFamily="50" charset="-128"/>
                  </a:rPr>
                  <a:t>カンタンに洗い流します。</a:t>
                </a:r>
              </a:p>
            </p:txBody>
          </p:sp>
          <p:sp>
            <p:nvSpPr>
              <p:cNvPr id="4" name="テキスト ボックス 3">
                <a:extLst>
                  <a:ext uri="{FF2B5EF4-FFF2-40B4-BE49-F238E27FC236}">
                    <a16:creationId xmlns:a16="http://schemas.microsoft.com/office/drawing/2014/main" id="{80AD2247-BB87-BF41-8163-77B1DBAF03C5}"/>
                  </a:ext>
                </a:extLst>
              </p:cNvPr>
              <p:cNvSpPr txBox="1"/>
              <p:nvPr/>
            </p:nvSpPr>
            <p:spPr>
              <a:xfrm>
                <a:off x="87221" y="9906360"/>
                <a:ext cx="4545564" cy="369332"/>
              </a:xfrm>
              <a:prstGeom prst="rect">
                <a:avLst/>
              </a:prstGeom>
              <a:noFill/>
            </p:spPr>
            <p:txBody>
              <a:bodyPr wrap="square" rtlCol="0">
                <a:spAutoFit/>
              </a:bodyPr>
              <a:lstStyle/>
              <a:p>
                <a:r>
                  <a:rPr lang="en-US" altLang="ja-JP" sz="450" dirty="0">
                    <a:latin typeface="メイリオ" panose="020B0604030504040204" pitchFamily="50" charset="-128"/>
                    <a:ea typeface="メイリオ" panose="020B0604030504040204" pitchFamily="50" charset="-128"/>
                  </a:rPr>
                  <a:t>※4</a:t>
                </a:r>
                <a:r>
                  <a:rPr lang="ja-JP" altLang="en-US" sz="450" dirty="0">
                    <a:latin typeface="メイリオ" panose="020B0604030504040204" pitchFamily="50" charset="-128"/>
                    <a:ea typeface="メイリオ" panose="020B0604030504040204" pitchFamily="50" charset="-128"/>
                  </a:rPr>
                  <a:t>［抗菌］試験機関：一般財団法人 ボーケン品質評価機構／試験方法：</a:t>
                </a:r>
                <a:r>
                  <a:rPr lang="en" altLang="ja-JP" sz="450" dirty="0">
                    <a:latin typeface="メイリオ" panose="020B0604030504040204" pitchFamily="50" charset="-128"/>
                    <a:ea typeface="メイリオ" panose="020B0604030504040204" pitchFamily="50" charset="-128"/>
                  </a:rPr>
                  <a:t>JIS Z 2801</a:t>
                </a:r>
                <a:r>
                  <a:rPr lang="ja-JP" altLang="en" sz="450" dirty="0">
                    <a:latin typeface="メイリオ" panose="020B0604030504040204" pitchFamily="50" charset="-128"/>
                    <a:ea typeface="メイリオ" panose="020B0604030504040204" pitchFamily="50" charset="-128"/>
                  </a:rPr>
                  <a:t>：</a:t>
                </a:r>
                <a:r>
                  <a:rPr lang="en" altLang="ja-JP" sz="450" dirty="0">
                    <a:latin typeface="メイリオ" panose="020B0604030504040204" pitchFamily="50" charset="-128"/>
                    <a:ea typeface="メイリオ" panose="020B0604030504040204" pitchFamily="50" charset="-128"/>
                  </a:rPr>
                  <a:t>2012 </a:t>
                </a:r>
                <a:r>
                  <a:rPr lang="ja-JP" altLang="en-US" sz="450" dirty="0">
                    <a:latin typeface="メイリオ" panose="020B0604030504040204" pitchFamily="50" charset="-128"/>
                    <a:ea typeface="メイリオ" panose="020B0604030504040204" pitchFamily="50" charset="-128"/>
                  </a:rPr>
                  <a:t>定量試験（フィルム密着法）／試験番号：</a:t>
                </a:r>
                <a:r>
                  <a:rPr lang="en-US" altLang="ja-JP" sz="450" dirty="0">
                    <a:latin typeface="メイリオ" panose="020B0604030504040204" pitchFamily="50" charset="-128"/>
                    <a:ea typeface="メイリオ" panose="020B0604030504040204" pitchFamily="50" charset="-128"/>
                  </a:rPr>
                  <a:t>35023007806</a:t>
                </a:r>
              </a:p>
              <a:p>
                <a:r>
                  <a:rPr lang="ja-JP" altLang="en-US" sz="450" dirty="0">
                    <a:latin typeface="メイリオ" panose="020B0604030504040204" pitchFamily="50" charset="-128"/>
                    <a:ea typeface="メイリオ" panose="020B0604030504040204" pitchFamily="50" charset="-128"/>
                  </a:rPr>
                  <a:t>     （</a:t>
                </a:r>
                <a:r>
                  <a:rPr lang="en-US" altLang="ja-JP" sz="450" dirty="0">
                    <a:latin typeface="メイリオ" panose="020B0604030504040204" pitchFamily="50" charset="-128"/>
                    <a:ea typeface="メイリオ" panose="020B0604030504040204" pitchFamily="50" charset="-128"/>
                  </a:rPr>
                  <a:t>29023004342-1</a:t>
                </a:r>
                <a:r>
                  <a:rPr lang="ja-JP" altLang="en-US" sz="450" dirty="0">
                    <a:latin typeface="メイリオ" panose="020B0604030504040204" pitchFamily="50" charset="-128"/>
                    <a:ea typeface="メイリオ" panose="020B0604030504040204" pitchFamily="50" charset="-128"/>
                  </a:rPr>
                  <a:t>）／試験結果：</a:t>
                </a:r>
                <a:r>
                  <a:rPr lang="en-US" altLang="ja-JP" sz="450" dirty="0">
                    <a:latin typeface="メイリオ" panose="020B0604030504040204" pitchFamily="50" charset="-128"/>
                    <a:ea typeface="メイリオ" panose="020B0604030504040204" pitchFamily="50" charset="-128"/>
                  </a:rPr>
                  <a:t>99</a:t>
                </a:r>
                <a:r>
                  <a:rPr lang="ja-JP" altLang="en-US" sz="450" dirty="0">
                    <a:latin typeface="メイリオ" panose="020B0604030504040204" pitchFamily="50" charset="-128"/>
                    <a:ea typeface="メイリオ" panose="020B0604030504040204" pitchFamily="50" charset="-128"/>
                  </a:rPr>
                  <a:t>％以上抑制／試験は</a:t>
                </a:r>
                <a:r>
                  <a:rPr lang="en-US" altLang="ja-JP" sz="450" dirty="0">
                    <a:latin typeface="メイリオ" panose="020B0604030504040204" pitchFamily="50" charset="-128"/>
                    <a:ea typeface="メイリオ" panose="020B0604030504040204" pitchFamily="50" charset="-128"/>
                  </a:rPr>
                  <a:t>2</a:t>
                </a:r>
                <a:r>
                  <a:rPr lang="ja-JP" altLang="en-US" sz="450" dirty="0">
                    <a:latin typeface="メイリオ" panose="020B0604030504040204" pitchFamily="50" charset="-128"/>
                    <a:ea typeface="メイリオ" panose="020B0604030504040204" pitchFamily="50" charset="-128"/>
                  </a:rPr>
                  <a:t>種類のみの菌で実施。</a:t>
                </a:r>
              </a:p>
              <a:p>
                <a:r>
                  <a:rPr lang="en-US" altLang="ja-JP" sz="450" dirty="0">
                    <a:latin typeface="メイリオ" panose="020B0604030504040204" pitchFamily="50" charset="-128"/>
                    <a:ea typeface="メイリオ" panose="020B0604030504040204" pitchFamily="50" charset="-128"/>
                  </a:rPr>
                  <a:t>     </a:t>
                </a:r>
                <a:r>
                  <a:rPr lang="ja-JP" altLang="en-US" sz="450" dirty="0">
                    <a:latin typeface="メイリオ" panose="020B0604030504040204" pitchFamily="50" charset="-128"/>
                    <a:ea typeface="メイリオ" panose="020B0604030504040204" pitchFamily="50" charset="-128"/>
                  </a:rPr>
                  <a:t>［防カビ］試験機関：一般財団法人 ボーケン品質評価機構／試験方法：</a:t>
                </a:r>
                <a:r>
                  <a:rPr lang="en" altLang="ja-JP" sz="450" dirty="0">
                    <a:latin typeface="メイリオ" panose="020B0604030504040204" pitchFamily="50" charset="-128"/>
                    <a:ea typeface="メイリオ" panose="020B0604030504040204" pitchFamily="50" charset="-128"/>
                  </a:rPr>
                  <a:t>JIS Z 2911</a:t>
                </a:r>
                <a:r>
                  <a:rPr lang="ja-JP" altLang="en" sz="450" dirty="0">
                    <a:latin typeface="メイリオ" panose="020B0604030504040204" pitchFamily="50" charset="-128"/>
                    <a:ea typeface="メイリオ" panose="020B0604030504040204" pitchFamily="50" charset="-128"/>
                  </a:rPr>
                  <a:t>：</a:t>
                </a:r>
                <a:r>
                  <a:rPr lang="en" altLang="ja-JP" sz="450" dirty="0">
                    <a:latin typeface="メイリオ" panose="020B0604030504040204" pitchFamily="50" charset="-128"/>
                    <a:ea typeface="メイリオ" panose="020B0604030504040204" pitchFamily="50" charset="-128"/>
                  </a:rPr>
                  <a:t>20</a:t>
                </a:r>
                <a:r>
                  <a:rPr lang="en-US" altLang="ja-JP" sz="450" dirty="0">
                    <a:latin typeface="メイリオ" panose="020B0604030504040204" pitchFamily="50" charset="-128"/>
                    <a:ea typeface="メイリオ" panose="020B0604030504040204" pitchFamily="50" charset="-128"/>
                  </a:rPr>
                  <a:t>23</a:t>
                </a:r>
                <a:r>
                  <a:rPr lang="en" altLang="ja-JP" sz="450" dirty="0">
                    <a:latin typeface="メイリオ" panose="020B0604030504040204" pitchFamily="50" charset="-128"/>
                    <a:ea typeface="メイリオ" panose="020B0604030504040204" pitchFamily="50" charset="-128"/>
                  </a:rPr>
                  <a:t> </a:t>
                </a:r>
                <a:r>
                  <a:rPr lang="ja-JP" altLang="en-US" sz="450" dirty="0">
                    <a:latin typeface="メイリオ" panose="020B0604030504040204" pitchFamily="50" charset="-128"/>
                    <a:ea typeface="メイリオ" panose="020B0604030504040204" pitchFamily="50" charset="-128"/>
                  </a:rPr>
                  <a:t>定性試験（プラスチック製品の試験 方法</a:t>
                </a:r>
                <a:r>
                  <a:rPr lang="en" altLang="ja-JP" sz="450" dirty="0">
                    <a:latin typeface="メイリオ" panose="020B0604030504040204" pitchFamily="50" charset="-128"/>
                    <a:ea typeface="メイリオ" panose="020B0604030504040204" pitchFamily="50" charset="-128"/>
                  </a:rPr>
                  <a:t>A</a:t>
                </a:r>
                <a:r>
                  <a:rPr lang="en-US" altLang="ja-JP" sz="450" dirty="0">
                    <a:latin typeface="メイリオ" panose="020B0604030504040204" pitchFamily="50" charset="-128"/>
                    <a:ea typeface="メイリオ" panose="020B0604030504040204" pitchFamily="50" charset="-128"/>
                  </a:rPr>
                  <a:t>)</a:t>
                </a:r>
                <a:r>
                  <a:rPr lang="ja-JP" altLang="en" sz="450" dirty="0">
                    <a:latin typeface="メイリオ" panose="020B0604030504040204" pitchFamily="50" charset="-128"/>
                    <a:ea typeface="メイリオ" panose="020B0604030504040204" pitchFamily="50" charset="-128"/>
                  </a:rPr>
                  <a:t>／</a:t>
                </a:r>
                <a:endParaRPr lang="en-US" altLang="ja-JP" sz="450" dirty="0">
                  <a:latin typeface="メイリオ" panose="020B0604030504040204" pitchFamily="50" charset="-128"/>
                  <a:ea typeface="メイリオ" panose="020B0604030504040204" pitchFamily="50" charset="-128"/>
                </a:endParaRPr>
              </a:p>
              <a:p>
                <a:r>
                  <a:rPr lang="ja-JP" altLang="en-US" sz="450" dirty="0">
                    <a:latin typeface="メイリオ" panose="020B0604030504040204" pitchFamily="50" charset="-128"/>
                    <a:ea typeface="メイリオ" panose="020B0604030504040204" pitchFamily="50" charset="-128"/>
                  </a:rPr>
                  <a:t>　　 試験番号：</a:t>
                </a:r>
                <a:r>
                  <a:rPr lang="en-US" altLang="ja-JP" sz="450" dirty="0">
                    <a:latin typeface="メイリオ" panose="020B0604030504040204" pitchFamily="50" charset="-128"/>
                    <a:ea typeface="メイリオ" panose="020B0604030504040204" pitchFamily="50" charset="-128"/>
                  </a:rPr>
                  <a:t>35023007807</a:t>
                </a:r>
                <a:r>
                  <a:rPr lang="ja-JP" altLang="en-US" sz="450" dirty="0">
                    <a:latin typeface="メイリオ" panose="020B0604030504040204" pitchFamily="50" charset="-128"/>
                    <a:ea typeface="メイリオ" panose="020B0604030504040204" pitchFamily="50" charset="-128"/>
                  </a:rPr>
                  <a:t>（</a:t>
                </a:r>
                <a:r>
                  <a:rPr lang="en-US" altLang="ja-JP" sz="450" dirty="0">
                    <a:latin typeface="メイリオ" panose="020B0604030504040204" pitchFamily="50" charset="-128"/>
                    <a:ea typeface="メイリオ" panose="020B0604030504040204" pitchFamily="50" charset="-128"/>
                  </a:rPr>
                  <a:t>29023004343-1</a:t>
                </a:r>
                <a:r>
                  <a:rPr lang="ja-JP" altLang="en-US" sz="450" dirty="0">
                    <a:latin typeface="メイリオ" panose="020B0604030504040204" pitchFamily="50" charset="-128"/>
                    <a:ea typeface="メイリオ" panose="020B0604030504040204" pitchFamily="50" charset="-128"/>
                  </a:rPr>
                  <a:t>）／試験結果：肉眼及び顕微鏡下でカビの生育は認められない。</a:t>
                </a:r>
                <a:endParaRPr kumimoji="1" lang="ja-JP" altLang="en-US" sz="450" dirty="0">
                  <a:latin typeface="メイリオ" panose="020B0604030504040204" pitchFamily="50" charset="-128"/>
                  <a:ea typeface="メイリオ" panose="020B0604030504040204" pitchFamily="50" charset="-128"/>
                </a:endParaRPr>
              </a:p>
            </p:txBody>
          </p:sp>
          <p:grpSp>
            <p:nvGrpSpPr>
              <p:cNvPr id="33" name="グループ化 32"/>
              <p:cNvGrpSpPr/>
              <p:nvPr/>
            </p:nvGrpSpPr>
            <p:grpSpPr>
              <a:xfrm>
                <a:off x="1909256" y="8435022"/>
                <a:ext cx="697628" cy="326394"/>
                <a:chOff x="1669886" y="7677480"/>
                <a:chExt cx="697628" cy="326394"/>
              </a:xfrm>
            </p:grpSpPr>
            <p:sp>
              <p:nvSpPr>
                <p:cNvPr id="19" name="角丸四角形 18">
                  <a:extLst>
                    <a:ext uri="{FF2B5EF4-FFF2-40B4-BE49-F238E27FC236}">
                      <a16:creationId xmlns:a16="http://schemas.microsoft.com/office/drawing/2014/main" id="{BEF07098-4E0B-B54D-9B35-E0454DFCA5DD}"/>
                    </a:ext>
                  </a:extLst>
                </p:cNvPr>
                <p:cNvSpPr/>
                <p:nvPr/>
              </p:nvSpPr>
              <p:spPr>
                <a:xfrm>
                  <a:off x="1745304" y="7677480"/>
                  <a:ext cx="561464" cy="311305"/>
                </a:xfrm>
                <a:prstGeom prst="roundRect">
                  <a:avLst/>
                </a:prstGeom>
                <a:noFill/>
                <a:ln>
                  <a:solidFill>
                    <a:srgbClr val="0070C0"/>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kumimoji="1" lang="ja-JP" altLang="en-US" dirty="0">
                    <a:latin typeface="+mn-ea"/>
                  </a:endParaRPr>
                </a:p>
              </p:txBody>
            </p:sp>
            <p:sp>
              <p:nvSpPr>
                <p:cNvPr id="15" name="テキスト ボックス 14">
                  <a:extLst>
                    <a:ext uri="{FF2B5EF4-FFF2-40B4-BE49-F238E27FC236}">
                      <a16:creationId xmlns:a16="http://schemas.microsoft.com/office/drawing/2014/main" id="{12C1E5C3-0BB6-FE4F-93CE-F65BC597F0C4}"/>
                    </a:ext>
                  </a:extLst>
                </p:cNvPr>
                <p:cNvSpPr txBox="1"/>
                <p:nvPr/>
              </p:nvSpPr>
              <p:spPr>
                <a:xfrm>
                  <a:off x="1669886" y="7680709"/>
                  <a:ext cx="697628" cy="323165"/>
                </a:xfrm>
                <a:prstGeom prst="rect">
                  <a:avLst/>
                </a:prstGeom>
                <a:noFill/>
                <a:ln>
                  <a:noFill/>
                </a:ln>
              </p:spPr>
              <p:txBody>
                <a:bodyPr wrap="none" rtlCol="0">
                  <a:spAutoFit/>
                </a:bodyPr>
                <a:lstStyle/>
                <a:p>
                  <a:pPr algn="ctr"/>
                  <a:r>
                    <a:rPr kumimoji="1" lang="ja-JP" altLang="en-US" sz="500" dirty="0">
                      <a:solidFill>
                        <a:srgbClr val="0070C0"/>
                      </a:solidFill>
                      <a:latin typeface="メイリオ" panose="020B0604030504040204" pitchFamily="50" charset="-128"/>
                      <a:ea typeface="メイリオ" panose="020B0604030504040204" pitchFamily="50" charset="-128"/>
                    </a:rPr>
                    <a:t>ドレン水と一緒に</a:t>
                  </a:r>
                  <a:endParaRPr kumimoji="1" lang="en-US" altLang="ja-JP" sz="500" dirty="0">
                    <a:solidFill>
                      <a:srgbClr val="0070C0"/>
                    </a:solidFill>
                    <a:latin typeface="メイリオ" panose="020B0604030504040204" pitchFamily="50" charset="-128"/>
                    <a:ea typeface="メイリオ" panose="020B0604030504040204" pitchFamily="50" charset="-128"/>
                  </a:endParaRPr>
                </a:p>
                <a:p>
                  <a:pPr algn="ctr"/>
                  <a:r>
                    <a:rPr lang="ja-JP" altLang="en-US" sz="500" dirty="0">
                      <a:solidFill>
                        <a:srgbClr val="0070C0"/>
                      </a:solidFill>
                      <a:latin typeface="メイリオ" panose="020B0604030504040204" pitchFamily="50" charset="-128"/>
                      <a:ea typeface="メイリオ" panose="020B0604030504040204" pitchFamily="50" charset="-128"/>
                    </a:rPr>
                    <a:t>汚れを屋外へ</a:t>
                  </a:r>
                  <a:endParaRPr lang="en-US" altLang="ja-JP" sz="500" dirty="0">
                    <a:solidFill>
                      <a:srgbClr val="0070C0"/>
                    </a:solidFill>
                    <a:latin typeface="メイリオ" panose="020B0604030504040204" pitchFamily="50" charset="-128"/>
                    <a:ea typeface="メイリオ" panose="020B0604030504040204" pitchFamily="50" charset="-128"/>
                  </a:endParaRPr>
                </a:p>
                <a:p>
                  <a:pPr algn="ctr"/>
                  <a:r>
                    <a:rPr kumimoji="1" lang="ja-JP" altLang="en-US" sz="500" dirty="0">
                      <a:solidFill>
                        <a:srgbClr val="0070C0"/>
                      </a:solidFill>
                      <a:latin typeface="メイリオ" panose="020B0604030504040204" pitchFamily="50" charset="-128"/>
                      <a:ea typeface="メイリオ" panose="020B0604030504040204" pitchFamily="50" charset="-128"/>
                    </a:rPr>
                    <a:t>排出します。</a:t>
                  </a:r>
                </a:p>
              </p:txBody>
            </p:sp>
          </p:grpSp>
          <p:pic>
            <p:nvPicPr>
              <p:cNvPr id="14" name="図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1784" y="8160912"/>
                <a:ext cx="511951" cy="511951"/>
              </a:xfrm>
              <a:prstGeom prst="rect">
                <a:avLst/>
              </a:prstGeom>
            </p:spPr>
          </p:pic>
          <p:pic>
            <p:nvPicPr>
              <p:cNvPr id="17" name="図 16"/>
              <p:cNvPicPr>
                <a:picLocks noChangeAspect="1"/>
              </p:cNvPicPr>
              <p:nvPr/>
            </p:nvPicPr>
            <p:blipFill rotWithShape="1">
              <a:blip r:embed="rId5">
                <a:extLst>
                  <a:ext uri="{28A0092B-C50C-407E-A947-70E740481C1C}">
                    <a14:useLocalDpi xmlns:a14="http://schemas.microsoft.com/office/drawing/2010/main" val="0"/>
                  </a:ext>
                </a:extLst>
              </a:blip>
              <a:srcRect l="4279" t="6731" r="4339" b="9168"/>
              <a:stretch/>
            </p:blipFill>
            <p:spPr>
              <a:xfrm>
                <a:off x="1012830" y="8374822"/>
                <a:ext cx="972115" cy="448669"/>
              </a:xfrm>
              <a:prstGeom prst="rect">
                <a:avLst/>
              </a:prstGeom>
            </p:spPr>
          </p:pic>
          <p:pic>
            <p:nvPicPr>
              <p:cNvPr id="23" name="図 22"/>
              <p:cNvPicPr>
                <a:picLocks noChangeAspect="1"/>
              </p:cNvPicPr>
              <p:nvPr/>
            </p:nvPicPr>
            <p:blipFill rotWithShape="1">
              <a:blip r:embed="rId6">
                <a:extLst>
                  <a:ext uri="{28A0092B-C50C-407E-A947-70E740481C1C}">
                    <a14:useLocalDpi xmlns:a14="http://schemas.microsoft.com/office/drawing/2010/main" val="0"/>
                  </a:ext>
                </a:extLst>
              </a:blip>
              <a:srcRect l="4353" t="7873" r="4264" b="9583"/>
              <a:stretch/>
            </p:blipFill>
            <p:spPr>
              <a:xfrm>
                <a:off x="4238457" y="8359483"/>
                <a:ext cx="1010158" cy="457594"/>
              </a:xfrm>
              <a:prstGeom prst="rect">
                <a:avLst/>
              </a:prstGeom>
            </p:spPr>
          </p:pic>
          <p:pic>
            <p:nvPicPr>
              <p:cNvPr id="27" name="図 26"/>
              <p:cNvPicPr>
                <a:picLocks noChangeAspect="1"/>
              </p:cNvPicPr>
              <p:nvPr/>
            </p:nvPicPr>
            <p:blipFill rotWithShape="1">
              <a:blip r:embed="rId7">
                <a:extLst>
                  <a:ext uri="{28A0092B-C50C-407E-A947-70E740481C1C}">
                    <a14:useLocalDpi xmlns:a14="http://schemas.microsoft.com/office/drawing/2010/main" val="0"/>
                  </a:ext>
                </a:extLst>
              </a:blip>
              <a:srcRect l="2665" t="3337" r="14107" b="23540"/>
              <a:stretch/>
            </p:blipFill>
            <p:spPr>
              <a:xfrm>
                <a:off x="2692785" y="8344964"/>
                <a:ext cx="1077800" cy="538901"/>
              </a:xfrm>
              <a:prstGeom prst="rect">
                <a:avLst/>
              </a:prstGeom>
            </p:spPr>
          </p:pic>
          <p:pic>
            <p:nvPicPr>
              <p:cNvPr id="35" name="図 3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65349" y="7599241"/>
                <a:ext cx="335779" cy="337644"/>
              </a:xfrm>
              <a:prstGeom prst="rect">
                <a:avLst/>
              </a:prstGeom>
            </p:spPr>
          </p:pic>
          <p:pic>
            <p:nvPicPr>
              <p:cNvPr id="36" name="図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476400" y="7616064"/>
                <a:ext cx="330664" cy="328837"/>
              </a:xfrm>
              <a:prstGeom prst="rect">
                <a:avLst/>
              </a:prstGeom>
            </p:spPr>
          </p:pic>
          <p:pic>
            <p:nvPicPr>
              <p:cNvPr id="37" name="図 3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936093" y="7607172"/>
                <a:ext cx="336142" cy="334285"/>
              </a:xfrm>
              <a:prstGeom prst="rect">
                <a:avLst/>
              </a:prstGeom>
            </p:spPr>
          </p:pic>
          <p:pic>
            <p:nvPicPr>
              <p:cNvPr id="70" name="図 69"/>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49010" y="7202596"/>
                <a:ext cx="777716" cy="793290"/>
              </a:xfrm>
              <a:prstGeom prst="rect">
                <a:avLst/>
              </a:prstGeom>
            </p:spPr>
          </p:pic>
          <p:sp>
            <p:nvSpPr>
              <p:cNvPr id="148" name="テキスト ボックス 147">
                <a:extLst>
                  <a:ext uri="{FF2B5EF4-FFF2-40B4-BE49-F238E27FC236}">
                    <a16:creationId xmlns:a16="http://schemas.microsoft.com/office/drawing/2014/main" id="{55E3FF3D-84F6-7E49-8A11-3BFC0A38DCFE}"/>
                  </a:ext>
                </a:extLst>
              </p:cNvPr>
              <p:cNvSpPr txBox="1"/>
              <p:nvPr/>
            </p:nvSpPr>
            <p:spPr>
              <a:xfrm>
                <a:off x="131465" y="8823491"/>
                <a:ext cx="5494569" cy="371207"/>
              </a:xfrm>
              <a:prstGeom prst="rect">
                <a:avLst/>
              </a:prstGeom>
              <a:noFill/>
            </p:spPr>
            <p:txBody>
              <a:bodyPr wrap="square" rtlCol="0">
                <a:spAutoFit/>
              </a:bodyPr>
              <a:lstStyle/>
              <a:p>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★2026</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年</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6</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月時点。約</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3L</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 </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/h</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の結露水を生成するために行う冷暖房制御において。室内温度、湿度、室外温度など条件によって結露水が少ない場合があります。</a:t>
                </a:r>
                <a:endPar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endParaRPr>
              </a:p>
              <a:p>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※3 CSH-SPK28CR2 </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当社恒温室において、室内温度</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27℃</a:t>
                </a:r>
                <a:r>
                  <a:rPr lang="ja-JP" altLang="en-US" sz="450" dirty="0" err="1">
                    <a:solidFill>
                      <a:schemeClr val="tx1">
                        <a:lumMod val="85000"/>
                        <a:lumOff val="15000"/>
                      </a:schemeClr>
                    </a:solidFill>
                    <a:latin typeface="メイリオ" panose="020B0604030504040204" pitchFamily="50" charset="-128"/>
                    <a:ea typeface="メイリオ" panose="020B0604030504040204" pitchFamily="50" charset="-128"/>
                  </a:rPr>
                  <a:t>、</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湿度</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60</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％、室外温度</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27℃</a:t>
                </a:r>
                <a:r>
                  <a:rPr lang="ja-JP" altLang="en-US" sz="450" dirty="0" err="1">
                    <a:solidFill>
                      <a:schemeClr val="tx1">
                        <a:lumMod val="85000"/>
                        <a:lumOff val="15000"/>
                      </a:schemeClr>
                    </a:solidFill>
                    <a:latin typeface="メイリオ" panose="020B0604030504040204" pitchFamily="50" charset="-128"/>
                    <a:ea typeface="メイリオ" panose="020B0604030504040204" pitchFamily="50" charset="-128"/>
                  </a:rPr>
                  <a:t>にて</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アクアドロップ洗浄で運転した場合の結露水発生量。この時の電気代は約</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27</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円</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回がかかります。電力料金目安単価</a:t>
                </a:r>
                <a:endPar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endParaRPr>
              </a:p>
              <a:p>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      31</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円</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/kWh</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（税込）［</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2022</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年</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7</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月改定］にて試算。</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 </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室内温度が大きく変化するため、外出時などお部屋に人がいない時にご使用ください。約</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1</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ヶ月に</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1</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回程度行うことをおすすめします。</a:t>
                </a:r>
                <a:endPar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endParaRPr>
              </a:p>
              <a:p>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　　注）</a:t>
                </a:r>
                <a:r>
                  <a:rPr lang="en-US" altLang="ja-JP" sz="450" dirty="0">
                    <a:solidFill>
                      <a:schemeClr val="tx1">
                        <a:lumMod val="85000"/>
                        <a:lumOff val="15000"/>
                      </a:schemeClr>
                    </a:solidFill>
                    <a:latin typeface="メイリオ" panose="020B0604030504040204" pitchFamily="50" charset="-128"/>
                    <a:ea typeface="メイリオ" panose="020B0604030504040204" pitchFamily="50" charset="-128"/>
                  </a:rPr>
                  <a:t>CSH-SPK28CR2</a:t>
                </a:r>
                <a:r>
                  <a:rPr lang="ja-JP" altLang="en-US" sz="450" dirty="0">
                    <a:solidFill>
                      <a:schemeClr val="tx1">
                        <a:lumMod val="85000"/>
                        <a:lumOff val="15000"/>
                      </a:schemeClr>
                    </a:solidFill>
                    <a:latin typeface="メイリオ" panose="020B0604030504040204" pitchFamily="50" charset="-128"/>
                    <a:ea typeface="メイリオ" panose="020B0604030504040204" pitchFamily="50" charset="-128"/>
                  </a:rPr>
                  <a:t>において。室内温度、湿度、室外温度など、条件によって結露水が少なくなり、汚れが落ちづらい場合があります。</a:t>
                </a:r>
              </a:p>
            </p:txBody>
          </p:sp>
        </p:grpSp>
        <p:sp>
          <p:nvSpPr>
            <p:cNvPr id="24" name="テキスト ボックス 23">
              <a:extLst>
                <a:ext uri="{FF2B5EF4-FFF2-40B4-BE49-F238E27FC236}">
                  <a16:creationId xmlns:a16="http://schemas.microsoft.com/office/drawing/2014/main" id="{3CA77BA3-3613-9184-123B-3765F130EF45}"/>
                </a:ext>
              </a:extLst>
            </p:cNvPr>
            <p:cNvSpPr txBox="1"/>
            <p:nvPr/>
          </p:nvSpPr>
          <p:spPr>
            <a:xfrm>
              <a:off x="43144" y="6162885"/>
              <a:ext cx="2591513" cy="371207"/>
            </a:xfrm>
            <a:prstGeom prst="rect">
              <a:avLst/>
            </a:prstGeom>
            <a:noFill/>
          </p:spPr>
          <p:txBody>
            <a:bodyPr wrap="none" rtlCol="0">
              <a:spAutoFit/>
            </a:bodyPr>
            <a:lstStyle/>
            <a:p>
              <a:r>
                <a:rPr lang="ja-JP" altLang="en-US" sz="1800" dirty="0">
                  <a:solidFill>
                    <a:schemeClr val="accent1">
                      <a:lumMod val="75000"/>
                    </a:schemeClr>
                  </a:solidFill>
                  <a:latin typeface="+mn-ea"/>
                </a:rPr>
                <a:t>クリアフィンコート</a:t>
              </a:r>
              <a:r>
                <a:rPr lang="ja-JP" altLang="en-US" sz="1200" dirty="0">
                  <a:solidFill>
                    <a:schemeClr val="accent1">
                      <a:lumMod val="75000"/>
                    </a:schemeClr>
                  </a:solidFill>
                  <a:latin typeface="+mn-ea"/>
                </a:rPr>
                <a:t>（熱交換器）</a:t>
              </a:r>
              <a:endParaRPr kumimoji="1" lang="ja-JP" altLang="en-US" sz="1200" dirty="0">
                <a:solidFill>
                  <a:schemeClr val="accent1">
                    <a:lumMod val="75000"/>
                  </a:schemeClr>
                </a:solidFill>
                <a:latin typeface="+mn-ea"/>
              </a:endParaRPr>
            </a:p>
          </p:txBody>
        </p:sp>
      </p:grpSp>
      <p:sp>
        <p:nvSpPr>
          <p:cNvPr id="272" name="正方形/長方形 271">
            <a:extLst>
              <a:ext uri="{FF2B5EF4-FFF2-40B4-BE49-F238E27FC236}">
                <a16:creationId xmlns:a16="http://schemas.microsoft.com/office/drawing/2014/main" id="{B2D99C86-70F9-0BCF-683F-2101007131FE}"/>
              </a:ext>
            </a:extLst>
          </p:cNvPr>
          <p:cNvSpPr/>
          <p:nvPr/>
        </p:nvSpPr>
        <p:spPr>
          <a:xfrm>
            <a:off x="1969735" y="5035835"/>
            <a:ext cx="2993087" cy="2166839"/>
          </a:xfrm>
          <a:prstGeom prst="rect">
            <a:avLst/>
          </a:prstGeom>
          <a:solidFill>
            <a:schemeClr val="bg1"/>
          </a:solidFill>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92" name="正方形/長方形 91">
            <a:extLst>
              <a:ext uri="{FF2B5EF4-FFF2-40B4-BE49-F238E27FC236}">
                <a16:creationId xmlns:a16="http://schemas.microsoft.com/office/drawing/2014/main" id="{9932B95D-7E43-B591-BE23-0A38A3751082}"/>
              </a:ext>
            </a:extLst>
          </p:cNvPr>
          <p:cNvSpPr/>
          <p:nvPr/>
        </p:nvSpPr>
        <p:spPr>
          <a:xfrm>
            <a:off x="8902" y="3138749"/>
            <a:ext cx="5555494" cy="823652"/>
          </a:xfrm>
          <a:prstGeom prst="rect">
            <a:avLst/>
          </a:prstGeom>
          <a:solidFill>
            <a:schemeClr val="accent3">
              <a:lumMod val="20000"/>
              <a:lumOff val="80000"/>
            </a:schemeClr>
          </a:solidFill>
          <a:ln>
            <a:noFill/>
          </a:ln>
        </p:spPr>
        <p:style>
          <a:lnRef idx="2">
            <a:schemeClr val="accent5"/>
          </a:lnRef>
          <a:fillRef idx="1">
            <a:schemeClr val="lt1"/>
          </a:fillRef>
          <a:effectRef idx="0">
            <a:schemeClr val="accent5"/>
          </a:effectRef>
          <a:fontRef idx="minor">
            <a:schemeClr val="dk1"/>
          </a:fontRef>
        </p:style>
        <p:txBody>
          <a:bodyPr rtlCol="0" anchor="ctr"/>
          <a:lstStyle/>
          <a:p>
            <a:pPr algn="ctr"/>
            <a:endParaRPr kumimoji="1" lang="ja-JP" altLang="en-US" dirty="0">
              <a:latin typeface="+mn-ea"/>
            </a:endParaRPr>
          </a:p>
        </p:txBody>
      </p:sp>
      <p:sp>
        <p:nvSpPr>
          <p:cNvPr id="83" name="四角形: 角を丸くする 82">
            <a:extLst>
              <a:ext uri="{FF2B5EF4-FFF2-40B4-BE49-F238E27FC236}">
                <a16:creationId xmlns:a16="http://schemas.microsoft.com/office/drawing/2014/main" id="{25EC36BE-B888-085A-89D4-781F99E4F14C}"/>
              </a:ext>
            </a:extLst>
          </p:cNvPr>
          <p:cNvSpPr/>
          <p:nvPr/>
        </p:nvSpPr>
        <p:spPr>
          <a:xfrm>
            <a:off x="10866595" y="1047752"/>
            <a:ext cx="4136744" cy="9328212"/>
          </a:xfrm>
          <a:prstGeom prst="roundRect">
            <a:avLst>
              <a:gd name="adj" fmla="val 1862"/>
            </a:avLst>
          </a:prstGeom>
          <a:solidFill>
            <a:schemeClr val="accent5">
              <a:lumMod val="20000"/>
              <a:lumOff val="8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ja-JP" altLang="en-US" dirty="0"/>
          </a:p>
        </p:txBody>
      </p:sp>
      <p:grpSp>
        <p:nvGrpSpPr>
          <p:cNvPr id="284" name="グループ化 283">
            <a:extLst>
              <a:ext uri="{FF2B5EF4-FFF2-40B4-BE49-F238E27FC236}">
                <a16:creationId xmlns:a16="http://schemas.microsoft.com/office/drawing/2014/main" id="{CFD6B28D-69CF-96E1-417F-73290D43B10F}"/>
              </a:ext>
            </a:extLst>
          </p:cNvPr>
          <p:cNvGrpSpPr/>
          <p:nvPr/>
        </p:nvGrpSpPr>
        <p:grpSpPr>
          <a:xfrm>
            <a:off x="10925114" y="7316767"/>
            <a:ext cx="2054579" cy="876422"/>
            <a:chOff x="10913996" y="2835364"/>
            <a:chExt cx="2054579" cy="876422"/>
          </a:xfrm>
        </p:grpSpPr>
        <p:grpSp>
          <p:nvGrpSpPr>
            <p:cNvPr id="285" name="グループ化 284">
              <a:extLst>
                <a:ext uri="{FF2B5EF4-FFF2-40B4-BE49-F238E27FC236}">
                  <a16:creationId xmlns:a16="http://schemas.microsoft.com/office/drawing/2014/main" id="{81C7AB53-FBFC-FC41-5D20-C0E86E1EB55E}"/>
                </a:ext>
              </a:extLst>
            </p:cNvPr>
            <p:cNvGrpSpPr/>
            <p:nvPr/>
          </p:nvGrpSpPr>
          <p:grpSpPr>
            <a:xfrm>
              <a:off x="10913996" y="2835364"/>
              <a:ext cx="2054579" cy="876422"/>
              <a:chOff x="10913996" y="2835364"/>
              <a:chExt cx="2054579" cy="876422"/>
            </a:xfrm>
          </p:grpSpPr>
          <p:sp>
            <p:nvSpPr>
              <p:cNvPr id="287" name="正方形/長方形 286">
                <a:extLst>
                  <a:ext uri="{FF2B5EF4-FFF2-40B4-BE49-F238E27FC236}">
                    <a16:creationId xmlns:a16="http://schemas.microsoft.com/office/drawing/2014/main" id="{C8994865-5A59-F518-350D-4DF99D28A7F6}"/>
                  </a:ext>
                </a:extLst>
              </p:cNvPr>
              <p:cNvSpPr/>
              <p:nvPr/>
            </p:nvSpPr>
            <p:spPr>
              <a:xfrm>
                <a:off x="10981114" y="3226054"/>
                <a:ext cx="1922922" cy="480145"/>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288" name="正方形/長方形 287">
                <a:extLst>
                  <a:ext uri="{FF2B5EF4-FFF2-40B4-BE49-F238E27FC236}">
                    <a16:creationId xmlns:a16="http://schemas.microsoft.com/office/drawing/2014/main" id="{3289AAE3-6B53-32E1-70A9-D6375D4C2F68}"/>
                  </a:ext>
                </a:extLst>
              </p:cNvPr>
              <p:cNvSpPr/>
              <p:nvPr/>
            </p:nvSpPr>
            <p:spPr>
              <a:xfrm>
                <a:off x="10981114" y="3349249"/>
                <a:ext cx="1922922" cy="175711"/>
              </a:xfrm>
              <a:prstGeom prst="rect">
                <a:avLst/>
              </a:prstGeom>
              <a:solidFill>
                <a:srgbClr val="CCECFF"/>
              </a:solidFill>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289" name="正方形/長方形 288">
                <a:extLst>
                  <a:ext uri="{FF2B5EF4-FFF2-40B4-BE49-F238E27FC236}">
                    <a16:creationId xmlns:a16="http://schemas.microsoft.com/office/drawing/2014/main" id="{126EBF07-F0D0-7C45-475C-5615492488D8}"/>
                  </a:ext>
                </a:extLst>
              </p:cNvPr>
              <p:cNvSpPr/>
              <p:nvPr/>
            </p:nvSpPr>
            <p:spPr>
              <a:xfrm>
                <a:off x="10981114" y="3524960"/>
                <a:ext cx="1922922" cy="181239"/>
              </a:xfrm>
              <a:prstGeom prst="rect">
                <a:avLst/>
              </a:prstGeom>
              <a:solidFill>
                <a:schemeClr val="accent2">
                  <a:lumMod val="20000"/>
                  <a:lumOff val="80000"/>
                </a:schemeClr>
              </a:solidFill>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290" name="正方形/長方形 289">
                <a:extLst>
                  <a:ext uri="{FF2B5EF4-FFF2-40B4-BE49-F238E27FC236}">
                    <a16:creationId xmlns:a16="http://schemas.microsoft.com/office/drawing/2014/main" id="{91468B5F-CFCB-8D9F-089E-E9AA6DB57D52}"/>
                  </a:ext>
                </a:extLst>
              </p:cNvPr>
              <p:cNvSpPr/>
              <p:nvPr/>
            </p:nvSpPr>
            <p:spPr>
              <a:xfrm>
                <a:off x="10976528" y="2835364"/>
                <a:ext cx="1922922" cy="362776"/>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291" name="テキスト ボックス 290">
                <a:extLst>
                  <a:ext uri="{FF2B5EF4-FFF2-40B4-BE49-F238E27FC236}">
                    <a16:creationId xmlns:a16="http://schemas.microsoft.com/office/drawing/2014/main" id="{9C0194BF-A73D-8B53-2426-096499F891ED}"/>
                  </a:ext>
                </a:extLst>
              </p:cNvPr>
              <p:cNvSpPr txBox="1"/>
              <p:nvPr/>
            </p:nvSpPr>
            <p:spPr>
              <a:xfrm>
                <a:off x="11608116" y="2912229"/>
                <a:ext cx="415498" cy="230832"/>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目標年度</a:t>
                </a:r>
                <a:endParaRPr lang="en-US" altLang="ja-JP" sz="450" dirty="0">
                  <a:latin typeface="游ゴシック Medium" panose="020B0500000000000000" pitchFamily="50" charset="-128"/>
                  <a:ea typeface="游ゴシック Medium" panose="020B0500000000000000" pitchFamily="50" charset="-128"/>
                </a:endParaRPr>
              </a:p>
              <a:p>
                <a:r>
                  <a:rPr lang="en-US" altLang="ja-JP" sz="450" dirty="0">
                    <a:latin typeface="游ゴシック Medium" panose="020B0500000000000000" pitchFamily="50" charset="-128"/>
                    <a:ea typeface="游ゴシック Medium" panose="020B0500000000000000" pitchFamily="50" charset="-128"/>
                  </a:rPr>
                  <a:t>2027</a:t>
                </a:r>
                <a:r>
                  <a:rPr lang="ja-JP" altLang="en-US" sz="450" dirty="0">
                    <a:latin typeface="游ゴシック Medium" panose="020B0500000000000000" pitchFamily="50" charset="-128"/>
                    <a:ea typeface="游ゴシック Medium" panose="020B0500000000000000" pitchFamily="50" charset="-128"/>
                  </a:rPr>
                  <a:t>年</a:t>
                </a:r>
                <a:endParaRPr lang="en-US" altLang="ja-JP" sz="450" dirty="0">
                  <a:latin typeface="游ゴシック Medium" panose="020B0500000000000000" pitchFamily="50" charset="-128"/>
                  <a:ea typeface="游ゴシック Medium" panose="020B0500000000000000" pitchFamily="50" charset="-128"/>
                </a:endParaRPr>
              </a:p>
            </p:txBody>
          </p:sp>
          <p:sp>
            <p:nvSpPr>
              <p:cNvPr id="292" name="テキスト ボックス 291">
                <a:extLst>
                  <a:ext uri="{FF2B5EF4-FFF2-40B4-BE49-F238E27FC236}">
                    <a16:creationId xmlns:a16="http://schemas.microsoft.com/office/drawing/2014/main" id="{C1B8A2E0-FCF9-594E-DD3E-B7D6CB8F7182}"/>
                  </a:ext>
                </a:extLst>
              </p:cNvPr>
              <p:cNvSpPr txBox="1"/>
              <p:nvPr/>
            </p:nvSpPr>
            <p:spPr>
              <a:xfrm>
                <a:off x="11874430" y="2869710"/>
                <a:ext cx="64152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省エネ基準達成率</a:t>
                </a:r>
                <a:endParaRPr lang="en-US" altLang="ja-JP" sz="450" dirty="0">
                  <a:latin typeface="游ゴシック Medium" panose="020B0500000000000000" pitchFamily="50" charset="-128"/>
                  <a:ea typeface="游ゴシック Medium" panose="020B0500000000000000" pitchFamily="50" charset="-128"/>
                </a:endParaRPr>
              </a:p>
            </p:txBody>
          </p:sp>
          <p:sp>
            <p:nvSpPr>
              <p:cNvPr id="296" name="テキスト ボックス 295">
                <a:extLst>
                  <a:ext uri="{FF2B5EF4-FFF2-40B4-BE49-F238E27FC236}">
                    <a16:creationId xmlns:a16="http://schemas.microsoft.com/office/drawing/2014/main" id="{B290D92B-ECA7-F8D8-9B86-29532B73DFE4}"/>
                  </a:ext>
                </a:extLst>
              </p:cNvPr>
              <p:cNvSpPr txBox="1"/>
              <p:nvPr/>
            </p:nvSpPr>
            <p:spPr>
              <a:xfrm>
                <a:off x="10913996" y="2952704"/>
                <a:ext cx="714798" cy="246221"/>
              </a:xfrm>
              <a:prstGeom prst="rect">
                <a:avLst/>
              </a:prstGeom>
              <a:noFill/>
              <a:ln>
                <a:noFill/>
              </a:ln>
            </p:spPr>
            <p:txBody>
              <a:bodyPr wrap="square" rtlCol="0">
                <a:spAutoFit/>
              </a:bodyPr>
              <a:lstStyle/>
              <a:p>
                <a:r>
                  <a:rPr lang="en-US" altLang="ja-JP" sz="1000" dirty="0">
                    <a:latin typeface="游ゴシック Medium" panose="020B0500000000000000" pitchFamily="50" charset="-128"/>
                    <a:ea typeface="游ゴシック Medium" panose="020B0500000000000000" pitchFamily="50" charset="-128"/>
                  </a:rPr>
                  <a:t>1,795</a:t>
                </a:r>
                <a:r>
                  <a:rPr lang="en-US" altLang="ja-JP" sz="600" dirty="0">
                    <a:latin typeface="游ゴシック Medium" panose="020B0500000000000000" pitchFamily="50" charset="-128"/>
                    <a:ea typeface="游ゴシック Medium" panose="020B0500000000000000" pitchFamily="50" charset="-128"/>
                  </a:rPr>
                  <a:t>kWh</a:t>
                </a:r>
                <a:endParaRPr lang="en-US" altLang="ja-JP" sz="450" dirty="0">
                  <a:latin typeface="游ゴシック Medium" panose="020B0500000000000000" pitchFamily="50" charset="-128"/>
                  <a:ea typeface="游ゴシック Medium" panose="020B0500000000000000" pitchFamily="50" charset="-128"/>
                </a:endParaRPr>
              </a:p>
            </p:txBody>
          </p:sp>
          <p:sp>
            <p:nvSpPr>
              <p:cNvPr id="373" name="テキスト ボックス 372">
                <a:extLst>
                  <a:ext uri="{FF2B5EF4-FFF2-40B4-BE49-F238E27FC236}">
                    <a16:creationId xmlns:a16="http://schemas.microsoft.com/office/drawing/2014/main" id="{4144DBD4-8F19-3558-4B33-06EFE402AE01}"/>
                  </a:ext>
                </a:extLst>
              </p:cNvPr>
              <p:cNvSpPr txBox="1"/>
              <p:nvPr/>
            </p:nvSpPr>
            <p:spPr>
              <a:xfrm>
                <a:off x="11978774" y="2958946"/>
                <a:ext cx="458780" cy="246221"/>
              </a:xfrm>
              <a:prstGeom prst="rect">
                <a:avLst/>
              </a:prstGeom>
              <a:noFill/>
              <a:ln>
                <a:noFill/>
              </a:ln>
            </p:spPr>
            <p:txBody>
              <a:bodyPr wrap="none" rtlCol="0">
                <a:spAutoFit/>
              </a:bodyPr>
              <a:lstStyle/>
              <a:p>
                <a:r>
                  <a:rPr lang="en-US" altLang="ja-JP" sz="1000" dirty="0">
                    <a:latin typeface="游ゴシック Medium" panose="020B0500000000000000" pitchFamily="50" charset="-128"/>
                    <a:ea typeface="游ゴシック Medium" panose="020B0500000000000000" pitchFamily="50" charset="-128"/>
                  </a:rPr>
                  <a:t>100</a:t>
                </a:r>
                <a:r>
                  <a:rPr lang="en-US" altLang="ja-JP" sz="60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12" name="テキスト ボックス 511">
                <a:extLst>
                  <a:ext uri="{FF2B5EF4-FFF2-40B4-BE49-F238E27FC236}">
                    <a16:creationId xmlns:a16="http://schemas.microsoft.com/office/drawing/2014/main" id="{419A0957-447D-1473-EA9A-C356F6896B7D}"/>
                  </a:ext>
                </a:extLst>
              </p:cNvPr>
              <p:cNvSpPr txBox="1"/>
              <p:nvPr/>
            </p:nvSpPr>
            <p:spPr>
              <a:xfrm>
                <a:off x="12467285" y="2973653"/>
                <a:ext cx="370614" cy="253916"/>
              </a:xfrm>
              <a:prstGeom prst="rect">
                <a:avLst/>
              </a:prstGeom>
              <a:noFill/>
              <a:ln>
                <a:noFill/>
              </a:ln>
            </p:spPr>
            <p:txBody>
              <a:bodyPr wrap="none" rtlCol="0">
                <a:spAutoFit/>
              </a:bodyPr>
              <a:lstStyle/>
              <a:p>
                <a:r>
                  <a:rPr lang="en-US" altLang="ja-JP" sz="1050" dirty="0">
                    <a:latin typeface="游ゴシック Medium" panose="020B0500000000000000" pitchFamily="50" charset="-128"/>
                    <a:ea typeface="游ゴシック Medium" panose="020B0500000000000000" pitchFamily="50" charset="-128"/>
                  </a:rPr>
                  <a:t>5.9</a:t>
                </a:r>
              </a:p>
            </p:txBody>
          </p:sp>
          <p:sp>
            <p:nvSpPr>
              <p:cNvPr id="513" name="テキスト ボックス 512">
                <a:extLst>
                  <a:ext uri="{FF2B5EF4-FFF2-40B4-BE49-F238E27FC236}">
                    <a16:creationId xmlns:a16="http://schemas.microsoft.com/office/drawing/2014/main" id="{097B030E-B77D-C4C0-DBBE-D756515EF6E9}"/>
                  </a:ext>
                </a:extLst>
              </p:cNvPr>
              <p:cNvSpPr txBox="1"/>
              <p:nvPr/>
            </p:nvSpPr>
            <p:spPr>
              <a:xfrm>
                <a:off x="11016114" y="3356482"/>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冷房</a:t>
                </a:r>
                <a:endParaRPr lang="en-US" altLang="ja-JP" sz="450" dirty="0">
                  <a:latin typeface="游ゴシック Medium" panose="020B0500000000000000" pitchFamily="50" charset="-128"/>
                  <a:ea typeface="游ゴシック Medium" panose="020B0500000000000000" pitchFamily="50" charset="-128"/>
                </a:endParaRPr>
              </a:p>
            </p:txBody>
          </p:sp>
          <p:sp>
            <p:nvSpPr>
              <p:cNvPr id="514" name="テキスト ボックス 513">
                <a:extLst>
                  <a:ext uri="{FF2B5EF4-FFF2-40B4-BE49-F238E27FC236}">
                    <a16:creationId xmlns:a16="http://schemas.microsoft.com/office/drawing/2014/main" id="{A337B176-1AE4-83DF-E918-A52FD703272D}"/>
                  </a:ext>
                </a:extLst>
              </p:cNvPr>
              <p:cNvSpPr txBox="1"/>
              <p:nvPr/>
            </p:nvSpPr>
            <p:spPr>
              <a:xfrm>
                <a:off x="11018599" y="3543921"/>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暖房</a:t>
                </a:r>
                <a:endParaRPr lang="en-US" altLang="ja-JP" sz="450" dirty="0">
                  <a:latin typeface="游ゴシック Medium" panose="020B0500000000000000" pitchFamily="50" charset="-128"/>
                  <a:ea typeface="游ゴシック Medium" panose="020B0500000000000000" pitchFamily="50" charset="-128"/>
                </a:endParaRPr>
              </a:p>
            </p:txBody>
          </p:sp>
          <p:sp>
            <p:nvSpPr>
              <p:cNvPr id="515" name="テキスト ボックス 514">
                <a:extLst>
                  <a:ext uri="{FF2B5EF4-FFF2-40B4-BE49-F238E27FC236}">
                    <a16:creationId xmlns:a16="http://schemas.microsoft.com/office/drawing/2014/main" id="{7BD060CC-6DFC-E7F3-9ED8-ADA4061841EA}"/>
                  </a:ext>
                </a:extLst>
              </p:cNvPr>
              <p:cNvSpPr txBox="1"/>
              <p:nvPr/>
            </p:nvSpPr>
            <p:spPr>
              <a:xfrm>
                <a:off x="11314728" y="3219158"/>
                <a:ext cx="527709"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畳数のめやす</a:t>
                </a:r>
                <a:endParaRPr lang="en-US" altLang="ja-JP" sz="450" dirty="0">
                  <a:latin typeface="游ゴシック Medium" panose="020B0500000000000000" pitchFamily="50" charset="-128"/>
                  <a:ea typeface="游ゴシック Medium" panose="020B0500000000000000" pitchFamily="50" charset="-128"/>
                </a:endParaRPr>
              </a:p>
            </p:txBody>
          </p:sp>
          <p:sp>
            <p:nvSpPr>
              <p:cNvPr id="516" name="テキスト ボックス 515">
                <a:extLst>
                  <a:ext uri="{FF2B5EF4-FFF2-40B4-BE49-F238E27FC236}">
                    <a16:creationId xmlns:a16="http://schemas.microsoft.com/office/drawing/2014/main" id="{61E1772A-4ACA-4149-78CE-600C64787B37}"/>
                  </a:ext>
                </a:extLst>
              </p:cNvPr>
              <p:cNvSpPr txBox="1"/>
              <p:nvPr/>
            </p:nvSpPr>
            <p:spPr>
              <a:xfrm>
                <a:off x="11952540" y="3209633"/>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能力</a:t>
                </a:r>
                <a:endParaRPr lang="en-US" altLang="ja-JP" sz="450" dirty="0">
                  <a:latin typeface="游ゴシック Medium" panose="020B0500000000000000" pitchFamily="50" charset="-128"/>
                  <a:ea typeface="游ゴシック Medium" panose="020B0500000000000000" pitchFamily="50" charset="-128"/>
                </a:endParaRPr>
              </a:p>
            </p:txBody>
          </p:sp>
          <p:sp>
            <p:nvSpPr>
              <p:cNvPr id="517" name="テキスト ボックス 516">
                <a:extLst>
                  <a:ext uri="{FF2B5EF4-FFF2-40B4-BE49-F238E27FC236}">
                    <a16:creationId xmlns:a16="http://schemas.microsoft.com/office/drawing/2014/main" id="{8E9E4C9C-553F-3154-F834-DF0069C79911}"/>
                  </a:ext>
                </a:extLst>
              </p:cNvPr>
              <p:cNvSpPr txBox="1"/>
              <p:nvPr/>
            </p:nvSpPr>
            <p:spPr>
              <a:xfrm>
                <a:off x="12422319" y="3209633"/>
                <a:ext cx="415498"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消費電力</a:t>
                </a:r>
                <a:endParaRPr lang="en-US" altLang="ja-JP" sz="450" dirty="0">
                  <a:latin typeface="游ゴシック Medium" panose="020B0500000000000000" pitchFamily="50" charset="-128"/>
                  <a:ea typeface="游ゴシック Medium" panose="020B0500000000000000" pitchFamily="50" charset="-128"/>
                </a:endParaRPr>
              </a:p>
            </p:txBody>
          </p:sp>
          <p:sp>
            <p:nvSpPr>
              <p:cNvPr id="518" name="テキスト ボックス 517">
                <a:extLst>
                  <a:ext uri="{FF2B5EF4-FFF2-40B4-BE49-F238E27FC236}">
                    <a16:creationId xmlns:a16="http://schemas.microsoft.com/office/drawing/2014/main" id="{A5F4905C-B86F-3350-747F-676935866736}"/>
                  </a:ext>
                </a:extLst>
              </p:cNvPr>
              <p:cNvSpPr txBox="1"/>
              <p:nvPr/>
            </p:nvSpPr>
            <p:spPr>
              <a:xfrm>
                <a:off x="11298697" y="3309092"/>
                <a:ext cx="543739"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15〜23</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25〜39㎡</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19" name="テキスト ボックス 518">
                <a:extLst>
                  <a:ext uri="{FF2B5EF4-FFF2-40B4-BE49-F238E27FC236}">
                    <a16:creationId xmlns:a16="http://schemas.microsoft.com/office/drawing/2014/main" id="{AE18E4C6-4F5C-9F7C-9860-1A703AFD7FFA}"/>
                  </a:ext>
                </a:extLst>
              </p:cNvPr>
              <p:cNvSpPr txBox="1"/>
              <p:nvPr/>
            </p:nvSpPr>
            <p:spPr>
              <a:xfrm>
                <a:off x="11806210" y="3315914"/>
                <a:ext cx="59824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5.6kW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0.7〜6.0kW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20" name="テキスト ボックス 519">
                <a:extLst>
                  <a:ext uri="{FF2B5EF4-FFF2-40B4-BE49-F238E27FC236}">
                    <a16:creationId xmlns:a16="http://schemas.microsoft.com/office/drawing/2014/main" id="{772E3227-98BD-5695-B21B-A5650A3CBDE8}"/>
                  </a:ext>
                </a:extLst>
              </p:cNvPr>
              <p:cNvSpPr txBox="1"/>
              <p:nvPr/>
            </p:nvSpPr>
            <p:spPr>
              <a:xfrm>
                <a:off x="12319038" y="3306731"/>
                <a:ext cx="649537"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1,640W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140〜1,800W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cxnSp>
            <p:nvCxnSpPr>
              <p:cNvPr id="521" name="直線コネクタ 520">
                <a:extLst>
                  <a:ext uri="{FF2B5EF4-FFF2-40B4-BE49-F238E27FC236}">
                    <a16:creationId xmlns:a16="http://schemas.microsoft.com/office/drawing/2014/main" id="{5E2BB6F9-38CE-60BD-3665-15D24EEB10D5}"/>
                  </a:ext>
                </a:extLst>
              </p:cNvPr>
              <p:cNvCxnSpPr/>
              <p:nvPr/>
            </p:nvCxnSpPr>
            <p:spPr>
              <a:xfrm>
                <a:off x="11485663"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522" name="直線コネクタ 521">
                <a:extLst>
                  <a:ext uri="{FF2B5EF4-FFF2-40B4-BE49-F238E27FC236}">
                    <a16:creationId xmlns:a16="http://schemas.microsoft.com/office/drawing/2014/main" id="{E1556B17-5E28-2C35-E8B1-D8734CEF7698}"/>
                  </a:ext>
                </a:extLst>
              </p:cNvPr>
              <p:cNvCxnSpPr/>
              <p:nvPr/>
            </p:nvCxnSpPr>
            <p:spPr>
              <a:xfrm>
                <a:off x="11955289"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523" name="直線コネクタ 522">
                <a:extLst>
                  <a:ext uri="{FF2B5EF4-FFF2-40B4-BE49-F238E27FC236}">
                    <a16:creationId xmlns:a16="http://schemas.microsoft.com/office/drawing/2014/main" id="{900DBF05-DF63-CCCD-E3FA-E6BFB0B5DD1F}"/>
                  </a:ext>
                </a:extLst>
              </p:cNvPr>
              <p:cNvCxnSpPr/>
              <p:nvPr/>
            </p:nvCxnSpPr>
            <p:spPr>
              <a:xfrm>
                <a:off x="12440499"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524" name="直線コネクタ 523">
                <a:extLst>
                  <a:ext uri="{FF2B5EF4-FFF2-40B4-BE49-F238E27FC236}">
                    <a16:creationId xmlns:a16="http://schemas.microsoft.com/office/drawing/2014/main" id="{1FA26A66-801F-52BD-81F6-919474A39490}"/>
                  </a:ext>
                </a:extLst>
              </p:cNvPr>
              <p:cNvCxnSpPr>
                <a:cxnSpLocks/>
              </p:cNvCxnSpPr>
              <p:nvPr/>
            </p:nvCxnSpPr>
            <p:spPr>
              <a:xfrm>
                <a:off x="11350545" y="3227569"/>
                <a:ext cx="0" cy="484217"/>
              </a:xfrm>
              <a:prstGeom prst="line">
                <a:avLst/>
              </a:prstGeom>
              <a:ln w="3175"/>
            </p:spPr>
            <p:style>
              <a:lnRef idx="1">
                <a:schemeClr val="dk1"/>
              </a:lnRef>
              <a:fillRef idx="0">
                <a:schemeClr val="dk1"/>
              </a:fillRef>
              <a:effectRef idx="0">
                <a:schemeClr val="dk1"/>
              </a:effectRef>
              <a:fontRef idx="minor">
                <a:schemeClr val="tx1"/>
              </a:fontRef>
            </p:style>
          </p:cxnSp>
          <p:cxnSp>
            <p:nvCxnSpPr>
              <p:cNvPr id="525" name="直線コネクタ 524">
                <a:extLst>
                  <a:ext uri="{FF2B5EF4-FFF2-40B4-BE49-F238E27FC236}">
                    <a16:creationId xmlns:a16="http://schemas.microsoft.com/office/drawing/2014/main" id="{72A44A2D-9DDA-533F-2C01-3D4B28F118B5}"/>
                  </a:ext>
                </a:extLst>
              </p:cNvPr>
              <p:cNvCxnSpPr>
                <a:cxnSpLocks/>
              </p:cNvCxnSpPr>
              <p:nvPr/>
            </p:nvCxnSpPr>
            <p:spPr>
              <a:xfrm>
                <a:off x="11806210" y="3226053"/>
                <a:ext cx="0" cy="484217"/>
              </a:xfrm>
              <a:prstGeom prst="line">
                <a:avLst/>
              </a:prstGeom>
              <a:ln w="3175"/>
            </p:spPr>
            <p:style>
              <a:lnRef idx="1">
                <a:schemeClr val="dk1"/>
              </a:lnRef>
              <a:fillRef idx="0">
                <a:schemeClr val="dk1"/>
              </a:fillRef>
              <a:effectRef idx="0">
                <a:schemeClr val="dk1"/>
              </a:effectRef>
              <a:fontRef idx="minor">
                <a:schemeClr val="tx1"/>
              </a:fontRef>
            </p:style>
          </p:cxnSp>
          <p:cxnSp>
            <p:nvCxnSpPr>
              <p:cNvPr id="526" name="直線コネクタ 525">
                <a:extLst>
                  <a:ext uri="{FF2B5EF4-FFF2-40B4-BE49-F238E27FC236}">
                    <a16:creationId xmlns:a16="http://schemas.microsoft.com/office/drawing/2014/main" id="{C11F3754-E917-D0F8-97EF-7AFD390382AF}"/>
                  </a:ext>
                </a:extLst>
              </p:cNvPr>
              <p:cNvCxnSpPr>
                <a:cxnSpLocks/>
              </p:cNvCxnSpPr>
              <p:nvPr/>
            </p:nvCxnSpPr>
            <p:spPr>
              <a:xfrm>
                <a:off x="12384304" y="3226053"/>
                <a:ext cx="0" cy="484217"/>
              </a:xfrm>
              <a:prstGeom prst="line">
                <a:avLst/>
              </a:prstGeom>
              <a:ln w="3175"/>
            </p:spPr>
            <p:style>
              <a:lnRef idx="1">
                <a:schemeClr val="dk1"/>
              </a:lnRef>
              <a:fillRef idx="0">
                <a:schemeClr val="dk1"/>
              </a:fillRef>
              <a:effectRef idx="0">
                <a:schemeClr val="dk1"/>
              </a:effectRef>
              <a:fontRef idx="minor">
                <a:schemeClr val="tx1"/>
              </a:fontRef>
            </p:style>
          </p:cxnSp>
        </p:grpSp>
        <p:sp>
          <p:nvSpPr>
            <p:cNvPr id="286" name="テキスト ボックス 285">
              <a:extLst>
                <a:ext uri="{FF2B5EF4-FFF2-40B4-BE49-F238E27FC236}">
                  <a16:creationId xmlns:a16="http://schemas.microsoft.com/office/drawing/2014/main" id="{6B922133-451E-FB0C-43E0-5A3A60DDD73D}"/>
                </a:ext>
              </a:extLst>
            </p:cNvPr>
            <p:cNvSpPr txBox="1"/>
            <p:nvPr/>
          </p:nvSpPr>
          <p:spPr>
            <a:xfrm>
              <a:off x="10943629" y="2871912"/>
              <a:ext cx="588623"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期間消費電力量</a:t>
              </a:r>
              <a:endParaRPr lang="en-US" altLang="ja-JP" sz="450" dirty="0">
                <a:latin typeface="游ゴシック Medium" panose="020B0500000000000000" pitchFamily="50" charset="-128"/>
                <a:ea typeface="游ゴシック Medium" panose="020B0500000000000000" pitchFamily="50" charset="-128"/>
              </a:endParaRPr>
            </a:p>
          </p:txBody>
        </p:sp>
      </p:grpSp>
      <p:pic>
        <p:nvPicPr>
          <p:cNvPr id="54" name="図 53"/>
          <p:cNvPicPr>
            <a:picLocks noChangeAspect="1"/>
          </p:cNvPicPr>
          <p:nvPr/>
        </p:nvPicPr>
        <p:blipFill rotWithShape="1">
          <a:blip r:embed="rId12">
            <a:extLst>
              <a:ext uri="{28A0092B-C50C-407E-A947-70E740481C1C}">
                <a14:useLocalDpi xmlns:a14="http://schemas.microsoft.com/office/drawing/2010/main" val="0"/>
              </a:ext>
            </a:extLst>
          </a:blip>
          <a:srcRect t="1692" r="18132" b="10646"/>
          <a:stretch/>
        </p:blipFill>
        <p:spPr>
          <a:xfrm>
            <a:off x="5600785" y="1047752"/>
            <a:ext cx="5156900" cy="3953738"/>
          </a:xfrm>
          <a:prstGeom prst="rect">
            <a:avLst/>
          </a:prstGeom>
        </p:spPr>
      </p:pic>
      <p:pic>
        <p:nvPicPr>
          <p:cNvPr id="6" name="図 5">
            <a:extLst>
              <a:ext uri="{FF2B5EF4-FFF2-40B4-BE49-F238E27FC236}">
                <a16:creationId xmlns:a16="http://schemas.microsoft.com/office/drawing/2014/main" id="{B0A88055-2BD5-4A46-B06A-27EEF1E69E18}"/>
              </a:ext>
            </a:extLst>
          </p:cNvPr>
          <p:cNvPicPr>
            <a:picLocks noChangeAspect="1"/>
          </p:cNvPicPr>
          <p:nvPr/>
        </p:nvPicPr>
        <p:blipFill>
          <a:blip r:embed="rId13"/>
          <a:srcRect t="11978"/>
          <a:stretch>
            <a:fillRect/>
          </a:stretch>
        </p:blipFill>
        <p:spPr>
          <a:xfrm>
            <a:off x="-35029" y="-11813"/>
            <a:ext cx="15159142" cy="754210"/>
          </a:xfrm>
          <a:prstGeom prst="rect">
            <a:avLst/>
          </a:prstGeom>
        </p:spPr>
      </p:pic>
      <p:pic>
        <p:nvPicPr>
          <p:cNvPr id="28" name="図 27">
            <a:extLst>
              <a:ext uri="{FF2B5EF4-FFF2-40B4-BE49-F238E27FC236}">
                <a16:creationId xmlns:a16="http://schemas.microsoft.com/office/drawing/2014/main" id="{6B442464-69B2-8942-B35B-61D69A4F609F}"/>
              </a:ext>
            </a:extLst>
          </p:cNvPr>
          <p:cNvPicPr>
            <a:picLocks noChangeAspect="1"/>
          </p:cNvPicPr>
          <p:nvPr/>
        </p:nvPicPr>
        <p:blipFill>
          <a:blip r:embed="rId14"/>
          <a:stretch>
            <a:fillRect/>
          </a:stretch>
        </p:blipFill>
        <p:spPr>
          <a:xfrm>
            <a:off x="5662522" y="1121844"/>
            <a:ext cx="2054998" cy="310628"/>
          </a:xfrm>
          <a:prstGeom prst="rect">
            <a:avLst/>
          </a:prstGeom>
        </p:spPr>
      </p:pic>
      <p:pic>
        <p:nvPicPr>
          <p:cNvPr id="34" name="図 33" descr="アプリケーション が含まれている画像&#10;&#10;自動的に生成された説明">
            <a:extLst>
              <a:ext uri="{FF2B5EF4-FFF2-40B4-BE49-F238E27FC236}">
                <a16:creationId xmlns:a16="http://schemas.microsoft.com/office/drawing/2014/main" id="{4C45762D-AB5D-1646-AD38-DACB990B443F}"/>
              </a:ext>
            </a:extLst>
          </p:cNvPr>
          <p:cNvPicPr>
            <a:picLocks noChangeAspect="1"/>
          </p:cNvPicPr>
          <p:nvPr/>
        </p:nvPicPr>
        <p:blipFill>
          <a:blip r:embed="rId15"/>
          <a:stretch>
            <a:fillRect/>
          </a:stretch>
        </p:blipFill>
        <p:spPr>
          <a:xfrm>
            <a:off x="8525171" y="1110638"/>
            <a:ext cx="495300" cy="419100"/>
          </a:xfrm>
          <a:prstGeom prst="rect">
            <a:avLst/>
          </a:prstGeom>
        </p:spPr>
      </p:pic>
      <p:sp>
        <p:nvSpPr>
          <p:cNvPr id="187" name="テキスト ボックス 186">
            <a:extLst>
              <a:ext uri="{FF2B5EF4-FFF2-40B4-BE49-F238E27FC236}">
                <a16:creationId xmlns:a16="http://schemas.microsoft.com/office/drawing/2014/main" id="{44117EEC-C60C-804F-ADE7-0704A1E6C6BD}"/>
              </a:ext>
            </a:extLst>
          </p:cNvPr>
          <p:cNvSpPr txBox="1"/>
          <p:nvPr/>
        </p:nvSpPr>
        <p:spPr>
          <a:xfrm>
            <a:off x="9421288" y="314515"/>
            <a:ext cx="1940375" cy="307777"/>
          </a:xfrm>
          <a:prstGeom prst="rect">
            <a:avLst/>
          </a:prstGeom>
          <a:noFill/>
          <a:ln>
            <a:solidFill>
              <a:schemeClr val="bg1"/>
            </a:solidFill>
          </a:ln>
        </p:spPr>
        <p:txBody>
          <a:bodyPr wrap="square" rtlCol="0">
            <a:spAutoFit/>
          </a:bodyPr>
          <a:lstStyle/>
          <a:p>
            <a:pPr algn="ctr"/>
            <a:r>
              <a:rPr kumimoji="1" lang="ja-JP" altLang="en-US" sz="1400" dirty="0">
                <a:solidFill>
                  <a:schemeClr val="bg1"/>
                </a:solidFill>
                <a:latin typeface="游ゴシック Medium" panose="020B0500000000000000" pitchFamily="50" charset="-128"/>
                <a:ea typeface="游ゴシック Medium" panose="020B0500000000000000" pitchFamily="50" charset="-128"/>
                <a:cs typeface="A-OTF リュウミン Pro M-KL"/>
              </a:rPr>
              <a:t>セパレートエアコン</a:t>
            </a:r>
          </a:p>
        </p:txBody>
      </p:sp>
      <p:grpSp>
        <p:nvGrpSpPr>
          <p:cNvPr id="84" name="グループ化 83">
            <a:extLst>
              <a:ext uri="{FF2B5EF4-FFF2-40B4-BE49-F238E27FC236}">
                <a16:creationId xmlns:a16="http://schemas.microsoft.com/office/drawing/2014/main" id="{82104458-8BA9-4C78-CC0E-7D97DA4F0207}"/>
              </a:ext>
            </a:extLst>
          </p:cNvPr>
          <p:cNvGrpSpPr/>
          <p:nvPr/>
        </p:nvGrpSpPr>
        <p:grpSpPr>
          <a:xfrm>
            <a:off x="5643372" y="1437002"/>
            <a:ext cx="1691647" cy="246221"/>
            <a:chOff x="5697758" y="1638387"/>
            <a:chExt cx="1691647" cy="246221"/>
          </a:xfrm>
        </p:grpSpPr>
        <p:pic>
          <p:nvPicPr>
            <p:cNvPr id="30" name="図 29">
              <a:extLst>
                <a:ext uri="{FF2B5EF4-FFF2-40B4-BE49-F238E27FC236}">
                  <a16:creationId xmlns:a16="http://schemas.microsoft.com/office/drawing/2014/main" id="{84D3EFA1-764A-AE47-9037-947E8C83AD3F}"/>
                </a:ext>
              </a:extLst>
            </p:cNvPr>
            <p:cNvPicPr>
              <a:picLocks noChangeAspect="1"/>
            </p:cNvPicPr>
            <p:nvPr/>
          </p:nvPicPr>
          <p:blipFill>
            <a:blip r:embed="rId16"/>
            <a:srcRect l="3069" t="17171" r="4647" b="19211"/>
            <a:stretch>
              <a:fillRect/>
            </a:stretch>
          </p:blipFill>
          <p:spPr>
            <a:xfrm>
              <a:off x="5707510" y="1648728"/>
              <a:ext cx="1662118" cy="231900"/>
            </a:xfrm>
            <a:prstGeom prst="rect">
              <a:avLst/>
            </a:prstGeom>
          </p:spPr>
        </p:pic>
        <p:sp>
          <p:nvSpPr>
            <p:cNvPr id="188" name="テキスト ボックス 187">
              <a:extLst>
                <a:ext uri="{FF2B5EF4-FFF2-40B4-BE49-F238E27FC236}">
                  <a16:creationId xmlns:a16="http://schemas.microsoft.com/office/drawing/2014/main" id="{F2DB8F87-19F8-464B-9B95-0CDABC791051}"/>
                </a:ext>
              </a:extLst>
            </p:cNvPr>
            <p:cNvSpPr txBox="1"/>
            <p:nvPr/>
          </p:nvSpPr>
          <p:spPr>
            <a:xfrm>
              <a:off x="5697758" y="1638387"/>
              <a:ext cx="1691647" cy="246221"/>
            </a:xfrm>
            <a:prstGeom prst="rect">
              <a:avLst/>
            </a:prstGeom>
            <a:noFill/>
          </p:spPr>
          <p:txBody>
            <a:bodyPr wrap="square" rtlCol="0">
              <a:spAutoFit/>
            </a:bodyPr>
            <a:lstStyle/>
            <a:p>
              <a:r>
                <a:rPr lang="ja-JP" altLang="en-US" sz="1000" dirty="0">
                  <a:solidFill>
                    <a:srgbClr val="FFFFFF"/>
                  </a:solidFill>
                </a:rPr>
                <a:t>東北電力推薦 暖房エアコン</a:t>
              </a:r>
            </a:p>
          </p:txBody>
        </p:sp>
      </p:grpSp>
      <p:sp>
        <p:nvSpPr>
          <p:cNvPr id="189" name="テキスト ボックス 188">
            <a:extLst>
              <a:ext uri="{FF2B5EF4-FFF2-40B4-BE49-F238E27FC236}">
                <a16:creationId xmlns:a16="http://schemas.microsoft.com/office/drawing/2014/main" id="{0391AE10-FBB4-BD45-A185-72A97510786E}"/>
              </a:ext>
            </a:extLst>
          </p:cNvPr>
          <p:cNvSpPr txBox="1"/>
          <p:nvPr/>
        </p:nvSpPr>
        <p:spPr>
          <a:xfrm>
            <a:off x="5667286" y="1175507"/>
            <a:ext cx="1513135" cy="215444"/>
          </a:xfrm>
          <a:prstGeom prst="rect">
            <a:avLst/>
          </a:prstGeom>
          <a:noFill/>
        </p:spPr>
        <p:txBody>
          <a:bodyPr wrap="square" rtlCol="0">
            <a:spAutoFit/>
          </a:bodyPr>
          <a:lstStyle/>
          <a:p>
            <a:r>
              <a:rPr lang="ja-JP" altLang="en-US" sz="800" dirty="0">
                <a:solidFill>
                  <a:srgbClr val="948A54"/>
                </a:solidFill>
              </a:rPr>
              <a:t>定格冷房エネルギー消費効率</a:t>
            </a:r>
          </a:p>
        </p:txBody>
      </p:sp>
      <p:sp>
        <p:nvSpPr>
          <p:cNvPr id="190" name="テキスト ボックス 189">
            <a:extLst>
              <a:ext uri="{FF2B5EF4-FFF2-40B4-BE49-F238E27FC236}">
                <a16:creationId xmlns:a16="http://schemas.microsoft.com/office/drawing/2014/main" id="{A2B569F0-FEB5-2043-9E19-7453CC928693}"/>
              </a:ext>
            </a:extLst>
          </p:cNvPr>
          <p:cNvSpPr txBox="1"/>
          <p:nvPr/>
        </p:nvSpPr>
        <p:spPr>
          <a:xfrm>
            <a:off x="7062836" y="1180154"/>
            <a:ext cx="670984" cy="215444"/>
          </a:xfrm>
          <a:prstGeom prst="rect">
            <a:avLst/>
          </a:prstGeom>
          <a:noFill/>
        </p:spPr>
        <p:txBody>
          <a:bodyPr wrap="square" rtlCol="0">
            <a:spAutoFit/>
          </a:bodyPr>
          <a:lstStyle/>
          <a:p>
            <a:r>
              <a:rPr lang="ja-JP" altLang="en-US" sz="800" dirty="0">
                <a:solidFill>
                  <a:srgbClr val="948A54"/>
                </a:solidFill>
              </a:rPr>
              <a:t>区分（い）</a:t>
            </a:r>
            <a:endParaRPr kumimoji="1" lang="ja-JP" altLang="en-US" sz="800" dirty="0">
              <a:solidFill>
                <a:srgbClr val="948A54"/>
              </a:solidFill>
            </a:endParaRPr>
          </a:p>
        </p:txBody>
      </p:sp>
      <p:sp>
        <p:nvSpPr>
          <p:cNvPr id="237" name="テキスト ボックス 236">
            <a:extLst>
              <a:ext uri="{FF2B5EF4-FFF2-40B4-BE49-F238E27FC236}">
                <a16:creationId xmlns:a16="http://schemas.microsoft.com/office/drawing/2014/main" id="{ED4E4EA9-5F84-1149-A7DE-0565C47E319F}"/>
              </a:ext>
            </a:extLst>
          </p:cNvPr>
          <p:cNvSpPr txBox="1"/>
          <p:nvPr/>
        </p:nvSpPr>
        <p:spPr>
          <a:xfrm>
            <a:off x="9723361" y="3159000"/>
            <a:ext cx="1116011" cy="384721"/>
          </a:xfrm>
          <a:prstGeom prst="rect">
            <a:avLst/>
          </a:prstGeom>
          <a:noFill/>
          <a:ln>
            <a:noFill/>
          </a:ln>
        </p:spPr>
        <p:txBody>
          <a:bodyPr wrap="none" rtlCol="0">
            <a:spAutoFit/>
          </a:bodyPr>
          <a:lstStyle/>
          <a:p>
            <a:r>
              <a:rPr lang="ja-JP" altLang="en-US" sz="700" dirty="0">
                <a:latin typeface="メイリオ" panose="020B0604030504040204" pitchFamily="50" charset="-128"/>
                <a:ea typeface="メイリオ" panose="020B0604030504040204" pitchFamily="50" charset="-128"/>
              </a:rPr>
              <a:t>リモコンホルダー付属</a:t>
            </a:r>
            <a:endParaRPr lang="en-US" altLang="ja-JP" sz="700" dirty="0">
              <a:latin typeface="メイリオ" panose="020B0604030504040204" pitchFamily="50" charset="-128"/>
              <a:ea typeface="メイリオ" panose="020B0604030504040204" pitchFamily="50" charset="-128"/>
            </a:endParaRPr>
          </a:p>
          <a:p>
            <a:r>
              <a:rPr lang="ja-JP" altLang="en-US" sz="600" dirty="0">
                <a:latin typeface="メイリオ" panose="020B0604030504040204" pitchFamily="50" charset="-128"/>
                <a:ea typeface="メイリオ" panose="020B0604030504040204" pitchFamily="50" charset="-128"/>
              </a:rPr>
              <a:t>設定温度範囲：</a:t>
            </a:r>
            <a:endParaRPr lang="en-US" altLang="ja-JP" sz="600" dirty="0">
              <a:latin typeface="メイリオ" panose="020B0604030504040204" pitchFamily="50" charset="-128"/>
              <a:ea typeface="メイリオ" panose="020B0604030504040204" pitchFamily="50" charset="-128"/>
            </a:endParaRPr>
          </a:p>
          <a:p>
            <a:r>
              <a:rPr lang="en-US" altLang="ja-JP" sz="600" dirty="0">
                <a:latin typeface="メイリオ" panose="020B0604030504040204" pitchFamily="50" charset="-128"/>
                <a:ea typeface="メイリオ" panose="020B0604030504040204" pitchFamily="50" charset="-128"/>
              </a:rPr>
              <a:t>17℃〜30</a:t>
            </a:r>
            <a:r>
              <a:rPr lang="ja-JP" altLang="en-US" sz="600" dirty="0">
                <a:latin typeface="メイリオ" panose="020B0604030504040204" pitchFamily="50" charset="-128"/>
                <a:ea typeface="メイリオ" panose="020B0604030504040204" pitchFamily="50" charset="-128"/>
              </a:rPr>
              <a:t>℃（</a:t>
            </a:r>
            <a:r>
              <a:rPr lang="en-US" altLang="ja-JP" sz="600" dirty="0">
                <a:latin typeface="メイリオ" panose="020B0604030504040204" pitchFamily="50" charset="-128"/>
                <a:ea typeface="メイリオ" panose="020B0604030504040204" pitchFamily="50" charset="-128"/>
              </a:rPr>
              <a:t>0.5</a:t>
            </a:r>
            <a:r>
              <a:rPr lang="ja-JP" altLang="en-US" sz="600" dirty="0">
                <a:latin typeface="メイリオ" panose="020B0604030504040204" pitchFamily="50" charset="-128"/>
                <a:ea typeface="メイリオ" panose="020B0604030504040204" pitchFamily="50" charset="-128"/>
              </a:rPr>
              <a:t>℃刻み）</a:t>
            </a:r>
          </a:p>
        </p:txBody>
      </p:sp>
      <p:sp>
        <p:nvSpPr>
          <p:cNvPr id="293" name="テキスト ボックス 292">
            <a:extLst>
              <a:ext uri="{FF2B5EF4-FFF2-40B4-BE49-F238E27FC236}">
                <a16:creationId xmlns:a16="http://schemas.microsoft.com/office/drawing/2014/main" id="{305EBDF4-3F46-7941-9E2C-B644E8FA4F34}"/>
              </a:ext>
            </a:extLst>
          </p:cNvPr>
          <p:cNvSpPr txBox="1"/>
          <p:nvPr/>
        </p:nvSpPr>
        <p:spPr>
          <a:xfrm>
            <a:off x="11633963" y="1637266"/>
            <a:ext cx="1298753" cy="461665"/>
          </a:xfrm>
          <a:prstGeom prst="rect">
            <a:avLst/>
          </a:prstGeom>
          <a:noFill/>
          <a:ln>
            <a:noFill/>
          </a:ln>
        </p:spPr>
        <p:txBody>
          <a:bodyPr wrap="none" rtlCol="0">
            <a:spAutoFit/>
          </a:bodyPr>
          <a:lstStyle/>
          <a:p>
            <a:r>
              <a:rPr lang="en-US" altLang="ja-JP" sz="1100" b="1" dirty="0">
                <a:latin typeface="游ゴシック Medium" panose="020B0500000000000000" pitchFamily="50" charset="-128"/>
                <a:ea typeface="游ゴシック Medium" panose="020B0500000000000000" pitchFamily="50" charset="-128"/>
              </a:rPr>
              <a:t>CSH-SPK22CR2</a:t>
            </a:r>
          </a:p>
          <a:p>
            <a:r>
              <a:rPr lang="ja-JP" altLang="en-US" sz="600" b="1" dirty="0">
                <a:latin typeface="游ゴシック Medium" panose="020B0500000000000000" pitchFamily="50" charset="-128"/>
                <a:ea typeface="游ゴシック Medium" panose="020B0500000000000000" pitchFamily="50" charset="-128"/>
              </a:rPr>
              <a:t>（</a:t>
            </a:r>
            <a:r>
              <a:rPr lang="en-US" altLang="ja-JP" sz="600" b="1" dirty="0">
                <a:latin typeface="游ゴシック Medium" panose="020B0500000000000000" pitchFamily="50" charset="-128"/>
                <a:ea typeface="游ゴシック Medium" panose="020B0500000000000000" pitchFamily="50" charset="-128"/>
              </a:rPr>
              <a:t>W</a:t>
            </a:r>
            <a:r>
              <a:rPr lang="ja-JP" altLang="en-US" sz="600" b="1" dirty="0">
                <a:latin typeface="游ゴシック Medium" panose="020B0500000000000000" pitchFamily="50" charset="-128"/>
                <a:ea typeface="游ゴシック Medium" panose="020B0500000000000000" pitchFamily="50" charset="-128"/>
              </a:rPr>
              <a:t>）</a:t>
            </a:r>
            <a:endParaRPr lang="en-US" altLang="ja-JP" sz="600" b="1" dirty="0">
              <a:latin typeface="游ゴシック Medium" panose="020B0500000000000000" pitchFamily="50" charset="-128"/>
              <a:ea typeface="游ゴシック Medium" panose="020B0500000000000000" pitchFamily="50" charset="-128"/>
            </a:endParaRPr>
          </a:p>
          <a:p>
            <a:r>
              <a:rPr lang="en-US" altLang="ja-JP" sz="700" b="1" dirty="0">
                <a:latin typeface="游ゴシック Medium" panose="020B0500000000000000" pitchFamily="50" charset="-128"/>
                <a:ea typeface="游ゴシック Medium" panose="020B0500000000000000" pitchFamily="50" charset="-128"/>
              </a:rPr>
              <a:t>〈</a:t>
            </a:r>
            <a:r>
              <a:rPr lang="ja-JP" altLang="en-US" sz="700" b="1" dirty="0">
                <a:latin typeface="游ゴシック Medium" panose="020B0500000000000000" pitchFamily="50" charset="-128"/>
                <a:ea typeface="游ゴシック Medium" panose="020B0500000000000000" pitchFamily="50" charset="-128"/>
              </a:rPr>
              <a:t>室外機</a:t>
            </a:r>
            <a:r>
              <a:rPr lang="en-US" altLang="ja-JP" sz="700" b="1" dirty="0">
                <a:latin typeface="游ゴシック Medium" panose="020B0500000000000000" pitchFamily="50" charset="-128"/>
                <a:ea typeface="游ゴシック Medium" panose="020B0500000000000000" pitchFamily="50" charset="-128"/>
              </a:rPr>
              <a:t>〉COH-SPK22CR2</a:t>
            </a:r>
          </a:p>
        </p:txBody>
      </p:sp>
      <p:sp>
        <p:nvSpPr>
          <p:cNvPr id="295" name="テキスト ボックス 294">
            <a:extLst>
              <a:ext uri="{FF2B5EF4-FFF2-40B4-BE49-F238E27FC236}">
                <a16:creationId xmlns:a16="http://schemas.microsoft.com/office/drawing/2014/main" id="{8CFDE2DB-C0A4-B14E-838E-3AD8967CA814}"/>
              </a:ext>
            </a:extLst>
          </p:cNvPr>
          <p:cNvSpPr txBox="1"/>
          <p:nvPr/>
        </p:nvSpPr>
        <p:spPr>
          <a:xfrm>
            <a:off x="10876326" y="2466425"/>
            <a:ext cx="2018501" cy="369332"/>
          </a:xfrm>
          <a:prstGeom prst="rect">
            <a:avLst/>
          </a:prstGeom>
          <a:noFill/>
          <a:ln>
            <a:noFill/>
          </a:ln>
        </p:spPr>
        <p:txBody>
          <a:bodyPr wrap="none" rtlCol="0">
            <a:spAutoFit/>
          </a:bodyPr>
          <a:lstStyle/>
          <a:p>
            <a:r>
              <a:rPr lang="ja-JP" altLang="en-US" sz="600" dirty="0">
                <a:latin typeface="+mj-ea"/>
                <a:ea typeface="+mj-ea"/>
              </a:rPr>
              <a:t>希望小売価格</a:t>
            </a:r>
            <a:r>
              <a:rPr lang="en-US" altLang="ja-JP" sz="800" dirty="0">
                <a:latin typeface="+mj-ea"/>
                <a:ea typeface="+mj-ea"/>
              </a:rPr>
              <a:t>434,500</a:t>
            </a:r>
            <a:r>
              <a:rPr lang="ja-JP" altLang="en-US" sz="800" dirty="0">
                <a:latin typeface="+mj-ea"/>
                <a:ea typeface="+mj-ea"/>
              </a:rPr>
              <a:t>円</a:t>
            </a:r>
            <a:r>
              <a:rPr lang="ja-JP" altLang="en-US" sz="600" dirty="0">
                <a:latin typeface="+mj-ea"/>
                <a:ea typeface="+mj-ea"/>
              </a:rPr>
              <a:t>（税抜</a:t>
            </a:r>
            <a:r>
              <a:rPr lang="en-US" altLang="ja-JP" sz="600" dirty="0">
                <a:latin typeface="+mj-ea"/>
                <a:ea typeface="+mj-ea"/>
              </a:rPr>
              <a:t>395,000</a:t>
            </a:r>
            <a:r>
              <a:rPr lang="ja-JP" altLang="en-US" sz="600" dirty="0">
                <a:latin typeface="+mj-ea"/>
                <a:ea typeface="+mj-ea"/>
              </a:rPr>
              <a:t>円）</a:t>
            </a:r>
            <a:endParaRPr lang="en-US" altLang="ja-JP" sz="600" dirty="0">
              <a:latin typeface="+mj-ea"/>
              <a:ea typeface="+mj-ea"/>
            </a:endParaRPr>
          </a:p>
          <a:p>
            <a:r>
              <a:rPr lang="ja-JP" altLang="en-US" sz="500" dirty="0">
                <a:latin typeface="+mj-ea"/>
                <a:ea typeface="+mj-ea"/>
              </a:rPr>
              <a:t>室内機</a:t>
            </a:r>
            <a:r>
              <a:rPr lang="en-US" altLang="ja-JP" sz="500" dirty="0">
                <a:latin typeface="+mj-ea"/>
                <a:ea typeface="+mj-ea"/>
              </a:rPr>
              <a:t> 173,800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税抜</a:t>
            </a:r>
            <a:r>
              <a:rPr lang="en-US" altLang="ja-JP" sz="500" dirty="0">
                <a:latin typeface="+mj-ea"/>
                <a:ea typeface="+mj-ea"/>
              </a:rPr>
              <a:t>158,000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室外機</a:t>
            </a:r>
            <a:r>
              <a:rPr lang="en-US" altLang="ja-JP" sz="500" dirty="0">
                <a:latin typeface="+mj-ea"/>
                <a:ea typeface="+mj-ea"/>
              </a:rPr>
              <a:t> 260,700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税抜</a:t>
            </a:r>
            <a:r>
              <a:rPr lang="en-US" altLang="ja-JP" sz="500" dirty="0">
                <a:latin typeface="+mj-ea"/>
                <a:ea typeface="+mj-ea"/>
              </a:rPr>
              <a:t>237,000</a:t>
            </a:r>
            <a:r>
              <a:rPr lang="ja-JP" altLang="en-US" sz="500" dirty="0">
                <a:latin typeface="+mj-ea"/>
                <a:ea typeface="+mj-ea"/>
              </a:rPr>
              <a:t>円</a:t>
            </a:r>
            <a:r>
              <a:rPr lang="en-US" altLang="ja-JP" sz="500" dirty="0">
                <a:latin typeface="+mj-ea"/>
                <a:ea typeface="+mj-ea"/>
              </a:rPr>
              <a:t>)</a:t>
            </a:r>
          </a:p>
          <a:p>
            <a:r>
              <a:rPr lang="ja-JP" altLang="en-US" sz="500" dirty="0">
                <a:latin typeface="+mj-ea"/>
                <a:ea typeface="+mj-ea"/>
              </a:rPr>
              <a:t>（工事費別）</a:t>
            </a:r>
            <a:endParaRPr lang="en-US" altLang="ja-JP" sz="500" dirty="0">
              <a:latin typeface="+mj-ea"/>
              <a:ea typeface="+mj-ea"/>
            </a:endParaRPr>
          </a:p>
        </p:txBody>
      </p:sp>
      <p:sp>
        <p:nvSpPr>
          <p:cNvPr id="299" name="テキスト ボックス 298">
            <a:extLst>
              <a:ext uri="{FF2B5EF4-FFF2-40B4-BE49-F238E27FC236}">
                <a16:creationId xmlns:a16="http://schemas.microsoft.com/office/drawing/2014/main" id="{D8A93091-3F22-214E-BCB4-2718EDB7D9D3}"/>
              </a:ext>
            </a:extLst>
          </p:cNvPr>
          <p:cNvSpPr txBox="1"/>
          <p:nvPr/>
        </p:nvSpPr>
        <p:spPr>
          <a:xfrm>
            <a:off x="10933941" y="2869710"/>
            <a:ext cx="588623"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期間消費電力量</a:t>
            </a:r>
            <a:endParaRPr lang="en-US" altLang="ja-JP" sz="450" dirty="0">
              <a:latin typeface="游ゴシック Medium" panose="020B0500000000000000" pitchFamily="50" charset="-128"/>
              <a:ea typeface="游ゴシック Medium" panose="020B0500000000000000" pitchFamily="50" charset="-128"/>
            </a:endParaRPr>
          </a:p>
        </p:txBody>
      </p:sp>
      <p:sp>
        <p:nvSpPr>
          <p:cNvPr id="302" name="テキスト ボックス 301">
            <a:extLst>
              <a:ext uri="{FF2B5EF4-FFF2-40B4-BE49-F238E27FC236}">
                <a16:creationId xmlns:a16="http://schemas.microsoft.com/office/drawing/2014/main" id="{D08B6B2C-B2EE-F34C-9FD9-A55605C26B9E}"/>
              </a:ext>
            </a:extLst>
          </p:cNvPr>
          <p:cNvSpPr txBox="1"/>
          <p:nvPr/>
        </p:nvSpPr>
        <p:spPr>
          <a:xfrm>
            <a:off x="12409641" y="2831610"/>
            <a:ext cx="560731" cy="230832"/>
          </a:xfrm>
          <a:prstGeom prst="rect">
            <a:avLst/>
          </a:prstGeom>
          <a:noFill/>
          <a:ln>
            <a:noFill/>
          </a:ln>
        </p:spPr>
        <p:txBody>
          <a:bodyPr wrap="none" rtlCol="0">
            <a:spAutoFit/>
          </a:bodyPr>
          <a:lstStyle/>
          <a:p>
            <a:r>
              <a:rPr lang="ja-JP" altLang="en-US" sz="450" spc="-70" dirty="0">
                <a:latin typeface="游ゴシック Medium" panose="020B0500000000000000" pitchFamily="50" charset="-128"/>
                <a:ea typeface="游ゴシック Medium" panose="020B0500000000000000" pitchFamily="50" charset="-128"/>
              </a:rPr>
              <a:t>通年エネルギー</a:t>
            </a:r>
            <a:endParaRPr lang="en-US" altLang="ja-JP" sz="450" spc="-70" dirty="0">
              <a:latin typeface="游ゴシック Medium" panose="020B0500000000000000" pitchFamily="50" charset="-128"/>
              <a:ea typeface="游ゴシック Medium" panose="020B0500000000000000" pitchFamily="50" charset="-128"/>
            </a:endParaRPr>
          </a:p>
          <a:p>
            <a:r>
              <a:rPr lang="ja-JP" altLang="en-US" sz="450" spc="-70" dirty="0">
                <a:latin typeface="游ゴシック Medium" panose="020B0500000000000000" pitchFamily="50" charset="-128"/>
                <a:ea typeface="游ゴシック Medium" panose="020B0500000000000000" pitchFamily="50" charset="-128"/>
              </a:rPr>
              <a:t>消費効率（</a:t>
            </a:r>
            <a:r>
              <a:rPr lang="en-US" altLang="ja-JP" sz="450" spc="-70" dirty="0">
                <a:latin typeface="游ゴシック Medium" panose="020B0500000000000000" pitchFamily="50" charset="-128"/>
                <a:ea typeface="游ゴシック Medium" panose="020B0500000000000000" pitchFamily="50" charset="-128"/>
              </a:rPr>
              <a:t>APF</a:t>
            </a:r>
            <a:r>
              <a:rPr lang="ja-JP" altLang="en-US" sz="450" spc="-70" dirty="0">
                <a:latin typeface="游ゴシック Medium" panose="020B0500000000000000" pitchFamily="50" charset="-128"/>
                <a:ea typeface="游ゴシック Medium" panose="020B0500000000000000" pitchFamily="50" charset="-128"/>
              </a:rPr>
              <a:t>）</a:t>
            </a:r>
            <a:endParaRPr lang="en-US" altLang="ja-JP" sz="450" spc="-70" dirty="0">
              <a:latin typeface="游ゴシック Medium" panose="020B0500000000000000" pitchFamily="50" charset="-128"/>
              <a:ea typeface="游ゴシック Medium" panose="020B0500000000000000" pitchFamily="50" charset="-128"/>
            </a:endParaRPr>
          </a:p>
        </p:txBody>
      </p:sp>
      <p:sp>
        <p:nvSpPr>
          <p:cNvPr id="312" name="テキスト ボックス 311">
            <a:extLst>
              <a:ext uri="{FF2B5EF4-FFF2-40B4-BE49-F238E27FC236}">
                <a16:creationId xmlns:a16="http://schemas.microsoft.com/office/drawing/2014/main" id="{FCC04D20-9C43-E64F-83D1-2FCDD15FCE48}"/>
              </a:ext>
            </a:extLst>
          </p:cNvPr>
          <p:cNvSpPr txBox="1"/>
          <p:nvPr/>
        </p:nvSpPr>
        <p:spPr>
          <a:xfrm>
            <a:off x="11318681" y="3490847"/>
            <a:ext cx="511679"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6〜7</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9〜11㎡</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314" name="テキスト ボックス 313">
            <a:extLst>
              <a:ext uri="{FF2B5EF4-FFF2-40B4-BE49-F238E27FC236}">
                <a16:creationId xmlns:a16="http://schemas.microsoft.com/office/drawing/2014/main" id="{F1BE6F39-68F1-9147-88BF-C5457DA09989}"/>
              </a:ext>
            </a:extLst>
          </p:cNvPr>
          <p:cNvSpPr txBox="1"/>
          <p:nvPr/>
        </p:nvSpPr>
        <p:spPr>
          <a:xfrm>
            <a:off x="11796824" y="3500740"/>
            <a:ext cx="59824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2.5kW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0.8〜5.2kW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316" name="テキスト ボックス 315">
            <a:extLst>
              <a:ext uri="{FF2B5EF4-FFF2-40B4-BE49-F238E27FC236}">
                <a16:creationId xmlns:a16="http://schemas.microsoft.com/office/drawing/2014/main" id="{F74A3C89-9626-2A4C-9865-4C22F36F4A6D}"/>
              </a:ext>
            </a:extLst>
          </p:cNvPr>
          <p:cNvSpPr txBox="1"/>
          <p:nvPr/>
        </p:nvSpPr>
        <p:spPr>
          <a:xfrm>
            <a:off x="12311980" y="3476952"/>
            <a:ext cx="649537"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430W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155〜1,485W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317" name="テキスト ボックス 316">
            <a:extLst>
              <a:ext uri="{FF2B5EF4-FFF2-40B4-BE49-F238E27FC236}">
                <a16:creationId xmlns:a16="http://schemas.microsoft.com/office/drawing/2014/main" id="{73DEE4A2-67FC-6F42-ADDA-A30F8FB4AA81}"/>
              </a:ext>
            </a:extLst>
          </p:cNvPr>
          <p:cNvSpPr txBox="1"/>
          <p:nvPr/>
        </p:nvSpPr>
        <p:spPr>
          <a:xfrm>
            <a:off x="10862595" y="3677556"/>
            <a:ext cx="1545616" cy="169277"/>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［室内機］質量</a:t>
            </a:r>
            <a:r>
              <a:rPr lang="en-US" altLang="ja-JP" sz="500" dirty="0">
                <a:latin typeface="游ゴシック Medium" panose="020B0500000000000000" pitchFamily="50" charset="-128"/>
                <a:ea typeface="游ゴシック Medium" panose="020B0500000000000000" pitchFamily="50" charset="-128"/>
              </a:rPr>
              <a:t>13.0kg</a:t>
            </a:r>
            <a:r>
              <a:rPr lang="ja-JP" altLang="en-US" sz="500" dirty="0">
                <a:latin typeface="游ゴシック Medium" panose="020B0500000000000000" pitchFamily="50" charset="-128"/>
                <a:ea typeface="游ゴシック Medium" panose="020B0500000000000000" pitchFamily="50" charset="-128"/>
              </a:rPr>
              <a:t>　［室外機］質量 </a:t>
            </a:r>
            <a:r>
              <a:rPr lang="en-US" altLang="ja-JP" sz="500" dirty="0">
                <a:latin typeface="游ゴシック Medium" panose="020B0500000000000000" pitchFamily="50" charset="-128"/>
                <a:ea typeface="游ゴシック Medium" panose="020B0500000000000000" pitchFamily="50" charset="-128"/>
              </a:rPr>
              <a:t>31.5kg</a:t>
            </a:r>
            <a:endParaRPr lang="en-US" altLang="ja-JP" sz="400" dirty="0">
              <a:latin typeface="游ゴシック Medium" panose="020B0500000000000000" pitchFamily="50" charset="-128"/>
              <a:ea typeface="游ゴシック Medium" panose="020B0500000000000000" pitchFamily="50" charset="-128"/>
            </a:endParaRPr>
          </a:p>
        </p:txBody>
      </p:sp>
      <p:sp>
        <p:nvSpPr>
          <p:cNvPr id="318" name="テキスト ボックス 317">
            <a:extLst>
              <a:ext uri="{FF2B5EF4-FFF2-40B4-BE49-F238E27FC236}">
                <a16:creationId xmlns:a16="http://schemas.microsoft.com/office/drawing/2014/main" id="{F3EBADE7-1E77-ED42-B4F5-6544064AA1F4}"/>
              </a:ext>
            </a:extLst>
          </p:cNvPr>
          <p:cNvSpPr txBox="1"/>
          <p:nvPr/>
        </p:nvSpPr>
        <p:spPr>
          <a:xfrm>
            <a:off x="13601737" y="1637266"/>
            <a:ext cx="1298753" cy="461665"/>
          </a:xfrm>
          <a:prstGeom prst="rect">
            <a:avLst/>
          </a:prstGeom>
          <a:noFill/>
          <a:ln>
            <a:noFill/>
          </a:ln>
        </p:spPr>
        <p:txBody>
          <a:bodyPr wrap="none" rtlCol="0">
            <a:spAutoFit/>
          </a:bodyPr>
          <a:lstStyle/>
          <a:p>
            <a:r>
              <a:rPr lang="en-US" altLang="ja-JP" sz="1100" b="1" dirty="0">
                <a:latin typeface="游ゴシック Medium" panose="020B0500000000000000" pitchFamily="50" charset="-128"/>
                <a:ea typeface="游ゴシック Medium" panose="020B0500000000000000" pitchFamily="50" charset="-128"/>
              </a:rPr>
              <a:t>CSH-SPK25CR2</a:t>
            </a:r>
          </a:p>
          <a:p>
            <a:r>
              <a:rPr lang="ja-JP" altLang="en-US" sz="600" b="1" dirty="0">
                <a:latin typeface="游ゴシック Medium" panose="020B0500000000000000" pitchFamily="50" charset="-128"/>
                <a:ea typeface="游ゴシック Medium" panose="020B0500000000000000" pitchFamily="50" charset="-128"/>
              </a:rPr>
              <a:t>（</a:t>
            </a:r>
            <a:r>
              <a:rPr lang="en-US" altLang="ja-JP" sz="600" b="1" dirty="0">
                <a:latin typeface="游ゴシック Medium" panose="020B0500000000000000" pitchFamily="50" charset="-128"/>
                <a:ea typeface="游ゴシック Medium" panose="020B0500000000000000" pitchFamily="50" charset="-128"/>
              </a:rPr>
              <a:t>W</a:t>
            </a:r>
            <a:r>
              <a:rPr lang="ja-JP" altLang="en-US" sz="600" b="1" dirty="0">
                <a:latin typeface="游ゴシック Medium" panose="020B0500000000000000" pitchFamily="50" charset="-128"/>
                <a:ea typeface="游ゴシック Medium" panose="020B0500000000000000" pitchFamily="50" charset="-128"/>
              </a:rPr>
              <a:t>）</a:t>
            </a:r>
            <a:endParaRPr lang="en-US" altLang="ja-JP" sz="600" b="1" dirty="0">
              <a:latin typeface="游ゴシック Medium" panose="020B0500000000000000" pitchFamily="50" charset="-128"/>
              <a:ea typeface="游ゴシック Medium" panose="020B0500000000000000" pitchFamily="50" charset="-128"/>
            </a:endParaRPr>
          </a:p>
          <a:p>
            <a:r>
              <a:rPr lang="en-US" altLang="ja-JP" sz="700" b="1" dirty="0">
                <a:latin typeface="游ゴシック Medium" panose="020B0500000000000000" pitchFamily="50" charset="-128"/>
                <a:ea typeface="游ゴシック Medium" panose="020B0500000000000000" pitchFamily="50" charset="-128"/>
              </a:rPr>
              <a:t>〈</a:t>
            </a:r>
            <a:r>
              <a:rPr lang="ja-JP" altLang="en-US" sz="700" b="1" dirty="0">
                <a:latin typeface="游ゴシック Medium" panose="020B0500000000000000" pitchFamily="50" charset="-128"/>
                <a:ea typeface="游ゴシック Medium" panose="020B0500000000000000" pitchFamily="50" charset="-128"/>
              </a:rPr>
              <a:t>室外機</a:t>
            </a:r>
            <a:r>
              <a:rPr lang="en-US" altLang="ja-JP" sz="700" b="1" dirty="0">
                <a:latin typeface="游ゴシック Medium" panose="020B0500000000000000" pitchFamily="50" charset="-128"/>
                <a:ea typeface="游ゴシック Medium" panose="020B0500000000000000" pitchFamily="50" charset="-128"/>
              </a:rPr>
              <a:t>〉COH-SPK25CR2</a:t>
            </a:r>
          </a:p>
        </p:txBody>
      </p:sp>
      <p:sp>
        <p:nvSpPr>
          <p:cNvPr id="320" name="テキスト ボックス 319">
            <a:extLst>
              <a:ext uri="{FF2B5EF4-FFF2-40B4-BE49-F238E27FC236}">
                <a16:creationId xmlns:a16="http://schemas.microsoft.com/office/drawing/2014/main" id="{8CF5187E-FFC3-FB40-ABCD-72521F3826EA}"/>
              </a:ext>
            </a:extLst>
          </p:cNvPr>
          <p:cNvSpPr txBox="1"/>
          <p:nvPr/>
        </p:nvSpPr>
        <p:spPr>
          <a:xfrm>
            <a:off x="12888771" y="2471078"/>
            <a:ext cx="2018501" cy="369332"/>
          </a:xfrm>
          <a:prstGeom prst="rect">
            <a:avLst/>
          </a:prstGeom>
          <a:noFill/>
          <a:ln>
            <a:noFill/>
          </a:ln>
        </p:spPr>
        <p:txBody>
          <a:bodyPr wrap="none" rtlCol="0">
            <a:spAutoFit/>
          </a:bodyPr>
          <a:lstStyle/>
          <a:p>
            <a:r>
              <a:rPr lang="ja-JP" altLang="en-US" sz="600" dirty="0">
                <a:latin typeface="+mj-ea"/>
                <a:ea typeface="+mj-ea"/>
              </a:rPr>
              <a:t>希望小売価格</a:t>
            </a:r>
            <a:r>
              <a:rPr lang="en-US" altLang="ja-JP" sz="800" dirty="0">
                <a:latin typeface="+mj-ea"/>
                <a:ea typeface="+mj-ea"/>
              </a:rPr>
              <a:t>467,500</a:t>
            </a:r>
            <a:r>
              <a:rPr lang="ja-JP" altLang="en-US" sz="800" dirty="0">
                <a:latin typeface="+mj-ea"/>
                <a:ea typeface="+mj-ea"/>
              </a:rPr>
              <a:t>円</a:t>
            </a:r>
            <a:r>
              <a:rPr lang="ja-JP" altLang="en-US" sz="600" dirty="0">
                <a:latin typeface="+mj-ea"/>
                <a:ea typeface="+mj-ea"/>
              </a:rPr>
              <a:t>（税抜</a:t>
            </a:r>
            <a:r>
              <a:rPr lang="en-US" altLang="ja-JP" sz="600" dirty="0">
                <a:latin typeface="+mj-ea"/>
                <a:ea typeface="+mj-ea"/>
              </a:rPr>
              <a:t>425,000</a:t>
            </a:r>
            <a:r>
              <a:rPr lang="ja-JP" altLang="en-US" sz="600" dirty="0">
                <a:latin typeface="+mj-ea"/>
                <a:ea typeface="+mj-ea"/>
              </a:rPr>
              <a:t>円）</a:t>
            </a:r>
            <a:endParaRPr lang="en-US" altLang="ja-JP" sz="600" dirty="0">
              <a:latin typeface="+mj-ea"/>
              <a:ea typeface="+mj-ea"/>
            </a:endParaRPr>
          </a:p>
          <a:p>
            <a:r>
              <a:rPr lang="ja-JP" altLang="en-US" sz="500" dirty="0">
                <a:latin typeface="+mj-ea"/>
                <a:ea typeface="+mj-ea"/>
              </a:rPr>
              <a:t>室内機</a:t>
            </a:r>
            <a:r>
              <a:rPr lang="en-US" altLang="ja-JP" sz="500" dirty="0">
                <a:latin typeface="+mj-ea"/>
                <a:ea typeface="+mj-ea"/>
              </a:rPr>
              <a:t> 187,000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税抜</a:t>
            </a:r>
            <a:r>
              <a:rPr lang="en-US" altLang="ja-JP" sz="500" dirty="0">
                <a:latin typeface="+mj-ea"/>
                <a:ea typeface="+mj-ea"/>
              </a:rPr>
              <a:t>170,000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室外機</a:t>
            </a:r>
            <a:r>
              <a:rPr lang="en-US" altLang="ja-JP" sz="500" dirty="0">
                <a:latin typeface="+mj-ea"/>
                <a:ea typeface="+mj-ea"/>
              </a:rPr>
              <a:t> 280,500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税抜</a:t>
            </a:r>
            <a:r>
              <a:rPr lang="en-US" altLang="ja-JP" sz="500" dirty="0">
                <a:latin typeface="+mj-ea"/>
                <a:ea typeface="+mj-ea"/>
              </a:rPr>
              <a:t>255,000</a:t>
            </a:r>
            <a:r>
              <a:rPr lang="ja-JP" altLang="en-US" sz="500" dirty="0">
                <a:latin typeface="+mj-ea"/>
                <a:ea typeface="+mj-ea"/>
              </a:rPr>
              <a:t>円</a:t>
            </a:r>
            <a:r>
              <a:rPr lang="en-US" altLang="ja-JP" sz="500" dirty="0">
                <a:latin typeface="+mj-ea"/>
                <a:ea typeface="+mj-ea"/>
              </a:rPr>
              <a:t>)</a:t>
            </a:r>
          </a:p>
          <a:p>
            <a:r>
              <a:rPr lang="ja-JP" altLang="en-US" sz="500" dirty="0">
                <a:latin typeface="+mj-ea"/>
                <a:ea typeface="+mj-ea"/>
              </a:rPr>
              <a:t>（工事費別）</a:t>
            </a:r>
            <a:endParaRPr lang="en-US" altLang="ja-JP" sz="500" dirty="0">
              <a:latin typeface="+mj-ea"/>
              <a:ea typeface="+mj-ea"/>
            </a:endParaRPr>
          </a:p>
        </p:txBody>
      </p:sp>
      <p:sp>
        <p:nvSpPr>
          <p:cNvPr id="342" name="テキスト ボックス 341">
            <a:extLst>
              <a:ext uri="{FF2B5EF4-FFF2-40B4-BE49-F238E27FC236}">
                <a16:creationId xmlns:a16="http://schemas.microsoft.com/office/drawing/2014/main" id="{5A440780-9F9D-8E41-94A5-FD94D27C07E8}"/>
              </a:ext>
            </a:extLst>
          </p:cNvPr>
          <p:cNvSpPr txBox="1"/>
          <p:nvPr/>
        </p:nvSpPr>
        <p:spPr>
          <a:xfrm>
            <a:off x="12844488" y="3664259"/>
            <a:ext cx="1545616" cy="169277"/>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［室内機］質量</a:t>
            </a:r>
            <a:r>
              <a:rPr lang="en-US" altLang="ja-JP" sz="500" dirty="0">
                <a:latin typeface="游ゴシック Medium" panose="020B0500000000000000" pitchFamily="50" charset="-128"/>
                <a:ea typeface="游ゴシック Medium" panose="020B0500000000000000" pitchFamily="50" charset="-128"/>
              </a:rPr>
              <a:t>13.0kg</a:t>
            </a:r>
            <a:r>
              <a:rPr lang="ja-JP" altLang="en-US" sz="500" dirty="0">
                <a:latin typeface="游ゴシック Medium" panose="020B0500000000000000" pitchFamily="50" charset="-128"/>
                <a:ea typeface="游ゴシック Medium" panose="020B0500000000000000" pitchFamily="50" charset="-128"/>
              </a:rPr>
              <a:t>　［室外機］質量 </a:t>
            </a:r>
            <a:r>
              <a:rPr lang="en-US" altLang="ja-JP" sz="500" dirty="0">
                <a:latin typeface="游ゴシック Medium" panose="020B0500000000000000" pitchFamily="50" charset="-128"/>
                <a:ea typeface="游ゴシック Medium" panose="020B0500000000000000" pitchFamily="50" charset="-128"/>
              </a:rPr>
              <a:t>31.5kg</a:t>
            </a:r>
            <a:endParaRPr lang="en-US" altLang="ja-JP" sz="400" dirty="0">
              <a:latin typeface="游ゴシック Medium" panose="020B0500000000000000" pitchFamily="50" charset="-128"/>
              <a:ea typeface="游ゴシック Medium" panose="020B0500000000000000" pitchFamily="50" charset="-128"/>
            </a:endParaRPr>
          </a:p>
        </p:txBody>
      </p:sp>
      <p:sp>
        <p:nvSpPr>
          <p:cNvPr id="343" name="テキスト ボックス 342">
            <a:extLst>
              <a:ext uri="{FF2B5EF4-FFF2-40B4-BE49-F238E27FC236}">
                <a16:creationId xmlns:a16="http://schemas.microsoft.com/office/drawing/2014/main" id="{B318F472-B269-4F47-A0A9-6815619B212A}"/>
              </a:ext>
            </a:extLst>
          </p:cNvPr>
          <p:cNvSpPr txBox="1"/>
          <p:nvPr/>
        </p:nvSpPr>
        <p:spPr>
          <a:xfrm>
            <a:off x="11647095" y="3876785"/>
            <a:ext cx="1298753" cy="461665"/>
          </a:xfrm>
          <a:prstGeom prst="rect">
            <a:avLst/>
          </a:prstGeom>
          <a:noFill/>
          <a:ln>
            <a:noFill/>
          </a:ln>
        </p:spPr>
        <p:txBody>
          <a:bodyPr wrap="none" rtlCol="0">
            <a:spAutoFit/>
          </a:bodyPr>
          <a:lstStyle/>
          <a:p>
            <a:r>
              <a:rPr lang="en-US" altLang="ja-JP" sz="1100" b="1" dirty="0">
                <a:latin typeface="游ゴシック Medium" panose="020B0500000000000000" pitchFamily="50" charset="-128"/>
                <a:ea typeface="游ゴシック Medium" panose="020B0500000000000000" pitchFamily="50" charset="-128"/>
              </a:rPr>
              <a:t>CSH-SPK28CR2</a:t>
            </a:r>
          </a:p>
          <a:p>
            <a:r>
              <a:rPr lang="ja-JP" altLang="en-US" sz="600" b="1" dirty="0">
                <a:latin typeface="游ゴシック Medium" panose="020B0500000000000000" pitchFamily="50" charset="-128"/>
                <a:ea typeface="游ゴシック Medium" panose="020B0500000000000000" pitchFamily="50" charset="-128"/>
              </a:rPr>
              <a:t>（</a:t>
            </a:r>
            <a:r>
              <a:rPr lang="en-US" altLang="ja-JP" sz="600" b="1" dirty="0">
                <a:latin typeface="游ゴシック Medium" panose="020B0500000000000000" pitchFamily="50" charset="-128"/>
                <a:ea typeface="游ゴシック Medium" panose="020B0500000000000000" pitchFamily="50" charset="-128"/>
              </a:rPr>
              <a:t>W</a:t>
            </a:r>
            <a:r>
              <a:rPr lang="ja-JP" altLang="en-US" sz="600" b="1" dirty="0">
                <a:latin typeface="游ゴシック Medium" panose="020B0500000000000000" pitchFamily="50" charset="-128"/>
                <a:ea typeface="游ゴシック Medium" panose="020B0500000000000000" pitchFamily="50" charset="-128"/>
              </a:rPr>
              <a:t>）</a:t>
            </a:r>
            <a:endParaRPr lang="en-US" altLang="ja-JP" sz="600" b="1" dirty="0">
              <a:latin typeface="游ゴシック Medium" panose="020B0500000000000000" pitchFamily="50" charset="-128"/>
              <a:ea typeface="游ゴシック Medium" panose="020B0500000000000000" pitchFamily="50" charset="-128"/>
            </a:endParaRPr>
          </a:p>
          <a:p>
            <a:r>
              <a:rPr lang="en-US" altLang="ja-JP" sz="700" b="1" dirty="0">
                <a:latin typeface="游ゴシック Medium" panose="020B0500000000000000" pitchFamily="50" charset="-128"/>
                <a:ea typeface="游ゴシック Medium" panose="020B0500000000000000" pitchFamily="50" charset="-128"/>
              </a:rPr>
              <a:t>〈</a:t>
            </a:r>
            <a:r>
              <a:rPr lang="ja-JP" altLang="en-US" sz="700" b="1" dirty="0">
                <a:latin typeface="游ゴシック Medium" panose="020B0500000000000000" pitchFamily="50" charset="-128"/>
                <a:ea typeface="游ゴシック Medium" panose="020B0500000000000000" pitchFamily="50" charset="-128"/>
              </a:rPr>
              <a:t>室外機</a:t>
            </a:r>
            <a:r>
              <a:rPr lang="en-US" altLang="ja-JP" sz="700" b="1" dirty="0">
                <a:latin typeface="游ゴシック Medium" panose="020B0500000000000000" pitchFamily="50" charset="-128"/>
                <a:ea typeface="游ゴシック Medium" panose="020B0500000000000000" pitchFamily="50" charset="-128"/>
              </a:rPr>
              <a:t>〉COH-SPK28CR2</a:t>
            </a:r>
          </a:p>
        </p:txBody>
      </p:sp>
      <p:sp>
        <p:nvSpPr>
          <p:cNvPr id="345" name="テキスト ボックス 344">
            <a:extLst>
              <a:ext uri="{FF2B5EF4-FFF2-40B4-BE49-F238E27FC236}">
                <a16:creationId xmlns:a16="http://schemas.microsoft.com/office/drawing/2014/main" id="{49DCFA72-8DB1-5549-83C2-EB87A23FA32B}"/>
              </a:ext>
            </a:extLst>
          </p:cNvPr>
          <p:cNvSpPr txBox="1"/>
          <p:nvPr/>
        </p:nvSpPr>
        <p:spPr>
          <a:xfrm>
            <a:off x="10889458" y="4675184"/>
            <a:ext cx="2018501" cy="369332"/>
          </a:xfrm>
          <a:prstGeom prst="rect">
            <a:avLst/>
          </a:prstGeom>
          <a:noFill/>
          <a:ln>
            <a:noFill/>
          </a:ln>
        </p:spPr>
        <p:txBody>
          <a:bodyPr wrap="none" rtlCol="0">
            <a:spAutoFit/>
          </a:bodyPr>
          <a:lstStyle/>
          <a:p>
            <a:r>
              <a:rPr lang="ja-JP" altLang="en-US" sz="600" dirty="0">
                <a:latin typeface="+mj-ea"/>
                <a:ea typeface="+mj-ea"/>
              </a:rPr>
              <a:t>希望小売価格</a:t>
            </a:r>
            <a:r>
              <a:rPr lang="en-US" altLang="ja-JP" sz="800" dirty="0">
                <a:latin typeface="+mj-ea"/>
                <a:ea typeface="+mj-ea"/>
              </a:rPr>
              <a:t>505,500</a:t>
            </a:r>
            <a:r>
              <a:rPr lang="ja-JP" altLang="en-US" sz="800" dirty="0">
                <a:latin typeface="+mj-ea"/>
                <a:ea typeface="+mj-ea"/>
              </a:rPr>
              <a:t>円</a:t>
            </a:r>
            <a:r>
              <a:rPr lang="ja-JP" altLang="en-US" sz="600" dirty="0">
                <a:latin typeface="+mj-ea"/>
                <a:ea typeface="+mj-ea"/>
              </a:rPr>
              <a:t>（税抜</a:t>
            </a:r>
            <a:r>
              <a:rPr lang="en-US" altLang="ja-JP" sz="600" dirty="0">
                <a:latin typeface="+mj-ea"/>
                <a:ea typeface="+mj-ea"/>
              </a:rPr>
              <a:t>455,000</a:t>
            </a:r>
            <a:r>
              <a:rPr lang="ja-JP" altLang="en-US" sz="600" dirty="0">
                <a:latin typeface="+mj-ea"/>
                <a:ea typeface="+mj-ea"/>
              </a:rPr>
              <a:t>円）</a:t>
            </a:r>
            <a:endParaRPr lang="en-US" altLang="ja-JP" sz="600" dirty="0">
              <a:latin typeface="+mj-ea"/>
              <a:ea typeface="+mj-ea"/>
            </a:endParaRPr>
          </a:p>
          <a:p>
            <a:r>
              <a:rPr lang="ja-JP" altLang="en-US" sz="500" dirty="0">
                <a:latin typeface="+mj-ea"/>
                <a:ea typeface="+mj-ea"/>
              </a:rPr>
              <a:t>室内機</a:t>
            </a:r>
            <a:r>
              <a:rPr lang="en-US" altLang="ja-JP" sz="500" dirty="0">
                <a:latin typeface="+mj-ea"/>
                <a:ea typeface="+mj-ea"/>
              </a:rPr>
              <a:t> 202,200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税抜</a:t>
            </a:r>
            <a:r>
              <a:rPr lang="en-US" altLang="ja-JP" sz="500" dirty="0">
                <a:latin typeface="+mj-ea"/>
                <a:ea typeface="+mj-ea"/>
              </a:rPr>
              <a:t>182,000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室外機</a:t>
            </a:r>
            <a:r>
              <a:rPr lang="en-US" altLang="ja-JP" sz="500" dirty="0">
                <a:latin typeface="+mj-ea"/>
                <a:ea typeface="+mj-ea"/>
              </a:rPr>
              <a:t> 300,300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税抜</a:t>
            </a:r>
            <a:r>
              <a:rPr lang="en-US" altLang="ja-JP" sz="500" dirty="0">
                <a:latin typeface="+mj-ea"/>
                <a:ea typeface="+mj-ea"/>
              </a:rPr>
              <a:t>273,000</a:t>
            </a:r>
            <a:r>
              <a:rPr lang="ja-JP" altLang="en-US" sz="500" dirty="0">
                <a:latin typeface="+mj-ea"/>
                <a:ea typeface="+mj-ea"/>
              </a:rPr>
              <a:t>円</a:t>
            </a:r>
            <a:r>
              <a:rPr lang="en-US" altLang="ja-JP" sz="500" dirty="0">
                <a:latin typeface="+mj-ea"/>
                <a:ea typeface="+mj-ea"/>
              </a:rPr>
              <a:t>)</a:t>
            </a:r>
          </a:p>
          <a:p>
            <a:r>
              <a:rPr lang="ja-JP" altLang="en-US" sz="500" dirty="0">
                <a:latin typeface="+mj-ea"/>
                <a:ea typeface="+mj-ea"/>
              </a:rPr>
              <a:t>（工事費別）</a:t>
            </a:r>
            <a:endParaRPr lang="en-US" altLang="ja-JP" sz="500" dirty="0">
              <a:latin typeface="+mj-ea"/>
              <a:ea typeface="+mj-ea"/>
            </a:endParaRPr>
          </a:p>
        </p:txBody>
      </p:sp>
      <p:sp>
        <p:nvSpPr>
          <p:cNvPr id="367" name="テキスト ボックス 366">
            <a:extLst>
              <a:ext uri="{FF2B5EF4-FFF2-40B4-BE49-F238E27FC236}">
                <a16:creationId xmlns:a16="http://schemas.microsoft.com/office/drawing/2014/main" id="{CC01C4F1-BA54-3241-A9CB-F0007A6823F8}"/>
              </a:ext>
            </a:extLst>
          </p:cNvPr>
          <p:cNvSpPr txBox="1"/>
          <p:nvPr/>
        </p:nvSpPr>
        <p:spPr>
          <a:xfrm>
            <a:off x="10876365" y="5897950"/>
            <a:ext cx="1545616" cy="169277"/>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［室内機］質量</a:t>
            </a:r>
            <a:r>
              <a:rPr lang="en-US" altLang="ja-JP" sz="500" dirty="0">
                <a:latin typeface="游ゴシック Medium" panose="020B0500000000000000" pitchFamily="50" charset="-128"/>
                <a:ea typeface="游ゴシック Medium" panose="020B0500000000000000" pitchFamily="50" charset="-128"/>
              </a:rPr>
              <a:t>13.0kg</a:t>
            </a:r>
            <a:r>
              <a:rPr lang="ja-JP" altLang="en-US" sz="500" dirty="0">
                <a:latin typeface="游ゴシック Medium" panose="020B0500000000000000" pitchFamily="50" charset="-128"/>
                <a:ea typeface="游ゴシック Medium" panose="020B0500000000000000" pitchFamily="50" charset="-128"/>
              </a:rPr>
              <a:t>　［室外機］質量</a:t>
            </a:r>
            <a:r>
              <a:rPr lang="en-US" altLang="ja-JP" sz="500" dirty="0">
                <a:latin typeface="游ゴシック Medium" panose="020B0500000000000000" pitchFamily="50" charset="-128"/>
                <a:ea typeface="游ゴシック Medium" panose="020B0500000000000000" pitchFamily="50" charset="-128"/>
              </a:rPr>
              <a:t> 34.0kg</a:t>
            </a:r>
            <a:endParaRPr lang="en-US" altLang="ja-JP" sz="400" dirty="0">
              <a:latin typeface="游ゴシック Medium" panose="020B0500000000000000" pitchFamily="50" charset="-128"/>
              <a:ea typeface="游ゴシック Medium" panose="020B0500000000000000" pitchFamily="50" charset="-128"/>
            </a:endParaRPr>
          </a:p>
        </p:txBody>
      </p:sp>
      <p:sp>
        <p:nvSpPr>
          <p:cNvPr id="368" name="テキスト ボックス 367">
            <a:extLst>
              <a:ext uri="{FF2B5EF4-FFF2-40B4-BE49-F238E27FC236}">
                <a16:creationId xmlns:a16="http://schemas.microsoft.com/office/drawing/2014/main" id="{AA403727-4384-914B-BD4C-3164DB4E9844}"/>
              </a:ext>
            </a:extLst>
          </p:cNvPr>
          <p:cNvSpPr txBox="1"/>
          <p:nvPr/>
        </p:nvSpPr>
        <p:spPr>
          <a:xfrm>
            <a:off x="13614672" y="3876785"/>
            <a:ext cx="1298753" cy="461665"/>
          </a:xfrm>
          <a:prstGeom prst="rect">
            <a:avLst/>
          </a:prstGeom>
          <a:noFill/>
          <a:ln>
            <a:noFill/>
          </a:ln>
        </p:spPr>
        <p:txBody>
          <a:bodyPr wrap="none" rtlCol="0">
            <a:spAutoFit/>
          </a:bodyPr>
          <a:lstStyle/>
          <a:p>
            <a:r>
              <a:rPr lang="en-US" altLang="ja-JP" sz="1100" b="1" dirty="0">
                <a:latin typeface="游ゴシック Medium" panose="020B0500000000000000" pitchFamily="50" charset="-128"/>
                <a:ea typeface="游ゴシック Medium" panose="020B0500000000000000" pitchFamily="50" charset="-128"/>
              </a:rPr>
              <a:t>CSH-SPK40CR2</a:t>
            </a:r>
          </a:p>
          <a:p>
            <a:r>
              <a:rPr lang="ja-JP" altLang="en-US" sz="600" b="1" dirty="0">
                <a:latin typeface="游ゴシック Medium" panose="020B0500000000000000" pitchFamily="50" charset="-128"/>
                <a:ea typeface="游ゴシック Medium" panose="020B0500000000000000" pitchFamily="50" charset="-128"/>
              </a:rPr>
              <a:t>（</a:t>
            </a:r>
            <a:r>
              <a:rPr lang="en-US" altLang="ja-JP" sz="600" b="1" dirty="0">
                <a:latin typeface="游ゴシック Medium" panose="020B0500000000000000" pitchFamily="50" charset="-128"/>
                <a:ea typeface="游ゴシック Medium" panose="020B0500000000000000" pitchFamily="50" charset="-128"/>
              </a:rPr>
              <a:t>W</a:t>
            </a:r>
            <a:r>
              <a:rPr lang="ja-JP" altLang="en-US" sz="600" b="1" dirty="0">
                <a:latin typeface="游ゴシック Medium" panose="020B0500000000000000" pitchFamily="50" charset="-128"/>
                <a:ea typeface="游ゴシック Medium" panose="020B0500000000000000" pitchFamily="50" charset="-128"/>
              </a:rPr>
              <a:t>）</a:t>
            </a:r>
            <a:endParaRPr lang="en-US" altLang="ja-JP" sz="600" b="1" dirty="0">
              <a:latin typeface="游ゴシック Medium" panose="020B0500000000000000" pitchFamily="50" charset="-128"/>
              <a:ea typeface="游ゴシック Medium" panose="020B0500000000000000" pitchFamily="50" charset="-128"/>
            </a:endParaRPr>
          </a:p>
          <a:p>
            <a:r>
              <a:rPr lang="en-US" altLang="ja-JP" sz="700" b="1" dirty="0">
                <a:latin typeface="游ゴシック Medium" panose="020B0500000000000000" pitchFamily="50" charset="-128"/>
                <a:ea typeface="游ゴシック Medium" panose="020B0500000000000000" pitchFamily="50" charset="-128"/>
              </a:rPr>
              <a:t>〈</a:t>
            </a:r>
            <a:r>
              <a:rPr lang="ja-JP" altLang="en-US" sz="700" b="1" dirty="0">
                <a:latin typeface="游ゴシック Medium" panose="020B0500000000000000" pitchFamily="50" charset="-128"/>
                <a:ea typeface="游ゴシック Medium" panose="020B0500000000000000" pitchFamily="50" charset="-128"/>
              </a:rPr>
              <a:t>室外機</a:t>
            </a:r>
            <a:r>
              <a:rPr lang="en-US" altLang="ja-JP" sz="700" b="1" dirty="0">
                <a:latin typeface="游ゴシック Medium" panose="020B0500000000000000" pitchFamily="50" charset="-128"/>
                <a:ea typeface="游ゴシック Medium" panose="020B0500000000000000" pitchFamily="50" charset="-128"/>
              </a:rPr>
              <a:t>〉COH-SPK40CR2</a:t>
            </a:r>
          </a:p>
        </p:txBody>
      </p:sp>
      <p:sp>
        <p:nvSpPr>
          <p:cNvPr id="370" name="テキスト ボックス 369">
            <a:extLst>
              <a:ext uri="{FF2B5EF4-FFF2-40B4-BE49-F238E27FC236}">
                <a16:creationId xmlns:a16="http://schemas.microsoft.com/office/drawing/2014/main" id="{89DF6E57-AA16-FC48-93E1-03AFF3CA2451}"/>
              </a:ext>
            </a:extLst>
          </p:cNvPr>
          <p:cNvSpPr txBox="1"/>
          <p:nvPr/>
        </p:nvSpPr>
        <p:spPr>
          <a:xfrm>
            <a:off x="12925043" y="4669737"/>
            <a:ext cx="2018501" cy="369332"/>
          </a:xfrm>
          <a:prstGeom prst="rect">
            <a:avLst/>
          </a:prstGeom>
          <a:noFill/>
          <a:ln>
            <a:noFill/>
          </a:ln>
        </p:spPr>
        <p:txBody>
          <a:bodyPr wrap="none" rtlCol="0">
            <a:spAutoFit/>
          </a:bodyPr>
          <a:lstStyle/>
          <a:p>
            <a:r>
              <a:rPr lang="ja-JP" altLang="en-US" sz="600" dirty="0">
                <a:latin typeface="+mj-ea"/>
                <a:ea typeface="+mj-ea"/>
              </a:rPr>
              <a:t>希望小売価格</a:t>
            </a:r>
            <a:r>
              <a:rPr lang="en-US" altLang="ja-JP" sz="800" dirty="0">
                <a:latin typeface="+mj-ea"/>
                <a:ea typeface="+mj-ea"/>
              </a:rPr>
              <a:t>577,500</a:t>
            </a:r>
            <a:r>
              <a:rPr lang="ja-JP" altLang="en-US" sz="800" dirty="0">
                <a:latin typeface="+mj-ea"/>
                <a:ea typeface="+mj-ea"/>
              </a:rPr>
              <a:t>円</a:t>
            </a:r>
            <a:r>
              <a:rPr lang="ja-JP" altLang="en-US" sz="600" dirty="0">
                <a:latin typeface="+mj-ea"/>
                <a:ea typeface="+mj-ea"/>
              </a:rPr>
              <a:t>（税抜</a:t>
            </a:r>
            <a:r>
              <a:rPr lang="en-US" altLang="ja-JP" sz="600" dirty="0">
                <a:latin typeface="+mj-ea"/>
                <a:ea typeface="+mj-ea"/>
              </a:rPr>
              <a:t>525,000</a:t>
            </a:r>
            <a:r>
              <a:rPr lang="ja-JP" altLang="en-US" sz="600" dirty="0">
                <a:latin typeface="+mj-ea"/>
                <a:ea typeface="+mj-ea"/>
              </a:rPr>
              <a:t>円）</a:t>
            </a:r>
            <a:endParaRPr lang="en-US" altLang="ja-JP" sz="600" dirty="0">
              <a:latin typeface="+mj-ea"/>
              <a:ea typeface="+mj-ea"/>
            </a:endParaRPr>
          </a:p>
          <a:p>
            <a:r>
              <a:rPr lang="ja-JP" altLang="en-US" sz="500" dirty="0">
                <a:latin typeface="+mj-ea"/>
                <a:ea typeface="+mj-ea"/>
              </a:rPr>
              <a:t>室内機</a:t>
            </a:r>
            <a:r>
              <a:rPr lang="en-US" altLang="ja-JP" sz="500" dirty="0">
                <a:latin typeface="+mj-ea"/>
                <a:ea typeface="+mj-ea"/>
              </a:rPr>
              <a:t> 231,000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税抜</a:t>
            </a:r>
            <a:r>
              <a:rPr lang="en-US" altLang="ja-JP" sz="500" dirty="0">
                <a:latin typeface="+mj-ea"/>
                <a:ea typeface="+mj-ea"/>
              </a:rPr>
              <a:t>210,000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室外機</a:t>
            </a:r>
            <a:r>
              <a:rPr lang="en-US" altLang="ja-JP" sz="500" dirty="0">
                <a:latin typeface="+mj-ea"/>
                <a:ea typeface="+mj-ea"/>
              </a:rPr>
              <a:t> 346,500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税抜</a:t>
            </a:r>
            <a:r>
              <a:rPr lang="en-US" altLang="ja-JP" sz="500" dirty="0">
                <a:latin typeface="+mj-ea"/>
                <a:ea typeface="+mj-ea"/>
              </a:rPr>
              <a:t>315,000</a:t>
            </a:r>
            <a:r>
              <a:rPr lang="ja-JP" altLang="en-US" sz="500" dirty="0">
                <a:latin typeface="+mj-ea"/>
                <a:ea typeface="+mj-ea"/>
              </a:rPr>
              <a:t>円</a:t>
            </a:r>
            <a:r>
              <a:rPr lang="en-US" altLang="ja-JP" sz="500" dirty="0">
                <a:latin typeface="+mj-ea"/>
                <a:ea typeface="+mj-ea"/>
              </a:rPr>
              <a:t>)</a:t>
            </a:r>
          </a:p>
          <a:p>
            <a:r>
              <a:rPr lang="ja-JP" altLang="en-US" sz="500" dirty="0">
                <a:latin typeface="+mj-ea"/>
                <a:ea typeface="+mj-ea"/>
              </a:rPr>
              <a:t>（工事費別）</a:t>
            </a:r>
            <a:endParaRPr lang="en-US" altLang="ja-JP" sz="500" dirty="0">
              <a:latin typeface="+mj-ea"/>
              <a:ea typeface="+mj-ea"/>
            </a:endParaRPr>
          </a:p>
        </p:txBody>
      </p:sp>
      <p:sp>
        <p:nvSpPr>
          <p:cNvPr id="392" name="テキスト ボックス 391">
            <a:extLst>
              <a:ext uri="{FF2B5EF4-FFF2-40B4-BE49-F238E27FC236}">
                <a16:creationId xmlns:a16="http://schemas.microsoft.com/office/drawing/2014/main" id="{112A04C7-F240-5F4B-905A-93F8C2C58293}"/>
              </a:ext>
            </a:extLst>
          </p:cNvPr>
          <p:cNvSpPr txBox="1"/>
          <p:nvPr/>
        </p:nvSpPr>
        <p:spPr>
          <a:xfrm>
            <a:off x="12907979" y="5877911"/>
            <a:ext cx="1527982" cy="169277"/>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［室内機］質量</a:t>
            </a:r>
            <a:r>
              <a:rPr lang="en-US" altLang="ja-JP" sz="500" dirty="0">
                <a:latin typeface="游ゴシック Medium" panose="020B0500000000000000" pitchFamily="50" charset="-128"/>
                <a:ea typeface="游ゴシック Medium" panose="020B0500000000000000" pitchFamily="50" charset="-128"/>
              </a:rPr>
              <a:t>14.0kg</a:t>
            </a:r>
            <a:r>
              <a:rPr lang="ja-JP" altLang="en-US" sz="500" dirty="0">
                <a:latin typeface="游ゴシック Medium" panose="020B0500000000000000" pitchFamily="50" charset="-128"/>
                <a:ea typeface="游ゴシック Medium" panose="020B0500000000000000" pitchFamily="50" charset="-128"/>
              </a:rPr>
              <a:t>　［室外機］質量</a:t>
            </a:r>
            <a:r>
              <a:rPr lang="en-US" altLang="ja-JP" sz="500" dirty="0">
                <a:latin typeface="游ゴシック Medium" panose="020B0500000000000000" pitchFamily="50" charset="-128"/>
                <a:ea typeface="游ゴシック Medium" panose="020B0500000000000000" pitchFamily="50" charset="-128"/>
              </a:rPr>
              <a:t>42.0kg</a:t>
            </a:r>
            <a:endParaRPr lang="en-US" altLang="ja-JP" sz="400" dirty="0">
              <a:latin typeface="游ゴシック Medium" panose="020B0500000000000000" pitchFamily="50" charset="-128"/>
              <a:ea typeface="游ゴシック Medium" panose="020B0500000000000000" pitchFamily="50" charset="-128"/>
            </a:endParaRPr>
          </a:p>
        </p:txBody>
      </p:sp>
      <p:sp>
        <p:nvSpPr>
          <p:cNvPr id="418" name="テキスト ボックス 417">
            <a:extLst>
              <a:ext uri="{FF2B5EF4-FFF2-40B4-BE49-F238E27FC236}">
                <a16:creationId xmlns:a16="http://schemas.microsoft.com/office/drawing/2014/main" id="{92DE469D-E66B-B842-B273-AF7D6ADAC32D}"/>
              </a:ext>
            </a:extLst>
          </p:cNvPr>
          <p:cNvSpPr txBox="1"/>
          <p:nvPr/>
        </p:nvSpPr>
        <p:spPr>
          <a:xfrm>
            <a:off x="11649148" y="6134995"/>
            <a:ext cx="1298753" cy="461665"/>
          </a:xfrm>
          <a:prstGeom prst="rect">
            <a:avLst/>
          </a:prstGeom>
          <a:noFill/>
          <a:ln>
            <a:noFill/>
          </a:ln>
        </p:spPr>
        <p:txBody>
          <a:bodyPr wrap="none" rtlCol="0">
            <a:spAutoFit/>
          </a:bodyPr>
          <a:lstStyle/>
          <a:p>
            <a:r>
              <a:rPr lang="en-US" altLang="ja-JP" sz="1100" b="1" dirty="0">
                <a:latin typeface="游ゴシック Medium" panose="020B0500000000000000" pitchFamily="50" charset="-128"/>
                <a:ea typeface="游ゴシック Medium" panose="020B0500000000000000" pitchFamily="50" charset="-128"/>
              </a:rPr>
              <a:t>CSH-SPK56CR2</a:t>
            </a:r>
          </a:p>
          <a:p>
            <a:r>
              <a:rPr lang="ja-JP" altLang="en-US" sz="600" b="1" dirty="0">
                <a:latin typeface="游ゴシック Medium" panose="020B0500000000000000" pitchFamily="50" charset="-128"/>
                <a:ea typeface="游ゴシック Medium" panose="020B0500000000000000" pitchFamily="50" charset="-128"/>
              </a:rPr>
              <a:t>（</a:t>
            </a:r>
            <a:r>
              <a:rPr lang="en-US" altLang="ja-JP" sz="600" b="1" dirty="0">
                <a:latin typeface="游ゴシック Medium" panose="020B0500000000000000" pitchFamily="50" charset="-128"/>
                <a:ea typeface="游ゴシック Medium" panose="020B0500000000000000" pitchFamily="50" charset="-128"/>
              </a:rPr>
              <a:t>W</a:t>
            </a:r>
            <a:r>
              <a:rPr lang="ja-JP" altLang="en-US" sz="600" b="1" dirty="0">
                <a:latin typeface="游ゴシック Medium" panose="020B0500000000000000" pitchFamily="50" charset="-128"/>
                <a:ea typeface="游ゴシック Medium" panose="020B0500000000000000" pitchFamily="50" charset="-128"/>
              </a:rPr>
              <a:t>）</a:t>
            </a:r>
            <a:endParaRPr lang="en-US" altLang="ja-JP" sz="600" b="1" dirty="0">
              <a:latin typeface="游ゴシック Medium" panose="020B0500000000000000" pitchFamily="50" charset="-128"/>
              <a:ea typeface="游ゴシック Medium" panose="020B0500000000000000" pitchFamily="50" charset="-128"/>
            </a:endParaRPr>
          </a:p>
          <a:p>
            <a:r>
              <a:rPr lang="en-US" altLang="ja-JP" sz="700" b="1" dirty="0">
                <a:latin typeface="游ゴシック Medium" panose="020B0500000000000000" pitchFamily="50" charset="-128"/>
                <a:ea typeface="游ゴシック Medium" panose="020B0500000000000000" pitchFamily="50" charset="-128"/>
              </a:rPr>
              <a:t>〈</a:t>
            </a:r>
            <a:r>
              <a:rPr lang="ja-JP" altLang="en-US" sz="700" b="1" dirty="0">
                <a:latin typeface="游ゴシック Medium" panose="020B0500000000000000" pitchFamily="50" charset="-128"/>
                <a:ea typeface="游ゴシック Medium" panose="020B0500000000000000" pitchFamily="50" charset="-128"/>
              </a:rPr>
              <a:t>室外機</a:t>
            </a:r>
            <a:r>
              <a:rPr lang="en-US" altLang="ja-JP" sz="700" b="1" dirty="0">
                <a:latin typeface="游ゴシック Medium" panose="020B0500000000000000" pitchFamily="50" charset="-128"/>
                <a:ea typeface="游ゴシック Medium" panose="020B0500000000000000" pitchFamily="50" charset="-128"/>
              </a:rPr>
              <a:t>〉COH-SPK56CR2</a:t>
            </a:r>
          </a:p>
        </p:txBody>
      </p:sp>
      <p:sp>
        <p:nvSpPr>
          <p:cNvPr id="420" name="テキスト ボックス 419">
            <a:extLst>
              <a:ext uri="{FF2B5EF4-FFF2-40B4-BE49-F238E27FC236}">
                <a16:creationId xmlns:a16="http://schemas.microsoft.com/office/drawing/2014/main" id="{80CC47AD-B209-9C40-BA4F-37C489D0CCD6}"/>
              </a:ext>
            </a:extLst>
          </p:cNvPr>
          <p:cNvSpPr txBox="1"/>
          <p:nvPr/>
        </p:nvSpPr>
        <p:spPr>
          <a:xfrm>
            <a:off x="10891511" y="6968807"/>
            <a:ext cx="2061783" cy="369332"/>
          </a:xfrm>
          <a:prstGeom prst="rect">
            <a:avLst/>
          </a:prstGeom>
          <a:noFill/>
          <a:ln>
            <a:noFill/>
          </a:ln>
        </p:spPr>
        <p:txBody>
          <a:bodyPr wrap="none" rtlCol="0">
            <a:spAutoFit/>
          </a:bodyPr>
          <a:lstStyle/>
          <a:p>
            <a:r>
              <a:rPr lang="ja-JP" altLang="en-US" sz="600" dirty="0">
                <a:latin typeface="+mj-ea"/>
                <a:ea typeface="+mj-ea"/>
              </a:rPr>
              <a:t>希望小売価格</a:t>
            </a:r>
            <a:r>
              <a:rPr lang="en-US" altLang="ja-JP" sz="800" dirty="0">
                <a:latin typeface="+mj-ea"/>
                <a:ea typeface="+mj-ea"/>
              </a:rPr>
              <a:t>654,500</a:t>
            </a:r>
            <a:r>
              <a:rPr lang="ja-JP" altLang="en-US" sz="800" dirty="0">
                <a:latin typeface="+mj-ea"/>
                <a:ea typeface="+mj-ea"/>
              </a:rPr>
              <a:t>円</a:t>
            </a:r>
            <a:r>
              <a:rPr lang="ja-JP" altLang="en-US" sz="600" dirty="0">
                <a:latin typeface="+mj-ea"/>
                <a:ea typeface="+mj-ea"/>
              </a:rPr>
              <a:t>（税抜</a:t>
            </a:r>
            <a:r>
              <a:rPr lang="en-US" altLang="ja-JP" sz="600" dirty="0">
                <a:latin typeface="+mj-ea"/>
                <a:ea typeface="+mj-ea"/>
              </a:rPr>
              <a:t>595,000</a:t>
            </a:r>
            <a:r>
              <a:rPr lang="ja-JP" altLang="en-US" sz="600" dirty="0">
                <a:latin typeface="+mj-ea"/>
                <a:ea typeface="+mj-ea"/>
              </a:rPr>
              <a:t>円）</a:t>
            </a:r>
            <a:endParaRPr lang="en-US" altLang="ja-JP" sz="600" dirty="0">
              <a:latin typeface="+mj-ea"/>
              <a:ea typeface="+mj-ea"/>
            </a:endParaRPr>
          </a:p>
          <a:p>
            <a:r>
              <a:rPr lang="ja-JP" altLang="en-US" sz="500" dirty="0">
                <a:latin typeface="+mj-ea"/>
                <a:ea typeface="+mj-ea"/>
              </a:rPr>
              <a:t>室内機</a:t>
            </a:r>
            <a:r>
              <a:rPr lang="en-US" altLang="ja-JP" sz="500" dirty="0">
                <a:latin typeface="+mj-ea"/>
                <a:ea typeface="+mj-ea"/>
              </a:rPr>
              <a:t> 261,800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税抜</a:t>
            </a:r>
            <a:r>
              <a:rPr lang="en-US" altLang="ja-JP" sz="500" dirty="0">
                <a:latin typeface="+mj-ea"/>
                <a:ea typeface="+mj-ea"/>
              </a:rPr>
              <a:t>238,000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　室外機</a:t>
            </a:r>
            <a:r>
              <a:rPr lang="en-US" altLang="ja-JP" sz="500" dirty="0">
                <a:latin typeface="+mj-ea"/>
                <a:ea typeface="+mj-ea"/>
              </a:rPr>
              <a:t> 392,700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税抜</a:t>
            </a:r>
            <a:r>
              <a:rPr lang="en-US" altLang="ja-JP" sz="500" dirty="0">
                <a:latin typeface="+mj-ea"/>
                <a:ea typeface="+mj-ea"/>
              </a:rPr>
              <a:t>357,000</a:t>
            </a:r>
            <a:r>
              <a:rPr lang="ja-JP" altLang="en-US" sz="500" dirty="0">
                <a:latin typeface="+mj-ea"/>
                <a:ea typeface="+mj-ea"/>
              </a:rPr>
              <a:t>円</a:t>
            </a:r>
            <a:r>
              <a:rPr lang="en-US" altLang="ja-JP" sz="500" dirty="0">
                <a:latin typeface="+mj-ea"/>
                <a:ea typeface="+mj-ea"/>
              </a:rPr>
              <a:t>)</a:t>
            </a:r>
          </a:p>
          <a:p>
            <a:r>
              <a:rPr lang="ja-JP" altLang="en-US" sz="500" dirty="0">
                <a:latin typeface="+mj-ea"/>
                <a:ea typeface="+mj-ea"/>
              </a:rPr>
              <a:t>（工事費別）</a:t>
            </a:r>
            <a:endParaRPr lang="en-US" altLang="ja-JP" sz="500" dirty="0">
              <a:latin typeface="+mj-ea"/>
              <a:ea typeface="+mj-ea"/>
            </a:endParaRPr>
          </a:p>
        </p:txBody>
      </p:sp>
      <p:sp>
        <p:nvSpPr>
          <p:cNvPr id="442" name="テキスト ボックス 441">
            <a:extLst>
              <a:ext uri="{FF2B5EF4-FFF2-40B4-BE49-F238E27FC236}">
                <a16:creationId xmlns:a16="http://schemas.microsoft.com/office/drawing/2014/main" id="{BD428B2A-D00E-4A4B-A5A8-81081BDBCD18}"/>
              </a:ext>
            </a:extLst>
          </p:cNvPr>
          <p:cNvSpPr txBox="1"/>
          <p:nvPr/>
        </p:nvSpPr>
        <p:spPr>
          <a:xfrm>
            <a:off x="10878956" y="8175358"/>
            <a:ext cx="1527982" cy="169277"/>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［室内機］質量</a:t>
            </a:r>
            <a:r>
              <a:rPr lang="en-US" altLang="ja-JP" sz="500" dirty="0">
                <a:latin typeface="游ゴシック Medium" panose="020B0500000000000000" pitchFamily="50" charset="-128"/>
                <a:ea typeface="游ゴシック Medium" panose="020B0500000000000000" pitchFamily="50" charset="-128"/>
              </a:rPr>
              <a:t>14.0kg</a:t>
            </a:r>
            <a:r>
              <a:rPr lang="ja-JP" altLang="en-US" sz="500" dirty="0">
                <a:latin typeface="游ゴシック Medium" panose="020B0500000000000000" pitchFamily="50" charset="-128"/>
                <a:ea typeface="游ゴシック Medium" panose="020B0500000000000000" pitchFamily="50" charset="-128"/>
              </a:rPr>
              <a:t>　［室外機］質量</a:t>
            </a:r>
            <a:r>
              <a:rPr lang="en-US" altLang="ja-JP" sz="500" dirty="0">
                <a:latin typeface="游ゴシック Medium" panose="020B0500000000000000" pitchFamily="50" charset="-128"/>
                <a:ea typeface="游ゴシック Medium" panose="020B0500000000000000" pitchFamily="50" charset="-128"/>
              </a:rPr>
              <a:t>42.0kg</a:t>
            </a:r>
            <a:endParaRPr lang="en-US" altLang="ja-JP" sz="400" dirty="0">
              <a:latin typeface="游ゴシック Medium" panose="020B0500000000000000" pitchFamily="50" charset="-128"/>
              <a:ea typeface="游ゴシック Medium" panose="020B0500000000000000" pitchFamily="50" charset="-128"/>
            </a:endParaRPr>
          </a:p>
        </p:txBody>
      </p:sp>
      <p:sp>
        <p:nvSpPr>
          <p:cNvPr id="25" name="テキスト ボックス 24">
            <a:extLst>
              <a:ext uri="{FF2B5EF4-FFF2-40B4-BE49-F238E27FC236}">
                <a16:creationId xmlns:a16="http://schemas.microsoft.com/office/drawing/2014/main" id="{55B48F11-C765-2045-A3EF-5699F909A21F}"/>
              </a:ext>
            </a:extLst>
          </p:cNvPr>
          <p:cNvSpPr txBox="1"/>
          <p:nvPr/>
        </p:nvSpPr>
        <p:spPr>
          <a:xfrm>
            <a:off x="13622489" y="10474646"/>
            <a:ext cx="1491114" cy="184666"/>
          </a:xfrm>
          <a:prstGeom prst="rect">
            <a:avLst/>
          </a:prstGeom>
          <a:noFill/>
        </p:spPr>
        <p:txBody>
          <a:bodyPr wrap="none" rtlCol="0">
            <a:spAutoFit/>
          </a:bodyPr>
          <a:lstStyle/>
          <a:p>
            <a:r>
              <a:rPr lang="en-US" altLang="ja-JP" sz="600" dirty="0">
                <a:latin typeface="+mn-ea"/>
              </a:rPr>
              <a:t>※</a:t>
            </a:r>
            <a:r>
              <a:rPr lang="ja-JP" altLang="en-US" sz="600" dirty="0">
                <a:latin typeface="+mn-ea"/>
              </a:rPr>
              <a:t>写真やイラストはすべてイメージです。</a:t>
            </a:r>
            <a:endParaRPr kumimoji="1" lang="ja-JP" altLang="en-US" sz="600" dirty="0">
              <a:latin typeface="+mn-ea"/>
            </a:endParaRPr>
          </a:p>
        </p:txBody>
      </p:sp>
      <p:pic>
        <p:nvPicPr>
          <p:cNvPr id="9" name="図 8"/>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9113033" y="1131790"/>
            <a:ext cx="499831" cy="390112"/>
          </a:xfrm>
          <a:prstGeom prst="rect">
            <a:avLst/>
          </a:prstGeom>
        </p:spPr>
      </p:pic>
      <p:pic>
        <p:nvPicPr>
          <p:cNvPr id="11" name="図 10"/>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9721191" y="1092907"/>
            <a:ext cx="606574" cy="414245"/>
          </a:xfrm>
          <a:prstGeom prst="rect">
            <a:avLst/>
          </a:prstGeom>
        </p:spPr>
      </p:pic>
      <p:sp>
        <p:nvSpPr>
          <p:cNvPr id="271" name="テキスト ボックス 175"/>
          <p:cNvSpPr txBox="1">
            <a:spLocks noChangeArrowheads="1"/>
          </p:cNvSpPr>
          <p:nvPr/>
        </p:nvSpPr>
        <p:spPr bwMode="auto">
          <a:xfrm>
            <a:off x="12445928" y="9149053"/>
            <a:ext cx="570669"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ダブルルーバー</a:t>
            </a:r>
          </a:p>
        </p:txBody>
      </p:sp>
      <p:sp>
        <p:nvSpPr>
          <p:cNvPr id="273" name="テキスト ボックス 177"/>
          <p:cNvSpPr txBox="1">
            <a:spLocks noChangeArrowheads="1"/>
          </p:cNvSpPr>
          <p:nvPr/>
        </p:nvSpPr>
        <p:spPr bwMode="auto">
          <a:xfrm>
            <a:off x="11927708" y="9149053"/>
            <a:ext cx="638082"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dirty="0">
                <a:solidFill>
                  <a:srgbClr val="000000"/>
                </a:solidFill>
                <a:latin typeface="游ゴシック Medium" panose="020B0500000000000000" pitchFamily="50" charset="-128"/>
                <a:ea typeface="游ゴシック Medium" panose="020B0500000000000000" pitchFamily="50" charset="-128"/>
              </a:rPr>
              <a:t>「暖速」モード</a:t>
            </a:r>
          </a:p>
        </p:txBody>
      </p:sp>
      <p:sp>
        <p:nvSpPr>
          <p:cNvPr id="274" name="テキスト ボックス 178"/>
          <p:cNvSpPr txBox="1">
            <a:spLocks noChangeArrowheads="1"/>
          </p:cNvSpPr>
          <p:nvPr/>
        </p:nvSpPr>
        <p:spPr bwMode="auto">
          <a:xfrm>
            <a:off x="11501601" y="9138560"/>
            <a:ext cx="51552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ノンストップ</a:t>
            </a:r>
            <a:endParaRPr lang="en-US" altLang="ja-JP" sz="500" spc="-70" dirty="0">
              <a:solidFill>
                <a:srgbClr val="000000"/>
              </a:solidFill>
              <a:latin typeface="游ゴシック Medium" panose="020B0500000000000000" pitchFamily="50" charset="-128"/>
              <a:ea typeface="游ゴシック Medium" panose="020B0500000000000000" pitchFamily="50" charset="-128"/>
            </a:endParaRPr>
          </a:p>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暖房</a:t>
            </a:r>
          </a:p>
        </p:txBody>
      </p:sp>
      <p:sp>
        <p:nvSpPr>
          <p:cNvPr id="278" name="テキスト ボックス 181"/>
          <p:cNvSpPr txBox="1">
            <a:spLocks noChangeArrowheads="1"/>
          </p:cNvSpPr>
          <p:nvPr/>
        </p:nvSpPr>
        <p:spPr bwMode="auto">
          <a:xfrm>
            <a:off x="11988840" y="9852277"/>
            <a:ext cx="570669"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ウイルス抑制・</a:t>
            </a:r>
            <a:endParaRPr lang="en-US" altLang="ja-JP" sz="500" spc="-70" dirty="0">
              <a:solidFill>
                <a:srgbClr val="000000"/>
              </a:solidFill>
              <a:latin typeface="游ゴシック Medium" panose="020B0500000000000000" pitchFamily="50" charset="-128"/>
              <a:ea typeface="游ゴシック Medium" panose="020B0500000000000000" pitchFamily="50" charset="-128"/>
            </a:endParaRPr>
          </a:p>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除菌・脱臭</a:t>
            </a:r>
            <a:endParaRPr lang="en-US" altLang="ja-JP" sz="500" spc="-70" dirty="0">
              <a:solidFill>
                <a:srgbClr val="000000"/>
              </a:solidFill>
              <a:latin typeface="游ゴシック Medium" panose="020B0500000000000000" pitchFamily="50" charset="-128"/>
              <a:ea typeface="游ゴシック Medium" panose="020B0500000000000000" pitchFamily="50" charset="-128"/>
            </a:endParaRPr>
          </a:p>
          <a:p>
            <a:pPr algn="ctr" defTabSz="914400">
              <a:spcBef>
                <a:spcPct val="0"/>
              </a:spcBef>
              <a:buFontTx/>
              <a:buNone/>
              <a:defRPr/>
            </a:pPr>
            <a:r>
              <a:rPr lang="en-US" altLang="ja-JP" sz="500" spc="-70" dirty="0">
                <a:solidFill>
                  <a:srgbClr val="000000"/>
                </a:solidFill>
                <a:latin typeface="游ゴシック Medium" panose="020B0500000000000000" pitchFamily="50" charset="-128"/>
                <a:ea typeface="游ゴシック Medium" panose="020B0500000000000000" pitchFamily="50" charset="-128"/>
              </a:rPr>
              <a:t>10</a:t>
            </a:r>
            <a:r>
              <a:rPr lang="ja-JP" altLang="en-US" sz="500" spc="-70" dirty="0">
                <a:solidFill>
                  <a:srgbClr val="000000"/>
                </a:solidFill>
                <a:latin typeface="游ゴシック Medium" panose="020B0500000000000000" pitchFamily="50" charset="-128"/>
                <a:ea typeface="游ゴシック Medium" panose="020B0500000000000000" pitchFamily="50" charset="-128"/>
              </a:rPr>
              <a:t>年交換不要</a:t>
            </a:r>
            <a:endParaRPr lang="en-US" altLang="ja-JP" sz="500" spc="-70" dirty="0">
              <a:solidFill>
                <a:srgbClr val="000000"/>
              </a:solidFill>
              <a:latin typeface="游ゴシック Medium" panose="020B0500000000000000" pitchFamily="50" charset="-128"/>
              <a:ea typeface="游ゴシック Medium" panose="020B0500000000000000" pitchFamily="50" charset="-128"/>
            </a:endParaRPr>
          </a:p>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フィルター</a:t>
            </a:r>
            <a:endParaRPr lang="en-US" altLang="ja-JP" sz="500" spc="-70" dirty="0">
              <a:solidFill>
                <a:srgbClr val="000000"/>
              </a:solidFill>
              <a:latin typeface="游ゴシック Medium" panose="020B0500000000000000" pitchFamily="50" charset="-128"/>
              <a:ea typeface="游ゴシック Medium" panose="020B0500000000000000" pitchFamily="50" charset="-128"/>
            </a:endParaRPr>
          </a:p>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a:t>
            </a:r>
            <a:r>
              <a:rPr lang="en-US" altLang="ja-JP" sz="500" spc="-70" dirty="0">
                <a:solidFill>
                  <a:srgbClr val="000000"/>
                </a:solidFill>
                <a:latin typeface="游ゴシック Medium" panose="020B0500000000000000" pitchFamily="50" charset="-128"/>
                <a:ea typeface="游ゴシック Medium" panose="020B0500000000000000" pitchFamily="50" charset="-128"/>
              </a:rPr>
              <a:t>2</a:t>
            </a:r>
            <a:r>
              <a:rPr lang="ja-JP" altLang="en-US" sz="500" spc="-70" dirty="0">
                <a:solidFill>
                  <a:srgbClr val="000000"/>
                </a:solidFill>
                <a:latin typeface="游ゴシック Medium" panose="020B0500000000000000" pitchFamily="50" charset="-128"/>
                <a:ea typeface="游ゴシック Medium" panose="020B0500000000000000" pitchFamily="50" charset="-128"/>
              </a:rPr>
              <a:t>枚］</a:t>
            </a:r>
          </a:p>
        </p:txBody>
      </p:sp>
      <p:sp>
        <p:nvSpPr>
          <p:cNvPr id="280" name="テキスト ボックス 183"/>
          <p:cNvSpPr txBox="1">
            <a:spLocks noChangeArrowheads="1"/>
          </p:cNvSpPr>
          <p:nvPr/>
        </p:nvSpPr>
        <p:spPr bwMode="auto">
          <a:xfrm>
            <a:off x="12989463" y="9863075"/>
            <a:ext cx="426719"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dirty="0">
                <a:solidFill>
                  <a:srgbClr val="000000"/>
                </a:solidFill>
                <a:latin typeface="游ゴシック Medium" panose="020B0500000000000000" pitchFamily="50" charset="-128"/>
                <a:ea typeface="游ゴシック Medium" panose="020B0500000000000000" pitchFamily="50" charset="-128"/>
              </a:rPr>
              <a:t>冷媒</a:t>
            </a:r>
            <a:r>
              <a:rPr lang="en-US" altLang="ja-JP" sz="500" dirty="0">
                <a:solidFill>
                  <a:srgbClr val="000000"/>
                </a:solidFill>
                <a:latin typeface="游ゴシック Medium" panose="020B0500000000000000" pitchFamily="50" charset="-128"/>
                <a:ea typeface="游ゴシック Medium" panose="020B0500000000000000" pitchFamily="50" charset="-128"/>
              </a:rPr>
              <a:t>R32</a:t>
            </a:r>
            <a:endParaRPr lang="ja-JP" altLang="en-US" sz="500" dirty="0">
              <a:solidFill>
                <a:srgbClr val="000000"/>
              </a:solidFill>
              <a:latin typeface="游ゴシック Medium" panose="020B0500000000000000" pitchFamily="50" charset="-128"/>
              <a:ea typeface="游ゴシック Medium" panose="020B0500000000000000" pitchFamily="50" charset="-128"/>
            </a:endParaRPr>
          </a:p>
        </p:txBody>
      </p:sp>
      <p:sp>
        <p:nvSpPr>
          <p:cNvPr id="297" name="テキスト ボックス 173"/>
          <p:cNvSpPr txBox="1">
            <a:spLocks noChangeArrowheads="1"/>
          </p:cNvSpPr>
          <p:nvPr/>
        </p:nvSpPr>
        <p:spPr bwMode="auto">
          <a:xfrm>
            <a:off x="12953294" y="9149053"/>
            <a:ext cx="460382"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よごれ</a:t>
            </a:r>
            <a:r>
              <a:rPr lang="ja-JP" altLang="en-US" sz="500" spc="-70" dirty="0" err="1">
                <a:solidFill>
                  <a:srgbClr val="000000"/>
                </a:solidFill>
                <a:latin typeface="游ゴシック Medium" panose="020B0500000000000000" pitchFamily="50" charset="-128"/>
                <a:ea typeface="游ゴシック Medium" panose="020B0500000000000000" pitchFamily="50" charset="-128"/>
              </a:rPr>
              <a:t>ま</a:t>
            </a:r>
            <a:r>
              <a:rPr lang="ja-JP" altLang="en-US" sz="500" spc="-70" dirty="0">
                <a:solidFill>
                  <a:srgbClr val="000000"/>
                </a:solidFill>
                <a:latin typeface="游ゴシック Medium" panose="020B0500000000000000" pitchFamily="50" charset="-128"/>
                <a:ea typeface="游ゴシック Medium" panose="020B0500000000000000" pitchFamily="50" charset="-128"/>
              </a:rPr>
              <a:t>扇</a:t>
            </a:r>
          </a:p>
        </p:txBody>
      </p:sp>
      <p:sp>
        <p:nvSpPr>
          <p:cNvPr id="298" name="テキスト ボックス 173"/>
          <p:cNvSpPr txBox="1">
            <a:spLocks noChangeArrowheads="1"/>
          </p:cNvSpPr>
          <p:nvPr/>
        </p:nvSpPr>
        <p:spPr bwMode="auto">
          <a:xfrm>
            <a:off x="13328987" y="9149053"/>
            <a:ext cx="61972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spc="-150" dirty="0">
                <a:solidFill>
                  <a:srgbClr val="000000"/>
                </a:solidFill>
                <a:latin typeface="游ゴシック Medium" panose="020B0500000000000000" pitchFamily="50" charset="-128"/>
                <a:ea typeface="游ゴシック Medium" panose="020B0500000000000000" pitchFamily="50" charset="-128"/>
              </a:rPr>
              <a:t>アクアドロップ洗浄</a:t>
            </a:r>
            <a:endParaRPr lang="en-US" altLang="ja-JP" sz="500" spc="-150" dirty="0">
              <a:solidFill>
                <a:srgbClr val="000000"/>
              </a:solidFill>
              <a:latin typeface="游ゴシック Medium" panose="020B0500000000000000" pitchFamily="50" charset="-128"/>
              <a:ea typeface="游ゴシック Medium" panose="020B0500000000000000" pitchFamily="50" charset="-128"/>
            </a:endParaRPr>
          </a:p>
          <a:p>
            <a:pPr algn="ctr" defTabSz="914400">
              <a:spcBef>
                <a:spcPct val="0"/>
              </a:spcBef>
              <a:buFontTx/>
              <a:buNone/>
              <a:defRPr/>
            </a:pPr>
            <a:r>
              <a:rPr lang="ja-JP" altLang="en-US" sz="500" spc="-150" dirty="0">
                <a:solidFill>
                  <a:srgbClr val="000000"/>
                </a:solidFill>
                <a:latin typeface="游ゴシック Medium" panose="020B0500000000000000" pitchFamily="50" charset="-128"/>
                <a:ea typeface="游ゴシック Medium" panose="020B0500000000000000" pitchFamily="50" charset="-128"/>
              </a:rPr>
              <a:t>クリアフィンコート</a:t>
            </a:r>
          </a:p>
        </p:txBody>
      </p:sp>
      <p:sp>
        <p:nvSpPr>
          <p:cNvPr id="321" name="テキスト ボックス 173"/>
          <p:cNvSpPr txBox="1">
            <a:spLocks noChangeArrowheads="1"/>
          </p:cNvSpPr>
          <p:nvPr/>
        </p:nvSpPr>
        <p:spPr bwMode="auto">
          <a:xfrm>
            <a:off x="13861984" y="9134264"/>
            <a:ext cx="51552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フィルター</a:t>
            </a:r>
            <a:endParaRPr lang="en-US" altLang="ja-JP" sz="500" spc="-70" dirty="0">
              <a:solidFill>
                <a:srgbClr val="000000"/>
              </a:solidFill>
              <a:latin typeface="游ゴシック Medium" panose="020B0500000000000000" pitchFamily="50" charset="-128"/>
              <a:ea typeface="游ゴシック Medium" panose="020B0500000000000000" pitchFamily="50" charset="-128"/>
            </a:endParaRPr>
          </a:p>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自動おそうじ</a:t>
            </a:r>
          </a:p>
        </p:txBody>
      </p:sp>
      <p:sp>
        <p:nvSpPr>
          <p:cNvPr id="322" name="テキスト ボックス 173"/>
          <p:cNvSpPr txBox="1">
            <a:spLocks noChangeArrowheads="1"/>
          </p:cNvSpPr>
          <p:nvPr/>
        </p:nvSpPr>
        <p:spPr bwMode="auto">
          <a:xfrm>
            <a:off x="14351762" y="9133265"/>
            <a:ext cx="49885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spc="-150" dirty="0">
                <a:solidFill>
                  <a:srgbClr val="000000"/>
                </a:solidFill>
                <a:latin typeface="游ゴシック Medium" panose="020B0500000000000000" pitchFamily="50" charset="-128"/>
                <a:ea typeface="游ゴシック Medium" panose="020B0500000000000000" pitchFamily="50" charset="-128"/>
              </a:rPr>
              <a:t>ワンタッチ</a:t>
            </a:r>
            <a:endParaRPr lang="en-US" altLang="ja-JP" sz="500" spc="-150" dirty="0">
              <a:solidFill>
                <a:srgbClr val="000000"/>
              </a:solidFill>
              <a:latin typeface="游ゴシック Medium" panose="020B0500000000000000" pitchFamily="50" charset="-128"/>
              <a:ea typeface="游ゴシック Medium" panose="020B0500000000000000" pitchFamily="50" charset="-128"/>
            </a:endParaRPr>
          </a:p>
          <a:p>
            <a:pPr algn="ctr" defTabSz="914400">
              <a:spcBef>
                <a:spcPct val="0"/>
              </a:spcBef>
              <a:buFontTx/>
              <a:buNone/>
              <a:defRPr/>
            </a:pPr>
            <a:r>
              <a:rPr lang="ja-JP" altLang="en-US" sz="500" spc="-150" dirty="0">
                <a:solidFill>
                  <a:srgbClr val="000000"/>
                </a:solidFill>
                <a:latin typeface="游ゴシック Medium" panose="020B0500000000000000" pitchFamily="50" charset="-128"/>
                <a:ea typeface="游ゴシック Medium" panose="020B0500000000000000" pitchFamily="50" charset="-128"/>
              </a:rPr>
              <a:t>ダストボックス</a:t>
            </a:r>
          </a:p>
        </p:txBody>
      </p:sp>
      <p:sp>
        <p:nvSpPr>
          <p:cNvPr id="323" name="テキスト ボックス 183"/>
          <p:cNvSpPr txBox="1">
            <a:spLocks noChangeArrowheads="1"/>
          </p:cNvSpPr>
          <p:nvPr/>
        </p:nvSpPr>
        <p:spPr bwMode="auto">
          <a:xfrm>
            <a:off x="12512148" y="9852277"/>
            <a:ext cx="441146"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dirty="0">
                <a:solidFill>
                  <a:srgbClr val="000000"/>
                </a:solidFill>
                <a:latin typeface="游ゴシック Medium" panose="020B0500000000000000" pitchFamily="50" charset="-128"/>
                <a:ea typeface="游ゴシック Medium" panose="020B0500000000000000" pitchFamily="50" charset="-128"/>
              </a:rPr>
              <a:t>無線</a:t>
            </a:r>
            <a:r>
              <a:rPr lang="en-US" altLang="ja-JP" sz="500" dirty="0">
                <a:solidFill>
                  <a:srgbClr val="000000"/>
                </a:solidFill>
                <a:latin typeface="游ゴシック Medium" panose="020B0500000000000000" pitchFamily="50" charset="-128"/>
                <a:ea typeface="游ゴシック Medium" panose="020B0500000000000000" pitchFamily="50" charset="-128"/>
              </a:rPr>
              <a:t>LAN</a:t>
            </a:r>
          </a:p>
        </p:txBody>
      </p:sp>
      <p:sp>
        <p:nvSpPr>
          <p:cNvPr id="348" name="テキスト ボックス 182"/>
          <p:cNvSpPr txBox="1">
            <a:spLocks noChangeArrowheads="1"/>
          </p:cNvSpPr>
          <p:nvPr/>
        </p:nvSpPr>
        <p:spPr bwMode="auto">
          <a:xfrm>
            <a:off x="11582324" y="9863075"/>
            <a:ext cx="44114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dirty="0">
                <a:solidFill>
                  <a:srgbClr val="000000"/>
                </a:solidFill>
                <a:latin typeface="游ゴシック Medium" panose="020B0500000000000000" pitchFamily="50" charset="-128"/>
                <a:ea typeface="游ゴシック Medium" panose="020B0500000000000000" pitchFamily="50" charset="-128"/>
              </a:rPr>
              <a:t>内部乾燥</a:t>
            </a:r>
            <a:endParaRPr lang="en-US" altLang="ja-JP" sz="500" dirty="0">
              <a:solidFill>
                <a:srgbClr val="000000"/>
              </a:solidFill>
              <a:latin typeface="游ゴシック Medium" panose="020B0500000000000000" pitchFamily="50" charset="-128"/>
              <a:ea typeface="游ゴシック Medium" panose="020B0500000000000000" pitchFamily="50" charset="-128"/>
            </a:endParaRPr>
          </a:p>
          <a:p>
            <a:pPr algn="ctr" defTabSz="914400">
              <a:spcBef>
                <a:spcPct val="0"/>
              </a:spcBef>
              <a:buFontTx/>
              <a:buNone/>
              <a:defRPr/>
            </a:pPr>
            <a:r>
              <a:rPr lang="ja-JP" altLang="en-US" sz="500" dirty="0">
                <a:solidFill>
                  <a:srgbClr val="000000"/>
                </a:solidFill>
                <a:latin typeface="游ゴシック Medium" panose="020B0500000000000000" pitchFamily="50" charset="-128"/>
                <a:ea typeface="游ゴシック Medium" panose="020B0500000000000000" pitchFamily="50" charset="-128"/>
              </a:rPr>
              <a:t>モード</a:t>
            </a:r>
          </a:p>
        </p:txBody>
      </p:sp>
      <p:sp>
        <p:nvSpPr>
          <p:cNvPr id="44" name="角丸四角形 43"/>
          <p:cNvSpPr/>
          <p:nvPr/>
        </p:nvSpPr>
        <p:spPr>
          <a:xfrm>
            <a:off x="11038931" y="1147247"/>
            <a:ext cx="3791337" cy="331872"/>
          </a:xfrm>
          <a:prstGeom prst="roundRect">
            <a:avLst/>
          </a:prstGeom>
          <a:solidFill>
            <a:srgbClr val="F39800"/>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kumimoji="1" lang="ja-JP" altLang="en-US"/>
          </a:p>
        </p:txBody>
      </p:sp>
      <p:sp>
        <p:nvSpPr>
          <p:cNvPr id="184" name="テキスト ボックス 183">
            <a:extLst>
              <a:ext uri="{FF2B5EF4-FFF2-40B4-BE49-F238E27FC236}">
                <a16:creationId xmlns:a16="http://schemas.microsoft.com/office/drawing/2014/main" id="{41BE1E7D-D797-BF46-AACC-55CECB693E77}"/>
              </a:ext>
            </a:extLst>
          </p:cNvPr>
          <p:cNvSpPr txBox="1"/>
          <p:nvPr/>
        </p:nvSpPr>
        <p:spPr>
          <a:xfrm>
            <a:off x="11631143" y="1113784"/>
            <a:ext cx="2747915" cy="369332"/>
          </a:xfrm>
          <a:prstGeom prst="rect">
            <a:avLst/>
          </a:prstGeom>
          <a:noFill/>
          <a:ln>
            <a:noFill/>
          </a:ln>
        </p:spPr>
        <p:txBody>
          <a:bodyPr wrap="square" rtlCol="0">
            <a:spAutoFit/>
          </a:bodyPr>
          <a:lstStyle/>
          <a:p>
            <a:pPr algn="ctr"/>
            <a:r>
              <a:rPr lang="en-US" altLang="ja-JP" sz="1800" b="1" dirty="0">
                <a:solidFill>
                  <a:srgbClr val="FFFFFF"/>
                </a:solidFill>
                <a:latin typeface="+mj-ea"/>
                <a:ea typeface="+mj-ea"/>
              </a:rPr>
              <a:t>SPK </a:t>
            </a:r>
            <a:r>
              <a:rPr lang="ja-JP" altLang="en-US" sz="1400" b="1" dirty="0">
                <a:solidFill>
                  <a:srgbClr val="FFFFFF"/>
                </a:solidFill>
                <a:latin typeface="+mj-ea"/>
                <a:ea typeface="+mj-ea"/>
              </a:rPr>
              <a:t>シリーズ ラインアップ</a:t>
            </a:r>
          </a:p>
        </p:txBody>
      </p:sp>
      <p:sp>
        <p:nvSpPr>
          <p:cNvPr id="69" name="テキスト ボックス 68"/>
          <p:cNvSpPr txBox="1"/>
          <p:nvPr/>
        </p:nvSpPr>
        <p:spPr>
          <a:xfrm>
            <a:off x="2340655" y="-64892"/>
            <a:ext cx="6394699" cy="830997"/>
          </a:xfrm>
          <a:prstGeom prst="rect">
            <a:avLst/>
          </a:prstGeom>
          <a:noFill/>
        </p:spPr>
        <p:txBody>
          <a:bodyPr wrap="none" rtlCol="0">
            <a:spAutoFit/>
          </a:bodyPr>
          <a:lstStyle/>
          <a:p>
            <a:r>
              <a:rPr kumimoji="1" lang="en-US" altLang="ja-JP" sz="2400" b="1" dirty="0">
                <a:solidFill>
                  <a:schemeClr val="bg1"/>
                </a:solidFill>
                <a:latin typeface="+mj-ea"/>
                <a:ea typeface="+mj-ea"/>
              </a:rPr>
              <a:t>6.3kW</a:t>
            </a:r>
            <a:r>
              <a:rPr kumimoji="1" lang="ja-JP" altLang="en-US" sz="2400" b="1" dirty="0">
                <a:solidFill>
                  <a:schemeClr val="bg1"/>
                </a:solidFill>
                <a:latin typeface="+mj-ea"/>
                <a:ea typeface="+mj-ea"/>
              </a:rPr>
              <a:t>タイプが新登場！</a:t>
            </a:r>
            <a:endParaRPr kumimoji="1" lang="en-US" altLang="ja-JP" sz="2400" b="1" dirty="0">
              <a:solidFill>
                <a:schemeClr val="bg1"/>
              </a:solidFill>
              <a:latin typeface="+mj-ea"/>
              <a:ea typeface="+mj-ea"/>
            </a:endParaRPr>
          </a:p>
          <a:p>
            <a:r>
              <a:rPr lang="ja-JP" altLang="en-US" sz="2400" b="1" dirty="0">
                <a:solidFill>
                  <a:schemeClr val="bg1"/>
                </a:solidFill>
                <a:latin typeface="+mj-ea"/>
                <a:ea typeface="+mj-ea"/>
              </a:rPr>
              <a:t>清潔機能が充実した</a:t>
            </a:r>
            <a:r>
              <a:rPr lang="ja-JP" altLang="en-US" sz="2400" b="1" dirty="0">
                <a:solidFill>
                  <a:schemeClr val="bg1"/>
                </a:solidFill>
                <a:latin typeface="+mj-ea"/>
              </a:rPr>
              <a:t>寒冷地仕様の</a:t>
            </a:r>
            <a:r>
              <a:rPr lang="en-US" altLang="ja-JP" sz="2400" b="1" dirty="0">
                <a:solidFill>
                  <a:schemeClr val="bg1"/>
                </a:solidFill>
                <a:latin typeface="+mj-ea"/>
                <a:ea typeface="+mj-ea"/>
              </a:rPr>
              <a:t>SPK</a:t>
            </a:r>
            <a:r>
              <a:rPr kumimoji="1" lang="ja-JP" altLang="en-US" sz="2400" b="1" dirty="0">
                <a:solidFill>
                  <a:schemeClr val="bg1"/>
                </a:solidFill>
                <a:latin typeface="+mj-ea"/>
                <a:ea typeface="+mj-ea"/>
              </a:rPr>
              <a:t>シリーズ</a:t>
            </a:r>
          </a:p>
        </p:txBody>
      </p:sp>
      <p:pic>
        <p:nvPicPr>
          <p:cNvPr id="75" name="図 74"/>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0028859" y="1751172"/>
            <a:ext cx="404600" cy="1465344"/>
          </a:xfrm>
          <a:prstGeom prst="rect">
            <a:avLst/>
          </a:prstGeom>
        </p:spPr>
      </p:pic>
      <p:pic>
        <p:nvPicPr>
          <p:cNvPr id="76" name="図 75"/>
          <p:cNvPicPr>
            <a:picLocks noChangeAspect="1"/>
          </p:cNvPicPr>
          <p:nvPr/>
        </p:nvPicPr>
        <p:blipFill>
          <a:blip r:embed="rId20"/>
          <a:stretch>
            <a:fillRect/>
          </a:stretch>
        </p:blipFill>
        <p:spPr>
          <a:xfrm>
            <a:off x="10098365" y="1828300"/>
            <a:ext cx="269680" cy="382833"/>
          </a:xfrm>
          <a:prstGeom prst="rect">
            <a:avLst/>
          </a:prstGeom>
        </p:spPr>
      </p:pic>
      <p:pic>
        <p:nvPicPr>
          <p:cNvPr id="78" name="図 77"/>
          <p:cNvPicPr>
            <a:picLocks noChangeAspect="1"/>
          </p:cNvPicPr>
          <p:nvPr/>
        </p:nvPicPr>
        <p:blipFill rotWithShape="1">
          <a:blip r:embed="rId21">
            <a:extLst>
              <a:ext uri="{28A0092B-C50C-407E-A947-70E740481C1C}">
                <a14:useLocalDpi xmlns:a14="http://schemas.microsoft.com/office/drawing/2010/main" val="0"/>
              </a:ext>
            </a:extLst>
          </a:blip>
          <a:srcRect t="73362" r="60027" b="268"/>
          <a:stretch/>
        </p:blipFill>
        <p:spPr>
          <a:xfrm>
            <a:off x="12005830" y="9379486"/>
            <a:ext cx="952367" cy="498855"/>
          </a:xfrm>
          <a:prstGeom prst="rect">
            <a:avLst/>
          </a:prstGeom>
        </p:spPr>
      </p:pic>
      <p:pic>
        <p:nvPicPr>
          <p:cNvPr id="413" name="図 412"/>
          <p:cNvPicPr>
            <a:picLocks noChangeAspect="1"/>
          </p:cNvPicPr>
          <p:nvPr/>
        </p:nvPicPr>
        <p:blipFill rotWithShape="1">
          <a:blip r:embed="rId21">
            <a:extLst>
              <a:ext uri="{28A0092B-C50C-407E-A947-70E740481C1C}">
                <a14:useLocalDpi xmlns:a14="http://schemas.microsoft.com/office/drawing/2010/main" val="0"/>
              </a:ext>
            </a:extLst>
          </a:blip>
          <a:srcRect r="19590" b="73399"/>
          <a:stretch/>
        </p:blipFill>
        <p:spPr>
          <a:xfrm>
            <a:off x="11040322" y="8671487"/>
            <a:ext cx="1920693" cy="504508"/>
          </a:xfrm>
          <a:prstGeom prst="rect">
            <a:avLst/>
          </a:prstGeom>
        </p:spPr>
      </p:pic>
      <p:pic>
        <p:nvPicPr>
          <p:cNvPr id="414" name="図 413"/>
          <p:cNvPicPr>
            <a:picLocks noChangeAspect="1"/>
          </p:cNvPicPr>
          <p:nvPr/>
        </p:nvPicPr>
        <p:blipFill rotWithShape="1">
          <a:blip r:embed="rId21">
            <a:extLst>
              <a:ext uri="{28A0092B-C50C-407E-A947-70E740481C1C}">
                <a14:useLocalDpi xmlns:a14="http://schemas.microsoft.com/office/drawing/2010/main" val="0"/>
              </a:ext>
            </a:extLst>
          </a:blip>
          <a:srcRect l="79614" r="-552" b="72487"/>
          <a:stretch/>
        </p:blipFill>
        <p:spPr>
          <a:xfrm>
            <a:off x="12927709" y="8670055"/>
            <a:ext cx="500126" cy="521804"/>
          </a:xfrm>
          <a:prstGeom prst="rect">
            <a:avLst/>
          </a:prstGeom>
        </p:spPr>
      </p:pic>
      <p:pic>
        <p:nvPicPr>
          <p:cNvPr id="415" name="図 414"/>
          <p:cNvPicPr>
            <a:picLocks noChangeAspect="1"/>
          </p:cNvPicPr>
          <p:nvPr/>
        </p:nvPicPr>
        <p:blipFill rotWithShape="1">
          <a:blip r:embed="rId21">
            <a:extLst>
              <a:ext uri="{28A0092B-C50C-407E-A947-70E740481C1C}">
                <a14:useLocalDpi xmlns:a14="http://schemas.microsoft.com/office/drawing/2010/main" val="0"/>
              </a:ext>
            </a:extLst>
          </a:blip>
          <a:srcRect t="37099" r="39225" b="36531"/>
          <a:stretch/>
        </p:blipFill>
        <p:spPr>
          <a:xfrm>
            <a:off x="13380963" y="8679645"/>
            <a:ext cx="1451683" cy="500126"/>
          </a:xfrm>
          <a:prstGeom prst="rect">
            <a:avLst/>
          </a:prstGeom>
        </p:spPr>
      </p:pic>
      <p:pic>
        <p:nvPicPr>
          <p:cNvPr id="416" name="図 415"/>
          <p:cNvPicPr>
            <a:picLocks noChangeAspect="1"/>
          </p:cNvPicPr>
          <p:nvPr/>
        </p:nvPicPr>
        <p:blipFill rotWithShape="1">
          <a:blip r:embed="rId21">
            <a:extLst>
              <a:ext uri="{28A0092B-C50C-407E-A947-70E740481C1C}">
                <a14:useLocalDpi xmlns:a14="http://schemas.microsoft.com/office/drawing/2010/main" val="0"/>
              </a:ext>
            </a:extLst>
          </a:blip>
          <a:srcRect l="60035" t="38070" b="37318"/>
          <a:stretch/>
        </p:blipFill>
        <p:spPr>
          <a:xfrm>
            <a:off x="11065838" y="9413447"/>
            <a:ext cx="952173" cy="465597"/>
          </a:xfrm>
          <a:prstGeom prst="rect">
            <a:avLst/>
          </a:prstGeom>
        </p:spPr>
      </p:pic>
      <p:sp>
        <p:nvSpPr>
          <p:cNvPr id="421" name="テキスト ボックス 182"/>
          <p:cNvSpPr txBox="1">
            <a:spLocks noChangeArrowheads="1"/>
          </p:cNvSpPr>
          <p:nvPr/>
        </p:nvSpPr>
        <p:spPr bwMode="auto">
          <a:xfrm>
            <a:off x="11045064" y="9865238"/>
            <a:ext cx="51552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はずせる</a:t>
            </a:r>
            <a:endParaRPr lang="en-US" altLang="ja-JP" sz="500" spc="-70" dirty="0">
              <a:solidFill>
                <a:srgbClr val="000000"/>
              </a:solidFill>
              <a:latin typeface="游ゴシック Medium" panose="020B0500000000000000" pitchFamily="50" charset="-128"/>
              <a:ea typeface="游ゴシック Medium" panose="020B0500000000000000" pitchFamily="50" charset="-128"/>
            </a:endParaRPr>
          </a:p>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上下ルーバー</a:t>
            </a:r>
          </a:p>
        </p:txBody>
      </p:sp>
      <p:sp>
        <p:nvSpPr>
          <p:cNvPr id="443" name="テキスト ボックス 173"/>
          <p:cNvSpPr txBox="1">
            <a:spLocks noChangeArrowheads="1"/>
          </p:cNvSpPr>
          <p:nvPr/>
        </p:nvSpPr>
        <p:spPr bwMode="auto">
          <a:xfrm>
            <a:off x="11010484" y="9147371"/>
            <a:ext cx="56938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dirty="0">
                <a:solidFill>
                  <a:srgbClr val="000000"/>
                </a:solidFill>
                <a:latin typeface="游ゴシック Medium" panose="020B0500000000000000" pitchFamily="50" charset="-128"/>
                <a:ea typeface="游ゴシック Medium" panose="020B0500000000000000" pitchFamily="50" charset="-128"/>
              </a:rPr>
              <a:t>人感センサー</a:t>
            </a:r>
          </a:p>
        </p:txBody>
      </p:sp>
      <p:grpSp>
        <p:nvGrpSpPr>
          <p:cNvPr id="464" name="グループ化 463">
            <a:extLst>
              <a:ext uri="{FF2B5EF4-FFF2-40B4-BE49-F238E27FC236}">
                <a16:creationId xmlns:a16="http://schemas.microsoft.com/office/drawing/2014/main" id="{4E900466-ED28-11AD-DD51-F018731832E8}"/>
              </a:ext>
            </a:extLst>
          </p:cNvPr>
          <p:cNvGrpSpPr/>
          <p:nvPr/>
        </p:nvGrpSpPr>
        <p:grpSpPr>
          <a:xfrm>
            <a:off x="1617714" y="1826152"/>
            <a:ext cx="3998937" cy="1250174"/>
            <a:chOff x="5246688" y="5699229"/>
            <a:chExt cx="5183311" cy="1998998"/>
          </a:xfrm>
        </p:grpSpPr>
        <p:sp>
          <p:nvSpPr>
            <p:cNvPr id="465" name="正方形/長方形 464">
              <a:extLst>
                <a:ext uri="{FF2B5EF4-FFF2-40B4-BE49-F238E27FC236}">
                  <a16:creationId xmlns:a16="http://schemas.microsoft.com/office/drawing/2014/main" id="{52DC0DE9-BB03-41C6-3E05-D2719975EFDD}"/>
                </a:ext>
              </a:extLst>
            </p:cNvPr>
            <p:cNvSpPr/>
            <p:nvPr/>
          </p:nvSpPr>
          <p:spPr>
            <a:xfrm>
              <a:off x="5246688" y="5786436"/>
              <a:ext cx="4991100" cy="1911791"/>
            </a:xfrm>
            <a:prstGeom prst="rect">
              <a:avLst/>
            </a:prstGeom>
            <a:solidFill>
              <a:schemeClr val="bg1"/>
            </a:solidFill>
            <a:ln w="15875">
              <a:solidFill>
                <a:schemeClr val="tx1">
                  <a:lumMod val="50000"/>
                  <a:lumOff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ja-JP" altLang="en-US" dirty="0">
                <a:latin typeface="+mn-ea"/>
              </a:endParaRPr>
            </a:p>
          </p:txBody>
        </p:sp>
        <p:sp>
          <p:nvSpPr>
            <p:cNvPr id="466" name="テキスト ボックス 25">
              <a:extLst>
                <a:ext uri="{FF2B5EF4-FFF2-40B4-BE49-F238E27FC236}">
                  <a16:creationId xmlns:a16="http://schemas.microsoft.com/office/drawing/2014/main" id="{4CB63244-85BC-D460-63C2-B0500158915D}"/>
                </a:ext>
              </a:extLst>
            </p:cNvPr>
            <p:cNvSpPr txBox="1">
              <a:spLocks noChangeArrowheads="1"/>
            </p:cNvSpPr>
            <p:nvPr/>
          </p:nvSpPr>
          <p:spPr bwMode="auto">
            <a:xfrm>
              <a:off x="5533702" y="6212033"/>
              <a:ext cx="2081970" cy="442915"/>
            </a:xfrm>
            <a:prstGeom prst="rect">
              <a:avLst/>
            </a:prstGeom>
            <a:noFill/>
            <a:ln>
              <a:noFill/>
            </a:ln>
          </p:spPr>
          <p:txBody>
            <a:bodyPr wrap="square">
              <a:spAutoFit/>
            </a:bodyPr>
            <a:lstStyle/>
            <a:p>
              <a:pPr>
                <a:spcAft>
                  <a:spcPts val="200"/>
                </a:spcAft>
                <a:defRPr/>
              </a:pPr>
              <a:r>
                <a:rPr lang="ja-JP" altLang="en-US" sz="1200" kern="100" dirty="0">
                  <a:latin typeface="+mj-ea"/>
                  <a:ea typeface="+mj-ea"/>
                  <a:cs typeface="Times New Roman" panose="02020603050405020304" pitchFamily="18" charset="0"/>
                </a:rPr>
                <a:t>広い</a:t>
              </a:r>
              <a:r>
                <a:rPr lang="en-US" altLang="ja-JP" sz="1200" kern="100" dirty="0">
                  <a:latin typeface="+mj-ea"/>
                  <a:ea typeface="+mj-ea"/>
                  <a:cs typeface="Times New Roman" panose="02020603050405020304" pitchFamily="18" charset="0"/>
                </a:rPr>
                <a:t>LDK</a:t>
              </a:r>
              <a:endParaRPr lang="ja-JP" altLang="ja-JP" sz="1200" kern="100" dirty="0">
                <a:latin typeface="+mj-ea"/>
                <a:ea typeface="+mj-ea"/>
                <a:cs typeface="Times New Roman" panose="02020603050405020304" pitchFamily="18" charset="0"/>
              </a:endParaRPr>
            </a:p>
          </p:txBody>
        </p:sp>
        <p:sp>
          <p:nvSpPr>
            <p:cNvPr id="467" name="テキスト ボックス 25">
              <a:extLst>
                <a:ext uri="{FF2B5EF4-FFF2-40B4-BE49-F238E27FC236}">
                  <a16:creationId xmlns:a16="http://schemas.microsoft.com/office/drawing/2014/main" id="{791A0828-0B8A-0A7C-2F3F-21B6E62B2F2A}"/>
                </a:ext>
              </a:extLst>
            </p:cNvPr>
            <p:cNvSpPr txBox="1">
              <a:spLocks noChangeArrowheads="1"/>
            </p:cNvSpPr>
            <p:nvPr/>
          </p:nvSpPr>
          <p:spPr bwMode="auto">
            <a:xfrm>
              <a:off x="7111368" y="6174867"/>
              <a:ext cx="1300562" cy="442915"/>
            </a:xfrm>
            <a:prstGeom prst="rect">
              <a:avLst/>
            </a:prstGeom>
            <a:noFill/>
            <a:ln>
              <a:noFill/>
            </a:ln>
          </p:spPr>
          <p:txBody>
            <a:bodyPr wrap="square">
              <a:spAutoFit/>
            </a:bodyPr>
            <a:lstStyle/>
            <a:p>
              <a:pPr>
                <a:spcAft>
                  <a:spcPts val="200"/>
                </a:spcAft>
                <a:defRPr/>
              </a:pPr>
              <a:r>
                <a:rPr lang="ja-JP" altLang="en-US" sz="1200" kern="100" dirty="0">
                  <a:latin typeface="+mj-ea"/>
                  <a:ea typeface="+mj-ea"/>
                  <a:cs typeface="Times New Roman" panose="02020603050405020304" pitchFamily="18" charset="0"/>
                </a:rPr>
                <a:t>二間続き</a:t>
              </a:r>
              <a:endParaRPr lang="ja-JP" altLang="ja-JP" sz="1200" kern="100" dirty="0">
                <a:latin typeface="+mj-ea"/>
                <a:ea typeface="+mj-ea"/>
                <a:cs typeface="Times New Roman" panose="02020603050405020304" pitchFamily="18" charset="0"/>
              </a:endParaRPr>
            </a:p>
          </p:txBody>
        </p:sp>
        <p:sp>
          <p:nvSpPr>
            <p:cNvPr id="468" name="テキスト ボックス 25">
              <a:extLst>
                <a:ext uri="{FF2B5EF4-FFF2-40B4-BE49-F238E27FC236}">
                  <a16:creationId xmlns:a16="http://schemas.microsoft.com/office/drawing/2014/main" id="{FDBFF817-EC2A-7E93-9BFA-46F9B40EDB1E}"/>
                </a:ext>
              </a:extLst>
            </p:cNvPr>
            <p:cNvSpPr txBox="1">
              <a:spLocks noChangeArrowheads="1"/>
            </p:cNvSpPr>
            <p:nvPr/>
          </p:nvSpPr>
          <p:spPr bwMode="auto">
            <a:xfrm>
              <a:off x="8644799" y="6077324"/>
              <a:ext cx="1785200" cy="779202"/>
            </a:xfrm>
            <a:prstGeom prst="rect">
              <a:avLst/>
            </a:prstGeom>
            <a:noFill/>
            <a:ln>
              <a:noFill/>
            </a:ln>
          </p:spPr>
          <p:txBody>
            <a:bodyPr wrap="square">
              <a:spAutoFit/>
            </a:bodyPr>
            <a:lstStyle/>
            <a:p>
              <a:pPr>
                <a:spcAft>
                  <a:spcPts val="200"/>
                </a:spcAft>
                <a:defRPr/>
              </a:pPr>
              <a:r>
                <a:rPr lang="ja-JP" altLang="en-US" sz="1200" kern="100" dirty="0">
                  <a:latin typeface="+mj-ea"/>
                  <a:ea typeface="+mj-ea"/>
                  <a:cs typeface="Times New Roman" panose="02020603050405020304" pitchFamily="18" charset="0"/>
                </a:rPr>
                <a:t>ゆとりある</a:t>
              </a:r>
              <a:endParaRPr lang="en-US" altLang="ja-JP" sz="1200" kern="100" dirty="0">
                <a:latin typeface="+mj-ea"/>
                <a:ea typeface="+mj-ea"/>
                <a:cs typeface="Times New Roman" panose="02020603050405020304" pitchFamily="18" charset="0"/>
              </a:endParaRPr>
            </a:p>
            <a:p>
              <a:pPr>
                <a:spcAft>
                  <a:spcPts val="200"/>
                </a:spcAft>
                <a:defRPr/>
              </a:pPr>
              <a:r>
                <a:rPr lang="ja-JP" altLang="en-US" sz="1200" kern="100" dirty="0">
                  <a:latin typeface="+mj-ea"/>
                  <a:ea typeface="+mj-ea"/>
                  <a:cs typeface="Times New Roman" panose="02020603050405020304" pitchFamily="18" charset="0"/>
                </a:rPr>
                <a:t>ファミリー空間</a:t>
              </a:r>
              <a:endParaRPr lang="ja-JP" altLang="ja-JP" sz="1200" kern="100" dirty="0">
                <a:latin typeface="+mj-ea"/>
                <a:ea typeface="+mj-ea"/>
                <a:cs typeface="Times New Roman" panose="02020603050405020304" pitchFamily="18" charset="0"/>
              </a:endParaRPr>
            </a:p>
          </p:txBody>
        </p:sp>
        <p:sp>
          <p:nvSpPr>
            <p:cNvPr id="469" name="正方形/長方形 468">
              <a:extLst>
                <a:ext uri="{FF2B5EF4-FFF2-40B4-BE49-F238E27FC236}">
                  <a16:creationId xmlns:a16="http://schemas.microsoft.com/office/drawing/2014/main" id="{36500B67-FBCB-CF23-4063-93A2872BB17D}"/>
                </a:ext>
              </a:extLst>
            </p:cNvPr>
            <p:cNvSpPr/>
            <p:nvPr/>
          </p:nvSpPr>
          <p:spPr>
            <a:xfrm>
              <a:off x="5246688" y="5778500"/>
              <a:ext cx="4991099" cy="331787"/>
            </a:xfrm>
            <a:prstGeom prst="rect">
              <a:avLst/>
            </a:prstGeom>
            <a:solidFill>
              <a:schemeClr val="bg1">
                <a:lumMod val="85000"/>
              </a:schemeClr>
            </a:solidFill>
            <a:ln w="15875">
              <a:solidFill>
                <a:schemeClr val="tx1">
                  <a:lumMod val="50000"/>
                  <a:lumOff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ja-JP" altLang="en-US">
                <a:latin typeface="+mn-ea"/>
              </a:endParaRPr>
            </a:p>
          </p:txBody>
        </p:sp>
        <p:sp>
          <p:nvSpPr>
            <p:cNvPr id="470" name="テキスト ボックス 25">
              <a:extLst>
                <a:ext uri="{FF2B5EF4-FFF2-40B4-BE49-F238E27FC236}">
                  <a16:creationId xmlns:a16="http://schemas.microsoft.com/office/drawing/2014/main" id="{2AFB7D51-11D8-CBEB-73E9-5A55B5514200}"/>
                </a:ext>
              </a:extLst>
            </p:cNvPr>
            <p:cNvSpPr txBox="1">
              <a:spLocks noChangeArrowheads="1"/>
            </p:cNvSpPr>
            <p:nvPr/>
          </p:nvSpPr>
          <p:spPr bwMode="auto">
            <a:xfrm>
              <a:off x="6242560" y="5699229"/>
              <a:ext cx="3118276" cy="442915"/>
            </a:xfrm>
            <a:prstGeom prst="rect">
              <a:avLst/>
            </a:prstGeom>
            <a:noFill/>
            <a:ln>
              <a:noFill/>
            </a:ln>
          </p:spPr>
          <p:txBody>
            <a:bodyPr wrap="square">
              <a:spAutoFit/>
            </a:bodyPr>
            <a:lstStyle/>
            <a:p>
              <a:pPr algn="ctr">
                <a:spcAft>
                  <a:spcPts val="200"/>
                </a:spcAft>
                <a:defRPr/>
              </a:pPr>
              <a:r>
                <a:rPr lang="ja-JP" altLang="en-US" sz="1200" kern="100" dirty="0">
                  <a:latin typeface="+mn-ea"/>
                  <a:cs typeface="Times New Roman" panose="02020603050405020304" pitchFamily="18" charset="0"/>
                </a:rPr>
                <a:t>こんなお部屋におすすめ</a:t>
              </a:r>
              <a:endParaRPr lang="ja-JP" altLang="ja-JP" sz="1200" kern="100" dirty="0">
                <a:latin typeface="+mn-ea"/>
                <a:cs typeface="Times New Roman" panose="02020603050405020304" pitchFamily="18" charset="0"/>
              </a:endParaRPr>
            </a:p>
          </p:txBody>
        </p:sp>
        <p:pic>
          <p:nvPicPr>
            <p:cNvPr id="471" name="図 11" descr="テキスト が含まれている画像&#10;&#10;AI 生成コンテンツは誤りを含む可能性があります。">
              <a:extLst>
                <a:ext uri="{FF2B5EF4-FFF2-40B4-BE49-F238E27FC236}">
                  <a16:creationId xmlns:a16="http://schemas.microsoft.com/office/drawing/2014/main" id="{CBCAE6EF-4BF8-E87D-87DC-4757156088E2}"/>
                </a:ext>
              </a:extLst>
            </p:cNvPr>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5379777" y="6690620"/>
              <a:ext cx="1271809" cy="851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2" name="図 13" descr="ダイアグラム, 概略図&#10;&#10;AI 生成コンテンツは誤りを含む可能性があります。">
              <a:extLst>
                <a:ext uri="{FF2B5EF4-FFF2-40B4-BE49-F238E27FC236}">
                  <a16:creationId xmlns:a16="http://schemas.microsoft.com/office/drawing/2014/main" id="{31CCED21-383E-E497-19E8-49A294229598}"/>
                </a:ext>
              </a:extLst>
            </p:cNvPr>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7032686" y="6838445"/>
              <a:ext cx="1339943" cy="7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3" name="図 15" descr="光 が含まれている画像&#10;&#10;AI 生成コンテンツは誤りを含む可能性があります。">
              <a:extLst>
                <a:ext uri="{FF2B5EF4-FFF2-40B4-BE49-F238E27FC236}">
                  <a16:creationId xmlns:a16="http://schemas.microsoft.com/office/drawing/2014/main" id="{600AAF19-A48B-4003-55AB-F77A619E94F5}"/>
                </a:ext>
              </a:extLst>
            </p:cNvPr>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8768435" y="6782506"/>
              <a:ext cx="1184801" cy="831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74" name="図 2" descr="ロゴ&#10;&#10;AI 生成コンテンツは誤りを含む可能性があります。">
            <a:extLst>
              <a:ext uri="{FF2B5EF4-FFF2-40B4-BE49-F238E27FC236}">
                <a16:creationId xmlns:a16="http://schemas.microsoft.com/office/drawing/2014/main" id="{D380DBC3-3877-D199-B382-5A2158049667}"/>
              </a:ext>
            </a:extLst>
          </p:cNvPr>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61355" y="923448"/>
            <a:ext cx="851239" cy="509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0" name="テキスト ボックス 25">
            <a:extLst>
              <a:ext uri="{FF2B5EF4-FFF2-40B4-BE49-F238E27FC236}">
                <a16:creationId xmlns:a16="http://schemas.microsoft.com/office/drawing/2014/main" id="{B7BC2AFB-81C3-92D2-02EE-1A7E81756B81}"/>
              </a:ext>
            </a:extLst>
          </p:cNvPr>
          <p:cNvSpPr txBox="1">
            <a:spLocks noChangeArrowheads="1"/>
          </p:cNvSpPr>
          <p:nvPr/>
        </p:nvSpPr>
        <p:spPr bwMode="auto">
          <a:xfrm>
            <a:off x="861854" y="1398641"/>
            <a:ext cx="4878388" cy="487313"/>
          </a:xfrm>
          <a:prstGeom prst="rect">
            <a:avLst/>
          </a:prstGeom>
          <a:noFill/>
          <a:ln>
            <a:noFill/>
          </a:ln>
        </p:spPr>
        <p:txBody>
          <a:bodyPr>
            <a:spAutoFit/>
          </a:bodyPr>
          <a:lstStyle/>
          <a:p>
            <a:pPr>
              <a:spcAft>
                <a:spcPts val="200"/>
              </a:spcAft>
              <a:defRPr/>
            </a:pPr>
            <a:r>
              <a:rPr lang="en-US" altLang="ja-JP" sz="1200" kern="0" dirty="0">
                <a:latin typeface="メイリオ" panose="020B0604030504040204" pitchFamily="50" charset="-128"/>
                <a:ea typeface="メイリオ" panose="020B0604030504040204" pitchFamily="50" charset="-128"/>
                <a:cs typeface=".Hiragino Kaku Gothic Interfac"/>
              </a:rPr>
              <a:t>5.6kW</a:t>
            </a:r>
            <a:r>
              <a:rPr lang="ja-JP" altLang="en-US" sz="1200" kern="0" dirty="0">
                <a:latin typeface="メイリオ" panose="020B0604030504040204" pitchFamily="50" charset="-128"/>
                <a:ea typeface="メイリオ" panose="020B0604030504040204" pitchFamily="50" charset="-128"/>
                <a:cs typeface=".Hiragino Kaku Gothic Interfac"/>
              </a:rPr>
              <a:t>タイプまでだったラインアップに、</a:t>
            </a:r>
            <a:endParaRPr lang="en-US" altLang="ja-JP" sz="1200" kern="0" dirty="0">
              <a:latin typeface="メイリオ" panose="020B0604030504040204" pitchFamily="50" charset="-128"/>
              <a:ea typeface="メイリオ" panose="020B0604030504040204" pitchFamily="50" charset="-128"/>
              <a:cs typeface=".Hiragino Kaku Gothic Interfac"/>
            </a:endParaRPr>
          </a:p>
          <a:p>
            <a:pPr>
              <a:spcAft>
                <a:spcPts val="200"/>
              </a:spcAft>
              <a:defRPr/>
            </a:pPr>
            <a:r>
              <a:rPr lang="ja-JP" altLang="en-US" sz="1200" kern="0" dirty="0">
                <a:latin typeface="メイリオ" panose="020B0604030504040204" pitchFamily="50" charset="-128"/>
                <a:ea typeface="メイリオ" panose="020B0604030504040204" pitchFamily="50" charset="-128"/>
                <a:cs typeface="Times New Roman" panose="02020603050405020304" pitchFamily="18" charset="0"/>
              </a:rPr>
              <a:t>より広いお部屋に対応する</a:t>
            </a:r>
            <a:r>
              <a:rPr lang="en-US" altLang="ja-JP" sz="1200" kern="0" dirty="0">
                <a:latin typeface="メイリオ" panose="020B0604030504040204" pitchFamily="50" charset="-128"/>
                <a:ea typeface="メイリオ" panose="020B0604030504040204" pitchFamily="50" charset="-128"/>
                <a:cs typeface="Times New Roman" panose="02020603050405020304" pitchFamily="18" charset="0"/>
              </a:rPr>
              <a:t>6.3kW</a:t>
            </a:r>
            <a:r>
              <a:rPr lang="ja-JP" altLang="en-US" sz="1200" kern="0" dirty="0">
                <a:latin typeface="メイリオ" panose="020B0604030504040204" pitchFamily="50" charset="-128"/>
                <a:ea typeface="メイリオ" panose="020B0604030504040204" pitchFamily="50" charset="-128"/>
                <a:cs typeface="Times New Roman" panose="02020603050405020304" pitchFamily="18" charset="0"/>
              </a:rPr>
              <a:t>の</a:t>
            </a:r>
            <a:r>
              <a:rPr lang="ja-JP" altLang="en-US" sz="1200" b="1" kern="0" dirty="0">
                <a:solidFill>
                  <a:srgbClr val="0070C0"/>
                </a:solidFill>
                <a:latin typeface="メイリオ" panose="020B0604030504040204" pitchFamily="50" charset="-128"/>
                <a:ea typeface="メイリオ" panose="020B0604030504040204" pitchFamily="50" charset="-128"/>
                <a:cs typeface="Times New Roman" panose="02020603050405020304" pitchFamily="18" charset="0"/>
              </a:rPr>
              <a:t>大能力タイプ</a:t>
            </a:r>
            <a:r>
              <a:rPr lang="ja-JP" altLang="en-US" sz="1200" kern="0" dirty="0">
                <a:latin typeface="メイリオ" panose="020B0604030504040204" pitchFamily="50" charset="-128"/>
                <a:ea typeface="メイリオ" panose="020B0604030504040204" pitchFamily="50" charset="-128"/>
                <a:cs typeface="Times New Roman" panose="02020603050405020304" pitchFamily="18" charset="0"/>
              </a:rPr>
              <a:t>が新登場。</a:t>
            </a:r>
            <a:endParaRPr lang="ja-JP" altLang="ja-JP" sz="1200" kern="100" dirty="0">
              <a:latin typeface="メイリオ" panose="020B0604030504040204" pitchFamily="50" charset="-128"/>
              <a:ea typeface="メイリオ" panose="020B0604030504040204" pitchFamily="50" charset="-128"/>
              <a:cs typeface="Times New Roman" panose="02020603050405020304" pitchFamily="18" charset="0"/>
            </a:endParaRPr>
          </a:p>
        </p:txBody>
      </p:sp>
      <p:sp>
        <p:nvSpPr>
          <p:cNvPr id="486" name="テキスト ボックス 45">
            <a:extLst>
              <a:ext uri="{FF2B5EF4-FFF2-40B4-BE49-F238E27FC236}">
                <a16:creationId xmlns:a16="http://schemas.microsoft.com/office/drawing/2014/main" id="{E34CEC27-87AF-B990-4DA8-F832DCA39C97}"/>
              </a:ext>
            </a:extLst>
          </p:cNvPr>
          <p:cNvSpPr txBox="1">
            <a:spLocks noChangeArrowheads="1"/>
          </p:cNvSpPr>
          <p:nvPr/>
        </p:nvSpPr>
        <p:spPr bwMode="auto">
          <a:xfrm>
            <a:off x="1617713" y="1031563"/>
            <a:ext cx="404480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ja-JP" altLang="en-US" sz="1600" b="1" dirty="0">
                <a:solidFill>
                  <a:srgbClr val="5C90CC"/>
                </a:solidFill>
                <a:latin typeface="+mj-ea"/>
                <a:ea typeface="+mj-ea"/>
                <a:cs typeface=".Hiragino Kaku Gothic Interfac"/>
              </a:rPr>
              <a:t>Ｓ</a:t>
            </a:r>
            <a:r>
              <a:rPr lang="en-US" altLang="ja-JP" sz="1600" b="1" dirty="0">
                <a:solidFill>
                  <a:srgbClr val="5C90CC"/>
                </a:solidFill>
                <a:latin typeface="+mj-ea"/>
                <a:ea typeface="+mj-ea"/>
                <a:cs typeface=".Hiragino Kaku Gothic Interfac"/>
              </a:rPr>
              <a:t>PK</a:t>
            </a:r>
            <a:r>
              <a:rPr lang="ja-JP" altLang="ja-JP" sz="1600" b="1" dirty="0">
                <a:solidFill>
                  <a:srgbClr val="5C90CC"/>
                </a:solidFill>
                <a:latin typeface="+mj-ea"/>
                <a:ea typeface="+mj-ea"/>
                <a:cs typeface=".Hiragino Kaku Gothic Interfac"/>
              </a:rPr>
              <a:t>シリーズ</a:t>
            </a:r>
            <a:r>
              <a:rPr lang="ja-JP" altLang="en-US" sz="1600" b="1" dirty="0">
                <a:solidFill>
                  <a:srgbClr val="5C90CC"/>
                </a:solidFill>
                <a:latin typeface="+mj-ea"/>
                <a:ea typeface="+mj-ea"/>
                <a:cs typeface=".Hiragino Kaku Gothic Interfac"/>
              </a:rPr>
              <a:t>に６</a:t>
            </a:r>
            <a:r>
              <a:rPr lang="en-US" altLang="ja-JP" sz="1600" b="1" dirty="0">
                <a:solidFill>
                  <a:srgbClr val="5C90CC"/>
                </a:solidFill>
                <a:latin typeface="+mj-ea"/>
                <a:ea typeface="+mj-ea"/>
                <a:cs typeface=".Hiragino Kaku Gothic Interfac"/>
              </a:rPr>
              <a:t>.</a:t>
            </a:r>
            <a:r>
              <a:rPr lang="ja-JP" altLang="en-US" sz="1600" b="1" dirty="0">
                <a:solidFill>
                  <a:srgbClr val="5C90CC"/>
                </a:solidFill>
                <a:latin typeface="+mj-ea"/>
                <a:ea typeface="+mj-ea"/>
                <a:cs typeface=".Hiragino Kaku Gothic Interfac"/>
              </a:rPr>
              <a:t>３</a:t>
            </a:r>
            <a:r>
              <a:rPr lang="en-US" altLang="ja-JP" sz="1600" b="1" dirty="0">
                <a:solidFill>
                  <a:srgbClr val="5C90CC"/>
                </a:solidFill>
                <a:latin typeface="+mj-ea"/>
                <a:ea typeface="+mj-ea"/>
                <a:cs typeface=".Hiragino Kaku Gothic Interfac"/>
              </a:rPr>
              <a:t>kW</a:t>
            </a:r>
            <a:r>
              <a:rPr lang="ja-JP" altLang="en-US" sz="1600" b="1" dirty="0">
                <a:solidFill>
                  <a:srgbClr val="5C90CC"/>
                </a:solidFill>
                <a:latin typeface="+mj-ea"/>
                <a:ea typeface="+mj-ea"/>
                <a:cs typeface=".Hiragino Kaku Gothic Interfac"/>
              </a:rPr>
              <a:t>タイプが新登場！</a:t>
            </a:r>
          </a:p>
        </p:txBody>
      </p:sp>
      <p:pic>
        <p:nvPicPr>
          <p:cNvPr id="487" name="図 35">
            <a:extLst>
              <a:ext uri="{FF2B5EF4-FFF2-40B4-BE49-F238E27FC236}">
                <a16:creationId xmlns:a16="http://schemas.microsoft.com/office/drawing/2014/main" id="{262FDD79-1E17-BD08-404C-12E13D4578DC}"/>
              </a:ext>
            </a:extLst>
          </p:cNvPr>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982555" y="1057426"/>
            <a:ext cx="924944" cy="344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11" name="グループ化 510">
            <a:extLst>
              <a:ext uri="{FF2B5EF4-FFF2-40B4-BE49-F238E27FC236}">
                <a16:creationId xmlns:a16="http://schemas.microsoft.com/office/drawing/2014/main" id="{73A0BAF9-B3D5-FC04-80E5-98D26CC2276E}"/>
              </a:ext>
            </a:extLst>
          </p:cNvPr>
          <p:cNvGrpSpPr/>
          <p:nvPr/>
        </p:nvGrpSpPr>
        <p:grpSpPr>
          <a:xfrm>
            <a:off x="10978793" y="1630116"/>
            <a:ext cx="1013240" cy="815914"/>
            <a:chOff x="8983188" y="4234376"/>
            <a:chExt cx="638283" cy="344222"/>
          </a:xfrm>
        </p:grpSpPr>
        <p:sp>
          <p:nvSpPr>
            <p:cNvPr id="71" name="四角形: 角を丸くする 70">
              <a:extLst>
                <a:ext uri="{FF2B5EF4-FFF2-40B4-BE49-F238E27FC236}">
                  <a16:creationId xmlns:a16="http://schemas.microsoft.com/office/drawing/2014/main" id="{6D96F041-F991-370E-74E2-5FDFDEC9F987}"/>
                </a:ext>
              </a:extLst>
            </p:cNvPr>
            <p:cNvSpPr/>
            <p:nvPr/>
          </p:nvSpPr>
          <p:spPr>
            <a:xfrm>
              <a:off x="8993558" y="4241923"/>
              <a:ext cx="424993" cy="330848"/>
            </a:xfrm>
            <a:prstGeom prst="roundRect">
              <a:avLst>
                <a:gd name="adj" fmla="val 4748"/>
              </a:avLst>
            </a:prstGeom>
            <a:solidFill>
              <a:srgbClr val="D4B57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73" name="グループ化 72">
              <a:extLst>
                <a:ext uri="{FF2B5EF4-FFF2-40B4-BE49-F238E27FC236}">
                  <a16:creationId xmlns:a16="http://schemas.microsoft.com/office/drawing/2014/main" id="{833F319E-5773-FC3E-A31E-C62F28ED441F}"/>
                </a:ext>
              </a:extLst>
            </p:cNvPr>
            <p:cNvGrpSpPr/>
            <p:nvPr/>
          </p:nvGrpSpPr>
          <p:grpSpPr>
            <a:xfrm>
              <a:off x="8983188" y="4234376"/>
              <a:ext cx="638283" cy="344222"/>
              <a:chOff x="8983188" y="4234376"/>
              <a:chExt cx="638283" cy="344222"/>
            </a:xfrm>
          </p:grpSpPr>
          <p:sp>
            <p:nvSpPr>
              <p:cNvPr id="74" name="テキスト ボックス 73">
                <a:extLst>
                  <a:ext uri="{FF2B5EF4-FFF2-40B4-BE49-F238E27FC236}">
                    <a16:creationId xmlns:a16="http://schemas.microsoft.com/office/drawing/2014/main" id="{EBB3792D-B701-BDD5-4224-0D03011A409F}"/>
                  </a:ext>
                </a:extLst>
              </p:cNvPr>
              <p:cNvSpPr txBox="1"/>
              <p:nvPr/>
            </p:nvSpPr>
            <p:spPr>
              <a:xfrm>
                <a:off x="8983188" y="4234376"/>
                <a:ext cx="638283" cy="77908"/>
              </a:xfrm>
              <a:prstGeom prst="rect">
                <a:avLst/>
              </a:prstGeom>
              <a:noFill/>
            </p:spPr>
            <p:txBody>
              <a:bodyPr wrap="square">
                <a:spAutoFit/>
              </a:bodyPr>
              <a:lstStyle/>
              <a:p>
                <a:r>
                  <a:rPr lang="ja-JP" altLang="en-US" sz="600" b="0" i="0" u="none" strike="noStrike" spc="-10" dirty="0">
                    <a:solidFill>
                      <a:srgbClr val="FFFFFF"/>
                    </a:solidFill>
                    <a:latin typeface="BIZ UDPゴシック" panose="020B0400000000000000" pitchFamily="50" charset="-128"/>
                    <a:ea typeface="BIZ UDPゴシック" panose="020B0400000000000000" pitchFamily="50" charset="-128"/>
                  </a:rPr>
                  <a:t>冷暖房時おもに</a:t>
                </a:r>
                <a:endParaRPr lang="ja-JP" altLang="en-US" sz="600" spc="-10" dirty="0">
                  <a:latin typeface="BIZ UDPゴシック" panose="020B0400000000000000" pitchFamily="50" charset="-128"/>
                  <a:ea typeface="BIZ UDPゴシック" panose="020B0400000000000000" pitchFamily="50" charset="-128"/>
                </a:endParaRPr>
              </a:p>
            </p:txBody>
          </p:sp>
          <p:sp>
            <p:nvSpPr>
              <p:cNvPr id="77" name="テキスト ボックス 76">
                <a:extLst>
                  <a:ext uri="{FF2B5EF4-FFF2-40B4-BE49-F238E27FC236}">
                    <a16:creationId xmlns:a16="http://schemas.microsoft.com/office/drawing/2014/main" id="{DA449B0F-C339-7A6D-330F-AEC73CD176F4}"/>
                  </a:ext>
                </a:extLst>
              </p:cNvPr>
              <p:cNvSpPr txBox="1"/>
              <p:nvPr/>
            </p:nvSpPr>
            <p:spPr>
              <a:xfrm>
                <a:off x="9053724" y="4236887"/>
                <a:ext cx="372580" cy="298646"/>
              </a:xfrm>
              <a:prstGeom prst="rect">
                <a:avLst/>
              </a:prstGeom>
              <a:noFill/>
            </p:spPr>
            <p:txBody>
              <a:bodyPr wrap="square">
                <a:spAutoFit/>
              </a:bodyPr>
              <a:lstStyle/>
              <a:p>
                <a:r>
                  <a:rPr lang="en-US" altLang="ja-JP" sz="4000" b="1" i="0" u="none" strike="noStrike" spc="-150" dirty="0">
                    <a:solidFill>
                      <a:srgbClr val="FFFFFF"/>
                    </a:solidFill>
                    <a:latin typeface="Segoe UI Semibold" panose="020B0702040204020203" pitchFamily="34" charset="0"/>
                    <a:cs typeface="Segoe UI Semibold" panose="020B0702040204020203" pitchFamily="34" charset="0"/>
                  </a:rPr>
                  <a:t>6</a:t>
                </a:r>
                <a:endParaRPr lang="ja-JP" altLang="en-US" sz="4000" spc="-150" dirty="0">
                  <a:latin typeface="Segoe UI Semibold" panose="020B0702040204020203" pitchFamily="34" charset="0"/>
                  <a:cs typeface="Segoe UI Semibold" panose="020B0702040204020203" pitchFamily="34" charset="0"/>
                </a:endParaRPr>
              </a:p>
            </p:txBody>
          </p:sp>
          <p:sp>
            <p:nvSpPr>
              <p:cNvPr id="80" name="テキスト ボックス 79">
                <a:extLst>
                  <a:ext uri="{FF2B5EF4-FFF2-40B4-BE49-F238E27FC236}">
                    <a16:creationId xmlns:a16="http://schemas.microsoft.com/office/drawing/2014/main" id="{28152884-85DC-FB10-F69E-848903D839E4}"/>
                  </a:ext>
                </a:extLst>
              </p:cNvPr>
              <p:cNvSpPr txBox="1"/>
              <p:nvPr/>
            </p:nvSpPr>
            <p:spPr>
              <a:xfrm>
                <a:off x="9049249" y="4461736"/>
                <a:ext cx="388217" cy="116862"/>
              </a:xfrm>
              <a:prstGeom prst="rect">
                <a:avLst/>
              </a:prstGeom>
              <a:noFill/>
            </p:spPr>
            <p:txBody>
              <a:bodyPr wrap="square">
                <a:spAutoFit/>
              </a:bodyPr>
              <a:lstStyle/>
              <a:p>
                <a:r>
                  <a:rPr lang="ja-JP" altLang="en-US" sz="1200" b="1" i="0" u="none" strike="noStrike" spc="-60" dirty="0">
                    <a:solidFill>
                      <a:srgbClr val="FFFFFF"/>
                    </a:solidFill>
                    <a:latin typeface="UDShinGoPro-DeBold"/>
                  </a:rPr>
                  <a:t>畳用</a:t>
                </a:r>
                <a:endParaRPr lang="ja-JP" altLang="en-US" sz="1200" spc="-60" dirty="0"/>
              </a:p>
            </p:txBody>
          </p:sp>
        </p:grpSp>
      </p:grpSp>
      <p:sp>
        <p:nvSpPr>
          <p:cNvPr id="82" name="テキスト ボックス 81">
            <a:extLst>
              <a:ext uri="{FF2B5EF4-FFF2-40B4-BE49-F238E27FC236}">
                <a16:creationId xmlns:a16="http://schemas.microsoft.com/office/drawing/2014/main" id="{BAF86182-73BB-0320-D053-4F64B0024C1B}"/>
              </a:ext>
            </a:extLst>
          </p:cNvPr>
          <p:cNvSpPr txBox="1"/>
          <p:nvPr/>
        </p:nvSpPr>
        <p:spPr>
          <a:xfrm>
            <a:off x="11682216" y="2078330"/>
            <a:ext cx="930063" cy="200055"/>
          </a:xfrm>
          <a:prstGeom prst="rect">
            <a:avLst/>
          </a:prstGeom>
          <a:noFill/>
          <a:ln>
            <a:noFill/>
          </a:ln>
        </p:spPr>
        <p:txBody>
          <a:bodyPr wrap="none" rtlCol="0">
            <a:spAutoFit/>
          </a:bodyPr>
          <a:lstStyle/>
          <a:p>
            <a:r>
              <a:rPr lang="ja-JP" altLang="en-US" sz="700" dirty="0">
                <a:latin typeface="游ゴシック Medium" panose="020B0500000000000000" pitchFamily="50" charset="-128"/>
                <a:ea typeface="游ゴシック Medium" panose="020B0500000000000000" pitchFamily="50" charset="-128"/>
              </a:rPr>
              <a:t>（単相</a:t>
            </a:r>
            <a:r>
              <a:rPr lang="en-US" altLang="ja-JP" sz="700" dirty="0">
                <a:latin typeface="游ゴシック Medium" panose="020B0500000000000000" pitchFamily="50" charset="-128"/>
                <a:ea typeface="游ゴシック Medium" panose="020B0500000000000000" pitchFamily="50" charset="-128"/>
              </a:rPr>
              <a:t>200V</a:t>
            </a:r>
            <a:r>
              <a:rPr lang="ja-JP" altLang="en-US" sz="700" dirty="0">
                <a:latin typeface="游ゴシック Medium" panose="020B0500000000000000" pitchFamily="50" charset="-128"/>
                <a:ea typeface="游ゴシック Medium" panose="020B0500000000000000" pitchFamily="50" charset="-128"/>
              </a:rPr>
              <a:t>　　）</a:t>
            </a:r>
            <a:endParaRPr lang="en-US" altLang="ja-JP" sz="700" dirty="0">
              <a:latin typeface="游ゴシック Medium" panose="020B0500000000000000" pitchFamily="50" charset="-128"/>
              <a:ea typeface="游ゴシック Medium" panose="020B0500000000000000" pitchFamily="50" charset="-128"/>
            </a:endParaRPr>
          </a:p>
        </p:txBody>
      </p:sp>
      <p:grpSp>
        <p:nvGrpSpPr>
          <p:cNvPr id="112" name="グループ化 111">
            <a:extLst>
              <a:ext uri="{FF2B5EF4-FFF2-40B4-BE49-F238E27FC236}">
                <a16:creationId xmlns:a16="http://schemas.microsoft.com/office/drawing/2014/main" id="{5A932E20-D27A-9B94-4C28-D83C32500FA6}"/>
              </a:ext>
            </a:extLst>
          </p:cNvPr>
          <p:cNvGrpSpPr/>
          <p:nvPr/>
        </p:nvGrpSpPr>
        <p:grpSpPr>
          <a:xfrm>
            <a:off x="10895638" y="2821085"/>
            <a:ext cx="2001702" cy="876422"/>
            <a:chOff x="10943629" y="2835364"/>
            <a:chExt cx="2001702" cy="876422"/>
          </a:xfrm>
        </p:grpSpPr>
        <p:grpSp>
          <p:nvGrpSpPr>
            <p:cNvPr id="111" name="グループ化 110">
              <a:extLst>
                <a:ext uri="{FF2B5EF4-FFF2-40B4-BE49-F238E27FC236}">
                  <a16:creationId xmlns:a16="http://schemas.microsoft.com/office/drawing/2014/main" id="{99AADFE4-710F-9D86-3077-E58DE59EE3CA}"/>
                </a:ext>
              </a:extLst>
            </p:cNvPr>
            <p:cNvGrpSpPr/>
            <p:nvPr/>
          </p:nvGrpSpPr>
          <p:grpSpPr>
            <a:xfrm>
              <a:off x="10959311" y="2835364"/>
              <a:ext cx="1986020" cy="876422"/>
              <a:chOff x="10959311" y="2835364"/>
              <a:chExt cx="1986020" cy="876422"/>
            </a:xfrm>
          </p:grpSpPr>
          <p:sp>
            <p:nvSpPr>
              <p:cNvPr id="85" name="正方形/長方形 84">
                <a:extLst>
                  <a:ext uri="{FF2B5EF4-FFF2-40B4-BE49-F238E27FC236}">
                    <a16:creationId xmlns:a16="http://schemas.microsoft.com/office/drawing/2014/main" id="{A8D03C8A-438B-A17E-6C1A-4E9BD20D28C8}"/>
                  </a:ext>
                </a:extLst>
              </p:cNvPr>
              <p:cNvSpPr/>
              <p:nvPr/>
            </p:nvSpPr>
            <p:spPr>
              <a:xfrm>
                <a:off x="10981114" y="3226054"/>
                <a:ext cx="1922922" cy="480145"/>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109" name="正方形/長方形 108">
                <a:extLst>
                  <a:ext uri="{FF2B5EF4-FFF2-40B4-BE49-F238E27FC236}">
                    <a16:creationId xmlns:a16="http://schemas.microsoft.com/office/drawing/2014/main" id="{B31E48B6-9BB2-2D2D-A895-8BDE1E62C59A}"/>
                  </a:ext>
                </a:extLst>
              </p:cNvPr>
              <p:cNvSpPr/>
              <p:nvPr/>
            </p:nvSpPr>
            <p:spPr>
              <a:xfrm>
                <a:off x="10981114" y="3349249"/>
                <a:ext cx="1922922" cy="175711"/>
              </a:xfrm>
              <a:prstGeom prst="rect">
                <a:avLst/>
              </a:prstGeom>
              <a:solidFill>
                <a:srgbClr val="CCECFF"/>
              </a:solidFill>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110" name="正方形/長方形 109">
                <a:extLst>
                  <a:ext uri="{FF2B5EF4-FFF2-40B4-BE49-F238E27FC236}">
                    <a16:creationId xmlns:a16="http://schemas.microsoft.com/office/drawing/2014/main" id="{EB2BD0D6-2AA4-6526-F06F-098C2DAD0E5C}"/>
                  </a:ext>
                </a:extLst>
              </p:cNvPr>
              <p:cNvSpPr/>
              <p:nvPr/>
            </p:nvSpPr>
            <p:spPr>
              <a:xfrm>
                <a:off x="10981114" y="3524960"/>
                <a:ext cx="1922922" cy="181239"/>
              </a:xfrm>
              <a:prstGeom prst="rect">
                <a:avLst/>
              </a:prstGeom>
              <a:solidFill>
                <a:schemeClr val="accent2">
                  <a:lumMod val="20000"/>
                  <a:lumOff val="80000"/>
                </a:schemeClr>
              </a:solidFill>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86" name="正方形/長方形 85">
                <a:extLst>
                  <a:ext uri="{FF2B5EF4-FFF2-40B4-BE49-F238E27FC236}">
                    <a16:creationId xmlns:a16="http://schemas.microsoft.com/office/drawing/2014/main" id="{C07C929B-78C6-5E74-40E8-43F1990A2ADB}"/>
                  </a:ext>
                </a:extLst>
              </p:cNvPr>
              <p:cNvSpPr/>
              <p:nvPr/>
            </p:nvSpPr>
            <p:spPr>
              <a:xfrm>
                <a:off x="10976528" y="2835364"/>
                <a:ext cx="1922922" cy="362776"/>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300" name="テキスト ボックス 299">
                <a:extLst>
                  <a:ext uri="{FF2B5EF4-FFF2-40B4-BE49-F238E27FC236}">
                    <a16:creationId xmlns:a16="http://schemas.microsoft.com/office/drawing/2014/main" id="{5BA8835F-78DC-5F42-901D-989CF6F20DC9}"/>
                  </a:ext>
                </a:extLst>
              </p:cNvPr>
              <p:cNvSpPr txBox="1"/>
              <p:nvPr/>
            </p:nvSpPr>
            <p:spPr>
              <a:xfrm>
                <a:off x="11608116" y="2912229"/>
                <a:ext cx="415498" cy="230832"/>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目標年度</a:t>
                </a:r>
                <a:endParaRPr lang="en-US" altLang="ja-JP" sz="450" dirty="0">
                  <a:latin typeface="游ゴシック Medium" panose="020B0500000000000000" pitchFamily="50" charset="-128"/>
                  <a:ea typeface="游ゴシック Medium" panose="020B0500000000000000" pitchFamily="50" charset="-128"/>
                </a:endParaRPr>
              </a:p>
              <a:p>
                <a:r>
                  <a:rPr lang="en-US" altLang="ja-JP" sz="450" dirty="0">
                    <a:latin typeface="游ゴシック Medium" panose="020B0500000000000000" pitchFamily="50" charset="-128"/>
                    <a:ea typeface="游ゴシック Medium" panose="020B0500000000000000" pitchFamily="50" charset="-128"/>
                  </a:rPr>
                  <a:t>2027</a:t>
                </a:r>
                <a:r>
                  <a:rPr lang="ja-JP" altLang="en-US" sz="450" dirty="0">
                    <a:latin typeface="游ゴシック Medium" panose="020B0500000000000000" pitchFamily="50" charset="-128"/>
                    <a:ea typeface="游ゴシック Medium" panose="020B0500000000000000" pitchFamily="50" charset="-128"/>
                  </a:rPr>
                  <a:t>年</a:t>
                </a:r>
                <a:endParaRPr lang="en-US" altLang="ja-JP" sz="450" dirty="0">
                  <a:latin typeface="游ゴシック Medium" panose="020B0500000000000000" pitchFamily="50" charset="-128"/>
                  <a:ea typeface="游ゴシック Medium" panose="020B0500000000000000" pitchFamily="50" charset="-128"/>
                </a:endParaRPr>
              </a:p>
            </p:txBody>
          </p:sp>
          <p:sp>
            <p:nvSpPr>
              <p:cNvPr id="301" name="テキスト ボックス 300">
                <a:extLst>
                  <a:ext uri="{FF2B5EF4-FFF2-40B4-BE49-F238E27FC236}">
                    <a16:creationId xmlns:a16="http://schemas.microsoft.com/office/drawing/2014/main" id="{1B81C896-E8BC-1E40-815B-FAFB5F1C5522}"/>
                  </a:ext>
                </a:extLst>
              </p:cNvPr>
              <p:cNvSpPr txBox="1"/>
              <p:nvPr/>
            </p:nvSpPr>
            <p:spPr>
              <a:xfrm>
                <a:off x="11874430" y="2869710"/>
                <a:ext cx="64152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省エネ基準達成率</a:t>
                </a:r>
                <a:endParaRPr lang="en-US" altLang="ja-JP" sz="450" dirty="0">
                  <a:latin typeface="游ゴシック Medium" panose="020B0500000000000000" pitchFamily="50" charset="-128"/>
                  <a:ea typeface="游ゴシック Medium" panose="020B0500000000000000" pitchFamily="50" charset="-128"/>
                </a:endParaRPr>
              </a:p>
            </p:txBody>
          </p:sp>
          <p:sp>
            <p:nvSpPr>
              <p:cNvPr id="303" name="テキスト ボックス 302">
                <a:extLst>
                  <a:ext uri="{FF2B5EF4-FFF2-40B4-BE49-F238E27FC236}">
                    <a16:creationId xmlns:a16="http://schemas.microsoft.com/office/drawing/2014/main" id="{EB25E72D-CAA5-324F-9D00-C0FE34C14362}"/>
                  </a:ext>
                </a:extLst>
              </p:cNvPr>
              <p:cNvSpPr txBox="1"/>
              <p:nvPr/>
            </p:nvSpPr>
            <p:spPr>
              <a:xfrm>
                <a:off x="10959311" y="2952704"/>
                <a:ext cx="553357" cy="246221"/>
              </a:xfrm>
              <a:prstGeom prst="rect">
                <a:avLst/>
              </a:prstGeom>
              <a:noFill/>
              <a:ln>
                <a:noFill/>
              </a:ln>
            </p:spPr>
            <p:txBody>
              <a:bodyPr wrap="none" rtlCol="0">
                <a:spAutoFit/>
              </a:bodyPr>
              <a:lstStyle/>
              <a:p>
                <a:r>
                  <a:rPr lang="en-US" altLang="ja-JP" sz="1000" dirty="0">
                    <a:latin typeface="游ゴシック Medium" panose="020B0500000000000000" pitchFamily="50" charset="-128"/>
                    <a:ea typeface="游ゴシック Medium" panose="020B0500000000000000" pitchFamily="50" charset="-128"/>
                  </a:rPr>
                  <a:t>621</a:t>
                </a:r>
                <a:r>
                  <a:rPr lang="en-US" altLang="ja-JP" sz="600" dirty="0">
                    <a:latin typeface="游ゴシック Medium" panose="020B0500000000000000" pitchFamily="50" charset="-128"/>
                    <a:ea typeface="游ゴシック Medium" panose="020B0500000000000000" pitchFamily="50" charset="-128"/>
                  </a:rPr>
                  <a:t>kWh</a:t>
                </a:r>
                <a:endParaRPr lang="en-US" altLang="ja-JP" sz="450" dirty="0">
                  <a:latin typeface="游ゴシック Medium" panose="020B0500000000000000" pitchFamily="50" charset="-128"/>
                  <a:ea typeface="游ゴシック Medium" panose="020B0500000000000000" pitchFamily="50" charset="-128"/>
                </a:endParaRPr>
              </a:p>
            </p:txBody>
          </p:sp>
          <p:sp>
            <p:nvSpPr>
              <p:cNvPr id="304" name="テキスト ボックス 303">
                <a:extLst>
                  <a:ext uri="{FF2B5EF4-FFF2-40B4-BE49-F238E27FC236}">
                    <a16:creationId xmlns:a16="http://schemas.microsoft.com/office/drawing/2014/main" id="{8733BC6E-921F-A946-B832-3664C9128D86}"/>
                  </a:ext>
                </a:extLst>
              </p:cNvPr>
              <p:cNvSpPr txBox="1"/>
              <p:nvPr/>
            </p:nvSpPr>
            <p:spPr>
              <a:xfrm>
                <a:off x="11980305" y="2958946"/>
                <a:ext cx="458780" cy="246221"/>
              </a:xfrm>
              <a:prstGeom prst="rect">
                <a:avLst/>
              </a:prstGeom>
              <a:noFill/>
              <a:ln>
                <a:noFill/>
              </a:ln>
            </p:spPr>
            <p:txBody>
              <a:bodyPr wrap="none" rtlCol="0">
                <a:spAutoFit/>
              </a:bodyPr>
              <a:lstStyle/>
              <a:p>
                <a:r>
                  <a:rPr lang="en-US" altLang="ja-JP" sz="1000" dirty="0">
                    <a:latin typeface="游ゴシック Medium" panose="020B0500000000000000" pitchFamily="50" charset="-128"/>
                    <a:ea typeface="游ゴシック Medium" panose="020B0500000000000000" pitchFamily="50" charset="-128"/>
                  </a:rPr>
                  <a:t>108</a:t>
                </a:r>
                <a:r>
                  <a:rPr lang="en-US" altLang="ja-JP" sz="60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305" name="テキスト ボックス 304">
                <a:extLst>
                  <a:ext uri="{FF2B5EF4-FFF2-40B4-BE49-F238E27FC236}">
                    <a16:creationId xmlns:a16="http://schemas.microsoft.com/office/drawing/2014/main" id="{3B01FBC2-B294-C442-877D-F1917FE8C03E}"/>
                  </a:ext>
                </a:extLst>
              </p:cNvPr>
              <p:cNvSpPr txBox="1"/>
              <p:nvPr/>
            </p:nvSpPr>
            <p:spPr>
              <a:xfrm>
                <a:off x="12467285" y="2973653"/>
                <a:ext cx="370614" cy="253916"/>
              </a:xfrm>
              <a:prstGeom prst="rect">
                <a:avLst/>
              </a:prstGeom>
              <a:noFill/>
              <a:ln>
                <a:noFill/>
              </a:ln>
            </p:spPr>
            <p:txBody>
              <a:bodyPr wrap="none" rtlCol="0">
                <a:spAutoFit/>
              </a:bodyPr>
              <a:lstStyle/>
              <a:p>
                <a:r>
                  <a:rPr lang="en-US" altLang="ja-JP" sz="1050" dirty="0">
                    <a:latin typeface="游ゴシック Medium" panose="020B0500000000000000" pitchFamily="50" charset="-128"/>
                    <a:ea typeface="游ゴシック Medium" panose="020B0500000000000000" pitchFamily="50" charset="-128"/>
                  </a:rPr>
                  <a:t>6.7</a:t>
                </a:r>
              </a:p>
            </p:txBody>
          </p:sp>
          <p:sp>
            <p:nvSpPr>
              <p:cNvPr id="306" name="テキスト ボックス 305">
                <a:extLst>
                  <a:ext uri="{FF2B5EF4-FFF2-40B4-BE49-F238E27FC236}">
                    <a16:creationId xmlns:a16="http://schemas.microsoft.com/office/drawing/2014/main" id="{9B5A97C5-2822-454C-99FD-8B0F70F1F79C}"/>
                  </a:ext>
                </a:extLst>
              </p:cNvPr>
              <p:cNvSpPr txBox="1"/>
              <p:nvPr/>
            </p:nvSpPr>
            <p:spPr>
              <a:xfrm>
                <a:off x="11016114" y="3356482"/>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冷房</a:t>
                </a:r>
                <a:endParaRPr lang="en-US" altLang="ja-JP" sz="450" dirty="0">
                  <a:latin typeface="游ゴシック Medium" panose="020B0500000000000000" pitchFamily="50" charset="-128"/>
                  <a:ea typeface="游ゴシック Medium" panose="020B0500000000000000" pitchFamily="50" charset="-128"/>
                </a:endParaRPr>
              </a:p>
            </p:txBody>
          </p:sp>
          <p:sp>
            <p:nvSpPr>
              <p:cNvPr id="307" name="テキスト ボックス 306">
                <a:extLst>
                  <a:ext uri="{FF2B5EF4-FFF2-40B4-BE49-F238E27FC236}">
                    <a16:creationId xmlns:a16="http://schemas.microsoft.com/office/drawing/2014/main" id="{21FFD723-C357-D545-AAA3-D3F52EF20B4C}"/>
                  </a:ext>
                </a:extLst>
              </p:cNvPr>
              <p:cNvSpPr txBox="1"/>
              <p:nvPr/>
            </p:nvSpPr>
            <p:spPr>
              <a:xfrm>
                <a:off x="11018599" y="3543921"/>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暖房</a:t>
                </a:r>
                <a:endParaRPr lang="en-US" altLang="ja-JP" sz="450" dirty="0">
                  <a:latin typeface="游ゴシック Medium" panose="020B0500000000000000" pitchFamily="50" charset="-128"/>
                  <a:ea typeface="游ゴシック Medium" panose="020B0500000000000000" pitchFamily="50" charset="-128"/>
                </a:endParaRPr>
              </a:p>
            </p:txBody>
          </p:sp>
          <p:sp>
            <p:nvSpPr>
              <p:cNvPr id="308" name="テキスト ボックス 307">
                <a:extLst>
                  <a:ext uri="{FF2B5EF4-FFF2-40B4-BE49-F238E27FC236}">
                    <a16:creationId xmlns:a16="http://schemas.microsoft.com/office/drawing/2014/main" id="{639CE149-30E7-B447-AE9E-4A57F838A8C8}"/>
                  </a:ext>
                </a:extLst>
              </p:cNvPr>
              <p:cNvSpPr txBox="1"/>
              <p:nvPr/>
            </p:nvSpPr>
            <p:spPr>
              <a:xfrm>
                <a:off x="11314728" y="3219158"/>
                <a:ext cx="527709"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畳数のめやす</a:t>
                </a:r>
                <a:endParaRPr lang="en-US" altLang="ja-JP" sz="450" dirty="0">
                  <a:latin typeface="游ゴシック Medium" panose="020B0500000000000000" pitchFamily="50" charset="-128"/>
                  <a:ea typeface="游ゴシック Medium" panose="020B0500000000000000" pitchFamily="50" charset="-128"/>
                </a:endParaRPr>
              </a:p>
            </p:txBody>
          </p:sp>
          <p:sp>
            <p:nvSpPr>
              <p:cNvPr id="309" name="テキスト ボックス 308">
                <a:extLst>
                  <a:ext uri="{FF2B5EF4-FFF2-40B4-BE49-F238E27FC236}">
                    <a16:creationId xmlns:a16="http://schemas.microsoft.com/office/drawing/2014/main" id="{E5A9CE03-7399-C743-B866-0FEA56E52F87}"/>
                  </a:ext>
                </a:extLst>
              </p:cNvPr>
              <p:cNvSpPr txBox="1"/>
              <p:nvPr/>
            </p:nvSpPr>
            <p:spPr>
              <a:xfrm>
                <a:off x="11952540" y="3209633"/>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能力</a:t>
                </a:r>
                <a:endParaRPr lang="en-US" altLang="ja-JP" sz="450" dirty="0">
                  <a:latin typeface="游ゴシック Medium" panose="020B0500000000000000" pitchFamily="50" charset="-128"/>
                  <a:ea typeface="游ゴシック Medium" panose="020B0500000000000000" pitchFamily="50" charset="-128"/>
                </a:endParaRPr>
              </a:p>
            </p:txBody>
          </p:sp>
          <p:sp>
            <p:nvSpPr>
              <p:cNvPr id="310" name="テキスト ボックス 309">
                <a:extLst>
                  <a:ext uri="{FF2B5EF4-FFF2-40B4-BE49-F238E27FC236}">
                    <a16:creationId xmlns:a16="http://schemas.microsoft.com/office/drawing/2014/main" id="{CED3B727-A987-6243-8256-52F7FC11DE6B}"/>
                  </a:ext>
                </a:extLst>
              </p:cNvPr>
              <p:cNvSpPr txBox="1"/>
              <p:nvPr/>
            </p:nvSpPr>
            <p:spPr>
              <a:xfrm>
                <a:off x="12422319" y="3209633"/>
                <a:ext cx="415498"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消費電力</a:t>
                </a:r>
                <a:endParaRPr lang="en-US" altLang="ja-JP" sz="450" dirty="0">
                  <a:latin typeface="游ゴシック Medium" panose="020B0500000000000000" pitchFamily="50" charset="-128"/>
                  <a:ea typeface="游ゴシック Medium" panose="020B0500000000000000" pitchFamily="50" charset="-128"/>
                </a:endParaRPr>
              </a:p>
            </p:txBody>
          </p:sp>
          <p:sp>
            <p:nvSpPr>
              <p:cNvPr id="311" name="テキスト ボックス 310">
                <a:extLst>
                  <a:ext uri="{FF2B5EF4-FFF2-40B4-BE49-F238E27FC236}">
                    <a16:creationId xmlns:a16="http://schemas.microsoft.com/office/drawing/2014/main" id="{411D0932-7FF4-6541-B303-A68EB54C55FC}"/>
                  </a:ext>
                </a:extLst>
              </p:cNvPr>
              <p:cNvSpPr txBox="1"/>
              <p:nvPr/>
            </p:nvSpPr>
            <p:spPr>
              <a:xfrm>
                <a:off x="11298697" y="3309092"/>
                <a:ext cx="543740"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6〜9</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10〜15㎡</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313" name="テキスト ボックス 312">
                <a:extLst>
                  <a:ext uri="{FF2B5EF4-FFF2-40B4-BE49-F238E27FC236}">
                    <a16:creationId xmlns:a16="http://schemas.microsoft.com/office/drawing/2014/main" id="{B870566F-F402-D64E-90D7-B05FEC37BE04}"/>
                  </a:ext>
                </a:extLst>
              </p:cNvPr>
              <p:cNvSpPr txBox="1"/>
              <p:nvPr/>
            </p:nvSpPr>
            <p:spPr>
              <a:xfrm>
                <a:off x="11806210" y="3315914"/>
                <a:ext cx="59824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2.2kW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0.8〜3.3kW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315" name="テキスト ボックス 314">
                <a:extLst>
                  <a:ext uri="{FF2B5EF4-FFF2-40B4-BE49-F238E27FC236}">
                    <a16:creationId xmlns:a16="http://schemas.microsoft.com/office/drawing/2014/main" id="{24518907-B732-844F-A52B-C4327EEC9DC6}"/>
                  </a:ext>
                </a:extLst>
              </p:cNvPr>
              <p:cNvSpPr txBox="1"/>
              <p:nvPr/>
            </p:nvSpPr>
            <p:spPr>
              <a:xfrm>
                <a:off x="12342281" y="3306731"/>
                <a:ext cx="603050"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395W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160〜800W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cxnSp>
            <p:nvCxnSpPr>
              <p:cNvPr id="88" name="直線コネクタ 87">
                <a:extLst>
                  <a:ext uri="{FF2B5EF4-FFF2-40B4-BE49-F238E27FC236}">
                    <a16:creationId xmlns:a16="http://schemas.microsoft.com/office/drawing/2014/main" id="{4BE2E0EC-E751-7707-3FF7-F4D8BCAC476F}"/>
                  </a:ext>
                </a:extLst>
              </p:cNvPr>
              <p:cNvCxnSpPr/>
              <p:nvPr/>
            </p:nvCxnSpPr>
            <p:spPr>
              <a:xfrm>
                <a:off x="11485663"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89" name="直線コネクタ 88">
                <a:extLst>
                  <a:ext uri="{FF2B5EF4-FFF2-40B4-BE49-F238E27FC236}">
                    <a16:creationId xmlns:a16="http://schemas.microsoft.com/office/drawing/2014/main" id="{87E4CC80-630B-2F1A-F00A-6A5D68763A98}"/>
                  </a:ext>
                </a:extLst>
              </p:cNvPr>
              <p:cNvCxnSpPr/>
              <p:nvPr/>
            </p:nvCxnSpPr>
            <p:spPr>
              <a:xfrm>
                <a:off x="11955289"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90" name="直線コネクタ 89">
                <a:extLst>
                  <a:ext uri="{FF2B5EF4-FFF2-40B4-BE49-F238E27FC236}">
                    <a16:creationId xmlns:a16="http://schemas.microsoft.com/office/drawing/2014/main" id="{0E95EF52-892A-C6D5-5DB8-3BAB774F13C0}"/>
                  </a:ext>
                </a:extLst>
              </p:cNvPr>
              <p:cNvCxnSpPr/>
              <p:nvPr/>
            </p:nvCxnSpPr>
            <p:spPr>
              <a:xfrm>
                <a:off x="12440499"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97" name="直線コネクタ 96">
                <a:extLst>
                  <a:ext uri="{FF2B5EF4-FFF2-40B4-BE49-F238E27FC236}">
                    <a16:creationId xmlns:a16="http://schemas.microsoft.com/office/drawing/2014/main" id="{689EF38F-1BD6-E08D-41EF-D025CA6CECE1}"/>
                  </a:ext>
                </a:extLst>
              </p:cNvPr>
              <p:cNvCxnSpPr>
                <a:cxnSpLocks/>
              </p:cNvCxnSpPr>
              <p:nvPr/>
            </p:nvCxnSpPr>
            <p:spPr>
              <a:xfrm>
                <a:off x="11350545" y="3227569"/>
                <a:ext cx="0" cy="484217"/>
              </a:xfrm>
              <a:prstGeom prst="line">
                <a:avLst/>
              </a:prstGeom>
              <a:ln w="3175"/>
            </p:spPr>
            <p:style>
              <a:lnRef idx="1">
                <a:schemeClr val="dk1"/>
              </a:lnRef>
              <a:fillRef idx="0">
                <a:schemeClr val="dk1"/>
              </a:fillRef>
              <a:effectRef idx="0">
                <a:schemeClr val="dk1"/>
              </a:effectRef>
              <a:fontRef idx="minor">
                <a:schemeClr val="tx1"/>
              </a:fontRef>
            </p:style>
          </p:cxnSp>
          <p:cxnSp>
            <p:nvCxnSpPr>
              <p:cNvPr id="100" name="直線コネクタ 99">
                <a:extLst>
                  <a:ext uri="{FF2B5EF4-FFF2-40B4-BE49-F238E27FC236}">
                    <a16:creationId xmlns:a16="http://schemas.microsoft.com/office/drawing/2014/main" id="{6164CA83-FAB9-93FA-DB87-2D42A15F69F9}"/>
                  </a:ext>
                </a:extLst>
              </p:cNvPr>
              <p:cNvCxnSpPr>
                <a:cxnSpLocks/>
              </p:cNvCxnSpPr>
              <p:nvPr/>
            </p:nvCxnSpPr>
            <p:spPr>
              <a:xfrm>
                <a:off x="11806210" y="3226053"/>
                <a:ext cx="0" cy="484217"/>
              </a:xfrm>
              <a:prstGeom prst="line">
                <a:avLst/>
              </a:prstGeom>
              <a:ln w="3175"/>
            </p:spPr>
            <p:style>
              <a:lnRef idx="1">
                <a:schemeClr val="dk1"/>
              </a:lnRef>
              <a:fillRef idx="0">
                <a:schemeClr val="dk1"/>
              </a:fillRef>
              <a:effectRef idx="0">
                <a:schemeClr val="dk1"/>
              </a:effectRef>
              <a:fontRef idx="minor">
                <a:schemeClr val="tx1"/>
              </a:fontRef>
            </p:style>
          </p:cxnSp>
          <p:cxnSp>
            <p:nvCxnSpPr>
              <p:cNvPr id="101" name="直線コネクタ 100">
                <a:extLst>
                  <a:ext uri="{FF2B5EF4-FFF2-40B4-BE49-F238E27FC236}">
                    <a16:creationId xmlns:a16="http://schemas.microsoft.com/office/drawing/2014/main" id="{D987702B-18C4-B083-D8DB-2B74600466A5}"/>
                  </a:ext>
                </a:extLst>
              </p:cNvPr>
              <p:cNvCxnSpPr>
                <a:cxnSpLocks/>
              </p:cNvCxnSpPr>
              <p:nvPr/>
            </p:nvCxnSpPr>
            <p:spPr>
              <a:xfrm>
                <a:off x="12384304" y="3226053"/>
                <a:ext cx="0" cy="484217"/>
              </a:xfrm>
              <a:prstGeom prst="line">
                <a:avLst/>
              </a:prstGeom>
              <a:ln w="3175"/>
            </p:spPr>
            <p:style>
              <a:lnRef idx="1">
                <a:schemeClr val="dk1"/>
              </a:lnRef>
              <a:fillRef idx="0">
                <a:schemeClr val="dk1"/>
              </a:fillRef>
              <a:effectRef idx="0">
                <a:schemeClr val="dk1"/>
              </a:effectRef>
              <a:fontRef idx="minor">
                <a:schemeClr val="tx1"/>
              </a:fontRef>
            </p:style>
          </p:cxnSp>
        </p:grpSp>
        <p:sp>
          <p:nvSpPr>
            <p:cNvPr id="324" name="テキスト ボックス 323">
              <a:extLst>
                <a:ext uri="{FF2B5EF4-FFF2-40B4-BE49-F238E27FC236}">
                  <a16:creationId xmlns:a16="http://schemas.microsoft.com/office/drawing/2014/main" id="{60C7817E-81FA-EE4D-9851-FE527ECB6826}"/>
                </a:ext>
              </a:extLst>
            </p:cNvPr>
            <p:cNvSpPr txBox="1"/>
            <p:nvPr/>
          </p:nvSpPr>
          <p:spPr>
            <a:xfrm>
              <a:off x="10943629" y="2871912"/>
              <a:ext cx="588623"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期間消費電力量</a:t>
              </a:r>
              <a:endParaRPr lang="en-US" altLang="ja-JP" sz="450" dirty="0">
                <a:latin typeface="游ゴシック Medium" panose="020B0500000000000000" pitchFamily="50" charset="-128"/>
                <a:ea typeface="游ゴシック Medium" panose="020B0500000000000000" pitchFamily="50" charset="-128"/>
              </a:endParaRPr>
            </a:p>
          </p:txBody>
        </p:sp>
      </p:grpSp>
      <p:grpSp>
        <p:nvGrpSpPr>
          <p:cNvPr id="113" name="グループ化 112">
            <a:extLst>
              <a:ext uri="{FF2B5EF4-FFF2-40B4-BE49-F238E27FC236}">
                <a16:creationId xmlns:a16="http://schemas.microsoft.com/office/drawing/2014/main" id="{D4E0C282-77D6-A718-6F8B-85AD1B954ED4}"/>
              </a:ext>
            </a:extLst>
          </p:cNvPr>
          <p:cNvGrpSpPr/>
          <p:nvPr/>
        </p:nvGrpSpPr>
        <p:grpSpPr>
          <a:xfrm>
            <a:off x="12936370" y="2821085"/>
            <a:ext cx="2001702" cy="876422"/>
            <a:chOff x="10943629" y="2835364"/>
            <a:chExt cx="2001702" cy="876422"/>
          </a:xfrm>
        </p:grpSpPr>
        <p:grpSp>
          <p:nvGrpSpPr>
            <p:cNvPr id="114" name="グループ化 113">
              <a:extLst>
                <a:ext uri="{FF2B5EF4-FFF2-40B4-BE49-F238E27FC236}">
                  <a16:creationId xmlns:a16="http://schemas.microsoft.com/office/drawing/2014/main" id="{FF5186C2-2357-59FD-E209-E4F4E3032272}"/>
                </a:ext>
              </a:extLst>
            </p:cNvPr>
            <p:cNvGrpSpPr/>
            <p:nvPr/>
          </p:nvGrpSpPr>
          <p:grpSpPr>
            <a:xfrm>
              <a:off x="10959311" y="2835364"/>
              <a:ext cx="1986020" cy="876422"/>
              <a:chOff x="10959311" y="2835364"/>
              <a:chExt cx="1986020" cy="876422"/>
            </a:xfrm>
          </p:grpSpPr>
          <p:sp>
            <p:nvSpPr>
              <p:cNvPr id="116" name="正方形/長方形 115">
                <a:extLst>
                  <a:ext uri="{FF2B5EF4-FFF2-40B4-BE49-F238E27FC236}">
                    <a16:creationId xmlns:a16="http://schemas.microsoft.com/office/drawing/2014/main" id="{C6C8A266-F481-85EB-4174-97EA690D727C}"/>
                  </a:ext>
                </a:extLst>
              </p:cNvPr>
              <p:cNvSpPr/>
              <p:nvPr/>
            </p:nvSpPr>
            <p:spPr>
              <a:xfrm>
                <a:off x="10981114" y="3226054"/>
                <a:ext cx="1922922" cy="480145"/>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117" name="正方形/長方形 116">
                <a:extLst>
                  <a:ext uri="{FF2B5EF4-FFF2-40B4-BE49-F238E27FC236}">
                    <a16:creationId xmlns:a16="http://schemas.microsoft.com/office/drawing/2014/main" id="{89B508E4-5BE9-C390-ABF5-8849982214FF}"/>
                  </a:ext>
                </a:extLst>
              </p:cNvPr>
              <p:cNvSpPr/>
              <p:nvPr/>
            </p:nvSpPr>
            <p:spPr>
              <a:xfrm>
                <a:off x="10981114" y="3349249"/>
                <a:ext cx="1922922" cy="175711"/>
              </a:xfrm>
              <a:prstGeom prst="rect">
                <a:avLst/>
              </a:prstGeom>
              <a:solidFill>
                <a:srgbClr val="CCECFF"/>
              </a:solidFill>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118" name="正方形/長方形 117">
                <a:extLst>
                  <a:ext uri="{FF2B5EF4-FFF2-40B4-BE49-F238E27FC236}">
                    <a16:creationId xmlns:a16="http://schemas.microsoft.com/office/drawing/2014/main" id="{0B7759DB-BDF9-B75D-DD48-84155F8C1C2A}"/>
                  </a:ext>
                </a:extLst>
              </p:cNvPr>
              <p:cNvSpPr/>
              <p:nvPr/>
            </p:nvSpPr>
            <p:spPr>
              <a:xfrm>
                <a:off x="10981114" y="3524960"/>
                <a:ext cx="1922922" cy="181239"/>
              </a:xfrm>
              <a:prstGeom prst="rect">
                <a:avLst/>
              </a:prstGeom>
              <a:solidFill>
                <a:schemeClr val="accent2">
                  <a:lumMod val="20000"/>
                  <a:lumOff val="80000"/>
                </a:schemeClr>
              </a:solidFill>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119" name="正方形/長方形 118">
                <a:extLst>
                  <a:ext uri="{FF2B5EF4-FFF2-40B4-BE49-F238E27FC236}">
                    <a16:creationId xmlns:a16="http://schemas.microsoft.com/office/drawing/2014/main" id="{03370C06-B387-E419-0693-1507D221E033}"/>
                  </a:ext>
                </a:extLst>
              </p:cNvPr>
              <p:cNvSpPr/>
              <p:nvPr/>
            </p:nvSpPr>
            <p:spPr>
              <a:xfrm>
                <a:off x="10976528" y="2835364"/>
                <a:ext cx="1922922" cy="362776"/>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120" name="テキスト ボックス 119">
                <a:extLst>
                  <a:ext uri="{FF2B5EF4-FFF2-40B4-BE49-F238E27FC236}">
                    <a16:creationId xmlns:a16="http://schemas.microsoft.com/office/drawing/2014/main" id="{30B4DACF-E0CA-6AB5-F2B9-7E3E291C7D5C}"/>
                  </a:ext>
                </a:extLst>
              </p:cNvPr>
              <p:cNvSpPr txBox="1"/>
              <p:nvPr/>
            </p:nvSpPr>
            <p:spPr>
              <a:xfrm>
                <a:off x="11608116" y="2912229"/>
                <a:ext cx="415498" cy="230832"/>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目標年度</a:t>
                </a:r>
                <a:endParaRPr lang="en-US" altLang="ja-JP" sz="450" dirty="0">
                  <a:latin typeface="游ゴシック Medium" panose="020B0500000000000000" pitchFamily="50" charset="-128"/>
                  <a:ea typeface="游ゴシック Medium" panose="020B0500000000000000" pitchFamily="50" charset="-128"/>
                </a:endParaRPr>
              </a:p>
              <a:p>
                <a:r>
                  <a:rPr lang="en-US" altLang="ja-JP" sz="450" dirty="0">
                    <a:latin typeface="游ゴシック Medium" panose="020B0500000000000000" pitchFamily="50" charset="-128"/>
                    <a:ea typeface="游ゴシック Medium" panose="020B0500000000000000" pitchFamily="50" charset="-128"/>
                  </a:rPr>
                  <a:t>2027</a:t>
                </a:r>
                <a:r>
                  <a:rPr lang="ja-JP" altLang="en-US" sz="450" dirty="0">
                    <a:latin typeface="游ゴシック Medium" panose="020B0500000000000000" pitchFamily="50" charset="-128"/>
                    <a:ea typeface="游ゴシック Medium" panose="020B0500000000000000" pitchFamily="50" charset="-128"/>
                  </a:rPr>
                  <a:t>年</a:t>
                </a:r>
                <a:endParaRPr lang="en-US" altLang="ja-JP" sz="450" dirty="0">
                  <a:latin typeface="游ゴシック Medium" panose="020B0500000000000000" pitchFamily="50" charset="-128"/>
                  <a:ea typeface="游ゴシック Medium" panose="020B0500000000000000" pitchFamily="50" charset="-128"/>
                </a:endParaRPr>
              </a:p>
            </p:txBody>
          </p:sp>
          <p:sp>
            <p:nvSpPr>
              <p:cNvPr id="121" name="テキスト ボックス 120">
                <a:extLst>
                  <a:ext uri="{FF2B5EF4-FFF2-40B4-BE49-F238E27FC236}">
                    <a16:creationId xmlns:a16="http://schemas.microsoft.com/office/drawing/2014/main" id="{314086FE-B999-50C4-9CE6-99B61A067E84}"/>
                  </a:ext>
                </a:extLst>
              </p:cNvPr>
              <p:cNvSpPr txBox="1"/>
              <p:nvPr/>
            </p:nvSpPr>
            <p:spPr>
              <a:xfrm>
                <a:off x="11874430" y="2869710"/>
                <a:ext cx="64152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省エネ基準達成率</a:t>
                </a:r>
                <a:endParaRPr lang="en-US" altLang="ja-JP" sz="450" dirty="0">
                  <a:latin typeface="游ゴシック Medium" panose="020B0500000000000000" pitchFamily="50" charset="-128"/>
                  <a:ea typeface="游ゴシック Medium" panose="020B0500000000000000" pitchFamily="50" charset="-128"/>
                </a:endParaRPr>
              </a:p>
            </p:txBody>
          </p:sp>
          <p:sp>
            <p:nvSpPr>
              <p:cNvPr id="122" name="テキスト ボックス 121">
                <a:extLst>
                  <a:ext uri="{FF2B5EF4-FFF2-40B4-BE49-F238E27FC236}">
                    <a16:creationId xmlns:a16="http://schemas.microsoft.com/office/drawing/2014/main" id="{14A00D2F-01FC-24C6-E227-B1DCF99E4AB9}"/>
                  </a:ext>
                </a:extLst>
              </p:cNvPr>
              <p:cNvSpPr txBox="1"/>
              <p:nvPr/>
            </p:nvSpPr>
            <p:spPr>
              <a:xfrm>
                <a:off x="10959311" y="2952704"/>
                <a:ext cx="553357" cy="246221"/>
              </a:xfrm>
              <a:prstGeom prst="rect">
                <a:avLst/>
              </a:prstGeom>
              <a:noFill/>
              <a:ln>
                <a:noFill/>
              </a:ln>
            </p:spPr>
            <p:txBody>
              <a:bodyPr wrap="none" rtlCol="0">
                <a:spAutoFit/>
              </a:bodyPr>
              <a:lstStyle/>
              <a:p>
                <a:r>
                  <a:rPr lang="en-US" altLang="ja-JP" sz="1000" dirty="0">
                    <a:latin typeface="游ゴシック Medium" panose="020B0500000000000000" pitchFamily="50" charset="-128"/>
                    <a:ea typeface="游ゴシック Medium" panose="020B0500000000000000" pitchFamily="50" charset="-128"/>
                  </a:rPr>
                  <a:t>695</a:t>
                </a:r>
                <a:r>
                  <a:rPr lang="en-US" altLang="ja-JP" sz="600" dirty="0">
                    <a:latin typeface="游ゴシック Medium" panose="020B0500000000000000" pitchFamily="50" charset="-128"/>
                    <a:ea typeface="游ゴシック Medium" panose="020B0500000000000000" pitchFamily="50" charset="-128"/>
                  </a:rPr>
                  <a:t>kWh</a:t>
                </a:r>
                <a:endParaRPr lang="en-US" altLang="ja-JP" sz="450" dirty="0">
                  <a:latin typeface="游ゴシック Medium" panose="020B0500000000000000" pitchFamily="50" charset="-128"/>
                  <a:ea typeface="游ゴシック Medium" panose="020B0500000000000000" pitchFamily="50" charset="-128"/>
                </a:endParaRPr>
              </a:p>
            </p:txBody>
          </p:sp>
          <p:sp>
            <p:nvSpPr>
              <p:cNvPr id="123" name="テキスト ボックス 122">
                <a:extLst>
                  <a:ext uri="{FF2B5EF4-FFF2-40B4-BE49-F238E27FC236}">
                    <a16:creationId xmlns:a16="http://schemas.microsoft.com/office/drawing/2014/main" id="{585ADC18-C918-9B14-5AEF-A65EC6EE76BB}"/>
                  </a:ext>
                </a:extLst>
              </p:cNvPr>
              <p:cNvSpPr txBox="1"/>
              <p:nvPr/>
            </p:nvSpPr>
            <p:spPr>
              <a:xfrm>
                <a:off x="11980305" y="2958946"/>
                <a:ext cx="458780" cy="246221"/>
              </a:xfrm>
              <a:prstGeom prst="rect">
                <a:avLst/>
              </a:prstGeom>
              <a:noFill/>
              <a:ln>
                <a:noFill/>
              </a:ln>
            </p:spPr>
            <p:txBody>
              <a:bodyPr wrap="none" rtlCol="0">
                <a:spAutoFit/>
              </a:bodyPr>
              <a:lstStyle/>
              <a:p>
                <a:r>
                  <a:rPr lang="en-US" altLang="ja-JP" sz="1000" dirty="0">
                    <a:latin typeface="游ゴシック Medium" panose="020B0500000000000000" pitchFamily="50" charset="-128"/>
                    <a:ea typeface="游ゴシック Medium" panose="020B0500000000000000" pitchFamily="50" charset="-128"/>
                  </a:rPr>
                  <a:t>109</a:t>
                </a:r>
                <a:r>
                  <a:rPr lang="en-US" altLang="ja-JP" sz="60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124" name="テキスト ボックス 123">
                <a:extLst>
                  <a:ext uri="{FF2B5EF4-FFF2-40B4-BE49-F238E27FC236}">
                    <a16:creationId xmlns:a16="http://schemas.microsoft.com/office/drawing/2014/main" id="{DC546469-A9E9-AB29-8337-83FE3B66EC87}"/>
                  </a:ext>
                </a:extLst>
              </p:cNvPr>
              <p:cNvSpPr txBox="1"/>
              <p:nvPr/>
            </p:nvSpPr>
            <p:spPr>
              <a:xfrm>
                <a:off x="12467285" y="2973653"/>
                <a:ext cx="370614" cy="253916"/>
              </a:xfrm>
              <a:prstGeom prst="rect">
                <a:avLst/>
              </a:prstGeom>
              <a:noFill/>
              <a:ln>
                <a:noFill/>
              </a:ln>
            </p:spPr>
            <p:txBody>
              <a:bodyPr wrap="none" rtlCol="0">
                <a:spAutoFit/>
              </a:bodyPr>
              <a:lstStyle/>
              <a:p>
                <a:r>
                  <a:rPr lang="en-US" altLang="ja-JP" sz="1050" dirty="0">
                    <a:latin typeface="游ゴシック Medium" panose="020B0500000000000000" pitchFamily="50" charset="-128"/>
                    <a:ea typeface="游ゴシック Medium" panose="020B0500000000000000" pitchFamily="50" charset="-128"/>
                  </a:rPr>
                  <a:t>6.8</a:t>
                </a:r>
              </a:p>
            </p:txBody>
          </p:sp>
          <p:sp>
            <p:nvSpPr>
              <p:cNvPr id="125" name="テキスト ボックス 124">
                <a:extLst>
                  <a:ext uri="{FF2B5EF4-FFF2-40B4-BE49-F238E27FC236}">
                    <a16:creationId xmlns:a16="http://schemas.microsoft.com/office/drawing/2014/main" id="{D9CFD70A-DEF6-ECEF-97B9-B5D23EAB15E2}"/>
                  </a:ext>
                </a:extLst>
              </p:cNvPr>
              <p:cNvSpPr txBox="1"/>
              <p:nvPr/>
            </p:nvSpPr>
            <p:spPr>
              <a:xfrm>
                <a:off x="11016114" y="3356482"/>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冷房</a:t>
                </a:r>
                <a:endParaRPr lang="en-US" altLang="ja-JP" sz="450" dirty="0">
                  <a:latin typeface="游ゴシック Medium" panose="020B0500000000000000" pitchFamily="50" charset="-128"/>
                  <a:ea typeface="游ゴシック Medium" panose="020B0500000000000000" pitchFamily="50" charset="-128"/>
                </a:endParaRPr>
              </a:p>
            </p:txBody>
          </p:sp>
          <p:sp>
            <p:nvSpPr>
              <p:cNvPr id="126" name="テキスト ボックス 125">
                <a:extLst>
                  <a:ext uri="{FF2B5EF4-FFF2-40B4-BE49-F238E27FC236}">
                    <a16:creationId xmlns:a16="http://schemas.microsoft.com/office/drawing/2014/main" id="{FE5368E6-0B99-9D20-E819-BE81FBB754B8}"/>
                  </a:ext>
                </a:extLst>
              </p:cNvPr>
              <p:cNvSpPr txBox="1"/>
              <p:nvPr/>
            </p:nvSpPr>
            <p:spPr>
              <a:xfrm>
                <a:off x="11018599" y="3543921"/>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暖房</a:t>
                </a:r>
                <a:endParaRPr lang="en-US" altLang="ja-JP" sz="450" dirty="0">
                  <a:latin typeface="游ゴシック Medium" panose="020B0500000000000000" pitchFamily="50" charset="-128"/>
                  <a:ea typeface="游ゴシック Medium" panose="020B0500000000000000" pitchFamily="50" charset="-128"/>
                </a:endParaRPr>
              </a:p>
            </p:txBody>
          </p:sp>
          <p:sp>
            <p:nvSpPr>
              <p:cNvPr id="127" name="テキスト ボックス 126">
                <a:extLst>
                  <a:ext uri="{FF2B5EF4-FFF2-40B4-BE49-F238E27FC236}">
                    <a16:creationId xmlns:a16="http://schemas.microsoft.com/office/drawing/2014/main" id="{1D49F5B3-9600-B278-00B1-4CCC6F7EE5DE}"/>
                  </a:ext>
                </a:extLst>
              </p:cNvPr>
              <p:cNvSpPr txBox="1"/>
              <p:nvPr/>
            </p:nvSpPr>
            <p:spPr>
              <a:xfrm>
                <a:off x="11314728" y="3219158"/>
                <a:ext cx="527709"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畳数のめやす</a:t>
                </a:r>
                <a:endParaRPr lang="en-US" altLang="ja-JP" sz="450" dirty="0">
                  <a:latin typeface="游ゴシック Medium" panose="020B0500000000000000" pitchFamily="50" charset="-128"/>
                  <a:ea typeface="游ゴシック Medium" panose="020B0500000000000000" pitchFamily="50" charset="-128"/>
                </a:endParaRPr>
              </a:p>
            </p:txBody>
          </p:sp>
          <p:sp>
            <p:nvSpPr>
              <p:cNvPr id="128" name="テキスト ボックス 127">
                <a:extLst>
                  <a:ext uri="{FF2B5EF4-FFF2-40B4-BE49-F238E27FC236}">
                    <a16:creationId xmlns:a16="http://schemas.microsoft.com/office/drawing/2014/main" id="{7FEC22F4-852E-FF92-AED1-367CCA2D3698}"/>
                  </a:ext>
                </a:extLst>
              </p:cNvPr>
              <p:cNvSpPr txBox="1"/>
              <p:nvPr/>
            </p:nvSpPr>
            <p:spPr>
              <a:xfrm>
                <a:off x="11952540" y="3209633"/>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能力</a:t>
                </a:r>
                <a:endParaRPr lang="en-US" altLang="ja-JP" sz="450" dirty="0">
                  <a:latin typeface="游ゴシック Medium" panose="020B0500000000000000" pitchFamily="50" charset="-128"/>
                  <a:ea typeface="游ゴシック Medium" panose="020B0500000000000000" pitchFamily="50" charset="-128"/>
                </a:endParaRPr>
              </a:p>
            </p:txBody>
          </p:sp>
          <p:sp>
            <p:nvSpPr>
              <p:cNvPr id="129" name="テキスト ボックス 128">
                <a:extLst>
                  <a:ext uri="{FF2B5EF4-FFF2-40B4-BE49-F238E27FC236}">
                    <a16:creationId xmlns:a16="http://schemas.microsoft.com/office/drawing/2014/main" id="{C88E441C-7BBB-4AD6-5C13-76A83248E4F4}"/>
                  </a:ext>
                </a:extLst>
              </p:cNvPr>
              <p:cNvSpPr txBox="1"/>
              <p:nvPr/>
            </p:nvSpPr>
            <p:spPr>
              <a:xfrm>
                <a:off x="12422319" y="3209633"/>
                <a:ext cx="415498"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消費電力</a:t>
                </a:r>
                <a:endParaRPr lang="en-US" altLang="ja-JP" sz="450" dirty="0">
                  <a:latin typeface="游ゴシック Medium" panose="020B0500000000000000" pitchFamily="50" charset="-128"/>
                  <a:ea typeface="游ゴシック Medium" panose="020B0500000000000000" pitchFamily="50" charset="-128"/>
                </a:endParaRPr>
              </a:p>
            </p:txBody>
          </p:sp>
          <p:sp>
            <p:nvSpPr>
              <p:cNvPr id="130" name="テキスト ボックス 129">
                <a:extLst>
                  <a:ext uri="{FF2B5EF4-FFF2-40B4-BE49-F238E27FC236}">
                    <a16:creationId xmlns:a16="http://schemas.microsoft.com/office/drawing/2014/main" id="{73A22495-5CC2-F1CB-1369-A5D85E5F0F59}"/>
                  </a:ext>
                </a:extLst>
              </p:cNvPr>
              <p:cNvSpPr txBox="1"/>
              <p:nvPr/>
            </p:nvSpPr>
            <p:spPr>
              <a:xfrm>
                <a:off x="11298697" y="3309092"/>
                <a:ext cx="543739"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7〜10</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11〜17㎡</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131" name="テキスト ボックス 130">
                <a:extLst>
                  <a:ext uri="{FF2B5EF4-FFF2-40B4-BE49-F238E27FC236}">
                    <a16:creationId xmlns:a16="http://schemas.microsoft.com/office/drawing/2014/main" id="{54E448F9-B029-8209-6390-D476A275A059}"/>
                  </a:ext>
                </a:extLst>
              </p:cNvPr>
              <p:cNvSpPr txBox="1"/>
              <p:nvPr/>
            </p:nvSpPr>
            <p:spPr>
              <a:xfrm>
                <a:off x="11806210" y="3315914"/>
                <a:ext cx="59824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2.5kW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0.8〜3.5kW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132" name="テキスト ボックス 131">
                <a:extLst>
                  <a:ext uri="{FF2B5EF4-FFF2-40B4-BE49-F238E27FC236}">
                    <a16:creationId xmlns:a16="http://schemas.microsoft.com/office/drawing/2014/main" id="{73D1CB7B-F2AA-3226-4DDD-22B6AFE3FB14}"/>
                  </a:ext>
                </a:extLst>
              </p:cNvPr>
              <p:cNvSpPr txBox="1"/>
              <p:nvPr/>
            </p:nvSpPr>
            <p:spPr>
              <a:xfrm>
                <a:off x="12342281" y="3306731"/>
                <a:ext cx="603050"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470W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160〜870W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cxnSp>
            <p:nvCxnSpPr>
              <p:cNvPr id="133" name="直線コネクタ 132">
                <a:extLst>
                  <a:ext uri="{FF2B5EF4-FFF2-40B4-BE49-F238E27FC236}">
                    <a16:creationId xmlns:a16="http://schemas.microsoft.com/office/drawing/2014/main" id="{1C1CA71C-B761-50D2-C8E1-B2AB35C20476}"/>
                  </a:ext>
                </a:extLst>
              </p:cNvPr>
              <p:cNvCxnSpPr/>
              <p:nvPr/>
            </p:nvCxnSpPr>
            <p:spPr>
              <a:xfrm>
                <a:off x="11485663"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134" name="直線コネクタ 133">
                <a:extLst>
                  <a:ext uri="{FF2B5EF4-FFF2-40B4-BE49-F238E27FC236}">
                    <a16:creationId xmlns:a16="http://schemas.microsoft.com/office/drawing/2014/main" id="{0CE1057A-DE6D-9D72-63EC-1FBDFC8F9933}"/>
                  </a:ext>
                </a:extLst>
              </p:cNvPr>
              <p:cNvCxnSpPr/>
              <p:nvPr/>
            </p:nvCxnSpPr>
            <p:spPr>
              <a:xfrm>
                <a:off x="11955289"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135" name="直線コネクタ 134">
                <a:extLst>
                  <a:ext uri="{FF2B5EF4-FFF2-40B4-BE49-F238E27FC236}">
                    <a16:creationId xmlns:a16="http://schemas.microsoft.com/office/drawing/2014/main" id="{3296F830-DB1C-C64F-1DFB-AF330913BC17}"/>
                  </a:ext>
                </a:extLst>
              </p:cNvPr>
              <p:cNvCxnSpPr/>
              <p:nvPr/>
            </p:nvCxnSpPr>
            <p:spPr>
              <a:xfrm>
                <a:off x="12440499"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136" name="直線コネクタ 135">
                <a:extLst>
                  <a:ext uri="{FF2B5EF4-FFF2-40B4-BE49-F238E27FC236}">
                    <a16:creationId xmlns:a16="http://schemas.microsoft.com/office/drawing/2014/main" id="{98E97E2B-CCAC-0DAE-71C2-C8A5C69FD5E8}"/>
                  </a:ext>
                </a:extLst>
              </p:cNvPr>
              <p:cNvCxnSpPr>
                <a:cxnSpLocks/>
              </p:cNvCxnSpPr>
              <p:nvPr/>
            </p:nvCxnSpPr>
            <p:spPr>
              <a:xfrm>
                <a:off x="11350545" y="3227569"/>
                <a:ext cx="0" cy="484217"/>
              </a:xfrm>
              <a:prstGeom prst="line">
                <a:avLst/>
              </a:prstGeom>
              <a:ln w="3175"/>
            </p:spPr>
            <p:style>
              <a:lnRef idx="1">
                <a:schemeClr val="dk1"/>
              </a:lnRef>
              <a:fillRef idx="0">
                <a:schemeClr val="dk1"/>
              </a:fillRef>
              <a:effectRef idx="0">
                <a:schemeClr val="dk1"/>
              </a:effectRef>
              <a:fontRef idx="minor">
                <a:schemeClr val="tx1"/>
              </a:fontRef>
            </p:style>
          </p:cxnSp>
          <p:cxnSp>
            <p:nvCxnSpPr>
              <p:cNvPr id="137" name="直線コネクタ 136">
                <a:extLst>
                  <a:ext uri="{FF2B5EF4-FFF2-40B4-BE49-F238E27FC236}">
                    <a16:creationId xmlns:a16="http://schemas.microsoft.com/office/drawing/2014/main" id="{8209B16C-60A4-7A20-0B55-5BB68A00BBF4}"/>
                  </a:ext>
                </a:extLst>
              </p:cNvPr>
              <p:cNvCxnSpPr>
                <a:cxnSpLocks/>
              </p:cNvCxnSpPr>
              <p:nvPr/>
            </p:nvCxnSpPr>
            <p:spPr>
              <a:xfrm>
                <a:off x="11806210" y="3226053"/>
                <a:ext cx="0" cy="484217"/>
              </a:xfrm>
              <a:prstGeom prst="line">
                <a:avLst/>
              </a:prstGeom>
              <a:ln w="3175"/>
            </p:spPr>
            <p:style>
              <a:lnRef idx="1">
                <a:schemeClr val="dk1"/>
              </a:lnRef>
              <a:fillRef idx="0">
                <a:schemeClr val="dk1"/>
              </a:fillRef>
              <a:effectRef idx="0">
                <a:schemeClr val="dk1"/>
              </a:effectRef>
              <a:fontRef idx="minor">
                <a:schemeClr val="tx1"/>
              </a:fontRef>
            </p:style>
          </p:cxnSp>
          <p:cxnSp>
            <p:nvCxnSpPr>
              <p:cNvPr id="138" name="直線コネクタ 137">
                <a:extLst>
                  <a:ext uri="{FF2B5EF4-FFF2-40B4-BE49-F238E27FC236}">
                    <a16:creationId xmlns:a16="http://schemas.microsoft.com/office/drawing/2014/main" id="{E871D1AD-384F-BCF7-C0ED-1A241A0BFEFA}"/>
                  </a:ext>
                </a:extLst>
              </p:cNvPr>
              <p:cNvCxnSpPr>
                <a:cxnSpLocks/>
              </p:cNvCxnSpPr>
              <p:nvPr/>
            </p:nvCxnSpPr>
            <p:spPr>
              <a:xfrm>
                <a:off x="12384304" y="3226053"/>
                <a:ext cx="0" cy="484217"/>
              </a:xfrm>
              <a:prstGeom prst="line">
                <a:avLst/>
              </a:prstGeom>
              <a:ln w="3175"/>
            </p:spPr>
            <p:style>
              <a:lnRef idx="1">
                <a:schemeClr val="dk1"/>
              </a:lnRef>
              <a:fillRef idx="0">
                <a:schemeClr val="dk1"/>
              </a:fillRef>
              <a:effectRef idx="0">
                <a:schemeClr val="dk1"/>
              </a:effectRef>
              <a:fontRef idx="minor">
                <a:schemeClr val="tx1"/>
              </a:fontRef>
            </p:style>
          </p:cxnSp>
        </p:grpSp>
        <p:sp>
          <p:nvSpPr>
            <p:cNvPr id="115" name="テキスト ボックス 114">
              <a:extLst>
                <a:ext uri="{FF2B5EF4-FFF2-40B4-BE49-F238E27FC236}">
                  <a16:creationId xmlns:a16="http://schemas.microsoft.com/office/drawing/2014/main" id="{11786510-D14C-AB2B-C763-69C7C0505AA0}"/>
                </a:ext>
              </a:extLst>
            </p:cNvPr>
            <p:cNvSpPr txBox="1"/>
            <p:nvPr/>
          </p:nvSpPr>
          <p:spPr>
            <a:xfrm>
              <a:off x="10943629" y="2871912"/>
              <a:ext cx="588623"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期間消費電力量</a:t>
              </a:r>
              <a:endParaRPr lang="en-US" altLang="ja-JP" sz="450" dirty="0">
                <a:latin typeface="游ゴシック Medium" panose="020B0500000000000000" pitchFamily="50" charset="-128"/>
                <a:ea typeface="游ゴシック Medium" panose="020B0500000000000000" pitchFamily="50" charset="-128"/>
              </a:endParaRPr>
            </a:p>
          </p:txBody>
        </p:sp>
      </p:grpSp>
      <p:grpSp>
        <p:nvGrpSpPr>
          <p:cNvPr id="139" name="グループ化 138">
            <a:extLst>
              <a:ext uri="{FF2B5EF4-FFF2-40B4-BE49-F238E27FC236}">
                <a16:creationId xmlns:a16="http://schemas.microsoft.com/office/drawing/2014/main" id="{5EC1B547-C5BE-C36E-B735-2AA7BAFE3306}"/>
              </a:ext>
            </a:extLst>
          </p:cNvPr>
          <p:cNvGrpSpPr/>
          <p:nvPr/>
        </p:nvGrpSpPr>
        <p:grpSpPr>
          <a:xfrm>
            <a:off x="12932041" y="1615688"/>
            <a:ext cx="1013240" cy="815914"/>
            <a:chOff x="8983188" y="4234376"/>
            <a:chExt cx="638283" cy="344222"/>
          </a:xfrm>
        </p:grpSpPr>
        <p:sp>
          <p:nvSpPr>
            <p:cNvPr id="147" name="四角形: 角を丸くする 146">
              <a:extLst>
                <a:ext uri="{FF2B5EF4-FFF2-40B4-BE49-F238E27FC236}">
                  <a16:creationId xmlns:a16="http://schemas.microsoft.com/office/drawing/2014/main" id="{7F4EA9A2-BA94-E5CC-11B1-4AD00F3C6CED}"/>
                </a:ext>
              </a:extLst>
            </p:cNvPr>
            <p:cNvSpPr/>
            <p:nvPr/>
          </p:nvSpPr>
          <p:spPr>
            <a:xfrm>
              <a:off x="8993558" y="4241923"/>
              <a:ext cx="424993" cy="330848"/>
            </a:xfrm>
            <a:prstGeom prst="roundRect">
              <a:avLst>
                <a:gd name="adj" fmla="val 4748"/>
              </a:avLst>
            </a:prstGeom>
            <a:solidFill>
              <a:srgbClr val="D4B57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49" name="グループ化 148">
              <a:extLst>
                <a:ext uri="{FF2B5EF4-FFF2-40B4-BE49-F238E27FC236}">
                  <a16:creationId xmlns:a16="http://schemas.microsoft.com/office/drawing/2014/main" id="{82AA5D6A-1F05-4AEB-B3B7-B9D21370F034}"/>
                </a:ext>
              </a:extLst>
            </p:cNvPr>
            <p:cNvGrpSpPr/>
            <p:nvPr/>
          </p:nvGrpSpPr>
          <p:grpSpPr>
            <a:xfrm>
              <a:off x="8983188" y="4234376"/>
              <a:ext cx="638283" cy="344222"/>
              <a:chOff x="8983188" y="4234376"/>
              <a:chExt cx="638283" cy="344222"/>
            </a:xfrm>
          </p:grpSpPr>
          <p:sp>
            <p:nvSpPr>
              <p:cNvPr id="150" name="テキスト ボックス 149">
                <a:extLst>
                  <a:ext uri="{FF2B5EF4-FFF2-40B4-BE49-F238E27FC236}">
                    <a16:creationId xmlns:a16="http://schemas.microsoft.com/office/drawing/2014/main" id="{E63EC2BB-7A15-9A6B-BCCF-8AAB9DCC053D}"/>
                  </a:ext>
                </a:extLst>
              </p:cNvPr>
              <p:cNvSpPr txBox="1"/>
              <p:nvPr/>
            </p:nvSpPr>
            <p:spPr>
              <a:xfrm>
                <a:off x="8983188" y="4234376"/>
                <a:ext cx="638283" cy="77908"/>
              </a:xfrm>
              <a:prstGeom prst="rect">
                <a:avLst/>
              </a:prstGeom>
              <a:noFill/>
            </p:spPr>
            <p:txBody>
              <a:bodyPr wrap="square">
                <a:spAutoFit/>
              </a:bodyPr>
              <a:lstStyle/>
              <a:p>
                <a:r>
                  <a:rPr lang="ja-JP" altLang="en-US" sz="600" b="0" i="0" u="none" strike="noStrike" spc="-10" dirty="0">
                    <a:solidFill>
                      <a:srgbClr val="FFFFFF"/>
                    </a:solidFill>
                    <a:latin typeface="BIZ UDPゴシック" panose="020B0400000000000000" pitchFamily="50" charset="-128"/>
                    <a:ea typeface="BIZ UDPゴシック" panose="020B0400000000000000" pitchFamily="50" charset="-128"/>
                  </a:rPr>
                  <a:t>冷暖房時おもに</a:t>
                </a:r>
                <a:endParaRPr lang="ja-JP" altLang="en-US" sz="600" spc="-10" dirty="0">
                  <a:latin typeface="BIZ UDPゴシック" panose="020B0400000000000000" pitchFamily="50" charset="-128"/>
                  <a:ea typeface="BIZ UDPゴシック" panose="020B0400000000000000" pitchFamily="50" charset="-128"/>
                </a:endParaRPr>
              </a:p>
            </p:txBody>
          </p:sp>
          <p:sp>
            <p:nvSpPr>
              <p:cNvPr id="151" name="テキスト ボックス 150">
                <a:extLst>
                  <a:ext uri="{FF2B5EF4-FFF2-40B4-BE49-F238E27FC236}">
                    <a16:creationId xmlns:a16="http://schemas.microsoft.com/office/drawing/2014/main" id="{F01C9D9D-3D3E-791B-75E4-AE8D2D5FF74A}"/>
                  </a:ext>
                </a:extLst>
              </p:cNvPr>
              <p:cNvSpPr txBox="1"/>
              <p:nvPr/>
            </p:nvSpPr>
            <p:spPr>
              <a:xfrm>
                <a:off x="9053724" y="4236887"/>
                <a:ext cx="372580" cy="298646"/>
              </a:xfrm>
              <a:prstGeom prst="rect">
                <a:avLst/>
              </a:prstGeom>
              <a:noFill/>
            </p:spPr>
            <p:txBody>
              <a:bodyPr wrap="square">
                <a:spAutoFit/>
              </a:bodyPr>
              <a:lstStyle/>
              <a:p>
                <a:r>
                  <a:rPr lang="en-US" altLang="ja-JP" sz="4000" b="1" spc="-150" dirty="0">
                    <a:solidFill>
                      <a:srgbClr val="FFFFFF"/>
                    </a:solidFill>
                    <a:latin typeface="Segoe UI Semibold" panose="020B0702040204020203" pitchFamily="34" charset="0"/>
                    <a:cs typeface="Segoe UI Semibold" panose="020B0702040204020203" pitchFamily="34" charset="0"/>
                  </a:rPr>
                  <a:t>8</a:t>
                </a:r>
                <a:endParaRPr lang="ja-JP" altLang="en-US" sz="4000" spc="-150" dirty="0">
                  <a:latin typeface="Segoe UI Semibold" panose="020B0702040204020203" pitchFamily="34" charset="0"/>
                  <a:cs typeface="Segoe UI Semibold" panose="020B0702040204020203" pitchFamily="34" charset="0"/>
                </a:endParaRPr>
              </a:p>
            </p:txBody>
          </p:sp>
          <p:sp>
            <p:nvSpPr>
              <p:cNvPr id="155" name="テキスト ボックス 154">
                <a:extLst>
                  <a:ext uri="{FF2B5EF4-FFF2-40B4-BE49-F238E27FC236}">
                    <a16:creationId xmlns:a16="http://schemas.microsoft.com/office/drawing/2014/main" id="{7F85997D-E286-D9DC-BC4F-CF896E81CA7D}"/>
                  </a:ext>
                </a:extLst>
              </p:cNvPr>
              <p:cNvSpPr txBox="1"/>
              <p:nvPr/>
            </p:nvSpPr>
            <p:spPr>
              <a:xfrm>
                <a:off x="9049249" y="4461736"/>
                <a:ext cx="388217" cy="116862"/>
              </a:xfrm>
              <a:prstGeom prst="rect">
                <a:avLst/>
              </a:prstGeom>
              <a:noFill/>
            </p:spPr>
            <p:txBody>
              <a:bodyPr wrap="square">
                <a:spAutoFit/>
              </a:bodyPr>
              <a:lstStyle/>
              <a:p>
                <a:r>
                  <a:rPr lang="ja-JP" altLang="en-US" sz="1200" b="1" i="0" u="none" strike="noStrike" spc="-60" dirty="0">
                    <a:solidFill>
                      <a:srgbClr val="FFFFFF"/>
                    </a:solidFill>
                    <a:latin typeface="UDShinGoPro-DeBold"/>
                  </a:rPr>
                  <a:t>畳用</a:t>
                </a:r>
                <a:endParaRPr lang="ja-JP" altLang="en-US" sz="1200" spc="-60" dirty="0"/>
              </a:p>
            </p:txBody>
          </p:sp>
        </p:grpSp>
      </p:grpSp>
      <p:grpSp>
        <p:nvGrpSpPr>
          <p:cNvPr id="156" name="グループ化 155">
            <a:extLst>
              <a:ext uri="{FF2B5EF4-FFF2-40B4-BE49-F238E27FC236}">
                <a16:creationId xmlns:a16="http://schemas.microsoft.com/office/drawing/2014/main" id="{E922262C-C69A-E0C9-0A7D-C473823E89DF}"/>
              </a:ext>
            </a:extLst>
          </p:cNvPr>
          <p:cNvGrpSpPr/>
          <p:nvPr/>
        </p:nvGrpSpPr>
        <p:grpSpPr>
          <a:xfrm>
            <a:off x="13013753" y="6126996"/>
            <a:ext cx="1024147" cy="815914"/>
            <a:chOff x="8976317" y="4234376"/>
            <a:chExt cx="645154" cy="344222"/>
          </a:xfrm>
        </p:grpSpPr>
        <p:sp>
          <p:nvSpPr>
            <p:cNvPr id="164" name="四角形: 角を丸くする 163">
              <a:extLst>
                <a:ext uri="{FF2B5EF4-FFF2-40B4-BE49-F238E27FC236}">
                  <a16:creationId xmlns:a16="http://schemas.microsoft.com/office/drawing/2014/main" id="{825C4423-CEF0-FFB2-900A-29118A4EFDA2}"/>
                </a:ext>
              </a:extLst>
            </p:cNvPr>
            <p:cNvSpPr/>
            <p:nvPr/>
          </p:nvSpPr>
          <p:spPr>
            <a:xfrm>
              <a:off x="8993558" y="4241923"/>
              <a:ext cx="424993" cy="330848"/>
            </a:xfrm>
            <a:prstGeom prst="roundRect">
              <a:avLst>
                <a:gd name="adj" fmla="val 4748"/>
              </a:avLst>
            </a:prstGeom>
            <a:solidFill>
              <a:srgbClr val="D4B57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65" name="グループ化 164">
              <a:extLst>
                <a:ext uri="{FF2B5EF4-FFF2-40B4-BE49-F238E27FC236}">
                  <a16:creationId xmlns:a16="http://schemas.microsoft.com/office/drawing/2014/main" id="{4A4B161C-2CA2-C2F0-3386-83075B764434}"/>
                </a:ext>
              </a:extLst>
            </p:cNvPr>
            <p:cNvGrpSpPr/>
            <p:nvPr/>
          </p:nvGrpSpPr>
          <p:grpSpPr>
            <a:xfrm>
              <a:off x="8976317" y="4234376"/>
              <a:ext cx="645154" cy="344222"/>
              <a:chOff x="8976317" y="4234376"/>
              <a:chExt cx="645154" cy="344222"/>
            </a:xfrm>
          </p:grpSpPr>
          <p:sp>
            <p:nvSpPr>
              <p:cNvPr id="166" name="テキスト ボックス 165">
                <a:extLst>
                  <a:ext uri="{FF2B5EF4-FFF2-40B4-BE49-F238E27FC236}">
                    <a16:creationId xmlns:a16="http://schemas.microsoft.com/office/drawing/2014/main" id="{910EA98C-165A-36D6-31F9-651B031467C4}"/>
                  </a:ext>
                </a:extLst>
              </p:cNvPr>
              <p:cNvSpPr txBox="1"/>
              <p:nvPr/>
            </p:nvSpPr>
            <p:spPr>
              <a:xfrm>
                <a:off x="8983188" y="4234376"/>
                <a:ext cx="638283" cy="77908"/>
              </a:xfrm>
              <a:prstGeom prst="rect">
                <a:avLst/>
              </a:prstGeom>
              <a:noFill/>
            </p:spPr>
            <p:txBody>
              <a:bodyPr wrap="square">
                <a:spAutoFit/>
              </a:bodyPr>
              <a:lstStyle/>
              <a:p>
                <a:r>
                  <a:rPr lang="ja-JP" altLang="en-US" sz="600" b="0" i="0" u="none" strike="noStrike" spc="-10" dirty="0">
                    <a:solidFill>
                      <a:srgbClr val="FFFFFF"/>
                    </a:solidFill>
                    <a:latin typeface="BIZ UDPゴシック" panose="020B0400000000000000" pitchFamily="50" charset="-128"/>
                    <a:ea typeface="BIZ UDPゴシック" panose="020B0400000000000000" pitchFamily="50" charset="-128"/>
                  </a:rPr>
                  <a:t>冷暖房時おもに</a:t>
                </a:r>
                <a:endParaRPr lang="ja-JP" altLang="en-US" sz="600" spc="-10" dirty="0">
                  <a:latin typeface="BIZ UDPゴシック" panose="020B0400000000000000" pitchFamily="50" charset="-128"/>
                  <a:ea typeface="BIZ UDPゴシック" panose="020B0400000000000000" pitchFamily="50" charset="-128"/>
                </a:endParaRPr>
              </a:p>
            </p:txBody>
          </p:sp>
          <p:sp>
            <p:nvSpPr>
              <p:cNvPr id="167" name="テキスト ボックス 166">
                <a:extLst>
                  <a:ext uri="{FF2B5EF4-FFF2-40B4-BE49-F238E27FC236}">
                    <a16:creationId xmlns:a16="http://schemas.microsoft.com/office/drawing/2014/main" id="{D9B09406-1D2A-977A-615F-3821E05FB8CE}"/>
                  </a:ext>
                </a:extLst>
              </p:cNvPr>
              <p:cNvSpPr txBox="1"/>
              <p:nvPr/>
            </p:nvSpPr>
            <p:spPr>
              <a:xfrm>
                <a:off x="8976317" y="4239970"/>
                <a:ext cx="478012" cy="298647"/>
              </a:xfrm>
              <a:prstGeom prst="rect">
                <a:avLst/>
              </a:prstGeom>
              <a:noFill/>
            </p:spPr>
            <p:txBody>
              <a:bodyPr wrap="square">
                <a:spAutoFit/>
              </a:bodyPr>
              <a:lstStyle/>
              <a:p>
                <a:r>
                  <a:rPr lang="en-US" altLang="ja-JP" sz="4000" b="1" spc="-150">
                    <a:solidFill>
                      <a:srgbClr val="FFFFFF"/>
                    </a:solidFill>
                    <a:latin typeface="Segoe UI Semibold" panose="020B0702040204020203" pitchFamily="34" charset="0"/>
                    <a:cs typeface="Segoe UI Semibold" panose="020B0702040204020203" pitchFamily="34" charset="0"/>
                  </a:rPr>
                  <a:t>2</a:t>
                </a:r>
                <a:r>
                  <a:rPr lang="en-US" altLang="ja-JP" sz="4000" b="1" spc="-150" dirty="0">
                    <a:solidFill>
                      <a:srgbClr val="FFFFFF"/>
                    </a:solidFill>
                    <a:latin typeface="Segoe UI Semibold" panose="020B0702040204020203" pitchFamily="34" charset="0"/>
                    <a:cs typeface="Segoe UI Semibold" panose="020B0702040204020203" pitchFamily="34" charset="0"/>
                  </a:rPr>
                  <a:t>0</a:t>
                </a:r>
                <a:endParaRPr lang="ja-JP" altLang="en-US" sz="4000" spc="-150" dirty="0">
                  <a:latin typeface="Segoe UI Semibold" panose="020B0702040204020203" pitchFamily="34" charset="0"/>
                  <a:cs typeface="Segoe UI Semibold" panose="020B0702040204020203" pitchFamily="34" charset="0"/>
                </a:endParaRPr>
              </a:p>
            </p:txBody>
          </p:sp>
          <p:sp>
            <p:nvSpPr>
              <p:cNvPr id="168" name="テキスト ボックス 167">
                <a:extLst>
                  <a:ext uri="{FF2B5EF4-FFF2-40B4-BE49-F238E27FC236}">
                    <a16:creationId xmlns:a16="http://schemas.microsoft.com/office/drawing/2014/main" id="{90ED5C25-75A6-0AE2-137C-247478663BE0}"/>
                  </a:ext>
                </a:extLst>
              </p:cNvPr>
              <p:cNvSpPr txBox="1"/>
              <p:nvPr/>
            </p:nvSpPr>
            <p:spPr>
              <a:xfrm>
                <a:off x="9049249" y="4461736"/>
                <a:ext cx="388217" cy="116862"/>
              </a:xfrm>
              <a:prstGeom prst="rect">
                <a:avLst/>
              </a:prstGeom>
              <a:noFill/>
            </p:spPr>
            <p:txBody>
              <a:bodyPr wrap="square">
                <a:spAutoFit/>
              </a:bodyPr>
              <a:lstStyle/>
              <a:p>
                <a:r>
                  <a:rPr lang="ja-JP" altLang="en-US" sz="1200" b="1" i="0" u="none" strike="noStrike" spc="-60" dirty="0">
                    <a:solidFill>
                      <a:srgbClr val="FFFFFF"/>
                    </a:solidFill>
                    <a:latin typeface="UDShinGoPro-DeBold"/>
                  </a:rPr>
                  <a:t>畳用</a:t>
                </a:r>
                <a:endParaRPr lang="ja-JP" altLang="en-US" sz="1200" spc="-60" dirty="0"/>
              </a:p>
            </p:txBody>
          </p:sp>
        </p:grpSp>
      </p:grpSp>
      <p:grpSp>
        <p:nvGrpSpPr>
          <p:cNvPr id="169" name="グループ化 168">
            <a:extLst>
              <a:ext uri="{FF2B5EF4-FFF2-40B4-BE49-F238E27FC236}">
                <a16:creationId xmlns:a16="http://schemas.microsoft.com/office/drawing/2014/main" id="{66C061BB-473B-CBDA-A251-C8CA35234347}"/>
              </a:ext>
            </a:extLst>
          </p:cNvPr>
          <p:cNvGrpSpPr/>
          <p:nvPr/>
        </p:nvGrpSpPr>
        <p:grpSpPr>
          <a:xfrm>
            <a:off x="10958057" y="6121044"/>
            <a:ext cx="1013240" cy="815914"/>
            <a:chOff x="8983188" y="4234376"/>
            <a:chExt cx="638283" cy="344222"/>
          </a:xfrm>
        </p:grpSpPr>
        <p:sp>
          <p:nvSpPr>
            <p:cNvPr id="170" name="四角形: 角を丸くする 169">
              <a:extLst>
                <a:ext uri="{FF2B5EF4-FFF2-40B4-BE49-F238E27FC236}">
                  <a16:creationId xmlns:a16="http://schemas.microsoft.com/office/drawing/2014/main" id="{E1267AC4-74D1-324D-97AE-8E6AF65DE58D}"/>
                </a:ext>
              </a:extLst>
            </p:cNvPr>
            <p:cNvSpPr/>
            <p:nvPr/>
          </p:nvSpPr>
          <p:spPr>
            <a:xfrm>
              <a:off x="8993558" y="4241923"/>
              <a:ext cx="424993" cy="330848"/>
            </a:xfrm>
            <a:prstGeom prst="roundRect">
              <a:avLst>
                <a:gd name="adj" fmla="val 4748"/>
              </a:avLst>
            </a:prstGeom>
            <a:solidFill>
              <a:srgbClr val="D4B57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71" name="グループ化 170">
              <a:extLst>
                <a:ext uri="{FF2B5EF4-FFF2-40B4-BE49-F238E27FC236}">
                  <a16:creationId xmlns:a16="http://schemas.microsoft.com/office/drawing/2014/main" id="{7E7A7186-CC45-454F-0945-46D081A7E506}"/>
                </a:ext>
              </a:extLst>
            </p:cNvPr>
            <p:cNvGrpSpPr/>
            <p:nvPr/>
          </p:nvGrpSpPr>
          <p:grpSpPr>
            <a:xfrm>
              <a:off x="8983188" y="4234376"/>
              <a:ext cx="638283" cy="344222"/>
              <a:chOff x="8983188" y="4234376"/>
              <a:chExt cx="638283" cy="344222"/>
            </a:xfrm>
          </p:grpSpPr>
          <p:sp>
            <p:nvSpPr>
              <p:cNvPr id="172" name="テキスト ボックス 171">
                <a:extLst>
                  <a:ext uri="{FF2B5EF4-FFF2-40B4-BE49-F238E27FC236}">
                    <a16:creationId xmlns:a16="http://schemas.microsoft.com/office/drawing/2014/main" id="{FDDEA7B6-E243-FC3E-4EF3-A0B33266D60B}"/>
                  </a:ext>
                </a:extLst>
              </p:cNvPr>
              <p:cNvSpPr txBox="1"/>
              <p:nvPr/>
            </p:nvSpPr>
            <p:spPr>
              <a:xfrm>
                <a:off x="8983188" y="4234376"/>
                <a:ext cx="638283" cy="77908"/>
              </a:xfrm>
              <a:prstGeom prst="rect">
                <a:avLst/>
              </a:prstGeom>
              <a:noFill/>
            </p:spPr>
            <p:txBody>
              <a:bodyPr wrap="square">
                <a:spAutoFit/>
              </a:bodyPr>
              <a:lstStyle/>
              <a:p>
                <a:r>
                  <a:rPr lang="ja-JP" altLang="en-US" sz="600" b="0" i="0" u="none" strike="noStrike" spc="-10" dirty="0">
                    <a:solidFill>
                      <a:srgbClr val="FFFFFF"/>
                    </a:solidFill>
                    <a:latin typeface="BIZ UDPゴシック" panose="020B0400000000000000" pitchFamily="50" charset="-128"/>
                    <a:ea typeface="BIZ UDPゴシック" panose="020B0400000000000000" pitchFamily="50" charset="-128"/>
                  </a:rPr>
                  <a:t>冷暖房時おもに</a:t>
                </a:r>
                <a:endParaRPr lang="ja-JP" altLang="en-US" sz="600" spc="-10" dirty="0">
                  <a:latin typeface="BIZ UDPゴシック" panose="020B0400000000000000" pitchFamily="50" charset="-128"/>
                  <a:ea typeface="BIZ UDPゴシック" panose="020B0400000000000000" pitchFamily="50" charset="-128"/>
                </a:endParaRPr>
              </a:p>
            </p:txBody>
          </p:sp>
          <p:sp>
            <p:nvSpPr>
              <p:cNvPr id="173" name="テキスト ボックス 172">
                <a:extLst>
                  <a:ext uri="{FF2B5EF4-FFF2-40B4-BE49-F238E27FC236}">
                    <a16:creationId xmlns:a16="http://schemas.microsoft.com/office/drawing/2014/main" id="{3B553382-2994-8E44-0A20-4C409DC91490}"/>
                  </a:ext>
                </a:extLst>
              </p:cNvPr>
              <p:cNvSpPr txBox="1"/>
              <p:nvPr/>
            </p:nvSpPr>
            <p:spPr>
              <a:xfrm>
                <a:off x="9006581" y="4240997"/>
                <a:ext cx="461712" cy="298647"/>
              </a:xfrm>
              <a:prstGeom prst="rect">
                <a:avLst/>
              </a:prstGeom>
              <a:noFill/>
            </p:spPr>
            <p:txBody>
              <a:bodyPr wrap="square">
                <a:spAutoFit/>
              </a:bodyPr>
              <a:lstStyle/>
              <a:p>
                <a:r>
                  <a:rPr lang="en-US" altLang="ja-JP" sz="4000" b="1" spc="-150" dirty="0">
                    <a:solidFill>
                      <a:srgbClr val="FFFFFF"/>
                    </a:solidFill>
                    <a:latin typeface="Segoe UI Semibold" panose="020B0702040204020203" pitchFamily="34" charset="0"/>
                    <a:cs typeface="Segoe UI Semibold" panose="020B0702040204020203" pitchFamily="34" charset="0"/>
                  </a:rPr>
                  <a:t>18</a:t>
                </a:r>
                <a:endParaRPr lang="ja-JP" altLang="en-US" sz="4000" spc="-150" dirty="0">
                  <a:latin typeface="Segoe UI Semibold" panose="020B0702040204020203" pitchFamily="34" charset="0"/>
                  <a:cs typeface="Segoe UI Semibold" panose="020B0702040204020203" pitchFamily="34" charset="0"/>
                </a:endParaRPr>
              </a:p>
            </p:txBody>
          </p:sp>
          <p:sp>
            <p:nvSpPr>
              <p:cNvPr id="174" name="テキスト ボックス 173">
                <a:extLst>
                  <a:ext uri="{FF2B5EF4-FFF2-40B4-BE49-F238E27FC236}">
                    <a16:creationId xmlns:a16="http://schemas.microsoft.com/office/drawing/2014/main" id="{C4067ABE-A044-EA87-A326-3D8592A49F14}"/>
                  </a:ext>
                </a:extLst>
              </p:cNvPr>
              <p:cNvSpPr txBox="1"/>
              <p:nvPr/>
            </p:nvSpPr>
            <p:spPr>
              <a:xfrm>
                <a:off x="9049249" y="4461736"/>
                <a:ext cx="388217" cy="116862"/>
              </a:xfrm>
              <a:prstGeom prst="rect">
                <a:avLst/>
              </a:prstGeom>
              <a:noFill/>
            </p:spPr>
            <p:txBody>
              <a:bodyPr wrap="square">
                <a:spAutoFit/>
              </a:bodyPr>
              <a:lstStyle/>
              <a:p>
                <a:r>
                  <a:rPr lang="ja-JP" altLang="en-US" sz="1200" b="1" i="0" u="none" strike="noStrike" spc="-60" dirty="0">
                    <a:solidFill>
                      <a:srgbClr val="FFFFFF"/>
                    </a:solidFill>
                    <a:latin typeface="UDShinGoPro-DeBold"/>
                  </a:rPr>
                  <a:t>畳用</a:t>
                </a:r>
                <a:endParaRPr lang="ja-JP" altLang="en-US" sz="1200" spc="-60" dirty="0"/>
              </a:p>
            </p:txBody>
          </p:sp>
        </p:grpSp>
      </p:grpSp>
      <p:grpSp>
        <p:nvGrpSpPr>
          <p:cNvPr id="178" name="グループ化 177">
            <a:extLst>
              <a:ext uri="{FF2B5EF4-FFF2-40B4-BE49-F238E27FC236}">
                <a16:creationId xmlns:a16="http://schemas.microsoft.com/office/drawing/2014/main" id="{E1A8C7A6-D79F-4505-4262-3D849B483723}"/>
              </a:ext>
            </a:extLst>
          </p:cNvPr>
          <p:cNvGrpSpPr/>
          <p:nvPr/>
        </p:nvGrpSpPr>
        <p:grpSpPr>
          <a:xfrm>
            <a:off x="12961015" y="3874686"/>
            <a:ext cx="1013240" cy="815914"/>
            <a:chOff x="8983188" y="4234376"/>
            <a:chExt cx="638283" cy="344222"/>
          </a:xfrm>
        </p:grpSpPr>
        <p:sp>
          <p:nvSpPr>
            <p:cNvPr id="191" name="四角形: 角を丸くする 190">
              <a:extLst>
                <a:ext uri="{FF2B5EF4-FFF2-40B4-BE49-F238E27FC236}">
                  <a16:creationId xmlns:a16="http://schemas.microsoft.com/office/drawing/2014/main" id="{721AFBF9-77A5-5075-0D6A-F266E6D9B105}"/>
                </a:ext>
              </a:extLst>
            </p:cNvPr>
            <p:cNvSpPr/>
            <p:nvPr/>
          </p:nvSpPr>
          <p:spPr>
            <a:xfrm>
              <a:off x="8993558" y="4241923"/>
              <a:ext cx="424993" cy="330848"/>
            </a:xfrm>
            <a:prstGeom prst="roundRect">
              <a:avLst>
                <a:gd name="adj" fmla="val 4748"/>
              </a:avLst>
            </a:prstGeom>
            <a:solidFill>
              <a:srgbClr val="D4B57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92" name="グループ化 191">
              <a:extLst>
                <a:ext uri="{FF2B5EF4-FFF2-40B4-BE49-F238E27FC236}">
                  <a16:creationId xmlns:a16="http://schemas.microsoft.com/office/drawing/2014/main" id="{97851C00-87A1-11FF-2673-A7354B19E8FA}"/>
                </a:ext>
              </a:extLst>
            </p:cNvPr>
            <p:cNvGrpSpPr/>
            <p:nvPr/>
          </p:nvGrpSpPr>
          <p:grpSpPr>
            <a:xfrm>
              <a:off x="8983188" y="4234376"/>
              <a:ext cx="638283" cy="344222"/>
              <a:chOff x="8983188" y="4234376"/>
              <a:chExt cx="638283" cy="344222"/>
            </a:xfrm>
          </p:grpSpPr>
          <p:sp>
            <p:nvSpPr>
              <p:cNvPr id="193" name="テキスト ボックス 192">
                <a:extLst>
                  <a:ext uri="{FF2B5EF4-FFF2-40B4-BE49-F238E27FC236}">
                    <a16:creationId xmlns:a16="http://schemas.microsoft.com/office/drawing/2014/main" id="{08B3F2FE-7E6B-5B21-9B1C-C9860557A972}"/>
                  </a:ext>
                </a:extLst>
              </p:cNvPr>
              <p:cNvSpPr txBox="1"/>
              <p:nvPr/>
            </p:nvSpPr>
            <p:spPr>
              <a:xfrm>
                <a:off x="8983188" y="4234376"/>
                <a:ext cx="638283" cy="77908"/>
              </a:xfrm>
              <a:prstGeom prst="rect">
                <a:avLst/>
              </a:prstGeom>
              <a:noFill/>
            </p:spPr>
            <p:txBody>
              <a:bodyPr wrap="square">
                <a:spAutoFit/>
              </a:bodyPr>
              <a:lstStyle/>
              <a:p>
                <a:r>
                  <a:rPr lang="ja-JP" altLang="en-US" sz="600" b="0" i="0" u="none" strike="noStrike" spc="-10" dirty="0">
                    <a:solidFill>
                      <a:srgbClr val="FFFFFF"/>
                    </a:solidFill>
                    <a:latin typeface="BIZ UDPゴシック" panose="020B0400000000000000" pitchFamily="50" charset="-128"/>
                    <a:ea typeface="BIZ UDPゴシック" panose="020B0400000000000000" pitchFamily="50" charset="-128"/>
                  </a:rPr>
                  <a:t>冷暖房時おもに</a:t>
                </a:r>
                <a:endParaRPr lang="ja-JP" altLang="en-US" sz="600" spc="-10" dirty="0">
                  <a:latin typeface="BIZ UDPゴシック" panose="020B0400000000000000" pitchFamily="50" charset="-128"/>
                  <a:ea typeface="BIZ UDPゴシック" panose="020B0400000000000000" pitchFamily="50" charset="-128"/>
                </a:endParaRPr>
              </a:p>
            </p:txBody>
          </p:sp>
          <p:sp>
            <p:nvSpPr>
              <p:cNvPr id="194" name="テキスト ボックス 193">
                <a:extLst>
                  <a:ext uri="{FF2B5EF4-FFF2-40B4-BE49-F238E27FC236}">
                    <a16:creationId xmlns:a16="http://schemas.microsoft.com/office/drawing/2014/main" id="{EFFA2104-398D-7B60-6EEC-F63127646B7A}"/>
                  </a:ext>
                </a:extLst>
              </p:cNvPr>
              <p:cNvSpPr txBox="1"/>
              <p:nvPr/>
            </p:nvSpPr>
            <p:spPr>
              <a:xfrm>
                <a:off x="8996678" y="4242571"/>
                <a:ext cx="500948" cy="298647"/>
              </a:xfrm>
              <a:prstGeom prst="rect">
                <a:avLst/>
              </a:prstGeom>
              <a:noFill/>
            </p:spPr>
            <p:txBody>
              <a:bodyPr wrap="square">
                <a:spAutoFit/>
              </a:bodyPr>
              <a:lstStyle/>
              <a:p>
                <a:r>
                  <a:rPr lang="en-US" altLang="ja-JP" sz="4000" b="1" spc="-150">
                    <a:solidFill>
                      <a:srgbClr val="FFFFFF"/>
                    </a:solidFill>
                    <a:latin typeface="Segoe UI Semibold" panose="020B0702040204020203" pitchFamily="34" charset="0"/>
                    <a:cs typeface="Segoe UI Semibold" panose="020B0702040204020203" pitchFamily="34" charset="0"/>
                  </a:rPr>
                  <a:t>1</a:t>
                </a:r>
                <a:r>
                  <a:rPr lang="en-US" altLang="ja-JP" sz="4000" b="1" spc="-150" dirty="0">
                    <a:solidFill>
                      <a:srgbClr val="FFFFFF"/>
                    </a:solidFill>
                    <a:latin typeface="Segoe UI Semibold" panose="020B0702040204020203" pitchFamily="34" charset="0"/>
                    <a:cs typeface="Segoe UI Semibold" panose="020B0702040204020203" pitchFamily="34" charset="0"/>
                  </a:rPr>
                  <a:t>4</a:t>
                </a:r>
                <a:endParaRPr lang="ja-JP" altLang="en-US" sz="4000" spc="-150" dirty="0">
                  <a:latin typeface="Segoe UI Semibold" panose="020B0702040204020203" pitchFamily="34" charset="0"/>
                  <a:cs typeface="Segoe UI Semibold" panose="020B0702040204020203" pitchFamily="34" charset="0"/>
                </a:endParaRPr>
              </a:p>
            </p:txBody>
          </p:sp>
          <p:sp>
            <p:nvSpPr>
              <p:cNvPr id="195" name="テキスト ボックス 194">
                <a:extLst>
                  <a:ext uri="{FF2B5EF4-FFF2-40B4-BE49-F238E27FC236}">
                    <a16:creationId xmlns:a16="http://schemas.microsoft.com/office/drawing/2014/main" id="{779362D5-2F40-04A1-660A-58AE4907AA1A}"/>
                  </a:ext>
                </a:extLst>
              </p:cNvPr>
              <p:cNvSpPr txBox="1"/>
              <p:nvPr/>
            </p:nvSpPr>
            <p:spPr>
              <a:xfrm>
                <a:off x="9049249" y="4461736"/>
                <a:ext cx="388217" cy="116862"/>
              </a:xfrm>
              <a:prstGeom prst="rect">
                <a:avLst/>
              </a:prstGeom>
              <a:noFill/>
            </p:spPr>
            <p:txBody>
              <a:bodyPr wrap="square">
                <a:spAutoFit/>
              </a:bodyPr>
              <a:lstStyle/>
              <a:p>
                <a:r>
                  <a:rPr lang="ja-JP" altLang="en-US" sz="1200" b="1" i="0" u="none" strike="noStrike" spc="-60" dirty="0">
                    <a:solidFill>
                      <a:srgbClr val="FFFFFF"/>
                    </a:solidFill>
                    <a:latin typeface="UDShinGoPro-DeBold"/>
                  </a:rPr>
                  <a:t>畳用</a:t>
                </a:r>
                <a:endParaRPr lang="ja-JP" altLang="en-US" sz="1200" spc="-60" dirty="0"/>
              </a:p>
            </p:txBody>
          </p:sp>
        </p:grpSp>
      </p:grpSp>
      <p:grpSp>
        <p:nvGrpSpPr>
          <p:cNvPr id="196" name="グループ化 195">
            <a:extLst>
              <a:ext uri="{FF2B5EF4-FFF2-40B4-BE49-F238E27FC236}">
                <a16:creationId xmlns:a16="http://schemas.microsoft.com/office/drawing/2014/main" id="{B09D1EDA-BB63-CC07-2A9F-5CE6258C7BD9}"/>
              </a:ext>
            </a:extLst>
          </p:cNvPr>
          <p:cNvGrpSpPr/>
          <p:nvPr/>
        </p:nvGrpSpPr>
        <p:grpSpPr>
          <a:xfrm>
            <a:off x="10964085" y="3866829"/>
            <a:ext cx="1013240" cy="815914"/>
            <a:chOff x="8983188" y="4234376"/>
            <a:chExt cx="638283" cy="344222"/>
          </a:xfrm>
        </p:grpSpPr>
        <p:sp>
          <p:nvSpPr>
            <p:cNvPr id="197" name="四角形: 角を丸くする 196">
              <a:extLst>
                <a:ext uri="{FF2B5EF4-FFF2-40B4-BE49-F238E27FC236}">
                  <a16:creationId xmlns:a16="http://schemas.microsoft.com/office/drawing/2014/main" id="{339E596F-BB92-63A9-F114-7D5AE7B58FA6}"/>
                </a:ext>
              </a:extLst>
            </p:cNvPr>
            <p:cNvSpPr/>
            <p:nvPr/>
          </p:nvSpPr>
          <p:spPr>
            <a:xfrm>
              <a:off x="8993558" y="4241923"/>
              <a:ext cx="424993" cy="330848"/>
            </a:xfrm>
            <a:prstGeom prst="roundRect">
              <a:avLst>
                <a:gd name="adj" fmla="val 4748"/>
              </a:avLst>
            </a:prstGeom>
            <a:solidFill>
              <a:srgbClr val="D4B57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98" name="グループ化 197">
              <a:extLst>
                <a:ext uri="{FF2B5EF4-FFF2-40B4-BE49-F238E27FC236}">
                  <a16:creationId xmlns:a16="http://schemas.microsoft.com/office/drawing/2014/main" id="{D04B506E-A3D9-3EB5-22B0-087BC05CAE30}"/>
                </a:ext>
              </a:extLst>
            </p:cNvPr>
            <p:cNvGrpSpPr/>
            <p:nvPr/>
          </p:nvGrpSpPr>
          <p:grpSpPr>
            <a:xfrm>
              <a:off x="8983188" y="4234376"/>
              <a:ext cx="638283" cy="344222"/>
              <a:chOff x="8983188" y="4234376"/>
              <a:chExt cx="638283" cy="344222"/>
            </a:xfrm>
          </p:grpSpPr>
          <p:sp>
            <p:nvSpPr>
              <p:cNvPr id="199" name="テキスト ボックス 198">
                <a:extLst>
                  <a:ext uri="{FF2B5EF4-FFF2-40B4-BE49-F238E27FC236}">
                    <a16:creationId xmlns:a16="http://schemas.microsoft.com/office/drawing/2014/main" id="{89AF81A1-7481-8809-B1F1-65507CB09EB2}"/>
                  </a:ext>
                </a:extLst>
              </p:cNvPr>
              <p:cNvSpPr txBox="1"/>
              <p:nvPr/>
            </p:nvSpPr>
            <p:spPr>
              <a:xfrm>
                <a:off x="8983188" y="4234376"/>
                <a:ext cx="638283" cy="77908"/>
              </a:xfrm>
              <a:prstGeom prst="rect">
                <a:avLst/>
              </a:prstGeom>
              <a:noFill/>
            </p:spPr>
            <p:txBody>
              <a:bodyPr wrap="square">
                <a:spAutoFit/>
              </a:bodyPr>
              <a:lstStyle/>
              <a:p>
                <a:r>
                  <a:rPr lang="ja-JP" altLang="en-US" sz="600" b="0" i="0" u="none" strike="noStrike" spc="-10" dirty="0">
                    <a:solidFill>
                      <a:srgbClr val="FFFFFF"/>
                    </a:solidFill>
                    <a:latin typeface="BIZ UDPゴシック" panose="020B0400000000000000" pitchFamily="50" charset="-128"/>
                    <a:ea typeface="BIZ UDPゴシック" panose="020B0400000000000000" pitchFamily="50" charset="-128"/>
                  </a:rPr>
                  <a:t>冷暖房時おもに</a:t>
                </a:r>
                <a:endParaRPr lang="ja-JP" altLang="en-US" sz="600" spc="-10" dirty="0">
                  <a:latin typeface="BIZ UDPゴシック" panose="020B0400000000000000" pitchFamily="50" charset="-128"/>
                  <a:ea typeface="BIZ UDPゴシック" panose="020B0400000000000000" pitchFamily="50" charset="-128"/>
                </a:endParaRPr>
              </a:p>
            </p:txBody>
          </p:sp>
          <p:sp>
            <p:nvSpPr>
              <p:cNvPr id="201" name="テキスト ボックス 200">
                <a:extLst>
                  <a:ext uri="{FF2B5EF4-FFF2-40B4-BE49-F238E27FC236}">
                    <a16:creationId xmlns:a16="http://schemas.microsoft.com/office/drawing/2014/main" id="{EBDF0A73-A7EC-B94C-7002-AC78D36AAF01}"/>
                  </a:ext>
                </a:extLst>
              </p:cNvPr>
              <p:cNvSpPr txBox="1"/>
              <p:nvPr/>
            </p:nvSpPr>
            <p:spPr>
              <a:xfrm>
                <a:off x="9000919" y="4239125"/>
                <a:ext cx="443116" cy="298647"/>
              </a:xfrm>
              <a:prstGeom prst="rect">
                <a:avLst/>
              </a:prstGeom>
              <a:noFill/>
            </p:spPr>
            <p:txBody>
              <a:bodyPr wrap="square">
                <a:spAutoFit/>
              </a:bodyPr>
              <a:lstStyle/>
              <a:p>
                <a:r>
                  <a:rPr lang="en-US" altLang="ja-JP" sz="4000" b="1" spc="-150">
                    <a:solidFill>
                      <a:srgbClr val="FFFFFF"/>
                    </a:solidFill>
                    <a:latin typeface="Segoe UI Semibold" panose="020B0702040204020203" pitchFamily="34" charset="0"/>
                    <a:cs typeface="Segoe UI Semibold" panose="020B0702040204020203" pitchFamily="34" charset="0"/>
                  </a:rPr>
                  <a:t>1</a:t>
                </a:r>
                <a:r>
                  <a:rPr lang="en-US" altLang="ja-JP" sz="4000" b="1" spc="-150" dirty="0">
                    <a:solidFill>
                      <a:srgbClr val="FFFFFF"/>
                    </a:solidFill>
                    <a:latin typeface="Segoe UI Semibold" panose="020B0702040204020203" pitchFamily="34" charset="0"/>
                    <a:cs typeface="Segoe UI Semibold" panose="020B0702040204020203" pitchFamily="34" charset="0"/>
                  </a:rPr>
                  <a:t>0</a:t>
                </a:r>
                <a:endParaRPr lang="ja-JP" altLang="en-US" sz="4000" spc="-150" dirty="0">
                  <a:latin typeface="Segoe UI Semibold" panose="020B0702040204020203" pitchFamily="34" charset="0"/>
                  <a:cs typeface="Segoe UI Semibold" panose="020B0702040204020203" pitchFamily="34" charset="0"/>
                </a:endParaRPr>
              </a:p>
            </p:txBody>
          </p:sp>
          <p:sp>
            <p:nvSpPr>
              <p:cNvPr id="202" name="テキスト ボックス 201">
                <a:extLst>
                  <a:ext uri="{FF2B5EF4-FFF2-40B4-BE49-F238E27FC236}">
                    <a16:creationId xmlns:a16="http://schemas.microsoft.com/office/drawing/2014/main" id="{561F26D6-ADDE-2955-E5BF-1491167A51B3}"/>
                  </a:ext>
                </a:extLst>
              </p:cNvPr>
              <p:cNvSpPr txBox="1"/>
              <p:nvPr/>
            </p:nvSpPr>
            <p:spPr>
              <a:xfrm>
                <a:off x="9049249" y="4461736"/>
                <a:ext cx="388217" cy="116862"/>
              </a:xfrm>
              <a:prstGeom prst="rect">
                <a:avLst/>
              </a:prstGeom>
              <a:noFill/>
            </p:spPr>
            <p:txBody>
              <a:bodyPr wrap="square">
                <a:spAutoFit/>
              </a:bodyPr>
              <a:lstStyle/>
              <a:p>
                <a:r>
                  <a:rPr lang="ja-JP" altLang="en-US" sz="1200" b="1" i="0" u="none" strike="noStrike" spc="-60" dirty="0">
                    <a:solidFill>
                      <a:srgbClr val="FFFFFF"/>
                    </a:solidFill>
                    <a:latin typeface="UDShinGoPro-DeBold"/>
                  </a:rPr>
                  <a:t>畳用</a:t>
                </a:r>
                <a:endParaRPr lang="ja-JP" altLang="en-US" sz="1200" spc="-60" dirty="0"/>
              </a:p>
            </p:txBody>
          </p:sp>
        </p:grpSp>
      </p:grpSp>
      <p:sp>
        <p:nvSpPr>
          <p:cNvPr id="203" name="テキスト ボックス 202">
            <a:extLst>
              <a:ext uri="{FF2B5EF4-FFF2-40B4-BE49-F238E27FC236}">
                <a16:creationId xmlns:a16="http://schemas.microsoft.com/office/drawing/2014/main" id="{6B617DB6-F0FB-AE74-73F5-AB539E3F8F60}"/>
              </a:ext>
            </a:extLst>
          </p:cNvPr>
          <p:cNvSpPr txBox="1"/>
          <p:nvPr/>
        </p:nvSpPr>
        <p:spPr>
          <a:xfrm>
            <a:off x="13681505" y="6126996"/>
            <a:ext cx="1298753" cy="461665"/>
          </a:xfrm>
          <a:prstGeom prst="rect">
            <a:avLst/>
          </a:prstGeom>
          <a:noFill/>
          <a:ln>
            <a:noFill/>
          </a:ln>
        </p:spPr>
        <p:txBody>
          <a:bodyPr wrap="none" rtlCol="0">
            <a:spAutoFit/>
          </a:bodyPr>
          <a:lstStyle/>
          <a:p>
            <a:r>
              <a:rPr lang="en-US" altLang="ja-JP" sz="1100" b="1" dirty="0">
                <a:latin typeface="游ゴシック Medium" panose="020B0500000000000000" pitchFamily="50" charset="-128"/>
                <a:ea typeface="游ゴシック Medium" panose="020B0500000000000000" pitchFamily="50" charset="-128"/>
              </a:rPr>
              <a:t>CSH-SPK63CR2</a:t>
            </a:r>
          </a:p>
          <a:p>
            <a:r>
              <a:rPr lang="ja-JP" altLang="en-US" sz="600" b="1" dirty="0">
                <a:latin typeface="游ゴシック Medium" panose="020B0500000000000000" pitchFamily="50" charset="-128"/>
                <a:ea typeface="游ゴシック Medium" panose="020B0500000000000000" pitchFamily="50" charset="-128"/>
              </a:rPr>
              <a:t>（</a:t>
            </a:r>
            <a:r>
              <a:rPr lang="en-US" altLang="ja-JP" sz="600" b="1" dirty="0">
                <a:latin typeface="游ゴシック Medium" panose="020B0500000000000000" pitchFamily="50" charset="-128"/>
                <a:ea typeface="游ゴシック Medium" panose="020B0500000000000000" pitchFamily="50" charset="-128"/>
              </a:rPr>
              <a:t>W</a:t>
            </a:r>
            <a:r>
              <a:rPr lang="ja-JP" altLang="en-US" sz="600" b="1" dirty="0">
                <a:latin typeface="游ゴシック Medium" panose="020B0500000000000000" pitchFamily="50" charset="-128"/>
                <a:ea typeface="游ゴシック Medium" panose="020B0500000000000000" pitchFamily="50" charset="-128"/>
              </a:rPr>
              <a:t>）</a:t>
            </a:r>
            <a:endParaRPr lang="en-US" altLang="ja-JP" sz="600" b="1" dirty="0">
              <a:latin typeface="游ゴシック Medium" panose="020B0500000000000000" pitchFamily="50" charset="-128"/>
              <a:ea typeface="游ゴシック Medium" panose="020B0500000000000000" pitchFamily="50" charset="-128"/>
            </a:endParaRPr>
          </a:p>
          <a:p>
            <a:r>
              <a:rPr lang="en-US" altLang="ja-JP" sz="700" b="1" dirty="0">
                <a:latin typeface="游ゴシック Medium" panose="020B0500000000000000" pitchFamily="50" charset="-128"/>
                <a:ea typeface="游ゴシック Medium" panose="020B0500000000000000" pitchFamily="50" charset="-128"/>
              </a:rPr>
              <a:t>〈</a:t>
            </a:r>
            <a:r>
              <a:rPr lang="ja-JP" altLang="en-US" sz="700" b="1" dirty="0">
                <a:latin typeface="游ゴシック Medium" panose="020B0500000000000000" pitchFamily="50" charset="-128"/>
                <a:ea typeface="游ゴシック Medium" panose="020B0500000000000000" pitchFamily="50" charset="-128"/>
              </a:rPr>
              <a:t>室外機</a:t>
            </a:r>
            <a:r>
              <a:rPr lang="en-US" altLang="ja-JP" sz="700" b="1" dirty="0">
                <a:latin typeface="游ゴシック Medium" panose="020B0500000000000000" pitchFamily="50" charset="-128"/>
                <a:ea typeface="游ゴシック Medium" panose="020B0500000000000000" pitchFamily="50" charset="-128"/>
              </a:rPr>
              <a:t>〉COH-SPK63CR2</a:t>
            </a:r>
          </a:p>
        </p:txBody>
      </p:sp>
      <p:sp>
        <p:nvSpPr>
          <p:cNvPr id="207" name="テキスト ボックス 206">
            <a:extLst>
              <a:ext uri="{FF2B5EF4-FFF2-40B4-BE49-F238E27FC236}">
                <a16:creationId xmlns:a16="http://schemas.microsoft.com/office/drawing/2014/main" id="{31D45422-87AF-23D0-0743-15F7E896F66C}"/>
              </a:ext>
            </a:extLst>
          </p:cNvPr>
          <p:cNvSpPr txBox="1"/>
          <p:nvPr/>
        </p:nvSpPr>
        <p:spPr>
          <a:xfrm>
            <a:off x="12988170" y="6966760"/>
            <a:ext cx="2018501" cy="369332"/>
          </a:xfrm>
          <a:prstGeom prst="rect">
            <a:avLst/>
          </a:prstGeom>
          <a:noFill/>
          <a:ln>
            <a:noFill/>
          </a:ln>
        </p:spPr>
        <p:txBody>
          <a:bodyPr wrap="none" rtlCol="0">
            <a:spAutoFit/>
          </a:bodyPr>
          <a:lstStyle/>
          <a:p>
            <a:r>
              <a:rPr lang="ja-JP" altLang="en-US" sz="600" dirty="0">
                <a:latin typeface="+mj-ea"/>
                <a:ea typeface="+mj-ea"/>
              </a:rPr>
              <a:t>希望小売価格</a:t>
            </a:r>
            <a:r>
              <a:rPr lang="en-US" altLang="ja-JP" sz="800" dirty="0">
                <a:latin typeface="+mj-ea"/>
                <a:ea typeface="+mj-ea"/>
              </a:rPr>
              <a:t>698,500</a:t>
            </a:r>
            <a:r>
              <a:rPr lang="ja-JP" altLang="en-US" sz="800" dirty="0">
                <a:latin typeface="+mj-ea"/>
                <a:ea typeface="+mj-ea"/>
              </a:rPr>
              <a:t>円</a:t>
            </a:r>
            <a:r>
              <a:rPr lang="ja-JP" altLang="en-US" sz="600" dirty="0">
                <a:latin typeface="+mj-ea"/>
                <a:ea typeface="+mj-ea"/>
              </a:rPr>
              <a:t>（税抜</a:t>
            </a:r>
            <a:r>
              <a:rPr lang="en-US" altLang="ja-JP" sz="600" dirty="0">
                <a:latin typeface="+mj-ea"/>
                <a:ea typeface="+mj-ea"/>
              </a:rPr>
              <a:t>635,000</a:t>
            </a:r>
            <a:r>
              <a:rPr lang="ja-JP" altLang="en-US" sz="600" dirty="0">
                <a:latin typeface="+mj-ea"/>
                <a:ea typeface="+mj-ea"/>
              </a:rPr>
              <a:t>円）</a:t>
            </a:r>
            <a:endParaRPr lang="en-US" altLang="ja-JP" sz="600" dirty="0">
              <a:latin typeface="+mj-ea"/>
              <a:ea typeface="+mj-ea"/>
            </a:endParaRPr>
          </a:p>
          <a:p>
            <a:r>
              <a:rPr lang="ja-JP" altLang="en-US" sz="500" dirty="0">
                <a:latin typeface="+mj-ea"/>
                <a:ea typeface="+mj-ea"/>
              </a:rPr>
              <a:t>室内機</a:t>
            </a:r>
            <a:r>
              <a:rPr lang="en-US" altLang="ja-JP" sz="500" dirty="0">
                <a:latin typeface="+mj-ea"/>
                <a:ea typeface="+mj-ea"/>
              </a:rPr>
              <a:t> 279,400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税抜</a:t>
            </a:r>
            <a:r>
              <a:rPr lang="en-US" altLang="ja-JP" sz="500" dirty="0">
                <a:latin typeface="+mj-ea"/>
                <a:ea typeface="+mj-ea"/>
              </a:rPr>
              <a:t>254,000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室外機</a:t>
            </a:r>
            <a:r>
              <a:rPr lang="en-US" altLang="ja-JP" sz="500" dirty="0">
                <a:latin typeface="+mj-ea"/>
                <a:ea typeface="+mj-ea"/>
              </a:rPr>
              <a:t> 419,100</a:t>
            </a:r>
            <a:r>
              <a:rPr lang="ja-JP" altLang="en-US" sz="500" dirty="0">
                <a:latin typeface="+mj-ea"/>
                <a:ea typeface="+mj-ea"/>
              </a:rPr>
              <a:t>円</a:t>
            </a:r>
            <a:r>
              <a:rPr lang="en-US" altLang="ja-JP" sz="500" dirty="0">
                <a:latin typeface="+mj-ea"/>
                <a:ea typeface="+mj-ea"/>
              </a:rPr>
              <a:t>(</a:t>
            </a:r>
            <a:r>
              <a:rPr lang="ja-JP" altLang="en-US" sz="500" dirty="0">
                <a:latin typeface="+mj-ea"/>
                <a:ea typeface="+mj-ea"/>
              </a:rPr>
              <a:t>税抜</a:t>
            </a:r>
            <a:r>
              <a:rPr lang="en-US" altLang="ja-JP" sz="500" dirty="0">
                <a:latin typeface="+mj-ea"/>
                <a:ea typeface="+mj-ea"/>
              </a:rPr>
              <a:t>381,000</a:t>
            </a:r>
            <a:r>
              <a:rPr lang="ja-JP" altLang="en-US" sz="500" dirty="0">
                <a:latin typeface="+mj-ea"/>
                <a:ea typeface="+mj-ea"/>
              </a:rPr>
              <a:t>円</a:t>
            </a:r>
            <a:r>
              <a:rPr lang="en-US" altLang="ja-JP" sz="500" dirty="0">
                <a:latin typeface="+mj-ea"/>
                <a:ea typeface="+mj-ea"/>
              </a:rPr>
              <a:t>)</a:t>
            </a:r>
          </a:p>
          <a:p>
            <a:r>
              <a:rPr lang="ja-JP" altLang="en-US" sz="500" dirty="0">
                <a:latin typeface="+mj-ea"/>
                <a:ea typeface="+mj-ea"/>
              </a:rPr>
              <a:t>（工事費別）</a:t>
            </a:r>
            <a:endParaRPr lang="en-US" altLang="ja-JP" sz="500" dirty="0">
              <a:latin typeface="+mj-ea"/>
              <a:ea typeface="+mj-ea"/>
            </a:endParaRPr>
          </a:p>
        </p:txBody>
      </p:sp>
      <p:sp>
        <p:nvSpPr>
          <p:cNvPr id="208" name="テキスト ボックス 207">
            <a:extLst>
              <a:ext uri="{FF2B5EF4-FFF2-40B4-BE49-F238E27FC236}">
                <a16:creationId xmlns:a16="http://schemas.microsoft.com/office/drawing/2014/main" id="{17121AFF-4776-6B6F-3543-0568B35DAD0D}"/>
              </a:ext>
            </a:extLst>
          </p:cNvPr>
          <p:cNvSpPr txBox="1"/>
          <p:nvPr/>
        </p:nvSpPr>
        <p:spPr>
          <a:xfrm>
            <a:off x="12974439" y="8173238"/>
            <a:ext cx="1545616" cy="169277"/>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［室内機］質量</a:t>
            </a:r>
            <a:r>
              <a:rPr lang="en-US" altLang="ja-JP" sz="500" dirty="0">
                <a:latin typeface="游ゴシック Medium" panose="020B0500000000000000" pitchFamily="50" charset="-128"/>
                <a:ea typeface="游ゴシック Medium" panose="020B0500000000000000" pitchFamily="50" charset="-128"/>
              </a:rPr>
              <a:t>14.0kg</a:t>
            </a:r>
            <a:r>
              <a:rPr lang="ja-JP" altLang="en-US" sz="500" dirty="0">
                <a:latin typeface="游ゴシック Medium" panose="020B0500000000000000" pitchFamily="50" charset="-128"/>
                <a:ea typeface="游ゴシック Medium" panose="020B0500000000000000" pitchFamily="50" charset="-128"/>
              </a:rPr>
              <a:t>　［室外機］質量 </a:t>
            </a:r>
            <a:r>
              <a:rPr lang="en-US" altLang="ja-JP" sz="500" dirty="0">
                <a:latin typeface="游ゴシック Medium" panose="020B0500000000000000" pitchFamily="50" charset="-128"/>
                <a:ea typeface="游ゴシック Medium" panose="020B0500000000000000" pitchFamily="50" charset="-128"/>
              </a:rPr>
              <a:t>42.0kg</a:t>
            </a:r>
            <a:endParaRPr lang="en-US" altLang="ja-JP" sz="400" dirty="0">
              <a:latin typeface="游ゴシック Medium" panose="020B0500000000000000" pitchFamily="50" charset="-128"/>
              <a:ea typeface="游ゴシック Medium" panose="020B0500000000000000" pitchFamily="50" charset="-128"/>
            </a:endParaRPr>
          </a:p>
        </p:txBody>
      </p:sp>
      <p:sp>
        <p:nvSpPr>
          <p:cNvPr id="209" name="テキスト ボックス 208">
            <a:extLst>
              <a:ext uri="{FF2B5EF4-FFF2-40B4-BE49-F238E27FC236}">
                <a16:creationId xmlns:a16="http://schemas.microsoft.com/office/drawing/2014/main" id="{63001050-4244-51CA-EB86-DA1A3AA7177C}"/>
              </a:ext>
            </a:extLst>
          </p:cNvPr>
          <p:cNvSpPr txBox="1"/>
          <p:nvPr/>
        </p:nvSpPr>
        <p:spPr>
          <a:xfrm>
            <a:off x="13794060" y="6565260"/>
            <a:ext cx="930063" cy="200055"/>
          </a:xfrm>
          <a:prstGeom prst="rect">
            <a:avLst/>
          </a:prstGeom>
          <a:noFill/>
          <a:ln>
            <a:noFill/>
          </a:ln>
        </p:spPr>
        <p:txBody>
          <a:bodyPr wrap="none" rtlCol="0">
            <a:spAutoFit/>
          </a:bodyPr>
          <a:lstStyle/>
          <a:p>
            <a:r>
              <a:rPr lang="ja-JP" altLang="en-US" sz="700" dirty="0">
                <a:latin typeface="游ゴシック Medium" panose="020B0500000000000000" pitchFamily="50" charset="-128"/>
                <a:ea typeface="游ゴシック Medium" panose="020B0500000000000000" pitchFamily="50" charset="-128"/>
              </a:rPr>
              <a:t>（単相</a:t>
            </a:r>
            <a:r>
              <a:rPr lang="en-US" altLang="ja-JP" sz="700" dirty="0">
                <a:latin typeface="游ゴシック Medium" panose="020B0500000000000000" pitchFamily="50" charset="-128"/>
                <a:ea typeface="游ゴシック Medium" panose="020B0500000000000000" pitchFamily="50" charset="-128"/>
              </a:rPr>
              <a:t>200V</a:t>
            </a:r>
            <a:r>
              <a:rPr lang="ja-JP" altLang="en-US" sz="700" dirty="0">
                <a:latin typeface="游ゴシック Medium" panose="020B0500000000000000" pitchFamily="50" charset="-128"/>
                <a:ea typeface="游ゴシック Medium" panose="020B0500000000000000" pitchFamily="50" charset="-128"/>
              </a:rPr>
              <a:t>　　）</a:t>
            </a:r>
            <a:endParaRPr lang="en-US" altLang="ja-JP" sz="700" dirty="0">
              <a:latin typeface="游ゴシック Medium" panose="020B0500000000000000" pitchFamily="50" charset="-128"/>
              <a:ea typeface="游ゴシック Medium" panose="020B0500000000000000" pitchFamily="50" charset="-128"/>
            </a:endParaRPr>
          </a:p>
        </p:txBody>
      </p:sp>
      <p:grpSp>
        <p:nvGrpSpPr>
          <p:cNvPr id="210" name="グループ化 209">
            <a:extLst>
              <a:ext uri="{FF2B5EF4-FFF2-40B4-BE49-F238E27FC236}">
                <a16:creationId xmlns:a16="http://schemas.microsoft.com/office/drawing/2014/main" id="{40026293-F2B3-7A77-3625-9EA5D5D220C5}"/>
              </a:ext>
            </a:extLst>
          </p:cNvPr>
          <p:cNvGrpSpPr/>
          <p:nvPr/>
        </p:nvGrpSpPr>
        <p:grpSpPr>
          <a:xfrm>
            <a:off x="12727059" y="7316767"/>
            <a:ext cx="2305369" cy="876422"/>
            <a:chOff x="10663206" y="2835364"/>
            <a:chExt cx="2305369" cy="876422"/>
          </a:xfrm>
        </p:grpSpPr>
        <p:grpSp>
          <p:nvGrpSpPr>
            <p:cNvPr id="211" name="グループ化 210">
              <a:extLst>
                <a:ext uri="{FF2B5EF4-FFF2-40B4-BE49-F238E27FC236}">
                  <a16:creationId xmlns:a16="http://schemas.microsoft.com/office/drawing/2014/main" id="{A140F339-9E3A-4C3C-69FF-D41D4D2549BB}"/>
                </a:ext>
              </a:extLst>
            </p:cNvPr>
            <p:cNvGrpSpPr/>
            <p:nvPr/>
          </p:nvGrpSpPr>
          <p:grpSpPr>
            <a:xfrm>
              <a:off x="10663206" y="2835364"/>
              <a:ext cx="2305369" cy="876422"/>
              <a:chOff x="10663206" y="2835364"/>
              <a:chExt cx="2305369" cy="876422"/>
            </a:xfrm>
          </p:grpSpPr>
          <p:sp>
            <p:nvSpPr>
              <p:cNvPr id="214" name="正方形/長方形 213">
                <a:extLst>
                  <a:ext uri="{FF2B5EF4-FFF2-40B4-BE49-F238E27FC236}">
                    <a16:creationId xmlns:a16="http://schemas.microsoft.com/office/drawing/2014/main" id="{E6CE6741-7D0B-C97F-5C84-1110F0237A94}"/>
                  </a:ext>
                </a:extLst>
              </p:cNvPr>
              <p:cNvSpPr/>
              <p:nvPr/>
            </p:nvSpPr>
            <p:spPr>
              <a:xfrm>
                <a:off x="10981114" y="3226054"/>
                <a:ext cx="1922922" cy="480145"/>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216" name="正方形/長方形 215">
                <a:extLst>
                  <a:ext uri="{FF2B5EF4-FFF2-40B4-BE49-F238E27FC236}">
                    <a16:creationId xmlns:a16="http://schemas.microsoft.com/office/drawing/2014/main" id="{D26941B6-C85A-A3FC-26CE-0C1F9F90B4F8}"/>
                  </a:ext>
                </a:extLst>
              </p:cNvPr>
              <p:cNvSpPr/>
              <p:nvPr/>
            </p:nvSpPr>
            <p:spPr>
              <a:xfrm>
                <a:off x="10981114" y="3349249"/>
                <a:ext cx="1922922" cy="175711"/>
              </a:xfrm>
              <a:prstGeom prst="rect">
                <a:avLst/>
              </a:prstGeom>
              <a:solidFill>
                <a:srgbClr val="CCECFF"/>
              </a:solidFill>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220" name="正方形/長方形 219">
                <a:extLst>
                  <a:ext uri="{FF2B5EF4-FFF2-40B4-BE49-F238E27FC236}">
                    <a16:creationId xmlns:a16="http://schemas.microsoft.com/office/drawing/2014/main" id="{ED629EE2-4344-D30B-1335-D1749EF6CEB7}"/>
                  </a:ext>
                </a:extLst>
              </p:cNvPr>
              <p:cNvSpPr/>
              <p:nvPr/>
            </p:nvSpPr>
            <p:spPr>
              <a:xfrm>
                <a:off x="10981114" y="3524960"/>
                <a:ext cx="1922922" cy="181239"/>
              </a:xfrm>
              <a:prstGeom prst="rect">
                <a:avLst/>
              </a:prstGeom>
              <a:solidFill>
                <a:schemeClr val="accent2">
                  <a:lumMod val="20000"/>
                  <a:lumOff val="80000"/>
                </a:schemeClr>
              </a:solidFill>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222" name="正方形/長方形 221">
                <a:extLst>
                  <a:ext uri="{FF2B5EF4-FFF2-40B4-BE49-F238E27FC236}">
                    <a16:creationId xmlns:a16="http://schemas.microsoft.com/office/drawing/2014/main" id="{744A21C9-BA58-36D2-C5F8-BD1496B9D493}"/>
                  </a:ext>
                </a:extLst>
              </p:cNvPr>
              <p:cNvSpPr/>
              <p:nvPr/>
            </p:nvSpPr>
            <p:spPr>
              <a:xfrm>
                <a:off x="10976528" y="2835364"/>
                <a:ext cx="1922922" cy="362776"/>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224" name="テキスト ボックス 223">
                <a:extLst>
                  <a:ext uri="{FF2B5EF4-FFF2-40B4-BE49-F238E27FC236}">
                    <a16:creationId xmlns:a16="http://schemas.microsoft.com/office/drawing/2014/main" id="{4AAF4636-E8AB-E686-B9B9-50E2D01A3E80}"/>
                  </a:ext>
                </a:extLst>
              </p:cNvPr>
              <p:cNvSpPr txBox="1"/>
              <p:nvPr/>
            </p:nvSpPr>
            <p:spPr>
              <a:xfrm>
                <a:off x="11608116" y="2912229"/>
                <a:ext cx="415498" cy="230832"/>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目標年度</a:t>
                </a:r>
                <a:endParaRPr lang="en-US" altLang="ja-JP" sz="450" dirty="0">
                  <a:latin typeface="游ゴシック Medium" panose="020B0500000000000000" pitchFamily="50" charset="-128"/>
                  <a:ea typeface="游ゴシック Medium" panose="020B0500000000000000" pitchFamily="50" charset="-128"/>
                </a:endParaRPr>
              </a:p>
              <a:p>
                <a:r>
                  <a:rPr lang="en-US" altLang="ja-JP" sz="450" dirty="0">
                    <a:latin typeface="游ゴシック Medium" panose="020B0500000000000000" pitchFamily="50" charset="-128"/>
                    <a:ea typeface="游ゴシック Medium" panose="020B0500000000000000" pitchFamily="50" charset="-128"/>
                  </a:rPr>
                  <a:t>2027</a:t>
                </a:r>
                <a:r>
                  <a:rPr lang="ja-JP" altLang="en-US" sz="450" dirty="0">
                    <a:latin typeface="游ゴシック Medium" panose="020B0500000000000000" pitchFamily="50" charset="-128"/>
                    <a:ea typeface="游ゴシック Medium" panose="020B0500000000000000" pitchFamily="50" charset="-128"/>
                  </a:rPr>
                  <a:t>年</a:t>
                </a:r>
                <a:endParaRPr lang="en-US" altLang="ja-JP" sz="450" dirty="0">
                  <a:latin typeface="游ゴシック Medium" panose="020B0500000000000000" pitchFamily="50" charset="-128"/>
                  <a:ea typeface="游ゴシック Medium" panose="020B0500000000000000" pitchFamily="50" charset="-128"/>
                </a:endParaRPr>
              </a:p>
            </p:txBody>
          </p:sp>
          <p:sp>
            <p:nvSpPr>
              <p:cNvPr id="225" name="テキスト ボックス 224">
                <a:extLst>
                  <a:ext uri="{FF2B5EF4-FFF2-40B4-BE49-F238E27FC236}">
                    <a16:creationId xmlns:a16="http://schemas.microsoft.com/office/drawing/2014/main" id="{7A05E632-D104-EA77-FC62-FC9F6EECAF33}"/>
                  </a:ext>
                </a:extLst>
              </p:cNvPr>
              <p:cNvSpPr txBox="1"/>
              <p:nvPr/>
            </p:nvSpPr>
            <p:spPr>
              <a:xfrm>
                <a:off x="11874430" y="2869710"/>
                <a:ext cx="64152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省エネ基準達成率</a:t>
                </a:r>
                <a:endParaRPr lang="en-US" altLang="ja-JP" sz="450" dirty="0">
                  <a:latin typeface="游ゴシック Medium" panose="020B0500000000000000" pitchFamily="50" charset="-128"/>
                  <a:ea typeface="游ゴシック Medium" panose="020B0500000000000000" pitchFamily="50" charset="-128"/>
                </a:endParaRPr>
              </a:p>
            </p:txBody>
          </p:sp>
          <p:sp>
            <p:nvSpPr>
              <p:cNvPr id="227" name="テキスト ボックス 226">
                <a:extLst>
                  <a:ext uri="{FF2B5EF4-FFF2-40B4-BE49-F238E27FC236}">
                    <a16:creationId xmlns:a16="http://schemas.microsoft.com/office/drawing/2014/main" id="{30BDD56E-93AB-57C1-D2F6-581531FEA4B5}"/>
                  </a:ext>
                </a:extLst>
              </p:cNvPr>
              <p:cNvSpPr txBox="1"/>
              <p:nvPr/>
            </p:nvSpPr>
            <p:spPr>
              <a:xfrm>
                <a:off x="10663206" y="2952704"/>
                <a:ext cx="914033" cy="246221"/>
              </a:xfrm>
              <a:prstGeom prst="rect">
                <a:avLst/>
              </a:prstGeom>
              <a:noFill/>
              <a:ln>
                <a:noFill/>
              </a:ln>
            </p:spPr>
            <p:txBody>
              <a:bodyPr wrap="none" rtlCol="0">
                <a:spAutoFit/>
              </a:bodyPr>
              <a:lstStyle/>
              <a:p>
                <a:r>
                  <a:rPr lang="ja-JP" altLang="en-US" sz="1000" dirty="0">
                    <a:latin typeface="游ゴシック Medium" panose="020B0500000000000000" pitchFamily="50" charset="-128"/>
                    <a:ea typeface="游ゴシック Medium" panose="020B0500000000000000" pitchFamily="50" charset="-128"/>
                  </a:rPr>
                  <a:t>　　</a:t>
                </a:r>
                <a:r>
                  <a:rPr lang="en-US" altLang="ja-JP" sz="1000" dirty="0">
                    <a:latin typeface="游ゴシック Medium" panose="020B0500000000000000" pitchFamily="50" charset="-128"/>
                    <a:ea typeface="游ゴシック Medium" panose="020B0500000000000000" pitchFamily="50" charset="-128"/>
                  </a:rPr>
                  <a:t>2,091</a:t>
                </a:r>
                <a:r>
                  <a:rPr lang="en-US" altLang="ja-JP" sz="600" dirty="0">
                    <a:latin typeface="游ゴシック Medium" panose="020B0500000000000000" pitchFamily="50" charset="-128"/>
                    <a:ea typeface="游ゴシック Medium" panose="020B0500000000000000" pitchFamily="50" charset="-128"/>
                  </a:rPr>
                  <a:t>kWh</a:t>
                </a:r>
                <a:endParaRPr lang="en-US" altLang="ja-JP" sz="450" dirty="0">
                  <a:latin typeface="游ゴシック Medium" panose="020B0500000000000000" pitchFamily="50" charset="-128"/>
                  <a:ea typeface="游ゴシック Medium" panose="020B0500000000000000" pitchFamily="50" charset="-128"/>
                </a:endParaRPr>
              </a:p>
            </p:txBody>
          </p:sp>
          <p:sp>
            <p:nvSpPr>
              <p:cNvPr id="230" name="テキスト ボックス 229">
                <a:extLst>
                  <a:ext uri="{FF2B5EF4-FFF2-40B4-BE49-F238E27FC236}">
                    <a16:creationId xmlns:a16="http://schemas.microsoft.com/office/drawing/2014/main" id="{8E22E617-9EDE-6401-1C4F-EB729C56951C}"/>
                  </a:ext>
                </a:extLst>
              </p:cNvPr>
              <p:cNvSpPr txBox="1"/>
              <p:nvPr/>
            </p:nvSpPr>
            <p:spPr>
              <a:xfrm>
                <a:off x="11984719" y="2958946"/>
                <a:ext cx="458780" cy="246221"/>
              </a:xfrm>
              <a:prstGeom prst="rect">
                <a:avLst/>
              </a:prstGeom>
              <a:noFill/>
              <a:ln>
                <a:noFill/>
              </a:ln>
            </p:spPr>
            <p:txBody>
              <a:bodyPr wrap="none" rtlCol="0">
                <a:spAutoFit/>
              </a:bodyPr>
              <a:lstStyle/>
              <a:p>
                <a:r>
                  <a:rPr lang="en-US" altLang="ja-JP" sz="1000" dirty="0">
                    <a:latin typeface="游ゴシック Medium" panose="020B0500000000000000" pitchFamily="50" charset="-128"/>
                    <a:ea typeface="游ゴシック Medium" panose="020B0500000000000000" pitchFamily="50" charset="-128"/>
                  </a:rPr>
                  <a:t>100</a:t>
                </a:r>
                <a:r>
                  <a:rPr lang="en-US" altLang="ja-JP" sz="60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231" name="テキスト ボックス 230">
                <a:extLst>
                  <a:ext uri="{FF2B5EF4-FFF2-40B4-BE49-F238E27FC236}">
                    <a16:creationId xmlns:a16="http://schemas.microsoft.com/office/drawing/2014/main" id="{8C90170A-1CA8-2F86-542E-94DA5D0F5726}"/>
                  </a:ext>
                </a:extLst>
              </p:cNvPr>
              <p:cNvSpPr txBox="1"/>
              <p:nvPr/>
            </p:nvSpPr>
            <p:spPr>
              <a:xfrm>
                <a:off x="12467285" y="2973653"/>
                <a:ext cx="370614" cy="253916"/>
              </a:xfrm>
              <a:prstGeom prst="rect">
                <a:avLst/>
              </a:prstGeom>
              <a:noFill/>
              <a:ln>
                <a:noFill/>
              </a:ln>
            </p:spPr>
            <p:txBody>
              <a:bodyPr wrap="none" rtlCol="0">
                <a:spAutoFit/>
              </a:bodyPr>
              <a:lstStyle/>
              <a:p>
                <a:r>
                  <a:rPr lang="en-US" altLang="ja-JP" sz="1050" dirty="0">
                    <a:latin typeface="游ゴシック Medium" panose="020B0500000000000000" pitchFamily="50" charset="-128"/>
                    <a:ea typeface="游ゴシック Medium" panose="020B0500000000000000" pitchFamily="50" charset="-128"/>
                  </a:rPr>
                  <a:t>5.7</a:t>
                </a:r>
              </a:p>
            </p:txBody>
          </p:sp>
          <p:sp>
            <p:nvSpPr>
              <p:cNvPr id="232" name="テキスト ボックス 231">
                <a:extLst>
                  <a:ext uri="{FF2B5EF4-FFF2-40B4-BE49-F238E27FC236}">
                    <a16:creationId xmlns:a16="http://schemas.microsoft.com/office/drawing/2014/main" id="{84709F8A-1C97-57C1-D411-47309281C911}"/>
                  </a:ext>
                </a:extLst>
              </p:cNvPr>
              <p:cNvSpPr txBox="1"/>
              <p:nvPr/>
            </p:nvSpPr>
            <p:spPr>
              <a:xfrm>
                <a:off x="11016114" y="3356482"/>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冷房</a:t>
                </a:r>
                <a:endParaRPr lang="en-US" altLang="ja-JP" sz="450" dirty="0">
                  <a:latin typeface="游ゴシック Medium" panose="020B0500000000000000" pitchFamily="50" charset="-128"/>
                  <a:ea typeface="游ゴシック Medium" panose="020B0500000000000000" pitchFamily="50" charset="-128"/>
                </a:endParaRPr>
              </a:p>
            </p:txBody>
          </p:sp>
          <p:sp>
            <p:nvSpPr>
              <p:cNvPr id="244" name="テキスト ボックス 243">
                <a:extLst>
                  <a:ext uri="{FF2B5EF4-FFF2-40B4-BE49-F238E27FC236}">
                    <a16:creationId xmlns:a16="http://schemas.microsoft.com/office/drawing/2014/main" id="{17EBABC4-E8D0-8F51-0220-657D9B904727}"/>
                  </a:ext>
                </a:extLst>
              </p:cNvPr>
              <p:cNvSpPr txBox="1"/>
              <p:nvPr/>
            </p:nvSpPr>
            <p:spPr>
              <a:xfrm>
                <a:off x="11018599" y="3543921"/>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暖房</a:t>
                </a:r>
                <a:endParaRPr lang="en-US" altLang="ja-JP" sz="450" dirty="0">
                  <a:latin typeface="游ゴシック Medium" panose="020B0500000000000000" pitchFamily="50" charset="-128"/>
                  <a:ea typeface="游ゴシック Medium" panose="020B0500000000000000" pitchFamily="50" charset="-128"/>
                </a:endParaRPr>
              </a:p>
            </p:txBody>
          </p:sp>
          <p:sp>
            <p:nvSpPr>
              <p:cNvPr id="245" name="テキスト ボックス 244">
                <a:extLst>
                  <a:ext uri="{FF2B5EF4-FFF2-40B4-BE49-F238E27FC236}">
                    <a16:creationId xmlns:a16="http://schemas.microsoft.com/office/drawing/2014/main" id="{068F9E59-4871-9EA9-ACAD-7195FA2FE257}"/>
                  </a:ext>
                </a:extLst>
              </p:cNvPr>
              <p:cNvSpPr txBox="1"/>
              <p:nvPr/>
            </p:nvSpPr>
            <p:spPr>
              <a:xfrm>
                <a:off x="11314728" y="3219158"/>
                <a:ext cx="527709"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畳数のめやす</a:t>
                </a:r>
                <a:endParaRPr lang="en-US" altLang="ja-JP" sz="450" dirty="0">
                  <a:latin typeface="游ゴシック Medium" panose="020B0500000000000000" pitchFamily="50" charset="-128"/>
                  <a:ea typeface="游ゴシック Medium" panose="020B0500000000000000" pitchFamily="50" charset="-128"/>
                </a:endParaRPr>
              </a:p>
            </p:txBody>
          </p:sp>
          <p:sp>
            <p:nvSpPr>
              <p:cNvPr id="246" name="テキスト ボックス 245">
                <a:extLst>
                  <a:ext uri="{FF2B5EF4-FFF2-40B4-BE49-F238E27FC236}">
                    <a16:creationId xmlns:a16="http://schemas.microsoft.com/office/drawing/2014/main" id="{76B7BB28-6B5A-16EF-A9F5-ABEBDEDB0514}"/>
                  </a:ext>
                </a:extLst>
              </p:cNvPr>
              <p:cNvSpPr txBox="1"/>
              <p:nvPr/>
            </p:nvSpPr>
            <p:spPr>
              <a:xfrm>
                <a:off x="11952540" y="3209633"/>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能力</a:t>
                </a:r>
                <a:endParaRPr lang="en-US" altLang="ja-JP" sz="450" dirty="0">
                  <a:latin typeface="游ゴシック Medium" panose="020B0500000000000000" pitchFamily="50" charset="-128"/>
                  <a:ea typeface="游ゴシック Medium" panose="020B0500000000000000" pitchFamily="50" charset="-128"/>
                </a:endParaRPr>
              </a:p>
            </p:txBody>
          </p:sp>
          <p:sp>
            <p:nvSpPr>
              <p:cNvPr id="247" name="テキスト ボックス 246">
                <a:extLst>
                  <a:ext uri="{FF2B5EF4-FFF2-40B4-BE49-F238E27FC236}">
                    <a16:creationId xmlns:a16="http://schemas.microsoft.com/office/drawing/2014/main" id="{1DFC4021-D906-5B17-10E9-9FE9D853FDDB}"/>
                  </a:ext>
                </a:extLst>
              </p:cNvPr>
              <p:cNvSpPr txBox="1"/>
              <p:nvPr/>
            </p:nvSpPr>
            <p:spPr>
              <a:xfrm>
                <a:off x="12422319" y="3209633"/>
                <a:ext cx="415498"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消費電力</a:t>
                </a:r>
                <a:endParaRPr lang="en-US" altLang="ja-JP" sz="450" dirty="0">
                  <a:latin typeface="游ゴシック Medium" panose="020B0500000000000000" pitchFamily="50" charset="-128"/>
                  <a:ea typeface="游ゴシック Medium" panose="020B0500000000000000" pitchFamily="50" charset="-128"/>
                </a:endParaRPr>
              </a:p>
            </p:txBody>
          </p:sp>
          <p:sp>
            <p:nvSpPr>
              <p:cNvPr id="250" name="テキスト ボックス 249">
                <a:extLst>
                  <a:ext uri="{FF2B5EF4-FFF2-40B4-BE49-F238E27FC236}">
                    <a16:creationId xmlns:a16="http://schemas.microsoft.com/office/drawing/2014/main" id="{C7F7B67D-1B65-32FF-ABDF-98D0D3FEF71E}"/>
                  </a:ext>
                </a:extLst>
              </p:cNvPr>
              <p:cNvSpPr txBox="1"/>
              <p:nvPr/>
            </p:nvSpPr>
            <p:spPr>
              <a:xfrm>
                <a:off x="11298697" y="3309092"/>
                <a:ext cx="543739"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17〜26</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29〜43㎡</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251" name="テキスト ボックス 250">
                <a:extLst>
                  <a:ext uri="{FF2B5EF4-FFF2-40B4-BE49-F238E27FC236}">
                    <a16:creationId xmlns:a16="http://schemas.microsoft.com/office/drawing/2014/main" id="{DE74E6FA-646D-ADD4-20D2-E72C22C45F32}"/>
                  </a:ext>
                </a:extLst>
              </p:cNvPr>
              <p:cNvSpPr txBox="1"/>
              <p:nvPr/>
            </p:nvSpPr>
            <p:spPr>
              <a:xfrm>
                <a:off x="11806210" y="3315914"/>
                <a:ext cx="59824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6.3kW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0.7〜6.5kW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261" name="テキスト ボックス 260">
                <a:extLst>
                  <a:ext uri="{FF2B5EF4-FFF2-40B4-BE49-F238E27FC236}">
                    <a16:creationId xmlns:a16="http://schemas.microsoft.com/office/drawing/2014/main" id="{26F08C52-1CAF-36C2-ADC1-A1865FFBEF3D}"/>
                  </a:ext>
                </a:extLst>
              </p:cNvPr>
              <p:cNvSpPr txBox="1"/>
              <p:nvPr/>
            </p:nvSpPr>
            <p:spPr>
              <a:xfrm>
                <a:off x="12319037" y="3306731"/>
                <a:ext cx="649538"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1,970W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140〜2,100W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cxnSp>
            <p:nvCxnSpPr>
              <p:cNvPr id="264" name="直線コネクタ 263">
                <a:extLst>
                  <a:ext uri="{FF2B5EF4-FFF2-40B4-BE49-F238E27FC236}">
                    <a16:creationId xmlns:a16="http://schemas.microsoft.com/office/drawing/2014/main" id="{D15B17E8-C55D-1DDB-DA85-2A31103AE320}"/>
                  </a:ext>
                </a:extLst>
              </p:cNvPr>
              <p:cNvCxnSpPr/>
              <p:nvPr/>
            </p:nvCxnSpPr>
            <p:spPr>
              <a:xfrm>
                <a:off x="11485663"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265" name="直線コネクタ 264">
                <a:extLst>
                  <a:ext uri="{FF2B5EF4-FFF2-40B4-BE49-F238E27FC236}">
                    <a16:creationId xmlns:a16="http://schemas.microsoft.com/office/drawing/2014/main" id="{FC0EBB10-6F78-17C8-B631-984172DE82C3}"/>
                  </a:ext>
                </a:extLst>
              </p:cNvPr>
              <p:cNvCxnSpPr/>
              <p:nvPr/>
            </p:nvCxnSpPr>
            <p:spPr>
              <a:xfrm>
                <a:off x="11955289"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276" name="直線コネクタ 275">
                <a:extLst>
                  <a:ext uri="{FF2B5EF4-FFF2-40B4-BE49-F238E27FC236}">
                    <a16:creationId xmlns:a16="http://schemas.microsoft.com/office/drawing/2014/main" id="{6F472C8B-597C-5DE7-FBF3-C317AD1724DD}"/>
                  </a:ext>
                </a:extLst>
              </p:cNvPr>
              <p:cNvCxnSpPr/>
              <p:nvPr/>
            </p:nvCxnSpPr>
            <p:spPr>
              <a:xfrm>
                <a:off x="12440499"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281" name="直線コネクタ 280">
                <a:extLst>
                  <a:ext uri="{FF2B5EF4-FFF2-40B4-BE49-F238E27FC236}">
                    <a16:creationId xmlns:a16="http://schemas.microsoft.com/office/drawing/2014/main" id="{3E9FB3CF-D504-5892-83FC-D7D3BBF8B1CA}"/>
                  </a:ext>
                </a:extLst>
              </p:cNvPr>
              <p:cNvCxnSpPr>
                <a:cxnSpLocks/>
              </p:cNvCxnSpPr>
              <p:nvPr/>
            </p:nvCxnSpPr>
            <p:spPr>
              <a:xfrm>
                <a:off x="11350545" y="3227569"/>
                <a:ext cx="0" cy="484217"/>
              </a:xfrm>
              <a:prstGeom prst="line">
                <a:avLst/>
              </a:prstGeom>
              <a:ln w="3175"/>
            </p:spPr>
            <p:style>
              <a:lnRef idx="1">
                <a:schemeClr val="dk1"/>
              </a:lnRef>
              <a:fillRef idx="0">
                <a:schemeClr val="dk1"/>
              </a:fillRef>
              <a:effectRef idx="0">
                <a:schemeClr val="dk1"/>
              </a:effectRef>
              <a:fontRef idx="minor">
                <a:schemeClr val="tx1"/>
              </a:fontRef>
            </p:style>
          </p:cxnSp>
          <p:cxnSp>
            <p:nvCxnSpPr>
              <p:cNvPr id="282" name="直線コネクタ 281">
                <a:extLst>
                  <a:ext uri="{FF2B5EF4-FFF2-40B4-BE49-F238E27FC236}">
                    <a16:creationId xmlns:a16="http://schemas.microsoft.com/office/drawing/2014/main" id="{1183EA8C-7086-625C-3929-135BB21D6C08}"/>
                  </a:ext>
                </a:extLst>
              </p:cNvPr>
              <p:cNvCxnSpPr>
                <a:cxnSpLocks/>
              </p:cNvCxnSpPr>
              <p:nvPr/>
            </p:nvCxnSpPr>
            <p:spPr>
              <a:xfrm>
                <a:off x="11806210" y="3226053"/>
                <a:ext cx="0" cy="484217"/>
              </a:xfrm>
              <a:prstGeom prst="line">
                <a:avLst/>
              </a:prstGeom>
              <a:ln w="3175"/>
            </p:spPr>
            <p:style>
              <a:lnRef idx="1">
                <a:schemeClr val="dk1"/>
              </a:lnRef>
              <a:fillRef idx="0">
                <a:schemeClr val="dk1"/>
              </a:fillRef>
              <a:effectRef idx="0">
                <a:schemeClr val="dk1"/>
              </a:effectRef>
              <a:fontRef idx="minor">
                <a:schemeClr val="tx1"/>
              </a:fontRef>
            </p:style>
          </p:cxnSp>
          <p:cxnSp>
            <p:nvCxnSpPr>
              <p:cNvPr id="283" name="直線コネクタ 282">
                <a:extLst>
                  <a:ext uri="{FF2B5EF4-FFF2-40B4-BE49-F238E27FC236}">
                    <a16:creationId xmlns:a16="http://schemas.microsoft.com/office/drawing/2014/main" id="{75310E5F-E9C7-730C-CD8F-EC096CF7FA88}"/>
                  </a:ext>
                </a:extLst>
              </p:cNvPr>
              <p:cNvCxnSpPr>
                <a:cxnSpLocks/>
              </p:cNvCxnSpPr>
              <p:nvPr/>
            </p:nvCxnSpPr>
            <p:spPr>
              <a:xfrm>
                <a:off x="12384304" y="3226053"/>
                <a:ext cx="0" cy="484217"/>
              </a:xfrm>
              <a:prstGeom prst="line">
                <a:avLst/>
              </a:prstGeom>
              <a:ln w="3175"/>
            </p:spPr>
            <p:style>
              <a:lnRef idx="1">
                <a:schemeClr val="dk1"/>
              </a:lnRef>
              <a:fillRef idx="0">
                <a:schemeClr val="dk1"/>
              </a:fillRef>
              <a:effectRef idx="0">
                <a:schemeClr val="dk1"/>
              </a:effectRef>
              <a:fontRef idx="minor">
                <a:schemeClr val="tx1"/>
              </a:fontRef>
            </p:style>
          </p:cxnSp>
        </p:grpSp>
        <p:sp>
          <p:nvSpPr>
            <p:cNvPr id="212" name="テキスト ボックス 211">
              <a:extLst>
                <a:ext uri="{FF2B5EF4-FFF2-40B4-BE49-F238E27FC236}">
                  <a16:creationId xmlns:a16="http://schemas.microsoft.com/office/drawing/2014/main" id="{869D8D14-08BB-D150-6608-9E8DF838338C}"/>
                </a:ext>
              </a:extLst>
            </p:cNvPr>
            <p:cNvSpPr txBox="1"/>
            <p:nvPr/>
          </p:nvSpPr>
          <p:spPr>
            <a:xfrm>
              <a:off x="10943629" y="2871912"/>
              <a:ext cx="588623"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期間消費電力量</a:t>
              </a:r>
              <a:endParaRPr lang="en-US" altLang="ja-JP" sz="450" dirty="0">
                <a:latin typeface="游ゴシック Medium" panose="020B0500000000000000" pitchFamily="50" charset="-128"/>
                <a:ea typeface="游ゴシック Medium" panose="020B0500000000000000" pitchFamily="50" charset="-128"/>
              </a:endParaRPr>
            </a:p>
          </p:txBody>
        </p:sp>
      </p:grpSp>
      <p:grpSp>
        <p:nvGrpSpPr>
          <p:cNvPr id="527" name="グループ化 526">
            <a:extLst>
              <a:ext uri="{FF2B5EF4-FFF2-40B4-BE49-F238E27FC236}">
                <a16:creationId xmlns:a16="http://schemas.microsoft.com/office/drawing/2014/main" id="{C1C6D971-AA37-8674-8851-BF9502BD8051}"/>
              </a:ext>
            </a:extLst>
          </p:cNvPr>
          <p:cNvGrpSpPr/>
          <p:nvPr/>
        </p:nvGrpSpPr>
        <p:grpSpPr>
          <a:xfrm>
            <a:off x="10945455" y="5016121"/>
            <a:ext cx="2001702" cy="876422"/>
            <a:chOff x="10943629" y="2835364"/>
            <a:chExt cx="2001702" cy="876422"/>
          </a:xfrm>
        </p:grpSpPr>
        <p:grpSp>
          <p:nvGrpSpPr>
            <p:cNvPr id="528" name="グループ化 527">
              <a:extLst>
                <a:ext uri="{FF2B5EF4-FFF2-40B4-BE49-F238E27FC236}">
                  <a16:creationId xmlns:a16="http://schemas.microsoft.com/office/drawing/2014/main" id="{D6C6549E-1F94-A8E8-3A9C-932423017263}"/>
                </a:ext>
              </a:extLst>
            </p:cNvPr>
            <p:cNvGrpSpPr/>
            <p:nvPr/>
          </p:nvGrpSpPr>
          <p:grpSpPr>
            <a:xfrm>
              <a:off x="10959311" y="2835364"/>
              <a:ext cx="1986020" cy="876422"/>
              <a:chOff x="10959311" y="2835364"/>
              <a:chExt cx="1986020" cy="876422"/>
            </a:xfrm>
          </p:grpSpPr>
          <p:sp>
            <p:nvSpPr>
              <p:cNvPr id="530" name="正方形/長方形 529">
                <a:extLst>
                  <a:ext uri="{FF2B5EF4-FFF2-40B4-BE49-F238E27FC236}">
                    <a16:creationId xmlns:a16="http://schemas.microsoft.com/office/drawing/2014/main" id="{050814C5-09EE-59D9-7B66-C090626D79A5}"/>
                  </a:ext>
                </a:extLst>
              </p:cNvPr>
              <p:cNvSpPr/>
              <p:nvPr/>
            </p:nvSpPr>
            <p:spPr>
              <a:xfrm>
                <a:off x="10981114" y="3226054"/>
                <a:ext cx="1922922" cy="480145"/>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531" name="正方形/長方形 530">
                <a:extLst>
                  <a:ext uri="{FF2B5EF4-FFF2-40B4-BE49-F238E27FC236}">
                    <a16:creationId xmlns:a16="http://schemas.microsoft.com/office/drawing/2014/main" id="{02071441-AB74-E88C-A267-9E21898E5AEA}"/>
                  </a:ext>
                </a:extLst>
              </p:cNvPr>
              <p:cNvSpPr/>
              <p:nvPr/>
            </p:nvSpPr>
            <p:spPr>
              <a:xfrm>
                <a:off x="10981114" y="3349249"/>
                <a:ext cx="1922922" cy="175711"/>
              </a:xfrm>
              <a:prstGeom prst="rect">
                <a:avLst/>
              </a:prstGeom>
              <a:solidFill>
                <a:srgbClr val="CCECFF"/>
              </a:solidFill>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532" name="正方形/長方形 531">
                <a:extLst>
                  <a:ext uri="{FF2B5EF4-FFF2-40B4-BE49-F238E27FC236}">
                    <a16:creationId xmlns:a16="http://schemas.microsoft.com/office/drawing/2014/main" id="{60882BC4-EE16-B431-2109-D408D2CFDBAD}"/>
                  </a:ext>
                </a:extLst>
              </p:cNvPr>
              <p:cNvSpPr/>
              <p:nvPr/>
            </p:nvSpPr>
            <p:spPr>
              <a:xfrm>
                <a:off x="10981114" y="3524960"/>
                <a:ext cx="1922922" cy="181239"/>
              </a:xfrm>
              <a:prstGeom prst="rect">
                <a:avLst/>
              </a:prstGeom>
              <a:solidFill>
                <a:schemeClr val="accent2">
                  <a:lumMod val="20000"/>
                  <a:lumOff val="80000"/>
                </a:schemeClr>
              </a:solidFill>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533" name="正方形/長方形 532">
                <a:extLst>
                  <a:ext uri="{FF2B5EF4-FFF2-40B4-BE49-F238E27FC236}">
                    <a16:creationId xmlns:a16="http://schemas.microsoft.com/office/drawing/2014/main" id="{34975CF5-EAC6-79E8-460C-A013298678C5}"/>
                  </a:ext>
                </a:extLst>
              </p:cNvPr>
              <p:cNvSpPr/>
              <p:nvPr/>
            </p:nvSpPr>
            <p:spPr>
              <a:xfrm>
                <a:off x="10976528" y="2835364"/>
                <a:ext cx="1922922" cy="362776"/>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534" name="テキスト ボックス 533">
                <a:extLst>
                  <a:ext uri="{FF2B5EF4-FFF2-40B4-BE49-F238E27FC236}">
                    <a16:creationId xmlns:a16="http://schemas.microsoft.com/office/drawing/2014/main" id="{9C1312C4-B9B4-8C4E-8772-5AADBF74B980}"/>
                  </a:ext>
                </a:extLst>
              </p:cNvPr>
              <p:cNvSpPr txBox="1"/>
              <p:nvPr/>
            </p:nvSpPr>
            <p:spPr>
              <a:xfrm>
                <a:off x="11608116" y="2912229"/>
                <a:ext cx="415498" cy="230832"/>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目標年度</a:t>
                </a:r>
                <a:endParaRPr lang="en-US" altLang="ja-JP" sz="450" dirty="0">
                  <a:latin typeface="游ゴシック Medium" panose="020B0500000000000000" pitchFamily="50" charset="-128"/>
                  <a:ea typeface="游ゴシック Medium" panose="020B0500000000000000" pitchFamily="50" charset="-128"/>
                </a:endParaRPr>
              </a:p>
              <a:p>
                <a:r>
                  <a:rPr lang="en-US" altLang="ja-JP" sz="450" dirty="0">
                    <a:latin typeface="游ゴシック Medium" panose="020B0500000000000000" pitchFamily="50" charset="-128"/>
                    <a:ea typeface="游ゴシック Medium" panose="020B0500000000000000" pitchFamily="50" charset="-128"/>
                  </a:rPr>
                  <a:t>2027</a:t>
                </a:r>
                <a:r>
                  <a:rPr lang="ja-JP" altLang="en-US" sz="450" dirty="0">
                    <a:latin typeface="游ゴシック Medium" panose="020B0500000000000000" pitchFamily="50" charset="-128"/>
                    <a:ea typeface="游ゴシック Medium" panose="020B0500000000000000" pitchFamily="50" charset="-128"/>
                  </a:rPr>
                  <a:t>年</a:t>
                </a:r>
                <a:endParaRPr lang="en-US" altLang="ja-JP" sz="450" dirty="0">
                  <a:latin typeface="游ゴシック Medium" panose="020B0500000000000000" pitchFamily="50" charset="-128"/>
                  <a:ea typeface="游ゴシック Medium" panose="020B0500000000000000" pitchFamily="50" charset="-128"/>
                </a:endParaRPr>
              </a:p>
            </p:txBody>
          </p:sp>
          <p:sp>
            <p:nvSpPr>
              <p:cNvPr id="535" name="テキスト ボックス 534">
                <a:extLst>
                  <a:ext uri="{FF2B5EF4-FFF2-40B4-BE49-F238E27FC236}">
                    <a16:creationId xmlns:a16="http://schemas.microsoft.com/office/drawing/2014/main" id="{81DDBAAA-2DBF-0E59-B74D-21D269FF4756}"/>
                  </a:ext>
                </a:extLst>
              </p:cNvPr>
              <p:cNvSpPr txBox="1"/>
              <p:nvPr/>
            </p:nvSpPr>
            <p:spPr>
              <a:xfrm>
                <a:off x="11874430" y="2869710"/>
                <a:ext cx="64152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省エネ基準達成率</a:t>
                </a:r>
                <a:endParaRPr lang="en-US" altLang="ja-JP" sz="450" dirty="0">
                  <a:latin typeface="游ゴシック Medium" panose="020B0500000000000000" pitchFamily="50" charset="-128"/>
                  <a:ea typeface="游ゴシック Medium" panose="020B0500000000000000" pitchFamily="50" charset="-128"/>
                </a:endParaRPr>
              </a:p>
            </p:txBody>
          </p:sp>
          <p:sp>
            <p:nvSpPr>
              <p:cNvPr id="536" name="テキスト ボックス 535">
                <a:extLst>
                  <a:ext uri="{FF2B5EF4-FFF2-40B4-BE49-F238E27FC236}">
                    <a16:creationId xmlns:a16="http://schemas.microsoft.com/office/drawing/2014/main" id="{4F9C9214-3656-F242-55C6-D4AF690AE167}"/>
                  </a:ext>
                </a:extLst>
              </p:cNvPr>
              <p:cNvSpPr txBox="1"/>
              <p:nvPr/>
            </p:nvSpPr>
            <p:spPr>
              <a:xfrm>
                <a:off x="10959311" y="2952704"/>
                <a:ext cx="553357" cy="246221"/>
              </a:xfrm>
              <a:prstGeom prst="rect">
                <a:avLst/>
              </a:prstGeom>
              <a:noFill/>
              <a:ln>
                <a:noFill/>
              </a:ln>
            </p:spPr>
            <p:txBody>
              <a:bodyPr wrap="none" rtlCol="0">
                <a:spAutoFit/>
              </a:bodyPr>
              <a:lstStyle/>
              <a:p>
                <a:r>
                  <a:rPr lang="en-US" altLang="ja-JP" sz="1000" dirty="0">
                    <a:latin typeface="游ゴシック Medium" panose="020B0500000000000000" pitchFamily="50" charset="-128"/>
                    <a:ea typeface="游ゴシック Medium" panose="020B0500000000000000" pitchFamily="50" charset="-128"/>
                  </a:rPr>
                  <a:t>768</a:t>
                </a:r>
                <a:r>
                  <a:rPr lang="en-US" altLang="ja-JP" sz="600" dirty="0">
                    <a:latin typeface="游ゴシック Medium" panose="020B0500000000000000" pitchFamily="50" charset="-128"/>
                    <a:ea typeface="游ゴシック Medium" panose="020B0500000000000000" pitchFamily="50" charset="-128"/>
                  </a:rPr>
                  <a:t>kWh</a:t>
                </a:r>
                <a:endParaRPr lang="en-US" altLang="ja-JP" sz="450" dirty="0">
                  <a:latin typeface="游ゴシック Medium" panose="020B0500000000000000" pitchFamily="50" charset="-128"/>
                  <a:ea typeface="游ゴシック Medium" panose="020B0500000000000000" pitchFamily="50" charset="-128"/>
                </a:endParaRPr>
              </a:p>
            </p:txBody>
          </p:sp>
          <p:sp>
            <p:nvSpPr>
              <p:cNvPr id="537" name="テキスト ボックス 536">
                <a:extLst>
                  <a:ext uri="{FF2B5EF4-FFF2-40B4-BE49-F238E27FC236}">
                    <a16:creationId xmlns:a16="http://schemas.microsoft.com/office/drawing/2014/main" id="{4E23B723-F2C3-EC87-F560-D18CEFD6E0CC}"/>
                  </a:ext>
                </a:extLst>
              </p:cNvPr>
              <p:cNvSpPr txBox="1"/>
              <p:nvPr/>
            </p:nvSpPr>
            <p:spPr>
              <a:xfrm>
                <a:off x="11980305" y="2958946"/>
                <a:ext cx="458780" cy="246221"/>
              </a:xfrm>
              <a:prstGeom prst="rect">
                <a:avLst/>
              </a:prstGeom>
              <a:noFill/>
              <a:ln>
                <a:noFill/>
              </a:ln>
            </p:spPr>
            <p:txBody>
              <a:bodyPr wrap="none" rtlCol="0">
                <a:spAutoFit/>
              </a:bodyPr>
              <a:lstStyle/>
              <a:p>
                <a:r>
                  <a:rPr lang="en-US" altLang="ja-JP" sz="1000" dirty="0">
                    <a:latin typeface="游ゴシック Medium" panose="020B0500000000000000" pitchFamily="50" charset="-128"/>
                    <a:ea typeface="游ゴシック Medium" panose="020B0500000000000000" pitchFamily="50" charset="-128"/>
                  </a:rPr>
                  <a:t>111</a:t>
                </a:r>
                <a:r>
                  <a:rPr lang="en-US" altLang="ja-JP" sz="60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38" name="テキスト ボックス 537">
                <a:extLst>
                  <a:ext uri="{FF2B5EF4-FFF2-40B4-BE49-F238E27FC236}">
                    <a16:creationId xmlns:a16="http://schemas.microsoft.com/office/drawing/2014/main" id="{F6CDD01C-C22E-DDA6-8EF1-CB64F6D0A94B}"/>
                  </a:ext>
                </a:extLst>
              </p:cNvPr>
              <p:cNvSpPr txBox="1"/>
              <p:nvPr/>
            </p:nvSpPr>
            <p:spPr>
              <a:xfrm>
                <a:off x="12467285" y="2973653"/>
                <a:ext cx="370614" cy="253916"/>
              </a:xfrm>
              <a:prstGeom prst="rect">
                <a:avLst/>
              </a:prstGeom>
              <a:noFill/>
              <a:ln>
                <a:noFill/>
              </a:ln>
            </p:spPr>
            <p:txBody>
              <a:bodyPr wrap="none" rtlCol="0">
                <a:spAutoFit/>
              </a:bodyPr>
              <a:lstStyle/>
              <a:p>
                <a:r>
                  <a:rPr lang="en-US" altLang="ja-JP" sz="1050" dirty="0">
                    <a:latin typeface="游ゴシック Medium" panose="020B0500000000000000" pitchFamily="50" charset="-128"/>
                    <a:ea typeface="游ゴシック Medium" panose="020B0500000000000000" pitchFamily="50" charset="-128"/>
                  </a:rPr>
                  <a:t>6.9</a:t>
                </a:r>
              </a:p>
            </p:txBody>
          </p:sp>
          <p:sp>
            <p:nvSpPr>
              <p:cNvPr id="539" name="テキスト ボックス 538">
                <a:extLst>
                  <a:ext uri="{FF2B5EF4-FFF2-40B4-BE49-F238E27FC236}">
                    <a16:creationId xmlns:a16="http://schemas.microsoft.com/office/drawing/2014/main" id="{53F5B6E3-D163-C1D8-99B5-53151AAD88AF}"/>
                  </a:ext>
                </a:extLst>
              </p:cNvPr>
              <p:cNvSpPr txBox="1"/>
              <p:nvPr/>
            </p:nvSpPr>
            <p:spPr>
              <a:xfrm>
                <a:off x="11016114" y="3356482"/>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冷房</a:t>
                </a:r>
                <a:endParaRPr lang="en-US" altLang="ja-JP" sz="450" dirty="0">
                  <a:latin typeface="游ゴシック Medium" panose="020B0500000000000000" pitchFamily="50" charset="-128"/>
                  <a:ea typeface="游ゴシック Medium" panose="020B0500000000000000" pitchFamily="50" charset="-128"/>
                </a:endParaRPr>
              </a:p>
            </p:txBody>
          </p:sp>
          <p:sp>
            <p:nvSpPr>
              <p:cNvPr id="540" name="テキスト ボックス 539">
                <a:extLst>
                  <a:ext uri="{FF2B5EF4-FFF2-40B4-BE49-F238E27FC236}">
                    <a16:creationId xmlns:a16="http://schemas.microsoft.com/office/drawing/2014/main" id="{94D2E511-DB6C-B23F-5AAF-91E24404D4C0}"/>
                  </a:ext>
                </a:extLst>
              </p:cNvPr>
              <p:cNvSpPr txBox="1"/>
              <p:nvPr/>
            </p:nvSpPr>
            <p:spPr>
              <a:xfrm>
                <a:off x="11018599" y="3543921"/>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暖房</a:t>
                </a:r>
                <a:endParaRPr lang="en-US" altLang="ja-JP" sz="450" dirty="0">
                  <a:latin typeface="游ゴシック Medium" panose="020B0500000000000000" pitchFamily="50" charset="-128"/>
                  <a:ea typeface="游ゴシック Medium" panose="020B0500000000000000" pitchFamily="50" charset="-128"/>
                </a:endParaRPr>
              </a:p>
            </p:txBody>
          </p:sp>
          <p:sp>
            <p:nvSpPr>
              <p:cNvPr id="541" name="テキスト ボックス 540">
                <a:extLst>
                  <a:ext uri="{FF2B5EF4-FFF2-40B4-BE49-F238E27FC236}">
                    <a16:creationId xmlns:a16="http://schemas.microsoft.com/office/drawing/2014/main" id="{7CC3B9AF-240B-444B-CEE1-4258CF0DA8AD}"/>
                  </a:ext>
                </a:extLst>
              </p:cNvPr>
              <p:cNvSpPr txBox="1"/>
              <p:nvPr/>
            </p:nvSpPr>
            <p:spPr>
              <a:xfrm>
                <a:off x="11314728" y="3219158"/>
                <a:ext cx="527709"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畳数のめやす</a:t>
                </a:r>
                <a:endParaRPr lang="en-US" altLang="ja-JP" sz="450" dirty="0">
                  <a:latin typeface="游ゴシック Medium" panose="020B0500000000000000" pitchFamily="50" charset="-128"/>
                  <a:ea typeface="游ゴシック Medium" panose="020B0500000000000000" pitchFamily="50" charset="-128"/>
                </a:endParaRPr>
              </a:p>
            </p:txBody>
          </p:sp>
          <p:sp>
            <p:nvSpPr>
              <p:cNvPr id="542" name="テキスト ボックス 541">
                <a:extLst>
                  <a:ext uri="{FF2B5EF4-FFF2-40B4-BE49-F238E27FC236}">
                    <a16:creationId xmlns:a16="http://schemas.microsoft.com/office/drawing/2014/main" id="{D94E59D9-5BF9-5BC8-3122-05A8B7B3EA94}"/>
                  </a:ext>
                </a:extLst>
              </p:cNvPr>
              <p:cNvSpPr txBox="1"/>
              <p:nvPr/>
            </p:nvSpPr>
            <p:spPr>
              <a:xfrm>
                <a:off x="11952540" y="3209633"/>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能力</a:t>
                </a:r>
                <a:endParaRPr lang="en-US" altLang="ja-JP" sz="450" dirty="0">
                  <a:latin typeface="游ゴシック Medium" panose="020B0500000000000000" pitchFamily="50" charset="-128"/>
                  <a:ea typeface="游ゴシック Medium" panose="020B0500000000000000" pitchFamily="50" charset="-128"/>
                </a:endParaRPr>
              </a:p>
            </p:txBody>
          </p:sp>
          <p:sp>
            <p:nvSpPr>
              <p:cNvPr id="543" name="テキスト ボックス 542">
                <a:extLst>
                  <a:ext uri="{FF2B5EF4-FFF2-40B4-BE49-F238E27FC236}">
                    <a16:creationId xmlns:a16="http://schemas.microsoft.com/office/drawing/2014/main" id="{0E77F574-BC7F-BFD9-4005-06E5843C261A}"/>
                  </a:ext>
                </a:extLst>
              </p:cNvPr>
              <p:cNvSpPr txBox="1"/>
              <p:nvPr/>
            </p:nvSpPr>
            <p:spPr>
              <a:xfrm>
                <a:off x="12422319" y="3209633"/>
                <a:ext cx="415498"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消費電力</a:t>
                </a:r>
                <a:endParaRPr lang="en-US" altLang="ja-JP" sz="450" dirty="0">
                  <a:latin typeface="游ゴシック Medium" panose="020B0500000000000000" pitchFamily="50" charset="-128"/>
                  <a:ea typeface="游ゴシック Medium" panose="020B0500000000000000" pitchFamily="50" charset="-128"/>
                </a:endParaRPr>
              </a:p>
            </p:txBody>
          </p:sp>
          <p:sp>
            <p:nvSpPr>
              <p:cNvPr id="544" name="テキスト ボックス 543">
                <a:extLst>
                  <a:ext uri="{FF2B5EF4-FFF2-40B4-BE49-F238E27FC236}">
                    <a16:creationId xmlns:a16="http://schemas.microsoft.com/office/drawing/2014/main" id="{39B0C32B-7252-1E18-0703-2832082C896B}"/>
                  </a:ext>
                </a:extLst>
              </p:cNvPr>
              <p:cNvSpPr txBox="1"/>
              <p:nvPr/>
            </p:nvSpPr>
            <p:spPr>
              <a:xfrm>
                <a:off x="11298697" y="3309092"/>
                <a:ext cx="543739"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8〜12</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13〜19㎡</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45" name="テキスト ボックス 544">
                <a:extLst>
                  <a:ext uri="{FF2B5EF4-FFF2-40B4-BE49-F238E27FC236}">
                    <a16:creationId xmlns:a16="http://schemas.microsoft.com/office/drawing/2014/main" id="{0F3D388E-60B1-190D-A3D3-51890BD221C3}"/>
                  </a:ext>
                </a:extLst>
              </p:cNvPr>
              <p:cNvSpPr txBox="1"/>
              <p:nvPr/>
            </p:nvSpPr>
            <p:spPr>
              <a:xfrm>
                <a:off x="11806210" y="3315914"/>
                <a:ext cx="59824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2.8kW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0.7〜4.0kW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46" name="テキスト ボックス 545">
                <a:extLst>
                  <a:ext uri="{FF2B5EF4-FFF2-40B4-BE49-F238E27FC236}">
                    <a16:creationId xmlns:a16="http://schemas.microsoft.com/office/drawing/2014/main" id="{8A6DD9E0-9168-47CB-3F51-483F589614A6}"/>
                  </a:ext>
                </a:extLst>
              </p:cNvPr>
              <p:cNvSpPr txBox="1"/>
              <p:nvPr/>
            </p:nvSpPr>
            <p:spPr>
              <a:xfrm>
                <a:off x="12342281" y="3306731"/>
                <a:ext cx="603050"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540W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150〜990W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cxnSp>
            <p:nvCxnSpPr>
              <p:cNvPr id="547" name="直線コネクタ 546">
                <a:extLst>
                  <a:ext uri="{FF2B5EF4-FFF2-40B4-BE49-F238E27FC236}">
                    <a16:creationId xmlns:a16="http://schemas.microsoft.com/office/drawing/2014/main" id="{0F4C7572-8290-CA01-C905-4818464E38E1}"/>
                  </a:ext>
                </a:extLst>
              </p:cNvPr>
              <p:cNvCxnSpPr/>
              <p:nvPr/>
            </p:nvCxnSpPr>
            <p:spPr>
              <a:xfrm>
                <a:off x="11485663"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548" name="直線コネクタ 547">
                <a:extLst>
                  <a:ext uri="{FF2B5EF4-FFF2-40B4-BE49-F238E27FC236}">
                    <a16:creationId xmlns:a16="http://schemas.microsoft.com/office/drawing/2014/main" id="{02CF3BE9-43A2-A496-C636-3D58930C4FD3}"/>
                  </a:ext>
                </a:extLst>
              </p:cNvPr>
              <p:cNvCxnSpPr/>
              <p:nvPr/>
            </p:nvCxnSpPr>
            <p:spPr>
              <a:xfrm>
                <a:off x="11955289"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549" name="直線コネクタ 548">
                <a:extLst>
                  <a:ext uri="{FF2B5EF4-FFF2-40B4-BE49-F238E27FC236}">
                    <a16:creationId xmlns:a16="http://schemas.microsoft.com/office/drawing/2014/main" id="{0EAAC902-A213-5BE2-BC49-D5FA500B43A4}"/>
                  </a:ext>
                </a:extLst>
              </p:cNvPr>
              <p:cNvCxnSpPr/>
              <p:nvPr/>
            </p:nvCxnSpPr>
            <p:spPr>
              <a:xfrm>
                <a:off x="12440499"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550" name="直線コネクタ 549">
                <a:extLst>
                  <a:ext uri="{FF2B5EF4-FFF2-40B4-BE49-F238E27FC236}">
                    <a16:creationId xmlns:a16="http://schemas.microsoft.com/office/drawing/2014/main" id="{4A1C6068-56DB-AAA0-DA22-29B813F2CC26}"/>
                  </a:ext>
                </a:extLst>
              </p:cNvPr>
              <p:cNvCxnSpPr>
                <a:cxnSpLocks/>
              </p:cNvCxnSpPr>
              <p:nvPr/>
            </p:nvCxnSpPr>
            <p:spPr>
              <a:xfrm>
                <a:off x="11350545" y="3227569"/>
                <a:ext cx="0" cy="484217"/>
              </a:xfrm>
              <a:prstGeom prst="line">
                <a:avLst/>
              </a:prstGeom>
              <a:ln w="3175"/>
            </p:spPr>
            <p:style>
              <a:lnRef idx="1">
                <a:schemeClr val="dk1"/>
              </a:lnRef>
              <a:fillRef idx="0">
                <a:schemeClr val="dk1"/>
              </a:fillRef>
              <a:effectRef idx="0">
                <a:schemeClr val="dk1"/>
              </a:effectRef>
              <a:fontRef idx="minor">
                <a:schemeClr val="tx1"/>
              </a:fontRef>
            </p:style>
          </p:cxnSp>
          <p:cxnSp>
            <p:nvCxnSpPr>
              <p:cNvPr id="551" name="直線コネクタ 550">
                <a:extLst>
                  <a:ext uri="{FF2B5EF4-FFF2-40B4-BE49-F238E27FC236}">
                    <a16:creationId xmlns:a16="http://schemas.microsoft.com/office/drawing/2014/main" id="{486E959B-0562-93C2-7FFF-7FF4481EB7CF}"/>
                  </a:ext>
                </a:extLst>
              </p:cNvPr>
              <p:cNvCxnSpPr>
                <a:cxnSpLocks/>
              </p:cNvCxnSpPr>
              <p:nvPr/>
            </p:nvCxnSpPr>
            <p:spPr>
              <a:xfrm>
                <a:off x="11806210" y="3226053"/>
                <a:ext cx="0" cy="484217"/>
              </a:xfrm>
              <a:prstGeom prst="line">
                <a:avLst/>
              </a:prstGeom>
              <a:ln w="3175"/>
            </p:spPr>
            <p:style>
              <a:lnRef idx="1">
                <a:schemeClr val="dk1"/>
              </a:lnRef>
              <a:fillRef idx="0">
                <a:schemeClr val="dk1"/>
              </a:fillRef>
              <a:effectRef idx="0">
                <a:schemeClr val="dk1"/>
              </a:effectRef>
              <a:fontRef idx="minor">
                <a:schemeClr val="tx1"/>
              </a:fontRef>
            </p:style>
          </p:cxnSp>
          <p:cxnSp>
            <p:nvCxnSpPr>
              <p:cNvPr id="552" name="直線コネクタ 551">
                <a:extLst>
                  <a:ext uri="{FF2B5EF4-FFF2-40B4-BE49-F238E27FC236}">
                    <a16:creationId xmlns:a16="http://schemas.microsoft.com/office/drawing/2014/main" id="{95B76D13-673C-F3D8-B2A8-EE5CC22B8F06}"/>
                  </a:ext>
                </a:extLst>
              </p:cNvPr>
              <p:cNvCxnSpPr>
                <a:cxnSpLocks/>
              </p:cNvCxnSpPr>
              <p:nvPr/>
            </p:nvCxnSpPr>
            <p:spPr>
              <a:xfrm>
                <a:off x="12384304" y="3226053"/>
                <a:ext cx="0" cy="484217"/>
              </a:xfrm>
              <a:prstGeom prst="line">
                <a:avLst/>
              </a:prstGeom>
              <a:ln w="3175"/>
            </p:spPr>
            <p:style>
              <a:lnRef idx="1">
                <a:schemeClr val="dk1"/>
              </a:lnRef>
              <a:fillRef idx="0">
                <a:schemeClr val="dk1"/>
              </a:fillRef>
              <a:effectRef idx="0">
                <a:schemeClr val="dk1"/>
              </a:effectRef>
              <a:fontRef idx="minor">
                <a:schemeClr val="tx1"/>
              </a:fontRef>
            </p:style>
          </p:cxnSp>
        </p:grpSp>
        <p:sp>
          <p:nvSpPr>
            <p:cNvPr id="529" name="テキスト ボックス 528">
              <a:extLst>
                <a:ext uri="{FF2B5EF4-FFF2-40B4-BE49-F238E27FC236}">
                  <a16:creationId xmlns:a16="http://schemas.microsoft.com/office/drawing/2014/main" id="{64B4DEB2-16D5-9D15-0864-2BCB6204C759}"/>
                </a:ext>
              </a:extLst>
            </p:cNvPr>
            <p:cNvSpPr txBox="1"/>
            <p:nvPr/>
          </p:nvSpPr>
          <p:spPr>
            <a:xfrm>
              <a:off x="10943629" y="2871912"/>
              <a:ext cx="588623"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期間消費電力量</a:t>
              </a:r>
              <a:endParaRPr lang="en-US" altLang="ja-JP" sz="450" dirty="0">
                <a:latin typeface="游ゴシック Medium" panose="020B0500000000000000" pitchFamily="50" charset="-128"/>
                <a:ea typeface="游ゴシック Medium" panose="020B0500000000000000" pitchFamily="50" charset="-128"/>
              </a:endParaRPr>
            </a:p>
          </p:txBody>
        </p:sp>
      </p:grpSp>
      <p:grpSp>
        <p:nvGrpSpPr>
          <p:cNvPr id="553" name="グループ化 552">
            <a:extLst>
              <a:ext uri="{FF2B5EF4-FFF2-40B4-BE49-F238E27FC236}">
                <a16:creationId xmlns:a16="http://schemas.microsoft.com/office/drawing/2014/main" id="{E3748093-349A-A65C-2DA4-94E5BCA31642}"/>
              </a:ext>
            </a:extLst>
          </p:cNvPr>
          <p:cNvGrpSpPr/>
          <p:nvPr/>
        </p:nvGrpSpPr>
        <p:grpSpPr>
          <a:xfrm>
            <a:off x="12944396" y="5001489"/>
            <a:ext cx="2050922" cy="876422"/>
            <a:chOff x="10917653" y="2835364"/>
            <a:chExt cx="2050922" cy="876422"/>
          </a:xfrm>
        </p:grpSpPr>
        <p:grpSp>
          <p:nvGrpSpPr>
            <p:cNvPr id="554" name="グループ化 553">
              <a:extLst>
                <a:ext uri="{FF2B5EF4-FFF2-40B4-BE49-F238E27FC236}">
                  <a16:creationId xmlns:a16="http://schemas.microsoft.com/office/drawing/2014/main" id="{C9651C6C-C4BF-E574-D7FC-E4F18BE51213}"/>
                </a:ext>
              </a:extLst>
            </p:cNvPr>
            <p:cNvGrpSpPr/>
            <p:nvPr/>
          </p:nvGrpSpPr>
          <p:grpSpPr>
            <a:xfrm>
              <a:off x="10917653" y="2835364"/>
              <a:ext cx="2050922" cy="876422"/>
              <a:chOff x="10917653" y="2835364"/>
              <a:chExt cx="2050922" cy="876422"/>
            </a:xfrm>
          </p:grpSpPr>
          <p:sp>
            <p:nvSpPr>
              <p:cNvPr id="556" name="正方形/長方形 555">
                <a:extLst>
                  <a:ext uri="{FF2B5EF4-FFF2-40B4-BE49-F238E27FC236}">
                    <a16:creationId xmlns:a16="http://schemas.microsoft.com/office/drawing/2014/main" id="{7A4B9A1A-5AE1-E72F-D9EF-097A14D14199}"/>
                  </a:ext>
                </a:extLst>
              </p:cNvPr>
              <p:cNvSpPr/>
              <p:nvPr/>
            </p:nvSpPr>
            <p:spPr>
              <a:xfrm>
                <a:off x="10981114" y="3226054"/>
                <a:ext cx="1922922" cy="480145"/>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557" name="正方形/長方形 556">
                <a:extLst>
                  <a:ext uri="{FF2B5EF4-FFF2-40B4-BE49-F238E27FC236}">
                    <a16:creationId xmlns:a16="http://schemas.microsoft.com/office/drawing/2014/main" id="{2A38DFCC-E72D-C08C-3253-A55A5EC0BF17}"/>
                  </a:ext>
                </a:extLst>
              </p:cNvPr>
              <p:cNvSpPr/>
              <p:nvPr/>
            </p:nvSpPr>
            <p:spPr>
              <a:xfrm>
                <a:off x="10981114" y="3349249"/>
                <a:ext cx="1922922" cy="175711"/>
              </a:xfrm>
              <a:prstGeom prst="rect">
                <a:avLst/>
              </a:prstGeom>
              <a:solidFill>
                <a:srgbClr val="CCECFF"/>
              </a:solidFill>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558" name="正方形/長方形 557">
                <a:extLst>
                  <a:ext uri="{FF2B5EF4-FFF2-40B4-BE49-F238E27FC236}">
                    <a16:creationId xmlns:a16="http://schemas.microsoft.com/office/drawing/2014/main" id="{2CD07F79-44DF-FD5A-1AF3-B6F3F4C7833E}"/>
                  </a:ext>
                </a:extLst>
              </p:cNvPr>
              <p:cNvSpPr/>
              <p:nvPr/>
            </p:nvSpPr>
            <p:spPr>
              <a:xfrm>
                <a:off x="10981114" y="3524960"/>
                <a:ext cx="1922922" cy="181239"/>
              </a:xfrm>
              <a:prstGeom prst="rect">
                <a:avLst/>
              </a:prstGeom>
              <a:solidFill>
                <a:schemeClr val="accent2">
                  <a:lumMod val="20000"/>
                  <a:lumOff val="80000"/>
                </a:schemeClr>
              </a:solidFill>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559" name="正方形/長方形 558">
                <a:extLst>
                  <a:ext uri="{FF2B5EF4-FFF2-40B4-BE49-F238E27FC236}">
                    <a16:creationId xmlns:a16="http://schemas.microsoft.com/office/drawing/2014/main" id="{11F40FE6-A9A4-9F0C-A295-6F0A154E21A7}"/>
                  </a:ext>
                </a:extLst>
              </p:cNvPr>
              <p:cNvSpPr/>
              <p:nvPr/>
            </p:nvSpPr>
            <p:spPr>
              <a:xfrm>
                <a:off x="10976528" y="2835364"/>
                <a:ext cx="1922922" cy="362776"/>
              </a:xfrm>
              <a:prstGeom prst="rect">
                <a:avLst/>
              </a:prstGeom>
              <a:ln w="3175"/>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p>
            </p:txBody>
          </p:sp>
          <p:sp>
            <p:nvSpPr>
              <p:cNvPr id="560" name="テキスト ボックス 559">
                <a:extLst>
                  <a:ext uri="{FF2B5EF4-FFF2-40B4-BE49-F238E27FC236}">
                    <a16:creationId xmlns:a16="http://schemas.microsoft.com/office/drawing/2014/main" id="{F7B711D1-4AD5-7DEE-F7D2-F8493F0D0338}"/>
                  </a:ext>
                </a:extLst>
              </p:cNvPr>
              <p:cNvSpPr txBox="1"/>
              <p:nvPr/>
            </p:nvSpPr>
            <p:spPr>
              <a:xfrm>
                <a:off x="11608116" y="2912229"/>
                <a:ext cx="415498" cy="230832"/>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目標年度</a:t>
                </a:r>
                <a:endParaRPr lang="en-US" altLang="ja-JP" sz="450" dirty="0">
                  <a:latin typeface="游ゴシック Medium" panose="020B0500000000000000" pitchFamily="50" charset="-128"/>
                  <a:ea typeface="游ゴシック Medium" panose="020B0500000000000000" pitchFamily="50" charset="-128"/>
                </a:endParaRPr>
              </a:p>
              <a:p>
                <a:r>
                  <a:rPr lang="en-US" altLang="ja-JP" sz="450" dirty="0">
                    <a:latin typeface="游ゴシック Medium" panose="020B0500000000000000" pitchFamily="50" charset="-128"/>
                    <a:ea typeface="游ゴシック Medium" panose="020B0500000000000000" pitchFamily="50" charset="-128"/>
                  </a:rPr>
                  <a:t>2027</a:t>
                </a:r>
                <a:r>
                  <a:rPr lang="ja-JP" altLang="en-US" sz="450" dirty="0">
                    <a:latin typeface="游ゴシック Medium" panose="020B0500000000000000" pitchFamily="50" charset="-128"/>
                    <a:ea typeface="游ゴシック Medium" panose="020B0500000000000000" pitchFamily="50" charset="-128"/>
                  </a:rPr>
                  <a:t>年</a:t>
                </a:r>
                <a:endParaRPr lang="en-US" altLang="ja-JP" sz="450" dirty="0">
                  <a:latin typeface="游ゴシック Medium" panose="020B0500000000000000" pitchFamily="50" charset="-128"/>
                  <a:ea typeface="游ゴシック Medium" panose="020B0500000000000000" pitchFamily="50" charset="-128"/>
                </a:endParaRPr>
              </a:p>
            </p:txBody>
          </p:sp>
          <p:sp>
            <p:nvSpPr>
              <p:cNvPr id="561" name="テキスト ボックス 560">
                <a:extLst>
                  <a:ext uri="{FF2B5EF4-FFF2-40B4-BE49-F238E27FC236}">
                    <a16:creationId xmlns:a16="http://schemas.microsoft.com/office/drawing/2014/main" id="{1DCE40A3-3FC9-0B60-73E2-C0260FCB972C}"/>
                  </a:ext>
                </a:extLst>
              </p:cNvPr>
              <p:cNvSpPr txBox="1"/>
              <p:nvPr/>
            </p:nvSpPr>
            <p:spPr>
              <a:xfrm>
                <a:off x="11874430" y="2869710"/>
                <a:ext cx="64152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省エネ基準達成率</a:t>
                </a:r>
                <a:endParaRPr lang="en-US" altLang="ja-JP" sz="450" dirty="0">
                  <a:latin typeface="游ゴシック Medium" panose="020B0500000000000000" pitchFamily="50" charset="-128"/>
                  <a:ea typeface="游ゴシック Medium" panose="020B0500000000000000" pitchFamily="50" charset="-128"/>
                </a:endParaRPr>
              </a:p>
            </p:txBody>
          </p:sp>
          <p:sp>
            <p:nvSpPr>
              <p:cNvPr id="562" name="テキスト ボックス 561">
                <a:extLst>
                  <a:ext uri="{FF2B5EF4-FFF2-40B4-BE49-F238E27FC236}">
                    <a16:creationId xmlns:a16="http://schemas.microsoft.com/office/drawing/2014/main" id="{4652ADAF-0231-91A3-7666-24DC8A8C7966}"/>
                  </a:ext>
                </a:extLst>
              </p:cNvPr>
              <p:cNvSpPr txBox="1"/>
              <p:nvPr/>
            </p:nvSpPr>
            <p:spPr>
              <a:xfrm>
                <a:off x="10917653" y="2952704"/>
                <a:ext cx="657552" cy="246221"/>
              </a:xfrm>
              <a:prstGeom prst="rect">
                <a:avLst/>
              </a:prstGeom>
              <a:noFill/>
              <a:ln>
                <a:noFill/>
              </a:ln>
            </p:spPr>
            <p:txBody>
              <a:bodyPr wrap="none" rtlCol="0">
                <a:spAutoFit/>
              </a:bodyPr>
              <a:lstStyle/>
              <a:p>
                <a:r>
                  <a:rPr lang="en-US" altLang="ja-JP" sz="1000" dirty="0">
                    <a:latin typeface="游ゴシック Medium" panose="020B0500000000000000" pitchFamily="50" charset="-128"/>
                    <a:ea typeface="游ゴシック Medium" panose="020B0500000000000000" pitchFamily="50" charset="-128"/>
                  </a:rPr>
                  <a:t>1,182</a:t>
                </a:r>
                <a:r>
                  <a:rPr lang="en-US" altLang="ja-JP" sz="600" dirty="0">
                    <a:latin typeface="游ゴシック Medium" panose="020B0500000000000000" pitchFamily="50" charset="-128"/>
                    <a:ea typeface="游ゴシック Medium" panose="020B0500000000000000" pitchFamily="50" charset="-128"/>
                  </a:rPr>
                  <a:t>kWh</a:t>
                </a:r>
                <a:endParaRPr lang="en-US" altLang="ja-JP" sz="450" dirty="0">
                  <a:latin typeface="游ゴシック Medium" panose="020B0500000000000000" pitchFamily="50" charset="-128"/>
                  <a:ea typeface="游ゴシック Medium" panose="020B0500000000000000" pitchFamily="50" charset="-128"/>
                </a:endParaRPr>
              </a:p>
            </p:txBody>
          </p:sp>
          <p:sp>
            <p:nvSpPr>
              <p:cNvPr id="563" name="テキスト ボックス 562">
                <a:extLst>
                  <a:ext uri="{FF2B5EF4-FFF2-40B4-BE49-F238E27FC236}">
                    <a16:creationId xmlns:a16="http://schemas.microsoft.com/office/drawing/2014/main" id="{0B32DB94-BE2D-DCE9-6F64-BC6681E6D8E2}"/>
                  </a:ext>
                </a:extLst>
              </p:cNvPr>
              <p:cNvSpPr txBox="1"/>
              <p:nvPr/>
            </p:nvSpPr>
            <p:spPr>
              <a:xfrm>
                <a:off x="11980305" y="2958946"/>
                <a:ext cx="458780" cy="246221"/>
              </a:xfrm>
              <a:prstGeom prst="rect">
                <a:avLst/>
              </a:prstGeom>
              <a:noFill/>
              <a:ln>
                <a:noFill/>
              </a:ln>
            </p:spPr>
            <p:txBody>
              <a:bodyPr wrap="none" rtlCol="0">
                <a:spAutoFit/>
              </a:bodyPr>
              <a:lstStyle/>
              <a:p>
                <a:r>
                  <a:rPr lang="en-US" altLang="ja-JP" sz="1000" dirty="0">
                    <a:latin typeface="游ゴシック Medium" panose="020B0500000000000000" pitchFamily="50" charset="-128"/>
                    <a:ea typeface="游ゴシック Medium" panose="020B0500000000000000" pitchFamily="50" charset="-128"/>
                  </a:rPr>
                  <a:t>103</a:t>
                </a:r>
                <a:r>
                  <a:rPr lang="en-US" altLang="ja-JP" sz="60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64" name="テキスト ボックス 563">
                <a:extLst>
                  <a:ext uri="{FF2B5EF4-FFF2-40B4-BE49-F238E27FC236}">
                    <a16:creationId xmlns:a16="http://schemas.microsoft.com/office/drawing/2014/main" id="{55B1A4D5-8567-0407-F54D-911945055621}"/>
                  </a:ext>
                </a:extLst>
              </p:cNvPr>
              <p:cNvSpPr txBox="1"/>
              <p:nvPr/>
            </p:nvSpPr>
            <p:spPr>
              <a:xfrm>
                <a:off x="12467285" y="2973653"/>
                <a:ext cx="370614" cy="253916"/>
              </a:xfrm>
              <a:prstGeom prst="rect">
                <a:avLst/>
              </a:prstGeom>
              <a:noFill/>
              <a:ln>
                <a:noFill/>
              </a:ln>
            </p:spPr>
            <p:txBody>
              <a:bodyPr wrap="none" rtlCol="0">
                <a:spAutoFit/>
              </a:bodyPr>
              <a:lstStyle/>
              <a:p>
                <a:r>
                  <a:rPr lang="en-US" altLang="ja-JP" sz="1050" dirty="0">
                    <a:latin typeface="游ゴシック Medium" panose="020B0500000000000000" pitchFamily="50" charset="-128"/>
                    <a:ea typeface="游ゴシック Medium" panose="020B0500000000000000" pitchFamily="50" charset="-128"/>
                  </a:rPr>
                  <a:t>6.4</a:t>
                </a:r>
              </a:p>
            </p:txBody>
          </p:sp>
          <p:sp>
            <p:nvSpPr>
              <p:cNvPr id="565" name="テキスト ボックス 564">
                <a:extLst>
                  <a:ext uri="{FF2B5EF4-FFF2-40B4-BE49-F238E27FC236}">
                    <a16:creationId xmlns:a16="http://schemas.microsoft.com/office/drawing/2014/main" id="{FE7FF3ED-C9C1-B5DB-6CCA-725D8F4F6A12}"/>
                  </a:ext>
                </a:extLst>
              </p:cNvPr>
              <p:cNvSpPr txBox="1"/>
              <p:nvPr/>
            </p:nvSpPr>
            <p:spPr>
              <a:xfrm>
                <a:off x="11016114" y="3356482"/>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冷房</a:t>
                </a:r>
                <a:endParaRPr lang="en-US" altLang="ja-JP" sz="450" dirty="0">
                  <a:latin typeface="游ゴシック Medium" panose="020B0500000000000000" pitchFamily="50" charset="-128"/>
                  <a:ea typeface="游ゴシック Medium" panose="020B0500000000000000" pitchFamily="50" charset="-128"/>
                </a:endParaRPr>
              </a:p>
            </p:txBody>
          </p:sp>
          <p:sp>
            <p:nvSpPr>
              <p:cNvPr id="566" name="テキスト ボックス 565">
                <a:extLst>
                  <a:ext uri="{FF2B5EF4-FFF2-40B4-BE49-F238E27FC236}">
                    <a16:creationId xmlns:a16="http://schemas.microsoft.com/office/drawing/2014/main" id="{C5911683-70B7-28BB-CF0A-F292F0566B34}"/>
                  </a:ext>
                </a:extLst>
              </p:cNvPr>
              <p:cNvSpPr txBox="1"/>
              <p:nvPr/>
            </p:nvSpPr>
            <p:spPr>
              <a:xfrm>
                <a:off x="11018599" y="3543921"/>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暖房</a:t>
                </a:r>
                <a:endParaRPr lang="en-US" altLang="ja-JP" sz="450" dirty="0">
                  <a:latin typeface="游ゴシック Medium" panose="020B0500000000000000" pitchFamily="50" charset="-128"/>
                  <a:ea typeface="游ゴシック Medium" panose="020B0500000000000000" pitchFamily="50" charset="-128"/>
                </a:endParaRPr>
              </a:p>
            </p:txBody>
          </p:sp>
          <p:sp>
            <p:nvSpPr>
              <p:cNvPr id="567" name="テキスト ボックス 566">
                <a:extLst>
                  <a:ext uri="{FF2B5EF4-FFF2-40B4-BE49-F238E27FC236}">
                    <a16:creationId xmlns:a16="http://schemas.microsoft.com/office/drawing/2014/main" id="{04D7B6EF-3555-727B-BE0F-41E966AF1AD2}"/>
                  </a:ext>
                </a:extLst>
              </p:cNvPr>
              <p:cNvSpPr txBox="1"/>
              <p:nvPr/>
            </p:nvSpPr>
            <p:spPr>
              <a:xfrm>
                <a:off x="11314728" y="3219158"/>
                <a:ext cx="527709"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畳数のめやす</a:t>
                </a:r>
                <a:endParaRPr lang="en-US" altLang="ja-JP" sz="450" dirty="0">
                  <a:latin typeface="游ゴシック Medium" panose="020B0500000000000000" pitchFamily="50" charset="-128"/>
                  <a:ea typeface="游ゴシック Medium" panose="020B0500000000000000" pitchFamily="50" charset="-128"/>
                </a:endParaRPr>
              </a:p>
            </p:txBody>
          </p:sp>
          <p:sp>
            <p:nvSpPr>
              <p:cNvPr id="568" name="テキスト ボックス 567">
                <a:extLst>
                  <a:ext uri="{FF2B5EF4-FFF2-40B4-BE49-F238E27FC236}">
                    <a16:creationId xmlns:a16="http://schemas.microsoft.com/office/drawing/2014/main" id="{B51A933C-2FC6-2691-0876-89B4A446F9ED}"/>
                  </a:ext>
                </a:extLst>
              </p:cNvPr>
              <p:cNvSpPr txBox="1"/>
              <p:nvPr/>
            </p:nvSpPr>
            <p:spPr>
              <a:xfrm>
                <a:off x="11952540" y="3209633"/>
                <a:ext cx="300082" cy="161583"/>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能力</a:t>
                </a:r>
                <a:endParaRPr lang="en-US" altLang="ja-JP" sz="450" dirty="0">
                  <a:latin typeface="游ゴシック Medium" panose="020B0500000000000000" pitchFamily="50" charset="-128"/>
                  <a:ea typeface="游ゴシック Medium" panose="020B0500000000000000" pitchFamily="50" charset="-128"/>
                </a:endParaRPr>
              </a:p>
            </p:txBody>
          </p:sp>
          <p:sp>
            <p:nvSpPr>
              <p:cNvPr id="569" name="テキスト ボックス 568">
                <a:extLst>
                  <a:ext uri="{FF2B5EF4-FFF2-40B4-BE49-F238E27FC236}">
                    <a16:creationId xmlns:a16="http://schemas.microsoft.com/office/drawing/2014/main" id="{6ED45AD7-2BCA-D036-8830-939AB6406158}"/>
                  </a:ext>
                </a:extLst>
              </p:cNvPr>
              <p:cNvSpPr txBox="1"/>
              <p:nvPr/>
            </p:nvSpPr>
            <p:spPr>
              <a:xfrm>
                <a:off x="12422319" y="3209633"/>
                <a:ext cx="415498"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消費電力</a:t>
                </a:r>
                <a:endParaRPr lang="en-US" altLang="ja-JP" sz="450" dirty="0">
                  <a:latin typeface="游ゴシック Medium" panose="020B0500000000000000" pitchFamily="50" charset="-128"/>
                  <a:ea typeface="游ゴシック Medium" panose="020B0500000000000000" pitchFamily="50" charset="-128"/>
                </a:endParaRPr>
              </a:p>
            </p:txBody>
          </p:sp>
          <p:sp>
            <p:nvSpPr>
              <p:cNvPr id="570" name="テキスト ボックス 569">
                <a:extLst>
                  <a:ext uri="{FF2B5EF4-FFF2-40B4-BE49-F238E27FC236}">
                    <a16:creationId xmlns:a16="http://schemas.microsoft.com/office/drawing/2014/main" id="{E83363EA-3A37-B8A7-5659-64FE922EAF62}"/>
                  </a:ext>
                </a:extLst>
              </p:cNvPr>
              <p:cNvSpPr txBox="1"/>
              <p:nvPr/>
            </p:nvSpPr>
            <p:spPr>
              <a:xfrm>
                <a:off x="11298697" y="3309092"/>
                <a:ext cx="543739"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11〜17</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18〜28㎡</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71" name="テキスト ボックス 570">
                <a:extLst>
                  <a:ext uri="{FF2B5EF4-FFF2-40B4-BE49-F238E27FC236}">
                    <a16:creationId xmlns:a16="http://schemas.microsoft.com/office/drawing/2014/main" id="{872498F4-D2C4-49EA-F3C3-F3AB7F380928}"/>
                  </a:ext>
                </a:extLst>
              </p:cNvPr>
              <p:cNvSpPr txBox="1"/>
              <p:nvPr/>
            </p:nvSpPr>
            <p:spPr>
              <a:xfrm>
                <a:off x="11806210" y="3315914"/>
                <a:ext cx="59824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4.0kW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0.7〜5.3kW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72" name="テキスト ボックス 571">
                <a:extLst>
                  <a:ext uri="{FF2B5EF4-FFF2-40B4-BE49-F238E27FC236}">
                    <a16:creationId xmlns:a16="http://schemas.microsoft.com/office/drawing/2014/main" id="{D0B55077-5B1E-DD60-081B-66F2200B4FDD}"/>
                  </a:ext>
                </a:extLst>
              </p:cNvPr>
              <p:cNvSpPr txBox="1"/>
              <p:nvPr/>
            </p:nvSpPr>
            <p:spPr>
              <a:xfrm>
                <a:off x="12319037" y="3306731"/>
                <a:ext cx="649538"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920W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140〜1,420W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cxnSp>
            <p:nvCxnSpPr>
              <p:cNvPr id="573" name="直線コネクタ 572">
                <a:extLst>
                  <a:ext uri="{FF2B5EF4-FFF2-40B4-BE49-F238E27FC236}">
                    <a16:creationId xmlns:a16="http://schemas.microsoft.com/office/drawing/2014/main" id="{F43C013D-4DA3-51B1-20B1-380CE6C6F493}"/>
                  </a:ext>
                </a:extLst>
              </p:cNvPr>
              <p:cNvCxnSpPr/>
              <p:nvPr/>
            </p:nvCxnSpPr>
            <p:spPr>
              <a:xfrm>
                <a:off x="11485663"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574" name="直線コネクタ 573">
                <a:extLst>
                  <a:ext uri="{FF2B5EF4-FFF2-40B4-BE49-F238E27FC236}">
                    <a16:creationId xmlns:a16="http://schemas.microsoft.com/office/drawing/2014/main" id="{8AD27D8D-303C-D04A-3C84-CFB1E025342F}"/>
                  </a:ext>
                </a:extLst>
              </p:cNvPr>
              <p:cNvCxnSpPr/>
              <p:nvPr/>
            </p:nvCxnSpPr>
            <p:spPr>
              <a:xfrm>
                <a:off x="11955289"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575" name="直線コネクタ 574">
                <a:extLst>
                  <a:ext uri="{FF2B5EF4-FFF2-40B4-BE49-F238E27FC236}">
                    <a16:creationId xmlns:a16="http://schemas.microsoft.com/office/drawing/2014/main" id="{B907F067-746B-B97E-8855-B24825BCDB6E}"/>
                  </a:ext>
                </a:extLst>
              </p:cNvPr>
              <p:cNvCxnSpPr/>
              <p:nvPr/>
            </p:nvCxnSpPr>
            <p:spPr>
              <a:xfrm>
                <a:off x="12440499" y="2836149"/>
                <a:ext cx="0" cy="362776"/>
              </a:xfrm>
              <a:prstGeom prst="line">
                <a:avLst/>
              </a:prstGeom>
              <a:ln w="3175"/>
            </p:spPr>
            <p:style>
              <a:lnRef idx="1">
                <a:schemeClr val="dk1"/>
              </a:lnRef>
              <a:fillRef idx="0">
                <a:schemeClr val="dk1"/>
              </a:fillRef>
              <a:effectRef idx="0">
                <a:schemeClr val="dk1"/>
              </a:effectRef>
              <a:fontRef idx="minor">
                <a:schemeClr val="tx1"/>
              </a:fontRef>
            </p:style>
          </p:cxnSp>
          <p:cxnSp>
            <p:nvCxnSpPr>
              <p:cNvPr id="576" name="直線コネクタ 575">
                <a:extLst>
                  <a:ext uri="{FF2B5EF4-FFF2-40B4-BE49-F238E27FC236}">
                    <a16:creationId xmlns:a16="http://schemas.microsoft.com/office/drawing/2014/main" id="{5594D8CB-AF8F-413D-92E4-3CD9B6A0C816}"/>
                  </a:ext>
                </a:extLst>
              </p:cNvPr>
              <p:cNvCxnSpPr>
                <a:cxnSpLocks/>
              </p:cNvCxnSpPr>
              <p:nvPr/>
            </p:nvCxnSpPr>
            <p:spPr>
              <a:xfrm>
                <a:off x="11350545" y="3227569"/>
                <a:ext cx="0" cy="484217"/>
              </a:xfrm>
              <a:prstGeom prst="line">
                <a:avLst/>
              </a:prstGeom>
              <a:ln w="3175"/>
            </p:spPr>
            <p:style>
              <a:lnRef idx="1">
                <a:schemeClr val="dk1"/>
              </a:lnRef>
              <a:fillRef idx="0">
                <a:schemeClr val="dk1"/>
              </a:fillRef>
              <a:effectRef idx="0">
                <a:schemeClr val="dk1"/>
              </a:effectRef>
              <a:fontRef idx="minor">
                <a:schemeClr val="tx1"/>
              </a:fontRef>
            </p:style>
          </p:cxnSp>
          <p:cxnSp>
            <p:nvCxnSpPr>
              <p:cNvPr id="577" name="直線コネクタ 576">
                <a:extLst>
                  <a:ext uri="{FF2B5EF4-FFF2-40B4-BE49-F238E27FC236}">
                    <a16:creationId xmlns:a16="http://schemas.microsoft.com/office/drawing/2014/main" id="{881AFDC7-B675-53BA-AE8A-EDBE9A519A84}"/>
                  </a:ext>
                </a:extLst>
              </p:cNvPr>
              <p:cNvCxnSpPr>
                <a:cxnSpLocks/>
              </p:cNvCxnSpPr>
              <p:nvPr/>
            </p:nvCxnSpPr>
            <p:spPr>
              <a:xfrm>
                <a:off x="11806210" y="3226053"/>
                <a:ext cx="0" cy="484217"/>
              </a:xfrm>
              <a:prstGeom prst="line">
                <a:avLst/>
              </a:prstGeom>
              <a:ln w="3175"/>
            </p:spPr>
            <p:style>
              <a:lnRef idx="1">
                <a:schemeClr val="dk1"/>
              </a:lnRef>
              <a:fillRef idx="0">
                <a:schemeClr val="dk1"/>
              </a:fillRef>
              <a:effectRef idx="0">
                <a:schemeClr val="dk1"/>
              </a:effectRef>
              <a:fontRef idx="minor">
                <a:schemeClr val="tx1"/>
              </a:fontRef>
            </p:style>
          </p:cxnSp>
          <p:cxnSp>
            <p:nvCxnSpPr>
              <p:cNvPr id="578" name="直線コネクタ 577">
                <a:extLst>
                  <a:ext uri="{FF2B5EF4-FFF2-40B4-BE49-F238E27FC236}">
                    <a16:creationId xmlns:a16="http://schemas.microsoft.com/office/drawing/2014/main" id="{FFF680C0-279A-D330-629B-8ED2D0E7531F}"/>
                  </a:ext>
                </a:extLst>
              </p:cNvPr>
              <p:cNvCxnSpPr>
                <a:cxnSpLocks/>
              </p:cNvCxnSpPr>
              <p:nvPr/>
            </p:nvCxnSpPr>
            <p:spPr>
              <a:xfrm>
                <a:off x="12384304" y="3226053"/>
                <a:ext cx="0" cy="484217"/>
              </a:xfrm>
              <a:prstGeom prst="line">
                <a:avLst/>
              </a:prstGeom>
              <a:ln w="3175"/>
            </p:spPr>
            <p:style>
              <a:lnRef idx="1">
                <a:schemeClr val="dk1"/>
              </a:lnRef>
              <a:fillRef idx="0">
                <a:schemeClr val="dk1"/>
              </a:fillRef>
              <a:effectRef idx="0">
                <a:schemeClr val="dk1"/>
              </a:effectRef>
              <a:fontRef idx="minor">
                <a:schemeClr val="tx1"/>
              </a:fontRef>
            </p:style>
          </p:cxnSp>
        </p:grpSp>
        <p:sp>
          <p:nvSpPr>
            <p:cNvPr id="555" name="テキスト ボックス 554">
              <a:extLst>
                <a:ext uri="{FF2B5EF4-FFF2-40B4-BE49-F238E27FC236}">
                  <a16:creationId xmlns:a16="http://schemas.microsoft.com/office/drawing/2014/main" id="{27CC8052-F25F-D8DB-8306-92410BF016C8}"/>
                </a:ext>
              </a:extLst>
            </p:cNvPr>
            <p:cNvSpPr txBox="1"/>
            <p:nvPr/>
          </p:nvSpPr>
          <p:spPr>
            <a:xfrm>
              <a:off x="10943629" y="2871912"/>
              <a:ext cx="588623" cy="161583"/>
            </a:xfrm>
            <a:prstGeom prst="rect">
              <a:avLst/>
            </a:prstGeom>
            <a:noFill/>
            <a:ln>
              <a:noFill/>
            </a:ln>
          </p:spPr>
          <p:txBody>
            <a:bodyPr wrap="none" rtlCol="0">
              <a:spAutoFit/>
            </a:bodyPr>
            <a:lstStyle/>
            <a:p>
              <a:r>
                <a:rPr lang="ja-JP" altLang="en-US" sz="450">
                  <a:latin typeface="游ゴシック Medium" panose="020B0500000000000000" pitchFamily="50" charset="-128"/>
                  <a:ea typeface="游ゴシック Medium" panose="020B0500000000000000" pitchFamily="50" charset="-128"/>
                </a:rPr>
                <a:t>期間消費電力量</a:t>
              </a:r>
              <a:endParaRPr lang="en-US" altLang="ja-JP" sz="450" dirty="0">
                <a:latin typeface="游ゴシック Medium" panose="020B0500000000000000" pitchFamily="50" charset="-128"/>
                <a:ea typeface="游ゴシック Medium" panose="020B0500000000000000" pitchFamily="50" charset="-128"/>
              </a:endParaRPr>
            </a:p>
          </p:txBody>
        </p:sp>
      </p:grpSp>
      <p:sp>
        <p:nvSpPr>
          <p:cNvPr id="579" name="テキスト ボックス 578">
            <a:extLst>
              <a:ext uri="{FF2B5EF4-FFF2-40B4-BE49-F238E27FC236}">
                <a16:creationId xmlns:a16="http://schemas.microsoft.com/office/drawing/2014/main" id="{3E70E38B-5B53-EB46-50A4-55F9E82B9870}"/>
              </a:ext>
            </a:extLst>
          </p:cNvPr>
          <p:cNvSpPr txBox="1"/>
          <p:nvPr/>
        </p:nvSpPr>
        <p:spPr>
          <a:xfrm>
            <a:off x="13657615" y="2079927"/>
            <a:ext cx="930063" cy="200055"/>
          </a:xfrm>
          <a:prstGeom prst="rect">
            <a:avLst/>
          </a:prstGeom>
          <a:noFill/>
          <a:ln>
            <a:noFill/>
          </a:ln>
        </p:spPr>
        <p:txBody>
          <a:bodyPr wrap="none" rtlCol="0">
            <a:spAutoFit/>
          </a:bodyPr>
          <a:lstStyle/>
          <a:p>
            <a:r>
              <a:rPr lang="ja-JP" altLang="en-US" sz="700" dirty="0">
                <a:latin typeface="游ゴシック Medium" panose="020B0500000000000000" pitchFamily="50" charset="-128"/>
                <a:ea typeface="游ゴシック Medium" panose="020B0500000000000000" pitchFamily="50" charset="-128"/>
              </a:rPr>
              <a:t>（単相</a:t>
            </a:r>
            <a:r>
              <a:rPr lang="en-US" altLang="ja-JP" sz="700" dirty="0">
                <a:latin typeface="游ゴシック Medium" panose="020B0500000000000000" pitchFamily="50" charset="-128"/>
                <a:ea typeface="游ゴシック Medium" panose="020B0500000000000000" pitchFamily="50" charset="-128"/>
              </a:rPr>
              <a:t>200V</a:t>
            </a:r>
            <a:r>
              <a:rPr lang="ja-JP" altLang="en-US" sz="700" dirty="0">
                <a:latin typeface="游ゴシック Medium" panose="020B0500000000000000" pitchFamily="50" charset="-128"/>
                <a:ea typeface="游ゴシック Medium" panose="020B0500000000000000" pitchFamily="50" charset="-128"/>
              </a:rPr>
              <a:t>　　）</a:t>
            </a:r>
            <a:endParaRPr lang="en-US" altLang="ja-JP" sz="700" dirty="0">
              <a:latin typeface="游ゴシック Medium" panose="020B0500000000000000" pitchFamily="50" charset="-128"/>
              <a:ea typeface="游ゴシック Medium" panose="020B0500000000000000" pitchFamily="50" charset="-128"/>
            </a:endParaRPr>
          </a:p>
        </p:txBody>
      </p:sp>
      <p:sp>
        <p:nvSpPr>
          <p:cNvPr id="580" name="テキスト ボックス 579">
            <a:extLst>
              <a:ext uri="{FF2B5EF4-FFF2-40B4-BE49-F238E27FC236}">
                <a16:creationId xmlns:a16="http://schemas.microsoft.com/office/drawing/2014/main" id="{6E231A2A-58C8-603F-5721-226C32133E06}"/>
              </a:ext>
            </a:extLst>
          </p:cNvPr>
          <p:cNvSpPr txBox="1"/>
          <p:nvPr/>
        </p:nvSpPr>
        <p:spPr>
          <a:xfrm>
            <a:off x="11649148" y="4290236"/>
            <a:ext cx="930063" cy="200055"/>
          </a:xfrm>
          <a:prstGeom prst="rect">
            <a:avLst/>
          </a:prstGeom>
          <a:noFill/>
          <a:ln>
            <a:noFill/>
          </a:ln>
        </p:spPr>
        <p:txBody>
          <a:bodyPr wrap="none" rtlCol="0">
            <a:spAutoFit/>
          </a:bodyPr>
          <a:lstStyle/>
          <a:p>
            <a:r>
              <a:rPr lang="ja-JP" altLang="en-US" sz="700" dirty="0">
                <a:latin typeface="游ゴシック Medium" panose="020B0500000000000000" pitchFamily="50" charset="-128"/>
                <a:ea typeface="游ゴシック Medium" panose="020B0500000000000000" pitchFamily="50" charset="-128"/>
              </a:rPr>
              <a:t>（単相</a:t>
            </a:r>
            <a:r>
              <a:rPr lang="en-US" altLang="ja-JP" sz="700" dirty="0">
                <a:latin typeface="游ゴシック Medium" panose="020B0500000000000000" pitchFamily="50" charset="-128"/>
                <a:ea typeface="游ゴシック Medium" panose="020B0500000000000000" pitchFamily="50" charset="-128"/>
              </a:rPr>
              <a:t>200V</a:t>
            </a:r>
            <a:r>
              <a:rPr lang="ja-JP" altLang="en-US" sz="700" dirty="0">
                <a:latin typeface="游ゴシック Medium" panose="020B0500000000000000" pitchFamily="50" charset="-128"/>
                <a:ea typeface="游ゴシック Medium" panose="020B0500000000000000" pitchFamily="50" charset="-128"/>
              </a:rPr>
              <a:t>　　）</a:t>
            </a:r>
            <a:endParaRPr lang="en-US" altLang="ja-JP" sz="700" dirty="0">
              <a:latin typeface="游ゴシック Medium" panose="020B0500000000000000" pitchFamily="50" charset="-128"/>
              <a:ea typeface="游ゴシック Medium" panose="020B0500000000000000" pitchFamily="50" charset="-128"/>
            </a:endParaRPr>
          </a:p>
        </p:txBody>
      </p:sp>
      <p:sp>
        <p:nvSpPr>
          <p:cNvPr id="582" name="テキスト ボックス 581">
            <a:extLst>
              <a:ext uri="{FF2B5EF4-FFF2-40B4-BE49-F238E27FC236}">
                <a16:creationId xmlns:a16="http://schemas.microsoft.com/office/drawing/2014/main" id="{27B85B59-742A-F65E-21DE-6D3F07B10F8A}"/>
              </a:ext>
            </a:extLst>
          </p:cNvPr>
          <p:cNvSpPr txBox="1"/>
          <p:nvPr/>
        </p:nvSpPr>
        <p:spPr>
          <a:xfrm>
            <a:off x="11654580" y="6557788"/>
            <a:ext cx="930063" cy="200055"/>
          </a:xfrm>
          <a:prstGeom prst="rect">
            <a:avLst/>
          </a:prstGeom>
          <a:noFill/>
          <a:ln>
            <a:noFill/>
          </a:ln>
        </p:spPr>
        <p:txBody>
          <a:bodyPr wrap="none" rtlCol="0">
            <a:spAutoFit/>
          </a:bodyPr>
          <a:lstStyle/>
          <a:p>
            <a:r>
              <a:rPr lang="ja-JP" altLang="en-US" sz="700" dirty="0">
                <a:latin typeface="游ゴシック Medium" panose="020B0500000000000000" pitchFamily="50" charset="-128"/>
                <a:ea typeface="游ゴシック Medium" panose="020B0500000000000000" pitchFamily="50" charset="-128"/>
              </a:rPr>
              <a:t>（単相</a:t>
            </a:r>
            <a:r>
              <a:rPr lang="en-US" altLang="ja-JP" sz="700" dirty="0">
                <a:latin typeface="游ゴシック Medium" panose="020B0500000000000000" pitchFamily="50" charset="-128"/>
                <a:ea typeface="游ゴシック Medium" panose="020B0500000000000000" pitchFamily="50" charset="-128"/>
              </a:rPr>
              <a:t>200V</a:t>
            </a:r>
            <a:r>
              <a:rPr lang="ja-JP" altLang="en-US" sz="700" dirty="0">
                <a:latin typeface="游ゴシック Medium" panose="020B0500000000000000" pitchFamily="50" charset="-128"/>
                <a:ea typeface="游ゴシック Medium" panose="020B0500000000000000" pitchFamily="50" charset="-128"/>
              </a:rPr>
              <a:t>　　）</a:t>
            </a:r>
            <a:endParaRPr lang="en-US" altLang="ja-JP" sz="700" dirty="0">
              <a:latin typeface="游ゴシック Medium" panose="020B0500000000000000" pitchFamily="50" charset="-128"/>
              <a:ea typeface="游ゴシック Medium" panose="020B0500000000000000" pitchFamily="50" charset="-128"/>
            </a:endParaRPr>
          </a:p>
        </p:txBody>
      </p:sp>
      <p:sp>
        <p:nvSpPr>
          <p:cNvPr id="583" name="テキスト ボックス 582">
            <a:extLst>
              <a:ext uri="{FF2B5EF4-FFF2-40B4-BE49-F238E27FC236}">
                <a16:creationId xmlns:a16="http://schemas.microsoft.com/office/drawing/2014/main" id="{1AE2C388-94CE-87A0-DE35-C2949F5C9F4E}"/>
              </a:ext>
            </a:extLst>
          </p:cNvPr>
          <p:cNvSpPr txBox="1"/>
          <p:nvPr/>
        </p:nvSpPr>
        <p:spPr>
          <a:xfrm>
            <a:off x="11266735" y="3478243"/>
            <a:ext cx="511680"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6〜7</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9〜11㎡</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84" name="テキスト ボックス 583">
            <a:extLst>
              <a:ext uri="{FF2B5EF4-FFF2-40B4-BE49-F238E27FC236}">
                <a16:creationId xmlns:a16="http://schemas.microsoft.com/office/drawing/2014/main" id="{E4522C25-9D38-70E6-EF1A-05A8E3E06276}"/>
              </a:ext>
            </a:extLst>
          </p:cNvPr>
          <p:cNvSpPr txBox="1"/>
          <p:nvPr/>
        </p:nvSpPr>
        <p:spPr>
          <a:xfrm>
            <a:off x="13310640" y="3478243"/>
            <a:ext cx="543739"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6〜8</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10〜13㎡</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85" name="テキスト ボックス 584">
            <a:extLst>
              <a:ext uri="{FF2B5EF4-FFF2-40B4-BE49-F238E27FC236}">
                <a16:creationId xmlns:a16="http://schemas.microsoft.com/office/drawing/2014/main" id="{FB0B82FF-E57A-753B-6603-833AF6876B26}"/>
              </a:ext>
            </a:extLst>
          </p:cNvPr>
          <p:cNvSpPr txBox="1"/>
          <p:nvPr/>
        </p:nvSpPr>
        <p:spPr>
          <a:xfrm>
            <a:off x="11309816" y="5675377"/>
            <a:ext cx="543739"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8〜10</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13〜16㎡</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86" name="テキスト ボックス 585">
            <a:extLst>
              <a:ext uri="{FF2B5EF4-FFF2-40B4-BE49-F238E27FC236}">
                <a16:creationId xmlns:a16="http://schemas.microsoft.com/office/drawing/2014/main" id="{7EAC8AFB-1C36-D56C-73F0-099359C1A0A7}"/>
              </a:ext>
            </a:extLst>
          </p:cNvPr>
          <p:cNvSpPr txBox="1"/>
          <p:nvPr/>
        </p:nvSpPr>
        <p:spPr>
          <a:xfrm>
            <a:off x="13374718" y="7984658"/>
            <a:ext cx="543739"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16〜20</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26〜32㎡</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88" name="テキスト ボックス 587">
            <a:extLst>
              <a:ext uri="{FF2B5EF4-FFF2-40B4-BE49-F238E27FC236}">
                <a16:creationId xmlns:a16="http://schemas.microsoft.com/office/drawing/2014/main" id="{FE2C41F7-B1C0-421C-14C9-EB62347DAB2E}"/>
              </a:ext>
            </a:extLst>
          </p:cNvPr>
          <p:cNvSpPr txBox="1"/>
          <p:nvPr/>
        </p:nvSpPr>
        <p:spPr>
          <a:xfrm>
            <a:off x="13328987" y="5660836"/>
            <a:ext cx="543739"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11〜14</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18〜23㎡</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89" name="テキスト ボックス 588">
            <a:extLst>
              <a:ext uri="{FF2B5EF4-FFF2-40B4-BE49-F238E27FC236}">
                <a16:creationId xmlns:a16="http://schemas.microsoft.com/office/drawing/2014/main" id="{BAC1EF2F-638E-1F88-B648-C7672BD2AFDD}"/>
              </a:ext>
            </a:extLst>
          </p:cNvPr>
          <p:cNvSpPr txBox="1"/>
          <p:nvPr/>
        </p:nvSpPr>
        <p:spPr>
          <a:xfrm>
            <a:off x="11329088" y="7974681"/>
            <a:ext cx="543739"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15〜18</a:t>
            </a:r>
            <a:r>
              <a:rPr lang="ja-JP" altLang="en-US" sz="600" dirty="0">
                <a:latin typeface="游ゴシック Medium" panose="020B0500000000000000" pitchFamily="50" charset="-128"/>
                <a:ea typeface="游ゴシック Medium" panose="020B0500000000000000" pitchFamily="50" charset="-128"/>
              </a:rPr>
              <a:t>畳</a:t>
            </a:r>
            <a:endParaRPr lang="en-US" altLang="ja-JP" sz="600" dirty="0">
              <a:latin typeface="游ゴシック Medium" panose="020B0500000000000000" pitchFamily="50" charset="-128"/>
              <a:ea typeface="游ゴシック Medium" panose="020B0500000000000000" pitchFamily="50" charset="-128"/>
            </a:endParaRP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24〜30㎡</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90" name="テキスト ボックス 589">
            <a:extLst>
              <a:ext uri="{FF2B5EF4-FFF2-40B4-BE49-F238E27FC236}">
                <a16:creationId xmlns:a16="http://schemas.microsoft.com/office/drawing/2014/main" id="{BAD759D6-26B5-A777-6D6C-161F64B85095}"/>
              </a:ext>
            </a:extLst>
          </p:cNvPr>
          <p:cNvSpPr txBox="1"/>
          <p:nvPr/>
        </p:nvSpPr>
        <p:spPr>
          <a:xfrm>
            <a:off x="11762921" y="3478243"/>
            <a:ext cx="59824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2.5kW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0.8〜6.8kW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91" name="テキスト ボックス 590">
            <a:extLst>
              <a:ext uri="{FF2B5EF4-FFF2-40B4-BE49-F238E27FC236}">
                <a16:creationId xmlns:a16="http://schemas.microsoft.com/office/drawing/2014/main" id="{1745CDCC-5BA8-91A1-117F-5F11EC51BFF7}"/>
              </a:ext>
            </a:extLst>
          </p:cNvPr>
          <p:cNvSpPr txBox="1"/>
          <p:nvPr/>
        </p:nvSpPr>
        <p:spPr>
          <a:xfrm>
            <a:off x="13791739" y="3487308"/>
            <a:ext cx="59824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2.8kW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0.8〜7.0kW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92" name="テキスト ボックス 591">
            <a:extLst>
              <a:ext uri="{FF2B5EF4-FFF2-40B4-BE49-F238E27FC236}">
                <a16:creationId xmlns:a16="http://schemas.microsoft.com/office/drawing/2014/main" id="{F7144025-57FC-CA1A-623A-C6B2FFC25D26}"/>
              </a:ext>
            </a:extLst>
          </p:cNvPr>
          <p:cNvSpPr txBox="1"/>
          <p:nvPr/>
        </p:nvSpPr>
        <p:spPr>
          <a:xfrm>
            <a:off x="11806865" y="5668680"/>
            <a:ext cx="59824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3.6kW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0.7〜8.4kW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93" name="テキスト ボックス 592">
            <a:extLst>
              <a:ext uri="{FF2B5EF4-FFF2-40B4-BE49-F238E27FC236}">
                <a16:creationId xmlns:a16="http://schemas.microsoft.com/office/drawing/2014/main" id="{04858F16-1BF4-8691-9C43-8FA45BEE5A91}"/>
              </a:ext>
            </a:extLst>
          </p:cNvPr>
          <p:cNvSpPr txBox="1"/>
          <p:nvPr/>
        </p:nvSpPr>
        <p:spPr>
          <a:xfrm>
            <a:off x="13811376" y="5653517"/>
            <a:ext cx="63030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5.0kW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0.7〜10.0kW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96" name="テキスト ボックス 595">
            <a:extLst>
              <a:ext uri="{FF2B5EF4-FFF2-40B4-BE49-F238E27FC236}">
                <a16:creationId xmlns:a16="http://schemas.microsoft.com/office/drawing/2014/main" id="{C326E3F7-560C-3900-1312-E9C6907961E5}"/>
              </a:ext>
            </a:extLst>
          </p:cNvPr>
          <p:cNvSpPr txBox="1"/>
          <p:nvPr/>
        </p:nvSpPr>
        <p:spPr>
          <a:xfrm>
            <a:off x="11789223" y="7971468"/>
            <a:ext cx="63030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6.7kW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0.7〜12.0kW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97" name="テキスト ボックス 596">
            <a:extLst>
              <a:ext uri="{FF2B5EF4-FFF2-40B4-BE49-F238E27FC236}">
                <a16:creationId xmlns:a16="http://schemas.microsoft.com/office/drawing/2014/main" id="{8DB3602F-D3AA-0C8C-7119-F1800050614B}"/>
              </a:ext>
            </a:extLst>
          </p:cNvPr>
          <p:cNvSpPr txBox="1"/>
          <p:nvPr/>
        </p:nvSpPr>
        <p:spPr>
          <a:xfrm>
            <a:off x="13861984" y="7984635"/>
            <a:ext cx="630301"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7.1kW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0.7〜12.0kW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98" name="テキスト ボックス 597">
            <a:extLst>
              <a:ext uri="{FF2B5EF4-FFF2-40B4-BE49-F238E27FC236}">
                <a16:creationId xmlns:a16="http://schemas.microsoft.com/office/drawing/2014/main" id="{AA0BD437-04A2-9FFD-F30E-A05EF85E6786}"/>
              </a:ext>
            </a:extLst>
          </p:cNvPr>
          <p:cNvSpPr txBox="1"/>
          <p:nvPr/>
        </p:nvSpPr>
        <p:spPr>
          <a:xfrm>
            <a:off x="14397013" y="7976127"/>
            <a:ext cx="649537"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1,630W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135〜3,960W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599" name="テキスト ボックス 598">
            <a:extLst>
              <a:ext uri="{FF2B5EF4-FFF2-40B4-BE49-F238E27FC236}">
                <a16:creationId xmlns:a16="http://schemas.microsoft.com/office/drawing/2014/main" id="{9D60668C-90D2-73A3-A37B-9084218C1428}"/>
              </a:ext>
            </a:extLst>
          </p:cNvPr>
          <p:cNvSpPr txBox="1"/>
          <p:nvPr/>
        </p:nvSpPr>
        <p:spPr>
          <a:xfrm>
            <a:off x="12282835" y="3471478"/>
            <a:ext cx="649538"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430W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155〜1,870W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600" name="テキスト ボックス 599">
            <a:extLst>
              <a:ext uri="{FF2B5EF4-FFF2-40B4-BE49-F238E27FC236}">
                <a16:creationId xmlns:a16="http://schemas.microsoft.com/office/drawing/2014/main" id="{49957C40-EACC-846F-06AB-74F4F31575D9}"/>
              </a:ext>
            </a:extLst>
          </p:cNvPr>
          <p:cNvSpPr txBox="1"/>
          <p:nvPr/>
        </p:nvSpPr>
        <p:spPr>
          <a:xfrm>
            <a:off x="14327808" y="3471151"/>
            <a:ext cx="649538"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500W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155〜1,870W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601" name="テキスト ボックス 600">
            <a:extLst>
              <a:ext uri="{FF2B5EF4-FFF2-40B4-BE49-F238E27FC236}">
                <a16:creationId xmlns:a16="http://schemas.microsoft.com/office/drawing/2014/main" id="{2A7A3908-6212-16C1-82C8-D5C82D71A081}"/>
              </a:ext>
            </a:extLst>
          </p:cNvPr>
          <p:cNvSpPr txBox="1"/>
          <p:nvPr/>
        </p:nvSpPr>
        <p:spPr>
          <a:xfrm>
            <a:off x="12315219" y="5673823"/>
            <a:ext cx="649538"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670W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145〜2,375W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602" name="テキスト ボックス 601">
            <a:extLst>
              <a:ext uri="{FF2B5EF4-FFF2-40B4-BE49-F238E27FC236}">
                <a16:creationId xmlns:a16="http://schemas.microsoft.com/office/drawing/2014/main" id="{53B0DB48-F15B-AFB6-69C5-46451DA166B9}"/>
              </a:ext>
            </a:extLst>
          </p:cNvPr>
          <p:cNvSpPr txBox="1"/>
          <p:nvPr/>
        </p:nvSpPr>
        <p:spPr>
          <a:xfrm>
            <a:off x="12335747" y="7978460"/>
            <a:ext cx="649537"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1,520W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135〜3,960W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603" name="テキスト ボックス 602">
            <a:extLst>
              <a:ext uri="{FF2B5EF4-FFF2-40B4-BE49-F238E27FC236}">
                <a16:creationId xmlns:a16="http://schemas.microsoft.com/office/drawing/2014/main" id="{1D0E04CC-6167-B7A2-B8F2-D5428E15CC4E}"/>
              </a:ext>
            </a:extLst>
          </p:cNvPr>
          <p:cNvSpPr txBox="1"/>
          <p:nvPr/>
        </p:nvSpPr>
        <p:spPr>
          <a:xfrm>
            <a:off x="14353801" y="5662282"/>
            <a:ext cx="649538" cy="253916"/>
          </a:xfrm>
          <a:prstGeom prst="rect">
            <a:avLst/>
          </a:prstGeom>
          <a:noFill/>
          <a:ln>
            <a:noFill/>
          </a:ln>
        </p:spPr>
        <p:txBody>
          <a:bodyPr wrap="none" rtlCol="0">
            <a:spAutoFit/>
          </a:bodyPr>
          <a:lstStyle/>
          <a:p>
            <a:pPr algn="ctr"/>
            <a:r>
              <a:rPr lang="en-US" altLang="ja-JP" sz="600" dirty="0">
                <a:latin typeface="游ゴシック Medium" panose="020B0500000000000000" pitchFamily="50" charset="-128"/>
                <a:ea typeface="游ゴシック Medium" panose="020B0500000000000000" pitchFamily="50" charset="-128"/>
              </a:rPr>
              <a:t>1,010W</a:t>
            </a:r>
          </a:p>
          <a:p>
            <a:pPr algn="ctr"/>
            <a:r>
              <a:rPr lang="ja-JP" altLang="en-US" sz="450" dirty="0">
                <a:latin typeface="游ゴシック Medium" panose="020B0500000000000000" pitchFamily="50" charset="-128"/>
                <a:ea typeface="游ゴシック Medium" panose="020B0500000000000000" pitchFamily="50" charset="-128"/>
              </a:rPr>
              <a:t>（</a:t>
            </a:r>
            <a:r>
              <a:rPr lang="en-US" altLang="ja-JP" sz="450" dirty="0">
                <a:latin typeface="游ゴシック Medium" panose="020B0500000000000000" pitchFamily="50" charset="-128"/>
                <a:ea typeface="游ゴシック Medium" panose="020B0500000000000000" pitchFamily="50" charset="-128"/>
              </a:rPr>
              <a:t>135〜2,970W</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604" name="テキスト ボックス 603">
            <a:extLst>
              <a:ext uri="{FF2B5EF4-FFF2-40B4-BE49-F238E27FC236}">
                <a16:creationId xmlns:a16="http://schemas.microsoft.com/office/drawing/2014/main" id="{8B1B14B3-CD62-C7C3-0B29-55E41D5FC9C5}"/>
              </a:ext>
            </a:extLst>
          </p:cNvPr>
          <p:cNvSpPr txBox="1"/>
          <p:nvPr/>
        </p:nvSpPr>
        <p:spPr>
          <a:xfrm>
            <a:off x="12322433" y="2828890"/>
            <a:ext cx="641522" cy="230832"/>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通年エネルギー</a:t>
            </a:r>
            <a:endParaRPr lang="en-US" altLang="ja-JP" sz="450" dirty="0">
              <a:latin typeface="游ゴシック Medium" panose="020B0500000000000000" pitchFamily="50" charset="-128"/>
              <a:ea typeface="游ゴシック Medium" panose="020B0500000000000000" pitchFamily="50" charset="-128"/>
            </a:endParaRPr>
          </a:p>
          <a:p>
            <a:r>
              <a:rPr lang="ja-JP" altLang="en-US" sz="450" dirty="0">
                <a:latin typeface="游ゴシック Medium" panose="020B0500000000000000" pitchFamily="50" charset="-128"/>
                <a:ea typeface="游ゴシック Medium" panose="020B0500000000000000" pitchFamily="50" charset="-128"/>
              </a:rPr>
              <a:t>消費効率（</a:t>
            </a:r>
            <a:r>
              <a:rPr lang="en-US" altLang="ja-JP" sz="450" dirty="0">
                <a:latin typeface="游ゴシック Medium" panose="020B0500000000000000" pitchFamily="50" charset="-128"/>
                <a:ea typeface="游ゴシック Medium" panose="020B0500000000000000" pitchFamily="50" charset="-128"/>
              </a:rPr>
              <a:t>APF</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605" name="テキスト ボックス 604">
            <a:extLst>
              <a:ext uri="{FF2B5EF4-FFF2-40B4-BE49-F238E27FC236}">
                <a16:creationId xmlns:a16="http://schemas.microsoft.com/office/drawing/2014/main" id="{4B82C01E-99E6-860D-D38A-18C516E33F8F}"/>
              </a:ext>
            </a:extLst>
          </p:cNvPr>
          <p:cNvSpPr txBox="1"/>
          <p:nvPr/>
        </p:nvSpPr>
        <p:spPr>
          <a:xfrm>
            <a:off x="14436125" y="7306190"/>
            <a:ext cx="641522" cy="230832"/>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通年エネルギー</a:t>
            </a:r>
            <a:endParaRPr lang="en-US" altLang="ja-JP" sz="450" dirty="0">
              <a:latin typeface="游ゴシック Medium" panose="020B0500000000000000" pitchFamily="50" charset="-128"/>
              <a:ea typeface="游ゴシック Medium" panose="020B0500000000000000" pitchFamily="50" charset="-128"/>
            </a:endParaRPr>
          </a:p>
          <a:p>
            <a:r>
              <a:rPr lang="ja-JP" altLang="en-US" sz="450" dirty="0">
                <a:latin typeface="游ゴシック Medium" panose="020B0500000000000000" pitchFamily="50" charset="-128"/>
                <a:ea typeface="游ゴシック Medium" panose="020B0500000000000000" pitchFamily="50" charset="-128"/>
              </a:rPr>
              <a:t>消費効率（</a:t>
            </a:r>
            <a:r>
              <a:rPr lang="en-US" altLang="ja-JP" sz="450" dirty="0">
                <a:latin typeface="游ゴシック Medium" panose="020B0500000000000000" pitchFamily="50" charset="-128"/>
                <a:ea typeface="游ゴシック Medium" panose="020B0500000000000000" pitchFamily="50" charset="-128"/>
              </a:rPr>
              <a:t>APF</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606" name="テキスト ボックス 605">
            <a:extLst>
              <a:ext uri="{FF2B5EF4-FFF2-40B4-BE49-F238E27FC236}">
                <a16:creationId xmlns:a16="http://schemas.microsoft.com/office/drawing/2014/main" id="{7C58E4FE-0401-59AC-A3C4-2761A8AEE757}"/>
              </a:ext>
            </a:extLst>
          </p:cNvPr>
          <p:cNvSpPr txBox="1"/>
          <p:nvPr/>
        </p:nvSpPr>
        <p:spPr>
          <a:xfrm>
            <a:off x="14399447" y="5009955"/>
            <a:ext cx="641522" cy="230832"/>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通年エネルギー</a:t>
            </a:r>
            <a:endParaRPr lang="en-US" altLang="ja-JP" sz="450" dirty="0">
              <a:latin typeface="游ゴシック Medium" panose="020B0500000000000000" pitchFamily="50" charset="-128"/>
              <a:ea typeface="游ゴシック Medium" panose="020B0500000000000000" pitchFamily="50" charset="-128"/>
            </a:endParaRPr>
          </a:p>
          <a:p>
            <a:r>
              <a:rPr lang="ja-JP" altLang="en-US" sz="450" dirty="0">
                <a:latin typeface="游ゴシック Medium" panose="020B0500000000000000" pitchFamily="50" charset="-128"/>
                <a:ea typeface="游ゴシック Medium" panose="020B0500000000000000" pitchFamily="50" charset="-128"/>
              </a:rPr>
              <a:t>消費効率（</a:t>
            </a:r>
            <a:r>
              <a:rPr lang="en-US" altLang="ja-JP" sz="450" dirty="0">
                <a:latin typeface="游ゴシック Medium" panose="020B0500000000000000" pitchFamily="50" charset="-128"/>
                <a:ea typeface="游ゴシック Medium" panose="020B0500000000000000" pitchFamily="50" charset="-128"/>
              </a:rPr>
              <a:t>APF</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607" name="テキスト ボックス 606">
            <a:extLst>
              <a:ext uri="{FF2B5EF4-FFF2-40B4-BE49-F238E27FC236}">
                <a16:creationId xmlns:a16="http://schemas.microsoft.com/office/drawing/2014/main" id="{4147A9F7-8E99-E3BF-E404-F9267F5D3669}"/>
              </a:ext>
            </a:extLst>
          </p:cNvPr>
          <p:cNvSpPr txBox="1"/>
          <p:nvPr/>
        </p:nvSpPr>
        <p:spPr>
          <a:xfrm>
            <a:off x="12381642" y="5024362"/>
            <a:ext cx="641522" cy="230832"/>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通年エネルギー</a:t>
            </a:r>
            <a:endParaRPr lang="en-US" altLang="ja-JP" sz="450" dirty="0">
              <a:latin typeface="游ゴシック Medium" panose="020B0500000000000000" pitchFamily="50" charset="-128"/>
              <a:ea typeface="游ゴシック Medium" panose="020B0500000000000000" pitchFamily="50" charset="-128"/>
            </a:endParaRPr>
          </a:p>
          <a:p>
            <a:r>
              <a:rPr lang="ja-JP" altLang="en-US" sz="450" dirty="0">
                <a:latin typeface="游ゴシック Medium" panose="020B0500000000000000" pitchFamily="50" charset="-128"/>
                <a:ea typeface="游ゴシック Medium" panose="020B0500000000000000" pitchFamily="50" charset="-128"/>
              </a:rPr>
              <a:t>消費効率（</a:t>
            </a:r>
            <a:r>
              <a:rPr lang="en-US" altLang="ja-JP" sz="450" dirty="0">
                <a:latin typeface="游ゴシック Medium" panose="020B0500000000000000" pitchFamily="50" charset="-128"/>
                <a:ea typeface="游ゴシック Medium" panose="020B0500000000000000" pitchFamily="50" charset="-128"/>
              </a:rPr>
              <a:t>APF</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608" name="テキスト ボックス 607">
            <a:extLst>
              <a:ext uri="{FF2B5EF4-FFF2-40B4-BE49-F238E27FC236}">
                <a16:creationId xmlns:a16="http://schemas.microsoft.com/office/drawing/2014/main" id="{3211D772-2AD3-AB15-064C-155668C29532}"/>
              </a:ext>
            </a:extLst>
          </p:cNvPr>
          <p:cNvSpPr txBox="1"/>
          <p:nvPr/>
        </p:nvSpPr>
        <p:spPr>
          <a:xfrm>
            <a:off x="12386130" y="7312244"/>
            <a:ext cx="641522" cy="230832"/>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通年エネルギー</a:t>
            </a:r>
            <a:endParaRPr lang="en-US" altLang="ja-JP" sz="450" dirty="0">
              <a:latin typeface="游ゴシック Medium" panose="020B0500000000000000" pitchFamily="50" charset="-128"/>
              <a:ea typeface="游ゴシック Medium" panose="020B0500000000000000" pitchFamily="50" charset="-128"/>
            </a:endParaRPr>
          </a:p>
          <a:p>
            <a:r>
              <a:rPr lang="ja-JP" altLang="en-US" sz="450" dirty="0">
                <a:latin typeface="游ゴシック Medium" panose="020B0500000000000000" pitchFamily="50" charset="-128"/>
                <a:ea typeface="游ゴシック Medium" panose="020B0500000000000000" pitchFamily="50" charset="-128"/>
              </a:rPr>
              <a:t>消費効率（</a:t>
            </a:r>
            <a:r>
              <a:rPr lang="en-US" altLang="ja-JP" sz="450" dirty="0">
                <a:latin typeface="游ゴシック Medium" panose="020B0500000000000000" pitchFamily="50" charset="-128"/>
                <a:ea typeface="游ゴシック Medium" panose="020B0500000000000000" pitchFamily="50" charset="-128"/>
              </a:rPr>
              <a:t>APF</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sp>
        <p:nvSpPr>
          <p:cNvPr id="609" name="テキスト ボックス 608">
            <a:extLst>
              <a:ext uri="{FF2B5EF4-FFF2-40B4-BE49-F238E27FC236}">
                <a16:creationId xmlns:a16="http://schemas.microsoft.com/office/drawing/2014/main" id="{74FDE980-FDBB-8229-6887-7B9F678D1476}"/>
              </a:ext>
            </a:extLst>
          </p:cNvPr>
          <p:cNvSpPr txBox="1"/>
          <p:nvPr/>
        </p:nvSpPr>
        <p:spPr>
          <a:xfrm>
            <a:off x="14370715" y="2813286"/>
            <a:ext cx="641522" cy="230832"/>
          </a:xfrm>
          <a:prstGeom prst="rect">
            <a:avLst/>
          </a:prstGeom>
          <a:noFill/>
          <a:ln>
            <a:noFill/>
          </a:ln>
        </p:spPr>
        <p:txBody>
          <a:bodyPr wrap="none" rtlCol="0">
            <a:spAutoFit/>
          </a:bodyPr>
          <a:lstStyle/>
          <a:p>
            <a:r>
              <a:rPr lang="ja-JP" altLang="en-US" sz="450" dirty="0">
                <a:latin typeface="游ゴシック Medium" panose="020B0500000000000000" pitchFamily="50" charset="-128"/>
                <a:ea typeface="游ゴシック Medium" panose="020B0500000000000000" pitchFamily="50" charset="-128"/>
              </a:rPr>
              <a:t>通年エネルギー</a:t>
            </a:r>
            <a:endParaRPr lang="en-US" altLang="ja-JP" sz="450" dirty="0">
              <a:latin typeface="游ゴシック Medium" panose="020B0500000000000000" pitchFamily="50" charset="-128"/>
              <a:ea typeface="游ゴシック Medium" panose="020B0500000000000000" pitchFamily="50" charset="-128"/>
            </a:endParaRPr>
          </a:p>
          <a:p>
            <a:r>
              <a:rPr lang="ja-JP" altLang="en-US" sz="450" dirty="0">
                <a:latin typeface="游ゴシック Medium" panose="020B0500000000000000" pitchFamily="50" charset="-128"/>
                <a:ea typeface="游ゴシック Medium" panose="020B0500000000000000" pitchFamily="50" charset="-128"/>
              </a:rPr>
              <a:t>消費効率（</a:t>
            </a:r>
            <a:r>
              <a:rPr lang="en-US" altLang="ja-JP" sz="450" dirty="0">
                <a:latin typeface="游ゴシック Medium" panose="020B0500000000000000" pitchFamily="50" charset="-128"/>
                <a:ea typeface="游ゴシック Medium" panose="020B0500000000000000" pitchFamily="50" charset="-128"/>
              </a:rPr>
              <a:t>APF</a:t>
            </a:r>
            <a:r>
              <a:rPr lang="ja-JP" altLang="en-US" sz="450" dirty="0">
                <a:latin typeface="游ゴシック Medium" panose="020B0500000000000000" pitchFamily="50" charset="-128"/>
                <a:ea typeface="游ゴシック Medium" panose="020B0500000000000000" pitchFamily="50" charset="-128"/>
              </a:rPr>
              <a:t>）</a:t>
            </a:r>
            <a:endParaRPr lang="en-US" altLang="ja-JP" sz="450" dirty="0">
              <a:latin typeface="游ゴシック Medium" panose="020B0500000000000000" pitchFamily="50" charset="-128"/>
              <a:ea typeface="游ゴシック Medium" panose="020B0500000000000000" pitchFamily="50" charset="-128"/>
            </a:endParaRPr>
          </a:p>
        </p:txBody>
      </p:sp>
      <p:pic>
        <p:nvPicPr>
          <p:cNvPr id="613" name="図 612">
            <a:extLst>
              <a:ext uri="{FF2B5EF4-FFF2-40B4-BE49-F238E27FC236}">
                <a16:creationId xmlns:a16="http://schemas.microsoft.com/office/drawing/2014/main" id="{0AE672A2-4763-88F0-9190-B533C906AF24}"/>
              </a:ext>
            </a:extLst>
          </p:cNvPr>
          <p:cNvPicPr>
            <a:picLocks noChangeAspect="1"/>
          </p:cNvPicPr>
          <p:nvPr/>
        </p:nvPicPr>
        <p:blipFill>
          <a:blip r:embed="rId27" cstate="hqprint">
            <a:extLst>
              <a:ext uri="{28A0092B-C50C-407E-A947-70E740481C1C}">
                <a14:useLocalDpi xmlns:a14="http://schemas.microsoft.com/office/drawing/2010/main" val="0"/>
              </a:ext>
            </a:extLst>
          </a:blip>
          <a:srcRect l="29062" t="12300" r="64206" b="11114"/>
          <a:stretch>
            <a:fillRect/>
          </a:stretch>
        </p:blipFill>
        <p:spPr>
          <a:xfrm>
            <a:off x="13508029" y="2935132"/>
            <a:ext cx="144323" cy="156343"/>
          </a:xfrm>
          <a:prstGeom prst="rect">
            <a:avLst/>
          </a:prstGeom>
        </p:spPr>
      </p:pic>
      <p:pic>
        <p:nvPicPr>
          <p:cNvPr id="614" name="図 613">
            <a:extLst>
              <a:ext uri="{FF2B5EF4-FFF2-40B4-BE49-F238E27FC236}">
                <a16:creationId xmlns:a16="http://schemas.microsoft.com/office/drawing/2014/main" id="{E28E9B51-350E-4530-5930-3235803AEAD5}"/>
              </a:ext>
            </a:extLst>
          </p:cNvPr>
          <p:cNvPicPr>
            <a:picLocks noChangeAspect="1"/>
          </p:cNvPicPr>
          <p:nvPr/>
        </p:nvPicPr>
        <p:blipFill>
          <a:blip r:embed="rId27" cstate="hqprint">
            <a:extLst>
              <a:ext uri="{28A0092B-C50C-407E-A947-70E740481C1C}">
                <a14:useLocalDpi xmlns:a14="http://schemas.microsoft.com/office/drawing/2010/main" val="0"/>
              </a:ext>
            </a:extLst>
          </a:blip>
          <a:srcRect l="29062" t="12300" r="64206" b="11114"/>
          <a:stretch>
            <a:fillRect/>
          </a:stretch>
        </p:blipFill>
        <p:spPr>
          <a:xfrm>
            <a:off x="13551361" y="5125071"/>
            <a:ext cx="135485" cy="146769"/>
          </a:xfrm>
          <a:prstGeom prst="rect">
            <a:avLst/>
          </a:prstGeom>
        </p:spPr>
      </p:pic>
      <p:pic>
        <p:nvPicPr>
          <p:cNvPr id="615" name="図 614">
            <a:extLst>
              <a:ext uri="{FF2B5EF4-FFF2-40B4-BE49-F238E27FC236}">
                <a16:creationId xmlns:a16="http://schemas.microsoft.com/office/drawing/2014/main" id="{1F4A37DD-CD0E-D55B-348A-9ADDEEFF2C24}"/>
              </a:ext>
            </a:extLst>
          </p:cNvPr>
          <p:cNvPicPr>
            <a:picLocks noChangeAspect="1"/>
          </p:cNvPicPr>
          <p:nvPr/>
        </p:nvPicPr>
        <p:blipFill>
          <a:blip r:embed="rId27" cstate="hqprint">
            <a:extLst>
              <a:ext uri="{28A0092B-C50C-407E-A947-70E740481C1C}">
                <a14:useLocalDpi xmlns:a14="http://schemas.microsoft.com/office/drawing/2010/main" val="0"/>
              </a:ext>
            </a:extLst>
          </a:blip>
          <a:srcRect l="29062" t="12300" r="64206" b="11114"/>
          <a:stretch>
            <a:fillRect/>
          </a:stretch>
        </p:blipFill>
        <p:spPr>
          <a:xfrm>
            <a:off x="11484421" y="2944667"/>
            <a:ext cx="137534" cy="148988"/>
          </a:xfrm>
          <a:prstGeom prst="rect">
            <a:avLst/>
          </a:prstGeom>
        </p:spPr>
      </p:pic>
      <p:pic>
        <p:nvPicPr>
          <p:cNvPr id="617" name="図 616">
            <a:extLst>
              <a:ext uri="{FF2B5EF4-FFF2-40B4-BE49-F238E27FC236}">
                <a16:creationId xmlns:a16="http://schemas.microsoft.com/office/drawing/2014/main" id="{3854F95D-4D9A-768F-E111-FD0453FF8B78}"/>
              </a:ext>
            </a:extLst>
          </p:cNvPr>
          <p:cNvPicPr>
            <a:picLocks noChangeAspect="1"/>
          </p:cNvPicPr>
          <p:nvPr/>
        </p:nvPicPr>
        <p:blipFill>
          <a:blip r:embed="rId27" cstate="hqprint">
            <a:extLst>
              <a:ext uri="{28A0092B-C50C-407E-A947-70E740481C1C}">
                <a14:useLocalDpi xmlns:a14="http://schemas.microsoft.com/office/drawing/2010/main" val="0"/>
              </a:ext>
            </a:extLst>
          </a:blip>
          <a:srcRect l="29062" t="12300" r="64206" b="11114"/>
          <a:stretch>
            <a:fillRect/>
          </a:stretch>
        </p:blipFill>
        <p:spPr>
          <a:xfrm>
            <a:off x="11522564" y="5136981"/>
            <a:ext cx="135923" cy="147243"/>
          </a:xfrm>
          <a:prstGeom prst="rect">
            <a:avLst/>
          </a:prstGeom>
        </p:spPr>
      </p:pic>
      <p:grpSp>
        <p:nvGrpSpPr>
          <p:cNvPr id="669" name="グループ化 668">
            <a:extLst>
              <a:ext uri="{FF2B5EF4-FFF2-40B4-BE49-F238E27FC236}">
                <a16:creationId xmlns:a16="http://schemas.microsoft.com/office/drawing/2014/main" id="{25AD9767-9FB6-80CD-9E1E-D5D93A7EBF9A}"/>
              </a:ext>
            </a:extLst>
          </p:cNvPr>
          <p:cNvGrpSpPr/>
          <p:nvPr/>
        </p:nvGrpSpPr>
        <p:grpSpPr>
          <a:xfrm>
            <a:off x="13641092" y="4271023"/>
            <a:ext cx="930063" cy="200055"/>
            <a:chOff x="13641092" y="4313586"/>
            <a:chExt cx="930063" cy="200055"/>
          </a:xfrm>
        </p:grpSpPr>
        <p:sp>
          <p:nvSpPr>
            <p:cNvPr id="581" name="テキスト ボックス 580">
              <a:extLst>
                <a:ext uri="{FF2B5EF4-FFF2-40B4-BE49-F238E27FC236}">
                  <a16:creationId xmlns:a16="http://schemas.microsoft.com/office/drawing/2014/main" id="{F7BF9BE1-30E7-C25C-89B6-39D45DCE8937}"/>
                </a:ext>
              </a:extLst>
            </p:cNvPr>
            <p:cNvSpPr txBox="1"/>
            <p:nvPr/>
          </p:nvSpPr>
          <p:spPr>
            <a:xfrm>
              <a:off x="13641092" y="4313586"/>
              <a:ext cx="930063" cy="200055"/>
            </a:xfrm>
            <a:prstGeom prst="rect">
              <a:avLst/>
            </a:prstGeom>
            <a:noFill/>
            <a:ln>
              <a:noFill/>
            </a:ln>
          </p:spPr>
          <p:txBody>
            <a:bodyPr wrap="none" rtlCol="0">
              <a:spAutoFit/>
            </a:bodyPr>
            <a:lstStyle/>
            <a:p>
              <a:r>
                <a:rPr lang="ja-JP" altLang="en-US" sz="700" dirty="0">
                  <a:latin typeface="游ゴシック Medium" panose="020B0500000000000000" pitchFamily="50" charset="-128"/>
                  <a:ea typeface="游ゴシック Medium" panose="020B0500000000000000" pitchFamily="50" charset="-128"/>
                </a:rPr>
                <a:t>（単相</a:t>
              </a:r>
              <a:r>
                <a:rPr lang="en-US" altLang="ja-JP" sz="700" dirty="0">
                  <a:latin typeface="游ゴシック Medium" panose="020B0500000000000000" pitchFamily="50" charset="-128"/>
                  <a:ea typeface="游ゴシック Medium" panose="020B0500000000000000" pitchFamily="50" charset="-128"/>
                </a:rPr>
                <a:t>200V</a:t>
              </a:r>
              <a:r>
                <a:rPr lang="ja-JP" altLang="en-US" sz="700" dirty="0">
                  <a:latin typeface="游ゴシック Medium" panose="020B0500000000000000" pitchFamily="50" charset="-128"/>
                  <a:ea typeface="游ゴシック Medium" panose="020B0500000000000000" pitchFamily="50" charset="-128"/>
                </a:rPr>
                <a:t>　　）</a:t>
              </a:r>
              <a:endParaRPr lang="en-US" altLang="ja-JP" sz="700" dirty="0">
                <a:latin typeface="游ゴシック Medium" panose="020B0500000000000000" pitchFamily="50" charset="-128"/>
                <a:ea typeface="游ゴシック Medium" panose="020B0500000000000000" pitchFamily="50" charset="-128"/>
              </a:endParaRPr>
            </a:p>
          </p:txBody>
        </p:sp>
        <p:pic>
          <p:nvPicPr>
            <p:cNvPr id="62" name="Picture 744" descr="顔">
              <a:extLst>
                <a:ext uri="{FF2B5EF4-FFF2-40B4-BE49-F238E27FC236}">
                  <a16:creationId xmlns:a16="http://schemas.microsoft.com/office/drawing/2014/main" id="{E88A2317-B5E4-822D-682B-FEDE8523C2F8}"/>
                </a:ext>
              </a:extLst>
            </p:cNvPr>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14230397" y="4338564"/>
              <a:ext cx="129410" cy="130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2" name="グループ化 51">
            <a:extLst>
              <a:ext uri="{FF2B5EF4-FFF2-40B4-BE49-F238E27FC236}">
                <a16:creationId xmlns:a16="http://schemas.microsoft.com/office/drawing/2014/main" id="{B20C8A42-642D-BE7A-0E49-963AE9217F97}"/>
              </a:ext>
            </a:extLst>
          </p:cNvPr>
          <p:cNvGrpSpPr/>
          <p:nvPr/>
        </p:nvGrpSpPr>
        <p:grpSpPr>
          <a:xfrm>
            <a:off x="5527883" y="9199639"/>
            <a:ext cx="5253141" cy="1419204"/>
            <a:chOff x="5554929" y="5168134"/>
            <a:chExt cx="5253141" cy="1419204"/>
          </a:xfrm>
        </p:grpSpPr>
        <p:sp>
          <p:nvSpPr>
            <p:cNvPr id="461" name="テキスト ボックス 460">
              <a:extLst>
                <a:ext uri="{FF2B5EF4-FFF2-40B4-BE49-F238E27FC236}">
                  <a16:creationId xmlns:a16="http://schemas.microsoft.com/office/drawing/2014/main" id="{D3D381C7-9DB4-324F-BD29-04FE79735CB0}"/>
                </a:ext>
              </a:extLst>
            </p:cNvPr>
            <p:cNvSpPr txBox="1"/>
            <p:nvPr/>
          </p:nvSpPr>
          <p:spPr>
            <a:xfrm>
              <a:off x="5554929" y="5756341"/>
              <a:ext cx="2797463" cy="830997"/>
            </a:xfrm>
            <a:prstGeom prst="rect">
              <a:avLst/>
            </a:prstGeom>
            <a:noFill/>
          </p:spPr>
          <p:txBody>
            <a:bodyPr wrap="square" rtlCol="0">
              <a:spAutoFit/>
            </a:bodyPr>
            <a:lstStyle/>
            <a:p>
              <a:r>
                <a:rPr lang="ja-JP" altLang="en-US" sz="400" dirty="0">
                  <a:latin typeface="メイリオ" panose="020B0604030504040204" pitchFamily="50" charset="-128"/>
                  <a:ea typeface="メイリオ" panose="020B0604030504040204" pitchFamily="50" charset="-128"/>
                </a:rPr>
                <a:t>〇フィルター単体での試験結果です。実使用空間での実証結果ではありません。</a:t>
              </a:r>
              <a:endParaRPr lang="en-US" altLang="ja-JP" sz="400" dirty="0">
                <a:latin typeface="メイリオ" panose="020B0604030504040204" pitchFamily="50" charset="-128"/>
                <a:ea typeface="メイリオ" panose="020B0604030504040204" pitchFamily="50" charset="-128"/>
              </a:endParaRPr>
            </a:p>
            <a:p>
              <a:r>
                <a:rPr lang="en-US" altLang="ja-JP" sz="400" dirty="0">
                  <a:latin typeface="メイリオ" panose="020B0604030504040204" pitchFamily="50" charset="-128"/>
                  <a:ea typeface="メイリオ" panose="020B0604030504040204" pitchFamily="50" charset="-128"/>
                </a:rPr>
                <a:t>※12</a:t>
              </a:r>
              <a:r>
                <a:rPr lang="ja-JP" altLang="en-US" sz="400" dirty="0">
                  <a:latin typeface="メイリオ" panose="020B0604030504040204" pitchFamily="50" charset="-128"/>
                  <a:ea typeface="メイリオ" panose="020B0604030504040204" pitchFamily="50" charset="-128"/>
                </a:rPr>
                <a:t> </a:t>
              </a:r>
              <a:r>
                <a:rPr lang="en-US" altLang="ja-JP" sz="400" dirty="0">
                  <a:latin typeface="メイリオ" panose="020B0604030504040204" pitchFamily="50" charset="-128"/>
                  <a:ea typeface="メイリオ" panose="020B0604030504040204" pitchFamily="50" charset="-128"/>
                </a:rPr>
                <a:t>[</a:t>
              </a:r>
              <a:r>
                <a:rPr lang="ja-JP" altLang="en-US" sz="400" dirty="0">
                  <a:latin typeface="メイリオ" panose="020B0604030504040204" pitchFamily="50" charset="-128"/>
                  <a:ea typeface="メイリオ" panose="020B0604030504040204" pitchFamily="50" charset="-128"/>
                </a:rPr>
                <a:t>ウイルス抑制</a:t>
              </a:r>
              <a:r>
                <a:rPr lang="en-US" altLang="ja-JP" sz="400" dirty="0">
                  <a:latin typeface="メイリオ" panose="020B0604030504040204" pitchFamily="50" charset="-128"/>
                  <a:ea typeface="メイリオ" panose="020B0604030504040204" pitchFamily="50" charset="-128"/>
                </a:rPr>
                <a:t>]</a:t>
              </a:r>
              <a:r>
                <a:rPr lang="ja-JP" altLang="en-US" sz="400" dirty="0">
                  <a:latin typeface="メイリオ" panose="020B0604030504040204" pitchFamily="50" charset="-128"/>
                  <a:ea typeface="メイリオ" panose="020B0604030504040204" pitchFamily="50" charset="-128"/>
                </a:rPr>
                <a:t>当社基準に基づき</a:t>
              </a:r>
              <a:r>
                <a:rPr lang="en-US" altLang="ja-JP" sz="400" dirty="0">
                  <a:latin typeface="メイリオ" panose="020B0604030504040204" pitchFamily="50" charset="-128"/>
                  <a:ea typeface="メイリオ" panose="020B0604030504040204" pitchFamily="50" charset="-128"/>
                </a:rPr>
                <a:t>10</a:t>
              </a:r>
              <a:r>
                <a:rPr lang="ja-JP" altLang="en-US" sz="400" dirty="0">
                  <a:latin typeface="メイリオ" panose="020B0604030504040204" pitchFamily="50" charset="-128"/>
                  <a:ea typeface="メイリオ" panose="020B0604030504040204" pitchFamily="50" charset="-128"/>
                </a:rPr>
                <a:t>年必要量のウイルス抑制剤を添着。</a:t>
              </a:r>
              <a:r>
                <a:rPr lang="en-US" altLang="ja-JP" sz="400" dirty="0">
                  <a:latin typeface="メイリオ" panose="020B0604030504040204" pitchFamily="50" charset="-128"/>
                  <a:ea typeface="メイリオ" panose="020B0604030504040204" pitchFamily="50" charset="-128"/>
                </a:rPr>
                <a:t>/</a:t>
              </a:r>
              <a:r>
                <a:rPr lang="ja-JP" altLang="en-US" sz="400" dirty="0">
                  <a:latin typeface="メイリオ" panose="020B0604030504040204" pitchFamily="50" charset="-128"/>
                  <a:ea typeface="メイリオ" panose="020B0604030504040204" pitchFamily="50" charset="-128"/>
                </a:rPr>
                <a:t>試験機関：一般財団法人 ボーケン</a:t>
              </a:r>
              <a:endParaRPr lang="en-US" altLang="ja-JP" sz="400" dirty="0">
                <a:latin typeface="メイリオ" panose="020B0604030504040204" pitchFamily="50" charset="-128"/>
                <a:ea typeface="メイリオ" panose="020B0604030504040204" pitchFamily="50" charset="-128"/>
              </a:endParaRPr>
            </a:p>
            <a:p>
              <a:r>
                <a:rPr lang="en-US" altLang="ja-JP" sz="400" dirty="0">
                  <a:latin typeface="メイリオ" panose="020B0604030504040204" pitchFamily="50" charset="-128"/>
                  <a:ea typeface="メイリオ" panose="020B0604030504040204" pitchFamily="50" charset="-128"/>
                </a:rPr>
                <a:t>       </a:t>
              </a:r>
              <a:r>
                <a:rPr lang="ja-JP" altLang="en-US" sz="400" dirty="0">
                  <a:latin typeface="メイリオ" panose="020B0604030504040204" pitchFamily="50" charset="-128"/>
                  <a:ea typeface="メイリオ" panose="020B0604030504040204" pitchFamily="50" charset="-128"/>
                </a:rPr>
                <a:t>品質評価機構</a:t>
              </a:r>
              <a:r>
                <a:rPr lang="en-US" altLang="ja-JP" sz="400" dirty="0">
                  <a:latin typeface="メイリオ" panose="020B0604030504040204" pitchFamily="50" charset="-128"/>
                  <a:ea typeface="メイリオ" panose="020B0604030504040204" pitchFamily="50" charset="-128"/>
                </a:rPr>
                <a:t>/</a:t>
              </a:r>
              <a:r>
                <a:rPr lang="ja-JP" altLang="en-US" sz="400" dirty="0">
                  <a:latin typeface="メイリオ" panose="020B0604030504040204" pitchFamily="50" charset="-128"/>
                  <a:ea typeface="メイリオ" panose="020B0604030504040204" pitchFamily="50" charset="-128"/>
                </a:rPr>
                <a:t>試験方法：フィルターにウイルス浮遊液を滴下し、</a:t>
              </a:r>
              <a:r>
                <a:rPr lang="en-US" altLang="ja-JP" sz="400" dirty="0">
                  <a:latin typeface="メイリオ" panose="020B0604030504040204" pitchFamily="50" charset="-128"/>
                  <a:ea typeface="メイリオ" panose="020B0604030504040204" pitchFamily="50" charset="-128"/>
                </a:rPr>
                <a:t>24</a:t>
              </a:r>
              <a:r>
                <a:rPr lang="ja-JP" altLang="en-US" sz="400" dirty="0">
                  <a:latin typeface="メイリオ" panose="020B0604030504040204" pitchFamily="50" charset="-128"/>
                  <a:ea typeface="メイリオ" panose="020B0604030504040204" pitchFamily="50" charset="-128"/>
                </a:rPr>
                <a:t>時間保存後、ウイルス感染価を測定。</a:t>
              </a:r>
              <a:endParaRPr lang="en-US" altLang="ja-JP" sz="400" dirty="0">
                <a:latin typeface="メイリオ" panose="020B0604030504040204" pitchFamily="50" charset="-128"/>
                <a:ea typeface="メイリオ" panose="020B0604030504040204" pitchFamily="50" charset="-128"/>
              </a:endParaRPr>
            </a:p>
            <a:p>
              <a:r>
                <a:rPr lang="en-US" altLang="ja-JP" sz="400" dirty="0">
                  <a:latin typeface="メイリオ" panose="020B0604030504040204" pitchFamily="50" charset="-128"/>
                  <a:ea typeface="メイリオ" panose="020B0604030504040204" pitchFamily="50" charset="-128"/>
                </a:rPr>
                <a:t>       /</a:t>
              </a:r>
              <a:r>
                <a:rPr lang="ja-JP" altLang="en-US" sz="400" dirty="0">
                  <a:latin typeface="メイリオ" panose="020B0604030504040204" pitchFamily="50" charset="-128"/>
                  <a:ea typeface="メイリオ" panose="020B0604030504040204" pitchFamily="50" charset="-128"/>
                </a:rPr>
                <a:t>試験結果：</a:t>
              </a:r>
              <a:r>
                <a:rPr lang="en-US" altLang="ja-JP" sz="400" dirty="0">
                  <a:latin typeface="メイリオ" panose="020B0604030504040204" pitchFamily="50" charset="-128"/>
                  <a:ea typeface="メイリオ" panose="020B0604030504040204" pitchFamily="50" charset="-128"/>
                </a:rPr>
                <a:t>99.9%</a:t>
              </a:r>
              <a:r>
                <a:rPr lang="ja-JP" altLang="en-US" sz="400" dirty="0">
                  <a:latin typeface="メイリオ" panose="020B0604030504040204" pitchFamily="50" charset="-128"/>
                  <a:ea typeface="メイリオ" panose="020B0604030504040204" pitchFamily="50" charset="-128"/>
                </a:rPr>
                <a:t>抑制</a:t>
              </a:r>
              <a:r>
                <a:rPr lang="en-US" altLang="ja-JP" sz="400" dirty="0">
                  <a:latin typeface="メイリオ" panose="020B0604030504040204" pitchFamily="50" charset="-128"/>
                  <a:ea typeface="メイリオ" panose="020B0604030504040204" pitchFamily="50" charset="-128"/>
                </a:rPr>
                <a:t>/</a:t>
              </a:r>
              <a:r>
                <a:rPr lang="ja-JP" altLang="en-US" sz="400" dirty="0">
                  <a:latin typeface="メイリオ" panose="020B0604030504040204" pitchFamily="50" charset="-128"/>
                  <a:ea typeface="メイリオ" panose="020B0604030504040204" pitchFamily="50" charset="-128"/>
                </a:rPr>
                <a:t>試験報告書番号：</a:t>
              </a:r>
              <a:r>
                <a:rPr lang="en-US" altLang="ja-JP" sz="400" dirty="0">
                  <a:latin typeface="メイリオ" panose="020B0604030504040204" pitchFamily="50" charset="-128"/>
                  <a:ea typeface="メイリオ" panose="020B0604030504040204" pitchFamily="50" charset="-128"/>
                </a:rPr>
                <a:t>26025001703-1</a:t>
              </a:r>
              <a:r>
                <a:rPr lang="ja-JP" altLang="en-US" sz="400" dirty="0">
                  <a:latin typeface="メイリオ" panose="020B0604030504040204" pitchFamily="50" charset="-128"/>
                  <a:ea typeface="メイリオ" panose="020B0604030504040204" pitchFamily="50" charset="-128"/>
                </a:rPr>
                <a:t> 試験は</a:t>
              </a:r>
              <a:r>
                <a:rPr lang="en-US" altLang="ja-JP" sz="400" dirty="0">
                  <a:latin typeface="メイリオ" panose="020B0604030504040204" pitchFamily="50" charset="-128"/>
                  <a:ea typeface="メイリオ" panose="020B0604030504040204" pitchFamily="50" charset="-128"/>
                </a:rPr>
                <a:t>1</a:t>
              </a:r>
              <a:r>
                <a:rPr lang="ja-JP" altLang="en-US" sz="400" dirty="0">
                  <a:latin typeface="メイリオ" panose="020B0604030504040204" pitchFamily="50" charset="-128"/>
                  <a:ea typeface="メイリオ" panose="020B0604030504040204" pitchFamily="50" charset="-128"/>
                </a:rPr>
                <a:t>種類のみのウイルスで実施。</a:t>
              </a:r>
              <a:endParaRPr lang="en-US" altLang="ja-JP" sz="400" dirty="0">
                <a:latin typeface="メイリオ" panose="020B0604030504040204" pitchFamily="50" charset="-128"/>
                <a:ea typeface="メイリオ" panose="020B0604030504040204" pitchFamily="50" charset="-128"/>
              </a:endParaRPr>
            </a:p>
            <a:p>
              <a:r>
                <a:rPr lang="en-US" altLang="ja-JP" sz="400" dirty="0">
                  <a:latin typeface="メイリオ" panose="020B0604030504040204" pitchFamily="50" charset="-128"/>
                  <a:ea typeface="メイリオ" panose="020B0604030504040204" pitchFamily="50" charset="-128"/>
                </a:rPr>
                <a:t>※13 [</a:t>
              </a:r>
              <a:r>
                <a:rPr lang="ja-JP" altLang="en-US" sz="400" dirty="0">
                  <a:latin typeface="メイリオ" panose="020B0604030504040204" pitchFamily="50" charset="-128"/>
                  <a:ea typeface="メイリオ" panose="020B0604030504040204" pitchFamily="50" charset="-128"/>
                </a:rPr>
                <a:t>除菌</a:t>
              </a:r>
              <a:r>
                <a:rPr lang="en-US" altLang="ja-JP" sz="400" dirty="0">
                  <a:latin typeface="メイリオ" panose="020B0604030504040204" pitchFamily="50" charset="-128"/>
                  <a:ea typeface="メイリオ" panose="020B0604030504040204" pitchFamily="50" charset="-128"/>
                </a:rPr>
                <a:t>]</a:t>
              </a:r>
              <a:r>
                <a:rPr lang="ja-JP" altLang="en-US" sz="400" dirty="0">
                  <a:latin typeface="メイリオ" panose="020B0604030504040204" pitchFamily="50" charset="-128"/>
                  <a:ea typeface="メイリオ" panose="020B0604030504040204" pitchFamily="50" charset="-128"/>
                </a:rPr>
                <a:t>当社基準に基づき</a:t>
              </a:r>
              <a:r>
                <a:rPr lang="en-US" altLang="ja-JP" sz="400" dirty="0">
                  <a:latin typeface="メイリオ" panose="020B0604030504040204" pitchFamily="50" charset="-128"/>
                  <a:ea typeface="メイリオ" panose="020B0604030504040204" pitchFamily="50" charset="-128"/>
                </a:rPr>
                <a:t>10</a:t>
              </a:r>
              <a:r>
                <a:rPr lang="ja-JP" altLang="en-US" sz="400" dirty="0">
                  <a:latin typeface="メイリオ" panose="020B0604030504040204" pitchFamily="50" charset="-128"/>
                  <a:ea typeface="メイリオ" panose="020B0604030504040204" pitchFamily="50" charset="-128"/>
                </a:rPr>
                <a:t>年必要量の除菌剤を添着。</a:t>
              </a:r>
              <a:r>
                <a:rPr lang="en-US" altLang="ja-JP" sz="400" dirty="0">
                  <a:latin typeface="メイリオ" panose="020B0604030504040204" pitchFamily="50" charset="-128"/>
                  <a:ea typeface="メイリオ" panose="020B0604030504040204" pitchFamily="50" charset="-128"/>
                </a:rPr>
                <a:t>/</a:t>
              </a:r>
              <a:r>
                <a:rPr lang="ja-JP" altLang="en-US" sz="400" dirty="0">
                  <a:latin typeface="メイリオ" panose="020B0604030504040204" pitchFamily="50" charset="-128"/>
                  <a:ea typeface="メイリオ" panose="020B0604030504040204" pitchFamily="50" charset="-128"/>
                </a:rPr>
                <a:t>試験機関：一般財団法人　ボーケン品質評価機構</a:t>
              </a:r>
              <a:r>
                <a:rPr lang="en-US" altLang="ja-JP" sz="400" dirty="0">
                  <a:latin typeface="メイリオ" panose="020B0604030504040204" pitchFamily="50" charset="-128"/>
                  <a:ea typeface="メイリオ" panose="020B0604030504040204" pitchFamily="50" charset="-128"/>
                </a:rPr>
                <a:t>/</a:t>
              </a:r>
            </a:p>
            <a:p>
              <a:r>
                <a:rPr lang="en-US" altLang="ja-JP" sz="400" dirty="0">
                  <a:latin typeface="メイリオ" panose="020B0604030504040204" pitchFamily="50" charset="-128"/>
                  <a:ea typeface="メイリオ" panose="020B0604030504040204" pitchFamily="50" charset="-128"/>
                </a:rPr>
                <a:t>       </a:t>
              </a:r>
              <a:r>
                <a:rPr lang="ja-JP" altLang="en-US" sz="400" dirty="0">
                  <a:latin typeface="メイリオ" panose="020B0604030504040204" pitchFamily="50" charset="-128"/>
                  <a:ea typeface="メイリオ" panose="020B0604030504040204" pitchFamily="50" charset="-128"/>
                </a:rPr>
                <a:t>試験方法：</a:t>
              </a:r>
              <a:r>
                <a:rPr lang="en-US" altLang="ja-JP" sz="400" dirty="0">
                  <a:latin typeface="メイリオ" panose="020B0604030504040204" pitchFamily="50" charset="-128"/>
                  <a:ea typeface="メイリオ" panose="020B0604030504040204" pitchFamily="50" charset="-128"/>
                </a:rPr>
                <a:t>JIS Z 2801 </a:t>
              </a:r>
              <a:r>
                <a:rPr lang="ja-JP" altLang="en-US" sz="400" dirty="0">
                  <a:latin typeface="メイリオ" panose="020B0604030504040204" pitchFamily="50" charset="-128"/>
                  <a:ea typeface="メイリオ" panose="020B0604030504040204" pitchFamily="50" charset="-128"/>
                </a:rPr>
                <a:t>準拠 シャーレ内に試験片を入れ、菌液を滴下し密閉。無加工試験片と比較し</a:t>
              </a:r>
              <a:r>
                <a:rPr lang="en-US" altLang="ja-JP" sz="400" dirty="0">
                  <a:latin typeface="メイリオ" panose="020B0604030504040204" pitchFamily="50" charset="-128"/>
                  <a:ea typeface="メイリオ" panose="020B0604030504040204" pitchFamily="50" charset="-128"/>
                </a:rPr>
                <a:t>24</a:t>
              </a:r>
              <a:r>
                <a:rPr lang="ja-JP" altLang="en-US" sz="400" dirty="0">
                  <a:latin typeface="メイリオ" panose="020B0604030504040204" pitchFamily="50" charset="-128"/>
                  <a:ea typeface="メイリオ" panose="020B0604030504040204" pitchFamily="50" charset="-128"/>
                </a:rPr>
                <a:t>時間</a:t>
              </a:r>
              <a:endParaRPr lang="en-US" altLang="ja-JP" sz="400" dirty="0">
                <a:latin typeface="メイリオ" panose="020B0604030504040204" pitchFamily="50" charset="-128"/>
                <a:ea typeface="メイリオ" panose="020B0604030504040204" pitchFamily="50" charset="-128"/>
              </a:endParaRPr>
            </a:p>
            <a:p>
              <a:r>
                <a:rPr lang="en-US" altLang="ja-JP" sz="400" dirty="0">
                  <a:latin typeface="メイリオ" panose="020B0604030504040204" pitchFamily="50" charset="-128"/>
                  <a:ea typeface="メイリオ" panose="020B0604030504040204" pitchFamily="50" charset="-128"/>
                </a:rPr>
                <a:t>       </a:t>
              </a:r>
              <a:r>
                <a:rPr lang="ja-JP" altLang="en-US" sz="400" dirty="0">
                  <a:latin typeface="メイリオ" panose="020B0604030504040204" pitchFamily="50" charset="-128"/>
                  <a:ea typeface="メイリオ" panose="020B0604030504040204" pitchFamily="50" charset="-128"/>
                </a:rPr>
                <a:t>後の生菌数を比較。</a:t>
              </a:r>
              <a:r>
                <a:rPr lang="en-US" altLang="ja-JP" sz="400" dirty="0">
                  <a:latin typeface="メイリオ" panose="020B0604030504040204" pitchFamily="50" charset="-128"/>
                  <a:ea typeface="メイリオ" panose="020B0604030504040204" pitchFamily="50" charset="-128"/>
                </a:rPr>
                <a:t>/</a:t>
              </a:r>
              <a:r>
                <a:rPr lang="ja-JP" altLang="en-US" sz="400" dirty="0">
                  <a:latin typeface="メイリオ" panose="020B0604030504040204" pitchFamily="50" charset="-128"/>
                  <a:ea typeface="メイリオ" panose="020B0604030504040204" pitchFamily="50" charset="-128"/>
                </a:rPr>
                <a:t>試験結果：低減率</a:t>
              </a:r>
              <a:r>
                <a:rPr lang="en-US" altLang="ja-JP" sz="400" dirty="0">
                  <a:latin typeface="メイリオ" panose="020B0604030504040204" pitchFamily="50" charset="-128"/>
                  <a:ea typeface="メイリオ" panose="020B0604030504040204" pitchFamily="50" charset="-128"/>
                </a:rPr>
                <a:t>99%</a:t>
              </a:r>
              <a:r>
                <a:rPr lang="ja-JP" altLang="en-US" sz="400" dirty="0">
                  <a:latin typeface="メイリオ" panose="020B0604030504040204" pitchFamily="50" charset="-128"/>
                  <a:ea typeface="メイリオ" panose="020B0604030504040204" pitchFamily="50" charset="-128"/>
                </a:rPr>
                <a:t>以上</a:t>
              </a:r>
              <a:r>
                <a:rPr lang="en-US" altLang="ja-JP" sz="400" dirty="0">
                  <a:latin typeface="メイリオ" panose="020B0604030504040204" pitchFamily="50" charset="-128"/>
                  <a:ea typeface="メイリオ" panose="020B0604030504040204" pitchFamily="50" charset="-128"/>
                </a:rPr>
                <a:t>/</a:t>
              </a:r>
              <a:r>
                <a:rPr lang="ja-JP" altLang="en-US" sz="400" dirty="0">
                  <a:latin typeface="メイリオ" panose="020B0604030504040204" pitchFamily="50" charset="-128"/>
                  <a:ea typeface="メイリオ" panose="020B0604030504040204" pitchFamily="50" charset="-128"/>
                </a:rPr>
                <a:t>試験報告書番号：</a:t>
              </a:r>
              <a:r>
                <a:rPr lang="en-US" altLang="ja-JP" sz="400" dirty="0">
                  <a:latin typeface="メイリオ" panose="020B0604030504040204" pitchFamily="50" charset="-128"/>
                  <a:ea typeface="メイリオ" panose="020B0604030504040204" pitchFamily="50" charset="-128"/>
                </a:rPr>
                <a:t>26025001548-1</a:t>
              </a:r>
              <a:r>
                <a:rPr lang="ja-JP" altLang="en-US" sz="400" dirty="0">
                  <a:latin typeface="メイリオ" panose="020B0604030504040204" pitchFamily="50" charset="-128"/>
                  <a:ea typeface="メイリオ" panose="020B0604030504040204" pitchFamily="50" charset="-128"/>
                </a:rPr>
                <a:t>及び</a:t>
              </a:r>
              <a:r>
                <a:rPr lang="en-US" altLang="ja-JP" sz="400" dirty="0">
                  <a:latin typeface="メイリオ" panose="020B0604030504040204" pitchFamily="50" charset="-128"/>
                  <a:ea typeface="メイリオ" panose="020B0604030504040204" pitchFamily="50" charset="-128"/>
                </a:rPr>
                <a:t>2 </a:t>
              </a:r>
            </a:p>
            <a:p>
              <a:r>
                <a:rPr lang="ja-JP" altLang="en-US" sz="400" dirty="0">
                  <a:latin typeface="メイリオ" panose="020B0604030504040204" pitchFamily="50" charset="-128"/>
                  <a:ea typeface="メイリオ" panose="020B0604030504040204" pitchFamily="50" charset="-128"/>
                </a:rPr>
                <a:t>　　</a:t>
              </a:r>
              <a:r>
                <a:rPr lang="en-US" altLang="ja-JP" sz="400" dirty="0">
                  <a:latin typeface="メイリオ" panose="020B0604030504040204" pitchFamily="50" charset="-128"/>
                  <a:ea typeface="メイリオ" panose="020B0604030504040204" pitchFamily="50" charset="-128"/>
                </a:rPr>
                <a:t> </a:t>
              </a:r>
              <a:r>
                <a:rPr lang="ja-JP" altLang="en-US" sz="400" dirty="0">
                  <a:latin typeface="メイリオ" panose="020B0604030504040204" pitchFamily="50" charset="-128"/>
                  <a:ea typeface="メイリオ" panose="020B0604030504040204" pitchFamily="50" charset="-128"/>
                </a:rPr>
                <a:t>試験は</a:t>
              </a:r>
              <a:r>
                <a:rPr lang="en-US" altLang="ja-JP" sz="400" dirty="0">
                  <a:latin typeface="メイリオ" panose="020B0604030504040204" pitchFamily="50" charset="-128"/>
                  <a:ea typeface="メイリオ" panose="020B0604030504040204" pitchFamily="50" charset="-128"/>
                </a:rPr>
                <a:t>2</a:t>
              </a:r>
              <a:r>
                <a:rPr lang="ja-JP" altLang="en-US" sz="400" dirty="0">
                  <a:latin typeface="メイリオ" panose="020B0604030504040204" pitchFamily="50" charset="-128"/>
                  <a:ea typeface="メイリオ" panose="020B0604030504040204" pitchFamily="50" charset="-128"/>
                </a:rPr>
                <a:t>種類のみの菌で実施。</a:t>
              </a:r>
              <a:endParaRPr lang="en-US" altLang="ja-JP" sz="400" dirty="0">
                <a:latin typeface="メイリオ" panose="020B0604030504040204" pitchFamily="50" charset="-128"/>
                <a:ea typeface="メイリオ" panose="020B0604030504040204" pitchFamily="50" charset="-128"/>
              </a:endParaRPr>
            </a:p>
            <a:p>
              <a:r>
                <a:rPr lang="en-US" altLang="ja-JP" sz="400" dirty="0">
                  <a:latin typeface="メイリオ" panose="020B0604030504040204" pitchFamily="50" charset="-128"/>
                  <a:ea typeface="メイリオ" panose="020B0604030504040204" pitchFamily="50" charset="-128"/>
                </a:rPr>
                <a:t>※14 [</a:t>
              </a:r>
              <a:r>
                <a:rPr lang="ja-JP" altLang="en-US" sz="400" dirty="0">
                  <a:latin typeface="メイリオ" panose="020B0604030504040204" pitchFamily="50" charset="-128"/>
                  <a:ea typeface="メイリオ" panose="020B0604030504040204" pitchFamily="50" charset="-128"/>
                </a:rPr>
                <a:t>脱臭</a:t>
              </a:r>
              <a:r>
                <a:rPr lang="en-US" altLang="ja-JP" sz="400" dirty="0">
                  <a:latin typeface="メイリオ" panose="020B0604030504040204" pitchFamily="50" charset="-128"/>
                  <a:ea typeface="メイリオ" panose="020B0604030504040204" pitchFamily="50" charset="-128"/>
                </a:rPr>
                <a:t>]1</a:t>
              </a:r>
              <a:r>
                <a:rPr lang="ja-JP" altLang="en-US" sz="400" dirty="0">
                  <a:latin typeface="メイリオ" panose="020B0604030504040204" pitchFamily="50" charset="-128"/>
                  <a:ea typeface="メイリオ" panose="020B0604030504040204" pitchFamily="50" charset="-128"/>
                </a:rPr>
                <a:t>日タバコ</a:t>
              </a:r>
              <a:r>
                <a:rPr lang="en-US" altLang="ja-JP" sz="400" dirty="0">
                  <a:latin typeface="メイリオ" panose="020B0604030504040204" pitchFamily="50" charset="-128"/>
                  <a:ea typeface="メイリオ" panose="020B0604030504040204" pitchFamily="50" charset="-128"/>
                </a:rPr>
                <a:t>10</a:t>
              </a:r>
              <a:r>
                <a:rPr lang="ja-JP" altLang="en-US" sz="400" dirty="0">
                  <a:latin typeface="メイリオ" panose="020B0604030504040204" pitchFamily="50" charset="-128"/>
                  <a:ea typeface="メイリオ" panose="020B0604030504040204" pitchFamily="50" charset="-128"/>
                </a:rPr>
                <a:t>本（アンモニア、アセトアルデヒド、酢酸の混合ガス）、</a:t>
              </a:r>
              <a:r>
                <a:rPr lang="en-US" altLang="ja-JP" sz="400" dirty="0">
                  <a:latin typeface="メイリオ" panose="020B0604030504040204" pitchFamily="50" charset="-128"/>
                  <a:ea typeface="メイリオ" panose="020B0604030504040204" pitchFamily="50" charset="-128"/>
                </a:rPr>
                <a:t>10</a:t>
              </a:r>
              <a:r>
                <a:rPr lang="ja-JP" altLang="en-US" sz="400" dirty="0">
                  <a:latin typeface="メイリオ" panose="020B0604030504040204" pitchFamily="50" charset="-128"/>
                  <a:ea typeface="メイリオ" panose="020B0604030504040204" pitchFamily="50" charset="-128"/>
                </a:rPr>
                <a:t>年相当分の脱臭効果を検証。</a:t>
              </a:r>
              <a:endParaRPr lang="en-US" altLang="ja-JP" sz="400" dirty="0">
                <a:latin typeface="メイリオ" panose="020B0604030504040204" pitchFamily="50" charset="-128"/>
                <a:ea typeface="メイリオ" panose="020B0604030504040204" pitchFamily="50" charset="-128"/>
              </a:endParaRPr>
            </a:p>
            <a:p>
              <a:r>
                <a:rPr lang="en-US" altLang="ja-JP" sz="400" dirty="0">
                  <a:latin typeface="メイリオ" panose="020B0604030504040204" pitchFamily="50" charset="-128"/>
                  <a:ea typeface="メイリオ" panose="020B0604030504040204" pitchFamily="50" charset="-128"/>
                </a:rPr>
                <a:t>       /</a:t>
              </a:r>
              <a:r>
                <a:rPr lang="ja-JP" altLang="en-US" sz="400" dirty="0">
                  <a:latin typeface="メイリオ" panose="020B0604030504040204" pitchFamily="50" charset="-128"/>
                  <a:ea typeface="メイリオ" panose="020B0604030504040204" pitchFamily="50" charset="-128"/>
                </a:rPr>
                <a:t>試験方法：一般社団法人　日本電機工業会規格（</a:t>
              </a:r>
              <a:r>
                <a:rPr lang="en-US" altLang="ja-JP" sz="400" dirty="0">
                  <a:latin typeface="メイリオ" panose="020B0604030504040204" pitchFamily="50" charset="-128"/>
                  <a:ea typeface="メイリオ" panose="020B0604030504040204" pitchFamily="50" charset="-128"/>
                </a:rPr>
                <a:t>1</a:t>
              </a:r>
              <a:r>
                <a:rPr lang="ja-JP" altLang="en-US" sz="400" dirty="0">
                  <a:latin typeface="メイリオ" panose="020B0604030504040204" pitchFamily="50" charset="-128"/>
                  <a:ea typeface="メイリオ" panose="020B0604030504040204" pitchFamily="50" charset="-128"/>
                </a:rPr>
                <a:t>㎥の</a:t>
              </a:r>
              <a:r>
                <a:rPr lang="en-US" altLang="ja-JP" sz="400" dirty="0">
                  <a:latin typeface="メイリオ" panose="020B0604030504040204" pitchFamily="50" charset="-128"/>
                  <a:ea typeface="メイリオ" panose="020B0604030504040204" pitchFamily="50" charset="-128"/>
                </a:rPr>
                <a:t>BOX</a:t>
              </a:r>
              <a:r>
                <a:rPr lang="ja-JP" altLang="en-US" sz="400" dirty="0">
                  <a:latin typeface="メイリオ" panose="020B0604030504040204" pitchFamily="50" charset="-128"/>
                  <a:ea typeface="メイリオ" panose="020B0604030504040204" pitchFamily="50" charset="-128"/>
                </a:rPr>
                <a:t>内における混合ガスの除去性能）にて測定。</a:t>
              </a:r>
              <a:endParaRPr lang="en-US" altLang="ja-JP" sz="400" dirty="0">
                <a:latin typeface="メイリオ" panose="020B0604030504040204" pitchFamily="50" charset="-128"/>
                <a:ea typeface="メイリオ" panose="020B0604030504040204" pitchFamily="50" charset="-128"/>
              </a:endParaRPr>
            </a:p>
            <a:p>
              <a:r>
                <a:rPr lang="en-US" altLang="ja-JP" sz="400" dirty="0">
                  <a:latin typeface="メイリオ" panose="020B0604030504040204" pitchFamily="50" charset="-128"/>
                  <a:ea typeface="メイリオ" panose="020B0604030504040204" pitchFamily="50" charset="-128"/>
                </a:rPr>
                <a:t>       /</a:t>
              </a:r>
              <a:r>
                <a:rPr lang="ja-JP" altLang="en-US" sz="400" dirty="0">
                  <a:latin typeface="メイリオ" panose="020B0604030504040204" pitchFamily="50" charset="-128"/>
                  <a:ea typeface="メイリオ" panose="020B0604030504040204" pitchFamily="50" charset="-128"/>
                </a:rPr>
                <a:t>試験結果：</a:t>
              </a:r>
              <a:r>
                <a:rPr lang="en-US" altLang="ja-JP" sz="400" dirty="0">
                  <a:latin typeface="メイリオ" panose="020B0604030504040204" pitchFamily="50" charset="-128"/>
                  <a:ea typeface="メイリオ" panose="020B0604030504040204" pitchFamily="50" charset="-128"/>
                </a:rPr>
                <a:t>10</a:t>
              </a:r>
              <a:r>
                <a:rPr lang="ja-JP" altLang="en-US" sz="400" dirty="0">
                  <a:latin typeface="メイリオ" panose="020B0604030504040204" pitchFamily="50" charset="-128"/>
                  <a:ea typeface="メイリオ" panose="020B0604030504040204" pitchFamily="50" charset="-128"/>
                </a:rPr>
                <a:t>年後も脱臭除去率</a:t>
              </a:r>
              <a:r>
                <a:rPr lang="en-US" altLang="ja-JP" sz="400" dirty="0">
                  <a:latin typeface="メイリオ" panose="020B0604030504040204" pitchFamily="50" charset="-128"/>
                  <a:ea typeface="メイリオ" panose="020B0604030504040204" pitchFamily="50" charset="-128"/>
                </a:rPr>
                <a:t>50%</a:t>
              </a:r>
              <a:r>
                <a:rPr lang="ja-JP" altLang="en-US" sz="400" dirty="0">
                  <a:latin typeface="メイリオ" panose="020B0604030504040204" pitchFamily="50" charset="-128"/>
                  <a:ea typeface="メイリオ" panose="020B0604030504040204" pitchFamily="50" charset="-128"/>
                </a:rPr>
                <a:t>以上</a:t>
              </a:r>
              <a:endParaRPr lang="en-US" altLang="ja-JP" sz="400" dirty="0">
                <a:latin typeface="メイリオ" panose="020B0604030504040204" pitchFamily="50" charset="-128"/>
                <a:ea typeface="メイリオ" panose="020B0604030504040204" pitchFamily="50" charset="-128"/>
              </a:endParaRPr>
            </a:p>
            <a:p>
              <a:r>
                <a:rPr lang="ja-JP" altLang="en-US" sz="400" dirty="0">
                  <a:latin typeface="メイリオ" panose="020B0604030504040204" pitchFamily="50" charset="-128"/>
                  <a:ea typeface="メイリオ" panose="020B0604030504040204" pitchFamily="50" charset="-128"/>
                </a:rPr>
                <a:t>＊タバコの有害物質（</a:t>
              </a:r>
              <a:r>
                <a:rPr lang="en-US" altLang="ja-JP" sz="400" dirty="0">
                  <a:latin typeface="メイリオ" panose="020B0604030504040204" pitchFamily="50" charset="-128"/>
                  <a:ea typeface="メイリオ" panose="020B0604030504040204" pitchFamily="50" charset="-128"/>
                </a:rPr>
                <a:t>CO</a:t>
              </a:r>
              <a:r>
                <a:rPr lang="ja-JP" altLang="en-US" sz="400" dirty="0">
                  <a:latin typeface="メイリオ" panose="020B0604030504040204" pitchFamily="50" charset="-128"/>
                  <a:ea typeface="メイリオ" panose="020B0604030504040204" pitchFamily="50" charset="-128"/>
                </a:rPr>
                <a:t>等）は除去できません。</a:t>
              </a:r>
            </a:p>
          </p:txBody>
        </p:sp>
        <p:sp>
          <p:nvSpPr>
            <p:cNvPr id="393" name="テキスト ボックス 392">
              <a:extLst>
                <a:ext uri="{FF2B5EF4-FFF2-40B4-BE49-F238E27FC236}">
                  <a16:creationId xmlns:a16="http://schemas.microsoft.com/office/drawing/2014/main" id="{4B8A80B5-29FF-5541-8AEF-90A2F05623A0}"/>
                </a:ext>
              </a:extLst>
            </p:cNvPr>
            <p:cNvSpPr txBox="1"/>
            <p:nvPr/>
          </p:nvSpPr>
          <p:spPr>
            <a:xfrm>
              <a:off x="8403895" y="5168583"/>
              <a:ext cx="2334352" cy="307777"/>
            </a:xfrm>
            <a:prstGeom prst="rect">
              <a:avLst/>
            </a:prstGeom>
            <a:solidFill>
              <a:srgbClr val="0070C0"/>
            </a:solidFill>
          </p:spPr>
          <p:txBody>
            <a:bodyPr wrap="square" rtlCol="0">
              <a:spAutoFit/>
            </a:bodyPr>
            <a:lstStyle/>
            <a:p>
              <a:pPr algn="ctr"/>
              <a:r>
                <a:rPr lang="ja-JP" altLang="en-US" sz="1400" b="1" dirty="0">
                  <a:solidFill>
                    <a:schemeClr val="bg1"/>
                  </a:solidFill>
                  <a:latin typeface="+mj-ea"/>
                  <a:ea typeface="+mj-ea"/>
                </a:rPr>
                <a:t>コロナ快適ホームアプリ</a:t>
              </a:r>
            </a:p>
          </p:txBody>
        </p:sp>
        <p:sp>
          <p:nvSpPr>
            <p:cNvPr id="397" name="テキスト ボックス 396">
              <a:extLst>
                <a:ext uri="{FF2B5EF4-FFF2-40B4-BE49-F238E27FC236}">
                  <a16:creationId xmlns:a16="http://schemas.microsoft.com/office/drawing/2014/main" id="{F018EC1A-FFE3-DD49-ACD9-CDBC8E28E386}"/>
                </a:ext>
              </a:extLst>
            </p:cNvPr>
            <p:cNvSpPr txBox="1"/>
            <p:nvPr/>
          </p:nvSpPr>
          <p:spPr>
            <a:xfrm>
              <a:off x="8352392" y="6125673"/>
              <a:ext cx="2237566" cy="169277"/>
            </a:xfrm>
            <a:prstGeom prst="rect">
              <a:avLst/>
            </a:prstGeom>
            <a:noFill/>
          </p:spPr>
          <p:txBody>
            <a:bodyPr wrap="square" rtlCol="0">
              <a:spAutoFit/>
            </a:bodyPr>
            <a:lstStyle/>
            <a:p>
              <a:pPr defTabSz="914400"/>
              <a:r>
                <a:rPr kumimoji="1" lang="en-US" altLang="ja-JP" sz="500" dirty="0">
                  <a:solidFill>
                    <a:srgbClr val="000000"/>
                  </a:solidFill>
                  <a:latin typeface="メイリオ" panose="020B0604030504040204" pitchFamily="50" charset="-128"/>
                  <a:ea typeface="メイリオ" panose="020B0604030504040204" pitchFamily="50" charset="-128"/>
                </a:rPr>
                <a:t>※</a:t>
              </a:r>
              <a:r>
                <a:rPr kumimoji="1" lang="ja-JP" altLang="en-US" sz="500" dirty="0">
                  <a:solidFill>
                    <a:srgbClr val="000000"/>
                  </a:solidFill>
                  <a:latin typeface="メイリオ" panose="020B0604030504040204" pitchFamily="50" charset="-128"/>
                  <a:ea typeface="メイリオ" panose="020B0604030504040204" pitchFamily="50" charset="-128"/>
                </a:rPr>
                <a:t>事前にアプリへの登録が必要です。</a:t>
              </a:r>
              <a:r>
                <a:rPr lang="ja-JP" altLang="en-US" sz="500" dirty="0">
                  <a:solidFill>
                    <a:srgbClr val="000000"/>
                  </a:solidFill>
                  <a:latin typeface="メイリオ" panose="020B0604030504040204" pitchFamily="50" charset="-128"/>
                  <a:ea typeface="メイリオ" panose="020B0604030504040204" pitchFamily="50" charset="-128"/>
                </a:rPr>
                <a:t>詳しくはカタログをご覧ください。</a:t>
              </a:r>
              <a:endParaRPr kumimoji="1" lang="ja-JP" altLang="en-US" sz="500" dirty="0">
                <a:solidFill>
                  <a:srgbClr val="000000"/>
                </a:solidFill>
                <a:latin typeface="メイリオ" panose="020B0604030504040204" pitchFamily="50" charset="-128"/>
                <a:ea typeface="メイリオ" panose="020B0604030504040204" pitchFamily="50" charset="-128"/>
              </a:endParaRPr>
            </a:p>
          </p:txBody>
        </p:sp>
        <p:sp>
          <p:nvSpPr>
            <p:cNvPr id="398" name="コンテンツ プレースホルダー 107">
              <a:extLst>
                <a:ext uri="{FF2B5EF4-FFF2-40B4-BE49-F238E27FC236}">
                  <a16:creationId xmlns:a16="http://schemas.microsoft.com/office/drawing/2014/main" id="{A649D7B0-99E1-8940-A1DF-014800E2D52E}"/>
                </a:ext>
              </a:extLst>
            </p:cNvPr>
            <p:cNvSpPr txBox="1">
              <a:spLocks/>
            </p:cNvSpPr>
            <p:nvPr/>
          </p:nvSpPr>
          <p:spPr bwMode="auto">
            <a:xfrm>
              <a:off x="8352392" y="5516156"/>
              <a:ext cx="2293581" cy="399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9740" tIns="44870" rIns="89740" bIns="44870">
              <a:spAutoFit/>
            </a:bodyPr>
            <a:lstStyle>
              <a:lvl1pPr defTabSz="728663">
                <a:lnSpc>
                  <a:spcPct val="90000"/>
                </a:lnSpc>
                <a:spcBef>
                  <a:spcPts val="800"/>
                </a:spcBef>
                <a:buFont typeface="Arial" panose="020B0604020202020204" pitchFamily="34" charset="0"/>
                <a:buChar char="•"/>
                <a:defRPr kumimoji="1" sz="2200">
                  <a:solidFill>
                    <a:schemeClr val="tx1"/>
                  </a:solidFill>
                  <a:latin typeface="Century" panose="02040604050505020304" pitchFamily="18" charset="0"/>
                  <a:ea typeface="ＭＳ 明朝" panose="02020609040205080304" pitchFamily="17" charset="-128"/>
                </a:defRPr>
              </a:lvl1pPr>
              <a:lvl2pPr marL="557213" indent="-185738" defTabSz="728663">
                <a:lnSpc>
                  <a:spcPct val="90000"/>
                </a:lnSpc>
                <a:spcBef>
                  <a:spcPts val="400"/>
                </a:spcBef>
                <a:buFont typeface="Arial" panose="020B0604020202020204" pitchFamily="34" charset="0"/>
                <a:buChar char="•"/>
                <a:defRPr kumimoji="1" sz="1900">
                  <a:solidFill>
                    <a:schemeClr val="tx1"/>
                  </a:solidFill>
                  <a:latin typeface="Century" panose="02040604050505020304" pitchFamily="18" charset="0"/>
                  <a:ea typeface="ＭＳ 明朝" panose="02020609040205080304" pitchFamily="17" charset="-128"/>
                </a:defRPr>
              </a:lvl2pPr>
              <a:lvl3pPr marL="928688" indent="-185738" defTabSz="728663">
                <a:lnSpc>
                  <a:spcPct val="90000"/>
                </a:lnSpc>
                <a:spcBef>
                  <a:spcPts val="400"/>
                </a:spcBef>
                <a:buFont typeface="Arial" panose="020B0604020202020204" pitchFamily="34" charset="0"/>
                <a:buChar char="•"/>
                <a:defRPr kumimoji="1" sz="1500">
                  <a:solidFill>
                    <a:schemeClr val="tx1"/>
                  </a:solidFill>
                  <a:latin typeface="Century" panose="02040604050505020304" pitchFamily="18" charset="0"/>
                  <a:ea typeface="ＭＳ 明朝" panose="02020609040205080304" pitchFamily="17" charset="-128"/>
                </a:defRPr>
              </a:lvl3pPr>
              <a:lvl4pPr marL="1300163" indent="-185738" defTabSz="728663">
                <a:lnSpc>
                  <a:spcPct val="90000"/>
                </a:lnSpc>
                <a:spcBef>
                  <a:spcPts val="400"/>
                </a:spcBef>
                <a:buFont typeface="Arial" panose="020B0604020202020204" pitchFamily="34" charset="0"/>
                <a:buChar char="•"/>
                <a:defRPr kumimoji="1" sz="1400">
                  <a:solidFill>
                    <a:schemeClr val="tx1"/>
                  </a:solidFill>
                  <a:latin typeface="Century" panose="02040604050505020304" pitchFamily="18" charset="0"/>
                  <a:ea typeface="ＭＳ 明朝" panose="02020609040205080304" pitchFamily="17" charset="-128"/>
                </a:defRPr>
              </a:lvl4pPr>
              <a:lvl5pPr marL="1671638" indent="-185738" defTabSz="728663">
                <a:lnSpc>
                  <a:spcPct val="90000"/>
                </a:lnSpc>
                <a:spcBef>
                  <a:spcPts val="400"/>
                </a:spcBef>
                <a:buFont typeface="Arial" panose="020B0604020202020204" pitchFamily="34" charset="0"/>
                <a:buChar char="•"/>
                <a:defRPr kumimoji="1" sz="1400">
                  <a:solidFill>
                    <a:schemeClr val="tx1"/>
                  </a:solidFill>
                  <a:latin typeface="Century" panose="02040604050505020304" pitchFamily="18" charset="0"/>
                  <a:ea typeface="ＭＳ 明朝" panose="02020609040205080304" pitchFamily="17" charset="-128"/>
                </a:defRPr>
              </a:lvl5pPr>
              <a:lvl6pPr marL="2128838" indent="-185738" defTabSz="728663" eaLnBrk="0" fontAlgn="base" hangingPunct="0">
                <a:lnSpc>
                  <a:spcPct val="90000"/>
                </a:lnSpc>
                <a:spcBef>
                  <a:spcPts val="400"/>
                </a:spcBef>
                <a:spcAft>
                  <a:spcPct val="0"/>
                </a:spcAft>
                <a:buFont typeface="Arial" panose="020B0604020202020204" pitchFamily="34" charset="0"/>
                <a:buChar char="•"/>
                <a:defRPr kumimoji="1" sz="1400">
                  <a:solidFill>
                    <a:schemeClr val="tx1"/>
                  </a:solidFill>
                  <a:latin typeface="Century" panose="02040604050505020304" pitchFamily="18" charset="0"/>
                  <a:ea typeface="ＭＳ 明朝" panose="02020609040205080304" pitchFamily="17" charset="-128"/>
                </a:defRPr>
              </a:lvl6pPr>
              <a:lvl7pPr marL="2586038" indent="-185738" defTabSz="728663" eaLnBrk="0" fontAlgn="base" hangingPunct="0">
                <a:lnSpc>
                  <a:spcPct val="90000"/>
                </a:lnSpc>
                <a:spcBef>
                  <a:spcPts val="400"/>
                </a:spcBef>
                <a:spcAft>
                  <a:spcPct val="0"/>
                </a:spcAft>
                <a:buFont typeface="Arial" panose="020B0604020202020204" pitchFamily="34" charset="0"/>
                <a:buChar char="•"/>
                <a:defRPr kumimoji="1" sz="1400">
                  <a:solidFill>
                    <a:schemeClr val="tx1"/>
                  </a:solidFill>
                  <a:latin typeface="Century" panose="02040604050505020304" pitchFamily="18" charset="0"/>
                  <a:ea typeface="ＭＳ 明朝" panose="02020609040205080304" pitchFamily="17" charset="-128"/>
                </a:defRPr>
              </a:lvl7pPr>
              <a:lvl8pPr marL="3043238" indent="-185738" defTabSz="728663" eaLnBrk="0" fontAlgn="base" hangingPunct="0">
                <a:lnSpc>
                  <a:spcPct val="90000"/>
                </a:lnSpc>
                <a:spcBef>
                  <a:spcPts val="400"/>
                </a:spcBef>
                <a:spcAft>
                  <a:spcPct val="0"/>
                </a:spcAft>
                <a:buFont typeface="Arial" panose="020B0604020202020204" pitchFamily="34" charset="0"/>
                <a:buChar char="•"/>
                <a:defRPr kumimoji="1" sz="1400">
                  <a:solidFill>
                    <a:schemeClr val="tx1"/>
                  </a:solidFill>
                  <a:latin typeface="Century" panose="02040604050505020304" pitchFamily="18" charset="0"/>
                  <a:ea typeface="ＭＳ 明朝" panose="02020609040205080304" pitchFamily="17" charset="-128"/>
                </a:defRPr>
              </a:lvl8pPr>
              <a:lvl9pPr marL="3500438" indent="-185738" defTabSz="728663" eaLnBrk="0" fontAlgn="base" hangingPunct="0">
                <a:lnSpc>
                  <a:spcPct val="90000"/>
                </a:lnSpc>
                <a:spcBef>
                  <a:spcPts val="400"/>
                </a:spcBef>
                <a:spcAft>
                  <a:spcPct val="0"/>
                </a:spcAft>
                <a:buFont typeface="Arial" panose="020B0604020202020204" pitchFamily="34" charset="0"/>
                <a:buChar char="•"/>
                <a:defRPr kumimoji="1" sz="1400">
                  <a:solidFill>
                    <a:schemeClr val="tx1"/>
                  </a:solidFill>
                  <a:latin typeface="Century" panose="02040604050505020304" pitchFamily="18" charset="0"/>
                  <a:ea typeface="ＭＳ 明朝" panose="02020609040205080304" pitchFamily="17" charset="-128"/>
                </a:defRPr>
              </a:lvl9pPr>
            </a:lstStyle>
            <a:p>
              <a:pPr>
                <a:buFont typeface="Arial" panose="020B0604020202020204" pitchFamily="34" charset="0"/>
                <a:buNone/>
              </a:pPr>
              <a:r>
                <a:rPr lang="ja-JP" altLang="en-US" sz="1100" b="1" dirty="0">
                  <a:solidFill>
                    <a:srgbClr val="0070C0"/>
                  </a:solidFill>
                  <a:latin typeface="メイリオ" panose="020B0604030504040204" pitchFamily="50" charset="-128"/>
                  <a:ea typeface="メイリオ" panose="020B0604030504040204" pitchFamily="50" charset="-128"/>
                  <a:cs typeface="ＭＳ Ｐゴシック" panose="020B0600070205080204" pitchFamily="50" charset="-128"/>
                </a:rPr>
                <a:t>スマホでどこでもカンタン操作・使用状況もひと目で見える。</a:t>
              </a:r>
              <a:endParaRPr lang="en-US" altLang="ja-JP" sz="1100" b="1" dirty="0">
                <a:solidFill>
                  <a:srgbClr val="0070C0"/>
                </a:solidFill>
                <a:latin typeface="メイリオ" panose="020B0604030504040204" pitchFamily="50" charset="-128"/>
                <a:ea typeface="メイリオ" panose="020B0604030504040204" pitchFamily="50" charset="-128"/>
                <a:cs typeface="ＭＳ Ｐゴシック" panose="020B0600070205080204" pitchFamily="50" charset="-128"/>
              </a:endParaRPr>
            </a:p>
          </p:txBody>
        </p:sp>
        <p:sp>
          <p:nvSpPr>
            <p:cNvPr id="43" name="テキスト ボックス 42"/>
            <p:cNvSpPr txBox="1"/>
            <p:nvPr/>
          </p:nvSpPr>
          <p:spPr>
            <a:xfrm>
              <a:off x="5627831" y="5168134"/>
              <a:ext cx="2638340" cy="430887"/>
            </a:xfrm>
            <a:prstGeom prst="rect">
              <a:avLst/>
            </a:prstGeom>
            <a:solidFill>
              <a:schemeClr val="bg1">
                <a:lumMod val="85000"/>
              </a:schemeClr>
            </a:solidFill>
          </p:spPr>
          <p:txBody>
            <a:bodyPr wrap="square" rtlCol="0">
              <a:spAutoFit/>
            </a:bodyPr>
            <a:lstStyle/>
            <a:p>
              <a:pPr algn="ctr"/>
              <a:r>
                <a:rPr kumimoji="1" lang="ja-JP" altLang="en-US" sz="1000" b="1" dirty="0">
                  <a:latin typeface="+mj-ea"/>
                  <a:ea typeface="+mj-ea"/>
                </a:rPr>
                <a:t>ウイルス抑制</a:t>
              </a:r>
              <a:r>
                <a:rPr kumimoji="1" lang="en-US" altLang="ja-JP" sz="1000" b="1" baseline="30000" dirty="0">
                  <a:latin typeface="+mj-ea"/>
                  <a:ea typeface="+mj-ea"/>
                </a:rPr>
                <a:t>※12</a:t>
              </a:r>
              <a:r>
                <a:rPr kumimoji="1" lang="ja-JP" altLang="en-US" sz="1000" b="1" dirty="0">
                  <a:latin typeface="+mj-ea"/>
                  <a:ea typeface="+mj-ea"/>
                </a:rPr>
                <a:t>・除菌</a:t>
              </a:r>
              <a:r>
                <a:rPr kumimoji="1" lang="en-US" altLang="ja-JP" sz="1000" b="1" baseline="30000" dirty="0">
                  <a:latin typeface="+mj-ea"/>
                  <a:ea typeface="+mj-ea"/>
                </a:rPr>
                <a:t>※13</a:t>
              </a:r>
              <a:r>
                <a:rPr kumimoji="1" lang="ja-JP" altLang="en-US" sz="1000" b="1" dirty="0">
                  <a:latin typeface="+mj-ea"/>
                  <a:ea typeface="+mj-ea"/>
                </a:rPr>
                <a:t>・脱臭</a:t>
              </a:r>
              <a:r>
                <a:rPr kumimoji="1" lang="en-US" altLang="ja-JP" sz="1000" b="1" baseline="30000" dirty="0">
                  <a:latin typeface="+mj-ea"/>
                  <a:ea typeface="+mj-ea"/>
                </a:rPr>
                <a:t>※14</a:t>
              </a:r>
            </a:p>
            <a:p>
              <a:pPr algn="ctr"/>
              <a:r>
                <a:rPr lang="en-US" altLang="ja-JP" sz="1100" b="1" dirty="0">
                  <a:latin typeface="+mj-ea"/>
                  <a:ea typeface="+mj-ea"/>
                </a:rPr>
                <a:t>10</a:t>
              </a:r>
              <a:r>
                <a:rPr lang="ja-JP" altLang="en-US" sz="1100" b="1" dirty="0">
                  <a:latin typeface="+mj-ea"/>
                  <a:ea typeface="+mj-ea"/>
                </a:rPr>
                <a:t>年交換不要フィルター搭載</a:t>
              </a:r>
              <a:endParaRPr kumimoji="1" lang="ja-JP" altLang="en-US" sz="1100" b="1" dirty="0">
                <a:latin typeface="+mj-ea"/>
                <a:ea typeface="+mj-ea"/>
              </a:endParaRPr>
            </a:p>
          </p:txBody>
        </p:sp>
        <p:sp>
          <p:nvSpPr>
            <p:cNvPr id="50" name="テキスト ボックス 49"/>
            <p:cNvSpPr txBox="1"/>
            <p:nvPr/>
          </p:nvSpPr>
          <p:spPr>
            <a:xfrm>
              <a:off x="8345703" y="5871758"/>
              <a:ext cx="2334352" cy="338554"/>
            </a:xfrm>
            <a:prstGeom prst="rect">
              <a:avLst/>
            </a:prstGeom>
            <a:noFill/>
          </p:spPr>
          <p:txBody>
            <a:bodyPr wrap="square" rtlCol="0">
              <a:spAutoFit/>
            </a:bodyPr>
            <a:lstStyle/>
            <a:p>
              <a:r>
                <a:rPr lang="ja-JP" altLang="en-US" sz="800" b="1" dirty="0">
                  <a:solidFill>
                    <a:schemeClr val="tx1">
                      <a:lumMod val="85000"/>
                      <a:lumOff val="15000"/>
                    </a:schemeClr>
                  </a:solidFill>
                  <a:latin typeface="メイリオ" panose="020B0604030504040204" pitchFamily="50" charset="-128"/>
                  <a:ea typeface="メイリオ" panose="020B0604030504040204" pitchFamily="50" charset="-128"/>
                </a:rPr>
                <a:t>■</a:t>
              </a:r>
              <a:r>
                <a:rPr kumimoji="1" lang="ja-JP" altLang="en-US" sz="800" b="1" dirty="0">
                  <a:solidFill>
                    <a:schemeClr val="tx1">
                      <a:lumMod val="85000"/>
                      <a:lumOff val="15000"/>
                    </a:schemeClr>
                  </a:solidFill>
                  <a:latin typeface="メイリオ" panose="020B0604030504040204" pitchFamily="50" charset="-128"/>
                  <a:ea typeface="メイリオ" panose="020B0604030504040204" pitchFamily="50" charset="-128"/>
                </a:rPr>
                <a:t>遠隔操作　</a:t>
              </a:r>
              <a:r>
                <a:rPr lang="ja-JP" altLang="en-US" sz="800" b="1" dirty="0">
                  <a:solidFill>
                    <a:schemeClr val="tx1">
                      <a:lumMod val="85000"/>
                      <a:lumOff val="15000"/>
                    </a:schemeClr>
                  </a:solidFill>
                  <a:latin typeface="メイリオ" panose="020B0604030504040204" pitchFamily="50" charset="-128"/>
                  <a:ea typeface="メイリオ" panose="020B0604030504040204" pitchFamily="50" charset="-128"/>
                </a:rPr>
                <a:t>■室温アラート　■みまもり</a:t>
              </a:r>
            </a:p>
            <a:p>
              <a:r>
                <a:rPr lang="ja-JP" altLang="en-US" sz="800" b="1" dirty="0">
                  <a:solidFill>
                    <a:schemeClr val="tx1">
                      <a:lumMod val="85000"/>
                      <a:lumOff val="15000"/>
                    </a:schemeClr>
                  </a:solidFill>
                  <a:latin typeface="メイリオ" panose="020B0604030504040204" pitchFamily="50" charset="-128"/>
                  <a:ea typeface="メイリオ" panose="020B0604030504040204" pitchFamily="50" charset="-128"/>
                </a:rPr>
                <a:t>■</a:t>
              </a:r>
              <a:r>
                <a:rPr kumimoji="1" lang="ja-JP" altLang="en-US" sz="800" b="1" dirty="0">
                  <a:solidFill>
                    <a:schemeClr val="tx1">
                      <a:lumMod val="85000"/>
                      <a:lumOff val="15000"/>
                    </a:schemeClr>
                  </a:solidFill>
                  <a:latin typeface="メイリオ" panose="020B0604030504040204" pitchFamily="50" charset="-128"/>
                  <a:ea typeface="メイリオ" panose="020B0604030504040204" pitchFamily="50" charset="-128"/>
                </a:rPr>
                <a:t>ウィークリータイマー</a:t>
              </a:r>
              <a:endParaRPr kumimoji="1" lang="en-US" altLang="ja-JP" sz="800" b="1" dirty="0">
                <a:solidFill>
                  <a:schemeClr val="tx1">
                    <a:lumMod val="85000"/>
                    <a:lumOff val="15000"/>
                  </a:schemeClr>
                </a:solidFill>
                <a:latin typeface="メイリオ" panose="020B0604030504040204" pitchFamily="50" charset="-128"/>
                <a:ea typeface="メイリオ" panose="020B0604030504040204" pitchFamily="50" charset="-128"/>
              </a:endParaRPr>
            </a:p>
          </p:txBody>
        </p:sp>
        <p:pic>
          <p:nvPicPr>
            <p:cNvPr id="13" name="図 12"/>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10489149" y="5616708"/>
              <a:ext cx="318921" cy="573922"/>
            </a:xfrm>
            <a:prstGeom prst="rect">
              <a:avLst/>
            </a:prstGeom>
          </p:spPr>
        </p:pic>
        <p:sp>
          <p:nvSpPr>
            <p:cNvPr id="41" name="コンテンツ プレースホルダー 107">
              <a:extLst>
                <a:ext uri="{FF2B5EF4-FFF2-40B4-BE49-F238E27FC236}">
                  <a16:creationId xmlns:a16="http://schemas.microsoft.com/office/drawing/2014/main" id="{D6BF1ABB-4AD2-9603-7A13-8C6654D750CE}"/>
                </a:ext>
              </a:extLst>
            </p:cNvPr>
            <p:cNvSpPr txBox="1">
              <a:spLocks/>
            </p:cNvSpPr>
            <p:nvPr/>
          </p:nvSpPr>
          <p:spPr bwMode="auto">
            <a:xfrm>
              <a:off x="5592185" y="5616708"/>
              <a:ext cx="2738089" cy="218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9740" tIns="44870" rIns="89740" bIns="44870">
              <a:spAutoFit/>
            </a:bodyPr>
            <a:lstStyle>
              <a:lvl1pPr defTabSz="728663">
                <a:lnSpc>
                  <a:spcPct val="90000"/>
                </a:lnSpc>
                <a:spcBef>
                  <a:spcPts val="800"/>
                </a:spcBef>
                <a:buFont typeface="Arial" panose="020B0604020202020204" pitchFamily="34" charset="0"/>
                <a:buChar char="•"/>
                <a:defRPr kumimoji="1" sz="2200">
                  <a:solidFill>
                    <a:schemeClr val="tx1"/>
                  </a:solidFill>
                  <a:latin typeface="Century" panose="02040604050505020304" pitchFamily="18" charset="0"/>
                  <a:ea typeface="ＭＳ 明朝" panose="02020609040205080304" pitchFamily="17" charset="-128"/>
                </a:defRPr>
              </a:lvl1pPr>
              <a:lvl2pPr marL="557213" indent="-185738" defTabSz="728663">
                <a:lnSpc>
                  <a:spcPct val="90000"/>
                </a:lnSpc>
                <a:spcBef>
                  <a:spcPts val="400"/>
                </a:spcBef>
                <a:buFont typeface="Arial" panose="020B0604020202020204" pitchFamily="34" charset="0"/>
                <a:buChar char="•"/>
                <a:defRPr kumimoji="1" sz="1900">
                  <a:solidFill>
                    <a:schemeClr val="tx1"/>
                  </a:solidFill>
                  <a:latin typeface="Century" panose="02040604050505020304" pitchFamily="18" charset="0"/>
                  <a:ea typeface="ＭＳ 明朝" panose="02020609040205080304" pitchFamily="17" charset="-128"/>
                </a:defRPr>
              </a:lvl2pPr>
              <a:lvl3pPr marL="928688" indent="-185738" defTabSz="728663">
                <a:lnSpc>
                  <a:spcPct val="90000"/>
                </a:lnSpc>
                <a:spcBef>
                  <a:spcPts val="400"/>
                </a:spcBef>
                <a:buFont typeface="Arial" panose="020B0604020202020204" pitchFamily="34" charset="0"/>
                <a:buChar char="•"/>
                <a:defRPr kumimoji="1" sz="1500">
                  <a:solidFill>
                    <a:schemeClr val="tx1"/>
                  </a:solidFill>
                  <a:latin typeface="Century" panose="02040604050505020304" pitchFamily="18" charset="0"/>
                  <a:ea typeface="ＭＳ 明朝" panose="02020609040205080304" pitchFamily="17" charset="-128"/>
                </a:defRPr>
              </a:lvl3pPr>
              <a:lvl4pPr marL="1300163" indent="-185738" defTabSz="728663">
                <a:lnSpc>
                  <a:spcPct val="90000"/>
                </a:lnSpc>
                <a:spcBef>
                  <a:spcPts val="400"/>
                </a:spcBef>
                <a:buFont typeface="Arial" panose="020B0604020202020204" pitchFamily="34" charset="0"/>
                <a:buChar char="•"/>
                <a:defRPr kumimoji="1" sz="1400">
                  <a:solidFill>
                    <a:schemeClr val="tx1"/>
                  </a:solidFill>
                  <a:latin typeface="Century" panose="02040604050505020304" pitchFamily="18" charset="0"/>
                  <a:ea typeface="ＭＳ 明朝" panose="02020609040205080304" pitchFamily="17" charset="-128"/>
                </a:defRPr>
              </a:lvl4pPr>
              <a:lvl5pPr marL="1671638" indent="-185738" defTabSz="728663">
                <a:lnSpc>
                  <a:spcPct val="90000"/>
                </a:lnSpc>
                <a:spcBef>
                  <a:spcPts val="400"/>
                </a:spcBef>
                <a:buFont typeface="Arial" panose="020B0604020202020204" pitchFamily="34" charset="0"/>
                <a:buChar char="•"/>
                <a:defRPr kumimoji="1" sz="1400">
                  <a:solidFill>
                    <a:schemeClr val="tx1"/>
                  </a:solidFill>
                  <a:latin typeface="Century" panose="02040604050505020304" pitchFamily="18" charset="0"/>
                  <a:ea typeface="ＭＳ 明朝" panose="02020609040205080304" pitchFamily="17" charset="-128"/>
                </a:defRPr>
              </a:lvl5pPr>
              <a:lvl6pPr marL="2128838" indent="-185738" defTabSz="728663" eaLnBrk="0" fontAlgn="base" hangingPunct="0">
                <a:lnSpc>
                  <a:spcPct val="90000"/>
                </a:lnSpc>
                <a:spcBef>
                  <a:spcPts val="400"/>
                </a:spcBef>
                <a:spcAft>
                  <a:spcPct val="0"/>
                </a:spcAft>
                <a:buFont typeface="Arial" panose="020B0604020202020204" pitchFamily="34" charset="0"/>
                <a:buChar char="•"/>
                <a:defRPr kumimoji="1" sz="1400">
                  <a:solidFill>
                    <a:schemeClr val="tx1"/>
                  </a:solidFill>
                  <a:latin typeface="Century" panose="02040604050505020304" pitchFamily="18" charset="0"/>
                  <a:ea typeface="ＭＳ 明朝" panose="02020609040205080304" pitchFamily="17" charset="-128"/>
                </a:defRPr>
              </a:lvl6pPr>
              <a:lvl7pPr marL="2586038" indent="-185738" defTabSz="728663" eaLnBrk="0" fontAlgn="base" hangingPunct="0">
                <a:lnSpc>
                  <a:spcPct val="90000"/>
                </a:lnSpc>
                <a:spcBef>
                  <a:spcPts val="400"/>
                </a:spcBef>
                <a:spcAft>
                  <a:spcPct val="0"/>
                </a:spcAft>
                <a:buFont typeface="Arial" panose="020B0604020202020204" pitchFamily="34" charset="0"/>
                <a:buChar char="•"/>
                <a:defRPr kumimoji="1" sz="1400">
                  <a:solidFill>
                    <a:schemeClr val="tx1"/>
                  </a:solidFill>
                  <a:latin typeface="Century" panose="02040604050505020304" pitchFamily="18" charset="0"/>
                  <a:ea typeface="ＭＳ 明朝" panose="02020609040205080304" pitchFamily="17" charset="-128"/>
                </a:defRPr>
              </a:lvl7pPr>
              <a:lvl8pPr marL="3043238" indent="-185738" defTabSz="728663" eaLnBrk="0" fontAlgn="base" hangingPunct="0">
                <a:lnSpc>
                  <a:spcPct val="90000"/>
                </a:lnSpc>
                <a:spcBef>
                  <a:spcPts val="400"/>
                </a:spcBef>
                <a:spcAft>
                  <a:spcPct val="0"/>
                </a:spcAft>
                <a:buFont typeface="Arial" panose="020B0604020202020204" pitchFamily="34" charset="0"/>
                <a:buChar char="•"/>
                <a:defRPr kumimoji="1" sz="1400">
                  <a:solidFill>
                    <a:schemeClr val="tx1"/>
                  </a:solidFill>
                  <a:latin typeface="Century" panose="02040604050505020304" pitchFamily="18" charset="0"/>
                  <a:ea typeface="ＭＳ 明朝" panose="02020609040205080304" pitchFamily="17" charset="-128"/>
                </a:defRPr>
              </a:lvl8pPr>
              <a:lvl9pPr marL="3500438" indent="-185738" defTabSz="728663" eaLnBrk="0" fontAlgn="base" hangingPunct="0">
                <a:lnSpc>
                  <a:spcPct val="90000"/>
                </a:lnSpc>
                <a:spcBef>
                  <a:spcPts val="400"/>
                </a:spcBef>
                <a:spcAft>
                  <a:spcPct val="0"/>
                </a:spcAft>
                <a:buFont typeface="Arial" panose="020B0604020202020204" pitchFamily="34" charset="0"/>
                <a:buChar char="•"/>
                <a:defRPr kumimoji="1" sz="1400">
                  <a:solidFill>
                    <a:schemeClr val="tx1"/>
                  </a:solidFill>
                  <a:latin typeface="Century" panose="02040604050505020304" pitchFamily="18" charset="0"/>
                  <a:ea typeface="ＭＳ 明朝" panose="02020609040205080304" pitchFamily="17" charset="-128"/>
                </a:defRPr>
              </a:lvl9pPr>
            </a:lstStyle>
            <a:p>
              <a:pPr>
                <a:buFont typeface="Arial" panose="020B0604020202020204" pitchFamily="34" charset="0"/>
                <a:buNone/>
              </a:pPr>
              <a:r>
                <a:rPr lang="en-US" altLang="ja-JP" sz="850" b="1" dirty="0">
                  <a:latin typeface="メイリオ" panose="020B0604030504040204" pitchFamily="50" charset="-128"/>
                  <a:ea typeface="メイリオ" panose="020B0604030504040204" pitchFamily="50" charset="-128"/>
                  <a:cs typeface="ＭＳ Ｐゴシック" panose="020B0600070205080204" pitchFamily="50" charset="-128"/>
                </a:rPr>
                <a:t>10</a:t>
              </a:r>
              <a:r>
                <a:rPr lang="ja-JP" altLang="en-US" sz="850" b="1" dirty="0">
                  <a:latin typeface="メイリオ" panose="020B0604030504040204" pitchFamily="50" charset="-128"/>
                  <a:ea typeface="メイリオ" panose="020B0604030504040204" pitchFamily="50" charset="-128"/>
                  <a:cs typeface="ＭＳ Ｐゴシック" panose="020B0600070205080204" pitchFamily="50" charset="-128"/>
                </a:rPr>
                <a:t>年交換不要のお手入れ知らずのフィルターです。</a:t>
              </a:r>
              <a:endParaRPr lang="en-US" altLang="ja-JP" sz="850" b="1" dirty="0">
                <a:latin typeface="メイリオ" panose="020B0604030504040204" pitchFamily="50" charset="-128"/>
                <a:ea typeface="メイリオ" panose="020B0604030504040204" pitchFamily="50" charset="-128"/>
                <a:cs typeface="ＭＳ Ｐゴシック" panose="020B0600070205080204" pitchFamily="50" charset="-128"/>
              </a:endParaRPr>
            </a:p>
          </p:txBody>
        </p:sp>
      </p:grpSp>
      <p:grpSp>
        <p:nvGrpSpPr>
          <p:cNvPr id="506" name="グループ化 505">
            <a:extLst>
              <a:ext uri="{FF2B5EF4-FFF2-40B4-BE49-F238E27FC236}">
                <a16:creationId xmlns:a16="http://schemas.microsoft.com/office/drawing/2014/main" id="{3BA2C08E-45EA-6EC7-A166-90794B979A66}"/>
              </a:ext>
            </a:extLst>
          </p:cNvPr>
          <p:cNvGrpSpPr/>
          <p:nvPr/>
        </p:nvGrpSpPr>
        <p:grpSpPr>
          <a:xfrm>
            <a:off x="5548744" y="6500218"/>
            <a:ext cx="5286454" cy="2718932"/>
            <a:chOff x="118356" y="7729919"/>
            <a:chExt cx="5286454" cy="2718932"/>
          </a:xfrm>
        </p:grpSpPr>
        <p:grpSp>
          <p:nvGrpSpPr>
            <p:cNvPr id="505" name="グループ化 504">
              <a:extLst>
                <a:ext uri="{FF2B5EF4-FFF2-40B4-BE49-F238E27FC236}">
                  <a16:creationId xmlns:a16="http://schemas.microsoft.com/office/drawing/2014/main" id="{19C32AAC-E321-F71B-FB7C-023124137920}"/>
                </a:ext>
              </a:extLst>
            </p:cNvPr>
            <p:cNvGrpSpPr/>
            <p:nvPr/>
          </p:nvGrpSpPr>
          <p:grpSpPr>
            <a:xfrm>
              <a:off x="118356" y="7729919"/>
              <a:ext cx="5286454" cy="2718932"/>
              <a:chOff x="118356" y="7729919"/>
              <a:chExt cx="5286454" cy="2718932"/>
            </a:xfrm>
          </p:grpSpPr>
          <p:grpSp>
            <p:nvGrpSpPr>
              <p:cNvPr id="498" name="グループ化 497">
                <a:extLst>
                  <a:ext uri="{FF2B5EF4-FFF2-40B4-BE49-F238E27FC236}">
                    <a16:creationId xmlns:a16="http://schemas.microsoft.com/office/drawing/2014/main" id="{60F0C25B-DB3C-092F-4779-332AFEE3DDEE}"/>
                  </a:ext>
                </a:extLst>
              </p:cNvPr>
              <p:cNvGrpSpPr/>
              <p:nvPr/>
            </p:nvGrpSpPr>
            <p:grpSpPr>
              <a:xfrm>
                <a:off x="118356" y="7729919"/>
                <a:ext cx="5236512" cy="2718932"/>
                <a:chOff x="5515712" y="5209341"/>
                <a:chExt cx="5236512" cy="2718932"/>
              </a:xfrm>
            </p:grpSpPr>
            <p:sp>
              <p:nvSpPr>
                <p:cNvPr id="56" name="正方形/長方形 55"/>
                <p:cNvSpPr/>
                <p:nvPr/>
              </p:nvSpPr>
              <p:spPr>
                <a:xfrm>
                  <a:off x="5607352" y="5239481"/>
                  <a:ext cx="5144872" cy="279198"/>
                </a:xfrm>
                <a:prstGeom prst="rect">
                  <a:avLst/>
                </a:prstGeom>
                <a:solidFill>
                  <a:srgbClr val="FDE2B5"/>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kumimoji="1" lang="ja-JP" altLang="en-US">
                    <a:latin typeface="メイリオ" panose="020B0604030504040204" pitchFamily="50" charset="-128"/>
                    <a:ea typeface="メイリオ" panose="020B0604030504040204" pitchFamily="50" charset="-128"/>
                  </a:endParaRPr>
                </a:p>
              </p:txBody>
            </p:sp>
            <p:pic>
              <p:nvPicPr>
                <p:cNvPr id="55" name="図 54">
                  <a:extLst>
                    <a:ext uri="{FF2B5EF4-FFF2-40B4-BE49-F238E27FC236}">
                      <a16:creationId xmlns:a16="http://schemas.microsoft.com/office/drawing/2014/main" id="{D60FA15B-CEDC-0748-BE3E-DF34871F545D}"/>
                    </a:ext>
                  </a:extLst>
                </p:cNvPr>
                <p:cNvPicPr>
                  <a:picLocks noChangeAspect="1"/>
                </p:cNvPicPr>
                <p:nvPr/>
              </p:nvPicPr>
              <p:blipFill>
                <a:blip r:embed="rId30"/>
                <a:stretch>
                  <a:fillRect/>
                </a:stretch>
              </p:blipFill>
              <p:spPr>
                <a:xfrm>
                  <a:off x="6016058" y="6616672"/>
                  <a:ext cx="492743" cy="492743"/>
                </a:xfrm>
                <a:prstGeom prst="rect">
                  <a:avLst/>
                </a:prstGeom>
              </p:spPr>
            </p:pic>
            <p:pic>
              <p:nvPicPr>
                <p:cNvPr id="57" name="図 56" descr="テーブル, 屋内, 座る, ケーキ が含まれている画像&#10;&#10;自動的に生成された説明">
                  <a:extLst>
                    <a:ext uri="{FF2B5EF4-FFF2-40B4-BE49-F238E27FC236}">
                      <a16:creationId xmlns:a16="http://schemas.microsoft.com/office/drawing/2014/main" id="{41501643-ACCE-284F-83BC-6F32CFEAD3D4}"/>
                    </a:ext>
                  </a:extLst>
                </p:cNvPr>
                <p:cNvPicPr>
                  <a:picLocks noChangeAspect="1"/>
                </p:cNvPicPr>
                <p:nvPr/>
              </p:nvPicPr>
              <p:blipFill>
                <a:blip r:embed="rId31"/>
                <a:stretch>
                  <a:fillRect/>
                </a:stretch>
              </p:blipFill>
              <p:spPr>
                <a:xfrm>
                  <a:off x="6726074" y="5242505"/>
                  <a:ext cx="2311400" cy="1866900"/>
                </a:xfrm>
                <a:prstGeom prst="rect">
                  <a:avLst/>
                </a:prstGeom>
              </p:spPr>
            </p:pic>
            <p:pic>
              <p:nvPicPr>
                <p:cNvPr id="61" name="図 60" descr="人, 車, フロント, 持つ が含まれている画像&#10;&#10;自動的に生成された説明">
                  <a:extLst>
                    <a:ext uri="{FF2B5EF4-FFF2-40B4-BE49-F238E27FC236}">
                      <a16:creationId xmlns:a16="http://schemas.microsoft.com/office/drawing/2014/main" id="{E67718A3-F9B4-AA43-81FE-EE201D097FEC}"/>
                    </a:ext>
                  </a:extLst>
                </p:cNvPr>
                <p:cNvPicPr>
                  <a:picLocks noChangeAspect="1"/>
                </p:cNvPicPr>
                <p:nvPr/>
              </p:nvPicPr>
              <p:blipFill>
                <a:blip r:embed="rId32"/>
                <a:stretch>
                  <a:fillRect/>
                </a:stretch>
              </p:blipFill>
              <p:spPr>
                <a:xfrm>
                  <a:off x="9528348" y="5992620"/>
                  <a:ext cx="1219200" cy="812800"/>
                </a:xfrm>
                <a:prstGeom prst="rect">
                  <a:avLst/>
                </a:prstGeom>
              </p:spPr>
            </p:pic>
            <p:pic>
              <p:nvPicPr>
                <p:cNvPr id="66" name="図 65">
                  <a:extLst>
                    <a:ext uri="{FF2B5EF4-FFF2-40B4-BE49-F238E27FC236}">
                      <a16:creationId xmlns:a16="http://schemas.microsoft.com/office/drawing/2014/main" id="{984EDD9C-C9E4-8048-85C1-9DDABDD0A1D8}"/>
                    </a:ext>
                  </a:extLst>
                </p:cNvPr>
                <p:cNvPicPr>
                  <a:picLocks noChangeAspect="1"/>
                </p:cNvPicPr>
                <p:nvPr/>
              </p:nvPicPr>
              <p:blipFill>
                <a:blip r:embed="rId33"/>
                <a:stretch>
                  <a:fillRect/>
                </a:stretch>
              </p:blipFill>
              <p:spPr>
                <a:xfrm>
                  <a:off x="9105647" y="5568749"/>
                  <a:ext cx="1593434" cy="149810"/>
                </a:xfrm>
                <a:prstGeom prst="rect">
                  <a:avLst/>
                </a:prstGeom>
              </p:spPr>
            </p:pic>
            <p:sp>
              <p:nvSpPr>
                <p:cNvPr id="175" name="テキスト ボックス 174">
                  <a:extLst>
                    <a:ext uri="{FF2B5EF4-FFF2-40B4-BE49-F238E27FC236}">
                      <a16:creationId xmlns:a16="http://schemas.microsoft.com/office/drawing/2014/main" id="{FFCE9DF9-E7A0-9D47-8B8D-73E342E0AE39}"/>
                    </a:ext>
                  </a:extLst>
                </p:cNvPr>
                <p:cNvSpPr txBox="1"/>
                <p:nvPr/>
              </p:nvSpPr>
              <p:spPr>
                <a:xfrm>
                  <a:off x="5747315" y="5239481"/>
                  <a:ext cx="946150" cy="276999"/>
                </a:xfrm>
                <a:prstGeom prst="rect">
                  <a:avLst/>
                </a:prstGeom>
                <a:solidFill>
                  <a:srgbClr val="00B0F0"/>
                </a:solidFill>
              </p:spPr>
              <p:txBody>
                <a:bodyPr wrap="square" rtlCol="0">
                  <a:spAutoFit/>
                </a:bodyPr>
                <a:lstStyle/>
                <a:p>
                  <a:pPr algn="ctr"/>
                  <a:r>
                    <a:rPr lang="ja-JP" altLang="en-US" sz="1200" b="1" dirty="0">
                      <a:solidFill>
                        <a:srgbClr val="FFFFFF"/>
                      </a:solidFill>
                      <a:latin typeface="+mj-ea"/>
                      <a:ea typeface="+mj-ea"/>
                    </a:rPr>
                    <a:t>清潔</a:t>
                  </a:r>
                </a:p>
              </p:txBody>
            </p:sp>
            <p:sp>
              <p:nvSpPr>
                <p:cNvPr id="176" name="テキスト ボックス 175">
                  <a:extLst>
                    <a:ext uri="{FF2B5EF4-FFF2-40B4-BE49-F238E27FC236}">
                      <a16:creationId xmlns:a16="http://schemas.microsoft.com/office/drawing/2014/main" id="{F864C33C-3FE9-804C-A5A2-BB0B8E029E39}"/>
                    </a:ext>
                  </a:extLst>
                </p:cNvPr>
                <p:cNvSpPr txBox="1"/>
                <p:nvPr/>
              </p:nvSpPr>
              <p:spPr>
                <a:xfrm>
                  <a:off x="6770495" y="5239481"/>
                  <a:ext cx="3748142" cy="276999"/>
                </a:xfrm>
                <a:prstGeom prst="rect">
                  <a:avLst/>
                </a:prstGeom>
                <a:noFill/>
              </p:spPr>
              <p:txBody>
                <a:bodyPr wrap="none" rtlCol="0">
                  <a:spAutoFit/>
                </a:bodyPr>
                <a:lstStyle/>
                <a:p>
                  <a:r>
                    <a:rPr lang="ja-JP" altLang="en-US" sz="1200" b="1" dirty="0">
                      <a:latin typeface="+mj-ea"/>
                      <a:ea typeface="+mj-ea"/>
                    </a:rPr>
                    <a:t>お手入れカンタン「自動でおそうじ」</a:t>
                  </a:r>
                  <a:r>
                    <a:rPr lang="ja-JP" altLang="en-US" sz="900" b="1" dirty="0">
                      <a:latin typeface="+mj-ea"/>
                      <a:ea typeface="+mj-ea"/>
                    </a:rPr>
                    <a:t>（対象部位：エアフィルター）</a:t>
                  </a:r>
                </a:p>
              </p:txBody>
            </p:sp>
            <p:sp>
              <p:nvSpPr>
                <p:cNvPr id="177" name="テキスト ボックス 176">
                  <a:extLst>
                    <a:ext uri="{FF2B5EF4-FFF2-40B4-BE49-F238E27FC236}">
                      <a16:creationId xmlns:a16="http://schemas.microsoft.com/office/drawing/2014/main" id="{4C2075AD-1BA1-684C-9EAA-F2275390A263}"/>
                    </a:ext>
                  </a:extLst>
                </p:cNvPr>
                <p:cNvSpPr txBox="1"/>
                <p:nvPr/>
              </p:nvSpPr>
              <p:spPr>
                <a:xfrm>
                  <a:off x="8213172" y="5209341"/>
                  <a:ext cx="309700" cy="184666"/>
                </a:xfrm>
                <a:prstGeom prst="rect">
                  <a:avLst/>
                </a:prstGeom>
                <a:noFill/>
              </p:spPr>
              <p:txBody>
                <a:bodyPr wrap="none" rtlCol="0">
                  <a:spAutoFit/>
                </a:bodyPr>
                <a:lstStyle/>
                <a:p>
                  <a:r>
                    <a:rPr kumimoji="1" lang="en-US" altLang="ja-JP" sz="600" dirty="0">
                      <a:latin typeface="メイリオ" panose="020B0604030504040204" pitchFamily="50" charset="-128"/>
                      <a:ea typeface="メイリオ" panose="020B0604030504040204" pitchFamily="50" charset="-128"/>
                    </a:rPr>
                    <a:t>※9</a:t>
                  </a:r>
                </a:p>
              </p:txBody>
            </p:sp>
            <p:sp>
              <p:nvSpPr>
                <p:cNvPr id="181" name="テキスト ボックス 180">
                  <a:extLst>
                    <a:ext uri="{FF2B5EF4-FFF2-40B4-BE49-F238E27FC236}">
                      <a16:creationId xmlns:a16="http://schemas.microsoft.com/office/drawing/2014/main" id="{D3D381C7-9DB4-324F-BD29-04FE79735CB0}"/>
                    </a:ext>
                  </a:extLst>
                </p:cNvPr>
                <p:cNvSpPr txBox="1"/>
                <p:nvPr/>
              </p:nvSpPr>
              <p:spPr>
                <a:xfrm>
                  <a:off x="5515712" y="7281942"/>
                  <a:ext cx="3591989" cy="646331"/>
                </a:xfrm>
                <a:prstGeom prst="rect">
                  <a:avLst/>
                </a:prstGeom>
                <a:noFill/>
              </p:spPr>
              <p:txBody>
                <a:bodyPr wrap="square" rtlCol="0">
                  <a:spAutoFit/>
                </a:bodyPr>
                <a:lstStyle/>
                <a:p>
                  <a:r>
                    <a:rPr lang="en-US" altLang="ja-JP" sz="450" dirty="0">
                      <a:latin typeface="メイリオ" panose="020B0604030504040204" pitchFamily="50" charset="-128"/>
                      <a:ea typeface="メイリオ" panose="020B0604030504040204" pitchFamily="50" charset="-128"/>
                    </a:rPr>
                    <a:t>※9 </a:t>
                  </a:r>
                  <a:r>
                    <a:rPr lang="ja-JP" altLang="en-US" sz="450" dirty="0">
                      <a:latin typeface="メイリオ" panose="020B0604030504040204" pitchFamily="50" charset="-128"/>
                      <a:ea typeface="メイリオ" panose="020B0604030504040204" pitchFamily="50" charset="-128"/>
                    </a:rPr>
                    <a:t>累計</a:t>
                  </a:r>
                  <a:r>
                    <a:rPr lang="en-US" altLang="ja-JP" sz="450" dirty="0">
                      <a:latin typeface="メイリオ" panose="020B0604030504040204" pitchFamily="50" charset="-128"/>
                      <a:ea typeface="メイリオ" panose="020B0604030504040204" pitchFamily="50" charset="-128"/>
                    </a:rPr>
                    <a:t>25</a:t>
                  </a:r>
                  <a:r>
                    <a:rPr lang="ja-JP" altLang="en-US" sz="450" dirty="0">
                      <a:latin typeface="メイリオ" panose="020B0604030504040204" pitchFamily="50" charset="-128"/>
                      <a:ea typeface="メイリオ" panose="020B0604030504040204" pitchFamily="50" charset="-128"/>
                    </a:rPr>
                    <a:t>時間運転の停止後および</a:t>
                  </a:r>
                  <a:r>
                    <a:rPr lang="en-US" altLang="ja-JP" sz="450" dirty="0">
                      <a:latin typeface="メイリオ" panose="020B0604030504040204" pitchFamily="50" charset="-128"/>
                      <a:ea typeface="メイリオ" panose="020B0604030504040204" pitchFamily="50" charset="-128"/>
                    </a:rPr>
                    <a:t>24</a:t>
                  </a:r>
                  <a:r>
                    <a:rPr lang="ja-JP" altLang="en-US" sz="450" dirty="0">
                      <a:latin typeface="メイリオ" panose="020B0604030504040204" pitchFamily="50" charset="-128"/>
                      <a:ea typeface="メイリオ" panose="020B0604030504040204" pitchFamily="50" charset="-128"/>
                    </a:rPr>
                    <a:t>時間連続運転すると、自動でフィルターを</a:t>
                  </a:r>
                  <a:r>
                    <a:rPr lang="ja-JP" altLang="en-US" sz="450" dirty="0" err="1">
                      <a:latin typeface="メイリオ" panose="020B0604030504040204" pitchFamily="50" charset="-128"/>
                      <a:ea typeface="メイリオ" panose="020B0604030504040204" pitchFamily="50" charset="-128"/>
                    </a:rPr>
                    <a:t>おそうじします</a:t>
                  </a:r>
                  <a:r>
                    <a:rPr lang="ja-JP" altLang="en-US" sz="450" dirty="0">
                      <a:latin typeface="メイリオ" panose="020B0604030504040204" pitchFamily="50" charset="-128"/>
                      <a:ea typeface="メイリオ" panose="020B0604030504040204" pitchFamily="50" charset="-128"/>
                    </a:rPr>
                    <a:t>。また、リモコン操作から任意の</a:t>
                  </a:r>
                  <a:endParaRPr lang="en-US" altLang="ja-JP" sz="450" dirty="0">
                    <a:latin typeface="メイリオ" panose="020B0604030504040204" pitchFamily="50" charset="-128"/>
                    <a:ea typeface="メイリオ" panose="020B0604030504040204" pitchFamily="50" charset="-128"/>
                  </a:endParaRPr>
                </a:p>
                <a:p>
                  <a:r>
                    <a:rPr lang="ja-JP" altLang="ja-JP" sz="450" dirty="0">
                      <a:latin typeface="メイリオ" panose="020B0604030504040204" pitchFamily="50" charset="-128"/>
                      <a:ea typeface="メイリオ" panose="020B0604030504040204" pitchFamily="50" charset="-128"/>
                    </a:rPr>
                    <a:t>　</a:t>
                  </a:r>
                  <a:r>
                    <a:rPr lang="ja-JP" altLang="en-US" sz="450" dirty="0">
                      <a:latin typeface="メイリオ" panose="020B0604030504040204" pitchFamily="50" charset="-128"/>
                      <a:ea typeface="メイリオ" panose="020B0604030504040204" pitchFamily="50" charset="-128"/>
                    </a:rPr>
                    <a:t>　タイミングでのフィルターおそうじも可能です。</a:t>
                  </a:r>
                  <a:endParaRPr lang="en-US" altLang="ja-JP" sz="450" dirty="0">
                    <a:latin typeface="メイリオ" panose="020B0604030504040204" pitchFamily="50" charset="-128"/>
                    <a:ea typeface="メイリオ" panose="020B0604030504040204" pitchFamily="50" charset="-128"/>
                  </a:endParaRPr>
                </a:p>
                <a:p>
                  <a:r>
                    <a:rPr lang="en-US" altLang="ja-JP" sz="450" dirty="0">
                      <a:latin typeface="メイリオ" panose="020B0604030504040204" pitchFamily="50" charset="-128"/>
                      <a:ea typeface="メイリオ" panose="020B0604030504040204" pitchFamily="50" charset="-128"/>
                    </a:rPr>
                    <a:t>※10 </a:t>
                  </a:r>
                  <a:r>
                    <a:rPr lang="ja-JP" altLang="en-US" sz="450" dirty="0">
                      <a:latin typeface="メイリオ" panose="020B0604030504040204" pitchFamily="50" charset="-128"/>
                      <a:ea typeface="メイリオ" panose="020B0604030504040204" pitchFamily="50" charset="-128"/>
                    </a:rPr>
                    <a:t>［抗菌］試験機関：一般財団法人 ボーケン品質評価機構／試験方法：</a:t>
                  </a:r>
                  <a:r>
                    <a:rPr lang="en-US" altLang="ja-JP" sz="450" dirty="0">
                      <a:latin typeface="メイリオ" panose="020B0604030504040204" pitchFamily="50" charset="-128"/>
                      <a:ea typeface="メイリオ" panose="020B0604030504040204" pitchFamily="50" charset="-128"/>
                    </a:rPr>
                    <a:t>JIS Z 2801</a:t>
                  </a:r>
                  <a:r>
                    <a:rPr lang="ja-JP" altLang="en-US" sz="450" dirty="0">
                      <a:latin typeface="メイリオ" panose="020B0604030504040204" pitchFamily="50" charset="-128"/>
                      <a:ea typeface="メイリオ" panose="020B0604030504040204" pitchFamily="50" charset="-128"/>
                    </a:rPr>
                    <a:t>：</a:t>
                  </a:r>
                  <a:r>
                    <a:rPr lang="en-US" altLang="ja-JP" sz="450" dirty="0">
                      <a:latin typeface="メイリオ" panose="020B0604030504040204" pitchFamily="50" charset="-128"/>
                      <a:ea typeface="メイリオ" panose="020B0604030504040204" pitchFamily="50" charset="-128"/>
                    </a:rPr>
                    <a:t>2012 </a:t>
                  </a:r>
                  <a:r>
                    <a:rPr lang="ja-JP" altLang="en-US" sz="450" dirty="0">
                      <a:latin typeface="メイリオ" panose="020B0604030504040204" pitchFamily="50" charset="-128"/>
                      <a:ea typeface="メイリオ" panose="020B0604030504040204" pitchFamily="50" charset="-128"/>
                    </a:rPr>
                    <a:t>定量試験（フィルム密着法）／試験</a:t>
                  </a:r>
                  <a:endParaRPr lang="en-US" altLang="ja-JP" sz="450" dirty="0">
                    <a:latin typeface="メイリオ" panose="020B0604030504040204" pitchFamily="50" charset="-128"/>
                    <a:ea typeface="メイリオ" panose="020B0604030504040204" pitchFamily="50" charset="-128"/>
                  </a:endParaRPr>
                </a:p>
                <a:p>
                  <a:r>
                    <a:rPr lang="ja-JP" altLang="en-US" sz="450" dirty="0">
                      <a:latin typeface="メイリオ" panose="020B0604030504040204" pitchFamily="50" charset="-128"/>
                      <a:ea typeface="メイリオ" panose="020B0604030504040204" pitchFamily="50" charset="-128"/>
                    </a:rPr>
                    <a:t>　　 番号：</a:t>
                  </a:r>
                  <a:r>
                    <a:rPr lang="en-US" altLang="ja-JP" sz="450" dirty="0">
                      <a:latin typeface="メイリオ" panose="020B0604030504040204" pitchFamily="50" charset="-128"/>
                      <a:ea typeface="メイリオ" panose="020B0604030504040204" pitchFamily="50" charset="-128"/>
                    </a:rPr>
                    <a:t>30118042416</a:t>
                  </a:r>
                  <a:r>
                    <a:rPr lang="ja-JP" altLang="en-US" sz="450" dirty="0">
                      <a:latin typeface="メイリオ" panose="020B0604030504040204" pitchFamily="50" charset="-128"/>
                      <a:ea typeface="メイリオ" panose="020B0604030504040204" pitchFamily="50" charset="-128"/>
                    </a:rPr>
                    <a:t>（</a:t>
                  </a:r>
                  <a:r>
                    <a:rPr lang="en-US" altLang="ja-JP" sz="450" dirty="0">
                      <a:latin typeface="メイリオ" panose="020B0604030504040204" pitchFamily="50" charset="-128"/>
                      <a:ea typeface="メイリオ" panose="020B0604030504040204" pitchFamily="50" charset="-128"/>
                    </a:rPr>
                    <a:t>29018005316-2</a:t>
                  </a:r>
                  <a:r>
                    <a:rPr lang="ja-JP" altLang="en-US" sz="450" dirty="0">
                      <a:latin typeface="メイリオ" panose="020B0604030504040204" pitchFamily="50" charset="-128"/>
                      <a:ea typeface="メイリオ" panose="020B0604030504040204" pitchFamily="50" charset="-128"/>
                    </a:rPr>
                    <a:t>）／試験結果：</a:t>
                  </a:r>
                  <a:r>
                    <a:rPr lang="en-US" altLang="ja-JP" sz="450" dirty="0">
                      <a:latin typeface="メイリオ" panose="020B0604030504040204" pitchFamily="50" charset="-128"/>
                      <a:ea typeface="メイリオ" panose="020B0604030504040204" pitchFamily="50" charset="-128"/>
                    </a:rPr>
                    <a:t>99</a:t>
                  </a:r>
                  <a:r>
                    <a:rPr lang="ja-JP" altLang="en-US" sz="450" dirty="0">
                      <a:latin typeface="メイリオ" panose="020B0604030504040204" pitchFamily="50" charset="-128"/>
                      <a:ea typeface="メイリオ" panose="020B0604030504040204" pitchFamily="50" charset="-128"/>
                    </a:rPr>
                    <a:t>％以上抑制／試験は</a:t>
                  </a:r>
                  <a:r>
                    <a:rPr lang="en-US" altLang="ja-JP" sz="450" dirty="0">
                      <a:latin typeface="メイリオ" panose="020B0604030504040204" pitchFamily="50" charset="-128"/>
                      <a:ea typeface="メイリオ" panose="020B0604030504040204" pitchFamily="50" charset="-128"/>
                    </a:rPr>
                    <a:t>2</a:t>
                  </a:r>
                  <a:r>
                    <a:rPr lang="ja-JP" altLang="en-US" sz="450" dirty="0">
                      <a:latin typeface="メイリオ" panose="020B0604030504040204" pitchFamily="50" charset="-128"/>
                      <a:ea typeface="メイリオ" panose="020B0604030504040204" pitchFamily="50" charset="-128"/>
                    </a:rPr>
                    <a:t>種類のみの菌で実施。</a:t>
                  </a:r>
                  <a:endParaRPr lang="en-US" altLang="ja-JP" sz="450" dirty="0">
                    <a:latin typeface="メイリオ" panose="020B0604030504040204" pitchFamily="50" charset="-128"/>
                    <a:ea typeface="メイリオ" panose="020B0604030504040204" pitchFamily="50" charset="-128"/>
                  </a:endParaRPr>
                </a:p>
                <a:p>
                  <a:r>
                    <a:rPr lang="ja-JP" altLang="en-US" sz="450" dirty="0">
                      <a:latin typeface="メイリオ" panose="020B0604030504040204" pitchFamily="50" charset="-128"/>
                      <a:ea typeface="メイリオ" panose="020B0604030504040204" pitchFamily="50" charset="-128"/>
                    </a:rPr>
                    <a:t>　　［防カビ］試験機関：一般財団法人 ボーケン品質評価機構／試験方法：</a:t>
                  </a:r>
                  <a:r>
                    <a:rPr lang="en-US" altLang="ja-JP" sz="450" dirty="0">
                      <a:latin typeface="メイリオ" panose="020B0604030504040204" pitchFamily="50" charset="-128"/>
                      <a:ea typeface="メイリオ" panose="020B0604030504040204" pitchFamily="50" charset="-128"/>
                    </a:rPr>
                    <a:t>JIS Z 2911</a:t>
                  </a:r>
                  <a:r>
                    <a:rPr lang="ja-JP" altLang="en-US" sz="450" dirty="0">
                      <a:latin typeface="メイリオ" panose="020B0604030504040204" pitchFamily="50" charset="-128"/>
                      <a:ea typeface="メイリオ" panose="020B0604030504040204" pitchFamily="50" charset="-128"/>
                    </a:rPr>
                    <a:t>：</a:t>
                  </a:r>
                  <a:r>
                    <a:rPr lang="en-US" altLang="ja-JP" sz="450" dirty="0">
                      <a:latin typeface="メイリオ" panose="020B0604030504040204" pitchFamily="50" charset="-128"/>
                      <a:ea typeface="メイリオ" panose="020B0604030504040204" pitchFamily="50" charset="-128"/>
                    </a:rPr>
                    <a:t>2010 </a:t>
                  </a:r>
                  <a:r>
                    <a:rPr lang="ja-JP" altLang="en-US" sz="450" dirty="0">
                      <a:latin typeface="メイリオ" panose="020B0604030504040204" pitchFamily="50" charset="-128"/>
                      <a:ea typeface="メイリオ" panose="020B0604030504040204" pitchFamily="50" charset="-128"/>
                    </a:rPr>
                    <a:t>定性試験（繊維製品の試験・乾式</a:t>
                  </a:r>
                  <a:endParaRPr lang="en-US" altLang="ja-JP" sz="450" dirty="0">
                    <a:latin typeface="メイリオ" panose="020B0604030504040204" pitchFamily="50" charset="-128"/>
                    <a:ea typeface="メイリオ" panose="020B0604030504040204" pitchFamily="50" charset="-128"/>
                  </a:endParaRPr>
                </a:p>
                <a:p>
                  <a:r>
                    <a:rPr lang="en-US" altLang="ja-JP" sz="450" dirty="0">
                      <a:latin typeface="メイリオ" panose="020B0604030504040204" pitchFamily="50" charset="-128"/>
                      <a:ea typeface="メイリオ" panose="020B0604030504040204" pitchFamily="50" charset="-128"/>
                    </a:rPr>
                    <a:t>       </a:t>
                  </a:r>
                  <a:r>
                    <a:rPr lang="ja-JP" altLang="en-US" sz="450" dirty="0">
                      <a:latin typeface="メイリオ" panose="020B0604030504040204" pitchFamily="50" charset="-128"/>
                      <a:ea typeface="メイリオ" panose="020B0604030504040204" pitchFamily="50" charset="-128"/>
                    </a:rPr>
                    <a:t>法）／試験番号：</a:t>
                  </a:r>
                  <a:r>
                    <a:rPr lang="en-US" altLang="ja-JP" sz="450" dirty="0">
                      <a:latin typeface="メイリオ" panose="020B0604030504040204" pitchFamily="50" charset="-128"/>
                      <a:ea typeface="メイリオ" panose="020B0604030504040204" pitchFamily="50" charset="-128"/>
                    </a:rPr>
                    <a:t>20218066410-2</a:t>
                  </a:r>
                  <a:r>
                    <a:rPr lang="ja-JP" altLang="en-US" sz="450" dirty="0">
                      <a:latin typeface="メイリオ" panose="020B0604030504040204" pitchFamily="50" charset="-128"/>
                      <a:ea typeface="メイリオ" panose="020B0604030504040204" pitchFamily="50" charset="-128"/>
                    </a:rPr>
                    <a:t>／試験結果：菌糸の発育が認められない。</a:t>
                  </a:r>
                  <a:endParaRPr lang="en-US" altLang="ja-JP" sz="450" dirty="0">
                    <a:latin typeface="メイリオ" panose="020B0604030504040204" pitchFamily="50" charset="-128"/>
                    <a:ea typeface="メイリオ" panose="020B0604030504040204" pitchFamily="50" charset="-128"/>
                  </a:endParaRPr>
                </a:p>
                <a:p>
                  <a:r>
                    <a:rPr lang="en-US" altLang="ja-JP" sz="450" dirty="0">
                      <a:latin typeface="メイリオ" panose="020B0604030504040204" pitchFamily="50" charset="-128"/>
                      <a:ea typeface="メイリオ" panose="020B0604030504040204" pitchFamily="50" charset="-128"/>
                    </a:rPr>
                    <a:t>※11</a:t>
                  </a:r>
                  <a:r>
                    <a:rPr lang="ja-JP" altLang="en-US" sz="450" dirty="0">
                      <a:latin typeface="メイリオ" panose="020B0604030504040204" pitchFamily="50" charset="-128"/>
                      <a:ea typeface="メイリオ" panose="020B0604030504040204" pitchFamily="50" charset="-128"/>
                    </a:rPr>
                    <a:t>［抗菌］試験機関：一般財団法人 カケンテストセンター／試験方法：</a:t>
                  </a:r>
                  <a:r>
                    <a:rPr lang="en-US" altLang="ja-JP" sz="450" dirty="0">
                      <a:latin typeface="メイリオ" panose="020B0604030504040204" pitchFamily="50" charset="-128"/>
                      <a:ea typeface="メイリオ" panose="020B0604030504040204" pitchFamily="50" charset="-128"/>
                    </a:rPr>
                    <a:t>JIS L 1902 </a:t>
                  </a:r>
                  <a:r>
                    <a:rPr lang="ja-JP" altLang="en-US" sz="450" dirty="0">
                      <a:latin typeface="メイリオ" panose="020B0604030504040204" pitchFamily="50" charset="-128"/>
                      <a:ea typeface="メイリオ" panose="020B0604030504040204" pitchFamily="50" charset="-128"/>
                    </a:rPr>
                    <a:t>定量試験（菌液吸収法）／試験番号：</a:t>
                  </a:r>
                  <a:r>
                    <a:rPr lang="en-US" altLang="ja-JP" sz="450" dirty="0">
                      <a:latin typeface="メイリオ" panose="020B0604030504040204" pitchFamily="50" charset="-128"/>
                      <a:ea typeface="メイリオ" panose="020B0604030504040204" pitchFamily="50" charset="-128"/>
                    </a:rPr>
                    <a:t>CK-</a:t>
                  </a:r>
                </a:p>
                <a:p>
                  <a:r>
                    <a:rPr lang="en-US" altLang="ja-JP" sz="450" dirty="0">
                      <a:latin typeface="メイリオ" panose="020B0604030504040204" pitchFamily="50" charset="-128"/>
                      <a:ea typeface="メイリオ" panose="020B0604030504040204" pitchFamily="50" charset="-128"/>
                    </a:rPr>
                    <a:t>      12-096164</a:t>
                  </a:r>
                  <a:r>
                    <a:rPr lang="ja-JP" altLang="en-US" sz="450" dirty="0">
                      <a:latin typeface="メイリオ" panose="020B0604030504040204" pitchFamily="50" charset="-128"/>
                      <a:ea typeface="メイリオ" panose="020B0604030504040204" pitchFamily="50" charset="-128"/>
                    </a:rPr>
                    <a:t>／</a:t>
                  </a:r>
                  <a:r>
                    <a:rPr lang="en-US" altLang="ja-JP" sz="450" dirty="0">
                      <a:latin typeface="メイリオ" panose="020B0604030504040204" pitchFamily="50" charset="-128"/>
                      <a:ea typeface="メイリオ" panose="020B0604030504040204" pitchFamily="50" charset="-128"/>
                    </a:rPr>
                    <a:t> </a:t>
                  </a:r>
                  <a:r>
                    <a:rPr lang="ja-JP" altLang="en-US" sz="450" dirty="0">
                      <a:latin typeface="メイリオ" panose="020B0604030504040204" pitchFamily="50" charset="-128"/>
                      <a:ea typeface="メイリオ" panose="020B0604030504040204" pitchFamily="50" charset="-128"/>
                    </a:rPr>
                    <a:t>試験結果：</a:t>
                  </a:r>
                  <a:r>
                    <a:rPr lang="en-US" altLang="ja-JP" sz="450" dirty="0">
                      <a:latin typeface="メイリオ" panose="020B0604030504040204" pitchFamily="50" charset="-128"/>
                      <a:ea typeface="メイリオ" panose="020B0604030504040204" pitchFamily="50" charset="-128"/>
                    </a:rPr>
                    <a:t>99</a:t>
                  </a:r>
                  <a:r>
                    <a:rPr lang="ja-JP" altLang="en-US" sz="450" dirty="0">
                      <a:latin typeface="メイリオ" panose="020B0604030504040204" pitchFamily="50" charset="-128"/>
                      <a:ea typeface="メイリオ" panose="020B0604030504040204" pitchFamily="50" charset="-128"/>
                    </a:rPr>
                    <a:t>％以上抑制／試験は</a:t>
                  </a:r>
                  <a:r>
                    <a:rPr lang="en-US" altLang="ja-JP" sz="450" dirty="0">
                      <a:latin typeface="メイリオ" panose="020B0604030504040204" pitchFamily="50" charset="-128"/>
                      <a:ea typeface="メイリオ" panose="020B0604030504040204" pitchFamily="50" charset="-128"/>
                    </a:rPr>
                    <a:t>1</a:t>
                  </a:r>
                  <a:r>
                    <a:rPr lang="ja-JP" altLang="en-US" sz="450" dirty="0">
                      <a:latin typeface="メイリオ" panose="020B0604030504040204" pitchFamily="50" charset="-128"/>
                      <a:ea typeface="メイリオ" panose="020B0604030504040204" pitchFamily="50" charset="-128"/>
                    </a:rPr>
                    <a:t>種類のみの菌で実施。</a:t>
                  </a:r>
                </a:p>
              </p:txBody>
            </p:sp>
            <p:sp>
              <p:nvSpPr>
                <p:cNvPr id="248" name="テキスト ボックス 247">
                  <a:extLst>
                    <a:ext uri="{FF2B5EF4-FFF2-40B4-BE49-F238E27FC236}">
                      <a16:creationId xmlns:a16="http://schemas.microsoft.com/office/drawing/2014/main" id="{ABC74675-7D9A-9744-9158-A90C849A1FB4}"/>
                    </a:ext>
                  </a:extLst>
                </p:cNvPr>
                <p:cNvSpPr txBox="1"/>
                <p:nvPr/>
              </p:nvSpPr>
              <p:spPr>
                <a:xfrm>
                  <a:off x="7647878" y="6823637"/>
                  <a:ext cx="1369940" cy="200055"/>
                </a:xfrm>
                <a:prstGeom prst="rect">
                  <a:avLst/>
                </a:prstGeom>
                <a:solidFill>
                  <a:schemeClr val="bg1"/>
                </a:solidFill>
                <a:ln>
                  <a:solidFill>
                    <a:srgbClr val="0070C0"/>
                  </a:solidFill>
                </a:ln>
              </p:spPr>
              <p:txBody>
                <a:bodyPr wrap="square" rtlCol="0">
                  <a:spAutoFit/>
                </a:bodyPr>
                <a:lstStyle/>
                <a:p>
                  <a:pPr algn="ctr"/>
                  <a:r>
                    <a:rPr lang="en-US" altLang="ja-JP" sz="700" b="1" dirty="0">
                      <a:solidFill>
                        <a:srgbClr val="0070C0"/>
                      </a:solidFill>
                      <a:latin typeface="メイリオ" panose="020B0604030504040204" pitchFamily="50" charset="-128"/>
                      <a:ea typeface="メイリオ" panose="020B0604030504040204" pitchFamily="50" charset="-128"/>
                    </a:rPr>
                    <a:t>3 </a:t>
                  </a:r>
                  <a:r>
                    <a:rPr lang="ja-JP" altLang="en-US" sz="700" b="1" dirty="0">
                      <a:latin typeface="メイリオ" panose="020B0604030504040204" pitchFamily="50" charset="-128"/>
                      <a:ea typeface="メイリオ" panose="020B0604030504040204" pitchFamily="50" charset="-128"/>
                    </a:rPr>
                    <a:t>ワンタッチダストボックス</a:t>
                  </a:r>
                </a:p>
              </p:txBody>
            </p:sp>
            <p:sp>
              <p:nvSpPr>
                <p:cNvPr id="249" name="テキスト ボックス 248">
                  <a:extLst>
                    <a:ext uri="{FF2B5EF4-FFF2-40B4-BE49-F238E27FC236}">
                      <a16:creationId xmlns:a16="http://schemas.microsoft.com/office/drawing/2014/main" id="{4CDDC924-D54B-A049-AAC4-901438952B63}"/>
                    </a:ext>
                  </a:extLst>
                </p:cNvPr>
                <p:cNvSpPr txBox="1"/>
                <p:nvPr/>
              </p:nvSpPr>
              <p:spPr>
                <a:xfrm>
                  <a:off x="7696954" y="7041411"/>
                  <a:ext cx="1249783" cy="276999"/>
                </a:xfrm>
                <a:prstGeom prst="rect">
                  <a:avLst/>
                </a:prstGeom>
                <a:noFill/>
                <a:ln>
                  <a:noFill/>
                </a:ln>
              </p:spPr>
              <p:txBody>
                <a:bodyPr wrap="square" rtlCol="0">
                  <a:spAutoFit/>
                </a:bodyPr>
                <a:lstStyle/>
                <a:p>
                  <a:r>
                    <a:rPr lang="ja-JP" altLang="en-US" sz="600" dirty="0">
                      <a:latin typeface="メイリオ" panose="020B0604030504040204" pitchFamily="50" charset="-128"/>
                      <a:ea typeface="メイリオ" panose="020B0604030504040204" pitchFamily="50" charset="-128"/>
                    </a:rPr>
                    <a:t>着脱カンタン！</a:t>
                  </a:r>
                  <a:endParaRPr lang="en-US" altLang="ja-JP" sz="600" dirty="0">
                    <a:latin typeface="メイリオ" panose="020B0604030504040204" pitchFamily="50" charset="-128"/>
                    <a:ea typeface="メイリオ" panose="020B0604030504040204" pitchFamily="50" charset="-128"/>
                  </a:endParaRPr>
                </a:p>
                <a:p>
                  <a:r>
                    <a:rPr lang="ja-JP" altLang="en-US" sz="600" dirty="0">
                      <a:latin typeface="メイリオ" panose="020B0604030504040204" pitchFamily="50" charset="-128"/>
                      <a:ea typeface="メイリオ" panose="020B0604030504040204" pitchFamily="50" charset="-128"/>
                    </a:rPr>
                    <a:t>ホコリはダストボックスに回収</a:t>
                  </a:r>
                </a:p>
              </p:txBody>
            </p:sp>
            <p:sp>
              <p:nvSpPr>
                <p:cNvPr id="252" name="テキスト ボックス 251">
                  <a:extLst>
                    <a:ext uri="{FF2B5EF4-FFF2-40B4-BE49-F238E27FC236}">
                      <a16:creationId xmlns:a16="http://schemas.microsoft.com/office/drawing/2014/main" id="{F0288C30-BA29-1B4A-863B-6989914C6AD9}"/>
                    </a:ext>
                  </a:extLst>
                </p:cNvPr>
                <p:cNvSpPr txBox="1"/>
                <p:nvPr/>
              </p:nvSpPr>
              <p:spPr>
                <a:xfrm>
                  <a:off x="5629490" y="5653900"/>
                  <a:ext cx="1463248" cy="200055"/>
                </a:xfrm>
                <a:prstGeom prst="rect">
                  <a:avLst/>
                </a:prstGeom>
                <a:solidFill>
                  <a:schemeClr val="bg1"/>
                </a:solidFill>
                <a:ln>
                  <a:solidFill>
                    <a:srgbClr val="0070C0"/>
                  </a:solidFill>
                </a:ln>
              </p:spPr>
              <p:txBody>
                <a:bodyPr wrap="square" rtlCol="0">
                  <a:spAutoFit/>
                </a:bodyPr>
                <a:lstStyle/>
                <a:p>
                  <a:pPr algn="ctr"/>
                  <a:r>
                    <a:rPr lang="en-US" altLang="ja-JP" sz="700" b="1" dirty="0">
                      <a:solidFill>
                        <a:srgbClr val="0070C0"/>
                      </a:solidFill>
                      <a:latin typeface="メイリオ" panose="020B0604030504040204" pitchFamily="50" charset="-128"/>
                      <a:ea typeface="メイリオ" panose="020B0604030504040204" pitchFamily="50" charset="-128"/>
                    </a:rPr>
                    <a:t>1 </a:t>
                  </a:r>
                  <a:r>
                    <a:rPr lang="ja-JP" altLang="en-US" sz="700" b="1" dirty="0">
                      <a:latin typeface="メイリオ" panose="020B0604030504040204" pitchFamily="50" charset="-128"/>
                      <a:ea typeface="メイリオ" panose="020B0604030504040204" pitchFamily="50" charset="-128"/>
                    </a:rPr>
                    <a:t>抗菌・防カビ</a:t>
                  </a:r>
                  <a:r>
                    <a:rPr lang="en-US" altLang="ja-JP" sz="800" b="1" baseline="30000" dirty="0">
                      <a:latin typeface="メイリオ" panose="020B0604030504040204" pitchFamily="50" charset="-128"/>
                      <a:ea typeface="メイリオ" panose="020B0604030504040204" pitchFamily="50" charset="-128"/>
                    </a:rPr>
                    <a:t>※10</a:t>
                  </a:r>
                  <a:r>
                    <a:rPr lang="ja-JP" altLang="en-US" sz="700" b="1" dirty="0">
                      <a:latin typeface="メイリオ" panose="020B0604030504040204" pitchFamily="50" charset="-128"/>
                      <a:ea typeface="メイリオ" panose="020B0604030504040204" pitchFamily="50" charset="-128"/>
                    </a:rPr>
                    <a:t>フィルター</a:t>
                  </a:r>
                </a:p>
              </p:txBody>
            </p:sp>
            <p:sp>
              <p:nvSpPr>
                <p:cNvPr id="253" name="テキスト ボックス 252">
                  <a:extLst>
                    <a:ext uri="{FF2B5EF4-FFF2-40B4-BE49-F238E27FC236}">
                      <a16:creationId xmlns:a16="http://schemas.microsoft.com/office/drawing/2014/main" id="{5A9D5BD8-26AF-7843-9173-BDE02FB9C639}"/>
                    </a:ext>
                  </a:extLst>
                </p:cNvPr>
                <p:cNvSpPr txBox="1"/>
                <p:nvPr/>
              </p:nvSpPr>
              <p:spPr>
                <a:xfrm>
                  <a:off x="5671201" y="5857460"/>
                  <a:ext cx="1151981" cy="276999"/>
                </a:xfrm>
                <a:prstGeom prst="rect">
                  <a:avLst/>
                </a:prstGeom>
                <a:noFill/>
                <a:ln>
                  <a:noFill/>
                </a:ln>
              </p:spPr>
              <p:txBody>
                <a:bodyPr wrap="square" rtlCol="0">
                  <a:spAutoFit/>
                </a:bodyPr>
                <a:lstStyle/>
                <a:p>
                  <a:pPr algn="ctr"/>
                  <a:r>
                    <a:rPr lang="ja-JP" altLang="en-US" sz="600" dirty="0">
                      <a:latin typeface="メイリオ" panose="020B0604030504040204" pitchFamily="50" charset="-128"/>
                      <a:ea typeface="メイリオ" panose="020B0604030504040204" pitchFamily="50" charset="-128"/>
                    </a:rPr>
                    <a:t>フィルターのネット部が</a:t>
                  </a:r>
                  <a:endParaRPr lang="en-US" altLang="ja-JP" sz="600" dirty="0">
                    <a:latin typeface="メイリオ" panose="020B0604030504040204" pitchFamily="50" charset="-128"/>
                    <a:ea typeface="メイリオ" panose="020B0604030504040204" pitchFamily="50" charset="-128"/>
                  </a:endParaRPr>
                </a:p>
                <a:p>
                  <a:pPr algn="ctr"/>
                  <a:r>
                    <a:rPr lang="ja-JP" altLang="en-US" sz="600" dirty="0">
                      <a:latin typeface="メイリオ" panose="020B0604030504040204" pitchFamily="50" charset="-128"/>
                      <a:ea typeface="メイリオ" panose="020B0604030504040204" pitchFamily="50" charset="-128"/>
                    </a:rPr>
                    <a:t>自動でスライド</a:t>
                  </a:r>
                </a:p>
              </p:txBody>
            </p:sp>
            <p:sp>
              <p:nvSpPr>
                <p:cNvPr id="255" name="テキスト ボックス 254">
                  <a:extLst>
                    <a:ext uri="{FF2B5EF4-FFF2-40B4-BE49-F238E27FC236}">
                      <a16:creationId xmlns:a16="http://schemas.microsoft.com/office/drawing/2014/main" id="{28E1AE4B-A3C7-054F-995A-FCEFAFEE86E1}"/>
                    </a:ext>
                  </a:extLst>
                </p:cNvPr>
                <p:cNvSpPr txBox="1"/>
                <p:nvPr/>
              </p:nvSpPr>
              <p:spPr>
                <a:xfrm>
                  <a:off x="5774836" y="6184733"/>
                  <a:ext cx="1014405" cy="200055"/>
                </a:xfrm>
                <a:prstGeom prst="rect">
                  <a:avLst/>
                </a:prstGeom>
                <a:noFill/>
                <a:ln>
                  <a:solidFill>
                    <a:srgbClr val="0070C0"/>
                  </a:solidFill>
                </a:ln>
              </p:spPr>
              <p:txBody>
                <a:bodyPr wrap="square" rtlCol="0">
                  <a:spAutoFit/>
                </a:bodyPr>
                <a:lstStyle/>
                <a:p>
                  <a:pPr algn="ctr"/>
                  <a:r>
                    <a:rPr lang="en-US" altLang="ja-JP" sz="700" b="1" dirty="0">
                      <a:solidFill>
                        <a:srgbClr val="0070C0"/>
                      </a:solidFill>
                      <a:latin typeface="メイリオ" panose="020B0604030504040204" pitchFamily="50" charset="-128"/>
                      <a:ea typeface="メイリオ" panose="020B0604030504040204" pitchFamily="50" charset="-128"/>
                    </a:rPr>
                    <a:t>2 </a:t>
                  </a:r>
                  <a:r>
                    <a:rPr lang="ja-JP" altLang="en-US" sz="700" b="1" dirty="0">
                      <a:latin typeface="メイリオ" panose="020B0604030504040204" pitchFamily="50" charset="-128"/>
                      <a:ea typeface="メイリオ" panose="020B0604030504040204" pitchFamily="50" charset="-128"/>
                    </a:rPr>
                    <a:t>抗菌</a:t>
                  </a:r>
                  <a:r>
                    <a:rPr lang="en-US" altLang="ja-JP" sz="800" b="1" baseline="30000" dirty="0">
                      <a:latin typeface="メイリオ" panose="020B0604030504040204" pitchFamily="50" charset="-128"/>
                      <a:ea typeface="メイリオ" panose="020B0604030504040204" pitchFamily="50" charset="-128"/>
                    </a:rPr>
                    <a:t>※11</a:t>
                  </a:r>
                  <a:r>
                    <a:rPr lang="ja-JP" altLang="en-US" sz="700" b="1" dirty="0">
                      <a:latin typeface="メイリオ" panose="020B0604030504040204" pitchFamily="50" charset="-128"/>
                      <a:ea typeface="メイリオ" panose="020B0604030504040204" pitchFamily="50" charset="-128"/>
                    </a:rPr>
                    <a:t>ブラシ</a:t>
                  </a:r>
                </a:p>
              </p:txBody>
            </p:sp>
            <p:sp>
              <p:nvSpPr>
                <p:cNvPr id="256" name="テキスト ボックス 255">
                  <a:extLst>
                    <a:ext uri="{FF2B5EF4-FFF2-40B4-BE49-F238E27FC236}">
                      <a16:creationId xmlns:a16="http://schemas.microsoft.com/office/drawing/2014/main" id="{F03F4524-BB6D-C444-97D6-89B97CDAACA9}"/>
                    </a:ext>
                  </a:extLst>
                </p:cNvPr>
                <p:cNvSpPr txBox="1"/>
                <p:nvPr/>
              </p:nvSpPr>
              <p:spPr>
                <a:xfrm>
                  <a:off x="5642626" y="6375460"/>
                  <a:ext cx="1252878" cy="276999"/>
                </a:xfrm>
                <a:prstGeom prst="rect">
                  <a:avLst/>
                </a:prstGeom>
                <a:noFill/>
                <a:ln>
                  <a:noFill/>
                </a:ln>
              </p:spPr>
              <p:txBody>
                <a:bodyPr wrap="square" rtlCol="0">
                  <a:spAutoFit/>
                </a:bodyPr>
                <a:lstStyle/>
                <a:p>
                  <a:pPr algn="ctr"/>
                  <a:r>
                    <a:rPr lang="ja-JP" altLang="en-US" sz="600" dirty="0">
                      <a:latin typeface="メイリオ" panose="020B0604030504040204" pitchFamily="50" charset="-128"/>
                      <a:ea typeface="メイリオ" panose="020B0604030504040204" pitchFamily="50" charset="-128"/>
                    </a:rPr>
                    <a:t>フィルターに溜まったホコリを</a:t>
                  </a:r>
                  <a:endParaRPr lang="en-US" altLang="ja-JP" sz="600" dirty="0">
                    <a:latin typeface="メイリオ" panose="020B0604030504040204" pitchFamily="50" charset="-128"/>
                    <a:ea typeface="メイリオ" panose="020B0604030504040204" pitchFamily="50" charset="-128"/>
                  </a:endParaRPr>
                </a:p>
                <a:p>
                  <a:pPr algn="ctr"/>
                  <a:r>
                    <a:rPr lang="ja-JP" altLang="en-US" sz="600" dirty="0">
                      <a:latin typeface="メイリオ" panose="020B0604030504040204" pitchFamily="50" charset="-128"/>
                      <a:ea typeface="メイリオ" panose="020B0604030504040204" pitchFamily="50" charset="-128"/>
                    </a:rPr>
                    <a:t>ブラシがかき取る</a:t>
                  </a:r>
                </a:p>
              </p:txBody>
            </p:sp>
            <p:sp>
              <p:nvSpPr>
                <p:cNvPr id="258" name="円/楕円 257">
                  <a:extLst>
                    <a:ext uri="{FF2B5EF4-FFF2-40B4-BE49-F238E27FC236}">
                      <a16:creationId xmlns:a16="http://schemas.microsoft.com/office/drawing/2014/main" id="{115E4AEF-4AB9-1F40-BA57-FF9C0FCD4423}"/>
                    </a:ext>
                  </a:extLst>
                </p:cNvPr>
                <p:cNvSpPr/>
                <p:nvPr/>
              </p:nvSpPr>
              <p:spPr>
                <a:xfrm>
                  <a:off x="7461604" y="5857460"/>
                  <a:ext cx="53532" cy="53532"/>
                </a:xfrm>
                <a:prstGeom prst="ellipse">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latin typeface="メイリオ" panose="020B0604030504040204" pitchFamily="50" charset="-128"/>
                    <a:ea typeface="メイリオ" panose="020B0604030504040204" pitchFamily="50" charset="-128"/>
                  </a:endParaRPr>
                </a:p>
              </p:txBody>
            </p:sp>
            <p:sp>
              <p:nvSpPr>
                <p:cNvPr id="259" name="円/楕円 258">
                  <a:extLst>
                    <a:ext uri="{FF2B5EF4-FFF2-40B4-BE49-F238E27FC236}">
                      <a16:creationId xmlns:a16="http://schemas.microsoft.com/office/drawing/2014/main" id="{C51BB7FD-3F19-4045-95B6-01B00AD317AA}"/>
                    </a:ext>
                  </a:extLst>
                </p:cNvPr>
                <p:cNvSpPr/>
                <p:nvPr/>
              </p:nvSpPr>
              <p:spPr>
                <a:xfrm>
                  <a:off x="7002005" y="5939088"/>
                  <a:ext cx="53532" cy="53532"/>
                </a:xfrm>
                <a:prstGeom prst="ellipse">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latin typeface="メイリオ" panose="020B0604030504040204" pitchFamily="50" charset="-128"/>
                    <a:ea typeface="メイリオ" panose="020B0604030504040204" pitchFamily="50" charset="-128"/>
                  </a:endParaRPr>
                </a:p>
              </p:txBody>
            </p:sp>
            <p:sp>
              <p:nvSpPr>
                <p:cNvPr id="260" name="円/楕円 259">
                  <a:extLst>
                    <a:ext uri="{FF2B5EF4-FFF2-40B4-BE49-F238E27FC236}">
                      <a16:creationId xmlns:a16="http://schemas.microsoft.com/office/drawing/2014/main" id="{C0EDB774-55A0-BD45-9C3B-77F1FF557B28}"/>
                    </a:ext>
                  </a:extLst>
                </p:cNvPr>
                <p:cNvSpPr/>
                <p:nvPr/>
              </p:nvSpPr>
              <p:spPr>
                <a:xfrm>
                  <a:off x="7392908" y="6857012"/>
                  <a:ext cx="53532" cy="53532"/>
                </a:xfrm>
                <a:prstGeom prst="ellipse">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latin typeface="メイリオ" panose="020B0604030504040204" pitchFamily="50" charset="-128"/>
                    <a:ea typeface="メイリオ" panose="020B0604030504040204" pitchFamily="50" charset="-128"/>
                  </a:endParaRPr>
                </a:p>
              </p:txBody>
            </p:sp>
            <p:cxnSp>
              <p:nvCxnSpPr>
                <p:cNvPr id="262" name="直線コネクタ 261">
                  <a:extLst>
                    <a:ext uri="{FF2B5EF4-FFF2-40B4-BE49-F238E27FC236}">
                      <a16:creationId xmlns:a16="http://schemas.microsoft.com/office/drawing/2014/main" id="{6B610585-09AB-774D-B098-68A6515C6900}"/>
                    </a:ext>
                  </a:extLst>
                </p:cNvPr>
                <p:cNvCxnSpPr>
                  <a:cxnSpLocks/>
                  <a:endCxn id="260" idx="5"/>
                </p:cNvCxnSpPr>
                <p:nvPr/>
              </p:nvCxnSpPr>
              <p:spPr>
                <a:xfrm flipH="1" flipV="1">
                  <a:off x="7438600" y="6902704"/>
                  <a:ext cx="211345" cy="2096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3" name="直線コネクタ 262">
                  <a:extLst>
                    <a:ext uri="{FF2B5EF4-FFF2-40B4-BE49-F238E27FC236}">
                      <a16:creationId xmlns:a16="http://schemas.microsoft.com/office/drawing/2014/main" id="{E67C9BF8-03B7-524D-80E8-0B63A04A5FC1}"/>
                    </a:ext>
                  </a:extLst>
                </p:cNvPr>
                <p:cNvCxnSpPr>
                  <a:cxnSpLocks/>
                  <a:stCxn id="259" idx="3"/>
                </p:cNvCxnSpPr>
                <p:nvPr/>
              </p:nvCxnSpPr>
              <p:spPr>
                <a:xfrm flipH="1">
                  <a:off x="6789241" y="5984780"/>
                  <a:ext cx="220604" cy="307664"/>
                </a:xfrm>
                <a:prstGeom prst="line">
                  <a:avLst/>
                </a:prstGeom>
              </p:spPr>
              <p:style>
                <a:lnRef idx="1">
                  <a:schemeClr val="accent1"/>
                </a:lnRef>
                <a:fillRef idx="0">
                  <a:schemeClr val="accent1"/>
                </a:fillRef>
                <a:effectRef idx="0">
                  <a:schemeClr val="accent1"/>
                </a:effectRef>
                <a:fontRef idx="minor">
                  <a:schemeClr val="tx1"/>
                </a:fontRef>
              </p:style>
            </p:cxnSp>
            <p:cxnSp>
              <p:nvCxnSpPr>
                <p:cNvPr id="267" name="直線コネクタ 266">
                  <a:extLst>
                    <a:ext uri="{FF2B5EF4-FFF2-40B4-BE49-F238E27FC236}">
                      <a16:creationId xmlns:a16="http://schemas.microsoft.com/office/drawing/2014/main" id="{57EB8DB6-1F5B-FB43-800A-AB8E7F9A94E6}"/>
                    </a:ext>
                  </a:extLst>
                </p:cNvPr>
                <p:cNvCxnSpPr>
                  <a:cxnSpLocks/>
                </p:cNvCxnSpPr>
                <p:nvPr/>
              </p:nvCxnSpPr>
              <p:spPr>
                <a:xfrm flipH="1" flipV="1">
                  <a:off x="7096546" y="5769025"/>
                  <a:ext cx="396563" cy="106011"/>
                </a:xfrm>
                <a:prstGeom prst="line">
                  <a:avLst/>
                </a:prstGeom>
              </p:spPr>
              <p:style>
                <a:lnRef idx="1">
                  <a:schemeClr val="accent1"/>
                </a:lnRef>
                <a:fillRef idx="0">
                  <a:schemeClr val="accent1"/>
                </a:fillRef>
                <a:effectRef idx="0">
                  <a:schemeClr val="accent1"/>
                </a:effectRef>
                <a:fontRef idx="minor">
                  <a:schemeClr val="tx1"/>
                </a:fontRef>
              </p:style>
            </p:cxnSp>
            <p:sp>
              <p:nvSpPr>
                <p:cNvPr id="269" name="円/楕円 268">
                  <a:extLst>
                    <a:ext uri="{FF2B5EF4-FFF2-40B4-BE49-F238E27FC236}">
                      <a16:creationId xmlns:a16="http://schemas.microsoft.com/office/drawing/2014/main" id="{310CF0A4-8027-634D-8E21-A32D0C7983D1}"/>
                    </a:ext>
                  </a:extLst>
                </p:cNvPr>
                <p:cNvSpPr/>
                <p:nvPr/>
              </p:nvSpPr>
              <p:spPr>
                <a:xfrm>
                  <a:off x="10343587" y="6348694"/>
                  <a:ext cx="53532" cy="53532"/>
                </a:xfrm>
                <a:prstGeom prst="ellipse">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latin typeface="メイリオ" panose="020B0604030504040204" pitchFamily="50" charset="-128"/>
                    <a:ea typeface="メイリオ" panose="020B0604030504040204" pitchFamily="50" charset="-128"/>
                  </a:endParaRPr>
                </a:p>
              </p:txBody>
            </p:sp>
            <p:sp>
              <p:nvSpPr>
                <p:cNvPr id="422" name="テキスト ボックス 421">
                  <a:extLst>
                    <a:ext uri="{FF2B5EF4-FFF2-40B4-BE49-F238E27FC236}">
                      <a16:creationId xmlns:a16="http://schemas.microsoft.com/office/drawing/2014/main" id="{BE6742DF-D7AD-9D4E-B4EF-14C78D211065}"/>
                    </a:ext>
                  </a:extLst>
                </p:cNvPr>
                <p:cNvSpPr txBox="1"/>
                <p:nvPr/>
              </p:nvSpPr>
              <p:spPr>
                <a:xfrm>
                  <a:off x="8575829" y="6651742"/>
                  <a:ext cx="741815" cy="161583"/>
                </a:xfrm>
                <a:prstGeom prst="rect">
                  <a:avLst/>
                </a:prstGeom>
                <a:noFill/>
              </p:spPr>
              <p:txBody>
                <a:bodyPr wrap="square" rtlCol="0">
                  <a:spAutoFit/>
                </a:bodyPr>
                <a:lstStyle/>
                <a:p>
                  <a:r>
                    <a:rPr lang="ja-JP" altLang="en-US" sz="450" dirty="0">
                      <a:latin typeface="メイリオ" panose="020B0604030504040204" pitchFamily="50" charset="-128"/>
                      <a:ea typeface="メイリオ" panose="020B0604030504040204" pitchFamily="50" charset="-128"/>
                    </a:rPr>
                    <a:t>★</a:t>
                  </a:r>
                  <a:r>
                    <a:rPr lang="en-US" altLang="ja-JP" sz="450" dirty="0">
                      <a:latin typeface="メイリオ" panose="020B0604030504040204" pitchFamily="50" charset="-128"/>
                      <a:ea typeface="メイリオ" panose="020B0604030504040204" pitchFamily="50" charset="-128"/>
                    </a:rPr>
                    <a:t>2026</a:t>
                  </a:r>
                  <a:r>
                    <a:rPr lang="ja-JP" altLang="en-US" sz="450" dirty="0">
                      <a:latin typeface="メイリオ" panose="020B0604030504040204" pitchFamily="50" charset="-128"/>
                      <a:ea typeface="メイリオ" panose="020B0604030504040204" pitchFamily="50" charset="-128"/>
                    </a:rPr>
                    <a:t>年</a:t>
                  </a:r>
                  <a:r>
                    <a:rPr lang="en-US" altLang="ja-JP" sz="450" dirty="0">
                      <a:latin typeface="メイリオ" panose="020B0604030504040204" pitchFamily="50" charset="-128"/>
                      <a:ea typeface="メイリオ" panose="020B0604030504040204" pitchFamily="50" charset="-128"/>
                    </a:rPr>
                    <a:t>6</a:t>
                  </a:r>
                  <a:r>
                    <a:rPr lang="ja-JP" altLang="en-US" sz="450" dirty="0">
                      <a:latin typeface="メイリオ" panose="020B0604030504040204" pitchFamily="50" charset="-128"/>
                      <a:ea typeface="メイリオ" panose="020B0604030504040204" pitchFamily="50" charset="-128"/>
                    </a:rPr>
                    <a:t>月時点</a:t>
                  </a:r>
                </a:p>
              </p:txBody>
            </p:sp>
            <p:pic>
              <p:nvPicPr>
                <p:cNvPr id="444" name="図 443">
                  <a:extLst>
                    <a:ext uri="{FF2B5EF4-FFF2-40B4-BE49-F238E27FC236}">
                      <a16:creationId xmlns:a16="http://schemas.microsoft.com/office/drawing/2014/main" id="{984EDD9C-C9E4-8048-85C1-9DDABDD0A1D8}"/>
                    </a:ext>
                  </a:extLst>
                </p:cNvPr>
                <p:cNvPicPr>
                  <a:picLocks noChangeAspect="1"/>
                </p:cNvPicPr>
                <p:nvPr/>
              </p:nvPicPr>
              <p:blipFill>
                <a:blip r:embed="rId33"/>
                <a:stretch>
                  <a:fillRect/>
                </a:stretch>
              </p:blipFill>
              <p:spPr>
                <a:xfrm>
                  <a:off x="9107701" y="6833043"/>
                  <a:ext cx="1593434" cy="149810"/>
                </a:xfrm>
                <a:prstGeom prst="rect">
                  <a:avLst/>
                </a:prstGeom>
              </p:spPr>
            </p:pic>
            <p:sp>
              <p:nvSpPr>
                <p:cNvPr id="450" name="テキスト ボックス 449">
                  <a:extLst>
                    <a:ext uri="{FF2B5EF4-FFF2-40B4-BE49-F238E27FC236}">
                      <a16:creationId xmlns:a16="http://schemas.microsoft.com/office/drawing/2014/main" id="{F4251508-78A1-594E-B744-7C77E3BC05FD}"/>
                    </a:ext>
                  </a:extLst>
                </p:cNvPr>
                <p:cNvSpPr txBox="1"/>
                <p:nvPr/>
              </p:nvSpPr>
              <p:spPr>
                <a:xfrm>
                  <a:off x="9218512" y="6786633"/>
                  <a:ext cx="1389536" cy="230832"/>
                </a:xfrm>
                <a:prstGeom prst="rect">
                  <a:avLst/>
                </a:prstGeom>
                <a:noFill/>
              </p:spPr>
              <p:txBody>
                <a:bodyPr wrap="square" rtlCol="0">
                  <a:spAutoFit/>
                </a:bodyPr>
                <a:lstStyle/>
                <a:p>
                  <a:pPr algn="ctr"/>
                  <a:r>
                    <a:rPr lang="ja-JP" altLang="en-US" sz="900" b="1" dirty="0">
                      <a:solidFill>
                        <a:schemeClr val="bg1"/>
                      </a:solidFill>
                      <a:latin typeface="+mj-ea"/>
                      <a:ea typeface="+mj-ea"/>
                    </a:rPr>
                    <a:t>はずせる上下ルーバー</a:t>
                  </a:r>
                </a:p>
              </p:txBody>
            </p:sp>
            <p:pic>
              <p:nvPicPr>
                <p:cNvPr id="16" name="図 15"/>
                <p:cNvPicPr>
                  <a:picLocks noChangeAspect="1"/>
                </p:cNvPicPr>
                <p:nvPr/>
              </p:nvPicPr>
              <p:blipFill rotWithShape="1">
                <a:blip r:embed="rId34">
                  <a:extLst>
                    <a:ext uri="{28A0092B-C50C-407E-A947-70E740481C1C}">
                      <a14:useLocalDpi xmlns:a14="http://schemas.microsoft.com/office/drawing/2010/main" val="0"/>
                    </a:ext>
                  </a:extLst>
                </a:blip>
                <a:srcRect l="3114" t="20238"/>
                <a:stretch/>
              </p:blipFill>
              <p:spPr>
                <a:xfrm>
                  <a:off x="9122688" y="7270121"/>
                  <a:ext cx="1070975" cy="497653"/>
                </a:xfrm>
                <a:prstGeom prst="rect">
                  <a:avLst/>
                </a:prstGeom>
              </p:spPr>
            </p:pic>
            <p:pic>
              <p:nvPicPr>
                <p:cNvPr id="22" name="図 21"/>
                <p:cNvPicPr>
                  <a:picLocks noChangeAspect="1"/>
                </p:cNvPicPr>
                <p:nvPr/>
              </p:nvPicPr>
              <p:blipFill rotWithShape="1">
                <a:blip r:embed="rId35">
                  <a:extLst>
                    <a:ext uri="{28A0092B-C50C-407E-A947-70E740481C1C}">
                      <a14:useLocalDpi xmlns:a14="http://schemas.microsoft.com/office/drawing/2010/main" val="0"/>
                    </a:ext>
                  </a:extLst>
                </a:blip>
                <a:srcRect l="6876" t="1" b="9643"/>
                <a:stretch/>
              </p:blipFill>
              <p:spPr>
                <a:xfrm>
                  <a:off x="10036383" y="7422611"/>
                  <a:ext cx="650427" cy="457650"/>
                </a:xfrm>
                <a:prstGeom prst="rect">
                  <a:avLst/>
                </a:prstGeom>
              </p:spPr>
            </p:pic>
          </p:grpSp>
          <p:grpSp>
            <p:nvGrpSpPr>
              <p:cNvPr id="501" name="グループ化 500">
                <a:extLst>
                  <a:ext uri="{FF2B5EF4-FFF2-40B4-BE49-F238E27FC236}">
                    <a16:creationId xmlns:a16="http://schemas.microsoft.com/office/drawing/2014/main" id="{1769BEC4-6388-78F9-EDAF-1BB9A997990E}"/>
                  </a:ext>
                </a:extLst>
              </p:cNvPr>
              <p:cNvGrpSpPr/>
              <p:nvPr/>
            </p:nvGrpSpPr>
            <p:grpSpPr>
              <a:xfrm>
                <a:off x="3655244" y="8048773"/>
                <a:ext cx="1749566" cy="1732665"/>
                <a:chOff x="9103324" y="5526422"/>
                <a:chExt cx="1749566" cy="1732665"/>
              </a:xfrm>
            </p:grpSpPr>
            <p:sp>
              <p:nvSpPr>
                <p:cNvPr id="179" name="テキスト ボックス 178">
                  <a:extLst>
                    <a:ext uri="{FF2B5EF4-FFF2-40B4-BE49-F238E27FC236}">
                      <a16:creationId xmlns:a16="http://schemas.microsoft.com/office/drawing/2014/main" id="{F4251508-78A1-594E-B744-7C77E3BC05FD}"/>
                    </a:ext>
                  </a:extLst>
                </p:cNvPr>
                <p:cNvSpPr txBox="1"/>
                <p:nvPr/>
              </p:nvSpPr>
              <p:spPr>
                <a:xfrm>
                  <a:off x="9103324" y="5526422"/>
                  <a:ext cx="1749566" cy="230832"/>
                </a:xfrm>
                <a:prstGeom prst="rect">
                  <a:avLst/>
                </a:prstGeom>
                <a:noFill/>
              </p:spPr>
              <p:txBody>
                <a:bodyPr wrap="square" rtlCol="0">
                  <a:spAutoFit/>
                </a:bodyPr>
                <a:lstStyle/>
                <a:p>
                  <a:pPr algn="ctr"/>
                  <a:r>
                    <a:rPr lang="ja-JP" altLang="en-US" sz="900" b="1" dirty="0">
                      <a:solidFill>
                        <a:schemeClr val="bg1"/>
                      </a:solidFill>
                      <a:latin typeface="+mj-ea"/>
                      <a:ea typeface="+mj-ea"/>
                    </a:rPr>
                    <a:t>はずせるメンテナンスユニット</a:t>
                  </a:r>
                </a:p>
              </p:txBody>
            </p:sp>
            <p:sp>
              <p:nvSpPr>
                <p:cNvPr id="180" name="テキスト ボックス 179">
                  <a:extLst>
                    <a:ext uri="{FF2B5EF4-FFF2-40B4-BE49-F238E27FC236}">
                      <a16:creationId xmlns:a16="http://schemas.microsoft.com/office/drawing/2014/main" id="{18E60492-BDF4-8C41-8F5E-816A771D1510}"/>
                    </a:ext>
                  </a:extLst>
                </p:cNvPr>
                <p:cNvSpPr txBox="1"/>
                <p:nvPr/>
              </p:nvSpPr>
              <p:spPr>
                <a:xfrm>
                  <a:off x="9107729" y="5715745"/>
                  <a:ext cx="1731186" cy="369332"/>
                </a:xfrm>
                <a:prstGeom prst="rect">
                  <a:avLst/>
                </a:prstGeom>
                <a:noFill/>
              </p:spPr>
              <p:txBody>
                <a:bodyPr wrap="square" rtlCol="0">
                  <a:spAutoFit/>
                </a:bodyPr>
                <a:lstStyle/>
                <a:p>
                  <a:r>
                    <a:rPr lang="ja-JP" altLang="en-US" sz="600" dirty="0">
                      <a:latin typeface="メイリオ" panose="020B0604030504040204" pitchFamily="50" charset="-128"/>
                      <a:ea typeface="メイリオ" panose="020B0604030504040204" pitchFamily="50" charset="-128"/>
                    </a:rPr>
                    <a:t>フィルターとブラシ部分で出来ているメンテナンスユニットもカンタンに片手で取り外してお手入れすることができます。</a:t>
                  </a:r>
                </a:p>
              </p:txBody>
            </p:sp>
            <p:sp>
              <p:nvSpPr>
                <p:cNvPr id="270" name="テキスト ボックス 269">
                  <a:extLst>
                    <a:ext uri="{FF2B5EF4-FFF2-40B4-BE49-F238E27FC236}">
                      <a16:creationId xmlns:a16="http://schemas.microsoft.com/office/drawing/2014/main" id="{93FAA8E8-585A-3A44-9F31-2D61C3E09A1C}"/>
                    </a:ext>
                  </a:extLst>
                </p:cNvPr>
                <p:cNvSpPr txBox="1"/>
                <p:nvPr/>
              </p:nvSpPr>
              <p:spPr>
                <a:xfrm>
                  <a:off x="9150071" y="6093936"/>
                  <a:ext cx="1142093" cy="200055"/>
                </a:xfrm>
                <a:prstGeom prst="rect">
                  <a:avLst/>
                </a:prstGeom>
                <a:solidFill>
                  <a:schemeClr val="bg1"/>
                </a:solidFill>
                <a:ln>
                  <a:solidFill>
                    <a:srgbClr val="0070C0"/>
                  </a:solidFill>
                </a:ln>
              </p:spPr>
              <p:txBody>
                <a:bodyPr wrap="square" rtlCol="0">
                  <a:spAutoFit/>
                </a:bodyPr>
                <a:lstStyle/>
                <a:p>
                  <a:pPr algn="ctr"/>
                  <a:r>
                    <a:rPr lang="ja-JP" altLang="en-US" sz="700" b="1" dirty="0">
                      <a:latin typeface="メイリオ" panose="020B0604030504040204" pitchFamily="50" charset="-128"/>
                      <a:ea typeface="メイリオ" panose="020B0604030504040204" pitchFamily="50" charset="-128"/>
                    </a:rPr>
                    <a:t>メンテナンスユニット</a:t>
                  </a:r>
                </a:p>
              </p:txBody>
            </p:sp>
            <p:sp>
              <p:nvSpPr>
                <p:cNvPr id="455" name="テキスト ボックス 454">
                  <a:extLst>
                    <a:ext uri="{FF2B5EF4-FFF2-40B4-BE49-F238E27FC236}">
                      <a16:creationId xmlns:a16="http://schemas.microsoft.com/office/drawing/2014/main" id="{18E60492-BDF4-8C41-8F5E-816A771D1510}"/>
                    </a:ext>
                  </a:extLst>
                </p:cNvPr>
                <p:cNvSpPr txBox="1"/>
                <p:nvPr/>
              </p:nvSpPr>
              <p:spPr>
                <a:xfrm>
                  <a:off x="9107729" y="6982088"/>
                  <a:ext cx="1731186" cy="276999"/>
                </a:xfrm>
                <a:prstGeom prst="rect">
                  <a:avLst/>
                </a:prstGeom>
                <a:noFill/>
              </p:spPr>
              <p:txBody>
                <a:bodyPr wrap="square" rtlCol="0">
                  <a:spAutoFit/>
                </a:bodyPr>
                <a:lstStyle/>
                <a:p>
                  <a:r>
                    <a:rPr lang="ja-JP" altLang="en-US" sz="600" dirty="0">
                      <a:latin typeface="メイリオ" panose="020B0604030504040204" pitchFamily="50" charset="-128"/>
                      <a:ea typeface="メイリオ" panose="020B0604030504040204" pitchFamily="50" charset="-128"/>
                    </a:rPr>
                    <a:t>上下ルーバーのストッパーをスライドしてカンタンに取り外してお手入れできます。</a:t>
                  </a:r>
                </a:p>
              </p:txBody>
            </p:sp>
          </p:grpSp>
        </p:grpSp>
        <p:cxnSp>
          <p:nvCxnSpPr>
            <p:cNvPr id="45" name="直線コネクタ 44">
              <a:extLst>
                <a:ext uri="{FF2B5EF4-FFF2-40B4-BE49-F238E27FC236}">
                  <a16:creationId xmlns:a16="http://schemas.microsoft.com/office/drawing/2014/main" id="{E6B965E3-E593-6757-56CA-A09270F5E470}"/>
                </a:ext>
              </a:extLst>
            </p:cNvPr>
            <p:cNvCxnSpPr>
              <a:cxnSpLocks/>
              <a:stCxn id="269" idx="2"/>
            </p:cNvCxnSpPr>
            <p:nvPr/>
          </p:nvCxnSpPr>
          <p:spPr>
            <a:xfrm flipH="1" flipV="1">
              <a:off x="4437740" y="8819817"/>
              <a:ext cx="508491" cy="76221"/>
            </a:xfrm>
            <a:prstGeom prst="line">
              <a:avLst/>
            </a:prstGeom>
          </p:spPr>
          <p:style>
            <a:lnRef idx="1">
              <a:schemeClr val="accent1"/>
            </a:lnRef>
            <a:fillRef idx="0">
              <a:schemeClr val="accent1"/>
            </a:fillRef>
            <a:effectRef idx="0">
              <a:schemeClr val="accent1"/>
            </a:effectRef>
            <a:fontRef idx="minor">
              <a:schemeClr val="tx1"/>
            </a:fontRef>
          </p:style>
        </p:cxnSp>
      </p:grpSp>
      <p:pic>
        <p:nvPicPr>
          <p:cNvPr id="48" name="図 47" descr="ロゴ が含まれている画像&#10;&#10;AI 生成コンテンツは誤りを含む可能性があります。">
            <a:extLst>
              <a:ext uri="{FF2B5EF4-FFF2-40B4-BE49-F238E27FC236}">
                <a16:creationId xmlns:a16="http://schemas.microsoft.com/office/drawing/2014/main" id="{656AF2C0-02DA-500E-3911-151D57BDA73C}"/>
              </a:ext>
            </a:extLst>
          </p:cNvPr>
          <p:cNvPicPr>
            <a:picLocks noChangeAspect="1"/>
          </p:cNvPicPr>
          <p:nvPr/>
        </p:nvPicPr>
        <p:blipFill>
          <a:blip r:embed="rId36"/>
          <a:stretch>
            <a:fillRect/>
          </a:stretch>
        </p:blipFill>
        <p:spPr>
          <a:xfrm>
            <a:off x="-41842" y="-6756"/>
            <a:ext cx="2481195" cy="646694"/>
          </a:xfrm>
          <a:prstGeom prst="rect">
            <a:avLst/>
          </a:prstGeom>
        </p:spPr>
      </p:pic>
      <p:grpSp>
        <p:nvGrpSpPr>
          <p:cNvPr id="58" name="グループ化 57">
            <a:extLst>
              <a:ext uri="{FF2B5EF4-FFF2-40B4-BE49-F238E27FC236}">
                <a16:creationId xmlns:a16="http://schemas.microsoft.com/office/drawing/2014/main" id="{9F48E133-B213-BED4-3DDC-631075F986A8}"/>
              </a:ext>
            </a:extLst>
          </p:cNvPr>
          <p:cNvGrpSpPr/>
          <p:nvPr/>
        </p:nvGrpSpPr>
        <p:grpSpPr>
          <a:xfrm>
            <a:off x="5564396" y="5035161"/>
            <a:ext cx="5305488" cy="1508001"/>
            <a:chOff x="5581263" y="5088419"/>
            <a:chExt cx="5305488" cy="1508001"/>
          </a:xfrm>
        </p:grpSpPr>
        <p:sp>
          <p:nvSpPr>
            <p:cNvPr id="59" name="角丸四角形 82">
              <a:extLst>
                <a:ext uri="{FF2B5EF4-FFF2-40B4-BE49-F238E27FC236}">
                  <a16:creationId xmlns:a16="http://schemas.microsoft.com/office/drawing/2014/main" id="{E2625446-C7E0-7DC1-564E-3AA6D48F08DB}"/>
                </a:ext>
              </a:extLst>
            </p:cNvPr>
            <p:cNvSpPr/>
            <p:nvPr/>
          </p:nvSpPr>
          <p:spPr>
            <a:xfrm>
              <a:off x="5728513" y="5780030"/>
              <a:ext cx="1447350" cy="491900"/>
            </a:xfrm>
            <a:prstGeom prst="roundRect">
              <a:avLst/>
            </a:prstGeom>
            <a:ln w="12700"/>
          </p:spPr>
          <p:style>
            <a:lnRef idx="2">
              <a:schemeClr val="accent6"/>
            </a:lnRef>
            <a:fillRef idx="1">
              <a:schemeClr val="lt1"/>
            </a:fillRef>
            <a:effectRef idx="0">
              <a:schemeClr val="accent6"/>
            </a:effectRef>
            <a:fontRef idx="minor">
              <a:schemeClr val="dk1"/>
            </a:fontRef>
          </p:style>
          <p:txBody>
            <a:bodyPr rtlCol="0" anchor="ctr"/>
            <a:lstStyle/>
            <a:p>
              <a:pPr algn="ctr"/>
              <a:endParaRPr kumimoji="1" lang="ja-JP" altLang="en-US"/>
            </a:p>
          </p:txBody>
        </p:sp>
        <p:sp>
          <p:nvSpPr>
            <p:cNvPr id="60" name="テキスト ボックス 59">
              <a:extLst>
                <a:ext uri="{FF2B5EF4-FFF2-40B4-BE49-F238E27FC236}">
                  <a16:creationId xmlns:a16="http://schemas.microsoft.com/office/drawing/2014/main" id="{DA80AB27-FE2B-8FAF-CB46-4FBFCB351C9D}"/>
                </a:ext>
              </a:extLst>
            </p:cNvPr>
            <p:cNvSpPr txBox="1"/>
            <p:nvPr/>
          </p:nvSpPr>
          <p:spPr>
            <a:xfrm>
              <a:off x="5671424" y="5100295"/>
              <a:ext cx="1540408" cy="253916"/>
            </a:xfrm>
            <a:prstGeom prst="rect">
              <a:avLst/>
            </a:prstGeom>
            <a:solidFill>
              <a:srgbClr val="E65493"/>
            </a:solidFill>
          </p:spPr>
          <p:txBody>
            <a:bodyPr wrap="square" rtlCol="0">
              <a:spAutoFit/>
            </a:bodyPr>
            <a:lstStyle/>
            <a:p>
              <a:pPr algn="ctr"/>
              <a:r>
                <a:rPr lang="ja-JP" altLang="en-US" sz="1050" b="1" dirty="0">
                  <a:solidFill>
                    <a:srgbClr val="FFFFFF"/>
                  </a:solidFill>
                  <a:latin typeface="游ゴシック Medium" panose="020B0500000000000000" pitchFamily="50" charset="-128"/>
                  <a:ea typeface="游ゴシック Medium" panose="020B0500000000000000" pitchFamily="50" charset="-128"/>
                </a:rPr>
                <a:t>ノンストップ暖房</a:t>
              </a:r>
            </a:p>
          </p:txBody>
        </p:sp>
        <p:sp>
          <p:nvSpPr>
            <p:cNvPr id="462" name="テキスト ボックス 461">
              <a:extLst>
                <a:ext uri="{FF2B5EF4-FFF2-40B4-BE49-F238E27FC236}">
                  <a16:creationId xmlns:a16="http://schemas.microsoft.com/office/drawing/2014/main" id="{1325E3B4-72A3-1FA5-ED44-29A58C09ECAF}"/>
                </a:ext>
              </a:extLst>
            </p:cNvPr>
            <p:cNvSpPr txBox="1"/>
            <p:nvPr/>
          </p:nvSpPr>
          <p:spPr>
            <a:xfrm>
              <a:off x="5662126" y="5362444"/>
              <a:ext cx="1425390" cy="430887"/>
            </a:xfrm>
            <a:prstGeom prst="rect">
              <a:avLst/>
            </a:prstGeom>
            <a:noFill/>
          </p:spPr>
          <p:txBody>
            <a:bodyPr wrap="none" rtlCol="0">
              <a:spAutoFit/>
            </a:bodyPr>
            <a:lstStyle/>
            <a:p>
              <a:r>
                <a:rPr lang="ja-JP" altLang="en-US" sz="1100" b="1" dirty="0">
                  <a:solidFill>
                    <a:schemeClr val="tx1">
                      <a:lumMod val="75000"/>
                      <a:lumOff val="25000"/>
                    </a:schemeClr>
                  </a:solidFill>
                  <a:latin typeface="游ゴシック Medium" panose="020B0500000000000000" pitchFamily="50" charset="-128"/>
                  <a:ea typeface="游ゴシック Medium" panose="020B0500000000000000" pitchFamily="50" charset="-128"/>
                </a:rPr>
                <a:t>除霜運転中も安定の</a:t>
              </a:r>
              <a:endParaRPr lang="en-US" altLang="ja-JP" sz="1100" b="1" dirty="0">
                <a:solidFill>
                  <a:schemeClr val="tx1">
                    <a:lumMod val="75000"/>
                    <a:lumOff val="25000"/>
                  </a:schemeClr>
                </a:solidFill>
                <a:latin typeface="游ゴシック Medium" panose="020B0500000000000000" pitchFamily="50" charset="-128"/>
                <a:ea typeface="游ゴシック Medium" panose="020B0500000000000000" pitchFamily="50" charset="-128"/>
              </a:endParaRPr>
            </a:p>
            <a:p>
              <a:r>
                <a:rPr lang="ja-JP" altLang="en-US" sz="1100" b="1" dirty="0">
                  <a:solidFill>
                    <a:schemeClr val="tx1">
                      <a:lumMod val="75000"/>
                      <a:lumOff val="25000"/>
                    </a:schemeClr>
                  </a:solidFill>
                  <a:latin typeface="游ゴシック Medium" panose="020B0500000000000000" pitchFamily="50" charset="-128"/>
                  <a:ea typeface="游ゴシック Medium" panose="020B0500000000000000" pitchFamily="50" charset="-128"/>
                </a:rPr>
                <a:t>パワフル暖房</a:t>
              </a:r>
            </a:p>
          </p:txBody>
        </p:sp>
        <p:pic>
          <p:nvPicPr>
            <p:cNvPr id="482" name="図 481">
              <a:extLst>
                <a:ext uri="{FF2B5EF4-FFF2-40B4-BE49-F238E27FC236}">
                  <a16:creationId xmlns:a16="http://schemas.microsoft.com/office/drawing/2014/main" id="{7871B2C8-C0A1-DD24-BEC7-FCFB39CA004C}"/>
                </a:ext>
              </a:extLst>
            </p:cNvPr>
            <p:cNvPicPr>
              <a:picLocks noChangeAspect="1"/>
            </p:cNvPicPr>
            <p:nvPr/>
          </p:nvPicPr>
          <p:blipFill rotWithShape="1">
            <a:blip r:embed="rId37">
              <a:extLst>
                <a:ext uri="{28A0092B-C50C-407E-A947-70E740481C1C}">
                  <a14:useLocalDpi xmlns:a14="http://schemas.microsoft.com/office/drawing/2010/main" val="0"/>
                </a:ext>
              </a:extLst>
            </a:blip>
            <a:srcRect t="21881"/>
            <a:stretch/>
          </p:blipFill>
          <p:spPr>
            <a:xfrm>
              <a:off x="7349251" y="5113058"/>
              <a:ext cx="1341123" cy="1214338"/>
            </a:xfrm>
            <a:prstGeom prst="rect">
              <a:avLst/>
            </a:prstGeom>
          </p:spPr>
        </p:pic>
        <p:sp>
          <p:nvSpPr>
            <p:cNvPr id="483" name="テキスト ボックス 482">
              <a:extLst>
                <a:ext uri="{FF2B5EF4-FFF2-40B4-BE49-F238E27FC236}">
                  <a16:creationId xmlns:a16="http://schemas.microsoft.com/office/drawing/2014/main" id="{55CE899D-8366-9E5B-C981-FB8B17EB6E31}"/>
                </a:ext>
              </a:extLst>
            </p:cNvPr>
            <p:cNvSpPr txBox="1"/>
            <p:nvPr/>
          </p:nvSpPr>
          <p:spPr>
            <a:xfrm>
              <a:off x="5748737" y="5821956"/>
              <a:ext cx="1500256" cy="415498"/>
            </a:xfrm>
            <a:prstGeom prst="rect">
              <a:avLst/>
            </a:prstGeom>
            <a:noFill/>
            <a:ln>
              <a:noFill/>
            </a:ln>
          </p:spPr>
          <p:txBody>
            <a:bodyPr wrap="square" rtlCol="0">
              <a:spAutoFit/>
            </a:bodyPr>
            <a:lstStyle/>
            <a:p>
              <a:r>
                <a:rPr lang="ja-JP" altLang="en-US" sz="700" dirty="0"/>
                <a:t>除霜時、温かい冷媒の一部を室外機へ送ることで、霜を溶かしながら暖房ができる。</a:t>
              </a:r>
            </a:p>
          </p:txBody>
        </p:sp>
        <p:cxnSp>
          <p:nvCxnSpPr>
            <p:cNvPr id="489" name="カギ線コネクタ 84">
              <a:extLst>
                <a:ext uri="{FF2B5EF4-FFF2-40B4-BE49-F238E27FC236}">
                  <a16:creationId xmlns:a16="http://schemas.microsoft.com/office/drawing/2014/main" id="{B35E84B6-34E6-082B-1F4F-DEB1E8E90697}"/>
                </a:ext>
              </a:extLst>
            </p:cNvPr>
            <p:cNvCxnSpPr/>
            <p:nvPr/>
          </p:nvCxnSpPr>
          <p:spPr>
            <a:xfrm flipV="1">
              <a:off x="7187382" y="5359203"/>
              <a:ext cx="768390" cy="708024"/>
            </a:xfrm>
            <a:prstGeom prst="bentConnector3">
              <a:avLst>
                <a:gd name="adj1" fmla="val 26200"/>
              </a:avLst>
            </a:prstGeom>
            <a:ln>
              <a:tailEnd type="oval"/>
            </a:ln>
          </p:spPr>
          <p:style>
            <a:lnRef idx="1">
              <a:schemeClr val="accent6"/>
            </a:lnRef>
            <a:fillRef idx="0">
              <a:schemeClr val="accent6"/>
            </a:fillRef>
            <a:effectRef idx="0">
              <a:schemeClr val="accent6"/>
            </a:effectRef>
            <a:fontRef idx="minor">
              <a:schemeClr val="tx1"/>
            </a:fontRef>
          </p:style>
        </p:cxnSp>
        <p:pic>
          <p:nvPicPr>
            <p:cNvPr id="490" name="図 489">
              <a:extLst>
                <a:ext uri="{FF2B5EF4-FFF2-40B4-BE49-F238E27FC236}">
                  <a16:creationId xmlns:a16="http://schemas.microsoft.com/office/drawing/2014/main" id="{46DB1372-5839-B56F-8838-C8A4DE017ABF}"/>
                </a:ext>
              </a:extLst>
            </p:cNvPr>
            <p:cNvPicPr>
              <a:picLocks noChangeAspect="1"/>
            </p:cNvPicPr>
            <p:nvPr/>
          </p:nvPicPr>
          <p:blipFill rotWithShape="1">
            <a:blip r:embed="rId38">
              <a:extLst>
                <a:ext uri="{28A0092B-C50C-407E-A947-70E740481C1C}">
                  <a14:useLocalDpi xmlns:a14="http://schemas.microsoft.com/office/drawing/2010/main" val="0"/>
                </a:ext>
              </a:extLst>
            </a:blip>
            <a:srcRect l="52784" t="6686" r="6677" b="42892"/>
            <a:stretch/>
          </p:blipFill>
          <p:spPr>
            <a:xfrm>
              <a:off x="8717280" y="5088419"/>
              <a:ext cx="1918514" cy="1231482"/>
            </a:xfrm>
            <a:prstGeom prst="rect">
              <a:avLst/>
            </a:prstGeom>
          </p:spPr>
        </p:pic>
        <p:sp>
          <p:nvSpPr>
            <p:cNvPr id="491" name="テキスト ボックス 490">
              <a:extLst>
                <a:ext uri="{FF2B5EF4-FFF2-40B4-BE49-F238E27FC236}">
                  <a16:creationId xmlns:a16="http://schemas.microsoft.com/office/drawing/2014/main" id="{9B8422A9-FE1A-507C-D886-A110AB9CC0B5}"/>
                </a:ext>
              </a:extLst>
            </p:cNvPr>
            <p:cNvSpPr txBox="1"/>
            <p:nvPr/>
          </p:nvSpPr>
          <p:spPr>
            <a:xfrm>
              <a:off x="8722998" y="5097305"/>
              <a:ext cx="1116492" cy="253916"/>
            </a:xfrm>
            <a:prstGeom prst="rect">
              <a:avLst/>
            </a:prstGeom>
            <a:solidFill>
              <a:srgbClr val="C00000"/>
            </a:solidFill>
          </p:spPr>
          <p:txBody>
            <a:bodyPr wrap="square" rtlCol="0">
              <a:spAutoFit/>
            </a:bodyPr>
            <a:lstStyle/>
            <a:p>
              <a:pPr algn="ctr"/>
              <a:r>
                <a:rPr lang="ja-JP" altLang="en-US" sz="1050" b="1" dirty="0">
                  <a:solidFill>
                    <a:srgbClr val="FFFFFF"/>
                  </a:solidFill>
                  <a:latin typeface="游ゴシック Medium" panose="020B0500000000000000" pitchFamily="50" charset="-128"/>
                  <a:ea typeface="游ゴシック Medium" panose="020B0500000000000000" pitchFamily="50" charset="-128"/>
                </a:rPr>
                <a:t>パワフル暖房</a:t>
              </a:r>
            </a:p>
          </p:txBody>
        </p:sp>
        <p:sp>
          <p:nvSpPr>
            <p:cNvPr id="492" name="テキスト ボックス 491">
              <a:extLst>
                <a:ext uri="{FF2B5EF4-FFF2-40B4-BE49-F238E27FC236}">
                  <a16:creationId xmlns:a16="http://schemas.microsoft.com/office/drawing/2014/main" id="{E777010F-6C60-0522-2420-7B35E3CB82CD}"/>
                </a:ext>
              </a:extLst>
            </p:cNvPr>
            <p:cNvSpPr txBox="1"/>
            <p:nvPr/>
          </p:nvSpPr>
          <p:spPr>
            <a:xfrm>
              <a:off x="8717280" y="5386857"/>
              <a:ext cx="1871927" cy="307777"/>
            </a:xfrm>
            <a:prstGeom prst="rect">
              <a:avLst/>
            </a:prstGeom>
            <a:solidFill>
              <a:schemeClr val="bg1">
                <a:alpha val="77000"/>
              </a:schemeClr>
            </a:solidFill>
          </p:spPr>
          <p:txBody>
            <a:bodyPr wrap="square" rtlCol="0">
              <a:spAutoFit/>
            </a:bodyPr>
            <a:lstStyle/>
            <a:p>
              <a:pPr algn="ctr"/>
              <a:r>
                <a:rPr lang="ja-JP" altLang="en-US" sz="700" b="1" dirty="0">
                  <a:solidFill>
                    <a:schemeClr val="tx1">
                      <a:lumMod val="75000"/>
                      <a:lumOff val="25000"/>
                    </a:schemeClr>
                  </a:solidFill>
                  <a:latin typeface="游ゴシック Medium" panose="020B0500000000000000" pitchFamily="50" charset="-128"/>
                  <a:ea typeface="游ゴシック Medium" panose="020B0500000000000000" pitchFamily="50" charset="-128"/>
                </a:rPr>
                <a:t>室外機に凍結防止ヒーター搭載で</a:t>
              </a:r>
              <a:endParaRPr lang="en-US" altLang="ja-JP" sz="700" b="1" dirty="0">
                <a:solidFill>
                  <a:schemeClr val="tx1">
                    <a:lumMod val="75000"/>
                    <a:lumOff val="25000"/>
                  </a:schemeClr>
                </a:solidFill>
                <a:latin typeface="游ゴシック Medium" panose="020B0500000000000000" pitchFamily="50" charset="-128"/>
                <a:ea typeface="游ゴシック Medium" panose="020B0500000000000000" pitchFamily="50" charset="-128"/>
              </a:endParaRPr>
            </a:p>
            <a:p>
              <a:pPr algn="ctr"/>
              <a:r>
                <a:rPr lang="en-US" altLang="ja-JP" sz="700" b="1" dirty="0">
                  <a:solidFill>
                    <a:schemeClr val="tx1">
                      <a:lumMod val="75000"/>
                      <a:lumOff val="25000"/>
                    </a:schemeClr>
                  </a:solidFill>
                  <a:latin typeface="游ゴシック Medium" panose="020B0500000000000000" pitchFamily="50" charset="-128"/>
                  <a:ea typeface="游ゴシック Medium" panose="020B0500000000000000" pitchFamily="50" charset="-128"/>
                </a:rPr>
                <a:t>-25</a:t>
              </a:r>
              <a:r>
                <a:rPr lang="ja-JP" altLang="en-US" sz="700" b="1" dirty="0">
                  <a:solidFill>
                    <a:schemeClr val="tx1">
                      <a:lumMod val="75000"/>
                      <a:lumOff val="25000"/>
                    </a:schemeClr>
                  </a:solidFill>
                  <a:latin typeface="游ゴシック Medium" panose="020B0500000000000000" pitchFamily="50" charset="-128"/>
                  <a:ea typeface="游ゴシック Medium" panose="020B0500000000000000" pitchFamily="50" charset="-128"/>
                </a:rPr>
                <a:t>℃</a:t>
              </a:r>
              <a:r>
                <a:rPr lang="en-US" altLang="ja-JP" sz="800" b="1" baseline="30000" dirty="0">
                  <a:solidFill>
                    <a:schemeClr val="tx1">
                      <a:lumMod val="75000"/>
                      <a:lumOff val="25000"/>
                    </a:schemeClr>
                  </a:solidFill>
                  <a:latin typeface="游ゴシック Medium" panose="020B0500000000000000" pitchFamily="50" charset="-128"/>
                  <a:ea typeface="游ゴシック Medium" panose="020B0500000000000000" pitchFamily="50" charset="-128"/>
                </a:rPr>
                <a:t>※6</a:t>
              </a:r>
              <a:r>
                <a:rPr lang="ja-JP" altLang="en-US" sz="700" b="1" dirty="0">
                  <a:solidFill>
                    <a:schemeClr val="tx1">
                      <a:lumMod val="75000"/>
                      <a:lumOff val="25000"/>
                    </a:schemeClr>
                  </a:solidFill>
                  <a:latin typeface="游ゴシック Medium" panose="020B0500000000000000" pitchFamily="50" charset="-128"/>
                  <a:ea typeface="游ゴシック Medium" panose="020B0500000000000000" pitchFamily="50" charset="-128"/>
                </a:rPr>
                <a:t>でもしっかり暖房！</a:t>
              </a:r>
            </a:p>
          </p:txBody>
        </p:sp>
        <p:sp>
          <p:nvSpPr>
            <p:cNvPr id="499" name="テキスト ボックス 498">
              <a:extLst>
                <a:ext uri="{FF2B5EF4-FFF2-40B4-BE49-F238E27FC236}">
                  <a16:creationId xmlns:a16="http://schemas.microsoft.com/office/drawing/2014/main" id="{5FCFDB92-F8A1-ADE6-22DD-5F5F33C06893}"/>
                </a:ext>
              </a:extLst>
            </p:cNvPr>
            <p:cNvSpPr txBox="1"/>
            <p:nvPr/>
          </p:nvSpPr>
          <p:spPr>
            <a:xfrm>
              <a:off x="6896576" y="5093123"/>
              <a:ext cx="300082" cy="184666"/>
            </a:xfrm>
            <a:prstGeom prst="rect">
              <a:avLst/>
            </a:prstGeom>
            <a:noFill/>
          </p:spPr>
          <p:txBody>
            <a:bodyPr wrap="none" rtlCol="0">
              <a:spAutoFit/>
            </a:bodyPr>
            <a:lstStyle/>
            <a:p>
              <a:r>
                <a:rPr kumimoji="1" lang="en-US" altLang="ja-JP" sz="600" dirty="0">
                  <a:solidFill>
                    <a:schemeClr val="bg1"/>
                  </a:solidFill>
                </a:rPr>
                <a:t>※</a:t>
              </a:r>
              <a:r>
                <a:rPr lang="en-US" altLang="ja-JP" sz="600" dirty="0">
                  <a:solidFill>
                    <a:schemeClr val="bg1"/>
                  </a:solidFill>
                </a:rPr>
                <a:t>5</a:t>
              </a:r>
              <a:endParaRPr kumimoji="1" lang="en-US" altLang="ja-JP" sz="600" dirty="0">
                <a:solidFill>
                  <a:schemeClr val="bg1"/>
                </a:solidFill>
              </a:endParaRPr>
            </a:p>
          </p:txBody>
        </p:sp>
        <p:sp>
          <p:nvSpPr>
            <p:cNvPr id="500" name="テキスト ボックス 499">
              <a:extLst>
                <a:ext uri="{FF2B5EF4-FFF2-40B4-BE49-F238E27FC236}">
                  <a16:creationId xmlns:a16="http://schemas.microsoft.com/office/drawing/2014/main" id="{1D8F942C-7B71-9A8C-A27E-BA4307C43248}"/>
                </a:ext>
              </a:extLst>
            </p:cNvPr>
            <p:cNvSpPr txBox="1"/>
            <p:nvPr/>
          </p:nvSpPr>
          <p:spPr>
            <a:xfrm>
              <a:off x="9609170" y="5891273"/>
              <a:ext cx="300082" cy="184666"/>
            </a:xfrm>
            <a:prstGeom prst="rect">
              <a:avLst/>
            </a:prstGeom>
            <a:noFill/>
          </p:spPr>
          <p:txBody>
            <a:bodyPr wrap="none" rtlCol="0">
              <a:spAutoFit/>
            </a:bodyPr>
            <a:lstStyle/>
            <a:p>
              <a:r>
                <a:rPr kumimoji="1" lang="en-US" altLang="ja-JP" sz="600" dirty="0">
                  <a:solidFill>
                    <a:schemeClr val="tx1">
                      <a:lumMod val="75000"/>
                      <a:lumOff val="25000"/>
                    </a:schemeClr>
                  </a:solidFill>
                </a:rPr>
                <a:t>※7</a:t>
              </a:r>
            </a:p>
          </p:txBody>
        </p:sp>
        <p:sp>
          <p:nvSpPr>
            <p:cNvPr id="502" name="テキスト ボックス 501">
              <a:extLst>
                <a:ext uri="{FF2B5EF4-FFF2-40B4-BE49-F238E27FC236}">
                  <a16:creationId xmlns:a16="http://schemas.microsoft.com/office/drawing/2014/main" id="{ABDF84C9-D805-12AB-3FC7-207E8501B5CB}"/>
                </a:ext>
              </a:extLst>
            </p:cNvPr>
            <p:cNvSpPr txBox="1"/>
            <p:nvPr/>
          </p:nvSpPr>
          <p:spPr>
            <a:xfrm>
              <a:off x="10285946" y="5891273"/>
              <a:ext cx="300082" cy="184666"/>
            </a:xfrm>
            <a:prstGeom prst="rect">
              <a:avLst/>
            </a:prstGeom>
            <a:noFill/>
          </p:spPr>
          <p:txBody>
            <a:bodyPr wrap="none" rtlCol="0">
              <a:spAutoFit/>
            </a:bodyPr>
            <a:lstStyle/>
            <a:p>
              <a:r>
                <a:rPr kumimoji="1" lang="en-US" altLang="ja-JP" sz="600" dirty="0">
                  <a:solidFill>
                    <a:schemeClr val="tx1">
                      <a:lumMod val="75000"/>
                      <a:lumOff val="25000"/>
                    </a:schemeClr>
                  </a:solidFill>
                </a:rPr>
                <a:t>※8</a:t>
              </a:r>
            </a:p>
          </p:txBody>
        </p:sp>
        <p:sp>
          <p:nvSpPr>
            <p:cNvPr id="504" name="テキスト ボックス 503">
              <a:extLst>
                <a:ext uri="{FF2B5EF4-FFF2-40B4-BE49-F238E27FC236}">
                  <a16:creationId xmlns:a16="http://schemas.microsoft.com/office/drawing/2014/main" id="{AEE6A749-4C5E-4DE6-1261-946F181AA4BF}"/>
                </a:ext>
              </a:extLst>
            </p:cNvPr>
            <p:cNvSpPr txBox="1"/>
            <p:nvPr/>
          </p:nvSpPr>
          <p:spPr>
            <a:xfrm>
              <a:off x="5581263" y="6296338"/>
              <a:ext cx="5305488" cy="300082"/>
            </a:xfrm>
            <a:prstGeom prst="rect">
              <a:avLst/>
            </a:prstGeom>
            <a:noFill/>
          </p:spPr>
          <p:txBody>
            <a:bodyPr wrap="square" rtlCol="0">
              <a:spAutoFit/>
            </a:bodyPr>
            <a:lstStyle/>
            <a:p>
              <a:r>
                <a:rPr lang="en-US" altLang="ja-JP" sz="450" dirty="0">
                  <a:latin typeface="メイリオ" panose="020B0604030504040204" pitchFamily="50" charset="-128"/>
                  <a:ea typeface="メイリオ" panose="020B0604030504040204" pitchFamily="50" charset="-128"/>
                </a:rPr>
                <a:t>※5 </a:t>
              </a:r>
              <a:r>
                <a:rPr lang="ja-JP" altLang="en-US" sz="450" dirty="0">
                  <a:latin typeface="メイリオ" panose="020B0604030504040204" pitchFamily="50" charset="-128"/>
                  <a:ea typeface="メイリオ" panose="020B0604030504040204" pitchFamily="50" charset="-128"/>
                </a:rPr>
                <a:t>霜付き量が多くなる環境では暖房運転を止めて除霜運転を行う場合があります。また外気温が－</a:t>
              </a:r>
              <a:r>
                <a:rPr lang="en-US" altLang="ja-JP" sz="450" dirty="0">
                  <a:latin typeface="メイリオ" panose="020B0604030504040204" pitchFamily="50" charset="-128"/>
                  <a:ea typeface="メイリオ" panose="020B0604030504040204" pitchFamily="50" charset="-128"/>
                </a:rPr>
                <a:t>7℃</a:t>
              </a:r>
              <a:r>
                <a:rPr lang="ja-JP" altLang="en-US" sz="450" dirty="0">
                  <a:latin typeface="メイリオ" panose="020B0604030504040204" pitchFamily="50" charset="-128"/>
                  <a:ea typeface="メイリオ" panose="020B0604030504040204" pitchFamily="50" charset="-128"/>
                </a:rPr>
                <a:t>を下回る場合は一時的に切り換えて除霜を行います。</a:t>
              </a:r>
              <a:endParaRPr lang="en-US" altLang="ja-JP" sz="450" dirty="0">
                <a:latin typeface="メイリオ" panose="020B0604030504040204" pitchFamily="50" charset="-128"/>
                <a:ea typeface="メイリオ" panose="020B0604030504040204" pitchFamily="50" charset="-128"/>
              </a:endParaRPr>
            </a:p>
            <a:p>
              <a:r>
                <a:rPr lang="en-US" altLang="ja-JP" sz="450" dirty="0">
                  <a:solidFill>
                    <a:srgbClr val="000000"/>
                  </a:solidFill>
                  <a:latin typeface="Meiryo UI" panose="020B0604030504040204" pitchFamily="50" charset="-128"/>
                  <a:ea typeface="Meiryo UI" panose="020B0604030504040204" pitchFamily="50" charset="-128"/>
                </a:rPr>
                <a:t>※6 </a:t>
              </a:r>
              <a:r>
                <a:rPr lang="ja-JP" altLang="en-US" sz="450" dirty="0">
                  <a:latin typeface="Meiryo UI" panose="020B0604030504040204" pitchFamily="50" charset="-128"/>
                  <a:ea typeface="Meiryo UI" panose="020B0604030504040204" pitchFamily="50" charset="-128"/>
                </a:rPr>
                <a:t>室外機の吸い込み温度。当社測定基準による。暖房能力を保証するものではありません。</a:t>
              </a:r>
              <a:endParaRPr lang="en-US" altLang="ja-JP" sz="450" dirty="0">
                <a:latin typeface="メイリオ" panose="020B0604030504040204" pitchFamily="50" charset="-128"/>
                <a:ea typeface="メイリオ" panose="020B0604030504040204" pitchFamily="50" charset="-128"/>
              </a:endParaRPr>
            </a:p>
            <a:p>
              <a:r>
                <a:rPr lang="en-US" altLang="ja-JP" sz="450" dirty="0">
                  <a:latin typeface="メイリオ" panose="020B0604030504040204" pitchFamily="50" charset="-128"/>
                  <a:ea typeface="メイリオ" panose="020B0604030504040204" pitchFamily="50" charset="-128"/>
                </a:rPr>
                <a:t>※7※8 CSH-SPK28CR2</a:t>
              </a:r>
              <a:r>
                <a:rPr lang="ja-JP" altLang="en-US" sz="450" dirty="0">
                  <a:latin typeface="メイリオ" panose="020B0604030504040204" pitchFamily="50" charset="-128"/>
                  <a:ea typeface="メイリオ" panose="020B0604030504040204" pitchFamily="50" charset="-128"/>
                </a:rPr>
                <a:t>の値。詳しくはカタログをご覧ください。</a:t>
              </a:r>
            </a:p>
          </p:txBody>
        </p:sp>
      </p:grpSp>
      <p:grpSp>
        <p:nvGrpSpPr>
          <p:cNvPr id="87" name="グループ化 86">
            <a:extLst>
              <a:ext uri="{FF2B5EF4-FFF2-40B4-BE49-F238E27FC236}">
                <a16:creationId xmlns:a16="http://schemas.microsoft.com/office/drawing/2014/main" id="{EC4D2F60-24F8-722E-652B-4A5B2BC0CE57}"/>
              </a:ext>
            </a:extLst>
          </p:cNvPr>
          <p:cNvGrpSpPr/>
          <p:nvPr/>
        </p:nvGrpSpPr>
        <p:grpSpPr>
          <a:xfrm>
            <a:off x="176761" y="3216516"/>
            <a:ext cx="2678113" cy="882650"/>
            <a:chOff x="365886" y="3216516"/>
            <a:chExt cx="2678113" cy="882650"/>
          </a:xfrm>
        </p:grpSpPr>
        <p:sp>
          <p:nvSpPr>
            <p:cNvPr id="64" name="正方形/長方形 63">
              <a:extLst>
                <a:ext uri="{FF2B5EF4-FFF2-40B4-BE49-F238E27FC236}">
                  <a16:creationId xmlns:a16="http://schemas.microsoft.com/office/drawing/2014/main" id="{3A31F26F-6AD5-B3A5-7B84-6E41F64FB7D8}"/>
                </a:ext>
              </a:extLst>
            </p:cNvPr>
            <p:cNvSpPr/>
            <p:nvPr/>
          </p:nvSpPr>
          <p:spPr>
            <a:xfrm>
              <a:off x="420233" y="3221667"/>
              <a:ext cx="2463800" cy="3079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897392" eaLnBrk="1" fontAlgn="auto" hangingPunct="1">
                <a:spcBef>
                  <a:spcPts val="0"/>
                </a:spcBef>
                <a:spcAft>
                  <a:spcPts val="0"/>
                </a:spcAft>
                <a:defRPr/>
              </a:pPr>
              <a:r>
                <a:rPr lang="ja-JP" altLang="en-US" sz="1400" dirty="0">
                  <a:solidFill>
                    <a:schemeClr val="tx1"/>
                  </a:solidFill>
                  <a:latin typeface="Meiryo UI" panose="020B0604030504040204" pitchFamily="50" charset="-128"/>
                  <a:ea typeface="Meiryo UI" panose="020B0604030504040204" pitchFamily="50" charset="-128"/>
                </a:rPr>
                <a:t>　省エネ基準達成</a:t>
              </a:r>
              <a:endParaRPr lang="ja-JP" altLang="en-US" sz="1400" dirty="0">
                <a:solidFill>
                  <a:srgbClr val="0D4C81"/>
                </a:solidFill>
                <a:latin typeface="Meiryo UI" panose="020B0604030504040204" pitchFamily="50" charset="-128"/>
                <a:ea typeface="Meiryo UI" panose="020B0604030504040204" pitchFamily="50" charset="-128"/>
              </a:endParaRPr>
            </a:p>
          </p:txBody>
        </p:sp>
        <p:sp>
          <p:nvSpPr>
            <p:cNvPr id="65" name="正方形/長方形 64">
              <a:extLst>
                <a:ext uri="{FF2B5EF4-FFF2-40B4-BE49-F238E27FC236}">
                  <a16:creationId xmlns:a16="http://schemas.microsoft.com/office/drawing/2014/main" id="{E6EB1461-55DD-C8B1-DCD6-3D1F46E8CCAE}"/>
                </a:ext>
              </a:extLst>
            </p:cNvPr>
            <p:cNvSpPr/>
            <p:nvPr/>
          </p:nvSpPr>
          <p:spPr>
            <a:xfrm>
              <a:off x="370649" y="3392728"/>
              <a:ext cx="2673350" cy="706438"/>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897392" eaLnBrk="1" fontAlgn="auto" hangingPunct="1">
                <a:spcBef>
                  <a:spcPts val="0"/>
                </a:spcBef>
                <a:spcAft>
                  <a:spcPts val="0"/>
                </a:spcAft>
                <a:defRPr/>
              </a:pPr>
              <a:r>
                <a:rPr lang="ja-JP" altLang="en-US" sz="1100" dirty="0">
                  <a:solidFill>
                    <a:prstClr val="black"/>
                  </a:solidFill>
                  <a:latin typeface="Meiryo UI" panose="020B0604030504040204" pitchFamily="50" charset="-128"/>
                  <a:ea typeface="Meiryo UI" panose="020B0604030504040204" pitchFamily="50" charset="-128"/>
                </a:rPr>
                <a:t>全機種で省エネ基準をクリアしている</a:t>
              </a:r>
              <a:endParaRPr lang="en-US" altLang="ja-JP" sz="1100" dirty="0">
                <a:solidFill>
                  <a:prstClr val="black"/>
                </a:solidFill>
                <a:latin typeface="Meiryo UI" panose="020B0604030504040204" pitchFamily="50" charset="-128"/>
                <a:ea typeface="Meiryo UI" panose="020B0604030504040204" pitchFamily="50" charset="-128"/>
              </a:endParaRPr>
            </a:p>
            <a:p>
              <a:pPr defTabSz="897392" eaLnBrk="1" fontAlgn="auto" hangingPunct="1">
                <a:spcBef>
                  <a:spcPts val="0"/>
                </a:spcBef>
                <a:spcAft>
                  <a:spcPts val="0"/>
                </a:spcAft>
                <a:defRPr/>
              </a:pPr>
              <a:r>
                <a:rPr lang="en-US" altLang="ja-JP" sz="1100" dirty="0">
                  <a:solidFill>
                    <a:prstClr val="black"/>
                  </a:solidFill>
                  <a:latin typeface="Meiryo UI" panose="020B0604030504040204" pitchFamily="50" charset="-128"/>
                  <a:ea typeface="Meiryo UI" panose="020B0604030504040204" pitchFamily="50" charset="-128"/>
                </a:rPr>
                <a:t>SPK</a:t>
              </a:r>
              <a:r>
                <a:rPr lang="ja-JP" altLang="en-US" sz="1100" dirty="0">
                  <a:solidFill>
                    <a:prstClr val="black"/>
                  </a:solidFill>
                  <a:latin typeface="Meiryo UI" panose="020B0604030504040204" pitchFamily="50" charset="-128"/>
                  <a:ea typeface="Meiryo UI" panose="020B0604030504040204" pitchFamily="50" charset="-128"/>
                </a:rPr>
                <a:t>シリーズ！</a:t>
              </a:r>
            </a:p>
          </p:txBody>
        </p:sp>
        <p:sp>
          <p:nvSpPr>
            <p:cNvPr id="67" name="正方形/長方形 66">
              <a:extLst>
                <a:ext uri="{FF2B5EF4-FFF2-40B4-BE49-F238E27FC236}">
                  <a16:creationId xmlns:a16="http://schemas.microsoft.com/office/drawing/2014/main" id="{CE8285A5-38DE-44CA-16AE-E332A6852710}"/>
                </a:ext>
              </a:extLst>
            </p:cNvPr>
            <p:cNvSpPr/>
            <p:nvPr/>
          </p:nvSpPr>
          <p:spPr>
            <a:xfrm>
              <a:off x="365886" y="3216516"/>
              <a:ext cx="1677988" cy="317500"/>
            </a:xfrm>
            <a:prstGeom prst="rect">
              <a:avLst/>
            </a:prstGeom>
            <a:noFill/>
            <a:ln w="15875">
              <a:solidFill>
                <a:srgbClr val="5C90CC"/>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ja-JP" altLang="en-US"/>
            </a:p>
          </p:txBody>
        </p:sp>
      </p:grpSp>
      <p:grpSp>
        <p:nvGrpSpPr>
          <p:cNvPr id="91" name="グループ化 90">
            <a:extLst>
              <a:ext uri="{FF2B5EF4-FFF2-40B4-BE49-F238E27FC236}">
                <a16:creationId xmlns:a16="http://schemas.microsoft.com/office/drawing/2014/main" id="{BFCF83F9-B07A-B30C-0703-DC2631705B17}"/>
              </a:ext>
            </a:extLst>
          </p:cNvPr>
          <p:cNvGrpSpPr/>
          <p:nvPr/>
        </p:nvGrpSpPr>
        <p:grpSpPr>
          <a:xfrm>
            <a:off x="2777278" y="3222866"/>
            <a:ext cx="2682875" cy="884237"/>
            <a:chOff x="3105911" y="3222866"/>
            <a:chExt cx="2682875" cy="884237"/>
          </a:xfrm>
        </p:grpSpPr>
        <p:sp>
          <p:nvSpPr>
            <p:cNvPr id="68" name="正方形/長方形 67">
              <a:extLst>
                <a:ext uri="{FF2B5EF4-FFF2-40B4-BE49-F238E27FC236}">
                  <a16:creationId xmlns:a16="http://schemas.microsoft.com/office/drawing/2014/main" id="{3DD15744-C8FE-B350-74E5-D7A5891D813D}"/>
                </a:ext>
              </a:extLst>
            </p:cNvPr>
            <p:cNvSpPr/>
            <p:nvPr/>
          </p:nvSpPr>
          <p:spPr>
            <a:xfrm>
              <a:off x="3178211" y="3232391"/>
              <a:ext cx="2463800" cy="3079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897392" eaLnBrk="1" fontAlgn="auto" hangingPunct="1">
                <a:spcBef>
                  <a:spcPts val="0"/>
                </a:spcBef>
                <a:spcAft>
                  <a:spcPts val="0"/>
                </a:spcAft>
                <a:defRPr/>
              </a:pPr>
              <a:r>
                <a:rPr lang="ja-JP" altLang="en-US" sz="1400" dirty="0">
                  <a:solidFill>
                    <a:schemeClr val="tx1"/>
                  </a:solidFill>
                  <a:latin typeface="Meiryo UI" panose="020B0604030504040204" pitchFamily="50" charset="-128"/>
                  <a:ea typeface="Meiryo UI" panose="020B0604030504040204" pitchFamily="50" charset="-128"/>
                </a:rPr>
                <a:t>　</a:t>
              </a:r>
              <a:r>
                <a:rPr lang="en-US" altLang="ja-JP" sz="1400" dirty="0">
                  <a:solidFill>
                    <a:schemeClr val="tx1"/>
                  </a:solidFill>
                  <a:latin typeface="Meiryo UI" panose="020B0604030504040204" pitchFamily="50" charset="-128"/>
                  <a:ea typeface="Meiryo UI" panose="020B0604030504040204" pitchFamily="50" charset="-128"/>
                </a:rPr>
                <a:t>ZEH</a:t>
              </a:r>
              <a:r>
                <a:rPr lang="ja-JP" altLang="en-US" sz="1400" dirty="0">
                  <a:solidFill>
                    <a:schemeClr val="tx1"/>
                  </a:solidFill>
                  <a:latin typeface="Meiryo UI" panose="020B0604030504040204" pitchFamily="50" charset="-128"/>
                  <a:ea typeface="Meiryo UI" panose="020B0604030504040204" pitchFamily="50" charset="-128"/>
                </a:rPr>
                <a:t>にもおすすめ</a:t>
              </a:r>
              <a:endParaRPr lang="ja-JP" altLang="en-US" sz="1400" dirty="0">
                <a:solidFill>
                  <a:srgbClr val="0D4C81"/>
                </a:solidFill>
                <a:latin typeface="Meiryo UI" panose="020B0604030504040204" pitchFamily="50" charset="-128"/>
                <a:ea typeface="Meiryo UI" panose="020B0604030504040204" pitchFamily="50" charset="-128"/>
              </a:endParaRPr>
            </a:p>
          </p:txBody>
        </p:sp>
        <p:sp>
          <p:nvSpPr>
            <p:cNvPr id="72" name="正方形/長方形 71">
              <a:extLst>
                <a:ext uri="{FF2B5EF4-FFF2-40B4-BE49-F238E27FC236}">
                  <a16:creationId xmlns:a16="http://schemas.microsoft.com/office/drawing/2014/main" id="{A7CDC76E-1C2E-B2E0-8C1B-3B528B7C05B8}"/>
                </a:ext>
              </a:extLst>
            </p:cNvPr>
            <p:cNvSpPr/>
            <p:nvPr/>
          </p:nvSpPr>
          <p:spPr>
            <a:xfrm>
              <a:off x="3105911" y="3222866"/>
              <a:ext cx="1751013" cy="317500"/>
            </a:xfrm>
            <a:prstGeom prst="rect">
              <a:avLst/>
            </a:prstGeom>
            <a:noFill/>
            <a:ln w="15875">
              <a:solidFill>
                <a:srgbClr val="5C90CC"/>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ja-JP" altLang="en-US"/>
            </a:p>
          </p:txBody>
        </p:sp>
        <p:sp>
          <p:nvSpPr>
            <p:cNvPr id="79" name="正方形/長方形 78">
              <a:extLst>
                <a:ext uri="{FF2B5EF4-FFF2-40B4-BE49-F238E27FC236}">
                  <a16:creationId xmlns:a16="http://schemas.microsoft.com/office/drawing/2014/main" id="{36EC64B9-53F0-7C4F-2E24-A0913D4F4027}"/>
                </a:ext>
              </a:extLst>
            </p:cNvPr>
            <p:cNvSpPr/>
            <p:nvPr/>
          </p:nvSpPr>
          <p:spPr>
            <a:xfrm>
              <a:off x="3115436" y="3400666"/>
              <a:ext cx="2673350" cy="706437"/>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897392" eaLnBrk="1" fontAlgn="auto" hangingPunct="1">
                <a:spcBef>
                  <a:spcPts val="0"/>
                </a:spcBef>
                <a:spcAft>
                  <a:spcPts val="0"/>
                </a:spcAft>
                <a:defRPr/>
              </a:pPr>
              <a:r>
                <a:rPr lang="ja-JP" altLang="en-US" sz="1100" dirty="0">
                  <a:solidFill>
                    <a:prstClr val="black"/>
                  </a:solidFill>
                  <a:latin typeface="Meiryo UI" panose="020B0604030504040204" pitchFamily="50" charset="-128"/>
                  <a:ea typeface="Meiryo UI" panose="020B0604030504040204" pitchFamily="50" charset="-128"/>
                </a:rPr>
                <a:t>省エネ住宅に最適！</a:t>
              </a:r>
            </a:p>
          </p:txBody>
        </p:sp>
      </p:grpSp>
      <p:grpSp>
        <p:nvGrpSpPr>
          <p:cNvPr id="105" name="グループ化 27">
            <a:extLst>
              <a:ext uri="{FF2B5EF4-FFF2-40B4-BE49-F238E27FC236}">
                <a16:creationId xmlns:a16="http://schemas.microsoft.com/office/drawing/2014/main" id="{4322C12F-2C3B-6B29-42B3-EA31510D56BB}"/>
              </a:ext>
            </a:extLst>
          </p:cNvPr>
          <p:cNvGrpSpPr>
            <a:grpSpLocks/>
          </p:cNvGrpSpPr>
          <p:nvPr/>
        </p:nvGrpSpPr>
        <p:grpSpPr bwMode="auto">
          <a:xfrm>
            <a:off x="1181602" y="4252962"/>
            <a:ext cx="1796260" cy="298448"/>
            <a:chOff x="1178965" y="5559170"/>
            <a:chExt cx="1546257" cy="256925"/>
          </a:xfrm>
        </p:grpSpPr>
        <p:grpSp>
          <p:nvGrpSpPr>
            <p:cNvPr id="106" name="グループ化 13">
              <a:extLst>
                <a:ext uri="{FF2B5EF4-FFF2-40B4-BE49-F238E27FC236}">
                  <a16:creationId xmlns:a16="http://schemas.microsoft.com/office/drawing/2014/main" id="{FE07E39C-7443-B3C1-04EF-5BCC8D23CFE9}"/>
                </a:ext>
              </a:extLst>
            </p:cNvPr>
            <p:cNvGrpSpPr>
              <a:grpSpLocks/>
            </p:cNvGrpSpPr>
            <p:nvPr/>
          </p:nvGrpSpPr>
          <p:grpSpPr bwMode="auto">
            <a:xfrm>
              <a:off x="1178965" y="5560033"/>
              <a:ext cx="680356" cy="248508"/>
              <a:chOff x="1571689" y="2993782"/>
              <a:chExt cx="680356" cy="311613"/>
            </a:xfrm>
          </p:grpSpPr>
          <p:sp>
            <p:nvSpPr>
              <p:cNvPr id="159" name="四角形: 角を丸くする 158">
                <a:extLst>
                  <a:ext uri="{FF2B5EF4-FFF2-40B4-BE49-F238E27FC236}">
                    <a16:creationId xmlns:a16="http://schemas.microsoft.com/office/drawing/2014/main" id="{4F5C4D1D-9291-B8FC-7FC9-2A540508995A}"/>
                  </a:ext>
                </a:extLst>
              </p:cNvPr>
              <p:cNvSpPr/>
              <p:nvPr/>
            </p:nvSpPr>
            <p:spPr>
              <a:xfrm>
                <a:off x="1571689" y="3059897"/>
                <a:ext cx="606749" cy="233171"/>
              </a:xfrm>
              <a:prstGeom prst="roundRect">
                <a:avLst/>
              </a:prstGeom>
              <a:solidFill>
                <a:srgbClr val="F00055"/>
              </a:solidFill>
              <a:ln w="15875">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ja-JP" altLang="en-US"/>
              </a:p>
            </p:txBody>
          </p:sp>
          <p:sp>
            <p:nvSpPr>
              <p:cNvPr id="182" name="テキスト ボックス 25">
                <a:extLst>
                  <a:ext uri="{FF2B5EF4-FFF2-40B4-BE49-F238E27FC236}">
                    <a16:creationId xmlns:a16="http://schemas.microsoft.com/office/drawing/2014/main" id="{39C95E45-BF34-001F-97BD-4CB962E65486}"/>
                  </a:ext>
                </a:extLst>
              </p:cNvPr>
              <p:cNvSpPr txBox="1">
                <a:spLocks noChangeArrowheads="1"/>
              </p:cNvSpPr>
              <p:nvPr/>
            </p:nvSpPr>
            <p:spPr bwMode="auto">
              <a:xfrm>
                <a:off x="1607874" y="3022993"/>
                <a:ext cx="530842" cy="282402"/>
              </a:xfrm>
              <a:prstGeom prst="rect">
                <a:avLst/>
              </a:prstGeom>
              <a:noFill/>
              <a:ln>
                <a:noFill/>
              </a:ln>
            </p:spPr>
            <p:txBody>
              <a:bodyPr wrap="square">
                <a:spAutoFit/>
              </a:bodyPr>
              <a:lstStyle/>
              <a:p>
                <a:pPr algn="ctr">
                  <a:spcAft>
                    <a:spcPts val="200"/>
                  </a:spcAft>
                  <a:defRPr/>
                </a:pPr>
                <a:r>
                  <a:rPr lang="ja-JP" altLang="en-US" sz="1100" kern="0" dirty="0">
                    <a:solidFill>
                      <a:schemeClr val="bg1"/>
                    </a:solidFill>
                    <a:latin typeface="HGPｺﾞｼｯｸE" panose="020B0900000000000000" pitchFamily="50" charset="-128"/>
                    <a:ea typeface="HGPｺﾞｼｯｸE" panose="020B0900000000000000" pitchFamily="50" charset="-128"/>
                    <a:cs typeface=".Hiragino Kaku Gothic Interfac"/>
                  </a:rPr>
                  <a:t>業界初　</a:t>
                </a:r>
                <a:endParaRPr lang="ja-JP" altLang="ja-JP" sz="1100" kern="100" dirty="0">
                  <a:solidFill>
                    <a:schemeClr val="bg1"/>
                  </a:solidFill>
                  <a:latin typeface="HGPｺﾞｼｯｸM" panose="020B0600000000000000" pitchFamily="50" charset="-128"/>
                  <a:ea typeface="HGPｺﾞｼｯｸM" panose="020B0600000000000000" pitchFamily="50" charset="-128"/>
                  <a:cs typeface="Times New Roman" panose="02020603050405020304" pitchFamily="18" charset="0"/>
                </a:endParaRPr>
              </a:p>
            </p:txBody>
          </p:sp>
          <p:sp>
            <p:nvSpPr>
              <p:cNvPr id="186" name="テキスト ボックス 25">
                <a:extLst>
                  <a:ext uri="{FF2B5EF4-FFF2-40B4-BE49-F238E27FC236}">
                    <a16:creationId xmlns:a16="http://schemas.microsoft.com/office/drawing/2014/main" id="{4AF4EA65-6A01-7D5D-935A-488BFF630EEE}"/>
                  </a:ext>
                </a:extLst>
              </p:cNvPr>
              <p:cNvSpPr txBox="1">
                <a:spLocks noChangeArrowheads="1"/>
              </p:cNvSpPr>
              <p:nvPr/>
            </p:nvSpPr>
            <p:spPr bwMode="auto">
              <a:xfrm>
                <a:off x="1904940" y="2993782"/>
                <a:ext cx="347105" cy="215922"/>
              </a:xfrm>
              <a:prstGeom prst="rect">
                <a:avLst/>
              </a:prstGeom>
              <a:noFill/>
              <a:ln>
                <a:noFill/>
              </a:ln>
            </p:spPr>
            <p:txBody>
              <a:bodyPr>
                <a:spAutoFit/>
              </a:bodyPr>
              <a:lstStyle/>
              <a:p>
                <a:pPr algn="ctr">
                  <a:spcAft>
                    <a:spcPts val="200"/>
                  </a:spcAft>
                  <a:defRPr/>
                </a:pPr>
                <a:r>
                  <a:rPr lang="ja-JP" altLang="en-US" sz="700" kern="0" dirty="0">
                    <a:solidFill>
                      <a:schemeClr val="bg1"/>
                    </a:solidFill>
                    <a:latin typeface="HGPｺﾞｼｯｸM" panose="020B0600000000000000" pitchFamily="50" charset="-128"/>
                    <a:ea typeface="HGPｺﾞｼｯｸM" panose="020B0600000000000000" pitchFamily="50" charset="-128"/>
                    <a:cs typeface="Times New Roman" panose="02020603050405020304" pitchFamily="18" charset="0"/>
                  </a:rPr>
                  <a:t>☆</a:t>
                </a:r>
                <a:endParaRPr lang="ja-JP" altLang="ja-JP" sz="700" kern="100" dirty="0">
                  <a:solidFill>
                    <a:schemeClr val="bg1"/>
                  </a:solidFill>
                  <a:latin typeface="HGPｺﾞｼｯｸM" panose="020B0600000000000000" pitchFamily="50" charset="-128"/>
                  <a:ea typeface="HGPｺﾞｼｯｸM" panose="020B0600000000000000" pitchFamily="50" charset="-128"/>
                  <a:cs typeface="Times New Roman" panose="02020603050405020304" pitchFamily="18" charset="0"/>
                </a:endParaRPr>
              </a:p>
            </p:txBody>
          </p:sp>
        </p:grpSp>
        <p:grpSp>
          <p:nvGrpSpPr>
            <p:cNvPr id="107" name="グループ化 14">
              <a:extLst>
                <a:ext uri="{FF2B5EF4-FFF2-40B4-BE49-F238E27FC236}">
                  <a16:creationId xmlns:a16="http://schemas.microsoft.com/office/drawing/2014/main" id="{A239D62F-9323-F7EB-E1A1-1750736510ED}"/>
                </a:ext>
              </a:extLst>
            </p:cNvPr>
            <p:cNvGrpSpPr>
              <a:grpSpLocks/>
            </p:cNvGrpSpPr>
            <p:nvPr/>
          </p:nvGrpSpPr>
          <p:grpSpPr bwMode="auto">
            <a:xfrm>
              <a:off x="1819419" y="5559170"/>
              <a:ext cx="905803" cy="256925"/>
              <a:chOff x="2212143" y="2651475"/>
              <a:chExt cx="905803" cy="322168"/>
            </a:xfrm>
          </p:grpSpPr>
          <p:sp>
            <p:nvSpPr>
              <p:cNvPr id="108" name="四角形: 角を丸くする 107">
                <a:extLst>
                  <a:ext uri="{FF2B5EF4-FFF2-40B4-BE49-F238E27FC236}">
                    <a16:creationId xmlns:a16="http://schemas.microsoft.com/office/drawing/2014/main" id="{640D678B-3F90-D7A9-D5E3-64BC4254B9C0}"/>
                  </a:ext>
                </a:extLst>
              </p:cNvPr>
              <p:cNvSpPr/>
              <p:nvPr/>
            </p:nvSpPr>
            <p:spPr>
              <a:xfrm>
                <a:off x="2212143" y="2715118"/>
                <a:ext cx="811053" cy="229803"/>
              </a:xfrm>
              <a:prstGeom prst="roundRect">
                <a:avLst/>
              </a:prstGeom>
              <a:solidFill>
                <a:srgbClr val="F00055"/>
              </a:solidFill>
              <a:ln w="15875">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ja-JP" altLang="en-US"/>
              </a:p>
            </p:txBody>
          </p:sp>
          <p:sp>
            <p:nvSpPr>
              <p:cNvPr id="153" name="テキスト ボックス 25">
                <a:extLst>
                  <a:ext uri="{FF2B5EF4-FFF2-40B4-BE49-F238E27FC236}">
                    <a16:creationId xmlns:a16="http://schemas.microsoft.com/office/drawing/2014/main" id="{E139D908-E20A-18E3-044F-4D00D7D24204}"/>
                  </a:ext>
                </a:extLst>
              </p:cNvPr>
              <p:cNvSpPr txBox="1">
                <a:spLocks noChangeArrowheads="1"/>
              </p:cNvSpPr>
              <p:nvPr/>
            </p:nvSpPr>
            <p:spPr bwMode="auto">
              <a:xfrm>
                <a:off x="2212143" y="2674629"/>
                <a:ext cx="811053" cy="299014"/>
              </a:xfrm>
              <a:prstGeom prst="rect">
                <a:avLst/>
              </a:prstGeom>
              <a:noFill/>
              <a:ln>
                <a:noFill/>
              </a:ln>
            </p:spPr>
            <p:txBody>
              <a:bodyPr wrap="square">
                <a:spAutoFit/>
              </a:bodyPr>
              <a:lstStyle/>
              <a:p>
                <a:pPr algn="ctr">
                  <a:spcAft>
                    <a:spcPts val="200"/>
                  </a:spcAft>
                  <a:defRPr/>
                </a:pPr>
                <a:r>
                  <a:rPr lang="ja-JP" altLang="en-US" sz="1200" kern="0" dirty="0">
                    <a:solidFill>
                      <a:schemeClr val="bg1"/>
                    </a:solidFill>
                    <a:latin typeface="HGPｺﾞｼｯｸE" panose="020B0900000000000000" pitchFamily="50" charset="-128"/>
                    <a:ea typeface="HGPｺﾞｼｯｸE" panose="020B0900000000000000" pitchFamily="50" charset="-128"/>
                    <a:cs typeface=".Hiragino Kaku Gothic Interfac"/>
                  </a:rPr>
                  <a:t>コロナ独自</a:t>
                </a:r>
                <a:endParaRPr lang="en-US" altLang="ja-JP" sz="1200" kern="0" dirty="0">
                  <a:solidFill>
                    <a:schemeClr val="bg1"/>
                  </a:solidFill>
                  <a:latin typeface="HGPｺﾞｼｯｸE" panose="020B0900000000000000" pitchFamily="50" charset="-128"/>
                  <a:ea typeface="HGPｺﾞｼｯｸE" panose="020B0900000000000000" pitchFamily="50" charset="-128"/>
                  <a:cs typeface=".Hiragino Kaku Gothic Interfac"/>
                </a:endParaRPr>
              </a:p>
            </p:txBody>
          </p:sp>
          <p:sp>
            <p:nvSpPr>
              <p:cNvPr id="154" name="テキスト ボックス 25">
                <a:extLst>
                  <a:ext uri="{FF2B5EF4-FFF2-40B4-BE49-F238E27FC236}">
                    <a16:creationId xmlns:a16="http://schemas.microsoft.com/office/drawing/2014/main" id="{89F68343-772F-3BD4-4477-5E884B4FFDAB}"/>
                  </a:ext>
                </a:extLst>
              </p:cNvPr>
              <p:cNvSpPr txBox="1">
                <a:spLocks noChangeArrowheads="1"/>
              </p:cNvSpPr>
              <p:nvPr/>
            </p:nvSpPr>
            <p:spPr bwMode="auto">
              <a:xfrm>
                <a:off x="2770841" y="2651475"/>
                <a:ext cx="347105" cy="215955"/>
              </a:xfrm>
              <a:prstGeom prst="rect">
                <a:avLst/>
              </a:prstGeom>
              <a:noFill/>
              <a:ln>
                <a:noFill/>
              </a:ln>
            </p:spPr>
            <p:txBody>
              <a:bodyPr>
                <a:spAutoFit/>
              </a:bodyPr>
              <a:lstStyle/>
              <a:p>
                <a:pPr algn="ctr">
                  <a:spcAft>
                    <a:spcPts val="200"/>
                  </a:spcAft>
                  <a:defRPr/>
                </a:pPr>
                <a:r>
                  <a:rPr lang="ja-JP" altLang="en-US" sz="700" kern="0" dirty="0">
                    <a:solidFill>
                      <a:schemeClr val="bg1"/>
                    </a:solidFill>
                    <a:latin typeface="HGPｺﾞｼｯｸM" panose="020B0600000000000000" pitchFamily="50" charset="-128"/>
                    <a:ea typeface="HGPｺﾞｼｯｸM" panose="020B0600000000000000" pitchFamily="50" charset="-128"/>
                    <a:cs typeface="Times New Roman" panose="02020603050405020304" pitchFamily="18" charset="0"/>
                  </a:rPr>
                  <a:t>★</a:t>
                </a:r>
                <a:endParaRPr lang="ja-JP" altLang="ja-JP" sz="700" kern="100" dirty="0">
                  <a:solidFill>
                    <a:schemeClr val="bg1"/>
                  </a:solidFill>
                  <a:latin typeface="HGPｺﾞｼｯｸM" panose="020B0600000000000000" pitchFamily="50" charset="-128"/>
                  <a:ea typeface="HGPｺﾞｼｯｸM" panose="020B0600000000000000" pitchFamily="50" charset="-128"/>
                  <a:cs typeface="Times New Roman" panose="02020603050405020304" pitchFamily="18" charset="0"/>
                </a:endParaRPr>
              </a:p>
            </p:txBody>
          </p:sp>
        </p:grpSp>
      </p:grpSp>
      <p:sp>
        <p:nvSpPr>
          <p:cNvPr id="587" name="テキスト ボックス 586">
            <a:extLst>
              <a:ext uri="{FF2B5EF4-FFF2-40B4-BE49-F238E27FC236}">
                <a16:creationId xmlns:a16="http://schemas.microsoft.com/office/drawing/2014/main" id="{83EF57E9-6E2F-FD73-9D57-5B5147248509}"/>
              </a:ext>
            </a:extLst>
          </p:cNvPr>
          <p:cNvSpPr txBox="1"/>
          <p:nvPr/>
        </p:nvSpPr>
        <p:spPr>
          <a:xfrm>
            <a:off x="43144" y="4573275"/>
            <a:ext cx="5736467" cy="430887"/>
          </a:xfrm>
          <a:prstGeom prst="rect">
            <a:avLst/>
          </a:prstGeom>
          <a:noFill/>
        </p:spPr>
        <p:txBody>
          <a:bodyPr wrap="square">
            <a:spAutoFit/>
          </a:bodyPr>
          <a:lstStyle/>
          <a:p>
            <a:pPr>
              <a:defRPr/>
            </a:pPr>
            <a:r>
              <a:rPr lang="ja-JP" altLang="ja-JP" sz="1100" kern="0" dirty="0">
                <a:solidFill>
                  <a:srgbClr val="353535"/>
                </a:solidFill>
                <a:latin typeface="HGPｺﾞｼｯｸM" panose="020B0600000000000000" pitchFamily="50" charset="-128"/>
                <a:ea typeface="HGPｺﾞｼｯｸM" panose="020B0600000000000000" pitchFamily="50" charset="-128"/>
                <a:cs typeface=".Hiragino Kaku Gothic Interfac"/>
              </a:rPr>
              <a:t>お部屋に風を送り出すファンは熱交換器の裏にあり、通常はお手入れすることができません。</a:t>
            </a:r>
            <a:endParaRPr lang="en-US" altLang="ja-JP" sz="1100" kern="0" dirty="0">
              <a:solidFill>
                <a:srgbClr val="353535"/>
              </a:solidFill>
              <a:latin typeface="HGPｺﾞｼｯｸM" panose="020B0600000000000000" pitchFamily="50" charset="-128"/>
              <a:ea typeface="HGPｺﾞｼｯｸM" panose="020B0600000000000000" pitchFamily="50" charset="-128"/>
              <a:cs typeface=".Hiragino Kaku Gothic Interfac"/>
            </a:endParaRPr>
          </a:p>
          <a:p>
            <a:pPr>
              <a:defRPr/>
            </a:pPr>
            <a:r>
              <a:rPr lang="ja-JP" altLang="ja-JP" sz="1100" kern="0" dirty="0">
                <a:solidFill>
                  <a:srgbClr val="353535"/>
                </a:solidFill>
                <a:latin typeface="HGPｺﾞｼｯｸM" panose="020B0600000000000000" pitchFamily="50" charset="-128"/>
                <a:ea typeface="HGPｺﾞｼｯｸM" panose="020B0600000000000000" pitchFamily="50" charset="-128"/>
                <a:cs typeface=".Hiragino Kaku Gothic Interfac"/>
              </a:rPr>
              <a:t>「よごれま扇」は</a:t>
            </a:r>
            <a:r>
              <a:rPr lang="ja-JP" altLang="en-US" sz="1100" kern="0" dirty="0">
                <a:solidFill>
                  <a:srgbClr val="353535"/>
                </a:solidFill>
                <a:latin typeface="HGPｺﾞｼｯｸM" panose="020B0600000000000000" pitchFamily="50" charset="-128"/>
                <a:ea typeface="HGPｺﾞｼｯｸM" panose="020B0600000000000000" pitchFamily="50" charset="-128"/>
                <a:cs typeface=".Hiragino Kaku Gothic Interfac"/>
              </a:rPr>
              <a:t>ホコリが溜まるのを防ぎ、カビの発生を抑えます。</a:t>
            </a:r>
            <a:endParaRPr lang="en-US" altLang="ja-JP" sz="1100" kern="0" dirty="0">
              <a:solidFill>
                <a:srgbClr val="353535"/>
              </a:solidFill>
              <a:latin typeface="HGPｺﾞｼｯｸM" panose="020B0600000000000000" pitchFamily="50" charset="-128"/>
              <a:ea typeface="HGPｺﾞｼｯｸM" panose="020B0600000000000000" pitchFamily="50" charset="-128"/>
              <a:cs typeface=".Hiragino Kaku Gothic Interfac"/>
            </a:endParaRPr>
          </a:p>
        </p:txBody>
      </p:sp>
      <p:sp>
        <p:nvSpPr>
          <p:cNvPr id="595" name="テキスト ボックス 25">
            <a:extLst>
              <a:ext uri="{FF2B5EF4-FFF2-40B4-BE49-F238E27FC236}">
                <a16:creationId xmlns:a16="http://schemas.microsoft.com/office/drawing/2014/main" id="{959D4438-C135-0E20-8BD1-C9884253B5BB}"/>
              </a:ext>
            </a:extLst>
          </p:cNvPr>
          <p:cNvSpPr txBox="1">
            <a:spLocks noChangeArrowheads="1"/>
          </p:cNvSpPr>
          <p:nvPr/>
        </p:nvSpPr>
        <p:spPr bwMode="auto">
          <a:xfrm>
            <a:off x="2867793" y="4316255"/>
            <a:ext cx="2361991" cy="300082"/>
          </a:xfrm>
          <a:prstGeom prst="rect">
            <a:avLst/>
          </a:prstGeom>
          <a:noFill/>
          <a:ln>
            <a:noFill/>
          </a:ln>
        </p:spPr>
        <p:txBody>
          <a:bodyPr wrap="square">
            <a:spAutoFit/>
          </a:bodyPr>
          <a:lstStyle/>
          <a:p>
            <a:pPr>
              <a:defRPr/>
            </a:pPr>
            <a:r>
              <a:rPr lang="en-US" altLang="ja-JP" sz="450" dirty="0">
                <a:latin typeface="HGPｺﾞｼｯｸM" panose="020B0600000000000000" pitchFamily="50" charset="-128"/>
                <a:ea typeface="HGPｺﾞｼｯｸM" panose="020B0600000000000000" pitchFamily="50" charset="-128"/>
              </a:rPr>
              <a:t>※</a:t>
            </a:r>
            <a:r>
              <a:rPr lang="ja-JP" altLang="en-US" sz="450" dirty="0">
                <a:latin typeface="HGPｺﾞｼｯｸM" panose="020B0600000000000000" pitchFamily="50" charset="-128"/>
                <a:ea typeface="HGPｺﾞｼｯｸM" panose="020B0600000000000000" pitchFamily="50" charset="-128"/>
              </a:rPr>
              <a:t>付着したよごれやホコリ・カビを全て落とせる機能ではありません。</a:t>
            </a:r>
            <a:endParaRPr lang="en-US" altLang="ja-JP" sz="450" kern="0" dirty="0">
              <a:solidFill>
                <a:srgbClr val="353535"/>
              </a:solidFill>
              <a:latin typeface="HGPｺﾞｼｯｸM" panose="020B0600000000000000" pitchFamily="50" charset="-128"/>
              <a:ea typeface="HGPｺﾞｼｯｸM" panose="020B0600000000000000" pitchFamily="50" charset="-128"/>
              <a:cs typeface="Times New Roman" panose="02020603050405020304" pitchFamily="18" charset="0"/>
            </a:endParaRPr>
          </a:p>
          <a:p>
            <a:pPr>
              <a:defRPr/>
            </a:pPr>
            <a:r>
              <a:rPr lang="ja-JP" altLang="en-US" sz="450" kern="0" dirty="0">
                <a:solidFill>
                  <a:srgbClr val="353535"/>
                </a:solidFill>
                <a:latin typeface="HGPｺﾞｼｯｸM" panose="020B0600000000000000" pitchFamily="50" charset="-128"/>
                <a:ea typeface="HGPｺﾞｼｯｸM" panose="020B0600000000000000" pitchFamily="50" charset="-128"/>
                <a:cs typeface="Times New Roman" panose="02020603050405020304" pitchFamily="18" charset="0"/>
              </a:rPr>
              <a:t>☆ 家庭用エアコンにおいて。送風ファンと送風路を同時におそうじする機能。</a:t>
            </a:r>
            <a:r>
              <a:rPr lang="en-US" altLang="ja-JP" sz="450" kern="0" dirty="0">
                <a:solidFill>
                  <a:srgbClr val="353535"/>
                </a:solidFill>
                <a:latin typeface="HGPｺﾞｼｯｸM" panose="020B0600000000000000" pitchFamily="50" charset="-128"/>
                <a:ea typeface="HGPｺﾞｼｯｸM" panose="020B0600000000000000" pitchFamily="50" charset="-128"/>
                <a:cs typeface="Times New Roman" panose="02020603050405020304" pitchFamily="18" charset="0"/>
              </a:rPr>
              <a:t>2024</a:t>
            </a:r>
            <a:r>
              <a:rPr lang="ja-JP" altLang="en-US" sz="450" kern="0" dirty="0">
                <a:solidFill>
                  <a:srgbClr val="353535"/>
                </a:solidFill>
                <a:latin typeface="HGPｺﾞｼｯｸM" panose="020B0600000000000000" pitchFamily="50" charset="-128"/>
                <a:ea typeface="HGPｺﾞｼｯｸM" panose="020B0600000000000000" pitchFamily="50" charset="-128"/>
                <a:cs typeface="Times New Roman" panose="02020603050405020304" pitchFamily="18" charset="0"/>
              </a:rPr>
              <a:t>年</a:t>
            </a:r>
            <a:r>
              <a:rPr lang="en-US" altLang="ja-JP" sz="450" kern="0" dirty="0">
                <a:solidFill>
                  <a:srgbClr val="353535"/>
                </a:solidFill>
                <a:latin typeface="HGPｺﾞｼｯｸM" panose="020B0600000000000000" pitchFamily="50" charset="-128"/>
                <a:ea typeface="HGPｺﾞｼｯｸM" panose="020B0600000000000000" pitchFamily="50" charset="-128"/>
                <a:cs typeface="Times New Roman" panose="02020603050405020304" pitchFamily="18" charset="0"/>
              </a:rPr>
              <a:t>1</a:t>
            </a:r>
            <a:r>
              <a:rPr lang="ja-JP" altLang="en-US" sz="450" kern="0" dirty="0">
                <a:solidFill>
                  <a:srgbClr val="353535"/>
                </a:solidFill>
                <a:latin typeface="HGPｺﾞｼｯｸM" panose="020B0600000000000000" pitchFamily="50" charset="-128"/>
                <a:ea typeface="HGPｺﾞｼｯｸM" panose="020B0600000000000000" pitchFamily="50" charset="-128"/>
                <a:cs typeface="Times New Roman" panose="02020603050405020304" pitchFamily="18" charset="0"/>
              </a:rPr>
              <a:t>月発売。</a:t>
            </a:r>
            <a:endParaRPr lang="en-US" altLang="ja-JP" sz="450" kern="0" dirty="0">
              <a:solidFill>
                <a:srgbClr val="353535"/>
              </a:solidFill>
              <a:latin typeface="HGPｺﾞｼｯｸM" panose="020B0600000000000000" pitchFamily="50" charset="-128"/>
              <a:ea typeface="HGPｺﾞｼｯｸM" panose="020B0600000000000000" pitchFamily="50" charset="-128"/>
              <a:cs typeface="Times New Roman" panose="02020603050405020304" pitchFamily="18" charset="0"/>
            </a:endParaRPr>
          </a:p>
          <a:p>
            <a:pPr>
              <a:defRPr/>
            </a:pPr>
            <a:r>
              <a:rPr lang="ja-JP" altLang="en-US" sz="450" kern="0" dirty="0">
                <a:latin typeface="HGPｺﾞｼｯｸM" panose="020B0600000000000000" pitchFamily="50" charset="-128"/>
                <a:ea typeface="HGPｺﾞｼｯｸM" panose="020B0600000000000000" pitchFamily="50" charset="-128"/>
                <a:cs typeface="Times New Roman" panose="02020603050405020304" pitchFamily="18" charset="0"/>
              </a:rPr>
              <a:t>★</a:t>
            </a:r>
            <a:r>
              <a:rPr lang="en-US" altLang="ja-JP" sz="450" kern="0" dirty="0">
                <a:solidFill>
                  <a:srgbClr val="353535"/>
                </a:solidFill>
                <a:latin typeface="HGPｺﾞｼｯｸM" panose="020B0600000000000000" pitchFamily="50" charset="-128"/>
                <a:ea typeface="HGPｺﾞｼｯｸM" panose="020B0600000000000000" pitchFamily="50" charset="-128"/>
                <a:cs typeface="Times New Roman" panose="02020603050405020304" pitchFamily="18" charset="0"/>
              </a:rPr>
              <a:t> 2026</a:t>
            </a:r>
            <a:r>
              <a:rPr lang="ja-JP" altLang="en-US" sz="450" kern="0" dirty="0">
                <a:solidFill>
                  <a:srgbClr val="353535"/>
                </a:solidFill>
                <a:latin typeface="HGPｺﾞｼｯｸM" panose="020B0600000000000000" pitchFamily="50" charset="-128"/>
                <a:ea typeface="HGPｺﾞｼｯｸM" panose="020B0600000000000000" pitchFamily="50" charset="-128"/>
                <a:cs typeface="Times New Roman" panose="02020603050405020304" pitchFamily="18" charset="0"/>
              </a:rPr>
              <a:t>年</a:t>
            </a:r>
            <a:r>
              <a:rPr lang="en-US" altLang="ja-JP" sz="450" kern="0" dirty="0">
                <a:solidFill>
                  <a:srgbClr val="353535"/>
                </a:solidFill>
                <a:latin typeface="HGPｺﾞｼｯｸM" panose="020B0600000000000000" pitchFamily="50" charset="-128"/>
                <a:ea typeface="HGPｺﾞｼｯｸM" panose="020B0600000000000000" pitchFamily="50" charset="-128"/>
                <a:cs typeface="Times New Roman" panose="02020603050405020304" pitchFamily="18" charset="0"/>
              </a:rPr>
              <a:t>6</a:t>
            </a:r>
            <a:r>
              <a:rPr lang="ja-JP" altLang="en-US" sz="450" kern="0" dirty="0">
                <a:solidFill>
                  <a:srgbClr val="353535"/>
                </a:solidFill>
                <a:latin typeface="HGPｺﾞｼｯｸM" panose="020B0600000000000000" pitchFamily="50" charset="-128"/>
                <a:ea typeface="HGPｺﾞｼｯｸM" panose="020B0600000000000000" pitchFamily="50" charset="-128"/>
                <a:cs typeface="Times New Roman" panose="02020603050405020304" pitchFamily="18" charset="0"/>
              </a:rPr>
              <a:t>月時点。家庭用エアコンにおいて。送風ファンと送風路を同時におそうじする機能。</a:t>
            </a:r>
            <a:endParaRPr lang="ja-JP" altLang="ja-JP" sz="450" kern="100" dirty="0">
              <a:latin typeface="HGPｺﾞｼｯｸM" panose="020B0600000000000000" pitchFamily="50" charset="-128"/>
              <a:ea typeface="HGPｺﾞｼｯｸM" panose="020B0600000000000000" pitchFamily="50" charset="-128"/>
              <a:cs typeface="Times New Roman" panose="02020603050405020304" pitchFamily="18" charset="0"/>
            </a:endParaRPr>
          </a:p>
        </p:txBody>
      </p:sp>
      <p:pic>
        <p:nvPicPr>
          <p:cNvPr id="610" name="図 6" descr="アイコン&#10;&#10;AI 生成コンテンツは誤りを含む可能性があります。">
            <a:extLst>
              <a:ext uri="{FF2B5EF4-FFF2-40B4-BE49-F238E27FC236}">
                <a16:creationId xmlns:a16="http://schemas.microsoft.com/office/drawing/2014/main" id="{75411F8E-8D86-13C3-5741-567C09C30F9D}"/>
              </a:ext>
            </a:extLst>
          </p:cNvPr>
          <p:cNvPicPr>
            <a:picLocks noChangeAspect="1" noChangeArrowheads="1"/>
          </p:cNvPicPr>
          <p:nvPr/>
        </p:nvPicPr>
        <p:blipFill>
          <a:blip r:embed="rId39">
            <a:extLst>
              <a:ext uri="{28A0092B-C50C-407E-A947-70E740481C1C}">
                <a14:useLocalDpi xmlns:a14="http://schemas.microsoft.com/office/drawing/2010/main" val="0"/>
              </a:ext>
            </a:extLst>
          </a:blip>
          <a:srcRect/>
          <a:stretch>
            <a:fillRect/>
          </a:stretch>
        </p:blipFill>
        <p:spPr bwMode="auto">
          <a:xfrm>
            <a:off x="43144" y="4032421"/>
            <a:ext cx="1099485" cy="537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32" name="グループ化 631">
            <a:extLst>
              <a:ext uri="{FF2B5EF4-FFF2-40B4-BE49-F238E27FC236}">
                <a16:creationId xmlns:a16="http://schemas.microsoft.com/office/drawing/2014/main" id="{5B882F4C-BA62-EC45-98A9-C68BD0D7B2E4}"/>
              </a:ext>
            </a:extLst>
          </p:cNvPr>
          <p:cNvGrpSpPr/>
          <p:nvPr/>
        </p:nvGrpSpPr>
        <p:grpSpPr>
          <a:xfrm>
            <a:off x="231108" y="5024362"/>
            <a:ext cx="2652463" cy="391565"/>
            <a:chOff x="231108" y="4871455"/>
            <a:chExt cx="2652463" cy="391565"/>
          </a:xfrm>
        </p:grpSpPr>
        <p:sp>
          <p:nvSpPr>
            <p:cNvPr id="631" name="正方形/長方形 630">
              <a:extLst>
                <a:ext uri="{FF2B5EF4-FFF2-40B4-BE49-F238E27FC236}">
                  <a16:creationId xmlns:a16="http://schemas.microsoft.com/office/drawing/2014/main" id="{A22205BF-711D-BB96-B8BB-F527C8E6652B}"/>
                </a:ext>
              </a:extLst>
            </p:cNvPr>
            <p:cNvSpPr/>
            <p:nvPr/>
          </p:nvSpPr>
          <p:spPr>
            <a:xfrm>
              <a:off x="231109" y="4871455"/>
              <a:ext cx="2623766" cy="391565"/>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kumimoji="1" lang="ja-JP" altLang="en-US"/>
            </a:p>
          </p:txBody>
        </p:sp>
        <p:sp>
          <p:nvSpPr>
            <p:cNvPr id="625" name="テキスト ボックス 624">
              <a:extLst>
                <a:ext uri="{FF2B5EF4-FFF2-40B4-BE49-F238E27FC236}">
                  <a16:creationId xmlns:a16="http://schemas.microsoft.com/office/drawing/2014/main" id="{9168822A-C0CA-F175-48CB-4BAC97AFEA99}"/>
                </a:ext>
              </a:extLst>
            </p:cNvPr>
            <p:cNvSpPr txBox="1"/>
            <p:nvPr/>
          </p:nvSpPr>
          <p:spPr>
            <a:xfrm>
              <a:off x="231108" y="4871455"/>
              <a:ext cx="838995" cy="369332"/>
            </a:xfrm>
            <a:prstGeom prst="rect">
              <a:avLst/>
            </a:prstGeom>
            <a:noFill/>
          </p:spPr>
          <p:txBody>
            <a:bodyPr wrap="square" rtlCol="0">
              <a:spAutoFit/>
            </a:bodyPr>
            <a:lstStyle/>
            <a:p>
              <a:r>
                <a:rPr lang="ja-JP" altLang="en-US" sz="900" dirty="0">
                  <a:solidFill>
                    <a:schemeClr val="accent1">
                      <a:lumMod val="75000"/>
                    </a:schemeClr>
                  </a:solidFill>
                  <a:latin typeface="+mj-ea"/>
                  <a:ea typeface="+mj-ea"/>
                </a:rPr>
                <a:t>内部乾燥で</a:t>
              </a:r>
              <a:endParaRPr lang="en-US" altLang="ja-JP" sz="900" dirty="0">
                <a:solidFill>
                  <a:schemeClr val="accent1">
                    <a:lumMod val="75000"/>
                  </a:schemeClr>
                </a:solidFill>
                <a:latin typeface="+mj-ea"/>
                <a:ea typeface="+mj-ea"/>
              </a:endParaRPr>
            </a:p>
            <a:p>
              <a:r>
                <a:rPr lang="ja-JP" altLang="en-US" sz="900" dirty="0">
                  <a:solidFill>
                    <a:schemeClr val="accent1">
                      <a:lumMod val="75000"/>
                    </a:schemeClr>
                  </a:solidFill>
                  <a:latin typeface="+mj-ea"/>
                  <a:ea typeface="+mj-ea"/>
                </a:rPr>
                <a:t>湿気を除去</a:t>
              </a:r>
            </a:p>
          </p:txBody>
        </p:sp>
        <p:sp>
          <p:nvSpPr>
            <p:cNvPr id="629" name="テキスト ボックス 628">
              <a:extLst>
                <a:ext uri="{FF2B5EF4-FFF2-40B4-BE49-F238E27FC236}">
                  <a16:creationId xmlns:a16="http://schemas.microsoft.com/office/drawing/2014/main" id="{0EB28408-0B69-4142-B13A-EAD91AF7921F}"/>
                </a:ext>
              </a:extLst>
            </p:cNvPr>
            <p:cNvSpPr txBox="1"/>
            <p:nvPr/>
          </p:nvSpPr>
          <p:spPr>
            <a:xfrm>
              <a:off x="995239" y="4893688"/>
              <a:ext cx="1888332" cy="369332"/>
            </a:xfrm>
            <a:prstGeom prst="rect">
              <a:avLst/>
            </a:prstGeom>
            <a:noFill/>
          </p:spPr>
          <p:txBody>
            <a:bodyPr wrap="square">
              <a:spAutoFit/>
            </a:bodyPr>
            <a:lstStyle/>
            <a:p>
              <a:r>
                <a:rPr lang="ja-JP" altLang="en-US" sz="600" dirty="0">
                  <a:latin typeface="メイリオ" panose="020B0604030504040204" pitchFamily="50" charset="-128"/>
                  <a:ea typeface="メイリオ" panose="020B0604030504040204" pitchFamily="50" charset="-128"/>
                </a:rPr>
                <a:t>エアコン内部を乾燥し（冷房、除湿使用時）カビの原因となる湿気を除去し、おそうじユニットで効率よくおそうじが行える環境をつくります。</a:t>
              </a:r>
              <a:endParaRPr lang="en-US" altLang="ja-JP" sz="600" dirty="0">
                <a:latin typeface="メイリオ" panose="020B0604030504040204" pitchFamily="50" charset="-128"/>
                <a:ea typeface="メイリオ" panose="020B0604030504040204" pitchFamily="50" charset="-128"/>
              </a:endParaRPr>
            </a:p>
          </p:txBody>
        </p:sp>
      </p:grpSp>
      <p:sp>
        <p:nvSpPr>
          <p:cNvPr id="40" name="テキスト ボックス 39">
            <a:extLst>
              <a:ext uri="{FF2B5EF4-FFF2-40B4-BE49-F238E27FC236}">
                <a16:creationId xmlns:a16="http://schemas.microsoft.com/office/drawing/2014/main" id="{1D269C28-E6EF-39AD-F702-31493BA50652}"/>
              </a:ext>
            </a:extLst>
          </p:cNvPr>
          <p:cNvSpPr txBox="1"/>
          <p:nvPr/>
        </p:nvSpPr>
        <p:spPr>
          <a:xfrm>
            <a:off x="1091352" y="4038950"/>
            <a:ext cx="4606406" cy="292388"/>
          </a:xfrm>
          <a:prstGeom prst="rect">
            <a:avLst/>
          </a:prstGeom>
          <a:noFill/>
        </p:spPr>
        <p:txBody>
          <a:bodyPr wrap="square" rtlCol="0">
            <a:spAutoFit/>
          </a:bodyPr>
          <a:lstStyle/>
          <a:p>
            <a:r>
              <a:rPr kumimoji="1" lang="ja-JP" altLang="en-US" sz="1300" b="1" dirty="0">
                <a:solidFill>
                  <a:schemeClr val="accent1">
                    <a:lumMod val="75000"/>
                  </a:schemeClr>
                </a:solidFill>
                <a:latin typeface="+mj-ea"/>
                <a:ea typeface="+mj-ea"/>
              </a:rPr>
              <a:t>今まで手の届かなかった「送風ファン」と「送風路」をキレイに！</a:t>
            </a:r>
          </a:p>
        </p:txBody>
      </p:sp>
      <p:cxnSp>
        <p:nvCxnSpPr>
          <p:cNvPr id="496" name="直線コネクタ 495">
            <a:extLst>
              <a:ext uri="{FF2B5EF4-FFF2-40B4-BE49-F238E27FC236}">
                <a16:creationId xmlns:a16="http://schemas.microsoft.com/office/drawing/2014/main" id="{0748BB31-FE26-F2B2-B97C-940DEA01B528}"/>
              </a:ext>
            </a:extLst>
          </p:cNvPr>
          <p:cNvCxnSpPr>
            <a:cxnSpLocks/>
          </p:cNvCxnSpPr>
          <p:nvPr/>
        </p:nvCxnSpPr>
        <p:spPr>
          <a:xfrm flipH="1">
            <a:off x="977319" y="5062072"/>
            <a:ext cx="1" cy="317612"/>
          </a:xfrm>
          <a:prstGeom prst="line">
            <a:avLst/>
          </a:prstGeom>
        </p:spPr>
        <p:style>
          <a:lnRef idx="1">
            <a:schemeClr val="accent1"/>
          </a:lnRef>
          <a:fillRef idx="0">
            <a:schemeClr val="accent1"/>
          </a:fillRef>
          <a:effectRef idx="0">
            <a:schemeClr val="accent1"/>
          </a:effectRef>
          <a:fontRef idx="minor">
            <a:schemeClr val="tx1"/>
          </a:fontRef>
        </p:style>
      </p:cxnSp>
      <p:sp>
        <p:nvSpPr>
          <p:cNvPr id="162" name="テキスト ボックス 161">
            <a:extLst>
              <a:ext uri="{FF2B5EF4-FFF2-40B4-BE49-F238E27FC236}">
                <a16:creationId xmlns:a16="http://schemas.microsoft.com/office/drawing/2014/main" id="{38BEFF0C-363B-12F2-E083-CA97E3546EB6}"/>
              </a:ext>
            </a:extLst>
          </p:cNvPr>
          <p:cNvSpPr txBox="1"/>
          <p:nvPr/>
        </p:nvSpPr>
        <p:spPr>
          <a:xfrm>
            <a:off x="-37998" y="7242163"/>
            <a:ext cx="5638783" cy="369332"/>
          </a:xfrm>
          <a:prstGeom prst="rect">
            <a:avLst/>
          </a:prstGeom>
          <a:noFill/>
        </p:spPr>
        <p:txBody>
          <a:bodyPr wrap="square" rtlCol="0">
            <a:spAutoFit/>
          </a:bodyPr>
          <a:lstStyle/>
          <a:p>
            <a:r>
              <a:rPr lang="en-US" altLang="ja-JP" sz="450" dirty="0">
                <a:latin typeface="メイリオ" panose="020B0604030504040204" pitchFamily="50" charset="-128"/>
                <a:ea typeface="メイリオ" panose="020B0604030504040204" pitchFamily="50" charset="-128"/>
              </a:rPr>
              <a:t>※1 </a:t>
            </a:r>
            <a:r>
              <a:rPr lang="ja-JP" altLang="en-US" sz="450" dirty="0">
                <a:latin typeface="メイリオ" panose="020B0604030504040204" pitchFamily="50" charset="-128"/>
                <a:ea typeface="メイリオ" panose="020B0604030504040204" pitchFamily="50" charset="-128"/>
              </a:rPr>
              <a:t>［抗菌］試験機関：一般財団法人 カケンテストセンター</a:t>
            </a:r>
            <a:r>
              <a:rPr lang="en-US" altLang="ja-JP" sz="450" dirty="0">
                <a:latin typeface="メイリオ" panose="020B0604030504040204" pitchFamily="50" charset="-128"/>
                <a:ea typeface="メイリオ" panose="020B0604030504040204" pitchFamily="50" charset="-128"/>
              </a:rPr>
              <a:t>/</a:t>
            </a:r>
            <a:r>
              <a:rPr lang="ja-JP" altLang="en-US" sz="450" dirty="0">
                <a:latin typeface="メイリオ" panose="020B0604030504040204" pitchFamily="50" charset="-128"/>
                <a:ea typeface="メイリオ" panose="020B0604030504040204" pitchFamily="50" charset="-128"/>
              </a:rPr>
              <a:t>試験方法：</a:t>
            </a:r>
            <a:r>
              <a:rPr lang="en-US" altLang="ja-JP" sz="450" dirty="0">
                <a:latin typeface="メイリオ" panose="020B0604030504040204" pitchFamily="50" charset="-128"/>
                <a:ea typeface="メイリオ" panose="020B0604030504040204" pitchFamily="50" charset="-128"/>
              </a:rPr>
              <a:t>JIS L 1902 </a:t>
            </a:r>
            <a:r>
              <a:rPr lang="ja-JP" altLang="en-US" sz="450" dirty="0">
                <a:latin typeface="メイリオ" panose="020B0604030504040204" pitchFamily="50" charset="-128"/>
                <a:ea typeface="メイリオ" panose="020B0604030504040204" pitchFamily="50" charset="-128"/>
              </a:rPr>
              <a:t>定量試験（菌液吸収法）</a:t>
            </a:r>
            <a:r>
              <a:rPr lang="en-US" altLang="ja-JP" sz="450" dirty="0">
                <a:latin typeface="メイリオ" panose="020B0604030504040204" pitchFamily="50" charset="-128"/>
                <a:ea typeface="メイリオ" panose="020B0604030504040204" pitchFamily="50" charset="-128"/>
              </a:rPr>
              <a:t>/</a:t>
            </a:r>
            <a:r>
              <a:rPr lang="ja-JP" altLang="en-US" sz="450" dirty="0">
                <a:latin typeface="メイリオ" panose="020B0604030504040204" pitchFamily="50" charset="-128"/>
                <a:ea typeface="メイリオ" panose="020B0604030504040204" pitchFamily="50" charset="-128"/>
              </a:rPr>
              <a:t>試験番号：</a:t>
            </a:r>
            <a:r>
              <a:rPr lang="en-US" altLang="ja-JP" sz="450" dirty="0">
                <a:latin typeface="メイリオ" panose="020B0604030504040204" pitchFamily="50" charset="-128"/>
                <a:ea typeface="メイリオ" panose="020B0604030504040204" pitchFamily="50" charset="-128"/>
              </a:rPr>
              <a:t>CK-12-096164/</a:t>
            </a:r>
            <a:r>
              <a:rPr lang="ja-JP" altLang="en-US" sz="450" dirty="0">
                <a:latin typeface="メイリオ" panose="020B0604030504040204" pitchFamily="50" charset="-128"/>
                <a:ea typeface="メイリオ" panose="020B0604030504040204" pitchFamily="50" charset="-128"/>
              </a:rPr>
              <a:t>試験結果：</a:t>
            </a:r>
            <a:r>
              <a:rPr lang="en-US" altLang="ja-JP" sz="450" dirty="0">
                <a:latin typeface="メイリオ" panose="020B0604030504040204" pitchFamily="50" charset="-128"/>
                <a:ea typeface="メイリオ" panose="020B0604030504040204" pitchFamily="50" charset="-128"/>
              </a:rPr>
              <a:t>99%</a:t>
            </a:r>
            <a:r>
              <a:rPr lang="ja-JP" altLang="en-US" sz="450" dirty="0">
                <a:latin typeface="メイリオ" panose="020B0604030504040204" pitchFamily="50" charset="-128"/>
                <a:ea typeface="メイリオ" panose="020B0604030504040204" pitchFamily="50" charset="-128"/>
              </a:rPr>
              <a:t>以上抑制</a:t>
            </a:r>
            <a:r>
              <a:rPr lang="en-US" altLang="ja-JP" sz="450" dirty="0">
                <a:latin typeface="メイリオ" panose="020B0604030504040204" pitchFamily="50" charset="-128"/>
                <a:ea typeface="メイリオ" panose="020B0604030504040204" pitchFamily="50" charset="-128"/>
              </a:rPr>
              <a:t>/</a:t>
            </a:r>
            <a:r>
              <a:rPr lang="ja-JP" altLang="en-US" sz="450" dirty="0">
                <a:latin typeface="メイリオ" panose="020B0604030504040204" pitchFamily="50" charset="-128"/>
                <a:ea typeface="メイリオ" panose="020B0604030504040204" pitchFamily="50" charset="-128"/>
              </a:rPr>
              <a:t>試験は</a:t>
            </a:r>
            <a:r>
              <a:rPr lang="en-US" altLang="ja-JP" sz="450" dirty="0">
                <a:latin typeface="メイリオ" panose="020B0604030504040204" pitchFamily="50" charset="-128"/>
                <a:ea typeface="メイリオ" panose="020B0604030504040204" pitchFamily="50" charset="-128"/>
              </a:rPr>
              <a:t>1</a:t>
            </a:r>
            <a:r>
              <a:rPr lang="ja-JP" altLang="en-US" sz="450" dirty="0">
                <a:latin typeface="メイリオ" panose="020B0604030504040204" pitchFamily="50" charset="-128"/>
                <a:ea typeface="メイリオ" panose="020B0604030504040204" pitchFamily="50" charset="-128"/>
              </a:rPr>
              <a:t>種類のみの菌で実施。</a:t>
            </a:r>
            <a:endParaRPr lang="en-US" altLang="ja-JP" sz="450" dirty="0">
              <a:latin typeface="メイリオ" panose="020B0604030504040204" pitchFamily="50" charset="-128"/>
              <a:ea typeface="メイリオ" panose="020B0604030504040204" pitchFamily="50" charset="-128"/>
            </a:endParaRPr>
          </a:p>
          <a:p>
            <a:r>
              <a:rPr lang="en-US" altLang="ja-JP" sz="450" dirty="0">
                <a:latin typeface="メイリオ" panose="020B0604030504040204" pitchFamily="50" charset="-128"/>
                <a:ea typeface="メイリオ" panose="020B0604030504040204" pitchFamily="50" charset="-128"/>
              </a:rPr>
              <a:t>※2 </a:t>
            </a:r>
            <a:r>
              <a:rPr lang="ja-JP" altLang="en-US" sz="450" dirty="0">
                <a:latin typeface="メイリオ" panose="020B0604030504040204" pitchFamily="50" charset="-128"/>
                <a:ea typeface="メイリオ" panose="020B0604030504040204" pitchFamily="50" charset="-128"/>
              </a:rPr>
              <a:t>［抗菌］試験機関：一般財団法人 ボーケン品質評価機構</a:t>
            </a:r>
            <a:r>
              <a:rPr lang="en-US" altLang="ja-JP" sz="450" dirty="0">
                <a:latin typeface="メイリオ" panose="020B0604030504040204" pitchFamily="50" charset="-128"/>
                <a:ea typeface="メイリオ" panose="020B0604030504040204" pitchFamily="50" charset="-128"/>
              </a:rPr>
              <a:t>/</a:t>
            </a:r>
            <a:r>
              <a:rPr lang="ja-JP" altLang="en-US" sz="450" dirty="0">
                <a:latin typeface="メイリオ" panose="020B0604030504040204" pitchFamily="50" charset="-128"/>
                <a:ea typeface="メイリオ" panose="020B0604030504040204" pitchFamily="50" charset="-128"/>
              </a:rPr>
              <a:t>試験方法：</a:t>
            </a:r>
            <a:r>
              <a:rPr lang="en-US" altLang="ja-JP" sz="450" dirty="0">
                <a:latin typeface="メイリオ" panose="020B0604030504040204" pitchFamily="50" charset="-128"/>
                <a:ea typeface="メイリオ" panose="020B0604030504040204" pitchFamily="50" charset="-128"/>
              </a:rPr>
              <a:t>JIS L 1902 </a:t>
            </a:r>
            <a:r>
              <a:rPr lang="ja-JP" altLang="en-US" sz="450" dirty="0">
                <a:latin typeface="メイリオ" panose="020B0604030504040204" pitchFamily="50" charset="-128"/>
                <a:ea typeface="メイリオ" panose="020B0604030504040204" pitchFamily="50" charset="-128"/>
              </a:rPr>
              <a:t>定量試験（菌液吸収法）</a:t>
            </a:r>
            <a:r>
              <a:rPr lang="en-US" altLang="ja-JP" sz="450" dirty="0">
                <a:latin typeface="メイリオ" panose="020B0604030504040204" pitchFamily="50" charset="-128"/>
                <a:ea typeface="メイリオ" panose="020B0604030504040204" pitchFamily="50" charset="-128"/>
              </a:rPr>
              <a:t>/</a:t>
            </a:r>
            <a:r>
              <a:rPr lang="ja-JP" altLang="en-US" sz="450" dirty="0">
                <a:latin typeface="メイリオ" panose="020B0604030504040204" pitchFamily="50" charset="-128"/>
                <a:ea typeface="メイリオ" panose="020B0604030504040204" pitchFamily="50" charset="-128"/>
              </a:rPr>
              <a:t>試験番号：</a:t>
            </a:r>
            <a:r>
              <a:rPr lang="en-US" altLang="ja-JP" sz="450" dirty="0">
                <a:latin typeface="メイリオ" panose="020B0604030504040204" pitchFamily="50" charset="-128"/>
                <a:ea typeface="メイリオ" panose="020B0604030504040204" pitchFamily="50" charset="-128"/>
              </a:rPr>
              <a:t>30123030884-1,30123030885-1/</a:t>
            </a:r>
            <a:r>
              <a:rPr lang="ja-JP" altLang="en-US" sz="450" dirty="0">
                <a:latin typeface="メイリオ" panose="020B0604030504040204" pitchFamily="50" charset="-128"/>
                <a:ea typeface="メイリオ" panose="020B0604030504040204" pitchFamily="50" charset="-128"/>
              </a:rPr>
              <a:t>試験結果：</a:t>
            </a:r>
            <a:r>
              <a:rPr lang="en-US" altLang="ja-JP" sz="450" dirty="0">
                <a:latin typeface="メイリオ" panose="020B0604030504040204" pitchFamily="50" charset="-128"/>
                <a:ea typeface="メイリオ" panose="020B0604030504040204" pitchFamily="50" charset="-128"/>
              </a:rPr>
              <a:t>99%</a:t>
            </a:r>
            <a:r>
              <a:rPr lang="ja-JP" altLang="en-US" sz="450" dirty="0">
                <a:latin typeface="メイリオ" panose="020B0604030504040204" pitchFamily="50" charset="-128"/>
                <a:ea typeface="メイリオ" panose="020B0604030504040204" pitchFamily="50" charset="-128"/>
              </a:rPr>
              <a:t>以上抑制</a:t>
            </a:r>
            <a:r>
              <a:rPr lang="en-US" altLang="ja-JP" sz="450" dirty="0">
                <a:latin typeface="メイリオ" panose="020B0604030504040204" pitchFamily="50" charset="-128"/>
                <a:ea typeface="メイリオ" panose="020B0604030504040204" pitchFamily="50" charset="-128"/>
              </a:rPr>
              <a:t>/</a:t>
            </a:r>
            <a:r>
              <a:rPr lang="ja-JP" altLang="en-US" sz="450" dirty="0">
                <a:latin typeface="メイリオ" panose="020B0604030504040204" pitchFamily="50" charset="-128"/>
                <a:ea typeface="メイリオ" panose="020B0604030504040204" pitchFamily="50" charset="-128"/>
              </a:rPr>
              <a:t>試験は</a:t>
            </a:r>
            <a:r>
              <a:rPr lang="en-US" altLang="ja-JP" sz="450" dirty="0">
                <a:latin typeface="メイリオ" panose="020B0604030504040204" pitchFamily="50" charset="-128"/>
                <a:ea typeface="メイリオ" panose="020B0604030504040204" pitchFamily="50" charset="-128"/>
              </a:rPr>
              <a:t>2</a:t>
            </a:r>
            <a:r>
              <a:rPr lang="ja-JP" altLang="en-US" sz="450" dirty="0">
                <a:latin typeface="メイリオ" panose="020B0604030504040204" pitchFamily="50" charset="-128"/>
                <a:ea typeface="メイリオ" panose="020B0604030504040204" pitchFamily="50" charset="-128"/>
              </a:rPr>
              <a:t>種類のみの菌で実施。 　　</a:t>
            </a:r>
            <a:endParaRPr lang="en-US" altLang="ja-JP" sz="450" dirty="0">
              <a:latin typeface="メイリオ" panose="020B0604030504040204" pitchFamily="50" charset="-128"/>
              <a:ea typeface="メイリオ" panose="020B0604030504040204" pitchFamily="50" charset="-128"/>
            </a:endParaRPr>
          </a:p>
          <a:p>
            <a:r>
              <a:rPr lang="en-US" altLang="ja-JP" sz="450" dirty="0">
                <a:latin typeface="メイリオ" panose="020B0604030504040204" pitchFamily="50" charset="-128"/>
                <a:ea typeface="メイリオ" panose="020B0604030504040204" pitchFamily="50" charset="-128"/>
              </a:rPr>
              <a:t>      </a:t>
            </a:r>
            <a:r>
              <a:rPr lang="ja-JP" altLang="en-US" sz="450" dirty="0">
                <a:latin typeface="メイリオ" panose="020B0604030504040204" pitchFamily="50" charset="-128"/>
                <a:ea typeface="メイリオ" panose="020B0604030504040204" pitchFamily="50" charset="-128"/>
              </a:rPr>
              <a:t>［防カビ］試験機関：一般財団法人 ボーケン品質評価機構</a:t>
            </a:r>
            <a:r>
              <a:rPr lang="en-US" altLang="ja-JP" sz="450" dirty="0">
                <a:latin typeface="メイリオ" panose="020B0604030504040204" pitchFamily="50" charset="-128"/>
                <a:ea typeface="メイリオ" panose="020B0604030504040204" pitchFamily="50" charset="-128"/>
              </a:rPr>
              <a:t>/</a:t>
            </a:r>
            <a:r>
              <a:rPr lang="ja-JP" altLang="en-US" sz="450" dirty="0">
                <a:latin typeface="メイリオ" panose="020B0604030504040204" pitchFamily="50" charset="-128"/>
                <a:ea typeface="メイリオ" panose="020B0604030504040204" pitchFamily="50" charset="-128"/>
              </a:rPr>
              <a:t>試験方法：</a:t>
            </a:r>
            <a:r>
              <a:rPr lang="en-US" altLang="ja-JP" sz="450" dirty="0">
                <a:latin typeface="メイリオ" panose="020B0604030504040204" pitchFamily="50" charset="-128"/>
                <a:ea typeface="メイリオ" panose="020B0604030504040204" pitchFamily="50" charset="-128"/>
              </a:rPr>
              <a:t>JIS Z 2911</a:t>
            </a:r>
            <a:r>
              <a:rPr lang="ja-JP" altLang="en-US" sz="450" dirty="0">
                <a:latin typeface="メイリオ" panose="020B0604030504040204" pitchFamily="50" charset="-128"/>
                <a:ea typeface="メイリオ" panose="020B0604030504040204" pitchFamily="50" charset="-128"/>
              </a:rPr>
              <a:t>：</a:t>
            </a:r>
            <a:r>
              <a:rPr lang="en-US" altLang="ja-JP" sz="450" dirty="0">
                <a:latin typeface="メイリオ" panose="020B0604030504040204" pitchFamily="50" charset="-128"/>
                <a:ea typeface="メイリオ" panose="020B0604030504040204" pitchFamily="50" charset="-128"/>
              </a:rPr>
              <a:t>2018 </a:t>
            </a:r>
            <a:r>
              <a:rPr lang="ja-JP" altLang="en-US" sz="450" dirty="0">
                <a:latin typeface="メイリオ" panose="020B0604030504040204" pitchFamily="50" charset="-128"/>
                <a:ea typeface="メイリオ" panose="020B0604030504040204" pitchFamily="50" charset="-128"/>
              </a:rPr>
              <a:t>定性試験（繊維製品の試験・乾式法）</a:t>
            </a:r>
            <a:r>
              <a:rPr lang="en-US" altLang="ja-JP" sz="450" dirty="0">
                <a:latin typeface="メイリオ" panose="020B0604030504040204" pitchFamily="50" charset="-128"/>
                <a:ea typeface="メイリオ" panose="020B0604030504040204" pitchFamily="50" charset="-128"/>
              </a:rPr>
              <a:t>/</a:t>
            </a:r>
            <a:r>
              <a:rPr lang="ja-JP" altLang="en-US" sz="450" dirty="0">
                <a:latin typeface="メイリオ" panose="020B0604030504040204" pitchFamily="50" charset="-128"/>
                <a:ea typeface="メイリオ" panose="020B0604030504040204" pitchFamily="50" charset="-128"/>
              </a:rPr>
              <a:t>試験番号：</a:t>
            </a:r>
            <a:r>
              <a:rPr lang="en-US" altLang="ja-JP" sz="450" dirty="0">
                <a:latin typeface="メイリオ" panose="020B0604030504040204" pitchFamily="50" charset="-128"/>
                <a:ea typeface="メイリオ" panose="020B0604030504040204" pitchFamily="50" charset="-128"/>
              </a:rPr>
              <a:t>30123030886</a:t>
            </a:r>
            <a:r>
              <a:rPr lang="ja-JP" altLang="en-US" sz="450" dirty="0">
                <a:latin typeface="メイリオ" panose="020B0604030504040204" pitchFamily="50" charset="-128"/>
                <a:ea typeface="メイリオ" panose="020B0604030504040204" pitchFamily="50" charset="-128"/>
              </a:rPr>
              <a:t>（</a:t>
            </a:r>
            <a:r>
              <a:rPr lang="en-US" altLang="ja-JP" sz="450" dirty="0">
                <a:latin typeface="メイリオ" panose="020B0604030504040204" pitchFamily="50" charset="-128"/>
                <a:ea typeface="メイリオ" panose="020B0604030504040204" pitchFamily="50" charset="-128"/>
              </a:rPr>
              <a:t>29023002814-1</a:t>
            </a:r>
            <a:r>
              <a:rPr lang="ja-JP" altLang="en-US" sz="450" dirty="0">
                <a:latin typeface="メイリオ" panose="020B0604030504040204" pitchFamily="50" charset="-128"/>
                <a:ea typeface="メイリオ" panose="020B0604030504040204" pitchFamily="50" charset="-128"/>
              </a:rPr>
              <a:t>）</a:t>
            </a:r>
            <a:r>
              <a:rPr lang="en-US" altLang="ja-JP" sz="450" dirty="0">
                <a:latin typeface="メイリオ" panose="020B0604030504040204" pitchFamily="50" charset="-128"/>
                <a:ea typeface="メイリオ" panose="020B0604030504040204" pitchFamily="50" charset="-128"/>
              </a:rPr>
              <a:t>/</a:t>
            </a:r>
            <a:r>
              <a:rPr lang="ja-JP" altLang="en-US" sz="450" dirty="0">
                <a:latin typeface="メイリオ" panose="020B0604030504040204" pitchFamily="50" charset="-128"/>
                <a:ea typeface="メイリオ" panose="020B0604030504040204" pitchFamily="50" charset="-128"/>
              </a:rPr>
              <a:t>試験結果：菌糸の発育が認め　</a:t>
            </a:r>
            <a:endParaRPr lang="en-US" altLang="ja-JP" sz="450" dirty="0">
              <a:latin typeface="メイリオ" panose="020B0604030504040204" pitchFamily="50" charset="-128"/>
              <a:ea typeface="メイリオ" panose="020B0604030504040204" pitchFamily="50" charset="-128"/>
            </a:endParaRPr>
          </a:p>
          <a:p>
            <a:r>
              <a:rPr lang="ja-JP" altLang="en-US" sz="450" dirty="0">
                <a:latin typeface="メイリオ" panose="020B0604030504040204" pitchFamily="50" charset="-128"/>
                <a:ea typeface="メイリオ" panose="020B0604030504040204" pitchFamily="50" charset="-128"/>
              </a:rPr>
              <a:t>　　 られない。</a:t>
            </a:r>
            <a:endParaRPr kumimoji="1" lang="ja-JP" altLang="en-US" sz="450" dirty="0">
              <a:latin typeface="メイリオ" panose="020B0604030504040204" pitchFamily="50" charset="-128"/>
              <a:ea typeface="メイリオ" panose="020B0604030504040204" pitchFamily="50" charset="-128"/>
            </a:endParaRPr>
          </a:p>
        </p:txBody>
      </p:sp>
      <p:pic>
        <p:nvPicPr>
          <p:cNvPr id="612" name="図 611" descr="屋内, テーブル, ケーキ, 座る が含まれている画像&#10;&#10;AI 生成コンテンツは誤りを含む可能性があります。">
            <a:extLst>
              <a:ext uri="{FF2B5EF4-FFF2-40B4-BE49-F238E27FC236}">
                <a16:creationId xmlns:a16="http://schemas.microsoft.com/office/drawing/2014/main" id="{B59EC132-BBD9-1AA6-3600-F4025D043E7B}"/>
              </a:ext>
            </a:extLst>
          </p:cNvPr>
          <p:cNvPicPr>
            <a:picLocks noChangeAspect="1"/>
          </p:cNvPicPr>
          <p:nvPr/>
        </p:nvPicPr>
        <p:blipFill>
          <a:blip r:embed="rId40"/>
          <a:stretch>
            <a:fillRect/>
          </a:stretch>
        </p:blipFill>
        <p:spPr>
          <a:xfrm>
            <a:off x="1969735" y="5020623"/>
            <a:ext cx="2993087" cy="2227743"/>
          </a:xfrm>
          <a:prstGeom prst="rect">
            <a:avLst/>
          </a:prstGeom>
        </p:spPr>
      </p:pic>
      <p:pic>
        <p:nvPicPr>
          <p:cNvPr id="623" name="図 622" descr="光, 座る, 暗い, ミラー が含まれている画像&#10;&#10;AI 生成コンテンツは誤りを含む可能性があります。">
            <a:extLst>
              <a:ext uri="{FF2B5EF4-FFF2-40B4-BE49-F238E27FC236}">
                <a16:creationId xmlns:a16="http://schemas.microsoft.com/office/drawing/2014/main" id="{0C2A76D7-30D0-906F-5389-48CC7A2C82DE}"/>
              </a:ext>
            </a:extLst>
          </p:cNvPr>
          <p:cNvPicPr>
            <a:picLocks noChangeAspect="1"/>
          </p:cNvPicPr>
          <p:nvPr/>
        </p:nvPicPr>
        <p:blipFill>
          <a:blip r:embed="rId41"/>
          <a:stretch>
            <a:fillRect/>
          </a:stretch>
        </p:blipFill>
        <p:spPr>
          <a:xfrm>
            <a:off x="2854874" y="6300471"/>
            <a:ext cx="804912" cy="982620"/>
          </a:xfrm>
          <a:prstGeom prst="rect">
            <a:avLst/>
          </a:prstGeom>
        </p:spPr>
      </p:pic>
      <p:grpSp>
        <p:nvGrpSpPr>
          <p:cNvPr id="163" name="グループ化 162">
            <a:extLst>
              <a:ext uri="{FF2B5EF4-FFF2-40B4-BE49-F238E27FC236}">
                <a16:creationId xmlns:a16="http://schemas.microsoft.com/office/drawing/2014/main" id="{C723621B-F7C7-08E5-413B-7CFD5D53654D}"/>
              </a:ext>
            </a:extLst>
          </p:cNvPr>
          <p:cNvGrpSpPr/>
          <p:nvPr/>
        </p:nvGrpSpPr>
        <p:grpSpPr>
          <a:xfrm>
            <a:off x="114343" y="5480876"/>
            <a:ext cx="5825987" cy="1720250"/>
            <a:chOff x="87298" y="5494621"/>
            <a:chExt cx="5825987" cy="1720250"/>
          </a:xfrm>
        </p:grpSpPr>
        <p:grpSp>
          <p:nvGrpSpPr>
            <p:cNvPr id="160" name="グループ化 159">
              <a:extLst>
                <a:ext uri="{FF2B5EF4-FFF2-40B4-BE49-F238E27FC236}">
                  <a16:creationId xmlns:a16="http://schemas.microsoft.com/office/drawing/2014/main" id="{2976CB5C-B89F-93D4-CD78-F31FFC08F11C}"/>
                </a:ext>
              </a:extLst>
            </p:cNvPr>
            <p:cNvGrpSpPr/>
            <p:nvPr/>
          </p:nvGrpSpPr>
          <p:grpSpPr>
            <a:xfrm>
              <a:off x="4390198" y="5779007"/>
              <a:ext cx="1523087" cy="1435864"/>
              <a:chOff x="4390198" y="5779007"/>
              <a:chExt cx="1523087" cy="1435864"/>
            </a:xfrm>
          </p:grpSpPr>
          <p:grpSp>
            <p:nvGrpSpPr>
              <p:cNvPr id="638" name="グループ化 637">
                <a:extLst>
                  <a:ext uri="{FF2B5EF4-FFF2-40B4-BE49-F238E27FC236}">
                    <a16:creationId xmlns:a16="http://schemas.microsoft.com/office/drawing/2014/main" id="{F49F72EB-FE57-407A-41D2-C33412C86A9E}"/>
                  </a:ext>
                </a:extLst>
              </p:cNvPr>
              <p:cNvGrpSpPr/>
              <p:nvPr/>
            </p:nvGrpSpPr>
            <p:grpSpPr>
              <a:xfrm>
                <a:off x="4390198" y="5779007"/>
                <a:ext cx="1523087" cy="1435864"/>
                <a:chOff x="4390198" y="5626100"/>
                <a:chExt cx="1523087" cy="1435864"/>
              </a:xfrm>
            </p:grpSpPr>
            <p:sp>
              <p:nvSpPr>
                <p:cNvPr id="637" name="正方形/長方形 636">
                  <a:extLst>
                    <a:ext uri="{FF2B5EF4-FFF2-40B4-BE49-F238E27FC236}">
                      <a16:creationId xmlns:a16="http://schemas.microsoft.com/office/drawing/2014/main" id="{B2CBE333-D406-38EA-96D2-953F1BA68E43}"/>
                    </a:ext>
                  </a:extLst>
                </p:cNvPr>
                <p:cNvSpPr/>
                <p:nvPr/>
              </p:nvSpPr>
              <p:spPr>
                <a:xfrm>
                  <a:off x="4390198" y="5626100"/>
                  <a:ext cx="1091376" cy="131681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kumimoji="1" lang="ja-JP" altLang="en-US"/>
                </a:p>
              </p:txBody>
            </p:sp>
            <p:pic>
              <p:nvPicPr>
                <p:cNvPr id="621" name="図 620" descr="台の上に置かれたナイフ&#10;&#10;AI 生成コンテンツは誤りを含む可能性があります。">
                  <a:extLst>
                    <a:ext uri="{FF2B5EF4-FFF2-40B4-BE49-F238E27FC236}">
                      <a16:creationId xmlns:a16="http://schemas.microsoft.com/office/drawing/2014/main" id="{6B8CDCD4-D651-101D-8DC9-C814EE34B0AA}"/>
                    </a:ext>
                  </a:extLst>
                </p:cNvPr>
                <p:cNvPicPr>
                  <a:picLocks noChangeAspect="1"/>
                </p:cNvPicPr>
                <p:nvPr/>
              </p:nvPicPr>
              <p:blipFill>
                <a:blip r:embed="rId42"/>
                <a:stretch>
                  <a:fillRect/>
                </a:stretch>
              </p:blipFill>
              <p:spPr>
                <a:xfrm>
                  <a:off x="4815335" y="5883519"/>
                  <a:ext cx="758405" cy="1178445"/>
                </a:xfrm>
                <a:prstGeom prst="rect">
                  <a:avLst/>
                </a:prstGeom>
              </p:spPr>
            </p:pic>
            <p:sp>
              <p:nvSpPr>
                <p:cNvPr id="626" name="テキスト ボックス 625">
                  <a:extLst>
                    <a:ext uri="{FF2B5EF4-FFF2-40B4-BE49-F238E27FC236}">
                      <a16:creationId xmlns:a16="http://schemas.microsoft.com/office/drawing/2014/main" id="{A3D6FE30-A814-0B39-9314-E4DAC210FFE3}"/>
                    </a:ext>
                  </a:extLst>
                </p:cNvPr>
                <p:cNvSpPr txBox="1"/>
                <p:nvPr/>
              </p:nvSpPr>
              <p:spPr>
                <a:xfrm>
                  <a:off x="4423816" y="5634439"/>
                  <a:ext cx="1193133" cy="230832"/>
                </a:xfrm>
                <a:prstGeom prst="rect">
                  <a:avLst/>
                </a:prstGeom>
                <a:noFill/>
              </p:spPr>
              <p:txBody>
                <a:bodyPr wrap="square" rtlCol="0">
                  <a:spAutoFit/>
                </a:bodyPr>
                <a:lstStyle/>
                <a:p>
                  <a:r>
                    <a:rPr lang="ja-JP" altLang="en-US" sz="900" dirty="0">
                      <a:solidFill>
                        <a:schemeClr val="accent1">
                          <a:lumMod val="75000"/>
                        </a:schemeClr>
                      </a:solidFill>
                      <a:latin typeface="+mj-ea"/>
                      <a:ea typeface="+mj-ea"/>
                    </a:rPr>
                    <a:t>送風路のおそうじ</a:t>
                  </a:r>
                </a:p>
              </p:txBody>
            </p:sp>
            <p:sp>
              <p:nvSpPr>
                <p:cNvPr id="627" name="テキスト ボックス 626">
                  <a:extLst>
                    <a:ext uri="{FF2B5EF4-FFF2-40B4-BE49-F238E27FC236}">
                      <a16:creationId xmlns:a16="http://schemas.microsoft.com/office/drawing/2014/main" id="{504CF292-07D6-A23A-7FC9-2600590FFE20}"/>
                    </a:ext>
                  </a:extLst>
                </p:cNvPr>
                <p:cNvSpPr txBox="1"/>
                <p:nvPr/>
              </p:nvSpPr>
              <p:spPr>
                <a:xfrm>
                  <a:off x="4390198" y="5826919"/>
                  <a:ext cx="1523087" cy="276999"/>
                </a:xfrm>
                <a:prstGeom prst="rect">
                  <a:avLst/>
                </a:prstGeom>
                <a:noFill/>
                <a:ln>
                  <a:noFill/>
                </a:ln>
              </p:spPr>
              <p:txBody>
                <a:bodyPr wrap="square" rtlCol="0">
                  <a:spAutoFit/>
                </a:bodyPr>
                <a:lstStyle/>
                <a:p>
                  <a:r>
                    <a:rPr lang="ja-JP" altLang="en-US" sz="600" dirty="0">
                      <a:latin typeface="メイリオ" panose="020B0604030504040204" pitchFamily="50" charset="-128"/>
                      <a:ea typeface="メイリオ" panose="020B0604030504040204" pitchFamily="50" charset="-128"/>
                    </a:rPr>
                    <a:t>抗菌・防カビ</a:t>
                  </a:r>
                  <a:r>
                    <a:rPr lang="en-US" altLang="ja-JP" sz="800" baseline="30000" dirty="0">
                      <a:latin typeface="メイリオ" panose="020B0604030504040204" pitchFamily="50" charset="-128"/>
                      <a:ea typeface="メイリオ" panose="020B0604030504040204" pitchFamily="50" charset="-128"/>
                    </a:rPr>
                    <a:t>※2</a:t>
                  </a:r>
                  <a:r>
                    <a:rPr lang="ja-JP" altLang="en-US" sz="600" dirty="0">
                      <a:latin typeface="メイリオ" panose="020B0604030504040204" pitchFamily="50" charset="-128"/>
                      <a:ea typeface="メイリオ" panose="020B0604030504040204" pitchFamily="50" charset="-128"/>
                    </a:rPr>
                    <a:t>シートで</a:t>
                  </a:r>
                  <a:endParaRPr lang="en-US" altLang="ja-JP" sz="600" dirty="0">
                    <a:latin typeface="メイリオ" panose="020B0604030504040204" pitchFamily="50" charset="-128"/>
                    <a:ea typeface="メイリオ" panose="020B0604030504040204" pitchFamily="50" charset="-128"/>
                  </a:endParaRPr>
                </a:p>
                <a:p>
                  <a:r>
                    <a:rPr lang="ja-JP" altLang="en-US" sz="600" dirty="0">
                      <a:latin typeface="メイリオ" panose="020B0604030504040204" pitchFamily="50" charset="-128"/>
                      <a:ea typeface="メイリオ" panose="020B0604030504040204" pitchFamily="50" charset="-128"/>
                    </a:rPr>
                    <a:t>送風路を拭きそうじ</a:t>
                  </a:r>
                  <a:endParaRPr lang="en-US" altLang="ja-JP" sz="600" dirty="0">
                    <a:latin typeface="メイリオ" panose="020B0604030504040204" pitchFamily="50" charset="-128"/>
                    <a:ea typeface="メイリオ" panose="020B0604030504040204" pitchFamily="50" charset="-128"/>
                  </a:endParaRPr>
                </a:p>
              </p:txBody>
            </p:sp>
          </p:grpSp>
          <p:sp>
            <p:nvSpPr>
              <p:cNvPr id="485" name="テキスト ボックス 484">
                <a:extLst>
                  <a:ext uri="{FF2B5EF4-FFF2-40B4-BE49-F238E27FC236}">
                    <a16:creationId xmlns:a16="http://schemas.microsoft.com/office/drawing/2014/main" id="{58E06F05-53E3-8271-FBF3-FBCFBB9A27F5}"/>
                  </a:ext>
                </a:extLst>
              </p:cNvPr>
              <p:cNvSpPr txBox="1"/>
              <p:nvPr/>
            </p:nvSpPr>
            <p:spPr>
              <a:xfrm>
                <a:off x="4486910" y="6298107"/>
                <a:ext cx="507098" cy="184666"/>
              </a:xfrm>
              <a:prstGeom prst="rect">
                <a:avLst/>
              </a:prstGeom>
              <a:noFill/>
              <a:ln>
                <a:noFill/>
              </a:ln>
            </p:spPr>
            <p:txBody>
              <a:bodyPr wrap="square" rtlCol="0">
                <a:spAutoFit/>
              </a:bodyPr>
              <a:lstStyle/>
              <a:p>
                <a:r>
                  <a:rPr lang="ja-JP" altLang="en-US" sz="600" dirty="0">
                    <a:latin typeface="メイリオ" panose="020B0604030504040204" pitchFamily="50" charset="-128"/>
                    <a:ea typeface="メイリオ" panose="020B0604030504040204" pitchFamily="50" charset="-128"/>
                  </a:rPr>
                  <a:t>シート面</a:t>
                </a:r>
                <a:endParaRPr lang="en-US" altLang="ja-JP" sz="600" dirty="0">
                  <a:latin typeface="メイリオ" panose="020B0604030504040204" pitchFamily="50" charset="-128"/>
                  <a:ea typeface="メイリオ" panose="020B0604030504040204" pitchFamily="50" charset="-128"/>
                </a:endParaRPr>
              </a:p>
            </p:txBody>
          </p:sp>
          <p:sp>
            <p:nvSpPr>
              <p:cNvPr id="488" name="円/楕円 258">
                <a:extLst>
                  <a:ext uri="{FF2B5EF4-FFF2-40B4-BE49-F238E27FC236}">
                    <a16:creationId xmlns:a16="http://schemas.microsoft.com/office/drawing/2014/main" id="{59729C5C-6A80-F416-13D8-F3C360018DB9}"/>
                  </a:ext>
                </a:extLst>
              </p:cNvPr>
              <p:cNvSpPr/>
              <p:nvPr/>
            </p:nvSpPr>
            <p:spPr>
              <a:xfrm>
                <a:off x="5011315" y="6583639"/>
                <a:ext cx="53532" cy="53532"/>
              </a:xfrm>
              <a:prstGeom prst="ellipse">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latin typeface="メイリオ" panose="020B0604030504040204" pitchFamily="50" charset="-128"/>
                  <a:ea typeface="メイリオ" panose="020B0604030504040204" pitchFamily="50" charset="-128"/>
                </a:endParaRPr>
              </a:p>
            </p:txBody>
          </p:sp>
          <p:cxnSp>
            <p:nvCxnSpPr>
              <p:cNvPr id="493" name="直線コネクタ 492">
                <a:extLst>
                  <a:ext uri="{FF2B5EF4-FFF2-40B4-BE49-F238E27FC236}">
                    <a16:creationId xmlns:a16="http://schemas.microsoft.com/office/drawing/2014/main" id="{443F072C-715B-84A1-C081-F51D5CBFE95E}"/>
                  </a:ext>
                </a:extLst>
              </p:cNvPr>
              <p:cNvCxnSpPr>
                <a:cxnSpLocks/>
              </p:cNvCxnSpPr>
              <p:nvPr/>
            </p:nvCxnSpPr>
            <p:spPr>
              <a:xfrm flipH="1" flipV="1">
                <a:off x="4764744" y="6468956"/>
                <a:ext cx="254697" cy="129634"/>
              </a:xfrm>
              <a:prstGeom prst="line">
                <a:avLst/>
              </a:prstGeom>
            </p:spPr>
            <p:style>
              <a:lnRef idx="1">
                <a:schemeClr val="accent1"/>
              </a:lnRef>
              <a:fillRef idx="0">
                <a:schemeClr val="accent1"/>
              </a:fillRef>
              <a:effectRef idx="0">
                <a:schemeClr val="accent1"/>
              </a:effectRef>
              <a:fontRef idx="minor">
                <a:schemeClr val="tx1"/>
              </a:fontRef>
            </p:style>
          </p:cxnSp>
        </p:grpSp>
        <p:sp>
          <p:nvSpPr>
            <p:cNvPr id="95" name="円/楕円 258">
              <a:extLst>
                <a:ext uri="{FF2B5EF4-FFF2-40B4-BE49-F238E27FC236}">
                  <a16:creationId xmlns:a16="http://schemas.microsoft.com/office/drawing/2014/main" id="{8F85EC37-C802-0D8F-0E47-093E1FCF6A59}"/>
                </a:ext>
              </a:extLst>
            </p:cNvPr>
            <p:cNvSpPr/>
            <p:nvPr/>
          </p:nvSpPr>
          <p:spPr>
            <a:xfrm>
              <a:off x="4147092" y="5734341"/>
              <a:ext cx="53532" cy="53532"/>
            </a:xfrm>
            <a:prstGeom prst="ellipse">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latin typeface="メイリオ" panose="020B0604030504040204" pitchFamily="50" charset="-128"/>
                <a:ea typeface="メイリオ" panose="020B0604030504040204" pitchFamily="50" charset="-128"/>
              </a:endParaRPr>
            </a:p>
          </p:txBody>
        </p:sp>
        <p:cxnSp>
          <p:nvCxnSpPr>
            <p:cNvPr id="96" name="直線コネクタ 95">
              <a:extLst>
                <a:ext uri="{FF2B5EF4-FFF2-40B4-BE49-F238E27FC236}">
                  <a16:creationId xmlns:a16="http://schemas.microsoft.com/office/drawing/2014/main" id="{C66C88A9-CFB6-6B55-46A6-FC45EC0A1DE9}"/>
                </a:ext>
              </a:extLst>
            </p:cNvPr>
            <p:cNvCxnSpPr>
              <a:cxnSpLocks/>
            </p:cNvCxnSpPr>
            <p:nvPr/>
          </p:nvCxnSpPr>
          <p:spPr>
            <a:xfrm>
              <a:off x="4165988" y="5762118"/>
              <a:ext cx="224210" cy="56051"/>
            </a:xfrm>
            <a:prstGeom prst="line">
              <a:avLst/>
            </a:prstGeom>
          </p:spPr>
          <p:style>
            <a:lnRef idx="1">
              <a:schemeClr val="accent1"/>
            </a:lnRef>
            <a:fillRef idx="0">
              <a:schemeClr val="accent1"/>
            </a:fillRef>
            <a:effectRef idx="0">
              <a:schemeClr val="accent1"/>
            </a:effectRef>
            <a:fontRef idx="minor">
              <a:schemeClr val="tx1"/>
            </a:fontRef>
          </p:style>
        </p:cxnSp>
        <p:sp>
          <p:nvSpPr>
            <p:cNvPr id="622" name="円/楕円 258">
              <a:extLst>
                <a:ext uri="{FF2B5EF4-FFF2-40B4-BE49-F238E27FC236}">
                  <a16:creationId xmlns:a16="http://schemas.microsoft.com/office/drawing/2014/main" id="{888744DB-335A-DB63-9466-6688592028D1}"/>
                </a:ext>
              </a:extLst>
            </p:cNvPr>
            <p:cNvSpPr/>
            <p:nvPr/>
          </p:nvSpPr>
          <p:spPr>
            <a:xfrm>
              <a:off x="3525837" y="6234351"/>
              <a:ext cx="53532" cy="53532"/>
            </a:xfrm>
            <a:prstGeom prst="ellipse">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latin typeface="メイリオ" panose="020B0604030504040204" pitchFamily="50" charset="-128"/>
                <a:ea typeface="メイリオ" panose="020B0604030504040204" pitchFamily="50" charset="-128"/>
              </a:endParaRPr>
            </a:p>
          </p:txBody>
        </p:sp>
        <p:cxnSp>
          <p:nvCxnSpPr>
            <p:cNvPr id="628" name="直線コネクタ 627">
              <a:extLst>
                <a:ext uri="{FF2B5EF4-FFF2-40B4-BE49-F238E27FC236}">
                  <a16:creationId xmlns:a16="http://schemas.microsoft.com/office/drawing/2014/main" id="{EE32F2D9-387F-DECC-D0D1-7A5211A196D6}"/>
                </a:ext>
              </a:extLst>
            </p:cNvPr>
            <p:cNvCxnSpPr>
              <a:cxnSpLocks/>
            </p:cNvCxnSpPr>
            <p:nvPr/>
          </p:nvCxnSpPr>
          <p:spPr>
            <a:xfrm flipH="1" flipV="1">
              <a:off x="1794145" y="5961841"/>
              <a:ext cx="1731692" cy="294984"/>
            </a:xfrm>
            <a:prstGeom prst="line">
              <a:avLst/>
            </a:prstGeom>
          </p:spPr>
          <p:style>
            <a:lnRef idx="1">
              <a:schemeClr val="accent1"/>
            </a:lnRef>
            <a:fillRef idx="0">
              <a:schemeClr val="accent1"/>
            </a:fillRef>
            <a:effectRef idx="0">
              <a:schemeClr val="accent1"/>
            </a:effectRef>
            <a:fontRef idx="minor">
              <a:schemeClr val="tx1"/>
            </a:fontRef>
          </p:style>
        </p:cxnSp>
        <p:grpSp>
          <p:nvGrpSpPr>
            <p:cNvPr id="161" name="グループ化 160">
              <a:extLst>
                <a:ext uri="{FF2B5EF4-FFF2-40B4-BE49-F238E27FC236}">
                  <a16:creationId xmlns:a16="http://schemas.microsoft.com/office/drawing/2014/main" id="{D77BAE5A-29A6-F942-F860-4A913FAAB2A9}"/>
                </a:ext>
              </a:extLst>
            </p:cNvPr>
            <p:cNvGrpSpPr/>
            <p:nvPr/>
          </p:nvGrpSpPr>
          <p:grpSpPr>
            <a:xfrm>
              <a:off x="87298" y="5494621"/>
              <a:ext cx="1909762" cy="1698602"/>
              <a:chOff x="87298" y="5494621"/>
              <a:chExt cx="1909762" cy="1698602"/>
            </a:xfrm>
          </p:grpSpPr>
          <p:grpSp>
            <p:nvGrpSpPr>
              <p:cNvPr id="479" name="グループ化 478">
                <a:extLst>
                  <a:ext uri="{FF2B5EF4-FFF2-40B4-BE49-F238E27FC236}">
                    <a16:creationId xmlns:a16="http://schemas.microsoft.com/office/drawing/2014/main" id="{90720B63-5781-C626-A090-EF71A33DEAFF}"/>
                  </a:ext>
                </a:extLst>
              </p:cNvPr>
              <p:cNvGrpSpPr/>
              <p:nvPr/>
            </p:nvGrpSpPr>
            <p:grpSpPr>
              <a:xfrm>
                <a:off x="87298" y="5494621"/>
                <a:ext cx="1909762" cy="1698602"/>
                <a:chOff x="87298" y="5494620"/>
                <a:chExt cx="1909762" cy="1649527"/>
              </a:xfrm>
            </p:grpSpPr>
            <p:grpSp>
              <p:nvGrpSpPr>
                <p:cNvPr id="639" name="グループ化 638">
                  <a:extLst>
                    <a:ext uri="{FF2B5EF4-FFF2-40B4-BE49-F238E27FC236}">
                      <a16:creationId xmlns:a16="http://schemas.microsoft.com/office/drawing/2014/main" id="{210841F4-DC99-4DA9-D864-F530913081B4}"/>
                    </a:ext>
                  </a:extLst>
                </p:cNvPr>
                <p:cNvGrpSpPr/>
                <p:nvPr/>
              </p:nvGrpSpPr>
              <p:grpSpPr>
                <a:xfrm>
                  <a:off x="87298" y="5494620"/>
                  <a:ext cx="1909762" cy="1649527"/>
                  <a:chOff x="87298" y="5341713"/>
                  <a:chExt cx="1909762" cy="1649527"/>
                </a:xfrm>
              </p:grpSpPr>
              <p:sp>
                <p:nvSpPr>
                  <p:cNvPr id="634" name="正方形/長方形 633">
                    <a:extLst>
                      <a:ext uri="{FF2B5EF4-FFF2-40B4-BE49-F238E27FC236}">
                        <a16:creationId xmlns:a16="http://schemas.microsoft.com/office/drawing/2014/main" id="{6B6DB2DC-3A5F-0B87-06A2-759B6C7C369E}"/>
                      </a:ext>
                    </a:extLst>
                  </p:cNvPr>
                  <p:cNvSpPr/>
                  <p:nvPr/>
                </p:nvSpPr>
                <p:spPr>
                  <a:xfrm>
                    <a:off x="87943" y="5361068"/>
                    <a:ext cx="1854748" cy="163017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kumimoji="1" lang="ja-JP" altLang="en-US"/>
                  </a:p>
                </p:txBody>
              </p:sp>
              <p:pic>
                <p:nvPicPr>
                  <p:cNvPr id="619" name="図 618" descr="大きい, 時計, 小さい, 暗い が含まれている画像&#10;&#10;AI 生成コンテンツは誤りを含む可能性があります。">
                    <a:extLst>
                      <a:ext uri="{FF2B5EF4-FFF2-40B4-BE49-F238E27FC236}">
                        <a16:creationId xmlns:a16="http://schemas.microsoft.com/office/drawing/2014/main" id="{87B56CA7-E342-E2C7-BF42-D66D984780F3}"/>
                      </a:ext>
                    </a:extLst>
                  </p:cNvPr>
                  <p:cNvPicPr>
                    <a:picLocks noChangeAspect="1"/>
                  </p:cNvPicPr>
                  <p:nvPr/>
                </p:nvPicPr>
                <p:blipFill>
                  <a:blip r:embed="rId43"/>
                  <a:srcRect t="10114"/>
                  <a:stretch>
                    <a:fillRect/>
                  </a:stretch>
                </p:blipFill>
                <p:spPr>
                  <a:xfrm>
                    <a:off x="300626" y="6181602"/>
                    <a:ext cx="1414529" cy="789591"/>
                  </a:xfrm>
                  <a:prstGeom prst="rect">
                    <a:avLst/>
                  </a:prstGeom>
                </p:spPr>
              </p:pic>
              <p:sp>
                <p:nvSpPr>
                  <p:cNvPr id="624" name="テキスト ボックス 623">
                    <a:extLst>
                      <a:ext uri="{FF2B5EF4-FFF2-40B4-BE49-F238E27FC236}">
                        <a16:creationId xmlns:a16="http://schemas.microsoft.com/office/drawing/2014/main" id="{20F59F89-DB03-2676-B679-30E63FEDB140}"/>
                      </a:ext>
                    </a:extLst>
                  </p:cNvPr>
                  <p:cNvSpPr txBox="1"/>
                  <p:nvPr/>
                </p:nvSpPr>
                <p:spPr>
                  <a:xfrm>
                    <a:off x="87298" y="5551721"/>
                    <a:ext cx="1909762" cy="627658"/>
                  </a:xfrm>
                  <a:prstGeom prst="rect">
                    <a:avLst/>
                  </a:prstGeom>
                  <a:noFill/>
                  <a:ln>
                    <a:noFill/>
                  </a:ln>
                </p:spPr>
                <p:txBody>
                  <a:bodyPr wrap="square" rtlCol="0">
                    <a:spAutoFit/>
                  </a:bodyPr>
                  <a:lstStyle/>
                  <a:p>
                    <a:r>
                      <a:rPr lang="ja-JP" altLang="en-US" sz="600" dirty="0">
                        <a:latin typeface="メイリオ" panose="020B0604030504040204" pitchFamily="50" charset="-128"/>
                        <a:ea typeface="メイリオ" panose="020B0604030504040204" pitchFamily="50" charset="-128"/>
                      </a:rPr>
                      <a:t>ブラシで送風ファンについたホコリをはらい、</a:t>
                    </a:r>
                    <a:endParaRPr lang="en-US" altLang="ja-JP" sz="600" dirty="0">
                      <a:latin typeface="メイリオ" panose="020B0604030504040204" pitchFamily="50" charset="-128"/>
                      <a:ea typeface="メイリオ" panose="020B0604030504040204" pitchFamily="50" charset="-128"/>
                    </a:endParaRPr>
                  </a:p>
                  <a:p>
                    <a:r>
                      <a:rPr lang="ja-JP" altLang="en-US" sz="600" dirty="0">
                        <a:latin typeface="メイリオ" panose="020B0604030504040204" pitchFamily="50" charset="-128"/>
                        <a:ea typeface="メイリオ" panose="020B0604030504040204" pitchFamily="50" charset="-128"/>
                      </a:rPr>
                      <a:t>よごれがたまるのを防ぎます。</a:t>
                    </a:r>
                    <a:endParaRPr lang="en-US" altLang="ja-JP" sz="600" dirty="0">
                      <a:latin typeface="メイリオ" panose="020B0604030504040204" pitchFamily="50" charset="-128"/>
                      <a:ea typeface="メイリオ" panose="020B0604030504040204" pitchFamily="50" charset="-128"/>
                    </a:endParaRPr>
                  </a:p>
                  <a:p>
                    <a:endParaRPr lang="en-US" altLang="ja-JP" sz="600" dirty="0">
                      <a:latin typeface="メイリオ" panose="020B0604030504040204" pitchFamily="50" charset="-128"/>
                      <a:ea typeface="メイリオ" panose="020B0604030504040204" pitchFamily="50" charset="-128"/>
                    </a:endParaRPr>
                  </a:p>
                  <a:p>
                    <a:r>
                      <a:rPr lang="ja-JP" altLang="en-US" sz="600" dirty="0">
                        <a:latin typeface="メイリオ" panose="020B0604030504040204" pitchFamily="50" charset="-128"/>
                        <a:ea typeface="メイリオ" panose="020B0604030504040204" pitchFamily="50" charset="-128"/>
                      </a:rPr>
                      <a:t>抗菌ブラシ</a:t>
                    </a:r>
                    <a:r>
                      <a:rPr lang="en-US" altLang="ja-JP" sz="800" baseline="30000" dirty="0">
                        <a:latin typeface="メイリオ" panose="020B0604030504040204" pitchFamily="50" charset="-128"/>
                        <a:ea typeface="メイリオ" panose="020B0604030504040204" pitchFamily="50" charset="-128"/>
                      </a:rPr>
                      <a:t>※1</a:t>
                    </a:r>
                    <a:r>
                      <a:rPr lang="ja-JP" altLang="en-US" sz="600" dirty="0">
                        <a:latin typeface="メイリオ" panose="020B0604030504040204" pitchFamily="50" charset="-128"/>
                        <a:ea typeface="メイリオ" panose="020B0604030504040204" pitchFamily="50" charset="-128"/>
                      </a:rPr>
                      <a:t>の形状</a:t>
                    </a:r>
                    <a:endParaRPr lang="en-US" altLang="ja-JP" sz="600" dirty="0">
                      <a:latin typeface="メイリオ" panose="020B0604030504040204" pitchFamily="50" charset="-128"/>
                      <a:ea typeface="メイリオ" panose="020B0604030504040204" pitchFamily="50" charset="-128"/>
                    </a:endParaRPr>
                  </a:p>
                  <a:p>
                    <a:r>
                      <a:rPr lang="ja-JP" altLang="en-US" sz="600" dirty="0">
                        <a:latin typeface="メイリオ" panose="020B0604030504040204" pitchFamily="50" charset="-128"/>
                        <a:ea typeface="メイリオ" panose="020B0604030504040204" pitchFamily="50" charset="-128"/>
                      </a:rPr>
                      <a:t>送風ファンの羽根の先端と奥側を同時におそうじします。さらに抗菌仕様で菌の発生を抑制します。</a:t>
                    </a:r>
                    <a:endParaRPr lang="en-US" altLang="ja-JP" sz="600" dirty="0">
                      <a:latin typeface="メイリオ" panose="020B0604030504040204" pitchFamily="50" charset="-128"/>
                      <a:ea typeface="メイリオ" panose="020B0604030504040204" pitchFamily="50" charset="-128"/>
                    </a:endParaRPr>
                  </a:p>
                </p:txBody>
              </p:sp>
              <p:sp>
                <p:nvSpPr>
                  <p:cNvPr id="630" name="テキスト ボックス 629">
                    <a:extLst>
                      <a:ext uri="{FF2B5EF4-FFF2-40B4-BE49-F238E27FC236}">
                        <a16:creationId xmlns:a16="http://schemas.microsoft.com/office/drawing/2014/main" id="{F90C629E-0F4A-28F2-9B68-2B79B553DC41}"/>
                      </a:ext>
                    </a:extLst>
                  </p:cNvPr>
                  <p:cNvSpPr txBox="1"/>
                  <p:nvPr/>
                </p:nvSpPr>
                <p:spPr>
                  <a:xfrm>
                    <a:off x="365886" y="5341713"/>
                    <a:ext cx="1399439" cy="230832"/>
                  </a:xfrm>
                  <a:prstGeom prst="rect">
                    <a:avLst/>
                  </a:prstGeom>
                  <a:noFill/>
                </p:spPr>
                <p:txBody>
                  <a:bodyPr wrap="square" rtlCol="0">
                    <a:spAutoFit/>
                  </a:bodyPr>
                  <a:lstStyle/>
                  <a:p>
                    <a:r>
                      <a:rPr lang="ja-JP" altLang="en-US" sz="900" dirty="0">
                        <a:solidFill>
                          <a:schemeClr val="accent1">
                            <a:lumMod val="75000"/>
                          </a:schemeClr>
                        </a:solidFill>
                        <a:latin typeface="+mj-ea"/>
                        <a:ea typeface="+mj-ea"/>
                      </a:rPr>
                      <a:t>送風ファンのおそうじ</a:t>
                    </a:r>
                  </a:p>
                </p:txBody>
              </p:sp>
            </p:grpSp>
            <p:cxnSp>
              <p:nvCxnSpPr>
                <p:cNvPr id="47" name="直線コネクタ 46">
                  <a:extLst>
                    <a:ext uri="{FF2B5EF4-FFF2-40B4-BE49-F238E27FC236}">
                      <a16:creationId xmlns:a16="http://schemas.microsoft.com/office/drawing/2014/main" id="{540AE7EF-C60D-F212-582E-543ED84702FC}"/>
                    </a:ext>
                  </a:extLst>
                </p:cNvPr>
                <p:cNvCxnSpPr>
                  <a:cxnSpLocks/>
                </p:cNvCxnSpPr>
                <p:nvPr/>
              </p:nvCxnSpPr>
              <p:spPr>
                <a:xfrm>
                  <a:off x="122906" y="5948343"/>
                  <a:ext cx="1764000"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2" name="円/楕円 258">
                <a:extLst>
                  <a:ext uri="{FF2B5EF4-FFF2-40B4-BE49-F238E27FC236}">
                    <a16:creationId xmlns:a16="http://schemas.microsoft.com/office/drawing/2014/main" id="{6EF6575C-7B7D-3F96-3ACA-235AA6B91E0D}"/>
                  </a:ext>
                </a:extLst>
              </p:cNvPr>
              <p:cNvSpPr/>
              <p:nvPr/>
            </p:nvSpPr>
            <p:spPr>
              <a:xfrm>
                <a:off x="1310087" y="6440930"/>
                <a:ext cx="53532" cy="53532"/>
              </a:xfrm>
              <a:prstGeom prst="ellipse">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latin typeface="メイリオ" panose="020B0604030504040204" pitchFamily="50" charset="-128"/>
                  <a:ea typeface="メイリオ" panose="020B0604030504040204" pitchFamily="50" charset="-128"/>
                </a:endParaRPr>
              </a:p>
            </p:txBody>
          </p:sp>
          <p:cxnSp>
            <p:nvCxnSpPr>
              <p:cNvPr id="103" name="直線コネクタ 102">
                <a:extLst>
                  <a:ext uri="{FF2B5EF4-FFF2-40B4-BE49-F238E27FC236}">
                    <a16:creationId xmlns:a16="http://schemas.microsoft.com/office/drawing/2014/main" id="{066BF1CF-BEED-89A6-0C45-5F6E04C6E553}"/>
                  </a:ext>
                </a:extLst>
              </p:cNvPr>
              <p:cNvCxnSpPr>
                <a:cxnSpLocks/>
              </p:cNvCxnSpPr>
              <p:nvPr/>
            </p:nvCxnSpPr>
            <p:spPr>
              <a:xfrm>
                <a:off x="1336853" y="6473056"/>
                <a:ext cx="65295" cy="425227"/>
              </a:xfrm>
              <a:prstGeom prst="line">
                <a:avLst/>
              </a:prstGeom>
            </p:spPr>
            <p:style>
              <a:lnRef idx="1">
                <a:schemeClr val="accent1"/>
              </a:lnRef>
              <a:fillRef idx="0">
                <a:schemeClr val="accent1"/>
              </a:fillRef>
              <a:effectRef idx="0">
                <a:schemeClr val="accent1"/>
              </a:effectRef>
              <a:fontRef idx="minor">
                <a:schemeClr val="tx1"/>
              </a:fontRef>
            </p:style>
          </p:cxnSp>
          <p:sp>
            <p:nvSpPr>
              <p:cNvPr id="594" name="円/楕円 258">
                <a:extLst>
                  <a:ext uri="{FF2B5EF4-FFF2-40B4-BE49-F238E27FC236}">
                    <a16:creationId xmlns:a16="http://schemas.microsoft.com/office/drawing/2014/main" id="{72EA02F8-B492-B75D-0CEA-49BCA5E9B4F3}"/>
                  </a:ext>
                </a:extLst>
              </p:cNvPr>
              <p:cNvSpPr/>
              <p:nvPr/>
            </p:nvSpPr>
            <p:spPr>
              <a:xfrm>
                <a:off x="649100" y="6468956"/>
                <a:ext cx="53532" cy="53532"/>
              </a:xfrm>
              <a:prstGeom prst="ellipse">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latin typeface="メイリオ" panose="020B0604030504040204" pitchFamily="50" charset="-128"/>
                  <a:ea typeface="メイリオ" panose="020B0604030504040204" pitchFamily="50" charset="-128"/>
                </a:endParaRPr>
              </a:p>
            </p:txBody>
          </p:sp>
          <p:cxnSp>
            <p:nvCxnSpPr>
              <p:cNvPr id="611" name="直線コネクタ 610">
                <a:extLst>
                  <a:ext uri="{FF2B5EF4-FFF2-40B4-BE49-F238E27FC236}">
                    <a16:creationId xmlns:a16="http://schemas.microsoft.com/office/drawing/2014/main" id="{07D69E0F-E170-02B9-8F86-0B7627EE7D8D}"/>
                  </a:ext>
                </a:extLst>
              </p:cNvPr>
              <p:cNvCxnSpPr>
                <a:cxnSpLocks/>
                <a:endCxn id="157" idx="0"/>
              </p:cNvCxnSpPr>
              <p:nvPr/>
            </p:nvCxnSpPr>
            <p:spPr>
              <a:xfrm flipH="1">
                <a:off x="583152" y="6501082"/>
                <a:ext cx="92714" cy="368975"/>
              </a:xfrm>
              <a:prstGeom prst="line">
                <a:avLst/>
              </a:prstGeom>
            </p:spPr>
            <p:style>
              <a:lnRef idx="1">
                <a:schemeClr val="accent1"/>
              </a:lnRef>
              <a:fillRef idx="0">
                <a:schemeClr val="accent1"/>
              </a:fillRef>
              <a:effectRef idx="0">
                <a:schemeClr val="accent1"/>
              </a:effectRef>
              <a:fontRef idx="minor">
                <a:schemeClr val="tx1"/>
              </a:fontRef>
            </p:style>
          </p:cxnSp>
          <p:sp>
            <p:nvSpPr>
              <p:cNvPr id="636" name="テキスト ボックス 635">
                <a:extLst>
                  <a:ext uri="{FF2B5EF4-FFF2-40B4-BE49-F238E27FC236}">
                    <a16:creationId xmlns:a16="http://schemas.microsoft.com/office/drawing/2014/main" id="{85809B33-3677-F1A6-2302-6FB75E3BA02A}"/>
                  </a:ext>
                </a:extLst>
              </p:cNvPr>
              <p:cNvSpPr txBox="1"/>
              <p:nvPr/>
            </p:nvSpPr>
            <p:spPr>
              <a:xfrm>
                <a:off x="1144647" y="6870057"/>
                <a:ext cx="619142" cy="323165"/>
              </a:xfrm>
              <a:prstGeom prst="rect">
                <a:avLst/>
              </a:prstGeom>
              <a:noFill/>
              <a:ln>
                <a:noFill/>
              </a:ln>
            </p:spPr>
            <p:txBody>
              <a:bodyPr wrap="square" rtlCol="0">
                <a:spAutoFit/>
              </a:bodyPr>
              <a:lstStyle/>
              <a:p>
                <a:r>
                  <a:rPr lang="ja-JP" altLang="en-US" sz="500" dirty="0">
                    <a:solidFill>
                      <a:schemeClr val="bg1"/>
                    </a:solidFill>
                    <a:latin typeface="メイリオ" panose="020B0604030504040204" pitchFamily="50" charset="-128"/>
                    <a:ea typeface="メイリオ" panose="020B0604030504040204" pitchFamily="50" charset="-128"/>
                  </a:rPr>
                  <a:t>送風ファンの</a:t>
                </a:r>
                <a:endParaRPr lang="en-US" altLang="ja-JP" sz="500" dirty="0">
                  <a:solidFill>
                    <a:schemeClr val="bg1"/>
                  </a:solidFill>
                  <a:latin typeface="メイリオ" panose="020B0604030504040204" pitchFamily="50" charset="-128"/>
                  <a:ea typeface="メイリオ" panose="020B0604030504040204" pitchFamily="50" charset="-128"/>
                </a:endParaRPr>
              </a:p>
              <a:p>
                <a:r>
                  <a:rPr lang="ja-JP" altLang="en-US" sz="500" dirty="0">
                    <a:solidFill>
                      <a:schemeClr val="bg1"/>
                    </a:solidFill>
                    <a:latin typeface="メイリオ" panose="020B0604030504040204" pitchFamily="50" charset="-128"/>
                    <a:ea typeface="メイリオ" panose="020B0604030504040204" pitchFamily="50" charset="-128"/>
                  </a:rPr>
                  <a:t>羽根の</a:t>
                </a:r>
                <a:r>
                  <a:rPr lang="ja-JP" altLang="en-US" sz="500" dirty="0">
                    <a:solidFill>
                      <a:srgbClr val="FFFF00"/>
                    </a:solidFill>
                    <a:latin typeface="メイリオ" panose="020B0604030504040204" pitchFamily="50" charset="-128"/>
                    <a:ea typeface="メイリオ" panose="020B0604030504040204" pitchFamily="50" charset="-128"/>
                  </a:rPr>
                  <a:t>奥側</a:t>
                </a:r>
                <a:r>
                  <a:rPr lang="ja-JP" altLang="en-US" sz="500" dirty="0">
                    <a:solidFill>
                      <a:schemeClr val="bg1"/>
                    </a:solidFill>
                    <a:latin typeface="メイリオ" panose="020B0604030504040204" pitchFamily="50" charset="-128"/>
                    <a:ea typeface="メイリオ" panose="020B0604030504040204" pitchFamily="50" charset="-128"/>
                  </a:rPr>
                  <a:t>を</a:t>
                </a:r>
                <a:endParaRPr lang="en-US" altLang="ja-JP" sz="500" dirty="0">
                  <a:solidFill>
                    <a:schemeClr val="bg1"/>
                  </a:solidFill>
                  <a:latin typeface="メイリオ" panose="020B0604030504040204" pitchFamily="50" charset="-128"/>
                  <a:ea typeface="メイリオ" panose="020B0604030504040204" pitchFamily="50" charset="-128"/>
                </a:endParaRPr>
              </a:p>
              <a:p>
                <a:r>
                  <a:rPr lang="ja-JP" altLang="en-US" sz="500" dirty="0">
                    <a:solidFill>
                      <a:schemeClr val="bg1"/>
                    </a:solidFill>
                    <a:latin typeface="メイリオ" panose="020B0604030504040204" pitchFamily="50" charset="-128"/>
                    <a:ea typeface="メイリオ" panose="020B0604030504040204" pitchFamily="50" charset="-128"/>
                  </a:rPr>
                  <a:t>おそうじ</a:t>
                </a:r>
                <a:endParaRPr lang="en-US" altLang="ja-JP" sz="500" dirty="0">
                  <a:solidFill>
                    <a:schemeClr val="bg1"/>
                  </a:solidFill>
                  <a:latin typeface="メイリオ" panose="020B0604030504040204" pitchFamily="50" charset="-128"/>
                  <a:ea typeface="メイリオ" panose="020B0604030504040204" pitchFamily="50" charset="-128"/>
                </a:endParaRPr>
              </a:p>
            </p:txBody>
          </p:sp>
          <p:sp>
            <p:nvSpPr>
              <p:cNvPr id="157" name="テキスト ボックス 156">
                <a:extLst>
                  <a:ext uri="{FF2B5EF4-FFF2-40B4-BE49-F238E27FC236}">
                    <a16:creationId xmlns:a16="http://schemas.microsoft.com/office/drawing/2014/main" id="{04899E8E-30FC-ABD2-8503-17B59C6A7C96}"/>
                  </a:ext>
                </a:extLst>
              </p:cNvPr>
              <p:cNvSpPr txBox="1"/>
              <p:nvPr/>
            </p:nvSpPr>
            <p:spPr>
              <a:xfrm>
                <a:off x="273581" y="6870057"/>
                <a:ext cx="619142" cy="323165"/>
              </a:xfrm>
              <a:prstGeom prst="rect">
                <a:avLst/>
              </a:prstGeom>
              <a:noFill/>
              <a:ln>
                <a:noFill/>
              </a:ln>
            </p:spPr>
            <p:txBody>
              <a:bodyPr wrap="square" rtlCol="0">
                <a:spAutoFit/>
              </a:bodyPr>
              <a:lstStyle/>
              <a:p>
                <a:r>
                  <a:rPr lang="ja-JP" altLang="en-US" sz="500" dirty="0">
                    <a:solidFill>
                      <a:schemeClr val="bg1"/>
                    </a:solidFill>
                    <a:latin typeface="メイリオ" panose="020B0604030504040204" pitchFamily="50" charset="-128"/>
                    <a:ea typeface="メイリオ" panose="020B0604030504040204" pitchFamily="50" charset="-128"/>
                  </a:rPr>
                  <a:t>送風ファンの</a:t>
                </a:r>
                <a:endParaRPr lang="en-US" altLang="ja-JP" sz="500" dirty="0">
                  <a:solidFill>
                    <a:schemeClr val="bg1"/>
                  </a:solidFill>
                  <a:latin typeface="メイリオ" panose="020B0604030504040204" pitchFamily="50" charset="-128"/>
                  <a:ea typeface="メイリオ" panose="020B0604030504040204" pitchFamily="50" charset="-128"/>
                </a:endParaRPr>
              </a:p>
              <a:p>
                <a:r>
                  <a:rPr lang="ja-JP" altLang="en-US" sz="500" dirty="0">
                    <a:solidFill>
                      <a:schemeClr val="bg1"/>
                    </a:solidFill>
                    <a:latin typeface="メイリオ" panose="020B0604030504040204" pitchFamily="50" charset="-128"/>
                    <a:ea typeface="メイリオ" panose="020B0604030504040204" pitchFamily="50" charset="-128"/>
                  </a:rPr>
                  <a:t>羽根の</a:t>
                </a:r>
                <a:r>
                  <a:rPr lang="ja-JP" altLang="en-US" sz="500" dirty="0">
                    <a:solidFill>
                      <a:srgbClr val="FFFF00"/>
                    </a:solidFill>
                    <a:latin typeface="メイリオ" panose="020B0604030504040204" pitchFamily="50" charset="-128"/>
                    <a:ea typeface="メイリオ" panose="020B0604030504040204" pitchFamily="50" charset="-128"/>
                  </a:rPr>
                  <a:t>先端</a:t>
                </a:r>
                <a:r>
                  <a:rPr lang="ja-JP" altLang="en-US" sz="500" dirty="0">
                    <a:solidFill>
                      <a:schemeClr val="bg1"/>
                    </a:solidFill>
                    <a:latin typeface="メイリオ" panose="020B0604030504040204" pitchFamily="50" charset="-128"/>
                    <a:ea typeface="メイリオ" panose="020B0604030504040204" pitchFamily="50" charset="-128"/>
                  </a:rPr>
                  <a:t>を</a:t>
                </a:r>
                <a:endParaRPr lang="en-US" altLang="ja-JP" sz="500" dirty="0">
                  <a:solidFill>
                    <a:schemeClr val="bg1"/>
                  </a:solidFill>
                  <a:latin typeface="メイリオ" panose="020B0604030504040204" pitchFamily="50" charset="-128"/>
                  <a:ea typeface="メイリオ" panose="020B0604030504040204" pitchFamily="50" charset="-128"/>
                </a:endParaRPr>
              </a:p>
              <a:p>
                <a:r>
                  <a:rPr lang="ja-JP" altLang="en-US" sz="500" dirty="0">
                    <a:solidFill>
                      <a:schemeClr val="bg1"/>
                    </a:solidFill>
                    <a:latin typeface="メイリオ" panose="020B0604030504040204" pitchFamily="50" charset="-128"/>
                    <a:ea typeface="メイリオ" panose="020B0604030504040204" pitchFamily="50" charset="-128"/>
                  </a:rPr>
                  <a:t>おそうじ</a:t>
                </a:r>
                <a:endParaRPr lang="en-US" altLang="ja-JP" sz="500" dirty="0">
                  <a:solidFill>
                    <a:schemeClr val="bg1"/>
                  </a:solidFill>
                  <a:latin typeface="メイリオ" panose="020B0604030504040204" pitchFamily="50" charset="-128"/>
                  <a:ea typeface="メイリオ" panose="020B0604030504040204" pitchFamily="50" charset="-128"/>
                </a:endParaRPr>
              </a:p>
            </p:txBody>
          </p:sp>
        </p:grpSp>
      </p:grpSp>
      <p:pic>
        <p:nvPicPr>
          <p:cNvPr id="277" name="図 276" descr="文字が書かれている&#10;&#10;AI 生成コンテンツは誤りを含む可能性があります。">
            <a:extLst>
              <a:ext uri="{FF2B5EF4-FFF2-40B4-BE49-F238E27FC236}">
                <a16:creationId xmlns:a16="http://schemas.microsoft.com/office/drawing/2014/main" id="{ED3D1685-1788-38F3-106A-EC4F56A03F13}"/>
              </a:ext>
            </a:extLst>
          </p:cNvPr>
          <p:cNvPicPr>
            <a:picLocks noChangeAspect="1"/>
          </p:cNvPicPr>
          <p:nvPr/>
        </p:nvPicPr>
        <p:blipFill>
          <a:blip r:embed="rId44"/>
          <a:stretch>
            <a:fillRect/>
          </a:stretch>
        </p:blipFill>
        <p:spPr>
          <a:xfrm>
            <a:off x="12994089" y="9436327"/>
            <a:ext cx="415950" cy="415950"/>
          </a:xfrm>
          <a:prstGeom prst="rect">
            <a:avLst/>
          </a:prstGeom>
        </p:spPr>
      </p:pic>
      <p:pic>
        <p:nvPicPr>
          <p:cNvPr id="42" name="図 41">
            <a:extLst>
              <a:ext uri="{FF2B5EF4-FFF2-40B4-BE49-F238E27FC236}">
                <a16:creationId xmlns:a16="http://schemas.microsoft.com/office/drawing/2014/main" id="{D421BE20-40EA-41A8-7C21-B977180D1509}"/>
              </a:ext>
            </a:extLst>
          </p:cNvPr>
          <p:cNvPicPr>
            <a:picLocks noChangeAspect="1"/>
          </p:cNvPicPr>
          <p:nvPr/>
        </p:nvPicPr>
        <p:blipFill>
          <a:blip r:embed="rId27" cstate="hqprint">
            <a:extLst>
              <a:ext uri="{28A0092B-C50C-407E-A947-70E740481C1C}">
                <a14:useLocalDpi xmlns:a14="http://schemas.microsoft.com/office/drawing/2010/main" val="0"/>
              </a:ext>
            </a:extLst>
          </a:blip>
          <a:srcRect l="29062" t="12300" r="64206" b="11114"/>
          <a:stretch>
            <a:fillRect/>
          </a:stretch>
        </p:blipFill>
        <p:spPr>
          <a:xfrm>
            <a:off x="11527779" y="7425336"/>
            <a:ext cx="139506" cy="151125"/>
          </a:xfrm>
          <a:prstGeom prst="rect">
            <a:avLst/>
          </a:prstGeom>
        </p:spPr>
      </p:pic>
      <p:pic>
        <p:nvPicPr>
          <p:cNvPr id="46" name="図 45">
            <a:extLst>
              <a:ext uri="{FF2B5EF4-FFF2-40B4-BE49-F238E27FC236}">
                <a16:creationId xmlns:a16="http://schemas.microsoft.com/office/drawing/2014/main" id="{984D9A83-6310-19BB-53BD-32F34303118D}"/>
              </a:ext>
            </a:extLst>
          </p:cNvPr>
          <p:cNvPicPr>
            <a:picLocks noChangeAspect="1"/>
          </p:cNvPicPr>
          <p:nvPr/>
        </p:nvPicPr>
        <p:blipFill>
          <a:blip r:embed="rId27" cstate="hqprint">
            <a:extLst>
              <a:ext uri="{28A0092B-C50C-407E-A947-70E740481C1C}">
                <a14:useLocalDpi xmlns:a14="http://schemas.microsoft.com/office/drawing/2010/main" val="0"/>
              </a:ext>
            </a:extLst>
          </a:blip>
          <a:srcRect l="29062" t="12300" r="64206" b="11114"/>
          <a:stretch>
            <a:fillRect/>
          </a:stretch>
        </p:blipFill>
        <p:spPr>
          <a:xfrm>
            <a:off x="13578919" y="7425336"/>
            <a:ext cx="136547" cy="147919"/>
          </a:xfrm>
          <a:prstGeom prst="rect">
            <a:avLst/>
          </a:prstGeom>
        </p:spPr>
      </p:pic>
      <p:grpSp>
        <p:nvGrpSpPr>
          <p:cNvPr id="93" name="グループ化 92">
            <a:extLst>
              <a:ext uri="{FF2B5EF4-FFF2-40B4-BE49-F238E27FC236}">
                <a16:creationId xmlns:a16="http://schemas.microsoft.com/office/drawing/2014/main" id="{5F640140-B5FA-3585-30A2-56E97A9FD233}"/>
              </a:ext>
            </a:extLst>
          </p:cNvPr>
          <p:cNvGrpSpPr/>
          <p:nvPr/>
        </p:nvGrpSpPr>
        <p:grpSpPr>
          <a:xfrm>
            <a:off x="5632478" y="1693111"/>
            <a:ext cx="2032291" cy="246221"/>
            <a:chOff x="5877615" y="1930199"/>
            <a:chExt cx="2032291" cy="246221"/>
          </a:xfrm>
        </p:grpSpPr>
        <p:pic>
          <p:nvPicPr>
            <p:cNvPr id="510" name="図 509">
              <a:extLst>
                <a:ext uri="{FF2B5EF4-FFF2-40B4-BE49-F238E27FC236}">
                  <a16:creationId xmlns:a16="http://schemas.microsoft.com/office/drawing/2014/main" id="{DC79C776-896B-0848-C31F-13CC0A31E9F8}"/>
                </a:ext>
              </a:extLst>
            </p:cNvPr>
            <p:cNvPicPr>
              <a:picLocks noChangeAspect="1"/>
            </p:cNvPicPr>
            <p:nvPr/>
          </p:nvPicPr>
          <p:blipFill>
            <a:blip r:embed="rId16"/>
            <a:srcRect l="3069" t="17171" r="4647" b="19211"/>
            <a:stretch>
              <a:fillRect/>
            </a:stretch>
          </p:blipFill>
          <p:spPr>
            <a:xfrm>
              <a:off x="5899450" y="1935164"/>
              <a:ext cx="1939436" cy="231900"/>
            </a:xfrm>
            <a:prstGeom prst="rect">
              <a:avLst/>
            </a:prstGeom>
          </p:spPr>
        </p:pic>
        <p:sp>
          <p:nvSpPr>
            <p:cNvPr id="81" name="テキスト ボックス 80">
              <a:extLst>
                <a:ext uri="{FF2B5EF4-FFF2-40B4-BE49-F238E27FC236}">
                  <a16:creationId xmlns:a16="http://schemas.microsoft.com/office/drawing/2014/main" id="{AC528E1E-52D6-641E-1612-A5E952559C5B}"/>
                </a:ext>
              </a:extLst>
            </p:cNvPr>
            <p:cNvSpPr txBox="1"/>
            <p:nvPr/>
          </p:nvSpPr>
          <p:spPr>
            <a:xfrm>
              <a:off x="5877615" y="1930199"/>
              <a:ext cx="2032291" cy="246221"/>
            </a:xfrm>
            <a:prstGeom prst="rect">
              <a:avLst/>
            </a:prstGeom>
            <a:noFill/>
          </p:spPr>
          <p:txBody>
            <a:bodyPr wrap="square" rtlCol="0">
              <a:spAutoFit/>
            </a:bodyPr>
            <a:lstStyle/>
            <a:p>
              <a:r>
                <a:rPr lang="ja-JP" altLang="en-US" sz="1000" dirty="0">
                  <a:solidFill>
                    <a:srgbClr val="FFFFFF"/>
                  </a:solidFill>
                </a:rPr>
                <a:t>北海道電力推薦 あったかエアコン</a:t>
              </a:r>
            </a:p>
          </p:txBody>
        </p:sp>
      </p:grpSp>
      <p:sp>
        <p:nvSpPr>
          <p:cNvPr id="94" name="テキスト ボックス 93">
            <a:extLst>
              <a:ext uri="{FF2B5EF4-FFF2-40B4-BE49-F238E27FC236}">
                <a16:creationId xmlns:a16="http://schemas.microsoft.com/office/drawing/2014/main" id="{32364F5F-7CE4-5CF0-C490-B823275BCDFA}"/>
              </a:ext>
            </a:extLst>
          </p:cNvPr>
          <p:cNvSpPr txBox="1"/>
          <p:nvPr/>
        </p:nvSpPr>
        <p:spPr>
          <a:xfrm>
            <a:off x="7526329" y="1745182"/>
            <a:ext cx="655169" cy="184794"/>
          </a:xfrm>
          <a:prstGeom prst="rect">
            <a:avLst/>
          </a:prstGeom>
          <a:noFill/>
          <a:ln>
            <a:noFill/>
          </a:ln>
        </p:spPr>
        <p:txBody>
          <a:bodyPr wrap="square" rtlCol="0">
            <a:spAutoFit/>
          </a:bodyPr>
          <a:lstStyle/>
          <a:p>
            <a:pPr>
              <a:lnSpc>
                <a:spcPts val="700"/>
              </a:lnSpc>
            </a:pPr>
            <a:r>
              <a:rPr lang="ja-JP" altLang="en-US" sz="800" dirty="0"/>
              <a:t>（見込み）</a:t>
            </a:r>
          </a:p>
        </p:txBody>
      </p:sp>
      <p:pic>
        <p:nvPicPr>
          <p:cNvPr id="98" name="図 97" descr="テキスト, ロゴ&#10;&#10;AI 生成コンテンツは誤りを含む可能性があります。">
            <a:extLst>
              <a:ext uri="{FF2B5EF4-FFF2-40B4-BE49-F238E27FC236}">
                <a16:creationId xmlns:a16="http://schemas.microsoft.com/office/drawing/2014/main" id="{80DF6309-398E-6307-32FE-0C33038C40B0}"/>
              </a:ext>
            </a:extLst>
          </p:cNvPr>
          <p:cNvPicPr>
            <a:picLocks noChangeAspect="1"/>
          </p:cNvPicPr>
          <p:nvPr/>
        </p:nvPicPr>
        <p:blipFill>
          <a:blip r:embed="rId45"/>
          <a:stretch>
            <a:fillRect/>
          </a:stretch>
        </p:blipFill>
        <p:spPr>
          <a:xfrm>
            <a:off x="7796821" y="1113019"/>
            <a:ext cx="650353" cy="612690"/>
          </a:xfrm>
          <a:prstGeom prst="rect">
            <a:avLst/>
          </a:prstGeom>
        </p:spPr>
      </p:pic>
      <p:sp>
        <p:nvSpPr>
          <p:cNvPr id="99" name="テキスト ボックス 98">
            <a:extLst>
              <a:ext uri="{FF2B5EF4-FFF2-40B4-BE49-F238E27FC236}">
                <a16:creationId xmlns:a16="http://schemas.microsoft.com/office/drawing/2014/main" id="{F4C6EE1A-2331-97D4-C66F-F3BEAA7956B4}"/>
              </a:ext>
            </a:extLst>
          </p:cNvPr>
          <p:cNvSpPr txBox="1"/>
          <p:nvPr/>
        </p:nvSpPr>
        <p:spPr>
          <a:xfrm>
            <a:off x="781027" y="7526524"/>
            <a:ext cx="4916731" cy="523220"/>
          </a:xfrm>
          <a:prstGeom prst="rect">
            <a:avLst/>
          </a:prstGeom>
          <a:noFill/>
        </p:spPr>
        <p:txBody>
          <a:bodyPr wrap="none" rtlCol="0">
            <a:spAutoFit/>
          </a:bodyPr>
          <a:lstStyle/>
          <a:p>
            <a:r>
              <a:rPr lang="ja-JP" altLang="en-US" sz="1400" b="1" dirty="0">
                <a:solidFill>
                  <a:schemeClr val="accent1">
                    <a:lumMod val="75000"/>
                  </a:schemeClr>
                </a:solidFill>
                <a:latin typeface="+mj-ea"/>
                <a:ea typeface="+mj-ea"/>
              </a:rPr>
              <a:t>アクアドロップ洗浄で熱交換器をしっかり水洗い</a:t>
            </a:r>
            <a:endParaRPr lang="en-US" altLang="ja-JP" sz="1400" b="1" dirty="0">
              <a:solidFill>
                <a:schemeClr val="accent1">
                  <a:lumMod val="75000"/>
                </a:schemeClr>
              </a:solidFill>
              <a:latin typeface="+mj-ea"/>
              <a:ea typeface="+mj-ea"/>
            </a:endParaRPr>
          </a:p>
          <a:p>
            <a:r>
              <a:rPr lang="en-US" altLang="ja-JP" sz="1400" b="1" dirty="0">
                <a:solidFill>
                  <a:schemeClr val="accent1">
                    <a:lumMod val="75000"/>
                  </a:schemeClr>
                </a:solidFill>
                <a:latin typeface="+mj-ea"/>
                <a:ea typeface="+mj-ea"/>
              </a:rPr>
              <a:t>                     </a:t>
            </a:r>
            <a:r>
              <a:rPr lang="ja-JP" altLang="en-US" sz="1400" b="1" dirty="0">
                <a:solidFill>
                  <a:schemeClr val="accent1">
                    <a:lumMod val="75000"/>
                  </a:schemeClr>
                </a:solidFill>
                <a:latin typeface="+mj-ea"/>
                <a:ea typeface="+mj-ea"/>
              </a:rPr>
              <a:t>＆汚れが落ちやすいクリアフィンコートを採用</a:t>
            </a:r>
            <a:endParaRPr kumimoji="1" lang="ja-JP" altLang="en-US" sz="1400" b="1" dirty="0">
              <a:solidFill>
                <a:schemeClr val="accent1">
                  <a:lumMod val="75000"/>
                </a:schemeClr>
              </a:solidFill>
              <a:latin typeface="+mj-ea"/>
              <a:ea typeface="+mj-ea"/>
            </a:endParaRPr>
          </a:p>
        </p:txBody>
      </p:sp>
      <p:pic>
        <p:nvPicPr>
          <p:cNvPr id="104" name="図 35" descr="ダイアグラム&#10;&#10;AI によって生成されたコンテンツは間違っている可能性があります。">
            <a:extLst>
              <a:ext uri="{FF2B5EF4-FFF2-40B4-BE49-F238E27FC236}">
                <a16:creationId xmlns:a16="http://schemas.microsoft.com/office/drawing/2014/main" id="{CA2459BF-E544-794C-B982-0E7257F716C3}"/>
              </a:ext>
            </a:extLst>
          </p:cNvPr>
          <p:cNvPicPr>
            <a:picLocks noChangeAspect="1" noChangeArrowheads="1"/>
          </p:cNvPicPr>
          <p:nvPr/>
        </p:nvPicPr>
        <p:blipFill>
          <a:blip r:embed="rId46">
            <a:extLst>
              <a:ext uri="{28A0092B-C50C-407E-A947-70E740481C1C}">
                <a14:useLocalDpi xmlns:a14="http://schemas.microsoft.com/office/drawing/2010/main" val="0"/>
              </a:ext>
            </a:extLst>
          </a:blip>
          <a:srcRect/>
          <a:stretch>
            <a:fillRect/>
          </a:stretch>
        </p:blipFill>
        <p:spPr bwMode="auto">
          <a:xfrm>
            <a:off x="8280784" y="6043254"/>
            <a:ext cx="344853" cy="230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2" name="Picture 744" descr="顔">
            <a:extLst>
              <a:ext uri="{FF2B5EF4-FFF2-40B4-BE49-F238E27FC236}">
                <a16:creationId xmlns:a16="http://schemas.microsoft.com/office/drawing/2014/main" id="{BFEED294-555D-9259-C229-438297DE1FD4}"/>
              </a:ext>
            </a:extLst>
          </p:cNvPr>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12269019" y="2102228"/>
            <a:ext cx="140622" cy="141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8" name="Picture 744" descr="顔">
            <a:extLst>
              <a:ext uri="{FF2B5EF4-FFF2-40B4-BE49-F238E27FC236}">
                <a16:creationId xmlns:a16="http://schemas.microsoft.com/office/drawing/2014/main" id="{9A785EA1-189C-2CAA-F1F3-D1A0A143DF21}"/>
              </a:ext>
            </a:extLst>
          </p:cNvPr>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14250613" y="2102228"/>
            <a:ext cx="140622" cy="141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6" name="Picture 744" descr="顔">
            <a:extLst>
              <a:ext uri="{FF2B5EF4-FFF2-40B4-BE49-F238E27FC236}">
                <a16:creationId xmlns:a16="http://schemas.microsoft.com/office/drawing/2014/main" id="{C62A5030-72DA-15A4-8220-F2419B431E38}"/>
              </a:ext>
            </a:extLst>
          </p:cNvPr>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12226160" y="4307309"/>
            <a:ext cx="140622" cy="141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20" name="グループ化 619">
            <a:extLst>
              <a:ext uri="{FF2B5EF4-FFF2-40B4-BE49-F238E27FC236}">
                <a16:creationId xmlns:a16="http://schemas.microsoft.com/office/drawing/2014/main" id="{ED9CE92A-DF96-F2C1-F18E-98859DCB768D}"/>
              </a:ext>
            </a:extLst>
          </p:cNvPr>
          <p:cNvGrpSpPr/>
          <p:nvPr/>
        </p:nvGrpSpPr>
        <p:grpSpPr>
          <a:xfrm>
            <a:off x="114987" y="2487377"/>
            <a:ext cx="1427370" cy="588949"/>
            <a:chOff x="-1810358" y="1028714"/>
            <a:chExt cx="1399735" cy="577546"/>
          </a:xfrm>
        </p:grpSpPr>
        <p:grpSp>
          <p:nvGrpSpPr>
            <p:cNvPr id="633" name="グループ化 632">
              <a:extLst>
                <a:ext uri="{FF2B5EF4-FFF2-40B4-BE49-F238E27FC236}">
                  <a16:creationId xmlns:a16="http://schemas.microsoft.com/office/drawing/2014/main" id="{518A0CA1-01DE-35BC-1EC0-3F686C65FEF0}"/>
                </a:ext>
              </a:extLst>
            </p:cNvPr>
            <p:cNvGrpSpPr/>
            <p:nvPr/>
          </p:nvGrpSpPr>
          <p:grpSpPr>
            <a:xfrm>
              <a:off x="-1810358" y="1028714"/>
              <a:ext cx="1399735" cy="558356"/>
              <a:chOff x="-1810358" y="1028714"/>
              <a:chExt cx="1399735" cy="558356"/>
            </a:xfrm>
          </p:grpSpPr>
          <p:grpSp>
            <p:nvGrpSpPr>
              <p:cNvPr id="221" name="グループ化 220">
                <a:extLst>
                  <a:ext uri="{FF2B5EF4-FFF2-40B4-BE49-F238E27FC236}">
                    <a16:creationId xmlns:a16="http://schemas.microsoft.com/office/drawing/2014/main" id="{A8B6AADA-21DB-A3AF-AD4B-328BE43067AB}"/>
                  </a:ext>
                </a:extLst>
              </p:cNvPr>
              <p:cNvGrpSpPr/>
              <p:nvPr/>
            </p:nvGrpSpPr>
            <p:grpSpPr>
              <a:xfrm>
                <a:off x="-1810358" y="1028714"/>
                <a:ext cx="1399735" cy="558356"/>
                <a:chOff x="-2039815" y="865267"/>
                <a:chExt cx="1875850" cy="748280"/>
              </a:xfrm>
              <a:solidFill>
                <a:schemeClr val="bg1"/>
              </a:solidFill>
            </p:grpSpPr>
            <p:sp>
              <p:nvSpPr>
                <p:cNvPr id="239" name="四角形: 角を丸くする 238">
                  <a:extLst>
                    <a:ext uri="{FF2B5EF4-FFF2-40B4-BE49-F238E27FC236}">
                      <a16:creationId xmlns:a16="http://schemas.microsoft.com/office/drawing/2014/main" id="{8836EAE2-6D51-D397-A098-30D63D9EB567}"/>
                    </a:ext>
                  </a:extLst>
                </p:cNvPr>
                <p:cNvSpPr/>
                <p:nvPr/>
              </p:nvSpPr>
              <p:spPr>
                <a:xfrm>
                  <a:off x="-2039815" y="865267"/>
                  <a:ext cx="1875850" cy="748280"/>
                </a:xfrm>
                <a:prstGeom prst="roundRect">
                  <a:avLst>
                    <a:gd name="adj" fmla="val 5815"/>
                  </a:avLst>
                </a:prstGeom>
                <a:grpFill/>
                <a:ln/>
              </p:spPr>
              <p:style>
                <a:lnRef idx="2">
                  <a:schemeClr val="accent6"/>
                </a:lnRef>
                <a:fillRef idx="1">
                  <a:schemeClr val="lt1"/>
                </a:fillRef>
                <a:effectRef idx="0">
                  <a:schemeClr val="accent6"/>
                </a:effectRef>
                <a:fontRef idx="minor">
                  <a:schemeClr val="dk1"/>
                </a:fontRef>
              </p:style>
              <p:txBody>
                <a:bodyPr rtlCol="0" anchor="ctr"/>
                <a:lstStyle/>
                <a:p>
                  <a:pPr algn="ctr"/>
                  <a:endParaRPr kumimoji="1" lang="ja-JP" altLang="en-US"/>
                </a:p>
              </p:txBody>
            </p:sp>
            <p:sp>
              <p:nvSpPr>
                <p:cNvPr id="240" name="四角形: 角を丸くする 239">
                  <a:extLst>
                    <a:ext uri="{FF2B5EF4-FFF2-40B4-BE49-F238E27FC236}">
                      <a16:creationId xmlns:a16="http://schemas.microsoft.com/office/drawing/2014/main" id="{D015719E-F731-4B8E-2594-84A967BBEAB1}"/>
                    </a:ext>
                  </a:extLst>
                </p:cNvPr>
                <p:cNvSpPr/>
                <p:nvPr/>
              </p:nvSpPr>
              <p:spPr>
                <a:xfrm>
                  <a:off x="-1360673" y="947615"/>
                  <a:ext cx="638176" cy="167638"/>
                </a:xfrm>
                <a:prstGeom prst="roundRect">
                  <a:avLst/>
                </a:prstGeom>
                <a:solidFill>
                  <a:schemeClr val="accent6"/>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kumimoji="1" lang="ja-JP" altLang="en-US" dirty="0"/>
                </a:p>
              </p:txBody>
            </p:sp>
          </p:grpSp>
          <p:sp>
            <p:nvSpPr>
              <p:cNvPr id="223" name="正方形/長方形 222">
                <a:extLst>
                  <a:ext uri="{FF2B5EF4-FFF2-40B4-BE49-F238E27FC236}">
                    <a16:creationId xmlns:a16="http://schemas.microsoft.com/office/drawing/2014/main" id="{3B068F7D-42BF-BB5B-815C-EFF4B6F44539}"/>
                  </a:ext>
                </a:extLst>
              </p:cNvPr>
              <p:cNvSpPr/>
              <p:nvPr/>
            </p:nvSpPr>
            <p:spPr>
              <a:xfrm>
                <a:off x="-1256570" y="1049476"/>
                <a:ext cx="389850" cy="215444"/>
              </a:xfrm>
              <a:prstGeom prst="rect">
                <a:avLst/>
              </a:prstGeom>
              <a:noFill/>
            </p:spPr>
            <p:txBody>
              <a:bodyPr wrap="none" lIns="91440" tIns="45720" rIns="91440" bIns="45720">
                <a:spAutoFit/>
              </a:bodyPr>
              <a:lstStyle/>
              <a:p>
                <a:pPr algn="ctr"/>
                <a:r>
                  <a:rPr lang="ja-JP" altLang="en-US" sz="800" b="0" cap="none" spc="0" dirty="0">
                    <a:ln w="0"/>
                    <a:solidFill>
                      <a:schemeClr val="bg1"/>
                    </a:solidFill>
                    <a:effectLst>
                      <a:outerShdw blurRad="38100" dist="19050" dir="2700000" algn="tl" rotWithShape="0">
                        <a:schemeClr val="dk1">
                          <a:alpha val="40000"/>
                        </a:schemeClr>
                      </a:outerShdw>
                    </a:effectLst>
                  </a:rPr>
                  <a:t>暖房</a:t>
                </a:r>
              </a:p>
            </p:txBody>
          </p:sp>
          <p:pic>
            <p:nvPicPr>
              <p:cNvPr id="226" name="図 65">
                <a:extLst>
                  <a:ext uri="{FF2B5EF4-FFF2-40B4-BE49-F238E27FC236}">
                    <a16:creationId xmlns:a16="http://schemas.microsoft.com/office/drawing/2014/main" id="{C8391D3F-48C8-4710-39CE-F7F55FABB272}"/>
                  </a:ext>
                </a:extLst>
              </p:cNvPr>
              <p:cNvPicPr>
                <a:picLocks noChangeAspect="1" noChangeArrowheads="1"/>
              </p:cNvPicPr>
              <p:nvPr/>
            </p:nvPicPr>
            <p:blipFill rotWithShape="1">
              <a:blip r:embed="rId47">
                <a:extLst>
                  <a:ext uri="{28A0092B-C50C-407E-A947-70E740481C1C}">
                    <a14:useLocalDpi xmlns:a14="http://schemas.microsoft.com/office/drawing/2010/main" val="0"/>
                  </a:ext>
                </a:extLst>
              </a:blip>
              <a:srcRect l="5394" t="28597" r="70352" b="16841"/>
              <a:stretch>
                <a:fillRect/>
              </a:stretch>
            </p:blipFill>
            <p:spPr bwMode="auto">
              <a:xfrm>
                <a:off x="-1779366" y="1185486"/>
                <a:ext cx="344654" cy="383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8" name="正方形/長方形 237">
                <a:extLst>
                  <a:ext uri="{FF2B5EF4-FFF2-40B4-BE49-F238E27FC236}">
                    <a16:creationId xmlns:a16="http://schemas.microsoft.com/office/drawing/2014/main" id="{293F6E2D-A96F-DD3C-625E-E1B7E9F2D599}"/>
                  </a:ext>
                </a:extLst>
              </p:cNvPr>
              <p:cNvSpPr/>
              <p:nvPr/>
            </p:nvSpPr>
            <p:spPr>
              <a:xfrm>
                <a:off x="-1418110" y="1168845"/>
                <a:ext cx="941923" cy="331999"/>
              </a:xfrm>
              <a:prstGeom prst="rect">
                <a:avLst/>
              </a:prstGeom>
              <a:noFill/>
            </p:spPr>
            <p:txBody>
              <a:bodyPr wrap="none" lIns="91440" tIns="45720" rIns="91440" bIns="45720">
                <a:spAutoFit/>
              </a:bodyPr>
              <a:lstStyle/>
              <a:p>
                <a:pPr algn="ctr"/>
                <a:r>
                  <a:rPr lang="en-US" altLang="ja-JP" sz="1600" b="0" cap="none" spc="0" dirty="0">
                    <a:ln w="0"/>
                    <a:solidFill>
                      <a:schemeClr val="accent6"/>
                    </a:solidFill>
                    <a:effectLst>
                      <a:outerShdw blurRad="38100" dist="19050" dir="2700000" algn="tl" rotWithShape="0">
                        <a:schemeClr val="dk1">
                          <a:alpha val="40000"/>
                        </a:schemeClr>
                      </a:outerShdw>
                    </a:effectLst>
                  </a:rPr>
                  <a:t>16</a:t>
                </a:r>
                <a:r>
                  <a:rPr lang="ja-JP" altLang="en-US" sz="1600" b="0" cap="none" spc="0" dirty="0">
                    <a:ln w="0"/>
                    <a:solidFill>
                      <a:schemeClr val="accent6"/>
                    </a:solidFill>
                    <a:effectLst>
                      <a:outerShdw blurRad="38100" dist="19050" dir="2700000" algn="tl" rotWithShape="0">
                        <a:schemeClr val="dk1">
                          <a:alpha val="40000"/>
                        </a:schemeClr>
                      </a:outerShdw>
                    </a:effectLst>
                  </a:rPr>
                  <a:t>～</a:t>
                </a:r>
                <a:r>
                  <a:rPr lang="en-US" altLang="ja-JP" sz="1600" b="0" cap="none" spc="0" dirty="0">
                    <a:ln w="0"/>
                    <a:solidFill>
                      <a:schemeClr val="accent6"/>
                    </a:solidFill>
                    <a:effectLst>
                      <a:outerShdw blurRad="38100" dist="19050" dir="2700000" algn="tl" rotWithShape="0">
                        <a:schemeClr val="dk1">
                          <a:alpha val="40000"/>
                        </a:schemeClr>
                      </a:outerShdw>
                    </a:effectLst>
                  </a:rPr>
                  <a:t>20</a:t>
                </a:r>
                <a:r>
                  <a:rPr lang="ja-JP" altLang="en-US" sz="1200" b="0" cap="none" spc="0" dirty="0">
                    <a:ln w="0"/>
                    <a:solidFill>
                      <a:schemeClr val="accent6"/>
                    </a:solidFill>
                    <a:effectLst>
                      <a:outerShdw blurRad="38100" dist="19050" dir="2700000" algn="tl" rotWithShape="0">
                        <a:schemeClr val="dk1">
                          <a:alpha val="40000"/>
                        </a:schemeClr>
                      </a:outerShdw>
                    </a:effectLst>
                  </a:rPr>
                  <a:t>畳</a:t>
                </a:r>
              </a:p>
            </p:txBody>
          </p:sp>
        </p:grpSp>
        <p:sp>
          <p:nvSpPr>
            <p:cNvPr id="635" name="テキスト ボックス 634">
              <a:extLst>
                <a:ext uri="{FF2B5EF4-FFF2-40B4-BE49-F238E27FC236}">
                  <a16:creationId xmlns:a16="http://schemas.microsoft.com/office/drawing/2014/main" id="{BB0B748D-C54E-6457-C3C1-2C1A39956EFF}"/>
                </a:ext>
              </a:extLst>
            </p:cNvPr>
            <p:cNvSpPr txBox="1"/>
            <p:nvPr/>
          </p:nvSpPr>
          <p:spPr>
            <a:xfrm>
              <a:off x="-1227105" y="1379897"/>
              <a:ext cx="457422" cy="226363"/>
            </a:xfrm>
            <a:prstGeom prst="rect">
              <a:avLst/>
            </a:prstGeom>
            <a:noFill/>
          </p:spPr>
          <p:txBody>
            <a:bodyPr wrap="square">
              <a:spAutoFit/>
            </a:bodyPr>
            <a:lstStyle/>
            <a:p>
              <a:r>
                <a:rPr lang="ja-JP" altLang="en-US" sz="900" dirty="0">
                  <a:solidFill>
                    <a:schemeClr val="accent6"/>
                  </a:solidFill>
                </a:rPr>
                <a:t>対応</a:t>
              </a:r>
            </a:p>
          </p:txBody>
        </p:sp>
      </p:grpSp>
      <p:grpSp>
        <p:nvGrpSpPr>
          <p:cNvPr id="266" name="グループ化 265">
            <a:extLst>
              <a:ext uri="{FF2B5EF4-FFF2-40B4-BE49-F238E27FC236}">
                <a16:creationId xmlns:a16="http://schemas.microsoft.com/office/drawing/2014/main" id="{D0F1DD49-E11E-7F76-E712-4C5CFCDA7F0D}"/>
              </a:ext>
            </a:extLst>
          </p:cNvPr>
          <p:cNvGrpSpPr/>
          <p:nvPr/>
        </p:nvGrpSpPr>
        <p:grpSpPr>
          <a:xfrm>
            <a:off x="114392" y="1873635"/>
            <a:ext cx="1427369" cy="583642"/>
            <a:chOff x="-1681251" y="2121618"/>
            <a:chExt cx="1399735" cy="572342"/>
          </a:xfrm>
        </p:grpSpPr>
        <p:grpSp>
          <p:nvGrpSpPr>
            <p:cNvPr id="275" name="グループ化 274">
              <a:extLst>
                <a:ext uri="{FF2B5EF4-FFF2-40B4-BE49-F238E27FC236}">
                  <a16:creationId xmlns:a16="http://schemas.microsoft.com/office/drawing/2014/main" id="{583430AE-FF7F-A34B-706F-CDBB416EFF8A}"/>
                </a:ext>
              </a:extLst>
            </p:cNvPr>
            <p:cNvGrpSpPr/>
            <p:nvPr/>
          </p:nvGrpSpPr>
          <p:grpSpPr>
            <a:xfrm>
              <a:off x="-1681251" y="2121618"/>
              <a:ext cx="1399735" cy="545717"/>
              <a:chOff x="-2039815" y="886406"/>
              <a:chExt cx="1875850" cy="731341"/>
            </a:xfrm>
            <a:solidFill>
              <a:schemeClr val="bg1"/>
            </a:solidFill>
          </p:grpSpPr>
          <p:sp>
            <p:nvSpPr>
              <p:cNvPr id="328" name="四角形: 角を丸くする 327">
                <a:extLst>
                  <a:ext uri="{FF2B5EF4-FFF2-40B4-BE49-F238E27FC236}">
                    <a16:creationId xmlns:a16="http://schemas.microsoft.com/office/drawing/2014/main" id="{B22EE64C-A979-BE59-C669-34CCEBDAF6B8}"/>
                  </a:ext>
                </a:extLst>
              </p:cNvPr>
              <p:cNvSpPr/>
              <p:nvPr/>
            </p:nvSpPr>
            <p:spPr>
              <a:xfrm>
                <a:off x="-2039815" y="886406"/>
                <a:ext cx="1875850" cy="731341"/>
              </a:xfrm>
              <a:prstGeom prst="roundRect">
                <a:avLst>
                  <a:gd name="adj" fmla="val 5815"/>
                </a:avLst>
              </a:prstGeom>
              <a:grpFill/>
              <a:ln>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kumimoji="1" lang="ja-JP" altLang="en-US"/>
              </a:p>
            </p:txBody>
          </p:sp>
          <p:sp>
            <p:nvSpPr>
              <p:cNvPr id="329" name="四角形: 角を丸くする 328">
                <a:extLst>
                  <a:ext uri="{FF2B5EF4-FFF2-40B4-BE49-F238E27FC236}">
                    <a16:creationId xmlns:a16="http://schemas.microsoft.com/office/drawing/2014/main" id="{73AA709F-F718-27D1-7624-5CF4FD1325E2}"/>
                  </a:ext>
                </a:extLst>
              </p:cNvPr>
              <p:cNvSpPr/>
              <p:nvPr/>
            </p:nvSpPr>
            <p:spPr>
              <a:xfrm>
                <a:off x="-1386894" y="951680"/>
                <a:ext cx="638175" cy="167638"/>
              </a:xfrm>
              <a:prstGeom prst="roundRect">
                <a:avLst/>
              </a:prstGeom>
              <a:solidFill>
                <a:srgbClr val="0070C0"/>
              </a:solidFill>
              <a:ln>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kumimoji="1" lang="ja-JP" altLang="en-US" dirty="0"/>
              </a:p>
            </p:txBody>
          </p:sp>
        </p:grpSp>
        <p:sp>
          <p:nvSpPr>
            <p:cNvPr id="279" name="正方形/長方形 278">
              <a:extLst>
                <a:ext uri="{FF2B5EF4-FFF2-40B4-BE49-F238E27FC236}">
                  <a16:creationId xmlns:a16="http://schemas.microsoft.com/office/drawing/2014/main" id="{C3DA88B7-467C-7EEB-A09E-ED278EB5557F}"/>
                </a:ext>
              </a:extLst>
            </p:cNvPr>
            <p:cNvSpPr/>
            <p:nvPr/>
          </p:nvSpPr>
          <p:spPr>
            <a:xfrm>
              <a:off x="-1143252" y="2129639"/>
              <a:ext cx="382302" cy="211273"/>
            </a:xfrm>
            <a:prstGeom prst="rect">
              <a:avLst/>
            </a:prstGeom>
            <a:noFill/>
          </p:spPr>
          <p:txBody>
            <a:bodyPr wrap="none" lIns="91440" tIns="45720" rIns="91440" bIns="45720">
              <a:spAutoFit/>
            </a:bodyPr>
            <a:lstStyle/>
            <a:p>
              <a:pPr algn="ctr"/>
              <a:r>
                <a:rPr lang="ja-JP" altLang="en-US" sz="800" b="0" cap="none" spc="0" dirty="0">
                  <a:ln w="0"/>
                  <a:solidFill>
                    <a:schemeClr val="bg1"/>
                  </a:solidFill>
                  <a:effectLst>
                    <a:outerShdw blurRad="38100" dist="19050" dir="2700000" algn="tl" rotWithShape="0">
                      <a:schemeClr val="dk1">
                        <a:alpha val="40000"/>
                      </a:schemeClr>
                    </a:outerShdw>
                  </a:effectLst>
                </a:rPr>
                <a:t>冷房</a:t>
              </a:r>
            </a:p>
          </p:txBody>
        </p:sp>
        <p:sp>
          <p:nvSpPr>
            <p:cNvPr id="325" name="正方形/長方形 324">
              <a:extLst>
                <a:ext uri="{FF2B5EF4-FFF2-40B4-BE49-F238E27FC236}">
                  <a16:creationId xmlns:a16="http://schemas.microsoft.com/office/drawing/2014/main" id="{0E2C5DC9-D77A-70EB-9D84-0CA06992F760}"/>
                </a:ext>
              </a:extLst>
            </p:cNvPr>
            <p:cNvSpPr/>
            <p:nvPr/>
          </p:nvSpPr>
          <p:spPr>
            <a:xfrm>
              <a:off x="-1305992" y="2248780"/>
              <a:ext cx="941923" cy="331999"/>
            </a:xfrm>
            <a:prstGeom prst="rect">
              <a:avLst/>
            </a:prstGeom>
            <a:noFill/>
          </p:spPr>
          <p:txBody>
            <a:bodyPr wrap="none" lIns="91440" tIns="45720" rIns="91440" bIns="45720">
              <a:spAutoFit/>
            </a:bodyPr>
            <a:lstStyle/>
            <a:p>
              <a:pPr algn="ctr"/>
              <a:r>
                <a:rPr lang="en-US" altLang="ja-JP" sz="1600" b="0" cap="none" spc="0" dirty="0">
                  <a:ln w="0"/>
                  <a:solidFill>
                    <a:srgbClr val="0070C0"/>
                  </a:solidFill>
                  <a:effectLst>
                    <a:outerShdw blurRad="38100" dist="19050" dir="2700000" algn="tl" rotWithShape="0">
                      <a:schemeClr val="dk1">
                        <a:alpha val="40000"/>
                      </a:schemeClr>
                    </a:outerShdw>
                  </a:effectLst>
                </a:rPr>
                <a:t>17</a:t>
              </a:r>
              <a:r>
                <a:rPr lang="ja-JP" altLang="en-US" sz="1600" b="0" cap="none" spc="0" dirty="0">
                  <a:ln w="0"/>
                  <a:solidFill>
                    <a:srgbClr val="0070C0"/>
                  </a:solidFill>
                  <a:effectLst>
                    <a:outerShdw blurRad="38100" dist="19050" dir="2700000" algn="tl" rotWithShape="0">
                      <a:schemeClr val="dk1">
                        <a:alpha val="40000"/>
                      </a:schemeClr>
                    </a:outerShdw>
                  </a:effectLst>
                </a:rPr>
                <a:t>～</a:t>
              </a:r>
              <a:r>
                <a:rPr lang="en-US" altLang="ja-JP" sz="1600" b="0" cap="none" spc="0" dirty="0">
                  <a:ln w="0"/>
                  <a:solidFill>
                    <a:srgbClr val="0070C0"/>
                  </a:solidFill>
                  <a:effectLst>
                    <a:outerShdw blurRad="38100" dist="19050" dir="2700000" algn="tl" rotWithShape="0">
                      <a:schemeClr val="dk1">
                        <a:alpha val="40000"/>
                      </a:schemeClr>
                    </a:outerShdw>
                  </a:effectLst>
                </a:rPr>
                <a:t>26</a:t>
              </a:r>
              <a:r>
                <a:rPr lang="ja-JP" altLang="en-US" sz="1200" b="0" cap="none" spc="0" dirty="0">
                  <a:ln w="0"/>
                  <a:solidFill>
                    <a:srgbClr val="0070C0"/>
                  </a:solidFill>
                  <a:effectLst>
                    <a:outerShdw blurRad="38100" dist="19050" dir="2700000" algn="tl" rotWithShape="0">
                      <a:schemeClr val="dk1">
                        <a:alpha val="40000"/>
                      </a:schemeClr>
                    </a:outerShdw>
                  </a:effectLst>
                </a:rPr>
                <a:t>畳</a:t>
              </a:r>
            </a:p>
          </p:txBody>
        </p:sp>
        <p:pic>
          <p:nvPicPr>
            <p:cNvPr id="326" name="図 63">
              <a:extLst>
                <a:ext uri="{FF2B5EF4-FFF2-40B4-BE49-F238E27FC236}">
                  <a16:creationId xmlns:a16="http://schemas.microsoft.com/office/drawing/2014/main" id="{7C336CC9-7ECA-1765-9D0A-EF7BCAC6A73A}"/>
                </a:ext>
              </a:extLst>
            </p:cNvPr>
            <p:cNvPicPr>
              <a:picLocks noChangeAspect="1" noChangeArrowheads="1"/>
            </p:cNvPicPr>
            <p:nvPr/>
          </p:nvPicPr>
          <p:blipFill rotWithShape="1">
            <a:blip r:embed="rId48">
              <a:extLst>
                <a:ext uri="{28A0092B-C50C-407E-A947-70E740481C1C}">
                  <a14:useLocalDpi xmlns:a14="http://schemas.microsoft.com/office/drawing/2010/main" val="0"/>
                </a:ext>
              </a:extLst>
            </a:blip>
            <a:srcRect l="5737" t="26270" r="68022" b="20991"/>
            <a:stretch>
              <a:fillRect/>
            </a:stretch>
          </p:blipFill>
          <p:spPr bwMode="auto">
            <a:xfrm>
              <a:off x="-1656974" y="2213780"/>
              <a:ext cx="346764" cy="36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 name="テキスト ボックス 326">
              <a:extLst>
                <a:ext uri="{FF2B5EF4-FFF2-40B4-BE49-F238E27FC236}">
                  <a16:creationId xmlns:a16="http://schemas.microsoft.com/office/drawing/2014/main" id="{829F45E5-611D-43CA-CCF6-0A7B3452A403}"/>
                </a:ext>
              </a:extLst>
            </p:cNvPr>
            <p:cNvSpPr txBox="1"/>
            <p:nvPr/>
          </p:nvSpPr>
          <p:spPr>
            <a:xfrm>
              <a:off x="-1124320" y="2467597"/>
              <a:ext cx="454441" cy="226363"/>
            </a:xfrm>
            <a:prstGeom prst="rect">
              <a:avLst/>
            </a:prstGeom>
            <a:noFill/>
          </p:spPr>
          <p:txBody>
            <a:bodyPr wrap="square">
              <a:spAutoFit/>
            </a:bodyPr>
            <a:lstStyle/>
            <a:p>
              <a:r>
                <a:rPr lang="ja-JP" altLang="en-US" sz="900" dirty="0">
                  <a:solidFill>
                    <a:srgbClr val="0070C0"/>
                  </a:solidFill>
                </a:rPr>
                <a:t>対応</a:t>
              </a:r>
            </a:p>
          </p:txBody>
        </p:sp>
      </p:grpSp>
      <p:pic>
        <p:nvPicPr>
          <p:cNvPr id="7" name="図 6">
            <a:extLst>
              <a:ext uri="{FF2B5EF4-FFF2-40B4-BE49-F238E27FC236}">
                <a16:creationId xmlns:a16="http://schemas.microsoft.com/office/drawing/2014/main" id="{FFC340DF-D031-AD1F-CB66-A1F1E81003E8}"/>
              </a:ext>
            </a:extLst>
          </p:cNvPr>
          <p:cNvPicPr>
            <a:picLocks noChangeAspect="1"/>
          </p:cNvPicPr>
          <p:nvPr/>
        </p:nvPicPr>
        <p:blipFill>
          <a:blip r:embed="rId49"/>
          <a:stretch>
            <a:fillRect/>
          </a:stretch>
        </p:blipFill>
        <p:spPr>
          <a:xfrm>
            <a:off x="12266681" y="6600262"/>
            <a:ext cx="104337" cy="104337"/>
          </a:xfrm>
          <a:prstGeom prst="rect">
            <a:avLst/>
          </a:prstGeom>
        </p:spPr>
      </p:pic>
      <p:pic>
        <p:nvPicPr>
          <p:cNvPr id="20" name="図 19">
            <a:extLst>
              <a:ext uri="{FF2B5EF4-FFF2-40B4-BE49-F238E27FC236}">
                <a16:creationId xmlns:a16="http://schemas.microsoft.com/office/drawing/2014/main" id="{3D0875AC-DB84-24C1-EC40-886CD4AE4FA4}"/>
              </a:ext>
            </a:extLst>
          </p:cNvPr>
          <p:cNvPicPr>
            <a:picLocks noChangeAspect="1"/>
          </p:cNvPicPr>
          <p:nvPr/>
        </p:nvPicPr>
        <p:blipFill>
          <a:blip r:embed="rId49"/>
          <a:stretch>
            <a:fillRect/>
          </a:stretch>
        </p:blipFill>
        <p:spPr>
          <a:xfrm>
            <a:off x="14406846" y="6603216"/>
            <a:ext cx="104337" cy="104337"/>
          </a:xfrm>
          <a:prstGeom prst="rect">
            <a:avLst/>
          </a:prstGeom>
        </p:spPr>
      </p:pic>
      <p:cxnSp>
        <p:nvCxnSpPr>
          <p:cNvPr id="475" name="直線矢印コネクタ 474">
            <a:extLst>
              <a:ext uri="{FF2B5EF4-FFF2-40B4-BE49-F238E27FC236}">
                <a16:creationId xmlns:a16="http://schemas.microsoft.com/office/drawing/2014/main" id="{9A5710BC-7A50-C4B7-E086-D28AD8CB3BC7}"/>
              </a:ext>
            </a:extLst>
          </p:cNvPr>
          <p:cNvCxnSpPr>
            <a:cxnSpLocks/>
          </p:cNvCxnSpPr>
          <p:nvPr/>
        </p:nvCxnSpPr>
        <p:spPr>
          <a:xfrm flipV="1">
            <a:off x="5973824" y="3258861"/>
            <a:ext cx="2896826" cy="16017"/>
          </a:xfrm>
          <a:prstGeom prst="straightConnector1">
            <a:avLst/>
          </a:prstGeom>
          <a:ln>
            <a:headEnd type="triangle" w="sm" len="sm"/>
            <a:tailEnd type="triangle" w="sm" len="sm"/>
          </a:ln>
        </p:spPr>
        <p:style>
          <a:lnRef idx="1">
            <a:schemeClr val="dk1"/>
          </a:lnRef>
          <a:fillRef idx="0">
            <a:schemeClr val="dk1"/>
          </a:fillRef>
          <a:effectRef idx="0">
            <a:schemeClr val="dk1"/>
          </a:effectRef>
          <a:fontRef idx="minor">
            <a:schemeClr val="tx1"/>
          </a:fontRef>
        </p:style>
      </p:cxnSp>
      <p:cxnSp>
        <p:nvCxnSpPr>
          <p:cNvPr id="476" name="直線矢印コネクタ 475">
            <a:extLst>
              <a:ext uri="{FF2B5EF4-FFF2-40B4-BE49-F238E27FC236}">
                <a16:creationId xmlns:a16="http://schemas.microsoft.com/office/drawing/2014/main" id="{88D3B9D2-CFD2-8C7F-7EA6-D649CFCED0C0}"/>
              </a:ext>
            </a:extLst>
          </p:cNvPr>
          <p:cNvCxnSpPr>
            <a:cxnSpLocks/>
          </p:cNvCxnSpPr>
          <p:nvPr/>
        </p:nvCxnSpPr>
        <p:spPr>
          <a:xfrm flipV="1">
            <a:off x="8878715" y="3082868"/>
            <a:ext cx="388640" cy="167100"/>
          </a:xfrm>
          <a:prstGeom prst="straightConnector1">
            <a:avLst/>
          </a:prstGeom>
          <a:ln>
            <a:headEnd type="triangle" w="sm" len="sm"/>
            <a:tailEnd type="triangle" w="sm" len="sm"/>
          </a:ln>
        </p:spPr>
        <p:style>
          <a:lnRef idx="1">
            <a:schemeClr val="dk1"/>
          </a:lnRef>
          <a:fillRef idx="0">
            <a:schemeClr val="dk1"/>
          </a:fillRef>
          <a:effectRef idx="0">
            <a:schemeClr val="dk1"/>
          </a:effectRef>
          <a:fontRef idx="minor">
            <a:schemeClr val="tx1"/>
          </a:fontRef>
        </p:style>
      </p:cxnSp>
      <p:cxnSp>
        <p:nvCxnSpPr>
          <p:cNvPr id="477" name="直線矢印コネクタ 476">
            <a:extLst>
              <a:ext uri="{FF2B5EF4-FFF2-40B4-BE49-F238E27FC236}">
                <a16:creationId xmlns:a16="http://schemas.microsoft.com/office/drawing/2014/main" id="{12385A61-5CB2-BAD2-1098-A215462A4E45}"/>
              </a:ext>
            </a:extLst>
          </p:cNvPr>
          <p:cNvCxnSpPr>
            <a:cxnSpLocks/>
          </p:cNvCxnSpPr>
          <p:nvPr/>
        </p:nvCxnSpPr>
        <p:spPr>
          <a:xfrm>
            <a:off x="9280857" y="1967617"/>
            <a:ext cx="0" cy="1090390"/>
          </a:xfrm>
          <a:prstGeom prst="straightConnector1">
            <a:avLst/>
          </a:prstGeom>
          <a:ln>
            <a:headEnd type="triangle" w="sm" len="sm"/>
            <a:tailEnd type="triangle" w="sm" len="sm"/>
          </a:ln>
        </p:spPr>
        <p:style>
          <a:lnRef idx="1">
            <a:schemeClr val="dk1"/>
          </a:lnRef>
          <a:fillRef idx="0">
            <a:schemeClr val="dk1"/>
          </a:fillRef>
          <a:effectRef idx="0">
            <a:schemeClr val="dk1"/>
          </a:effectRef>
          <a:fontRef idx="minor">
            <a:schemeClr val="tx1"/>
          </a:fontRef>
        </p:style>
      </p:cxnSp>
      <p:cxnSp>
        <p:nvCxnSpPr>
          <p:cNvPr id="478" name="直線コネクタ 477">
            <a:extLst>
              <a:ext uri="{FF2B5EF4-FFF2-40B4-BE49-F238E27FC236}">
                <a16:creationId xmlns:a16="http://schemas.microsoft.com/office/drawing/2014/main" id="{EE16C8CB-D1AC-3DBB-3A13-43D59B652A79}"/>
              </a:ext>
            </a:extLst>
          </p:cNvPr>
          <p:cNvCxnSpPr>
            <a:cxnSpLocks/>
          </p:cNvCxnSpPr>
          <p:nvPr/>
        </p:nvCxnSpPr>
        <p:spPr>
          <a:xfrm>
            <a:off x="5973824" y="3185997"/>
            <a:ext cx="0" cy="167114"/>
          </a:xfrm>
          <a:prstGeom prst="line">
            <a:avLst/>
          </a:prstGeom>
        </p:spPr>
        <p:style>
          <a:lnRef idx="1">
            <a:schemeClr val="dk1"/>
          </a:lnRef>
          <a:fillRef idx="0">
            <a:schemeClr val="dk1"/>
          </a:fillRef>
          <a:effectRef idx="0">
            <a:schemeClr val="dk1"/>
          </a:effectRef>
          <a:fontRef idx="minor">
            <a:schemeClr val="tx1"/>
          </a:fontRef>
        </p:style>
      </p:cxnSp>
      <p:cxnSp>
        <p:nvCxnSpPr>
          <p:cNvPr id="481" name="直線コネクタ 480">
            <a:extLst>
              <a:ext uri="{FF2B5EF4-FFF2-40B4-BE49-F238E27FC236}">
                <a16:creationId xmlns:a16="http://schemas.microsoft.com/office/drawing/2014/main" id="{DBEA4F95-7E1E-1082-97D8-D0BC6BA56F54}"/>
              </a:ext>
            </a:extLst>
          </p:cNvPr>
          <p:cNvCxnSpPr>
            <a:cxnSpLocks/>
          </p:cNvCxnSpPr>
          <p:nvPr/>
        </p:nvCxnSpPr>
        <p:spPr>
          <a:xfrm>
            <a:off x="8870650" y="3171932"/>
            <a:ext cx="0" cy="167114"/>
          </a:xfrm>
          <a:prstGeom prst="line">
            <a:avLst/>
          </a:prstGeom>
        </p:spPr>
        <p:style>
          <a:lnRef idx="1">
            <a:schemeClr val="dk1"/>
          </a:lnRef>
          <a:fillRef idx="0">
            <a:schemeClr val="dk1"/>
          </a:fillRef>
          <a:effectRef idx="0">
            <a:schemeClr val="dk1"/>
          </a:effectRef>
          <a:fontRef idx="minor">
            <a:schemeClr val="tx1"/>
          </a:fontRef>
        </p:style>
      </p:cxnSp>
      <p:cxnSp>
        <p:nvCxnSpPr>
          <p:cNvPr id="494" name="直線コネクタ 493">
            <a:extLst>
              <a:ext uri="{FF2B5EF4-FFF2-40B4-BE49-F238E27FC236}">
                <a16:creationId xmlns:a16="http://schemas.microsoft.com/office/drawing/2014/main" id="{7635FD6F-C9DA-CD88-9EF4-94635E0A6856}"/>
              </a:ext>
            </a:extLst>
          </p:cNvPr>
          <p:cNvCxnSpPr>
            <a:cxnSpLocks/>
          </p:cNvCxnSpPr>
          <p:nvPr/>
        </p:nvCxnSpPr>
        <p:spPr>
          <a:xfrm rot="5400000">
            <a:off x="9286666" y="2980094"/>
            <a:ext cx="0" cy="167114"/>
          </a:xfrm>
          <a:prstGeom prst="line">
            <a:avLst/>
          </a:prstGeom>
        </p:spPr>
        <p:style>
          <a:lnRef idx="1">
            <a:schemeClr val="dk1"/>
          </a:lnRef>
          <a:fillRef idx="0">
            <a:schemeClr val="dk1"/>
          </a:fillRef>
          <a:effectRef idx="0">
            <a:schemeClr val="dk1"/>
          </a:effectRef>
          <a:fontRef idx="minor">
            <a:schemeClr val="tx1"/>
          </a:fontRef>
        </p:style>
      </p:cxnSp>
      <p:cxnSp>
        <p:nvCxnSpPr>
          <p:cNvPr id="495" name="直線コネクタ 494">
            <a:extLst>
              <a:ext uri="{FF2B5EF4-FFF2-40B4-BE49-F238E27FC236}">
                <a16:creationId xmlns:a16="http://schemas.microsoft.com/office/drawing/2014/main" id="{E3C4A8E8-43F9-E3AB-B357-4696ADB2DC22}"/>
              </a:ext>
            </a:extLst>
          </p:cNvPr>
          <p:cNvCxnSpPr>
            <a:cxnSpLocks/>
          </p:cNvCxnSpPr>
          <p:nvPr/>
        </p:nvCxnSpPr>
        <p:spPr>
          <a:xfrm rot="5400000">
            <a:off x="9286666" y="1884060"/>
            <a:ext cx="0" cy="167114"/>
          </a:xfrm>
          <a:prstGeom prst="line">
            <a:avLst/>
          </a:prstGeom>
        </p:spPr>
        <p:style>
          <a:lnRef idx="1">
            <a:schemeClr val="dk1"/>
          </a:lnRef>
          <a:fillRef idx="0">
            <a:schemeClr val="dk1"/>
          </a:fillRef>
          <a:effectRef idx="0">
            <a:schemeClr val="dk1"/>
          </a:effectRef>
          <a:fontRef idx="minor">
            <a:schemeClr val="tx1"/>
          </a:fontRef>
        </p:style>
      </p:cxnSp>
      <p:sp>
        <p:nvSpPr>
          <p:cNvPr id="503" name="テキスト ボックス 502">
            <a:extLst>
              <a:ext uri="{FF2B5EF4-FFF2-40B4-BE49-F238E27FC236}">
                <a16:creationId xmlns:a16="http://schemas.microsoft.com/office/drawing/2014/main" id="{E5A55ABF-99CC-DCE3-97FC-839479578F49}"/>
              </a:ext>
            </a:extLst>
          </p:cNvPr>
          <p:cNvSpPr txBox="1"/>
          <p:nvPr/>
        </p:nvSpPr>
        <p:spPr>
          <a:xfrm>
            <a:off x="7041172" y="3245389"/>
            <a:ext cx="604653" cy="215444"/>
          </a:xfrm>
          <a:prstGeom prst="rect">
            <a:avLst/>
          </a:prstGeom>
          <a:noFill/>
          <a:ln>
            <a:noFill/>
          </a:ln>
        </p:spPr>
        <p:txBody>
          <a:bodyPr wrap="none" rtlCol="0">
            <a:spAutoFit/>
          </a:bodyPr>
          <a:lstStyle/>
          <a:p>
            <a:r>
              <a:rPr lang="ja-JP" altLang="en-US" sz="800" dirty="0">
                <a:latin typeface="+mn-ea"/>
              </a:rPr>
              <a:t>幅</a:t>
            </a:r>
            <a:r>
              <a:rPr lang="en-US" altLang="ja-JP" sz="800" dirty="0">
                <a:latin typeface="+mn-ea"/>
              </a:rPr>
              <a:t>797mm</a:t>
            </a:r>
            <a:endParaRPr lang="ja-JP" altLang="en-US" sz="800" dirty="0">
              <a:latin typeface="+mn-ea"/>
            </a:endParaRPr>
          </a:p>
        </p:txBody>
      </p:sp>
      <p:sp>
        <p:nvSpPr>
          <p:cNvPr id="509" name="テキスト ボックス 508">
            <a:extLst>
              <a:ext uri="{FF2B5EF4-FFF2-40B4-BE49-F238E27FC236}">
                <a16:creationId xmlns:a16="http://schemas.microsoft.com/office/drawing/2014/main" id="{17E0AFAF-35C4-12C3-8C2A-D7A23AFA377B}"/>
              </a:ext>
            </a:extLst>
          </p:cNvPr>
          <p:cNvSpPr txBox="1"/>
          <p:nvPr/>
        </p:nvSpPr>
        <p:spPr>
          <a:xfrm>
            <a:off x="7454652" y="3266873"/>
            <a:ext cx="1250461" cy="184666"/>
          </a:xfrm>
          <a:prstGeom prst="rect">
            <a:avLst/>
          </a:prstGeom>
          <a:noFill/>
          <a:ln>
            <a:noFill/>
          </a:ln>
        </p:spPr>
        <p:txBody>
          <a:bodyPr wrap="square" rtlCol="0">
            <a:spAutoFit/>
          </a:bodyPr>
          <a:lstStyle/>
          <a:p>
            <a:r>
              <a:rPr lang="ja-JP" altLang="en-US" sz="600" dirty="0">
                <a:latin typeface="+mn-ea"/>
              </a:rPr>
              <a:t>（本体取付枠幅寸法 </a:t>
            </a:r>
            <a:r>
              <a:rPr lang="en-US" altLang="ja-JP" sz="600" dirty="0">
                <a:latin typeface="+mn-ea"/>
              </a:rPr>
              <a:t>787</a:t>
            </a:r>
            <a:r>
              <a:rPr lang="ja-JP" altLang="en-US" sz="600" dirty="0">
                <a:latin typeface="+mn-ea"/>
              </a:rPr>
              <a:t>ｍｍ）</a:t>
            </a:r>
            <a:endParaRPr lang="en-US" altLang="ja-JP" sz="600" dirty="0">
              <a:latin typeface="+mn-ea"/>
            </a:endParaRPr>
          </a:p>
        </p:txBody>
      </p:sp>
      <p:sp>
        <p:nvSpPr>
          <p:cNvPr id="146" name="テキスト ボックス 145">
            <a:extLst>
              <a:ext uri="{FF2B5EF4-FFF2-40B4-BE49-F238E27FC236}">
                <a16:creationId xmlns:a16="http://schemas.microsoft.com/office/drawing/2014/main" id="{4F1D412C-954B-3E68-FEFB-895D3DF615B5}"/>
              </a:ext>
            </a:extLst>
          </p:cNvPr>
          <p:cNvSpPr txBox="1"/>
          <p:nvPr/>
        </p:nvSpPr>
        <p:spPr>
          <a:xfrm>
            <a:off x="9044253" y="3192707"/>
            <a:ext cx="502061" cy="271869"/>
          </a:xfrm>
          <a:prstGeom prst="rect">
            <a:avLst/>
          </a:prstGeom>
          <a:noFill/>
          <a:ln>
            <a:noFill/>
          </a:ln>
        </p:spPr>
        <p:txBody>
          <a:bodyPr wrap="square" rtlCol="0">
            <a:spAutoFit/>
          </a:bodyPr>
          <a:lstStyle/>
          <a:p>
            <a:pPr>
              <a:lnSpc>
                <a:spcPts val="700"/>
              </a:lnSpc>
            </a:pPr>
            <a:r>
              <a:rPr lang="ja-JP" altLang="en-US" sz="800" dirty="0"/>
              <a:t>奥行き</a:t>
            </a:r>
            <a:endParaRPr lang="en-US" altLang="ja-JP" sz="800" dirty="0"/>
          </a:p>
          <a:p>
            <a:pPr>
              <a:lnSpc>
                <a:spcPts val="700"/>
              </a:lnSpc>
            </a:pPr>
            <a:r>
              <a:rPr lang="en-US" altLang="ja-JP" sz="800" dirty="0"/>
              <a:t>369mm</a:t>
            </a:r>
            <a:endParaRPr lang="ja-JP" altLang="en-US" sz="800" dirty="0"/>
          </a:p>
        </p:txBody>
      </p:sp>
      <p:sp>
        <p:nvSpPr>
          <p:cNvPr id="618" name="テキスト ボックス 617">
            <a:extLst>
              <a:ext uri="{FF2B5EF4-FFF2-40B4-BE49-F238E27FC236}">
                <a16:creationId xmlns:a16="http://schemas.microsoft.com/office/drawing/2014/main" id="{D2121B14-E866-885B-E495-511D73CF2EA5}"/>
              </a:ext>
            </a:extLst>
          </p:cNvPr>
          <p:cNvSpPr txBox="1"/>
          <p:nvPr/>
        </p:nvSpPr>
        <p:spPr>
          <a:xfrm>
            <a:off x="9254427" y="2312999"/>
            <a:ext cx="502061" cy="271869"/>
          </a:xfrm>
          <a:prstGeom prst="rect">
            <a:avLst/>
          </a:prstGeom>
          <a:noFill/>
          <a:ln>
            <a:noFill/>
          </a:ln>
        </p:spPr>
        <p:txBody>
          <a:bodyPr wrap="none" rtlCol="0">
            <a:spAutoFit/>
          </a:bodyPr>
          <a:lstStyle/>
          <a:p>
            <a:pPr>
              <a:lnSpc>
                <a:spcPts val="700"/>
              </a:lnSpc>
            </a:pPr>
            <a:r>
              <a:rPr lang="ja-JP" altLang="en-US" sz="800" dirty="0"/>
              <a:t>高さ</a:t>
            </a:r>
            <a:endParaRPr lang="en-US" altLang="ja-JP" sz="800" dirty="0"/>
          </a:p>
          <a:p>
            <a:pPr>
              <a:lnSpc>
                <a:spcPts val="700"/>
              </a:lnSpc>
            </a:pPr>
            <a:r>
              <a:rPr lang="en-US" altLang="ja-JP" sz="800" dirty="0"/>
              <a:t>295mm</a:t>
            </a:r>
            <a:endParaRPr lang="ja-JP" altLang="en-US" sz="800" dirty="0"/>
          </a:p>
        </p:txBody>
      </p:sp>
      <p:grpSp>
        <p:nvGrpSpPr>
          <p:cNvPr id="254" name="グループ化 253">
            <a:extLst>
              <a:ext uri="{FF2B5EF4-FFF2-40B4-BE49-F238E27FC236}">
                <a16:creationId xmlns:a16="http://schemas.microsoft.com/office/drawing/2014/main" id="{33274991-BF22-E917-ED77-354C2F98056E}"/>
              </a:ext>
            </a:extLst>
          </p:cNvPr>
          <p:cNvGrpSpPr/>
          <p:nvPr/>
        </p:nvGrpSpPr>
        <p:grpSpPr>
          <a:xfrm>
            <a:off x="6056674" y="3574940"/>
            <a:ext cx="1794415" cy="1494870"/>
            <a:chOff x="5843148" y="3611556"/>
            <a:chExt cx="1632974" cy="1360379"/>
          </a:xfrm>
        </p:grpSpPr>
        <p:sp>
          <p:nvSpPr>
            <p:cNvPr id="257" name="テキスト ボックス 256">
              <a:extLst>
                <a:ext uri="{FF2B5EF4-FFF2-40B4-BE49-F238E27FC236}">
                  <a16:creationId xmlns:a16="http://schemas.microsoft.com/office/drawing/2014/main" id="{4CE94FB4-96D0-957E-5352-B4DB2C29206F}"/>
                </a:ext>
              </a:extLst>
            </p:cNvPr>
            <p:cNvSpPr txBox="1"/>
            <p:nvPr/>
          </p:nvSpPr>
          <p:spPr>
            <a:xfrm>
              <a:off x="5843148" y="3611556"/>
              <a:ext cx="1347186" cy="196061"/>
            </a:xfrm>
            <a:prstGeom prst="rect">
              <a:avLst/>
            </a:prstGeom>
            <a:solidFill>
              <a:schemeClr val="tx1"/>
            </a:solidFill>
          </p:spPr>
          <p:txBody>
            <a:bodyPr wrap="square" rtlCol="0">
              <a:spAutoFit/>
            </a:bodyPr>
            <a:lstStyle/>
            <a:p>
              <a:r>
                <a:rPr lang="en-US" altLang="ja-JP" sz="800" dirty="0">
                  <a:solidFill>
                    <a:srgbClr val="FFFFFF"/>
                  </a:solidFill>
                  <a:latin typeface="游ゴシック Medium" panose="020B0500000000000000" pitchFamily="50" charset="-128"/>
                  <a:ea typeface="游ゴシック Medium" panose="020B0500000000000000" pitchFamily="50" charset="-128"/>
                </a:rPr>
                <a:t>22</a:t>
              </a:r>
              <a:r>
                <a:rPr lang="ja-JP" altLang="en-US" sz="800" dirty="0">
                  <a:solidFill>
                    <a:srgbClr val="FFFFFF"/>
                  </a:solidFill>
                  <a:latin typeface="游ゴシック Medium" panose="020B0500000000000000" pitchFamily="50" charset="-128"/>
                  <a:ea typeface="游ゴシック Medium" panose="020B0500000000000000" pitchFamily="50" charset="-128"/>
                </a:rPr>
                <a:t>・</a:t>
              </a:r>
              <a:r>
                <a:rPr lang="en-US" altLang="ja-JP" sz="800" dirty="0">
                  <a:solidFill>
                    <a:srgbClr val="FFFFFF"/>
                  </a:solidFill>
                  <a:latin typeface="游ゴシック Medium" panose="020B0500000000000000" pitchFamily="50" charset="-128"/>
                  <a:ea typeface="游ゴシック Medium" panose="020B0500000000000000" pitchFamily="50" charset="-128"/>
                </a:rPr>
                <a:t>25</a:t>
              </a:r>
              <a:r>
                <a:rPr lang="ja-JP" altLang="en-US" sz="800" dirty="0">
                  <a:solidFill>
                    <a:srgbClr val="FFFFFF"/>
                  </a:solidFill>
                  <a:latin typeface="游ゴシック Medium" panose="020B0500000000000000" pitchFamily="50" charset="-128"/>
                  <a:ea typeface="游ゴシック Medium" panose="020B0500000000000000" pitchFamily="50" charset="-128"/>
                </a:rPr>
                <a:t>・</a:t>
              </a:r>
              <a:r>
                <a:rPr lang="en-US" altLang="ja-JP" sz="800" dirty="0">
                  <a:solidFill>
                    <a:srgbClr val="FFFFFF"/>
                  </a:solidFill>
                  <a:latin typeface="游ゴシック Medium" panose="020B0500000000000000" pitchFamily="50" charset="-128"/>
                  <a:ea typeface="游ゴシック Medium" panose="020B0500000000000000" pitchFamily="50" charset="-128"/>
                </a:rPr>
                <a:t>28</a:t>
              </a:r>
              <a:r>
                <a:rPr lang="ja-JP" altLang="en-US" sz="800" dirty="0">
                  <a:solidFill>
                    <a:srgbClr val="FFFFFF"/>
                  </a:solidFill>
                  <a:latin typeface="游ゴシック Medium" panose="020B0500000000000000" pitchFamily="50" charset="-128"/>
                  <a:ea typeface="游ゴシック Medium" panose="020B0500000000000000" pitchFamily="50" charset="-128"/>
                </a:rPr>
                <a:t>タイプ用室外機</a:t>
              </a:r>
            </a:p>
          </p:txBody>
        </p:sp>
        <p:cxnSp>
          <p:nvCxnSpPr>
            <p:cNvPr id="268" name="直線矢印コネクタ 267">
              <a:extLst>
                <a:ext uri="{FF2B5EF4-FFF2-40B4-BE49-F238E27FC236}">
                  <a16:creationId xmlns:a16="http://schemas.microsoft.com/office/drawing/2014/main" id="{B23DEA68-D3F6-F69D-C771-62529E23233B}"/>
                </a:ext>
              </a:extLst>
            </p:cNvPr>
            <p:cNvCxnSpPr>
              <a:cxnSpLocks/>
            </p:cNvCxnSpPr>
            <p:nvPr/>
          </p:nvCxnSpPr>
          <p:spPr>
            <a:xfrm>
              <a:off x="7017967" y="3953329"/>
              <a:ext cx="0" cy="638817"/>
            </a:xfrm>
            <a:prstGeom prst="straightConnector1">
              <a:avLst/>
            </a:prstGeom>
            <a:ln>
              <a:headEnd type="triangle" w="sm" len="sm"/>
              <a:tailEnd type="triangle" w="sm" len="sm"/>
            </a:ln>
          </p:spPr>
          <p:style>
            <a:lnRef idx="1">
              <a:schemeClr val="dk1"/>
            </a:lnRef>
            <a:fillRef idx="0">
              <a:schemeClr val="dk1"/>
            </a:fillRef>
            <a:effectRef idx="0">
              <a:schemeClr val="dk1"/>
            </a:effectRef>
            <a:fontRef idx="minor">
              <a:schemeClr val="tx1"/>
            </a:fontRef>
          </p:style>
        </p:cxnSp>
        <p:cxnSp>
          <p:nvCxnSpPr>
            <p:cNvPr id="330" name="直線矢印コネクタ 329">
              <a:extLst>
                <a:ext uri="{FF2B5EF4-FFF2-40B4-BE49-F238E27FC236}">
                  <a16:creationId xmlns:a16="http://schemas.microsoft.com/office/drawing/2014/main" id="{1D37D5AF-DA30-EE0F-8FF4-15E10640FE3A}"/>
                </a:ext>
              </a:extLst>
            </p:cNvPr>
            <p:cNvCxnSpPr>
              <a:cxnSpLocks/>
            </p:cNvCxnSpPr>
            <p:nvPr/>
          </p:nvCxnSpPr>
          <p:spPr>
            <a:xfrm flipV="1">
              <a:off x="6872406" y="4608018"/>
              <a:ext cx="113749" cy="109403"/>
            </a:xfrm>
            <a:prstGeom prst="straightConnector1">
              <a:avLst/>
            </a:prstGeom>
            <a:ln>
              <a:headEnd type="triangle" w="sm" len="sm"/>
              <a:tailEnd type="triangle" w="sm" len="sm"/>
            </a:ln>
          </p:spPr>
          <p:style>
            <a:lnRef idx="1">
              <a:schemeClr val="dk1"/>
            </a:lnRef>
            <a:fillRef idx="0">
              <a:schemeClr val="dk1"/>
            </a:fillRef>
            <a:effectRef idx="0">
              <a:schemeClr val="dk1"/>
            </a:effectRef>
            <a:fontRef idx="minor">
              <a:schemeClr val="tx1"/>
            </a:fontRef>
          </p:style>
        </p:cxnSp>
        <p:cxnSp>
          <p:nvCxnSpPr>
            <p:cNvPr id="331" name="直線矢印コネクタ 330">
              <a:extLst>
                <a:ext uri="{FF2B5EF4-FFF2-40B4-BE49-F238E27FC236}">
                  <a16:creationId xmlns:a16="http://schemas.microsoft.com/office/drawing/2014/main" id="{E3D1EE3F-B0D4-FDDC-FD85-C129968CB562}"/>
                </a:ext>
              </a:extLst>
            </p:cNvPr>
            <p:cNvCxnSpPr>
              <a:cxnSpLocks/>
            </p:cNvCxnSpPr>
            <p:nvPr/>
          </p:nvCxnSpPr>
          <p:spPr>
            <a:xfrm>
              <a:off x="5963923" y="4711134"/>
              <a:ext cx="896156" cy="6287"/>
            </a:xfrm>
            <a:prstGeom prst="straightConnector1">
              <a:avLst/>
            </a:prstGeom>
            <a:ln>
              <a:headEnd type="triangle" w="sm" len="sm"/>
              <a:tailEnd type="triangle" w="sm" len="sm"/>
            </a:ln>
          </p:spPr>
          <p:style>
            <a:lnRef idx="1">
              <a:schemeClr val="dk1"/>
            </a:lnRef>
            <a:fillRef idx="0">
              <a:schemeClr val="dk1"/>
            </a:fillRef>
            <a:effectRef idx="0">
              <a:schemeClr val="dk1"/>
            </a:effectRef>
            <a:fontRef idx="minor">
              <a:schemeClr val="tx1"/>
            </a:fontRef>
          </p:style>
        </p:cxnSp>
        <p:sp>
          <p:nvSpPr>
            <p:cNvPr id="332" name="テキスト ボックス 331">
              <a:extLst>
                <a:ext uri="{FF2B5EF4-FFF2-40B4-BE49-F238E27FC236}">
                  <a16:creationId xmlns:a16="http://schemas.microsoft.com/office/drawing/2014/main" id="{32C1B7F6-178F-1035-D39E-E8A649CB0DE1}"/>
                </a:ext>
              </a:extLst>
            </p:cNvPr>
            <p:cNvSpPr txBox="1"/>
            <p:nvPr/>
          </p:nvSpPr>
          <p:spPr>
            <a:xfrm>
              <a:off x="6022141" y="4717421"/>
              <a:ext cx="861133" cy="215444"/>
            </a:xfrm>
            <a:prstGeom prst="rect">
              <a:avLst/>
            </a:prstGeom>
            <a:noFill/>
            <a:ln>
              <a:noFill/>
            </a:ln>
          </p:spPr>
          <p:txBody>
            <a:bodyPr wrap="none" rtlCol="0">
              <a:spAutoFit/>
            </a:bodyPr>
            <a:lstStyle/>
            <a:p>
              <a:r>
                <a:rPr lang="ja-JP" altLang="en-US" sz="800" dirty="0"/>
                <a:t>幅</a:t>
              </a:r>
              <a:r>
                <a:rPr lang="en-US" altLang="ja-JP" sz="800" dirty="0"/>
                <a:t>800</a:t>
              </a:r>
              <a:r>
                <a:rPr lang="ja-JP" altLang="en-US" sz="800" dirty="0"/>
                <a:t>（</a:t>
              </a:r>
              <a:r>
                <a:rPr lang="en-US" altLang="ja-JP" sz="800" dirty="0"/>
                <a:t>+70</a:t>
              </a:r>
              <a:r>
                <a:rPr lang="ja-JP" altLang="en-US" sz="800" dirty="0"/>
                <a:t>）</a:t>
              </a:r>
              <a:r>
                <a:rPr lang="en-US" altLang="ja-JP" sz="800" dirty="0"/>
                <a:t>mm</a:t>
              </a:r>
              <a:endParaRPr lang="ja-JP" altLang="en-US" sz="800" dirty="0"/>
            </a:p>
          </p:txBody>
        </p:sp>
        <p:sp>
          <p:nvSpPr>
            <p:cNvPr id="333" name="テキスト ボックス 332">
              <a:extLst>
                <a:ext uri="{FF2B5EF4-FFF2-40B4-BE49-F238E27FC236}">
                  <a16:creationId xmlns:a16="http://schemas.microsoft.com/office/drawing/2014/main" id="{6B5DEE4F-C499-3580-CE82-C699945887A4}"/>
                </a:ext>
              </a:extLst>
            </p:cNvPr>
            <p:cNvSpPr txBox="1"/>
            <p:nvPr/>
          </p:nvSpPr>
          <p:spPr>
            <a:xfrm>
              <a:off x="6872406" y="4700066"/>
              <a:ext cx="502061" cy="271869"/>
            </a:xfrm>
            <a:prstGeom prst="rect">
              <a:avLst/>
            </a:prstGeom>
            <a:noFill/>
            <a:ln>
              <a:noFill/>
            </a:ln>
          </p:spPr>
          <p:txBody>
            <a:bodyPr wrap="none" rtlCol="0">
              <a:spAutoFit/>
            </a:bodyPr>
            <a:lstStyle/>
            <a:p>
              <a:pPr>
                <a:lnSpc>
                  <a:spcPts val="700"/>
                </a:lnSpc>
              </a:pPr>
              <a:r>
                <a:rPr lang="ja-JP" altLang="en-US" sz="800" dirty="0"/>
                <a:t>奥行き</a:t>
              </a:r>
              <a:endParaRPr lang="en-US" altLang="ja-JP" sz="800" dirty="0"/>
            </a:p>
            <a:p>
              <a:pPr>
                <a:lnSpc>
                  <a:spcPts val="700"/>
                </a:lnSpc>
              </a:pPr>
              <a:r>
                <a:rPr lang="en-US" altLang="ja-JP" sz="800" dirty="0"/>
                <a:t>319mm</a:t>
              </a:r>
              <a:endParaRPr lang="ja-JP" altLang="en-US" sz="800" dirty="0"/>
            </a:p>
          </p:txBody>
        </p:sp>
        <p:sp>
          <p:nvSpPr>
            <p:cNvPr id="334" name="テキスト ボックス 333">
              <a:extLst>
                <a:ext uri="{FF2B5EF4-FFF2-40B4-BE49-F238E27FC236}">
                  <a16:creationId xmlns:a16="http://schemas.microsoft.com/office/drawing/2014/main" id="{D6389B26-A51B-9738-4287-6728226B8463}"/>
                </a:ext>
              </a:extLst>
            </p:cNvPr>
            <p:cNvSpPr txBox="1"/>
            <p:nvPr/>
          </p:nvSpPr>
          <p:spPr>
            <a:xfrm>
              <a:off x="6974061" y="4118180"/>
              <a:ext cx="502061" cy="271869"/>
            </a:xfrm>
            <a:prstGeom prst="rect">
              <a:avLst/>
            </a:prstGeom>
            <a:noFill/>
            <a:ln>
              <a:noFill/>
            </a:ln>
          </p:spPr>
          <p:txBody>
            <a:bodyPr wrap="none" rtlCol="0">
              <a:spAutoFit/>
            </a:bodyPr>
            <a:lstStyle/>
            <a:p>
              <a:pPr>
                <a:lnSpc>
                  <a:spcPts val="700"/>
                </a:lnSpc>
              </a:pPr>
              <a:r>
                <a:rPr lang="ja-JP" altLang="en-US" sz="800" dirty="0"/>
                <a:t>高さ</a:t>
              </a:r>
              <a:endParaRPr lang="en-US" altLang="ja-JP" sz="800" dirty="0"/>
            </a:p>
            <a:p>
              <a:pPr>
                <a:lnSpc>
                  <a:spcPts val="700"/>
                </a:lnSpc>
              </a:pPr>
              <a:r>
                <a:rPr lang="en-US" altLang="ja-JP" sz="800" dirty="0"/>
                <a:t>590mm</a:t>
              </a:r>
              <a:endParaRPr lang="ja-JP" altLang="en-US" sz="800" dirty="0"/>
            </a:p>
          </p:txBody>
        </p:sp>
        <p:cxnSp>
          <p:nvCxnSpPr>
            <p:cNvPr id="335" name="直線コネクタ 334">
              <a:extLst>
                <a:ext uri="{FF2B5EF4-FFF2-40B4-BE49-F238E27FC236}">
                  <a16:creationId xmlns:a16="http://schemas.microsoft.com/office/drawing/2014/main" id="{D2F173C5-695A-35A2-26BE-A6FB4A24507F}"/>
                </a:ext>
              </a:extLst>
            </p:cNvPr>
            <p:cNvCxnSpPr/>
            <p:nvPr/>
          </p:nvCxnSpPr>
          <p:spPr>
            <a:xfrm>
              <a:off x="6956146" y="3953329"/>
              <a:ext cx="141282" cy="0"/>
            </a:xfrm>
            <a:prstGeom prst="line">
              <a:avLst/>
            </a:prstGeom>
          </p:spPr>
          <p:style>
            <a:lnRef idx="1">
              <a:schemeClr val="dk1"/>
            </a:lnRef>
            <a:fillRef idx="0">
              <a:schemeClr val="dk1"/>
            </a:fillRef>
            <a:effectRef idx="0">
              <a:schemeClr val="dk1"/>
            </a:effectRef>
            <a:fontRef idx="minor">
              <a:schemeClr val="tx1"/>
            </a:fontRef>
          </p:style>
        </p:cxnSp>
        <p:cxnSp>
          <p:nvCxnSpPr>
            <p:cNvPr id="336" name="直線コネクタ 335">
              <a:extLst>
                <a:ext uri="{FF2B5EF4-FFF2-40B4-BE49-F238E27FC236}">
                  <a16:creationId xmlns:a16="http://schemas.microsoft.com/office/drawing/2014/main" id="{AB4CDDC0-1F73-5858-5B64-A68C0651A7BD}"/>
                </a:ext>
              </a:extLst>
            </p:cNvPr>
            <p:cNvCxnSpPr/>
            <p:nvPr/>
          </p:nvCxnSpPr>
          <p:spPr>
            <a:xfrm>
              <a:off x="6938149" y="4599453"/>
              <a:ext cx="141282" cy="0"/>
            </a:xfrm>
            <a:prstGeom prst="line">
              <a:avLst/>
            </a:prstGeom>
          </p:spPr>
          <p:style>
            <a:lnRef idx="1">
              <a:schemeClr val="dk1"/>
            </a:lnRef>
            <a:fillRef idx="0">
              <a:schemeClr val="dk1"/>
            </a:fillRef>
            <a:effectRef idx="0">
              <a:schemeClr val="dk1"/>
            </a:effectRef>
            <a:fontRef idx="minor">
              <a:schemeClr val="tx1"/>
            </a:fontRef>
          </p:style>
        </p:cxnSp>
        <p:cxnSp>
          <p:nvCxnSpPr>
            <p:cNvPr id="337" name="直線コネクタ 336">
              <a:extLst>
                <a:ext uri="{FF2B5EF4-FFF2-40B4-BE49-F238E27FC236}">
                  <a16:creationId xmlns:a16="http://schemas.microsoft.com/office/drawing/2014/main" id="{7451ED3B-B4B9-5934-0073-62A2EC196184}"/>
                </a:ext>
              </a:extLst>
            </p:cNvPr>
            <p:cNvCxnSpPr/>
            <p:nvPr/>
          </p:nvCxnSpPr>
          <p:spPr>
            <a:xfrm>
              <a:off x="6860079" y="4659966"/>
              <a:ext cx="0" cy="125275"/>
            </a:xfrm>
            <a:prstGeom prst="line">
              <a:avLst/>
            </a:prstGeom>
          </p:spPr>
          <p:style>
            <a:lnRef idx="1">
              <a:schemeClr val="dk1"/>
            </a:lnRef>
            <a:fillRef idx="0">
              <a:schemeClr val="dk1"/>
            </a:fillRef>
            <a:effectRef idx="0">
              <a:schemeClr val="dk1"/>
            </a:effectRef>
            <a:fontRef idx="minor">
              <a:schemeClr val="tx1"/>
            </a:fontRef>
          </p:style>
        </p:cxnSp>
        <p:cxnSp>
          <p:nvCxnSpPr>
            <p:cNvPr id="338" name="直線コネクタ 337">
              <a:extLst>
                <a:ext uri="{FF2B5EF4-FFF2-40B4-BE49-F238E27FC236}">
                  <a16:creationId xmlns:a16="http://schemas.microsoft.com/office/drawing/2014/main" id="{BF495700-F65E-318C-763B-D53F05B31D5A}"/>
                </a:ext>
              </a:extLst>
            </p:cNvPr>
            <p:cNvCxnSpPr/>
            <p:nvPr/>
          </p:nvCxnSpPr>
          <p:spPr>
            <a:xfrm>
              <a:off x="5956596" y="4647580"/>
              <a:ext cx="0" cy="125275"/>
            </a:xfrm>
            <a:prstGeom prst="line">
              <a:avLst/>
            </a:prstGeom>
          </p:spPr>
          <p:style>
            <a:lnRef idx="1">
              <a:schemeClr val="dk1"/>
            </a:lnRef>
            <a:fillRef idx="0">
              <a:schemeClr val="dk1"/>
            </a:fillRef>
            <a:effectRef idx="0">
              <a:schemeClr val="dk1"/>
            </a:effectRef>
            <a:fontRef idx="minor">
              <a:schemeClr val="tx1"/>
            </a:fontRef>
          </p:style>
        </p:cxnSp>
      </p:grpSp>
      <p:grpSp>
        <p:nvGrpSpPr>
          <p:cNvPr id="340" name="グループ化 339">
            <a:extLst>
              <a:ext uri="{FF2B5EF4-FFF2-40B4-BE49-F238E27FC236}">
                <a16:creationId xmlns:a16="http://schemas.microsoft.com/office/drawing/2014/main" id="{7C473EC7-35E5-26EE-FB30-DB088961FAE7}"/>
              </a:ext>
            </a:extLst>
          </p:cNvPr>
          <p:cNvGrpSpPr/>
          <p:nvPr/>
        </p:nvGrpSpPr>
        <p:grpSpPr>
          <a:xfrm>
            <a:off x="8341140" y="3579549"/>
            <a:ext cx="1821272" cy="1464777"/>
            <a:chOff x="8560187" y="3678792"/>
            <a:chExt cx="1657415" cy="1332993"/>
          </a:xfrm>
        </p:grpSpPr>
        <p:grpSp>
          <p:nvGrpSpPr>
            <p:cNvPr id="341" name="グループ化 340">
              <a:extLst>
                <a:ext uri="{FF2B5EF4-FFF2-40B4-BE49-F238E27FC236}">
                  <a16:creationId xmlns:a16="http://schemas.microsoft.com/office/drawing/2014/main" id="{DFE2E62C-D158-7201-2998-D9EF1E28A127}"/>
                </a:ext>
              </a:extLst>
            </p:cNvPr>
            <p:cNvGrpSpPr/>
            <p:nvPr/>
          </p:nvGrpSpPr>
          <p:grpSpPr>
            <a:xfrm>
              <a:off x="8560187" y="3678792"/>
              <a:ext cx="1657415" cy="1332993"/>
              <a:chOff x="9103484" y="3602925"/>
              <a:chExt cx="1657415" cy="1332993"/>
            </a:xfrm>
          </p:grpSpPr>
          <p:sp>
            <p:nvSpPr>
              <p:cNvPr id="349" name="テキスト ボックス 348">
                <a:extLst>
                  <a:ext uri="{FF2B5EF4-FFF2-40B4-BE49-F238E27FC236}">
                    <a16:creationId xmlns:a16="http://schemas.microsoft.com/office/drawing/2014/main" id="{547E589E-5F46-CAAF-4553-C7BDE5E6642D}"/>
                  </a:ext>
                </a:extLst>
              </p:cNvPr>
              <p:cNvSpPr txBox="1"/>
              <p:nvPr/>
            </p:nvSpPr>
            <p:spPr>
              <a:xfrm>
                <a:off x="9103484" y="3602925"/>
                <a:ext cx="1357209" cy="196061"/>
              </a:xfrm>
              <a:prstGeom prst="rect">
                <a:avLst/>
              </a:prstGeom>
              <a:solidFill>
                <a:schemeClr val="tx1"/>
              </a:solidFill>
            </p:spPr>
            <p:txBody>
              <a:bodyPr wrap="square" rtlCol="0">
                <a:spAutoFit/>
              </a:bodyPr>
              <a:lstStyle/>
              <a:p>
                <a:pPr algn="ctr"/>
                <a:r>
                  <a:rPr lang="en-US" altLang="ja-JP" sz="800" dirty="0">
                    <a:solidFill>
                      <a:srgbClr val="FFFFFF"/>
                    </a:solidFill>
                    <a:latin typeface="游ゴシック Medium" panose="020B0500000000000000" pitchFamily="50" charset="-128"/>
                    <a:ea typeface="游ゴシック Medium" panose="020B0500000000000000" pitchFamily="50" charset="-128"/>
                  </a:rPr>
                  <a:t>40</a:t>
                </a:r>
                <a:r>
                  <a:rPr lang="ja-JP" altLang="en-US" sz="800" dirty="0">
                    <a:solidFill>
                      <a:srgbClr val="FFFFFF"/>
                    </a:solidFill>
                    <a:latin typeface="游ゴシック Medium" panose="020B0500000000000000" pitchFamily="50" charset="-128"/>
                    <a:ea typeface="游ゴシック Medium" panose="020B0500000000000000" pitchFamily="50" charset="-128"/>
                  </a:rPr>
                  <a:t>・</a:t>
                </a:r>
                <a:r>
                  <a:rPr lang="en-US" altLang="ja-JP" sz="800" dirty="0">
                    <a:solidFill>
                      <a:srgbClr val="FFFFFF"/>
                    </a:solidFill>
                    <a:latin typeface="游ゴシック Medium" panose="020B0500000000000000" pitchFamily="50" charset="-128"/>
                    <a:ea typeface="游ゴシック Medium" panose="020B0500000000000000" pitchFamily="50" charset="-128"/>
                  </a:rPr>
                  <a:t>56</a:t>
                </a:r>
                <a:r>
                  <a:rPr lang="ja-JP" altLang="en-US" sz="800" dirty="0">
                    <a:solidFill>
                      <a:srgbClr val="FFFFFF"/>
                    </a:solidFill>
                    <a:latin typeface="游ゴシック Medium" panose="020B0500000000000000" pitchFamily="50" charset="-128"/>
                    <a:ea typeface="游ゴシック Medium" panose="020B0500000000000000" pitchFamily="50" charset="-128"/>
                  </a:rPr>
                  <a:t>・</a:t>
                </a:r>
                <a:r>
                  <a:rPr lang="en-US" altLang="ja-JP" sz="800" dirty="0">
                    <a:solidFill>
                      <a:srgbClr val="FFFFFF"/>
                    </a:solidFill>
                    <a:latin typeface="游ゴシック Medium" panose="020B0500000000000000" pitchFamily="50" charset="-128"/>
                    <a:ea typeface="游ゴシック Medium" panose="020B0500000000000000" pitchFamily="50" charset="-128"/>
                  </a:rPr>
                  <a:t>63</a:t>
                </a:r>
                <a:r>
                  <a:rPr lang="ja-JP" altLang="en-US" sz="800" dirty="0">
                    <a:solidFill>
                      <a:srgbClr val="FFFFFF"/>
                    </a:solidFill>
                    <a:latin typeface="游ゴシック Medium" panose="020B0500000000000000" pitchFamily="50" charset="-128"/>
                    <a:ea typeface="游ゴシック Medium" panose="020B0500000000000000" pitchFamily="50" charset="-128"/>
                  </a:rPr>
                  <a:t>タイプ</a:t>
                </a:r>
                <a:r>
                  <a:rPr lang="ja-JP" altLang="is-IS" sz="800" dirty="0">
                    <a:solidFill>
                      <a:srgbClr val="FFFFFF"/>
                    </a:solidFill>
                    <a:latin typeface="游ゴシック Medium" panose="020B0500000000000000" pitchFamily="50" charset="-128"/>
                    <a:ea typeface="游ゴシック Medium" panose="020B0500000000000000" pitchFamily="50" charset="-128"/>
                  </a:rPr>
                  <a:t>用室外機</a:t>
                </a:r>
                <a:endParaRPr kumimoji="1" lang="ja-JP" altLang="en-US" sz="800" dirty="0">
                  <a:solidFill>
                    <a:srgbClr val="FFFFFF"/>
                  </a:solidFill>
                  <a:latin typeface="游ゴシック Medium" panose="020B0500000000000000" pitchFamily="50" charset="-128"/>
                  <a:ea typeface="游ゴシック Medium" panose="020B0500000000000000" pitchFamily="50" charset="-128"/>
                </a:endParaRPr>
              </a:p>
            </p:txBody>
          </p:sp>
          <p:cxnSp>
            <p:nvCxnSpPr>
              <p:cNvPr id="350" name="直線矢印コネクタ 349">
                <a:extLst>
                  <a:ext uri="{FF2B5EF4-FFF2-40B4-BE49-F238E27FC236}">
                    <a16:creationId xmlns:a16="http://schemas.microsoft.com/office/drawing/2014/main" id="{0D09BB54-2FB1-4536-F430-B64BCC0F2AE5}"/>
                  </a:ext>
                </a:extLst>
              </p:cNvPr>
              <p:cNvCxnSpPr>
                <a:cxnSpLocks/>
              </p:cNvCxnSpPr>
              <p:nvPr/>
            </p:nvCxnSpPr>
            <p:spPr>
              <a:xfrm>
                <a:off x="10302744" y="3877489"/>
                <a:ext cx="0" cy="730820"/>
              </a:xfrm>
              <a:prstGeom prst="straightConnector1">
                <a:avLst/>
              </a:prstGeom>
              <a:ln>
                <a:headEnd type="triangle" w="sm" len="sm"/>
                <a:tailEnd type="triangle" w="sm" len="sm"/>
              </a:ln>
            </p:spPr>
            <p:style>
              <a:lnRef idx="1">
                <a:schemeClr val="dk1"/>
              </a:lnRef>
              <a:fillRef idx="0">
                <a:schemeClr val="dk1"/>
              </a:fillRef>
              <a:effectRef idx="0">
                <a:schemeClr val="dk1"/>
              </a:effectRef>
              <a:fontRef idx="minor">
                <a:schemeClr val="tx1"/>
              </a:fontRef>
            </p:style>
          </p:cxnSp>
          <p:cxnSp>
            <p:nvCxnSpPr>
              <p:cNvPr id="351" name="直線矢印コネクタ 350">
                <a:extLst>
                  <a:ext uri="{FF2B5EF4-FFF2-40B4-BE49-F238E27FC236}">
                    <a16:creationId xmlns:a16="http://schemas.microsoft.com/office/drawing/2014/main" id="{6B535034-3C69-F064-09B9-BD014BCEA436}"/>
                  </a:ext>
                </a:extLst>
              </p:cNvPr>
              <p:cNvCxnSpPr>
                <a:cxnSpLocks/>
              </p:cNvCxnSpPr>
              <p:nvPr/>
            </p:nvCxnSpPr>
            <p:spPr>
              <a:xfrm flipV="1">
                <a:off x="10134188" y="4624181"/>
                <a:ext cx="136744" cy="103116"/>
              </a:xfrm>
              <a:prstGeom prst="straightConnector1">
                <a:avLst/>
              </a:prstGeom>
              <a:ln>
                <a:headEnd type="triangle" w="sm" len="sm"/>
                <a:tailEnd type="triangle" w="sm" len="sm"/>
              </a:ln>
            </p:spPr>
            <p:style>
              <a:lnRef idx="1">
                <a:schemeClr val="dk1"/>
              </a:lnRef>
              <a:fillRef idx="0">
                <a:schemeClr val="dk1"/>
              </a:fillRef>
              <a:effectRef idx="0">
                <a:schemeClr val="dk1"/>
              </a:effectRef>
              <a:fontRef idx="minor">
                <a:schemeClr val="tx1"/>
              </a:fontRef>
            </p:style>
          </p:cxnSp>
          <p:cxnSp>
            <p:nvCxnSpPr>
              <p:cNvPr id="352" name="直線矢印コネクタ 351">
                <a:extLst>
                  <a:ext uri="{FF2B5EF4-FFF2-40B4-BE49-F238E27FC236}">
                    <a16:creationId xmlns:a16="http://schemas.microsoft.com/office/drawing/2014/main" id="{DD398F60-2686-4BBF-81EE-F1177ED06F9D}"/>
                  </a:ext>
                </a:extLst>
              </p:cNvPr>
              <p:cNvCxnSpPr>
                <a:cxnSpLocks/>
              </p:cNvCxnSpPr>
              <p:nvPr/>
            </p:nvCxnSpPr>
            <p:spPr>
              <a:xfrm>
                <a:off x="9248700" y="4727297"/>
                <a:ext cx="870421" cy="6287"/>
              </a:xfrm>
              <a:prstGeom prst="straightConnector1">
                <a:avLst/>
              </a:prstGeom>
              <a:ln>
                <a:headEnd type="triangle" w="sm" len="sm"/>
                <a:tailEnd type="triangle" w="sm" len="sm"/>
              </a:ln>
            </p:spPr>
            <p:style>
              <a:lnRef idx="1">
                <a:schemeClr val="dk1"/>
              </a:lnRef>
              <a:fillRef idx="0">
                <a:schemeClr val="dk1"/>
              </a:fillRef>
              <a:effectRef idx="0">
                <a:schemeClr val="dk1"/>
              </a:effectRef>
              <a:fontRef idx="minor">
                <a:schemeClr val="tx1"/>
              </a:fontRef>
            </p:style>
          </p:cxnSp>
          <p:sp>
            <p:nvSpPr>
              <p:cNvPr id="353" name="テキスト ボックス 352">
                <a:extLst>
                  <a:ext uri="{FF2B5EF4-FFF2-40B4-BE49-F238E27FC236}">
                    <a16:creationId xmlns:a16="http://schemas.microsoft.com/office/drawing/2014/main" id="{B1D3A5F3-7BF9-90F6-B5E2-C427DC837FB4}"/>
                  </a:ext>
                </a:extLst>
              </p:cNvPr>
              <p:cNvSpPr txBox="1"/>
              <p:nvPr/>
            </p:nvSpPr>
            <p:spPr>
              <a:xfrm>
                <a:off x="9335464" y="4714190"/>
                <a:ext cx="783658" cy="196061"/>
              </a:xfrm>
              <a:prstGeom prst="rect">
                <a:avLst/>
              </a:prstGeom>
              <a:noFill/>
              <a:ln>
                <a:noFill/>
              </a:ln>
            </p:spPr>
            <p:txBody>
              <a:bodyPr wrap="none" rtlCol="0">
                <a:spAutoFit/>
              </a:bodyPr>
              <a:lstStyle/>
              <a:p>
                <a:r>
                  <a:rPr lang="ja-JP" altLang="en-US" sz="800" dirty="0"/>
                  <a:t>幅</a:t>
                </a:r>
                <a:r>
                  <a:rPr lang="en-US" altLang="ja-JP" sz="800" dirty="0"/>
                  <a:t>849</a:t>
                </a:r>
                <a:r>
                  <a:rPr lang="ja-JP" altLang="en-US" sz="800" dirty="0"/>
                  <a:t>（</a:t>
                </a:r>
                <a:r>
                  <a:rPr lang="en-US" altLang="ja-JP" sz="800" dirty="0"/>
                  <a:t>+87</a:t>
                </a:r>
                <a:r>
                  <a:rPr lang="ja-JP" altLang="en-US" sz="800" dirty="0"/>
                  <a:t>）</a:t>
                </a:r>
                <a:r>
                  <a:rPr lang="en-US" altLang="ja-JP" sz="800" dirty="0"/>
                  <a:t>mm</a:t>
                </a:r>
                <a:endParaRPr lang="ja-JP" altLang="en-US" sz="800" dirty="0"/>
              </a:p>
            </p:txBody>
          </p:sp>
          <p:sp>
            <p:nvSpPr>
              <p:cNvPr id="354" name="テキスト ボックス 353">
                <a:extLst>
                  <a:ext uri="{FF2B5EF4-FFF2-40B4-BE49-F238E27FC236}">
                    <a16:creationId xmlns:a16="http://schemas.microsoft.com/office/drawing/2014/main" id="{20DF3005-362B-136C-A7CC-FA8F9EC3F7C6}"/>
                  </a:ext>
                </a:extLst>
              </p:cNvPr>
              <p:cNvSpPr txBox="1"/>
              <p:nvPr/>
            </p:nvSpPr>
            <p:spPr>
              <a:xfrm>
                <a:off x="10175665" y="4659367"/>
                <a:ext cx="502061" cy="276551"/>
              </a:xfrm>
              <a:prstGeom prst="rect">
                <a:avLst/>
              </a:prstGeom>
              <a:noFill/>
              <a:ln>
                <a:noFill/>
              </a:ln>
            </p:spPr>
            <p:txBody>
              <a:bodyPr wrap="none" rtlCol="0">
                <a:spAutoFit/>
              </a:bodyPr>
              <a:lstStyle/>
              <a:p>
                <a:pPr>
                  <a:lnSpc>
                    <a:spcPts val="700"/>
                  </a:lnSpc>
                </a:pPr>
                <a:r>
                  <a:rPr lang="ja-JP" altLang="en-US" sz="800" dirty="0"/>
                  <a:t>奥行き</a:t>
                </a:r>
                <a:endParaRPr lang="en-US" altLang="ja-JP" sz="800" dirty="0"/>
              </a:p>
              <a:p>
                <a:pPr>
                  <a:lnSpc>
                    <a:spcPts val="700"/>
                  </a:lnSpc>
                </a:pPr>
                <a:r>
                  <a:rPr lang="en-US" altLang="ja-JP" sz="800" dirty="0"/>
                  <a:t>319mm</a:t>
                </a:r>
                <a:endParaRPr lang="ja-JP" altLang="en-US" sz="800" dirty="0"/>
              </a:p>
            </p:txBody>
          </p:sp>
          <p:sp>
            <p:nvSpPr>
              <p:cNvPr id="355" name="テキスト ボックス 354">
                <a:extLst>
                  <a:ext uri="{FF2B5EF4-FFF2-40B4-BE49-F238E27FC236}">
                    <a16:creationId xmlns:a16="http://schemas.microsoft.com/office/drawing/2014/main" id="{3F712B1F-F1E5-FB7D-3F54-D7519A9B042C}"/>
                  </a:ext>
                </a:extLst>
              </p:cNvPr>
              <p:cNvSpPr txBox="1"/>
              <p:nvPr/>
            </p:nvSpPr>
            <p:spPr>
              <a:xfrm>
                <a:off x="10258838" y="4112040"/>
                <a:ext cx="502061" cy="276551"/>
              </a:xfrm>
              <a:prstGeom prst="rect">
                <a:avLst/>
              </a:prstGeom>
              <a:noFill/>
              <a:ln>
                <a:noFill/>
              </a:ln>
            </p:spPr>
            <p:txBody>
              <a:bodyPr wrap="none" rtlCol="0">
                <a:spAutoFit/>
              </a:bodyPr>
              <a:lstStyle/>
              <a:p>
                <a:pPr>
                  <a:lnSpc>
                    <a:spcPts val="700"/>
                  </a:lnSpc>
                </a:pPr>
                <a:r>
                  <a:rPr lang="ja-JP" altLang="en-US" sz="800" dirty="0"/>
                  <a:t>高さ</a:t>
                </a:r>
                <a:endParaRPr lang="en-US" altLang="ja-JP" sz="800" dirty="0"/>
              </a:p>
              <a:p>
                <a:pPr>
                  <a:lnSpc>
                    <a:spcPts val="700"/>
                  </a:lnSpc>
                </a:pPr>
                <a:r>
                  <a:rPr lang="en-US" altLang="ja-JP" sz="800" dirty="0"/>
                  <a:t>758mm</a:t>
                </a:r>
                <a:endParaRPr lang="ja-JP" altLang="en-US" sz="800" dirty="0"/>
              </a:p>
            </p:txBody>
          </p:sp>
          <p:cxnSp>
            <p:nvCxnSpPr>
              <p:cNvPr id="356" name="直線コネクタ 355">
                <a:extLst>
                  <a:ext uri="{FF2B5EF4-FFF2-40B4-BE49-F238E27FC236}">
                    <a16:creationId xmlns:a16="http://schemas.microsoft.com/office/drawing/2014/main" id="{42C4FBAA-7229-6DE8-6DAD-09786B7AE8C5}"/>
                  </a:ext>
                </a:extLst>
              </p:cNvPr>
              <p:cNvCxnSpPr/>
              <p:nvPr/>
            </p:nvCxnSpPr>
            <p:spPr>
              <a:xfrm>
                <a:off x="10219865" y="3877489"/>
                <a:ext cx="141282" cy="0"/>
              </a:xfrm>
              <a:prstGeom prst="line">
                <a:avLst/>
              </a:prstGeom>
            </p:spPr>
            <p:style>
              <a:lnRef idx="1">
                <a:schemeClr val="dk1"/>
              </a:lnRef>
              <a:fillRef idx="0">
                <a:schemeClr val="dk1"/>
              </a:fillRef>
              <a:effectRef idx="0">
                <a:schemeClr val="dk1"/>
              </a:effectRef>
              <a:fontRef idx="minor">
                <a:schemeClr val="tx1"/>
              </a:fontRef>
            </p:style>
          </p:cxnSp>
          <p:cxnSp>
            <p:nvCxnSpPr>
              <p:cNvPr id="357" name="直線コネクタ 356">
                <a:extLst>
                  <a:ext uri="{FF2B5EF4-FFF2-40B4-BE49-F238E27FC236}">
                    <a16:creationId xmlns:a16="http://schemas.microsoft.com/office/drawing/2014/main" id="{AEA0777C-344A-C04C-6A6E-68A32514A047}"/>
                  </a:ext>
                </a:extLst>
              </p:cNvPr>
              <p:cNvCxnSpPr/>
              <p:nvPr/>
            </p:nvCxnSpPr>
            <p:spPr>
              <a:xfrm>
                <a:off x="10222926" y="4615616"/>
                <a:ext cx="141282" cy="0"/>
              </a:xfrm>
              <a:prstGeom prst="line">
                <a:avLst/>
              </a:prstGeom>
            </p:spPr>
            <p:style>
              <a:lnRef idx="1">
                <a:schemeClr val="dk1"/>
              </a:lnRef>
              <a:fillRef idx="0">
                <a:schemeClr val="dk1"/>
              </a:fillRef>
              <a:effectRef idx="0">
                <a:schemeClr val="dk1"/>
              </a:effectRef>
              <a:fontRef idx="minor">
                <a:schemeClr val="tx1"/>
              </a:fontRef>
            </p:style>
          </p:cxnSp>
          <p:cxnSp>
            <p:nvCxnSpPr>
              <p:cNvPr id="358" name="直線コネクタ 357">
                <a:extLst>
                  <a:ext uri="{FF2B5EF4-FFF2-40B4-BE49-F238E27FC236}">
                    <a16:creationId xmlns:a16="http://schemas.microsoft.com/office/drawing/2014/main" id="{5A893F96-118E-95B9-2D58-116317D2764B}"/>
                  </a:ext>
                </a:extLst>
              </p:cNvPr>
              <p:cNvCxnSpPr/>
              <p:nvPr/>
            </p:nvCxnSpPr>
            <p:spPr>
              <a:xfrm>
                <a:off x="10125851" y="4678680"/>
                <a:ext cx="0" cy="125275"/>
              </a:xfrm>
              <a:prstGeom prst="line">
                <a:avLst/>
              </a:prstGeom>
            </p:spPr>
            <p:style>
              <a:lnRef idx="1">
                <a:schemeClr val="dk1"/>
              </a:lnRef>
              <a:fillRef idx="0">
                <a:schemeClr val="dk1"/>
              </a:fillRef>
              <a:effectRef idx="0">
                <a:schemeClr val="dk1"/>
              </a:effectRef>
              <a:fontRef idx="minor">
                <a:schemeClr val="tx1"/>
              </a:fontRef>
            </p:style>
          </p:cxnSp>
          <p:cxnSp>
            <p:nvCxnSpPr>
              <p:cNvPr id="359" name="直線コネクタ 358">
                <a:extLst>
                  <a:ext uri="{FF2B5EF4-FFF2-40B4-BE49-F238E27FC236}">
                    <a16:creationId xmlns:a16="http://schemas.microsoft.com/office/drawing/2014/main" id="{9C5896F1-91B1-C317-5CCA-06E9FD32BCD7}"/>
                  </a:ext>
                </a:extLst>
              </p:cNvPr>
              <p:cNvCxnSpPr/>
              <p:nvPr/>
            </p:nvCxnSpPr>
            <p:spPr>
              <a:xfrm>
                <a:off x="9241373" y="4663743"/>
                <a:ext cx="0" cy="125275"/>
              </a:xfrm>
              <a:prstGeom prst="line">
                <a:avLst/>
              </a:prstGeom>
            </p:spPr>
            <p:style>
              <a:lnRef idx="1">
                <a:schemeClr val="dk1"/>
              </a:lnRef>
              <a:fillRef idx="0">
                <a:schemeClr val="dk1"/>
              </a:fillRef>
              <a:effectRef idx="0">
                <a:schemeClr val="dk1"/>
              </a:effectRef>
              <a:fontRef idx="minor">
                <a:schemeClr val="tx1"/>
              </a:fontRef>
            </p:style>
          </p:cxnSp>
        </p:grpSp>
        <p:pic>
          <p:nvPicPr>
            <p:cNvPr id="347" name="図 346" descr="ファン, デバイス, 器具 が含まれている画像&#10;&#10;AI 生成コンテンツは誤りを含む可能性があります。">
              <a:extLst>
                <a:ext uri="{FF2B5EF4-FFF2-40B4-BE49-F238E27FC236}">
                  <a16:creationId xmlns:a16="http://schemas.microsoft.com/office/drawing/2014/main" id="{FBC7694A-8BA1-32A4-3006-FBF93463CB70}"/>
                </a:ext>
              </a:extLst>
            </p:cNvPr>
            <p:cNvPicPr>
              <a:picLocks noChangeAspect="1"/>
            </p:cNvPicPr>
            <p:nvPr/>
          </p:nvPicPr>
          <p:blipFill>
            <a:blip r:embed="rId50"/>
            <a:stretch>
              <a:fillRect/>
            </a:stretch>
          </p:blipFill>
          <p:spPr>
            <a:xfrm>
              <a:off x="8689030" y="3930702"/>
              <a:ext cx="990599" cy="834520"/>
            </a:xfrm>
            <a:prstGeom prst="rect">
              <a:avLst/>
            </a:prstGeom>
          </p:spPr>
        </p:pic>
      </p:grpSp>
      <p:pic>
        <p:nvPicPr>
          <p:cNvPr id="360" name="図 15420" descr="グラフ&#10;&#10;AI によって生成されたコンテンツは間違っている可能性があります。">
            <a:extLst>
              <a:ext uri="{FF2B5EF4-FFF2-40B4-BE49-F238E27FC236}">
                <a16:creationId xmlns:a16="http://schemas.microsoft.com/office/drawing/2014/main" id="{DF695194-A602-7DB6-D338-458FA749B57B}"/>
              </a:ext>
            </a:extLst>
          </p:cNvPr>
          <p:cNvPicPr>
            <a:picLocks noChangeAspect="1" noChangeArrowheads="1"/>
          </p:cNvPicPr>
          <p:nvPr/>
        </p:nvPicPr>
        <p:blipFill>
          <a:blip r:embed="rId51">
            <a:extLst>
              <a:ext uri="{28A0092B-C50C-407E-A947-70E740481C1C}">
                <a14:useLocalDpi xmlns:a14="http://schemas.microsoft.com/office/drawing/2010/main" val="0"/>
              </a:ext>
            </a:extLst>
          </a:blip>
          <a:srcRect/>
          <a:stretch>
            <a:fillRect/>
          </a:stretch>
        </p:blipFill>
        <p:spPr bwMode="auto">
          <a:xfrm>
            <a:off x="6181338" y="3944691"/>
            <a:ext cx="1090318" cy="786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図 11">
            <a:extLst>
              <a:ext uri="{FF2B5EF4-FFF2-40B4-BE49-F238E27FC236}">
                <a16:creationId xmlns:a16="http://schemas.microsoft.com/office/drawing/2014/main" id="{CAD238EE-7649-AFCB-08D4-5C440C046826}"/>
              </a:ext>
            </a:extLst>
          </p:cNvPr>
          <p:cNvPicPr>
            <a:picLocks noChangeAspect="1"/>
          </p:cNvPicPr>
          <p:nvPr/>
        </p:nvPicPr>
        <p:blipFill>
          <a:blip r:embed="rId52"/>
          <a:stretch>
            <a:fillRect/>
          </a:stretch>
        </p:blipFill>
        <p:spPr>
          <a:xfrm>
            <a:off x="5929623" y="1887786"/>
            <a:ext cx="3299139" cy="1418817"/>
          </a:xfrm>
          <a:prstGeom prst="rect">
            <a:avLst/>
          </a:prstGeom>
        </p:spPr>
      </p:pic>
      <p:pic>
        <p:nvPicPr>
          <p:cNvPr id="32" name="図 14">
            <a:extLst>
              <a:ext uri="{FF2B5EF4-FFF2-40B4-BE49-F238E27FC236}">
                <a16:creationId xmlns:a16="http://schemas.microsoft.com/office/drawing/2014/main" id="{0F23351B-6001-B65B-C4EE-167B18822CBA}"/>
              </a:ext>
            </a:extLst>
          </p:cNvPr>
          <p:cNvPicPr>
            <a:picLocks noChangeAspect="1"/>
          </p:cNvPicPr>
          <p:nvPr/>
        </p:nvPicPr>
        <p:blipFill>
          <a:blip r:embed="rId53">
            <a:extLst>
              <a:ext uri="{28A0092B-C50C-407E-A947-70E740481C1C}">
                <a14:useLocalDpi xmlns:a14="http://schemas.microsoft.com/office/drawing/2010/main" val="0"/>
              </a:ext>
            </a:extLst>
          </a:blip>
          <a:srcRect/>
          <a:stretch>
            <a:fillRect/>
          </a:stretch>
        </p:blipFill>
        <p:spPr bwMode="auto">
          <a:xfrm>
            <a:off x="6759106" y="-53559"/>
            <a:ext cx="869544" cy="581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4" name="テキスト ボックス 77">
            <a:extLst>
              <a:ext uri="{FF2B5EF4-FFF2-40B4-BE49-F238E27FC236}">
                <a16:creationId xmlns:a16="http://schemas.microsoft.com/office/drawing/2014/main" id="{34A4D793-15B6-7D8B-25FE-3F0D3BC7B797}"/>
              </a:ext>
            </a:extLst>
          </p:cNvPr>
          <p:cNvSpPr txBox="1">
            <a:spLocks noChangeArrowheads="1"/>
          </p:cNvSpPr>
          <p:nvPr/>
        </p:nvSpPr>
        <p:spPr bwMode="auto">
          <a:xfrm>
            <a:off x="4345793" y="7619363"/>
            <a:ext cx="1218603" cy="161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ja-JP" altLang="en-US" sz="450" dirty="0">
                <a:latin typeface="Meiryo UI" panose="020B0604030504040204" pitchFamily="50" charset="-128"/>
                <a:ea typeface="Meiryo UI" panose="020B0604030504040204" pitchFamily="50" charset="-128"/>
              </a:rPr>
              <a:t>（汚れを全て洗い流せるものではありません）</a:t>
            </a:r>
          </a:p>
        </p:txBody>
      </p:sp>
      <p:sp>
        <p:nvSpPr>
          <p:cNvPr id="381" name="テキスト ボックス 77">
            <a:extLst>
              <a:ext uri="{FF2B5EF4-FFF2-40B4-BE49-F238E27FC236}">
                <a16:creationId xmlns:a16="http://schemas.microsoft.com/office/drawing/2014/main" id="{BF07B3C8-C1FC-4689-D4DD-27F52D8F1664}"/>
              </a:ext>
            </a:extLst>
          </p:cNvPr>
          <p:cNvSpPr txBox="1">
            <a:spLocks noChangeArrowheads="1"/>
          </p:cNvSpPr>
          <p:nvPr/>
        </p:nvSpPr>
        <p:spPr bwMode="auto">
          <a:xfrm>
            <a:off x="2421514" y="9630526"/>
            <a:ext cx="1218603" cy="161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ja-JP" altLang="en-US" sz="450" dirty="0">
                <a:latin typeface="Meiryo UI" panose="020B0604030504040204" pitchFamily="50" charset="-128"/>
                <a:ea typeface="Meiryo UI" panose="020B0604030504040204" pitchFamily="50" charset="-128"/>
              </a:rPr>
              <a:t>（汚れを全て洗い流せるものではありません）</a:t>
            </a:r>
          </a:p>
        </p:txBody>
      </p:sp>
      <p:pic>
        <p:nvPicPr>
          <p:cNvPr id="385" name="図 384">
            <a:extLst>
              <a:ext uri="{FF2B5EF4-FFF2-40B4-BE49-F238E27FC236}">
                <a16:creationId xmlns:a16="http://schemas.microsoft.com/office/drawing/2014/main" id="{26AC0BD7-766E-A1EA-46E8-B411AF60C00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86388" y="7647521"/>
            <a:ext cx="407381" cy="402698"/>
          </a:xfrm>
          <a:prstGeom prst="rect">
            <a:avLst/>
          </a:prstGeom>
        </p:spPr>
      </p:pic>
      <p:sp>
        <p:nvSpPr>
          <p:cNvPr id="387" name="円/楕円 258">
            <a:extLst>
              <a:ext uri="{FF2B5EF4-FFF2-40B4-BE49-F238E27FC236}">
                <a16:creationId xmlns:a16="http://schemas.microsoft.com/office/drawing/2014/main" id="{FD658708-1A21-CB37-5F00-7925C73FE4CD}"/>
              </a:ext>
            </a:extLst>
          </p:cNvPr>
          <p:cNvSpPr/>
          <p:nvPr/>
        </p:nvSpPr>
        <p:spPr>
          <a:xfrm>
            <a:off x="9656771" y="8769646"/>
            <a:ext cx="53532" cy="53532"/>
          </a:xfrm>
          <a:prstGeom prst="ellipse">
            <a:avLst/>
          </a:prstGeom>
          <a:solidFill>
            <a:srgbClr val="0070C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kumimoji="1" lang="ja-JP" altLang="en-US">
              <a:latin typeface="メイリオ" panose="020B0604030504040204" pitchFamily="50" charset="-128"/>
              <a:ea typeface="メイリオ" panose="020B0604030504040204" pitchFamily="50" charset="-128"/>
            </a:endParaRPr>
          </a:p>
        </p:txBody>
      </p:sp>
      <p:cxnSp>
        <p:nvCxnSpPr>
          <p:cNvPr id="389" name="直線コネクタ 388">
            <a:extLst>
              <a:ext uri="{FF2B5EF4-FFF2-40B4-BE49-F238E27FC236}">
                <a16:creationId xmlns:a16="http://schemas.microsoft.com/office/drawing/2014/main" id="{B1200738-EE5E-F161-AAE2-B6B46B71ED78}"/>
              </a:ext>
            </a:extLst>
          </p:cNvPr>
          <p:cNvCxnSpPr>
            <a:cxnSpLocks/>
          </p:cNvCxnSpPr>
          <p:nvPr/>
        </p:nvCxnSpPr>
        <p:spPr>
          <a:xfrm>
            <a:off x="9710303" y="8796199"/>
            <a:ext cx="508240" cy="23766"/>
          </a:xfrm>
          <a:prstGeom prst="line">
            <a:avLst/>
          </a:prstGeom>
        </p:spPr>
        <p:style>
          <a:lnRef idx="1">
            <a:schemeClr val="accent1"/>
          </a:lnRef>
          <a:fillRef idx="0">
            <a:schemeClr val="accent1"/>
          </a:fillRef>
          <a:effectRef idx="0">
            <a:schemeClr val="accent1"/>
          </a:effectRef>
          <a:fontRef idx="minor">
            <a:schemeClr val="tx1"/>
          </a:fontRef>
        </p:style>
      </p:cxnSp>
      <p:sp>
        <p:nvSpPr>
          <p:cNvPr id="401" name="テキスト ボックス 400">
            <a:extLst>
              <a:ext uri="{FF2B5EF4-FFF2-40B4-BE49-F238E27FC236}">
                <a16:creationId xmlns:a16="http://schemas.microsoft.com/office/drawing/2014/main" id="{A9482435-863B-64FB-A875-FFC094F3C3AF}"/>
              </a:ext>
            </a:extLst>
          </p:cNvPr>
          <p:cNvSpPr txBox="1"/>
          <p:nvPr/>
        </p:nvSpPr>
        <p:spPr>
          <a:xfrm>
            <a:off x="8075775" y="1726480"/>
            <a:ext cx="2315700" cy="184794"/>
          </a:xfrm>
          <a:prstGeom prst="rect">
            <a:avLst/>
          </a:prstGeom>
          <a:noFill/>
          <a:ln>
            <a:noFill/>
          </a:ln>
        </p:spPr>
        <p:txBody>
          <a:bodyPr wrap="square" rtlCol="0">
            <a:spAutoFit/>
          </a:bodyPr>
          <a:lstStyle/>
          <a:p>
            <a:pPr>
              <a:lnSpc>
                <a:spcPts val="700"/>
              </a:lnSpc>
            </a:pPr>
            <a:r>
              <a:rPr lang="ja-JP" altLang="en-US" sz="600" dirty="0"/>
              <a:t>［室外機］（</a:t>
            </a:r>
            <a:r>
              <a:rPr lang="en-US" altLang="ja-JP" sz="600" dirty="0"/>
              <a:t>W</a:t>
            </a:r>
            <a:r>
              <a:rPr lang="ja-JP" altLang="en-US" sz="600" dirty="0"/>
              <a:t>）ホワイト　待機時消費電力 約</a:t>
            </a:r>
            <a:r>
              <a:rPr lang="en-US" altLang="ja-JP" sz="600" dirty="0"/>
              <a:t>0.5</a:t>
            </a:r>
            <a:r>
              <a:rPr lang="ja-JP" altLang="en-US" sz="600" dirty="0"/>
              <a:t>Ｗ</a:t>
            </a:r>
          </a:p>
        </p:txBody>
      </p:sp>
      <p:sp>
        <p:nvSpPr>
          <p:cNvPr id="405" name="テキスト ボックス 404">
            <a:extLst>
              <a:ext uri="{FF2B5EF4-FFF2-40B4-BE49-F238E27FC236}">
                <a16:creationId xmlns:a16="http://schemas.microsoft.com/office/drawing/2014/main" id="{272CDF2B-E181-B9C6-A116-E8FEF036B993}"/>
              </a:ext>
            </a:extLst>
          </p:cNvPr>
          <p:cNvSpPr txBox="1"/>
          <p:nvPr/>
        </p:nvSpPr>
        <p:spPr>
          <a:xfrm>
            <a:off x="7416585" y="4405022"/>
            <a:ext cx="944658" cy="215444"/>
          </a:xfrm>
          <a:prstGeom prst="rect">
            <a:avLst/>
          </a:prstGeom>
          <a:noFill/>
          <a:ln>
            <a:solidFill>
              <a:schemeClr val="tx1"/>
            </a:solidFill>
          </a:ln>
        </p:spPr>
        <p:txBody>
          <a:bodyPr wrap="square" rtlCol="0">
            <a:spAutoFit/>
          </a:bodyPr>
          <a:lstStyle/>
          <a:p>
            <a:r>
              <a:rPr lang="en-US" altLang="ja-JP" sz="800"/>
              <a:t>DC</a:t>
            </a:r>
            <a:r>
              <a:rPr lang="ja-JP" altLang="en-US" sz="800" dirty="0"/>
              <a:t>コンプレッサー</a:t>
            </a:r>
            <a:endParaRPr lang="en-US" altLang="ja-JP" sz="800" dirty="0"/>
          </a:p>
        </p:txBody>
      </p:sp>
      <p:sp>
        <p:nvSpPr>
          <p:cNvPr id="409" name="テキスト ボックス 408">
            <a:extLst>
              <a:ext uri="{FF2B5EF4-FFF2-40B4-BE49-F238E27FC236}">
                <a16:creationId xmlns:a16="http://schemas.microsoft.com/office/drawing/2014/main" id="{0072E08C-EB8D-3F48-45D0-FB9B57835F59}"/>
              </a:ext>
            </a:extLst>
          </p:cNvPr>
          <p:cNvSpPr txBox="1"/>
          <p:nvPr/>
        </p:nvSpPr>
        <p:spPr>
          <a:xfrm>
            <a:off x="9782814" y="4413613"/>
            <a:ext cx="949299" cy="215444"/>
          </a:xfrm>
          <a:prstGeom prst="rect">
            <a:avLst/>
          </a:prstGeom>
          <a:noFill/>
          <a:ln>
            <a:solidFill>
              <a:schemeClr val="tx1"/>
            </a:solidFill>
          </a:ln>
        </p:spPr>
        <p:txBody>
          <a:bodyPr wrap="none" rtlCol="0">
            <a:spAutoFit/>
          </a:bodyPr>
          <a:lstStyle/>
          <a:p>
            <a:r>
              <a:rPr lang="en-US" altLang="ja-JP" sz="800" dirty="0"/>
              <a:t>DC</a:t>
            </a:r>
            <a:r>
              <a:rPr lang="ja-JP" altLang="en-US" sz="800" dirty="0"/>
              <a:t>コンプレッサー</a:t>
            </a:r>
            <a:endParaRPr lang="en-US" altLang="ja-JP" sz="800" dirty="0"/>
          </a:p>
        </p:txBody>
      </p:sp>
      <p:pic>
        <p:nvPicPr>
          <p:cNvPr id="417" name="図 416">
            <a:extLst>
              <a:ext uri="{FF2B5EF4-FFF2-40B4-BE49-F238E27FC236}">
                <a16:creationId xmlns:a16="http://schemas.microsoft.com/office/drawing/2014/main" id="{30B4C397-BFED-825C-9129-FB0C4BAC3FB8}"/>
              </a:ext>
            </a:extLst>
          </p:cNvPr>
          <p:cNvPicPr>
            <a:picLocks noChangeAspect="1"/>
          </p:cNvPicPr>
          <p:nvPr/>
        </p:nvPicPr>
        <p:blipFill>
          <a:blip r:embed="rId54"/>
          <a:stretch>
            <a:fillRect/>
          </a:stretch>
        </p:blipFill>
        <p:spPr>
          <a:xfrm>
            <a:off x="13442546" y="9438765"/>
            <a:ext cx="421358" cy="416875"/>
          </a:xfrm>
          <a:prstGeom prst="rect">
            <a:avLst/>
          </a:prstGeom>
        </p:spPr>
      </p:pic>
      <p:sp>
        <p:nvSpPr>
          <p:cNvPr id="423" name="テキスト ボックス 183">
            <a:extLst>
              <a:ext uri="{FF2B5EF4-FFF2-40B4-BE49-F238E27FC236}">
                <a16:creationId xmlns:a16="http://schemas.microsoft.com/office/drawing/2014/main" id="{B2DE1AF2-30EC-4BCB-CD7E-F75EFC411FBB}"/>
              </a:ext>
            </a:extLst>
          </p:cNvPr>
          <p:cNvSpPr txBox="1">
            <a:spLocks noChangeArrowheads="1"/>
          </p:cNvSpPr>
          <p:nvPr/>
        </p:nvSpPr>
        <p:spPr bwMode="auto">
          <a:xfrm>
            <a:off x="13445148" y="9868195"/>
            <a:ext cx="44114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dirty="0">
                <a:solidFill>
                  <a:srgbClr val="000000"/>
                </a:solidFill>
                <a:latin typeface="游ゴシック Medium" panose="020B0500000000000000" pitchFamily="50" charset="-128"/>
                <a:ea typeface="游ゴシック Medium" panose="020B0500000000000000" pitchFamily="50" charset="-128"/>
              </a:rPr>
              <a:t>凍結防止</a:t>
            </a:r>
            <a:endParaRPr lang="en-US" altLang="ja-JP" sz="500" dirty="0">
              <a:solidFill>
                <a:srgbClr val="000000"/>
              </a:solidFill>
              <a:latin typeface="游ゴシック Medium" panose="020B0500000000000000" pitchFamily="50" charset="-128"/>
              <a:ea typeface="游ゴシック Medium" panose="020B0500000000000000" pitchFamily="50" charset="-128"/>
            </a:endParaRPr>
          </a:p>
          <a:p>
            <a:pPr algn="ctr" defTabSz="914400">
              <a:spcBef>
                <a:spcPct val="0"/>
              </a:spcBef>
              <a:buFontTx/>
              <a:buNone/>
              <a:defRPr/>
            </a:pPr>
            <a:r>
              <a:rPr lang="ja-JP" altLang="en-US" sz="500" dirty="0">
                <a:solidFill>
                  <a:srgbClr val="000000"/>
                </a:solidFill>
                <a:latin typeface="游ゴシック Medium" panose="020B0500000000000000" pitchFamily="50" charset="-128"/>
                <a:ea typeface="游ゴシック Medium" panose="020B0500000000000000" pitchFamily="50" charset="-128"/>
              </a:rPr>
              <a:t>ヒーター</a:t>
            </a:r>
          </a:p>
        </p:txBody>
      </p:sp>
      <p:sp>
        <p:nvSpPr>
          <p:cNvPr id="425" name="テキスト ボックス 178">
            <a:extLst>
              <a:ext uri="{FF2B5EF4-FFF2-40B4-BE49-F238E27FC236}">
                <a16:creationId xmlns:a16="http://schemas.microsoft.com/office/drawing/2014/main" id="{8507FFD0-03F5-36CD-34C6-5D2C06BC8DC9}"/>
              </a:ext>
            </a:extLst>
          </p:cNvPr>
          <p:cNvSpPr txBox="1">
            <a:spLocks noChangeArrowheads="1"/>
          </p:cNvSpPr>
          <p:nvPr/>
        </p:nvSpPr>
        <p:spPr bwMode="auto">
          <a:xfrm>
            <a:off x="12080071" y="7184979"/>
            <a:ext cx="956672"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［寒冷地仕様（暖房強化型）］</a:t>
            </a:r>
          </a:p>
        </p:txBody>
      </p:sp>
      <p:sp>
        <p:nvSpPr>
          <p:cNvPr id="427" name="テキスト ボックス 178">
            <a:extLst>
              <a:ext uri="{FF2B5EF4-FFF2-40B4-BE49-F238E27FC236}">
                <a16:creationId xmlns:a16="http://schemas.microsoft.com/office/drawing/2014/main" id="{136683DB-CA0F-C7DF-5F29-08C3A334B19B}"/>
              </a:ext>
            </a:extLst>
          </p:cNvPr>
          <p:cNvSpPr txBox="1">
            <a:spLocks noChangeArrowheads="1"/>
          </p:cNvSpPr>
          <p:nvPr/>
        </p:nvSpPr>
        <p:spPr bwMode="auto">
          <a:xfrm>
            <a:off x="14122853" y="7184979"/>
            <a:ext cx="956672"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［寒冷地仕様（暖房強化型）］</a:t>
            </a:r>
          </a:p>
        </p:txBody>
      </p:sp>
      <p:sp>
        <p:nvSpPr>
          <p:cNvPr id="429" name="テキスト ボックス 178">
            <a:extLst>
              <a:ext uri="{FF2B5EF4-FFF2-40B4-BE49-F238E27FC236}">
                <a16:creationId xmlns:a16="http://schemas.microsoft.com/office/drawing/2014/main" id="{94C7BB38-0E61-7075-1E67-E7646F4D254F}"/>
              </a:ext>
            </a:extLst>
          </p:cNvPr>
          <p:cNvSpPr txBox="1">
            <a:spLocks noChangeArrowheads="1"/>
          </p:cNvSpPr>
          <p:nvPr/>
        </p:nvSpPr>
        <p:spPr bwMode="auto">
          <a:xfrm>
            <a:off x="12066492" y="4891054"/>
            <a:ext cx="956672"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［寒冷地仕様（暖房強化型）］</a:t>
            </a:r>
          </a:p>
        </p:txBody>
      </p:sp>
      <p:sp>
        <p:nvSpPr>
          <p:cNvPr id="431" name="テキスト ボックス 178">
            <a:extLst>
              <a:ext uri="{FF2B5EF4-FFF2-40B4-BE49-F238E27FC236}">
                <a16:creationId xmlns:a16="http://schemas.microsoft.com/office/drawing/2014/main" id="{0F0086A3-61F3-E611-7A82-52106799A2D4}"/>
              </a:ext>
            </a:extLst>
          </p:cNvPr>
          <p:cNvSpPr txBox="1">
            <a:spLocks noChangeArrowheads="1"/>
          </p:cNvSpPr>
          <p:nvPr/>
        </p:nvSpPr>
        <p:spPr bwMode="auto">
          <a:xfrm>
            <a:off x="14077406" y="4877760"/>
            <a:ext cx="956672"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［寒冷地仕様（暖房強化型）］</a:t>
            </a:r>
          </a:p>
        </p:txBody>
      </p:sp>
      <p:sp>
        <p:nvSpPr>
          <p:cNvPr id="433" name="テキスト ボックス 178">
            <a:extLst>
              <a:ext uri="{FF2B5EF4-FFF2-40B4-BE49-F238E27FC236}">
                <a16:creationId xmlns:a16="http://schemas.microsoft.com/office/drawing/2014/main" id="{BFD0C2DB-2AE6-AB5E-97E6-52DC31252A61}"/>
              </a:ext>
            </a:extLst>
          </p:cNvPr>
          <p:cNvSpPr txBox="1">
            <a:spLocks noChangeArrowheads="1"/>
          </p:cNvSpPr>
          <p:nvPr/>
        </p:nvSpPr>
        <p:spPr bwMode="auto">
          <a:xfrm>
            <a:off x="12006842" y="2693630"/>
            <a:ext cx="956672"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［寒冷地仕様（暖房強化型）］</a:t>
            </a:r>
          </a:p>
        </p:txBody>
      </p:sp>
      <p:sp>
        <p:nvSpPr>
          <p:cNvPr id="435" name="テキスト ボックス 178">
            <a:extLst>
              <a:ext uri="{FF2B5EF4-FFF2-40B4-BE49-F238E27FC236}">
                <a16:creationId xmlns:a16="http://schemas.microsoft.com/office/drawing/2014/main" id="{054EDB87-8FCE-A57B-B828-0EEEB5F75A65}"/>
              </a:ext>
            </a:extLst>
          </p:cNvPr>
          <p:cNvSpPr txBox="1">
            <a:spLocks noChangeArrowheads="1"/>
          </p:cNvSpPr>
          <p:nvPr/>
        </p:nvSpPr>
        <p:spPr bwMode="auto">
          <a:xfrm>
            <a:off x="14046932" y="2698488"/>
            <a:ext cx="956672"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charset="0"/>
                <a:ea typeface="ＭＳ Ｐゴシック" charset="-128"/>
              </a:defRPr>
            </a:lvl1pPr>
            <a:lvl2pPr marL="37931725" indent="-37474525">
              <a:spcBef>
                <a:spcPct val="20000"/>
              </a:spcBef>
              <a:buChar char="–"/>
              <a:defRPr kumimoji="1" sz="2800">
                <a:solidFill>
                  <a:schemeClr val="tx1"/>
                </a:solidFill>
                <a:latin typeface="Arial" charset="0"/>
                <a:ea typeface="ＭＳ Ｐゴシック" charset="-128"/>
              </a:defRPr>
            </a:lvl2pPr>
            <a:lvl3pPr marL="1143000" indent="-228600">
              <a:spcBef>
                <a:spcPct val="20000"/>
              </a:spcBef>
              <a:buChar char="•"/>
              <a:defRPr kumimoji="1" sz="2400">
                <a:solidFill>
                  <a:schemeClr val="tx1"/>
                </a:solidFill>
                <a:latin typeface="Arial" charset="0"/>
                <a:ea typeface="ＭＳ Ｐゴシック" charset="-128"/>
              </a:defRPr>
            </a:lvl3pPr>
            <a:lvl4pPr marL="1600200" indent="-228600">
              <a:spcBef>
                <a:spcPct val="20000"/>
              </a:spcBef>
              <a:buChar char="–"/>
              <a:defRPr kumimoji="1" sz="2000">
                <a:solidFill>
                  <a:schemeClr val="tx1"/>
                </a:solidFill>
                <a:latin typeface="Arial" charset="0"/>
                <a:ea typeface="ＭＳ Ｐゴシック" charset="-128"/>
              </a:defRPr>
            </a:lvl4pPr>
            <a:lvl5pPr marL="2057400" indent="-228600">
              <a:spcBef>
                <a:spcPct val="20000"/>
              </a:spcBef>
              <a:buChar char="»"/>
              <a:defRPr kumimoji="1" sz="20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kumimoji="1" sz="2000">
                <a:solidFill>
                  <a:schemeClr val="tx1"/>
                </a:solidFill>
                <a:latin typeface="Arial" charset="0"/>
                <a:ea typeface="ＭＳ Ｐゴシック" charset="-128"/>
              </a:defRPr>
            </a:lvl9pPr>
          </a:lstStyle>
          <a:p>
            <a:pPr algn="ctr" defTabSz="914400">
              <a:spcBef>
                <a:spcPct val="0"/>
              </a:spcBef>
              <a:buFontTx/>
              <a:buNone/>
              <a:defRPr/>
            </a:pPr>
            <a:r>
              <a:rPr lang="ja-JP" altLang="en-US" sz="500" spc="-70" dirty="0">
                <a:solidFill>
                  <a:srgbClr val="000000"/>
                </a:solidFill>
                <a:latin typeface="游ゴシック Medium" panose="020B0500000000000000" pitchFamily="50" charset="-128"/>
                <a:ea typeface="游ゴシック Medium" panose="020B0500000000000000" pitchFamily="50" charset="-128"/>
              </a:rPr>
              <a:t>［寒冷地仕様（暖房強化型）］</a:t>
            </a:r>
          </a:p>
        </p:txBody>
      </p:sp>
      <p:grpSp>
        <p:nvGrpSpPr>
          <p:cNvPr id="185" name="グループ化 184">
            <a:extLst>
              <a:ext uri="{FF2B5EF4-FFF2-40B4-BE49-F238E27FC236}">
                <a16:creationId xmlns:a16="http://schemas.microsoft.com/office/drawing/2014/main" id="{026CE92B-0DE1-77B3-0B7E-D9CAC25A7BCE}"/>
              </a:ext>
            </a:extLst>
          </p:cNvPr>
          <p:cNvGrpSpPr/>
          <p:nvPr/>
        </p:nvGrpSpPr>
        <p:grpSpPr>
          <a:xfrm>
            <a:off x="13753474" y="2233684"/>
            <a:ext cx="1224747" cy="323165"/>
            <a:chOff x="11715896" y="2221704"/>
            <a:chExt cx="1224747" cy="323165"/>
          </a:xfrm>
        </p:grpSpPr>
        <p:grpSp>
          <p:nvGrpSpPr>
            <p:cNvPr id="205" name="グループ化 204">
              <a:extLst>
                <a:ext uri="{FF2B5EF4-FFF2-40B4-BE49-F238E27FC236}">
                  <a16:creationId xmlns:a16="http://schemas.microsoft.com/office/drawing/2014/main" id="{F809AC6F-1E91-881A-5ABD-700A0F7D1A96}"/>
                </a:ext>
              </a:extLst>
            </p:cNvPr>
            <p:cNvGrpSpPr/>
            <p:nvPr/>
          </p:nvGrpSpPr>
          <p:grpSpPr>
            <a:xfrm>
              <a:off x="11715896" y="2221704"/>
              <a:ext cx="1224747" cy="323165"/>
              <a:chOff x="11715896" y="2221704"/>
              <a:chExt cx="1224747" cy="323165"/>
            </a:xfrm>
          </p:grpSpPr>
          <p:grpSp>
            <p:nvGrpSpPr>
              <p:cNvPr id="339" name="グループ化 338">
                <a:extLst>
                  <a:ext uri="{FF2B5EF4-FFF2-40B4-BE49-F238E27FC236}">
                    <a16:creationId xmlns:a16="http://schemas.microsoft.com/office/drawing/2014/main" id="{1EEE9CD7-9809-E5DC-FECD-07EA80EFE398}"/>
                  </a:ext>
                </a:extLst>
              </p:cNvPr>
              <p:cNvGrpSpPr/>
              <p:nvPr/>
            </p:nvGrpSpPr>
            <p:grpSpPr>
              <a:xfrm>
                <a:off x="11715896" y="2221704"/>
                <a:ext cx="1224747" cy="323165"/>
                <a:chOff x="11805168" y="2227301"/>
                <a:chExt cx="1104768" cy="323165"/>
              </a:xfrm>
            </p:grpSpPr>
            <p:sp>
              <p:nvSpPr>
                <p:cNvPr id="391" name="正方形/長方形 390">
                  <a:extLst>
                    <a:ext uri="{FF2B5EF4-FFF2-40B4-BE49-F238E27FC236}">
                      <a16:creationId xmlns:a16="http://schemas.microsoft.com/office/drawing/2014/main" id="{64BCF5E0-AD66-F84E-7537-0620E7716EE5}"/>
                    </a:ext>
                  </a:extLst>
                </p:cNvPr>
                <p:cNvSpPr/>
                <p:nvPr/>
              </p:nvSpPr>
              <p:spPr>
                <a:xfrm>
                  <a:off x="11861559" y="2257308"/>
                  <a:ext cx="951668" cy="246326"/>
                </a:xfrm>
                <a:prstGeom prst="rect">
                  <a:avLst/>
                </a:prstGeom>
                <a:solidFill>
                  <a:schemeClr val="bg1"/>
                </a:solidFill>
                <a:ln w="3175"/>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kumimoji="1" lang="ja-JP" altLang="en-US" sz="500"/>
                </a:p>
              </p:txBody>
            </p:sp>
            <p:cxnSp>
              <p:nvCxnSpPr>
                <p:cNvPr id="395" name="直線コネクタ 394">
                  <a:extLst>
                    <a:ext uri="{FF2B5EF4-FFF2-40B4-BE49-F238E27FC236}">
                      <a16:creationId xmlns:a16="http://schemas.microsoft.com/office/drawing/2014/main" id="{4E9D52B6-4F84-A073-09B7-0B3C51C73737}"/>
                    </a:ext>
                  </a:extLst>
                </p:cNvPr>
                <p:cNvCxnSpPr/>
                <p:nvPr/>
              </p:nvCxnSpPr>
              <p:spPr>
                <a:xfrm>
                  <a:off x="12075308" y="2258291"/>
                  <a:ext cx="0" cy="251241"/>
                </a:xfrm>
                <a:prstGeom prst="line">
                  <a:avLst/>
                </a:prstGeom>
                <a:ln w="3175"/>
              </p:spPr>
              <p:style>
                <a:lnRef idx="1">
                  <a:schemeClr val="dk1"/>
                </a:lnRef>
                <a:fillRef idx="0">
                  <a:schemeClr val="dk1"/>
                </a:fillRef>
                <a:effectRef idx="0">
                  <a:schemeClr val="dk1"/>
                </a:effectRef>
                <a:fontRef idx="minor">
                  <a:schemeClr val="tx1"/>
                </a:fontRef>
              </p:style>
            </p:cxnSp>
            <p:sp>
              <p:nvSpPr>
                <p:cNvPr id="399" name="テキスト ボックス 398">
                  <a:extLst>
                    <a:ext uri="{FF2B5EF4-FFF2-40B4-BE49-F238E27FC236}">
                      <a16:creationId xmlns:a16="http://schemas.microsoft.com/office/drawing/2014/main" id="{2D05B9D5-6B3D-7096-7E7A-9FF20C9B10BD}"/>
                    </a:ext>
                  </a:extLst>
                </p:cNvPr>
                <p:cNvSpPr txBox="1"/>
                <p:nvPr/>
              </p:nvSpPr>
              <p:spPr>
                <a:xfrm>
                  <a:off x="11805168" y="2227301"/>
                  <a:ext cx="312906" cy="323165"/>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低温</a:t>
                  </a:r>
                  <a:endParaRPr lang="en-US" altLang="ja-JP" sz="500" dirty="0">
                    <a:latin typeface="游ゴシック Medium" panose="020B0500000000000000" pitchFamily="50" charset="-128"/>
                    <a:ea typeface="游ゴシック Medium" panose="020B0500000000000000" pitchFamily="50" charset="-128"/>
                  </a:endParaRPr>
                </a:p>
                <a:p>
                  <a:pPr algn="ctr"/>
                  <a:r>
                    <a:rPr lang="ja-JP" altLang="en-US" sz="500" dirty="0">
                      <a:latin typeface="游ゴシック Medium" panose="020B0500000000000000" pitchFamily="50" charset="-128"/>
                      <a:ea typeface="游ゴシック Medium" panose="020B0500000000000000" pitchFamily="50" charset="-128"/>
                    </a:rPr>
                    <a:t>暖房</a:t>
                  </a:r>
                  <a:endParaRPr lang="en-US" altLang="ja-JP" sz="500" dirty="0">
                    <a:latin typeface="游ゴシック Medium" panose="020B0500000000000000" pitchFamily="50" charset="-128"/>
                    <a:ea typeface="游ゴシック Medium" panose="020B0500000000000000" pitchFamily="50" charset="-128"/>
                  </a:endParaRPr>
                </a:p>
                <a:p>
                  <a:pPr algn="ctr"/>
                  <a:r>
                    <a:rPr lang="ja-JP" altLang="en-US" sz="500" dirty="0">
                      <a:latin typeface="游ゴシック Medium" panose="020B0500000000000000" pitchFamily="50" charset="-128"/>
                      <a:ea typeface="游ゴシック Medium" panose="020B0500000000000000" pitchFamily="50" charset="-128"/>
                    </a:rPr>
                    <a:t>能力</a:t>
                  </a:r>
                  <a:endParaRPr lang="en-US" altLang="ja-JP" sz="500" dirty="0">
                    <a:latin typeface="游ゴシック Medium" panose="020B0500000000000000" pitchFamily="50" charset="-128"/>
                    <a:ea typeface="游ゴシック Medium" panose="020B0500000000000000" pitchFamily="50" charset="-128"/>
                  </a:endParaRPr>
                </a:p>
              </p:txBody>
            </p:sp>
            <p:sp>
              <p:nvSpPr>
                <p:cNvPr id="403" name="テキスト ボックス 402">
                  <a:extLst>
                    <a:ext uri="{FF2B5EF4-FFF2-40B4-BE49-F238E27FC236}">
                      <a16:creationId xmlns:a16="http://schemas.microsoft.com/office/drawing/2014/main" id="{3AF0FFD3-0336-481E-10F1-7833EA2395F7}"/>
                    </a:ext>
                  </a:extLst>
                </p:cNvPr>
                <p:cNvSpPr txBox="1"/>
                <p:nvPr/>
              </p:nvSpPr>
              <p:spPr>
                <a:xfrm>
                  <a:off x="11979338" y="2240769"/>
                  <a:ext cx="540534" cy="169277"/>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外気温</a:t>
                  </a:r>
                  <a:r>
                    <a:rPr lang="en-US" altLang="ja-JP" sz="500" dirty="0">
                      <a:latin typeface="游ゴシック Medium" panose="020B0500000000000000" pitchFamily="50" charset="-128"/>
                      <a:ea typeface="游ゴシック Medium" panose="020B0500000000000000" pitchFamily="50" charset="-128"/>
                    </a:rPr>
                    <a:t>2</a:t>
                  </a:r>
                  <a:r>
                    <a:rPr lang="ja-JP" altLang="en-US" sz="500" dirty="0">
                      <a:latin typeface="游ゴシック Medium" panose="020B0500000000000000" pitchFamily="50" charset="-128"/>
                      <a:ea typeface="游ゴシック Medium" panose="020B0500000000000000" pitchFamily="50" charset="-128"/>
                    </a:rPr>
                    <a:t>℃時</a:t>
                  </a:r>
                  <a:endParaRPr lang="en-US" altLang="ja-JP" sz="500" dirty="0">
                    <a:latin typeface="游ゴシック Medium" panose="020B0500000000000000" pitchFamily="50" charset="-128"/>
                    <a:ea typeface="游ゴシック Medium" panose="020B0500000000000000" pitchFamily="50" charset="-128"/>
                  </a:endParaRPr>
                </a:p>
              </p:txBody>
            </p:sp>
            <p:sp>
              <p:nvSpPr>
                <p:cNvPr id="407" name="テキスト ボックス 406">
                  <a:extLst>
                    <a:ext uri="{FF2B5EF4-FFF2-40B4-BE49-F238E27FC236}">
                      <a16:creationId xmlns:a16="http://schemas.microsoft.com/office/drawing/2014/main" id="{8D19700B-70BA-40E7-ABFA-1865A17979D0}"/>
                    </a:ext>
                  </a:extLst>
                </p:cNvPr>
                <p:cNvSpPr txBox="1"/>
                <p:nvPr/>
              </p:nvSpPr>
              <p:spPr>
                <a:xfrm>
                  <a:off x="12342152" y="2237711"/>
                  <a:ext cx="567784" cy="169277"/>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外気温</a:t>
                  </a:r>
                  <a:r>
                    <a:rPr lang="en-US" altLang="ja-JP" sz="500" dirty="0">
                      <a:latin typeface="游ゴシック Medium" panose="020B0500000000000000" pitchFamily="50" charset="-128"/>
                      <a:ea typeface="游ゴシック Medium" panose="020B0500000000000000" pitchFamily="50" charset="-128"/>
                    </a:rPr>
                    <a:t>-7</a:t>
                  </a:r>
                  <a:r>
                    <a:rPr lang="ja-JP" altLang="en-US" sz="500" dirty="0">
                      <a:latin typeface="游ゴシック Medium" panose="020B0500000000000000" pitchFamily="50" charset="-128"/>
                      <a:ea typeface="游ゴシック Medium" panose="020B0500000000000000" pitchFamily="50" charset="-128"/>
                    </a:rPr>
                    <a:t>℃時</a:t>
                  </a:r>
                  <a:endParaRPr lang="en-US" altLang="ja-JP" sz="500" dirty="0">
                    <a:latin typeface="游ゴシック Medium" panose="020B0500000000000000" pitchFamily="50" charset="-128"/>
                    <a:ea typeface="游ゴシック Medium" panose="020B0500000000000000" pitchFamily="50" charset="-128"/>
                  </a:endParaRPr>
                </a:p>
              </p:txBody>
            </p:sp>
          </p:grpSp>
          <p:cxnSp>
            <p:nvCxnSpPr>
              <p:cNvPr id="369" name="直線コネクタ 368">
                <a:extLst>
                  <a:ext uri="{FF2B5EF4-FFF2-40B4-BE49-F238E27FC236}">
                    <a16:creationId xmlns:a16="http://schemas.microsoft.com/office/drawing/2014/main" id="{3339FDF6-F2A2-FFDB-2D8F-361D0CFE1F4B}"/>
                  </a:ext>
                </a:extLst>
              </p:cNvPr>
              <p:cNvCxnSpPr/>
              <p:nvPr/>
            </p:nvCxnSpPr>
            <p:spPr>
              <a:xfrm>
                <a:off x="12415569" y="2250421"/>
                <a:ext cx="0" cy="251270"/>
              </a:xfrm>
              <a:prstGeom prst="line">
                <a:avLst/>
              </a:prstGeom>
              <a:ln w="3175"/>
            </p:spPr>
            <p:style>
              <a:lnRef idx="1">
                <a:schemeClr val="dk1"/>
              </a:lnRef>
              <a:fillRef idx="0">
                <a:schemeClr val="dk1"/>
              </a:fillRef>
              <a:effectRef idx="0">
                <a:schemeClr val="dk1"/>
              </a:effectRef>
              <a:fontRef idx="minor">
                <a:schemeClr val="tx1"/>
              </a:fontRef>
            </p:style>
          </p:cxnSp>
          <p:cxnSp>
            <p:nvCxnSpPr>
              <p:cNvPr id="383" name="直線コネクタ 382">
                <a:extLst>
                  <a:ext uri="{FF2B5EF4-FFF2-40B4-BE49-F238E27FC236}">
                    <a16:creationId xmlns:a16="http://schemas.microsoft.com/office/drawing/2014/main" id="{4D8E357E-9683-F671-0926-1348722DCA25}"/>
                  </a:ext>
                </a:extLst>
              </p:cNvPr>
              <p:cNvCxnSpPr/>
              <p:nvPr/>
            </p:nvCxnSpPr>
            <p:spPr>
              <a:xfrm>
                <a:off x="12018011" y="2378528"/>
                <a:ext cx="815420" cy="0"/>
              </a:xfrm>
              <a:prstGeom prst="line">
                <a:avLst/>
              </a:prstGeom>
              <a:ln w="3175"/>
            </p:spPr>
            <p:style>
              <a:lnRef idx="1">
                <a:schemeClr val="dk1"/>
              </a:lnRef>
              <a:fillRef idx="0">
                <a:schemeClr val="dk1"/>
              </a:fillRef>
              <a:effectRef idx="0">
                <a:schemeClr val="dk1"/>
              </a:effectRef>
              <a:fontRef idx="minor">
                <a:schemeClr val="tx1"/>
              </a:fontRef>
            </p:style>
          </p:cxnSp>
        </p:grpSp>
        <p:sp>
          <p:nvSpPr>
            <p:cNvPr id="294" name="テキスト ボックス 293">
              <a:extLst>
                <a:ext uri="{FF2B5EF4-FFF2-40B4-BE49-F238E27FC236}">
                  <a16:creationId xmlns:a16="http://schemas.microsoft.com/office/drawing/2014/main" id="{DE16FF91-72FF-A580-53C5-0EDE99E99997}"/>
                </a:ext>
              </a:extLst>
            </p:cNvPr>
            <p:cNvSpPr txBox="1"/>
            <p:nvPr/>
          </p:nvSpPr>
          <p:spPr>
            <a:xfrm>
              <a:off x="12034732" y="2361391"/>
              <a:ext cx="364202" cy="169277"/>
            </a:xfrm>
            <a:prstGeom prst="rect">
              <a:avLst/>
            </a:prstGeom>
            <a:noFill/>
            <a:ln>
              <a:noFill/>
            </a:ln>
          </p:spPr>
          <p:txBody>
            <a:bodyPr wrap="none" rtlCol="0">
              <a:spAutoFit/>
            </a:bodyPr>
            <a:lstStyle/>
            <a:p>
              <a:pPr algn="ctr"/>
              <a:r>
                <a:rPr lang="en-US" altLang="ja-JP" sz="500" dirty="0">
                  <a:latin typeface="游ゴシック Medium" panose="020B0500000000000000" pitchFamily="50" charset="-128"/>
                  <a:ea typeface="游ゴシック Medium" panose="020B0500000000000000" pitchFamily="50" charset="-128"/>
                </a:rPr>
                <a:t>5.1kW</a:t>
              </a:r>
            </a:p>
          </p:txBody>
        </p:sp>
        <p:sp>
          <p:nvSpPr>
            <p:cNvPr id="319" name="テキスト ボックス 318">
              <a:extLst>
                <a:ext uri="{FF2B5EF4-FFF2-40B4-BE49-F238E27FC236}">
                  <a16:creationId xmlns:a16="http://schemas.microsoft.com/office/drawing/2014/main" id="{6CC9E280-CB4A-1CBD-0970-51DAA5E5564E}"/>
                </a:ext>
              </a:extLst>
            </p:cNvPr>
            <p:cNvSpPr txBox="1"/>
            <p:nvPr/>
          </p:nvSpPr>
          <p:spPr>
            <a:xfrm>
              <a:off x="12440911" y="2361391"/>
              <a:ext cx="364202" cy="169277"/>
            </a:xfrm>
            <a:prstGeom prst="rect">
              <a:avLst/>
            </a:prstGeom>
            <a:noFill/>
            <a:ln>
              <a:noFill/>
            </a:ln>
          </p:spPr>
          <p:txBody>
            <a:bodyPr wrap="none" rtlCol="0">
              <a:spAutoFit/>
            </a:bodyPr>
            <a:lstStyle/>
            <a:p>
              <a:pPr algn="ctr"/>
              <a:r>
                <a:rPr lang="en-US" altLang="ja-JP" sz="500" dirty="0">
                  <a:latin typeface="游ゴシック Medium" panose="020B0500000000000000" pitchFamily="50" charset="-128"/>
                  <a:ea typeface="游ゴシック Medium" panose="020B0500000000000000" pitchFamily="50" charset="-128"/>
                </a:rPr>
                <a:t>4.1kW</a:t>
              </a:r>
            </a:p>
          </p:txBody>
        </p:sp>
      </p:grpSp>
      <p:grpSp>
        <p:nvGrpSpPr>
          <p:cNvPr id="438" name="グループ化 437">
            <a:extLst>
              <a:ext uri="{FF2B5EF4-FFF2-40B4-BE49-F238E27FC236}">
                <a16:creationId xmlns:a16="http://schemas.microsoft.com/office/drawing/2014/main" id="{6C39035A-555E-5199-A027-2D5E8A4852AF}"/>
              </a:ext>
            </a:extLst>
          </p:cNvPr>
          <p:cNvGrpSpPr/>
          <p:nvPr/>
        </p:nvGrpSpPr>
        <p:grpSpPr>
          <a:xfrm>
            <a:off x="11715896" y="2221704"/>
            <a:ext cx="1224747" cy="323165"/>
            <a:chOff x="11715896" y="2221704"/>
            <a:chExt cx="1224747" cy="323165"/>
          </a:xfrm>
        </p:grpSpPr>
        <p:grpSp>
          <p:nvGrpSpPr>
            <p:cNvPr id="439" name="グループ化 438">
              <a:extLst>
                <a:ext uri="{FF2B5EF4-FFF2-40B4-BE49-F238E27FC236}">
                  <a16:creationId xmlns:a16="http://schemas.microsoft.com/office/drawing/2014/main" id="{F5207327-2225-A694-06AC-E39D00F6070D}"/>
                </a:ext>
              </a:extLst>
            </p:cNvPr>
            <p:cNvGrpSpPr/>
            <p:nvPr/>
          </p:nvGrpSpPr>
          <p:grpSpPr>
            <a:xfrm>
              <a:off x="11715896" y="2221704"/>
              <a:ext cx="1224747" cy="323165"/>
              <a:chOff x="11715896" y="2221704"/>
              <a:chExt cx="1224747" cy="323165"/>
            </a:xfrm>
          </p:grpSpPr>
          <p:grpSp>
            <p:nvGrpSpPr>
              <p:cNvPr id="445" name="グループ化 444">
                <a:extLst>
                  <a:ext uri="{FF2B5EF4-FFF2-40B4-BE49-F238E27FC236}">
                    <a16:creationId xmlns:a16="http://schemas.microsoft.com/office/drawing/2014/main" id="{2AEACBE7-64BD-E5A7-1157-85411C147E15}"/>
                  </a:ext>
                </a:extLst>
              </p:cNvPr>
              <p:cNvGrpSpPr/>
              <p:nvPr/>
            </p:nvGrpSpPr>
            <p:grpSpPr>
              <a:xfrm>
                <a:off x="11715896" y="2221704"/>
                <a:ext cx="1224747" cy="323165"/>
                <a:chOff x="11805168" y="2227301"/>
                <a:chExt cx="1104768" cy="323165"/>
              </a:xfrm>
            </p:grpSpPr>
            <p:sp>
              <p:nvSpPr>
                <p:cNvPr id="640" name="正方形/長方形 639">
                  <a:extLst>
                    <a:ext uri="{FF2B5EF4-FFF2-40B4-BE49-F238E27FC236}">
                      <a16:creationId xmlns:a16="http://schemas.microsoft.com/office/drawing/2014/main" id="{128E0A66-CF81-9882-0508-3914BC61B07C}"/>
                    </a:ext>
                  </a:extLst>
                </p:cNvPr>
                <p:cNvSpPr/>
                <p:nvPr/>
              </p:nvSpPr>
              <p:spPr>
                <a:xfrm>
                  <a:off x="11861559" y="2257308"/>
                  <a:ext cx="951668" cy="246326"/>
                </a:xfrm>
                <a:prstGeom prst="rect">
                  <a:avLst/>
                </a:prstGeom>
                <a:solidFill>
                  <a:schemeClr val="bg1"/>
                </a:solidFill>
                <a:ln w="3175"/>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kumimoji="1" lang="ja-JP" altLang="en-US" sz="500"/>
                </a:p>
              </p:txBody>
            </p:sp>
            <p:cxnSp>
              <p:nvCxnSpPr>
                <p:cNvPr id="641" name="直線コネクタ 640">
                  <a:extLst>
                    <a:ext uri="{FF2B5EF4-FFF2-40B4-BE49-F238E27FC236}">
                      <a16:creationId xmlns:a16="http://schemas.microsoft.com/office/drawing/2014/main" id="{83A3DB4C-260A-F5F5-2BF5-87EB06CA8ED5}"/>
                    </a:ext>
                  </a:extLst>
                </p:cNvPr>
                <p:cNvCxnSpPr/>
                <p:nvPr/>
              </p:nvCxnSpPr>
              <p:spPr>
                <a:xfrm>
                  <a:off x="12075308" y="2258291"/>
                  <a:ext cx="0" cy="251241"/>
                </a:xfrm>
                <a:prstGeom prst="line">
                  <a:avLst/>
                </a:prstGeom>
                <a:ln w="3175"/>
              </p:spPr>
              <p:style>
                <a:lnRef idx="1">
                  <a:schemeClr val="dk1"/>
                </a:lnRef>
                <a:fillRef idx="0">
                  <a:schemeClr val="dk1"/>
                </a:fillRef>
                <a:effectRef idx="0">
                  <a:schemeClr val="dk1"/>
                </a:effectRef>
                <a:fontRef idx="minor">
                  <a:schemeClr val="tx1"/>
                </a:fontRef>
              </p:style>
            </p:cxnSp>
            <p:sp>
              <p:nvSpPr>
                <p:cNvPr id="642" name="テキスト ボックス 641">
                  <a:extLst>
                    <a:ext uri="{FF2B5EF4-FFF2-40B4-BE49-F238E27FC236}">
                      <a16:creationId xmlns:a16="http://schemas.microsoft.com/office/drawing/2014/main" id="{503FF0D0-7DE3-CD15-6188-9F0205D06072}"/>
                    </a:ext>
                  </a:extLst>
                </p:cNvPr>
                <p:cNvSpPr txBox="1"/>
                <p:nvPr/>
              </p:nvSpPr>
              <p:spPr>
                <a:xfrm>
                  <a:off x="11805168" y="2227301"/>
                  <a:ext cx="312906" cy="323165"/>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低温</a:t>
                  </a:r>
                  <a:endParaRPr lang="en-US" altLang="ja-JP" sz="500" dirty="0">
                    <a:latin typeface="游ゴシック Medium" panose="020B0500000000000000" pitchFamily="50" charset="-128"/>
                    <a:ea typeface="游ゴシック Medium" panose="020B0500000000000000" pitchFamily="50" charset="-128"/>
                  </a:endParaRPr>
                </a:p>
                <a:p>
                  <a:pPr algn="ctr"/>
                  <a:r>
                    <a:rPr lang="ja-JP" altLang="en-US" sz="500" dirty="0">
                      <a:latin typeface="游ゴシック Medium" panose="020B0500000000000000" pitchFamily="50" charset="-128"/>
                      <a:ea typeface="游ゴシック Medium" panose="020B0500000000000000" pitchFamily="50" charset="-128"/>
                    </a:rPr>
                    <a:t>暖房</a:t>
                  </a:r>
                  <a:endParaRPr lang="en-US" altLang="ja-JP" sz="500" dirty="0">
                    <a:latin typeface="游ゴシック Medium" panose="020B0500000000000000" pitchFamily="50" charset="-128"/>
                    <a:ea typeface="游ゴシック Medium" panose="020B0500000000000000" pitchFamily="50" charset="-128"/>
                  </a:endParaRPr>
                </a:p>
                <a:p>
                  <a:pPr algn="ctr"/>
                  <a:r>
                    <a:rPr lang="ja-JP" altLang="en-US" sz="500" dirty="0">
                      <a:latin typeface="游ゴシック Medium" panose="020B0500000000000000" pitchFamily="50" charset="-128"/>
                      <a:ea typeface="游ゴシック Medium" panose="020B0500000000000000" pitchFamily="50" charset="-128"/>
                    </a:rPr>
                    <a:t>能力</a:t>
                  </a:r>
                  <a:endParaRPr lang="en-US" altLang="ja-JP" sz="500" dirty="0">
                    <a:latin typeface="游ゴシック Medium" panose="020B0500000000000000" pitchFamily="50" charset="-128"/>
                    <a:ea typeface="游ゴシック Medium" panose="020B0500000000000000" pitchFamily="50" charset="-128"/>
                  </a:endParaRPr>
                </a:p>
              </p:txBody>
            </p:sp>
            <p:sp>
              <p:nvSpPr>
                <p:cNvPr id="643" name="テキスト ボックス 642">
                  <a:extLst>
                    <a:ext uri="{FF2B5EF4-FFF2-40B4-BE49-F238E27FC236}">
                      <a16:creationId xmlns:a16="http://schemas.microsoft.com/office/drawing/2014/main" id="{6B24DABE-0123-6A8C-CF1F-3AE5BF47771C}"/>
                    </a:ext>
                  </a:extLst>
                </p:cNvPr>
                <p:cNvSpPr txBox="1"/>
                <p:nvPr/>
              </p:nvSpPr>
              <p:spPr>
                <a:xfrm>
                  <a:off x="11979338" y="2240769"/>
                  <a:ext cx="540534" cy="169277"/>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外気温</a:t>
                  </a:r>
                  <a:r>
                    <a:rPr lang="en-US" altLang="ja-JP" sz="500" dirty="0">
                      <a:latin typeface="游ゴシック Medium" panose="020B0500000000000000" pitchFamily="50" charset="-128"/>
                      <a:ea typeface="游ゴシック Medium" panose="020B0500000000000000" pitchFamily="50" charset="-128"/>
                    </a:rPr>
                    <a:t>2</a:t>
                  </a:r>
                  <a:r>
                    <a:rPr lang="ja-JP" altLang="en-US" sz="500" dirty="0">
                      <a:latin typeface="游ゴシック Medium" panose="020B0500000000000000" pitchFamily="50" charset="-128"/>
                      <a:ea typeface="游ゴシック Medium" panose="020B0500000000000000" pitchFamily="50" charset="-128"/>
                    </a:rPr>
                    <a:t>℃時</a:t>
                  </a:r>
                  <a:endParaRPr lang="en-US" altLang="ja-JP" sz="500" dirty="0">
                    <a:latin typeface="游ゴシック Medium" panose="020B0500000000000000" pitchFamily="50" charset="-128"/>
                    <a:ea typeface="游ゴシック Medium" panose="020B0500000000000000" pitchFamily="50" charset="-128"/>
                  </a:endParaRPr>
                </a:p>
              </p:txBody>
            </p:sp>
            <p:sp>
              <p:nvSpPr>
                <p:cNvPr id="644" name="テキスト ボックス 643">
                  <a:extLst>
                    <a:ext uri="{FF2B5EF4-FFF2-40B4-BE49-F238E27FC236}">
                      <a16:creationId xmlns:a16="http://schemas.microsoft.com/office/drawing/2014/main" id="{2323544C-F411-C78E-C3DA-3D66D9A48528}"/>
                    </a:ext>
                  </a:extLst>
                </p:cNvPr>
                <p:cNvSpPr txBox="1"/>
                <p:nvPr/>
              </p:nvSpPr>
              <p:spPr>
                <a:xfrm>
                  <a:off x="12342152" y="2237711"/>
                  <a:ext cx="567784" cy="169277"/>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外気温</a:t>
                  </a:r>
                  <a:r>
                    <a:rPr lang="en-US" altLang="ja-JP" sz="500" dirty="0">
                      <a:latin typeface="游ゴシック Medium" panose="020B0500000000000000" pitchFamily="50" charset="-128"/>
                      <a:ea typeface="游ゴシック Medium" panose="020B0500000000000000" pitchFamily="50" charset="-128"/>
                    </a:rPr>
                    <a:t>-7</a:t>
                  </a:r>
                  <a:r>
                    <a:rPr lang="ja-JP" altLang="en-US" sz="500" dirty="0">
                      <a:latin typeface="游ゴシック Medium" panose="020B0500000000000000" pitchFamily="50" charset="-128"/>
                      <a:ea typeface="游ゴシック Medium" panose="020B0500000000000000" pitchFamily="50" charset="-128"/>
                    </a:rPr>
                    <a:t>℃時</a:t>
                  </a:r>
                  <a:endParaRPr lang="en-US" altLang="ja-JP" sz="500" dirty="0">
                    <a:latin typeface="游ゴシック Medium" panose="020B0500000000000000" pitchFamily="50" charset="-128"/>
                    <a:ea typeface="游ゴシック Medium" panose="020B0500000000000000" pitchFamily="50" charset="-128"/>
                  </a:endParaRPr>
                </a:p>
              </p:txBody>
            </p:sp>
          </p:grpSp>
          <p:cxnSp>
            <p:nvCxnSpPr>
              <p:cNvPr id="446" name="直線コネクタ 445">
                <a:extLst>
                  <a:ext uri="{FF2B5EF4-FFF2-40B4-BE49-F238E27FC236}">
                    <a16:creationId xmlns:a16="http://schemas.microsoft.com/office/drawing/2014/main" id="{F14CF8BE-FB78-A830-4DB9-64EDAF60BAD0}"/>
                  </a:ext>
                </a:extLst>
              </p:cNvPr>
              <p:cNvCxnSpPr/>
              <p:nvPr/>
            </p:nvCxnSpPr>
            <p:spPr>
              <a:xfrm>
                <a:off x="12415569" y="2250421"/>
                <a:ext cx="0" cy="251270"/>
              </a:xfrm>
              <a:prstGeom prst="line">
                <a:avLst/>
              </a:prstGeom>
              <a:ln w="3175"/>
            </p:spPr>
            <p:style>
              <a:lnRef idx="1">
                <a:schemeClr val="dk1"/>
              </a:lnRef>
              <a:fillRef idx="0">
                <a:schemeClr val="dk1"/>
              </a:fillRef>
              <a:effectRef idx="0">
                <a:schemeClr val="dk1"/>
              </a:effectRef>
              <a:fontRef idx="minor">
                <a:schemeClr val="tx1"/>
              </a:fontRef>
            </p:style>
          </p:cxnSp>
          <p:cxnSp>
            <p:nvCxnSpPr>
              <p:cNvPr id="447" name="直線コネクタ 446">
                <a:extLst>
                  <a:ext uri="{FF2B5EF4-FFF2-40B4-BE49-F238E27FC236}">
                    <a16:creationId xmlns:a16="http://schemas.microsoft.com/office/drawing/2014/main" id="{18CFF521-0EA6-09EC-4DE5-20135AEA8C4B}"/>
                  </a:ext>
                </a:extLst>
              </p:cNvPr>
              <p:cNvCxnSpPr/>
              <p:nvPr/>
            </p:nvCxnSpPr>
            <p:spPr>
              <a:xfrm>
                <a:off x="12018011" y="2378528"/>
                <a:ext cx="815420" cy="0"/>
              </a:xfrm>
              <a:prstGeom prst="line">
                <a:avLst/>
              </a:prstGeom>
              <a:ln w="3175"/>
            </p:spPr>
            <p:style>
              <a:lnRef idx="1">
                <a:schemeClr val="dk1"/>
              </a:lnRef>
              <a:fillRef idx="0">
                <a:schemeClr val="dk1"/>
              </a:fillRef>
              <a:effectRef idx="0">
                <a:schemeClr val="dk1"/>
              </a:effectRef>
              <a:fontRef idx="minor">
                <a:schemeClr val="tx1"/>
              </a:fontRef>
            </p:style>
          </p:cxnSp>
        </p:grpSp>
        <p:sp>
          <p:nvSpPr>
            <p:cNvPr id="440" name="テキスト ボックス 439">
              <a:extLst>
                <a:ext uri="{FF2B5EF4-FFF2-40B4-BE49-F238E27FC236}">
                  <a16:creationId xmlns:a16="http://schemas.microsoft.com/office/drawing/2014/main" id="{5C121A46-4652-CC31-46B0-A944E94E0A5A}"/>
                </a:ext>
              </a:extLst>
            </p:cNvPr>
            <p:cNvSpPr txBox="1"/>
            <p:nvPr/>
          </p:nvSpPr>
          <p:spPr>
            <a:xfrm>
              <a:off x="12034732" y="2361391"/>
              <a:ext cx="364203" cy="169277"/>
            </a:xfrm>
            <a:prstGeom prst="rect">
              <a:avLst/>
            </a:prstGeom>
            <a:noFill/>
            <a:ln>
              <a:noFill/>
            </a:ln>
          </p:spPr>
          <p:txBody>
            <a:bodyPr wrap="none" rtlCol="0">
              <a:spAutoFit/>
            </a:bodyPr>
            <a:lstStyle/>
            <a:p>
              <a:pPr algn="ctr"/>
              <a:r>
                <a:rPr lang="en-US" altLang="ja-JP" sz="500" dirty="0">
                  <a:latin typeface="游ゴシック Medium" panose="020B0500000000000000" pitchFamily="50" charset="-128"/>
                  <a:ea typeface="游ゴシック Medium" panose="020B0500000000000000" pitchFamily="50" charset="-128"/>
                </a:rPr>
                <a:t>4.9kW</a:t>
              </a:r>
            </a:p>
          </p:txBody>
        </p:sp>
        <p:sp>
          <p:nvSpPr>
            <p:cNvPr id="441" name="テキスト ボックス 440">
              <a:extLst>
                <a:ext uri="{FF2B5EF4-FFF2-40B4-BE49-F238E27FC236}">
                  <a16:creationId xmlns:a16="http://schemas.microsoft.com/office/drawing/2014/main" id="{3ECD5BF6-621E-9946-9A6D-DA884C161E13}"/>
                </a:ext>
              </a:extLst>
            </p:cNvPr>
            <p:cNvSpPr txBox="1"/>
            <p:nvPr/>
          </p:nvSpPr>
          <p:spPr>
            <a:xfrm>
              <a:off x="12440911" y="2361391"/>
              <a:ext cx="364203" cy="169277"/>
            </a:xfrm>
            <a:prstGeom prst="rect">
              <a:avLst/>
            </a:prstGeom>
            <a:noFill/>
            <a:ln>
              <a:noFill/>
            </a:ln>
          </p:spPr>
          <p:txBody>
            <a:bodyPr wrap="none" rtlCol="0">
              <a:spAutoFit/>
            </a:bodyPr>
            <a:lstStyle/>
            <a:p>
              <a:pPr algn="ctr"/>
              <a:r>
                <a:rPr lang="en-US" altLang="ja-JP" sz="500" dirty="0">
                  <a:latin typeface="游ゴシック Medium" panose="020B0500000000000000" pitchFamily="50" charset="-128"/>
                  <a:ea typeface="游ゴシック Medium" panose="020B0500000000000000" pitchFamily="50" charset="-128"/>
                </a:rPr>
                <a:t>4.0kW</a:t>
              </a:r>
            </a:p>
          </p:txBody>
        </p:sp>
      </p:grpSp>
      <p:grpSp>
        <p:nvGrpSpPr>
          <p:cNvPr id="645" name="グループ化 644">
            <a:extLst>
              <a:ext uri="{FF2B5EF4-FFF2-40B4-BE49-F238E27FC236}">
                <a16:creationId xmlns:a16="http://schemas.microsoft.com/office/drawing/2014/main" id="{5B4D9492-9842-3936-1643-EC95B4507785}"/>
              </a:ext>
            </a:extLst>
          </p:cNvPr>
          <p:cNvGrpSpPr/>
          <p:nvPr/>
        </p:nvGrpSpPr>
        <p:grpSpPr>
          <a:xfrm>
            <a:off x="11782064" y="4434960"/>
            <a:ext cx="1224747" cy="323165"/>
            <a:chOff x="11715896" y="2221704"/>
            <a:chExt cx="1224747" cy="323165"/>
          </a:xfrm>
        </p:grpSpPr>
        <p:grpSp>
          <p:nvGrpSpPr>
            <p:cNvPr id="646" name="グループ化 645">
              <a:extLst>
                <a:ext uri="{FF2B5EF4-FFF2-40B4-BE49-F238E27FC236}">
                  <a16:creationId xmlns:a16="http://schemas.microsoft.com/office/drawing/2014/main" id="{FE69EC61-4A1A-64B1-0F90-BA8168AC222E}"/>
                </a:ext>
              </a:extLst>
            </p:cNvPr>
            <p:cNvGrpSpPr/>
            <p:nvPr/>
          </p:nvGrpSpPr>
          <p:grpSpPr>
            <a:xfrm>
              <a:off x="11715896" y="2221704"/>
              <a:ext cx="1224747" cy="323165"/>
              <a:chOff x="11715896" y="2221704"/>
              <a:chExt cx="1224747" cy="323165"/>
            </a:xfrm>
          </p:grpSpPr>
          <p:grpSp>
            <p:nvGrpSpPr>
              <p:cNvPr id="649" name="グループ化 648">
                <a:extLst>
                  <a:ext uri="{FF2B5EF4-FFF2-40B4-BE49-F238E27FC236}">
                    <a16:creationId xmlns:a16="http://schemas.microsoft.com/office/drawing/2014/main" id="{957AAFE6-5F94-CFDA-6B15-37C60C8A9A70}"/>
                  </a:ext>
                </a:extLst>
              </p:cNvPr>
              <p:cNvGrpSpPr/>
              <p:nvPr/>
            </p:nvGrpSpPr>
            <p:grpSpPr>
              <a:xfrm>
                <a:off x="11715896" y="2221704"/>
                <a:ext cx="1224747" cy="323165"/>
                <a:chOff x="11805168" y="2227301"/>
                <a:chExt cx="1104768" cy="323165"/>
              </a:xfrm>
            </p:grpSpPr>
            <p:sp>
              <p:nvSpPr>
                <p:cNvPr id="652" name="正方形/長方形 651">
                  <a:extLst>
                    <a:ext uri="{FF2B5EF4-FFF2-40B4-BE49-F238E27FC236}">
                      <a16:creationId xmlns:a16="http://schemas.microsoft.com/office/drawing/2014/main" id="{247D7A14-6CE0-2460-9118-48D557319BFB}"/>
                    </a:ext>
                  </a:extLst>
                </p:cNvPr>
                <p:cNvSpPr/>
                <p:nvPr/>
              </p:nvSpPr>
              <p:spPr>
                <a:xfrm>
                  <a:off x="11861559" y="2257308"/>
                  <a:ext cx="951668" cy="246326"/>
                </a:xfrm>
                <a:prstGeom prst="rect">
                  <a:avLst/>
                </a:prstGeom>
                <a:solidFill>
                  <a:schemeClr val="bg1"/>
                </a:solidFill>
                <a:ln w="3175"/>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kumimoji="1" lang="ja-JP" altLang="en-US" sz="500"/>
                </a:p>
              </p:txBody>
            </p:sp>
            <p:cxnSp>
              <p:nvCxnSpPr>
                <p:cNvPr id="653" name="直線コネクタ 652">
                  <a:extLst>
                    <a:ext uri="{FF2B5EF4-FFF2-40B4-BE49-F238E27FC236}">
                      <a16:creationId xmlns:a16="http://schemas.microsoft.com/office/drawing/2014/main" id="{357AD1D8-C02F-39F7-DF25-B9B213B37D11}"/>
                    </a:ext>
                  </a:extLst>
                </p:cNvPr>
                <p:cNvCxnSpPr/>
                <p:nvPr/>
              </p:nvCxnSpPr>
              <p:spPr>
                <a:xfrm>
                  <a:off x="12075308" y="2258291"/>
                  <a:ext cx="0" cy="251241"/>
                </a:xfrm>
                <a:prstGeom prst="line">
                  <a:avLst/>
                </a:prstGeom>
                <a:ln w="3175"/>
              </p:spPr>
              <p:style>
                <a:lnRef idx="1">
                  <a:schemeClr val="dk1"/>
                </a:lnRef>
                <a:fillRef idx="0">
                  <a:schemeClr val="dk1"/>
                </a:fillRef>
                <a:effectRef idx="0">
                  <a:schemeClr val="dk1"/>
                </a:effectRef>
                <a:fontRef idx="minor">
                  <a:schemeClr val="tx1"/>
                </a:fontRef>
              </p:style>
            </p:cxnSp>
            <p:sp>
              <p:nvSpPr>
                <p:cNvPr id="654" name="テキスト ボックス 653">
                  <a:extLst>
                    <a:ext uri="{FF2B5EF4-FFF2-40B4-BE49-F238E27FC236}">
                      <a16:creationId xmlns:a16="http://schemas.microsoft.com/office/drawing/2014/main" id="{34CE7486-5479-69E6-E231-C5B85F123DB1}"/>
                    </a:ext>
                  </a:extLst>
                </p:cNvPr>
                <p:cNvSpPr txBox="1"/>
                <p:nvPr/>
              </p:nvSpPr>
              <p:spPr>
                <a:xfrm>
                  <a:off x="11805168" y="2227301"/>
                  <a:ext cx="312906" cy="323165"/>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低温</a:t>
                  </a:r>
                  <a:endParaRPr lang="en-US" altLang="ja-JP" sz="500" dirty="0">
                    <a:latin typeface="游ゴシック Medium" panose="020B0500000000000000" pitchFamily="50" charset="-128"/>
                    <a:ea typeface="游ゴシック Medium" panose="020B0500000000000000" pitchFamily="50" charset="-128"/>
                  </a:endParaRPr>
                </a:p>
                <a:p>
                  <a:pPr algn="ctr"/>
                  <a:r>
                    <a:rPr lang="ja-JP" altLang="en-US" sz="500" dirty="0">
                      <a:latin typeface="游ゴシック Medium" panose="020B0500000000000000" pitchFamily="50" charset="-128"/>
                      <a:ea typeface="游ゴシック Medium" panose="020B0500000000000000" pitchFamily="50" charset="-128"/>
                    </a:rPr>
                    <a:t>暖房</a:t>
                  </a:r>
                  <a:endParaRPr lang="en-US" altLang="ja-JP" sz="500" dirty="0">
                    <a:latin typeface="游ゴシック Medium" panose="020B0500000000000000" pitchFamily="50" charset="-128"/>
                    <a:ea typeface="游ゴシック Medium" panose="020B0500000000000000" pitchFamily="50" charset="-128"/>
                  </a:endParaRPr>
                </a:p>
                <a:p>
                  <a:pPr algn="ctr"/>
                  <a:r>
                    <a:rPr lang="ja-JP" altLang="en-US" sz="500" dirty="0">
                      <a:latin typeface="游ゴシック Medium" panose="020B0500000000000000" pitchFamily="50" charset="-128"/>
                      <a:ea typeface="游ゴシック Medium" panose="020B0500000000000000" pitchFamily="50" charset="-128"/>
                    </a:rPr>
                    <a:t>能力</a:t>
                  </a:r>
                  <a:endParaRPr lang="en-US" altLang="ja-JP" sz="500" dirty="0">
                    <a:latin typeface="游ゴシック Medium" panose="020B0500000000000000" pitchFamily="50" charset="-128"/>
                    <a:ea typeface="游ゴシック Medium" panose="020B0500000000000000" pitchFamily="50" charset="-128"/>
                  </a:endParaRPr>
                </a:p>
              </p:txBody>
            </p:sp>
            <p:sp>
              <p:nvSpPr>
                <p:cNvPr id="655" name="テキスト ボックス 654">
                  <a:extLst>
                    <a:ext uri="{FF2B5EF4-FFF2-40B4-BE49-F238E27FC236}">
                      <a16:creationId xmlns:a16="http://schemas.microsoft.com/office/drawing/2014/main" id="{40F162B0-D3D9-894D-D032-213F3C4FC70D}"/>
                    </a:ext>
                  </a:extLst>
                </p:cNvPr>
                <p:cNvSpPr txBox="1"/>
                <p:nvPr/>
              </p:nvSpPr>
              <p:spPr>
                <a:xfrm>
                  <a:off x="11979338" y="2240769"/>
                  <a:ext cx="540534" cy="169277"/>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外気温</a:t>
                  </a:r>
                  <a:r>
                    <a:rPr lang="en-US" altLang="ja-JP" sz="500" dirty="0">
                      <a:latin typeface="游ゴシック Medium" panose="020B0500000000000000" pitchFamily="50" charset="-128"/>
                      <a:ea typeface="游ゴシック Medium" panose="020B0500000000000000" pitchFamily="50" charset="-128"/>
                    </a:rPr>
                    <a:t>2</a:t>
                  </a:r>
                  <a:r>
                    <a:rPr lang="ja-JP" altLang="en-US" sz="500" dirty="0">
                      <a:latin typeface="游ゴシック Medium" panose="020B0500000000000000" pitchFamily="50" charset="-128"/>
                      <a:ea typeface="游ゴシック Medium" panose="020B0500000000000000" pitchFamily="50" charset="-128"/>
                    </a:rPr>
                    <a:t>℃時</a:t>
                  </a:r>
                  <a:endParaRPr lang="en-US" altLang="ja-JP" sz="500" dirty="0">
                    <a:latin typeface="游ゴシック Medium" panose="020B0500000000000000" pitchFamily="50" charset="-128"/>
                    <a:ea typeface="游ゴシック Medium" panose="020B0500000000000000" pitchFamily="50" charset="-128"/>
                  </a:endParaRPr>
                </a:p>
              </p:txBody>
            </p:sp>
            <p:sp>
              <p:nvSpPr>
                <p:cNvPr id="656" name="テキスト ボックス 655">
                  <a:extLst>
                    <a:ext uri="{FF2B5EF4-FFF2-40B4-BE49-F238E27FC236}">
                      <a16:creationId xmlns:a16="http://schemas.microsoft.com/office/drawing/2014/main" id="{2223C986-D58F-E983-E224-54455580C2B5}"/>
                    </a:ext>
                  </a:extLst>
                </p:cNvPr>
                <p:cNvSpPr txBox="1"/>
                <p:nvPr/>
              </p:nvSpPr>
              <p:spPr>
                <a:xfrm>
                  <a:off x="12342152" y="2237711"/>
                  <a:ext cx="567784" cy="169277"/>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外気温</a:t>
                  </a:r>
                  <a:r>
                    <a:rPr lang="en-US" altLang="ja-JP" sz="500" dirty="0">
                      <a:latin typeface="游ゴシック Medium" panose="020B0500000000000000" pitchFamily="50" charset="-128"/>
                      <a:ea typeface="游ゴシック Medium" panose="020B0500000000000000" pitchFamily="50" charset="-128"/>
                    </a:rPr>
                    <a:t>-7</a:t>
                  </a:r>
                  <a:r>
                    <a:rPr lang="ja-JP" altLang="en-US" sz="500" dirty="0">
                      <a:latin typeface="游ゴシック Medium" panose="020B0500000000000000" pitchFamily="50" charset="-128"/>
                      <a:ea typeface="游ゴシック Medium" panose="020B0500000000000000" pitchFamily="50" charset="-128"/>
                    </a:rPr>
                    <a:t>℃時</a:t>
                  </a:r>
                  <a:endParaRPr lang="en-US" altLang="ja-JP" sz="500" dirty="0">
                    <a:latin typeface="游ゴシック Medium" panose="020B0500000000000000" pitchFamily="50" charset="-128"/>
                    <a:ea typeface="游ゴシック Medium" panose="020B0500000000000000" pitchFamily="50" charset="-128"/>
                  </a:endParaRPr>
                </a:p>
              </p:txBody>
            </p:sp>
          </p:grpSp>
          <p:cxnSp>
            <p:nvCxnSpPr>
              <p:cNvPr id="650" name="直線コネクタ 649">
                <a:extLst>
                  <a:ext uri="{FF2B5EF4-FFF2-40B4-BE49-F238E27FC236}">
                    <a16:creationId xmlns:a16="http://schemas.microsoft.com/office/drawing/2014/main" id="{7E7CA009-876C-E646-C298-26B956B8EB66}"/>
                  </a:ext>
                </a:extLst>
              </p:cNvPr>
              <p:cNvCxnSpPr/>
              <p:nvPr/>
            </p:nvCxnSpPr>
            <p:spPr>
              <a:xfrm>
                <a:off x="12415569" y="2250421"/>
                <a:ext cx="0" cy="251270"/>
              </a:xfrm>
              <a:prstGeom prst="line">
                <a:avLst/>
              </a:prstGeom>
              <a:ln w="3175"/>
            </p:spPr>
            <p:style>
              <a:lnRef idx="1">
                <a:schemeClr val="dk1"/>
              </a:lnRef>
              <a:fillRef idx="0">
                <a:schemeClr val="dk1"/>
              </a:fillRef>
              <a:effectRef idx="0">
                <a:schemeClr val="dk1"/>
              </a:effectRef>
              <a:fontRef idx="minor">
                <a:schemeClr val="tx1"/>
              </a:fontRef>
            </p:style>
          </p:cxnSp>
          <p:cxnSp>
            <p:nvCxnSpPr>
              <p:cNvPr id="651" name="直線コネクタ 650">
                <a:extLst>
                  <a:ext uri="{FF2B5EF4-FFF2-40B4-BE49-F238E27FC236}">
                    <a16:creationId xmlns:a16="http://schemas.microsoft.com/office/drawing/2014/main" id="{F4CF3832-598D-9277-58B5-D8DEFCD2BEE2}"/>
                  </a:ext>
                </a:extLst>
              </p:cNvPr>
              <p:cNvCxnSpPr/>
              <p:nvPr/>
            </p:nvCxnSpPr>
            <p:spPr>
              <a:xfrm>
                <a:off x="12018011" y="2378528"/>
                <a:ext cx="815420" cy="0"/>
              </a:xfrm>
              <a:prstGeom prst="line">
                <a:avLst/>
              </a:prstGeom>
              <a:ln w="3175"/>
            </p:spPr>
            <p:style>
              <a:lnRef idx="1">
                <a:schemeClr val="dk1"/>
              </a:lnRef>
              <a:fillRef idx="0">
                <a:schemeClr val="dk1"/>
              </a:fillRef>
              <a:effectRef idx="0">
                <a:schemeClr val="dk1"/>
              </a:effectRef>
              <a:fontRef idx="minor">
                <a:schemeClr val="tx1"/>
              </a:fontRef>
            </p:style>
          </p:cxnSp>
        </p:grpSp>
        <p:sp>
          <p:nvSpPr>
            <p:cNvPr id="647" name="テキスト ボックス 646">
              <a:extLst>
                <a:ext uri="{FF2B5EF4-FFF2-40B4-BE49-F238E27FC236}">
                  <a16:creationId xmlns:a16="http://schemas.microsoft.com/office/drawing/2014/main" id="{D07A8931-881E-D447-51EF-E081D6262F9B}"/>
                </a:ext>
              </a:extLst>
            </p:cNvPr>
            <p:cNvSpPr txBox="1"/>
            <p:nvPr/>
          </p:nvSpPr>
          <p:spPr>
            <a:xfrm>
              <a:off x="12034732" y="2361391"/>
              <a:ext cx="364202" cy="169277"/>
            </a:xfrm>
            <a:prstGeom prst="rect">
              <a:avLst/>
            </a:prstGeom>
            <a:noFill/>
            <a:ln>
              <a:noFill/>
            </a:ln>
          </p:spPr>
          <p:txBody>
            <a:bodyPr wrap="none" rtlCol="0">
              <a:spAutoFit/>
            </a:bodyPr>
            <a:lstStyle/>
            <a:p>
              <a:pPr algn="ctr"/>
              <a:r>
                <a:rPr lang="en-US" altLang="ja-JP" sz="500" dirty="0">
                  <a:latin typeface="游ゴシック Medium" panose="020B0500000000000000" pitchFamily="50" charset="-128"/>
                  <a:ea typeface="游ゴシック Medium" panose="020B0500000000000000" pitchFamily="50" charset="-128"/>
                </a:rPr>
                <a:t>6.1kW</a:t>
              </a:r>
            </a:p>
          </p:txBody>
        </p:sp>
        <p:sp>
          <p:nvSpPr>
            <p:cNvPr id="648" name="テキスト ボックス 647">
              <a:extLst>
                <a:ext uri="{FF2B5EF4-FFF2-40B4-BE49-F238E27FC236}">
                  <a16:creationId xmlns:a16="http://schemas.microsoft.com/office/drawing/2014/main" id="{D2D8B23E-71AC-6476-602B-5452E8F212C1}"/>
                </a:ext>
              </a:extLst>
            </p:cNvPr>
            <p:cNvSpPr txBox="1"/>
            <p:nvPr/>
          </p:nvSpPr>
          <p:spPr>
            <a:xfrm>
              <a:off x="12440911" y="2361391"/>
              <a:ext cx="364202" cy="169277"/>
            </a:xfrm>
            <a:prstGeom prst="rect">
              <a:avLst/>
            </a:prstGeom>
            <a:noFill/>
            <a:ln>
              <a:noFill/>
            </a:ln>
          </p:spPr>
          <p:txBody>
            <a:bodyPr wrap="none" rtlCol="0">
              <a:spAutoFit/>
            </a:bodyPr>
            <a:lstStyle/>
            <a:p>
              <a:pPr algn="ctr"/>
              <a:r>
                <a:rPr lang="en-US" altLang="ja-JP" sz="500" dirty="0">
                  <a:latin typeface="游ゴシック Medium" panose="020B0500000000000000" pitchFamily="50" charset="-128"/>
                  <a:ea typeface="游ゴシック Medium" panose="020B0500000000000000" pitchFamily="50" charset="-128"/>
                </a:rPr>
                <a:t>4.9kW</a:t>
              </a:r>
            </a:p>
          </p:txBody>
        </p:sp>
      </p:grpSp>
      <p:grpSp>
        <p:nvGrpSpPr>
          <p:cNvPr id="657" name="グループ化 656">
            <a:extLst>
              <a:ext uri="{FF2B5EF4-FFF2-40B4-BE49-F238E27FC236}">
                <a16:creationId xmlns:a16="http://schemas.microsoft.com/office/drawing/2014/main" id="{F45B5A77-EBCB-2B73-DFDC-1483E3225892}"/>
              </a:ext>
            </a:extLst>
          </p:cNvPr>
          <p:cNvGrpSpPr/>
          <p:nvPr/>
        </p:nvGrpSpPr>
        <p:grpSpPr>
          <a:xfrm>
            <a:off x="13818820" y="4429943"/>
            <a:ext cx="1224747" cy="323165"/>
            <a:chOff x="11715896" y="2221704"/>
            <a:chExt cx="1224747" cy="323165"/>
          </a:xfrm>
        </p:grpSpPr>
        <p:grpSp>
          <p:nvGrpSpPr>
            <p:cNvPr id="658" name="グループ化 657">
              <a:extLst>
                <a:ext uri="{FF2B5EF4-FFF2-40B4-BE49-F238E27FC236}">
                  <a16:creationId xmlns:a16="http://schemas.microsoft.com/office/drawing/2014/main" id="{40A39699-975D-F65D-FE4E-B13599CE805B}"/>
                </a:ext>
              </a:extLst>
            </p:cNvPr>
            <p:cNvGrpSpPr/>
            <p:nvPr/>
          </p:nvGrpSpPr>
          <p:grpSpPr>
            <a:xfrm>
              <a:off x="11715896" y="2221704"/>
              <a:ext cx="1224747" cy="323165"/>
              <a:chOff x="11715896" y="2221704"/>
              <a:chExt cx="1224747" cy="323165"/>
            </a:xfrm>
          </p:grpSpPr>
          <p:grpSp>
            <p:nvGrpSpPr>
              <p:cNvPr id="661" name="グループ化 660">
                <a:extLst>
                  <a:ext uri="{FF2B5EF4-FFF2-40B4-BE49-F238E27FC236}">
                    <a16:creationId xmlns:a16="http://schemas.microsoft.com/office/drawing/2014/main" id="{9BA1A26C-C50A-43D7-40D7-17C302401A8A}"/>
                  </a:ext>
                </a:extLst>
              </p:cNvPr>
              <p:cNvGrpSpPr/>
              <p:nvPr/>
            </p:nvGrpSpPr>
            <p:grpSpPr>
              <a:xfrm>
                <a:off x="11715896" y="2221704"/>
                <a:ext cx="1224747" cy="323165"/>
                <a:chOff x="11805168" y="2227301"/>
                <a:chExt cx="1104768" cy="323165"/>
              </a:xfrm>
            </p:grpSpPr>
            <p:sp>
              <p:nvSpPr>
                <p:cNvPr id="664" name="正方形/長方形 663">
                  <a:extLst>
                    <a:ext uri="{FF2B5EF4-FFF2-40B4-BE49-F238E27FC236}">
                      <a16:creationId xmlns:a16="http://schemas.microsoft.com/office/drawing/2014/main" id="{8766C751-DD6D-8CCB-347E-2DA932335B4F}"/>
                    </a:ext>
                  </a:extLst>
                </p:cNvPr>
                <p:cNvSpPr/>
                <p:nvPr/>
              </p:nvSpPr>
              <p:spPr>
                <a:xfrm>
                  <a:off x="11861559" y="2257308"/>
                  <a:ext cx="951668" cy="246326"/>
                </a:xfrm>
                <a:prstGeom prst="rect">
                  <a:avLst/>
                </a:prstGeom>
                <a:solidFill>
                  <a:schemeClr val="bg1"/>
                </a:solidFill>
                <a:ln w="3175"/>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kumimoji="1" lang="ja-JP" altLang="en-US" sz="500"/>
                </a:p>
              </p:txBody>
            </p:sp>
            <p:cxnSp>
              <p:nvCxnSpPr>
                <p:cNvPr id="665" name="直線コネクタ 664">
                  <a:extLst>
                    <a:ext uri="{FF2B5EF4-FFF2-40B4-BE49-F238E27FC236}">
                      <a16:creationId xmlns:a16="http://schemas.microsoft.com/office/drawing/2014/main" id="{D572C532-747A-A656-4D05-9DA0E9D7830B}"/>
                    </a:ext>
                  </a:extLst>
                </p:cNvPr>
                <p:cNvCxnSpPr/>
                <p:nvPr/>
              </p:nvCxnSpPr>
              <p:spPr>
                <a:xfrm>
                  <a:off x="12075308" y="2258291"/>
                  <a:ext cx="0" cy="251241"/>
                </a:xfrm>
                <a:prstGeom prst="line">
                  <a:avLst/>
                </a:prstGeom>
                <a:ln w="3175"/>
              </p:spPr>
              <p:style>
                <a:lnRef idx="1">
                  <a:schemeClr val="dk1"/>
                </a:lnRef>
                <a:fillRef idx="0">
                  <a:schemeClr val="dk1"/>
                </a:fillRef>
                <a:effectRef idx="0">
                  <a:schemeClr val="dk1"/>
                </a:effectRef>
                <a:fontRef idx="minor">
                  <a:schemeClr val="tx1"/>
                </a:fontRef>
              </p:style>
            </p:cxnSp>
            <p:sp>
              <p:nvSpPr>
                <p:cNvPr id="666" name="テキスト ボックス 665">
                  <a:extLst>
                    <a:ext uri="{FF2B5EF4-FFF2-40B4-BE49-F238E27FC236}">
                      <a16:creationId xmlns:a16="http://schemas.microsoft.com/office/drawing/2014/main" id="{93404253-167B-06F8-507B-B942762729E1}"/>
                    </a:ext>
                  </a:extLst>
                </p:cNvPr>
                <p:cNvSpPr txBox="1"/>
                <p:nvPr/>
              </p:nvSpPr>
              <p:spPr>
                <a:xfrm>
                  <a:off x="11805168" y="2227301"/>
                  <a:ext cx="312906" cy="323165"/>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低温</a:t>
                  </a:r>
                  <a:endParaRPr lang="en-US" altLang="ja-JP" sz="500" dirty="0">
                    <a:latin typeface="游ゴシック Medium" panose="020B0500000000000000" pitchFamily="50" charset="-128"/>
                    <a:ea typeface="游ゴシック Medium" panose="020B0500000000000000" pitchFamily="50" charset="-128"/>
                  </a:endParaRPr>
                </a:p>
                <a:p>
                  <a:pPr algn="ctr"/>
                  <a:r>
                    <a:rPr lang="ja-JP" altLang="en-US" sz="500" dirty="0">
                      <a:latin typeface="游ゴシック Medium" panose="020B0500000000000000" pitchFamily="50" charset="-128"/>
                      <a:ea typeface="游ゴシック Medium" panose="020B0500000000000000" pitchFamily="50" charset="-128"/>
                    </a:rPr>
                    <a:t>暖房</a:t>
                  </a:r>
                  <a:endParaRPr lang="en-US" altLang="ja-JP" sz="500" dirty="0">
                    <a:latin typeface="游ゴシック Medium" panose="020B0500000000000000" pitchFamily="50" charset="-128"/>
                    <a:ea typeface="游ゴシック Medium" panose="020B0500000000000000" pitchFamily="50" charset="-128"/>
                  </a:endParaRPr>
                </a:p>
                <a:p>
                  <a:pPr algn="ctr"/>
                  <a:r>
                    <a:rPr lang="ja-JP" altLang="en-US" sz="500" dirty="0">
                      <a:latin typeface="游ゴシック Medium" panose="020B0500000000000000" pitchFamily="50" charset="-128"/>
                      <a:ea typeface="游ゴシック Medium" panose="020B0500000000000000" pitchFamily="50" charset="-128"/>
                    </a:rPr>
                    <a:t>能力</a:t>
                  </a:r>
                  <a:endParaRPr lang="en-US" altLang="ja-JP" sz="500" dirty="0">
                    <a:latin typeface="游ゴシック Medium" panose="020B0500000000000000" pitchFamily="50" charset="-128"/>
                    <a:ea typeface="游ゴシック Medium" panose="020B0500000000000000" pitchFamily="50" charset="-128"/>
                  </a:endParaRPr>
                </a:p>
              </p:txBody>
            </p:sp>
            <p:sp>
              <p:nvSpPr>
                <p:cNvPr id="667" name="テキスト ボックス 666">
                  <a:extLst>
                    <a:ext uri="{FF2B5EF4-FFF2-40B4-BE49-F238E27FC236}">
                      <a16:creationId xmlns:a16="http://schemas.microsoft.com/office/drawing/2014/main" id="{EEA0D2EB-9F5C-358F-7D92-B5EF0705F16F}"/>
                    </a:ext>
                  </a:extLst>
                </p:cNvPr>
                <p:cNvSpPr txBox="1"/>
                <p:nvPr/>
              </p:nvSpPr>
              <p:spPr>
                <a:xfrm>
                  <a:off x="11979338" y="2240769"/>
                  <a:ext cx="540534" cy="169277"/>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外気温</a:t>
                  </a:r>
                  <a:r>
                    <a:rPr lang="en-US" altLang="ja-JP" sz="500" dirty="0">
                      <a:latin typeface="游ゴシック Medium" panose="020B0500000000000000" pitchFamily="50" charset="-128"/>
                      <a:ea typeface="游ゴシック Medium" panose="020B0500000000000000" pitchFamily="50" charset="-128"/>
                    </a:rPr>
                    <a:t>2</a:t>
                  </a:r>
                  <a:r>
                    <a:rPr lang="ja-JP" altLang="en-US" sz="500" dirty="0">
                      <a:latin typeface="游ゴシック Medium" panose="020B0500000000000000" pitchFamily="50" charset="-128"/>
                      <a:ea typeface="游ゴシック Medium" panose="020B0500000000000000" pitchFamily="50" charset="-128"/>
                    </a:rPr>
                    <a:t>℃時</a:t>
                  </a:r>
                  <a:endParaRPr lang="en-US" altLang="ja-JP" sz="500" dirty="0">
                    <a:latin typeface="游ゴシック Medium" panose="020B0500000000000000" pitchFamily="50" charset="-128"/>
                    <a:ea typeface="游ゴシック Medium" panose="020B0500000000000000" pitchFamily="50" charset="-128"/>
                  </a:endParaRPr>
                </a:p>
              </p:txBody>
            </p:sp>
            <p:sp>
              <p:nvSpPr>
                <p:cNvPr id="668" name="テキスト ボックス 667">
                  <a:extLst>
                    <a:ext uri="{FF2B5EF4-FFF2-40B4-BE49-F238E27FC236}">
                      <a16:creationId xmlns:a16="http://schemas.microsoft.com/office/drawing/2014/main" id="{AA95A798-1582-FCB4-FE54-9D360B34A1BF}"/>
                    </a:ext>
                  </a:extLst>
                </p:cNvPr>
                <p:cNvSpPr txBox="1"/>
                <p:nvPr/>
              </p:nvSpPr>
              <p:spPr>
                <a:xfrm>
                  <a:off x="12342152" y="2237711"/>
                  <a:ext cx="567784" cy="169277"/>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外気温</a:t>
                  </a:r>
                  <a:r>
                    <a:rPr lang="en-US" altLang="ja-JP" sz="500" dirty="0">
                      <a:latin typeface="游ゴシック Medium" panose="020B0500000000000000" pitchFamily="50" charset="-128"/>
                      <a:ea typeface="游ゴシック Medium" panose="020B0500000000000000" pitchFamily="50" charset="-128"/>
                    </a:rPr>
                    <a:t>-7</a:t>
                  </a:r>
                  <a:r>
                    <a:rPr lang="ja-JP" altLang="en-US" sz="500" dirty="0">
                      <a:latin typeface="游ゴシック Medium" panose="020B0500000000000000" pitchFamily="50" charset="-128"/>
                      <a:ea typeface="游ゴシック Medium" panose="020B0500000000000000" pitchFamily="50" charset="-128"/>
                    </a:rPr>
                    <a:t>℃時</a:t>
                  </a:r>
                  <a:endParaRPr lang="en-US" altLang="ja-JP" sz="500" dirty="0">
                    <a:latin typeface="游ゴシック Medium" panose="020B0500000000000000" pitchFamily="50" charset="-128"/>
                    <a:ea typeface="游ゴシック Medium" panose="020B0500000000000000" pitchFamily="50" charset="-128"/>
                  </a:endParaRPr>
                </a:p>
              </p:txBody>
            </p:sp>
          </p:grpSp>
          <p:cxnSp>
            <p:nvCxnSpPr>
              <p:cNvPr id="662" name="直線コネクタ 661">
                <a:extLst>
                  <a:ext uri="{FF2B5EF4-FFF2-40B4-BE49-F238E27FC236}">
                    <a16:creationId xmlns:a16="http://schemas.microsoft.com/office/drawing/2014/main" id="{1C9D10EF-C625-D46D-C936-559CE6E6FA5C}"/>
                  </a:ext>
                </a:extLst>
              </p:cNvPr>
              <p:cNvCxnSpPr/>
              <p:nvPr/>
            </p:nvCxnSpPr>
            <p:spPr>
              <a:xfrm>
                <a:off x="12415569" y="2250421"/>
                <a:ext cx="0" cy="251270"/>
              </a:xfrm>
              <a:prstGeom prst="line">
                <a:avLst/>
              </a:prstGeom>
              <a:ln w="3175"/>
            </p:spPr>
            <p:style>
              <a:lnRef idx="1">
                <a:schemeClr val="dk1"/>
              </a:lnRef>
              <a:fillRef idx="0">
                <a:schemeClr val="dk1"/>
              </a:fillRef>
              <a:effectRef idx="0">
                <a:schemeClr val="dk1"/>
              </a:effectRef>
              <a:fontRef idx="minor">
                <a:schemeClr val="tx1"/>
              </a:fontRef>
            </p:style>
          </p:cxnSp>
          <p:cxnSp>
            <p:nvCxnSpPr>
              <p:cNvPr id="663" name="直線コネクタ 662">
                <a:extLst>
                  <a:ext uri="{FF2B5EF4-FFF2-40B4-BE49-F238E27FC236}">
                    <a16:creationId xmlns:a16="http://schemas.microsoft.com/office/drawing/2014/main" id="{B14AB98A-25FC-CC2C-1EB4-71364A80D7E8}"/>
                  </a:ext>
                </a:extLst>
              </p:cNvPr>
              <p:cNvCxnSpPr/>
              <p:nvPr/>
            </p:nvCxnSpPr>
            <p:spPr>
              <a:xfrm>
                <a:off x="12018011" y="2378528"/>
                <a:ext cx="815420" cy="0"/>
              </a:xfrm>
              <a:prstGeom prst="line">
                <a:avLst/>
              </a:prstGeom>
              <a:ln w="3175"/>
            </p:spPr>
            <p:style>
              <a:lnRef idx="1">
                <a:schemeClr val="dk1"/>
              </a:lnRef>
              <a:fillRef idx="0">
                <a:schemeClr val="dk1"/>
              </a:fillRef>
              <a:effectRef idx="0">
                <a:schemeClr val="dk1"/>
              </a:effectRef>
              <a:fontRef idx="minor">
                <a:schemeClr val="tx1"/>
              </a:fontRef>
            </p:style>
          </p:cxnSp>
        </p:grpSp>
        <p:sp>
          <p:nvSpPr>
            <p:cNvPr id="659" name="テキスト ボックス 658">
              <a:extLst>
                <a:ext uri="{FF2B5EF4-FFF2-40B4-BE49-F238E27FC236}">
                  <a16:creationId xmlns:a16="http://schemas.microsoft.com/office/drawing/2014/main" id="{3458E28C-B2AA-732C-B75B-493CC6DF832F}"/>
                </a:ext>
              </a:extLst>
            </p:cNvPr>
            <p:cNvSpPr txBox="1"/>
            <p:nvPr/>
          </p:nvSpPr>
          <p:spPr>
            <a:xfrm>
              <a:off x="12034732" y="2361391"/>
              <a:ext cx="364202" cy="169277"/>
            </a:xfrm>
            <a:prstGeom prst="rect">
              <a:avLst/>
            </a:prstGeom>
            <a:noFill/>
            <a:ln>
              <a:noFill/>
            </a:ln>
          </p:spPr>
          <p:txBody>
            <a:bodyPr wrap="none" rtlCol="0">
              <a:spAutoFit/>
            </a:bodyPr>
            <a:lstStyle/>
            <a:p>
              <a:pPr algn="ctr"/>
              <a:r>
                <a:rPr lang="en-US" altLang="ja-JP" sz="500" dirty="0">
                  <a:latin typeface="游ゴシック Medium" panose="020B0500000000000000" pitchFamily="50" charset="-128"/>
                  <a:ea typeface="游ゴシック Medium" panose="020B0500000000000000" pitchFamily="50" charset="-128"/>
                </a:rPr>
                <a:t>7.5kW</a:t>
              </a:r>
            </a:p>
          </p:txBody>
        </p:sp>
        <p:sp>
          <p:nvSpPr>
            <p:cNvPr id="660" name="テキスト ボックス 659">
              <a:extLst>
                <a:ext uri="{FF2B5EF4-FFF2-40B4-BE49-F238E27FC236}">
                  <a16:creationId xmlns:a16="http://schemas.microsoft.com/office/drawing/2014/main" id="{A2768C29-6B49-5C9F-01B5-E31145E59483}"/>
                </a:ext>
              </a:extLst>
            </p:cNvPr>
            <p:cNvSpPr txBox="1"/>
            <p:nvPr/>
          </p:nvSpPr>
          <p:spPr>
            <a:xfrm>
              <a:off x="12440911" y="2361391"/>
              <a:ext cx="364202" cy="169277"/>
            </a:xfrm>
            <a:prstGeom prst="rect">
              <a:avLst/>
            </a:prstGeom>
            <a:noFill/>
            <a:ln>
              <a:noFill/>
            </a:ln>
          </p:spPr>
          <p:txBody>
            <a:bodyPr wrap="none" rtlCol="0">
              <a:spAutoFit/>
            </a:bodyPr>
            <a:lstStyle/>
            <a:p>
              <a:pPr algn="ctr"/>
              <a:r>
                <a:rPr lang="en-US" altLang="ja-JP" sz="500" dirty="0">
                  <a:latin typeface="游ゴシック Medium" panose="020B0500000000000000" pitchFamily="50" charset="-128"/>
                  <a:ea typeface="游ゴシック Medium" panose="020B0500000000000000" pitchFamily="50" charset="-128"/>
                </a:rPr>
                <a:t>6.5kW</a:t>
              </a:r>
            </a:p>
          </p:txBody>
        </p:sp>
      </p:grpSp>
      <p:grpSp>
        <p:nvGrpSpPr>
          <p:cNvPr id="670" name="グループ化 669">
            <a:extLst>
              <a:ext uri="{FF2B5EF4-FFF2-40B4-BE49-F238E27FC236}">
                <a16:creationId xmlns:a16="http://schemas.microsoft.com/office/drawing/2014/main" id="{B3804731-C967-F2A0-B90C-68F19E999D3F}"/>
              </a:ext>
            </a:extLst>
          </p:cNvPr>
          <p:cNvGrpSpPr/>
          <p:nvPr/>
        </p:nvGrpSpPr>
        <p:grpSpPr>
          <a:xfrm>
            <a:off x="11778411" y="6731195"/>
            <a:ext cx="1224747" cy="323165"/>
            <a:chOff x="11715896" y="2221704"/>
            <a:chExt cx="1224747" cy="323165"/>
          </a:xfrm>
        </p:grpSpPr>
        <p:grpSp>
          <p:nvGrpSpPr>
            <p:cNvPr id="671" name="グループ化 670">
              <a:extLst>
                <a:ext uri="{FF2B5EF4-FFF2-40B4-BE49-F238E27FC236}">
                  <a16:creationId xmlns:a16="http://schemas.microsoft.com/office/drawing/2014/main" id="{CF6058A0-8E32-8A07-BCF0-7112D89DAF77}"/>
                </a:ext>
              </a:extLst>
            </p:cNvPr>
            <p:cNvGrpSpPr/>
            <p:nvPr/>
          </p:nvGrpSpPr>
          <p:grpSpPr>
            <a:xfrm>
              <a:off x="11715896" y="2221704"/>
              <a:ext cx="1224747" cy="323165"/>
              <a:chOff x="11715896" y="2221704"/>
              <a:chExt cx="1224747" cy="323165"/>
            </a:xfrm>
          </p:grpSpPr>
          <p:grpSp>
            <p:nvGrpSpPr>
              <p:cNvPr id="674" name="グループ化 673">
                <a:extLst>
                  <a:ext uri="{FF2B5EF4-FFF2-40B4-BE49-F238E27FC236}">
                    <a16:creationId xmlns:a16="http://schemas.microsoft.com/office/drawing/2014/main" id="{7A08B667-C31A-99C3-46A6-14422965D02D}"/>
                  </a:ext>
                </a:extLst>
              </p:cNvPr>
              <p:cNvGrpSpPr/>
              <p:nvPr/>
            </p:nvGrpSpPr>
            <p:grpSpPr>
              <a:xfrm>
                <a:off x="11715896" y="2221704"/>
                <a:ext cx="1224747" cy="323165"/>
                <a:chOff x="11805168" y="2227301"/>
                <a:chExt cx="1104768" cy="323165"/>
              </a:xfrm>
            </p:grpSpPr>
            <p:sp>
              <p:nvSpPr>
                <p:cNvPr id="677" name="正方形/長方形 676">
                  <a:extLst>
                    <a:ext uri="{FF2B5EF4-FFF2-40B4-BE49-F238E27FC236}">
                      <a16:creationId xmlns:a16="http://schemas.microsoft.com/office/drawing/2014/main" id="{FABF8A67-EFEB-2717-2BB0-1DBCCCA04B28}"/>
                    </a:ext>
                  </a:extLst>
                </p:cNvPr>
                <p:cNvSpPr/>
                <p:nvPr/>
              </p:nvSpPr>
              <p:spPr>
                <a:xfrm>
                  <a:off x="11861559" y="2257308"/>
                  <a:ext cx="951668" cy="246326"/>
                </a:xfrm>
                <a:prstGeom prst="rect">
                  <a:avLst/>
                </a:prstGeom>
                <a:solidFill>
                  <a:schemeClr val="bg1"/>
                </a:solidFill>
                <a:ln w="3175"/>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kumimoji="1" lang="ja-JP" altLang="en-US" sz="500"/>
                </a:p>
              </p:txBody>
            </p:sp>
            <p:cxnSp>
              <p:nvCxnSpPr>
                <p:cNvPr id="678" name="直線コネクタ 677">
                  <a:extLst>
                    <a:ext uri="{FF2B5EF4-FFF2-40B4-BE49-F238E27FC236}">
                      <a16:creationId xmlns:a16="http://schemas.microsoft.com/office/drawing/2014/main" id="{2C444C46-6271-70DB-4F1D-1FE37BA63116}"/>
                    </a:ext>
                  </a:extLst>
                </p:cNvPr>
                <p:cNvCxnSpPr/>
                <p:nvPr/>
              </p:nvCxnSpPr>
              <p:spPr>
                <a:xfrm>
                  <a:off x="12075308" y="2258291"/>
                  <a:ext cx="0" cy="251241"/>
                </a:xfrm>
                <a:prstGeom prst="line">
                  <a:avLst/>
                </a:prstGeom>
                <a:ln w="3175"/>
              </p:spPr>
              <p:style>
                <a:lnRef idx="1">
                  <a:schemeClr val="dk1"/>
                </a:lnRef>
                <a:fillRef idx="0">
                  <a:schemeClr val="dk1"/>
                </a:fillRef>
                <a:effectRef idx="0">
                  <a:schemeClr val="dk1"/>
                </a:effectRef>
                <a:fontRef idx="minor">
                  <a:schemeClr val="tx1"/>
                </a:fontRef>
              </p:style>
            </p:cxnSp>
            <p:sp>
              <p:nvSpPr>
                <p:cNvPr id="679" name="テキスト ボックス 678">
                  <a:extLst>
                    <a:ext uri="{FF2B5EF4-FFF2-40B4-BE49-F238E27FC236}">
                      <a16:creationId xmlns:a16="http://schemas.microsoft.com/office/drawing/2014/main" id="{1317F0AC-9D3E-F906-3D95-2C875EDAD109}"/>
                    </a:ext>
                  </a:extLst>
                </p:cNvPr>
                <p:cNvSpPr txBox="1"/>
                <p:nvPr/>
              </p:nvSpPr>
              <p:spPr>
                <a:xfrm>
                  <a:off x="11805168" y="2227301"/>
                  <a:ext cx="312906" cy="323165"/>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低温</a:t>
                  </a:r>
                  <a:endParaRPr lang="en-US" altLang="ja-JP" sz="500" dirty="0">
                    <a:latin typeface="游ゴシック Medium" panose="020B0500000000000000" pitchFamily="50" charset="-128"/>
                    <a:ea typeface="游ゴシック Medium" panose="020B0500000000000000" pitchFamily="50" charset="-128"/>
                  </a:endParaRPr>
                </a:p>
                <a:p>
                  <a:pPr algn="ctr"/>
                  <a:r>
                    <a:rPr lang="ja-JP" altLang="en-US" sz="500" dirty="0">
                      <a:latin typeface="游ゴシック Medium" panose="020B0500000000000000" pitchFamily="50" charset="-128"/>
                      <a:ea typeface="游ゴシック Medium" panose="020B0500000000000000" pitchFamily="50" charset="-128"/>
                    </a:rPr>
                    <a:t>暖房</a:t>
                  </a:r>
                  <a:endParaRPr lang="en-US" altLang="ja-JP" sz="500" dirty="0">
                    <a:latin typeface="游ゴシック Medium" panose="020B0500000000000000" pitchFamily="50" charset="-128"/>
                    <a:ea typeface="游ゴシック Medium" panose="020B0500000000000000" pitchFamily="50" charset="-128"/>
                  </a:endParaRPr>
                </a:p>
                <a:p>
                  <a:pPr algn="ctr"/>
                  <a:r>
                    <a:rPr lang="ja-JP" altLang="en-US" sz="500" dirty="0">
                      <a:latin typeface="游ゴシック Medium" panose="020B0500000000000000" pitchFamily="50" charset="-128"/>
                      <a:ea typeface="游ゴシック Medium" panose="020B0500000000000000" pitchFamily="50" charset="-128"/>
                    </a:rPr>
                    <a:t>能力</a:t>
                  </a:r>
                  <a:endParaRPr lang="en-US" altLang="ja-JP" sz="500" dirty="0">
                    <a:latin typeface="游ゴシック Medium" panose="020B0500000000000000" pitchFamily="50" charset="-128"/>
                    <a:ea typeface="游ゴシック Medium" panose="020B0500000000000000" pitchFamily="50" charset="-128"/>
                  </a:endParaRPr>
                </a:p>
              </p:txBody>
            </p:sp>
            <p:sp>
              <p:nvSpPr>
                <p:cNvPr id="680" name="テキスト ボックス 679">
                  <a:extLst>
                    <a:ext uri="{FF2B5EF4-FFF2-40B4-BE49-F238E27FC236}">
                      <a16:creationId xmlns:a16="http://schemas.microsoft.com/office/drawing/2014/main" id="{15E5983A-35DC-D3D7-B725-BF6F0E763C32}"/>
                    </a:ext>
                  </a:extLst>
                </p:cNvPr>
                <p:cNvSpPr txBox="1"/>
                <p:nvPr/>
              </p:nvSpPr>
              <p:spPr>
                <a:xfrm>
                  <a:off x="11979338" y="2240769"/>
                  <a:ext cx="540534" cy="169277"/>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外気温</a:t>
                  </a:r>
                  <a:r>
                    <a:rPr lang="en-US" altLang="ja-JP" sz="500" dirty="0">
                      <a:latin typeface="游ゴシック Medium" panose="020B0500000000000000" pitchFamily="50" charset="-128"/>
                      <a:ea typeface="游ゴシック Medium" panose="020B0500000000000000" pitchFamily="50" charset="-128"/>
                    </a:rPr>
                    <a:t>2</a:t>
                  </a:r>
                  <a:r>
                    <a:rPr lang="ja-JP" altLang="en-US" sz="500" dirty="0">
                      <a:latin typeface="游ゴシック Medium" panose="020B0500000000000000" pitchFamily="50" charset="-128"/>
                      <a:ea typeface="游ゴシック Medium" panose="020B0500000000000000" pitchFamily="50" charset="-128"/>
                    </a:rPr>
                    <a:t>℃時</a:t>
                  </a:r>
                  <a:endParaRPr lang="en-US" altLang="ja-JP" sz="500" dirty="0">
                    <a:latin typeface="游ゴシック Medium" panose="020B0500000000000000" pitchFamily="50" charset="-128"/>
                    <a:ea typeface="游ゴシック Medium" panose="020B0500000000000000" pitchFamily="50" charset="-128"/>
                  </a:endParaRPr>
                </a:p>
              </p:txBody>
            </p:sp>
            <p:sp>
              <p:nvSpPr>
                <p:cNvPr id="681" name="テキスト ボックス 680">
                  <a:extLst>
                    <a:ext uri="{FF2B5EF4-FFF2-40B4-BE49-F238E27FC236}">
                      <a16:creationId xmlns:a16="http://schemas.microsoft.com/office/drawing/2014/main" id="{AF6936A5-B2D7-CFB7-EC7C-2799E770BF22}"/>
                    </a:ext>
                  </a:extLst>
                </p:cNvPr>
                <p:cNvSpPr txBox="1"/>
                <p:nvPr/>
              </p:nvSpPr>
              <p:spPr>
                <a:xfrm>
                  <a:off x="12342152" y="2237711"/>
                  <a:ext cx="567784" cy="169277"/>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外気温</a:t>
                  </a:r>
                  <a:r>
                    <a:rPr lang="en-US" altLang="ja-JP" sz="500" dirty="0">
                      <a:latin typeface="游ゴシック Medium" panose="020B0500000000000000" pitchFamily="50" charset="-128"/>
                      <a:ea typeface="游ゴシック Medium" panose="020B0500000000000000" pitchFamily="50" charset="-128"/>
                    </a:rPr>
                    <a:t>-7</a:t>
                  </a:r>
                  <a:r>
                    <a:rPr lang="ja-JP" altLang="en-US" sz="500" dirty="0">
                      <a:latin typeface="游ゴシック Medium" panose="020B0500000000000000" pitchFamily="50" charset="-128"/>
                      <a:ea typeface="游ゴシック Medium" panose="020B0500000000000000" pitchFamily="50" charset="-128"/>
                    </a:rPr>
                    <a:t>℃時</a:t>
                  </a:r>
                  <a:endParaRPr lang="en-US" altLang="ja-JP" sz="500" dirty="0">
                    <a:latin typeface="游ゴシック Medium" panose="020B0500000000000000" pitchFamily="50" charset="-128"/>
                    <a:ea typeface="游ゴシック Medium" panose="020B0500000000000000" pitchFamily="50" charset="-128"/>
                  </a:endParaRPr>
                </a:p>
              </p:txBody>
            </p:sp>
          </p:grpSp>
          <p:cxnSp>
            <p:nvCxnSpPr>
              <p:cNvPr id="675" name="直線コネクタ 674">
                <a:extLst>
                  <a:ext uri="{FF2B5EF4-FFF2-40B4-BE49-F238E27FC236}">
                    <a16:creationId xmlns:a16="http://schemas.microsoft.com/office/drawing/2014/main" id="{3E4948E3-5C8C-7360-161E-92A4F6EB861C}"/>
                  </a:ext>
                </a:extLst>
              </p:cNvPr>
              <p:cNvCxnSpPr/>
              <p:nvPr/>
            </p:nvCxnSpPr>
            <p:spPr>
              <a:xfrm>
                <a:off x="12415569" y="2250421"/>
                <a:ext cx="0" cy="251270"/>
              </a:xfrm>
              <a:prstGeom prst="line">
                <a:avLst/>
              </a:prstGeom>
              <a:ln w="3175"/>
            </p:spPr>
            <p:style>
              <a:lnRef idx="1">
                <a:schemeClr val="dk1"/>
              </a:lnRef>
              <a:fillRef idx="0">
                <a:schemeClr val="dk1"/>
              </a:fillRef>
              <a:effectRef idx="0">
                <a:schemeClr val="dk1"/>
              </a:effectRef>
              <a:fontRef idx="minor">
                <a:schemeClr val="tx1"/>
              </a:fontRef>
            </p:style>
          </p:cxnSp>
          <p:cxnSp>
            <p:nvCxnSpPr>
              <p:cNvPr id="676" name="直線コネクタ 675">
                <a:extLst>
                  <a:ext uri="{FF2B5EF4-FFF2-40B4-BE49-F238E27FC236}">
                    <a16:creationId xmlns:a16="http://schemas.microsoft.com/office/drawing/2014/main" id="{F442AC41-2BC1-D85D-DAF6-CEC85D4D100D}"/>
                  </a:ext>
                </a:extLst>
              </p:cNvPr>
              <p:cNvCxnSpPr/>
              <p:nvPr/>
            </p:nvCxnSpPr>
            <p:spPr>
              <a:xfrm>
                <a:off x="12018011" y="2378528"/>
                <a:ext cx="815420" cy="0"/>
              </a:xfrm>
              <a:prstGeom prst="line">
                <a:avLst/>
              </a:prstGeom>
              <a:ln w="3175"/>
            </p:spPr>
            <p:style>
              <a:lnRef idx="1">
                <a:schemeClr val="dk1"/>
              </a:lnRef>
              <a:fillRef idx="0">
                <a:schemeClr val="dk1"/>
              </a:fillRef>
              <a:effectRef idx="0">
                <a:schemeClr val="dk1"/>
              </a:effectRef>
              <a:fontRef idx="minor">
                <a:schemeClr val="tx1"/>
              </a:fontRef>
            </p:style>
          </p:cxnSp>
        </p:grpSp>
        <p:sp>
          <p:nvSpPr>
            <p:cNvPr id="672" name="テキスト ボックス 671">
              <a:extLst>
                <a:ext uri="{FF2B5EF4-FFF2-40B4-BE49-F238E27FC236}">
                  <a16:creationId xmlns:a16="http://schemas.microsoft.com/office/drawing/2014/main" id="{AE0716F8-0A53-6E43-8E02-9E9639A47327}"/>
                </a:ext>
              </a:extLst>
            </p:cNvPr>
            <p:cNvSpPr txBox="1"/>
            <p:nvPr/>
          </p:nvSpPr>
          <p:spPr>
            <a:xfrm>
              <a:off x="12034732" y="2361391"/>
              <a:ext cx="364202" cy="169277"/>
            </a:xfrm>
            <a:prstGeom prst="rect">
              <a:avLst/>
            </a:prstGeom>
            <a:noFill/>
            <a:ln>
              <a:noFill/>
            </a:ln>
          </p:spPr>
          <p:txBody>
            <a:bodyPr wrap="none" rtlCol="0">
              <a:spAutoFit/>
            </a:bodyPr>
            <a:lstStyle/>
            <a:p>
              <a:pPr algn="ctr"/>
              <a:r>
                <a:rPr lang="en-US" altLang="ja-JP" sz="500" dirty="0">
                  <a:latin typeface="游ゴシック Medium" panose="020B0500000000000000" pitchFamily="50" charset="-128"/>
                  <a:ea typeface="游ゴシック Medium" panose="020B0500000000000000" pitchFamily="50" charset="-128"/>
                </a:rPr>
                <a:t>8.8kW</a:t>
              </a:r>
            </a:p>
          </p:txBody>
        </p:sp>
        <p:sp>
          <p:nvSpPr>
            <p:cNvPr id="673" name="テキスト ボックス 672">
              <a:extLst>
                <a:ext uri="{FF2B5EF4-FFF2-40B4-BE49-F238E27FC236}">
                  <a16:creationId xmlns:a16="http://schemas.microsoft.com/office/drawing/2014/main" id="{2E28B852-D5F2-C492-9E97-6C26A993C5D7}"/>
                </a:ext>
              </a:extLst>
            </p:cNvPr>
            <p:cNvSpPr txBox="1"/>
            <p:nvPr/>
          </p:nvSpPr>
          <p:spPr>
            <a:xfrm>
              <a:off x="12440911" y="2361391"/>
              <a:ext cx="364202" cy="169277"/>
            </a:xfrm>
            <a:prstGeom prst="rect">
              <a:avLst/>
            </a:prstGeom>
            <a:noFill/>
            <a:ln>
              <a:noFill/>
            </a:ln>
          </p:spPr>
          <p:txBody>
            <a:bodyPr wrap="none" rtlCol="0">
              <a:spAutoFit/>
            </a:bodyPr>
            <a:lstStyle/>
            <a:p>
              <a:pPr algn="ctr"/>
              <a:r>
                <a:rPr lang="en-US" altLang="ja-JP" sz="500" dirty="0">
                  <a:latin typeface="游ゴシック Medium" panose="020B0500000000000000" pitchFamily="50" charset="-128"/>
                  <a:ea typeface="游ゴシック Medium" panose="020B0500000000000000" pitchFamily="50" charset="-128"/>
                </a:rPr>
                <a:t>7.0kW</a:t>
              </a:r>
            </a:p>
          </p:txBody>
        </p:sp>
      </p:grpSp>
      <p:grpSp>
        <p:nvGrpSpPr>
          <p:cNvPr id="682" name="グループ化 681">
            <a:extLst>
              <a:ext uri="{FF2B5EF4-FFF2-40B4-BE49-F238E27FC236}">
                <a16:creationId xmlns:a16="http://schemas.microsoft.com/office/drawing/2014/main" id="{D5202926-1683-9ADA-3A70-78FECD7F020D}"/>
              </a:ext>
            </a:extLst>
          </p:cNvPr>
          <p:cNvGrpSpPr/>
          <p:nvPr/>
        </p:nvGrpSpPr>
        <p:grpSpPr>
          <a:xfrm>
            <a:off x="13829303" y="6726739"/>
            <a:ext cx="1224747" cy="323165"/>
            <a:chOff x="11715896" y="2221704"/>
            <a:chExt cx="1224747" cy="323165"/>
          </a:xfrm>
        </p:grpSpPr>
        <p:grpSp>
          <p:nvGrpSpPr>
            <p:cNvPr id="683" name="グループ化 682">
              <a:extLst>
                <a:ext uri="{FF2B5EF4-FFF2-40B4-BE49-F238E27FC236}">
                  <a16:creationId xmlns:a16="http://schemas.microsoft.com/office/drawing/2014/main" id="{76F74433-E9F0-F30B-0B86-C72B68A40F0F}"/>
                </a:ext>
              </a:extLst>
            </p:cNvPr>
            <p:cNvGrpSpPr/>
            <p:nvPr/>
          </p:nvGrpSpPr>
          <p:grpSpPr>
            <a:xfrm>
              <a:off x="11715896" y="2221704"/>
              <a:ext cx="1224747" cy="323165"/>
              <a:chOff x="11715896" y="2221704"/>
              <a:chExt cx="1224747" cy="323165"/>
            </a:xfrm>
          </p:grpSpPr>
          <p:grpSp>
            <p:nvGrpSpPr>
              <p:cNvPr id="686" name="グループ化 685">
                <a:extLst>
                  <a:ext uri="{FF2B5EF4-FFF2-40B4-BE49-F238E27FC236}">
                    <a16:creationId xmlns:a16="http://schemas.microsoft.com/office/drawing/2014/main" id="{C52A5AA6-3C3F-4E7B-8339-8620B4D27ED4}"/>
                  </a:ext>
                </a:extLst>
              </p:cNvPr>
              <p:cNvGrpSpPr/>
              <p:nvPr/>
            </p:nvGrpSpPr>
            <p:grpSpPr>
              <a:xfrm>
                <a:off x="11715896" y="2221704"/>
                <a:ext cx="1224747" cy="323165"/>
                <a:chOff x="11805168" y="2227301"/>
                <a:chExt cx="1104768" cy="323165"/>
              </a:xfrm>
            </p:grpSpPr>
            <p:sp>
              <p:nvSpPr>
                <p:cNvPr id="689" name="正方形/長方形 688">
                  <a:extLst>
                    <a:ext uri="{FF2B5EF4-FFF2-40B4-BE49-F238E27FC236}">
                      <a16:creationId xmlns:a16="http://schemas.microsoft.com/office/drawing/2014/main" id="{C9745B62-BF58-6D4B-9851-8005992499AC}"/>
                    </a:ext>
                  </a:extLst>
                </p:cNvPr>
                <p:cNvSpPr/>
                <p:nvPr/>
              </p:nvSpPr>
              <p:spPr>
                <a:xfrm>
                  <a:off x="11861559" y="2257308"/>
                  <a:ext cx="951668" cy="246326"/>
                </a:xfrm>
                <a:prstGeom prst="rect">
                  <a:avLst/>
                </a:prstGeom>
                <a:solidFill>
                  <a:schemeClr val="bg1"/>
                </a:solidFill>
                <a:ln w="3175"/>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kumimoji="1" lang="ja-JP" altLang="en-US" sz="500"/>
                </a:p>
              </p:txBody>
            </p:sp>
            <p:cxnSp>
              <p:nvCxnSpPr>
                <p:cNvPr id="690" name="直線コネクタ 689">
                  <a:extLst>
                    <a:ext uri="{FF2B5EF4-FFF2-40B4-BE49-F238E27FC236}">
                      <a16:creationId xmlns:a16="http://schemas.microsoft.com/office/drawing/2014/main" id="{D8F52C8E-4F29-EEFD-8D03-5F010BB96CF1}"/>
                    </a:ext>
                  </a:extLst>
                </p:cNvPr>
                <p:cNvCxnSpPr/>
                <p:nvPr/>
              </p:nvCxnSpPr>
              <p:spPr>
                <a:xfrm>
                  <a:off x="12075308" y="2258291"/>
                  <a:ext cx="0" cy="251241"/>
                </a:xfrm>
                <a:prstGeom prst="line">
                  <a:avLst/>
                </a:prstGeom>
                <a:ln w="3175"/>
              </p:spPr>
              <p:style>
                <a:lnRef idx="1">
                  <a:schemeClr val="dk1"/>
                </a:lnRef>
                <a:fillRef idx="0">
                  <a:schemeClr val="dk1"/>
                </a:fillRef>
                <a:effectRef idx="0">
                  <a:schemeClr val="dk1"/>
                </a:effectRef>
                <a:fontRef idx="minor">
                  <a:schemeClr val="tx1"/>
                </a:fontRef>
              </p:style>
            </p:cxnSp>
            <p:sp>
              <p:nvSpPr>
                <p:cNvPr id="691" name="テキスト ボックス 690">
                  <a:extLst>
                    <a:ext uri="{FF2B5EF4-FFF2-40B4-BE49-F238E27FC236}">
                      <a16:creationId xmlns:a16="http://schemas.microsoft.com/office/drawing/2014/main" id="{794D32A4-12BB-F577-9476-BC5EE784AD63}"/>
                    </a:ext>
                  </a:extLst>
                </p:cNvPr>
                <p:cNvSpPr txBox="1"/>
                <p:nvPr/>
              </p:nvSpPr>
              <p:spPr>
                <a:xfrm>
                  <a:off x="11805168" y="2227301"/>
                  <a:ext cx="312906" cy="323165"/>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低温</a:t>
                  </a:r>
                  <a:endParaRPr lang="en-US" altLang="ja-JP" sz="500" dirty="0">
                    <a:latin typeface="游ゴシック Medium" panose="020B0500000000000000" pitchFamily="50" charset="-128"/>
                    <a:ea typeface="游ゴシック Medium" panose="020B0500000000000000" pitchFamily="50" charset="-128"/>
                  </a:endParaRPr>
                </a:p>
                <a:p>
                  <a:pPr algn="ctr"/>
                  <a:r>
                    <a:rPr lang="ja-JP" altLang="en-US" sz="500" dirty="0">
                      <a:latin typeface="游ゴシック Medium" panose="020B0500000000000000" pitchFamily="50" charset="-128"/>
                      <a:ea typeface="游ゴシック Medium" panose="020B0500000000000000" pitchFamily="50" charset="-128"/>
                    </a:rPr>
                    <a:t>暖房</a:t>
                  </a:r>
                  <a:endParaRPr lang="en-US" altLang="ja-JP" sz="500" dirty="0">
                    <a:latin typeface="游ゴシック Medium" panose="020B0500000000000000" pitchFamily="50" charset="-128"/>
                    <a:ea typeface="游ゴシック Medium" panose="020B0500000000000000" pitchFamily="50" charset="-128"/>
                  </a:endParaRPr>
                </a:p>
                <a:p>
                  <a:pPr algn="ctr"/>
                  <a:r>
                    <a:rPr lang="ja-JP" altLang="en-US" sz="500" dirty="0">
                      <a:latin typeface="游ゴシック Medium" panose="020B0500000000000000" pitchFamily="50" charset="-128"/>
                      <a:ea typeface="游ゴシック Medium" panose="020B0500000000000000" pitchFamily="50" charset="-128"/>
                    </a:rPr>
                    <a:t>能力</a:t>
                  </a:r>
                  <a:endParaRPr lang="en-US" altLang="ja-JP" sz="500" dirty="0">
                    <a:latin typeface="游ゴシック Medium" panose="020B0500000000000000" pitchFamily="50" charset="-128"/>
                    <a:ea typeface="游ゴシック Medium" panose="020B0500000000000000" pitchFamily="50" charset="-128"/>
                  </a:endParaRPr>
                </a:p>
              </p:txBody>
            </p:sp>
            <p:sp>
              <p:nvSpPr>
                <p:cNvPr id="692" name="テキスト ボックス 691">
                  <a:extLst>
                    <a:ext uri="{FF2B5EF4-FFF2-40B4-BE49-F238E27FC236}">
                      <a16:creationId xmlns:a16="http://schemas.microsoft.com/office/drawing/2014/main" id="{1470C910-9C89-7FBA-FBE8-369115943389}"/>
                    </a:ext>
                  </a:extLst>
                </p:cNvPr>
                <p:cNvSpPr txBox="1"/>
                <p:nvPr/>
              </p:nvSpPr>
              <p:spPr>
                <a:xfrm>
                  <a:off x="11979338" y="2240769"/>
                  <a:ext cx="540534" cy="169277"/>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外気温</a:t>
                  </a:r>
                  <a:r>
                    <a:rPr lang="en-US" altLang="ja-JP" sz="500" dirty="0">
                      <a:latin typeface="游ゴシック Medium" panose="020B0500000000000000" pitchFamily="50" charset="-128"/>
                      <a:ea typeface="游ゴシック Medium" panose="020B0500000000000000" pitchFamily="50" charset="-128"/>
                    </a:rPr>
                    <a:t>2</a:t>
                  </a:r>
                  <a:r>
                    <a:rPr lang="ja-JP" altLang="en-US" sz="500" dirty="0">
                      <a:latin typeface="游ゴシック Medium" panose="020B0500000000000000" pitchFamily="50" charset="-128"/>
                      <a:ea typeface="游ゴシック Medium" panose="020B0500000000000000" pitchFamily="50" charset="-128"/>
                    </a:rPr>
                    <a:t>℃時</a:t>
                  </a:r>
                  <a:endParaRPr lang="en-US" altLang="ja-JP" sz="500" dirty="0">
                    <a:latin typeface="游ゴシック Medium" panose="020B0500000000000000" pitchFamily="50" charset="-128"/>
                    <a:ea typeface="游ゴシック Medium" panose="020B0500000000000000" pitchFamily="50" charset="-128"/>
                  </a:endParaRPr>
                </a:p>
              </p:txBody>
            </p:sp>
            <p:sp>
              <p:nvSpPr>
                <p:cNvPr id="693" name="テキスト ボックス 692">
                  <a:extLst>
                    <a:ext uri="{FF2B5EF4-FFF2-40B4-BE49-F238E27FC236}">
                      <a16:creationId xmlns:a16="http://schemas.microsoft.com/office/drawing/2014/main" id="{08EEA6DD-C409-935C-CF79-2EC12F303EA5}"/>
                    </a:ext>
                  </a:extLst>
                </p:cNvPr>
                <p:cNvSpPr txBox="1"/>
                <p:nvPr/>
              </p:nvSpPr>
              <p:spPr>
                <a:xfrm>
                  <a:off x="12342152" y="2237711"/>
                  <a:ext cx="567784" cy="169277"/>
                </a:xfrm>
                <a:prstGeom prst="rect">
                  <a:avLst/>
                </a:prstGeom>
                <a:noFill/>
                <a:ln>
                  <a:noFill/>
                </a:ln>
              </p:spPr>
              <p:txBody>
                <a:bodyPr wrap="none" rtlCol="0">
                  <a:spAutoFit/>
                </a:bodyPr>
                <a:lstStyle/>
                <a:p>
                  <a:pPr algn="ctr"/>
                  <a:r>
                    <a:rPr lang="ja-JP" altLang="en-US" sz="500" dirty="0">
                      <a:latin typeface="游ゴシック Medium" panose="020B0500000000000000" pitchFamily="50" charset="-128"/>
                      <a:ea typeface="游ゴシック Medium" panose="020B0500000000000000" pitchFamily="50" charset="-128"/>
                    </a:rPr>
                    <a:t>外気温</a:t>
                  </a:r>
                  <a:r>
                    <a:rPr lang="en-US" altLang="ja-JP" sz="500" dirty="0">
                      <a:latin typeface="游ゴシック Medium" panose="020B0500000000000000" pitchFamily="50" charset="-128"/>
                      <a:ea typeface="游ゴシック Medium" panose="020B0500000000000000" pitchFamily="50" charset="-128"/>
                    </a:rPr>
                    <a:t>-7</a:t>
                  </a:r>
                  <a:r>
                    <a:rPr lang="ja-JP" altLang="en-US" sz="500" dirty="0">
                      <a:latin typeface="游ゴシック Medium" panose="020B0500000000000000" pitchFamily="50" charset="-128"/>
                      <a:ea typeface="游ゴシック Medium" panose="020B0500000000000000" pitchFamily="50" charset="-128"/>
                    </a:rPr>
                    <a:t>℃時</a:t>
                  </a:r>
                  <a:endParaRPr lang="en-US" altLang="ja-JP" sz="500" dirty="0">
                    <a:latin typeface="游ゴシック Medium" panose="020B0500000000000000" pitchFamily="50" charset="-128"/>
                    <a:ea typeface="游ゴシック Medium" panose="020B0500000000000000" pitchFamily="50" charset="-128"/>
                  </a:endParaRPr>
                </a:p>
              </p:txBody>
            </p:sp>
          </p:grpSp>
          <p:cxnSp>
            <p:nvCxnSpPr>
              <p:cNvPr id="687" name="直線コネクタ 686">
                <a:extLst>
                  <a:ext uri="{FF2B5EF4-FFF2-40B4-BE49-F238E27FC236}">
                    <a16:creationId xmlns:a16="http://schemas.microsoft.com/office/drawing/2014/main" id="{15335B3F-F69B-09D6-DA25-A8E75614F9E2}"/>
                  </a:ext>
                </a:extLst>
              </p:cNvPr>
              <p:cNvCxnSpPr/>
              <p:nvPr/>
            </p:nvCxnSpPr>
            <p:spPr>
              <a:xfrm>
                <a:off x="12415569" y="2250421"/>
                <a:ext cx="0" cy="251270"/>
              </a:xfrm>
              <a:prstGeom prst="line">
                <a:avLst/>
              </a:prstGeom>
              <a:ln w="3175"/>
            </p:spPr>
            <p:style>
              <a:lnRef idx="1">
                <a:schemeClr val="dk1"/>
              </a:lnRef>
              <a:fillRef idx="0">
                <a:schemeClr val="dk1"/>
              </a:fillRef>
              <a:effectRef idx="0">
                <a:schemeClr val="dk1"/>
              </a:effectRef>
              <a:fontRef idx="minor">
                <a:schemeClr val="tx1"/>
              </a:fontRef>
            </p:style>
          </p:cxnSp>
          <p:cxnSp>
            <p:nvCxnSpPr>
              <p:cNvPr id="688" name="直線コネクタ 687">
                <a:extLst>
                  <a:ext uri="{FF2B5EF4-FFF2-40B4-BE49-F238E27FC236}">
                    <a16:creationId xmlns:a16="http://schemas.microsoft.com/office/drawing/2014/main" id="{C17B46C5-17B4-7ED1-C538-E7E77C3A6ED7}"/>
                  </a:ext>
                </a:extLst>
              </p:cNvPr>
              <p:cNvCxnSpPr/>
              <p:nvPr/>
            </p:nvCxnSpPr>
            <p:spPr>
              <a:xfrm>
                <a:off x="12018011" y="2378528"/>
                <a:ext cx="815420" cy="0"/>
              </a:xfrm>
              <a:prstGeom prst="line">
                <a:avLst/>
              </a:prstGeom>
              <a:ln w="3175"/>
            </p:spPr>
            <p:style>
              <a:lnRef idx="1">
                <a:schemeClr val="dk1"/>
              </a:lnRef>
              <a:fillRef idx="0">
                <a:schemeClr val="dk1"/>
              </a:fillRef>
              <a:effectRef idx="0">
                <a:schemeClr val="dk1"/>
              </a:effectRef>
              <a:fontRef idx="minor">
                <a:schemeClr val="tx1"/>
              </a:fontRef>
            </p:style>
          </p:cxnSp>
        </p:grpSp>
        <p:sp>
          <p:nvSpPr>
            <p:cNvPr id="684" name="テキスト ボックス 683">
              <a:extLst>
                <a:ext uri="{FF2B5EF4-FFF2-40B4-BE49-F238E27FC236}">
                  <a16:creationId xmlns:a16="http://schemas.microsoft.com/office/drawing/2014/main" id="{8BE908C6-8809-028C-0980-3ECBFEEA0182}"/>
                </a:ext>
              </a:extLst>
            </p:cNvPr>
            <p:cNvSpPr txBox="1"/>
            <p:nvPr/>
          </p:nvSpPr>
          <p:spPr>
            <a:xfrm>
              <a:off x="12034732" y="2361391"/>
              <a:ext cx="364202" cy="169277"/>
            </a:xfrm>
            <a:prstGeom prst="rect">
              <a:avLst/>
            </a:prstGeom>
            <a:noFill/>
            <a:ln>
              <a:noFill/>
            </a:ln>
          </p:spPr>
          <p:txBody>
            <a:bodyPr wrap="none" rtlCol="0">
              <a:spAutoFit/>
            </a:bodyPr>
            <a:lstStyle/>
            <a:p>
              <a:pPr algn="ctr"/>
              <a:r>
                <a:rPr lang="en-US" altLang="ja-JP" sz="500" dirty="0">
                  <a:latin typeface="游ゴシック Medium" panose="020B0500000000000000" pitchFamily="50" charset="-128"/>
                  <a:ea typeface="游ゴシック Medium" panose="020B0500000000000000" pitchFamily="50" charset="-128"/>
                </a:rPr>
                <a:t>9.0kW</a:t>
              </a:r>
            </a:p>
          </p:txBody>
        </p:sp>
        <p:sp>
          <p:nvSpPr>
            <p:cNvPr id="685" name="テキスト ボックス 684">
              <a:extLst>
                <a:ext uri="{FF2B5EF4-FFF2-40B4-BE49-F238E27FC236}">
                  <a16:creationId xmlns:a16="http://schemas.microsoft.com/office/drawing/2014/main" id="{D3EE4F11-2445-D9D4-0B9F-62F90E0E8161}"/>
                </a:ext>
              </a:extLst>
            </p:cNvPr>
            <p:cNvSpPr txBox="1"/>
            <p:nvPr/>
          </p:nvSpPr>
          <p:spPr>
            <a:xfrm>
              <a:off x="12440911" y="2361391"/>
              <a:ext cx="364202" cy="169277"/>
            </a:xfrm>
            <a:prstGeom prst="rect">
              <a:avLst/>
            </a:prstGeom>
            <a:noFill/>
            <a:ln>
              <a:noFill/>
            </a:ln>
          </p:spPr>
          <p:txBody>
            <a:bodyPr wrap="none" rtlCol="0">
              <a:spAutoFit/>
            </a:bodyPr>
            <a:lstStyle/>
            <a:p>
              <a:pPr algn="ctr"/>
              <a:r>
                <a:rPr lang="en-US" altLang="ja-JP" sz="500" dirty="0">
                  <a:latin typeface="游ゴシック Medium" panose="020B0500000000000000" pitchFamily="50" charset="-128"/>
                  <a:ea typeface="游ゴシック Medium" panose="020B0500000000000000" pitchFamily="50" charset="-128"/>
                </a:rPr>
                <a:t>7.5kW</a:t>
              </a:r>
            </a:p>
          </p:txBody>
        </p:sp>
      </p:grpSp>
    </p:spTree>
    <p:extLst>
      <p:ext uri="{BB962C8B-B14F-4D97-AF65-F5344CB8AC3E}">
        <p14:creationId xmlns:p14="http://schemas.microsoft.com/office/powerpoint/2010/main" val="1807981287"/>
      </p:ext>
    </p:extLst>
  </p:cSld>
  <p:clrMapOvr>
    <a:masterClrMapping/>
  </p:clrMapOvr>
</p:sld>
</file>

<file path=ppt/theme/theme1.xml><?xml version="1.0" encoding="utf-8"?>
<a:theme xmlns:a="http://schemas.openxmlformats.org/drawingml/2006/main" name="ホワイ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4279</TotalTime>
  <Words>2751</Words>
  <Application>Microsoft Office PowerPoint</Application>
  <PresentationFormat>ユーザー設定</PresentationFormat>
  <Paragraphs>477</Paragraphs>
  <Slides>1</Slides>
  <Notes>1</Notes>
  <HiddenSlides>0</HiddenSlides>
  <MMClips>0</MMClips>
  <ScaleCrop>false</ScaleCrop>
  <HeadingPairs>
    <vt:vector size="6" baseType="variant">
      <vt:variant>
        <vt:lpstr>使用されているフォント</vt:lpstr>
      </vt:variant>
      <vt:variant>
        <vt:i4>11</vt:i4>
      </vt:variant>
      <vt:variant>
        <vt:lpstr>テーマ</vt:lpstr>
      </vt:variant>
      <vt:variant>
        <vt:i4>1</vt:i4>
      </vt:variant>
      <vt:variant>
        <vt:lpstr>スライド タイトル</vt:lpstr>
      </vt:variant>
      <vt:variant>
        <vt:i4>1</vt:i4>
      </vt:variant>
    </vt:vector>
  </HeadingPairs>
  <TitlesOfParts>
    <vt:vector size="13" baseType="lpstr">
      <vt:lpstr>BIZ UDPゴシック</vt:lpstr>
      <vt:lpstr>HGPｺﾞｼｯｸE</vt:lpstr>
      <vt:lpstr>HGPｺﾞｼｯｸM</vt:lpstr>
      <vt:lpstr>Meiryo UI</vt:lpstr>
      <vt:lpstr>UDShinGoPro-DeBold</vt:lpstr>
      <vt:lpstr>メイリオ</vt:lpstr>
      <vt:lpstr>游ゴシック</vt:lpstr>
      <vt:lpstr>游ゴシック Medium</vt:lpstr>
      <vt:lpstr>Arial</vt:lpstr>
      <vt:lpstr>Calibri</vt:lpstr>
      <vt:lpstr>Segoe UI Semibold</vt:lpstr>
      <vt:lpstr>ホワイト</vt:lpstr>
      <vt:lpstr>PowerPoint プレゼンテーション</vt:lpstr>
    </vt:vector>
  </TitlesOfParts>
  <Company>株式会社タカヨシ</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制作課</dc:creator>
  <cp:lastModifiedBy>中野　祐汰</cp:lastModifiedBy>
  <cp:revision>200</cp:revision>
  <cp:lastPrinted>2026-07-27T08:39:31Z</cp:lastPrinted>
  <dcterms:created xsi:type="dcterms:W3CDTF">2021-03-12T04:13:19Z</dcterms:created>
  <dcterms:modified xsi:type="dcterms:W3CDTF">2026-08-07T02:15:55Z</dcterms:modified>
</cp:coreProperties>
</file>