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sldIdLst>
    <p:sldId id="256" r:id="rId2"/>
    <p:sldId id="257" r:id="rId3"/>
  </p:sldIdLst>
  <p:sldSz cx="7559675" cy="10691813"/>
  <p:notesSz cx="6870700" cy="9931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4A6"/>
    <a:srgbClr val="3688BC"/>
    <a:srgbClr val="27AC75"/>
    <a:srgbClr val="535695"/>
    <a:srgbClr val="2A39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15"/>
    <p:restoredTop sz="94641"/>
  </p:normalViewPr>
  <p:slideViewPr>
    <p:cSldViewPr snapToGrid="0" snapToObjects="1">
      <p:cViewPr>
        <p:scale>
          <a:sx n="170" d="100"/>
          <a:sy n="170" d="100"/>
        </p:scale>
        <p:origin x="1182" y="-5388"/>
      </p:cViewPr>
      <p:guideLst>
        <p:guide orient="horz" pos="3367"/>
        <p:guide pos="238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7303" cy="496570"/>
          </a:xfrm>
          <a:prstGeom prst="rect">
            <a:avLst/>
          </a:prstGeom>
        </p:spPr>
        <p:txBody>
          <a:bodyPr vert="horz" lIns="96012" tIns="48006" rIns="96012" bIns="48006" rtlCol="0"/>
          <a:lstStyle>
            <a:lvl1pPr algn="l">
              <a:defRPr sz="1300"/>
            </a:lvl1pPr>
          </a:lstStyle>
          <a:p>
            <a:endParaRPr kumimoji="1" lang="ja-JP" altLang="en-US"/>
          </a:p>
        </p:txBody>
      </p:sp>
      <p:sp>
        <p:nvSpPr>
          <p:cNvPr id="3" name="日付プレースホルダー 2"/>
          <p:cNvSpPr>
            <a:spLocks noGrp="1"/>
          </p:cNvSpPr>
          <p:nvPr>
            <p:ph type="dt" idx="1"/>
          </p:nvPr>
        </p:nvSpPr>
        <p:spPr>
          <a:xfrm>
            <a:off x="3891807" y="0"/>
            <a:ext cx="2977303" cy="496570"/>
          </a:xfrm>
          <a:prstGeom prst="rect">
            <a:avLst/>
          </a:prstGeom>
        </p:spPr>
        <p:txBody>
          <a:bodyPr vert="horz" lIns="96012" tIns="48006" rIns="96012" bIns="48006" rtlCol="0"/>
          <a:lstStyle>
            <a:lvl1pPr algn="r">
              <a:defRPr sz="1300"/>
            </a:lvl1pPr>
          </a:lstStyle>
          <a:p>
            <a:fld id="{A974421A-7FF4-4A49-94C6-37B33DB520EF}" type="datetimeFigureOut">
              <a:rPr kumimoji="1" lang="ja-JP" altLang="en-US" smtClean="0"/>
              <a:t>2023/6/26</a:t>
            </a:fld>
            <a:endParaRPr kumimoji="1" lang="ja-JP" altLang="en-US"/>
          </a:p>
        </p:txBody>
      </p:sp>
      <p:sp>
        <p:nvSpPr>
          <p:cNvPr id="4" name="スライド イメージ プレースホルダー 3"/>
          <p:cNvSpPr>
            <a:spLocks noGrp="1" noRot="1" noChangeAspect="1"/>
          </p:cNvSpPr>
          <p:nvPr>
            <p:ph type="sldImg" idx="2"/>
          </p:nvPr>
        </p:nvSpPr>
        <p:spPr>
          <a:xfrm>
            <a:off x="2119313" y="744538"/>
            <a:ext cx="2632075" cy="3724275"/>
          </a:xfrm>
          <a:prstGeom prst="rect">
            <a:avLst/>
          </a:prstGeom>
          <a:noFill/>
          <a:ln w="12700">
            <a:solidFill>
              <a:prstClr val="black"/>
            </a:solidFill>
          </a:ln>
        </p:spPr>
        <p:txBody>
          <a:bodyPr vert="horz" lIns="96012" tIns="48006" rIns="96012" bIns="48006" rtlCol="0" anchor="ctr"/>
          <a:lstStyle/>
          <a:p>
            <a:endParaRPr lang="ja-JP" altLang="en-US"/>
          </a:p>
        </p:txBody>
      </p:sp>
      <p:sp>
        <p:nvSpPr>
          <p:cNvPr id="5" name="ノート プレースホルダー 4"/>
          <p:cNvSpPr>
            <a:spLocks noGrp="1"/>
          </p:cNvSpPr>
          <p:nvPr>
            <p:ph type="body" sz="quarter" idx="3"/>
          </p:nvPr>
        </p:nvSpPr>
        <p:spPr>
          <a:xfrm>
            <a:off x="687070" y="4717415"/>
            <a:ext cx="5496560" cy="4469130"/>
          </a:xfrm>
          <a:prstGeom prst="rect">
            <a:avLst/>
          </a:prstGeom>
        </p:spPr>
        <p:txBody>
          <a:bodyPr vert="horz" lIns="96012" tIns="48006" rIns="96012" bIns="480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3106"/>
            <a:ext cx="2977303" cy="496570"/>
          </a:xfrm>
          <a:prstGeom prst="rect">
            <a:avLst/>
          </a:prstGeom>
        </p:spPr>
        <p:txBody>
          <a:bodyPr vert="horz" lIns="96012" tIns="48006" rIns="96012" bIns="4800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91807" y="9433106"/>
            <a:ext cx="2977303" cy="496570"/>
          </a:xfrm>
          <a:prstGeom prst="rect">
            <a:avLst/>
          </a:prstGeom>
        </p:spPr>
        <p:txBody>
          <a:bodyPr vert="horz" lIns="96012" tIns="48006" rIns="96012" bIns="48006" rtlCol="0" anchor="b"/>
          <a:lstStyle>
            <a:lvl1pPr algn="r">
              <a:defRPr sz="1300"/>
            </a:lvl1pPr>
          </a:lstStyle>
          <a:p>
            <a:fld id="{02162F23-8486-41F7-9ECE-A9CF527821DF}" type="slidenum">
              <a:rPr kumimoji="1" lang="ja-JP" altLang="en-US" smtClean="0"/>
              <a:t>‹#›</a:t>
            </a:fld>
            <a:endParaRPr kumimoji="1" lang="ja-JP" altLang="en-US"/>
          </a:p>
        </p:txBody>
      </p:sp>
    </p:spTree>
    <p:extLst>
      <p:ext uri="{BB962C8B-B14F-4D97-AF65-F5344CB8AC3E}">
        <p14:creationId xmlns:p14="http://schemas.microsoft.com/office/powerpoint/2010/main" val="3298230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162F23-8486-41F7-9ECE-A9CF527821DF}" type="slidenum">
              <a:rPr kumimoji="1" lang="ja-JP" altLang="en-US" smtClean="0"/>
              <a:t>1</a:t>
            </a:fld>
            <a:endParaRPr kumimoji="1" lang="ja-JP" altLang="en-US"/>
          </a:p>
        </p:txBody>
      </p:sp>
    </p:spTree>
    <p:extLst>
      <p:ext uri="{BB962C8B-B14F-4D97-AF65-F5344CB8AC3E}">
        <p14:creationId xmlns:p14="http://schemas.microsoft.com/office/powerpoint/2010/main" val="41734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57838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219909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383121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384779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19765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02967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262156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4007107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95877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57802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EFF9DA-5635-B04C-A2CF-0F7A7337F28D}"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985977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CEFF9DA-5635-B04C-A2CF-0F7A7337F28D}" type="datetimeFigureOut">
              <a:rPr kumimoji="1" lang="ja-JP" altLang="en-US" smtClean="0"/>
              <a:t>2023/6/26</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2628944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0CD0EFB-FBD0-6F4D-8377-41C6A1BA3083}"/>
              </a:ext>
            </a:extLst>
          </p:cNvPr>
          <p:cNvPicPr>
            <a:picLocks noChangeAspect="1"/>
          </p:cNvPicPr>
          <p:nvPr/>
        </p:nvPicPr>
        <p:blipFill>
          <a:blip r:embed="rId3"/>
          <a:srcRect/>
          <a:stretch/>
        </p:blipFill>
        <p:spPr>
          <a:xfrm>
            <a:off x="5007" y="7146"/>
            <a:ext cx="7549655" cy="10677519"/>
          </a:xfrm>
          <a:prstGeom prst="rect">
            <a:avLst/>
          </a:prstGeom>
        </p:spPr>
      </p:pic>
      <p:sp>
        <p:nvSpPr>
          <p:cNvPr id="24" name="テキスト ボックス 282">
            <a:extLst>
              <a:ext uri="{FF2B5EF4-FFF2-40B4-BE49-F238E27FC236}">
                <a16:creationId xmlns:a16="http://schemas.microsoft.com/office/drawing/2014/main" id="{F486DAD7-FAED-8B43-B5C3-421DD000B0AD}"/>
              </a:ext>
            </a:extLst>
          </p:cNvPr>
          <p:cNvSpPr txBox="1">
            <a:spLocks noChangeArrowheads="1"/>
          </p:cNvSpPr>
          <p:nvPr/>
        </p:nvSpPr>
        <p:spPr bwMode="auto">
          <a:xfrm>
            <a:off x="1891125" y="2782188"/>
            <a:ext cx="10226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運転／停止・運転モード・設定温度・風量設定等の操作が行えます。</a:t>
            </a:r>
          </a:p>
        </p:txBody>
      </p:sp>
      <p:sp>
        <p:nvSpPr>
          <p:cNvPr id="54" name="テキスト ボックス 282">
            <a:extLst>
              <a:ext uri="{FF2B5EF4-FFF2-40B4-BE49-F238E27FC236}">
                <a16:creationId xmlns:a16="http://schemas.microsoft.com/office/drawing/2014/main" id="{7F36D3A8-FB86-994F-BA6A-B5CEC1EBFBCD}"/>
              </a:ext>
            </a:extLst>
          </p:cNvPr>
          <p:cNvSpPr txBox="1">
            <a:spLocks noChangeArrowheads="1"/>
          </p:cNvSpPr>
          <p:nvPr/>
        </p:nvSpPr>
        <p:spPr bwMode="auto">
          <a:xfrm>
            <a:off x="1753497" y="2354272"/>
            <a:ext cx="1333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遠隔操作</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37" name="テキスト ボックス 282">
            <a:extLst>
              <a:ext uri="{FF2B5EF4-FFF2-40B4-BE49-F238E27FC236}">
                <a16:creationId xmlns:a16="http://schemas.microsoft.com/office/drawing/2014/main" id="{29D1EFB9-79DE-294A-A0A3-E18F893C27BF}"/>
              </a:ext>
            </a:extLst>
          </p:cNvPr>
          <p:cNvSpPr txBox="1">
            <a:spLocks noChangeArrowheads="1"/>
          </p:cNvSpPr>
          <p:nvPr/>
        </p:nvSpPr>
        <p:spPr bwMode="auto">
          <a:xfrm>
            <a:off x="4458643" y="2242758"/>
            <a:ext cx="1333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室温</a:t>
            </a:r>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dirty="0">
                <a:solidFill>
                  <a:schemeClr val="bg1"/>
                </a:solidFill>
                <a:latin typeface="HGPｺﾞｼｯｸE" panose="020B0900000000000000" pitchFamily="50" charset="-128"/>
                <a:ea typeface="HGPｺﾞｼｯｸE" panose="020B0900000000000000" pitchFamily="50" charset="-128"/>
              </a:rPr>
              <a:t>アラート</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38" name="テキスト ボックス 282">
            <a:extLst>
              <a:ext uri="{FF2B5EF4-FFF2-40B4-BE49-F238E27FC236}">
                <a16:creationId xmlns:a16="http://schemas.microsoft.com/office/drawing/2014/main" id="{A51F7802-D067-1D4D-B6C8-5DAFB1BD899E}"/>
              </a:ext>
            </a:extLst>
          </p:cNvPr>
          <p:cNvSpPr txBox="1">
            <a:spLocks noChangeArrowheads="1"/>
          </p:cNvSpPr>
          <p:nvPr/>
        </p:nvSpPr>
        <p:spPr bwMode="auto">
          <a:xfrm>
            <a:off x="4600630" y="2782188"/>
            <a:ext cx="1074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お部屋の温度が高温または低温になると、スマートフォンにお知らせします。</a:t>
            </a:r>
          </a:p>
        </p:txBody>
      </p:sp>
      <p:sp>
        <p:nvSpPr>
          <p:cNvPr id="39" name="テキスト ボックス 282">
            <a:extLst>
              <a:ext uri="{FF2B5EF4-FFF2-40B4-BE49-F238E27FC236}">
                <a16:creationId xmlns:a16="http://schemas.microsoft.com/office/drawing/2014/main" id="{81D945D0-F1F0-464C-890A-8A97FB9755CF}"/>
              </a:ext>
            </a:extLst>
          </p:cNvPr>
          <p:cNvSpPr txBox="1">
            <a:spLocks noChangeArrowheads="1"/>
          </p:cNvSpPr>
          <p:nvPr/>
        </p:nvSpPr>
        <p:spPr bwMode="auto">
          <a:xfrm>
            <a:off x="1891125" y="4374320"/>
            <a:ext cx="10289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暮らしにあわせて</a:t>
            </a:r>
            <a:r>
              <a:rPr lang="en-US" altLang="ja-JP" sz="750" dirty="0"/>
              <a:t>1</a:t>
            </a:r>
            <a:r>
              <a:rPr lang="ja-JP" altLang="en-US" sz="750" dirty="0"/>
              <a:t>週間分、曜日ごとに</a:t>
            </a:r>
            <a:r>
              <a:rPr lang="en" altLang="ja-JP" sz="750" dirty="0"/>
              <a:t>ON/OFF</a:t>
            </a:r>
            <a:r>
              <a:rPr lang="ja-JP" altLang="en-US" sz="750" dirty="0"/>
              <a:t>の時間設定が可能です。</a:t>
            </a:r>
          </a:p>
        </p:txBody>
      </p:sp>
      <p:sp>
        <p:nvSpPr>
          <p:cNvPr id="40" name="テキスト ボックス 282">
            <a:extLst>
              <a:ext uri="{FF2B5EF4-FFF2-40B4-BE49-F238E27FC236}">
                <a16:creationId xmlns:a16="http://schemas.microsoft.com/office/drawing/2014/main" id="{3A241512-4822-B44D-883D-10F08B71889F}"/>
              </a:ext>
            </a:extLst>
          </p:cNvPr>
          <p:cNvSpPr txBox="1">
            <a:spLocks noChangeArrowheads="1"/>
          </p:cNvSpPr>
          <p:nvPr/>
        </p:nvSpPr>
        <p:spPr bwMode="auto">
          <a:xfrm>
            <a:off x="4458643" y="3946404"/>
            <a:ext cx="1333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みまもり</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1" name="テキスト ボックス 282">
            <a:extLst>
              <a:ext uri="{FF2B5EF4-FFF2-40B4-BE49-F238E27FC236}">
                <a16:creationId xmlns:a16="http://schemas.microsoft.com/office/drawing/2014/main" id="{C9B86F81-FE73-9647-AD70-15E1C85A8E70}"/>
              </a:ext>
            </a:extLst>
          </p:cNvPr>
          <p:cNvSpPr txBox="1">
            <a:spLocks noChangeArrowheads="1"/>
          </p:cNvSpPr>
          <p:nvPr/>
        </p:nvSpPr>
        <p:spPr bwMode="auto">
          <a:xfrm>
            <a:off x="1753497" y="3852472"/>
            <a:ext cx="1333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300">
                <a:solidFill>
                  <a:schemeClr val="bg1"/>
                </a:solidFill>
                <a:latin typeface="HGPｺﾞｼｯｸE" panose="020B0900000000000000" pitchFamily="50" charset="-128"/>
                <a:ea typeface="HGPｺﾞｼｯｸE" panose="020B0900000000000000" pitchFamily="50" charset="-128"/>
              </a:rPr>
              <a:t>ウィークリー</a:t>
            </a:r>
            <a:endParaRPr lang="en-US" altLang="ja-JP" sz="13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a:solidFill>
                  <a:schemeClr val="bg1"/>
                </a:solidFill>
                <a:latin typeface="HGPｺﾞｼｯｸE" panose="020B0900000000000000" pitchFamily="50" charset="-128"/>
                <a:ea typeface="HGPｺﾞｼｯｸE" panose="020B0900000000000000" pitchFamily="50" charset="-128"/>
              </a:rPr>
              <a:t>タイマー</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2" name="テキスト ボックス 282">
            <a:extLst>
              <a:ext uri="{FF2B5EF4-FFF2-40B4-BE49-F238E27FC236}">
                <a16:creationId xmlns:a16="http://schemas.microsoft.com/office/drawing/2014/main" id="{DA307A17-F6A8-AB4D-A848-D7127796A201}"/>
              </a:ext>
            </a:extLst>
          </p:cNvPr>
          <p:cNvSpPr txBox="1">
            <a:spLocks noChangeArrowheads="1"/>
          </p:cNvSpPr>
          <p:nvPr/>
        </p:nvSpPr>
        <p:spPr bwMode="auto">
          <a:xfrm>
            <a:off x="2705712" y="10150499"/>
            <a:ext cx="14569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00" dirty="0"/>
              <a:t>○事前に現地での接続が必要となります。</a:t>
            </a:r>
          </a:p>
        </p:txBody>
      </p:sp>
      <p:sp>
        <p:nvSpPr>
          <p:cNvPr id="43" name="テキスト ボックス 282">
            <a:extLst>
              <a:ext uri="{FF2B5EF4-FFF2-40B4-BE49-F238E27FC236}">
                <a16:creationId xmlns:a16="http://schemas.microsoft.com/office/drawing/2014/main" id="{2A51168E-A6B1-1F46-8AF1-B98F7757F53E}"/>
              </a:ext>
            </a:extLst>
          </p:cNvPr>
          <p:cNvSpPr txBox="1">
            <a:spLocks noChangeArrowheads="1"/>
          </p:cNvSpPr>
          <p:nvPr/>
        </p:nvSpPr>
        <p:spPr bwMode="auto">
          <a:xfrm>
            <a:off x="2705712" y="5743468"/>
            <a:ext cx="178022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家に帰ってすぐにおふろに入りたい時や、急な来客でお湯がたくさん必要になった時など、外出先からも操作できるので大変便利です。もちろん家の中からの操作もラクラクです。</a:t>
            </a:r>
          </a:p>
        </p:txBody>
      </p:sp>
      <p:sp>
        <p:nvSpPr>
          <p:cNvPr id="44" name="テキスト ボックス 282">
            <a:extLst>
              <a:ext uri="{FF2B5EF4-FFF2-40B4-BE49-F238E27FC236}">
                <a16:creationId xmlns:a16="http://schemas.microsoft.com/office/drawing/2014/main" id="{0D5B1126-ABF2-A645-A3E0-92B82EEFDAEE}"/>
              </a:ext>
            </a:extLst>
          </p:cNvPr>
          <p:cNvSpPr txBox="1">
            <a:spLocks noChangeArrowheads="1"/>
          </p:cNvSpPr>
          <p:nvPr/>
        </p:nvSpPr>
        <p:spPr bwMode="auto">
          <a:xfrm>
            <a:off x="1753498" y="5931252"/>
            <a:ext cx="1185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a:solidFill>
                  <a:schemeClr val="bg1"/>
                </a:solidFill>
                <a:latin typeface="HGPｺﾞｼｯｸE" panose="020B0900000000000000" pitchFamily="50" charset="-128"/>
                <a:ea typeface="HGPｺﾞｼｯｸE" panose="020B0900000000000000" pitchFamily="50" charset="-128"/>
              </a:rPr>
              <a:t>遠隔操作</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5" name="テキスト ボックス 282">
            <a:extLst>
              <a:ext uri="{FF2B5EF4-FFF2-40B4-BE49-F238E27FC236}">
                <a16:creationId xmlns:a16="http://schemas.microsoft.com/office/drawing/2014/main" id="{9F80DEEB-F5EA-E147-894F-50B8C1F0DA69}"/>
              </a:ext>
            </a:extLst>
          </p:cNvPr>
          <p:cNvSpPr txBox="1">
            <a:spLocks noChangeArrowheads="1"/>
          </p:cNvSpPr>
          <p:nvPr/>
        </p:nvSpPr>
        <p:spPr bwMode="auto">
          <a:xfrm>
            <a:off x="5419984" y="5743468"/>
            <a:ext cx="178022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アプリを設定すればクラウドから天気予報データを入手して自動でエコキュートの運転を計画します。太陽光発電余剰電力がある場合は自動で昼間に沸き上げ、電力消費を抑えます。</a:t>
            </a:r>
          </a:p>
        </p:txBody>
      </p:sp>
      <p:sp>
        <p:nvSpPr>
          <p:cNvPr id="46" name="テキスト ボックス 282">
            <a:extLst>
              <a:ext uri="{FF2B5EF4-FFF2-40B4-BE49-F238E27FC236}">
                <a16:creationId xmlns:a16="http://schemas.microsoft.com/office/drawing/2014/main" id="{32FABC8B-C63C-FB49-9784-ECD69D31B531}"/>
              </a:ext>
            </a:extLst>
          </p:cNvPr>
          <p:cNvSpPr txBox="1">
            <a:spLocks noChangeArrowheads="1"/>
          </p:cNvSpPr>
          <p:nvPr/>
        </p:nvSpPr>
        <p:spPr bwMode="auto">
          <a:xfrm>
            <a:off x="5054572" y="9706275"/>
            <a:ext cx="1185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見える化</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282">
            <a:extLst>
              <a:ext uri="{FF2B5EF4-FFF2-40B4-BE49-F238E27FC236}">
                <a16:creationId xmlns:a16="http://schemas.microsoft.com/office/drawing/2014/main" id="{9443CE18-D25B-2540-82EF-DABD5C20003E}"/>
              </a:ext>
            </a:extLst>
          </p:cNvPr>
          <p:cNvSpPr txBox="1">
            <a:spLocks noChangeArrowheads="1"/>
          </p:cNvSpPr>
          <p:nvPr/>
        </p:nvSpPr>
        <p:spPr bwMode="auto">
          <a:xfrm>
            <a:off x="2705712" y="7910229"/>
            <a:ext cx="176840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自宅で、子どもや高齢のご家族など入浴者の様子をスマートフォンからチェックできます。家事の最中や、バスルームから離れた場所でもおふろの様子が分かります。</a:t>
            </a:r>
          </a:p>
        </p:txBody>
      </p:sp>
      <p:sp>
        <p:nvSpPr>
          <p:cNvPr id="48" name="テキスト ボックス 282">
            <a:extLst>
              <a:ext uri="{FF2B5EF4-FFF2-40B4-BE49-F238E27FC236}">
                <a16:creationId xmlns:a16="http://schemas.microsoft.com/office/drawing/2014/main" id="{723E2CA3-1DA5-FF44-9167-A7185D156EE2}"/>
              </a:ext>
            </a:extLst>
          </p:cNvPr>
          <p:cNvSpPr txBox="1">
            <a:spLocks noChangeArrowheads="1"/>
          </p:cNvSpPr>
          <p:nvPr/>
        </p:nvSpPr>
        <p:spPr bwMode="auto">
          <a:xfrm>
            <a:off x="1747148" y="7966604"/>
            <a:ext cx="1185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自宅</a:t>
            </a:r>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dirty="0">
                <a:solidFill>
                  <a:schemeClr val="bg1"/>
                </a:solidFill>
                <a:latin typeface="HGPｺﾞｼｯｸE" panose="020B0900000000000000" pitchFamily="50" charset="-128"/>
                <a:ea typeface="HGPｺﾞｼｯｸE" panose="020B0900000000000000" pitchFamily="50" charset="-128"/>
              </a:rPr>
              <a:t>みまもり</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9" name="テキスト ボックス 282">
            <a:extLst>
              <a:ext uri="{FF2B5EF4-FFF2-40B4-BE49-F238E27FC236}">
                <a16:creationId xmlns:a16="http://schemas.microsoft.com/office/drawing/2014/main" id="{38B5CF8E-FBFB-0D4E-B87E-858E1BD0363A}"/>
              </a:ext>
            </a:extLst>
          </p:cNvPr>
          <p:cNvSpPr txBox="1">
            <a:spLocks noChangeArrowheads="1"/>
          </p:cNvSpPr>
          <p:nvPr/>
        </p:nvSpPr>
        <p:spPr bwMode="auto">
          <a:xfrm>
            <a:off x="5419984" y="7909561"/>
            <a:ext cx="174849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停電や断水の発生が予測される時は、アプリを使って緊急の対策をいち早くとることができます。</a:t>
            </a:r>
          </a:p>
        </p:txBody>
      </p:sp>
      <p:sp>
        <p:nvSpPr>
          <p:cNvPr id="50" name="テキスト ボックス 282">
            <a:extLst>
              <a:ext uri="{FF2B5EF4-FFF2-40B4-BE49-F238E27FC236}">
                <a16:creationId xmlns:a16="http://schemas.microsoft.com/office/drawing/2014/main" id="{B48C0DE2-7AA1-E54A-8014-99F2DA4963CC}"/>
              </a:ext>
            </a:extLst>
          </p:cNvPr>
          <p:cNvSpPr txBox="1">
            <a:spLocks noChangeArrowheads="1"/>
          </p:cNvSpPr>
          <p:nvPr/>
        </p:nvSpPr>
        <p:spPr bwMode="auto">
          <a:xfrm>
            <a:off x="4474120" y="8023754"/>
            <a:ext cx="11856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solidFill>
                  <a:schemeClr val="bg1"/>
                </a:solidFill>
                <a:latin typeface="HGPｺﾞｼｯｸE" panose="020B0900000000000000" pitchFamily="50" charset="-128"/>
                <a:ea typeface="HGPｺﾞｼｯｸE" panose="020B0900000000000000" pitchFamily="50" charset="-128"/>
              </a:rPr>
              <a:t>レジリエンス</a:t>
            </a:r>
          </a:p>
          <a:p>
            <a:pPr algn="ctr"/>
            <a:r>
              <a:rPr lang="ja-JP" altLang="en-US" sz="1100" dirty="0">
                <a:solidFill>
                  <a:schemeClr val="bg1"/>
                </a:solidFill>
                <a:latin typeface="HGPｺﾞｼｯｸE" panose="020B0900000000000000" pitchFamily="50" charset="-128"/>
                <a:ea typeface="HGPｺﾞｼｯｸE" panose="020B0900000000000000" pitchFamily="50" charset="-128"/>
              </a:rPr>
              <a:t>機能</a:t>
            </a:r>
            <a:endParaRPr lang="en-US" altLang="ja-JP" sz="1100" dirty="0">
              <a:solidFill>
                <a:schemeClr val="bg1"/>
              </a:solidFill>
              <a:latin typeface="HGPｺﾞｼｯｸE" panose="020B0900000000000000" pitchFamily="50" charset="-128"/>
              <a:ea typeface="HGPｺﾞｼｯｸE" panose="020B0900000000000000" pitchFamily="50" charset="-128"/>
            </a:endParaRPr>
          </a:p>
        </p:txBody>
      </p:sp>
      <p:sp>
        <p:nvSpPr>
          <p:cNvPr id="51" name="テキスト ボックス 282">
            <a:extLst>
              <a:ext uri="{FF2B5EF4-FFF2-40B4-BE49-F238E27FC236}">
                <a16:creationId xmlns:a16="http://schemas.microsoft.com/office/drawing/2014/main" id="{E93E84E5-B700-9849-9766-23C42E43821A}"/>
              </a:ext>
            </a:extLst>
          </p:cNvPr>
          <p:cNvSpPr txBox="1">
            <a:spLocks noChangeArrowheads="1"/>
          </p:cNvSpPr>
          <p:nvPr/>
        </p:nvSpPr>
        <p:spPr bwMode="auto">
          <a:xfrm>
            <a:off x="245388" y="2178623"/>
            <a:ext cx="156016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250">
                <a:solidFill>
                  <a:schemeClr val="bg1"/>
                </a:solidFill>
                <a:latin typeface="HGPｺﾞｼｯｸE" panose="020B0900000000000000" pitchFamily="50" charset="-128"/>
                <a:ea typeface="HGPｺﾞｼｯｸE" panose="020B0900000000000000" pitchFamily="50" charset="-128"/>
              </a:rPr>
              <a:t>エアコンと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250">
                <a:solidFill>
                  <a:schemeClr val="bg1"/>
                </a:solidFill>
                <a:latin typeface="HGPｺﾞｼｯｸE" panose="020B0900000000000000" pitchFamily="50" charset="-128"/>
                <a:ea typeface="HGPｺﾞｼｯｸE" panose="020B0900000000000000" pitchFamily="50" charset="-128"/>
              </a:rPr>
              <a:t>連携してできること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282">
            <a:extLst>
              <a:ext uri="{FF2B5EF4-FFF2-40B4-BE49-F238E27FC236}">
                <a16:creationId xmlns:a16="http://schemas.microsoft.com/office/drawing/2014/main" id="{E127AD68-F4CD-DD4C-8A9D-4250A9F4B188}"/>
              </a:ext>
            </a:extLst>
          </p:cNvPr>
          <p:cNvSpPr txBox="1">
            <a:spLocks noChangeArrowheads="1"/>
          </p:cNvSpPr>
          <p:nvPr/>
        </p:nvSpPr>
        <p:spPr bwMode="auto">
          <a:xfrm>
            <a:off x="112143" y="6000023"/>
            <a:ext cx="182665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250">
                <a:solidFill>
                  <a:schemeClr val="bg1"/>
                </a:solidFill>
                <a:latin typeface="HGPｺﾞｼｯｸE" panose="020B0900000000000000" pitchFamily="50" charset="-128"/>
                <a:ea typeface="HGPｺﾞｼｯｸE" panose="020B0900000000000000" pitchFamily="50" charset="-128"/>
              </a:rPr>
              <a:t>エコキュートと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250">
                <a:solidFill>
                  <a:schemeClr val="bg1"/>
                </a:solidFill>
                <a:latin typeface="HGPｺﾞｼｯｸE" panose="020B0900000000000000" pitchFamily="50" charset="-128"/>
                <a:ea typeface="HGPｺﾞｼｯｸE" panose="020B0900000000000000" pitchFamily="50" charset="-128"/>
              </a:rPr>
              <a:t>連携してできること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p:txBody>
      </p:sp>
      <p:sp>
        <p:nvSpPr>
          <p:cNvPr id="21" name="テキスト ボックス 282">
            <a:extLst>
              <a:ext uri="{FF2B5EF4-FFF2-40B4-BE49-F238E27FC236}">
                <a16:creationId xmlns:a16="http://schemas.microsoft.com/office/drawing/2014/main" id="{26350F71-6F75-3445-9EF6-115BA957FEF7}"/>
              </a:ext>
            </a:extLst>
          </p:cNvPr>
          <p:cNvSpPr txBox="1">
            <a:spLocks noChangeArrowheads="1"/>
          </p:cNvSpPr>
          <p:nvPr/>
        </p:nvSpPr>
        <p:spPr bwMode="auto">
          <a:xfrm>
            <a:off x="286948" y="9952761"/>
            <a:ext cx="1441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en-US" altLang="ja-JP" sz="600" dirty="0">
                <a:solidFill>
                  <a:schemeClr val="bg1"/>
                </a:solidFill>
              </a:rPr>
              <a:t>※AY5K</a:t>
            </a:r>
            <a:r>
              <a:rPr lang="ja-JP" altLang="en-US" sz="600" dirty="0">
                <a:solidFill>
                  <a:schemeClr val="bg1"/>
                </a:solidFill>
              </a:rPr>
              <a:t>フルオートタイプ無線</a:t>
            </a:r>
            <a:r>
              <a:rPr lang="en-US" altLang="ja-JP" sz="600" dirty="0">
                <a:solidFill>
                  <a:schemeClr val="bg1"/>
                </a:solidFill>
              </a:rPr>
              <a:t>LAN</a:t>
            </a:r>
            <a:r>
              <a:rPr lang="ja-JP" altLang="en-US" sz="600" dirty="0">
                <a:solidFill>
                  <a:schemeClr val="bg1"/>
                </a:solidFill>
              </a:rPr>
              <a:t>対応</a:t>
            </a:r>
          </a:p>
          <a:p>
            <a:pPr algn="just"/>
            <a:r>
              <a:rPr lang="ja-JP" altLang="en-US" sz="600" dirty="0">
                <a:solidFill>
                  <a:schemeClr val="bg1"/>
                </a:solidFill>
              </a:rPr>
              <a:t>　 インターホンリモコン選択時の機能と</a:t>
            </a:r>
          </a:p>
          <a:p>
            <a:pPr algn="just"/>
            <a:r>
              <a:rPr lang="ja-JP" altLang="en-US" sz="600" dirty="0">
                <a:solidFill>
                  <a:schemeClr val="bg1"/>
                </a:solidFill>
              </a:rPr>
              <a:t>　 なります。</a:t>
            </a:r>
          </a:p>
        </p:txBody>
      </p:sp>
      <p:sp>
        <p:nvSpPr>
          <p:cNvPr id="22" name="テキスト ボックス 282">
            <a:extLst>
              <a:ext uri="{FF2B5EF4-FFF2-40B4-BE49-F238E27FC236}">
                <a16:creationId xmlns:a16="http://schemas.microsoft.com/office/drawing/2014/main" id="{61F50EC8-C5B8-E443-B86E-5807EB274F57}"/>
              </a:ext>
            </a:extLst>
          </p:cNvPr>
          <p:cNvSpPr txBox="1">
            <a:spLocks noChangeArrowheads="1"/>
          </p:cNvSpPr>
          <p:nvPr/>
        </p:nvSpPr>
        <p:spPr bwMode="auto">
          <a:xfrm>
            <a:off x="335066" y="8410634"/>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台所リモコン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23" name="テキスト ボックス 282">
            <a:extLst>
              <a:ext uri="{FF2B5EF4-FFF2-40B4-BE49-F238E27FC236}">
                <a16:creationId xmlns:a16="http://schemas.microsoft.com/office/drawing/2014/main" id="{0549BC3D-3F2D-E542-9397-457F7C1786D0}"/>
              </a:ext>
            </a:extLst>
          </p:cNvPr>
          <p:cNvSpPr txBox="1">
            <a:spLocks noChangeArrowheads="1"/>
          </p:cNvSpPr>
          <p:nvPr/>
        </p:nvSpPr>
        <p:spPr bwMode="auto">
          <a:xfrm>
            <a:off x="335066" y="8892643"/>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浴室リモコン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25" name="テキスト ボックス 282">
            <a:extLst>
              <a:ext uri="{FF2B5EF4-FFF2-40B4-BE49-F238E27FC236}">
                <a16:creationId xmlns:a16="http://schemas.microsoft.com/office/drawing/2014/main" id="{218A3CB4-BCED-0B48-9DE4-556D8BCE64B3}"/>
              </a:ext>
            </a:extLst>
          </p:cNvPr>
          <p:cNvSpPr txBox="1">
            <a:spLocks noChangeArrowheads="1"/>
          </p:cNvSpPr>
          <p:nvPr/>
        </p:nvSpPr>
        <p:spPr bwMode="auto">
          <a:xfrm>
            <a:off x="4600630" y="4367447"/>
            <a:ext cx="107412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遠隔地にあるエアコンの使用状況をアプリでチェックできるので離れて暮らすご家族の生活を見まもれます。</a:t>
            </a:r>
          </a:p>
        </p:txBody>
      </p:sp>
      <p:sp>
        <p:nvSpPr>
          <p:cNvPr id="26" name="テキスト ボックス 282">
            <a:extLst>
              <a:ext uri="{FF2B5EF4-FFF2-40B4-BE49-F238E27FC236}">
                <a16:creationId xmlns:a16="http://schemas.microsoft.com/office/drawing/2014/main" id="{38DFAB4C-7450-204C-80E2-E8C869076EF7}"/>
              </a:ext>
            </a:extLst>
          </p:cNvPr>
          <p:cNvSpPr txBox="1">
            <a:spLocks noChangeArrowheads="1"/>
          </p:cNvSpPr>
          <p:nvPr/>
        </p:nvSpPr>
        <p:spPr bwMode="auto">
          <a:xfrm>
            <a:off x="4607454" y="4970434"/>
            <a:ext cx="951359" cy="25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00" dirty="0"/>
              <a:t>注）事前に現地での接続が</a:t>
            </a:r>
            <a:endParaRPr lang="en-US" altLang="ja-JP" sz="500" dirty="0"/>
          </a:p>
          <a:p>
            <a:r>
              <a:rPr lang="ja-JP" altLang="en-US" sz="500" dirty="0"/>
              <a:t>　　</a:t>
            </a:r>
            <a:r>
              <a:rPr lang="en-US" altLang="ja-JP" sz="500" dirty="0"/>
              <a:t> </a:t>
            </a:r>
            <a:r>
              <a:rPr lang="ja-JP" altLang="en-US" sz="500" dirty="0"/>
              <a:t>必要となります。</a:t>
            </a:r>
          </a:p>
        </p:txBody>
      </p:sp>
      <p:sp>
        <p:nvSpPr>
          <p:cNvPr id="28" name="テキスト ボックス 282">
            <a:extLst>
              <a:ext uri="{FF2B5EF4-FFF2-40B4-BE49-F238E27FC236}">
                <a16:creationId xmlns:a16="http://schemas.microsoft.com/office/drawing/2014/main" id="{462C610A-5660-BE6A-BEC0-619F10C9CD45}"/>
              </a:ext>
            </a:extLst>
          </p:cNvPr>
          <p:cNvSpPr txBox="1">
            <a:spLocks noChangeArrowheads="1"/>
          </p:cNvSpPr>
          <p:nvPr/>
        </p:nvSpPr>
        <p:spPr bwMode="auto">
          <a:xfrm>
            <a:off x="1749970" y="9598554"/>
            <a:ext cx="1185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遠隔</a:t>
            </a:r>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dirty="0">
                <a:solidFill>
                  <a:schemeClr val="bg1"/>
                </a:solidFill>
                <a:latin typeface="HGPｺﾞｼｯｸE" panose="020B0900000000000000" pitchFamily="50" charset="-128"/>
                <a:ea typeface="HGPｺﾞｼｯｸE" panose="020B0900000000000000" pitchFamily="50" charset="-128"/>
              </a:rPr>
              <a:t>みまもり</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29" name="テキスト ボックス 282">
            <a:extLst>
              <a:ext uri="{FF2B5EF4-FFF2-40B4-BE49-F238E27FC236}">
                <a16:creationId xmlns:a16="http://schemas.microsoft.com/office/drawing/2014/main" id="{0694C43F-85F3-4721-CB3F-1202E7EE16FC}"/>
              </a:ext>
            </a:extLst>
          </p:cNvPr>
          <p:cNvSpPr txBox="1">
            <a:spLocks noChangeArrowheads="1"/>
          </p:cNvSpPr>
          <p:nvPr/>
        </p:nvSpPr>
        <p:spPr bwMode="auto">
          <a:xfrm>
            <a:off x="6020916" y="9559818"/>
            <a:ext cx="1185646"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お湯の使用量や使用可能湯量など、知りたい情報をいつでもスマートフォンから簡単に確認することができます。</a:t>
            </a:r>
          </a:p>
        </p:txBody>
      </p:sp>
      <p:sp>
        <p:nvSpPr>
          <p:cNvPr id="30" name="テキスト ボックス 282">
            <a:extLst>
              <a:ext uri="{FF2B5EF4-FFF2-40B4-BE49-F238E27FC236}">
                <a16:creationId xmlns:a16="http://schemas.microsoft.com/office/drawing/2014/main" id="{5BBE6A05-DE76-50E0-5D08-C5BF38C28658}"/>
              </a:ext>
            </a:extLst>
          </p:cNvPr>
          <p:cNvSpPr txBox="1">
            <a:spLocks noChangeArrowheads="1"/>
          </p:cNvSpPr>
          <p:nvPr/>
        </p:nvSpPr>
        <p:spPr bwMode="auto">
          <a:xfrm>
            <a:off x="4467770" y="5782204"/>
            <a:ext cx="118564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solidFill>
                  <a:schemeClr val="bg1"/>
                </a:solidFill>
                <a:latin typeface="HGPｺﾞｼｯｸE" panose="020B0900000000000000" pitchFamily="50" charset="-128"/>
                <a:ea typeface="HGPｺﾞｼｯｸE" panose="020B0900000000000000" pitchFamily="50" charset="-128"/>
              </a:rPr>
              <a:t>ソーラー</a:t>
            </a:r>
            <a:endParaRPr lang="en-US" altLang="ja-JP" sz="11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100" dirty="0">
                <a:solidFill>
                  <a:schemeClr val="bg1"/>
                </a:solidFill>
                <a:latin typeface="HGPｺﾞｼｯｸE" panose="020B0900000000000000" pitchFamily="50" charset="-128"/>
                <a:ea typeface="HGPｺﾞｼｯｸE" panose="020B0900000000000000" pitchFamily="50" charset="-128"/>
              </a:rPr>
              <a:t>モード</a:t>
            </a:r>
          </a:p>
          <a:p>
            <a:pPr algn="ctr"/>
            <a:r>
              <a:rPr lang="ja-JP" altLang="en-US" sz="1100" dirty="0">
                <a:solidFill>
                  <a:schemeClr val="bg1"/>
                </a:solidFill>
                <a:latin typeface="HGPｺﾞｼｯｸE" panose="020B0900000000000000" pitchFamily="50" charset="-128"/>
                <a:ea typeface="HGPｺﾞｼｯｸE" panose="020B0900000000000000" pitchFamily="50" charset="-128"/>
              </a:rPr>
              <a:t>アプリ</a:t>
            </a:r>
            <a:endParaRPr lang="en-US" altLang="ja-JP" sz="1100" dirty="0">
              <a:solidFill>
                <a:schemeClr val="bg1"/>
              </a:solidFill>
              <a:latin typeface="HGPｺﾞｼｯｸE" panose="020B0900000000000000" pitchFamily="50" charset="-128"/>
              <a:ea typeface="HGPｺﾞｼｯｸE" panose="020B0900000000000000" pitchFamily="50" charset="-128"/>
            </a:endParaRPr>
          </a:p>
        </p:txBody>
      </p:sp>
      <p:sp>
        <p:nvSpPr>
          <p:cNvPr id="31" name="テキスト ボックス 282">
            <a:extLst>
              <a:ext uri="{FF2B5EF4-FFF2-40B4-BE49-F238E27FC236}">
                <a16:creationId xmlns:a16="http://schemas.microsoft.com/office/drawing/2014/main" id="{2DA585B9-1C6A-9764-A1E3-6B5E6DB689BC}"/>
              </a:ext>
            </a:extLst>
          </p:cNvPr>
          <p:cNvSpPr txBox="1">
            <a:spLocks noChangeArrowheads="1"/>
          </p:cNvSpPr>
          <p:nvPr/>
        </p:nvSpPr>
        <p:spPr bwMode="auto">
          <a:xfrm>
            <a:off x="2705712" y="9548529"/>
            <a:ext cx="170118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遠隔地にあるエコキュートの使用状況をアプリでチェックできます。前日にお湯が使われていないことや、入浴時間が長いことが確認できるので、離れて暮らすご家族の生活を見まもれます。</a:t>
            </a:r>
          </a:p>
        </p:txBody>
      </p:sp>
    </p:spTree>
    <p:extLst>
      <p:ext uri="{BB962C8B-B14F-4D97-AF65-F5344CB8AC3E}">
        <p14:creationId xmlns:p14="http://schemas.microsoft.com/office/powerpoint/2010/main" val="366419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485CB8F-DD2C-B04B-91AB-88940EC5A4CD}"/>
              </a:ext>
            </a:extLst>
          </p:cNvPr>
          <p:cNvPicPr>
            <a:picLocks noChangeAspect="1"/>
          </p:cNvPicPr>
          <p:nvPr/>
        </p:nvPicPr>
        <p:blipFill>
          <a:blip r:embed="rId2"/>
          <a:srcRect/>
          <a:stretch/>
        </p:blipFill>
        <p:spPr>
          <a:xfrm>
            <a:off x="4445" y="6350"/>
            <a:ext cx="7550781" cy="10679110"/>
          </a:xfrm>
          <a:prstGeom prst="rect">
            <a:avLst/>
          </a:prstGeom>
        </p:spPr>
      </p:pic>
      <p:sp>
        <p:nvSpPr>
          <p:cNvPr id="5" name="テキスト ボックス 282">
            <a:extLst>
              <a:ext uri="{FF2B5EF4-FFF2-40B4-BE49-F238E27FC236}">
                <a16:creationId xmlns:a16="http://schemas.microsoft.com/office/drawing/2014/main" id="{74CDA920-70AA-5647-8593-D6E2674617D1}"/>
              </a:ext>
            </a:extLst>
          </p:cNvPr>
          <p:cNvSpPr txBox="1">
            <a:spLocks noChangeArrowheads="1"/>
          </p:cNvSpPr>
          <p:nvPr/>
        </p:nvSpPr>
        <p:spPr bwMode="auto">
          <a:xfrm>
            <a:off x="2188418" y="6366719"/>
            <a:ext cx="1128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750" dirty="0">
                <a:latin typeface="HGPｺﾞｼｯｸE" panose="020B0900000000000000" pitchFamily="50" charset="-128"/>
                <a:ea typeface="HGPｺﾞｼｯｸE" panose="020B0900000000000000" pitchFamily="50" charset="-128"/>
              </a:rPr>
              <a:t>浴室に入ったわね</a:t>
            </a:r>
            <a:endParaRPr lang="en-US" altLang="ja-JP" sz="750" dirty="0">
              <a:latin typeface="HGPｺﾞｼｯｸE" panose="020B0900000000000000" pitchFamily="50" charset="-128"/>
              <a:ea typeface="HGPｺﾞｼｯｸE" panose="020B0900000000000000" pitchFamily="50" charset="-128"/>
            </a:endParaRPr>
          </a:p>
        </p:txBody>
      </p:sp>
      <p:sp>
        <p:nvSpPr>
          <p:cNvPr id="10" name="テキスト ボックス 282">
            <a:extLst>
              <a:ext uri="{FF2B5EF4-FFF2-40B4-BE49-F238E27FC236}">
                <a16:creationId xmlns:a16="http://schemas.microsoft.com/office/drawing/2014/main" id="{64898008-7A49-E04B-AF26-68AA615BDCA4}"/>
              </a:ext>
            </a:extLst>
          </p:cNvPr>
          <p:cNvSpPr txBox="1">
            <a:spLocks noChangeArrowheads="1"/>
          </p:cNvSpPr>
          <p:nvPr/>
        </p:nvSpPr>
        <p:spPr bwMode="auto">
          <a:xfrm>
            <a:off x="2085869" y="858750"/>
            <a:ext cx="5367644"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50" dirty="0">
                <a:solidFill>
                  <a:schemeClr val="bg1"/>
                </a:solidFill>
              </a:rPr>
              <a:t>★</a:t>
            </a:r>
            <a:r>
              <a:rPr lang="en-US" altLang="ja-JP" sz="550" dirty="0" smtClean="0">
                <a:solidFill>
                  <a:schemeClr val="bg1"/>
                </a:solidFill>
              </a:rPr>
              <a:t>2022</a:t>
            </a:r>
            <a:r>
              <a:rPr lang="ja-JP" altLang="en-US" sz="550" dirty="0" smtClean="0">
                <a:solidFill>
                  <a:schemeClr val="bg1"/>
                </a:solidFill>
              </a:rPr>
              <a:t>年</a:t>
            </a:r>
            <a:r>
              <a:rPr lang="en-US" altLang="ja-JP" sz="550" dirty="0" smtClean="0">
                <a:solidFill>
                  <a:schemeClr val="bg1"/>
                </a:solidFill>
              </a:rPr>
              <a:t>11</a:t>
            </a:r>
            <a:r>
              <a:rPr lang="ja-JP" altLang="en-US" sz="550" dirty="0" smtClean="0">
                <a:solidFill>
                  <a:schemeClr val="bg1"/>
                </a:solidFill>
              </a:rPr>
              <a:t>月</a:t>
            </a:r>
            <a:r>
              <a:rPr lang="ja-JP" altLang="en-US" sz="550" dirty="0">
                <a:solidFill>
                  <a:schemeClr val="bg1"/>
                </a:solidFill>
              </a:rPr>
              <a:t>現在。約</a:t>
            </a:r>
            <a:r>
              <a:rPr lang="en-US" altLang="ja-JP" sz="550" dirty="0">
                <a:solidFill>
                  <a:schemeClr val="bg1"/>
                </a:solidFill>
              </a:rPr>
              <a:t>3</a:t>
            </a:r>
            <a:r>
              <a:rPr lang="en" altLang="ja-JP" sz="550" dirty="0">
                <a:solidFill>
                  <a:schemeClr val="bg1"/>
                </a:solidFill>
              </a:rPr>
              <a:t>L/h</a:t>
            </a:r>
            <a:r>
              <a:rPr lang="ja-JP" altLang="en-US" sz="550" dirty="0">
                <a:solidFill>
                  <a:schemeClr val="bg1"/>
                </a:solidFill>
              </a:rPr>
              <a:t>の結露水を生成するために行う冷暖房制御において。室内温度、湿度、室外温度など条件によって結露水が少ない場合があります。</a:t>
            </a:r>
          </a:p>
        </p:txBody>
      </p:sp>
      <p:sp>
        <p:nvSpPr>
          <p:cNvPr id="12" name="テキスト ボックス 282">
            <a:extLst>
              <a:ext uri="{FF2B5EF4-FFF2-40B4-BE49-F238E27FC236}">
                <a16:creationId xmlns:a16="http://schemas.microsoft.com/office/drawing/2014/main" id="{14DD800E-2FD1-994C-BE12-75B4977CB1EA}"/>
              </a:ext>
            </a:extLst>
          </p:cNvPr>
          <p:cNvSpPr txBox="1">
            <a:spLocks noChangeArrowheads="1"/>
          </p:cNvSpPr>
          <p:nvPr/>
        </p:nvSpPr>
        <p:spPr bwMode="auto">
          <a:xfrm>
            <a:off x="2631442" y="314088"/>
            <a:ext cx="40703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400" dirty="0">
                <a:solidFill>
                  <a:schemeClr val="bg1"/>
                </a:solidFill>
                <a:latin typeface="HGPｺﾞｼｯｸE" panose="020B0900000000000000" pitchFamily="50" charset="-128"/>
                <a:ea typeface="HGPｺﾞｼｯｸE" panose="020B0900000000000000" pitchFamily="50" charset="-128"/>
              </a:rPr>
              <a:t>アクアドロップ洗浄で</a:t>
            </a:r>
            <a:r>
              <a:rPr lang="ja-JP" altLang="en-US" sz="2200" dirty="0">
                <a:solidFill>
                  <a:schemeClr val="bg1"/>
                </a:solidFill>
                <a:latin typeface="HGPｺﾞｼｯｸE" panose="020B0900000000000000" pitchFamily="50" charset="-128"/>
                <a:ea typeface="HGPｺﾞｼｯｸE" panose="020B0900000000000000" pitchFamily="50" charset="-128"/>
              </a:rPr>
              <a:t>すっきり水洗い。</a:t>
            </a:r>
            <a:endParaRPr lang="en-US" altLang="ja-JP" sz="2200" dirty="0">
              <a:solidFill>
                <a:schemeClr val="bg1"/>
              </a:solidFill>
              <a:latin typeface="HGPｺﾞｼｯｸE" panose="020B0900000000000000" pitchFamily="50" charset="-128"/>
              <a:ea typeface="HGPｺﾞｼｯｸE" panose="020B0900000000000000" pitchFamily="50" charset="-128"/>
            </a:endParaRPr>
          </a:p>
          <a:p>
            <a:r>
              <a:rPr lang="ja-JP" altLang="en-US" sz="1000" dirty="0">
                <a:solidFill>
                  <a:schemeClr val="bg1"/>
                </a:solidFill>
                <a:latin typeface="HGPｺﾞｼｯｸE" panose="020B0900000000000000" pitchFamily="50" charset="-128"/>
                <a:ea typeface="HGPｺﾞｼｯｸE" panose="020B0900000000000000" pitchFamily="50" charset="-128"/>
              </a:rPr>
              <a:t>熱交換器に付着した汚れをしっかり洗い流します。</a:t>
            </a:r>
            <a:endParaRPr lang="en-US" altLang="ja-JP" sz="1000" dirty="0">
              <a:solidFill>
                <a:schemeClr val="bg1"/>
              </a:solidFill>
              <a:latin typeface="HGPｺﾞｼｯｸE" panose="020B0900000000000000" pitchFamily="50" charset="-128"/>
              <a:ea typeface="HGPｺﾞｼｯｸE" panose="020B0900000000000000" pitchFamily="50" charset="-128"/>
            </a:endParaRPr>
          </a:p>
        </p:txBody>
      </p:sp>
      <p:sp>
        <p:nvSpPr>
          <p:cNvPr id="13" name="テキスト ボックス 282">
            <a:extLst>
              <a:ext uri="{FF2B5EF4-FFF2-40B4-BE49-F238E27FC236}">
                <a16:creationId xmlns:a16="http://schemas.microsoft.com/office/drawing/2014/main" id="{BB39956B-BB67-6544-8BC7-7792D5FF2461}"/>
              </a:ext>
            </a:extLst>
          </p:cNvPr>
          <p:cNvSpPr txBox="1">
            <a:spLocks noChangeArrowheads="1"/>
          </p:cNvSpPr>
          <p:nvPr/>
        </p:nvSpPr>
        <p:spPr bwMode="auto">
          <a:xfrm>
            <a:off x="2323654" y="2200353"/>
            <a:ext cx="1036234" cy="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00">
                <a:solidFill>
                  <a:schemeClr val="bg1"/>
                </a:solidFill>
                <a:latin typeface="HGPｺﾞｼｯｸE" panose="020B0900000000000000" pitchFamily="50" charset="-128"/>
                <a:ea typeface="HGPｺﾞｼｯｸE" panose="020B0900000000000000" pitchFamily="50" charset="-128"/>
              </a:rPr>
              <a:t>洗浄</a:t>
            </a:r>
            <a:r>
              <a:rPr lang="ja-JP" altLang="en-US" sz="700">
                <a:solidFill>
                  <a:schemeClr val="bg1"/>
                </a:solidFill>
                <a:latin typeface="HGPｺﾞｼｯｸE" panose="020B0900000000000000" pitchFamily="50" charset="-128"/>
                <a:ea typeface="HGPｺﾞｼｯｸE" panose="020B0900000000000000" pitchFamily="50" charset="-128"/>
              </a:rPr>
              <a:t>（約</a:t>
            </a:r>
            <a:r>
              <a:rPr lang="en-US" altLang="ja-JP" sz="700" dirty="0">
                <a:solidFill>
                  <a:schemeClr val="bg1"/>
                </a:solidFill>
                <a:latin typeface="HGPｺﾞｼｯｸE" panose="020B0900000000000000" pitchFamily="50" charset="-128"/>
                <a:ea typeface="HGPｺﾞｼｯｸE" panose="020B0900000000000000" pitchFamily="50" charset="-128"/>
              </a:rPr>
              <a:t>60〜90</a:t>
            </a:r>
            <a:r>
              <a:rPr lang="ja-JP" altLang="en-US" sz="700">
                <a:solidFill>
                  <a:schemeClr val="bg1"/>
                </a:solidFill>
                <a:latin typeface="HGPｺﾞｼｯｸE" panose="020B0900000000000000" pitchFamily="50" charset="-128"/>
                <a:ea typeface="HGPｺﾞｼｯｸE" panose="020B0900000000000000" pitchFamily="50" charset="-128"/>
              </a:rPr>
              <a:t>分）</a:t>
            </a:r>
            <a:endParaRPr lang="en-US" altLang="ja-JP" sz="700" dirty="0">
              <a:solidFill>
                <a:schemeClr val="bg1"/>
              </a:solidFill>
              <a:latin typeface="HGPｺﾞｼｯｸE" panose="020B0900000000000000" pitchFamily="50" charset="-128"/>
              <a:ea typeface="HGPｺﾞｼｯｸE" panose="020B0900000000000000" pitchFamily="50" charset="-128"/>
            </a:endParaRPr>
          </a:p>
        </p:txBody>
      </p:sp>
      <p:sp>
        <p:nvSpPr>
          <p:cNvPr id="23" name="テキスト ボックス 282">
            <a:extLst>
              <a:ext uri="{FF2B5EF4-FFF2-40B4-BE49-F238E27FC236}">
                <a16:creationId xmlns:a16="http://schemas.microsoft.com/office/drawing/2014/main" id="{40BE5B4E-44EF-0148-B7EE-3EF8AF9BFB5D}"/>
              </a:ext>
            </a:extLst>
          </p:cNvPr>
          <p:cNvSpPr txBox="1">
            <a:spLocks noChangeArrowheads="1"/>
          </p:cNvSpPr>
          <p:nvPr/>
        </p:nvSpPr>
        <p:spPr bwMode="auto">
          <a:xfrm>
            <a:off x="274320" y="3106441"/>
            <a:ext cx="1757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800" dirty="0">
                <a:solidFill>
                  <a:schemeClr val="bg1"/>
                </a:solidFill>
                <a:latin typeface="HGPｺﾞｼｯｸE" panose="020B0900000000000000" pitchFamily="50" charset="-128"/>
                <a:ea typeface="HGPｺﾞｼｯｸE" panose="020B0900000000000000" pitchFamily="50" charset="-128"/>
              </a:rPr>
              <a:t>パワフル暖房</a:t>
            </a:r>
            <a:endParaRPr lang="en-US" altLang="ja-JP" sz="1800" dirty="0">
              <a:solidFill>
                <a:schemeClr val="bg1"/>
              </a:solidFill>
              <a:latin typeface="HGPｺﾞｼｯｸE" panose="020B0900000000000000" pitchFamily="50" charset="-128"/>
              <a:ea typeface="HGPｺﾞｼｯｸE" panose="020B0900000000000000" pitchFamily="50" charset="-128"/>
            </a:endParaRPr>
          </a:p>
        </p:txBody>
      </p:sp>
      <p:sp>
        <p:nvSpPr>
          <p:cNvPr id="34" name="テキスト ボックス 284">
            <a:extLst>
              <a:ext uri="{FF2B5EF4-FFF2-40B4-BE49-F238E27FC236}">
                <a16:creationId xmlns:a16="http://schemas.microsoft.com/office/drawing/2014/main" id="{CD1ABFB6-F278-8045-A30A-BC030215D07B}"/>
              </a:ext>
            </a:extLst>
          </p:cNvPr>
          <p:cNvSpPr txBox="1">
            <a:spLocks noChangeArrowheads="1"/>
          </p:cNvSpPr>
          <p:nvPr/>
        </p:nvSpPr>
        <p:spPr bwMode="auto">
          <a:xfrm>
            <a:off x="6674964" y="10458258"/>
            <a:ext cx="6700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r"/>
            <a:r>
              <a:rPr lang="en-US" altLang="ja-JP" sz="600" dirty="0">
                <a:latin typeface="ＭＳ Ｐゴシック" panose="020B0600070205080204" pitchFamily="50" charset="-128"/>
              </a:rPr>
              <a:t>9ACER41</a:t>
            </a:r>
            <a:r>
              <a:rPr lang="ja-JP" altLang="en-US" sz="600" dirty="0">
                <a:latin typeface="ＭＳ Ｐゴシック" panose="020B0600070205080204" pitchFamily="50" charset="-128"/>
              </a:rPr>
              <a:t>Ⓙ</a:t>
            </a:r>
            <a:endParaRPr lang="en-US" altLang="ja-JP" sz="600" dirty="0">
              <a:latin typeface="ＭＳ Ｐゴシック" panose="020B0600070205080204" pitchFamily="50" charset="-128"/>
            </a:endParaRPr>
          </a:p>
        </p:txBody>
      </p:sp>
      <p:sp>
        <p:nvSpPr>
          <p:cNvPr id="35" name="テキスト ボックス 282">
            <a:extLst>
              <a:ext uri="{FF2B5EF4-FFF2-40B4-BE49-F238E27FC236}">
                <a16:creationId xmlns:a16="http://schemas.microsoft.com/office/drawing/2014/main" id="{BBFF6DAE-9D6F-054E-8099-ADA53715BCED}"/>
              </a:ext>
            </a:extLst>
          </p:cNvPr>
          <p:cNvSpPr txBox="1">
            <a:spLocks noChangeArrowheads="1"/>
          </p:cNvSpPr>
          <p:nvPr/>
        </p:nvSpPr>
        <p:spPr bwMode="auto">
          <a:xfrm>
            <a:off x="274320" y="3431561"/>
            <a:ext cx="17576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000">
                <a:solidFill>
                  <a:schemeClr val="bg1"/>
                </a:solidFill>
              </a:rPr>
              <a:t>足もと</a:t>
            </a:r>
            <a:r>
              <a:rPr lang="ja-JP" altLang="en-US" sz="1000" b="1">
                <a:solidFill>
                  <a:schemeClr val="bg1"/>
                </a:solidFill>
              </a:rPr>
              <a:t>から</a:t>
            </a:r>
            <a:endParaRPr lang="en-US" altLang="ja-JP" sz="1000" b="1" dirty="0">
              <a:solidFill>
                <a:schemeClr val="bg1"/>
              </a:solidFill>
            </a:endParaRPr>
          </a:p>
          <a:p>
            <a:pPr algn="ctr"/>
            <a:r>
              <a:rPr lang="ja-JP" altLang="en-US" sz="1000" b="1">
                <a:solidFill>
                  <a:schemeClr val="bg1"/>
                </a:solidFill>
              </a:rPr>
              <a:t>しっかり暖めます。</a:t>
            </a:r>
            <a:endParaRPr lang="ja-JP" altLang="en-US"/>
          </a:p>
        </p:txBody>
      </p:sp>
      <p:sp>
        <p:nvSpPr>
          <p:cNvPr id="36" name="テキスト ボックス 282">
            <a:extLst>
              <a:ext uri="{FF2B5EF4-FFF2-40B4-BE49-F238E27FC236}">
                <a16:creationId xmlns:a16="http://schemas.microsoft.com/office/drawing/2014/main" id="{3B17C878-B4DC-004A-B0EA-9684C8259022}"/>
              </a:ext>
            </a:extLst>
          </p:cNvPr>
          <p:cNvSpPr txBox="1">
            <a:spLocks noChangeArrowheads="1"/>
          </p:cNvSpPr>
          <p:nvPr/>
        </p:nvSpPr>
        <p:spPr bwMode="auto">
          <a:xfrm>
            <a:off x="2152978" y="5753311"/>
            <a:ext cx="49866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500">
                <a:solidFill>
                  <a:srgbClr val="27AC75"/>
                </a:solidFill>
                <a:latin typeface="HGPｺﾞｼｯｸE" panose="020B0900000000000000" pitchFamily="50" charset="-128"/>
                <a:ea typeface="HGPｺﾞｼｯｸE" panose="020B0900000000000000" pitchFamily="50" charset="-128"/>
              </a:rPr>
              <a:t>家族の安心・安全を考えて、入浴サポート機能が充実。</a:t>
            </a:r>
            <a:endParaRPr lang="en-US" altLang="ja-JP" sz="1500" dirty="0">
              <a:solidFill>
                <a:srgbClr val="27AC75"/>
              </a:solidFill>
              <a:latin typeface="HGPｺﾞｼｯｸE" panose="020B0900000000000000" pitchFamily="50" charset="-128"/>
              <a:ea typeface="HGPｺﾞｼｯｸE" panose="020B0900000000000000" pitchFamily="50" charset="-128"/>
            </a:endParaRPr>
          </a:p>
        </p:txBody>
      </p:sp>
      <p:sp>
        <p:nvSpPr>
          <p:cNvPr id="37" name="テキスト ボックス 282">
            <a:extLst>
              <a:ext uri="{FF2B5EF4-FFF2-40B4-BE49-F238E27FC236}">
                <a16:creationId xmlns:a16="http://schemas.microsoft.com/office/drawing/2014/main" id="{EB713BED-94C3-ED49-8339-4ED407DDF6BE}"/>
              </a:ext>
            </a:extLst>
          </p:cNvPr>
          <p:cNvSpPr txBox="1">
            <a:spLocks noChangeArrowheads="1"/>
          </p:cNvSpPr>
          <p:nvPr/>
        </p:nvSpPr>
        <p:spPr bwMode="auto">
          <a:xfrm>
            <a:off x="2630480" y="3645502"/>
            <a:ext cx="37065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500">
                <a:solidFill>
                  <a:srgbClr val="3688BC"/>
                </a:solidFill>
                <a:latin typeface="HGPｺﾞｼｯｸE" panose="020B0900000000000000" pitchFamily="50" charset="-128"/>
                <a:ea typeface="HGPｺﾞｼｯｸE" panose="020B0900000000000000" pitchFamily="50" charset="-128"/>
              </a:rPr>
              <a:t>フィルター自動お掃除でお手入れカンタン！</a:t>
            </a:r>
            <a:endParaRPr lang="en-US" altLang="ja-JP" sz="1500" dirty="0">
              <a:solidFill>
                <a:srgbClr val="3688BC"/>
              </a:solidFill>
              <a:latin typeface="HGPｺﾞｼｯｸE" panose="020B0900000000000000" pitchFamily="50" charset="-128"/>
              <a:ea typeface="HGPｺﾞｼｯｸE" panose="020B0900000000000000" pitchFamily="50" charset="-128"/>
            </a:endParaRPr>
          </a:p>
        </p:txBody>
      </p:sp>
      <p:sp>
        <p:nvSpPr>
          <p:cNvPr id="38" name="テキスト ボックス 282">
            <a:extLst>
              <a:ext uri="{FF2B5EF4-FFF2-40B4-BE49-F238E27FC236}">
                <a16:creationId xmlns:a16="http://schemas.microsoft.com/office/drawing/2014/main" id="{964AD681-CF07-D24A-BA0D-933727FFDE98}"/>
              </a:ext>
            </a:extLst>
          </p:cNvPr>
          <p:cNvSpPr txBox="1">
            <a:spLocks noChangeArrowheads="1"/>
          </p:cNvSpPr>
          <p:nvPr/>
        </p:nvSpPr>
        <p:spPr bwMode="auto">
          <a:xfrm>
            <a:off x="3464325" y="6366719"/>
            <a:ext cx="1128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750" dirty="0">
                <a:latin typeface="HGPｺﾞｼｯｸE" panose="020B0900000000000000" pitchFamily="50" charset="-128"/>
                <a:ea typeface="HGPｺﾞｼｯｸE" panose="020B0900000000000000" pitchFamily="50" charset="-128"/>
              </a:rPr>
              <a:t>入浴中ね！</a:t>
            </a:r>
            <a:endParaRPr lang="en-US" altLang="ja-JP" sz="750" dirty="0">
              <a:latin typeface="HGPｺﾞｼｯｸE" panose="020B0900000000000000" pitchFamily="50" charset="-128"/>
              <a:ea typeface="HGPｺﾞｼｯｸE" panose="020B0900000000000000" pitchFamily="50" charset="-128"/>
            </a:endParaRPr>
          </a:p>
        </p:txBody>
      </p:sp>
      <p:sp>
        <p:nvSpPr>
          <p:cNvPr id="39" name="テキスト ボックス 282">
            <a:extLst>
              <a:ext uri="{FF2B5EF4-FFF2-40B4-BE49-F238E27FC236}">
                <a16:creationId xmlns:a16="http://schemas.microsoft.com/office/drawing/2014/main" id="{BB229BF3-1A2B-4B4B-8395-2CE754B4ACBD}"/>
              </a:ext>
            </a:extLst>
          </p:cNvPr>
          <p:cNvSpPr txBox="1">
            <a:spLocks noChangeArrowheads="1"/>
          </p:cNvSpPr>
          <p:nvPr/>
        </p:nvSpPr>
        <p:spPr bwMode="auto">
          <a:xfrm>
            <a:off x="4683522" y="6366719"/>
            <a:ext cx="1128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750" dirty="0">
                <a:latin typeface="HGPｺﾞｼｯｸE" panose="020B0900000000000000" pitchFamily="50" charset="-128"/>
                <a:ea typeface="HGPｺﾞｼｯｸE" panose="020B0900000000000000" pitchFamily="50" charset="-128"/>
              </a:rPr>
              <a:t>おふろを出たわね！</a:t>
            </a:r>
            <a:endParaRPr lang="en-US" altLang="ja-JP" sz="750" dirty="0">
              <a:latin typeface="HGPｺﾞｼｯｸE" panose="020B0900000000000000" pitchFamily="50" charset="-128"/>
              <a:ea typeface="HGPｺﾞｼｯｸE" panose="020B0900000000000000" pitchFamily="50" charset="-128"/>
            </a:endParaRPr>
          </a:p>
        </p:txBody>
      </p:sp>
      <p:sp>
        <p:nvSpPr>
          <p:cNvPr id="40" name="テキスト ボックス 282">
            <a:extLst>
              <a:ext uri="{FF2B5EF4-FFF2-40B4-BE49-F238E27FC236}">
                <a16:creationId xmlns:a16="http://schemas.microsoft.com/office/drawing/2014/main" id="{B4705116-765E-7C47-A399-F48825FFF86F}"/>
              </a:ext>
            </a:extLst>
          </p:cNvPr>
          <p:cNvSpPr txBox="1">
            <a:spLocks noChangeArrowheads="1"/>
          </p:cNvSpPr>
          <p:nvPr/>
        </p:nvSpPr>
        <p:spPr bwMode="auto">
          <a:xfrm>
            <a:off x="5903139" y="6366719"/>
            <a:ext cx="8954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latin typeface="HGPｺﾞｼｯｸE" panose="020B0900000000000000" pitchFamily="50" charset="-128"/>
                <a:ea typeface="HGPｺﾞｼｯｸE" panose="020B0900000000000000" pitchFamily="50" charset="-128"/>
              </a:rPr>
              <a:t>浴室を出たのね</a:t>
            </a:r>
            <a:endParaRPr lang="en-US" altLang="ja-JP" sz="750" dirty="0">
              <a:latin typeface="HGPｺﾞｼｯｸE" panose="020B0900000000000000" pitchFamily="50" charset="-128"/>
              <a:ea typeface="HGPｺﾞｼｯｸE" panose="020B0900000000000000" pitchFamily="50" charset="-128"/>
            </a:endParaRPr>
          </a:p>
        </p:txBody>
      </p:sp>
      <p:sp>
        <p:nvSpPr>
          <p:cNvPr id="42" name="テキスト ボックス 282">
            <a:extLst>
              <a:ext uri="{FF2B5EF4-FFF2-40B4-BE49-F238E27FC236}">
                <a16:creationId xmlns:a16="http://schemas.microsoft.com/office/drawing/2014/main" id="{8548C03C-B1AA-2B4B-BD42-F6383A97A993}"/>
              </a:ext>
            </a:extLst>
          </p:cNvPr>
          <p:cNvSpPr txBox="1">
            <a:spLocks noChangeArrowheads="1"/>
          </p:cNvSpPr>
          <p:nvPr/>
        </p:nvSpPr>
        <p:spPr bwMode="auto">
          <a:xfrm>
            <a:off x="2124918" y="6047756"/>
            <a:ext cx="1791090" cy="3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lnSpc>
                <a:spcPct val="150000"/>
              </a:lnSpc>
            </a:pPr>
            <a:r>
              <a:rPr lang="ja-JP" altLang="en-US" sz="1200" dirty="0">
                <a:solidFill>
                  <a:schemeClr val="bg1"/>
                </a:solidFill>
                <a:latin typeface="HGPｺﾞｼｯｸE" panose="020B0900000000000000" pitchFamily="50" charset="-128"/>
                <a:ea typeface="HGPｺﾞｼｯｸE" panose="020B0900000000000000" pitchFamily="50" charset="-128"/>
              </a:rPr>
              <a:t>入浴おしらせ</a:t>
            </a:r>
            <a:r>
              <a:rPr lang="ja-JP" altLang="en-US" sz="800" dirty="0">
                <a:solidFill>
                  <a:schemeClr val="bg1"/>
                </a:solidFill>
                <a:latin typeface="HGPｺﾞｼｯｸE" panose="020B0900000000000000" pitchFamily="50" charset="-128"/>
                <a:ea typeface="HGPｺﾞｼｯｸE" panose="020B0900000000000000" pitchFamily="50" charset="-128"/>
              </a:rPr>
              <a:t>（台所リモコン）</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43" name="テキスト ボックス 282">
            <a:extLst>
              <a:ext uri="{FF2B5EF4-FFF2-40B4-BE49-F238E27FC236}">
                <a16:creationId xmlns:a16="http://schemas.microsoft.com/office/drawing/2014/main" id="{AF82F539-BD05-C744-86F9-8A240962B73A}"/>
              </a:ext>
            </a:extLst>
          </p:cNvPr>
          <p:cNvSpPr txBox="1">
            <a:spLocks noChangeArrowheads="1"/>
          </p:cNvSpPr>
          <p:nvPr/>
        </p:nvSpPr>
        <p:spPr bwMode="auto">
          <a:xfrm>
            <a:off x="2188417" y="8072823"/>
            <a:ext cx="2121313" cy="3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lnSpc>
                <a:spcPct val="150000"/>
              </a:lnSpc>
            </a:pPr>
            <a:r>
              <a:rPr lang="ja-JP" altLang="en-US" sz="1200">
                <a:solidFill>
                  <a:schemeClr val="bg1"/>
                </a:solidFill>
                <a:latin typeface="HGPｺﾞｼｯｸE" panose="020B0900000000000000" pitchFamily="50" charset="-128"/>
                <a:ea typeface="HGPｺﾞｼｯｸE" panose="020B0900000000000000" pitchFamily="50" charset="-128"/>
              </a:rPr>
              <a:t>音声モニター</a:t>
            </a:r>
            <a:r>
              <a:rPr lang="ja-JP" altLang="en-US" sz="800">
                <a:solidFill>
                  <a:schemeClr val="bg1"/>
                </a:solidFill>
                <a:latin typeface="HGPｺﾞｼｯｸE" panose="020B0900000000000000" pitchFamily="50" charset="-128"/>
                <a:ea typeface="HGPｺﾞｼｯｸE" panose="020B0900000000000000" pitchFamily="50" charset="-128"/>
              </a:rPr>
              <a:t>（台所リモコン）</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44" name="テキスト ボックス 282">
            <a:extLst>
              <a:ext uri="{FF2B5EF4-FFF2-40B4-BE49-F238E27FC236}">
                <a16:creationId xmlns:a16="http://schemas.microsoft.com/office/drawing/2014/main" id="{1C10A9C7-C666-5F4C-B780-F91BA5862BA4}"/>
              </a:ext>
            </a:extLst>
          </p:cNvPr>
          <p:cNvSpPr txBox="1">
            <a:spLocks noChangeArrowheads="1"/>
          </p:cNvSpPr>
          <p:nvPr/>
        </p:nvSpPr>
        <p:spPr bwMode="auto">
          <a:xfrm>
            <a:off x="4959277" y="8072823"/>
            <a:ext cx="2122003" cy="3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lnSpc>
                <a:spcPct val="150000"/>
              </a:lnSpc>
            </a:pPr>
            <a:r>
              <a:rPr lang="ja-JP" altLang="en-US" sz="1200">
                <a:solidFill>
                  <a:schemeClr val="bg1"/>
                </a:solidFill>
                <a:latin typeface="HGPｺﾞｼｯｸE" panose="020B0900000000000000" pitchFamily="50" charset="-128"/>
                <a:ea typeface="HGPｺﾞｼｯｸE" panose="020B0900000000000000" pitchFamily="50" charset="-128"/>
              </a:rPr>
              <a:t>浴室モニター</a:t>
            </a:r>
            <a:r>
              <a:rPr lang="ja-JP" altLang="en-US" sz="800">
                <a:solidFill>
                  <a:schemeClr val="bg1"/>
                </a:solidFill>
                <a:latin typeface="HGPｺﾞｼｯｸE" panose="020B0900000000000000" pitchFamily="50" charset="-128"/>
                <a:ea typeface="HGPｺﾞｼｯｸE" panose="020B0900000000000000" pitchFamily="50" charset="-128"/>
              </a:rPr>
              <a:t>（台所リモコン）</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45" name="テキスト ボックス 282">
            <a:extLst>
              <a:ext uri="{FF2B5EF4-FFF2-40B4-BE49-F238E27FC236}">
                <a16:creationId xmlns:a16="http://schemas.microsoft.com/office/drawing/2014/main" id="{39991AB3-B18C-6143-9263-627BF745AEB6}"/>
              </a:ext>
            </a:extLst>
          </p:cNvPr>
          <p:cNvSpPr txBox="1">
            <a:spLocks noChangeArrowheads="1"/>
          </p:cNvSpPr>
          <p:nvPr/>
        </p:nvSpPr>
        <p:spPr bwMode="auto">
          <a:xfrm>
            <a:off x="4955129" y="8398874"/>
            <a:ext cx="10983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000">
                <a:solidFill>
                  <a:srgbClr val="27AC75"/>
                </a:solidFill>
                <a:latin typeface="HGPｺﾞｼｯｸE" panose="020B0900000000000000" pitchFamily="50" charset="-128"/>
                <a:ea typeface="HGPｺﾞｼｯｸE" panose="020B0900000000000000" pitchFamily="50" charset="-128"/>
              </a:rPr>
              <a:t>台所から浴室を</a:t>
            </a:r>
            <a:endParaRPr lang="en-US" altLang="ja-JP" sz="1000" dirty="0">
              <a:solidFill>
                <a:srgbClr val="27AC75"/>
              </a:solidFill>
              <a:latin typeface="HGPｺﾞｼｯｸE" panose="020B0900000000000000" pitchFamily="50" charset="-128"/>
              <a:ea typeface="HGPｺﾞｼｯｸE" panose="020B0900000000000000" pitchFamily="50" charset="-128"/>
            </a:endParaRPr>
          </a:p>
        </p:txBody>
      </p:sp>
      <p:sp>
        <p:nvSpPr>
          <p:cNvPr id="46" name="テキスト ボックス 282">
            <a:extLst>
              <a:ext uri="{FF2B5EF4-FFF2-40B4-BE49-F238E27FC236}">
                <a16:creationId xmlns:a16="http://schemas.microsoft.com/office/drawing/2014/main" id="{B20D2836-9107-194E-A56F-BCCA9737F0DF}"/>
              </a:ext>
            </a:extLst>
          </p:cNvPr>
          <p:cNvSpPr txBox="1">
            <a:spLocks noChangeArrowheads="1"/>
          </p:cNvSpPr>
          <p:nvPr/>
        </p:nvSpPr>
        <p:spPr bwMode="auto">
          <a:xfrm>
            <a:off x="2141045" y="9974779"/>
            <a:ext cx="30901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000">
                <a:solidFill>
                  <a:srgbClr val="27AC75"/>
                </a:solidFill>
                <a:latin typeface="HGPｺﾞｼｯｸE" panose="020B0900000000000000" pitchFamily="50" charset="-128"/>
                <a:ea typeface="HGPｺﾞｼｯｸE" panose="020B0900000000000000" pitchFamily="50" charset="-128"/>
              </a:rPr>
              <a:t>コロナエコキュートで子育てママの困った</a:t>
            </a:r>
            <a:r>
              <a:rPr lang="en-US" altLang="ja-JP" sz="1000" dirty="0">
                <a:solidFill>
                  <a:srgbClr val="27AC75"/>
                </a:solidFill>
                <a:latin typeface="HGPｺﾞｼｯｸE" panose="020B0900000000000000" pitchFamily="50" charset="-128"/>
                <a:ea typeface="HGPｺﾞｼｯｸE" panose="020B0900000000000000" pitchFamily="50" charset="-128"/>
              </a:rPr>
              <a:t>…</a:t>
            </a:r>
            <a:r>
              <a:rPr lang="ja-JP" altLang="en-US" sz="1000">
                <a:solidFill>
                  <a:srgbClr val="27AC75"/>
                </a:solidFill>
                <a:latin typeface="HGPｺﾞｼｯｸE" panose="020B0900000000000000" pitchFamily="50" charset="-128"/>
                <a:ea typeface="HGPｺﾞｼｯｸE" panose="020B0900000000000000" pitchFamily="50" charset="-128"/>
              </a:rPr>
              <a:t>を解決！</a:t>
            </a:r>
            <a:endParaRPr lang="en-US" altLang="ja-JP" sz="1000" dirty="0">
              <a:solidFill>
                <a:srgbClr val="27AC75"/>
              </a:solidFill>
              <a:latin typeface="HGPｺﾞｼｯｸE" panose="020B0900000000000000" pitchFamily="50" charset="-128"/>
              <a:ea typeface="HGPｺﾞｼｯｸE" panose="020B0900000000000000" pitchFamily="50" charset="-128"/>
            </a:endParaRPr>
          </a:p>
        </p:txBody>
      </p:sp>
      <p:sp>
        <p:nvSpPr>
          <p:cNvPr id="47" name="テキスト ボックス 282">
            <a:extLst>
              <a:ext uri="{FF2B5EF4-FFF2-40B4-BE49-F238E27FC236}">
                <a16:creationId xmlns:a16="http://schemas.microsoft.com/office/drawing/2014/main" id="{F17AEC62-01C0-2845-9694-D5E0E9674B68}"/>
              </a:ext>
            </a:extLst>
          </p:cNvPr>
          <p:cNvSpPr txBox="1">
            <a:spLocks noChangeArrowheads="1"/>
          </p:cNvSpPr>
          <p:nvPr/>
        </p:nvSpPr>
        <p:spPr bwMode="auto">
          <a:xfrm>
            <a:off x="2107133" y="2458604"/>
            <a:ext cx="112888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650">
                <a:solidFill>
                  <a:schemeClr val="bg1"/>
                </a:solidFill>
                <a:latin typeface="HGPｺﾞｼｯｸE" panose="020B0900000000000000" pitchFamily="50" charset="-128"/>
                <a:ea typeface="HGPｺﾞｼｯｸE" panose="020B0900000000000000" pitchFamily="50" charset="-128"/>
              </a:rPr>
              <a:t>ドレン水と一緒に</a:t>
            </a:r>
            <a:endParaRPr lang="en-US" altLang="ja-JP" sz="650" dirty="0">
              <a:solidFill>
                <a:schemeClr val="bg1"/>
              </a:solidFill>
              <a:latin typeface="HGPｺﾞｼｯｸE" panose="020B0900000000000000" pitchFamily="50" charset="-128"/>
              <a:ea typeface="HGPｺﾞｼｯｸE" panose="020B0900000000000000" pitchFamily="50" charset="-128"/>
            </a:endParaRPr>
          </a:p>
          <a:p>
            <a:r>
              <a:rPr lang="ja-JP" altLang="en-US" sz="650">
                <a:solidFill>
                  <a:schemeClr val="bg1"/>
                </a:solidFill>
                <a:latin typeface="HGPｺﾞｼｯｸE" panose="020B0900000000000000" pitchFamily="50" charset="-128"/>
                <a:ea typeface="HGPｺﾞｼｯｸE" panose="020B0900000000000000" pitchFamily="50" charset="-128"/>
              </a:rPr>
              <a:t>汚れを屋外へ</a:t>
            </a:r>
            <a:endParaRPr lang="en-US" altLang="ja-JP" sz="650" dirty="0">
              <a:solidFill>
                <a:schemeClr val="bg1"/>
              </a:solidFill>
              <a:latin typeface="HGPｺﾞｼｯｸE" panose="020B0900000000000000" pitchFamily="50" charset="-128"/>
              <a:ea typeface="HGPｺﾞｼｯｸE" panose="020B0900000000000000" pitchFamily="50" charset="-128"/>
            </a:endParaRPr>
          </a:p>
          <a:p>
            <a:r>
              <a:rPr lang="ja-JP" altLang="en-US" sz="650">
                <a:solidFill>
                  <a:schemeClr val="bg1"/>
                </a:solidFill>
                <a:latin typeface="HGPｺﾞｼｯｸE" panose="020B0900000000000000" pitchFamily="50" charset="-128"/>
                <a:ea typeface="HGPｺﾞｼｯｸE" panose="020B0900000000000000" pitchFamily="50" charset="-128"/>
              </a:rPr>
              <a:t>排出します。</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282">
            <a:extLst>
              <a:ext uri="{FF2B5EF4-FFF2-40B4-BE49-F238E27FC236}">
                <a16:creationId xmlns:a16="http://schemas.microsoft.com/office/drawing/2014/main" id="{2A57597E-3389-2945-853E-3F4BA2AC757D}"/>
              </a:ext>
            </a:extLst>
          </p:cNvPr>
          <p:cNvSpPr txBox="1">
            <a:spLocks noChangeArrowheads="1"/>
          </p:cNvSpPr>
          <p:nvPr/>
        </p:nvSpPr>
        <p:spPr bwMode="auto">
          <a:xfrm>
            <a:off x="3916007" y="2200353"/>
            <a:ext cx="1092941" cy="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00">
                <a:solidFill>
                  <a:schemeClr val="bg1"/>
                </a:solidFill>
                <a:latin typeface="HGPｺﾞｼｯｸE" panose="020B0900000000000000" pitchFamily="50" charset="-128"/>
                <a:ea typeface="HGPｺﾞｼｯｸE" panose="020B0900000000000000" pitchFamily="50" charset="-128"/>
              </a:rPr>
              <a:t>温風乾燥</a:t>
            </a:r>
            <a:r>
              <a:rPr lang="ja-JP" altLang="en-US" sz="700">
                <a:solidFill>
                  <a:schemeClr val="bg1"/>
                </a:solidFill>
                <a:latin typeface="HGPｺﾞｼｯｸE" panose="020B0900000000000000" pitchFamily="50" charset="-128"/>
                <a:ea typeface="HGPｺﾞｼｯｸE" panose="020B0900000000000000" pitchFamily="50" charset="-128"/>
              </a:rPr>
              <a:t>（約</a:t>
            </a:r>
            <a:r>
              <a:rPr lang="en-US" altLang="ja-JP" sz="700" dirty="0">
                <a:solidFill>
                  <a:schemeClr val="bg1"/>
                </a:solidFill>
                <a:latin typeface="HGPｺﾞｼｯｸE" panose="020B0900000000000000" pitchFamily="50" charset="-128"/>
                <a:ea typeface="HGPｺﾞｼｯｸE" panose="020B0900000000000000" pitchFamily="50" charset="-128"/>
              </a:rPr>
              <a:t>40</a:t>
            </a:r>
            <a:r>
              <a:rPr lang="ja-JP" altLang="en-US" sz="700">
                <a:solidFill>
                  <a:schemeClr val="bg1"/>
                </a:solidFill>
                <a:latin typeface="HGPｺﾞｼｯｸE" panose="020B0900000000000000" pitchFamily="50" charset="-128"/>
                <a:ea typeface="HGPｺﾞｼｯｸE" panose="020B0900000000000000" pitchFamily="50" charset="-128"/>
              </a:rPr>
              <a:t>分）</a:t>
            </a:r>
            <a:endParaRPr lang="en-US" altLang="ja-JP" sz="700" dirty="0">
              <a:solidFill>
                <a:schemeClr val="bg1"/>
              </a:solidFill>
              <a:latin typeface="HGPｺﾞｼｯｸE" panose="020B0900000000000000" pitchFamily="50" charset="-128"/>
              <a:ea typeface="HGPｺﾞｼｯｸE" panose="020B0900000000000000" pitchFamily="50" charset="-128"/>
            </a:endParaRPr>
          </a:p>
        </p:txBody>
      </p:sp>
      <p:sp>
        <p:nvSpPr>
          <p:cNvPr id="49" name="テキスト ボックス 282">
            <a:extLst>
              <a:ext uri="{FF2B5EF4-FFF2-40B4-BE49-F238E27FC236}">
                <a16:creationId xmlns:a16="http://schemas.microsoft.com/office/drawing/2014/main" id="{EE8268B2-260F-5C49-9A63-216B08836460}"/>
              </a:ext>
            </a:extLst>
          </p:cNvPr>
          <p:cNvSpPr txBox="1">
            <a:spLocks noChangeArrowheads="1"/>
          </p:cNvSpPr>
          <p:nvPr/>
        </p:nvSpPr>
        <p:spPr bwMode="auto">
          <a:xfrm>
            <a:off x="5081293" y="2200353"/>
            <a:ext cx="1092941" cy="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00">
                <a:solidFill>
                  <a:schemeClr val="bg1"/>
                </a:solidFill>
                <a:latin typeface="HGPｺﾞｼｯｸE" panose="020B0900000000000000" pitchFamily="50" charset="-128"/>
                <a:ea typeface="HGPｺﾞｼｯｸE" panose="020B0900000000000000" pitchFamily="50" charset="-128"/>
              </a:rPr>
              <a:t>洗浄運転完了</a:t>
            </a:r>
            <a:endParaRPr lang="en-US" altLang="ja-JP" sz="1000" dirty="0">
              <a:solidFill>
                <a:schemeClr val="bg1"/>
              </a:solidFill>
              <a:latin typeface="HGPｺﾞｼｯｸE" panose="020B0900000000000000" pitchFamily="50" charset="-128"/>
              <a:ea typeface="HGPｺﾞｼｯｸE" panose="020B0900000000000000" pitchFamily="50" charset="-128"/>
            </a:endParaRPr>
          </a:p>
        </p:txBody>
      </p:sp>
      <p:sp>
        <p:nvSpPr>
          <p:cNvPr id="50" name="テキスト ボックス 282">
            <a:extLst>
              <a:ext uri="{FF2B5EF4-FFF2-40B4-BE49-F238E27FC236}">
                <a16:creationId xmlns:a16="http://schemas.microsoft.com/office/drawing/2014/main" id="{D3F4C1B7-B621-CB49-8851-70DD2E81636A}"/>
              </a:ext>
            </a:extLst>
          </p:cNvPr>
          <p:cNvSpPr txBox="1">
            <a:spLocks noChangeArrowheads="1"/>
          </p:cNvSpPr>
          <p:nvPr/>
        </p:nvSpPr>
        <p:spPr bwMode="auto">
          <a:xfrm>
            <a:off x="5923607" y="2608385"/>
            <a:ext cx="546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a:solidFill>
                  <a:schemeClr val="bg1"/>
                </a:solidFill>
                <a:latin typeface="HGPｺﾞｼｯｸE" panose="020B0900000000000000" pitchFamily="50" charset="-128"/>
                <a:ea typeface="HGPｺﾞｼｯｸE" panose="020B0900000000000000" pitchFamily="50" charset="-128"/>
              </a:rPr>
              <a:t>動画</a:t>
            </a:r>
            <a:endParaRPr lang="en-US" altLang="ja-JP"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a:solidFill>
                  <a:schemeClr val="bg1"/>
                </a:solidFill>
                <a:latin typeface="HGPｺﾞｼｯｸE" panose="020B0900000000000000" pitchFamily="50" charset="-128"/>
                <a:ea typeface="HGPｺﾞｼｯｸE" panose="020B0900000000000000" pitchFamily="50" charset="-128"/>
              </a:rPr>
              <a:t>公開中</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51" name="テキスト ボックス 282">
            <a:extLst>
              <a:ext uri="{FF2B5EF4-FFF2-40B4-BE49-F238E27FC236}">
                <a16:creationId xmlns:a16="http://schemas.microsoft.com/office/drawing/2014/main" id="{80A1E0E5-B7BA-694A-B53A-E0DB3F90BDF0}"/>
              </a:ext>
            </a:extLst>
          </p:cNvPr>
          <p:cNvSpPr txBox="1">
            <a:spLocks noChangeArrowheads="1"/>
          </p:cNvSpPr>
          <p:nvPr/>
        </p:nvSpPr>
        <p:spPr bwMode="auto">
          <a:xfrm>
            <a:off x="5923607" y="4118208"/>
            <a:ext cx="546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動画</a:t>
            </a:r>
            <a:endParaRPr lang="en-US" altLang="ja-JP"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a:solidFill>
                  <a:schemeClr val="bg1"/>
                </a:solidFill>
                <a:latin typeface="HGPｺﾞｼｯｸE" panose="020B0900000000000000" pitchFamily="50" charset="-128"/>
                <a:ea typeface="HGPｺﾞｼｯｸE" panose="020B0900000000000000" pitchFamily="50" charset="-128"/>
              </a:rPr>
              <a:t>公開中</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53" name="テキスト ボックス 282">
            <a:extLst>
              <a:ext uri="{FF2B5EF4-FFF2-40B4-BE49-F238E27FC236}">
                <a16:creationId xmlns:a16="http://schemas.microsoft.com/office/drawing/2014/main" id="{4A5910AD-1BB2-EC45-BC59-67CB95A6F1B1}"/>
              </a:ext>
            </a:extLst>
          </p:cNvPr>
          <p:cNvSpPr txBox="1">
            <a:spLocks noChangeArrowheads="1"/>
          </p:cNvSpPr>
          <p:nvPr/>
        </p:nvSpPr>
        <p:spPr bwMode="auto">
          <a:xfrm>
            <a:off x="2105945" y="4079146"/>
            <a:ext cx="9968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100" dirty="0">
                <a:solidFill>
                  <a:srgbClr val="3688BC"/>
                </a:solidFill>
                <a:latin typeface="HGPｺﾞｼｯｸE" panose="020B0900000000000000" pitchFamily="50" charset="-128"/>
                <a:ea typeface="HGPｺﾞｼｯｸE" panose="020B0900000000000000" pitchFamily="50" charset="-128"/>
              </a:rPr>
              <a:t>抗菌・防カビ</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a:p>
            <a:r>
              <a:rPr lang="ja-JP" altLang="en-US" sz="1100" dirty="0">
                <a:solidFill>
                  <a:srgbClr val="3688BC"/>
                </a:solidFill>
                <a:latin typeface="HGPｺﾞｼｯｸE" panose="020B0900000000000000" pitchFamily="50" charset="-128"/>
                <a:ea typeface="HGPｺﾞｼｯｸE" panose="020B0900000000000000" pitchFamily="50" charset="-128"/>
              </a:rPr>
              <a:t>フィルター</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p:txBody>
      </p:sp>
      <p:sp>
        <p:nvSpPr>
          <p:cNvPr id="54" name="テキスト ボックス 282">
            <a:extLst>
              <a:ext uri="{FF2B5EF4-FFF2-40B4-BE49-F238E27FC236}">
                <a16:creationId xmlns:a16="http://schemas.microsoft.com/office/drawing/2014/main" id="{A424E241-AD2F-2E41-91F4-D0B2D5994AAF}"/>
              </a:ext>
            </a:extLst>
          </p:cNvPr>
          <p:cNvSpPr txBox="1">
            <a:spLocks noChangeArrowheads="1"/>
          </p:cNvSpPr>
          <p:nvPr/>
        </p:nvSpPr>
        <p:spPr bwMode="auto">
          <a:xfrm>
            <a:off x="2110697" y="3302385"/>
            <a:ext cx="1837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00" dirty="0">
                <a:solidFill>
                  <a:schemeClr val="bg1"/>
                </a:solidFill>
              </a:rPr>
              <a:t>特殊親水層で汚れ成分とフィンの間に</a:t>
            </a:r>
          </a:p>
          <a:p>
            <a:r>
              <a:rPr lang="ja-JP" altLang="en-US" sz="700" dirty="0">
                <a:solidFill>
                  <a:schemeClr val="bg1"/>
                </a:solidFill>
              </a:rPr>
              <a:t>水が入り込み、浮かせて除去！</a:t>
            </a:r>
          </a:p>
        </p:txBody>
      </p:sp>
      <p:sp>
        <p:nvSpPr>
          <p:cNvPr id="55" name="テキスト ボックス 282">
            <a:extLst>
              <a:ext uri="{FF2B5EF4-FFF2-40B4-BE49-F238E27FC236}">
                <a16:creationId xmlns:a16="http://schemas.microsoft.com/office/drawing/2014/main" id="{144984FC-4320-6A4A-9417-4BB7B988AF1E}"/>
              </a:ext>
            </a:extLst>
          </p:cNvPr>
          <p:cNvSpPr txBox="1">
            <a:spLocks noChangeArrowheads="1"/>
          </p:cNvSpPr>
          <p:nvPr/>
        </p:nvSpPr>
        <p:spPr bwMode="auto">
          <a:xfrm>
            <a:off x="2105945" y="4816136"/>
            <a:ext cx="9968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100">
                <a:solidFill>
                  <a:srgbClr val="3688BC"/>
                </a:solidFill>
                <a:latin typeface="HGPｺﾞｼｯｸE" panose="020B0900000000000000" pitchFamily="50" charset="-128"/>
                <a:ea typeface="HGPｺﾞｼｯｸE" panose="020B0900000000000000" pitchFamily="50" charset="-128"/>
              </a:rPr>
              <a:t>抗菌ブラシ</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p:txBody>
      </p:sp>
      <p:sp>
        <p:nvSpPr>
          <p:cNvPr id="56" name="テキスト ボックス 282">
            <a:extLst>
              <a:ext uri="{FF2B5EF4-FFF2-40B4-BE49-F238E27FC236}">
                <a16:creationId xmlns:a16="http://schemas.microsoft.com/office/drawing/2014/main" id="{EF3F7E3A-2FC1-1B48-B6F5-1FC0FD33F3A0}"/>
              </a:ext>
            </a:extLst>
          </p:cNvPr>
          <p:cNvSpPr txBox="1">
            <a:spLocks noChangeArrowheads="1"/>
          </p:cNvSpPr>
          <p:nvPr/>
        </p:nvSpPr>
        <p:spPr bwMode="auto">
          <a:xfrm>
            <a:off x="2111140" y="4987934"/>
            <a:ext cx="13055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フィルターに溜まった</a:t>
            </a:r>
          </a:p>
          <a:p>
            <a:r>
              <a:rPr lang="ja-JP" altLang="en-US" sz="750" dirty="0"/>
              <a:t>ホコリをブラシがかき取る</a:t>
            </a:r>
          </a:p>
        </p:txBody>
      </p:sp>
      <p:sp>
        <p:nvSpPr>
          <p:cNvPr id="57" name="テキスト ボックス 282">
            <a:extLst>
              <a:ext uri="{FF2B5EF4-FFF2-40B4-BE49-F238E27FC236}">
                <a16:creationId xmlns:a16="http://schemas.microsoft.com/office/drawing/2014/main" id="{810A198E-9365-9E4A-B5F6-7BDC094C75F9}"/>
              </a:ext>
            </a:extLst>
          </p:cNvPr>
          <p:cNvSpPr txBox="1">
            <a:spLocks noChangeArrowheads="1"/>
          </p:cNvSpPr>
          <p:nvPr/>
        </p:nvSpPr>
        <p:spPr bwMode="auto">
          <a:xfrm>
            <a:off x="5359508" y="4752040"/>
            <a:ext cx="11109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100">
                <a:solidFill>
                  <a:srgbClr val="3688BC"/>
                </a:solidFill>
                <a:latin typeface="HGPｺﾞｼｯｸE" panose="020B0900000000000000" pitchFamily="50" charset="-128"/>
                <a:ea typeface="HGPｺﾞｼｯｸE" panose="020B0900000000000000" pitchFamily="50" charset="-128"/>
              </a:rPr>
              <a:t>ワンタッチ</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a:p>
            <a:r>
              <a:rPr lang="ja-JP" altLang="en-US" sz="1100">
                <a:solidFill>
                  <a:srgbClr val="3688BC"/>
                </a:solidFill>
                <a:latin typeface="HGPｺﾞｼｯｸE" panose="020B0900000000000000" pitchFamily="50" charset="-128"/>
                <a:ea typeface="HGPｺﾞｼｯｸE" panose="020B0900000000000000" pitchFamily="50" charset="-128"/>
              </a:rPr>
              <a:t>ダストボックス</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p:txBody>
      </p:sp>
      <p:sp>
        <p:nvSpPr>
          <p:cNvPr id="58" name="テキスト ボックス 282">
            <a:extLst>
              <a:ext uri="{FF2B5EF4-FFF2-40B4-BE49-F238E27FC236}">
                <a16:creationId xmlns:a16="http://schemas.microsoft.com/office/drawing/2014/main" id="{CE588833-A303-2944-BCBB-22D7189A7874}"/>
              </a:ext>
            </a:extLst>
          </p:cNvPr>
          <p:cNvSpPr txBox="1">
            <a:spLocks noChangeArrowheads="1"/>
          </p:cNvSpPr>
          <p:nvPr/>
        </p:nvSpPr>
        <p:spPr bwMode="auto">
          <a:xfrm>
            <a:off x="5364703" y="5093950"/>
            <a:ext cx="144722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ホコリはダストボックスに回収</a:t>
            </a:r>
          </a:p>
        </p:txBody>
      </p:sp>
      <p:sp>
        <p:nvSpPr>
          <p:cNvPr id="59" name="テキスト ボックス 282">
            <a:extLst>
              <a:ext uri="{FF2B5EF4-FFF2-40B4-BE49-F238E27FC236}">
                <a16:creationId xmlns:a16="http://schemas.microsoft.com/office/drawing/2014/main" id="{FF64E439-A790-4C46-B715-D2CEDCD8C7E1}"/>
              </a:ext>
            </a:extLst>
          </p:cNvPr>
          <p:cNvSpPr txBox="1">
            <a:spLocks noChangeArrowheads="1"/>
          </p:cNvSpPr>
          <p:nvPr/>
        </p:nvSpPr>
        <p:spPr bwMode="auto">
          <a:xfrm>
            <a:off x="4902882" y="9491194"/>
            <a:ext cx="546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a:solidFill>
                  <a:schemeClr val="bg1"/>
                </a:solidFill>
                <a:latin typeface="HGPｺﾞｼｯｸE" panose="020B0900000000000000" pitchFamily="50" charset="-128"/>
                <a:ea typeface="HGPｺﾞｼｯｸE" panose="020B0900000000000000" pitchFamily="50" charset="-128"/>
              </a:rPr>
              <a:t>動画</a:t>
            </a:r>
            <a:endParaRPr lang="en-US" altLang="ja-JP"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a:solidFill>
                  <a:schemeClr val="bg1"/>
                </a:solidFill>
                <a:latin typeface="HGPｺﾞｼｯｸE" panose="020B0900000000000000" pitchFamily="50" charset="-128"/>
                <a:ea typeface="HGPｺﾞｼｯｸE" panose="020B0900000000000000" pitchFamily="50" charset="-128"/>
              </a:rPr>
              <a:t>公開中</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60" name="テキスト ボックス 282">
            <a:extLst>
              <a:ext uri="{FF2B5EF4-FFF2-40B4-BE49-F238E27FC236}">
                <a16:creationId xmlns:a16="http://schemas.microsoft.com/office/drawing/2014/main" id="{83B45B57-920E-424F-94D4-CB9100772918}"/>
              </a:ext>
            </a:extLst>
          </p:cNvPr>
          <p:cNvSpPr txBox="1">
            <a:spLocks noChangeArrowheads="1"/>
          </p:cNvSpPr>
          <p:nvPr/>
        </p:nvSpPr>
        <p:spPr bwMode="auto">
          <a:xfrm>
            <a:off x="2111141" y="8397441"/>
            <a:ext cx="12061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ワンボタンで浴室の音を聞くことができます。</a:t>
            </a:r>
          </a:p>
          <a:p>
            <a:r>
              <a:rPr lang="ja-JP" altLang="en-US" sz="750" dirty="0"/>
              <a:t>シャワーなどの小さい音も確認できて安心です。</a:t>
            </a:r>
          </a:p>
        </p:txBody>
      </p:sp>
      <p:sp>
        <p:nvSpPr>
          <p:cNvPr id="61" name="テキスト ボックス 282">
            <a:extLst>
              <a:ext uri="{FF2B5EF4-FFF2-40B4-BE49-F238E27FC236}">
                <a16:creationId xmlns:a16="http://schemas.microsoft.com/office/drawing/2014/main" id="{6A77B2EC-5B87-4D42-A520-1805447F3233}"/>
              </a:ext>
            </a:extLst>
          </p:cNvPr>
          <p:cNvSpPr txBox="1">
            <a:spLocks noChangeArrowheads="1"/>
          </p:cNvSpPr>
          <p:nvPr/>
        </p:nvSpPr>
        <p:spPr bwMode="auto">
          <a:xfrm>
            <a:off x="3824151" y="6139030"/>
            <a:ext cx="30184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800" dirty="0"/>
              <a:t>台所リモコンのお知らせサインが入浴者の状況をお知らせします。</a:t>
            </a:r>
          </a:p>
        </p:txBody>
      </p:sp>
      <p:sp>
        <p:nvSpPr>
          <p:cNvPr id="62" name="テキスト ボックス 282">
            <a:extLst>
              <a:ext uri="{FF2B5EF4-FFF2-40B4-BE49-F238E27FC236}">
                <a16:creationId xmlns:a16="http://schemas.microsoft.com/office/drawing/2014/main" id="{ABDB7C5A-8863-AD48-8578-8BFF24E64A6C}"/>
              </a:ext>
            </a:extLst>
          </p:cNvPr>
          <p:cNvSpPr txBox="1">
            <a:spLocks noChangeArrowheads="1"/>
          </p:cNvSpPr>
          <p:nvPr/>
        </p:nvSpPr>
        <p:spPr bwMode="auto">
          <a:xfrm>
            <a:off x="474920" y="7065801"/>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台所リモコン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63" name="テキスト ボックス 282">
            <a:extLst>
              <a:ext uri="{FF2B5EF4-FFF2-40B4-BE49-F238E27FC236}">
                <a16:creationId xmlns:a16="http://schemas.microsoft.com/office/drawing/2014/main" id="{392D0370-CCFC-364C-976D-199E4A10C697}"/>
              </a:ext>
            </a:extLst>
          </p:cNvPr>
          <p:cNvSpPr txBox="1">
            <a:spLocks noChangeArrowheads="1"/>
          </p:cNvSpPr>
          <p:nvPr/>
        </p:nvSpPr>
        <p:spPr bwMode="auto">
          <a:xfrm>
            <a:off x="474920" y="7547810"/>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浴室リモコン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65" name="テキスト ボックス 282">
            <a:extLst>
              <a:ext uri="{FF2B5EF4-FFF2-40B4-BE49-F238E27FC236}">
                <a16:creationId xmlns:a16="http://schemas.microsoft.com/office/drawing/2014/main" id="{45431F61-7F50-C84F-B810-1CE533EE48BB}"/>
              </a:ext>
            </a:extLst>
          </p:cNvPr>
          <p:cNvSpPr txBox="1">
            <a:spLocks noChangeArrowheads="1"/>
          </p:cNvSpPr>
          <p:nvPr/>
        </p:nvSpPr>
        <p:spPr bwMode="auto">
          <a:xfrm>
            <a:off x="2110563" y="3044634"/>
            <a:ext cx="2199167" cy="29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50" dirty="0">
                <a:solidFill>
                  <a:schemeClr val="bg1"/>
                </a:solidFill>
                <a:latin typeface="HGPｺﾞｼｯｸE" panose="020B0900000000000000" pitchFamily="50" charset="-128"/>
                <a:ea typeface="HGPｺﾞｼｯｸE" panose="020B0900000000000000" pitchFamily="50" charset="-128"/>
              </a:rPr>
              <a:t>抗菌・防カビ クリアフィンコート</a:t>
            </a:r>
            <a:endParaRPr lang="en-US" altLang="ja-JP" sz="1050" dirty="0">
              <a:solidFill>
                <a:schemeClr val="bg1"/>
              </a:solidFill>
              <a:latin typeface="HGPｺﾞｼｯｸE" panose="020B0900000000000000" pitchFamily="50" charset="-128"/>
              <a:ea typeface="HGPｺﾞｼｯｸE" panose="020B0900000000000000" pitchFamily="50" charset="-128"/>
            </a:endParaRPr>
          </a:p>
        </p:txBody>
      </p:sp>
      <p:sp>
        <p:nvSpPr>
          <p:cNvPr id="64" name="テキスト ボックス 282">
            <a:extLst>
              <a:ext uri="{FF2B5EF4-FFF2-40B4-BE49-F238E27FC236}">
                <a16:creationId xmlns:a16="http://schemas.microsoft.com/office/drawing/2014/main" id="{2CD369AA-1941-594C-9C74-5380A521311F}"/>
              </a:ext>
            </a:extLst>
          </p:cNvPr>
          <p:cNvSpPr txBox="1">
            <a:spLocks noChangeArrowheads="1"/>
          </p:cNvSpPr>
          <p:nvPr/>
        </p:nvSpPr>
        <p:spPr bwMode="auto">
          <a:xfrm>
            <a:off x="2110564" y="2915235"/>
            <a:ext cx="1752160"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850" dirty="0">
                <a:solidFill>
                  <a:schemeClr val="bg1"/>
                </a:solidFill>
                <a:latin typeface="HGPｺﾞｼｯｸE" panose="020B0900000000000000" pitchFamily="50" charset="-128"/>
                <a:ea typeface="HGPｺﾞｼｯｸE" panose="020B0900000000000000" pitchFamily="50" charset="-128"/>
              </a:rPr>
              <a:t>フィンに汚れがつきにくい</a:t>
            </a:r>
            <a:endParaRPr lang="en-US" altLang="ja-JP" sz="85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282">
            <a:extLst>
              <a:ext uri="{FF2B5EF4-FFF2-40B4-BE49-F238E27FC236}">
                <a16:creationId xmlns:a16="http://schemas.microsoft.com/office/drawing/2014/main" id="{41099A11-A0B9-3345-A8EC-9390B982544C}"/>
              </a:ext>
            </a:extLst>
          </p:cNvPr>
          <p:cNvSpPr txBox="1">
            <a:spLocks noChangeArrowheads="1"/>
          </p:cNvSpPr>
          <p:nvPr/>
        </p:nvSpPr>
        <p:spPr bwMode="auto">
          <a:xfrm>
            <a:off x="5409125" y="1072145"/>
            <a:ext cx="885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800" dirty="0">
                <a:solidFill>
                  <a:srgbClr val="3688BC"/>
                </a:solidFill>
                <a:latin typeface="HGPｺﾞｼｯｸE" panose="020B0900000000000000" pitchFamily="50" charset="-128"/>
                <a:ea typeface="HGPｺﾞｼｯｸE" panose="020B0900000000000000" pitchFamily="50" charset="-128"/>
              </a:rPr>
              <a:t>S</a:t>
            </a:r>
            <a:r>
              <a:rPr lang="ja-JP" altLang="en-US" sz="800" dirty="0">
                <a:solidFill>
                  <a:srgbClr val="3688BC"/>
                </a:solidFill>
                <a:latin typeface="HGPｺﾞｼｯｸE" panose="020B0900000000000000" pitchFamily="50" charset="-128"/>
                <a:ea typeface="HGPｺﾞｼｯｸE" panose="020B0900000000000000" pitchFamily="50" charset="-128"/>
              </a:rPr>
              <a:t>シリーズ</a:t>
            </a:r>
            <a:endParaRPr lang="en-US" altLang="ja-JP" sz="800" dirty="0">
              <a:solidFill>
                <a:srgbClr val="3688BC"/>
              </a:solidFill>
              <a:latin typeface="HGPｺﾞｼｯｸE" panose="020B0900000000000000" pitchFamily="50" charset="-128"/>
              <a:ea typeface="HGPｺﾞｼｯｸE" panose="020B0900000000000000" pitchFamily="50" charset="-128"/>
            </a:endParaRPr>
          </a:p>
          <a:p>
            <a:pPr algn="ctr"/>
            <a:r>
              <a:rPr lang="ja-JP" altLang="en-US" sz="600" dirty="0">
                <a:solidFill>
                  <a:srgbClr val="3688BC"/>
                </a:solidFill>
                <a:latin typeface="HGPｺﾞｼｯｸE" panose="020B0900000000000000" pitchFamily="50" charset="-128"/>
                <a:ea typeface="HGPｺﾞｼｯｸE" panose="020B0900000000000000" pitchFamily="50" charset="-128"/>
              </a:rPr>
              <a:t>（アクアドロップ洗浄）</a:t>
            </a:r>
            <a:endParaRPr lang="en-US" altLang="ja-JP" sz="600" dirty="0">
              <a:solidFill>
                <a:srgbClr val="3688BC"/>
              </a:solidFill>
              <a:latin typeface="HGPｺﾞｼｯｸE" panose="020B0900000000000000" pitchFamily="50" charset="-128"/>
              <a:ea typeface="HGPｺﾞｼｯｸE" panose="020B0900000000000000" pitchFamily="50" charset="-128"/>
            </a:endParaRPr>
          </a:p>
        </p:txBody>
      </p:sp>
      <p:sp>
        <p:nvSpPr>
          <p:cNvPr id="68" name="テキスト ボックス 282">
            <a:extLst>
              <a:ext uri="{FF2B5EF4-FFF2-40B4-BE49-F238E27FC236}">
                <a16:creationId xmlns:a16="http://schemas.microsoft.com/office/drawing/2014/main" id="{C87F6C98-CDCE-B44F-BE58-8DA70DF865EA}"/>
              </a:ext>
            </a:extLst>
          </p:cNvPr>
          <p:cNvSpPr txBox="1">
            <a:spLocks noChangeArrowheads="1"/>
          </p:cNvSpPr>
          <p:nvPr/>
        </p:nvSpPr>
        <p:spPr bwMode="auto">
          <a:xfrm>
            <a:off x="5409125" y="1902857"/>
            <a:ext cx="88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00">
                <a:solidFill>
                  <a:srgbClr val="3688BC"/>
                </a:solidFill>
                <a:latin typeface="HGPｺﾞｼｯｸE" panose="020B0900000000000000" pitchFamily="50" charset="-128"/>
                <a:ea typeface="HGPｺﾞｼｯｸE" panose="020B0900000000000000" pitchFamily="50" charset="-128"/>
              </a:rPr>
              <a:t>大量の結露水で</a:t>
            </a:r>
            <a:endParaRPr lang="en-US" altLang="ja-JP" sz="600" dirty="0">
              <a:solidFill>
                <a:srgbClr val="3688BC"/>
              </a:solidFill>
              <a:latin typeface="HGPｺﾞｼｯｸE" panose="020B0900000000000000" pitchFamily="50" charset="-128"/>
              <a:ea typeface="HGPｺﾞｼｯｸE" panose="020B0900000000000000" pitchFamily="50" charset="-128"/>
            </a:endParaRPr>
          </a:p>
          <a:p>
            <a:pPr algn="ctr"/>
            <a:r>
              <a:rPr lang="ja-JP" altLang="en-US" sz="600">
                <a:solidFill>
                  <a:srgbClr val="3688BC"/>
                </a:solidFill>
                <a:latin typeface="HGPｺﾞｼｯｸE" panose="020B0900000000000000" pitchFamily="50" charset="-128"/>
                <a:ea typeface="HGPｺﾞｼｯｸE" panose="020B0900000000000000" pitchFamily="50" charset="-128"/>
              </a:rPr>
              <a:t>汚れが落ちている</a:t>
            </a:r>
            <a:endParaRPr lang="en-US" altLang="ja-JP" sz="600" dirty="0">
              <a:solidFill>
                <a:srgbClr val="3688BC"/>
              </a:solidFill>
              <a:latin typeface="HGPｺﾞｼｯｸE" panose="020B0900000000000000" pitchFamily="50" charset="-128"/>
              <a:ea typeface="HGPｺﾞｼｯｸE" panose="020B0900000000000000" pitchFamily="50" charset="-128"/>
            </a:endParaRPr>
          </a:p>
        </p:txBody>
      </p:sp>
      <p:sp>
        <p:nvSpPr>
          <p:cNvPr id="69" name="テキスト ボックス 282">
            <a:extLst>
              <a:ext uri="{FF2B5EF4-FFF2-40B4-BE49-F238E27FC236}">
                <a16:creationId xmlns:a16="http://schemas.microsoft.com/office/drawing/2014/main" id="{72BA5FA0-AF62-D740-B121-5E7ED31F406C}"/>
              </a:ext>
            </a:extLst>
          </p:cNvPr>
          <p:cNvSpPr txBox="1">
            <a:spLocks noChangeArrowheads="1"/>
          </p:cNvSpPr>
          <p:nvPr/>
        </p:nvSpPr>
        <p:spPr bwMode="auto">
          <a:xfrm>
            <a:off x="6226757" y="1072145"/>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dirty="0">
                <a:solidFill>
                  <a:srgbClr val="3688BC"/>
                </a:solidFill>
                <a:latin typeface="HGPｺﾞｼｯｸE" panose="020B0900000000000000" pitchFamily="50" charset="-128"/>
                <a:ea typeface="HGPｺﾞｼｯｸE" panose="020B0900000000000000" pitchFamily="50" charset="-128"/>
              </a:rPr>
              <a:t>当社従来機種</a:t>
            </a:r>
            <a:endParaRPr lang="en-US" altLang="ja-JP" sz="800" dirty="0">
              <a:solidFill>
                <a:srgbClr val="3688BC"/>
              </a:solidFill>
              <a:latin typeface="HGPｺﾞｼｯｸE" panose="020B0900000000000000" pitchFamily="50" charset="-128"/>
              <a:ea typeface="HGPｺﾞｼｯｸE" panose="020B0900000000000000" pitchFamily="50" charset="-128"/>
            </a:endParaRPr>
          </a:p>
        </p:txBody>
      </p:sp>
      <p:sp>
        <p:nvSpPr>
          <p:cNvPr id="70" name="テキスト ボックス 282">
            <a:extLst>
              <a:ext uri="{FF2B5EF4-FFF2-40B4-BE49-F238E27FC236}">
                <a16:creationId xmlns:a16="http://schemas.microsoft.com/office/drawing/2014/main" id="{01093847-8EE1-7244-B676-DBF2B6DB55DE}"/>
              </a:ext>
            </a:extLst>
          </p:cNvPr>
          <p:cNvSpPr txBox="1">
            <a:spLocks noChangeArrowheads="1"/>
          </p:cNvSpPr>
          <p:nvPr/>
        </p:nvSpPr>
        <p:spPr bwMode="auto">
          <a:xfrm>
            <a:off x="6239882" y="1902857"/>
            <a:ext cx="88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00" dirty="0">
                <a:solidFill>
                  <a:srgbClr val="3688BC"/>
                </a:solidFill>
                <a:latin typeface="HGPｺﾞｼｯｸE" panose="020B0900000000000000" pitchFamily="50" charset="-128"/>
                <a:ea typeface="HGPｺﾞｼｯｸE" panose="020B0900000000000000" pitchFamily="50" charset="-128"/>
              </a:rPr>
              <a:t>結露が少なく汚れが</a:t>
            </a:r>
            <a:endParaRPr lang="en-US" altLang="ja-JP" sz="600" dirty="0">
              <a:solidFill>
                <a:srgbClr val="3688BC"/>
              </a:solidFill>
              <a:latin typeface="HGPｺﾞｼｯｸE" panose="020B0900000000000000" pitchFamily="50" charset="-128"/>
              <a:ea typeface="HGPｺﾞｼｯｸE" panose="020B0900000000000000" pitchFamily="50" charset="-128"/>
            </a:endParaRPr>
          </a:p>
          <a:p>
            <a:pPr algn="ctr"/>
            <a:r>
              <a:rPr lang="ja-JP" altLang="en-US" sz="600" dirty="0">
                <a:solidFill>
                  <a:srgbClr val="3688BC"/>
                </a:solidFill>
                <a:latin typeface="HGPｺﾞｼｯｸE" panose="020B0900000000000000" pitchFamily="50" charset="-128"/>
                <a:ea typeface="HGPｺﾞｼｯｸE" panose="020B0900000000000000" pitchFamily="50" charset="-128"/>
              </a:rPr>
              <a:t>落ちきれない</a:t>
            </a:r>
            <a:endParaRPr lang="en-US" altLang="ja-JP" sz="600" dirty="0">
              <a:solidFill>
                <a:srgbClr val="3688BC"/>
              </a:solidFill>
              <a:latin typeface="HGPｺﾞｼｯｸE" panose="020B0900000000000000" pitchFamily="50" charset="-128"/>
              <a:ea typeface="HGPｺﾞｼｯｸE" panose="020B0900000000000000" pitchFamily="50" charset="-128"/>
            </a:endParaRPr>
          </a:p>
        </p:txBody>
      </p:sp>
      <p:grpSp>
        <p:nvGrpSpPr>
          <p:cNvPr id="3" name="グループ化 2">
            <a:extLst>
              <a:ext uri="{FF2B5EF4-FFF2-40B4-BE49-F238E27FC236}">
                <a16:creationId xmlns:a16="http://schemas.microsoft.com/office/drawing/2014/main" id="{02AFC887-36F4-49C7-A7F0-653BA82D5298}"/>
              </a:ext>
            </a:extLst>
          </p:cNvPr>
          <p:cNvGrpSpPr/>
          <p:nvPr/>
        </p:nvGrpSpPr>
        <p:grpSpPr>
          <a:xfrm>
            <a:off x="417020" y="8769743"/>
            <a:ext cx="1525195" cy="1502825"/>
            <a:chOff x="417020" y="8792795"/>
            <a:chExt cx="1525195" cy="1502825"/>
          </a:xfrm>
        </p:grpSpPr>
        <p:sp>
          <p:nvSpPr>
            <p:cNvPr id="71" name="テキスト ボックス 282">
              <a:extLst>
                <a:ext uri="{FF2B5EF4-FFF2-40B4-BE49-F238E27FC236}">
                  <a16:creationId xmlns:a16="http://schemas.microsoft.com/office/drawing/2014/main" id="{B8FF8692-67F6-9C47-B521-F54CA953FC28}"/>
                </a:ext>
              </a:extLst>
            </p:cNvPr>
            <p:cNvSpPr txBox="1">
              <a:spLocks noChangeArrowheads="1"/>
            </p:cNvSpPr>
            <p:nvPr/>
          </p:nvSpPr>
          <p:spPr bwMode="auto">
            <a:xfrm>
              <a:off x="417020" y="9195507"/>
              <a:ext cx="9014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600" dirty="0"/>
                <a:t>「ふろ自動一時停止」、「音声モニター」、「入浴お知らせ」機能が子育てしやすい環境づくりに貢献していると評価されました。</a:t>
              </a:r>
            </a:p>
          </p:txBody>
        </p:sp>
        <p:sp>
          <p:nvSpPr>
            <p:cNvPr id="72" name="テキスト ボックス 282">
              <a:extLst>
                <a:ext uri="{FF2B5EF4-FFF2-40B4-BE49-F238E27FC236}">
                  <a16:creationId xmlns:a16="http://schemas.microsoft.com/office/drawing/2014/main" id="{5995E92A-DD04-7A4C-9398-7A6B38866B30}"/>
                </a:ext>
              </a:extLst>
            </p:cNvPr>
            <p:cNvSpPr txBox="1">
              <a:spLocks noChangeArrowheads="1"/>
            </p:cNvSpPr>
            <p:nvPr/>
          </p:nvSpPr>
          <p:spPr bwMode="auto">
            <a:xfrm>
              <a:off x="417020" y="9864733"/>
              <a:ext cx="1475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50"/>
                <a:t>「キッズデザイン賞」とは、子どもたちの安心・安全に貢献するデザイン、創造性と未来を拓くデザイン、子どもたちを産み育てやすいデザインにさずけられる賞です。</a:t>
              </a:r>
            </a:p>
          </p:txBody>
        </p:sp>
        <p:sp>
          <p:nvSpPr>
            <p:cNvPr id="74" name="テキスト ボックス 282">
              <a:extLst>
                <a:ext uri="{FF2B5EF4-FFF2-40B4-BE49-F238E27FC236}">
                  <a16:creationId xmlns:a16="http://schemas.microsoft.com/office/drawing/2014/main" id="{01BCDAB6-9246-1C40-86A3-A02D47594AD9}"/>
                </a:ext>
              </a:extLst>
            </p:cNvPr>
            <p:cNvSpPr txBox="1">
              <a:spLocks noChangeArrowheads="1"/>
            </p:cNvSpPr>
            <p:nvPr/>
          </p:nvSpPr>
          <p:spPr bwMode="auto">
            <a:xfrm>
              <a:off x="423413" y="8846170"/>
              <a:ext cx="15188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800">
                  <a:solidFill>
                    <a:srgbClr val="27AC75"/>
                  </a:solidFill>
                  <a:latin typeface="HGPｺﾞｼｯｸE" panose="020B0900000000000000" pitchFamily="50" charset="-128"/>
                  <a:ea typeface="HGPｺﾞｼｯｸE" panose="020B0900000000000000" pitchFamily="50" charset="-128"/>
                </a:rPr>
                <a:t>第</a:t>
              </a:r>
              <a:r>
                <a:rPr lang="en-US" altLang="ja-JP" sz="800" dirty="0">
                  <a:solidFill>
                    <a:srgbClr val="27AC75"/>
                  </a:solidFill>
                  <a:latin typeface="HGPｺﾞｼｯｸE" panose="020B0900000000000000" pitchFamily="50" charset="-128"/>
                  <a:ea typeface="HGPｺﾞｼｯｸE" panose="020B0900000000000000" pitchFamily="50" charset="-128"/>
                </a:rPr>
                <a:t>14</a:t>
              </a:r>
              <a:r>
                <a:rPr lang="ja-JP" altLang="en-US" sz="800">
                  <a:solidFill>
                    <a:srgbClr val="27AC75"/>
                  </a:solidFill>
                  <a:latin typeface="HGPｺﾞｼｯｸE" panose="020B0900000000000000" pitchFamily="50" charset="-128"/>
                  <a:ea typeface="HGPｺﾞｼｯｸE" panose="020B0900000000000000" pitchFamily="50" charset="-128"/>
                </a:rPr>
                <a:t>回キッズデザイン賞受賞。</a:t>
              </a:r>
              <a:endParaRPr lang="en-US" altLang="ja-JP" sz="800" dirty="0">
                <a:solidFill>
                  <a:srgbClr val="27AC75"/>
                </a:solidFill>
                <a:latin typeface="HGPｺﾞｼｯｸE" panose="020B0900000000000000" pitchFamily="50" charset="-128"/>
                <a:ea typeface="HGPｺﾞｼｯｸE" panose="020B0900000000000000" pitchFamily="50" charset="-128"/>
              </a:endParaRPr>
            </a:p>
          </p:txBody>
        </p:sp>
        <p:sp>
          <p:nvSpPr>
            <p:cNvPr id="75" name="テキスト ボックス 282">
              <a:extLst>
                <a:ext uri="{FF2B5EF4-FFF2-40B4-BE49-F238E27FC236}">
                  <a16:creationId xmlns:a16="http://schemas.microsoft.com/office/drawing/2014/main" id="{37AD4A90-4839-BB43-BFBE-A32699D1D5C5}"/>
                </a:ext>
              </a:extLst>
            </p:cNvPr>
            <p:cNvSpPr txBox="1">
              <a:spLocks noChangeArrowheads="1"/>
            </p:cNvSpPr>
            <p:nvPr/>
          </p:nvSpPr>
          <p:spPr bwMode="auto">
            <a:xfrm>
              <a:off x="1451924" y="8792795"/>
              <a:ext cx="22802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en-US" altLang="ja-JP" sz="500" dirty="0"/>
                <a:t>※</a:t>
              </a:r>
              <a:endParaRPr lang="ja-JP" altLang="en-US" sz="500"/>
            </a:p>
          </p:txBody>
        </p:sp>
        <p:sp>
          <p:nvSpPr>
            <p:cNvPr id="77" name="テキスト ボックス 282">
              <a:extLst>
                <a:ext uri="{FF2B5EF4-FFF2-40B4-BE49-F238E27FC236}">
                  <a16:creationId xmlns:a16="http://schemas.microsoft.com/office/drawing/2014/main" id="{BF1008C1-FD86-234A-B230-0ABF7E866660}"/>
                </a:ext>
              </a:extLst>
            </p:cNvPr>
            <p:cNvSpPr txBox="1">
              <a:spLocks noChangeArrowheads="1"/>
            </p:cNvSpPr>
            <p:nvPr/>
          </p:nvSpPr>
          <p:spPr bwMode="auto">
            <a:xfrm>
              <a:off x="417020" y="8994032"/>
              <a:ext cx="1475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en-US" altLang="ja-JP" sz="500" dirty="0"/>
                <a:t>※</a:t>
              </a:r>
              <a:r>
                <a:rPr lang="ja-JP" altLang="en-US" sz="500" dirty="0"/>
                <a:t>内閣府認証</a:t>
              </a:r>
              <a:r>
                <a:rPr lang="en" altLang="ja-JP" sz="500" dirty="0"/>
                <a:t>NPO</a:t>
              </a:r>
              <a:r>
                <a:rPr lang="ja-JP" altLang="en" sz="500" dirty="0"/>
                <a:t>「</a:t>
              </a:r>
              <a:r>
                <a:rPr lang="ja-JP" altLang="en-US" sz="500" dirty="0"/>
                <a:t>キッズデザイン協議会」</a:t>
              </a:r>
            </a:p>
            <a:p>
              <a:r>
                <a:rPr lang="ja-JP" altLang="en-US" sz="500" dirty="0"/>
                <a:t>　主催のデザイン表彰制度</a:t>
              </a:r>
            </a:p>
          </p:txBody>
        </p:sp>
      </p:grpSp>
      <p:grpSp>
        <p:nvGrpSpPr>
          <p:cNvPr id="4" name="グループ化 3">
            <a:extLst>
              <a:ext uri="{FF2B5EF4-FFF2-40B4-BE49-F238E27FC236}">
                <a16:creationId xmlns:a16="http://schemas.microsoft.com/office/drawing/2014/main" id="{CC08B0BE-BEEC-4F36-B9C3-BF459ACD7E0C}"/>
              </a:ext>
            </a:extLst>
          </p:cNvPr>
          <p:cNvGrpSpPr/>
          <p:nvPr/>
        </p:nvGrpSpPr>
        <p:grpSpPr>
          <a:xfrm>
            <a:off x="368287" y="3085943"/>
            <a:ext cx="2714793" cy="1275823"/>
            <a:chOff x="368287" y="3165861"/>
            <a:chExt cx="2714793" cy="1275823"/>
          </a:xfrm>
        </p:grpSpPr>
        <p:sp>
          <p:nvSpPr>
            <p:cNvPr id="78" name="テキスト ボックス 282">
              <a:extLst>
                <a:ext uri="{FF2B5EF4-FFF2-40B4-BE49-F238E27FC236}">
                  <a16:creationId xmlns:a16="http://schemas.microsoft.com/office/drawing/2014/main" id="{41D433DA-E74A-F74F-925C-FCC6AF2D5796}"/>
                </a:ext>
              </a:extLst>
            </p:cNvPr>
            <p:cNvSpPr txBox="1">
              <a:spLocks noChangeArrowheads="1"/>
            </p:cNvSpPr>
            <p:nvPr/>
          </p:nvSpPr>
          <p:spPr bwMode="auto">
            <a:xfrm>
              <a:off x="371167" y="3918146"/>
              <a:ext cx="831128"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50" dirty="0">
                  <a:solidFill>
                    <a:schemeClr val="bg1"/>
                  </a:solidFill>
                  <a:latin typeface="HGPｺﾞｼｯｸE" panose="020B0900000000000000" pitchFamily="50" charset="-128"/>
                  <a:ea typeface="HGPｺﾞｼｯｸE" panose="020B0900000000000000" pitchFamily="50" charset="-128"/>
                </a:rPr>
                <a:t>高温風吹き出し</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sp>
          <p:nvSpPr>
            <p:cNvPr id="79" name="テキスト ボックス 282">
              <a:extLst>
                <a:ext uri="{FF2B5EF4-FFF2-40B4-BE49-F238E27FC236}">
                  <a16:creationId xmlns:a16="http://schemas.microsoft.com/office/drawing/2014/main" id="{ADC7BE38-6C8D-E74D-8D49-0652406E7DFE}"/>
                </a:ext>
              </a:extLst>
            </p:cNvPr>
            <p:cNvSpPr txBox="1">
              <a:spLocks noChangeArrowheads="1"/>
            </p:cNvSpPr>
            <p:nvPr/>
          </p:nvSpPr>
          <p:spPr bwMode="auto">
            <a:xfrm>
              <a:off x="368287" y="4072352"/>
              <a:ext cx="806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a:solidFill>
                    <a:srgbClr val="FF0000"/>
                  </a:solidFill>
                  <a:latin typeface="HGPｺﾞｼｯｸE" panose="020B0900000000000000" pitchFamily="50" charset="-128"/>
                  <a:ea typeface="HGPｺﾞｼｯｸE" panose="020B0900000000000000" pitchFamily="50" charset="-128"/>
                </a:rPr>
                <a:t>約</a:t>
              </a:r>
              <a:r>
                <a:rPr lang="ja-JP" altLang="en-US" sz="1800">
                  <a:solidFill>
                    <a:srgbClr val="FF0000"/>
                  </a:solidFill>
                  <a:latin typeface="HGPｺﾞｼｯｸE" panose="020B0900000000000000" pitchFamily="50" charset="-128"/>
                  <a:ea typeface="HGPｺﾞｼｯｸE" panose="020B0900000000000000" pitchFamily="50" charset="-128"/>
                </a:rPr>
                <a:t>５５</a:t>
              </a:r>
              <a:r>
                <a:rPr lang="ja-JP" altLang="en-US">
                  <a:solidFill>
                    <a:srgbClr val="FF0000"/>
                  </a:solidFill>
                  <a:latin typeface="HGPｺﾞｼｯｸE" panose="020B0900000000000000" pitchFamily="50" charset="-128"/>
                  <a:ea typeface="HGPｺﾞｼｯｸE" panose="020B0900000000000000" pitchFamily="50" charset="-128"/>
                </a:rPr>
                <a:t>℃</a:t>
              </a:r>
              <a:endParaRPr lang="en-US" altLang="ja-JP" dirty="0">
                <a:solidFill>
                  <a:srgbClr val="FF0000"/>
                </a:solidFill>
                <a:latin typeface="HGPｺﾞｼｯｸE" panose="020B0900000000000000" pitchFamily="50" charset="-128"/>
                <a:ea typeface="HGPｺﾞｼｯｸE" panose="020B0900000000000000" pitchFamily="50" charset="-128"/>
              </a:endParaRPr>
            </a:p>
          </p:txBody>
        </p:sp>
        <p:sp>
          <p:nvSpPr>
            <p:cNvPr id="80" name="テキスト ボックス 282">
              <a:extLst>
                <a:ext uri="{FF2B5EF4-FFF2-40B4-BE49-F238E27FC236}">
                  <a16:creationId xmlns:a16="http://schemas.microsoft.com/office/drawing/2014/main" id="{583B75B7-2A3D-DC4A-8323-0C68FE367ADC}"/>
                </a:ext>
              </a:extLst>
            </p:cNvPr>
            <p:cNvSpPr txBox="1">
              <a:spLocks noChangeArrowheads="1"/>
            </p:cNvSpPr>
            <p:nvPr/>
          </p:nvSpPr>
          <p:spPr bwMode="auto">
            <a:xfrm>
              <a:off x="821943" y="4084852"/>
              <a:ext cx="2386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a:t>
              </a:r>
            </a:p>
          </p:txBody>
        </p:sp>
        <p:sp>
          <p:nvSpPr>
            <p:cNvPr id="81" name="テキスト ボックス 282">
              <a:extLst>
                <a:ext uri="{FF2B5EF4-FFF2-40B4-BE49-F238E27FC236}">
                  <a16:creationId xmlns:a16="http://schemas.microsoft.com/office/drawing/2014/main" id="{4A7CC016-D121-624A-94A0-6907B93369B4}"/>
                </a:ext>
              </a:extLst>
            </p:cNvPr>
            <p:cNvSpPr txBox="1">
              <a:spLocks noChangeArrowheads="1"/>
            </p:cNvSpPr>
            <p:nvPr/>
          </p:nvSpPr>
          <p:spPr bwMode="auto">
            <a:xfrm>
              <a:off x="1087665" y="3918146"/>
              <a:ext cx="831128"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50" dirty="0">
                  <a:solidFill>
                    <a:schemeClr val="bg1"/>
                  </a:solidFill>
                  <a:latin typeface="HGPｺﾞｼｯｸE" panose="020B0900000000000000" pitchFamily="50" charset="-128"/>
                  <a:ea typeface="HGPｺﾞｼｯｸE" panose="020B0900000000000000" pitchFamily="50" charset="-128"/>
                </a:rPr>
                <a:t>足もと温度</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sp>
          <p:nvSpPr>
            <p:cNvPr id="82" name="テキスト ボックス 282">
              <a:extLst>
                <a:ext uri="{FF2B5EF4-FFF2-40B4-BE49-F238E27FC236}">
                  <a16:creationId xmlns:a16="http://schemas.microsoft.com/office/drawing/2014/main" id="{2349BBB1-D2E1-2844-B687-A284FF21B289}"/>
                </a:ext>
              </a:extLst>
            </p:cNvPr>
            <p:cNvSpPr txBox="1">
              <a:spLocks noChangeArrowheads="1"/>
            </p:cNvSpPr>
            <p:nvPr/>
          </p:nvSpPr>
          <p:spPr bwMode="auto">
            <a:xfrm>
              <a:off x="1112839" y="4072352"/>
              <a:ext cx="806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dirty="0">
                  <a:solidFill>
                    <a:srgbClr val="FF0000"/>
                  </a:solidFill>
                  <a:latin typeface="HGPｺﾞｼｯｸE" panose="020B0900000000000000" pitchFamily="50" charset="-128"/>
                  <a:ea typeface="HGPｺﾞｼｯｸE" panose="020B0900000000000000" pitchFamily="50" charset="-128"/>
                </a:rPr>
                <a:t>約</a:t>
              </a:r>
              <a:r>
                <a:rPr lang="ja-JP" altLang="en-US" sz="1800" dirty="0">
                  <a:solidFill>
                    <a:srgbClr val="FF0000"/>
                  </a:solidFill>
                  <a:latin typeface="HGPｺﾞｼｯｸE" panose="020B0900000000000000" pitchFamily="50" charset="-128"/>
                  <a:ea typeface="HGPｺﾞｼｯｸE" panose="020B0900000000000000" pitchFamily="50" charset="-128"/>
                </a:rPr>
                <a:t>３５</a:t>
              </a:r>
              <a:r>
                <a:rPr lang="ja-JP" altLang="en-US" dirty="0">
                  <a:solidFill>
                    <a:srgbClr val="FF0000"/>
                  </a:solidFill>
                  <a:latin typeface="HGPｺﾞｼｯｸE" panose="020B0900000000000000" pitchFamily="50" charset="-128"/>
                  <a:ea typeface="HGPｺﾞｼｯｸE" panose="020B0900000000000000" pitchFamily="50" charset="-128"/>
                </a:rPr>
                <a:t>℃</a:t>
              </a:r>
              <a:endParaRPr lang="en-US" altLang="ja-JP" dirty="0">
                <a:solidFill>
                  <a:srgbClr val="FF0000"/>
                </a:solidFill>
                <a:latin typeface="HGPｺﾞｼｯｸE" panose="020B0900000000000000" pitchFamily="50" charset="-128"/>
                <a:ea typeface="HGPｺﾞｼｯｸE" panose="020B0900000000000000" pitchFamily="50" charset="-128"/>
              </a:endParaRPr>
            </a:p>
          </p:txBody>
        </p:sp>
        <p:sp>
          <p:nvSpPr>
            <p:cNvPr id="83" name="テキスト ボックス 282">
              <a:extLst>
                <a:ext uri="{FF2B5EF4-FFF2-40B4-BE49-F238E27FC236}">
                  <a16:creationId xmlns:a16="http://schemas.microsoft.com/office/drawing/2014/main" id="{944DCDB5-00AC-AC4D-9B55-B4414B162608}"/>
                </a:ext>
              </a:extLst>
            </p:cNvPr>
            <p:cNvSpPr txBox="1">
              <a:spLocks noChangeArrowheads="1"/>
            </p:cNvSpPr>
            <p:nvPr/>
          </p:nvSpPr>
          <p:spPr bwMode="auto">
            <a:xfrm>
              <a:off x="1582397" y="4084852"/>
              <a:ext cx="2386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a:t>
              </a:r>
            </a:p>
          </p:txBody>
        </p:sp>
        <p:sp>
          <p:nvSpPr>
            <p:cNvPr id="95" name="テキスト ボックス 282">
              <a:extLst>
                <a:ext uri="{FF2B5EF4-FFF2-40B4-BE49-F238E27FC236}">
                  <a16:creationId xmlns:a16="http://schemas.microsoft.com/office/drawing/2014/main" id="{00DC8869-8CE3-89EF-FADC-E071DADB4C94}"/>
                </a:ext>
              </a:extLst>
            </p:cNvPr>
            <p:cNvSpPr txBox="1">
              <a:spLocks noChangeArrowheads="1"/>
            </p:cNvSpPr>
            <p:nvPr/>
          </p:nvSpPr>
          <p:spPr bwMode="auto">
            <a:xfrm>
              <a:off x="2809670" y="3165861"/>
              <a:ext cx="2386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400" dirty="0">
                  <a:solidFill>
                    <a:schemeClr val="bg1"/>
                  </a:solidFill>
                  <a:latin typeface="HGPｺﾞｼｯｸE" panose="020B0900000000000000" pitchFamily="50" charset="-128"/>
                  <a:ea typeface="HGPｺﾞｼｯｸE" panose="020B0900000000000000" pitchFamily="50" charset="-128"/>
                </a:rPr>
                <a:t>※</a:t>
              </a:r>
            </a:p>
          </p:txBody>
        </p:sp>
        <p:sp>
          <p:nvSpPr>
            <p:cNvPr id="98" name="テキスト ボックス 282">
              <a:extLst>
                <a:ext uri="{FF2B5EF4-FFF2-40B4-BE49-F238E27FC236}">
                  <a16:creationId xmlns:a16="http://schemas.microsoft.com/office/drawing/2014/main" id="{E836B787-1B54-9AFF-106B-F622B5DFD2CF}"/>
                </a:ext>
              </a:extLst>
            </p:cNvPr>
            <p:cNvSpPr txBox="1">
              <a:spLocks noChangeArrowheads="1"/>
            </p:cNvSpPr>
            <p:nvPr/>
          </p:nvSpPr>
          <p:spPr bwMode="auto">
            <a:xfrm>
              <a:off x="2844460" y="4127715"/>
              <a:ext cx="2386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a:t>
              </a:r>
            </a:p>
          </p:txBody>
        </p:sp>
      </p:grpSp>
      <p:sp>
        <p:nvSpPr>
          <p:cNvPr id="84" name="テキスト ボックス 282">
            <a:extLst>
              <a:ext uri="{FF2B5EF4-FFF2-40B4-BE49-F238E27FC236}">
                <a16:creationId xmlns:a16="http://schemas.microsoft.com/office/drawing/2014/main" id="{F785FBCC-7342-714D-977E-B1F407A30427}"/>
              </a:ext>
            </a:extLst>
          </p:cNvPr>
          <p:cNvSpPr txBox="1">
            <a:spLocks noChangeArrowheads="1"/>
          </p:cNvSpPr>
          <p:nvPr/>
        </p:nvSpPr>
        <p:spPr bwMode="auto">
          <a:xfrm>
            <a:off x="422073" y="4430098"/>
            <a:ext cx="1436065"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50" dirty="0">
                <a:solidFill>
                  <a:schemeClr val="bg1"/>
                </a:solidFill>
                <a:latin typeface="HGPｺﾞｼｯｸE" panose="020B0900000000000000" pitchFamily="50" charset="-128"/>
                <a:ea typeface="HGPｺﾞｼｯｸE" panose="020B0900000000000000" pitchFamily="50" charset="-128"/>
              </a:rPr>
              <a:t>低温暖房能力（ｋ</a:t>
            </a:r>
            <a:r>
              <a:rPr lang="en-US" altLang="ja-JP" sz="650" dirty="0">
                <a:solidFill>
                  <a:schemeClr val="bg1"/>
                </a:solidFill>
                <a:latin typeface="HGPｺﾞｼｯｸE" panose="020B0900000000000000" pitchFamily="50" charset="-128"/>
                <a:ea typeface="HGPｺﾞｼｯｸE" panose="020B0900000000000000" pitchFamily="50" charset="-128"/>
              </a:rPr>
              <a:t>W</a:t>
            </a:r>
            <a:r>
              <a:rPr lang="ja-JP" altLang="en-US" sz="650" dirty="0">
                <a:solidFill>
                  <a:schemeClr val="bg1"/>
                </a:solidFill>
                <a:latin typeface="HGPｺﾞｼｯｸE" panose="020B0900000000000000" pitchFamily="50" charset="-128"/>
                <a:ea typeface="HGPｺﾞｼｯｸE" panose="020B0900000000000000" pitchFamily="50" charset="-128"/>
              </a:rPr>
              <a:t>）［外気温２℃］</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grpSp>
        <p:nvGrpSpPr>
          <p:cNvPr id="2" name="グループ化 1">
            <a:extLst>
              <a:ext uri="{FF2B5EF4-FFF2-40B4-BE49-F238E27FC236}">
                <a16:creationId xmlns:a16="http://schemas.microsoft.com/office/drawing/2014/main" id="{AAB73818-FE7E-461D-94AF-7A33E9B1741E}"/>
              </a:ext>
            </a:extLst>
          </p:cNvPr>
          <p:cNvGrpSpPr/>
          <p:nvPr/>
        </p:nvGrpSpPr>
        <p:grpSpPr>
          <a:xfrm>
            <a:off x="385460" y="4642604"/>
            <a:ext cx="1551146" cy="688543"/>
            <a:chOff x="385460" y="4581132"/>
            <a:chExt cx="1551146" cy="688543"/>
          </a:xfrm>
        </p:grpSpPr>
        <p:sp>
          <p:nvSpPr>
            <p:cNvPr id="86" name="テキスト ボックス 282">
              <a:extLst>
                <a:ext uri="{FF2B5EF4-FFF2-40B4-BE49-F238E27FC236}">
                  <a16:creationId xmlns:a16="http://schemas.microsoft.com/office/drawing/2014/main" id="{996CCDB5-B1BF-944F-B078-637AA5706086}"/>
                </a:ext>
              </a:extLst>
            </p:cNvPr>
            <p:cNvSpPr txBox="1">
              <a:spLocks noChangeArrowheads="1"/>
            </p:cNvSpPr>
            <p:nvPr/>
          </p:nvSpPr>
          <p:spPr bwMode="auto">
            <a:xfrm>
              <a:off x="747749" y="5100398"/>
              <a:ext cx="118885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r"/>
              <a:r>
                <a:rPr lang="en-US" altLang="ja-JP" sz="500" dirty="0"/>
                <a:t>※</a:t>
              </a:r>
              <a:r>
                <a:rPr lang="ja-JP" altLang="en-US" sz="500" dirty="0"/>
                <a:t>詳しくはカタログを確認ください。</a:t>
              </a:r>
            </a:p>
          </p:txBody>
        </p:sp>
        <p:sp>
          <p:nvSpPr>
            <p:cNvPr id="52" name="テキスト ボックス 282">
              <a:extLst>
                <a:ext uri="{FF2B5EF4-FFF2-40B4-BE49-F238E27FC236}">
                  <a16:creationId xmlns:a16="http://schemas.microsoft.com/office/drawing/2014/main" id="{26EF7B4A-8122-BC47-AF33-9599626AE057}"/>
                </a:ext>
              </a:extLst>
            </p:cNvPr>
            <p:cNvSpPr txBox="1">
              <a:spLocks noChangeArrowheads="1"/>
            </p:cNvSpPr>
            <p:nvPr/>
          </p:nvSpPr>
          <p:spPr bwMode="auto">
            <a:xfrm>
              <a:off x="385460"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a:latin typeface="HGPｺﾞｼｯｸE" panose="020B0900000000000000" pitchFamily="50" charset="-128"/>
                  <a:ea typeface="HGPｺﾞｼｯｸE" panose="020B0900000000000000" pitchFamily="50" charset="-128"/>
                </a:rPr>
                <a:t>４</a:t>
              </a:r>
              <a:r>
                <a:rPr lang="en-US" altLang="ja-JP" sz="1100" dirty="0">
                  <a:latin typeface="HGPｺﾞｼｯｸE" panose="020B0900000000000000" pitchFamily="50" charset="-128"/>
                  <a:ea typeface="HGPｺﾞｼｯｸE" panose="020B0900000000000000" pitchFamily="50" charset="-128"/>
                </a:rPr>
                <a:t>.</a:t>
              </a:r>
              <a:r>
                <a:rPr lang="ja-JP" altLang="en-US" sz="1100">
                  <a:latin typeface="HGPｺﾞｼｯｸE" panose="020B0900000000000000" pitchFamily="50" charset="-128"/>
                  <a:ea typeface="HGPｺﾞｼｯｸE" panose="020B0900000000000000" pitchFamily="50" charset="-128"/>
                </a:rPr>
                <a:t>２</a:t>
              </a:r>
              <a:endParaRPr lang="en-US" altLang="ja-JP" sz="1100" dirty="0">
                <a:latin typeface="HGPｺﾞｼｯｸE" panose="020B0900000000000000" pitchFamily="50" charset="-128"/>
                <a:ea typeface="HGPｺﾞｼｯｸE" panose="020B0900000000000000" pitchFamily="50" charset="-128"/>
              </a:endParaRPr>
            </a:p>
            <a:p>
              <a:pPr algn="ctr"/>
              <a:r>
                <a:rPr lang="en-US" altLang="ja-JP" sz="700" dirty="0">
                  <a:latin typeface="HGPｺﾞｼｯｸE" panose="020B0900000000000000" pitchFamily="50" charset="-128"/>
                  <a:ea typeface="HGPｺﾞｼｯｸE" panose="020B0900000000000000" pitchFamily="50" charset="-128"/>
                </a:rPr>
                <a:t>kW</a:t>
              </a:r>
            </a:p>
          </p:txBody>
        </p:sp>
        <p:sp>
          <p:nvSpPr>
            <p:cNvPr id="73" name="テキスト ボックス 282">
              <a:extLst>
                <a:ext uri="{FF2B5EF4-FFF2-40B4-BE49-F238E27FC236}">
                  <a16:creationId xmlns:a16="http://schemas.microsoft.com/office/drawing/2014/main" id="{DF54F042-8763-904D-8813-B266DD008D06}"/>
                </a:ext>
              </a:extLst>
            </p:cNvPr>
            <p:cNvSpPr txBox="1">
              <a:spLocks noChangeArrowheads="1"/>
            </p:cNvSpPr>
            <p:nvPr/>
          </p:nvSpPr>
          <p:spPr bwMode="auto">
            <a:xfrm>
              <a:off x="385460"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S22AR</a:t>
              </a:r>
            </a:p>
          </p:txBody>
        </p:sp>
        <p:sp>
          <p:nvSpPr>
            <p:cNvPr id="87" name="テキスト ボックス 282">
              <a:extLst>
                <a:ext uri="{FF2B5EF4-FFF2-40B4-BE49-F238E27FC236}">
                  <a16:creationId xmlns:a16="http://schemas.microsoft.com/office/drawing/2014/main" id="{AB0AF05D-A616-054B-A010-3907416D3918}"/>
                </a:ext>
              </a:extLst>
            </p:cNvPr>
            <p:cNvSpPr txBox="1">
              <a:spLocks noChangeArrowheads="1"/>
            </p:cNvSpPr>
            <p:nvPr/>
          </p:nvSpPr>
          <p:spPr bwMode="auto">
            <a:xfrm>
              <a:off x="945443"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latin typeface="HGPｺﾞｼｯｸE" panose="020B0900000000000000" pitchFamily="50" charset="-128"/>
                  <a:ea typeface="HGPｺﾞｼｯｸE" panose="020B0900000000000000" pitchFamily="50" charset="-128"/>
                </a:rPr>
                <a:t>５</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４</a:t>
              </a:r>
              <a:r>
                <a:rPr lang="en-US" altLang="ja-JP" sz="700" dirty="0">
                  <a:latin typeface="HGPｺﾞｼｯｸE" panose="020B0900000000000000" pitchFamily="50" charset="-128"/>
                  <a:ea typeface="HGPｺﾞｼｯｸE" panose="020B0900000000000000" pitchFamily="50" charset="-128"/>
                </a:rPr>
                <a:t>kW</a:t>
              </a:r>
            </a:p>
          </p:txBody>
        </p:sp>
        <p:sp>
          <p:nvSpPr>
            <p:cNvPr id="88" name="テキスト ボックス 282">
              <a:extLst>
                <a:ext uri="{FF2B5EF4-FFF2-40B4-BE49-F238E27FC236}">
                  <a16:creationId xmlns:a16="http://schemas.microsoft.com/office/drawing/2014/main" id="{2E9A50C0-F933-D94A-9147-6BC0B5F269E1}"/>
                </a:ext>
              </a:extLst>
            </p:cNvPr>
            <p:cNvSpPr txBox="1">
              <a:spLocks noChangeArrowheads="1"/>
            </p:cNvSpPr>
            <p:nvPr/>
          </p:nvSpPr>
          <p:spPr bwMode="auto">
            <a:xfrm>
              <a:off x="945443"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S28AR</a:t>
              </a:r>
            </a:p>
          </p:txBody>
        </p:sp>
        <p:sp>
          <p:nvSpPr>
            <p:cNvPr id="89" name="テキスト ボックス 282">
              <a:extLst>
                <a:ext uri="{FF2B5EF4-FFF2-40B4-BE49-F238E27FC236}">
                  <a16:creationId xmlns:a16="http://schemas.microsoft.com/office/drawing/2014/main" id="{84851BF2-9F95-1841-A689-EF21E151AA43}"/>
                </a:ext>
              </a:extLst>
            </p:cNvPr>
            <p:cNvSpPr txBox="1">
              <a:spLocks noChangeArrowheads="1"/>
            </p:cNvSpPr>
            <p:nvPr/>
          </p:nvSpPr>
          <p:spPr bwMode="auto">
            <a:xfrm>
              <a:off x="672539"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a:latin typeface="HGPｺﾞｼｯｸE" panose="020B0900000000000000" pitchFamily="50" charset="-128"/>
                  <a:ea typeface="HGPｺﾞｼｯｸE" panose="020B0900000000000000" pitchFamily="50" charset="-128"/>
                </a:rPr>
                <a:t>４</a:t>
              </a:r>
              <a:r>
                <a:rPr lang="en-US" altLang="ja-JP" sz="1100" dirty="0">
                  <a:latin typeface="HGPｺﾞｼｯｸE" panose="020B0900000000000000" pitchFamily="50" charset="-128"/>
                  <a:ea typeface="HGPｺﾞｼｯｸE" panose="020B0900000000000000" pitchFamily="50" charset="-128"/>
                </a:rPr>
                <a:t>.</a:t>
              </a:r>
              <a:r>
                <a:rPr lang="ja-JP" altLang="en-US" sz="1100">
                  <a:latin typeface="HGPｺﾞｼｯｸE" panose="020B0900000000000000" pitchFamily="50" charset="-128"/>
                  <a:ea typeface="HGPｺﾞｼｯｸE" panose="020B0900000000000000" pitchFamily="50" charset="-128"/>
                </a:rPr>
                <a:t>４</a:t>
              </a:r>
              <a:r>
                <a:rPr lang="en-US" altLang="ja-JP" sz="700" dirty="0">
                  <a:latin typeface="HGPｺﾞｼｯｸE" panose="020B0900000000000000" pitchFamily="50" charset="-128"/>
                  <a:ea typeface="HGPｺﾞｼｯｸE" panose="020B0900000000000000" pitchFamily="50" charset="-128"/>
                </a:rPr>
                <a:t>kW</a:t>
              </a:r>
            </a:p>
          </p:txBody>
        </p:sp>
        <p:sp>
          <p:nvSpPr>
            <p:cNvPr id="90" name="テキスト ボックス 282">
              <a:extLst>
                <a:ext uri="{FF2B5EF4-FFF2-40B4-BE49-F238E27FC236}">
                  <a16:creationId xmlns:a16="http://schemas.microsoft.com/office/drawing/2014/main" id="{9645E1FF-3A58-AB48-A8AF-B842DA9D520E}"/>
                </a:ext>
              </a:extLst>
            </p:cNvPr>
            <p:cNvSpPr txBox="1">
              <a:spLocks noChangeArrowheads="1"/>
            </p:cNvSpPr>
            <p:nvPr/>
          </p:nvSpPr>
          <p:spPr bwMode="auto">
            <a:xfrm>
              <a:off x="672539"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S25AR</a:t>
              </a:r>
            </a:p>
          </p:txBody>
        </p:sp>
        <p:sp>
          <p:nvSpPr>
            <p:cNvPr id="91" name="テキスト ボックス 282">
              <a:extLst>
                <a:ext uri="{FF2B5EF4-FFF2-40B4-BE49-F238E27FC236}">
                  <a16:creationId xmlns:a16="http://schemas.microsoft.com/office/drawing/2014/main" id="{D1DE4C52-EEE8-4E4E-A654-9E4DA6CE159F}"/>
                </a:ext>
              </a:extLst>
            </p:cNvPr>
            <p:cNvSpPr txBox="1">
              <a:spLocks noChangeArrowheads="1"/>
            </p:cNvSpPr>
            <p:nvPr/>
          </p:nvSpPr>
          <p:spPr bwMode="auto">
            <a:xfrm>
              <a:off x="1491248"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latin typeface="HGPｺﾞｼｯｸE" panose="020B0900000000000000" pitchFamily="50" charset="-128"/>
                  <a:ea typeface="HGPｺﾞｼｯｸE" panose="020B0900000000000000" pitchFamily="50" charset="-128"/>
                </a:rPr>
                <a:t>７</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５</a:t>
              </a:r>
              <a:r>
                <a:rPr lang="en-US" altLang="ja-JP" sz="700" dirty="0">
                  <a:latin typeface="HGPｺﾞｼｯｸE" panose="020B0900000000000000" pitchFamily="50" charset="-128"/>
                  <a:ea typeface="HGPｺﾞｼｯｸE" panose="020B0900000000000000" pitchFamily="50" charset="-128"/>
                </a:rPr>
                <a:t>kW</a:t>
              </a:r>
            </a:p>
          </p:txBody>
        </p:sp>
        <p:sp>
          <p:nvSpPr>
            <p:cNvPr id="92" name="テキスト ボックス 282">
              <a:extLst>
                <a:ext uri="{FF2B5EF4-FFF2-40B4-BE49-F238E27FC236}">
                  <a16:creationId xmlns:a16="http://schemas.microsoft.com/office/drawing/2014/main" id="{0B71579E-45AC-F245-9190-86B1F2119CAF}"/>
                </a:ext>
              </a:extLst>
            </p:cNvPr>
            <p:cNvSpPr txBox="1">
              <a:spLocks noChangeArrowheads="1"/>
            </p:cNvSpPr>
            <p:nvPr/>
          </p:nvSpPr>
          <p:spPr bwMode="auto">
            <a:xfrm>
              <a:off x="1491248"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S56AR2</a:t>
              </a:r>
            </a:p>
          </p:txBody>
        </p:sp>
        <p:sp>
          <p:nvSpPr>
            <p:cNvPr id="93" name="テキスト ボックス 282">
              <a:extLst>
                <a:ext uri="{FF2B5EF4-FFF2-40B4-BE49-F238E27FC236}">
                  <a16:creationId xmlns:a16="http://schemas.microsoft.com/office/drawing/2014/main" id="{EE1708A3-1BF8-AB4C-9933-A54D96EBBCB0}"/>
                </a:ext>
              </a:extLst>
            </p:cNvPr>
            <p:cNvSpPr txBox="1">
              <a:spLocks noChangeArrowheads="1"/>
            </p:cNvSpPr>
            <p:nvPr/>
          </p:nvSpPr>
          <p:spPr bwMode="auto">
            <a:xfrm>
              <a:off x="1218346"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a:latin typeface="HGPｺﾞｼｯｸE" panose="020B0900000000000000" pitchFamily="50" charset="-128"/>
                  <a:ea typeface="HGPｺﾞｼｯｸE" panose="020B0900000000000000" pitchFamily="50" charset="-128"/>
                </a:rPr>
                <a:t>７</a:t>
              </a:r>
              <a:r>
                <a:rPr lang="en-US" altLang="ja-JP" sz="1100" dirty="0">
                  <a:latin typeface="HGPｺﾞｼｯｸE" panose="020B0900000000000000" pitchFamily="50" charset="-128"/>
                  <a:ea typeface="HGPｺﾞｼｯｸE" panose="020B0900000000000000" pitchFamily="50" charset="-128"/>
                </a:rPr>
                <a:t>.</a:t>
              </a:r>
              <a:r>
                <a:rPr lang="ja-JP" altLang="en-US" sz="1100">
                  <a:latin typeface="HGPｺﾞｼｯｸE" panose="020B0900000000000000" pitchFamily="50" charset="-128"/>
                  <a:ea typeface="HGPｺﾞｼｯｸE" panose="020B0900000000000000" pitchFamily="50" charset="-128"/>
                </a:rPr>
                <a:t>０</a:t>
              </a:r>
              <a:r>
                <a:rPr lang="en-US" altLang="ja-JP" sz="700" dirty="0">
                  <a:latin typeface="HGPｺﾞｼｯｸE" panose="020B0900000000000000" pitchFamily="50" charset="-128"/>
                  <a:ea typeface="HGPｺﾞｼｯｸE" panose="020B0900000000000000" pitchFamily="50" charset="-128"/>
                </a:rPr>
                <a:t>kW</a:t>
              </a:r>
            </a:p>
          </p:txBody>
        </p:sp>
        <p:sp>
          <p:nvSpPr>
            <p:cNvPr id="94" name="テキスト ボックス 282">
              <a:extLst>
                <a:ext uri="{FF2B5EF4-FFF2-40B4-BE49-F238E27FC236}">
                  <a16:creationId xmlns:a16="http://schemas.microsoft.com/office/drawing/2014/main" id="{45557348-014E-E343-81D8-41A02A0F7826}"/>
                </a:ext>
              </a:extLst>
            </p:cNvPr>
            <p:cNvSpPr txBox="1">
              <a:spLocks noChangeArrowheads="1"/>
            </p:cNvSpPr>
            <p:nvPr/>
          </p:nvSpPr>
          <p:spPr bwMode="auto">
            <a:xfrm>
              <a:off x="1218346"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S40AR2</a:t>
              </a:r>
            </a:p>
          </p:txBody>
        </p:sp>
      </p:grpSp>
      <p:sp>
        <p:nvSpPr>
          <p:cNvPr id="76" name="テキスト ボックス 282">
            <a:extLst>
              <a:ext uri="{FF2B5EF4-FFF2-40B4-BE49-F238E27FC236}">
                <a16:creationId xmlns:a16="http://schemas.microsoft.com/office/drawing/2014/main" id="{790C69A0-7762-3845-BE94-89858F9AA8EC}"/>
              </a:ext>
            </a:extLst>
          </p:cNvPr>
          <p:cNvSpPr txBox="1">
            <a:spLocks noChangeArrowheads="1"/>
          </p:cNvSpPr>
          <p:nvPr/>
        </p:nvSpPr>
        <p:spPr bwMode="auto">
          <a:xfrm>
            <a:off x="2111140" y="4440796"/>
            <a:ext cx="12558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フィルターのネット部が</a:t>
            </a:r>
          </a:p>
          <a:p>
            <a:r>
              <a:rPr lang="ja-JP" altLang="en-US" sz="750" dirty="0"/>
              <a:t>自動でスライド</a:t>
            </a:r>
          </a:p>
        </p:txBody>
      </p:sp>
      <p:sp>
        <p:nvSpPr>
          <p:cNvPr id="96" name="テキスト ボックス 282">
            <a:extLst>
              <a:ext uri="{FF2B5EF4-FFF2-40B4-BE49-F238E27FC236}">
                <a16:creationId xmlns:a16="http://schemas.microsoft.com/office/drawing/2014/main" id="{756DE9E5-8938-CB45-A6D6-5A36ABD22346}"/>
              </a:ext>
            </a:extLst>
          </p:cNvPr>
          <p:cNvSpPr txBox="1">
            <a:spLocks noChangeArrowheads="1"/>
          </p:cNvSpPr>
          <p:nvPr/>
        </p:nvSpPr>
        <p:spPr bwMode="auto">
          <a:xfrm>
            <a:off x="2608964" y="3902913"/>
            <a:ext cx="35366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600" dirty="0"/>
              <a:t>★</a:t>
            </a:r>
            <a:r>
              <a:rPr lang="en-US" altLang="ja-JP" sz="600" dirty="0" smtClean="0"/>
              <a:t>2022</a:t>
            </a:r>
            <a:r>
              <a:rPr lang="ja-JP" altLang="en-US" sz="600" dirty="0" smtClean="0"/>
              <a:t>年</a:t>
            </a:r>
            <a:r>
              <a:rPr lang="en-US" altLang="ja-JP" sz="600" dirty="0" smtClean="0"/>
              <a:t>11</a:t>
            </a:r>
            <a:r>
              <a:rPr lang="ja-JP" altLang="en-US" sz="600" dirty="0" smtClean="0"/>
              <a:t>月</a:t>
            </a:r>
            <a:r>
              <a:rPr lang="ja-JP" altLang="en-US" sz="600" dirty="0"/>
              <a:t>現在。メンテナンスユニットとワンタッチダストボックスの構造において。</a:t>
            </a:r>
          </a:p>
        </p:txBody>
      </p:sp>
      <p:sp>
        <p:nvSpPr>
          <p:cNvPr id="85" name="テキスト ボックス 282">
            <a:extLst>
              <a:ext uri="{FF2B5EF4-FFF2-40B4-BE49-F238E27FC236}">
                <a16:creationId xmlns:a16="http://schemas.microsoft.com/office/drawing/2014/main" id="{EB3F1CB3-8B15-0842-A269-D5CC4E4CC426}"/>
              </a:ext>
            </a:extLst>
          </p:cNvPr>
          <p:cNvSpPr txBox="1">
            <a:spLocks noChangeArrowheads="1"/>
          </p:cNvSpPr>
          <p:nvPr/>
        </p:nvSpPr>
        <p:spPr bwMode="auto">
          <a:xfrm>
            <a:off x="214160" y="6314210"/>
            <a:ext cx="1878658"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50" dirty="0">
                <a:solidFill>
                  <a:schemeClr val="bg1"/>
                </a:solidFill>
              </a:rPr>
              <a:t>※</a:t>
            </a:r>
            <a:r>
              <a:rPr lang="ja-JP" altLang="en-US" sz="650" dirty="0">
                <a:solidFill>
                  <a:schemeClr val="bg1"/>
                </a:solidFill>
              </a:rPr>
              <a:t>無線</a:t>
            </a:r>
            <a:r>
              <a:rPr lang="en" altLang="ja-JP" sz="650" dirty="0">
                <a:solidFill>
                  <a:schemeClr val="bg1"/>
                </a:solidFill>
              </a:rPr>
              <a:t>LAN</a:t>
            </a:r>
            <a:r>
              <a:rPr lang="ja-JP" altLang="en-US" sz="650" dirty="0">
                <a:solidFill>
                  <a:schemeClr val="bg1"/>
                </a:solidFill>
              </a:rPr>
              <a:t>対応インターホンリモコンタイプ</a:t>
            </a:r>
          </a:p>
        </p:txBody>
      </p:sp>
      <p:sp>
        <p:nvSpPr>
          <p:cNvPr id="97" name="テキスト ボックス 282">
            <a:extLst>
              <a:ext uri="{FF2B5EF4-FFF2-40B4-BE49-F238E27FC236}">
                <a16:creationId xmlns:a16="http://schemas.microsoft.com/office/drawing/2014/main" id="{2142C6B4-3453-38F0-3678-A0E83E5A0AEA}"/>
              </a:ext>
            </a:extLst>
          </p:cNvPr>
          <p:cNvSpPr txBox="1">
            <a:spLocks noChangeArrowheads="1"/>
          </p:cNvSpPr>
          <p:nvPr/>
        </p:nvSpPr>
        <p:spPr bwMode="auto">
          <a:xfrm>
            <a:off x="6254272" y="1215576"/>
            <a:ext cx="89505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450" dirty="0" smtClean="0">
                <a:solidFill>
                  <a:srgbClr val="3688BC"/>
                </a:solidFill>
                <a:latin typeface="HGPｺﾞｼｯｸE" panose="020B0900000000000000" pitchFamily="50" charset="-128"/>
                <a:ea typeface="HGPｺﾞｼｯｸE" panose="020B0900000000000000" pitchFamily="50" charset="-128"/>
              </a:rPr>
              <a:t>CSH-W2822R</a:t>
            </a:r>
            <a:r>
              <a:rPr lang="ja-JP" altLang="en-US" sz="450" dirty="0">
                <a:solidFill>
                  <a:srgbClr val="3688BC"/>
                </a:solidFill>
                <a:latin typeface="HGPｺﾞｼｯｸE" panose="020B0900000000000000" pitchFamily="50" charset="-128"/>
                <a:ea typeface="HGPｺﾞｼｯｸE" panose="020B0900000000000000" pitchFamily="50" charset="-128"/>
              </a:rPr>
              <a:t>（冷房運転時）</a:t>
            </a:r>
            <a:endParaRPr lang="en-US" altLang="ja-JP" sz="450" dirty="0">
              <a:solidFill>
                <a:srgbClr val="3688BC"/>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5207053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641</TotalTime>
  <Words>845</Words>
  <Application>Microsoft Office PowerPoint</Application>
  <PresentationFormat>ユーザー設定</PresentationFormat>
  <Paragraphs>131</Paragraphs>
  <Slides>2</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HGPｺﾞｼｯｸE</vt:lpstr>
      <vt:lpstr>ＭＳ Ｐゴシック</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ishiyama@joemay.co.jp</dc:creator>
  <cp:lastModifiedBy>渡部 碧</cp:lastModifiedBy>
  <cp:revision>142</cp:revision>
  <cp:lastPrinted>2021-04-18T23:53:21Z</cp:lastPrinted>
  <dcterms:created xsi:type="dcterms:W3CDTF">2020-06-11T01:14:29Z</dcterms:created>
  <dcterms:modified xsi:type="dcterms:W3CDTF">2023-06-26T01:49:16Z</dcterms:modified>
</cp:coreProperties>
</file>