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FEF"/>
    <a:srgbClr val="8EC31F"/>
    <a:srgbClr val="0073BD"/>
    <a:srgbClr val="E60012"/>
    <a:srgbClr val="172C51"/>
    <a:srgbClr val="FEF7F1"/>
    <a:srgbClr val="EFF8FE"/>
    <a:srgbClr val="FEF6F9"/>
    <a:srgbClr val="F6FAED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5" autoAdjust="0"/>
    <p:restoredTop sz="94660"/>
  </p:normalViewPr>
  <p:slideViewPr>
    <p:cSldViewPr snapToGrid="0">
      <p:cViewPr>
        <p:scale>
          <a:sx n="166" d="100"/>
          <a:sy n="166" d="100"/>
        </p:scale>
        <p:origin x="888" y="-30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94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04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65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49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36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15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39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24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61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56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23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D0BA8-FD11-4BF4-84ED-DF314E1261E7}" type="datetimeFigureOut">
              <a:rPr kumimoji="1" lang="ja-JP" altLang="en-US" smtClean="0"/>
              <a:t>2023/12/21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90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38">
            <a:extLst>
              <a:ext uri="{FF2B5EF4-FFF2-40B4-BE49-F238E27FC236}">
                <a16:creationId xmlns:a16="http://schemas.microsoft.com/office/drawing/2014/main" id="{C020540A-B1FE-6387-AAA5-1624E6AA5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869908"/>
              </p:ext>
            </p:extLst>
          </p:nvPr>
        </p:nvGraphicFramePr>
        <p:xfrm>
          <a:off x="356068" y="2499607"/>
          <a:ext cx="6832280" cy="3873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459">
                  <a:extLst>
                    <a:ext uri="{9D8B030D-6E8A-4147-A177-3AD203B41FA5}">
                      <a16:colId xmlns:a16="http://schemas.microsoft.com/office/drawing/2014/main" val="1488109484"/>
                    </a:ext>
                  </a:extLst>
                </a:gridCol>
                <a:gridCol w="1138990">
                  <a:extLst>
                    <a:ext uri="{9D8B030D-6E8A-4147-A177-3AD203B41FA5}">
                      <a16:colId xmlns:a16="http://schemas.microsoft.com/office/drawing/2014/main" val="1698948310"/>
                    </a:ext>
                  </a:extLst>
                </a:gridCol>
                <a:gridCol w="1339515">
                  <a:extLst>
                    <a:ext uri="{9D8B030D-6E8A-4147-A177-3AD203B41FA5}">
                      <a16:colId xmlns:a16="http://schemas.microsoft.com/office/drawing/2014/main" val="2245763089"/>
                    </a:ext>
                  </a:extLst>
                </a:gridCol>
                <a:gridCol w="3930316">
                  <a:extLst>
                    <a:ext uri="{9D8B030D-6E8A-4147-A177-3AD203B41FA5}">
                      <a16:colId xmlns:a16="http://schemas.microsoft.com/office/drawing/2014/main" val="16864178"/>
                    </a:ext>
                  </a:extLst>
                </a:gridCol>
              </a:tblGrid>
              <a:tr h="4179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ACA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AE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175931"/>
                  </a:ext>
                </a:extLst>
              </a:tr>
              <a:tr h="435339"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rgbClr val="007A40"/>
                          </a:solidFill>
                        </a:rPr>
                        <a:t>エコ・節約</a:t>
                      </a:r>
                      <a:endParaRPr kumimoji="1" lang="ja-JP" altLang="en-US" b="1" dirty="0">
                        <a:solidFill>
                          <a:srgbClr val="007A40"/>
                        </a:solidFill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spc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kumimoji="1" lang="ja-JP" altLang="en-US" sz="850" b="1" spc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ランニングコスト</a:t>
                      </a:r>
                      <a:endParaRPr kumimoji="1" lang="en-US" altLang="ja-JP" sz="850" b="1" spc="0" dirty="0"/>
                    </a:p>
                    <a:p>
                      <a:pPr algn="ctr"/>
                      <a:r>
                        <a:rPr kumimoji="1" lang="ja-JP" altLang="en-US" sz="800" b="1" dirty="0"/>
                        <a:t>（年間）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約</a:t>
                      </a:r>
                      <a:r>
                        <a:rPr kumimoji="1" lang="en-US" altLang="ja-JP" sz="1400" b="1" dirty="0" smtClean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65,000</a:t>
                      </a:r>
                      <a:r>
                        <a:rPr kumimoji="1" lang="ja-JP" altLang="en-US" sz="1200" b="1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円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074969"/>
                  </a:ext>
                </a:extLst>
              </a:tr>
              <a:tr h="371353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節約機能</a:t>
                      </a:r>
                      <a:endParaRPr kumimoji="1" lang="ja-JP" altLang="en-US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学習機能付運転モード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018115"/>
                  </a:ext>
                </a:extLst>
              </a:tr>
              <a:tr h="42051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50" b="1" spc="-5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太陽光余剰電力活用</a:t>
                      </a:r>
                      <a:endParaRPr kumimoji="1" lang="ja-JP" altLang="en-US" sz="850" spc="-50" baseline="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079118"/>
                  </a:ext>
                </a:extLst>
              </a:tr>
              <a:tr h="371353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rgbClr val="E40062"/>
                          </a:solidFill>
                        </a:rPr>
                        <a:t>安心・快適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spc="-10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入浴中のお知らせ機能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334031"/>
                  </a:ext>
                </a:extLst>
              </a:tr>
              <a:tr h="371353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停電・非常時の対応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停電時には使えない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773220"/>
                  </a:ext>
                </a:extLst>
              </a:tr>
              <a:tr h="371353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耐震設計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―</a:t>
                      </a:r>
                      <a:endParaRPr kumimoji="1" lang="ja-JP" altLang="en-US" sz="9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909675"/>
                  </a:ext>
                </a:extLst>
              </a:tr>
              <a:tr h="371353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給湯圧力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190kPa</a:t>
                      </a:r>
                      <a:endParaRPr kumimoji="1" lang="ja-JP" altLang="en-US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481860"/>
                  </a:ext>
                </a:extLst>
              </a:tr>
              <a:tr h="371353">
                <a:tc rowSpan="2">
                  <a:txBody>
                    <a:bodyPr/>
                    <a:lstStyle/>
                    <a:p>
                      <a:pPr algn="dist"/>
                      <a:r>
                        <a:rPr kumimoji="1" lang="ja-JP" altLang="en-US" sz="1000" b="1" i="0" u="none" strike="noStrike" kern="1200" spc="-150" baseline="0" dirty="0">
                          <a:solidFill>
                            <a:srgbClr val="1C6AB4"/>
                          </a:solidFill>
                          <a:latin typeface="+mn-lt"/>
                          <a:ea typeface="+mn-ea"/>
                          <a:cs typeface="+mn-cs"/>
                        </a:rPr>
                        <a:t>清</a:t>
                      </a:r>
                      <a:r>
                        <a:rPr kumimoji="1" lang="ja-JP" altLang="en-US" sz="1000" b="1" i="0" u="none" strike="noStrike" kern="1200" spc="-500" baseline="0" dirty="0">
                          <a:solidFill>
                            <a:srgbClr val="1C6AB4"/>
                          </a:solidFill>
                          <a:latin typeface="+mn-lt"/>
                          <a:ea typeface="+mn-ea"/>
                          <a:cs typeface="+mn-cs"/>
                        </a:rPr>
                        <a:t>潔・</a:t>
                      </a:r>
                      <a:r>
                        <a:rPr kumimoji="1" lang="ja-JP" altLang="en-US" sz="1000" b="1" i="0" u="none" strike="noStrike" kern="1200" spc="-300" baseline="0" dirty="0">
                          <a:solidFill>
                            <a:srgbClr val="1C6AB4"/>
                          </a:solidFill>
                          <a:latin typeface="+mn-lt"/>
                          <a:ea typeface="+mn-ea"/>
                          <a:cs typeface="+mn-cs"/>
                        </a:rPr>
                        <a:t>キレイ</a:t>
                      </a:r>
                      <a:endParaRPr kumimoji="1" lang="ja-JP" altLang="en-US" sz="1000" b="1" spc="-300" baseline="0" dirty="0">
                        <a:solidFill>
                          <a:srgbClr val="1C6AB4"/>
                        </a:solidFill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貯湯ユニット内</a:t>
                      </a:r>
                      <a:endParaRPr kumimoji="1" lang="en-US" altLang="ja-JP" sz="85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ステンレス配管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銅管を使用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741316"/>
                  </a:ext>
                </a:extLst>
              </a:tr>
              <a:tr h="371353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ふろ配管自動洗浄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717057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E1303E-21F5-E131-9598-0007293743B8}"/>
              </a:ext>
            </a:extLst>
          </p:cNvPr>
          <p:cNvSpPr txBox="1"/>
          <p:nvPr/>
        </p:nvSpPr>
        <p:spPr>
          <a:xfrm>
            <a:off x="462503" y="1175182"/>
            <a:ext cx="4568871" cy="1075018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8334"/>
              </a:avLst>
            </a:prstTxWarp>
            <a:spAutoFit/>
          </a:bodyPr>
          <a:lstStyle/>
          <a:p>
            <a:pPr>
              <a:lnSpc>
                <a:spcPts val="4500"/>
              </a:lnSpc>
            </a:pPr>
            <a:r>
              <a:rPr kumimoji="1" lang="ja-JP" altLang="en-US" sz="4400" b="1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新型エコキュート</a:t>
            </a:r>
            <a:r>
              <a:rPr kumimoji="1" lang="ja-JP" altLang="en-US" sz="4000" b="1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</a:t>
            </a:r>
            <a:endParaRPr kumimoji="1" lang="en-US" altLang="ja-JP" sz="4000" b="1" dirty="0">
              <a:solidFill>
                <a:srgbClr val="294F84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ts val="4500"/>
              </a:lnSpc>
            </a:pPr>
            <a:r>
              <a:rPr kumimoji="1" lang="ja-JP" altLang="en-US" sz="44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買</a:t>
            </a:r>
            <a:r>
              <a:rPr kumimoji="1" lang="ja-JP" altLang="en-US" sz="40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い</a:t>
            </a:r>
            <a:r>
              <a:rPr kumimoji="1" lang="ja-JP" altLang="en-US" sz="44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替えません</a:t>
            </a:r>
            <a:r>
              <a:rPr kumimoji="1" lang="ja-JP" altLang="en-US" sz="4400" b="1" spc="-50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か</a:t>
            </a:r>
            <a:r>
              <a:rPr kumimoji="1" lang="ja-JP" altLang="en-US" sz="44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？</a:t>
            </a:r>
          </a:p>
        </p:txBody>
      </p:sp>
      <p:sp>
        <p:nvSpPr>
          <p:cNvPr id="204" name="正方形/長方形 203">
            <a:extLst>
              <a:ext uri="{FF2B5EF4-FFF2-40B4-BE49-F238E27FC236}">
                <a16:creationId xmlns:a16="http://schemas.microsoft.com/office/drawing/2014/main" id="{21615FD6-6131-507B-4B7A-7BC90AA70488}"/>
              </a:ext>
            </a:extLst>
          </p:cNvPr>
          <p:cNvSpPr/>
          <p:nvPr/>
        </p:nvSpPr>
        <p:spPr>
          <a:xfrm>
            <a:off x="5493526" y="7618589"/>
            <a:ext cx="1701006" cy="2690824"/>
          </a:xfrm>
          <a:prstGeom prst="rect">
            <a:avLst/>
          </a:prstGeom>
          <a:solidFill>
            <a:srgbClr val="DFF2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正方形/長方形 201">
            <a:extLst>
              <a:ext uri="{FF2B5EF4-FFF2-40B4-BE49-F238E27FC236}">
                <a16:creationId xmlns:a16="http://schemas.microsoft.com/office/drawing/2014/main" id="{8D85D85C-580D-10AF-CC14-56B490F4FBD5}"/>
              </a:ext>
            </a:extLst>
          </p:cNvPr>
          <p:cNvSpPr/>
          <p:nvPr/>
        </p:nvSpPr>
        <p:spPr>
          <a:xfrm>
            <a:off x="5493526" y="6924486"/>
            <a:ext cx="1701006" cy="696401"/>
          </a:xfrm>
          <a:prstGeom prst="rect">
            <a:avLst/>
          </a:prstGeom>
          <a:solidFill>
            <a:srgbClr val="0B37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8D47CA87-4DE5-ACBB-313B-F729D8F101AA}"/>
              </a:ext>
            </a:extLst>
          </p:cNvPr>
          <p:cNvGrpSpPr/>
          <p:nvPr/>
        </p:nvGrpSpPr>
        <p:grpSpPr>
          <a:xfrm>
            <a:off x="-1" y="0"/>
            <a:ext cx="7559675" cy="630285"/>
            <a:chOff x="-1" y="0"/>
            <a:chExt cx="7559675" cy="630285"/>
          </a:xfrm>
        </p:grpSpPr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6BB4FA3C-32CC-3E0A-9507-FFF731597422}"/>
                </a:ext>
              </a:extLst>
            </p:cNvPr>
            <p:cNvSpPr/>
            <p:nvPr/>
          </p:nvSpPr>
          <p:spPr>
            <a:xfrm>
              <a:off x="-1" y="0"/>
              <a:ext cx="7559675" cy="630285"/>
            </a:xfrm>
            <a:prstGeom prst="rect">
              <a:avLst/>
            </a:prstGeom>
            <a:solidFill>
              <a:srgbClr val="0B377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88C49752-5CD2-BDD4-1F73-5093D1E8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48" y="14536"/>
              <a:ext cx="1835055" cy="615749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8E1CCABC-2AB7-C9E6-232E-2F3BFF1D1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0081" y="55025"/>
              <a:ext cx="4488570" cy="472894"/>
            </a:xfrm>
            <a:prstGeom prst="rect">
              <a:avLst/>
            </a:prstGeom>
          </p:spPr>
        </p:pic>
      </p:grpSp>
      <p:pic>
        <p:nvPicPr>
          <p:cNvPr id="25" name="図 24">
            <a:extLst>
              <a:ext uri="{FF2B5EF4-FFF2-40B4-BE49-F238E27FC236}">
                <a16:creationId xmlns:a16="http://schemas.microsoft.com/office/drawing/2014/main" id="{7F2B3310-2258-A895-3A86-F2E74CC921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6" y="707770"/>
            <a:ext cx="2296538" cy="512084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1BA705E-DA02-32C2-4DAE-1E84E739B1AE}"/>
              </a:ext>
            </a:extLst>
          </p:cNvPr>
          <p:cNvSpPr txBox="1"/>
          <p:nvPr/>
        </p:nvSpPr>
        <p:spPr>
          <a:xfrm>
            <a:off x="4969617" y="1510508"/>
            <a:ext cx="1438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00" b="1" i="0" u="none" strike="noStrike" spc="-3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※CHP-HXE37AY5K</a:t>
            </a:r>
            <a:r>
              <a:rPr lang="ja-JP" altLang="en-US" sz="700" b="1" i="0" u="none" strike="noStrike" spc="-3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において。</a:t>
            </a:r>
          </a:p>
          <a:p>
            <a:r>
              <a:rPr lang="ja-JP" altLang="en-US" sz="700" b="1" spc="-3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</a:t>
            </a:r>
            <a:r>
              <a:rPr lang="ja-JP" altLang="en-US" sz="700" b="1" i="0" u="none" strike="noStrike" spc="-3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詳しくはカタログをご覧ください。</a:t>
            </a:r>
            <a:endParaRPr kumimoji="1" lang="ja-JP" altLang="en-US" sz="700" b="1" spc="-3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E0172019-7731-F904-3B36-D02B2E31A233}"/>
              </a:ext>
            </a:extLst>
          </p:cNvPr>
          <p:cNvGrpSpPr/>
          <p:nvPr/>
        </p:nvGrpSpPr>
        <p:grpSpPr>
          <a:xfrm>
            <a:off x="1588839" y="2491172"/>
            <a:ext cx="5827406" cy="3818424"/>
            <a:chOff x="9195842" y="2468594"/>
            <a:chExt cx="5827406" cy="3637129"/>
          </a:xfrm>
        </p:grpSpPr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78A648F7-DBD4-AC39-F97C-1583998E8631}"/>
                </a:ext>
              </a:extLst>
            </p:cNvPr>
            <p:cNvSpPr txBox="1"/>
            <p:nvPr/>
          </p:nvSpPr>
          <p:spPr>
            <a:xfrm>
              <a:off x="9195842" y="2925439"/>
              <a:ext cx="29483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spc="0" dirty="0"/>
                <a:t>※</a:t>
              </a:r>
              <a:endParaRPr kumimoji="1" lang="ja-JP" altLang="en-US" sz="600" dirty="0"/>
            </a:p>
          </p:txBody>
        </p: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99FCA683-59FE-B1DF-4CC0-52DA4A8BF6EA}"/>
                </a:ext>
              </a:extLst>
            </p:cNvPr>
            <p:cNvGrpSpPr/>
            <p:nvPr/>
          </p:nvGrpSpPr>
          <p:grpSpPr>
            <a:xfrm>
              <a:off x="9525684" y="2468594"/>
              <a:ext cx="5209264" cy="3289287"/>
              <a:chOff x="1912156" y="5828498"/>
              <a:chExt cx="5209264" cy="3289287"/>
            </a:xfrm>
          </p:grpSpPr>
          <p:grpSp>
            <p:nvGrpSpPr>
              <p:cNvPr id="14" name="グループ化 13">
                <a:extLst>
                  <a:ext uri="{FF2B5EF4-FFF2-40B4-BE49-F238E27FC236}">
                    <a16:creationId xmlns:a16="http://schemas.microsoft.com/office/drawing/2014/main" id="{80CFBFA8-6DA5-0A61-CC0D-AFC021B97BA5}"/>
                  </a:ext>
                </a:extLst>
              </p:cNvPr>
              <p:cNvGrpSpPr/>
              <p:nvPr/>
            </p:nvGrpSpPr>
            <p:grpSpPr>
              <a:xfrm>
                <a:off x="1912156" y="5828498"/>
                <a:ext cx="5209264" cy="3289287"/>
                <a:chOff x="1912156" y="5214830"/>
                <a:chExt cx="5209264" cy="3289287"/>
              </a:xfrm>
            </p:grpSpPr>
            <p:grpSp>
              <p:nvGrpSpPr>
                <p:cNvPr id="12" name="グループ化 11">
                  <a:extLst>
                    <a:ext uri="{FF2B5EF4-FFF2-40B4-BE49-F238E27FC236}">
                      <a16:creationId xmlns:a16="http://schemas.microsoft.com/office/drawing/2014/main" id="{4244B7D4-81E8-4592-5BED-1FE7CA7A7544}"/>
                    </a:ext>
                  </a:extLst>
                </p:cNvPr>
                <p:cNvGrpSpPr/>
                <p:nvPr/>
              </p:nvGrpSpPr>
              <p:grpSpPr>
                <a:xfrm>
                  <a:off x="1912156" y="5214830"/>
                  <a:ext cx="5100263" cy="3289287"/>
                  <a:chOff x="1912156" y="5214830"/>
                  <a:chExt cx="5100263" cy="3289287"/>
                </a:xfrm>
              </p:grpSpPr>
              <p:grpSp>
                <p:nvGrpSpPr>
                  <p:cNvPr id="65" name="グループ化 64">
                    <a:extLst>
                      <a:ext uri="{FF2B5EF4-FFF2-40B4-BE49-F238E27FC236}">
                        <a16:creationId xmlns:a16="http://schemas.microsoft.com/office/drawing/2014/main" id="{3A5D4353-26CB-CC4B-43A5-5CDFDCFF949A}"/>
                      </a:ext>
                    </a:extLst>
                  </p:cNvPr>
                  <p:cNvGrpSpPr/>
                  <p:nvPr/>
                </p:nvGrpSpPr>
                <p:grpSpPr>
                  <a:xfrm>
                    <a:off x="1912156" y="5214830"/>
                    <a:ext cx="4818779" cy="1604837"/>
                    <a:chOff x="1912156" y="4171172"/>
                    <a:chExt cx="4818779" cy="1604837"/>
                  </a:xfrm>
                </p:grpSpPr>
                <p:grpSp>
                  <p:nvGrpSpPr>
                    <p:cNvPr id="63" name="グループ化 62">
                      <a:extLst>
                        <a:ext uri="{FF2B5EF4-FFF2-40B4-BE49-F238E27FC236}">
                          <a16:creationId xmlns:a16="http://schemas.microsoft.com/office/drawing/2014/main" id="{302EF46B-3A4C-8ADC-0CA7-A99E3345D8F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12156" y="4171172"/>
                      <a:ext cx="4818779" cy="780431"/>
                      <a:chOff x="1912156" y="3846293"/>
                      <a:chExt cx="4818779" cy="780431"/>
                    </a:xfrm>
                  </p:grpSpPr>
                  <p:grpSp>
                    <p:nvGrpSpPr>
                      <p:cNvPr id="48" name="グループ化 47">
                        <a:extLst>
                          <a:ext uri="{FF2B5EF4-FFF2-40B4-BE49-F238E27FC236}">
                            <a16:creationId xmlns:a16="http://schemas.microsoft.com/office/drawing/2014/main" id="{2A7B63C3-62E5-9BA7-FD1D-3C677994F4B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12156" y="3846293"/>
                        <a:ext cx="3434565" cy="426802"/>
                        <a:chOff x="1917550" y="2493468"/>
                        <a:chExt cx="3434565" cy="426802"/>
                      </a:xfrm>
                    </p:grpSpPr>
                    <p:sp>
                      <p:nvSpPr>
                        <p:cNvPr id="40" name="矢印: 五方向 39">
                          <a:extLst>
                            <a:ext uri="{FF2B5EF4-FFF2-40B4-BE49-F238E27FC236}">
                              <a16:creationId xmlns:a16="http://schemas.microsoft.com/office/drawing/2014/main" id="{E7B8B5E1-2E24-F140-44B1-C648DAB722A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3440778" y="2462021"/>
                          <a:ext cx="314467" cy="377361"/>
                        </a:xfrm>
                        <a:custGeom>
                          <a:avLst/>
                          <a:gdLst>
                            <a:gd name="connsiteX0" fmla="*/ 0 w 503147"/>
                            <a:gd name="connsiteY0" fmla="*/ 0 h 377361"/>
                            <a:gd name="connsiteX1" fmla="*/ 314467 w 503147"/>
                            <a:gd name="connsiteY1" fmla="*/ 0 h 377361"/>
                            <a:gd name="connsiteX2" fmla="*/ 503147 w 503147"/>
                            <a:gd name="connsiteY2" fmla="*/ 188681 h 377361"/>
                            <a:gd name="connsiteX3" fmla="*/ 314467 w 503147"/>
                            <a:gd name="connsiteY3" fmla="*/ 377361 h 377361"/>
                            <a:gd name="connsiteX4" fmla="*/ 0 w 503147"/>
                            <a:gd name="connsiteY4" fmla="*/ 377361 h 377361"/>
                            <a:gd name="connsiteX5" fmla="*/ 0 w 503147"/>
                            <a:gd name="connsiteY5" fmla="*/ 0 h 377361"/>
                            <a:gd name="connsiteX0" fmla="*/ 0 w 314467"/>
                            <a:gd name="connsiteY0" fmla="*/ 0 h 377361"/>
                            <a:gd name="connsiteX1" fmla="*/ 314467 w 314467"/>
                            <a:gd name="connsiteY1" fmla="*/ 0 h 377361"/>
                            <a:gd name="connsiteX2" fmla="*/ 271682 w 314467"/>
                            <a:gd name="connsiteY2" fmla="*/ 184098 h 377361"/>
                            <a:gd name="connsiteX3" fmla="*/ 314467 w 314467"/>
                            <a:gd name="connsiteY3" fmla="*/ 377361 h 377361"/>
                            <a:gd name="connsiteX4" fmla="*/ 0 w 314467"/>
                            <a:gd name="connsiteY4" fmla="*/ 377361 h 377361"/>
                            <a:gd name="connsiteX5" fmla="*/ 0 w 314467"/>
                            <a:gd name="connsiteY5" fmla="*/ 0 h 37736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314467" h="377361">
                              <a:moveTo>
                                <a:pt x="0" y="0"/>
                              </a:moveTo>
                              <a:lnTo>
                                <a:pt x="314467" y="0"/>
                              </a:lnTo>
                              <a:lnTo>
                                <a:pt x="271682" y="184098"/>
                              </a:lnTo>
                              <a:lnTo>
                                <a:pt x="314467" y="377361"/>
                              </a:lnTo>
                              <a:lnTo>
                                <a:pt x="0" y="37736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rgbClr val="C9151E">
                                <a:shade val="30000"/>
                                <a:satMod val="115000"/>
                              </a:srgbClr>
                            </a:gs>
                            <a:gs pos="50000">
                              <a:srgbClr val="C9151E">
                                <a:shade val="67500"/>
                                <a:satMod val="115000"/>
                              </a:srgbClr>
                            </a:gs>
                            <a:gs pos="100000">
                              <a:srgbClr val="C9151E">
                                <a:shade val="100000"/>
                                <a:satMod val="115000"/>
                              </a:srgbClr>
                            </a:gs>
                          </a:gsLst>
                          <a:lin ang="60000" scaled="0"/>
                          <a:tileRect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15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dirty="0"/>
                        </a:p>
                      </p:txBody>
                    </p:sp>
                    <p:grpSp>
                      <p:nvGrpSpPr>
                        <p:cNvPr id="47" name="グループ化 46">
                          <a:extLst>
                            <a:ext uri="{FF2B5EF4-FFF2-40B4-BE49-F238E27FC236}">
                              <a16:creationId xmlns:a16="http://schemas.microsoft.com/office/drawing/2014/main" id="{5A4C3913-04F7-9151-9FFD-A91561F9204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917550" y="2498639"/>
                          <a:ext cx="3434565" cy="421631"/>
                          <a:chOff x="1917550" y="2498639"/>
                          <a:chExt cx="3434565" cy="421631"/>
                        </a:xfrm>
                      </p:grpSpPr>
                      <p:sp>
                        <p:nvSpPr>
                          <p:cNvPr id="41" name="テキスト ボックス 40">
                            <a:extLst>
                              <a:ext uri="{FF2B5EF4-FFF2-40B4-BE49-F238E27FC236}">
                                <a16:creationId xmlns:a16="http://schemas.microsoft.com/office/drawing/2014/main" id="{BA920425-9F3E-F825-3E4D-965E3A2808D9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366547" y="2498639"/>
                            <a:ext cx="453763" cy="253916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kumimoji="1" lang="ja-JP" altLang="en-US" sz="1050" b="1" dirty="0">
                                <a:solidFill>
                                  <a:schemeClr val="bg1"/>
                                </a:solidFill>
                              </a:rPr>
                              <a:t>新型</a:t>
                            </a:r>
                          </a:p>
                        </p:txBody>
                      </p:sp>
                      <p:sp>
                        <p:nvSpPr>
                          <p:cNvPr id="43" name="テキスト ボックス 42">
                            <a:extLst>
                              <a:ext uri="{FF2B5EF4-FFF2-40B4-BE49-F238E27FC236}">
                                <a16:creationId xmlns:a16="http://schemas.microsoft.com/office/drawing/2014/main" id="{B59F1DA8-06A0-DCAC-3685-D94758EAB769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683682" y="2543692"/>
                            <a:ext cx="1668433" cy="376578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>
                              <a:lnSpc>
                                <a:spcPts val="1100"/>
                              </a:lnSpc>
                            </a:pPr>
                            <a:r>
                              <a:rPr lang="ja-JP" altLang="en-US" sz="1150" b="1" i="0" u="none" strike="noStrike" spc="-150" baseline="0" dirty="0">
                                <a:solidFill>
                                  <a:srgbClr val="FFFFFF"/>
                                </a:solidFill>
                                <a:latin typeface="HiraginoUDSansStd-W6"/>
                              </a:rPr>
                              <a:t>プレミアムエコキュート</a:t>
                            </a:r>
                          </a:p>
                          <a:p>
                            <a:pPr algn="ctr">
                              <a:lnSpc>
                                <a:spcPts val="1100"/>
                              </a:lnSpc>
                            </a:pPr>
                            <a:r>
                              <a:rPr lang="en-US" altLang="ja-JP" sz="1000" i="0" u="none" strike="noStrike" dirty="0">
                                <a:solidFill>
                                  <a:srgbClr val="FFFFFF"/>
                                </a:solidFill>
                                <a:latin typeface="HiraginoUDSansStd-W4"/>
                              </a:rPr>
                              <a:t>(CHP-HXE37AY5K)</a:t>
                            </a:r>
                            <a:endParaRPr kumimoji="1" lang="ja-JP" altLang="en-US" sz="1000" dirty="0"/>
                          </a:p>
                        </p:txBody>
                      </p:sp>
                      <p:sp>
                        <p:nvSpPr>
                          <p:cNvPr id="44" name="テキスト ボックス 43">
                            <a:extLst>
                              <a:ext uri="{FF2B5EF4-FFF2-40B4-BE49-F238E27FC236}">
                                <a16:creationId xmlns:a16="http://schemas.microsoft.com/office/drawing/2014/main" id="{3D8928E0-0AB2-2992-EF80-2773700218F2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917550" y="2531214"/>
                            <a:ext cx="1334361" cy="35668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>
                              <a:lnSpc>
                                <a:spcPts val="1100"/>
                              </a:lnSpc>
                            </a:pPr>
                            <a:r>
                              <a:rPr kumimoji="1" lang="en-US" altLang="ja-JP" sz="1100" b="1" i="0" u="none" strike="noStrike" kern="1200" baseline="0" dirty="0" smtClean="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rPr>
                              <a:t>2010</a:t>
                            </a:r>
                            <a:r>
                              <a:rPr kumimoji="1" lang="ja-JP" altLang="en-US" sz="800" b="1" i="0" u="none" strike="noStrike" kern="1200" baseline="0" dirty="0" smtClean="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rPr>
                              <a:t>年製</a:t>
                            </a:r>
                            <a:r>
                              <a:rPr kumimoji="1" lang="ja-JP" altLang="en-US" sz="800" b="1" i="0" u="none" strike="noStrike" kern="1200" baseline="0" dirty="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rPr>
                              <a:t>のエキュート</a:t>
                            </a:r>
                          </a:p>
                          <a:p>
                            <a:pPr algn="ctr">
                              <a:lnSpc>
                                <a:spcPts val="1100"/>
                              </a:lnSpc>
                            </a:pPr>
                            <a:r>
                              <a:rPr kumimoji="1" lang="en-US" altLang="ja-JP" sz="900" b="0" i="0" u="none" strike="noStrike" kern="1200" baseline="0" dirty="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rPr>
                              <a:t>(</a:t>
                            </a:r>
                            <a:r>
                              <a:rPr kumimoji="1" lang="en-US" altLang="ja-JP" sz="900" b="0" i="0" u="none" strike="noStrike" kern="1200" baseline="0" dirty="0" smtClean="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rPr>
                              <a:t>CHP-371DA8K)</a:t>
                            </a:r>
                            <a:endParaRPr kumimoji="1" lang="ja-JP" altLang="en-US" sz="900" dirty="0"/>
                          </a:p>
                        </p:txBody>
                      </p:sp>
                    </p:grpSp>
                  </p:grpSp>
                  <p:grpSp>
                    <p:nvGrpSpPr>
                      <p:cNvPr id="60" name="グループ化 59">
                        <a:extLst>
                          <a:ext uri="{FF2B5EF4-FFF2-40B4-BE49-F238E27FC236}">
                            <a16:creationId xmlns:a16="http://schemas.microsoft.com/office/drawing/2014/main" id="{F4255348-0A86-9A4E-663B-70ED31A2ED2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82236" y="4274928"/>
                        <a:ext cx="3448699" cy="351796"/>
                        <a:chOff x="3282236" y="4274928"/>
                        <a:chExt cx="3448699" cy="351796"/>
                      </a:xfrm>
                    </p:grpSpPr>
                    <p:sp>
                      <p:nvSpPr>
                        <p:cNvPr id="51" name="テキスト ボックス 50">
                          <a:extLst>
                            <a:ext uri="{FF2B5EF4-FFF2-40B4-BE49-F238E27FC236}">
                              <a16:creationId xmlns:a16="http://schemas.microsoft.com/office/drawing/2014/main" id="{D9506F95-EC2B-90A3-DC9F-D3156D64DD4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282236" y="4274928"/>
                          <a:ext cx="1573049" cy="35179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ja-JP" altLang="en-US" sz="1300" b="1" i="0" u="none" strike="noStrike" baseline="0" dirty="0" smtClean="0">
                              <a:solidFill>
                                <a:srgbClr val="E60012"/>
                              </a:solidFill>
                              <a:latin typeface="BIZ UDPゴシック" panose="020B0400000000000000" pitchFamily="50" charset="-128"/>
                              <a:ea typeface="BIZ UDPゴシック" panose="020B0400000000000000" pitchFamily="50" charset="-128"/>
                            </a:rPr>
                            <a:t>約</a:t>
                          </a:r>
                          <a:r>
                            <a:rPr lang="en-US" altLang="ja-JP" b="1" spc="70" dirty="0" smtClean="0">
                              <a:solidFill>
                                <a:srgbClr val="E60012"/>
                              </a:solidFill>
                              <a:latin typeface="BIZ UDPゴシック" panose="020B0400000000000000" pitchFamily="50" charset="-128"/>
                              <a:ea typeface="BIZ UDPゴシック" panose="020B0400000000000000" pitchFamily="50" charset="-128"/>
                            </a:rPr>
                            <a:t>44</a:t>
                          </a:r>
                          <a:r>
                            <a:rPr lang="en-US" altLang="ja-JP" sz="1800" b="1" i="0" u="none" strike="noStrike" spc="70" dirty="0" smtClean="0">
                              <a:solidFill>
                                <a:srgbClr val="E60012"/>
                              </a:solidFill>
                              <a:latin typeface="BIZ UDPゴシック" panose="020B0400000000000000" pitchFamily="50" charset="-128"/>
                              <a:ea typeface="BIZ UDPゴシック" panose="020B0400000000000000" pitchFamily="50" charset="-128"/>
                            </a:rPr>
                            <a:t>,000</a:t>
                          </a:r>
                          <a:r>
                            <a:rPr lang="ja-JP" altLang="en-US" sz="1300" b="1" i="0" u="none" strike="noStrike" spc="70" dirty="0">
                              <a:solidFill>
                                <a:srgbClr val="E60012"/>
                              </a:solidFill>
                              <a:latin typeface="BIZ UDPゴシック" panose="020B0400000000000000" pitchFamily="50" charset="-128"/>
                              <a:ea typeface="BIZ UDPゴシック" panose="020B0400000000000000" pitchFamily="50" charset="-128"/>
                            </a:rPr>
                            <a:t>円</a:t>
                          </a:r>
                          <a:endParaRPr kumimoji="1" lang="ja-JP" altLang="en-US" sz="1100" b="1" spc="100" dirty="0">
                            <a:solidFill>
                              <a:srgbClr val="E60012"/>
                            </a:solidFill>
                            <a:latin typeface="BIZ UDPゴシック" panose="020B0400000000000000" pitchFamily="50" charset="-128"/>
                            <a:ea typeface="BIZ UDPゴシック" panose="020B0400000000000000" pitchFamily="50" charset="-128"/>
                          </a:endParaRPr>
                        </a:p>
                      </p:txBody>
                    </p:sp>
                    <p:grpSp>
                      <p:nvGrpSpPr>
                        <p:cNvPr id="59" name="グループ化 58">
                          <a:extLst>
                            <a:ext uri="{FF2B5EF4-FFF2-40B4-BE49-F238E27FC236}">
                              <a16:creationId xmlns:a16="http://schemas.microsoft.com/office/drawing/2014/main" id="{D9B84ADB-F39A-C58B-9E5D-9B7A792A809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722453" y="4301302"/>
                          <a:ext cx="2008482" cy="307822"/>
                          <a:chOff x="4722453" y="4301302"/>
                          <a:chExt cx="2008482" cy="307822"/>
                        </a:xfrm>
                      </p:grpSpPr>
                      <p:sp>
                        <p:nvSpPr>
                          <p:cNvPr id="53" name="テキスト ボックス 52">
                            <a:extLst>
                              <a:ext uri="{FF2B5EF4-FFF2-40B4-BE49-F238E27FC236}">
                                <a16:creationId xmlns:a16="http://schemas.microsoft.com/office/drawing/2014/main" id="{D61F5ECC-4EAD-B6AC-C224-F777886E5527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994562" y="4301302"/>
                            <a:ext cx="1736373" cy="30782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ja-JP" altLang="en-US" sz="1100" b="1" i="0" u="none" strike="noStrike" baseline="0" dirty="0">
                                <a:solidFill>
                                  <a:srgbClr val="E60012"/>
                                </a:solidFill>
                                <a:latin typeface="BIZ UDPゴシック" panose="020B0400000000000000" pitchFamily="50" charset="-128"/>
                                <a:ea typeface="BIZ UDPゴシック" panose="020B0400000000000000" pitchFamily="50" charset="-128"/>
                              </a:rPr>
                              <a:t>約</a:t>
                            </a:r>
                            <a:r>
                              <a:rPr lang="en-US" altLang="ja-JP" sz="1500" b="1" i="0" u="none" strike="noStrike" spc="-30" dirty="0" smtClean="0">
                                <a:solidFill>
                                  <a:srgbClr val="E60012"/>
                                </a:solidFill>
                                <a:latin typeface="BIZ UDPゴシック" panose="020B0400000000000000" pitchFamily="50" charset="-128"/>
                                <a:ea typeface="BIZ UDPゴシック" panose="020B0400000000000000" pitchFamily="50" charset="-128"/>
                              </a:rPr>
                              <a:t>21,00</a:t>
                            </a:r>
                            <a:r>
                              <a:rPr lang="en-US" altLang="ja-JP" sz="1500" b="1" i="0" u="none" strike="noStrike" baseline="0" dirty="0" smtClean="0">
                                <a:solidFill>
                                  <a:srgbClr val="E60012"/>
                                </a:solidFill>
                                <a:latin typeface="BIZ UDPゴシック" panose="020B0400000000000000" pitchFamily="50" charset="-128"/>
                                <a:ea typeface="BIZ UDPゴシック" panose="020B0400000000000000" pitchFamily="50" charset="-128"/>
                              </a:rPr>
                              <a:t>0</a:t>
                            </a:r>
                            <a:r>
                              <a:rPr lang="ja-JP" altLang="en-US" sz="1100" b="1" i="0" u="none" strike="noStrike" spc="100" dirty="0">
                                <a:solidFill>
                                  <a:srgbClr val="E60012"/>
                                </a:solidFill>
                                <a:latin typeface="BIZ UDPゴシック" panose="020B0400000000000000" pitchFamily="50" charset="-128"/>
                                <a:ea typeface="BIZ UDPゴシック" panose="020B0400000000000000" pitchFamily="50" charset="-128"/>
                              </a:rPr>
                              <a:t>円</a:t>
                            </a:r>
                            <a:r>
                              <a:rPr lang="ja-JP" altLang="en-US" sz="1300" b="1" i="0" u="none" strike="noStrike" spc="100" dirty="0">
                                <a:solidFill>
                                  <a:srgbClr val="E60012"/>
                                </a:solidFill>
                                <a:latin typeface="BIZ UDPゴシック" panose="020B0400000000000000" pitchFamily="50" charset="-128"/>
                                <a:ea typeface="BIZ UDPゴシック" panose="020B0400000000000000" pitchFamily="50" charset="-128"/>
                              </a:rPr>
                              <a:t>お</a:t>
                            </a:r>
                            <a:r>
                              <a:rPr lang="ja-JP" altLang="en-US" sz="1300" b="1" i="0" u="none" strike="noStrike" spc="-150" dirty="0">
                                <a:solidFill>
                                  <a:srgbClr val="E60012"/>
                                </a:solidFill>
                                <a:latin typeface="BIZ UDPゴシック" panose="020B0400000000000000" pitchFamily="50" charset="-128"/>
                                <a:ea typeface="BIZ UDPゴシック" panose="020B0400000000000000" pitchFamily="50" charset="-128"/>
                              </a:rPr>
                              <a:t>得</a:t>
                            </a:r>
                            <a:r>
                              <a:rPr lang="ja-JP" altLang="en-US" sz="1300" b="1" i="0" u="none" strike="noStrike" spc="100" dirty="0">
                                <a:solidFill>
                                  <a:srgbClr val="E60012"/>
                                </a:solidFill>
                                <a:latin typeface="BIZ UDPゴシック" panose="020B0400000000000000" pitchFamily="50" charset="-128"/>
                                <a:ea typeface="BIZ UDPゴシック" panose="020B0400000000000000" pitchFamily="50" charset="-128"/>
                              </a:rPr>
                              <a:t>！</a:t>
                            </a:r>
                            <a:endParaRPr kumimoji="1" lang="ja-JP" altLang="en-US" sz="1300" dirty="0">
                              <a:solidFill>
                                <a:srgbClr val="E60012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6" name="フリーフォーム: 図形 55">
                            <a:extLst>
                              <a:ext uri="{FF2B5EF4-FFF2-40B4-BE49-F238E27FC236}">
                                <a16:creationId xmlns:a16="http://schemas.microsoft.com/office/drawing/2014/main" id="{0D8312D6-0089-5964-ADE5-2645F874931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6200000">
                            <a:off x="5571284" y="3459821"/>
                            <a:ext cx="297022" cy="1994684"/>
                          </a:xfrm>
                          <a:custGeom>
                            <a:avLst/>
                            <a:gdLst>
                              <a:gd name="connsiteX0" fmla="*/ 307777 w 307777"/>
                              <a:gd name="connsiteY0" fmla="*/ 197307 h 1994684"/>
                              <a:gd name="connsiteX1" fmla="*/ 307777 w 307777"/>
                              <a:gd name="connsiteY1" fmla="*/ 1981191 h 1994684"/>
                              <a:gd name="connsiteX2" fmla="*/ 294284 w 307777"/>
                              <a:gd name="connsiteY2" fmla="*/ 1994684 h 1994684"/>
                              <a:gd name="connsiteX3" fmla="*/ 13493 w 307777"/>
                              <a:gd name="connsiteY3" fmla="*/ 1994684 h 1994684"/>
                              <a:gd name="connsiteX4" fmla="*/ 0 w 307777"/>
                              <a:gd name="connsiteY4" fmla="*/ 1981191 h 1994684"/>
                              <a:gd name="connsiteX5" fmla="*/ 0 w 307777"/>
                              <a:gd name="connsiteY5" fmla="*/ 197307 h 1994684"/>
                              <a:gd name="connsiteX6" fmla="*/ 13493 w 307777"/>
                              <a:gd name="connsiteY6" fmla="*/ 183814 h 1994684"/>
                              <a:gd name="connsiteX7" fmla="*/ 100959 w 307777"/>
                              <a:gd name="connsiteY7" fmla="*/ 183814 h 1994684"/>
                              <a:gd name="connsiteX8" fmla="*/ 151628 w 307777"/>
                              <a:gd name="connsiteY8" fmla="*/ 0 h 1994684"/>
                              <a:gd name="connsiteX9" fmla="*/ 202296 w 307777"/>
                              <a:gd name="connsiteY9" fmla="*/ 183814 h 1994684"/>
                              <a:gd name="connsiteX10" fmla="*/ 294284 w 307777"/>
                              <a:gd name="connsiteY10" fmla="*/ 183814 h 1994684"/>
                              <a:gd name="connsiteX11" fmla="*/ 307777 w 307777"/>
                              <a:gd name="connsiteY11" fmla="*/ 197307 h 199468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</a:cxnLst>
                            <a:rect l="l" t="t" r="r" b="b"/>
                            <a:pathLst>
                              <a:path w="307777" h="1994684">
                                <a:moveTo>
                                  <a:pt x="307777" y="197307"/>
                                </a:moveTo>
                                <a:lnTo>
                                  <a:pt x="307777" y="1981191"/>
                                </a:lnTo>
                                <a:cubicBezTo>
                                  <a:pt x="307777" y="1988643"/>
                                  <a:pt x="301736" y="1994684"/>
                                  <a:pt x="294284" y="1994684"/>
                                </a:cubicBezTo>
                                <a:lnTo>
                                  <a:pt x="13493" y="1994684"/>
                                </a:lnTo>
                                <a:cubicBezTo>
                                  <a:pt x="6041" y="1994684"/>
                                  <a:pt x="0" y="1988643"/>
                                  <a:pt x="0" y="1981191"/>
                                </a:cubicBezTo>
                                <a:lnTo>
                                  <a:pt x="0" y="197307"/>
                                </a:lnTo>
                                <a:cubicBezTo>
                                  <a:pt x="0" y="189855"/>
                                  <a:pt x="6041" y="183814"/>
                                  <a:pt x="13493" y="183814"/>
                                </a:cubicBezTo>
                                <a:lnTo>
                                  <a:pt x="100959" y="183814"/>
                                </a:lnTo>
                                <a:lnTo>
                                  <a:pt x="151628" y="0"/>
                                </a:lnTo>
                                <a:lnTo>
                                  <a:pt x="202296" y="183814"/>
                                </a:lnTo>
                                <a:lnTo>
                                  <a:pt x="294284" y="183814"/>
                                </a:lnTo>
                                <a:cubicBezTo>
                                  <a:pt x="301736" y="183814"/>
                                  <a:pt x="307777" y="189855"/>
                                  <a:pt x="307777" y="197307"/>
                                </a:cubicBezTo>
                                <a:close/>
                              </a:path>
                            </a:pathLst>
                          </a:custGeom>
                          <a:noFill/>
                          <a:ln>
                            <a:solidFill>
                              <a:srgbClr val="E60012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15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wrap="square" rtlCol="0" anchor="ctr">
                            <a:noAutofit/>
                          </a:bodyPr>
                          <a:lstStyle/>
                          <a:p>
                            <a:pPr algn="ctr"/>
                            <a:endParaRPr kumimoji="1" lang="ja-JP" altLang="en-US"/>
                          </a:p>
                        </p:txBody>
                      </p:sp>
                    </p:grpSp>
                  </p:grpSp>
                </p:grpSp>
                <p:sp>
                  <p:nvSpPr>
                    <p:cNvPr id="64" name="テキスト ボックス 63">
                      <a:extLst>
                        <a:ext uri="{FF2B5EF4-FFF2-40B4-BE49-F238E27FC236}">
                          <a16:creationId xmlns:a16="http://schemas.microsoft.com/office/drawing/2014/main" id="{664398A4-93A6-AFB4-EC61-EC72B5BC6BC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80250" y="5000917"/>
                      <a:ext cx="3259829" cy="3811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ja-JP" altLang="en-US" sz="800" b="1" i="0" u="none" strike="noStrike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節水モードで</a:t>
                      </a:r>
                      <a:r>
                        <a:rPr lang="ja-JP" altLang="en-US" sz="1050" b="1" i="0" u="sng" strike="noStrike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水道代</a:t>
                      </a:r>
                      <a:r>
                        <a:rPr lang="ja-JP" altLang="en-US" sz="800" b="1" i="0" u="none" strike="noStrike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が年間</a:t>
                      </a:r>
                      <a:r>
                        <a:rPr lang="ja-JP" altLang="en-US" sz="1100" b="1" i="0" u="none" strike="noStrike" baseline="0" dirty="0">
                          <a:solidFill>
                            <a:srgbClr val="E60012"/>
                          </a:solidFill>
                          <a:latin typeface="HiraginoUDSansStd-W5"/>
                        </a:rPr>
                        <a:t>約</a:t>
                      </a:r>
                      <a:r>
                        <a:rPr lang="en-US" altLang="ja-JP" sz="1600" i="0" u="none" strike="noStrike" baseline="0" dirty="0">
                          <a:solidFill>
                            <a:srgbClr val="E60012"/>
                          </a:solidFill>
                          <a:latin typeface="HiraginoUDSansStd-W5"/>
                        </a:rPr>
                        <a:t>7,700</a:t>
                      </a:r>
                      <a:r>
                        <a:rPr lang="ja-JP" altLang="en-US" sz="1100" b="1" i="0" u="none" strike="noStrike" baseline="0" dirty="0">
                          <a:solidFill>
                            <a:srgbClr val="E60012"/>
                          </a:solidFill>
                          <a:latin typeface="HiraginoUDSansStd-W5"/>
                        </a:rPr>
                        <a:t>円</a:t>
                      </a:r>
                      <a:r>
                        <a:rPr lang="ja-JP" altLang="en-US" sz="1050" b="1" i="0" u="none" strike="noStrike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お</a:t>
                      </a:r>
                      <a:r>
                        <a:rPr lang="ja-JP" altLang="en-US" sz="1050" b="1" i="0" u="none" strike="noStrike" spc="-150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得</a:t>
                      </a:r>
                      <a:r>
                        <a:rPr lang="ja-JP" altLang="en-US" sz="1050" b="1" i="0" u="none" strike="noStrike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！</a:t>
                      </a:r>
                      <a:endParaRPr lang="en-US" altLang="ja-JP" sz="1050" b="1" i="0" u="none" strike="noStrike" baseline="0" dirty="0">
                        <a:solidFill>
                          <a:srgbClr val="000000"/>
                        </a:solidFill>
                        <a:latin typeface="HiraginoUDSansStd-W5"/>
                      </a:endParaRP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ja-JP" altLang="en-US" sz="800" b="1" i="0" u="none" strike="noStrike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浴槽に入らない間は</a:t>
                      </a:r>
                      <a:r>
                        <a:rPr lang="ja-JP" altLang="en-US" sz="1050" b="1" i="0" u="none" strike="noStrike" baseline="0" dirty="0">
                          <a:solidFill>
                            <a:srgbClr val="E60012"/>
                          </a:solidFill>
                          <a:latin typeface="HiraginoUDSansStd-W5"/>
                        </a:rPr>
                        <a:t>保温追いだきカッ</a:t>
                      </a:r>
                      <a:r>
                        <a:rPr lang="ja-JP" altLang="en-US" sz="1050" b="1" i="0" u="none" strike="noStrike" spc="-300" baseline="0" dirty="0">
                          <a:solidFill>
                            <a:srgbClr val="E60012"/>
                          </a:solidFill>
                          <a:latin typeface="HiraginoUDSansStd-W5"/>
                        </a:rPr>
                        <a:t>ト</a:t>
                      </a:r>
                      <a:r>
                        <a:rPr lang="ja-JP" altLang="en-US" sz="1050" b="1" i="0" u="none" strike="noStrike" baseline="0" dirty="0">
                          <a:solidFill>
                            <a:srgbClr val="E60012"/>
                          </a:solidFill>
                          <a:latin typeface="HiraginoUDSansStd-W5"/>
                        </a:rPr>
                        <a:t>！</a:t>
                      </a:r>
                      <a:endParaRPr kumimoji="1" lang="ja-JP" altLang="en-US" sz="1050" b="1" dirty="0">
                        <a:solidFill>
                          <a:srgbClr val="E60012"/>
                        </a:solidFill>
                      </a:endParaRPr>
                    </a:p>
                  </p:txBody>
                </p:sp>
                <p:sp>
                  <p:nvSpPr>
                    <p:cNvPr id="66" name="テキスト ボックス 65">
                      <a:extLst>
                        <a:ext uri="{FF2B5EF4-FFF2-40B4-BE49-F238E27FC236}">
                          <a16:creationId xmlns:a16="http://schemas.microsoft.com/office/drawing/2014/main" id="{8A790F13-24BF-3A25-420B-6AAEA6DA579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80250" y="5375899"/>
                      <a:ext cx="3389743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ja-JP" altLang="en-US" sz="800" b="1" i="0" u="none" strike="noStrike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太陽光発電の余剰電力を活用できる</a:t>
                      </a:r>
                      <a:r>
                        <a:rPr lang="ja-JP" altLang="en-US" sz="1100" b="1" i="0" u="none" strike="noStrike" baseline="0" dirty="0">
                          <a:solidFill>
                            <a:srgbClr val="E60012"/>
                          </a:solidFill>
                          <a:latin typeface="HiraginoUDSansStd-W5"/>
                        </a:rPr>
                        <a:t>ソーラーモード</a:t>
                      </a:r>
                      <a:r>
                        <a:rPr lang="ja-JP" altLang="en-US" sz="800" b="1" i="0" u="none" strike="noStrike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を搭載！</a:t>
                      </a:r>
                      <a:endParaRPr lang="en-US" altLang="ja-JP" sz="800" b="1" i="0" u="none" strike="noStrike" baseline="0" dirty="0">
                        <a:solidFill>
                          <a:srgbClr val="000000"/>
                        </a:solidFill>
                        <a:latin typeface="HiraginoUDSansStd-W5"/>
                      </a:endParaRP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ja-JP" altLang="en-US" sz="100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　　  </a:t>
                      </a:r>
                      <a:r>
                        <a:rPr lang="en-US" altLang="ja-JP" sz="1000" b="1" i="0" u="none" strike="noStrike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HEMS</a:t>
                      </a:r>
                      <a:r>
                        <a:rPr lang="ja-JP" altLang="en-US" sz="800" b="1" i="0" u="none" strike="noStrike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なしでもアプリで対応</a:t>
                      </a:r>
                      <a:r>
                        <a:rPr lang="ja-JP" altLang="en-US" sz="1050" b="1" i="0" u="none" strike="noStrike" baseline="0" dirty="0">
                          <a:solidFill>
                            <a:srgbClr val="E60012"/>
                          </a:solidFill>
                          <a:latin typeface="HiraginoUDSansStd-W5"/>
                        </a:rPr>
                        <a:t>ソーラーモードアプリ</a:t>
                      </a:r>
                      <a:r>
                        <a:rPr lang="ja-JP" altLang="en-US" sz="800" b="1" i="0" u="none" strike="noStrike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も。</a:t>
                      </a:r>
                      <a:endParaRPr kumimoji="1" lang="ja-JP" altLang="en-US" sz="800" b="1" dirty="0"/>
                    </a:p>
                  </p:txBody>
                </p:sp>
              </p:grpSp>
              <p:grpSp>
                <p:nvGrpSpPr>
                  <p:cNvPr id="70" name="グループ化 69">
                    <a:extLst>
                      <a:ext uri="{FF2B5EF4-FFF2-40B4-BE49-F238E27FC236}">
                        <a16:creationId xmlns:a16="http://schemas.microsoft.com/office/drawing/2014/main" id="{A2FDF55B-82D0-0002-655F-C7FBC51AF90E}"/>
                      </a:ext>
                    </a:extLst>
                  </p:cNvPr>
                  <p:cNvGrpSpPr/>
                  <p:nvPr/>
                </p:nvGrpSpPr>
                <p:grpSpPr>
                  <a:xfrm>
                    <a:off x="3229158" y="6585584"/>
                    <a:ext cx="581865" cy="207749"/>
                    <a:chOff x="3554262" y="3898006"/>
                    <a:chExt cx="581865" cy="207749"/>
                  </a:xfrm>
                </p:grpSpPr>
                <p:sp>
                  <p:nvSpPr>
                    <p:cNvPr id="67" name="正方形/長方形 66">
                      <a:extLst>
                        <a:ext uri="{FF2B5EF4-FFF2-40B4-BE49-F238E27FC236}">
                          <a16:creationId xmlns:a16="http://schemas.microsoft.com/office/drawing/2014/main" id="{E2966167-6C91-A410-6898-BA43FCC7FF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03444" y="3935092"/>
                      <a:ext cx="287775" cy="120907"/>
                    </a:xfrm>
                    <a:prstGeom prst="rect">
                      <a:avLst/>
                    </a:prstGeom>
                    <a:solidFill>
                      <a:srgbClr val="E6001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9" name="テキスト ボックス 68">
                      <a:extLst>
                        <a:ext uri="{FF2B5EF4-FFF2-40B4-BE49-F238E27FC236}">
                          <a16:creationId xmlns:a16="http://schemas.microsoft.com/office/drawing/2014/main" id="{A583BD5C-E9AB-D9C9-AE4D-25457A39718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54262" y="3898006"/>
                      <a:ext cx="581865" cy="20774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ja-JP" sz="750" b="1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NEW</a:t>
                      </a:r>
                      <a:endParaRPr kumimoji="1" lang="ja-JP" altLang="en-US" sz="750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p:txBody>
                </p:sp>
              </p:grpSp>
              <p:sp>
                <p:nvSpPr>
                  <p:cNvPr id="2" name="テキスト ボックス 1">
                    <a:extLst>
                      <a:ext uri="{FF2B5EF4-FFF2-40B4-BE49-F238E27FC236}">
                        <a16:creationId xmlns:a16="http://schemas.microsoft.com/office/drawing/2014/main" id="{8FF55B67-1F42-64F3-FE7A-012D53D249B9}"/>
                      </a:ext>
                    </a:extLst>
                  </p:cNvPr>
                  <p:cNvSpPr txBox="1"/>
                  <p:nvPr/>
                </p:nvSpPr>
                <p:spPr>
                  <a:xfrm>
                    <a:off x="3271989" y="6860637"/>
                    <a:ext cx="374043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1000" b="1" dirty="0">
                        <a:solidFill>
                          <a:srgbClr val="E60012"/>
                        </a:solidFill>
                      </a:rPr>
                      <a:t>入浴お知らせ機能搭載</a:t>
                    </a:r>
                    <a:r>
                      <a:rPr kumimoji="1" lang="ja-JP" altLang="en-US" sz="850" b="1" dirty="0"/>
                      <a:t>で</a:t>
                    </a:r>
                    <a:r>
                      <a:rPr kumimoji="1" lang="ja-JP" altLang="en-US" sz="1000" b="1" dirty="0"/>
                      <a:t>安</a:t>
                    </a:r>
                    <a:r>
                      <a:rPr kumimoji="1" lang="ja-JP" altLang="en-US" sz="1000" b="1" spc="-300" dirty="0"/>
                      <a:t>全・</a:t>
                    </a:r>
                    <a:r>
                      <a:rPr kumimoji="1" lang="ja-JP" altLang="en-US" sz="1000" b="1" dirty="0"/>
                      <a:t>安心な入浴をサポー</a:t>
                    </a:r>
                    <a:r>
                      <a:rPr kumimoji="1" lang="ja-JP" altLang="en-US" sz="1000" b="1" spc="-150" dirty="0"/>
                      <a:t>ト</a:t>
                    </a:r>
                    <a:r>
                      <a:rPr kumimoji="1" lang="ja-JP" altLang="en-US" sz="1000" b="1" dirty="0"/>
                      <a:t>！</a:t>
                    </a:r>
                    <a:endParaRPr kumimoji="1" lang="ja-JP" altLang="en-US" dirty="0"/>
                  </a:p>
                </p:txBody>
              </p:sp>
              <p:sp>
                <p:nvSpPr>
                  <p:cNvPr id="45" name="テキスト ボックス 44">
                    <a:extLst>
                      <a:ext uri="{FF2B5EF4-FFF2-40B4-BE49-F238E27FC236}">
                        <a16:creationId xmlns:a16="http://schemas.microsoft.com/office/drawing/2014/main" id="{4FCFCA18-E21E-E728-296E-036FD850C5E0}"/>
                      </a:ext>
                    </a:extLst>
                  </p:cNvPr>
                  <p:cNvSpPr txBox="1"/>
                  <p:nvPr/>
                </p:nvSpPr>
                <p:spPr>
                  <a:xfrm>
                    <a:off x="3271989" y="8257896"/>
                    <a:ext cx="374043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1000" b="1" dirty="0">
                        <a:solidFill>
                          <a:srgbClr val="E60012"/>
                        </a:solidFill>
                      </a:rPr>
                      <a:t>オールステンレス</a:t>
                    </a:r>
                    <a:r>
                      <a:rPr kumimoji="1" lang="ja-JP" altLang="en-US" sz="800" b="1" dirty="0"/>
                      <a:t>で</a:t>
                    </a:r>
                    <a:r>
                      <a:rPr kumimoji="1" lang="ja-JP" altLang="en-US" sz="1000" b="1" u="sng" dirty="0"/>
                      <a:t>耐腐食性と耐久性</a:t>
                    </a:r>
                    <a:r>
                      <a:rPr kumimoji="1" lang="ja-JP" altLang="en-US" sz="800" b="1" dirty="0"/>
                      <a:t>がさらに向</a:t>
                    </a:r>
                    <a:r>
                      <a:rPr kumimoji="1" lang="ja-JP" altLang="en-US" sz="800" b="1" spc="-150" dirty="0"/>
                      <a:t>上</a:t>
                    </a:r>
                    <a:r>
                      <a:rPr kumimoji="1" lang="ja-JP" altLang="en-US" sz="800" b="1" spc="-500" dirty="0"/>
                      <a:t>！</a:t>
                    </a:r>
                    <a:r>
                      <a:rPr kumimoji="1" lang="ja-JP" altLang="en-US" sz="700" b="1" dirty="0"/>
                      <a:t>（接続部を除く）</a:t>
                    </a:r>
                    <a:endParaRPr kumimoji="1" lang="ja-JP" altLang="en-US" sz="700" dirty="0"/>
                  </a:p>
                </p:txBody>
              </p:sp>
            </p:grpSp>
            <p:grpSp>
              <p:nvGrpSpPr>
                <p:cNvPr id="13" name="グループ化 12">
                  <a:extLst>
                    <a:ext uri="{FF2B5EF4-FFF2-40B4-BE49-F238E27FC236}">
                      <a16:creationId xmlns:a16="http://schemas.microsoft.com/office/drawing/2014/main" id="{D4576A4E-9CFB-7709-2D69-3A5987AA446E}"/>
                    </a:ext>
                  </a:extLst>
                </p:cNvPr>
                <p:cNvGrpSpPr/>
                <p:nvPr/>
              </p:nvGrpSpPr>
              <p:grpSpPr>
                <a:xfrm>
                  <a:off x="3229157" y="7131081"/>
                  <a:ext cx="3892263" cy="400110"/>
                  <a:chOff x="3229157" y="7131081"/>
                  <a:chExt cx="3892263" cy="400110"/>
                </a:xfrm>
              </p:grpSpPr>
              <p:sp>
                <p:nvSpPr>
                  <p:cNvPr id="3" name="テキスト ボックス 2">
                    <a:extLst>
                      <a:ext uri="{FF2B5EF4-FFF2-40B4-BE49-F238E27FC236}">
                        <a16:creationId xmlns:a16="http://schemas.microsoft.com/office/drawing/2014/main" id="{138D7F1A-6663-7AA3-A28C-5D6510AE34AB}"/>
                      </a:ext>
                    </a:extLst>
                  </p:cNvPr>
                  <p:cNvSpPr txBox="1"/>
                  <p:nvPr/>
                </p:nvSpPr>
                <p:spPr>
                  <a:xfrm>
                    <a:off x="3280250" y="7131081"/>
                    <a:ext cx="384117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ts val="1200"/>
                      </a:lnSpc>
                    </a:pPr>
                    <a:r>
                      <a:rPr lang="ja-JP" altLang="en-US" sz="800" b="1" i="0" u="none" strike="noStrike" baseline="0" dirty="0">
                        <a:solidFill>
                          <a:srgbClr val="000000"/>
                        </a:solidFill>
                        <a:latin typeface="HiraginoUDSansStd-W5"/>
                      </a:rPr>
                      <a:t>停電時でもお湯が使え</a:t>
                    </a:r>
                    <a:r>
                      <a:rPr lang="ja-JP" altLang="en-US" sz="800" b="1" i="0" u="none" strike="noStrike" spc="-150" baseline="0" dirty="0">
                        <a:solidFill>
                          <a:srgbClr val="000000"/>
                        </a:solidFill>
                        <a:latin typeface="HiraginoUDSansStd-W5"/>
                      </a:rPr>
                      <a:t>る</a:t>
                    </a:r>
                    <a:r>
                      <a:rPr lang="ja-JP" altLang="en-US" sz="800" b="1" i="0" u="none" strike="noStrike" baseline="0" dirty="0">
                        <a:solidFill>
                          <a:srgbClr val="000000"/>
                        </a:solidFill>
                        <a:latin typeface="HiraginoUDSansStd-W5"/>
                      </a:rPr>
                      <a:t>！ 断水時には生活用水をカンタンに確保できる！</a:t>
                    </a:r>
                    <a:endParaRPr lang="en-US" altLang="ja-JP" sz="800" b="1" i="0" u="none" strike="noStrike" baseline="0" dirty="0">
                      <a:solidFill>
                        <a:srgbClr val="000000"/>
                      </a:solidFill>
                      <a:latin typeface="HiraginoUDSansStd-W5"/>
                    </a:endParaRPr>
                  </a:p>
                  <a:p>
                    <a:pPr>
                      <a:lnSpc>
                        <a:spcPts val="1200"/>
                      </a:lnSpc>
                    </a:pPr>
                    <a:r>
                      <a:rPr lang="ja-JP" altLang="en-US" sz="800" dirty="0">
                        <a:solidFill>
                          <a:srgbClr val="000000"/>
                        </a:solidFill>
                        <a:latin typeface="HiraginoUDSansStd-W5"/>
                      </a:rPr>
                      <a:t>　　     </a:t>
                    </a:r>
                    <a:r>
                      <a:rPr lang="ja-JP" altLang="en-US" sz="800" b="1" i="0" u="none" strike="noStrike" spc="-50" dirty="0">
                        <a:solidFill>
                          <a:srgbClr val="000000"/>
                        </a:solidFill>
                        <a:latin typeface="HiraginoUDSansStd-W5"/>
                      </a:rPr>
                      <a:t>停電に備え</a:t>
                    </a:r>
                    <a:r>
                      <a:rPr lang="ja-JP" altLang="en-US" sz="800" b="1" i="0" u="none" strike="noStrike" spc="-300" dirty="0">
                        <a:solidFill>
                          <a:srgbClr val="000000"/>
                        </a:solidFill>
                        <a:latin typeface="HiraginoUDSansStd-W5"/>
                      </a:rPr>
                      <a:t>、</a:t>
                    </a:r>
                    <a:r>
                      <a:rPr lang="ja-JP" altLang="en-US" sz="800" b="1" i="0" u="none" strike="noStrike" spc="-50" dirty="0">
                        <a:solidFill>
                          <a:srgbClr val="000000"/>
                        </a:solidFill>
                        <a:latin typeface="HiraginoUDSansStd-W5"/>
                      </a:rPr>
                      <a:t>貯湯タンクにお湯を満タン湧き上</a:t>
                    </a:r>
                    <a:r>
                      <a:rPr lang="ja-JP" altLang="en-US" sz="800" b="1" i="0" u="none" strike="noStrike" spc="-150" dirty="0">
                        <a:solidFill>
                          <a:srgbClr val="000000"/>
                        </a:solidFill>
                        <a:latin typeface="HiraginoUDSansStd-W5"/>
                      </a:rPr>
                      <a:t>げ！</a:t>
                    </a:r>
                    <a:r>
                      <a:rPr lang="ja-JP" altLang="en-US" sz="800" b="1" i="0" u="none" strike="noStrike" spc="-50" dirty="0">
                        <a:solidFill>
                          <a:srgbClr val="000000"/>
                        </a:solidFill>
                        <a:latin typeface="HiraginoUDSansStd-W5"/>
                      </a:rPr>
                      <a:t>断水に備えて浴槽に水はり。</a:t>
                    </a:r>
                    <a:endParaRPr kumimoji="1" lang="ja-JP" altLang="en-US" sz="800" b="1" spc="-50" dirty="0"/>
                  </a:p>
                </p:txBody>
              </p:sp>
              <p:grpSp>
                <p:nvGrpSpPr>
                  <p:cNvPr id="9" name="グループ化 8">
                    <a:extLst>
                      <a:ext uri="{FF2B5EF4-FFF2-40B4-BE49-F238E27FC236}">
                        <a16:creationId xmlns:a16="http://schemas.microsoft.com/office/drawing/2014/main" id="{76E9E779-CF02-162C-740D-76B6615122EA}"/>
                      </a:ext>
                    </a:extLst>
                  </p:cNvPr>
                  <p:cNvGrpSpPr/>
                  <p:nvPr/>
                </p:nvGrpSpPr>
                <p:grpSpPr>
                  <a:xfrm>
                    <a:off x="3229157" y="7300580"/>
                    <a:ext cx="581865" cy="207749"/>
                    <a:chOff x="3554262" y="3866475"/>
                    <a:chExt cx="581865" cy="207749"/>
                  </a:xfrm>
                </p:grpSpPr>
                <p:sp>
                  <p:nvSpPr>
                    <p:cNvPr id="10" name="正方形/長方形 9">
                      <a:extLst>
                        <a:ext uri="{FF2B5EF4-FFF2-40B4-BE49-F238E27FC236}">
                          <a16:creationId xmlns:a16="http://schemas.microsoft.com/office/drawing/2014/main" id="{8689EA8E-B682-4B77-9DE2-7FA06533CB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03444" y="3902550"/>
                      <a:ext cx="287775" cy="120907"/>
                    </a:xfrm>
                    <a:prstGeom prst="rect">
                      <a:avLst/>
                    </a:prstGeom>
                    <a:solidFill>
                      <a:srgbClr val="E6001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1" name="テキスト ボックス 10">
                      <a:extLst>
                        <a:ext uri="{FF2B5EF4-FFF2-40B4-BE49-F238E27FC236}">
                          <a16:creationId xmlns:a16="http://schemas.microsoft.com/office/drawing/2014/main" id="{23D39D9F-9B28-3BB0-9807-593DCD6C567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54262" y="3866475"/>
                      <a:ext cx="581865" cy="20774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ja-JP" sz="750" b="1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NEW</a:t>
                      </a:r>
                      <a:endParaRPr kumimoji="1" lang="ja-JP" altLang="en-US" sz="750" b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E18DAC86-A2D3-531C-1B64-A97A610666E3}"/>
                  </a:ext>
                </a:extLst>
              </p:cNvPr>
              <p:cNvGrpSpPr/>
              <p:nvPr/>
            </p:nvGrpSpPr>
            <p:grpSpPr>
              <a:xfrm>
                <a:off x="3278045" y="8050859"/>
                <a:ext cx="3582983" cy="447106"/>
                <a:chOff x="3278045" y="8050859"/>
                <a:chExt cx="3582983" cy="447106"/>
              </a:xfrm>
            </p:grpSpPr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6DCB1D4A-66D0-1E9C-BBB9-4C61E8F37954}"/>
                    </a:ext>
                  </a:extLst>
                </p:cNvPr>
                <p:cNvSpPr txBox="1"/>
                <p:nvPr/>
              </p:nvSpPr>
              <p:spPr>
                <a:xfrm>
                  <a:off x="3278045" y="8097855"/>
                  <a:ext cx="358298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1200"/>
                    </a:lnSpc>
                  </a:pPr>
                  <a:r>
                    <a:rPr lang="en-US" altLang="ja-JP" sz="1000" b="1" i="0" u="none" strike="noStrike" baseline="0" dirty="0">
                      <a:solidFill>
                        <a:srgbClr val="000000"/>
                      </a:solidFill>
                      <a:latin typeface="HiraginoUDSansStd-W5"/>
                    </a:rPr>
                    <a:t>3</a:t>
                  </a:r>
                  <a:r>
                    <a:rPr lang="ja-JP" altLang="en-US" sz="800" b="1" i="0" u="none" strike="noStrike" baseline="0" dirty="0">
                      <a:solidFill>
                        <a:srgbClr val="000000"/>
                      </a:solidFill>
                      <a:latin typeface="HiraginoUDSansStd-W5"/>
                    </a:rPr>
                    <a:t>本脚で</a:t>
                  </a:r>
                  <a:r>
                    <a:rPr lang="ja-JP" altLang="en-US" sz="1000" b="1" i="0" u="none" strike="noStrike" baseline="0" dirty="0">
                      <a:solidFill>
                        <a:srgbClr val="E60012"/>
                      </a:solidFill>
                      <a:latin typeface="HiraginoUDSansStd-W5"/>
                    </a:rPr>
                    <a:t>クラス</a:t>
                  </a:r>
                  <a:r>
                    <a:rPr lang="en-US" altLang="ja-JP" sz="1200" b="1" dirty="0">
                      <a:solidFill>
                        <a:srgbClr val="E60012"/>
                      </a:solidFill>
                      <a:latin typeface="HiraginoUDSansStd-W5"/>
                    </a:rPr>
                    <a:t>S</a:t>
                  </a:r>
                  <a:r>
                    <a:rPr lang="ja-JP" altLang="en-US" sz="1000" b="1" dirty="0">
                      <a:solidFill>
                        <a:srgbClr val="E60012"/>
                      </a:solidFill>
                      <a:latin typeface="HiraginoUDSansStd-W5"/>
                    </a:rPr>
                    <a:t>対応   </a:t>
                  </a:r>
                  <a:r>
                    <a:rPr lang="ja-JP" altLang="en-US" sz="800" b="1" dirty="0">
                      <a:solidFill>
                        <a:srgbClr val="000000"/>
                      </a:solidFill>
                      <a:latin typeface="HiraginoUDSansStd-W5"/>
                    </a:rPr>
                    <a:t>の耐震設計。</a:t>
                  </a:r>
                  <a:endParaRPr lang="en-US" altLang="ja-JP" sz="800" b="1" i="0" u="none" strike="noStrike" baseline="0" dirty="0">
                    <a:solidFill>
                      <a:srgbClr val="000000"/>
                    </a:solidFill>
                    <a:latin typeface="HiraginoUDSansStd-W5"/>
                  </a:endParaRPr>
                </a:p>
                <a:p>
                  <a:pPr>
                    <a:lnSpc>
                      <a:spcPts val="1200"/>
                    </a:lnSpc>
                  </a:pPr>
                  <a:r>
                    <a:rPr lang="ja-JP" altLang="en-US" sz="800" b="1" i="0" u="none" strike="noStrike" baseline="0" dirty="0">
                      <a:solidFill>
                        <a:srgbClr val="000000"/>
                      </a:solidFill>
                      <a:latin typeface="HiraginoUDSansStd-W5"/>
                    </a:rPr>
                    <a:t>転倒</a:t>
                  </a:r>
                  <a:r>
                    <a:rPr lang="ja-JP" altLang="en-US" sz="800" b="1" dirty="0">
                      <a:solidFill>
                        <a:srgbClr val="000000"/>
                      </a:solidFill>
                      <a:latin typeface="HiraginoUDSansStd-W5"/>
                    </a:rPr>
                    <a:t>防止策として</a:t>
                  </a:r>
                  <a:r>
                    <a:rPr lang="ja-JP" altLang="en-US" sz="1000" b="1" u="sng" dirty="0">
                      <a:latin typeface="HiraginoUDSansStd-W5"/>
                    </a:rPr>
                    <a:t>脚の強度</a:t>
                  </a:r>
                  <a:r>
                    <a:rPr lang="ja-JP" altLang="en-US" sz="1000" b="1" u="sng" spc="-300" dirty="0">
                      <a:latin typeface="HiraginoUDSansStd-W5"/>
                    </a:rPr>
                    <a:t>、</a:t>
                  </a:r>
                  <a:r>
                    <a:rPr lang="ja-JP" altLang="en-US" sz="1000" b="1" u="sng" dirty="0">
                      <a:latin typeface="HiraginoUDSansStd-W5"/>
                    </a:rPr>
                    <a:t>設置方法にも配慮</a:t>
                  </a:r>
                  <a:r>
                    <a:rPr lang="ja-JP" altLang="en-US" sz="1000" b="1" u="sng" spc="-300" dirty="0">
                      <a:latin typeface="HiraginoUDSansStd-W5"/>
                    </a:rPr>
                    <a:t>。</a:t>
                  </a:r>
                  <a:r>
                    <a:rPr lang="ja-JP" altLang="en-US" sz="600" b="1" dirty="0">
                      <a:solidFill>
                        <a:srgbClr val="E60012"/>
                      </a:solidFill>
                      <a:latin typeface="HiraginoUDSansStd-W5"/>
                    </a:rPr>
                    <a:t>★</a:t>
                  </a:r>
                  <a:r>
                    <a:rPr lang="ja-JP" altLang="en-US" sz="600" b="1" dirty="0">
                      <a:latin typeface="HiraginoUDSansStd-W5"/>
                    </a:rPr>
                    <a:t>地上及び</a:t>
                  </a:r>
                  <a:r>
                    <a:rPr lang="en-US" altLang="ja-JP" sz="800" b="1" dirty="0">
                      <a:latin typeface="HiraginoUDSansStd-W5"/>
                    </a:rPr>
                    <a:t>1F</a:t>
                  </a:r>
                  <a:r>
                    <a:rPr lang="ja-JP" altLang="en-US" sz="600" b="1" dirty="0">
                      <a:latin typeface="HiraginoUDSansStd-W5"/>
                    </a:rPr>
                    <a:t>において。</a:t>
                  </a:r>
                  <a:endParaRPr kumimoji="1" lang="ja-JP" altLang="en-US" sz="600" b="1" dirty="0"/>
                </a:p>
              </p:txBody>
            </p:sp>
            <p:sp>
              <p:nvSpPr>
                <p:cNvPr id="16" name="テキスト ボックス 15">
                  <a:extLst>
                    <a:ext uri="{FF2B5EF4-FFF2-40B4-BE49-F238E27FC236}">
                      <a16:creationId xmlns:a16="http://schemas.microsoft.com/office/drawing/2014/main" id="{52231960-8D7C-7A3F-1EDE-24734850B8DF}"/>
                    </a:ext>
                  </a:extLst>
                </p:cNvPr>
                <p:cNvSpPr txBox="1"/>
                <p:nvPr/>
              </p:nvSpPr>
              <p:spPr>
                <a:xfrm>
                  <a:off x="4402511" y="8050859"/>
                  <a:ext cx="152723" cy="2348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1200"/>
                    </a:lnSpc>
                  </a:pPr>
                  <a:r>
                    <a:rPr lang="ja-JP" altLang="en-US" sz="600" b="1" dirty="0">
                      <a:solidFill>
                        <a:srgbClr val="E60012"/>
                      </a:solidFill>
                      <a:latin typeface="HiraginoUDSansStd-W5"/>
                    </a:rPr>
                    <a:t>★</a:t>
                  </a:r>
                  <a:endParaRPr kumimoji="1" lang="ja-JP" altLang="en-US" sz="600" b="1" dirty="0"/>
                </a:p>
              </p:txBody>
            </p:sp>
          </p:grpSp>
        </p:grp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B00C7D00-887A-A2F1-BE75-5B38CC3C7321}"/>
                </a:ext>
              </a:extLst>
            </p:cNvPr>
            <p:cNvSpPr txBox="1"/>
            <p:nvPr/>
          </p:nvSpPr>
          <p:spPr>
            <a:xfrm>
              <a:off x="11375858" y="5177846"/>
              <a:ext cx="3647390" cy="24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ja-JP" altLang="en-US" sz="800" b="1" i="0" u="none" strike="noStrike" baseline="0" dirty="0">
                  <a:solidFill>
                    <a:srgbClr val="000000"/>
                  </a:solidFill>
                  <a:latin typeface="HiraginoUDSansStd-W5"/>
                </a:rPr>
                <a:t>コロナの高圧力パワフル給湯なら</a:t>
              </a:r>
              <a:r>
                <a:rPr lang="ja-JP" altLang="en-US" sz="1100" b="1" i="0" u="none" strike="noStrike" baseline="0" dirty="0">
                  <a:solidFill>
                    <a:srgbClr val="E60012"/>
                  </a:solidFill>
                  <a:latin typeface="HiraginoUDSansStd-W5"/>
                </a:rPr>
                <a:t>パワフルシャワー</a:t>
              </a:r>
              <a:r>
                <a:rPr lang="ja-JP" altLang="en-US" sz="800" b="1" i="0" u="none" strike="noStrike" baseline="0" dirty="0">
                  <a:solidFill>
                    <a:srgbClr val="000000"/>
                  </a:solidFill>
                  <a:latin typeface="HiraginoUDSansStd-W5"/>
                </a:rPr>
                <a:t>が楽しめ</a:t>
              </a:r>
              <a:r>
                <a:rPr lang="ja-JP" altLang="en-US" sz="800" b="1" i="0" u="none" strike="noStrike" spc="-150" baseline="0" dirty="0">
                  <a:solidFill>
                    <a:srgbClr val="000000"/>
                  </a:solidFill>
                  <a:latin typeface="HiraginoUDSansStd-W5"/>
                </a:rPr>
                <a:t>る！</a:t>
              </a:r>
              <a:endParaRPr lang="en-US" altLang="ja-JP" sz="800" b="1" i="0" u="none" strike="noStrike" spc="-150" baseline="0" dirty="0">
                <a:solidFill>
                  <a:srgbClr val="000000"/>
                </a:solidFill>
                <a:latin typeface="HiraginoUDSansStd-W5"/>
              </a:endParaRPr>
            </a:p>
          </p:txBody>
        </p:sp>
        <p:grpSp>
          <p:nvGrpSpPr>
            <p:cNvPr id="68" name="グループ化 67">
              <a:extLst>
                <a:ext uri="{FF2B5EF4-FFF2-40B4-BE49-F238E27FC236}">
                  <a16:creationId xmlns:a16="http://schemas.microsoft.com/office/drawing/2014/main" id="{EC95D477-0A12-691B-8C44-5BD19FF81B19}"/>
                </a:ext>
              </a:extLst>
            </p:cNvPr>
            <p:cNvGrpSpPr/>
            <p:nvPr/>
          </p:nvGrpSpPr>
          <p:grpSpPr>
            <a:xfrm>
              <a:off x="10936687" y="5167157"/>
              <a:ext cx="529750" cy="279231"/>
              <a:chOff x="10936687" y="5167157"/>
              <a:chExt cx="529750" cy="279231"/>
            </a:xfrm>
          </p:grpSpPr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78137BAE-F062-D9BC-B8C1-9F65A0EDE9A0}"/>
                  </a:ext>
                </a:extLst>
              </p:cNvPr>
              <p:cNvSpPr/>
              <p:nvPr/>
            </p:nvSpPr>
            <p:spPr>
              <a:xfrm rot="5400000">
                <a:off x="11093069" y="5065904"/>
                <a:ext cx="231630" cy="434136"/>
              </a:xfrm>
              <a:custGeom>
                <a:avLst/>
                <a:gdLst>
                  <a:gd name="connsiteX0" fmla="*/ 0 w 231630"/>
                  <a:gd name="connsiteY0" fmla="*/ 434136 h 434136"/>
                  <a:gd name="connsiteX1" fmla="*/ 0 w 231630"/>
                  <a:gd name="connsiteY1" fmla="*/ 83000 h 434136"/>
                  <a:gd name="connsiteX2" fmla="*/ 115815 w 231630"/>
                  <a:gd name="connsiteY2" fmla="*/ 0 h 434136"/>
                  <a:gd name="connsiteX3" fmla="*/ 231630 w 231630"/>
                  <a:gd name="connsiteY3" fmla="*/ 83000 h 434136"/>
                  <a:gd name="connsiteX4" fmla="*/ 231630 w 231630"/>
                  <a:gd name="connsiteY4" fmla="*/ 434136 h 43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630" h="434136">
                    <a:moveTo>
                      <a:pt x="0" y="434136"/>
                    </a:moveTo>
                    <a:lnTo>
                      <a:pt x="0" y="83000"/>
                    </a:lnTo>
                    <a:lnTo>
                      <a:pt x="115815" y="0"/>
                    </a:lnTo>
                    <a:lnTo>
                      <a:pt x="231630" y="83000"/>
                    </a:lnTo>
                    <a:lnTo>
                      <a:pt x="231630" y="434136"/>
                    </a:lnTo>
                    <a:close/>
                  </a:path>
                </a:pathLst>
              </a:custGeom>
              <a:noFill/>
              <a:ln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84BA0F05-97A3-CBE2-5714-2B5F259DB759}"/>
                  </a:ext>
                </a:extLst>
              </p:cNvPr>
              <p:cNvSpPr txBox="1"/>
              <p:nvPr/>
            </p:nvSpPr>
            <p:spPr>
              <a:xfrm>
                <a:off x="10936687" y="5169837"/>
                <a:ext cx="529750" cy="276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E60012"/>
                    </a:solidFill>
                    <a:latin typeface="HiraginoUDSansStd-W5"/>
                  </a:rPr>
                  <a:t>高圧力</a:t>
                </a:r>
                <a:endParaRPr lang="en-US" altLang="ja-JP" sz="700" b="1" i="0" u="none" strike="noStrike" baseline="0" dirty="0">
                  <a:solidFill>
                    <a:srgbClr val="E60012"/>
                  </a:solidFill>
                  <a:latin typeface="HiraginoUDSansStd-W5"/>
                </a:endParaRPr>
              </a:p>
              <a:p>
                <a:pPr>
                  <a:lnSpc>
                    <a:spcPts val="700"/>
                  </a:lnSpc>
                </a:pPr>
                <a:r>
                  <a:rPr kumimoji="1" lang="en-US" altLang="ja-JP" sz="800" b="1" dirty="0">
                    <a:solidFill>
                      <a:srgbClr val="E60012"/>
                    </a:solidFill>
                    <a:latin typeface="HiraginoUDSansStd-W5"/>
                  </a:rPr>
                  <a:t>290kPa</a:t>
                </a:r>
                <a:endParaRPr kumimoji="1" lang="ja-JP" altLang="en-US" sz="800" b="1" dirty="0">
                  <a:solidFill>
                    <a:srgbClr val="E60012"/>
                  </a:solidFill>
                </a:endParaRPr>
              </a:p>
            </p:txBody>
          </p:sp>
        </p:grp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FCA56424-BB61-32D8-E61E-A9FFF1BDD24E}"/>
                </a:ext>
              </a:extLst>
            </p:cNvPr>
            <p:cNvSpPr txBox="1"/>
            <p:nvPr/>
          </p:nvSpPr>
          <p:spPr>
            <a:xfrm>
              <a:off x="10885517" y="5859502"/>
              <a:ext cx="37404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/>
                <a:t>おふろのお湯を排水すると</a:t>
              </a:r>
              <a:r>
                <a:rPr kumimoji="1" lang="ja-JP" altLang="en-US" sz="1000" b="1" dirty="0">
                  <a:solidFill>
                    <a:srgbClr val="E60012"/>
                  </a:solidFill>
                </a:rPr>
                <a:t>自動で配管を洗</a:t>
              </a:r>
              <a:r>
                <a:rPr kumimoji="1" lang="ja-JP" altLang="en-US" sz="1000" b="1" spc="-150" dirty="0">
                  <a:solidFill>
                    <a:srgbClr val="E60012"/>
                  </a:solidFill>
                </a:rPr>
                <a:t>浄！</a:t>
              </a:r>
              <a:endParaRPr kumimoji="1" lang="ja-JP" altLang="en-US" sz="700" spc="-150" dirty="0"/>
            </a:p>
          </p:txBody>
        </p:sp>
      </p:grp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76D54DC-9818-FF9E-8370-D77F48D0261A}"/>
              </a:ext>
            </a:extLst>
          </p:cNvPr>
          <p:cNvSpPr txBox="1"/>
          <p:nvPr/>
        </p:nvSpPr>
        <p:spPr>
          <a:xfrm>
            <a:off x="270668" y="6362453"/>
            <a:ext cx="70122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600" b="1" i="0" u="none" strike="noStrike" baseline="0" dirty="0">
                <a:latin typeface="HiraginoUDSansStd-W5"/>
              </a:rPr>
              <a:t>※</a:t>
            </a:r>
            <a:r>
              <a:rPr lang="ja-JP" altLang="en-US" sz="600" b="1" i="0" u="none" strike="noStrike" baseline="0" dirty="0">
                <a:latin typeface="GothicBBBPro-Medium"/>
              </a:rPr>
              <a:t>条</a:t>
            </a:r>
            <a:r>
              <a:rPr lang="ja-JP" altLang="en-US" sz="600" b="1" i="0" u="none" strike="noStrike" spc="-300" baseline="0" dirty="0">
                <a:latin typeface="GothicBBBPro-Medium"/>
              </a:rPr>
              <a:t>件</a:t>
            </a:r>
            <a:r>
              <a:rPr lang="ja-JP" altLang="en-US" sz="600" b="1" i="0" u="none" strike="noStrike" baseline="0" dirty="0">
                <a:latin typeface="GothicBBBPro-Medium"/>
              </a:rPr>
              <a:t>（当社試算</a:t>
            </a:r>
            <a:r>
              <a:rPr lang="ja-JP" altLang="en-US" sz="600" b="1" i="0" u="none" strike="noStrike" spc="-500" dirty="0">
                <a:latin typeface="GothicBBBPro-Medium"/>
              </a:rPr>
              <a:t>）</a:t>
            </a:r>
            <a:r>
              <a:rPr lang="ja-JP" altLang="en-US" sz="600" b="1" i="0" u="none" strike="noStrike" spc="-150" baseline="0" dirty="0">
                <a:latin typeface="GothicBBBPro-Medium"/>
              </a:rPr>
              <a:t>：</a:t>
            </a:r>
            <a:r>
              <a:rPr lang="ja-JP" altLang="en-US" sz="600" b="1" i="0" u="none" strike="noStrike" baseline="0" dirty="0">
                <a:latin typeface="GothicBBBPro-Medium"/>
              </a:rPr>
              <a:t>●</a:t>
            </a:r>
            <a:r>
              <a:rPr lang="ja-JP" altLang="en-US" sz="600" b="1" i="0" u="none" strike="noStrike" baseline="0" dirty="0">
                <a:latin typeface="+mn-ea"/>
              </a:rPr>
              <a:t>北海道地区</a:t>
            </a:r>
            <a:r>
              <a:rPr lang="ja-JP" altLang="en-US" sz="600" b="1" i="0" u="none" strike="noStrike" spc="-300" baseline="0" dirty="0">
                <a:latin typeface="+mn-ea"/>
              </a:rPr>
              <a:t>、</a:t>
            </a:r>
            <a:r>
              <a:rPr lang="ja-JP" altLang="en-US" sz="600" b="1" i="0" u="none" strike="noStrike" baseline="0" dirty="0">
                <a:latin typeface="+mn-ea"/>
              </a:rPr>
              <a:t>使用湯量</a:t>
            </a:r>
            <a:r>
              <a:rPr lang="en-US" altLang="ja-JP" sz="700" b="1" i="0" u="none" strike="noStrike" baseline="0" dirty="0">
                <a:latin typeface="GothicBBBPro-Medium"/>
              </a:rPr>
              <a:t>43</a:t>
            </a:r>
            <a:r>
              <a:rPr lang="en-US" altLang="ja-JP" sz="600" b="1" i="0" u="none" strike="noStrike" baseline="0" dirty="0">
                <a:latin typeface="GothicBBBPro-Medium"/>
              </a:rPr>
              <a:t>℃</a:t>
            </a:r>
            <a:r>
              <a:rPr lang="ja-JP" altLang="en-US" sz="600" b="1" i="0" u="none" strike="noStrike" baseline="0" dirty="0">
                <a:latin typeface="GothicBBBPro-Medium"/>
              </a:rPr>
              <a:t>換算</a:t>
            </a:r>
            <a:r>
              <a:rPr lang="ja-JP" altLang="en-US" sz="600" b="1" i="0" u="none" strike="noStrike" spc="-300" baseline="0" dirty="0">
                <a:latin typeface="GothicBBBPro-Medium"/>
              </a:rPr>
              <a:t>、</a:t>
            </a:r>
            <a:r>
              <a:rPr lang="en-US" altLang="ja-JP" sz="750" b="1" i="0" u="none" strike="noStrike" baseline="0" dirty="0">
                <a:latin typeface="GothicBBBPro-Medium"/>
              </a:rPr>
              <a:t>421L</a:t>
            </a:r>
            <a:r>
              <a:rPr lang="ja-JP" altLang="en-US" sz="600" b="1" i="0" u="none" strike="noStrike" baseline="0" dirty="0">
                <a:latin typeface="GothicBBBPro-Medium"/>
              </a:rPr>
              <a:t>／日</a:t>
            </a:r>
            <a:r>
              <a:rPr lang="ja-JP" altLang="en-US" sz="600" b="1" i="0" u="none" strike="noStrike" spc="-300" baseline="0" dirty="0">
                <a:latin typeface="GothicBBBPro-Medium"/>
              </a:rPr>
              <a:t>、</a:t>
            </a:r>
            <a:r>
              <a:rPr lang="ja-JP" altLang="en-US" sz="600" b="1" i="0" u="none" strike="noStrike" baseline="0" dirty="0">
                <a:latin typeface="GothicBBBPro-Medium"/>
              </a:rPr>
              <a:t>運転モードはお買い上げ時の設定</a:t>
            </a:r>
            <a:r>
              <a:rPr lang="ja-JP" altLang="en-US" sz="600" b="1" i="0" u="none" strike="noStrike" spc="-300" baseline="0" dirty="0">
                <a:latin typeface="GothicBBBPro-Medium"/>
              </a:rPr>
              <a:t>。</a:t>
            </a:r>
            <a:r>
              <a:rPr lang="ja-JP" altLang="en-US" sz="600" b="1" i="0" u="none" strike="noStrike" baseline="0" dirty="0">
                <a:latin typeface="GothicBBBPro-Medium"/>
              </a:rPr>
              <a:t>●</a:t>
            </a:r>
            <a:r>
              <a:rPr lang="ja-JP" altLang="en-US" sz="600" b="1" i="0" u="none" strike="noStrike" baseline="0" dirty="0">
                <a:latin typeface="+mn-ea"/>
              </a:rPr>
              <a:t>北海道電</a:t>
            </a:r>
            <a:r>
              <a:rPr lang="ja-JP" altLang="en-US" sz="600" b="1" i="0" u="none" strike="noStrike" spc="-300" baseline="0" dirty="0">
                <a:latin typeface="+mn-ea"/>
              </a:rPr>
              <a:t>力</a:t>
            </a:r>
            <a:r>
              <a:rPr lang="ja-JP" altLang="en-US" sz="600" b="1" i="0" u="none" strike="noStrike" baseline="0" dirty="0">
                <a:latin typeface="+mn-ea"/>
              </a:rPr>
              <a:t>「</a:t>
            </a:r>
            <a:r>
              <a:rPr lang="ja-JP" altLang="en-US" sz="600" b="1" i="0" u="none" strike="noStrike" spc="-30" dirty="0">
                <a:latin typeface="+mn-ea"/>
              </a:rPr>
              <a:t>ドリーム</a:t>
            </a:r>
            <a:r>
              <a:rPr lang="en-US" altLang="ja-JP" sz="600" b="1" i="0" u="none" strike="noStrike" spc="-30" dirty="0">
                <a:latin typeface="+mn-ea"/>
              </a:rPr>
              <a:t>8</a:t>
            </a:r>
            <a:r>
              <a:rPr lang="ja-JP" altLang="en-US" sz="600" b="1" i="0" u="none" strike="noStrike" spc="-300" baseline="0" dirty="0">
                <a:latin typeface="+mn-ea"/>
              </a:rPr>
              <a:t>」</a:t>
            </a:r>
            <a:r>
              <a:rPr lang="ja-JP" altLang="en-US" sz="600" b="1" i="0" u="none" strike="noStrike" baseline="0" dirty="0">
                <a:latin typeface="+mn-ea"/>
              </a:rPr>
              <a:t>基本料金燃料調整</a:t>
            </a:r>
            <a:r>
              <a:rPr lang="ja-JP" altLang="en-US" sz="600" b="1" i="0" u="none" strike="noStrike" baseline="0" dirty="0" smtClean="0">
                <a:latin typeface="+mn-ea"/>
              </a:rPr>
              <a:t>額、再エネ賦課金含ま</a:t>
            </a:r>
            <a:r>
              <a:rPr lang="ja-JP" altLang="en-US" sz="600" b="1" i="0" u="none" strike="noStrike" baseline="0" dirty="0" smtClean="0">
                <a:latin typeface="GothicBBBPro-Medium"/>
              </a:rPr>
              <a:t>ず</a:t>
            </a:r>
            <a:r>
              <a:rPr lang="ja-JP" altLang="en-US" sz="600" b="1" i="0" u="none" strike="noStrike" spc="-700" dirty="0">
                <a:latin typeface="GothicBBBPro-Medium"/>
              </a:rPr>
              <a:t>。</a:t>
            </a:r>
            <a:r>
              <a:rPr lang="ja-JP" altLang="en-US" sz="600" b="1" i="0" u="none" strike="noStrike" spc="-30" dirty="0">
                <a:latin typeface="GothicBBBPro-Medium"/>
              </a:rPr>
              <a:t>（</a:t>
            </a:r>
            <a:r>
              <a:rPr lang="en-US" altLang="ja-JP" sz="600" b="1" i="0" u="none" strike="noStrike" spc="-30" dirty="0" smtClean="0">
                <a:latin typeface="+mn-ea"/>
              </a:rPr>
              <a:t>2023</a:t>
            </a:r>
            <a:r>
              <a:rPr lang="ja-JP" altLang="en-US" sz="600" b="1" i="0" u="none" strike="noStrike" spc="-30" dirty="0" smtClean="0">
                <a:latin typeface="+mn-ea"/>
              </a:rPr>
              <a:t>年</a:t>
            </a:r>
            <a:r>
              <a:rPr lang="en-US" altLang="ja-JP" sz="600" b="1" spc="-30" dirty="0" smtClean="0">
                <a:latin typeface="+mn-ea"/>
              </a:rPr>
              <a:t>1</a:t>
            </a:r>
            <a:r>
              <a:rPr lang="en-US" altLang="ja-JP" sz="600" b="1" spc="-30" dirty="0">
                <a:latin typeface="+mn-ea"/>
              </a:rPr>
              <a:t>2</a:t>
            </a:r>
            <a:r>
              <a:rPr lang="ja-JP" altLang="en-US" sz="600" b="1" i="0" u="none" strike="noStrike" spc="-30" dirty="0" smtClean="0">
                <a:latin typeface="+mn-ea"/>
              </a:rPr>
              <a:t>月</a:t>
            </a:r>
            <a:r>
              <a:rPr lang="ja-JP" altLang="en-US" sz="600" b="1" i="0" u="none" strike="noStrike" spc="-30" dirty="0">
                <a:latin typeface="+mn-ea"/>
              </a:rPr>
              <a:t>現</a:t>
            </a:r>
            <a:r>
              <a:rPr lang="ja-JP" altLang="en-US" sz="600" b="1" i="0" u="none" strike="noStrike" spc="-30" dirty="0">
                <a:latin typeface="GothicBBBPro-Medium"/>
              </a:rPr>
              <a:t>在</a:t>
            </a:r>
            <a:r>
              <a:rPr lang="ja-JP" altLang="en-US" sz="600" b="1" i="0" u="none" strike="noStrike" spc="-300" dirty="0">
                <a:latin typeface="GothicBBBPro-Medium"/>
              </a:rPr>
              <a:t>、</a:t>
            </a:r>
            <a:r>
              <a:rPr lang="ja-JP" altLang="en-US" sz="600" b="1" i="0" u="none" strike="noStrike" spc="-30" dirty="0">
                <a:latin typeface="+mn-ea"/>
              </a:rPr>
              <a:t>当社調べ</a:t>
            </a:r>
            <a:r>
              <a:rPr lang="ja-JP" altLang="en-US" sz="600" b="1" i="0" u="none" strike="noStrike" spc="-300" dirty="0" smtClean="0">
                <a:latin typeface="GothicBBBPro-Medium"/>
              </a:rPr>
              <a:t>）</a:t>
            </a:r>
            <a:endParaRPr lang="en-US" altLang="ja-JP" sz="600" b="1" i="0" u="none" strike="noStrike" spc="-300" dirty="0" smtClean="0">
              <a:latin typeface="GothicBBBPro-Medium"/>
            </a:endParaRPr>
          </a:p>
          <a:p>
            <a:pPr algn="just"/>
            <a:r>
              <a:rPr lang="ja-JP" altLang="en-US" sz="600" b="1" spc="-300" baseline="0" dirty="0">
                <a:latin typeface="GothicBBBPro-Medium"/>
              </a:rPr>
              <a:t>　</a:t>
            </a:r>
            <a:r>
              <a:rPr lang="ja-JP" altLang="en-US" sz="600" b="1" spc="-300" baseline="0" dirty="0" smtClean="0">
                <a:latin typeface="GothicBBBPro-Medium"/>
              </a:rPr>
              <a:t>　</a:t>
            </a:r>
            <a:r>
              <a:rPr lang="ja-JP" altLang="en-US" sz="600" b="1" i="0" u="none" strike="noStrike" baseline="0" dirty="0" smtClean="0">
                <a:latin typeface="GothicBBBPro-Medium"/>
              </a:rPr>
              <a:t>●</a:t>
            </a:r>
            <a:r>
              <a:rPr lang="ja-JP" altLang="en-US" sz="600" b="1" i="0" u="none" strike="noStrike" baseline="0" dirty="0">
                <a:latin typeface="+mn-ea"/>
              </a:rPr>
              <a:t>従来プランのまま</a:t>
            </a:r>
            <a:r>
              <a:rPr lang="ja-JP" altLang="en-US" sz="600" b="1" i="0" u="none" strike="noStrike" baseline="0" dirty="0" smtClean="0">
                <a:latin typeface="+mn-ea"/>
              </a:rPr>
              <a:t>で新型</a:t>
            </a:r>
            <a:r>
              <a:rPr lang="ja-JP" altLang="en-US" sz="600" b="1" i="0" u="none" strike="noStrike" baseline="0" dirty="0">
                <a:latin typeface="+mn-ea"/>
              </a:rPr>
              <a:t>エコキュートへ買い替えを想</a:t>
            </a:r>
            <a:r>
              <a:rPr lang="ja-JP" altLang="en-US" sz="600" b="1" i="0" u="none" strike="noStrike" baseline="0" dirty="0">
                <a:latin typeface="GothicBBBPro-Medium"/>
              </a:rPr>
              <a:t>定</a:t>
            </a:r>
            <a:r>
              <a:rPr lang="ja-JP" altLang="en-US" sz="600" b="1" i="0" u="none" strike="noStrike" spc="-300" baseline="0" dirty="0">
                <a:latin typeface="GothicBBBPro-Medium"/>
              </a:rPr>
              <a:t>。</a:t>
            </a:r>
            <a:r>
              <a:rPr lang="ja-JP" altLang="en-US" sz="600" b="1" i="0" u="none" strike="noStrike" baseline="0" dirty="0">
                <a:latin typeface="GothicBBBPro-Medium"/>
              </a:rPr>
              <a:t>●</a:t>
            </a:r>
            <a:r>
              <a:rPr lang="ja-JP" altLang="en-US" sz="600" b="1" i="0" u="none" strike="noStrike" baseline="0" dirty="0">
                <a:latin typeface="+mn-ea"/>
              </a:rPr>
              <a:t>お住まいの地</a:t>
            </a:r>
            <a:r>
              <a:rPr lang="ja-JP" altLang="en-US" sz="600" b="1" i="0" u="none" strike="noStrike" baseline="0" dirty="0">
                <a:latin typeface="GothicBBBPro-Medium"/>
              </a:rPr>
              <a:t>域</a:t>
            </a:r>
            <a:r>
              <a:rPr lang="ja-JP" altLang="en-US" sz="600" b="1" i="0" u="none" strike="noStrike" spc="-300" baseline="0" dirty="0">
                <a:latin typeface="GothicBBBPro-Medium"/>
              </a:rPr>
              <a:t>、</a:t>
            </a:r>
            <a:r>
              <a:rPr lang="ja-JP" altLang="en-US" sz="600" b="1" i="0" u="none" strike="noStrike" baseline="0" dirty="0">
                <a:latin typeface="GothicBBBPro-Medium"/>
              </a:rPr>
              <a:t>ご</a:t>
            </a:r>
            <a:r>
              <a:rPr lang="ja-JP" altLang="en-US" sz="600" b="1" i="0" u="none" strike="noStrike" baseline="0" dirty="0">
                <a:latin typeface="+mn-ea"/>
              </a:rPr>
              <a:t>使用状況により光熱費は異なります。</a:t>
            </a:r>
            <a:endParaRPr lang="ja-JP" altLang="en-US" sz="600" b="1" dirty="0">
              <a:latin typeface="+mn-ea"/>
            </a:endParaRPr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6FCA7FF3-7EA5-325D-D2DB-DCDDC464846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2" y="7107281"/>
            <a:ext cx="3158720" cy="402351"/>
          </a:xfrm>
          <a:prstGeom prst="rect">
            <a:avLst/>
          </a:prstGeom>
        </p:spPr>
      </p:pic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D506082-55F1-8467-F15D-9CC781594FEE}"/>
              </a:ext>
            </a:extLst>
          </p:cNvPr>
          <p:cNvSpPr txBox="1"/>
          <p:nvPr/>
        </p:nvSpPr>
        <p:spPr>
          <a:xfrm>
            <a:off x="446605" y="7474606"/>
            <a:ext cx="3780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i="0" u="none" strike="noStrike" spc="-150" dirty="0">
                <a:solidFill>
                  <a:srgbClr val="0B3775"/>
                </a:solidFill>
                <a:latin typeface="UDShinGoPro-DeBold"/>
              </a:rPr>
              <a:t>スマ</a:t>
            </a:r>
            <a:r>
              <a:rPr lang="ja-JP" altLang="en-US" b="1" i="0" u="none" strike="noStrike" spc="-40" dirty="0">
                <a:solidFill>
                  <a:srgbClr val="0B3775"/>
                </a:solidFill>
                <a:latin typeface="UDShinGoPro-DeBold"/>
              </a:rPr>
              <a:t>ホ</a:t>
            </a:r>
            <a:r>
              <a:rPr lang="ja-JP" altLang="en-US" sz="1400" b="1" i="0" u="none" strike="noStrike" spc="-40" dirty="0">
                <a:solidFill>
                  <a:srgbClr val="0B3775"/>
                </a:solidFill>
                <a:latin typeface="UDShinGoPro-DeBold"/>
              </a:rPr>
              <a:t>で</a:t>
            </a:r>
            <a:r>
              <a:rPr lang="ja-JP" altLang="en-US" b="1" i="0" u="none" strike="noStrike" spc="-40" dirty="0">
                <a:solidFill>
                  <a:srgbClr val="0B3775"/>
                </a:solidFill>
                <a:latin typeface="UDShinGoPro-DeBold"/>
              </a:rPr>
              <a:t>どこでもカンタン操</a:t>
            </a:r>
            <a:r>
              <a:rPr lang="ja-JP" altLang="en-US" b="1" i="0" u="none" strike="noStrike" spc="-500" dirty="0">
                <a:solidFill>
                  <a:srgbClr val="0B3775"/>
                </a:solidFill>
                <a:latin typeface="UDShinGoPro-DeBold"/>
              </a:rPr>
              <a:t>作</a:t>
            </a:r>
            <a:r>
              <a:rPr lang="ja-JP" altLang="en-US" b="1" i="0" u="none" strike="noStrike" baseline="0" dirty="0">
                <a:solidFill>
                  <a:srgbClr val="0B3775"/>
                </a:solidFill>
                <a:latin typeface="UDShinGoPro-DeBold"/>
              </a:rPr>
              <a:t>！</a:t>
            </a:r>
            <a:endParaRPr lang="ja-JP" altLang="en-US" dirty="0">
              <a:solidFill>
                <a:srgbClr val="0B3775"/>
              </a:solidFill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F6EB4EE9-61EF-ACCA-0755-ADADBC00E005}"/>
              </a:ext>
            </a:extLst>
          </p:cNvPr>
          <p:cNvSpPr txBox="1"/>
          <p:nvPr/>
        </p:nvSpPr>
        <p:spPr>
          <a:xfrm>
            <a:off x="3737086" y="7111263"/>
            <a:ext cx="1683370" cy="797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30" dirty="0">
                <a:latin typeface="HiraginoUDSansStd-W5"/>
              </a:rPr>
              <a:t>無線</a:t>
            </a:r>
            <a:r>
              <a:rPr lang="en-US" altLang="ja-JP" sz="1000" b="1" i="0" u="none" strike="noStrike" spc="-30" dirty="0">
                <a:latin typeface="HiraginoUDSansStd-W5"/>
              </a:rPr>
              <a:t>LAN</a:t>
            </a:r>
            <a:r>
              <a:rPr lang="ja-JP" altLang="en-US" sz="800" b="1" i="0" u="none" strike="noStrike" spc="-30" dirty="0">
                <a:latin typeface="HiraginoUDSansStd-W5"/>
              </a:rPr>
              <a:t>対応リモコン</a:t>
            </a:r>
            <a:r>
              <a:rPr lang="ja-JP" altLang="en-US" sz="800" b="1" i="0" u="none" strike="noStrike" spc="-30" dirty="0" smtClean="0">
                <a:latin typeface="HiraginoUDSansStd-W5"/>
              </a:rPr>
              <a:t>なら</a:t>
            </a:r>
            <a:endParaRPr lang="en-US" altLang="ja-JP" sz="800" b="1" i="0" u="none" strike="noStrike" spc="-30" dirty="0" smtClean="0">
              <a:latin typeface="HiraginoUDSansStd-W5"/>
            </a:endParaRPr>
          </a:p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30" dirty="0" smtClean="0">
                <a:latin typeface="HiraginoUDSansStd-W5"/>
              </a:rPr>
              <a:t>コロナ</a:t>
            </a:r>
            <a:r>
              <a:rPr lang="ja-JP" altLang="en-US" sz="800" b="1" i="0" u="none" strike="noStrike" spc="-120" dirty="0" smtClean="0">
                <a:latin typeface="HiraginoUDSansStd-W5"/>
              </a:rPr>
              <a:t>快適</a:t>
            </a:r>
            <a:r>
              <a:rPr lang="ja-JP" altLang="en-US" sz="800" b="1" i="0" u="none" strike="noStrike" spc="-120" dirty="0">
                <a:latin typeface="HiraginoUDSansStd-W5"/>
              </a:rPr>
              <a:t>ホームアプリを使って、遠隔</a:t>
            </a:r>
            <a:r>
              <a:rPr lang="ja-JP" altLang="en-US" sz="800" b="1" i="0" u="none" strike="noStrike" spc="-120" dirty="0" smtClean="0">
                <a:latin typeface="HiraginoUDSansStd-W5"/>
              </a:rPr>
              <a:t>操作や</a:t>
            </a:r>
            <a:r>
              <a:rPr lang="ja-JP" altLang="en-US" sz="800" b="1" i="0" u="none" strike="noStrike" spc="-120" dirty="0">
                <a:latin typeface="HiraginoUDSansStd-W5"/>
              </a:rPr>
              <a:t>見える化が可能に</a:t>
            </a:r>
            <a:r>
              <a:rPr lang="ja-JP" altLang="en-US" sz="800" b="1" i="0" u="none" strike="noStrike" spc="-120" dirty="0" smtClean="0">
                <a:latin typeface="HiraginoUDSansStd-W5"/>
              </a:rPr>
              <a:t>。</a:t>
            </a:r>
            <a:endParaRPr lang="en-US" altLang="ja-JP" sz="800" b="1" i="0" u="none" strike="noStrike" spc="-120" dirty="0" smtClean="0">
              <a:latin typeface="HiraginoUDSansStd-W5"/>
            </a:endParaRPr>
          </a:p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120" dirty="0" smtClean="0">
                <a:latin typeface="HiraginoUDSansStd-W5"/>
              </a:rPr>
              <a:t>自宅</a:t>
            </a:r>
            <a:r>
              <a:rPr lang="ja-JP" altLang="en-US" sz="800" b="1" i="0" u="none" strike="noStrike" spc="-120" dirty="0">
                <a:latin typeface="HiraginoUDSansStd-W5"/>
              </a:rPr>
              <a:t>や離れて</a:t>
            </a:r>
            <a:r>
              <a:rPr lang="ja-JP" altLang="en-US" sz="800" b="1" i="0" u="none" strike="noStrike" spc="-120" dirty="0" smtClean="0">
                <a:latin typeface="HiraginoUDSansStd-W5"/>
              </a:rPr>
              <a:t>暮らす</a:t>
            </a:r>
            <a:r>
              <a:rPr lang="ja-JP" altLang="en-US" sz="800" b="1" i="0" u="none" strike="noStrike" spc="-120" dirty="0">
                <a:latin typeface="HiraginoUDSansStd-W5"/>
              </a:rPr>
              <a:t>ご家族の見まもりもできます。</a:t>
            </a:r>
            <a:endParaRPr lang="ja-JP" altLang="en-US" b="1" spc="-120" dirty="0"/>
          </a:p>
        </p:txBody>
      </p: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5AE00D5F-0E1D-3BD3-0C60-764B5DA327AB}"/>
              </a:ext>
            </a:extLst>
          </p:cNvPr>
          <p:cNvGrpSpPr/>
          <p:nvPr/>
        </p:nvGrpSpPr>
        <p:grpSpPr>
          <a:xfrm>
            <a:off x="516811" y="7857766"/>
            <a:ext cx="2544528" cy="307777"/>
            <a:chOff x="516811" y="7857766"/>
            <a:chExt cx="2544528" cy="307777"/>
          </a:xfrm>
        </p:grpSpPr>
        <p:grpSp>
          <p:nvGrpSpPr>
            <p:cNvPr id="88" name="グループ化 87">
              <a:extLst>
                <a:ext uri="{FF2B5EF4-FFF2-40B4-BE49-F238E27FC236}">
                  <a16:creationId xmlns:a16="http://schemas.microsoft.com/office/drawing/2014/main" id="{CC82237C-53CA-E9B1-3ACF-D5F0BFEABC3B}"/>
                </a:ext>
              </a:extLst>
            </p:cNvPr>
            <p:cNvGrpSpPr/>
            <p:nvPr/>
          </p:nvGrpSpPr>
          <p:grpSpPr>
            <a:xfrm>
              <a:off x="537099" y="7898104"/>
              <a:ext cx="2524240" cy="245458"/>
              <a:chOff x="537099" y="7898104"/>
              <a:chExt cx="2524240" cy="245458"/>
            </a:xfrm>
          </p:grpSpPr>
          <p:sp>
            <p:nvSpPr>
              <p:cNvPr id="86" name="正方形/長方形 85">
                <a:extLst>
                  <a:ext uri="{FF2B5EF4-FFF2-40B4-BE49-F238E27FC236}">
                    <a16:creationId xmlns:a16="http://schemas.microsoft.com/office/drawing/2014/main" id="{F8540F21-74AB-9BB0-2B19-D852999F23DA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正方形/長方形 86">
                <a:extLst>
                  <a:ext uri="{FF2B5EF4-FFF2-40B4-BE49-F238E27FC236}">
                    <a16:creationId xmlns:a16="http://schemas.microsoft.com/office/drawing/2014/main" id="{383CAD6D-23E1-5705-96C9-96C8D8A71BD4}"/>
                  </a:ext>
                </a:extLst>
              </p:cNvPr>
              <p:cNvSpPr/>
              <p:nvPr/>
            </p:nvSpPr>
            <p:spPr>
              <a:xfrm>
                <a:off x="782342" y="7898104"/>
                <a:ext cx="2278997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9" name="グループ化 88">
              <a:extLst>
                <a:ext uri="{FF2B5EF4-FFF2-40B4-BE49-F238E27FC236}">
                  <a16:creationId xmlns:a16="http://schemas.microsoft.com/office/drawing/2014/main" id="{BC0C1823-723B-B425-B180-8C0901EC55BD}"/>
                </a:ext>
              </a:extLst>
            </p:cNvPr>
            <p:cNvGrpSpPr/>
            <p:nvPr/>
          </p:nvGrpSpPr>
          <p:grpSpPr>
            <a:xfrm>
              <a:off x="516811" y="7857766"/>
              <a:ext cx="2293270" cy="307777"/>
              <a:chOff x="516811" y="7857766"/>
              <a:chExt cx="2293270" cy="307777"/>
            </a:xfrm>
          </p:grpSpPr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F781DE10-7D2E-478D-3979-1977072ABEB0}"/>
                  </a:ext>
                </a:extLst>
              </p:cNvPr>
              <p:cNvSpPr txBox="1"/>
              <p:nvPr/>
            </p:nvSpPr>
            <p:spPr>
              <a:xfrm>
                <a:off x="774267" y="7880850"/>
                <a:ext cx="2035814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1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ソーラーモードアプリ</a:t>
                </a:r>
                <a:endParaRPr lang="ja-JP" altLang="en-US" sz="11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D2C4487D-C32F-AFA4-ECC0-4C9F3CA6E003}"/>
                  </a:ext>
                </a:extLst>
              </p:cNvPr>
              <p:cNvSpPr txBox="1"/>
              <p:nvPr/>
            </p:nvSpPr>
            <p:spPr>
              <a:xfrm>
                <a:off x="516811" y="7857766"/>
                <a:ext cx="3172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4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endParaRPr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29C6DACD-D188-94AE-CE75-CF1C577C91D1}"/>
              </a:ext>
            </a:extLst>
          </p:cNvPr>
          <p:cNvGrpSpPr/>
          <p:nvPr/>
        </p:nvGrpSpPr>
        <p:grpSpPr>
          <a:xfrm>
            <a:off x="3249344" y="7857766"/>
            <a:ext cx="2064256" cy="307777"/>
            <a:chOff x="3249344" y="7857766"/>
            <a:chExt cx="2064256" cy="307777"/>
          </a:xfrm>
        </p:grpSpPr>
        <p:grpSp>
          <p:nvGrpSpPr>
            <p:cNvPr id="92" name="グループ化 91">
              <a:extLst>
                <a:ext uri="{FF2B5EF4-FFF2-40B4-BE49-F238E27FC236}">
                  <a16:creationId xmlns:a16="http://schemas.microsoft.com/office/drawing/2014/main" id="{0ECDFDE0-5B4F-91BE-6033-A09493F4AACE}"/>
                </a:ext>
              </a:extLst>
            </p:cNvPr>
            <p:cNvGrpSpPr/>
            <p:nvPr/>
          </p:nvGrpSpPr>
          <p:grpSpPr>
            <a:xfrm>
              <a:off x="3269632" y="7898104"/>
              <a:ext cx="2043968" cy="245458"/>
              <a:chOff x="537099" y="7898104"/>
              <a:chExt cx="2043968" cy="245458"/>
            </a:xfrm>
          </p:grpSpPr>
          <p:sp>
            <p:nvSpPr>
              <p:cNvPr id="99" name="正方形/長方形 98">
                <a:extLst>
                  <a:ext uri="{FF2B5EF4-FFF2-40B4-BE49-F238E27FC236}">
                    <a16:creationId xmlns:a16="http://schemas.microsoft.com/office/drawing/2014/main" id="{10691F44-0ED1-8D42-4AB2-901CC148436C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正方形/長方形 99">
                <a:extLst>
                  <a:ext uri="{FF2B5EF4-FFF2-40B4-BE49-F238E27FC236}">
                    <a16:creationId xmlns:a16="http://schemas.microsoft.com/office/drawing/2014/main" id="{9F984D53-53BF-4A71-AB99-4AB62CA4EB2B}"/>
                  </a:ext>
                </a:extLst>
              </p:cNvPr>
              <p:cNvSpPr/>
              <p:nvPr/>
            </p:nvSpPr>
            <p:spPr>
              <a:xfrm>
                <a:off x="782343" y="7898104"/>
                <a:ext cx="17987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1" name="グループ化 100">
              <a:extLst>
                <a:ext uri="{FF2B5EF4-FFF2-40B4-BE49-F238E27FC236}">
                  <a16:creationId xmlns:a16="http://schemas.microsoft.com/office/drawing/2014/main" id="{3BDA2E61-2B14-DC0D-0EC3-CCF87E27C821}"/>
                </a:ext>
              </a:extLst>
            </p:cNvPr>
            <p:cNvGrpSpPr/>
            <p:nvPr/>
          </p:nvGrpSpPr>
          <p:grpSpPr>
            <a:xfrm>
              <a:off x="3249344" y="7857766"/>
              <a:ext cx="1600714" cy="307777"/>
              <a:chOff x="3249344" y="7857766"/>
              <a:chExt cx="1600714" cy="307777"/>
            </a:xfrm>
          </p:grpSpPr>
          <p:sp>
            <p:nvSpPr>
              <p:cNvPr id="97" name="テキスト ボックス 96">
                <a:extLst>
                  <a:ext uri="{FF2B5EF4-FFF2-40B4-BE49-F238E27FC236}">
                    <a16:creationId xmlns:a16="http://schemas.microsoft.com/office/drawing/2014/main" id="{D84149E3-4534-BE09-4451-777DA8E99468}"/>
                  </a:ext>
                </a:extLst>
              </p:cNvPr>
              <p:cNvSpPr txBox="1"/>
              <p:nvPr/>
            </p:nvSpPr>
            <p:spPr>
              <a:xfrm>
                <a:off x="3506800" y="7880850"/>
                <a:ext cx="1343258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1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レジリエンス機能</a:t>
                </a:r>
                <a:endParaRPr lang="ja-JP" altLang="en-US" sz="11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20DAA43F-8CED-2DAD-643D-735BB1CB6F54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4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2</a:t>
                </a:r>
                <a:endParaRPr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C81F42BA-8443-5319-08E6-8253F1E6D0D2}"/>
              </a:ext>
            </a:extLst>
          </p:cNvPr>
          <p:cNvSpPr txBox="1"/>
          <p:nvPr/>
        </p:nvSpPr>
        <p:spPr>
          <a:xfrm>
            <a:off x="446605" y="8164979"/>
            <a:ext cx="2714356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100"/>
              </a:lnSpc>
            </a:pPr>
            <a:r>
              <a:rPr lang="en-US" altLang="ja-JP" sz="950" b="1" i="0" u="none" strike="noStrike" dirty="0">
                <a:latin typeface="HiraginoUDSansStd-W4"/>
              </a:rPr>
              <a:t>HEMS</a:t>
            </a:r>
            <a:r>
              <a:rPr lang="ja-JP" altLang="en-US" sz="800" b="1" i="0" u="none" strike="noStrike" spc="-70" dirty="0">
                <a:latin typeface="HiraginoUDSansStd-W4"/>
              </a:rPr>
              <a:t>を導入していなくても</a:t>
            </a:r>
            <a:r>
              <a:rPr lang="ja-JP" altLang="en-US" sz="800" b="1" i="0" u="none" strike="noStrike" spc="-500" dirty="0">
                <a:latin typeface="HiraginoUDSansStd-W4"/>
              </a:rPr>
              <a:t>、</a:t>
            </a:r>
            <a:r>
              <a:rPr lang="ja-JP" altLang="en-US" sz="800" b="1" i="0" u="none" strike="noStrike" spc="-50" dirty="0">
                <a:latin typeface="HiraginoUDSansStd-W4"/>
              </a:rPr>
              <a:t>太陽光発電状況とクラウドの</a:t>
            </a:r>
          </a:p>
          <a:p>
            <a:pPr algn="l">
              <a:lnSpc>
                <a:spcPts val="1100"/>
              </a:lnSpc>
            </a:pPr>
            <a:r>
              <a:rPr lang="ja-JP" altLang="en-US" sz="800" b="1" i="0" u="none" strike="noStrike" spc="-50" dirty="0">
                <a:latin typeface="HiraginoUDSansStd-W4"/>
              </a:rPr>
              <a:t>天気予報から自動制御で最適な沸き上げ運転ができます。</a:t>
            </a:r>
            <a:endParaRPr lang="ja-JP" altLang="en-US" b="1" spc="-50" dirty="0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CEDAEC66-A332-924A-9BA2-628EF33C48E3}"/>
              </a:ext>
            </a:extLst>
          </p:cNvPr>
          <p:cNvSpPr txBox="1"/>
          <p:nvPr/>
        </p:nvSpPr>
        <p:spPr>
          <a:xfrm>
            <a:off x="3172236" y="8156906"/>
            <a:ext cx="2270343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100"/>
              </a:lnSpc>
            </a:pPr>
            <a:r>
              <a:rPr lang="ja-JP" altLang="en-US" sz="800" b="1" i="0" u="none" strike="noStrike" spc="-50" dirty="0">
                <a:latin typeface="HiraginoUDSansStd-W4"/>
              </a:rPr>
              <a:t>停電や断水の発生が予測される時は</a:t>
            </a:r>
            <a:r>
              <a:rPr lang="ja-JP" altLang="en-US" sz="800" b="1" i="0" u="none" strike="noStrike" spc="-500" dirty="0">
                <a:latin typeface="HiraginoUDSansStd-W4"/>
              </a:rPr>
              <a:t>、</a:t>
            </a:r>
            <a:r>
              <a:rPr lang="ja-JP" altLang="en-US" sz="800" b="1" i="0" u="none" strike="noStrike" spc="-50" dirty="0">
                <a:latin typeface="HiraginoUDSansStd-W4"/>
              </a:rPr>
              <a:t>緊急の対策</a:t>
            </a:r>
          </a:p>
          <a:p>
            <a:pPr algn="l">
              <a:lnSpc>
                <a:spcPts val="1100"/>
              </a:lnSpc>
            </a:pPr>
            <a:r>
              <a:rPr lang="ja-JP" altLang="en-US" sz="800" b="1" i="0" u="none" strike="noStrike" spc="-100" dirty="0">
                <a:latin typeface="HiraginoUDSansStd-W4"/>
              </a:rPr>
              <a:t>をいち早く取ることができます。</a:t>
            </a:r>
            <a:endParaRPr lang="ja-JP" altLang="en-US" sz="800" b="1" spc="-100" dirty="0"/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6CCB0B46-5EC0-D20A-0D33-1E7E882A6BC4}"/>
              </a:ext>
            </a:extLst>
          </p:cNvPr>
          <p:cNvSpPr txBox="1"/>
          <p:nvPr/>
        </p:nvSpPr>
        <p:spPr>
          <a:xfrm>
            <a:off x="742325" y="8507303"/>
            <a:ext cx="21265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i="0" u="none" strike="noStrike" baseline="0" dirty="0">
                <a:solidFill>
                  <a:srgbClr val="00B088"/>
                </a:solidFill>
                <a:latin typeface="HiraginoUDSansStd-W6"/>
              </a:rPr>
              <a:t>夜間と昼間に分けてかしこく沸き上げます</a:t>
            </a:r>
            <a:endParaRPr lang="ja-JP" altLang="en-US" sz="800" b="1" dirty="0">
              <a:solidFill>
                <a:srgbClr val="00B088"/>
              </a:solidFill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1D119EC3-2327-F3AB-76D5-F7E5A70CC4D3}"/>
              </a:ext>
            </a:extLst>
          </p:cNvPr>
          <p:cNvSpPr txBox="1"/>
          <p:nvPr/>
        </p:nvSpPr>
        <p:spPr>
          <a:xfrm>
            <a:off x="3172236" y="8544952"/>
            <a:ext cx="8750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i="0" u="none" strike="noStrike" baseline="0" dirty="0">
                <a:solidFill>
                  <a:srgbClr val="00B088"/>
                </a:solidFill>
                <a:latin typeface="HiraginoUDSansStd-W6"/>
              </a:rPr>
              <a:t>●</a:t>
            </a:r>
            <a:r>
              <a:rPr lang="en-US" altLang="ja-JP" sz="900" b="1" i="0" u="none" strike="noStrike" baseline="0" dirty="0">
                <a:solidFill>
                  <a:srgbClr val="00B088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lang="ja-JP" altLang="en-US" sz="900" b="1" i="0" u="none" strike="noStrike" baseline="0" dirty="0">
                <a:solidFill>
                  <a:srgbClr val="00B088"/>
                </a:solidFill>
                <a:latin typeface="HiraginoUDSansStd-W6"/>
              </a:rPr>
              <a:t>回満タン</a:t>
            </a:r>
            <a:endParaRPr lang="ja-JP" altLang="en-US" sz="900" b="1" dirty="0">
              <a:solidFill>
                <a:srgbClr val="00B088"/>
              </a:solidFill>
            </a:endParaRP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6D5A923A-1118-C433-923F-71D69B94373E}"/>
              </a:ext>
            </a:extLst>
          </p:cNvPr>
          <p:cNvSpPr txBox="1"/>
          <p:nvPr/>
        </p:nvSpPr>
        <p:spPr>
          <a:xfrm>
            <a:off x="4165869" y="8544952"/>
            <a:ext cx="107362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i="0" u="none" strike="noStrike" baseline="0" dirty="0">
                <a:solidFill>
                  <a:srgbClr val="00B088"/>
                </a:solidFill>
                <a:latin typeface="HiraginoUDSansStd-W6"/>
              </a:rPr>
              <a:t>●</a:t>
            </a:r>
            <a:r>
              <a:rPr lang="ja-JP" altLang="en-US" sz="900" b="1" i="0" u="none" strike="noStrike" baseline="0" dirty="0">
                <a:solidFill>
                  <a:srgbClr val="00B088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浴槽の水はり</a:t>
            </a:r>
            <a:endParaRPr lang="ja-JP" altLang="en-US" sz="900" b="1" dirty="0">
              <a:solidFill>
                <a:srgbClr val="00B088"/>
              </a:solidFill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C6C8ABB1-0D55-B769-A2B2-8533727F7908}"/>
              </a:ext>
            </a:extLst>
          </p:cNvPr>
          <p:cNvSpPr txBox="1"/>
          <p:nvPr/>
        </p:nvSpPr>
        <p:spPr>
          <a:xfrm>
            <a:off x="3292334" y="8712206"/>
            <a:ext cx="991043" cy="341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000"/>
              </a:lnSpc>
            </a:pPr>
            <a:r>
              <a:rPr lang="ja-JP" altLang="en-US" sz="700" b="1" i="0" u="none" strike="noStrike" dirty="0">
                <a:latin typeface="HiraginoUDSansStd-W4"/>
              </a:rPr>
              <a:t>貯湯タンク満タンに</a:t>
            </a:r>
          </a:p>
          <a:p>
            <a:pPr algn="l">
              <a:lnSpc>
                <a:spcPts val="1000"/>
              </a:lnSpc>
            </a:pPr>
            <a:r>
              <a:rPr lang="ja-JP" altLang="en-US" sz="700" b="1" i="0" u="none" strike="noStrike" dirty="0">
                <a:latin typeface="HiraginoUDSansStd-W4"/>
              </a:rPr>
              <a:t>お湯を確保します。</a:t>
            </a:r>
            <a:endParaRPr lang="ja-JP" altLang="en-US" sz="700" b="1" dirty="0"/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5163046A-0E68-2487-7A27-AE9C441619E4}"/>
              </a:ext>
            </a:extLst>
          </p:cNvPr>
          <p:cNvSpPr txBox="1"/>
          <p:nvPr/>
        </p:nvSpPr>
        <p:spPr>
          <a:xfrm>
            <a:off x="4276396" y="8725074"/>
            <a:ext cx="1114608" cy="320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700" b="1" i="0" u="none" strike="noStrike" spc="20" dirty="0">
                <a:latin typeface="HiraginoUDSansStd-W4"/>
              </a:rPr>
              <a:t>生活用水を浴槽に確保</a:t>
            </a:r>
          </a:p>
          <a:p>
            <a:pPr algn="l">
              <a:lnSpc>
                <a:spcPts val="1000"/>
              </a:lnSpc>
            </a:pPr>
            <a:r>
              <a:rPr lang="ja-JP" altLang="en-US" sz="700" b="1" i="0" u="none" strike="noStrike" spc="20" dirty="0">
                <a:latin typeface="HiraginoUDSansStd-W4"/>
              </a:rPr>
              <a:t>します。</a:t>
            </a:r>
            <a:endParaRPr lang="ja-JP" altLang="en-US" sz="700" b="1" spc="20" dirty="0"/>
          </a:p>
        </p:txBody>
      </p:sp>
      <p:pic>
        <p:nvPicPr>
          <p:cNvPr id="118" name="図 117">
            <a:extLst>
              <a:ext uri="{FF2B5EF4-FFF2-40B4-BE49-F238E27FC236}">
                <a16:creationId xmlns:a16="http://schemas.microsoft.com/office/drawing/2014/main" id="{E0B81A99-B8E8-1431-015E-4CA5E59296A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60" y="8682896"/>
            <a:ext cx="2521228" cy="681907"/>
          </a:xfrm>
          <a:prstGeom prst="rect">
            <a:avLst/>
          </a:prstGeom>
        </p:spPr>
      </p:pic>
      <p:pic>
        <p:nvPicPr>
          <p:cNvPr id="120" name="図 119">
            <a:extLst>
              <a:ext uri="{FF2B5EF4-FFF2-40B4-BE49-F238E27FC236}">
                <a16:creationId xmlns:a16="http://schemas.microsoft.com/office/drawing/2014/main" id="{863D72A6-B1DC-0889-8C2A-1FE2D81D791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24" y="9405820"/>
            <a:ext cx="2701502" cy="632266"/>
          </a:xfrm>
          <a:prstGeom prst="rect">
            <a:avLst/>
          </a:prstGeom>
        </p:spPr>
      </p:pic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3899E701-574E-122C-8D4D-079E51955DE4}"/>
              </a:ext>
            </a:extLst>
          </p:cNvPr>
          <p:cNvSpPr txBox="1"/>
          <p:nvPr/>
        </p:nvSpPr>
        <p:spPr>
          <a:xfrm>
            <a:off x="451767" y="9986612"/>
            <a:ext cx="23583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50" b="0" i="0" u="none" strike="noStrike" baseline="0" dirty="0">
                <a:latin typeface="GothicBBBPro-Medium"/>
              </a:rPr>
              <a:t>●</a:t>
            </a:r>
            <a:r>
              <a:rPr lang="ja-JP" altLang="en-US" sz="600" b="1" i="0" u="none" strike="noStrike" dirty="0">
                <a:latin typeface="GothicBBBPro-Medium"/>
              </a:rPr>
              <a:t>フルオートタイプの制御です</a:t>
            </a:r>
            <a:r>
              <a:rPr lang="ja-JP" altLang="en-US" sz="600" b="1" i="0" u="none" strike="noStrike" spc="-300" dirty="0">
                <a:latin typeface="GothicBBBPro-Medium"/>
              </a:rPr>
              <a:t>。</a:t>
            </a:r>
            <a:r>
              <a:rPr lang="ja-JP" altLang="en-US" sz="600" b="1" i="0" u="none" strike="noStrike" dirty="0">
                <a:latin typeface="GothicBBBPro-Medium"/>
              </a:rPr>
              <a:t>給湯専用タイプは最大</a:t>
            </a:r>
            <a:r>
              <a:rPr lang="en-US" altLang="ja-JP" sz="800" i="0" u="none" strike="noStrike" dirty="0">
                <a:latin typeface="GothicBBBPro-Medium"/>
              </a:rPr>
              <a:t>50</a:t>
            </a:r>
            <a:r>
              <a:rPr lang="ja-JP" altLang="en-US" sz="600" b="1" i="0" u="none" strike="noStrike" dirty="0">
                <a:latin typeface="GothicBBBPro-Medium"/>
              </a:rPr>
              <a:t>％。</a:t>
            </a:r>
            <a:endParaRPr lang="ja-JP" altLang="en-US" sz="600" b="1" dirty="0"/>
          </a:p>
        </p:txBody>
      </p:sp>
      <p:pic>
        <p:nvPicPr>
          <p:cNvPr id="124" name="図 123">
            <a:extLst>
              <a:ext uri="{FF2B5EF4-FFF2-40B4-BE49-F238E27FC236}">
                <a16:creationId xmlns:a16="http://schemas.microsoft.com/office/drawing/2014/main" id="{E42B9E58-EB5D-99D2-EA21-03F300FB912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57" y="8991868"/>
            <a:ext cx="2074461" cy="1157413"/>
          </a:xfrm>
          <a:prstGeom prst="rect">
            <a:avLst/>
          </a:prstGeom>
        </p:spPr>
      </p:pic>
      <p:pic>
        <p:nvPicPr>
          <p:cNvPr id="131" name="図 130">
            <a:extLst>
              <a:ext uri="{FF2B5EF4-FFF2-40B4-BE49-F238E27FC236}">
                <a16:creationId xmlns:a16="http://schemas.microsoft.com/office/drawing/2014/main" id="{2A4924F7-AA1C-C11F-3088-E796EBA77E8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616" y="7516937"/>
            <a:ext cx="987590" cy="169824"/>
          </a:xfrm>
          <a:prstGeom prst="rect">
            <a:avLst/>
          </a:prstGeom>
        </p:spPr>
      </p:pic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BA75D78C-679E-F1C0-B9B8-CE95B79B92AF}"/>
              </a:ext>
            </a:extLst>
          </p:cNvPr>
          <p:cNvSpPr txBox="1"/>
          <p:nvPr/>
        </p:nvSpPr>
        <p:spPr>
          <a:xfrm>
            <a:off x="5452968" y="7309732"/>
            <a:ext cx="17957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i="0" u="none" strike="noStrike" spc="-30" dirty="0">
                <a:solidFill>
                  <a:srgbClr val="FFFFFF"/>
                </a:solidFill>
                <a:latin typeface="HiraginoUDSansStd-W6"/>
              </a:rPr>
              <a:t>無線</a:t>
            </a:r>
            <a:r>
              <a:rPr lang="en-US" altLang="ja-JP" sz="800" b="1" i="0" u="none" strike="noStrike" spc="-30" dirty="0">
                <a:solidFill>
                  <a:srgbClr val="FFFFFF"/>
                </a:solidFill>
                <a:latin typeface="HiraginoUDSansStd-W6"/>
              </a:rPr>
              <a:t>LAN</a:t>
            </a:r>
            <a:r>
              <a:rPr lang="ja-JP" altLang="en-US" sz="800" b="1" i="0" u="none" strike="noStrike" spc="-30" dirty="0">
                <a:solidFill>
                  <a:srgbClr val="FFFFFF"/>
                </a:solidFill>
                <a:latin typeface="HiraginoUDSansStd-W6"/>
              </a:rPr>
              <a:t>対応インターホンリモコン</a:t>
            </a:r>
            <a:endParaRPr lang="ja-JP" altLang="en-US" sz="800" b="1" spc="-30" dirty="0"/>
          </a:p>
        </p:txBody>
      </p:sp>
      <p:pic>
        <p:nvPicPr>
          <p:cNvPr id="135" name="図 134">
            <a:extLst>
              <a:ext uri="{FF2B5EF4-FFF2-40B4-BE49-F238E27FC236}">
                <a16:creationId xmlns:a16="http://schemas.microsoft.com/office/drawing/2014/main" id="{2861ECEA-0F31-B198-FF36-A9AA840756F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73" y="7690151"/>
            <a:ext cx="917048" cy="585238"/>
          </a:xfrm>
          <a:prstGeom prst="rect">
            <a:avLst/>
          </a:prstGeom>
        </p:spPr>
      </p:pic>
      <p:pic>
        <p:nvPicPr>
          <p:cNvPr id="137" name="図 136">
            <a:extLst>
              <a:ext uri="{FF2B5EF4-FFF2-40B4-BE49-F238E27FC236}">
                <a16:creationId xmlns:a16="http://schemas.microsoft.com/office/drawing/2014/main" id="{A044A92E-7336-30CB-E03D-C36D2E0206D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85" y="7693582"/>
            <a:ext cx="697583" cy="587851"/>
          </a:xfrm>
          <a:prstGeom prst="rect">
            <a:avLst/>
          </a:prstGeom>
        </p:spPr>
      </p:pic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8F6F2E43-E450-C4DF-52CE-30DE540DA116}"/>
              </a:ext>
            </a:extLst>
          </p:cNvPr>
          <p:cNvSpPr txBox="1"/>
          <p:nvPr/>
        </p:nvSpPr>
        <p:spPr>
          <a:xfrm>
            <a:off x="5558440" y="8224858"/>
            <a:ext cx="69758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 b="1" i="0" u="none" strike="noStrike" spc="-60" dirty="0">
                <a:latin typeface="HiraginoUDSansStd-W4"/>
              </a:rPr>
              <a:t>台所リモコン</a:t>
            </a:r>
            <a:endParaRPr lang="ja-JP" altLang="en-US" sz="700" b="1" spc="-60" dirty="0"/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2AC91E7A-8E15-2147-EACF-76BB75E019B9}"/>
              </a:ext>
            </a:extLst>
          </p:cNvPr>
          <p:cNvSpPr txBox="1"/>
          <p:nvPr/>
        </p:nvSpPr>
        <p:spPr>
          <a:xfrm>
            <a:off x="6346668" y="8224858"/>
            <a:ext cx="69758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 b="1" i="0" u="none" strike="noStrike" spc="-60" dirty="0">
                <a:latin typeface="HiraginoUDSansStd-W4"/>
              </a:rPr>
              <a:t>浴室リモコン</a:t>
            </a:r>
            <a:endParaRPr lang="ja-JP" altLang="en-US" sz="700" b="1" spc="-60" dirty="0"/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1576132E-7A9E-8B5D-C434-0FB17E31BB24}"/>
              </a:ext>
            </a:extLst>
          </p:cNvPr>
          <p:cNvSpPr txBox="1"/>
          <p:nvPr/>
        </p:nvSpPr>
        <p:spPr>
          <a:xfrm>
            <a:off x="5508248" y="8383633"/>
            <a:ext cx="1639973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i="0" u="none" strike="noStrike" spc="-60" dirty="0">
                <a:latin typeface="GothicBBBPro-Medium"/>
              </a:rPr>
              <a:t>※</a:t>
            </a:r>
            <a:r>
              <a:rPr lang="ja-JP" altLang="en-US" sz="500" b="1" i="0" u="none" strike="noStrike" spc="-60" dirty="0">
                <a:latin typeface="GothicBBBPro-Medium"/>
              </a:rPr>
              <a:t>対応するエコキュートについては裏面をご確認ください。</a:t>
            </a:r>
            <a:endParaRPr lang="ja-JP" altLang="en-US" sz="500" b="1" spc="-60" dirty="0"/>
          </a:p>
        </p:txBody>
      </p:sp>
      <p:grpSp>
        <p:nvGrpSpPr>
          <p:cNvPr id="144" name="グループ化 143">
            <a:extLst>
              <a:ext uri="{FF2B5EF4-FFF2-40B4-BE49-F238E27FC236}">
                <a16:creationId xmlns:a16="http://schemas.microsoft.com/office/drawing/2014/main" id="{01478221-A3F7-6F77-1CA8-031D04B14E1D}"/>
              </a:ext>
            </a:extLst>
          </p:cNvPr>
          <p:cNvGrpSpPr/>
          <p:nvPr/>
        </p:nvGrpSpPr>
        <p:grpSpPr>
          <a:xfrm>
            <a:off x="3251249" y="7857609"/>
            <a:ext cx="2064256" cy="307777"/>
            <a:chOff x="3249344" y="7857766"/>
            <a:chExt cx="2064256" cy="307777"/>
          </a:xfrm>
        </p:grpSpPr>
        <p:grpSp>
          <p:nvGrpSpPr>
            <p:cNvPr id="148" name="グループ化 147">
              <a:extLst>
                <a:ext uri="{FF2B5EF4-FFF2-40B4-BE49-F238E27FC236}">
                  <a16:creationId xmlns:a16="http://schemas.microsoft.com/office/drawing/2014/main" id="{E13B0740-8F24-F3F6-F4CB-23037ACD5488}"/>
                </a:ext>
              </a:extLst>
            </p:cNvPr>
            <p:cNvGrpSpPr/>
            <p:nvPr/>
          </p:nvGrpSpPr>
          <p:grpSpPr>
            <a:xfrm>
              <a:off x="3269632" y="7898104"/>
              <a:ext cx="2043968" cy="245458"/>
              <a:chOff x="537099" y="7898104"/>
              <a:chExt cx="2043968" cy="245458"/>
            </a:xfrm>
          </p:grpSpPr>
          <p:sp>
            <p:nvSpPr>
              <p:cNvPr id="152" name="正方形/長方形 151">
                <a:extLst>
                  <a:ext uri="{FF2B5EF4-FFF2-40B4-BE49-F238E27FC236}">
                    <a16:creationId xmlns:a16="http://schemas.microsoft.com/office/drawing/2014/main" id="{B56707FF-4448-2A21-EE58-CD5352AAAA7A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" name="正方形/長方形 152">
                <a:extLst>
                  <a:ext uri="{FF2B5EF4-FFF2-40B4-BE49-F238E27FC236}">
                    <a16:creationId xmlns:a16="http://schemas.microsoft.com/office/drawing/2014/main" id="{6319DE08-BC68-E198-4D9E-D53184B20166}"/>
                  </a:ext>
                </a:extLst>
              </p:cNvPr>
              <p:cNvSpPr/>
              <p:nvPr/>
            </p:nvSpPr>
            <p:spPr>
              <a:xfrm>
                <a:off x="782343" y="7898104"/>
                <a:ext cx="17987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9" name="グループ化 148">
              <a:extLst>
                <a:ext uri="{FF2B5EF4-FFF2-40B4-BE49-F238E27FC236}">
                  <a16:creationId xmlns:a16="http://schemas.microsoft.com/office/drawing/2014/main" id="{44519407-92D2-B7A3-4A77-6C34CBD0AD03}"/>
                </a:ext>
              </a:extLst>
            </p:cNvPr>
            <p:cNvGrpSpPr/>
            <p:nvPr/>
          </p:nvGrpSpPr>
          <p:grpSpPr>
            <a:xfrm>
              <a:off x="3249344" y="7857766"/>
              <a:ext cx="1600714" cy="307777"/>
              <a:chOff x="3249344" y="7857766"/>
              <a:chExt cx="1600714" cy="307777"/>
            </a:xfrm>
          </p:grpSpPr>
          <p:sp>
            <p:nvSpPr>
              <p:cNvPr id="150" name="テキスト ボックス 149">
                <a:extLst>
                  <a:ext uri="{FF2B5EF4-FFF2-40B4-BE49-F238E27FC236}">
                    <a16:creationId xmlns:a16="http://schemas.microsoft.com/office/drawing/2014/main" id="{9923D5C5-017E-098F-34D2-BF97C9011373}"/>
                  </a:ext>
                </a:extLst>
              </p:cNvPr>
              <p:cNvSpPr txBox="1"/>
              <p:nvPr/>
            </p:nvSpPr>
            <p:spPr>
              <a:xfrm>
                <a:off x="3506800" y="7880850"/>
                <a:ext cx="1343258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1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レジリエンス機能</a:t>
                </a:r>
                <a:endParaRPr lang="ja-JP" altLang="en-US" sz="11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51" name="テキスト ボックス 150">
                <a:extLst>
                  <a:ext uri="{FF2B5EF4-FFF2-40B4-BE49-F238E27FC236}">
                    <a16:creationId xmlns:a16="http://schemas.microsoft.com/office/drawing/2014/main" id="{1373B287-C2C8-3EE4-2787-1908B7E9FA42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4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2</a:t>
                </a:r>
                <a:endParaRPr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65" name="グループ化 164">
            <a:extLst>
              <a:ext uri="{FF2B5EF4-FFF2-40B4-BE49-F238E27FC236}">
                <a16:creationId xmlns:a16="http://schemas.microsoft.com/office/drawing/2014/main" id="{F1E18462-13C6-01B1-7EDE-758017CE235B}"/>
              </a:ext>
            </a:extLst>
          </p:cNvPr>
          <p:cNvGrpSpPr/>
          <p:nvPr/>
        </p:nvGrpSpPr>
        <p:grpSpPr>
          <a:xfrm>
            <a:off x="5633424" y="8548092"/>
            <a:ext cx="1504876" cy="246221"/>
            <a:chOff x="5633424" y="8548860"/>
            <a:chExt cx="1504876" cy="246221"/>
          </a:xfrm>
        </p:grpSpPr>
        <p:grpSp>
          <p:nvGrpSpPr>
            <p:cNvPr id="159" name="グループ化 158">
              <a:extLst>
                <a:ext uri="{FF2B5EF4-FFF2-40B4-BE49-F238E27FC236}">
                  <a16:creationId xmlns:a16="http://schemas.microsoft.com/office/drawing/2014/main" id="{AF0678DC-1344-3C80-4DE1-98C1F2FA3C31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63" name="正方形/長方形 162">
                <a:extLst>
                  <a:ext uri="{FF2B5EF4-FFF2-40B4-BE49-F238E27FC236}">
                    <a16:creationId xmlns:a16="http://schemas.microsoft.com/office/drawing/2014/main" id="{DF43B7B0-2A6C-5240-C61A-0A9A91166A5B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" name="正方形/長方形 163">
                <a:extLst>
                  <a:ext uri="{FF2B5EF4-FFF2-40B4-BE49-F238E27FC236}">
                    <a16:creationId xmlns:a16="http://schemas.microsoft.com/office/drawing/2014/main" id="{457E2EBE-4974-3683-CC30-6D3026CFFA59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0" name="グループ化 159">
              <a:extLst>
                <a:ext uri="{FF2B5EF4-FFF2-40B4-BE49-F238E27FC236}">
                  <a16:creationId xmlns:a16="http://schemas.microsoft.com/office/drawing/2014/main" id="{568A4817-3E63-CCAE-A1FE-86BFC9D281C6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61" name="テキスト ボックス 160">
                <a:extLst>
                  <a:ext uri="{FF2B5EF4-FFF2-40B4-BE49-F238E27FC236}">
                    <a16:creationId xmlns:a16="http://schemas.microsoft.com/office/drawing/2014/main" id="{700742DB-1C60-9C09-8BC9-CED289B0A814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5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遠隔操作</a:t>
                </a:r>
                <a:endParaRPr lang="ja-JP" altLang="en-US" sz="85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62" name="テキスト ボックス 161">
                <a:extLst>
                  <a:ext uri="{FF2B5EF4-FFF2-40B4-BE49-F238E27FC236}">
                    <a16:creationId xmlns:a16="http://schemas.microsoft.com/office/drawing/2014/main" id="{119085CA-5ACC-18B6-2EAB-8C375988BDCC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3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73" name="グループ化 172">
            <a:extLst>
              <a:ext uri="{FF2B5EF4-FFF2-40B4-BE49-F238E27FC236}">
                <a16:creationId xmlns:a16="http://schemas.microsoft.com/office/drawing/2014/main" id="{0BC33AD7-B0C4-6F4C-752D-F8058120D32F}"/>
              </a:ext>
            </a:extLst>
          </p:cNvPr>
          <p:cNvGrpSpPr/>
          <p:nvPr/>
        </p:nvGrpSpPr>
        <p:grpSpPr>
          <a:xfrm>
            <a:off x="5633424" y="8892567"/>
            <a:ext cx="1504876" cy="246221"/>
            <a:chOff x="5633424" y="8548860"/>
            <a:chExt cx="1504876" cy="246221"/>
          </a:xfrm>
        </p:grpSpPr>
        <p:grpSp>
          <p:nvGrpSpPr>
            <p:cNvPr id="174" name="グループ化 173">
              <a:extLst>
                <a:ext uri="{FF2B5EF4-FFF2-40B4-BE49-F238E27FC236}">
                  <a16:creationId xmlns:a16="http://schemas.microsoft.com/office/drawing/2014/main" id="{0A3A1A39-FAF5-B15D-7C28-59CE26355070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78" name="正方形/長方形 177">
                <a:extLst>
                  <a:ext uri="{FF2B5EF4-FFF2-40B4-BE49-F238E27FC236}">
                    <a16:creationId xmlns:a16="http://schemas.microsoft.com/office/drawing/2014/main" id="{5A473FDE-C4C3-4D5D-0FC3-3BC58CA0C3D3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" name="正方形/長方形 178">
                <a:extLst>
                  <a:ext uri="{FF2B5EF4-FFF2-40B4-BE49-F238E27FC236}">
                    <a16:creationId xmlns:a16="http://schemas.microsoft.com/office/drawing/2014/main" id="{6C3BC3C4-F590-BB3D-6D37-CE5FA4C2830C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5" name="グループ化 174">
              <a:extLst>
                <a:ext uri="{FF2B5EF4-FFF2-40B4-BE49-F238E27FC236}">
                  <a16:creationId xmlns:a16="http://schemas.microsoft.com/office/drawing/2014/main" id="{52B26463-AA65-82E5-B89B-90BA6EBC6A69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76" name="テキスト ボックス 175">
                <a:extLst>
                  <a:ext uri="{FF2B5EF4-FFF2-40B4-BE49-F238E27FC236}">
                    <a16:creationId xmlns:a16="http://schemas.microsoft.com/office/drawing/2014/main" id="{42517BE3-703C-E801-7301-18DEDB7BE0F9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-3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自宅みまもり</a:t>
                </a:r>
                <a:endParaRPr lang="ja-JP" altLang="en-US" sz="850" b="1" spc="-3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77" name="テキスト ボックス 176">
                <a:extLst>
                  <a:ext uri="{FF2B5EF4-FFF2-40B4-BE49-F238E27FC236}">
                    <a16:creationId xmlns:a16="http://schemas.microsoft.com/office/drawing/2014/main" id="{E93ACB62-68B8-81CB-4C24-93EEC96522BB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4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80" name="グループ化 179">
            <a:extLst>
              <a:ext uri="{FF2B5EF4-FFF2-40B4-BE49-F238E27FC236}">
                <a16:creationId xmlns:a16="http://schemas.microsoft.com/office/drawing/2014/main" id="{46608626-C97C-4345-DCCA-EEBA61D6A56E}"/>
              </a:ext>
            </a:extLst>
          </p:cNvPr>
          <p:cNvGrpSpPr/>
          <p:nvPr/>
        </p:nvGrpSpPr>
        <p:grpSpPr>
          <a:xfrm>
            <a:off x="5633424" y="9241692"/>
            <a:ext cx="1504876" cy="246221"/>
            <a:chOff x="5633424" y="8548860"/>
            <a:chExt cx="1504876" cy="246221"/>
          </a:xfrm>
        </p:grpSpPr>
        <p:grpSp>
          <p:nvGrpSpPr>
            <p:cNvPr id="181" name="グループ化 180">
              <a:extLst>
                <a:ext uri="{FF2B5EF4-FFF2-40B4-BE49-F238E27FC236}">
                  <a16:creationId xmlns:a16="http://schemas.microsoft.com/office/drawing/2014/main" id="{5E646C51-1035-87E3-7432-15F34F07DD5A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85" name="正方形/長方形 184">
                <a:extLst>
                  <a:ext uri="{FF2B5EF4-FFF2-40B4-BE49-F238E27FC236}">
                    <a16:creationId xmlns:a16="http://schemas.microsoft.com/office/drawing/2014/main" id="{8B309975-4C3B-7C5C-6647-12E8A5602131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" name="正方形/長方形 185">
                <a:extLst>
                  <a:ext uri="{FF2B5EF4-FFF2-40B4-BE49-F238E27FC236}">
                    <a16:creationId xmlns:a16="http://schemas.microsoft.com/office/drawing/2014/main" id="{A6D23FB5-FF81-5299-3C8F-C2BC5164502B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2" name="グループ化 181">
              <a:extLst>
                <a:ext uri="{FF2B5EF4-FFF2-40B4-BE49-F238E27FC236}">
                  <a16:creationId xmlns:a16="http://schemas.microsoft.com/office/drawing/2014/main" id="{13E6D360-8428-D6E7-CF31-A1E66E4D6B27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83" name="テキスト ボックス 182">
                <a:extLst>
                  <a:ext uri="{FF2B5EF4-FFF2-40B4-BE49-F238E27FC236}">
                    <a16:creationId xmlns:a16="http://schemas.microsoft.com/office/drawing/2014/main" id="{E2B13F01-FBEF-86AD-7B1E-8DF7703F032D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-3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見える化</a:t>
                </a:r>
                <a:endParaRPr lang="ja-JP" altLang="en-US" sz="850" b="1" spc="-3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84" name="テキスト ボックス 183">
                <a:extLst>
                  <a:ext uri="{FF2B5EF4-FFF2-40B4-BE49-F238E27FC236}">
                    <a16:creationId xmlns:a16="http://schemas.microsoft.com/office/drawing/2014/main" id="{569BCC88-5CE6-ED33-0F40-7D3D8CA6ECEF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5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87" name="グループ化 186">
            <a:extLst>
              <a:ext uri="{FF2B5EF4-FFF2-40B4-BE49-F238E27FC236}">
                <a16:creationId xmlns:a16="http://schemas.microsoft.com/office/drawing/2014/main" id="{B66FB5DC-2F6A-DC35-E156-74405761AB3F}"/>
              </a:ext>
            </a:extLst>
          </p:cNvPr>
          <p:cNvGrpSpPr/>
          <p:nvPr/>
        </p:nvGrpSpPr>
        <p:grpSpPr>
          <a:xfrm>
            <a:off x="5633424" y="9598842"/>
            <a:ext cx="1504876" cy="246221"/>
            <a:chOff x="5633424" y="8548860"/>
            <a:chExt cx="1504876" cy="246221"/>
          </a:xfrm>
        </p:grpSpPr>
        <p:grpSp>
          <p:nvGrpSpPr>
            <p:cNvPr id="188" name="グループ化 187">
              <a:extLst>
                <a:ext uri="{FF2B5EF4-FFF2-40B4-BE49-F238E27FC236}">
                  <a16:creationId xmlns:a16="http://schemas.microsoft.com/office/drawing/2014/main" id="{E97320CC-F9BA-12B4-F9AD-545E03F252C1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92" name="正方形/長方形 191">
                <a:extLst>
                  <a:ext uri="{FF2B5EF4-FFF2-40B4-BE49-F238E27FC236}">
                    <a16:creationId xmlns:a16="http://schemas.microsoft.com/office/drawing/2014/main" id="{E6604B75-CAC0-8ED4-91A3-E4241C1D552C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3" name="正方形/長方形 192">
                <a:extLst>
                  <a:ext uri="{FF2B5EF4-FFF2-40B4-BE49-F238E27FC236}">
                    <a16:creationId xmlns:a16="http://schemas.microsoft.com/office/drawing/2014/main" id="{04CA53C8-56D6-DEFD-2CCE-B80762AFAC62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9" name="グループ化 188">
              <a:extLst>
                <a:ext uri="{FF2B5EF4-FFF2-40B4-BE49-F238E27FC236}">
                  <a16:creationId xmlns:a16="http://schemas.microsoft.com/office/drawing/2014/main" id="{4E30D244-E66A-25F8-C98D-7B3B3B054946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90" name="テキスト ボックス 189">
                <a:extLst>
                  <a:ext uri="{FF2B5EF4-FFF2-40B4-BE49-F238E27FC236}">
                    <a16:creationId xmlns:a16="http://schemas.microsoft.com/office/drawing/2014/main" id="{DC625B90-987A-E408-76ED-03EF1C7C1FF1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-3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遠隔みまもり</a:t>
                </a:r>
                <a:endParaRPr lang="ja-JP" altLang="en-US" sz="850" b="1" spc="-3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91" name="テキスト ボックス 190">
                <a:extLst>
                  <a:ext uri="{FF2B5EF4-FFF2-40B4-BE49-F238E27FC236}">
                    <a16:creationId xmlns:a16="http://schemas.microsoft.com/office/drawing/2014/main" id="{854A19F1-5058-1DD8-B49C-40AB8B921673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6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sp>
        <p:nvSpPr>
          <p:cNvPr id="196" name="テキスト ボックス 195">
            <a:extLst>
              <a:ext uri="{FF2B5EF4-FFF2-40B4-BE49-F238E27FC236}">
                <a16:creationId xmlns:a16="http://schemas.microsoft.com/office/drawing/2014/main" id="{DE07122C-339D-CE42-6009-B29033104B11}"/>
              </a:ext>
            </a:extLst>
          </p:cNvPr>
          <p:cNvSpPr txBox="1"/>
          <p:nvPr/>
        </p:nvSpPr>
        <p:spPr>
          <a:xfrm>
            <a:off x="5594293" y="8752644"/>
            <a:ext cx="12667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i="0" u="none" strike="noStrike" spc="-80" dirty="0">
                <a:latin typeface="HiraginoUDSansStd-W4"/>
              </a:rPr>
              <a:t>外出先から操作できる。</a:t>
            </a:r>
            <a:endParaRPr lang="ja-JP" altLang="en-US" b="1" spc="-80" dirty="0"/>
          </a:p>
        </p:txBody>
      </p:sp>
      <p:sp>
        <p:nvSpPr>
          <p:cNvPr id="197" name="テキスト ボックス 196">
            <a:extLst>
              <a:ext uri="{FF2B5EF4-FFF2-40B4-BE49-F238E27FC236}">
                <a16:creationId xmlns:a16="http://schemas.microsoft.com/office/drawing/2014/main" id="{ED2D3356-FCC2-7D8B-AF3E-965181185F40}"/>
              </a:ext>
            </a:extLst>
          </p:cNvPr>
          <p:cNvSpPr txBox="1"/>
          <p:nvPr/>
        </p:nvSpPr>
        <p:spPr>
          <a:xfrm>
            <a:off x="5594293" y="9110428"/>
            <a:ext cx="15075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i="0" u="none" strike="noStrike" spc="-30" dirty="0">
                <a:latin typeface="HiraginoUDSansStd-W4"/>
              </a:rPr>
              <a:t>入浴者の状況がスマホで分かる。</a:t>
            </a:r>
            <a:endParaRPr lang="ja-JP" altLang="en-US" sz="750" b="1" spc="-30" dirty="0"/>
          </a:p>
        </p:txBody>
      </p:sp>
      <p:sp>
        <p:nvSpPr>
          <p:cNvPr id="198" name="テキスト ボックス 197">
            <a:extLst>
              <a:ext uri="{FF2B5EF4-FFF2-40B4-BE49-F238E27FC236}">
                <a16:creationId xmlns:a16="http://schemas.microsoft.com/office/drawing/2014/main" id="{8690288C-E4D6-2DB5-DBD1-16EC8E297C03}"/>
              </a:ext>
            </a:extLst>
          </p:cNvPr>
          <p:cNvSpPr txBox="1"/>
          <p:nvPr/>
        </p:nvSpPr>
        <p:spPr>
          <a:xfrm>
            <a:off x="5594293" y="9455906"/>
            <a:ext cx="15075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i="0" u="none" strike="noStrike" spc="-30" dirty="0">
                <a:latin typeface="HiraginoUDSansStd-W4"/>
              </a:rPr>
              <a:t>お湯の使用量などが確認できる。</a:t>
            </a:r>
            <a:endParaRPr lang="ja-JP" altLang="en-US" sz="750" b="1" spc="-30" dirty="0"/>
          </a:p>
        </p:txBody>
      </p:sp>
      <p:sp>
        <p:nvSpPr>
          <p:cNvPr id="199" name="テキスト ボックス 198">
            <a:extLst>
              <a:ext uri="{FF2B5EF4-FFF2-40B4-BE49-F238E27FC236}">
                <a16:creationId xmlns:a16="http://schemas.microsoft.com/office/drawing/2014/main" id="{7ABAFC22-D749-387F-FD44-7E9E98917B0D}"/>
              </a:ext>
            </a:extLst>
          </p:cNvPr>
          <p:cNvSpPr txBox="1"/>
          <p:nvPr/>
        </p:nvSpPr>
        <p:spPr>
          <a:xfrm>
            <a:off x="5594293" y="9820721"/>
            <a:ext cx="157404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i="0" u="none" strike="noStrike" spc="-50" dirty="0">
                <a:latin typeface="HiraginoUDSansStd-W4"/>
              </a:rPr>
              <a:t>遠隔地にあるエコキュートの使用状況をチェックできる。</a:t>
            </a:r>
            <a:endParaRPr lang="ja-JP" altLang="en-US" sz="750" b="1" spc="-50" dirty="0"/>
          </a:p>
        </p:txBody>
      </p:sp>
      <p:sp>
        <p:nvSpPr>
          <p:cNvPr id="201" name="テキスト ボックス 200">
            <a:extLst>
              <a:ext uri="{FF2B5EF4-FFF2-40B4-BE49-F238E27FC236}">
                <a16:creationId xmlns:a16="http://schemas.microsoft.com/office/drawing/2014/main" id="{F6248DCA-6775-BA54-C261-283EFC5F5FCC}"/>
              </a:ext>
            </a:extLst>
          </p:cNvPr>
          <p:cNvSpPr txBox="1"/>
          <p:nvPr/>
        </p:nvSpPr>
        <p:spPr>
          <a:xfrm>
            <a:off x="5602087" y="10073785"/>
            <a:ext cx="1474411" cy="17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50" b="1" i="0" u="none" strike="noStrike" spc="-40" dirty="0">
                <a:latin typeface="GothicBBBPro-Medium"/>
              </a:rPr>
              <a:t>○事前に現地での接続が必要となります。</a:t>
            </a:r>
            <a:endParaRPr lang="ja-JP" altLang="en-US" sz="550" b="1" spc="-40" dirty="0"/>
          </a:p>
        </p:txBody>
      </p:sp>
      <p:sp>
        <p:nvSpPr>
          <p:cNvPr id="205" name="正方形/長方形 204">
            <a:extLst>
              <a:ext uri="{FF2B5EF4-FFF2-40B4-BE49-F238E27FC236}">
                <a16:creationId xmlns:a16="http://schemas.microsoft.com/office/drawing/2014/main" id="{C196AF15-7266-9E21-BE4A-5A67F862F729}"/>
              </a:ext>
            </a:extLst>
          </p:cNvPr>
          <p:cNvSpPr/>
          <p:nvPr/>
        </p:nvSpPr>
        <p:spPr>
          <a:xfrm>
            <a:off x="365142" y="6916053"/>
            <a:ext cx="6833326" cy="3393360"/>
          </a:xfrm>
          <a:prstGeom prst="rect">
            <a:avLst/>
          </a:prstGeom>
          <a:noFill/>
          <a:ln>
            <a:solidFill>
              <a:srgbClr val="0B37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6" name="グループ化 205">
            <a:extLst>
              <a:ext uri="{FF2B5EF4-FFF2-40B4-BE49-F238E27FC236}">
                <a16:creationId xmlns:a16="http://schemas.microsoft.com/office/drawing/2014/main" id="{73DF4FE0-9738-E002-4761-C2F6495981D7}"/>
              </a:ext>
            </a:extLst>
          </p:cNvPr>
          <p:cNvGrpSpPr/>
          <p:nvPr/>
        </p:nvGrpSpPr>
        <p:grpSpPr>
          <a:xfrm>
            <a:off x="5556039" y="6869866"/>
            <a:ext cx="1582284" cy="465056"/>
            <a:chOff x="5556039" y="6869866"/>
            <a:chExt cx="1582284" cy="465056"/>
          </a:xfrm>
        </p:grpSpPr>
        <p:grpSp>
          <p:nvGrpSpPr>
            <p:cNvPr id="127" name="グループ化 126">
              <a:extLst>
                <a:ext uri="{FF2B5EF4-FFF2-40B4-BE49-F238E27FC236}">
                  <a16:creationId xmlns:a16="http://schemas.microsoft.com/office/drawing/2014/main" id="{C8725E16-8572-14C3-04B9-F13072C69744}"/>
                </a:ext>
              </a:extLst>
            </p:cNvPr>
            <p:cNvGrpSpPr/>
            <p:nvPr/>
          </p:nvGrpSpPr>
          <p:grpSpPr>
            <a:xfrm>
              <a:off x="5556039" y="6869866"/>
              <a:ext cx="1582284" cy="465056"/>
              <a:chOff x="5277028" y="7446875"/>
              <a:chExt cx="1582284" cy="465056"/>
            </a:xfrm>
          </p:grpSpPr>
          <p:sp>
            <p:nvSpPr>
              <p:cNvPr id="125" name="四角形: 角を丸くする 124">
                <a:extLst>
                  <a:ext uri="{FF2B5EF4-FFF2-40B4-BE49-F238E27FC236}">
                    <a16:creationId xmlns:a16="http://schemas.microsoft.com/office/drawing/2014/main" id="{BFAEA54C-43BA-2E21-D980-C3E12A68D710}"/>
                  </a:ext>
                </a:extLst>
              </p:cNvPr>
              <p:cNvSpPr/>
              <p:nvPr/>
            </p:nvSpPr>
            <p:spPr>
              <a:xfrm>
                <a:off x="5277028" y="7446875"/>
                <a:ext cx="1582284" cy="402351"/>
              </a:xfrm>
              <a:prstGeom prst="roundRect">
                <a:avLst>
                  <a:gd name="adj" fmla="val 50000"/>
                </a:avLst>
              </a:prstGeom>
              <a:solidFill>
                <a:srgbClr val="EB61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二等辺三角形 125">
                <a:extLst>
                  <a:ext uri="{FF2B5EF4-FFF2-40B4-BE49-F238E27FC236}">
                    <a16:creationId xmlns:a16="http://schemas.microsoft.com/office/drawing/2014/main" id="{9A5FD1D2-A4C1-E7C1-F704-44BFCE367C0E}"/>
                  </a:ext>
                </a:extLst>
              </p:cNvPr>
              <p:cNvSpPr/>
              <p:nvPr/>
            </p:nvSpPr>
            <p:spPr>
              <a:xfrm rot="10800000">
                <a:off x="6005216" y="7786763"/>
                <a:ext cx="111447" cy="125168"/>
              </a:xfrm>
              <a:prstGeom prst="triangle">
                <a:avLst/>
              </a:prstGeom>
              <a:solidFill>
                <a:srgbClr val="EB61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9" name="テキスト ボックス 128">
              <a:extLst>
                <a:ext uri="{FF2B5EF4-FFF2-40B4-BE49-F238E27FC236}">
                  <a16:creationId xmlns:a16="http://schemas.microsoft.com/office/drawing/2014/main" id="{A200238E-103E-367E-A8B7-1E6AD0A8007B}"/>
                </a:ext>
              </a:extLst>
            </p:cNvPr>
            <p:cNvSpPr txBox="1"/>
            <p:nvPr/>
          </p:nvSpPr>
          <p:spPr>
            <a:xfrm>
              <a:off x="5627429" y="6881217"/>
              <a:ext cx="1425041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0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コロナ快適ホームアプリ</a:t>
              </a:r>
            </a:p>
            <a:p>
              <a:pPr algn="ctr"/>
              <a:r>
                <a:rPr lang="ja-JP" altLang="en-US" sz="80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と</a:t>
              </a:r>
              <a:r>
                <a:rPr lang="ja-JP" altLang="en-US" sz="8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の</a:t>
              </a:r>
              <a:r>
                <a:rPr lang="ja-JP" altLang="en-US" sz="9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連動が可能</a:t>
              </a:r>
              <a:endParaRPr lang="ja-JP" altLang="en-US" sz="900" b="1" dirty="0"/>
            </a:p>
          </p:txBody>
        </p:sp>
      </p:grpSp>
      <p:pic>
        <p:nvPicPr>
          <p:cNvPr id="50" name="図 49">
            <a:extLst>
              <a:ext uri="{FF2B5EF4-FFF2-40B4-BE49-F238E27FC236}">
                <a16:creationId xmlns:a16="http://schemas.microsoft.com/office/drawing/2014/main" id="{C2FC4CFA-6106-EE99-0319-66FAB6B0DFA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638" y="789599"/>
            <a:ext cx="1246244" cy="713259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33007984-C9A9-4292-B2A0-7C436DBE997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716" y="594527"/>
            <a:ext cx="1823645" cy="224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19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0F0BBAFB-02FC-F65F-F0EF-0A4FCD1C3A65}"/>
              </a:ext>
            </a:extLst>
          </p:cNvPr>
          <p:cNvGrpSpPr/>
          <p:nvPr/>
        </p:nvGrpSpPr>
        <p:grpSpPr>
          <a:xfrm>
            <a:off x="0" y="0"/>
            <a:ext cx="7559675" cy="696686"/>
            <a:chOff x="0" y="0"/>
            <a:chExt cx="7559675" cy="696686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3E3C0AB4-675A-7039-975B-B5B16FE42876}"/>
                </a:ext>
              </a:extLst>
            </p:cNvPr>
            <p:cNvSpPr/>
            <p:nvPr/>
          </p:nvSpPr>
          <p:spPr>
            <a:xfrm>
              <a:off x="0" y="0"/>
              <a:ext cx="7559675" cy="696686"/>
            </a:xfrm>
            <a:prstGeom prst="rect">
              <a:avLst/>
            </a:prstGeom>
            <a:solidFill>
              <a:srgbClr val="0B377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064DC885-D2D1-B86A-71BB-BC1CBF155726}"/>
                </a:ext>
              </a:extLst>
            </p:cNvPr>
            <p:cNvGrpSpPr/>
            <p:nvPr/>
          </p:nvGrpSpPr>
          <p:grpSpPr>
            <a:xfrm>
              <a:off x="253708" y="4272"/>
              <a:ext cx="7022571" cy="615749"/>
              <a:chOff x="253708" y="4272"/>
              <a:chExt cx="7022571" cy="615749"/>
            </a:xfrm>
          </p:grpSpPr>
          <p:pic>
            <p:nvPicPr>
              <p:cNvPr id="3" name="図 2">
                <a:extLst>
                  <a:ext uri="{FF2B5EF4-FFF2-40B4-BE49-F238E27FC236}">
                    <a16:creationId xmlns:a16="http://schemas.microsoft.com/office/drawing/2014/main" id="{AA69722E-E2EC-41F8-8BE6-B064860153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708" y="4272"/>
                <a:ext cx="1835055" cy="615749"/>
              </a:xfrm>
              <a:prstGeom prst="rect">
                <a:avLst/>
              </a:prstGeom>
            </p:spPr>
          </p:pic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DFA3261C-9099-6E22-47E7-2697B634C601}"/>
                  </a:ext>
                </a:extLst>
              </p:cNvPr>
              <p:cNvGrpSpPr/>
              <p:nvPr/>
            </p:nvGrpSpPr>
            <p:grpSpPr>
              <a:xfrm>
                <a:off x="2427161" y="127925"/>
                <a:ext cx="4849118" cy="459211"/>
                <a:chOff x="2427161" y="127925"/>
                <a:chExt cx="4849118" cy="459211"/>
              </a:xfrm>
            </p:grpSpPr>
            <p:pic>
              <p:nvPicPr>
                <p:cNvPr id="12" name="図 11">
                  <a:extLst>
                    <a:ext uri="{FF2B5EF4-FFF2-40B4-BE49-F238E27FC236}">
                      <a16:creationId xmlns:a16="http://schemas.microsoft.com/office/drawing/2014/main" id="{4D580EA9-9339-CCF0-6FFA-CF34F24216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27161" y="127925"/>
                  <a:ext cx="4849118" cy="449379"/>
                </a:xfrm>
                <a:prstGeom prst="rect">
                  <a:avLst/>
                </a:prstGeom>
              </p:spPr>
            </p:pic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1BDC94AD-7707-A40C-DBD5-638CCC463380}"/>
                    </a:ext>
                  </a:extLst>
                </p:cNvPr>
                <p:cNvSpPr txBox="1"/>
                <p:nvPr/>
              </p:nvSpPr>
              <p:spPr>
                <a:xfrm>
                  <a:off x="2797456" y="156249"/>
                  <a:ext cx="4439086" cy="4308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2200" b="1" i="0" u="none" strike="noStrike" spc="110" dirty="0">
                      <a:solidFill>
                        <a:srgbClr val="FFFFFF"/>
                      </a:solidFill>
                      <a:latin typeface="HiraginoUDSansStd-W6"/>
                    </a:rPr>
                    <a:t>当店特別価格</a:t>
                  </a:r>
                  <a:r>
                    <a:rPr lang="ja-JP" altLang="en-US" sz="1600" b="1" i="0" u="none" strike="noStrike" baseline="0" dirty="0">
                      <a:solidFill>
                        <a:srgbClr val="FFFFFF"/>
                      </a:solidFill>
                      <a:latin typeface="HiraginoUDSansStd-W6"/>
                    </a:rPr>
                    <a:t>にて</a:t>
                  </a:r>
                  <a:r>
                    <a:rPr lang="ja-JP" altLang="en-US" sz="2200" b="1" i="0" u="none" strike="noStrike" spc="110" dirty="0">
                      <a:solidFill>
                        <a:srgbClr val="FFFFFF"/>
                      </a:solidFill>
                      <a:latin typeface="HiraginoUDSansStd-W6"/>
                    </a:rPr>
                    <a:t>大特価販売中</a:t>
                  </a:r>
                  <a:endParaRPr lang="ja-JP" altLang="en-US" sz="2200" b="1" spc="110" dirty="0"/>
                </a:p>
              </p:txBody>
            </p:sp>
          </p:grpSp>
        </p:grpSp>
      </p:grpSp>
      <p:sp>
        <p:nvSpPr>
          <p:cNvPr id="486" name="テキスト ボックス 485">
            <a:extLst>
              <a:ext uri="{FF2B5EF4-FFF2-40B4-BE49-F238E27FC236}">
                <a16:creationId xmlns:a16="http://schemas.microsoft.com/office/drawing/2014/main" id="{6A49E44A-BB7E-2DD3-2DF1-7A2F236A83E2}"/>
              </a:ext>
            </a:extLst>
          </p:cNvPr>
          <p:cNvSpPr txBox="1"/>
          <p:nvPr/>
        </p:nvSpPr>
        <p:spPr>
          <a:xfrm>
            <a:off x="225051" y="848745"/>
            <a:ext cx="73924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i="0" u="none" strike="noStrike" spc="-160" dirty="0">
                <a:latin typeface="HiraginoUDSansStd-W5"/>
              </a:rPr>
              <a:t>とっても省エネな最新のエコキュートに買い替えるチャンスで</a:t>
            </a:r>
            <a:r>
              <a:rPr lang="ja-JP" altLang="en-US" sz="2000" b="1" i="0" u="none" strike="noStrike" spc="-700" dirty="0">
                <a:latin typeface="HiraginoUDSansStd-W5"/>
              </a:rPr>
              <a:t>す</a:t>
            </a:r>
            <a:r>
              <a:rPr lang="ja-JP" altLang="en-US" sz="2000" b="1" i="0" u="none" strike="noStrike" spc="-160" baseline="0" dirty="0">
                <a:latin typeface="HiraginoUDSansStd-W5"/>
              </a:rPr>
              <a:t>！</a:t>
            </a:r>
            <a:endParaRPr lang="ja-JP" altLang="en-US" b="1" spc="-160" dirty="0"/>
          </a:p>
        </p:txBody>
      </p:sp>
      <p:grpSp>
        <p:nvGrpSpPr>
          <p:cNvPr id="488" name="グループ化 487">
            <a:extLst>
              <a:ext uri="{FF2B5EF4-FFF2-40B4-BE49-F238E27FC236}">
                <a16:creationId xmlns:a16="http://schemas.microsoft.com/office/drawing/2014/main" id="{72365084-B84D-7B1B-82F8-9C10D34F9BB7}"/>
              </a:ext>
            </a:extLst>
          </p:cNvPr>
          <p:cNvGrpSpPr/>
          <p:nvPr/>
        </p:nvGrpSpPr>
        <p:grpSpPr>
          <a:xfrm>
            <a:off x="279555" y="1329268"/>
            <a:ext cx="2143765" cy="567386"/>
            <a:chOff x="283396" y="1202100"/>
            <a:chExt cx="2143765" cy="567386"/>
          </a:xfrm>
        </p:grpSpPr>
        <p:sp>
          <p:nvSpPr>
            <p:cNvPr id="489" name="正方形/長方形 488">
              <a:extLst>
                <a:ext uri="{FF2B5EF4-FFF2-40B4-BE49-F238E27FC236}">
                  <a16:creationId xmlns:a16="http://schemas.microsoft.com/office/drawing/2014/main" id="{8C6C2D1A-56BF-A697-CC3A-DE08B02C926F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B8A12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0" name="テキスト ボックス 489">
              <a:extLst>
                <a:ext uri="{FF2B5EF4-FFF2-40B4-BE49-F238E27FC236}">
                  <a16:creationId xmlns:a16="http://schemas.microsoft.com/office/drawing/2014/main" id="{7A49187C-5EDC-2FBF-85A9-D92C34ACFDDC}"/>
                </a:ext>
              </a:extLst>
            </p:cNvPr>
            <p:cNvSpPr txBox="1"/>
            <p:nvPr/>
          </p:nvSpPr>
          <p:spPr>
            <a:xfrm>
              <a:off x="515638" y="1249500"/>
              <a:ext cx="1716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プレミアムエコキュート</a:t>
              </a:r>
              <a:endParaRPr lang="ja-JP" altLang="en-US" sz="1200" b="1" spc="-120" dirty="0"/>
            </a:p>
          </p:txBody>
        </p:sp>
        <p:grpSp>
          <p:nvGrpSpPr>
            <p:cNvPr id="491" name="グループ化 490">
              <a:extLst>
                <a:ext uri="{FF2B5EF4-FFF2-40B4-BE49-F238E27FC236}">
                  <a16:creationId xmlns:a16="http://schemas.microsoft.com/office/drawing/2014/main" id="{6BCA6976-C20E-E636-A828-EDA35BE4CFDD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496" name="正方形/長方形 495">
                <a:extLst>
                  <a:ext uri="{FF2B5EF4-FFF2-40B4-BE49-F238E27FC236}">
                    <a16:creationId xmlns:a16="http://schemas.microsoft.com/office/drawing/2014/main" id="{0EB7F0D7-3EF0-111B-EE56-497375B79FA7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7" name="テキスト ボックス 496">
                <a:extLst>
                  <a:ext uri="{FF2B5EF4-FFF2-40B4-BE49-F238E27FC236}">
                    <a16:creationId xmlns:a16="http://schemas.microsoft.com/office/drawing/2014/main" id="{00FC0B32-6296-76DB-E422-6A2418C5D5D9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492" name="グループ化 491">
              <a:extLst>
                <a:ext uri="{FF2B5EF4-FFF2-40B4-BE49-F238E27FC236}">
                  <a16:creationId xmlns:a16="http://schemas.microsoft.com/office/drawing/2014/main" id="{344AA824-85C2-2AD5-31C4-0B037F76C71F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494" name="正方形/長方形 493">
                <a:extLst>
                  <a:ext uri="{FF2B5EF4-FFF2-40B4-BE49-F238E27FC236}">
                    <a16:creationId xmlns:a16="http://schemas.microsoft.com/office/drawing/2014/main" id="{38615ED5-B690-9C58-9409-CF7A8E0789EF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5" name="テキスト ボックス 494">
                <a:extLst>
                  <a:ext uri="{FF2B5EF4-FFF2-40B4-BE49-F238E27FC236}">
                    <a16:creationId xmlns:a16="http://schemas.microsoft.com/office/drawing/2014/main" id="{F2EA5A01-648E-2584-2D34-B1165D68F544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493" name="直線コネクタ 492">
              <a:extLst>
                <a:ext uri="{FF2B5EF4-FFF2-40B4-BE49-F238E27FC236}">
                  <a16:creationId xmlns:a16="http://schemas.microsoft.com/office/drawing/2014/main" id="{95C1FF86-F8C0-D21F-8355-04B0AD3F4B32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8" name="グループ化 497">
            <a:extLst>
              <a:ext uri="{FF2B5EF4-FFF2-40B4-BE49-F238E27FC236}">
                <a16:creationId xmlns:a16="http://schemas.microsoft.com/office/drawing/2014/main" id="{13E7E6BC-081E-486D-E0C8-D1EF7EE82BCE}"/>
              </a:ext>
            </a:extLst>
          </p:cNvPr>
          <p:cNvGrpSpPr/>
          <p:nvPr/>
        </p:nvGrpSpPr>
        <p:grpSpPr>
          <a:xfrm>
            <a:off x="369121" y="2052466"/>
            <a:ext cx="1125513" cy="541345"/>
            <a:chOff x="391130" y="1876552"/>
            <a:chExt cx="1125513" cy="541345"/>
          </a:xfrm>
        </p:grpSpPr>
        <p:pic>
          <p:nvPicPr>
            <p:cNvPr id="499" name="図 498">
              <a:extLst>
                <a:ext uri="{FF2B5EF4-FFF2-40B4-BE49-F238E27FC236}">
                  <a16:creationId xmlns:a16="http://schemas.microsoft.com/office/drawing/2014/main" id="{8EF104DB-55BE-FFF4-68B5-EBAF580D6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500" name="グループ化 499">
              <a:extLst>
                <a:ext uri="{FF2B5EF4-FFF2-40B4-BE49-F238E27FC236}">
                  <a16:creationId xmlns:a16="http://schemas.microsoft.com/office/drawing/2014/main" id="{7FA81AA5-9E0A-BE11-BFC6-878E2B7B5E02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6650"/>
              <a:chOff x="391130" y="2070211"/>
              <a:chExt cx="1125513" cy="346650"/>
            </a:xfrm>
          </p:grpSpPr>
          <p:grpSp>
            <p:nvGrpSpPr>
              <p:cNvPr id="501" name="グループ化 500">
                <a:extLst>
                  <a:ext uri="{FF2B5EF4-FFF2-40B4-BE49-F238E27FC236}">
                    <a16:creationId xmlns:a16="http://schemas.microsoft.com/office/drawing/2014/main" id="{E5BC8460-C441-FD5D-A50A-A84F6732CDB3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506" name="四角形: 角を丸くする 505">
                  <a:extLst>
                    <a:ext uri="{FF2B5EF4-FFF2-40B4-BE49-F238E27FC236}">
                      <a16:creationId xmlns:a16="http://schemas.microsoft.com/office/drawing/2014/main" id="{221E4F50-5111-4ED3-9E9F-35681DD9592B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7" name="フリーフォーム: 図形 506">
                  <a:extLst>
                    <a:ext uri="{FF2B5EF4-FFF2-40B4-BE49-F238E27FC236}">
                      <a16:creationId xmlns:a16="http://schemas.microsoft.com/office/drawing/2014/main" id="{2500EDCF-3EF9-369E-6EB6-A1D5292ECBF6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502" name="テキスト ボックス 501">
                <a:extLst>
                  <a:ext uri="{FF2B5EF4-FFF2-40B4-BE49-F238E27FC236}">
                    <a16:creationId xmlns:a16="http://schemas.microsoft.com/office/drawing/2014/main" id="{808685D6-9236-0CED-3441-4EEB4D2FD26B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503" name="グループ化 502">
                <a:extLst>
                  <a:ext uri="{FF2B5EF4-FFF2-40B4-BE49-F238E27FC236}">
                    <a16:creationId xmlns:a16="http://schemas.microsoft.com/office/drawing/2014/main" id="{F2BB8497-AF8A-5CF9-278F-9B8B943EC70C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5152"/>
                <a:chOff x="391130" y="2191709"/>
                <a:chExt cx="1125513" cy="225152"/>
              </a:xfrm>
            </p:grpSpPr>
            <p:sp>
              <p:nvSpPr>
                <p:cNvPr id="504" name="テキスト ボックス 503">
                  <a:extLst>
                    <a:ext uri="{FF2B5EF4-FFF2-40B4-BE49-F238E27FC236}">
                      <a16:creationId xmlns:a16="http://schemas.microsoft.com/office/drawing/2014/main" id="{3AD21234-2EAB-9D4D-8F87-0E3B4BF24503}"/>
                    </a:ext>
                  </a:extLst>
                </p:cNvPr>
                <p:cNvSpPr txBox="1"/>
                <p:nvPr/>
              </p:nvSpPr>
              <p:spPr>
                <a:xfrm>
                  <a:off x="391130" y="2252649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505" name="テキスト ボックス 504">
                  <a:extLst>
                    <a:ext uri="{FF2B5EF4-FFF2-40B4-BE49-F238E27FC236}">
                      <a16:creationId xmlns:a16="http://schemas.microsoft.com/office/drawing/2014/main" id="{1702C7EF-86B9-6D70-9131-44007BD354DE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20" dirty="0">
                      <a:latin typeface="HiraginoUDSansStd-W3"/>
                    </a:rPr>
                    <a:t>インターホンリモコ</a:t>
                  </a:r>
                  <a:r>
                    <a:rPr lang="ja-JP" altLang="en-US" sz="550" b="1" i="0" u="none" strike="noStrike" spc="-50" dirty="0">
                      <a:latin typeface="HiraginoUDSansStd-W3"/>
                    </a:rPr>
                    <a:t>ン選択時</a:t>
                  </a:r>
                  <a:endParaRPr lang="ja-JP" altLang="en-US" sz="550" b="1" spc="-50" dirty="0"/>
                </a:p>
              </p:txBody>
            </p:sp>
          </p:grpSp>
        </p:grpSp>
      </p:grpSp>
      <p:sp>
        <p:nvSpPr>
          <p:cNvPr id="508" name="テキスト ボックス 507">
            <a:extLst>
              <a:ext uri="{FF2B5EF4-FFF2-40B4-BE49-F238E27FC236}">
                <a16:creationId xmlns:a16="http://schemas.microsoft.com/office/drawing/2014/main" id="{C4148A3D-C2F6-4C38-0F8F-85E4F059CEB1}"/>
              </a:ext>
            </a:extLst>
          </p:cNvPr>
          <p:cNvSpPr txBox="1"/>
          <p:nvPr/>
        </p:nvSpPr>
        <p:spPr>
          <a:xfrm>
            <a:off x="203837" y="3003746"/>
            <a:ext cx="1011105" cy="29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800" b="1" i="0" u="none" strike="noStrike" spc="-30" dirty="0">
                <a:latin typeface="GothicBBBPro-Medium"/>
              </a:rPr>
              <a:t>CHP-HXE46AY5K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grpSp>
        <p:nvGrpSpPr>
          <p:cNvPr id="509" name="グループ化 508">
            <a:extLst>
              <a:ext uri="{FF2B5EF4-FFF2-40B4-BE49-F238E27FC236}">
                <a16:creationId xmlns:a16="http://schemas.microsoft.com/office/drawing/2014/main" id="{4D16567F-8E3B-DBE4-959F-C6520BF3012A}"/>
              </a:ext>
            </a:extLst>
          </p:cNvPr>
          <p:cNvGrpSpPr/>
          <p:nvPr/>
        </p:nvGrpSpPr>
        <p:grpSpPr>
          <a:xfrm>
            <a:off x="161495" y="3380434"/>
            <a:ext cx="2391645" cy="1059971"/>
            <a:chOff x="171689" y="2975457"/>
            <a:chExt cx="2391645" cy="1059971"/>
          </a:xfrm>
        </p:grpSpPr>
        <p:grpSp>
          <p:nvGrpSpPr>
            <p:cNvPr id="510" name="グループ化 509">
              <a:extLst>
                <a:ext uri="{FF2B5EF4-FFF2-40B4-BE49-F238E27FC236}">
                  <a16:creationId xmlns:a16="http://schemas.microsoft.com/office/drawing/2014/main" id="{D79E5724-52D9-8802-42C3-620868BC7132}"/>
                </a:ext>
              </a:extLst>
            </p:cNvPr>
            <p:cNvGrpSpPr/>
            <p:nvPr/>
          </p:nvGrpSpPr>
          <p:grpSpPr>
            <a:xfrm>
              <a:off x="252454" y="2993948"/>
              <a:ext cx="534183" cy="276999"/>
              <a:chOff x="248546" y="2828402"/>
              <a:chExt cx="534183" cy="276999"/>
            </a:xfrm>
          </p:grpSpPr>
          <p:sp>
            <p:nvSpPr>
              <p:cNvPr id="77" name="矢印: 五方向 76">
                <a:extLst>
                  <a:ext uri="{FF2B5EF4-FFF2-40B4-BE49-F238E27FC236}">
                    <a16:creationId xmlns:a16="http://schemas.microsoft.com/office/drawing/2014/main" id="{6DEC3748-64F4-FD23-D923-94C8244F00C1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4D2A762E-DDB6-0664-BA06-610BDB86A0B3}"/>
                  </a:ext>
                </a:extLst>
              </p:cNvPr>
              <p:cNvSpPr txBox="1"/>
              <p:nvPr/>
            </p:nvSpPr>
            <p:spPr>
              <a:xfrm>
                <a:off x="248546" y="2828402"/>
                <a:ext cx="53418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2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1200" dirty="0"/>
              </a:p>
            </p:txBody>
          </p:sp>
        </p:grpSp>
        <p:sp>
          <p:nvSpPr>
            <p:cNvPr id="511" name="テキスト ボックス 510">
              <a:extLst>
                <a:ext uri="{FF2B5EF4-FFF2-40B4-BE49-F238E27FC236}">
                  <a16:creationId xmlns:a16="http://schemas.microsoft.com/office/drawing/2014/main" id="{F954E8F3-22DB-ECE5-8315-E60D5850D8EF}"/>
                </a:ext>
              </a:extLst>
            </p:cNvPr>
            <p:cNvSpPr txBox="1"/>
            <p:nvPr/>
          </p:nvSpPr>
          <p:spPr>
            <a:xfrm>
              <a:off x="662858" y="2975457"/>
              <a:ext cx="1825200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50" dirty="0" smtClean="0">
                  <a:solidFill>
                    <a:srgbClr val="262626"/>
                  </a:solidFill>
                  <a:latin typeface="AvenirNext-DemiBold"/>
                </a:rPr>
                <a:t>CHP-HXE37AY5K</a:t>
              </a:r>
              <a:endParaRPr lang="ja-JP" altLang="en-US" sz="1500" spc="50" dirty="0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B3FB0376-1DBC-C6FE-D232-97D206610A64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5E6E6ABD-248E-7AD8-AB8D-50DE6EA33FDB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234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122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AD7F68EB-16B3-9505-510A-13AEC338ECA3}"/>
                </a:ext>
              </a:extLst>
            </p:cNvPr>
            <p:cNvSpPr txBox="1"/>
            <p:nvPr/>
          </p:nvSpPr>
          <p:spPr>
            <a:xfrm>
              <a:off x="998487" y="339347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45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132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71" name="グループ化 70">
              <a:extLst>
                <a:ext uri="{FF2B5EF4-FFF2-40B4-BE49-F238E27FC236}">
                  <a16:creationId xmlns:a16="http://schemas.microsoft.com/office/drawing/2014/main" id="{6E75ADE7-70D9-7121-3F8A-9DE0757806C3}"/>
                </a:ext>
              </a:extLst>
            </p:cNvPr>
            <p:cNvGrpSpPr/>
            <p:nvPr/>
          </p:nvGrpSpPr>
          <p:grpSpPr>
            <a:xfrm>
              <a:off x="171689" y="3625085"/>
              <a:ext cx="2326270" cy="410343"/>
              <a:chOff x="171689" y="3592565"/>
              <a:chExt cx="2326270" cy="410343"/>
            </a:xfrm>
          </p:grpSpPr>
          <p:grpSp>
            <p:nvGrpSpPr>
              <p:cNvPr id="72" name="グループ化 71">
                <a:extLst>
                  <a:ext uri="{FF2B5EF4-FFF2-40B4-BE49-F238E27FC236}">
                    <a16:creationId xmlns:a16="http://schemas.microsoft.com/office/drawing/2014/main" id="{77AD107D-AB5C-4A53-B055-5B45FFEC6B6E}"/>
                  </a:ext>
                </a:extLst>
              </p:cNvPr>
              <p:cNvGrpSpPr/>
              <p:nvPr/>
            </p:nvGrpSpPr>
            <p:grpSpPr>
              <a:xfrm>
                <a:off x="171689" y="3592565"/>
                <a:ext cx="2244708" cy="396420"/>
                <a:chOff x="171689" y="3592565"/>
                <a:chExt cx="2244708" cy="396420"/>
              </a:xfrm>
            </p:grpSpPr>
            <p:sp>
              <p:nvSpPr>
                <p:cNvPr id="74" name="四角形: 角を丸くする 73">
                  <a:extLst>
                    <a:ext uri="{FF2B5EF4-FFF2-40B4-BE49-F238E27FC236}">
                      <a16:creationId xmlns:a16="http://schemas.microsoft.com/office/drawing/2014/main" id="{A3154C6B-688C-5F3D-4490-685331B26A88}"/>
                    </a:ext>
                  </a:extLst>
                </p:cNvPr>
                <p:cNvSpPr/>
                <p:nvPr/>
              </p:nvSpPr>
              <p:spPr>
                <a:xfrm>
                  <a:off x="446014" y="3623071"/>
                  <a:ext cx="1970383" cy="335408"/>
                </a:xfrm>
                <a:prstGeom prst="roundRect">
                  <a:avLst>
                    <a:gd name="adj" fmla="val 10518"/>
                  </a:avLst>
                </a:prstGeom>
                <a:noFill/>
                <a:ln w="22225"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" name="楕円 74">
                  <a:extLst>
                    <a:ext uri="{FF2B5EF4-FFF2-40B4-BE49-F238E27FC236}">
                      <a16:creationId xmlns:a16="http://schemas.microsoft.com/office/drawing/2014/main" id="{913459F4-3E97-0DBB-209F-8799455EF377}"/>
                    </a:ext>
                  </a:extLst>
                </p:cNvPr>
                <p:cNvSpPr/>
                <p:nvPr/>
              </p:nvSpPr>
              <p:spPr>
                <a:xfrm>
                  <a:off x="298731" y="3592565"/>
                  <a:ext cx="396420" cy="396420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" name="テキスト ボックス 75">
                  <a:extLst>
                    <a:ext uri="{FF2B5EF4-FFF2-40B4-BE49-F238E27FC236}">
                      <a16:creationId xmlns:a16="http://schemas.microsoft.com/office/drawing/2014/main" id="{0FD6014F-F933-799A-D3B3-28CED8BBEEC3}"/>
                    </a:ext>
                  </a:extLst>
                </p:cNvPr>
                <p:cNvSpPr txBox="1"/>
                <p:nvPr/>
              </p:nvSpPr>
              <p:spPr>
                <a:xfrm rot="21019187">
                  <a:off x="171689" y="3623578"/>
                  <a:ext cx="629475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/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AB37BB4F-9967-AE32-DA80-CC6F5CC5BE18}"/>
                  </a:ext>
                </a:extLst>
              </p:cNvPr>
              <p:cNvSpPr txBox="1"/>
              <p:nvPr/>
            </p:nvSpPr>
            <p:spPr>
              <a:xfrm>
                <a:off x="677150" y="3633576"/>
                <a:ext cx="18208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800" b="1" i="0" u="none" strike="noStrike" spc="200" dirty="0">
                    <a:solidFill>
                      <a:srgbClr val="E60012"/>
                    </a:solidFill>
                    <a:latin typeface="GothicMB101Pro-Medium"/>
                  </a:rPr>
                  <a:t>0,000,000</a:t>
                </a:r>
                <a:r>
                  <a:rPr lang="ja-JP" altLang="en-US" sz="1200" b="1" i="0" u="none" strike="noStrike" spc="200" dirty="0">
                    <a:solidFill>
                      <a:srgbClr val="E60012"/>
                    </a:solidFill>
                    <a:latin typeface="GothicMB101Pro-Medium"/>
                  </a:rPr>
                  <a:t>円</a:t>
                </a:r>
                <a:endParaRPr lang="ja-JP" altLang="en-US" sz="1200" b="1" spc="200" dirty="0">
                  <a:solidFill>
                    <a:srgbClr val="E60012"/>
                  </a:solidFill>
                </a:endParaRPr>
              </a:p>
            </p:txBody>
          </p:sp>
        </p:grpSp>
      </p:grpSp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0E9C4CCD-7588-EB3A-9322-09BE1BA9BDA8}"/>
              </a:ext>
            </a:extLst>
          </p:cNvPr>
          <p:cNvGrpSpPr/>
          <p:nvPr/>
        </p:nvGrpSpPr>
        <p:grpSpPr>
          <a:xfrm>
            <a:off x="161495" y="4509531"/>
            <a:ext cx="2391645" cy="1046048"/>
            <a:chOff x="171689" y="2975457"/>
            <a:chExt cx="2391645" cy="1046048"/>
          </a:xfrm>
        </p:grpSpPr>
        <p:grpSp>
          <p:nvGrpSpPr>
            <p:cNvPr id="101" name="グループ化 100">
              <a:extLst>
                <a:ext uri="{FF2B5EF4-FFF2-40B4-BE49-F238E27FC236}">
                  <a16:creationId xmlns:a16="http://schemas.microsoft.com/office/drawing/2014/main" id="{9BB79BBB-33E1-7CD1-1535-D337C663925B}"/>
                </a:ext>
              </a:extLst>
            </p:cNvPr>
            <p:cNvGrpSpPr/>
            <p:nvPr/>
          </p:nvGrpSpPr>
          <p:grpSpPr>
            <a:xfrm>
              <a:off x="252454" y="2993948"/>
              <a:ext cx="534183" cy="276999"/>
              <a:chOff x="248546" y="2828402"/>
              <a:chExt cx="534183" cy="276999"/>
            </a:xfrm>
          </p:grpSpPr>
          <p:sp>
            <p:nvSpPr>
              <p:cNvPr id="118" name="矢印: 五方向 117">
                <a:extLst>
                  <a:ext uri="{FF2B5EF4-FFF2-40B4-BE49-F238E27FC236}">
                    <a16:creationId xmlns:a16="http://schemas.microsoft.com/office/drawing/2014/main" id="{7136F535-C940-5C6D-19FA-C6D4C0197FAB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" name="テキスト ボックス 119">
                <a:extLst>
                  <a:ext uri="{FF2B5EF4-FFF2-40B4-BE49-F238E27FC236}">
                    <a16:creationId xmlns:a16="http://schemas.microsoft.com/office/drawing/2014/main" id="{C1156BBB-C74E-C656-3C3B-720692BC75AA}"/>
                  </a:ext>
                </a:extLst>
              </p:cNvPr>
              <p:cNvSpPr txBox="1"/>
              <p:nvPr/>
            </p:nvSpPr>
            <p:spPr>
              <a:xfrm>
                <a:off x="248546" y="2828402"/>
                <a:ext cx="53418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2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1200" dirty="0"/>
              </a:p>
            </p:txBody>
          </p:sp>
        </p:grpSp>
        <p:sp>
          <p:nvSpPr>
            <p:cNvPr id="102" name="テキスト ボックス 101">
              <a:extLst>
                <a:ext uri="{FF2B5EF4-FFF2-40B4-BE49-F238E27FC236}">
                  <a16:creationId xmlns:a16="http://schemas.microsoft.com/office/drawing/2014/main" id="{619A1B1C-3204-89A9-7B8A-8ABA5A99D5A0}"/>
                </a:ext>
              </a:extLst>
            </p:cNvPr>
            <p:cNvSpPr txBox="1"/>
            <p:nvPr/>
          </p:nvSpPr>
          <p:spPr>
            <a:xfrm>
              <a:off x="645767" y="2975457"/>
              <a:ext cx="1712406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50" dirty="0">
                  <a:solidFill>
                    <a:srgbClr val="262626"/>
                  </a:solidFill>
                  <a:latin typeface="AvenirNext-DemiBold"/>
                </a:rPr>
                <a:t>CHP-HXE46AY5K</a:t>
              </a:r>
              <a:endParaRPr lang="ja-JP" altLang="en-US" sz="1500" spc="50" dirty="0"/>
            </a:p>
          </p:txBody>
        </p:sp>
        <p:sp>
          <p:nvSpPr>
            <p:cNvPr id="103" name="テキスト ボックス 102">
              <a:extLst>
                <a:ext uri="{FF2B5EF4-FFF2-40B4-BE49-F238E27FC236}">
                  <a16:creationId xmlns:a16="http://schemas.microsoft.com/office/drawing/2014/main" id="{A7DD1B57-B949-9352-68E0-9FACD77E7BAA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104" name="テキスト ボックス 103">
              <a:extLst>
                <a:ext uri="{FF2B5EF4-FFF2-40B4-BE49-F238E27FC236}">
                  <a16:creationId xmlns:a16="http://schemas.microsoft.com/office/drawing/2014/main" id="{ABFB3376-07F4-F747-CC1D-4985F10EE27A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1,331,000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1,210,000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A479DF7B-F2DB-7E5E-2094-AFF7320BF201}"/>
                </a:ext>
              </a:extLst>
            </p:cNvPr>
            <p:cNvSpPr txBox="1"/>
            <p:nvPr/>
          </p:nvSpPr>
          <p:spPr>
            <a:xfrm>
              <a:off x="998487" y="339347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1,342,000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1,220,000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107" name="グループ化 106">
              <a:extLst>
                <a:ext uri="{FF2B5EF4-FFF2-40B4-BE49-F238E27FC236}">
                  <a16:creationId xmlns:a16="http://schemas.microsoft.com/office/drawing/2014/main" id="{63C7FA02-4A48-75F5-481A-3FE02A1CB126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109" name="四角形: 角を丸くする 108">
                <a:extLst>
                  <a:ext uri="{FF2B5EF4-FFF2-40B4-BE49-F238E27FC236}">
                    <a16:creationId xmlns:a16="http://schemas.microsoft.com/office/drawing/2014/main" id="{B7073067-BE99-F065-4E56-410A436277DE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楕円 110">
                <a:extLst>
                  <a:ext uri="{FF2B5EF4-FFF2-40B4-BE49-F238E27FC236}">
                    <a16:creationId xmlns:a16="http://schemas.microsoft.com/office/drawing/2014/main" id="{0AFD9FE9-3ACA-1056-8E2B-90F09930FF64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8262D835-C4D9-3EAC-A721-F0F6B5EE9735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132" name="グループ化 131">
            <a:extLst>
              <a:ext uri="{FF2B5EF4-FFF2-40B4-BE49-F238E27FC236}">
                <a16:creationId xmlns:a16="http://schemas.microsoft.com/office/drawing/2014/main" id="{3ED6B4F3-CA18-3D6E-6129-9FEE086B961A}"/>
              </a:ext>
            </a:extLst>
          </p:cNvPr>
          <p:cNvGrpSpPr/>
          <p:nvPr/>
        </p:nvGrpSpPr>
        <p:grpSpPr>
          <a:xfrm>
            <a:off x="2224427" y="3450916"/>
            <a:ext cx="414877" cy="176972"/>
            <a:chOff x="2087691" y="3450916"/>
            <a:chExt cx="414877" cy="176972"/>
          </a:xfrm>
        </p:grpSpPr>
        <p:sp>
          <p:nvSpPr>
            <p:cNvPr id="130" name="テキスト ボックス 129">
              <a:extLst>
                <a:ext uri="{FF2B5EF4-FFF2-40B4-BE49-F238E27FC236}">
                  <a16:creationId xmlns:a16="http://schemas.microsoft.com/office/drawing/2014/main" id="{912FF063-BE20-765A-8701-6D130784F3C2}"/>
                </a:ext>
              </a:extLst>
            </p:cNvPr>
            <p:cNvSpPr txBox="1"/>
            <p:nvPr/>
          </p:nvSpPr>
          <p:spPr>
            <a:xfrm>
              <a:off x="2087691" y="3450916"/>
              <a:ext cx="414877" cy="176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50" b="1" dirty="0">
                  <a:solidFill>
                    <a:srgbClr val="E60012"/>
                  </a:solidFill>
                </a:rPr>
                <a:t>高圧力</a:t>
              </a:r>
            </a:p>
          </p:txBody>
        </p:sp>
        <p:sp>
          <p:nvSpPr>
            <p:cNvPr id="128" name="正方形/長方形 127">
              <a:extLst>
                <a:ext uri="{FF2B5EF4-FFF2-40B4-BE49-F238E27FC236}">
                  <a16:creationId xmlns:a16="http://schemas.microsoft.com/office/drawing/2014/main" id="{96DF9E62-36A0-B349-0647-9676EEA4F253}"/>
                </a:ext>
              </a:extLst>
            </p:cNvPr>
            <p:cNvSpPr/>
            <p:nvPr/>
          </p:nvSpPr>
          <p:spPr>
            <a:xfrm>
              <a:off x="2134858" y="3477910"/>
              <a:ext cx="282206" cy="124215"/>
            </a:xfrm>
            <a:prstGeom prst="rect">
              <a:avLst/>
            </a:prstGeom>
            <a:noFill/>
            <a:ln w="6350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3" name="グループ化 132">
            <a:extLst>
              <a:ext uri="{FF2B5EF4-FFF2-40B4-BE49-F238E27FC236}">
                <a16:creationId xmlns:a16="http://schemas.microsoft.com/office/drawing/2014/main" id="{56D210B4-C821-1E8D-7122-3E549D73FC00}"/>
              </a:ext>
            </a:extLst>
          </p:cNvPr>
          <p:cNvGrpSpPr/>
          <p:nvPr/>
        </p:nvGrpSpPr>
        <p:grpSpPr>
          <a:xfrm>
            <a:off x="2207335" y="4575925"/>
            <a:ext cx="414877" cy="176972"/>
            <a:chOff x="2087691" y="3450916"/>
            <a:chExt cx="414877" cy="176972"/>
          </a:xfrm>
        </p:grpSpPr>
        <p:sp>
          <p:nvSpPr>
            <p:cNvPr id="134" name="テキスト ボックス 133">
              <a:extLst>
                <a:ext uri="{FF2B5EF4-FFF2-40B4-BE49-F238E27FC236}">
                  <a16:creationId xmlns:a16="http://schemas.microsoft.com/office/drawing/2014/main" id="{C4E9EA21-32B1-1180-3A9C-5BA4309B0DF0}"/>
                </a:ext>
              </a:extLst>
            </p:cNvPr>
            <p:cNvSpPr txBox="1"/>
            <p:nvPr/>
          </p:nvSpPr>
          <p:spPr>
            <a:xfrm>
              <a:off x="2087691" y="3450916"/>
              <a:ext cx="414877" cy="176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50" b="1" dirty="0">
                  <a:solidFill>
                    <a:srgbClr val="E60012"/>
                  </a:solidFill>
                </a:rPr>
                <a:t>高圧力</a:t>
              </a:r>
            </a:p>
          </p:txBody>
        </p:sp>
        <p:sp>
          <p:nvSpPr>
            <p:cNvPr id="135" name="正方形/長方形 134">
              <a:extLst>
                <a:ext uri="{FF2B5EF4-FFF2-40B4-BE49-F238E27FC236}">
                  <a16:creationId xmlns:a16="http://schemas.microsoft.com/office/drawing/2014/main" id="{2B24C466-CF29-93AC-154D-0EC440FF67A8}"/>
                </a:ext>
              </a:extLst>
            </p:cNvPr>
            <p:cNvSpPr/>
            <p:nvPr/>
          </p:nvSpPr>
          <p:spPr>
            <a:xfrm>
              <a:off x="2134858" y="3477910"/>
              <a:ext cx="282206" cy="124215"/>
            </a:xfrm>
            <a:prstGeom prst="rect">
              <a:avLst/>
            </a:prstGeom>
            <a:noFill/>
            <a:ln w="6350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37" name="図 136">
            <a:extLst>
              <a:ext uri="{FF2B5EF4-FFF2-40B4-BE49-F238E27FC236}">
                <a16:creationId xmlns:a16="http://schemas.microsoft.com/office/drawing/2014/main" id="{2218997A-E743-388C-A284-814F1C04C28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91" y="2023961"/>
            <a:ext cx="1251470" cy="1324624"/>
          </a:xfrm>
          <a:prstGeom prst="rect">
            <a:avLst/>
          </a:prstGeom>
        </p:spPr>
      </p:pic>
      <p:grpSp>
        <p:nvGrpSpPr>
          <p:cNvPr id="138" name="グループ化 137">
            <a:extLst>
              <a:ext uri="{FF2B5EF4-FFF2-40B4-BE49-F238E27FC236}">
                <a16:creationId xmlns:a16="http://schemas.microsoft.com/office/drawing/2014/main" id="{E067A70B-5706-4C40-AD89-AF4EC83F4419}"/>
              </a:ext>
            </a:extLst>
          </p:cNvPr>
          <p:cNvGrpSpPr/>
          <p:nvPr/>
        </p:nvGrpSpPr>
        <p:grpSpPr>
          <a:xfrm>
            <a:off x="2702875" y="1323381"/>
            <a:ext cx="2143765" cy="567386"/>
            <a:chOff x="283396" y="1202100"/>
            <a:chExt cx="2143765" cy="567386"/>
          </a:xfrm>
        </p:grpSpPr>
        <p:sp>
          <p:nvSpPr>
            <p:cNvPr id="139" name="正方形/長方形 138">
              <a:extLst>
                <a:ext uri="{FF2B5EF4-FFF2-40B4-BE49-F238E27FC236}">
                  <a16:creationId xmlns:a16="http://schemas.microsoft.com/office/drawing/2014/main" id="{52FA7567-8EF2-2B2F-4363-424287E715E9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AC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テキスト ボックス 139">
              <a:extLst>
                <a:ext uri="{FF2B5EF4-FFF2-40B4-BE49-F238E27FC236}">
                  <a16:creationId xmlns:a16="http://schemas.microsoft.com/office/drawing/2014/main" id="{67699CBB-15D8-41EF-A3F5-18A4DCA66001}"/>
                </a:ext>
              </a:extLst>
            </p:cNvPr>
            <p:cNvSpPr txBox="1"/>
            <p:nvPr/>
          </p:nvSpPr>
          <p:spPr>
            <a:xfrm>
              <a:off x="515638" y="1207217"/>
              <a:ext cx="1716836" cy="376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高圧力パワフル給湯</a:t>
              </a:r>
            </a:p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省スペース</a:t>
              </a:r>
              <a:r>
                <a:rPr lang="ja-JP" altLang="en-US" sz="105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・スリムタイプ</a:t>
              </a:r>
              <a:endParaRPr lang="ja-JP" altLang="en-US" sz="1050" b="1" spc="-120" dirty="0"/>
            </a:p>
          </p:txBody>
        </p:sp>
        <p:grpSp>
          <p:nvGrpSpPr>
            <p:cNvPr id="143" name="グループ化 142">
              <a:extLst>
                <a:ext uri="{FF2B5EF4-FFF2-40B4-BE49-F238E27FC236}">
                  <a16:creationId xmlns:a16="http://schemas.microsoft.com/office/drawing/2014/main" id="{539F2DF1-11E8-65DD-11DE-5CF41A9FACCF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154" name="正方形/長方形 153">
                <a:extLst>
                  <a:ext uri="{FF2B5EF4-FFF2-40B4-BE49-F238E27FC236}">
                    <a16:creationId xmlns:a16="http://schemas.microsoft.com/office/drawing/2014/main" id="{48023CEA-B991-03FF-3504-A7E710926E1A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" name="テキスト ボックス 154">
                <a:extLst>
                  <a:ext uri="{FF2B5EF4-FFF2-40B4-BE49-F238E27FC236}">
                    <a16:creationId xmlns:a16="http://schemas.microsoft.com/office/drawing/2014/main" id="{3020D059-AA4C-5635-7BE7-C47A77215905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145" name="グループ化 144">
              <a:extLst>
                <a:ext uri="{FF2B5EF4-FFF2-40B4-BE49-F238E27FC236}">
                  <a16:creationId xmlns:a16="http://schemas.microsoft.com/office/drawing/2014/main" id="{1D4B5E66-9496-FCC8-3595-A4C9AF02EFBA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152" name="正方形/長方形 151">
                <a:extLst>
                  <a:ext uri="{FF2B5EF4-FFF2-40B4-BE49-F238E27FC236}">
                    <a16:creationId xmlns:a16="http://schemas.microsoft.com/office/drawing/2014/main" id="{CA7F2D6D-ADF7-E3EE-1420-F2B37552AB7E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" name="テキスト ボックス 152">
                <a:extLst>
                  <a:ext uri="{FF2B5EF4-FFF2-40B4-BE49-F238E27FC236}">
                    <a16:creationId xmlns:a16="http://schemas.microsoft.com/office/drawing/2014/main" id="{C5A460A3-C826-99D6-C82D-C36A4EDD6F46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151" name="直線コネクタ 150">
              <a:extLst>
                <a:ext uri="{FF2B5EF4-FFF2-40B4-BE49-F238E27FC236}">
                  <a16:creationId xmlns:a16="http://schemas.microsoft.com/office/drawing/2014/main" id="{4EE0F9F6-CB22-014F-E70B-1FA3D820C137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グループ化 155">
            <a:extLst>
              <a:ext uri="{FF2B5EF4-FFF2-40B4-BE49-F238E27FC236}">
                <a16:creationId xmlns:a16="http://schemas.microsoft.com/office/drawing/2014/main" id="{1DABADBA-C6E1-C03F-8718-5680495A7133}"/>
              </a:ext>
            </a:extLst>
          </p:cNvPr>
          <p:cNvGrpSpPr/>
          <p:nvPr/>
        </p:nvGrpSpPr>
        <p:grpSpPr>
          <a:xfrm>
            <a:off x="2824596" y="2060270"/>
            <a:ext cx="1125513" cy="541345"/>
            <a:chOff x="391130" y="1876552"/>
            <a:chExt cx="1125513" cy="541345"/>
          </a:xfrm>
        </p:grpSpPr>
        <p:pic>
          <p:nvPicPr>
            <p:cNvPr id="157" name="図 156">
              <a:extLst>
                <a:ext uri="{FF2B5EF4-FFF2-40B4-BE49-F238E27FC236}">
                  <a16:creationId xmlns:a16="http://schemas.microsoft.com/office/drawing/2014/main" id="{E2CF3CD4-6633-8265-46B6-686A9C16C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158" name="グループ化 157">
              <a:extLst>
                <a:ext uri="{FF2B5EF4-FFF2-40B4-BE49-F238E27FC236}">
                  <a16:creationId xmlns:a16="http://schemas.microsoft.com/office/drawing/2014/main" id="{AE2741E6-1C4D-44CE-26E4-DB23FC70F4D4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6650"/>
              <a:chOff x="391130" y="2070211"/>
              <a:chExt cx="1125513" cy="346650"/>
            </a:xfrm>
          </p:grpSpPr>
          <p:grpSp>
            <p:nvGrpSpPr>
              <p:cNvPr id="159" name="グループ化 158">
                <a:extLst>
                  <a:ext uri="{FF2B5EF4-FFF2-40B4-BE49-F238E27FC236}">
                    <a16:creationId xmlns:a16="http://schemas.microsoft.com/office/drawing/2014/main" id="{AF66BEA4-548A-B36D-9D9A-C70C099F23CA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164" name="四角形: 角を丸くする 163">
                  <a:extLst>
                    <a:ext uri="{FF2B5EF4-FFF2-40B4-BE49-F238E27FC236}">
                      <a16:creationId xmlns:a16="http://schemas.microsoft.com/office/drawing/2014/main" id="{D9F216D0-142B-C212-D77F-B03020242B50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5" name="フリーフォーム: 図形 164">
                  <a:extLst>
                    <a:ext uri="{FF2B5EF4-FFF2-40B4-BE49-F238E27FC236}">
                      <a16:creationId xmlns:a16="http://schemas.microsoft.com/office/drawing/2014/main" id="{5D07203B-E698-09E7-3080-EC1017CCC130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160" name="テキスト ボックス 159">
                <a:extLst>
                  <a:ext uri="{FF2B5EF4-FFF2-40B4-BE49-F238E27FC236}">
                    <a16:creationId xmlns:a16="http://schemas.microsoft.com/office/drawing/2014/main" id="{F100E7FA-4C96-6A67-500E-3739ACC684C0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161" name="グループ化 160">
                <a:extLst>
                  <a:ext uri="{FF2B5EF4-FFF2-40B4-BE49-F238E27FC236}">
                    <a16:creationId xmlns:a16="http://schemas.microsoft.com/office/drawing/2014/main" id="{9C6A1C2B-E42E-6E74-007D-85F37B51686E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5152"/>
                <a:chOff x="391130" y="2191709"/>
                <a:chExt cx="1125513" cy="225152"/>
              </a:xfrm>
            </p:grpSpPr>
            <p:sp>
              <p:nvSpPr>
                <p:cNvPr id="162" name="テキスト ボックス 161">
                  <a:extLst>
                    <a:ext uri="{FF2B5EF4-FFF2-40B4-BE49-F238E27FC236}">
                      <a16:creationId xmlns:a16="http://schemas.microsoft.com/office/drawing/2014/main" id="{6BCD3EBE-9796-0FB5-D9A4-44F6BC2DEE5F}"/>
                    </a:ext>
                  </a:extLst>
                </p:cNvPr>
                <p:cNvSpPr txBox="1"/>
                <p:nvPr/>
              </p:nvSpPr>
              <p:spPr>
                <a:xfrm>
                  <a:off x="391130" y="2252649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163" name="テキスト ボックス 162">
                  <a:extLst>
                    <a:ext uri="{FF2B5EF4-FFF2-40B4-BE49-F238E27FC236}">
                      <a16:creationId xmlns:a16="http://schemas.microsoft.com/office/drawing/2014/main" id="{2C4B9909-B118-6A67-689E-AC14016E3627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20" dirty="0">
                      <a:latin typeface="HiraginoUDSansStd-W3"/>
                    </a:rPr>
                    <a:t>インターホンリモコ</a:t>
                  </a:r>
                  <a:r>
                    <a:rPr lang="ja-JP" altLang="en-US" sz="550" b="1" i="0" u="none" strike="noStrike" spc="-50" dirty="0">
                      <a:latin typeface="HiraginoUDSansStd-W3"/>
                    </a:rPr>
                    <a:t>ン選択時</a:t>
                  </a:r>
                  <a:endParaRPr lang="ja-JP" altLang="en-US" sz="550" b="1" spc="-50" dirty="0"/>
                </a:p>
              </p:txBody>
            </p:sp>
          </p:grpSp>
        </p:grpSp>
      </p:grpSp>
      <p:pic>
        <p:nvPicPr>
          <p:cNvPr id="167" name="図 166">
            <a:extLst>
              <a:ext uri="{FF2B5EF4-FFF2-40B4-BE49-F238E27FC236}">
                <a16:creationId xmlns:a16="http://schemas.microsoft.com/office/drawing/2014/main" id="{6C424979-C9E4-9572-5529-854A68B25D6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94" y="1991227"/>
            <a:ext cx="1118223" cy="1382103"/>
          </a:xfrm>
          <a:prstGeom prst="rect">
            <a:avLst/>
          </a:prstGeom>
        </p:spPr>
      </p:pic>
      <p:grpSp>
        <p:nvGrpSpPr>
          <p:cNvPr id="168" name="グループ化 167">
            <a:extLst>
              <a:ext uri="{FF2B5EF4-FFF2-40B4-BE49-F238E27FC236}">
                <a16:creationId xmlns:a16="http://schemas.microsoft.com/office/drawing/2014/main" id="{9F396724-63D6-05A0-A7DC-337E7C4D18D1}"/>
              </a:ext>
            </a:extLst>
          </p:cNvPr>
          <p:cNvGrpSpPr/>
          <p:nvPr/>
        </p:nvGrpSpPr>
        <p:grpSpPr>
          <a:xfrm>
            <a:off x="2584014" y="3380434"/>
            <a:ext cx="2391645" cy="1046048"/>
            <a:chOff x="171689" y="2975457"/>
            <a:chExt cx="2391645" cy="1046048"/>
          </a:xfrm>
        </p:grpSpPr>
        <p:grpSp>
          <p:nvGrpSpPr>
            <p:cNvPr id="169" name="グループ化 168">
              <a:extLst>
                <a:ext uri="{FF2B5EF4-FFF2-40B4-BE49-F238E27FC236}">
                  <a16:creationId xmlns:a16="http://schemas.microsoft.com/office/drawing/2014/main" id="{75391196-4054-C873-9D3F-80ECC2CF9E71}"/>
                </a:ext>
              </a:extLst>
            </p:cNvPr>
            <p:cNvGrpSpPr/>
            <p:nvPr/>
          </p:nvGrpSpPr>
          <p:grpSpPr>
            <a:xfrm>
              <a:off x="252454" y="2993948"/>
              <a:ext cx="534183" cy="276999"/>
              <a:chOff x="248546" y="2828402"/>
              <a:chExt cx="534183" cy="276999"/>
            </a:xfrm>
          </p:grpSpPr>
          <p:sp>
            <p:nvSpPr>
              <p:cNvPr id="180" name="矢印: 五方向 179">
                <a:extLst>
                  <a:ext uri="{FF2B5EF4-FFF2-40B4-BE49-F238E27FC236}">
                    <a16:creationId xmlns:a16="http://schemas.microsoft.com/office/drawing/2014/main" id="{9EDD4C70-6D24-FAF9-C769-0A788A77612E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" name="テキスト ボックス 180">
                <a:extLst>
                  <a:ext uri="{FF2B5EF4-FFF2-40B4-BE49-F238E27FC236}">
                    <a16:creationId xmlns:a16="http://schemas.microsoft.com/office/drawing/2014/main" id="{70E6B356-85E3-E41B-FDDE-AE7E8B9709C9}"/>
                  </a:ext>
                </a:extLst>
              </p:cNvPr>
              <p:cNvSpPr txBox="1"/>
              <p:nvPr/>
            </p:nvSpPr>
            <p:spPr>
              <a:xfrm>
                <a:off x="248546" y="2828402"/>
                <a:ext cx="53418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2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1200" dirty="0"/>
              </a:p>
            </p:txBody>
          </p:sp>
        </p:grpSp>
        <p:sp>
          <p:nvSpPr>
            <p:cNvPr id="170" name="テキスト ボックス 169">
              <a:extLst>
                <a:ext uri="{FF2B5EF4-FFF2-40B4-BE49-F238E27FC236}">
                  <a16:creationId xmlns:a16="http://schemas.microsoft.com/office/drawing/2014/main" id="{215F72C5-1FDE-134A-2592-89E4A61232BA}"/>
                </a:ext>
              </a:extLst>
            </p:cNvPr>
            <p:cNvSpPr txBox="1"/>
            <p:nvPr/>
          </p:nvSpPr>
          <p:spPr>
            <a:xfrm>
              <a:off x="662858" y="2975457"/>
              <a:ext cx="1824961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CHP-ES46AY5K</a:t>
              </a:r>
              <a:endParaRPr lang="ja-JP" altLang="en-US" sz="1500" spc="100" dirty="0"/>
            </a:p>
          </p:txBody>
        </p:sp>
        <p:sp>
          <p:nvSpPr>
            <p:cNvPr id="171" name="テキスト ボックス 170">
              <a:extLst>
                <a:ext uri="{FF2B5EF4-FFF2-40B4-BE49-F238E27FC236}">
                  <a16:creationId xmlns:a16="http://schemas.microsoft.com/office/drawing/2014/main" id="{0F135AEA-35DC-9A34-F12C-227548418047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172" name="テキスト ボックス 171">
              <a:extLst>
                <a:ext uri="{FF2B5EF4-FFF2-40B4-BE49-F238E27FC236}">
                  <a16:creationId xmlns:a16="http://schemas.microsoft.com/office/drawing/2014/main" id="{15B16576-8213-0F09-E815-A7F03FD9585E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239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7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127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73" name="テキスト ボックス 172">
              <a:extLst>
                <a:ext uri="{FF2B5EF4-FFF2-40B4-BE49-F238E27FC236}">
                  <a16:creationId xmlns:a16="http://schemas.microsoft.com/office/drawing/2014/main" id="{34FD7B9F-3440-C553-650D-23B9B4DFDFD0}"/>
                </a:ext>
              </a:extLst>
            </p:cNvPr>
            <p:cNvSpPr txBox="1"/>
            <p:nvPr/>
          </p:nvSpPr>
          <p:spPr>
            <a:xfrm>
              <a:off x="998487" y="339347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50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7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137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175" name="グループ化 174">
              <a:extLst>
                <a:ext uri="{FF2B5EF4-FFF2-40B4-BE49-F238E27FC236}">
                  <a16:creationId xmlns:a16="http://schemas.microsoft.com/office/drawing/2014/main" id="{2B01CA8F-4CA1-68DD-D2D0-215FC72542F5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177" name="四角形: 角を丸くする 176">
                <a:extLst>
                  <a:ext uri="{FF2B5EF4-FFF2-40B4-BE49-F238E27FC236}">
                    <a16:creationId xmlns:a16="http://schemas.microsoft.com/office/drawing/2014/main" id="{287AC606-C7ED-E242-6DD6-F030E43B0162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8" name="楕円 177">
                <a:extLst>
                  <a:ext uri="{FF2B5EF4-FFF2-40B4-BE49-F238E27FC236}">
                    <a16:creationId xmlns:a16="http://schemas.microsoft.com/office/drawing/2014/main" id="{00BDAB5C-791E-0E24-0256-FEE8EF7AB43F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" name="テキスト ボックス 178">
                <a:extLst>
                  <a:ext uri="{FF2B5EF4-FFF2-40B4-BE49-F238E27FC236}">
                    <a16:creationId xmlns:a16="http://schemas.microsoft.com/office/drawing/2014/main" id="{AEC82EF3-D7F3-0915-B0F2-797B08D8A540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182" name="グループ化 181">
            <a:extLst>
              <a:ext uri="{FF2B5EF4-FFF2-40B4-BE49-F238E27FC236}">
                <a16:creationId xmlns:a16="http://schemas.microsoft.com/office/drawing/2014/main" id="{0696F522-FAEB-0C9F-FB58-36258E58E6C3}"/>
              </a:ext>
            </a:extLst>
          </p:cNvPr>
          <p:cNvGrpSpPr/>
          <p:nvPr/>
        </p:nvGrpSpPr>
        <p:grpSpPr>
          <a:xfrm>
            <a:off x="2584014" y="4509531"/>
            <a:ext cx="2391645" cy="1046048"/>
            <a:chOff x="171689" y="2975457"/>
            <a:chExt cx="2391645" cy="1046048"/>
          </a:xfrm>
        </p:grpSpPr>
        <p:grpSp>
          <p:nvGrpSpPr>
            <p:cNvPr id="183" name="グループ化 182">
              <a:extLst>
                <a:ext uri="{FF2B5EF4-FFF2-40B4-BE49-F238E27FC236}">
                  <a16:creationId xmlns:a16="http://schemas.microsoft.com/office/drawing/2014/main" id="{7BEA3AF3-F1E9-0EB4-B763-99F03D9F47FB}"/>
                </a:ext>
              </a:extLst>
            </p:cNvPr>
            <p:cNvGrpSpPr/>
            <p:nvPr/>
          </p:nvGrpSpPr>
          <p:grpSpPr>
            <a:xfrm>
              <a:off x="252454" y="2993948"/>
              <a:ext cx="534183" cy="276999"/>
              <a:chOff x="248546" y="2828402"/>
              <a:chExt cx="534183" cy="276999"/>
            </a:xfrm>
          </p:grpSpPr>
          <p:sp>
            <p:nvSpPr>
              <p:cNvPr id="194" name="矢印: 五方向 193">
                <a:extLst>
                  <a:ext uri="{FF2B5EF4-FFF2-40B4-BE49-F238E27FC236}">
                    <a16:creationId xmlns:a16="http://schemas.microsoft.com/office/drawing/2014/main" id="{3C176ACB-6C26-A81B-435D-36B8C7E44CC5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5" name="テキスト ボックス 194">
                <a:extLst>
                  <a:ext uri="{FF2B5EF4-FFF2-40B4-BE49-F238E27FC236}">
                    <a16:creationId xmlns:a16="http://schemas.microsoft.com/office/drawing/2014/main" id="{D28EBD2D-2391-4225-8855-5ED479980753}"/>
                  </a:ext>
                </a:extLst>
              </p:cNvPr>
              <p:cNvSpPr txBox="1"/>
              <p:nvPr/>
            </p:nvSpPr>
            <p:spPr>
              <a:xfrm>
                <a:off x="248546" y="2828402"/>
                <a:ext cx="53418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2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1200" dirty="0"/>
              </a:p>
            </p:txBody>
          </p:sp>
        </p:grpSp>
        <p:sp>
          <p:nvSpPr>
            <p:cNvPr id="184" name="テキスト ボックス 183">
              <a:extLst>
                <a:ext uri="{FF2B5EF4-FFF2-40B4-BE49-F238E27FC236}">
                  <a16:creationId xmlns:a16="http://schemas.microsoft.com/office/drawing/2014/main" id="{7A200396-44D9-C818-48FB-5D611C4CDCF3}"/>
                </a:ext>
              </a:extLst>
            </p:cNvPr>
            <p:cNvSpPr txBox="1"/>
            <p:nvPr/>
          </p:nvSpPr>
          <p:spPr>
            <a:xfrm>
              <a:off x="662859" y="2975457"/>
              <a:ext cx="1712406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CHP-S46AY5K</a:t>
              </a:r>
              <a:endParaRPr lang="ja-JP" altLang="en-US" sz="1500" spc="100" dirty="0"/>
            </a:p>
          </p:txBody>
        </p:sp>
        <p:sp>
          <p:nvSpPr>
            <p:cNvPr id="185" name="テキスト ボックス 184">
              <a:extLst>
                <a:ext uri="{FF2B5EF4-FFF2-40B4-BE49-F238E27FC236}">
                  <a16:creationId xmlns:a16="http://schemas.microsoft.com/office/drawing/2014/main" id="{D082CC22-F892-5457-5402-FCDA06821C8F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186" name="テキスト ボックス 185">
              <a:extLst>
                <a:ext uri="{FF2B5EF4-FFF2-40B4-BE49-F238E27FC236}">
                  <a16:creationId xmlns:a16="http://schemas.microsoft.com/office/drawing/2014/main" id="{7BF57992-E024-09DD-CE46-68A73AD50129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1,141,800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1,038,000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87" name="テキスト ボックス 186">
              <a:extLst>
                <a:ext uri="{FF2B5EF4-FFF2-40B4-BE49-F238E27FC236}">
                  <a16:creationId xmlns:a16="http://schemas.microsoft.com/office/drawing/2014/main" id="{F91438A9-EDA7-C6B5-87EB-3708B05BF08E}"/>
                </a:ext>
              </a:extLst>
            </p:cNvPr>
            <p:cNvSpPr txBox="1"/>
            <p:nvPr/>
          </p:nvSpPr>
          <p:spPr>
            <a:xfrm>
              <a:off x="998487" y="339347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1,152,800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1,048,000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189" name="グループ化 188">
              <a:extLst>
                <a:ext uri="{FF2B5EF4-FFF2-40B4-BE49-F238E27FC236}">
                  <a16:creationId xmlns:a16="http://schemas.microsoft.com/office/drawing/2014/main" id="{48D8BAEE-E247-D382-DE80-43E472D91EC7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191" name="四角形: 角を丸くする 190">
                <a:extLst>
                  <a:ext uri="{FF2B5EF4-FFF2-40B4-BE49-F238E27FC236}">
                    <a16:creationId xmlns:a16="http://schemas.microsoft.com/office/drawing/2014/main" id="{02447ACD-457B-AA6C-94CE-55564A6B894C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2" name="楕円 191">
                <a:extLst>
                  <a:ext uri="{FF2B5EF4-FFF2-40B4-BE49-F238E27FC236}">
                    <a16:creationId xmlns:a16="http://schemas.microsoft.com/office/drawing/2014/main" id="{9A4FE337-0D5A-466E-A258-24686EC35320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3" name="テキスト ボックス 192">
                <a:extLst>
                  <a:ext uri="{FF2B5EF4-FFF2-40B4-BE49-F238E27FC236}">
                    <a16:creationId xmlns:a16="http://schemas.microsoft.com/office/drawing/2014/main" id="{928658D9-4EE2-E724-F07B-570B49FBBA58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196" name="グループ化 195">
            <a:extLst>
              <a:ext uri="{FF2B5EF4-FFF2-40B4-BE49-F238E27FC236}">
                <a16:creationId xmlns:a16="http://schemas.microsoft.com/office/drawing/2014/main" id="{8EAD7F0D-0FF2-4971-F0CD-D59620BA07B9}"/>
              </a:ext>
            </a:extLst>
          </p:cNvPr>
          <p:cNvGrpSpPr/>
          <p:nvPr/>
        </p:nvGrpSpPr>
        <p:grpSpPr>
          <a:xfrm>
            <a:off x="5126195" y="1323381"/>
            <a:ext cx="2143765" cy="567386"/>
            <a:chOff x="283396" y="1202100"/>
            <a:chExt cx="2143765" cy="567386"/>
          </a:xfrm>
        </p:grpSpPr>
        <p:sp>
          <p:nvSpPr>
            <p:cNvPr id="197" name="正方形/長方形 196">
              <a:extLst>
                <a:ext uri="{FF2B5EF4-FFF2-40B4-BE49-F238E27FC236}">
                  <a16:creationId xmlns:a16="http://schemas.microsoft.com/office/drawing/2014/main" id="{C5808E64-E8F7-6298-DA53-0A3E6398605E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テキスト ボックス 197">
              <a:extLst>
                <a:ext uri="{FF2B5EF4-FFF2-40B4-BE49-F238E27FC236}">
                  <a16:creationId xmlns:a16="http://schemas.microsoft.com/office/drawing/2014/main" id="{E2645DA3-6AD4-B597-CEAF-A3D2A63FD93D}"/>
                </a:ext>
              </a:extLst>
            </p:cNvPr>
            <p:cNvSpPr txBox="1"/>
            <p:nvPr/>
          </p:nvSpPr>
          <p:spPr>
            <a:xfrm>
              <a:off x="515638" y="1207217"/>
              <a:ext cx="1716836" cy="376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高圧力パワフル給湯</a:t>
              </a:r>
            </a:p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ハイグレード</a:t>
              </a:r>
              <a:r>
                <a:rPr lang="ja-JP" altLang="en-US" sz="105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タイプ</a:t>
              </a:r>
              <a:endParaRPr lang="ja-JP" altLang="en-US" sz="1050" b="1" spc="-120" dirty="0"/>
            </a:p>
          </p:txBody>
        </p:sp>
        <p:grpSp>
          <p:nvGrpSpPr>
            <p:cNvPr id="199" name="グループ化 198">
              <a:extLst>
                <a:ext uri="{FF2B5EF4-FFF2-40B4-BE49-F238E27FC236}">
                  <a16:creationId xmlns:a16="http://schemas.microsoft.com/office/drawing/2014/main" id="{9C8D9A44-4B40-6F95-8219-FD8507F0C37B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218" name="正方形/長方形 217">
                <a:extLst>
                  <a:ext uri="{FF2B5EF4-FFF2-40B4-BE49-F238E27FC236}">
                    <a16:creationId xmlns:a16="http://schemas.microsoft.com/office/drawing/2014/main" id="{FB7927EC-9EEF-62D0-D539-F04834FAC251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0" name="テキスト ボックス 219">
                <a:extLst>
                  <a:ext uri="{FF2B5EF4-FFF2-40B4-BE49-F238E27FC236}">
                    <a16:creationId xmlns:a16="http://schemas.microsoft.com/office/drawing/2014/main" id="{4A3D0BF6-F25F-2985-0504-3B609106866F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200" name="グループ化 199">
              <a:extLst>
                <a:ext uri="{FF2B5EF4-FFF2-40B4-BE49-F238E27FC236}">
                  <a16:creationId xmlns:a16="http://schemas.microsoft.com/office/drawing/2014/main" id="{5036A967-7FBA-1BB0-4374-0D7BF5647215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212" name="正方形/長方形 211">
                <a:extLst>
                  <a:ext uri="{FF2B5EF4-FFF2-40B4-BE49-F238E27FC236}">
                    <a16:creationId xmlns:a16="http://schemas.microsoft.com/office/drawing/2014/main" id="{3983B497-3933-71C3-DDC9-E8A5E43ACADB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5" name="テキスト ボックス 214">
                <a:extLst>
                  <a:ext uri="{FF2B5EF4-FFF2-40B4-BE49-F238E27FC236}">
                    <a16:creationId xmlns:a16="http://schemas.microsoft.com/office/drawing/2014/main" id="{382C494D-B45A-8559-F45F-34142FA2A01E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201" name="直線コネクタ 200">
              <a:extLst>
                <a:ext uri="{FF2B5EF4-FFF2-40B4-BE49-F238E27FC236}">
                  <a16:creationId xmlns:a16="http://schemas.microsoft.com/office/drawing/2014/main" id="{61854F41-E949-D440-5E36-DE945E05BA59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1" name="グループ化 220">
            <a:extLst>
              <a:ext uri="{FF2B5EF4-FFF2-40B4-BE49-F238E27FC236}">
                <a16:creationId xmlns:a16="http://schemas.microsoft.com/office/drawing/2014/main" id="{F55400FC-6D99-0E05-32F9-CF01A5C22063}"/>
              </a:ext>
            </a:extLst>
          </p:cNvPr>
          <p:cNvGrpSpPr/>
          <p:nvPr/>
        </p:nvGrpSpPr>
        <p:grpSpPr>
          <a:xfrm>
            <a:off x="5227493" y="2056013"/>
            <a:ext cx="1125513" cy="541345"/>
            <a:chOff x="391130" y="1876552"/>
            <a:chExt cx="1125513" cy="541345"/>
          </a:xfrm>
        </p:grpSpPr>
        <p:pic>
          <p:nvPicPr>
            <p:cNvPr id="222" name="図 221">
              <a:extLst>
                <a:ext uri="{FF2B5EF4-FFF2-40B4-BE49-F238E27FC236}">
                  <a16:creationId xmlns:a16="http://schemas.microsoft.com/office/drawing/2014/main" id="{74B88696-4F81-0C4B-0496-CDDB0D172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223" name="グループ化 222">
              <a:extLst>
                <a:ext uri="{FF2B5EF4-FFF2-40B4-BE49-F238E27FC236}">
                  <a16:creationId xmlns:a16="http://schemas.microsoft.com/office/drawing/2014/main" id="{EDAB66EB-7513-1117-77C0-D2933F21084B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6650"/>
              <a:chOff x="391130" y="2070211"/>
              <a:chExt cx="1125513" cy="346650"/>
            </a:xfrm>
          </p:grpSpPr>
          <p:grpSp>
            <p:nvGrpSpPr>
              <p:cNvPr id="224" name="グループ化 223">
                <a:extLst>
                  <a:ext uri="{FF2B5EF4-FFF2-40B4-BE49-F238E27FC236}">
                    <a16:creationId xmlns:a16="http://schemas.microsoft.com/office/drawing/2014/main" id="{AC6C3B29-1B72-EC3F-3075-31DAEF09E4A3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234" name="四角形: 角を丸くする 233">
                  <a:extLst>
                    <a:ext uri="{FF2B5EF4-FFF2-40B4-BE49-F238E27FC236}">
                      <a16:creationId xmlns:a16="http://schemas.microsoft.com/office/drawing/2014/main" id="{C3A5E87D-C136-0BA0-6FA7-792AFFB8005D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5" name="フリーフォーム: 図形 234">
                  <a:extLst>
                    <a:ext uri="{FF2B5EF4-FFF2-40B4-BE49-F238E27FC236}">
                      <a16:creationId xmlns:a16="http://schemas.microsoft.com/office/drawing/2014/main" id="{4C3A4B72-1845-4BA9-009B-13EE28ACCEEC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226" name="テキスト ボックス 225">
                <a:extLst>
                  <a:ext uri="{FF2B5EF4-FFF2-40B4-BE49-F238E27FC236}">
                    <a16:creationId xmlns:a16="http://schemas.microsoft.com/office/drawing/2014/main" id="{C598F78D-1137-65F5-8A47-07BBE4DDDADD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227" name="グループ化 226">
                <a:extLst>
                  <a:ext uri="{FF2B5EF4-FFF2-40B4-BE49-F238E27FC236}">
                    <a16:creationId xmlns:a16="http://schemas.microsoft.com/office/drawing/2014/main" id="{12CCC841-4487-3F1A-1533-5F24BE867172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5152"/>
                <a:chOff x="391130" y="2191709"/>
                <a:chExt cx="1125513" cy="225152"/>
              </a:xfrm>
            </p:grpSpPr>
            <p:sp>
              <p:nvSpPr>
                <p:cNvPr id="228" name="テキスト ボックス 227">
                  <a:extLst>
                    <a:ext uri="{FF2B5EF4-FFF2-40B4-BE49-F238E27FC236}">
                      <a16:creationId xmlns:a16="http://schemas.microsoft.com/office/drawing/2014/main" id="{3D3877E9-68EB-6FCA-89B5-2E07AF0B5880}"/>
                    </a:ext>
                  </a:extLst>
                </p:cNvPr>
                <p:cNvSpPr txBox="1"/>
                <p:nvPr/>
              </p:nvSpPr>
              <p:spPr>
                <a:xfrm>
                  <a:off x="391130" y="2252649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230" name="テキスト ボックス 229">
                  <a:extLst>
                    <a:ext uri="{FF2B5EF4-FFF2-40B4-BE49-F238E27FC236}">
                      <a16:creationId xmlns:a16="http://schemas.microsoft.com/office/drawing/2014/main" id="{D9B00FF8-7CB6-50F1-A667-CBE7B1D75FF7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20" dirty="0">
                      <a:latin typeface="HiraginoUDSansStd-W3"/>
                    </a:rPr>
                    <a:t>インターホンリモコ</a:t>
                  </a:r>
                  <a:r>
                    <a:rPr lang="ja-JP" altLang="en-US" sz="550" b="1" i="0" u="none" strike="noStrike" spc="-50" dirty="0">
                      <a:latin typeface="HiraginoUDSansStd-W3"/>
                    </a:rPr>
                    <a:t>ン選択時</a:t>
                  </a:r>
                  <a:endParaRPr lang="ja-JP" altLang="en-US" sz="550" b="1" spc="-50" dirty="0"/>
                </a:p>
              </p:txBody>
            </p:sp>
          </p:grpSp>
        </p:grpSp>
      </p:grpSp>
      <p:grpSp>
        <p:nvGrpSpPr>
          <p:cNvPr id="384" name="グループ化 383">
            <a:extLst>
              <a:ext uri="{FF2B5EF4-FFF2-40B4-BE49-F238E27FC236}">
                <a16:creationId xmlns:a16="http://schemas.microsoft.com/office/drawing/2014/main" id="{AC662B80-CA06-51AA-FD21-45DBF6F4A3F1}"/>
              </a:ext>
            </a:extLst>
          </p:cNvPr>
          <p:cNvGrpSpPr/>
          <p:nvPr/>
        </p:nvGrpSpPr>
        <p:grpSpPr>
          <a:xfrm>
            <a:off x="5005563" y="3380434"/>
            <a:ext cx="2391645" cy="1046048"/>
            <a:chOff x="171689" y="2975457"/>
            <a:chExt cx="2391645" cy="1046048"/>
          </a:xfrm>
        </p:grpSpPr>
        <p:grpSp>
          <p:nvGrpSpPr>
            <p:cNvPr id="389" name="グループ化 388">
              <a:extLst>
                <a:ext uri="{FF2B5EF4-FFF2-40B4-BE49-F238E27FC236}">
                  <a16:creationId xmlns:a16="http://schemas.microsoft.com/office/drawing/2014/main" id="{DFD363F0-5D2A-F886-FC5B-E91850943EAD}"/>
                </a:ext>
              </a:extLst>
            </p:cNvPr>
            <p:cNvGrpSpPr/>
            <p:nvPr/>
          </p:nvGrpSpPr>
          <p:grpSpPr>
            <a:xfrm>
              <a:off x="252454" y="2993948"/>
              <a:ext cx="534183" cy="276999"/>
              <a:chOff x="248546" y="2828402"/>
              <a:chExt cx="534183" cy="276999"/>
            </a:xfrm>
          </p:grpSpPr>
          <p:sp>
            <p:nvSpPr>
              <p:cNvPr id="427" name="矢印: 五方向 426">
                <a:extLst>
                  <a:ext uri="{FF2B5EF4-FFF2-40B4-BE49-F238E27FC236}">
                    <a16:creationId xmlns:a16="http://schemas.microsoft.com/office/drawing/2014/main" id="{B9C0B736-9CBC-FCE3-72F1-CFFC48955766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8" name="テキスト ボックス 427">
                <a:extLst>
                  <a:ext uri="{FF2B5EF4-FFF2-40B4-BE49-F238E27FC236}">
                    <a16:creationId xmlns:a16="http://schemas.microsoft.com/office/drawing/2014/main" id="{5AEA7992-3FDB-9A98-7EDB-7EFE9E2BA8E8}"/>
                  </a:ext>
                </a:extLst>
              </p:cNvPr>
              <p:cNvSpPr txBox="1"/>
              <p:nvPr/>
            </p:nvSpPr>
            <p:spPr>
              <a:xfrm>
                <a:off x="248546" y="2828402"/>
                <a:ext cx="53418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2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1200" dirty="0"/>
              </a:p>
            </p:txBody>
          </p:sp>
        </p:grpSp>
        <p:sp>
          <p:nvSpPr>
            <p:cNvPr id="414" name="テキスト ボックス 413">
              <a:extLst>
                <a:ext uri="{FF2B5EF4-FFF2-40B4-BE49-F238E27FC236}">
                  <a16:creationId xmlns:a16="http://schemas.microsoft.com/office/drawing/2014/main" id="{E73C1556-1981-F5DA-61E1-0AA7594FA567}"/>
                </a:ext>
              </a:extLst>
            </p:cNvPr>
            <p:cNvSpPr txBox="1"/>
            <p:nvPr/>
          </p:nvSpPr>
          <p:spPr>
            <a:xfrm>
              <a:off x="662858" y="2975457"/>
              <a:ext cx="1824961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CHP-E37AY5K</a:t>
              </a:r>
              <a:endParaRPr lang="ja-JP" altLang="en-US" sz="1500" spc="100" dirty="0"/>
            </a:p>
          </p:txBody>
        </p:sp>
        <p:sp>
          <p:nvSpPr>
            <p:cNvPr id="415" name="テキスト ボックス 414">
              <a:extLst>
                <a:ext uri="{FF2B5EF4-FFF2-40B4-BE49-F238E27FC236}">
                  <a16:creationId xmlns:a16="http://schemas.microsoft.com/office/drawing/2014/main" id="{71AEAFBD-9FA3-3923-CE16-B18243674AB2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417" name="テキスト ボックス 416">
              <a:extLst>
                <a:ext uri="{FF2B5EF4-FFF2-40B4-BE49-F238E27FC236}">
                  <a16:creationId xmlns:a16="http://schemas.microsoft.com/office/drawing/2014/main" id="{70EDFFB2-29EF-47DF-4D69-8B43E9F7B37D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136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033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418" name="テキスト ボックス 417">
              <a:extLst>
                <a:ext uri="{FF2B5EF4-FFF2-40B4-BE49-F238E27FC236}">
                  <a16:creationId xmlns:a16="http://schemas.microsoft.com/office/drawing/2014/main" id="{355CF70D-EEC5-B268-B47F-DEA2DE7A75C5}"/>
                </a:ext>
              </a:extLst>
            </p:cNvPr>
            <p:cNvSpPr txBox="1"/>
            <p:nvPr/>
          </p:nvSpPr>
          <p:spPr>
            <a:xfrm>
              <a:off x="998487" y="339347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1,147,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043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420" name="グループ化 419">
              <a:extLst>
                <a:ext uri="{FF2B5EF4-FFF2-40B4-BE49-F238E27FC236}">
                  <a16:creationId xmlns:a16="http://schemas.microsoft.com/office/drawing/2014/main" id="{DAB862A6-49E0-8B80-9B85-A603047F0F07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422" name="四角形: 角を丸くする 421">
                <a:extLst>
                  <a:ext uri="{FF2B5EF4-FFF2-40B4-BE49-F238E27FC236}">
                    <a16:creationId xmlns:a16="http://schemas.microsoft.com/office/drawing/2014/main" id="{BDF6607E-8B0B-E661-C24D-990BA53D8162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3" name="楕円 422">
                <a:extLst>
                  <a:ext uri="{FF2B5EF4-FFF2-40B4-BE49-F238E27FC236}">
                    <a16:creationId xmlns:a16="http://schemas.microsoft.com/office/drawing/2014/main" id="{41339AEB-2A98-E5FC-EA0B-44BF114A1216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4" name="テキスト ボックス 423">
                <a:extLst>
                  <a:ext uri="{FF2B5EF4-FFF2-40B4-BE49-F238E27FC236}">
                    <a16:creationId xmlns:a16="http://schemas.microsoft.com/office/drawing/2014/main" id="{94F81655-E4D1-7F69-2248-DAD90F62F549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430" name="グループ化 429">
            <a:extLst>
              <a:ext uri="{FF2B5EF4-FFF2-40B4-BE49-F238E27FC236}">
                <a16:creationId xmlns:a16="http://schemas.microsoft.com/office/drawing/2014/main" id="{87926236-FB8C-A815-8D48-E10CC350B453}"/>
              </a:ext>
            </a:extLst>
          </p:cNvPr>
          <p:cNvGrpSpPr/>
          <p:nvPr/>
        </p:nvGrpSpPr>
        <p:grpSpPr>
          <a:xfrm>
            <a:off x="4613094" y="3450916"/>
            <a:ext cx="414877" cy="176972"/>
            <a:chOff x="2087691" y="3450916"/>
            <a:chExt cx="414877" cy="176972"/>
          </a:xfrm>
        </p:grpSpPr>
        <p:sp>
          <p:nvSpPr>
            <p:cNvPr id="432" name="テキスト ボックス 431">
              <a:extLst>
                <a:ext uri="{FF2B5EF4-FFF2-40B4-BE49-F238E27FC236}">
                  <a16:creationId xmlns:a16="http://schemas.microsoft.com/office/drawing/2014/main" id="{B1444F02-488F-C462-6D83-A05A46ECA4B9}"/>
                </a:ext>
              </a:extLst>
            </p:cNvPr>
            <p:cNvSpPr txBox="1"/>
            <p:nvPr/>
          </p:nvSpPr>
          <p:spPr>
            <a:xfrm>
              <a:off x="2087691" y="3450916"/>
              <a:ext cx="414877" cy="176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50" b="1" dirty="0">
                  <a:solidFill>
                    <a:srgbClr val="E60012"/>
                  </a:solidFill>
                </a:rPr>
                <a:t>高圧力</a:t>
              </a:r>
            </a:p>
          </p:txBody>
        </p:sp>
        <p:sp>
          <p:nvSpPr>
            <p:cNvPr id="434" name="正方形/長方形 433">
              <a:extLst>
                <a:ext uri="{FF2B5EF4-FFF2-40B4-BE49-F238E27FC236}">
                  <a16:creationId xmlns:a16="http://schemas.microsoft.com/office/drawing/2014/main" id="{CC8E8F5A-5504-21A2-BDEC-2F6F269D8EFA}"/>
                </a:ext>
              </a:extLst>
            </p:cNvPr>
            <p:cNvSpPr/>
            <p:nvPr/>
          </p:nvSpPr>
          <p:spPr>
            <a:xfrm>
              <a:off x="2134858" y="3477910"/>
              <a:ext cx="282206" cy="124215"/>
            </a:xfrm>
            <a:prstGeom prst="rect">
              <a:avLst/>
            </a:prstGeom>
            <a:noFill/>
            <a:ln w="6350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36" name="グループ化 435">
            <a:extLst>
              <a:ext uri="{FF2B5EF4-FFF2-40B4-BE49-F238E27FC236}">
                <a16:creationId xmlns:a16="http://schemas.microsoft.com/office/drawing/2014/main" id="{695293F7-444E-4F3F-2333-58E0934E4CD0}"/>
              </a:ext>
            </a:extLst>
          </p:cNvPr>
          <p:cNvGrpSpPr/>
          <p:nvPr/>
        </p:nvGrpSpPr>
        <p:grpSpPr>
          <a:xfrm>
            <a:off x="6920368" y="3450916"/>
            <a:ext cx="414877" cy="176972"/>
            <a:chOff x="2087691" y="3450916"/>
            <a:chExt cx="414877" cy="176972"/>
          </a:xfrm>
        </p:grpSpPr>
        <p:sp>
          <p:nvSpPr>
            <p:cNvPr id="438" name="テキスト ボックス 437">
              <a:extLst>
                <a:ext uri="{FF2B5EF4-FFF2-40B4-BE49-F238E27FC236}">
                  <a16:creationId xmlns:a16="http://schemas.microsoft.com/office/drawing/2014/main" id="{5890A90A-CE64-1407-CA7E-544A83E2CE1C}"/>
                </a:ext>
              </a:extLst>
            </p:cNvPr>
            <p:cNvSpPr txBox="1"/>
            <p:nvPr/>
          </p:nvSpPr>
          <p:spPr>
            <a:xfrm>
              <a:off x="2087691" y="3450916"/>
              <a:ext cx="414877" cy="176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50" b="1" dirty="0">
                  <a:solidFill>
                    <a:srgbClr val="E60012"/>
                  </a:solidFill>
                </a:rPr>
                <a:t>高圧力</a:t>
              </a:r>
            </a:p>
          </p:txBody>
        </p:sp>
        <p:sp>
          <p:nvSpPr>
            <p:cNvPr id="440" name="正方形/長方形 439">
              <a:extLst>
                <a:ext uri="{FF2B5EF4-FFF2-40B4-BE49-F238E27FC236}">
                  <a16:creationId xmlns:a16="http://schemas.microsoft.com/office/drawing/2014/main" id="{3947538A-6B4E-39AD-C16B-3FEF11C4FBAB}"/>
                </a:ext>
              </a:extLst>
            </p:cNvPr>
            <p:cNvSpPr/>
            <p:nvPr/>
          </p:nvSpPr>
          <p:spPr>
            <a:xfrm>
              <a:off x="2134858" y="3477910"/>
              <a:ext cx="282206" cy="124215"/>
            </a:xfrm>
            <a:prstGeom prst="rect">
              <a:avLst/>
            </a:prstGeom>
            <a:noFill/>
            <a:ln w="6350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46" name="図 445">
            <a:extLst>
              <a:ext uri="{FF2B5EF4-FFF2-40B4-BE49-F238E27FC236}">
                <a16:creationId xmlns:a16="http://schemas.microsoft.com/office/drawing/2014/main" id="{B42A4E09-3F38-419F-AAC1-82FD6E042A7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84" y="2002413"/>
            <a:ext cx="1207054" cy="1335075"/>
          </a:xfrm>
          <a:prstGeom prst="rect">
            <a:avLst/>
          </a:prstGeom>
        </p:spPr>
      </p:pic>
      <p:grpSp>
        <p:nvGrpSpPr>
          <p:cNvPr id="512" name="グループ化 511">
            <a:extLst>
              <a:ext uri="{FF2B5EF4-FFF2-40B4-BE49-F238E27FC236}">
                <a16:creationId xmlns:a16="http://schemas.microsoft.com/office/drawing/2014/main" id="{D42CF6F5-DE2C-1942-CAD1-6E033277DB23}"/>
              </a:ext>
            </a:extLst>
          </p:cNvPr>
          <p:cNvGrpSpPr/>
          <p:nvPr/>
        </p:nvGrpSpPr>
        <p:grpSpPr>
          <a:xfrm>
            <a:off x="378128" y="6704387"/>
            <a:ext cx="1125513" cy="541345"/>
            <a:chOff x="391130" y="1876552"/>
            <a:chExt cx="1125513" cy="541345"/>
          </a:xfrm>
        </p:grpSpPr>
        <p:pic>
          <p:nvPicPr>
            <p:cNvPr id="513" name="図 512">
              <a:extLst>
                <a:ext uri="{FF2B5EF4-FFF2-40B4-BE49-F238E27FC236}">
                  <a16:creationId xmlns:a16="http://schemas.microsoft.com/office/drawing/2014/main" id="{07D50A1C-A774-1081-940A-76D123A92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514" name="グループ化 513">
              <a:extLst>
                <a:ext uri="{FF2B5EF4-FFF2-40B4-BE49-F238E27FC236}">
                  <a16:creationId xmlns:a16="http://schemas.microsoft.com/office/drawing/2014/main" id="{F427B56A-CCC7-86E2-C6D3-D15CD4938DEE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6650"/>
              <a:chOff x="391130" y="2070211"/>
              <a:chExt cx="1125513" cy="346650"/>
            </a:xfrm>
          </p:grpSpPr>
          <p:grpSp>
            <p:nvGrpSpPr>
              <p:cNvPr id="515" name="グループ化 514">
                <a:extLst>
                  <a:ext uri="{FF2B5EF4-FFF2-40B4-BE49-F238E27FC236}">
                    <a16:creationId xmlns:a16="http://schemas.microsoft.com/office/drawing/2014/main" id="{A4DAFEB7-B70B-0FD8-A098-29566F5498F0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520" name="四角形: 角を丸くする 519">
                  <a:extLst>
                    <a:ext uri="{FF2B5EF4-FFF2-40B4-BE49-F238E27FC236}">
                      <a16:creationId xmlns:a16="http://schemas.microsoft.com/office/drawing/2014/main" id="{664B959B-6DA3-F66A-4D5B-D1669D4EF8D0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1" name="フリーフォーム: 図形 520">
                  <a:extLst>
                    <a:ext uri="{FF2B5EF4-FFF2-40B4-BE49-F238E27FC236}">
                      <a16:creationId xmlns:a16="http://schemas.microsoft.com/office/drawing/2014/main" id="{057E5D6A-4958-D2AF-C730-71EDF18360D1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516" name="テキスト ボックス 515">
                <a:extLst>
                  <a:ext uri="{FF2B5EF4-FFF2-40B4-BE49-F238E27FC236}">
                    <a16:creationId xmlns:a16="http://schemas.microsoft.com/office/drawing/2014/main" id="{01856A15-A18B-1881-0FB5-B8899F3C1C5B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517" name="グループ化 516">
                <a:extLst>
                  <a:ext uri="{FF2B5EF4-FFF2-40B4-BE49-F238E27FC236}">
                    <a16:creationId xmlns:a16="http://schemas.microsoft.com/office/drawing/2014/main" id="{D0F7255F-30E0-B86E-2092-7DE8D06E0975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5152"/>
                <a:chOff x="391130" y="2191709"/>
                <a:chExt cx="1125513" cy="225152"/>
              </a:xfrm>
            </p:grpSpPr>
            <p:sp>
              <p:nvSpPr>
                <p:cNvPr id="518" name="テキスト ボックス 517">
                  <a:extLst>
                    <a:ext uri="{FF2B5EF4-FFF2-40B4-BE49-F238E27FC236}">
                      <a16:creationId xmlns:a16="http://schemas.microsoft.com/office/drawing/2014/main" id="{D8A8835F-85B1-8399-F0F3-861AB6E263F8}"/>
                    </a:ext>
                  </a:extLst>
                </p:cNvPr>
                <p:cNvSpPr txBox="1"/>
                <p:nvPr/>
              </p:nvSpPr>
              <p:spPr>
                <a:xfrm>
                  <a:off x="391130" y="2252649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519" name="テキスト ボックス 518">
                  <a:extLst>
                    <a:ext uri="{FF2B5EF4-FFF2-40B4-BE49-F238E27FC236}">
                      <a16:creationId xmlns:a16="http://schemas.microsoft.com/office/drawing/2014/main" id="{38F7824B-9FEB-18A6-EEC9-416B3982189D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20" dirty="0">
                      <a:latin typeface="HiraginoUDSansStd-W3"/>
                    </a:rPr>
                    <a:t>インターホンリモコ</a:t>
                  </a:r>
                  <a:r>
                    <a:rPr lang="ja-JP" altLang="en-US" sz="550" b="1" i="0" u="none" strike="noStrike" spc="-50" dirty="0">
                      <a:latin typeface="HiraginoUDSansStd-W3"/>
                    </a:rPr>
                    <a:t>ン選択時</a:t>
                  </a:r>
                  <a:endParaRPr lang="ja-JP" altLang="en-US" sz="550" b="1" spc="-50" dirty="0"/>
                </a:p>
              </p:txBody>
            </p:sp>
          </p:grpSp>
        </p:grpSp>
      </p:grpSp>
      <p:grpSp>
        <p:nvGrpSpPr>
          <p:cNvPr id="522" name="グループ化 521">
            <a:extLst>
              <a:ext uri="{FF2B5EF4-FFF2-40B4-BE49-F238E27FC236}">
                <a16:creationId xmlns:a16="http://schemas.microsoft.com/office/drawing/2014/main" id="{F32C337D-9CA0-464E-247F-5CE32E6A7092}"/>
              </a:ext>
            </a:extLst>
          </p:cNvPr>
          <p:cNvGrpSpPr/>
          <p:nvPr/>
        </p:nvGrpSpPr>
        <p:grpSpPr>
          <a:xfrm>
            <a:off x="274728" y="5966462"/>
            <a:ext cx="2143765" cy="567386"/>
            <a:chOff x="283396" y="1202100"/>
            <a:chExt cx="2143765" cy="567386"/>
          </a:xfrm>
        </p:grpSpPr>
        <p:sp>
          <p:nvSpPr>
            <p:cNvPr id="523" name="正方形/長方形 522">
              <a:extLst>
                <a:ext uri="{FF2B5EF4-FFF2-40B4-BE49-F238E27FC236}">
                  <a16:creationId xmlns:a16="http://schemas.microsoft.com/office/drawing/2014/main" id="{00117C2F-501A-EB15-7237-757013BD5EE6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A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4" name="テキスト ボックス 523">
              <a:extLst>
                <a:ext uri="{FF2B5EF4-FFF2-40B4-BE49-F238E27FC236}">
                  <a16:creationId xmlns:a16="http://schemas.microsoft.com/office/drawing/2014/main" id="{E719E230-00D7-FADB-DBC6-C6B31E15F4BA}"/>
                </a:ext>
              </a:extLst>
            </p:cNvPr>
            <p:cNvSpPr txBox="1"/>
            <p:nvPr/>
          </p:nvSpPr>
          <p:spPr>
            <a:xfrm>
              <a:off x="655769" y="1249500"/>
              <a:ext cx="146770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ハイグレードタイプ</a:t>
              </a:r>
              <a:endParaRPr lang="ja-JP" altLang="en-US" sz="1200" b="1" spc="-120" dirty="0"/>
            </a:p>
          </p:txBody>
        </p:sp>
        <p:grpSp>
          <p:nvGrpSpPr>
            <p:cNvPr id="525" name="グループ化 524">
              <a:extLst>
                <a:ext uri="{FF2B5EF4-FFF2-40B4-BE49-F238E27FC236}">
                  <a16:creationId xmlns:a16="http://schemas.microsoft.com/office/drawing/2014/main" id="{96CD58F4-1834-4D3F-72FA-73766F2B96B6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530" name="正方形/長方形 529">
                <a:extLst>
                  <a:ext uri="{FF2B5EF4-FFF2-40B4-BE49-F238E27FC236}">
                    <a16:creationId xmlns:a16="http://schemas.microsoft.com/office/drawing/2014/main" id="{752013E3-6662-F749-0028-0263619B0EAF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1" name="テキスト ボックス 530">
                <a:extLst>
                  <a:ext uri="{FF2B5EF4-FFF2-40B4-BE49-F238E27FC236}">
                    <a16:creationId xmlns:a16="http://schemas.microsoft.com/office/drawing/2014/main" id="{A2AF55F2-701D-B01B-153D-0ECBF4E17F1F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526" name="グループ化 525">
              <a:extLst>
                <a:ext uri="{FF2B5EF4-FFF2-40B4-BE49-F238E27FC236}">
                  <a16:creationId xmlns:a16="http://schemas.microsoft.com/office/drawing/2014/main" id="{192FE910-6080-157E-F271-5A0B78AAA907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528" name="正方形/長方形 527">
                <a:extLst>
                  <a:ext uri="{FF2B5EF4-FFF2-40B4-BE49-F238E27FC236}">
                    <a16:creationId xmlns:a16="http://schemas.microsoft.com/office/drawing/2014/main" id="{BC0F7997-15E4-529D-0A7F-356990467EEA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9" name="テキスト ボックス 528">
                <a:extLst>
                  <a:ext uri="{FF2B5EF4-FFF2-40B4-BE49-F238E27FC236}">
                    <a16:creationId xmlns:a16="http://schemas.microsoft.com/office/drawing/2014/main" id="{DF309DEA-6E4F-3B16-034B-B70D6E00249B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527" name="直線コネクタ 526">
              <a:extLst>
                <a:ext uri="{FF2B5EF4-FFF2-40B4-BE49-F238E27FC236}">
                  <a16:creationId xmlns:a16="http://schemas.microsoft.com/office/drawing/2014/main" id="{6E3D5045-A90E-7280-EDD8-2629558B550B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2" name="グループ化 531">
            <a:extLst>
              <a:ext uri="{FF2B5EF4-FFF2-40B4-BE49-F238E27FC236}">
                <a16:creationId xmlns:a16="http://schemas.microsoft.com/office/drawing/2014/main" id="{CE018A2C-5631-E137-FDF6-DA23E42EDFB5}"/>
              </a:ext>
            </a:extLst>
          </p:cNvPr>
          <p:cNvGrpSpPr/>
          <p:nvPr/>
        </p:nvGrpSpPr>
        <p:grpSpPr>
          <a:xfrm>
            <a:off x="163021" y="8027753"/>
            <a:ext cx="2391645" cy="1046048"/>
            <a:chOff x="171689" y="2975457"/>
            <a:chExt cx="2391645" cy="1046048"/>
          </a:xfrm>
        </p:grpSpPr>
        <p:grpSp>
          <p:nvGrpSpPr>
            <p:cNvPr id="533" name="グループ化 532">
              <a:extLst>
                <a:ext uri="{FF2B5EF4-FFF2-40B4-BE49-F238E27FC236}">
                  <a16:creationId xmlns:a16="http://schemas.microsoft.com/office/drawing/2014/main" id="{62068880-EF9E-A0E2-E6F4-DB302BF928F3}"/>
                </a:ext>
              </a:extLst>
            </p:cNvPr>
            <p:cNvGrpSpPr/>
            <p:nvPr/>
          </p:nvGrpSpPr>
          <p:grpSpPr>
            <a:xfrm>
              <a:off x="252454" y="2993948"/>
              <a:ext cx="534183" cy="276999"/>
              <a:chOff x="248546" y="2828402"/>
              <a:chExt cx="534183" cy="276999"/>
            </a:xfrm>
          </p:grpSpPr>
          <p:sp>
            <p:nvSpPr>
              <p:cNvPr id="544" name="矢印: 五方向 543">
                <a:extLst>
                  <a:ext uri="{FF2B5EF4-FFF2-40B4-BE49-F238E27FC236}">
                    <a16:creationId xmlns:a16="http://schemas.microsoft.com/office/drawing/2014/main" id="{A4C118F1-8B4E-9E0D-E67F-A5F918D1F4DE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5" name="テキスト ボックス 544">
                <a:extLst>
                  <a:ext uri="{FF2B5EF4-FFF2-40B4-BE49-F238E27FC236}">
                    <a16:creationId xmlns:a16="http://schemas.microsoft.com/office/drawing/2014/main" id="{25415C9E-013E-3CF5-129E-AA2D5953B079}"/>
                  </a:ext>
                </a:extLst>
              </p:cNvPr>
              <p:cNvSpPr txBox="1"/>
              <p:nvPr/>
            </p:nvSpPr>
            <p:spPr>
              <a:xfrm>
                <a:off x="248546" y="2828402"/>
                <a:ext cx="53418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2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1200" dirty="0"/>
              </a:p>
            </p:txBody>
          </p:sp>
        </p:grpSp>
        <p:sp>
          <p:nvSpPr>
            <p:cNvPr id="534" name="テキスト ボックス 533">
              <a:extLst>
                <a:ext uri="{FF2B5EF4-FFF2-40B4-BE49-F238E27FC236}">
                  <a16:creationId xmlns:a16="http://schemas.microsoft.com/office/drawing/2014/main" id="{4F58C900-BDCA-13B5-7C75-ACE242BD7A86}"/>
                </a:ext>
              </a:extLst>
            </p:cNvPr>
            <p:cNvSpPr txBox="1"/>
            <p:nvPr/>
          </p:nvSpPr>
          <p:spPr>
            <a:xfrm>
              <a:off x="662859" y="2975457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CHP-37AY5K</a:t>
              </a:r>
              <a:endParaRPr lang="ja-JP" altLang="en-US" sz="1500" spc="100" dirty="0"/>
            </a:p>
          </p:txBody>
        </p:sp>
        <p:sp>
          <p:nvSpPr>
            <p:cNvPr id="535" name="テキスト ボックス 534">
              <a:extLst>
                <a:ext uri="{FF2B5EF4-FFF2-40B4-BE49-F238E27FC236}">
                  <a16:creationId xmlns:a16="http://schemas.microsoft.com/office/drawing/2014/main" id="{3241384E-08E3-99EF-D2C9-82A9F6C0A882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536" name="テキスト ボックス 535">
              <a:extLst>
                <a:ext uri="{FF2B5EF4-FFF2-40B4-BE49-F238E27FC236}">
                  <a16:creationId xmlns:a16="http://schemas.microsoft.com/office/drawing/2014/main" id="{559B3140-3A51-59B9-827E-13E0967BB0B2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038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4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</a:t>
              </a:r>
              <a:r>
                <a:rPr lang="en-US" altLang="ja-JP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44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537" name="テキスト ボックス 536">
              <a:extLst>
                <a:ext uri="{FF2B5EF4-FFF2-40B4-BE49-F238E27FC236}">
                  <a16:creationId xmlns:a16="http://schemas.microsoft.com/office/drawing/2014/main" id="{6750BF30-5673-9FE1-A7D6-002A29C2B569}"/>
                </a:ext>
              </a:extLst>
            </p:cNvPr>
            <p:cNvSpPr txBox="1"/>
            <p:nvPr/>
          </p:nvSpPr>
          <p:spPr>
            <a:xfrm>
              <a:off x="998487" y="339347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049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4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</a:t>
              </a:r>
              <a:r>
                <a:rPr lang="en-US" altLang="ja-JP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54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539" name="グループ化 538">
              <a:extLst>
                <a:ext uri="{FF2B5EF4-FFF2-40B4-BE49-F238E27FC236}">
                  <a16:creationId xmlns:a16="http://schemas.microsoft.com/office/drawing/2014/main" id="{B7BD7B24-E7ED-B5C0-85C6-CA17598534E0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541" name="四角形: 角を丸くする 540">
                <a:extLst>
                  <a:ext uri="{FF2B5EF4-FFF2-40B4-BE49-F238E27FC236}">
                    <a16:creationId xmlns:a16="http://schemas.microsoft.com/office/drawing/2014/main" id="{05B6176D-A18D-2E4D-6305-736B3202C2C4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2" name="楕円 541">
                <a:extLst>
                  <a:ext uri="{FF2B5EF4-FFF2-40B4-BE49-F238E27FC236}">
                    <a16:creationId xmlns:a16="http://schemas.microsoft.com/office/drawing/2014/main" id="{9D9264A3-AAAF-8DDB-96FD-40852C031070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3" name="テキスト ボックス 542">
                <a:extLst>
                  <a:ext uri="{FF2B5EF4-FFF2-40B4-BE49-F238E27FC236}">
                    <a16:creationId xmlns:a16="http://schemas.microsoft.com/office/drawing/2014/main" id="{568F07A1-26DD-98BB-F7A3-26B176C9EC7F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sp>
        <p:nvSpPr>
          <p:cNvPr id="546" name="テキスト ボックス 545">
            <a:extLst>
              <a:ext uri="{FF2B5EF4-FFF2-40B4-BE49-F238E27FC236}">
                <a16:creationId xmlns:a16="http://schemas.microsoft.com/office/drawing/2014/main" id="{6FECEAAB-888E-FC31-3177-A36CC9068E79}"/>
              </a:ext>
            </a:extLst>
          </p:cNvPr>
          <p:cNvSpPr txBox="1"/>
          <p:nvPr/>
        </p:nvSpPr>
        <p:spPr>
          <a:xfrm>
            <a:off x="200648" y="7664766"/>
            <a:ext cx="1011105" cy="29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800" b="1" i="0" u="none" strike="noStrike" spc="-30" dirty="0">
                <a:latin typeface="GothicBBBPro-Medium"/>
              </a:rPr>
              <a:t>CHP-37AY5K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grpSp>
        <p:nvGrpSpPr>
          <p:cNvPr id="548" name="グループ化 547">
            <a:extLst>
              <a:ext uri="{FF2B5EF4-FFF2-40B4-BE49-F238E27FC236}">
                <a16:creationId xmlns:a16="http://schemas.microsoft.com/office/drawing/2014/main" id="{8103D428-78D2-D2FF-94E8-FD1958154588}"/>
              </a:ext>
            </a:extLst>
          </p:cNvPr>
          <p:cNvGrpSpPr/>
          <p:nvPr/>
        </p:nvGrpSpPr>
        <p:grpSpPr>
          <a:xfrm>
            <a:off x="163021" y="9160692"/>
            <a:ext cx="2391645" cy="1046048"/>
            <a:chOff x="171689" y="2975457"/>
            <a:chExt cx="2391645" cy="1046048"/>
          </a:xfrm>
        </p:grpSpPr>
        <p:grpSp>
          <p:nvGrpSpPr>
            <p:cNvPr id="552" name="グループ化 551">
              <a:extLst>
                <a:ext uri="{FF2B5EF4-FFF2-40B4-BE49-F238E27FC236}">
                  <a16:creationId xmlns:a16="http://schemas.microsoft.com/office/drawing/2014/main" id="{16DB7179-D663-A31B-2CB3-E3C4F4B5F227}"/>
                </a:ext>
              </a:extLst>
            </p:cNvPr>
            <p:cNvGrpSpPr/>
            <p:nvPr/>
          </p:nvGrpSpPr>
          <p:grpSpPr>
            <a:xfrm>
              <a:off x="252454" y="2993948"/>
              <a:ext cx="534183" cy="276999"/>
              <a:chOff x="248546" y="2828402"/>
              <a:chExt cx="534183" cy="276999"/>
            </a:xfrm>
          </p:grpSpPr>
          <p:sp>
            <p:nvSpPr>
              <p:cNvPr id="563" name="矢印: 五方向 562">
                <a:extLst>
                  <a:ext uri="{FF2B5EF4-FFF2-40B4-BE49-F238E27FC236}">
                    <a16:creationId xmlns:a16="http://schemas.microsoft.com/office/drawing/2014/main" id="{CE5E833C-7B75-17BC-9E4C-49B71C9B81A3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4" name="テキスト ボックス 563">
                <a:extLst>
                  <a:ext uri="{FF2B5EF4-FFF2-40B4-BE49-F238E27FC236}">
                    <a16:creationId xmlns:a16="http://schemas.microsoft.com/office/drawing/2014/main" id="{122FD1AB-E738-8F8E-F4D0-67CE926D55D3}"/>
                  </a:ext>
                </a:extLst>
              </p:cNvPr>
              <p:cNvSpPr txBox="1"/>
              <p:nvPr/>
            </p:nvSpPr>
            <p:spPr>
              <a:xfrm>
                <a:off x="248546" y="2828402"/>
                <a:ext cx="53418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2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1200" dirty="0"/>
              </a:p>
            </p:txBody>
          </p:sp>
        </p:grpSp>
        <p:sp>
          <p:nvSpPr>
            <p:cNvPr id="553" name="テキスト ボックス 552">
              <a:extLst>
                <a:ext uri="{FF2B5EF4-FFF2-40B4-BE49-F238E27FC236}">
                  <a16:creationId xmlns:a16="http://schemas.microsoft.com/office/drawing/2014/main" id="{CB3A3396-18D0-1472-30D2-BD4803B45AEE}"/>
                </a:ext>
              </a:extLst>
            </p:cNvPr>
            <p:cNvSpPr txBox="1"/>
            <p:nvPr/>
          </p:nvSpPr>
          <p:spPr>
            <a:xfrm>
              <a:off x="662859" y="2975457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CHP-46AY5K</a:t>
              </a:r>
              <a:endParaRPr lang="ja-JP" altLang="en-US" sz="1500" spc="100" dirty="0"/>
            </a:p>
          </p:txBody>
        </p:sp>
        <p:sp>
          <p:nvSpPr>
            <p:cNvPr id="554" name="テキスト ボックス 553">
              <a:extLst>
                <a:ext uri="{FF2B5EF4-FFF2-40B4-BE49-F238E27FC236}">
                  <a16:creationId xmlns:a16="http://schemas.microsoft.com/office/drawing/2014/main" id="{8E9817FC-8E40-1577-6128-64808FAA5E62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555" name="テキスト ボックス 554">
              <a:extLst>
                <a:ext uri="{FF2B5EF4-FFF2-40B4-BE49-F238E27FC236}">
                  <a16:creationId xmlns:a16="http://schemas.microsoft.com/office/drawing/2014/main" id="{5621071F-9810-F278-78ED-95873B85171E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141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8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038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556" name="テキスト ボックス 555">
              <a:extLst>
                <a:ext uri="{FF2B5EF4-FFF2-40B4-BE49-F238E27FC236}">
                  <a16:creationId xmlns:a16="http://schemas.microsoft.com/office/drawing/2014/main" id="{48A50D8C-83F3-6FDE-15C0-B6E658B7C80B}"/>
                </a:ext>
              </a:extLst>
            </p:cNvPr>
            <p:cNvSpPr txBox="1"/>
            <p:nvPr/>
          </p:nvSpPr>
          <p:spPr>
            <a:xfrm>
              <a:off x="998487" y="339347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152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8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048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558" name="グループ化 557">
              <a:extLst>
                <a:ext uri="{FF2B5EF4-FFF2-40B4-BE49-F238E27FC236}">
                  <a16:creationId xmlns:a16="http://schemas.microsoft.com/office/drawing/2014/main" id="{0225B790-B7F9-20D2-D9FD-F44312B8A7C3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560" name="四角形: 角を丸くする 559">
                <a:extLst>
                  <a:ext uri="{FF2B5EF4-FFF2-40B4-BE49-F238E27FC236}">
                    <a16:creationId xmlns:a16="http://schemas.microsoft.com/office/drawing/2014/main" id="{B7885AF5-0204-FA8D-830A-45E9E745B53E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1" name="楕円 560">
                <a:extLst>
                  <a:ext uri="{FF2B5EF4-FFF2-40B4-BE49-F238E27FC236}">
                    <a16:creationId xmlns:a16="http://schemas.microsoft.com/office/drawing/2014/main" id="{A8C18845-BE7C-00A3-0203-5D256829698D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2" name="テキスト ボックス 561">
                <a:extLst>
                  <a:ext uri="{FF2B5EF4-FFF2-40B4-BE49-F238E27FC236}">
                    <a16:creationId xmlns:a16="http://schemas.microsoft.com/office/drawing/2014/main" id="{3E106224-362E-1991-1829-78A3111E197D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565" name="グループ化 564">
            <a:extLst>
              <a:ext uri="{FF2B5EF4-FFF2-40B4-BE49-F238E27FC236}">
                <a16:creationId xmlns:a16="http://schemas.microsoft.com/office/drawing/2014/main" id="{AEE34F60-C697-D74A-8B9A-C4E615BD9988}"/>
              </a:ext>
            </a:extLst>
          </p:cNvPr>
          <p:cNvGrpSpPr/>
          <p:nvPr/>
        </p:nvGrpSpPr>
        <p:grpSpPr>
          <a:xfrm>
            <a:off x="2581261" y="8027753"/>
            <a:ext cx="2391645" cy="1046048"/>
            <a:chOff x="171689" y="2975457"/>
            <a:chExt cx="2391645" cy="1046048"/>
          </a:xfrm>
        </p:grpSpPr>
        <p:grpSp>
          <p:nvGrpSpPr>
            <p:cNvPr id="566" name="グループ化 565">
              <a:extLst>
                <a:ext uri="{FF2B5EF4-FFF2-40B4-BE49-F238E27FC236}">
                  <a16:creationId xmlns:a16="http://schemas.microsoft.com/office/drawing/2014/main" id="{509B64EC-4127-24EF-E73E-2E3DEC4E52AA}"/>
                </a:ext>
              </a:extLst>
            </p:cNvPr>
            <p:cNvGrpSpPr/>
            <p:nvPr/>
          </p:nvGrpSpPr>
          <p:grpSpPr>
            <a:xfrm>
              <a:off x="252454" y="2993948"/>
              <a:ext cx="534183" cy="276999"/>
              <a:chOff x="248546" y="2828402"/>
              <a:chExt cx="534183" cy="276999"/>
            </a:xfrm>
          </p:grpSpPr>
          <p:sp>
            <p:nvSpPr>
              <p:cNvPr id="577" name="矢印: 五方向 576">
                <a:extLst>
                  <a:ext uri="{FF2B5EF4-FFF2-40B4-BE49-F238E27FC236}">
                    <a16:creationId xmlns:a16="http://schemas.microsoft.com/office/drawing/2014/main" id="{26E7B3A3-D5DA-CD2F-AF84-A4EE91B40580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8" name="テキスト ボックス 577">
                <a:extLst>
                  <a:ext uri="{FF2B5EF4-FFF2-40B4-BE49-F238E27FC236}">
                    <a16:creationId xmlns:a16="http://schemas.microsoft.com/office/drawing/2014/main" id="{3B41A53F-9282-E34B-3331-7D7D7A92E5A3}"/>
                  </a:ext>
                </a:extLst>
              </p:cNvPr>
              <p:cNvSpPr txBox="1"/>
              <p:nvPr/>
            </p:nvSpPr>
            <p:spPr>
              <a:xfrm>
                <a:off x="248546" y="2828402"/>
                <a:ext cx="53418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2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1200" dirty="0"/>
              </a:p>
            </p:txBody>
          </p:sp>
        </p:grpSp>
        <p:sp>
          <p:nvSpPr>
            <p:cNvPr id="567" name="テキスト ボックス 566">
              <a:extLst>
                <a:ext uri="{FF2B5EF4-FFF2-40B4-BE49-F238E27FC236}">
                  <a16:creationId xmlns:a16="http://schemas.microsoft.com/office/drawing/2014/main" id="{D34B78FD-D7C2-65DF-C88C-6E255C97D4D4}"/>
                </a:ext>
              </a:extLst>
            </p:cNvPr>
            <p:cNvSpPr txBox="1"/>
            <p:nvPr/>
          </p:nvSpPr>
          <p:spPr>
            <a:xfrm>
              <a:off x="662859" y="2975457"/>
              <a:ext cx="1744828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CHP-37AY5K-2</a:t>
              </a:r>
              <a:endParaRPr lang="ja-JP" altLang="en-US" sz="1500" spc="100" dirty="0"/>
            </a:p>
          </p:txBody>
        </p:sp>
        <p:sp>
          <p:nvSpPr>
            <p:cNvPr id="568" name="テキスト ボックス 567">
              <a:extLst>
                <a:ext uri="{FF2B5EF4-FFF2-40B4-BE49-F238E27FC236}">
                  <a16:creationId xmlns:a16="http://schemas.microsoft.com/office/drawing/2014/main" id="{29CA6266-51C2-8AB7-D109-FE11C0405064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569" name="テキスト ボックス 568">
              <a:extLst>
                <a:ext uri="{FF2B5EF4-FFF2-40B4-BE49-F238E27FC236}">
                  <a16:creationId xmlns:a16="http://schemas.microsoft.com/office/drawing/2014/main" id="{4EDE5AFD-BB08-E6CE-96F4-3858BD3DBE9E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049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4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</a:t>
              </a:r>
              <a:r>
                <a:rPr lang="en-US" altLang="ja-JP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54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570" name="テキスト ボックス 569">
              <a:extLst>
                <a:ext uri="{FF2B5EF4-FFF2-40B4-BE49-F238E27FC236}">
                  <a16:creationId xmlns:a16="http://schemas.microsoft.com/office/drawing/2014/main" id="{82DDD70D-9E0D-8AD8-8258-EE3E9C115478}"/>
                </a:ext>
              </a:extLst>
            </p:cNvPr>
            <p:cNvSpPr txBox="1"/>
            <p:nvPr/>
          </p:nvSpPr>
          <p:spPr>
            <a:xfrm>
              <a:off x="998487" y="339347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060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4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</a:t>
              </a:r>
              <a:r>
                <a:rPr lang="en-US" altLang="ja-JP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64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572" name="グループ化 571">
              <a:extLst>
                <a:ext uri="{FF2B5EF4-FFF2-40B4-BE49-F238E27FC236}">
                  <a16:creationId xmlns:a16="http://schemas.microsoft.com/office/drawing/2014/main" id="{5B21014A-2CD1-A53C-D7B9-29FE4C6EBE9C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574" name="四角形: 角を丸くする 573">
                <a:extLst>
                  <a:ext uri="{FF2B5EF4-FFF2-40B4-BE49-F238E27FC236}">
                    <a16:creationId xmlns:a16="http://schemas.microsoft.com/office/drawing/2014/main" id="{6438FF58-3401-AC43-2323-689EFC70ED6B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5" name="楕円 574">
                <a:extLst>
                  <a:ext uri="{FF2B5EF4-FFF2-40B4-BE49-F238E27FC236}">
                    <a16:creationId xmlns:a16="http://schemas.microsoft.com/office/drawing/2014/main" id="{19715349-6F52-9C58-C8BA-492089B26DB0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6" name="テキスト ボックス 575">
                <a:extLst>
                  <a:ext uri="{FF2B5EF4-FFF2-40B4-BE49-F238E27FC236}">
                    <a16:creationId xmlns:a16="http://schemas.microsoft.com/office/drawing/2014/main" id="{5F16F858-6940-137C-51C2-0D906E86A4F6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pic>
        <p:nvPicPr>
          <p:cNvPr id="580" name="図 579">
            <a:extLst>
              <a:ext uri="{FF2B5EF4-FFF2-40B4-BE49-F238E27FC236}">
                <a16:creationId xmlns:a16="http://schemas.microsoft.com/office/drawing/2014/main" id="{E505CA77-8DC6-83BB-FAEA-5E36DE38E12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18" y="6647781"/>
            <a:ext cx="1209667" cy="1335075"/>
          </a:xfrm>
          <a:prstGeom prst="rect">
            <a:avLst/>
          </a:prstGeom>
        </p:spPr>
      </p:pic>
      <p:grpSp>
        <p:nvGrpSpPr>
          <p:cNvPr id="581" name="グループ化 580">
            <a:extLst>
              <a:ext uri="{FF2B5EF4-FFF2-40B4-BE49-F238E27FC236}">
                <a16:creationId xmlns:a16="http://schemas.microsoft.com/office/drawing/2014/main" id="{8012F01F-55E8-50DF-F89D-A1E7865D6E68}"/>
              </a:ext>
            </a:extLst>
          </p:cNvPr>
          <p:cNvGrpSpPr/>
          <p:nvPr/>
        </p:nvGrpSpPr>
        <p:grpSpPr>
          <a:xfrm>
            <a:off x="2702181" y="5968992"/>
            <a:ext cx="2143765" cy="567386"/>
            <a:chOff x="283396" y="1202100"/>
            <a:chExt cx="2143765" cy="567386"/>
          </a:xfrm>
        </p:grpSpPr>
        <p:sp>
          <p:nvSpPr>
            <p:cNvPr id="582" name="正方形/長方形 581">
              <a:extLst>
                <a:ext uri="{FF2B5EF4-FFF2-40B4-BE49-F238E27FC236}">
                  <a16:creationId xmlns:a16="http://schemas.microsoft.com/office/drawing/2014/main" id="{FD4C0C7A-65F9-3D35-5CB0-563D9261EA9E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73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3" name="テキスト ボックス 582">
              <a:extLst>
                <a:ext uri="{FF2B5EF4-FFF2-40B4-BE49-F238E27FC236}">
                  <a16:creationId xmlns:a16="http://schemas.microsoft.com/office/drawing/2014/main" id="{978A7579-59F0-4BF8-C4AA-EDC9DB0442FB}"/>
                </a:ext>
              </a:extLst>
            </p:cNvPr>
            <p:cNvSpPr txBox="1"/>
            <p:nvPr/>
          </p:nvSpPr>
          <p:spPr>
            <a:xfrm>
              <a:off x="405811" y="1207217"/>
              <a:ext cx="1912035" cy="3656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ハイグレード</a:t>
              </a:r>
              <a:r>
                <a:rPr lang="ja-JP" altLang="en-US" sz="105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タイプ</a:t>
              </a:r>
              <a:endParaRPr lang="en-US" altLang="ja-JP" sz="1050" b="1" i="0" u="none" strike="noStrike" spc="-150" baseline="0" dirty="0">
                <a:solidFill>
                  <a:srgbClr val="FFFFFF"/>
                </a:solidFill>
                <a:latin typeface="HiraginoUDSansStd-W6"/>
              </a:endParaRPr>
            </a:p>
            <a:p>
              <a:pPr algn="ctr">
                <a:lnSpc>
                  <a:spcPts val="1100"/>
                </a:lnSpc>
              </a:pPr>
              <a:r>
                <a:rPr lang="ja-JP" altLang="en-US" sz="750" b="1" dirty="0">
                  <a:solidFill>
                    <a:srgbClr val="FFFFFF"/>
                  </a:solidFill>
                  <a:latin typeface="HiraginoUDSansStd-W6"/>
                </a:rPr>
                <a:t>（エマージェンシーストップ機能付き）</a:t>
              </a:r>
              <a:endParaRPr lang="ja-JP" altLang="en-US" sz="750" b="1" dirty="0"/>
            </a:p>
          </p:txBody>
        </p:sp>
        <p:grpSp>
          <p:nvGrpSpPr>
            <p:cNvPr id="584" name="グループ化 583">
              <a:extLst>
                <a:ext uri="{FF2B5EF4-FFF2-40B4-BE49-F238E27FC236}">
                  <a16:creationId xmlns:a16="http://schemas.microsoft.com/office/drawing/2014/main" id="{071B9FB8-2A37-1619-AB5F-0E7BB785553D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589" name="正方形/長方形 588">
                <a:extLst>
                  <a:ext uri="{FF2B5EF4-FFF2-40B4-BE49-F238E27FC236}">
                    <a16:creationId xmlns:a16="http://schemas.microsoft.com/office/drawing/2014/main" id="{C4AC7E1D-7940-A2C3-99EF-DC41C11484BF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0" name="テキスト ボックス 589">
                <a:extLst>
                  <a:ext uri="{FF2B5EF4-FFF2-40B4-BE49-F238E27FC236}">
                    <a16:creationId xmlns:a16="http://schemas.microsoft.com/office/drawing/2014/main" id="{7F39C72E-4841-9212-AF46-8533E1C16AE5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585" name="グループ化 584">
              <a:extLst>
                <a:ext uri="{FF2B5EF4-FFF2-40B4-BE49-F238E27FC236}">
                  <a16:creationId xmlns:a16="http://schemas.microsoft.com/office/drawing/2014/main" id="{0CDC0183-CA85-6FF7-8D52-D819A4C95B36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587" name="正方形/長方形 586">
                <a:extLst>
                  <a:ext uri="{FF2B5EF4-FFF2-40B4-BE49-F238E27FC236}">
                    <a16:creationId xmlns:a16="http://schemas.microsoft.com/office/drawing/2014/main" id="{D90CB087-44E2-916E-441E-33BB792C7434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8" name="テキスト ボックス 587">
                <a:extLst>
                  <a:ext uri="{FF2B5EF4-FFF2-40B4-BE49-F238E27FC236}">
                    <a16:creationId xmlns:a16="http://schemas.microsoft.com/office/drawing/2014/main" id="{F4E0BAC3-92AA-FCEC-ECB3-0E4218B98014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586" name="直線コネクタ 585">
              <a:extLst>
                <a:ext uri="{FF2B5EF4-FFF2-40B4-BE49-F238E27FC236}">
                  <a16:creationId xmlns:a16="http://schemas.microsoft.com/office/drawing/2014/main" id="{4671247A-EA50-C386-4BEB-309B5CA555F8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1" name="グループ化 590">
            <a:extLst>
              <a:ext uri="{FF2B5EF4-FFF2-40B4-BE49-F238E27FC236}">
                <a16:creationId xmlns:a16="http://schemas.microsoft.com/office/drawing/2014/main" id="{715B0CCE-AA53-03B9-7C64-14CA4886367F}"/>
              </a:ext>
            </a:extLst>
          </p:cNvPr>
          <p:cNvGrpSpPr/>
          <p:nvPr/>
        </p:nvGrpSpPr>
        <p:grpSpPr>
          <a:xfrm>
            <a:off x="2817939" y="6702046"/>
            <a:ext cx="1125513" cy="541345"/>
            <a:chOff x="391130" y="1876552"/>
            <a:chExt cx="1125513" cy="541345"/>
          </a:xfrm>
        </p:grpSpPr>
        <p:pic>
          <p:nvPicPr>
            <p:cNvPr id="592" name="図 591">
              <a:extLst>
                <a:ext uri="{FF2B5EF4-FFF2-40B4-BE49-F238E27FC236}">
                  <a16:creationId xmlns:a16="http://schemas.microsoft.com/office/drawing/2014/main" id="{97AF9223-7A7B-9D76-2D29-F048DA295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593" name="グループ化 592">
              <a:extLst>
                <a:ext uri="{FF2B5EF4-FFF2-40B4-BE49-F238E27FC236}">
                  <a16:creationId xmlns:a16="http://schemas.microsoft.com/office/drawing/2014/main" id="{3D72D798-B14F-59B3-11CE-53FE6C41B0BB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6650"/>
              <a:chOff x="391130" y="2070211"/>
              <a:chExt cx="1125513" cy="346650"/>
            </a:xfrm>
          </p:grpSpPr>
          <p:grpSp>
            <p:nvGrpSpPr>
              <p:cNvPr id="594" name="グループ化 593">
                <a:extLst>
                  <a:ext uri="{FF2B5EF4-FFF2-40B4-BE49-F238E27FC236}">
                    <a16:creationId xmlns:a16="http://schemas.microsoft.com/office/drawing/2014/main" id="{C42D0CCB-5F64-D432-5D45-6BA3DB22AD9B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599" name="四角形: 角を丸くする 598">
                  <a:extLst>
                    <a:ext uri="{FF2B5EF4-FFF2-40B4-BE49-F238E27FC236}">
                      <a16:creationId xmlns:a16="http://schemas.microsoft.com/office/drawing/2014/main" id="{211B8D25-57A2-30D3-ADA4-709239251845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0" name="フリーフォーム: 図形 599">
                  <a:extLst>
                    <a:ext uri="{FF2B5EF4-FFF2-40B4-BE49-F238E27FC236}">
                      <a16:creationId xmlns:a16="http://schemas.microsoft.com/office/drawing/2014/main" id="{F44D9573-9C63-0F90-4905-33D58E2D7ACE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595" name="テキスト ボックス 594">
                <a:extLst>
                  <a:ext uri="{FF2B5EF4-FFF2-40B4-BE49-F238E27FC236}">
                    <a16:creationId xmlns:a16="http://schemas.microsoft.com/office/drawing/2014/main" id="{33858448-EC35-24D4-8D3F-0CB9A3AE12DE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596" name="グループ化 595">
                <a:extLst>
                  <a:ext uri="{FF2B5EF4-FFF2-40B4-BE49-F238E27FC236}">
                    <a16:creationId xmlns:a16="http://schemas.microsoft.com/office/drawing/2014/main" id="{744CBFF1-003B-4C4C-01B0-E3671E21B652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5152"/>
                <a:chOff x="391130" y="2191709"/>
                <a:chExt cx="1125513" cy="225152"/>
              </a:xfrm>
            </p:grpSpPr>
            <p:sp>
              <p:nvSpPr>
                <p:cNvPr id="597" name="テキスト ボックス 596">
                  <a:extLst>
                    <a:ext uri="{FF2B5EF4-FFF2-40B4-BE49-F238E27FC236}">
                      <a16:creationId xmlns:a16="http://schemas.microsoft.com/office/drawing/2014/main" id="{38147900-514D-C8D9-5BFC-92B24F282372}"/>
                    </a:ext>
                  </a:extLst>
                </p:cNvPr>
                <p:cNvSpPr txBox="1"/>
                <p:nvPr/>
              </p:nvSpPr>
              <p:spPr>
                <a:xfrm>
                  <a:off x="391130" y="2252649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598" name="テキスト ボックス 597">
                  <a:extLst>
                    <a:ext uri="{FF2B5EF4-FFF2-40B4-BE49-F238E27FC236}">
                      <a16:creationId xmlns:a16="http://schemas.microsoft.com/office/drawing/2014/main" id="{441836A9-C701-EE4B-DFFD-92CF9DF4E1C7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20" dirty="0">
                      <a:latin typeface="HiraginoUDSansStd-W3"/>
                    </a:rPr>
                    <a:t>インターホンリモコ</a:t>
                  </a:r>
                  <a:r>
                    <a:rPr lang="ja-JP" altLang="en-US" sz="550" b="1" i="0" u="none" strike="noStrike" spc="-50" dirty="0">
                      <a:latin typeface="HiraginoUDSansStd-W3"/>
                    </a:rPr>
                    <a:t>ン選択時</a:t>
                  </a:r>
                  <a:endParaRPr lang="ja-JP" altLang="en-US" sz="550" b="1" spc="-50" dirty="0"/>
                </a:p>
              </p:txBody>
            </p:sp>
          </p:grpSp>
        </p:grpSp>
      </p:grpSp>
      <p:pic>
        <p:nvPicPr>
          <p:cNvPr id="602" name="図 601">
            <a:extLst>
              <a:ext uri="{FF2B5EF4-FFF2-40B4-BE49-F238E27FC236}">
                <a16:creationId xmlns:a16="http://schemas.microsoft.com/office/drawing/2014/main" id="{9A0B9FCE-AA72-7223-A2EF-F472926EB13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166" y="6643039"/>
            <a:ext cx="1209667" cy="1335075"/>
          </a:xfrm>
          <a:prstGeom prst="rect">
            <a:avLst/>
          </a:prstGeom>
        </p:spPr>
      </p:pic>
      <p:grpSp>
        <p:nvGrpSpPr>
          <p:cNvPr id="603" name="グループ化 602">
            <a:extLst>
              <a:ext uri="{FF2B5EF4-FFF2-40B4-BE49-F238E27FC236}">
                <a16:creationId xmlns:a16="http://schemas.microsoft.com/office/drawing/2014/main" id="{515E9001-CEEC-E5CC-4C83-9BDC4BFC134F}"/>
              </a:ext>
            </a:extLst>
          </p:cNvPr>
          <p:cNvGrpSpPr/>
          <p:nvPr/>
        </p:nvGrpSpPr>
        <p:grpSpPr>
          <a:xfrm>
            <a:off x="5118663" y="5966462"/>
            <a:ext cx="2143765" cy="539719"/>
            <a:chOff x="5116064" y="4604422"/>
            <a:chExt cx="2143765" cy="539719"/>
          </a:xfrm>
        </p:grpSpPr>
        <p:grpSp>
          <p:nvGrpSpPr>
            <p:cNvPr id="604" name="グループ化 603">
              <a:extLst>
                <a:ext uri="{FF2B5EF4-FFF2-40B4-BE49-F238E27FC236}">
                  <a16:creationId xmlns:a16="http://schemas.microsoft.com/office/drawing/2014/main" id="{9F78ED4A-E702-B4AB-06F4-09CA7DDAE1F8}"/>
                </a:ext>
              </a:extLst>
            </p:cNvPr>
            <p:cNvGrpSpPr/>
            <p:nvPr/>
          </p:nvGrpSpPr>
          <p:grpSpPr>
            <a:xfrm>
              <a:off x="5132514" y="4604422"/>
              <a:ext cx="2127315" cy="539719"/>
              <a:chOff x="5132514" y="4604422"/>
              <a:chExt cx="2127315" cy="539719"/>
            </a:xfrm>
          </p:grpSpPr>
          <p:sp>
            <p:nvSpPr>
              <p:cNvPr id="606" name="正方形/長方形 605">
                <a:extLst>
                  <a:ext uri="{FF2B5EF4-FFF2-40B4-BE49-F238E27FC236}">
                    <a16:creationId xmlns:a16="http://schemas.microsoft.com/office/drawing/2014/main" id="{8DF3914B-231A-6C20-E6D1-C7DC9B8019C0}"/>
                  </a:ext>
                </a:extLst>
              </p:cNvPr>
              <p:cNvSpPr/>
              <p:nvPr/>
            </p:nvSpPr>
            <p:spPr>
              <a:xfrm>
                <a:off x="5132514" y="4604422"/>
                <a:ext cx="2127315" cy="539719"/>
              </a:xfrm>
              <a:prstGeom prst="rect">
                <a:avLst/>
              </a:prstGeom>
              <a:solidFill>
                <a:srgbClr val="8EC31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7" name="テキスト ボックス 606">
                <a:extLst>
                  <a:ext uri="{FF2B5EF4-FFF2-40B4-BE49-F238E27FC236}">
                    <a16:creationId xmlns:a16="http://schemas.microsoft.com/office/drawing/2014/main" id="{296B4EEB-E5DE-3E63-8C35-31E8CC5EF0C9}"/>
                  </a:ext>
                </a:extLst>
              </p:cNvPr>
              <p:cNvSpPr txBox="1"/>
              <p:nvPr/>
            </p:nvSpPr>
            <p:spPr>
              <a:xfrm>
                <a:off x="5596848" y="4666807"/>
                <a:ext cx="1144624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200" b="1" i="0" u="none" strike="noStrike" spc="-120" dirty="0">
                    <a:solidFill>
                      <a:srgbClr val="FFFFFF"/>
                    </a:solidFill>
                    <a:latin typeface="HiraginoUDSansStd-W6"/>
                  </a:rPr>
                  <a:t>給湯専用タイプ</a:t>
                </a:r>
                <a:endParaRPr lang="ja-JP" altLang="en-US" sz="1200" b="1" spc="-120" dirty="0"/>
              </a:p>
            </p:txBody>
          </p:sp>
        </p:grpSp>
        <p:cxnSp>
          <p:nvCxnSpPr>
            <p:cNvPr id="605" name="直線コネクタ 604">
              <a:extLst>
                <a:ext uri="{FF2B5EF4-FFF2-40B4-BE49-F238E27FC236}">
                  <a16:creationId xmlns:a16="http://schemas.microsoft.com/office/drawing/2014/main" id="{70BEBB52-5AA2-19DC-8ECF-DC509396C203}"/>
                </a:ext>
              </a:extLst>
            </p:cNvPr>
            <p:cNvCxnSpPr/>
            <p:nvPr/>
          </p:nvCxnSpPr>
          <p:spPr>
            <a:xfrm flipH="1">
              <a:off x="5116064" y="4947881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4" name="正方形/長方形 623">
            <a:extLst>
              <a:ext uri="{FF2B5EF4-FFF2-40B4-BE49-F238E27FC236}">
                <a16:creationId xmlns:a16="http://schemas.microsoft.com/office/drawing/2014/main" id="{4CFF1260-F2CC-B937-C4C8-FD403815D726}"/>
              </a:ext>
            </a:extLst>
          </p:cNvPr>
          <p:cNvSpPr/>
          <p:nvPr/>
        </p:nvSpPr>
        <p:spPr>
          <a:xfrm>
            <a:off x="6018440" y="6341412"/>
            <a:ext cx="1043753" cy="124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" name="テキスト ボックス 624">
            <a:extLst>
              <a:ext uri="{FF2B5EF4-FFF2-40B4-BE49-F238E27FC236}">
                <a16:creationId xmlns:a16="http://schemas.microsoft.com/office/drawing/2014/main" id="{CA58C37D-1431-A696-B590-6B46A90F0F2D}"/>
              </a:ext>
            </a:extLst>
          </p:cNvPr>
          <p:cNvSpPr txBox="1"/>
          <p:nvPr/>
        </p:nvSpPr>
        <p:spPr>
          <a:xfrm>
            <a:off x="6200240" y="6293248"/>
            <a:ext cx="768723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50" b="1" i="0" u="none" strike="noStrike" dirty="0">
                <a:solidFill>
                  <a:srgbClr val="00429C"/>
                </a:solidFill>
                <a:latin typeface="ShinGoPro-Medium"/>
              </a:rPr>
              <a:t>給湯専用</a:t>
            </a:r>
            <a:endParaRPr lang="ja-JP" altLang="en-US" sz="950" b="1" dirty="0">
              <a:solidFill>
                <a:srgbClr val="00429C"/>
              </a:solidFill>
            </a:endParaRPr>
          </a:p>
        </p:txBody>
      </p:sp>
      <p:sp>
        <p:nvSpPr>
          <p:cNvPr id="627" name="正方形/長方形 626">
            <a:extLst>
              <a:ext uri="{FF2B5EF4-FFF2-40B4-BE49-F238E27FC236}">
                <a16:creationId xmlns:a16="http://schemas.microsoft.com/office/drawing/2014/main" id="{DEDF7DA1-077C-7735-14D4-511631C381D0}"/>
              </a:ext>
            </a:extLst>
          </p:cNvPr>
          <p:cNvSpPr/>
          <p:nvPr/>
        </p:nvSpPr>
        <p:spPr>
          <a:xfrm>
            <a:off x="5339755" y="6338538"/>
            <a:ext cx="648549" cy="124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" name="テキスト ボックス 627">
            <a:extLst>
              <a:ext uri="{FF2B5EF4-FFF2-40B4-BE49-F238E27FC236}">
                <a16:creationId xmlns:a16="http://schemas.microsoft.com/office/drawing/2014/main" id="{8C59940C-7315-8E38-2C3C-BB4549E70D41}"/>
              </a:ext>
            </a:extLst>
          </p:cNvPr>
          <p:cNvSpPr txBox="1"/>
          <p:nvPr/>
        </p:nvSpPr>
        <p:spPr>
          <a:xfrm>
            <a:off x="5452676" y="6266151"/>
            <a:ext cx="49204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b="1" i="0" u="none" strike="noStrike" spc="50" baseline="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lang="ja-JP" altLang="en-US" sz="700" b="1" i="0" u="none" strike="noStrike" spc="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缶式</a:t>
            </a:r>
            <a:endParaRPr lang="ja-JP" altLang="en-US" sz="700" b="1" spc="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29" name="テキスト ボックス 628">
            <a:extLst>
              <a:ext uri="{FF2B5EF4-FFF2-40B4-BE49-F238E27FC236}">
                <a16:creationId xmlns:a16="http://schemas.microsoft.com/office/drawing/2014/main" id="{B4C0F274-DA54-CEB8-C822-FCD11F93DDB7}"/>
              </a:ext>
            </a:extLst>
          </p:cNvPr>
          <p:cNvSpPr txBox="1"/>
          <p:nvPr/>
        </p:nvSpPr>
        <p:spPr>
          <a:xfrm>
            <a:off x="5045904" y="7666820"/>
            <a:ext cx="1011105" cy="29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800" b="1" i="0" u="none" strike="noStrike" spc="-30" dirty="0">
                <a:latin typeface="GothicBBBPro-Medium"/>
              </a:rPr>
              <a:t>CHP-37NY4K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pic>
        <p:nvPicPr>
          <p:cNvPr id="631" name="図 630">
            <a:extLst>
              <a:ext uri="{FF2B5EF4-FFF2-40B4-BE49-F238E27FC236}">
                <a16:creationId xmlns:a16="http://schemas.microsoft.com/office/drawing/2014/main" id="{41379D69-37AC-9629-A013-ACE045E561E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76" y="6719652"/>
            <a:ext cx="1011104" cy="172436"/>
          </a:xfrm>
          <a:prstGeom prst="rect">
            <a:avLst/>
          </a:prstGeom>
        </p:spPr>
      </p:pic>
      <p:sp>
        <p:nvSpPr>
          <p:cNvPr id="632" name="テキスト ボックス 631">
            <a:extLst>
              <a:ext uri="{FF2B5EF4-FFF2-40B4-BE49-F238E27FC236}">
                <a16:creationId xmlns:a16="http://schemas.microsoft.com/office/drawing/2014/main" id="{B11E18C4-624F-439A-6878-DC0C37375B08}"/>
              </a:ext>
            </a:extLst>
          </p:cNvPr>
          <p:cNvSpPr txBox="1"/>
          <p:nvPr/>
        </p:nvSpPr>
        <p:spPr>
          <a:xfrm>
            <a:off x="5199883" y="6885160"/>
            <a:ext cx="1126061" cy="185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en-US" altLang="ja-JP" sz="500" b="1" i="0" u="none" strike="noStrike" baseline="0" dirty="0">
                <a:latin typeface="GothicBBBPro-Medium"/>
              </a:rPr>
              <a:t>※</a:t>
            </a:r>
            <a:r>
              <a:rPr lang="ja-JP" altLang="en-US" sz="500" b="1" i="0" u="none" strike="noStrike" baseline="0" dirty="0">
                <a:latin typeface="GothicBBBPro-Medium"/>
              </a:rPr>
              <a:t>アプリには対応していません。</a:t>
            </a:r>
            <a:endParaRPr lang="ja-JP" altLang="en-US" sz="500" b="1" spc="-30" dirty="0"/>
          </a:p>
        </p:txBody>
      </p:sp>
      <p:grpSp>
        <p:nvGrpSpPr>
          <p:cNvPr id="635" name="グループ化 634">
            <a:extLst>
              <a:ext uri="{FF2B5EF4-FFF2-40B4-BE49-F238E27FC236}">
                <a16:creationId xmlns:a16="http://schemas.microsoft.com/office/drawing/2014/main" id="{400F6B39-31BD-A246-7516-88F4F91A67ED}"/>
              </a:ext>
            </a:extLst>
          </p:cNvPr>
          <p:cNvGrpSpPr/>
          <p:nvPr/>
        </p:nvGrpSpPr>
        <p:grpSpPr>
          <a:xfrm>
            <a:off x="5001965" y="8030821"/>
            <a:ext cx="2260463" cy="864128"/>
            <a:chOff x="5007402" y="8586976"/>
            <a:chExt cx="2260463" cy="864128"/>
          </a:xfrm>
        </p:grpSpPr>
        <p:grpSp>
          <p:nvGrpSpPr>
            <p:cNvPr id="636" name="グループ化 635">
              <a:extLst>
                <a:ext uri="{FF2B5EF4-FFF2-40B4-BE49-F238E27FC236}">
                  <a16:creationId xmlns:a16="http://schemas.microsoft.com/office/drawing/2014/main" id="{21DC340C-9A89-3E57-9CE3-9E347A32356E}"/>
                </a:ext>
              </a:extLst>
            </p:cNvPr>
            <p:cNvGrpSpPr/>
            <p:nvPr/>
          </p:nvGrpSpPr>
          <p:grpSpPr>
            <a:xfrm>
              <a:off x="5039344" y="8586976"/>
              <a:ext cx="2228521" cy="482569"/>
              <a:chOff x="5039344" y="8586976"/>
              <a:chExt cx="2228521" cy="482569"/>
            </a:xfrm>
          </p:grpSpPr>
          <p:grpSp>
            <p:nvGrpSpPr>
              <p:cNvPr id="643" name="グループ化 642">
                <a:extLst>
                  <a:ext uri="{FF2B5EF4-FFF2-40B4-BE49-F238E27FC236}">
                    <a16:creationId xmlns:a16="http://schemas.microsoft.com/office/drawing/2014/main" id="{A783D343-AFDC-79A2-5828-7DCA5E968197}"/>
                  </a:ext>
                </a:extLst>
              </p:cNvPr>
              <p:cNvGrpSpPr/>
              <p:nvPr/>
            </p:nvGrpSpPr>
            <p:grpSpPr>
              <a:xfrm>
                <a:off x="5088167" y="8605467"/>
                <a:ext cx="534183" cy="276999"/>
                <a:chOff x="248546" y="2828402"/>
                <a:chExt cx="534183" cy="276999"/>
              </a:xfrm>
            </p:grpSpPr>
            <p:sp>
              <p:nvSpPr>
                <p:cNvPr id="647" name="矢印: 五方向 646">
                  <a:extLst>
                    <a:ext uri="{FF2B5EF4-FFF2-40B4-BE49-F238E27FC236}">
                      <a16:creationId xmlns:a16="http://schemas.microsoft.com/office/drawing/2014/main" id="{EDFBF35E-5E5E-4403-12B8-F0CB48E72B17}"/>
                    </a:ext>
                  </a:extLst>
                </p:cNvPr>
                <p:cNvSpPr/>
                <p:nvPr/>
              </p:nvSpPr>
              <p:spPr>
                <a:xfrm>
                  <a:off x="294823" y="2907387"/>
                  <a:ext cx="427072" cy="120848"/>
                </a:xfrm>
                <a:prstGeom prst="homePlate">
                  <a:avLst>
                    <a:gd name="adj" fmla="val 34829"/>
                  </a:avLst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8" name="テキスト ボックス 647">
                  <a:extLst>
                    <a:ext uri="{FF2B5EF4-FFF2-40B4-BE49-F238E27FC236}">
                      <a16:creationId xmlns:a16="http://schemas.microsoft.com/office/drawing/2014/main" id="{00D819F8-632E-BE2F-1405-442A90E5C634}"/>
                    </a:ext>
                  </a:extLst>
                </p:cNvPr>
                <p:cNvSpPr txBox="1"/>
                <p:nvPr/>
              </p:nvSpPr>
              <p:spPr>
                <a:xfrm>
                  <a:off x="248546" y="2828402"/>
                  <a:ext cx="534183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1200" b="0" i="0" u="none" strike="noStrike" baseline="0" dirty="0">
                      <a:solidFill>
                        <a:srgbClr val="FFFFFF"/>
                      </a:solidFill>
                      <a:latin typeface="GothicMB101Pro-Regular"/>
                    </a:rPr>
                    <a:t>370L</a:t>
                  </a:r>
                  <a:endParaRPr lang="ja-JP" altLang="en-US" sz="1200" dirty="0"/>
                </a:p>
              </p:txBody>
            </p:sp>
          </p:grpSp>
          <p:sp>
            <p:nvSpPr>
              <p:cNvPr id="644" name="テキスト ボックス 643">
                <a:extLst>
                  <a:ext uri="{FF2B5EF4-FFF2-40B4-BE49-F238E27FC236}">
                    <a16:creationId xmlns:a16="http://schemas.microsoft.com/office/drawing/2014/main" id="{455E0AC2-DC37-2E96-C084-C4CD55C0D579}"/>
                  </a:ext>
                </a:extLst>
              </p:cNvPr>
              <p:cNvSpPr txBox="1"/>
              <p:nvPr/>
            </p:nvSpPr>
            <p:spPr>
              <a:xfrm>
                <a:off x="5498572" y="8586976"/>
                <a:ext cx="1503822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500" i="0" u="none" strike="noStrike" spc="100" dirty="0">
                    <a:solidFill>
                      <a:srgbClr val="262626"/>
                    </a:solidFill>
                    <a:latin typeface="AvenirNext-DemiBold"/>
                  </a:rPr>
                  <a:t>CHP-37NY4K</a:t>
                </a:r>
              </a:p>
            </p:txBody>
          </p:sp>
          <p:sp>
            <p:nvSpPr>
              <p:cNvPr id="645" name="テキスト ボックス 644">
                <a:extLst>
                  <a:ext uri="{FF2B5EF4-FFF2-40B4-BE49-F238E27FC236}">
                    <a16:creationId xmlns:a16="http://schemas.microsoft.com/office/drawing/2014/main" id="{56F3C287-4184-DB7E-F8AB-D4B33605B42F}"/>
                  </a:ext>
                </a:extLst>
              </p:cNvPr>
              <p:cNvSpPr txBox="1"/>
              <p:nvPr/>
            </p:nvSpPr>
            <p:spPr>
              <a:xfrm>
                <a:off x="5039344" y="8794770"/>
                <a:ext cx="1359631" cy="268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台所リモコン付き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本体希望小売価格</a:t>
                </a:r>
                <a:endParaRPr kumimoji="1" lang="ja-JP" altLang="en-US" sz="550" b="1" spc="-20" dirty="0"/>
              </a:p>
            </p:txBody>
          </p:sp>
          <p:sp>
            <p:nvSpPr>
              <p:cNvPr id="646" name="テキスト ボックス 645">
                <a:extLst>
                  <a:ext uri="{FF2B5EF4-FFF2-40B4-BE49-F238E27FC236}">
                    <a16:creationId xmlns:a16="http://schemas.microsoft.com/office/drawing/2014/main" id="{56B80194-CE84-2A19-AA5C-3056EE881D2C}"/>
                  </a:ext>
                </a:extLst>
              </p:cNvPr>
              <p:cNvSpPr txBox="1"/>
              <p:nvPr/>
            </p:nvSpPr>
            <p:spPr>
              <a:xfrm>
                <a:off x="5703018" y="8823324"/>
                <a:ext cx="156484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 922</a:t>
                </a:r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,</a:t>
                </a:r>
                <a:r>
                  <a:rPr lang="en-US" altLang="ja-JP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9</a:t>
                </a:r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ja-JP" sz="8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839</a:t>
                </a:r>
                <a:r>
                  <a:rPr lang="en-US" altLang="zh-CN" sz="8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,000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638" name="グループ化 637">
              <a:extLst>
                <a:ext uri="{FF2B5EF4-FFF2-40B4-BE49-F238E27FC236}">
                  <a16:creationId xmlns:a16="http://schemas.microsoft.com/office/drawing/2014/main" id="{7326F2BB-22D3-A4D5-3645-B370074A079B}"/>
                </a:ext>
              </a:extLst>
            </p:cNvPr>
            <p:cNvGrpSpPr/>
            <p:nvPr/>
          </p:nvGrpSpPr>
          <p:grpSpPr>
            <a:xfrm>
              <a:off x="5007402" y="9054684"/>
              <a:ext cx="2244708" cy="396420"/>
              <a:chOff x="171689" y="3592565"/>
              <a:chExt cx="2244708" cy="396420"/>
            </a:xfrm>
          </p:grpSpPr>
          <p:sp>
            <p:nvSpPr>
              <p:cNvPr id="640" name="四角形: 角を丸くする 639">
                <a:extLst>
                  <a:ext uri="{FF2B5EF4-FFF2-40B4-BE49-F238E27FC236}">
                    <a16:creationId xmlns:a16="http://schemas.microsoft.com/office/drawing/2014/main" id="{924C3169-CA63-B79B-1D7D-06588586F5F5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1" name="楕円 640">
                <a:extLst>
                  <a:ext uri="{FF2B5EF4-FFF2-40B4-BE49-F238E27FC236}">
                    <a16:creationId xmlns:a16="http://schemas.microsoft.com/office/drawing/2014/main" id="{BFA50BDC-5A4E-BA55-FF1C-3990963A9D92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2" name="テキスト ボックス 641">
                <a:extLst>
                  <a:ext uri="{FF2B5EF4-FFF2-40B4-BE49-F238E27FC236}">
                    <a16:creationId xmlns:a16="http://schemas.microsoft.com/office/drawing/2014/main" id="{5E05B6E9-BDDF-F01B-8BAA-B64D65D6DB42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649" name="グループ化 648">
            <a:extLst>
              <a:ext uri="{FF2B5EF4-FFF2-40B4-BE49-F238E27FC236}">
                <a16:creationId xmlns:a16="http://schemas.microsoft.com/office/drawing/2014/main" id="{01C035D9-E329-2F87-ED9E-94E0076567DD}"/>
              </a:ext>
            </a:extLst>
          </p:cNvPr>
          <p:cNvGrpSpPr/>
          <p:nvPr/>
        </p:nvGrpSpPr>
        <p:grpSpPr>
          <a:xfrm>
            <a:off x="5001965" y="8972052"/>
            <a:ext cx="2260463" cy="864128"/>
            <a:chOff x="5007402" y="8586976"/>
            <a:chExt cx="2260463" cy="864128"/>
          </a:xfrm>
        </p:grpSpPr>
        <p:grpSp>
          <p:nvGrpSpPr>
            <p:cNvPr id="650" name="グループ化 649">
              <a:extLst>
                <a:ext uri="{FF2B5EF4-FFF2-40B4-BE49-F238E27FC236}">
                  <a16:creationId xmlns:a16="http://schemas.microsoft.com/office/drawing/2014/main" id="{6F4E433A-FD29-57F9-39ED-A12842D06255}"/>
                </a:ext>
              </a:extLst>
            </p:cNvPr>
            <p:cNvGrpSpPr/>
            <p:nvPr/>
          </p:nvGrpSpPr>
          <p:grpSpPr>
            <a:xfrm>
              <a:off x="5039344" y="8586976"/>
              <a:ext cx="2228521" cy="482569"/>
              <a:chOff x="5039344" y="8586976"/>
              <a:chExt cx="2228521" cy="482569"/>
            </a:xfrm>
          </p:grpSpPr>
          <p:grpSp>
            <p:nvGrpSpPr>
              <p:cNvPr id="657" name="グループ化 656">
                <a:extLst>
                  <a:ext uri="{FF2B5EF4-FFF2-40B4-BE49-F238E27FC236}">
                    <a16:creationId xmlns:a16="http://schemas.microsoft.com/office/drawing/2014/main" id="{79CCC25D-5D30-B658-B3FD-8C698AE47BB3}"/>
                  </a:ext>
                </a:extLst>
              </p:cNvPr>
              <p:cNvGrpSpPr/>
              <p:nvPr/>
            </p:nvGrpSpPr>
            <p:grpSpPr>
              <a:xfrm>
                <a:off x="5088167" y="8605467"/>
                <a:ext cx="534183" cy="276999"/>
                <a:chOff x="248546" y="2828402"/>
                <a:chExt cx="534183" cy="276999"/>
              </a:xfrm>
            </p:grpSpPr>
            <p:sp>
              <p:nvSpPr>
                <p:cNvPr id="661" name="矢印: 五方向 660">
                  <a:extLst>
                    <a:ext uri="{FF2B5EF4-FFF2-40B4-BE49-F238E27FC236}">
                      <a16:creationId xmlns:a16="http://schemas.microsoft.com/office/drawing/2014/main" id="{615DADF2-14A8-4538-186B-E5A09FFEB7E7}"/>
                    </a:ext>
                  </a:extLst>
                </p:cNvPr>
                <p:cNvSpPr/>
                <p:nvPr/>
              </p:nvSpPr>
              <p:spPr>
                <a:xfrm>
                  <a:off x="294823" y="2907387"/>
                  <a:ext cx="427072" cy="120848"/>
                </a:xfrm>
                <a:prstGeom prst="homePlate">
                  <a:avLst>
                    <a:gd name="adj" fmla="val 34829"/>
                  </a:avLst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2" name="テキスト ボックス 661">
                  <a:extLst>
                    <a:ext uri="{FF2B5EF4-FFF2-40B4-BE49-F238E27FC236}">
                      <a16:creationId xmlns:a16="http://schemas.microsoft.com/office/drawing/2014/main" id="{5777A305-2E28-4733-166A-9AE736B4E220}"/>
                    </a:ext>
                  </a:extLst>
                </p:cNvPr>
                <p:cNvSpPr txBox="1"/>
                <p:nvPr/>
              </p:nvSpPr>
              <p:spPr>
                <a:xfrm>
                  <a:off x="248546" y="2828402"/>
                  <a:ext cx="534183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1200" b="0" i="0" u="none" strike="noStrike" baseline="0" dirty="0">
                      <a:solidFill>
                        <a:srgbClr val="FFFFFF"/>
                      </a:solidFill>
                      <a:latin typeface="GothicMB101Pro-Regular"/>
                    </a:rPr>
                    <a:t>460L</a:t>
                  </a:r>
                  <a:endParaRPr lang="ja-JP" altLang="en-US" sz="1200" dirty="0"/>
                </a:p>
              </p:txBody>
            </p:sp>
          </p:grpSp>
          <p:sp>
            <p:nvSpPr>
              <p:cNvPr id="658" name="テキスト ボックス 657">
                <a:extLst>
                  <a:ext uri="{FF2B5EF4-FFF2-40B4-BE49-F238E27FC236}">
                    <a16:creationId xmlns:a16="http://schemas.microsoft.com/office/drawing/2014/main" id="{F0777F88-5384-B990-3697-FA7D53BBB6AB}"/>
                  </a:ext>
                </a:extLst>
              </p:cNvPr>
              <p:cNvSpPr txBox="1"/>
              <p:nvPr/>
            </p:nvSpPr>
            <p:spPr>
              <a:xfrm>
                <a:off x="5498572" y="8586976"/>
                <a:ext cx="1503822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500" i="0" u="none" strike="noStrike" spc="100" dirty="0">
                    <a:solidFill>
                      <a:srgbClr val="262626"/>
                    </a:solidFill>
                    <a:latin typeface="AvenirNext-DemiBold"/>
                  </a:rPr>
                  <a:t>CHP-46NY4K</a:t>
                </a:r>
              </a:p>
            </p:txBody>
          </p:sp>
          <p:sp>
            <p:nvSpPr>
              <p:cNvPr id="659" name="テキスト ボックス 658">
                <a:extLst>
                  <a:ext uri="{FF2B5EF4-FFF2-40B4-BE49-F238E27FC236}">
                    <a16:creationId xmlns:a16="http://schemas.microsoft.com/office/drawing/2014/main" id="{0D1EAD7E-582A-1AF6-F606-7E99ED9BF81F}"/>
                  </a:ext>
                </a:extLst>
              </p:cNvPr>
              <p:cNvSpPr txBox="1"/>
              <p:nvPr/>
            </p:nvSpPr>
            <p:spPr>
              <a:xfrm>
                <a:off x="5039344" y="8794770"/>
                <a:ext cx="1359631" cy="268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台所リモコン付き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本体希望小売価格</a:t>
                </a:r>
                <a:endParaRPr kumimoji="1" lang="ja-JP" altLang="en-US" sz="550" b="1" spc="-20" dirty="0"/>
              </a:p>
            </p:txBody>
          </p:sp>
          <p:sp>
            <p:nvSpPr>
              <p:cNvPr id="660" name="テキスト ボックス 659">
                <a:extLst>
                  <a:ext uri="{FF2B5EF4-FFF2-40B4-BE49-F238E27FC236}">
                    <a16:creationId xmlns:a16="http://schemas.microsoft.com/office/drawing/2014/main" id="{A558A795-EC6B-1E7E-ACA1-9EC31FC7F28F}"/>
                  </a:ext>
                </a:extLst>
              </p:cNvPr>
              <p:cNvSpPr txBox="1"/>
              <p:nvPr/>
            </p:nvSpPr>
            <p:spPr>
              <a:xfrm>
                <a:off x="5703018" y="8823324"/>
                <a:ext cx="156484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</a:t>
                </a:r>
                <a:r>
                  <a:rPr lang="en-US" altLang="zh-CN" sz="10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,</a:t>
                </a:r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019,</a:t>
                </a:r>
                <a:r>
                  <a:rPr lang="en-US" altLang="ja-JP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7</a:t>
                </a:r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ja-JP" sz="8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927</a:t>
                </a:r>
                <a:r>
                  <a:rPr lang="en-US" altLang="zh-CN" sz="8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,000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652" name="グループ化 651">
              <a:extLst>
                <a:ext uri="{FF2B5EF4-FFF2-40B4-BE49-F238E27FC236}">
                  <a16:creationId xmlns:a16="http://schemas.microsoft.com/office/drawing/2014/main" id="{87378BEC-FE43-7E6A-CCDC-C227B6BEAEE9}"/>
                </a:ext>
              </a:extLst>
            </p:cNvPr>
            <p:cNvGrpSpPr/>
            <p:nvPr/>
          </p:nvGrpSpPr>
          <p:grpSpPr>
            <a:xfrm>
              <a:off x="5007402" y="9054684"/>
              <a:ext cx="2244708" cy="396420"/>
              <a:chOff x="171689" y="3592565"/>
              <a:chExt cx="2244708" cy="396420"/>
            </a:xfrm>
          </p:grpSpPr>
          <p:sp>
            <p:nvSpPr>
              <p:cNvPr id="654" name="四角形: 角を丸くする 653">
                <a:extLst>
                  <a:ext uri="{FF2B5EF4-FFF2-40B4-BE49-F238E27FC236}">
                    <a16:creationId xmlns:a16="http://schemas.microsoft.com/office/drawing/2014/main" id="{C8990924-3FEB-635A-8B8D-A847C9F9D7A5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5" name="楕円 654">
                <a:extLst>
                  <a:ext uri="{FF2B5EF4-FFF2-40B4-BE49-F238E27FC236}">
                    <a16:creationId xmlns:a16="http://schemas.microsoft.com/office/drawing/2014/main" id="{EE12B273-7AA3-6520-9DD2-F538C88C47BA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6" name="テキスト ボックス 655">
                <a:extLst>
                  <a:ext uri="{FF2B5EF4-FFF2-40B4-BE49-F238E27FC236}">
                    <a16:creationId xmlns:a16="http://schemas.microsoft.com/office/drawing/2014/main" id="{89C16E15-670C-699C-2515-EA196DC654A1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663" name="グループ化 662">
            <a:extLst>
              <a:ext uri="{FF2B5EF4-FFF2-40B4-BE49-F238E27FC236}">
                <a16:creationId xmlns:a16="http://schemas.microsoft.com/office/drawing/2014/main" id="{97F2BAFC-9BBC-DDCA-39C8-A4E4FC061FA2}"/>
              </a:ext>
            </a:extLst>
          </p:cNvPr>
          <p:cNvGrpSpPr/>
          <p:nvPr/>
        </p:nvGrpSpPr>
        <p:grpSpPr>
          <a:xfrm>
            <a:off x="6751866" y="10349482"/>
            <a:ext cx="672944" cy="207749"/>
            <a:chOff x="6751866" y="10327815"/>
            <a:chExt cx="672944" cy="207749"/>
          </a:xfrm>
        </p:grpSpPr>
        <p:sp>
          <p:nvSpPr>
            <p:cNvPr id="664" name="テキスト ボックス 663">
              <a:extLst>
                <a:ext uri="{FF2B5EF4-FFF2-40B4-BE49-F238E27FC236}">
                  <a16:creationId xmlns:a16="http://schemas.microsoft.com/office/drawing/2014/main" id="{4F846D65-0C39-1C6F-F244-1DB5260F6B6C}"/>
                </a:ext>
              </a:extLst>
            </p:cNvPr>
            <p:cNvSpPr txBox="1"/>
            <p:nvPr/>
          </p:nvSpPr>
          <p:spPr>
            <a:xfrm>
              <a:off x="6751866" y="10327815"/>
              <a:ext cx="672944" cy="2077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750" b="0" i="0" u="none" strike="noStrike" spc="-10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3020R51</a:t>
              </a:r>
              <a:r>
                <a:rPr lang="ja-JP" altLang="en-US" sz="750" spc="-1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r>
                <a:rPr lang="en-US" altLang="ja-JP" sz="600" spc="-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J</a:t>
              </a:r>
              <a:endParaRPr lang="ja-JP" altLang="en-US" sz="600" spc="-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65" name="楕円 664">
              <a:extLst>
                <a:ext uri="{FF2B5EF4-FFF2-40B4-BE49-F238E27FC236}">
                  <a16:creationId xmlns:a16="http://schemas.microsoft.com/office/drawing/2014/main" id="{35754D8E-6805-22BA-1DD4-60C84090E5EF}"/>
                </a:ext>
              </a:extLst>
            </p:cNvPr>
            <p:cNvSpPr/>
            <p:nvPr/>
          </p:nvSpPr>
          <p:spPr>
            <a:xfrm>
              <a:off x="7190401" y="10405455"/>
              <a:ext cx="80334" cy="80334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68" name="図 667">
            <a:extLst>
              <a:ext uri="{FF2B5EF4-FFF2-40B4-BE49-F238E27FC236}">
                <a16:creationId xmlns:a16="http://schemas.microsoft.com/office/drawing/2014/main" id="{D19390C4-FB99-CEA2-88AB-AE4C5AC8AAB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286" y="6640587"/>
            <a:ext cx="1209667" cy="1335075"/>
          </a:xfrm>
          <a:prstGeom prst="rect">
            <a:avLst/>
          </a:prstGeom>
        </p:spPr>
      </p:pic>
      <p:cxnSp>
        <p:nvCxnSpPr>
          <p:cNvPr id="669" name="直線コネクタ 668">
            <a:extLst>
              <a:ext uri="{FF2B5EF4-FFF2-40B4-BE49-F238E27FC236}">
                <a16:creationId xmlns:a16="http://schemas.microsoft.com/office/drawing/2014/main" id="{72F16923-7E71-AD67-B164-8AEA8A00E142}"/>
              </a:ext>
            </a:extLst>
          </p:cNvPr>
          <p:cNvCxnSpPr>
            <a:cxnSpLocks/>
          </p:cNvCxnSpPr>
          <p:nvPr/>
        </p:nvCxnSpPr>
        <p:spPr>
          <a:xfrm>
            <a:off x="2571850" y="1323381"/>
            <a:ext cx="0" cy="900996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1" name="直線コネクタ 670">
            <a:extLst>
              <a:ext uri="{FF2B5EF4-FFF2-40B4-BE49-F238E27FC236}">
                <a16:creationId xmlns:a16="http://schemas.microsoft.com/office/drawing/2014/main" id="{A65CD976-25FC-41A8-C12F-DF3D254626C8}"/>
              </a:ext>
            </a:extLst>
          </p:cNvPr>
          <p:cNvCxnSpPr>
            <a:cxnSpLocks/>
          </p:cNvCxnSpPr>
          <p:nvPr/>
        </p:nvCxnSpPr>
        <p:spPr>
          <a:xfrm>
            <a:off x="4980570" y="1323381"/>
            <a:ext cx="0" cy="899121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6" name="直線コネクタ 675">
            <a:extLst>
              <a:ext uri="{FF2B5EF4-FFF2-40B4-BE49-F238E27FC236}">
                <a16:creationId xmlns:a16="http://schemas.microsoft.com/office/drawing/2014/main" id="{F0E667FA-0123-375A-9811-5FB6A96943F2}"/>
              </a:ext>
            </a:extLst>
          </p:cNvPr>
          <p:cNvCxnSpPr>
            <a:cxnSpLocks/>
          </p:cNvCxnSpPr>
          <p:nvPr/>
        </p:nvCxnSpPr>
        <p:spPr>
          <a:xfrm flipH="1">
            <a:off x="274728" y="5746816"/>
            <a:ext cx="699523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テキスト ボックス 287">
            <a:extLst>
              <a:ext uri="{FF2B5EF4-FFF2-40B4-BE49-F238E27FC236}">
                <a16:creationId xmlns:a16="http://schemas.microsoft.com/office/drawing/2014/main" id="{AB37BB4F-9967-AE32-DA80-CC6F5CC5BE18}"/>
              </a:ext>
            </a:extLst>
          </p:cNvPr>
          <p:cNvSpPr txBox="1"/>
          <p:nvPr/>
        </p:nvSpPr>
        <p:spPr>
          <a:xfrm>
            <a:off x="665820" y="5206403"/>
            <a:ext cx="1820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289" name="テキスト ボックス 288">
            <a:extLst>
              <a:ext uri="{FF2B5EF4-FFF2-40B4-BE49-F238E27FC236}">
                <a16:creationId xmlns:a16="http://schemas.microsoft.com/office/drawing/2014/main" id="{AB37BB4F-9967-AE32-DA80-CC6F5CC5BE18}"/>
              </a:ext>
            </a:extLst>
          </p:cNvPr>
          <p:cNvSpPr txBox="1"/>
          <p:nvPr/>
        </p:nvSpPr>
        <p:spPr>
          <a:xfrm>
            <a:off x="3058992" y="4076212"/>
            <a:ext cx="1820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290" name="テキスト ボックス 289">
            <a:extLst>
              <a:ext uri="{FF2B5EF4-FFF2-40B4-BE49-F238E27FC236}">
                <a16:creationId xmlns:a16="http://schemas.microsoft.com/office/drawing/2014/main" id="{AB37BB4F-9967-AE32-DA80-CC6F5CC5BE18}"/>
              </a:ext>
            </a:extLst>
          </p:cNvPr>
          <p:cNvSpPr txBox="1"/>
          <p:nvPr/>
        </p:nvSpPr>
        <p:spPr>
          <a:xfrm>
            <a:off x="5475343" y="4075535"/>
            <a:ext cx="1820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291" name="テキスト ボックス 290">
            <a:extLst>
              <a:ext uri="{FF2B5EF4-FFF2-40B4-BE49-F238E27FC236}">
                <a16:creationId xmlns:a16="http://schemas.microsoft.com/office/drawing/2014/main" id="{AB37BB4F-9967-AE32-DA80-CC6F5CC5BE18}"/>
              </a:ext>
            </a:extLst>
          </p:cNvPr>
          <p:cNvSpPr txBox="1"/>
          <p:nvPr/>
        </p:nvSpPr>
        <p:spPr>
          <a:xfrm>
            <a:off x="3066495" y="5228375"/>
            <a:ext cx="1820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292" name="テキスト ボックス 291">
            <a:extLst>
              <a:ext uri="{FF2B5EF4-FFF2-40B4-BE49-F238E27FC236}">
                <a16:creationId xmlns:a16="http://schemas.microsoft.com/office/drawing/2014/main" id="{AB37BB4F-9967-AE32-DA80-CC6F5CC5BE18}"/>
              </a:ext>
            </a:extLst>
          </p:cNvPr>
          <p:cNvSpPr txBox="1"/>
          <p:nvPr/>
        </p:nvSpPr>
        <p:spPr>
          <a:xfrm>
            <a:off x="637999" y="8717290"/>
            <a:ext cx="1820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293" name="テキスト ボックス 292">
            <a:extLst>
              <a:ext uri="{FF2B5EF4-FFF2-40B4-BE49-F238E27FC236}">
                <a16:creationId xmlns:a16="http://schemas.microsoft.com/office/drawing/2014/main" id="{AB37BB4F-9967-AE32-DA80-CC6F5CC5BE18}"/>
              </a:ext>
            </a:extLst>
          </p:cNvPr>
          <p:cNvSpPr txBox="1"/>
          <p:nvPr/>
        </p:nvSpPr>
        <p:spPr>
          <a:xfrm>
            <a:off x="665820" y="9861356"/>
            <a:ext cx="1820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294" name="テキスト ボックス 293">
            <a:extLst>
              <a:ext uri="{FF2B5EF4-FFF2-40B4-BE49-F238E27FC236}">
                <a16:creationId xmlns:a16="http://schemas.microsoft.com/office/drawing/2014/main" id="{AB37BB4F-9967-AE32-DA80-CC6F5CC5BE18}"/>
              </a:ext>
            </a:extLst>
          </p:cNvPr>
          <p:cNvSpPr txBox="1"/>
          <p:nvPr/>
        </p:nvSpPr>
        <p:spPr>
          <a:xfrm>
            <a:off x="3062357" y="8725472"/>
            <a:ext cx="1820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295" name="テキスト ボックス 294">
            <a:extLst>
              <a:ext uri="{FF2B5EF4-FFF2-40B4-BE49-F238E27FC236}">
                <a16:creationId xmlns:a16="http://schemas.microsoft.com/office/drawing/2014/main" id="{AB37BB4F-9967-AE32-DA80-CC6F5CC5BE18}"/>
              </a:ext>
            </a:extLst>
          </p:cNvPr>
          <p:cNvSpPr txBox="1"/>
          <p:nvPr/>
        </p:nvSpPr>
        <p:spPr>
          <a:xfrm>
            <a:off x="5486448" y="8544399"/>
            <a:ext cx="1820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296" name="テキスト ボックス 295">
            <a:extLst>
              <a:ext uri="{FF2B5EF4-FFF2-40B4-BE49-F238E27FC236}">
                <a16:creationId xmlns:a16="http://schemas.microsoft.com/office/drawing/2014/main" id="{AB37BB4F-9967-AE32-DA80-CC6F5CC5BE18}"/>
              </a:ext>
            </a:extLst>
          </p:cNvPr>
          <p:cNvSpPr txBox="1"/>
          <p:nvPr/>
        </p:nvSpPr>
        <p:spPr>
          <a:xfrm>
            <a:off x="5476243" y="9483190"/>
            <a:ext cx="1820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18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1091</TotalTime>
  <Words>1049</Words>
  <Application>Microsoft Office PowerPoint</Application>
  <PresentationFormat>ユーザー設定</PresentationFormat>
  <Paragraphs>254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26" baseType="lpstr">
      <vt:lpstr>AvenirNext-DemiBold</vt:lpstr>
      <vt:lpstr>BIZ UDPゴシック</vt:lpstr>
      <vt:lpstr>BIZ UDゴシック</vt:lpstr>
      <vt:lpstr>GothicBBBPro-Medium</vt:lpstr>
      <vt:lpstr>GothicMB101Pro-DeBold</vt:lpstr>
      <vt:lpstr>GothicMB101Pro-Medium</vt:lpstr>
      <vt:lpstr>GothicMB101Pro-Regular</vt:lpstr>
      <vt:lpstr>HGPｺﾞｼｯｸE</vt:lpstr>
      <vt:lpstr>HGPｺﾞｼｯｸM</vt:lpstr>
      <vt:lpstr>HGSｺﾞｼｯｸM</vt:lpstr>
      <vt:lpstr>HiraginoUDSansStd-W3</vt:lpstr>
      <vt:lpstr>HiraginoUDSansStd-W4</vt:lpstr>
      <vt:lpstr>HiraginoUDSansStd-W5</vt:lpstr>
      <vt:lpstr>HiraginoUDSansStd-W6</vt:lpstr>
      <vt:lpstr>ＭＳ Ｐゴシック</vt:lpstr>
      <vt:lpstr>ShinGoPro-Medium</vt:lpstr>
      <vt:lpstr>UDShinGoPro-DeBold</vt:lpstr>
      <vt:lpstr>游ゴシック</vt:lpstr>
      <vt:lpstr>游ゴシック Light</vt:lpstr>
      <vt:lpstr>Arial</vt:lpstr>
      <vt:lpstr>Calibri</vt:lpstr>
      <vt:lpstr>Calibri Light</vt:lpstr>
      <vt:lpstr>Georgia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koumoto</dc:creator>
  <cp:lastModifiedBy>株式会社コロナ</cp:lastModifiedBy>
  <cp:revision>165</cp:revision>
  <cp:lastPrinted>2023-09-06T05:06:45Z</cp:lastPrinted>
  <dcterms:created xsi:type="dcterms:W3CDTF">2023-09-04T07:44:51Z</dcterms:created>
  <dcterms:modified xsi:type="dcterms:W3CDTF">2023-12-21T04:31:39Z</dcterms:modified>
</cp:coreProperties>
</file>