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64" r:id="rId3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FEF"/>
    <a:srgbClr val="294F84"/>
    <a:srgbClr val="EBF6F5"/>
    <a:srgbClr val="EFF8FE"/>
    <a:srgbClr val="FEF6F9"/>
    <a:srgbClr val="F6FAED"/>
    <a:srgbClr val="C9CACA"/>
    <a:srgbClr val="00AEBB"/>
    <a:srgbClr val="FEF5F9"/>
    <a:srgbClr val="F5F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4660"/>
  </p:normalViewPr>
  <p:slideViewPr>
    <p:cSldViewPr snapToGrid="0">
      <p:cViewPr>
        <p:scale>
          <a:sx n="148" d="100"/>
          <a:sy n="148" d="100"/>
        </p:scale>
        <p:origin x="1308" y="-2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94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104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65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49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36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15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39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24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612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656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23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890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409384E-6A1F-0A63-6F11-C614E4600AC4}"/>
              </a:ext>
            </a:extLst>
          </p:cNvPr>
          <p:cNvSpPr txBox="1"/>
          <p:nvPr/>
        </p:nvSpPr>
        <p:spPr>
          <a:xfrm>
            <a:off x="462503" y="1175182"/>
            <a:ext cx="4568871" cy="1075018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48334"/>
              </a:avLst>
            </a:prstTxWarp>
            <a:spAutoFit/>
          </a:bodyPr>
          <a:lstStyle/>
          <a:p>
            <a:pPr>
              <a:lnSpc>
                <a:spcPts val="4500"/>
              </a:lnSpc>
            </a:pPr>
            <a:r>
              <a:rPr kumimoji="1" lang="ja-JP" altLang="en-US" sz="4400" b="1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新型エコキュート</a:t>
            </a:r>
            <a:r>
              <a:rPr kumimoji="1" lang="ja-JP" altLang="en-US" sz="4000" b="1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</a:t>
            </a:r>
            <a:endParaRPr kumimoji="1" lang="en-US" altLang="ja-JP" sz="4000" b="1" dirty="0">
              <a:solidFill>
                <a:srgbClr val="294F84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ts val="4500"/>
              </a:lnSpc>
            </a:pPr>
            <a:r>
              <a:rPr kumimoji="1" lang="ja-JP" altLang="en-US" sz="44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買</a:t>
            </a:r>
            <a:r>
              <a:rPr kumimoji="1" lang="ja-JP" altLang="en-US" sz="40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い</a:t>
            </a:r>
            <a:r>
              <a:rPr kumimoji="1" lang="ja-JP" altLang="en-US" sz="44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替えません</a:t>
            </a:r>
            <a:r>
              <a:rPr kumimoji="1" lang="ja-JP" altLang="en-US" sz="4400" b="1" spc="-50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か</a:t>
            </a:r>
            <a:r>
              <a:rPr kumimoji="1" lang="ja-JP" altLang="en-US" sz="44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？</a:t>
            </a:r>
          </a:p>
        </p:txBody>
      </p:sp>
      <p:graphicFrame>
        <p:nvGraphicFramePr>
          <p:cNvPr id="2" name="表 29">
            <a:extLst>
              <a:ext uri="{FF2B5EF4-FFF2-40B4-BE49-F238E27FC236}">
                <a16:creationId xmlns:a16="http://schemas.microsoft.com/office/drawing/2014/main" id="{73ED18C0-8336-48E9-8F28-5D427ADA1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198440"/>
              </p:ext>
            </p:extLst>
          </p:nvPr>
        </p:nvGraphicFramePr>
        <p:xfrm>
          <a:off x="363450" y="2462409"/>
          <a:ext cx="6828766" cy="3956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425">
                  <a:extLst>
                    <a:ext uri="{9D8B030D-6E8A-4147-A177-3AD203B41FA5}">
                      <a16:colId xmlns:a16="http://schemas.microsoft.com/office/drawing/2014/main" val="2742707651"/>
                    </a:ext>
                  </a:extLst>
                </a:gridCol>
                <a:gridCol w="1198591">
                  <a:extLst>
                    <a:ext uri="{9D8B030D-6E8A-4147-A177-3AD203B41FA5}">
                      <a16:colId xmlns:a16="http://schemas.microsoft.com/office/drawing/2014/main" val="326663535"/>
                    </a:ext>
                  </a:extLst>
                </a:gridCol>
                <a:gridCol w="1305866">
                  <a:extLst>
                    <a:ext uri="{9D8B030D-6E8A-4147-A177-3AD203B41FA5}">
                      <a16:colId xmlns:a16="http://schemas.microsoft.com/office/drawing/2014/main" val="3546043319"/>
                    </a:ext>
                  </a:extLst>
                </a:gridCol>
                <a:gridCol w="3956884">
                  <a:extLst>
                    <a:ext uri="{9D8B030D-6E8A-4147-A177-3AD203B41FA5}">
                      <a16:colId xmlns:a16="http://schemas.microsoft.com/office/drawing/2014/main" val="1340540748"/>
                    </a:ext>
                  </a:extLst>
                </a:gridCol>
              </a:tblGrid>
              <a:tr h="38945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ACA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E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485336"/>
                  </a:ext>
                </a:extLst>
              </a:tr>
              <a:tr h="512357">
                <a:tc rowSpan="3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>
                          <a:solidFill>
                            <a:srgbClr val="007A40"/>
                          </a:solidFill>
                        </a:rPr>
                        <a:t>エコ・節約</a:t>
                      </a:r>
                      <a:endParaRPr kumimoji="1" lang="ja-JP" altLang="en-US" dirty="0"/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spc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ランニングコスト</a:t>
                      </a:r>
                      <a:endParaRPr kumimoji="1" lang="en-US" altLang="ja-JP" sz="850" b="1" spc="0" dirty="0"/>
                    </a:p>
                    <a:p>
                      <a:pPr algn="ctr"/>
                      <a:r>
                        <a:rPr kumimoji="1" lang="ja-JP" altLang="en-US" sz="800" b="1" dirty="0"/>
                        <a:t>（年間）</a:t>
                      </a:r>
                      <a:endParaRPr kumimoji="1" lang="en-US" altLang="ja-JP" sz="85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約</a:t>
                      </a:r>
                      <a:r>
                        <a:rPr kumimoji="1" lang="en-US" altLang="ja-JP" sz="1600" b="1" dirty="0" smtClean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26,000</a:t>
                      </a:r>
                      <a:r>
                        <a:rPr kumimoji="1" lang="ja-JP" altLang="en-US" sz="1400" b="1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円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934725"/>
                  </a:ext>
                </a:extLst>
              </a:tr>
              <a:tr h="474108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5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節約機能</a:t>
                      </a:r>
                      <a:endParaRPr kumimoji="1" lang="ja-JP" altLang="en-US" sz="900" dirty="0"/>
                    </a:p>
                    <a:p>
                      <a:pPr algn="ctr"/>
                      <a:endParaRPr kumimoji="1" lang="ja-JP" altLang="en-US" sz="85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50" b="1" spc="-30" baseline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学習機能付運転モード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055669"/>
                  </a:ext>
                </a:extLst>
              </a:tr>
              <a:tr h="429027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50" b="1" spc="-50" baseline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太陽光余剰電力活用</a:t>
                      </a:r>
                      <a:endParaRPr kumimoji="1" lang="ja-JP" altLang="en-US" sz="850" spc="-50" baseline="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A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/>
                        <a:t>なし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081684"/>
                  </a:ext>
                </a:extLst>
              </a:tr>
              <a:tr h="429027">
                <a:tc rowSpan="3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>
                          <a:solidFill>
                            <a:srgbClr val="E40062"/>
                          </a:solidFill>
                        </a:rPr>
                        <a:t>安心・快適</a:t>
                      </a: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spc="-100" baseline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入浴中のお知らせ機能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/>
                        <a:t>なし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226540"/>
                  </a:ext>
                </a:extLst>
              </a:tr>
              <a:tr h="429027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停電・非常時の対応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/>
                        <a:t>停電時には使えない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525489"/>
                  </a:ext>
                </a:extLst>
              </a:tr>
              <a:tr h="429027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耐震設計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/>
                        <a:t>－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724686"/>
                  </a:ext>
                </a:extLst>
              </a:tr>
              <a:tr h="429027">
                <a:tc rowSpan="2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spc="0" baseline="0" dirty="0">
                          <a:solidFill>
                            <a:srgbClr val="1C6AB4"/>
                          </a:solidFill>
                          <a:latin typeface="+mn-lt"/>
                          <a:ea typeface="+mn-ea"/>
                          <a:cs typeface="+mn-cs"/>
                        </a:rPr>
                        <a:t>清潔・キレイ</a:t>
                      </a:r>
                      <a:endParaRPr kumimoji="1" lang="ja-JP" altLang="en-US" sz="1000" b="1" spc="0" baseline="0" dirty="0">
                        <a:solidFill>
                          <a:srgbClr val="1C6AB4"/>
                        </a:solidFill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貯湯ユニット内</a:t>
                      </a:r>
                      <a:endParaRPr kumimoji="1" lang="en-US" altLang="ja-JP" sz="85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ステンレス配管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/>
                        <a:t>銅管を使用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16695"/>
                  </a:ext>
                </a:extLst>
              </a:tr>
              <a:tr h="429027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ふろ配管自動洗浄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/>
                        <a:t>なし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029034"/>
                  </a:ext>
                </a:extLst>
              </a:tr>
            </a:tbl>
          </a:graphicData>
        </a:graphic>
      </p:graphicFrame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4D2971B0-F030-6281-3DC9-D8D1569D7223}"/>
              </a:ext>
            </a:extLst>
          </p:cNvPr>
          <p:cNvGrpSpPr/>
          <p:nvPr/>
        </p:nvGrpSpPr>
        <p:grpSpPr>
          <a:xfrm>
            <a:off x="-1" y="0"/>
            <a:ext cx="7559675" cy="630285"/>
            <a:chOff x="-1" y="0"/>
            <a:chExt cx="7559675" cy="630285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3AA7DE25-EBFE-D638-6969-2FA23AE60098}"/>
                </a:ext>
              </a:extLst>
            </p:cNvPr>
            <p:cNvSpPr/>
            <p:nvPr/>
          </p:nvSpPr>
          <p:spPr>
            <a:xfrm>
              <a:off x="-1" y="0"/>
              <a:ext cx="7559675" cy="630285"/>
            </a:xfrm>
            <a:prstGeom prst="rect">
              <a:avLst/>
            </a:prstGeom>
            <a:solidFill>
              <a:srgbClr val="0B377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E186ECC8-60F2-9299-B969-29886FF1C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48" y="14536"/>
              <a:ext cx="1835055" cy="615749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EE688CA1-0574-3638-EE9D-B16AB45E3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0081" y="55025"/>
              <a:ext cx="4488570" cy="472894"/>
            </a:xfrm>
            <a:prstGeom prst="rect">
              <a:avLst/>
            </a:prstGeom>
          </p:spPr>
        </p:pic>
      </p:grpSp>
      <p:pic>
        <p:nvPicPr>
          <p:cNvPr id="17" name="図 16">
            <a:extLst>
              <a:ext uri="{FF2B5EF4-FFF2-40B4-BE49-F238E27FC236}">
                <a16:creationId xmlns:a16="http://schemas.microsoft.com/office/drawing/2014/main" id="{13492AED-20C0-09C1-8C2D-0DBA52BA1EA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6" y="707770"/>
            <a:ext cx="2296538" cy="512084"/>
          </a:xfrm>
          <a:prstGeom prst="rect">
            <a:avLst/>
          </a:prstGeom>
        </p:spPr>
      </p:pic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AB59E8D9-FAE6-AE31-B9BB-740C63D20381}"/>
              </a:ext>
            </a:extLst>
          </p:cNvPr>
          <p:cNvGrpSpPr/>
          <p:nvPr/>
        </p:nvGrpSpPr>
        <p:grpSpPr>
          <a:xfrm>
            <a:off x="5025031" y="764054"/>
            <a:ext cx="1125186" cy="1041142"/>
            <a:chOff x="5025031" y="764054"/>
            <a:chExt cx="1125186" cy="1041142"/>
          </a:xfrm>
        </p:grpSpPr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207C9A0E-3A67-05A0-BB58-4E2F18A00258}"/>
                </a:ext>
              </a:extLst>
            </p:cNvPr>
            <p:cNvGrpSpPr/>
            <p:nvPr/>
          </p:nvGrpSpPr>
          <p:grpSpPr>
            <a:xfrm>
              <a:off x="5054366" y="764054"/>
              <a:ext cx="1041142" cy="1041142"/>
              <a:chOff x="5055710" y="764054"/>
              <a:chExt cx="1041142" cy="1041142"/>
            </a:xfrm>
          </p:grpSpPr>
          <p:sp>
            <p:nvSpPr>
              <p:cNvPr id="21" name="楕円 20">
                <a:extLst>
                  <a:ext uri="{FF2B5EF4-FFF2-40B4-BE49-F238E27FC236}">
                    <a16:creationId xmlns:a16="http://schemas.microsoft.com/office/drawing/2014/main" id="{41310EE5-6D79-3D1F-4D76-2DCA02F1F655}"/>
                  </a:ext>
                </a:extLst>
              </p:cNvPr>
              <p:cNvSpPr/>
              <p:nvPr/>
            </p:nvSpPr>
            <p:spPr>
              <a:xfrm>
                <a:off x="5095692" y="804036"/>
                <a:ext cx="962929" cy="962929"/>
              </a:xfrm>
              <a:prstGeom prst="ellipse">
                <a:avLst/>
              </a:prstGeom>
              <a:solidFill>
                <a:srgbClr val="E95371"/>
              </a:solidFill>
              <a:ln>
                <a:solidFill>
                  <a:srgbClr val="E9537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楕円 21">
                <a:extLst>
                  <a:ext uri="{FF2B5EF4-FFF2-40B4-BE49-F238E27FC236}">
                    <a16:creationId xmlns:a16="http://schemas.microsoft.com/office/drawing/2014/main" id="{64311AD0-0622-D512-C73D-274EFE604562}"/>
                  </a:ext>
                </a:extLst>
              </p:cNvPr>
              <p:cNvSpPr/>
              <p:nvPr/>
            </p:nvSpPr>
            <p:spPr>
              <a:xfrm>
                <a:off x="5055710" y="764054"/>
                <a:ext cx="1041142" cy="1041142"/>
              </a:xfrm>
              <a:prstGeom prst="ellipse">
                <a:avLst/>
              </a:prstGeom>
              <a:noFill/>
              <a:ln>
                <a:solidFill>
                  <a:srgbClr val="E9537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D3E98A76-80B5-71A4-BA8B-1EFEFA40ABFB}"/>
                </a:ext>
              </a:extLst>
            </p:cNvPr>
            <p:cNvSpPr txBox="1"/>
            <p:nvPr/>
          </p:nvSpPr>
          <p:spPr>
            <a:xfrm rot="21207539">
              <a:off x="5025031" y="880712"/>
              <a:ext cx="1125186" cy="7720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ja-JP" altLang="en-US" sz="100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新しい</a:t>
              </a:r>
            </a:p>
            <a:p>
              <a:pPr algn="ctr">
                <a:lnSpc>
                  <a:spcPts val="1400"/>
                </a:lnSpc>
              </a:pPr>
              <a:r>
                <a:rPr lang="ja-JP" altLang="en-US" sz="1000" b="1" i="0" u="none" strike="noStrike" spc="-50" dirty="0">
                  <a:solidFill>
                    <a:srgbClr val="FFFFFF"/>
                  </a:solidFill>
                  <a:latin typeface="HiraginoUDSansStd-W6"/>
                </a:rPr>
                <a:t>エコキュートは</a:t>
              </a:r>
            </a:p>
            <a:p>
              <a:pPr algn="ctr"/>
              <a:r>
                <a:rPr lang="ja-JP" altLang="en-US" sz="200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お</a:t>
              </a:r>
              <a:r>
                <a:rPr lang="ja-JP" altLang="en-US" sz="2000" b="1" i="0" u="none" strike="noStrike" spc="-300" baseline="0" dirty="0">
                  <a:solidFill>
                    <a:srgbClr val="FFFFFF"/>
                  </a:solidFill>
                  <a:latin typeface="HiraginoUDSansStd-W6"/>
                </a:rPr>
                <a:t>得</a:t>
              </a:r>
              <a:r>
                <a:rPr lang="ja-JP" altLang="en-US" sz="200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！</a:t>
              </a:r>
              <a:endParaRPr lang="ja-JP" altLang="en-US" sz="2000" b="1" dirty="0"/>
            </a:p>
          </p:txBody>
        </p:sp>
      </p:grpSp>
      <p:pic>
        <p:nvPicPr>
          <p:cNvPr id="20" name="図 19">
            <a:extLst>
              <a:ext uri="{FF2B5EF4-FFF2-40B4-BE49-F238E27FC236}">
                <a16:creationId xmlns:a16="http://schemas.microsoft.com/office/drawing/2014/main" id="{529B012F-00F3-F2C1-7FA6-AF88A3C804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138" y="558569"/>
            <a:ext cx="1716525" cy="2262573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E1B2B5E-30F0-2CC9-F7B6-672F0C78BA01}"/>
              </a:ext>
            </a:extLst>
          </p:cNvPr>
          <p:cNvSpPr txBox="1"/>
          <p:nvPr/>
        </p:nvSpPr>
        <p:spPr>
          <a:xfrm>
            <a:off x="1929966" y="2476816"/>
            <a:ext cx="1294168" cy="374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kumimoji="1" lang="en-US" altLang="ja-JP" sz="11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2011</a:t>
            </a:r>
            <a:r>
              <a:rPr kumimoji="1" lang="ja-JP" altLang="en-US" sz="800" b="1" i="0" u="none" strike="noStrike" kern="1200" spc="-1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年製</a:t>
            </a:r>
            <a:r>
              <a:rPr kumimoji="1" lang="ja-JP" altLang="en-US" sz="800" b="1" i="0" u="none" strike="noStrike" kern="1200" spc="-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の</a:t>
            </a:r>
            <a:r>
              <a:rPr kumimoji="1" lang="ja-JP" altLang="en-US" sz="800" b="1" i="0" u="none" strike="noStrike" kern="1200" spc="-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エコキュー</a:t>
            </a:r>
            <a:r>
              <a:rPr kumimoji="1" lang="ja-JP" altLang="en-US" sz="800" b="1" i="0" u="none" strike="noStrike" kern="1200" spc="-2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ト</a:t>
            </a:r>
            <a:r>
              <a:rPr kumimoji="1" lang="en-US" altLang="ja-JP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kumimoji="1" lang="en-US" altLang="ja-JP" sz="9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CHP-371D1A8)</a:t>
            </a:r>
            <a:endParaRPr kumimoji="1" lang="ja-JP" altLang="en-US" sz="90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04CAE59-B1E8-3553-99E7-89C4E6C96D1F}"/>
              </a:ext>
            </a:extLst>
          </p:cNvPr>
          <p:cNvSpPr txBox="1"/>
          <p:nvPr/>
        </p:nvSpPr>
        <p:spPr>
          <a:xfrm>
            <a:off x="3696097" y="2489294"/>
            <a:ext cx="1668433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ja-JP" altLang="en-US" sz="1150" b="1" i="0" u="none" strike="noStrike" spc="-150" baseline="0" dirty="0">
                <a:solidFill>
                  <a:srgbClr val="FFFFFF"/>
                </a:solidFill>
                <a:latin typeface="HiraginoUDSansStd-W6"/>
              </a:rPr>
              <a:t>ハイグレードタイプ</a:t>
            </a:r>
            <a:endParaRPr lang="en-US" altLang="ja-JP" sz="1150" b="1" i="0" u="none" strike="noStrike" spc="-150" baseline="0" dirty="0">
              <a:solidFill>
                <a:srgbClr val="FFFFFF"/>
              </a:solidFill>
              <a:latin typeface="HiraginoUDSansStd-W6"/>
            </a:endParaRPr>
          </a:p>
          <a:p>
            <a:pPr algn="ctr">
              <a:lnSpc>
                <a:spcPts val="1100"/>
              </a:lnSpc>
            </a:pPr>
            <a:r>
              <a:rPr lang="en-US" altLang="ja-JP" sz="1000" i="0" u="none" strike="noStrike" dirty="0">
                <a:solidFill>
                  <a:srgbClr val="FFFFFF"/>
                </a:solidFill>
                <a:latin typeface="HiraginoUDSansStd-W4"/>
              </a:rPr>
              <a:t>(CHP-37AY5)</a:t>
            </a:r>
            <a:endParaRPr kumimoji="1" lang="ja-JP" altLang="en-US" sz="1000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E8C1304-5DCC-D170-D387-F2C43D176D7F}"/>
              </a:ext>
            </a:extLst>
          </p:cNvPr>
          <p:cNvSpPr txBox="1"/>
          <p:nvPr/>
        </p:nvSpPr>
        <p:spPr>
          <a:xfrm>
            <a:off x="3288314" y="2899208"/>
            <a:ext cx="1573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00" b="1" i="0" u="none" strike="noStrike" baseline="0" dirty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約</a:t>
            </a:r>
            <a:r>
              <a:rPr lang="en-US" altLang="ja-JP" sz="1800" b="1" i="0" u="none" strike="noStrike" spc="70" dirty="0" smtClean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20,300</a:t>
            </a:r>
            <a:r>
              <a:rPr lang="ja-JP" altLang="en-US" sz="1300" b="1" i="0" u="none" strike="noStrike" spc="70" dirty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endParaRPr kumimoji="1" lang="ja-JP" altLang="en-US" sz="1100" b="1" spc="100" dirty="0">
              <a:solidFill>
                <a:srgbClr val="E6001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FC227D2-BB1E-FBE4-32EB-5827E98F0947}"/>
              </a:ext>
            </a:extLst>
          </p:cNvPr>
          <p:cNvSpPr txBox="1"/>
          <p:nvPr/>
        </p:nvSpPr>
        <p:spPr>
          <a:xfrm>
            <a:off x="5094348" y="2945375"/>
            <a:ext cx="16183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b="1" i="0" u="none" strike="noStrike" baseline="0" dirty="0" smtClean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約</a:t>
            </a:r>
            <a:r>
              <a:rPr lang="en-US" altLang="ja-JP" sz="1500" b="1" spc="-30" dirty="0" smtClean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en-US" altLang="ja-JP" sz="1500" b="1" i="0" u="none" strike="noStrike" spc="-30" dirty="0" smtClean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,70</a:t>
            </a:r>
            <a:r>
              <a:rPr lang="en-US" altLang="ja-JP" sz="1500" b="1" i="0" u="none" strike="noStrike" baseline="0" dirty="0" smtClean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</a:t>
            </a:r>
            <a:r>
              <a:rPr lang="ja-JP" altLang="en-US" sz="1100" b="1" i="0" u="none" strike="noStrike" spc="100" dirty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r>
              <a:rPr lang="ja-JP" altLang="en-US" sz="1300" b="1" i="0" u="none" strike="noStrike" spc="100" dirty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</a:t>
            </a:r>
            <a:r>
              <a:rPr lang="ja-JP" altLang="en-US" sz="1300" b="1" i="0" u="none" strike="noStrike" spc="-150" dirty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得</a:t>
            </a:r>
            <a:r>
              <a:rPr lang="ja-JP" altLang="en-US" sz="1300" b="1" i="0" u="none" strike="noStrike" spc="100" dirty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！</a:t>
            </a:r>
            <a:endParaRPr kumimoji="1" lang="ja-JP" altLang="en-US" sz="1300" dirty="0">
              <a:solidFill>
                <a:srgbClr val="E60012"/>
              </a:solidFill>
            </a:endParaRPr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E9958AB8-0F1C-DD3A-2DE4-DD4249C96259}"/>
              </a:ext>
            </a:extLst>
          </p:cNvPr>
          <p:cNvSpPr/>
          <p:nvPr/>
        </p:nvSpPr>
        <p:spPr>
          <a:xfrm rot="16200000">
            <a:off x="5585714" y="2109735"/>
            <a:ext cx="347061" cy="1994684"/>
          </a:xfrm>
          <a:custGeom>
            <a:avLst/>
            <a:gdLst>
              <a:gd name="connsiteX0" fmla="*/ 307777 w 307777"/>
              <a:gd name="connsiteY0" fmla="*/ 197307 h 1994684"/>
              <a:gd name="connsiteX1" fmla="*/ 307777 w 307777"/>
              <a:gd name="connsiteY1" fmla="*/ 1981191 h 1994684"/>
              <a:gd name="connsiteX2" fmla="*/ 294284 w 307777"/>
              <a:gd name="connsiteY2" fmla="*/ 1994684 h 1994684"/>
              <a:gd name="connsiteX3" fmla="*/ 13493 w 307777"/>
              <a:gd name="connsiteY3" fmla="*/ 1994684 h 1994684"/>
              <a:gd name="connsiteX4" fmla="*/ 0 w 307777"/>
              <a:gd name="connsiteY4" fmla="*/ 1981191 h 1994684"/>
              <a:gd name="connsiteX5" fmla="*/ 0 w 307777"/>
              <a:gd name="connsiteY5" fmla="*/ 197307 h 1994684"/>
              <a:gd name="connsiteX6" fmla="*/ 13493 w 307777"/>
              <a:gd name="connsiteY6" fmla="*/ 183814 h 1994684"/>
              <a:gd name="connsiteX7" fmla="*/ 100959 w 307777"/>
              <a:gd name="connsiteY7" fmla="*/ 183814 h 1994684"/>
              <a:gd name="connsiteX8" fmla="*/ 151628 w 307777"/>
              <a:gd name="connsiteY8" fmla="*/ 0 h 1994684"/>
              <a:gd name="connsiteX9" fmla="*/ 202296 w 307777"/>
              <a:gd name="connsiteY9" fmla="*/ 183814 h 1994684"/>
              <a:gd name="connsiteX10" fmla="*/ 294284 w 307777"/>
              <a:gd name="connsiteY10" fmla="*/ 183814 h 1994684"/>
              <a:gd name="connsiteX11" fmla="*/ 307777 w 307777"/>
              <a:gd name="connsiteY11" fmla="*/ 197307 h 199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7777" h="1994684">
                <a:moveTo>
                  <a:pt x="307777" y="197307"/>
                </a:moveTo>
                <a:lnTo>
                  <a:pt x="307777" y="1981191"/>
                </a:lnTo>
                <a:cubicBezTo>
                  <a:pt x="307777" y="1988643"/>
                  <a:pt x="301736" y="1994684"/>
                  <a:pt x="294284" y="1994684"/>
                </a:cubicBezTo>
                <a:lnTo>
                  <a:pt x="13493" y="1994684"/>
                </a:lnTo>
                <a:cubicBezTo>
                  <a:pt x="6041" y="1994684"/>
                  <a:pt x="0" y="1988643"/>
                  <a:pt x="0" y="1981191"/>
                </a:cubicBezTo>
                <a:lnTo>
                  <a:pt x="0" y="197307"/>
                </a:lnTo>
                <a:cubicBezTo>
                  <a:pt x="0" y="189855"/>
                  <a:pt x="6041" y="183814"/>
                  <a:pt x="13493" y="183814"/>
                </a:cubicBezTo>
                <a:lnTo>
                  <a:pt x="100959" y="183814"/>
                </a:lnTo>
                <a:lnTo>
                  <a:pt x="151628" y="0"/>
                </a:lnTo>
                <a:lnTo>
                  <a:pt x="202296" y="183814"/>
                </a:lnTo>
                <a:lnTo>
                  <a:pt x="294284" y="183814"/>
                </a:lnTo>
                <a:cubicBezTo>
                  <a:pt x="301736" y="183814"/>
                  <a:pt x="307777" y="189855"/>
                  <a:pt x="307777" y="197307"/>
                </a:cubicBezTo>
                <a:close/>
              </a:path>
            </a:pathLst>
          </a:custGeom>
          <a:noFill/>
          <a:ln>
            <a:solidFill>
              <a:srgbClr val="E6001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FB0485F-C9B2-EE8B-8191-B3EDB19EE773}"/>
              </a:ext>
            </a:extLst>
          </p:cNvPr>
          <p:cNvSpPr txBox="1"/>
          <p:nvPr/>
        </p:nvSpPr>
        <p:spPr>
          <a:xfrm>
            <a:off x="3272270" y="4368026"/>
            <a:ext cx="374043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rgbClr val="E60012"/>
                </a:solidFill>
              </a:rPr>
              <a:t>入浴お知らせ機能搭載</a:t>
            </a:r>
            <a:r>
              <a:rPr kumimoji="1" lang="ja-JP" altLang="en-US" sz="850" b="1" dirty="0"/>
              <a:t>で</a:t>
            </a:r>
            <a:r>
              <a:rPr kumimoji="1" lang="ja-JP" altLang="en-US" sz="1000" b="1" dirty="0"/>
              <a:t>安</a:t>
            </a:r>
            <a:r>
              <a:rPr kumimoji="1" lang="ja-JP" altLang="en-US" sz="1000" b="1" spc="-300" dirty="0"/>
              <a:t>全・</a:t>
            </a:r>
            <a:r>
              <a:rPr kumimoji="1" lang="ja-JP" altLang="en-US" sz="1000" b="1" dirty="0"/>
              <a:t>安心な入浴をサポー</a:t>
            </a:r>
            <a:r>
              <a:rPr kumimoji="1" lang="ja-JP" altLang="en-US" sz="1000" b="1" spc="-150" dirty="0"/>
              <a:t>ト</a:t>
            </a:r>
            <a:r>
              <a:rPr kumimoji="1" lang="ja-JP" altLang="en-US" sz="1000" b="1" dirty="0"/>
              <a:t>！</a:t>
            </a:r>
          </a:p>
          <a:p>
            <a:endParaRPr kumimoji="1" lang="ja-JP" altLang="en-US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FA4FF19-6EB2-6BEE-CAEB-1ADF6684CD8F}"/>
              </a:ext>
            </a:extLst>
          </p:cNvPr>
          <p:cNvSpPr txBox="1"/>
          <p:nvPr/>
        </p:nvSpPr>
        <p:spPr>
          <a:xfrm>
            <a:off x="3224133" y="3457361"/>
            <a:ext cx="3051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spc="30" dirty="0">
                <a:solidFill>
                  <a:srgbClr val="E60012"/>
                </a:solidFill>
              </a:rPr>
              <a:t>「ふろ湯量節水</a:t>
            </a:r>
            <a:r>
              <a:rPr kumimoji="1" lang="ja-JP" altLang="en-US" sz="1000" b="1" spc="-500" dirty="0">
                <a:solidFill>
                  <a:srgbClr val="E60012"/>
                </a:solidFill>
              </a:rPr>
              <a:t>」</a:t>
            </a:r>
            <a:r>
              <a:rPr kumimoji="1" lang="ja-JP" altLang="en-US" sz="800" b="1" spc="-500" dirty="0"/>
              <a:t>や</a:t>
            </a:r>
            <a:r>
              <a:rPr kumimoji="1" lang="ja-JP" altLang="en-US" sz="1000" b="1" dirty="0">
                <a:solidFill>
                  <a:srgbClr val="E60012"/>
                </a:solidFill>
              </a:rPr>
              <a:t>「</a:t>
            </a:r>
            <a:r>
              <a:rPr kumimoji="1" lang="ja-JP" altLang="en-US" sz="1000" b="1" spc="30" dirty="0">
                <a:solidFill>
                  <a:srgbClr val="E60012"/>
                </a:solidFill>
              </a:rPr>
              <a:t>省エネ保温</a:t>
            </a:r>
            <a:r>
              <a:rPr kumimoji="1" lang="ja-JP" altLang="en-US" sz="1000" b="1" spc="-300" dirty="0">
                <a:solidFill>
                  <a:srgbClr val="E60012"/>
                </a:solidFill>
              </a:rPr>
              <a:t>」</a:t>
            </a:r>
            <a:r>
              <a:rPr kumimoji="1" lang="ja-JP" altLang="en-US" sz="800" b="1" dirty="0"/>
              <a:t>で</a:t>
            </a:r>
            <a:r>
              <a:rPr kumimoji="1" lang="ja-JP" altLang="en-US" sz="1050" b="1" dirty="0"/>
              <a:t>節水</a:t>
            </a:r>
            <a:r>
              <a:rPr kumimoji="1" lang="en-US" altLang="ja-JP" sz="1400" b="1" dirty="0"/>
              <a:t>!</a:t>
            </a:r>
            <a:r>
              <a:rPr kumimoji="1" lang="ja-JP" altLang="en-US" sz="1050" b="1" dirty="0"/>
              <a:t>省エ</a:t>
            </a:r>
            <a:r>
              <a:rPr kumimoji="1" lang="ja-JP" altLang="en-US" sz="1050" b="1" spc="-300" dirty="0"/>
              <a:t>ネ</a:t>
            </a:r>
            <a:r>
              <a:rPr kumimoji="1" lang="ja-JP" altLang="en-US" sz="1400" b="1" dirty="0"/>
              <a:t>！</a:t>
            </a:r>
            <a:endParaRPr kumimoji="1" lang="en-US" altLang="ja-JP" sz="14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A9F4AA4-4BB2-2A3A-8F7C-0C6919A9CF22}"/>
              </a:ext>
            </a:extLst>
          </p:cNvPr>
          <p:cNvSpPr txBox="1"/>
          <p:nvPr/>
        </p:nvSpPr>
        <p:spPr>
          <a:xfrm>
            <a:off x="3282152" y="3842812"/>
            <a:ext cx="3389743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ja-JP" altLang="en-US" sz="800" b="1" i="0" u="none" strike="noStrike" baseline="0" dirty="0">
                <a:solidFill>
                  <a:srgbClr val="000000"/>
                </a:solidFill>
                <a:latin typeface="HiraginoUDSansStd-W5"/>
              </a:rPr>
              <a:t>太陽光発電の余剰電力を活用でき</a:t>
            </a:r>
            <a:r>
              <a:rPr lang="ja-JP" altLang="en-US" sz="800" b="1" i="0" u="none" strike="noStrike" spc="-150" baseline="0" dirty="0">
                <a:solidFill>
                  <a:srgbClr val="000000"/>
                </a:solidFill>
                <a:latin typeface="HiraginoUDSansStd-W5"/>
              </a:rPr>
              <a:t>る</a:t>
            </a:r>
            <a:r>
              <a:rPr lang="ja-JP" altLang="en-US" sz="1100" b="1" i="0" u="none" strike="noStrike" spc="-120" dirty="0">
                <a:solidFill>
                  <a:srgbClr val="E60012"/>
                </a:solidFill>
                <a:latin typeface="HiraginoUDSansStd-W5"/>
              </a:rPr>
              <a:t>ソーラーモード</a:t>
            </a:r>
            <a:r>
              <a:rPr lang="ja-JP" altLang="en-US" sz="800" b="1" i="0" u="none" strike="noStrike" baseline="0" dirty="0">
                <a:solidFill>
                  <a:srgbClr val="000000"/>
                </a:solidFill>
                <a:latin typeface="HiraginoUDSansStd-W5"/>
              </a:rPr>
              <a:t>を搭載！</a:t>
            </a:r>
            <a:endParaRPr lang="en-US" altLang="ja-JP" sz="800" b="1" i="0" u="none" strike="noStrike" baseline="0" dirty="0">
              <a:solidFill>
                <a:srgbClr val="000000"/>
              </a:solidFill>
              <a:latin typeface="HiraginoUDSansStd-W5"/>
            </a:endParaRPr>
          </a:p>
          <a:p>
            <a:pPr>
              <a:lnSpc>
                <a:spcPts val="1400"/>
              </a:lnSpc>
            </a:pPr>
            <a:r>
              <a:rPr lang="en-US" altLang="ja-JP" sz="1000" b="1" i="0" u="none" strike="noStrike" baseline="0" dirty="0" smtClean="0">
                <a:solidFill>
                  <a:srgbClr val="000000"/>
                </a:solidFill>
                <a:latin typeface="HiraginoUDSansStd-W5"/>
              </a:rPr>
              <a:t>HEMS</a:t>
            </a:r>
            <a:r>
              <a:rPr lang="ja-JP" altLang="en-US" sz="800" b="1" i="0" u="none" strike="noStrike" spc="-50" dirty="0">
                <a:solidFill>
                  <a:srgbClr val="000000"/>
                </a:solidFill>
                <a:latin typeface="HiraginoUDSansStd-W5"/>
              </a:rPr>
              <a:t>なしでもアプリで対応</a:t>
            </a:r>
            <a:r>
              <a:rPr lang="ja-JP" altLang="en-US" sz="1050" b="1" i="0" u="none" strike="noStrike" spc="-100" dirty="0">
                <a:solidFill>
                  <a:srgbClr val="E60012"/>
                </a:solidFill>
                <a:latin typeface="HiraginoUDSansStd-W5"/>
              </a:rPr>
              <a:t>ソーラーモードアプリ</a:t>
            </a:r>
            <a:r>
              <a:rPr lang="ja-JP" altLang="en-US" sz="800" b="1" i="0" u="none" strike="noStrike" baseline="0" dirty="0">
                <a:solidFill>
                  <a:srgbClr val="000000"/>
                </a:solidFill>
                <a:latin typeface="HiraginoUDSansStd-W5"/>
              </a:rPr>
              <a:t>も。</a:t>
            </a:r>
            <a:endParaRPr kumimoji="1" lang="ja-JP" altLang="en-US" sz="800" b="1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B770117-4A7A-76E3-043C-AB376C0CBE28}"/>
              </a:ext>
            </a:extLst>
          </p:cNvPr>
          <p:cNvSpPr txBox="1"/>
          <p:nvPr/>
        </p:nvSpPr>
        <p:spPr>
          <a:xfrm>
            <a:off x="3282152" y="4688242"/>
            <a:ext cx="384117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ja-JP" altLang="en-US" sz="850" b="1" i="0" u="none" strike="noStrike" baseline="0" dirty="0">
                <a:solidFill>
                  <a:srgbClr val="000000"/>
                </a:solidFill>
                <a:latin typeface="HiraginoUDSansStd-W5"/>
              </a:rPr>
              <a:t>停電時でもお湯が使え</a:t>
            </a:r>
            <a:r>
              <a:rPr lang="ja-JP" altLang="en-US" sz="850" b="1" i="0" u="none" strike="noStrike" spc="-150" baseline="0" dirty="0">
                <a:solidFill>
                  <a:srgbClr val="000000"/>
                </a:solidFill>
                <a:latin typeface="HiraginoUDSansStd-W5"/>
              </a:rPr>
              <a:t>る</a:t>
            </a:r>
            <a:r>
              <a:rPr lang="ja-JP" altLang="en-US" sz="850" b="1" i="0" u="none" strike="noStrike" baseline="0" dirty="0">
                <a:solidFill>
                  <a:srgbClr val="000000"/>
                </a:solidFill>
                <a:latin typeface="HiraginoUDSansStd-W5"/>
              </a:rPr>
              <a:t>！  断水時には生活用水をカンタンに確保できる！</a:t>
            </a:r>
            <a:endParaRPr lang="en-US" altLang="ja-JP" sz="850" b="1" i="0" u="none" strike="noStrike" baseline="0" dirty="0">
              <a:solidFill>
                <a:srgbClr val="000000"/>
              </a:solidFill>
              <a:latin typeface="HiraginoUDSansStd-W5"/>
            </a:endParaRPr>
          </a:p>
          <a:p>
            <a:pPr>
              <a:lnSpc>
                <a:spcPts val="1400"/>
              </a:lnSpc>
            </a:pPr>
            <a:r>
              <a:rPr lang="ja-JP" altLang="en-US" sz="850" b="1" i="0" u="none" strike="noStrike" spc="-100" dirty="0" smtClean="0">
                <a:solidFill>
                  <a:srgbClr val="000000"/>
                </a:solidFill>
                <a:latin typeface="HiraginoUDSansStd-W5"/>
              </a:rPr>
              <a:t>停電</a:t>
            </a:r>
            <a:r>
              <a:rPr lang="ja-JP" altLang="en-US" sz="850" b="1" i="0" u="none" strike="noStrike" spc="-100" dirty="0">
                <a:solidFill>
                  <a:srgbClr val="000000"/>
                </a:solidFill>
                <a:latin typeface="HiraginoUDSansStd-W5"/>
              </a:rPr>
              <a:t>に備え</a:t>
            </a:r>
            <a:r>
              <a:rPr lang="ja-JP" altLang="en-US" sz="850" b="1" i="0" u="none" strike="noStrike" spc="-300" dirty="0">
                <a:solidFill>
                  <a:srgbClr val="000000"/>
                </a:solidFill>
                <a:latin typeface="HiraginoUDSansStd-W5"/>
              </a:rPr>
              <a:t>、</a:t>
            </a:r>
            <a:r>
              <a:rPr lang="ja-JP" altLang="en-US" sz="850" b="1" i="0" u="none" strike="noStrike" spc="-100" dirty="0">
                <a:solidFill>
                  <a:srgbClr val="000000"/>
                </a:solidFill>
                <a:latin typeface="HiraginoUDSansStd-W5"/>
              </a:rPr>
              <a:t>貯湯タンクにお湯を満タン湧き上げ！断水に備えて浴槽に水はり。</a:t>
            </a:r>
            <a:endParaRPr kumimoji="1" lang="ja-JP" altLang="en-US" sz="850" b="1" spc="-1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A345603-45DC-6020-CC26-D7B495D7CC4F}"/>
              </a:ext>
            </a:extLst>
          </p:cNvPr>
          <p:cNvSpPr txBox="1"/>
          <p:nvPr/>
        </p:nvSpPr>
        <p:spPr>
          <a:xfrm>
            <a:off x="3282152" y="5157151"/>
            <a:ext cx="3582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ja-JP" sz="1000" b="1" i="0" u="none" strike="noStrike" baseline="0" dirty="0">
                <a:solidFill>
                  <a:srgbClr val="000000"/>
                </a:solidFill>
                <a:latin typeface="HiraginoUDSansStd-W5"/>
              </a:rPr>
              <a:t>3</a:t>
            </a:r>
            <a:r>
              <a:rPr lang="ja-JP" altLang="en-US" sz="800" b="1" i="0" u="none" strike="noStrike" baseline="0" dirty="0">
                <a:solidFill>
                  <a:srgbClr val="000000"/>
                </a:solidFill>
                <a:latin typeface="HiraginoUDSansStd-W5"/>
              </a:rPr>
              <a:t>本脚</a:t>
            </a:r>
            <a:r>
              <a:rPr lang="ja-JP" altLang="en-US" sz="800" b="1" i="0" u="none" strike="noStrike" spc="-80" baseline="0" dirty="0">
                <a:solidFill>
                  <a:srgbClr val="000000"/>
                </a:solidFill>
                <a:latin typeface="HiraginoUDSansStd-W5"/>
              </a:rPr>
              <a:t>で</a:t>
            </a:r>
            <a:r>
              <a:rPr lang="ja-JP" altLang="en-US" sz="1000" b="1" i="0" u="none" strike="noStrike" spc="-80" baseline="0" dirty="0">
                <a:solidFill>
                  <a:srgbClr val="E60012"/>
                </a:solidFill>
                <a:latin typeface="HiraginoUDSansStd-W5"/>
              </a:rPr>
              <a:t>クラス</a:t>
            </a:r>
            <a:r>
              <a:rPr lang="en-US" altLang="ja-JP" sz="1200" b="1" spc="-80" dirty="0">
                <a:solidFill>
                  <a:srgbClr val="E60012"/>
                </a:solidFill>
                <a:latin typeface="HiraginoUDSansStd-W5"/>
              </a:rPr>
              <a:t>S</a:t>
            </a:r>
            <a:r>
              <a:rPr lang="ja-JP" altLang="en-US" sz="1000" b="1" spc="-80" dirty="0">
                <a:solidFill>
                  <a:srgbClr val="E60012"/>
                </a:solidFill>
                <a:latin typeface="HiraginoUDSansStd-W5"/>
              </a:rPr>
              <a:t>対応   </a:t>
            </a:r>
            <a:r>
              <a:rPr lang="ja-JP" altLang="en-US" sz="800" b="1" dirty="0">
                <a:solidFill>
                  <a:srgbClr val="000000"/>
                </a:solidFill>
                <a:latin typeface="HiraginoUDSansStd-W5"/>
              </a:rPr>
              <a:t>の耐震設計</a:t>
            </a:r>
            <a:r>
              <a:rPr lang="ja-JP" altLang="en-US" sz="800" b="1" spc="-80" dirty="0">
                <a:solidFill>
                  <a:srgbClr val="000000"/>
                </a:solidFill>
                <a:latin typeface="HiraginoUDSansStd-W5"/>
              </a:rPr>
              <a:t>。</a:t>
            </a:r>
            <a:endParaRPr lang="en-US" altLang="ja-JP" sz="800" b="1" i="0" u="none" strike="noStrike" spc="-80" baseline="0" dirty="0">
              <a:solidFill>
                <a:srgbClr val="000000"/>
              </a:solidFill>
              <a:latin typeface="HiraginoUDSansStd-W5"/>
            </a:endParaRPr>
          </a:p>
          <a:p>
            <a:pPr>
              <a:lnSpc>
                <a:spcPts val="1200"/>
              </a:lnSpc>
            </a:pPr>
            <a:r>
              <a:rPr lang="ja-JP" altLang="en-US" sz="800" b="1" i="0" u="none" strike="noStrike" baseline="0" dirty="0">
                <a:solidFill>
                  <a:srgbClr val="000000"/>
                </a:solidFill>
                <a:latin typeface="HiraginoUDSansStd-W5"/>
              </a:rPr>
              <a:t>転倒</a:t>
            </a:r>
            <a:r>
              <a:rPr lang="ja-JP" altLang="en-US" sz="800" b="1" dirty="0">
                <a:solidFill>
                  <a:srgbClr val="000000"/>
                </a:solidFill>
                <a:latin typeface="HiraginoUDSansStd-W5"/>
              </a:rPr>
              <a:t>防止策として</a:t>
            </a:r>
            <a:r>
              <a:rPr lang="ja-JP" altLang="en-US" sz="1000" b="1" u="sng" spc="-30" dirty="0">
                <a:latin typeface="HiraginoUDSansStd-W5"/>
              </a:rPr>
              <a:t>脚の強度、設置方法にも配慮</a:t>
            </a:r>
            <a:r>
              <a:rPr lang="ja-JP" altLang="en-US" sz="1000" b="1" u="sng" spc="-500" dirty="0">
                <a:latin typeface="HiraginoUDSansStd-W5"/>
              </a:rPr>
              <a:t>。</a:t>
            </a:r>
            <a:r>
              <a:rPr lang="ja-JP" altLang="en-US" sz="600" b="1" dirty="0">
                <a:solidFill>
                  <a:srgbClr val="E60012"/>
                </a:solidFill>
                <a:latin typeface="HiraginoUDSansStd-W5"/>
              </a:rPr>
              <a:t>★</a:t>
            </a:r>
            <a:r>
              <a:rPr lang="ja-JP" altLang="en-US" sz="600" b="1" dirty="0">
                <a:latin typeface="HiraginoUDSansStd-W5"/>
              </a:rPr>
              <a:t>地上及び</a:t>
            </a:r>
            <a:r>
              <a:rPr lang="en-US" altLang="ja-JP" sz="800" b="1" dirty="0">
                <a:latin typeface="HiraginoUDSansStd-W5"/>
              </a:rPr>
              <a:t>1F</a:t>
            </a:r>
            <a:r>
              <a:rPr lang="ja-JP" altLang="en-US" sz="600" b="1" dirty="0">
                <a:latin typeface="HiraginoUDSansStd-W5"/>
              </a:rPr>
              <a:t>において。</a:t>
            </a:r>
            <a:endParaRPr kumimoji="1" lang="ja-JP" altLang="en-US" sz="600" b="1" dirty="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646D104-A8BC-D595-81B8-6A5555100EC9}"/>
              </a:ext>
            </a:extLst>
          </p:cNvPr>
          <p:cNvSpPr txBox="1"/>
          <p:nvPr/>
        </p:nvSpPr>
        <p:spPr>
          <a:xfrm>
            <a:off x="4352404" y="5109367"/>
            <a:ext cx="163261" cy="234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ja-JP" altLang="en-US" sz="600" b="1" dirty="0">
                <a:solidFill>
                  <a:srgbClr val="E60012"/>
                </a:solidFill>
                <a:latin typeface="HiraginoUDSansStd-W5"/>
              </a:rPr>
              <a:t>★</a:t>
            </a:r>
            <a:endParaRPr kumimoji="1" lang="ja-JP" altLang="en-US" sz="600" b="1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7867FA82-70E4-0F7D-9E22-F544E442E03C}"/>
              </a:ext>
            </a:extLst>
          </p:cNvPr>
          <p:cNvSpPr txBox="1"/>
          <p:nvPr/>
        </p:nvSpPr>
        <p:spPr>
          <a:xfrm>
            <a:off x="3277975" y="5632238"/>
            <a:ext cx="37404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rgbClr val="E60012"/>
                </a:solidFill>
              </a:rPr>
              <a:t>オールステンレス</a:t>
            </a:r>
            <a:r>
              <a:rPr kumimoji="1" lang="ja-JP" altLang="en-US" sz="800" b="1" dirty="0"/>
              <a:t>で</a:t>
            </a:r>
            <a:r>
              <a:rPr kumimoji="1" lang="ja-JP" altLang="en-US" sz="1000" b="1" u="sng" dirty="0"/>
              <a:t>耐腐食性と耐久性</a:t>
            </a:r>
            <a:r>
              <a:rPr kumimoji="1" lang="ja-JP" altLang="en-US" sz="800" b="1" dirty="0"/>
              <a:t>がさらに向</a:t>
            </a:r>
            <a:r>
              <a:rPr kumimoji="1" lang="ja-JP" altLang="en-US" sz="800" b="1" spc="-150" dirty="0"/>
              <a:t>上</a:t>
            </a:r>
            <a:r>
              <a:rPr kumimoji="1" lang="ja-JP" altLang="en-US" sz="800" b="1" spc="-500" dirty="0"/>
              <a:t>！</a:t>
            </a:r>
            <a:r>
              <a:rPr kumimoji="1" lang="ja-JP" altLang="en-US" sz="700" b="1" dirty="0"/>
              <a:t>（接続部を除く）</a:t>
            </a:r>
            <a:endParaRPr kumimoji="1" lang="ja-JP" altLang="en-US" sz="700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0C3888CC-0D5A-66AB-E29C-351336CDC9B1}"/>
              </a:ext>
            </a:extLst>
          </p:cNvPr>
          <p:cNvSpPr txBox="1"/>
          <p:nvPr/>
        </p:nvSpPr>
        <p:spPr>
          <a:xfrm>
            <a:off x="3277975" y="6071133"/>
            <a:ext cx="37404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/>
              <a:t>おふろのお湯を排水すると</a:t>
            </a:r>
            <a:r>
              <a:rPr kumimoji="1" lang="ja-JP" altLang="en-US" sz="1000" b="1" dirty="0">
                <a:solidFill>
                  <a:srgbClr val="E60012"/>
                </a:solidFill>
              </a:rPr>
              <a:t>自動で配管を洗</a:t>
            </a:r>
            <a:r>
              <a:rPr kumimoji="1" lang="ja-JP" altLang="en-US" sz="1000" b="1" spc="-150" dirty="0">
                <a:solidFill>
                  <a:srgbClr val="E60012"/>
                </a:solidFill>
              </a:rPr>
              <a:t>浄！</a:t>
            </a:r>
            <a:endParaRPr kumimoji="1" lang="ja-JP" altLang="en-US" sz="700" spc="-150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2519A695-8C5B-93F9-11AE-FE1F9EDA6192}"/>
              </a:ext>
            </a:extLst>
          </p:cNvPr>
          <p:cNvSpPr txBox="1"/>
          <p:nvPr/>
        </p:nvSpPr>
        <p:spPr>
          <a:xfrm>
            <a:off x="256693" y="6399631"/>
            <a:ext cx="708426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600" b="1" dirty="0" smtClean="0">
                <a:latin typeface="HiraginoUDSansStd-W5"/>
              </a:rPr>
              <a:t>※</a:t>
            </a:r>
            <a:r>
              <a:rPr lang="ja-JP" altLang="en-US" sz="600" b="1" dirty="0">
                <a:latin typeface="GothicBBBPro-Medium"/>
              </a:rPr>
              <a:t>条</a:t>
            </a:r>
            <a:r>
              <a:rPr lang="ja-JP" altLang="en-US" sz="600" b="1" spc="-300" dirty="0">
                <a:latin typeface="GothicBBBPro-Medium"/>
              </a:rPr>
              <a:t>件</a:t>
            </a:r>
            <a:r>
              <a:rPr lang="ja-JP" altLang="en-US" sz="600" b="1" dirty="0">
                <a:latin typeface="GothicBBBPro-Medium"/>
              </a:rPr>
              <a:t>（当社試算</a:t>
            </a:r>
            <a:r>
              <a:rPr lang="ja-JP" altLang="en-US" sz="600" b="1" spc="-500" dirty="0">
                <a:latin typeface="GothicBBBPro-Medium"/>
              </a:rPr>
              <a:t>）</a:t>
            </a:r>
            <a:r>
              <a:rPr lang="ja-JP" altLang="en-US" sz="600" b="1" spc="-150" dirty="0">
                <a:latin typeface="GothicBBBPro-Medium"/>
              </a:rPr>
              <a:t>：</a:t>
            </a:r>
            <a:r>
              <a:rPr lang="ja-JP" altLang="en-US" sz="600" b="1" dirty="0">
                <a:latin typeface="GothicBBBPro-Medium"/>
              </a:rPr>
              <a:t>●大阪地区</a:t>
            </a:r>
            <a:r>
              <a:rPr lang="ja-JP" altLang="en-US" sz="600" b="1" spc="-300" dirty="0">
                <a:latin typeface="GothicBBBPro-Medium"/>
              </a:rPr>
              <a:t>、</a:t>
            </a:r>
            <a:r>
              <a:rPr lang="ja-JP" altLang="en-US" sz="600" b="1" dirty="0">
                <a:latin typeface="GothicBBBPro-Medium"/>
              </a:rPr>
              <a:t>使用湯量</a:t>
            </a:r>
            <a:r>
              <a:rPr lang="en-US" altLang="ja-JP" sz="700" b="1" dirty="0">
                <a:latin typeface="GothicBBBPro-Medium"/>
              </a:rPr>
              <a:t>43</a:t>
            </a:r>
            <a:r>
              <a:rPr lang="en-US" altLang="ja-JP" sz="600" b="1" dirty="0">
                <a:latin typeface="GothicBBBPro-Medium"/>
              </a:rPr>
              <a:t>℃</a:t>
            </a:r>
            <a:r>
              <a:rPr lang="ja-JP" altLang="en-US" sz="600" b="1" dirty="0">
                <a:latin typeface="GothicBBBPro-Medium"/>
              </a:rPr>
              <a:t>換算</a:t>
            </a:r>
            <a:r>
              <a:rPr lang="ja-JP" altLang="en-US" sz="600" b="1" spc="-300" dirty="0">
                <a:latin typeface="GothicBBBPro-Medium"/>
              </a:rPr>
              <a:t>、</a:t>
            </a:r>
            <a:r>
              <a:rPr lang="en-US" altLang="ja-JP" sz="750" b="1" dirty="0">
                <a:latin typeface="GothicBBBPro-Medium"/>
              </a:rPr>
              <a:t>421L</a:t>
            </a:r>
            <a:r>
              <a:rPr lang="ja-JP" altLang="en-US" sz="600" b="1" dirty="0">
                <a:latin typeface="GothicBBBPro-Medium"/>
              </a:rPr>
              <a:t>／日</a:t>
            </a:r>
            <a:r>
              <a:rPr lang="ja-JP" altLang="en-US" sz="600" b="1" spc="-300" dirty="0">
                <a:latin typeface="GothicBBBPro-Medium"/>
              </a:rPr>
              <a:t>、</a:t>
            </a:r>
            <a:r>
              <a:rPr lang="ja-JP" altLang="en-US" sz="600" b="1" dirty="0">
                <a:latin typeface="GothicBBBPro-Medium"/>
              </a:rPr>
              <a:t>運転モードはお買い上げ時の設定</a:t>
            </a:r>
            <a:r>
              <a:rPr lang="ja-JP" altLang="en-US" sz="600" b="1" spc="-300" dirty="0">
                <a:latin typeface="GothicBBBPro-Medium"/>
              </a:rPr>
              <a:t>。</a:t>
            </a:r>
            <a:r>
              <a:rPr lang="ja-JP" altLang="en-US" sz="600" b="1" dirty="0">
                <a:latin typeface="GothicBBBPro-Medium"/>
              </a:rPr>
              <a:t>●</a:t>
            </a:r>
            <a:r>
              <a:rPr lang="ja-JP" altLang="en-US" sz="600" b="1" spc="-20" dirty="0">
                <a:latin typeface="GothicBBBPro-Medium"/>
              </a:rPr>
              <a:t>関西電力</a:t>
            </a:r>
            <a:r>
              <a:rPr lang="ja-JP" altLang="en-US" sz="600" b="1" dirty="0">
                <a:latin typeface="GothicBBBPro-Medium"/>
              </a:rPr>
              <a:t>「は</a:t>
            </a:r>
            <a:r>
              <a:rPr lang="ja-JP" altLang="en-US" sz="600" b="1" dirty="0" err="1">
                <a:latin typeface="GothicBBBPro-Medium"/>
              </a:rPr>
              <a:t>ぴ</a:t>
            </a:r>
            <a:r>
              <a:rPr lang="en-US" altLang="ja-JP" sz="600" b="1" dirty="0">
                <a:latin typeface="GothicBBBPro-Medium"/>
              </a:rPr>
              <a:t>e</a:t>
            </a:r>
            <a:r>
              <a:rPr lang="ja-JP" altLang="en-US" sz="600" b="1" dirty="0">
                <a:latin typeface="GothicBBBPro-Medium"/>
              </a:rPr>
              <a:t>タイム</a:t>
            </a:r>
            <a:r>
              <a:rPr lang="ja-JP" altLang="en-US" sz="600" b="1" spc="-300" dirty="0">
                <a:latin typeface="GothicBBBPro-Medium"/>
              </a:rPr>
              <a:t>」</a:t>
            </a:r>
            <a:r>
              <a:rPr lang="ja-JP" altLang="en-US" sz="600" b="1" dirty="0">
                <a:latin typeface="GothicBBBPro-Medium"/>
              </a:rPr>
              <a:t>基本料金燃料調整額、再エネ賦課金含まず</a:t>
            </a:r>
            <a:r>
              <a:rPr lang="ja-JP" altLang="en-US" sz="600" b="1" spc="-700" dirty="0">
                <a:latin typeface="GothicBBBPro-Medium"/>
              </a:rPr>
              <a:t>。</a:t>
            </a:r>
            <a:r>
              <a:rPr lang="ja-JP" altLang="en-US" sz="600" b="1" dirty="0">
                <a:latin typeface="GothicBBBPro-Medium"/>
              </a:rPr>
              <a:t>（</a:t>
            </a:r>
            <a:r>
              <a:rPr lang="en-US" altLang="ja-JP" sz="750" b="1" spc="-10" dirty="0">
                <a:latin typeface="GothicBBBPro-Medium"/>
              </a:rPr>
              <a:t>2023</a:t>
            </a:r>
            <a:r>
              <a:rPr lang="ja-JP" altLang="en-US" sz="600" b="1" spc="-10" dirty="0">
                <a:latin typeface="GothicBBBPro-Medium"/>
              </a:rPr>
              <a:t>年</a:t>
            </a:r>
            <a:r>
              <a:rPr lang="en-US" altLang="ja-JP" sz="750" b="1" spc="-10" dirty="0">
                <a:latin typeface="GothicBBBPro-Medium"/>
              </a:rPr>
              <a:t>12</a:t>
            </a:r>
            <a:r>
              <a:rPr lang="ja-JP" altLang="en-US" sz="600" b="1" spc="-10" dirty="0">
                <a:latin typeface="GothicBBBPro-Medium"/>
              </a:rPr>
              <a:t>月現在</a:t>
            </a:r>
            <a:r>
              <a:rPr lang="ja-JP" altLang="en-US" sz="600" b="1" spc="-300" dirty="0">
                <a:latin typeface="GothicBBBPro-Medium"/>
              </a:rPr>
              <a:t>、</a:t>
            </a:r>
            <a:r>
              <a:rPr lang="ja-JP" altLang="en-US" sz="600" b="1" spc="-10" dirty="0">
                <a:latin typeface="GothicBBBPro-Medium"/>
              </a:rPr>
              <a:t>当社調べ</a:t>
            </a:r>
            <a:r>
              <a:rPr lang="ja-JP" altLang="en-US" sz="600" b="1" spc="-300" dirty="0">
                <a:latin typeface="GothicBBBPro-Medium"/>
              </a:rPr>
              <a:t>）</a:t>
            </a:r>
            <a:endParaRPr lang="en-US" altLang="ja-JP" sz="600" b="1" spc="-300" dirty="0">
              <a:latin typeface="GothicBBBPro-Medium"/>
            </a:endParaRPr>
          </a:p>
          <a:p>
            <a:pPr algn="just"/>
            <a:r>
              <a:rPr lang="ja-JP" altLang="en-US" sz="600" b="1" spc="-300" dirty="0">
                <a:latin typeface="GothicBBBPro-Medium"/>
              </a:rPr>
              <a:t>　　</a:t>
            </a:r>
            <a:r>
              <a:rPr lang="ja-JP" altLang="en-US" sz="600" b="1" dirty="0">
                <a:latin typeface="GothicBBBPro-Medium"/>
              </a:rPr>
              <a:t>●従来プランのままで新型エコキュートへ買い替えを想定</a:t>
            </a:r>
            <a:r>
              <a:rPr lang="ja-JP" altLang="en-US" sz="600" b="1" spc="-300" dirty="0">
                <a:latin typeface="GothicBBBPro-Medium"/>
              </a:rPr>
              <a:t>。</a:t>
            </a:r>
            <a:r>
              <a:rPr lang="ja-JP" altLang="en-US" sz="600" b="1" dirty="0">
                <a:latin typeface="GothicBBBPro-Medium"/>
              </a:rPr>
              <a:t>●お住まいの地域</a:t>
            </a:r>
            <a:r>
              <a:rPr lang="ja-JP" altLang="en-US" sz="600" b="1" spc="-300" dirty="0">
                <a:latin typeface="GothicBBBPro-Medium"/>
              </a:rPr>
              <a:t>、</a:t>
            </a:r>
            <a:r>
              <a:rPr lang="ja-JP" altLang="en-US" sz="600" b="1" dirty="0">
                <a:latin typeface="GothicBBBPro-Medium"/>
              </a:rPr>
              <a:t>ご使用状況により光熱費は異なります。</a:t>
            </a:r>
            <a:endParaRPr kumimoji="1" lang="ja-JP" altLang="en-US" sz="600" b="1" dirty="0"/>
          </a:p>
          <a:p>
            <a:endParaRPr kumimoji="1" lang="ja-JP" altLang="en-US" sz="600" b="1" spc="-50" dirty="0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59B07D78-7B2F-E9A2-0AF4-F59C2E3C17C2}"/>
              </a:ext>
            </a:extLst>
          </p:cNvPr>
          <p:cNvSpPr/>
          <p:nvPr/>
        </p:nvSpPr>
        <p:spPr>
          <a:xfrm>
            <a:off x="5493526" y="7618589"/>
            <a:ext cx="1701006" cy="2690824"/>
          </a:xfrm>
          <a:prstGeom prst="rect">
            <a:avLst/>
          </a:prstGeom>
          <a:solidFill>
            <a:srgbClr val="DFF2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1E59A3A1-2852-F57E-A0D9-581851405647}"/>
              </a:ext>
            </a:extLst>
          </p:cNvPr>
          <p:cNvSpPr/>
          <p:nvPr/>
        </p:nvSpPr>
        <p:spPr>
          <a:xfrm>
            <a:off x="5493526" y="6924486"/>
            <a:ext cx="1701006" cy="696401"/>
          </a:xfrm>
          <a:prstGeom prst="rect">
            <a:avLst/>
          </a:prstGeom>
          <a:solidFill>
            <a:srgbClr val="0B37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9" name="図 58">
            <a:extLst>
              <a:ext uri="{FF2B5EF4-FFF2-40B4-BE49-F238E27FC236}">
                <a16:creationId xmlns:a16="http://schemas.microsoft.com/office/drawing/2014/main" id="{907BCB0A-A4EC-2FCE-50F8-8676F9CEE24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02" y="7107281"/>
            <a:ext cx="3158720" cy="402351"/>
          </a:xfrm>
          <a:prstGeom prst="rect">
            <a:avLst/>
          </a:prstGeom>
        </p:spPr>
      </p:pic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57BC03CE-6320-239F-49DB-AF971EFCDE15}"/>
              </a:ext>
            </a:extLst>
          </p:cNvPr>
          <p:cNvSpPr txBox="1"/>
          <p:nvPr/>
        </p:nvSpPr>
        <p:spPr>
          <a:xfrm>
            <a:off x="446605" y="7474606"/>
            <a:ext cx="3780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i="0" u="none" strike="noStrike" spc="-150" dirty="0">
                <a:solidFill>
                  <a:srgbClr val="0B3775"/>
                </a:solidFill>
                <a:latin typeface="UDShinGoPro-DeBold"/>
              </a:rPr>
              <a:t>スマ</a:t>
            </a:r>
            <a:r>
              <a:rPr lang="ja-JP" altLang="en-US" b="1" i="0" u="none" strike="noStrike" spc="-40" dirty="0">
                <a:solidFill>
                  <a:srgbClr val="0B3775"/>
                </a:solidFill>
                <a:latin typeface="UDShinGoPro-DeBold"/>
              </a:rPr>
              <a:t>ホ</a:t>
            </a:r>
            <a:r>
              <a:rPr lang="ja-JP" altLang="en-US" sz="1400" b="1" i="0" u="none" strike="noStrike" spc="-40" dirty="0">
                <a:solidFill>
                  <a:srgbClr val="0B3775"/>
                </a:solidFill>
                <a:latin typeface="UDShinGoPro-DeBold"/>
              </a:rPr>
              <a:t>で</a:t>
            </a:r>
            <a:r>
              <a:rPr lang="ja-JP" altLang="en-US" b="1" i="0" u="none" strike="noStrike" spc="-40" dirty="0">
                <a:solidFill>
                  <a:srgbClr val="0B3775"/>
                </a:solidFill>
                <a:latin typeface="UDShinGoPro-DeBold"/>
              </a:rPr>
              <a:t>どこでもカンタン操</a:t>
            </a:r>
            <a:r>
              <a:rPr lang="ja-JP" altLang="en-US" b="1" i="0" u="none" strike="noStrike" spc="-500" dirty="0">
                <a:solidFill>
                  <a:srgbClr val="0B3775"/>
                </a:solidFill>
                <a:latin typeface="UDShinGoPro-DeBold"/>
              </a:rPr>
              <a:t>作</a:t>
            </a:r>
            <a:r>
              <a:rPr lang="ja-JP" altLang="en-US" b="1" i="0" u="none" strike="noStrike" baseline="0" dirty="0">
                <a:solidFill>
                  <a:srgbClr val="0B3775"/>
                </a:solidFill>
                <a:latin typeface="UDShinGoPro-DeBold"/>
              </a:rPr>
              <a:t>！</a:t>
            </a:r>
            <a:endParaRPr lang="ja-JP" altLang="en-US" dirty="0">
              <a:solidFill>
                <a:srgbClr val="0B3775"/>
              </a:solidFill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FDAEACA2-C6BE-A460-EB30-9EBB7410F027}"/>
              </a:ext>
            </a:extLst>
          </p:cNvPr>
          <p:cNvSpPr txBox="1"/>
          <p:nvPr/>
        </p:nvSpPr>
        <p:spPr>
          <a:xfrm>
            <a:off x="3736479" y="7082377"/>
            <a:ext cx="1683370" cy="790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100"/>
              </a:lnSpc>
            </a:pPr>
            <a:r>
              <a:rPr lang="ja-JP" altLang="en-US" sz="800" b="1" i="0" u="none" strike="noStrike" spc="-30" dirty="0">
                <a:latin typeface="HiraginoUDSansStd-W5"/>
              </a:rPr>
              <a:t>無線</a:t>
            </a:r>
            <a:r>
              <a:rPr lang="en-US" altLang="ja-JP" sz="1000" b="1" i="0" u="none" strike="noStrike" spc="-30" dirty="0">
                <a:latin typeface="HiraginoUDSansStd-W5"/>
              </a:rPr>
              <a:t>LAN</a:t>
            </a:r>
            <a:r>
              <a:rPr lang="ja-JP" altLang="en-US" sz="800" b="1" i="0" u="none" strike="noStrike" spc="-30" dirty="0">
                <a:latin typeface="HiraginoUDSansStd-W5"/>
              </a:rPr>
              <a:t>対応リモコン</a:t>
            </a:r>
            <a:r>
              <a:rPr lang="ja-JP" altLang="en-US" sz="800" b="1" i="0" u="none" strike="noStrike" spc="-30" dirty="0" smtClean="0">
                <a:latin typeface="HiraginoUDSansStd-W5"/>
              </a:rPr>
              <a:t>なら</a:t>
            </a:r>
            <a:endParaRPr lang="en-US" altLang="ja-JP" sz="800" b="1" i="0" u="none" strike="noStrike" spc="-30" dirty="0" smtClean="0">
              <a:latin typeface="HiraginoUDSansStd-W5"/>
            </a:endParaRPr>
          </a:p>
          <a:p>
            <a:pPr algn="just">
              <a:lnSpc>
                <a:spcPts val="1100"/>
              </a:lnSpc>
            </a:pPr>
            <a:r>
              <a:rPr lang="ja-JP" altLang="en-US" sz="800" b="1" i="0" u="none" strike="noStrike" spc="-30" dirty="0" smtClean="0">
                <a:latin typeface="HiraginoUDSansStd-W5"/>
              </a:rPr>
              <a:t>コロナ</a:t>
            </a:r>
            <a:r>
              <a:rPr lang="ja-JP" altLang="en-US" sz="800" b="1" i="0" u="none" strike="noStrike" spc="-120" dirty="0" smtClean="0">
                <a:latin typeface="HiraginoUDSansStd-W5"/>
              </a:rPr>
              <a:t>快適</a:t>
            </a:r>
            <a:r>
              <a:rPr lang="ja-JP" altLang="en-US" sz="800" b="1" i="0" u="none" strike="noStrike" spc="-120" dirty="0">
                <a:latin typeface="HiraginoUDSansStd-W5"/>
              </a:rPr>
              <a:t>ホームアプリを使って、遠隔</a:t>
            </a:r>
            <a:r>
              <a:rPr lang="ja-JP" altLang="en-US" sz="800" b="1" i="0" u="none" strike="noStrike" spc="-120" dirty="0" smtClean="0">
                <a:latin typeface="HiraginoUDSansStd-W5"/>
              </a:rPr>
              <a:t>操作や</a:t>
            </a:r>
            <a:r>
              <a:rPr lang="ja-JP" altLang="en-US" sz="800" b="1" i="0" u="none" strike="noStrike" spc="-120" dirty="0">
                <a:latin typeface="HiraginoUDSansStd-W5"/>
              </a:rPr>
              <a:t>見える化が可能に</a:t>
            </a:r>
            <a:r>
              <a:rPr lang="ja-JP" altLang="en-US" sz="800" b="1" i="0" u="none" strike="noStrike" spc="-120" dirty="0" smtClean="0">
                <a:latin typeface="HiraginoUDSansStd-W5"/>
              </a:rPr>
              <a:t>。</a:t>
            </a:r>
            <a:endParaRPr lang="en-US" altLang="ja-JP" sz="800" b="1" i="0" u="none" strike="noStrike" spc="-120" dirty="0" smtClean="0">
              <a:latin typeface="HiraginoUDSansStd-W5"/>
            </a:endParaRPr>
          </a:p>
          <a:p>
            <a:pPr algn="just">
              <a:lnSpc>
                <a:spcPts val="1100"/>
              </a:lnSpc>
            </a:pPr>
            <a:r>
              <a:rPr lang="ja-JP" altLang="en-US" sz="800" b="1" i="0" u="none" strike="noStrike" spc="-120" dirty="0" smtClean="0">
                <a:latin typeface="HiraginoUDSansStd-W5"/>
              </a:rPr>
              <a:t>自宅</a:t>
            </a:r>
            <a:r>
              <a:rPr lang="ja-JP" altLang="en-US" sz="800" b="1" i="0" u="none" strike="noStrike" spc="-120" dirty="0">
                <a:latin typeface="HiraginoUDSansStd-W5"/>
              </a:rPr>
              <a:t>や離れて</a:t>
            </a:r>
            <a:r>
              <a:rPr lang="ja-JP" altLang="en-US" sz="800" b="1" i="0" u="none" strike="noStrike" spc="-120" dirty="0" smtClean="0">
                <a:latin typeface="HiraginoUDSansStd-W5"/>
              </a:rPr>
              <a:t>暮らす</a:t>
            </a:r>
            <a:r>
              <a:rPr lang="ja-JP" altLang="en-US" sz="800" b="1" i="0" u="none" strike="noStrike" spc="-120" dirty="0">
                <a:latin typeface="HiraginoUDSansStd-W5"/>
              </a:rPr>
              <a:t>ご家族の見まもりもできます。</a:t>
            </a:r>
            <a:endParaRPr lang="ja-JP" altLang="en-US" b="1" spc="-120" dirty="0"/>
          </a:p>
        </p:txBody>
      </p: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C72B7808-67D1-7AC2-FAD3-0BD2038D5A8F}"/>
              </a:ext>
            </a:extLst>
          </p:cNvPr>
          <p:cNvGrpSpPr/>
          <p:nvPr/>
        </p:nvGrpSpPr>
        <p:grpSpPr>
          <a:xfrm>
            <a:off x="516811" y="7857766"/>
            <a:ext cx="2544528" cy="307777"/>
            <a:chOff x="516811" y="7857766"/>
            <a:chExt cx="2544528" cy="307777"/>
          </a:xfrm>
        </p:grpSpPr>
        <p:grpSp>
          <p:nvGrpSpPr>
            <p:cNvPr id="63" name="グループ化 62">
              <a:extLst>
                <a:ext uri="{FF2B5EF4-FFF2-40B4-BE49-F238E27FC236}">
                  <a16:creationId xmlns:a16="http://schemas.microsoft.com/office/drawing/2014/main" id="{D7FDE042-DF69-CB35-7F4C-5587DA1FAAF9}"/>
                </a:ext>
              </a:extLst>
            </p:cNvPr>
            <p:cNvGrpSpPr/>
            <p:nvPr/>
          </p:nvGrpSpPr>
          <p:grpSpPr>
            <a:xfrm>
              <a:off x="537099" y="7898104"/>
              <a:ext cx="2524240" cy="245458"/>
              <a:chOff x="537099" y="7898104"/>
              <a:chExt cx="2524240" cy="245458"/>
            </a:xfrm>
          </p:grpSpPr>
          <p:sp>
            <p:nvSpPr>
              <p:cNvPr id="70" name="正方形/長方形 69">
                <a:extLst>
                  <a:ext uri="{FF2B5EF4-FFF2-40B4-BE49-F238E27FC236}">
                    <a16:creationId xmlns:a16="http://schemas.microsoft.com/office/drawing/2014/main" id="{895CC96D-8086-7EA6-9EBC-31F63BC1E7A2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正方形/長方形 70">
                <a:extLst>
                  <a:ext uri="{FF2B5EF4-FFF2-40B4-BE49-F238E27FC236}">
                    <a16:creationId xmlns:a16="http://schemas.microsoft.com/office/drawing/2014/main" id="{81995252-99E0-2BFA-AFA9-63AD86B95AE1}"/>
                  </a:ext>
                </a:extLst>
              </p:cNvPr>
              <p:cNvSpPr/>
              <p:nvPr/>
            </p:nvSpPr>
            <p:spPr>
              <a:xfrm>
                <a:off x="782342" y="7898104"/>
                <a:ext cx="2278997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4" name="グループ化 63">
              <a:extLst>
                <a:ext uri="{FF2B5EF4-FFF2-40B4-BE49-F238E27FC236}">
                  <a16:creationId xmlns:a16="http://schemas.microsoft.com/office/drawing/2014/main" id="{CDD6C825-7197-F17F-6224-8E8CEA9A8C4D}"/>
                </a:ext>
              </a:extLst>
            </p:cNvPr>
            <p:cNvGrpSpPr/>
            <p:nvPr/>
          </p:nvGrpSpPr>
          <p:grpSpPr>
            <a:xfrm>
              <a:off x="516811" y="7857766"/>
              <a:ext cx="2293270" cy="307777"/>
              <a:chOff x="516811" y="7857766"/>
              <a:chExt cx="2293270" cy="307777"/>
            </a:xfrm>
          </p:grpSpPr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A9417C21-D83B-6D8C-D0F5-3833CE62B114}"/>
                  </a:ext>
                </a:extLst>
              </p:cNvPr>
              <p:cNvSpPr txBox="1"/>
              <p:nvPr/>
            </p:nvSpPr>
            <p:spPr>
              <a:xfrm>
                <a:off x="774267" y="7880850"/>
                <a:ext cx="2035814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1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ソーラーモードアプリ</a:t>
                </a:r>
                <a:endParaRPr lang="ja-JP" altLang="en-US" sz="11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BA05DDC5-C5D0-302D-4D69-76CCE0DADADB}"/>
                  </a:ext>
                </a:extLst>
              </p:cNvPr>
              <p:cNvSpPr txBox="1"/>
              <p:nvPr/>
            </p:nvSpPr>
            <p:spPr>
              <a:xfrm>
                <a:off x="516811" y="7857766"/>
                <a:ext cx="3172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4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endParaRPr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DD9A4C99-5C97-E782-EBAE-9B022F98BC1F}"/>
              </a:ext>
            </a:extLst>
          </p:cNvPr>
          <p:cNvGrpSpPr/>
          <p:nvPr/>
        </p:nvGrpSpPr>
        <p:grpSpPr>
          <a:xfrm>
            <a:off x="3249344" y="7837725"/>
            <a:ext cx="2064256" cy="327818"/>
            <a:chOff x="3249344" y="7837725"/>
            <a:chExt cx="2064256" cy="327818"/>
          </a:xfrm>
        </p:grpSpPr>
        <p:grpSp>
          <p:nvGrpSpPr>
            <p:cNvPr id="73" name="グループ化 72">
              <a:extLst>
                <a:ext uri="{FF2B5EF4-FFF2-40B4-BE49-F238E27FC236}">
                  <a16:creationId xmlns:a16="http://schemas.microsoft.com/office/drawing/2014/main" id="{AA53CD5A-ABE2-E8C1-155E-375DE32D172E}"/>
                </a:ext>
              </a:extLst>
            </p:cNvPr>
            <p:cNvGrpSpPr/>
            <p:nvPr/>
          </p:nvGrpSpPr>
          <p:grpSpPr>
            <a:xfrm>
              <a:off x="3249344" y="7857766"/>
              <a:ext cx="2064256" cy="307777"/>
              <a:chOff x="3249344" y="7857766"/>
              <a:chExt cx="2064256" cy="307777"/>
            </a:xfrm>
          </p:grpSpPr>
          <p:grpSp>
            <p:nvGrpSpPr>
              <p:cNvPr id="77" name="グループ化 76">
                <a:extLst>
                  <a:ext uri="{FF2B5EF4-FFF2-40B4-BE49-F238E27FC236}">
                    <a16:creationId xmlns:a16="http://schemas.microsoft.com/office/drawing/2014/main" id="{D4BBA910-D8F9-E8DA-352F-7E2EA74B40EA}"/>
                  </a:ext>
                </a:extLst>
              </p:cNvPr>
              <p:cNvGrpSpPr/>
              <p:nvPr/>
            </p:nvGrpSpPr>
            <p:grpSpPr>
              <a:xfrm>
                <a:off x="3269632" y="7898104"/>
                <a:ext cx="2043968" cy="245458"/>
                <a:chOff x="537099" y="7898104"/>
                <a:chExt cx="2043968" cy="245458"/>
              </a:xfrm>
            </p:grpSpPr>
            <p:sp>
              <p:nvSpPr>
                <p:cNvPr id="81" name="正方形/長方形 80">
                  <a:extLst>
                    <a:ext uri="{FF2B5EF4-FFF2-40B4-BE49-F238E27FC236}">
                      <a16:creationId xmlns:a16="http://schemas.microsoft.com/office/drawing/2014/main" id="{DBDB2012-3AE3-E478-A45F-990FEE6CC9C0}"/>
                    </a:ext>
                  </a:extLst>
                </p:cNvPr>
                <p:cNvSpPr/>
                <p:nvPr/>
              </p:nvSpPr>
              <p:spPr>
                <a:xfrm>
                  <a:off x="537099" y="7898104"/>
                  <a:ext cx="245243" cy="245458"/>
                </a:xfrm>
                <a:prstGeom prst="rect">
                  <a:avLst/>
                </a:prstGeom>
                <a:solidFill>
                  <a:srgbClr val="00A0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" name="正方形/長方形 81">
                  <a:extLst>
                    <a:ext uri="{FF2B5EF4-FFF2-40B4-BE49-F238E27FC236}">
                      <a16:creationId xmlns:a16="http://schemas.microsoft.com/office/drawing/2014/main" id="{835B7F54-C39F-9B2D-87C1-EF62EB510B2F}"/>
                    </a:ext>
                  </a:extLst>
                </p:cNvPr>
                <p:cNvSpPr/>
                <p:nvPr/>
              </p:nvSpPr>
              <p:spPr>
                <a:xfrm>
                  <a:off x="782343" y="7898104"/>
                  <a:ext cx="1798724" cy="245458"/>
                </a:xfrm>
                <a:prstGeom prst="rect">
                  <a:avLst/>
                </a:prstGeom>
                <a:solidFill>
                  <a:srgbClr val="0B3775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78" name="グループ化 77">
                <a:extLst>
                  <a:ext uri="{FF2B5EF4-FFF2-40B4-BE49-F238E27FC236}">
                    <a16:creationId xmlns:a16="http://schemas.microsoft.com/office/drawing/2014/main" id="{EC8A7115-54B5-69C7-3D4E-D196B17D6D66}"/>
                  </a:ext>
                </a:extLst>
              </p:cNvPr>
              <p:cNvGrpSpPr/>
              <p:nvPr/>
            </p:nvGrpSpPr>
            <p:grpSpPr>
              <a:xfrm>
                <a:off x="3249344" y="7857766"/>
                <a:ext cx="1600714" cy="307777"/>
                <a:chOff x="3249344" y="7857766"/>
                <a:chExt cx="1600714" cy="307777"/>
              </a:xfrm>
            </p:grpSpPr>
            <p:sp>
              <p:nvSpPr>
                <p:cNvPr id="79" name="テキスト ボックス 78">
                  <a:extLst>
                    <a:ext uri="{FF2B5EF4-FFF2-40B4-BE49-F238E27FC236}">
                      <a16:creationId xmlns:a16="http://schemas.microsoft.com/office/drawing/2014/main" id="{FEBFF82A-FC1E-0B7E-CAF3-FB6D4BEEB3DB}"/>
                    </a:ext>
                  </a:extLst>
                </p:cNvPr>
                <p:cNvSpPr txBox="1"/>
                <p:nvPr/>
              </p:nvSpPr>
              <p:spPr>
                <a:xfrm>
                  <a:off x="3506800" y="7880850"/>
                  <a:ext cx="1343258" cy="261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1100" b="1" i="0" u="none" strike="noStrike" baseline="0" dirty="0">
                      <a:solidFill>
                        <a:srgbClr val="FFFFFF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レジリエンス機能</a:t>
                  </a:r>
                  <a:endParaRPr lang="ja-JP" altLang="en-US" sz="1100" b="1" dirty="0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80" name="テキスト ボックス 79">
                  <a:extLst>
                    <a:ext uri="{FF2B5EF4-FFF2-40B4-BE49-F238E27FC236}">
                      <a16:creationId xmlns:a16="http://schemas.microsoft.com/office/drawing/2014/main" id="{C197E095-E03D-C598-B75D-00EF53C6241D}"/>
                    </a:ext>
                  </a:extLst>
                </p:cNvPr>
                <p:cNvSpPr txBox="1"/>
                <p:nvPr/>
              </p:nvSpPr>
              <p:spPr>
                <a:xfrm>
                  <a:off x="3249344" y="7857766"/>
                  <a:ext cx="317264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1400" b="1" i="0" u="none" strike="noStrike" baseline="0" dirty="0">
                      <a:solidFill>
                        <a:srgbClr val="FFFFFF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2</a:t>
                  </a:r>
                  <a:endParaRPr lang="ja-JP" altLang="en-US" sz="1400" b="1" dirty="0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33B3D096-2AE3-F7B7-4936-00738E0F63B7}"/>
                </a:ext>
              </a:extLst>
            </p:cNvPr>
            <p:cNvSpPr txBox="1"/>
            <p:nvPr/>
          </p:nvSpPr>
          <p:spPr>
            <a:xfrm rot="271158">
              <a:off x="4771638" y="7837725"/>
              <a:ext cx="338284" cy="182397"/>
            </a:xfrm>
            <a:prstGeom prst="rect">
              <a:avLst/>
            </a:prstGeom>
            <a:noFill/>
          </p:spPr>
          <p:txBody>
            <a:bodyPr wrap="square" rtlCol="0">
              <a:prstTxWarp prst="textSlantUp">
                <a:avLst/>
              </a:prstTxWarp>
              <a:spAutoFit/>
            </a:bodyPr>
            <a:lstStyle/>
            <a:p>
              <a:pPr algn="ctr"/>
              <a:r>
                <a:rPr kumimoji="1" lang="en-US" altLang="ja-JP" sz="400" spc="-20" dirty="0">
                  <a:solidFill>
                    <a:schemeClr val="bg1"/>
                  </a:solidFill>
                  <a:latin typeface="Constantia" panose="02030602050306030303" pitchFamily="18" charset="0"/>
                </a:rPr>
                <a:t>NEW</a:t>
              </a:r>
              <a:endParaRPr kumimoji="1" lang="ja-JP" altLang="en-US" sz="400" spc="-20" dirty="0">
                <a:solidFill>
                  <a:schemeClr val="bg1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4787D330-A9E8-0A7F-6F26-60A5C55EF6EB}"/>
              </a:ext>
            </a:extLst>
          </p:cNvPr>
          <p:cNvSpPr txBox="1"/>
          <p:nvPr/>
        </p:nvSpPr>
        <p:spPr>
          <a:xfrm>
            <a:off x="446605" y="8164979"/>
            <a:ext cx="2714356" cy="36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100"/>
              </a:lnSpc>
            </a:pPr>
            <a:r>
              <a:rPr lang="en-US" altLang="ja-JP" sz="950" b="1" i="0" u="none" strike="noStrike" dirty="0">
                <a:latin typeface="HiraginoUDSansStd-W4"/>
              </a:rPr>
              <a:t>HEMS</a:t>
            </a:r>
            <a:r>
              <a:rPr lang="ja-JP" altLang="en-US" sz="800" b="1" i="0" u="none" strike="noStrike" spc="-70" dirty="0">
                <a:latin typeface="HiraginoUDSansStd-W4"/>
              </a:rPr>
              <a:t>を導入していなくても</a:t>
            </a:r>
            <a:r>
              <a:rPr lang="ja-JP" altLang="en-US" sz="800" b="1" i="0" u="none" strike="noStrike" spc="-500" dirty="0">
                <a:latin typeface="HiraginoUDSansStd-W4"/>
              </a:rPr>
              <a:t>、</a:t>
            </a:r>
            <a:r>
              <a:rPr lang="ja-JP" altLang="en-US" sz="800" b="1" i="0" u="none" strike="noStrike" spc="-50" dirty="0">
                <a:latin typeface="HiraginoUDSansStd-W4"/>
              </a:rPr>
              <a:t>太陽光発電状況とクラウドの</a:t>
            </a:r>
          </a:p>
          <a:p>
            <a:pPr algn="l">
              <a:lnSpc>
                <a:spcPts val="1100"/>
              </a:lnSpc>
            </a:pPr>
            <a:r>
              <a:rPr lang="ja-JP" altLang="en-US" sz="800" b="1" i="0" u="none" strike="noStrike" spc="-50" dirty="0">
                <a:latin typeface="HiraginoUDSansStd-W4"/>
              </a:rPr>
              <a:t>天気予報から自動制御で最適な沸き上げ運転ができます。</a:t>
            </a:r>
            <a:endParaRPr lang="ja-JP" altLang="en-US" b="1" spc="-50" dirty="0"/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D8F4DF7A-FB08-E44D-CAEE-7B3DF7F1FB18}"/>
              </a:ext>
            </a:extLst>
          </p:cNvPr>
          <p:cNvSpPr txBox="1"/>
          <p:nvPr/>
        </p:nvSpPr>
        <p:spPr>
          <a:xfrm>
            <a:off x="3172236" y="8156906"/>
            <a:ext cx="2270343" cy="36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100"/>
              </a:lnSpc>
            </a:pPr>
            <a:r>
              <a:rPr lang="ja-JP" altLang="en-US" sz="800" b="1" i="0" u="none" strike="noStrike" spc="-50" dirty="0">
                <a:latin typeface="HiraginoUDSansStd-W4"/>
              </a:rPr>
              <a:t>停電や断水の発生が予測される時は</a:t>
            </a:r>
            <a:r>
              <a:rPr lang="ja-JP" altLang="en-US" sz="800" b="1" i="0" u="none" strike="noStrike" spc="-500" dirty="0">
                <a:latin typeface="HiraginoUDSansStd-W4"/>
              </a:rPr>
              <a:t>、</a:t>
            </a:r>
            <a:r>
              <a:rPr lang="ja-JP" altLang="en-US" sz="800" b="1" i="0" u="none" strike="noStrike" spc="-50" dirty="0">
                <a:latin typeface="HiraginoUDSansStd-W4"/>
              </a:rPr>
              <a:t>緊急の対策</a:t>
            </a:r>
          </a:p>
          <a:p>
            <a:pPr algn="l">
              <a:lnSpc>
                <a:spcPts val="1100"/>
              </a:lnSpc>
            </a:pPr>
            <a:r>
              <a:rPr lang="ja-JP" altLang="en-US" sz="800" b="1" i="0" u="none" strike="noStrike" spc="-100" dirty="0">
                <a:latin typeface="HiraginoUDSansStd-W4"/>
              </a:rPr>
              <a:t>をいち早く取ることができます。</a:t>
            </a:r>
            <a:endParaRPr lang="ja-JP" altLang="en-US" sz="800" b="1" spc="-100" dirty="0"/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F5D7361E-0898-DD2E-75E1-32A787BA4D5B}"/>
              </a:ext>
            </a:extLst>
          </p:cNvPr>
          <p:cNvSpPr txBox="1"/>
          <p:nvPr/>
        </p:nvSpPr>
        <p:spPr>
          <a:xfrm>
            <a:off x="742325" y="8507303"/>
            <a:ext cx="21265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b="1" i="0" u="none" strike="noStrike" baseline="0" dirty="0">
                <a:solidFill>
                  <a:srgbClr val="00B088"/>
                </a:solidFill>
                <a:latin typeface="HiraginoUDSansStd-W6"/>
              </a:rPr>
              <a:t>夜間と昼間に分けてかしこく沸き上げます</a:t>
            </a:r>
            <a:endParaRPr lang="ja-JP" altLang="en-US" sz="800" b="1" dirty="0">
              <a:solidFill>
                <a:srgbClr val="00B088"/>
              </a:solidFill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D3814A80-3CA7-9873-22EC-4531B952F95C}"/>
              </a:ext>
            </a:extLst>
          </p:cNvPr>
          <p:cNvSpPr txBox="1"/>
          <p:nvPr/>
        </p:nvSpPr>
        <p:spPr>
          <a:xfrm>
            <a:off x="3172236" y="8544952"/>
            <a:ext cx="8750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 i="0" u="none" strike="noStrike" baseline="0" dirty="0">
                <a:solidFill>
                  <a:srgbClr val="00B088"/>
                </a:solidFill>
                <a:latin typeface="HiraginoUDSansStd-W6"/>
              </a:rPr>
              <a:t>●</a:t>
            </a:r>
            <a:r>
              <a:rPr lang="en-US" altLang="ja-JP" sz="900" b="1" i="0" u="none" strike="noStrike" baseline="0" dirty="0">
                <a:solidFill>
                  <a:srgbClr val="00B088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</a:t>
            </a:r>
            <a:r>
              <a:rPr lang="ja-JP" altLang="en-US" sz="900" b="1" i="0" u="none" strike="noStrike" baseline="0" dirty="0">
                <a:solidFill>
                  <a:srgbClr val="00B088"/>
                </a:solidFill>
                <a:latin typeface="HiraginoUDSansStd-W6"/>
              </a:rPr>
              <a:t>回満タン</a:t>
            </a:r>
            <a:endParaRPr lang="ja-JP" altLang="en-US" sz="900" b="1" dirty="0">
              <a:solidFill>
                <a:srgbClr val="00B088"/>
              </a:solidFill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76AAB306-0C43-8D55-0F7D-F8CED6E71E44}"/>
              </a:ext>
            </a:extLst>
          </p:cNvPr>
          <p:cNvSpPr txBox="1"/>
          <p:nvPr/>
        </p:nvSpPr>
        <p:spPr>
          <a:xfrm>
            <a:off x="4165869" y="8544952"/>
            <a:ext cx="107362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 i="0" u="none" strike="noStrike" baseline="0" dirty="0">
                <a:solidFill>
                  <a:srgbClr val="00B088"/>
                </a:solidFill>
                <a:latin typeface="HiraginoUDSansStd-W6"/>
              </a:rPr>
              <a:t>●</a:t>
            </a:r>
            <a:r>
              <a:rPr lang="ja-JP" altLang="en-US" sz="900" b="1" i="0" u="none" strike="noStrike" baseline="0" dirty="0">
                <a:solidFill>
                  <a:srgbClr val="00B088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浴槽の水はり</a:t>
            </a:r>
            <a:endParaRPr lang="ja-JP" altLang="en-US" sz="900" b="1" dirty="0">
              <a:solidFill>
                <a:srgbClr val="00B088"/>
              </a:solidFill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26A3787B-F640-85A7-8EB6-5466EB062D46}"/>
              </a:ext>
            </a:extLst>
          </p:cNvPr>
          <p:cNvSpPr txBox="1"/>
          <p:nvPr/>
        </p:nvSpPr>
        <p:spPr>
          <a:xfrm>
            <a:off x="3292334" y="8712206"/>
            <a:ext cx="991043" cy="341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000"/>
              </a:lnSpc>
            </a:pPr>
            <a:r>
              <a:rPr lang="ja-JP" altLang="en-US" sz="700" b="1" i="0" u="none" strike="noStrike" dirty="0">
                <a:latin typeface="HiraginoUDSansStd-W4"/>
              </a:rPr>
              <a:t>貯湯タンク満タンに</a:t>
            </a:r>
          </a:p>
          <a:p>
            <a:pPr algn="l">
              <a:lnSpc>
                <a:spcPts val="1000"/>
              </a:lnSpc>
            </a:pPr>
            <a:r>
              <a:rPr lang="ja-JP" altLang="en-US" sz="700" b="1" i="0" u="none" strike="noStrike" dirty="0">
                <a:latin typeface="HiraginoUDSansStd-W4"/>
              </a:rPr>
              <a:t>お湯を確保します。</a:t>
            </a:r>
            <a:endParaRPr lang="ja-JP" altLang="en-US" sz="700" b="1" dirty="0"/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7765F0D9-57F1-DD42-653F-DEA0D109F8CD}"/>
              </a:ext>
            </a:extLst>
          </p:cNvPr>
          <p:cNvSpPr txBox="1"/>
          <p:nvPr/>
        </p:nvSpPr>
        <p:spPr>
          <a:xfrm>
            <a:off x="4276396" y="8725074"/>
            <a:ext cx="1114608" cy="320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700" b="1" i="0" u="none" strike="noStrike" spc="20" dirty="0">
                <a:latin typeface="HiraginoUDSansStd-W4"/>
              </a:rPr>
              <a:t>生活用水を浴槽に確保</a:t>
            </a:r>
          </a:p>
          <a:p>
            <a:pPr algn="l">
              <a:lnSpc>
                <a:spcPts val="1000"/>
              </a:lnSpc>
            </a:pPr>
            <a:r>
              <a:rPr lang="ja-JP" altLang="en-US" sz="700" b="1" i="0" u="none" strike="noStrike" spc="20" dirty="0">
                <a:latin typeface="HiraginoUDSansStd-W4"/>
              </a:rPr>
              <a:t>します。</a:t>
            </a:r>
            <a:endParaRPr lang="ja-JP" altLang="en-US" sz="700" b="1" spc="20" dirty="0"/>
          </a:p>
        </p:txBody>
      </p:sp>
      <p:pic>
        <p:nvPicPr>
          <p:cNvPr id="90" name="図 89">
            <a:extLst>
              <a:ext uri="{FF2B5EF4-FFF2-40B4-BE49-F238E27FC236}">
                <a16:creationId xmlns:a16="http://schemas.microsoft.com/office/drawing/2014/main" id="{51AE87ED-C0E7-8810-875F-AB40849237D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60" y="8682896"/>
            <a:ext cx="2521228" cy="681907"/>
          </a:xfrm>
          <a:prstGeom prst="rect">
            <a:avLst/>
          </a:prstGeom>
        </p:spPr>
      </p:pic>
      <p:pic>
        <p:nvPicPr>
          <p:cNvPr id="91" name="図 90">
            <a:extLst>
              <a:ext uri="{FF2B5EF4-FFF2-40B4-BE49-F238E27FC236}">
                <a16:creationId xmlns:a16="http://schemas.microsoft.com/office/drawing/2014/main" id="{0A92F969-E96C-1B3E-915B-5A18AB8A855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24" y="9405820"/>
            <a:ext cx="2701502" cy="632266"/>
          </a:xfrm>
          <a:prstGeom prst="rect">
            <a:avLst/>
          </a:prstGeom>
        </p:spPr>
      </p:pic>
      <p:pic>
        <p:nvPicPr>
          <p:cNvPr id="93" name="図 92">
            <a:extLst>
              <a:ext uri="{FF2B5EF4-FFF2-40B4-BE49-F238E27FC236}">
                <a16:creationId xmlns:a16="http://schemas.microsoft.com/office/drawing/2014/main" id="{18D720ED-7CB2-2F4F-91A4-D63C0DB50E3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57" y="8991868"/>
            <a:ext cx="2074461" cy="1157413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F401ACA7-AFF4-4E91-C31A-EEAE2D7D267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616" y="7516937"/>
            <a:ext cx="987590" cy="169824"/>
          </a:xfrm>
          <a:prstGeom prst="rect">
            <a:avLst/>
          </a:prstGeom>
        </p:spPr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97B39A1D-C35A-EB39-1631-E00975743B53}"/>
              </a:ext>
            </a:extLst>
          </p:cNvPr>
          <p:cNvSpPr txBox="1"/>
          <p:nvPr/>
        </p:nvSpPr>
        <p:spPr>
          <a:xfrm>
            <a:off x="5493525" y="7300537"/>
            <a:ext cx="180143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b="1" i="0" u="none" strike="noStrike" spc="-30" dirty="0">
                <a:solidFill>
                  <a:srgbClr val="FFFFFF"/>
                </a:solidFill>
                <a:latin typeface="HiraginoUDSansStd-W6"/>
              </a:rPr>
              <a:t>無線</a:t>
            </a:r>
            <a:r>
              <a:rPr lang="en-US" altLang="ja-JP" sz="800" b="1" i="0" u="none" strike="noStrike" spc="-30" dirty="0">
                <a:solidFill>
                  <a:srgbClr val="FFFFFF"/>
                </a:solidFill>
                <a:latin typeface="HiraginoUDSansStd-W6"/>
              </a:rPr>
              <a:t>LAN</a:t>
            </a:r>
            <a:r>
              <a:rPr lang="ja-JP" altLang="en-US" sz="800" b="1" i="0" u="none" strike="noStrike" spc="-30" dirty="0">
                <a:solidFill>
                  <a:srgbClr val="FFFFFF"/>
                </a:solidFill>
                <a:latin typeface="HiraginoUDSansStd-W6"/>
              </a:rPr>
              <a:t>対応インターホンリモコン</a:t>
            </a:r>
            <a:endParaRPr lang="ja-JP" altLang="en-US" sz="800" b="1" spc="-30" dirty="0"/>
          </a:p>
        </p:txBody>
      </p:sp>
      <p:pic>
        <p:nvPicPr>
          <p:cNvPr id="96" name="図 95">
            <a:extLst>
              <a:ext uri="{FF2B5EF4-FFF2-40B4-BE49-F238E27FC236}">
                <a16:creationId xmlns:a16="http://schemas.microsoft.com/office/drawing/2014/main" id="{45E8026B-EF3E-AADC-D3C1-4B591B14045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173" y="7690151"/>
            <a:ext cx="917048" cy="585238"/>
          </a:xfrm>
          <a:prstGeom prst="rect">
            <a:avLst/>
          </a:prstGeom>
        </p:spPr>
      </p:pic>
      <p:pic>
        <p:nvPicPr>
          <p:cNvPr id="97" name="図 96">
            <a:extLst>
              <a:ext uri="{FF2B5EF4-FFF2-40B4-BE49-F238E27FC236}">
                <a16:creationId xmlns:a16="http://schemas.microsoft.com/office/drawing/2014/main" id="{7E04EB24-BB50-399E-4BB6-7F6D7E85213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85" y="7693582"/>
            <a:ext cx="697583" cy="587851"/>
          </a:xfrm>
          <a:prstGeom prst="rect">
            <a:avLst/>
          </a:prstGeom>
        </p:spPr>
      </p:pic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31333538-8B1F-DDAE-4E13-608E59E6A88E}"/>
              </a:ext>
            </a:extLst>
          </p:cNvPr>
          <p:cNvSpPr txBox="1"/>
          <p:nvPr/>
        </p:nvSpPr>
        <p:spPr>
          <a:xfrm>
            <a:off x="5558440" y="8224858"/>
            <a:ext cx="69758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00" b="1" i="0" u="none" strike="noStrike" spc="-60" dirty="0">
                <a:latin typeface="HiraginoUDSansStd-W4"/>
              </a:rPr>
              <a:t>台所リモコン</a:t>
            </a:r>
            <a:endParaRPr lang="ja-JP" altLang="en-US" sz="700" b="1" spc="-60" dirty="0"/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73F29B68-07B0-8D46-7E03-070D6F2208D0}"/>
              </a:ext>
            </a:extLst>
          </p:cNvPr>
          <p:cNvSpPr txBox="1"/>
          <p:nvPr/>
        </p:nvSpPr>
        <p:spPr>
          <a:xfrm>
            <a:off x="6346668" y="8224858"/>
            <a:ext cx="69758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00" b="1" i="0" u="none" strike="noStrike" spc="-60" dirty="0">
                <a:latin typeface="HiraginoUDSansStd-W4"/>
              </a:rPr>
              <a:t>浴室リモコン</a:t>
            </a:r>
            <a:endParaRPr lang="ja-JP" altLang="en-US" sz="700" b="1" spc="-60" dirty="0"/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5B5CD090-B39A-C3F6-BB8C-F78FAC0AF93C}"/>
              </a:ext>
            </a:extLst>
          </p:cNvPr>
          <p:cNvSpPr txBox="1"/>
          <p:nvPr/>
        </p:nvSpPr>
        <p:spPr>
          <a:xfrm>
            <a:off x="5508248" y="8383633"/>
            <a:ext cx="1639973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i="0" u="none" strike="noStrike" spc="-60" dirty="0">
                <a:latin typeface="GothicBBBPro-Medium"/>
              </a:rPr>
              <a:t>※</a:t>
            </a:r>
            <a:r>
              <a:rPr lang="ja-JP" altLang="en-US" sz="500" b="1" i="0" u="none" strike="noStrike" spc="-60" dirty="0">
                <a:latin typeface="GothicBBBPro-Medium"/>
              </a:rPr>
              <a:t>対応するエコキュートについては裏面をご確認ください。</a:t>
            </a:r>
            <a:endParaRPr lang="ja-JP" altLang="en-US" sz="500" b="1" spc="-60" dirty="0"/>
          </a:p>
        </p:txBody>
      </p: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A95621E6-3664-B075-AA2C-3E59B2413DEF}"/>
              </a:ext>
            </a:extLst>
          </p:cNvPr>
          <p:cNvGrpSpPr/>
          <p:nvPr/>
        </p:nvGrpSpPr>
        <p:grpSpPr>
          <a:xfrm>
            <a:off x="3251249" y="7857609"/>
            <a:ext cx="2064256" cy="307777"/>
            <a:chOff x="3249344" y="7857766"/>
            <a:chExt cx="2064256" cy="307777"/>
          </a:xfrm>
        </p:grpSpPr>
        <p:grpSp>
          <p:nvGrpSpPr>
            <p:cNvPr id="106" name="グループ化 105">
              <a:extLst>
                <a:ext uri="{FF2B5EF4-FFF2-40B4-BE49-F238E27FC236}">
                  <a16:creationId xmlns:a16="http://schemas.microsoft.com/office/drawing/2014/main" id="{D411424A-8590-3E90-3B8C-C194D1EC1EDA}"/>
                </a:ext>
              </a:extLst>
            </p:cNvPr>
            <p:cNvGrpSpPr/>
            <p:nvPr/>
          </p:nvGrpSpPr>
          <p:grpSpPr>
            <a:xfrm>
              <a:off x="3269632" y="7898104"/>
              <a:ext cx="2043968" cy="245458"/>
              <a:chOff x="537099" y="7898104"/>
              <a:chExt cx="2043968" cy="245458"/>
            </a:xfrm>
          </p:grpSpPr>
          <p:sp>
            <p:nvSpPr>
              <p:cNvPr id="110" name="正方形/長方形 109">
                <a:extLst>
                  <a:ext uri="{FF2B5EF4-FFF2-40B4-BE49-F238E27FC236}">
                    <a16:creationId xmlns:a16="http://schemas.microsoft.com/office/drawing/2014/main" id="{D6AFB61E-6365-3281-BA30-8CA20644ACBD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正方形/長方形 110">
                <a:extLst>
                  <a:ext uri="{FF2B5EF4-FFF2-40B4-BE49-F238E27FC236}">
                    <a16:creationId xmlns:a16="http://schemas.microsoft.com/office/drawing/2014/main" id="{6B2B92A1-A01D-C004-AF9C-15FA0CEFA34A}"/>
                  </a:ext>
                </a:extLst>
              </p:cNvPr>
              <p:cNvSpPr/>
              <p:nvPr/>
            </p:nvSpPr>
            <p:spPr>
              <a:xfrm>
                <a:off x="782343" y="7898104"/>
                <a:ext cx="17987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7" name="グループ化 106">
              <a:extLst>
                <a:ext uri="{FF2B5EF4-FFF2-40B4-BE49-F238E27FC236}">
                  <a16:creationId xmlns:a16="http://schemas.microsoft.com/office/drawing/2014/main" id="{0C10C49A-1083-902A-C8DA-3006C00E0AEA}"/>
                </a:ext>
              </a:extLst>
            </p:cNvPr>
            <p:cNvGrpSpPr/>
            <p:nvPr/>
          </p:nvGrpSpPr>
          <p:grpSpPr>
            <a:xfrm>
              <a:off x="3249344" y="7857766"/>
              <a:ext cx="1600714" cy="307777"/>
              <a:chOff x="3249344" y="7857766"/>
              <a:chExt cx="1600714" cy="307777"/>
            </a:xfrm>
          </p:grpSpPr>
          <p:sp>
            <p:nvSpPr>
              <p:cNvPr id="108" name="テキスト ボックス 107">
                <a:extLst>
                  <a:ext uri="{FF2B5EF4-FFF2-40B4-BE49-F238E27FC236}">
                    <a16:creationId xmlns:a16="http://schemas.microsoft.com/office/drawing/2014/main" id="{F7AB0FA0-A79A-833F-6D34-F176343F6D04}"/>
                  </a:ext>
                </a:extLst>
              </p:cNvPr>
              <p:cNvSpPr txBox="1"/>
              <p:nvPr/>
            </p:nvSpPr>
            <p:spPr>
              <a:xfrm>
                <a:off x="3506800" y="7880850"/>
                <a:ext cx="1343258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1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レジリエンス機能</a:t>
                </a:r>
                <a:endParaRPr lang="ja-JP" altLang="en-US" sz="11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09" name="テキスト ボックス 108">
                <a:extLst>
                  <a:ext uri="{FF2B5EF4-FFF2-40B4-BE49-F238E27FC236}">
                    <a16:creationId xmlns:a16="http://schemas.microsoft.com/office/drawing/2014/main" id="{5118F6FD-8A5E-2F82-5016-18D841EC02AF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4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2</a:t>
                </a:r>
                <a:endParaRPr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63D8879F-FDD7-3511-F974-888A2C7E8B6D}"/>
              </a:ext>
            </a:extLst>
          </p:cNvPr>
          <p:cNvGrpSpPr/>
          <p:nvPr/>
        </p:nvGrpSpPr>
        <p:grpSpPr>
          <a:xfrm>
            <a:off x="5633424" y="8548092"/>
            <a:ext cx="1504876" cy="246221"/>
            <a:chOff x="5633424" y="8548860"/>
            <a:chExt cx="1504876" cy="246221"/>
          </a:xfrm>
        </p:grpSpPr>
        <p:grpSp>
          <p:nvGrpSpPr>
            <p:cNvPr id="113" name="グループ化 112">
              <a:extLst>
                <a:ext uri="{FF2B5EF4-FFF2-40B4-BE49-F238E27FC236}">
                  <a16:creationId xmlns:a16="http://schemas.microsoft.com/office/drawing/2014/main" id="{FDA1F313-13B1-F246-755E-DEA80889F977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117" name="正方形/長方形 116">
                <a:extLst>
                  <a:ext uri="{FF2B5EF4-FFF2-40B4-BE49-F238E27FC236}">
                    <a16:creationId xmlns:a16="http://schemas.microsoft.com/office/drawing/2014/main" id="{0B86E18C-8915-C312-E9FF-6313D863A7AE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" name="正方形/長方形 117">
                <a:extLst>
                  <a:ext uri="{FF2B5EF4-FFF2-40B4-BE49-F238E27FC236}">
                    <a16:creationId xmlns:a16="http://schemas.microsoft.com/office/drawing/2014/main" id="{9C3C1A13-1288-8175-1A6C-A5BB8CDFC523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4" name="グループ化 113">
              <a:extLst>
                <a:ext uri="{FF2B5EF4-FFF2-40B4-BE49-F238E27FC236}">
                  <a16:creationId xmlns:a16="http://schemas.microsoft.com/office/drawing/2014/main" id="{F967137C-CE62-AE36-DFC2-6EA9D8613C1C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115" name="テキスト ボックス 114">
                <a:extLst>
                  <a:ext uri="{FF2B5EF4-FFF2-40B4-BE49-F238E27FC236}">
                    <a16:creationId xmlns:a16="http://schemas.microsoft.com/office/drawing/2014/main" id="{31B19EFA-723C-7DDF-CD1D-FE26F7BE405A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5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遠隔操作</a:t>
                </a:r>
                <a:endParaRPr lang="ja-JP" altLang="en-US" sz="85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16" name="テキスト ボックス 115">
                <a:extLst>
                  <a:ext uri="{FF2B5EF4-FFF2-40B4-BE49-F238E27FC236}">
                    <a16:creationId xmlns:a16="http://schemas.microsoft.com/office/drawing/2014/main" id="{09ED3DE8-7C44-B721-8001-0249F275920D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3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B7CD7088-4FDF-CC48-8819-1157EEBDE22F}"/>
              </a:ext>
            </a:extLst>
          </p:cNvPr>
          <p:cNvGrpSpPr/>
          <p:nvPr/>
        </p:nvGrpSpPr>
        <p:grpSpPr>
          <a:xfrm>
            <a:off x="5633424" y="8892567"/>
            <a:ext cx="1504876" cy="246221"/>
            <a:chOff x="5633424" y="8548860"/>
            <a:chExt cx="1504876" cy="246221"/>
          </a:xfrm>
        </p:grpSpPr>
        <p:grpSp>
          <p:nvGrpSpPr>
            <p:cNvPr id="120" name="グループ化 119">
              <a:extLst>
                <a:ext uri="{FF2B5EF4-FFF2-40B4-BE49-F238E27FC236}">
                  <a16:creationId xmlns:a16="http://schemas.microsoft.com/office/drawing/2014/main" id="{8F7DF765-72B5-A348-FE00-0240F851B686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124" name="正方形/長方形 123">
                <a:extLst>
                  <a:ext uri="{FF2B5EF4-FFF2-40B4-BE49-F238E27FC236}">
                    <a16:creationId xmlns:a16="http://schemas.microsoft.com/office/drawing/2014/main" id="{0FB8C09C-50A8-5F1C-8B59-3F01D230ED0C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" name="正方形/長方形 124">
                <a:extLst>
                  <a:ext uri="{FF2B5EF4-FFF2-40B4-BE49-F238E27FC236}">
                    <a16:creationId xmlns:a16="http://schemas.microsoft.com/office/drawing/2014/main" id="{B0FEC3D4-6AC1-8362-DDA8-9FC2FF6569C8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1" name="グループ化 120">
              <a:extLst>
                <a:ext uri="{FF2B5EF4-FFF2-40B4-BE49-F238E27FC236}">
                  <a16:creationId xmlns:a16="http://schemas.microsoft.com/office/drawing/2014/main" id="{47B14136-BAD5-C59F-4A9F-918801A17F1B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122" name="テキスト ボックス 121">
                <a:extLst>
                  <a:ext uri="{FF2B5EF4-FFF2-40B4-BE49-F238E27FC236}">
                    <a16:creationId xmlns:a16="http://schemas.microsoft.com/office/drawing/2014/main" id="{0FB2C5A7-71BE-5F07-633F-05600D9D8A5B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-3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自宅みまもり</a:t>
                </a:r>
                <a:endParaRPr lang="ja-JP" altLang="en-US" sz="850" b="1" spc="-3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23" name="テキスト ボックス 122">
                <a:extLst>
                  <a:ext uri="{FF2B5EF4-FFF2-40B4-BE49-F238E27FC236}">
                    <a16:creationId xmlns:a16="http://schemas.microsoft.com/office/drawing/2014/main" id="{BE0673F5-F88F-8BBE-188C-0E63A5283F43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4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26" name="グループ化 125">
            <a:extLst>
              <a:ext uri="{FF2B5EF4-FFF2-40B4-BE49-F238E27FC236}">
                <a16:creationId xmlns:a16="http://schemas.microsoft.com/office/drawing/2014/main" id="{95B56513-2EF8-3B2F-7863-F90786077105}"/>
              </a:ext>
            </a:extLst>
          </p:cNvPr>
          <p:cNvGrpSpPr/>
          <p:nvPr/>
        </p:nvGrpSpPr>
        <p:grpSpPr>
          <a:xfrm>
            <a:off x="5633424" y="9241692"/>
            <a:ext cx="1504876" cy="246221"/>
            <a:chOff x="5633424" y="8548860"/>
            <a:chExt cx="1504876" cy="246221"/>
          </a:xfrm>
        </p:grpSpPr>
        <p:grpSp>
          <p:nvGrpSpPr>
            <p:cNvPr id="127" name="グループ化 126">
              <a:extLst>
                <a:ext uri="{FF2B5EF4-FFF2-40B4-BE49-F238E27FC236}">
                  <a16:creationId xmlns:a16="http://schemas.microsoft.com/office/drawing/2014/main" id="{1100E6A8-A825-8530-7BCA-3504111F3A5D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131" name="正方形/長方形 130">
                <a:extLst>
                  <a:ext uri="{FF2B5EF4-FFF2-40B4-BE49-F238E27FC236}">
                    <a16:creationId xmlns:a16="http://schemas.microsoft.com/office/drawing/2014/main" id="{CB3875D6-724B-BEF0-04D6-4133B7B50CCD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" name="正方形/長方形 131">
                <a:extLst>
                  <a:ext uri="{FF2B5EF4-FFF2-40B4-BE49-F238E27FC236}">
                    <a16:creationId xmlns:a16="http://schemas.microsoft.com/office/drawing/2014/main" id="{DCC78F15-23E7-5A9C-BF6A-4785988B1B4F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8" name="グループ化 127">
              <a:extLst>
                <a:ext uri="{FF2B5EF4-FFF2-40B4-BE49-F238E27FC236}">
                  <a16:creationId xmlns:a16="http://schemas.microsoft.com/office/drawing/2014/main" id="{ABAB272B-EDDF-ABDA-B4E5-250873CDE648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129" name="テキスト ボックス 128">
                <a:extLst>
                  <a:ext uri="{FF2B5EF4-FFF2-40B4-BE49-F238E27FC236}">
                    <a16:creationId xmlns:a16="http://schemas.microsoft.com/office/drawing/2014/main" id="{C04E1B78-BE7B-5B41-D7D9-03E87A8289E4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-3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見える化</a:t>
                </a:r>
                <a:endParaRPr lang="ja-JP" altLang="en-US" sz="850" b="1" spc="-3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30" name="テキスト ボックス 129">
                <a:extLst>
                  <a:ext uri="{FF2B5EF4-FFF2-40B4-BE49-F238E27FC236}">
                    <a16:creationId xmlns:a16="http://schemas.microsoft.com/office/drawing/2014/main" id="{E69E5F2B-EA9E-CDC3-20AD-BC403CB92B32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5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33" name="グループ化 132">
            <a:extLst>
              <a:ext uri="{FF2B5EF4-FFF2-40B4-BE49-F238E27FC236}">
                <a16:creationId xmlns:a16="http://schemas.microsoft.com/office/drawing/2014/main" id="{D4AFE4F8-1F12-058C-3026-2B9B9D3F69D0}"/>
              </a:ext>
            </a:extLst>
          </p:cNvPr>
          <p:cNvGrpSpPr/>
          <p:nvPr/>
        </p:nvGrpSpPr>
        <p:grpSpPr>
          <a:xfrm>
            <a:off x="5633424" y="9598842"/>
            <a:ext cx="1504876" cy="246221"/>
            <a:chOff x="5633424" y="8548860"/>
            <a:chExt cx="1504876" cy="246221"/>
          </a:xfrm>
        </p:grpSpPr>
        <p:grpSp>
          <p:nvGrpSpPr>
            <p:cNvPr id="134" name="グループ化 133">
              <a:extLst>
                <a:ext uri="{FF2B5EF4-FFF2-40B4-BE49-F238E27FC236}">
                  <a16:creationId xmlns:a16="http://schemas.microsoft.com/office/drawing/2014/main" id="{337CD4A6-16C7-6B4D-6169-02BAB10E046E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138" name="正方形/長方形 137">
                <a:extLst>
                  <a:ext uri="{FF2B5EF4-FFF2-40B4-BE49-F238E27FC236}">
                    <a16:creationId xmlns:a16="http://schemas.microsoft.com/office/drawing/2014/main" id="{BC5E02DE-8D0D-2B3B-BC02-3821BAFA95B6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" name="正方形/長方形 138">
                <a:extLst>
                  <a:ext uri="{FF2B5EF4-FFF2-40B4-BE49-F238E27FC236}">
                    <a16:creationId xmlns:a16="http://schemas.microsoft.com/office/drawing/2014/main" id="{6041EEFE-2E48-7A42-2B64-4C6A8305C0E3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5" name="グループ化 134">
              <a:extLst>
                <a:ext uri="{FF2B5EF4-FFF2-40B4-BE49-F238E27FC236}">
                  <a16:creationId xmlns:a16="http://schemas.microsoft.com/office/drawing/2014/main" id="{3ABAFCA5-6B8C-602E-239C-40D1F6A96515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136" name="テキスト ボックス 135">
                <a:extLst>
                  <a:ext uri="{FF2B5EF4-FFF2-40B4-BE49-F238E27FC236}">
                    <a16:creationId xmlns:a16="http://schemas.microsoft.com/office/drawing/2014/main" id="{6A20A9CF-8F6D-C858-A30D-130E5DB1B443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-3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遠隔みまもり</a:t>
                </a:r>
                <a:endParaRPr lang="ja-JP" altLang="en-US" sz="850" b="1" spc="-3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37" name="テキスト ボックス 136">
                <a:extLst>
                  <a:ext uri="{FF2B5EF4-FFF2-40B4-BE49-F238E27FC236}">
                    <a16:creationId xmlns:a16="http://schemas.microsoft.com/office/drawing/2014/main" id="{4B524FB6-BCC0-CD12-B602-290E474D35DD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6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0D3BD0E0-DBAA-30F7-FBDA-07C80099821F}"/>
              </a:ext>
            </a:extLst>
          </p:cNvPr>
          <p:cNvSpPr txBox="1"/>
          <p:nvPr/>
        </p:nvSpPr>
        <p:spPr>
          <a:xfrm>
            <a:off x="5594293" y="8752644"/>
            <a:ext cx="126673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b="1" i="0" u="none" strike="noStrike" spc="-80" dirty="0">
                <a:latin typeface="HiraginoUDSansStd-W4"/>
              </a:rPr>
              <a:t>外出先から操作できる。</a:t>
            </a:r>
            <a:endParaRPr lang="ja-JP" altLang="en-US" b="1" spc="-80" dirty="0"/>
          </a:p>
        </p:txBody>
      </p:sp>
      <p:sp>
        <p:nvSpPr>
          <p:cNvPr id="141" name="テキスト ボックス 140">
            <a:extLst>
              <a:ext uri="{FF2B5EF4-FFF2-40B4-BE49-F238E27FC236}">
                <a16:creationId xmlns:a16="http://schemas.microsoft.com/office/drawing/2014/main" id="{D2AA93D1-6887-EE3C-5711-ADD22A2CFF12}"/>
              </a:ext>
            </a:extLst>
          </p:cNvPr>
          <p:cNvSpPr txBox="1"/>
          <p:nvPr/>
        </p:nvSpPr>
        <p:spPr>
          <a:xfrm>
            <a:off x="5594293" y="9110428"/>
            <a:ext cx="150754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50" b="1" i="0" u="none" strike="noStrike" spc="-30" dirty="0">
                <a:latin typeface="HiraginoUDSansStd-W4"/>
              </a:rPr>
              <a:t>入浴者の状況がスマホで分かる。</a:t>
            </a:r>
            <a:endParaRPr lang="ja-JP" altLang="en-US" sz="750" b="1" spc="-30" dirty="0"/>
          </a:p>
        </p:txBody>
      </p:sp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53FD6C22-5884-4DB5-0C8A-ADF7909785ED}"/>
              </a:ext>
            </a:extLst>
          </p:cNvPr>
          <p:cNvSpPr txBox="1"/>
          <p:nvPr/>
        </p:nvSpPr>
        <p:spPr>
          <a:xfrm>
            <a:off x="5594293" y="9455906"/>
            <a:ext cx="150754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50" b="1" i="0" u="none" strike="noStrike" spc="-30" dirty="0">
                <a:latin typeface="HiraginoUDSansStd-W4"/>
              </a:rPr>
              <a:t>お湯の使用量などが確認できる。</a:t>
            </a:r>
            <a:endParaRPr lang="ja-JP" altLang="en-US" sz="750" b="1" spc="-30" dirty="0"/>
          </a:p>
        </p:txBody>
      </p:sp>
      <p:sp>
        <p:nvSpPr>
          <p:cNvPr id="143" name="テキスト ボックス 142">
            <a:extLst>
              <a:ext uri="{FF2B5EF4-FFF2-40B4-BE49-F238E27FC236}">
                <a16:creationId xmlns:a16="http://schemas.microsoft.com/office/drawing/2014/main" id="{5870FF4A-1E5E-6001-081F-326B57E26EBE}"/>
              </a:ext>
            </a:extLst>
          </p:cNvPr>
          <p:cNvSpPr txBox="1"/>
          <p:nvPr/>
        </p:nvSpPr>
        <p:spPr>
          <a:xfrm>
            <a:off x="5594293" y="9820721"/>
            <a:ext cx="157404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50" b="1" i="0" u="none" strike="noStrike" spc="-50" dirty="0">
                <a:latin typeface="HiraginoUDSansStd-W4"/>
              </a:rPr>
              <a:t>遠隔地にあるエコキュートの使用状況をチェックできる。</a:t>
            </a:r>
            <a:endParaRPr lang="ja-JP" altLang="en-US" sz="750" b="1" spc="-50" dirty="0"/>
          </a:p>
        </p:txBody>
      </p:sp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id="{A24E6243-2FF7-71CB-AFA3-11FFE3A8C42E}"/>
              </a:ext>
            </a:extLst>
          </p:cNvPr>
          <p:cNvSpPr txBox="1"/>
          <p:nvPr/>
        </p:nvSpPr>
        <p:spPr>
          <a:xfrm>
            <a:off x="5602087" y="10073785"/>
            <a:ext cx="1474411" cy="176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50" b="1" i="0" u="none" strike="noStrike" spc="-40" dirty="0">
                <a:latin typeface="GothicBBBPro-Medium"/>
              </a:rPr>
              <a:t>○事前に現地での接続が必要となります。</a:t>
            </a:r>
            <a:endParaRPr lang="ja-JP" altLang="en-US" sz="550" b="1" spc="-40" dirty="0"/>
          </a:p>
        </p:txBody>
      </p:sp>
      <p:sp>
        <p:nvSpPr>
          <p:cNvPr id="145" name="正方形/長方形 144">
            <a:extLst>
              <a:ext uri="{FF2B5EF4-FFF2-40B4-BE49-F238E27FC236}">
                <a16:creationId xmlns:a16="http://schemas.microsoft.com/office/drawing/2014/main" id="{5601F390-2080-6C38-774B-3B6E0CE7FE3B}"/>
              </a:ext>
            </a:extLst>
          </p:cNvPr>
          <p:cNvSpPr/>
          <p:nvPr/>
        </p:nvSpPr>
        <p:spPr>
          <a:xfrm>
            <a:off x="365142" y="6916053"/>
            <a:ext cx="6833326" cy="3393360"/>
          </a:xfrm>
          <a:prstGeom prst="rect">
            <a:avLst/>
          </a:prstGeom>
          <a:noFill/>
          <a:ln>
            <a:solidFill>
              <a:srgbClr val="0B37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6" name="グループ化 145">
            <a:extLst>
              <a:ext uri="{FF2B5EF4-FFF2-40B4-BE49-F238E27FC236}">
                <a16:creationId xmlns:a16="http://schemas.microsoft.com/office/drawing/2014/main" id="{40EEC5DB-D85A-D80B-3454-EADCDE2D59A4}"/>
              </a:ext>
            </a:extLst>
          </p:cNvPr>
          <p:cNvGrpSpPr/>
          <p:nvPr/>
        </p:nvGrpSpPr>
        <p:grpSpPr>
          <a:xfrm>
            <a:off x="5556039" y="6869866"/>
            <a:ext cx="1582284" cy="465056"/>
            <a:chOff x="5556039" y="6869866"/>
            <a:chExt cx="1582284" cy="465056"/>
          </a:xfrm>
        </p:grpSpPr>
        <p:grpSp>
          <p:nvGrpSpPr>
            <p:cNvPr id="147" name="グループ化 146">
              <a:extLst>
                <a:ext uri="{FF2B5EF4-FFF2-40B4-BE49-F238E27FC236}">
                  <a16:creationId xmlns:a16="http://schemas.microsoft.com/office/drawing/2014/main" id="{D9DD25C7-9DFF-399A-ABF8-E611CC365725}"/>
                </a:ext>
              </a:extLst>
            </p:cNvPr>
            <p:cNvGrpSpPr/>
            <p:nvPr/>
          </p:nvGrpSpPr>
          <p:grpSpPr>
            <a:xfrm>
              <a:off x="5556039" y="6869866"/>
              <a:ext cx="1582284" cy="465056"/>
              <a:chOff x="5277028" y="7446875"/>
              <a:chExt cx="1582284" cy="465056"/>
            </a:xfrm>
          </p:grpSpPr>
          <p:sp>
            <p:nvSpPr>
              <p:cNvPr id="149" name="四角形: 角を丸くする 148">
                <a:extLst>
                  <a:ext uri="{FF2B5EF4-FFF2-40B4-BE49-F238E27FC236}">
                    <a16:creationId xmlns:a16="http://schemas.microsoft.com/office/drawing/2014/main" id="{E277784F-96B1-28A4-F212-4B4CE5AC3EA5}"/>
                  </a:ext>
                </a:extLst>
              </p:cNvPr>
              <p:cNvSpPr/>
              <p:nvPr/>
            </p:nvSpPr>
            <p:spPr>
              <a:xfrm>
                <a:off x="5277028" y="7446875"/>
                <a:ext cx="1582284" cy="402351"/>
              </a:xfrm>
              <a:prstGeom prst="roundRect">
                <a:avLst>
                  <a:gd name="adj" fmla="val 50000"/>
                </a:avLst>
              </a:prstGeom>
              <a:solidFill>
                <a:srgbClr val="EB61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" name="二等辺三角形 149">
                <a:extLst>
                  <a:ext uri="{FF2B5EF4-FFF2-40B4-BE49-F238E27FC236}">
                    <a16:creationId xmlns:a16="http://schemas.microsoft.com/office/drawing/2014/main" id="{12A81B81-9C72-522C-A478-364C165F08B5}"/>
                  </a:ext>
                </a:extLst>
              </p:cNvPr>
              <p:cNvSpPr/>
              <p:nvPr/>
            </p:nvSpPr>
            <p:spPr>
              <a:xfrm rot="10800000">
                <a:off x="6005216" y="7786763"/>
                <a:ext cx="111447" cy="125168"/>
              </a:xfrm>
              <a:prstGeom prst="triangle">
                <a:avLst/>
              </a:prstGeom>
              <a:solidFill>
                <a:srgbClr val="EB61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48" name="テキスト ボックス 147">
              <a:extLst>
                <a:ext uri="{FF2B5EF4-FFF2-40B4-BE49-F238E27FC236}">
                  <a16:creationId xmlns:a16="http://schemas.microsoft.com/office/drawing/2014/main" id="{ABA94E17-7DF6-5B4F-AC62-D97FF4AAA03D}"/>
                </a:ext>
              </a:extLst>
            </p:cNvPr>
            <p:cNvSpPr txBox="1"/>
            <p:nvPr/>
          </p:nvSpPr>
          <p:spPr>
            <a:xfrm>
              <a:off x="5627429" y="6881217"/>
              <a:ext cx="1425041" cy="384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000" b="1" i="0" u="none" strike="noStrike" spc="-120" dirty="0">
                  <a:solidFill>
                    <a:srgbClr val="FFFFFF"/>
                  </a:solidFill>
                  <a:latin typeface="HiraginoUDSansStd-W6"/>
                </a:rPr>
                <a:t>コロナ快適ホームアプリ</a:t>
              </a:r>
            </a:p>
            <a:p>
              <a:pPr algn="ctr"/>
              <a:r>
                <a:rPr lang="ja-JP" altLang="en-US" sz="800" b="1" i="0" u="none" strike="noStrike" spc="-150" baseline="0" dirty="0">
                  <a:solidFill>
                    <a:srgbClr val="FFFFFF"/>
                  </a:solidFill>
                  <a:latin typeface="HiraginoUDSansStd-W6"/>
                </a:rPr>
                <a:t>と</a:t>
              </a:r>
              <a:r>
                <a:rPr lang="ja-JP" altLang="en-US" sz="80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の</a:t>
              </a:r>
              <a:r>
                <a:rPr lang="ja-JP" altLang="en-US" sz="90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連動が可能</a:t>
              </a:r>
              <a:endParaRPr lang="ja-JP" altLang="en-US" sz="900" b="1" dirty="0"/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ED5210-BF6D-00C3-839B-14CC4BDC42EE}"/>
              </a:ext>
            </a:extLst>
          </p:cNvPr>
          <p:cNvSpPr txBox="1"/>
          <p:nvPr/>
        </p:nvSpPr>
        <p:spPr>
          <a:xfrm>
            <a:off x="446035" y="9986612"/>
            <a:ext cx="235831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650" b="0" i="0" u="none" strike="noStrike" baseline="0" dirty="0">
                <a:latin typeface="GothicBBBPro-Medium"/>
              </a:rPr>
              <a:t>●</a:t>
            </a:r>
            <a:r>
              <a:rPr lang="ja-JP" altLang="en-US" sz="600" b="1" i="0" u="none" strike="noStrike" spc="-50" dirty="0">
                <a:latin typeface="GothicBBBPro-Medium"/>
              </a:rPr>
              <a:t>フルオートタイプの制御です。給湯専用タイプは最大</a:t>
            </a:r>
            <a:r>
              <a:rPr lang="en-US" altLang="ja-JP" sz="800" i="0" u="none" strike="noStrike" spc="-50" dirty="0">
                <a:latin typeface="GothicBBBPro-Medium"/>
              </a:rPr>
              <a:t>50</a:t>
            </a:r>
            <a:r>
              <a:rPr lang="ja-JP" altLang="en-US" sz="600" b="1" i="0" u="none" strike="noStrike" spc="-50" dirty="0">
                <a:latin typeface="GothicBBBPro-Medium"/>
              </a:rPr>
              <a:t>％。</a:t>
            </a:r>
            <a:endParaRPr lang="ja-JP" altLang="en-US" sz="600" b="1" spc="-5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1569FF0-28B5-BC1F-B7AE-334FD8ACE7AB}"/>
              </a:ext>
            </a:extLst>
          </p:cNvPr>
          <p:cNvSpPr txBox="1"/>
          <p:nvPr/>
        </p:nvSpPr>
        <p:spPr>
          <a:xfrm>
            <a:off x="1608967" y="2943000"/>
            <a:ext cx="294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spc="0" dirty="0"/>
              <a:t>※</a:t>
            </a:r>
            <a:endParaRPr kumimoji="1" lang="ja-JP" altLang="en-US" sz="600" dirty="0"/>
          </a:p>
        </p:txBody>
      </p:sp>
    </p:spTree>
    <p:extLst>
      <p:ext uri="{BB962C8B-B14F-4D97-AF65-F5344CB8AC3E}">
        <p14:creationId xmlns:p14="http://schemas.microsoft.com/office/powerpoint/2010/main" val="115705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図 44">
            <a:extLst>
              <a:ext uri="{FF2B5EF4-FFF2-40B4-BE49-F238E27FC236}">
                <a16:creationId xmlns:a16="http://schemas.microsoft.com/office/drawing/2014/main" id="{43878204-5E7D-F1D1-4C65-300011A0242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20" y="1798385"/>
            <a:ext cx="1212280" cy="1248857"/>
          </a:xfrm>
          <a:prstGeom prst="rect">
            <a:avLst/>
          </a:prstGeom>
        </p:spPr>
      </p:pic>
      <p:pic>
        <p:nvPicPr>
          <p:cNvPr id="277" name="図 276">
            <a:extLst>
              <a:ext uri="{FF2B5EF4-FFF2-40B4-BE49-F238E27FC236}">
                <a16:creationId xmlns:a16="http://schemas.microsoft.com/office/drawing/2014/main" id="{989EC391-15B5-0F6A-A9D5-DCA2783073B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32" y="6985009"/>
            <a:ext cx="1233181" cy="1272371"/>
          </a:xfrm>
          <a:prstGeom prst="rect">
            <a:avLst/>
          </a:prstGeom>
        </p:spPr>
      </p:pic>
      <p:pic>
        <p:nvPicPr>
          <p:cNvPr id="359" name="図 358">
            <a:extLst>
              <a:ext uri="{FF2B5EF4-FFF2-40B4-BE49-F238E27FC236}">
                <a16:creationId xmlns:a16="http://schemas.microsoft.com/office/drawing/2014/main" id="{7FA91261-7CCE-2A40-51D5-4080BB4EA2E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919" y="1721743"/>
            <a:ext cx="1180927" cy="1340300"/>
          </a:xfrm>
          <a:prstGeom prst="rect">
            <a:avLst/>
          </a:prstGeom>
        </p:spPr>
      </p:pic>
      <p:pic>
        <p:nvPicPr>
          <p:cNvPr id="454" name="図 453">
            <a:extLst>
              <a:ext uri="{FF2B5EF4-FFF2-40B4-BE49-F238E27FC236}">
                <a16:creationId xmlns:a16="http://schemas.microsoft.com/office/drawing/2014/main" id="{76619C78-301B-276B-AB19-3A2A3A54476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804" y="5420961"/>
            <a:ext cx="1123449" cy="1272371"/>
          </a:xfrm>
          <a:prstGeom prst="rect">
            <a:avLst/>
          </a:prstGeom>
        </p:spPr>
      </p:pic>
      <p:pic>
        <p:nvPicPr>
          <p:cNvPr id="573" name="図 572">
            <a:extLst>
              <a:ext uri="{FF2B5EF4-FFF2-40B4-BE49-F238E27FC236}">
                <a16:creationId xmlns:a16="http://schemas.microsoft.com/office/drawing/2014/main" id="{59CDDB48-9B73-94EB-00FB-0F5DFCCAF97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1701536"/>
            <a:ext cx="1118223" cy="1382103"/>
          </a:xfrm>
          <a:prstGeom prst="rect">
            <a:avLst/>
          </a:prstGeom>
        </p:spPr>
      </p:pic>
      <p:pic>
        <p:nvPicPr>
          <p:cNvPr id="638" name="図 637">
            <a:extLst>
              <a:ext uri="{FF2B5EF4-FFF2-40B4-BE49-F238E27FC236}">
                <a16:creationId xmlns:a16="http://schemas.microsoft.com/office/drawing/2014/main" id="{C3ABCF95-F64E-A610-094D-95F846A0506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896" y="5455182"/>
            <a:ext cx="1183540" cy="1191378"/>
          </a:xfrm>
          <a:prstGeom prst="rect">
            <a:avLst/>
          </a:prstGeom>
        </p:spPr>
      </p:pic>
      <p:pic>
        <p:nvPicPr>
          <p:cNvPr id="737" name="図 736">
            <a:extLst>
              <a:ext uri="{FF2B5EF4-FFF2-40B4-BE49-F238E27FC236}">
                <a16:creationId xmlns:a16="http://schemas.microsoft.com/office/drawing/2014/main" id="{D6A208DA-A656-3E95-9CF9-7479FEC4793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544" y="8930692"/>
            <a:ext cx="1126061" cy="1316786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2567044-8F20-7EF8-AE9A-C26B65057D39}"/>
              </a:ext>
            </a:extLst>
          </p:cNvPr>
          <p:cNvGrpSpPr/>
          <p:nvPr/>
        </p:nvGrpSpPr>
        <p:grpSpPr>
          <a:xfrm>
            <a:off x="0" y="0"/>
            <a:ext cx="7559675" cy="696686"/>
            <a:chOff x="0" y="0"/>
            <a:chExt cx="7559675" cy="696686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E5AE7906-6C9C-49BA-E6E4-FAD397007FF9}"/>
                </a:ext>
              </a:extLst>
            </p:cNvPr>
            <p:cNvSpPr/>
            <p:nvPr/>
          </p:nvSpPr>
          <p:spPr>
            <a:xfrm>
              <a:off x="0" y="0"/>
              <a:ext cx="7559675" cy="696686"/>
            </a:xfrm>
            <a:prstGeom prst="rect">
              <a:avLst/>
            </a:prstGeom>
            <a:solidFill>
              <a:srgbClr val="0B377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957677D-7B7D-72BF-72E7-E5C6631CBC34}"/>
                </a:ext>
              </a:extLst>
            </p:cNvPr>
            <p:cNvGrpSpPr/>
            <p:nvPr/>
          </p:nvGrpSpPr>
          <p:grpSpPr>
            <a:xfrm>
              <a:off x="253708" y="4272"/>
              <a:ext cx="7022571" cy="615749"/>
              <a:chOff x="253708" y="4272"/>
              <a:chExt cx="7022571" cy="615749"/>
            </a:xfrm>
          </p:grpSpPr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id="{454E252B-107B-C442-5CD4-DB7186112D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708" y="4272"/>
                <a:ext cx="1835055" cy="615749"/>
              </a:xfrm>
              <a:prstGeom prst="rect">
                <a:avLst/>
              </a:prstGeom>
            </p:spPr>
          </p:pic>
          <p:grpSp>
            <p:nvGrpSpPr>
              <p:cNvPr id="8" name="グループ化 7">
                <a:extLst>
                  <a:ext uri="{FF2B5EF4-FFF2-40B4-BE49-F238E27FC236}">
                    <a16:creationId xmlns:a16="http://schemas.microsoft.com/office/drawing/2014/main" id="{625A281C-F93C-00FA-C084-DAD0743E04A7}"/>
                  </a:ext>
                </a:extLst>
              </p:cNvPr>
              <p:cNvGrpSpPr/>
              <p:nvPr/>
            </p:nvGrpSpPr>
            <p:grpSpPr>
              <a:xfrm>
                <a:off x="2427161" y="127925"/>
                <a:ext cx="4849118" cy="459211"/>
                <a:chOff x="2427161" y="127925"/>
                <a:chExt cx="4849118" cy="459211"/>
              </a:xfrm>
            </p:grpSpPr>
            <p:pic>
              <p:nvPicPr>
                <p:cNvPr id="9" name="図 8">
                  <a:extLst>
                    <a:ext uri="{FF2B5EF4-FFF2-40B4-BE49-F238E27FC236}">
                      <a16:creationId xmlns:a16="http://schemas.microsoft.com/office/drawing/2014/main" id="{8038F399-9803-FCF2-230E-0B86407155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27161" y="127925"/>
                  <a:ext cx="4849118" cy="449379"/>
                </a:xfrm>
                <a:prstGeom prst="rect">
                  <a:avLst/>
                </a:prstGeom>
              </p:spPr>
            </p:pic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C6A25DB1-D77D-A4BB-4CFF-928D58592BEE}"/>
                    </a:ext>
                  </a:extLst>
                </p:cNvPr>
                <p:cNvSpPr txBox="1"/>
                <p:nvPr/>
              </p:nvSpPr>
              <p:spPr>
                <a:xfrm>
                  <a:off x="2797456" y="156249"/>
                  <a:ext cx="4439086" cy="4308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2200" b="1" i="0" u="none" strike="noStrike" spc="110" dirty="0">
                      <a:solidFill>
                        <a:srgbClr val="FFFFFF"/>
                      </a:solidFill>
                      <a:latin typeface="HiraginoUDSansStd-W6"/>
                    </a:rPr>
                    <a:t>当店特別価格</a:t>
                  </a:r>
                  <a:r>
                    <a:rPr lang="ja-JP" altLang="en-US" sz="1600" b="1" i="0" u="none" strike="noStrike" baseline="0" dirty="0">
                      <a:solidFill>
                        <a:srgbClr val="FFFFFF"/>
                      </a:solidFill>
                      <a:latin typeface="HiraginoUDSansStd-W6"/>
                    </a:rPr>
                    <a:t>にて</a:t>
                  </a:r>
                  <a:r>
                    <a:rPr lang="ja-JP" altLang="en-US" sz="2200" b="1" i="0" u="none" strike="noStrike" spc="110" dirty="0">
                      <a:solidFill>
                        <a:srgbClr val="FFFFFF"/>
                      </a:solidFill>
                      <a:latin typeface="HiraginoUDSansStd-W6"/>
                    </a:rPr>
                    <a:t>大特価販売中</a:t>
                  </a:r>
                  <a:endParaRPr lang="ja-JP" altLang="en-US" sz="2200" b="1" spc="110" dirty="0"/>
                </a:p>
              </p:txBody>
            </p:sp>
          </p:grpSp>
        </p:grp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57C65F6-88A3-A886-6469-82032A5F4EF3}"/>
              </a:ext>
            </a:extLst>
          </p:cNvPr>
          <p:cNvSpPr txBox="1"/>
          <p:nvPr/>
        </p:nvSpPr>
        <p:spPr>
          <a:xfrm>
            <a:off x="225051" y="804479"/>
            <a:ext cx="73924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i="0" u="none" strike="noStrike" spc="-160" dirty="0">
                <a:latin typeface="HiraginoUDSansStd-W5"/>
              </a:rPr>
              <a:t>とっても省エネな最新のエコキュートに買い替えるチャンスで</a:t>
            </a:r>
            <a:r>
              <a:rPr lang="ja-JP" altLang="en-US" sz="2000" b="1" i="0" u="none" strike="noStrike" spc="-700" dirty="0">
                <a:latin typeface="HiraginoUDSansStd-W5"/>
              </a:rPr>
              <a:t>す</a:t>
            </a:r>
            <a:r>
              <a:rPr lang="ja-JP" altLang="en-US" sz="2000" b="1" i="0" u="none" strike="noStrike" spc="-160" baseline="0" dirty="0">
                <a:latin typeface="HiraginoUDSansStd-W5"/>
              </a:rPr>
              <a:t>！</a:t>
            </a:r>
            <a:endParaRPr lang="ja-JP" altLang="en-US" b="1" spc="-160" dirty="0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69ADDE64-D03A-5402-93FD-BA73E511DDCB}"/>
              </a:ext>
            </a:extLst>
          </p:cNvPr>
          <p:cNvGrpSpPr/>
          <p:nvPr/>
        </p:nvGrpSpPr>
        <p:grpSpPr>
          <a:xfrm>
            <a:off x="283396" y="1200474"/>
            <a:ext cx="2143765" cy="567386"/>
            <a:chOff x="283396" y="1202100"/>
            <a:chExt cx="2143765" cy="567386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47F588BC-2B05-F182-DA52-E3AECD839E14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00A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131CF094-3A60-F267-6087-032932BD4578}"/>
                </a:ext>
              </a:extLst>
            </p:cNvPr>
            <p:cNvSpPr txBox="1"/>
            <p:nvPr/>
          </p:nvSpPr>
          <p:spPr>
            <a:xfrm>
              <a:off x="655769" y="1249500"/>
              <a:ext cx="146770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200" b="1" i="0" u="none" strike="noStrike" spc="-120" dirty="0">
                  <a:solidFill>
                    <a:srgbClr val="FFFFFF"/>
                  </a:solidFill>
                  <a:latin typeface="HiraginoUDSansStd-W6"/>
                </a:rPr>
                <a:t>ハイグレードタイプ</a:t>
              </a:r>
              <a:endParaRPr lang="ja-JP" altLang="en-US" sz="1200" b="1" spc="-120" dirty="0"/>
            </a:p>
          </p:txBody>
        </p: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956720A6-620C-EF3D-52DE-BBBF1640ADEF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FE4B273E-8DC7-1653-9466-06FAC12C7E67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3E7CB87B-AC12-8B89-A7BD-6B781B6D7529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FC7A85CC-CED9-642C-3504-28194CF7EED2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B29C5BB8-D335-C41D-0267-BFEC86CDF2C8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60A07410-A385-7170-DE48-8D665CE7A1FC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4C87710E-FB84-C488-47B4-9880B2E827CA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A889F334-5C06-2DC2-3FCB-1940ADEF5FA0}"/>
              </a:ext>
            </a:extLst>
          </p:cNvPr>
          <p:cNvGrpSpPr/>
          <p:nvPr/>
        </p:nvGrpSpPr>
        <p:grpSpPr>
          <a:xfrm>
            <a:off x="378570" y="1885687"/>
            <a:ext cx="1125513" cy="540165"/>
            <a:chOff x="391130" y="1876552"/>
            <a:chExt cx="1125513" cy="540165"/>
          </a:xfrm>
        </p:grpSpPr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FE683BD4-3CAB-CBE3-EC9B-D721EB646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9BEFE4DC-B8B3-0900-6DE8-2DAD8BB03672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5470"/>
              <a:chOff x="391130" y="2070211"/>
              <a:chExt cx="1125513" cy="345470"/>
            </a:xfrm>
          </p:grpSpPr>
          <p:grpSp>
            <p:nvGrpSpPr>
              <p:cNvPr id="25" name="グループ化 24">
                <a:extLst>
                  <a:ext uri="{FF2B5EF4-FFF2-40B4-BE49-F238E27FC236}">
                    <a16:creationId xmlns:a16="http://schemas.microsoft.com/office/drawing/2014/main" id="{86B524F6-4E05-0BE7-DAF8-ABA30501595C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30" name="四角形: 角を丸くする 29">
                  <a:extLst>
                    <a:ext uri="{FF2B5EF4-FFF2-40B4-BE49-F238E27FC236}">
                      <a16:creationId xmlns:a16="http://schemas.microsoft.com/office/drawing/2014/main" id="{A2CBF7F0-79D9-F502-24CC-EC938EFACE94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" name="フリーフォーム: 図形 30">
                  <a:extLst>
                    <a:ext uri="{FF2B5EF4-FFF2-40B4-BE49-F238E27FC236}">
                      <a16:creationId xmlns:a16="http://schemas.microsoft.com/office/drawing/2014/main" id="{CD138157-C97D-09F8-7912-08676C2F9619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A8213692-F7E2-7286-2B46-DE8802E876B0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27" name="グループ化 26">
                <a:extLst>
                  <a:ext uri="{FF2B5EF4-FFF2-40B4-BE49-F238E27FC236}">
                    <a16:creationId xmlns:a16="http://schemas.microsoft.com/office/drawing/2014/main" id="{63CD0801-8EF6-E502-876E-36632669A2D2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3972"/>
                <a:chOff x="391130" y="2191709"/>
                <a:chExt cx="1125513" cy="223972"/>
              </a:xfrm>
            </p:grpSpPr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DE46DEEA-AB5E-D885-65CF-A8C320595EB1}"/>
                    </a:ext>
                  </a:extLst>
                </p:cNvPr>
                <p:cNvSpPr txBox="1"/>
                <p:nvPr/>
              </p:nvSpPr>
              <p:spPr>
                <a:xfrm>
                  <a:off x="391130" y="2246071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5D523C6F-27B1-0459-BD1B-D1717809E7D0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00" dirty="0">
                      <a:latin typeface="HiraginoUDSansStd-W3"/>
                    </a:rPr>
                    <a:t>インターホンリモコン選択時</a:t>
                  </a:r>
                  <a:endParaRPr lang="ja-JP" altLang="en-US" sz="550" b="1" spc="-100" dirty="0"/>
                </a:p>
              </p:txBody>
            </p:sp>
          </p:grpSp>
        </p:grpSp>
      </p:grp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63CF97EF-EA30-F666-0D67-C5E8180BEF51}"/>
              </a:ext>
            </a:extLst>
          </p:cNvPr>
          <p:cNvSpPr txBox="1"/>
          <p:nvPr/>
        </p:nvSpPr>
        <p:spPr>
          <a:xfrm>
            <a:off x="203631" y="2722589"/>
            <a:ext cx="1011105" cy="298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800" b="1" i="0" u="none" strike="noStrike" spc="-30" dirty="0">
                <a:latin typeface="GothicBBBPro-Medium"/>
              </a:rPr>
              <a:t>CHP-46AY5</a:t>
            </a:r>
            <a:r>
              <a:rPr lang="ja-JP" altLang="en-US" sz="600" b="1" i="0" u="none" strike="noStrike" spc="-30" dirty="0">
                <a:latin typeface="GothicBBBPro-Medium"/>
              </a:rPr>
              <a:t>です。</a:t>
            </a:r>
            <a:endParaRPr lang="ja-JP" altLang="en-US" sz="600" b="1" spc="-30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30A7471-625A-0BDE-8F2F-138AE8A5FAE0}"/>
              </a:ext>
            </a:extLst>
          </p:cNvPr>
          <p:cNvGrpSpPr/>
          <p:nvPr/>
        </p:nvGrpSpPr>
        <p:grpSpPr>
          <a:xfrm>
            <a:off x="168676" y="2952425"/>
            <a:ext cx="2301947" cy="1082146"/>
            <a:chOff x="168676" y="2952425"/>
            <a:chExt cx="2301947" cy="1082146"/>
          </a:xfrm>
        </p:grpSpPr>
        <p:sp>
          <p:nvSpPr>
            <p:cNvPr id="291" name="テキスト ボックス 290">
              <a:extLst>
                <a:ext uri="{FF2B5EF4-FFF2-40B4-BE49-F238E27FC236}">
                  <a16:creationId xmlns:a16="http://schemas.microsoft.com/office/drawing/2014/main" id="{40872604-65F6-B0AC-6713-5A64738481B1}"/>
                </a:ext>
              </a:extLst>
            </p:cNvPr>
            <p:cNvSpPr txBox="1"/>
            <p:nvPr/>
          </p:nvSpPr>
          <p:spPr>
            <a:xfrm>
              <a:off x="196919" y="3124127"/>
              <a:ext cx="2015461" cy="695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1400"/>
                </a:lnSpc>
              </a:pPr>
              <a:r>
                <a:rPr lang="ja-JP" altLang="en-US" sz="550" b="1" i="0" u="none" strike="noStrike" baseline="0" dirty="0" smtClean="0">
                  <a:latin typeface="GothicMB101Pro-Regular"/>
                </a:rPr>
                <a:t>インターホンリモコン</a:t>
              </a:r>
              <a:r>
                <a:rPr lang="ja-JP" altLang="en-US" sz="550" b="1" i="0" u="none" strike="noStrike" spc="-20" dirty="0" smtClean="0">
                  <a:latin typeface="GothicMB101Pro-Regular"/>
                </a:rPr>
                <a:t>セット付き </a:t>
              </a:r>
              <a:r>
                <a:rPr lang="ja-JP" altLang="en-US" sz="550" b="1" i="0" u="none" strike="noStrike" spc="-20" dirty="0">
                  <a:latin typeface="GothicMB101Pro-Regular"/>
                </a:rPr>
                <a:t>希望小売価格</a:t>
              </a:r>
              <a:endParaRPr lang="en-US" altLang="ja-JP" sz="550" b="1" i="0" u="none" strike="noStrike" spc="-20" dirty="0">
                <a:latin typeface="GothicMB101Pro-Regular"/>
              </a:endParaRPr>
            </a:p>
            <a:p>
              <a:pPr>
                <a:lnSpc>
                  <a:spcPts val="730"/>
                </a:lnSpc>
              </a:pP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1,007,600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916,000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l">
                <a:lnSpc>
                  <a:spcPts val="110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lang="en-US" altLang="ja-JP" sz="550" b="1" i="0" u="none" strike="noStrike" spc="-20" dirty="0">
                <a:latin typeface="GothicMB101Pro-Regular"/>
              </a:endParaRPr>
            </a:p>
            <a:p>
              <a:pPr>
                <a:lnSpc>
                  <a:spcPts val="800"/>
                </a:lnSpc>
              </a:pP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1,018,600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926,000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l">
                <a:lnSpc>
                  <a:spcPts val="730"/>
                </a:lnSpc>
              </a:pPr>
              <a:endParaRPr kumimoji="1" lang="ja-JP" altLang="en-US" sz="550" b="1" spc="-20" dirty="0"/>
            </a:p>
          </p:txBody>
        </p:sp>
        <p:grpSp>
          <p:nvGrpSpPr>
            <p:cNvPr id="97" name="グループ化 96">
              <a:extLst>
                <a:ext uri="{FF2B5EF4-FFF2-40B4-BE49-F238E27FC236}">
                  <a16:creationId xmlns:a16="http://schemas.microsoft.com/office/drawing/2014/main" id="{9931BC06-A14F-BC8B-B24E-D711355858C1}"/>
                </a:ext>
              </a:extLst>
            </p:cNvPr>
            <p:cNvGrpSpPr/>
            <p:nvPr/>
          </p:nvGrpSpPr>
          <p:grpSpPr>
            <a:xfrm>
              <a:off x="241297" y="3011462"/>
              <a:ext cx="716547" cy="230832"/>
              <a:chOff x="248546" y="2859138"/>
              <a:chExt cx="716547" cy="230832"/>
            </a:xfrm>
          </p:grpSpPr>
          <p:sp>
            <p:nvSpPr>
              <p:cNvPr id="108" name="矢印: 五方向 107">
                <a:extLst>
                  <a:ext uri="{FF2B5EF4-FFF2-40B4-BE49-F238E27FC236}">
                    <a16:creationId xmlns:a16="http://schemas.microsoft.com/office/drawing/2014/main" id="{5F376830-6AC2-25E6-0EB5-E28587FEC7F9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テキスト ボックス 108">
                <a:extLst>
                  <a:ext uri="{FF2B5EF4-FFF2-40B4-BE49-F238E27FC236}">
                    <a16:creationId xmlns:a16="http://schemas.microsoft.com/office/drawing/2014/main" id="{5166FEC4-E7C2-40A9-E791-CBE3969BF4DC}"/>
                  </a:ext>
                </a:extLst>
              </p:cNvPr>
              <p:cNvSpPr txBox="1"/>
              <p:nvPr/>
            </p:nvSpPr>
            <p:spPr>
              <a:xfrm>
                <a:off x="248546" y="2859138"/>
                <a:ext cx="716547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370L</a:t>
                </a:r>
                <a:endParaRPr lang="ja-JP" altLang="en-US" sz="900" dirty="0"/>
              </a:p>
            </p:txBody>
          </p:sp>
        </p:grpSp>
        <p:sp>
          <p:nvSpPr>
            <p:cNvPr id="98" name="テキスト ボックス 97">
              <a:extLst>
                <a:ext uri="{FF2B5EF4-FFF2-40B4-BE49-F238E27FC236}">
                  <a16:creationId xmlns:a16="http://schemas.microsoft.com/office/drawing/2014/main" id="{A503EF98-2829-793B-173B-ED52611F5F4D}"/>
                </a:ext>
              </a:extLst>
            </p:cNvPr>
            <p:cNvSpPr txBox="1"/>
            <p:nvPr/>
          </p:nvSpPr>
          <p:spPr>
            <a:xfrm>
              <a:off x="651702" y="2952425"/>
              <a:ext cx="150382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CHP-37AY5</a:t>
              </a:r>
              <a:endParaRPr lang="ja-JP" altLang="en-US" sz="1500" spc="100" dirty="0"/>
            </a:p>
          </p:txBody>
        </p:sp>
        <p:grpSp>
          <p:nvGrpSpPr>
            <p:cNvPr id="297" name="グループ化 296">
              <a:extLst>
                <a:ext uri="{FF2B5EF4-FFF2-40B4-BE49-F238E27FC236}">
                  <a16:creationId xmlns:a16="http://schemas.microsoft.com/office/drawing/2014/main" id="{200E7054-0DBE-258B-65DA-D5D67E74F50E}"/>
                </a:ext>
              </a:extLst>
            </p:cNvPr>
            <p:cNvGrpSpPr/>
            <p:nvPr/>
          </p:nvGrpSpPr>
          <p:grpSpPr>
            <a:xfrm>
              <a:off x="168676" y="3696017"/>
              <a:ext cx="2301947" cy="338554"/>
              <a:chOff x="168676" y="3696017"/>
              <a:chExt cx="2301947" cy="338554"/>
            </a:xfrm>
          </p:grpSpPr>
          <p:sp>
            <p:nvSpPr>
              <p:cNvPr id="105" name="四角形: 角を丸くする 104">
                <a:extLst>
                  <a:ext uri="{FF2B5EF4-FFF2-40B4-BE49-F238E27FC236}">
                    <a16:creationId xmlns:a16="http://schemas.microsoft.com/office/drawing/2014/main" id="{E24FCE1D-8CF2-B3B4-7108-E3B27B9D69D3}"/>
                  </a:ext>
                </a:extLst>
              </p:cNvPr>
              <p:cNvSpPr/>
              <p:nvPr/>
            </p:nvSpPr>
            <p:spPr>
              <a:xfrm>
                <a:off x="473299" y="3751518"/>
                <a:ext cx="1934649" cy="210284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96" name="グループ化 295">
                <a:extLst>
                  <a:ext uri="{FF2B5EF4-FFF2-40B4-BE49-F238E27FC236}">
                    <a16:creationId xmlns:a16="http://schemas.microsoft.com/office/drawing/2014/main" id="{55ADB19B-AD32-B66D-1998-5D27D7C59EFD}"/>
                  </a:ext>
                </a:extLst>
              </p:cNvPr>
              <p:cNvGrpSpPr/>
              <p:nvPr/>
            </p:nvGrpSpPr>
            <p:grpSpPr>
              <a:xfrm>
                <a:off x="168676" y="3696017"/>
                <a:ext cx="2301947" cy="338554"/>
                <a:chOff x="168676" y="3696017"/>
                <a:chExt cx="2301947" cy="338554"/>
              </a:xfrm>
            </p:grpSpPr>
            <p:sp>
              <p:nvSpPr>
                <p:cNvPr id="104" name="テキスト ボックス 103">
                  <a:extLst>
                    <a:ext uri="{FF2B5EF4-FFF2-40B4-BE49-F238E27FC236}">
                      <a16:creationId xmlns:a16="http://schemas.microsoft.com/office/drawing/2014/main" id="{CE8AAF05-3CFE-DBE9-3870-16E9353FC257}"/>
                    </a:ext>
                  </a:extLst>
                </p:cNvPr>
                <p:cNvSpPr txBox="1"/>
                <p:nvPr/>
              </p:nvSpPr>
              <p:spPr>
                <a:xfrm>
                  <a:off x="851981" y="3696017"/>
                  <a:ext cx="161864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1600" b="1" i="0" u="none" strike="noStrike" spc="150" dirty="0">
                      <a:solidFill>
                        <a:srgbClr val="E60012"/>
                      </a:solidFill>
                      <a:latin typeface="GothicMB101Pro-Medium"/>
                    </a:rPr>
                    <a:t>0,000,000</a:t>
                  </a:r>
                  <a:r>
                    <a:rPr lang="ja-JP" altLang="en-US" sz="1200" b="1" i="0" u="none" strike="noStrike" spc="150" dirty="0">
                      <a:solidFill>
                        <a:srgbClr val="E60012"/>
                      </a:solidFill>
                      <a:latin typeface="GothicMB101Pro-Medium"/>
                    </a:rPr>
                    <a:t>円</a:t>
                  </a:r>
                  <a:endParaRPr lang="ja-JP" altLang="en-US" sz="1200" b="1" spc="150" dirty="0">
                    <a:solidFill>
                      <a:srgbClr val="E60012"/>
                    </a:solidFill>
                  </a:endParaRPr>
                </a:p>
              </p:txBody>
            </p:sp>
            <p:grpSp>
              <p:nvGrpSpPr>
                <p:cNvPr id="295" name="グループ化 294">
                  <a:extLst>
                    <a:ext uri="{FF2B5EF4-FFF2-40B4-BE49-F238E27FC236}">
                      <a16:creationId xmlns:a16="http://schemas.microsoft.com/office/drawing/2014/main" id="{AE87A929-36F4-F164-24D9-2BFCE2587A1F}"/>
                    </a:ext>
                  </a:extLst>
                </p:cNvPr>
                <p:cNvGrpSpPr/>
                <p:nvPr/>
              </p:nvGrpSpPr>
              <p:grpSpPr>
                <a:xfrm>
                  <a:off x="168676" y="3715745"/>
                  <a:ext cx="629475" cy="274114"/>
                  <a:chOff x="168676" y="3715745"/>
                  <a:chExt cx="629475" cy="274114"/>
                </a:xfrm>
              </p:grpSpPr>
              <p:sp>
                <p:nvSpPr>
                  <p:cNvPr id="292" name="楕円 291">
                    <a:extLst>
                      <a:ext uri="{FF2B5EF4-FFF2-40B4-BE49-F238E27FC236}">
                        <a16:creationId xmlns:a16="http://schemas.microsoft.com/office/drawing/2014/main" id="{8F7845D8-3AF3-3E19-477B-163A0ED026F1}"/>
                      </a:ext>
                    </a:extLst>
                  </p:cNvPr>
                  <p:cNvSpPr/>
                  <p:nvPr/>
                </p:nvSpPr>
                <p:spPr>
                  <a:xfrm rot="21008372">
                    <a:off x="273964" y="3746722"/>
                    <a:ext cx="430473" cy="223875"/>
                  </a:xfrm>
                  <a:prstGeom prst="ellipse">
                    <a:avLst/>
                  </a:prstGeom>
                  <a:solidFill>
                    <a:srgbClr val="E60012"/>
                  </a:solidFill>
                  <a:ln>
                    <a:solidFill>
                      <a:srgbClr val="E6001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94" name="テキスト ボックス 293">
                    <a:extLst>
                      <a:ext uri="{FF2B5EF4-FFF2-40B4-BE49-F238E27FC236}">
                        <a16:creationId xmlns:a16="http://schemas.microsoft.com/office/drawing/2014/main" id="{92EA5F7D-A44E-FA4B-B462-C01AC5A3E261}"/>
                      </a:ext>
                    </a:extLst>
                  </p:cNvPr>
                  <p:cNvSpPr txBox="1"/>
                  <p:nvPr/>
                </p:nvSpPr>
                <p:spPr>
                  <a:xfrm rot="20930588">
                    <a:off x="168676" y="3715745"/>
                    <a:ext cx="629475" cy="27411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lnSpc>
                        <a:spcPts val="700"/>
                      </a:lnSpc>
                    </a:pPr>
                    <a:r>
                      <a:rPr lang="ja-JP" altLang="en-US" sz="700" b="1" i="0" u="none" strike="noStrike" baseline="0" dirty="0">
                        <a:solidFill>
                          <a:srgbClr val="FFFFFF"/>
                        </a:solidFill>
                        <a:latin typeface="GothicMB101Pro-DeBold"/>
                      </a:rPr>
                      <a:t>当店</a:t>
                    </a:r>
                  </a:p>
                  <a:p>
                    <a:pPr algn="ctr">
                      <a:lnSpc>
                        <a:spcPts val="700"/>
                      </a:lnSpc>
                    </a:pPr>
                    <a:r>
                      <a:rPr lang="ja-JP" altLang="en-US" sz="700" b="1" i="0" u="none" strike="noStrike" baseline="0" dirty="0">
                        <a:solidFill>
                          <a:srgbClr val="FFFFFF"/>
                        </a:solidFill>
                        <a:latin typeface="GothicMB101Pro-DeBold"/>
                      </a:rPr>
                      <a:t>特別価格</a:t>
                    </a:r>
                    <a:endParaRPr lang="ja-JP" altLang="en-US" sz="700" dirty="0"/>
                  </a:p>
                </p:txBody>
              </p:sp>
            </p:grpSp>
          </p:grpSp>
        </p:grp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0E11CE29-9EE2-61D0-D948-A5854B05A38B}"/>
              </a:ext>
            </a:extLst>
          </p:cNvPr>
          <p:cNvGrpSpPr/>
          <p:nvPr/>
        </p:nvGrpSpPr>
        <p:grpSpPr>
          <a:xfrm>
            <a:off x="168676" y="4090283"/>
            <a:ext cx="2239272" cy="1026676"/>
            <a:chOff x="168676" y="2963183"/>
            <a:chExt cx="2239272" cy="1026676"/>
          </a:xfrm>
        </p:grpSpPr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545E7A34-29C2-C53D-9FFC-09A84278F93C}"/>
                </a:ext>
              </a:extLst>
            </p:cNvPr>
            <p:cNvSpPr txBox="1"/>
            <p:nvPr/>
          </p:nvSpPr>
          <p:spPr>
            <a:xfrm>
              <a:off x="196919" y="3134885"/>
              <a:ext cx="2015461" cy="704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140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lang="en-US" altLang="ja-JP" sz="550" b="1" i="0" u="none" strike="noStrike" spc="-20" dirty="0">
                <a:latin typeface="GothicMB101Pro-Regular"/>
              </a:endParaRPr>
            </a:p>
            <a:p>
              <a:pPr>
                <a:lnSpc>
                  <a:spcPts val="730"/>
                </a:lnSpc>
              </a:pP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1,018,600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926,000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l">
                <a:lnSpc>
                  <a:spcPts val="110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lang="en-US" altLang="ja-JP" sz="550" b="1" i="0" u="none" strike="noStrike" spc="-20" dirty="0">
                <a:latin typeface="GothicMB101Pro-Regular"/>
              </a:endParaRPr>
            </a:p>
            <a:p>
              <a:pPr>
                <a:lnSpc>
                  <a:spcPts val="800"/>
                </a:lnSpc>
              </a:pP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1,029,600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936,000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l">
                <a:lnSpc>
                  <a:spcPts val="730"/>
                </a:lnSpc>
              </a:pPr>
              <a:endParaRPr kumimoji="1" lang="ja-JP" altLang="en-US" sz="550" b="1" spc="-20" dirty="0"/>
            </a:p>
          </p:txBody>
        </p:sp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4C068F25-4D1D-64AA-A65C-E217B85CE7DB}"/>
                </a:ext>
              </a:extLst>
            </p:cNvPr>
            <p:cNvGrpSpPr/>
            <p:nvPr/>
          </p:nvGrpSpPr>
          <p:grpSpPr>
            <a:xfrm>
              <a:off x="241297" y="3011462"/>
              <a:ext cx="783100" cy="230832"/>
              <a:chOff x="248546" y="2859138"/>
              <a:chExt cx="783100" cy="230832"/>
            </a:xfrm>
          </p:grpSpPr>
          <p:sp>
            <p:nvSpPr>
              <p:cNvPr id="43" name="矢印: 五方向 42">
                <a:extLst>
                  <a:ext uri="{FF2B5EF4-FFF2-40B4-BE49-F238E27FC236}">
                    <a16:creationId xmlns:a16="http://schemas.microsoft.com/office/drawing/2014/main" id="{898DF166-31B6-B276-5495-C59A4F125648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E0469586-E00C-6BC8-24A3-4F8F0E176F66}"/>
                  </a:ext>
                </a:extLst>
              </p:cNvPr>
              <p:cNvSpPr txBox="1"/>
              <p:nvPr/>
            </p:nvSpPr>
            <p:spPr>
              <a:xfrm>
                <a:off x="248546" y="2859138"/>
                <a:ext cx="783100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370L</a:t>
                </a:r>
                <a:endParaRPr lang="ja-JP" altLang="en-US" sz="900" dirty="0"/>
              </a:p>
            </p:txBody>
          </p:sp>
        </p:grp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C738D80A-0A76-2F84-0F26-C33F60396CEC}"/>
                </a:ext>
              </a:extLst>
            </p:cNvPr>
            <p:cNvSpPr txBox="1"/>
            <p:nvPr/>
          </p:nvSpPr>
          <p:spPr>
            <a:xfrm>
              <a:off x="630186" y="2963183"/>
              <a:ext cx="150382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CHP-37AY5-2</a:t>
              </a:r>
              <a:endParaRPr lang="ja-JP" altLang="en-US" sz="1500" spc="100" dirty="0"/>
            </a:p>
          </p:txBody>
        </p: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7953DB07-7577-83CD-7690-8A2935A12426}"/>
                </a:ext>
              </a:extLst>
            </p:cNvPr>
            <p:cNvGrpSpPr/>
            <p:nvPr/>
          </p:nvGrpSpPr>
          <p:grpSpPr>
            <a:xfrm>
              <a:off x="168676" y="3715745"/>
              <a:ext cx="2239272" cy="274114"/>
              <a:chOff x="168676" y="3715745"/>
              <a:chExt cx="2239272" cy="274114"/>
            </a:xfrm>
          </p:grpSpPr>
          <p:sp>
            <p:nvSpPr>
              <p:cNvPr id="37" name="四角形: 角を丸くする 36">
                <a:extLst>
                  <a:ext uri="{FF2B5EF4-FFF2-40B4-BE49-F238E27FC236}">
                    <a16:creationId xmlns:a16="http://schemas.microsoft.com/office/drawing/2014/main" id="{99F54284-2371-835C-625E-E15EC161C1C8}"/>
                  </a:ext>
                </a:extLst>
              </p:cNvPr>
              <p:cNvSpPr/>
              <p:nvPr/>
            </p:nvSpPr>
            <p:spPr>
              <a:xfrm>
                <a:off x="473299" y="3751518"/>
                <a:ext cx="1934649" cy="210284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0" name="グループ化 39">
                <a:extLst>
                  <a:ext uri="{FF2B5EF4-FFF2-40B4-BE49-F238E27FC236}">
                    <a16:creationId xmlns:a16="http://schemas.microsoft.com/office/drawing/2014/main" id="{A00B5FD5-B14B-9D82-BA3E-17CA7063DB7C}"/>
                  </a:ext>
                </a:extLst>
              </p:cNvPr>
              <p:cNvGrpSpPr/>
              <p:nvPr/>
            </p:nvGrpSpPr>
            <p:grpSpPr>
              <a:xfrm>
                <a:off x="168676" y="3715745"/>
                <a:ext cx="629475" cy="274114"/>
                <a:chOff x="168676" y="3715745"/>
                <a:chExt cx="629475" cy="274114"/>
              </a:xfrm>
            </p:grpSpPr>
            <p:sp>
              <p:nvSpPr>
                <p:cNvPr id="41" name="楕円 40">
                  <a:extLst>
                    <a:ext uri="{FF2B5EF4-FFF2-40B4-BE49-F238E27FC236}">
                      <a16:creationId xmlns:a16="http://schemas.microsoft.com/office/drawing/2014/main" id="{A09E6B83-353E-B774-E58F-CDBAE6242757}"/>
                    </a:ext>
                  </a:extLst>
                </p:cNvPr>
                <p:cNvSpPr/>
                <p:nvPr/>
              </p:nvSpPr>
              <p:spPr>
                <a:xfrm rot="21008372">
                  <a:off x="273964" y="3746722"/>
                  <a:ext cx="430473" cy="223875"/>
                </a:xfrm>
                <a:prstGeom prst="ellipse">
                  <a:avLst/>
                </a:prstGeom>
                <a:solidFill>
                  <a:srgbClr val="E60012"/>
                </a:solidFill>
                <a:ln>
                  <a:solidFill>
                    <a:srgbClr val="E6001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" name="テキスト ボックス 41">
                  <a:extLst>
                    <a:ext uri="{FF2B5EF4-FFF2-40B4-BE49-F238E27FC236}">
                      <a16:creationId xmlns:a16="http://schemas.microsoft.com/office/drawing/2014/main" id="{05E70465-844D-4730-8731-FDFD58C34970}"/>
                    </a:ext>
                  </a:extLst>
                </p:cNvPr>
                <p:cNvSpPr txBox="1"/>
                <p:nvPr/>
              </p:nvSpPr>
              <p:spPr>
                <a:xfrm rot="20930588">
                  <a:off x="168676" y="3715745"/>
                  <a:ext cx="629475" cy="2741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当店</a:t>
                  </a:r>
                </a:p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特別価格</a:t>
                  </a:r>
                  <a:endParaRPr lang="ja-JP" altLang="en-US" sz="700" dirty="0"/>
                </a:p>
              </p:txBody>
            </p:sp>
          </p:grpSp>
        </p:grpSp>
      </p:grp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4321E1E0-AC19-9FC7-D7FF-A65A8B39AFED}"/>
              </a:ext>
            </a:extLst>
          </p:cNvPr>
          <p:cNvGrpSpPr/>
          <p:nvPr/>
        </p:nvGrpSpPr>
        <p:grpSpPr>
          <a:xfrm>
            <a:off x="168676" y="5135144"/>
            <a:ext cx="2239272" cy="1037434"/>
            <a:chOff x="168676" y="2952425"/>
            <a:chExt cx="2239272" cy="1037434"/>
          </a:xfrm>
        </p:grpSpPr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00B68D3C-1252-F8AE-45AF-0C81CD21DE25}"/>
                </a:ext>
              </a:extLst>
            </p:cNvPr>
            <p:cNvSpPr txBox="1"/>
            <p:nvPr/>
          </p:nvSpPr>
          <p:spPr>
            <a:xfrm>
              <a:off x="196919" y="3134885"/>
              <a:ext cx="2015461" cy="704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140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lang="en-US" altLang="ja-JP" sz="550" b="1" i="0" u="none" strike="noStrike" spc="-20" dirty="0">
                <a:latin typeface="GothicMB101Pro-Regular"/>
              </a:endParaRPr>
            </a:p>
            <a:p>
              <a:pPr>
                <a:lnSpc>
                  <a:spcPts val="730"/>
                </a:lnSpc>
              </a:pP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1,105,500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1,005,000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l">
                <a:lnSpc>
                  <a:spcPts val="110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lang="en-US" altLang="ja-JP" sz="550" b="1" i="0" u="none" strike="noStrike" spc="-20" dirty="0">
                <a:latin typeface="GothicMB101Pro-Regular"/>
              </a:endParaRPr>
            </a:p>
            <a:p>
              <a:pPr>
                <a:lnSpc>
                  <a:spcPts val="800"/>
                </a:lnSpc>
              </a:pP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1,116,500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1,015,000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l">
                <a:lnSpc>
                  <a:spcPts val="730"/>
                </a:lnSpc>
              </a:pPr>
              <a:endParaRPr kumimoji="1" lang="ja-JP" altLang="en-US" sz="550" b="1" spc="-20" dirty="0"/>
            </a:p>
          </p:txBody>
        </p:sp>
        <p:grpSp>
          <p:nvGrpSpPr>
            <p:cNvPr id="49" name="グループ化 48">
              <a:extLst>
                <a:ext uri="{FF2B5EF4-FFF2-40B4-BE49-F238E27FC236}">
                  <a16:creationId xmlns:a16="http://schemas.microsoft.com/office/drawing/2014/main" id="{648F549B-1852-E809-543A-2EBFF9F10755}"/>
                </a:ext>
              </a:extLst>
            </p:cNvPr>
            <p:cNvGrpSpPr/>
            <p:nvPr/>
          </p:nvGrpSpPr>
          <p:grpSpPr>
            <a:xfrm>
              <a:off x="241297" y="3011462"/>
              <a:ext cx="726354" cy="230832"/>
              <a:chOff x="248546" y="2859138"/>
              <a:chExt cx="726354" cy="230832"/>
            </a:xfrm>
          </p:grpSpPr>
          <p:sp>
            <p:nvSpPr>
              <p:cNvPr id="58" name="矢印: 五方向 57">
                <a:extLst>
                  <a:ext uri="{FF2B5EF4-FFF2-40B4-BE49-F238E27FC236}">
                    <a16:creationId xmlns:a16="http://schemas.microsoft.com/office/drawing/2014/main" id="{6D10A218-0340-2FC0-98E6-13F16FDABB00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D27F7BFA-B295-232C-A8AC-0618080B4B27}"/>
                  </a:ext>
                </a:extLst>
              </p:cNvPr>
              <p:cNvSpPr txBox="1"/>
              <p:nvPr/>
            </p:nvSpPr>
            <p:spPr>
              <a:xfrm>
                <a:off x="248546" y="2859138"/>
                <a:ext cx="726354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460L</a:t>
                </a:r>
                <a:endParaRPr lang="ja-JP" altLang="en-US" sz="900" dirty="0"/>
              </a:p>
            </p:txBody>
          </p:sp>
        </p:grp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F26B37A6-2E8D-CCEB-E0E2-4156DDA57C9F}"/>
                </a:ext>
              </a:extLst>
            </p:cNvPr>
            <p:cNvSpPr txBox="1"/>
            <p:nvPr/>
          </p:nvSpPr>
          <p:spPr>
            <a:xfrm>
              <a:off x="651702" y="2952425"/>
              <a:ext cx="150382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CHP-46AY5</a:t>
              </a:r>
              <a:endParaRPr lang="ja-JP" altLang="en-US" sz="1500" spc="100" dirty="0"/>
            </a:p>
          </p:txBody>
        </p:sp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4BD1D022-AAAC-7A2A-C9CB-EF2858D8F757}"/>
                </a:ext>
              </a:extLst>
            </p:cNvPr>
            <p:cNvGrpSpPr/>
            <p:nvPr/>
          </p:nvGrpSpPr>
          <p:grpSpPr>
            <a:xfrm>
              <a:off x="168676" y="3715745"/>
              <a:ext cx="2239272" cy="274114"/>
              <a:chOff x="168676" y="3715745"/>
              <a:chExt cx="2239272" cy="274114"/>
            </a:xfrm>
          </p:grpSpPr>
          <p:sp>
            <p:nvSpPr>
              <p:cNvPr id="52" name="四角形: 角を丸くする 51">
                <a:extLst>
                  <a:ext uri="{FF2B5EF4-FFF2-40B4-BE49-F238E27FC236}">
                    <a16:creationId xmlns:a16="http://schemas.microsoft.com/office/drawing/2014/main" id="{2E614DEA-1732-6C9F-C40E-E09420CD066C}"/>
                  </a:ext>
                </a:extLst>
              </p:cNvPr>
              <p:cNvSpPr/>
              <p:nvPr/>
            </p:nvSpPr>
            <p:spPr>
              <a:xfrm>
                <a:off x="473299" y="3751518"/>
                <a:ext cx="1934649" cy="210284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5" name="グループ化 54">
                <a:extLst>
                  <a:ext uri="{FF2B5EF4-FFF2-40B4-BE49-F238E27FC236}">
                    <a16:creationId xmlns:a16="http://schemas.microsoft.com/office/drawing/2014/main" id="{8A62EF4A-AC77-8939-2BC3-B7A9E39349BF}"/>
                  </a:ext>
                </a:extLst>
              </p:cNvPr>
              <p:cNvGrpSpPr/>
              <p:nvPr/>
            </p:nvGrpSpPr>
            <p:grpSpPr>
              <a:xfrm>
                <a:off x="168676" y="3715745"/>
                <a:ext cx="629475" cy="274114"/>
                <a:chOff x="168676" y="3715745"/>
                <a:chExt cx="629475" cy="274114"/>
              </a:xfrm>
            </p:grpSpPr>
            <p:sp>
              <p:nvSpPr>
                <p:cNvPr id="56" name="楕円 55">
                  <a:extLst>
                    <a:ext uri="{FF2B5EF4-FFF2-40B4-BE49-F238E27FC236}">
                      <a16:creationId xmlns:a16="http://schemas.microsoft.com/office/drawing/2014/main" id="{621CF8EA-67E0-302E-43B0-D36E3AC17E13}"/>
                    </a:ext>
                  </a:extLst>
                </p:cNvPr>
                <p:cNvSpPr/>
                <p:nvPr/>
              </p:nvSpPr>
              <p:spPr>
                <a:xfrm rot="21008372">
                  <a:off x="273964" y="3746722"/>
                  <a:ext cx="430473" cy="223875"/>
                </a:xfrm>
                <a:prstGeom prst="ellipse">
                  <a:avLst/>
                </a:prstGeom>
                <a:solidFill>
                  <a:srgbClr val="E60012"/>
                </a:solidFill>
                <a:ln>
                  <a:solidFill>
                    <a:srgbClr val="E6001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" name="テキスト ボックス 56">
                  <a:extLst>
                    <a:ext uri="{FF2B5EF4-FFF2-40B4-BE49-F238E27FC236}">
                      <a16:creationId xmlns:a16="http://schemas.microsoft.com/office/drawing/2014/main" id="{28022367-DF0C-9F6F-6737-93B9168D412D}"/>
                    </a:ext>
                  </a:extLst>
                </p:cNvPr>
                <p:cNvSpPr txBox="1"/>
                <p:nvPr/>
              </p:nvSpPr>
              <p:spPr>
                <a:xfrm rot="20930588">
                  <a:off x="168676" y="3715745"/>
                  <a:ext cx="629475" cy="2741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当店</a:t>
                  </a:r>
                </a:p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特別価格</a:t>
                  </a:r>
                  <a:endParaRPr lang="ja-JP" altLang="en-US" sz="700" dirty="0"/>
                </a:p>
              </p:txBody>
            </p:sp>
          </p:grpSp>
        </p:grpSp>
      </p:grpSp>
      <p:grpSp>
        <p:nvGrpSpPr>
          <p:cNvPr id="256" name="グループ化 255">
            <a:extLst>
              <a:ext uri="{FF2B5EF4-FFF2-40B4-BE49-F238E27FC236}">
                <a16:creationId xmlns:a16="http://schemas.microsoft.com/office/drawing/2014/main" id="{8E792210-4544-1478-B54E-3C7003846823}"/>
              </a:ext>
            </a:extLst>
          </p:cNvPr>
          <p:cNvGrpSpPr/>
          <p:nvPr/>
        </p:nvGrpSpPr>
        <p:grpSpPr>
          <a:xfrm>
            <a:off x="272894" y="6404762"/>
            <a:ext cx="2143765" cy="567386"/>
            <a:chOff x="283396" y="1202100"/>
            <a:chExt cx="2143765" cy="567386"/>
          </a:xfrm>
        </p:grpSpPr>
        <p:sp>
          <p:nvSpPr>
            <p:cNvPr id="257" name="正方形/長方形 256">
              <a:extLst>
                <a:ext uri="{FF2B5EF4-FFF2-40B4-BE49-F238E27FC236}">
                  <a16:creationId xmlns:a16="http://schemas.microsoft.com/office/drawing/2014/main" id="{228EF808-525E-3A4C-D2FC-86EE392AF624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テキスト ボックス 257">
              <a:extLst>
                <a:ext uri="{FF2B5EF4-FFF2-40B4-BE49-F238E27FC236}">
                  <a16:creationId xmlns:a16="http://schemas.microsoft.com/office/drawing/2014/main" id="{4E6DD6E1-5728-C268-FF7B-983539FDD6B7}"/>
                </a:ext>
              </a:extLst>
            </p:cNvPr>
            <p:cNvSpPr txBox="1"/>
            <p:nvPr/>
          </p:nvSpPr>
          <p:spPr>
            <a:xfrm>
              <a:off x="515638" y="1207217"/>
              <a:ext cx="1716836" cy="3762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高圧力パワフル給湯</a:t>
              </a:r>
            </a:p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dirty="0">
                  <a:solidFill>
                    <a:srgbClr val="FFFFFF"/>
                  </a:solidFill>
                  <a:latin typeface="HiraginoUDSansStd-W6"/>
                </a:rPr>
                <a:t>ハイグレード</a:t>
              </a:r>
              <a:r>
                <a:rPr lang="ja-JP" altLang="en-US" sz="1050" b="1" i="0" u="none" strike="noStrike" spc="-150" baseline="0" dirty="0">
                  <a:solidFill>
                    <a:srgbClr val="FFFFFF"/>
                  </a:solidFill>
                  <a:latin typeface="HiraginoUDSansStd-W6"/>
                </a:rPr>
                <a:t>タイプ</a:t>
              </a:r>
              <a:endParaRPr lang="ja-JP" altLang="en-US" sz="1050" b="1" spc="-120" dirty="0"/>
            </a:p>
          </p:txBody>
        </p:sp>
        <p:grpSp>
          <p:nvGrpSpPr>
            <p:cNvPr id="259" name="グループ化 258">
              <a:extLst>
                <a:ext uri="{FF2B5EF4-FFF2-40B4-BE49-F238E27FC236}">
                  <a16:creationId xmlns:a16="http://schemas.microsoft.com/office/drawing/2014/main" id="{513E9122-F317-95DC-444E-FDC2BE070C37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264" name="正方形/長方形 263">
                <a:extLst>
                  <a:ext uri="{FF2B5EF4-FFF2-40B4-BE49-F238E27FC236}">
                    <a16:creationId xmlns:a16="http://schemas.microsoft.com/office/drawing/2014/main" id="{4626901F-7C23-0C29-501A-149552ED5BD7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5" name="テキスト ボックス 264">
                <a:extLst>
                  <a:ext uri="{FF2B5EF4-FFF2-40B4-BE49-F238E27FC236}">
                    <a16:creationId xmlns:a16="http://schemas.microsoft.com/office/drawing/2014/main" id="{40640DE1-F290-9641-CD57-1C80D33AAC8D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260" name="グループ化 259">
              <a:extLst>
                <a:ext uri="{FF2B5EF4-FFF2-40B4-BE49-F238E27FC236}">
                  <a16:creationId xmlns:a16="http://schemas.microsoft.com/office/drawing/2014/main" id="{9970F724-2D08-8CDB-F4AA-88C0E03E73F4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262" name="正方形/長方形 261">
                <a:extLst>
                  <a:ext uri="{FF2B5EF4-FFF2-40B4-BE49-F238E27FC236}">
                    <a16:creationId xmlns:a16="http://schemas.microsoft.com/office/drawing/2014/main" id="{2CA72871-84C6-181B-9EFF-9B7EEBE95D56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3" name="テキスト ボックス 262">
                <a:extLst>
                  <a:ext uri="{FF2B5EF4-FFF2-40B4-BE49-F238E27FC236}">
                    <a16:creationId xmlns:a16="http://schemas.microsoft.com/office/drawing/2014/main" id="{AC8F626F-1F7F-74B5-5687-229F48BFD58D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261" name="直線コネクタ 260">
              <a:extLst>
                <a:ext uri="{FF2B5EF4-FFF2-40B4-BE49-F238E27FC236}">
                  <a16:creationId xmlns:a16="http://schemas.microsoft.com/office/drawing/2014/main" id="{6419DC7B-A3E8-DB1F-A45F-26F8DA018395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" name="グループ化 265">
            <a:extLst>
              <a:ext uri="{FF2B5EF4-FFF2-40B4-BE49-F238E27FC236}">
                <a16:creationId xmlns:a16="http://schemas.microsoft.com/office/drawing/2014/main" id="{20ABAEFE-1BE9-4C3C-07DF-93D0A7A517DF}"/>
              </a:ext>
            </a:extLst>
          </p:cNvPr>
          <p:cNvGrpSpPr/>
          <p:nvPr/>
        </p:nvGrpSpPr>
        <p:grpSpPr>
          <a:xfrm>
            <a:off x="389025" y="7091554"/>
            <a:ext cx="1125513" cy="540165"/>
            <a:chOff x="391130" y="1876552"/>
            <a:chExt cx="1125513" cy="540165"/>
          </a:xfrm>
        </p:grpSpPr>
        <p:pic>
          <p:nvPicPr>
            <p:cNvPr id="267" name="図 266">
              <a:extLst>
                <a:ext uri="{FF2B5EF4-FFF2-40B4-BE49-F238E27FC236}">
                  <a16:creationId xmlns:a16="http://schemas.microsoft.com/office/drawing/2014/main" id="{9A2D2498-38F6-82CD-6623-6E67CFE53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268" name="グループ化 267">
              <a:extLst>
                <a:ext uri="{FF2B5EF4-FFF2-40B4-BE49-F238E27FC236}">
                  <a16:creationId xmlns:a16="http://schemas.microsoft.com/office/drawing/2014/main" id="{1B3EE0A0-7DFF-6ADE-3446-14AD9D53B4B0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5470"/>
              <a:chOff x="391130" y="2070211"/>
              <a:chExt cx="1125513" cy="345470"/>
            </a:xfrm>
          </p:grpSpPr>
          <p:grpSp>
            <p:nvGrpSpPr>
              <p:cNvPr id="269" name="グループ化 268">
                <a:extLst>
                  <a:ext uri="{FF2B5EF4-FFF2-40B4-BE49-F238E27FC236}">
                    <a16:creationId xmlns:a16="http://schemas.microsoft.com/office/drawing/2014/main" id="{EED3129B-CEBF-FCE4-8950-C47DDFD03B5B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274" name="四角形: 角を丸くする 273">
                  <a:extLst>
                    <a:ext uri="{FF2B5EF4-FFF2-40B4-BE49-F238E27FC236}">
                      <a16:creationId xmlns:a16="http://schemas.microsoft.com/office/drawing/2014/main" id="{21A7CD01-C4AD-E3AD-1A64-68039E3D66B0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5" name="フリーフォーム: 図形 274">
                  <a:extLst>
                    <a:ext uri="{FF2B5EF4-FFF2-40B4-BE49-F238E27FC236}">
                      <a16:creationId xmlns:a16="http://schemas.microsoft.com/office/drawing/2014/main" id="{F806EA33-2117-13C5-858A-7B59F5E0857F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270" name="テキスト ボックス 269">
                <a:extLst>
                  <a:ext uri="{FF2B5EF4-FFF2-40B4-BE49-F238E27FC236}">
                    <a16:creationId xmlns:a16="http://schemas.microsoft.com/office/drawing/2014/main" id="{45A1CDD3-4932-F67A-AFA7-4C1CB16C8C54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271" name="グループ化 270">
                <a:extLst>
                  <a:ext uri="{FF2B5EF4-FFF2-40B4-BE49-F238E27FC236}">
                    <a16:creationId xmlns:a16="http://schemas.microsoft.com/office/drawing/2014/main" id="{5DB831D3-D077-102A-66F8-7F100F252C66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3972"/>
                <a:chOff x="391130" y="2191709"/>
                <a:chExt cx="1125513" cy="223972"/>
              </a:xfrm>
            </p:grpSpPr>
            <p:sp>
              <p:nvSpPr>
                <p:cNvPr id="272" name="テキスト ボックス 271">
                  <a:extLst>
                    <a:ext uri="{FF2B5EF4-FFF2-40B4-BE49-F238E27FC236}">
                      <a16:creationId xmlns:a16="http://schemas.microsoft.com/office/drawing/2014/main" id="{43F38BC9-9E78-F093-3681-B6E43EA5E167}"/>
                    </a:ext>
                  </a:extLst>
                </p:cNvPr>
                <p:cNvSpPr txBox="1"/>
                <p:nvPr/>
              </p:nvSpPr>
              <p:spPr>
                <a:xfrm>
                  <a:off x="391130" y="2246071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273" name="テキスト ボックス 272">
                  <a:extLst>
                    <a:ext uri="{FF2B5EF4-FFF2-40B4-BE49-F238E27FC236}">
                      <a16:creationId xmlns:a16="http://schemas.microsoft.com/office/drawing/2014/main" id="{CF4C4DB5-860C-9FAA-DBC1-08949C13EBEF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00" dirty="0">
                      <a:latin typeface="HiraginoUDSansStd-W3"/>
                    </a:rPr>
                    <a:t>インターホンリモコン選択時</a:t>
                  </a:r>
                  <a:endParaRPr lang="ja-JP" altLang="en-US" sz="550" b="1" spc="-100" dirty="0"/>
                </a:p>
              </p:txBody>
            </p:sp>
          </p:grpSp>
        </p:grpSp>
      </p:grpSp>
      <p:sp>
        <p:nvSpPr>
          <p:cNvPr id="276" name="テキスト ボックス 275">
            <a:extLst>
              <a:ext uri="{FF2B5EF4-FFF2-40B4-BE49-F238E27FC236}">
                <a16:creationId xmlns:a16="http://schemas.microsoft.com/office/drawing/2014/main" id="{01900C53-C83A-4367-A944-B1FE71B4499E}"/>
              </a:ext>
            </a:extLst>
          </p:cNvPr>
          <p:cNvSpPr txBox="1"/>
          <p:nvPr/>
        </p:nvSpPr>
        <p:spPr>
          <a:xfrm>
            <a:off x="191686" y="7907519"/>
            <a:ext cx="979549" cy="298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800" b="1" i="0" u="none" strike="noStrike" spc="-30" dirty="0">
                <a:latin typeface="GothicBBBPro-Medium"/>
              </a:rPr>
              <a:t>CHP-E46AY5</a:t>
            </a:r>
            <a:r>
              <a:rPr lang="ja-JP" altLang="en-US" sz="600" b="1" i="0" u="none" strike="noStrike" spc="-30" dirty="0">
                <a:latin typeface="GothicBBBPro-Medium"/>
              </a:rPr>
              <a:t>です。</a:t>
            </a:r>
            <a:endParaRPr lang="ja-JP" altLang="en-US" sz="600" b="1" spc="-30" dirty="0"/>
          </a:p>
        </p:txBody>
      </p:sp>
      <p:grpSp>
        <p:nvGrpSpPr>
          <p:cNvPr id="278" name="グループ化 277">
            <a:extLst>
              <a:ext uri="{FF2B5EF4-FFF2-40B4-BE49-F238E27FC236}">
                <a16:creationId xmlns:a16="http://schemas.microsoft.com/office/drawing/2014/main" id="{EAF50208-BFBF-7F88-9015-03A3A2EAC143}"/>
              </a:ext>
            </a:extLst>
          </p:cNvPr>
          <p:cNvGrpSpPr/>
          <p:nvPr/>
        </p:nvGrpSpPr>
        <p:grpSpPr>
          <a:xfrm>
            <a:off x="168676" y="8198730"/>
            <a:ext cx="2239272" cy="1037434"/>
            <a:chOff x="168676" y="2952425"/>
            <a:chExt cx="2239272" cy="1037434"/>
          </a:xfrm>
        </p:grpSpPr>
        <p:sp>
          <p:nvSpPr>
            <p:cNvPr id="279" name="テキスト ボックス 278">
              <a:extLst>
                <a:ext uri="{FF2B5EF4-FFF2-40B4-BE49-F238E27FC236}">
                  <a16:creationId xmlns:a16="http://schemas.microsoft.com/office/drawing/2014/main" id="{9DE5F9FC-8A3A-ACCE-4C69-8BCB473A90C2}"/>
                </a:ext>
              </a:extLst>
            </p:cNvPr>
            <p:cNvSpPr txBox="1"/>
            <p:nvPr/>
          </p:nvSpPr>
          <p:spPr>
            <a:xfrm>
              <a:off x="196919" y="3134885"/>
              <a:ext cx="2015461" cy="704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140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lang="en-US" altLang="ja-JP" sz="550" b="1" i="0" u="none" strike="noStrike" spc="-20" dirty="0">
                <a:latin typeface="GothicMB101Pro-Regular"/>
              </a:endParaRPr>
            </a:p>
            <a:p>
              <a:pPr>
                <a:lnSpc>
                  <a:spcPts val="730"/>
                </a:lnSpc>
              </a:pP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1,105,500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1,005,000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l">
                <a:lnSpc>
                  <a:spcPts val="110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lang="en-US" altLang="ja-JP" sz="550" b="1" i="0" u="none" strike="noStrike" spc="-20" dirty="0">
                <a:latin typeface="GothicMB101Pro-Regular"/>
              </a:endParaRPr>
            </a:p>
            <a:p>
              <a:pPr>
                <a:lnSpc>
                  <a:spcPts val="800"/>
                </a:lnSpc>
              </a:pP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1,116,500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1,015,000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l">
                <a:lnSpc>
                  <a:spcPts val="730"/>
                </a:lnSpc>
              </a:pPr>
              <a:endParaRPr kumimoji="1" lang="ja-JP" altLang="en-US" sz="550" b="1" spc="-20" dirty="0"/>
            </a:p>
          </p:txBody>
        </p:sp>
        <p:grpSp>
          <p:nvGrpSpPr>
            <p:cNvPr id="280" name="グループ化 279">
              <a:extLst>
                <a:ext uri="{FF2B5EF4-FFF2-40B4-BE49-F238E27FC236}">
                  <a16:creationId xmlns:a16="http://schemas.microsoft.com/office/drawing/2014/main" id="{23096CBF-2AEA-2114-AEAC-EDB708F76542}"/>
                </a:ext>
              </a:extLst>
            </p:cNvPr>
            <p:cNvGrpSpPr/>
            <p:nvPr/>
          </p:nvGrpSpPr>
          <p:grpSpPr>
            <a:xfrm>
              <a:off x="241297" y="3011462"/>
              <a:ext cx="721474" cy="230832"/>
              <a:chOff x="248546" y="2859138"/>
              <a:chExt cx="721474" cy="230832"/>
            </a:xfrm>
          </p:grpSpPr>
          <p:sp>
            <p:nvSpPr>
              <p:cNvPr id="289" name="矢印: 五方向 288">
                <a:extLst>
                  <a:ext uri="{FF2B5EF4-FFF2-40B4-BE49-F238E27FC236}">
                    <a16:creationId xmlns:a16="http://schemas.microsoft.com/office/drawing/2014/main" id="{8B491D7C-E378-C824-D125-3E2CBE6088A7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0" name="テキスト ボックス 289">
                <a:extLst>
                  <a:ext uri="{FF2B5EF4-FFF2-40B4-BE49-F238E27FC236}">
                    <a16:creationId xmlns:a16="http://schemas.microsoft.com/office/drawing/2014/main" id="{7DE88C33-9E70-B4FD-0369-2558E76B9497}"/>
                  </a:ext>
                </a:extLst>
              </p:cNvPr>
              <p:cNvSpPr txBox="1"/>
              <p:nvPr/>
            </p:nvSpPr>
            <p:spPr>
              <a:xfrm>
                <a:off x="248546" y="2859138"/>
                <a:ext cx="721474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370L</a:t>
                </a:r>
                <a:endParaRPr lang="ja-JP" altLang="en-US" sz="900" dirty="0"/>
              </a:p>
            </p:txBody>
          </p:sp>
        </p:grpSp>
        <p:sp>
          <p:nvSpPr>
            <p:cNvPr id="281" name="テキスト ボックス 280">
              <a:extLst>
                <a:ext uri="{FF2B5EF4-FFF2-40B4-BE49-F238E27FC236}">
                  <a16:creationId xmlns:a16="http://schemas.microsoft.com/office/drawing/2014/main" id="{3F6A6912-21EE-DD9A-DB3C-97EF5E017F28}"/>
                </a:ext>
              </a:extLst>
            </p:cNvPr>
            <p:cNvSpPr txBox="1"/>
            <p:nvPr/>
          </p:nvSpPr>
          <p:spPr>
            <a:xfrm>
              <a:off x="651702" y="2952425"/>
              <a:ext cx="150382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CHP-E37AY5</a:t>
              </a:r>
              <a:endParaRPr lang="ja-JP" altLang="en-US" sz="1500" spc="100" dirty="0"/>
            </a:p>
          </p:txBody>
        </p:sp>
        <p:grpSp>
          <p:nvGrpSpPr>
            <p:cNvPr id="282" name="グループ化 281">
              <a:extLst>
                <a:ext uri="{FF2B5EF4-FFF2-40B4-BE49-F238E27FC236}">
                  <a16:creationId xmlns:a16="http://schemas.microsoft.com/office/drawing/2014/main" id="{D7787052-BDC6-7331-F3CA-C53876CCB621}"/>
                </a:ext>
              </a:extLst>
            </p:cNvPr>
            <p:cNvGrpSpPr/>
            <p:nvPr/>
          </p:nvGrpSpPr>
          <p:grpSpPr>
            <a:xfrm>
              <a:off x="168676" y="3715745"/>
              <a:ext cx="2239272" cy="274114"/>
              <a:chOff x="168676" y="3715745"/>
              <a:chExt cx="2239272" cy="274114"/>
            </a:xfrm>
          </p:grpSpPr>
          <p:sp>
            <p:nvSpPr>
              <p:cNvPr id="283" name="四角形: 角を丸くする 282">
                <a:extLst>
                  <a:ext uri="{FF2B5EF4-FFF2-40B4-BE49-F238E27FC236}">
                    <a16:creationId xmlns:a16="http://schemas.microsoft.com/office/drawing/2014/main" id="{460FBD1E-EAD4-98F4-35D3-A18D7DDBA184}"/>
                  </a:ext>
                </a:extLst>
              </p:cNvPr>
              <p:cNvSpPr/>
              <p:nvPr/>
            </p:nvSpPr>
            <p:spPr>
              <a:xfrm>
                <a:off x="473299" y="3751518"/>
                <a:ext cx="1934649" cy="210284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86" name="グループ化 285">
                <a:extLst>
                  <a:ext uri="{FF2B5EF4-FFF2-40B4-BE49-F238E27FC236}">
                    <a16:creationId xmlns:a16="http://schemas.microsoft.com/office/drawing/2014/main" id="{27B90C56-D01A-F036-32FE-1F7E33D12637}"/>
                  </a:ext>
                </a:extLst>
              </p:cNvPr>
              <p:cNvGrpSpPr/>
              <p:nvPr/>
            </p:nvGrpSpPr>
            <p:grpSpPr>
              <a:xfrm>
                <a:off x="168676" y="3715745"/>
                <a:ext cx="629475" cy="274114"/>
                <a:chOff x="168676" y="3715745"/>
                <a:chExt cx="629475" cy="274114"/>
              </a:xfrm>
            </p:grpSpPr>
            <p:sp>
              <p:nvSpPr>
                <p:cNvPr id="287" name="楕円 286">
                  <a:extLst>
                    <a:ext uri="{FF2B5EF4-FFF2-40B4-BE49-F238E27FC236}">
                      <a16:creationId xmlns:a16="http://schemas.microsoft.com/office/drawing/2014/main" id="{46FDA714-A433-83C0-1CAC-DEDCA1F16DD7}"/>
                    </a:ext>
                  </a:extLst>
                </p:cNvPr>
                <p:cNvSpPr/>
                <p:nvPr/>
              </p:nvSpPr>
              <p:spPr>
                <a:xfrm rot="21008372">
                  <a:off x="273964" y="3746722"/>
                  <a:ext cx="430473" cy="223875"/>
                </a:xfrm>
                <a:prstGeom prst="ellipse">
                  <a:avLst/>
                </a:prstGeom>
                <a:solidFill>
                  <a:srgbClr val="E60012"/>
                </a:solidFill>
                <a:ln>
                  <a:solidFill>
                    <a:srgbClr val="E6001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8" name="テキスト ボックス 287">
                  <a:extLst>
                    <a:ext uri="{FF2B5EF4-FFF2-40B4-BE49-F238E27FC236}">
                      <a16:creationId xmlns:a16="http://schemas.microsoft.com/office/drawing/2014/main" id="{005065D5-045D-639A-67E5-2679BD7B35C0}"/>
                    </a:ext>
                  </a:extLst>
                </p:cNvPr>
                <p:cNvSpPr txBox="1"/>
                <p:nvPr/>
              </p:nvSpPr>
              <p:spPr>
                <a:xfrm rot="20930588">
                  <a:off x="168676" y="3715745"/>
                  <a:ext cx="629475" cy="2741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当店</a:t>
                  </a:r>
                </a:p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特別価格</a:t>
                  </a:r>
                  <a:endParaRPr lang="ja-JP" altLang="en-US" sz="700" dirty="0"/>
                </a:p>
              </p:txBody>
            </p:sp>
          </p:grpSp>
        </p:grpSp>
      </p:grpSp>
      <p:grpSp>
        <p:nvGrpSpPr>
          <p:cNvPr id="293" name="グループ化 292">
            <a:extLst>
              <a:ext uri="{FF2B5EF4-FFF2-40B4-BE49-F238E27FC236}">
                <a16:creationId xmlns:a16="http://schemas.microsoft.com/office/drawing/2014/main" id="{FD91AA86-1AF9-A352-66E2-F302AAA1A701}"/>
              </a:ext>
            </a:extLst>
          </p:cNvPr>
          <p:cNvGrpSpPr/>
          <p:nvPr/>
        </p:nvGrpSpPr>
        <p:grpSpPr>
          <a:xfrm>
            <a:off x="168676" y="9229039"/>
            <a:ext cx="2239272" cy="1037434"/>
            <a:chOff x="168676" y="2952425"/>
            <a:chExt cx="2239272" cy="1037434"/>
          </a:xfrm>
        </p:grpSpPr>
        <p:sp>
          <p:nvSpPr>
            <p:cNvPr id="298" name="テキスト ボックス 297">
              <a:extLst>
                <a:ext uri="{FF2B5EF4-FFF2-40B4-BE49-F238E27FC236}">
                  <a16:creationId xmlns:a16="http://schemas.microsoft.com/office/drawing/2014/main" id="{DBDD2876-779F-7421-50A1-E70F8FF34C4E}"/>
                </a:ext>
              </a:extLst>
            </p:cNvPr>
            <p:cNvSpPr txBox="1"/>
            <p:nvPr/>
          </p:nvSpPr>
          <p:spPr>
            <a:xfrm>
              <a:off x="196919" y="3134885"/>
              <a:ext cx="2015461" cy="704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140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lang="en-US" altLang="ja-JP" sz="550" b="1" i="0" u="none" strike="noStrike" spc="-20" dirty="0">
                <a:latin typeface="GothicMB101Pro-Regular"/>
              </a:endParaRPr>
            </a:p>
            <a:p>
              <a:pPr>
                <a:lnSpc>
                  <a:spcPts val="730"/>
                </a:lnSpc>
              </a:pP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1,203,400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1,094,000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l">
                <a:lnSpc>
                  <a:spcPts val="110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lang="en-US" altLang="ja-JP" sz="550" b="1" i="0" u="none" strike="noStrike" spc="-20" dirty="0">
                <a:latin typeface="GothicMB101Pro-Regular"/>
              </a:endParaRPr>
            </a:p>
            <a:p>
              <a:pPr>
                <a:lnSpc>
                  <a:spcPts val="800"/>
                </a:lnSpc>
              </a:pP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1,214,400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1,104,000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l">
                <a:lnSpc>
                  <a:spcPts val="730"/>
                </a:lnSpc>
              </a:pPr>
              <a:endParaRPr kumimoji="1" lang="ja-JP" altLang="en-US" sz="550" b="1" spc="-20" dirty="0"/>
            </a:p>
          </p:txBody>
        </p:sp>
        <p:grpSp>
          <p:nvGrpSpPr>
            <p:cNvPr id="299" name="グループ化 298">
              <a:extLst>
                <a:ext uri="{FF2B5EF4-FFF2-40B4-BE49-F238E27FC236}">
                  <a16:creationId xmlns:a16="http://schemas.microsoft.com/office/drawing/2014/main" id="{AE87633C-5216-B4B6-3E96-E0827495EB5D}"/>
                </a:ext>
              </a:extLst>
            </p:cNvPr>
            <p:cNvGrpSpPr/>
            <p:nvPr/>
          </p:nvGrpSpPr>
          <p:grpSpPr>
            <a:xfrm>
              <a:off x="241297" y="3011462"/>
              <a:ext cx="666200" cy="230832"/>
              <a:chOff x="248546" y="2859138"/>
              <a:chExt cx="666200" cy="230832"/>
            </a:xfrm>
          </p:grpSpPr>
          <p:sp>
            <p:nvSpPr>
              <p:cNvPr id="308" name="矢印: 五方向 307">
                <a:extLst>
                  <a:ext uri="{FF2B5EF4-FFF2-40B4-BE49-F238E27FC236}">
                    <a16:creationId xmlns:a16="http://schemas.microsoft.com/office/drawing/2014/main" id="{10883F67-55FD-156F-7FFD-6689CBFB84CF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9" name="テキスト ボックス 308">
                <a:extLst>
                  <a:ext uri="{FF2B5EF4-FFF2-40B4-BE49-F238E27FC236}">
                    <a16:creationId xmlns:a16="http://schemas.microsoft.com/office/drawing/2014/main" id="{1F3047CA-311E-5DCE-EC5A-F9441E9CF452}"/>
                  </a:ext>
                </a:extLst>
              </p:cNvPr>
              <p:cNvSpPr txBox="1"/>
              <p:nvPr/>
            </p:nvSpPr>
            <p:spPr>
              <a:xfrm>
                <a:off x="248546" y="2859138"/>
                <a:ext cx="666200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460L</a:t>
                </a:r>
                <a:endParaRPr lang="ja-JP" altLang="en-US" sz="900" dirty="0"/>
              </a:p>
            </p:txBody>
          </p:sp>
        </p:grpSp>
        <p:sp>
          <p:nvSpPr>
            <p:cNvPr id="300" name="テキスト ボックス 299">
              <a:extLst>
                <a:ext uri="{FF2B5EF4-FFF2-40B4-BE49-F238E27FC236}">
                  <a16:creationId xmlns:a16="http://schemas.microsoft.com/office/drawing/2014/main" id="{7EAB5131-B0CA-99AA-BF96-2686EB1689A2}"/>
                </a:ext>
              </a:extLst>
            </p:cNvPr>
            <p:cNvSpPr txBox="1"/>
            <p:nvPr/>
          </p:nvSpPr>
          <p:spPr>
            <a:xfrm>
              <a:off x="651702" y="2952425"/>
              <a:ext cx="150382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CHP-E46AY5</a:t>
              </a:r>
              <a:endParaRPr lang="ja-JP" altLang="en-US" sz="1500" spc="100" dirty="0"/>
            </a:p>
          </p:txBody>
        </p:sp>
        <p:grpSp>
          <p:nvGrpSpPr>
            <p:cNvPr id="301" name="グループ化 300">
              <a:extLst>
                <a:ext uri="{FF2B5EF4-FFF2-40B4-BE49-F238E27FC236}">
                  <a16:creationId xmlns:a16="http://schemas.microsoft.com/office/drawing/2014/main" id="{98C0FA27-40AB-242B-DFBD-8F81AA3617F7}"/>
                </a:ext>
              </a:extLst>
            </p:cNvPr>
            <p:cNvGrpSpPr/>
            <p:nvPr/>
          </p:nvGrpSpPr>
          <p:grpSpPr>
            <a:xfrm>
              <a:off x="168676" y="3715745"/>
              <a:ext cx="2239272" cy="274114"/>
              <a:chOff x="168676" y="3715745"/>
              <a:chExt cx="2239272" cy="274114"/>
            </a:xfrm>
          </p:grpSpPr>
          <p:sp>
            <p:nvSpPr>
              <p:cNvPr id="302" name="四角形: 角を丸くする 301">
                <a:extLst>
                  <a:ext uri="{FF2B5EF4-FFF2-40B4-BE49-F238E27FC236}">
                    <a16:creationId xmlns:a16="http://schemas.microsoft.com/office/drawing/2014/main" id="{216AA01F-BB87-4169-B433-42CDCEA296F4}"/>
                  </a:ext>
                </a:extLst>
              </p:cNvPr>
              <p:cNvSpPr/>
              <p:nvPr/>
            </p:nvSpPr>
            <p:spPr>
              <a:xfrm>
                <a:off x="473299" y="3751518"/>
                <a:ext cx="1934649" cy="210284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05" name="グループ化 304">
                <a:extLst>
                  <a:ext uri="{FF2B5EF4-FFF2-40B4-BE49-F238E27FC236}">
                    <a16:creationId xmlns:a16="http://schemas.microsoft.com/office/drawing/2014/main" id="{27F1C3B3-9247-5227-3D50-01D13890B7BC}"/>
                  </a:ext>
                </a:extLst>
              </p:cNvPr>
              <p:cNvGrpSpPr/>
              <p:nvPr/>
            </p:nvGrpSpPr>
            <p:grpSpPr>
              <a:xfrm>
                <a:off x="168676" y="3715745"/>
                <a:ext cx="629475" cy="274114"/>
                <a:chOff x="168676" y="3715745"/>
                <a:chExt cx="629475" cy="274114"/>
              </a:xfrm>
            </p:grpSpPr>
            <p:sp>
              <p:nvSpPr>
                <p:cNvPr id="306" name="楕円 305">
                  <a:extLst>
                    <a:ext uri="{FF2B5EF4-FFF2-40B4-BE49-F238E27FC236}">
                      <a16:creationId xmlns:a16="http://schemas.microsoft.com/office/drawing/2014/main" id="{38BBB2D0-29EF-3563-3292-F2A7F0C3C07B}"/>
                    </a:ext>
                  </a:extLst>
                </p:cNvPr>
                <p:cNvSpPr/>
                <p:nvPr/>
              </p:nvSpPr>
              <p:spPr>
                <a:xfrm rot="21008372">
                  <a:off x="273964" y="3746722"/>
                  <a:ext cx="430473" cy="223875"/>
                </a:xfrm>
                <a:prstGeom prst="ellipse">
                  <a:avLst/>
                </a:prstGeom>
                <a:solidFill>
                  <a:srgbClr val="E60012"/>
                </a:solidFill>
                <a:ln>
                  <a:solidFill>
                    <a:srgbClr val="E6001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7" name="テキスト ボックス 306">
                  <a:extLst>
                    <a:ext uri="{FF2B5EF4-FFF2-40B4-BE49-F238E27FC236}">
                      <a16:creationId xmlns:a16="http://schemas.microsoft.com/office/drawing/2014/main" id="{64F79902-B6BF-E3FF-296D-5DCB90CCF536}"/>
                    </a:ext>
                  </a:extLst>
                </p:cNvPr>
                <p:cNvSpPr txBox="1"/>
                <p:nvPr/>
              </p:nvSpPr>
              <p:spPr>
                <a:xfrm rot="20930588">
                  <a:off x="168676" y="3715745"/>
                  <a:ext cx="629475" cy="2741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当店</a:t>
                  </a:r>
                </a:p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特別価格</a:t>
                  </a:r>
                  <a:endParaRPr lang="ja-JP" altLang="en-US" sz="700" dirty="0"/>
                </a:p>
              </p:txBody>
            </p:sp>
          </p:grpSp>
        </p:grpSp>
      </p:grpSp>
      <p:grpSp>
        <p:nvGrpSpPr>
          <p:cNvPr id="310" name="グループ化 309">
            <a:extLst>
              <a:ext uri="{FF2B5EF4-FFF2-40B4-BE49-F238E27FC236}">
                <a16:creationId xmlns:a16="http://schemas.microsoft.com/office/drawing/2014/main" id="{A7F4D33B-FFB0-4003-1963-669507C715A6}"/>
              </a:ext>
            </a:extLst>
          </p:cNvPr>
          <p:cNvGrpSpPr/>
          <p:nvPr/>
        </p:nvGrpSpPr>
        <p:grpSpPr>
          <a:xfrm>
            <a:off x="2684238" y="1202100"/>
            <a:ext cx="2143765" cy="567386"/>
            <a:chOff x="283396" y="1202100"/>
            <a:chExt cx="2143765" cy="567386"/>
          </a:xfrm>
        </p:grpSpPr>
        <p:sp>
          <p:nvSpPr>
            <p:cNvPr id="311" name="正方形/長方形 310">
              <a:extLst>
                <a:ext uri="{FF2B5EF4-FFF2-40B4-BE49-F238E27FC236}">
                  <a16:creationId xmlns:a16="http://schemas.microsoft.com/office/drawing/2014/main" id="{DA03E1F1-954D-858C-B35B-90B2E1538C3F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B8A12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テキスト ボックス 311">
              <a:extLst>
                <a:ext uri="{FF2B5EF4-FFF2-40B4-BE49-F238E27FC236}">
                  <a16:creationId xmlns:a16="http://schemas.microsoft.com/office/drawing/2014/main" id="{014CAFF3-ABB7-2044-2547-AFD009F51C97}"/>
                </a:ext>
              </a:extLst>
            </p:cNvPr>
            <p:cNvSpPr txBox="1"/>
            <p:nvPr/>
          </p:nvSpPr>
          <p:spPr>
            <a:xfrm>
              <a:off x="515638" y="1249500"/>
              <a:ext cx="1716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200" b="1" i="0" u="none" strike="noStrike" spc="-120" dirty="0">
                  <a:solidFill>
                    <a:srgbClr val="FFFFFF"/>
                  </a:solidFill>
                  <a:latin typeface="HiraginoUDSansStd-W6"/>
                </a:rPr>
                <a:t>プレミアムエコキュート</a:t>
              </a:r>
              <a:endParaRPr lang="ja-JP" altLang="en-US" sz="1200" b="1" spc="-120" dirty="0"/>
            </a:p>
          </p:txBody>
        </p:sp>
        <p:grpSp>
          <p:nvGrpSpPr>
            <p:cNvPr id="313" name="グループ化 312">
              <a:extLst>
                <a:ext uri="{FF2B5EF4-FFF2-40B4-BE49-F238E27FC236}">
                  <a16:creationId xmlns:a16="http://schemas.microsoft.com/office/drawing/2014/main" id="{962B7E84-4126-81B6-B78C-E4E306DC447F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318" name="正方形/長方形 317">
                <a:extLst>
                  <a:ext uri="{FF2B5EF4-FFF2-40B4-BE49-F238E27FC236}">
                    <a16:creationId xmlns:a16="http://schemas.microsoft.com/office/drawing/2014/main" id="{FD13CF88-43F9-287E-EB64-B6E6475BAB8E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9" name="テキスト ボックス 318">
                <a:extLst>
                  <a:ext uri="{FF2B5EF4-FFF2-40B4-BE49-F238E27FC236}">
                    <a16:creationId xmlns:a16="http://schemas.microsoft.com/office/drawing/2014/main" id="{2F01E1AD-C96C-1470-FBA7-5D30E437886D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314" name="グループ化 313">
              <a:extLst>
                <a:ext uri="{FF2B5EF4-FFF2-40B4-BE49-F238E27FC236}">
                  <a16:creationId xmlns:a16="http://schemas.microsoft.com/office/drawing/2014/main" id="{3689BB65-9F76-0C0E-2D57-43848EE35368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316" name="正方形/長方形 315">
                <a:extLst>
                  <a:ext uri="{FF2B5EF4-FFF2-40B4-BE49-F238E27FC236}">
                    <a16:creationId xmlns:a16="http://schemas.microsoft.com/office/drawing/2014/main" id="{F8654C93-E258-C5AB-3A4F-6D21744906D9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7" name="テキスト ボックス 316">
                <a:extLst>
                  <a:ext uri="{FF2B5EF4-FFF2-40B4-BE49-F238E27FC236}">
                    <a16:creationId xmlns:a16="http://schemas.microsoft.com/office/drawing/2014/main" id="{0B3D8B37-8EB0-8BC5-EFBD-DD32145C6E6F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315" name="直線コネクタ 314">
              <a:extLst>
                <a:ext uri="{FF2B5EF4-FFF2-40B4-BE49-F238E27FC236}">
                  <a16:creationId xmlns:a16="http://schemas.microsoft.com/office/drawing/2014/main" id="{F7A9DCD4-DA90-1C60-097C-55E42C52CAAE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0" name="グループ化 319">
            <a:extLst>
              <a:ext uri="{FF2B5EF4-FFF2-40B4-BE49-F238E27FC236}">
                <a16:creationId xmlns:a16="http://schemas.microsoft.com/office/drawing/2014/main" id="{4D260655-6348-B7A0-B285-6FDE7B68272A}"/>
              </a:ext>
            </a:extLst>
          </p:cNvPr>
          <p:cNvGrpSpPr/>
          <p:nvPr/>
        </p:nvGrpSpPr>
        <p:grpSpPr>
          <a:xfrm>
            <a:off x="2798131" y="1892078"/>
            <a:ext cx="1125513" cy="540165"/>
            <a:chOff x="391130" y="1876552"/>
            <a:chExt cx="1125513" cy="540165"/>
          </a:xfrm>
        </p:grpSpPr>
        <p:pic>
          <p:nvPicPr>
            <p:cNvPr id="321" name="図 320">
              <a:extLst>
                <a:ext uri="{FF2B5EF4-FFF2-40B4-BE49-F238E27FC236}">
                  <a16:creationId xmlns:a16="http://schemas.microsoft.com/office/drawing/2014/main" id="{87FC3EC3-3B50-DDC5-B4B0-DA7B4DCE5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322" name="グループ化 321">
              <a:extLst>
                <a:ext uri="{FF2B5EF4-FFF2-40B4-BE49-F238E27FC236}">
                  <a16:creationId xmlns:a16="http://schemas.microsoft.com/office/drawing/2014/main" id="{D8358A86-51DB-2089-B952-EEE47F14EBC9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5470"/>
              <a:chOff x="391130" y="2070211"/>
              <a:chExt cx="1125513" cy="345470"/>
            </a:xfrm>
          </p:grpSpPr>
          <p:grpSp>
            <p:nvGrpSpPr>
              <p:cNvPr id="323" name="グループ化 322">
                <a:extLst>
                  <a:ext uri="{FF2B5EF4-FFF2-40B4-BE49-F238E27FC236}">
                    <a16:creationId xmlns:a16="http://schemas.microsoft.com/office/drawing/2014/main" id="{5B0BB902-B776-3F50-EC57-AEAC5AAA9E05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328" name="四角形: 角を丸くする 327">
                  <a:extLst>
                    <a:ext uri="{FF2B5EF4-FFF2-40B4-BE49-F238E27FC236}">
                      <a16:creationId xmlns:a16="http://schemas.microsoft.com/office/drawing/2014/main" id="{C22351A6-AD59-F96B-FE7D-2F5F95FE55D4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9" name="フリーフォーム: 図形 328">
                  <a:extLst>
                    <a:ext uri="{FF2B5EF4-FFF2-40B4-BE49-F238E27FC236}">
                      <a16:creationId xmlns:a16="http://schemas.microsoft.com/office/drawing/2014/main" id="{E8AFC37B-9A0A-6D48-4B80-B0C6AC3875C7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324" name="テキスト ボックス 323">
                <a:extLst>
                  <a:ext uri="{FF2B5EF4-FFF2-40B4-BE49-F238E27FC236}">
                    <a16:creationId xmlns:a16="http://schemas.microsoft.com/office/drawing/2014/main" id="{2F79B2A5-D6BF-679F-4573-17AB52BABBD3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325" name="グループ化 324">
                <a:extLst>
                  <a:ext uri="{FF2B5EF4-FFF2-40B4-BE49-F238E27FC236}">
                    <a16:creationId xmlns:a16="http://schemas.microsoft.com/office/drawing/2014/main" id="{3694B3A3-3EA7-4DCD-B955-6C7DD5FB2765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3972"/>
                <a:chOff x="391130" y="2191709"/>
                <a:chExt cx="1125513" cy="223972"/>
              </a:xfrm>
            </p:grpSpPr>
            <p:sp>
              <p:nvSpPr>
                <p:cNvPr id="326" name="テキスト ボックス 325">
                  <a:extLst>
                    <a:ext uri="{FF2B5EF4-FFF2-40B4-BE49-F238E27FC236}">
                      <a16:creationId xmlns:a16="http://schemas.microsoft.com/office/drawing/2014/main" id="{91635CAA-FD81-E647-CDE7-4D0023143142}"/>
                    </a:ext>
                  </a:extLst>
                </p:cNvPr>
                <p:cNvSpPr txBox="1"/>
                <p:nvPr/>
              </p:nvSpPr>
              <p:spPr>
                <a:xfrm>
                  <a:off x="391130" y="2246071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327" name="テキスト ボックス 326">
                  <a:extLst>
                    <a:ext uri="{FF2B5EF4-FFF2-40B4-BE49-F238E27FC236}">
                      <a16:creationId xmlns:a16="http://schemas.microsoft.com/office/drawing/2014/main" id="{49099AE6-D62E-E6AC-5705-9A5BDA064E8E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00" dirty="0">
                      <a:latin typeface="HiraginoUDSansStd-W3"/>
                    </a:rPr>
                    <a:t>インターホンリモコン選択時</a:t>
                  </a:r>
                  <a:endParaRPr lang="ja-JP" altLang="en-US" sz="550" b="1" spc="-100" dirty="0"/>
                </a:p>
              </p:txBody>
            </p:sp>
          </p:grpSp>
        </p:grpSp>
      </p:grpSp>
      <p:sp>
        <p:nvSpPr>
          <p:cNvPr id="330" name="テキスト ボックス 329">
            <a:extLst>
              <a:ext uri="{FF2B5EF4-FFF2-40B4-BE49-F238E27FC236}">
                <a16:creationId xmlns:a16="http://schemas.microsoft.com/office/drawing/2014/main" id="{B42380DD-B69A-BE13-8BCD-4D8218350FCC}"/>
              </a:ext>
            </a:extLst>
          </p:cNvPr>
          <p:cNvSpPr txBox="1"/>
          <p:nvPr/>
        </p:nvSpPr>
        <p:spPr>
          <a:xfrm>
            <a:off x="2621674" y="2662248"/>
            <a:ext cx="1011105" cy="298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800" b="1" i="0" u="none" strike="noStrike" spc="-30" dirty="0">
                <a:latin typeface="GothicBBBPro-Medium"/>
              </a:rPr>
              <a:t>CHP-HXE37AY5</a:t>
            </a:r>
            <a:r>
              <a:rPr lang="ja-JP" altLang="en-US" sz="600" b="1" i="0" u="none" strike="noStrike" spc="-30" dirty="0">
                <a:latin typeface="GothicBBBPro-Medium"/>
              </a:rPr>
              <a:t>です。</a:t>
            </a:r>
            <a:endParaRPr lang="ja-JP" altLang="en-US" sz="600" b="1" spc="-30" dirty="0"/>
          </a:p>
        </p:txBody>
      </p:sp>
      <p:grpSp>
        <p:nvGrpSpPr>
          <p:cNvPr id="387" name="グループ化 386">
            <a:extLst>
              <a:ext uri="{FF2B5EF4-FFF2-40B4-BE49-F238E27FC236}">
                <a16:creationId xmlns:a16="http://schemas.microsoft.com/office/drawing/2014/main" id="{A52457FF-65AC-85EF-1235-2A9ABBCD23C3}"/>
              </a:ext>
            </a:extLst>
          </p:cNvPr>
          <p:cNvGrpSpPr/>
          <p:nvPr/>
        </p:nvGrpSpPr>
        <p:grpSpPr>
          <a:xfrm>
            <a:off x="2592414" y="2968113"/>
            <a:ext cx="2390074" cy="879251"/>
            <a:chOff x="2592414" y="2968113"/>
            <a:chExt cx="2390074" cy="879251"/>
          </a:xfrm>
        </p:grpSpPr>
        <p:grpSp>
          <p:nvGrpSpPr>
            <p:cNvPr id="373" name="グループ化 372">
              <a:extLst>
                <a:ext uri="{FF2B5EF4-FFF2-40B4-BE49-F238E27FC236}">
                  <a16:creationId xmlns:a16="http://schemas.microsoft.com/office/drawing/2014/main" id="{F4C3BC19-950E-437F-B707-E7BDE790FD0A}"/>
                </a:ext>
              </a:extLst>
            </p:cNvPr>
            <p:cNvGrpSpPr/>
            <p:nvPr/>
          </p:nvGrpSpPr>
          <p:grpSpPr>
            <a:xfrm>
              <a:off x="2622785" y="2968113"/>
              <a:ext cx="2359703" cy="664237"/>
              <a:chOff x="7932076" y="2975457"/>
              <a:chExt cx="2359703" cy="664237"/>
            </a:xfrm>
          </p:grpSpPr>
          <p:grpSp>
            <p:nvGrpSpPr>
              <p:cNvPr id="332" name="グループ化 331">
                <a:extLst>
                  <a:ext uri="{FF2B5EF4-FFF2-40B4-BE49-F238E27FC236}">
                    <a16:creationId xmlns:a16="http://schemas.microsoft.com/office/drawing/2014/main" id="{11AF8343-18CE-483D-6879-AC5F08D22B73}"/>
                  </a:ext>
                </a:extLst>
              </p:cNvPr>
              <p:cNvGrpSpPr/>
              <p:nvPr/>
            </p:nvGrpSpPr>
            <p:grpSpPr>
              <a:xfrm>
                <a:off x="7980899" y="3024684"/>
                <a:ext cx="821154" cy="230832"/>
                <a:chOff x="248546" y="2859138"/>
                <a:chExt cx="821154" cy="230832"/>
              </a:xfrm>
            </p:grpSpPr>
            <p:sp>
              <p:nvSpPr>
                <p:cNvPr id="343" name="矢印: 五方向 342">
                  <a:extLst>
                    <a:ext uri="{FF2B5EF4-FFF2-40B4-BE49-F238E27FC236}">
                      <a16:creationId xmlns:a16="http://schemas.microsoft.com/office/drawing/2014/main" id="{111C4D5F-DC48-BE35-3996-107E5A7AAC1C}"/>
                    </a:ext>
                  </a:extLst>
                </p:cNvPr>
                <p:cNvSpPr/>
                <p:nvPr/>
              </p:nvSpPr>
              <p:spPr>
                <a:xfrm>
                  <a:off x="294823" y="2907387"/>
                  <a:ext cx="427072" cy="120848"/>
                </a:xfrm>
                <a:prstGeom prst="homePlate">
                  <a:avLst>
                    <a:gd name="adj" fmla="val 34829"/>
                  </a:avLst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4" name="テキスト ボックス 343">
                  <a:extLst>
                    <a:ext uri="{FF2B5EF4-FFF2-40B4-BE49-F238E27FC236}">
                      <a16:creationId xmlns:a16="http://schemas.microsoft.com/office/drawing/2014/main" id="{C91B7D22-2810-4383-63B1-2722F8B1BE1D}"/>
                    </a:ext>
                  </a:extLst>
                </p:cNvPr>
                <p:cNvSpPr txBox="1"/>
                <p:nvPr/>
              </p:nvSpPr>
              <p:spPr>
                <a:xfrm>
                  <a:off x="248546" y="2859138"/>
                  <a:ext cx="821154" cy="2308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900" b="0" i="0" u="none" strike="noStrike" baseline="0" dirty="0">
                      <a:solidFill>
                        <a:srgbClr val="FFFFFF"/>
                      </a:solidFill>
                      <a:latin typeface="GothicMB101Pro-Regular"/>
                    </a:rPr>
                    <a:t>370L</a:t>
                  </a:r>
                  <a:endParaRPr lang="ja-JP" altLang="en-US" sz="900" dirty="0"/>
                </a:p>
              </p:txBody>
            </p:sp>
          </p:grpSp>
          <p:sp>
            <p:nvSpPr>
              <p:cNvPr id="333" name="テキスト ボックス 332">
                <a:extLst>
                  <a:ext uri="{FF2B5EF4-FFF2-40B4-BE49-F238E27FC236}">
                    <a16:creationId xmlns:a16="http://schemas.microsoft.com/office/drawing/2014/main" id="{69A9EA07-3357-E2FA-72B1-1743BF72EC1F}"/>
                  </a:ext>
                </a:extLst>
              </p:cNvPr>
              <p:cNvSpPr txBox="1"/>
              <p:nvPr/>
            </p:nvSpPr>
            <p:spPr>
              <a:xfrm>
                <a:off x="8391304" y="2975457"/>
                <a:ext cx="1899244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500" i="0" u="none" strike="noStrike" spc="100" dirty="0">
                    <a:solidFill>
                      <a:srgbClr val="262626"/>
                    </a:solidFill>
                    <a:latin typeface="AvenirNext-DemiBold"/>
                  </a:rPr>
                  <a:t>CHP-HXE37AY5</a:t>
                </a:r>
                <a:endParaRPr lang="ja-JP" altLang="en-US" sz="1500" spc="100" dirty="0"/>
              </a:p>
            </p:txBody>
          </p:sp>
          <p:sp>
            <p:nvSpPr>
              <p:cNvPr id="334" name="テキスト ボックス 333">
                <a:extLst>
                  <a:ext uri="{FF2B5EF4-FFF2-40B4-BE49-F238E27FC236}">
                    <a16:creationId xmlns:a16="http://schemas.microsoft.com/office/drawing/2014/main" id="{0B5211E1-A3AC-13B1-3B2C-0C7D8647EE0E}"/>
                  </a:ext>
                </a:extLst>
              </p:cNvPr>
              <p:cNvSpPr txBox="1"/>
              <p:nvPr/>
            </p:nvSpPr>
            <p:spPr>
              <a:xfrm>
                <a:off x="7932076" y="3183251"/>
                <a:ext cx="1359631" cy="448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インターホンリモコン</a:t>
                </a:r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spc="-20" dirty="0">
                    <a:latin typeface="GothicMB101Pro-Regular"/>
                  </a:rPr>
                  <a:t>セット付き 希望小売価格</a:t>
                </a:r>
                <a:endParaRPr kumimoji="1" lang="ja-JP" altLang="en-US" sz="550" b="1" spc="-20" dirty="0"/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無線</a:t>
                </a:r>
                <a:r>
                  <a:rPr lang="en-US" altLang="ja-JP" sz="700" b="1" i="0" u="none" strike="noStrike" baseline="0" dirty="0">
                    <a:latin typeface="GothicMB101Pro-Regular"/>
                  </a:rPr>
                  <a:t>LAN</a:t>
                </a:r>
                <a:r>
                  <a:rPr lang="ja-JP" altLang="en-US" sz="550" b="1" i="0" u="none" strike="noStrike" baseline="0" dirty="0">
                    <a:latin typeface="GothicMB101Pro-Regular"/>
                  </a:rPr>
                  <a:t>対応</a:t>
                </a:r>
                <a:r>
                  <a:rPr lang="ja-JP" altLang="en-US" sz="550" b="1" i="0" u="none" strike="noStrike" spc="-100" dirty="0">
                    <a:latin typeface="GothicMB101Pro-Regular"/>
                  </a:rPr>
                  <a:t>インターホンリモコン</a:t>
                </a:r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spc="-20" dirty="0">
                    <a:latin typeface="GothicMB101Pro-Regular"/>
                  </a:rPr>
                  <a:t>セット付き 希望小売価格</a:t>
                </a:r>
                <a:endParaRPr kumimoji="1" lang="ja-JP" altLang="en-US" sz="550" b="1" spc="-20" dirty="0"/>
              </a:p>
            </p:txBody>
          </p:sp>
          <p:sp>
            <p:nvSpPr>
              <p:cNvPr id="335" name="テキスト ボックス 334">
                <a:extLst>
                  <a:ext uri="{FF2B5EF4-FFF2-40B4-BE49-F238E27FC236}">
                    <a16:creationId xmlns:a16="http://schemas.microsoft.com/office/drawing/2014/main" id="{32EB0AAC-FCE3-9EE9-8ED5-6A966D6C2013}"/>
                  </a:ext>
                </a:extLst>
              </p:cNvPr>
              <p:cNvSpPr txBox="1"/>
              <p:nvPr/>
            </p:nvSpPr>
            <p:spPr>
              <a:xfrm>
                <a:off x="8726932" y="3202394"/>
                <a:ext cx="1564847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1,196,800</a:t>
                </a:r>
                <a:r>
                  <a:rPr lang="zh-CN" altLang="en-US" sz="7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円（</a:t>
                </a:r>
                <a:r>
                  <a:rPr lang="zh-CN" altLang="en-US" sz="6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税抜</a:t>
                </a:r>
                <a:r>
                  <a:rPr lang="en-US" altLang="zh-CN" sz="8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1,088,000</a:t>
                </a:r>
                <a:r>
                  <a:rPr lang="zh-CN" altLang="en-US" sz="6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6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36" name="テキスト ボックス 335">
                <a:extLst>
                  <a:ext uri="{FF2B5EF4-FFF2-40B4-BE49-F238E27FC236}">
                    <a16:creationId xmlns:a16="http://schemas.microsoft.com/office/drawing/2014/main" id="{42744A0F-9824-606B-0C83-8A7B23DB5B11}"/>
                  </a:ext>
                </a:extLst>
              </p:cNvPr>
              <p:cNvSpPr txBox="1"/>
              <p:nvPr/>
            </p:nvSpPr>
            <p:spPr>
              <a:xfrm>
                <a:off x="8726932" y="3393473"/>
                <a:ext cx="1564847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1,207,800</a:t>
                </a:r>
                <a:r>
                  <a:rPr lang="zh-CN" altLang="en-US" sz="7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円（</a:t>
                </a:r>
                <a:r>
                  <a:rPr lang="zh-CN" altLang="en-US" sz="6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税抜</a:t>
                </a:r>
                <a:r>
                  <a:rPr lang="en-US" altLang="zh-CN" sz="8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1,098,000</a:t>
                </a:r>
                <a:r>
                  <a:rPr lang="zh-CN" altLang="en-US" sz="6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6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378" name="グループ化 377">
              <a:extLst>
                <a:ext uri="{FF2B5EF4-FFF2-40B4-BE49-F238E27FC236}">
                  <a16:creationId xmlns:a16="http://schemas.microsoft.com/office/drawing/2014/main" id="{BA7B36BC-8D2D-BE4D-4AC8-C7DC3ADDA80F}"/>
                </a:ext>
              </a:extLst>
            </p:cNvPr>
            <p:cNvGrpSpPr/>
            <p:nvPr/>
          </p:nvGrpSpPr>
          <p:grpSpPr>
            <a:xfrm>
              <a:off x="2592414" y="3573250"/>
              <a:ext cx="2239272" cy="274114"/>
              <a:chOff x="168676" y="3715745"/>
              <a:chExt cx="2239272" cy="274114"/>
            </a:xfrm>
          </p:grpSpPr>
          <p:sp>
            <p:nvSpPr>
              <p:cNvPr id="379" name="四角形: 角を丸くする 378">
                <a:extLst>
                  <a:ext uri="{FF2B5EF4-FFF2-40B4-BE49-F238E27FC236}">
                    <a16:creationId xmlns:a16="http://schemas.microsoft.com/office/drawing/2014/main" id="{38E4144D-E101-A63C-23CA-AD8CB145CCC6}"/>
                  </a:ext>
                </a:extLst>
              </p:cNvPr>
              <p:cNvSpPr/>
              <p:nvPr/>
            </p:nvSpPr>
            <p:spPr>
              <a:xfrm>
                <a:off x="473299" y="3751518"/>
                <a:ext cx="1934649" cy="210284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82" name="グループ化 381">
                <a:extLst>
                  <a:ext uri="{FF2B5EF4-FFF2-40B4-BE49-F238E27FC236}">
                    <a16:creationId xmlns:a16="http://schemas.microsoft.com/office/drawing/2014/main" id="{146955A8-5941-0AD7-B3E9-B8B2F2423111}"/>
                  </a:ext>
                </a:extLst>
              </p:cNvPr>
              <p:cNvGrpSpPr/>
              <p:nvPr/>
            </p:nvGrpSpPr>
            <p:grpSpPr>
              <a:xfrm>
                <a:off x="168676" y="3715745"/>
                <a:ext cx="629475" cy="274114"/>
                <a:chOff x="168676" y="3715745"/>
                <a:chExt cx="629475" cy="274114"/>
              </a:xfrm>
            </p:grpSpPr>
            <p:sp>
              <p:nvSpPr>
                <p:cNvPr id="383" name="楕円 382">
                  <a:extLst>
                    <a:ext uri="{FF2B5EF4-FFF2-40B4-BE49-F238E27FC236}">
                      <a16:creationId xmlns:a16="http://schemas.microsoft.com/office/drawing/2014/main" id="{F6E760EA-2F4C-6E21-00E7-3BF3C64CE681}"/>
                    </a:ext>
                  </a:extLst>
                </p:cNvPr>
                <p:cNvSpPr/>
                <p:nvPr/>
              </p:nvSpPr>
              <p:spPr>
                <a:xfrm rot="21008372">
                  <a:off x="273964" y="3746722"/>
                  <a:ext cx="430473" cy="223875"/>
                </a:xfrm>
                <a:prstGeom prst="ellipse">
                  <a:avLst/>
                </a:prstGeom>
                <a:solidFill>
                  <a:srgbClr val="E60012"/>
                </a:solidFill>
                <a:ln>
                  <a:solidFill>
                    <a:srgbClr val="E6001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4" name="テキスト ボックス 383">
                  <a:extLst>
                    <a:ext uri="{FF2B5EF4-FFF2-40B4-BE49-F238E27FC236}">
                      <a16:creationId xmlns:a16="http://schemas.microsoft.com/office/drawing/2014/main" id="{29990F32-9358-3934-840F-A2FE6E6EF58F}"/>
                    </a:ext>
                  </a:extLst>
                </p:cNvPr>
                <p:cNvSpPr txBox="1"/>
                <p:nvPr/>
              </p:nvSpPr>
              <p:spPr>
                <a:xfrm rot="20930588">
                  <a:off x="168676" y="3715745"/>
                  <a:ext cx="629475" cy="2741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当店</a:t>
                  </a:r>
                </a:p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特別価格</a:t>
                  </a:r>
                  <a:endParaRPr lang="ja-JP" altLang="en-US" sz="700" dirty="0"/>
                </a:p>
              </p:txBody>
            </p:sp>
          </p:grpSp>
        </p:grpSp>
      </p:grpSp>
      <p:grpSp>
        <p:nvGrpSpPr>
          <p:cNvPr id="404" name="グループ化 403">
            <a:extLst>
              <a:ext uri="{FF2B5EF4-FFF2-40B4-BE49-F238E27FC236}">
                <a16:creationId xmlns:a16="http://schemas.microsoft.com/office/drawing/2014/main" id="{7B9099B3-A592-5414-A562-012F882C4104}"/>
              </a:ext>
            </a:extLst>
          </p:cNvPr>
          <p:cNvGrpSpPr/>
          <p:nvPr/>
        </p:nvGrpSpPr>
        <p:grpSpPr>
          <a:xfrm>
            <a:off x="2593103" y="3847127"/>
            <a:ext cx="2376907" cy="884360"/>
            <a:chOff x="2593103" y="3847127"/>
            <a:chExt cx="2376907" cy="884360"/>
          </a:xfrm>
        </p:grpSpPr>
        <p:grpSp>
          <p:nvGrpSpPr>
            <p:cNvPr id="345" name="グループ化 344">
              <a:extLst>
                <a:ext uri="{FF2B5EF4-FFF2-40B4-BE49-F238E27FC236}">
                  <a16:creationId xmlns:a16="http://schemas.microsoft.com/office/drawing/2014/main" id="{45392522-94A7-E3C7-D25C-C9DA4A5D7010}"/>
                </a:ext>
              </a:extLst>
            </p:cNvPr>
            <p:cNvGrpSpPr/>
            <p:nvPr/>
          </p:nvGrpSpPr>
          <p:grpSpPr>
            <a:xfrm>
              <a:off x="2610307" y="3847127"/>
              <a:ext cx="2359703" cy="664237"/>
              <a:chOff x="203631" y="2975457"/>
              <a:chExt cx="2359703" cy="664237"/>
            </a:xfrm>
          </p:grpSpPr>
          <p:grpSp>
            <p:nvGrpSpPr>
              <p:cNvPr id="346" name="グループ化 345">
                <a:extLst>
                  <a:ext uri="{FF2B5EF4-FFF2-40B4-BE49-F238E27FC236}">
                    <a16:creationId xmlns:a16="http://schemas.microsoft.com/office/drawing/2014/main" id="{C7C90F53-CE71-7A05-F309-92FC72DB5584}"/>
                  </a:ext>
                </a:extLst>
              </p:cNvPr>
              <p:cNvGrpSpPr/>
              <p:nvPr/>
            </p:nvGrpSpPr>
            <p:grpSpPr>
              <a:xfrm>
                <a:off x="252454" y="3024684"/>
                <a:ext cx="825761" cy="230832"/>
                <a:chOff x="248546" y="2859138"/>
                <a:chExt cx="825761" cy="230832"/>
              </a:xfrm>
            </p:grpSpPr>
            <p:sp>
              <p:nvSpPr>
                <p:cNvPr id="357" name="矢印: 五方向 356">
                  <a:extLst>
                    <a:ext uri="{FF2B5EF4-FFF2-40B4-BE49-F238E27FC236}">
                      <a16:creationId xmlns:a16="http://schemas.microsoft.com/office/drawing/2014/main" id="{C97A34FF-CA7B-5FB0-6CE6-339DAF7816B0}"/>
                    </a:ext>
                  </a:extLst>
                </p:cNvPr>
                <p:cNvSpPr/>
                <p:nvPr/>
              </p:nvSpPr>
              <p:spPr>
                <a:xfrm>
                  <a:off x="294823" y="2907387"/>
                  <a:ext cx="427072" cy="120848"/>
                </a:xfrm>
                <a:prstGeom prst="homePlate">
                  <a:avLst>
                    <a:gd name="adj" fmla="val 34829"/>
                  </a:avLst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8" name="テキスト ボックス 357">
                  <a:extLst>
                    <a:ext uri="{FF2B5EF4-FFF2-40B4-BE49-F238E27FC236}">
                      <a16:creationId xmlns:a16="http://schemas.microsoft.com/office/drawing/2014/main" id="{3E202EF2-89FB-4618-A091-9E773E9F4C73}"/>
                    </a:ext>
                  </a:extLst>
                </p:cNvPr>
                <p:cNvSpPr txBox="1"/>
                <p:nvPr/>
              </p:nvSpPr>
              <p:spPr>
                <a:xfrm>
                  <a:off x="248546" y="2859138"/>
                  <a:ext cx="825761" cy="2308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900" b="0" i="0" u="none" strike="noStrike" baseline="0" dirty="0">
                      <a:solidFill>
                        <a:srgbClr val="FFFFFF"/>
                      </a:solidFill>
                      <a:latin typeface="GothicMB101Pro-Regular"/>
                    </a:rPr>
                    <a:t>460L</a:t>
                  </a:r>
                  <a:endParaRPr lang="ja-JP" altLang="en-US" sz="900" dirty="0"/>
                </a:p>
              </p:txBody>
            </p:sp>
          </p:grpSp>
          <p:sp>
            <p:nvSpPr>
              <p:cNvPr id="347" name="テキスト ボックス 346">
                <a:extLst>
                  <a:ext uri="{FF2B5EF4-FFF2-40B4-BE49-F238E27FC236}">
                    <a16:creationId xmlns:a16="http://schemas.microsoft.com/office/drawing/2014/main" id="{4EE03BD7-95C2-088D-16DD-DEEE266F00D8}"/>
                  </a:ext>
                </a:extLst>
              </p:cNvPr>
              <p:cNvSpPr txBox="1"/>
              <p:nvPr/>
            </p:nvSpPr>
            <p:spPr>
              <a:xfrm>
                <a:off x="662858" y="2975457"/>
                <a:ext cx="1900475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500" i="0" u="none" strike="noStrike" spc="100" dirty="0">
                    <a:solidFill>
                      <a:srgbClr val="262626"/>
                    </a:solidFill>
                    <a:latin typeface="AvenirNext-DemiBold"/>
                  </a:rPr>
                  <a:t>CHP-HXE46AY5</a:t>
                </a:r>
                <a:endParaRPr lang="ja-JP" altLang="en-US" sz="1500" spc="100" dirty="0"/>
              </a:p>
            </p:txBody>
          </p:sp>
          <p:sp>
            <p:nvSpPr>
              <p:cNvPr id="348" name="テキスト ボックス 347">
                <a:extLst>
                  <a:ext uri="{FF2B5EF4-FFF2-40B4-BE49-F238E27FC236}">
                    <a16:creationId xmlns:a16="http://schemas.microsoft.com/office/drawing/2014/main" id="{E0AB7D38-1335-C061-E2D4-DE3E049A42DB}"/>
                  </a:ext>
                </a:extLst>
              </p:cNvPr>
              <p:cNvSpPr txBox="1"/>
              <p:nvPr/>
            </p:nvSpPr>
            <p:spPr>
              <a:xfrm>
                <a:off x="203631" y="3183251"/>
                <a:ext cx="1359631" cy="448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インターホンリモコン</a:t>
                </a:r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spc="-20" dirty="0">
                    <a:latin typeface="GothicMB101Pro-Regular"/>
                  </a:rPr>
                  <a:t>セット付き 希望小売価格</a:t>
                </a:r>
                <a:endParaRPr kumimoji="1" lang="ja-JP" altLang="en-US" sz="550" b="1" spc="-20" dirty="0"/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無線</a:t>
                </a:r>
                <a:r>
                  <a:rPr lang="en-US" altLang="ja-JP" sz="700" b="1" i="0" u="none" strike="noStrike" baseline="0" dirty="0">
                    <a:latin typeface="GothicMB101Pro-Regular"/>
                  </a:rPr>
                  <a:t>LAN</a:t>
                </a:r>
                <a:r>
                  <a:rPr lang="ja-JP" altLang="en-US" sz="550" b="1" i="0" u="none" strike="noStrike" baseline="0" dirty="0">
                    <a:latin typeface="GothicMB101Pro-Regular"/>
                  </a:rPr>
                  <a:t>対応</a:t>
                </a:r>
                <a:r>
                  <a:rPr lang="ja-JP" altLang="en-US" sz="550" b="1" i="0" u="none" strike="noStrike" spc="-100" dirty="0">
                    <a:latin typeface="GothicMB101Pro-Regular"/>
                  </a:rPr>
                  <a:t>インターホンリモコン</a:t>
                </a:r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spc="-20" dirty="0">
                    <a:latin typeface="GothicMB101Pro-Regular"/>
                  </a:rPr>
                  <a:t>セット付き 希望小売価格</a:t>
                </a:r>
                <a:endParaRPr kumimoji="1" lang="ja-JP" altLang="en-US" sz="550" b="1" spc="-20" dirty="0"/>
              </a:p>
            </p:txBody>
          </p:sp>
          <p:sp>
            <p:nvSpPr>
              <p:cNvPr id="349" name="テキスト ボックス 348">
                <a:extLst>
                  <a:ext uri="{FF2B5EF4-FFF2-40B4-BE49-F238E27FC236}">
                    <a16:creationId xmlns:a16="http://schemas.microsoft.com/office/drawing/2014/main" id="{B19DD09E-339A-791F-88A2-C7159DED9752}"/>
                  </a:ext>
                </a:extLst>
              </p:cNvPr>
              <p:cNvSpPr txBox="1"/>
              <p:nvPr/>
            </p:nvSpPr>
            <p:spPr>
              <a:xfrm>
                <a:off x="998487" y="3202394"/>
                <a:ext cx="1564847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1,294,700</a:t>
                </a:r>
                <a:r>
                  <a:rPr lang="zh-CN" altLang="en-US" sz="7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</a:t>
                </a:r>
                <a:r>
                  <a:rPr lang="zh-CN" altLang="en-US" sz="6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（税抜</a:t>
                </a:r>
                <a:r>
                  <a:rPr lang="en-US" altLang="zh-CN" sz="8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1,177,000</a:t>
                </a:r>
                <a:r>
                  <a:rPr lang="zh-CN" altLang="en-US" sz="6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6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50" name="テキスト ボックス 349">
                <a:extLst>
                  <a:ext uri="{FF2B5EF4-FFF2-40B4-BE49-F238E27FC236}">
                    <a16:creationId xmlns:a16="http://schemas.microsoft.com/office/drawing/2014/main" id="{CF6A1ED7-F07C-85E3-C6E9-85CCD7B19DA2}"/>
                  </a:ext>
                </a:extLst>
              </p:cNvPr>
              <p:cNvSpPr txBox="1"/>
              <p:nvPr/>
            </p:nvSpPr>
            <p:spPr>
              <a:xfrm>
                <a:off x="998487" y="3393473"/>
                <a:ext cx="1564847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1,305,700</a:t>
                </a:r>
                <a:r>
                  <a:rPr lang="zh-CN" altLang="en-US" sz="7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</a:t>
                </a:r>
                <a:r>
                  <a:rPr lang="zh-CN" altLang="en-US" sz="6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（税抜</a:t>
                </a:r>
                <a:r>
                  <a:rPr lang="en-US" altLang="zh-CN" sz="8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1,187,000</a:t>
                </a:r>
                <a:r>
                  <a:rPr lang="zh-CN" altLang="en-US" sz="6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6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390" name="グループ化 389">
              <a:extLst>
                <a:ext uri="{FF2B5EF4-FFF2-40B4-BE49-F238E27FC236}">
                  <a16:creationId xmlns:a16="http://schemas.microsoft.com/office/drawing/2014/main" id="{04607B71-E559-94FD-3D97-70F9D3AACFD2}"/>
                </a:ext>
              </a:extLst>
            </p:cNvPr>
            <p:cNvGrpSpPr/>
            <p:nvPr/>
          </p:nvGrpSpPr>
          <p:grpSpPr>
            <a:xfrm>
              <a:off x="2593103" y="4457373"/>
              <a:ext cx="2239272" cy="274114"/>
              <a:chOff x="168676" y="3715745"/>
              <a:chExt cx="2239272" cy="274114"/>
            </a:xfrm>
          </p:grpSpPr>
          <p:sp>
            <p:nvSpPr>
              <p:cNvPr id="391" name="四角形: 角を丸くする 390">
                <a:extLst>
                  <a:ext uri="{FF2B5EF4-FFF2-40B4-BE49-F238E27FC236}">
                    <a16:creationId xmlns:a16="http://schemas.microsoft.com/office/drawing/2014/main" id="{5AEA207A-F905-5619-8F92-18FEAA902DE3}"/>
                  </a:ext>
                </a:extLst>
              </p:cNvPr>
              <p:cNvSpPr/>
              <p:nvPr/>
            </p:nvSpPr>
            <p:spPr>
              <a:xfrm>
                <a:off x="473299" y="3751518"/>
                <a:ext cx="1934649" cy="210284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94" name="グループ化 393">
                <a:extLst>
                  <a:ext uri="{FF2B5EF4-FFF2-40B4-BE49-F238E27FC236}">
                    <a16:creationId xmlns:a16="http://schemas.microsoft.com/office/drawing/2014/main" id="{8F414F74-777B-AAB6-62AE-305D9E59A12D}"/>
                  </a:ext>
                </a:extLst>
              </p:cNvPr>
              <p:cNvGrpSpPr/>
              <p:nvPr/>
            </p:nvGrpSpPr>
            <p:grpSpPr>
              <a:xfrm>
                <a:off x="168676" y="3715745"/>
                <a:ext cx="629475" cy="274114"/>
                <a:chOff x="168676" y="3715745"/>
                <a:chExt cx="629475" cy="274114"/>
              </a:xfrm>
            </p:grpSpPr>
            <p:sp>
              <p:nvSpPr>
                <p:cNvPr id="395" name="楕円 394">
                  <a:extLst>
                    <a:ext uri="{FF2B5EF4-FFF2-40B4-BE49-F238E27FC236}">
                      <a16:creationId xmlns:a16="http://schemas.microsoft.com/office/drawing/2014/main" id="{0BB19D5C-1FF9-3A63-2ADD-EC603D4B9D43}"/>
                    </a:ext>
                  </a:extLst>
                </p:cNvPr>
                <p:cNvSpPr/>
                <p:nvPr/>
              </p:nvSpPr>
              <p:spPr>
                <a:xfrm rot="21008372">
                  <a:off x="273964" y="3746722"/>
                  <a:ext cx="430473" cy="223875"/>
                </a:xfrm>
                <a:prstGeom prst="ellipse">
                  <a:avLst/>
                </a:prstGeom>
                <a:solidFill>
                  <a:srgbClr val="E60012"/>
                </a:solidFill>
                <a:ln>
                  <a:solidFill>
                    <a:srgbClr val="E6001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6" name="テキスト ボックス 395">
                  <a:extLst>
                    <a:ext uri="{FF2B5EF4-FFF2-40B4-BE49-F238E27FC236}">
                      <a16:creationId xmlns:a16="http://schemas.microsoft.com/office/drawing/2014/main" id="{51F94CDE-73D1-6F97-70DD-EFC1A98F70C3}"/>
                    </a:ext>
                  </a:extLst>
                </p:cNvPr>
                <p:cNvSpPr txBox="1"/>
                <p:nvPr/>
              </p:nvSpPr>
              <p:spPr>
                <a:xfrm rot="20930588">
                  <a:off x="168676" y="3715745"/>
                  <a:ext cx="629475" cy="2741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当店</a:t>
                  </a:r>
                </a:p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特別価格</a:t>
                  </a:r>
                  <a:endParaRPr lang="ja-JP" altLang="en-US" sz="700" dirty="0"/>
                </a:p>
              </p:txBody>
            </p:sp>
          </p:grpSp>
        </p:grpSp>
      </p:grpSp>
      <p:grpSp>
        <p:nvGrpSpPr>
          <p:cNvPr id="405" name="グループ化 404">
            <a:extLst>
              <a:ext uri="{FF2B5EF4-FFF2-40B4-BE49-F238E27FC236}">
                <a16:creationId xmlns:a16="http://schemas.microsoft.com/office/drawing/2014/main" id="{623DD71F-A5C6-EBE6-0C12-2E97B8D8D769}"/>
              </a:ext>
            </a:extLst>
          </p:cNvPr>
          <p:cNvGrpSpPr/>
          <p:nvPr/>
        </p:nvGrpSpPr>
        <p:grpSpPr>
          <a:xfrm>
            <a:off x="2705775" y="4902242"/>
            <a:ext cx="2143765" cy="567386"/>
            <a:chOff x="283396" y="1202100"/>
            <a:chExt cx="2143765" cy="567386"/>
          </a:xfrm>
        </p:grpSpPr>
        <p:sp>
          <p:nvSpPr>
            <p:cNvPr id="406" name="正方形/長方形 405">
              <a:extLst>
                <a:ext uri="{FF2B5EF4-FFF2-40B4-BE49-F238E27FC236}">
                  <a16:creationId xmlns:a16="http://schemas.microsoft.com/office/drawing/2014/main" id="{42344C3A-2A79-3B25-758A-CC4B6E1268F2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7447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7" name="テキスト ボックス 406">
              <a:extLst>
                <a:ext uri="{FF2B5EF4-FFF2-40B4-BE49-F238E27FC236}">
                  <a16:creationId xmlns:a16="http://schemas.microsoft.com/office/drawing/2014/main" id="{2503B7F8-57A1-2C94-9F63-0BAC58ED154C}"/>
                </a:ext>
              </a:extLst>
            </p:cNvPr>
            <p:cNvSpPr txBox="1"/>
            <p:nvPr/>
          </p:nvSpPr>
          <p:spPr>
            <a:xfrm>
              <a:off x="515638" y="1207217"/>
              <a:ext cx="1716836" cy="3762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寒冷地仕様</a:t>
              </a:r>
              <a:endParaRPr lang="en-US" altLang="ja-JP" sz="1050" b="1" i="0" u="none" strike="noStrike" baseline="0" dirty="0">
                <a:solidFill>
                  <a:srgbClr val="FFFFFF"/>
                </a:solidFill>
                <a:latin typeface="HiraginoUDSansStd-W6"/>
              </a:endParaRPr>
            </a:p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dirty="0">
                  <a:solidFill>
                    <a:srgbClr val="FFFFFF"/>
                  </a:solidFill>
                  <a:latin typeface="HiraginoUDSansStd-W6"/>
                </a:rPr>
                <a:t>プレミアムエコキュート</a:t>
              </a:r>
              <a:endParaRPr lang="ja-JP" altLang="en-US" sz="1050" b="1" spc="-120" dirty="0"/>
            </a:p>
          </p:txBody>
        </p:sp>
        <p:grpSp>
          <p:nvGrpSpPr>
            <p:cNvPr id="408" name="グループ化 407">
              <a:extLst>
                <a:ext uri="{FF2B5EF4-FFF2-40B4-BE49-F238E27FC236}">
                  <a16:creationId xmlns:a16="http://schemas.microsoft.com/office/drawing/2014/main" id="{42F8E9C8-EA15-85A1-0023-507165AAA9ED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413" name="正方形/長方形 412">
                <a:extLst>
                  <a:ext uri="{FF2B5EF4-FFF2-40B4-BE49-F238E27FC236}">
                    <a16:creationId xmlns:a16="http://schemas.microsoft.com/office/drawing/2014/main" id="{044E6983-AFD1-609C-8293-CB1C8F719B3E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4" name="テキスト ボックス 413">
                <a:extLst>
                  <a:ext uri="{FF2B5EF4-FFF2-40B4-BE49-F238E27FC236}">
                    <a16:creationId xmlns:a16="http://schemas.microsoft.com/office/drawing/2014/main" id="{53B3FFAA-4D86-CBA7-66B4-1C7B5DDCDB2A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409" name="グループ化 408">
              <a:extLst>
                <a:ext uri="{FF2B5EF4-FFF2-40B4-BE49-F238E27FC236}">
                  <a16:creationId xmlns:a16="http://schemas.microsoft.com/office/drawing/2014/main" id="{C1587740-EA16-D079-6F2F-3051C484C38C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411" name="正方形/長方形 410">
                <a:extLst>
                  <a:ext uri="{FF2B5EF4-FFF2-40B4-BE49-F238E27FC236}">
                    <a16:creationId xmlns:a16="http://schemas.microsoft.com/office/drawing/2014/main" id="{E6680232-9D37-25F0-D185-B0995ACB22D7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2" name="テキスト ボックス 411">
                <a:extLst>
                  <a:ext uri="{FF2B5EF4-FFF2-40B4-BE49-F238E27FC236}">
                    <a16:creationId xmlns:a16="http://schemas.microsoft.com/office/drawing/2014/main" id="{2E233179-A326-358C-1441-AD5B0EE31B4A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410" name="直線コネクタ 409">
              <a:extLst>
                <a:ext uri="{FF2B5EF4-FFF2-40B4-BE49-F238E27FC236}">
                  <a16:creationId xmlns:a16="http://schemas.microsoft.com/office/drawing/2014/main" id="{6EFD3F93-9973-CCEA-CFBA-E3EE3372B43B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5" name="グループ化 414">
            <a:extLst>
              <a:ext uri="{FF2B5EF4-FFF2-40B4-BE49-F238E27FC236}">
                <a16:creationId xmlns:a16="http://schemas.microsoft.com/office/drawing/2014/main" id="{FCACDAB1-248B-8015-C515-4748FABCD004}"/>
              </a:ext>
            </a:extLst>
          </p:cNvPr>
          <p:cNvGrpSpPr/>
          <p:nvPr/>
        </p:nvGrpSpPr>
        <p:grpSpPr>
          <a:xfrm>
            <a:off x="2826364" y="5611931"/>
            <a:ext cx="1125513" cy="540165"/>
            <a:chOff x="391130" y="1876552"/>
            <a:chExt cx="1125513" cy="540165"/>
          </a:xfrm>
        </p:grpSpPr>
        <p:pic>
          <p:nvPicPr>
            <p:cNvPr id="416" name="図 415">
              <a:extLst>
                <a:ext uri="{FF2B5EF4-FFF2-40B4-BE49-F238E27FC236}">
                  <a16:creationId xmlns:a16="http://schemas.microsoft.com/office/drawing/2014/main" id="{3CF741AE-AF23-F254-8A97-436A7B458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417" name="グループ化 416">
              <a:extLst>
                <a:ext uri="{FF2B5EF4-FFF2-40B4-BE49-F238E27FC236}">
                  <a16:creationId xmlns:a16="http://schemas.microsoft.com/office/drawing/2014/main" id="{080E3928-B552-124A-CD8B-E4136D95C6CF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5470"/>
              <a:chOff x="391130" y="2070211"/>
              <a:chExt cx="1125513" cy="345470"/>
            </a:xfrm>
          </p:grpSpPr>
          <p:grpSp>
            <p:nvGrpSpPr>
              <p:cNvPr id="418" name="グループ化 417">
                <a:extLst>
                  <a:ext uri="{FF2B5EF4-FFF2-40B4-BE49-F238E27FC236}">
                    <a16:creationId xmlns:a16="http://schemas.microsoft.com/office/drawing/2014/main" id="{95A34D8C-B769-B8D9-6A2A-969185D0CA12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423" name="四角形: 角を丸くする 422">
                  <a:extLst>
                    <a:ext uri="{FF2B5EF4-FFF2-40B4-BE49-F238E27FC236}">
                      <a16:creationId xmlns:a16="http://schemas.microsoft.com/office/drawing/2014/main" id="{4CD16A9E-E718-EF55-F1C2-C6D035CE41F9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4" name="フリーフォーム: 図形 423">
                  <a:extLst>
                    <a:ext uri="{FF2B5EF4-FFF2-40B4-BE49-F238E27FC236}">
                      <a16:creationId xmlns:a16="http://schemas.microsoft.com/office/drawing/2014/main" id="{471245B3-6AC1-CE97-3CE4-B5C9BDE44E33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419" name="テキスト ボックス 418">
                <a:extLst>
                  <a:ext uri="{FF2B5EF4-FFF2-40B4-BE49-F238E27FC236}">
                    <a16:creationId xmlns:a16="http://schemas.microsoft.com/office/drawing/2014/main" id="{6832CBC7-EA9A-8365-D33B-855721E3C286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420" name="グループ化 419">
                <a:extLst>
                  <a:ext uri="{FF2B5EF4-FFF2-40B4-BE49-F238E27FC236}">
                    <a16:creationId xmlns:a16="http://schemas.microsoft.com/office/drawing/2014/main" id="{08A1E200-A7B4-1E86-7FDA-43E0040C6DED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3972"/>
                <a:chOff x="391130" y="2191709"/>
                <a:chExt cx="1125513" cy="223972"/>
              </a:xfrm>
            </p:grpSpPr>
            <p:sp>
              <p:nvSpPr>
                <p:cNvPr id="421" name="テキスト ボックス 420">
                  <a:extLst>
                    <a:ext uri="{FF2B5EF4-FFF2-40B4-BE49-F238E27FC236}">
                      <a16:creationId xmlns:a16="http://schemas.microsoft.com/office/drawing/2014/main" id="{02B48BE0-C79A-A404-24F1-3B87DD2D28C6}"/>
                    </a:ext>
                  </a:extLst>
                </p:cNvPr>
                <p:cNvSpPr txBox="1"/>
                <p:nvPr/>
              </p:nvSpPr>
              <p:spPr>
                <a:xfrm>
                  <a:off x="391130" y="2246071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422" name="テキスト ボックス 421">
                  <a:extLst>
                    <a:ext uri="{FF2B5EF4-FFF2-40B4-BE49-F238E27FC236}">
                      <a16:creationId xmlns:a16="http://schemas.microsoft.com/office/drawing/2014/main" id="{66F29967-30F6-9B08-2A03-B86DF88336C3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00" dirty="0">
                      <a:latin typeface="HiraginoUDSansStd-W3"/>
                    </a:rPr>
                    <a:t>インターホンリモコン選択時</a:t>
                  </a:r>
                  <a:endParaRPr lang="ja-JP" altLang="en-US" sz="550" b="1" spc="-100" dirty="0"/>
                </a:p>
              </p:txBody>
            </p:sp>
          </p:grpSp>
        </p:grpSp>
      </p:grpSp>
      <p:sp>
        <p:nvSpPr>
          <p:cNvPr id="453" name="テキスト ボックス 452">
            <a:extLst>
              <a:ext uri="{FF2B5EF4-FFF2-40B4-BE49-F238E27FC236}">
                <a16:creationId xmlns:a16="http://schemas.microsoft.com/office/drawing/2014/main" id="{39DF8786-79B3-2CBC-0CA7-310E0E69F3D6}"/>
              </a:ext>
            </a:extLst>
          </p:cNvPr>
          <p:cNvSpPr txBox="1"/>
          <p:nvPr/>
        </p:nvSpPr>
        <p:spPr>
          <a:xfrm>
            <a:off x="2610307" y="6336105"/>
            <a:ext cx="1006143" cy="298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800" b="1" i="0" u="none" strike="noStrike" spc="-30" dirty="0">
                <a:latin typeface="GothicBBBPro-Medium"/>
              </a:rPr>
              <a:t>CHP-HXE37AY5K</a:t>
            </a:r>
            <a:r>
              <a:rPr lang="ja-JP" altLang="en-US" sz="600" b="1" i="0" u="none" strike="noStrike" spc="-30" dirty="0">
                <a:latin typeface="GothicBBBPro-Medium"/>
              </a:rPr>
              <a:t>です。</a:t>
            </a:r>
            <a:endParaRPr lang="ja-JP" altLang="en-US" sz="600" b="1" spc="-30" dirty="0"/>
          </a:p>
        </p:txBody>
      </p:sp>
      <p:grpSp>
        <p:nvGrpSpPr>
          <p:cNvPr id="694" name="グループ化 693">
            <a:extLst>
              <a:ext uri="{FF2B5EF4-FFF2-40B4-BE49-F238E27FC236}">
                <a16:creationId xmlns:a16="http://schemas.microsoft.com/office/drawing/2014/main" id="{9F2CE465-D820-B7FC-FF55-8493A841C0F5}"/>
              </a:ext>
            </a:extLst>
          </p:cNvPr>
          <p:cNvGrpSpPr/>
          <p:nvPr/>
        </p:nvGrpSpPr>
        <p:grpSpPr>
          <a:xfrm>
            <a:off x="2589763" y="6617705"/>
            <a:ext cx="2420368" cy="887548"/>
            <a:chOff x="2589763" y="6617705"/>
            <a:chExt cx="2420368" cy="887548"/>
          </a:xfrm>
        </p:grpSpPr>
        <p:grpSp>
          <p:nvGrpSpPr>
            <p:cNvPr id="479" name="グループ化 478">
              <a:extLst>
                <a:ext uri="{FF2B5EF4-FFF2-40B4-BE49-F238E27FC236}">
                  <a16:creationId xmlns:a16="http://schemas.microsoft.com/office/drawing/2014/main" id="{F97742D0-EAAC-DA41-4E66-EE8C0C493FA6}"/>
                </a:ext>
              </a:extLst>
            </p:cNvPr>
            <p:cNvGrpSpPr/>
            <p:nvPr/>
          </p:nvGrpSpPr>
          <p:grpSpPr>
            <a:xfrm>
              <a:off x="2613837" y="6617705"/>
              <a:ext cx="2396294" cy="664237"/>
              <a:chOff x="8055135" y="5943189"/>
              <a:chExt cx="2396294" cy="664237"/>
            </a:xfrm>
          </p:grpSpPr>
          <p:grpSp>
            <p:nvGrpSpPr>
              <p:cNvPr id="426" name="グループ化 425">
                <a:extLst>
                  <a:ext uri="{FF2B5EF4-FFF2-40B4-BE49-F238E27FC236}">
                    <a16:creationId xmlns:a16="http://schemas.microsoft.com/office/drawing/2014/main" id="{E5DFEF79-C2A0-661C-4DFD-EB1D32C26E5A}"/>
                  </a:ext>
                </a:extLst>
              </p:cNvPr>
              <p:cNvGrpSpPr/>
              <p:nvPr/>
            </p:nvGrpSpPr>
            <p:grpSpPr>
              <a:xfrm>
                <a:off x="8103958" y="5992416"/>
                <a:ext cx="808384" cy="230832"/>
                <a:chOff x="248546" y="2859138"/>
                <a:chExt cx="808384" cy="230832"/>
              </a:xfrm>
            </p:grpSpPr>
            <p:sp>
              <p:nvSpPr>
                <p:cNvPr id="437" name="矢印: 五方向 436">
                  <a:extLst>
                    <a:ext uri="{FF2B5EF4-FFF2-40B4-BE49-F238E27FC236}">
                      <a16:creationId xmlns:a16="http://schemas.microsoft.com/office/drawing/2014/main" id="{18C6DEC8-1A51-0836-3ADA-1137DDC0D3DA}"/>
                    </a:ext>
                  </a:extLst>
                </p:cNvPr>
                <p:cNvSpPr/>
                <p:nvPr/>
              </p:nvSpPr>
              <p:spPr>
                <a:xfrm>
                  <a:off x="294823" y="2907387"/>
                  <a:ext cx="427072" cy="120848"/>
                </a:xfrm>
                <a:prstGeom prst="homePlate">
                  <a:avLst>
                    <a:gd name="adj" fmla="val 34829"/>
                  </a:avLst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8" name="テキスト ボックス 437">
                  <a:extLst>
                    <a:ext uri="{FF2B5EF4-FFF2-40B4-BE49-F238E27FC236}">
                      <a16:creationId xmlns:a16="http://schemas.microsoft.com/office/drawing/2014/main" id="{3E63D608-C192-6A47-5112-A5BBFE1947B6}"/>
                    </a:ext>
                  </a:extLst>
                </p:cNvPr>
                <p:cNvSpPr txBox="1"/>
                <p:nvPr/>
              </p:nvSpPr>
              <p:spPr>
                <a:xfrm>
                  <a:off x="248546" y="2859138"/>
                  <a:ext cx="808384" cy="2308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900" b="0" i="0" u="none" strike="noStrike" baseline="0" dirty="0">
                      <a:solidFill>
                        <a:srgbClr val="FFFFFF"/>
                      </a:solidFill>
                      <a:latin typeface="GothicMB101Pro-Regular"/>
                    </a:rPr>
                    <a:t>370L</a:t>
                  </a:r>
                  <a:endParaRPr lang="ja-JP" altLang="en-US" sz="900" dirty="0"/>
                </a:p>
              </p:txBody>
            </p:sp>
          </p:grpSp>
          <p:sp>
            <p:nvSpPr>
              <p:cNvPr id="427" name="テキスト ボックス 426">
                <a:extLst>
                  <a:ext uri="{FF2B5EF4-FFF2-40B4-BE49-F238E27FC236}">
                    <a16:creationId xmlns:a16="http://schemas.microsoft.com/office/drawing/2014/main" id="{6D4D053C-865F-6D0D-4235-CDA40775DF1C}"/>
                  </a:ext>
                </a:extLst>
              </p:cNvPr>
              <p:cNvSpPr txBox="1"/>
              <p:nvPr/>
            </p:nvSpPr>
            <p:spPr>
              <a:xfrm>
                <a:off x="8514362" y="5943189"/>
                <a:ext cx="1937067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500" i="0" u="none" strike="noStrike" spc="100" dirty="0">
                    <a:solidFill>
                      <a:srgbClr val="262626"/>
                    </a:solidFill>
                    <a:latin typeface="AvenirNext-DemiBold"/>
                  </a:rPr>
                  <a:t>CHP-HXE37AY5K</a:t>
                </a:r>
                <a:endParaRPr lang="ja-JP" altLang="en-US" sz="1500" spc="100" dirty="0"/>
              </a:p>
            </p:txBody>
          </p:sp>
          <p:sp>
            <p:nvSpPr>
              <p:cNvPr id="428" name="テキスト ボックス 427">
                <a:extLst>
                  <a:ext uri="{FF2B5EF4-FFF2-40B4-BE49-F238E27FC236}">
                    <a16:creationId xmlns:a16="http://schemas.microsoft.com/office/drawing/2014/main" id="{B8F686E5-32B2-78A7-9059-A1A811019FA3}"/>
                  </a:ext>
                </a:extLst>
              </p:cNvPr>
              <p:cNvSpPr txBox="1"/>
              <p:nvPr/>
            </p:nvSpPr>
            <p:spPr>
              <a:xfrm>
                <a:off x="8055135" y="6150983"/>
                <a:ext cx="1359631" cy="448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インターホンリモコン</a:t>
                </a:r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spc="-20" dirty="0">
                    <a:latin typeface="GothicMB101Pro-Regular"/>
                  </a:rPr>
                  <a:t>セット付き 希望小売価格</a:t>
                </a:r>
                <a:endParaRPr kumimoji="1" lang="ja-JP" altLang="en-US" sz="550" b="1" spc="-20" dirty="0"/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無線</a:t>
                </a:r>
                <a:r>
                  <a:rPr lang="en-US" altLang="ja-JP" sz="700" b="1" i="0" u="none" strike="noStrike" baseline="0" dirty="0">
                    <a:latin typeface="GothicMB101Pro-Regular"/>
                  </a:rPr>
                  <a:t>LAN</a:t>
                </a:r>
                <a:r>
                  <a:rPr lang="ja-JP" altLang="en-US" sz="550" b="1" i="0" u="none" strike="noStrike" baseline="0" dirty="0">
                    <a:latin typeface="GothicMB101Pro-Regular"/>
                  </a:rPr>
                  <a:t>対応</a:t>
                </a:r>
                <a:r>
                  <a:rPr lang="ja-JP" altLang="en-US" sz="550" b="1" i="0" u="none" strike="noStrike" spc="-100" dirty="0">
                    <a:latin typeface="GothicMB101Pro-Regular"/>
                  </a:rPr>
                  <a:t>インターホンリモコン</a:t>
                </a:r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spc="-20" dirty="0">
                    <a:latin typeface="GothicMB101Pro-Regular"/>
                  </a:rPr>
                  <a:t>セット付き 希望小売価格</a:t>
                </a:r>
                <a:endParaRPr kumimoji="1" lang="ja-JP" altLang="en-US" sz="550" b="1" spc="-20" dirty="0"/>
              </a:p>
            </p:txBody>
          </p:sp>
          <p:sp>
            <p:nvSpPr>
              <p:cNvPr id="429" name="テキスト ボックス 428">
                <a:extLst>
                  <a:ext uri="{FF2B5EF4-FFF2-40B4-BE49-F238E27FC236}">
                    <a16:creationId xmlns:a16="http://schemas.microsoft.com/office/drawing/2014/main" id="{CABC5417-8555-C93C-B69B-BC25F37BB0D9}"/>
                  </a:ext>
                </a:extLst>
              </p:cNvPr>
              <p:cNvSpPr txBox="1"/>
              <p:nvPr/>
            </p:nvSpPr>
            <p:spPr>
              <a:xfrm>
                <a:off x="8849991" y="6170126"/>
                <a:ext cx="1564847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1,234,200</a:t>
                </a:r>
                <a:r>
                  <a:rPr lang="zh-CN" altLang="en-US" sz="7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</a:t>
                </a:r>
                <a:r>
                  <a:rPr lang="zh-CN" altLang="en-US" sz="6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（税抜</a:t>
                </a:r>
                <a:r>
                  <a:rPr lang="en-US" altLang="zh-CN" sz="8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1,122,000</a:t>
                </a:r>
                <a:r>
                  <a:rPr lang="zh-CN" altLang="en-US" sz="6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6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30" name="テキスト ボックス 429">
                <a:extLst>
                  <a:ext uri="{FF2B5EF4-FFF2-40B4-BE49-F238E27FC236}">
                    <a16:creationId xmlns:a16="http://schemas.microsoft.com/office/drawing/2014/main" id="{C993BFF8-5138-01C7-9130-C04A4A2BB7FC}"/>
                  </a:ext>
                </a:extLst>
              </p:cNvPr>
              <p:cNvSpPr txBox="1"/>
              <p:nvPr/>
            </p:nvSpPr>
            <p:spPr>
              <a:xfrm>
                <a:off x="8849991" y="6361205"/>
                <a:ext cx="1564847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1,245,200</a:t>
                </a:r>
                <a:r>
                  <a:rPr lang="zh-CN" altLang="en-US" sz="7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</a:t>
                </a:r>
                <a:r>
                  <a:rPr lang="zh-CN" altLang="en-US" sz="6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（税抜</a:t>
                </a:r>
                <a:r>
                  <a:rPr lang="en-US" altLang="zh-CN" sz="8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1,132,000</a:t>
                </a:r>
                <a:r>
                  <a:rPr lang="zh-CN" altLang="en-US" sz="6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6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457" name="グループ化 456">
              <a:extLst>
                <a:ext uri="{FF2B5EF4-FFF2-40B4-BE49-F238E27FC236}">
                  <a16:creationId xmlns:a16="http://schemas.microsoft.com/office/drawing/2014/main" id="{1D3AD772-5862-1A9E-CE6C-5FD9D52B14AB}"/>
                </a:ext>
              </a:extLst>
            </p:cNvPr>
            <p:cNvGrpSpPr/>
            <p:nvPr/>
          </p:nvGrpSpPr>
          <p:grpSpPr>
            <a:xfrm>
              <a:off x="2589763" y="7231139"/>
              <a:ext cx="2239272" cy="274114"/>
              <a:chOff x="168676" y="3715745"/>
              <a:chExt cx="2239272" cy="274114"/>
            </a:xfrm>
          </p:grpSpPr>
          <p:sp>
            <p:nvSpPr>
              <p:cNvPr id="458" name="四角形: 角を丸くする 457">
                <a:extLst>
                  <a:ext uri="{FF2B5EF4-FFF2-40B4-BE49-F238E27FC236}">
                    <a16:creationId xmlns:a16="http://schemas.microsoft.com/office/drawing/2014/main" id="{C645A57F-B28E-4F4E-C8F0-E9632FAA7971}"/>
                  </a:ext>
                </a:extLst>
              </p:cNvPr>
              <p:cNvSpPr/>
              <p:nvPr/>
            </p:nvSpPr>
            <p:spPr>
              <a:xfrm>
                <a:off x="473299" y="3751518"/>
                <a:ext cx="1934649" cy="210284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61" name="グループ化 460">
                <a:extLst>
                  <a:ext uri="{FF2B5EF4-FFF2-40B4-BE49-F238E27FC236}">
                    <a16:creationId xmlns:a16="http://schemas.microsoft.com/office/drawing/2014/main" id="{50529FB9-4BC8-72F9-3AE3-A8F23FAA7024}"/>
                  </a:ext>
                </a:extLst>
              </p:cNvPr>
              <p:cNvGrpSpPr/>
              <p:nvPr/>
            </p:nvGrpSpPr>
            <p:grpSpPr>
              <a:xfrm>
                <a:off x="168676" y="3715745"/>
                <a:ext cx="629475" cy="274114"/>
                <a:chOff x="168676" y="3715745"/>
                <a:chExt cx="629475" cy="274114"/>
              </a:xfrm>
            </p:grpSpPr>
            <p:sp>
              <p:nvSpPr>
                <p:cNvPr id="462" name="楕円 461">
                  <a:extLst>
                    <a:ext uri="{FF2B5EF4-FFF2-40B4-BE49-F238E27FC236}">
                      <a16:creationId xmlns:a16="http://schemas.microsoft.com/office/drawing/2014/main" id="{1D2C7838-AA6E-D796-0991-22499EA493F9}"/>
                    </a:ext>
                  </a:extLst>
                </p:cNvPr>
                <p:cNvSpPr/>
                <p:nvPr/>
              </p:nvSpPr>
              <p:spPr>
                <a:xfrm rot="21008372">
                  <a:off x="273964" y="3746722"/>
                  <a:ext cx="430473" cy="223875"/>
                </a:xfrm>
                <a:prstGeom prst="ellipse">
                  <a:avLst/>
                </a:prstGeom>
                <a:solidFill>
                  <a:srgbClr val="E60012"/>
                </a:solidFill>
                <a:ln>
                  <a:solidFill>
                    <a:srgbClr val="E6001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3" name="テキスト ボックス 462">
                  <a:extLst>
                    <a:ext uri="{FF2B5EF4-FFF2-40B4-BE49-F238E27FC236}">
                      <a16:creationId xmlns:a16="http://schemas.microsoft.com/office/drawing/2014/main" id="{F0093EAC-5FB8-CE5A-BE5F-AEA455C0B1C3}"/>
                    </a:ext>
                  </a:extLst>
                </p:cNvPr>
                <p:cNvSpPr txBox="1"/>
                <p:nvPr/>
              </p:nvSpPr>
              <p:spPr>
                <a:xfrm rot="20930588">
                  <a:off x="168676" y="3715745"/>
                  <a:ext cx="629475" cy="2741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当店</a:t>
                  </a:r>
                </a:p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特別価格</a:t>
                  </a:r>
                  <a:endParaRPr lang="ja-JP" altLang="en-US" sz="700" dirty="0"/>
                </a:p>
              </p:txBody>
            </p:sp>
          </p:grpSp>
        </p:grpSp>
      </p:grpSp>
      <p:grpSp>
        <p:nvGrpSpPr>
          <p:cNvPr id="693" name="グループ化 692">
            <a:extLst>
              <a:ext uri="{FF2B5EF4-FFF2-40B4-BE49-F238E27FC236}">
                <a16:creationId xmlns:a16="http://schemas.microsoft.com/office/drawing/2014/main" id="{F672618C-0BBF-6832-A20F-72A11A5E4B7F}"/>
              </a:ext>
            </a:extLst>
          </p:cNvPr>
          <p:cNvGrpSpPr/>
          <p:nvPr/>
        </p:nvGrpSpPr>
        <p:grpSpPr>
          <a:xfrm>
            <a:off x="2589763" y="7457991"/>
            <a:ext cx="2383777" cy="897901"/>
            <a:chOff x="2589763" y="7457991"/>
            <a:chExt cx="2383777" cy="897901"/>
          </a:xfrm>
        </p:grpSpPr>
        <p:grpSp>
          <p:nvGrpSpPr>
            <p:cNvPr id="478" name="グループ化 477">
              <a:extLst>
                <a:ext uri="{FF2B5EF4-FFF2-40B4-BE49-F238E27FC236}">
                  <a16:creationId xmlns:a16="http://schemas.microsoft.com/office/drawing/2014/main" id="{937404A6-39E6-8D69-F267-A66DBF051A7B}"/>
                </a:ext>
              </a:extLst>
            </p:cNvPr>
            <p:cNvGrpSpPr/>
            <p:nvPr/>
          </p:nvGrpSpPr>
          <p:grpSpPr>
            <a:xfrm>
              <a:off x="2613837" y="7457991"/>
              <a:ext cx="2359703" cy="664237"/>
              <a:chOff x="8055135" y="7017421"/>
              <a:chExt cx="2359703" cy="664237"/>
            </a:xfrm>
          </p:grpSpPr>
          <p:grpSp>
            <p:nvGrpSpPr>
              <p:cNvPr id="440" name="グループ化 439">
                <a:extLst>
                  <a:ext uri="{FF2B5EF4-FFF2-40B4-BE49-F238E27FC236}">
                    <a16:creationId xmlns:a16="http://schemas.microsoft.com/office/drawing/2014/main" id="{458EE1F2-2542-E5E1-8C13-96DC0F10C5FD}"/>
                  </a:ext>
                </a:extLst>
              </p:cNvPr>
              <p:cNvGrpSpPr/>
              <p:nvPr/>
            </p:nvGrpSpPr>
            <p:grpSpPr>
              <a:xfrm>
                <a:off x="8103958" y="7066648"/>
                <a:ext cx="649689" cy="230832"/>
                <a:chOff x="248546" y="2859138"/>
                <a:chExt cx="649689" cy="230832"/>
              </a:xfrm>
            </p:grpSpPr>
            <p:sp>
              <p:nvSpPr>
                <p:cNvPr id="451" name="矢印: 五方向 450">
                  <a:extLst>
                    <a:ext uri="{FF2B5EF4-FFF2-40B4-BE49-F238E27FC236}">
                      <a16:creationId xmlns:a16="http://schemas.microsoft.com/office/drawing/2014/main" id="{51A7D244-D3B3-B6C0-4563-C661D160739F}"/>
                    </a:ext>
                  </a:extLst>
                </p:cNvPr>
                <p:cNvSpPr/>
                <p:nvPr/>
              </p:nvSpPr>
              <p:spPr>
                <a:xfrm>
                  <a:off x="294823" y="2907387"/>
                  <a:ext cx="427072" cy="120848"/>
                </a:xfrm>
                <a:prstGeom prst="homePlate">
                  <a:avLst>
                    <a:gd name="adj" fmla="val 34829"/>
                  </a:avLst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2" name="テキスト ボックス 451">
                  <a:extLst>
                    <a:ext uri="{FF2B5EF4-FFF2-40B4-BE49-F238E27FC236}">
                      <a16:creationId xmlns:a16="http://schemas.microsoft.com/office/drawing/2014/main" id="{97B12817-6757-8B78-CEA8-9797487D8C68}"/>
                    </a:ext>
                  </a:extLst>
                </p:cNvPr>
                <p:cNvSpPr txBox="1"/>
                <p:nvPr/>
              </p:nvSpPr>
              <p:spPr>
                <a:xfrm>
                  <a:off x="248546" y="2859138"/>
                  <a:ext cx="649689" cy="2308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900" b="0" i="0" u="none" strike="noStrike" baseline="0" dirty="0">
                      <a:solidFill>
                        <a:srgbClr val="FFFFFF"/>
                      </a:solidFill>
                      <a:latin typeface="GothicMB101Pro-Regular"/>
                    </a:rPr>
                    <a:t>460L</a:t>
                  </a:r>
                  <a:endParaRPr lang="ja-JP" altLang="en-US" sz="900" dirty="0"/>
                </a:p>
              </p:txBody>
            </p:sp>
          </p:grpSp>
          <p:sp>
            <p:nvSpPr>
              <p:cNvPr id="441" name="テキスト ボックス 440">
                <a:extLst>
                  <a:ext uri="{FF2B5EF4-FFF2-40B4-BE49-F238E27FC236}">
                    <a16:creationId xmlns:a16="http://schemas.microsoft.com/office/drawing/2014/main" id="{39E37E8F-9B41-3EFA-92B5-AC7F319C313A}"/>
                  </a:ext>
                </a:extLst>
              </p:cNvPr>
              <p:cNvSpPr txBox="1"/>
              <p:nvPr/>
            </p:nvSpPr>
            <p:spPr>
              <a:xfrm>
                <a:off x="8514362" y="7017421"/>
                <a:ext cx="1797291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500" i="0" u="none" strike="noStrike" spc="100">
                    <a:solidFill>
                      <a:srgbClr val="262626"/>
                    </a:solidFill>
                    <a:latin typeface="AvenirNext-DemiBold"/>
                  </a:rPr>
                  <a:t>CHP-HXE46AY5K</a:t>
                </a:r>
                <a:endParaRPr lang="ja-JP" altLang="en-US" sz="1500" spc="100" dirty="0"/>
              </a:p>
            </p:txBody>
          </p:sp>
          <p:sp>
            <p:nvSpPr>
              <p:cNvPr id="442" name="テキスト ボックス 441">
                <a:extLst>
                  <a:ext uri="{FF2B5EF4-FFF2-40B4-BE49-F238E27FC236}">
                    <a16:creationId xmlns:a16="http://schemas.microsoft.com/office/drawing/2014/main" id="{208A6557-2D05-86DF-DDC4-6BB75B4B909A}"/>
                  </a:ext>
                </a:extLst>
              </p:cNvPr>
              <p:cNvSpPr txBox="1"/>
              <p:nvPr/>
            </p:nvSpPr>
            <p:spPr>
              <a:xfrm>
                <a:off x="8055135" y="7225215"/>
                <a:ext cx="1359631" cy="448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インターホンリモコン</a:t>
                </a:r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spc="-20" dirty="0">
                    <a:latin typeface="GothicMB101Pro-Regular"/>
                  </a:rPr>
                  <a:t>セット付き 希望小売価格</a:t>
                </a:r>
                <a:endParaRPr kumimoji="1" lang="ja-JP" altLang="en-US" sz="550" b="1" spc="-20" dirty="0"/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無線</a:t>
                </a:r>
                <a:r>
                  <a:rPr lang="en-US" altLang="ja-JP" sz="700" b="1" i="0" u="none" strike="noStrike" baseline="0" dirty="0">
                    <a:latin typeface="GothicMB101Pro-Regular"/>
                  </a:rPr>
                  <a:t>LAN</a:t>
                </a:r>
                <a:r>
                  <a:rPr lang="ja-JP" altLang="en-US" sz="550" b="1" i="0" u="none" strike="noStrike" baseline="0" dirty="0">
                    <a:latin typeface="GothicMB101Pro-Regular"/>
                  </a:rPr>
                  <a:t>対応</a:t>
                </a:r>
                <a:r>
                  <a:rPr lang="ja-JP" altLang="en-US" sz="550" b="1" i="0" u="none" strike="noStrike" spc="-100" dirty="0">
                    <a:latin typeface="GothicMB101Pro-Regular"/>
                  </a:rPr>
                  <a:t>インターホンリモコン</a:t>
                </a:r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spc="-20" dirty="0">
                    <a:latin typeface="GothicMB101Pro-Regular"/>
                  </a:rPr>
                  <a:t>セット付き 希望小売価格</a:t>
                </a:r>
                <a:endParaRPr kumimoji="1" lang="ja-JP" altLang="en-US" sz="550" b="1" spc="-20" dirty="0"/>
              </a:p>
            </p:txBody>
          </p:sp>
          <p:sp>
            <p:nvSpPr>
              <p:cNvPr id="443" name="テキスト ボックス 442">
                <a:extLst>
                  <a:ext uri="{FF2B5EF4-FFF2-40B4-BE49-F238E27FC236}">
                    <a16:creationId xmlns:a16="http://schemas.microsoft.com/office/drawing/2014/main" id="{1E464807-3E31-E6A9-3EF6-98D0D48B1B07}"/>
                  </a:ext>
                </a:extLst>
              </p:cNvPr>
              <p:cNvSpPr txBox="1"/>
              <p:nvPr/>
            </p:nvSpPr>
            <p:spPr>
              <a:xfrm>
                <a:off x="8849991" y="7244358"/>
                <a:ext cx="1564847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1,331,000</a:t>
                </a:r>
                <a:r>
                  <a:rPr lang="zh-CN" altLang="en-US" sz="7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</a:t>
                </a:r>
                <a:r>
                  <a:rPr lang="zh-CN" altLang="en-US" sz="6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（税抜</a:t>
                </a:r>
                <a:r>
                  <a:rPr lang="en-US" altLang="zh-CN" sz="8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1,210,000</a:t>
                </a:r>
                <a:r>
                  <a:rPr lang="zh-CN" altLang="en-US" sz="6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6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44" name="テキスト ボックス 443">
                <a:extLst>
                  <a:ext uri="{FF2B5EF4-FFF2-40B4-BE49-F238E27FC236}">
                    <a16:creationId xmlns:a16="http://schemas.microsoft.com/office/drawing/2014/main" id="{9946C924-9974-EA85-B608-133DE5D081A2}"/>
                  </a:ext>
                </a:extLst>
              </p:cNvPr>
              <p:cNvSpPr txBox="1"/>
              <p:nvPr/>
            </p:nvSpPr>
            <p:spPr>
              <a:xfrm>
                <a:off x="8849991" y="7435437"/>
                <a:ext cx="1564847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1,342,000</a:t>
                </a:r>
                <a:r>
                  <a:rPr lang="zh-CN" altLang="en-US" sz="7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</a:t>
                </a:r>
                <a:r>
                  <a:rPr lang="zh-CN" altLang="en-US" sz="6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（税抜</a:t>
                </a:r>
                <a:r>
                  <a:rPr lang="en-US" altLang="zh-CN" sz="8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1,220,000</a:t>
                </a:r>
                <a:r>
                  <a:rPr lang="zh-CN" altLang="en-US" sz="6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6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471" name="グループ化 470">
              <a:extLst>
                <a:ext uri="{FF2B5EF4-FFF2-40B4-BE49-F238E27FC236}">
                  <a16:creationId xmlns:a16="http://schemas.microsoft.com/office/drawing/2014/main" id="{D498830D-6C1B-82FB-FAFE-06D68D724CBF}"/>
                </a:ext>
              </a:extLst>
            </p:cNvPr>
            <p:cNvGrpSpPr/>
            <p:nvPr/>
          </p:nvGrpSpPr>
          <p:grpSpPr>
            <a:xfrm>
              <a:off x="2589763" y="8081778"/>
              <a:ext cx="2239272" cy="274114"/>
              <a:chOff x="168676" y="3715745"/>
              <a:chExt cx="2239272" cy="274114"/>
            </a:xfrm>
          </p:grpSpPr>
          <p:sp>
            <p:nvSpPr>
              <p:cNvPr id="472" name="四角形: 角を丸くする 471">
                <a:extLst>
                  <a:ext uri="{FF2B5EF4-FFF2-40B4-BE49-F238E27FC236}">
                    <a16:creationId xmlns:a16="http://schemas.microsoft.com/office/drawing/2014/main" id="{868C25AB-8449-3CBC-D08A-88E937C3C668}"/>
                  </a:ext>
                </a:extLst>
              </p:cNvPr>
              <p:cNvSpPr/>
              <p:nvPr/>
            </p:nvSpPr>
            <p:spPr>
              <a:xfrm>
                <a:off x="473299" y="3751518"/>
                <a:ext cx="1934649" cy="210284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75" name="グループ化 474">
                <a:extLst>
                  <a:ext uri="{FF2B5EF4-FFF2-40B4-BE49-F238E27FC236}">
                    <a16:creationId xmlns:a16="http://schemas.microsoft.com/office/drawing/2014/main" id="{08CBEE13-D832-5DDB-1A5F-3AE3FB16EB53}"/>
                  </a:ext>
                </a:extLst>
              </p:cNvPr>
              <p:cNvGrpSpPr/>
              <p:nvPr/>
            </p:nvGrpSpPr>
            <p:grpSpPr>
              <a:xfrm>
                <a:off x="168676" y="3715745"/>
                <a:ext cx="629475" cy="274114"/>
                <a:chOff x="168676" y="3715745"/>
                <a:chExt cx="629475" cy="274114"/>
              </a:xfrm>
            </p:grpSpPr>
            <p:sp>
              <p:nvSpPr>
                <p:cNvPr id="476" name="楕円 475">
                  <a:extLst>
                    <a:ext uri="{FF2B5EF4-FFF2-40B4-BE49-F238E27FC236}">
                      <a16:creationId xmlns:a16="http://schemas.microsoft.com/office/drawing/2014/main" id="{C79BAE17-259F-9E80-6DE0-03C04DE8AF02}"/>
                    </a:ext>
                  </a:extLst>
                </p:cNvPr>
                <p:cNvSpPr/>
                <p:nvPr/>
              </p:nvSpPr>
              <p:spPr>
                <a:xfrm rot="21008372">
                  <a:off x="273964" y="3746722"/>
                  <a:ext cx="430473" cy="223875"/>
                </a:xfrm>
                <a:prstGeom prst="ellipse">
                  <a:avLst/>
                </a:prstGeom>
                <a:solidFill>
                  <a:srgbClr val="E60012"/>
                </a:solidFill>
                <a:ln>
                  <a:solidFill>
                    <a:srgbClr val="E6001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7" name="テキスト ボックス 476">
                  <a:extLst>
                    <a:ext uri="{FF2B5EF4-FFF2-40B4-BE49-F238E27FC236}">
                      <a16:creationId xmlns:a16="http://schemas.microsoft.com/office/drawing/2014/main" id="{3078253A-37EE-CBB1-C68F-81A207451020}"/>
                    </a:ext>
                  </a:extLst>
                </p:cNvPr>
                <p:cNvSpPr txBox="1"/>
                <p:nvPr/>
              </p:nvSpPr>
              <p:spPr>
                <a:xfrm rot="20930588">
                  <a:off x="168676" y="3715745"/>
                  <a:ext cx="629475" cy="2741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当店</a:t>
                  </a:r>
                </a:p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特別価格</a:t>
                  </a:r>
                  <a:endParaRPr lang="ja-JP" altLang="en-US" sz="700" dirty="0"/>
                </a:p>
              </p:txBody>
            </p:sp>
          </p:grpSp>
        </p:grpSp>
      </p:grpSp>
      <p:grpSp>
        <p:nvGrpSpPr>
          <p:cNvPr id="539" name="グループ化 538">
            <a:extLst>
              <a:ext uri="{FF2B5EF4-FFF2-40B4-BE49-F238E27FC236}">
                <a16:creationId xmlns:a16="http://schemas.microsoft.com/office/drawing/2014/main" id="{E395EEF4-EE8B-E1E1-CD14-634EE171DE0B}"/>
              </a:ext>
            </a:extLst>
          </p:cNvPr>
          <p:cNvGrpSpPr/>
          <p:nvPr/>
        </p:nvGrpSpPr>
        <p:grpSpPr>
          <a:xfrm>
            <a:off x="5116197" y="1202100"/>
            <a:ext cx="2143765" cy="567386"/>
            <a:chOff x="283396" y="1202100"/>
            <a:chExt cx="2143765" cy="567386"/>
          </a:xfrm>
        </p:grpSpPr>
        <p:sp>
          <p:nvSpPr>
            <p:cNvPr id="540" name="正方形/長方形 539">
              <a:extLst>
                <a:ext uri="{FF2B5EF4-FFF2-40B4-BE49-F238E27FC236}">
                  <a16:creationId xmlns:a16="http://schemas.microsoft.com/office/drawing/2014/main" id="{ED1A84F3-9706-6932-8EC8-7051028CC0AB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00AC9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1" name="テキスト ボックス 540">
              <a:extLst>
                <a:ext uri="{FF2B5EF4-FFF2-40B4-BE49-F238E27FC236}">
                  <a16:creationId xmlns:a16="http://schemas.microsoft.com/office/drawing/2014/main" id="{4ECCC133-3A23-56B8-0FB4-EC79397253AB}"/>
                </a:ext>
              </a:extLst>
            </p:cNvPr>
            <p:cNvSpPr txBox="1"/>
            <p:nvPr/>
          </p:nvSpPr>
          <p:spPr>
            <a:xfrm>
              <a:off x="515638" y="1207217"/>
              <a:ext cx="1716836" cy="3762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高圧力パワフル給湯</a:t>
              </a:r>
            </a:p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dirty="0">
                  <a:solidFill>
                    <a:srgbClr val="FFFFFF"/>
                  </a:solidFill>
                  <a:latin typeface="HiraginoUDSansStd-W6"/>
                </a:rPr>
                <a:t>省スペース</a:t>
              </a:r>
              <a:r>
                <a:rPr lang="ja-JP" altLang="en-US" sz="1050" b="1" i="0" u="none" strike="noStrike" spc="-150" baseline="0" dirty="0">
                  <a:solidFill>
                    <a:srgbClr val="FFFFFF"/>
                  </a:solidFill>
                  <a:latin typeface="HiraginoUDSansStd-W6"/>
                </a:rPr>
                <a:t>・スリムタイプ</a:t>
              </a:r>
              <a:endParaRPr lang="ja-JP" altLang="en-US" sz="1050" b="1" spc="-120" dirty="0"/>
            </a:p>
          </p:txBody>
        </p:sp>
        <p:grpSp>
          <p:nvGrpSpPr>
            <p:cNvPr id="542" name="グループ化 541">
              <a:extLst>
                <a:ext uri="{FF2B5EF4-FFF2-40B4-BE49-F238E27FC236}">
                  <a16:creationId xmlns:a16="http://schemas.microsoft.com/office/drawing/2014/main" id="{E65B622D-B8B6-7807-E150-EF6FB81F1770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547" name="正方形/長方形 546">
                <a:extLst>
                  <a:ext uri="{FF2B5EF4-FFF2-40B4-BE49-F238E27FC236}">
                    <a16:creationId xmlns:a16="http://schemas.microsoft.com/office/drawing/2014/main" id="{0CD47899-CFA5-2969-E3BA-F95EED250826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8" name="テキスト ボックス 547">
                <a:extLst>
                  <a:ext uri="{FF2B5EF4-FFF2-40B4-BE49-F238E27FC236}">
                    <a16:creationId xmlns:a16="http://schemas.microsoft.com/office/drawing/2014/main" id="{ED6E7ADE-78F7-0CC9-0C1F-143864589ADA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543" name="グループ化 542">
              <a:extLst>
                <a:ext uri="{FF2B5EF4-FFF2-40B4-BE49-F238E27FC236}">
                  <a16:creationId xmlns:a16="http://schemas.microsoft.com/office/drawing/2014/main" id="{964A109C-243C-BF42-5BC9-8044267F3719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545" name="正方形/長方形 544">
                <a:extLst>
                  <a:ext uri="{FF2B5EF4-FFF2-40B4-BE49-F238E27FC236}">
                    <a16:creationId xmlns:a16="http://schemas.microsoft.com/office/drawing/2014/main" id="{B5ED9846-4EEF-62C8-3E5C-6A691FD7990C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6" name="テキスト ボックス 545">
                <a:extLst>
                  <a:ext uri="{FF2B5EF4-FFF2-40B4-BE49-F238E27FC236}">
                    <a16:creationId xmlns:a16="http://schemas.microsoft.com/office/drawing/2014/main" id="{08E1BDCD-6673-8517-9B60-370227FF39A5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544" name="直線コネクタ 543">
              <a:extLst>
                <a:ext uri="{FF2B5EF4-FFF2-40B4-BE49-F238E27FC236}">
                  <a16:creationId xmlns:a16="http://schemas.microsoft.com/office/drawing/2014/main" id="{BD0E849C-0768-C6B1-F15C-BF14F94856C7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9" name="グループ化 548">
            <a:extLst>
              <a:ext uri="{FF2B5EF4-FFF2-40B4-BE49-F238E27FC236}">
                <a16:creationId xmlns:a16="http://schemas.microsoft.com/office/drawing/2014/main" id="{589CBB8E-EBC6-3191-64D5-8A5F70EE6268}"/>
              </a:ext>
            </a:extLst>
          </p:cNvPr>
          <p:cNvGrpSpPr/>
          <p:nvPr/>
        </p:nvGrpSpPr>
        <p:grpSpPr>
          <a:xfrm>
            <a:off x="5242145" y="1876552"/>
            <a:ext cx="1125513" cy="540165"/>
            <a:chOff x="391130" y="1876552"/>
            <a:chExt cx="1125513" cy="540165"/>
          </a:xfrm>
        </p:grpSpPr>
        <p:pic>
          <p:nvPicPr>
            <p:cNvPr id="550" name="図 549">
              <a:extLst>
                <a:ext uri="{FF2B5EF4-FFF2-40B4-BE49-F238E27FC236}">
                  <a16:creationId xmlns:a16="http://schemas.microsoft.com/office/drawing/2014/main" id="{975547F3-D122-165F-923B-67C9A1FE8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551" name="グループ化 550">
              <a:extLst>
                <a:ext uri="{FF2B5EF4-FFF2-40B4-BE49-F238E27FC236}">
                  <a16:creationId xmlns:a16="http://schemas.microsoft.com/office/drawing/2014/main" id="{1230B7AA-3FC9-DFAB-781A-9FAB183B6409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5470"/>
              <a:chOff x="391130" y="2070211"/>
              <a:chExt cx="1125513" cy="345470"/>
            </a:xfrm>
          </p:grpSpPr>
          <p:grpSp>
            <p:nvGrpSpPr>
              <p:cNvPr id="552" name="グループ化 551">
                <a:extLst>
                  <a:ext uri="{FF2B5EF4-FFF2-40B4-BE49-F238E27FC236}">
                    <a16:creationId xmlns:a16="http://schemas.microsoft.com/office/drawing/2014/main" id="{973BAA12-5DD8-C7BC-71AA-7D38863B4C06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557" name="四角形: 角を丸くする 556">
                  <a:extLst>
                    <a:ext uri="{FF2B5EF4-FFF2-40B4-BE49-F238E27FC236}">
                      <a16:creationId xmlns:a16="http://schemas.microsoft.com/office/drawing/2014/main" id="{38ECEFCB-4255-64DC-C4B7-A3CECC110C4C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8" name="フリーフォーム: 図形 557">
                  <a:extLst>
                    <a:ext uri="{FF2B5EF4-FFF2-40B4-BE49-F238E27FC236}">
                      <a16:creationId xmlns:a16="http://schemas.microsoft.com/office/drawing/2014/main" id="{5DCFE625-1DC1-5141-4A7F-674441EAAF89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553" name="テキスト ボックス 552">
                <a:extLst>
                  <a:ext uri="{FF2B5EF4-FFF2-40B4-BE49-F238E27FC236}">
                    <a16:creationId xmlns:a16="http://schemas.microsoft.com/office/drawing/2014/main" id="{00839B87-BCE0-282D-8EA7-5BAE676C2448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554" name="グループ化 553">
                <a:extLst>
                  <a:ext uri="{FF2B5EF4-FFF2-40B4-BE49-F238E27FC236}">
                    <a16:creationId xmlns:a16="http://schemas.microsoft.com/office/drawing/2014/main" id="{CECFB1E7-C5C1-C46D-3EC2-226181DFE79D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3972"/>
                <a:chOff x="391130" y="2191709"/>
                <a:chExt cx="1125513" cy="223972"/>
              </a:xfrm>
            </p:grpSpPr>
            <p:sp>
              <p:nvSpPr>
                <p:cNvPr id="555" name="テキスト ボックス 554">
                  <a:extLst>
                    <a:ext uri="{FF2B5EF4-FFF2-40B4-BE49-F238E27FC236}">
                      <a16:creationId xmlns:a16="http://schemas.microsoft.com/office/drawing/2014/main" id="{80036BAD-02FB-450D-52E7-06815CF371CC}"/>
                    </a:ext>
                  </a:extLst>
                </p:cNvPr>
                <p:cNvSpPr txBox="1"/>
                <p:nvPr/>
              </p:nvSpPr>
              <p:spPr>
                <a:xfrm>
                  <a:off x="391130" y="2246071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556" name="テキスト ボックス 555">
                  <a:extLst>
                    <a:ext uri="{FF2B5EF4-FFF2-40B4-BE49-F238E27FC236}">
                      <a16:creationId xmlns:a16="http://schemas.microsoft.com/office/drawing/2014/main" id="{6FA49C23-EC5C-D5F7-4E62-64ED3A5930D4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00" dirty="0">
                      <a:latin typeface="HiraginoUDSansStd-W3"/>
                    </a:rPr>
                    <a:t>インターホンリモコン選択時</a:t>
                  </a:r>
                  <a:endParaRPr lang="ja-JP" altLang="en-US" sz="550" b="1" spc="-100" dirty="0"/>
                </a:p>
              </p:txBody>
            </p:sp>
          </p:grpSp>
        </p:grpSp>
      </p:grpSp>
      <p:grpSp>
        <p:nvGrpSpPr>
          <p:cNvPr id="590" name="グループ化 589">
            <a:extLst>
              <a:ext uri="{FF2B5EF4-FFF2-40B4-BE49-F238E27FC236}">
                <a16:creationId xmlns:a16="http://schemas.microsoft.com/office/drawing/2014/main" id="{8F2E00C2-8532-016B-DCCC-EEF413F3EDAB}"/>
              </a:ext>
            </a:extLst>
          </p:cNvPr>
          <p:cNvGrpSpPr/>
          <p:nvPr/>
        </p:nvGrpSpPr>
        <p:grpSpPr>
          <a:xfrm>
            <a:off x="5013848" y="2955817"/>
            <a:ext cx="2320568" cy="1037434"/>
            <a:chOff x="168676" y="2952425"/>
            <a:chExt cx="2320568" cy="1037434"/>
          </a:xfrm>
        </p:grpSpPr>
        <p:sp>
          <p:nvSpPr>
            <p:cNvPr id="591" name="テキスト ボックス 590">
              <a:extLst>
                <a:ext uri="{FF2B5EF4-FFF2-40B4-BE49-F238E27FC236}">
                  <a16:creationId xmlns:a16="http://schemas.microsoft.com/office/drawing/2014/main" id="{B104E1E4-D054-0C0A-0AF6-BBC9D50ACDD0}"/>
                </a:ext>
              </a:extLst>
            </p:cNvPr>
            <p:cNvSpPr txBox="1"/>
            <p:nvPr/>
          </p:nvSpPr>
          <p:spPr>
            <a:xfrm>
              <a:off x="196919" y="3134885"/>
              <a:ext cx="2015461" cy="704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140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lang="en-US" altLang="ja-JP" sz="550" b="1" i="0" u="none" strike="noStrike" spc="-20" dirty="0">
                <a:latin typeface="GothicMB101Pro-Regular"/>
              </a:endParaRPr>
            </a:p>
            <a:p>
              <a:pPr>
                <a:lnSpc>
                  <a:spcPts val="730"/>
                </a:lnSpc>
              </a:pP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1,203,400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1,094,000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l">
                <a:lnSpc>
                  <a:spcPts val="110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lang="en-US" altLang="ja-JP" sz="550" b="1" i="0" u="none" strike="noStrike" spc="-20" dirty="0">
                <a:latin typeface="GothicMB101Pro-Regular"/>
              </a:endParaRPr>
            </a:p>
            <a:p>
              <a:pPr>
                <a:lnSpc>
                  <a:spcPts val="800"/>
                </a:lnSpc>
              </a:pP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1,214,400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1,104,000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l">
                <a:lnSpc>
                  <a:spcPts val="730"/>
                </a:lnSpc>
              </a:pPr>
              <a:endParaRPr kumimoji="1" lang="ja-JP" altLang="en-US" sz="550" b="1" spc="-20" dirty="0"/>
            </a:p>
          </p:txBody>
        </p:sp>
        <p:grpSp>
          <p:nvGrpSpPr>
            <p:cNvPr id="592" name="グループ化 591">
              <a:extLst>
                <a:ext uri="{FF2B5EF4-FFF2-40B4-BE49-F238E27FC236}">
                  <a16:creationId xmlns:a16="http://schemas.microsoft.com/office/drawing/2014/main" id="{F2C4527D-078A-2D20-CBC8-57E1BDBC544C}"/>
                </a:ext>
              </a:extLst>
            </p:cNvPr>
            <p:cNvGrpSpPr/>
            <p:nvPr/>
          </p:nvGrpSpPr>
          <p:grpSpPr>
            <a:xfrm>
              <a:off x="241297" y="3011462"/>
              <a:ext cx="776894" cy="230832"/>
              <a:chOff x="248546" y="2859138"/>
              <a:chExt cx="776894" cy="230832"/>
            </a:xfrm>
          </p:grpSpPr>
          <p:sp>
            <p:nvSpPr>
              <p:cNvPr id="601" name="矢印: 五方向 600">
                <a:extLst>
                  <a:ext uri="{FF2B5EF4-FFF2-40B4-BE49-F238E27FC236}">
                    <a16:creationId xmlns:a16="http://schemas.microsoft.com/office/drawing/2014/main" id="{5F7ACEF5-9E24-3AE1-61F9-D891C9555F3A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2" name="テキスト ボックス 601">
                <a:extLst>
                  <a:ext uri="{FF2B5EF4-FFF2-40B4-BE49-F238E27FC236}">
                    <a16:creationId xmlns:a16="http://schemas.microsoft.com/office/drawing/2014/main" id="{8A4F6803-5113-C5DA-97B1-C95BD5925DA4}"/>
                  </a:ext>
                </a:extLst>
              </p:cNvPr>
              <p:cNvSpPr txBox="1"/>
              <p:nvPr/>
            </p:nvSpPr>
            <p:spPr>
              <a:xfrm>
                <a:off x="248546" y="2859138"/>
                <a:ext cx="776894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460L</a:t>
                </a:r>
                <a:endParaRPr lang="ja-JP" altLang="en-US" sz="900" dirty="0"/>
              </a:p>
            </p:txBody>
          </p:sp>
        </p:grpSp>
        <p:sp>
          <p:nvSpPr>
            <p:cNvPr id="593" name="テキスト ボックス 592">
              <a:extLst>
                <a:ext uri="{FF2B5EF4-FFF2-40B4-BE49-F238E27FC236}">
                  <a16:creationId xmlns:a16="http://schemas.microsoft.com/office/drawing/2014/main" id="{861955B3-051D-C93D-BC90-D870705D8111}"/>
                </a:ext>
              </a:extLst>
            </p:cNvPr>
            <p:cNvSpPr txBox="1"/>
            <p:nvPr/>
          </p:nvSpPr>
          <p:spPr>
            <a:xfrm>
              <a:off x="651701" y="2952425"/>
              <a:ext cx="1837543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CHP-ES46AY5</a:t>
              </a:r>
              <a:endParaRPr lang="ja-JP" altLang="en-US" sz="1500" spc="100" dirty="0"/>
            </a:p>
          </p:txBody>
        </p:sp>
        <p:grpSp>
          <p:nvGrpSpPr>
            <p:cNvPr id="594" name="グループ化 593">
              <a:extLst>
                <a:ext uri="{FF2B5EF4-FFF2-40B4-BE49-F238E27FC236}">
                  <a16:creationId xmlns:a16="http://schemas.microsoft.com/office/drawing/2014/main" id="{DCEAF435-9AA3-4C3D-B057-E78BD81BE6A5}"/>
                </a:ext>
              </a:extLst>
            </p:cNvPr>
            <p:cNvGrpSpPr/>
            <p:nvPr/>
          </p:nvGrpSpPr>
          <p:grpSpPr>
            <a:xfrm>
              <a:off x="168676" y="3715745"/>
              <a:ext cx="2239272" cy="274114"/>
              <a:chOff x="168676" y="3715745"/>
              <a:chExt cx="2239272" cy="274114"/>
            </a:xfrm>
          </p:grpSpPr>
          <p:sp>
            <p:nvSpPr>
              <p:cNvPr id="595" name="四角形: 角を丸くする 594">
                <a:extLst>
                  <a:ext uri="{FF2B5EF4-FFF2-40B4-BE49-F238E27FC236}">
                    <a16:creationId xmlns:a16="http://schemas.microsoft.com/office/drawing/2014/main" id="{CBF925E0-C051-3D5D-3EBA-FCDDD1412D3A}"/>
                  </a:ext>
                </a:extLst>
              </p:cNvPr>
              <p:cNvSpPr/>
              <p:nvPr/>
            </p:nvSpPr>
            <p:spPr>
              <a:xfrm>
                <a:off x="473299" y="3751518"/>
                <a:ext cx="1934649" cy="210284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98" name="グループ化 597">
                <a:extLst>
                  <a:ext uri="{FF2B5EF4-FFF2-40B4-BE49-F238E27FC236}">
                    <a16:creationId xmlns:a16="http://schemas.microsoft.com/office/drawing/2014/main" id="{00399DA3-A5C9-2247-3FA9-D9A97F443EAF}"/>
                  </a:ext>
                </a:extLst>
              </p:cNvPr>
              <p:cNvGrpSpPr/>
              <p:nvPr/>
            </p:nvGrpSpPr>
            <p:grpSpPr>
              <a:xfrm>
                <a:off x="168676" y="3715745"/>
                <a:ext cx="629475" cy="274114"/>
                <a:chOff x="168676" y="3715745"/>
                <a:chExt cx="629475" cy="274114"/>
              </a:xfrm>
            </p:grpSpPr>
            <p:sp>
              <p:nvSpPr>
                <p:cNvPr id="599" name="楕円 598">
                  <a:extLst>
                    <a:ext uri="{FF2B5EF4-FFF2-40B4-BE49-F238E27FC236}">
                      <a16:creationId xmlns:a16="http://schemas.microsoft.com/office/drawing/2014/main" id="{7C653B9E-6980-8401-65DA-DD0918AF8B25}"/>
                    </a:ext>
                  </a:extLst>
                </p:cNvPr>
                <p:cNvSpPr/>
                <p:nvPr/>
              </p:nvSpPr>
              <p:spPr>
                <a:xfrm rot="21008372">
                  <a:off x="273964" y="3746722"/>
                  <a:ext cx="430473" cy="223875"/>
                </a:xfrm>
                <a:prstGeom prst="ellipse">
                  <a:avLst/>
                </a:prstGeom>
                <a:solidFill>
                  <a:srgbClr val="E60012"/>
                </a:solidFill>
                <a:ln>
                  <a:solidFill>
                    <a:srgbClr val="E6001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0" name="テキスト ボックス 599">
                  <a:extLst>
                    <a:ext uri="{FF2B5EF4-FFF2-40B4-BE49-F238E27FC236}">
                      <a16:creationId xmlns:a16="http://schemas.microsoft.com/office/drawing/2014/main" id="{B7D0A56E-A920-A059-DEA9-FA85587EAAAF}"/>
                    </a:ext>
                  </a:extLst>
                </p:cNvPr>
                <p:cNvSpPr txBox="1"/>
                <p:nvPr/>
              </p:nvSpPr>
              <p:spPr>
                <a:xfrm rot="20930588">
                  <a:off x="168676" y="3715745"/>
                  <a:ext cx="629475" cy="2741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当店</a:t>
                  </a:r>
                </a:p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特別価格</a:t>
                  </a:r>
                  <a:endParaRPr lang="ja-JP" altLang="en-US" sz="700" dirty="0"/>
                </a:p>
              </p:txBody>
            </p:sp>
          </p:grpSp>
        </p:grpSp>
      </p:grpSp>
      <p:grpSp>
        <p:nvGrpSpPr>
          <p:cNvPr id="603" name="グループ化 602">
            <a:extLst>
              <a:ext uri="{FF2B5EF4-FFF2-40B4-BE49-F238E27FC236}">
                <a16:creationId xmlns:a16="http://schemas.microsoft.com/office/drawing/2014/main" id="{2B288C7C-9CCB-9D4F-437F-034AC12320E7}"/>
              </a:ext>
            </a:extLst>
          </p:cNvPr>
          <p:cNvGrpSpPr/>
          <p:nvPr/>
        </p:nvGrpSpPr>
        <p:grpSpPr>
          <a:xfrm>
            <a:off x="5126587" y="4898640"/>
            <a:ext cx="2143765" cy="575102"/>
            <a:chOff x="5116064" y="4604422"/>
            <a:chExt cx="2143765" cy="575102"/>
          </a:xfrm>
        </p:grpSpPr>
        <p:grpSp>
          <p:nvGrpSpPr>
            <p:cNvPr id="604" name="グループ化 603">
              <a:extLst>
                <a:ext uri="{FF2B5EF4-FFF2-40B4-BE49-F238E27FC236}">
                  <a16:creationId xmlns:a16="http://schemas.microsoft.com/office/drawing/2014/main" id="{2A41EC97-EB3B-8227-7BB4-1E4E69D0C091}"/>
                </a:ext>
              </a:extLst>
            </p:cNvPr>
            <p:cNvGrpSpPr/>
            <p:nvPr/>
          </p:nvGrpSpPr>
          <p:grpSpPr>
            <a:xfrm>
              <a:off x="5132514" y="4604422"/>
              <a:ext cx="2127315" cy="575102"/>
              <a:chOff x="5132514" y="4604422"/>
              <a:chExt cx="2127315" cy="575102"/>
            </a:xfrm>
          </p:grpSpPr>
          <p:sp>
            <p:nvSpPr>
              <p:cNvPr id="606" name="正方形/長方形 605">
                <a:extLst>
                  <a:ext uri="{FF2B5EF4-FFF2-40B4-BE49-F238E27FC236}">
                    <a16:creationId xmlns:a16="http://schemas.microsoft.com/office/drawing/2014/main" id="{4E8F2B22-A9B3-01E2-349E-D0C772752AF4}"/>
                  </a:ext>
                </a:extLst>
              </p:cNvPr>
              <p:cNvSpPr/>
              <p:nvPr/>
            </p:nvSpPr>
            <p:spPr>
              <a:xfrm>
                <a:off x="5132514" y="4604422"/>
                <a:ext cx="2127315" cy="539719"/>
              </a:xfrm>
              <a:prstGeom prst="rect">
                <a:avLst/>
              </a:prstGeom>
              <a:solidFill>
                <a:srgbClr val="23AC3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7" name="テキスト ボックス 606">
                <a:extLst>
                  <a:ext uri="{FF2B5EF4-FFF2-40B4-BE49-F238E27FC236}">
                    <a16:creationId xmlns:a16="http://schemas.microsoft.com/office/drawing/2014/main" id="{59559EA8-91A9-4D92-7D2D-E8D79079F026}"/>
                  </a:ext>
                </a:extLst>
              </p:cNvPr>
              <p:cNvSpPr txBox="1"/>
              <p:nvPr/>
            </p:nvSpPr>
            <p:spPr>
              <a:xfrm>
                <a:off x="5348306" y="4609539"/>
                <a:ext cx="1716836" cy="3762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100"/>
                  </a:lnSpc>
                </a:pPr>
                <a:r>
                  <a:rPr lang="ja-JP" altLang="en-US" sz="1050" b="1" i="0" u="none" strike="noStrike" baseline="0" dirty="0">
                    <a:solidFill>
                      <a:srgbClr val="FFFFFF"/>
                    </a:solidFill>
                    <a:latin typeface="HiraginoUDSansStd-W6"/>
                  </a:rPr>
                  <a:t>高圧力パワフル給湯</a:t>
                </a:r>
              </a:p>
              <a:p>
                <a:pPr algn="ctr">
                  <a:lnSpc>
                    <a:spcPts val="1100"/>
                  </a:lnSpc>
                </a:pPr>
                <a:r>
                  <a:rPr lang="ja-JP" altLang="en-US" sz="1050" b="1" i="0" u="none" strike="noStrike" dirty="0">
                    <a:solidFill>
                      <a:srgbClr val="FFFFFF"/>
                    </a:solidFill>
                    <a:latin typeface="HiraginoUDSansStd-W6"/>
                  </a:rPr>
                  <a:t>薄</a:t>
                </a:r>
                <a:r>
                  <a:rPr lang="ja-JP" altLang="en-US" sz="1050" b="1" i="0" u="none" strike="noStrike" spc="-300" dirty="0">
                    <a:solidFill>
                      <a:srgbClr val="FFFFFF"/>
                    </a:solidFill>
                    <a:latin typeface="HiraginoUDSansStd-W6"/>
                  </a:rPr>
                  <a:t>型</a:t>
                </a:r>
                <a:r>
                  <a:rPr lang="ja-JP" altLang="en-US" sz="1050" b="1" i="0" u="none" strike="noStrike" spc="-300" baseline="0" dirty="0">
                    <a:solidFill>
                      <a:srgbClr val="FFFFFF"/>
                    </a:solidFill>
                    <a:latin typeface="HiraginoUDSansStd-W6"/>
                  </a:rPr>
                  <a:t>・</a:t>
                </a:r>
                <a:r>
                  <a:rPr lang="ja-JP" altLang="en-US" sz="1050" b="1" i="0" u="none" strike="noStrike" baseline="0" dirty="0">
                    <a:solidFill>
                      <a:srgbClr val="FFFFFF"/>
                    </a:solidFill>
                    <a:latin typeface="HiraginoUDSansStd-W6"/>
                  </a:rPr>
                  <a:t>デザインエコ</a:t>
                </a:r>
                <a:endParaRPr lang="ja-JP" altLang="en-US" sz="1050" b="1" dirty="0"/>
              </a:p>
            </p:txBody>
          </p:sp>
          <p:grpSp>
            <p:nvGrpSpPr>
              <p:cNvPr id="608" name="グループ化 607">
                <a:extLst>
                  <a:ext uri="{FF2B5EF4-FFF2-40B4-BE49-F238E27FC236}">
                    <a16:creationId xmlns:a16="http://schemas.microsoft.com/office/drawing/2014/main" id="{C94562C3-4160-B6E7-7F63-0EBD22E1B34F}"/>
                  </a:ext>
                </a:extLst>
              </p:cNvPr>
              <p:cNvGrpSpPr/>
              <p:nvPr/>
            </p:nvGrpSpPr>
            <p:grpSpPr>
              <a:xfrm>
                <a:off x="5281442" y="4915367"/>
                <a:ext cx="995970" cy="246221"/>
                <a:chOff x="448774" y="1513045"/>
                <a:chExt cx="995970" cy="246221"/>
              </a:xfrm>
            </p:grpSpPr>
            <p:sp>
              <p:nvSpPr>
                <p:cNvPr id="612" name="正方形/長方形 611">
                  <a:extLst>
                    <a:ext uri="{FF2B5EF4-FFF2-40B4-BE49-F238E27FC236}">
                      <a16:creationId xmlns:a16="http://schemas.microsoft.com/office/drawing/2014/main" id="{2775DFF9-953B-54CA-02A3-00570A19E808}"/>
                    </a:ext>
                  </a:extLst>
                </p:cNvPr>
                <p:cNvSpPr/>
                <p:nvPr/>
              </p:nvSpPr>
              <p:spPr>
                <a:xfrm>
                  <a:off x="504488" y="1585704"/>
                  <a:ext cx="824252" cy="1248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3" name="テキスト ボックス 612">
                  <a:extLst>
                    <a:ext uri="{FF2B5EF4-FFF2-40B4-BE49-F238E27FC236}">
                      <a16:creationId xmlns:a16="http://schemas.microsoft.com/office/drawing/2014/main" id="{F56A045D-1DE9-F02A-5A73-BE86C0070915}"/>
                    </a:ext>
                  </a:extLst>
                </p:cNvPr>
                <p:cNvSpPr txBox="1"/>
                <p:nvPr/>
              </p:nvSpPr>
              <p:spPr>
                <a:xfrm>
                  <a:off x="448774" y="1513045"/>
                  <a:ext cx="995970" cy="24622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1000" b="1" i="0" u="none" strike="noStrike" spc="-10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２</a:t>
                  </a:r>
                  <a:r>
                    <a:rPr lang="ja-JP" altLang="en-US" sz="700" b="1" i="0" u="none" strike="noStrike" spc="5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缶</a:t>
                  </a:r>
                  <a:r>
                    <a:rPr lang="ja-JP" altLang="en-US" sz="700" b="1" i="0" u="none" strike="noStrike" spc="-30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式</a:t>
                  </a:r>
                  <a:r>
                    <a:rPr lang="ja-JP" altLang="en-US" sz="600" b="1" i="0" u="none" strike="noStrike" spc="5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（シルバー）</a:t>
                  </a:r>
                  <a:endParaRPr lang="ja-JP" altLang="en-US" sz="600" b="1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609" name="グループ化 608">
                <a:extLst>
                  <a:ext uri="{FF2B5EF4-FFF2-40B4-BE49-F238E27FC236}">
                    <a16:creationId xmlns:a16="http://schemas.microsoft.com/office/drawing/2014/main" id="{A36AF740-C605-E413-55AF-5A7BF2EF9432}"/>
                  </a:ext>
                </a:extLst>
              </p:cNvPr>
              <p:cNvGrpSpPr/>
              <p:nvPr/>
            </p:nvGrpSpPr>
            <p:grpSpPr>
              <a:xfrm>
                <a:off x="6185409" y="4940997"/>
                <a:ext cx="890884" cy="238527"/>
                <a:chOff x="928880" y="1538675"/>
                <a:chExt cx="890884" cy="238527"/>
              </a:xfrm>
            </p:grpSpPr>
            <p:sp>
              <p:nvSpPr>
                <p:cNvPr id="610" name="正方形/長方形 609">
                  <a:extLst>
                    <a:ext uri="{FF2B5EF4-FFF2-40B4-BE49-F238E27FC236}">
                      <a16:creationId xmlns:a16="http://schemas.microsoft.com/office/drawing/2014/main" id="{822084CA-687E-B20B-D776-74B35A350D95}"/>
                    </a:ext>
                  </a:extLst>
                </p:cNvPr>
                <p:cNvSpPr/>
                <p:nvPr/>
              </p:nvSpPr>
              <p:spPr>
                <a:xfrm>
                  <a:off x="928880" y="1585704"/>
                  <a:ext cx="890884" cy="1248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1" name="テキスト ボックス 610">
                  <a:extLst>
                    <a:ext uri="{FF2B5EF4-FFF2-40B4-BE49-F238E27FC236}">
                      <a16:creationId xmlns:a16="http://schemas.microsoft.com/office/drawing/2014/main" id="{96EBDB93-62E7-E839-CD7B-3A8AE22FE720}"/>
                    </a:ext>
                  </a:extLst>
                </p:cNvPr>
                <p:cNvSpPr txBox="1"/>
                <p:nvPr/>
              </p:nvSpPr>
              <p:spPr>
                <a:xfrm>
                  <a:off x="1000139" y="1538675"/>
                  <a:ext cx="768723" cy="2385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950" b="1" i="0" u="none" strike="noStrike" spc="-100" dirty="0">
                      <a:solidFill>
                        <a:srgbClr val="CF0000"/>
                      </a:solidFill>
                      <a:latin typeface="ShinGoPro-Medium"/>
                    </a:rPr>
                    <a:t>フルオート</a:t>
                  </a:r>
                  <a:endParaRPr lang="ja-JP" altLang="en-US" sz="950" b="1" spc="-100" dirty="0"/>
                </a:p>
              </p:txBody>
            </p:sp>
          </p:grpSp>
        </p:grpSp>
        <p:cxnSp>
          <p:nvCxnSpPr>
            <p:cNvPr id="605" name="直線コネクタ 604">
              <a:extLst>
                <a:ext uri="{FF2B5EF4-FFF2-40B4-BE49-F238E27FC236}">
                  <a16:creationId xmlns:a16="http://schemas.microsoft.com/office/drawing/2014/main" id="{F2C7C77C-6484-A9D8-6DC2-1CA3C82B2A6C}"/>
                </a:ext>
              </a:extLst>
            </p:cNvPr>
            <p:cNvCxnSpPr/>
            <p:nvPr/>
          </p:nvCxnSpPr>
          <p:spPr>
            <a:xfrm flipH="1">
              <a:off x="5116064" y="4947881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" name="グループ化 613">
            <a:extLst>
              <a:ext uri="{FF2B5EF4-FFF2-40B4-BE49-F238E27FC236}">
                <a16:creationId xmlns:a16="http://schemas.microsoft.com/office/drawing/2014/main" id="{FB971AAA-4638-EDE3-D7F8-71A672986281}"/>
              </a:ext>
            </a:extLst>
          </p:cNvPr>
          <p:cNvGrpSpPr/>
          <p:nvPr/>
        </p:nvGrpSpPr>
        <p:grpSpPr>
          <a:xfrm>
            <a:off x="5239826" y="5490518"/>
            <a:ext cx="1125513" cy="540165"/>
            <a:chOff x="391130" y="1876552"/>
            <a:chExt cx="1125513" cy="540165"/>
          </a:xfrm>
        </p:grpSpPr>
        <p:pic>
          <p:nvPicPr>
            <p:cNvPr id="615" name="図 614">
              <a:extLst>
                <a:ext uri="{FF2B5EF4-FFF2-40B4-BE49-F238E27FC236}">
                  <a16:creationId xmlns:a16="http://schemas.microsoft.com/office/drawing/2014/main" id="{A2D39D75-D592-E4F4-3B29-72B184C0E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616" name="グループ化 615">
              <a:extLst>
                <a:ext uri="{FF2B5EF4-FFF2-40B4-BE49-F238E27FC236}">
                  <a16:creationId xmlns:a16="http://schemas.microsoft.com/office/drawing/2014/main" id="{3D561B85-3F10-DBCF-0AF3-9BD57507576F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5470"/>
              <a:chOff x="391130" y="2070211"/>
              <a:chExt cx="1125513" cy="345470"/>
            </a:xfrm>
          </p:grpSpPr>
          <p:grpSp>
            <p:nvGrpSpPr>
              <p:cNvPr id="617" name="グループ化 616">
                <a:extLst>
                  <a:ext uri="{FF2B5EF4-FFF2-40B4-BE49-F238E27FC236}">
                    <a16:creationId xmlns:a16="http://schemas.microsoft.com/office/drawing/2014/main" id="{E8B7EF3F-A34F-38B9-EF55-87E01A926E0A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622" name="四角形: 角を丸くする 621">
                  <a:extLst>
                    <a:ext uri="{FF2B5EF4-FFF2-40B4-BE49-F238E27FC236}">
                      <a16:creationId xmlns:a16="http://schemas.microsoft.com/office/drawing/2014/main" id="{3E82D4F4-0820-1F3F-35AC-F92E2B2B0785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3" name="フリーフォーム: 図形 622">
                  <a:extLst>
                    <a:ext uri="{FF2B5EF4-FFF2-40B4-BE49-F238E27FC236}">
                      <a16:creationId xmlns:a16="http://schemas.microsoft.com/office/drawing/2014/main" id="{E5B98AC9-5F87-958D-7AE2-1EF7657307A1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618" name="テキスト ボックス 617">
                <a:extLst>
                  <a:ext uri="{FF2B5EF4-FFF2-40B4-BE49-F238E27FC236}">
                    <a16:creationId xmlns:a16="http://schemas.microsoft.com/office/drawing/2014/main" id="{62A8F1D4-73AE-59B4-7CFA-C2DB98E68BF4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619" name="グループ化 618">
                <a:extLst>
                  <a:ext uri="{FF2B5EF4-FFF2-40B4-BE49-F238E27FC236}">
                    <a16:creationId xmlns:a16="http://schemas.microsoft.com/office/drawing/2014/main" id="{5DC71AB6-C6A6-9719-8440-BC646D405A0A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3972"/>
                <a:chOff x="391130" y="2191709"/>
                <a:chExt cx="1125513" cy="223972"/>
              </a:xfrm>
            </p:grpSpPr>
            <p:sp>
              <p:nvSpPr>
                <p:cNvPr id="620" name="テキスト ボックス 619">
                  <a:extLst>
                    <a:ext uri="{FF2B5EF4-FFF2-40B4-BE49-F238E27FC236}">
                      <a16:creationId xmlns:a16="http://schemas.microsoft.com/office/drawing/2014/main" id="{557492E1-27CE-B06C-EAD5-1BDC81E9AE7E}"/>
                    </a:ext>
                  </a:extLst>
                </p:cNvPr>
                <p:cNvSpPr txBox="1"/>
                <p:nvPr/>
              </p:nvSpPr>
              <p:spPr>
                <a:xfrm>
                  <a:off x="391130" y="2246071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621" name="テキスト ボックス 620">
                  <a:extLst>
                    <a:ext uri="{FF2B5EF4-FFF2-40B4-BE49-F238E27FC236}">
                      <a16:creationId xmlns:a16="http://schemas.microsoft.com/office/drawing/2014/main" id="{C8A12CDC-75FD-5149-A7A2-BEEE367E811B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00" dirty="0">
                      <a:latin typeface="HiraginoUDSansStd-W3"/>
                    </a:rPr>
                    <a:t>インターホンリモコン選択時</a:t>
                  </a:r>
                  <a:endParaRPr lang="ja-JP" altLang="en-US" sz="550" b="1" spc="-100" dirty="0"/>
                </a:p>
              </p:txBody>
            </p:sp>
          </p:grpSp>
        </p:grpSp>
      </p:grpSp>
      <p:cxnSp>
        <p:nvCxnSpPr>
          <p:cNvPr id="639" name="直線コネクタ 638">
            <a:extLst>
              <a:ext uri="{FF2B5EF4-FFF2-40B4-BE49-F238E27FC236}">
                <a16:creationId xmlns:a16="http://schemas.microsoft.com/office/drawing/2014/main" id="{E78FD322-D637-FB83-13C4-EDCF22F5A728}"/>
              </a:ext>
            </a:extLst>
          </p:cNvPr>
          <p:cNvCxnSpPr>
            <a:cxnSpLocks/>
          </p:cNvCxnSpPr>
          <p:nvPr/>
        </p:nvCxnSpPr>
        <p:spPr>
          <a:xfrm flipH="1">
            <a:off x="2569191" y="4800629"/>
            <a:ext cx="469538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2" name="グループ化 691">
            <a:extLst>
              <a:ext uri="{FF2B5EF4-FFF2-40B4-BE49-F238E27FC236}">
                <a16:creationId xmlns:a16="http://schemas.microsoft.com/office/drawing/2014/main" id="{461C6DBA-1C49-2674-C08A-4AED1D78605D}"/>
              </a:ext>
            </a:extLst>
          </p:cNvPr>
          <p:cNvGrpSpPr/>
          <p:nvPr/>
        </p:nvGrpSpPr>
        <p:grpSpPr>
          <a:xfrm>
            <a:off x="5020690" y="6611097"/>
            <a:ext cx="2313726" cy="1039821"/>
            <a:chOff x="5020690" y="6611097"/>
            <a:chExt cx="2313726" cy="1039821"/>
          </a:xfrm>
        </p:grpSpPr>
        <p:grpSp>
          <p:nvGrpSpPr>
            <p:cNvPr id="690" name="グループ化 689">
              <a:extLst>
                <a:ext uri="{FF2B5EF4-FFF2-40B4-BE49-F238E27FC236}">
                  <a16:creationId xmlns:a16="http://schemas.microsoft.com/office/drawing/2014/main" id="{0DC4B13A-14AA-B88C-700B-206D4D47FEE5}"/>
                </a:ext>
              </a:extLst>
            </p:cNvPr>
            <p:cNvGrpSpPr/>
            <p:nvPr/>
          </p:nvGrpSpPr>
          <p:grpSpPr>
            <a:xfrm>
              <a:off x="5042747" y="6611097"/>
              <a:ext cx="2291669" cy="886499"/>
              <a:chOff x="7936694" y="5363278"/>
              <a:chExt cx="2291669" cy="886499"/>
            </a:xfrm>
          </p:grpSpPr>
          <p:sp>
            <p:nvSpPr>
              <p:cNvPr id="678" name="テキスト ボックス 677">
                <a:extLst>
                  <a:ext uri="{FF2B5EF4-FFF2-40B4-BE49-F238E27FC236}">
                    <a16:creationId xmlns:a16="http://schemas.microsoft.com/office/drawing/2014/main" id="{AF85B842-88AC-1858-0832-D976DC92D952}"/>
                  </a:ext>
                </a:extLst>
              </p:cNvPr>
              <p:cNvSpPr txBox="1"/>
              <p:nvPr/>
            </p:nvSpPr>
            <p:spPr>
              <a:xfrm>
                <a:off x="7936694" y="5545738"/>
                <a:ext cx="2015461" cy="704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140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インターホンリモコン</a:t>
                </a:r>
                <a:r>
                  <a:rPr lang="ja-JP" altLang="en-US" sz="550" b="1" i="0" u="none" strike="noStrike" spc="-20" dirty="0">
                    <a:latin typeface="GothicMB101Pro-Regular"/>
                  </a:rPr>
                  <a:t>セット付き 希望小売価格</a:t>
                </a:r>
                <a:endParaRPr lang="en-US" altLang="ja-JP" sz="550" b="1" i="0" u="none" strike="noStrike" spc="-20" dirty="0">
                  <a:latin typeface="GothicMB101Pro-Regular"/>
                </a:endParaRPr>
              </a:p>
              <a:p>
                <a:pPr>
                  <a:lnSpc>
                    <a:spcPts val="730"/>
                  </a:lnSpc>
                </a:pPr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1,062,600</a:t>
                </a:r>
                <a:r>
                  <a:rPr lang="zh-CN" altLang="en-US" sz="7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（税抜</a:t>
                </a:r>
                <a:r>
                  <a:rPr lang="en-US" altLang="zh-CN" sz="8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966,000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6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ts val="110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無線</a:t>
                </a:r>
                <a:r>
                  <a:rPr lang="en-US" altLang="ja-JP" sz="700" b="1" i="0" u="none" strike="noStrike" baseline="0" dirty="0">
                    <a:latin typeface="GothicMB101Pro-Regular"/>
                  </a:rPr>
                  <a:t>LAN</a:t>
                </a:r>
                <a:r>
                  <a:rPr lang="ja-JP" altLang="en-US" sz="550" b="1" i="0" u="none" strike="noStrike" baseline="0" dirty="0">
                    <a:latin typeface="GothicMB101Pro-Regular"/>
                  </a:rPr>
                  <a:t>対応</a:t>
                </a:r>
                <a:r>
                  <a:rPr lang="ja-JP" altLang="en-US" sz="550" b="1" i="0" u="none" strike="noStrike" spc="-100" dirty="0">
                    <a:latin typeface="GothicMB101Pro-Regular"/>
                  </a:rPr>
                  <a:t>インターホンリモコン</a:t>
                </a:r>
                <a:r>
                  <a:rPr lang="ja-JP" altLang="en-US" sz="550" b="1" i="0" u="none" strike="noStrike" spc="-20" dirty="0">
                    <a:latin typeface="GothicMB101Pro-Regular"/>
                  </a:rPr>
                  <a:t>セット付き 希望小売価格</a:t>
                </a:r>
                <a:endParaRPr lang="en-US" altLang="ja-JP" sz="550" b="1" i="0" u="none" strike="noStrike" spc="-20" dirty="0">
                  <a:latin typeface="GothicMB101Pro-Regular"/>
                </a:endParaRPr>
              </a:p>
              <a:p>
                <a:pPr>
                  <a:lnSpc>
                    <a:spcPts val="800"/>
                  </a:lnSpc>
                </a:pPr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1,073,600</a:t>
                </a:r>
                <a:r>
                  <a:rPr lang="zh-CN" altLang="en-US" sz="7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（税抜</a:t>
                </a:r>
                <a:r>
                  <a:rPr lang="en-US" altLang="zh-CN" sz="8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976,000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6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ts val="730"/>
                  </a:lnSpc>
                </a:pPr>
                <a:endParaRPr kumimoji="1" lang="ja-JP" altLang="en-US" sz="550" b="1" spc="-20" dirty="0"/>
              </a:p>
            </p:txBody>
          </p:sp>
          <p:grpSp>
            <p:nvGrpSpPr>
              <p:cNvPr id="679" name="グループ化 678">
                <a:extLst>
                  <a:ext uri="{FF2B5EF4-FFF2-40B4-BE49-F238E27FC236}">
                    <a16:creationId xmlns:a16="http://schemas.microsoft.com/office/drawing/2014/main" id="{8CBBDCBF-12D4-4EE7-75A0-009BC040CEF1}"/>
                  </a:ext>
                </a:extLst>
              </p:cNvPr>
              <p:cNvGrpSpPr/>
              <p:nvPr/>
            </p:nvGrpSpPr>
            <p:grpSpPr>
              <a:xfrm>
                <a:off x="7981072" y="5422315"/>
                <a:ext cx="651798" cy="230832"/>
                <a:chOff x="248546" y="2859138"/>
                <a:chExt cx="651798" cy="230832"/>
              </a:xfrm>
            </p:grpSpPr>
            <p:sp>
              <p:nvSpPr>
                <p:cNvPr id="688" name="矢印: 五方向 687">
                  <a:extLst>
                    <a:ext uri="{FF2B5EF4-FFF2-40B4-BE49-F238E27FC236}">
                      <a16:creationId xmlns:a16="http://schemas.microsoft.com/office/drawing/2014/main" id="{9BA3FC8A-9962-5C6D-C72C-0587769AFB43}"/>
                    </a:ext>
                  </a:extLst>
                </p:cNvPr>
                <p:cNvSpPr/>
                <p:nvPr/>
              </p:nvSpPr>
              <p:spPr>
                <a:xfrm>
                  <a:off x="294823" y="2907387"/>
                  <a:ext cx="427072" cy="120848"/>
                </a:xfrm>
                <a:prstGeom prst="homePlate">
                  <a:avLst>
                    <a:gd name="adj" fmla="val 34829"/>
                  </a:avLst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9" name="テキスト ボックス 688">
                  <a:extLst>
                    <a:ext uri="{FF2B5EF4-FFF2-40B4-BE49-F238E27FC236}">
                      <a16:creationId xmlns:a16="http://schemas.microsoft.com/office/drawing/2014/main" id="{3CAF078E-D2DD-15EF-B4AD-02AE253900FE}"/>
                    </a:ext>
                  </a:extLst>
                </p:cNvPr>
                <p:cNvSpPr txBox="1"/>
                <p:nvPr/>
              </p:nvSpPr>
              <p:spPr>
                <a:xfrm>
                  <a:off x="248546" y="2859138"/>
                  <a:ext cx="651798" cy="2308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900" b="0" i="0" u="none" strike="noStrike" baseline="0" dirty="0">
                      <a:solidFill>
                        <a:srgbClr val="FFFFFF"/>
                      </a:solidFill>
                      <a:latin typeface="GothicMB101Pro-Regular"/>
                    </a:rPr>
                    <a:t>300L</a:t>
                  </a:r>
                  <a:endParaRPr lang="ja-JP" altLang="en-US" sz="900" dirty="0"/>
                </a:p>
              </p:txBody>
            </p:sp>
          </p:grpSp>
          <p:sp>
            <p:nvSpPr>
              <p:cNvPr id="680" name="テキスト ボックス 679">
                <a:extLst>
                  <a:ext uri="{FF2B5EF4-FFF2-40B4-BE49-F238E27FC236}">
                    <a16:creationId xmlns:a16="http://schemas.microsoft.com/office/drawing/2014/main" id="{CA9CE37F-58FF-D664-A5C1-7D15C18BF6ED}"/>
                  </a:ext>
                </a:extLst>
              </p:cNvPr>
              <p:cNvSpPr txBox="1"/>
              <p:nvPr/>
            </p:nvSpPr>
            <p:spPr>
              <a:xfrm>
                <a:off x="8391477" y="5363278"/>
                <a:ext cx="1836886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500" i="0" u="none" strike="noStrike" spc="100" dirty="0">
                    <a:solidFill>
                      <a:srgbClr val="262626"/>
                    </a:solidFill>
                    <a:latin typeface="AvenirNext-DemiBold"/>
                  </a:rPr>
                  <a:t>CHP-ED302AY5</a:t>
                </a:r>
                <a:endParaRPr lang="ja-JP" altLang="en-US" sz="1500" spc="100" dirty="0"/>
              </a:p>
            </p:txBody>
          </p:sp>
        </p:grpSp>
        <p:grpSp>
          <p:nvGrpSpPr>
            <p:cNvPr id="681" name="グループ化 680">
              <a:extLst>
                <a:ext uri="{FF2B5EF4-FFF2-40B4-BE49-F238E27FC236}">
                  <a16:creationId xmlns:a16="http://schemas.microsoft.com/office/drawing/2014/main" id="{37E9660B-75BE-D190-6CFD-3B9D185528E2}"/>
                </a:ext>
              </a:extLst>
            </p:cNvPr>
            <p:cNvGrpSpPr/>
            <p:nvPr/>
          </p:nvGrpSpPr>
          <p:grpSpPr>
            <a:xfrm>
              <a:off x="5020690" y="7376804"/>
              <a:ext cx="2239272" cy="274114"/>
              <a:chOff x="168676" y="3715745"/>
              <a:chExt cx="2239272" cy="274114"/>
            </a:xfrm>
          </p:grpSpPr>
          <p:sp>
            <p:nvSpPr>
              <p:cNvPr id="682" name="四角形: 角を丸くする 681">
                <a:extLst>
                  <a:ext uri="{FF2B5EF4-FFF2-40B4-BE49-F238E27FC236}">
                    <a16:creationId xmlns:a16="http://schemas.microsoft.com/office/drawing/2014/main" id="{CBE667CF-A666-59F3-BBA3-212294801A10}"/>
                  </a:ext>
                </a:extLst>
              </p:cNvPr>
              <p:cNvSpPr/>
              <p:nvPr/>
            </p:nvSpPr>
            <p:spPr>
              <a:xfrm>
                <a:off x="473299" y="3751518"/>
                <a:ext cx="1934649" cy="210284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85" name="グループ化 684">
                <a:extLst>
                  <a:ext uri="{FF2B5EF4-FFF2-40B4-BE49-F238E27FC236}">
                    <a16:creationId xmlns:a16="http://schemas.microsoft.com/office/drawing/2014/main" id="{EC39EE05-C5F1-A23F-2024-173985F95B5D}"/>
                  </a:ext>
                </a:extLst>
              </p:cNvPr>
              <p:cNvGrpSpPr/>
              <p:nvPr/>
            </p:nvGrpSpPr>
            <p:grpSpPr>
              <a:xfrm>
                <a:off x="168676" y="3715745"/>
                <a:ext cx="629475" cy="274114"/>
                <a:chOff x="168676" y="3715745"/>
                <a:chExt cx="629475" cy="274114"/>
              </a:xfrm>
            </p:grpSpPr>
            <p:sp>
              <p:nvSpPr>
                <p:cNvPr id="686" name="楕円 685">
                  <a:extLst>
                    <a:ext uri="{FF2B5EF4-FFF2-40B4-BE49-F238E27FC236}">
                      <a16:creationId xmlns:a16="http://schemas.microsoft.com/office/drawing/2014/main" id="{88F59F1F-3244-2DD6-89D4-9B6A04357B40}"/>
                    </a:ext>
                  </a:extLst>
                </p:cNvPr>
                <p:cNvSpPr/>
                <p:nvPr/>
              </p:nvSpPr>
              <p:spPr>
                <a:xfrm rot="21008372">
                  <a:off x="273964" y="3746722"/>
                  <a:ext cx="430473" cy="223875"/>
                </a:xfrm>
                <a:prstGeom prst="ellipse">
                  <a:avLst/>
                </a:prstGeom>
                <a:solidFill>
                  <a:srgbClr val="E60012"/>
                </a:solidFill>
                <a:ln>
                  <a:solidFill>
                    <a:srgbClr val="E6001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7" name="テキスト ボックス 686">
                  <a:extLst>
                    <a:ext uri="{FF2B5EF4-FFF2-40B4-BE49-F238E27FC236}">
                      <a16:creationId xmlns:a16="http://schemas.microsoft.com/office/drawing/2014/main" id="{C903D876-F12C-3996-FD29-0D1041E30306}"/>
                    </a:ext>
                  </a:extLst>
                </p:cNvPr>
                <p:cNvSpPr txBox="1"/>
                <p:nvPr/>
              </p:nvSpPr>
              <p:spPr>
                <a:xfrm rot="20930588">
                  <a:off x="168676" y="3715745"/>
                  <a:ext cx="629475" cy="2741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当店</a:t>
                  </a:r>
                </a:p>
                <a:p>
                  <a:pPr algn="ctr">
                    <a:lnSpc>
                      <a:spcPts val="700"/>
                    </a:lnSpc>
                  </a:pPr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特別価格</a:t>
                  </a:r>
                  <a:endParaRPr lang="ja-JP" altLang="en-US" sz="700" dirty="0"/>
                </a:p>
              </p:txBody>
            </p:sp>
          </p:grpSp>
        </p:grpSp>
      </p:grpSp>
      <p:grpSp>
        <p:nvGrpSpPr>
          <p:cNvPr id="695" name="グループ化 694">
            <a:extLst>
              <a:ext uri="{FF2B5EF4-FFF2-40B4-BE49-F238E27FC236}">
                <a16:creationId xmlns:a16="http://schemas.microsoft.com/office/drawing/2014/main" id="{11A4D5F3-47EC-A322-9624-651173F45AD0}"/>
              </a:ext>
            </a:extLst>
          </p:cNvPr>
          <p:cNvGrpSpPr/>
          <p:nvPr/>
        </p:nvGrpSpPr>
        <p:grpSpPr>
          <a:xfrm>
            <a:off x="2726953" y="8503511"/>
            <a:ext cx="4546330" cy="473424"/>
            <a:chOff x="2718522" y="8189527"/>
            <a:chExt cx="4546330" cy="473424"/>
          </a:xfrm>
        </p:grpSpPr>
        <p:grpSp>
          <p:nvGrpSpPr>
            <p:cNvPr id="696" name="グループ化 695">
              <a:extLst>
                <a:ext uri="{FF2B5EF4-FFF2-40B4-BE49-F238E27FC236}">
                  <a16:creationId xmlns:a16="http://schemas.microsoft.com/office/drawing/2014/main" id="{3FC3457D-E021-E001-0390-D372C274784F}"/>
                </a:ext>
              </a:extLst>
            </p:cNvPr>
            <p:cNvGrpSpPr/>
            <p:nvPr/>
          </p:nvGrpSpPr>
          <p:grpSpPr>
            <a:xfrm>
              <a:off x="2718522" y="8189527"/>
              <a:ext cx="4546330" cy="473424"/>
              <a:chOff x="2718522" y="8189527"/>
              <a:chExt cx="4546330" cy="473424"/>
            </a:xfrm>
          </p:grpSpPr>
          <p:grpSp>
            <p:nvGrpSpPr>
              <p:cNvPr id="700" name="グループ化 699">
                <a:extLst>
                  <a:ext uri="{FF2B5EF4-FFF2-40B4-BE49-F238E27FC236}">
                    <a16:creationId xmlns:a16="http://schemas.microsoft.com/office/drawing/2014/main" id="{05A5F34D-267B-F574-F3E2-9AD15FB9CC19}"/>
                  </a:ext>
                </a:extLst>
              </p:cNvPr>
              <p:cNvGrpSpPr/>
              <p:nvPr/>
            </p:nvGrpSpPr>
            <p:grpSpPr>
              <a:xfrm>
                <a:off x="2718522" y="8217194"/>
                <a:ext cx="4546330" cy="414988"/>
                <a:chOff x="2718522" y="8217194"/>
                <a:chExt cx="4546330" cy="414988"/>
              </a:xfrm>
            </p:grpSpPr>
            <p:sp>
              <p:nvSpPr>
                <p:cNvPr id="705" name="正方形/長方形 704">
                  <a:extLst>
                    <a:ext uri="{FF2B5EF4-FFF2-40B4-BE49-F238E27FC236}">
                      <a16:creationId xmlns:a16="http://schemas.microsoft.com/office/drawing/2014/main" id="{F1A83DE6-E6A1-F676-2734-4BD082552057}"/>
                    </a:ext>
                  </a:extLst>
                </p:cNvPr>
                <p:cNvSpPr/>
                <p:nvPr/>
              </p:nvSpPr>
              <p:spPr>
                <a:xfrm>
                  <a:off x="2723545" y="8217194"/>
                  <a:ext cx="4541307" cy="414988"/>
                </a:xfrm>
                <a:prstGeom prst="rect">
                  <a:avLst/>
                </a:prstGeom>
                <a:solidFill>
                  <a:srgbClr val="8EC31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706" name="直線コネクタ 705">
                  <a:extLst>
                    <a:ext uri="{FF2B5EF4-FFF2-40B4-BE49-F238E27FC236}">
                      <a16:creationId xmlns:a16="http://schemas.microsoft.com/office/drawing/2014/main" id="{D4A89A3D-B60E-42D9-0580-128A52B059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718522" y="8432959"/>
                  <a:ext cx="4541307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1" name="グループ化 700">
                <a:extLst>
                  <a:ext uri="{FF2B5EF4-FFF2-40B4-BE49-F238E27FC236}">
                    <a16:creationId xmlns:a16="http://schemas.microsoft.com/office/drawing/2014/main" id="{A8FB1A7E-8F4C-20B7-C27E-F46533F83CFF}"/>
                  </a:ext>
                </a:extLst>
              </p:cNvPr>
              <p:cNvGrpSpPr/>
              <p:nvPr/>
            </p:nvGrpSpPr>
            <p:grpSpPr>
              <a:xfrm>
                <a:off x="4811179" y="8424424"/>
                <a:ext cx="1043753" cy="238527"/>
                <a:chOff x="4908585" y="8014411"/>
                <a:chExt cx="1043753" cy="238527"/>
              </a:xfrm>
            </p:grpSpPr>
            <p:sp>
              <p:nvSpPr>
                <p:cNvPr id="703" name="正方形/長方形 702">
                  <a:extLst>
                    <a:ext uri="{FF2B5EF4-FFF2-40B4-BE49-F238E27FC236}">
                      <a16:creationId xmlns:a16="http://schemas.microsoft.com/office/drawing/2014/main" id="{9B192565-6F3E-46A4-7D45-8735C10757DA}"/>
                    </a:ext>
                  </a:extLst>
                </p:cNvPr>
                <p:cNvSpPr/>
                <p:nvPr/>
              </p:nvSpPr>
              <p:spPr>
                <a:xfrm>
                  <a:off x="4908585" y="8060956"/>
                  <a:ext cx="1043753" cy="1248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4" name="テキスト ボックス 703">
                  <a:extLst>
                    <a:ext uri="{FF2B5EF4-FFF2-40B4-BE49-F238E27FC236}">
                      <a16:creationId xmlns:a16="http://schemas.microsoft.com/office/drawing/2014/main" id="{AD93AF3B-D01C-A781-21B3-AEE50DDCBA23}"/>
                    </a:ext>
                  </a:extLst>
                </p:cNvPr>
                <p:cNvSpPr txBox="1"/>
                <p:nvPr/>
              </p:nvSpPr>
              <p:spPr>
                <a:xfrm>
                  <a:off x="5099106" y="8014411"/>
                  <a:ext cx="768723" cy="2385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950" b="1" i="0" u="none" strike="noStrike" dirty="0">
                      <a:solidFill>
                        <a:srgbClr val="00429C"/>
                      </a:solidFill>
                      <a:latin typeface="ShinGoPro-Medium"/>
                    </a:rPr>
                    <a:t>給湯専用</a:t>
                  </a:r>
                  <a:endParaRPr lang="ja-JP" altLang="en-US" sz="950" b="1" dirty="0">
                    <a:solidFill>
                      <a:srgbClr val="00429C"/>
                    </a:solidFill>
                  </a:endParaRPr>
                </a:p>
              </p:txBody>
            </p:sp>
          </p:grpSp>
          <p:sp>
            <p:nvSpPr>
              <p:cNvPr id="702" name="テキスト ボックス 701">
                <a:extLst>
                  <a:ext uri="{FF2B5EF4-FFF2-40B4-BE49-F238E27FC236}">
                    <a16:creationId xmlns:a16="http://schemas.microsoft.com/office/drawing/2014/main" id="{23B9D641-929A-3578-9ACD-E351A21DA5D6}"/>
                  </a:ext>
                </a:extLst>
              </p:cNvPr>
              <p:cNvSpPr txBox="1"/>
              <p:nvPr/>
            </p:nvSpPr>
            <p:spPr>
              <a:xfrm>
                <a:off x="4409608" y="8189527"/>
                <a:ext cx="1467708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200" b="1" i="0" u="none" strike="noStrike" spc="-120" dirty="0">
                    <a:solidFill>
                      <a:srgbClr val="FFFFFF"/>
                    </a:solidFill>
                    <a:latin typeface="HiraginoUDSansStd-W6"/>
                  </a:rPr>
                  <a:t>給湯専用タイプ</a:t>
                </a:r>
                <a:endParaRPr lang="ja-JP" altLang="en-US" sz="1200" b="1" spc="-120" dirty="0"/>
              </a:p>
            </p:txBody>
          </p:sp>
        </p:grpSp>
        <p:grpSp>
          <p:nvGrpSpPr>
            <p:cNvPr id="697" name="グループ化 696">
              <a:extLst>
                <a:ext uri="{FF2B5EF4-FFF2-40B4-BE49-F238E27FC236}">
                  <a16:creationId xmlns:a16="http://schemas.microsoft.com/office/drawing/2014/main" id="{5E78900F-4D1E-3DBE-667E-FCC65EC5703F}"/>
                </a:ext>
              </a:extLst>
            </p:cNvPr>
            <p:cNvGrpSpPr/>
            <p:nvPr/>
          </p:nvGrpSpPr>
          <p:grpSpPr>
            <a:xfrm>
              <a:off x="4132494" y="8399536"/>
              <a:ext cx="648549" cy="246221"/>
              <a:chOff x="4132494" y="8399536"/>
              <a:chExt cx="648549" cy="246221"/>
            </a:xfrm>
          </p:grpSpPr>
          <p:sp>
            <p:nvSpPr>
              <p:cNvPr id="698" name="正方形/長方形 697">
                <a:extLst>
                  <a:ext uri="{FF2B5EF4-FFF2-40B4-BE49-F238E27FC236}">
                    <a16:creationId xmlns:a16="http://schemas.microsoft.com/office/drawing/2014/main" id="{F21D0BB0-433B-E94E-FA28-829D3A4E607C}"/>
                  </a:ext>
                </a:extLst>
              </p:cNvPr>
              <p:cNvSpPr/>
              <p:nvPr/>
            </p:nvSpPr>
            <p:spPr>
              <a:xfrm>
                <a:off x="4132494" y="8468095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9" name="テキスト ボックス 698">
                <a:extLst>
                  <a:ext uri="{FF2B5EF4-FFF2-40B4-BE49-F238E27FC236}">
                    <a16:creationId xmlns:a16="http://schemas.microsoft.com/office/drawing/2014/main" id="{3D649652-8F87-BB3D-C1C0-1920696D71F0}"/>
                  </a:ext>
                </a:extLst>
              </p:cNvPr>
              <p:cNvSpPr txBox="1"/>
              <p:nvPr/>
            </p:nvSpPr>
            <p:spPr>
              <a:xfrm>
                <a:off x="4241834" y="8399536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708" name="グループ化 707">
            <a:extLst>
              <a:ext uri="{FF2B5EF4-FFF2-40B4-BE49-F238E27FC236}">
                <a16:creationId xmlns:a16="http://schemas.microsoft.com/office/drawing/2014/main" id="{204DDCB1-804B-EF48-DE8C-96F7015F118E}"/>
              </a:ext>
            </a:extLst>
          </p:cNvPr>
          <p:cNvGrpSpPr/>
          <p:nvPr/>
        </p:nvGrpSpPr>
        <p:grpSpPr>
          <a:xfrm>
            <a:off x="5040963" y="8914641"/>
            <a:ext cx="2228521" cy="482569"/>
            <a:chOff x="5039344" y="8586976"/>
            <a:chExt cx="2228521" cy="482569"/>
          </a:xfrm>
        </p:grpSpPr>
        <p:grpSp>
          <p:nvGrpSpPr>
            <p:cNvPr id="715" name="グループ化 714">
              <a:extLst>
                <a:ext uri="{FF2B5EF4-FFF2-40B4-BE49-F238E27FC236}">
                  <a16:creationId xmlns:a16="http://schemas.microsoft.com/office/drawing/2014/main" id="{E8F77DB4-4C8D-A367-E825-C90A2802189B}"/>
                </a:ext>
              </a:extLst>
            </p:cNvPr>
            <p:cNvGrpSpPr/>
            <p:nvPr/>
          </p:nvGrpSpPr>
          <p:grpSpPr>
            <a:xfrm>
              <a:off x="5088167" y="8636203"/>
              <a:ext cx="726659" cy="230832"/>
              <a:chOff x="248546" y="2859138"/>
              <a:chExt cx="726659" cy="230832"/>
            </a:xfrm>
          </p:grpSpPr>
          <p:sp>
            <p:nvSpPr>
              <p:cNvPr id="719" name="矢印: 五方向 718">
                <a:extLst>
                  <a:ext uri="{FF2B5EF4-FFF2-40B4-BE49-F238E27FC236}">
                    <a16:creationId xmlns:a16="http://schemas.microsoft.com/office/drawing/2014/main" id="{DA4F1E70-FBCB-FA28-1E7F-85D1B027A53F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0" name="テキスト ボックス 719">
                <a:extLst>
                  <a:ext uri="{FF2B5EF4-FFF2-40B4-BE49-F238E27FC236}">
                    <a16:creationId xmlns:a16="http://schemas.microsoft.com/office/drawing/2014/main" id="{8D7A9C29-D12A-CA0C-4901-1EDCC0A22F62}"/>
                  </a:ext>
                </a:extLst>
              </p:cNvPr>
              <p:cNvSpPr txBox="1"/>
              <p:nvPr/>
            </p:nvSpPr>
            <p:spPr>
              <a:xfrm>
                <a:off x="248546" y="2859138"/>
                <a:ext cx="726659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370L</a:t>
                </a:r>
                <a:endParaRPr lang="ja-JP" altLang="en-US" sz="900" dirty="0"/>
              </a:p>
            </p:txBody>
          </p:sp>
        </p:grpSp>
        <p:sp>
          <p:nvSpPr>
            <p:cNvPr id="716" name="テキスト ボックス 715">
              <a:extLst>
                <a:ext uri="{FF2B5EF4-FFF2-40B4-BE49-F238E27FC236}">
                  <a16:creationId xmlns:a16="http://schemas.microsoft.com/office/drawing/2014/main" id="{48243BA8-4CE5-473A-F649-B828C99F12F5}"/>
                </a:ext>
              </a:extLst>
            </p:cNvPr>
            <p:cNvSpPr txBox="1"/>
            <p:nvPr/>
          </p:nvSpPr>
          <p:spPr>
            <a:xfrm>
              <a:off x="5498572" y="8586976"/>
              <a:ext cx="150382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CHP-37NY4</a:t>
              </a:r>
            </a:p>
          </p:txBody>
        </p:sp>
        <p:sp>
          <p:nvSpPr>
            <p:cNvPr id="717" name="テキスト ボックス 716">
              <a:extLst>
                <a:ext uri="{FF2B5EF4-FFF2-40B4-BE49-F238E27FC236}">
                  <a16:creationId xmlns:a16="http://schemas.microsoft.com/office/drawing/2014/main" id="{9F3C7991-6321-4BA2-02AC-00D659918E62}"/>
                </a:ext>
              </a:extLst>
            </p:cNvPr>
            <p:cNvSpPr txBox="1"/>
            <p:nvPr/>
          </p:nvSpPr>
          <p:spPr>
            <a:xfrm>
              <a:off x="5039344" y="8794770"/>
              <a:ext cx="1359631" cy="268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台所リモコン付き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本体希望小売価格</a:t>
              </a:r>
              <a:endParaRPr kumimoji="1" lang="ja-JP" altLang="en-US" sz="550" b="1" spc="-20" dirty="0"/>
            </a:p>
          </p:txBody>
        </p:sp>
        <p:sp>
          <p:nvSpPr>
            <p:cNvPr id="718" name="テキスト ボックス 717">
              <a:extLst>
                <a:ext uri="{FF2B5EF4-FFF2-40B4-BE49-F238E27FC236}">
                  <a16:creationId xmlns:a16="http://schemas.microsoft.com/office/drawing/2014/main" id="{41F03D3B-09AD-4408-02C3-6E0CF7959F64}"/>
                </a:ext>
              </a:extLst>
            </p:cNvPr>
            <p:cNvSpPr txBox="1"/>
            <p:nvPr/>
          </p:nvSpPr>
          <p:spPr>
            <a:xfrm>
              <a:off x="5703018" y="882332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854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7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ja-JP" sz="8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777</a:t>
              </a:r>
              <a:r>
                <a:rPr lang="en-US" altLang="zh-CN" sz="8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722" name="グループ化 721">
            <a:extLst>
              <a:ext uri="{FF2B5EF4-FFF2-40B4-BE49-F238E27FC236}">
                <a16:creationId xmlns:a16="http://schemas.microsoft.com/office/drawing/2014/main" id="{504E8FDF-99A9-CC17-649F-CFB771B121DD}"/>
              </a:ext>
            </a:extLst>
          </p:cNvPr>
          <p:cNvGrpSpPr/>
          <p:nvPr/>
        </p:nvGrpSpPr>
        <p:grpSpPr>
          <a:xfrm>
            <a:off x="5040963" y="9562438"/>
            <a:ext cx="2228521" cy="482569"/>
            <a:chOff x="5039344" y="8586976"/>
            <a:chExt cx="2228521" cy="482569"/>
          </a:xfrm>
        </p:grpSpPr>
        <p:grpSp>
          <p:nvGrpSpPr>
            <p:cNvPr id="729" name="グループ化 728">
              <a:extLst>
                <a:ext uri="{FF2B5EF4-FFF2-40B4-BE49-F238E27FC236}">
                  <a16:creationId xmlns:a16="http://schemas.microsoft.com/office/drawing/2014/main" id="{D27349BF-59D0-F41A-DA3C-51CF8839C887}"/>
                </a:ext>
              </a:extLst>
            </p:cNvPr>
            <p:cNvGrpSpPr/>
            <p:nvPr/>
          </p:nvGrpSpPr>
          <p:grpSpPr>
            <a:xfrm>
              <a:off x="5088167" y="8636203"/>
              <a:ext cx="649137" cy="230832"/>
              <a:chOff x="248546" y="2859138"/>
              <a:chExt cx="649137" cy="230832"/>
            </a:xfrm>
          </p:grpSpPr>
          <p:sp>
            <p:nvSpPr>
              <p:cNvPr id="733" name="矢印: 五方向 732">
                <a:extLst>
                  <a:ext uri="{FF2B5EF4-FFF2-40B4-BE49-F238E27FC236}">
                    <a16:creationId xmlns:a16="http://schemas.microsoft.com/office/drawing/2014/main" id="{8B8F0DCC-0CF1-FA93-B167-16B582FBC399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4" name="テキスト ボックス 733">
                <a:extLst>
                  <a:ext uri="{FF2B5EF4-FFF2-40B4-BE49-F238E27FC236}">
                    <a16:creationId xmlns:a16="http://schemas.microsoft.com/office/drawing/2014/main" id="{45D7504A-5248-3FF9-0F6B-871D153F2D19}"/>
                  </a:ext>
                </a:extLst>
              </p:cNvPr>
              <p:cNvSpPr txBox="1"/>
              <p:nvPr/>
            </p:nvSpPr>
            <p:spPr>
              <a:xfrm>
                <a:off x="248546" y="2859138"/>
                <a:ext cx="649137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460L</a:t>
                </a:r>
                <a:endParaRPr lang="ja-JP" altLang="en-US" sz="900" dirty="0"/>
              </a:p>
            </p:txBody>
          </p:sp>
        </p:grpSp>
        <p:sp>
          <p:nvSpPr>
            <p:cNvPr id="730" name="テキスト ボックス 729">
              <a:extLst>
                <a:ext uri="{FF2B5EF4-FFF2-40B4-BE49-F238E27FC236}">
                  <a16:creationId xmlns:a16="http://schemas.microsoft.com/office/drawing/2014/main" id="{D54906AD-F213-9C02-97D9-2EEF366E0888}"/>
                </a:ext>
              </a:extLst>
            </p:cNvPr>
            <p:cNvSpPr txBox="1"/>
            <p:nvPr/>
          </p:nvSpPr>
          <p:spPr>
            <a:xfrm>
              <a:off x="5498572" y="8586976"/>
              <a:ext cx="150382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CHP-46NY4</a:t>
              </a:r>
            </a:p>
          </p:txBody>
        </p:sp>
        <p:sp>
          <p:nvSpPr>
            <p:cNvPr id="731" name="テキスト ボックス 730">
              <a:extLst>
                <a:ext uri="{FF2B5EF4-FFF2-40B4-BE49-F238E27FC236}">
                  <a16:creationId xmlns:a16="http://schemas.microsoft.com/office/drawing/2014/main" id="{08AAE9E0-E152-5359-8B8D-4DDF21F6961D}"/>
                </a:ext>
              </a:extLst>
            </p:cNvPr>
            <p:cNvSpPr txBox="1"/>
            <p:nvPr/>
          </p:nvSpPr>
          <p:spPr>
            <a:xfrm>
              <a:off x="5039344" y="8794770"/>
              <a:ext cx="1359631" cy="268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台所リモコン付き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本体希望小売価格</a:t>
              </a:r>
              <a:endParaRPr kumimoji="1" lang="ja-JP" altLang="en-US" sz="550" b="1" spc="-20" dirty="0"/>
            </a:p>
          </p:txBody>
        </p:sp>
        <p:sp>
          <p:nvSpPr>
            <p:cNvPr id="732" name="テキスト ボックス 731">
              <a:extLst>
                <a:ext uri="{FF2B5EF4-FFF2-40B4-BE49-F238E27FC236}">
                  <a16:creationId xmlns:a16="http://schemas.microsoft.com/office/drawing/2014/main" id="{5F1F56DC-5DD0-505A-758B-34F89509B938}"/>
                </a:ext>
              </a:extLst>
            </p:cNvPr>
            <p:cNvSpPr txBox="1"/>
            <p:nvPr/>
          </p:nvSpPr>
          <p:spPr>
            <a:xfrm>
              <a:off x="5703018" y="882332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964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7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ja-JP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877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pic>
        <p:nvPicPr>
          <p:cNvPr id="735" name="図 734">
            <a:extLst>
              <a:ext uri="{FF2B5EF4-FFF2-40B4-BE49-F238E27FC236}">
                <a16:creationId xmlns:a16="http://schemas.microsoft.com/office/drawing/2014/main" id="{3A1D93E1-3820-8975-A2BF-2DD7362C35CC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987" y="9157012"/>
            <a:ext cx="1011104" cy="172436"/>
          </a:xfrm>
          <a:prstGeom prst="rect">
            <a:avLst/>
          </a:prstGeom>
        </p:spPr>
      </p:pic>
      <p:sp>
        <p:nvSpPr>
          <p:cNvPr id="736" name="テキスト ボックス 735">
            <a:extLst>
              <a:ext uri="{FF2B5EF4-FFF2-40B4-BE49-F238E27FC236}">
                <a16:creationId xmlns:a16="http://schemas.microsoft.com/office/drawing/2014/main" id="{F704FB30-9D6B-7F56-ABF7-BD3A3EC88459}"/>
              </a:ext>
            </a:extLst>
          </p:cNvPr>
          <p:cNvSpPr txBox="1"/>
          <p:nvPr/>
        </p:nvSpPr>
        <p:spPr>
          <a:xfrm>
            <a:off x="2733609" y="9974846"/>
            <a:ext cx="966344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800" b="1" i="0" u="none" strike="noStrike" spc="-30" dirty="0">
                <a:latin typeface="GothicBBBPro-Medium"/>
              </a:rPr>
              <a:t>CHP-37NY4</a:t>
            </a:r>
            <a:r>
              <a:rPr lang="ja-JP" altLang="en-US" sz="600" b="1" i="0" u="none" strike="noStrike" spc="-30" dirty="0">
                <a:latin typeface="GothicBBBPro-Medium"/>
              </a:rPr>
              <a:t>です。</a:t>
            </a:r>
            <a:endParaRPr lang="ja-JP" altLang="en-US" sz="600" b="1" spc="-30" dirty="0"/>
          </a:p>
        </p:txBody>
      </p:sp>
      <p:sp>
        <p:nvSpPr>
          <p:cNvPr id="738" name="テキスト ボックス 737">
            <a:extLst>
              <a:ext uri="{FF2B5EF4-FFF2-40B4-BE49-F238E27FC236}">
                <a16:creationId xmlns:a16="http://schemas.microsoft.com/office/drawing/2014/main" id="{EA1EEF86-FB03-400E-D20F-3B4036DEDF18}"/>
              </a:ext>
            </a:extLst>
          </p:cNvPr>
          <p:cNvSpPr txBox="1"/>
          <p:nvPr/>
        </p:nvSpPr>
        <p:spPr>
          <a:xfrm>
            <a:off x="2894494" y="9322520"/>
            <a:ext cx="1126061" cy="185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en-US" altLang="ja-JP" sz="500" b="1" i="0" u="none" strike="noStrike" baseline="0" dirty="0">
                <a:latin typeface="GothicBBBPro-Medium"/>
              </a:rPr>
              <a:t>※</a:t>
            </a:r>
            <a:r>
              <a:rPr lang="ja-JP" altLang="en-US" sz="500" b="1" i="0" u="none" strike="noStrike" baseline="0" dirty="0">
                <a:latin typeface="GothicBBBPro-Medium"/>
              </a:rPr>
              <a:t>アプリには対応していません。</a:t>
            </a:r>
            <a:endParaRPr lang="ja-JP" altLang="en-US" sz="500" b="1" spc="-30" dirty="0"/>
          </a:p>
        </p:txBody>
      </p:sp>
      <p:grpSp>
        <p:nvGrpSpPr>
          <p:cNvPr id="741" name="グループ化 740">
            <a:extLst>
              <a:ext uri="{FF2B5EF4-FFF2-40B4-BE49-F238E27FC236}">
                <a16:creationId xmlns:a16="http://schemas.microsoft.com/office/drawing/2014/main" id="{7461DBD4-FAC7-2988-90AA-6F59EFD6BE88}"/>
              </a:ext>
            </a:extLst>
          </p:cNvPr>
          <p:cNvGrpSpPr/>
          <p:nvPr/>
        </p:nvGrpSpPr>
        <p:grpSpPr>
          <a:xfrm>
            <a:off x="5016999" y="9341356"/>
            <a:ext cx="2239272" cy="274114"/>
            <a:chOff x="168676" y="3715745"/>
            <a:chExt cx="2239272" cy="274114"/>
          </a:xfrm>
        </p:grpSpPr>
        <p:sp>
          <p:nvSpPr>
            <p:cNvPr id="742" name="四角形: 角を丸くする 741">
              <a:extLst>
                <a:ext uri="{FF2B5EF4-FFF2-40B4-BE49-F238E27FC236}">
                  <a16:creationId xmlns:a16="http://schemas.microsoft.com/office/drawing/2014/main" id="{EA67275B-FEFC-A497-D337-91C258C74CD0}"/>
                </a:ext>
              </a:extLst>
            </p:cNvPr>
            <p:cNvSpPr/>
            <p:nvPr/>
          </p:nvSpPr>
          <p:spPr>
            <a:xfrm>
              <a:off x="473299" y="3751518"/>
              <a:ext cx="1934649" cy="210284"/>
            </a:xfrm>
            <a:prstGeom prst="roundRect">
              <a:avLst>
                <a:gd name="adj" fmla="val 10518"/>
              </a:avLst>
            </a:prstGeom>
            <a:noFill/>
            <a:ln w="22225">
              <a:solidFill>
                <a:srgbClr val="E60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45" name="グループ化 744">
              <a:extLst>
                <a:ext uri="{FF2B5EF4-FFF2-40B4-BE49-F238E27FC236}">
                  <a16:creationId xmlns:a16="http://schemas.microsoft.com/office/drawing/2014/main" id="{C07BA1A0-E675-7403-C10D-D5CA7F1530D2}"/>
                </a:ext>
              </a:extLst>
            </p:cNvPr>
            <p:cNvGrpSpPr/>
            <p:nvPr/>
          </p:nvGrpSpPr>
          <p:grpSpPr>
            <a:xfrm>
              <a:off x="168676" y="3715745"/>
              <a:ext cx="629475" cy="274114"/>
              <a:chOff x="168676" y="3715745"/>
              <a:chExt cx="629475" cy="274114"/>
            </a:xfrm>
          </p:grpSpPr>
          <p:sp>
            <p:nvSpPr>
              <p:cNvPr id="746" name="楕円 745">
                <a:extLst>
                  <a:ext uri="{FF2B5EF4-FFF2-40B4-BE49-F238E27FC236}">
                    <a16:creationId xmlns:a16="http://schemas.microsoft.com/office/drawing/2014/main" id="{BC0429A3-0BE5-2765-7BB3-D92951A70A49}"/>
                  </a:ext>
                </a:extLst>
              </p:cNvPr>
              <p:cNvSpPr/>
              <p:nvPr/>
            </p:nvSpPr>
            <p:spPr>
              <a:xfrm rot="21008372">
                <a:off x="273964" y="3746722"/>
                <a:ext cx="430473" cy="223875"/>
              </a:xfrm>
              <a:prstGeom prst="ellipse">
                <a:avLst/>
              </a:prstGeom>
              <a:solidFill>
                <a:srgbClr val="E60012"/>
              </a:solidFill>
              <a:ln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7" name="テキスト ボックス 746">
                <a:extLst>
                  <a:ext uri="{FF2B5EF4-FFF2-40B4-BE49-F238E27FC236}">
                    <a16:creationId xmlns:a16="http://schemas.microsoft.com/office/drawing/2014/main" id="{F1A9222A-E20D-1555-050A-A537432DFBDF}"/>
                  </a:ext>
                </a:extLst>
              </p:cNvPr>
              <p:cNvSpPr txBox="1"/>
              <p:nvPr/>
            </p:nvSpPr>
            <p:spPr>
              <a:xfrm rot="20930588">
                <a:off x="168676" y="3715745"/>
                <a:ext cx="629475" cy="274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753" name="グループ化 752">
            <a:extLst>
              <a:ext uri="{FF2B5EF4-FFF2-40B4-BE49-F238E27FC236}">
                <a16:creationId xmlns:a16="http://schemas.microsoft.com/office/drawing/2014/main" id="{22F0BA66-C4F6-0D02-3AAC-7C37B67B59C9}"/>
              </a:ext>
            </a:extLst>
          </p:cNvPr>
          <p:cNvGrpSpPr/>
          <p:nvPr/>
        </p:nvGrpSpPr>
        <p:grpSpPr>
          <a:xfrm>
            <a:off x="5016999" y="9988912"/>
            <a:ext cx="2239272" cy="274114"/>
            <a:chOff x="168676" y="3715745"/>
            <a:chExt cx="2239272" cy="274114"/>
          </a:xfrm>
        </p:grpSpPr>
        <p:sp>
          <p:nvSpPr>
            <p:cNvPr id="754" name="四角形: 角を丸くする 753">
              <a:extLst>
                <a:ext uri="{FF2B5EF4-FFF2-40B4-BE49-F238E27FC236}">
                  <a16:creationId xmlns:a16="http://schemas.microsoft.com/office/drawing/2014/main" id="{6B4720DC-1A57-5873-DCAB-91E58ECA732E}"/>
                </a:ext>
              </a:extLst>
            </p:cNvPr>
            <p:cNvSpPr/>
            <p:nvPr/>
          </p:nvSpPr>
          <p:spPr>
            <a:xfrm>
              <a:off x="473299" y="3751518"/>
              <a:ext cx="1934649" cy="210284"/>
            </a:xfrm>
            <a:prstGeom prst="roundRect">
              <a:avLst>
                <a:gd name="adj" fmla="val 10518"/>
              </a:avLst>
            </a:prstGeom>
            <a:noFill/>
            <a:ln w="22225">
              <a:solidFill>
                <a:srgbClr val="E60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57" name="グループ化 756">
              <a:extLst>
                <a:ext uri="{FF2B5EF4-FFF2-40B4-BE49-F238E27FC236}">
                  <a16:creationId xmlns:a16="http://schemas.microsoft.com/office/drawing/2014/main" id="{5A7FC2DF-3323-FED9-C41C-AB6A199AB1BC}"/>
                </a:ext>
              </a:extLst>
            </p:cNvPr>
            <p:cNvGrpSpPr/>
            <p:nvPr/>
          </p:nvGrpSpPr>
          <p:grpSpPr>
            <a:xfrm>
              <a:off x="168676" y="3715745"/>
              <a:ext cx="629475" cy="274114"/>
              <a:chOff x="168676" y="3715745"/>
              <a:chExt cx="629475" cy="274114"/>
            </a:xfrm>
          </p:grpSpPr>
          <p:sp>
            <p:nvSpPr>
              <p:cNvPr id="758" name="楕円 757">
                <a:extLst>
                  <a:ext uri="{FF2B5EF4-FFF2-40B4-BE49-F238E27FC236}">
                    <a16:creationId xmlns:a16="http://schemas.microsoft.com/office/drawing/2014/main" id="{81217C80-5D03-8D8C-4433-F0F318AE95AE}"/>
                  </a:ext>
                </a:extLst>
              </p:cNvPr>
              <p:cNvSpPr/>
              <p:nvPr/>
            </p:nvSpPr>
            <p:spPr>
              <a:xfrm rot="21008372">
                <a:off x="273964" y="3746722"/>
                <a:ext cx="430473" cy="223875"/>
              </a:xfrm>
              <a:prstGeom prst="ellipse">
                <a:avLst/>
              </a:prstGeom>
              <a:solidFill>
                <a:srgbClr val="E60012"/>
              </a:solidFill>
              <a:ln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9" name="テキスト ボックス 758">
                <a:extLst>
                  <a:ext uri="{FF2B5EF4-FFF2-40B4-BE49-F238E27FC236}">
                    <a16:creationId xmlns:a16="http://schemas.microsoft.com/office/drawing/2014/main" id="{05950853-5B39-D468-6090-51512FA2D040}"/>
                  </a:ext>
                </a:extLst>
              </p:cNvPr>
              <p:cNvSpPr txBox="1"/>
              <p:nvPr/>
            </p:nvSpPr>
            <p:spPr>
              <a:xfrm rot="20930588">
                <a:off x="168676" y="3715745"/>
                <a:ext cx="629475" cy="274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760" name="グループ化 759">
            <a:extLst>
              <a:ext uri="{FF2B5EF4-FFF2-40B4-BE49-F238E27FC236}">
                <a16:creationId xmlns:a16="http://schemas.microsoft.com/office/drawing/2014/main" id="{03A1A1A7-3D11-F171-5663-D1C13BFCA9C0}"/>
              </a:ext>
            </a:extLst>
          </p:cNvPr>
          <p:cNvGrpSpPr/>
          <p:nvPr/>
        </p:nvGrpSpPr>
        <p:grpSpPr>
          <a:xfrm>
            <a:off x="6750344" y="10342708"/>
            <a:ext cx="672944" cy="207749"/>
            <a:chOff x="6751866" y="10327815"/>
            <a:chExt cx="672944" cy="207749"/>
          </a:xfrm>
        </p:grpSpPr>
        <p:sp>
          <p:nvSpPr>
            <p:cNvPr id="761" name="テキスト ボックス 760">
              <a:extLst>
                <a:ext uri="{FF2B5EF4-FFF2-40B4-BE49-F238E27FC236}">
                  <a16:creationId xmlns:a16="http://schemas.microsoft.com/office/drawing/2014/main" id="{1F39DDBB-E36C-80E7-CE83-CD431A57F6DD}"/>
                </a:ext>
              </a:extLst>
            </p:cNvPr>
            <p:cNvSpPr txBox="1"/>
            <p:nvPr/>
          </p:nvSpPr>
          <p:spPr>
            <a:xfrm>
              <a:off x="6751866" y="10327815"/>
              <a:ext cx="672944" cy="2077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750" b="0" i="0" u="none" strike="noStrike" spc="-10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3030R51</a:t>
              </a:r>
              <a:r>
                <a:rPr lang="ja-JP" altLang="en-US" sz="750" spc="-1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</a:t>
              </a:r>
              <a:r>
                <a:rPr lang="en-US" altLang="ja-JP" sz="600" spc="-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J</a:t>
              </a:r>
              <a:endParaRPr lang="ja-JP" altLang="en-US" sz="600" spc="-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762" name="楕円 761">
              <a:extLst>
                <a:ext uri="{FF2B5EF4-FFF2-40B4-BE49-F238E27FC236}">
                  <a16:creationId xmlns:a16="http://schemas.microsoft.com/office/drawing/2014/main" id="{ED7D62CB-E7CE-70BA-E8C4-D2B118CB8A39}"/>
                </a:ext>
              </a:extLst>
            </p:cNvPr>
            <p:cNvSpPr/>
            <p:nvPr/>
          </p:nvSpPr>
          <p:spPr>
            <a:xfrm>
              <a:off x="7190401" y="10405455"/>
              <a:ext cx="80334" cy="80334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777" name="直線コネクタ 776">
            <a:extLst>
              <a:ext uri="{FF2B5EF4-FFF2-40B4-BE49-F238E27FC236}">
                <a16:creationId xmlns:a16="http://schemas.microsoft.com/office/drawing/2014/main" id="{8A5D1147-6489-23DD-C611-21354B208C8A}"/>
              </a:ext>
            </a:extLst>
          </p:cNvPr>
          <p:cNvCxnSpPr>
            <a:cxnSpLocks/>
          </p:cNvCxnSpPr>
          <p:nvPr/>
        </p:nvCxnSpPr>
        <p:spPr>
          <a:xfrm flipH="1">
            <a:off x="2569191" y="8422120"/>
            <a:ext cx="469538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8" name="直線コネクタ 777">
            <a:extLst>
              <a:ext uri="{FF2B5EF4-FFF2-40B4-BE49-F238E27FC236}">
                <a16:creationId xmlns:a16="http://schemas.microsoft.com/office/drawing/2014/main" id="{D1FC9E05-FD9F-19B9-5EA4-028DF3364605}"/>
              </a:ext>
            </a:extLst>
          </p:cNvPr>
          <p:cNvCxnSpPr>
            <a:cxnSpLocks/>
          </p:cNvCxnSpPr>
          <p:nvPr/>
        </p:nvCxnSpPr>
        <p:spPr>
          <a:xfrm>
            <a:off x="4993276" y="1195239"/>
            <a:ext cx="0" cy="722688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9" name="直線コネクタ 778">
            <a:extLst>
              <a:ext uri="{FF2B5EF4-FFF2-40B4-BE49-F238E27FC236}">
                <a16:creationId xmlns:a16="http://schemas.microsoft.com/office/drawing/2014/main" id="{4F1DB034-9300-E52C-BFC0-1A5ECC9B5F36}"/>
              </a:ext>
            </a:extLst>
          </p:cNvPr>
          <p:cNvCxnSpPr>
            <a:cxnSpLocks/>
          </p:cNvCxnSpPr>
          <p:nvPr/>
        </p:nvCxnSpPr>
        <p:spPr>
          <a:xfrm flipH="1">
            <a:off x="2551073" y="1202100"/>
            <a:ext cx="15119" cy="902305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4" name="直線コネクタ 793">
            <a:extLst>
              <a:ext uri="{FF2B5EF4-FFF2-40B4-BE49-F238E27FC236}">
                <a16:creationId xmlns:a16="http://schemas.microsoft.com/office/drawing/2014/main" id="{F24372CB-0563-EC70-DCD5-79DBE6727A34}"/>
              </a:ext>
            </a:extLst>
          </p:cNvPr>
          <p:cNvCxnSpPr>
            <a:cxnSpLocks/>
          </p:cNvCxnSpPr>
          <p:nvPr/>
        </p:nvCxnSpPr>
        <p:spPr>
          <a:xfrm flipH="1">
            <a:off x="285720" y="4080140"/>
            <a:ext cx="213456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8" name="直線コネクタ 797">
            <a:extLst>
              <a:ext uri="{FF2B5EF4-FFF2-40B4-BE49-F238E27FC236}">
                <a16:creationId xmlns:a16="http://schemas.microsoft.com/office/drawing/2014/main" id="{5CA59000-6C1D-CE44-967D-320D43FF86CD}"/>
              </a:ext>
            </a:extLst>
          </p:cNvPr>
          <p:cNvCxnSpPr>
            <a:cxnSpLocks/>
          </p:cNvCxnSpPr>
          <p:nvPr/>
        </p:nvCxnSpPr>
        <p:spPr>
          <a:xfrm flipH="1">
            <a:off x="285720" y="6269350"/>
            <a:ext cx="227291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3" name="グループ化 802">
            <a:extLst>
              <a:ext uri="{FF2B5EF4-FFF2-40B4-BE49-F238E27FC236}">
                <a16:creationId xmlns:a16="http://schemas.microsoft.com/office/drawing/2014/main" id="{BC470F88-0A7B-7E0B-00D5-8E0293C9959E}"/>
              </a:ext>
            </a:extLst>
          </p:cNvPr>
          <p:cNvGrpSpPr/>
          <p:nvPr/>
        </p:nvGrpSpPr>
        <p:grpSpPr>
          <a:xfrm>
            <a:off x="1992441" y="4145811"/>
            <a:ext cx="604237" cy="222240"/>
            <a:chOff x="1883150" y="4147156"/>
            <a:chExt cx="604237" cy="222240"/>
          </a:xfrm>
        </p:grpSpPr>
        <p:sp>
          <p:nvSpPr>
            <p:cNvPr id="801" name="テキスト ボックス 800">
              <a:extLst>
                <a:ext uri="{FF2B5EF4-FFF2-40B4-BE49-F238E27FC236}">
                  <a16:creationId xmlns:a16="http://schemas.microsoft.com/office/drawing/2014/main" id="{13FC9CA7-DD47-DD93-D1DF-6AE82DFB6600}"/>
                </a:ext>
              </a:extLst>
            </p:cNvPr>
            <p:cNvSpPr txBox="1"/>
            <p:nvPr/>
          </p:nvSpPr>
          <p:spPr>
            <a:xfrm>
              <a:off x="1883150" y="4147156"/>
              <a:ext cx="604237" cy="222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500"/>
                </a:lnSpc>
              </a:pPr>
              <a:r>
                <a:rPr kumimoji="1" lang="ja-JP" altLang="en-US" sz="500" b="1" spc="-100" dirty="0">
                  <a:solidFill>
                    <a:srgbClr val="E70012"/>
                  </a:solidFill>
                </a:rPr>
                <a:t>エマージェンシー</a:t>
              </a:r>
              <a:endParaRPr kumimoji="1" lang="en-US" altLang="ja-JP" sz="500" b="1" spc="-100" dirty="0">
                <a:solidFill>
                  <a:srgbClr val="E70012"/>
                </a:solidFill>
              </a:endParaRPr>
            </a:p>
            <a:p>
              <a:pPr>
                <a:lnSpc>
                  <a:spcPts val="500"/>
                </a:lnSpc>
              </a:pPr>
              <a:r>
                <a:rPr kumimoji="1" lang="ja-JP" altLang="en-US" sz="500" b="1" spc="-100" dirty="0">
                  <a:solidFill>
                    <a:srgbClr val="E70012"/>
                  </a:solidFill>
                </a:rPr>
                <a:t>ストップ機能付き</a:t>
              </a:r>
            </a:p>
          </p:txBody>
        </p:sp>
        <p:sp>
          <p:nvSpPr>
            <p:cNvPr id="800" name="正方形/長方形 799">
              <a:extLst>
                <a:ext uri="{FF2B5EF4-FFF2-40B4-BE49-F238E27FC236}">
                  <a16:creationId xmlns:a16="http://schemas.microsoft.com/office/drawing/2014/main" id="{7D69B913-F2E1-BEBD-6373-7D39E2E268E4}"/>
                </a:ext>
              </a:extLst>
            </p:cNvPr>
            <p:cNvSpPr/>
            <p:nvPr/>
          </p:nvSpPr>
          <p:spPr>
            <a:xfrm>
              <a:off x="1945821" y="4178165"/>
              <a:ext cx="474188" cy="144560"/>
            </a:xfrm>
            <a:prstGeom prst="rect">
              <a:avLst/>
            </a:prstGeom>
            <a:noFill/>
            <a:ln w="6350">
              <a:solidFill>
                <a:srgbClr val="E70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53" name="テキスト ボックス 352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3262654" y="3557224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354" name="テキスト ボックス 353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5677739" y="3708994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355" name="テキスト ボックス 354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841989" y="4829948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356" name="テキスト ボックス 355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3265793" y="4442888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360" name="テキスト ボックス 359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857987" y="5889732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361" name="テキスト ボックス 360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3258554" y="7211878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362" name="テキスト ボックス 361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5702608" y="7363965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363" name="テキスト ボックス 362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3241324" y="8076403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364" name="テキスト ボックス 363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832998" y="8947851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365" name="テキスト ボックス 364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867538" y="9971727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366" name="テキスト ボックス 365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5689303" y="9322520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367" name="テキスト ボックス 366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5701143" y="9969909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4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1142</TotalTime>
  <Words>1128</Words>
  <Application>Microsoft Office PowerPoint</Application>
  <PresentationFormat>ユーザー設定</PresentationFormat>
  <Paragraphs>276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26" baseType="lpstr">
      <vt:lpstr>AvenirNext-DemiBold</vt:lpstr>
      <vt:lpstr>BIZ UDPゴシック</vt:lpstr>
      <vt:lpstr>BIZ UDゴシック</vt:lpstr>
      <vt:lpstr>GothicBBBPro-Medium</vt:lpstr>
      <vt:lpstr>GothicMB101Pro-DeBold</vt:lpstr>
      <vt:lpstr>GothicMB101Pro-Medium</vt:lpstr>
      <vt:lpstr>GothicMB101Pro-Regular</vt:lpstr>
      <vt:lpstr>HGPｺﾞｼｯｸE</vt:lpstr>
      <vt:lpstr>HGPｺﾞｼｯｸM</vt:lpstr>
      <vt:lpstr>HGSｺﾞｼｯｸM</vt:lpstr>
      <vt:lpstr>HiraginoUDSansStd-W3</vt:lpstr>
      <vt:lpstr>HiraginoUDSansStd-W4</vt:lpstr>
      <vt:lpstr>HiraginoUDSansStd-W5</vt:lpstr>
      <vt:lpstr>HiraginoUDSansStd-W6</vt:lpstr>
      <vt:lpstr>ＭＳ Ｐゴシック</vt:lpstr>
      <vt:lpstr>ShinGoPro-Medium</vt:lpstr>
      <vt:lpstr>UDShinGoPro-DeBold</vt:lpstr>
      <vt:lpstr>游ゴシック</vt:lpstr>
      <vt:lpstr>游ゴシック Light</vt:lpstr>
      <vt:lpstr>Arial</vt:lpstr>
      <vt:lpstr>Calibri</vt:lpstr>
      <vt:lpstr>Calibri Light</vt:lpstr>
      <vt:lpstr>Constantia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koumoto</dc:creator>
  <cp:lastModifiedBy>株式会社コロナ</cp:lastModifiedBy>
  <cp:revision>188</cp:revision>
  <cp:lastPrinted>2023-09-06T05:06:35Z</cp:lastPrinted>
  <dcterms:created xsi:type="dcterms:W3CDTF">2023-09-04T07:44:51Z</dcterms:created>
  <dcterms:modified xsi:type="dcterms:W3CDTF">2023-12-21T04:34:27Z</dcterms:modified>
</cp:coreProperties>
</file>