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FEF7F1"/>
    <a:srgbClr val="EFF8FE"/>
    <a:srgbClr val="FEF6F9"/>
    <a:srgbClr val="F6FAED"/>
    <a:srgbClr val="CCFFCC"/>
    <a:srgbClr val="CCFF99"/>
    <a:srgbClr val="E60012"/>
    <a:srgbClr val="4472C4"/>
    <a:srgbClr val="009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166" d="100"/>
          <a:sy n="166" d="100"/>
        </p:scale>
        <p:origin x="888" y="-3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38">
            <a:extLst>
              <a:ext uri="{FF2B5EF4-FFF2-40B4-BE49-F238E27FC236}">
                <a16:creationId xmlns:a16="http://schemas.microsoft.com/office/drawing/2014/main" id="{C020540A-B1FE-6387-AAA5-1624E6AA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78018"/>
              </p:ext>
            </p:extLst>
          </p:nvPr>
        </p:nvGraphicFramePr>
        <p:xfrm>
          <a:off x="358302" y="2461531"/>
          <a:ext cx="6832280" cy="407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59">
                  <a:extLst>
                    <a:ext uri="{9D8B030D-6E8A-4147-A177-3AD203B41FA5}">
                      <a16:colId xmlns:a16="http://schemas.microsoft.com/office/drawing/2014/main" val="1488109484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698948310"/>
                    </a:ext>
                  </a:extLst>
                </a:gridCol>
                <a:gridCol w="1339515">
                  <a:extLst>
                    <a:ext uri="{9D8B030D-6E8A-4147-A177-3AD203B41FA5}">
                      <a16:colId xmlns:a16="http://schemas.microsoft.com/office/drawing/2014/main" val="2245763089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val="16864178"/>
                    </a:ext>
                  </a:extLst>
                </a:gridCol>
              </a:tblGrid>
              <a:tr h="3654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75931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b="1" dirty="0">
                        <a:solidFill>
                          <a:srgbClr val="007A40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4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30,700</a:t>
                      </a:r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74969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年間給湯保温効率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当時は基準が異なる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201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8115"/>
                  </a:ext>
                </a:extLst>
              </a:tr>
              <a:tr h="414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9118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34031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3220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―</a:t>
                      </a:r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0967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給湯圧力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190kPa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81860"/>
                  </a:ext>
                </a:extLst>
              </a:tr>
              <a:tr h="365634"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000" b="1" i="0" u="none" strike="noStrike" kern="1200" spc="-15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</a:t>
                      </a:r>
                      <a:r>
                        <a:rPr kumimoji="1" lang="ja-JP" altLang="en-US" sz="1000" b="1" i="0" u="none" strike="noStrike" kern="1200" spc="-5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潔・</a:t>
                      </a:r>
                      <a:r>
                        <a:rPr kumimoji="1" lang="ja-JP" altLang="en-US" sz="1000" b="1" i="0" u="none" strike="noStrike" kern="1200" spc="-3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キレイ</a:t>
                      </a:r>
                      <a:endParaRPr kumimoji="1" lang="ja-JP" altLang="en-US" sz="1000" b="1" spc="-30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1316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1705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E1303E-21F5-E131-9598-0007293743B8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1615FD6-6131-507B-4B7A-7BC90AA70488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D85D85C-580D-10AF-CC14-56B490F4FBD5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D47CA87-4DE5-ACBB-313B-F729D8F101AA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BB4FA3C-32CC-3E0A-9507-FFF731597422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8C49752-5CD2-BDD4-1F73-5093D1E8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E1CCABC-2AB7-C9E6-232E-2F3BFF1D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F2B3310-2258-A895-3A86-F2E74CC92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D685443-C238-5DA4-21B7-A5FDA2DE4A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84" y="800155"/>
            <a:ext cx="1246244" cy="58262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A705E-DA02-32C2-4DAE-1E84E739B1AE}"/>
              </a:ext>
            </a:extLst>
          </p:cNvPr>
          <p:cNvSpPr txBox="1"/>
          <p:nvPr/>
        </p:nvSpPr>
        <p:spPr>
          <a:xfrm>
            <a:off x="4969617" y="1386702"/>
            <a:ext cx="143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※CHP-HXE37AY5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において。</a:t>
            </a:r>
          </a:p>
          <a:p>
            <a:r>
              <a:rPr lang="ja-JP" altLang="en-US" sz="700" b="1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詳しくはカタログをご覧ください。</a:t>
            </a:r>
            <a:endParaRPr kumimoji="1" lang="ja-JP" altLang="en-US" sz="700" b="1" spc="-3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08452B3-3511-6AD2-B54B-E83F69387B67}"/>
              </a:ext>
            </a:extLst>
          </p:cNvPr>
          <p:cNvGrpSpPr/>
          <p:nvPr/>
        </p:nvGrpSpPr>
        <p:grpSpPr>
          <a:xfrm>
            <a:off x="1579801" y="2476816"/>
            <a:ext cx="5847728" cy="4000738"/>
            <a:chOff x="1561992" y="1691846"/>
            <a:chExt cx="5847728" cy="400073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8A648F7-DBD4-AC39-F97C-1583998E8631}"/>
                </a:ext>
              </a:extLst>
            </p:cNvPr>
            <p:cNvSpPr txBox="1"/>
            <p:nvPr/>
          </p:nvSpPr>
          <p:spPr>
            <a:xfrm>
              <a:off x="1561992" y="2054004"/>
              <a:ext cx="29483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spc="0" dirty="0"/>
                <a:t>※</a:t>
              </a:r>
              <a:endParaRPr kumimoji="1" lang="ja-JP" altLang="en-US" sz="600" dirty="0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44EE5AE1-2509-C3EA-D659-C5DB18A57E0D}"/>
                </a:ext>
              </a:extLst>
            </p:cNvPr>
            <p:cNvGrpSpPr/>
            <p:nvPr/>
          </p:nvGrpSpPr>
          <p:grpSpPr>
            <a:xfrm>
              <a:off x="1912156" y="1691846"/>
              <a:ext cx="5497564" cy="4000738"/>
              <a:chOff x="1912156" y="1691846"/>
              <a:chExt cx="5497564" cy="4000738"/>
            </a:xfrm>
          </p:grpSpPr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E978DB56-7F5F-1BB1-266E-D0D4D6CB7161}"/>
                  </a:ext>
                </a:extLst>
              </p:cNvPr>
              <p:cNvGrpSpPr/>
              <p:nvPr/>
            </p:nvGrpSpPr>
            <p:grpSpPr>
              <a:xfrm>
                <a:off x="1912156" y="1691846"/>
                <a:ext cx="5497564" cy="3645482"/>
                <a:chOff x="1912156" y="5836720"/>
                <a:chExt cx="5497564" cy="3645482"/>
              </a:xfrm>
            </p:grpSpPr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99FCA683-59FE-B1DF-4CC0-52DA4A8BF6EA}"/>
                    </a:ext>
                  </a:extLst>
                </p:cNvPr>
                <p:cNvGrpSpPr/>
                <p:nvPr/>
              </p:nvGrpSpPr>
              <p:grpSpPr>
                <a:xfrm>
                  <a:off x="1912156" y="5836720"/>
                  <a:ext cx="5209264" cy="3645482"/>
                  <a:chOff x="1912156" y="5836720"/>
                  <a:chExt cx="5209264" cy="3645482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80CFBFA8-6DA5-0A61-CC0D-AFC021B97BA5}"/>
                      </a:ext>
                    </a:extLst>
                  </p:cNvPr>
                  <p:cNvGrpSpPr/>
                  <p:nvPr/>
                </p:nvGrpSpPr>
                <p:grpSpPr>
                  <a:xfrm>
                    <a:off x="1912156" y="5836720"/>
                    <a:ext cx="5209264" cy="3645482"/>
                    <a:chOff x="1912156" y="5223052"/>
                    <a:chExt cx="5209264" cy="3645482"/>
                  </a:xfrm>
                </p:grpSpPr>
                <p:grpSp>
                  <p:nvGrpSpPr>
                    <p:cNvPr id="12" name="グループ化 11">
                      <a:extLst>
                        <a:ext uri="{FF2B5EF4-FFF2-40B4-BE49-F238E27FC236}">
                          <a16:creationId xmlns:a16="http://schemas.microsoft.com/office/drawing/2014/main" id="{4244B7D4-81E8-4592-5BED-1FE7CA7A75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2156" y="5223052"/>
                      <a:ext cx="5100263" cy="3645482"/>
                      <a:chOff x="1912156" y="5223052"/>
                      <a:chExt cx="5100263" cy="3645482"/>
                    </a:xfrm>
                  </p:grpSpPr>
                  <p:grpSp>
                    <p:nvGrpSpPr>
                      <p:cNvPr id="65" name="グループ化 64">
                        <a:extLst>
                          <a:ext uri="{FF2B5EF4-FFF2-40B4-BE49-F238E27FC236}">
                            <a16:creationId xmlns:a16="http://schemas.microsoft.com/office/drawing/2014/main" id="{3A5D4353-26CB-CC4B-43A5-5CDFDCFF94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12156" y="5223052"/>
                        <a:ext cx="4804981" cy="1867001"/>
                        <a:chOff x="1912156" y="4179394"/>
                        <a:chExt cx="4804981" cy="1867001"/>
                      </a:xfrm>
                    </p:grpSpPr>
                    <p:grpSp>
                      <p:nvGrpSpPr>
                        <p:cNvPr id="63" name="グループ化 62">
                          <a:extLst>
                            <a:ext uri="{FF2B5EF4-FFF2-40B4-BE49-F238E27FC236}">
                              <a16:creationId xmlns:a16="http://schemas.microsoft.com/office/drawing/2014/main" id="{302EF46B-3A4C-8ADC-0CA7-A99E3345D8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12156" y="4179394"/>
                          <a:ext cx="4804981" cy="1376889"/>
                          <a:chOff x="1912156" y="3854515"/>
                          <a:chExt cx="4804981" cy="1376889"/>
                        </a:xfrm>
                      </p:grpSpPr>
                      <p:grpSp>
                        <p:nvGrpSpPr>
                          <p:cNvPr id="47" name="グループ化 46">
                            <a:extLst>
                              <a:ext uri="{FF2B5EF4-FFF2-40B4-BE49-F238E27FC236}">
                                <a16:creationId xmlns:a16="http://schemas.microsoft.com/office/drawing/2014/main" id="{5A4C3913-04F7-9151-9FFD-A91561F920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12156" y="3854515"/>
                            <a:ext cx="3434565" cy="389056"/>
                            <a:chOff x="1917550" y="2501690"/>
                            <a:chExt cx="3434565" cy="389056"/>
                          </a:xfrm>
                        </p:grpSpPr>
                        <p:sp>
                          <p:nvSpPr>
                            <p:cNvPr id="43" name="テキスト ボックス 42">
                              <a:extLst>
                                <a:ext uri="{FF2B5EF4-FFF2-40B4-BE49-F238E27FC236}">
                                  <a16:creationId xmlns:a16="http://schemas.microsoft.com/office/drawing/2014/main" id="{B59F1DA8-06A0-DCAC-3685-D94758EAB76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83682" y="2514168"/>
                              <a:ext cx="1668433" cy="37657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ja-JP" altLang="en-US" sz="1150" b="1" i="0" u="none" strike="noStrike" spc="-150" baseline="0" dirty="0">
                                  <a:solidFill>
                                    <a:srgbClr val="FFFFFF"/>
                                  </a:solidFill>
                                  <a:latin typeface="HiraginoUDSansStd-W6"/>
                                </a:rPr>
                                <a:t>プレミアムエコキュート</a:t>
                              </a:r>
                            </a:p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en-US" altLang="ja-JP" sz="1000" i="0" u="none" strike="noStrike" dirty="0">
                                  <a:solidFill>
                                    <a:srgbClr val="FFFFFF"/>
                                  </a:solidFill>
                                  <a:latin typeface="HiraginoUDSansStd-W4"/>
                                </a:rPr>
                                <a:t>(CHP-HXE37AY5)</a:t>
                              </a:r>
                              <a:endParaRPr kumimoji="1" lang="ja-JP" altLang="en-US" sz="1000" dirty="0"/>
                            </a:p>
                          </p:txBody>
                        </p:sp>
                        <p:sp>
                          <p:nvSpPr>
                            <p:cNvPr id="44" name="テキスト ボックス 43">
                              <a:extLst>
                                <a:ext uri="{FF2B5EF4-FFF2-40B4-BE49-F238E27FC236}">
                                  <a16:creationId xmlns:a16="http://schemas.microsoft.com/office/drawing/2014/main" id="{3D8928E0-0AB2-2992-EF80-2773700218F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917550" y="2501690"/>
                              <a:ext cx="1334361" cy="370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kumimoji="1" lang="en-US" altLang="ja-JP" sz="1100" b="1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2011</a:t>
                              </a:r>
                              <a:r>
                                <a:rPr kumimoji="1" lang="ja-JP" altLang="en-US" sz="800" b="1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年製</a:t>
                              </a:r>
                              <a:r>
                                <a:rPr kumimoji="1" lang="ja-JP" altLang="en-US" sz="800" b="1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の</a:t>
                              </a:r>
                              <a:r>
                                <a:rPr kumimoji="1" lang="ja-JP" altLang="en-US" sz="800" b="1" i="0" u="none" strike="noStrike" kern="1200" spc="-15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エコキュート</a:t>
                              </a:r>
                              <a:r>
                                <a:rPr kumimoji="1" lang="en-US" altLang="ja-JP" sz="900" b="0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(</a:t>
                              </a:r>
                              <a:r>
                                <a:rPr kumimoji="1" lang="en-US" altLang="ja-JP" sz="900" b="0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CHP-371D1A</a:t>
                              </a:r>
                              <a:r>
                                <a:rPr kumimoji="1" lang="en-US" altLang="ja-JP" sz="900" dirty="0"/>
                                <a:t>8</a:t>
                              </a:r>
                              <a:r>
                                <a:rPr kumimoji="1" lang="en-US" altLang="ja-JP" sz="900" b="0" i="0" u="none" strike="noStrike" kern="1200" baseline="0" dirty="0" smtClean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)</a:t>
                              </a:r>
                              <a:endParaRPr kumimoji="1" lang="ja-JP" altLang="en-US" sz="900" dirty="0"/>
                            </a:p>
                          </p:txBody>
                        </p:sp>
                      </p:grpSp>
                      <p:grpSp>
                        <p:nvGrpSpPr>
                          <p:cNvPr id="62" name="グループ化 61">
                            <a:extLst>
                              <a:ext uri="{FF2B5EF4-FFF2-40B4-BE49-F238E27FC236}">
                                <a16:creationId xmlns:a16="http://schemas.microsoft.com/office/drawing/2014/main" id="{BEE412C3-4A72-FC42-9E9E-A36335E6460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77101" y="4195873"/>
                            <a:ext cx="3440036" cy="1035531"/>
                            <a:chOff x="3277101" y="4195873"/>
                            <a:chExt cx="3440036" cy="1035531"/>
                          </a:xfrm>
                        </p:grpSpPr>
                        <p:grpSp>
                          <p:nvGrpSpPr>
                            <p:cNvPr id="60" name="グループ化 59">
                              <a:extLst>
                                <a:ext uri="{FF2B5EF4-FFF2-40B4-BE49-F238E27FC236}">
                                  <a16:creationId xmlns:a16="http://schemas.microsoft.com/office/drawing/2014/main" id="{F4255348-0A86-9A4E-663B-70ED31A2ED2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282236" y="4195873"/>
                              <a:ext cx="3434901" cy="369332"/>
                              <a:chOff x="3282236" y="4195873"/>
                              <a:chExt cx="3434901" cy="369332"/>
                            </a:xfrm>
                          </p:grpSpPr>
                          <p:sp>
                            <p:nvSpPr>
                              <p:cNvPr id="51" name="テキスト ボックス 50">
                                <a:extLst>
                                  <a:ext uri="{FF2B5EF4-FFF2-40B4-BE49-F238E27FC236}">
                                    <a16:creationId xmlns:a16="http://schemas.microsoft.com/office/drawing/2014/main" id="{D9506F95-EC2B-90A3-DC9F-D3156D64DD4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282236" y="4195873"/>
                                <a:ext cx="1573049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ja-JP" altLang="en-US" sz="1300" b="1" i="0" u="none" strike="noStrike" baseline="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約</a:t>
                                </a:r>
                                <a:r>
                                  <a:rPr lang="en-US" altLang="ja-JP" b="1" spc="7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21</a:t>
                                </a:r>
                                <a:r>
                                  <a:rPr lang="en-US" altLang="ja-JP" sz="1800" b="1" i="0" u="none" strike="noStrike" spc="70" dirty="0" smtClean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,500</a:t>
                                </a:r>
                                <a:r>
                                  <a:rPr lang="ja-JP" altLang="en-US" sz="1300" b="1" i="0" u="none" strike="noStrike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円</a:t>
                                </a:r>
                                <a:endParaRPr kumimoji="1" lang="ja-JP" altLang="en-US" sz="1100" b="1" spc="100" dirty="0">
                                  <a:solidFill>
                                    <a:srgbClr val="E60012"/>
                                  </a:solidFill>
                                  <a:latin typeface="BIZ UDPゴシック" panose="020B0400000000000000" pitchFamily="50" charset="-128"/>
                                  <a:ea typeface="BIZ UDPゴシック" panose="020B0400000000000000" pitchFamily="50" charset="-128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59" name="グループ化 58">
                                <a:extLst>
                                  <a:ext uri="{FF2B5EF4-FFF2-40B4-BE49-F238E27FC236}">
                                    <a16:creationId xmlns:a16="http://schemas.microsoft.com/office/drawing/2014/main" id="{D9B84ADB-F39A-C58B-9E5D-9B7A792A809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722453" y="4222247"/>
                                <a:ext cx="1994684" cy="323165"/>
                                <a:chOff x="4722453" y="4222247"/>
                                <a:chExt cx="1994684" cy="323165"/>
                              </a:xfrm>
                            </p:grpSpPr>
                            <p:sp>
                              <p:nvSpPr>
                                <p:cNvPr id="53" name="テキスト ボックス 52">
                                  <a:extLst>
                                    <a:ext uri="{FF2B5EF4-FFF2-40B4-BE49-F238E27FC236}">
                                      <a16:creationId xmlns:a16="http://schemas.microsoft.com/office/drawing/2014/main" id="{D61F5ECC-4EAD-B6AC-C224-F777886E552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994562" y="4222247"/>
                                  <a:ext cx="1618392" cy="32316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ja-JP" altLang="en-US" sz="1100" b="1" i="0" u="none" strike="noStrike" baseline="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約</a:t>
                                  </a:r>
                                  <a:r>
                                    <a:rPr lang="en-US" altLang="ja-JP" sz="1500" b="1" spc="-3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9</a:t>
                                  </a:r>
                                  <a:r>
                                    <a:rPr lang="en-US" altLang="ja-JP" sz="1500" b="1" i="0" u="none" strike="noStrike" spc="-3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,20</a:t>
                                  </a:r>
                                  <a:r>
                                    <a:rPr lang="en-US" altLang="ja-JP" sz="1500" b="1" i="0" u="none" strike="noStrike" baseline="0" dirty="0" smtClean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0</a:t>
                                  </a:r>
                                  <a:r>
                                    <a:rPr lang="ja-JP" altLang="en-US" sz="11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円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お</a:t>
                                  </a:r>
                                  <a:r>
                                    <a:rPr lang="ja-JP" altLang="en-US" sz="1300" b="1" i="0" u="none" strike="noStrike" spc="-15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得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！</a:t>
                                  </a:r>
                                  <a:endParaRPr kumimoji="1" lang="ja-JP" altLang="en-US" sz="1300" dirty="0">
                                    <a:solidFill>
                                      <a:srgbClr val="E60012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6" name="フリーフォーム: 図形 55">
                                  <a:extLst>
                                    <a:ext uri="{FF2B5EF4-FFF2-40B4-BE49-F238E27FC236}">
                                      <a16:creationId xmlns:a16="http://schemas.microsoft.com/office/drawing/2014/main" id="{0D8312D6-0089-5964-ADE5-2645F874931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6200000">
                                  <a:off x="5585425" y="3387556"/>
                                  <a:ext cx="268739" cy="1994684"/>
                                </a:xfrm>
                                <a:custGeom>
                                  <a:avLst/>
                                  <a:gdLst>
                                    <a:gd name="connsiteX0" fmla="*/ 307777 w 307777"/>
                                    <a:gd name="connsiteY0" fmla="*/ 197307 h 1994684"/>
                                    <a:gd name="connsiteX1" fmla="*/ 307777 w 307777"/>
                                    <a:gd name="connsiteY1" fmla="*/ 1981191 h 1994684"/>
                                    <a:gd name="connsiteX2" fmla="*/ 294284 w 307777"/>
                                    <a:gd name="connsiteY2" fmla="*/ 1994684 h 1994684"/>
                                    <a:gd name="connsiteX3" fmla="*/ 13493 w 307777"/>
                                    <a:gd name="connsiteY3" fmla="*/ 1994684 h 1994684"/>
                                    <a:gd name="connsiteX4" fmla="*/ 0 w 307777"/>
                                    <a:gd name="connsiteY4" fmla="*/ 1981191 h 1994684"/>
                                    <a:gd name="connsiteX5" fmla="*/ 0 w 307777"/>
                                    <a:gd name="connsiteY5" fmla="*/ 197307 h 1994684"/>
                                    <a:gd name="connsiteX6" fmla="*/ 13493 w 307777"/>
                                    <a:gd name="connsiteY6" fmla="*/ 183814 h 1994684"/>
                                    <a:gd name="connsiteX7" fmla="*/ 100959 w 307777"/>
                                    <a:gd name="connsiteY7" fmla="*/ 183814 h 1994684"/>
                                    <a:gd name="connsiteX8" fmla="*/ 151628 w 307777"/>
                                    <a:gd name="connsiteY8" fmla="*/ 0 h 1994684"/>
                                    <a:gd name="connsiteX9" fmla="*/ 202296 w 307777"/>
                                    <a:gd name="connsiteY9" fmla="*/ 183814 h 1994684"/>
                                    <a:gd name="connsiteX10" fmla="*/ 294284 w 307777"/>
                                    <a:gd name="connsiteY10" fmla="*/ 183814 h 1994684"/>
                                    <a:gd name="connsiteX11" fmla="*/ 307777 w 307777"/>
                                    <a:gd name="connsiteY11" fmla="*/ 197307 h 199468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307777" h="1994684">
                                      <a:moveTo>
                                        <a:pt x="307777" y="197307"/>
                                      </a:moveTo>
                                      <a:lnTo>
                                        <a:pt x="307777" y="1981191"/>
                                      </a:lnTo>
                                      <a:cubicBezTo>
                                        <a:pt x="307777" y="1988643"/>
                                        <a:pt x="301736" y="1994684"/>
                                        <a:pt x="294284" y="1994684"/>
                                      </a:cubicBezTo>
                                      <a:lnTo>
                                        <a:pt x="13493" y="1994684"/>
                                      </a:lnTo>
                                      <a:cubicBezTo>
                                        <a:pt x="6041" y="1994684"/>
                                        <a:pt x="0" y="1988643"/>
                                        <a:pt x="0" y="1981191"/>
                                      </a:cubicBezTo>
                                      <a:lnTo>
                                        <a:pt x="0" y="197307"/>
                                      </a:lnTo>
                                      <a:cubicBezTo>
                                        <a:pt x="0" y="189855"/>
                                        <a:pt x="6041" y="183814"/>
                                        <a:pt x="13493" y="183814"/>
                                      </a:cubicBezTo>
                                      <a:lnTo>
                                        <a:pt x="100959" y="183814"/>
                                      </a:lnTo>
                                      <a:lnTo>
                                        <a:pt x="151628" y="0"/>
                                      </a:lnTo>
                                      <a:lnTo>
                                        <a:pt x="202296" y="183814"/>
                                      </a:lnTo>
                                      <a:lnTo>
                                        <a:pt x="294284" y="183814"/>
                                      </a:lnTo>
                                      <a:cubicBezTo>
                                        <a:pt x="301736" y="183814"/>
                                        <a:pt x="307777" y="189855"/>
                                        <a:pt x="307777" y="19730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noFill/>
                                <a:ln>
                                  <a:solidFill>
                                    <a:srgbClr val="E60012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15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wrap="square" rtlCol="0" anchor="ctr"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61" name="テキスト ボックス 60">
                              <a:extLst>
                                <a:ext uri="{FF2B5EF4-FFF2-40B4-BE49-F238E27FC236}">
                                  <a16:creationId xmlns:a16="http://schemas.microsoft.com/office/drawing/2014/main" id="{670C38A8-5189-185A-CBD4-842EE1089C5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7101" y="4523518"/>
                              <a:ext cx="1573049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kumimoji="1" lang="ja-JP" altLang="en-US" sz="1100" b="1" dirty="0"/>
                                <a:t>高効率</a:t>
                              </a:r>
                              <a:r>
                                <a:rPr kumimoji="1" lang="en-US" altLang="ja-JP" sz="2200" dirty="0">
                                  <a:solidFill>
                                    <a:srgbClr val="E60012"/>
                                  </a:solidFill>
                                </a:rPr>
                                <a:t>4.0</a:t>
                              </a:r>
                              <a:r>
                                <a:rPr kumimoji="1" lang="ja-JP" altLang="en-US" sz="1100" b="1" dirty="0"/>
                                <a:t>を達成！</a:t>
                              </a:r>
                            </a:p>
                            <a:p>
                              <a:endParaRPr kumimoji="1" lang="ja-JP" altLang="en-US" dirty="0"/>
                            </a:p>
                          </p:txBody>
                        </p:sp>
                      </p:grpSp>
                    </p:grp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664398A4-93A6-AFB4-EC61-EC72B5BC6B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280942"/>
                          <a:ext cx="325982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節水モードで</a:t>
                          </a:r>
                          <a:r>
                            <a:rPr lang="ja-JP" altLang="en-US" sz="1050" b="1" i="0" u="sng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水道代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が年間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約</a:t>
                          </a:r>
                          <a:r>
                            <a:rPr lang="en-US" altLang="ja-JP" sz="1600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7,500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円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お</a:t>
                          </a:r>
                          <a:r>
                            <a:rPr lang="ja-JP" altLang="en-US" sz="1050" b="1" i="0" u="none" strike="noStrike" spc="-150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得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！</a:t>
                          </a:r>
                          <a:endParaRPr lang="en-US" altLang="ja-JP" sz="105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省エネ保温で浴槽に入らない間は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保温追いだきカッ</a:t>
                          </a:r>
                          <a:r>
                            <a:rPr lang="ja-JP" altLang="en-US" sz="1050" b="1" i="0" u="none" strike="noStrike" spc="-300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ト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！</a:t>
                          </a:r>
                          <a:endParaRPr kumimoji="1" lang="ja-JP" altLang="en-US" sz="1050" b="1" dirty="0">
                            <a:solidFill>
                              <a:srgbClr val="E6001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テキスト ボックス 65">
                          <a:extLst>
                            <a:ext uri="{FF2B5EF4-FFF2-40B4-BE49-F238E27FC236}">
                              <a16:creationId xmlns:a16="http://schemas.microsoft.com/office/drawing/2014/main" id="{8A790F13-24BF-3A25-420B-6AAEA6DA57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646285"/>
                          <a:ext cx="338974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太陽光発電の余剰電力を活用できる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を搭載！</a:t>
                          </a:r>
                          <a:endParaRPr lang="en-US" altLang="ja-JP" sz="80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en-US" altLang="ja-JP" sz="1000" b="1" i="0" u="none" strike="noStrike" baseline="0" dirty="0" smtClean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HEMS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なしでもアプリで対応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ソーラーモードアプリ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も。</a:t>
                          </a:r>
                          <a:endParaRPr kumimoji="1" lang="ja-JP" altLang="en-US" sz="800" b="1" dirty="0"/>
                        </a:p>
                      </p:txBody>
                    </p:sp>
                  </p:grpSp>
                  <p:sp>
                    <p:nvSpPr>
                      <p:cNvPr id="2" name="テキスト ボックス 1">
                        <a:extLst>
                          <a:ext uri="{FF2B5EF4-FFF2-40B4-BE49-F238E27FC236}">
                            <a16:creationId xmlns:a16="http://schemas.microsoft.com/office/drawing/2014/main" id="{8FF55B67-1F42-64F3-FE7A-012D53D249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7146348"/>
                        <a:ext cx="3740430" cy="53860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入浴お知らせ機能搭載</a:t>
                        </a:r>
                        <a:r>
                          <a:rPr kumimoji="1" lang="ja-JP" altLang="en-US" sz="850" b="1" dirty="0"/>
                          <a:t>で</a:t>
                        </a:r>
                        <a:r>
                          <a:rPr kumimoji="1" lang="ja-JP" altLang="en-US" sz="1000" b="1" dirty="0"/>
                          <a:t>安</a:t>
                        </a:r>
                        <a:r>
                          <a:rPr kumimoji="1" lang="ja-JP" altLang="en-US" sz="1000" b="1" spc="-300" dirty="0"/>
                          <a:t>全・</a:t>
                        </a:r>
                        <a:r>
                          <a:rPr kumimoji="1" lang="ja-JP" altLang="en-US" sz="1000" b="1" dirty="0"/>
                          <a:t>安心な入浴をサポー</a:t>
                        </a:r>
                        <a:r>
                          <a:rPr kumimoji="1" lang="ja-JP" altLang="en-US" sz="1000" b="1" spc="-150" dirty="0"/>
                          <a:t>ト</a:t>
                        </a:r>
                        <a:r>
                          <a:rPr kumimoji="1" lang="ja-JP" altLang="en-US" sz="1000" b="1" dirty="0"/>
                          <a:t>！</a:t>
                        </a:r>
                      </a:p>
                      <a:p>
                        <a:endParaRPr kumimoji="1" lang="ja-JP" altLang="en-US" dirty="0"/>
                      </a:p>
                    </p:txBody>
                  </p:sp>
                  <p:sp>
                    <p:nvSpPr>
                      <p:cNvPr id="45" name="テキスト ボックス 44">
                        <a:extLst>
                          <a:ext uri="{FF2B5EF4-FFF2-40B4-BE49-F238E27FC236}">
                            <a16:creationId xmlns:a16="http://schemas.microsoft.com/office/drawing/2014/main" id="{4FCFCA18-E21E-E728-296E-036FD850C5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8622313"/>
                        <a:ext cx="374043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オールステンレス</a:t>
                        </a:r>
                        <a:r>
                          <a:rPr kumimoji="1" lang="ja-JP" altLang="en-US" sz="800" b="1" dirty="0"/>
                          <a:t>で</a:t>
                        </a:r>
                        <a:r>
                          <a:rPr kumimoji="1" lang="ja-JP" altLang="en-US" sz="1000" b="1" u="sng" dirty="0"/>
                          <a:t>耐腐食性と耐久性</a:t>
                        </a:r>
                        <a:r>
                          <a:rPr kumimoji="1" lang="ja-JP" altLang="en-US" sz="800" b="1" dirty="0"/>
                          <a:t>がさらに向</a:t>
                        </a:r>
                        <a:r>
                          <a:rPr kumimoji="1" lang="ja-JP" altLang="en-US" sz="800" b="1" spc="-150" dirty="0"/>
                          <a:t>上</a:t>
                        </a:r>
                        <a:r>
                          <a:rPr kumimoji="1" lang="ja-JP" altLang="en-US" sz="800" b="1" spc="-500" dirty="0"/>
                          <a:t>！</a:t>
                        </a:r>
                        <a:r>
                          <a:rPr kumimoji="1" lang="ja-JP" altLang="en-US" sz="700" b="1" dirty="0"/>
                          <a:t>（接続部を除く）</a:t>
                        </a:r>
                        <a:endParaRPr kumimoji="1" lang="ja-JP" altLang="en-US" sz="700" dirty="0"/>
                      </a:p>
                    </p:txBody>
                  </p:sp>
                </p:grpSp>
                <p:sp>
                  <p:nvSpPr>
                    <p:cNvPr id="3" name="テキスト ボックス 2">
                      <a:extLst>
                        <a:ext uri="{FF2B5EF4-FFF2-40B4-BE49-F238E27FC236}">
                          <a16:creationId xmlns:a16="http://schemas.microsoft.com/office/drawing/2014/main" id="{138D7F1A-6663-7AA3-A28C-5D6510AE34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250" y="7436847"/>
                      <a:ext cx="38411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停電時でもお湯が使え</a:t>
                      </a:r>
                      <a:r>
                        <a:rPr lang="ja-JP" altLang="en-US" sz="800" b="1" i="0" u="none" strike="noStrike" spc="-150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る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！ 断水時には生活用水をカンタンに確保できる！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spc="-50" dirty="0" smtClean="0">
                          <a:solidFill>
                            <a:srgbClr val="000000"/>
                          </a:solidFill>
                          <a:latin typeface="HiraginoUDSansStd-W5"/>
                        </a:rPr>
                        <a:t>停電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に備え</a:t>
                      </a:r>
                      <a:r>
                        <a:rPr lang="ja-JP" altLang="en-US" sz="800" b="1" i="0" u="none" strike="noStrike" spc="-30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貯湯タンクにお湯を満タン湧き上</a:t>
                      </a:r>
                      <a:r>
                        <a:rPr lang="ja-JP" altLang="en-US" sz="800" b="1" i="0" u="none" strike="noStrike" spc="-1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げ！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断水に備えて浴槽に水はり。</a:t>
                      </a:r>
                      <a:endParaRPr kumimoji="1" lang="ja-JP" altLang="en-US" sz="800" b="1" spc="-50" dirty="0"/>
                    </a:p>
                  </p:txBody>
                </p:sp>
              </p:grpSp>
              <p:grpSp>
                <p:nvGrpSpPr>
                  <p:cNvPr id="18" name="グループ化 17">
                    <a:extLst>
                      <a:ext uri="{FF2B5EF4-FFF2-40B4-BE49-F238E27FC236}">
                        <a16:creationId xmlns:a16="http://schemas.microsoft.com/office/drawing/2014/main" id="{E18DAC86-A2D3-531C-1B64-A97A610666E3}"/>
                      </a:ext>
                    </a:extLst>
                  </p:cNvPr>
                  <p:cNvGrpSpPr/>
                  <p:nvPr/>
                </p:nvGrpSpPr>
                <p:grpSpPr>
                  <a:xfrm>
                    <a:off x="3278045" y="8364762"/>
                    <a:ext cx="3582983" cy="453832"/>
                    <a:chOff x="3278045" y="8364762"/>
                    <a:chExt cx="3582983" cy="453832"/>
                  </a:xfrm>
                </p:grpSpPr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6DCB1D4A-66D0-1E9C-BBB9-4C61E8F37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8045" y="8418484"/>
                      <a:ext cx="358298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ja-JP" sz="10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3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本脚で</a:t>
                      </a:r>
                      <a:r>
                        <a:rPr lang="ja-JP" altLang="en-US" sz="10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クラス</a:t>
                      </a:r>
                      <a:r>
                        <a:rPr lang="en-US" altLang="ja-JP" sz="12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S</a:t>
                      </a:r>
                      <a:r>
                        <a:rPr lang="ja-JP" altLang="en-US" sz="10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対応   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の耐震設計。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転倒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防止策として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脚の強度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、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設置方法にも配慮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。</a:t>
                      </a: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地上及び</a:t>
                      </a:r>
                      <a:r>
                        <a:rPr lang="en-US" altLang="ja-JP" sz="800" b="1" dirty="0">
                          <a:latin typeface="HiraginoUDSansStd-W5"/>
                        </a:rPr>
                        <a:t>1F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において。</a:t>
                      </a:r>
                      <a:endParaRPr kumimoji="1" lang="ja-JP" altLang="en-US" sz="600" b="1" dirty="0"/>
                    </a:p>
                  </p:txBody>
                </p:sp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52231960-8D7C-7A3F-1EDE-24734850B8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413570" y="8364762"/>
                      <a:ext cx="152723" cy="234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endParaRPr kumimoji="1" lang="ja-JP" altLang="en-US" sz="600" b="1" dirty="0"/>
                    </a:p>
                  </p:txBody>
                </p:sp>
              </p:grpSp>
            </p:grpSp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94D02351-D41D-F597-9DD7-CA62F4EFEA49}"/>
                    </a:ext>
                  </a:extLst>
                </p:cNvPr>
                <p:cNvGrpSpPr/>
                <p:nvPr/>
              </p:nvGrpSpPr>
              <p:grpSpPr>
                <a:xfrm>
                  <a:off x="3311126" y="8862086"/>
                  <a:ext cx="4098594" cy="276551"/>
                  <a:chOff x="3311126" y="8862086"/>
                  <a:chExt cx="4098594" cy="276551"/>
                </a:xfrm>
              </p:grpSpPr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B00C7D00-887A-A2F1-BE75-5B38CC3C7321}"/>
                      </a:ext>
                    </a:extLst>
                  </p:cNvPr>
                  <p:cNvSpPr txBox="1"/>
                  <p:nvPr/>
                </p:nvSpPr>
                <p:spPr>
                  <a:xfrm>
                    <a:off x="3762330" y="8866418"/>
                    <a:ext cx="3647390" cy="247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コロナの高圧力パワフル給湯なら</a:t>
                    </a:r>
                    <a:r>
                      <a:rPr lang="ja-JP" altLang="en-US" sz="11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rPr>
                      <a:t>パワフルシャワー</a:t>
                    </a: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が楽しめ</a:t>
                    </a:r>
                    <a:r>
                      <a:rPr lang="ja-JP" altLang="en-US" sz="800" b="1" i="0" u="none" strike="noStrike" spc="-150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る！</a:t>
                    </a:r>
                    <a:endParaRPr lang="en-US" altLang="ja-JP" sz="800" b="1" i="0" u="none" strike="noStrike" spc="-150" baseline="0" dirty="0">
                      <a:solidFill>
                        <a:srgbClr val="000000"/>
                      </a:solidFill>
                      <a:latin typeface="HiraginoUDSansStd-W5"/>
                    </a:endParaRPr>
                  </a:p>
                </p:txBody>
              </p:sp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27462F76-F5A3-F683-BB54-5FCD53CB8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11126" y="8862086"/>
                    <a:ext cx="637476" cy="276551"/>
                    <a:chOff x="7787744" y="5525000"/>
                    <a:chExt cx="637476" cy="276551"/>
                  </a:xfrm>
                </p:grpSpPr>
                <p:sp>
                  <p:nvSpPr>
                    <p:cNvPr id="30" name="フリーフォーム: 図形 29">
                      <a:extLst>
                        <a:ext uri="{FF2B5EF4-FFF2-40B4-BE49-F238E27FC236}">
                          <a16:creationId xmlns:a16="http://schemas.microsoft.com/office/drawing/2014/main" id="{78137BAE-F062-D9BC-B8C1-9F65A0EDE9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956159" y="5430250"/>
                      <a:ext cx="231630" cy="434136"/>
                    </a:xfrm>
                    <a:custGeom>
                      <a:avLst/>
                      <a:gdLst>
                        <a:gd name="connsiteX0" fmla="*/ 0 w 231630"/>
                        <a:gd name="connsiteY0" fmla="*/ 434136 h 434136"/>
                        <a:gd name="connsiteX1" fmla="*/ 0 w 231630"/>
                        <a:gd name="connsiteY1" fmla="*/ 83000 h 434136"/>
                        <a:gd name="connsiteX2" fmla="*/ 115815 w 231630"/>
                        <a:gd name="connsiteY2" fmla="*/ 0 h 434136"/>
                        <a:gd name="connsiteX3" fmla="*/ 231630 w 231630"/>
                        <a:gd name="connsiteY3" fmla="*/ 83000 h 434136"/>
                        <a:gd name="connsiteX4" fmla="*/ 231630 w 231630"/>
                        <a:gd name="connsiteY4" fmla="*/ 434136 h 434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1630" h="434136">
                          <a:moveTo>
                            <a:pt x="0" y="434136"/>
                          </a:moveTo>
                          <a:lnTo>
                            <a:pt x="0" y="83000"/>
                          </a:lnTo>
                          <a:lnTo>
                            <a:pt x="115815" y="0"/>
                          </a:lnTo>
                          <a:lnTo>
                            <a:pt x="231630" y="83000"/>
                          </a:lnTo>
                          <a:lnTo>
                            <a:pt x="231630" y="434136"/>
                          </a:lnTo>
                          <a:close/>
                        </a:path>
                      </a:pathLst>
                    </a:custGeom>
                    <a:noFill/>
                    <a:ln>
                      <a:solidFill>
                        <a:srgbClr val="E6001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84BA0F05-97A3-CBE2-5714-2B5F259DB7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87744" y="5525000"/>
                      <a:ext cx="637476" cy="276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ja-JP" altLang="en-US" sz="6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高圧力</a:t>
                      </a:r>
                      <a:endParaRPr lang="en-US" altLang="ja-JP" sz="6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700"/>
                        </a:lnSpc>
                      </a:pPr>
                      <a:r>
                        <a:rPr kumimoji="1" lang="en-US" altLang="ja-JP" sz="7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290kPa</a:t>
                      </a:r>
                      <a:endParaRPr kumimoji="1" lang="ja-JP" altLang="en-US" sz="700" b="1" dirty="0">
                        <a:solidFill>
                          <a:srgbClr val="E6001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CA56424-BB61-32D8-E61E-A9FFF1BDD24E}"/>
                  </a:ext>
                </a:extLst>
              </p:cNvPr>
              <p:cNvSpPr txBox="1"/>
              <p:nvPr/>
            </p:nvSpPr>
            <p:spPr>
              <a:xfrm>
                <a:off x="3271989" y="5446363"/>
                <a:ext cx="37404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おふろのお湯を排水すると</a:t>
                </a:r>
                <a:r>
                  <a:rPr kumimoji="1" lang="ja-JP" altLang="en-US" sz="1000" b="1" dirty="0">
                    <a:solidFill>
                      <a:srgbClr val="E60012"/>
                    </a:solidFill>
                  </a:rPr>
                  <a:t>自動で配管を洗</a:t>
                </a:r>
                <a:r>
                  <a:rPr kumimoji="1" lang="ja-JP" altLang="en-US" sz="1000" b="1" spc="-150" dirty="0">
                    <a:solidFill>
                      <a:srgbClr val="E60012"/>
                    </a:solidFill>
                  </a:rPr>
                  <a:t>浄！</a:t>
                </a:r>
                <a:endParaRPr kumimoji="1" lang="ja-JP" altLang="en-US" sz="700" spc="-150" dirty="0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1DA9888-7F71-676A-D89C-CB7F3595B7BB}"/>
              </a:ext>
            </a:extLst>
          </p:cNvPr>
          <p:cNvGrpSpPr/>
          <p:nvPr/>
        </p:nvGrpSpPr>
        <p:grpSpPr>
          <a:xfrm>
            <a:off x="5498721" y="545509"/>
            <a:ext cx="1784165" cy="2215431"/>
            <a:chOff x="5498721" y="545509"/>
            <a:chExt cx="1784165" cy="2215431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5C43346A-25D2-60AB-87E5-2D0F07BF1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613" y="545509"/>
              <a:ext cx="922273" cy="2194644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6FAEC9C-ADDE-0A44-A8E2-AB062A29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21" y="1862181"/>
              <a:ext cx="1126061" cy="898759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76D54DC-9818-FF9E-8370-D77F48D0261A}"/>
              </a:ext>
            </a:extLst>
          </p:cNvPr>
          <p:cNvSpPr txBox="1"/>
          <p:nvPr/>
        </p:nvSpPr>
        <p:spPr>
          <a:xfrm>
            <a:off x="270667" y="6522014"/>
            <a:ext cx="7073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dirty="0">
                <a:latin typeface="HiraginoUDSansStd-W5"/>
              </a:rPr>
              <a:t>※</a:t>
            </a:r>
            <a:r>
              <a:rPr lang="ja-JP" altLang="en-US" sz="600" b="1" dirty="0">
                <a:latin typeface="GothicBBBPro-Medium"/>
              </a:rPr>
              <a:t>条</a:t>
            </a:r>
            <a:r>
              <a:rPr lang="ja-JP" altLang="en-US" sz="600" b="1" spc="-300" dirty="0">
                <a:latin typeface="GothicBBBPro-Medium"/>
              </a:rPr>
              <a:t>件</a:t>
            </a:r>
            <a:r>
              <a:rPr lang="ja-JP" altLang="en-US" sz="600" b="1" dirty="0">
                <a:latin typeface="GothicBBBPro-Medium"/>
              </a:rPr>
              <a:t>（当社試算</a:t>
            </a:r>
            <a:r>
              <a:rPr lang="ja-JP" altLang="en-US" sz="600" b="1" spc="-500" dirty="0">
                <a:latin typeface="GothicBBBPro-Medium"/>
              </a:rPr>
              <a:t>）</a:t>
            </a:r>
            <a:r>
              <a:rPr lang="ja-JP" altLang="en-US" sz="600" b="1" spc="-150" dirty="0">
                <a:latin typeface="GothicBBBPro-Medium"/>
              </a:rPr>
              <a:t>：</a:t>
            </a:r>
            <a:r>
              <a:rPr lang="ja-JP" altLang="en-US" sz="600" b="1" dirty="0" smtClean="0">
                <a:latin typeface="GothicBBBPro-Medium"/>
              </a:rPr>
              <a:t>●</a:t>
            </a:r>
            <a:r>
              <a:rPr lang="ja-JP" altLang="en-US" sz="600" b="1" dirty="0">
                <a:latin typeface="GothicBBBPro-Medium"/>
              </a:rPr>
              <a:t>愛知</a:t>
            </a:r>
            <a:r>
              <a:rPr lang="ja-JP" altLang="en-US" sz="600" b="1" dirty="0" smtClean="0">
                <a:latin typeface="GothicBBBPro-Medium"/>
              </a:rPr>
              <a:t>地区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使用湯量</a:t>
            </a:r>
            <a:r>
              <a:rPr lang="en-US" altLang="ja-JP" sz="700" b="1" dirty="0">
                <a:latin typeface="GothicBBBPro-Medium"/>
              </a:rPr>
              <a:t>43</a:t>
            </a:r>
            <a:r>
              <a:rPr lang="en-US" altLang="ja-JP" sz="600" b="1" dirty="0">
                <a:latin typeface="GothicBBBPro-Medium"/>
              </a:rPr>
              <a:t>℃</a:t>
            </a:r>
            <a:r>
              <a:rPr lang="ja-JP" altLang="en-US" sz="600" b="1" dirty="0">
                <a:latin typeface="GothicBBBPro-Medium"/>
              </a:rPr>
              <a:t>換算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en-US" altLang="ja-JP" sz="750" b="1" dirty="0">
                <a:latin typeface="GothicBBBPro-Medium"/>
              </a:rPr>
              <a:t>421L</a:t>
            </a:r>
            <a:r>
              <a:rPr lang="ja-JP" altLang="en-US" sz="600" b="1" dirty="0">
                <a:latin typeface="GothicBBBPro-Medium"/>
              </a:rPr>
              <a:t>／日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運転モードはお買い上げ時の設定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 smtClean="0">
                <a:latin typeface="GothicBBBPro-Medium"/>
              </a:rPr>
              <a:t>●</a:t>
            </a:r>
            <a:r>
              <a:rPr lang="ja-JP" altLang="en-US" sz="600" b="1" spc="-20" dirty="0" smtClean="0">
                <a:latin typeface="GothicBBBPro-Medium"/>
              </a:rPr>
              <a:t>中部電力ミライズ</a:t>
            </a:r>
            <a:r>
              <a:rPr lang="ja-JP" altLang="en-US" sz="600" b="1" dirty="0" smtClean="0">
                <a:latin typeface="GothicBBBPro-Medium"/>
              </a:rPr>
              <a:t>「スマートライフプラン</a:t>
            </a:r>
            <a:r>
              <a:rPr lang="ja-JP" altLang="en-US" sz="600" b="1" spc="-300" dirty="0" smtClean="0">
                <a:latin typeface="GothicBBBPro-Medium"/>
              </a:rPr>
              <a:t>」</a:t>
            </a:r>
            <a:r>
              <a:rPr lang="ja-JP" altLang="en-US" sz="600" b="1" dirty="0">
                <a:latin typeface="GothicBBBPro-Medium"/>
              </a:rPr>
              <a:t>基本料金燃料調整額、再エネ賦課金含まず</a:t>
            </a:r>
            <a:r>
              <a:rPr lang="ja-JP" altLang="en-US" sz="600" b="1" spc="-700" dirty="0" smtClean="0">
                <a:latin typeface="GothicBBBPro-Medium"/>
              </a:rPr>
              <a:t>。</a:t>
            </a:r>
            <a:endParaRPr lang="en-US" altLang="ja-JP" sz="600" b="1" spc="-700" dirty="0" smtClean="0">
              <a:latin typeface="GothicBBBPro-Medium"/>
            </a:endParaRPr>
          </a:p>
          <a:p>
            <a:pPr algn="just"/>
            <a:r>
              <a:rPr lang="ja-JP" altLang="en-US" sz="600" b="1" spc="-700" dirty="0">
                <a:latin typeface="GothicBBBPro-Medium"/>
              </a:rPr>
              <a:t>　</a:t>
            </a:r>
            <a:r>
              <a:rPr lang="ja-JP" altLang="en-US" sz="600" b="1" spc="-700" dirty="0" smtClean="0">
                <a:latin typeface="GothicBBBPro-Medium"/>
              </a:rPr>
              <a:t> </a:t>
            </a:r>
            <a:r>
              <a:rPr lang="en-US" altLang="ja-JP" sz="600" b="1" spc="-700" dirty="0" smtClean="0">
                <a:latin typeface="GothicBBBPro-Medium"/>
              </a:rPr>
              <a:t> </a:t>
            </a:r>
            <a:r>
              <a:rPr lang="ja-JP" altLang="en-US" sz="600" b="1" dirty="0" smtClean="0">
                <a:latin typeface="GothicBBBPro-Medium"/>
              </a:rPr>
              <a:t>（</a:t>
            </a:r>
            <a:r>
              <a:rPr lang="en-US" altLang="ja-JP" sz="750" b="1" spc="-10" dirty="0">
                <a:latin typeface="GothicBBBPro-Medium"/>
              </a:rPr>
              <a:t>2023</a:t>
            </a:r>
            <a:r>
              <a:rPr lang="ja-JP" altLang="en-US" sz="600" b="1" spc="-10" dirty="0">
                <a:latin typeface="GothicBBBPro-Medium"/>
              </a:rPr>
              <a:t>年</a:t>
            </a:r>
            <a:r>
              <a:rPr lang="en-US" altLang="ja-JP" sz="750" b="1" spc="-10" dirty="0">
                <a:latin typeface="GothicBBBPro-Medium"/>
              </a:rPr>
              <a:t>12</a:t>
            </a:r>
            <a:r>
              <a:rPr lang="ja-JP" altLang="en-US" sz="600" b="1" spc="-10" dirty="0">
                <a:latin typeface="GothicBBBPro-Medium"/>
              </a:rPr>
              <a:t>月現在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spc="-10" dirty="0">
                <a:latin typeface="GothicBBBPro-Medium"/>
              </a:rPr>
              <a:t>当社調べ</a:t>
            </a:r>
            <a:r>
              <a:rPr lang="ja-JP" altLang="en-US" sz="600" b="1" spc="-300" dirty="0" smtClean="0">
                <a:latin typeface="GothicBBBPro-Medium"/>
              </a:rPr>
              <a:t>）</a:t>
            </a:r>
            <a:r>
              <a:rPr lang="ja-JP" altLang="en-US" sz="600" b="1" dirty="0" smtClean="0">
                <a:latin typeface="GothicBBBPro-Medium"/>
              </a:rPr>
              <a:t>●</a:t>
            </a:r>
            <a:r>
              <a:rPr lang="ja-JP" altLang="en-US" sz="600" b="1" dirty="0">
                <a:latin typeface="GothicBBBPro-Medium"/>
              </a:rPr>
              <a:t>従来プランのままで新型エコキュートへ買い替えを想定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●お住まいの地域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6FCA7FF3-7EA5-325D-D2DB-DCDDC46484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506082-55F1-8467-F15D-9CC781594FEE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6EB4EE9-61EF-ACCA-0755-ADADBC00E005}"/>
              </a:ext>
            </a:extLst>
          </p:cNvPr>
          <p:cNvSpPr txBox="1"/>
          <p:nvPr/>
        </p:nvSpPr>
        <p:spPr>
          <a:xfrm>
            <a:off x="3744629" y="7084753"/>
            <a:ext cx="168337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ホームアプリを使って、遠隔</a:t>
            </a:r>
            <a:r>
              <a:rPr lang="ja-JP" altLang="en-US" sz="800" b="1" i="0" u="none" strike="noStrike" spc="-120" dirty="0" smtClean="0">
                <a:latin typeface="HiraginoUDSansStd-W5"/>
              </a:rPr>
              <a:t>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AE00D5F-0E1D-3BD3-0C60-764B5DA327AB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CC82237C-53CA-E9B1-3ACF-D5F0BFEABC3B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8540F21-74AB-9BB0-2B19-D852999F23D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83CAD6D-23E1-5705-96C9-96C8D8A71BD4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BC0C1823-723B-B425-B180-8C0901EC55B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781DE10-7D2E-478D-3979-1977072ABEB0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2C4487D-C32F-AFA4-ECC0-4C9F3CA6E003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9C6DACD-D188-94AE-CE75-CF1C577C91D1}"/>
              </a:ext>
            </a:extLst>
          </p:cNvPr>
          <p:cNvGrpSpPr/>
          <p:nvPr/>
        </p:nvGrpSpPr>
        <p:grpSpPr>
          <a:xfrm>
            <a:off x="3249344" y="7857766"/>
            <a:ext cx="2064256" cy="307777"/>
            <a:chOff x="3249344" y="7857766"/>
            <a:chExt cx="2064256" cy="307777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ECDFDE0-5B4F-91BE-6033-A09493F4AACE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0691F44-0ED1-8D42-4AB2-901CC148436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9F984D53-53BF-4A71-AB99-4AB62CA4EB2B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BDA2E61-2B14-DC0D-0EC3-CCF87E27C821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D84149E3-4534-BE09-4451-777DA8E99468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0DAA43F-8CED-2DAD-643D-735BB1CB6F54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81F42BA-8443-5319-08E6-8253F1E6D0D2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EDAEC66-A332-924A-9BA2-628EF33C48E3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6CCB0B46-5EC0-D20A-0D33-1E7E882A6BC4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D119EC3-2327-F3AB-76D5-F7E5A70CC4D3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D5A923A-1118-C433-923F-71D69B94373E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6C8ABB1-0D55-B769-A2B2-8533727F7908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163046A-0E68-2487-7A27-AE9C441619E4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E0B81A99-B8E8-1431-015E-4CA5E59296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863D72A6-B1DC-0889-8C2A-1FE2D81D791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899E701-574E-122C-8D4D-079E51955DE4}"/>
              </a:ext>
            </a:extLst>
          </p:cNvPr>
          <p:cNvSpPr txBox="1"/>
          <p:nvPr/>
        </p:nvSpPr>
        <p:spPr>
          <a:xfrm>
            <a:off x="451767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dirty="0">
                <a:latin typeface="GothicBBBPro-Medium"/>
              </a:rPr>
              <a:t>フルオートタイプの制御です</a:t>
            </a:r>
            <a:r>
              <a:rPr lang="ja-JP" altLang="en-US" sz="600" b="1" i="0" u="none" strike="noStrike" spc="-300" dirty="0">
                <a:latin typeface="GothicBBBPro-Medium"/>
              </a:rPr>
              <a:t>。</a:t>
            </a:r>
            <a:r>
              <a:rPr lang="ja-JP" altLang="en-US" sz="600" b="1" i="0" u="none" strike="noStrike" dirty="0">
                <a:latin typeface="GothicBBBPro-Medium"/>
              </a:rPr>
              <a:t>給湯専用タイプは最大</a:t>
            </a:r>
            <a:r>
              <a:rPr lang="en-US" altLang="ja-JP" sz="800" i="0" u="none" strike="noStrike" dirty="0">
                <a:latin typeface="GothicBBBPro-Medium"/>
              </a:rPr>
              <a:t>50</a:t>
            </a:r>
            <a:r>
              <a:rPr lang="ja-JP" altLang="en-US" sz="600" b="1" i="0" u="none" strike="noStrike" dirty="0">
                <a:latin typeface="GothicBBBPro-Medium"/>
              </a:rPr>
              <a:t>％。</a:t>
            </a:r>
            <a:endParaRPr lang="ja-JP" altLang="en-US" sz="600" b="1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E42B9E58-EB5D-99D2-EA21-03F300FB9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2A4924F7-AA1C-C11F-3088-E796EBA77E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BA75D78C-679E-F1C0-B9B8-CE95B79B92AF}"/>
              </a:ext>
            </a:extLst>
          </p:cNvPr>
          <p:cNvSpPr txBox="1"/>
          <p:nvPr/>
        </p:nvSpPr>
        <p:spPr>
          <a:xfrm>
            <a:off x="5456319" y="7317641"/>
            <a:ext cx="176653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2861ECEA-0F31-B198-FF36-A9AA840756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A044A92E-7336-30CB-E03D-C36D2E0206D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F6F2E43-E450-C4DF-52CE-30DE540DA116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2AC91E7A-8E15-2147-EACF-76BB75E019B9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1576132E-7A9E-8B5D-C434-0FB17E31BB24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01478221-A3F7-6F77-1CA8-031D04B14E1D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13B0740-8F24-F3F6-F4CB-23037ACD5488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B56707FF-4448-2A21-EE58-CD5352AAAA7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6319DE08-BC68-E198-4D9E-D53184B20166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44519407-92D2-B7A3-4A77-6C34CBD0AD03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9923D5C5-017E-098F-34D2-BF97C9011373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1373B287-C2C8-3EE4-2787-1908B7E9FA4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F1E18462-13C6-01B1-7EDE-758017CE235B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AF0678DC-1344-3C80-4DE1-98C1F2FA3C3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DF43B7B0-2A6C-5240-C61A-0A9A91166A5B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457E2EBE-4974-3683-CC30-6D3026CFFA59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568A4817-3E63-CCAE-A1FE-86BFC9D281C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700742DB-1C60-9C09-8BC9-CED289B0A81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119085CA-5ACC-18B6-2EAB-8C375988BDCC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0BC33AD7-B0C4-6F4C-752D-F8058120D3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0A3A1A39-FAF5-B15D-7C28-59CE26355070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5A473FDE-C4C3-4D5D-0FC3-3BC58CA0C3D3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6C3BC3C4-F590-BB3D-6D37-CE5FA4C2830C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52B26463-AA65-82E5-B89B-90BA6EBC6A69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42517BE3-703C-E801-7301-18DEDB7BE0F9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E93ACB62-68B8-81CB-4C24-93EEC96522BB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6608626-C97C-4345-DCCA-EEBA61D6A56E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5E646C51-1035-87E3-7432-15F34F07DD5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8B309975-4C3B-7C5C-6647-12E8A5602131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A6D23FB5-FF81-5299-3C8F-C2BC5164502B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13E6D360-8428-D6E7-CF31-A1E66E4D6B27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E2B13F01-FBEF-86AD-7B1E-8DF7703F032D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569BCC88-5CE6-ED33-0F40-7D3D8CA6ECE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66FB5DC-2F6A-DC35-E156-74405761AB3F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E97320CC-F9BA-12B4-F9AD-545E03F252C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E6604B75-CAC0-8ED4-91A3-E4241C1D552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04CA53C8-56D6-DEFD-2CCE-B80762AFAC62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E30D244-E66A-25F8-C98D-7B3B3B05494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DC625B90-987A-E408-76ED-03EF1C7C1FF1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854A19F1-5058-1DD8-B49C-40AB8B92167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DE07122C-339D-CE42-6009-B29033104B11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ED2D3356-FCC2-7D8B-AF3E-965181185F40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8690288C-E4D6-2DB5-DBD1-16EC8E297C03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ABAFC22-D749-387F-FD44-7E9E98917B0D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6248DCA-6775-BA54-C261-283EFC5F5FCC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C196AF15-7266-9E21-BE4A-5A67F862F729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73DF4FE0-9738-E002-4761-C2F6495981D7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C8725E16-8572-14C3-04B9-F13072C69744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BFAEA54C-43BA-2E21-D980-C3E12A68D710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125">
                <a:extLst>
                  <a:ext uri="{FF2B5EF4-FFF2-40B4-BE49-F238E27FC236}">
                    <a16:creationId xmlns:a16="http://schemas.microsoft.com/office/drawing/2014/main" id="{9A5FD1D2-A4C1-E7C1-F704-44BFCE367C0E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A200238E-103E-367E-A8B7-1E6AD0A8007B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81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図 438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51" y="4743727"/>
            <a:ext cx="1123449" cy="1272371"/>
          </a:xfrm>
          <a:prstGeom prst="rect">
            <a:avLst/>
          </a:prstGeom>
        </p:spPr>
      </p:pic>
      <p:grpSp>
        <p:nvGrpSpPr>
          <p:cNvPr id="475" name="グループ化 474">
            <a:extLst>
              <a:ext uri="{FF2B5EF4-FFF2-40B4-BE49-F238E27FC236}">
                <a16:creationId xmlns:a16="http://schemas.microsoft.com/office/drawing/2014/main" id="{957ABE01-0956-FB29-7C26-7859CD30E100}"/>
              </a:ext>
            </a:extLst>
          </p:cNvPr>
          <p:cNvGrpSpPr/>
          <p:nvPr/>
        </p:nvGrpSpPr>
        <p:grpSpPr>
          <a:xfrm>
            <a:off x="2835141" y="4890398"/>
            <a:ext cx="1125513" cy="541345"/>
            <a:chOff x="391130" y="1876552"/>
            <a:chExt cx="1125513" cy="541345"/>
          </a:xfrm>
        </p:grpSpPr>
        <p:pic>
          <p:nvPicPr>
            <p:cNvPr id="476" name="図 475">
              <a:extLst>
                <a:ext uri="{FF2B5EF4-FFF2-40B4-BE49-F238E27FC236}">
                  <a16:creationId xmlns:a16="http://schemas.microsoft.com/office/drawing/2014/main" id="{8A44C135-03A5-55D5-3001-F3674A66F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77" name="グループ化 476">
              <a:extLst>
                <a:ext uri="{FF2B5EF4-FFF2-40B4-BE49-F238E27FC236}">
                  <a16:creationId xmlns:a16="http://schemas.microsoft.com/office/drawing/2014/main" id="{4D8003D0-35E7-AA65-E5F7-225D1314F84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78" name="グループ化 477">
                <a:extLst>
                  <a:ext uri="{FF2B5EF4-FFF2-40B4-BE49-F238E27FC236}">
                    <a16:creationId xmlns:a16="http://schemas.microsoft.com/office/drawing/2014/main" id="{974C398F-E7AA-E3B3-3D44-83B12BD3505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83" name="四角形: 角を丸くする 482">
                  <a:extLst>
                    <a:ext uri="{FF2B5EF4-FFF2-40B4-BE49-F238E27FC236}">
                      <a16:creationId xmlns:a16="http://schemas.microsoft.com/office/drawing/2014/main" id="{33887E48-C640-1F75-3E43-9A24948B4E1D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4" name="フリーフォーム: 図形 483">
                  <a:extLst>
                    <a:ext uri="{FF2B5EF4-FFF2-40B4-BE49-F238E27FC236}">
                      <a16:creationId xmlns:a16="http://schemas.microsoft.com/office/drawing/2014/main" id="{929F71C2-96CE-F9C6-DAA9-695FFF534CA0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79" name="テキスト ボックス 478">
                <a:extLst>
                  <a:ext uri="{FF2B5EF4-FFF2-40B4-BE49-F238E27FC236}">
                    <a16:creationId xmlns:a16="http://schemas.microsoft.com/office/drawing/2014/main" id="{60177F79-12A2-9A5A-EF67-93689EA5A48F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80" name="グループ化 479">
                <a:extLst>
                  <a:ext uri="{FF2B5EF4-FFF2-40B4-BE49-F238E27FC236}">
                    <a16:creationId xmlns:a16="http://schemas.microsoft.com/office/drawing/2014/main" id="{0AD8C7E9-B87B-F3A3-30BE-FF20FFB185E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81" name="テキスト ボックス 480">
                  <a:extLst>
                    <a:ext uri="{FF2B5EF4-FFF2-40B4-BE49-F238E27FC236}">
                      <a16:creationId xmlns:a16="http://schemas.microsoft.com/office/drawing/2014/main" id="{5818159A-1057-2E31-D808-C75C03A3DBF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82" name="テキスト ボックス 481">
                  <a:extLst>
                    <a:ext uri="{FF2B5EF4-FFF2-40B4-BE49-F238E27FC236}">
                      <a16:creationId xmlns:a16="http://schemas.microsoft.com/office/drawing/2014/main" id="{C4D24BF9-57CA-AE6C-A0C3-984DD75A11D0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437" name="図 43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5832112"/>
            <a:ext cx="1212280" cy="1248857"/>
          </a:xfrm>
          <a:prstGeom prst="rect">
            <a:avLst/>
          </a:prstGeom>
        </p:spPr>
      </p:pic>
      <p:grpSp>
        <p:nvGrpSpPr>
          <p:cNvPr id="462" name="グループ化 461">
            <a:extLst>
              <a:ext uri="{FF2B5EF4-FFF2-40B4-BE49-F238E27FC236}">
                <a16:creationId xmlns:a16="http://schemas.microsoft.com/office/drawing/2014/main" id="{FA7FBC87-9511-54BC-41A0-2FE91E5B583D}"/>
              </a:ext>
            </a:extLst>
          </p:cNvPr>
          <p:cNvGrpSpPr/>
          <p:nvPr/>
        </p:nvGrpSpPr>
        <p:grpSpPr>
          <a:xfrm>
            <a:off x="391130" y="5970192"/>
            <a:ext cx="1125513" cy="541345"/>
            <a:chOff x="391130" y="1876552"/>
            <a:chExt cx="1125513" cy="541345"/>
          </a:xfrm>
        </p:grpSpPr>
        <p:pic>
          <p:nvPicPr>
            <p:cNvPr id="463" name="図 462">
              <a:extLst>
                <a:ext uri="{FF2B5EF4-FFF2-40B4-BE49-F238E27FC236}">
                  <a16:creationId xmlns:a16="http://schemas.microsoft.com/office/drawing/2014/main" id="{AC6AF338-D657-A484-6CFF-DEAF972F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67" name="グループ化 466">
              <a:extLst>
                <a:ext uri="{FF2B5EF4-FFF2-40B4-BE49-F238E27FC236}">
                  <a16:creationId xmlns:a16="http://schemas.microsoft.com/office/drawing/2014/main" id="{BBDA5C1D-CC5F-6451-349D-CEAA8C8A999C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68" name="グループ化 467">
                <a:extLst>
                  <a:ext uri="{FF2B5EF4-FFF2-40B4-BE49-F238E27FC236}">
                    <a16:creationId xmlns:a16="http://schemas.microsoft.com/office/drawing/2014/main" id="{5E261EBC-22B0-29E8-C94C-E904CE15A845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73" name="四角形: 角を丸くする 472">
                  <a:extLst>
                    <a:ext uri="{FF2B5EF4-FFF2-40B4-BE49-F238E27FC236}">
                      <a16:creationId xmlns:a16="http://schemas.microsoft.com/office/drawing/2014/main" id="{90D5C05B-AA61-944D-71FC-B9048961134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751DBC09-1DF8-F156-D0EE-E4359CFC298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69" name="テキスト ボックス 468">
                <a:extLst>
                  <a:ext uri="{FF2B5EF4-FFF2-40B4-BE49-F238E27FC236}">
                    <a16:creationId xmlns:a16="http://schemas.microsoft.com/office/drawing/2014/main" id="{20E0DA22-2A79-3571-FE6B-DF525A5C5F59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70" name="グループ化 469">
                <a:extLst>
                  <a:ext uri="{FF2B5EF4-FFF2-40B4-BE49-F238E27FC236}">
                    <a16:creationId xmlns:a16="http://schemas.microsoft.com/office/drawing/2014/main" id="{EEC58612-4E21-9F61-91C6-7B3035CD62F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71" name="テキスト ボックス 470">
                  <a:extLst>
                    <a:ext uri="{FF2B5EF4-FFF2-40B4-BE49-F238E27FC236}">
                      <a16:creationId xmlns:a16="http://schemas.microsoft.com/office/drawing/2014/main" id="{D8A4A04B-403F-2942-BEFC-C4A91782ACB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72" name="テキスト ボックス 471">
                  <a:extLst>
                    <a:ext uri="{FF2B5EF4-FFF2-40B4-BE49-F238E27FC236}">
                      <a16:creationId xmlns:a16="http://schemas.microsoft.com/office/drawing/2014/main" id="{3E91547D-8720-407E-D782-22680C2D83B8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445" name="図 444">
            <a:extLst>
              <a:ext uri="{FF2B5EF4-FFF2-40B4-BE49-F238E27FC236}">
                <a16:creationId xmlns:a16="http://schemas.microsoft.com/office/drawing/2014/main" id="{243170FF-BFB4-76E1-E4B4-6BCBE877753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14" y="8770167"/>
            <a:ext cx="1126061" cy="1316786"/>
          </a:xfrm>
          <a:prstGeom prst="rect">
            <a:avLst/>
          </a:prstGeom>
        </p:spPr>
      </p:pic>
      <p:pic>
        <p:nvPicPr>
          <p:cNvPr id="441" name="図 440">
            <a:extLst>
              <a:ext uri="{FF2B5EF4-FFF2-40B4-BE49-F238E27FC236}">
                <a16:creationId xmlns:a16="http://schemas.microsoft.com/office/drawing/2014/main" id="{165D924F-99F1-E273-245A-F88D6DE7DCA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3" y="5848966"/>
            <a:ext cx="1183540" cy="1191378"/>
          </a:xfrm>
          <a:prstGeom prst="rect">
            <a:avLst/>
          </a:prstGeom>
        </p:spPr>
      </p:pic>
      <p:pic>
        <p:nvPicPr>
          <p:cNvPr id="435" name="図 43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96" y="1766341"/>
            <a:ext cx="1233181" cy="1272371"/>
          </a:xfrm>
          <a:prstGeom prst="rect">
            <a:avLst/>
          </a:prstGeom>
        </p:spPr>
      </p:pic>
      <p:pic>
        <p:nvPicPr>
          <p:cNvPr id="433" name="図 432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7" y="1701536"/>
            <a:ext cx="1118223" cy="1382103"/>
          </a:xfrm>
          <a:prstGeom prst="rect">
            <a:avLst/>
          </a:prstGeom>
        </p:spPr>
      </p:pic>
      <p:pic>
        <p:nvPicPr>
          <p:cNvPr id="431" name="図 430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1" y="1740432"/>
            <a:ext cx="1180927" cy="13403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F0BBAFB-02FC-F65F-F0EF-0A4FCD1C3A65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E3C0AB4-675A-7039-975B-B5B16FE42876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64DC885-D2D1-B86A-71BB-BC1CBF155726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A69722E-E2EC-41F8-8BE6-B064860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FA3261C-9099-6E22-47E7-2697B634C601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4D580EA9-9339-CCF0-6FFA-CF34F2421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1BDC94AD-7707-A40C-DBD5-638CCC463380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4F8A91-4D89-9315-2D76-7902B2359DDA}"/>
              </a:ext>
            </a:extLst>
          </p:cNvPr>
          <p:cNvSpPr txBox="1"/>
          <p:nvPr/>
        </p:nvSpPr>
        <p:spPr>
          <a:xfrm>
            <a:off x="225051" y="771026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83396" y="1202100"/>
            <a:ext cx="2143765" cy="567386"/>
            <a:chOff x="283396" y="1202100"/>
            <a:chExt cx="2143765" cy="56738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2702072" y="1202100"/>
            <a:ext cx="2143765" cy="567386"/>
            <a:chOff x="283396" y="1202100"/>
            <a:chExt cx="2143765" cy="567386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5116064" y="1202100"/>
            <a:ext cx="2143765" cy="567386"/>
            <a:chOff x="283396" y="1202100"/>
            <a:chExt cx="2143765" cy="567386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83396" y="5318942"/>
            <a:ext cx="2143765" cy="567386"/>
            <a:chOff x="283396" y="1202100"/>
            <a:chExt cx="2143765" cy="567386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702072" y="4242466"/>
            <a:ext cx="2143765" cy="567386"/>
            <a:chOff x="283396" y="1202100"/>
            <a:chExt cx="2143765" cy="567386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050" b="1" spc="-120" dirty="0"/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16064" y="5292424"/>
            <a:ext cx="2143765" cy="575102"/>
            <a:chOff x="5116064" y="4604422"/>
            <a:chExt cx="2143765" cy="575102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348306" y="4609539"/>
                <a:ext cx="171683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デザインエコ</a:t>
                </a:r>
                <a:endParaRPr lang="ja-JP" altLang="en-US" sz="1050" b="1" dirty="0"/>
              </a:p>
            </p:txBody>
          </p: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4C09FB4B-E4B0-B285-25C5-DC9821F7B787}"/>
              </a:ext>
            </a:extLst>
          </p:cNvPr>
          <p:cNvGrpSpPr/>
          <p:nvPr/>
        </p:nvGrpSpPr>
        <p:grpSpPr>
          <a:xfrm>
            <a:off x="2718522" y="8189527"/>
            <a:ext cx="4546330" cy="473424"/>
            <a:chOff x="2718522" y="8189527"/>
            <a:chExt cx="4546330" cy="473424"/>
          </a:xfrm>
        </p:grpSpPr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A9587A5B-2AF1-DBFE-3C47-106EEFB5BEF2}"/>
                </a:ext>
              </a:extLst>
            </p:cNvPr>
            <p:cNvGrpSpPr/>
            <p:nvPr/>
          </p:nvGrpSpPr>
          <p:grpSpPr>
            <a:xfrm>
              <a:off x="2718522" y="8189527"/>
              <a:ext cx="4546330" cy="473424"/>
              <a:chOff x="2718522" y="8189527"/>
              <a:chExt cx="4546330" cy="473424"/>
            </a:xfrm>
          </p:grpSpPr>
          <p:grpSp>
            <p:nvGrpSpPr>
              <p:cNvPr id="121" name="グループ化 120">
                <a:extLst>
                  <a:ext uri="{FF2B5EF4-FFF2-40B4-BE49-F238E27FC236}">
                    <a16:creationId xmlns:a16="http://schemas.microsoft.com/office/drawing/2014/main" id="{36A67444-3BE0-3A55-CB90-5B795A0B0BC6}"/>
                  </a:ext>
                </a:extLst>
              </p:cNvPr>
              <p:cNvGrpSpPr/>
              <p:nvPr/>
            </p:nvGrpSpPr>
            <p:grpSpPr>
              <a:xfrm>
                <a:off x="2718522" y="8217194"/>
                <a:ext cx="4546330" cy="414988"/>
                <a:chOff x="2718522" y="8217194"/>
                <a:chExt cx="4546330" cy="414988"/>
              </a:xfrm>
            </p:grpSpPr>
            <p:sp>
              <p:nvSpPr>
                <p:cNvPr id="119" name="正方形/長方形 118">
                  <a:extLst>
                    <a:ext uri="{FF2B5EF4-FFF2-40B4-BE49-F238E27FC236}">
                      <a16:creationId xmlns:a16="http://schemas.microsoft.com/office/drawing/2014/main" id="{9919A254-9676-19AF-7F13-F8E45BC64738}"/>
                    </a:ext>
                  </a:extLst>
                </p:cNvPr>
                <p:cNvSpPr/>
                <p:nvPr/>
              </p:nvSpPr>
              <p:spPr>
                <a:xfrm>
                  <a:off x="2723545" y="8217194"/>
                  <a:ext cx="4541307" cy="414988"/>
                </a:xfrm>
                <a:prstGeom prst="rect">
                  <a:avLst/>
                </a:prstGeom>
                <a:solidFill>
                  <a:srgbClr val="8EC31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6" name="直線コネクタ 115">
                  <a:extLst>
                    <a:ext uri="{FF2B5EF4-FFF2-40B4-BE49-F238E27FC236}">
                      <a16:creationId xmlns:a16="http://schemas.microsoft.com/office/drawing/2014/main" id="{D21FAE30-4363-3F91-5672-AE321EE1B7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18522" y="8432959"/>
                  <a:ext cx="454130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グループ化 113">
                <a:extLst>
                  <a:ext uri="{FF2B5EF4-FFF2-40B4-BE49-F238E27FC236}">
                    <a16:creationId xmlns:a16="http://schemas.microsoft.com/office/drawing/2014/main" id="{D3F54B5B-581D-BC3E-FEBE-52430F7825ED}"/>
                  </a:ext>
                </a:extLst>
              </p:cNvPr>
              <p:cNvGrpSpPr/>
              <p:nvPr/>
            </p:nvGrpSpPr>
            <p:grpSpPr>
              <a:xfrm>
                <a:off x="4811179" y="8424424"/>
                <a:ext cx="1043753" cy="238527"/>
                <a:chOff x="4908585" y="8014411"/>
                <a:chExt cx="1043753" cy="238527"/>
              </a:xfrm>
            </p:grpSpPr>
            <p:sp>
              <p:nvSpPr>
                <p:cNvPr id="112" name="正方形/長方形 111">
                  <a:extLst>
                    <a:ext uri="{FF2B5EF4-FFF2-40B4-BE49-F238E27FC236}">
                      <a16:creationId xmlns:a16="http://schemas.microsoft.com/office/drawing/2014/main" id="{0E088AD6-B66F-E239-23F1-B649F96CB17A}"/>
                    </a:ext>
                  </a:extLst>
                </p:cNvPr>
                <p:cNvSpPr/>
                <p:nvPr/>
              </p:nvSpPr>
              <p:spPr>
                <a:xfrm>
                  <a:off x="4908585" y="8060956"/>
                  <a:ext cx="1043753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テキスト ボックス 112">
                  <a:extLst>
                    <a:ext uri="{FF2B5EF4-FFF2-40B4-BE49-F238E27FC236}">
                      <a16:creationId xmlns:a16="http://schemas.microsoft.com/office/drawing/2014/main" id="{00765F83-7C13-E774-0009-ABB900F718FC}"/>
                    </a:ext>
                  </a:extLst>
                </p:cNvPr>
                <p:cNvSpPr txBox="1"/>
                <p:nvPr/>
              </p:nvSpPr>
              <p:spPr>
                <a:xfrm>
                  <a:off x="5099106" y="8014411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dirty="0">
                      <a:solidFill>
                        <a:srgbClr val="00429C"/>
                      </a:solidFill>
                      <a:latin typeface="ShinGoPro-Medium"/>
                    </a:rPr>
                    <a:t>給湯専用</a:t>
                  </a:r>
                  <a:endParaRPr lang="ja-JP" altLang="en-US" sz="950" b="1" dirty="0">
                    <a:solidFill>
                      <a:srgbClr val="00429C"/>
                    </a:solidFill>
                  </a:endParaRPr>
                </a:p>
              </p:txBody>
            </p:sp>
          </p:grpSp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4A38F704-4D8C-9F86-95B8-F7F538376D0D}"/>
                  </a:ext>
                </a:extLst>
              </p:cNvPr>
              <p:cNvSpPr txBox="1"/>
              <p:nvPr/>
            </p:nvSpPr>
            <p:spPr>
              <a:xfrm>
                <a:off x="4409608" y="8189527"/>
                <a:ext cx="146770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i="0" u="none" strike="noStrike" spc="-120" dirty="0">
                    <a:solidFill>
                      <a:srgbClr val="FFFFFF"/>
                    </a:solidFill>
                    <a:latin typeface="HiraginoUDSansStd-W6"/>
                  </a:rPr>
                  <a:t>給湯専用タイプ</a:t>
                </a:r>
                <a:endParaRPr lang="ja-JP" altLang="en-US" sz="1200" b="1" spc="-120" dirty="0"/>
              </a:p>
            </p:txBody>
          </p:sp>
        </p:grp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78ECD926-E1CC-CE2F-B6AD-2997D2AD5B56}"/>
                </a:ext>
              </a:extLst>
            </p:cNvPr>
            <p:cNvGrpSpPr/>
            <p:nvPr/>
          </p:nvGrpSpPr>
          <p:grpSpPr>
            <a:xfrm>
              <a:off x="4132494" y="8399536"/>
              <a:ext cx="648549" cy="246221"/>
              <a:chOff x="4132494" y="8399536"/>
              <a:chExt cx="648549" cy="246221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7AE410F1-5391-916A-5E35-050E493E08F0}"/>
                  </a:ext>
                </a:extLst>
              </p:cNvPr>
              <p:cNvSpPr/>
              <p:nvPr/>
            </p:nvSpPr>
            <p:spPr>
              <a:xfrm>
                <a:off x="4132494" y="8468095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C2381EEB-DEC1-25CF-B605-F5C7F2CF81FE}"/>
                  </a:ext>
                </a:extLst>
              </p:cNvPr>
              <p:cNvSpPr txBox="1"/>
              <p:nvPr/>
            </p:nvSpPr>
            <p:spPr>
              <a:xfrm>
                <a:off x="4241834" y="8399536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50" name="グループ化 149">
            <a:extLst>
              <a:ext uri="{FF2B5EF4-FFF2-40B4-BE49-F238E27FC236}">
                <a16:creationId xmlns:a16="http://schemas.microsoft.com/office/drawing/2014/main" id="{C06A73B0-D982-A99E-DA6D-3BD83598115A}"/>
              </a:ext>
            </a:extLst>
          </p:cNvPr>
          <p:cNvGrpSpPr/>
          <p:nvPr/>
        </p:nvGrpSpPr>
        <p:grpSpPr>
          <a:xfrm>
            <a:off x="391130" y="1876552"/>
            <a:ext cx="1125513" cy="541345"/>
            <a:chOff x="391130" y="1876552"/>
            <a:chExt cx="1125513" cy="541345"/>
          </a:xfrm>
        </p:grpSpPr>
        <p:pic>
          <p:nvPicPr>
            <p:cNvPr id="127" name="図 126">
              <a:extLst>
                <a:ext uri="{FF2B5EF4-FFF2-40B4-BE49-F238E27FC236}">
                  <a16:creationId xmlns:a16="http://schemas.microsoft.com/office/drawing/2014/main" id="{C4FAFA7F-006A-FDB7-7930-082CF5F5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32CE49CD-E9EA-095A-10D5-5727AF2B0E75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42" name="グループ化 141">
                <a:extLst>
                  <a:ext uri="{FF2B5EF4-FFF2-40B4-BE49-F238E27FC236}">
                    <a16:creationId xmlns:a16="http://schemas.microsoft.com/office/drawing/2014/main" id="{4FA0E9EA-1516-85D9-B280-DEEB975E02A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129" name="四角形: 角を丸くする 128">
                  <a:extLst>
                    <a:ext uri="{FF2B5EF4-FFF2-40B4-BE49-F238E27FC236}">
                      <a16:creationId xmlns:a16="http://schemas.microsoft.com/office/drawing/2014/main" id="{341A4ACB-3C2C-299C-FBBC-FDD66AA0DB2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フリーフォーム: 図形 140">
                  <a:extLst>
                    <a:ext uri="{FF2B5EF4-FFF2-40B4-BE49-F238E27FC236}">
                      <a16:creationId xmlns:a16="http://schemas.microsoft.com/office/drawing/2014/main" id="{8F13BDCF-3D34-56DC-5017-8147C6CEFB95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676CF6B3-2551-E37B-FDE0-DFF7CA700BD5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58320AC1-41AC-943C-CF1F-391AB3115D6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147" name="テキスト ボックス 146">
                  <a:extLst>
                    <a:ext uri="{FF2B5EF4-FFF2-40B4-BE49-F238E27FC236}">
                      <a16:creationId xmlns:a16="http://schemas.microsoft.com/office/drawing/2014/main" id="{941379E2-A37F-1E1D-28FF-1F8639F5950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146" name="テキスト ボックス 145">
                  <a:extLst>
                    <a:ext uri="{FF2B5EF4-FFF2-40B4-BE49-F238E27FC236}">
                      <a16:creationId xmlns:a16="http://schemas.microsoft.com/office/drawing/2014/main" id="{6EC4704C-5A58-C93A-D14D-2D963EB53B8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B1BA3715-51F9-A644-B855-D7BCECD474BB}"/>
              </a:ext>
            </a:extLst>
          </p:cNvPr>
          <p:cNvGrpSpPr/>
          <p:nvPr/>
        </p:nvGrpSpPr>
        <p:grpSpPr>
          <a:xfrm>
            <a:off x="5229303" y="5884302"/>
            <a:ext cx="1125513" cy="540165"/>
            <a:chOff x="391130" y="1876552"/>
            <a:chExt cx="1125513" cy="540165"/>
          </a:xfrm>
        </p:grpSpPr>
        <p:pic>
          <p:nvPicPr>
            <p:cNvPr id="203" name="図 202">
              <a:extLst>
                <a:ext uri="{FF2B5EF4-FFF2-40B4-BE49-F238E27FC236}">
                  <a16:creationId xmlns:a16="http://schemas.microsoft.com/office/drawing/2014/main" id="{BCD39092-9880-6346-E625-0A21E4B1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B17DB607-2263-DEB2-D102-09D6AEC2227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205" name="グループ化 204">
                <a:extLst>
                  <a:ext uri="{FF2B5EF4-FFF2-40B4-BE49-F238E27FC236}">
                    <a16:creationId xmlns:a16="http://schemas.microsoft.com/office/drawing/2014/main" id="{83F0CDC3-C507-F705-29E5-674DA8C3376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10" name="四角形: 角を丸くする 209">
                  <a:extLst>
                    <a:ext uri="{FF2B5EF4-FFF2-40B4-BE49-F238E27FC236}">
                      <a16:creationId xmlns:a16="http://schemas.microsoft.com/office/drawing/2014/main" id="{BA8B4031-5DA7-4E70-18A0-2FDBB44DEBEB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1" name="フリーフォーム: 図形 210">
                  <a:extLst>
                    <a:ext uri="{FF2B5EF4-FFF2-40B4-BE49-F238E27FC236}">
                      <a16:creationId xmlns:a16="http://schemas.microsoft.com/office/drawing/2014/main" id="{E54690CA-1F37-1FBE-5770-3C703DA9D60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06" name="テキスト ボックス 205">
                <a:extLst>
                  <a:ext uri="{FF2B5EF4-FFF2-40B4-BE49-F238E27FC236}">
                    <a16:creationId xmlns:a16="http://schemas.microsoft.com/office/drawing/2014/main" id="{7CB7F511-5E8E-392B-B28B-E72862F1ABEC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07" name="グループ化 206">
                <a:extLst>
                  <a:ext uri="{FF2B5EF4-FFF2-40B4-BE49-F238E27FC236}">
                    <a16:creationId xmlns:a16="http://schemas.microsoft.com/office/drawing/2014/main" id="{76367F83-0D8B-05D4-B4D6-FE4ABD52E20A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208" name="テキスト ボックス 207">
                  <a:extLst>
                    <a:ext uri="{FF2B5EF4-FFF2-40B4-BE49-F238E27FC236}">
                      <a16:creationId xmlns:a16="http://schemas.microsoft.com/office/drawing/2014/main" id="{DA17703A-324A-DAB0-279C-9770F1B52283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09" name="テキスト ボックス 208">
                  <a:extLst>
                    <a:ext uri="{FF2B5EF4-FFF2-40B4-BE49-F238E27FC236}">
                      <a16:creationId xmlns:a16="http://schemas.microsoft.com/office/drawing/2014/main" id="{57A4D4AF-610A-C2FC-EAC9-22610E2D04A6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18559" y="2680596"/>
            <a:ext cx="1117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 smtClean="0">
                <a:latin typeface="GothicBBBPro-Medium"/>
              </a:rPr>
              <a:t>CHP-HXE37AY5</a:t>
            </a:r>
          </a:p>
          <a:p>
            <a:pPr algn="l">
              <a:lnSpc>
                <a:spcPts val="800"/>
              </a:lnSpc>
            </a:pP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D9AB4F1-CEB3-7A4D-9736-4C67129C3CC1}"/>
              </a:ext>
            </a:extLst>
          </p:cNvPr>
          <p:cNvGrpSpPr/>
          <p:nvPr/>
        </p:nvGrpSpPr>
        <p:grpSpPr>
          <a:xfrm>
            <a:off x="171689" y="2975457"/>
            <a:ext cx="2407402" cy="1073427"/>
            <a:chOff x="171689" y="2975457"/>
            <a:chExt cx="2407402" cy="1073427"/>
          </a:xfrm>
        </p:grpSpPr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366936A1-DAAA-9B9C-3B78-F09423C5A755}"/>
                </a:ext>
              </a:extLst>
            </p:cNvPr>
            <p:cNvGrpSpPr/>
            <p:nvPr/>
          </p:nvGrpSpPr>
          <p:grpSpPr>
            <a:xfrm>
              <a:off x="289525" y="3016353"/>
              <a:ext cx="534183" cy="230832"/>
              <a:chOff x="285617" y="2850807"/>
              <a:chExt cx="534183" cy="230832"/>
            </a:xfrm>
          </p:grpSpPr>
          <p:sp>
            <p:nvSpPr>
              <p:cNvPr id="214" name="矢印: 五方向 213">
                <a:extLst>
                  <a:ext uri="{FF2B5EF4-FFF2-40B4-BE49-F238E27FC236}">
                    <a16:creationId xmlns:a16="http://schemas.microsoft.com/office/drawing/2014/main" id="{4825227A-67DE-69C2-2342-4EEAB3866BD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テキスト ボックス 215">
                <a:extLst>
                  <a:ext uri="{FF2B5EF4-FFF2-40B4-BE49-F238E27FC236}">
                    <a16:creationId xmlns:a16="http://schemas.microsoft.com/office/drawing/2014/main" id="{C8B425C6-140D-E2D3-43E1-1889B27D1D1A}"/>
                  </a:ext>
                </a:extLst>
              </p:cNvPr>
              <p:cNvSpPr txBox="1"/>
              <p:nvPr/>
            </p:nvSpPr>
            <p:spPr>
              <a:xfrm>
                <a:off x="285617" y="285080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000" dirty="0"/>
              </a:p>
            </p:txBody>
          </p:sp>
        </p:grp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BF891EE3-175E-EDE5-044F-45F2591DEC39}"/>
                </a:ext>
              </a:extLst>
            </p:cNvPr>
            <p:cNvSpPr txBox="1"/>
            <p:nvPr/>
          </p:nvSpPr>
          <p:spPr>
            <a:xfrm>
              <a:off x="662858" y="2975457"/>
              <a:ext cx="19162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CHP-HXE37AY5</a:t>
              </a:r>
              <a:endParaRPr lang="ja-JP" altLang="en-US" sz="1500" spc="100" dirty="0"/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E424FF6C-6457-7FAD-82A8-460671CBEAB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29" name="テキスト ボックス 228">
              <a:extLst>
                <a:ext uri="{FF2B5EF4-FFF2-40B4-BE49-F238E27FC236}">
                  <a16:creationId xmlns:a16="http://schemas.microsoft.com/office/drawing/2014/main" id="{CC19AB4C-045D-D5B9-CCC8-183AF270F74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1,196,800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1,088,000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870CA35D-1D6F-48D2-670A-AEAACC37D797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1,207,800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0" name="グループ化 239">
              <a:extLst>
                <a:ext uri="{FF2B5EF4-FFF2-40B4-BE49-F238E27FC236}">
                  <a16:creationId xmlns:a16="http://schemas.microsoft.com/office/drawing/2014/main" id="{18FE0D15-CDE8-91D8-FC6B-C9689FE4D791}"/>
                </a:ext>
              </a:extLst>
            </p:cNvPr>
            <p:cNvGrpSpPr/>
            <p:nvPr/>
          </p:nvGrpSpPr>
          <p:grpSpPr>
            <a:xfrm>
              <a:off x="171689" y="3625085"/>
              <a:ext cx="2368359" cy="423799"/>
              <a:chOff x="171689" y="3592565"/>
              <a:chExt cx="2368359" cy="423799"/>
            </a:xfrm>
          </p:grpSpPr>
          <p:grpSp>
            <p:nvGrpSpPr>
              <p:cNvPr id="237" name="グループ化 236">
                <a:extLst>
                  <a:ext uri="{FF2B5EF4-FFF2-40B4-BE49-F238E27FC236}">
                    <a16:creationId xmlns:a16="http://schemas.microsoft.com/office/drawing/2014/main" id="{91A97571-2092-F529-BA9B-712BC5140214}"/>
                  </a:ext>
                </a:extLst>
              </p:cNvPr>
              <p:cNvGrpSpPr/>
              <p:nvPr/>
            </p:nvGrpSpPr>
            <p:grpSpPr>
              <a:xfrm>
                <a:off x="171689" y="359256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32" name="四角形: 角を丸くする 231">
                  <a:extLst>
                    <a:ext uri="{FF2B5EF4-FFF2-40B4-BE49-F238E27FC236}">
                      <a16:creationId xmlns:a16="http://schemas.microsoft.com/office/drawing/2014/main" id="{452D7180-1B70-04A8-C657-18A6E97D1E3C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楕円 232">
                  <a:extLst>
                    <a:ext uri="{FF2B5EF4-FFF2-40B4-BE49-F238E27FC236}">
                      <a16:creationId xmlns:a16="http://schemas.microsoft.com/office/drawing/2014/main" id="{843A6493-0168-89BA-7DF2-EC02F57CC4F5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テキスト ボックス 235">
                  <a:extLst>
                    <a:ext uri="{FF2B5EF4-FFF2-40B4-BE49-F238E27FC236}">
                      <a16:creationId xmlns:a16="http://schemas.microsoft.com/office/drawing/2014/main" id="{D6BAE5D8-8549-A767-22DF-BCECCF74106B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id="{BA2AAFBE-2E0A-B780-1E91-D83359448FF8}"/>
                  </a:ext>
                </a:extLst>
              </p:cNvPr>
              <p:cNvSpPr txBox="1"/>
              <p:nvPr/>
            </p:nvSpPr>
            <p:spPr>
              <a:xfrm>
                <a:off x="680598" y="3647032"/>
                <a:ext cx="1859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0,000,000</a:t>
                </a:r>
                <a:r>
                  <a:rPr lang="ja-JP" altLang="en-US" sz="12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円</a:t>
                </a:r>
                <a:endParaRPr lang="ja-JP" altLang="en-US" sz="1200" b="1" spc="200" dirty="0">
                  <a:solidFill>
                    <a:srgbClr val="E60012"/>
                  </a:solidFill>
                </a:endParaRPr>
              </a:p>
            </p:txBody>
          </p:sp>
        </p:grpSp>
      </p:grp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AD52A76A-9EB4-8886-D917-61BD03CCAD37}"/>
              </a:ext>
            </a:extLst>
          </p:cNvPr>
          <p:cNvGrpSpPr/>
          <p:nvPr/>
        </p:nvGrpSpPr>
        <p:grpSpPr>
          <a:xfrm>
            <a:off x="171689" y="4038824"/>
            <a:ext cx="2391645" cy="1046048"/>
            <a:chOff x="171689" y="2975457"/>
            <a:chExt cx="2391645" cy="1046048"/>
          </a:xfrm>
        </p:grpSpPr>
        <p:grpSp>
          <p:nvGrpSpPr>
            <p:cNvPr id="243" name="グループ化 242">
              <a:extLst>
                <a:ext uri="{FF2B5EF4-FFF2-40B4-BE49-F238E27FC236}">
                  <a16:creationId xmlns:a16="http://schemas.microsoft.com/office/drawing/2014/main" id="{95EE6CB3-8842-4F33-EC55-05CD91C0B9C5}"/>
                </a:ext>
              </a:extLst>
            </p:cNvPr>
            <p:cNvGrpSpPr/>
            <p:nvPr/>
          </p:nvGrpSpPr>
          <p:grpSpPr>
            <a:xfrm>
              <a:off x="297763" y="3018662"/>
              <a:ext cx="534183" cy="230832"/>
              <a:chOff x="293855" y="2853116"/>
              <a:chExt cx="534183" cy="230832"/>
            </a:xfrm>
          </p:grpSpPr>
          <p:sp>
            <p:nvSpPr>
              <p:cNvPr id="254" name="矢印: 五方向 253">
                <a:extLst>
                  <a:ext uri="{FF2B5EF4-FFF2-40B4-BE49-F238E27FC236}">
                    <a16:creationId xmlns:a16="http://schemas.microsoft.com/office/drawing/2014/main" id="{20355EDE-257A-EC75-0BB0-8B96350F52A6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D325C86A-5DA8-09DD-D6FC-0DECE693AAC5}"/>
                  </a:ext>
                </a:extLst>
              </p:cNvPr>
              <p:cNvSpPr txBox="1"/>
              <p:nvPr/>
            </p:nvSpPr>
            <p:spPr>
              <a:xfrm>
                <a:off x="293855" y="2853116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4B6FF422-CD1A-FF31-F01E-601263948FF7}"/>
                </a:ext>
              </a:extLst>
            </p:cNvPr>
            <p:cNvSpPr txBox="1"/>
            <p:nvPr/>
          </p:nvSpPr>
          <p:spPr>
            <a:xfrm>
              <a:off x="662859" y="2975457"/>
              <a:ext cx="189974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CHP-HXE46AY5</a:t>
              </a:r>
              <a:endParaRPr lang="ja-JP" altLang="en-US" sz="1500" spc="100" dirty="0"/>
            </a:p>
          </p:txBody>
        </p:sp>
        <p:sp>
          <p:nvSpPr>
            <p:cNvPr id="245" name="テキスト ボックス 244">
              <a:extLst>
                <a:ext uri="{FF2B5EF4-FFF2-40B4-BE49-F238E27FC236}">
                  <a16:creationId xmlns:a16="http://schemas.microsoft.com/office/drawing/2014/main" id="{18888899-5991-46CE-A6B4-9DE2459FAC0E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46" name="テキスト ボックス 245">
              <a:extLst>
                <a:ext uri="{FF2B5EF4-FFF2-40B4-BE49-F238E27FC236}">
                  <a16:creationId xmlns:a16="http://schemas.microsoft.com/office/drawing/2014/main" id="{641DA3EA-7B5F-AFC4-1739-AF9E5836F8CB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1,294,700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1,177,000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08C8FA54-72A1-3FB7-0283-D4EB691D846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1,305,700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1,187,000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F0B49421-69A7-5F90-2611-E2C4BDD5A28D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51" name="四角形: 角を丸くする 250">
                <a:extLst>
                  <a:ext uri="{FF2B5EF4-FFF2-40B4-BE49-F238E27FC236}">
                    <a16:creationId xmlns:a16="http://schemas.microsoft.com/office/drawing/2014/main" id="{1844816D-8E53-2F8A-D06D-6FEE95EB4077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楕円 251">
                <a:extLst>
                  <a:ext uri="{FF2B5EF4-FFF2-40B4-BE49-F238E27FC236}">
                    <a16:creationId xmlns:a16="http://schemas.microsoft.com/office/drawing/2014/main" id="{E1599AE1-4E96-BCE2-EAD0-A84041546D5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テキスト ボックス 252">
                <a:extLst>
                  <a:ext uri="{FF2B5EF4-FFF2-40B4-BE49-F238E27FC236}">
                    <a16:creationId xmlns:a16="http://schemas.microsoft.com/office/drawing/2014/main" id="{D542752A-DBF5-D3F7-A4BB-764F786B79EC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11469AC-C3E8-FB92-7BE4-1D8E536C038A}"/>
              </a:ext>
            </a:extLst>
          </p:cNvPr>
          <p:cNvGrpSpPr/>
          <p:nvPr/>
        </p:nvGrpSpPr>
        <p:grpSpPr>
          <a:xfrm>
            <a:off x="171689" y="7014250"/>
            <a:ext cx="2391645" cy="1046048"/>
            <a:chOff x="171689" y="2975457"/>
            <a:chExt cx="2391645" cy="1046048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BAC392C-2220-F751-6836-0EF5C89C83C8}"/>
                </a:ext>
              </a:extLst>
            </p:cNvPr>
            <p:cNvGrpSpPr/>
            <p:nvPr/>
          </p:nvGrpSpPr>
          <p:grpSpPr>
            <a:xfrm>
              <a:off x="298731" y="3014543"/>
              <a:ext cx="537334" cy="230832"/>
              <a:chOff x="294823" y="2848997"/>
              <a:chExt cx="537334" cy="230832"/>
            </a:xfrm>
          </p:grpSpPr>
          <p:sp>
            <p:nvSpPr>
              <p:cNvPr id="268" name="矢印: 五方向 267">
                <a:extLst>
                  <a:ext uri="{FF2B5EF4-FFF2-40B4-BE49-F238E27FC236}">
                    <a16:creationId xmlns:a16="http://schemas.microsoft.com/office/drawing/2014/main" id="{E54F47A0-E66F-3216-9947-A44A47279214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テキスト ボックス 268">
                <a:extLst>
                  <a:ext uri="{FF2B5EF4-FFF2-40B4-BE49-F238E27FC236}">
                    <a16:creationId xmlns:a16="http://schemas.microsoft.com/office/drawing/2014/main" id="{CF5F101E-693C-719E-9F0B-FE309D7809D2}"/>
                  </a:ext>
                </a:extLst>
              </p:cNvPr>
              <p:cNvSpPr txBox="1"/>
              <p:nvPr/>
            </p:nvSpPr>
            <p:spPr>
              <a:xfrm>
                <a:off x="297974" y="284899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8CB7D332-F959-5F4E-0CF0-2C944975E779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</a:t>
              </a:r>
              <a:endParaRPr lang="ja-JP" altLang="en-US" sz="1500" spc="100" dirty="0"/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44DE9A89-E2D2-BF1C-E3DA-C30D13108885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1,007,600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916,000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1,018,600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926,000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70AC3D5C-78ED-A6BC-54D4-8F12001CDD3F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65" name="四角形: 角を丸くする 264">
                <a:extLst>
                  <a:ext uri="{FF2B5EF4-FFF2-40B4-BE49-F238E27FC236}">
                    <a16:creationId xmlns:a16="http://schemas.microsoft.com/office/drawing/2014/main" id="{C8439F51-FF44-7874-CA20-82D52BB33A60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楕円 265">
                <a:extLst>
                  <a:ext uri="{FF2B5EF4-FFF2-40B4-BE49-F238E27FC236}">
                    <a16:creationId xmlns:a16="http://schemas.microsoft.com/office/drawing/2014/main" id="{12DB6303-91BB-9143-A7AE-A7DE5579D78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B71CEB84-9501-0754-67F7-42A36442192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211299" y="679758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CHP-46AY5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3713FA63-B82D-48DF-0820-C4C29D15D8C7}"/>
              </a:ext>
            </a:extLst>
          </p:cNvPr>
          <p:cNvGrpSpPr/>
          <p:nvPr/>
        </p:nvGrpSpPr>
        <p:grpSpPr>
          <a:xfrm>
            <a:off x="171689" y="9111679"/>
            <a:ext cx="2391645" cy="1046048"/>
            <a:chOff x="171689" y="2975457"/>
            <a:chExt cx="2391645" cy="1046048"/>
          </a:xfrm>
        </p:grpSpPr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BE633ACD-4A10-0816-3E52-B32FF99EB195}"/>
                </a:ext>
              </a:extLst>
            </p:cNvPr>
            <p:cNvGrpSpPr/>
            <p:nvPr/>
          </p:nvGrpSpPr>
          <p:grpSpPr>
            <a:xfrm>
              <a:off x="297763" y="3010424"/>
              <a:ext cx="534183" cy="230832"/>
              <a:chOff x="293855" y="2844878"/>
              <a:chExt cx="534183" cy="230832"/>
            </a:xfrm>
          </p:grpSpPr>
          <p:sp>
            <p:nvSpPr>
              <p:cNvPr id="283" name="矢印: 五方向 282">
                <a:extLst>
                  <a:ext uri="{FF2B5EF4-FFF2-40B4-BE49-F238E27FC236}">
                    <a16:creationId xmlns:a16="http://schemas.microsoft.com/office/drawing/2014/main" id="{B476057A-3221-6907-B3B6-8B5B2721CEA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B871F68C-5AD1-13DE-A3FE-C5B3FCB5C0AE}"/>
                  </a:ext>
                </a:extLst>
              </p:cNvPr>
              <p:cNvSpPr txBox="1"/>
              <p:nvPr/>
            </p:nvSpPr>
            <p:spPr>
              <a:xfrm>
                <a:off x="293855" y="2844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9DD3D7EF-FE01-0809-193C-1AA8B54AE7CC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CHP-46AY5</a:t>
              </a:r>
              <a:endParaRPr lang="ja-JP" altLang="en-US" sz="1500" spc="100" dirty="0"/>
            </a:p>
          </p:txBody>
        </p:sp>
        <p:sp>
          <p:nvSpPr>
            <p:cNvPr id="274" name="テキスト ボックス 273">
              <a:extLst>
                <a:ext uri="{FF2B5EF4-FFF2-40B4-BE49-F238E27FC236}">
                  <a16:creationId xmlns:a16="http://schemas.microsoft.com/office/drawing/2014/main" id="{0C925931-988D-F083-FE52-EDD04E9B351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3C57A709-724E-584A-2405-39F00F93AF43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E7E4A564-5267-839A-F2AA-AA4E41947EF7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8" name="グループ化 277">
              <a:extLst>
                <a:ext uri="{FF2B5EF4-FFF2-40B4-BE49-F238E27FC236}">
                  <a16:creationId xmlns:a16="http://schemas.microsoft.com/office/drawing/2014/main" id="{4F7C80F2-9F77-E819-4EE8-C7AA6A90EA2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80" name="四角形: 角を丸くする 279">
                <a:extLst>
                  <a:ext uri="{FF2B5EF4-FFF2-40B4-BE49-F238E27FC236}">
                    <a16:creationId xmlns:a16="http://schemas.microsoft.com/office/drawing/2014/main" id="{31195658-D147-3C2B-635C-18B73E5BCD92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楕円 280">
                <a:extLst>
                  <a:ext uri="{FF2B5EF4-FFF2-40B4-BE49-F238E27FC236}">
                    <a16:creationId xmlns:a16="http://schemas.microsoft.com/office/drawing/2014/main" id="{0A768E6C-ACC0-D765-6F06-0A17A0015BE2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D8F20651-3A43-DFDA-87DF-AFAB8DEA880D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B006CAD6-ADC1-A869-2250-DC2427B15FA6}"/>
              </a:ext>
            </a:extLst>
          </p:cNvPr>
          <p:cNvGrpSpPr/>
          <p:nvPr/>
        </p:nvGrpSpPr>
        <p:grpSpPr>
          <a:xfrm>
            <a:off x="2596345" y="2974280"/>
            <a:ext cx="2391645" cy="1046048"/>
            <a:chOff x="171689" y="2975457"/>
            <a:chExt cx="2391645" cy="1046048"/>
          </a:xfrm>
        </p:grpSpPr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F65FFAD6-79AE-6BEF-BCAC-8B399F4149CD}"/>
                </a:ext>
              </a:extLst>
            </p:cNvPr>
            <p:cNvGrpSpPr/>
            <p:nvPr/>
          </p:nvGrpSpPr>
          <p:grpSpPr>
            <a:xfrm>
              <a:off x="297763" y="3014543"/>
              <a:ext cx="534183" cy="230832"/>
              <a:chOff x="293855" y="2848997"/>
              <a:chExt cx="534183" cy="230832"/>
            </a:xfrm>
          </p:grpSpPr>
          <p:sp>
            <p:nvSpPr>
              <p:cNvPr id="312" name="矢印: 五方向 311">
                <a:extLst>
                  <a:ext uri="{FF2B5EF4-FFF2-40B4-BE49-F238E27FC236}">
                    <a16:creationId xmlns:a16="http://schemas.microsoft.com/office/drawing/2014/main" id="{80E585F9-8D1E-3A77-137A-A525351EEAD5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757D8D04-0397-72F9-DDAD-D187B87E0E76}"/>
                  </a:ext>
                </a:extLst>
              </p:cNvPr>
              <p:cNvSpPr txBox="1"/>
              <p:nvPr/>
            </p:nvSpPr>
            <p:spPr>
              <a:xfrm>
                <a:off x="293855" y="284899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3F58B26C-2D8A-D3DE-E215-D12FEE72A51D}"/>
                </a:ext>
              </a:extLst>
            </p:cNvPr>
            <p:cNvSpPr txBox="1"/>
            <p:nvPr/>
          </p:nvSpPr>
          <p:spPr>
            <a:xfrm>
              <a:off x="662859" y="2975457"/>
              <a:ext cx="188233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CHP-ES46AY5</a:t>
              </a:r>
              <a:endParaRPr lang="ja-JP" altLang="en-US" sz="1500" spc="100" dirty="0"/>
            </a:p>
          </p:txBody>
        </p:sp>
        <p:sp>
          <p:nvSpPr>
            <p:cNvPr id="303" name="テキスト ボックス 302">
              <a:extLst>
                <a:ext uri="{FF2B5EF4-FFF2-40B4-BE49-F238E27FC236}">
                  <a16:creationId xmlns:a16="http://schemas.microsoft.com/office/drawing/2014/main" id="{99D48B62-16F3-7044-4857-5F202C3AD8CF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04" name="テキスト ボックス 303">
              <a:extLst>
                <a:ext uri="{FF2B5EF4-FFF2-40B4-BE49-F238E27FC236}">
                  <a16:creationId xmlns:a16="http://schemas.microsoft.com/office/drawing/2014/main" id="{04038193-A816-6287-0682-4B1D808CADF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05" name="テキスト ボックス 304">
              <a:extLst>
                <a:ext uri="{FF2B5EF4-FFF2-40B4-BE49-F238E27FC236}">
                  <a16:creationId xmlns:a16="http://schemas.microsoft.com/office/drawing/2014/main" id="{5B6563B1-F688-E4E2-6BC0-2ABF3D094DAC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07" name="グループ化 306">
              <a:extLst>
                <a:ext uri="{FF2B5EF4-FFF2-40B4-BE49-F238E27FC236}">
                  <a16:creationId xmlns:a16="http://schemas.microsoft.com/office/drawing/2014/main" id="{C2DCF634-D98C-1813-9A09-0B85971727FC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09" name="四角形: 角を丸くする 308">
                <a:extLst>
                  <a:ext uri="{FF2B5EF4-FFF2-40B4-BE49-F238E27FC236}">
                    <a16:creationId xmlns:a16="http://schemas.microsoft.com/office/drawing/2014/main" id="{63BFB612-1777-48FB-8AAF-258E2E01C6EF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03304A21-A7BE-4513-5201-856AC31FBC6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テキスト ボックス 310">
                <a:extLst>
                  <a:ext uri="{FF2B5EF4-FFF2-40B4-BE49-F238E27FC236}">
                    <a16:creationId xmlns:a16="http://schemas.microsoft.com/office/drawing/2014/main" id="{D38C81B9-D044-E99D-9F11-5912C793A932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14" name="グループ化 313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585566" y="5943189"/>
            <a:ext cx="2408109" cy="1046048"/>
            <a:chOff x="171689" y="2975457"/>
            <a:chExt cx="2408109" cy="1046048"/>
          </a:xfrm>
        </p:grpSpPr>
        <p:grpSp>
          <p:nvGrpSpPr>
            <p:cNvPr id="315" name="グループ化 314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93644" y="3014543"/>
              <a:ext cx="534183" cy="230832"/>
              <a:chOff x="289736" y="2848997"/>
              <a:chExt cx="534183" cy="230832"/>
            </a:xfrm>
          </p:grpSpPr>
          <p:sp>
            <p:nvSpPr>
              <p:cNvPr id="326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289736" y="284899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CHP-HXE37AY5K</a:t>
              </a:r>
              <a:endParaRPr lang="ja-JP" altLang="en-US" sz="1500" spc="100" dirty="0"/>
            </a:p>
          </p:txBody>
        </p:sp>
        <p:sp>
          <p:nvSpPr>
            <p:cNvPr id="317" name="テキスト ボックス 316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C5C5189A-DA8B-ACFE-6CA9-1B33371B5BB9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1,234,200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1,122,000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19" name="テキスト ボックス 318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1,245,200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1,132,000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21" name="グループ化 320">
              <a:extLst>
                <a:ext uri="{FF2B5EF4-FFF2-40B4-BE49-F238E27FC236}">
                  <a16:creationId xmlns:a16="http://schemas.microsoft.com/office/drawing/2014/main" id="{0DBF2E48-3375-DEC7-7BBB-38AE583FDF22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23" name="四角形: 角を丸くする 322">
                <a:extLst>
                  <a:ext uri="{FF2B5EF4-FFF2-40B4-BE49-F238E27FC236}">
                    <a16:creationId xmlns:a16="http://schemas.microsoft.com/office/drawing/2014/main" id="{7373982A-4DC8-E6A5-2B62-CFB015C0E586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楕円 323">
                <a:extLst>
                  <a:ext uri="{FF2B5EF4-FFF2-40B4-BE49-F238E27FC236}">
                    <a16:creationId xmlns:a16="http://schemas.microsoft.com/office/drawing/2014/main" id="{46027DF3-28D0-C7F6-410E-CC9CD1DD6A56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テキスト ボックス 324">
                <a:extLst>
                  <a:ext uri="{FF2B5EF4-FFF2-40B4-BE49-F238E27FC236}">
                    <a16:creationId xmlns:a16="http://schemas.microsoft.com/office/drawing/2014/main" id="{90891F31-CFBA-7612-EE88-511EBBD21786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664A3638-225C-9044-B2EE-C2CF8F5305C1}"/>
              </a:ext>
            </a:extLst>
          </p:cNvPr>
          <p:cNvGrpSpPr/>
          <p:nvPr/>
        </p:nvGrpSpPr>
        <p:grpSpPr>
          <a:xfrm>
            <a:off x="2585566" y="7017421"/>
            <a:ext cx="2391645" cy="1046048"/>
            <a:chOff x="171689" y="2975457"/>
            <a:chExt cx="2391645" cy="1046048"/>
          </a:xfrm>
        </p:grpSpPr>
        <p:grpSp>
          <p:nvGrpSpPr>
            <p:cNvPr id="329" name="グループ化 328">
              <a:extLst>
                <a:ext uri="{FF2B5EF4-FFF2-40B4-BE49-F238E27FC236}">
                  <a16:creationId xmlns:a16="http://schemas.microsoft.com/office/drawing/2014/main" id="{65F58578-7FDC-6272-CB19-C7980FE5D4B2}"/>
                </a:ext>
              </a:extLst>
            </p:cNvPr>
            <p:cNvGrpSpPr/>
            <p:nvPr/>
          </p:nvGrpSpPr>
          <p:grpSpPr>
            <a:xfrm>
              <a:off x="298731" y="3014543"/>
              <a:ext cx="545572" cy="230832"/>
              <a:chOff x="294823" y="2848997"/>
              <a:chExt cx="545572" cy="230832"/>
            </a:xfrm>
          </p:grpSpPr>
          <p:sp>
            <p:nvSpPr>
              <p:cNvPr id="340" name="矢印: 五方向 339">
                <a:extLst>
                  <a:ext uri="{FF2B5EF4-FFF2-40B4-BE49-F238E27FC236}">
                    <a16:creationId xmlns:a16="http://schemas.microsoft.com/office/drawing/2014/main" id="{2D8B09E6-83E5-AFF4-ADDF-F19BE80188C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テキスト ボックス 340">
                <a:extLst>
                  <a:ext uri="{FF2B5EF4-FFF2-40B4-BE49-F238E27FC236}">
                    <a16:creationId xmlns:a16="http://schemas.microsoft.com/office/drawing/2014/main" id="{6667CB56-1C55-D68B-3F25-BBC361D9B205}"/>
                  </a:ext>
                </a:extLst>
              </p:cNvPr>
              <p:cNvSpPr txBox="1"/>
              <p:nvPr/>
            </p:nvSpPr>
            <p:spPr>
              <a:xfrm>
                <a:off x="306212" y="284899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10C9D66F-5DDA-C2B1-26EA-93C4AEA0FACC}"/>
                </a:ext>
              </a:extLst>
            </p:cNvPr>
            <p:cNvSpPr txBox="1"/>
            <p:nvPr/>
          </p:nvSpPr>
          <p:spPr>
            <a:xfrm>
              <a:off x="662858" y="2975457"/>
              <a:ext cx="188896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CHP-HXE46AY5K</a:t>
              </a:r>
              <a:endParaRPr lang="ja-JP" altLang="en-US" sz="1500" spc="100" dirty="0"/>
            </a:p>
          </p:txBody>
        </p:sp>
        <p:sp>
          <p:nvSpPr>
            <p:cNvPr id="331" name="テキスト ボックス 330">
              <a:extLst>
                <a:ext uri="{FF2B5EF4-FFF2-40B4-BE49-F238E27FC236}">
                  <a16:creationId xmlns:a16="http://schemas.microsoft.com/office/drawing/2014/main" id="{415376A1-DABA-071C-6FFB-28B11F7CDB3D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32" name="テキスト ボックス 331">
              <a:extLst>
                <a:ext uri="{FF2B5EF4-FFF2-40B4-BE49-F238E27FC236}">
                  <a16:creationId xmlns:a16="http://schemas.microsoft.com/office/drawing/2014/main" id="{66B4FA8D-56C5-215D-7C60-BFE86BBE18F8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1,331,000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33" name="テキスト ボックス 332">
              <a:extLst>
                <a:ext uri="{FF2B5EF4-FFF2-40B4-BE49-F238E27FC236}">
                  <a16:creationId xmlns:a16="http://schemas.microsoft.com/office/drawing/2014/main" id="{AA108873-43D6-B4A1-D672-B8A91A79F174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1,342,000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1,220,000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0D9FA8E3-B75F-5FCF-3467-571CE4CDA0A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37" name="四角形: 角を丸くする 336">
                <a:extLst>
                  <a:ext uri="{FF2B5EF4-FFF2-40B4-BE49-F238E27FC236}">
                    <a16:creationId xmlns:a16="http://schemas.microsoft.com/office/drawing/2014/main" id="{54D5B7A2-0234-F610-E79A-474758802B5B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楕円 337">
                <a:extLst>
                  <a:ext uri="{FF2B5EF4-FFF2-40B4-BE49-F238E27FC236}">
                    <a16:creationId xmlns:a16="http://schemas.microsoft.com/office/drawing/2014/main" id="{9E4A1047-8C60-EEBA-685C-32A562DC97C1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テキスト ボックス 338">
                <a:extLst>
                  <a:ext uri="{FF2B5EF4-FFF2-40B4-BE49-F238E27FC236}">
                    <a16:creationId xmlns:a16="http://schemas.microsoft.com/office/drawing/2014/main" id="{BA373B6E-5612-C0F8-B190-DE045F3FE88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208D6BE1-E7C1-76B7-9CC4-90C007CF9F0D}"/>
              </a:ext>
            </a:extLst>
          </p:cNvPr>
          <p:cNvGrpSpPr/>
          <p:nvPr/>
        </p:nvGrpSpPr>
        <p:grpSpPr>
          <a:xfrm>
            <a:off x="5007013" y="2975457"/>
            <a:ext cx="2391645" cy="1046048"/>
            <a:chOff x="171689" y="2975457"/>
            <a:chExt cx="2391645" cy="1046048"/>
          </a:xfrm>
        </p:grpSpPr>
        <p:grpSp>
          <p:nvGrpSpPr>
            <p:cNvPr id="343" name="グループ化 342">
              <a:extLst>
                <a:ext uri="{FF2B5EF4-FFF2-40B4-BE49-F238E27FC236}">
                  <a16:creationId xmlns:a16="http://schemas.microsoft.com/office/drawing/2014/main" id="{8832F4FB-0AFC-055D-C8C3-CE1103189B32}"/>
                </a:ext>
              </a:extLst>
            </p:cNvPr>
            <p:cNvGrpSpPr/>
            <p:nvPr/>
          </p:nvGrpSpPr>
          <p:grpSpPr>
            <a:xfrm>
              <a:off x="298731" y="3016353"/>
              <a:ext cx="541453" cy="230832"/>
              <a:chOff x="294823" y="2850807"/>
              <a:chExt cx="541453" cy="230832"/>
            </a:xfrm>
          </p:grpSpPr>
          <p:sp>
            <p:nvSpPr>
              <p:cNvPr id="354" name="矢印: 五方向 353">
                <a:extLst>
                  <a:ext uri="{FF2B5EF4-FFF2-40B4-BE49-F238E27FC236}">
                    <a16:creationId xmlns:a16="http://schemas.microsoft.com/office/drawing/2014/main" id="{E516A830-ED87-8696-06EA-694FB48CB51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B5E41938-EAA9-318C-AB1C-8A7C467689E0}"/>
                  </a:ext>
                </a:extLst>
              </p:cNvPr>
              <p:cNvSpPr txBox="1"/>
              <p:nvPr/>
            </p:nvSpPr>
            <p:spPr>
              <a:xfrm>
                <a:off x="302093" y="285080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0B2F6C1D-9F3B-56CE-49E5-B52396F3941F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CHP-E37AY5</a:t>
              </a:r>
              <a:endParaRPr lang="ja-JP" altLang="en-US" sz="1500" spc="100" dirty="0"/>
            </a:p>
          </p:txBody>
        </p:sp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660C4ED8-66D4-6296-1430-F21AD0850A4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46" name="テキスト ボックス 345">
              <a:extLst>
                <a:ext uri="{FF2B5EF4-FFF2-40B4-BE49-F238E27FC236}">
                  <a16:creationId xmlns:a16="http://schemas.microsoft.com/office/drawing/2014/main" id="{9EFA6D39-F16B-ADC8-DF5F-0F68B9F935AD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1,005,000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47" name="テキスト ボックス 346">
              <a:extLst>
                <a:ext uri="{FF2B5EF4-FFF2-40B4-BE49-F238E27FC236}">
                  <a16:creationId xmlns:a16="http://schemas.microsoft.com/office/drawing/2014/main" id="{CB543A4D-39FA-DBB3-8A30-D980C092B54F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1,116,500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1,015,000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3DA2D179-51FF-ABC3-98D3-C92FABFA06F6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51" name="四角形: 角を丸くする 350">
                <a:extLst>
                  <a:ext uri="{FF2B5EF4-FFF2-40B4-BE49-F238E27FC236}">
                    <a16:creationId xmlns:a16="http://schemas.microsoft.com/office/drawing/2014/main" id="{0153399B-C698-8B24-8D54-617A1D751215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楕円 351">
                <a:extLst>
                  <a:ext uri="{FF2B5EF4-FFF2-40B4-BE49-F238E27FC236}">
                    <a16:creationId xmlns:a16="http://schemas.microsoft.com/office/drawing/2014/main" id="{45A71416-DC17-C513-9479-759E801888B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66454E04-E223-3EA8-96AA-93B6535F31C1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191A8C67-807A-97C3-CF9D-66939418CD4B}"/>
              </a:ext>
            </a:extLst>
          </p:cNvPr>
          <p:cNvGrpSpPr/>
          <p:nvPr/>
        </p:nvGrpSpPr>
        <p:grpSpPr>
          <a:xfrm>
            <a:off x="5007013" y="4038824"/>
            <a:ext cx="2391645" cy="1046048"/>
            <a:chOff x="171689" y="2975457"/>
            <a:chExt cx="2391645" cy="1046048"/>
          </a:xfrm>
        </p:grpSpPr>
        <p:grpSp>
          <p:nvGrpSpPr>
            <p:cNvPr id="357" name="グループ化 356">
              <a:extLst>
                <a:ext uri="{FF2B5EF4-FFF2-40B4-BE49-F238E27FC236}">
                  <a16:creationId xmlns:a16="http://schemas.microsoft.com/office/drawing/2014/main" id="{C3EB86BF-E7D7-95CA-F921-24817E61AF0B}"/>
                </a:ext>
              </a:extLst>
            </p:cNvPr>
            <p:cNvGrpSpPr/>
            <p:nvPr/>
          </p:nvGrpSpPr>
          <p:grpSpPr>
            <a:xfrm>
              <a:off x="297763" y="3014543"/>
              <a:ext cx="534183" cy="230832"/>
              <a:chOff x="293855" y="2848997"/>
              <a:chExt cx="534183" cy="230832"/>
            </a:xfrm>
          </p:grpSpPr>
          <p:sp>
            <p:nvSpPr>
              <p:cNvPr id="368" name="矢印: 五方向 367">
                <a:extLst>
                  <a:ext uri="{FF2B5EF4-FFF2-40B4-BE49-F238E27FC236}">
                    <a16:creationId xmlns:a16="http://schemas.microsoft.com/office/drawing/2014/main" id="{C6EACE78-BFB1-46B3-DFF1-80543BB9196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テキスト ボックス 368">
                <a:extLst>
                  <a:ext uri="{FF2B5EF4-FFF2-40B4-BE49-F238E27FC236}">
                    <a16:creationId xmlns:a16="http://schemas.microsoft.com/office/drawing/2014/main" id="{11C22E80-4F4A-B863-BF3A-B3C7178FC424}"/>
                  </a:ext>
                </a:extLst>
              </p:cNvPr>
              <p:cNvSpPr txBox="1"/>
              <p:nvPr/>
            </p:nvSpPr>
            <p:spPr>
              <a:xfrm>
                <a:off x="293855" y="284899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58" name="テキスト ボックス 357">
              <a:extLst>
                <a:ext uri="{FF2B5EF4-FFF2-40B4-BE49-F238E27FC236}">
                  <a16:creationId xmlns:a16="http://schemas.microsoft.com/office/drawing/2014/main" id="{BF1F5C8E-BAEA-7AB3-CA51-090D71FD1C53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CHP-E46AY5</a:t>
              </a:r>
              <a:endParaRPr lang="ja-JP" altLang="en-US" sz="1500" spc="100" dirty="0"/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E02B9415-8B33-5518-ADFB-904FA3240AB6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60" name="テキスト ボックス 359">
              <a:extLst>
                <a:ext uri="{FF2B5EF4-FFF2-40B4-BE49-F238E27FC236}">
                  <a16:creationId xmlns:a16="http://schemas.microsoft.com/office/drawing/2014/main" id="{FBA3729D-7682-ADE3-6BA8-D6FDE9AC3FF5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1,203,400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1,094,000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20B6A806-665F-C131-8E90-60DD26EC11F2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1,214,400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1,104,000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6122850A-1976-15CD-3FCC-3402D97D11C9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65" name="四角形: 角を丸くする 364">
                <a:extLst>
                  <a:ext uri="{FF2B5EF4-FFF2-40B4-BE49-F238E27FC236}">
                    <a16:creationId xmlns:a16="http://schemas.microsoft.com/office/drawing/2014/main" id="{E557616C-A664-5996-FD2B-0116C5C546EA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楕円 365">
                <a:extLst>
                  <a:ext uri="{FF2B5EF4-FFF2-40B4-BE49-F238E27FC236}">
                    <a16:creationId xmlns:a16="http://schemas.microsoft.com/office/drawing/2014/main" id="{CF627AEB-C661-845F-4948-4947BF7DAEA5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テキスト ボックス 366">
                <a:extLst>
                  <a:ext uri="{FF2B5EF4-FFF2-40B4-BE49-F238E27FC236}">
                    <a16:creationId xmlns:a16="http://schemas.microsoft.com/office/drawing/2014/main" id="{A45D1ED7-468D-3463-DFD3-E356B89FB644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70" name="グループ化 369">
            <a:extLst>
              <a:ext uri="{FF2B5EF4-FFF2-40B4-BE49-F238E27FC236}">
                <a16:creationId xmlns:a16="http://schemas.microsoft.com/office/drawing/2014/main" id="{4C4368F5-5D16-C8E0-9D47-FF2844357AD8}"/>
              </a:ext>
            </a:extLst>
          </p:cNvPr>
          <p:cNvGrpSpPr/>
          <p:nvPr/>
        </p:nvGrpSpPr>
        <p:grpSpPr>
          <a:xfrm>
            <a:off x="5004813" y="7016171"/>
            <a:ext cx="2419996" cy="1046048"/>
            <a:chOff x="171689" y="2975457"/>
            <a:chExt cx="2419996" cy="1046048"/>
          </a:xfrm>
        </p:grpSpPr>
        <p:grpSp>
          <p:nvGrpSpPr>
            <p:cNvPr id="371" name="グループ化 370">
              <a:extLst>
                <a:ext uri="{FF2B5EF4-FFF2-40B4-BE49-F238E27FC236}">
                  <a16:creationId xmlns:a16="http://schemas.microsoft.com/office/drawing/2014/main" id="{4291C6B9-A4E0-1351-8822-36D8E1E4D342}"/>
                </a:ext>
              </a:extLst>
            </p:cNvPr>
            <p:cNvGrpSpPr/>
            <p:nvPr/>
          </p:nvGrpSpPr>
          <p:grpSpPr>
            <a:xfrm>
              <a:off x="298731" y="3014543"/>
              <a:ext cx="537334" cy="230832"/>
              <a:chOff x="294823" y="2848997"/>
              <a:chExt cx="537334" cy="230832"/>
            </a:xfrm>
          </p:grpSpPr>
          <p:sp>
            <p:nvSpPr>
              <p:cNvPr id="382" name="矢印: 五方向 381">
                <a:extLst>
                  <a:ext uri="{FF2B5EF4-FFF2-40B4-BE49-F238E27FC236}">
                    <a16:creationId xmlns:a16="http://schemas.microsoft.com/office/drawing/2014/main" id="{23228597-BD74-59A7-D038-26386DF12E3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テキスト ボックス 382">
                <a:extLst>
                  <a:ext uri="{FF2B5EF4-FFF2-40B4-BE49-F238E27FC236}">
                    <a16:creationId xmlns:a16="http://schemas.microsoft.com/office/drawing/2014/main" id="{76778F4C-CB3F-D1AF-DC79-B0A5CC2E8A88}"/>
                  </a:ext>
                </a:extLst>
              </p:cNvPr>
              <p:cNvSpPr txBox="1"/>
              <p:nvPr/>
            </p:nvSpPr>
            <p:spPr>
              <a:xfrm>
                <a:off x="297974" y="284899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300L</a:t>
                </a:r>
                <a:endParaRPr lang="ja-JP" altLang="en-US" sz="900" dirty="0"/>
              </a:p>
            </p:txBody>
          </p:sp>
        </p:grpSp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10FFA544-9F33-B395-136A-F799ABE14097}"/>
                </a:ext>
              </a:extLst>
            </p:cNvPr>
            <p:cNvSpPr txBox="1"/>
            <p:nvPr/>
          </p:nvSpPr>
          <p:spPr>
            <a:xfrm>
              <a:off x="662858" y="2975457"/>
              <a:ext cx="19288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CHP-ED302AY5</a:t>
              </a:r>
              <a:endParaRPr lang="ja-JP" altLang="en-US" sz="1500" spc="100" dirty="0"/>
            </a:p>
          </p:txBody>
        </p:sp>
        <p:sp>
          <p:nvSpPr>
            <p:cNvPr id="373" name="テキスト ボックス 372">
              <a:extLst>
                <a:ext uri="{FF2B5EF4-FFF2-40B4-BE49-F238E27FC236}">
                  <a16:creationId xmlns:a16="http://schemas.microsoft.com/office/drawing/2014/main" id="{799BDC4C-F0BD-45C9-BECA-1C73BB6C21D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74" name="テキスト ボックス 373">
              <a:extLst>
                <a:ext uri="{FF2B5EF4-FFF2-40B4-BE49-F238E27FC236}">
                  <a16:creationId xmlns:a16="http://schemas.microsoft.com/office/drawing/2014/main" id="{6FBCD970-F930-C7B2-3379-E402AD0222F6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7DCD8D6D-D79B-1D38-B076-843673B7798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73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,600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77" name="グループ化 376">
              <a:extLst>
                <a:ext uri="{FF2B5EF4-FFF2-40B4-BE49-F238E27FC236}">
                  <a16:creationId xmlns:a16="http://schemas.microsoft.com/office/drawing/2014/main" id="{5BED419A-559B-671E-7A3D-13D1B9D11BF1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E31CDA86-5414-E7C7-3094-EEA1A702E969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楕円 379">
                <a:extLst>
                  <a:ext uri="{FF2B5EF4-FFF2-40B4-BE49-F238E27FC236}">
                    <a16:creationId xmlns:a16="http://schemas.microsoft.com/office/drawing/2014/main" id="{78D70E14-A5FA-329F-5815-C2C35A90EE3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テキスト ボックス 380">
                <a:extLst>
                  <a:ext uri="{FF2B5EF4-FFF2-40B4-BE49-F238E27FC236}">
                    <a16:creationId xmlns:a16="http://schemas.microsoft.com/office/drawing/2014/main" id="{3C973CD8-3474-A66E-956F-29395DDA85F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99" name="グループ化 398">
            <a:extLst>
              <a:ext uri="{FF2B5EF4-FFF2-40B4-BE49-F238E27FC236}">
                <a16:creationId xmlns:a16="http://schemas.microsoft.com/office/drawing/2014/main" id="{16FB5085-1A4E-04F1-7D44-63EA92BD62AF}"/>
              </a:ext>
            </a:extLst>
          </p:cNvPr>
          <p:cNvGrpSpPr/>
          <p:nvPr/>
        </p:nvGrpSpPr>
        <p:grpSpPr>
          <a:xfrm>
            <a:off x="5007402" y="8586976"/>
            <a:ext cx="2260463" cy="864128"/>
            <a:chOff x="5007402" y="8586976"/>
            <a:chExt cx="2260463" cy="864128"/>
          </a:xfrm>
        </p:grpSpPr>
        <p:grpSp>
          <p:nvGrpSpPr>
            <p:cNvPr id="398" name="グループ化 397">
              <a:extLst>
                <a:ext uri="{FF2B5EF4-FFF2-40B4-BE49-F238E27FC236}">
                  <a16:creationId xmlns:a16="http://schemas.microsoft.com/office/drawing/2014/main" id="{14C598F5-1EDF-2C2C-5D79-801FC2D5FDAA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385" name="グループ化 384">
                <a:extLst>
                  <a:ext uri="{FF2B5EF4-FFF2-40B4-BE49-F238E27FC236}">
                    <a16:creationId xmlns:a16="http://schemas.microsoft.com/office/drawing/2014/main" id="{53983BA3-9A88-19A8-0570-FBABA9C388AB}"/>
                  </a:ext>
                </a:extLst>
              </p:cNvPr>
              <p:cNvGrpSpPr/>
              <p:nvPr/>
            </p:nvGrpSpPr>
            <p:grpSpPr>
              <a:xfrm>
                <a:off x="5121119" y="8622848"/>
                <a:ext cx="534183" cy="230832"/>
                <a:chOff x="281498" y="2845783"/>
                <a:chExt cx="534183" cy="230832"/>
              </a:xfrm>
            </p:grpSpPr>
            <p:sp>
              <p:nvSpPr>
                <p:cNvPr id="396" name="矢印: 五方向 395">
                  <a:extLst>
                    <a:ext uri="{FF2B5EF4-FFF2-40B4-BE49-F238E27FC236}">
                      <a16:creationId xmlns:a16="http://schemas.microsoft.com/office/drawing/2014/main" id="{90854BFB-1E42-35E8-16E2-AB930F2F84F4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テキスト ボックス 396">
                  <a:extLst>
                    <a:ext uri="{FF2B5EF4-FFF2-40B4-BE49-F238E27FC236}">
                      <a16:creationId xmlns:a16="http://schemas.microsoft.com/office/drawing/2014/main" id="{E5B362BA-19E4-499F-DF7A-44A959BF10A3}"/>
                    </a:ext>
                  </a:extLst>
                </p:cNvPr>
                <p:cNvSpPr txBox="1"/>
                <p:nvPr/>
              </p:nvSpPr>
              <p:spPr>
                <a:xfrm>
                  <a:off x="281498" y="2845783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386" name="テキスト ボックス 385">
                <a:extLst>
                  <a:ext uri="{FF2B5EF4-FFF2-40B4-BE49-F238E27FC236}">
                    <a16:creationId xmlns:a16="http://schemas.microsoft.com/office/drawing/2014/main" id="{9407545E-816C-0A0D-11A5-C03EAE2889BF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CHP-37NY4</a:t>
                </a:r>
              </a:p>
            </p:txBody>
          </p:sp>
          <p:sp>
            <p:nvSpPr>
              <p:cNvPr id="387" name="テキスト ボックス 386">
                <a:extLst>
                  <a:ext uri="{FF2B5EF4-FFF2-40B4-BE49-F238E27FC236}">
                    <a16:creationId xmlns:a16="http://schemas.microsoft.com/office/drawing/2014/main" id="{8134A1D5-1DE7-507A-45A7-359220948A45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388" name="テキスト ボックス 387">
                <a:extLst>
                  <a:ext uri="{FF2B5EF4-FFF2-40B4-BE49-F238E27FC236}">
                    <a16:creationId xmlns:a16="http://schemas.microsoft.com/office/drawing/2014/main" id="{30A02FC2-5E91-84AC-BEB9-1F595E35515A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854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777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91" name="グループ化 390">
              <a:extLst>
                <a:ext uri="{FF2B5EF4-FFF2-40B4-BE49-F238E27FC236}">
                  <a16:creationId xmlns:a16="http://schemas.microsoft.com/office/drawing/2014/main" id="{B6A22099-37DA-E946-998E-21E9D7E2261E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393" name="四角形: 角を丸くする 392">
                <a:extLst>
                  <a:ext uri="{FF2B5EF4-FFF2-40B4-BE49-F238E27FC236}">
                    <a16:creationId xmlns:a16="http://schemas.microsoft.com/office/drawing/2014/main" id="{EABF721C-A8FD-5512-2C5E-7EA1E181577D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楕円 393">
                <a:extLst>
                  <a:ext uri="{FF2B5EF4-FFF2-40B4-BE49-F238E27FC236}">
                    <a16:creationId xmlns:a16="http://schemas.microsoft.com/office/drawing/2014/main" id="{AED0AABD-838F-0C2B-23FC-97C1DA66FD4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テキスト ボックス 394">
                <a:extLst>
                  <a:ext uri="{FF2B5EF4-FFF2-40B4-BE49-F238E27FC236}">
                    <a16:creationId xmlns:a16="http://schemas.microsoft.com/office/drawing/2014/main" id="{916019E5-7558-AFE6-39E8-92797F1970C3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400" name="グループ化 399">
            <a:extLst>
              <a:ext uri="{FF2B5EF4-FFF2-40B4-BE49-F238E27FC236}">
                <a16:creationId xmlns:a16="http://schemas.microsoft.com/office/drawing/2014/main" id="{5B29810C-AAF7-8AF0-53CC-ADFE1C401570}"/>
              </a:ext>
            </a:extLst>
          </p:cNvPr>
          <p:cNvGrpSpPr/>
          <p:nvPr/>
        </p:nvGrpSpPr>
        <p:grpSpPr>
          <a:xfrm>
            <a:off x="5007402" y="9386284"/>
            <a:ext cx="2260463" cy="864128"/>
            <a:chOff x="5007402" y="8586976"/>
            <a:chExt cx="2260463" cy="864128"/>
          </a:xfrm>
        </p:grpSpPr>
        <p:grpSp>
          <p:nvGrpSpPr>
            <p:cNvPr id="401" name="グループ化 400">
              <a:extLst>
                <a:ext uri="{FF2B5EF4-FFF2-40B4-BE49-F238E27FC236}">
                  <a16:creationId xmlns:a16="http://schemas.microsoft.com/office/drawing/2014/main" id="{E61A3C6F-C299-BA44-C722-D4F4F5FBB006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408" name="グループ化 407">
                <a:extLst>
                  <a:ext uri="{FF2B5EF4-FFF2-40B4-BE49-F238E27FC236}">
                    <a16:creationId xmlns:a16="http://schemas.microsoft.com/office/drawing/2014/main" id="{4A887185-F679-AF13-FE9D-4656487BFDB4}"/>
                  </a:ext>
                </a:extLst>
              </p:cNvPr>
              <p:cNvGrpSpPr/>
              <p:nvPr/>
            </p:nvGrpSpPr>
            <p:grpSpPr>
              <a:xfrm>
                <a:off x="5133476" y="8623753"/>
                <a:ext cx="534183" cy="230832"/>
                <a:chOff x="293855" y="2846688"/>
                <a:chExt cx="534183" cy="230832"/>
              </a:xfrm>
            </p:grpSpPr>
            <p:sp>
              <p:nvSpPr>
                <p:cNvPr id="412" name="矢印: 五方向 411">
                  <a:extLst>
                    <a:ext uri="{FF2B5EF4-FFF2-40B4-BE49-F238E27FC236}">
                      <a16:creationId xmlns:a16="http://schemas.microsoft.com/office/drawing/2014/main" id="{5474F802-6CE2-E065-EF23-1E562FAABFD1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テキスト ボックス 412">
                  <a:extLst>
                    <a:ext uri="{FF2B5EF4-FFF2-40B4-BE49-F238E27FC236}">
                      <a16:creationId xmlns:a16="http://schemas.microsoft.com/office/drawing/2014/main" id="{B7D4950A-8F14-724B-BC44-6E11DB7253B8}"/>
                    </a:ext>
                  </a:extLst>
                </p:cNvPr>
                <p:cNvSpPr txBox="1"/>
                <p:nvPr/>
              </p:nvSpPr>
              <p:spPr>
                <a:xfrm>
                  <a:off x="293855" y="284668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900" dirty="0"/>
                </a:p>
              </p:txBody>
            </p:sp>
          </p:grpSp>
          <p:sp>
            <p:nvSpPr>
              <p:cNvPr id="409" name="テキスト ボックス 408">
                <a:extLst>
                  <a:ext uri="{FF2B5EF4-FFF2-40B4-BE49-F238E27FC236}">
                    <a16:creationId xmlns:a16="http://schemas.microsoft.com/office/drawing/2014/main" id="{F1A6831A-C473-160F-27D8-1445C8075EC7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CHP-46NY4</a:t>
                </a:r>
              </a:p>
            </p:txBody>
          </p:sp>
          <p:sp>
            <p:nvSpPr>
              <p:cNvPr id="410" name="テキスト ボックス 409">
                <a:extLst>
                  <a:ext uri="{FF2B5EF4-FFF2-40B4-BE49-F238E27FC236}">
                    <a16:creationId xmlns:a16="http://schemas.microsoft.com/office/drawing/2014/main" id="{21BA9B45-601A-9DD9-2FF1-D0F2F49E1B61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411" name="テキスト ボックス 410">
                <a:extLst>
                  <a:ext uri="{FF2B5EF4-FFF2-40B4-BE49-F238E27FC236}">
                    <a16:creationId xmlns:a16="http://schemas.microsoft.com/office/drawing/2014/main" id="{7F8191BB-1207-C05A-2829-EBA26CEAC6B4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964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877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403" name="グループ化 402">
              <a:extLst>
                <a:ext uri="{FF2B5EF4-FFF2-40B4-BE49-F238E27FC236}">
                  <a16:creationId xmlns:a16="http://schemas.microsoft.com/office/drawing/2014/main" id="{C1D50399-C867-0D02-FAA9-EB7979C36726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405" name="四角形: 角を丸くする 404">
                <a:extLst>
                  <a:ext uri="{FF2B5EF4-FFF2-40B4-BE49-F238E27FC236}">
                    <a16:creationId xmlns:a16="http://schemas.microsoft.com/office/drawing/2014/main" id="{AB891198-B418-1845-376C-5F42EB00B341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楕円 405">
                <a:extLst>
                  <a:ext uri="{FF2B5EF4-FFF2-40B4-BE49-F238E27FC236}">
                    <a16:creationId xmlns:a16="http://schemas.microsoft.com/office/drawing/2014/main" id="{2BE2FCCA-3D6F-00C5-24D7-796B05DB703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テキスト ボックス 406">
                <a:extLst>
                  <a:ext uri="{FF2B5EF4-FFF2-40B4-BE49-F238E27FC236}">
                    <a16:creationId xmlns:a16="http://schemas.microsoft.com/office/drawing/2014/main" id="{C6C82BE7-04E5-2319-F2B5-903F4F77BA8B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pic>
        <p:nvPicPr>
          <p:cNvPr id="416" name="図 415">
            <a:extLst>
              <a:ext uri="{FF2B5EF4-FFF2-40B4-BE49-F238E27FC236}">
                <a16:creationId xmlns:a16="http://schemas.microsoft.com/office/drawing/2014/main" id="{9A021A17-373C-98E3-1368-BEBA75014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95" y="8997884"/>
            <a:ext cx="1011104" cy="172436"/>
          </a:xfrm>
          <a:prstGeom prst="rect">
            <a:avLst/>
          </a:prstGeom>
        </p:spPr>
      </p:pic>
      <p:sp>
        <p:nvSpPr>
          <p:cNvPr id="425" name="テキスト ボックス 424">
            <a:extLst>
              <a:ext uri="{FF2B5EF4-FFF2-40B4-BE49-F238E27FC236}">
                <a16:creationId xmlns:a16="http://schemas.microsoft.com/office/drawing/2014/main" id="{6F59446B-4A5F-3054-487C-598678CCE66F}"/>
              </a:ext>
            </a:extLst>
          </p:cNvPr>
          <p:cNvSpPr txBox="1"/>
          <p:nvPr/>
        </p:nvSpPr>
        <p:spPr>
          <a:xfrm>
            <a:off x="2669630" y="9767865"/>
            <a:ext cx="79048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CHP-37NY4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5059060" y="2665152"/>
            <a:ext cx="907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 smtClean="0">
                <a:latin typeface="GothicBBBPro-Medium"/>
              </a:rPr>
              <a:t>CHP-E46AY5</a:t>
            </a:r>
          </a:p>
          <a:p>
            <a:pPr algn="l">
              <a:lnSpc>
                <a:spcPts val="800"/>
              </a:lnSpc>
            </a:pP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21365" y="5668085"/>
            <a:ext cx="1006143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CHP-HXE37AY5K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cxnSp>
        <p:nvCxnSpPr>
          <p:cNvPr id="447" name="直線コネクタ 446">
            <a:extLst>
              <a:ext uri="{FF2B5EF4-FFF2-40B4-BE49-F238E27FC236}">
                <a16:creationId xmlns:a16="http://schemas.microsoft.com/office/drawing/2014/main" id="{020E7CE8-EFD9-1F9E-A5B1-1214746D7D18}"/>
              </a:ext>
            </a:extLst>
          </p:cNvPr>
          <p:cNvCxnSpPr>
            <a:cxnSpLocks/>
          </p:cNvCxnSpPr>
          <p:nvPr/>
        </p:nvCxnSpPr>
        <p:spPr>
          <a:xfrm flipH="1">
            <a:off x="4976484" y="1202100"/>
            <a:ext cx="18137" cy="69217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コネクタ 451">
            <a:extLst>
              <a:ext uri="{FF2B5EF4-FFF2-40B4-BE49-F238E27FC236}">
                <a16:creationId xmlns:a16="http://schemas.microsoft.com/office/drawing/2014/main" id="{5847E23F-EDE2-2AEF-62F8-71CB1411BE5A}"/>
              </a:ext>
            </a:extLst>
          </p:cNvPr>
          <p:cNvCxnSpPr>
            <a:cxnSpLocks/>
          </p:cNvCxnSpPr>
          <p:nvPr/>
        </p:nvCxnSpPr>
        <p:spPr>
          <a:xfrm flipH="1">
            <a:off x="298731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コネクタ 452">
            <a:extLst>
              <a:ext uri="{FF2B5EF4-FFF2-40B4-BE49-F238E27FC236}">
                <a16:creationId xmlns:a16="http://schemas.microsoft.com/office/drawing/2014/main" id="{C4B8E477-DBA0-6FD4-1710-C3732B608A98}"/>
              </a:ext>
            </a:extLst>
          </p:cNvPr>
          <p:cNvCxnSpPr>
            <a:cxnSpLocks/>
          </p:cNvCxnSpPr>
          <p:nvPr/>
        </p:nvCxnSpPr>
        <p:spPr>
          <a:xfrm flipH="1">
            <a:off x="2564135" y="1195239"/>
            <a:ext cx="15130" cy="90299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線コネクタ 455">
            <a:extLst>
              <a:ext uri="{FF2B5EF4-FFF2-40B4-BE49-F238E27FC236}">
                <a16:creationId xmlns:a16="http://schemas.microsoft.com/office/drawing/2014/main" id="{95153656-AD00-F8ED-05B9-D0CCADE91FBC}"/>
              </a:ext>
            </a:extLst>
          </p:cNvPr>
          <p:cNvCxnSpPr>
            <a:cxnSpLocks/>
          </p:cNvCxnSpPr>
          <p:nvPr/>
        </p:nvCxnSpPr>
        <p:spPr>
          <a:xfrm flipH="1">
            <a:off x="2571700" y="4120367"/>
            <a:ext cx="24219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>
            <a:extLst>
              <a:ext uri="{FF2B5EF4-FFF2-40B4-BE49-F238E27FC236}">
                <a16:creationId xmlns:a16="http://schemas.microsoft.com/office/drawing/2014/main" id="{2C412A85-6016-8C10-2A4B-ED66DB79F643}"/>
              </a:ext>
            </a:extLst>
          </p:cNvPr>
          <p:cNvCxnSpPr>
            <a:cxnSpLocks/>
          </p:cNvCxnSpPr>
          <p:nvPr/>
        </p:nvCxnSpPr>
        <p:spPr>
          <a:xfrm flipH="1">
            <a:off x="4983610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>
            <a:extLst>
              <a:ext uri="{FF2B5EF4-FFF2-40B4-BE49-F238E27FC236}">
                <a16:creationId xmlns:a16="http://schemas.microsoft.com/office/drawing/2014/main" id="{26625FFF-A9E1-21CD-C1B2-5AA81DAC1515}"/>
              </a:ext>
            </a:extLst>
          </p:cNvPr>
          <p:cNvCxnSpPr>
            <a:cxnSpLocks/>
          </p:cNvCxnSpPr>
          <p:nvPr/>
        </p:nvCxnSpPr>
        <p:spPr>
          <a:xfrm flipH="1">
            <a:off x="2571700" y="8130915"/>
            <a:ext cx="46947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グループ化 465">
            <a:extLst>
              <a:ext uri="{FF2B5EF4-FFF2-40B4-BE49-F238E27FC236}">
                <a16:creationId xmlns:a16="http://schemas.microsoft.com/office/drawing/2014/main" id="{9E81746D-63D8-5610-CAF4-BFA42FF72789}"/>
              </a:ext>
            </a:extLst>
          </p:cNvPr>
          <p:cNvGrpSpPr/>
          <p:nvPr/>
        </p:nvGrpSpPr>
        <p:grpSpPr>
          <a:xfrm>
            <a:off x="6751866" y="10327815"/>
            <a:ext cx="672944" cy="207749"/>
            <a:chOff x="6751866" y="10327815"/>
            <a:chExt cx="672944" cy="207749"/>
          </a:xfrm>
        </p:grpSpPr>
        <p:sp>
          <p:nvSpPr>
            <p:cNvPr id="464" name="テキスト ボックス 463">
              <a:extLst>
                <a:ext uri="{FF2B5EF4-FFF2-40B4-BE49-F238E27FC236}">
                  <a16:creationId xmlns:a16="http://schemas.microsoft.com/office/drawing/2014/main" id="{ABE60142-AB97-01A3-4D7E-2A3872EAFD9F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3010R51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65" name="楕円 464">
              <a:extLst>
                <a:ext uri="{FF2B5EF4-FFF2-40B4-BE49-F238E27FC236}">
                  <a16:creationId xmlns:a16="http://schemas.microsoft.com/office/drawing/2014/main" id="{38BD0DD3-1984-5D9F-904E-703B6E03DAE6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48829" y="8104154"/>
            <a:ext cx="2444492" cy="1046048"/>
            <a:chOff x="171689" y="8062114"/>
            <a:chExt cx="2444492" cy="1046048"/>
          </a:xfrm>
        </p:grpSpPr>
        <p:grpSp>
          <p:nvGrpSpPr>
            <p:cNvPr id="285" name="グループ化 284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171689" y="8062114"/>
              <a:ext cx="2391645" cy="1046048"/>
              <a:chOff x="171689" y="2975457"/>
              <a:chExt cx="2391645" cy="1046048"/>
            </a:xfrm>
          </p:grpSpPr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98731" y="3014543"/>
                <a:ext cx="537334" cy="230832"/>
                <a:chOff x="294823" y="2848997"/>
                <a:chExt cx="537334" cy="230832"/>
              </a:xfrm>
            </p:grpSpPr>
            <p:sp>
              <p:nvSpPr>
                <p:cNvPr id="29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テキスト ボックス 29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297974" y="2848997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CHP-37AY5-2</a:t>
                </a:r>
                <a:endParaRPr lang="ja-JP" altLang="en-US" sz="1500" spc="100" dirty="0"/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289" name="テキスト ボックス 288">
                <a:extLst>
                  <a:ext uri="{FF2B5EF4-FFF2-40B4-BE49-F238E27FC236}">
                    <a16:creationId xmlns:a16="http://schemas.microsoft.com/office/drawing/2014/main" id="{C96EA6DC-1958-73C2-C8DB-53903CB3288E}"/>
                  </a:ext>
                </a:extLst>
              </p:cNvPr>
              <p:cNvSpPr txBox="1"/>
              <p:nvPr/>
            </p:nvSpPr>
            <p:spPr>
              <a:xfrm>
                <a:off x="998487" y="320239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1,018,600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926,000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998487" y="3435513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1,029,600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936,000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EC86E31E-E7C9-1F2B-6627-F426BBABB8C5}"/>
                  </a:ext>
                </a:extLst>
              </p:cNvPr>
              <p:cNvGrpSpPr/>
              <p:nvPr/>
            </p:nvGrpSpPr>
            <p:grpSpPr>
              <a:xfrm>
                <a:off x="171689" y="362508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94" name="四角形: 角を丸くする 293">
                  <a:extLst>
                    <a:ext uri="{FF2B5EF4-FFF2-40B4-BE49-F238E27FC236}">
                      <a16:creationId xmlns:a16="http://schemas.microsoft.com/office/drawing/2014/main" id="{F1C17546-4553-7699-9A28-27C33F8E62B6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楕円 294">
                  <a:extLst>
                    <a:ext uri="{FF2B5EF4-FFF2-40B4-BE49-F238E27FC236}">
                      <a16:creationId xmlns:a16="http://schemas.microsoft.com/office/drawing/2014/main" id="{2DB1D615-38E5-DA93-6A4F-5F2E6ADB60BA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テキスト ボックス 295">
                  <a:extLst>
                    <a:ext uri="{FF2B5EF4-FFF2-40B4-BE49-F238E27FC236}">
                      <a16:creationId xmlns:a16="http://schemas.microsoft.com/office/drawing/2014/main" id="{88292528-7165-DAA2-E46B-E0DEEE7A8280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26262"/>
              <a:ext cx="604237" cy="222240"/>
              <a:chOff x="2005278" y="4158608"/>
              <a:chExt cx="604237" cy="222240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58608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</a:t>
                </a:r>
                <a:r>
                  <a:rPr kumimoji="1" lang="ja-JP" altLang="en-US" sz="500" b="1" spc="-100" dirty="0" smtClean="0">
                    <a:solidFill>
                      <a:srgbClr val="E70012"/>
                    </a:solidFill>
                  </a:rPr>
                  <a:t>機能付き</a:t>
                </a:r>
                <a:endParaRPr kumimoji="1" lang="ja-JP" altLang="en-US" sz="500" b="1" spc="-100" dirty="0">
                  <a:solidFill>
                    <a:srgbClr val="E70012"/>
                  </a:solidFill>
                </a:endParaRP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87A6619F-610F-0D20-0CD3-F41453B3C4F5}"/>
              </a:ext>
            </a:extLst>
          </p:cNvPr>
          <p:cNvGrpSpPr/>
          <p:nvPr/>
        </p:nvGrpSpPr>
        <p:grpSpPr>
          <a:xfrm>
            <a:off x="5243738" y="1876552"/>
            <a:ext cx="1125513" cy="541345"/>
            <a:chOff x="391130" y="1876552"/>
            <a:chExt cx="1125513" cy="541345"/>
          </a:xfrm>
        </p:grpSpPr>
        <p:pic>
          <p:nvPicPr>
            <p:cNvPr id="448" name="図 447">
              <a:extLst>
                <a:ext uri="{FF2B5EF4-FFF2-40B4-BE49-F238E27FC236}">
                  <a16:creationId xmlns:a16="http://schemas.microsoft.com/office/drawing/2014/main" id="{DBCA3C96-24C1-2DF6-9C46-AB53C84F4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49" name="グループ化 448">
              <a:extLst>
                <a:ext uri="{FF2B5EF4-FFF2-40B4-BE49-F238E27FC236}">
                  <a16:creationId xmlns:a16="http://schemas.microsoft.com/office/drawing/2014/main" id="{1265F5FC-4364-F3EC-5350-DF2F37E7D0B3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50" name="グループ化 449">
                <a:extLst>
                  <a:ext uri="{FF2B5EF4-FFF2-40B4-BE49-F238E27FC236}">
                    <a16:creationId xmlns:a16="http://schemas.microsoft.com/office/drawing/2014/main" id="{6591A044-025E-E503-4CC4-0AB59FE48718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60" name="四角形: 角を丸くする 459">
                  <a:extLst>
                    <a:ext uri="{FF2B5EF4-FFF2-40B4-BE49-F238E27FC236}">
                      <a16:creationId xmlns:a16="http://schemas.microsoft.com/office/drawing/2014/main" id="{CC5059F2-D483-66D5-D1D8-815BAEFE40C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E5345C3D-CF1C-C2D2-1397-3257104FC6C4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51" name="テキスト ボックス 450">
                <a:extLst>
                  <a:ext uri="{FF2B5EF4-FFF2-40B4-BE49-F238E27FC236}">
                    <a16:creationId xmlns:a16="http://schemas.microsoft.com/office/drawing/2014/main" id="{24D38797-FF20-B88D-41B3-AE923105A3B1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54" name="グループ化 453">
                <a:extLst>
                  <a:ext uri="{FF2B5EF4-FFF2-40B4-BE49-F238E27FC236}">
                    <a16:creationId xmlns:a16="http://schemas.microsoft.com/office/drawing/2014/main" id="{83727598-A3A8-3487-4B92-44BFEC92610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55" name="テキスト ボックス 454">
                  <a:extLst>
                    <a:ext uri="{FF2B5EF4-FFF2-40B4-BE49-F238E27FC236}">
                      <a16:creationId xmlns:a16="http://schemas.microsoft.com/office/drawing/2014/main" id="{38B85000-9453-92B8-3625-BEAAC9C9CE7B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57" name="テキスト ボックス 456">
                  <a:extLst>
                    <a:ext uri="{FF2B5EF4-FFF2-40B4-BE49-F238E27FC236}">
                      <a16:creationId xmlns:a16="http://schemas.microsoft.com/office/drawing/2014/main" id="{D036D6C0-E6AC-2D7C-BDE4-38AC1735158C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FF8757D-E796-9D2F-7EAB-6CE69F345EE9}"/>
              </a:ext>
            </a:extLst>
          </p:cNvPr>
          <p:cNvGrpSpPr/>
          <p:nvPr/>
        </p:nvGrpSpPr>
        <p:grpSpPr>
          <a:xfrm>
            <a:off x="2824596" y="1876552"/>
            <a:ext cx="1125513" cy="541345"/>
            <a:chOff x="391130" y="1876552"/>
            <a:chExt cx="1125513" cy="54134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1B4CE54-5A37-C407-8528-76F9AF5A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1800FDA-8D05-4031-E243-8331FCB6E227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D2EE600-BB03-851B-079B-F832FC3A242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5" name="四角形: 角を丸くする 44">
                  <a:extLst>
                    <a:ext uri="{FF2B5EF4-FFF2-40B4-BE49-F238E27FC236}">
                      <a16:creationId xmlns:a16="http://schemas.microsoft.com/office/drawing/2014/main" id="{790CAB3F-0540-11FA-5705-1FAA66C6940E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3A954172-9660-9676-3375-01E917DD703E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B4483E-8E8F-7889-615E-50BCC9804FAA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9448E629-79D3-EF97-B3A3-4843533E73D4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760EE186-770E-2535-7732-BE6E01BA24D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416B12BA-190E-4A11-AA22-F3BF874D998B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018BD3-8AD0-07FA-92BE-60731570039A}"/>
              </a:ext>
            </a:extLst>
          </p:cNvPr>
          <p:cNvSpPr txBox="1"/>
          <p:nvPr/>
        </p:nvSpPr>
        <p:spPr>
          <a:xfrm>
            <a:off x="2801202" y="9164480"/>
            <a:ext cx="1126061" cy="1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altLang="ja-JP" sz="500" b="1" i="0" u="none" strike="noStrike" baseline="0" dirty="0">
                <a:latin typeface="GothicBBBPro-Medium"/>
              </a:rPr>
              <a:t>※</a:t>
            </a:r>
            <a:r>
              <a:rPr lang="ja-JP" altLang="en-US" sz="500" b="1" i="0" u="none" strike="noStrike" baseline="0" dirty="0">
                <a:latin typeface="GothicBBBPro-Medium"/>
              </a:rPr>
              <a:t>アプリには対応していません。</a:t>
            </a:r>
            <a:endParaRPr lang="ja-JP" altLang="en-US" sz="500" b="1" spc="-30" dirty="0"/>
          </a:p>
        </p:txBody>
      </p:sp>
      <p:sp>
        <p:nvSpPr>
          <p:cNvPr id="384" name="テキスト ボックス 38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72450" y="366170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89" name="テキスト ボックス 38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5340" y="367706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2723" y="472200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53411" y="473721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37539" y="7695418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59628" y="663933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64719" y="768489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53890" y="771087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8866" y="879765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2735" y="980019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3" name="テキスト ボックス 422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86458" y="9093365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96763" y="9877132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931</TotalTime>
  <Words>1186</Words>
  <Application>Microsoft Office PowerPoint</Application>
  <PresentationFormat>ユーザー設定</PresentationFormat>
  <Paragraphs>298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5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158</cp:revision>
  <cp:lastPrinted>2023-09-06T05:06:45Z</cp:lastPrinted>
  <dcterms:created xsi:type="dcterms:W3CDTF">2023-09-04T07:44:51Z</dcterms:created>
  <dcterms:modified xsi:type="dcterms:W3CDTF">2023-12-21T04:52:32Z</dcterms:modified>
</cp:coreProperties>
</file>