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8" r:id="rId2"/>
    <p:sldId id="259" r:id="rId3"/>
  </p:sldIdLst>
  <p:sldSz cx="7559675" cy="10691813"/>
  <p:notesSz cx="6735763" cy="9866313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EEFEF"/>
    <a:srgbClr val="FEF7F1"/>
    <a:srgbClr val="EFF8FE"/>
    <a:srgbClr val="FEF6F9"/>
    <a:srgbClr val="F6FAED"/>
    <a:srgbClr val="CCFFCC"/>
    <a:srgbClr val="CCFF99"/>
    <a:srgbClr val="E60012"/>
    <a:srgbClr val="4472C4"/>
    <a:srgbClr val="009B7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5" autoAdjust="0"/>
    <p:restoredTop sz="94660"/>
  </p:normalViewPr>
  <p:slideViewPr>
    <p:cSldViewPr snapToGrid="0">
      <p:cViewPr>
        <p:scale>
          <a:sx n="140" d="100"/>
          <a:sy n="140" d="100"/>
        </p:scale>
        <p:origin x="1506" y="-211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66976" y="1749795"/>
            <a:ext cx="6425724" cy="3722335"/>
          </a:xfrm>
        </p:spPr>
        <p:txBody>
          <a:bodyPr anchor="b"/>
          <a:lstStyle>
            <a:lvl1pPr algn="ctr">
              <a:defRPr sz="496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44960" y="5615678"/>
            <a:ext cx="5669756" cy="2581379"/>
          </a:xfrm>
        </p:spPr>
        <p:txBody>
          <a:bodyPr/>
          <a:lstStyle>
            <a:lvl1pPr marL="0" indent="0" algn="ctr">
              <a:buNone/>
              <a:defRPr sz="1984"/>
            </a:lvl1pPr>
            <a:lvl2pPr marL="377967" indent="0" algn="ctr">
              <a:buNone/>
              <a:defRPr sz="1653"/>
            </a:lvl2pPr>
            <a:lvl3pPr marL="755934" indent="0" algn="ctr">
              <a:buNone/>
              <a:defRPr sz="1488"/>
            </a:lvl3pPr>
            <a:lvl4pPr marL="1133902" indent="0" algn="ctr">
              <a:buNone/>
              <a:defRPr sz="1323"/>
            </a:lvl4pPr>
            <a:lvl5pPr marL="1511869" indent="0" algn="ctr">
              <a:buNone/>
              <a:defRPr sz="1323"/>
            </a:lvl5pPr>
            <a:lvl6pPr marL="1889836" indent="0" algn="ctr">
              <a:buNone/>
              <a:defRPr sz="1323"/>
            </a:lvl6pPr>
            <a:lvl7pPr marL="2267803" indent="0" algn="ctr">
              <a:buNone/>
              <a:defRPr sz="1323"/>
            </a:lvl7pPr>
            <a:lvl8pPr marL="2645771" indent="0" algn="ctr">
              <a:buNone/>
              <a:defRPr sz="1323"/>
            </a:lvl8pPr>
            <a:lvl9pPr marL="3023738" indent="0" algn="ctr">
              <a:buNone/>
              <a:defRPr sz="1323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3D0BA8-FD11-4BF4-84ED-DF314E1261E7}" type="datetimeFigureOut">
              <a:rPr kumimoji="1" lang="ja-JP" altLang="en-US" smtClean="0"/>
              <a:t>2023/12/21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DA75EF-FE33-4329-B0B6-71C2C60A64A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169413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3D0BA8-FD11-4BF4-84ED-DF314E1261E7}" type="datetimeFigureOut">
              <a:rPr kumimoji="1" lang="ja-JP" altLang="en-US" smtClean="0"/>
              <a:t>2023/12/21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DA75EF-FE33-4329-B0B6-71C2C60A64A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610455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409893" y="569240"/>
            <a:ext cx="1630055" cy="9060817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19728" y="569240"/>
            <a:ext cx="4795669" cy="9060817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3D0BA8-FD11-4BF4-84ED-DF314E1261E7}" type="datetimeFigureOut">
              <a:rPr kumimoji="1" lang="ja-JP" altLang="en-US" smtClean="0"/>
              <a:t>2023/12/21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DA75EF-FE33-4329-B0B6-71C2C60A64A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066506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3D0BA8-FD11-4BF4-84ED-DF314E1261E7}" type="datetimeFigureOut">
              <a:rPr kumimoji="1" lang="ja-JP" altLang="en-US" smtClean="0"/>
              <a:t>2023/12/21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DA75EF-FE33-4329-B0B6-71C2C60A64A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714974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5791" y="2665532"/>
            <a:ext cx="6520220" cy="4447496"/>
          </a:xfrm>
        </p:spPr>
        <p:txBody>
          <a:bodyPr anchor="b"/>
          <a:lstStyle>
            <a:lvl1pPr>
              <a:defRPr sz="496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5791" y="7155103"/>
            <a:ext cx="6520220" cy="2338833"/>
          </a:xfrm>
        </p:spPr>
        <p:txBody>
          <a:bodyPr/>
          <a:lstStyle>
            <a:lvl1pPr marL="0" indent="0">
              <a:buNone/>
              <a:defRPr sz="1984">
                <a:solidFill>
                  <a:schemeClr val="tx1"/>
                </a:solidFill>
              </a:defRPr>
            </a:lvl1pPr>
            <a:lvl2pPr marL="377967" indent="0">
              <a:buNone/>
              <a:defRPr sz="1653">
                <a:solidFill>
                  <a:schemeClr val="tx1">
                    <a:tint val="75000"/>
                  </a:schemeClr>
                </a:solidFill>
              </a:defRPr>
            </a:lvl2pPr>
            <a:lvl3pPr marL="755934" indent="0">
              <a:buNone/>
              <a:defRPr sz="1488">
                <a:solidFill>
                  <a:schemeClr val="tx1">
                    <a:tint val="75000"/>
                  </a:schemeClr>
                </a:solidFill>
              </a:defRPr>
            </a:lvl3pPr>
            <a:lvl4pPr marL="1133902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4pPr>
            <a:lvl5pPr marL="1511869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5pPr>
            <a:lvl6pPr marL="1889836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6pPr>
            <a:lvl7pPr marL="2267803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7pPr>
            <a:lvl8pPr marL="2645771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8pPr>
            <a:lvl9pPr marL="3023738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3D0BA8-FD11-4BF4-84ED-DF314E1261E7}" type="datetimeFigureOut">
              <a:rPr kumimoji="1" lang="ja-JP" altLang="en-US" smtClean="0"/>
              <a:t>2023/12/21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DA75EF-FE33-4329-B0B6-71C2C60A64A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23670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9728" y="2846200"/>
            <a:ext cx="3212862" cy="6783857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27085" y="2846200"/>
            <a:ext cx="3212862" cy="6783857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3D0BA8-FD11-4BF4-84ED-DF314E1261E7}" type="datetimeFigureOut">
              <a:rPr kumimoji="1" lang="ja-JP" altLang="en-US" smtClean="0"/>
              <a:t>2023/12/21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DA75EF-FE33-4329-B0B6-71C2C60A64A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001557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712" y="569242"/>
            <a:ext cx="6520220" cy="2066590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20713" y="2620980"/>
            <a:ext cx="3198096" cy="1284502"/>
          </a:xfrm>
        </p:spPr>
        <p:txBody>
          <a:bodyPr anchor="b"/>
          <a:lstStyle>
            <a:lvl1pPr marL="0" indent="0">
              <a:buNone/>
              <a:defRPr sz="1984" b="1"/>
            </a:lvl1pPr>
            <a:lvl2pPr marL="377967" indent="0">
              <a:buNone/>
              <a:defRPr sz="1653" b="1"/>
            </a:lvl2pPr>
            <a:lvl3pPr marL="755934" indent="0">
              <a:buNone/>
              <a:defRPr sz="1488" b="1"/>
            </a:lvl3pPr>
            <a:lvl4pPr marL="1133902" indent="0">
              <a:buNone/>
              <a:defRPr sz="1323" b="1"/>
            </a:lvl4pPr>
            <a:lvl5pPr marL="1511869" indent="0">
              <a:buNone/>
              <a:defRPr sz="1323" b="1"/>
            </a:lvl5pPr>
            <a:lvl6pPr marL="1889836" indent="0">
              <a:buNone/>
              <a:defRPr sz="1323" b="1"/>
            </a:lvl6pPr>
            <a:lvl7pPr marL="2267803" indent="0">
              <a:buNone/>
              <a:defRPr sz="1323" b="1"/>
            </a:lvl7pPr>
            <a:lvl8pPr marL="2645771" indent="0">
              <a:buNone/>
              <a:defRPr sz="1323" b="1"/>
            </a:lvl8pPr>
            <a:lvl9pPr marL="3023738" indent="0">
              <a:buNone/>
              <a:defRPr sz="1323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0713" y="3905482"/>
            <a:ext cx="3198096" cy="5744375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27086" y="2620980"/>
            <a:ext cx="3213847" cy="1284502"/>
          </a:xfrm>
        </p:spPr>
        <p:txBody>
          <a:bodyPr anchor="b"/>
          <a:lstStyle>
            <a:lvl1pPr marL="0" indent="0">
              <a:buNone/>
              <a:defRPr sz="1984" b="1"/>
            </a:lvl1pPr>
            <a:lvl2pPr marL="377967" indent="0">
              <a:buNone/>
              <a:defRPr sz="1653" b="1"/>
            </a:lvl2pPr>
            <a:lvl3pPr marL="755934" indent="0">
              <a:buNone/>
              <a:defRPr sz="1488" b="1"/>
            </a:lvl3pPr>
            <a:lvl4pPr marL="1133902" indent="0">
              <a:buNone/>
              <a:defRPr sz="1323" b="1"/>
            </a:lvl4pPr>
            <a:lvl5pPr marL="1511869" indent="0">
              <a:buNone/>
              <a:defRPr sz="1323" b="1"/>
            </a:lvl5pPr>
            <a:lvl6pPr marL="1889836" indent="0">
              <a:buNone/>
              <a:defRPr sz="1323" b="1"/>
            </a:lvl6pPr>
            <a:lvl7pPr marL="2267803" indent="0">
              <a:buNone/>
              <a:defRPr sz="1323" b="1"/>
            </a:lvl7pPr>
            <a:lvl8pPr marL="2645771" indent="0">
              <a:buNone/>
              <a:defRPr sz="1323" b="1"/>
            </a:lvl8pPr>
            <a:lvl9pPr marL="3023738" indent="0">
              <a:buNone/>
              <a:defRPr sz="1323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27086" y="3905482"/>
            <a:ext cx="3213847" cy="5744375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3D0BA8-FD11-4BF4-84ED-DF314E1261E7}" type="datetimeFigureOut">
              <a:rPr kumimoji="1" lang="ja-JP" altLang="en-US" smtClean="0"/>
              <a:t>2023/12/21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DA75EF-FE33-4329-B0B6-71C2C60A64A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473985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3D0BA8-FD11-4BF4-84ED-DF314E1261E7}" type="datetimeFigureOut">
              <a:rPr kumimoji="1" lang="ja-JP" altLang="en-US" smtClean="0"/>
              <a:t>2023/12/21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DA75EF-FE33-4329-B0B6-71C2C60A64A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292480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3D0BA8-FD11-4BF4-84ED-DF314E1261E7}" type="datetimeFigureOut">
              <a:rPr kumimoji="1" lang="ja-JP" altLang="en-US" smtClean="0"/>
              <a:t>2023/12/21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DA75EF-FE33-4329-B0B6-71C2C60A64A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466128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712" y="712788"/>
            <a:ext cx="2438192" cy="2494756"/>
          </a:xfrm>
        </p:spPr>
        <p:txBody>
          <a:bodyPr anchor="b"/>
          <a:lstStyle>
            <a:lvl1pPr>
              <a:defRPr sz="2645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13847" y="1539425"/>
            <a:ext cx="3827085" cy="7598117"/>
          </a:xfrm>
        </p:spPr>
        <p:txBody>
          <a:bodyPr/>
          <a:lstStyle>
            <a:lvl1pPr>
              <a:defRPr sz="2645"/>
            </a:lvl1pPr>
            <a:lvl2pPr>
              <a:defRPr sz="2315"/>
            </a:lvl2pPr>
            <a:lvl3pPr>
              <a:defRPr sz="1984"/>
            </a:lvl3pPr>
            <a:lvl4pPr>
              <a:defRPr sz="1653"/>
            </a:lvl4pPr>
            <a:lvl5pPr>
              <a:defRPr sz="1653"/>
            </a:lvl5pPr>
            <a:lvl6pPr>
              <a:defRPr sz="1653"/>
            </a:lvl6pPr>
            <a:lvl7pPr>
              <a:defRPr sz="1653"/>
            </a:lvl7pPr>
            <a:lvl8pPr>
              <a:defRPr sz="1653"/>
            </a:lvl8pPr>
            <a:lvl9pPr>
              <a:defRPr sz="1653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20712" y="3207544"/>
            <a:ext cx="2438192" cy="5942372"/>
          </a:xfrm>
        </p:spPr>
        <p:txBody>
          <a:bodyPr/>
          <a:lstStyle>
            <a:lvl1pPr marL="0" indent="0">
              <a:buNone/>
              <a:defRPr sz="1323"/>
            </a:lvl1pPr>
            <a:lvl2pPr marL="377967" indent="0">
              <a:buNone/>
              <a:defRPr sz="1157"/>
            </a:lvl2pPr>
            <a:lvl3pPr marL="755934" indent="0">
              <a:buNone/>
              <a:defRPr sz="992"/>
            </a:lvl3pPr>
            <a:lvl4pPr marL="1133902" indent="0">
              <a:buNone/>
              <a:defRPr sz="827"/>
            </a:lvl4pPr>
            <a:lvl5pPr marL="1511869" indent="0">
              <a:buNone/>
              <a:defRPr sz="827"/>
            </a:lvl5pPr>
            <a:lvl6pPr marL="1889836" indent="0">
              <a:buNone/>
              <a:defRPr sz="827"/>
            </a:lvl6pPr>
            <a:lvl7pPr marL="2267803" indent="0">
              <a:buNone/>
              <a:defRPr sz="827"/>
            </a:lvl7pPr>
            <a:lvl8pPr marL="2645771" indent="0">
              <a:buNone/>
              <a:defRPr sz="827"/>
            </a:lvl8pPr>
            <a:lvl9pPr marL="3023738" indent="0">
              <a:buNone/>
              <a:defRPr sz="827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3D0BA8-FD11-4BF4-84ED-DF314E1261E7}" type="datetimeFigureOut">
              <a:rPr kumimoji="1" lang="ja-JP" altLang="en-US" smtClean="0"/>
              <a:t>2023/12/21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DA75EF-FE33-4329-B0B6-71C2C60A64A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265665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712" y="712788"/>
            <a:ext cx="2438192" cy="2494756"/>
          </a:xfrm>
        </p:spPr>
        <p:txBody>
          <a:bodyPr anchor="b"/>
          <a:lstStyle>
            <a:lvl1pPr>
              <a:defRPr sz="2645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213847" y="1539425"/>
            <a:ext cx="3827085" cy="7598117"/>
          </a:xfrm>
        </p:spPr>
        <p:txBody>
          <a:bodyPr anchor="t"/>
          <a:lstStyle>
            <a:lvl1pPr marL="0" indent="0">
              <a:buNone/>
              <a:defRPr sz="2645"/>
            </a:lvl1pPr>
            <a:lvl2pPr marL="377967" indent="0">
              <a:buNone/>
              <a:defRPr sz="2315"/>
            </a:lvl2pPr>
            <a:lvl3pPr marL="755934" indent="0">
              <a:buNone/>
              <a:defRPr sz="1984"/>
            </a:lvl3pPr>
            <a:lvl4pPr marL="1133902" indent="0">
              <a:buNone/>
              <a:defRPr sz="1653"/>
            </a:lvl4pPr>
            <a:lvl5pPr marL="1511869" indent="0">
              <a:buNone/>
              <a:defRPr sz="1653"/>
            </a:lvl5pPr>
            <a:lvl6pPr marL="1889836" indent="0">
              <a:buNone/>
              <a:defRPr sz="1653"/>
            </a:lvl6pPr>
            <a:lvl7pPr marL="2267803" indent="0">
              <a:buNone/>
              <a:defRPr sz="1653"/>
            </a:lvl7pPr>
            <a:lvl8pPr marL="2645771" indent="0">
              <a:buNone/>
              <a:defRPr sz="1653"/>
            </a:lvl8pPr>
            <a:lvl9pPr marL="3023738" indent="0">
              <a:buNone/>
              <a:defRPr sz="1653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20712" y="3207544"/>
            <a:ext cx="2438192" cy="5942372"/>
          </a:xfrm>
        </p:spPr>
        <p:txBody>
          <a:bodyPr/>
          <a:lstStyle>
            <a:lvl1pPr marL="0" indent="0">
              <a:buNone/>
              <a:defRPr sz="1323"/>
            </a:lvl1pPr>
            <a:lvl2pPr marL="377967" indent="0">
              <a:buNone/>
              <a:defRPr sz="1157"/>
            </a:lvl2pPr>
            <a:lvl3pPr marL="755934" indent="0">
              <a:buNone/>
              <a:defRPr sz="992"/>
            </a:lvl3pPr>
            <a:lvl4pPr marL="1133902" indent="0">
              <a:buNone/>
              <a:defRPr sz="827"/>
            </a:lvl4pPr>
            <a:lvl5pPr marL="1511869" indent="0">
              <a:buNone/>
              <a:defRPr sz="827"/>
            </a:lvl5pPr>
            <a:lvl6pPr marL="1889836" indent="0">
              <a:buNone/>
              <a:defRPr sz="827"/>
            </a:lvl6pPr>
            <a:lvl7pPr marL="2267803" indent="0">
              <a:buNone/>
              <a:defRPr sz="827"/>
            </a:lvl7pPr>
            <a:lvl8pPr marL="2645771" indent="0">
              <a:buNone/>
              <a:defRPr sz="827"/>
            </a:lvl8pPr>
            <a:lvl9pPr marL="3023738" indent="0">
              <a:buNone/>
              <a:defRPr sz="827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3D0BA8-FD11-4BF4-84ED-DF314E1261E7}" type="datetimeFigureOut">
              <a:rPr kumimoji="1" lang="ja-JP" altLang="en-US" smtClean="0"/>
              <a:t>2023/12/21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DA75EF-FE33-4329-B0B6-71C2C60A64A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932371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19728" y="569242"/>
            <a:ext cx="6520220" cy="206659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9728" y="2846200"/>
            <a:ext cx="6520220" cy="678385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9728" y="9909729"/>
            <a:ext cx="1700927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3D0BA8-FD11-4BF4-84ED-DF314E1261E7}" type="datetimeFigureOut">
              <a:rPr kumimoji="1" lang="ja-JP" altLang="en-US" smtClean="0"/>
              <a:t>2023/12/21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04143" y="9909729"/>
            <a:ext cx="2551390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339020" y="9909729"/>
            <a:ext cx="1700927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DA75EF-FE33-4329-B0B6-71C2C60A64A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489073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755934" rtl="0" eaLnBrk="1" latinLnBrk="0" hangingPunct="1">
        <a:lnSpc>
          <a:spcPct val="90000"/>
        </a:lnSpc>
        <a:spcBef>
          <a:spcPct val="0"/>
        </a:spcBef>
        <a:buNone/>
        <a:defRPr kumimoji="1" sz="363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8984" indent="-188984" algn="l" defTabSz="755934" rtl="0" eaLnBrk="1" latinLnBrk="0" hangingPunct="1">
        <a:lnSpc>
          <a:spcPct val="90000"/>
        </a:lnSpc>
        <a:spcBef>
          <a:spcPts val="827"/>
        </a:spcBef>
        <a:buFont typeface="Arial" panose="020B0604020202020204" pitchFamily="34" charset="0"/>
        <a:buChar char="•"/>
        <a:defRPr kumimoji="1" sz="2315" kern="1200">
          <a:solidFill>
            <a:schemeClr val="tx1"/>
          </a:solidFill>
          <a:latin typeface="+mn-lt"/>
          <a:ea typeface="+mn-ea"/>
          <a:cs typeface="+mn-cs"/>
        </a:defRPr>
      </a:lvl1pPr>
      <a:lvl2pPr marL="566951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984" kern="1200">
          <a:solidFill>
            <a:schemeClr val="tx1"/>
          </a:solidFill>
          <a:latin typeface="+mn-lt"/>
          <a:ea typeface="+mn-ea"/>
          <a:cs typeface="+mn-cs"/>
        </a:defRPr>
      </a:lvl2pPr>
      <a:lvl3pPr marL="944918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653" kern="1200">
          <a:solidFill>
            <a:schemeClr val="tx1"/>
          </a:solidFill>
          <a:latin typeface="+mn-lt"/>
          <a:ea typeface="+mn-ea"/>
          <a:cs typeface="+mn-cs"/>
        </a:defRPr>
      </a:lvl3pPr>
      <a:lvl4pPr marL="1322885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4pPr>
      <a:lvl5pPr marL="1700853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5pPr>
      <a:lvl6pPr marL="2078820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6pPr>
      <a:lvl7pPr marL="2456787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7pPr>
      <a:lvl8pPr marL="2834754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8pPr>
      <a:lvl9pPr marL="3212722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1pPr>
      <a:lvl2pPr marL="377967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2pPr>
      <a:lvl3pPr marL="755934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3pPr>
      <a:lvl4pPr marL="1133902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4pPr>
      <a:lvl5pPr marL="1511869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5pPr>
      <a:lvl6pPr marL="1889836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6pPr>
      <a:lvl7pPr marL="2267803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7pPr>
      <a:lvl8pPr marL="2645771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8pPr>
      <a:lvl9pPr marL="3023738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11" Type="http://schemas.openxmlformats.org/officeDocument/2006/relationships/image" Target="../media/image22.png"/><Relationship Id="rId5" Type="http://schemas.openxmlformats.org/officeDocument/2006/relationships/image" Target="../media/image17.png"/><Relationship Id="rId10" Type="http://schemas.openxmlformats.org/officeDocument/2006/relationships/image" Target="../media/image1.png"/><Relationship Id="rId4" Type="http://schemas.openxmlformats.org/officeDocument/2006/relationships/image" Target="../media/image16.png"/><Relationship Id="rId9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表 38">
            <a:extLst>
              <a:ext uri="{FF2B5EF4-FFF2-40B4-BE49-F238E27FC236}">
                <a16:creationId xmlns:a16="http://schemas.microsoft.com/office/drawing/2014/main" id="{C020540A-B1FE-6387-AAA5-1624E6AA545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80820087"/>
              </p:ext>
            </p:extLst>
          </p:nvPr>
        </p:nvGraphicFramePr>
        <p:xfrm>
          <a:off x="358302" y="2461531"/>
          <a:ext cx="6832280" cy="407022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23459">
                  <a:extLst>
                    <a:ext uri="{9D8B030D-6E8A-4147-A177-3AD203B41FA5}">
                      <a16:colId xmlns:a16="http://schemas.microsoft.com/office/drawing/2014/main" val="1488109484"/>
                    </a:ext>
                  </a:extLst>
                </a:gridCol>
                <a:gridCol w="1138990">
                  <a:extLst>
                    <a:ext uri="{9D8B030D-6E8A-4147-A177-3AD203B41FA5}">
                      <a16:colId xmlns:a16="http://schemas.microsoft.com/office/drawing/2014/main" val="1698948310"/>
                    </a:ext>
                  </a:extLst>
                </a:gridCol>
                <a:gridCol w="1339515">
                  <a:extLst>
                    <a:ext uri="{9D8B030D-6E8A-4147-A177-3AD203B41FA5}">
                      <a16:colId xmlns:a16="http://schemas.microsoft.com/office/drawing/2014/main" val="2245763089"/>
                    </a:ext>
                  </a:extLst>
                </a:gridCol>
                <a:gridCol w="3930316">
                  <a:extLst>
                    <a:ext uri="{9D8B030D-6E8A-4147-A177-3AD203B41FA5}">
                      <a16:colId xmlns:a16="http://schemas.microsoft.com/office/drawing/2014/main" val="16864178"/>
                    </a:ext>
                  </a:extLst>
                </a:gridCol>
              </a:tblGrid>
              <a:tr h="365477"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FE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10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FE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10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CACA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AE1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64175931"/>
                  </a:ext>
                </a:extLst>
              </a:tr>
              <a:tr h="365634">
                <a:tc rowSpan="4">
                  <a:txBody>
                    <a:bodyPr/>
                    <a:lstStyle/>
                    <a:p>
                      <a:pPr algn="ctr"/>
                      <a:r>
                        <a:rPr kumimoji="1" lang="ja-JP" altLang="en-US" sz="1200" b="1" dirty="0">
                          <a:solidFill>
                            <a:srgbClr val="007A40"/>
                          </a:solidFill>
                        </a:rPr>
                        <a:t>エコ・節約</a:t>
                      </a:r>
                      <a:endParaRPr kumimoji="1" lang="ja-JP" altLang="en-US" b="1" dirty="0">
                        <a:solidFill>
                          <a:srgbClr val="007A40"/>
                        </a:solidFill>
                      </a:endParaRPr>
                    </a:p>
                  </a:txBody>
                  <a:tcPr vert="eaVert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kumimoji="1" lang="ja-JP" altLang="en-US" sz="900" spc="0" dirty="0"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　</a:t>
                      </a:r>
                      <a:r>
                        <a:rPr kumimoji="1" lang="ja-JP" altLang="en-US" sz="850" b="1" spc="0" dirty="0"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ランニングコスト</a:t>
                      </a:r>
                      <a:endParaRPr kumimoji="1" lang="en-US" altLang="ja-JP" sz="850" b="1" spc="0" dirty="0"/>
                    </a:p>
                    <a:p>
                      <a:pPr algn="ctr"/>
                      <a:r>
                        <a:rPr kumimoji="1" lang="ja-JP" altLang="en-US" sz="800" b="1" dirty="0"/>
                        <a:t>（年間）</a:t>
                      </a: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FAE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200" b="1" dirty="0">
                          <a:latin typeface="HGPｺﾞｼｯｸM" panose="020B0600000000000000" pitchFamily="50" charset="-128"/>
                          <a:ea typeface="HGPｺﾞｼｯｸM" panose="020B0600000000000000" pitchFamily="50" charset="-128"/>
                        </a:rPr>
                        <a:t>約</a:t>
                      </a:r>
                      <a:r>
                        <a:rPr kumimoji="1" lang="en-US" altLang="ja-JP" sz="1400" b="1" dirty="0" smtClean="0">
                          <a:latin typeface="HGPｺﾞｼｯｸE" panose="020B0900000000000000" pitchFamily="50" charset="-128"/>
                          <a:ea typeface="HGPｺﾞｼｯｸE" panose="020B0900000000000000" pitchFamily="50" charset="-128"/>
                        </a:rPr>
                        <a:t>26,000</a:t>
                      </a:r>
                      <a:r>
                        <a:rPr kumimoji="1" lang="ja-JP" altLang="en-US" sz="1200" b="1" dirty="0">
                          <a:latin typeface="HGPｺﾞｼｯｸM" panose="020B0600000000000000" pitchFamily="50" charset="-128"/>
                          <a:ea typeface="HGPｺﾞｼｯｸM" panose="020B0600000000000000" pitchFamily="50" charset="-128"/>
                        </a:rPr>
                        <a:t>円</a:t>
                      </a: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7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78074969"/>
                  </a:ext>
                </a:extLst>
              </a:tr>
              <a:tr h="365634">
                <a:tc vMerge="1"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850" b="1" dirty="0"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年間給湯保温効率</a:t>
                      </a: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FAE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850" dirty="0"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当時は基準が異なる</a:t>
                      </a: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1100" b="1" dirty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7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2652015"/>
                  </a:ext>
                </a:extLst>
              </a:tr>
              <a:tr h="365634">
                <a:tc vMerge="1"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75593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850" b="1" dirty="0"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節約機能</a:t>
                      </a:r>
                      <a:endParaRPr kumimoji="1" lang="ja-JP" altLang="en-US" dirty="0"/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FAE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850" dirty="0"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学習機能付運転モード</a:t>
                      </a: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7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48018115"/>
                  </a:ext>
                </a:extLst>
              </a:tr>
              <a:tr h="414040">
                <a:tc vMerge="1"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75593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850" b="1" spc="-50" baseline="0" dirty="0"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太陽光余剰電力活用</a:t>
                      </a:r>
                      <a:endParaRPr kumimoji="1" lang="ja-JP" altLang="en-US" sz="850" spc="-50" baseline="0" dirty="0"/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FAE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850" b="0" dirty="0"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なし</a:t>
                      </a: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7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63079118"/>
                  </a:ext>
                </a:extLst>
              </a:tr>
              <a:tr h="365634">
                <a:tc rowSpan="4">
                  <a:txBody>
                    <a:bodyPr/>
                    <a:lstStyle/>
                    <a:p>
                      <a:pPr algn="ctr"/>
                      <a:r>
                        <a:rPr kumimoji="1" lang="ja-JP" altLang="en-US" sz="1200" b="1" dirty="0">
                          <a:solidFill>
                            <a:srgbClr val="E40062"/>
                          </a:solidFill>
                        </a:rPr>
                        <a:t>安心・快適</a:t>
                      </a:r>
                    </a:p>
                  </a:txBody>
                  <a:tcPr vert="eaVert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850" b="1" spc="-100" baseline="0" dirty="0"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入浴中のお知らせ機能</a:t>
                      </a: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6F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850" dirty="0"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なし</a:t>
                      </a: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7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30334031"/>
                  </a:ext>
                </a:extLst>
              </a:tr>
              <a:tr h="365634">
                <a:tc vMerge="1"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850" b="1" dirty="0"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停電・非常時の対応</a:t>
                      </a: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6F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850" dirty="0"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停電時には使えない</a:t>
                      </a: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7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10773220"/>
                  </a:ext>
                </a:extLst>
              </a:tr>
              <a:tr h="365634">
                <a:tc vMerge="1"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850" b="1" dirty="0"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耐震設計</a:t>
                      </a: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6F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900" dirty="0"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―</a:t>
                      </a:r>
                      <a:endParaRPr kumimoji="1" lang="ja-JP" altLang="en-US" sz="900" dirty="0"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7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82909675"/>
                  </a:ext>
                </a:extLst>
              </a:tr>
              <a:tr h="365634">
                <a:tc vMerge="1"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850" b="1" dirty="0"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給湯圧力</a:t>
                      </a: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6F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000" dirty="0"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190kPa</a:t>
                      </a:r>
                      <a:endParaRPr kumimoji="1" lang="ja-JP" altLang="en-US" sz="1000" dirty="0"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7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66481860"/>
                  </a:ext>
                </a:extLst>
              </a:tr>
              <a:tr h="365634">
                <a:tc rowSpan="2">
                  <a:txBody>
                    <a:bodyPr/>
                    <a:lstStyle/>
                    <a:p>
                      <a:pPr algn="dist"/>
                      <a:r>
                        <a:rPr kumimoji="1" lang="ja-JP" altLang="en-US" sz="1000" b="1" i="0" u="none" strike="noStrike" kern="1200" spc="-150" baseline="0" dirty="0">
                          <a:solidFill>
                            <a:srgbClr val="1C6AB4"/>
                          </a:solidFill>
                          <a:latin typeface="+mn-lt"/>
                          <a:ea typeface="+mn-ea"/>
                          <a:cs typeface="+mn-cs"/>
                        </a:rPr>
                        <a:t>清</a:t>
                      </a:r>
                      <a:r>
                        <a:rPr kumimoji="1" lang="ja-JP" altLang="en-US" sz="1000" b="1" i="0" u="none" strike="noStrike" kern="1200" spc="-500" baseline="0" dirty="0">
                          <a:solidFill>
                            <a:srgbClr val="1C6AB4"/>
                          </a:solidFill>
                          <a:latin typeface="+mn-lt"/>
                          <a:ea typeface="+mn-ea"/>
                          <a:cs typeface="+mn-cs"/>
                        </a:rPr>
                        <a:t>潔・</a:t>
                      </a:r>
                      <a:r>
                        <a:rPr kumimoji="1" lang="ja-JP" altLang="en-US" sz="1000" b="1" i="0" u="none" strike="noStrike" kern="1200" spc="-300" baseline="0" dirty="0">
                          <a:solidFill>
                            <a:srgbClr val="1C6AB4"/>
                          </a:solidFill>
                          <a:latin typeface="+mn-lt"/>
                          <a:ea typeface="+mn-ea"/>
                          <a:cs typeface="+mn-cs"/>
                        </a:rPr>
                        <a:t>キレイ</a:t>
                      </a:r>
                      <a:endParaRPr kumimoji="1" lang="ja-JP" altLang="en-US" sz="1000" b="1" spc="-300" baseline="0" dirty="0">
                        <a:solidFill>
                          <a:srgbClr val="1C6AB4"/>
                        </a:solidFill>
                      </a:endParaRPr>
                    </a:p>
                  </a:txBody>
                  <a:tcPr vert="eaVert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850" b="1" dirty="0"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貯湯ユニット内</a:t>
                      </a:r>
                      <a:endParaRPr kumimoji="1" lang="en-US" altLang="ja-JP" sz="850" b="1" dirty="0"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  <a:p>
                      <a:pPr algn="ctr"/>
                      <a:r>
                        <a:rPr kumimoji="1" lang="ja-JP" altLang="en-US" sz="850" b="1" dirty="0"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ステンレス配管</a:t>
                      </a: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F8F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850" dirty="0"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銅管を使用</a:t>
                      </a: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7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44741316"/>
                  </a:ext>
                </a:extLst>
              </a:tr>
              <a:tr h="365634">
                <a:tc vMerge="1"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850" b="1" dirty="0"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ふろ配管自動洗浄</a:t>
                      </a: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F8F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850" dirty="0"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なし</a:t>
                      </a: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7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87717057"/>
                  </a:ext>
                </a:extLst>
              </a:tr>
            </a:tbl>
          </a:graphicData>
        </a:graphic>
      </p:graphicFrame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52E1303E-21F5-E131-9598-0007293743B8}"/>
              </a:ext>
            </a:extLst>
          </p:cNvPr>
          <p:cNvSpPr txBox="1"/>
          <p:nvPr/>
        </p:nvSpPr>
        <p:spPr>
          <a:xfrm>
            <a:off x="462503" y="1175182"/>
            <a:ext cx="4568871" cy="1075018"/>
          </a:xfrm>
          <a:prstGeom prst="rect">
            <a:avLst/>
          </a:prstGeom>
          <a:noFill/>
        </p:spPr>
        <p:txBody>
          <a:bodyPr wrap="none" rtlCol="0">
            <a:prstTxWarp prst="textPlain">
              <a:avLst>
                <a:gd name="adj" fmla="val 48334"/>
              </a:avLst>
            </a:prstTxWarp>
            <a:spAutoFit/>
          </a:bodyPr>
          <a:lstStyle/>
          <a:p>
            <a:pPr>
              <a:lnSpc>
                <a:spcPts val="4500"/>
              </a:lnSpc>
            </a:pPr>
            <a:r>
              <a:rPr kumimoji="1" lang="ja-JP" altLang="en-US" sz="4400" b="1" dirty="0">
                <a:solidFill>
                  <a:srgbClr val="294F84"/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新型エコキュート</a:t>
            </a:r>
            <a:r>
              <a:rPr kumimoji="1" lang="ja-JP" altLang="en-US" sz="4000" b="1" dirty="0">
                <a:solidFill>
                  <a:srgbClr val="294F84"/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に</a:t>
            </a:r>
            <a:endParaRPr kumimoji="1" lang="en-US" altLang="ja-JP" sz="4000" b="1" dirty="0">
              <a:solidFill>
                <a:srgbClr val="294F84"/>
              </a:solidFill>
              <a:latin typeface="HGPｺﾞｼｯｸM" panose="020B0600000000000000" pitchFamily="50" charset="-128"/>
              <a:ea typeface="HGPｺﾞｼｯｸM" panose="020B0600000000000000" pitchFamily="50" charset="-128"/>
            </a:endParaRPr>
          </a:p>
          <a:p>
            <a:pPr>
              <a:lnSpc>
                <a:spcPts val="4500"/>
              </a:lnSpc>
            </a:pPr>
            <a:r>
              <a:rPr kumimoji="1" lang="ja-JP" altLang="en-US" sz="4400" b="1" spc="-120" dirty="0">
                <a:solidFill>
                  <a:srgbClr val="294F84"/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買</a:t>
            </a:r>
            <a:r>
              <a:rPr kumimoji="1" lang="ja-JP" altLang="en-US" sz="4000" b="1" spc="-120" dirty="0">
                <a:solidFill>
                  <a:srgbClr val="294F84"/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い</a:t>
            </a:r>
            <a:r>
              <a:rPr kumimoji="1" lang="ja-JP" altLang="en-US" sz="4400" b="1" spc="-120" dirty="0">
                <a:solidFill>
                  <a:srgbClr val="294F84"/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替えません</a:t>
            </a:r>
            <a:r>
              <a:rPr kumimoji="1" lang="ja-JP" altLang="en-US" sz="4400" b="1" spc="-500" dirty="0">
                <a:solidFill>
                  <a:srgbClr val="294F84"/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か</a:t>
            </a:r>
            <a:r>
              <a:rPr kumimoji="1" lang="ja-JP" altLang="en-US" sz="4400" b="1" spc="-120" dirty="0">
                <a:solidFill>
                  <a:srgbClr val="294F84"/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？</a:t>
            </a:r>
          </a:p>
        </p:txBody>
      </p:sp>
      <p:sp>
        <p:nvSpPr>
          <p:cNvPr id="204" name="正方形/長方形 203">
            <a:extLst>
              <a:ext uri="{FF2B5EF4-FFF2-40B4-BE49-F238E27FC236}">
                <a16:creationId xmlns:a16="http://schemas.microsoft.com/office/drawing/2014/main" id="{21615FD6-6131-507B-4B7A-7BC90AA70488}"/>
              </a:ext>
            </a:extLst>
          </p:cNvPr>
          <p:cNvSpPr/>
          <p:nvPr/>
        </p:nvSpPr>
        <p:spPr>
          <a:xfrm>
            <a:off x="5493526" y="7618589"/>
            <a:ext cx="1701006" cy="2690824"/>
          </a:xfrm>
          <a:prstGeom prst="rect">
            <a:avLst/>
          </a:prstGeom>
          <a:solidFill>
            <a:srgbClr val="DFF2FC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2" name="正方形/長方形 201">
            <a:extLst>
              <a:ext uri="{FF2B5EF4-FFF2-40B4-BE49-F238E27FC236}">
                <a16:creationId xmlns:a16="http://schemas.microsoft.com/office/drawing/2014/main" id="{8D85D85C-580D-10AF-CC14-56B490F4FBD5}"/>
              </a:ext>
            </a:extLst>
          </p:cNvPr>
          <p:cNvSpPr/>
          <p:nvPr/>
        </p:nvSpPr>
        <p:spPr>
          <a:xfrm>
            <a:off x="5493526" y="6924486"/>
            <a:ext cx="1701006" cy="696401"/>
          </a:xfrm>
          <a:prstGeom prst="rect">
            <a:avLst/>
          </a:prstGeom>
          <a:solidFill>
            <a:srgbClr val="0B377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23" name="グループ化 22">
            <a:extLst>
              <a:ext uri="{FF2B5EF4-FFF2-40B4-BE49-F238E27FC236}">
                <a16:creationId xmlns:a16="http://schemas.microsoft.com/office/drawing/2014/main" id="{8D47CA87-4DE5-ACBB-313B-F729D8F101AA}"/>
              </a:ext>
            </a:extLst>
          </p:cNvPr>
          <p:cNvGrpSpPr/>
          <p:nvPr/>
        </p:nvGrpSpPr>
        <p:grpSpPr>
          <a:xfrm>
            <a:off x="-1" y="0"/>
            <a:ext cx="7559675" cy="630285"/>
            <a:chOff x="-1" y="0"/>
            <a:chExt cx="7559675" cy="630285"/>
          </a:xfrm>
        </p:grpSpPr>
        <p:sp>
          <p:nvSpPr>
            <p:cNvPr id="22" name="正方形/長方形 21">
              <a:extLst>
                <a:ext uri="{FF2B5EF4-FFF2-40B4-BE49-F238E27FC236}">
                  <a16:creationId xmlns:a16="http://schemas.microsoft.com/office/drawing/2014/main" id="{6BB4FA3C-32CC-3E0A-9507-FFF731597422}"/>
                </a:ext>
              </a:extLst>
            </p:cNvPr>
            <p:cNvSpPr/>
            <p:nvPr/>
          </p:nvSpPr>
          <p:spPr>
            <a:xfrm>
              <a:off x="-1" y="0"/>
              <a:ext cx="7559675" cy="630285"/>
            </a:xfrm>
            <a:prstGeom prst="rect">
              <a:avLst/>
            </a:prstGeom>
            <a:solidFill>
              <a:srgbClr val="0B3775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pic>
          <p:nvPicPr>
            <p:cNvPr id="19" name="図 18">
              <a:extLst>
                <a:ext uri="{FF2B5EF4-FFF2-40B4-BE49-F238E27FC236}">
                  <a16:creationId xmlns:a16="http://schemas.microsoft.com/office/drawing/2014/main" id="{88C49752-5CD2-BDD4-1F73-5093D1E8F41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4148" y="14536"/>
              <a:ext cx="1835055" cy="615749"/>
            </a:xfrm>
            <a:prstGeom prst="rect">
              <a:avLst/>
            </a:prstGeom>
          </p:spPr>
        </p:pic>
        <p:pic>
          <p:nvPicPr>
            <p:cNvPr id="21" name="図 20">
              <a:extLst>
                <a:ext uri="{FF2B5EF4-FFF2-40B4-BE49-F238E27FC236}">
                  <a16:creationId xmlns:a16="http://schemas.microsoft.com/office/drawing/2014/main" id="{8E1CCABC-2AB7-C9E6-232E-2F3BFF1D1FD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10081" y="55025"/>
              <a:ext cx="4488570" cy="472894"/>
            </a:xfrm>
            <a:prstGeom prst="rect">
              <a:avLst/>
            </a:prstGeom>
          </p:spPr>
        </p:pic>
      </p:grpSp>
      <p:pic>
        <p:nvPicPr>
          <p:cNvPr id="25" name="図 24">
            <a:extLst>
              <a:ext uri="{FF2B5EF4-FFF2-40B4-BE49-F238E27FC236}">
                <a16:creationId xmlns:a16="http://schemas.microsoft.com/office/drawing/2014/main" id="{7F2B3310-2258-A895-3A86-F2E74CC921B0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646" y="707770"/>
            <a:ext cx="2296538" cy="512084"/>
          </a:xfrm>
          <a:prstGeom prst="rect">
            <a:avLst/>
          </a:prstGeom>
        </p:spPr>
      </p:pic>
      <p:pic>
        <p:nvPicPr>
          <p:cNvPr id="29" name="図 28">
            <a:extLst>
              <a:ext uri="{FF2B5EF4-FFF2-40B4-BE49-F238E27FC236}">
                <a16:creationId xmlns:a16="http://schemas.microsoft.com/office/drawing/2014/main" id="{6D685443-C238-5DA4-21B7-A5FDA2DE4AE3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3584" y="800155"/>
            <a:ext cx="1246244" cy="582626"/>
          </a:xfrm>
          <a:prstGeom prst="rect">
            <a:avLst/>
          </a:prstGeom>
        </p:spPr>
      </p:pic>
      <p:sp>
        <p:nvSpPr>
          <p:cNvPr id="37" name="テキスト ボックス 36">
            <a:extLst>
              <a:ext uri="{FF2B5EF4-FFF2-40B4-BE49-F238E27FC236}">
                <a16:creationId xmlns:a16="http://schemas.microsoft.com/office/drawing/2014/main" id="{81BA705E-DA02-32C2-4DAE-1E84E739B1AE}"/>
              </a:ext>
            </a:extLst>
          </p:cNvPr>
          <p:cNvSpPr txBox="1"/>
          <p:nvPr/>
        </p:nvSpPr>
        <p:spPr>
          <a:xfrm>
            <a:off x="4969617" y="1386702"/>
            <a:ext cx="143851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700" b="1" i="0" u="none" strike="noStrike" spc="-3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※CHP-HXE37AY5</a:t>
            </a:r>
            <a:r>
              <a:rPr lang="ja-JP" altLang="en-US" sz="700" b="1" i="0" u="none" strike="noStrike" spc="-3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において。</a:t>
            </a:r>
          </a:p>
          <a:p>
            <a:r>
              <a:rPr lang="ja-JP" altLang="en-US" sz="700" b="1" spc="-3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   </a:t>
            </a:r>
            <a:r>
              <a:rPr lang="ja-JP" altLang="en-US" sz="700" b="1" i="0" u="none" strike="noStrike" spc="-3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詳しくはカタログをご覧ください。</a:t>
            </a:r>
            <a:endParaRPr kumimoji="1" lang="ja-JP" altLang="en-US" sz="700" b="1" spc="-30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p:grpSp>
        <p:nvGrpSpPr>
          <p:cNvPr id="55" name="グループ化 54">
            <a:extLst>
              <a:ext uri="{FF2B5EF4-FFF2-40B4-BE49-F238E27FC236}">
                <a16:creationId xmlns:a16="http://schemas.microsoft.com/office/drawing/2014/main" id="{808452B3-3511-6AD2-B54B-E83F69387B67}"/>
              </a:ext>
            </a:extLst>
          </p:cNvPr>
          <p:cNvGrpSpPr/>
          <p:nvPr/>
        </p:nvGrpSpPr>
        <p:grpSpPr>
          <a:xfrm>
            <a:off x="1579801" y="2476816"/>
            <a:ext cx="5847728" cy="4000738"/>
            <a:chOff x="1561992" y="1691846"/>
            <a:chExt cx="5847728" cy="4000738"/>
          </a:xfrm>
        </p:grpSpPr>
        <p:sp>
          <p:nvSpPr>
            <p:cNvPr id="49" name="テキスト ボックス 48">
              <a:extLst>
                <a:ext uri="{FF2B5EF4-FFF2-40B4-BE49-F238E27FC236}">
                  <a16:creationId xmlns:a16="http://schemas.microsoft.com/office/drawing/2014/main" id="{78A648F7-DBD4-AC39-F97C-1583998E8631}"/>
                </a:ext>
              </a:extLst>
            </p:cNvPr>
            <p:cNvSpPr txBox="1"/>
            <p:nvPr/>
          </p:nvSpPr>
          <p:spPr>
            <a:xfrm>
              <a:off x="1561992" y="2054004"/>
              <a:ext cx="294830" cy="18466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sz="600" spc="0" dirty="0"/>
                <a:t>※</a:t>
              </a:r>
              <a:endParaRPr kumimoji="1" lang="ja-JP" altLang="en-US" sz="600" dirty="0"/>
            </a:p>
          </p:txBody>
        </p:sp>
        <p:grpSp>
          <p:nvGrpSpPr>
            <p:cNvPr id="54" name="グループ化 53">
              <a:extLst>
                <a:ext uri="{FF2B5EF4-FFF2-40B4-BE49-F238E27FC236}">
                  <a16:creationId xmlns:a16="http://schemas.microsoft.com/office/drawing/2014/main" id="{44EE5AE1-2509-C3EA-D659-C5DB18A57E0D}"/>
                </a:ext>
              </a:extLst>
            </p:cNvPr>
            <p:cNvGrpSpPr/>
            <p:nvPr/>
          </p:nvGrpSpPr>
          <p:grpSpPr>
            <a:xfrm>
              <a:off x="1912156" y="1691846"/>
              <a:ext cx="5497564" cy="4000738"/>
              <a:chOff x="1912156" y="1691846"/>
              <a:chExt cx="5497564" cy="4000738"/>
            </a:xfrm>
          </p:grpSpPr>
          <p:grpSp>
            <p:nvGrpSpPr>
              <p:cNvPr id="42" name="グループ化 41">
                <a:extLst>
                  <a:ext uri="{FF2B5EF4-FFF2-40B4-BE49-F238E27FC236}">
                    <a16:creationId xmlns:a16="http://schemas.microsoft.com/office/drawing/2014/main" id="{E978DB56-7F5F-1BB1-266E-D0D4D6CB7161}"/>
                  </a:ext>
                </a:extLst>
              </p:cNvPr>
              <p:cNvGrpSpPr/>
              <p:nvPr/>
            </p:nvGrpSpPr>
            <p:grpSpPr>
              <a:xfrm>
                <a:off x="1912156" y="1691846"/>
                <a:ext cx="5497564" cy="3645482"/>
                <a:chOff x="1912156" y="5836720"/>
                <a:chExt cx="5497564" cy="3645482"/>
              </a:xfrm>
            </p:grpSpPr>
            <p:grpSp>
              <p:nvGrpSpPr>
                <p:cNvPr id="20" name="グループ化 19">
                  <a:extLst>
                    <a:ext uri="{FF2B5EF4-FFF2-40B4-BE49-F238E27FC236}">
                      <a16:creationId xmlns:a16="http://schemas.microsoft.com/office/drawing/2014/main" id="{99FCA683-59FE-B1DF-4CC0-52DA4A8BF6EA}"/>
                    </a:ext>
                  </a:extLst>
                </p:cNvPr>
                <p:cNvGrpSpPr/>
                <p:nvPr/>
              </p:nvGrpSpPr>
              <p:grpSpPr>
                <a:xfrm>
                  <a:off x="1912156" y="5836720"/>
                  <a:ext cx="5209264" cy="3645482"/>
                  <a:chOff x="1912156" y="5836720"/>
                  <a:chExt cx="5209264" cy="3645482"/>
                </a:xfrm>
              </p:grpSpPr>
              <p:grpSp>
                <p:nvGrpSpPr>
                  <p:cNvPr id="14" name="グループ化 13">
                    <a:extLst>
                      <a:ext uri="{FF2B5EF4-FFF2-40B4-BE49-F238E27FC236}">
                        <a16:creationId xmlns:a16="http://schemas.microsoft.com/office/drawing/2014/main" id="{80CFBFA8-6DA5-0A61-CC0D-AFC021B97BA5}"/>
                      </a:ext>
                    </a:extLst>
                  </p:cNvPr>
                  <p:cNvGrpSpPr/>
                  <p:nvPr/>
                </p:nvGrpSpPr>
                <p:grpSpPr>
                  <a:xfrm>
                    <a:off x="1912156" y="5836720"/>
                    <a:ext cx="5209264" cy="3645482"/>
                    <a:chOff x="1912156" y="5223052"/>
                    <a:chExt cx="5209264" cy="3645482"/>
                  </a:xfrm>
                </p:grpSpPr>
                <p:grpSp>
                  <p:nvGrpSpPr>
                    <p:cNvPr id="12" name="グループ化 11">
                      <a:extLst>
                        <a:ext uri="{FF2B5EF4-FFF2-40B4-BE49-F238E27FC236}">
                          <a16:creationId xmlns:a16="http://schemas.microsoft.com/office/drawing/2014/main" id="{4244B7D4-81E8-4592-5BED-1FE7CA7A7544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1912156" y="5223052"/>
                      <a:ext cx="5100263" cy="3645482"/>
                      <a:chOff x="1912156" y="5223052"/>
                      <a:chExt cx="5100263" cy="3645482"/>
                    </a:xfrm>
                  </p:grpSpPr>
                  <p:grpSp>
                    <p:nvGrpSpPr>
                      <p:cNvPr id="65" name="グループ化 64">
                        <a:extLst>
                          <a:ext uri="{FF2B5EF4-FFF2-40B4-BE49-F238E27FC236}">
                            <a16:creationId xmlns:a16="http://schemas.microsoft.com/office/drawing/2014/main" id="{3A5D4353-26CB-CC4B-43A5-5CDFDCFF949A}"/>
                          </a:ext>
                        </a:extLst>
                      </p:cNvPr>
                      <p:cNvGrpSpPr/>
                      <p:nvPr/>
                    </p:nvGrpSpPr>
                    <p:grpSpPr>
                      <a:xfrm>
                        <a:off x="1912156" y="5223052"/>
                        <a:ext cx="4804981" cy="1867001"/>
                        <a:chOff x="1912156" y="4179394"/>
                        <a:chExt cx="4804981" cy="1867001"/>
                      </a:xfrm>
                    </p:grpSpPr>
                    <p:grpSp>
                      <p:nvGrpSpPr>
                        <p:cNvPr id="63" name="グループ化 62">
                          <a:extLst>
                            <a:ext uri="{FF2B5EF4-FFF2-40B4-BE49-F238E27FC236}">
                              <a16:creationId xmlns:a16="http://schemas.microsoft.com/office/drawing/2014/main" id="{302EF46B-3A4C-8ADC-0CA7-A99E3345D8F0}"/>
                            </a:ext>
                          </a:extLst>
                        </p:cNvPr>
                        <p:cNvGrpSpPr/>
                        <p:nvPr/>
                      </p:nvGrpSpPr>
                      <p:grpSpPr>
                        <a:xfrm>
                          <a:off x="1912156" y="4179394"/>
                          <a:ext cx="4804981" cy="1376889"/>
                          <a:chOff x="1912156" y="3854515"/>
                          <a:chExt cx="4804981" cy="1376889"/>
                        </a:xfrm>
                      </p:grpSpPr>
                      <p:grpSp>
                        <p:nvGrpSpPr>
                          <p:cNvPr id="47" name="グループ化 46">
                            <a:extLst>
                              <a:ext uri="{FF2B5EF4-FFF2-40B4-BE49-F238E27FC236}">
                                <a16:creationId xmlns:a16="http://schemas.microsoft.com/office/drawing/2014/main" id="{5A4C3913-04F7-9151-9FFD-A91561F92048}"/>
                              </a:ext>
                            </a:extLst>
                          </p:cNvPr>
                          <p:cNvGrpSpPr/>
                          <p:nvPr/>
                        </p:nvGrpSpPr>
                        <p:grpSpPr>
                          <a:xfrm>
                            <a:off x="1912156" y="3854515"/>
                            <a:ext cx="3434565" cy="389056"/>
                            <a:chOff x="1917550" y="2501690"/>
                            <a:chExt cx="3434565" cy="389056"/>
                          </a:xfrm>
                        </p:grpSpPr>
                        <p:sp>
                          <p:nvSpPr>
                            <p:cNvPr id="43" name="テキスト ボックス 42">
                              <a:extLst>
                                <a:ext uri="{FF2B5EF4-FFF2-40B4-BE49-F238E27FC236}">
                                  <a16:creationId xmlns:a16="http://schemas.microsoft.com/office/drawing/2014/main" id="{B59F1DA8-06A0-DCAC-3685-D94758EAB769}"/>
                                </a:ext>
                              </a:extLst>
                            </p:cNvPr>
                            <p:cNvSpPr txBox="1"/>
                            <p:nvPr/>
                          </p:nvSpPr>
                          <p:spPr>
                            <a:xfrm>
                              <a:off x="3683682" y="2514168"/>
                              <a:ext cx="1668433" cy="376578"/>
                            </a:xfrm>
                            <a:prstGeom prst="rect">
                              <a:avLst/>
                            </a:prstGeom>
                            <a:noFill/>
                          </p:spPr>
                          <p:txBody>
                            <a:bodyPr wrap="square" rtlCol="0">
                              <a:spAutoFit/>
                            </a:bodyPr>
                            <a:lstStyle/>
                            <a:p>
                              <a:pPr algn="ctr">
                                <a:lnSpc>
                                  <a:spcPts val="1100"/>
                                </a:lnSpc>
                              </a:pPr>
                              <a:r>
                                <a:rPr lang="ja-JP" altLang="en-US" sz="1150" b="1" i="0" u="none" strike="noStrike" spc="-150" baseline="0" dirty="0">
                                  <a:solidFill>
                                    <a:srgbClr val="FFFFFF"/>
                                  </a:solidFill>
                                  <a:latin typeface="HiraginoUDSansStd-W6"/>
                                </a:rPr>
                                <a:t>プレミアムエコキュート</a:t>
                              </a:r>
                            </a:p>
                            <a:p>
                              <a:pPr algn="ctr">
                                <a:lnSpc>
                                  <a:spcPts val="1100"/>
                                </a:lnSpc>
                              </a:pPr>
                              <a:r>
                                <a:rPr lang="en-US" altLang="ja-JP" sz="1000" i="0" u="none" strike="noStrike" dirty="0">
                                  <a:solidFill>
                                    <a:srgbClr val="FFFFFF"/>
                                  </a:solidFill>
                                  <a:latin typeface="HiraginoUDSansStd-W4"/>
                                </a:rPr>
                                <a:t>(CHP-HXE37AY5)</a:t>
                              </a:r>
                              <a:endParaRPr kumimoji="1" lang="ja-JP" altLang="en-US" sz="1000" dirty="0"/>
                            </a:p>
                          </p:txBody>
                        </p:sp>
                        <p:sp>
                          <p:nvSpPr>
                            <p:cNvPr id="44" name="テキスト ボックス 43">
                              <a:extLst>
                                <a:ext uri="{FF2B5EF4-FFF2-40B4-BE49-F238E27FC236}">
                                  <a16:creationId xmlns:a16="http://schemas.microsoft.com/office/drawing/2014/main" id="{3D8928E0-0AB2-2992-EF80-2773700218F2}"/>
                                </a:ext>
                              </a:extLst>
                            </p:cNvPr>
                            <p:cNvSpPr txBox="1"/>
                            <p:nvPr/>
                          </p:nvSpPr>
                          <p:spPr>
                            <a:xfrm>
                              <a:off x="1917550" y="2501690"/>
                              <a:ext cx="1334361" cy="370999"/>
                            </a:xfrm>
                            <a:prstGeom prst="rect">
                              <a:avLst/>
                            </a:prstGeom>
                            <a:noFill/>
                          </p:spPr>
                          <p:txBody>
                            <a:bodyPr wrap="square" rtlCol="0">
                              <a:spAutoFit/>
                            </a:bodyPr>
                            <a:lstStyle/>
                            <a:p>
                              <a:pPr algn="ctr">
                                <a:lnSpc>
                                  <a:spcPts val="1100"/>
                                </a:lnSpc>
                              </a:pPr>
                              <a:r>
                                <a:rPr kumimoji="1" lang="en-US" altLang="ja-JP" sz="1100" b="1" i="0" u="none" strike="noStrike" kern="1200" baseline="0" dirty="0" smtClean="0">
                                  <a:solidFill>
                                    <a:schemeClr val="tx1"/>
                                  </a:solidFill>
                                  <a:latin typeface="+mn-lt"/>
                                  <a:ea typeface="+mn-ea"/>
                                  <a:cs typeface="+mn-cs"/>
                                </a:rPr>
                                <a:t>2011</a:t>
                              </a:r>
                              <a:r>
                                <a:rPr kumimoji="1" lang="ja-JP" altLang="en-US" sz="800" b="1" i="0" u="none" strike="noStrike" kern="1200" baseline="0" dirty="0" smtClean="0">
                                  <a:solidFill>
                                    <a:schemeClr val="tx1"/>
                                  </a:solidFill>
                                  <a:latin typeface="+mn-lt"/>
                                  <a:ea typeface="+mn-ea"/>
                                  <a:cs typeface="+mn-cs"/>
                                </a:rPr>
                                <a:t>年製</a:t>
                              </a:r>
                              <a:r>
                                <a:rPr kumimoji="1" lang="ja-JP" altLang="en-US" sz="800" b="1" i="0" u="none" strike="noStrike" kern="1200" baseline="0" dirty="0">
                                  <a:solidFill>
                                    <a:schemeClr val="tx1"/>
                                  </a:solidFill>
                                  <a:latin typeface="+mn-lt"/>
                                  <a:ea typeface="+mn-ea"/>
                                  <a:cs typeface="+mn-cs"/>
                                </a:rPr>
                                <a:t>の</a:t>
                              </a:r>
                              <a:r>
                                <a:rPr kumimoji="1" lang="ja-JP" altLang="en-US" sz="800" b="1" i="0" u="none" strike="noStrike" kern="1200" spc="-150" dirty="0">
                                  <a:solidFill>
                                    <a:schemeClr val="tx1"/>
                                  </a:solidFill>
                                  <a:latin typeface="+mn-lt"/>
                                  <a:ea typeface="+mn-ea"/>
                                  <a:cs typeface="+mn-cs"/>
                                </a:rPr>
                                <a:t>エコキュート</a:t>
                              </a:r>
                              <a:r>
                                <a:rPr kumimoji="1" lang="en-US" altLang="ja-JP" sz="900" b="0" i="0" u="none" strike="noStrike" kern="1200" baseline="0" dirty="0">
                                  <a:solidFill>
                                    <a:schemeClr val="tx1"/>
                                  </a:solidFill>
                                  <a:latin typeface="+mn-lt"/>
                                  <a:ea typeface="+mn-ea"/>
                                  <a:cs typeface="+mn-cs"/>
                                </a:rPr>
                                <a:t>(</a:t>
                              </a:r>
                              <a:r>
                                <a:rPr kumimoji="1" lang="en-US" altLang="ja-JP" sz="900" b="0" i="0" u="none" strike="noStrike" kern="1200" baseline="0" dirty="0" smtClean="0">
                                  <a:solidFill>
                                    <a:schemeClr val="tx1"/>
                                  </a:solidFill>
                                  <a:latin typeface="+mn-lt"/>
                                  <a:ea typeface="+mn-ea"/>
                                  <a:cs typeface="+mn-cs"/>
                                </a:rPr>
                                <a:t>CHP-371D1A</a:t>
                              </a:r>
                              <a:r>
                                <a:rPr kumimoji="1" lang="en-US" altLang="ja-JP" sz="900" dirty="0"/>
                                <a:t>8</a:t>
                              </a:r>
                              <a:r>
                                <a:rPr kumimoji="1" lang="en-US" altLang="ja-JP" sz="900" b="0" i="0" u="none" strike="noStrike" kern="1200" baseline="0" dirty="0" smtClean="0">
                                  <a:solidFill>
                                    <a:schemeClr val="tx1"/>
                                  </a:solidFill>
                                  <a:latin typeface="+mn-lt"/>
                                  <a:ea typeface="+mn-ea"/>
                                  <a:cs typeface="+mn-cs"/>
                                </a:rPr>
                                <a:t>)</a:t>
                              </a:r>
                              <a:endParaRPr kumimoji="1" lang="ja-JP" altLang="en-US" sz="900" dirty="0"/>
                            </a:p>
                          </p:txBody>
                        </p:sp>
                      </p:grpSp>
                      <p:grpSp>
                        <p:nvGrpSpPr>
                          <p:cNvPr id="62" name="グループ化 61">
                            <a:extLst>
                              <a:ext uri="{FF2B5EF4-FFF2-40B4-BE49-F238E27FC236}">
                                <a16:creationId xmlns:a16="http://schemas.microsoft.com/office/drawing/2014/main" id="{BEE412C3-4A72-FC42-9E9E-A36335E64608}"/>
                              </a:ext>
                            </a:extLst>
                          </p:cNvPr>
                          <p:cNvGrpSpPr/>
                          <p:nvPr/>
                        </p:nvGrpSpPr>
                        <p:grpSpPr>
                          <a:xfrm>
                            <a:off x="3277101" y="4195873"/>
                            <a:ext cx="3440036" cy="1035531"/>
                            <a:chOff x="3277101" y="4195873"/>
                            <a:chExt cx="3440036" cy="1035531"/>
                          </a:xfrm>
                        </p:grpSpPr>
                        <p:grpSp>
                          <p:nvGrpSpPr>
                            <p:cNvPr id="60" name="グループ化 59">
                              <a:extLst>
                                <a:ext uri="{FF2B5EF4-FFF2-40B4-BE49-F238E27FC236}">
                                  <a16:creationId xmlns:a16="http://schemas.microsoft.com/office/drawing/2014/main" id="{F4255348-0A86-9A4E-663B-70ED31A2ED2D}"/>
                                </a:ext>
                              </a:extLst>
                            </p:cNvPr>
                            <p:cNvGrpSpPr/>
                            <p:nvPr/>
                          </p:nvGrpSpPr>
                          <p:grpSpPr>
                            <a:xfrm>
                              <a:off x="3282236" y="4195873"/>
                              <a:ext cx="3434901" cy="369332"/>
                              <a:chOff x="3282236" y="4195873"/>
                              <a:chExt cx="3434901" cy="369332"/>
                            </a:xfrm>
                          </p:grpSpPr>
                          <p:sp>
                            <p:nvSpPr>
                              <p:cNvPr id="51" name="テキスト ボックス 50">
                                <a:extLst>
                                  <a:ext uri="{FF2B5EF4-FFF2-40B4-BE49-F238E27FC236}">
                                    <a16:creationId xmlns:a16="http://schemas.microsoft.com/office/drawing/2014/main" id="{D9506F95-EC2B-90A3-DC9F-D3156D64DD44}"/>
                                  </a:ext>
                                </a:extLst>
                              </p:cNvPr>
                              <p:cNvSpPr txBox="1"/>
                              <p:nvPr/>
                            </p:nvSpPr>
                            <p:spPr>
                              <a:xfrm>
                                <a:off x="3282236" y="4195873"/>
                                <a:ext cx="1573049" cy="369332"/>
                              </a:xfrm>
                              <a:prstGeom prst="rect">
                                <a:avLst/>
                              </a:prstGeom>
                              <a:noFill/>
                            </p:spPr>
                            <p:txBody>
                              <a:bodyPr wrap="square" rtlCol="0">
                                <a:spAutoFit/>
                              </a:bodyPr>
                              <a:lstStyle/>
                              <a:p>
                                <a:r>
                                  <a:rPr lang="ja-JP" altLang="en-US" sz="1300" b="1" i="0" u="none" strike="noStrike" baseline="0" dirty="0" smtClean="0">
                                    <a:solidFill>
                                      <a:srgbClr val="E60012"/>
                                    </a:solidFill>
                                    <a:latin typeface="BIZ UDPゴシック" panose="020B0400000000000000" pitchFamily="50" charset="-128"/>
                                    <a:ea typeface="BIZ UDPゴシック" panose="020B0400000000000000" pitchFamily="50" charset="-128"/>
                                  </a:rPr>
                                  <a:t>約</a:t>
                                </a:r>
                                <a:r>
                                  <a:rPr lang="en-US" altLang="ja-JP" b="1" spc="70" dirty="0" smtClean="0">
                                    <a:solidFill>
                                      <a:srgbClr val="E60012"/>
                                    </a:solidFill>
                                    <a:latin typeface="BIZ UDPゴシック" panose="020B0400000000000000" pitchFamily="50" charset="-128"/>
                                    <a:ea typeface="BIZ UDPゴシック" panose="020B0400000000000000" pitchFamily="50" charset="-128"/>
                                  </a:rPr>
                                  <a:t>18</a:t>
                                </a:r>
                                <a:r>
                                  <a:rPr lang="en-US" altLang="ja-JP" sz="1800" b="1" i="0" u="none" strike="noStrike" spc="70" dirty="0" smtClean="0">
                                    <a:solidFill>
                                      <a:srgbClr val="E60012"/>
                                    </a:solidFill>
                                    <a:latin typeface="BIZ UDPゴシック" panose="020B0400000000000000" pitchFamily="50" charset="-128"/>
                                    <a:ea typeface="BIZ UDPゴシック" panose="020B0400000000000000" pitchFamily="50" charset="-128"/>
                                  </a:rPr>
                                  <a:t>,300</a:t>
                                </a:r>
                                <a:r>
                                  <a:rPr lang="ja-JP" altLang="en-US" sz="1300" b="1" i="0" u="none" strike="noStrike" spc="70" dirty="0">
                                    <a:solidFill>
                                      <a:srgbClr val="E60012"/>
                                    </a:solidFill>
                                    <a:latin typeface="BIZ UDPゴシック" panose="020B0400000000000000" pitchFamily="50" charset="-128"/>
                                    <a:ea typeface="BIZ UDPゴシック" panose="020B0400000000000000" pitchFamily="50" charset="-128"/>
                                  </a:rPr>
                                  <a:t>円</a:t>
                                </a:r>
                                <a:endParaRPr kumimoji="1" lang="ja-JP" altLang="en-US" sz="1100" b="1" spc="100" dirty="0">
                                  <a:solidFill>
                                    <a:srgbClr val="E60012"/>
                                  </a:solidFill>
                                  <a:latin typeface="BIZ UDPゴシック" panose="020B0400000000000000" pitchFamily="50" charset="-128"/>
                                  <a:ea typeface="BIZ UDPゴシック" panose="020B0400000000000000" pitchFamily="50" charset="-128"/>
                                </a:endParaRPr>
                              </a:p>
                            </p:txBody>
                          </p:sp>
                          <p:grpSp>
                            <p:nvGrpSpPr>
                              <p:cNvPr id="59" name="グループ化 58">
                                <a:extLst>
                                  <a:ext uri="{FF2B5EF4-FFF2-40B4-BE49-F238E27FC236}">
                                    <a16:creationId xmlns:a16="http://schemas.microsoft.com/office/drawing/2014/main" id="{D9B84ADB-F39A-C58B-9E5D-9B7A792A8094}"/>
                                  </a:ext>
                                </a:extLst>
                              </p:cNvPr>
                              <p:cNvGrpSpPr/>
                              <p:nvPr/>
                            </p:nvGrpSpPr>
                            <p:grpSpPr>
                              <a:xfrm>
                                <a:off x="4722453" y="4222247"/>
                                <a:ext cx="1994684" cy="323165"/>
                                <a:chOff x="4722453" y="4222247"/>
                                <a:chExt cx="1994684" cy="323165"/>
                              </a:xfrm>
                            </p:grpSpPr>
                            <p:sp>
                              <p:nvSpPr>
                                <p:cNvPr id="53" name="テキスト ボックス 52">
                                  <a:extLst>
                                    <a:ext uri="{FF2B5EF4-FFF2-40B4-BE49-F238E27FC236}">
                                      <a16:creationId xmlns:a16="http://schemas.microsoft.com/office/drawing/2014/main" id="{D61F5ECC-4EAD-B6AC-C224-F777886E5527}"/>
                                    </a:ext>
                                  </a:extLst>
                                </p:cNvPr>
                                <p:cNvSpPr txBox="1"/>
                                <p:nvPr/>
                              </p:nvSpPr>
                              <p:spPr>
                                <a:xfrm>
                                  <a:off x="4994562" y="4222247"/>
                                  <a:ext cx="1618392" cy="323165"/>
                                </a:xfrm>
                                <a:prstGeom prst="rect">
                                  <a:avLst/>
                                </a:prstGeom>
                                <a:noFill/>
                              </p:spPr>
                              <p:txBody>
                                <a:bodyPr wrap="none" rtlCol="0">
                                  <a:spAutoFit/>
                                </a:bodyPr>
                                <a:lstStyle/>
                                <a:p>
                                  <a:r>
                                    <a:rPr lang="ja-JP" altLang="en-US" sz="1100" b="1" i="0" u="none" strike="noStrike" baseline="0" dirty="0" smtClean="0">
                                      <a:solidFill>
                                        <a:srgbClr val="E60012"/>
                                      </a:solidFill>
                                      <a:latin typeface="BIZ UDPゴシック" panose="020B0400000000000000" pitchFamily="50" charset="-128"/>
                                      <a:ea typeface="BIZ UDPゴシック" panose="020B0400000000000000" pitchFamily="50" charset="-128"/>
                                    </a:rPr>
                                    <a:t>約</a:t>
                                  </a:r>
                                  <a:r>
                                    <a:rPr lang="en-US" altLang="ja-JP" sz="1500" b="1" spc="-30" dirty="0" smtClean="0">
                                      <a:solidFill>
                                        <a:srgbClr val="E60012"/>
                                      </a:solidFill>
                                      <a:latin typeface="BIZ UDPゴシック" panose="020B0400000000000000" pitchFamily="50" charset="-128"/>
                                      <a:ea typeface="BIZ UDPゴシック" panose="020B0400000000000000" pitchFamily="50" charset="-128"/>
                                    </a:rPr>
                                    <a:t>7</a:t>
                                  </a:r>
                                  <a:r>
                                    <a:rPr lang="en-US" altLang="ja-JP" sz="1500" b="1" i="0" u="none" strike="noStrike" spc="-30" dirty="0" smtClean="0">
                                      <a:solidFill>
                                        <a:srgbClr val="E60012"/>
                                      </a:solidFill>
                                      <a:latin typeface="BIZ UDPゴシック" panose="020B0400000000000000" pitchFamily="50" charset="-128"/>
                                      <a:ea typeface="BIZ UDPゴシック" panose="020B0400000000000000" pitchFamily="50" charset="-128"/>
                                    </a:rPr>
                                    <a:t>,70</a:t>
                                  </a:r>
                                  <a:r>
                                    <a:rPr lang="en-US" altLang="ja-JP" sz="1500" b="1" i="0" u="none" strike="noStrike" baseline="0" dirty="0" smtClean="0">
                                      <a:solidFill>
                                        <a:srgbClr val="E60012"/>
                                      </a:solidFill>
                                      <a:latin typeface="BIZ UDPゴシック" panose="020B0400000000000000" pitchFamily="50" charset="-128"/>
                                      <a:ea typeface="BIZ UDPゴシック" panose="020B0400000000000000" pitchFamily="50" charset="-128"/>
                                    </a:rPr>
                                    <a:t>0</a:t>
                                  </a:r>
                                  <a:r>
                                    <a:rPr lang="ja-JP" altLang="en-US" sz="1100" b="1" i="0" u="none" strike="noStrike" spc="100" dirty="0">
                                      <a:solidFill>
                                        <a:srgbClr val="E60012"/>
                                      </a:solidFill>
                                      <a:latin typeface="BIZ UDPゴシック" panose="020B0400000000000000" pitchFamily="50" charset="-128"/>
                                      <a:ea typeface="BIZ UDPゴシック" panose="020B0400000000000000" pitchFamily="50" charset="-128"/>
                                    </a:rPr>
                                    <a:t>円</a:t>
                                  </a:r>
                                  <a:r>
                                    <a:rPr lang="ja-JP" altLang="en-US" sz="1300" b="1" i="0" u="none" strike="noStrike" spc="100" dirty="0">
                                      <a:solidFill>
                                        <a:srgbClr val="E60012"/>
                                      </a:solidFill>
                                      <a:latin typeface="BIZ UDPゴシック" panose="020B0400000000000000" pitchFamily="50" charset="-128"/>
                                      <a:ea typeface="BIZ UDPゴシック" panose="020B0400000000000000" pitchFamily="50" charset="-128"/>
                                    </a:rPr>
                                    <a:t>お</a:t>
                                  </a:r>
                                  <a:r>
                                    <a:rPr lang="ja-JP" altLang="en-US" sz="1300" b="1" i="0" u="none" strike="noStrike" spc="-150" dirty="0">
                                      <a:solidFill>
                                        <a:srgbClr val="E60012"/>
                                      </a:solidFill>
                                      <a:latin typeface="BIZ UDPゴシック" panose="020B0400000000000000" pitchFamily="50" charset="-128"/>
                                      <a:ea typeface="BIZ UDPゴシック" panose="020B0400000000000000" pitchFamily="50" charset="-128"/>
                                    </a:rPr>
                                    <a:t>得</a:t>
                                  </a:r>
                                  <a:r>
                                    <a:rPr lang="ja-JP" altLang="en-US" sz="1300" b="1" i="0" u="none" strike="noStrike" spc="100" dirty="0">
                                      <a:solidFill>
                                        <a:srgbClr val="E60012"/>
                                      </a:solidFill>
                                      <a:latin typeface="BIZ UDPゴシック" panose="020B0400000000000000" pitchFamily="50" charset="-128"/>
                                      <a:ea typeface="BIZ UDPゴシック" panose="020B0400000000000000" pitchFamily="50" charset="-128"/>
                                    </a:rPr>
                                    <a:t>！</a:t>
                                  </a:r>
                                  <a:endParaRPr kumimoji="1" lang="ja-JP" altLang="en-US" sz="1300" dirty="0">
                                    <a:solidFill>
                                      <a:srgbClr val="E60012"/>
                                    </a:solidFill>
                                  </a:endParaRPr>
                                </a:p>
                              </p:txBody>
                            </p:sp>
                            <p:sp>
                              <p:nvSpPr>
                                <p:cNvPr id="56" name="フリーフォーム: 図形 55">
                                  <a:extLst>
                                    <a:ext uri="{FF2B5EF4-FFF2-40B4-BE49-F238E27FC236}">
                                      <a16:creationId xmlns:a16="http://schemas.microsoft.com/office/drawing/2014/main" id="{0D8312D6-0089-5964-ADE5-2645F8749314}"/>
                                    </a:ext>
                                  </a:extLst>
                                </p:cNvPr>
                                <p:cNvSpPr/>
                                <p:nvPr/>
                              </p:nvSpPr>
                              <p:spPr>
                                <a:xfrm rot="16200000">
                                  <a:off x="5585425" y="3387556"/>
                                  <a:ext cx="268739" cy="1994684"/>
                                </a:xfrm>
                                <a:custGeom>
                                  <a:avLst/>
                                  <a:gdLst>
                                    <a:gd name="connsiteX0" fmla="*/ 307777 w 307777"/>
                                    <a:gd name="connsiteY0" fmla="*/ 197307 h 1994684"/>
                                    <a:gd name="connsiteX1" fmla="*/ 307777 w 307777"/>
                                    <a:gd name="connsiteY1" fmla="*/ 1981191 h 1994684"/>
                                    <a:gd name="connsiteX2" fmla="*/ 294284 w 307777"/>
                                    <a:gd name="connsiteY2" fmla="*/ 1994684 h 1994684"/>
                                    <a:gd name="connsiteX3" fmla="*/ 13493 w 307777"/>
                                    <a:gd name="connsiteY3" fmla="*/ 1994684 h 1994684"/>
                                    <a:gd name="connsiteX4" fmla="*/ 0 w 307777"/>
                                    <a:gd name="connsiteY4" fmla="*/ 1981191 h 1994684"/>
                                    <a:gd name="connsiteX5" fmla="*/ 0 w 307777"/>
                                    <a:gd name="connsiteY5" fmla="*/ 197307 h 1994684"/>
                                    <a:gd name="connsiteX6" fmla="*/ 13493 w 307777"/>
                                    <a:gd name="connsiteY6" fmla="*/ 183814 h 1994684"/>
                                    <a:gd name="connsiteX7" fmla="*/ 100959 w 307777"/>
                                    <a:gd name="connsiteY7" fmla="*/ 183814 h 1994684"/>
                                    <a:gd name="connsiteX8" fmla="*/ 151628 w 307777"/>
                                    <a:gd name="connsiteY8" fmla="*/ 0 h 1994684"/>
                                    <a:gd name="connsiteX9" fmla="*/ 202296 w 307777"/>
                                    <a:gd name="connsiteY9" fmla="*/ 183814 h 1994684"/>
                                    <a:gd name="connsiteX10" fmla="*/ 294284 w 307777"/>
                                    <a:gd name="connsiteY10" fmla="*/ 183814 h 1994684"/>
                                    <a:gd name="connsiteX11" fmla="*/ 307777 w 307777"/>
                                    <a:gd name="connsiteY11" fmla="*/ 197307 h 1994684"/>
                                  </a:gdLst>
                                  <a:ahLst/>
                                  <a:cxnLst>
                                    <a:cxn ang="0">
                                      <a:pos x="connsiteX0" y="connsiteY0"/>
                                    </a:cxn>
                                    <a:cxn ang="0">
                                      <a:pos x="connsiteX1" y="connsiteY1"/>
                                    </a:cxn>
                                    <a:cxn ang="0">
                                      <a:pos x="connsiteX2" y="connsiteY2"/>
                                    </a:cxn>
                                    <a:cxn ang="0">
                                      <a:pos x="connsiteX3" y="connsiteY3"/>
                                    </a:cxn>
                                    <a:cxn ang="0">
                                      <a:pos x="connsiteX4" y="connsiteY4"/>
                                    </a:cxn>
                                    <a:cxn ang="0">
                                      <a:pos x="connsiteX5" y="connsiteY5"/>
                                    </a:cxn>
                                    <a:cxn ang="0">
                                      <a:pos x="connsiteX6" y="connsiteY6"/>
                                    </a:cxn>
                                    <a:cxn ang="0">
                                      <a:pos x="connsiteX7" y="connsiteY7"/>
                                    </a:cxn>
                                    <a:cxn ang="0">
                                      <a:pos x="connsiteX8" y="connsiteY8"/>
                                    </a:cxn>
                                    <a:cxn ang="0">
                                      <a:pos x="connsiteX9" y="connsiteY9"/>
                                    </a:cxn>
                                    <a:cxn ang="0">
                                      <a:pos x="connsiteX10" y="connsiteY10"/>
                                    </a:cxn>
                                    <a:cxn ang="0">
                                      <a:pos x="connsiteX11" y="connsiteY11"/>
                                    </a:cxn>
                                  </a:cxnLst>
                                  <a:rect l="l" t="t" r="r" b="b"/>
                                  <a:pathLst>
                                    <a:path w="307777" h="1994684">
                                      <a:moveTo>
                                        <a:pt x="307777" y="197307"/>
                                      </a:moveTo>
                                      <a:lnTo>
                                        <a:pt x="307777" y="1981191"/>
                                      </a:lnTo>
                                      <a:cubicBezTo>
                                        <a:pt x="307777" y="1988643"/>
                                        <a:pt x="301736" y="1994684"/>
                                        <a:pt x="294284" y="1994684"/>
                                      </a:cubicBezTo>
                                      <a:lnTo>
                                        <a:pt x="13493" y="1994684"/>
                                      </a:lnTo>
                                      <a:cubicBezTo>
                                        <a:pt x="6041" y="1994684"/>
                                        <a:pt x="0" y="1988643"/>
                                        <a:pt x="0" y="1981191"/>
                                      </a:cubicBezTo>
                                      <a:lnTo>
                                        <a:pt x="0" y="197307"/>
                                      </a:lnTo>
                                      <a:cubicBezTo>
                                        <a:pt x="0" y="189855"/>
                                        <a:pt x="6041" y="183814"/>
                                        <a:pt x="13493" y="183814"/>
                                      </a:cubicBezTo>
                                      <a:lnTo>
                                        <a:pt x="100959" y="183814"/>
                                      </a:lnTo>
                                      <a:lnTo>
                                        <a:pt x="151628" y="0"/>
                                      </a:lnTo>
                                      <a:lnTo>
                                        <a:pt x="202296" y="183814"/>
                                      </a:lnTo>
                                      <a:lnTo>
                                        <a:pt x="294284" y="183814"/>
                                      </a:lnTo>
                                      <a:cubicBezTo>
                                        <a:pt x="301736" y="183814"/>
                                        <a:pt x="307777" y="189855"/>
                                        <a:pt x="307777" y="197307"/>
                                      </a:cubicBezTo>
                                      <a:close/>
                                    </a:path>
                                  </a:pathLst>
                                </a:custGeom>
                                <a:noFill/>
                                <a:ln>
                                  <a:solidFill>
                                    <a:srgbClr val="E60012"/>
                                  </a:solidFill>
                                </a:ln>
                              </p:spPr>
                              <p:style>
                                <a:lnRef idx="2">
                                  <a:schemeClr val="accent1">
                                    <a:shade val="15000"/>
                                  </a:schemeClr>
                                </a:lnRef>
                                <a:fillRef idx="1">
                                  <a:schemeClr val="accent1"/>
                                </a:fillRef>
                                <a:effectRef idx="0">
                                  <a:schemeClr val="accent1"/>
                                </a:effectRef>
                                <a:fontRef idx="minor">
                                  <a:schemeClr val="lt1"/>
                                </a:fontRef>
                              </p:style>
                              <p:txBody>
                                <a:bodyPr wrap="square" rtlCol="0" anchor="ctr">
                                  <a:noAutofit/>
                                </a:bodyPr>
                                <a:lstStyle/>
                                <a:p>
                                  <a:pPr algn="ctr"/>
                                  <a:endParaRPr kumimoji="1" lang="ja-JP" altLang="en-US"/>
                                </a:p>
                              </p:txBody>
                            </p:sp>
                          </p:grpSp>
                        </p:grpSp>
                        <p:sp>
                          <p:nvSpPr>
                            <p:cNvPr id="61" name="テキスト ボックス 60">
                              <a:extLst>
                                <a:ext uri="{FF2B5EF4-FFF2-40B4-BE49-F238E27FC236}">
                                  <a16:creationId xmlns:a16="http://schemas.microsoft.com/office/drawing/2014/main" id="{670C38A8-5189-185A-CBD4-842EE1089C56}"/>
                                </a:ext>
                              </a:extLst>
                            </p:cNvPr>
                            <p:cNvSpPr txBox="1"/>
                            <p:nvPr/>
                          </p:nvSpPr>
                          <p:spPr>
                            <a:xfrm>
                              <a:off x="3277101" y="4523518"/>
                              <a:ext cx="1573049" cy="707886"/>
                            </a:xfrm>
                            <a:prstGeom prst="rect">
                              <a:avLst/>
                            </a:prstGeom>
                            <a:noFill/>
                          </p:spPr>
                          <p:txBody>
                            <a:bodyPr wrap="square" rtlCol="0">
                              <a:spAutoFit/>
                            </a:bodyPr>
                            <a:lstStyle/>
                            <a:p>
                              <a:r>
                                <a:rPr kumimoji="1" lang="ja-JP" altLang="en-US" sz="1100" b="1" dirty="0"/>
                                <a:t>高効率</a:t>
                              </a:r>
                              <a:r>
                                <a:rPr kumimoji="1" lang="en-US" altLang="ja-JP" sz="2200" dirty="0">
                                  <a:solidFill>
                                    <a:srgbClr val="E60012"/>
                                  </a:solidFill>
                                </a:rPr>
                                <a:t>4.0</a:t>
                              </a:r>
                              <a:r>
                                <a:rPr kumimoji="1" lang="ja-JP" altLang="en-US" sz="1100" b="1" dirty="0"/>
                                <a:t>を達成！</a:t>
                              </a:r>
                            </a:p>
                            <a:p>
                              <a:endParaRPr kumimoji="1" lang="ja-JP" altLang="en-US" dirty="0"/>
                            </a:p>
                          </p:txBody>
                        </p:sp>
                      </p:grpSp>
                    </p:grpSp>
                    <p:sp>
                      <p:nvSpPr>
                        <p:cNvPr id="64" name="テキスト ボックス 63">
                          <a:extLst>
                            <a:ext uri="{FF2B5EF4-FFF2-40B4-BE49-F238E27FC236}">
                              <a16:creationId xmlns:a16="http://schemas.microsoft.com/office/drawing/2014/main" id="{664398A4-93A6-AFB4-EC61-EC72B5BC6BCA}"/>
                            </a:ext>
                          </a:extLst>
                        </p:cNvPr>
                        <p:cNvSpPr txBox="1"/>
                        <p:nvPr/>
                      </p:nvSpPr>
                      <p:spPr>
                        <a:xfrm>
                          <a:off x="3280250" y="5280942"/>
                          <a:ext cx="3259829" cy="400110"/>
                        </a:xfrm>
                        <a:prstGeom prst="rect">
                          <a:avLst/>
                        </a:prstGeom>
                        <a:noFill/>
                      </p:spPr>
                      <p:txBody>
                        <a:bodyPr wrap="square" rtlCol="0">
                          <a:spAutoFit/>
                        </a:bodyPr>
                        <a:lstStyle/>
                        <a:p>
                          <a:pPr>
                            <a:lnSpc>
                              <a:spcPts val="1200"/>
                            </a:lnSpc>
                          </a:pPr>
                          <a:r>
                            <a:rPr lang="ja-JP" altLang="en-US" sz="800" b="1" i="0" u="none" strike="noStrike" baseline="0" dirty="0">
                              <a:solidFill>
                                <a:srgbClr val="000000"/>
                              </a:solidFill>
                              <a:latin typeface="HiraginoUDSansStd-W5"/>
                            </a:rPr>
                            <a:t>節水モードで</a:t>
                          </a:r>
                          <a:r>
                            <a:rPr lang="ja-JP" altLang="en-US" sz="1050" b="1" i="0" u="sng" strike="noStrike" baseline="0" dirty="0">
                              <a:solidFill>
                                <a:srgbClr val="000000"/>
                              </a:solidFill>
                              <a:latin typeface="HiraginoUDSansStd-W5"/>
                            </a:rPr>
                            <a:t>水道代</a:t>
                          </a:r>
                          <a:r>
                            <a:rPr lang="ja-JP" altLang="en-US" sz="800" b="1" i="0" u="none" strike="noStrike" baseline="0" dirty="0">
                              <a:solidFill>
                                <a:srgbClr val="000000"/>
                              </a:solidFill>
                              <a:latin typeface="HiraginoUDSansStd-W5"/>
                            </a:rPr>
                            <a:t>が年間</a:t>
                          </a:r>
                          <a:r>
                            <a:rPr lang="ja-JP" altLang="en-US" sz="1100" b="1" i="0" u="none" strike="noStrike" baseline="0" dirty="0">
                              <a:solidFill>
                                <a:srgbClr val="E60012"/>
                              </a:solidFill>
                              <a:latin typeface="HiraginoUDSansStd-W5"/>
                            </a:rPr>
                            <a:t>約</a:t>
                          </a:r>
                          <a:r>
                            <a:rPr lang="en-US" altLang="ja-JP" sz="1600" i="0" u="none" strike="noStrike" baseline="0" dirty="0">
                              <a:solidFill>
                                <a:srgbClr val="E60012"/>
                              </a:solidFill>
                              <a:latin typeface="HiraginoUDSansStd-W5"/>
                            </a:rPr>
                            <a:t>7,500</a:t>
                          </a:r>
                          <a:r>
                            <a:rPr lang="ja-JP" altLang="en-US" sz="1100" b="1" i="0" u="none" strike="noStrike" baseline="0" dirty="0">
                              <a:solidFill>
                                <a:srgbClr val="E60012"/>
                              </a:solidFill>
                              <a:latin typeface="HiraginoUDSansStd-W5"/>
                            </a:rPr>
                            <a:t>円</a:t>
                          </a:r>
                          <a:r>
                            <a:rPr lang="ja-JP" altLang="en-US" sz="1050" b="1" i="0" u="none" strike="noStrike" baseline="0" dirty="0">
                              <a:solidFill>
                                <a:srgbClr val="000000"/>
                              </a:solidFill>
                              <a:latin typeface="HiraginoUDSansStd-W5"/>
                            </a:rPr>
                            <a:t>お</a:t>
                          </a:r>
                          <a:r>
                            <a:rPr lang="ja-JP" altLang="en-US" sz="1050" b="1" i="0" u="none" strike="noStrike" spc="-150" baseline="0" dirty="0">
                              <a:solidFill>
                                <a:srgbClr val="000000"/>
                              </a:solidFill>
                              <a:latin typeface="HiraginoUDSansStd-W5"/>
                            </a:rPr>
                            <a:t>得</a:t>
                          </a:r>
                          <a:r>
                            <a:rPr lang="ja-JP" altLang="en-US" sz="1050" b="1" i="0" u="none" strike="noStrike" baseline="0" dirty="0">
                              <a:solidFill>
                                <a:srgbClr val="000000"/>
                              </a:solidFill>
                              <a:latin typeface="HiraginoUDSansStd-W5"/>
                            </a:rPr>
                            <a:t>！</a:t>
                          </a:r>
                          <a:endParaRPr lang="en-US" altLang="ja-JP" sz="1050" b="1" i="0" u="none" strike="noStrike" baseline="0" dirty="0">
                            <a:solidFill>
                              <a:srgbClr val="000000"/>
                            </a:solidFill>
                            <a:latin typeface="HiraginoUDSansStd-W5"/>
                          </a:endParaRPr>
                        </a:p>
                        <a:p>
                          <a:pPr>
                            <a:lnSpc>
                              <a:spcPts val="1200"/>
                            </a:lnSpc>
                          </a:pPr>
                          <a:r>
                            <a:rPr lang="ja-JP" altLang="en-US" sz="800" b="1" i="0" u="none" strike="noStrike" baseline="0" dirty="0">
                              <a:solidFill>
                                <a:srgbClr val="000000"/>
                              </a:solidFill>
                              <a:latin typeface="HiraginoUDSansStd-W5"/>
                            </a:rPr>
                            <a:t>省エネ保温で浴槽に入らない間は</a:t>
                          </a:r>
                          <a:r>
                            <a:rPr lang="ja-JP" altLang="en-US" sz="1050" b="1" i="0" u="none" strike="noStrike" baseline="0" dirty="0">
                              <a:solidFill>
                                <a:srgbClr val="E60012"/>
                              </a:solidFill>
                              <a:latin typeface="HiraginoUDSansStd-W5"/>
                            </a:rPr>
                            <a:t>保温追いだきカッ</a:t>
                          </a:r>
                          <a:r>
                            <a:rPr lang="ja-JP" altLang="en-US" sz="1050" b="1" i="0" u="none" strike="noStrike" spc="-300" baseline="0" dirty="0">
                              <a:solidFill>
                                <a:srgbClr val="E60012"/>
                              </a:solidFill>
                              <a:latin typeface="HiraginoUDSansStd-W5"/>
                            </a:rPr>
                            <a:t>ト</a:t>
                          </a:r>
                          <a:r>
                            <a:rPr lang="ja-JP" altLang="en-US" sz="1050" b="1" i="0" u="none" strike="noStrike" baseline="0" dirty="0">
                              <a:solidFill>
                                <a:srgbClr val="E60012"/>
                              </a:solidFill>
                              <a:latin typeface="HiraginoUDSansStd-W5"/>
                            </a:rPr>
                            <a:t>！</a:t>
                          </a:r>
                          <a:endParaRPr kumimoji="1" lang="ja-JP" altLang="en-US" sz="1050" b="1" dirty="0">
                            <a:solidFill>
                              <a:srgbClr val="E60012"/>
                            </a:solidFill>
                          </a:endParaRPr>
                        </a:p>
                      </p:txBody>
                    </p:sp>
                    <p:sp>
                      <p:nvSpPr>
                        <p:cNvPr id="66" name="テキスト ボックス 65">
                          <a:extLst>
                            <a:ext uri="{FF2B5EF4-FFF2-40B4-BE49-F238E27FC236}">
                              <a16:creationId xmlns:a16="http://schemas.microsoft.com/office/drawing/2014/main" id="{8A790F13-24BF-3A25-420B-6AAEA6DA579F}"/>
                            </a:ext>
                          </a:extLst>
                        </p:cNvPr>
                        <p:cNvSpPr txBox="1"/>
                        <p:nvPr/>
                      </p:nvSpPr>
                      <p:spPr>
                        <a:xfrm>
                          <a:off x="3280250" y="5646285"/>
                          <a:ext cx="3389743" cy="400110"/>
                        </a:xfrm>
                        <a:prstGeom prst="rect">
                          <a:avLst/>
                        </a:prstGeom>
                        <a:noFill/>
                      </p:spPr>
                      <p:txBody>
                        <a:bodyPr wrap="square" rtlCol="0">
                          <a:spAutoFit/>
                        </a:bodyPr>
                        <a:lstStyle/>
                        <a:p>
                          <a:pPr>
                            <a:lnSpc>
                              <a:spcPts val="1200"/>
                            </a:lnSpc>
                          </a:pPr>
                          <a:r>
                            <a:rPr lang="ja-JP" altLang="en-US" sz="800" b="1" i="0" u="none" strike="noStrike" baseline="0" dirty="0">
                              <a:solidFill>
                                <a:srgbClr val="000000"/>
                              </a:solidFill>
                              <a:latin typeface="HiraginoUDSansStd-W5"/>
                            </a:rPr>
                            <a:t>太陽光発電の余剰電力を活用できる</a:t>
                          </a:r>
                          <a:r>
                            <a:rPr lang="ja-JP" altLang="en-US" sz="1100" b="1" i="0" u="none" strike="noStrike" baseline="0" dirty="0">
                              <a:solidFill>
                                <a:srgbClr val="E60012"/>
                              </a:solidFill>
                              <a:latin typeface="HiraginoUDSansStd-W5"/>
                            </a:rPr>
                            <a:t>ソーラーモード</a:t>
                          </a:r>
                          <a:r>
                            <a:rPr lang="ja-JP" altLang="en-US" sz="800" b="1" i="0" u="none" strike="noStrike" baseline="0" dirty="0">
                              <a:solidFill>
                                <a:srgbClr val="000000"/>
                              </a:solidFill>
                              <a:latin typeface="HiraginoUDSansStd-W5"/>
                            </a:rPr>
                            <a:t>を搭載！</a:t>
                          </a:r>
                          <a:endParaRPr lang="en-US" altLang="ja-JP" sz="800" b="1" i="0" u="none" strike="noStrike" baseline="0" dirty="0">
                            <a:solidFill>
                              <a:srgbClr val="000000"/>
                            </a:solidFill>
                            <a:latin typeface="HiraginoUDSansStd-W5"/>
                          </a:endParaRPr>
                        </a:p>
                        <a:p>
                          <a:pPr>
                            <a:lnSpc>
                              <a:spcPts val="1200"/>
                            </a:lnSpc>
                          </a:pPr>
                          <a:r>
                            <a:rPr lang="en-US" altLang="ja-JP" sz="1000" b="1" i="0" u="none" strike="noStrike" baseline="0" dirty="0" smtClean="0">
                              <a:solidFill>
                                <a:srgbClr val="000000"/>
                              </a:solidFill>
                              <a:latin typeface="HiraginoUDSansStd-W5"/>
                            </a:rPr>
                            <a:t>HEMS</a:t>
                          </a:r>
                          <a:r>
                            <a:rPr lang="ja-JP" altLang="en-US" sz="800" b="1" i="0" u="none" strike="noStrike" baseline="0" dirty="0">
                              <a:solidFill>
                                <a:srgbClr val="000000"/>
                              </a:solidFill>
                              <a:latin typeface="HiraginoUDSansStd-W5"/>
                            </a:rPr>
                            <a:t>なしでもアプリで対応</a:t>
                          </a:r>
                          <a:r>
                            <a:rPr lang="ja-JP" altLang="en-US" sz="1050" b="1" i="0" u="none" strike="noStrike" baseline="0" dirty="0">
                              <a:solidFill>
                                <a:srgbClr val="E60012"/>
                              </a:solidFill>
                              <a:latin typeface="HiraginoUDSansStd-W5"/>
                            </a:rPr>
                            <a:t>ソーラーモードアプリ</a:t>
                          </a:r>
                          <a:r>
                            <a:rPr lang="ja-JP" altLang="en-US" sz="800" b="1" i="0" u="none" strike="noStrike" baseline="0" dirty="0">
                              <a:solidFill>
                                <a:srgbClr val="000000"/>
                              </a:solidFill>
                              <a:latin typeface="HiraginoUDSansStd-W5"/>
                            </a:rPr>
                            <a:t>も。</a:t>
                          </a:r>
                          <a:endParaRPr kumimoji="1" lang="ja-JP" altLang="en-US" sz="800" b="1" dirty="0"/>
                        </a:p>
                      </p:txBody>
                    </p:sp>
                  </p:grpSp>
                  <p:sp>
                    <p:nvSpPr>
                      <p:cNvPr id="2" name="テキスト ボックス 1">
                        <a:extLst>
                          <a:ext uri="{FF2B5EF4-FFF2-40B4-BE49-F238E27FC236}">
                            <a16:creationId xmlns:a16="http://schemas.microsoft.com/office/drawing/2014/main" id="{8FF55B67-1F42-64F3-FE7A-012D53D249B9}"/>
                          </a:ext>
                        </a:extLst>
                      </p:cNvPr>
                      <p:cNvSpPr txBox="1"/>
                      <p:nvPr/>
                    </p:nvSpPr>
                    <p:spPr>
                      <a:xfrm>
                        <a:off x="3271989" y="7146348"/>
                        <a:ext cx="3740430" cy="538609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square" rtlCol="0">
                        <a:spAutoFit/>
                      </a:bodyPr>
                      <a:lstStyle/>
                      <a:p>
                        <a:r>
                          <a:rPr kumimoji="1" lang="ja-JP" altLang="en-US" sz="1000" b="1" dirty="0">
                            <a:solidFill>
                              <a:srgbClr val="E60012"/>
                            </a:solidFill>
                          </a:rPr>
                          <a:t>入浴お知らせ機能搭載</a:t>
                        </a:r>
                        <a:r>
                          <a:rPr kumimoji="1" lang="ja-JP" altLang="en-US" sz="850" b="1" dirty="0"/>
                          <a:t>で</a:t>
                        </a:r>
                        <a:r>
                          <a:rPr kumimoji="1" lang="ja-JP" altLang="en-US" sz="1000" b="1" dirty="0"/>
                          <a:t>安</a:t>
                        </a:r>
                        <a:r>
                          <a:rPr kumimoji="1" lang="ja-JP" altLang="en-US" sz="1000" b="1" spc="-300" dirty="0"/>
                          <a:t>全・</a:t>
                        </a:r>
                        <a:r>
                          <a:rPr kumimoji="1" lang="ja-JP" altLang="en-US" sz="1000" b="1" dirty="0"/>
                          <a:t>安心な入浴をサポー</a:t>
                        </a:r>
                        <a:r>
                          <a:rPr kumimoji="1" lang="ja-JP" altLang="en-US" sz="1000" b="1" spc="-150" dirty="0"/>
                          <a:t>ト</a:t>
                        </a:r>
                        <a:r>
                          <a:rPr kumimoji="1" lang="ja-JP" altLang="en-US" sz="1000" b="1" dirty="0"/>
                          <a:t>！</a:t>
                        </a:r>
                      </a:p>
                      <a:p>
                        <a:endParaRPr kumimoji="1" lang="ja-JP" altLang="en-US" dirty="0"/>
                      </a:p>
                    </p:txBody>
                  </p:sp>
                  <p:sp>
                    <p:nvSpPr>
                      <p:cNvPr id="45" name="テキスト ボックス 44">
                        <a:extLst>
                          <a:ext uri="{FF2B5EF4-FFF2-40B4-BE49-F238E27FC236}">
                            <a16:creationId xmlns:a16="http://schemas.microsoft.com/office/drawing/2014/main" id="{4FCFCA18-E21E-E728-296E-036FD850C5E0}"/>
                          </a:ext>
                        </a:extLst>
                      </p:cNvPr>
                      <p:cNvSpPr txBox="1"/>
                      <p:nvPr/>
                    </p:nvSpPr>
                    <p:spPr>
                      <a:xfrm>
                        <a:off x="3271989" y="8622313"/>
                        <a:ext cx="3740430" cy="246221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square" rtlCol="0">
                        <a:spAutoFit/>
                      </a:bodyPr>
                      <a:lstStyle/>
                      <a:p>
                        <a:r>
                          <a:rPr kumimoji="1" lang="ja-JP" altLang="en-US" sz="1000" b="1" dirty="0">
                            <a:solidFill>
                              <a:srgbClr val="E60012"/>
                            </a:solidFill>
                          </a:rPr>
                          <a:t>オールステンレス</a:t>
                        </a:r>
                        <a:r>
                          <a:rPr kumimoji="1" lang="ja-JP" altLang="en-US" sz="800" b="1" dirty="0"/>
                          <a:t>で</a:t>
                        </a:r>
                        <a:r>
                          <a:rPr kumimoji="1" lang="ja-JP" altLang="en-US" sz="1000" b="1" u="sng" dirty="0"/>
                          <a:t>耐腐食性と耐久性</a:t>
                        </a:r>
                        <a:r>
                          <a:rPr kumimoji="1" lang="ja-JP" altLang="en-US" sz="800" b="1" dirty="0"/>
                          <a:t>がさらに向</a:t>
                        </a:r>
                        <a:r>
                          <a:rPr kumimoji="1" lang="ja-JP" altLang="en-US" sz="800" b="1" spc="-150" dirty="0"/>
                          <a:t>上</a:t>
                        </a:r>
                        <a:r>
                          <a:rPr kumimoji="1" lang="ja-JP" altLang="en-US" sz="800" b="1" spc="-500" dirty="0"/>
                          <a:t>！</a:t>
                        </a:r>
                        <a:r>
                          <a:rPr kumimoji="1" lang="ja-JP" altLang="en-US" sz="700" b="1" dirty="0"/>
                          <a:t>（接続部を除く）</a:t>
                        </a:r>
                        <a:endParaRPr kumimoji="1" lang="ja-JP" altLang="en-US" sz="700" dirty="0"/>
                      </a:p>
                    </p:txBody>
                  </p:sp>
                </p:grpSp>
                <p:sp>
                  <p:nvSpPr>
                    <p:cNvPr id="3" name="テキスト ボックス 2">
                      <a:extLst>
                        <a:ext uri="{FF2B5EF4-FFF2-40B4-BE49-F238E27FC236}">
                          <a16:creationId xmlns:a16="http://schemas.microsoft.com/office/drawing/2014/main" id="{138D7F1A-6663-7AA3-A28C-5D6510AE34AB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3280250" y="7436847"/>
                      <a:ext cx="3841170" cy="400110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>
                        <a:lnSpc>
                          <a:spcPts val="1200"/>
                        </a:lnSpc>
                      </a:pPr>
                      <a:r>
                        <a:rPr lang="ja-JP" altLang="en-US" sz="800" b="1" i="0" u="none" strike="noStrike" baseline="0" dirty="0">
                          <a:solidFill>
                            <a:srgbClr val="000000"/>
                          </a:solidFill>
                          <a:latin typeface="HiraginoUDSansStd-W5"/>
                        </a:rPr>
                        <a:t>停電時でもお湯が使え</a:t>
                      </a:r>
                      <a:r>
                        <a:rPr lang="ja-JP" altLang="en-US" sz="800" b="1" i="0" u="none" strike="noStrike" spc="-150" baseline="0" dirty="0">
                          <a:solidFill>
                            <a:srgbClr val="000000"/>
                          </a:solidFill>
                          <a:latin typeface="HiraginoUDSansStd-W5"/>
                        </a:rPr>
                        <a:t>る</a:t>
                      </a:r>
                      <a:r>
                        <a:rPr lang="ja-JP" altLang="en-US" sz="800" b="1" i="0" u="none" strike="noStrike" baseline="0" dirty="0">
                          <a:solidFill>
                            <a:srgbClr val="000000"/>
                          </a:solidFill>
                          <a:latin typeface="HiraginoUDSansStd-W5"/>
                        </a:rPr>
                        <a:t>！ 断水時には生活用水をカンタンに確保できる！</a:t>
                      </a:r>
                      <a:endParaRPr lang="en-US" altLang="ja-JP" sz="800" b="1" i="0" u="none" strike="noStrike" baseline="0" dirty="0">
                        <a:solidFill>
                          <a:srgbClr val="000000"/>
                        </a:solidFill>
                        <a:latin typeface="HiraginoUDSansStd-W5"/>
                      </a:endParaRPr>
                    </a:p>
                    <a:p>
                      <a:pPr>
                        <a:lnSpc>
                          <a:spcPts val="1200"/>
                        </a:lnSpc>
                      </a:pPr>
                      <a:r>
                        <a:rPr lang="ja-JP" altLang="en-US" sz="800" b="1" i="0" u="none" strike="noStrike" spc="-50" dirty="0" smtClean="0">
                          <a:solidFill>
                            <a:srgbClr val="000000"/>
                          </a:solidFill>
                          <a:latin typeface="HiraginoUDSansStd-W5"/>
                        </a:rPr>
                        <a:t>停電</a:t>
                      </a:r>
                      <a:r>
                        <a:rPr lang="ja-JP" altLang="en-US" sz="800" b="1" i="0" u="none" strike="noStrike" spc="-50" dirty="0">
                          <a:solidFill>
                            <a:srgbClr val="000000"/>
                          </a:solidFill>
                          <a:latin typeface="HiraginoUDSansStd-W5"/>
                        </a:rPr>
                        <a:t>に備え</a:t>
                      </a:r>
                      <a:r>
                        <a:rPr lang="ja-JP" altLang="en-US" sz="800" b="1" i="0" u="none" strike="noStrike" spc="-300" dirty="0">
                          <a:solidFill>
                            <a:srgbClr val="000000"/>
                          </a:solidFill>
                          <a:latin typeface="HiraginoUDSansStd-W5"/>
                        </a:rPr>
                        <a:t>、</a:t>
                      </a:r>
                      <a:r>
                        <a:rPr lang="ja-JP" altLang="en-US" sz="800" b="1" i="0" u="none" strike="noStrike" spc="-50" dirty="0">
                          <a:solidFill>
                            <a:srgbClr val="000000"/>
                          </a:solidFill>
                          <a:latin typeface="HiraginoUDSansStd-W5"/>
                        </a:rPr>
                        <a:t>貯湯タンクにお湯を満タン湧き上</a:t>
                      </a:r>
                      <a:r>
                        <a:rPr lang="ja-JP" altLang="en-US" sz="800" b="1" i="0" u="none" strike="noStrike" spc="-150" dirty="0">
                          <a:solidFill>
                            <a:srgbClr val="000000"/>
                          </a:solidFill>
                          <a:latin typeface="HiraginoUDSansStd-W5"/>
                        </a:rPr>
                        <a:t>げ！</a:t>
                      </a:r>
                      <a:r>
                        <a:rPr lang="ja-JP" altLang="en-US" sz="800" b="1" i="0" u="none" strike="noStrike" spc="-50" dirty="0">
                          <a:solidFill>
                            <a:srgbClr val="000000"/>
                          </a:solidFill>
                          <a:latin typeface="HiraginoUDSansStd-W5"/>
                        </a:rPr>
                        <a:t>断水に備えて浴槽に水はり。</a:t>
                      </a:r>
                      <a:endParaRPr kumimoji="1" lang="ja-JP" altLang="en-US" sz="800" b="1" spc="-50" dirty="0"/>
                    </a:p>
                  </p:txBody>
                </p:sp>
              </p:grpSp>
              <p:grpSp>
                <p:nvGrpSpPr>
                  <p:cNvPr id="18" name="グループ化 17">
                    <a:extLst>
                      <a:ext uri="{FF2B5EF4-FFF2-40B4-BE49-F238E27FC236}">
                        <a16:creationId xmlns:a16="http://schemas.microsoft.com/office/drawing/2014/main" id="{E18DAC86-A2D3-531C-1B64-A97A610666E3}"/>
                      </a:ext>
                    </a:extLst>
                  </p:cNvPr>
                  <p:cNvGrpSpPr/>
                  <p:nvPr/>
                </p:nvGrpSpPr>
                <p:grpSpPr>
                  <a:xfrm>
                    <a:off x="3278045" y="8364762"/>
                    <a:ext cx="3582983" cy="453832"/>
                    <a:chOff x="3278045" y="8364762"/>
                    <a:chExt cx="3582983" cy="453832"/>
                  </a:xfrm>
                </p:grpSpPr>
                <p:sp>
                  <p:nvSpPr>
                    <p:cNvPr id="15" name="テキスト ボックス 14">
                      <a:extLst>
                        <a:ext uri="{FF2B5EF4-FFF2-40B4-BE49-F238E27FC236}">
                          <a16:creationId xmlns:a16="http://schemas.microsoft.com/office/drawing/2014/main" id="{6DCB1D4A-66D0-1E9C-BBB9-4C61E8F37954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3278045" y="8418484"/>
                      <a:ext cx="3582983" cy="400110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>
                        <a:lnSpc>
                          <a:spcPts val="1200"/>
                        </a:lnSpc>
                      </a:pPr>
                      <a:r>
                        <a:rPr lang="en-US" altLang="ja-JP" sz="1000" b="1" i="0" u="none" strike="noStrike" baseline="0" dirty="0">
                          <a:solidFill>
                            <a:srgbClr val="000000"/>
                          </a:solidFill>
                          <a:latin typeface="HiraginoUDSansStd-W5"/>
                        </a:rPr>
                        <a:t>3</a:t>
                      </a:r>
                      <a:r>
                        <a:rPr lang="ja-JP" altLang="en-US" sz="800" b="1" i="0" u="none" strike="noStrike" baseline="0" dirty="0">
                          <a:solidFill>
                            <a:srgbClr val="000000"/>
                          </a:solidFill>
                          <a:latin typeface="HiraginoUDSansStd-W5"/>
                        </a:rPr>
                        <a:t>本脚で</a:t>
                      </a:r>
                      <a:r>
                        <a:rPr lang="ja-JP" altLang="en-US" sz="1000" b="1" i="0" u="none" strike="noStrike" baseline="0" dirty="0">
                          <a:solidFill>
                            <a:srgbClr val="E60012"/>
                          </a:solidFill>
                          <a:latin typeface="HiraginoUDSansStd-W5"/>
                        </a:rPr>
                        <a:t>クラス</a:t>
                      </a:r>
                      <a:r>
                        <a:rPr lang="en-US" altLang="ja-JP" sz="1200" b="1" dirty="0">
                          <a:solidFill>
                            <a:srgbClr val="E60012"/>
                          </a:solidFill>
                          <a:latin typeface="HiraginoUDSansStd-W5"/>
                        </a:rPr>
                        <a:t>S</a:t>
                      </a:r>
                      <a:r>
                        <a:rPr lang="ja-JP" altLang="en-US" sz="1000" b="1" dirty="0">
                          <a:solidFill>
                            <a:srgbClr val="E60012"/>
                          </a:solidFill>
                          <a:latin typeface="HiraginoUDSansStd-W5"/>
                        </a:rPr>
                        <a:t>対応   </a:t>
                      </a:r>
                      <a:r>
                        <a:rPr lang="ja-JP" altLang="en-US" sz="800" b="1" dirty="0">
                          <a:solidFill>
                            <a:srgbClr val="000000"/>
                          </a:solidFill>
                          <a:latin typeface="HiraginoUDSansStd-W5"/>
                        </a:rPr>
                        <a:t>の耐震設計。</a:t>
                      </a:r>
                      <a:endParaRPr lang="en-US" altLang="ja-JP" sz="800" b="1" i="0" u="none" strike="noStrike" baseline="0" dirty="0">
                        <a:solidFill>
                          <a:srgbClr val="000000"/>
                        </a:solidFill>
                        <a:latin typeface="HiraginoUDSansStd-W5"/>
                      </a:endParaRPr>
                    </a:p>
                    <a:p>
                      <a:pPr>
                        <a:lnSpc>
                          <a:spcPts val="1200"/>
                        </a:lnSpc>
                      </a:pPr>
                      <a:r>
                        <a:rPr lang="ja-JP" altLang="en-US" sz="800" b="1" i="0" u="none" strike="noStrike" baseline="0" dirty="0">
                          <a:solidFill>
                            <a:srgbClr val="000000"/>
                          </a:solidFill>
                          <a:latin typeface="HiraginoUDSansStd-W5"/>
                        </a:rPr>
                        <a:t>転倒</a:t>
                      </a:r>
                      <a:r>
                        <a:rPr lang="ja-JP" altLang="en-US" sz="800" b="1" dirty="0">
                          <a:solidFill>
                            <a:srgbClr val="000000"/>
                          </a:solidFill>
                          <a:latin typeface="HiraginoUDSansStd-W5"/>
                        </a:rPr>
                        <a:t>防止策として</a:t>
                      </a:r>
                      <a:r>
                        <a:rPr lang="ja-JP" altLang="en-US" sz="1000" b="1" u="sng" dirty="0">
                          <a:latin typeface="HiraginoUDSansStd-W5"/>
                        </a:rPr>
                        <a:t>脚の強度</a:t>
                      </a:r>
                      <a:r>
                        <a:rPr lang="ja-JP" altLang="en-US" sz="1000" b="1" u="sng" spc="-300" dirty="0">
                          <a:latin typeface="HiraginoUDSansStd-W5"/>
                        </a:rPr>
                        <a:t>、</a:t>
                      </a:r>
                      <a:r>
                        <a:rPr lang="ja-JP" altLang="en-US" sz="1000" b="1" u="sng" dirty="0">
                          <a:latin typeface="HiraginoUDSansStd-W5"/>
                        </a:rPr>
                        <a:t>設置方法にも配慮</a:t>
                      </a:r>
                      <a:r>
                        <a:rPr lang="ja-JP" altLang="en-US" sz="1000" b="1" u="sng" spc="-300" dirty="0">
                          <a:latin typeface="HiraginoUDSansStd-W5"/>
                        </a:rPr>
                        <a:t>。</a:t>
                      </a:r>
                      <a:r>
                        <a:rPr lang="ja-JP" altLang="en-US" sz="600" b="1" dirty="0">
                          <a:solidFill>
                            <a:srgbClr val="E60012"/>
                          </a:solidFill>
                          <a:latin typeface="HiraginoUDSansStd-W5"/>
                        </a:rPr>
                        <a:t>★</a:t>
                      </a:r>
                      <a:r>
                        <a:rPr lang="ja-JP" altLang="en-US" sz="600" b="1" dirty="0">
                          <a:latin typeface="HiraginoUDSansStd-W5"/>
                        </a:rPr>
                        <a:t>地上及び</a:t>
                      </a:r>
                      <a:r>
                        <a:rPr lang="en-US" altLang="ja-JP" sz="800" b="1" dirty="0">
                          <a:latin typeface="HiraginoUDSansStd-W5"/>
                        </a:rPr>
                        <a:t>1F</a:t>
                      </a:r>
                      <a:r>
                        <a:rPr lang="ja-JP" altLang="en-US" sz="600" b="1" dirty="0">
                          <a:latin typeface="HiraginoUDSansStd-W5"/>
                        </a:rPr>
                        <a:t>において。</a:t>
                      </a:r>
                      <a:endParaRPr kumimoji="1" lang="ja-JP" altLang="en-US" sz="600" b="1" dirty="0"/>
                    </a:p>
                  </p:txBody>
                </p:sp>
                <p:sp>
                  <p:nvSpPr>
                    <p:cNvPr id="16" name="テキスト ボックス 15">
                      <a:extLst>
                        <a:ext uri="{FF2B5EF4-FFF2-40B4-BE49-F238E27FC236}">
                          <a16:creationId xmlns:a16="http://schemas.microsoft.com/office/drawing/2014/main" id="{52231960-8D7C-7A3F-1EDE-24734850B8DF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4413570" y="8364762"/>
                      <a:ext cx="152723" cy="234872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>
                        <a:lnSpc>
                          <a:spcPts val="1200"/>
                        </a:lnSpc>
                      </a:pPr>
                      <a:r>
                        <a:rPr lang="ja-JP" altLang="en-US" sz="600" b="1" dirty="0">
                          <a:solidFill>
                            <a:srgbClr val="E60012"/>
                          </a:solidFill>
                          <a:latin typeface="HiraginoUDSansStd-W5"/>
                        </a:rPr>
                        <a:t>★</a:t>
                      </a:r>
                      <a:endParaRPr kumimoji="1" lang="ja-JP" altLang="en-US" sz="600" b="1" dirty="0"/>
                    </a:p>
                  </p:txBody>
                </p:sp>
              </p:grpSp>
            </p:grpSp>
            <p:grpSp>
              <p:nvGrpSpPr>
                <p:cNvPr id="39" name="グループ化 38">
                  <a:extLst>
                    <a:ext uri="{FF2B5EF4-FFF2-40B4-BE49-F238E27FC236}">
                      <a16:creationId xmlns:a16="http://schemas.microsoft.com/office/drawing/2014/main" id="{94D02351-D41D-F597-9DD7-CA62F4EFEA49}"/>
                    </a:ext>
                  </a:extLst>
                </p:cNvPr>
                <p:cNvGrpSpPr/>
                <p:nvPr/>
              </p:nvGrpSpPr>
              <p:grpSpPr>
                <a:xfrm>
                  <a:off x="3302135" y="8862086"/>
                  <a:ext cx="4107585" cy="276551"/>
                  <a:chOff x="3302135" y="8862086"/>
                  <a:chExt cx="4107585" cy="276551"/>
                </a:xfrm>
              </p:grpSpPr>
              <p:sp>
                <p:nvSpPr>
                  <p:cNvPr id="24" name="テキスト ボックス 23">
                    <a:extLst>
                      <a:ext uri="{FF2B5EF4-FFF2-40B4-BE49-F238E27FC236}">
                        <a16:creationId xmlns:a16="http://schemas.microsoft.com/office/drawing/2014/main" id="{B00C7D00-887A-A2F1-BE75-5B38CC3C7321}"/>
                      </a:ext>
                    </a:extLst>
                  </p:cNvPr>
                  <p:cNvSpPr txBox="1"/>
                  <p:nvPr/>
                </p:nvSpPr>
                <p:spPr>
                  <a:xfrm>
                    <a:off x="3762330" y="8866418"/>
                    <a:ext cx="3647390" cy="247055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>
                      <a:lnSpc>
                        <a:spcPts val="1200"/>
                      </a:lnSpc>
                    </a:pPr>
                    <a:r>
                      <a:rPr lang="ja-JP" altLang="en-US" sz="800" b="1" i="0" u="none" strike="noStrike" baseline="0" dirty="0">
                        <a:solidFill>
                          <a:srgbClr val="000000"/>
                        </a:solidFill>
                        <a:latin typeface="HiraginoUDSansStd-W5"/>
                      </a:rPr>
                      <a:t>コロナの高圧力パワフル給湯なら</a:t>
                    </a:r>
                    <a:r>
                      <a:rPr lang="ja-JP" altLang="en-US" sz="1100" b="1" i="0" u="none" strike="noStrike" baseline="0" dirty="0">
                        <a:solidFill>
                          <a:srgbClr val="E60012"/>
                        </a:solidFill>
                        <a:latin typeface="HiraginoUDSansStd-W5"/>
                      </a:rPr>
                      <a:t>パワフルシャワー</a:t>
                    </a:r>
                    <a:r>
                      <a:rPr lang="ja-JP" altLang="en-US" sz="800" b="1" i="0" u="none" strike="noStrike" baseline="0" dirty="0">
                        <a:solidFill>
                          <a:srgbClr val="000000"/>
                        </a:solidFill>
                        <a:latin typeface="HiraginoUDSansStd-W5"/>
                      </a:rPr>
                      <a:t>が楽しめ</a:t>
                    </a:r>
                    <a:r>
                      <a:rPr lang="ja-JP" altLang="en-US" sz="800" b="1" i="0" u="none" strike="noStrike" spc="-150" baseline="0" dirty="0">
                        <a:solidFill>
                          <a:srgbClr val="000000"/>
                        </a:solidFill>
                        <a:latin typeface="HiraginoUDSansStd-W5"/>
                      </a:rPr>
                      <a:t>る！</a:t>
                    </a:r>
                    <a:endParaRPr lang="en-US" altLang="ja-JP" sz="800" b="1" i="0" u="none" strike="noStrike" spc="-150" baseline="0" dirty="0">
                      <a:solidFill>
                        <a:srgbClr val="000000"/>
                      </a:solidFill>
                      <a:latin typeface="HiraginoUDSansStd-W5"/>
                    </a:endParaRPr>
                  </a:p>
                </p:txBody>
              </p:sp>
              <p:grpSp>
                <p:nvGrpSpPr>
                  <p:cNvPr id="35" name="グループ化 34">
                    <a:extLst>
                      <a:ext uri="{FF2B5EF4-FFF2-40B4-BE49-F238E27FC236}">
                        <a16:creationId xmlns:a16="http://schemas.microsoft.com/office/drawing/2014/main" id="{27462F76-F5A3-F683-BB54-5FCD53CB8768}"/>
                      </a:ext>
                    </a:extLst>
                  </p:cNvPr>
                  <p:cNvGrpSpPr/>
                  <p:nvPr/>
                </p:nvGrpSpPr>
                <p:grpSpPr>
                  <a:xfrm>
                    <a:off x="3302135" y="8862086"/>
                    <a:ext cx="660225" cy="276551"/>
                    <a:chOff x="7778753" y="5525000"/>
                    <a:chExt cx="660225" cy="276551"/>
                  </a:xfrm>
                </p:grpSpPr>
                <p:sp>
                  <p:nvSpPr>
                    <p:cNvPr id="30" name="フリーフォーム: 図形 29">
                      <a:extLst>
                        <a:ext uri="{FF2B5EF4-FFF2-40B4-BE49-F238E27FC236}">
                          <a16:creationId xmlns:a16="http://schemas.microsoft.com/office/drawing/2014/main" id="{78137BAE-F062-D9BC-B8C1-9F65A0EDE9A0}"/>
                        </a:ext>
                      </a:extLst>
                    </p:cNvPr>
                    <p:cNvSpPr/>
                    <p:nvPr/>
                  </p:nvSpPr>
                  <p:spPr>
                    <a:xfrm rot="5400000">
                      <a:off x="7956159" y="5430250"/>
                      <a:ext cx="231630" cy="434136"/>
                    </a:xfrm>
                    <a:custGeom>
                      <a:avLst/>
                      <a:gdLst>
                        <a:gd name="connsiteX0" fmla="*/ 0 w 231630"/>
                        <a:gd name="connsiteY0" fmla="*/ 434136 h 434136"/>
                        <a:gd name="connsiteX1" fmla="*/ 0 w 231630"/>
                        <a:gd name="connsiteY1" fmla="*/ 83000 h 434136"/>
                        <a:gd name="connsiteX2" fmla="*/ 115815 w 231630"/>
                        <a:gd name="connsiteY2" fmla="*/ 0 h 434136"/>
                        <a:gd name="connsiteX3" fmla="*/ 231630 w 231630"/>
                        <a:gd name="connsiteY3" fmla="*/ 83000 h 434136"/>
                        <a:gd name="connsiteX4" fmla="*/ 231630 w 231630"/>
                        <a:gd name="connsiteY4" fmla="*/ 434136 h 434136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231630" h="434136">
                          <a:moveTo>
                            <a:pt x="0" y="434136"/>
                          </a:moveTo>
                          <a:lnTo>
                            <a:pt x="0" y="83000"/>
                          </a:lnTo>
                          <a:lnTo>
                            <a:pt x="115815" y="0"/>
                          </a:lnTo>
                          <a:lnTo>
                            <a:pt x="231630" y="83000"/>
                          </a:lnTo>
                          <a:lnTo>
                            <a:pt x="231630" y="434136"/>
                          </a:lnTo>
                          <a:close/>
                        </a:path>
                      </a:pathLst>
                    </a:custGeom>
                    <a:noFill/>
                    <a:ln>
                      <a:solidFill>
                        <a:srgbClr val="E60012"/>
                      </a:solidFill>
                    </a:ln>
                  </p:spPr>
                  <p:style>
                    <a:lnRef idx="2">
                      <a:schemeClr val="accent1">
                        <a:shade val="15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wrap="square" rtlCol="0" anchor="ctr">
                      <a:noAutofit/>
                    </a:bodyPr>
                    <a:lstStyle/>
                    <a:p>
                      <a:pPr algn="ctr"/>
                      <a:endParaRPr kumimoji="1" lang="ja-JP" altLang="en-US"/>
                    </a:p>
                  </p:txBody>
                </p:sp>
                <p:sp>
                  <p:nvSpPr>
                    <p:cNvPr id="32" name="テキスト ボックス 31">
                      <a:extLst>
                        <a:ext uri="{FF2B5EF4-FFF2-40B4-BE49-F238E27FC236}">
                          <a16:creationId xmlns:a16="http://schemas.microsoft.com/office/drawing/2014/main" id="{84BA0F05-97A3-CBE2-5714-2B5F259DB759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7778753" y="5525000"/>
                      <a:ext cx="660225" cy="276551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>
                        <a:lnSpc>
                          <a:spcPts val="700"/>
                        </a:lnSpc>
                      </a:pPr>
                      <a:r>
                        <a:rPr lang="ja-JP" altLang="en-US" sz="600" b="1" i="0" u="none" strike="noStrike" baseline="0" dirty="0">
                          <a:solidFill>
                            <a:srgbClr val="E60012"/>
                          </a:solidFill>
                          <a:latin typeface="HiraginoUDSansStd-W5"/>
                        </a:rPr>
                        <a:t>高圧力</a:t>
                      </a:r>
                      <a:endParaRPr lang="en-US" altLang="ja-JP" sz="600" b="1" i="0" u="none" strike="noStrike" baseline="0" dirty="0">
                        <a:solidFill>
                          <a:srgbClr val="E60012"/>
                        </a:solidFill>
                        <a:latin typeface="HiraginoUDSansStd-W5"/>
                      </a:endParaRPr>
                    </a:p>
                    <a:p>
                      <a:pPr>
                        <a:lnSpc>
                          <a:spcPts val="700"/>
                        </a:lnSpc>
                      </a:pPr>
                      <a:r>
                        <a:rPr kumimoji="1" lang="en-US" altLang="ja-JP" sz="700" b="1" dirty="0">
                          <a:solidFill>
                            <a:srgbClr val="E60012"/>
                          </a:solidFill>
                          <a:latin typeface="HiraginoUDSansStd-W5"/>
                        </a:rPr>
                        <a:t>290kPa</a:t>
                      </a:r>
                      <a:endParaRPr kumimoji="1" lang="ja-JP" altLang="en-US" sz="700" b="1" dirty="0">
                        <a:solidFill>
                          <a:srgbClr val="E60012"/>
                        </a:solidFill>
                      </a:endParaRPr>
                    </a:p>
                  </p:txBody>
                </p:sp>
              </p:grpSp>
            </p:grpSp>
          </p:grpSp>
          <p:sp>
            <p:nvSpPr>
              <p:cNvPr id="46" name="テキスト ボックス 45">
                <a:extLst>
                  <a:ext uri="{FF2B5EF4-FFF2-40B4-BE49-F238E27FC236}">
                    <a16:creationId xmlns:a16="http://schemas.microsoft.com/office/drawing/2014/main" id="{FCA56424-BB61-32D8-E61E-A9FFF1BDD24E}"/>
                  </a:ext>
                </a:extLst>
              </p:cNvPr>
              <p:cNvSpPr txBox="1"/>
              <p:nvPr/>
            </p:nvSpPr>
            <p:spPr>
              <a:xfrm>
                <a:off x="3271989" y="5446363"/>
                <a:ext cx="3740430" cy="2462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kumimoji="1" lang="ja-JP" altLang="en-US" sz="800" b="1" dirty="0"/>
                  <a:t>おふろのお湯を排水すると</a:t>
                </a:r>
                <a:r>
                  <a:rPr kumimoji="1" lang="ja-JP" altLang="en-US" sz="1000" b="1" dirty="0">
                    <a:solidFill>
                      <a:srgbClr val="E60012"/>
                    </a:solidFill>
                  </a:rPr>
                  <a:t>自動で配管を洗</a:t>
                </a:r>
                <a:r>
                  <a:rPr kumimoji="1" lang="ja-JP" altLang="en-US" sz="1000" b="1" spc="-150" dirty="0">
                    <a:solidFill>
                      <a:srgbClr val="E60012"/>
                    </a:solidFill>
                  </a:rPr>
                  <a:t>浄！</a:t>
                </a:r>
                <a:endParaRPr kumimoji="1" lang="ja-JP" altLang="en-US" sz="700" spc="-150" dirty="0"/>
              </a:p>
            </p:txBody>
          </p:sp>
        </p:grpSp>
      </p:grpSp>
      <p:grpSp>
        <p:nvGrpSpPr>
          <p:cNvPr id="34" name="グループ化 33">
            <a:extLst>
              <a:ext uri="{FF2B5EF4-FFF2-40B4-BE49-F238E27FC236}">
                <a16:creationId xmlns:a16="http://schemas.microsoft.com/office/drawing/2014/main" id="{11DA9888-7F71-676A-D89C-CB7F3595B7BB}"/>
              </a:ext>
            </a:extLst>
          </p:cNvPr>
          <p:cNvGrpSpPr/>
          <p:nvPr/>
        </p:nvGrpSpPr>
        <p:grpSpPr>
          <a:xfrm>
            <a:off x="5498721" y="545509"/>
            <a:ext cx="1784165" cy="2215431"/>
            <a:chOff x="5498721" y="545509"/>
            <a:chExt cx="1784165" cy="2215431"/>
          </a:xfrm>
        </p:grpSpPr>
        <p:pic>
          <p:nvPicPr>
            <p:cNvPr id="33" name="図 32">
              <a:extLst>
                <a:ext uri="{FF2B5EF4-FFF2-40B4-BE49-F238E27FC236}">
                  <a16:creationId xmlns:a16="http://schemas.microsoft.com/office/drawing/2014/main" id="{5C43346A-25D2-60AB-87E5-2D0F07BF18B0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60613" y="545509"/>
              <a:ext cx="922273" cy="2194644"/>
            </a:xfrm>
            <a:prstGeom prst="rect">
              <a:avLst/>
            </a:prstGeom>
          </p:spPr>
        </p:pic>
        <p:pic>
          <p:nvPicPr>
            <p:cNvPr id="31" name="図 30">
              <a:extLst>
                <a:ext uri="{FF2B5EF4-FFF2-40B4-BE49-F238E27FC236}">
                  <a16:creationId xmlns:a16="http://schemas.microsoft.com/office/drawing/2014/main" id="{46FAEC9C-ADDE-0A44-A8E2-AB062A29E830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98721" y="1862181"/>
              <a:ext cx="1126061" cy="898759"/>
            </a:xfrm>
            <a:prstGeom prst="rect">
              <a:avLst/>
            </a:prstGeom>
          </p:spPr>
        </p:pic>
      </p:grpSp>
      <p:sp>
        <p:nvSpPr>
          <p:cNvPr id="58" name="テキスト ボックス 57">
            <a:extLst>
              <a:ext uri="{FF2B5EF4-FFF2-40B4-BE49-F238E27FC236}">
                <a16:creationId xmlns:a16="http://schemas.microsoft.com/office/drawing/2014/main" id="{376D54DC-9818-FF9E-8370-D77F48D0261A}"/>
              </a:ext>
            </a:extLst>
          </p:cNvPr>
          <p:cNvSpPr txBox="1"/>
          <p:nvPr/>
        </p:nvSpPr>
        <p:spPr>
          <a:xfrm>
            <a:off x="263843" y="6523473"/>
            <a:ext cx="7105948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altLang="ja-JP" sz="600" b="1" i="0" u="none" strike="noStrike" baseline="0" dirty="0">
                <a:latin typeface="HiraginoUDSansStd-W5"/>
              </a:rPr>
              <a:t>※</a:t>
            </a:r>
            <a:r>
              <a:rPr lang="ja-JP" altLang="en-US" sz="600" b="1" i="0" u="none" strike="noStrike" baseline="0" dirty="0">
                <a:latin typeface="GothicBBBPro-Medium"/>
              </a:rPr>
              <a:t>条</a:t>
            </a:r>
            <a:r>
              <a:rPr lang="ja-JP" altLang="en-US" sz="600" b="1" i="0" u="none" strike="noStrike" spc="-300" baseline="0" dirty="0">
                <a:latin typeface="GothicBBBPro-Medium"/>
              </a:rPr>
              <a:t>件</a:t>
            </a:r>
            <a:r>
              <a:rPr lang="ja-JP" altLang="en-US" sz="600" b="1" i="0" u="none" strike="noStrike" baseline="0" dirty="0">
                <a:latin typeface="GothicBBBPro-Medium"/>
              </a:rPr>
              <a:t>（当社試算</a:t>
            </a:r>
            <a:r>
              <a:rPr lang="ja-JP" altLang="en-US" sz="600" b="1" i="0" u="none" strike="noStrike" spc="-500" dirty="0">
                <a:latin typeface="GothicBBBPro-Medium"/>
              </a:rPr>
              <a:t>）</a:t>
            </a:r>
            <a:r>
              <a:rPr lang="ja-JP" altLang="en-US" sz="600" b="1" i="0" u="none" strike="noStrike" spc="-150" baseline="0" dirty="0">
                <a:latin typeface="GothicBBBPro-Medium"/>
              </a:rPr>
              <a:t>：</a:t>
            </a:r>
            <a:r>
              <a:rPr lang="ja-JP" altLang="en-US" sz="600" b="1" i="0" u="none" strike="noStrike" baseline="0" dirty="0" smtClean="0">
                <a:latin typeface="GothicBBBPro-Medium"/>
              </a:rPr>
              <a:t>●</a:t>
            </a:r>
            <a:r>
              <a:rPr lang="ja-JP" altLang="en-US" sz="600" b="1" dirty="0">
                <a:latin typeface="GothicBBBPro-Medium"/>
              </a:rPr>
              <a:t>大阪</a:t>
            </a:r>
            <a:r>
              <a:rPr lang="ja-JP" altLang="en-US" sz="600" b="1" i="0" u="none" strike="noStrike" baseline="0" dirty="0" smtClean="0">
                <a:latin typeface="GothicBBBPro-Medium"/>
              </a:rPr>
              <a:t>地区</a:t>
            </a:r>
            <a:r>
              <a:rPr lang="ja-JP" altLang="en-US" sz="600" b="1" i="0" u="none" strike="noStrike" spc="-300" baseline="0" dirty="0">
                <a:latin typeface="GothicBBBPro-Medium"/>
              </a:rPr>
              <a:t>、</a:t>
            </a:r>
            <a:r>
              <a:rPr lang="ja-JP" altLang="en-US" sz="600" b="1" i="0" u="none" strike="noStrike" baseline="0" dirty="0">
                <a:latin typeface="GothicBBBPro-Medium"/>
              </a:rPr>
              <a:t>使用湯量</a:t>
            </a:r>
            <a:r>
              <a:rPr lang="en-US" altLang="ja-JP" sz="700" b="1" i="0" u="none" strike="noStrike" baseline="0" dirty="0">
                <a:latin typeface="GothicBBBPro-Medium"/>
              </a:rPr>
              <a:t>43</a:t>
            </a:r>
            <a:r>
              <a:rPr lang="en-US" altLang="ja-JP" sz="600" b="1" i="0" u="none" strike="noStrike" baseline="0" dirty="0">
                <a:latin typeface="GothicBBBPro-Medium"/>
              </a:rPr>
              <a:t>℃</a:t>
            </a:r>
            <a:r>
              <a:rPr lang="ja-JP" altLang="en-US" sz="600" b="1" i="0" u="none" strike="noStrike" baseline="0" dirty="0">
                <a:latin typeface="GothicBBBPro-Medium"/>
              </a:rPr>
              <a:t>換算</a:t>
            </a:r>
            <a:r>
              <a:rPr lang="ja-JP" altLang="en-US" sz="600" b="1" i="0" u="none" strike="noStrike" spc="-300" baseline="0" dirty="0">
                <a:latin typeface="GothicBBBPro-Medium"/>
              </a:rPr>
              <a:t>、</a:t>
            </a:r>
            <a:r>
              <a:rPr lang="en-US" altLang="ja-JP" sz="750" b="1" i="0" u="none" strike="noStrike" baseline="0" dirty="0">
                <a:latin typeface="GothicBBBPro-Medium"/>
              </a:rPr>
              <a:t>421L</a:t>
            </a:r>
            <a:r>
              <a:rPr lang="ja-JP" altLang="en-US" sz="600" b="1" i="0" u="none" strike="noStrike" baseline="0" dirty="0">
                <a:latin typeface="GothicBBBPro-Medium"/>
              </a:rPr>
              <a:t>／日</a:t>
            </a:r>
            <a:r>
              <a:rPr lang="ja-JP" altLang="en-US" sz="600" b="1" i="0" u="none" strike="noStrike" spc="-300" baseline="0" dirty="0">
                <a:latin typeface="GothicBBBPro-Medium"/>
              </a:rPr>
              <a:t>、</a:t>
            </a:r>
            <a:r>
              <a:rPr lang="ja-JP" altLang="en-US" sz="600" b="1" i="0" u="none" strike="noStrike" baseline="0" dirty="0">
                <a:latin typeface="GothicBBBPro-Medium"/>
              </a:rPr>
              <a:t>運転モードはお買い上げ時の設定</a:t>
            </a:r>
            <a:r>
              <a:rPr lang="ja-JP" altLang="en-US" sz="600" b="1" i="0" u="none" strike="noStrike" spc="-300" baseline="0" dirty="0">
                <a:latin typeface="GothicBBBPro-Medium"/>
              </a:rPr>
              <a:t>。</a:t>
            </a:r>
            <a:r>
              <a:rPr lang="ja-JP" altLang="en-US" sz="600" b="1" i="0" u="none" strike="noStrike" baseline="0" dirty="0" smtClean="0">
                <a:latin typeface="GothicBBBPro-Medium"/>
              </a:rPr>
              <a:t>●</a:t>
            </a:r>
            <a:r>
              <a:rPr lang="ja-JP" altLang="en-US" sz="600" b="1" spc="-20" dirty="0">
                <a:latin typeface="GothicBBBPro-Medium"/>
              </a:rPr>
              <a:t>関西</a:t>
            </a:r>
            <a:r>
              <a:rPr lang="ja-JP" altLang="en-US" sz="600" b="1" i="0" u="none" strike="noStrike" spc="-20" dirty="0" smtClean="0">
                <a:latin typeface="GothicBBBPro-Medium"/>
              </a:rPr>
              <a:t>電力</a:t>
            </a:r>
            <a:r>
              <a:rPr lang="ja-JP" altLang="en-US" sz="600" b="1" i="0" u="none" strike="noStrike" baseline="0" dirty="0" smtClean="0">
                <a:latin typeface="GothicBBBPro-Medium"/>
              </a:rPr>
              <a:t>「は</a:t>
            </a:r>
            <a:r>
              <a:rPr lang="ja-JP" altLang="en-US" sz="600" b="1" i="0" u="none" strike="noStrike" baseline="0" dirty="0" err="1" smtClean="0">
                <a:latin typeface="GothicBBBPro-Medium"/>
              </a:rPr>
              <a:t>ぴ</a:t>
            </a:r>
            <a:r>
              <a:rPr lang="en-US" altLang="ja-JP" sz="600" b="1" i="0" u="none" strike="noStrike" baseline="0" dirty="0" smtClean="0">
                <a:latin typeface="GothicBBBPro-Medium"/>
              </a:rPr>
              <a:t>e</a:t>
            </a:r>
            <a:r>
              <a:rPr lang="ja-JP" altLang="en-US" sz="600" b="1" dirty="0">
                <a:latin typeface="GothicBBBPro-Medium"/>
              </a:rPr>
              <a:t>タイム</a:t>
            </a:r>
            <a:r>
              <a:rPr lang="ja-JP" altLang="en-US" sz="600" b="1" i="0" u="none" strike="noStrike" spc="-300" baseline="0" dirty="0" smtClean="0">
                <a:latin typeface="GothicBBBPro-Medium"/>
              </a:rPr>
              <a:t>」</a:t>
            </a:r>
            <a:r>
              <a:rPr lang="ja-JP" altLang="en-US" sz="600" b="1" i="0" u="none" strike="noStrike" baseline="0" dirty="0">
                <a:latin typeface="GothicBBBPro-Medium"/>
              </a:rPr>
              <a:t>基本料金燃料調整</a:t>
            </a:r>
            <a:r>
              <a:rPr lang="ja-JP" altLang="en-US" sz="600" b="1" i="0" u="none" strike="noStrike" baseline="0" dirty="0" smtClean="0">
                <a:latin typeface="GothicBBBPro-Medium"/>
              </a:rPr>
              <a:t>額、再エネ賦課金含まず</a:t>
            </a:r>
            <a:r>
              <a:rPr lang="ja-JP" altLang="en-US" sz="600" b="1" i="0" u="none" strike="noStrike" spc="-700" dirty="0">
                <a:latin typeface="GothicBBBPro-Medium"/>
              </a:rPr>
              <a:t>。</a:t>
            </a:r>
            <a:r>
              <a:rPr lang="ja-JP" altLang="en-US" sz="600" b="1" i="0" u="none" strike="noStrike" baseline="0" dirty="0">
                <a:latin typeface="GothicBBBPro-Medium"/>
              </a:rPr>
              <a:t>（</a:t>
            </a:r>
            <a:r>
              <a:rPr lang="en-US" altLang="ja-JP" sz="750" b="1" i="0" u="none" strike="noStrike" spc="-10" dirty="0" smtClean="0">
                <a:latin typeface="GothicBBBPro-Medium"/>
              </a:rPr>
              <a:t>2023</a:t>
            </a:r>
            <a:r>
              <a:rPr lang="ja-JP" altLang="en-US" sz="600" b="1" i="0" u="none" strike="noStrike" spc="-10" dirty="0" smtClean="0">
                <a:latin typeface="GothicBBBPro-Medium"/>
              </a:rPr>
              <a:t>年</a:t>
            </a:r>
            <a:r>
              <a:rPr lang="en-US" altLang="ja-JP" sz="750" b="1" spc="-10" dirty="0" smtClean="0">
                <a:latin typeface="GothicBBBPro-Medium"/>
              </a:rPr>
              <a:t>1</a:t>
            </a:r>
            <a:r>
              <a:rPr lang="en-US" altLang="ja-JP" sz="750" b="1" spc="-10" dirty="0">
                <a:latin typeface="GothicBBBPro-Medium"/>
              </a:rPr>
              <a:t>2</a:t>
            </a:r>
            <a:r>
              <a:rPr lang="ja-JP" altLang="en-US" sz="600" b="1" i="0" u="none" strike="noStrike" spc="-10" dirty="0" smtClean="0">
                <a:latin typeface="GothicBBBPro-Medium"/>
              </a:rPr>
              <a:t>月</a:t>
            </a:r>
            <a:r>
              <a:rPr lang="ja-JP" altLang="en-US" sz="600" b="1" i="0" u="none" strike="noStrike" spc="-10" dirty="0">
                <a:latin typeface="GothicBBBPro-Medium"/>
              </a:rPr>
              <a:t>現在</a:t>
            </a:r>
            <a:r>
              <a:rPr lang="ja-JP" altLang="en-US" sz="600" b="1" i="0" u="none" strike="noStrike" spc="-300" dirty="0" smtClean="0">
                <a:latin typeface="GothicBBBPro-Medium"/>
              </a:rPr>
              <a:t>、</a:t>
            </a:r>
            <a:r>
              <a:rPr lang="ja-JP" altLang="en-US" sz="600" b="1" i="0" u="none" strike="noStrike" spc="-10" dirty="0" smtClean="0">
                <a:latin typeface="GothicBBBPro-Medium"/>
              </a:rPr>
              <a:t>当社</a:t>
            </a:r>
            <a:r>
              <a:rPr lang="ja-JP" altLang="en-US" sz="600" b="1" i="0" u="none" strike="noStrike" spc="-10" dirty="0">
                <a:latin typeface="GothicBBBPro-Medium"/>
              </a:rPr>
              <a:t>調べ</a:t>
            </a:r>
            <a:r>
              <a:rPr lang="ja-JP" altLang="en-US" sz="600" b="1" i="0" u="none" strike="noStrike" spc="-300" baseline="0" dirty="0" smtClean="0">
                <a:latin typeface="GothicBBBPro-Medium"/>
              </a:rPr>
              <a:t>）</a:t>
            </a:r>
            <a:endParaRPr lang="en-US" altLang="ja-JP" sz="600" b="1" i="0" u="none" strike="noStrike" spc="-300" baseline="0" dirty="0" smtClean="0">
              <a:latin typeface="GothicBBBPro-Medium"/>
            </a:endParaRPr>
          </a:p>
          <a:p>
            <a:pPr algn="just"/>
            <a:r>
              <a:rPr lang="ja-JP" altLang="en-US" sz="600" b="1" spc="-300" dirty="0">
                <a:latin typeface="GothicBBBPro-Medium"/>
              </a:rPr>
              <a:t>　</a:t>
            </a:r>
            <a:r>
              <a:rPr lang="ja-JP" altLang="en-US" sz="600" b="1" spc="-300" dirty="0" smtClean="0">
                <a:latin typeface="GothicBBBPro-Medium"/>
              </a:rPr>
              <a:t>　</a:t>
            </a:r>
            <a:r>
              <a:rPr lang="ja-JP" altLang="en-US" sz="600" b="1" i="0" u="none" strike="noStrike" baseline="0" dirty="0" smtClean="0">
                <a:latin typeface="GothicBBBPro-Medium"/>
              </a:rPr>
              <a:t>●従来プラン</a:t>
            </a:r>
            <a:r>
              <a:rPr lang="ja-JP" altLang="en-US" sz="600" b="1" i="0" u="none" strike="noStrike" baseline="0" dirty="0">
                <a:latin typeface="GothicBBBPro-Medium"/>
              </a:rPr>
              <a:t>のままで新型エコキュートへ買い替えを想定</a:t>
            </a:r>
            <a:r>
              <a:rPr lang="ja-JP" altLang="en-US" sz="600" b="1" i="0" u="none" strike="noStrike" spc="-300" baseline="0" dirty="0">
                <a:latin typeface="GothicBBBPro-Medium"/>
              </a:rPr>
              <a:t>。</a:t>
            </a:r>
            <a:r>
              <a:rPr lang="ja-JP" altLang="en-US" sz="600" b="1" i="0" u="none" strike="noStrike" baseline="0" dirty="0">
                <a:latin typeface="GothicBBBPro-Medium"/>
              </a:rPr>
              <a:t>●お住まいの地域</a:t>
            </a:r>
            <a:r>
              <a:rPr lang="ja-JP" altLang="en-US" sz="600" b="1" i="0" u="none" strike="noStrike" spc="-300" baseline="0" dirty="0">
                <a:latin typeface="GothicBBBPro-Medium"/>
              </a:rPr>
              <a:t>、</a:t>
            </a:r>
            <a:r>
              <a:rPr lang="ja-JP" altLang="en-US" sz="600" b="1" i="0" u="none" strike="noStrike" baseline="0" dirty="0">
                <a:latin typeface="GothicBBBPro-Medium"/>
              </a:rPr>
              <a:t>ご使用状況により光熱費は異なります。</a:t>
            </a:r>
            <a:endParaRPr kumimoji="1" lang="ja-JP" altLang="en-US" sz="600" b="1" dirty="0"/>
          </a:p>
        </p:txBody>
      </p:sp>
      <p:pic>
        <p:nvPicPr>
          <p:cNvPr id="73" name="図 72">
            <a:extLst>
              <a:ext uri="{FF2B5EF4-FFF2-40B4-BE49-F238E27FC236}">
                <a16:creationId xmlns:a16="http://schemas.microsoft.com/office/drawing/2014/main" id="{6FCA7FF3-7EA5-325D-D2DB-DCDDC464846D}"/>
              </a:ext>
            </a:extLst>
          </p:cNvPr>
          <p:cNvPicPr>
            <a:picLocks noChangeAspect="1"/>
          </p:cNvPicPr>
          <p:nvPr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102" y="7107281"/>
            <a:ext cx="3158720" cy="402351"/>
          </a:xfrm>
          <a:prstGeom prst="rect">
            <a:avLst/>
          </a:prstGeom>
        </p:spPr>
      </p:pic>
      <p:sp>
        <p:nvSpPr>
          <p:cNvPr id="75" name="テキスト ボックス 74">
            <a:extLst>
              <a:ext uri="{FF2B5EF4-FFF2-40B4-BE49-F238E27FC236}">
                <a16:creationId xmlns:a16="http://schemas.microsoft.com/office/drawing/2014/main" id="{BD506082-55F1-8467-F15D-9CC781594FEE}"/>
              </a:ext>
            </a:extLst>
          </p:cNvPr>
          <p:cNvSpPr txBox="1"/>
          <p:nvPr/>
        </p:nvSpPr>
        <p:spPr>
          <a:xfrm>
            <a:off x="446605" y="7474606"/>
            <a:ext cx="378030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ja-JP" altLang="en-US" b="1" i="0" u="none" strike="noStrike" spc="-150" dirty="0">
                <a:solidFill>
                  <a:srgbClr val="0B3775"/>
                </a:solidFill>
                <a:latin typeface="UDShinGoPro-DeBold"/>
              </a:rPr>
              <a:t>スマ</a:t>
            </a:r>
            <a:r>
              <a:rPr lang="ja-JP" altLang="en-US" b="1" i="0" u="none" strike="noStrike" spc="-40" dirty="0">
                <a:solidFill>
                  <a:srgbClr val="0B3775"/>
                </a:solidFill>
                <a:latin typeface="UDShinGoPro-DeBold"/>
              </a:rPr>
              <a:t>ホ</a:t>
            </a:r>
            <a:r>
              <a:rPr lang="ja-JP" altLang="en-US" sz="1400" b="1" i="0" u="none" strike="noStrike" spc="-40" dirty="0">
                <a:solidFill>
                  <a:srgbClr val="0B3775"/>
                </a:solidFill>
                <a:latin typeface="UDShinGoPro-DeBold"/>
              </a:rPr>
              <a:t>で</a:t>
            </a:r>
            <a:r>
              <a:rPr lang="ja-JP" altLang="en-US" b="1" i="0" u="none" strike="noStrike" spc="-40" dirty="0">
                <a:solidFill>
                  <a:srgbClr val="0B3775"/>
                </a:solidFill>
                <a:latin typeface="UDShinGoPro-DeBold"/>
              </a:rPr>
              <a:t>どこでもカンタン操</a:t>
            </a:r>
            <a:r>
              <a:rPr lang="ja-JP" altLang="en-US" b="1" i="0" u="none" strike="noStrike" spc="-500" dirty="0">
                <a:solidFill>
                  <a:srgbClr val="0B3775"/>
                </a:solidFill>
                <a:latin typeface="UDShinGoPro-DeBold"/>
              </a:rPr>
              <a:t>作</a:t>
            </a:r>
            <a:r>
              <a:rPr lang="ja-JP" altLang="en-US" b="1" i="0" u="none" strike="noStrike" baseline="0" dirty="0">
                <a:solidFill>
                  <a:srgbClr val="0B3775"/>
                </a:solidFill>
                <a:latin typeface="UDShinGoPro-DeBold"/>
              </a:rPr>
              <a:t>！</a:t>
            </a:r>
            <a:endParaRPr lang="ja-JP" altLang="en-US" dirty="0">
              <a:solidFill>
                <a:srgbClr val="0B3775"/>
              </a:solidFill>
            </a:endParaRPr>
          </a:p>
        </p:txBody>
      </p:sp>
      <p:sp>
        <p:nvSpPr>
          <p:cNvPr id="77" name="テキスト ボックス 76">
            <a:extLst>
              <a:ext uri="{FF2B5EF4-FFF2-40B4-BE49-F238E27FC236}">
                <a16:creationId xmlns:a16="http://schemas.microsoft.com/office/drawing/2014/main" id="{F6EB4EE9-61EF-ACCA-0755-ADADBC00E005}"/>
              </a:ext>
            </a:extLst>
          </p:cNvPr>
          <p:cNvSpPr txBox="1"/>
          <p:nvPr/>
        </p:nvSpPr>
        <p:spPr>
          <a:xfrm>
            <a:off x="3744629" y="7084753"/>
            <a:ext cx="1683370" cy="7976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ts val="1100"/>
              </a:lnSpc>
            </a:pPr>
            <a:r>
              <a:rPr lang="ja-JP" altLang="en-US" sz="800" b="1" i="0" u="none" strike="noStrike" spc="-30" dirty="0">
                <a:latin typeface="HiraginoUDSansStd-W5"/>
              </a:rPr>
              <a:t>無線</a:t>
            </a:r>
            <a:r>
              <a:rPr lang="en-US" altLang="ja-JP" sz="1000" b="1" i="0" u="none" strike="noStrike" spc="-30" dirty="0">
                <a:latin typeface="HiraginoUDSansStd-W5"/>
              </a:rPr>
              <a:t>LAN</a:t>
            </a:r>
            <a:r>
              <a:rPr lang="ja-JP" altLang="en-US" sz="800" b="1" i="0" u="none" strike="noStrike" spc="-30" dirty="0">
                <a:latin typeface="HiraginoUDSansStd-W5"/>
              </a:rPr>
              <a:t>対応リモコン</a:t>
            </a:r>
            <a:r>
              <a:rPr lang="ja-JP" altLang="en-US" sz="800" b="1" i="0" u="none" strike="noStrike" spc="-30" dirty="0" smtClean="0">
                <a:latin typeface="HiraginoUDSansStd-W5"/>
              </a:rPr>
              <a:t>なら</a:t>
            </a:r>
            <a:endParaRPr lang="en-US" altLang="ja-JP" sz="800" b="1" i="0" u="none" strike="noStrike" spc="-30" dirty="0" smtClean="0">
              <a:latin typeface="HiraginoUDSansStd-W5"/>
            </a:endParaRPr>
          </a:p>
          <a:p>
            <a:pPr algn="just">
              <a:lnSpc>
                <a:spcPts val="1100"/>
              </a:lnSpc>
            </a:pPr>
            <a:r>
              <a:rPr lang="ja-JP" altLang="en-US" sz="800" b="1" i="0" u="none" strike="noStrike" spc="-30" dirty="0" smtClean="0">
                <a:latin typeface="HiraginoUDSansStd-W5"/>
              </a:rPr>
              <a:t>コロナ</a:t>
            </a:r>
            <a:r>
              <a:rPr lang="ja-JP" altLang="en-US" sz="800" b="1" i="0" u="none" strike="noStrike" spc="-120" dirty="0" smtClean="0">
                <a:latin typeface="HiraginoUDSansStd-W5"/>
              </a:rPr>
              <a:t>快適</a:t>
            </a:r>
            <a:r>
              <a:rPr lang="ja-JP" altLang="en-US" sz="800" b="1" i="0" u="none" strike="noStrike" spc="-120" dirty="0">
                <a:latin typeface="HiraginoUDSansStd-W5"/>
              </a:rPr>
              <a:t>ホームアプリを使って、遠隔</a:t>
            </a:r>
            <a:r>
              <a:rPr lang="ja-JP" altLang="en-US" sz="800" b="1" i="0" u="none" strike="noStrike" spc="-120" dirty="0" smtClean="0">
                <a:latin typeface="HiraginoUDSansStd-W5"/>
              </a:rPr>
              <a:t>操作や</a:t>
            </a:r>
            <a:r>
              <a:rPr lang="ja-JP" altLang="en-US" sz="800" b="1" i="0" u="none" strike="noStrike" spc="-120" dirty="0">
                <a:latin typeface="HiraginoUDSansStd-W5"/>
              </a:rPr>
              <a:t>見える化が可能に</a:t>
            </a:r>
            <a:r>
              <a:rPr lang="ja-JP" altLang="en-US" sz="800" b="1" i="0" u="none" strike="noStrike" spc="-120" dirty="0" smtClean="0">
                <a:latin typeface="HiraginoUDSansStd-W5"/>
              </a:rPr>
              <a:t>。</a:t>
            </a:r>
            <a:endParaRPr lang="en-US" altLang="ja-JP" sz="800" b="1" i="0" u="none" strike="noStrike" spc="-120" dirty="0" smtClean="0">
              <a:latin typeface="HiraginoUDSansStd-W5"/>
            </a:endParaRPr>
          </a:p>
          <a:p>
            <a:pPr algn="just">
              <a:lnSpc>
                <a:spcPts val="1100"/>
              </a:lnSpc>
            </a:pPr>
            <a:r>
              <a:rPr lang="ja-JP" altLang="en-US" sz="800" b="1" i="0" u="none" strike="noStrike" spc="-120" dirty="0" smtClean="0">
                <a:latin typeface="HiraginoUDSansStd-W5"/>
              </a:rPr>
              <a:t>自宅</a:t>
            </a:r>
            <a:r>
              <a:rPr lang="ja-JP" altLang="en-US" sz="800" b="1" i="0" u="none" strike="noStrike" spc="-120" dirty="0">
                <a:latin typeface="HiraginoUDSansStd-W5"/>
              </a:rPr>
              <a:t>や離れて</a:t>
            </a:r>
            <a:r>
              <a:rPr lang="ja-JP" altLang="en-US" sz="800" b="1" i="0" u="none" strike="noStrike" spc="-120" dirty="0" smtClean="0">
                <a:latin typeface="HiraginoUDSansStd-W5"/>
              </a:rPr>
              <a:t>暮らす</a:t>
            </a:r>
            <a:r>
              <a:rPr lang="ja-JP" altLang="en-US" sz="800" b="1" i="0" u="none" strike="noStrike" spc="-120" dirty="0">
                <a:latin typeface="HiraginoUDSansStd-W5"/>
              </a:rPr>
              <a:t>ご家族の見まもりもできます。</a:t>
            </a:r>
            <a:endParaRPr lang="ja-JP" altLang="en-US" b="1" spc="-120" dirty="0"/>
          </a:p>
        </p:txBody>
      </p:sp>
      <p:grpSp>
        <p:nvGrpSpPr>
          <p:cNvPr id="90" name="グループ化 89">
            <a:extLst>
              <a:ext uri="{FF2B5EF4-FFF2-40B4-BE49-F238E27FC236}">
                <a16:creationId xmlns:a16="http://schemas.microsoft.com/office/drawing/2014/main" id="{5AE00D5F-0E1D-3BD3-0C60-764B5DA327AB}"/>
              </a:ext>
            </a:extLst>
          </p:cNvPr>
          <p:cNvGrpSpPr/>
          <p:nvPr/>
        </p:nvGrpSpPr>
        <p:grpSpPr>
          <a:xfrm>
            <a:off x="516811" y="7857766"/>
            <a:ext cx="2544528" cy="307777"/>
            <a:chOff x="516811" y="7857766"/>
            <a:chExt cx="2544528" cy="307777"/>
          </a:xfrm>
        </p:grpSpPr>
        <p:grpSp>
          <p:nvGrpSpPr>
            <p:cNvPr id="88" name="グループ化 87">
              <a:extLst>
                <a:ext uri="{FF2B5EF4-FFF2-40B4-BE49-F238E27FC236}">
                  <a16:creationId xmlns:a16="http://schemas.microsoft.com/office/drawing/2014/main" id="{CC82237C-53CA-E9B1-3ACF-D5F0BFEABC3B}"/>
                </a:ext>
              </a:extLst>
            </p:cNvPr>
            <p:cNvGrpSpPr/>
            <p:nvPr/>
          </p:nvGrpSpPr>
          <p:grpSpPr>
            <a:xfrm>
              <a:off x="537099" y="7898104"/>
              <a:ext cx="2524240" cy="245458"/>
              <a:chOff x="537099" y="7898104"/>
              <a:chExt cx="2524240" cy="245458"/>
            </a:xfrm>
          </p:grpSpPr>
          <p:sp>
            <p:nvSpPr>
              <p:cNvPr id="86" name="正方形/長方形 85">
                <a:extLst>
                  <a:ext uri="{FF2B5EF4-FFF2-40B4-BE49-F238E27FC236}">
                    <a16:creationId xmlns:a16="http://schemas.microsoft.com/office/drawing/2014/main" id="{F8540F21-74AB-9BB0-2B19-D852999F23DA}"/>
                  </a:ext>
                </a:extLst>
              </p:cNvPr>
              <p:cNvSpPr/>
              <p:nvPr/>
            </p:nvSpPr>
            <p:spPr>
              <a:xfrm>
                <a:off x="537099" y="7898104"/>
                <a:ext cx="245243" cy="245458"/>
              </a:xfrm>
              <a:prstGeom prst="rect">
                <a:avLst/>
              </a:prstGeom>
              <a:solidFill>
                <a:srgbClr val="00A0E9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87" name="正方形/長方形 86">
                <a:extLst>
                  <a:ext uri="{FF2B5EF4-FFF2-40B4-BE49-F238E27FC236}">
                    <a16:creationId xmlns:a16="http://schemas.microsoft.com/office/drawing/2014/main" id="{383CAD6D-23E1-5705-96C9-96C8D8A71BD4}"/>
                  </a:ext>
                </a:extLst>
              </p:cNvPr>
              <p:cNvSpPr/>
              <p:nvPr/>
            </p:nvSpPr>
            <p:spPr>
              <a:xfrm>
                <a:off x="782342" y="7898104"/>
                <a:ext cx="2278997" cy="245458"/>
              </a:xfrm>
              <a:prstGeom prst="rect">
                <a:avLst/>
              </a:prstGeom>
              <a:solidFill>
                <a:srgbClr val="0B3775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grpSp>
          <p:nvGrpSpPr>
            <p:cNvPr id="89" name="グループ化 88">
              <a:extLst>
                <a:ext uri="{FF2B5EF4-FFF2-40B4-BE49-F238E27FC236}">
                  <a16:creationId xmlns:a16="http://schemas.microsoft.com/office/drawing/2014/main" id="{BC0C1823-723B-B425-B180-8C0901EC55BD}"/>
                </a:ext>
              </a:extLst>
            </p:cNvPr>
            <p:cNvGrpSpPr/>
            <p:nvPr/>
          </p:nvGrpSpPr>
          <p:grpSpPr>
            <a:xfrm>
              <a:off x="516811" y="7857766"/>
              <a:ext cx="2293270" cy="307777"/>
              <a:chOff x="516811" y="7857766"/>
              <a:chExt cx="2293270" cy="307777"/>
            </a:xfrm>
          </p:grpSpPr>
          <p:sp>
            <p:nvSpPr>
              <p:cNvPr id="79" name="テキスト ボックス 78">
                <a:extLst>
                  <a:ext uri="{FF2B5EF4-FFF2-40B4-BE49-F238E27FC236}">
                    <a16:creationId xmlns:a16="http://schemas.microsoft.com/office/drawing/2014/main" id="{F781DE10-7D2E-478D-3979-1977072ABEB0}"/>
                  </a:ext>
                </a:extLst>
              </p:cNvPr>
              <p:cNvSpPr txBox="1"/>
              <p:nvPr/>
            </p:nvSpPr>
            <p:spPr>
              <a:xfrm>
                <a:off x="774267" y="7880850"/>
                <a:ext cx="2035814" cy="26161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ja-JP" altLang="en-US" sz="1100" b="1" i="0" u="none" strike="noStrike" baseline="0" dirty="0">
                    <a:solidFill>
                      <a:srgbClr val="FFFFFF"/>
                    </a:solidFill>
                    <a:latin typeface="BIZ UDゴシック" panose="020B0400000000000000" pitchFamily="49" charset="-128"/>
                    <a:ea typeface="BIZ UDゴシック" panose="020B0400000000000000" pitchFamily="49" charset="-128"/>
                  </a:rPr>
                  <a:t>ソーラーモードアプリ</a:t>
                </a:r>
                <a:endParaRPr lang="ja-JP" altLang="en-US" sz="1100" b="1" dirty="0">
                  <a:latin typeface="BIZ UDゴシック" panose="020B0400000000000000" pitchFamily="49" charset="-128"/>
                  <a:ea typeface="BIZ UDゴシック" panose="020B0400000000000000" pitchFamily="49" charset="-128"/>
                </a:endParaRPr>
              </a:p>
            </p:txBody>
          </p:sp>
          <p:sp>
            <p:nvSpPr>
              <p:cNvPr id="81" name="テキスト ボックス 80">
                <a:extLst>
                  <a:ext uri="{FF2B5EF4-FFF2-40B4-BE49-F238E27FC236}">
                    <a16:creationId xmlns:a16="http://schemas.microsoft.com/office/drawing/2014/main" id="{D2C4487D-C32F-AFA4-ECC0-4C9F3CA6E003}"/>
                  </a:ext>
                </a:extLst>
              </p:cNvPr>
              <p:cNvSpPr txBox="1"/>
              <p:nvPr/>
            </p:nvSpPr>
            <p:spPr>
              <a:xfrm>
                <a:off x="516811" y="7857766"/>
                <a:ext cx="317264" cy="30777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altLang="ja-JP" sz="1400" b="1" i="0" u="none" strike="noStrike" baseline="0" dirty="0">
                    <a:solidFill>
                      <a:srgbClr val="FFFFFF"/>
                    </a:solidFill>
                    <a:latin typeface="BIZ UDゴシック" panose="020B0400000000000000" pitchFamily="49" charset="-128"/>
                    <a:ea typeface="BIZ UDゴシック" panose="020B0400000000000000" pitchFamily="49" charset="-128"/>
                  </a:rPr>
                  <a:t>1</a:t>
                </a:r>
                <a:endParaRPr lang="ja-JP" altLang="en-US" sz="1400" b="1" dirty="0">
                  <a:latin typeface="BIZ UDゴシック" panose="020B0400000000000000" pitchFamily="49" charset="-128"/>
                  <a:ea typeface="BIZ UDゴシック" panose="020B0400000000000000" pitchFamily="49" charset="-128"/>
                </a:endParaRPr>
              </a:p>
            </p:txBody>
          </p:sp>
        </p:grpSp>
      </p:grpSp>
      <p:grpSp>
        <p:nvGrpSpPr>
          <p:cNvPr id="102" name="グループ化 101">
            <a:extLst>
              <a:ext uri="{FF2B5EF4-FFF2-40B4-BE49-F238E27FC236}">
                <a16:creationId xmlns:a16="http://schemas.microsoft.com/office/drawing/2014/main" id="{29C6DACD-D188-94AE-CE75-CF1C577C91D1}"/>
              </a:ext>
            </a:extLst>
          </p:cNvPr>
          <p:cNvGrpSpPr/>
          <p:nvPr/>
        </p:nvGrpSpPr>
        <p:grpSpPr>
          <a:xfrm>
            <a:off x="3249344" y="7857766"/>
            <a:ext cx="2064256" cy="307777"/>
            <a:chOff x="3249344" y="7857766"/>
            <a:chExt cx="2064256" cy="307777"/>
          </a:xfrm>
        </p:grpSpPr>
        <p:grpSp>
          <p:nvGrpSpPr>
            <p:cNvPr id="92" name="グループ化 91">
              <a:extLst>
                <a:ext uri="{FF2B5EF4-FFF2-40B4-BE49-F238E27FC236}">
                  <a16:creationId xmlns:a16="http://schemas.microsoft.com/office/drawing/2014/main" id="{0ECDFDE0-5B4F-91BE-6033-A09493F4AACE}"/>
                </a:ext>
              </a:extLst>
            </p:cNvPr>
            <p:cNvGrpSpPr/>
            <p:nvPr/>
          </p:nvGrpSpPr>
          <p:grpSpPr>
            <a:xfrm>
              <a:off x="3269632" y="7898104"/>
              <a:ext cx="2043968" cy="245458"/>
              <a:chOff x="537099" y="7898104"/>
              <a:chExt cx="2043968" cy="245458"/>
            </a:xfrm>
          </p:grpSpPr>
          <p:sp>
            <p:nvSpPr>
              <p:cNvPr id="99" name="正方形/長方形 98">
                <a:extLst>
                  <a:ext uri="{FF2B5EF4-FFF2-40B4-BE49-F238E27FC236}">
                    <a16:creationId xmlns:a16="http://schemas.microsoft.com/office/drawing/2014/main" id="{10691F44-0ED1-8D42-4AB2-901CC148436C}"/>
                  </a:ext>
                </a:extLst>
              </p:cNvPr>
              <p:cNvSpPr/>
              <p:nvPr/>
            </p:nvSpPr>
            <p:spPr>
              <a:xfrm>
                <a:off x="537099" y="7898104"/>
                <a:ext cx="245243" cy="245458"/>
              </a:xfrm>
              <a:prstGeom prst="rect">
                <a:avLst/>
              </a:prstGeom>
              <a:solidFill>
                <a:srgbClr val="00A0E9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00" name="正方形/長方形 99">
                <a:extLst>
                  <a:ext uri="{FF2B5EF4-FFF2-40B4-BE49-F238E27FC236}">
                    <a16:creationId xmlns:a16="http://schemas.microsoft.com/office/drawing/2014/main" id="{9F984D53-53BF-4A71-AB99-4AB62CA4EB2B}"/>
                  </a:ext>
                </a:extLst>
              </p:cNvPr>
              <p:cNvSpPr/>
              <p:nvPr/>
            </p:nvSpPr>
            <p:spPr>
              <a:xfrm>
                <a:off x="782343" y="7898104"/>
                <a:ext cx="1798724" cy="245458"/>
              </a:xfrm>
              <a:prstGeom prst="rect">
                <a:avLst/>
              </a:prstGeom>
              <a:solidFill>
                <a:srgbClr val="0B3775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grpSp>
          <p:nvGrpSpPr>
            <p:cNvPr id="101" name="グループ化 100">
              <a:extLst>
                <a:ext uri="{FF2B5EF4-FFF2-40B4-BE49-F238E27FC236}">
                  <a16:creationId xmlns:a16="http://schemas.microsoft.com/office/drawing/2014/main" id="{3BDA2E61-2B14-DC0D-0EC3-CCF87E27C821}"/>
                </a:ext>
              </a:extLst>
            </p:cNvPr>
            <p:cNvGrpSpPr/>
            <p:nvPr/>
          </p:nvGrpSpPr>
          <p:grpSpPr>
            <a:xfrm>
              <a:off x="3249344" y="7857766"/>
              <a:ext cx="1600714" cy="307777"/>
              <a:chOff x="3249344" y="7857766"/>
              <a:chExt cx="1600714" cy="307777"/>
            </a:xfrm>
          </p:grpSpPr>
          <p:sp>
            <p:nvSpPr>
              <p:cNvPr id="97" name="テキスト ボックス 96">
                <a:extLst>
                  <a:ext uri="{FF2B5EF4-FFF2-40B4-BE49-F238E27FC236}">
                    <a16:creationId xmlns:a16="http://schemas.microsoft.com/office/drawing/2014/main" id="{D84149E3-4534-BE09-4451-777DA8E99468}"/>
                  </a:ext>
                </a:extLst>
              </p:cNvPr>
              <p:cNvSpPr txBox="1"/>
              <p:nvPr/>
            </p:nvSpPr>
            <p:spPr>
              <a:xfrm>
                <a:off x="3506800" y="7880850"/>
                <a:ext cx="1343258" cy="26161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ja-JP" altLang="en-US" sz="1100" b="1" i="0" u="none" strike="noStrike" baseline="0" dirty="0">
                    <a:solidFill>
                      <a:srgbClr val="FFFFFF"/>
                    </a:solidFill>
                    <a:latin typeface="BIZ UDゴシック" panose="020B0400000000000000" pitchFamily="49" charset="-128"/>
                    <a:ea typeface="BIZ UDゴシック" panose="020B0400000000000000" pitchFamily="49" charset="-128"/>
                  </a:rPr>
                  <a:t>レジリエンス機能</a:t>
                </a:r>
                <a:endParaRPr lang="ja-JP" altLang="en-US" sz="1100" b="1" dirty="0">
                  <a:latin typeface="BIZ UDゴシック" panose="020B0400000000000000" pitchFamily="49" charset="-128"/>
                  <a:ea typeface="BIZ UDゴシック" panose="020B0400000000000000" pitchFamily="49" charset="-128"/>
                </a:endParaRPr>
              </a:p>
            </p:txBody>
          </p:sp>
          <p:sp>
            <p:nvSpPr>
              <p:cNvPr id="98" name="テキスト ボックス 97">
                <a:extLst>
                  <a:ext uri="{FF2B5EF4-FFF2-40B4-BE49-F238E27FC236}">
                    <a16:creationId xmlns:a16="http://schemas.microsoft.com/office/drawing/2014/main" id="{20DAA43F-8CED-2DAD-643D-735BB1CB6F54}"/>
                  </a:ext>
                </a:extLst>
              </p:cNvPr>
              <p:cNvSpPr txBox="1"/>
              <p:nvPr/>
            </p:nvSpPr>
            <p:spPr>
              <a:xfrm>
                <a:off x="3249344" y="7857766"/>
                <a:ext cx="317264" cy="30777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altLang="ja-JP" sz="1400" b="1" i="0" u="none" strike="noStrike" baseline="0" dirty="0">
                    <a:solidFill>
                      <a:srgbClr val="FFFFFF"/>
                    </a:solidFill>
                    <a:latin typeface="BIZ UDゴシック" panose="020B0400000000000000" pitchFamily="49" charset="-128"/>
                    <a:ea typeface="BIZ UDゴシック" panose="020B0400000000000000" pitchFamily="49" charset="-128"/>
                  </a:rPr>
                  <a:t>2</a:t>
                </a:r>
                <a:endParaRPr lang="ja-JP" altLang="en-US" sz="1400" b="1" dirty="0">
                  <a:latin typeface="BIZ UDゴシック" panose="020B0400000000000000" pitchFamily="49" charset="-128"/>
                  <a:ea typeface="BIZ UDゴシック" panose="020B0400000000000000" pitchFamily="49" charset="-128"/>
                </a:endParaRPr>
              </a:p>
            </p:txBody>
          </p:sp>
        </p:grpSp>
      </p:grpSp>
      <p:sp>
        <p:nvSpPr>
          <p:cNvPr id="105" name="テキスト ボックス 104">
            <a:extLst>
              <a:ext uri="{FF2B5EF4-FFF2-40B4-BE49-F238E27FC236}">
                <a16:creationId xmlns:a16="http://schemas.microsoft.com/office/drawing/2014/main" id="{C81F42BA-8443-5319-08E6-8253F1E6D0D2}"/>
              </a:ext>
            </a:extLst>
          </p:cNvPr>
          <p:cNvSpPr txBox="1"/>
          <p:nvPr/>
        </p:nvSpPr>
        <p:spPr>
          <a:xfrm>
            <a:off x="446605" y="8164979"/>
            <a:ext cx="2714356" cy="3674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lnSpc>
                <a:spcPts val="1100"/>
              </a:lnSpc>
            </a:pPr>
            <a:r>
              <a:rPr lang="en-US" altLang="ja-JP" sz="950" b="1" i="0" u="none" strike="noStrike" dirty="0">
                <a:latin typeface="HiraginoUDSansStd-W4"/>
              </a:rPr>
              <a:t>HEMS</a:t>
            </a:r>
            <a:r>
              <a:rPr lang="ja-JP" altLang="en-US" sz="800" b="1" i="0" u="none" strike="noStrike" spc="-70" dirty="0">
                <a:latin typeface="HiraginoUDSansStd-W4"/>
              </a:rPr>
              <a:t>を導入していなくても</a:t>
            </a:r>
            <a:r>
              <a:rPr lang="ja-JP" altLang="en-US" sz="800" b="1" i="0" u="none" strike="noStrike" spc="-500" dirty="0">
                <a:latin typeface="HiraginoUDSansStd-W4"/>
              </a:rPr>
              <a:t>、</a:t>
            </a:r>
            <a:r>
              <a:rPr lang="ja-JP" altLang="en-US" sz="800" b="1" i="0" u="none" strike="noStrike" spc="-50" dirty="0">
                <a:latin typeface="HiraginoUDSansStd-W4"/>
              </a:rPr>
              <a:t>太陽光発電状況とクラウドの</a:t>
            </a:r>
          </a:p>
          <a:p>
            <a:pPr algn="l">
              <a:lnSpc>
                <a:spcPts val="1100"/>
              </a:lnSpc>
            </a:pPr>
            <a:r>
              <a:rPr lang="ja-JP" altLang="en-US" sz="800" b="1" i="0" u="none" strike="noStrike" spc="-50" dirty="0">
                <a:latin typeface="HiraginoUDSansStd-W4"/>
              </a:rPr>
              <a:t>天気予報から自動制御で最適な沸き上げ運転ができます。</a:t>
            </a:r>
            <a:endParaRPr lang="ja-JP" altLang="en-US" b="1" spc="-50" dirty="0"/>
          </a:p>
        </p:txBody>
      </p:sp>
      <p:sp>
        <p:nvSpPr>
          <p:cNvPr id="106" name="テキスト ボックス 105">
            <a:extLst>
              <a:ext uri="{FF2B5EF4-FFF2-40B4-BE49-F238E27FC236}">
                <a16:creationId xmlns:a16="http://schemas.microsoft.com/office/drawing/2014/main" id="{CEDAEC66-A332-924A-9BA2-628EF33C48E3}"/>
              </a:ext>
            </a:extLst>
          </p:cNvPr>
          <p:cNvSpPr txBox="1"/>
          <p:nvPr/>
        </p:nvSpPr>
        <p:spPr>
          <a:xfrm>
            <a:off x="3172236" y="8156906"/>
            <a:ext cx="2270343" cy="3674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lnSpc>
                <a:spcPts val="1100"/>
              </a:lnSpc>
            </a:pPr>
            <a:r>
              <a:rPr lang="ja-JP" altLang="en-US" sz="800" b="1" i="0" u="none" strike="noStrike" spc="-50" dirty="0">
                <a:latin typeface="HiraginoUDSansStd-W4"/>
              </a:rPr>
              <a:t>停電や断水の発生が予測される時は</a:t>
            </a:r>
            <a:r>
              <a:rPr lang="ja-JP" altLang="en-US" sz="800" b="1" i="0" u="none" strike="noStrike" spc="-500" dirty="0">
                <a:latin typeface="HiraginoUDSansStd-W4"/>
              </a:rPr>
              <a:t>、</a:t>
            </a:r>
            <a:r>
              <a:rPr lang="ja-JP" altLang="en-US" sz="800" b="1" i="0" u="none" strike="noStrike" spc="-50" dirty="0">
                <a:latin typeface="HiraginoUDSansStd-W4"/>
              </a:rPr>
              <a:t>緊急の対策</a:t>
            </a:r>
          </a:p>
          <a:p>
            <a:pPr algn="l">
              <a:lnSpc>
                <a:spcPts val="1100"/>
              </a:lnSpc>
            </a:pPr>
            <a:r>
              <a:rPr lang="ja-JP" altLang="en-US" sz="800" b="1" i="0" u="none" strike="noStrike" spc="-100" dirty="0">
                <a:latin typeface="HiraginoUDSansStd-W4"/>
              </a:rPr>
              <a:t>をいち早く取ることができます。</a:t>
            </a:r>
            <a:endParaRPr lang="ja-JP" altLang="en-US" sz="800" b="1" spc="-100" dirty="0"/>
          </a:p>
        </p:txBody>
      </p:sp>
      <p:sp>
        <p:nvSpPr>
          <p:cNvPr id="108" name="テキスト ボックス 107">
            <a:extLst>
              <a:ext uri="{FF2B5EF4-FFF2-40B4-BE49-F238E27FC236}">
                <a16:creationId xmlns:a16="http://schemas.microsoft.com/office/drawing/2014/main" id="{6CCB0B46-5EC0-D20A-0D33-1E7E882A6BC4}"/>
              </a:ext>
            </a:extLst>
          </p:cNvPr>
          <p:cNvSpPr txBox="1"/>
          <p:nvPr/>
        </p:nvSpPr>
        <p:spPr>
          <a:xfrm>
            <a:off x="742325" y="8507303"/>
            <a:ext cx="2126552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ja-JP" altLang="en-US" sz="800" b="1" i="0" u="none" strike="noStrike" baseline="0" dirty="0">
                <a:solidFill>
                  <a:srgbClr val="00B088"/>
                </a:solidFill>
                <a:latin typeface="HiraginoUDSansStd-W6"/>
              </a:rPr>
              <a:t>夜間と昼間に分けてかしこく沸き上げます</a:t>
            </a:r>
            <a:endParaRPr lang="ja-JP" altLang="en-US" sz="800" b="1" dirty="0">
              <a:solidFill>
                <a:srgbClr val="00B088"/>
              </a:solidFill>
            </a:endParaRPr>
          </a:p>
        </p:txBody>
      </p:sp>
      <p:sp>
        <p:nvSpPr>
          <p:cNvPr id="110" name="テキスト ボックス 109">
            <a:extLst>
              <a:ext uri="{FF2B5EF4-FFF2-40B4-BE49-F238E27FC236}">
                <a16:creationId xmlns:a16="http://schemas.microsoft.com/office/drawing/2014/main" id="{1D119EC3-2327-F3AB-76D5-F7E5A70CC4D3}"/>
              </a:ext>
            </a:extLst>
          </p:cNvPr>
          <p:cNvSpPr txBox="1"/>
          <p:nvPr/>
        </p:nvSpPr>
        <p:spPr>
          <a:xfrm>
            <a:off x="3172236" y="8544952"/>
            <a:ext cx="875030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ja-JP" altLang="en-US" sz="1000" b="1" i="0" u="none" strike="noStrike" baseline="0" dirty="0">
                <a:solidFill>
                  <a:srgbClr val="00B088"/>
                </a:solidFill>
                <a:latin typeface="HiraginoUDSansStd-W6"/>
              </a:rPr>
              <a:t>●</a:t>
            </a:r>
            <a:r>
              <a:rPr lang="en-US" altLang="ja-JP" sz="900" b="1" i="0" u="none" strike="noStrike" baseline="0" dirty="0">
                <a:solidFill>
                  <a:srgbClr val="00B088"/>
                </a:solidFill>
                <a:latin typeface="BIZ UDゴシック" panose="020B0400000000000000" pitchFamily="49" charset="-128"/>
                <a:ea typeface="BIZ UDゴシック" panose="020B0400000000000000" pitchFamily="49" charset="-128"/>
              </a:rPr>
              <a:t>1</a:t>
            </a:r>
            <a:r>
              <a:rPr lang="ja-JP" altLang="en-US" sz="900" b="1" i="0" u="none" strike="noStrike" baseline="0" dirty="0">
                <a:solidFill>
                  <a:srgbClr val="00B088"/>
                </a:solidFill>
                <a:latin typeface="HiraginoUDSansStd-W6"/>
              </a:rPr>
              <a:t>回満タン</a:t>
            </a:r>
            <a:endParaRPr lang="ja-JP" altLang="en-US" sz="900" b="1" dirty="0">
              <a:solidFill>
                <a:srgbClr val="00B088"/>
              </a:solidFill>
            </a:endParaRPr>
          </a:p>
        </p:txBody>
      </p:sp>
      <p:sp>
        <p:nvSpPr>
          <p:cNvPr id="111" name="テキスト ボックス 110">
            <a:extLst>
              <a:ext uri="{FF2B5EF4-FFF2-40B4-BE49-F238E27FC236}">
                <a16:creationId xmlns:a16="http://schemas.microsoft.com/office/drawing/2014/main" id="{6D5A923A-1118-C433-923F-71D69B94373E}"/>
              </a:ext>
            </a:extLst>
          </p:cNvPr>
          <p:cNvSpPr txBox="1"/>
          <p:nvPr/>
        </p:nvSpPr>
        <p:spPr>
          <a:xfrm>
            <a:off x="4165869" y="8544952"/>
            <a:ext cx="1073629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ja-JP" altLang="en-US" sz="1000" b="1" i="0" u="none" strike="noStrike" baseline="0" dirty="0">
                <a:solidFill>
                  <a:srgbClr val="00B088"/>
                </a:solidFill>
                <a:latin typeface="HiraginoUDSansStd-W6"/>
              </a:rPr>
              <a:t>●</a:t>
            </a:r>
            <a:r>
              <a:rPr lang="ja-JP" altLang="en-US" sz="900" b="1" i="0" u="none" strike="noStrike" baseline="0" dirty="0">
                <a:solidFill>
                  <a:srgbClr val="00B088"/>
                </a:solidFill>
                <a:latin typeface="BIZ UDゴシック" panose="020B0400000000000000" pitchFamily="49" charset="-128"/>
                <a:ea typeface="BIZ UDゴシック" panose="020B0400000000000000" pitchFamily="49" charset="-128"/>
              </a:rPr>
              <a:t>浴槽の水はり</a:t>
            </a:r>
            <a:endParaRPr lang="ja-JP" altLang="en-US" sz="900" b="1" dirty="0">
              <a:solidFill>
                <a:srgbClr val="00B088"/>
              </a:solidFill>
            </a:endParaRPr>
          </a:p>
        </p:txBody>
      </p:sp>
      <p:sp>
        <p:nvSpPr>
          <p:cNvPr id="113" name="テキスト ボックス 112">
            <a:extLst>
              <a:ext uri="{FF2B5EF4-FFF2-40B4-BE49-F238E27FC236}">
                <a16:creationId xmlns:a16="http://schemas.microsoft.com/office/drawing/2014/main" id="{C6C8ABB1-0D55-B769-A2B2-8533727F7908}"/>
              </a:ext>
            </a:extLst>
          </p:cNvPr>
          <p:cNvSpPr txBox="1"/>
          <p:nvPr/>
        </p:nvSpPr>
        <p:spPr>
          <a:xfrm>
            <a:off x="3292334" y="8712206"/>
            <a:ext cx="991043" cy="34144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lnSpc>
                <a:spcPts val="1000"/>
              </a:lnSpc>
            </a:pPr>
            <a:r>
              <a:rPr lang="ja-JP" altLang="en-US" sz="700" b="1" i="0" u="none" strike="noStrike" dirty="0">
                <a:latin typeface="HiraginoUDSansStd-W4"/>
              </a:rPr>
              <a:t>貯湯タンク満タンに</a:t>
            </a:r>
          </a:p>
          <a:p>
            <a:pPr algn="l">
              <a:lnSpc>
                <a:spcPts val="1000"/>
              </a:lnSpc>
            </a:pPr>
            <a:r>
              <a:rPr lang="ja-JP" altLang="en-US" sz="700" b="1" i="0" u="none" strike="noStrike" dirty="0">
                <a:latin typeface="HiraginoUDSansStd-W4"/>
              </a:rPr>
              <a:t>お湯を確保します。</a:t>
            </a:r>
            <a:endParaRPr lang="ja-JP" altLang="en-US" sz="700" b="1" dirty="0"/>
          </a:p>
        </p:txBody>
      </p:sp>
      <p:sp>
        <p:nvSpPr>
          <p:cNvPr id="116" name="テキスト ボックス 115">
            <a:extLst>
              <a:ext uri="{FF2B5EF4-FFF2-40B4-BE49-F238E27FC236}">
                <a16:creationId xmlns:a16="http://schemas.microsoft.com/office/drawing/2014/main" id="{5163046A-0E68-2487-7A27-AE9C441619E4}"/>
              </a:ext>
            </a:extLst>
          </p:cNvPr>
          <p:cNvSpPr txBox="1"/>
          <p:nvPr/>
        </p:nvSpPr>
        <p:spPr>
          <a:xfrm>
            <a:off x="4276396" y="8725074"/>
            <a:ext cx="1114608" cy="3209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ja-JP" altLang="en-US" sz="700" b="1" i="0" u="none" strike="noStrike" spc="20" dirty="0">
                <a:latin typeface="HiraginoUDSansStd-W4"/>
              </a:rPr>
              <a:t>生活用水を浴槽に確保</a:t>
            </a:r>
          </a:p>
          <a:p>
            <a:pPr algn="l">
              <a:lnSpc>
                <a:spcPts val="1000"/>
              </a:lnSpc>
            </a:pPr>
            <a:r>
              <a:rPr lang="ja-JP" altLang="en-US" sz="700" b="1" i="0" u="none" strike="noStrike" spc="20" dirty="0">
                <a:latin typeface="HiraginoUDSansStd-W4"/>
              </a:rPr>
              <a:t>します。</a:t>
            </a:r>
            <a:endParaRPr lang="ja-JP" altLang="en-US" sz="700" b="1" spc="20" dirty="0"/>
          </a:p>
        </p:txBody>
      </p:sp>
      <p:pic>
        <p:nvPicPr>
          <p:cNvPr id="118" name="図 117">
            <a:extLst>
              <a:ext uri="{FF2B5EF4-FFF2-40B4-BE49-F238E27FC236}">
                <a16:creationId xmlns:a16="http://schemas.microsoft.com/office/drawing/2014/main" id="{E0B81A99-B8E8-1431-015E-4CA5E59296AF}"/>
              </a:ext>
            </a:extLst>
          </p:cNvPr>
          <p:cNvPicPr>
            <a:picLocks noChangeAspect="1"/>
          </p:cNvPicPr>
          <p:nvPr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560" y="8682896"/>
            <a:ext cx="2521228" cy="681907"/>
          </a:xfrm>
          <a:prstGeom prst="rect">
            <a:avLst/>
          </a:prstGeom>
        </p:spPr>
      </p:pic>
      <p:pic>
        <p:nvPicPr>
          <p:cNvPr id="120" name="図 119">
            <a:extLst>
              <a:ext uri="{FF2B5EF4-FFF2-40B4-BE49-F238E27FC236}">
                <a16:creationId xmlns:a16="http://schemas.microsoft.com/office/drawing/2014/main" id="{863D72A6-B1DC-0889-8C2A-1FE2D81D7914}"/>
              </a:ext>
            </a:extLst>
          </p:cNvPr>
          <p:cNvPicPr>
            <a:picLocks noChangeAspect="1"/>
          </p:cNvPicPr>
          <p:nvPr/>
        </p:nvPicPr>
        <p:blipFill>
          <a:blip r:embed="rId10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424" y="9405820"/>
            <a:ext cx="2701502" cy="632266"/>
          </a:xfrm>
          <a:prstGeom prst="rect">
            <a:avLst/>
          </a:prstGeom>
        </p:spPr>
      </p:pic>
      <p:sp>
        <p:nvSpPr>
          <p:cNvPr id="122" name="テキスト ボックス 121">
            <a:extLst>
              <a:ext uri="{FF2B5EF4-FFF2-40B4-BE49-F238E27FC236}">
                <a16:creationId xmlns:a16="http://schemas.microsoft.com/office/drawing/2014/main" id="{3899E701-574E-122C-8D4D-079E51955DE4}"/>
              </a:ext>
            </a:extLst>
          </p:cNvPr>
          <p:cNvSpPr txBox="1"/>
          <p:nvPr/>
        </p:nvSpPr>
        <p:spPr>
          <a:xfrm>
            <a:off x="451767" y="9986612"/>
            <a:ext cx="2358314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ja-JP" altLang="en-US" sz="650" b="0" i="0" u="none" strike="noStrike" baseline="0" dirty="0">
                <a:latin typeface="GothicBBBPro-Medium"/>
              </a:rPr>
              <a:t>●</a:t>
            </a:r>
            <a:r>
              <a:rPr lang="ja-JP" altLang="en-US" sz="600" b="1" i="0" u="none" strike="noStrike" dirty="0">
                <a:latin typeface="GothicBBBPro-Medium"/>
              </a:rPr>
              <a:t>フルオートタイプの制御です</a:t>
            </a:r>
            <a:r>
              <a:rPr lang="ja-JP" altLang="en-US" sz="600" b="1" i="0" u="none" strike="noStrike" spc="-300" dirty="0">
                <a:latin typeface="GothicBBBPro-Medium"/>
              </a:rPr>
              <a:t>。</a:t>
            </a:r>
            <a:r>
              <a:rPr lang="ja-JP" altLang="en-US" sz="600" b="1" i="0" u="none" strike="noStrike" dirty="0">
                <a:latin typeface="GothicBBBPro-Medium"/>
              </a:rPr>
              <a:t>給湯専用タイプは最大</a:t>
            </a:r>
            <a:r>
              <a:rPr lang="en-US" altLang="ja-JP" sz="800" i="0" u="none" strike="noStrike" dirty="0">
                <a:latin typeface="GothicBBBPro-Medium"/>
              </a:rPr>
              <a:t>50</a:t>
            </a:r>
            <a:r>
              <a:rPr lang="ja-JP" altLang="en-US" sz="600" b="1" i="0" u="none" strike="noStrike" dirty="0">
                <a:latin typeface="GothicBBBPro-Medium"/>
              </a:rPr>
              <a:t>％。</a:t>
            </a:r>
            <a:endParaRPr lang="ja-JP" altLang="en-US" sz="600" b="1" dirty="0"/>
          </a:p>
        </p:txBody>
      </p:sp>
      <p:pic>
        <p:nvPicPr>
          <p:cNvPr id="124" name="図 123">
            <a:extLst>
              <a:ext uri="{FF2B5EF4-FFF2-40B4-BE49-F238E27FC236}">
                <a16:creationId xmlns:a16="http://schemas.microsoft.com/office/drawing/2014/main" id="{E42B9E58-EB5D-99D2-EA21-03F300FB9121}"/>
              </a:ext>
            </a:extLst>
          </p:cNvPr>
          <p:cNvPicPr>
            <a:picLocks noChangeAspect="1"/>
          </p:cNvPicPr>
          <p:nvPr/>
        </p:nvPicPr>
        <p:blipFill>
          <a:blip r:embed="rId11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9157" y="8991868"/>
            <a:ext cx="2074461" cy="1157413"/>
          </a:xfrm>
          <a:prstGeom prst="rect">
            <a:avLst/>
          </a:prstGeom>
        </p:spPr>
      </p:pic>
      <p:pic>
        <p:nvPicPr>
          <p:cNvPr id="131" name="図 130">
            <a:extLst>
              <a:ext uri="{FF2B5EF4-FFF2-40B4-BE49-F238E27FC236}">
                <a16:creationId xmlns:a16="http://schemas.microsoft.com/office/drawing/2014/main" id="{2A4924F7-AA1C-C11F-3088-E796EBA77E8E}"/>
              </a:ext>
            </a:extLst>
          </p:cNvPr>
          <p:cNvPicPr>
            <a:picLocks noChangeAspect="1"/>
          </p:cNvPicPr>
          <p:nvPr/>
        </p:nvPicPr>
        <p:blipFill>
          <a:blip r:embed="rId1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5616" y="7516937"/>
            <a:ext cx="987590" cy="169824"/>
          </a:xfrm>
          <a:prstGeom prst="rect">
            <a:avLst/>
          </a:prstGeom>
        </p:spPr>
      </p:pic>
      <p:sp>
        <p:nvSpPr>
          <p:cNvPr id="133" name="テキスト ボックス 132">
            <a:extLst>
              <a:ext uri="{FF2B5EF4-FFF2-40B4-BE49-F238E27FC236}">
                <a16:creationId xmlns:a16="http://schemas.microsoft.com/office/drawing/2014/main" id="{BA75D78C-679E-F1C0-B9B8-CE95B79B92AF}"/>
              </a:ext>
            </a:extLst>
          </p:cNvPr>
          <p:cNvSpPr txBox="1"/>
          <p:nvPr/>
        </p:nvSpPr>
        <p:spPr>
          <a:xfrm>
            <a:off x="5456319" y="7317641"/>
            <a:ext cx="1766533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ja-JP" altLang="en-US" sz="800" b="1" i="0" u="none" strike="noStrike" spc="-30" dirty="0">
                <a:solidFill>
                  <a:srgbClr val="FFFFFF"/>
                </a:solidFill>
                <a:latin typeface="HiraginoUDSansStd-W6"/>
              </a:rPr>
              <a:t>無線</a:t>
            </a:r>
            <a:r>
              <a:rPr lang="en-US" altLang="ja-JP" sz="800" b="1" i="0" u="none" strike="noStrike" spc="-30" dirty="0">
                <a:solidFill>
                  <a:srgbClr val="FFFFFF"/>
                </a:solidFill>
                <a:latin typeface="HiraginoUDSansStd-W6"/>
              </a:rPr>
              <a:t>LAN</a:t>
            </a:r>
            <a:r>
              <a:rPr lang="ja-JP" altLang="en-US" sz="800" b="1" i="0" u="none" strike="noStrike" spc="-30" dirty="0">
                <a:solidFill>
                  <a:srgbClr val="FFFFFF"/>
                </a:solidFill>
                <a:latin typeface="HiraginoUDSansStd-W6"/>
              </a:rPr>
              <a:t>対応インターホンリモコン</a:t>
            </a:r>
            <a:endParaRPr lang="ja-JP" altLang="en-US" sz="800" b="1" spc="-30" dirty="0"/>
          </a:p>
        </p:txBody>
      </p:sp>
      <p:pic>
        <p:nvPicPr>
          <p:cNvPr id="135" name="図 134">
            <a:extLst>
              <a:ext uri="{FF2B5EF4-FFF2-40B4-BE49-F238E27FC236}">
                <a16:creationId xmlns:a16="http://schemas.microsoft.com/office/drawing/2014/main" id="{2861ECEA-0F31-B198-FF36-A9AA840756FF}"/>
              </a:ext>
            </a:extLst>
          </p:cNvPr>
          <p:cNvPicPr>
            <a:picLocks noChangeAspect="1"/>
          </p:cNvPicPr>
          <p:nvPr/>
        </p:nvPicPr>
        <p:blipFill>
          <a:blip r:embed="rId1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1173" y="7690151"/>
            <a:ext cx="917048" cy="585238"/>
          </a:xfrm>
          <a:prstGeom prst="rect">
            <a:avLst/>
          </a:prstGeom>
        </p:spPr>
      </p:pic>
      <p:pic>
        <p:nvPicPr>
          <p:cNvPr id="137" name="図 136">
            <a:extLst>
              <a:ext uri="{FF2B5EF4-FFF2-40B4-BE49-F238E27FC236}">
                <a16:creationId xmlns:a16="http://schemas.microsoft.com/office/drawing/2014/main" id="{A044A92E-7336-30CB-E03D-C36D2E0206DB}"/>
              </a:ext>
            </a:extLst>
          </p:cNvPr>
          <p:cNvPicPr>
            <a:picLocks noChangeAspect="1"/>
          </p:cNvPicPr>
          <p:nvPr/>
        </p:nvPicPr>
        <p:blipFill>
          <a:blip r:embed="rId1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6385" y="7693582"/>
            <a:ext cx="697583" cy="587851"/>
          </a:xfrm>
          <a:prstGeom prst="rect">
            <a:avLst/>
          </a:prstGeom>
        </p:spPr>
      </p:pic>
      <p:sp>
        <p:nvSpPr>
          <p:cNvPr id="139" name="テキスト ボックス 138">
            <a:extLst>
              <a:ext uri="{FF2B5EF4-FFF2-40B4-BE49-F238E27FC236}">
                <a16:creationId xmlns:a16="http://schemas.microsoft.com/office/drawing/2014/main" id="{8F6F2E43-E450-C4DF-52CE-30DE540DA116}"/>
              </a:ext>
            </a:extLst>
          </p:cNvPr>
          <p:cNvSpPr txBox="1"/>
          <p:nvPr/>
        </p:nvSpPr>
        <p:spPr>
          <a:xfrm>
            <a:off x="5558440" y="8224858"/>
            <a:ext cx="697582" cy="20005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ja-JP" altLang="en-US" sz="700" b="1" i="0" u="none" strike="noStrike" spc="-60" dirty="0">
                <a:latin typeface="HiraginoUDSansStd-W4"/>
              </a:rPr>
              <a:t>台所リモコン</a:t>
            </a:r>
            <a:endParaRPr lang="ja-JP" altLang="en-US" sz="700" b="1" spc="-60" dirty="0"/>
          </a:p>
        </p:txBody>
      </p:sp>
      <p:sp>
        <p:nvSpPr>
          <p:cNvPr id="140" name="テキスト ボックス 139">
            <a:extLst>
              <a:ext uri="{FF2B5EF4-FFF2-40B4-BE49-F238E27FC236}">
                <a16:creationId xmlns:a16="http://schemas.microsoft.com/office/drawing/2014/main" id="{2AC91E7A-8E15-2147-EACF-76BB75E019B9}"/>
              </a:ext>
            </a:extLst>
          </p:cNvPr>
          <p:cNvSpPr txBox="1"/>
          <p:nvPr/>
        </p:nvSpPr>
        <p:spPr>
          <a:xfrm>
            <a:off x="6346668" y="8224858"/>
            <a:ext cx="697582" cy="20005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ja-JP" altLang="en-US" sz="700" b="1" i="0" u="none" strike="noStrike" spc="-60" dirty="0">
                <a:latin typeface="HiraginoUDSansStd-W4"/>
              </a:rPr>
              <a:t>浴室リモコン</a:t>
            </a:r>
            <a:endParaRPr lang="ja-JP" altLang="en-US" sz="700" b="1" spc="-60" dirty="0"/>
          </a:p>
        </p:txBody>
      </p:sp>
      <p:sp>
        <p:nvSpPr>
          <p:cNvPr id="142" name="テキスト ボックス 141">
            <a:extLst>
              <a:ext uri="{FF2B5EF4-FFF2-40B4-BE49-F238E27FC236}">
                <a16:creationId xmlns:a16="http://schemas.microsoft.com/office/drawing/2014/main" id="{1576132E-7A9E-8B5D-C434-0FB17E31BB24}"/>
              </a:ext>
            </a:extLst>
          </p:cNvPr>
          <p:cNvSpPr txBox="1"/>
          <p:nvPr/>
        </p:nvSpPr>
        <p:spPr>
          <a:xfrm>
            <a:off x="5508248" y="8383633"/>
            <a:ext cx="1639973" cy="1692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ja-JP" sz="500" b="1" i="0" u="none" strike="noStrike" spc="-60" dirty="0">
                <a:latin typeface="GothicBBBPro-Medium"/>
              </a:rPr>
              <a:t>※</a:t>
            </a:r>
            <a:r>
              <a:rPr lang="ja-JP" altLang="en-US" sz="500" b="1" i="0" u="none" strike="noStrike" spc="-60" dirty="0">
                <a:latin typeface="GothicBBBPro-Medium"/>
              </a:rPr>
              <a:t>対応するエコキュートについては裏面をご確認ください。</a:t>
            </a:r>
            <a:endParaRPr lang="ja-JP" altLang="en-US" sz="500" b="1" spc="-60" dirty="0"/>
          </a:p>
        </p:txBody>
      </p:sp>
      <p:grpSp>
        <p:nvGrpSpPr>
          <p:cNvPr id="144" name="グループ化 143">
            <a:extLst>
              <a:ext uri="{FF2B5EF4-FFF2-40B4-BE49-F238E27FC236}">
                <a16:creationId xmlns:a16="http://schemas.microsoft.com/office/drawing/2014/main" id="{01478221-A3F7-6F77-1CA8-031D04B14E1D}"/>
              </a:ext>
            </a:extLst>
          </p:cNvPr>
          <p:cNvGrpSpPr/>
          <p:nvPr/>
        </p:nvGrpSpPr>
        <p:grpSpPr>
          <a:xfrm>
            <a:off x="3251249" y="7857609"/>
            <a:ext cx="2064256" cy="307777"/>
            <a:chOff x="3249344" y="7857766"/>
            <a:chExt cx="2064256" cy="307777"/>
          </a:xfrm>
        </p:grpSpPr>
        <p:grpSp>
          <p:nvGrpSpPr>
            <p:cNvPr id="148" name="グループ化 147">
              <a:extLst>
                <a:ext uri="{FF2B5EF4-FFF2-40B4-BE49-F238E27FC236}">
                  <a16:creationId xmlns:a16="http://schemas.microsoft.com/office/drawing/2014/main" id="{E13B0740-8F24-F3F6-F4CB-23037ACD5488}"/>
                </a:ext>
              </a:extLst>
            </p:cNvPr>
            <p:cNvGrpSpPr/>
            <p:nvPr/>
          </p:nvGrpSpPr>
          <p:grpSpPr>
            <a:xfrm>
              <a:off x="3269632" y="7898104"/>
              <a:ext cx="2043968" cy="245458"/>
              <a:chOff x="537099" y="7898104"/>
              <a:chExt cx="2043968" cy="245458"/>
            </a:xfrm>
          </p:grpSpPr>
          <p:sp>
            <p:nvSpPr>
              <p:cNvPr id="152" name="正方形/長方形 151">
                <a:extLst>
                  <a:ext uri="{FF2B5EF4-FFF2-40B4-BE49-F238E27FC236}">
                    <a16:creationId xmlns:a16="http://schemas.microsoft.com/office/drawing/2014/main" id="{B56707FF-4448-2A21-EE58-CD5352AAAA7A}"/>
                  </a:ext>
                </a:extLst>
              </p:cNvPr>
              <p:cNvSpPr/>
              <p:nvPr/>
            </p:nvSpPr>
            <p:spPr>
              <a:xfrm>
                <a:off x="537099" y="7898104"/>
                <a:ext cx="245243" cy="245458"/>
              </a:xfrm>
              <a:prstGeom prst="rect">
                <a:avLst/>
              </a:prstGeom>
              <a:solidFill>
                <a:srgbClr val="00A0E9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53" name="正方形/長方形 152">
                <a:extLst>
                  <a:ext uri="{FF2B5EF4-FFF2-40B4-BE49-F238E27FC236}">
                    <a16:creationId xmlns:a16="http://schemas.microsoft.com/office/drawing/2014/main" id="{6319DE08-BC68-E198-4D9E-D53184B20166}"/>
                  </a:ext>
                </a:extLst>
              </p:cNvPr>
              <p:cNvSpPr/>
              <p:nvPr/>
            </p:nvSpPr>
            <p:spPr>
              <a:xfrm>
                <a:off x="782343" y="7898104"/>
                <a:ext cx="1798724" cy="245458"/>
              </a:xfrm>
              <a:prstGeom prst="rect">
                <a:avLst/>
              </a:prstGeom>
              <a:solidFill>
                <a:srgbClr val="0B3775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grpSp>
          <p:nvGrpSpPr>
            <p:cNvPr id="149" name="グループ化 148">
              <a:extLst>
                <a:ext uri="{FF2B5EF4-FFF2-40B4-BE49-F238E27FC236}">
                  <a16:creationId xmlns:a16="http://schemas.microsoft.com/office/drawing/2014/main" id="{44519407-92D2-B7A3-4A77-6C34CBD0AD03}"/>
                </a:ext>
              </a:extLst>
            </p:cNvPr>
            <p:cNvGrpSpPr/>
            <p:nvPr/>
          </p:nvGrpSpPr>
          <p:grpSpPr>
            <a:xfrm>
              <a:off x="3249344" y="7857766"/>
              <a:ext cx="1600714" cy="307777"/>
              <a:chOff x="3249344" y="7857766"/>
              <a:chExt cx="1600714" cy="307777"/>
            </a:xfrm>
          </p:grpSpPr>
          <p:sp>
            <p:nvSpPr>
              <p:cNvPr id="150" name="テキスト ボックス 149">
                <a:extLst>
                  <a:ext uri="{FF2B5EF4-FFF2-40B4-BE49-F238E27FC236}">
                    <a16:creationId xmlns:a16="http://schemas.microsoft.com/office/drawing/2014/main" id="{9923D5C5-017E-098F-34D2-BF97C9011373}"/>
                  </a:ext>
                </a:extLst>
              </p:cNvPr>
              <p:cNvSpPr txBox="1"/>
              <p:nvPr/>
            </p:nvSpPr>
            <p:spPr>
              <a:xfrm>
                <a:off x="3506800" y="7880850"/>
                <a:ext cx="1343258" cy="26161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ja-JP" altLang="en-US" sz="1100" b="1" i="0" u="none" strike="noStrike" baseline="0" dirty="0">
                    <a:solidFill>
                      <a:srgbClr val="FFFFFF"/>
                    </a:solidFill>
                    <a:latin typeface="BIZ UDゴシック" panose="020B0400000000000000" pitchFamily="49" charset="-128"/>
                    <a:ea typeface="BIZ UDゴシック" panose="020B0400000000000000" pitchFamily="49" charset="-128"/>
                  </a:rPr>
                  <a:t>レジリエンス機能</a:t>
                </a:r>
                <a:endParaRPr lang="ja-JP" altLang="en-US" sz="1100" b="1" dirty="0">
                  <a:latin typeface="BIZ UDゴシック" panose="020B0400000000000000" pitchFamily="49" charset="-128"/>
                  <a:ea typeface="BIZ UDゴシック" panose="020B0400000000000000" pitchFamily="49" charset="-128"/>
                </a:endParaRPr>
              </a:p>
            </p:txBody>
          </p:sp>
          <p:sp>
            <p:nvSpPr>
              <p:cNvPr id="151" name="テキスト ボックス 150">
                <a:extLst>
                  <a:ext uri="{FF2B5EF4-FFF2-40B4-BE49-F238E27FC236}">
                    <a16:creationId xmlns:a16="http://schemas.microsoft.com/office/drawing/2014/main" id="{1373B287-C2C8-3EE4-2787-1908B7E9FA42}"/>
                  </a:ext>
                </a:extLst>
              </p:cNvPr>
              <p:cNvSpPr txBox="1"/>
              <p:nvPr/>
            </p:nvSpPr>
            <p:spPr>
              <a:xfrm>
                <a:off x="3249344" y="7857766"/>
                <a:ext cx="317264" cy="30777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altLang="ja-JP" sz="1400" b="1" i="0" u="none" strike="noStrike" baseline="0" dirty="0">
                    <a:solidFill>
                      <a:srgbClr val="FFFFFF"/>
                    </a:solidFill>
                    <a:latin typeface="BIZ UDゴシック" panose="020B0400000000000000" pitchFamily="49" charset="-128"/>
                    <a:ea typeface="BIZ UDゴシック" panose="020B0400000000000000" pitchFamily="49" charset="-128"/>
                  </a:rPr>
                  <a:t>2</a:t>
                </a:r>
                <a:endParaRPr lang="ja-JP" altLang="en-US" sz="1400" b="1" dirty="0">
                  <a:latin typeface="BIZ UDゴシック" panose="020B0400000000000000" pitchFamily="49" charset="-128"/>
                  <a:ea typeface="BIZ UDゴシック" panose="020B0400000000000000" pitchFamily="49" charset="-128"/>
                </a:endParaRPr>
              </a:p>
            </p:txBody>
          </p:sp>
        </p:grpSp>
      </p:grpSp>
      <p:grpSp>
        <p:nvGrpSpPr>
          <p:cNvPr id="165" name="グループ化 164">
            <a:extLst>
              <a:ext uri="{FF2B5EF4-FFF2-40B4-BE49-F238E27FC236}">
                <a16:creationId xmlns:a16="http://schemas.microsoft.com/office/drawing/2014/main" id="{F1E18462-13C6-01B1-7EDE-758017CE235B}"/>
              </a:ext>
            </a:extLst>
          </p:cNvPr>
          <p:cNvGrpSpPr/>
          <p:nvPr/>
        </p:nvGrpSpPr>
        <p:grpSpPr>
          <a:xfrm>
            <a:off x="5633424" y="8548092"/>
            <a:ext cx="1504876" cy="246221"/>
            <a:chOff x="5633424" y="8548860"/>
            <a:chExt cx="1504876" cy="246221"/>
          </a:xfrm>
        </p:grpSpPr>
        <p:grpSp>
          <p:nvGrpSpPr>
            <p:cNvPr id="159" name="グループ化 158">
              <a:extLst>
                <a:ext uri="{FF2B5EF4-FFF2-40B4-BE49-F238E27FC236}">
                  <a16:creationId xmlns:a16="http://schemas.microsoft.com/office/drawing/2014/main" id="{AF0678DC-1344-3C80-4DE1-98C1F2FA3C31}"/>
                </a:ext>
              </a:extLst>
            </p:cNvPr>
            <p:cNvGrpSpPr/>
            <p:nvPr/>
          </p:nvGrpSpPr>
          <p:grpSpPr>
            <a:xfrm>
              <a:off x="5668049" y="8598415"/>
              <a:ext cx="1348279" cy="169277"/>
              <a:chOff x="537099" y="7898104"/>
              <a:chExt cx="1828070" cy="245458"/>
            </a:xfrm>
          </p:grpSpPr>
          <p:sp>
            <p:nvSpPr>
              <p:cNvPr id="163" name="正方形/長方形 162">
                <a:extLst>
                  <a:ext uri="{FF2B5EF4-FFF2-40B4-BE49-F238E27FC236}">
                    <a16:creationId xmlns:a16="http://schemas.microsoft.com/office/drawing/2014/main" id="{DF43B7B0-2A6C-5240-C61A-0A9A91166A5B}"/>
                  </a:ext>
                </a:extLst>
              </p:cNvPr>
              <p:cNvSpPr/>
              <p:nvPr/>
            </p:nvSpPr>
            <p:spPr>
              <a:xfrm>
                <a:off x="537099" y="7898104"/>
                <a:ext cx="245243" cy="245458"/>
              </a:xfrm>
              <a:prstGeom prst="rect">
                <a:avLst/>
              </a:prstGeom>
              <a:solidFill>
                <a:srgbClr val="00A0E9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64" name="正方形/長方形 163">
                <a:extLst>
                  <a:ext uri="{FF2B5EF4-FFF2-40B4-BE49-F238E27FC236}">
                    <a16:creationId xmlns:a16="http://schemas.microsoft.com/office/drawing/2014/main" id="{457E2EBE-4974-3683-CC30-6D3026CFFA59}"/>
                  </a:ext>
                </a:extLst>
              </p:cNvPr>
              <p:cNvSpPr/>
              <p:nvPr/>
            </p:nvSpPr>
            <p:spPr>
              <a:xfrm>
                <a:off x="782345" y="7898104"/>
                <a:ext cx="1582824" cy="245458"/>
              </a:xfrm>
              <a:prstGeom prst="rect">
                <a:avLst/>
              </a:prstGeom>
              <a:solidFill>
                <a:srgbClr val="0B3775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grpSp>
          <p:nvGrpSpPr>
            <p:cNvPr id="160" name="グループ化 159">
              <a:extLst>
                <a:ext uri="{FF2B5EF4-FFF2-40B4-BE49-F238E27FC236}">
                  <a16:creationId xmlns:a16="http://schemas.microsoft.com/office/drawing/2014/main" id="{568A4817-3E63-CCAE-A1FE-86BFC9D281C6}"/>
                </a:ext>
              </a:extLst>
            </p:cNvPr>
            <p:cNvGrpSpPr/>
            <p:nvPr/>
          </p:nvGrpSpPr>
          <p:grpSpPr>
            <a:xfrm>
              <a:off x="5633424" y="8548860"/>
              <a:ext cx="1504876" cy="246221"/>
              <a:chOff x="3249344" y="7857766"/>
              <a:chExt cx="1504876" cy="246221"/>
            </a:xfrm>
          </p:grpSpPr>
          <p:sp>
            <p:nvSpPr>
              <p:cNvPr id="161" name="テキスト ボックス 160">
                <a:extLst>
                  <a:ext uri="{FF2B5EF4-FFF2-40B4-BE49-F238E27FC236}">
                    <a16:creationId xmlns:a16="http://schemas.microsoft.com/office/drawing/2014/main" id="{700742DB-1C60-9C09-8BC9-CED289B0A814}"/>
                  </a:ext>
                </a:extLst>
              </p:cNvPr>
              <p:cNvSpPr txBox="1"/>
              <p:nvPr/>
            </p:nvSpPr>
            <p:spPr>
              <a:xfrm>
                <a:off x="3410962" y="7869150"/>
                <a:ext cx="1343258" cy="2308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ja-JP" altLang="en-US" sz="850" b="1" i="0" u="none" strike="noStrike" spc="50" dirty="0">
                    <a:solidFill>
                      <a:srgbClr val="FFFFFF"/>
                    </a:solidFill>
                    <a:latin typeface="BIZ UDゴシック" panose="020B0400000000000000" pitchFamily="49" charset="-128"/>
                    <a:ea typeface="BIZ UDゴシック" panose="020B0400000000000000" pitchFamily="49" charset="-128"/>
                  </a:rPr>
                  <a:t>遠隔操作</a:t>
                </a:r>
                <a:endParaRPr lang="ja-JP" altLang="en-US" sz="850" b="1" spc="50" dirty="0">
                  <a:latin typeface="BIZ UDゴシック" panose="020B0400000000000000" pitchFamily="49" charset="-128"/>
                  <a:ea typeface="BIZ UDゴシック" panose="020B0400000000000000" pitchFamily="49" charset="-128"/>
                </a:endParaRPr>
              </a:p>
            </p:txBody>
          </p:sp>
          <p:sp>
            <p:nvSpPr>
              <p:cNvPr id="162" name="テキスト ボックス 161">
                <a:extLst>
                  <a:ext uri="{FF2B5EF4-FFF2-40B4-BE49-F238E27FC236}">
                    <a16:creationId xmlns:a16="http://schemas.microsoft.com/office/drawing/2014/main" id="{119085CA-5ACC-18B6-2EAB-8C375988BDCC}"/>
                  </a:ext>
                </a:extLst>
              </p:cNvPr>
              <p:cNvSpPr txBox="1"/>
              <p:nvPr/>
            </p:nvSpPr>
            <p:spPr>
              <a:xfrm>
                <a:off x="3249344" y="7857766"/>
                <a:ext cx="317264" cy="24622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altLang="ja-JP" sz="1000" b="1" i="0" u="none" strike="noStrike" baseline="0" dirty="0">
                    <a:solidFill>
                      <a:srgbClr val="FFFFFF"/>
                    </a:solidFill>
                    <a:latin typeface="BIZ UDゴシック" panose="020B0400000000000000" pitchFamily="49" charset="-128"/>
                    <a:ea typeface="BIZ UDゴシック" panose="020B0400000000000000" pitchFamily="49" charset="-128"/>
                  </a:rPr>
                  <a:t>3</a:t>
                </a:r>
                <a:endParaRPr lang="ja-JP" altLang="en-US" sz="1000" b="1" dirty="0">
                  <a:latin typeface="BIZ UDゴシック" panose="020B0400000000000000" pitchFamily="49" charset="-128"/>
                  <a:ea typeface="BIZ UDゴシック" panose="020B0400000000000000" pitchFamily="49" charset="-128"/>
                </a:endParaRPr>
              </a:p>
            </p:txBody>
          </p:sp>
        </p:grpSp>
      </p:grpSp>
      <p:grpSp>
        <p:nvGrpSpPr>
          <p:cNvPr id="173" name="グループ化 172">
            <a:extLst>
              <a:ext uri="{FF2B5EF4-FFF2-40B4-BE49-F238E27FC236}">
                <a16:creationId xmlns:a16="http://schemas.microsoft.com/office/drawing/2014/main" id="{0BC33AD7-B0C4-6F4C-752D-F8058120D32F}"/>
              </a:ext>
            </a:extLst>
          </p:cNvPr>
          <p:cNvGrpSpPr/>
          <p:nvPr/>
        </p:nvGrpSpPr>
        <p:grpSpPr>
          <a:xfrm>
            <a:off x="5633424" y="8892567"/>
            <a:ext cx="1504876" cy="246221"/>
            <a:chOff x="5633424" y="8548860"/>
            <a:chExt cx="1504876" cy="246221"/>
          </a:xfrm>
        </p:grpSpPr>
        <p:grpSp>
          <p:nvGrpSpPr>
            <p:cNvPr id="174" name="グループ化 173">
              <a:extLst>
                <a:ext uri="{FF2B5EF4-FFF2-40B4-BE49-F238E27FC236}">
                  <a16:creationId xmlns:a16="http://schemas.microsoft.com/office/drawing/2014/main" id="{0A3A1A39-FAF5-B15D-7C28-59CE26355070}"/>
                </a:ext>
              </a:extLst>
            </p:cNvPr>
            <p:cNvGrpSpPr/>
            <p:nvPr/>
          </p:nvGrpSpPr>
          <p:grpSpPr>
            <a:xfrm>
              <a:off x="5668049" y="8598415"/>
              <a:ext cx="1348279" cy="169277"/>
              <a:chOff x="537099" y="7898104"/>
              <a:chExt cx="1828070" cy="245458"/>
            </a:xfrm>
          </p:grpSpPr>
          <p:sp>
            <p:nvSpPr>
              <p:cNvPr id="178" name="正方形/長方形 177">
                <a:extLst>
                  <a:ext uri="{FF2B5EF4-FFF2-40B4-BE49-F238E27FC236}">
                    <a16:creationId xmlns:a16="http://schemas.microsoft.com/office/drawing/2014/main" id="{5A473FDE-C4C3-4D5D-0FC3-3BC58CA0C3D3}"/>
                  </a:ext>
                </a:extLst>
              </p:cNvPr>
              <p:cNvSpPr/>
              <p:nvPr/>
            </p:nvSpPr>
            <p:spPr>
              <a:xfrm>
                <a:off x="537099" y="7898104"/>
                <a:ext cx="245243" cy="245458"/>
              </a:xfrm>
              <a:prstGeom prst="rect">
                <a:avLst/>
              </a:prstGeom>
              <a:solidFill>
                <a:srgbClr val="00A0E9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79" name="正方形/長方形 178">
                <a:extLst>
                  <a:ext uri="{FF2B5EF4-FFF2-40B4-BE49-F238E27FC236}">
                    <a16:creationId xmlns:a16="http://schemas.microsoft.com/office/drawing/2014/main" id="{6C3BC3C4-F590-BB3D-6D37-CE5FA4C2830C}"/>
                  </a:ext>
                </a:extLst>
              </p:cNvPr>
              <p:cNvSpPr/>
              <p:nvPr/>
            </p:nvSpPr>
            <p:spPr>
              <a:xfrm>
                <a:off x="782345" y="7898104"/>
                <a:ext cx="1582824" cy="245458"/>
              </a:xfrm>
              <a:prstGeom prst="rect">
                <a:avLst/>
              </a:prstGeom>
              <a:solidFill>
                <a:srgbClr val="0B3775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grpSp>
          <p:nvGrpSpPr>
            <p:cNvPr id="175" name="グループ化 174">
              <a:extLst>
                <a:ext uri="{FF2B5EF4-FFF2-40B4-BE49-F238E27FC236}">
                  <a16:creationId xmlns:a16="http://schemas.microsoft.com/office/drawing/2014/main" id="{52B26463-AA65-82E5-B89B-90BA6EBC6A69}"/>
                </a:ext>
              </a:extLst>
            </p:cNvPr>
            <p:cNvGrpSpPr/>
            <p:nvPr/>
          </p:nvGrpSpPr>
          <p:grpSpPr>
            <a:xfrm>
              <a:off x="5633424" y="8548860"/>
              <a:ext cx="1504876" cy="246221"/>
              <a:chOff x="3249344" y="7857766"/>
              <a:chExt cx="1504876" cy="246221"/>
            </a:xfrm>
          </p:grpSpPr>
          <p:sp>
            <p:nvSpPr>
              <p:cNvPr id="176" name="テキスト ボックス 175">
                <a:extLst>
                  <a:ext uri="{FF2B5EF4-FFF2-40B4-BE49-F238E27FC236}">
                    <a16:creationId xmlns:a16="http://schemas.microsoft.com/office/drawing/2014/main" id="{42517BE3-703C-E801-7301-18DEDB7BE0F9}"/>
                  </a:ext>
                </a:extLst>
              </p:cNvPr>
              <p:cNvSpPr txBox="1"/>
              <p:nvPr/>
            </p:nvSpPr>
            <p:spPr>
              <a:xfrm>
                <a:off x="3410962" y="7869150"/>
                <a:ext cx="1343258" cy="2308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ja-JP" altLang="en-US" sz="850" b="1" i="0" u="none" strike="noStrike" spc="-30" dirty="0">
                    <a:solidFill>
                      <a:srgbClr val="FFFFFF"/>
                    </a:solidFill>
                    <a:latin typeface="BIZ UDゴシック" panose="020B0400000000000000" pitchFamily="49" charset="-128"/>
                    <a:ea typeface="BIZ UDゴシック" panose="020B0400000000000000" pitchFamily="49" charset="-128"/>
                  </a:rPr>
                  <a:t>自宅みまもり</a:t>
                </a:r>
                <a:endParaRPr lang="ja-JP" altLang="en-US" sz="850" b="1" spc="-30" dirty="0">
                  <a:latin typeface="BIZ UDゴシック" panose="020B0400000000000000" pitchFamily="49" charset="-128"/>
                  <a:ea typeface="BIZ UDゴシック" panose="020B0400000000000000" pitchFamily="49" charset="-128"/>
                </a:endParaRPr>
              </a:p>
            </p:txBody>
          </p:sp>
          <p:sp>
            <p:nvSpPr>
              <p:cNvPr id="177" name="テキスト ボックス 176">
                <a:extLst>
                  <a:ext uri="{FF2B5EF4-FFF2-40B4-BE49-F238E27FC236}">
                    <a16:creationId xmlns:a16="http://schemas.microsoft.com/office/drawing/2014/main" id="{E93ACB62-68B8-81CB-4C24-93EEC96522BB}"/>
                  </a:ext>
                </a:extLst>
              </p:cNvPr>
              <p:cNvSpPr txBox="1"/>
              <p:nvPr/>
            </p:nvSpPr>
            <p:spPr>
              <a:xfrm>
                <a:off x="3249344" y="7857766"/>
                <a:ext cx="317264" cy="24622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altLang="ja-JP" sz="1000" b="1" i="0" u="none" strike="noStrike" baseline="0" dirty="0">
                    <a:solidFill>
                      <a:srgbClr val="FFFFFF"/>
                    </a:solidFill>
                    <a:latin typeface="BIZ UDゴシック" panose="020B0400000000000000" pitchFamily="49" charset="-128"/>
                    <a:ea typeface="BIZ UDゴシック" panose="020B0400000000000000" pitchFamily="49" charset="-128"/>
                  </a:rPr>
                  <a:t>4</a:t>
                </a:r>
                <a:endParaRPr lang="ja-JP" altLang="en-US" sz="1000" b="1" dirty="0">
                  <a:latin typeface="BIZ UDゴシック" panose="020B0400000000000000" pitchFamily="49" charset="-128"/>
                  <a:ea typeface="BIZ UDゴシック" panose="020B0400000000000000" pitchFamily="49" charset="-128"/>
                </a:endParaRPr>
              </a:p>
            </p:txBody>
          </p:sp>
        </p:grpSp>
      </p:grpSp>
      <p:grpSp>
        <p:nvGrpSpPr>
          <p:cNvPr id="180" name="グループ化 179">
            <a:extLst>
              <a:ext uri="{FF2B5EF4-FFF2-40B4-BE49-F238E27FC236}">
                <a16:creationId xmlns:a16="http://schemas.microsoft.com/office/drawing/2014/main" id="{46608626-C97C-4345-DCCA-EEBA61D6A56E}"/>
              </a:ext>
            </a:extLst>
          </p:cNvPr>
          <p:cNvGrpSpPr/>
          <p:nvPr/>
        </p:nvGrpSpPr>
        <p:grpSpPr>
          <a:xfrm>
            <a:off x="5633424" y="9241692"/>
            <a:ext cx="1504876" cy="246221"/>
            <a:chOff x="5633424" y="8548860"/>
            <a:chExt cx="1504876" cy="246221"/>
          </a:xfrm>
        </p:grpSpPr>
        <p:grpSp>
          <p:nvGrpSpPr>
            <p:cNvPr id="181" name="グループ化 180">
              <a:extLst>
                <a:ext uri="{FF2B5EF4-FFF2-40B4-BE49-F238E27FC236}">
                  <a16:creationId xmlns:a16="http://schemas.microsoft.com/office/drawing/2014/main" id="{5E646C51-1035-87E3-7432-15F34F07DD5A}"/>
                </a:ext>
              </a:extLst>
            </p:cNvPr>
            <p:cNvGrpSpPr/>
            <p:nvPr/>
          </p:nvGrpSpPr>
          <p:grpSpPr>
            <a:xfrm>
              <a:off x="5668049" y="8598415"/>
              <a:ext cx="1348279" cy="169277"/>
              <a:chOff x="537099" y="7898104"/>
              <a:chExt cx="1828070" cy="245458"/>
            </a:xfrm>
          </p:grpSpPr>
          <p:sp>
            <p:nvSpPr>
              <p:cNvPr id="185" name="正方形/長方形 184">
                <a:extLst>
                  <a:ext uri="{FF2B5EF4-FFF2-40B4-BE49-F238E27FC236}">
                    <a16:creationId xmlns:a16="http://schemas.microsoft.com/office/drawing/2014/main" id="{8B309975-4C3B-7C5C-6647-12E8A5602131}"/>
                  </a:ext>
                </a:extLst>
              </p:cNvPr>
              <p:cNvSpPr/>
              <p:nvPr/>
            </p:nvSpPr>
            <p:spPr>
              <a:xfrm>
                <a:off x="537099" y="7898104"/>
                <a:ext cx="245243" cy="245458"/>
              </a:xfrm>
              <a:prstGeom prst="rect">
                <a:avLst/>
              </a:prstGeom>
              <a:solidFill>
                <a:srgbClr val="00A0E9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86" name="正方形/長方形 185">
                <a:extLst>
                  <a:ext uri="{FF2B5EF4-FFF2-40B4-BE49-F238E27FC236}">
                    <a16:creationId xmlns:a16="http://schemas.microsoft.com/office/drawing/2014/main" id="{A6D23FB5-FF81-5299-3C8F-C2BC5164502B}"/>
                  </a:ext>
                </a:extLst>
              </p:cNvPr>
              <p:cNvSpPr/>
              <p:nvPr/>
            </p:nvSpPr>
            <p:spPr>
              <a:xfrm>
                <a:off x="782345" y="7898104"/>
                <a:ext cx="1582824" cy="245458"/>
              </a:xfrm>
              <a:prstGeom prst="rect">
                <a:avLst/>
              </a:prstGeom>
              <a:solidFill>
                <a:srgbClr val="0B3775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grpSp>
          <p:nvGrpSpPr>
            <p:cNvPr id="182" name="グループ化 181">
              <a:extLst>
                <a:ext uri="{FF2B5EF4-FFF2-40B4-BE49-F238E27FC236}">
                  <a16:creationId xmlns:a16="http://schemas.microsoft.com/office/drawing/2014/main" id="{13E6D360-8428-D6E7-CF31-A1E66E4D6B27}"/>
                </a:ext>
              </a:extLst>
            </p:cNvPr>
            <p:cNvGrpSpPr/>
            <p:nvPr/>
          </p:nvGrpSpPr>
          <p:grpSpPr>
            <a:xfrm>
              <a:off x="5633424" y="8548860"/>
              <a:ext cx="1504876" cy="246221"/>
              <a:chOff x="3249344" y="7857766"/>
              <a:chExt cx="1504876" cy="246221"/>
            </a:xfrm>
          </p:grpSpPr>
          <p:sp>
            <p:nvSpPr>
              <p:cNvPr id="183" name="テキスト ボックス 182">
                <a:extLst>
                  <a:ext uri="{FF2B5EF4-FFF2-40B4-BE49-F238E27FC236}">
                    <a16:creationId xmlns:a16="http://schemas.microsoft.com/office/drawing/2014/main" id="{E2B13F01-FBEF-86AD-7B1E-8DF7703F032D}"/>
                  </a:ext>
                </a:extLst>
              </p:cNvPr>
              <p:cNvSpPr txBox="1"/>
              <p:nvPr/>
            </p:nvSpPr>
            <p:spPr>
              <a:xfrm>
                <a:off x="3410962" y="7869150"/>
                <a:ext cx="1343258" cy="2308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ja-JP" altLang="en-US" sz="850" b="1" i="0" u="none" strike="noStrike" spc="-30" dirty="0">
                    <a:solidFill>
                      <a:srgbClr val="FFFFFF"/>
                    </a:solidFill>
                    <a:latin typeface="BIZ UDゴシック" panose="020B0400000000000000" pitchFamily="49" charset="-128"/>
                    <a:ea typeface="BIZ UDゴシック" panose="020B0400000000000000" pitchFamily="49" charset="-128"/>
                  </a:rPr>
                  <a:t>見える化</a:t>
                </a:r>
                <a:endParaRPr lang="ja-JP" altLang="en-US" sz="850" b="1" spc="-30" dirty="0">
                  <a:latin typeface="BIZ UDゴシック" panose="020B0400000000000000" pitchFamily="49" charset="-128"/>
                  <a:ea typeface="BIZ UDゴシック" panose="020B0400000000000000" pitchFamily="49" charset="-128"/>
                </a:endParaRPr>
              </a:p>
            </p:txBody>
          </p:sp>
          <p:sp>
            <p:nvSpPr>
              <p:cNvPr id="184" name="テキスト ボックス 183">
                <a:extLst>
                  <a:ext uri="{FF2B5EF4-FFF2-40B4-BE49-F238E27FC236}">
                    <a16:creationId xmlns:a16="http://schemas.microsoft.com/office/drawing/2014/main" id="{569BCC88-5CE6-ED33-0F40-7D3D8CA6ECEF}"/>
                  </a:ext>
                </a:extLst>
              </p:cNvPr>
              <p:cNvSpPr txBox="1"/>
              <p:nvPr/>
            </p:nvSpPr>
            <p:spPr>
              <a:xfrm>
                <a:off x="3249344" y="7857766"/>
                <a:ext cx="317264" cy="24622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altLang="ja-JP" sz="1000" b="1" i="0" u="none" strike="noStrike" baseline="0" dirty="0">
                    <a:solidFill>
                      <a:srgbClr val="FFFFFF"/>
                    </a:solidFill>
                    <a:latin typeface="BIZ UDゴシック" panose="020B0400000000000000" pitchFamily="49" charset="-128"/>
                    <a:ea typeface="BIZ UDゴシック" panose="020B0400000000000000" pitchFamily="49" charset="-128"/>
                  </a:rPr>
                  <a:t>5</a:t>
                </a:r>
                <a:endParaRPr lang="ja-JP" altLang="en-US" sz="1000" b="1" dirty="0">
                  <a:latin typeface="BIZ UDゴシック" panose="020B0400000000000000" pitchFamily="49" charset="-128"/>
                  <a:ea typeface="BIZ UDゴシック" panose="020B0400000000000000" pitchFamily="49" charset="-128"/>
                </a:endParaRPr>
              </a:p>
            </p:txBody>
          </p:sp>
        </p:grpSp>
      </p:grpSp>
      <p:grpSp>
        <p:nvGrpSpPr>
          <p:cNvPr id="187" name="グループ化 186">
            <a:extLst>
              <a:ext uri="{FF2B5EF4-FFF2-40B4-BE49-F238E27FC236}">
                <a16:creationId xmlns:a16="http://schemas.microsoft.com/office/drawing/2014/main" id="{B66FB5DC-2F6A-DC35-E156-74405761AB3F}"/>
              </a:ext>
            </a:extLst>
          </p:cNvPr>
          <p:cNvGrpSpPr/>
          <p:nvPr/>
        </p:nvGrpSpPr>
        <p:grpSpPr>
          <a:xfrm>
            <a:off x="5633424" y="9598842"/>
            <a:ext cx="1504876" cy="246221"/>
            <a:chOff x="5633424" y="8548860"/>
            <a:chExt cx="1504876" cy="246221"/>
          </a:xfrm>
        </p:grpSpPr>
        <p:grpSp>
          <p:nvGrpSpPr>
            <p:cNvPr id="188" name="グループ化 187">
              <a:extLst>
                <a:ext uri="{FF2B5EF4-FFF2-40B4-BE49-F238E27FC236}">
                  <a16:creationId xmlns:a16="http://schemas.microsoft.com/office/drawing/2014/main" id="{E97320CC-F9BA-12B4-F9AD-545E03F252C1}"/>
                </a:ext>
              </a:extLst>
            </p:cNvPr>
            <p:cNvGrpSpPr/>
            <p:nvPr/>
          </p:nvGrpSpPr>
          <p:grpSpPr>
            <a:xfrm>
              <a:off x="5668049" y="8598415"/>
              <a:ext cx="1348279" cy="169277"/>
              <a:chOff x="537099" y="7898104"/>
              <a:chExt cx="1828070" cy="245458"/>
            </a:xfrm>
          </p:grpSpPr>
          <p:sp>
            <p:nvSpPr>
              <p:cNvPr id="192" name="正方形/長方形 191">
                <a:extLst>
                  <a:ext uri="{FF2B5EF4-FFF2-40B4-BE49-F238E27FC236}">
                    <a16:creationId xmlns:a16="http://schemas.microsoft.com/office/drawing/2014/main" id="{E6604B75-CAC0-8ED4-91A3-E4241C1D552C}"/>
                  </a:ext>
                </a:extLst>
              </p:cNvPr>
              <p:cNvSpPr/>
              <p:nvPr/>
            </p:nvSpPr>
            <p:spPr>
              <a:xfrm>
                <a:off x="537099" y="7898104"/>
                <a:ext cx="245243" cy="245458"/>
              </a:xfrm>
              <a:prstGeom prst="rect">
                <a:avLst/>
              </a:prstGeom>
              <a:solidFill>
                <a:srgbClr val="00A0E9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93" name="正方形/長方形 192">
                <a:extLst>
                  <a:ext uri="{FF2B5EF4-FFF2-40B4-BE49-F238E27FC236}">
                    <a16:creationId xmlns:a16="http://schemas.microsoft.com/office/drawing/2014/main" id="{04CA53C8-56D6-DEFD-2CCE-B80762AFAC62}"/>
                  </a:ext>
                </a:extLst>
              </p:cNvPr>
              <p:cNvSpPr/>
              <p:nvPr/>
            </p:nvSpPr>
            <p:spPr>
              <a:xfrm>
                <a:off x="782345" y="7898104"/>
                <a:ext cx="1582824" cy="245458"/>
              </a:xfrm>
              <a:prstGeom prst="rect">
                <a:avLst/>
              </a:prstGeom>
              <a:solidFill>
                <a:srgbClr val="0B3775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grpSp>
          <p:nvGrpSpPr>
            <p:cNvPr id="189" name="グループ化 188">
              <a:extLst>
                <a:ext uri="{FF2B5EF4-FFF2-40B4-BE49-F238E27FC236}">
                  <a16:creationId xmlns:a16="http://schemas.microsoft.com/office/drawing/2014/main" id="{4E30D244-E66A-25F8-C98D-7B3B3B054946}"/>
                </a:ext>
              </a:extLst>
            </p:cNvPr>
            <p:cNvGrpSpPr/>
            <p:nvPr/>
          </p:nvGrpSpPr>
          <p:grpSpPr>
            <a:xfrm>
              <a:off x="5633424" y="8548860"/>
              <a:ext cx="1504876" cy="246221"/>
              <a:chOff x="3249344" y="7857766"/>
              <a:chExt cx="1504876" cy="246221"/>
            </a:xfrm>
          </p:grpSpPr>
          <p:sp>
            <p:nvSpPr>
              <p:cNvPr id="190" name="テキスト ボックス 189">
                <a:extLst>
                  <a:ext uri="{FF2B5EF4-FFF2-40B4-BE49-F238E27FC236}">
                    <a16:creationId xmlns:a16="http://schemas.microsoft.com/office/drawing/2014/main" id="{DC625B90-987A-E408-76ED-03EF1C7C1FF1}"/>
                  </a:ext>
                </a:extLst>
              </p:cNvPr>
              <p:cNvSpPr txBox="1"/>
              <p:nvPr/>
            </p:nvSpPr>
            <p:spPr>
              <a:xfrm>
                <a:off x="3410962" y="7869150"/>
                <a:ext cx="1343258" cy="2308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ja-JP" altLang="en-US" sz="850" b="1" i="0" u="none" strike="noStrike" spc="-30" dirty="0">
                    <a:solidFill>
                      <a:srgbClr val="FFFFFF"/>
                    </a:solidFill>
                    <a:latin typeface="BIZ UDゴシック" panose="020B0400000000000000" pitchFamily="49" charset="-128"/>
                    <a:ea typeface="BIZ UDゴシック" panose="020B0400000000000000" pitchFamily="49" charset="-128"/>
                  </a:rPr>
                  <a:t>遠隔みまもり</a:t>
                </a:r>
                <a:endParaRPr lang="ja-JP" altLang="en-US" sz="850" b="1" spc="-30" dirty="0">
                  <a:latin typeface="BIZ UDゴシック" panose="020B0400000000000000" pitchFamily="49" charset="-128"/>
                  <a:ea typeface="BIZ UDゴシック" panose="020B0400000000000000" pitchFamily="49" charset="-128"/>
                </a:endParaRPr>
              </a:p>
            </p:txBody>
          </p:sp>
          <p:sp>
            <p:nvSpPr>
              <p:cNvPr id="191" name="テキスト ボックス 190">
                <a:extLst>
                  <a:ext uri="{FF2B5EF4-FFF2-40B4-BE49-F238E27FC236}">
                    <a16:creationId xmlns:a16="http://schemas.microsoft.com/office/drawing/2014/main" id="{854A19F1-5058-1DD8-B49C-40AB8B921673}"/>
                  </a:ext>
                </a:extLst>
              </p:cNvPr>
              <p:cNvSpPr txBox="1"/>
              <p:nvPr/>
            </p:nvSpPr>
            <p:spPr>
              <a:xfrm>
                <a:off x="3249344" y="7857766"/>
                <a:ext cx="317264" cy="24622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altLang="ja-JP" sz="1000" b="1" i="0" u="none" strike="noStrike" baseline="0" dirty="0">
                    <a:solidFill>
                      <a:srgbClr val="FFFFFF"/>
                    </a:solidFill>
                    <a:latin typeface="BIZ UDゴシック" panose="020B0400000000000000" pitchFamily="49" charset="-128"/>
                    <a:ea typeface="BIZ UDゴシック" panose="020B0400000000000000" pitchFamily="49" charset="-128"/>
                  </a:rPr>
                  <a:t>6</a:t>
                </a:r>
                <a:endParaRPr lang="ja-JP" altLang="en-US" sz="1000" b="1" dirty="0">
                  <a:latin typeface="BIZ UDゴシック" panose="020B0400000000000000" pitchFamily="49" charset="-128"/>
                  <a:ea typeface="BIZ UDゴシック" panose="020B0400000000000000" pitchFamily="49" charset="-128"/>
                </a:endParaRPr>
              </a:p>
            </p:txBody>
          </p:sp>
        </p:grpSp>
      </p:grpSp>
      <p:sp>
        <p:nvSpPr>
          <p:cNvPr id="196" name="テキスト ボックス 195">
            <a:extLst>
              <a:ext uri="{FF2B5EF4-FFF2-40B4-BE49-F238E27FC236}">
                <a16:creationId xmlns:a16="http://schemas.microsoft.com/office/drawing/2014/main" id="{DE07122C-339D-CE42-6009-B29033104B11}"/>
              </a:ext>
            </a:extLst>
          </p:cNvPr>
          <p:cNvSpPr txBox="1"/>
          <p:nvPr/>
        </p:nvSpPr>
        <p:spPr>
          <a:xfrm>
            <a:off x="5594293" y="8752644"/>
            <a:ext cx="1266735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ja-JP" altLang="en-US" sz="800" b="1" i="0" u="none" strike="noStrike" spc="-80" dirty="0">
                <a:latin typeface="HiraginoUDSansStd-W4"/>
              </a:rPr>
              <a:t>外出先から操作できる。</a:t>
            </a:r>
            <a:endParaRPr lang="ja-JP" altLang="en-US" b="1" spc="-80" dirty="0"/>
          </a:p>
        </p:txBody>
      </p:sp>
      <p:sp>
        <p:nvSpPr>
          <p:cNvPr id="197" name="テキスト ボックス 196">
            <a:extLst>
              <a:ext uri="{FF2B5EF4-FFF2-40B4-BE49-F238E27FC236}">
                <a16:creationId xmlns:a16="http://schemas.microsoft.com/office/drawing/2014/main" id="{ED2D3356-FCC2-7D8B-AF3E-965181185F40}"/>
              </a:ext>
            </a:extLst>
          </p:cNvPr>
          <p:cNvSpPr txBox="1"/>
          <p:nvPr/>
        </p:nvSpPr>
        <p:spPr>
          <a:xfrm>
            <a:off x="5594293" y="9110428"/>
            <a:ext cx="1507547" cy="20774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ja-JP" altLang="en-US" sz="750" b="1" i="0" u="none" strike="noStrike" spc="-30" dirty="0">
                <a:latin typeface="HiraginoUDSansStd-W4"/>
              </a:rPr>
              <a:t>入浴者の状況がスマホで分かる。</a:t>
            </a:r>
            <a:endParaRPr lang="ja-JP" altLang="en-US" sz="750" b="1" spc="-30" dirty="0"/>
          </a:p>
        </p:txBody>
      </p:sp>
      <p:sp>
        <p:nvSpPr>
          <p:cNvPr id="198" name="テキスト ボックス 197">
            <a:extLst>
              <a:ext uri="{FF2B5EF4-FFF2-40B4-BE49-F238E27FC236}">
                <a16:creationId xmlns:a16="http://schemas.microsoft.com/office/drawing/2014/main" id="{8690288C-E4D6-2DB5-DBD1-16EC8E297C03}"/>
              </a:ext>
            </a:extLst>
          </p:cNvPr>
          <p:cNvSpPr txBox="1"/>
          <p:nvPr/>
        </p:nvSpPr>
        <p:spPr>
          <a:xfrm>
            <a:off x="5594293" y="9455906"/>
            <a:ext cx="1507547" cy="20774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ja-JP" altLang="en-US" sz="750" b="1" i="0" u="none" strike="noStrike" spc="-30" dirty="0">
                <a:latin typeface="HiraginoUDSansStd-W4"/>
              </a:rPr>
              <a:t>お湯の使用量などが確認できる。</a:t>
            </a:r>
            <a:endParaRPr lang="ja-JP" altLang="en-US" sz="750" b="1" spc="-30" dirty="0"/>
          </a:p>
        </p:txBody>
      </p:sp>
      <p:sp>
        <p:nvSpPr>
          <p:cNvPr id="199" name="テキスト ボックス 198">
            <a:extLst>
              <a:ext uri="{FF2B5EF4-FFF2-40B4-BE49-F238E27FC236}">
                <a16:creationId xmlns:a16="http://schemas.microsoft.com/office/drawing/2014/main" id="{7ABAFC22-D749-387F-FD44-7E9E98917B0D}"/>
              </a:ext>
            </a:extLst>
          </p:cNvPr>
          <p:cNvSpPr txBox="1"/>
          <p:nvPr/>
        </p:nvSpPr>
        <p:spPr>
          <a:xfrm>
            <a:off x="5594293" y="9820721"/>
            <a:ext cx="1574049" cy="3231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ja-JP" altLang="en-US" sz="750" b="1" i="0" u="none" strike="noStrike" spc="-50" dirty="0">
                <a:latin typeface="HiraginoUDSansStd-W4"/>
              </a:rPr>
              <a:t>遠隔地にあるエコキュートの使用状況をチェックできる。</a:t>
            </a:r>
            <a:endParaRPr lang="ja-JP" altLang="en-US" sz="750" b="1" spc="-50" dirty="0"/>
          </a:p>
        </p:txBody>
      </p:sp>
      <p:sp>
        <p:nvSpPr>
          <p:cNvPr id="201" name="テキスト ボックス 200">
            <a:extLst>
              <a:ext uri="{FF2B5EF4-FFF2-40B4-BE49-F238E27FC236}">
                <a16:creationId xmlns:a16="http://schemas.microsoft.com/office/drawing/2014/main" id="{F6248DCA-6775-BA54-C261-283EFC5F5FCC}"/>
              </a:ext>
            </a:extLst>
          </p:cNvPr>
          <p:cNvSpPr txBox="1"/>
          <p:nvPr/>
        </p:nvSpPr>
        <p:spPr>
          <a:xfrm>
            <a:off x="5602087" y="10073785"/>
            <a:ext cx="1474411" cy="17697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ja-JP" altLang="en-US" sz="550" b="1" i="0" u="none" strike="noStrike" spc="-40" dirty="0">
                <a:latin typeface="GothicBBBPro-Medium"/>
              </a:rPr>
              <a:t>○事前に現地での接続が必要となります。</a:t>
            </a:r>
            <a:endParaRPr lang="ja-JP" altLang="en-US" sz="550" b="1" spc="-40" dirty="0"/>
          </a:p>
        </p:txBody>
      </p:sp>
      <p:sp>
        <p:nvSpPr>
          <p:cNvPr id="205" name="正方形/長方形 204">
            <a:extLst>
              <a:ext uri="{FF2B5EF4-FFF2-40B4-BE49-F238E27FC236}">
                <a16:creationId xmlns:a16="http://schemas.microsoft.com/office/drawing/2014/main" id="{C196AF15-7266-9E21-BE4A-5A67F862F729}"/>
              </a:ext>
            </a:extLst>
          </p:cNvPr>
          <p:cNvSpPr/>
          <p:nvPr/>
        </p:nvSpPr>
        <p:spPr>
          <a:xfrm>
            <a:off x="365142" y="6916053"/>
            <a:ext cx="6833326" cy="3393360"/>
          </a:xfrm>
          <a:prstGeom prst="rect">
            <a:avLst/>
          </a:prstGeom>
          <a:noFill/>
          <a:ln>
            <a:solidFill>
              <a:srgbClr val="0B3775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206" name="グループ化 205">
            <a:extLst>
              <a:ext uri="{FF2B5EF4-FFF2-40B4-BE49-F238E27FC236}">
                <a16:creationId xmlns:a16="http://schemas.microsoft.com/office/drawing/2014/main" id="{73DF4FE0-9738-E002-4761-C2F6495981D7}"/>
              </a:ext>
            </a:extLst>
          </p:cNvPr>
          <p:cNvGrpSpPr/>
          <p:nvPr/>
        </p:nvGrpSpPr>
        <p:grpSpPr>
          <a:xfrm>
            <a:off x="5556039" y="6869866"/>
            <a:ext cx="1582284" cy="465056"/>
            <a:chOff x="5556039" y="6869866"/>
            <a:chExt cx="1582284" cy="465056"/>
          </a:xfrm>
        </p:grpSpPr>
        <p:grpSp>
          <p:nvGrpSpPr>
            <p:cNvPr id="127" name="グループ化 126">
              <a:extLst>
                <a:ext uri="{FF2B5EF4-FFF2-40B4-BE49-F238E27FC236}">
                  <a16:creationId xmlns:a16="http://schemas.microsoft.com/office/drawing/2014/main" id="{C8725E16-8572-14C3-04B9-F13072C69744}"/>
                </a:ext>
              </a:extLst>
            </p:cNvPr>
            <p:cNvGrpSpPr/>
            <p:nvPr/>
          </p:nvGrpSpPr>
          <p:grpSpPr>
            <a:xfrm>
              <a:off x="5556039" y="6869866"/>
              <a:ext cx="1582284" cy="465056"/>
              <a:chOff x="5277028" y="7446875"/>
              <a:chExt cx="1582284" cy="465056"/>
            </a:xfrm>
          </p:grpSpPr>
          <p:sp>
            <p:nvSpPr>
              <p:cNvPr id="125" name="四角形: 角を丸くする 124">
                <a:extLst>
                  <a:ext uri="{FF2B5EF4-FFF2-40B4-BE49-F238E27FC236}">
                    <a16:creationId xmlns:a16="http://schemas.microsoft.com/office/drawing/2014/main" id="{BFAEA54C-43BA-2E21-D980-C3E12A68D710}"/>
                  </a:ext>
                </a:extLst>
              </p:cNvPr>
              <p:cNvSpPr/>
              <p:nvPr/>
            </p:nvSpPr>
            <p:spPr>
              <a:xfrm>
                <a:off x="5277028" y="7446875"/>
                <a:ext cx="1582284" cy="402351"/>
              </a:xfrm>
              <a:prstGeom prst="roundRect">
                <a:avLst>
                  <a:gd name="adj" fmla="val 50000"/>
                </a:avLst>
              </a:prstGeom>
              <a:solidFill>
                <a:srgbClr val="EB6100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26" name="二等辺三角形 125">
                <a:extLst>
                  <a:ext uri="{FF2B5EF4-FFF2-40B4-BE49-F238E27FC236}">
                    <a16:creationId xmlns:a16="http://schemas.microsoft.com/office/drawing/2014/main" id="{9A5FD1D2-A4C1-E7C1-F704-44BFCE367C0E}"/>
                  </a:ext>
                </a:extLst>
              </p:cNvPr>
              <p:cNvSpPr/>
              <p:nvPr/>
            </p:nvSpPr>
            <p:spPr>
              <a:xfrm rot="10800000">
                <a:off x="6005216" y="7786763"/>
                <a:ext cx="111447" cy="125168"/>
              </a:xfrm>
              <a:prstGeom prst="triangle">
                <a:avLst/>
              </a:prstGeom>
              <a:solidFill>
                <a:srgbClr val="EB6100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sp>
          <p:nvSpPr>
            <p:cNvPr id="129" name="テキスト ボックス 128">
              <a:extLst>
                <a:ext uri="{FF2B5EF4-FFF2-40B4-BE49-F238E27FC236}">
                  <a16:creationId xmlns:a16="http://schemas.microsoft.com/office/drawing/2014/main" id="{A200238E-103E-367E-A8B7-1E6AD0A8007B}"/>
                </a:ext>
              </a:extLst>
            </p:cNvPr>
            <p:cNvSpPr txBox="1"/>
            <p:nvPr/>
          </p:nvSpPr>
          <p:spPr>
            <a:xfrm>
              <a:off x="5627429" y="6881217"/>
              <a:ext cx="1425041" cy="38472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ja-JP" altLang="en-US" sz="1000" b="1" i="0" u="none" strike="noStrike" spc="-120" dirty="0">
                  <a:solidFill>
                    <a:srgbClr val="FFFFFF"/>
                  </a:solidFill>
                  <a:latin typeface="HiraginoUDSansStd-W6"/>
                </a:rPr>
                <a:t>コロナ快適ホームアプリ</a:t>
              </a:r>
            </a:p>
            <a:p>
              <a:pPr algn="ctr"/>
              <a:r>
                <a:rPr lang="ja-JP" altLang="en-US" sz="800" b="1" i="0" u="none" strike="noStrike" spc="-150" baseline="0" dirty="0">
                  <a:solidFill>
                    <a:srgbClr val="FFFFFF"/>
                  </a:solidFill>
                  <a:latin typeface="HiraginoUDSansStd-W6"/>
                </a:rPr>
                <a:t>と</a:t>
              </a:r>
              <a:r>
                <a:rPr lang="ja-JP" altLang="en-US" sz="800" b="1" i="0" u="none" strike="noStrike" baseline="0" dirty="0">
                  <a:solidFill>
                    <a:srgbClr val="FFFFFF"/>
                  </a:solidFill>
                  <a:latin typeface="HiraginoUDSansStd-W6"/>
                </a:rPr>
                <a:t>の</a:t>
              </a:r>
              <a:r>
                <a:rPr lang="ja-JP" altLang="en-US" sz="900" b="1" i="0" u="none" strike="noStrike" baseline="0" dirty="0">
                  <a:solidFill>
                    <a:srgbClr val="FFFFFF"/>
                  </a:solidFill>
                  <a:latin typeface="HiraginoUDSansStd-W6"/>
                </a:rPr>
                <a:t>連動が可能</a:t>
              </a:r>
              <a:endParaRPr lang="ja-JP" altLang="en-US" sz="900" b="1" dirty="0"/>
            </a:p>
          </p:txBody>
        </p:sp>
      </p:grpSp>
    </p:spTree>
    <p:extLst>
      <p:ext uri="{BB962C8B-B14F-4D97-AF65-F5344CB8AC3E}">
        <p14:creationId xmlns:p14="http://schemas.microsoft.com/office/powerpoint/2010/main" val="18688196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9" name="図 438">
            <a:extLst>
              <a:ext uri="{FF2B5EF4-FFF2-40B4-BE49-F238E27FC236}">
                <a16:creationId xmlns:a16="http://schemas.microsoft.com/office/drawing/2014/main" id="{139DD92D-9C76-99F5-B5B6-CADDFF80DA25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8551" y="4743727"/>
            <a:ext cx="1123449" cy="1272371"/>
          </a:xfrm>
          <a:prstGeom prst="rect">
            <a:avLst/>
          </a:prstGeom>
        </p:spPr>
      </p:pic>
      <p:grpSp>
        <p:nvGrpSpPr>
          <p:cNvPr id="475" name="グループ化 474">
            <a:extLst>
              <a:ext uri="{FF2B5EF4-FFF2-40B4-BE49-F238E27FC236}">
                <a16:creationId xmlns:a16="http://schemas.microsoft.com/office/drawing/2014/main" id="{957ABE01-0956-FB29-7C26-7859CD30E100}"/>
              </a:ext>
            </a:extLst>
          </p:cNvPr>
          <p:cNvGrpSpPr/>
          <p:nvPr/>
        </p:nvGrpSpPr>
        <p:grpSpPr>
          <a:xfrm>
            <a:off x="2835141" y="4890398"/>
            <a:ext cx="1125513" cy="541345"/>
            <a:chOff x="391130" y="1876552"/>
            <a:chExt cx="1125513" cy="541345"/>
          </a:xfrm>
        </p:grpSpPr>
        <p:pic>
          <p:nvPicPr>
            <p:cNvPr id="476" name="図 475">
              <a:extLst>
                <a:ext uri="{FF2B5EF4-FFF2-40B4-BE49-F238E27FC236}">
                  <a16:creationId xmlns:a16="http://schemas.microsoft.com/office/drawing/2014/main" id="{8A44C135-03A5-55D5-3001-F3674A66F29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0102" y="1876552"/>
              <a:ext cx="1011104" cy="172436"/>
            </a:xfrm>
            <a:prstGeom prst="rect">
              <a:avLst/>
            </a:prstGeom>
          </p:spPr>
        </p:pic>
        <p:grpSp>
          <p:nvGrpSpPr>
            <p:cNvPr id="477" name="グループ化 476">
              <a:extLst>
                <a:ext uri="{FF2B5EF4-FFF2-40B4-BE49-F238E27FC236}">
                  <a16:creationId xmlns:a16="http://schemas.microsoft.com/office/drawing/2014/main" id="{4D8003D0-35E7-AA65-E5F7-225D1314F849}"/>
                </a:ext>
              </a:extLst>
            </p:cNvPr>
            <p:cNvGrpSpPr/>
            <p:nvPr/>
          </p:nvGrpSpPr>
          <p:grpSpPr>
            <a:xfrm>
              <a:off x="391130" y="2071247"/>
              <a:ext cx="1125513" cy="346650"/>
              <a:chOff x="391130" y="2070211"/>
              <a:chExt cx="1125513" cy="346650"/>
            </a:xfrm>
          </p:grpSpPr>
          <p:grpSp>
            <p:nvGrpSpPr>
              <p:cNvPr id="478" name="グループ化 477">
                <a:extLst>
                  <a:ext uri="{FF2B5EF4-FFF2-40B4-BE49-F238E27FC236}">
                    <a16:creationId xmlns:a16="http://schemas.microsoft.com/office/drawing/2014/main" id="{974C398F-E7AA-E3B3-3D44-83B12BD3505F}"/>
                  </a:ext>
                </a:extLst>
              </p:cNvPr>
              <p:cNvGrpSpPr/>
              <p:nvPr/>
            </p:nvGrpSpPr>
            <p:grpSpPr>
              <a:xfrm>
                <a:off x="420102" y="2116242"/>
                <a:ext cx="1011104" cy="260916"/>
                <a:chOff x="420102" y="2115972"/>
                <a:chExt cx="1011104" cy="260916"/>
              </a:xfrm>
            </p:grpSpPr>
            <p:sp>
              <p:nvSpPr>
                <p:cNvPr id="483" name="四角形: 角を丸くする 482">
                  <a:extLst>
                    <a:ext uri="{FF2B5EF4-FFF2-40B4-BE49-F238E27FC236}">
                      <a16:creationId xmlns:a16="http://schemas.microsoft.com/office/drawing/2014/main" id="{33887E48-C640-1F75-3E43-9A24948B4E1D}"/>
                    </a:ext>
                  </a:extLst>
                </p:cNvPr>
                <p:cNvSpPr/>
                <p:nvPr/>
              </p:nvSpPr>
              <p:spPr>
                <a:xfrm>
                  <a:off x="420102" y="2117240"/>
                  <a:ext cx="1011104" cy="259648"/>
                </a:xfrm>
                <a:prstGeom prst="roundRect">
                  <a:avLst/>
                </a:prstGeom>
                <a:noFill/>
                <a:ln w="9525">
                  <a:solidFill>
                    <a:srgbClr val="009B74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484" name="フリーフォーム: 図形 483">
                  <a:extLst>
                    <a:ext uri="{FF2B5EF4-FFF2-40B4-BE49-F238E27FC236}">
                      <a16:creationId xmlns:a16="http://schemas.microsoft.com/office/drawing/2014/main" id="{929F71C2-96CE-F9C6-DAA9-695FFF534CA0}"/>
                    </a:ext>
                  </a:extLst>
                </p:cNvPr>
                <p:cNvSpPr/>
                <p:nvPr/>
              </p:nvSpPr>
              <p:spPr>
                <a:xfrm>
                  <a:off x="420102" y="2115972"/>
                  <a:ext cx="1011104" cy="96549"/>
                </a:xfrm>
                <a:custGeom>
                  <a:avLst/>
                  <a:gdLst>
                    <a:gd name="connsiteX0" fmla="*/ 43276 w 1011104"/>
                    <a:gd name="connsiteY0" fmla="*/ 0 h 96549"/>
                    <a:gd name="connsiteX1" fmla="*/ 967828 w 1011104"/>
                    <a:gd name="connsiteY1" fmla="*/ 0 h 96549"/>
                    <a:gd name="connsiteX2" fmla="*/ 1011104 w 1011104"/>
                    <a:gd name="connsiteY2" fmla="*/ 43276 h 96549"/>
                    <a:gd name="connsiteX3" fmla="*/ 1011104 w 1011104"/>
                    <a:gd name="connsiteY3" fmla="*/ 96549 h 96549"/>
                    <a:gd name="connsiteX4" fmla="*/ 0 w 1011104"/>
                    <a:gd name="connsiteY4" fmla="*/ 96549 h 96549"/>
                    <a:gd name="connsiteX5" fmla="*/ 0 w 1011104"/>
                    <a:gd name="connsiteY5" fmla="*/ 43276 h 96549"/>
                    <a:gd name="connsiteX6" fmla="*/ 43276 w 1011104"/>
                    <a:gd name="connsiteY6" fmla="*/ 0 h 9654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1011104" h="96549">
                      <a:moveTo>
                        <a:pt x="43276" y="0"/>
                      </a:moveTo>
                      <a:lnTo>
                        <a:pt x="967828" y="0"/>
                      </a:lnTo>
                      <a:cubicBezTo>
                        <a:pt x="991729" y="0"/>
                        <a:pt x="1011104" y="19375"/>
                        <a:pt x="1011104" y="43276"/>
                      </a:cubicBezTo>
                      <a:lnTo>
                        <a:pt x="1011104" y="96549"/>
                      </a:lnTo>
                      <a:lnTo>
                        <a:pt x="0" y="96549"/>
                      </a:lnTo>
                      <a:lnTo>
                        <a:pt x="0" y="43276"/>
                      </a:lnTo>
                      <a:cubicBezTo>
                        <a:pt x="0" y="19375"/>
                        <a:pt x="19375" y="0"/>
                        <a:pt x="43276" y="0"/>
                      </a:cubicBezTo>
                      <a:close/>
                    </a:path>
                  </a:pathLst>
                </a:custGeom>
                <a:solidFill>
                  <a:srgbClr val="009B74"/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kumimoji="1" lang="ja-JP" altLang="en-US">
                    <a:solidFill>
                      <a:srgbClr val="00B088"/>
                    </a:solidFill>
                  </a:endParaRPr>
                </a:p>
              </p:txBody>
            </p:sp>
          </p:grpSp>
          <p:sp>
            <p:nvSpPr>
              <p:cNvPr id="479" name="テキスト ボックス 478">
                <a:extLst>
                  <a:ext uri="{FF2B5EF4-FFF2-40B4-BE49-F238E27FC236}">
                    <a16:creationId xmlns:a16="http://schemas.microsoft.com/office/drawing/2014/main" id="{60177F79-12A2-9A5A-EF67-93689EA5A48F}"/>
                  </a:ext>
                </a:extLst>
              </p:cNvPr>
              <p:cNvSpPr txBox="1"/>
              <p:nvPr/>
            </p:nvSpPr>
            <p:spPr>
              <a:xfrm>
                <a:off x="637167" y="2070211"/>
                <a:ext cx="718111" cy="18466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ja-JP" altLang="en-US" sz="600" b="1" i="0" u="none" strike="noStrike" baseline="0" dirty="0">
                    <a:solidFill>
                      <a:srgbClr val="FFFFFF"/>
                    </a:solidFill>
                    <a:latin typeface="HiraginoUDSansStd-W5"/>
                  </a:rPr>
                  <a:t>アプリ対応</a:t>
                </a:r>
                <a:endParaRPr lang="ja-JP" altLang="en-US" sz="600" b="1" dirty="0"/>
              </a:p>
            </p:txBody>
          </p:sp>
          <p:grpSp>
            <p:nvGrpSpPr>
              <p:cNvPr id="480" name="グループ化 479">
                <a:extLst>
                  <a:ext uri="{FF2B5EF4-FFF2-40B4-BE49-F238E27FC236}">
                    <a16:creationId xmlns:a16="http://schemas.microsoft.com/office/drawing/2014/main" id="{0AD8C7E9-B87B-F3A3-30BE-FF20FFB185E3}"/>
                  </a:ext>
                </a:extLst>
              </p:cNvPr>
              <p:cNvGrpSpPr/>
              <p:nvPr/>
            </p:nvGrpSpPr>
            <p:grpSpPr>
              <a:xfrm>
                <a:off x="391130" y="2191709"/>
                <a:ext cx="1125513" cy="225152"/>
                <a:chOff x="391130" y="2191709"/>
                <a:chExt cx="1125513" cy="225152"/>
              </a:xfrm>
            </p:grpSpPr>
            <p:sp>
              <p:nvSpPr>
                <p:cNvPr id="481" name="テキスト ボックス 480">
                  <a:extLst>
                    <a:ext uri="{FF2B5EF4-FFF2-40B4-BE49-F238E27FC236}">
                      <a16:creationId xmlns:a16="http://schemas.microsoft.com/office/drawing/2014/main" id="{5818159A-1057-2E31-D808-C75C03A3DBF0}"/>
                    </a:ext>
                  </a:extLst>
                </p:cNvPr>
                <p:cNvSpPr txBox="1"/>
                <p:nvPr/>
              </p:nvSpPr>
              <p:spPr>
                <a:xfrm>
                  <a:off x="391130" y="2252649"/>
                  <a:ext cx="1125513" cy="164212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 algn="l">
                    <a:lnSpc>
                      <a:spcPts val="500"/>
                    </a:lnSpc>
                  </a:pPr>
                  <a:r>
                    <a:rPr lang="en-US" altLang="ja-JP" sz="1100" i="0" u="none" strike="noStrike" baseline="0" dirty="0">
                      <a:latin typeface="HGSｺﾞｼｯｸM" panose="020B0600000000000000" pitchFamily="50" charset="-128"/>
                      <a:ea typeface="HGSｺﾞｼｯｸM" panose="020B0600000000000000" pitchFamily="50" charset="-128"/>
                    </a:rPr>
                    <a:t>(</a:t>
                  </a:r>
                  <a:r>
                    <a:rPr lang="ja-JP" altLang="en-US" sz="1100" i="0" u="none" strike="noStrike" baseline="0" dirty="0">
                      <a:latin typeface="HGSｺﾞｼｯｸM" panose="020B0600000000000000" pitchFamily="50" charset="-128"/>
                      <a:ea typeface="HGSｺﾞｼｯｸM" panose="020B0600000000000000" pitchFamily="50" charset="-128"/>
                    </a:rPr>
                    <a:t>　　　　　  </a:t>
                  </a:r>
                  <a:r>
                    <a:rPr lang="en-US" altLang="ja-JP" sz="1100" i="0" u="none" strike="noStrike" baseline="0" dirty="0">
                      <a:latin typeface="HGSｺﾞｼｯｸM" panose="020B0600000000000000" pitchFamily="50" charset="-128"/>
                      <a:ea typeface="HGSｺﾞｼｯｸM" panose="020B0600000000000000" pitchFamily="50" charset="-128"/>
                    </a:rPr>
                    <a:t>)</a:t>
                  </a:r>
                  <a:endParaRPr lang="ja-JP" altLang="en-US" sz="1100" spc="-100" dirty="0">
                    <a:latin typeface="HGSｺﾞｼｯｸM" panose="020B0600000000000000" pitchFamily="50" charset="-128"/>
                    <a:ea typeface="HGSｺﾞｼｯｸM" panose="020B0600000000000000" pitchFamily="50" charset="-128"/>
                  </a:endParaRPr>
                </a:p>
              </p:txBody>
            </p:sp>
            <p:sp>
              <p:nvSpPr>
                <p:cNvPr id="482" name="テキスト ボックス 481">
                  <a:extLst>
                    <a:ext uri="{FF2B5EF4-FFF2-40B4-BE49-F238E27FC236}">
                      <a16:creationId xmlns:a16="http://schemas.microsoft.com/office/drawing/2014/main" id="{C4D24BF9-57CA-AE6C-A0C3-984DD75A11D0}"/>
                    </a:ext>
                  </a:extLst>
                </p:cNvPr>
                <p:cNvSpPr txBox="1"/>
                <p:nvPr/>
              </p:nvSpPr>
              <p:spPr>
                <a:xfrm>
                  <a:off x="456778" y="2191709"/>
                  <a:ext cx="1011104" cy="223972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 algn="l">
                    <a:lnSpc>
                      <a:spcPts val="500"/>
                    </a:lnSpc>
                  </a:pPr>
                  <a:r>
                    <a:rPr lang="ja-JP" altLang="en-US" sz="550" b="1" i="0" u="none" strike="noStrike" baseline="0" dirty="0">
                      <a:latin typeface="HiraginoUDSansStd-W3"/>
                    </a:rPr>
                    <a:t>無線</a:t>
                  </a:r>
                  <a:r>
                    <a:rPr lang="en-US" altLang="ja-JP" sz="700" i="0" u="none" strike="noStrike" baseline="0" dirty="0">
                      <a:latin typeface="HiraginoUDSansStd-W3"/>
                    </a:rPr>
                    <a:t>LAN</a:t>
                  </a:r>
                  <a:r>
                    <a:rPr lang="ja-JP" altLang="en-US" sz="550" b="1" i="0" u="none" strike="noStrike" baseline="0" dirty="0">
                      <a:latin typeface="HiraginoUDSansStd-W3"/>
                    </a:rPr>
                    <a:t>対応</a:t>
                  </a:r>
                </a:p>
                <a:p>
                  <a:pPr algn="l">
                    <a:lnSpc>
                      <a:spcPts val="500"/>
                    </a:lnSpc>
                  </a:pPr>
                  <a:r>
                    <a:rPr lang="ja-JP" altLang="en-US" sz="550" b="1" i="0" u="none" strike="noStrike" spc="-120" dirty="0">
                      <a:latin typeface="HiraginoUDSansStd-W3"/>
                    </a:rPr>
                    <a:t>インターホンリモコ</a:t>
                  </a:r>
                  <a:r>
                    <a:rPr lang="ja-JP" altLang="en-US" sz="550" b="1" i="0" u="none" strike="noStrike" spc="-50" dirty="0">
                      <a:latin typeface="HiraginoUDSansStd-W3"/>
                    </a:rPr>
                    <a:t>ン選択時</a:t>
                  </a:r>
                  <a:endParaRPr lang="ja-JP" altLang="en-US" sz="550" b="1" spc="-50" dirty="0"/>
                </a:p>
              </p:txBody>
            </p:sp>
          </p:grpSp>
        </p:grpSp>
      </p:grpSp>
      <p:pic>
        <p:nvPicPr>
          <p:cNvPr id="437" name="図 436">
            <a:extLst>
              <a:ext uri="{FF2B5EF4-FFF2-40B4-BE49-F238E27FC236}">
                <a16:creationId xmlns:a16="http://schemas.microsoft.com/office/drawing/2014/main" id="{A642B310-AA3E-9697-37A4-B9CE4334A750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6697" y="5832112"/>
            <a:ext cx="1212280" cy="1248857"/>
          </a:xfrm>
          <a:prstGeom prst="rect">
            <a:avLst/>
          </a:prstGeom>
        </p:spPr>
      </p:pic>
      <p:grpSp>
        <p:nvGrpSpPr>
          <p:cNvPr id="462" name="グループ化 461">
            <a:extLst>
              <a:ext uri="{FF2B5EF4-FFF2-40B4-BE49-F238E27FC236}">
                <a16:creationId xmlns:a16="http://schemas.microsoft.com/office/drawing/2014/main" id="{FA7FBC87-9511-54BC-41A0-2FE91E5B583D}"/>
              </a:ext>
            </a:extLst>
          </p:cNvPr>
          <p:cNvGrpSpPr/>
          <p:nvPr/>
        </p:nvGrpSpPr>
        <p:grpSpPr>
          <a:xfrm>
            <a:off x="391130" y="5970192"/>
            <a:ext cx="1125513" cy="541345"/>
            <a:chOff x="391130" y="1876552"/>
            <a:chExt cx="1125513" cy="541345"/>
          </a:xfrm>
        </p:grpSpPr>
        <p:pic>
          <p:nvPicPr>
            <p:cNvPr id="463" name="図 462">
              <a:extLst>
                <a:ext uri="{FF2B5EF4-FFF2-40B4-BE49-F238E27FC236}">
                  <a16:creationId xmlns:a16="http://schemas.microsoft.com/office/drawing/2014/main" id="{AC6AF338-D657-A484-6CFF-DEAF972FCE9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0102" y="1876552"/>
              <a:ext cx="1011104" cy="172436"/>
            </a:xfrm>
            <a:prstGeom prst="rect">
              <a:avLst/>
            </a:prstGeom>
          </p:spPr>
        </p:pic>
        <p:grpSp>
          <p:nvGrpSpPr>
            <p:cNvPr id="467" name="グループ化 466">
              <a:extLst>
                <a:ext uri="{FF2B5EF4-FFF2-40B4-BE49-F238E27FC236}">
                  <a16:creationId xmlns:a16="http://schemas.microsoft.com/office/drawing/2014/main" id="{BBDA5C1D-CC5F-6451-349D-CEAA8C8A999C}"/>
                </a:ext>
              </a:extLst>
            </p:cNvPr>
            <p:cNvGrpSpPr/>
            <p:nvPr/>
          </p:nvGrpSpPr>
          <p:grpSpPr>
            <a:xfrm>
              <a:off x="391130" y="2071247"/>
              <a:ext cx="1125513" cy="346650"/>
              <a:chOff x="391130" y="2070211"/>
              <a:chExt cx="1125513" cy="346650"/>
            </a:xfrm>
          </p:grpSpPr>
          <p:grpSp>
            <p:nvGrpSpPr>
              <p:cNvPr id="468" name="グループ化 467">
                <a:extLst>
                  <a:ext uri="{FF2B5EF4-FFF2-40B4-BE49-F238E27FC236}">
                    <a16:creationId xmlns:a16="http://schemas.microsoft.com/office/drawing/2014/main" id="{5E261EBC-22B0-29E8-C94C-E904CE15A845}"/>
                  </a:ext>
                </a:extLst>
              </p:cNvPr>
              <p:cNvGrpSpPr/>
              <p:nvPr/>
            </p:nvGrpSpPr>
            <p:grpSpPr>
              <a:xfrm>
                <a:off x="420102" y="2116242"/>
                <a:ext cx="1011104" cy="260916"/>
                <a:chOff x="420102" y="2115972"/>
                <a:chExt cx="1011104" cy="260916"/>
              </a:xfrm>
            </p:grpSpPr>
            <p:sp>
              <p:nvSpPr>
                <p:cNvPr id="473" name="四角形: 角を丸くする 472">
                  <a:extLst>
                    <a:ext uri="{FF2B5EF4-FFF2-40B4-BE49-F238E27FC236}">
                      <a16:creationId xmlns:a16="http://schemas.microsoft.com/office/drawing/2014/main" id="{90D5C05B-AA61-944D-71FC-B90489611342}"/>
                    </a:ext>
                  </a:extLst>
                </p:cNvPr>
                <p:cNvSpPr/>
                <p:nvPr/>
              </p:nvSpPr>
              <p:spPr>
                <a:xfrm>
                  <a:off x="420102" y="2117240"/>
                  <a:ext cx="1011104" cy="259648"/>
                </a:xfrm>
                <a:prstGeom prst="roundRect">
                  <a:avLst/>
                </a:prstGeom>
                <a:noFill/>
                <a:ln w="9525">
                  <a:solidFill>
                    <a:srgbClr val="009B74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474" name="フリーフォーム: 図形 473">
                  <a:extLst>
                    <a:ext uri="{FF2B5EF4-FFF2-40B4-BE49-F238E27FC236}">
                      <a16:creationId xmlns:a16="http://schemas.microsoft.com/office/drawing/2014/main" id="{751DBC09-1DF8-F156-D0EE-E4359CFC2989}"/>
                    </a:ext>
                  </a:extLst>
                </p:cNvPr>
                <p:cNvSpPr/>
                <p:nvPr/>
              </p:nvSpPr>
              <p:spPr>
                <a:xfrm>
                  <a:off x="420102" y="2115972"/>
                  <a:ext cx="1011104" cy="96549"/>
                </a:xfrm>
                <a:custGeom>
                  <a:avLst/>
                  <a:gdLst>
                    <a:gd name="connsiteX0" fmla="*/ 43276 w 1011104"/>
                    <a:gd name="connsiteY0" fmla="*/ 0 h 96549"/>
                    <a:gd name="connsiteX1" fmla="*/ 967828 w 1011104"/>
                    <a:gd name="connsiteY1" fmla="*/ 0 h 96549"/>
                    <a:gd name="connsiteX2" fmla="*/ 1011104 w 1011104"/>
                    <a:gd name="connsiteY2" fmla="*/ 43276 h 96549"/>
                    <a:gd name="connsiteX3" fmla="*/ 1011104 w 1011104"/>
                    <a:gd name="connsiteY3" fmla="*/ 96549 h 96549"/>
                    <a:gd name="connsiteX4" fmla="*/ 0 w 1011104"/>
                    <a:gd name="connsiteY4" fmla="*/ 96549 h 96549"/>
                    <a:gd name="connsiteX5" fmla="*/ 0 w 1011104"/>
                    <a:gd name="connsiteY5" fmla="*/ 43276 h 96549"/>
                    <a:gd name="connsiteX6" fmla="*/ 43276 w 1011104"/>
                    <a:gd name="connsiteY6" fmla="*/ 0 h 9654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1011104" h="96549">
                      <a:moveTo>
                        <a:pt x="43276" y="0"/>
                      </a:moveTo>
                      <a:lnTo>
                        <a:pt x="967828" y="0"/>
                      </a:lnTo>
                      <a:cubicBezTo>
                        <a:pt x="991729" y="0"/>
                        <a:pt x="1011104" y="19375"/>
                        <a:pt x="1011104" y="43276"/>
                      </a:cubicBezTo>
                      <a:lnTo>
                        <a:pt x="1011104" y="96549"/>
                      </a:lnTo>
                      <a:lnTo>
                        <a:pt x="0" y="96549"/>
                      </a:lnTo>
                      <a:lnTo>
                        <a:pt x="0" y="43276"/>
                      </a:lnTo>
                      <a:cubicBezTo>
                        <a:pt x="0" y="19375"/>
                        <a:pt x="19375" y="0"/>
                        <a:pt x="43276" y="0"/>
                      </a:cubicBezTo>
                      <a:close/>
                    </a:path>
                  </a:pathLst>
                </a:custGeom>
                <a:solidFill>
                  <a:srgbClr val="009B74"/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kumimoji="1" lang="ja-JP" altLang="en-US">
                    <a:solidFill>
                      <a:srgbClr val="00B088"/>
                    </a:solidFill>
                  </a:endParaRPr>
                </a:p>
              </p:txBody>
            </p:sp>
          </p:grpSp>
          <p:sp>
            <p:nvSpPr>
              <p:cNvPr id="469" name="テキスト ボックス 468">
                <a:extLst>
                  <a:ext uri="{FF2B5EF4-FFF2-40B4-BE49-F238E27FC236}">
                    <a16:creationId xmlns:a16="http://schemas.microsoft.com/office/drawing/2014/main" id="{20E0DA22-2A79-3571-FE6B-DF525A5C5F59}"/>
                  </a:ext>
                </a:extLst>
              </p:cNvPr>
              <p:cNvSpPr txBox="1"/>
              <p:nvPr/>
            </p:nvSpPr>
            <p:spPr>
              <a:xfrm>
                <a:off x="637167" y="2070211"/>
                <a:ext cx="718111" cy="18466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ja-JP" altLang="en-US" sz="600" b="1" i="0" u="none" strike="noStrike" baseline="0" dirty="0">
                    <a:solidFill>
                      <a:srgbClr val="FFFFFF"/>
                    </a:solidFill>
                    <a:latin typeface="HiraginoUDSansStd-W5"/>
                  </a:rPr>
                  <a:t>アプリ対応</a:t>
                </a:r>
                <a:endParaRPr lang="ja-JP" altLang="en-US" sz="600" b="1" dirty="0"/>
              </a:p>
            </p:txBody>
          </p:sp>
          <p:grpSp>
            <p:nvGrpSpPr>
              <p:cNvPr id="470" name="グループ化 469">
                <a:extLst>
                  <a:ext uri="{FF2B5EF4-FFF2-40B4-BE49-F238E27FC236}">
                    <a16:creationId xmlns:a16="http://schemas.microsoft.com/office/drawing/2014/main" id="{EEC58612-4E21-9F61-91C6-7B3035CD62F3}"/>
                  </a:ext>
                </a:extLst>
              </p:cNvPr>
              <p:cNvGrpSpPr/>
              <p:nvPr/>
            </p:nvGrpSpPr>
            <p:grpSpPr>
              <a:xfrm>
                <a:off x="391130" y="2191709"/>
                <a:ext cx="1125513" cy="225152"/>
                <a:chOff x="391130" y="2191709"/>
                <a:chExt cx="1125513" cy="225152"/>
              </a:xfrm>
            </p:grpSpPr>
            <p:sp>
              <p:nvSpPr>
                <p:cNvPr id="471" name="テキスト ボックス 470">
                  <a:extLst>
                    <a:ext uri="{FF2B5EF4-FFF2-40B4-BE49-F238E27FC236}">
                      <a16:creationId xmlns:a16="http://schemas.microsoft.com/office/drawing/2014/main" id="{D8A4A04B-403F-2942-BEFC-C4A91782ACB0}"/>
                    </a:ext>
                  </a:extLst>
                </p:cNvPr>
                <p:cNvSpPr txBox="1"/>
                <p:nvPr/>
              </p:nvSpPr>
              <p:spPr>
                <a:xfrm>
                  <a:off x="391130" y="2252649"/>
                  <a:ext cx="1125513" cy="164212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 algn="l">
                    <a:lnSpc>
                      <a:spcPts val="500"/>
                    </a:lnSpc>
                  </a:pPr>
                  <a:r>
                    <a:rPr lang="en-US" altLang="ja-JP" sz="1100" i="0" u="none" strike="noStrike" baseline="0" dirty="0">
                      <a:latin typeface="HGSｺﾞｼｯｸM" panose="020B0600000000000000" pitchFamily="50" charset="-128"/>
                      <a:ea typeface="HGSｺﾞｼｯｸM" panose="020B0600000000000000" pitchFamily="50" charset="-128"/>
                    </a:rPr>
                    <a:t>(</a:t>
                  </a:r>
                  <a:r>
                    <a:rPr lang="ja-JP" altLang="en-US" sz="1100" i="0" u="none" strike="noStrike" baseline="0" dirty="0">
                      <a:latin typeface="HGSｺﾞｼｯｸM" panose="020B0600000000000000" pitchFamily="50" charset="-128"/>
                      <a:ea typeface="HGSｺﾞｼｯｸM" panose="020B0600000000000000" pitchFamily="50" charset="-128"/>
                    </a:rPr>
                    <a:t>　　　　　  </a:t>
                  </a:r>
                  <a:r>
                    <a:rPr lang="en-US" altLang="ja-JP" sz="1100" i="0" u="none" strike="noStrike" baseline="0" dirty="0">
                      <a:latin typeface="HGSｺﾞｼｯｸM" panose="020B0600000000000000" pitchFamily="50" charset="-128"/>
                      <a:ea typeface="HGSｺﾞｼｯｸM" panose="020B0600000000000000" pitchFamily="50" charset="-128"/>
                    </a:rPr>
                    <a:t>)</a:t>
                  </a:r>
                  <a:endParaRPr lang="ja-JP" altLang="en-US" sz="1100" spc="-100" dirty="0">
                    <a:latin typeface="HGSｺﾞｼｯｸM" panose="020B0600000000000000" pitchFamily="50" charset="-128"/>
                    <a:ea typeface="HGSｺﾞｼｯｸM" panose="020B0600000000000000" pitchFamily="50" charset="-128"/>
                  </a:endParaRPr>
                </a:p>
              </p:txBody>
            </p:sp>
            <p:sp>
              <p:nvSpPr>
                <p:cNvPr id="472" name="テキスト ボックス 471">
                  <a:extLst>
                    <a:ext uri="{FF2B5EF4-FFF2-40B4-BE49-F238E27FC236}">
                      <a16:creationId xmlns:a16="http://schemas.microsoft.com/office/drawing/2014/main" id="{3E91547D-8720-407E-D782-22680C2D83B8}"/>
                    </a:ext>
                  </a:extLst>
                </p:cNvPr>
                <p:cNvSpPr txBox="1"/>
                <p:nvPr/>
              </p:nvSpPr>
              <p:spPr>
                <a:xfrm>
                  <a:off x="456778" y="2191709"/>
                  <a:ext cx="1011104" cy="223972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 algn="l">
                    <a:lnSpc>
                      <a:spcPts val="500"/>
                    </a:lnSpc>
                  </a:pPr>
                  <a:r>
                    <a:rPr lang="ja-JP" altLang="en-US" sz="550" b="1" i="0" u="none" strike="noStrike" baseline="0" dirty="0">
                      <a:latin typeface="HiraginoUDSansStd-W3"/>
                    </a:rPr>
                    <a:t>無線</a:t>
                  </a:r>
                  <a:r>
                    <a:rPr lang="en-US" altLang="ja-JP" sz="700" i="0" u="none" strike="noStrike" baseline="0" dirty="0">
                      <a:latin typeface="HiraginoUDSansStd-W3"/>
                    </a:rPr>
                    <a:t>LAN</a:t>
                  </a:r>
                  <a:r>
                    <a:rPr lang="ja-JP" altLang="en-US" sz="550" b="1" i="0" u="none" strike="noStrike" baseline="0" dirty="0">
                      <a:latin typeface="HiraginoUDSansStd-W3"/>
                    </a:rPr>
                    <a:t>対応</a:t>
                  </a:r>
                </a:p>
                <a:p>
                  <a:pPr algn="l">
                    <a:lnSpc>
                      <a:spcPts val="500"/>
                    </a:lnSpc>
                  </a:pPr>
                  <a:r>
                    <a:rPr lang="ja-JP" altLang="en-US" sz="550" b="1" i="0" u="none" strike="noStrike" spc="-120" dirty="0">
                      <a:latin typeface="HiraginoUDSansStd-W3"/>
                    </a:rPr>
                    <a:t>インターホンリモコ</a:t>
                  </a:r>
                  <a:r>
                    <a:rPr lang="ja-JP" altLang="en-US" sz="550" b="1" i="0" u="none" strike="noStrike" spc="-50" dirty="0">
                      <a:latin typeface="HiraginoUDSansStd-W3"/>
                    </a:rPr>
                    <a:t>ン選択時</a:t>
                  </a:r>
                  <a:endParaRPr lang="ja-JP" altLang="en-US" sz="550" b="1" spc="-50" dirty="0"/>
                </a:p>
              </p:txBody>
            </p:sp>
          </p:grpSp>
        </p:grpSp>
      </p:grpSp>
      <p:pic>
        <p:nvPicPr>
          <p:cNvPr id="445" name="図 444">
            <a:extLst>
              <a:ext uri="{FF2B5EF4-FFF2-40B4-BE49-F238E27FC236}">
                <a16:creationId xmlns:a16="http://schemas.microsoft.com/office/drawing/2014/main" id="{243170FF-BFB4-76E1-E4B4-6BCBE8777536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9314" y="8770167"/>
            <a:ext cx="1126061" cy="1316786"/>
          </a:xfrm>
          <a:prstGeom prst="rect">
            <a:avLst/>
          </a:prstGeom>
        </p:spPr>
      </p:pic>
      <p:pic>
        <p:nvPicPr>
          <p:cNvPr id="441" name="図 440">
            <a:extLst>
              <a:ext uri="{FF2B5EF4-FFF2-40B4-BE49-F238E27FC236}">
                <a16:creationId xmlns:a16="http://schemas.microsoft.com/office/drawing/2014/main" id="{165D924F-99F1-E273-245A-F88D6DE7DCA9}"/>
              </a:ext>
            </a:extLst>
          </p:cNvPr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1373" y="5848966"/>
            <a:ext cx="1183540" cy="1191378"/>
          </a:xfrm>
          <a:prstGeom prst="rect">
            <a:avLst/>
          </a:prstGeom>
        </p:spPr>
      </p:pic>
      <p:pic>
        <p:nvPicPr>
          <p:cNvPr id="435" name="図 434">
            <a:extLst>
              <a:ext uri="{FF2B5EF4-FFF2-40B4-BE49-F238E27FC236}">
                <a16:creationId xmlns:a16="http://schemas.microsoft.com/office/drawing/2014/main" id="{62E9C285-10B2-265D-B0D6-708FFF60F50E}"/>
              </a:ext>
            </a:extLst>
          </p:cNvPr>
          <p:cNvPicPr>
            <a:picLocks noChangeAspect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8296" y="1766341"/>
            <a:ext cx="1233181" cy="1272371"/>
          </a:xfrm>
          <a:prstGeom prst="rect">
            <a:avLst/>
          </a:prstGeom>
        </p:spPr>
      </p:pic>
      <p:pic>
        <p:nvPicPr>
          <p:cNvPr id="433" name="図 432">
            <a:extLst>
              <a:ext uri="{FF2B5EF4-FFF2-40B4-BE49-F238E27FC236}">
                <a16:creationId xmlns:a16="http://schemas.microsoft.com/office/drawing/2014/main" id="{2B8FE2D2-EE5A-5DD1-AB3C-BC6D12A2CECA}"/>
              </a:ext>
            </a:extLst>
          </p:cNvPr>
          <p:cNvPicPr>
            <a:picLocks noChangeAspect="1"/>
          </p:cNvPicPr>
          <p:nvPr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9867" y="1701536"/>
            <a:ext cx="1118223" cy="1382103"/>
          </a:xfrm>
          <a:prstGeom prst="rect">
            <a:avLst/>
          </a:prstGeom>
        </p:spPr>
      </p:pic>
      <p:pic>
        <p:nvPicPr>
          <p:cNvPr id="431" name="図 430">
            <a:extLst>
              <a:ext uri="{FF2B5EF4-FFF2-40B4-BE49-F238E27FC236}">
                <a16:creationId xmlns:a16="http://schemas.microsoft.com/office/drawing/2014/main" id="{58BE3C8E-87BF-EFA9-ADC2-E36DDAA80096}"/>
              </a:ext>
            </a:extLst>
          </p:cNvPr>
          <p:cNvPicPr>
            <a:picLocks noChangeAspect="1"/>
          </p:cNvPicPr>
          <p:nvPr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7321" y="1740432"/>
            <a:ext cx="1180927" cy="1340300"/>
          </a:xfrm>
          <a:prstGeom prst="rect">
            <a:avLst/>
          </a:prstGeom>
        </p:spPr>
      </p:pic>
      <p:grpSp>
        <p:nvGrpSpPr>
          <p:cNvPr id="20" name="グループ化 19">
            <a:extLst>
              <a:ext uri="{FF2B5EF4-FFF2-40B4-BE49-F238E27FC236}">
                <a16:creationId xmlns:a16="http://schemas.microsoft.com/office/drawing/2014/main" id="{0F0BBAFB-02FC-F65F-F0EF-0A4FCD1C3A65}"/>
              </a:ext>
            </a:extLst>
          </p:cNvPr>
          <p:cNvGrpSpPr/>
          <p:nvPr/>
        </p:nvGrpSpPr>
        <p:grpSpPr>
          <a:xfrm>
            <a:off x="0" y="0"/>
            <a:ext cx="7559675" cy="696686"/>
            <a:chOff x="0" y="0"/>
            <a:chExt cx="7559675" cy="696686"/>
          </a:xfrm>
        </p:grpSpPr>
        <p:sp>
          <p:nvSpPr>
            <p:cNvPr id="17" name="正方形/長方形 16">
              <a:extLst>
                <a:ext uri="{FF2B5EF4-FFF2-40B4-BE49-F238E27FC236}">
                  <a16:creationId xmlns:a16="http://schemas.microsoft.com/office/drawing/2014/main" id="{3E3C0AB4-675A-7039-975B-B5B16FE42876}"/>
                </a:ext>
              </a:extLst>
            </p:cNvPr>
            <p:cNvSpPr/>
            <p:nvPr/>
          </p:nvSpPr>
          <p:spPr>
            <a:xfrm>
              <a:off x="0" y="0"/>
              <a:ext cx="7559675" cy="696686"/>
            </a:xfrm>
            <a:prstGeom prst="rect">
              <a:avLst/>
            </a:prstGeom>
            <a:solidFill>
              <a:srgbClr val="0B3775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grpSp>
          <p:nvGrpSpPr>
            <p:cNvPr id="19" name="グループ化 18">
              <a:extLst>
                <a:ext uri="{FF2B5EF4-FFF2-40B4-BE49-F238E27FC236}">
                  <a16:creationId xmlns:a16="http://schemas.microsoft.com/office/drawing/2014/main" id="{064DC885-D2D1-B86A-71BB-BC1CBF155726}"/>
                </a:ext>
              </a:extLst>
            </p:cNvPr>
            <p:cNvGrpSpPr/>
            <p:nvPr/>
          </p:nvGrpSpPr>
          <p:grpSpPr>
            <a:xfrm>
              <a:off x="253708" y="4272"/>
              <a:ext cx="7022571" cy="615749"/>
              <a:chOff x="253708" y="4272"/>
              <a:chExt cx="7022571" cy="615749"/>
            </a:xfrm>
          </p:grpSpPr>
          <p:pic>
            <p:nvPicPr>
              <p:cNvPr id="3" name="図 2">
                <a:extLst>
                  <a:ext uri="{FF2B5EF4-FFF2-40B4-BE49-F238E27FC236}">
                    <a16:creationId xmlns:a16="http://schemas.microsoft.com/office/drawing/2014/main" id="{AA69722E-E2EC-41F8-8BE6-B0648601533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53708" y="4272"/>
                <a:ext cx="1835055" cy="615749"/>
              </a:xfrm>
              <a:prstGeom prst="rect">
                <a:avLst/>
              </a:prstGeom>
            </p:spPr>
          </p:pic>
          <p:grpSp>
            <p:nvGrpSpPr>
              <p:cNvPr id="18" name="グループ化 17">
                <a:extLst>
                  <a:ext uri="{FF2B5EF4-FFF2-40B4-BE49-F238E27FC236}">
                    <a16:creationId xmlns:a16="http://schemas.microsoft.com/office/drawing/2014/main" id="{DFA3261C-9099-6E22-47E7-2697B634C601}"/>
                  </a:ext>
                </a:extLst>
              </p:cNvPr>
              <p:cNvGrpSpPr/>
              <p:nvPr/>
            </p:nvGrpSpPr>
            <p:grpSpPr>
              <a:xfrm>
                <a:off x="2427161" y="127925"/>
                <a:ext cx="4849118" cy="459211"/>
                <a:chOff x="2427161" y="127925"/>
                <a:chExt cx="4849118" cy="459211"/>
              </a:xfrm>
            </p:grpSpPr>
            <p:pic>
              <p:nvPicPr>
                <p:cNvPr id="12" name="図 11">
                  <a:extLst>
                    <a:ext uri="{FF2B5EF4-FFF2-40B4-BE49-F238E27FC236}">
                      <a16:creationId xmlns:a16="http://schemas.microsoft.com/office/drawing/2014/main" id="{4D580EA9-9339-CCF0-6FFA-CF34F242167F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11" cstate="hq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2427161" y="127925"/>
                  <a:ext cx="4849118" cy="449379"/>
                </a:xfrm>
                <a:prstGeom prst="rect">
                  <a:avLst/>
                </a:prstGeom>
              </p:spPr>
            </p:pic>
            <p:sp>
              <p:nvSpPr>
                <p:cNvPr id="14" name="テキスト ボックス 13">
                  <a:extLst>
                    <a:ext uri="{FF2B5EF4-FFF2-40B4-BE49-F238E27FC236}">
                      <a16:creationId xmlns:a16="http://schemas.microsoft.com/office/drawing/2014/main" id="{1BDC94AD-7707-A40C-DBD5-638CCC463380}"/>
                    </a:ext>
                  </a:extLst>
                </p:cNvPr>
                <p:cNvSpPr txBox="1"/>
                <p:nvPr/>
              </p:nvSpPr>
              <p:spPr>
                <a:xfrm>
                  <a:off x="2797456" y="156249"/>
                  <a:ext cx="4439086" cy="430887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r>
                    <a:rPr lang="ja-JP" altLang="en-US" sz="2200" b="1" i="0" u="none" strike="noStrike" spc="110" dirty="0">
                      <a:solidFill>
                        <a:srgbClr val="FFFFFF"/>
                      </a:solidFill>
                      <a:latin typeface="HiraginoUDSansStd-W6"/>
                    </a:rPr>
                    <a:t>当店特別価格</a:t>
                  </a:r>
                  <a:r>
                    <a:rPr lang="ja-JP" altLang="en-US" sz="1600" b="1" i="0" u="none" strike="noStrike" baseline="0" dirty="0">
                      <a:solidFill>
                        <a:srgbClr val="FFFFFF"/>
                      </a:solidFill>
                      <a:latin typeface="HiraginoUDSansStd-W6"/>
                    </a:rPr>
                    <a:t>にて</a:t>
                  </a:r>
                  <a:r>
                    <a:rPr lang="ja-JP" altLang="en-US" sz="2200" b="1" i="0" u="none" strike="noStrike" spc="110" dirty="0">
                      <a:solidFill>
                        <a:srgbClr val="FFFFFF"/>
                      </a:solidFill>
                      <a:latin typeface="HiraginoUDSansStd-W6"/>
                    </a:rPr>
                    <a:t>大特価販売中</a:t>
                  </a:r>
                  <a:endParaRPr lang="ja-JP" altLang="en-US" sz="2200" b="1" spc="110" dirty="0"/>
                </a:p>
              </p:txBody>
            </p:sp>
          </p:grpSp>
        </p:grpSp>
      </p:grpSp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0F4F8A91-4D89-9315-2D76-7902B2359DDA}"/>
              </a:ext>
            </a:extLst>
          </p:cNvPr>
          <p:cNvSpPr txBox="1"/>
          <p:nvPr/>
        </p:nvSpPr>
        <p:spPr>
          <a:xfrm>
            <a:off x="225051" y="771026"/>
            <a:ext cx="7392418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ja-JP" altLang="en-US" sz="2000" b="1" i="0" u="none" strike="noStrike" spc="-160" dirty="0">
                <a:latin typeface="HiraginoUDSansStd-W5"/>
              </a:rPr>
              <a:t>とっても省エネな最新のエコキュートに買い替えるチャンスで</a:t>
            </a:r>
            <a:r>
              <a:rPr lang="ja-JP" altLang="en-US" sz="2000" b="1" i="0" u="none" strike="noStrike" spc="-700" dirty="0">
                <a:latin typeface="HiraginoUDSansStd-W5"/>
              </a:rPr>
              <a:t>す</a:t>
            </a:r>
            <a:r>
              <a:rPr lang="ja-JP" altLang="en-US" sz="2000" b="1" i="0" u="none" strike="noStrike" spc="-160" baseline="0" dirty="0">
                <a:latin typeface="HiraginoUDSansStd-W5"/>
              </a:rPr>
              <a:t>！</a:t>
            </a:r>
            <a:endParaRPr lang="ja-JP" altLang="en-US" b="1" spc="-160" dirty="0"/>
          </a:p>
        </p:txBody>
      </p:sp>
      <p:grpSp>
        <p:nvGrpSpPr>
          <p:cNvPr id="34" name="グループ化 33">
            <a:extLst>
              <a:ext uri="{FF2B5EF4-FFF2-40B4-BE49-F238E27FC236}">
                <a16:creationId xmlns:a16="http://schemas.microsoft.com/office/drawing/2014/main" id="{763695BD-6A3F-2716-7873-55199F819780}"/>
              </a:ext>
            </a:extLst>
          </p:cNvPr>
          <p:cNvGrpSpPr/>
          <p:nvPr/>
        </p:nvGrpSpPr>
        <p:grpSpPr>
          <a:xfrm>
            <a:off x="283396" y="1202100"/>
            <a:ext cx="2143765" cy="567386"/>
            <a:chOff x="283396" y="1202100"/>
            <a:chExt cx="2143765" cy="567386"/>
          </a:xfrm>
        </p:grpSpPr>
        <p:sp>
          <p:nvSpPr>
            <p:cNvPr id="31" name="正方形/長方形 30">
              <a:extLst>
                <a:ext uri="{FF2B5EF4-FFF2-40B4-BE49-F238E27FC236}">
                  <a16:creationId xmlns:a16="http://schemas.microsoft.com/office/drawing/2014/main" id="{1821BD10-84F1-9FF2-7245-64D8EAF355C0}"/>
                </a:ext>
              </a:extLst>
            </p:cNvPr>
            <p:cNvSpPr/>
            <p:nvPr/>
          </p:nvSpPr>
          <p:spPr>
            <a:xfrm>
              <a:off x="299846" y="1202100"/>
              <a:ext cx="2127315" cy="539719"/>
            </a:xfrm>
            <a:prstGeom prst="rect">
              <a:avLst/>
            </a:prstGeom>
            <a:solidFill>
              <a:srgbClr val="B8A12C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2" name="テキスト ボックス 21">
              <a:extLst>
                <a:ext uri="{FF2B5EF4-FFF2-40B4-BE49-F238E27FC236}">
                  <a16:creationId xmlns:a16="http://schemas.microsoft.com/office/drawing/2014/main" id="{5CB641DA-6289-799D-F023-F84106B1BC7F}"/>
                </a:ext>
              </a:extLst>
            </p:cNvPr>
            <p:cNvSpPr txBox="1"/>
            <p:nvPr/>
          </p:nvSpPr>
          <p:spPr>
            <a:xfrm>
              <a:off x="515638" y="1249500"/>
              <a:ext cx="1716836" cy="27699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ja-JP" altLang="en-US" sz="1200" b="1" i="0" u="none" strike="noStrike" spc="-120" dirty="0">
                  <a:solidFill>
                    <a:srgbClr val="FFFFFF"/>
                  </a:solidFill>
                  <a:latin typeface="HiraginoUDSansStd-W6"/>
                </a:rPr>
                <a:t>プレミアムエコキュート</a:t>
              </a:r>
              <a:endParaRPr lang="ja-JP" altLang="en-US" sz="1200" b="1" spc="-120" dirty="0"/>
            </a:p>
          </p:txBody>
        </p:sp>
        <p:grpSp>
          <p:nvGrpSpPr>
            <p:cNvPr id="32" name="グループ化 31">
              <a:extLst>
                <a:ext uri="{FF2B5EF4-FFF2-40B4-BE49-F238E27FC236}">
                  <a16:creationId xmlns:a16="http://schemas.microsoft.com/office/drawing/2014/main" id="{CAAD6897-7683-02DD-3CBE-B5DF2523A446}"/>
                </a:ext>
              </a:extLst>
            </p:cNvPr>
            <p:cNvGrpSpPr/>
            <p:nvPr/>
          </p:nvGrpSpPr>
          <p:grpSpPr>
            <a:xfrm>
              <a:off x="504488" y="1513045"/>
              <a:ext cx="648549" cy="246221"/>
              <a:chOff x="504488" y="1513045"/>
              <a:chExt cx="648549" cy="246221"/>
            </a:xfrm>
          </p:grpSpPr>
          <p:sp>
            <p:nvSpPr>
              <p:cNvPr id="27" name="正方形/長方形 26">
                <a:extLst>
                  <a:ext uri="{FF2B5EF4-FFF2-40B4-BE49-F238E27FC236}">
                    <a16:creationId xmlns:a16="http://schemas.microsoft.com/office/drawing/2014/main" id="{27DC2C31-D3AB-66ED-34E4-7AE025ACB05F}"/>
                  </a:ext>
                </a:extLst>
              </p:cNvPr>
              <p:cNvSpPr/>
              <p:nvPr/>
            </p:nvSpPr>
            <p:spPr>
              <a:xfrm>
                <a:off x="504488" y="1585704"/>
                <a:ext cx="648549" cy="124893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4" name="テキスト ボックス 23">
                <a:extLst>
                  <a:ext uri="{FF2B5EF4-FFF2-40B4-BE49-F238E27FC236}">
                    <a16:creationId xmlns:a16="http://schemas.microsoft.com/office/drawing/2014/main" id="{E5141BB3-27DE-1A09-8227-17B7A5DFBB79}"/>
                  </a:ext>
                </a:extLst>
              </p:cNvPr>
              <p:cNvSpPr txBox="1"/>
              <p:nvPr/>
            </p:nvSpPr>
            <p:spPr>
              <a:xfrm>
                <a:off x="613828" y="1513045"/>
                <a:ext cx="492049" cy="24622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altLang="ja-JP" sz="1000" b="1" i="0" u="none" strike="noStrike" spc="50" baseline="0" dirty="0">
                    <a:latin typeface="BIZ UDゴシック" panose="020B0400000000000000" pitchFamily="49" charset="-128"/>
                    <a:ea typeface="BIZ UDゴシック" panose="020B0400000000000000" pitchFamily="49" charset="-128"/>
                  </a:rPr>
                  <a:t>1</a:t>
                </a:r>
                <a:r>
                  <a:rPr lang="ja-JP" altLang="en-US" sz="700" b="1" i="0" u="none" strike="noStrike" spc="50" dirty="0">
                    <a:latin typeface="BIZ UDゴシック" panose="020B0400000000000000" pitchFamily="49" charset="-128"/>
                    <a:ea typeface="BIZ UDゴシック" panose="020B0400000000000000" pitchFamily="49" charset="-128"/>
                  </a:rPr>
                  <a:t>缶式</a:t>
                </a:r>
                <a:endParaRPr lang="ja-JP" altLang="en-US" sz="700" b="1" spc="50" dirty="0">
                  <a:latin typeface="BIZ UDゴシック" panose="020B0400000000000000" pitchFamily="49" charset="-128"/>
                  <a:ea typeface="BIZ UDゴシック" panose="020B0400000000000000" pitchFamily="49" charset="-128"/>
                </a:endParaRPr>
              </a:p>
            </p:txBody>
          </p:sp>
        </p:grpSp>
        <p:grpSp>
          <p:nvGrpSpPr>
            <p:cNvPr id="33" name="グループ化 32">
              <a:extLst>
                <a:ext uri="{FF2B5EF4-FFF2-40B4-BE49-F238E27FC236}">
                  <a16:creationId xmlns:a16="http://schemas.microsoft.com/office/drawing/2014/main" id="{92A3E5B6-BCA6-1387-4BA0-48A8A43CD26F}"/>
                </a:ext>
              </a:extLst>
            </p:cNvPr>
            <p:cNvGrpSpPr/>
            <p:nvPr/>
          </p:nvGrpSpPr>
          <p:grpSpPr>
            <a:xfrm>
              <a:off x="1175339" y="1530959"/>
              <a:ext cx="1043753" cy="238527"/>
              <a:chOff x="1175339" y="1530959"/>
              <a:chExt cx="1043753" cy="238527"/>
            </a:xfrm>
          </p:grpSpPr>
          <p:sp>
            <p:nvSpPr>
              <p:cNvPr id="28" name="正方形/長方形 27">
                <a:extLst>
                  <a:ext uri="{FF2B5EF4-FFF2-40B4-BE49-F238E27FC236}">
                    <a16:creationId xmlns:a16="http://schemas.microsoft.com/office/drawing/2014/main" id="{0B78A37A-2124-71C6-A654-8443AF7BD71F}"/>
                  </a:ext>
                </a:extLst>
              </p:cNvPr>
              <p:cNvSpPr/>
              <p:nvPr/>
            </p:nvSpPr>
            <p:spPr>
              <a:xfrm>
                <a:off x="1175339" y="1585704"/>
                <a:ext cx="1043753" cy="124893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6" name="テキスト ボックス 25">
                <a:extLst>
                  <a:ext uri="{FF2B5EF4-FFF2-40B4-BE49-F238E27FC236}">
                    <a16:creationId xmlns:a16="http://schemas.microsoft.com/office/drawing/2014/main" id="{D766976F-E205-7839-144B-488F3BAEEB38}"/>
                  </a:ext>
                </a:extLst>
              </p:cNvPr>
              <p:cNvSpPr txBox="1"/>
              <p:nvPr/>
            </p:nvSpPr>
            <p:spPr>
              <a:xfrm>
                <a:off x="1328960" y="1530959"/>
                <a:ext cx="768723" cy="23852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ja-JP" altLang="en-US" sz="950" b="1" i="0" u="none" strike="noStrike" spc="-100" dirty="0">
                    <a:solidFill>
                      <a:srgbClr val="CF0000"/>
                    </a:solidFill>
                    <a:latin typeface="ShinGoPro-Medium"/>
                  </a:rPr>
                  <a:t>フルオート</a:t>
                </a:r>
                <a:endParaRPr lang="ja-JP" altLang="en-US" sz="950" b="1" spc="-100" dirty="0"/>
              </a:p>
            </p:txBody>
          </p:sp>
        </p:grpSp>
        <p:cxnSp>
          <p:nvCxnSpPr>
            <p:cNvPr id="30" name="直線コネクタ 29">
              <a:extLst>
                <a:ext uri="{FF2B5EF4-FFF2-40B4-BE49-F238E27FC236}">
                  <a16:creationId xmlns:a16="http://schemas.microsoft.com/office/drawing/2014/main" id="{1D5F677D-B309-4277-038E-BD32DD091D91}"/>
                </a:ext>
              </a:extLst>
            </p:cNvPr>
            <p:cNvCxnSpPr/>
            <p:nvPr/>
          </p:nvCxnSpPr>
          <p:spPr>
            <a:xfrm flipH="1">
              <a:off x="283396" y="1545559"/>
              <a:ext cx="2143765" cy="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5" name="グループ化 34">
            <a:extLst>
              <a:ext uri="{FF2B5EF4-FFF2-40B4-BE49-F238E27FC236}">
                <a16:creationId xmlns:a16="http://schemas.microsoft.com/office/drawing/2014/main" id="{250A6DF6-412D-1BC0-0BF4-9F210987A0BC}"/>
              </a:ext>
            </a:extLst>
          </p:cNvPr>
          <p:cNvGrpSpPr/>
          <p:nvPr/>
        </p:nvGrpSpPr>
        <p:grpSpPr>
          <a:xfrm>
            <a:off x="2702072" y="1202100"/>
            <a:ext cx="2143765" cy="567386"/>
            <a:chOff x="283396" y="1202100"/>
            <a:chExt cx="2143765" cy="567386"/>
          </a:xfrm>
        </p:grpSpPr>
        <p:sp>
          <p:nvSpPr>
            <p:cNvPr id="36" name="正方形/長方形 35">
              <a:extLst>
                <a:ext uri="{FF2B5EF4-FFF2-40B4-BE49-F238E27FC236}">
                  <a16:creationId xmlns:a16="http://schemas.microsoft.com/office/drawing/2014/main" id="{EDBF9587-F991-9737-1823-7D6A18BED775}"/>
                </a:ext>
              </a:extLst>
            </p:cNvPr>
            <p:cNvSpPr/>
            <p:nvPr/>
          </p:nvSpPr>
          <p:spPr>
            <a:xfrm>
              <a:off x="299846" y="1202100"/>
              <a:ext cx="2127315" cy="539719"/>
            </a:xfrm>
            <a:prstGeom prst="rect">
              <a:avLst/>
            </a:prstGeom>
            <a:solidFill>
              <a:srgbClr val="00AC96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7" name="テキスト ボックス 36">
              <a:extLst>
                <a:ext uri="{FF2B5EF4-FFF2-40B4-BE49-F238E27FC236}">
                  <a16:creationId xmlns:a16="http://schemas.microsoft.com/office/drawing/2014/main" id="{9247D6D3-AA62-C237-1321-5465D6E831B6}"/>
                </a:ext>
              </a:extLst>
            </p:cNvPr>
            <p:cNvSpPr txBox="1"/>
            <p:nvPr/>
          </p:nvSpPr>
          <p:spPr>
            <a:xfrm>
              <a:off x="515638" y="1207217"/>
              <a:ext cx="1716836" cy="37625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lnSpc>
                  <a:spcPts val="1100"/>
                </a:lnSpc>
              </a:pPr>
              <a:r>
                <a:rPr lang="ja-JP" altLang="en-US" sz="1050" b="1" i="0" u="none" strike="noStrike" baseline="0" dirty="0">
                  <a:solidFill>
                    <a:srgbClr val="FFFFFF"/>
                  </a:solidFill>
                  <a:latin typeface="HiraginoUDSansStd-W6"/>
                </a:rPr>
                <a:t>高圧力パワフル給湯</a:t>
              </a:r>
            </a:p>
            <a:p>
              <a:pPr algn="ctr">
                <a:lnSpc>
                  <a:spcPts val="1100"/>
                </a:lnSpc>
              </a:pPr>
              <a:r>
                <a:rPr lang="ja-JP" altLang="en-US" sz="1050" b="1" i="0" u="none" strike="noStrike" dirty="0">
                  <a:solidFill>
                    <a:srgbClr val="FFFFFF"/>
                  </a:solidFill>
                  <a:latin typeface="HiraginoUDSansStd-W6"/>
                </a:rPr>
                <a:t>省スペース</a:t>
              </a:r>
              <a:r>
                <a:rPr lang="ja-JP" altLang="en-US" sz="1050" b="1" i="0" u="none" strike="noStrike" spc="-150" baseline="0" dirty="0">
                  <a:solidFill>
                    <a:srgbClr val="FFFFFF"/>
                  </a:solidFill>
                  <a:latin typeface="HiraginoUDSansStd-W6"/>
                </a:rPr>
                <a:t>・スリムタイプ</a:t>
              </a:r>
              <a:endParaRPr lang="ja-JP" altLang="en-US" sz="1050" b="1" spc="-120" dirty="0"/>
            </a:p>
          </p:txBody>
        </p:sp>
        <p:grpSp>
          <p:nvGrpSpPr>
            <p:cNvPr id="38" name="グループ化 37">
              <a:extLst>
                <a:ext uri="{FF2B5EF4-FFF2-40B4-BE49-F238E27FC236}">
                  <a16:creationId xmlns:a16="http://schemas.microsoft.com/office/drawing/2014/main" id="{B9421C72-E831-BD34-3485-F96655EBF248}"/>
                </a:ext>
              </a:extLst>
            </p:cNvPr>
            <p:cNvGrpSpPr/>
            <p:nvPr/>
          </p:nvGrpSpPr>
          <p:grpSpPr>
            <a:xfrm>
              <a:off x="504488" y="1513045"/>
              <a:ext cx="648549" cy="246221"/>
              <a:chOff x="504488" y="1513045"/>
              <a:chExt cx="648549" cy="246221"/>
            </a:xfrm>
          </p:grpSpPr>
          <p:sp>
            <p:nvSpPr>
              <p:cNvPr id="43" name="正方形/長方形 42">
                <a:extLst>
                  <a:ext uri="{FF2B5EF4-FFF2-40B4-BE49-F238E27FC236}">
                    <a16:creationId xmlns:a16="http://schemas.microsoft.com/office/drawing/2014/main" id="{43CAECDF-B95B-1871-D899-426ACA2A8ED6}"/>
                  </a:ext>
                </a:extLst>
              </p:cNvPr>
              <p:cNvSpPr/>
              <p:nvPr/>
            </p:nvSpPr>
            <p:spPr>
              <a:xfrm>
                <a:off x="504488" y="1585704"/>
                <a:ext cx="648549" cy="124893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4" name="テキスト ボックス 43">
                <a:extLst>
                  <a:ext uri="{FF2B5EF4-FFF2-40B4-BE49-F238E27FC236}">
                    <a16:creationId xmlns:a16="http://schemas.microsoft.com/office/drawing/2014/main" id="{F115E1A2-1430-7D78-4F7C-61E829D11A4E}"/>
                  </a:ext>
                </a:extLst>
              </p:cNvPr>
              <p:cNvSpPr txBox="1"/>
              <p:nvPr/>
            </p:nvSpPr>
            <p:spPr>
              <a:xfrm>
                <a:off x="613828" y="1513045"/>
                <a:ext cx="492049" cy="24622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altLang="ja-JP" sz="1000" b="1" i="0" u="none" strike="noStrike" spc="50" baseline="0" dirty="0">
                    <a:latin typeface="BIZ UDゴシック" panose="020B0400000000000000" pitchFamily="49" charset="-128"/>
                    <a:ea typeface="BIZ UDゴシック" panose="020B0400000000000000" pitchFamily="49" charset="-128"/>
                  </a:rPr>
                  <a:t>1</a:t>
                </a:r>
                <a:r>
                  <a:rPr lang="ja-JP" altLang="en-US" sz="700" b="1" i="0" u="none" strike="noStrike" spc="50" dirty="0">
                    <a:latin typeface="BIZ UDゴシック" panose="020B0400000000000000" pitchFamily="49" charset="-128"/>
                    <a:ea typeface="BIZ UDゴシック" panose="020B0400000000000000" pitchFamily="49" charset="-128"/>
                  </a:rPr>
                  <a:t>缶式</a:t>
                </a:r>
                <a:endParaRPr lang="ja-JP" altLang="en-US" sz="700" b="1" spc="50" dirty="0">
                  <a:latin typeface="BIZ UDゴシック" panose="020B0400000000000000" pitchFamily="49" charset="-128"/>
                  <a:ea typeface="BIZ UDゴシック" panose="020B0400000000000000" pitchFamily="49" charset="-128"/>
                </a:endParaRPr>
              </a:p>
            </p:txBody>
          </p:sp>
        </p:grpSp>
        <p:grpSp>
          <p:nvGrpSpPr>
            <p:cNvPr id="39" name="グループ化 38">
              <a:extLst>
                <a:ext uri="{FF2B5EF4-FFF2-40B4-BE49-F238E27FC236}">
                  <a16:creationId xmlns:a16="http://schemas.microsoft.com/office/drawing/2014/main" id="{8F4980B5-B52D-24CC-7FFE-4B6CD32F2F80}"/>
                </a:ext>
              </a:extLst>
            </p:cNvPr>
            <p:cNvGrpSpPr/>
            <p:nvPr/>
          </p:nvGrpSpPr>
          <p:grpSpPr>
            <a:xfrm>
              <a:off x="1175339" y="1530959"/>
              <a:ext cx="1043753" cy="238527"/>
              <a:chOff x="1175339" y="1530959"/>
              <a:chExt cx="1043753" cy="238527"/>
            </a:xfrm>
          </p:grpSpPr>
          <p:sp>
            <p:nvSpPr>
              <p:cNvPr id="41" name="正方形/長方形 40">
                <a:extLst>
                  <a:ext uri="{FF2B5EF4-FFF2-40B4-BE49-F238E27FC236}">
                    <a16:creationId xmlns:a16="http://schemas.microsoft.com/office/drawing/2014/main" id="{97C534C5-B3CB-2110-B76E-A02E84AB84DD}"/>
                  </a:ext>
                </a:extLst>
              </p:cNvPr>
              <p:cNvSpPr/>
              <p:nvPr/>
            </p:nvSpPr>
            <p:spPr>
              <a:xfrm>
                <a:off x="1175339" y="1585704"/>
                <a:ext cx="1043753" cy="124893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2" name="テキスト ボックス 41">
                <a:extLst>
                  <a:ext uri="{FF2B5EF4-FFF2-40B4-BE49-F238E27FC236}">
                    <a16:creationId xmlns:a16="http://schemas.microsoft.com/office/drawing/2014/main" id="{D29B6644-2403-6208-8644-0E9D1921D0BB}"/>
                  </a:ext>
                </a:extLst>
              </p:cNvPr>
              <p:cNvSpPr txBox="1"/>
              <p:nvPr/>
            </p:nvSpPr>
            <p:spPr>
              <a:xfrm>
                <a:off x="1328960" y="1530959"/>
                <a:ext cx="768723" cy="23852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ja-JP" altLang="en-US" sz="950" b="1" i="0" u="none" strike="noStrike" spc="-100" dirty="0">
                    <a:solidFill>
                      <a:srgbClr val="CF0000"/>
                    </a:solidFill>
                    <a:latin typeface="ShinGoPro-Medium"/>
                  </a:rPr>
                  <a:t>フルオート</a:t>
                </a:r>
                <a:endParaRPr lang="ja-JP" altLang="en-US" sz="950" b="1" spc="-100" dirty="0"/>
              </a:p>
            </p:txBody>
          </p:sp>
        </p:grpSp>
        <p:cxnSp>
          <p:nvCxnSpPr>
            <p:cNvPr id="40" name="直線コネクタ 39">
              <a:extLst>
                <a:ext uri="{FF2B5EF4-FFF2-40B4-BE49-F238E27FC236}">
                  <a16:creationId xmlns:a16="http://schemas.microsoft.com/office/drawing/2014/main" id="{A7CFF052-926E-BF10-7A62-60BF5610FEFE}"/>
                </a:ext>
              </a:extLst>
            </p:cNvPr>
            <p:cNvCxnSpPr/>
            <p:nvPr/>
          </p:nvCxnSpPr>
          <p:spPr>
            <a:xfrm flipH="1">
              <a:off x="283396" y="1545559"/>
              <a:ext cx="2143765" cy="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8" name="グループ化 47">
            <a:extLst>
              <a:ext uri="{FF2B5EF4-FFF2-40B4-BE49-F238E27FC236}">
                <a16:creationId xmlns:a16="http://schemas.microsoft.com/office/drawing/2014/main" id="{01217A62-F3C7-E974-3779-E4C75FE1DFB3}"/>
              </a:ext>
            </a:extLst>
          </p:cNvPr>
          <p:cNvGrpSpPr/>
          <p:nvPr/>
        </p:nvGrpSpPr>
        <p:grpSpPr>
          <a:xfrm>
            <a:off x="5116064" y="1202100"/>
            <a:ext cx="2143765" cy="567386"/>
            <a:chOff x="283396" y="1202100"/>
            <a:chExt cx="2143765" cy="567386"/>
          </a:xfrm>
        </p:grpSpPr>
        <p:sp>
          <p:nvSpPr>
            <p:cNvPr id="49" name="正方形/長方形 48">
              <a:extLst>
                <a:ext uri="{FF2B5EF4-FFF2-40B4-BE49-F238E27FC236}">
                  <a16:creationId xmlns:a16="http://schemas.microsoft.com/office/drawing/2014/main" id="{06CA1CDD-010E-D764-077E-81F81060F0D4}"/>
                </a:ext>
              </a:extLst>
            </p:cNvPr>
            <p:cNvSpPr/>
            <p:nvPr/>
          </p:nvSpPr>
          <p:spPr>
            <a:xfrm>
              <a:off x="299846" y="1202100"/>
              <a:ext cx="2127315" cy="539719"/>
            </a:xfrm>
            <a:prstGeom prst="rect">
              <a:avLst/>
            </a:prstGeom>
            <a:solidFill>
              <a:srgbClr val="00A0E9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0" name="テキスト ボックス 49">
              <a:extLst>
                <a:ext uri="{FF2B5EF4-FFF2-40B4-BE49-F238E27FC236}">
                  <a16:creationId xmlns:a16="http://schemas.microsoft.com/office/drawing/2014/main" id="{D238717C-C4C6-2DAE-487A-4CB10CB5153F}"/>
                </a:ext>
              </a:extLst>
            </p:cNvPr>
            <p:cNvSpPr txBox="1"/>
            <p:nvPr/>
          </p:nvSpPr>
          <p:spPr>
            <a:xfrm>
              <a:off x="515638" y="1207217"/>
              <a:ext cx="1716836" cy="37625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lnSpc>
                  <a:spcPts val="1100"/>
                </a:lnSpc>
              </a:pPr>
              <a:r>
                <a:rPr lang="ja-JP" altLang="en-US" sz="1050" b="1" i="0" u="none" strike="noStrike" baseline="0" dirty="0">
                  <a:solidFill>
                    <a:srgbClr val="FFFFFF"/>
                  </a:solidFill>
                  <a:latin typeface="HiraginoUDSansStd-W6"/>
                </a:rPr>
                <a:t>高圧力パワフル給湯</a:t>
              </a:r>
            </a:p>
            <a:p>
              <a:pPr algn="ctr">
                <a:lnSpc>
                  <a:spcPts val="1100"/>
                </a:lnSpc>
              </a:pPr>
              <a:r>
                <a:rPr lang="ja-JP" altLang="en-US" sz="1050" b="1" i="0" u="none" strike="noStrike" dirty="0">
                  <a:solidFill>
                    <a:srgbClr val="FFFFFF"/>
                  </a:solidFill>
                  <a:latin typeface="HiraginoUDSansStd-W6"/>
                </a:rPr>
                <a:t>ハイグレード</a:t>
              </a:r>
              <a:r>
                <a:rPr lang="ja-JP" altLang="en-US" sz="1050" b="1" i="0" u="none" strike="noStrike" spc="-150" baseline="0" dirty="0">
                  <a:solidFill>
                    <a:srgbClr val="FFFFFF"/>
                  </a:solidFill>
                  <a:latin typeface="HiraginoUDSansStd-W6"/>
                </a:rPr>
                <a:t>タイプ</a:t>
              </a:r>
              <a:endParaRPr lang="ja-JP" altLang="en-US" sz="1050" b="1" spc="-120" dirty="0"/>
            </a:p>
          </p:txBody>
        </p:sp>
        <p:grpSp>
          <p:nvGrpSpPr>
            <p:cNvPr id="51" name="グループ化 50">
              <a:extLst>
                <a:ext uri="{FF2B5EF4-FFF2-40B4-BE49-F238E27FC236}">
                  <a16:creationId xmlns:a16="http://schemas.microsoft.com/office/drawing/2014/main" id="{78C68EB6-152D-61AA-E182-49E7CE79D207}"/>
                </a:ext>
              </a:extLst>
            </p:cNvPr>
            <p:cNvGrpSpPr/>
            <p:nvPr/>
          </p:nvGrpSpPr>
          <p:grpSpPr>
            <a:xfrm>
              <a:off x="504488" y="1513045"/>
              <a:ext cx="648549" cy="246221"/>
              <a:chOff x="504488" y="1513045"/>
              <a:chExt cx="648549" cy="246221"/>
            </a:xfrm>
          </p:grpSpPr>
          <p:sp>
            <p:nvSpPr>
              <p:cNvPr id="56" name="正方形/長方形 55">
                <a:extLst>
                  <a:ext uri="{FF2B5EF4-FFF2-40B4-BE49-F238E27FC236}">
                    <a16:creationId xmlns:a16="http://schemas.microsoft.com/office/drawing/2014/main" id="{39D3D100-8939-6BD7-FE63-8D98C79560C1}"/>
                  </a:ext>
                </a:extLst>
              </p:cNvPr>
              <p:cNvSpPr/>
              <p:nvPr/>
            </p:nvSpPr>
            <p:spPr>
              <a:xfrm>
                <a:off x="504488" y="1585704"/>
                <a:ext cx="648549" cy="124893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57" name="テキスト ボックス 56">
                <a:extLst>
                  <a:ext uri="{FF2B5EF4-FFF2-40B4-BE49-F238E27FC236}">
                    <a16:creationId xmlns:a16="http://schemas.microsoft.com/office/drawing/2014/main" id="{87F24E41-2363-4344-210C-2C4BE9FD8E33}"/>
                  </a:ext>
                </a:extLst>
              </p:cNvPr>
              <p:cNvSpPr txBox="1"/>
              <p:nvPr/>
            </p:nvSpPr>
            <p:spPr>
              <a:xfrm>
                <a:off x="613828" y="1513045"/>
                <a:ext cx="492049" cy="24622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altLang="ja-JP" sz="1000" b="1" i="0" u="none" strike="noStrike" spc="50" baseline="0" dirty="0">
                    <a:latin typeface="BIZ UDゴシック" panose="020B0400000000000000" pitchFamily="49" charset="-128"/>
                    <a:ea typeface="BIZ UDゴシック" panose="020B0400000000000000" pitchFamily="49" charset="-128"/>
                  </a:rPr>
                  <a:t>1</a:t>
                </a:r>
                <a:r>
                  <a:rPr lang="ja-JP" altLang="en-US" sz="700" b="1" i="0" u="none" strike="noStrike" spc="50" dirty="0">
                    <a:latin typeface="BIZ UDゴシック" panose="020B0400000000000000" pitchFamily="49" charset="-128"/>
                    <a:ea typeface="BIZ UDゴシック" panose="020B0400000000000000" pitchFamily="49" charset="-128"/>
                  </a:rPr>
                  <a:t>缶式</a:t>
                </a:r>
                <a:endParaRPr lang="ja-JP" altLang="en-US" sz="700" b="1" spc="50" dirty="0">
                  <a:latin typeface="BIZ UDゴシック" panose="020B0400000000000000" pitchFamily="49" charset="-128"/>
                  <a:ea typeface="BIZ UDゴシック" panose="020B0400000000000000" pitchFamily="49" charset="-128"/>
                </a:endParaRPr>
              </a:p>
            </p:txBody>
          </p:sp>
        </p:grpSp>
        <p:grpSp>
          <p:nvGrpSpPr>
            <p:cNvPr id="52" name="グループ化 51">
              <a:extLst>
                <a:ext uri="{FF2B5EF4-FFF2-40B4-BE49-F238E27FC236}">
                  <a16:creationId xmlns:a16="http://schemas.microsoft.com/office/drawing/2014/main" id="{211C7E0D-85A1-7B97-156C-A41213544D43}"/>
                </a:ext>
              </a:extLst>
            </p:cNvPr>
            <p:cNvGrpSpPr/>
            <p:nvPr/>
          </p:nvGrpSpPr>
          <p:grpSpPr>
            <a:xfrm>
              <a:off x="1175339" y="1530959"/>
              <a:ext cx="1043753" cy="238527"/>
              <a:chOff x="1175339" y="1530959"/>
              <a:chExt cx="1043753" cy="238527"/>
            </a:xfrm>
          </p:grpSpPr>
          <p:sp>
            <p:nvSpPr>
              <p:cNvPr id="54" name="正方形/長方形 53">
                <a:extLst>
                  <a:ext uri="{FF2B5EF4-FFF2-40B4-BE49-F238E27FC236}">
                    <a16:creationId xmlns:a16="http://schemas.microsoft.com/office/drawing/2014/main" id="{3EBACB75-C847-0D4E-7C12-AE9913B44202}"/>
                  </a:ext>
                </a:extLst>
              </p:cNvPr>
              <p:cNvSpPr/>
              <p:nvPr/>
            </p:nvSpPr>
            <p:spPr>
              <a:xfrm>
                <a:off x="1175339" y="1585704"/>
                <a:ext cx="1043753" cy="124893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55" name="テキスト ボックス 54">
                <a:extLst>
                  <a:ext uri="{FF2B5EF4-FFF2-40B4-BE49-F238E27FC236}">
                    <a16:creationId xmlns:a16="http://schemas.microsoft.com/office/drawing/2014/main" id="{D81559A1-2CA8-2CB9-8460-D01AC39FB387}"/>
                  </a:ext>
                </a:extLst>
              </p:cNvPr>
              <p:cNvSpPr txBox="1"/>
              <p:nvPr/>
            </p:nvSpPr>
            <p:spPr>
              <a:xfrm>
                <a:off x="1328960" y="1530959"/>
                <a:ext cx="768723" cy="23852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ja-JP" altLang="en-US" sz="950" b="1" i="0" u="none" strike="noStrike" spc="-100" dirty="0">
                    <a:solidFill>
                      <a:srgbClr val="CF0000"/>
                    </a:solidFill>
                    <a:latin typeface="ShinGoPro-Medium"/>
                  </a:rPr>
                  <a:t>フルオート</a:t>
                </a:r>
                <a:endParaRPr lang="ja-JP" altLang="en-US" sz="950" b="1" spc="-100" dirty="0"/>
              </a:p>
            </p:txBody>
          </p:sp>
        </p:grpSp>
        <p:cxnSp>
          <p:nvCxnSpPr>
            <p:cNvPr id="53" name="直線コネクタ 52">
              <a:extLst>
                <a:ext uri="{FF2B5EF4-FFF2-40B4-BE49-F238E27FC236}">
                  <a16:creationId xmlns:a16="http://schemas.microsoft.com/office/drawing/2014/main" id="{BBD83A47-5DE1-0508-75AB-0813426E85CC}"/>
                </a:ext>
              </a:extLst>
            </p:cNvPr>
            <p:cNvCxnSpPr/>
            <p:nvPr/>
          </p:nvCxnSpPr>
          <p:spPr>
            <a:xfrm flipH="1">
              <a:off x="283396" y="1545559"/>
              <a:ext cx="2143765" cy="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8" name="グループ化 57">
            <a:extLst>
              <a:ext uri="{FF2B5EF4-FFF2-40B4-BE49-F238E27FC236}">
                <a16:creationId xmlns:a16="http://schemas.microsoft.com/office/drawing/2014/main" id="{A20054FC-5CAE-9CCE-5A06-C94A2B605538}"/>
              </a:ext>
            </a:extLst>
          </p:cNvPr>
          <p:cNvGrpSpPr/>
          <p:nvPr/>
        </p:nvGrpSpPr>
        <p:grpSpPr>
          <a:xfrm>
            <a:off x="283396" y="5318942"/>
            <a:ext cx="2143765" cy="567386"/>
            <a:chOff x="283396" y="1202100"/>
            <a:chExt cx="2143765" cy="567386"/>
          </a:xfrm>
        </p:grpSpPr>
        <p:sp>
          <p:nvSpPr>
            <p:cNvPr id="59" name="正方形/長方形 58">
              <a:extLst>
                <a:ext uri="{FF2B5EF4-FFF2-40B4-BE49-F238E27FC236}">
                  <a16:creationId xmlns:a16="http://schemas.microsoft.com/office/drawing/2014/main" id="{18EB99EB-1584-118C-F646-E095EFD21918}"/>
                </a:ext>
              </a:extLst>
            </p:cNvPr>
            <p:cNvSpPr/>
            <p:nvPr/>
          </p:nvSpPr>
          <p:spPr>
            <a:xfrm>
              <a:off x="299846" y="1202100"/>
              <a:ext cx="2127315" cy="539719"/>
            </a:xfrm>
            <a:prstGeom prst="rect">
              <a:avLst/>
            </a:prstGeom>
            <a:solidFill>
              <a:srgbClr val="00A0C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0" name="テキスト ボックス 59">
              <a:extLst>
                <a:ext uri="{FF2B5EF4-FFF2-40B4-BE49-F238E27FC236}">
                  <a16:creationId xmlns:a16="http://schemas.microsoft.com/office/drawing/2014/main" id="{414C109F-EEE7-F586-890A-A3F2D019F5AC}"/>
                </a:ext>
              </a:extLst>
            </p:cNvPr>
            <p:cNvSpPr txBox="1"/>
            <p:nvPr/>
          </p:nvSpPr>
          <p:spPr>
            <a:xfrm>
              <a:off x="655769" y="1249500"/>
              <a:ext cx="1467708" cy="27699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ja-JP" altLang="en-US" sz="1200" b="1" i="0" u="none" strike="noStrike" spc="-120" dirty="0">
                  <a:solidFill>
                    <a:srgbClr val="FFFFFF"/>
                  </a:solidFill>
                  <a:latin typeface="HiraginoUDSansStd-W6"/>
                </a:rPr>
                <a:t>ハイグレードタイプ</a:t>
              </a:r>
              <a:endParaRPr lang="ja-JP" altLang="en-US" sz="1200" b="1" spc="-120" dirty="0"/>
            </a:p>
          </p:txBody>
        </p:sp>
        <p:grpSp>
          <p:nvGrpSpPr>
            <p:cNvPr id="61" name="グループ化 60">
              <a:extLst>
                <a:ext uri="{FF2B5EF4-FFF2-40B4-BE49-F238E27FC236}">
                  <a16:creationId xmlns:a16="http://schemas.microsoft.com/office/drawing/2014/main" id="{F6AF2C9A-932F-5F07-226F-989F7425437B}"/>
                </a:ext>
              </a:extLst>
            </p:cNvPr>
            <p:cNvGrpSpPr/>
            <p:nvPr/>
          </p:nvGrpSpPr>
          <p:grpSpPr>
            <a:xfrm>
              <a:off x="504488" y="1513045"/>
              <a:ext cx="648549" cy="246221"/>
              <a:chOff x="504488" y="1513045"/>
              <a:chExt cx="648549" cy="246221"/>
            </a:xfrm>
          </p:grpSpPr>
          <p:sp>
            <p:nvSpPr>
              <p:cNvPr id="66" name="正方形/長方形 65">
                <a:extLst>
                  <a:ext uri="{FF2B5EF4-FFF2-40B4-BE49-F238E27FC236}">
                    <a16:creationId xmlns:a16="http://schemas.microsoft.com/office/drawing/2014/main" id="{E2B8E0B6-A35C-E28A-BD70-B68DF3E6E40B}"/>
                  </a:ext>
                </a:extLst>
              </p:cNvPr>
              <p:cNvSpPr/>
              <p:nvPr/>
            </p:nvSpPr>
            <p:spPr>
              <a:xfrm>
                <a:off x="504488" y="1585704"/>
                <a:ext cx="648549" cy="124893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67" name="テキスト ボックス 66">
                <a:extLst>
                  <a:ext uri="{FF2B5EF4-FFF2-40B4-BE49-F238E27FC236}">
                    <a16:creationId xmlns:a16="http://schemas.microsoft.com/office/drawing/2014/main" id="{83387BB7-06B1-ABEA-9643-FD2B68FD9168}"/>
                  </a:ext>
                </a:extLst>
              </p:cNvPr>
              <p:cNvSpPr txBox="1"/>
              <p:nvPr/>
            </p:nvSpPr>
            <p:spPr>
              <a:xfrm>
                <a:off x="613828" y="1513045"/>
                <a:ext cx="492049" cy="24622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altLang="ja-JP" sz="1000" b="1" i="0" u="none" strike="noStrike" spc="50" baseline="0" dirty="0">
                    <a:latin typeface="BIZ UDゴシック" panose="020B0400000000000000" pitchFamily="49" charset="-128"/>
                    <a:ea typeface="BIZ UDゴシック" panose="020B0400000000000000" pitchFamily="49" charset="-128"/>
                  </a:rPr>
                  <a:t>1</a:t>
                </a:r>
                <a:r>
                  <a:rPr lang="ja-JP" altLang="en-US" sz="700" b="1" i="0" u="none" strike="noStrike" spc="50" dirty="0">
                    <a:latin typeface="BIZ UDゴシック" panose="020B0400000000000000" pitchFamily="49" charset="-128"/>
                    <a:ea typeface="BIZ UDゴシック" panose="020B0400000000000000" pitchFamily="49" charset="-128"/>
                  </a:rPr>
                  <a:t>缶式</a:t>
                </a:r>
                <a:endParaRPr lang="ja-JP" altLang="en-US" sz="700" b="1" spc="50" dirty="0">
                  <a:latin typeface="BIZ UDゴシック" panose="020B0400000000000000" pitchFamily="49" charset="-128"/>
                  <a:ea typeface="BIZ UDゴシック" panose="020B0400000000000000" pitchFamily="49" charset="-128"/>
                </a:endParaRPr>
              </a:p>
            </p:txBody>
          </p:sp>
        </p:grpSp>
        <p:grpSp>
          <p:nvGrpSpPr>
            <p:cNvPr id="62" name="グループ化 61">
              <a:extLst>
                <a:ext uri="{FF2B5EF4-FFF2-40B4-BE49-F238E27FC236}">
                  <a16:creationId xmlns:a16="http://schemas.microsoft.com/office/drawing/2014/main" id="{9D4BF4EE-2AE6-4819-C1E5-1F7CD2704179}"/>
                </a:ext>
              </a:extLst>
            </p:cNvPr>
            <p:cNvGrpSpPr/>
            <p:nvPr/>
          </p:nvGrpSpPr>
          <p:grpSpPr>
            <a:xfrm>
              <a:off x="1175339" y="1530959"/>
              <a:ext cx="1043753" cy="238527"/>
              <a:chOff x="1175339" y="1530959"/>
              <a:chExt cx="1043753" cy="238527"/>
            </a:xfrm>
          </p:grpSpPr>
          <p:sp>
            <p:nvSpPr>
              <p:cNvPr id="64" name="正方形/長方形 63">
                <a:extLst>
                  <a:ext uri="{FF2B5EF4-FFF2-40B4-BE49-F238E27FC236}">
                    <a16:creationId xmlns:a16="http://schemas.microsoft.com/office/drawing/2014/main" id="{C74FB3C0-C3B1-8D1F-2AB2-D4509259AC76}"/>
                  </a:ext>
                </a:extLst>
              </p:cNvPr>
              <p:cNvSpPr/>
              <p:nvPr/>
            </p:nvSpPr>
            <p:spPr>
              <a:xfrm>
                <a:off x="1175339" y="1585704"/>
                <a:ext cx="1043753" cy="124893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65" name="テキスト ボックス 64">
                <a:extLst>
                  <a:ext uri="{FF2B5EF4-FFF2-40B4-BE49-F238E27FC236}">
                    <a16:creationId xmlns:a16="http://schemas.microsoft.com/office/drawing/2014/main" id="{A9A0B695-354B-466E-9A87-616A1104B351}"/>
                  </a:ext>
                </a:extLst>
              </p:cNvPr>
              <p:cNvSpPr txBox="1"/>
              <p:nvPr/>
            </p:nvSpPr>
            <p:spPr>
              <a:xfrm>
                <a:off x="1328960" y="1530959"/>
                <a:ext cx="768723" cy="23852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ja-JP" altLang="en-US" sz="950" b="1" i="0" u="none" strike="noStrike" spc="-100" dirty="0">
                    <a:solidFill>
                      <a:srgbClr val="CF0000"/>
                    </a:solidFill>
                    <a:latin typeface="ShinGoPro-Medium"/>
                  </a:rPr>
                  <a:t>フルオート</a:t>
                </a:r>
                <a:endParaRPr lang="ja-JP" altLang="en-US" sz="950" b="1" spc="-100" dirty="0"/>
              </a:p>
            </p:txBody>
          </p:sp>
        </p:grpSp>
        <p:cxnSp>
          <p:nvCxnSpPr>
            <p:cNvPr id="63" name="直線コネクタ 62">
              <a:extLst>
                <a:ext uri="{FF2B5EF4-FFF2-40B4-BE49-F238E27FC236}">
                  <a16:creationId xmlns:a16="http://schemas.microsoft.com/office/drawing/2014/main" id="{8841B815-589D-1696-2918-7606278A1C9E}"/>
                </a:ext>
              </a:extLst>
            </p:cNvPr>
            <p:cNvCxnSpPr/>
            <p:nvPr/>
          </p:nvCxnSpPr>
          <p:spPr>
            <a:xfrm flipH="1">
              <a:off x="283396" y="1545559"/>
              <a:ext cx="2143765" cy="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8" name="グループ化 77">
            <a:extLst>
              <a:ext uri="{FF2B5EF4-FFF2-40B4-BE49-F238E27FC236}">
                <a16:creationId xmlns:a16="http://schemas.microsoft.com/office/drawing/2014/main" id="{70E61225-7FCE-FCC4-6E92-8F723ECBFAAB}"/>
              </a:ext>
            </a:extLst>
          </p:cNvPr>
          <p:cNvGrpSpPr/>
          <p:nvPr/>
        </p:nvGrpSpPr>
        <p:grpSpPr>
          <a:xfrm>
            <a:off x="2702072" y="4242466"/>
            <a:ext cx="2143765" cy="567386"/>
            <a:chOff x="283396" y="1202100"/>
            <a:chExt cx="2143765" cy="567386"/>
          </a:xfrm>
        </p:grpSpPr>
        <p:sp>
          <p:nvSpPr>
            <p:cNvPr id="79" name="正方形/長方形 78">
              <a:extLst>
                <a:ext uri="{FF2B5EF4-FFF2-40B4-BE49-F238E27FC236}">
                  <a16:creationId xmlns:a16="http://schemas.microsoft.com/office/drawing/2014/main" id="{5D2C8F55-6F71-7E30-CF18-FDC86E1B5711}"/>
                </a:ext>
              </a:extLst>
            </p:cNvPr>
            <p:cNvSpPr/>
            <p:nvPr/>
          </p:nvSpPr>
          <p:spPr>
            <a:xfrm>
              <a:off x="299846" y="1202100"/>
              <a:ext cx="2127315" cy="539719"/>
            </a:xfrm>
            <a:prstGeom prst="rect">
              <a:avLst/>
            </a:prstGeom>
            <a:solidFill>
              <a:srgbClr val="744799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80" name="テキスト ボックス 79">
              <a:extLst>
                <a:ext uri="{FF2B5EF4-FFF2-40B4-BE49-F238E27FC236}">
                  <a16:creationId xmlns:a16="http://schemas.microsoft.com/office/drawing/2014/main" id="{A577D121-54FA-4CE0-18EB-1192FE640E01}"/>
                </a:ext>
              </a:extLst>
            </p:cNvPr>
            <p:cNvSpPr txBox="1"/>
            <p:nvPr/>
          </p:nvSpPr>
          <p:spPr>
            <a:xfrm>
              <a:off x="515638" y="1207217"/>
              <a:ext cx="1716836" cy="37625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lnSpc>
                  <a:spcPts val="1100"/>
                </a:lnSpc>
              </a:pPr>
              <a:r>
                <a:rPr lang="ja-JP" altLang="en-US" sz="1050" b="1" i="0" u="none" strike="noStrike" baseline="0" dirty="0">
                  <a:solidFill>
                    <a:srgbClr val="FFFFFF"/>
                  </a:solidFill>
                  <a:latin typeface="HiraginoUDSansStd-W6"/>
                </a:rPr>
                <a:t>寒冷地仕様</a:t>
              </a:r>
              <a:endParaRPr lang="en-US" altLang="ja-JP" sz="1050" b="1" i="0" u="none" strike="noStrike" baseline="0" dirty="0">
                <a:solidFill>
                  <a:srgbClr val="FFFFFF"/>
                </a:solidFill>
                <a:latin typeface="HiraginoUDSansStd-W6"/>
              </a:endParaRPr>
            </a:p>
            <a:p>
              <a:pPr algn="ctr">
                <a:lnSpc>
                  <a:spcPts val="1100"/>
                </a:lnSpc>
              </a:pPr>
              <a:r>
                <a:rPr lang="ja-JP" altLang="en-US" sz="1050" b="1" i="0" u="none" strike="noStrike" dirty="0">
                  <a:solidFill>
                    <a:srgbClr val="FFFFFF"/>
                  </a:solidFill>
                  <a:latin typeface="HiraginoUDSansStd-W6"/>
                </a:rPr>
                <a:t>プレミアムエコキュート</a:t>
              </a:r>
              <a:endParaRPr lang="ja-JP" altLang="en-US" sz="1050" b="1" spc="-120" dirty="0"/>
            </a:p>
          </p:txBody>
        </p:sp>
        <p:grpSp>
          <p:nvGrpSpPr>
            <p:cNvPr id="81" name="グループ化 80">
              <a:extLst>
                <a:ext uri="{FF2B5EF4-FFF2-40B4-BE49-F238E27FC236}">
                  <a16:creationId xmlns:a16="http://schemas.microsoft.com/office/drawing/2014/main" id="{F2EDEA95-9270-950D-397D-0F838944FE9C}"/>
                </a:ext>
              </a:extLst>
            </p:cNvPr>
            <p:cNvGrpSpPr/>
            <p:nvPr/>
          </p:nvGrpSpPr>
          <p:grpSpPr>
            <a:xfrm>
              <a:off x="504488" y="1513045"/>
              <a:ext cx="648549" cy="246221"/>
              <a:chOff x="504488" y="1513045"/>
              <a:chExt cx="648549" cy="246221"/>
            </a:xfrm>
          </p:grpSpPr>
          <p:sp>
            <p:nvSpPr>
              <p:cNvPr id="86" name="正方形/長方形 85">
                <a:extLst>
                  <a:ext uri="{FF2B5EF4-FFF2-40B4-BE49-F238E27FC236}">
                    <a16:creationId xmlns:a16="http://schemas.microsoft.com/office/drawing/2014/main" id="{CA65B366-9D06-1E55-1A39-1644E1BC7C73}"/>
                  </a:ext>
                </a:extLst>
              </p:cNvPr>
              <p:cNvSpPr/>
              <p:nvPr/>
            </p:nvSpPr>
            <p:spPr>
              <a:xfrm>
                <a:off x="504488" y="1585704"/>
                <a:ext cx="648549" cy="124893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87" name="テキスト ボックス 86">
                <a:extLst>
                  <a:ext uri="{FF2B5EF4-FFF2-40B4-BE49-F238E27FC236}">
                    <a16:creationId xmlns:a16="http://schemas.microsoft.com/office/drawing/2014/main" id="{5BE2A313-261D-FE9C-BFB2-6C6B8EA3E502}"/>
                  </a:ext>
                </a:extLst>
              </p:cNvPr>
              <p:cNvSpPr txBox="1"/>
              <p:nvPr/>
            </p:nvSpPr>
            <p:spPr>
              <a:xfrm>
                <a:off x="613828" y="1513045"/>
                <a:ext cx="492049" cy="24622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altLang="ja-JP" sz="1000" b="1" i="0" u="none" strike="noStrike" spc="50" baseline="0" dirty="0">
                    <a:latin typeface="BIZ UDゴシック" panose="020B0400000000000000" pitchFamily="49" charset="-128"/>
                    <a:ea typeface="BIZ UDゴシック" panose="020B0400000000000000" pitchFamily="49" charset="-128"/>
                  </a:rPr>
                  <a:t>1</a:t>
                </a:r>
                <a:r>
                  <a:rPr lang="ja-JP" altLang="en-US" sz="700" b="1" i="0" u="none" strike="noStrike" spc="50" dirty="0">
                    <a:latin typeface="BIZ UDゴシック" panose="020B0400000000000000" pitchFamily="49" charset="-128"/>
                    <a:ea typeface="BIZ UDゴシック" panose="020B0400000000000000" pitchFamily="49" charset="-128"/>
                  </a:rPr>
                  <a:t>缶式</a:t>
                </a:r>
                <a:endParaRPr lang="ja-JP" altLang="en-US" sz="700" b="1" spc="50" dirty="0">
                  <a:latin typeface="BIZ UDゴシック" panose="020B0400000000000000" pitchFamily="49" charset="-128"/>
                  <a:ea typeface="BIZ UDゴシック" panose="020B0400000000000000" pitchFamily="49" charset="-128"/>
                </a:endParaRPr>
              </a:p>
            </p:txBody>
          </p:sp>
        </p:grpSp>
        <p:grpSp>
          <p:nvGrpSpPr>
            <p:cNvPr id="82" name="グループ化 81">
              <a:extLst>
                <a:ext uri="{FF2B5EF4-FFF2-40B4-BE49-F238E27FC236}">
                  <a16:creationId xmlns:a16="http://schemas.microsoft.com/office/drawing/2014/main" id="{39706643-10B4-279A-A9C9-33CE0E73C66E}"/>
                </a:ext>
              </a:extLst>
            </p:cNvPr>
            <p:cNvGrpSpPr/>
            <p:nvPr/>
          </p:nvGrpSpPr>
          <p:grpSpPr>
            <a:xfrm>
              <a:off x="1175339" y="1530959"/>
              <a:ext cx="1043753" cy="238527"/>
              <a:chOff x="1175339" y="1530959"/>
              <a:chExt cx="1043753" cy="238527"/>
            </a:xfrm>
          </p:grpSpPr>
          <p:sp>
            <p:nvSpPr>
              <p:cNvPr id="84" name="正方形/長方形 83">
                <a:extLst>
                  <a:ext uri="{FF2B5EF4-FFF2-40B4-BE49-F238E27FC236}">
                    <a16:creationId xmlns:a16="http://schemas.microsoft.com/office/drawing/2014/main" id="{1573E1D4-963E-BE2F-2F59-EFD308F0C338}"/>
                  </a:ext>
                </a:extLst>
              </p:cNvPr>
              <p:cNvSpPr/>
              <p:nvPr/>
            </p:nvSpPr>
            <p:spPr>
              <a:xfrm>
                <a:off x="1175339" y="1585704"/>
                <a:ext cx="1043753" cy="124893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85" name="テキスト ボックス 84">
                <a:extLst>
                  <a:ext uri="{FF2B5EF4-FFF2-40B4-BE49-F238E27FC236}">
                    <a16:creationId xmlns:a16="http://schemas.microsoft.com/office/drawing/2014/main" id="{7BAC242A-0D83-231C-7A4F-359B8864447E}"/>
                  </a:ext>
                </a:extLst>
              </p:cNvPr>
              <p:cNvSpPr txBox="1"/>
              <p:nvPr/>
            </p:nvSpPr>
            <p:spPr>
              <a:xfrm>
                <a:off x="1328960" y="1530959"/>
                <a:ext cx="768723" cy="23852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ja-JP" altLang="en-US" sz="950" b="1" i="0" u="none" strike="noStrike" spc="-100" dirty="0">
                    <a:solidFill>
                      <a:srgbClr val="CF0000"/>
                    </a:solidFill>
                    <a:latin typeface="ShinGoPro-Medium"/>
                  </a:rPr>
                  <a:t>フルオート</a:t>
                </a:r>
                <a:endParaRPr lang="ja-JP" altLang="en-US" sz="950" b="1" spc="-100" dirty="0"/>
              </a:p>
            </p:txBody>
          </p:sp>
        </p:grpSp>
        <p:cxnSp>
          <p:nvCxnSpPr>
            <p:cNvPr id="83" name="直線コネクタ 82">
              <a:extLst>
                <a:ext uri="{FF2B5EF4-FFF2-40B4-BE49-F238E27FC236}">
                  <a16:creationId xmlns:a16="http://schemas.microsoft.com/office/drawing/2014/main" id="{3932A082-E65D-30F7-8509-1217A900885B}"/>
                </a:ext>
              </a:extLst>
            </p:cNvPr>
            <p:cNvCxnSpPr/>
            <p:nvPr/>
          </p:nvCxnSpPr>
          <p:spPr>
            <a:xfrm flipH="1">
              <a:off x="283396" y="1545559"/>
              <a:ext cx="2143765" cy="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9" name="グループ化 98">
            <a:extLst>
              <a:ext uri="{FF2B5EF4-FFF2-40B4-BE49-F238E27FC236}">
                <a16:creationId xmlns:a16="http://schemas.microsoft.com/office/drawing/2014/main" id="{CAE696A6-00BD-6E48-394A-C9F676B3BC04}"/>
              </a:ext>
            </a:extLst>
          </p:cNvPr>
          <p:cNvGrpSpPr/>
          <p:nvPr/>
        </p:nvGrpSpPr>
        <p:grpSpPr>
          <a:xfrm>
            <a:off x="5116064" y="5292424"/>
            <a:ext cx="2143765" cy="575102"/>
            <a:chOff x="5116064" y="4604422"/>
            <a:chExt cx="2143765" cy="575102"/>
          </a:xfrm>
        </p:grpSpPr>
        <p:grpSp>
          <p:nvGrpSpPr>
            <p:cNvPr id="98" name="グループ化 97">
              <a:extLst>
                <a:ext uri="{FF2B5EF4-FFF2-40B4-BE49-F238E27FC236}">
                  <a16:creationId xmlns:a16="http://schemas.microsoft.com/office/drawing/2014/main" id="{AF87BD8E-AAAA-E4B7-C4E7-5F00CF175A71}"/>
                </a:ext>
              </a:extLst>
            </p:cNvPr>
            <p:cNvGrpSpPr/>
            <p:nvPr/>
          </p:nvGrpSpPr>
          <p:grpSpPr>
            <a:xfrm>
              <a:off x="5132514" y="4604422"/>
              <a:ext cx="2127315" cy="575102"/>
              <a:chOff x="5132514" y="4604422"/>
              <a:chExt cx="2127315" cy="575102"/>
            </a:xfrm>
          </p:grpSpPr>
          <p:sp>
            <p:nvSpPr>
              <p:cNvPr id="89" name="正方形/長方形 88">
                <a:extLst>
                  <a:ext uri="{FF2B5EF4-FFF2-40B4-BE49-F238E27FC236}">
                    <a16:creationId xmlns:a16="http://schemas.microsoft.com/office/drawing/2014/main" id="{66B200DD-88A6-D5EC-2657-85B492687F6E}"/>
                  </a:ext>
                </a:extLst>
              </p:cNvPr>
              <p:cNvSpPr/>
              <p:nvPr/>
            </p:nvSpPr>
            <p:spPr>
              <a:xfrm>
                <a:off x="5132514" y="4604422"/>
                <a:ext cx="2127315" cy="539719"/>
              </a:xfrm>
              <a:prstGeom prst="rect">
                <a:avLst/>
              </a:prstGeom>
              <a:solidFill>
                <a:srgbClr val="23AC38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90" name="テキスト ボックス 89">
                <a:extLst>
                  <a:ext uri="{FF2B5EF4-FFF2-40B4-BE49-F238E27FC236}">
                    <a16:creationId xmlns:a16="http://schemas.microsoft.com/office/drawing/2014/main" id="{1E89010E-8FE4-4656-38BB-CE3192F9250B}"/>
                  </a:ext>
                </a:extLst>
              </p:cNvPr>
              <p:cNvSpPr txBox="1"/>
              <p:nvPr/>
            </p:nvSpPr>
            <p:spPr>
              <a:xfrm>
                <a:off x="5348306" y="4609539"/>
                <a:ext cx="1716836" cy="37625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>
                  <a:lnSpc>
                    <a:spcPts val="1100"/>
                  </a:lnSpc>
                </a:pPr>
                <a:r>
                  <a:rPr lang="ja-JP" altLang="en-US" sz="1050" b="1" i="0" u="none" strike="noStrike" baseline="0" dirty="0">
                    <a:solidFill>
                      <a:srgbClr val="FFFFFF"/>
                    </a:solidFill>
                    <a:latin typeface="HiraginoUDSansStd-W6"/>
                  </a:rPr>
                  <a:t>高圧力パワフル給湯</a:t>
                </a:r>
              </a:p>
              <a:p>
                <a:pPr algn="ctr">
                  <a:lnSpc>
                    <a:spcPts val="1100"/>
                  </a:lnSpc>
                </a:pPr>
                <a:r>
                  <a:rPr lang="ja-JP" altLang="en-US" sz="1050" b="1" i="0" u="none" strike="noStrike" dirty="0">
                    <a:solidFill>
                      <a:srgbClr val="FFFFFF"/>
                    </a:solidFill>
                    <a:latin typeface="HiraginoUDSansStd-W6"/>
                  </a:rPr>
                  <a:t>薄</a:t>
                </a:r>
                <a:r>
                  <a:rPr lang="ja-JP" altLang="en-US" sz="1050" b="1" i="0" u="none" strike="noStrike" spc="-300" dirty="0">
                    <a:solidFill>
                      <a:srgbClr val="FFFFFF"/>
                    </a:solidFill>
                    <a:latin typeface="HiraginoUDSansStd-W6"/>
                  </a:rPr>
                  <a:t>型</a:t>
                </a:r>
                <a:r>
                  <a:rPr lang="ja-JP" altLang="en-US" sz="1050" b="1" i="0" u="none" strike="noStrike" spc="-300" baseline="0" dirty="0">
                    <a:solidFill>
                      <a:srgbClr val="FFFFFF"/>
                    </a:solidFill>
                    <a:latin typeface="HiraginoUDSansStd-W6"/>
                  </a:rPr>
                  <a:t>・</a:t>
                </a:r>
                <a:r>
                  <a:rPr lang="ja-JP" altLang="en-US" sz="1050" b="1" i="0" u="none" strike="noStrike" baseline="0" dirty="0">
                    <a:solidFill>
                      <a:srgbClr val="FFFFFF"/>
                    </a:solidFill>
                    <a:latin typeface="HiraginoUDSansStd-W6"/>
                  </a:rPr>
                  <a:t>デザインエコ</a:t>
                </a:r>
                <a:endParaRPr lang="ja-JP" altLang="en-US" sz="1050" b="1" dirty="0"/>
              </a:p>
            </p:txBody>
          </p:sp>
          <p:grpSp>
            <p:nvGrpSpPr>
              <p:cNvPr id="91" name="グループ化 90">
                <a:extLst>
                  <a:ext uri="{FF2B5EF4-FFF2-40B4-BE49-F238E27FC236}">
                    <a16:creationId xmlns:a16="http://schemas.microsoft.com/office/drawing/2014/main" id="{B7966D81-DEE0-6082-7CB6-9CA0A7A174FE}"/>
                  </a:ext>
                </a:extLst>
              </p:cNvPr>
              <p:cNvGrpSpPr/>
              <p:nvPr/>
            </p:nvGrpSpPr>
            <p:grpSpPr>
              <a:xfrm>
                <a:off x="5281442" y="4915367"/>
                <a:ext cx="995970" cy="246221"/>
                <a:chOff x="448774" y="1513045"/>
                <a:chExt cx="995970" cy="246221"/>
              </a:xfrm>
            </p:grpSpPr>
            <p:sp>
              <p:nvSpPr>
                <p:cNvPr id="96" name="正方形/長方形 95">
                  <a:extLst>
                    <a:ext uri="{FF2B5EF4-FFF2-40B4-BE49-F238E27FC236}">
                      <a16:creationId xmlns:a16="http://schemas.microsoft.com/office/drawing/2014/main" id="{D8F69092-F58A-0CEF-6AAC-CDEFABA69977}"/>
                    </a:ext>
                  </a:extLst>
                </p:cNvPr>
                <p:cNvSpPr/>
                <p:nvPr/>
              </p:nvSpPr>
              <p:spPr>
                <a:xfrm>
                  <a:off x="504488" y="1585704"/>
                  <a:ext cx="824252" cy="124893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97" name="テキスト ボックス 96">
                  <a:extLst>
                    <a:ext uri="{FF2B5EF4-FFF2-40B4-BE49-F238E27FC236}">
                      <a16:creationId xmlns:a16="http://schemas.microsoft.com/office/drawing/2014/main" id="{E63802E7-DF40-1E4B-BBD8-BEE01D132417}"/>
                    </a:ext>
                  </a:extLst>
                </p:cNvPr>
                <p:cNvSpPr txBox="1"/>
                <p:nvPr/>
              </p:nvSpPr>
              <p:spPr>
                <a:xfrm>
                  <a:off x="448774" y="1513045"/>
                  <a:ext cx="995970" cy="246221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r>
                    <a:rPr lang="ja-JP" altLang="en-US" sz="1000" b="1" i="0" u="none" strike="noStrike" spc="-100" dirty="0">
                      <a:latin typeface="BIZ UDゴシック" panose="020B0400000000000000" pitchFamily="49" charset="-128"/>
                      <a:ea typeface="BIZ UDゴシック" panose="020B0400000000000000" pitchFamily="49" charset="-128"/>
                    </a:rPr>
                    <a:t>２</a:t>
                  </a:r>
                  <a:r>
                    <a:rPr lang="ja-JP" altLang="en-US" sz="700" b="1" i="0" u="none" strike="noStrike" spc="50" dirty="0">
                      <a:latin typeface="BIZ UDゴシック" panose="020B0400000000000000" pitchFamily="49" charset="-128"/>
                      <a:ea typeface="BIZ UDゴシック" panose="020B0400000000000000" pitchFamily="49" charset="-128"/>
                    </a:rPr>
                    <a:t>缶</a:t>
                  </a:r>
                  <a:r>
                    <a:rPr lang="ja-JP" altLang="en-US" sz="700" b="1" i="0" u="none" strike="noStrike" spc="-300" dirty="0">
                      <a:latin typeface="BIZ UDゴシック" panose="020B0400000000000000" pitchFamily="49" charset="-128"/>
                      <a:ea typeface="BIZ UDゴシック" panose="020B0400000000000000" pitchFamily="49" charset="-128"/>
                    </a:rPr>
                    <a:t>式</a:t>
                  </a:r>
                  <a:r>
                    <a:rPr lang="ja-JP" altLang="en-US" sz="600" b="1" i="0" u="none" strike="noStrike" spc="50" dirty="0">
                      <a:latin typeface="BIZ UDゴシック" panose="020B0400000000000000" pitchFamily="49" charset="-128"/>
                      <a:ea typeface="BIZ UDゴシック" panose="020B0400000000000000" pitchFamily="49" charset="-128"/>
                    </a:rPr>
                    <a:t>（シルバー）</a:t>
                  </a:r>
                  <a:endParaRPr lang="ja-JP" altLang="en-US" sz="600" b="1" spc="50" dirty="0">
                    <a:latin typeface="BIZ UDゴシック" panose="020B0400000000000000" pitchFamily="49" charset="-128"/>
                    <a:ea typeface="BIZ UDゴシック" panose="020B0400000000000000" pitchFamily="49" charset="-128"/>
                  </a:endParaRPr>
                </a:p>
              </p:txBody>
            </p:sp>
          </p:grpSp>
          <p:grpSp>
            <p:nvGrpSpPr>
              <p:cNvPr id="92" name="グループ化 91">
                <a:extLst>
                  <a:ext uri="{FF2B5EF4-FFF2-40B4-BE49-F238E27FC236}">
                    <a16:creationId xmlns:a16="http://schemas.microsoft.com/office/drawing/2014/main" id="{B1227C8A-0C55-A8E3-63A9-3683BF348908}"/>
                  </a:ext>
                </a:extLst>
              </p:cNvPr>
              <p:cNvGrpSpPr/>
              <p:nvPr/>
            </p:nvGrpSpPr>
            <p:grpSpPr>
              <a:xfrm>
                <a:off x="6185409" y="4940997"/>
                <a:ext cx="890884" cy="238527"/>
                <a:chOff x="928880" y="1538675"/>
                <a:chExt cx="890884" cy="238527"/>
              </a:xfrm>
            </p:grpSpPr>
            <p:sp>
              <p:nvSpPr>
                <p:cNvPr id="94" name="正方形/長方形 93">
                  <a:extLst>
                    <a:ext uri="{FF2B5EF4-FFF2-40B4-BE49-F238E27FC236}">
                      <a16:creationId xmlns:a16="http://schemas.microsoft.com/office/drawing/2014/main" id="{11E27F61-D47F-B018-CAFF-C587E3432B2E}"/>
                    </a:ext>
                  </a:extLst>
                </p:cNvPr>
                <p:cNvSpPr/>
                <p:nvPr/>
              </p:nvSpPr>
              <p:spPr>
                <a:xfrm>
                  <a:off x="928880" y="1585704"/>
                  <a:ext cx="890884" cy="124893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95" name="テキスト ボックス 94">
                  <a:extLst>
                    <a:ext uri="{FF2B5EF4-FFF2-40B4-BE49-F238E27FC236}">
                      <a16:creationId xmlns:a16="http://schemas.microsoft.com/office/drawing/2014/main" id="{07F0F03F-5C57-82B6-8183-DD25953F09E7}"/>
                    </a:ext>
                  </a:extLst>
                </p:cNvPr>
                <p:cNvSpPr txBox="1"/>
                <p:nvPr/>
              </p:nvSpPr>
              <p:spPr>
                <a:xfrm>
                  <a:off x="1000139" y="1538675"/>
                  <a:ext cx="768723" cy="238527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r>
                    <a:rPr lang="ja-JP" altLang="en-US" sz="950" b="1" i="0" u="none" strike="noStrike" spc="-100" dirty="0">
                      <a:solidFill>
                        <a:srgbClr val="CF0000"/>
                      </a:solidFill>
                      <a:latin typeface="ShinGoPro-Medium"/>
                    </a:rPr>
                    <a:t>フルオート</a:t>
                  </a:r>
                  <a:endParaRPr lang="ja-JP" altLang="en-US" sz="950" b="1" spc="-100" dirty="0"/>
                </a:p>
              </p:txBody>
            </p:sp>
          </p:grpSp>
        </p:grpSp>
        <p:cxnSp>
          <p:nvCxnSpPr>
            <p:cNvPr id="93" name="直線コネクタ 92">
              <a:extLst>
                <a:ext uri="{FF2B5EF4-FFF2-40B4-BE49-F238E27FC236}">
                  <a16:creationId xmlns:a16="http://schemas.microsoft.com/office/drawing/2014/main" id="{E5752F39-B03B-BF70-E305-886CA12AF119}"/>
                </a:ext>
              </a:extLst>
            </p:cNvPr>
            <p:cNvCxnSpPr/>
            <p:nvPr/>
          </p:nvCxnSpPr>
          <p:spPr>
            <a:xfrm flipH="1">
              <a:off x="5116064" y="4947881"/>
              <a:ext cx="2143765" cy="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5" name="グループ化 124">
            <a:extLst>
              <a:ext uri="{FF2B5EF4-FFF2-40B4-BE49-F238E27FC236}">
                <a16:creationId xmlns:a16="http://schemas.microsoft.com/office/drawing/2014/main" id="{4C09FB4B-E4B0-B285-25C5-DC9821F7B787}"/>
              </a:ext>
            </a:extLst>
          </p:cNvPr>
          <p:cNvGrpSpPr/>
          <p:nvPr/>
        </p:nvGrpSpPr>
        <p:grpSpPr>
          <a:xfrm>
            <a:off x="2718522" y="8189527"/>
            <a:ext cx="4546330" cy="473424"/>
            <a:chOff x="2718522" y="8189527"/>
            <a:chExt cx="4546330" cy="473424"/>
          </a:xfrm>
        </p:grpSpPr>
        <p:grpSp>
          <p:nvGrpSpPr>
            <p:cNvPr id="122" name="グループ化 121">
              <a:extLst>
                <a:ext uri="{FF2B5EF4-FFF2-40B4-BE49-F238E27FC236}">
                  <a16:creationId xmlns:a16="http://schemas.microsoft.com/office/drawing/2014/main" id="{A9587A5B-2AF1-DBFE-3C47-106EEFB5BEF2}"/>
                </a:ext>
              </a:extLst>
            </p:cNvPr>
            <p:cNvGrpSpPr/>
            <p:nvPr/>
          </p:nvGrpSpPr>
          <p:grpSpPr>
            <a:xfrm>
              <a:off x="2718522" y="8189527"/>
              <a:ext cx="4546330" cy="473424"/>
              <a:chOff x="2718522" y="8189527"/>
              <a:chExt cx="4546330" cy="473424"/>
            </a:xfrm>
          </p:grpSpPr>
          <p:grpSp>
            <p:nvGrpSpPr>
              <p:cNvPr id="121" name="グループ化 120">
                <a:extLst>
                  <a:ext uri="{FF2B5EF4-FFF2-40B4-BE49-F238E27FC236}">
                    <a16:creationId xmlns:a16="http://schemas.microsoft.com/office/drawing/2014/main" id="{36A67444-3BE0-3A55-CB90-5B795A0B0BC6}"/>
                  </a:ext>
                </a:extLst>
              </p:cNvPr>
              <p:cNvGrpSpPr/>
              <p:nvPr/>
            </p:nvGrpSpPr>
            <p:grpSpPr>
              <a:xfrm>
                <a:off x="2718522" y="8217194"/>
                <a:ext cx="4546330" cy="414988"/>
                <a:chOff x="2718522" y="8217194"/>
                <a:chExt cx="4546330" cy="414988"/>
              </a:xfrm>
            </p:grpSpPr>
            <p:sp>
              <p:nvSpPr>
                <p:cNvPr id="119" name="正方形/長方形 118">
                  <a:extLst>
                    <a:ext uri="{FF2B5EF4-FFF2-40B4-BE49-F238E27FC236}">
                      <a16:creationId xmlns:a16="http://schemas.microsoft.com/office/drawing/2014/main" id="{9919A254-9676-19AF-7F13-F8E45BC64738}"/>
                    </a:ext>
                  </a:extLst>
                </p:cNvPr>
                <p:cNvSpPr/>
                <p:nvPr/>
              </p:nvSpPr>
              <p:spPr>
                <a:xfrm>
                  <a:off x="2723545" y="8217194"/>
                  <a:ext cx="4541307" cy="414988"/>
                </a:xfrm>
                <a:prstGeom prst="rect">
                  <a:avLst/>
                </a:prstGeom>
                <a:solidFill>
                  <a:srgbClr val="8EC31F"/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cxnSp>
              <p:nvCxnSpPr>
                <p:cNvPr id="116" name="直線コネクタ 115">
                  <a:extLst>
                    <a:ext uri="{FF2B5EF4-FFF2-40B4-BE49-F238E27FC236}">
                      <a16:creationId xmlns:a16="http://schemas.microsoft.com/office/drawing/2014/main" id="{D21FAE30-4363-3F91-5672-AE321EE1B706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2718522" y="8432959"/>
                  <a:ext cx="4541307" cy="0"/>
                </a:xfrm>
                <a:prstGeom prst="line">
                  <a:avLst/>
                </a:prstGeom>
                <a:ln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14" name="グループ化 113">
                <a:extLst>
                  <a:ext uri="{FF2B5EF4-FFF2-40B4-BE49-F238E27FC236}">
                    <a16:creationId xmlns:a16="http://schemas.microsoft.com/office/drawing/2014/main" id="{D3F54B5B-581D-BC3E-FEBE-52430F7825ED}"/>
                  </a:ext>
                </a:extLst>
              </p:cNvPr>
              <p:cNvGrpSpPr/>
              <p:nvPr/>
            </p:nvGrpSpPr>
            <p:grpSpPr>
              <a:xfrm>
                <a:off x="4811179" y="8424424"/>
                <a:ext cx="1043753" cy="238527"/>
                <a:chOff x="4908585" y="8014411"/>
                <a:chExt cx="1043753" cy="238527"/>
              </a:xfrm>
            </p:grpSpPr>
            <p:sp>
              <p:nvSpPr>
                <p:cNvPr id="112" name="正方形/長方形 111">
                  <a:extLst>
                    <a:ext uri="{FF2B5EF4-FFF2-40B4-BE49-F238E27FC236}">
                      <a16:creationId xmlns:a16="http://schemas.microsoft.com/office/drawing/2014/main" id="{0E088AD6-B66F-E239-23F1-B649F96CB17A}"/>
                    </a:ext>
                  </a:extLst>
                </p:cNvPr>
                <p:cNvSpPr/>
                <p:nvPr/>
              </p:nvSpPr>
              <p:spPr>
                <a:xfrm>
                  <a:off x="4908585" y="8060956"/>
                  <a:ext cx="1043753" cy="124893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13" name="テキスト ボックス 112">
                  <a:extLst>
                    <a:ext uri="{FF2B5EF4-FFF2-40B4-BE49-F238E27FC236}">
                      <a16:creationId xmlns:a16="http://schemas.microsoft.com/office/drawing/2014/main" id="{00765F83-7C13-E774-0009-ABB900F718FC}"/>
                    </a:ext>
                  </a:extLst>
                </p:cNvPr>
                <p:cNvSpPr txBox="1"/>
                <p:nvPr/>
              </p:nvSpPr>
              <p:spPr>
                <a:xfrm>
                  <a:off x="5099106" y="8014411"/>
                  <a:ext cx="768723" cy="238527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r>
                    <a:rPr lang="ja-JP" altLang="en-US" sz="950" b="1" i="0" u="none" strike="noStrike" dirty="0">
                      <a:solidFill>
                        <a:srgbClr val="00429C"/>
                      </a:solidFill>
                      <a:latin typeface="ShinGoPro-Medium"/>
                    </a:rPr>
                    <a:t>給湯専用</a:t>
                  </a:r>
                  <a:endParaRPr lang="ja-JP" altLang="en-US" sz="950" b="1" dirty="0">
                    <a:solidFill>
                      <a:srgbClr val="00429C"/>
                    </a:solidFill>
                  </a:endParaRPr>
                </a:p>
              </p:txBody>
            </p:sp>
          </p:grpSp>
          <p:sp>
            <p:nvSpPr>
              <p:cNvPr id="115" name="テキスト ボックス 114">
                <a:extLst>
                  <a:ext uri="{FF2B5EF4-FFF2-40B4-BE49-F238E27FC236}">
                    <a16:creationId xmlns:a16="http://schemas.microsoft.com/office/drawing/2014/main" id="{4A38F704-4D8C-9F86-95B8-F7F538376D0D}"/>
                  </a:ext>
                </a:extLst>
              </p:cNvPr>
              <p:cNvSpPr txBox="1"/>
              <p:nvPr/>
            </p:nvSpPr>
            <p:spPr>
              <a:xfrm>
                <a:off x="4409608" y="8189527"/>
                <a:ext cx="1467708" cy="27699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ja-JP" altLang="en-US" sz="1200" b="1" i="0" u="none" strike="noStrike" spc="-120" dirty="0">
                    <a:solidFill>
                      <a:srgbClr val="FFFFFF"/>
                    </a:solidFill>
                    <a:latin typeface="HiraginoUDSansStd-W6"/>
                  </a:rPr>
                  <a:t>給湯専用タイプ</a:t>
                </a:r>
                <a:endParaRPr lang="ja-JP" altLang="en-US" sz="1200" b="1" spc="-120" dirty="0"/>
              </a:p>
            </p:txBody>
          </p:sp>
        </p:grpSp>
        <p:grpSp>
          <p:nvGrpSpPr>
            <p:cNvPr id="124" name="グループ化 123">
              <a:extLst>
                <a:ext uri="{FF2B5EF4-FFF2-40B4-BE49-F238E27FC236}">
                  <a16:creationId xmlns:a16="http://schemas.microsoft.com/office/drawing/2014/main" id="{78ECD926-E1CC-CE2F-B6AD-2997D2AD5B56}"/>
                </a:ext>
              </a:extLst>
            </p:cNvPr>
            <p:cNvGrpSpPr/>
            <p:nvPr/>
          </p:nvGrpSpPr>
          <p:grpSpPr>
            <a:xfrm>
              <a:off x="4132494" y="8399536"/>
              <a:ext cx="648549" cy="246221"/>
              <a:chOff x="4132494" y="8399536"/>
              <a:chExt cx="648549" cy="246221"/>
            </a:xfrm>
          </p:grpSpPr>
          <p:sp>
            <p:nvSpPr>
              <p:cNvPr id="110" name="正方形/長方形 109">
                <a:extLst>
                  <a:ext uri="{FF2B5EF4-FFF2-40B4-BE49-F238E27FC236}">
                    <a16:creationId xmlns:a16="http://schemas.microsoft.com/office/drawing/2014/main" id="{7AE410F1-5391-916A-5E35-050E493E08F0}"/>
                  </a:ext>
                </a:extLst>
              </p:cNvPr>
              <p:cNvSpPr/>
              <p:nvPr/>
            </p:nvSpPr>
            <p:spPr>
              <a:xfrm>
                <a:off x="4132494" y="8468095"/>
                <a:ext cx="648549" cy="124893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23" name="テキスト ボックス 122">
                <a:extLst>
                  <a:ext uri="{FF2B5EF4-FFF2-40B4-BE49-F238E27FC236}">
                    <a16:creationId xmlns:a16="http://schemas.microsoft.com/office/drawing/2014/main" id="{C2381EEB-DEC1-25CF-B605-F5C7F2CF81FE}"/>
                  </a:ext>
                </a:extLst>
              </p:cNvPr>
              <p:cNvSpPr txBox="1"/>
              <p:nvPr/>
            </p:nvSpPr>
            <p:spPr>
              <a:xfrm>
                <a:off x="4241834" y="8399536"/>
                <a:ext cx="492049" cy="24622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altLang="ja-JP" sz="1000" b="1" i="0" u="none" strike="noStrike" spc="50" baseline="0" dirty="0">
                    <a:latin typeface="BIZ UDゴシック" panose="020B0400000000000000" pitchFamily="49" charset="-128"/>
                    <a:ea typeface="BIZ UDゴシック" panose="020B0400000000000000" pitchFamily="49" charset="-128"/>
                  </a:rPr>
                  <a:t>1</a:t>
                </a:r>
                <a:r>
                  <a:rPr lang="ja-JP" altLang="en-US" sz="700" b="1" i="0" u="none" strike="noStrike" spc="50" dirty="0">
                    <a:latin typeface="BIZ UDゴシック" panose="020B0400000000000000" pitchFamily="49" charset="-128"/>
                    <a:ea typeface="BIZ UDゴシック" panose="020B0400000000000000" pitchFamily="49" charset="-128"/>
                  </a:rPr>
                  <a:t>缶式</a:t>
                </a:r>
                <a:endParaRPr lang="ja-JP" altLang="en-US" sz="700" b="1" spc="50" dirty="0">
                  <a:latin typeface="BIZ UDゴシック" panose="020B0400000000000000" pitchFamily="49" charset="-128"/>
                  <a:ea typeface="BIZ UDゴシック" panose="020B0400000000000000" pitchFamily="49" charset="-128"/>
                </a:endParaRPr>
              </a:p>
            </p:txBody>
          </p:sp>
        </p:grpSp>
      </p:grpSp>
      <p:grpSp>
        <p:nvGrpSpPr>
          <p:cNvPr id="150" name="グループ化 149">
            <a:extLst>
              <a:ext uri="{FF2B5EF4-FFF2-40B4-BE49-F238E27FC236}">
                <a16:creationId xmlns:a16="http://schemas.microsoft.com/office/drawing/2014/main" id="{C06A73B0-D982-A99E-DA6D-3BD83598115A}"/>
              </a:ext>
            </a:extLst>
          </p:cNvPr>
          <p:cNvGrpSpPr/>
          <p:nvPr/>
        </p:nvGrpSpPr>
        <p:grpSpPr>
          <a:xfrm>
            <a:off x="391130" y="1876552"/>
            <a:ext cx="1125513" cy="541345"/>
            <a:chOff x="391130" y="1876552"/>
            <a:chExt cx="1125513" cy="541345"/>
          </a:xfrm>
        </p:grpSpPr>
        <p:pic>
          <p:nvPicPr>
            <p:cNvPr id="127" name="図 126">
              <a:extLst>
                <a:ext uri="{FF2B5EF4-FFF2-40B4-BE49-F238E27FC236}">
                  <a16:creationId xmlns:a16="http://schemas.microsoft.com/office/drawing/2014/main" id="{C4FAFA7F-006A-FDB7-7930-082CF5F505A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0102" y="1876552"/>
              <a:ext cx="1011104" cy="172436"/>
            </a:xfrm>
            <a:prstGeom prst="rect">
              <a:avLst/>
            </a:prstGeom>
          </p:spPr>
        </p:pic>
        <p:grpSp>
          <p:nvGrpSpPr>
            <p:cNvPr id="149" name="グループ化 148">
              <a:extLst>
                <a:ext uri="{FF2B5EF4-FFF2-40B4-BE49-F238E27FC236}">
                  <a16:creationId xmlns:a16="http://schemas.microsoft.com/office/drawing/2014/main" id="{32CE49CD-E9EA-095A-10D5-5727AF2B0E75}"/>
                </a:ext>
              </a:extLst>
            </p:cNvPr>
            <p:cNvGrpSpPr/>
            <p:nvPr/>
          </p:nvGrpSpPr>
          <p:grpSpPr>
            <a:xfrm>
              <a:off x="391130" y="2071247"/>
              <a:ext cx="1125513" cy="346650"/>
              <a:chOff x="391130" y="2070211"/>
              <a:chExt cx="1125513" cy="346650"/>
            </a:xfrm>
          </p:grpSpPr>
          <p:grpSp>
            <p:nvGrpSpPr>
              <p:cNvPr id="142" name="グループ化 141">
                <a:extLst>
                  <a:ext uri="{FF2B5EF4-FFF2-40B4-BE49-F238E27FC236}">
                    <a16:creationId xmlns:a16="http://schemas.microsoft.com/office/drawing/2014/main" id="{4FA0E9EA-1516-85D9-B280-DEEB975E02AF}"/>
                  </a:ext>
                </a:extLst>
              </p:cNvPr>
              <p:cNvGrpSpPr/>
              <p:nvPr/>
            </p:nvGrpSpPr>
            <p:grpSpPr>
              <a:xfrm>
                <a:off x="420102" y="2116242"/>
                <a:ext cx="1011104" cy="260916"/>
                <a:chOff x="420102" y="2115972"/>
                <a:chExt cx="1011104" cy="260916"/>
              </a:xfrm>
            </p:grpSpPr>
            <p:sp>
              <p:nvSpPr>
                <p:cNvPr id="129" name="四角形: 角を丸くする 128">
                  <a:extLst>
                    <a:ext uri="{FF2B5EF4-FFF2-40B4-BE49-F238E27FC236}">
                      <a16:creationId xmlns:a16="http://schemas.microsoft.com/office/drawing/2014/main" id="{341A4ACB-3C2C-299C-FBBC-FDD66AA0DB24}"/>
                    </a:ext>
                  </a:extLst>
                </p:cNvPr>
                <p:cNvSpPr/>
                <p:nvPr/>
              </p:nvSpPr>
              <p:spPr>
                <a:xfrm>
                  <a:off x="420102" y="2117240"/>
                  <a:ext cx="1011104" cy="259648"/>
                </a:xfrm>
                <a:prstGeom prst="roundRect">
                  <a:avLst/>
                </a:prstGeom>
                <a:noFill/>
                <a:ln w="9525">
                  <a:solidFill>
                    <a:srgbClr val="009B74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41" name="フリーフォーム: 図形 140">
                  <a:extLst>
                    <a:ext uri="{FF2B5EF4-FFF2-40B4-BE49-F238E27FC236}">
                      <a16:creationId xmlns:a16="http://schemas.microsoft.com/office/drawing/2014/main" id="{8F13BDCF-3D34-56DC-5017-8147C6CEFB95}"/>
                    </a:ext>
                  </a:extLst>
                </p:cNvPr>
                <p:cNvSpPr/>
                <p:nvPr/>
              </p:nvSpPr>
              <p:spPr>
                <a:xfrm>
                  <a:off x="420102" y="2115972"/>
                  <a:ext cx="1011104" cy="96549"/>
                </a:xfrm>
                <a:custGeom>
                  <a:avLst/>
                  <a:gdLst>
                    <a:gd name="connsiteX0" fmla="*/ 43276 w 1011104"/>
                    <a:gd name="connsiteY0" fmla="*/ 0 h 96549"/>
                    <a:gd name="connsiteX1" fmla="*/ 967828 w 1011104"/>
                    <a:gd name="connsiteY1" fmla="*/ 0 h 96549"/>
                    <a:gd name="connsiteX2" fmla="*/ 1011104 w 1011104"/>
                    <a:gd name="connsiteY2" fmla="*/ 43276 h 96549"/>
                    <a:gd name="connsiteX3" fmla="*/ 1011104 w 1011104"/>
                    <a:gd name="connsiteY3" fmla="*/ 96549 h 96549"/>
                    <a:gd name="connsiteX4" fmla="*/ 0 w 1011104"/>
                    <a:gd name="connsiteY4" fmla="*/ 96549 h 96549"/>
                    <a:gd name="connsiteX5" fmla="*/ 0 w 1011104"/>
                    <a:gd name="connsiteY5" fmla="*/ 43276 h 96549"/>
                    <a:gd name="connsiteX6" fmla="*/ 43276 w 1011104"/>
                    <a:gd name="connsiteY6" fmla="*/ 0 h 9654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1011104" h="96549">
                      <a:moveTo>
                        <a:pt x="43276" y="0"/>
                      </a:moveTo>
                      <a:lnTo>
                        <a:pt x="967828" y="0"/>
                      </a:lnTo>
                      <a:cubicBezTo>
                        <a:pt x="991729" y="0"/>
                        <a:pt x="1011104" y="19375"/>
                        <a:pt x="1011104" y="43276"/>
                      </a:cubicBezTo>
                      <a:lnTo>
                        <a:pt x="1011104" y="96549"/>
                      </a:lnTo>
                      <a:lnTo>
                        <a:pt x="0" y="96549"/>
                      </a:lnTo>
                      <a:lnTo>
                        <a:pt x="0" y="43276"/>
                      </a:lnTo>
                      <a:cubicBezTo>
                        <a:pt x="0" y="19375"/>
                        <a:pt x="19375" y="0"/>
                        <a:pt x="43276" y="0"/>
                      </a:cubicBezTo>
                      <a:close/>
                    </a:path>
                  </a:pathLst>
                </a:custGeom>
                <a:solidFill>
                  <a:srgbClr val="009B74"/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kumimoji="1" lang="ja-JP" altLang="en-US">
                    <a:solidFill>
                      <a:srgbClr val="00B088"/>
                    </a:solidFill>
                  </a:endParaRPr>
                </a:p>
              </p:txBody>
            </p:sp>
          </p:grpSp>
          <p:sp>
            <p:nvSpPr>
              <p:cNvPr id="144" name="テキスト ボックス 143">
                <a:extLst>
                  <a:ext uri="{FF2B5EF4-FFF2-40B4-BE49-F238E27FC236}">
                    <a16:creationId xmlns:a16="http://schemas.microsoft.com/office/drawing/2014/main" id="{676CF6B3-2551-E37B-FDE0-DFF7CA700BD5}"/>
                  </a:ext>
                </a:extLst>
              </p:cNvPr>
              <p:cNvSpPr txBox="1"/>
              <p:nvPr/>
            </p:nvSpPr>
            <p:spPr>
              <a:xfrm>
                <a:off x="637167" y="2070211"/>
                <a:ext cx="718111" cy="18466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ja-JP" altLang="en-US" sz="600" b="1" i="0" u="none" strike="noStrike" baseline="0" dirty="0">
                    <a:solidFill>
                      <a:srgbClr val="FFFFFF"/>
                    </a:solidFill>
                    <a:latin typeface="HiraginoUDSansStd-W5"/>
                  </a:rPr>
                  <a:t>アプリ対応</a:t>
                </a:r>
                <a:endParaRPr lang="ja-JP" altLang="en-US" sz="600" b="1" dirty="0"/>
              </a:p>
            </p:txBody>
          </p:sp>
          <p:grpSp>
            <p:nvGrpSpPr>
              <p:cNvPr id="148" name="グループ化 147">
                <a:extLst>
                  <a:ext uri="{FF2B5EF4-FFF2-40B4-BE49-F238E27FC236}">
                    <a16:creationId xmlns:a16="http://schemas.microsoft.com/office/drawing/2014/main" id="{58320AC1-41AC-943C-CF1F-391AB3115D6D}"/>
                  </a:ext>
                </a:extLst>
              </p:cNvPr>
              <p:cNvGrpSpPr/>
              <p:nvPr/>
            </p:nvGrpSpPr>
            <p:grpSpPr>
              <a:xfrm>
                <a:off x="391130" y="2191709"/>
                <a:ext cx="1125513" cy="225152"/>
                <a:chOff x="391130" y="2191709"/>
                <a:chExt cx="1125513" cy="225152"/>
              </a:xfrm>
            </p:grpSpPr>
            <p:sp>
              <p:nvSpPr>
                <p:cNvPr id="147" name="テキスト ボックス 146">
                  <a:extLst>
                    <a:ext uri="{FF2B5EF4-FFF2-40B4-BE49-F238E27FC236}">
                      <a16:creationId xmlns:a16="http://schemas.microsoft.com/office/drawing/2014/main" id="{941379E2-A37F-1E1D-28FF-1F8639F5950C}"/>
                    </a:ext>
                  </a:extLst>
                </p:cNvPr>
                <p:cNvSpPr txBox="1"/>
                <p:nvPr/>
              </p:nvSpPr>
              <p:spPr>
                <a:xfrm>
                  <a:off x="391130" y="2252649"/>
                  <a:ext cx="1125513" cy="164212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 algn="l">
                    <a:lnSpc>
                      <a:spcPts val="500"/>
                    </a:lnSpc>
                  </a:pPr>
                  <a:r>
                    <a:rPr lang="en-US" altLang="ja-JP" sz="1100" i="0" u="none" strike="noStrike" baseline="0" dirty="0">
                      <a:latin typeface="HGSｺﾞｼｯｸM" panose="020B0600000000000000" pitchFamily="50" charset="-128"/>
                      <a:ea typeface="HGSｺﾞｼｯｸM" panose="020B0600000000000000" pitchFamily="50" charset="-128"/>
                    </a:rPr>
                    <a:t>(</a:t>
                  </a:r>
                  <a:r>
                    <a:rPr lang="ja-JP" altLang="en-US" sz="1100" i="0" u="none" strike="noStrike" baseline="0" dirty="0">
                      <a:latin typeface="HGSｺﾞｼｯｸM" panose="020B0600000000000000" pitchFamily="50" charset="-128"/>
                      <a:ea typeface="HGSｺﾞｼｯｸM" panose="020B0600000000000000" pitchFamily="50" charset="-128"/>
                    </a:rPr>
                    <a:t>　　　　　  </a:t>
                  </a:r>
                  <a:r>
                    <a:rPr lang="en-US" altLang="ja-JP" sz="1100" i="0" u="none" strike="noStrike" baseline="0" dirty="0">
                      <a:latin typeface="HGSｺﾞｼｯｸM" panose="020B0600000000000000" pitchFamily="50" charset="-128"/>
                      <a:ea typeface="HGSｺﾞｼｯｸM" panose="020B0600000000000000" pitchFamily="50" charset="-128"/>
                    </a:rPr>
                    <a:t>)</a:t>
                  </a:r>
                  <a:endParaRPr lang="ja-JP" altLang="en-US" sz="1100" spc="-100" dirty="0">
                    <a:latin typeface="HGSｺﾞｼｯｸM" panose="020B0600000000000000" pitchFamily="50" charset="-128"/>
                    <a:ea typeface="HGSｺﾞｼｯｸM" panose="020B0600000000000000" pitchFamily="50" charset="-128"/>
                  </a:endParaRPr>
                </a:p>
              </p:txBody>
            </p:sp>
            <p:sp>
              <p:nvSpPr>
                <p:cNvPr id="146" name="テキスト ボックス 145">
                  <a:extLst>
                    <a:ext uri="{FF2B5EF4-FFF2-40B4-BE49-F238E27FC236}">
                      <a16:creationId xmlns:a16="http://schemas.microsoft.com/office/drawing/2014/main" id="{6EC4704C-5A58-C93A-D14D-2D963EB53B87}"/>
                    </a:ext>
                  </a:extLst>
                </p:cNvPr>
                <p:cNvSpPr txBox="1"/>
                <p:nvPr/>
              </p:nvSpPr>
              <p:spPr>
                <a:xfrm>
                  <a:off x="456778" y="2191709"/>
                  <a:ext cx="1011104" cy="223972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 algn="l">
                    <a:lnSpc>
                      <a:spcPts val="500"/>
                    </a:lnSpc>
                  </a:pPr>
                  <a:r>
                    <a:rPr lang="ja-JP" altLang="en-US" sz="550" b="1" i="0" u="none" strike="noStrike" baseline="0" dirty="0">
                      <a:latin typeface="HiraginoUDSansStd-W3"/>
                    </a:rPr>
                    <a:t>無線</a:t>
                  </a:r>
                  <a:r>
                    <a:rPr lang="en-US" altLang="ja-JP" sz="700" i="0" u="none" strike="noStrike" baseline="0" dirty="0">
                      <a:latin typeface="HiraginoUDSansStd-W3"/>
                    </a:rPr>
                    <a:t>LAN</a:t>
                  </a:r>
                  <a:r>
                    <a:rPr lang="ja-JP" altLang="en-US" sz="550" b="1" i="0" u="none" strike="noStrike" baseline="0" dirty="0">
                      <a:latin typeface="HiraginoUDSansStd-W3"/>
                    </a:rPr>
                    <a:t>対応</a:t>
                  </a:r>
                </a:p>
                <a:p>
                  <a:pPr algn="l">
                    <a:lnSpc>
                      <a:spcPts val="500"/>
                    </a:lnSpc>
                  </a:pPr>
                  <a:r>
                    <a:rPr lang="ja-JP" altLang="en-US" sz="550" b="1" i="0" u="none" strike="noStrike" spc="-120" dirty="0">
                      <a:latin typeface="HiraginoUDSansStd-W3"/>
                    </a:rPr>
                    <a:t>インターホンリモコ</a:t>
                  </a:r>
                  <a:r>
                    <a:rPr lang="ja-JP" altLang="en-US" sz="550" b="1" i="0" u="none" strike="noStrike" spc="-50" dirty="0">
                      <a:latin typeface="HiraginoUDSansStd-W3"/>
                    </a:rPr>
                    <a:t>ン選択時</a:t>
                  </a:r>
                  <a:endParaRPr lang="ja-JP" altLang="en-US" sz="550" b="1" spc="-50" dirty="0"/>
                </a:p>
              </p:txBody>
            </p:sp>
          </p:grpSp>
        </p:grpSp>
      </p:grpSp>
      <p:grpSp>
        <p:nvGrpSpPr>
          <p:cNvPr id="202" name="グループ化 201">
            <a:extLst>
              <a:ext uri="{FF2B5EF4-FFF2-40B4-BE49-F238E27FC236}">
                <a16:creationId xmlns:a16="http://schemas.microsoft.com/office/drawing/2014/main" id="{B1BA3715-51F9-A644-B855-D7BCECD474BB}"/>
              </a:ext>
            </a:extLst>
          </p:cNvPr>
          <p:cNvGrpSpPr/>
          <p:nvPr/>
        </p:nvGrpSpPr>
        <p:grpSpPr>
          <a:xfrm>
            <a:off x="5229303" y="5884302"/>
            <a:ext cx="1125513" cy="540165"/>
            <a:chOff x="391130" y="1876552"/>
            <a:chExt cx="1125513" cy="540165"/>
          </a:xfrm>
        </p:grpSpPr>
        <p:pic>
          <p:nvPicPr>
            <p:cNvPr id="203" name="図 202">
              <a:extLst>
                <a:ext uri="{FF2B5EF4-FFF2-40B4-BE49-F238E27FC236}">
                  <a16:creationId xmlns:a16="http://schemas.microsoft.com/office/drawing/2014/main" id="{BCD39092-9880-6346-E625-0A21E4B1F87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0102" y="1876552"/>
              <a:ext cx="1011104" cy="172436"/>
            </a:xfrm>
            <a:prstGeom prst="rect">
              <a:avLst/>
            </a:prstGeom>
          </p:spPr>
        </p:pic>
        <p:grpSp>
          <p:nvGrpSpPr>
            <p:cNvPr id="204" name="グループ化 203">
              <a:extLst>
                <a:ext uri="{FF2B5EF4-FFF2-40B4-BE49-F238E27FC236}">
                  <a16:creationId xmlns:a16="http://schemas.microsoft.com/office/drawing/2014/main" id="{B17DB607-2263-DEB2-D102-09D6AEC2227F}"/>
                </a:ext>
              </a:extLst>
            </p:cNvPr>
            <p:cNvGrpSpPr/>
            <p:nvPr/>
          </p:nvGrpSpPr>
          <p:grpSpPr>
            <a:xfrm>
              <a:off x="391130" y="2071247"/>
              <a:ext cx="1125513" cy="345470"/>
              <a:chOff x="391130" y="2070211"/>
              <a:chExt cx="1125513" cy="345470"/>
            </a:xfrm>
          </p:grpSpPr>
          <p:grpSp>
            <p:nvGrpSpPr>
              <p:cNvPr id="205" name="グループ化 204">
                <a:extLst>
                  <a:ext uri="{FF2B5EF4-FFF2-40B4-BE49-F238E27FC236}">
                    <a16:creationId xmlns:a16="http://schemas.microsoft.com/office/drawing/2014/main" id="{83F0CDC3-C507-F705-29E5-674DA8C3376D}"/>
                  </a:ext>
                </a:extLst>
              </p:cNvPr>
              <p:cNvGrpSpPr/>
              <p:nvPr/>
            </p:nvGrpSpPr>
            <p:grpSpPr>
              <a:xfrm>
                <a:off x="420102" y="2116242"/>
                <a:ext cx="1011104" cy="260916"/>
                <a:chOff x="420102" y="2115972"/>
                <a:chExt cx="1011104" cy="260916"/>
              </a:xfrm>
            </p:grpSpPr>
            <p:sp>
              <p:nvSpPr>
                <p:cNvPr id="210" name="四角形: 角を丸くする 209">
                  <a:extLst>
                    <a:ext uri="{FF2B5EF4-FFF2-40B4-BE49-F238E27FC236}">
                      <a16:creationId xmlns:a16="http://schemas.microsoft.com/office/drawing/2014/main" id="{BA8B4031-5DA7-4E70-18A0-2FDBB44DEBEB}"/>
                    </a:ext>
                  </a:extLst>
                </p:cNvPr>
                <p:cNvSpPr/>
                <p:nvPr/>
              </p:nvSpPr>
              <p:spPr>
                <a:xfrm>
                  <a:off x="420102" y="2117240"/>
                  <a:ext cx="1011104" cy="259648"/>
                </a:xfrm>
                <a:prstGeom prst="roundRect">
                  <a:avLst/>
                </a:prstGeom>
                <a:noFill/>
                <a:ln w="9525">
                  <a:solidFill>
                    <a:srgbClr val="009B74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211" name="フリーフォーム: 図形 210">
                  <a:extLst>
                    <a:ext uri="{FF2B5EF4-FFF2-40B4-BE49-F238E27FC236}">
                      <a16:creationId xmlns:a16="http://schemas.microsoft.com/office/drawing/2014/main" id="{E54690CA-1F37-1FBE-5770-3C703DA9D603}"/>
                    </a:ext>
                  </a:extLst>
                </p:cNvPr>
                <p:cNvSpPr/>
                <p:nvPr/>
              </p:nvSpPr>
              <p:spPr>
                <a:xfrm>
                  <a:off x="420102" y="2115972"/>
                  <a:ext cx="1011104" cy="96549"/>
                </a:xfrm>
                <a:custGeom>
                  <a:avLst/>
                  <a:gdLst>
                    <a:gd name="connsiteX0" fmla="*/ 43276 w 1011104"/>
                    <a:gd name="connsiteY0" fmla="*/ 0 h 96549"/>
                    <a:gd name="connsiteX1" fmla="*/ 967828 w 1011104"/>
                    <a:gd name="connsiteY1" fmla="*/ 0 h 96549"/>
                    <a:gd name="connsiteX2" fmla="*/ 1011104 w 1011104"/>
                    <a:gd name="connsiteY2" fmla="*/ 43276 h 96549"/>
                    <a:gd name="connsiteX3" fmla="*/ 1011104 w 1011104"/>
                    <a:gd name="connsiteY3" fmla="*/ 96549 h 96549"/>
                    <a:gd name="connsiteX4" fmla="*/ 0 w 1011104"/>
                    <a:gd name="connsiteY4" fmla="*/ 96549 h 96549"/>
                    <a:gd name="connsiteX5" fmla="*/ 0 w 1011104"/>
                    <a:gd name="connsiteY5" fmla="*/ 43276 h 96549"/>
                    <a:gd name="connsiteX6" fmla="*/ 43276 w 1011104"/>
                    <a:gd name="connsiteY6" fmla="*/ 0 h 9654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1011104" h="96549">
                      <a:moveTo>
                        <a:pt x="43276" y="0"/>
                      </a:moveTo>
                      <a:lnTo>
                        <a:pt x="967828" y="0"/>
                      </a:lnTo>
                      <a:cubicBezTo>
                        <a:pt x="991729" y="0"/>
                        <a:pt x="1011104" y="19375"/>
                        <a:pt x="1011104" y="43276"/>
                      </a:cubicBezTo>
                      <a:lnTo>
                        <a:pt x="1011104" y="96549"/>
                      </a:lnTo>
                      <a:lnTo>
                        <a:pt x="0" y="96549"/>
                      </a:lnTo>
                      <a:lnTo>
                        <a:pt x="0" y="43276"/>
                      </a:lnTo>
                      <a:cubicBezTo>
                        <a:pt x="0" y="19375"/>
                        <a:pt x="19375" y="0"/>
                        <a:pt x="43276" y="0"/>
                      </a:cubicBezTo>
                      <a:close/>
                    </a:path>
                  </a:pathLst>
                </a:custGeom>
                <a:solidFill>
                  <a:srgbClr val="009B74"/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kumimoji="1" lang="ja-JP" altLang="en-US">
                    <a:solidFill>
                      <a:srgbClr val="00B088"/>
                    </a:solidFill>
                  </a:endParaRPr>
                </a:p>
              </p:txBody>
            </p:sp>
          </p:grpSp>
          <p:sp>
            <p:nvSpPr>
              <p:cNvPr id="206" name="テキスト ボックス 205">
                <a:extLst>
                  <a:ext uri="{FF2B5EF4-FFF2-40B4-BE49-F238E27FC236}">
                    <a16:creationId xmlns:a16="http://schemas.microsoft.com/office/drawing/2014/main" id="{7CB7F511-5E8E-392B-B28B-E72862F1ABEC}"/>
                  </a:ext>
                </a:extLst>
              </p:cNvPr>
              <p:cNvSpPr txBox="1"/>
              <p:nvPr/>
            </p:nvSpPr>
            <p:spPr>
              <a:xfrm>
                <a:off x="637167" y="2070211"/>
                <a:ext cx="718111" cy="18466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ja-JP" altLang="en-US" sz="600" b="1" i="0" u="none" strike="noStrike" baseline="0" dirty="0">
                    <a:solidFill>
                      <a:srgbClr val="FFFFFF"/>
                    </a:solidFill>
                    <a:latin typeface="HiraginoUDSansStd-W5"/>
                  </a:rPr>
                  <a:t>アプリ対応</a:t>
                </a:r>
                <a:endParaRPr lang="ja-JP" altLang="en-US" sz="600" b="1" dirty="0"/>
              </a:p>
            </p:txBody>
          </p:sp>
          <p:grpSp>
            <p:nvGrpSpPr>
              <p:cNvPr id="207" name="グループ化 206">
                <a:extLst>
                  <a:ext uri="{FF2B5EF4-FFF2-40B4-BE49-F238E27FC236}">
                    <a16:creationId xmlns:a16="http://schemas.microsoft.com/office/drawing/2014/main" id="{76367F83-0D8B-05D4-B4D6-FE4ABD52E20A}"/>
                  </a:ext>
                </a:extLst>
              </p:cNvPr>
              <p:cNvGrpSpPr/>
              <p:nvPr/>
            </p:nvGrpSpPr>
            <p:grpSpPr>
              <a:xfrm>
                <a:off x="391130" y="2191709"/>
                <a:ext cx="1125513" cy="223972"/>
                <a:chOff x="391130" y="2191709"/>
                <a:chExt cx="1125513" cy="223972"/>
              </a:xfrm>
            </p:grpSpPr>
            <p:sp>
              <p:nvSpPr>
                <p:cNvPr id="208" name="テキスト ボックス 207">
                  <a:extLst>
                    <a:ext uri="{FF2B5EF4-FFF2-40B4-BE49-F238E27FC236}">
                      <a16:creationId xmlns:a16="http://schemas.microsoft.com/office/drawing/2014/main" id="{DA17703A-324A-DAB0-279C-9770F1B52283}"/>
                    </a:ext>
                  </a:extLst>
                </p:cNvPr>
                <p:cNvSpPr txBox="1"/>
                <p:nvPr/>
              </p:nvSpPr>
              <p:spPr>
                <a:xfrm>
                  <a:off x="391130" y="2246071"/>
                  <a:ext cx="1125513" cy="164212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 algn="l">
                    <a:lnSpc>
                      <a:spcPts val="500"/>
                    </a:lnSpc>
                  </a:pPr>
                  <a:r>
                    <a:rPr lang="en-US" altLang="ja-JP" sz="1100" i="0" u="none" strike="noStrike" baseline="0" dirty="0">
                      <a:latin typeface="HGSｺﾞｼｯｸM" panose="020B0600000000000000" pitchFamily="50" charset="-128"/>
                      <a:ea typeface="HGSｺﾞｼｯｸM" panose="020B0600000000000000" pitchFamily="50" charset="-128"/>
                    </a:rPr>
                    <a:t>(</a:t>
                  </a:r>
                  <a:r>
                    <a:rPr lang="ja-JP" altLang="en-US" sz="1100" i="0" u="none" strike="noStrike" baseline="0" dirty="0">
                      <a:latin typeface="HGSｺﾞｼｯｸM" panose="020B0600000000000000" pitchFamily="50" charset="-128"/>
                      <a:ea typeface="HGSｺﾞｼｯｸM" panose="020B0600000000000000" pitchFamily="50" charset="-128"/>
                    </a:rPr>
                    <a:t>　　　　　  </a:t>
                  </a:r>
                  <a:r>
                    <a:rPr lang="en-US" altLang="ja-JP" sz="1100" i="0" u="none" strike="noStrike" baseline="0" dirty="0">
                      <a:latin typeface="HGSｺﾞｼｯｸM" panose="020B0600000000000000" pitchFamily="50" charset="-128"/>
                      <a:ea typeface="HGSｺﾞｼｯｸM" panose="020B0600000000000000" pitchFamily="50" charset="-128"/>
                    </a:rPr>
                    <a:t>)</a:t>
                  </a:r>
                  <a:endParaRPr lang="ja-JP" altLang="en-US" sz="1100" spc="-100" dirty="0">
                    <a:latin typeface="HGSｺﾞｼｯｸM" panose="020B0600000000000000" pitchFamily="50" charset="-128"/>
                    <a:ea typeface="HGSｺﾞｼｯｸM" panose="020B0600000000000000" pitchFamily="50" charset="-128"/>
                  </a:endParaRPr>
                </a:p>
              </p:txBody>
            </p:sp>
            <p:sp>
              <p:nvSpPr>
                <p:cNvPr id="209" name="テキスト ボックス 208">
                  <a:extLst>
                    <a:ext uri="{FF2B5EF4-FFF2-40B4-BE49-F238E27FC236}">
                      <a16:creationId xmlns:a16="http://schemas.microsoft.com/office/drawing/2014/main" id="{57A4D4AF-610A-C2FC-EAC9-22610E2D04A6}"/>
                    </a:ext>
                  </a:extLst>
                </p:cNvPr>
                <p:cNvSpPr txBox="1"/>
                <p:nvPr/>
              </p:nvSpPr>
              <p:spPr>
                <a:xfrm>
                  <a:off x="456778" y="2191709"/>
                  <a:ext cx="1011104" cy="223972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 algn="l">
                    <a:lnSpc>
                      <a:spcPts val="500"/>
                    </a:lnSpc>
                  </a:pPr>
                  <a:r>
                    <a:rPr lang="ja-JP" altLang="en-US" sz="550" b="1" i="0" u="none" strike="noStrike" baseline="0" dirty="0">
                      <a:latin typeface="HiraginoUDSansStd-W3"/>
                    </a:rPr>
                    <a:t>無線</a:t>
                  </a:r>
                  <a:r>
                    <a:rPr lang="en-US" altLang="ja-JP" sz="700" i="0" u="none" strike="noStrike" baseline="0" dirty="0">
                      <a:latin typeface="HiraginoUDSansStd-W3"/>
                    </a:rPr>
                    <a:t>LAN</a:t>
                  </a:r>
                  <a:r>
                    <a:rPr lang="ja-JP" altLang="en-US" sz="550" b="1" i="0" u="none" strike="noStrike" baseline="0" dirty="0">
                      <a:latin typeface="HiraginoUDSansStd-W3"/>
                    </a:rPr>
                    <a:t>対応</a:t>
                  </a:r>
                </a:p>
                <a:p>
                  <a:pPr algn="l">
                    <a:lnSpc>
                      <a:spcPts val="500"/>
                    </a:lnSpc>
                  </a:pPr>
                  <a:r>
                    <a:rPr lang="ja-JP" altLang="en-US" sz="550" b="1" i="0" u="none" strike="noStrike" spc="-100" dirty="0">
                      <a:latin typeface="HiraginoUDSansStd-W3"/>
                    </a:rPr>
                    <a:t>インターホンリモコン選択時</a:t>
                  </a:r>
                  <a:endParaRPr lang="ja-JP" altLang="en-US" sz="550" b="1" spc="-100" dirty="0"/>
                </a:p>
              </p:txBody>
            </p:sp>
          </p:grpSp>
        </p:grpSp>
      </p:grpSp>
      <p:sp>
        <p:nvSpPr>
          <p:cNvPr id="213" name="テキスト ボックス 212">
            <a:extLst>
              <a:ext uri="{FF2B5EF4-FFF2-40B4-BE49-F238E27FC236}">
                <a16:creationId xmlns:a16="http://schemas.microsoft.com/office/drawing/2014/main" id="{3F058DFF-2C32-7C89-2840-E4066EFBD556}"/>
              </a:ext>
            </a:extLst>
          </p:cNvPr>
          <p:cNvSpPr txBox="1"/>
          <p:nvPr/>
        </p:nvSpPr>
        <p:spPr>
          <a:xfrm>
            <a:off x="218559" y="2680596"/>
            <a:ext cx="1117661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lnSpc>
                <a:spcPts val="800"/>
              </a:lnSpc>
            </a:pPr>
            <a:r>
              <a:rPr lang="ja-JP" altLang="en-US" sz="600" b="1" i="0" u="none" strike="noStrike" baseline="0" dirty="0">
                <a:latin typeface="GothicBBBPro-Medium"/>
              </a:rPr>
              <a:t>写真は</a:t>
            </a:r>
          </a:p>
          <a:p>
            <a:pPr algn="l">
              <a:lnSpc>
                <a:spcPts val="800"/>
              </a:lnSpc>
            </a:pPr>
            <a:r>
              <a:rPr lang="en-US" altLang="ja-JP" sz="800" b="1" i="0" u="none" strike="noStrike" spc="-30" dirty="0" smtClean="0">
                <a:latin typeface="GothicBBBPro-Medium"/>
              </a:rPr>
              <a:t>CHP-HXE37AY5</a:t>
            </a:r>
          </a:p>
          <a:p>
            <a:pPr algn="l">
              <a:lnSpc>
                <a:spcPts val="800"/>
              </a:lnSpc>
            </a:pPr>
            <a:r>
              <a:rPr lang="ja-JP" altLang="en-US" sz="600" b="1" i="0" u="none" strike="noStrike" spc="-30" dirty="0" smtClean="0">
                <a:latin typeface="GothicBBBPro-Medium"/>
              </a:rPr>
              <a:t>です</a:t>
            </a:r>
            <a:r>
              <a:rPr lang="ja-JP" altLang="en-US" sz="600" b="1" i="0" u="none" strike="noStrike" spc="-30" dirty="0">
                <a:latin typeface="GothicBBBPro-Medium"/>
              </a:rPr>
              <a:t>。</a:t>
            </a:r>
            <a:endParaRPr lang="ja-JP" altLang="en-US" sz="600" b="1" spc="-30" dirty="0"/>
          </a:p>
        </p:txBody>
      </p:sp>
      <p:grpSp>
        <p:nvGrpSpPr>
          <p:cNvPr id="241" name="グループ化 240">
            <a:extLst>
              <a:ext uri="{FF2B5EF4-FFF2-40B4-BE49-F238E27FC236}">
                <a16:creationId xmlns:a16="http://schemas.microsoft.com/office/drawing/2014/main" id="{FD9AB4F1-CEB3-7A4D-9736-4C67129C3CC1}"/>
              </a:ext>
            </a:extLst>
          </p:cNvPr>
          <p:cNvGrpSpPr/>
          <p:nvPr/>
        </p:nvGrpSpPr>
        <p:grpSpPr>
          <a:xfrm>
            <a:off x="171689" y="2975457"/>
            <a:ext cx="2407402" cy="1073427"/>
            <a:chOff x="171689" y="2975457"/>
            <a:chExt cx="2407402" cy="1073427"/>
          </a:xfrm>
        </p:grpSpPr>
        <p:grpSp>
          <p:nvGrpSpPr>
            <p:cNvPr id="217" name="グループ化 216">
              <a:extLst>
                <a:ext uri="{FF2B5EF4-FFF2-40B4-BE49-F238E27FC236}">
                  <a16:creationId xmlns:a16="http://schemas.microsoft.com/office/drawing/2014/main" id="{366936A1-DAAA-9B9C-3B78-F09423C5A755}"/>
                </a:ext>
              </a:extLst>
            </p:cNvPr>
            <p:cNvGrpSpPr/>
            <p:nvPr/>
          </p:nvGrpSpPr>
          <p:grpSpPr>
            <a:xfrm>
              <a:off x="252454" y="3023804"/>
              <a:ext cx="534183" cy="230832"/>
              <a:chOff x="248546" y="2858258"/>
              <a:chExt cx="534183" cy="230832"/>
            </a:xfrm>
          </p:grpSpPr>
          <p:sp>
            <p:nvSpPr>
              <p:cNvPr id="214" name="矢印: 五方向 213">
                <a:extLst>
                  <a:ext uri="{FF2B5EF4-FFF2-40B4-BE49-F238E27FC236}">
                    <a16:creationId xmlns:a16="http://schemas.microsoft.com/office/drawing/2014/main" id="{4825227A-67DE-69C2-2342-4EEAB3866BD9}"/>
                  </a:ext>
                </a:extLst>
              </p:cNvPr>
              <p:cNvSpPr/>
              <p:nvPr/>
            </p:nvSpPr>
            <p:spPr>
              <a:xfrm>
                <a:off x="294823" y="2907387"/>
                <a:ext cx="427072" cy="120848"/>
              </a:xfrm>
              <a:prstGeom prst="homePlate">
                <a:avLst>
                  <a:gd name="adj" fmla="val 34829"/>
                </a:avLst>
              </a:prstGeom>
              <a:solidFill>
                <a:srgbClr val="4472C4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16" name="テキスト ボックス 215">
                <a:extLst>
                  <a:ext uri="{FF2B5EF4-FFF2-40B4-BE49-F238E27FC236}">
                    <a16:creationId xmlns:a16="http://schemas.microsoft.com/office/drawing/2014/main" id="{C8B425C6-140D-E2D3-43E1-1889B27D1D1A}"/>
                  </a:ext>
                </a:extLst>
              </p:cNvPr>
              <p:cNvSpPr txBox="1"/>
              <p:nvPr/>
            </p:nvSpPr>
            <p:spPr>
              <a:xfrm>
                <a:off x="248546" y="2858258"/>
                <a:ext cx="534183" cy="2308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altLang="ja-JP" sz="900" b="0" i="0" u="none" strike="noStrike" baseline="0" dirty="0">
                    <a:solidFill>
                      <a:srgbClr val="FFFFFF"/>
                    </a:solidFill>
                    <a:latin typeface="GothicMB101Pro-Regular"/>
                  </a:rPr>
                  <a:t>370L</a:t>
                </a:r>
                <a:endParaRPr lang="ja-JP" altLang="en-US" sz="900" dirty="0"/>
              </a:p>
            </p:txBody>
          </p:sp>
        </p:grpSp>
        <p:sp>
          <p:nvSpPr>
            <p:cNvPr id="219" name="テキスト ボックス 218">
              <a:extLst>
                <a:ext uri="{FF2B5EF4-FFF2-40B4-BE49-F238E27FC236}">
                  <a16:creationId xmlns:a16="http://schemas.microsoft.com/office/drawing/2014/main" id="{BF891EE3-175E-EDE5-044F-45F2591DEC39}"/>
                </a:ext>
              </a:extLst>
            </p:cNvPr>
            <p:cNvSpPr txBox="1"/>
            <p:nvPr/>
          </p:nvSpPr>
          <p:spPr>
            <a:xfrm>
              <a:off x="662858" y="2975457"/>
              <a:ext cx="1916233" cy="3231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altLang="ja-JP" sz="1500" i="0" u="none" strike="noStrike" spc="100" dirty="0">
                  <a:solidFill>
                    <a:srgbClr val="262626"/>
                  </a:solidFill>
                  <a:latin typeface="AvenirNext-DemiBold"/>
                </a:rPr>
                <a:t>CHP-HXE37AY5</a:t>
              </a:r>
              <a:endParaRPr lang="ja-JP" altLang="en-US" sz="1500" spc="100" dirty="0"/>
            </a:p>
          </p:txBody>
        </p:sp>
        <p:sp>
          <p:nvSpPr>
            <p:cNvPr id="225" name="テキスト ボックス 224">
              <a:extLst>
                <a:ext uri="{FF2B5EF4-FFF2-40B4-BE49-F238E27FC236}">
                  <a16:creationId xmlns:a16="http://schemas.microsoft.com/office/drawing/2014/main" id="{E424FF6C-6457-7FAD-82A8-460671CBEABA}"/>
                </a:ext>
              </a:extLst>
            </p:cNvPr>
            <p:cNvSpPr txBox="1"/>
            <p:nvPr/>
          </p:nvSpPr>
          <p:spPr>
            <a:xfrm>
              <a:off x="203631" y="3183251"/>
              <a:ext cx="1359631" cy="4483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>
                <a:lnSpc>
                  <a:spcPts val="730"/>
                </a:lnSpc>
              </a:pPr>
              <a:r>
                <a:rPr lang="ja-JP" altLang="en-US" sz="550" b="1" i="0" u="none" strike="noStrike" baseline="0" dirty="0">
                  <a:latin typeface="GothicMB101Pro-Regular"/>
                </a:rPr>
                <a:t>インターホンリモコン</a:t>
              </a:r>
            </a:p>
            <a:p>
              <a:pPr algn="l">
                <a:lnSpc>
                  <a:spcPts val="730"/>
                </a:lnSpc>
              </a:pPr>
              <a:r>
                <a:rPr lang="ja-JP" altLang="en-US" sz="550" b="1" i="0" u="none" strike="noStrike" spc="-20" dirty="0">
                  <a:latin typeface="GothicMB101Pro-Regular"/>
                </a:rPr>
                <a:t>セット付き 希望小売価格</a:t>
              </a:r>
              <a:endParaRPr kumimoji="1" lang="ja-JP" altLang="en-US" sz="550" b="1" spc="-20" dirty="0"/>
            </a:p>
            <a:p>
              <a:pPr algn="l">
                <a:lnSpc>
                  <a:spcPts val="730"/>
                </a:lnSpc>
              </a:pPr>
              <a:r>
                <a:rPr lang="ja-JP" altLang="en-US" sz="550" b="1" i="0" u="none" strike="noStrike" baseline="0" dirty="0">
                  <a:latin typeface="GothicMB101Pro-Regular"/>
                </a:rPr>
                <a:t>無線</a:t>
              </a:r>
              <a:r>
                <a:rPr lang="en-US" altLang="ja-JP" sz="700" b="1" i="0" u="none" strike="noStrike" baseline="0" dirty="0">
                  <a:latin typeface="GothicMB101Pro-Regular"/>
                </a:rPr>
                <a:t>LAN</a:t>
              </a:r>
              <a:r>
                <a:rPr lang="ja-JP" altLang="en-US" sz="550" b="1" i="0" u="none" strike="noStrike" baseline="0" dirty="0">
                  <a:latin typeface="GothicMB101Pro-Regular"/>
                </a:rPr>
                <a:t>対応</a:t>
              </a:r>
              <a:r>
                <a:rPr lang="ja-JP" altLang="en-US" sz="550" b="1" i="0" u="none" strike="noStrike" spc="-100" dirty="0">
                  <a:latin typeface="GothicMB101Pro-Regular"/>
                </a:rPr>
                <a:t>インターホンリモコン</a:t>
              </a:r>
            </a:p>
            <a:p>
              <a:pPr algn="l">
                <a:lnSpc>
                  <a:spcPts val="730"/>
                </a:lnSpc>
              </a:pPr>
              <a:r>
                <a:rPr lang="ja-JP" altLang="en-US" sz="550" b="1" i="0" u="none" strike="noStrike" spc="-20" dirty="0">
                  <a:latin typeface="GothicMB101Pro-Regular"/>
                </a:rPr>
                <a:t>セット付き 希望小売価格</a:t>
              </a:r>
              <a:endParaRPr kumimoji="1" lang="ja-JP" altLang="en-US" sz="550" b="1" spc="-20" dirty="0"/>
            </a:p>
          </p:txBody>
        </p:sp>
        <p:sp>
          <p:nvSpPr>
            <p:cNvPr id="229" name="テキスト ボックス 228">
              <a:extLst>
                <a:ext uri="{FF2B5EF4-FFF2-40B4-BE49-F238E27FC236}">
                  <a16:creationId xmlns:a16="http://schemas.microsoft.com/office/drawing/2014/main" id="{CC19AB4C-045D-D5B9-CCC8-183AF270F74E}"/>
                </a:ext>
              </a:extLst>
            </p:cNvPr>
            <p:cNvSpPr txBox="1"/>
            <p:nvPr/>
          </p:nvSpPr>
          <p:spPr>
            <a:xfrm>
              <a:off x="998487" y="3202394"/>
              <a:ext cx="1564847" cy="24622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altLang="zh-CN" sz="1000" b="1" i="0" u="none" strike="noStrike" spc="50" dirty="0">
                  <a:latin typeface="ＭＳ Ｐゴシック" panose="020B0600070205080204" pitchFamily="50" charset="-128"/>
                  <a:ea typeface="ＭＳ Ｐゴシック" panose="020B0600070205080204" pitchFamily="50" charset="-128"/>
                </a:rPr>
                <a:t>1,196,800</a:t>
              </a:r>
              <a:r>
                <a:rPr lang="zh-CN" altLang="en-US" sz="700" b="1" i="0" u="none" strike="noStrike" baseline="0" dirty="0">
                  <a:latin typeface="ＭＳ Ｐゴシック" panose="020B0600070205080204" pitchFamily="50" charset="-128"/>
                  <a:ea typeface="ＭＳ Ｐゴシック" panose="020B0600070205080204" pitchFamily="50" charset="-128"/>
                </a:rPr>
                <a:t>円</a:t>
              </a:r>
              <a:r>
                <a:rPr lang="zh-CN" altLang="en-US" sz="600" b="1" i="0" u="none" strike="noStrike" baseline="0" dirty="0">
                  <a:latin typeface="ＭＳ Ｐゴシック" panose="020B0600070205080204" pitchFamily="50" charset="-128"/>
                  <a:ea typeface="ＭＳ Ｐゴシック" panose="020B0600070205080204" pitchFamily="50" charset="-128"/>
                </a:rPr>
                <a:t>（税抜</a:t>
              </a:r>
              <a:r>
                <a:rPr lang="en-US" altLang="zh-CN" sz="800" b="1" i="0" u="none" strike="noStrike" baseline="0" dirty="0">
                  <a:latin typeface="ＭＳ Ｐゴシック" panose="020B0600070205080204" pitchFamily="50" charset="-128"/>
                  <a:ea typeface="ＭＳ Ｐゴシック" panose="020B0600070205080204" pitchFamily="50" charset="-128"/>
                </a:rPr>
                <a:t>1,088,000</a:t>
              </a:r>
              <a:r>
                <a:rPr lang="zh-CN" altLang="en-US" sz="600" b="1" i="0" u="none" strike="noStrike" baseline="0" dirty="0">
                  <a:latin typeface="ＭＳ Ｐゴシック" panose="020B0600070205080204" pitchFamily="50" charset="-128"/>
                  <a:ea typeface="ＭＳ Ｐゴシック" panose="020B0600070205080204" pitchFamily="50" charset="-128"/>
                </a:rPr>
                <a:t>円）</a:t>
              </a:r>
              <a:endParaRPr lang="ja-JP" altLang="en-US" sz="6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endParaRPr>
            </a:p>
          </p:txBody>
        </p:sp>
        <p:sp>
          <p:nvSpPr>
            <p:cNvPr id="231" name="テキスト ボックス 230">
              <a:extLst>
                <a:ext uri="{FF2B5EF4-FFF2-40B4-BE49-F238E27FC236}">
                  <a16:creationId xmlns:a16="http://schemas.microsoft.com/office/drawing/2014/main" id="{870CA35D-1D6F-48D2-670A-AEAACC37D797}"/>
                </a:ext>
              </a:extLst>
            </p:cNvPr>
            <p:cNvSpPr txBox="1"/>
            <p:nvPr/>
          </p:nvSpPr>
          <p:spPr>
            <a:xfrm>
              <a:off x="998487" y="3425003"/>
              <a:ext cx="1564847" cy="24622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altLang="zh-CN" sz="1000" b="1" i="0" u="none" strike="noStrike" spc="50" dirty="0">
                  <a:latin typeface="ＭＳ Ｐゴシック" panose="020B0600070205080204" pitchFamily="50" charset="-128"/>
                  <a:ea typeface="ＭＳ Ｐゴシック" panose="020B0600070205080204" pitchFamily="50" charset="-128"/>
                </a:rPr>
                <a:t>1,207,800</a:t>
              </a:r>
              <a:r>
                <a:rPr lang="zh-CN" altLang="en-US" sz="700" b="1" i="0" u="none" strike="noStrike" baseline="0" dirty="0">
                  <a:latin typeface="ＭＳ Ｐゴシック" panose="020B0600070205080204" pitchFamily="50" charset="-128"/>
                  <a:ea typeface="ＭＳ Ｐゴシック" panose="020B0600070205080204" pitchFamily="50" charset="-128"/>
                </a:rPr>
                <a:t>円</a:t>
              </a:r>
              <a:r>
                <a:rPr lang="zh-CN" altLang="en-US" sz="600" b="1" i="0" u="none" strike="noStrike" baseline="0" dirty="0">
                  <a:latin typeface="ＭＳ Ｐゴシック" panose="020B0600070205080204" pitchFamily="50" charset="-128"/>
                  <a:ea typeface="ＭＳ Ｐゴシック" panose="020B0600070205080204" pitchFamily="50" charset="-128"/>
                </a:rPr>
                <a:t>（税抜</a:t>
              </a:r>
              <a:r>
                <a:rPr lang="en-US" altLang="zh-CN" sz="800" b="1" i="0" u="none" strike="noStrike" baseline="0" dirty="0">
                  <a:latin typeface="ＭＳ Ｐゴシック" panose="020B0600070205080204" pitchFamily="50" charset="-128"/>
                  <a:ea typeface="ＭＳ Ｐゴシック" panose="020B0600070205080204" pitchFamily="50" charset="-128"/>
                </a:rPr>
                <a:t>1,098,000</a:t>
              </a:r>
              <a:r>
                <a:rPr lang="zh-CN" altLang="en-US" sz="600" b="1" i="0" u="none" strike="noStrike" baseline="0" dirty="0">
                  <a:latin typeface="ＭＳ Ｐゴシック" panose="020B0600070205080204" pitchFamily="50" charset="-128"/>
                  <a:ea typeface="ＭＳ Ｐゴシック" panose="020B0600070205080204" pitchFamily="50" charset="-128"/>
                </a:rPr>
                <a:t>円）</a:t>
              </a:r>
              <a:endParaRPr lang="ja-JP" altLang="en-US" sz="6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endParaRPr>
            </a:p>
          </p:txBody>
        </p:sp>
        <p:grpSp>
          <p:nvGrpSpPr>
            <p:cNvPr id="240" name="グループ化 239">
              <a:extLst>
                <a:ext uri="{FF2B5EF4-FFF2-40B4-BE49-F238E27FC236}">
                  <a16:creationId xmlns:a16="http://schemas.microsoft.com/office/drawing/2014/main" id="{18FE0D15-CDE8-91D8-FC6B-C9689FE4D791}"/>
                </a:ext>
              </a:extLst>
            </p:cNvPr>
            <p:cNvGrpSpPr/>
            <p:nvPr/>
          </p:nvGrpSpPr>
          <p:grpSpPr>
            <a:xfrm>
              <a:off x="171689" y="3625085"/>
              <a:ext cx="2368359" cy="423799"/>
              <a:chOff x="171689" y="3592565"/>
              <a:chExt cx="2368359" cy="423799"/>
            </a:xfrm>
          </p:grpSpPr>
          <p:grpSp>
            <p:nvGrpSpPr>
              <p:cNvPr id="237" name="グループ化 236">
                <a:extLst>
                  <a:ext uri="{FF2B5EF4-FFF2-40B4-BE49-F238E27FC236}">
                    <a16:creationId xmlns:a16="http://schemas.microsoft.com/office/drawing/2014/main" id="{91A97571-2092-F529-BA9B-712BC5140214}"/>
                  </a:ext>
                </a:extLst>
              </p:cNvPr>
              <p:cNvGrpSpPr/>
              <p:nvPr/>
            </p:nvGrpSpPr>
            <p:grpSpPr>
              <a:xfrm>
                <a:off x="171689" y="3592565"/>
                <a:ext cx="2244708" cy="396420"/>
                <a:chOff x="171689" y="3592565"/>
                <a:chExt cx="2244708" cy="396420"/>
              </a:xfrm>
            </p:grpSpPr>
            <p:sp>
              <p:nvSpPr>
                <p:cNvPr id="232" name="四角形: 角を丸くする 231">
                  <a:extLst>
                    <a:ext uri="{FF2B5EF4-FFF2-40B4-BE49-F238E27FC236}">
                      <a16:creationId xmlns:a16="http://schemas.microsoft.com/office/drawing/2014/main" id="{452D7180-1B70-04A8-C657-18A6E97D1E3C}"/>
                    </a:ext>
                  </a:extLst>
                </p:cNvPr>
                <p:cNvSpPr/>
                <p:nvPr/>
              </p:nvSpPr>
              <p:spPr>
                <a:xfrm>
                  <a:off x="446014" y="3623071"/>
                  <a:ext cx="1970383" cy="335408"/>
                </a:xfrm>
                <a:prstGeom prst="roundRect">
                  <a:avLst>
                    <a:gd name="adj" fmla="val 10518"/>
                  </a:avLst>
                </a:prstGeom>
                <a:noFill/>
                <a:ln w="22225">
                  <a:solidFill>
                    <a:srgbClr val="E60012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233" name="楕円 232">
                  <a:extLst>
                    <a:ext uri="{FF2B5EF4-FFF2-40B4-BE49-F238E27FC236}">
                      <a16:creationId xmlns:a16="http://schemas.microsoft.com/office/drawing/2014/main" id="{843A6493-0168-89BA-7DF2-EC02F57CC4F5}"/>
                    </a:ext>
                  </a:extLst>
                </p:cNvPr>
                <p:cNvSpPr/>
                <p:nvPr/>
              </p:nvSpPr>
              <p:spPr>
                <a:xfrm>
                  <a:off x="298731" y="3592565"/>
                  <a:ext cx="396420" cy="396420"/>
                </a:xfrm>
                <a:prstGeom prst="ellipse">
                  <a:avLst/>
                </a:prstGeom>
                <a:solidFill>
                  <a:srgbClr val="E60012"/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236" name="テキスト ボックス 235">
                  <a:extLst>
                    <a:ext uri="{FF2B5EF4-FFF2-40B4-BE49-F238E27FC236}">
                      <a16:creationId xmlns:a16="http://schemas.microsoft.com/office/drawing/2014/main" id="{D6BAE5D8-8549-A767-22DF-BCECCF74106B}"/>
                    </a:ext>
                  </a:extLst>
                </p:cNvPr>
                <p:cNvSpPr txBox="1"/>
                <p:nvPr/>
              </p:nvSpPr>
              <p:spPr>
                <a:xfrm rot="21019187">
                  <a:off x="171689" y="3623578"/>
                  <a:ext cx="629475" cy="307777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 algn="ctr"/>
                  <a:r>
                    <a:rPr lang="ja-JP" altLang="en-US" sz="700" b="1" i="0" u="none" strike="noStrike" baseline="0" dirty="0">
                      <a:solidFill>
                        <a:srgbClr val="FFFFFF"/>
                      </a:solidFill>
                      <a:latin typeface="GothicMB101Pro-DeBold"/>
                    </a:rPr>
                    <a:t>当店</a:t>
                  </a:r>
                </a:p>
                <a:p>
                  <a:pPr algn="ctr"/>
                  <a:r>
                    <a:rPr lang="ja-JP" altLang="en-US" sz="700" b="1" i="0" u="none" strike="noStrike" baseline="0" dirty="0">
                      <a:solidFill>
                        <a:srgbClr val="FFFFFF"/>
                      </a:solidFill>
                      <a:latin typeface="GothicMB101Pro-DeBold"/>
                    </a:rPr>
                    <a:t>特別価格</a:t>
                  </a:r>
                  <a:endParaRPr lang="ja-JP" altLang="en-US" sz="700" dirty="0"/>
                </a:p>
              </p:txBody>
            </p:sp>
          </p:grpSp>
          <p:sp>
            <p:nvSpPr>
              <p:cNvPr id="239" name="テキスト ボックス 238">
                <a:extLst>
                  <a:ext uri="{FF2B5EF4-FFF2-40B4-BE49-F238E27FC236}">
                    <a16:creationId xmlns:a16="http://schemas.microsoft.com/office/drawing/2014/main" id="{BA2AAFBE-2E0A-B780-1E91-D83359448FF8}"/>
                  </a:ext>
                </a:extLst>
              </p:cNvPr>
              <p:cNvSpPr txBox="1"/>
              <p:nvPr/>
            </p:nvSpPr>
            <p:spPr>
              <a:xfrm>
                <a:off x="680598" y="3647032"/>
                <a:ext cx="1859450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altLang="ja-JP" sz="1800" b="1" i="0" u="none" strike="noStrike" spc="200" dirty="0">
                    <a:solidFill>
                      <a:srgbClr val="E60012"/>
                    </a:solidFill>
                    <a:latin typeface="GothicMB101Pro-Medium"/>
                  </a:rPr>
                  <a:t>0,000,000</a:t>
                </a:r>
                <a:r>
                  <a:rPr lang="ja-JP" altLang="en-US" sz="1200" b="1" i="0" u="none" strike="noStrike" spc="200" dirty="0">
                    <a:solidFill>
                      <a:srgbClr val="E60012"/>
                    </a:solidFill>
                    <a:latin typeface="GothicMB101Pro-Medium"/>
                  </a:rPr>
                  <a:t>円</a:t>
                </a:r>
                <a:endParaRPr lang="ja-JP" altLang="en-US" sz="1200" b="1" spc="200" dirty="0">
                  <a:solidFill>
                    <a:srgbClr val="E60012"/>
                  </a:solidFill>
                </a:endParaRPr>
              </a:p>
            </p:txBody>
          </p:sp>
        </p:grpSp>
      </p:grpSp>
      <p:grpSp>
        <p:nvGrpSpPr>
          <p:cNvPr id="242" name="グループ化 241">
            <a:extLst>
              <a:ext uri="{FF2B5EF4-FFF2-40B4-BE49-F238E27FC236}">
                <a16:creationId xmlns:a16="http://schemas.microsoft.com/office/drawing/2014/main" id="{AD52A76A-9EB4-8886-D917-61BD03CCAD37}"/>
              </a:ext>
            </a:extLst>
          </p:cNvPr>
          <p:cNvGrpSpPr/>
          <p:nvPr/>
        </p:nvGrpSpPr>
        <p:grpSpPr>
          <a:xfrm>
            <a:off x="171689" y="4038824"/>
            <a:ext cx="2391645" cy="1046048"/>
            <a:chOff x="171689" y="2975457"/>
            <a:chExt cx="2391645" cy="1046048"/>
          </a:xfrm>
        </p:grpSpPr>
        <p:grpSp>
          <p:nvGrpSpPr>
            <p:cNvPr id="243" name="グループ化 242">
              <a:extLst>
                <a:ext uri="{FF2B5EF4-FFF2-40B4-BE49-F238E27FC236}">
                  <a16:creationId xmlns:a16="http://schemas.microsoft.com/office/drawing/2014/main" id="{95EE6CB3-8842-4F33-EC55-05CD91C0B9C5}"/>
                </a:ext>
              </a:extLst>
            </p:cNvPr>
            <p:cNvGrpSpPr/>
            <p:nvPr/>
          </p:nvGrpSpPr>
          <p:grpSpPr>
            <a:xfrm>
              <a:off x="252454" y="3021882"/>
              <a:ext cx="534183" cy="230832"/>
              <a:chOff x="248546" y="2856336"/>
              <a:chExt cx="534183" cy="230832"/>
            </a:xfrm>
          </p:grpSpPr>
          <p:sp>
            <p:nvSpPr>
              <p:cNvPr id="254" name="矢印: 五方向 253">
                <a:extLst>
                  <a:ext uri="{FF2B5EF4-FFF2-40B4-BE49-F238E27FC236}">
                    <a16:creationId xmlns:a16="http://schemas.microsoft.com/office/drawing/2014/main" id="{20355EDE-257A-EC75-0BB0-8B96350F52A6}"/>
                  </a:ext>
                </a:extLst>
              </p:cNvPr>
              <p:cNvSpPr/>
              <p:nvPr/>
            </p:nvSpPr>
            <p:spPr>
              <a:xfrm>
                <a:off x="294823" y="2907387"/>
                <a:ext cx="427072" cy="120848"/>
              </a:xfrm>
              <a:prstGeom prst="homePlate">
                <a:avLst>
                  <a:gd name="adj" fmla="val 34829"/>
                </a:avLst>
              </a:prstGeom>
              <a:solidFill>
                <a:srgbClr val="4472C4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55" name="テキスト ボックス 254">
                <a:extLst>
                  <a:ext uri="{FF2B5EF4-FFF2-40B4-BE49-F238E27FC236}">
                    <a16:creationId xmlns:a16="http://schemas.microsoft.com/office/drawing/2014/main" id="{D325C86A-5DA8-09DD-D6FC-0DECE693AAC5}"/>
                  </a:ext>
                </a:extLst>
              </p:cNvPr>
              <p:cNvSpPr txBox="1"/>
              <p:nvPr/>
            </p:nvSpPr>
            <p:spPr>
              <a:xfrm>
                <a:off x="248546" y="2856336"/>
                <a:ext cx="534183" cy="2308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altLang="ja-JP" sz="900" b="0" i="0" u="none" strike="noStrike" baseline="0" dirty="0">
                    <a:solidFill>
                      <a:srgbClr val="FFFFFF"/>
                    </a:solidFill>
                    <a:latin typeface="GothicMB101Pro-Regular"/>
                  </a:rPr>
                  <a:t>460L</a:t>
                </a:r>
                <a:endParaRPr lang="ja-JP" altLang="en-US" sz="900" dirty="0"/>
              </a:p>
            </p:txBody>
          </p:sp>
        </p:grpSp>
        <p:sp>
          <p:nvSpPr>
            <p:cNvPr id="244" name="テキスト ボックス 243">
              <a:extLst>
                <a:ext uri="{FF2B5EF4-FFF2-40B4-BE49-F238E27FC236}">
                  <a16:creationId xmlns:a16="http://schemas.microsoft.com/office/drawing/2014/main" id="{4B6FF422-CD1A-FF31-F01E-601263948FF7}"/>
                </a:ext>
              </a:extLst>
            </p:cNvPr>
            <p:cNvSpPr txBox="1"/>
            <p:nvPr/>
          </p:nvSpPr>
          <p:spPr>
            <a:xfrm>
              <a:off x="662859" y="2975457"/>
              <a:ext cx="1899748" cy="3231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altLang="ja-JP" sz="1500" i="0" u="none" strike="noStrike" spc="100" dirty="0">
                  <a:solidFill>
                    <a:srgbClr val="262626"/>
                  </a:solidFill>
                  <a:latin typeface="AvenirNext-DemiBold"/>
                </a:rPr>
                <a:t>CHP-HXE46AY5</a:t>
              </a:r>
              <a:endParaRPr lang="ja-JP" altLang="en-US" sz="1500" spc="100" dirty="0"/>
            </a:p>
          </p:txBody>
        </p:sp>
        <p:sp>
          <p:nvSpPr>
            <p:cNvPr id="245" name="テキスト ボックス 244">
              <a:extLst>
                <a:ext uri="{FF2B5EF4-FFF2-40B4-BE49-F238E27FC236}">
                  <a16:creationId xmlns:a16="http://schemas.microsoft.com/office/drawing/2014/main" id="{18888899-5991-46CE-A6B4-9DE2459FAC0E}"/>
                </a:ext>
              </a:extLst>
            </p:cNvPr>
            <p:cNvSpPr txBox="1"/>
            <p:nvPr/>
          </p:nvSpPr>
          <p:spPr>
            <a:xfrm>
              <a:off x="203631" y="3183251"/>
              <a:ext cx="1359631" cy="4483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>
                <a:lnSpc>
                  <a:spcPts val="730"/>
                </a:lnSpc>
              </a:pPr>
              <a:r>
                <a:rPr lang="ja-JP" altLang="en-US" sz="550" b="1" i="0" u="none" strike="noStrike" baseline="0" dirty="0">
                  <a:latin typeface="GothicMB101Pro-Regular"/>
                </a:rPr>
                <a:t>インターホンリモコン</a:t>
              </a:r>
            </a:p>
            <a:p>
              <a:pPr algn="l">
                <a:lnSpc>
                  <a:spcPts val="730"/>
                </a:lnSpc>
              </a:pPr>
              <a:r>
                <a:rPr lang="ja-JP" altLang="en-US" sz="550" b="1" i="0" u="none" strike="noStrike" spc="-20" dirty="0">
                  <a:latin typeface="GothicMB101Pro-Regular"/>
                </a:rPr>
                <a:t>セット付き 希望小売価格</a:t>
              </a:r>
              <a:endParaRPr kumimoji="1" lang="ja-JP" altLang="en-US" sz="550" b="1" spc="-20" dirty="0"/>
            </a:p>
            <a:p>
              <a:pPr algn="l">
                <a:lnSpc>
                  <a:spcPts val="730"/>
                </a:lnSpc>
              </a:pPr>
              <a:r>
                <a:rPr lang="ja-JP" altLang="en-US" sz="550" b="1" i="0" u="none" strike="noStrike" baseline="0" dirty="0">
                  <a:latin typeface="GothicMB101Pro-Regular"/>
                </a:rPr>
                <a:t>無線</a:t>
              </a:r>
              <a:r>
                <a:rPr lang="en-US" altLang="ja-JP" sz="700" b="1" i="0" u="none" strike="noStrike" baseline="0" dirty="0">
                  <a:latin typeface="GothicMB101Pro-Regular"/>
                </a:rPr>
                <a:t>LAN</a:t>
              </a:r>
              <a:r>
                <a:rPr lang="ja-JP" altLang="en-US" sz="550" b="1" i="0" u="none" strike="noStrike" baseline="0" dirty="0">
                  <a:latin typeface="GothicMB101Pro-Regular"/>
                </a:rPr>
                <a:t>対応</a:t>
              </a:r>
              <a:r>
                <a:rPr lang="ja-JP" altLang="en-US" sz="550" b="1" i="0" u="none" strike="noStrike" spc="-100" dirty="0">
                  <a:latin typeface="GothicMB101Pro-Regular"/>
                </a:rPr>
                <a:t>インターホンリモコン</a:t>
              </a:r>
            </a:p>
            <a:p>
              <a:pPr algn="l">
                <a:lnSpc>
                  <a:spcPts val="730"/>
                </a:lnSpc>
              </a:pPr>
              <a:r>
                <a:rPr lang="ja-JP" altLang="en-US" sz="550" b="1" i="0" u="none" strike="noStrike" spc="-20" dirty="0">
                  <a:latin typeface="GothicMB101Pro-Regular"/>
                </a:rPr>
                <a:t>セット付き 希望小売価格</a:t>
              </a:r>
              <a:endParaRPr kumimoji="1" lang="ja-JP" altLang="en-US" sz="550" b="1" spc="-20" dirty="0"/>
            </a:p>
          </p:txBody>
        </p:sp>
        <p:sp>
          <p:nvSpPr>
            <p:cNvPr id="246" name="テキスト ボックス 245">
              <a:extLst>
                <a:ext uri="{FF2B5EF4-FFF2-40B4-BE49-F238E27FC236}">
                  <a16:creationId xmlns:a16="http://schemas.microsoft.com/office/drawing/2014/main" id="{641DA3EA-7B5F-AFC4-1739-AF9E5836F8CB}"/>
                </a:ext>
              </a:extLst>
            </p:cNvPr>
            <p:cNvSpPr txBox="1"/>
            <p:nvPr/>
          </p:nvSpPr>
          <p:spPr>
            <a:xfrm>
              <a:off x="998487" y="3202394"/>
              <a:ext cx="1564847" cy="24622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altLang="zh-CN" sz="1000" b="1" i="0" u="none" strike="noStrike" spc="50" dirty="0">
                  <a:latin typeface="ＭＳ Ｐゴシック" panose="020B0600070205080204" pitchFamily="50" charset="-128"/>
                  <a:ea typeface="ＭＳ Ｐゴシック" panose="020B0600070205080204" pitchFamily="50" charset="-128"/>
                </a:rPr>
                <a:t>1,294,700</a:t>
              </a:r>
              <a:r>
                <a:rPr lang="zh-CN" altLang="en-US" sz="700" b="1" i="0" u="none" strike="noStrike" baseline="0" dirty="0">
                  <a:latin typeface="ＭＳ Ｐゴシック" panose="020B0600070205080204" pitchFamily="50" charset="-128"/>
                  <a:ea typeface="ＭＳ Ｐゴシック" panose="020B0600070205080204" pitchFamily="50" charset="-128"/>
                </a:rPr>
                <a:t>円</a:t>
              </a:r>
              <a:r>
                <a:rPr lang="zh-CN" altLang="en-US" sz="600" b="1" i="0" u="none" strike="noStrike" baseline="0" dirty="0">
                  <a:latin typeface="ＭＳ Ｐゴシック" panose="020B0600070205080204" pitchFamily="50" charset="-128"/>
                  <a:ea typeface="ＭＳ Ｐゴシック" panose="020B0600070205080204" pitchFamily="50" charset="-128"/>
                </a:rPr>
                <a:t>（税抜</a:t>
              </a:r>
              <a:r>
                <a:rPr lang="en-US" altLang="zh-CN" sz="800" b="1" i="0" u="none" strike="noStrike" baseline="0" dirty="0">
                  <a:latin typeface="ＭＳ Ｐゴシック" panose="020B0600070205080204" pitchFamily="50" charset="-128"/>
                  <a:ea typeface="ＭＳ Ｐゴシック" panose="020B0600070205080204" pitchFamily="50" charset="-128"/>
                </a:rPr>
                <a:t>1,177,000</a:t>
              </a:r>
              <a:r>
                <a:rPr lang="zh-CN" altLang="en-US" sz="600" b="1" i="0" u="none" strike="noStrike" baseline="0" dirty="0">
                  <a:latin typeface="ＭＳ Ｐゴシック" panose="020B0600070205080204" pitchFamily="50" charset="-128"/>
                  <a:ea typeface="ＭＳ Ｐゴシック" panose="020B0600070205080204" pitchFamily="50" charset="-128"/>
                </a:rPr>
                <a:t>円）</a:t>
              </a:r>
              <a:endParaRPr lang="ja-JP" altLang="en-US" sz="6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endParaRPr>
            </a:p>
          </p:txBody>
        </p:sp>
        <p:sp>
          <p:nvSpPr>
            <p:cNvPr id="247" name="テキスト ボックス 246">
              <a:extLst>
                <a:ext uri="{FF2B5EF4-FFF2-40B4-BE49-F238E27FC236}">
                  <a16:creationId xmlns:a16="http://schemas.microsoft.com/office/drawing/2014/main" id="{08C8FA54-72A1-3FB7-0283-D4EB691D8466}"/>
                </a:ext>
              </a:extLst>
            </p:cNvPr>
            <p:cNvSpPr txBox="1"/>
            <p:nvPr/>
          </p:nvSpPr>
          <p:spPr>
            <a:xfrm>
              <a:off x="998487" y="3435513"/>
              <a:ext cx="1564847" cy="24622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altLang="zh-CN" sz="1000" b="1" i="0" u="none" strike="noStrike" spc="50" dirty="0">
                  <a:latin typeface="ＭＳ Ｐゴシック" panose="020B0600070205080204" pitchFamily="50" charset="-128"/>
                  <a:ea typeface="ＭＳ Ｐゴシック" panose="020B0600070205080204" pitchFamily="50" charset="-128"/>
                </a:rPr>
                <a:t>1,305,700</a:t>
              </a:r>
              <a:r>
                <a:rPr lang="zh-CN" altLang="en-US" sz="700" b="1" i="0" u="none" strike="noStrike" baseline="0" dirty="0">
                  <a:latin typeface="ＭＳ Ｐゴシック" panose="020B0600070205080204" pitchFamily="50" charset="-128"/>
                  <a:ea typeface="ＭＳ Ｐゴシック" panose="020B0600070205080204" pitchFamily="50" charset="-128"/>
                </a:rPr>
                <a:t>円</a:t>
              </a:r>
              <a:r>
                <a:rPr lang="zh-CN" altLang="en-US" sz="600" b="1" i="0" u="none" strike="noStrike" baseline="0" dirty="0">
                  <a:latin typeface="ＭＳ Ｐゴシック" panose="020B0600070205080204" pitchFamily="50" charset="-128"/>
                  <a:ea typeface="ＭＳ Ｐゴシック" panose="020B0600070205080204" pitchFamily="50" charset="-128"/>
                </a:rPr>
                <a:t>（税抜</a:t>
              </a:r>
              <a:r>
                <a:rPr lang="en-US" altLang="zh-CN" sz="800" b="1" i="0" u="none" strike="noStrike" baseline="0" dirty="0">
                  <a:latin typeface="ＭＳ Ｐゴシック" panose="020B0600070205080204" pitchFamily="50" charset="-128"/>
                  <a:ea typeface="ＭＳ Ｐゴシック" panose="020B0600070205080204" pitchFamily="50" charset="-128"/>
                </a:rPr>
                <a:t>1,187,000</a:t>
              </a:r>
              <a:r>
                <a:rPr lang="zh-CN" altLang="en-US" sz="600" b="1" i="0" u="none" strike="noStrike" baseline="0" dirty="0">
                  <a:latin typeface="ＭＳ Ｐゴシック" panose="020B0600070205080204" pitchFamily="50" charset="-128"/>
                  <a:ea typeface="ＭＳ Ｐゴシック" panose="020B0600070205080204" pitchFamily="50" charset="-128"/>
                </a:rPr>
                <a:t>円）</a:t>
              </a:r>
              <a:endParaRPr lang="ja-JP" altLang="en-US" sz="6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endParaRPr>
            </a:p>
          </p:txBody>
        </p:sp>
        <p:grpSp>
          <p:nvGrpSpPr>
            <p:cNvPr id="249" name="グループ化 248">
              <a:extLst>
                <a:ext uri="{FF2B5EF4-FFF2-40B4-BE49-F238E27FC236}">
                  <a16:creationId xmlns:a16="http://schemas.microsoft.com/office/drawing/2014/main" id="{F0B49421-69A7-5F90-2611-E2C4BDD5A28D}"/>
                </a:ext>
              </a:extLst>
            </p:cNvPr>
            <p:cNvGrpSpPr/>
            <p:nvPr/>
          </p:nvGrpSpPr>
          <p:grpSpPr>
            <a:xfrm>
              <a:off x="171689" y="3625085"/>
              <a:ext cx="2244708" cy="396420"/>
              <a:chOff x="171689" y="3592565"/>
              <a:chExt cx="2244708" cy="396420"/>
            </a:xfrm>
          </p:grpSpPr>
          <p:sp>
            <p:nvSpPr>
              <p:cNvPr id="251" name="四角形: 角を丸くする 250">
                <a:extLst>
                  <a:ext uri="{FF2B5EF4-FFF2-40B4-BE49-F238E27FC236}">
                    <a16:creationId xmlns:a16="http://schemas.microsoft.com/office/drawing/2014/main" id="{1844816D-8E53-2F8A-D06D-6FEE95EB4077}"/>
                  </a:ext>
                </a:extLst>
              </p:cNvPr>
              <p:cNvSpPr/>
              <p:nvPr/>
            </p:nvSpPr>
            <p:spPr>
              <a:xfrm>
                <a:off x="446014" y="3623071"/>
                <a:ext cx="1970383" cy="335408"/>
              </a:xfrm>
              <a:prstGeom prst="roundRect">
                <a:avLst>
                  <a:gd name="adj" fmla="val 10518"/>
                </a:avLst>
              </a:prstGeom>
              <a:noFill/>
              <a:ln w="22225">
                <a:solidFill>
                  <a:srgbClr val="E60012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52" name="楕円 251">
                <a:extLst>
                  <a:ext uri="{FF2B5EF4-FFF2-40B4-BE49-F238E27FC236}">
                    <a16:creationId xmlns:a16="http://schemas.microsoft.com/office/drawing/2014/main" id="{E1599AE1-4E96-BCE2-EAD0-A84041546D5F}"/>
                  </a:ext>
                </a:extLst>
              </p:cNvPr>
              <p:cNvSpPr/>
              <p:nvPr/>
            </p:nvSpPr>
            <p:spPr>
              <a:xfrm>
                <a:off x="298731" y="3592565"/>
                <a:ext cx="396420" cy="396420"/>
              </a:xfrm>
              <a:prstGeom prst="ellipse">
                <a:avLst/>
              </a:prstGeom>
              <a:solidFill>
                <a:srgbClr val="E60012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53" name="テキスト ボックス 252">
                <a:extLst>
                  <a:ext uri="{FF2B5EF4-FFF2-40B4-BE49-F238E27FC236}">
                    <a16:creationId xmlns:a16="http://schemas.microsoft.com/office/drawing/2014/main" id="{D542752A-DBF5-D3F7-A4BB-764F786B79EC}"/>
                  </a:ext>
                </a:extLst>
              </p:cNvPr>
              <p:cNvSpPr txBox="1"/>
              <p:nvPr/>
            </p:nvSpPr>
            <p:spPr>
              <a:xfrm rot="21019187">
                <a:off x="171689" y="3623578"/>
                <a:ext cx="629475" cy="30777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ja-JP" altLang="en-US" sz="700" b="1" i="0" u="none" strike="noStrike" baseline="0" dirty="0">
                    <a:solidFill>
                      <a:srgbClr val="FFFFFF"/>
                    </a:solidFill>
                    <a:latin typeface="GothicMB101Pro-DeBold"/>
                  </a:rPr>
                  <a:t>当店</a:t>
                </a:r>
              </a:p>
              <a:p>
                <a:pPr algn="ctr"/>
                <a:r>
                  <a:rPr lang="ja-JP" altLang="en-US" sz="700" b="1" i="0" u="none" strike="noStrike" baseline="0" dirty="0">
                    <a:solidFill>
                      <a:srgbClr val="FFFFFF"/>
                    </a:solidFill>
                    <a:latin typeface="GothicMB101Pro-DeBold"/>
                  </a:rPr>
                  <a:t>特別価格</a:t>
                </a:r>
                <a:endParaRPr lang="ja-JP" altLang="en-US" sz="700" dirty="0"/>
              </a:p>
            </p:txBody>
          </p:sp>
        </p:grpSp>
      </p:grpSp>
      <p:grpSp>
        <p:nvGrpSpPr>
          <p:cNvPr id="256" name="グループ化 255">
            <a:extLst>
              <a:ext uri="{FF2B5EF4-FFF2-40B4-BE49-F238E27FC236}">
                <a16:creationId xmlns:a16="http://schemas.microsoft.com/office/drawing/2014/main" id="{C11469AC-C3E8-FB92-7BE4-1D8E536C038A}"/>
              </a:ext>
            </a:extLst>
          </p:cNvPr>
          <p:cNvGrpSpPr/>
          <p:nvPr/>
        </p:nvGrpSpPr>
        <p:grpSpPr>
          <a:xfrm>
            <a:off x="171689" y="7014250"/>
            <a:ext cx="2391645" cy="1046048"/>
            <a:chOff x="171689" y="2975457"/>
            <a:chExt cx="2391645" cy="1046048"/>
          </a:xfrm>
        </p:grpSpPr>
        <p:grpSp>
          <p:nvGrpSpPr>
            <p:cNvPr id="257" name="グループ化 256">
              <a:extLst>
                <a:ext uri="{FF2B5EF4-FFF2-40B4-BE49-F238E27FC236}">
                  <a16:creationId xmlns:a16="http://schemas.microsoft.com/office/drawing/2014/main" id="{2BAC392C-2220-F751-6836-0EF5C89C83C8}"/>
                </a:ext>
              </a:extLst>
            </p:cNvPr>
            <p:cNvGrpSpPr/>
            <p:nvPr/>
          </p:nvGrpSpPr>
          <p:grpSpPr>
            <a:xfrm>
              <a:off x="252454" y="3035553"/>
              <a:ext cx="534183" cy="230832"/>
              <a:chOff x="248546" y="2870007"/>
              <a:chExt cx="534183" cy="230832"/>
            </a:xfrm>
          </p:grpSpPr>
          <p:sp>
            <p:nvSpPr>
              <p:cNvPr id="268" name="矢印: 五方向 267">
                <a:extLst>
                  <a:ext uri="{FF2B5EF4-FFF2-40B4-BE49-F238E27FC236}">
                    <a16:creationId xmlns:a16="http://schemas.microsoft.com/office/drawing/2014/main" id="{E54F47A0-E66F-3216-9947-A44A47279214}"/>
                  </a:ext>
                </a:extLst>
              </p:cNvPr>
              <p:cNvSpPr/>
              <p:nvPr/>
            </p:nvSpPr>
            <p:spPr>
              <a:xfrm>
                <a:off x="294823" y="2907387"/>
                <a:ext cx="427072" cy="120848"/>
              </a:xfrm>
              <a:prstGeom prst="homePlate">
                <a:avLst>
                  <a:gd name="adj" fmla="val 34829"/>
                </a:avLst>
              </a:prstGeom>
              <a:solidFill>
                <a:srgbClr val="4472C4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69" name="テキスト ボックス 268">
                <a:extLst>
                  <a:ext uri="{FF2B5EF4-FFF2-40B4-BE49-F238E27FC236}">
                    <a16:creationId xmlns:a16="http://schemas.microsoft.com/office/drawing/2014/main" id="{CF5F101E-693C-719E-9F0B-FE309D7809D2}"/>
                  </a:ext>
                </a:extLst>
              </p:cNvPr>
              <p:cNvSpPr txBox="1"/>
              <p:nvPr/>
            </p:nvSpPr>
            <p:spPr>
              <a:xfrm>
                <a:off x="248546" y="2870007"/>
                <a:ext cx="534183" cy="2308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altLang="ja-JP" sz="900" b="0" i="0" u="none" strike="noStrike" baseline="0" dirty="0">
                    <a:solidFill>
                      <a:srgbClr val="FFFFFF"/>
                    </a:solidFill>
                    <a:latin typeface="GothicMB101Pro-Regular"/>
                  </a:rPr>
                  <a:t>370L</a:t>
                </a:r>
                <a:endParaRPr lang="ja-JP" altLang="en-US" sz="900" dirty="0"/>
              </a:p>
            </p:txBody>
          </p:sp>
        </p:grpSp>
        <p:sp>
          <p:nvSpPr>
            <p:cNvPr id="258" name="テキスト ボックス 257">
              <a:extLst>
                <a:ext uri="{FF2B5EF4-FFF2-40B4-BE49-F238E27FC236}">
                  <a16:creationId xmlns:a16="http://schemas.microsoft.com/office/drawing/2014/main" id="{8CB7D332-F959-5F4E-0CF0-2C944975E779}"/>
                </a:ext>
              </a:extLst>
            </p:cNvPr>
            <p:cNvSpPr txBox="1"/>
            <p:nvPr/>
          </p:nvSpPr>
          <p:spPr>
            <a:xfrm>
              <a:off x="662859" y="2975457"/>
              <a:ext cx="1503822" cy="3231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altLang="ja-JP" sz="1500" i="0" u="none" strike="noStrike" spc="100" dirty="0">
                  <a:solidFill>
                    <a:srgbClr val="262626"/>
                  </a:solidFill>
                  <a:latin typeface="AvenirNext-DemiBold"/>
                </a:rPr>
                <a:t>CHP-37AY5</a:t>
              </a:r>
              <a:endParaRPr lang="ja-JP" altLang="en-US" sz="1500" spc="100" dirty="0"/>
            </a:p>
          </p:txBody>
        </p:sp>
        <p:sp>
          <p:nvSpPr>
            <p:cNvPr id="259" name="テキスト ボックス 258">
              <a:extLst>
                <a:ext uri="{FF2B5EF4-FFF2-40B4-BE49-F238E27FC236}">
                  <a16:creationId xmlns:a16="http://schemas.microsoft.com/office/drawing/2014/main" id="{E7493B6B-3AB9-2335-4E7E-492636A83BB1}"/>
                </a:ext>
              </a:extLst>
            </p:cNvPr>
            <p:cNvSpPr txBox="1"/>
            <p:nvPr/>
          </p:nvSpPr>
          <p:spPr>
            <a:xfrm>
              <a:off x="203631" y="3183251"/>
              <a:ext cx="1359631" cy="4483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>
                <a:lnSpc>
                  <a:spcPts val="730"/>
                </a:lnSpc>
              </a:pPr>
              <a:r>
                <a:rPr lang="ja-JP" altLang="en-US" sz="550" b="1" i="0" u="none" strike="noStrike" baseline="0" dirty="0">
                  <a:latin typeface="GothicMB101Pro-Regular"/>
                </a:rPr>
                <a:t>インターホンリモコン</a:t>
              </a:r>
            </a:p>
            <a:p>
              <a:pPr algn="l">
                <a:lnSpc>
                  <a:spcPts val="730"/>
                </a:lnSpc>
              </a:pPr>
              <a:r>
                <a:rPr lang="ja-JP" altLang="en-US" sz="550" b="1" i="0" u="none" strike="noStrike" spc="-20" dirty="0">
                  <a:latin typeface="GothicMB101Pro-Regular"/>
                </a:rPr>
                <a:t>セット付き 希望小売価格</a:t>
              </a:r>
              <a:endParaRPr kumimoji="1" lang="ja-JP" altLang="en-US" sz="550" b="1" spc="-20" dirty="0"/>
            </a:p>
            <a:p>
              <a:pPr algn="l">
                <a:lnSpc>
                  <a:spcPts val="730"/>
                </a:lnSpc>
              </a:pPr>
              <a:r>
                <a:rPr lang="ja-JP" altLang="en-US" sz="550" b="1" i="0" u="none" strike="noStrike" baseline="0" dirty="0">
                  <a:latin typeface="GothicMB101Pro-Regular"/>
                </a:rPr>
                <a:t>無線</a:t>
              </a:r>
              <a:r>
                <a:rPr lang="en-US" altLang="ja-JP" sz="700" b="1" i="0" u="none" strike="noStrike" baseline="0" dirty="0">
                  <a:latin typeface="GothicMB101Pro-Regular"/>
                </a:rPr>
                <a:t>LAN</a:t>
              </a:r>
              <a:r>
                <a:rPr lang="ja-JP" altLang="en-US" sz="550" b="1" i="0" u="none" strike="noStrike" baseline="0" dirty="0">
                  <a:latin typeface="GothicMB101Pro-Regular"/>
                </a:rPr>
                <a:t>対応</a:t>
              </a:r>
              <a:r>
                <a:rPr lang="ja-JP" altLang="en-US" sz="550" b="1" i="0" u="none" strike="noStrike" spc="-100" dirty="0">
                  <a:latin typeface="GothicMB101Pro-Regular"/>
                </a:rPr>
                <a:t>インターホンリモコン</a:t>
              </a:r>
            </a:p>
            <a:p>
              <a:pPr algn="l">
                <a:lnSpc>
                  <a:spcPts val="730"/>
                </a:lnSpc>
              </a:pPr>
              <a:r>
                <a:rPr lang="ja-JP" altLang="en-US" sz="550" b="1" i="0" u="none" strike="noStrike" spc="-20" dirty="0">
                  <a:latin typeface="GothicMB101Pro-Regular"/>
                </a:rPr>
                <a:t>セット付き 希望小売価格</a:t>
              </a:r>
              <a:endParaRPr kumimoji="1" lang="ja-JP" altLang="en-US" sz="550" b="1" spc="-20" dirty="0"/>
            </a:p>
          </p:txBody>
        </p:sp>
        <p:sp>
          <p:nvSpPr>
            <p:cNvPr id="260" name="テキスト ボックス 259">
              <a:extLst>
                <a:ext uri="{FF2B5EF4-FFF2-40B4-BE49-F238E27FC236}">
                  <a16:creationId xmlns:a16="http://schemas.microsoft.com/office/drawing/2014/main" id="{44DE9A89-E2D2-BF1C-E3DA-C30D13108885}"/>
                </a:ext>
              </a:extLst>
            </p:cNvPr>
            <p:cNvSpPr txBox="1"/>
            <p:nvPr/>
          </p:nvSpPr>
          <p:spPr>
            <a:xfrm>
              <a:off x="998487" y="3202394"/>
              <a:ext cx="1564847" cy="24622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altLang="zh-CN" sz="1000" b="1" i="0" u="none" strike="noStrike" spc="50" dirty="0">
                  <a:latin typeface="ＭＳ Ｐゴシック" panose="020B0600070205080204" pitchFamily="50" charset="-128"/>
                  <a:ea typeface="ＭＳ Ｐゴシック" panose="020B0600070205080204" pitchFamily="50" charset="-128"/>
                </a:rPr>
                <a:t>1,007,600</a:t>
              </a:r>
              <a:r>
                <a:rPr lang="zh-CN" altLang="en-US" sz="700" b="1" i="0" u="none" strike="noStrike" baseline="0" dirty="0">
                  <a:latin typeface="ＭＳ Ｐゴシック" panose="020B0600070205080204" pitchFamily="50" charset="-128"/>
                  <a:ea typeface="ＭＳ Ｐゴシック" panose="020B0600070205080204" pitchFamily="50" charset="-128"/>
                </a:rPr>
                <a:t>円</a:t>
              </a:r>
              <a:r>
                <a:rPr lang="zh-CN" altLang="en-US" sz="600" b="1" i="0" u="none" strike="noStrike" spc="50" dirty="0">
                  <a:latin typeface="ＭＳ Ｐゴシック" panose="020B0600070205080204" pitchFamily="50" charset="-128"/>
                  <a:ea typeface="ＭＳ Ｐゴシック" panose="020B0600070205080204" pitchFamily="50" charset="-128"/>
                </a:rPr>
                <a:t>（税抜</a:t>
              </a:r>
              <a:r>
                <a:rPr lang="en-US" altLang="zh-CN" sz="800" b="1" i="0" u="none" strike="noStrike" spc="50" dirty="0">
                  <a:latin typeface="ＭＳ Ｐゴシック" panose="020B0600070205080204" pitchFamily="50" charset="-128"/>
                  <a:ea typeface="ＭＳ Ｐゴシック" panose="020B0600070205080204" pitchFamily="50" charset="-128"/>
                </a:rPr>
                <a:t>916,000</a:t>
              </a:r>
              <a:r>
                <a:rPr lang="zh-CN" altLang="en-US" sz="600" b="1" i="0" u="none" strike="noStrike" spc="50" dirty="0">
                  <a:latin typeface="ＭＳ Ｐゴシック" panose="020B0600070205080204" pitchFamily="50" charset="-128"/>
                  <a:ea typeface="ＭＳ Ｐゴシック" panose="020B0600070205080204" pitchFamily="50" charset="-128"/>
                </a:rPr>
                <a:t>円）</a:t>
              </a:r>
              <a:endParaRPr lang="ja-JP" altLang="en-US" sz="600" b="1" spc="50" dirty="0">
                <a:latin typeface="ＭＳ Ｐゴシック" panose="020B0600070205080204" pitchFamily="50" charset="-128"/>
                <a:ea typeface="ＭＳ Ｐゴシック" panose="020B0600070205080204" pitchFamily="50" charset="-128"/>
              </a:endParaRPr>
            </a:p>
          </p:txBody>
        </p:sp>
        <p:sp>
          <p:nvSpPr>
            <p:cNvPr id="261" name="テキスト ボックス 260">
              <a:extLst>
                <a:ext uri="{FF2B5EF4-FFF2-40B4-BE49-F238E27FC236}">
                  <a16:creationId xmlns:a16="http://schemas.microsoft.com/office/drawing/2014/main" id="{B555CAFD-66CC-7E35-5BC1-97A005E08126}"/>
                </a:ext>
              </a:extLst>
            </p:cNvPr>
            <p:cNvSpPr txBox="1"/>
            <p:nvPr/>
          </p:nvSpPr>
          <p:spPr>
            <a:xfrm>
              <a:off x="998487" y="3435513"/>
              <a:ext cx="1564847" cy="24622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altLang="zh-CN" sz="1000" b="1" i="0" u="none" strike="noStrike" spc="50" dirty="0">
                  <a:latin typeface="ＭＳ Ｐゴシック" panose="020B0600070205080204" pitchFamily="50" charset="-128"/>
                  <a:ea typeface="ＭＳ Ｐゴシック" panose="020B0600070205080204" pitchFamily="50" charset="-128"/>
                </a:rPr>
                <a:t>1,018,600</a:t>
              </a:r>
              <a:r>
                <a:rPr lang="zh-CN" altLang="en-US" sz="700" b="1" i="0" u="none" strike="noStrike" baseline="0" dirty="0">
                  <a:latin typeface="ＭＳ Ｐゴシック" panose="020B0600070205080204" pitchFamily="50" charset="-128"/>
                  <a:ea typeface="ＭＳ Ｐゴシック" panose="020B0600070205080204" pitchFamily="50" charset="-128"/>
                </a:rPr>
                <a:t>円</a:t>
              </a:r>
              <a:r>
                <a:rPr lang="zh-CN" altLang="en-US" sz="600" b="1" i="0" u="none" strike="noStrike" spc="50" dirty="0">
                  <a:latin typeface="ＭＳ Ｐゴシック" panose="020B0600070205080204" pitchFamily="50" charset="-128"/>
                  <a:ea typeface="ＭＳ Ｐゴシック" panose="020B0600070205080204" pitchFamily="50" charset="-128"/>
                </a:rPr>
                <a:t>（税抜</a:t>
              </a:r>
              <a:r>
                <a:rPr lang="en-US" altLang="zh-CN" sz="800" b="1" i="0" u="none" strike="noStrike" spc="50" dirty="0">
                  <a:latin typeface="ＭＳ Ｐゴシック" panose="020B0600070205080204" pitchFamily="50" charset="-128"/>
                  <a:ea typeface="ＭＳ Ｐゴシック" panose="020B0600070205080204" pitchFamily="50" charset="-128"/>
                </a:rPr>
                <a:t>926,000</a:t>
              </a:r>
              <a:r>
                <a:rPr lang="zh-CN" altLang="en-US" sz="600" b="1" i="0" u="none" strike="noStrike" spc="50" dirty="0">
                  <a:latin typeface="ＭＳ Ｐゴシック" panose="020B0600070205080204" pitchFamily="50" charset="-128"/>
                  <a:ea typeface="ＭＳ Ｐゴシック" panose="020B0600070205080204" pitchFamily="50" charset="-128"/>
                </a:rPr>
                <a:t>円）</a:t>
              </a:r>
              <a:endParaRPr lang="ja-JP" altLang="en-US" sz="600" b="1" spc="50" dirty="0">
                <a:latin typeface="ＭＳ Ｐゴシック" panose="020B0600070205080204" pitchFamily="50" charset="-128"/>
                <a:ea typeface="ＭＳ Ｐゴシック" panose="020B0600070205080204" pitchFamily="50" charset="-128"/>
              </a:endParaRPr>
            </a:p>
          </p:txBody>
        </p:sp>
        <p:grpSp>
          <p:nvGrpSpPr>
            <p:cNvPr id="263" name="グループ化 262">
              <a:extLst>
                <a:ext uri="{FF2B5EF4-FFF2-40B4-BE49-F238E27FC236}">
                  <a16:creationId xmlns:a16="http://schemas.microsoft.com/office/drawing/2014/main" id="{70AC3D5C-78ED-A6BC-54D4-8F12001CDD3F}"/>
                </a:ext>
              </a:extLst>
            </p:cNvPr>
            <p:cNvGrpSpPr/>
            <p:nvPr/>
          </p:nvGrpSpPr>
          <p:grpSpPr>
            <a:xfrm>
              <a:off x="171689" y="3625085"/>
              <a:ext cx="2244708" cy="396420"/>
              <a:chOff x="171689" y="3592565"/>
              <a:chExt cx="2244708" cy="396420"/>
            </a:xfrm>
          </p:grpSpPr>
          <p:sp>
            <p:nvSpPr>
              <p:cNvPr id="265" name="四角形: 角を丸くする 264">
                <a:extLst>
                  <a:ext uri="{FF2B5EF4-FFF2-40B4-BE49-F238E27FC236}">
                    <a16:creationId xmlns:a16="http://schemas.microsoft.com/office/drawing/2014/main" id="{C8439F51-FF44-7874-CA20-82D52BB33A60}"/>
                  </a:ext>
                </a:extLst>
              </p:cNvPr>
              <p:cNvSpPr/>
              <p:nvPr/>
            </p:nvSpPr>
            <p:spPr>
              <a:xfrm>
                <a:off x="446014" y="3623071"/>
                <a:ext cx="1970383" cy="335408"/>
              </a:xfrm>
              <a:prstGeom prst="roundRect">
                <a:avLst>
                  <a:gd name="adj" fmla="val 10518"/>
                </a:avLst>
              </a:prstGeom>
              <a:noFill/>
              <a:ln w="22225">
                <a:solidFill>
                  <a:srgbClr val="E60012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66" name="楕円 265">
                <a:extLst>
                  <a:ext uri="{FF2B5EF4-FFF2-40B4-BE49-F238E27FC236}">
                    <a16:creationId xmlns:a16="http://schemas.microsoft.com/office/drawing/2014/main" id="{12DB6303-91BB-9143-A7AE-A7DE5579D780}"/>
                  </a:ext>
                </a:extLst>
              </p:cNvPr>
              <p:cNvSpPr/>
              <p:nvPr/>
            </p:nvSpPr>
            <p:spPr>
              <a:xfrm>
                <a:off x="298731" y="3592565"/>
                <a:ext cx="396420" cy="396420"/>
              </a:xfrm>
              <a:prstGeom prst="ellipse">
                <a:avLst/>
              </a:prstGeom>
              <a:solidFill>
                <a:srgbClr val="E60012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67" name="テキスト ボックス 266">
                <a:extLst>
                  <a:ext uri="{FF2B5EF4-FFF2-40B4-BE49-F238E27FC236}">
                    <a16:creationId xmlns:a16="http://schemas.microsoft.com/office/drawing/2014/main" id="{B71CEB84-9501-0754-67F7-42A364421928}"/>
                  </a:ext>
                </a:extLst>
              </p:cNvPr>
              <p:cNvSpPr txBox="1"/>
              <p:nvPr/>
            </p:nvSpPr>
            <p:spPr>
              <a:xfrm rot="21019187">
                <a:off x="171689" y="3623578"/>
                <a:ext cx="629475" cy="30777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ja-JP" altLang="en-US" sz="700" b="1" i="0" u="none" strike="noStrike" baseline="0" dirty="0">
                    <a:solidFill>
                      <a:srgbClr val="FFFFFF"/>
                    </a:solidFill>
                    <a:latin typeface="GothicMB101Pro-DeBold"/>
                  </a:rPr>
                  <a:t>当店</a:t>
                </a:r>
              </a:p>
              <a:p>
                <a:pPr algn="ctr"/>
                <a:r>
                  <a:rPr lang="ja-JP" altLang="en-US" sz="700" b="1" i="0" u="none" strike="noStrike" baseline="0" dirty="0">
                    <a:solidFill>
                      <a:srgbClr val="FFFFFF"/>
                    </a:solidFill>
                    <a:latin typeface="GothicMB101Pro-DeBold"/>
                  </a:rPr>
                  <a:t>特別価格</a:t>
                </a:r>
                <a:endParaRPr lang="ja-JP" altLang="en-US" sz="700" dirty="0"/>
              </a:p>
            </p:txBody>
          </p:sp>
        </p:grpSp>
      </p:grpSp>
      <p:sp>
        <p:nvSpPr>
          <p:cNvPr id="270" name="テキスト ボックス 269">
            <a:extLst>
              <a:ext uri="{FF2B5EF4-FFF2-40B4-BE49-F238E27FC236}">
                <a16:creationId xmlns:a16="http://schemas.microsoft.com/office/drawing/2014/main" id="{498D2798-8478-8A4F-FE20-DADA8EC2269D}"/>
              </a:ext>
            </a:extLst>
          </p:cNvPr>
          <p:cNvSpPr txBox="1"/>
          <p:nvPr/>
        </p:nvSpPr>
        <p:spPr>
          <a:xfrm>
            <a:off x="211299" y="6797584"/>
            <a:ext cx="1011105" cy="29899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lnSpc>
                <a:spcPts val="800"/>
              </a:lnSpc>
            </a:pPr>
            <a:r>
              <a:rPr lang="ja-JP" altLang="en-US" sz="600" b="1" i="0" u="none" strike="noStrike" baseline="0" dirty="0">
                <a:latin typeface="GothicBBBPro-Medium"/>
              </a:rPr>
              <a:t>写真は</a:t>
            </a:r>
          </a:p>
          <a:p>
            <a:pPr algn="l">
              <a:lnSpc>
                <a:spcPts val="800"/>
              </a:lnSpc>
            </a:pPr>
            <a:r>
              <a:rPr lang="en-US" altLang="ja-JP" sz="800" b="1" i="0" u="none" strike="noStrike" spc="-30" dirty="0">
                <a:latin typeface="GothicBBBPro-Medium"/>
              </a:rPr>
              <a:t>CHP-46AY5</a:t>
            </a:r>
            <a:r>
              <a:rPr lang="ja-JP" altLang="en-US" sz="600" b="1" i="0" u="none" strike="noStrike" spc="-30" dirty="0">
                <a:latin typeface="GothicBBBPro-Medium"/>
              </a:rPr>
              <a:t>です。</a:t>
            </a:r>
            <a:endParaRPr lang="ja-JP" altLang="en-US" sz="600" b="1" spc="-30" dirty="0"/>
          </a:p>
        </p:txBody>
      </p:sp>
      <p:grpSp>
        <p:nvGrpSpPr>
          <p:cNvPr id="271" name="グループ化 270">
            <a:extLst>
              <a:ext uri="{FF2B5EF4-FFF2-40B4-BE49-F238E27FC236}">
                <a16:creationId xmlns:a16="http://schemas.microsoft.com/office/drawing/2014/main" id="{3713FA63-B82D-48DF-0820-C4C29D15D8C7}"/>
              </a:ext>
            </a:extLst>
          </p:cNvPr>
          <p:cNvGrpSpPr/>
          <p:nvPr/>
        </p:nvGrpSpPr>
        <p:grpSpPr>
          <a:xfrm>
            <a:off x="171689" y="9111679"/>
            <a:ext cx="2391645" cy="1046048"/>
            <a:chOff x="171689" y="2975457"/>
            <a:chExt cx="2391645" cy="1046048"/>
          </a:xfrm>
        </p:grpSpPr>
        <p:grpSp>
          <p:nvGrpSpPr>
            <p:cNvPr id="272" name="グループ化 271">
              <a:extLst>
                <a:ext uri="{FF2B5EF4-FFF2-40B4-BE49-F238E27FC236}">
                  <a16:creationId xmlns:a16="http://schemas.microsoft.com/office/drawing/2014/main" id="{BE633ACD-4A10-0816-3E52-B32FF99EB195}"/>
                </a:ext>
              </a:extLst>
            </p:cNvPr>
            <p:cNvGrpSpPr/>
            <p:nvPr/>
          </p:nvGrpSpPr>
          <p:grpSpPr>
            <a:xfrm>
              <a:off x="252454" y="3025614"/>
              <a:ext cx="534183" cy="230832"/>
              <a:chOff x="248546" y="2860068"/>
              <a:chExt cx="534183" cy="230832"/>
            </a:xfrm>
          </p:grpSpPr>
          <p:sp>
            <p:nvSpPr>
              <p:cNvPr id="283" name="矢印: 五方向 282">
                <a:extLst>
                  <a:ext uri="{FF2B5EF4-FFF2-40B4-BE49-F238E27FC236}">
                    <a16:creationId xmlns:a16="http://schemas.microsoft.com/office/drawing/2014/main" id="{B476057A-3221-6907-B3B6-8B5B2721CEAE}"/>
                  </a:ext>
                </a:extLst>
              </p:cNvPr>
              <p:cNvSpPr/>
              <p:nvPr/>
            </p:nvSpPr>
            <p:spPr>
              <a:xfrm>
                <a:off x="294823" y="2907387"/>
                <a:ext cx="427072" cy="120848"/>
              </a:xfrm>
              <a:prstGeom prst="homePlate">
                <a:avLst>
                  <a:gd name="adj" fmla="val 34829"/>
                </a:avLst>
              </a:prstGeom>
              <a:solidFill>
                <a:srgbClr val="4472C4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84" name="テキスト ボックス 283">
                <a:extLst>
                  <a:ext uri="{FF2B5EF4-FFF2-40B4-BE49-F238E27FC236}">
                    <a16:creationId xmlns:a16="http://schemas.microsoft.com/office/drawing/2014/main" id="{B871F68C-5AD1-13DE-A3FE-C5B3FCB5C0AE}"/>
                  </a:ext>
                </a:extLst>
              </p:cNvPr>
              <p:cNvSpPr txBox="1"/>
              <p:nvPr/>
            </p:nvSpPr>
            <p:spPr>
              <a:xfrm>
                <a:off x="248546" y="2860068"/>
                <a:ext cx="534183" cy="2308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altLang="ja-JP" sz="900" b="0" i="0" u="none" strike="noStrike" baseline="0" dirty="0">
                    <a:solidFill>
                      <a:srgbClr val="FFFFFF"/>
                    </a:solidFill>
                    <a:latin typeface="GothicMB101Pro-Regular"/>
                  </a:rPr>
                  <a:t>460L</a:t>
                </a:r>
                <a:endParaRPr lang="ja-JP" altLang="en-US" sz="900" dirty="0"/>
              </a:p>
            </p:txBody>
          </p:sp>
        </p:grpSp>
        <p:sp>
          <p:nvSpPr>
            <p:cNvPr id="273" name="テキスト ボックス 272">
              <a:extLst>
                <a:ext uri="{FF2B5EF4-FFF2-40B4-BE49-F238E27FC236}">
                  <a16:creationId xmlns:a16="http://schemas.microsoft.com/office/drawing/2014/main" id="{9DD3D7EF-FE01-0809-193C-1AA8B54AE7CC}"/>
                </a:ext>
              </a:extLst>
            </p:cNvPr>
            <p:cNvSpPr txBox="1"/>
            <p:nvPr/>
          </p:nvSpPr>
          <p:spPr>
            <a:xfrm>
              <a:off x="662859" y="2975457"/>
              <a:ext cx="1503822" cy="3231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altLang="ja-JP" sz="1500" i="0" u="none" strike="noStrike" spc="100" dirty="0">
                  <a:solidFill>
                    <a:srgbClr val="262626"/>
                  </a:solidFill>
                  <a:latin typeface="AvenirNext-DemiBold"/>
                </a:rPr>
                <a:t>CHP-46AY5</a:t>
              </a:r>
              <a:endParaRPr lang="ja-JP" altLang="en-US" sz="1500" spc="100" dirty="0"/>
            </a:p>
          </p:txBody>
        </p:sp>
        <p:sp>
          <p:nvSpPr>
            <p:cNvPr id="274" name="テキスト ボックス 273">
              <a:extLst>
                <a:ext uri="{FF2B5EF4-FFF2-40B4-BE49-F238E27FC236}">
                  <a16:creationId xmlns:a16="http://schemas.microsoft.com/office/drawing/2014/main" id="{0C925931-988D-F083-FE52-EDD04E9B351A}"/>
                </a:ext>
              </a:extLst>
            </p:cNvPr>
            <p:cNvSpPr txBox="1"/>
            <p:nvPr/>
          </p:nvSpPr>
          <p:spPr>
            <a:xfrm>
              <a:off x="203631" y="3183251"/>
              <a:ext cx="1359631" cy="4483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>
                <a:lnSpc>
                  <a:spcPts val="730"/>
                </a:lnSpc>
              </a:pPr>
              <a:r>
                <a:rPr lang="ja-JP" altLang="en-US" sz="550" b="1" i="0" u="none" strike="noStrike" baseline="0" dirty="0">
                  <a:latin typeface="GothicMB101Pro-Regular"/>
                </a:rPr>
                <a:t>インターホンリモコン</a:t>
              </a:r>
            </a:p>
            <a:p>
              <a:pPr algn="l">
                <a:lnSpc>
                  <a:spcPts val="730"/>
                </a:lnSpc>
              </a:pPr>
              <a:r>
                <a:rPr lang="ja-JP" altLang="en-US" sz="550" b="1" i="0" u="none" strike="noStrike" spc="-20" dirty="0">
                  <a:latin typeface="GothicMB101Pro-Regular"/>
                </a:rPr>
                <a:t>セット付き 希望小売価格</a:t>
              </a:r>
              <a:endParaRPr kumimoji="1" lang="ja-JP" altLang="en-US" sz="550" b="1" spc="-20" dirty="0"/>
            </a:p>
            <a:p>
              <a:pPr algn="l">
                <a:lnSpc>
                  <a:spcPts val="730"/>
                </a:lnSpc>
              </a:pPr>
              <a:r>
                <a:rPr lang="ja-JP" altLang="en-US" sz="550" b="1" i="0" u="none" strike="noStrike" baseline="0" dirty="0">
                  <a:latin typeface="GothicMB101Pro-Regular"/>
                </a:rPr>
                <a:t>無線</a:t>
              </a:r>
              <a:r>
                <a:rPr lang="en-US" altLang="ja-JP" sz="700" b="1" i="0" u="none" strike="noStrike" baseline="0" dirty="0">
                  <a:latin typeface="GothicMB101Pro-Regular"/>
                </a:rPr>
                <a:t>LAN</a:t>
              </a:r>
              <a:r>
                <a:rPr lang="ja-JP" altLang="en-US" sz="550" b="1" i="0" u="none" strike="noStrike" baseline="0" dirty="0">
                  <a:latin typeface="GothicMB101Pro-Regular"/>
                </a:rPr>
                <a:t>対応</a:t>
              </a:r>
              <a:r>
                <a:rPr lang="ja-JP" altLang="en-US" sz="550" b="1" i="0" u="none" strike="noStrike" spc="-100" dirty="0">
                  <a:latin typeface="GothicMB101Pro-Regular"/>
                </a:rPr>
                <a:t>インターホンリモコン</a:t>
              </a:r>
            </a:p>
            <a:p>
              <a:pPr algn="l">
                <a:lnSpc>
                  <a:spcPts val="730"/>
                </a:lnSpc>
              </a:pPr>
              <a:r>
                <a:rPr lang="ja-JP" altLang="en-US" sz="550" b="1" i="0" u="none" strike="noStrike" spc="-20" dirty="0">
                  <a:latin typeface="GothicMB101Pro-Regular"/>
                </a:rPr>
                <a:t>セット付き 希望小売価格</a:t>
              </a:r>
              <a:endParaRPr kumimoji="1" lang="ja-JP" altLang="en-US" sz="550" b="1" spc="-20" dirty="0"/>
            </a:p>
          </p:txBody>
        </p:sp>
        <p:sp>
          <p:nvSpPr>
            <p:cNvPr id="275" name="テキスト ボックス 274">
              <a:extLst>
                <a:ext uri="{FF2B5EF4-FFF2-40B4-BE49-F238E27FC236}">
                  <a16:creationId xmlns:a16="http://schemas.microsoft.com/office/drawing/2014/main" id="{3C57A709-724E-584A-2405-39F00F93AF43}"/>
                </a:ext>
              </a:extLst>
            </p:cNvPr>
            <p:cNvSpPr txBox="1"/>
            <p:nvPr/>
          </p:nvSpPr>
          <p:spPr>
            <a:xfrm>
              <a:off x="998487" y="3202394"/>
              <a:ext cx="1564847" cy="24622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altLang="zh-CN" sz="1000" b="1" i="0" u="none" strike="noStrike" spc="50" dirty="0">
                  <a:latin typeface="ＭＳ Ｐゴシック" panose="020B0600070205080204" pitchFamily="50" charset="-128"/>
                  <a:ea typeface="ＭＳ Ｐゴシック" panose="020B0600070205080204" pitchFamily="50" charset="-128"/>
                </a:rPr>
                <a:t>1,105,500</a:t>
              </a:r>
              <a:r>
                <a:rPr lang="zh-CN" altLang="en-US" sz="700" b="1" i="0" u="none" strike="noStrike" baseline="0" dirty="0">
                  <a:latin typeface="ＭＳ Ｐゴシック" panose="020B0600070205080204" pitchFamily="50" charset="-128"/>
                  <a:ea typeface="ＭＳ Ｐゴシック" panose="020B0600070205080204" pitchFamily="50" charset="-128"/>
                </a:rPr>
                <a:t>円</a:t>
              </a:r>
              <a:r>
                <a:rPr lang="zh-CN" altLang="en-US" sz="600" b="1" i="0" u="none" strike="noStrike" baseline="0" dirty="0">
                  <a:latin typeface="ＭＳ Ｐゴシック" panose="020B0600070205080204" pitchFamily="50" charset="-128"/>
                  <a:ea typeface="ＭＳ Ｐゴシック" panose="020B0600070205080204" pitchFamily="50" charset="-128"/>
                </a:rPr>
                <a:t>（税抜</a:t>
              </a:r>
              <a:r>
                <a:rPr lang="en-US" altLang="zh-CN" sz="800" b="1" i="0" u="none" strike="noStrike" baseline="0" dirty="0">
                  <a:latin typeface="ＭＳ Ｐゴシック" panose="020B0600070205080204" pitchFamily="50" charset="-128"/>
                  <a:ea typeface="ＭＳ Ｐゴシック" panose="020B0600070205080204" pitchFamily="50" charset="-128"/>
                </a:rPr>
                <a:t>1,005,000</a:t>
              </a:r>
              <a:r>
                <a:rPr lang="zh-CN" altLang="en-US" sz="600" b="1" i="0" u="none" strike="noStrike" baseline="0" dirty="0">
                  <a:latin typeface="ＭＳ Ｐゴシック" panose="020B0600070205080204" pitchFamily="50" charset="-128"/>
                  <a:ea typeface="ＭＳ Ｐゴシック" panose="020B0600070205080204" pitchFamily="50" charset="-128"/>
                </a:rPr>
                <a:t>円）</a:t>
              </a:r>
              <a:endParaRPr lang="ja-JP" altLang="en-US" sz="6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endParaRPr>
            </a:p>
          </p:txBody>
        </p:sp>
        <p:sp>
          <p:nvSpPr>
            <p:cNvPr id="276" name="テキスト ボックス 275">
              <a:extLst>
                <a:ext uri="{FF2B5EF4-FFF2-40B4-BE49-F238E27FC236}">
                  <a16:creationId xmlns:a16="http://schemas.microsoft.com/office/drawing/2014/main" id="{E7E4A564-5267-839A-F2AA-AA4E41947EF7}"/>
                </a:ext>
              </a:extLst>
            </p:cNvPr>
            <p:cNvSpPr txBox="1"/>
            <p:nvPr/>
          </p:nvSpPr>
          <p:spPr>
            <a:xfrm>
              <a:off x="998487" y="3435513"/>
              <a:ext cx="1564847" cy="24622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altLang="zh-CN" sz="1000" b="1" i="0" u="none" strike="noStrike" spc="50" dirty="0">
                  <a:latin typeface="ＭＳ Ｐゴシック" panose="020B0600070205080204" pitchFamily="50" charset="-128"/>
                  <a:ea typeface="ＭＳ Ｐゴシック" panose="020B0600070205080204" pitchFamily="50" charset="-128"/>
                </a:rPr>
                <a:t>1,116,500</a:t>
              </a:r>
              <a:r>
                <a:rPr lang="zh-CN" altLang="en-US" sz="700" b="1" i="0" u="none" strike="noStrike" baseline="0" dirty="0">
                  <a:latin typeface="ＭＳ Ｐゴシック" panose="020B0600070205080204" pitchFamily="50" charset="-128"/>
                  <a:ea typeface="ＭＳ Ｐゴシック" panose="020B0600070205080204" pitchFamily="50" charset="-128"/>
                </a:rPr>
                <a:t>円</a:t>
              </a:r>
              <a:r>
                <a:rPr lang="zh-CN" altLang="en-US" sz="600" b="1" i="0" u="none" strike="noStrike" baseline="0" dirty="0">
                  <a:latin typeface="ＭＳ Ｐゴシック" panose="020B0600070205080204" pitchFamily="50" charset="-128"/>
                  <a:ea typeface="ＭＳ Ｐゴシック" panose="020B0600070205080204" pitchFamily="50" charset="-128"/>
                </a:rPr>
                <a:t>（税抜</a:t>
              </a:r>
              <a:r>
                <a:rPr lang="en-US" altLang="zh-CN" sz="800" b="1" i="0" u="none" strike="noStrike" baseline="0" dirty="0">
                  <a:latin typeface="ＭＳ Ｐゴシック" panose="020B0600070205080204" pitchFamily="50" charset="-128"/>
                  <a:ea typeface="ＭＳ Ｐゴシック" panose="020B0600070205080204" pitchFamily="50" charset="-128"/>
                </a:rPr>
                <a:t>1,015,000</a:t>
              </a:r>
              <a:r>
                <a:rPr lang="zh-CN" altLang="en-US" sz="600" b="1" i="0" u="none" strike="noStrike" baseline="0" dirty="0">
                  <a:latin typeface="ＭＳ Ｐゴシック" panose="020B0600070205080204" pitchFamily="50" charset="-128"/>
                  <a:ea typeface="ＭＳ Ｐゴシック" panose="020B0600070205080204" pitchFamily="50" charset="-128"/>
                </a:rPr>
                <a:t>円）</a:t>
              </a:r>
              <a:endParaRPr lang="ja-JP" altLang="en-US" sz="6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endParaRPr>
            </a:p>
          </p:txBody>
        </p:sp>
        <p:grpSp>
          <p:nvGrpSpPr>
            <p:cNvPr id="278" name="グループ化 277">
              <a:extLst>
                <a:ext uri="{FF2B5EF4-FFF2-40B4-BE49-F238E27FC236}">
                  <a16:creationId xmlns:a16="http://schemas.microsoft.com/office/drawing/2014/main" id="{4F7C80F2-9F77-E819-4EE8-C7AA6A90EA24}"/>
                </a:ext>
              </a:extLst>
            </p:cNvPr>
            <p:cNvGrpSpPr/>
            <p:nvPr/>
          </p:nvGrpSpPr>
          <p:grpSpPr>
            <a:xfrm>
              <a:off x="171689" y="3625085"/>
              <a:ext cx="2244708" cy="396420"/>
              <a:chOff x="171689" y="3592565"/>
              <a:chExt cx="2244708" cy="396420"/>
            </a:xfrm>
          </p:grpSpPr>
          <p:sp>
            <p:nvSpPr>
              <p:cNvPr id="280" name="四角形: 角を丸くする 279">
                <a:extLst>
                  <a:ext uri="{FF2B5EF4-FFF2-40B4-BE49-F238E27FC236}">
                    <a16:creationId xmlns:a16="http://schemas.microsoft.com/office/drawing/2014/main" id="{31195658-D147-3C2B-635C-18B73E5BCD92}"/>
                  </a:ext>
                </a:extLst>
              </p:cNvPr>
              <p:cNvSpPr/>
              <p:nvPr/>
            </p:nvSpPr>
            <p:spPr>
              <a:xfrm>
                <a:off x="446014" y="3623071"/>
                <a:ext cx="1970383" cy="335408"/>
              </a:xfrm>
              <a:prstGeom prst="roundRect">
                <a:avLst>
                  <a:gd name="adj" fmla="val 10518"/>
                </a:avLst>
              </a:prstGeom>
              <a:noFill/>
              <a:ln w="22225">
                <a:solidFill>
                  <a:srgbClr val="E60012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81" name="楕円 280">
                <a:extLst>
                  <a:ext uri="{FF2B5EF4-FFF2-40B4-BE49-F238E27FC236}">
                    <a16:creationId xmlns:a16="http://schemas.microsoft.com/office/drawing/2014/main" id="{0A768E6C-ACC0-D765-6F06-0A17A0015BE2}"/>
                  </a:ext>
                </a:extLst>
              </p:cNvPr>
              <p:cNvSpPr/>
              <p:nvPr/>
            </p:nvSpPr>
            <p:spPr>
              <a:xfrm>
                <a:off x="298731" y="3592565"/>
                <a:ext cx="396420" cy="396420"/>
              </a:xfrm>
              <a:prstGeom prst="ellipse">
                <a:avLst/>
              </a:prstGeom>
              <a:solidFill>
                <a:srgbClr val="E60012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82" name="テキスト ボックス 281">
                <a:extLst>
                  <a:ext uri="{FF2B5EF4-FFF2-40B4-BE49-F238E27FC236}">
                    <a16:creationId xmlns:a16="http://schemas.microsoft.com/office/drawing/2014/main" id="{D8F20651-3A43-DFDA-87DF-AFAB8DEA880D}"/>
                  </a:ext>
                </a:extLst>
              </p:cNvPr>
              <p:cNvSpPr txBox="1"/>
              <p:nvPr/>
            </p:nvSpPr>
            <p:spPr>
              <a:xfrm rot="21019187">
                <a:off x="171689" y="3623578"/>
                <a:ext cx="629475" cy="30777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ja-JP" altLang="en-US" sz="700" b="1" i="0" u="none" strike="noStrike" baseline="0" dirty="0">
                    <a:solidFill>
                      <a:srgbClr val="FFFFFF"/>
                    </a:solidFill>
                    <a:latin typeface="GothicMB101Pro-DeBold"/>
                  </a:rPr>
                  <a:t>当店</a:t>
                </a:r>
              </a:p>
              <a:p>
                <a:pPr algn="ctr"/>
                <a:r>
                  <a:rPr lang="ja-JP" altLang="en-US" sz="700" b="1" i="0" u="none" strike="noStrike" baseline="0" dirty="0">
                    <a:solidFill>
                      <a:srgbClr val="FFFFFF"/>
                    </a:solidFill>
                    <a:latin typeface="GothicMB101Pro-DeBold"/>
                  </a:rPr>
                  <a:t>特別価格</a:t>
                </a:r>
                <a:endParaRPr lang="ja-JP" altLang="en-US" sz="700" dirty="0"/>
              </a:p>
            </p:txBody>
          </p:sp>
        </p:grpSp>
      </p:grpSp>
      <p:grpSp>
        <p:nvGrpSpPr>
          <p:cNvPr id="300" name="グループ化 299">
            <a:extLst>
              <a:ext uri="{FF2B5EF4-FFF2-40B4-BE49-F238E27FC236}">
                <a16:creationId xmlns:a16="http://schemas.microsoft.com/office/drawing/2014/main" id="{B006CAD6-ADC1-A869-2250-DC2427B15FA6}"/>
              </a:ext>
            </a:extLst>
          </p:cNvPr>
          <p:cNvGrpSpPr/>
          <p:nvPr/>
        </p:nvGrpSpPr>
        <p:grpSpPr>
          <a:xfrm>
            <a:off x="2596345" y="2974280"/>
            <a:ext cx="2391645" cy="1046048"/>
            <a:chOff x="171689" y="2975457"/>
            <a:chExt cx="2391645" cy="1046048"/>
          </a:xfrm>
        </p:grpSpPr>
        <p:grpSp>
          <p:nvGrpSpPr>
            <p:cNvPr id="301" name="グループ化 300">
              <a:extLst>
                <a:ext uri="{FF2B5EF4-FFF2-40B4-BE49-F238E27FC236}">
                  <a16:creationId xmlns:a16="http://schemas.microsoft.com/office/drawing/2014/main" id="{F65FFAD6-79AE-6BEF-BCAC-8B399F4149CD}"/>
                </a:ext>
              </a:extLst>
            </p:cNvPr>
            <p:cNvGrpSpPr/>
            <p:nvPr/>
          </p:nvGrpSpPr>
          <p:grpSpPr>
            <a:xfrm>
              <a:off x="252454" y="3021882"/>
              <a:ext cx="534183" cy="230832"/>
              <a:chOff x="248546" y="2856336"/>
              <a:chExt cx="534183" cy="230832"/>
            </a:xfrm>
          </p:grpSpPr>
          <p:sp>
            <p:nvSpPr>
              <p:cNvPr id="312" name="矢印: 五方向 311">
                <a:extLst>
                  <a:ext uri="{FF2B5EF4-FFF2-40B4-BE49-F238E27FC236}">
                    <a16:creationId xmlns:a16="http://schemas.microsoft.com/office/drawing/2014/main" id="{80E585F9-8D1E-3A77-137A-A525351EEAD5}"/>
                  </a:ext>
                </a:extLst>
              </p:cNvPr>
              <p:cNvSpPr/>
              <p:nvPr/>
            </p:nvSpPr>
            <p:spPr>
              <a:xfrm>
                <a:off x="294823" y="2907387"/>
                <a:ext cx="427072" cy="120848"/>
              </a:xfrm>
              <a:prstGeom prst="homePlate">
                <a:avLst>
                  <a:gd name="adj" fmla="val 34829"/>
                </a:avLst>
              </a:prstGeom>
              <a:solidFill>
                <a:srgbClr val="4472C4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13" name="テキスト ボックス 312">
                <a:extLst>
                  <a:ext uri="{FF2B5EF4-FFF2-40B4-BE49-F238E27FC236}">
                    <a16:creationId xmlns:a16="http://schemas.microsoft.com/office/drawing/2014/main" id="{757D8D04-0397-72F9-DDAD-D187B87E0E76}"/>
                  </a:ext>
                </a:extLst>
              </p:cNvPr>
              <p:cNvSpPr txBox="1"/>
              <p:nvPr/>
            </p:nvSpPr>
            <p:spPr>
              <a:xfrm>
                <a:off x="248546" y="2856336"/>
                <a:ext cx="534183" cy="2308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altLang="ja-JP" sz="900" b="0" i="0" u="none" strike="noStrike" baseline="0" dirty="0">
                    <a:solidFill>
                      <a:srgbClr val="FFFFFF"/>
                    </a:solidFill>
                    <a:latin typeface="GothicMB101Pro-Regular"/>
                  </a:rPr>
                  <a:t>460L</a:t>
                </a:r>
                <a:endParaRPr lang="ja-JP" altLang="en-US" sz="900" dirty="0"/>
              </a:p>
            </p:txBody>
          </p:sp>
        </p:grpSp>
        <p:sp>
          <p:nvSpPr>
            <p:cNvPr id="302" name="テキスト ボックス 301">
              <a:extLst>
                <a:ext uri="{FF2B5EF4-FFF2-40B4-BE49-F238E27FC236}">
                  <a16:creationId xmlns:a16="http://schemas.microsoft.com/office/drawing/2014/main" id="{3F58B26C-2D8A-D3DE-E215-D12FEE72A51D}"/>
                </a:ext>
              </a:extLst>
            </p:cNvPr>
            <p:cNvSpPr txBox="1"/>
            <p:nvPr/>
          </p:nvSpPr>
          <p:spPr>
            <a:xfrm>
              <a:off x="662859" y="2975457"/>
              <a:ext cx="1882338" cy="3231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altLang="ja-JP" sz="1500" i="0" u="none" strike="noStrike" spc="100" dirty="0">
                  <a:solidFill>
                    <a:srgbClr val="262626"/>
                  </a:solidFill>
                  <a:latin typeface="AvenirNext-DemiBold"/>
                </a:rPr>
                <a:t>CHP-ES46AY5</a:t>
              </a:r>
              <a:endParaRPr lang="ja-JP" altLang="en-US" sz="1500" spc="100" dirty="0"/>
            </a:p>
          </p:txBody>
        </p:sp>
        <p:sp>
          <p:nvSpPr>
            <p:cNvPr id="303" name="テキスト ボックス 302">
              <a:extLst>
                <a:ext uri="{FF2B5EF4-FFF2-40B4-BE49-F238E27FC236}">
                  <a16:creationId xmlns:a16="http://schemas.microsoft.com/office/drawing/2014/main" id="{99D48B62-16F3-7044-4857-5F202C3AD8CF}"/>
                </a:ext>
              </a:extLst>
            </p:cNvPr>
            <p:cNvSpPr txBox="1"/>
            <p:nvPr/>
          </p:nvSpPr>
          <p:spPr>
            <a:xfrm>
              <a:off x="203631" y="3183251"/>
              <a:ext cx="1359631" cy="4483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>
                <a:lnSpc>
                  <a:spcPts val="730"/>
                </a:lnSpc>
              </a:pPr>
              <a:r>
                <a:rPr lang="ja-JP" altLang="en-US" sz="550" b="1" i="0" u="none" strike="noStrike" baseline="0" dirty="0">
                  <a:latin typeface="GothicMB101Pro-Regular"/>
                </a:rPr>
                <a:t>インターホンリモコン</a:t>
              </a:r>
            </a:p>
            <a:p>
              <a:pPr algn="l">
                <a:lnSpc>
                  <a:spcPts val="730"/>
                </a:lnSpc>
              </a:pPr>
              <a:r>
                <a:rPr lang="ja-JP" altLang="en-US" sz="550" b="1" i="0" u="none" strike="noStrike" spc="-20" dirty="0">
                  <a:latin typeface="GothicMB101Pro-Regular"/>
                </a:rPr>
                <a:t>セット付き 希望小売価格</a:t>
              </a:r>
              <a:endParaRPr kumimoji="1" lang="ja-JP" altLang="en-US" sz="550" b="1" spc="-20" dirty="0"/>
            </a:p>
            <a:p>
              <a:pPr algn="l">
                <a:lnSpc>
                  <a:spcPts val="730"/>
                </a:lnSpc>
              </a:pPr>
              <a:r>
                <a:rPr lang="ja-JP" altLang="en-US" sz="550" b="1" i="0" u="none" strike="noStrike" baseline="0" dirty="0">
                  <a:latin typeface="GothicMB101Pro-Regular"/>
                </a:rPr>
                <a:t>無線</a:t>
              </a:r>
              <a:r>
                <a:rPr lang="en-US" altLang="ja-JP" sz="700" b="1" i="0" u="none" strike="noStrike" baseline="0" dirty="0">
                  <a:latin typeface="GothicMB101Pro-Regular"/>
                </a:rPr>
                <a:t>LAN</a:t>
              </a:r>
              <a:r>
                <a:rPr lang="ja-JP" altLang="en-US" sz="550" b="1" i="0" u="none" strike="noStrike" baseline="0" dirty="0">
                  <a:latin typeface="GothicMB101Pro-Regular"/>
                </a:rPr>
                <a:t>対応</a:t>
              </a:r>
              <a:r>
                <a:rPr lang="ja-JP" altLang="en-US" sz="550" b="1" i="0" u="none" strike="noStrike" spc="-100" dirty="0">
                  <a:latin typeface="GothicMB101Pro-Regular"/>
                </a:rPr>
                <a:t>インターホンリモコン</a:t>
              </a:r>
            </a:p>
            <a:p>
              <a:pPr algn="l">
                <a:lnSpc>
                  <a:spcPts val="730"/>
                </a:lnSpc>
              </a:pPr>
              <a:r>
                <a:rPr lang="ja-JP" altLang="en-US" sz="550" b="1" i="0" u="none" strike="noStrike" spc="-20" dirty="0">
                  <a:latin typeface="GothicMB101Pro-Regular"/>
                </a:rPr>
                <a:t>セット付き 希望小売価格</a:t>
              </a:r>
              <a:endParaRPr kumimoji="1" lang="ja-JP" altLang="en-US" sz="550" b="1" spc="-20" dirty="0"/>
            </a:p>
          </p:txBody>
        </p:sp>
        <p:sp>
          <p:nvSpPr>
            <p:cNvPr id="304" name="テキスト ボックス 303">
              <a:extLst>
                <a:ext uri="{FF2B5EF4-FFF2-40B4-BE49-F238E27FC236}">
                  <a16:creationId xmlns:a16="http://schemas.microsoft.com/office/drawing/2014/main" id="{04038193-A816-6287-0682-4B1D808CADFE}"/>
                </a:ext>
              </a:extLst>
            </p:cNvPr>
            <p:cNvSpPr txBox="1"/>
            <p:nvPr/>
          </p:nvSpPr>
          <p:spPr>
            <a:xfrm>
              <a:off x="998487" y="3202394"/>
              <a:ext cx="1564847" cy="24622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altLang="zh-CN" sz="1000" b="1" i="0" u="none" strike="noStrike" spc="50" dirty="0">
                  <a:latin typeface="ＭＳ Ｐゴシック" panose="020B0600070205080204" pitchFamily="50" charset="-128"/>
                  <a:ea typeface="ＭＳ Ｐゴシック" panose="020B0600070205080204" pitchFamily="50" charset="-128"/>
                </a:rPr>
                <a:t>1,203,400</a:t>
              </a:r>
              <a:r>
                <a:rPr lang="zh-CN" altLang="en-US" sz="700" b="1" i="0" u="none" strike="noStrike" baseline="0" dirty="0">
                  <a:latin typeface="ＭＳ Ｐゴシック" panose="020B0600070205080204" pitchFamily="50" charset="-128"/>
                  <a:ea typeface="ＭＳ Ｐゴシック" panose="020B0600070205080204" pitchFamily="50" charset="-128"/>
                </a:rPr>
                <a:t>円</a:t>
              </a:r>
              <a:r>
                <a:rPr lang="zh-CN" altLang="en-US" sz="600" b="1" i="0" u="none" strike="noStrike" baseline="0" dirty="0">
                  <a:latin typeface="ＭＳ Ｐゴシック" panose="020B0600070205080204" pitchFamily="50" charset="-128"/>
                  <a:ea typeface="ＭＳ Ｐゴシック" panose="020B0600070205080204" pitchFamily="50" charset="-128"/>
                </a:rPr>
                <a:t>（税抜</a:t>
              </a:r>
              <a:r>
                <a:rPr lang="en-US" altLang="zh-CN" sz="800" b="1" i="0" u="none" strike="noStrike" baseline="0" dirty="0">
                  <a:latin typeface="ＭＳ Ｐゴシック" panose="020B0600070205080204" pitchFamily="50" charset="-128"/>
                  <a:ea typeface="ＭＳ Ｐゴシック" panose="020B0600070205080204" pitchFamily="50" charset="-128"/>
                </a:rPr>
                <a:t>1,094,000</a:t>
              </a:r>
              <a:r>
                <a:rPr lang="zh-CN" altLang="en-US" sz="600" b="1" i="0" u="none" strike="noStrike" baseline="0" dirty="0">
                  <a:latin typeface="ＭＳ Ｐゴシック" panose="020B0600070205080204" pitchFamily="50" charset="-128"/>
                  <a:ea typeface="ＭＳ Ｐゴシック" panose="020B0600070205080204" pitchFamily="50" charset="-128"/>
                </a:rPr>
                <a:t>円）</a:t>
              </a:r>
              <a:endParaRPr lang="ja-JP" altLang="en-US" sz="6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endParaRPr>
            </a:p>
          </p:txBody>
        </p:sp>
        <p:sp>
          <p:nvSpPr>
            <p:cNvPr id="305" name="テキスト ボックス 304">
              <a:extLst>
                <a:ext uri="{FF2B5EF4-FFF2-40B4-BE49-F238E27FC236}">
                  <a16:creationId xmlns:a16="http://schemas.microsoft.com/office/drawing/2014/main" id="{5B6563B1-F688-E4E2-6BC0-2ABF3D094DAC}"/>
                </a:ext>
              </a:extLst>
            </p:cNvPr>
            <p:cNvSpPr txBox="1"/>
            <p:nvPr/>
          </p:nvSpPr>
          <p:spPr>
            <a:xfrm>
              <a:off x="998487" y="3435513"/>
              <a:ext cx="1564847" cy="24622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altLang="zh-CN" sz="1000" b="1" i="0" u="none" strike="noStrike" spc="50" dirty="0">
                  <a:latin typeface="ＭＳ Ｐゴシック" panose="020B0600070205080204" pitchFamily="50" charset="-128"/>
                  <a:ea typeface="ＭＳ Ｐゴシック" panose="020B0600070205080204" pitchFamily="50" charset="-128"/>
                </a:rPr>
                <a:t>1,214,400</a:t>
              </a:r>
              <a:r>
                <a:rPr lang="zh-CN" altLang="en-US" sz="700" b="1" i="0" u="none" strike="noStrike" baseline="0" dirty="0">
                  <a:latin typeface="ＭＳ Ｐゴシック" panose="020B0600070205080204" pitchFamily="50" charset="-128"/>
                  <a:ea typeface="ＭＳ Ｐゴシック" panose="020B0600070205080204" pitchFamily="50" charset="-128"/>
                </a:rPr>
                <a:t>円</a:t>
              </a:r>
              <a:r>
                <a:rPr lang="zh-CN" altLang="en-US" sz="600" b="1" i="0" u="none" strike="noStrike" baseline="0" dirty="0">
                  <a:latin typeface="ＭＳ Ｐゴシック" panose="020B0600070205080204" pitchFamily="50" charset="-128"/>
                  <a:ea typeface="ＭＳ Ｐゴシック" panose="020B0600070205080204" pitchFamily="50" charset="-128"/>
                </a:rPr>
                <a:t>（税抜</a:t>
              </a:r>
              <a:r>
                <a:rPr lang="en-US" altLang="zh-CN" sz="800" b="1" i="0" u="none" strike="noStrike" baseline="0" dirty="0">
                  <a:latin typeface="ＭＳ Ｐゴシック" panose="020B0600070205080204" pitchFamily="50" charset="-128"/>
                  <a:ea typeface="ＭＳ Ｐゴシック" panose="020B0600070205080204" pitchFamily="50" charset="-128"/>
                </a:rPr>
                <a:t>1,104,000</a:t>
              </a:r>
              <a:r>
                <a:rPr lang="zh-CN" altLang="en-US" sz="600" b="1" i="0" u="none" strike="noStrike" baseline="0" dirty="0">
                  <a:latin typeface="ＭＳ Ｐゴシック" panose="020B0600070205080204" pitchFamily="50" charset="-128"/>
                  <a:ea typeface="ＭＳ Ｐゴシック" panose="020B0600070205080204" pitchFamily="50" charset="-128"/>
                </a:rPr>
                <a:t>円）</a:t>
              </a:r>
              <a:endParaRPr lang="ja-JP" altLang="en-US" sz="6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endParaRPr>
            </a:p>
          </p:txBody>
        </p:sp>
        <p:grpSp>
          <p:nvGrpSpPr>
            <p:cNvPr id="307" name="グループ化 306">
              <a:extLst>
                <a:ext uri="{FF2B5EF4-FFF2-40B4-BE49-F238E27FC236}">
                  <a16:creationId xmlns:a16="http://schemas.microsoft.com/office/drawing/2014/main" id="{C2DCF634-D98C-1813-9A09-0B85971727FC}"/>
                </a:ext>
              </a:extLst>
            </p:cNvPr>
            <p:cNvGrpSpPr/>
            <p:nvPr/>
          </p:nvGrpSpPr>
          <p:grpSpPr>
            <a:xfrm>
              <a:off x="171689" y="3625085"/>
              <a:ext cx="2244708" cy="396420"/>
              <a:chOff x="171689" y="3592565"/>
              <a:chExt cx="2244708" cy="396420"/>
            </a:xfrm>
          </p:grpSpPr>
          <p:sp>
            <p:nvSpPr>
              <p:cNvPr id="309" name="四角形: 角を丸くする 308">
                <a:extLst>
                  <a:ext uri="{FF2B5EF4-FFF2-40B4-BE49-F238E27FC236}">
                    <a16:creationId xmlns:a16="http://schemas.microsoft.com/office/drawing/2014/main" id="{63BFB612-1777-48FB-8AAF-258E2E01C6EF}"/>
                  </a:ext>
                </a:extLst>
              </p:cNvPr>
              <p:cNvSpPr/>
              <p:nvPr/>
            </p:nvSpPr>
            <p:spPr>
              <a:xfrm>
                <a:off x="446014" y="3623071"/>
                <a:ext cx="1970383" cy="335408"/>
              </a:xfrm>
              <a:prstGeom prst="roundRect">
                <a:avLst>
                  <a:gd name="adj" fmla="val 10518"/>
                </a:avLst>
              </a:prstGeom>
              <a:noFill/>
              <a:ln w="22225">
                <a:solidFill>
                  <a:srgbClr val="E60012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10" name="楕円 309">
                <a:extLst>
                  <a:ext uri="{FF2B5EF4-FFF2-40B4-BE49-F238E27FC236}">
                    <a16:creationId xmlns:a16="http://schemas.microsoft.com/office/drawing/2014/main" id="{03304A21-A7BE-4513-5201-856AC31FBC6E}"/>
                  </a:ext>
                </a:extLst>
              </p:cNvPr>
              <p:cNvSpPr/>
              <p:nvPr/>
            </p:nvSpPr>
            <p:spPr>
              <a:xfrm>
                <a:off x="298731" y="3592565"/>
                <a:ext cx="396420" cy="396420"/>
              </a:xfrm>
              <a:prstGeom prst="ellipse">
                <a:avLst/>
              </a:prstGeom>
              <a:solidFill>
                <a:srgbClr val="E60012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11" name="テキスト ボックス 310">
                <a:extLst>
                  <a:ext uri="{FF2B5EF4-FFF2-40B4-BE49-F238E27FC236}">
                    <a16:creationId xmlns:a16="http://schemas.microsoft.com/office/drawing/2014/main" id="{D38C81B9-D044-E99D-9F11-5912C793A932}"/>
                  </a:ext>
                </a:extLst>
              </p:cNvPr>
              <p:cNvSpPr txBox="1"/>
              <p:nvPr/>
            </p:nvSpPr>
            <p:spPr>
              <a:xfrm rot="21019187">
                <a:off x="171689" y="3623578"/>
                <a:ext cx="629475" cy="30777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ja-JP" altLang="en-US" sz="700" b="1" i="0" u="none" strike="noStrike" baseline="0" dirty="0">
                    <a:solidFill>
                      <a:srgbClr val="FFFFFF"/>
                    </a:solidFill>
                    <a:latin typeface="GothicMB101Pro-DeBold"/>
                  </a:rPr>
                  <a:t>当店</a:t>
                </a:r>
              </a:p>
              <a:p>
                <a:pPr algn="ctr"/>
                <a:r>
                  <a:rPr lang="ja-JP" altLang="en-US" sz="700" b="1" i="0" u="none" strike="noStrike" baseline="0" dirty="0">
                    <a:solidFill>
                      <a:srgbClr val="FFFFFF"/>
                    </a:solidFill>
                    <a:latin typeface="GothicMB101Pro-DeBold"/>
                  </a:rPr>
                  <a:t>特別価格</a:t>
                </a:r>
                <a:endParaRPr lang="ja-JP" altLang="en-US" sz="700" dirty="0"/>
              </a:p>
            </p:txBody>
          </p:sp>
        </p:grpSp>
      </p:grpSp>
      <p:grpSp>
        <p:nvGrpSpPr>
          <p:cNvPr id="314" name="グループ化 313">
            <a:extLst>
              <a:ext uri="{FF2B5EF4-FFF2-40B4-BE49-F238E27FC236}">
                <a16:creationId xmlns:a16="http://schemas.microsoft.com/office/drawing/2014/main" id="{A0AF96BA-0E34-9435-4E76-2698E625EEB4}"/>
              </a:ext>
            </a:extLst>
          </p:cNvPr>
          <p:cNvGrpSpPr/>
          <p:nvPr/>
        </p:nvGrpSpPr>
        <p:grpSpPr>
          <a:xfrm>
            <a:off x="2585566" y="5943189"/>
            <a:ext cx="2408109" cy="1046048"/>
            <a:chOff x="171689" y="2975457"/>
            <a:chExt cx="2408109" cy="1046048"/>
          </a:xfrm>
        </p:grpSpPr>
        <p:grpSp>
          <p:nvGrpSpPr>
            <p:cNvPr id="315" name="グループ化 314">
              <a:extLst>
                <a:ext uri="{FF2B5EF4-FFF2-40B4-BE49-F238E27FC236}">
                  <a16:creationId xmlns:a16="http://schemas.microsoft.com/office/drawing/2014/main" id="{EFCE7438-5839-11C2-78DC-DF4AE5FBC792}"/>
                </a:ext>
              </a:extLst>
            </p:cNvPr>
            <p:cNvGrpSpPr/>
            <p:nvPr/>
          </p:nvGrpSpPr>
          <p:grpSpPr>
            <a:xfrm>
              <a:off x="252454" y="3029348"/>
              <a:ext cx="534183" cy="230832"/>
              <a:chOff x="248546" y="2863802"/>
              <a:chExt cx="534183" cy="230832"/>
            </a:xfrm>
          </p:grpSpPr>
          <p:sp>
            <p:nvSpPr>
              <p:cNvPr id="326" name="矢印: 五方向 325">
                <a:extLst>
                  <a:ext uri="{FF2B5EF4-FFF2-40B4-BE49-F238E27FC236}">
                    <a16:creationId xmlns:a16="http://schemas.microsoft.com/office/drawing/2014/main" id="{1A75EC59-4C6E-4FF9-726C-DACB6958D9DF}"/>
                  </a:ext>
                </a:extLst>
              </p:cNvPr>
              <p:cNvSpPr/>
              <p:nvPr/>
            </p:nvSpPr>
            <p:spPr>
              <a:xfrm>
                <a:off x="294823" y="2907387"/>
                <a:ext cx="427072" cy="120848"/>
              </a:xfrm>
              <a:prstGeom prst="homePlate">
                <a:avLst>
                  <a:gd name="adj" fmla="val 34829"/>
                </a:avLst>
              </a:prstGeom>
              <a:solidFill>
                <a:srgbClr val="4472C4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27" name="テキスト ボックス 326">
                <a:extLst>
                  <a:ext uri="{FF2B5EF4-FFF2-40B4-BE49-F238E27FC236}">
                    <a16:creationId xmlns:a16="http://schemas.microsoft.com/office/drawing/2014/main" id="{1DAF35EF-B7F3-F623-C39C-7BD5ED2979CC}"/>
                  </a:ext>
                </a:extLst>
              </p:cNvPr>
              <p:cNvSpPr txBox="1"/>
              <p:nvPr/>
            </p:nvSpPr>
            <p:spPr>
              <a:xfrm>
                <a:off x="248546" y="2863802"/>
                <a:ext cx="534183" cy="2308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altLang="ja-JP" sz="900" b="0" i="0" u="none" strike="noStrike" baseline="0" dirty="0">
                    <a:solidFill>
                      <a:srgbClr val="FFFFFF"/>
                    </a:solidFill>
                    <a:latin typeface="GothicMB101Pro-Regular"/>
                  </a:rPr>
                  <a:t>370L</a:t>
                </a:r>
                <a:endParaRPr lang="ja-JP" altLang="en-US" sz="900" dirty="0"/>
              </a:p>
            </p:txBody>
          </p:sp>
        </p:grpSp>
        <p:sp>
          <p:nvSpPr>
            <p:cNvPr id="316" name="テキスト ボックス 315">
              <a:extLst>
                <a:ext uri="{FF2B5EF4-FFF2-40B4-BE49-F238E27FC236}">
                  <a16:creationId xmlns:a16="http://schemas.microsoft.com/office/drawing/2014/main" id="{F624BA93-013C-7676-0F1E-5616AFF82CC9}"/>
                </a:ext>
              </a:extLst>
            </p:cNvPr>
            <p:cNvSpPr txBox="1"/>
            <p:nvPr/>
          </p:nvSpPr>
          <p:spPr>
            <a:xfrm>
              <a:off x="662858" y="2975457"/>
              <a:ext cx="1916940" cy="3231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altLang="ja-JP" sz="1500" i="0" u="none" strike="noStrike" spc="100" dirty="0">
                  <a:solidFill>
                    <a:srgbClr val="262626"/>
                  </a:solidFill>
                  <a:latin typeface="AvenirNext-DemiBold"/>
                </a:rPr>
                <a:t>CHP-HXE37AY5K</a:t>
              </a:r>
              <a:endParaRPr lang="ja-JP" altLang="en-US" sz="1500" spc="100" dirty="0"/>
            </a:p>
          </p:txBody>
        </p:sp>
        <p:sp>
          <p:nvSpPr>
            <p:cNvPr id="317" name="テキスト ボックス 316">
              <a:extLst>
                <a:ext uri="{FF2B5EF4-FFF2-40B4-BE49-F238E27FC236}">
                  <a16:creationId xmlns:a16="http://schemas.microsoft.com/office/drawing/2014/main" id="{5C7D32A2-806A-B4B6-D6D9-32FDF74092BB}"/>
                </a:ext>
              </a:extLst>
            </p:cNvPr>
            <p:cNvSpPr txBox="1"/>
            <p:nvPr/>
          </p:nvSpPr>
          <p:spPr>
            <a:xfrm>
              <a:off x="203631" y="3183251"/>
              <a:ext cx="1359631" cy="4483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>
                <a:lnSpc>
                  <a:spcPts val="730"/>
                </a:lnSpc>
              </a:pPr>
              <a:r>
                <a:rPr lang="ja-JP" altLang="en-US" sz="550" b="1" i="0" u="none" strike="noStrike" baseline="0" dirty="0">
                  <a:latin typeface="GothicMB101Pro-Regular"/>
                </a:rPr>
                <a:t>インターホンリモコン</a:t>
              </a:r>
            </a:p>
            <a:p>
              <a:pPr algn="l">
                <a:lnSpc>
                  <a:spcPts val="730"/>
                </a:lnSpc>
              </a:pPr>
              <a:r>
                <a:rPr lang="ja-JP" altLang="en-US" sz="550" b="1" i="0" u="none" strike="noStrike" spc="-20" dirty="0">
                  <a:latin typeface="GothicMB101Pro-Regular"/>
                </a:rPr>
                <a:t>セット付き 希望小売価格</a:t>
              </a:r>
              <a:endParaRPr kumimoji="1" lang="ja-JP" altLang="en-US" sz="550" b="1" spc="-20" dirty="0"/>
            </a:p>
            <a:p>
              <a:pPr algn="l">
                <a:lnSpc>
                  <a:spcPts val="730"/>
                </a:lnSpc>
              </a:pPr>
              <a:r>
                <a:rPr lang="ja-JP" altLang="en-US" sz="550" b="1" i="0" u="none" strike="noStrike" baseline="0" dirty="0">
                  <a:latin typeface="GothicMB101Pro-Regular"/>
                </a:rPr>
                <a:t>無線</a:t>
              </a:r>
              <a:r>
                <a:rPr lang="en-US" altLang="ja-JP" sz="700" b="1" i="0" u="none" strike="noStrike" baseline="0" dirty="0">
                  <a:latin typeface="GothicMB101Pro-Regular"/>
                </a:rPr>
                <a:t>LAN</a:t>
              </a:r>
              <a:r>
                <a:rPr lang="ja-JP" altLang="en-US" sz="550" b="1" i="0" u="none" strike="noStrike" baseline="0" dirty="0">
                  <a:latin typeface="GothicMB101Pro-Regular"/>
                </a:rPr>
                <a:t>対応</a:t>
              </a:r>
              <a:r>
                <a:rPr lang="ja-JP" altLang="en-US" sz="550" b="1" i="0" u="none" strike="noStrike" spc="-100" dirty="0">
                  <a:latin typeface="GothicMB101Pro-Regular"/>
                </a:rPr>
                <a:t>インターホンリモコン</a:t>
              </a:r>
            </a:p>
            <a:p>
              <a:pPr algn="l">
                <a:lnSpc>
                  <a:spcPts val="730"/>
                </a:lnSpc>
              </a:pPr>
              <a:r>
                <a:rPr lang="ja-JP" altLang="en-US" sz="550" b="1" i="0" u="none" strike="noStrike" spc="-20" dirty="0">
                  <a:latin typeface="GothicMB101Pro-Regular"/>
                </a:rPr>
                <a:t>セット付き 希望小売価格</a:t>
              </a:r>
              <a:endParaRPr kumimoji="1" lang="ja-JP" altLang="en-US" sz="550" b="1" spc="-20" dirty="0"/>
            </a:p>
          </p:txBody>
        </p:sp>
        <p:sp>
          <p:nvSpPr>
            <p:cNvPr id="318" name="テキスト ボックス 317">
              <a:extLst>
                <a:ext uri="{FF2B5EF4-FFF2-40B4-BE49-F238E27FC236}">
                  <a16:creationId xmlns:a16="http://schemas.microsoft.com/office/drawing/2014/main" id="{C5C5189A-DA8B-ACFE-6CA9-1B33371B5BB9}"/>
                </a:ext>
              </a:extLst>
            </p:cNvPr>
            <p:cNvSpPr txBox="1"/>
            <p:nvPr/>
          </p:nvSpPr>
          <p:spPr>
            <a:xfrm>
              <a:off x="998487" y="3202394"/>
              <a:ext cx="1564847" cy="24622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altLang="zh-CN" sz="1000" b="1" i="0" u="none" strike="noStrike" spc="50" dirty="0">
                  <a:latin typeface="ＭＳ Ｐゴシック" panose="020B0600070205080204" pitchFamily="50" charset="-128"/>
                  <a:ea typeface="ＭＳ Ｐゴシック" panose="020B0600070205080204" pitchFamily="50" charset="-128"/>
                </a:rPr>
                <a:t>1,234,200</a:t>
              </a:r>
              <a:r>
                <a:rPr lang="zh-CN" altLang="en-US" sz="700" b="1" i="0" u="none" strike="noStrike" baseline="0" dirty="0">
                  <a:latin typeface="ＭＳ Ｐゴシック" panose="020B0600070205080204" pitchFamily="50" charset="-128"/>
                  <a:ea typeface="ＭＳ Ｐゴシック" panose="020B0600070205080204" pitchFamily="50" charset="-128"/>
                </a:rPr>
                <a:t>円</a:t>
              </a:r>
              <a:r>
                <a:rPr lang="zh-CN" altLang="en-US" sz="600" b="1" i="0" u="none" strike="noStrike" baseline="0" dirty="0">
                  <a:latin typeface="ＭＳ Ｐゴシック" panose="020B0600070205080204" pitchFamily="50" charset="-128"/>
                  <a:ea typeface="ＭＳ Ｐゴシック" panose="020B0600070205080204" pitchFamily="50" charset="-128"/>
                </a:rPr>
                <a:t>（税抜</a:t>
              </a:r>
              <a:r>
                <a:rPr lang="en-US" altLang="zh-CN" sz="800" b="1" i="0" u="none" strike="noStrike" baseline="0" dirty="0">
                  <a:latin typeface="ＭＳ Ｐゴシック" panose="020B0600070205080204" pitchFamily="50" charset="-128"/>
                  <a:ea typeface="ＭＳ Ｐゴシック" panose="020B0600070205080204" pitchFamily="50" charset="-128"/>
                </a:rPr>
                <a:t>1,122,000</a:t>
              </a:r>
              <a:r>
                <a:rPr lang="zh-CN" altLang="en-US" sz="600" b="1" i="0" u="none" strike="noStrike" baseline="0" dirty="0">
                  <a:latin typeface="ＭＳ Ｐゴシック" panose="020B0600070205080204" pitchFamily="50" charset="-128"/>
                  <a:ea typeface="ＭＳ Ｐゴシック" panose="020B0600070205080204" pitchFamily="50" charset="-128"/>
                </a:rPr>
                <a:t>円）</a:t>
              </a:r>
              <a:endParaRPr lang="ja-JP" altLang="en-US" sz="6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endParaRPr>
            </a:p>
          </p:txBody>
        </p:sp>
        <p:sp>
          <p:nvSpPr>
            <p:cNvPr id="319" name="テキスト ボックス 318">
              <a:extLst>
                <a:ext uri="{FF2B5EF4-FFF2-40B4-BE49-F238E27FC236}">
                  <a16:creationId xmlns:a16="http://schemas.microsoft.com/office/drawing/2014/main" id="{7C69BC31-E773-F797-5E4A-3242111143F1}"/>
                </a:ext>
              </a:extLst>
            </p:cNvPr>
            <p:cNvSpPr txBox="1"/>
            <p:nvPr/>
          </p:nvSpPr>
          <p:spPr>
            <a:xfrm>
              <a:off x="998487" y="3425003"/>
              <a:ext cx="1564847" cy="24622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altLang="zh-CN" sz="1000" b="1" i="0" u="none" strike="noStrike" spc="50" dirty="0">
                  <a:latin typeface="ＭＳ Ｐゴシック" panose="020B0600070205080204" pitchFamily="50" charset="-128"/>
                  <a:ea typeface="ＭＳ Ｐゴシック" panose="020B0600070205080204" pitchFamily="50" charset="-128"/>
                </a:rPr>
                <a:t>1,245,200</a:t>
              </a:r>
              <a:r>
                <a:rPr lang="zh-CN" altLang="en-US" sz="700" b="1" i="0" u="none" strike="noStrike" baseline="0" dirty="0">
                  <a:latin typeface="ＭＳ Ｐゴシック" panose="020B0600070205080204" pitchFamily="50" charset="-128"/>
                  <a:ea typeface="ＭＳ Ｐゴシック" panose="020B0600070205080204" pitchFamily="50" charset="-128"/>
                </a:rPr>
                <a:t>円</a:t>
              </a:r>
              <a:r>
                <a:rPr lang="zh-CN" altLang="en-US" sz="600" b="1" i="0" u="none" strike="noStrike" baseline="0" dirty="0">
                  <a:latin typeface="ＭＳ Ｐゴシック" panose="020B0600070205080204" pitchFamily="50" charset="-128"/>
                  <a:ea typeface="ＭＳ Ｐゴシック" panose="020B0600070205080204" pitchFamily="50" charset="-128"/>
                </a:rPr>
                <a:t>（税抜</a:t>
              </a:r>
              <a:r>
                <a:rPr lang="en-US" altLang="zh-CN" sz="800" b="1" i="0" u="none" strike="noStrike" baseline="0" dirty="0">
                  <a:latin typeface="ＭＳ Ｐゴシック" panose="020B0600070205080204" pitchFamily="50" charset="-128"/>
                  <a:ea typeface="ＭＳ Ｐゴシック" panose="020B0600070205080204" pitchFamily="50" charset="-128"/>
                </a:rPr>
                <a:t>1,132,000</a:t>
              </a:r>
              <a:r>
                <a:rPr lang="zh-CN" altLang="en-US" sz="600" b="1" i="0" u="none" strike="noStrike" baseline="0" dirty="0">
                  <a:latin typeface="ＭＳ Ｐゴシック" panose="020B0600070205080204" pitchFamily="50" charset="-128"/>
                  <a:ea typeface="ＭＳ Ｐゴシック" panose="020B0600070205080204" pitchFamily="50" charset="-128"/>
                </a:rPr>
                <a:t>円）</a:t>
              </a:r>
              <a:endParaRPr lang="ja-JP" altLang="en-US" sz="6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endParaRPr>
            </a:p>
          </p:txBody>
        </p:sp>
        <p:grpSp>
          <p:nvGrpSpPr>
            <p:cNvPr id="321" name="グループ化 320">
              <a:extLst>
                <a:ext uri="{FF2B5EF4-FFF2-40B4-BE49-F238E27FC236}">
                  <a16:creationId xmlns:a16="http://schemas.microsoft.com/office/drawing/2014/main" id="{0DBF2E48-3375-DEC7-7BBB-38AE583FDF22}"/>
                </a:ext>
              </a:extLst>
            </p:cNvPr>
            <p:cNvGrpSpPr/>
            <p:nvPr/>
          </p:nvGrpSpPr>
          <p:grpSpPr>
            <a:xfrm>
              <a:off x="171689" y="3625085"/>
              <a:ext cx="2244708" cy="396420"/>
              <a:chOff x="171689" y="3592565"/>
              <a:chExt cx="2244708" cy="396420"/>
            </a:xfrm>
          </p:grpSpPr>
          <p:sp>
            <p:nvSpPr>
              <p:cNvPr id="323" name="四角形: 角を丸くする 322">
                <a:extLst>
                  <a:ext uri="{FF2B5EF4-FFF2-40B4-BE49-F238E27FC236}">
                    <a16:creationId xmlns:a16="http://schemas.microsoft.com/office/drawing/2014/main" id="{7373982A-4DC8-E6A5-2B62-CFB015C0E586}"/>
                  </a:ext>
                </a:extLst>
              </p:cNvPr>
              <p:cNvSpPr/>
              <p:nvPr/>
            </p:nvSpPr>
            <p:spPr>
              <a:xfrm>
                <a:off x="446014" y="3623071"/>
                <a:ext cx="1970383" cy="335408"/>
              </a:xfrm>
              <a:prstGeom prst="roundRect">
                <a:avLst>
                  <a:gd name="adj" fmla="val 10518"/>
                </a:avLst>
              </a:prstGeom>
              <a:noFill/>
              <a:ln w="22225">
                <a:solidFill>
                  <a:srgbClr val="E60012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24" name="楕円 323">
                <a:extLst>
                  <a:ext uri="{FF2B5EF4-FFF2-40B4-BE49-F238E27FC236}">
                    <a16:creationId xmlns:a16="http://schemas.microsoft.com/office/drawing/2014/main" id="{46027DF3-28D0-C7F6-410E-CC9CD1DD6A56}"/>
                  </a:ext>
                </a:extLst>
              </p:cNvPr>
              <p:cNvSpPr/>
              <p:nvPr/>
            </p:nvSpPr>
            <p:spPr>
              <a:xfrm>
                <a:off x="298731" y="3592565"/>
                <a:ext cx="396420" cy="396420"/>
              </a:xfrm>
              <a:prstGeom prst="ellipse">
                <a:avLst/>
              </a:prstGeom>
              <a:solidFill>
                <a:srgbClr val="E60012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25" name="テキスト ボックス 324">
                <a:extLst>
                  <a:ext uri="{FF2B5EF4-FFF2-40B4-BE49-F238E27FC236}">
                    <a16:creationId xmlns:a16="http://schemas.microsoft.com/office/drawing/2014/main" id="{90891F31-CFBA-7612-EE88-511EBBD21786}"/>
                  </a:ext>
                </a:extLst>
              </p:cNvPr>
              <p:cNvSpPr txBox="1"/>
              <p:nvPr/>
            </p:nvSpPr>
            <p:spPr>
              <a:xfrm rot="21019187">
                <a:off x="171689" y="3623578"/>
                <a:ext cx="629475" cy="30777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ja-JP" altLang="en-US" sz="700" b="1" i="0" u="none" strike="noStrike" baseline="0" dirty="0">
                    <a:solidFill>
                      <a:srgbClr val="FFFFFF"/>
                    </a:solidFill>
                    <a:latin typeface="GothicMB101Pro-DeBold"/>
                  </a:rPr>
                  <a:t>当店</a:t>
                </a:r>
              </a:p>
              <a:p>
                <a:pPr algn="ctr"/>
                <a:r>
                  <a:rPr lang="ja-JP" altLang="en-US" sz="700" b="1" i="0" u="none" strike="noStrike" baseline="0" dirty="0">
                    <a:solidFill>
                      <a:srgbClr val="FFFFFF"/>
                    </a:solidFill>
                    <a:latin typeface="GothicMB101Pro-DeBold"/>
                  </a:rPr>
                  <a:t>特別価格</a:t>
                </a:r>
                <a:endParaRPr lang="ja-JP" altLang="en-US" sz="700" dirty="0"/>
              </a:p>
            </p:txBody>
          </p:sp>
        </p:grpSp>
      </p:grpSp>
      <p:grpSp>
        <p:nvGrpSpPr>
          <p:cNvPr id="328" name="グループ化 327">
            <a:extLst>
              <a:ext uri="{FF2B5EF4-FFF2-40B4-BE49-F238E27FC236}">
                <a16:creationId xmlns:a16="http://schemas.microsoft.com/office/drawing/2014/main" id="{664A3638-225C-9044-B2EE-C2CF8F5305C1}"/>
              </a:ext>
            </a:extLst>
          </p:cNvPr>
          <p:cNvGrpSpPr/>
          <p:nvPr/>
        </p:nvGrpSpPr>
        <p:grpSpPr>
          <a:xfrm>
            <a:off x="2585566" y="7017421"/>
            <a:ext cx="2391645" cy="1046048"/>
            <a:chOff x="171689" y="2975457"/>
            <a:chExt cx="2391645" cy="1046048"/>
          </a:xfrm>
        </p:grpSpPr>
        <p:grpSp>
          <p:nvGrpSpPr>
            <p:cNvPr id="329" name="グループ化 328">
              <a:extLst>
                <a:ext uri="{FF2B5EF4-FFF2-40B4-BE49-F238E27FC236}">
                  <a16:creationId xmlns:a16="http://schemas.microsoft.com/office/drawing/2014/main" id="{65F58578-7FDC-6272-CB19-C7980FE5D4B2}"/>
                </a:ext>
              </a:extLst>
            </p:cNvPr>
            <p:cNvGrpSpPr/>
            <p:nvPr/>
          </p:nvGrpSpPr>
          <p:grpSpPr>
            <a:xfrm>
              <a:off x="252454" y="3027424"/>
              <a:ext cx="534183" cy="230832"/>
              <a:chOff x="248546" y="2861878"/>
              <a:chExt cx="534183" cy="230832"/>
            </a:xfrm>
          </p:grpSpPr>
          <p:sp>
            <p:nvSpPr>
              <p:cNvPr id="340" name="矢印: 五方向 339">
                <a:extLst>
                  <a:ext uri="{FF2B5EF4-FFF2-40B4-BE49-F238E27FC236}">
                    <a16:creationId xmlns:a16="http://schemas.microsoft.com/office/drawing/2014/main" id="{2D8B09E6-83E5-AFF4-ADDF-F19BE80188CE}"/>
                  </a:ext>
                </a:extLst>
              </p:cNvPr>
              <p:cNvSpPr/>
              <p:nvPr/>
            </p:nvSpPr>
            <p:spPr>
              <a:xfrm>
                <a:off x="294823" y="2907387"/>
                <a:ext cx="427072" cy="120848"/>
              </a:xfrm>
              <a:prstGeom prst="homePlate">
                <a:avLst>
                  <a:gd name="adj" fmla="val 34829"/>
                </a:avLst>
              </a:prstGeom>
              <a:solidFill>
                <a:srgbClr val="4472C4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41" name="テキスト ボックス 340">
                <a:extLst>
                  <a:ext uri="{FF2B5EF4-FFF2-40B4-BE49-F238E27FC236}">
                    <a16:creationId xmlns:a16="http://schemas.microsoft.com/office/drawing/2014/main" id="{6667CB56-1C55-D68B-3F25-BBC361D9B205}"/>
                  </a:ext>
                </a:extLst>
              </p:cNvPr>
              <p:cNvSpPr txBox="1"/>
              <p:nvPr/>
            </p:nvSpPr>
            <p:spPr>
              <a:xfrm>
                <a:off x="248546" y="2861878"/>
                <a:ext cx="534183" cy="2308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altLang="ja-JP" sz="900" b="0" i="0" u="none" strike="noStrike" baseline="0" dirty="0">
                    <a:solidFill>
                      <a:srgbClr val="FFFFFF"/>
                    </a:solidFill>
                    <a:latin typeface="GothicMB101Pro-Regular"/>
                  </a:rPr>
                  <a:t>460L</a:t>
                </a:r>
                <a:endParaRPr lang="ja-JP" altLang="en-US" sz="900" dirty="0"/>
              </a:p>
            </p:txBody>
          </p:sp>
        </p:grpSp>
        <p:sp>
          <p:nvSpPr>
            <p:cNvPr id="330" name="テキスト ボックス 329">
              <a:extLst>
                <a:ext uri="{FF2B5EF4-FFF2-40B4-BE49-F238E27FC236}">
                  <a16:creationId xmlns:a16="http://schemas.microsoft.com/office/drawing/2014/main" id="{10C9D66F-5DDA-C2B1-26EA-93C4AEA0FACC}"/>
                </a:ext>
              </a:extLst>
            </p:cNvPr>
            <p:cNvSpPr txBox="1"/>
            <p:nvPr/>
          </p:nvSpPr>
          <p:spPr>
            <a:xfrm>
              <a:off x="662858" y="2975457"/>
              <a:ext cx="1888969" cy="3231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altLang="ja-JP" sz="1500" i="0" u="none" strike="noStrike" spc="100" dirty="0">
                  <a:solidFill>
                    <a:srgbClr val="262626"/>
                  </a:solidFill>
                  <a:latin typeface="AvenirNext-DemiBold"/>
                </a:rPr>
                <a:t>CHP-HXE46AY5K</a:t>
              </a:r>
              <a:endParaRPr lang="ja-JP" altLang="en-US" sz="1500" spc="100" dirty="0"/>
            </a:p>
          </p:txBody>
        </p:sp>
        <p:sp>
          <p:nvSpPr>
            <p:cNvPr id="331" name="テキスト ボックス 330">
              <a:extLst>
                <a:ext uri="{FF2B5EF4-FFF2-40B4-BE49-F238E27FC236}">
                  <a16:creationId xmlns:a16="http://schemas.microsoft.com/office/drawing/2014/main" id="{415376A1-DABA-071C-6FFB-28B11F7CDB3D}"/>
                </a:ext>
              </a:extLst>
            </p:cNvPr>
            <p:cNvSpPr txBox="1"/>
            <p:nvPr/>
          </p:nvSpPr>
          <p:spPr>
            <a:xfrm>
              <a:off x="203631" y="3183251"/>
              <a:ext cx="1359631" cy="4483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>
                <a:lnSpc>
                  <a:spcPts val="730"/>
                </a:lnSpc>
              </a:pPr>
              <a:r>
                <a:rPr lang="ja-JP" altLang="en-US" sz="550" b="1" i="0" u="none" strike="noStrike" baseline="0" dirty="0">
                  <a:latin typeface="GothicMB101Pro-Regular"/>
                </a:rPr>
                <a:t>インターホンリモコン</a:t>
              </a:r>
            </a:p>
            <a:p>
              <a:pPr algn="l">
                <a:lnSpc>
                  <a:spcPts val="730"/>
                </a:lnSpc>
              </a:pPr>
              <a:r>
                <a:rPr lang="ja-JP" altLang="en-US" sz="550" b="1" i="0" u="none" strike="noStrike" spc="-20" dirty="0">
                  <a:latin typeface="GothicMB101Pro-Regular"/>
                </a:rPr>
                <a:t>セット付き 希望小売価格</a:t>
              </a:r>
              <a:endParaRPr kumimoji="1" lang="ja-JP" altLang="en-US" sz="550" b="1" spc="-20" dirty="0"/>
            </a:p>
            <a:p>
              <a:pPr algn="l">
                <a:lnSpc>
                  <a:spcPts val="730"/>
                </a:lnSpc>
              </a:pPr>
              <a:r>
                <a:rPr lang="ja-JP" altLang="en-US" sz="550" b="1" i="0" u="none" strike="noStrike" baseline="0" dirty="0">
                  <a:latin typeface="GothicMB101Pro-Regular"/>
                </a:rPr>
                <a:t>無線</a:t>
              </a:r>
              <a:r>
                <a:rPr lang="en-US" altLang="ja-JP" sz="700" b="1" i="0" u="none" strike="noStrike" baseline="0" dirty="0">
                  <a:latin typeface="GothicMB101Pro-Regular"/>
                </a:rPr>
                <a:t>LAN</a:t>
              </a:r>
              <a:r>
                <a:rPr lang="ja-JP" altLang="en-US" sz="550" b="1" i="0" u="none" strike="noStrike" baseline="0" dirty="0">
                  <a:latin typeface="GothicMB101Pro-Regular"/>
                </a:rPr>
                <a:t>対応</a:t>
              </a:r>
              <a:r>
                <a:rPr lang="ja-JP" altLang="en-US" sz="550" b="1" i="0" u="none" strike="noStrike" spc="-100" dirty="0">
                  <a:latin typeface="GothicMB101Pro-Regular"/>
                </a:rPr>
                <a:t>インターホンリモコン</a:t>
              </a:r>
            </a:p>
            <a:p>
              <a:pPr algn="l">
                <a:lnSpc>
                  <a:spcPts val="730"/>
                </a:lnSpc>
              </a:pPr>
              <a:r>
                <a:rPr lang="ja-JP" altLang="en-US" sz="550" b="1" i="0" u="none" strike="noStrike" spc="-20" dirty="0">
                  <a:latin typeface="GothicMB101Pro-Regular"/>
                </a:rPr>
                <a:t>セット付き 希望小売価格</a:t>
              </a:r>
              <a:endParaRPr kumimoji="1" lang="ja-JP" altLang="en-US" sz="550" b="1" spc="-20" dirty="0"/>
            </a:p>
          </p:txBody>
        </p:sp>
        <p:sp>
          <p:nvSpPr>
            <p:cNvPr id="332" name="テキスト ボックス 331">
              <a:extLst>
                <a:ext uri="{FF2B5EF4-FFF2-40B4-BE49-F238E27FC236}">
                  <a16:creationId xmlns:a16="http://schemas.microsoft.com/office/drawing/2014/main" id="{66B4FA8D-56C5-215D-7C60-BFE86BBE18F8}"/>
                </a:ext>
              </a:extLst>
            </p:cNvPr>
            <p:cNvSpPr txBox="1"/>
            <p:nvPr/>
          </p:nvSpPr>
          <p:spPr>
            <a:xfrm>
              <a:off x="998487" y="3202394"/>
              <a:ext cx="1564847" cy="24622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altLang="zh-CN" sz="1000" b="1" i="0" u="none" strike="noStrike" spc="50" dirty="0">
                  <a:latin typeface="ＭＳ Ｐゴシック" panose="020B0600070205080204" pitchFamily="50" charset="-128"/>
                  <a:ea typeface="ＭＳ Ｐゴシック" panose="020B0600070205080204" pitchFamily="50" charset="-128"/>
                </a:rPr>
                <a:t>1,331,000</a:t>
              </a:r>
              <a:r>
                <a:rPr lang="zh-CN" altLang="en-US" sz="700" b="1" i="0" u="none" strike="noStrike" baseline="0" dirty="0">
                  <a:latin typeface="ＭＳ Ｐゴシック" panose="020B0600070205080204" pitchFamily="50" charset="-128"/>
                  <a:ea typeface="ＭＳ Ｐゴシック" panose="020B0600070205080204" pitchFamily="50" charset="-128"/>
                </a:rPr>
                <a:t>円</a:t>
              </a:r>
              <a:r>
                <a:rPr lang="zh-CN" altLang="en-US" sz="600" b="1" i="0" u="none" strike="noStrike" baseline="0" dirty="0">
                  <a:latin typeface="ＭＳ Ｐゴシック" panose="020B0600070205080204" pitchFamily="50" charset="-128"/>
                  <a:ea typeface="ＭＳ Ｐゴシック" panose="020B0600070205080204" pitchFamily="50" charset="-128"/>
                </a:rPr>
                <a:t>（税抜</a:t>
              </a:r>
              <a:r>
                <a:rPr lang="en-US" altLang="zh-CN" sz="800" b="1" i="0" u="none" strike="noStrike" baseline="0" dirty="0">
                  <a:latin typeface="ＭＳ Ｐゴシック" panose="020B0600070205080204" pitchFamily="50" charset="-128"/>
                  <a:ea typeface="ＭＳ Ｐゴシック" panose="020B0600070205080204" pitchFamily="50" charset="-128"/>
                </a:rPr>
                <a:t>1,210,000</a:t>
              </a:r>
              <a:r>
                <a:rPr lang="zh-CN" altLang="en-US" sz="600" b="1" i="0" u="none" strike="noStrike" baseline="0" dirty="0">
                  <a:latin typeface="ＭＳ Ｐゴシック" panose="020B0600070205080204" pitchFamily="50" charset="-128"/>
                  <a:ea typeface="ＭＳ Ｐゴシック" panose="020B0600070205080204" pitchFamily="50" charset="-128"/>
                </a:rPr>
                <a:t>円）</a:t>
              </a:r>
              <a:endParaRPr lang="ja-JP" altLang="en-US" sz="6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endParaRPr>
            </a:p>
          </p:txBody>
        </p:sp>
        <p:sp>
          <p:nvSpPr>
            <p:cNvPr id="333" name="テキスト ボックス 332">
              <a:extLst>
                <a:ext uri="{FF2B5EF4-FFF2-40B4-BE49-F238E27FC236}">
                  <a16:creationId xmlns:a16="http://schemas.microsoft.com/office/drawing/2014/main" id="{AA108873-43D6-B4A1-D672-B8A91A79F174}"/>
                </a:ext>
              </a:extLst>
            </p:cNvPr>
            <p:cNvSpPr txBox="1"/>
            <p:nvPr/>
          </p:nvSpPr>
          <p:spPr>
            <a:xfrm>
              <a:off x="998487" y="3435513"/>
              <a:ext cx="1564847" cy="24622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altLang="zh-CN" sz="1000" b="1" i="0" u="none" strike="noStrike" spc="50" dirty="0">
                  <a:latin typeface="ＭＳ Ｐゴシック" panose="020B0600070205080204" pitchFamily="50" charset="-128"/>
                  <a:ea typeface="ＭＳ Ｐゴシック" panose="020B0600070205080204" pitchFamily="50" charset="-128"/>
                </a:rPr>
                <a:t>1,342,000</a:t>
              </a:r>
              <a:r>
                <a:rPr lang="zh-CN" altLang="en-US" sz="700" b="1" i="0" u="none" strike="noStrike" baseline="0" dirty="0">
                  <a:latin typeface="ＭＳ Ｐゴシック" panose="020B0600070205080204" pitchFamily="50" charset="-128"/>
                  <a:ea typeface="ＭＳ Ｐゴシック" panose="020B0600070205080204" pitchFamily="50" charset="-128"/>
                </a:rPr>
                <a:t>円</a:t>
              </a:r>
              <a:r>
                <a:rPr lang="zh-CN" altLang="en-US" sz="600" b="1" i="0" u="none" strike="noStrike" baseline="0" dirty="0">
                  <a:latin typeface="ＭＳ Ｐゴシック" panose="020B0600070205080204" pitchFamily="50" charset="-128"/>
                  <a:ea typeface="ＭＳ Ｐゴシック" panose="020B0600070205080204" pitchFamily="50" charset="-128"/>
                </a:rPr>
                <a:t>（税抜</a:t>
              </a:r>
              <a:r>
                <a:rPr lang="en-US" altLang="zh-CN" sz="800" b="1" i="0" u="none" strike="noStrike" baseline="0" dirty="0">
                  <a:latin typeface="ＭＳ Ｐゴシック" panose="020B0600070205080204" pitchFamily="50" charset="-128"/>
                  <a:ea typeface="ＭＳ Ｐゴシック" panose="020B0600070205080204" pitchFamily="50" charset="-128"/>
                </a:rPr>
                <a:t>1,220,000</a:t>
              </a:r>
              <a:r>
                <a:rPr lang="zh-CN" altLang="en-US" sz="600" b="1" i="0" u="none" strike="noStrike" baseline="0" dirty="0">
                  <a:latin typeface="ＭＳ Ｐゴシック" panose="020B0600070205080204" pitchFamily="50" charset="-128"/>
                  <a:ea typeface="ＭＳ Ｐゴシック" panose="020B0600070205080204" pitchFamily="50" charset="-128"/>
                </a:rPr>
                <a:t>円）</a:t>
              </a:r>
              <a:endParaRPr lang="ja-JP" altLang="en-US" sz="6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endParaRPr>
            </a:p>
          </p:txBody>
        </p:sp>
        <p:grpSp>
          <p:nvGrpSpPr>
            <p:cNvPr id="335" name="グループ化 334">
              <a:extLst>
                <a:ext uri="{FF2B5EF4-FFF2-40B4-BE49-F238E27FC236}">
                  <a16:creationId xmlns:a16="http://schemas.microsoft.com/office/drawing/2014/main" id="{0D9FA8E3-B75F-5FCF-3467-571CE4CDA0A4}"/>
                </a:ext>
              </a:extLst>
            </p:cNvPr>
            <p:cNvGrpSpPr/>
            <p:nvPr/>
          </p:nvGrpSpPr>
          <p:grpSpPr>
            <a:xfrm>
              <a:off x="171689" y="3625085"/>
              <a:ext cx="2244708" cy="396420"/>
              <a:chOff x="171689" y="3592565"/>
              <a:chExt cx="2244708" cy="396420"/>
            </a:xfrm>
          </p:grpSpPr>
          <p:sp>
            <p:nvSpPr>
              <p:cNvPr id="337" name="四角形: 角を丸くする 336">
                <a:extLst>
                  <a:ext uri="{FF2B5EF4-FFF2-40B4-BE49-F238E27FC236}">
                    <a16:creationId xmlns:a16="http://schemas.microsoft.com/office/drawing/2014/main" id="{54D5B7A2-0234-F610-E79A-474758802B5B}"/>
                  </a:ext>
                </a:extLst>
              </p:cNvPr>
              <p:cNvSpPr/>
              <p:nvPr/>
            </p:nvSpPr>
            <p:spPr>
              <a:xfrm>
                <a:off x="446014" y="3623071"/>
                <a:ext cx="1970383" cy="335408"/>
              </a:xfrm>
              <a:prstGeom prst="roundRect">
                <a:avLst>
                  <a:gd name="adj" fmla="val 10518"/>
                </a:avLst>
              </a:prstGeom>
              <a:noFill/>
              <a:ln w="22225">
                <a:solidFill>
                  <a:srgbClr val="E60012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38" name="楕円 337">
                <a:extLst>
                  <a:ext uri="{FF2B5EF4-FFF2-40B4-BE49-F238E27FC236}">
                    <a16:creationId xmlns:a16="http://schemas.microsoft.com/office/drawing/2014/main" id="{9E4A1047-8C60-EEBA-685C-32A562DC97C1}"/>
                  </a:ext>
                </a:extLst>
              </p:cNvPr>
              <p:cNvSpPr/>
              <p:nvPr/>
            </p:nvSpPr>
            <p:spPr>
              <a:xfrm>
                <a:off x="298731" y="3592565"/>
                <a:ext cx="396420" cy="396420"/>
              </a:xfrm>
              <a:prstGeom prst="ellipse">
                <a:avLst/>
              </a:prstGeom>
              <a:solidFill>
                <a:srgbClr val="E60012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39" name="テキスト ボックス 338">
                <a:extLst>
                  <a:ext uri="{FF2B5EF4-FFF2-40B4-BE49-F238E27FC236}">
                    <a16:creationId xmlns:a16="http://schemas.microsoft.com/office/drawing/2014/main" id="{BA373B6E-5612-C0F8-B190-DE045F3FE880}"/>
                  </a:ext>
                </a:extLst>
              </p:cNvPr>
              <p:cNvSpPr txBox="1"/>
              <p:nvPr/>
            </p:nvSpPr>
            <p:spPr>
              <a:xfrm rot="21019187">
                <a:off x="171689" y="3623578"/>
                <a:ext cx="629475" cy="30777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ja-JP" altLang="en-US" sz="700" b="1" i="0" u="none" strike="noStrike" baseline="0" dirty="0">
                    <a:solidFill>
                      <a:srgbClr val="FFFFFF"/>
                    </a:solidFill>
                    <a:latin typeface="GothicMB101Pro-DeBold"/>
                  </a:rPr>
                  <a:t>当店</a:t>
                </a:r>
              </a:p>
              <a:p>
                <a:pPr algn="ctr"/>
                <a:r>
                  <a:rPr lang="ja-JP" altLang="en-US" sz="700" b="1" i="0" u="none" strike="noStrike" baseline="0" dirty="0">
                    <a:solidFill>
                      <a:srgbClr val="FFFFFF"/>
                    </a:solidFill>
                    <a:latin typeface="GothicMB101Pro-DeBold"/>
                  </a:rPr>
                  <a:t>特別価格</a:t>
                </a:r>
                <a:endParaRPr lang="ja-JP" altLang="en-US" sz="700" dirty="0"/>
              </a:p>
            </p:txBody>
          </p:sp>
        </p:grpSp>
      </p:grpSp>
      <p:grpSp>
        <p:nvGrpSpPr>
          <p:cNvPr id="342" name="グループ化 341">
            <a:extLst>
              <a:ext uri="{FF2B5EF4-FFF2-40B4-BE49-F238E27FC236}">
                <a16:creationId xmlns:a16="http://schemas.microsoft.com/office/drawing/2014/main" id="{208D6BE1-E7C1-76B7-9CC4-90C007CF9F0D}"/>
              </a:ext>
            </a:extLst>
          </p:cNvPr>
          <p:cNvGrpSpPr/>
          <p:nvPr/>
        </p:nvGrpSpPr>
        <p:grpSpPr>
          <a:xfrm>
            <a:off x="5007013" y="2975457"/>
            <a:ext cx="2391645" cy="1046048"/>
            <a:chOff x="171689" y="2975457"/>
            <a:chExt cx="2391645" cy="1046048"/>
          </a:xfrm>
        </p:grpSpPr>
        <p:grpSp>
          <p:nvGrpSpPr>
            <p:cNvPr id="343" name="グループ化 342">
              <a:extLst>
                <a:ext uri="{FF2B5EF4-FFF2-40B4-BE49-F238E27FC236}">
                  <a16:creationId xmlns:a16="http://schemas.microsoft.com/office/drawing/2014/main" id="{8832F4FB-0AFC-055D-C8C3-CE1103189B32}"/>
                </a:ext>
              </a:extLst>
            </p:cNvPr>
            <p:cNvGrpSpPr/>
            <p:nvPr/>
          </p:nvGrpSpPr>
          <p:grpSpPr>
            <a:xfrm>
              <a:off x="252454" y="3027536"/>
              <a:ext cx="534183" cy="230832"/>
              <a:chOff x="248546" y="2861990"/>
              <a:chExt cx="534183" cy="230832"/>
            </a:xfrm>
          </p:grpSpPr>
          <p:sp>
            <p:nvSpPr>
              <p:cNvPr id="354" name="矢印: 五方向 353">
                <a:extLst>
                  <a:ext uri="{FF2B5EF4-FFF2-40B4-BE49-F238E27FC236}">
                    <a16:creationId xmlns:a16="http://schemas.microsoft.com/office/drawing/2014/main" id="{E516A830-ED87-8696-06EA-694FB48CB510}"/>
                  </a:ext>
                </a:extLst>
              </p:cNvPr>
              <p:cNvSpPr/>
              <p:nvPr/>
            </p:nvSpPr>
            <p:spPr>
              <a:xfrm>
                <a:off x="294823" y="2907387"/>
                <a:ext cx="427072" cy="120848"/>
              </a:xfrm>
              <a:prstGeom prst="homePlate">
                <a:avLst>
                  <a:gd name="adj" fmla="val 34829"/>
                </a:avLst>
              </a:prstGeom>
              <a:solidFill>
                <a:srgbClr val="4472C4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55" name="テキスト ボックス 354">
                <a:extLst>
                  <a:ext uri="{FF2B5EF4-FFF2-40B4-BE49-F238E27FC236}">
                    <a16:creationId xmlns:a16="http://schemas.microsoft.com/office/drawing/2014/main" id="{B5E41938-EAA9-318C-AB1C-8A7C467689E0}"/>
                  </a:ext>
                </a:extLst>
              </p:cNvPr>
              <p:cNvSpPr txBox="1"/>
              <p:nvPr/>
            </p:nvSpPr>
            <p:spPr>
              <a:xfrm>
                <a:off x="248546" y="2861990"/>
                <a:ext cx="534183" cy="2308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altLang="ja-JP" sz="900" b="0" i="0" u="none" strike="noStrike" baseline="0" dirty="0">
                    <a:solidFill>
                      <a:srgbClr val="FFFFFF"/>
                    </a:solidFill>
                    <a:latin typeface="GothicMB101Pro-Regular"/>
                  </a:rPr>
                  <a:t>370L</a:t>
                </a:r>
                <a:endParaRPr lang="ja-JP" altLang="en-US" sz="900" dirty="0"/>
              </a:p>
            </p:txBody>
          </p:sp>
        </p:grpSp>
        <p:sp>
          <p:nvSpPr>
            <p:cNvPr id="344" name="テキスト ボックス 343">
              <a:extLst>
                <a:ext uri="{FF2B5EF4-FFF2-40B4-BE49-F238E27FC236}">
                  <a16:creationId xmlns:a16="http://schemas.microsoft.com/office/drawing/2014/main" id="{0B2F6C1D-9F3B-56CE-49E5-B52396F3941F}"/>
                </a:ext>
              </a:extLst>
            </p:cNvPr>
            <p:cNvSpPr txBox="1"/>
            <p:nvPr/>
          </p:nvSpPr>
          <p:spPr>
            <a:xfrm>
              <a:off x="662859" y="2975457"/>
              <a:ext cx="1503822" cy="3231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altLang="ja-JP" sz="1500" i="0" u="none" strike="noStrike" spc="100" dirty="0">
                  <a:solidFill>
                    <a:srgbClr val="262626"/>
                  </a:solidFill>
                  <a:latin typeface="AvenirNext-DemiBold"/>
                </a:rPr>
                <a:t>CHP-E37AY5</a:t>
              </a:r>
              <a:endParaRPr lang="ja-JP" altLang="en-US" sz="1500" spc="100" dirty="0"/>
            </a:p>
          </p:txBody>
        </p:sp>
        <p:sp>
          <p:nvSpPr>
            <p:cNvPr id="345" name="テキスト ボックス 344">
              <a:extLst>
                <a:ext uri="{FF2B5EF4-FFF2-40B4-BE49-F238E27FC236}">
                  <a16:creationId xmlns:a16="http://schemas.microsoft.com/office/drawing/2014/main" id="{660C4ED8-66D4-6296-1430-F21AD0850A4A}"/>
                </a:ext>
              </a:extLst>
            </p:cNvPr>
            <p:cNvSpPr txBox="1"/>
            <p:nvPr/>
          </p:nvSpPr>
          <p:spPr>
            <a:xfrm>
              <a:off x="203631" y="3183251"/>
              <a:ext cx="1359631" cy="4483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>
                <a:lnSpc>
                  <a:spcPts val="730"/>
                </a:lnSpc>
              </a:pPr>
              <a:r>
                <a:rPr lang="ja-JP" altLang="en-US" sz="550" b="1" i="0" u="none" strike="noStrike" baseline="0" dirty="0">
                  <a:latin typeface="GothicMB101Pro-Regular"/>
                </a:rPr>
                <a:t>インターホンリモコン</a:t>
              </a:r>
            </a:p>
            <a:p>
              <a:pPr algn="l">
                <a:lnSpc>
                  <a:spcPts val="730"/>
                </a:lnSpc>
              </a:pPr>
              <a:r>
                <a:rPr lang="ja-JP" altLang="en-US" sz="550" b="1" i="0" u="none" strike="noStrike" spc="-20" dirty="0">
                  <a:latin typeface="GothicMB101Pro-Regular"/>
                </a:rPr>
                <a:t>セット付き 希望小売価格</a:t>
              </a:r>
              <a:endParaRPr kumimoji="1" lang="ja-JP" altLang="en-US" sz="550" b="1" spc="-20" dirty="0"/>
            </a:p>
            <a:p>
              <a:pPr algn="l">
                <a:lnSpc>
                  <a:spcPts val="730"/>
                </a:lnSpc>
              </a:pPr>
              <a:r>
                <a:rPr lang="ja-JP" altLang="en-US" sz="550" b="1" i="0" u="none" strike="noStrike" baseline="0" dirty="0">
                  <a:latin typeface="GothicMB101Pro-Regular"/>
                </a:rPr>
                <a:t>無線</a:t>
              </a:r>
              <a:r>
                <a:rPr lang="en-US" altLang="ja-JP" sz="700" b="1" i="0" u="none" strike="noStrike" baseline="0" dirty="0">
                  <a:latin typeface="GothicMB101Pro-Regular"/>
                </a:rPr>
                <a:t>LAN</a:t>
              </a:r>
              <a:r>
                <a:rPr lang="ja-JP" altLang="en-US" sz="550" b="1" i="0" u="none" strike="noStrike" baseline="0" dirty="0">
                  <a:latin typeface="GothicMB101Pro-Regular"/>
                </a:rPr>
                <a:t>対応</a:t>
              </a:r>
              <a:r>
                <a:rPr lang="ja-JP" altLang="en-US" sz="550" b="1" i="0" u="none" strike="noStrike" spc="-100" dirty="0">
                  <a:latin typeface="GothicMB101Pro-Regular"/>
                </a:rPr>
                <a:t>インターホンリモコン</a:t>
              </a:r>
            </a:p>
            <a:p>
              <a:pPr algn="l">
                <a:lnSpc>
                  <a:spcPts val="730"/>
                </a:lnSpc>
              </a:pPr>
              <a:r>
                <a:rPr lang="ja-JP" altLang="en-US" sz="550" b="1" i="0" u="none" strike="noStrike" spc="-20" dirty="0">
                  <a:latin typeface="GothicMB101Pro-Regular"/>
                </a:rPr>
                <a:t>セット付き 希望小売価格</a:t>
              </a:r>
              <a:endParaRPr kumimoji="1" lang="ja-JP" altLang="en-US" sz="550" b="1" spc="-20" dirty="0"/>
            </a:p>
          </p:txBody>
        </p:sp>
        <p:sp>
          <p:nvSpPr>
            <p:cNvPr id="346" name="テキスト ボックス 345">
              <a:extLst>
                <a:ext uri="{FF2B5EF4-FFF2-40B4-BE49-F238E27FC236}">
                  <a16:creationId xmlns:a16="http://schemas.microsoft.com/office/drawing/2014/main" id="{9EFA6D39-F16B-ADC8-DF5F-0F68B9F935AD}"/>
                </a:ext>
              </a:extLst>
            </p:cNvPr>
            <p:cNvSpPr txBox="1"/>
            <p:nvPr/>
          </p:nvSpPr>
          <p:spPr>
            <a:xfrm>
              <a:off x="998487" y="3202394"/>
              <a:ext cx="1564847" cy="24622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altLang="zh-CN" sz="1000" b="1" i="0" u="none" strike="noStrike" spc="50" dirty="0">
                  <a:latin typeface="ＭＳ Ｐゴシック" panose="020B0600070205080204" pitchFamily="50" charset="-128"/>
                  <a:ea typeface="ＭＳ Ｐゴシック" panose="020B0600070205080204" pitchFamily="50" charset="-128"/>
                </a:rPr>
                <a:t>1,105,500</a:t>
              </a:r>
              <a:r>
                <a:rPr lang="zh-CN" altLang="en-US" sz="700" b="1" i="0" u="none" strike="noStrike" baseline="0" dirty="0">
                  <a:latin typeface="ＭＳ Ｐゴシック" panose="020B0600070205080204" pitchFamily="50" charset="-128"/>
                  <a:ea typeface="ＭＳ Ｐゴシック" panose="020B0600070205080204" pitchFamily="50" charset="-128"/>
                </a:rPr>
                <a:t>円</a:t>
              </a:r>
              <a:r>
                <a:rPr lang="zh-CN" altLang="en-US" sz="600" b="1" i="0" u="none" strike="noStrike" baseline="0" dirty="0">
                  <a:latin typeface="ＭＳ Ｐゴシック" panose="020B0600070205080204" pitchFamily="50" charset="-128"/>
                  <a:ea typeface="ＭＳ Ｐゴシック" panose="020B0600070205080204" pitchFamily="50" charset="-128"/>
                </a:rPr>
                <a:t>（税抜</a:t>
              </a:r>
              <a:r>
                <a:rPr lang="en-US" altLang="zh-CN" sz="800" b="1" i="0" u="none" strike="noStrike" baseline="0" dirty="0">
                  <a:latin typeface="ＭＳ Ｐゴシック" panose="020B0600070205080204" pitchFamily="50" charset="-128"/>
                  <a:ea typeface="ＭＳ Ｐゴシック" panose="020B0600070205080204" pitchFamily="50" charset="-128"/>
                </a:rPr>
                <a:t>1,005,000</a:t>
              </a:r>
              <a:r>
                <a:rPr lang="zh-CN" altLang="en-US" sz="700" b="1" i="0" u="none" strike="noStrike" baseline="0" dirty="0">
                  <a:latin typeface="ＭＳ Ｐゴシック" panose="020B0600070205080204" pitchFamily="50" charset="-128"/>
                  <a:ea typeface="ＭＳ Ｐゴシック" panose="020B0600070205080204" pitchFamily="50" charset="-128"/>
                </a:rPr>
                <a:t>円）</a:t>
              </a:r>
              <a:endParaRPr lang="ja-JP" altLang="en-US" sz="7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endParaRPr>
            </a:p>
          </p:txBody>
        </p:sp>
        <p:sp>
          <p:nvSpPr>
            <p:cNvPr id="347" name="テキスト ボックス 346">
              <a:extLst>
                <a:ext uri="{FF2B5EF4-FFF2-40B4-BE49-F238E27FC236}">
                  <a16:creationId xmlns:a16="http://schemas.microsoft.com/office/drawing/2014/main" id="{CB543A4D-39FA-DBB3-8A30-D980C092B54F}"/>
                </a:ext>
              </a:extLst>
            </p:cNvPr>
            <p:cNvSpPr txBox="1"/>
            <p:nvPr/>
          </p:nvSpPr>
          <p:spPr>
            <a:xfrm>
              <a:off x="998487" y="3435513"/>
              <a:ext cx="1564847" cy="24622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altLang="zh-CN" sz="1000" b="1" i="0" u="none" strike="noStrike" spc="50" dirty="0">
                  <a:latin typeface="ＭＳ Ｐゴシック" panose="020B0600070205080204" pitchFamily="50" charset="-128"/>
                  <a:ea typeface="ＭＳ Ｐゴシック" panose="020B0600070205080204" pitchFamily="50" charset="-128"/>
                </a:rPr>
                <a:t>1,116,500</a:t>
              </a:r>
              <a:r>
                <a:rPr lang="zh-CN" altLang="en-US" sz="700" b="1" i="0" u="none" strike="noStrike" baseline="0" dirty="0">
                  <a:latin typeface="ＭＳ Ｐゴシック" panose="020B0600070205080204" pitchFamily="50" charset="-128"/>
                  <a:ea typeface="ＭＳ Ｐゴシック" panose="020B0600070205080204" pitchFamily="50" charset="-128"/>
                </a:rPr>
                <a:t>円</a:t>
              </a:r>
              <a:r>
                <a:rPr lang="zh-CN" altLang="en-US" sz="600" b="1" i="0" u="none" strike="noStrike" baseline="0" dirty="0">
                  <a:latin typeface="ＭＳ Ｐゴシック" panose="020B0600070205080204" pitchFamily="50" charset="-128"/>
                  <a:ea typeface="ＭＳ Ｐゴシック" panose="020B0600070205080204" pitchFamily="50" charset="-128"/>
                </a:rPr>
                <a:t>（税抜</a:t>
              </a:r>
              <a:r>
                <a:rPr lang="en-US" altLang="zh-CN" sz="800" b="1" i="0" u="none" strike="noStrike" baseline="0" dirty="0">
                  <a:latin typeface="ＭＳ Ｐゴシック" panose="020B0600070205080204" pitchFamily="50" charset="-128"/>
                  <a:ea typeface="ＭＳ Ｐゴシック" panose="020B0600070205080204" pitchFamily="50" charset="-128"/>
                </a:rPr>
                <a:t>1,015,000</a:t>
              </a:r>
              <a:r>
                <a:rPr lang="zh-CN" altLang="en-US" sz="700" b="1" i="0" u="none" strike="noStrike" baseline="0" dirty="0">
                  <a:latin typeface="ＭＳ Ｐゴシック" panose="020B0600070205080204" pitchFamily="50" charset="-128"/>
                  <a:ea typeface="ＭＳ Ｐゴシック" panose="020B0600070205080204" pitchFamily="50" charset="-128"/>
                </a:rPr>
                <a:t>円）</a:t>
              </a:r>
              <a:endParaRPr lang="ja-JP" altLang="en-US" sz="7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endParaRPr>
            </a:p>
          </p:txBody>
        </p:sp>
        <p:grpSp>
          <p:nvGrpSpPr>
            <p:cNvPr id="349" name="グループ化 348">
              <a:extLst>
                <a:ext uri="{FF2B5EF4-FFF2-40B4-BE49-F238E27FC236}">
                  <a16:creationId xmlns:a16="http://schemas.microsoft.com/office/drawing/2014/main" id="{3DA2D179-51FF-ABC3-98D3-C92FABFA06F6}"/>
                </a:ext>
              </a:extLst>
            </p:cNvPr>
            <p:cNvGrpSpPr/>
            <p:nvPr/>
          </p:nvGrpSpPr>
          <p:grpSpPr>
            <a:xfrm>
              <a:off x="171689" y="3625085"/>
              <a:ext cx="2244708" cy="396420"/>
              <a:chOff x="171689" y="3592565"/>
              <a:chExt cx="2244708" cy="396420"/>
            </a:xfrm>
          </p:grpSpPr>
          <p:sp>
            <p:nvSpPr>
              <p:cNvPr id="351" name="四角形: 角を丸くする 350">
                <a:extLst>
                  <a:ext uri="{FF2B5EF4-FFF2-40B4-BE49-F238E27FC236}">
                    <a16:creationId xmlns:a16="http://schemas.microsoft.com/office/drawing/2014/main" id="{0153399B-C698-8B24-8D54-617A1D751215}"/>
                  </a:ext>
                </a:extLst>
              </p:cNvPr>
              <p:cNvSpPr/>
              <p:nvPr/>
            </p:nvSpPr>
            <p:spPr>
              <a:xfrm>
                <a:off x="446014" y="3623071"/>
                <a:ext cx="1970383" cy="335408"/>
              </a:xfrm>
              <a:prstGeom prst="roundRect">
                <a:avLst>
                  <a:gd name="adj" fmla="val 10518"/>
                </a:avLst>
              </a:prstGeom>
              <a:noFill/>
              <a:ln w="22225">
                <a:solidFill>
                  <a:srgbClr val="E60012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52" name="楕円 351">
                <a:extLst>
                  <a:ext uri="{FF2B5EF4-FFF2-40B4-BE49-F238E27FC236}">
                    <a16:creationId xmlns:a16="http://schemas.microsoft.com/office/drawing/2014/main" id="{45A71416-DC17-C513-9479-759E801888BF}"/>
                  </a:ext>
                </a:extLst>
              </p:cNvPr>
              <p:cNvSpPr/>
              <p:nvPr/>
            </p:nvSpPr>
            <p:spPr>
              <a:xfrm>
                <a:off x="298731" y="3592565"/>
                <a:ext cx="396420" cy="396420"/>
              </a:xfrm>
              <a:prstGeom prst="ellipse">
                <a:avLst/>
              </a:prstGeom>
              <a:solidFill>
                <a:srgbClr val="E60012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53" name="テキスト ボックス 352">
                <a:extLst>
                  <a:ext uri="{FF2B5EF4-FFF2-40B4-BE49-F238E27FC236}">
                    <a16:creationId xmlns:a16="http://schemas.microsoft.com/office/drawing/2014/main" id="{66454E04-E223-3EA8-96AA-93B6535F31C1}"/>
                  </a:ext>
                </a:extLst>
              </p:cNvPr>
              <p:cNvSpPr txBox="1"/>
              <p:nvPr/>
            </p:nvSpPr>
            <p:spPr>
              <a:xfrm rot="21019187">
                <a:off x="171689" y="3623578"/>
                <a:ext cx="629475" cy="30777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ja-JP" altLang="en-US" sz="700" b="1" i="0" u="none" strike="noStrike" baseline="0" dirty="0">
                    <a:solidFill>
                      <a:srgbClr val="FFFFFF"/>
                    </a:solidFill>
                    <a:latin typeface="GothicMB101Pro-DeBold"/>
                  </a:rPr>
                  <a:t>当店</a:t>
                </a:r>
              </a:p>
              <a:p>
                <a:pPr algn="ctr"/>
                <a:r>
                  <a:rPr lang="ja-JP" altLang="en-US" sz="700" b="1" i="0" u="none" strike="noStrike" baseline="0" dirty="0">
                    <a:solidFill>
                      <a:srgbClr val="FFFFFF"/>
                    </a:solidFill>
                    <a:latin typeface="GothicMB101Pro-DeBold"/>
                  </a:rPr>
                  <a:t>特別価格</a:t>
                </a:r>
                <a:endParaRPr lang="ja-JP" altLang="en-US" sz="700" dirty="0"/>
              </a:p>
            </p:txBody>
          </p:sp>
        </p:grpSp>
      </p:grpSp>
      <p:grpSp>
        <p:nvGrpSpPr>
          <p:cNvPr id="356" name="グループ化 355">
            <a:extLst>
              <a:ext uri="{FF2B5EF4-FFF2-40B4-BE49-F238E27FC236}">
                <a16:creationId xmlns:a16="http://schemas.microsoft.com/office/drawing/2014/main" id="{191A8C67-807A-97C3-CF9D-66939418CD4B}"/>
              </a:ext>
            </a:extLst>
          </p:cNvPr>
          <p:cNvGrpSpPr/>
          <p:nvPr/>
        </p:nvGrpSpPr>
        <p:grpSpPr>
          <a:xfrm>
            <a:off x="5007013" y="4038824"/>
            <a:ext cx="2391645" cy="1046048"/>
            <a:chOff x="171689" y="2975457"/>
            <a:chExt cx="2391645" cy="1046048"/>
          </a:xfrm>
        </p:grpSpPr>
        <p:grpSp>
          <p:nvGrpSpPr>
            <p:cNvPr id="357" name="グループ化 356">
              <a:extLst>
                <a:ext uri="{FF2B5EF4-FFF2-40B4-BE49-F238E27FC236}">
                  <a16:creationId xmlns:a16="http://schemas.microsoft.com/office/drawing/2014/main" id="{C3EB86BF-E7D7-95CA-F921-24817E61AF0B}"/>
                </a:ext>
              </a:extLst>
            </p:cNvPr>
            <p:cNvGrpSpPr/>
            <p:nvPr/>
          </p:nvGrpSpPr>
          <p:grpSpPr>
            <a:xfrm>
              <a:off x="252454" y="3025614"/>
              <a:ext cx="534183" cy="230832"/>
              <a:chOff x="248546" y="2860068"/>
              <a:chExt cx="534183" cy="230832"/>
            </a:xfrm>
          </p:grpSpPr>
          <p:sp>
            <p:nvSpPr>
              <p:cNvPr id="368" name="矢印: 五方向 367">
                <a:extLst>
                  <a:ext uri="{FF2B5EF4-FFF2-40B4-BE49-F238E27FC236}">
                    <a16:creationId xmlns:a16="http://schemas.microsoft.com/office/drawing/2014/main" id="{C6EACE78-BFB1-46B3-DFF1-80543BB9196A}"/>
                  </a:ext>
                </a:extLst>
              </p:cNvPr>
              <p:cNvSpPr/>
              <p:nvPr/>
            </p:nvSpPr>
            <p:spPr>
              <a:xfrm>
                <a:off x="294823" y="2907387"/>
                <a:ext cx="427072" cy="120848"/>
              </a:xfrm>
              <a:prstGeom prst="homePlate">
                <a:avLst>
                  <a:gd name="adj" fmla="val 34829"/>
                </a:avLst>
              </a:prstGeom>
              <a:solidFill>
                <a:srgbClr val="4472C4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69" name="テキスト ボックス 368">
                <a:extLst>
                  <a:ext uri="{FF2B5EF4-FFF2-40B4-BE49-F238E27FC236}">
                    <a16:creationId xmlns:a16="http://schemas.microsoft.com/office/drawing/2014/main" id="{11C22E80-4F4A-B863-BF3A-B3C7178FC424}"/>
                  </a:ext>
                </a:extLst>
              </p:cNvPr>
              <p:cNvSpPr txBox="1"/>
              <p:nvPr/>
            </p:nvSpPr>
            <p:spPr>
              <a:xfrm>
                <a:off x="248546" y="2860068"/>
                <a:ext cx="534183" cy="2308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altLang="ja-JP" sz="900" b="0" i="0" u="none" strike="noStrike" baseline="0" dirty="0">
                    <a:solidFill>
                      <a:srgbClr val="FFFFFF"/>
                    </a:solidFill>
                    <a:latin typeface="GothicMB101Pro-Regular"/>
                  </a:rPr>
                  <a:t>460L</a:t>
                </a:r>
                <a:endParaRPr lang="ja-JP" altLang="en-US" sz="900" dirty="0"/>
              </a:p>
            </p:txBody>
          </p:sp>
        </p:grpSp>
        <p:sp>
          <p:nvSpPr>
            <p:cNvPr id="358" name="テキスト ボックス 357">
              <a:extLst>
                <a:ext uri="{FF2B5EF4-FFF2-40B4-BE49-F238E27FC236}">
                  <a16:creationId xmlns:a16="http://schemas.microsoft.com/office/drawing/2014/main" id="{BF1F5C8E-BAEA-7AB3-CA51-090D71FD1C53}"/>
                </a:ext>
              </a:extLst>
            </p:cNvPr>
            <p:cNvSpPr txBox="1"/>
            <p:nvPr/>
          </p:nvSpPr>
          <p:spPr>
            <a:xfrm>
              <a:off x="662859" y="2975457"/>
              <a:ext cx="1503822" cy="3231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altLang="ja-JP" sz="1500" i="0" u="none" strike="noStrike" spc="100" dirty="0">
                  <a:solidFill>
                    <a:srgbClr val="262626"/>
                  </a:solidFill>
                  <a:latin typeface="AvenirNext-DemiBold"/>
                </a:rPr>
                <a:t>CHP-E46AY5</a:t>
              </a:r>
              <a:endParaRPr lang="ja-JP" altLang="en-US" sz="1500" spc="100" dirty="0"/>
            </a:p>
          </p:txBody>
        </p:sp>
        <p:sp>
          <p:nvSpPr>
            <p:cNvPr id="359" name="テキスト ボックス 358">
              <a:extLst>
                <a:ext uri="{FF2B5EF4-FFF2-40B4-BE49-F238E27FC236}">
                  <a16:creationId xmlns:a16="http://schemas.microsoft.com/office/drawing/2014/main" id="{E02B9415-8B33-5518-ADFB-904FA3240AB6}"/>
                </a:ext>
              </a:extLst>
            </p:cNvPr>
            <p:cNvSpPr txBox="1"/>
            <p:nvPr/>
          </p:nvSpPr>
          <p:spPr>
            <a:xfrm>
              <a:off x="203631" y="3183251"/>
              <a:ext cx="1359631" cy="4483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>
                <a:lnSpc>
                  <a:spcPts val="730"/>
                </a:lnSpc>
              </a:pPr>
              <a:r>
                <a:rPr lang="ja-JP" altLang="en-US" sz="550" b="1" i="0" u="none" strike="noStrike" baseline="0" dirty="0">
                  <a:latin typeface="GothicMB101Pro-Regular"/>
                </a:rPr>
                <a:t>インターホンリモコン</a:t>
              </a:r>
            </a:p>
            <a:p>
              <a:pPr algn="l">
                <a:lnSpc>
                  <a:spcPts val="730"/>
                </a:lnSpc>
              </a:pPr>
              <a:r>
                <a:rPr lang="ja-JP" altLang="en-US" sz="550" b="1" i="0" u="none" strike="noStrike" spc="-20" dirty="0">
                  <a:latin typeface="GothicMB101Pro-Regular"/>
                </a:rPr>
                <a:t>セット付き 希望小売価格</a:t>
              </a:r>
              <a:endParaRPr kumimoji="1" lang="ja-JP" altLang="en-US" sz="550" b="1" spc="-20" dirty="0"/>
            </a:p>
            <a:p>
              <a:pPr algn="l">
                <a:lnSpc>
                  <a:spcPts val="730"/>
                </a:lnSpc>
              </a:pPr>
              <a:r>
                <a:rPr lang="ja-JP" altLang="en-US" sz="550" b="1" i="0" u="none" strike="noStrike" baseline="0" dirty="0">
                  <a:latin typeface="GothicMB101Pro-Regular"/>
                </a:rPr>
                <a:t>無線</a:t>
              </a:r>
              <a:r>
                <a:rPr lang="en-US" altLang="ja-JP" sz="700" b="1" i="0" u="none" strike="noStrike" baseline="0" dirty="0">
                  <a:latin typeface="GothicMB101Pro-Regular"/>
                </a:rPr>
                <a:t>LAN</a:t>
              </a:r>
              <a:r>
                <a:rPr lang="ja-JP" altLang="en-US" sz="550" b="1" i="0" u="none" strike="noStrike" baseline="0" dirty="0">
                  <a:latin typeface="GothicMB101Pro-Regular"/>
                </a:rPr>
                <a:t>対応</a:t>
              </a:r>
              <a:r>
                <a:rPr lang="ja-JP" altLang="en-US" sz="550" b="1" i="0" u="none" strike="noStrike" spc="-100" dirty="0">
                  <a:latin typeface="GothicMB101Pro-Regular"/>
                </a:rPr>
                <a:t>インターホンリモコン</a:t>
              </a:r>
            </a:p>
            <a:p>
              <a:pPr algn="l">
                <a:lnSpc>
                  <a:spcPts val="730"/>
                </a:lnSpc>
              </a:pPr>
              <a:r>
                <a:rPr lang="ja-JP" altLang="en-US" sz="550" b="1" i="0" u="none" strike="noStrike" spc="-20" dirty="0">
                  <a:latin typeface="GothicMB101Pro-Regular"/>
                </a:rPr>
                <a:t>セット付き 希望小売価格</a:t>
              </a:r>
              <a:endParaRPr kumimoji="1" lang="ja-JP" altLang="en-US" sz="550" b="1" spc="-20" dirty="0"/>
            </a:p>
          </p:txBody>
        </p:sp>
        <p:sp>
          <p:nvSpPr>
            <p:cNvPr id="360" name="テキスト ボックス 359">
              <a:extLst>
                <a:ext uri="{FF2B5EF4-FFF2-40B4-BE49-F238E27FC236}">
                  <a16:creationId xmlns:a16="http://schemas.microsoft.com/office/drawing/2014/main" id="{FBA3729D-7682-ADE3-6BA8-D6FDE9AC3FF5}"/>
                </a:ext>
              </a:extLst>
            </p:cNvPr>
            <p:cNvSpPr txBox="1"/>
            <p:nvPr/>
          </p:nvSpPr>
          <p:spPr>
            <a:xfrm>
              <a:off x="998487" y="3202394"/>
              <a:ext cx="1564847" cy="24622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altLang="zh-CN" sz="1000" b="1" i="0" u="none" strike="noStrike" spc="50" dirty="0">
                  <a:latin typeface="ＭＳ Ｐゴシック" panose="020B0600070205080204" pitchFamily="50" charset="-128"/>
                  <a:ea typeface="ＭＳ Ｐゴシック" panose="020B0600070205080204" pitchFamily="50" charset="-128"/>
                </a:rPr>
                <a:t>1,203,400</a:t>
              </a:r>
              <a:r>
                <a:rPr lang="zh-CN" altLang="en-US" sz="700" b="1" i="0" u="none" strike="noStrike" baseline="0" dirty="0">
                  <a:latin typeface="ＭＳ Ｐゴシック" panose="020B0600070205080204" pitchFamily="50" charset="-128"/>
                  <a:ea typeface="ＭＳ Ｐゴシック" panose="020B0600070205080204" pitchFamily="50" charset="-128"/>
                </a:rPr>
                <a:t>円</a:t>
              </a:r>
              <a:r>
                <a:rPr lang="zh-CN" altLang="en-US" sz="600" b="1" i="0" u="none" strike="noStrike" baseline="0" dirty="0">
                  <a:latin typeface="ＭＳ Ｐゴシック" panose="020B0600070205080204" pitchFamily="50" charset="-128"/>
                  <a:ea typeface="ＭＳ Ｐゴシック" panose="020B0600070205080204" pitchFamily="50" charset="-128"/>
                </a:rPr>
                <a:t>（税抜</a:t>
              </a:r>
              <a:r>
                <a:rPr lang="en-US" altLang="zh-CN" sz="800" b="1" i="0" u="none" strike="noStrike" baseline="0" dirty="0">
                  <a:latin typeface="ＭＳ Ｐゴシック" panose="020B0600070205080204" pitchFamily="50" charset="-128"/>
                  <a:ea typeface="ＭＳ Ｐゴシック" panose="020B0600070205080204" pitchFamily="50" charset="-128"/>
                </a:rPr>
                <a:t>1,094,000</a:t>
              </a:r>
              <a:r>
                <a:rPr lang="zh-CN" altLang="en-US" sz="600" b="1" i="0" u="none" strike="noStrike" baseline="0" dirty="0">
                  <a:latin typeface="ＭＳ Ｐゴシック" panose="020B0600070205080204" pitchFamily="50" charset="-128"/>
                  <a:ea typeface="ＭＳ Ｐゴシック" panose="020B0600070205080204" pitchFamily="50" charset="-128"/>
                </a:rPr>
                <a:t>円）</a:t>
              </a:r>
              <a:endParaRPr lang="ja-JP" altLang="en-US" sz="6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endParaRPr>
            </a:p>
          </p:txBody>
        </p:sp>
        <p:sp>
          <p:nvSpPr>
            <p:cNvPr id="361" name="テキスト ボックス 360">
              <a:extLst>
                <a:ext uri="{FF2B5EF4-FFF2-40B4-BE49-F238E27FC236}">
                  <a16:creationId xmlns:a16="http://schemas.microsoft.com/office/drawing/2014/main" id="{20B6A806-665F-C131-8E90-60DD26EC11F2}"/>
                </a:ext>
              </a:extLst>
            </p:cNvPr>
            <p:cNvSpPr txBox="1"/>
            <p:nvPr/>
          </p:nvSpPr>
          <p:spPr>
            <a:xfrm>
              <a:off x="998487" y="3425003"/>
              <a:ext cx="1564847" cy="24622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altLang="zh-CN" sz="1000" b="1" i="0" u="none" strike="noStrike" spc="50" dirty="0">
                  <a:latin typeface="ＭＳ Ｐゴシック" panose="020B0600070205080204" pitchFamily="50" charset="-128"/>
                  <a:ea typeface="ＭＳ Ｐゴシック" panose="020B0600070205080204" pitchFamily="50" charset="-128"/>
                </a:rPr>
                <a:t>1,214,400</a:t>
              </a:r>
              <a:r>
                <a:rPr lang="zh-CN" altLang="en-US" sz="700" b="1" i="0" u="none" strike="noStrike" baseline="0" dirty="0">
                  <a:latin typeface="ＭＳ Ｐゴシック" panose="020B0600070205080204" pitchFamily="50" charset="-128"/>
                  <a:ea typeface="ＭＳ Ｐゴシック" panose="020B0600070205080204" pitchFamily="50" charset="-128"/>
                </a:rPr>
                <a:t>円</a:t>
              </a:r>
              <a:r>
                <a:rPr lang="zh-CN" altLang="en-US" sz="600" b="1" i="0" u="none" strike="noStrike" baseline="0" dirty="0">
                  <a:latin typeface="ＭＳ Ｐゴシック" panose="020B0600070205080204" pitchFamily="50" charset="-128"/>
                  <a:ea typeface="ＭＳ Ｐゴシック" panose="020B0600070205080204" pitchFamily="50" charset="-128"/>
                </a:rPr>
                <a:t>（税抜</a:t>
              </a:r>
              <a:r>
                <a:rPr lang="en-US" altLang="zh-CN" sz="800" b="1" i="0" u="none" strike="noStrike" baseline="0" dirty="0">
                  <a:latin typeface="ＭＳ Ｐゴシック" panose="020B0600070205080204" pitchFamily="50" charset="-128"/>
                  <a:ea typeface="ＭＳ Ｐゴシック" panose="020B0600070205080204" pitchFamily="50" charset="-128"/>
                </a:rPr>
                <a:t>1,104,000</a:t>
              </a:r>
              <a:r>
                <a:rPr lang="zh-CN" altLang="en-US" sz="600" b="1" i="0" u="none" strike="noStrike" baseline="0" dirty="0">
                  <a:latin typeface="ＭＳ Ｐゴシック" panose="020B0600070205080204" pitchFamily="50" charset="-128"/>
                  <a:ea typeface="ＭＳ Ｐゴシック" panose="020B0600070205080204" pitchFamily="50" charset="-128"/>
                </a:rPr>
                <a:t>円）</a:t>
              </a:r>
              <a:endParaRPr lang="ja-JP" altLang="en-US" sz="6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endParaRPr>
            </a:p>
          </p:txBody>
        </p:sp>
        <p:grpSp>
          <p:nvGrpSpPr>
            <p:cNvPr id="363" name="グループ化 362">
              <a:extLst>
                <a:ext uri="{FF2B5EF4-FFF2-40B4-BE49-F238E27FC236}">
                  <a16:creationId xmlns:a16="http://schemas.microsoft.com/office/drawing/2014/main" id="{6122850A-1976-15CD-3FCC-3402D97D11C9}"/>
                </a:ext>
              </a:extLst>
            </p:cNvPr>
            <p:cNvGrpSpPr/>
            <p:nvPr/>
          </p:nvGrpSpPr>
          <p:grpSpPr>
            <a:xfrm>
              <a:off x="171689" y="3625085"/>
              <a:ext cx="2244708" cy="396420"/>
              <a:chOff x="171689" y="3592565"/>
              <a:chExt cx="2244708" cy="396420"/>
            </a:xfrm>
          </p:grpSpPr>
          <p:sp>
            <p:nvSpPr>
              <p:cNvPr id="365" name="四角形: 角を丸くする 364">
                <a:extLst>
                  <a:ext uri="{FF2B5EF4-FFF2-40B4-BE49-F238E27FC236}">
                    <a16:creationId xmlns:a16="http://schemas.microsoft.com/office/drawing/2014/main" id="{E557616C-A664-5996-FD2B-0116C5C546EA}"/>
                  </a:ext>
                </a:extLst>
              </p:cNvPr>
              <p:cNvSpPr/>
              <p:nvPr/>
            </p:nvSpPr>
            <p:spPr>
              <a:xfrm>
                <a:off x="446014" y="3623071"/>
                <a:ext cx="1970383" cy="335408"/>
              </a:xfrm>
              <a:prstGeom prst="roundRect">
                <a:avLst>
                  <a:gd name="adj" fmla="val 10518"/>
                </a:avLst>
              </a:prstGeom>
              <a:noFill/>
              <a:ln w="22225">
                <a:solidFill>
                  <a:srgbClr val="E60012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66" name="楕円 365">
                <a:extLst>
                  <a:ext uri="{FF2B5EF4-FFF2-40B4-BE49-F238E27FC236}">
                    <a16:creationId xmlns:a16="http://schemas.microsoft.com/office/drawing/2014/main" id="{CF627AEB-C661-845F-4948-4947BF7DAEA5}"/>
                  </a:ext>
                </a:extLst>
              </p:cNvPr>
              <p:cNvSpPr/>
              <p:nvPr/>
            </p:nvSpPr>
            <p:spPr>
              <a:xfrm>
                <a:off x="298731" y="3592565"/>
                <a:ext cx="396420" cy="396420"/>
              </a:xfrm>
              <a:prstGeom prst="ellipse">
                <a:avLst/>
              </a:prstGeom>
              <a:solidFill>
                <a:srgbClr val="E60012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67" name="テキスト ボックス 366">
                <a:extLst>
                  <a:ext uri="{FF2B5EF4-FFF2-40B4-BE49-F238E27FC236}">
                    <a16:creationId xmlns:a16="http://schemas.microsoft.com/office/drawing/2014/main" id="{A45D1ED7-468D-3463-DFD3-E356B89FB644}"/>
                  </a:ext>
                </a:extLst>
              </p:cNvPr>
              <p:cNvSpPr txBox="1"/>
              <p:nvPr/>
            </p:nvSpPr>
            <p:spPr>
              <a:xfrm rot="21019187">
                <a:off x="171689" y="3623578"/>
                <a:ext cx="629475" cy="30777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ja-JP" altLang="en-US" sz="700" b="1" i="0" u="none" strike="noStrike" baseline="0" dirty="0">
                    <a:solidFill>
                      <a:srgbClr val="FFFFFF"/>
                    </a:solidFill>
                    <a:latin typeface="GothicMB101Pro-DeBold"/>
                  </a:rPr>
                  <a:t>当店</a:t>
                </a:r>
              </a:p>
              <a:p>
                <a:pPr algn="ctr"/>
                <a:r>
                  <a:rPr lang="ja-JP" altLang="en-US" sz="700" b="1" i="0" u="none" strike="noStrike" baseline="0" dirty="0">
                    <a:solidFill>
                      <a:srgbClr val="FFFFFF"/>
                    </a:solidFill>
                    <a:latin typeface="GothicMB101Pro-DeBold"/>
                  </a:rPr>
                  <a:t>特別価格</a:t>
                </a:r>
                <a:endParaRPr lang="ja-JP" altLang="en-US" sz="700" dirty="0"/>
              </a:p>
            </p:txBody>
          </p:sp>
        </p:grpSp>
      </p:grpSp>
      <p:grpSp>
        <p:nvGrpSpPr>
          <p:cNvPr id="370" name="グループ化 369">
            <a:extLst>
              <a:ext uri="{FF2B5EF4-FFF2-40B4-BE49-F238E27FC236}">
                <a16:creationId xmlns:a16="http://schemas.microsoft.com/office/drawing/2014/main" id="{4C4368F5-5D16-C8E0-9D47-FF2844357AD8}"/>
              </a:ext>
            </a:extLst>
          </p:cNvPr>
          <p:cNvGrpSpPr/>
          <p:nvPr/>
        </p:nvGrpSpPr>
        <p:grpSpPr>
          <a:xfrm>
            <a:off x="5004813" y="7016171"/>
            <a:ext cx="2419996" cy="1046048"/>
            <a:chOff x="171689" y="2975457"/>
            <a:chExt cx="2419996" cy="1046048"/>
          </a:xfrm>
        </p:grpSpPr>
        <p:grpSp>
          <p:nvGrpSpPr>
            <p:cNvPr id="371" name="グループ化 370">
              <a:extLst>
                <a:ext uri="{FF2B5EF4-FFF2-40B4-BE49-F238E27FC236}">
                  <a16:creationId xmlns:a16="http://schemas.microsoft.com/office/drawing/2014/main" id="{4291C6B9-A4E0-1351-8822-36D8E1E4D342}"/>
                </a:ext>
              </a:extLst>
            </p:cNvPr>
            <p:cNvGrpSpPr/>
            <p:nvPr/>
          </p:nvGrpSpPr>
          <p:grpSpPr>
            <a:xfrm>
              <a:off x="252454" y="3021882"/>
              <a:ext cx="534183" cy="230832"/>
              <a:chOff x="248546" y="2856336"/>
              <a:chExt cx="534183" cy="230832"/>
            </a:xfrm>
          </p:grpSpPr>
          <p:sp>
            <p:nvSpPr>
              <p:cNvPr id="382" name="矢印: 五方向 381">
                <a:extLst>
                  <a:ext uri="{FF2B5EF4-FFF2-40B4-BE49-F238E27FC236}">
                    <a16:creationId xmlns:a16="http://schemas.microsoft.com/office/drawing/2014/main" id="{23228597-BD74-59A7-D038-26386DF12E3B}"/>
                  </a:ext>
                </a:extLst>
              </p:cNvPr>
              <p:cNvSpPr/>
              <p:nvPr/>
            </p:nvSpPr>
            <p:spPr>
              <a:xfrm>
                <a:off x="294823" y="2907387"/>
                <a:ext cx="427072" cy="120848"/>
              </a:xfrm>
              <a:prstGeom prst="homePlate">
                <a:avLst>
                  <a:gd name="adj" fmla="val 34829"/>
                </a:avLst>
              </a:prstGeom>
              <a:solidFill>
                <a:srgbClr val="4472C4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83" name="テキスト ボックス 382">
                <a:extLst>
                  <a:ext uri="{FF2B5EF4-FFF2-40B4-BE49-F238E27FC236}">
                    <a16:creationId xmlns:a16="http://schemas.microsoft.com/office/drawing/2014/main" id="{76778F4C-CB3F-D1AF-DC79-B0A5CC2E8A88}"/>
                  </a:ext>
                </a:extLst>
              </p:cNvPr>
              <p:cNvSpPr txBox="1"/>
              <p:nvPr/>
            </p:nvSpPr>
            <p:spPr>
              <a:xfrm>
                <a:off x="248546" y="2856336"/>
                <a:ext cx="534183" cy="2308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altLang="ja-JP" sz="900" b="0" i="0" u="none" strike="noStrike" baseline="0" dirty="0">
                    <a:solidFill>
                      <a:srgbClr val="FFFFFF"/>
                    </a:solidFill>
                    <a:latin typeface="GothicMB101Pro-Regular"/>
                  </a:rPr>
                  <a:t>300L</a:t>
                </a:r>
                <a:endParaRPr lang="ja-JP" altLang="en-US" sz="900" dirty="0"/>
              </a:p>
            </p:txBody>
          </p:sp>
        </p:grpSp>
        <p:sp>
          <p:nvSpPr>
            <p:cNvPr id="372" name="テキスト ボックス 371">
              <a:extLst>
                <a:ext uri="{FF2B5EF4-FFF2-40B4-BE49-F238E27FC236}">
                  <a16:creationId xmlns:a16="http://schemas.microsoft.com/office/drawing/2014/main" id="{10FFA544-9F33-B395-136A-F799ABE14097}"/>
                </a:ext>
              </a:extLst>
            </p:cNvPr>
            <p:cNvSpPr txBox="1"/>
            <p:nvPr/>
          </p:nvSpPr>
          <p:spPr>
            <a:xfrm>
              <a:off x="662858" y="2975457"/>
              <a:ext cx="1928827" cy="3231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altLang="ja-JP" sz="1500" i="0" u="none" strike="noStrike" spc="100" dirty="0">
                  <a:solidFill>
                    <a:srgbClr val="262626"/>
                  </a:solidFill>
                  <a:latin typeface="AvenirNext-DemiBold"/>
                </a:rPr>
                <a:t>CHP-ED302AY5</a:t>
              </a:r>
              <a:endParaRPr lang="ja-JP" altLang="en-US" sz="1500" spc="100" dirty="0"/>
            </a:p>
          </p:txBody>
        </p:sp>
        <p:sp>
          <p:nvSpPr>
            <p:cNvPr id="373" name="テキスト ボックス 372">
              <a:extLst>
                <a:ext uri="{FF2B5EF4-FFF2-40B4-BE49-F238E27FC236}">
                  <a16:creationId xmlns:a16="http://schemas.microsoft.com/office/drawing/2014/main" id="{799BDC4C-F0BD-45C9-BECA-1C73BB6C21D2}"/>
                </a:ext>
              </a:extLst>
            </p:cNvPr>
            <p:cNvSpPr txBox="1"/>
            <p:nvPr/>
          </p:nvSpPr>
          <p:spPr>
            <a:xfrm>
              <a:off x="203631" y="3183251"/>
              <a:ext cx="1359631" cy="4483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>
                <a:lnSpc>
                  <a:spcPts val="730"/>
                </a:lnSpc>
              </a:pPr>
              <a:r>
                <a:rPr lang="ja-JP" altLang="en-US" sz="550" b="1" i="0" u="none" strike="noStrike" baseline="0" dirty="0">
                  <a:latin typeface="GothicMB101Pro-Regular"/>
                </a:rPr>
                <a:t>インターホンリモコン</a:t>
              </a:r>
            </a:p>
            <a:p>
              <a:pPr algn="l">
                <a:lnSpc>
                  <a:spcPts val="730"/>
                </a:lnSpc>
              </a:pPr>
              <a:r>
                <a:rPr lang="ja-JP" altLang="en-US" sz="550" b="1" i="0" u="none" strike="noStrike" spc="-20" dirty="0">
                  <a:latin typeface="GothicMB101Pro-Regular"/>
                </a:rPr>
                <a:t>セット付き 希望小売価格</a:t>
              </a:r>
              <a:endParaRPr kumimoji="1" lang="ja-JP" altLang="en-US" sz="550" b="1" spc="-20" dirty="0"/>
            </a:p>
            <a:p>
              <a:pPr algn="l">
                <a:lnSpc>
                  <a:spcPts val="730"/>
                </a:lnSpc>
              </a:pPr>
              <a:r>
                <a:rPr lang="ja-JP" altLang="en-US" sz="550" b="1" i="0" u="none" strike="noStrike" baseline="0" dirty="0">
                  <a:latin typeface="GothicMB101Pro-Regular"/>
                </a:rPr>
                <a:t>無線</a:t>
              </a:r>
              <a:r>
                <a:rPr lang="en-US" altLang="ja-JP" sz="700" b="1" i="0" u="none" strike="noStrike" baseline="0" dirty="0">
                  <a:latin typeface="GothicMB101Pro-Regular"/>
                </a:rPr>
                <a:t>LAN</a:t>
              </a:r>
              <a:r>
                <a:rPr lang="ja-JP" altLang="en-US" sz="550" b="1" i="0" u="none" strike="noStrike" baseline="0" dirty="0">
                  <a:latin typeface="GothicMB101Pro-Regular"/>
                </a:rPr>
                <a:t>対応</a:t>
              </a:r>
              <a:r>
                <a:rPr lang="ja-JP" altLang="en-US" sz="550" b="1" i="0" u="none" strike="noStrike" spc="-100" dirty="0">
                  <a:latin typeface="GothicMB101Pro-Regular"/>
                </a:rPr>
                <a:t>インターホンリモコン</a:t>
              </a:r>
            </a:p>
            <a:p>
              <a:pPr algn="l">
                <a:lnSpc>
                  <a:spcPts val="730"/>
                </a:lnSpc>
              </a:pPr>
              <a:r>
                <a:rPr lang="ja-JP" altLang="en-US" sz="550" b="1" i="0" u="none" strike="noStrike" spc="-20" dirty="0">
                  <a:latin typeface="GothicMB101Pro-Regular"/>
                </a:rPr>
                <a:t>セット付き 希望小売価格</a:t>
              </a:r>
              <a:endParaRPr kumimoji="1" lang="ja-JP" altLang="en-US" sz="550" b="1" spc="-20" dirty="0"/>
            </a:p>
          </p:txBody>
        </p:sp>
        <p:sp>
          <p:nvSpPr>
            <p:cNvPr id="374" name="テキスト ボックス 373">
              <a:extLst>
                <a:ext uri="{FF2B5EF4-FFF2-40B4-BE49-F238E27FC236}">
                  <a16:creationId xmlns:a16="http://schemas.microsoft.com/office/drawing/2014/main" id="{6FBCD970-F930-C7B2-3379-E402AD0222F6}"/>
                </a:ext>
              </a:extLst>
            </p:cNvPr>
            <p:cNvSpPr txBox="1"/>
            <p:nvPr/>
          </p:nvSpPr>
          <p:spPr>
            <a:xfrm>
              <a:off x="998487" y="3202394"/>
              <a:ext cx="1564847" cy="24622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altLang="zh-CN" sz="1000" b="1" i="0" u="none" strike="noStrike" spc="50" dirty="0">
                  <a:latin typeface="ＭＳ Ｐゴシック" panose="020B0600070205080204" pitchFamily="50" charset="-128"/>
                  <a:ea typeface="ＭＳ Ｐゴシック" panose="020B0600070205080204" pitchFamily="50" charset="-128"/>
                </a:rPr>
                <a:t>1,0</a:t>
              </a:r>
              <a:r>
                <a:rPr lang="en-US" altLang="ja-JP" sz="1000" b="1" i="0" u="none" strike="noStrike" spc="50" dirty="0">
                  <a:latin typeface="ＭＳ Ｐゴシック" panose="020B0600070205080204" pitchFamily="50" charset="-128"/>
                  <a:ea typeface="ＭＳ Ｐゴシック" panose="020B0600070205080204" pitchFamily="50" charset="-128"/>
                </a:rPr>
                <a:t>62</a:t>
              </a:r>
              <a:r>
                <a:rPr lang="en-US" altLang="zh-CN" sz="1000" b="1" i="0" u="none" strike="noStrike" spc="50" dirty="0">
                  <a:latin typeface="ＭＳ Ｐゴシック" panose="020B0600070205080204" pitchFamily="50" charset="-128"/>
                  <a:ea typeface="ＭＳ Ｐゴシック" panose="020B0600070205080204" pitchFamily="50" charset="-128"/>
                </a:rPr>
                <a:t>,600</a:t>
              </a:r>
              <a:r>
                <a:rPr lang="zh-CN" altLang="en-US" sz="700" b="1" i="0" u="none" strike="noStrike" baseline="0" dirty="0">
                  <a:latin typeface="ＭＳ Ｐゴシック" panose="020B0600070205080204" pitchFamily="50" charset="-128"/>
                  <a:ea typeface="ＭＳ Ｐゴシック" panose="020B0600070205080204" pitchFamily="50" charset="-128"/>
                </a:rPr>
                <a:t>円</a:t>
              </a:r>
              <a:r>
                <a:rPr lang="zh-CN" altLang="en-US" sz="600" b="1" i="0" u="none" strike="noStrike" spc="50" dirty="0">
                  <a:latin typeface="ＭＳ Ｐゴシック" panose="020B0600070205080204" pitchFamily="50" charset="-128"/>
                  <a:ea typeface="ＭＳ Ｐゴシック" panose="020B0600070205080204" pitchFamily="50" charset="-128"/>
                </a:rPr>
                <a:t>（税抜</a:t>
              </a:r>
              <a:r>
                <a:rPr lang="en-US" altLang="zh-CN" sz="800" b="1" i="0" u="none" strike="noStrike" spc="50" dirty="0">
                  <a:latin typeface="ＭＳ Ｐゴシック" panose="020B0600070205080204" pitchFamily="50" charset="-128"/>
                  <a:ea typeface="ＭＳ Ｐゴシック" panose="020B0600070205080204" pitchFamily="50" charset="-128"/>
                </a:rPr>
                <a:t>9</a:t>
              </a:r>
              <a:r>
                <a:rPr lang="en-US" altLang="ja-JP" sz="800" b="1" i="0" u="none" strike="noStrike" spc="50" dirty="0">
                  <a:latin typeface="ＭＳ Ｐゴシック" panose="020B0600070205080204" pitchFamily="50" charset="-128"/>
                  <a:ea typeface="ＭＳ Ｐゴシック" panose="020B0600070205080204" pitchFamily="50" charset="-128"/>
                </a:rPr>
                <a:t>6</a:t>
              </a:r>
              <a:r>
                <a:rPr lang="en-US" altLang="zh-CN" sz="800" b="1" i="0" u="none" strike="noStrike" spc="50" dirty="0">
                  <a:latin typeface="ＭＳ Ｐゴシック" panose="020B0600070205080204" pitchFamily="50" charset="-128"/>
                  <a:ea typeface="ＭＳ Ｐゴシック" panose="020B0600070205080204" pitchFamily="50" charset="-128"/>
                </a:rPr>
                <a:t>6,000</a:t>
              </a:r>
              <a:r>
                <a:rPr lang="zh-CN" altLang="en-US" sz="600" b="1" i="0" u="none" strike="noStrike" spc="50" dirty="0">
                  <a:latin typeface="ＭＳ Ｐゴシック" panose="020B0600070205080204" pitchFamily="50" charset="-128"/>
                  <a:ea typeface="ＭＳ Ｐゴシック" panose="020B0600070205080204" pitchFamily="50" charset="-128"/>
                </a:rPr>
                <a:t>円）</a:t>
              </a:r>
              <a:endParaRPr lang="ja-JP" altLang="en-US" sz="600" b="1" spc="50" dirty="0">
                <a:latin typeface="ＭＳ Ｐゴシック" panose="020B0600070205080204" pitchFamily="50" charset="-128"/>
                <a:ea typeface="ＭＳ Ｐゴシック" panose="020B0600070205080204" pitchFamily="50" charset="-128"/>
              </a:endParaRPr>
            </a:p>
          </p:txBody>
        </p:sp>
        <p:sp>
          <p:nvSpPr>
            <p:cNvPr id="375" name="テキスト ボックス 374">
              <a:extLst>
                <a:ext uri="{FF2B5EF4-FFF2-40B4-BE49-F238E27FC236}">
                  <a16:creationId xmlns:a16="http://schemas.microsoft.com/office/drawing/2014/main" id="{7DCD8D6D-D79B-1D38-B076-843673B77986}"/>
                </a:ext>
              </a:extLst>
            </p:cNvPr>
            <p:cNvSpPr txBox="1"/>
            <p:nvPr/>
          </p:nvSpPr>
          <p:spPr>
            <a:xfrm>
              <a:off x="998487" y="3435513"/>
              <a:ext cx="1564847" cy="24622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altLang="zh-CN" sz="1000" b="1" i="0" u="none" strike="noStrike" spc="50" dirty="0">
                  <a:latin typeface="ＭＳ Ｐゴシック" panose="020B0600070205080204" pitchFamily="50" charset="-128"/>
                  <a:ea typeface="ＭＳ Ｐゴシック" panose="020B0600070205080204" pitchFamily="50" charset="-128"/>
                </a:rPr>
                <a:t>1,0</a:t>
              </a:r>
              <a:r>
                <a:rPr lang="en-US" altLang="ja-JP" sz="1000" b="1" i="0" u="none" strike="noStrike" spc="50" dirty="0">
                  <a:latin typeface="ＭＳ Ｐゴシック" panose="020B0600070205080204" pitchFamily="50" charset="-128"/>
                  <a:ea typeface="ＭＳ Ｐゴシック" panose="020B0600070205080204" pitchFamily="50" charset="-128"/>
                </a:rPr>
                <a:t>73</a:t>
              </a:r>
              <a:r>
                <a:rPr lang="en-US" altLang="zh-CN" sz="1000" b="1" i="0" u="none" strike="noStrike" spc="50" dirty="0">
                  <a:latin typeface="ＭＳ Ｐゴシック" panose="020B0600070205080204" pitchFamily="50" charset="-128"/>
                  <a:ea typeface="ＭＳ Ｐゴシック" panose="020B0600070205080204" pitchFamily="50" charset="-128"/>
                </a:rPr>
                <a:t>,600</a:t>
              </a:r>
              <a:r>
                <a:rPr lang="zh-CN" altLang="en-US" sz="700" b="1" i="0" u="none" strike="noStrike" baseline="0" dirty="0">
                  <a:latin typeface="ＭＳ Ｐゴシック" panose="020B0600070205080204" pitchFamily="50" charset="-128"/>
                  <a:ea typeface="ＭＳ Ｐゴシック" panose="020B0600070205080204" pitchFamily="50" charset="-128"/>
                </a:rPr>
                <a:t>円</a:t>
              </a:r>
              <a:r>
                <a:rPr lang="zh-CN" altLang="en-US" sz="600" b="1" i="0" u="none" strike="noStrike" spc="50" dirty="0">
                  <a:latin typeface="ＭＳ Ｐゴシック" panose="020B0600070205080204" pitchFamily="50" charset="-128"/>
                  <a:ea typeface="ＭＳ Ｐゴシック" panose="020B0600070205080204" pitchFamily="50" charset="-128"/>
                </a:rPr>
                <a:t>（税抜</a:t>
              </a:r>
              <a:r>
                <a:rPr lang="en-US" altLang="zh-CN" sz="800" b="1" i="0" u="none" strike="noStrike" spc="50" dirty="0">
                  <a:latin typeface="ＭＳ Ｐゴシック" panose="020B0600070205080204" pitchFamily="50" charset="-128"/>
                  <a:ea typeface="ＭＳ Ｐゴシック" panose="020B0600070205080204" pitchFamily="50" charset="-128"/>
                </a:rPr>
                <a:t>9</a:t>
              </a:r>
              <a:r>
                <a:rPr lang="en-US" altLang="ja-JP" sz="800" b="1" i="0" u="none" strike="noStrike" spc="50" dirty="0">
                  <a:latin typeface="ＭＳ Ｐゴシック" panose="020B0600070205080204" pitchFamily="50" charset="-128"/>
                  <a:ea typeface="ＭＳ Ｐゴシック" panose="020B0600070205080204" pitchFamily="50" charset="-128"/>
                </a:rPr>
                <a:t>7</a:t>
              </a:r>
              <a:r>
                <a:rPr lang="en-US" altLang="zh-CN" sz="800" b="1" i="0" u="none" strike="noStrike" spc="50" dirty="0">
                  <a:latin typeface="ＭＳ Ｐゴシック" panose="020B0600070205080204" pitchFamily="50" charset="-128"/>
                  <a:ea typeface="ＭＳ Ｐゴシック" panose="020B0600070205080204" pitchFamily="50" charset="-128"/>
                </a:rPr>
                <a:t>6,000</a:t>
              </a:r>
              <a:r>
                <a:rPr lang="zh-CN" altLang="en-US" sz="600" b="1" i="0" u="none" strike="noStrike" spc="50" dirty="0">
                  <a:latin typeface="ＭＳ Ｐゴシック" panose="020B0600070205080204" pitchFamily="50" charset="-128"/>
                  <a:ea typeface="ＭＳ Ｐゴシック" panose="020B0600070205080204" pitchFamily="50" charset="-128"/>
                </a:rPr>
                <a:t>円）</a:t>
              </a:r>
              <a:endParaRPr lang="ja-JP" altLang="en-US" sz="600" b="1" spc="50" dirty="0">
                <a:latin typeface="ＭＳ Ｐゴシック" panose="020B0600070205080204" pitchFamily="50" charset="-128"/>
                <a:ea typeface="ＭＳ Ｐゴシック" panose="020B0600070205080204" pitchFamily="50" charset="-128"/>
              </a:endParaRPr>
            </a:p>
          </p:txBody>
        </p:sp>
        <p:grpSp>
          <p:nvGrpSpPr>
            <p:cNvPr id="377" name="グループ化 376">
              <a:extLst>
                <a:ext uri="{FF2B5EF4-FFF2-40B4-BE49-F238E27FC236}">
                  <a16:creationId xmlns:a16="http://schemas.microsoft.com/office/drawing/2014/main" id="{5BED419A-559B-671E-7A3D-13D1B9D11BF1}"/>
                </a:ext>
              </a:extLst>
            </p:cNvPr>
            <p:cNvGrpSpPr/>
            <p:nvPr/>
          </p:nvGrpSpPr>
          <p:grpSpPr>
            <a:xfrm>
              <a:off x="171689" y="3625085"/>
              <a:ext cx="2244708" cy="396420"/>
              <a:chOff x="171689" y="3592565"/>
              <a:chExt cx="2244708" cy="396420"/>
            </a:xfrm>
          </p:grpSpPr>
          <p:sp>
            <p:nvSpPr>
              <p:cNvPr id="379" name="四角形: 角を丸くする 378">
                <a:extLst>
                  <a:ext uri="{FF2B5EF4-FFF2-40B4-BE49-F238E27FC236}">
                    <a16:creationId xmlns:a16="http://schemas.microsoft.com/office/drawing/2014/main" id="{E31CDA86-5414-E7C7-3094-EEA1A702E969}"/>
                  </a:ext>
                </a:extLst>
              </p:cNvPr>
              <p:cNvSpPr/>
              <p:nvPr/>
            </p:nvSpPr>
            <p:spPr>
              <a:xfrm>
                <a:off x="446014" y="3623071"/>
                <a:ext cx="1970383" cy="335408"/>
              </a:xfrm>
              <a:prstGeom prst="roundRect">
                <a:avLst>
                  <a:gd name="adj" fmla="val 10518"/>
                </a:avLst>
              </a:prstGeom>
              <a:noFill/>
              <a:ln w="22225">
                <a:solidFill>
                  <a:srgbClr val="E60012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80" name="楕円 379">
                <a:extLst>
                  <a:ext uri="{FF2B5EF4-FFF2-40B4-BE49-F238E27FC236}">
                    <a16:creationId xmlns:a16="http://schemas.microsoft.com/office/drawing/2014/main" id="{78D70E14-A5FA-329F-5815-C2C35A90EE3E}"/>
                  </a:ext>
                </a:extLst>
              </p:cNvPr>
              <p:cNvSpPr/>
              <p:nvPr/>
            </p:nvSpPr>
            <p:spPr>
              <a:xfrm>
                <a:off x="298731" y="3592565"/>
                <a:ext cx="396420" cy="396420"/>
              </a:xfrm>
              <a:prstGeom prst="ellipse">
                <a:avLst/>
              </a:prstGeom>
              <a:solidFill>
                <a:srgbClr val="E60012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81" name="テキスト ボックス 380">
                <a:extLst>
                  <a:ext uri="{FF2B5EF4-FFF2-40B4-BE49-F238E27FC236}">
                    <a16:creationId xmlns:a16="http://schemas.microsoft.com/office/drawing/2014/main" id="{3C973CD8-3474-A66E-956F-29395DDA85FF}"/>
                  </a:ext>
                </a:extLst>
              </p:cNvPr>
              <p:cNvSpPr txBox="1"/>
              <p:nvPr/>
            </p:nvSpPr>
            <p:spPr>
              <a:xfrm rot="21019187">
                <a:off x="171689" y="3623578"/>
                <a:ext cx="629475" cy="30777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ja-JP" altLang="en-US" sz="700" b="1" i="0" u="none" strike="noStrike" baseline="0" dirty="0">
                    <a:solidFill>
                      <a:srgbClr val="FFFFFF"/>
                    </a:solidFill>
                    <a:latin typeface="GothicMB101Pro-DeBold"/>
                  </a:rPr>
                  <a:t>当店</a:t>
                </a:r>
              </a:p>
              <a:p>
                <a:pPr algn="ctr"/>
                <a:r>
                  <a:rPr lang="ja-JP" altLang="en-US" sz="700" b="1" i="0" u="none" strike="noStrike" baseline="0" dirty="0">
                    <a:solidFill>
                      <a:srgbClr val="FFFFFF"/>
                    </a:solidFill>
                    <a:latin typeface="GothicMB101Pro-DeBold"/>
                  </a:rPr>
                  <a:t>特別価格</a:t>
                </a:r>
                <a:endParaRPr lang="ja-JP" altLang="en-US" sz="700" dirty="0"/>
              </a:p>
            </p:txBody>
          </p:sp>
        </p:grpSp>
      </p:grpSp>
      <p:grpSp>
        <p:nvGrpSpPr>
          <p:cNvPr id="399" name="グループ化 398">
            <a:extLst>
              <a:ext uri="{FF2B5EF4-FFF2-40B4-BE49-F238E27FC236}">
                <a16:creationId xmlns:a16="http://schemas.microsoft.com/office/drawing/2014/main" id="{16FB5085-1A4E-04F1-7D44-63EA92BD62AF}"/>
              </a:ext>
            </a:extLst>
          </p:cNvPr>
          <p:cNvGrpSpPr/>
          <p:nvPr/>
        </p:nvGrpSpPr>
        <p:grpSpPr>
          <a:xfrm>
            <a:off x="5007402" y="8586976"/>
            <a:ext cx="2260463" cy="864128"/>
            <a:chOff x="5007402" y="8586976"/>
            <a:chExt cx="2260463" cy="864128"/>
          </a:xfrm>
        </p:grpSpPr>
        <p:grpSp>
          <p:nvGrpSpPr>
            <p:cNvPr id="398" name="グループ化 397">
              <a:extLst>
                <a:ext uri="{FF2B5EF4-FFF2-40B4-BE49-F238E27FC236}">
                  <a16:creationId xmlns:a16="http://schemas.microsoft.com/office/drawing/2014/main" id="{14C598F5-1EDF-2C2C-5D79-801FC2D5FDAA}"/>
                </a:ext>
              </a:extLst>
            </p:cNvPr>
            <p:cNvGrpSpPr/>
            <p:nvPr/>
          </p:nvGrpSpPr>
          <p:grpSpPr>
            <a:xfrm>
              <a:off x="5039344" y="8586976"/>
              <a:ext cx="2228521" cy="482569"/>
              <a:chOff x="5039344" y="8586976"/>
              <a:chExt cx="2228521" cy="482569"/>
            </a:xfrm>
          </p:grpSpPr>
          <p:grpSp>
            <p:nvGrpSpPr>
              <p:cNvPr id="385" name="グループ化 384">
                <a:extLst>
                  <a:ext uri="{FF2B5EF4-FFF2-40B4-BE49-F238E27FC236}">
                    <a16:creationId xmlns:a16="http://schemas.microsoft.com/office/drawing/2014/main" id="{53983BA3-9A88-19A8-0570-FBABA9C388AB}"/>
                  </a:ext>
                </a:extLst>
              </p:cNvPr>
              <p:cNvGrpSpPr/>
              <p:nvPr/>
            </p:nvGrpSpPr>
            <p:grpSpPr>
              <a:xfrm>
                <a:off x="5088167" y="8635211"/>
                <a:ext cx="534183" cy="230832"/>
                <a:chOff x="248546" y="2858146"/>
                <a:chExt cx="534183" cy="230832"/>
              </a:xfrm>
            </p:grpSpPr>
            <p:sp>
              <p:nvSpPr>
                <p:cNvPr id="396" name="矢印: 五方向 395">
                  <a:extLst>
                    <a:ext uri="{FF2B5EF4-FFF2-40B4-BE49-F238E27FC236}">
                      <a16:creationId xmlns:a16="http://schemas.microsoft.com/office/drawing/2014/main" id="{90854BFB-1E42-35E8-16E2-AB930F2F84F4}"/>
                    </a:ext>
                  </a:extLst>
                </p:cNvPr>
                <p:cNvSpPr/>
                <p:nvPr/>
              </p:nvSpPr>
              <p:spPr>
                <a:xfrm>
                  <a:off x="294823" y="2907387"/>
                  <a:ext cx="427072" cy="120848"/>
                </a:xfrm>
                <a:prstGeom prst="homePlate">
                  <a:avLst>
                    <a:gd name="adj" fmla="val 34829"/>
                  </a:avLst>
                </a:prstGeom>
                <a:solidFill>
                  <a:srgbClr val="4472C4"/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397" name="テキスト ボックス 396">
                  <a:extLst>
                    <a:ext uri="{FF2B5EF4-FFF2-40B4-BE49-F238E27FC236}">
                      <a16:creationId xmlns:a16="http://schemas.microsoft.com/office/drawing/2014/main" id="{E5B362BA-19E4-499F-DF7A-44A959BF10A3}"/>
                    </a:ext>
                  </a:extLst>
                </p:cNvPr>
                <p:cNvSpPr txBox="1"/>
                <p:nvPr/>
              </p:nvSpPr>
              <p:spPr>
                <a:xfrm>
                  <a:off x="248546" y="2858146"/>
                  <a:ext cx="534183" cy="230832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r>
                    <a:rPr lang="en-US" altLang="ja-JP" sz="900" b="0" i="0" u="none" strike="noStrike" baseline="0" dirty="0">
                      <a:solidFill>
                        <a:srgbClr val="FFFFFF"/>
                      </a:solidFill>
                      <a:latin typeface="GothicMB101Pro-Regular"/>
                    </a:rPr>
                    <a:t>370L</a:t>
                  </a:r>
                  <a:endParaRPr lang="ja-JP" altLang="en-US" sz="900" dirty="0"/>
                </a:p>
              </p:txBody>
            </p:sp>
          </p:grpSp>
          <p:sp>
            <p:nvSpPr>
              <p:cNvPr id="386" name="テキスト ボックス 385">
                <a:extLst>
                  <a:ext uri="{FF2B5EF4-FFF2-40B4-BE49-F238E27FC236}">
                    <a16:creationId xmlns:a16="http://schemas.microsoft.com/office/drawing/2014/main" id="{9407545E-816C-0A0D-11A5-C03EAE2889BF}"/>
                  </a:ext>
                </a:extLst>
              </p:cNvPr>
              <p:cNvSpPr txBox="1"/>
              <p:nvPr/>
            </p:nvSpPr>
            <p:spPr>
              <a:xfrm>
                <a:off x="5498572" y="8586976"/>
                <a:ext cx="1503822" cy="3231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altLang="ja-JP" sz="1500" i="0" u="none" strike="noStrike" spc="100" dirty="0">
                    <a:solidFill>
                      <a:srgbClr val="262626"/>
                    </a:solidFill>
                    <a:latin typeface="AvenirNext-DemiBold"/>
                  </a:rPr>
                  <a:t>CHP-37NY4</a:t>
                </a:r>
              </a:p>
            </p:txBody>
          </p:sp>
          <p:sp>
            <p:nvSpPr>
              <p:cNvPr id="387" name="テキスト ボックス 386">
                <a:extLst>
                  <a:ext uri="{FF2B5EF4-FFF2-40B4-BE49-F238E27FC236}">
                    <a16:creationId xmlns:a16="http://schemas.microsoft.com/office/drawing/2014/main" id="{8134A1D5-1DE7-507A-45A7-359220948A45}"/>
                  </a:ext>
                </a:extLst>
              </p:cNvPr>
              <p:cNvSpPr txBox="1"/>
              <p:nvPr/>
            </p:nvSpPr>
            <p:spPr>
              <a:xfrm>
                <a:off x="5039344" y="8794770"/>
                <a:ext cx="1359631" cy="26885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l">
                  <a:lnSpc>
                    <a:spcPts val="730"/>
                  </a:lnSpc>
                </a:pPr>
                <a:r>
                  <a:rPr lang="ja-JP" altLang="en-US" sz="550" b="1" i="0" u="none" strike="noStrike" baseline="0" dirty="0">
                    <a:latin typeface="GothicMB101Pro-Regular"/>
                  </a:rPr>
                  <a:t>台所リモコン付き</a:t>
                </a:r>
              </a:p>
              <a:p>
                <a:pPr algn="l">
                  <a:lnSpc>
                    <a:spcPts val="730"/>
                  </a:lnSpc>
                </a:pPr>
                <a:r>
                  <a:rPr lang="ja-JP" altLang="en-US" sz="550" b="1" i="0" u="none" strike="noStrike" spc="-20" dirty="0">
                    <a:latin typeface="GothicMB101Pro-Regular"/>
                  </a:rPr>
                  <a:t>本体希望小売価格</a:t>
                </a:r>
                <a:endParaRPr kumimoji="1" lang="ja-JP" altLang="en-US" sz="550" b="1" spc="-20" dirty="0"/>
              </a:p>
            </p:txBody>
          </p:sp>
          <p:sp>
            <p:nvSpPr>
              <p:cNvPr id="388" name="テキスト ボックス 387">
                <a:extLst>
                  <a:ext uri="{FF2B5EF4-FFF2-40B4-BE49-F238E27FC236}">
                    <a16:creationId xmlns:a16="http://schemas.microsoft.com/office/drawing/2014/main" id="{30A02FC2-5E91-84AC-BEB9-1F595E35515A}"/>
                  </a:ext>
                </a:extLst>
              </p:cNvPr>
              <p:cNvSpPr txBox="1"/>
              <p:nvPr/>
            </p:nvSpPr>
            <p:spPr>
              <a:xfrm>
                <a:off x="5703018" y="8823324"/>
                <a:ext cx="1564847" cy="24622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altLang="ja-JP" sz="1000" b="1" i="0" u="none" strike="noStrike" spc="50" dirty="0">
                    <a:latin typeface="ＭＳ Ｐゴシック" panose="020B0600070205080204" pitchFamily="50" charset="-128"/>
                    <a:ea typeface="ＭＳ Ｐゴシック" panose="020B0600070205080204" pitchFamily="50" charset="-128"/>
                  </a:rPr>
                  <a:t>854</a:t>
                </a:r>
                <a:r>
                  <a:rPr lang="en-US" altLang="zh-CN" sz="1000" b="1" i="0" u="none" strike="noStrike" spc="50" dirty="0">
                    <a:latin typeface="ＭＳ Ｐゴシック" panose="020B0600070205080204" pitchFamily="50" charset="-128"/>
                    <a:ea typeface="ＭＳ Ｐゴシック" panose="020B0600070205080204" pitchFamily="50" charset="-128"/>
                  </a:rPr>
                  <a:t>,</a:t>
                </a:r>
                <a:r>
                  <a:rPr lang="en-US" altLang="ja-JP" sz="1000" b="1" i="0" u="none" strike="noStrike" spc="50" dirty="0">
                    <a:latin typeface="ＭＳ Ｐゴシック" panose="020B0600070205080204" pitchFamily="50" charset="-128"/>
                    <a:ea typeface="ＭＳ Ｐゴシック" panose="020B0600070205080204" pitchFamily="50" charset="-128"/>
                  </a:rPr>
                  <a:t>7</a:t>
                </a:r>
                <a:r>
                  <a:rPr lang="en-US" altLang="zh-CN" sz="1000" b="1" i="0" u="none" strike="noStrike" spc="50" dirty="0">
                    <a:latin typeface="ＭＳ Ｐゴシック" panose="020B0600070205080204" pitchFamily="50" charset="-128"/>
                    <a:ea typeface="ＭＳ Ｐゴシック" panose="020B0600070205080204" pitchFamily="50" charset="-128"/>
                  </a:rPr>
                  <a:t>00</a:t>
                </a:r>
                <a:r>
                  <a:rPr lang="zh-CN" altLang="en-US" sz="700" b="1" i="0" u="none" strike="noStrike" baseline="0" dirty="0">
                    <a:latin typeface="ＭＳ Ｐゴシック" panose="020B0600070205080204" pitchFamily="50" charset="-128"/>
                    <a:ea typeface="ＭＳ Ｐゴシック" panose="020B0600070205080204" pitchFamily="50" charset="-128"/>
                  </a:rPr>
                  <a:t>円</a:t>
                </a:r>
                <a:r>
                  <a:rPr lang="zh-CN" altLang="en-US" sz="600" b="1" i="0" u="none" strike="noStrike" spc="50" dirty="0">
                    <a:latin typeface="ＭＳ Ｐゴシック" panose="020B0600070205080204" pitchFamily="50" charset="-128"/>
                    <a:ea typeface="ＭＳ Ｐゴシック" panose="020B0600070205080204" pitchFamily="50" charset="-128"/>
                  </a:rPr>
                  <a:t>（税抜</a:t>
                </a:r>
                <a:r>
                  <a:rPr lang="en-US" altLang="ja-JP" sz="800" b="1" i="0" u="none" strike="noStrike" spc="50" dirty="0">
                    <a:latin typeface="ＭＳ Ｐゴシック" panose="020B0600070205080204" pitchFamily="50" charset="-128"/>
                    <a:ea typeface="ＭＳ Ｐゴシック" panose="020B0600070205080204" pitchFamily="50" charset="-128"/>
                  </a:rPr>
                  <a:t>777</a:t>
                </a:r>
                <a:r>
                  <a:rPr lang="en-US" altLang="zh-CN" sz="800" b="1" i="0" u="none" strike="noStrike" spc="50" dirty="0">
                    <a:latin typeface="ＭＳ Ｐゴシック" panose="020B0600070205080204" pitchFamily="50" charset="-128"/>
                    <a:ea typeface="ＭＳ Ｐゴシック" panose="020B0600070205080204" pitchFamily="50" charset="-128"/>
                  </a:rPr>
                  <a:t>,000</a:t>
                </a:r>
                <a:r>
                  <a:rPr lang="zh-CN" altLang="en-US" sz="600" b="1" i="0" u="none" strike="noStrike" spc="50" dirty="0">
                    <a:latin typeface="ＭＳ Ｐゴシック" panose="020B0600070205080204" pitchFamily="50" charset="-128"/>
                    <a:ea typeface="ＭＳ Ｐゴシック" panose="020B0600070205080204" pitchFamily="50" charset="-128"/>
                  </a:rPr>
                  <a:t>円）</a:t>
                </a:r>
                <a:endParaRPr lang="ja-JP" altLang="en-US" sz="600" b="1" spc="50" dirty="0">
                  <a:latin typeface="ＭＳ Ｐゴシック" panose="020B0600070205080204" pitchFamily="50" charset="-128"/>
                  <a:ea typeface="ＭＳ Ｐゴシック" panose="020B0600070205080204" pitchFamily="50" charset="-128"/>
                </a:endParaRPr>
              </a:p>
            </p:txBody>
          </p:sp>
        </p:grpSp>
        <p:grpSp>
          <p:nvGrpSpPr>
            <p:cNvPr id="391" name="グループ化 390">
              <a:extLst>
                <a:ext uri="{FF2B5EF4-FFF2-40B4-BE49-F238E27FC236}">
                  <a16:creationId xmlns:a16="http://schemas.microsoft.com/office/drawing/2014/main" id="{B6A22099-37DA-E946-998E-21E9D7E2261E}"/>
                </a:ext>
              </a:extLst>
            </p:cNvPr>
            <p:cNvGrpSpPr/>
            <p:nvPr/>
          </p:nvGrpSpPr>
          <p:grpSpPr>
            <a:xfrm>
              <a:off x="5007402" y="9054684"/>
              <a:ext cx="2244708" cy="396420"/>
              <a:chOff x="171689" y="3592565"/>
              <a:chExt cx="2244708" cy="396420"/>
            </a:xfrm>
          </p:grpSpPr>
          <p:sp>
            <p:nvSpPr>
              <p:cNvPr id="393" name="四角形: 角を丸くする 392">
                <a:extLst>
                  <a:ext uri="{FF2B5EF4-FFF2-40B4-BE49-F238E27FC236}">
                    <a16:creationId xmlns:a16="http://schemas.microsoft.com/office/drawing/2014/main" id="{EABF721C-A8FD-5512-2C5E-7EA1E181577D}"/>
                  </a:ext>
                </a:extLst>
              </p:cNvPr>
              <p:cNvSpPr/>
              <p:nvPr/>
            </p:nvSpPr>
            <p:spPr>
              <a:xfrm>
                <a:off x="446014" y="3623071"/>
                <a:ext cx="1970383" cy="335408"/>
              </a:xfrm>
              <a:prstGeom prst="roundRect">
                <a:avLst>
                  <a:gd name="adj" fmla="val 10518"/>
                </a:avLst>
              </a:prstGeom>
              <a:noFill/>
              <a:ln w="22225">
                <a:solidFill>
                  <a:srgbClr val="E60012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94" name="楕円 393">
                <a:extLst>
                  <a:ext uri="{FF2B5EF4-FFF2-40B4-BE49-F238E27FC236}">
                    <a16:creationId xmlns:a16="http://schemas.microsoft.com/office/drawing/2014/main" id="{AED0AABD-838F-0C2B-23FC-97C1DA66FD4F}"/>
                  </a:ext>
                </a:extLst>
              </p:cNvPr>
              <p:cNvSpPr/>
              <p:nvPr/>
            </p:nvSpPr>
            <p:spPr>
              <a:xfrm>
                <a:off x="298731" y="3592565"/>
                <a:ext cx="396420" cy="396420"/>
              </a:xfrm>
              <a:prstGeom prst="ellipse">
                <a:avLst/>
              </a:prstGeom>
              <a:solidFill>
                <a:srgbClr val="E60012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95" name="テキスト ボックス 394">
                <a:extLst>
                  <a:ext uri="{FF2B5EF4-FFF2-40B4-BE49-F238E27FC236}">
                    <a16:creationId xmlns:a16="http://schemas.microsoft.com/office/drawing/2014/main" id="{916019E5-7558-AFE6-39E8-92797F1970C3}"/>
                  </a:ext>
                </a:extLst>
              </p:cNvPr>
              <p:cNvSpPr txBox="1"/>
              <p:nvPr/>
            </p:nvSpPr>
            <p:spPr>
              <a:xfrm rot="21019187">
                <a:off x="171689" y="3623578"/>
                <a:ext cx="629475" cy="30777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ja-JP" altLang="en-US" sz="700" b="1" i="0" u="none" strike="noStrike" baseline="0" dirty="0">
                    <a:solidFill>
                      <a:srgbClr val="FFFFFF"/>
                    </a:solidFill>
                    <a:latin typeface="GothicMB101Pro-DeBold"/>
                  </a:rPr>
                  <a:t>当店</a:t>
                </a:r>
              </a:p>
              <a:p>
                <a:pPr algn="ctr"/>
                <a:r>
                  <a:rPr lang="ja-JP" altLang="en-US" sz="700" b="1" i="0" u="none" strike="noStrike" baseline="0" dirty="0">
                    <a:solidFill>
                      <a:srgbClr val="FFFFFF"/>
                    </a:solidFill>
                    <a:latin typeface="GothicMB101Pro-DeBold"/>
                  </a:rPr>
                  <a:t>特別価格</a:t>
                </a:r>
                <a:endParaRPr lang="ja-JP" altLang="en-US" sz="700" dirty="0"/>
              </a:p>
            </p:txBody>
          </p:sp>
        </p:grpSp>
      </p:grpSp>
      <p:grpSp>
        <p:nvGrpSpPr>
          <p:cNvPr id="400" name="グループ化 399">
            <a:extLst>
              <a:ext uri="{FF2B5EF4-FFF2-40B4-BE49-F238E27FC236}">
                <a16:creationId xmlns:a16="http://schemas.microsoft.com/office/drawing/2014/main" id="{5B29810C-AAF7-8AF0-53CC-ADFE1C401570}"/>
              </a:ext>
            </a:extLst>
          </p:cNvPr>
          <p:cNvGrpSpPr/>
          <p:nvPr/>
        </p:nvGrpSpPr>
        <p:grpSpPr>
          <a:xfrm>
            <a:off x="5007402" y="9386284"/>
            <a:ext cx="2260463" cy="864128"/>
            <a:chOff x="5007402" y="8586976"/>
            <a:chExt cx="2260463" cy="864128"/>
          </a:xfrm>
        </p:grpSpPr>
        <p:grpSp>
          <p:nvGrpSpPr>
            <p:cNvPr id="401" name="グループ化 400">
              <a:extLst>
                <a:ext uri="{FF2B5EF4-FFF2-40B4-BE49-F238E27FC236}">
                  <a16:creationId xmlns:a16="http://schemas.microsoft.com/office/drawing/2014/main" id="{E61A3C6F-C299-BA44-C722-D4F4F5FBB006}"/>
                </a:ext>
              </a:extLst>
            </p:cNvPr>
            <p:cNvGrpSpPr/>
            <p:nvPr/>
          </p:nvGrpSpPr>
          <p:grpSpPr>
            <a:xfrm>
              <a:off x="5039344" y="8586976"/>
              <a:ext cx="2228521" cy="482569"/>
              <a:chOff x="5039344" y="8586976"/>
              <a:chExt cx="2228521" cy="482569"/>
            </a:xfrm>
          </p:grpSpPr>
          <p:grpSp>
            <p:nvGrpSpPr>
              <p:cNvPr id="408" name="グループ化 407">
                <a:extLst>
                  <a:ext uri="{FF2B5EF4-FFF2-40B4-BE49-F238E27FC236}">
                    <a16:creationId xmlns:a16="http://schemas.microsoft.com/office/drawing/2014/main" id="{4A887185-F679-AF13-FE9D-4656487BFDB4}"/>
                  </a:ext>
                </a:extLst>
              </p:cNvPr>
              <p:cNvGrpSpPr/>
              <p:nvPr/>
            </p:nvGrpSpPr>
            <p:grpSpPr>
              <a:xfrm>
                <a:off x="5088167" y="8635211"/>
                <a:ext cx="534183" cy="230832"/>
                <a:chOff x="248546" y="2858146"/>
                <a:chExt cx="534183" cy="230832"/>
              </a:xfrm>
            </p:grpSpPr>
            <p:sp>
              <p:nvSpPr>
                <p:cNvPr id="412" name="矢印: 五方向 411">
                  <a:extLst>
                    <a:ext uri="{FF2B5EF4-FFF2-40B4-BE49-F238E27FC236}">
                      <a16:creationId xmlns:a16="http://schemas.microsoft.com/office/drawing/2014/main" id="{5474F802-6CE2-E065-EF23-1E562FAABFD1}"/>
                    </a:ext>
                  </a:extLst>
                </p:cNvPr>
                <p:cNvSpPr/>
                <p:nvPr/>
              </p:nvSpPr>
              <p:spPr>
                <a:xfrm>
                  <a:off x="294823" y="2907387"/>
                  <a:ext cx="427072" cy="120848"/>
                </a:xfrm>
                <a:prstGeom prst="homePlate">
                  <a:avLst>
                    <a:gd name="adj" fmla="val 34829"/>
                  </a:avLst>
                </a:prstGeom>
                <a:solidFill>
                  <a:srgbClr val="4472C4"/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413" name="テキスト ボックス 412">
                  <a:extLst>
                    <a:ext uri="{FF2B5EF4-FFF2-40B4-BE49-F238E27FC236}">
                      <a16:creationId xmlns:a16="http://schemas.microsoft.com/office/drawing/2014/main" id="{B7D4950A-8F14-724B-BC44-6E11DB7253B8}"/>
                    </a:ext>
                  </a:extLst>
                </p:cNvPr>
                <p:cNvSpPr txBox="1"/>
                <p:nvPr/>
              </p:nvSpPr>
              <p:spPr>
                <a:xfrm>
                  <a:off x="248546" y="2858146"/>
                  <a:ext cx="534183" cy="230832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r>
                    <a:rPr lang="en-US" altLang="ja-JP" sz="900" b="0" i="0" u="none" strike="noStrike" baseline="0" dirty="0">
                      <a:solidFill>
                        <a:srgbClr val="FFFFFF"/>
                      </a:solidFill>
                      <a:latin typeface="GothicMB101Pro-Regular"/>
                    </a:rPr>
                    <a:t>460L</a:t>
                  </a:r>
                  <a:endParaRPr lang="ja-JP" altLang="en-US" sz="900" dirty="0"/>
                </a:p>
              </p:txBody>
            </p:sp>
          </p:grpSp>
          <p:sp>
            <p:nvSpPr>
              <p:cNvPr id="409" name="テキスト ボックス 408">
                <a:extLst>
                  <a:ext uri="{FF2B5EF4-FFF2-40B4-BE49-F238E27FC236}">
                    <a16:creationId xmlns:a16="http://schemas.microsoft.com/office/drawing/2014/main" id="{F1A6831A-C473-160F-27D8-1445C8075EC7}"/>
                  </a:ext>
                </a:extLst>
              </p:cNvPr>
              <p:cNvSpPr txBox="1"/>
              <p:nvPr/>
            </p:nvSpPr>
            <p:spPr>
              <a:xfrm>
                <a:off x="5498572" y="8586976"/>
                <a:ext cx="1503822" cy="3231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altLang="ja-JP" sz="1500" i="0" u="none" strike="noStrike" spc="100" dirty="0">
                    <a:solidFill>
                      <a:srgbClr val="262626"/>
                    </a:solidFill>
                    <a:latin typeface="AvenirNext-DemiBold"/>
                  </a:rPr>
                  <a:t>CHP-46NY4</a:t>
                </a:r>
              </a:p>
            </p:txBody>
          </p:sp>
          <p:sp>
            <p:nvSpPr>
              <p:cNvPr id="410" name="テキスト ボックス 409">
                <a:extLst>
                  <a:ext uri="{FF2B5EF4-FFF2-40B4-BE49-F238E27FC236}">
                    <a16:creationId xmlns:a16="http://schemas.microsoft.com/office/drawing/2014/main" id="{21BA9B45-601A-9DD9-2FF1-D0F2F49E1B61}"/>
                  </a:ext>
                </a:extLst>
              </p:cNvPr>
              <p:cNvSpPr txBox="1"/>
              <p:nvPr/>
            </p:nvSpPr>
            <p:spPr>
              <a:xfrm>
                <a:off x="5039344" y="8794770"/>
                <a:ext cx="1359631" cy="26885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l">
                  <a:lnSpc>
                    <a:spcPts val="730"/>
                  </a:lnSpc>
                </a:pPr>
                <a:r>
                  <a:rPr lang="ja-JP" altLang="en-US" sz="550" b="1" i="0" u="none" strike="noStrike" baseline="0" dirty="0">
                    <a:latin typeface="GothicMB101Pro-Regular"/>
                  </a:rPr>
                  <a:t>台所リモコン付き</a:t>
                </a:r>
              </a:p>
              <a:p>
                <a:pPr algn="l">
                  <a:lnSpc>
                    <a:spcPts val="730"/>
                  </a:lnSpc>
                </a:pPr>
                <a:r>
                  <a:rPr lang="ja-JP" altLang="en-US" sz="550" b="1" i="0" u="none" strike="noStrike" spc="-20" dirty="0">
                    <a:latin typeface="GothicMB101Pro-Regular"/>
                  </a:rPr>
                  <a:t>本体希望小売価格</a:t>
                </a:r>
                <a:endParaRPr kumimoji="1" lang="ja-JP" altLang="en-US" sz="550" b="1" spc="-20" dirty="0"/>
              </a:p>
            </p:txBody>
          </p:sp>
          <p:sp>
            <p:nvSpPr>
              <p:cNvPr id="411" name="テキスト ボックス 410">
                <a:extLst>
                  <a:ext uri="{FF2B5EF4-FFF2-40B4-BE49-F238E27FC236}">
                    <a16:creationId xmlns:a16="http://schemas.microsoft.com/office/drawing/2014/main" id="{7F8191BB-1207-C05A-2829-EBA26CEAC6B4}"/>
                  </a:ext>
                </a:extLst>
              </p:cNvPr>
              <p:cNvSpPr txBox="1"/>
              <p:nvPr/>
            </p:nvSpPr>
            <p:spPr>
              <a:xfrm>
                <a:off x="5703018" y="8823324"/>
                <a:ext cx="1564847" cy="24622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altLang="ja-JP" sz="1000" b="1" i="0" u="none" strike="noStrike" spc="50" dirty="0">
                    <a:latin typeface="ＭＳ Ｐゴシック" panose="020B0600070205080204" pitchFamily="50" charset="-128"/>
                    <a:ea typeface="ＭＳ Ｐゴシック" panose="020B0600070205080204" pitchFamily="50" charset="-128"/>
                  </a:rPr>
                  <a:t>964</a:t>
                </a:r>
                <a:r>
                  <a:rPr lang="en-US" altLang="zh-CN" sz="1000" b="1" i="0" u="none" strike="noStrike" spc="50" dirty="0">
                    <a:latin typeface="ＭＳ Ｐゴシック" panose="020B0600070205080204" pitchFamily="50" charset="-128"/>
                    <a:ea typeface="ＭＳ Ｐゴシック" panose="020B0600070205080204" pitchFamily="50" charset="-128"/>
                  </a:rPr>
                  <a:t>,</a:t>
                </a:r>
                <a:r>
                  <a:rPr lang="en-US" altLang="ja-JP" sz="1000" b="1" i="0" u="none" strike="noStrike" spc="50" dirty="0">
                    <a:latin typeface="ＭＳ Ｐゴシック" panose="020B0600070205080204" pitchFamily="50" charset="-128"/>
                    <a:ea typeface="ＭＳ Ｐゴシック" panose="020B0600070205080204" pitchFamily="50" charset="-128"/>
                  </a:rPr>
                  <a:t>7</a:t>
                </a:r>
                <a:r>
                  <a:rPr lang="en-US" altLang="zh-CN" sz="1000" b="1" i="0" u="none" strike="noStrike" spc="50" dirty="0">
                    <a:latin typeface="ＭＳ Ｐゴシック" panose="020B0600070205080204" pitchFamily="50" charset="-128"/>
                    <a:ea typeface="ＭＳ Ｐゴシック" panose="020B0600070205080204" pitchFamily="50" charset="-128"/>
                  </a:rPr>
                  <a:t>00</a:t>
                </a:r>
                <a:r>
                  <a:rPr lang="zh-CN" altLang="en-US" sz="700" b="1" i="0" u="none" strike="noStrike" baseline="0" dirty="0">
                    <a:latin typeface="ＭＳ Ｐゴシック" panose="020B0600070205080204" pitchFamily="50" charset="-128"/>
                    <a:ea typeface="ＭＳ Ｐゴシック" panose="020B0600070205080204" pitchFamily="50" charset="-128"/>
                  </a:rPr>
                  <a:t>円</a:t>
                </a:r>
                <a:r>
                  <a:rPr lang="zh-CN" altLang="en-US" sz="600" b="1" i="0" u="none" strike="noStrike" spc="50" dirty="0">
                    <a:latin typeface="ＭＳ Ｐゴシック" panose="020B0600070205080204" pitchFamily="50" charset="-128"/>
                    <a:ea typeface="ＭＳ Ｐゴシック" panose="020B0600070205080204" pitchFamily="50" charset="-128"/>
                  </a:rPr>
                  <a:t>（税抜</a:t>
                </a:r>
                <a:r>
                  <a:rPr lang="en-US" altLang="ja-JP" sz="800" b="1" i="0" u="none" strike="noStrike" spc="50" dirty="0">
                    <a:latin typeface="ＭＳ Ｐゴシック" panose="020B0600070205080204" pitchFamily="50" charset="-128"/>
                    <a:ea typeface="ＭＳ Ｐゴシック" panose="020B0600070205080204" pitchFamily="50" charset="-128"/>
                  </a:rPr>
                  <a:t>877</a:t>
                </a:r>
                <a:r>
                  <a:rPr lang="en-US" altLang="zh-CN" sz="800" b="1" i="0" u="none" strike="noStrike" spc="50" dirty="0">
                    <a:latin typeface="ＭＳ Ｐゴシック" panose="020B0600070205080204" pitchFamily="50" charset="-128"/>
                    <a:ea typeface="ＭＳ Ｐゴシック" panose="020B0600070205080204" pitchFamily="50" charset="-128"/>
                  </a:rPr>
                  <a:t>,000</a:t>
                </a:r>
                <a:r>
                  <a:rPr lang="zh-CN" altLang="en-US" sz="600" b="1" i="0" u="none" strike="noStrike" spc="50" dirty="0">
                    <a:latin typeface="ＭＳ Ｐゴシック" panose="020B0600070205080204" pitchFamily="50" charset="-128"/>
                    <a:ea typeface="ＭＳ Ｐゴシック" panose="020B0600070205080204" pitchFamily="50" charset="-128"/>
                  </a:rPr>
                  <a:t>円）</a:t>
                </a:r>
                <a:endParaRPr lang="ja-JP" altLang="en-US" sz="600" b="1" spc="50" dirty="0">
                  <a:latin typeface="ＭＳ Ｐゴシック" panose="020B0600070205080204" pitchFamily="50" charset="-128"/>
                  <a:ea typeface="ＭＳ Ｐゴシック" panose="020B0600070205080204" pitchFamily="50" charset="-128"/>
                </a:endParaRPr>
              </a:p>
            </p:txBody>
          </p:sp>
        </p:grpSp>
        <p:grpSp>
          <p:nvGrpSpPr>
            <p:cNvPr id="403" name="グループ化 402">
              <a:extLst>
                <a:ext uri="{FF2B5EF4-FFF2-40B4-BE49-F238E27FC236}">
                  <a16:creationId xmlns:a16="http://schemas.microsoft.com/office/drawing/2014/main" id="{C1D50399-C867-0D02-FAA9-EB7979C36726}"/>
                </a:ext>
              </a:extLst>
            </p:cNvPr>
            <p:cNvGrpSpPr/>
            <p:nvPr/>
          </p:nvGrpSpPr>
          <p:grpSpPr>
            <a:xfrm>
              <a:off x="5007402" y="9054684"/>
              <a:ext cx="2244708" cy="396420"/>
              <a:chOff x="171689" y="3592565"/>
              <a:chExt cx="2244708" cy="396420"/>
            </a:xfrm>
          </p:grpSpPr>
          <p:sp>
            <p:nvSpPr>
              <p:cNvPr id="405" name="四角形: 角を丸くする 404">
                <a:extLst>
                  <a:ext uri="{FF2B5EF4-FFF2-40B4-BE49-F238E27FC236}">
                    <a16:creationId xmlns:a16="http://schemas.microsoft.com/office/drawing/2014/main" id="{AB891198-B418-1845-376C-5F42EB00B341}"/>
                  </a:ext>
                </a:extLst>
              </p:cNvPr>
              <p:cNvSpPr/>
              <p:nvPr/>
            </p:nvSpPr>
            <p:spPr>
              <a:xfrm>
                <a:off x="446014" y="3623071"/>
                <a:ext cx="1970383" cy="335408"/>
              </a:xfrm>
              <a:prstGeom prst="roundRect">
                <a:avLst>
                  <a:gd name="adj" fmla="val 10518"/>
                </a:avLst>
              </a:prstGeom>
              <a:noFill/>
              <a:ln w="22225">
                <a:solidFill>
                  <a:srgbClr val="E60012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06" name="楕円 405">
                <a:extLst>
                  <a:ext uri="{FF2B5EF4-FFF2-40B4-BE49-F238E27FC236}">
                    <a16:creationId xmlns:a16="http://schemas.microsoft.com/office/drawing/2014/main" id="{2BE2FCCA-3D6F-00C5-24D7-796B05DB703F}"/>
                  </a:ext>
                </a:extLst>
              </p:cNvPr>
              <p:cNvSpPr/>
              <p:nvPr/>
            </p:nvSpPr>
            <p:spPr>
              <a:xfrm>
                <a:off x="298731" y="3592565"/>
                <a:ext cx="396420" cy="396420"/>
              </a:xfrm>
              <a:prstGeom prst="ellipse">
                <a:avLst/>
              </a:prstGeom>
              <a:solidFill>
                <a:srgbClr val="E60012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07" name="テキスト ボックス 406">
                <a:extLst>
                  <a:ext uri="{FF2B5EF4-FFF2-40B4-BE49-F238E27FC236}">
                    <a16:creationId xmlns:a16="http://schemas.microsoft.com/office/drawing/2014/main" id="{C6C82BE7-04E5-2319-F2B5-903F4F77BA8B}"/>
                  </a:ext>
                </a:extLst>
              </p:cNvPr>
              <p:cNvSpPr txBox="1"/>
              <p:nvPr/>
            </p:nvSpPr>
            <p:spPr>
              <a:xfrm rot="21019187">
                <a:off x="171689" y="3623578"/>
                <a:ext cx="629475" cy="30777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ja-JP" altLang="en-US" sz="700" b="1" i="0" u="none" strike="noStrike" baseline="0" dirty="0">
                    <a:solidFill>
                      <a:srgbClr val="FFFFFF"/>
                    </a:solidFill>
                    <a:latin typeface="GothicMB101Pro-DeBold"/>
                  </a:rPr>
                  <a:t>当店</a:t>
                </a:r>
              </a:p>
              <a:p>
                <a:pPr algn="ctr"/>
                <a:r>
                  <a:rPr lang="ja-JP" altLang="en-US" sz="700" b="1" i="0" u="none" strike="noStrike" baseline="0" dirty="0">
                    <a:solidFill>
                      <a:srgbClr val="FFFFFF"/>
                    </a:solidFill>
                    <a:latin typeface="GothicMB101Pro-DeBold"/>
                  </a:rPr>
                  <a:t>特別価格</a:t>
                </a:r>
                <a:endParaRPr lang="ja-JP" altLang="en-US" sz="700" dirty="0"/>
              </a:p>
            </p:txBody>
          </p:sp>
        </p:grpSp>
      </p:grpSp>
      <p:pic>
        <p:nvPicPr>
          <p:cNvPr id="416" name="図 415">
            <a:extLst>
              <a:ext uri="{FF2B5EF4-FFF2-40B4-BE49-F238E27FC236}">
                <a16:creationId xmlns:a16="http://schemas.microsoft.com/office/drawing/2014/main" id="{9A021A17-373C-98E3-1368-BEBA75014F37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0695" y="8997884"/>
            <a:ext cx="1011104" cy="172436"/>
          </a:xfrm>
          <a:prstGeom prst="rect">
            <a:avLst/>
          </a:prstGeom>
        </p:spPr>
      </p:pic>
      <p:sp>
        <p:nvSpPr>
          <p:cNvPr id="425" name="テキスト ボックス 424">
            <a:extLst>
              <a:ext uri="{FF2B5EF4-FFF2-40B4-BE49-F238E27FC236}">
                <a16:creationId xmlns:a16="http://schemas.microsoft.com/office/drawing/2014/main" id="{6F59446B-4A5F-3054-487C-598678CCE66F}"/>
              </a:ext>
            </a:extLst>
          </p:cNvPr>
          <p:cNvSpPr txBox="1"/>
          <p:nvPr/>
        </p:nvSpPr>
        <p:spPr>
          <a:xfrm>
            <a:off x="2669630" y="9767865"/>
            <a:ext cx="790485" cy="29899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lnSpc>
                <a:spcPts val="800"/>
              </a:lnSpc>
            </a:pPr>
            <a:r>
              <a:rPr lang="ja-JP" altLang="en-US" sz="600" b="1" i="0" u="none" strike="noStrike" baseline="0" dirty="0">
                <a:latin typeface="GothicBBBPro-Medium"/>
              </a:rPr>
              <a:t>写真は</a:t>
            </a:r>
          </a:p>
          <a:p>
            <a:pPr algn="l">
              <a:lnSpc>
                <a:spcPts val="800"/>
              </a:lnSpc>
            </a:pPr>
            <a:r>
              <a:rPr lang="en-US" altLang="ja-JP" sz="800" b="1" i="0" u="none" strike="noStrike" spc="-30" dirty="0">
                <a:latin typeface="GothicBBBPro-Medium"/>
              </a:rPr>
              <a:t>CHP-37NY4</a:t>
            </a:r>
            <a:r>
              <a:rPr lang="ja-JP" altLang="en-US" sz="600" b="1" i="0" u="none" strike="noStrike" spc="-30" dirty="0">
                <a:latin typeface="GothicBBBPro-Medium"/>
              </a:rPr>
              <a:t>です。</a:t>
            </a:r>
            <a:endParaRPr lang="ja-JP" altLang="en-US" sz="600" b="1" spc="-30" dirty="0"/>
          </a:p>
        </p:txBody>
      </p:sp>
      <p:sp>
        <p:nvSpPr>
          <p:cNvPr id="426" name="テキスト ボックス 425">
            <a:extLst>
              <a:ext uri="{FF2B5EF4-FFF2-40B4-BE49-F238E27FC236}">
                <a16:creationId xmlns:a16="http://schemas.microsoft.com/office/drawing/2014/main" id="{408B7A03-3B67-C610-B544-AFC2F10F7ECB}"/>
              </a:ext>
            </a:extLst>
          </p:cNvPr>
          <p:cNvSpPr txBox="1"/>
          <p:nvPr/>
        </p:nvSpPr>
        <p:spPr>
          <a:xfrm>
            <a:off x="5059060" y="2665152"/>
            <a:ext cx="907529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lnSpc>
                <a:spcPts val="800"/>
              </a:lnSpc>
            </a:pPr>
            <a:r>
              <a:rPr lang="ja-JP" altLang="en-US" sz="600" b="1" i="0" u="none" strike="noStrike" baseline="0" dirty="0">
                <a:latin typeface="GothicBBBPro-Medium"/>
              </a:rPr>
              <a:t>写真は</a:t>
            </a:r>
          </a:p>
          <a:p>
            <a:pPr algn="l">
              <a:lnSpc>
                <a:spcPts val="800"/>
              </a:lnSpc>
            </a:pPr>
            <a:r>
              <a:rPr lang="en-US" altLang="ja-JP" sz="800" b="1" i="0" u="none" strike="noStrike" spc="-30" dirty="0" smtClean="0">
                <a:latin typeface="GothicBBBPro-Medium"/>
              </a:rPr>
              <a:t>CHP-E46AY5</a:t>
            </a:r>
          </a:p>
          <a:p>
            <a:pPr algn="l">
              <a:lnSpc>
                <a:spcPts val="800"/>
              </a:lnSpc>
            </a:pPr>
            <a:r>
              <a:rPr lang="ja-JP" altLang="en-US" sz="600" b="1" i="0" u="none" strike="noStrike" spc="-30" dirty="0" smtClean="0">
                <a:latin typeface="GothicBBBPro-Medium"/>
              </a:rPr>
              <a:t>です</a:t>
            </a:r>
            <a:r>
              <a:rPr lang="ja-JP" altLang="en-US" sz="600" b="1" i="0" u="none" strike="noStrike" spc="-30" dirty="0">
                <a:latin typeface="GothicBBBPro-Medium"/>
              </a:rPr>
              <a:t>。</a:t>
            </a:r>
            <a:endParaRPr lang="ja-JP" altLang="en-US" sz="600" b="1" spc="-30" dirty="0"/>
          </a:p>
        </p:txBody>
      </p:sp>
      <p:sp>
        <p:nvSpPr>
          <p:cNvPr id="429" name="テキスト ボックス 428">
            <a:extLst>
              <a:ext uri="{FF2B5EF4-FFF2-40B4-BE49-F238E27FC236}">
                <a16:creationId xmlns:a16="http://schemas.microsoft.com/office/drawing/2014/main" id="{D724CDEF-55D8-B7DE-4D21-B7B2B369746D}"/>
              </a:ext>
            </a:extLst>
          </p:cNvPr>
          <p:cNvSpPr txBox="1"/>
          <p:nvPr/>
        </p:nvSpPr>
        <p:spPr>
          <a:xfrm>
            <a:off x="2621365" y="5668085"/>
            <a:ext cx="1006143" cy="29899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lnSpc>
                <a:spcPts val="800"/>
              </a:lnSpc>
            </a:pPr>
            <a:r>
              <a:rPr lang="ja-JP" altLang="en-US" sz="600" b="1" i="0" u="none" strike="noStrike" baseline="0" dirty="0">
                <a:latin typeface="GothicBBBPro-Medium"/>
              </a:rPr>
              <a:t>写真は</a:t>
            </a:r>
          </a:p>
          <a:p>
            <a:pPr algn="l">
              <a:lnSpc>
                <a:spcPts val="800"/>
              </a:lnSpc>
            </a:pPr>
            <a:r>
              <a:rPr lang="en-US" altLang="ja-JP" sz="800" b="1" i="0" u="none" strike="noStrike" spc="-30" dirty="0">
                <a:latin typeface="GothicBBBPro-Medium"/>
              </a:rPr>
              <a:t>CHP-HXE37AY5K</a:t>
            </a:r>
            <a:r>
              <a:rPr lang="ja-JP" altLang="en-US" sz="600" b="1" i="0" u="none" strike="noStrike" spc="-30" dirty="0">
                <a:latin typeface="GothicBBBPro-Medium"/>
              </a:rPr>
              <a:t>です。</a:t>
            </a:r>
            <a:endParaRPr lang="ja-JP" altLang="en-US" sz="600" b="1" spc="-30" dirty="0"/>
          </a:p>
        </p:txBody>
      </p:sp>
      <p:cxnSp>
        <p:nvCxnSpPr>
          <p:cNvPr id="447" name="直線コネクタ 446">
            <a:extLst>
              <a:ext uri="{FF2B5EF4-FFF2-40B4-BE49-F238E27FC236}">
                <a16:creationId xmlns:a16="http://schemas.microsoft.com/office/drawing/2014/main" id="{020E7CE8-EFD9-1F9E-A5B1-1214746D7D18}"/>
              </a:ext>
            </a:extLst>
          </p:cNvPr>
          <p:cNvCxnSpPr>
            <a:cxnSpLocks/>
          </p:cNvCxnSpPr>
          <p:nvPr/>
        </p:nvCxnSpPr>
        <p:spPr>
          <a:xfrm flipH="1">
            <a:off x="4976484" y="1202100"/>
            <a:ext cx="18137" cy="6921786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2" name="直線コネクタ 451">
            <a:extLst>
              <a:ext uri="{FF2B5EF4-FFF2-40B4-BE49-F238E27FC236}">
                <a16:creationId xmlns:a16="http://schemas.microsoft.com/office/drawing/2014/main" id="{5847E23F-EDE2-2AEF-62F8-71CB1411BE5A}"/>
              </a:ext>
            </a:extLst>
          </p:cNvPr>
          <p:cNvCxnSpPr>
            <a:cxnSpLocks/>
          </p:cNvCxnSpPr>
          <p:nvPr/>
        </p:nvCxnSpPr>
        <p:spPr>
          <a:xfrm flipH="1">
            <a:off x="298731" y="5176725"/>
            <a:ext cx="2276219" cy="0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3" name="直線コネクタ 452">
            <a:extLst>
              <a:ext uri="{FF2B5EF4-FFF2-40B4-BE49-F238E27FC236}">
                <a16:creationId xmlns:a16="http://schemas.microsoft.com/office/drawing/2014/main" id="{C4B8E477-DBA0-6FD4-1710-C3732B608A98}"/>
              </a:ext>
            </a:extLst>
          </p:cNvPr>
          <p:cNvCxnSpPr>
            <a:cxnSpLocks/>
          </p:cNvCxnSpPr>
          <p:nvPr/>
        </p:nvCxnSpPr>
        <p:spPr>
          <a:xfrm flipH="1">
            <a:off x="2564135" y="1195239"/>
            <a:ext cx="15130" cy="9029918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6" name="直線コネクタ 455">
            <a:extLst>
              <a:ext uri="{FF2B5EF4-FFF2-40B4-BE49-F238E27FC236}">
                <a16:creationId xmlns:a16="http://schemas.microsoft.com/office/drawing/2014/main" id="{95153656-AD00-F8ED-05B9-D0CCADE91FBC}"/>
              </a:ext>
            </a:extLst>
          </p:cNvPr>
          <p:cNvCxnSpPr>
            <a:cxnSpLocks/>
          </p:cNvCxnSpPr>
          <p:nvPr/>
        </p:nvCxnSpPr>
        <p:spPr>
          <a:xfrm flipH="1">
            <a:off x="2571700" y="4120367"/>
            <a:ext cx="2421975" cy="0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8" name="直線コネクタ 457">
            <a:extLst>
              <a:ext uri="{FF2B5EF4-FFF2-40B4-BE49-F238E27FC236}">
                <a16:creationId xmlns:a16="http://schemas.microsoft.com/office/drawing/2014/main" id="{2C412A85-6016-8C10-2A4B-ED66DB79F643}"/>
              </a:ext>
            </a:extLst>
          </p:cNvPr>
          <p:cNvCxnSpPr>
            <a:cxnSpLocks/>
          </p:cNvCxnSpPr>
          <p:nvPr/>
        </p:nvCxnSpPr>
        <p:spPr>
          <a:xfrm flipH="1">
            <a:off x="4983610" y="5176725"/>
            <a:ext cx="2276219" cy="0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9" name="直線コネクタ 458">
            <a:extLst>
              <a:ext uri="{FF2B5EF4-FFF2-40B4-BE49-F238E27FC236}">
                <a16:creationId xmlns:a16="http://schemas.microsoft.com/office/drawing/2014/main" id="{26625FFF-A9E1-21CD-C1B2-5AA81DAC1515}"/>
              </a:ext>
            </a:extLst>
          </p:cNvPr>
          <p:cNvCxnSpPr>
            <a:cxnSpLocks/>
          </p:cNvCxnSpPr>
          <p:nvPr/>
        </p:nvCxnSpPr>
        <p:spPr>
          <a:xfrm flipH="1">
            <a:off x="2571700" y="8130915"/>
            <a:ext cx="4694756" cy="0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66" name="グループ化 465">
            <a:extLst>
              <a:ext uri="{FF2B5EF4-FFF2-40B4-BE49-F238E27FC236}">
                <a16:creationId xmlns:a16="http://schemas.microsoft.com/office/drawing/2014/main" id="{9E81746D-63D8-5610-CAF4-BFA42FF72789}"/>
              </a:ext>
            </a:extLst>
          </p:cNvPr>
          <p:cNvGrpSpPr/>
          <p:nvPr/>
        </p:nvGrpSpPr>
        <p:grpSpPr>
          <a:xfrm>
            <a:off x="6751866" y="10327815"/>
            <a:ext cx="672944" cy="207749"/>
            <a:chOff x="6751866" y="10327815"/>
            <a:chExt cx="672944" cy="207749"/>
          </a:xfrm>
        </p:grpSpPr>
        <p:sp>
          <p:nvSpPr>
            <p:cNvPr id="464" name="テキスト ボックス 463">
              <a:extLst>
                <a:ext uri="{FF2B5EF4-FFF2-40B4-BE49-F238E27FC236}">
                  <a16:creationId xmlns:a16="http://schemas.microsoft.com/office/drawing/2014/main" id="{ABE60142-AB97-01A3-4D7E-2A3872EAFD9F}"/>
                </a:ext>
              </a:extLst>
            </p:cNvPr>
            <p:cNvSpPr txBox="1"/>
            <p:nvPr/>
          </p:nvSpPr>
          <p:spPr>
            <a:xfrm>
              <a:off x="6751866" y="10327815"/>
              <a:ext cx="672944" cy="20774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altLang="ja-JP" sz="750" b="0" i="0" u="none" strike="noStrike" spc="-10" baseline="0" dirty="0">
                  <a:latin typeface="ＭＳ Ｐゴシック" panose="020B0600070205080204" pitchFamily="50" charset="-128"/>
                  <a:ea typeface="ＭＳ Ｐゴシック" panose="020B0600070205080204" pitchFamily="50" charset="-128"/>
                </a:rPr>
                <a:t>3010R51</a:t>
              </a:r>
              <a:r>
                <a:rPr lang="ja-JP" altLang="en-US" sz="750" spc="-10" dirty="0">
                  <a:latin typeface="ＭＳ Ｐゴシック" panose="020B0600070205080204" pitchFamily="50" charset="-128"/>
                  <a:ea typeface="ＭＳ Ｐゴシック" panose="020B0600070205080204" pitchFamily="50" charset="-128"/>
                </a:rPr>
                <a:t> </a:t>
              </a:r>
              <a:r>
                <a:rPr lang="en-US" altLang="ja-JP" sz="600" spc="-50" dirty="0">
                  <a:latin typeface="ＭＳ Ｐゴシック" panose="020B0600070205080204" pitchFamily="50" charset="-128"/>
                  <a:ea typeface="ＭＳ Ｐゴシック" panose="020B0600070205080204" pitchFamily="50" charset="-128"/>
                </a:rPr>
                <a:t>J</a:t>
              </a:r>
              <a:endParaRPr lang="ja-JP" altLang="en-US" sz="600" spc="-50" dirty="0">
                <a:latin typeface="ＭＳ Ｐゴシック" panose="020B0600070205080204" pitchFamily="50" charset="-128"/>
                <a:ea typeface="ＭＳ Ｐゴシック" panose="020B0600070205080204" pitchFamily="50" charset="-128"/>
              </a:endParaRPr>
            </a:p>
          </p:txBody>
        </p:sp>
        <p:sp>
          <p:nvSpPr>
            <p:cNvPr id="465" name="楕円 464">
              <a:extLst>
                <a:ext uri="{FF2B5EF4-FFF2-40B4-BE49-F238E27FC236}">
                  <a16:creationId xmlns:a16="http://schemas.microsoft.com/office/drawing/2014/main" id="{38BD0DD3-1984-5D9F-904E-703B6E03DAE6}"/>
                </a:ext>
              </a:extLst>
            </p:cNvPr>
            <p:cNvSpPr/>
            <p:nvPr/>
          </p:nvSpPr>
          <p:spPr>
            <a:xfrm>
              <a:off x="7190401" y="10405455"/>
              <a:ext cx="80334" cy="80334"/>
            </a:xfrm>
            <a:prstGeom prst="ellipse">
              <a:avLst/>
            </a:prstGeom>
            <a:noFill/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9" name="グループ化 8">
            <a:extLst>
              <a:ext uri="{FF2B5EF4-FFF2-40B4-BE49-F238E27FC236}">
                <a16:creationId xmlns:a16="http://schemas.microsoft.com/office/drawing/2014/main" id="{AE09D1FD-9EF5-F2DA-5E90-13A9460C1A3B}"/>
              </a:ext>
            </a:extLst>
          </p:cNvPr>
          <p:cNvGrpSpPr/>
          <p:nvPr/>
        </p:nvGrpSpPr>
        <p:grpSpPr>
          <a:xfrm>
            <a:off x="148829" y="8104154"/>
            <a:ext cx="2444492" cy="1046048"/>
            <a:chOff x="171689" y="8062114"/>
            <a:chExt cx="2444492" cy="1046048"/>
          </a:xfrm>
        </p:grpSpPr>
        <p:grpSp>
          <p:nvGrpSpPr>
            <p:cNvPr id="285" name="グループ化 284">
              <a:extLst>
                <a:ext uri="{FF2B5EF4-FFF2-40B4-BE49-F238E27FC236}">
                  <a16:creationId xmlns:a16="http://schemas.microsoft.com/office/drawing/2014/main" id="{7C5A9C48-335D-FA04-05C9-D4AE39C5E7DF}"/>
                </a:ext>
              </a:extLst>
            </p:cNvPr>
            <p:cNvGrpSpPr/>
            <p:nvPr/>
          </p:nvGrpSpPr>
          <p:grpSpPr>
            <a:xfrm>
              <a:off x="171689" y="8062114"/>
              <a:ext cx="2391645" cy="1046048"/>
              <a:chOff x="171689" y="2975457"/>
              <a:chExt cx="2391645" cy="1046048"/>
            </a:xfrm>
          </p:grpSpPr>
          <p:grpSp>
            <p:nvGrpSpPr>
              <p:cNvPr id="286" name="グループ化 285">
                <a:extLst>
                  <a:ext uri="{FF2B5EF4-FFF2-40B4-BE49-F238E27FC236}">
                    <a16:creationId xmlns:a16="http://schemas.microsoft.com/office/drawing/2014/main" id="{DB8E95A6-F9E9-240C-F7E7-630CB0B609F1}"/>
                  </a:ext>
                </a:extLst>
              </p:cNvPr>
              <p:cNvGrpSpPr/>
              <p:nvPr/>
            </p:nvGrpSpPr>
            <p:grpSpPr>
              <a:xfrm>
                <a:off x="252454" y="3023692"/>
                <a:ext cx="534183" cy="230832"/>
                <a:chOff x="248546" y="2858146"/>
                <a:chExt cx="534183" cy="230832"/>
              </a:xfrm>
            </p:grpSpPr>
            <p:sp>
              <p:nvSpPr>
                <p:cNvPr id="297" name="矢印: 五方向 296">
                  <a:extLst>
                    <a:ext uri="{FF2B5EF4-FFF2-40B4-BE49-F238E27FC236}">
                      <a16:creationId xmlns:a16="http://schemas.microsoft.com/office/drawing/2014/main" id="{4AF8B1EB-95E4-BFF1-1139-85A02B22540F}"/>
                    </a:ext>
                  </a:extLst>
                </p:cNvPr>
                <p:cNvSpPr/>
                <p:nvPr/>
              </p:nvSpPr>
              <p:spPr>
                <a:xfrm>
                  <a:off x="294823" y="2907387"/>
                  <a:ext cx="427072" cy="120848"/>
                </a:xfrm>
                <a:prstGeom prst="homePlate">
                  <a:avLst>
                    <a:gd name="adj" fmla="val 34829"/>
                  </a:avLst>
                </a:prstGeom>
                <a:solidFill>
                  <a:srgbClr val="4472C4"/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298" name="テキスト ボックス 297">
                  <a:extLst>
                    <a:ext uri="{FF2B5EF4-FFF2-40B4-BE49-F238E27FC236}">
                      <a16:creationId xmlns:a16="http://schemas.microsoft.com/office/drawing/2014/main" id="{CA989B50-1B5E-7FE7-845D-DED9AB01953E}"/>
                    </a:ext>
                  </a:extLst>
                </p:cNvPr>
                <p:cNvSpPr txBox="1"/>
                <p:nvPr/>
              </p:nvSpPr>
              <p:spPr>
                <a:xfrm>
                  <a:off x="248546" y="2858146"/>
                  <a:ext cx="534183" cy="230832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r>
                    <a:rPr lang="en-US" altLang="ja-JP" sz="900" b="0" i="0" u="none" strike="noStrike" baseline="0" dirty="0">
                      <a:solidFill>
                        <a:srgbClr val="FFFFFF"/>
                      </a:solidFill>
                      <a:latin typeface="GothicMB101Pro-Regular"/>
                    </a:rPr>
                    <a:t>370L</a:t>
                  </a:r>
                  <a:endParaRPr lang="ja-JP" altLang="en-US" sz="900" dirty="0"/>
                </a:p>
              </p:txBody>
            </p:sp>
          </p:grpSp>
          <p:sp>
            <p:nvSpPr>
              <p:cNvPr id="287" name="テキスト ボックス 286">
                <a:extLst>
                  <a:ext uri="{FF2B5EF4-FFF2-40B4-BE49-F238E27FC236}">
                    <a16:creationId xmlns:a16="http://schemas.microsoft.com/office/drawing/2014/main" id="{6E6A9194-F77E-487D-7FD3-56C8F2A1C1BA}"/>
                  </a:ext>
                </a:extLst>
              </p:cNvPr>
              <p:cNvSpPr txBox="1"/>
              <p:nvPr/>
            </p:nvSpPr>
            <p:spPr>
              <a:xfrm>
                <a:off x="662859" y="2975457"/>
                <a:ext cx="1503822" cy="3231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altLang="ja-JP" sz="1500" i="0" u="none" strike="noStrike" spc="100" dirty="0">
                    <a:solidFill>
                      <a:srgbClr val="262626"/>
                    </a:solidFill>
                    <a:latin typeface="AvenirNext-DemiBold"/>
                  </a:rPr>
                  <a:t>CHP-37AY5-2</a:t>
                </a:r>
                <a:endParaRPr lang="ja-JP" altLang="en-US" sz="1500" spc="100" dirty="0"/>
              </a:p>
            </p:txBody>
          </p:sp>
          <p:sp>
            <p:nvSpPr>
              <p:cNvPr id="288" name="テキスト ボックス 287">
                <a:extLst>
                  <a:ext uri="{FF2B5EF4-FFF2-40B4-BE49-F238E27FC236}">
                    <a16:creationId xmlns:a16="http://schemas.microsoft.com/office/drawing/2014/main" id="{2FB6988F-3E0C-BCF5-DDE8-EB712867FC5F}"/>
                  </a:ext>
                </a:extLst>
              </p:cNvPr>
              <p:cNvSpPr txBox="1"/>
              <p:nvPr/>
            </p:nvSpPr>
            <p:spPr>
              <a:xfrm>
                <a:off x="203631" y="3183251"/>
                <a:ext cx="1359631" cy="44839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l">
                  <a:lnSpc>
                    <a:spcPts val="730"/>
                  </a:lnSpc>
                </a:pPr>
                <a:r>
                  <a:rPr lang="ja-JP" altLang="en-US" sz="550" b="1" i="0" u="none" strike="noStrike" baseline="0" dirty="0">
                    <a:latin typeface="GothicMB101Pro-Regular"/>
                  </a:rPr>
                  <a:t>インターホンリモコン</a:t>
                </a:r>
              </a:p>
              <a:p>
                <a:pPr algn="l">
                  <a:lnSpc>
                    <a:spcPts val="730"/>
                  </a:lnSpc>
                </a:pPr>
                <a:r>
                  <a:rPr lang="ja-JP" altLang="en-US" sz="550" b="1" i="0" u="none" strike="noStrike" spc="-20" dirty="0">
                    <a:latin typeface="GothicMB101Pro-Regular"/>
                  </a:rPr>
                  <a:t>セット付き 希望小売価格</a:t>
                </a:r>
                <a:endParaRPr kumimoji="1" lang="ja-JP" altLang="en-US" sz="550" b="1" spc="-20" dirty="0"/>
              </a:p>
              <a:p>
                <a:pPr algn="l">
                  <a:lnSpc>
                    <a:spcPts val="730"/>
                  </a:lnSpc>
                </a:pPr>
                <a:r>
                  <a:rPr lang="ja-JP" altLang="en-US" sz="550" b="1" i="0" u="none" strike="noStrike" baseline="0" dirty="0">
                    <a:latin typeface="GothicMB101Pro-Regular"/>
                  </a:rPr>
                  <a:t>無線</a:t>
                </a:r>
                <a:r>
                  <a:rPr lang="en-US" altLang="ja-JP" sz="700" b="1" i="0" u="none" strike="noStrike" baseline="0" dirty="0">
                    <a:latin typeface="GothicMB101Pro-Regular"/>
                  </a:rPr>
                  <a:t>LAN</a:t>
                </a:r>
                <a:r>
                  <a:rPr lang="ja-JP" altLang="en-US" sz="550" b="1" i="0" u="none" strike="noStrike" baseline="0" dirty="0">
                    <a:latin typeface="GothicMB101Pro-Regular"/>
                  </a:rPr>
                  <a:t>対応</a:t>
                </a:r>
                <a:r>
                  <a:rPr lang="ja-JP" altLang="en-US" sz="550" b="1" i="0" u="none" strike="noStrike" spc="-100" dirty="0">
                    <a:latin typeface="GothicMB101Pro-Regular"/>
                  </a:rPr>
                  <a:t>インターホンリモコン</a:t>
                </a:r>
              </a:p>
              <a:p>
                <a:pPr algn="l">
                  <a:lnSpc>
                    <a:spcPts val="730"/>
                  </a:lnSpc>
                </a:pPr>
                <a:r>
                  <a:rPr lang="ja-JP" altLang="en-US" sz="550" b="1" i="0" u="none" strike="noStrike" spc="-20" dirty="0">
                    <a:latin typeface="GothicMB101Pro-Regular"/>
                  </a:rPr>
                  <a:t>セット付き 希望小売価格</a:t>
                </a:r>
                <a:endParaRPr kumimoji="1" lang="ja-JP" altLang="en-US" sz="550" b="1" spc="-20" dirty="0"/>
              </a:p>
            </p:txBody>
          </p:sp>
          <p:sp>
            <p:nvSpPr>
              <p:cNvPr id="289" name="テキスト ボックス 288">
                <a:extLst>
                  <a:ext uri="{FF2B5EF4-FFF2-40B4-BE49-F238E27FC236}">
                    <a16:creationId xmlns:a16="http://schemas.microsoft.com/office/drawing/2014/main" id="{C96EA6DC-1958-73C2-C8DB-53903CB3288E}"/>
                  </a:ext>
                </a:extLst>
              </p:cNvPr>
              <p:cNvSpPr txBox="1"/>
              <p:nvPr/>
            </p:nvSpPr>
            <p:spPr>
              <a:xfrm>
                <a:off x="998487" y="3202394"/>
                <a:ext cx="1564847" cy="24622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altLang="zh-CN" sz="1000" b="1" i="0" u="none" strike="noStrike" spc="50" dirty="0">
                    <a:latin typeface="ＭＳ Ｐゴシック" panose="020B0600070205080204" pitchFamily="50" charset="-128"/>
                    <a:ea typeface="ＭＳ Ｐゴシック" panose="020B0600070205080204" pitchFamily="50" charset="-128"/>
                  </a:rPr>
                  <a:t>1,018,600</a:t>
                </a:r>
                <a:r>
                  <a:rPr lang="zh-CN" altLang="en-US" sz="700" b="1" i="0" u="none" strike="noStrike" baseline="0" dirty="0">
                    <a:latin typeface="ＭＳ Ｐゴシック" panose="020B0600070205080204" pitchFamily="50" charset="-128"/>
                    <a:ea typeface="ＭＳ Ｐゴシック" panose="020B0600070205080204" pitchFamily="50" charset="-128"/>
                  </a:rPr>
                  <a:t>円</a:t>
                </a:r>
                <a:r>
                  <a:rPr lang="zh-CN" altLang="en-US" sz="600" b="1" i="0" u="none" strike="noStrike" spc="50" dirty="0">
                    <a:latin typeface="ＭＳ Ｐゴシック" panose="020B0600070205080204" pitchFamily="50" charset="-128"/>
                    <a:ea typeface="ＭＳ Ｐゴシック" panose="020B0600070205080204" pitchFamily="50" charset="-128"/>
                  </a:rPr>
                  <a:t>（税抜</a:t>
                </a:r>
                <a:r>
                  <a:rPr lang="en-US" altLang="zh-CN" sz="800" b="1" i="0" u="none" strike="noStrike" spc="50" dirty="0">
                    <a:latin typeface="ＭＳ Ｐゴシック" panose="020B0600070205080204" pitchFamily="50" charset="-128"/>
                    <a:ea typeface="ＭＳ Ｐゴシック" panose="020B0600070205080204" pitchFamily="50" charset="-128"/>
                  </a:rPr>
                  <a:t>926,000</a:t>
                </a:r>
                <a:r>
                  <a:rPr lang="zh-CN" altLang="en-US" sz="600" b="1" i="0" u="none" strike="noStrike" spc="50" dirty="0">
                    <a:latin typeface="ＭＳ Ｐゴシック" panose="020B0600070205080204" pitchFamily="50" charset="-128"/>
                    <a:ea typeface="ＭＳ Ｐゴシック" panose="020B0600070205080204" pitchFamily="50" charset="-128"/>
                  </a:rPr>
                  <a:t>円）</a:t>
                </a:r>
                <a:endParaRPr lang="ja-JP" altLang="en-US" sz="600" b="1" spc="50" dirty="0">
                  <a:latin typeface="ＭＳ Ｐゴシック" panose="020B0600070205080204" pitchFamily="50" charset="-128"/>
                  <a:ea typeface="ＭＳ Ｐゴシック" panose="020B0600070205080204" pitchFamily="50" charset="-128"/>
                </a:endParaRPr>
              </a:p>
            </p:txBody>
          </p:sp>
          <p:sp>
            <p:nvSpPr>
              <p:cNvPr id="290" name="テキスト ボックス 289">
                <a:extLst>
                  <a:ext uri="{FF2B5EF4-FFF2-40B4-BE49-F238E27FC236}">
                    <a16:creationId xmlns:a16="http://schemas.microsoft.com/office/drawing/2014/main" id="{44EB29B5-D11D-E628-B8A7-06D942D2C5F1}"/>
                  </a:ext>
                </a:extLst>
              </p:cNvPr>
              <p:cNvSpPr txBox="1"/>
              <p:nvPr/>
            </p:nvSpPr>
            <p:spPr>
              <a:xfrm>
                <a:off x="998487" y="3435513"/>
                <a:ext cx="1564847" cy="24622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altLang="zh-CN" sz="1000" b="1" i="0" u="none" strike="noStrike" spc="50" dirty="0">
                    <a:latin typeface="ＭＳ Ｐゴシック" panose="020B0600070205080204" pitchFamily="50" charset="-128"/>
                    <a:ea typeface="ＭＳ Ｐゴシック" panose="020B0600070205080204" pitchFamily="50" charset="-128"/>
                  </a:rPr>
                  <a:t>1,029,600</a:t>
                </a:r>
                <a:r>
                  <a:rPr lang="zh-CN" altLang="en-US" sz="700" b="1" i="0" u="none" strike="noStrike" baseline="0" dirty="0">
                    <a:latin typeface="ＭＳ Ｐゴシック" panose="020B0600070205080204" pitchFamily="50" charset="-128"/>
                    <a:ea typeface="ＭＳ Ｐゴシック" panose="020B0600070205080204" pitchFamily="50" charset="-128"/>
                  </a:rPr>
                  <a:t>円</a:t>
                </a:r>
                <a:r>
                  <a:rPr lang="zh-CN" altLang="en-US" sz="600" b="1" i="0" u="none" strike="noStrike" spc="50" dirty="0">
                    <a:latin typeface="ＭＳ Ｐゴシック" panose="020B0600070205080204" pitchFamily="50" charset="-128"/>
                    <a:ea typeface="ＭＳ Ｐゴシック" panose="020B0600070205080204" pitchFamily="50" charset="-128"/>
                  </a:rPr>
                  <a:t>（税抜</a:t>
                </a:r>
                <a:r>
                  <a:rPr lang="en-US" altLang="zh-CN" sz="800" b="1" i="0" u="none" strike="noStrike" spc="50" dirty="0">
                    <a:latin typeface="ＭＳ Ｐゴシック" panose="020B0600070205080204" pitchFamily="50" charset="-128"/>
                    <a:ea typeface="ＭＳ Ｐゴシック" panose="020B0600070205080204" pitchFamily="50" charset="-128"/>
                  </a:rPr>
                  <a:t>936,000</a:t>
                </a:r>
                <a:r>
                  <a:rPr lang="zh-CN" altLang="en-US" sz="600" b="1" i="0" u="none" strike="noStrike" spc="50" dirty="0">
                    <a:latin typeface="ＭＳ Ｐゴシック" panose="020B0600070205080204" pitchFamily="50" charset="-128"/>
                    <a:ea typeface="ＭＳ Ｐゴシック" panose="020B0600070205080204" pitchFamily="50" charset="-128"/>
                  </a:rPr>
                  <a:t>円）</a:t>
                </a:r>
                <a:endParaRPr lang="ja-JP" altLang="en-US" sz="600" b="1" spc="50" dirty="0">
                  <a:latin typeface="ＭＳ Ｐゴシック" panose="020B0600070205080204" pitchFamily="50" charset="-128"/>
                  <a:ea typeface="ＭＳ Ｐゴシック" panose="020B0600070205080204" pitchFamily="50" charset="-128"/>
                </a:endParaRPr>
              </a:p>
            </p:txBody>
          </p:sp>
          <p:grpSp>
            <p:nvGrpSpPr>
              <p:cNvPr id="292" name="グループ化 291">
                <a:extLst>
                  <a:ext uri="{FF2B5EF4-FFF2-40B4-BE49-F238E27FC236}">
                    <a16:creationId xmlns:a16="http://schemas.microsoft.com/office/drawing/2014/main" id="{EC86E31E-E7C9-1F2B-6627-F426BBABB8C5}"/>
                  </a:ext>
                </a:extLst>
              </p:cNvPr>
              <p:cNvGrpSpPr/>
              <p:nvPr/>
            </p:nvGrpSpPr>
            <p:grpSpPr>
              <a:xfrm>
                <a:off x="171689" y="3625085"/>
                <a:ext cx="2244708" cy="396420"/>
                <a:chOff x="171689" y="3592565"/>
                <a:chExt cx="2244708" cy="396420"/>
              </a:xfrm>
            </p:grpSpPr>
            <p:sp>
              <p:nvSpPr>
                <p:cNvPr id="294" name="四角形: 角を丸くする 293">
                  <a:extLst>
                    <a:ext uri="{FF2B5EF4-FFF2-40B4-BE49-F238E27FC236}">
                      <a16:creationId xmlns:a16="http://schemas.microsoft.com/office/drawing/2014/main" id="{F1C17546-4553-7699-9A28-27C33F8E62B6}"/>
                    </a:ext>
                  </a:extLst>
                </p:cNvPr>
                <p:cNvSpPr/>
                <p:nvPr/>
              </p:nvSpPr>
              <p:spPr>
                <a:xfrm>
                  <a:off x="446014" y="3623071"/>
                  <a:ext cx="1970383" cy="335408"/>
                </a:xfrm>
                <a:prstGeom prst="roundRect">
                  <a:avLst>
                    <a:gd name="adj" fmla="val 10518"/>
                  </a:avLst>
                </a:prstGeom>
                <a:noFill/>
                <a:ln w="22225">
                  <a:solidFill>
                    <a:srgbClr val="E60012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295" name="楕円 294">
                  <a:extLst>
                    <a:ext uri="{FF2B5EF4-FFF2-40B4-BE49-F238E27FC236}">
                      <a16:creationId xmlns:a16="http://schemas.microsoft.com/office/drawing/2014/main" id="{2DB1D615-38E5-DA93-6A4F-5F2E6ADB60BA}"/>
                    </a:ext>
                  </a:extLst>
                </p:cNvPr>
                <p:cNvSpPr/>
                <p:nvPr/>
              </p:nvSpPr>
              <p:spPr>
                <a:xfrm>
                  <a:off x="298731" y="3592565"/>
                  <a:ext cx="396420" cy="396420"/>
                </a:xfrm>
                <a:prstGeom prst="ellipse">
                  <a:avLst/>
                </a:prstGeom>
                <a:solidFill>
                  <a:srgbClr val="E60012"/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296" name="テキスト ボックス 295">
                  <a:extLst>
                    <a:ext uri="{FF2B5EF4-FFF2-40B4-BE49-F238E27FC236}">
                      <a16:creationId xmlns:a16="http://schemas.microsoft.com/office/drawing/2014/main" id="{88292528-7165-DAA2-E46B-E0DEEE7A8280}"/>
                    </a:ext>
                  </a:extLst>
                </p:cNvPr>
                <p:cNvSpPr txBox="1"/>
                <p:nvPr/>
              </p:nvSpPr>
              <p:spPr>
                <a:xfrm rot="21019187">
                  <a:off x="171689" y="3623578"/>
                  <a:ext cx="629475" cy="307777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 algn="ctr"/>
                  <a:r>
                    <a:rPr lang="ja-JP" altLang="en-US" sz="700" b="1" i="0" u="none" strike="noStrike" baseline="0" dirty="0">
                      <a:solidFill>
                        <a:srgbClr val="FFFFFF"/>
                      </a:solidFill>
                      <a:latin typeface="GothicMB101Pro-DeBold"/>
                    </a:rPr>
                    <a:t>当店</a:t>
                  </a:r>
                </a:p>
                <a:p>
                  <a:pPr algn="ctr"/>
                  <a:r>
                    <a:rPr lang="ja-JP" altLang="en-US" sz="700" b="1" i="0" u="none" strike="noStrike" baseline="0" dirty="0">
                      <a:solidFill>
                        <a:srgbClr val="FFFFFF"/>
                      </a:solidFill>
                      <a:latin typeface="GothicMB101Pro-DeBold"/>
                    </a:rPr>
                    <a:t>特別価格</a:t>
                  </a:r>
                  <a:endParaRPr lang="ja-JP" altLang="en-US" sz="700" dirty="0"/>
                </a:p>
              </p:txBody>
            </p:sp>
          </p:grpSp>
        </p:grpSp>
        <p:grpSp>
          <p:nvGrpSpPr>
            <p:cNvPr id="6" name="グループ化 5">
              <a:extLst>
                <a:ext uri="{FF2B5EF4-FFF2-40B4-BE49-F238E27FC236}">
                  <a16:creationId xmlns:a16="http://schemas.microsoft.com/office/drawing/2014/main" id="{C18CA972-270F-4F38-565A-9D1F52D84CA7}"/>
                </a:ext>
              </a:extLst>
            </p:cNvPr>
            <p:cNvGrpSpPr/>
            <p:nvPr/>
          </p:nvGrpSpPr>
          <p:grpSpPr>
            <a:xfrm>
              <a:off x="2011944" y="8126262"/>
              <a:ext cx="604237" cy="222240"/>
              <a:chOff x="2005278" y="4158608"/>
              <a:chExt cx="604237" cy="222240"/>
            </a:xfrm>
          </p:grpSpPr>
          <p:sp>
            <p:nvSpPr>
              <p:cNvPr id="7" name="テキスト ボックス 6">
                <a:extLst>
                  <a:ext uri="{FF2B5EF4-FFF2-40B4-BE49-F238E27FC236}">
                    <a16:creationId xmlns:a16="http://schemas.microsoft.com/office/drawing/2014/main" id="{9482662A-C511-801C-14C8-5A36991E2CC1}"/>
                  </a:ext>
                </a:extLst>
              </p:cNvPr>
              <p:cNvSpPr txBox="1"/>
              <p:nvPr/>
            </p:nvSpPr>
            <p:spPr>
              <a:xfrm>
                <a:off x="2005278" y="4158608"/>
                <a:ext cx="604237" cy="22224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ts val="500"/>
                  </a:lnSpc>
                </a:pPr>
                <a:r>
                  <a:rPr kumimoji="1" lang="ja-JP" altLang="en-US" sz="500" b="1" spc="-100" dirty="0">
                    <a:solidFill>
                      <a:srgbClr val="E70012"/>
                    </a:solidFill>
                  </a:rPr>
                  <a:t>エマージェンシー</a:t>
                </a:r>
                <a:endParaRPr kumimoji="1" lang="en-US" altLang="ja-JP" sz="500" b="1" spc="-100" dirty="0">
                  <a:solidFill>
                    <a:srgbClr val="E70012"/>
                  </a:solidFill>
                </a:endParaRPr>
              </a:p>
              <a:p>
                <a:pPr>
                  <a:lnSpc>
                    <a:spcPts val="500"/>
                  </a:lnSpc>
                </a:pPr>
                <a:r>
                  <a:rPr kumimoji="1" lang="ja-JP" altLang="en-US" sz="500" b="1" spc="-100" dirty="0">
                    <a:solidFill>
                      <a:srgbClr val="E70012"/>
                    </a:solidFill>
                  </a:rPr>
                  <a:t>ストップ</a:t>
                </a:r>
                <a:r>
                  <a:rPr kumimoji="1" lang="ja-JP" altLang="en-US" sz="500" b="1" spc="-100" dirty="0" smtClean="0">
                    <a:solidFill>
                      <a:srgbClr val="E70012"/>
                    </a:solidFill>
                  </a:rPr>
                  <a:t>機能付き</a:t>
                </a:r>
                <a:endParaRPr kumimoji="1" lang="ja-JP" altLang="en-US" sz="500" b="1" spc="-100" dirty="0">
                  <a:solidFill>
                    <a:srgbClr val="E70012"/>
                  </a:solidFill>
                </a:endParaRPr>
              </a:p>
            </p:txBody>
          </p:sp>
          <p:sp>
            <p:nvSpPr>
              <p:cNvPr id="8" name="正方形/長方形 7">
                <a:extLst>
                  <a:ext uri="{FF2B5EF4-FFF2-40B4-BE49-F238E27FC236}">
                    <a16:creationId xmlns:a16="http://schemas.microsoft.com/office/drawing/2014/main" id="{0D549B5E-3549-D14A-E1E6-6045537C9E83}"/>
                  </a:ext>
                </a:extLst>
              </p:cNvPr>
              <p:cNvSpPr/>
              <p:nvPr/>
            </p:nvSpPr>
            <p:spPr>
              <a:xfrm>
                <a:off x="2071222" y="4177560"/>
                <a:ext cx="474188" cy="144560"/>
              </a:xfrm>
              <a:prstGeom prst="rect">
                <a:avLst/>
              </a:prstGeom>
              <a:noFill/>
              <a:ln w="6350">
                <a:solidFill>
                  <a:srgbClr val="E70012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</p:grpSp>
      <p:grpSp>
        <p:nvGrpSpPr>
          <p:cNvPr id="47" name="グループ化 46">
            <a:extLst>
              <a:ext uri="{FF2B5EF4-FFF2-40B4-BE49-F238E27FC236}">
                <a16:creationId xmlns:a16="http://schemas.microsoft.com/office/drawing/2014/main" id="{87A6619F-610F-0D20-0CD3-F41453B3C4F5}"/>
              </a:ext>
            </a:extLst>
          </p:cNvPr>
          <p:cNvGrpSpPr/>
          <p:nvPr/>
        </p:nvGrpSpPr>
        <p:grpSpPr>
          <a:xfrm>
            <a:off x="5243738" y="1876552"/>
            <a:ext cx="1125513" cy="541345"/>
            <a:chOff x="391130" y="1876552"/>
            <a:chExt cx="1125513" cy="541345"/>
          </a:xfrm>
        </p:grpSpPr>
        <p:pic>
          <p:nvPicPr>
            <p:cNvPr id="448" name="図 447">
              <a:extLst>
                <a:ext uri="{FF2B5EF4-FFF2-40B4-BE49-F238E27FC236}">
                  <a16:creationId xmlns:a16="http://schemas.microsoft.com/office/drawing/2014/main" id="{DBCA3C96-24C1-2DF6-9C46-AB53C84F4D7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0102" y="1876552"/>
              <a:ext cx="1011104" cy="172436"/>
            </a:xfrm>
            <a:prstGeom prst="rect">
              <a:avLst/>
            </a:prstGeom>
          </p:spPr>
        </p:pic>
        <p:grpSp>
          <p:nvGrpSpPr>
            <p:cNvPr id="449" name="グループ化 448">
              <a:extLst>
                <a:ext uri="{FF2B5EF4-FFF2-40B4-BE49-F238E27FC236}">
                  <a16:creationId xmlns:a16="http://schemas.microsoft.com/office/drawing/2014/main" id="{1265F5FC-4364-F3EC-5350-DF2F37E7D0B3}"/>
                </a:ext>
              </a:extLst>
            </p:cNvPr>
            <p:cNvGrpSpPr/>
            <p:nvPr/>
          </p:nvGrpSpPr>
          <p:grpSpPr>
            <a:xfrm>
              <a:off x="391130" y="2071247"/>
              <a:ext cx="1125513" cy="346650"/>
              <a:chOff x="391130" y="2070211"/>
              <a:chExt cx="1125513" cy="346650"/>
            </a:xfrm>
          </p:grpSpPr>
          <p:grpSp>
            <p:nvGrpSpPr>
              <p:cNvPr id="450" name="グループ化 449">
                <a:extLst>
                  <a:ext uri="{FF2B5EF4-FFF2-40B4-BE49-F238E27FC236}">
                    <a16:creationId xmlns:a16="http://schemas.microsoft.com/office/drawing/2014/main" id="{6591A044-025E-E503-4CC4-0AB59FE48718}"/>
                  </a:ext>
                </a:extLst>
              </p:cNvPr>
              <p:cNvGrpSpPr/>
              <p:nvPr/>
            </p:nvGrpSpPr>
            <p:grpSpPr>
              <a:xfrm>
                <a:off x="420102" y="2116242"/>
                <a:ext cx="1011104" cy="260916"/>
                <a:chOff x="420102" y="2115972"/>
                <a:chExt cx="1011104" cy="260916"/>
              </a:xfrm>
            </p:grpSpPr>
            <p:sp>
              <p:nvSpPr>
                <p:cNvPr id="460" name="四角形: 角を丸くする 459">
                  <a:extLst>
                    <a:ext uri="{FF2B5EF4-FFF2-40B4-BE49-F238E27FC236}">
                      <a16:creationId xmlns:a16="http://schemas.microsoft.com/office/drawing/2014/main" id="{CC5059F2-D483-66D5-D1D8-815BAEFE40C2}"/>
                    </a:ext>
                  </a:extLst>
                </p:cNvPr>
                <p:cNvSpPr/>
                <p:nvPr/>
              </p:nvSpPr>
              <p:spPr>
                <a:xfrm>
                  <a:off x="420102" y="2117240"/>
                  <a:ext cx="1011104" cy="259648"/>
                </a:xfrm>
                <a:prstGeom prst="roundRect">
                  <a:avLst/>
                </a:prstGeom>
                <a:noFill/>
                <a:ln w="9525">
                  <a:solidFill>
                    <a:srgbClr val="009B74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461" name="フリーフォーム: 図形 460">
                  <a:extLst>
                    <a:ext uri="{FF2B5EF4-FFF2-40B4-BE49-F238E27FC236}">
                      <a16:creationId xmlns:a16="http://schemas.microsoft.com/office/drawing/2014/main" id="{E5345C3D-CF1C-C2D2-1397-3257104FC6C4}"/>
                    </a:ext>
                  </a:extLst>
                </p:cNvPr>
                <p:cNvSpPr/>
                <p:nvPr/>
              </p:nvSpPr>
              <p:spPr>
                <a:xfrm>
                  <a:off x="420102" y="2115972"/>
                  <a:ext cx="1011104" cy="96549"/>
                </a:xfrm>
                <a:custGeom>
                  <a:avLst/>
                  <a:gdLst>
                    <a:gd name="connsiteX0" fmla="*/ 43276 w 1011104"/>
                    <a:gd name="connsiteY0" fmla="*/ 0 h 96549"/>
                    <a:gd name="connsiteX1" fmla="*/ 967828 w 1011104"/>
                    <a:gd name="connsiteY1" fmla="*/ 0 h 96549"/>
                    <a:gd name="connsiteX2" fmla="*/ 1011104 w 1011104"/>
                    <a:gd name="connsiteY2" fmla="*/ 43276 h 96549"/>
                    <a:gd name="connsiteX3" fmla="*/ 1011104 w 1011104"/>
                    <a:gd name="connsiteY3" fmla="*/ 96549 h 96549"/>
                    <a:gd name="connsiteX4" fmla="*/ 0 w 1011104"/>
                    <a:gd name="connsiteY4" fmla="*/ 96549 h 96549"/>
                    <a:gd name="connsiteX5" fmla="*/ 0 w 1011104"/>
                    <a:gd name="connsiteY5" fmla="*/ 43276 h 96549"/>
                    <a:gd name="connsiteX6" fmla="*/ 43276 w 1011104"/>
                    <a:gd name="connsiteY6" fmla="*/ 0 h 9654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1011104" h="96549">
                      <a:moveTo>
                        <a:pt x="43276" y="0"/>
                      </a:moveTo>
                      <a:lnTo>
                        <a:pt x="967828" y="0"/>
                      </a:lnTo>
                      <a:cubicBezTo>
                        <a:pt x="991729" y="0"/>
                        <a:pt x="1011104" y="19375"/>
                        <a:pt x="1011104" y="43276"/>
                      </a:cubicBezTo>
                      <a:lnTo>
                        <a:pt x="1011104" y="96549"/>
                      </a:lnTo>
                      <a:lnTo>
                        <a:pt x="0" y="96549"/>
                      </a:lnTo>
                      <a:lnTo>
                        <a:pt x="0" y="43276"/>
                      </a:lnTo>
                      <a:cubicBezTo>
                        <a:pt x="0" y="19375"/>
                        <a:pt x="19375" y="0"/>
                        <a:pt x="43276" y="0"/>
                      </a:cubicBezTo>
                      <a:close/>
                    </a:path>
                  </a:pathLst>
                </a:custGeom>
                <a:solidFill>
                  <a:srgbClr val="009B74"/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kumimoji="1" lang="ja-JP" altLang="en-US">
                    <a:solidFill>
                      <a:srgbClr val="00B088"/>
                    </a:solidFill>
                  </a:endParaRPr>
                </a:p>
              </p:txBody>
            </p:sp>
          </p:grpSp>
          <p:sp>
            <p:nvSpPr>
              <p:cNvPr id="451" name="テキスト ボックス 450">
                <a:extLst>
                  <a:ext uri="{FF2B5EF4-FFF2-40B4-BE49-F238E27FC236}">
                    <a16:creationId xmlns:a16="http://schemas.microsoft.com/office/drawing/2014/main" id="{24D38797-FF20-B88D-41B3-AE923105A3B1}"/>
                  </a:ext>
                </a:extLst>
              </p:cNvPr>
              <p:cNvSpPr txBox="1"/>
              <p:nvPr/>
            </p:nvSpPr>
            <p:spPr>
              <a:xfrm>
                <a:off x="637167" y="2070211"/>
                <a:ext cx="718111" cy="18466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ja-JP" altLang="en-US" sz="600" b="1" i="0" u="none" strike="noStrike" baseline="0" dirty="0">
                    <a:solidFill>
                      <a:srgbClr val="FFFFFF"/>
                    </a:solidFill>
                    <a:latin typeface="HiraginoUDSansStd-W5"/>
                  </a:rPr>
                  <a:t>アプリ対応</a:t>
                </a:r>
                <a:endParaRPr lang="ja-JP" altLang="en-US" sz="600" b="1" dirty="0"/>
              </a:p>
            </p:txBody>
          </p:sp>
          <p:grpSp>
            <p:nvGrpSpPr>
              <p:cNvPr id="454" name="グループ化 453">
                <a:extLst>
                  <a:ext uri="{FF2B5EF4-FFF2-40B4-BE49-F238E27FC236}">
                    <a16:creationId xmlns:a16="http://schemas.microsoft.com/office/drawing/2014/main" id="{83727598-A3A8-3487-4B92-44BFEC926102}"/>
                  </a:ext>
                </a:extLst>
              </p:cNvPr>
              <p:cNvGrpSpPr/>
              <p:nvPr/>
            </p:nvGrpSpPr>
            <p:grpSpPr>
              <a:xfrm>
                <a:off x="391130" y="2191709"/>
                <a:ext cx="1125513" cy="225152"/>
                <a:chOff x="391130" y="2191709"/>
                <a:chExt cx="1125513" cy="225152"/>
              </a:xfrm>
            </p:grpSpPr>
            <p:sp>
              <p:nvSpPr>
                <p:cNvPr id="455" name="テキスト ボックス 454">
                  <a:extLst>
                    <a:ext uri="{FF2B5EF4-FFF2-40B4-BE49-F238E27FC236}">
                      <a16:creationId xmlns:a16="http://schemas.microsoft.com/office/drawing/2014/main" id="{38B85000-9453-92B8-3625-BEAAC9C9CE7B}"/>
                    </a:ext>
                  </a:extLst>
                </p:cNvPr>
                <p:cNvSpPr txBox="1"/>
                <p:nvPr/>
              </p:nvSpPr>
              <p:spPr>
                <a:xfrm>
                  <a:off x="391130" y="2252649"/>
                  <a:ext cx="1125513" cy="164212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 algn="l">
                    <a:lnSpc>
                      <a:spcPts val="500"/>
                    </a:lnSpc>
                  </a:pPr>
                  <a:r>
                    <a:rPr lang="en-US" altLang="ja-JP" sz="1100" i="0" u="none" strike="noStrike" baseline="0" dirty="0">
                      <a:latin typeface="HGSｺﾞｼｯｸM" panose="020B0600000000000000" pitchFamily="50" charset="-128"/>
                      <a:ea typeface="HGSｺﾞｼｯｸM" panose="020B0600000000000000" pitchFamily="50" charset="-128"/>
                    </a:rPr>
                    <a:t>(</a:t>
                  </a:r>
                  <a:r>
                    <a:rPr lang="ja-JP" altLang="en-US" sz="1100" i="0" u="none" strike="noStrike" baseline="0" dirty="0">
                      <a:latin typeface="HGSｺﾞｼｯｸM" panose="020B0600000000000000" pitchFamily="50" charset="-128"/>
                      <a:ea typeface="HGSｺﾞｼｯｸM" panose="020B0600000000000000" pitchFamily="50" charset="-128"/>
                    </a:rPr>
                    <a:t>　　　　　  </a:t>
                  </a:r>
                  <a:r>
                    <a:rPr lang="en-US" altLang="ja-JP" sz="1100" i="0" u="none" strike="noStrike" baseline="0" dirty="0">
                      <a:latin typeface="HGSｺﾞｼｯｸM" panose="020B0600000000000000" pitchFamily="50" charset="-128"/>
                      <a:ea typeface="HGSｺﾞｼｯｸM" panose="020B0600000000000000" pitchFamily="50" charset="-128"/>
                    </a:rPr>
                    <a:t>)</a:t>
                  </a:r>
                  <a:endParaRPr lang="ja-JP" altLang="en-US" sz="1100" spc="-100" dirty="0">
                    <a:latin typeface="HGSｺﾞｼｯｸM" panose="020B0600000000000000" pitchFamily="50" charset="-128"/>
                    <a:ea typeface="HGSｺﾞｼｯｸM" panose="020B0600000000000000" pitchFamily="50" charset="-128"/>
                  </a:endParaRPr>
                </a:p>
              </p:txBody>
            </p:sp>
            <p:sp>
              <p:nvSpPr>
                <p:cNvPr id="457" name="テキスト ボックス 456">
                  <a:extLst>
                    <a:ext uri="{FF2B5EF4-FFF2-40B4-BE49-F238E27FC236}">
                      <a16:creationId xmlns:a16="http://schemas.microsoft.com/office/drawing/2014/main" id="{D036D6C0-E6AC-2D7C-BDE4-38AC1735158C}"/>
                    </a:ext>
                  </a:extLst>
                </p:cNvPr>
                <p:cNvSpPr txBox="1"/>
                <p:nvPr/>
              </p:nvSpPr>
              <p:spPr>
                <a:xfrm>
                  <a:off x="456778" y="2191709"/>
                  <a:ext cx="1011104" cy="223972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 algn="l">
                    <a:lnSpc>
                      <a:spcPts val="500"/>
                    </a:lnSpc>
                  </a:pPr>
                  <a:r>
                    <a:rPr lang="ja-JP" altLang="en-US" sz="550" b="1" i="0" u="none" strike="noStrike" baseline="0" dirty="0">
                      <a:latin typeface="HiraginoUDSansStd-W3"/>
                    </a:rPr>
                    <a:t>無線</a:t>
                  </a:r>
                  <a:r>
                    <a:rPr lang="en-US" altLang="ja-JP" sz="700" i="0" u="none" strike="noStrike" baseline="0" dirty="0">
                      <a:latin typeface="HiraginoUDSansStd-W3"/>
                    </a:rPr>
                    <a:t>LAN</a:t>
                  </a:r>
                  <a:r>
                    <a:rPr lang="ja-JP" altLang="en-US" sz="550" b="1" i="0" u="none" strike="noStrike" baseline="0" dirty="0">
                      <a:latin typeface="HiraginoUDSansStd-W3"/>
                    </a:rPr>
                    <a:t>対応</a:t>
                  </a:r>
                </a:p>
                <a:p>
                  <a:pPr algn="l">
                    <a:lnSpc>
                      <a:spcPts val="500"/>
                    </a:lnSpc>
                  </a:pPr>
                  <a:r>
                    <a:rPr lang="ja-JP" altLang="en-US" sz="550" b="1" i="0" u="none" strike="noStrike" spc="-120" dirty="0">
                      <a:latin typeface="HiraginoUDSansStd-W3"/>
                    </a:rPr>
                    <a:t>インターホンリモコ</a:t>
                  </a:r>
                  <a:r>
                    <a:rPr lang="ja-JP" altLang="en-US" sz="550" b="1" i="0" u="none" strike="noStrike" spc="-50" dirty="0">
                      <a:latin typeface="HiraginoUDSansStd-W3"/>
                    </a:rPr>
                    <a:t>ン選択時</a:t>
                  </a:r>
                  <a:endParaRPr lang="ja-JP" altLang="en-US" sz="550" b="1" spc="-50" dirty="0"/>
                </a:p>
              </p:txBody>
            </p:sp>
          </p:grpSp>
        </p:grpSp>
      </p:grpSp>
      <p:grpSp>
        <p:nvGrpSpPr>
          <p:cNvPr id="10" name="グループ化 9">
            <a:extLst>
              <a:ext uri="{FF2B5EF4-FFF2-40B4-BE49-F238E27FC236}">
                <a16:creationId xmlns:a16="http://schemas.microsoft.com/office/drawing/2014/main" id="{3FF8757D-E796-9D2F-7EAB-6CE69F345EE9}"/>
              </a:ext>
            </a:extLst>
          </p:cNvPr>
          <p:cNvGrpSpPr/>
          <p:nvPr/>
        </p:nvGrpSpPr>
        <p:grpSpPr>
          <a:xfrm>
            <a:off x="2824596" y="1876552"/>
            <a:ext cx="1125513" cy="541345"/>
            <a:chOff x="391130" y="1876552"/>
            <a:chExt cx="1125513" cy="541345"/>
          </a:xfrm>
        </p:grpSpPr>
        <p:pic>
          <p:nvPicPr>
            <p:cNvPr id="11" name="図 10">
              <a:extLst>
                <a:ext uri="{FF2B5EF4-FFF2-40B4-BE49-F238E27FC236}">
                  <a16:creationId xmlns:a16="http://schemas.microsoft.com/office/drawing/2014/main" id="{01B4CE54-5A37-C407-8528-76F9AF5A48B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0102" y="1876552"/>
              <a:ext cx="1011104" cy="172436"/>
            </a:xfrm>
            <a:prstGeom prst="rect">
              <a:avLst/>
            </a:prstGeom>
          </p:spPr>
        </p:pic>
        <p:grpSp>
          <p:nvGrpSpPr>
            <p:cNvPr id="13" name="グループ化 12">
              <a:extLst>
                <a:ext uri="{FF2B5EF4-FFF2-40B4-BE49-F238E27FC236}">
                  <a16:creationId xmlns:a16="http://schemas.microsoft.com/office/drawing/2014/main" id="{91800FDA-8D05-4031-E243-8331FCB6E227}"/>
                </a:ext>
              </a:extLst>
            </p:cNvPr>
            <p:cNvGrpSpPr/>
            <p:nvPr/>
          </p:nvGrpSpPr>
          <p:grpSpPr>
            <a:xfrm>
              <a:off x="391130" y="2071247"/>
              <a:ext cx="1125513" cy="346650"/>
              <a:chOff x="391130" y="2070211"/>
              <a:chExt cx="1125513" cy="346650"/>
            </a:xfrm>
          </p:grpSpPr>
          <p:grpSp>
            <p:nvGrpSpPr>
              <p:cNvPr id="15" name="グループ化 14">
                <a:extLst>
                  <a:ext uri="{FF2B5EF4-FFF2-40B4-BE49-F238E27FC236}">
                    <a16:creationId xmlns:a16="http://schemas.microsoft.com/office/drawing/2014/main" id="{BD2EE600-BB03-851B-079B-F832FC3A242D}"/>
                  </a:ext>
                </a:extLst>
              </p:cNvPr>
              <p:cNvGrpSpPr/>
              <p:nvPr/>
            </p:nvGrpSpPr>
            <p:grpSpPr>
              <a:xfrm>
                <a:off x="420102" y="2116242"/>
                <a:ext cx="1011104" cy="260916"/>
                <a:chOff x="420102" y="2115972"/>
                <a:chExt cx="1011104" cy="260916"/>
              </a:xfrm>
            </p:grpSpPr>
            <p:sp>
              <p:nvSpPr>
                <p:cNvPr id="45" name="四角形: 角を丸くする 44">
                  <a:extLst>
                    <a:ext uri="{FF2B5EF4-FFF2-40B4-BE49-F238E27FC236}">
                      <a16:creationId xmlns:a16="http://schemas.microsoft.com/office/drawing/2014/main" id="{790CAB3F-0540-11FA-5705-1FAA66C6940E}"/>
                    </a:ext>
                  </a:extLst>
                </p:cNvPr>
                <p:cNvSpPr/>
                <p:nvPr/>
              </p:nvSpPr>
              <p:spPr>
                <a:xfrm>
                  <a:off x="420102" y="2117240"/>
                  <a:ext cx="1011104" cy="259648"/>
                </a:xfrm>
                <a:prstGeom prst="roundRect">
                  <a:avLst/>
                </a:prstGeom>
                <a:noFill/>
                <a:ln w="9525">
                  <a:solidFill>
                    <a:srgbClr val="009B74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46" name="フリーフォーム: 図形 45">
                  <a:extLst>
                    <a:ext uri="{FF2B5EF4-FFF2-40B4-BE49-F238E27FC236}">
                      <a16:creationId xmlns:a16="http://schemas.microsoft.com/office/drawing/2014/main" id="{3A954172-9660-9676-3375-01E917DD703E}"/>
                    </a:ext>
                  </a:extLst>
                </p:cNvPr>
                <p:cNvSpPr/>
                <p:nvPr/>
              </p:nvSpPr>
              <p:spPr>
                <a:xfrm>
                  <a:off x="420102" y="2115972"/>
                  <a:ext cx="1011104" cy="96549"/>
                </a:xfrm>
                <a:custGeom>
                  <a:avLst/>
                  <a:gdLst>
                    <a:gd name="connsiteX0" fmla="*/ 43276 w 1011104"/>
                    <a:gd name="connsiteY0" fmla="*/ 0 h 96549"/>
                    <a:gd name="connsiteX1" fmla="*/ 967828 w 1011104"/>
                    <a:gd name="connsiteY1" fmla="*/ 0 h 96549"/>
                    <a:gd name="connsiteX2" fmla="*/ 1011104 w 1011104"/>
                    <a:gd name="connsiteY2" fmla="*/ 43276 h 96549"/>
                    <a:gd name="connsiteX3" fmla="*/ 1011104 w 1011104"/>
                    <a:gd name="connsiteY3" fmla="*/ 96549 h 96549"/>
                    <a:gd name="connsiteX4" fmla="*/ 0 w 1011104"/>
                    <a:gd name="connsiteY4" fmla="*/ 96549 h 96549"/>
                    <a:gd name="connsiteX5" fmla="*/ 0 w 1011104"/>
                    <a:gd name="connsiteY5" fmla="*/ 43276 h 96549"/>
                    <a:gd name="connsiteX6" fmla="*/ 43276 w 1011104"/>
                    <a:gd name="connsiteY6" fmla="*/ 0 h 9654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1011104" h="96549">
                      <a:moveTo>
                        <a:pt x="43276" y="0"/>
                      </a:moveTo>
                      <a:lnTo>
                        <a:pt x="967828" y="0"/>
                      </a:lnTo>
                      <a:cubicBezTo>
                        <a:pt x="991729" y="0"/>
                        <a:pt x="1011104" y="19375"/>
                        <a:pt x="1011104" y="43276"/>
                      </a:cubicBezTo>
                      <a:lnTo>
                        <a:pt x="1011104" y="96549"/>
                      </a:lnTo>
                      <a:lnTo>
                        <a:pt x="0" y="96549"/>
                      </a:lnTo>
                      <a:lnTo>
                        <a:pt x="0" y="43276"/>
                      </a:lnTo>
                      <a:cubicBezTo>
                        <a:pt x="0" y="19375"/>
                        <a:pt x="19375" y="0"/>
                        <a:pt x="43276" y="0"/>
                      </a:cubicBezTo>
                      <a:close/>
                    </a:path>
                  </a:pathLst>
                </a:custGeom>
                <a:solidFill>
                  <a:srgbClr val="009B74"/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kumimoji="1" lang="ja-JP" altLang="en-US">
                    <a:solidFill>
                      <a:srgbClr val="00B088"/>
                    </a:solidFill>
                  </a:endParaRPr>
                </a:p>
              </p:txBody>
            </p:sp>
          </p:grpSp>
          <p:sp>
            <p:nvSpPr>
              <p:cNvPr id="21" name="テキスト ボックス 20">
                <a:extLst>
                  <a:ext uri="{FF2B5EF4-FFF2-40B4-BE49-F238E27FC236}">
                    <a16:creationId xmlns:a16="http://schemas.microsoft.com/office/drawing/2014/main" id="{71B4483E-8E8F-7889-615E-50BCC9804FAA}"/>
                  </a:ext>
                </a:extLst>
              </p:cNvPr>
              <p:cNvSpPr txBox="1"/>
              <p:nvPr/>
            </p:nvSpPr>
            <p:spPr>
              <a:xfrm>
                <a:off x="637167" y="2070211"/>
                <a:ext cx="718111" cy="18466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ja-JP" altLang="en-US" sz="600" b="1" i="0" u="none" strike="noStrike" baseline="0" dirty="0">
                    <a:solidFill>
                      <a:srgbClr val="FFFFFF"/>
                    </a:solidFill>
                    <a:latin typeface="HiraginoUDSansStd-W5"/>
                  </a:rPr>
                  <a:t>アプリ対応</a:t>
                </a:r>
                <a:endParaRPr lang="ja-JP" altLang="en-US" sz="600" b="1" dirty="0"/>
              </a:p>
            </p:txBody>
          </p:sp>
          <p:grpSp>
            <p:nvGrpSpPr>
              <p:cNvPr id="23" name="グループ化 22">
                <a:extLst>
                  <a:ext uri="{FF2B5EF4-FFF2-40B4-BE49-F238E27FC236}">
                    <a16:creationId xmlns:a16="http://schemas.microsoft.com/office/drawing/2014/main" id="{9448E629-79D3-EF97-B3A3-4843533E73D4}"/>
                  </a:ext>
                </a:extLst>
              </p:cNvPr>
              <p:cNvGrpSpPr/>
              <p:nvPr/>
            </p:nvGrpSpPr>
            <p:grpSpPr>
              <a:xfrm>
                <a:off x="391130" y="2191709"/>
                <a:ext cx="1125513" cy="225152"/>
                <a:chOff x="391130" y="2191709"/>
                <a:chExt cx="1125513" cy="225152"/>
              </a:xfrm>
            </p:grpSpPr>
            <p:sp>
              <p:nvSpPr>
                <p:cNvPr id="25" name="テキスト ボックス 24">
                  <a:extLst>
                    <a:ext uri="{FF2B5EF4-FFF2-40B4-BE49-F238E27FC236}">
                      <a16:creationId xmlns:a16="http://schemas.microsoft.com/office/drawing/2014/main" id="{760EE186-770E-2535-7732-BE6E01BA24DC}"/>
                    </a:ext>
                  </a:extLst>
                </p:cNvPr>
                <p:cNvSpPr txBox="1"/>
                <p:nvPr/>
              </p:nvSpPr>
              <p:spPr>
                <a:xfrm>
                  <a:off x="391130" y="2252649"/>
                  <a:ext cx="1125513" cy="164212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 algn="l">
                    <a:lnSpc>
                      <a:spcPts val="500"/>
                    </a:lnSpc>
                  </a:pPr>
                  <a:r>
                    <a:rPr lang="en-US" altLang="ja-JP" sz="1100" i="0" u="none" strike="noStrike" baseline="0" dirty="0">
                      <a:latin typeface="HGSｺﾞｼｯｸM" panose="020B0600000000000000" pitchFamily="50" charset="-128"/>
                      <a:ea typeface="HGSｺﾞｼｯｸM" panose="020B0600000000000000" pitchFamily="50" charset="-128"/>
                    </a:rPr>
                    <a:t>(</a:t>
                  </a:r>
                  <a:r>
                    <a:rPr lang="ja-JP" altLang="en-US" sz="1100" i="0" u="none" strike="noStrike" baseline="0" dirty="0">
                      <a:latin typeface="HGSｺﾞｼｯｸM" panose="020B0600000000000000" pitchFamily="50" charset="-128"/>
                      <a:ea typeface="HGSｺﾞｼｯｸM" panose="020B0600000000000000" pitchFamily="50" charset="-128"/>
                    </a:rPr>
                    <a:t>　　　　　  </a:t>
                  </a:r>
                  <a:r>
                    <a:rPr lang="en-US" altLang="ja-JP" sz="1100" i="0" u="none" strike="noStrike" baseline="0" dirty="0">
                      <a:latin typeface="HGSｺﾞｼｯｸM" panose="020B0600000000000000" pitchFamily="50" charset="-128"/>
                      <a:ea typeface="HGSｺﾞｼｯｸM" panose="020B0600000000000000" pitchFamily="50" charset="-128"/>
                    </a:rPr>
                    <a:t>)</a:t>
                  </a:r>
                  <a:endParaRPr lang="ja-JP" altLang="en-US" sz="1100" spc="-100" dirty="0">
                    <a:latin typeface="HGSｺﾞｼｯｸM" panose="020B0600000000000000" pitchFamily="50" charset="-128"/>
                    <a:ea typeface="HGSｺﾞｼｯｸM" panose="020B0600000000000000" pitchFamily="50" charset="-128"/>
                  </a:endParaRPr>
                </a:p>
              </p:txBody>
            </p:sp>
            <p:sp>
              <p:nvSpPr>
                <p:cNvPr id="29" name="テキスト ボックス 28">
                  <a:extLst>
                    <a:ext uri="{FF2B5EF4-FFF2-40B4-BE49-F238E27FC236}">
                      <a16:creationId xmlns:a16="http://schemas.microsoft.com/office/drawing/2014/main" id="{416B12BA-190E-4A11-AA22-F3BF874D998B}"/>
                    </a:ext>
                  </a:extLst>
                </p:cNvPr>
                <p:cNvSpPr txBox="1"/>
                <p:nvPr/>
              </p:nvSpPr>
              <p:spPr>
                <a:xfrm>
                  <a:off x="456778" y="2191709"/>
                  <a:ext cx="1011104" cy="223972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 algn="l">
                    <a:lnSpc>
                      <a:spcPts val="500"/>
                    </a:lnSpc>
                  </a:pPr>
                  <a:r>
                    <a:rPr lang="ja-JP" altLang="en-US" sz="550" b="1" i="0" u="none" strike="noStrike" baseline="0" dirty="0">
                      <a:latin typeface="HiraginoUDSansStd-W3"/>
                    </a:rPr>
                    <a:t>無線</a:t>
                  </a:r>
                  <a:r>
                    <a:rPr lang="en-US" altLang="ja-JP" sz="700" i="0" u="none" strike="noStrike" baseline="0" dirty="0">
                      <a:latin typeface="HiraginoUDSansStd-W3"/>
                    </a:rPr>
                    <a:t>LAN</a:t>
                  </a:r>
                  <a:r>
                    <a:rPr lang="ja-JP" altLang="en-US" sz="550" b="1" i="0" u="none" strike="noStrike" baseline="0" dirty="0">
                      <a:latin typeface="HiraginoUDSansStd-W3"/>
                    </a:rPr>
                    <a:t>対応</a:t>
                  </a:r>
                </a:p>
                <a:p>
                  <a:pPr algn="l">
                    <a:lnSpc>
                      <a:spcPts val="500"/>
                    </a:lnSpc>
                  </a:pPr>
                  <a:r>
                    <a:rPr lang="ja-JP" altLang="en-US" sz="550" b="1" i="0" u="none" strike="noStrike" spc="-120" dirty="0">
                      <a:latin typeface="HiraginoUDSansStd-W3"/>
                    </a:rPr>
                    <a:t>インターホンリモコ</a:t>
                  </a:r>
                  <a:r>
                    <a:rPr lang="ja-JP" altLang="en-US" sz="550" b="1" i="0" u="none" strike="noStrike" spc="-50" dirty="0">
                      <a:latin typeface="HiraginoUDSansStd-W3"/>
                    </a:rPr>
                    <a:t>ン選択時</a:t>
                  </a:r>
                  <a:endParaRPr lang="ja-JP" altLang="en-US" sz="550" b="1" spc="-50" dirty="0"/>
                </a:p>
              </p:txBody>
            </p:sp>
          </p:grpSp>
        </p:grpSp>
      </p:grp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F2018BD3-8AD0-07FA-92BE-60731570039A}"/>
              </a:ext>
            </a:extLst>
          </p:cNvPr>
          <p:cNvSpPr txBox="1"/>
          <p:nvPr/>
        </p:nvSpPr>
        <p:spPr>
          <a:xfrm>
            <a:off x="2801202" y="9164480"/>
            <a:ext cx="1126061" cy="1856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lnSpc>
                <a:spcPts val="800"/>
              </a:lnSpc>
            </a:pPr>
            <a:r>
              <a:rPr lang="en-US" altLang="ja-JP" sz="500" b="1" i="0" u="none" strike="noStrike" baseline="0" dirty="0">
                <a:latin typeface="GothicBBBPro-Medium"/>
              </a:rPr>
              <a:t>※</a:t>
            </a:r>
            <a:r>
              <a:rPr lang="ja-JP" altLang="en-US" sz="500" b="1" i="0" u="none" strike="noStrike" baseline="0" dirty="0">
                <a:latin typeface="GothicBBBPro-Medium"/>
              </a:rPr>
              <a:t>アプリには対応していません。</a:t>
            </a:r>
            <a:endParaRPr lang="ja-JP" altLang="en-US" sz="500" b="1" spc="-30" dirty="0"/>
          </a:p>
        </p:txBody>
      </p:sp>
      <p:sp>
        <p:nvSpPr>
          <p:cNvPr id="384" name="テキスト ボックス 383">
            <a:extLst>
              <a:ext uri="{FF2B5EF4-FFF2-40B4-BE49-F238E27FC236}">
                <a16:creationId xmlns:a16="http://schemas.microsoft.com/office/drawing/2014/main" id="{BA2AAFBE-2E0A-B780-1E91-D83359448FF8}"/>
              </a:ext>
            </a:extLst>
          </p:cNvPr>
          <p:cNvSpPr txBox="1"/>
          <p:nvPr/>
        </p:nvSpPr>
        <p:spPr>
          <a:xfrm>
            <a:off x="3072450" y="3661701"/>
            <a:ext cx="185945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ja-JP" sz="1800" b="1" i="0" u="none" strike="noStrike" spc="200" dirty="0">
                <a:solidFill>
                  <a:srgbClr val="E60012"/>
                </a:solidFill>
                <a:latin typeface="GothicMB101Pro-Medium"/>
              </a:rPr>
              <a:t>0,000,000</a:t>
            </a:r>
            <a:r>
              <a:rPr lang="ja-JP" altLang="en-US" sz="1200" b="1" i="0" u="none" strike="noStrike" spc="200" dirty="0">
                <a:solidFill>
                  <a:srgbClr val="E60012"/>
                </a:solidFill>
                <a:latin typeface="GothicMB101Pro-Medium"/>
              </a:rPr>
              <a:t>円</a:t>
            </a:r>
            <a:endParaRPr lang="ja-JP" altLang="en-US" sz="1200" b="1" spc="200" dirty="0">
              <a:solidFill>
                <a:srgbClr val="E60012"/>
              </a:solidFill>
            </a:endParaRPr>
          </a:p>
        </p:txBody>
      </p:sp>
      <p:sp>
        <p:nvSpPr>
          <p:cNvPr id="389" name="テキスト ボックス 388">
            <a:extLst>
              <a:ext uri="{FF2B5EF4-FFF2-40B4-BE49-F238E27FC236}">
                <a16:creationId xmlns:a16="http://schemas.microsoft.com/office/drawing/2014/main" id="{BA2AAFBE-2E0A-B780-1E91-D83359448FF8}"/>
              </a:ext>
            </a:extLst>
          </p:cNvPr>
          <p:cNvSpPr txBox="1"/>
          <p:nvPr/>
        </p:nvSpPr>
        <p:spPr>
          <a:xfrm>
            <a:off x="5475340" y="3677061"/>
            <a:ext cx="185945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ja-JP" sz="1800" b="1" i="0" u="none" strike="noStrike" spc="200" dirty="0">
                <a:solidFill>
                  <a:srgbClr val="E60012"/>
                </a:solidFill>
                <a:latin typeface="GothicMB101Pro-Medium"/>
              </a:rPr>
              <a:t>0,000,000</a:t>
            </a:r>
            <a:r>
              <a:rPr lang="ja-JP" altLang="en-US" sz="1200" b="1" i="0" u="none" strike="noStrike" spc="200" dirty="0">
                <a:solidFill>
                  <a:srgbClr val="E60012"/>
                </a:solidFill>
                <a:latin typeface="GothicMB101Pro-Medium"/>
              </a:rPr>
              <a:t>円</a:t>
            </a:r>
            <a:endParaRPr lang="ja-JP" altLang="en-US" sz="1200" b="1" spc="200" dirty="0">
              <a:solidFill>
                <a:srgbClr val="E60012"/>
              </a:solidFill>
            </a:endParaRPr>
          </a:p>
        </p:txBody>
      </p:sp>
      <p:sp>
        <p:nvSpPr>
          <p:cNvPr id="414" name="テキスト ボックス 413">
            <a:extLst>
              <a:ext uri="{FF2B5EF4-FFF2-40B4-BE49-F238E27FC236}">
                <a16:creationId xmlns:a16="http://schemas.microsoft.com/office/drawing/2014/main" id="{BA2AAFBE-2E0A-B780-1E91-D83359448FF8}"/>
              </a:ext>
            </a:extLst>
          </p:cNvPr>
          <p:cNvSpPr txBox="1"/>
          <p:nvPr/>
        </p:nvSpPr>
        <p:spPr>
          <a:xfrm>
            <a:off x="5472723" y="4722009"/>
            <a:ext cx="185945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ja-JP" sz="1800" b="1" i="0" u="none" strike="noStrike" spc="200" dirty="0">
                <a:solidFill>
                  <a:srgbClr val="E60012"/>
                </a:solidFill>
                <a:latin typeface="GothicMB101Pro-Medium"/>
              </a:rPr>
              <a:t>0,000,000</a:t>
            </a:r>
            <a:r>
              <a:rPr lang="ja-JP" altLang="en-US" sz="1200" b="1" i="0" u="none" strike="noStrike" spc="200" dirty="0">
                <a:solidFill>
                  <a:srgbClr val="E60012"/>
                </a:solidFill>
                <a:latin typeface="GothicMB101Pro-Medium"/>
              </a:rPr>
              <a:t>円</a:t>
            </a:r>
            <a:endParaRPr lang="ja-JP" altLang="en-US" sz="1200" b="1" spc="200" dirty="0">
              <a:solidFill>
                <a:srgbClr val="E60012"/>
              </a:solidFill>
            </a:endParaRPr>
          </a:p>
        </p:txBody>
      </p:sp>
      <p:sp>
        <p:nvSpPr>
          <p:cNvPr id="415" name="テキスト ボックス 414">
            <a:extLst>
              <a:ext uri="{FF2B5EF4-FFF2-40B4-BE49-F238E27FC236}">
                <a16:creationId xmlns:a16="http://schemas.microsoft.com/office/drawing/2014/main" id="{BA2AAFBE-2E0A-B780-1E91-D83359448FF8}"/>
              </a:ext>
            </a:extLst>
          </p:cNvPr>
          <p:cNvSpPr txBox="1"/>
          <p:nvPr/>
        </p:nvSpPr>
        <p:spPr>
          <a:xfrm>
            <a:off x="653411" y="4737217"/>
            <a:ext cx="185945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ja-JP" sz="1800" b="1" i="0" u="none" strike="noStrike" spc="200" dirty="0">
                <a:solidFill>
                  <a:srgbClr val="E60012"/>
                </a:solidFill>
                <a:latin typeface="GothicMB101Pro-Medium"/>
              </a:rPr>
              <a:t>0,000,000</a:t>
            </a:r>
            <a:r>
              <a:rPr lang="ja-JP" altLang="en-US" sz="1200" b="1" i="0" u="none" strike="noStrike" spc="200" dirty="0">
                <a:solidFill>
                  <a:srgbClr val="E60012"/>
                </a:solidFill>
                <a:latin typeface="GothicMB101Pro-Medium"/>
              </a:rPr>
              <a:t>円</a:t>
            </a:r>
            <a:endParaRPr lang="ja-JP" altLang="en-US" sz="1200" b="1" spc="200" dirty="0">
              <a:solidFill>
                <a:srgbClr val="E60012"/>
              </a:solidFill>
            </a:endParaRPr>
          </a:p>
        </p:txBody>
      </p:sp>
      <p:sp>
        <p:nvSpPr>
          <p:cNvPr id="417" name="テキスト ボックス 416">
            <a:extLst>
              <a:ext uri="{FF2B5EF4-FFF2-40B4-BE49-F238E27FC236}">
                <a16:creationId xmlns:a16="http://schemas.microsoft.com/office/drawing/2014/main" id="{BA2AAFBE-2E0A-B780-1E91-D83359448FF8}"/>
              </a:ext>
            </a:extLst>
          </p:cNvPr>
          <p:cNvSpPr txBox="1"/>
          <p:nvPr/>
        </p:nvSpPr>
        <p:spPr>
          <a:xfrm>
            <a:off x="637539" y="7695418"/>
            <a:ext cx="185945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ja-JP" sz="1800" b="1" i="0" u="none" strike="noStrike" spc="200" dirty="0">
                <a:solidFill>
                  <a:srgbClr val="E60012"/>
                </a:solidFill>
                <a:latin typeface="GothicMB101Pro-Medium"/>
              </a:rPr>
              <a:t>0,000,000</a:t>
            </a:r>
            <a:r>
              <a:rPr lang="ja-JP" altLang="en-US" sz="1200" b="1" i="0" u="none" strike="noStrike" spc="200" dirty="0">
                <a:solidFill>
                  <a:srgbClr val="E60012"/>
                </a:solidFill>
                <a:latin typeface="GothicMB101Pro-Medium"/>
              </a:rPr>
              <a:t>円</a:t>
            </a:r>
            <a:endParaRPr lang="ja-JP" altLang="en-US" sz="1200" b="1" spc="200" dirty="0">
              <a:solidFill>
                <a:srgbClr val="E60012"/>
              </a:solidFill>
            </a:endParaRPr>
          </a:p>
        </p:txBody>
      </p:sp>
      <p:sp>
        <p:nvSpPr>
          <p:cNvPr id="418" name="テキスト ボックス 417">
            <a:extLst>
              <a:ext uri="{FF2B5EF4-FFF2-40B4-BE49-F238E27FC236}">
                <a16:creationId xmlns:a16="http://schemas.microsoft.com/office/drawing/2014/main" id="{BA2AAFBE-2E0A-B780-1E91-D83359448FF8}"/>
              </a:ext>
            </a:extLst>
          </p:cNvPr>
          <p:cNvSpPr txBox="1"/>
          <p:nvPr/>
        </p:nvSpPr>
        <p:spPr>
          <a:xfrm>
            <a:off x="3059628" y="6639337"/>
            <a:ext cx="185945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ja-JP" sz="1800" b="1" i="0" u="none" strike="noStrike" spc="200" dirty="0">
                <a:solidFill>
                  <a:srgbClr val="E60012"/>
                </a:solidFill>
                <a:latin typeface="GothicMB101Pro-Medium"/>
              </a:rPr>
              <a:t>0,000,000</a:t>
            </a:r>
            <a:r>
              <a:rPr lang="ja-JP" altLang="en-US" sz="1200" b="1" i="0" u="none" strike="noStrike" spc="200" dirty="0">
                <a:solidFill>
                  <a:srgbClr val="E60012"/>
                </a:solidFill>
                <a:latin typeface="GothicMB101Pro-Medium"/>
              </a:rPr>
              <a:t>円</a:t>
            </a:r>
            <a:endParaRPr lang="ja-JP" altLang="en-US" sz="1200" b="1" spc="200" dirty="0">
              <a:solidFill>
                <a:srgbClr val="E60012"/>
              </a:solidFill>
            </a:endParaRPr>
          </a:p>
        </p:txBody>
      </p:sp>
      <p:sp>
        <p:nvSpPr>
          <p:cNvPr id="419" name="テキスト ボックス 418">
            <a:extLst>
              <a:ext uri="{FF2B5EF4-FFF2-40B4-BE49-F238E27FC236}">
                <a16:creationId xmlns:a16="http://schemas.microsoft.com/office/drawing/2014/main" id="{BA2AAFBE-2E0A-B780-1E91-D83359448FF8}"/>
              </a:ext>
            </a:extLst>
          </p:cNvPr>
          <p:cNvSpPr txBox="1"/>
          <p:nvPr/>
        </p:nvSpPr>
        <p:spPr>
          <a:xfrm>
            <a:off x="3064719" y="7684896"/>
            <a:ext cx="185945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ja-JP" sz="1800" b="1" i="0" u="none" strike="noStrike" spc="200" dirty="0">
                <a:solidFill>
                  <a:srgbClr val="E60012"/>
                </a:solidFill>
                <a:latin typeface="GothicMB101Pro-Medium"/>
              </a:rPr>
              <a:t>0,000,000</a:t>
            </a:r>
            <a:r>
              <a:rPr lang="ja-JP" altLang="en-US" sz="1200" b="1" i="0" u="none" strike="noStrike" spc="200" dirty="0">
                <a:solidFill>
                  <a:srgbClr val="E60012"/>
                </a:solidFill>
                <a:latin typeface="GothicMB101Pro-Medium"/>
              </a:rPr>
              <a:t>円</a:t>
            </a:r>
            <a:endParaRPr lang="ja-JP" altLang="en-US" sz="1200" b="1" spc="200" dirty="0">
              <a:solidFill>
                <a:srgbClr val="E60012"/>
              </a:solidFill>
            </a:endParaRPr>
          </a:p>
        </p:txBody>
      </p:sp>
      <p:sp>
        <p:nvSpPr>
          <p:cNvPr id="420" name="テキスト ボックス 419">
            <a:extLst>
              <a:ext uri="{FF2B5EF4-FFF2-40B4-BE49-F238E27FC236}">
                <a16:creationId xmlns:a16="http://schemas.microsoft.com/office/drawing/2014/main" id="{BA2AAFBE-2E0A-B780-1E91-D83359448FF8}"/>
              </a:ext>
            </a:extLst>
          </p:cNvPr>
          <p:cNvSpPr txBox="1"/>
          <p:nvPr/>
        </p:nvSpPr>
        <p:spPr>
          <a:xfrm>
            <a:off x="5453890" y="7710877"/>
            <a:ext cx="185945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ja-JP" sz="1800" b="1" i="0" u="none" strike="noStrike" spc="200" dirty="0">
                <a:solidFill>
                  <a:srgbClr val="E60012"/>
                </a:solidFill>
                <a:latin typeface="GothicMB101Pro-Medium"/>
              </a:rPr>
              <a:t>0,000,000</a:t>
            </a:r>
            <a:r>
              <a:rPr lang="ja-JP" altLang="en-US" sz="1200" b="1" i="0" u="none" strike="noStrike" spc="200" dirty="0">
                <a:solidFill>
                  <a:srgbClr val="E60012"/>
                </a:solidFill>
                <a:latin typeface="GothicMB101Pro-Medium"/>
              </a:rPr>
              <a:t>円</a:t>
            </a:r>
            <a:endParaRPr lang="ja-JP" altLang="en-US" sz="1200" b="1" spc="200" dirty="0">
              <a:solidFill>
                <a:srgbClr val="E60012"/>
              </a:solidFill>
            </a:endParaRPr>
          </a:p>
        </p:txBody>
      </p:sp>
      <p:sp>
        <p:nvSpPr>
          <p:cNvPr id="421" name="テキスト ボックス 420">
            <a:extLst>
              <a:ext uri="{FF2B5EF4-FFF2-40B4-BE49-F238E27FC236}">
                <a16:creationId xmlns:a16="http://schemas.microsoft.com/office/drawing/2014/main" id="{BA2AAFBE-2E0A-B780-1E91-D83359448FF8}"/>
              </a:ext>
            </a:extLst>
          </p:cNvPr>
          <p:cNvSpPr txBox="1"/>
          <p:nvPr/>
        </p:nvSpPr>
        <p:spPr>
          <a:xfrm>
            <a:off x="648866" y="8797656"/>
            <a:ext cx="185945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ja-JP" sz="1800" b="1" i="0" u="none" strike="noStrike" spc="200" dirty="0">
                <a:solidFill>
                  <a:srgbClr val="E60012"/>
                </a:solidFill>
                <a:latin typeface="GothicMB101Pro-Medium"/>
              </a:rPr>
              <a:t>0,000,000</a:t>
            </a:r>
            <a:r>
              <a:rPr lang="ja-JP" altLang="en-US" sz="1200" b="1" i="0" u="none" strike="noStrike" spc="200" dirty="0">
                <a:solidFill>
                  <a:srgbClr val="E60012"/>
                </a:solidFill>
                <a:latin typeface="GothicMB101Pro-Medium"/>
              </a:rPr>
              <a:t>円</a:t>
            </a:r>
            <a:endParaRPr lang="ja-JP" altLang="en-US" sz="1200" b="1" spc="200" dirty="0">
              <a:solidFill>
                <a:srgbClr val="E60012"/>
              </a:solidFill>
            </a:endParaRPr>
          </a:p>
        </p:txBody>
      </p:sp>
      <p:sp>
        <p:nvSpPr>
          <p:cNvPr id="422" name="テキスト ボックス 421">
            <a:extLst>
              <a:ext uri="{FF2B5EF4-FFF2-40B4-BE49-F238E27FC236}">
                <a16:creationId xmlns:a16="http://schemas.microsoft.com/office/drawing/2014/main" id="{BA2AAFBE-2E0A-B780-1E91-D83359448FF8}"/>
              </a:ext>
            </a:extLst>
          </p:cNvPr>
          <p:cNvSpPr txBox="1"/>
          <p:nvPr/>
        </p:nvSpPr>
        <p:spPr>
          <a:xfrm>
            <a:off x="642735" y="9800199"/>
            <a:ext cx="185945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ja-JP" sz="1800" b="1" i="0" u="none" strike="noStrike" spc="200" dirty="0">
                <a:solidFill>
                  <a:srgbClr val="E60012"/>
                </a:solidFill>
                <a:latin typeface="GothicMB101Pro-Medium"/>
              </a:rPr>
              <a:t>0,000,000</a:t>
            </a:r>
            <a:r>
              <a:rPr lang="ja-JP" altLang="en-US" sz="1200" b="1" i="0" u="none" strike="noStrike" spc="200" dirty="0">
                <a:solidFill>
                  <a:srgbClr val="E60012"/>
                </a:solidFill>
                <a:latin typeface="GothicMB101Pro-Medium"/>
              </a:rPr>
              <a:t>円</a:t>
            </a:r>
            <a:endParaRPr lang="ja-JP" altLang="en-US" sz="1200" b="1" spc="200" dirty="0">
              <a:solidFill>
                <a:srgbClr val="E60012"/>
              </a:solidFill>
            </a:endParaRPr>
          </a:p>
        </p:txBody>
      </p:sp>
      <p:sp>
        <p:nvSpPr>
          <p:cNvPr id="423" name="テキスト ボックス 422">
            <a:extLst>
              <a:ext uri="{FF2B5EF4-FFF2-40B4-BE49-F238E27FC236}">
                <a16:creationId xmlns:a16="http://schemas.microsoft.com/office/drawing/2014/main" id="{BA2AAFBE-2E0A-B780-1E91-D83359448FF8}"/>
              </a:ext>
            </a:extLst>
          </p:cNvPr>
          <p:cNvSpPr txBox="1"/>
          <p:nvPr/>
        </p:nvSpPr>
        <p:spPr>
          <a:xfrm>
            <a:off x="5486458" y="9093365"/>
            <a:ext cx="185945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ja-JP" sz="1800" b="1" i="0" u="none" strike="noStrike" spc="200" dirty="0">
                <a:solidFill>
                  <a:srgbClr val="E60012"/>
                </a:solidFill>
                <a:latin typeface="GothicMB101Pro-Medium"/>
              </a:rPr>
              <a:t>0,000,000</a:t>
            </a:r>
            <a:r>
              <a:rPr lang="ja-JP" altLang="en-US" sz="1200" b="1" i="0" u="none" strike="noStrike" spc="200" dirty="0">
                <a:solidFill>
                  <a:srgbClr val="E60012"/>
                </a:solidFill>
                <a:latin typeface="GothicMB101Pro-Medium"/>
              </a:rPr>
              <a:t>円</a:t>
            </a:r>
            <a:endParaRPr lang="ja-JP" altLang="en-US" sz="1200" b="1" spc="200" dirty="0">
              <a:solidFill>
                <a:srgbClr val="E60012"/>
              </a:solidFill>
            </a:endParaRPr>
          </a:p>
        </p:txBody>
      </p:sp>
      <p:sp>
        <p:nvSpPr>
          <p:cNvPr id="424" name="テキスト ボックス 423">
            <a:extLst>
              <a:ext uri="{FF2B5EF4-FFF2-40B4-BE49-F238E27FC236}">
                <a16:creationId xmlns:a16="http://schemas.microsoft.com/office/drawing/2014/main" id="{BA2AAFBE-2E0A-B780-1E91-D83359448FF8}"/>
              </a:ext>
            </a:extLst>
          </p:cNvPr>
          <p:cNvSpPr txBox="1"/>
          <p:nvPr/>
        </p:nvSpPr>
        <p:spPr>
          <a:xfrm>
            <a:off x="5496763" y="9877132"/>
            <a:ext cx="185945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ja-JP" sz="1800" b="1" i="0" u="none" strike="noStrike" spc="200" dirty="0">
                <a:solidFill>
                  <a:srgbClr val="E60012"/>
                </a:solidFill>
                <a:latin typeface="GothicMB101Pro-Medium"/>
              </a:rPr>
              <a:t>0,000,000</a:t>
            </a:r>
            <a:r>
              <a:rPr lang="ja-JP" altLang="en-US" sz="1200" b="1" i="0" u="none" strike="noStrike" spc="200" dirty="0">
                <a:solidFill>
                  <a:srgbClr val="E60012"/>
                </a:solidFill>
                <a:latin typeface="GothicMB101Pro-Medium"/>
              </a:rPr>
              <a:t>円</a:t>
            </a:r>
            <a:endParaRPr lang="ja-JP" altLang="en-US" sz="1200" b="1" spc="200" dirty="0">
              <a:solidFill>
                <a:srgbClr val="E6001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80181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 2013 - 2022</Template>
  <TotalTime>926</TotalTime>
  <Words>1188</Words>
  <Application>Microsoft Office PowerPoint</Application>
  <PresentationFormat>ユーザー設定</PresentationFormat>
  <Paragraphs>298</Paragraphs>
  <Slides>2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22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2</vt:i4>
      </vt:variant>
    </vt:vector>
  </HeadingPairs>
  <TitlesOfParts>
    <vt:vector size="25" baseType="lpstr">
      <vt:lpstr>AvenirNext-DemiBold</vt:lpstr>
      <vt:lpstr>BIZ UDPゴシック</vt:lpstr>
      <vt:lpstr>BIZ UDゴシック</vt:lpstr>
      <vt:lpstr>GothicBBBPro-Medium</vt:lpstr>
      <vt:lpstr>GothicMB101Pro-DeBold</vt:lpstr>
      <vt:lpstr>GothicMB101Pro-Medium</vt:lpstr>
      <vt:lpstr>GothicMB101Pro-Regular</vt:lpstr>
      <vt:lpstr>HGPｺﾞｼｯｸE</vt:lpstr>
      <vt:lpstr>HGPｺﾞｼｯｸM</vt:lpstr>
      <vt:lpstr>HGSｺﾞｼｯｸM</vt:lpstr>
      <vt:lpstr>HiraginoUDSansStd-W3</vt:lpstr>
      <vt:lpstr>HiraginoUDSansStd-W4</vt:lpstr>
      <vt:lpstr>HiraginoUDSansStd-W5</vt:lpstr>
      <vt:lpstr>HiraginoUDSansStd-W6</vt:lpstr>
      <vt:lpstr>ＭＳ Ｐゴシック</vt:lpstr>
      <vt:lpstr>ShinGoPro-Medium</vt:lpstr>
      <vt:lpstr>UDShinGoPro-DeBold</vt:lpstr>
      <vt:lpstr>游ゴシック</vt:lpstr>
      <vt:lpstr>游ゴシック Light</vt:lpstr>
      <vt:lpstr>Arial</vt:lpstr>
      <vt:lpstr>Calibri</vt:lpstr>
      <vt:lpstr>Calibri Light</vt:lpstr>
      <vt:lpstr>Office テーマ</vt:lpstr>
      <vt:lpstr>PowerPoint プレゼンテーション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koumoto</dc:creator>
  <cp:lastModifiedBy>株式会社コロナ</cp:lastModifiedBy>
  <cp:revision>158</cp:revision>
  <cp:lastPrinted>2023-12-06T06:33:50Z</cp:lastPrinted>
  <dcterms:created xsi:type="dcterms:W3CDTF">2023-09-04T07:44:51Z</dcterms:created>
  <dcterms:modified xsi:type="dcterms:W3CDTF">2023-12-21T04:33:32Z</dcterms:modified>
</cp:coreProperties>
</file>