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75A"/>
    <a:srgbClr val="FFE1E1"/>
    <a:srgbClr val="FFE9B3"/>
    <a:srgbClr val="103879"/>
    <a:srgbClr val="ECB2B2"/>
    <a:srgbClr val="EB3644"/>
    <a:srgbClr val="DEE9F6"/>
    <a:srgbClr val="E6E7D2"/>
    <a:srgbClr val="A9C7E8"/>
    <a:srgbClr val="D5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92336" autoAdjust="0"/>
  </p:normalViewPr>
  <p:slideViewPr>
    <p:cSldViewPr snapToGrid="0">
      <p:cViewPr>
        <p:scale>
          <a:sx n="60" d="100"/>
          <a:sy n="60" d="100"/>
        </p:scale>
        <p:origin x="12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2024/2/13</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2024/2/13</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smtClean="0"/>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2024/2/13</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 Id="rId30"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18" Type="http://schemas.openxmlformats.org/officeDocument/2006/relationships/image" Target="../media/image41.png"/><Relationship Id="rId3" Type="http://schemas.openxmlformats.org/officeDocument/2006/relationships/image" Target="../media/image2.png"/><Relationship Id="rId21" Type="http://schemas.openxmlformats.org/officeDocument/2006/relationships/image" Target="../media/image43.jpeg"/><Relationship Id="rId7" Type="http://schemas.openxmlformats.org/officeDocument/2006/relationships/image" Target="../media/image6.png"/><Relationship Id="rId12" Type="http://schemas.openxmlformats.org/officeDocument/2006/relationships/image" Target="../media/image35.jpeg"/><Relationship Id="rId17" Type="http://schemas.openxmlformats.org/officeDocument/2006/relationships/image" Target="../media/image40.png"/><Relationship Id="rId2" Type="http://schemas.openxmlformats.org/officeDocument/2006/relationships/notesSlide" Target="../notesSlides/notesSlide2.xml"/><Relationship Id="rId16" Type="http://schemas.openxmlformats.org/officeDocument/2006/relationships/image" Target="../media/image3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4.png"/><Relationship Id="rId5" Type="http://schemas.openxmlformats.org/officeDocument/2006/relationships/image" Target="../media/image4.png"/><Relationship Id="rId15" Type="http://schemas.openxmlformats.org/officeDocument/2006/relationships/image" Target="../media/image38.png"/><Relationship Id="rId23" Type="http://schemas.openxmlformats.org/officeDocument/2006/relationships/image" Target="../media/image45.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3.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図 149"/>
          <p:cNvPicPr>
            <a:picLocks noChangeAspect="1"/>
          </p:cNvPicPr>
          <p:nvPr/>
        </p:nvPicPr>
        <p:blipFill>
          <a:blip r:embed="rId3" cstate="print">
            <a:extLst>
              <a:ext uri="{28A0092B-C50C-407E-A947-70E740481C1C}">
                <a14:useLocalDpi xmlns:a14="http://schemas.microsoft.com/office/drawing/2010/main" val="0"/>
              </a:ext>
            </a:extLst>
          </a:blip>
          <a:srcRect t="9778"/>
          <a:stretch>
            <a:fillRect/>
          </a:stretch>
        </p:blipFill>
        <p:spPr bwMode="auto">
          <a:xfrm>
            <a:off x="6946670" y="5725981"/>
            <a:ext cx="1465986" cy="165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12"/>
          <p:cNvSpPr>
            <a:spLocks noChangeArrowheads="1"/>
          </p:cNvSpPr>
          <p:nvPr/>
        </p:nvSpPr>
        <p:spPr bwMode="auto">
          <a:xfrm>
            <a:off x="7579518" y="-6554"/>
            <a:ext cx="1056424"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lang="en-US" altLang="ja-JP" sz="1800" b="1" dirty="0" smtClean="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5">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7">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89"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90"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91"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a:t>
            </a:r>
            <a:r>
              <a:rPr kumimoji="1" lang="ja-JP" altLang="en-US" sz="900" dirty="0" smtClean="0">
                <a:latin typeface="メイリオ" panose="020B0604030504040204" pitchFamily="50" charset="-128"/>
                <a:ea typeface="メイリオ" panose="020B0604030504040204" pitchFamily="50" charset="-128"/>
              </a:rPr>
              <a:t>月、</a:t>
            </a:r>
            <a:r>
              <a:rPr kumimoji="1" lang="en-US" altLang="ja-JP" sz="900" dirty="0" smtClean="0">
                <a:latin typeface="メイリオ" panose="020B0604030504040204" pitchFamily="50" charset="-128"/>
                <a:ea typeface="メイリオ" panose="020B0604030504040204" pitchFamily="50" charset="-128"/>
              </a:rPr>
              <a:t>1</a:t>
            </a:r>
            <a:r>
              <a:rPr kumimoji="1" lang="ja-JP" altLang="en-US" sz="900" dirty="0" smtClean="0">
                <a:latin typeface="メイリオ" panose="020B0604030504040204" pitchFamily="50" charset="-128"/>
                <a:ea typeface="メイリオ" panose="020B0604030504040204" pitchFamily="50" charset="-128"/>
              </a:rPr>
              <a:t>年間</a:t>
            </a:r>
            <a:r>
              <a:rPr kumimoji="1" lang="en-US" altLang="ja-JP"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92"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a:t>
            </a:r>
            <a:r>
              <a:rPr kumimoji="1" lang="ja-JP" altLang="en-US" sz="900" dirty="0" smtClean="0">
                <a:latin typeface="メイリオ" panose="020B0604030504040204" pitchFamily="50" charset="-128"/>
                <a:ea typeface="メイリオ" panose="020B0604030504040204" pitchFamily="50" charset="-128"/>
              </a:rPr>
              <a:t>湯量　■</a:t>
            </a:r>
            <a:r>
              <a:rPr kumimoji="1" lang="ja-JP" altLang="en-US" sz="900" dirty="0">
                <a:latin typeface="メイリオ" panose="020B0604030504040204" pitchFamily="50" charset="-128"/>
                <a:ea typeface="メイリオ" panose="020B0604030504040204" pitchFamily="50" charset="-128"/>
              </a:rPr>
              <a:t>給湯温度　■ふろ</a:t>
            </a:r>
            <a:r>
              <a:rPr kumimoji="1" lang="ja-JP" altLang="en-US" sz="900" dirty="0" smtClean="0">
                <a:latin typeface="メイリオ" panose="020B0604030504040204" pitchFamily="50" charset="-128"/>
                <a:ea typeface="メイリオ" panose="020B0604030504040204" pitchFamily="50" charset="-128"/>
              </a:rPr>
              <a:t>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93"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94"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95" name="角丸四角形 17"/>
          <p:cNvSpPr>
            <a:spLocks noChangeArrowheads="1"/>
          </p:cNvSpPr>
          <p:nvPr/>
        </p:nvSpPr>
        <p:spPr bwMode="auto">
          <a:xfrm>
            <a:off x="1128470" y="7410401"/>
            <a:ext cx="1784343" cy="428625"/>
          </a:xfrm>
          <a:prstGeom prst="roundRect">
            <a:avLst>
              <a:gd name="adj" fmla="val 16667"/>
            </a:avLst>
          </a:prstGeom>
          <a:solidFill>
            <a:schemeClr val="accent2">
              <a:lumMod val="40000"/>
              <a:lumOff val="60000"/>
            </a:schemeClr>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96" name="テキスト ボックス 19"/>
          <p:cNvSpPr txBox="1">
            <a:spLocks noChangeArrowheads="1"/>
          </p:cNvSpPr>
          <p:nvPr/>
        </p:nvSpPr>
        <p:spPr bwMode="auto">
          <a:xfrm>
            <a:off x="1106901" y="7453478"/>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a:t>
            </a: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入りたい時に</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外出先</a:t>
            </a: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からお湯</a:t>
            </a: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はりできる！</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98" name="角丸四角形 305"/>
          <p:cNvSpPr>
            <a:spLocks noChangeArrowheads="1"/>
          </p:cNvSpPr>
          <p:nvPr/>
        </p:nvSpPr>
        <p:spPr bwMode="auto">
          <a:xfrm>
            <a:off x="4190135" y="7370951"/>
            <a:ext cx="2051213" cy="428625"/>
          </a:xfrm>
          <a:prstGeom prst="roundRect">
            <a:avLst>
              <a:gd name="adj" fmla="val 16667"/>
            </a:avLst>
          </a:prstGeom>
          <a:solidFill>
            <a:schemeClr val="accent2">
              <a:lumMod val="40000"/>
              <a:lumOff val="60000"/>
            </a:schemeClr>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0"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r>
              <a:rPr kumimoji="1" lang="ja-JP" altLang="en-US" sz="1050" dirty="0" smtClean="0">
                <a:latin typeface="メイリオ" panose="020B0604030504040204" pitchFamily="50" charset="-128"/>
                <a:ea typeface="メイリオ" panose="020B0604030504040204" pitchFamily="50" charset="-128"/>
              </a:rPr>
              <a:t>、</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高齢者やこども</a:t>
            </a:r>
            <a:r>
              <a:rPr kumimoji="1" lang="ja-JP" altLang="en-US" sz="1050" dirty="0">
                <a:latin typeface="メイリオ" panose="020B0604030504040204" pitchFamily="50" charset="-128"/>
                <a:ea typeface="メイリオ" panose="020B0604030504040204" pitchFamily="50" charset="-128"/>
              </a:rPr>
              <a:t>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01"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smtClean="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smtClean="0">
              <a:latin typeface="メイリオ" panose="020B0604030504040204" pitchFamily="50" charset="-128"/>
              <a:ea typeface="メイリオ" panose="020B0604030504040204" pitchFamily="50" charset="-128"/>
            </a:endParaRPr>
          </a:p>
          <a:p>
            <a:pPr>
              <a:defRPr/>
            </a:pPr>
            <a:r>
              <a:rPr kumimoji="1" lang="ja-JP" altLang="en-US" sz="1050" dirty="0" smtClean="0">
                <a:latin typeface="メイリオ" panose="020B0604030504040204" pitchFamily="50" charset="-128"/>
                <a:ea typeface="メイリオ" panose="020B0604030504040204" pitchFamily="50" charset="-128"/>
              </a:rPr>
              <a:t>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03" name="角丸四角形 322"/>
          <p:cNvSpPr>
            <a:spLocks noChangeArrowheads="1"/>
          </p:cNvSpPr>
          <p:nvPr/>
        </p:nvSpPr>
        <p:spPr bwMode="auto">
          <a:xfrm>
            <a:off x="1441933" y="8506716"/>
            <a:ext cx="1370077" cy="427037"/>
          </a:xfrm>
          <a:prstGeom prst="roundRect">
            <a:avLst>
              <a:gd name="adj" fmla="val 16667"/>
            </a:avLst>
          </a:prstGeom>
          <a:solidFill>
            <a:schemeClr val="accent2">
              <a:lumMod val="40000"/>
              <a:lumOff val="60000"/>
            </a:schemeClr>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4" name="テキスト ボックス 323"/>
          <p:cNvSpPr txBox="1">
            <a:spLocks noChangeArrowheads="1"/>
          </p:cNvSpPr>
          <p:nvPr/>
        </p:nvSpPr>
        <p:spPr bwMode="auto">
          <a:xfrm>
            <a:off x="1532388" y="8556562"/>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から簡単にチェック！</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06" name="角丸四角形 325"/>
          <p:cNvSpPr>
            <a:spLocks noChangeArrowheads="1"/>
          </p:cNvSpPr>
          <p:nvPr/>
        </p:nvSpPr>
        <p:spPr bwMode="auto">
          <a:xfrm>
            <a:off x="4563183" y="8441600"/>
            <a:ext cx="1362957" cy="428625"/>
          </a:xfrm>
          <a:prstGeom prst="roundRect">
            <a:avLst>
              <a:gd name="adj" fmla="val 16667"/>
            </a:avLst>
          </a:prstGeom>
          <a:solidFill>
            <a:schemeClr val="accent2">
              <a:lumMod val="40000"/>
              <a:lumOff val="60000"/>
            </a:schemeClr>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17" name="正方形/長方形 116"/>
          <p:cNvSpPr/>
          <p:nvPr/>
        </p:nvSpPr>
        <p:spPr>
          <a:xfrm>
            <a:off x="4656504" y="8503786"/>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29"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a:t>
            </a:r>
            <a:r>
              <a:rPr kumimoji="1" lang="ja-JP" altLang="en-US" sz="900" dirty="0" smtClean="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今日の湯増し</a:t>
            </a:r>
            <a:r>
              <a:rPr kumimoji="1" lang="ja-JP" altLang="en-US" sz="900" dirty="0" smtClean="0">
                <a:latin typeface="メイリオ" panose="020B0604030504040204" pitchFamily="50" charset="-128"/>
                <a:ea typeface="メイリオ" panose="020B0604030504040204" pitchFamily="50" charset="-128"/>
              </a:rPr>
              <a:t>休止</a:t>
            </a:r>
            <a:r>
              <a:rPr kumimoji="1" lang="ja-JP" altLang="en-US" sz="900" dirty="0">
                <a:latin typeface="メイリオ" panose="020B0604030504040204" pitchFamily="50" charset="-128"/>
                <a:ea typeface="メイリオ" panose="020B0604030504040204" pitchFamily="50" charset="-128"/>
              </a:rPr>
              <a:t>　■ふろ自動一時</a:t>
            </a:r>
            <a:r>
              <a:rPr kumimoji="1" lang="ja-JP" altLang="en-US" sz="900" dirty="0" smtClean="0">
                <a:latin typeface="メイリオ" panose="020B0604030504040204" pitchFamily="50" charset="-128"/>
                <a:ea typeface="メイリオ" panose="020B0604030504040204" pitchFamily="50" charset="-128"/>
              </a:rPr>
              <a:t>停止</a:t>
            </a:r>
            <a:endParaRPr kumimoji="1" lang="en-US" altLang="ja-JP" sz="900" dirty="0">
              <a:latin typeface="メイリオ" panose="020B0604030504040204" pitchFamily="50" charset="-128"/>
              <a:ea typeface="メイリオ" panose="020B0604030504040204" pitchFamily="50" charset="-128"/>
            </a:endParaRPr>
          </a:p>
        </p:txBody>
      </p:sp>
      <p:sp>
        <p:nvSpPr>
          <p:cNvPr id="130"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a:t>
            </a:r>
            <a:r>
              <a:rPr kumimoji="1" lang="ja-JP" altLang="en-US" sz="900" dirty="0" smtClean="0">
                <a:latin typeface="メイリオ" panose="020B0604030504040204" pitchFamily="50" charset="-128"/>
                <a:ea typeface="メイリオ" panose="020B0604030504040204" pitchFamily="50" charset="-128"/>
              </a:rPr>
              <a:t>■タンク湯増</a:t>
            </a:r>
            <a:r>
              <a:rPr kumimoji="1" lang="ja-JP" altLang="en-US" sz="900" dirty="0">
                <a:latin typeface="メイリオ" panose="020B0604030504040204" pitchFamily="50" charset="-128"/>
                <a:ea typeface="メイリオ" panose="020B0604030504040204" pitchFamily="50" charset="-128"/>
              </a:rPr>
              <a:t>し　</a:t>
            </a:r>
            <a:endParaRPr kumimoji="1" lang="en-US" altLang="ja-JP" sz="900" dirty="0" smtClean="0">
              <a:latin typeface="メイリオ" panose="020B0604030504040204" pitchFamily="50" charset="-128"/>
              <a:ea typeface="メイリオ" panose="020B0604030504040204" pitchFamily="50" charset="-128"/>
            </a:endParaRPr>
          </a:p>
        </p:txBody>
      </p:sp>
      <p:sp>
        <p:nvSpPr>
          <p:cNvPr id="218" name="テキスト ボックス 217"/>
          <p:cNvSpPr txBox="1"/>
          <p:nvPr/>
        </p:nvSpPr>
        <p:spPr>
          <a:xfrm>
            <a:off x="725454" y="7072496"/>
            <a:ext cx="3863292" cy="261610"/>
          </a:xfrm>
          <a:prstGeom prst="rect">
            <a:avLst/>
          </a:prstGeom>
          <a:noFill/>
        </p:spPr>
        <p:txBody>
          <a:bodyPr wrap="square" rtlCol="0">
            <a:spAutoFit/>
          </a:bodyPr>
          <a:lstStyle/>
          <a:p>
            <a:r>
              <a:rPr kumimoji="1" lang="ja-JP" altLang="en-US" sz="1100" b="1" dirty="0" smtClean="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endParaRPr kumimoji="1" lang="ja-JP" altLang="en-US" sz="1100" b="1" dirty="0">
              <a:solidFill>
                <a:srgbClr val="103879"/>
              </a:solidFill>
              <a:latin typeface="BIZ UDPゴシック" panose="020B0400000000000000" pitchFamily="50" charset="-128"/>
              <a:ea typeface="BIZ UDPゴシック" panose="020B0400000000000000" pitchFamily="50" charset="-128"/>
            </a:endParaRPr>
          </a:p>
        </p:txBody>
      </p:sp>
      <p:cxnSp>
        <p:nvCxnSpPr>
          <p:cNvPr id="48" name="直線コネクタ 47"/>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20" name="角丸四角形 219"/>
          <p:cNvSpPr/>
          <p:nvPr/>
        </p:nvSpPr>
        <p:spPr>
          <a:xfrm>
            <a:off x="10917324" y="5885426"/>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7" name="Rectangle 212"/>
          <p:cNvSpPr>
            <a:spLocks/>
          </p:cNvSpPr>
          <p:nvPr/>
        </p:nvSpPr>
        <p:spPr bwMode="auto">
          <a:xfrm>
            <a:off x="9135670" y="6908392"/>
            <a:ext cx="1117600" cy="257175"/>
          </a:xfrm>
          <a:prstGeom prst="rect">
            <a:avLst/>
          </a:prstGeom>
          <a:solidFill>
            <a:schemeClr val="accent2">
              <a:lumMod val="40000"/>
              <a:lumOff val="60000"/>
            </a:schemeClr>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smtClean="0">
                <a:ln>
                  <a:noFill/>
                </a:ln>
                <a:solidFill>
                  <a:srgbClr val="E7E6E6">
                    <a:lumMod val="10000"/>
                  </a:srgb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228" name="Rectangle 213"/>
          <p:cNvSpPr>
            <a:spLocks/>
          </p:cNvSpPr>
          <p:nvPr/>
        </p:nvSpPr>
        <p:spPr bwMode="auto">
          <a:xfrm>
            <a:off x="8635968" y="5677422"/>
            <a:ext cx="1117600" cy="255588"/>
          </a:xfrm>
          <a:prstGeom prst="rect">
            <a:avLst/>
          </a:prstGeom>
          <a:solidFill>
            <a:schemeClr val="accent2">
              <a:lumMod val="40000"/>
              <a:lumOff val="60000"/>
            </a:schemeClr>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smtClean="0">
                <a:ln>
                  <a:noFill/>
                </a:ln>
                <a:solidFill>
                  <a:srgbClr val="E7E6E6">
                    <a:lumMod val="10000"/>
                  </a:srgb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229" name="Text Box 215"/>
          <p:cNvSpPr txBox="1">
            <a:spLocks/>
          </p:cNvSpPr>
          <p:nvPr/>
        </p:nvSpPr>
        <p:spPr bwMode="auto">
          <a:xfrm>
            <a:off x="9092675" y="7439277"/>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a:t>
            </a:r>
            <a:r>
              <a:rPr kumimoji="0"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、設置</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方法に</a:t>
            </a:r>
            <a:r>
              <a:rPr kumimoji="0" lang="ja-JP" altLang="en-US" sz="10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も配慮</a:t>
            </a: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しています。</a:t>
            </a:r>
          </a:p>
        </p:txBody>
      </p:sp>
      <p:sp>
        <p:nvSpPr>
          <p:cNvPr id="230" name="Text Box 217"/>
          <p:cNvSpPr txBox="1">
            <a:spLocks/>
          </p:cNvSpPr>
          <p:nvPr/>
        </p:nvSpPr>
        <p:spPr bwMode="auto">
          <a:xfrm>
            <a:off x="8605805" y="6287171"/>
            <a:ext cx="2078038"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231" name="テキスト ボックス 145"/>
          <p:cNvSpPr txBox="1">
            <a:spLocks noChangeArrowheads="1"/>
          </p:cNvSpPr>
          <p:nvPr/>
        </p:nvSpPr>
        <p:spPr bwMode="auto">
          <a:xfrm>
            <a:off x="8555005" y="6023646"/>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232" name="テキスト ボックス 146"/>
          <p:cNvSpPr txBox="1">
            <a:spLocks noChangeArrowheads="1"/>
          </p:cNvSpPr>
          <p:nvPr/>
        </p:nvSpPr>
        <p:spPr bwMode="auto">
          <a:xfrm>
            <a:off x="9048226" y="7209998"/>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クラス</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対応</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の耐震設計。</a:t>
            </a:r>
          </a:p>
        </p:txBody>
      </p:sp>
      <p:sp>
        <p:nvSpPr>
          <p:cNvPr id="233" name="角丸四角形 12"/>
          <p:cNvSpPr>
            <a:spLocks noChangeArrowheads="1"/>
          </p:cNvSpPr>
          <p:nvPr/>
        </p:nvSpPr>
        <p:spPr bwMode="auto">
          <a:xfrm>
            <a:off x="7002061" y="4251354"/>
            <a:ext cx="1565275" cy="247650"/>
          </a:xfrm>
          <a:prstGeom prst="roundRect">
            <a:avLst>
              <a:gd name="adj" fmla="val 0"/>
            </a:avLst>
          </a:prstGeom>
          <a:solidFill>
            <a:schemeClr val="accent2">
              <a:lumMod val="40000"/>
              <a:lumOff val="60000"/>
            </a:schemeClr>
          </a:solidFill>
          <a:ln>
            <a:noFill/>
          </a:ln>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34" name="テキスト ボックス 13"/>
          <p:cNvSpPr txBox="1">
            <a:spLocks noChangeArrowheads="1"/>
          </p:cNvSpPr>
          <p:nvPr/>
        </p:nvSpPr>
        <p:spPr bwMode="auto">
          <a:xfrm>
            <a:off x="6923484" y="426659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rgbClr val="E7E6E6">
                    <a:lumMod val="10000"/>
                  </a:srgb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rgbClr val="E7E6E6">
                    <a:lumMod val="10000"/>
                  </a:srgb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rgbClr val="E7E6E6">
                  <a:lumMod val="10000"/>
                </a:srgb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235" name="テキスト ボックス 6"/>
          <p:cNvSpPr txBox="1">
            <a:spLocks noChangeArrowheads="1"/>
          </p:cNvSpPr>
          <p:nvPr/>
        </p:nvSpPr>
        <p:spPr bwMode="auto">
          <a:xfrm>
            <a:off x="6934580" y="4643223"/>
            <a:ext cx="463869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ミキシング弁を採用することで</a:t>
            </a: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、停電中でも</a:t>
            </a:r>
            <a:endParaRPr kumimoji="1" lang="en-US" altLang="ja-JP"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貯</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湯ユニット内に残っているお湯をシャワー</a:t>
            </a:r>
            <a:r>
              <a:rPr kumimoji="1" lang="ja-JP" altLang="en-US" sz="1100" b="0"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や蛇口</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rPr>
              <a:t>から使用できます。</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236" name="Line 214"/>
          <p:cNvSpPr>
            <a:spLocks noChangeShapeType="1"/>
          </p:cNvSpPr>
          <p:nvPr/>
        </p:nvSpPr>
        <p:spPr bwMode="auto">
          <a:xfrm>
            <a:off x="6958244" y="5522012"/>
            <a:ext cx="5723044" cy="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7" name="テキスト ボックス 6"/>
          <p:cNvSpPr txBox="1">
            <a:spLocks noChangeArrowheads="1"/>
          </p:cNvSpPr>
          <p:nvPr/>
        </p:nvSpPr>
        <p:spPr bwMode="auto">
          <a:xfrm>
            <a:off x="6929412" y="5190904"/>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238" name="テキスト ボックス 10"/>
          <p:cNvSpPr txBox="1">
            <a:spLocks noChangeArrowheads="1"/>
          </p:cNvSpPr>
          <p:nvPr/>
        </p:nvSpPr>
        <p:spPr bwMode="auto">
          <a:xfrm>
            <a:off x="8608611" y="4273579"/>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239" name="図 17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09482" y="4570848"/>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3" name="直線コネクタ 242"/>
          <p:cNvCxnSpPr/>
          <p:nvPr/>
        </p:nvCxnSpPr>
        <p:spPr>
          <a:xfrm flipV="1">
            <a:off x="8267230" y="6979560"/>
            <a:ext cx="292789"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4" name="楕円 243"/>
          <p:cNvSpPr/>
          <p:nvPr/>
        </p:nvSpPr>
        <p:spPr>
          <a:xfrm>
            <a:off x="8197715" y="6948750"/>
            <a:ext cx="71901" cy="71901"/>
          </a:xfrm>
          <a:prstGeom prst="ellipse">
            <a:avLst/>
          </a:prstGeom>
          <a:solidFill>
            <a:srgbClr val="DD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7" name="Oval 222"/>
          <p:cNvSpPr>
            <a:spLocks/>
          </p:cNvSpPr>
          <p:nvPr/>
        </p:nvSpPr>
        <p:spPr bwMode="auto">
          <a:xfrm>
            <a:off x="8454632" y="6883934"/>
            <a:ext cx="558800" cy="536575"/>
          </a:xfrm>
          <a:prstGeom prst="ellipse">
            <a:avLst/>
          </a:prstGeom>
          <a:solidFill>
            <a:srgbClr val="FF0000"/>
          </a:solidFill>
          <a:ln>
            <a:noFill/>
          </a:ln>
          <a:effectLst/>
          <a:extLs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248" name="楕円 247"/>
          <p:cNvSpPr/>
          <p:nvPr/>
        </p:nvSpPr>
        <p:spPr>
          <a:xfrm>
            <a:off x="8020506" y="6032952"/>
            <a:ext cx="71901" cy="7190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49" name="直線コネクタ 248"/>
          <p:cNvCxnSpPr/>
          <p:nvPr/>
        </p:nvCxnSpPr>
        <p:spPr>
          <a:xfrm>
            <a:off x="8049723" y="5805216"/>
            <a:ext cx="0" cy="23178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8045823" y="5806324"/>
            <a:ext cx="579512"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51" name="テキスト ボックス 6"/>
          <p:cNvSpPr txBox="1">
            <a:spLocks noChangeArrowheads="1"/>
          </p:cNvSpPr>
          <p:nvPr/>
        </p:nvSpPr>
        <p:spPr bwMode="auto">
          <a:xfrm>
            <a:off x="11502269" y="4287066"/>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緊急時に役立つ</a:t>
            </a:r>
            <a:endPar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52" name="テキスト ボックス 251"/>
          <p:cNvSpPr txBox="1"/>
          <p:nvPr/>
        </p:nvSpPr>
        <p:spPr>
          <a:xfrm>
            <a:off x="12057724" y="519273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▲動画</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06" name="図 20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9789" y="1096827"/>
            <a:ext cx="960772" cy="2329932"/>
          </a:xfrm>
          <a:prstGeom prst="rect">
            <a:avLst/>
          </a:prstGeom>
        </p:spPr>
      </p:pic>
      <p:pic>
        <p:nvPicPr>
          <p:cNvPr id="207" name="図 20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12702" y="2591469"/>
            <a:ext cx="1040405" cy="827369"/>
          </a:xfrm>
          <a:prstGeom prst="rect">
            <a:avLst/>
          </a:prstGeom>
        </p:spPr>
      </p:pic>
      <p:pic>
        <p:nvPicPr>
          <p:cNvPr id="313" name="Picture 187" descr="バケツ"/>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12184" y="5821824"/>
            <a:ext cx="1661754" cy="124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テキスト ボックス 306"/>
          <p:cNvSpPr txBox="1">
            <a:spLocks noChangeArrowheads="1"/>
          </p:cNvSpPr>
          <p:nvPr/>
        </p:nvSpPr>
        <p:spPr bwMode="auto">
          <a:xfrm>
            <a:off x="4246682" y="7434848"/>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smtClean="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知りたい情報を簡単確認！</a:t>
            </a:r>
            <a:endParaRPr kumimoji="1" lang="ja-JP" altLang="en-US" sz="800" dirty="0">
              <a:solidFill>
                <a:schemeClr val="bg2">
                  <a:lumMod val="25000"/>
                </a:schemeClr>
              </a:solidFill>
              <a:latin typeface="メイリオ" panose="020B0604030504040204" pitchFamily="50" charset="-128"/>
              <a:ea typeface="メイリオ" panose="020B0604030504040204" pitchFamily="50" charset="-128"/>
            </a:endParaRPr>
          </a:p>
        </p:txBody>
      </p:sp>
      <p:pic>
        <p:nvPicPr>
          <p:cNvPr id="222" name="図 2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7220" y="765223"/>
            <a:ext cx="2140158" cy="1152746"/>
          </a:xfrm>
          <a:prstGeom prst="rect">
            <a:avLst/>
          </a:prstGeom>
        </p:spPr>
      </p:pic>
      <p:sp>
        <p:nvSpPr>
          <p:cNvPr id="253" name="Rectangle 61"/>
          <p:cNvSpPr>
            <a:spLocks/>
          </p:cNvSpPr>
          <p:nvPr/>
        </p:nvSpPr>
        <p:spPr bwMode="auto">
          <a:xfrm>
            <a:off x="315048" y="1098941"/>
            <a:ext cx="2059422"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快適・便利機能をフル</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搭載</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algn="ctr">
              <a:lnSpc>
                <a:spcPct val="115000"/>
              </a:lnSpc>
              <a:spcBef>
                <a:spcPct val="0"/>
              </a:spcBef>
              <a:buSzTx/>
              <a:buNone/>
            </a:pPr>
            <a:r>
              <a:rPr lang="ja-JP" altLang="en-US" sz="1400" b="1"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プレミアム</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な</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エコキュート。</a:t>
            </a:r>
          </a:p>
        </p:txBody>
      </p:sp>
      <p:sp>
        <p:nvSpPr>
          <p:cNvPr id="254" name="テキスト ボックス 7"/>
          <p:cNvSpPr txBox="1">
            <a:spLocks noChangeArrowheads="1"/>
          </p:cNvSpPr>
          <p:nvPr/>
        </p:nvSpPr>
        <p:spPr bwMode="auto">
          <a:xfrm>
            <a:off x="10314834" y="3335937"/>
            <a:ext cx="2160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ja-JP" sz="500" dirty="0">
                <a:solidFill>
                  <a:schemeClr val="tx1">
                    <a:lumMod val="75000"/>
                    <a:lumOff val="25000"/>
                  </a:schemeClr>
                </a:solidFill>
                <a:ea typeface="ＭＳ Ｐゴシック" panose="020B0600070205080204" pitchFamily="50" charset="-128"/>
              </a:rPr>
              <a:t>※1</a:t>
            </a:r>
            <a:r>
              <a:rPr kumimoji="1" lang="ja-JP" altLang="en-US" sz="500" dirty="0">
                <a:solidFill>
                  <a:schemeClr val="tx1">
                    <a:lumMod val="75000"/>
                    <a:lumOff val="25000"/>
                  </a:schemeClr>
                </a:solidFill>
                <a:ea typeface="ＭＳ Ｐゴシック" panose="020B0600070205080204" pitchFamily="50" charset="-128"/>
              </a:rPr>
              <a:t>　インターホンリモコンで</a:t>
            </a:r>
            <a:r>
              <a:rPr kumimoji="1" lang="en-US" altLang="ja-JP" sz="500" dirty="0">
                <a:solidFill>
                  <a:schemeClr val="tx1">
                    <a:lumMod val="75000"/>
                    <a:lumOff val="25000"/>
                  </a:schemeClr>
                </a:solidFill>
                <a:ea typeface="ＭＳ Ｐゴシック" panose="020B0600070205080204" pitchFamily="50" charset="-128"/>
              </a:rPr>
              <a:t>HEMS</a:t>
            </a:r>
            <a:r>
              <a:rPr kumimoji="1" lang="ja-JP" altLang="en-US" sz="500" dirty="0">
                <a:solidFill>
                  <a:schemeClr val="tx1">
                    <a:lumMod val="75000"/>
                    <a:lumOff val="25000"/>
                  </a:schemeClr>
                </a:solidFill>
                <a:ea typeface="ＭＳ Ｐゴシック" panose="020B0600070205080204" pitchFamily="50" charset="-128"/>
              </a:rPr>
              <a:t>接続する場合に必要になります。</a:t>
            </a:r>
          </a:p>
        </p:txBody>
      </p:sp>
      <p:sp>
        <p:nvSpPr>
          <p:cNvPr id="255" name="テキスト ボックス 13"/>
          <p:cNvSpPr txBox="1">
            <a:spLocks noChangeArrowheads="1"/>
          </p:cNvSpPr>
          <p:nvPr/>
        </p:nvSpPr>
        <p:spPr bwMode="auto">
          <a:xfrm>
            <a:off x="6524356"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256" name="テキスト ボックス 14"/>
          <p:cNvSpPr txBox="1">
            <a:spLocks noChangeArrowheads="1"/>
          </p:cNvSpPr>
          <p:nvPr/>
        </p:nvSpPr>
        <p:spPr bwMode="auto">
          <a:xfrm>
            <a:off x="6495054" y="1516299"/>
            <a:ext cx="26997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ミドルウェアアダプターなしで</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rPr>
              <a:t>HEMS</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接続可能。</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コロナアプリも使える！</a:t>
            </a:r>
          </a:p>
        </p:txBody>
      </p:sp>
      <p:pic>
        <p:nvPicPr>
          <p:cNvPr id="257" name="図 1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32153" y="2925039"/>
            <a:ext cx="73183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 name="テキスト ボックス 22"/>
          <p:cNvSpPr txBox="1">
            <a:spLocks noChangeArrowheads="1"/>
          </p:cNvSpPr>
          <p:nvPr/>
        </p:nvSpPr>
        <p:spPr bwMode="auto">
          <a:xfrm>
            <a:off x="10682305" y="911211"/>
            <a:ext cx="1308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インターホンリモコン</a:t>
            </a:r>
          </a:p>
        </p:txBody>
      </p:sp>
      <p:sp>
        <p:nvSpPr>
          <p:cNvPr id="315" name="テキスト ボックス 403"/>
          <p:cNvSpPr txBox="1">
            <a:spLocks noChangeArrowheads="1"/>
          </p:cNvSpPr>
          <p:nvPr/>
        </p:nvSpPr>
        <p:spPr bwMode="auto">
          <a:xfrm>
            <a:off x="10424804" y="2670233"/>
            <a:ext cx="1403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ミドルウェアアダプター</a:t>
            </a:r>
          </a:p>
        </p:txBody>
      </p:sp>
      <p:sp>
        <p:nvSpPr>
          <p:cNvPr id="316" name="テキスト ボックス 315"/>
          <p:cNvSpPr txBox="1"/>
          <p:nvPr/>
        </p:nvSpPr>
        <p:spPr>
          <a:xfrm>
            <a:off x="11740260" y="2650639"/>
            <a:ext cx="889000" cy="415925"/>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HMA-1</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オープン価格</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17" name="テキスト ボックス 24"/>
          <p:cNvSpPr txBox="1">
            <a:spLocks noChangeArrowheads="1"/>
          </p:cNvSpPr>
          <p:nvPr/>
        </p:nvSpPr>
        <p:spPr bwMode="auto">
          <a:xfrm>
            <a:off x="11082987" y="236464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ja-JP" sz="2000" dirty="0">
                <a:solidFill>
                  <a:schemeClr val="tx1">
                    <a:lumMod val="75000"/>
                    <a:lumOff val="25000"/>
                  </a:schemeClr>
                </a:solidFill>
                <a:ea typeface="ＭＳ Ｐゴシック" panose="020B0600070205080204" pitchFamily="50" charset="-128"/>
              </a:rPr>
              <a:t>+</a:t>
            </a:r>
            <a:endParaRPr kumimoji="1" lang="ja-JP" altLang="en-US" sz="2000" dirty="0">
              <a:solidFill>
                <a:schemeClr val="tx1">
                  <a:lumMod val="75000"/>
                  <a:lumOff val="25000"/>
                </a:schemeClr>
              </a:solidFill>
              <a:ea typeface="ＭＳ Ｐゴシック" panose="020B0600070205080204" pitchFamily="50" charset="-128"/>
            </a:endParaRPr>
          </a:p>
        </p:txBody>
      </p:sp>
      <p:cxnSp>
        <p:nvCxnSpPr>
          <p:cNvPr id="318" name="直線コネクタ 27"/>
          <p:cNvCxnSpPr>
            <a:cxnSpLocks noChangeShapeType="1"/>
          </p:cNvCxnSpPr>
          <p:nvPr/>
        </p:nvCxnSpPr>
        <p:spPr bwMode="auto">
          <a:xfrm>
            <a:off x="9771117" y="1031246"/>
            <a:ext cx="0" cy="2272540"/>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1" name="図 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44763"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図 17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1310699" y="1205813"/>
            <a:ext cx="1372248" cy="9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 name="テキスト ボックス 7"/>
          <p:cNvSpPr txBox="1">
            <a:spLocks noChangeArrowheads="1"/>
          </p:cNvSpPr>
          <p:nvPr/>
        </p:nvSpPr>
        <p:spPr bwMode="auto">
          <a:xfrm>
            <a:off x="11645592" y="2727383"/>
            <a:ext cx="4540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ja-JP" sz="500">
                <a:solidFill>
                  <a:schemeClr val="tx1">
                    <a:lumMod val="75000"/>
                    <a:lumOff val="25000"/>
                  </a:schemeClr>
                </a:solidFill>
                <a:ea typeface="ＭＳ Ｐゴシック" panose="020B0600070205080204" pitchFamily="50" charset="-128"/>
              </a:rPr>
              <a:t>※1</a:t>
            </a:r>
            <a:endParaRPr kumimoji="1" lang="ja-JP" altLang="en-US" sz="500">
              <a:solidFill>
                <a:schemeClr val="tx1">
                  <a:lumMod val="75000"/>
                  <a:lumOff val="25000"/>
                </a:schemeClr>
              </a:solidFill>
              <a:ea typeface="ＭＳ Ｐゴシック" panose="020B0600070205080204" pitchFamily="50" charset="-128"/>
            </a:endParaRPr>
          </a:p>
        </p:txBody>
      </p:sp>
      <p:sp>
        <p:nvSpPr>
          <p:cNvPr id="324" name="楕円 323"/>
          <p:cNvSpPr/>
          <p:nvPr/>
        </p:nvSpPr>
        <p:spPr bwMode="auto">
          <a:xfrm>
            <a:off x="9482465" y="1338724"/>
            <a:ext cx="601662" cy="522418"/>
          </a:xfrm>
          <a:prstGeom prst="ellipse">
            <a:avLst/>
          </a:prstGeom>
          <a:solidFill>
            <a:schemeClr val="bg2">
              <a:lumMod val="90000"/>
            </a:schemeClr>
          </a:solidFill>
          <a:ln w="25400" cap="flat" cmpd="sng" algn="ctr">
            <a:noFill/>
            <a:prstDash val="solid"/>
            <a:round/>
            <a:headEnd type="none" w="med" len="med"/>
            <a:tailEnd type="none" w="med" len="med"/>
          </a:ln>
          <a:effectLst/>
          <a:extLst/>
        </p:spPr>
        <p:txBody>
          <a:bodyPr lIns="46800" tIns="46800" rIns="46800" bIns="46800" anchor="ctr">
            <a:spAutoFit/>
          </a:bodyPr>
          <a:lstStyle/>
          <a:p>
            <a:pPr eaLnBrk="1">
              <a:defRPr/>
            </a:pPr>
            <a:endParaRPr lang="ja-JP" altLang="en-US">
              <a:solidFill>
                <a:schemeClr val="tx1">
                  <a:lumMod val="75000"/>
                  <a:lumOff val="25000"/>
                </a:schemeClr>
              </a:solidFill>
              <a:ea typeface="ＭＳ Ｐゴシック" panose="020B0600070205080204" pitchFamily="50" charset="-128"/>
            </a:endParaRPr>
          </a:p>
        </p:txBody>
      </p:sp>
      <p:sp>
        <p:nvSpPr>
          <p:cNvPr id="325" name="テキスト ボックス 2"/>
          <p:cNvSpPr txBox="1">
            <a:spLocks noChangeArrowheads="1"/>
          </p:cNvSpPr>
          <p:nvPr/>
        </p:nvSpPr>
        <p:spPr bwMode="auto">
          <a:xfrm>
            <a:off x="9424213" y="1473826"/>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または</a:t>
            </a:r>
          </a:p>
        </p:txBody>
      </p:sp>
      <p:pic>
        <p:nvPicPr>
          <p:cNvPr id="326" name="図 6"/>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24356"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 name="テキスト ボックス 326"/>
          <p:cNvSpPr txBox="1"/>
          <p:nvPr/>
        </p:nvSpPr>
        <p:spPr>
          <a:xfrm>
            <a:off x="6772894" y="3058390"/>
            <a:ext cx="2537875" cy="415498"/>
          </a:xfrm>
          <a:prstGeom prst="rect">
            <a:avLst/>
          </a:prstGeom>
          <a:noFill/>
        </p:spPr>
        <p:txBody>
          <a:bodyPr wrap="none">
            <a:spAutoFit/>
          </a:bodyPr>
          <a:lstStyle/>
          <a:p>
            <a:pPr algn="ctr">
              <a:defRPr/>
            </a:pP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RBP-GADW1(S</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smtClean="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328" name="テキスト ボックス 327"/>
          <p:cNvSpPr txBox="1"/>
          <p:nvPr/>
        </p:nvSpPr>
        <p:spPr>
          <a:xfrm>
            <a:off x="10053149" y="2044600"/>
            <a:ext cx="2537875" cy="415498"/>
          </a:xfrm>
          <a:prstGeom prst="rect">
            <a:avLst/>
          </a:prstGeom>
          <a:noFill/>
        </p:spPr>
        <p:txBody>
          <a:bodyPr wrap="none">
            <a:spAutoFit/>
          </a:bodyPr>
          <a:lstStyle/>
          <a:p>
            <a:pPr algn="ctr">
              <a:defRPr/>
            </a:pP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RBP-GAD1(S</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smtClean="0">
                <a:solidFill>
                  <a:schemeClr val="tx1">
                    <a:lumMod val="75000"/>
                    <a:lumOff val="25000"/>
                  </a:schemeClr>
                </a:solidFill>
                <a:latin typeface="Meiryo UI" panose="020B0604030504040204" pitchFamily="50" charset="-128"/>
                <a:ea typeface="Meiryo UI" panose="020B0604030504040204" pitchFamily="50" charset="-128"/>
              </a:rPr>
              <a:t>60,500</a:t>
            </a:r>
            <a:r>
              <a:rPr kumimoji="1" lang="ja-JP" altLang="en-US" sz="1050" dirty="0" smtClean="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5</a:t>
            </a:r>
            <a:r>
              <a:rPr kumimoji="1" lang="en-US" altLang="ja-JP" sz="800" dirty="0" smtClean="0">
                <a:solidFill>
                  <a:schemeClr val="tx1">
                    <a:lumMod val="75000"/>
                    <a:lumOff val="25000"/>
                  </a:schemeClr>
                </a:solidFill>
                <a:latin typeface="Meiryo UI" panose="020B0604030504040204" pitchFamily="50" charset="-128"/>
                <a:ea typeface="Meiryo UI" panose="020B0604030504040204" pitchFamily="50" charset="-128"/>
              </a:rPr>
              <a:t>5,000</a:t>
            </a:r>
            <a:r>
              <a:rPr kumimoji="1" lang="ja-JP" altLang="en-US" sz="800" dirty="0" smtClean="0">
                <a:solidFill>
                  <a:schemeClr val="tx1">
                    <a:lumMod val="75000"/>
                    <a:lumOff val="25000"/>
                  </a:schemeClr>
                </a:solidFill>
                <a:latin typeface="Meiryo UI" panose="020B0604030504040204" pitchFamily="50" charset="-128"/>
                <a:ea typeface="Meiryo UI" panose="020B0604030504040204" pitchFamily="50" charset="-128"/>
              </a:rPr>
              <a:t>円）</a:t>
            </a:r>
            <a:endPar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329" name="Picture 24" descr="7"/>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0" name="Rectangle 33"/>
          <p:cNvSpPr>
            <a:spLocks/>
          </p:cNvSpPr>
          <p:nvPr/>
        </p:nvSpPr>
        <p:spPr bwMode="auto">
          <a:xfrm>
            <a:off x="2589962" y="2991985"/>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331" name="グループ化 330"/>
          <p:cNvGrpSpPr/>
          <p:nvPr/>
        </p:nvGrpSpPr>
        <p:grpSpPr>
          <a:xfrm>
            <a:off x="199187" y="2949840"/>
            <a:ext cx="2419350" cy="473123"/>
            <a:chOff x="168669" y="2921069"/>
            <a:chExt cx="2419350" cy="473123"/>
          </a:xfrm>
        </p:grpSpPr>
        <p:sp>
          <p:nvSpPr>
            <p:cNvPr id="332"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a:t>
              </a: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区分</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333"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a:t>
              </a:r>
              <a:r>
                <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9220:2018</a:t>
              </a:r>
            </a:p>
          </p:txBody>
        </p:sp>
        <p:sp>
          <p:nvSpPr>
            <p:cNvPr id="334"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endPar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335"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336"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337" name="Rectangle 31"/>
            <p:cNvSpPr>
              <a:spLocks/>
            </p:cNvSpPr>
            <p:nvPr/>
          </p:nvSpPr>
          <p:spPr bwMode="auto">
            <a:xfrm>
              <a:off x="1054125" y="3114814"/>
              <a:ext cx="470641"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111</a:t>
              </a:r>
              <a:r>
                <a:rPr lang="ja-JP" altLang="en-US" sz="7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338"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3.9</a:t>
              </a:r>
              <a:endPar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339"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340"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341"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342" name="テキスト ボックス 34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4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1,336,500</a:t>
            </a:r>
            <a:r>
              <a:rPr lang="ja-JP" altLang="en-US" sz="140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1,215,000</a:t>
            </a:r>
            <a:r>
              <a:rPr lang="ja-JP" altLang="en-US"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smtClean="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344" name="テキスト ボックス 343"/>
          <p:cNvSpPr txBox="1"/>
          <p:nvPr/>
        </p:nvSpPr>
        <p:spPr>
          <a:xfrm>
            <a:off x="253658" y="1995368"/>
            <a:ext cx="1463945" cy="338554"/>
          </a:xfrm>
          <a:prstGeom prst="rect">
            <a:avLst/>
          </a:prstGeom>
          <a:noFill/>
        </p:spPr>
        <p:txBody>
          <a:bodyPr wrap="square" rtlCol="0">
            <a:spAutoFit/>
          </a:bodyPr>
          <a:lstStyle/>
          <a:p>
            <a:r>
              <a:rPr kumimoji="1" lang="en-US" altLang="ja-JP" sz="1600" b="1" dirty="0" smtClean="0">
                <a:solidFill>
                  <a:schemeClr val="tx1">
                    <a:lumMod val="75000"/>
                    <a:lumOff val="25000"/>
                  </a:schemeClr>
                </a:solidFill>
              </a:rPr>
              <a:t>CHP-HXE46AZ1</a:t>
            </a:r>
            <a:endParaRPr kumimoji="1" lang="ja-JP" altLang="en-US" sz="1600" b="1" dirty="0">
              <a:solidFill>
                <a:schemeClr val="tx1">
                  <a:lumMod val="75000"/>
                  <a:lumOff val="25000"/>
                </a:schemeClr>
              </a:solidFill>
            </a:endParaRPr>
          </a:p>
        </p:txBody>
      </p:sp>
      <p:pic>
        <p:nvPicPr>
          <p:cNvPr id="345" name="図 3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94916" y="1401007"/>
            <a:ext cx="610504" cy="815094"/>
          </a:xfrm>
          <a:prstGeom prst="rect">
            <a:avLst/>
          </a:prstGeom>
        </p:spPr>
      </p:pic>
      <p:sp>
        <p:nvSpPr>
          <p:cNvPr id="346" name="Rectangle 30"/>
          <p:cNvSpPr>
            <a:spLocks/>
          </p:cNvSpPr>
          <p:nvPr/>
        </p:nvSpPr>
        <p:spPr bwMode="auto">
          <a:xfrm>
            <a:off x="2608981" y="3031126"/>
            <a:ext cx="787400" cy="369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err="1"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ja-JP" altLang="en-US"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入力は、システム型式を指定してください。</a:t>
            </a:r>
            <a:endParaRPr lang="en-US" altLang="ja-JP" sz="5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grpSp>
        <p:nvGrpSpPr>
          <p:cNvPr id="347" name="グループ化 346"/>
          <p:cNvGrpSpPr/>
          <p:nvPr/>
        </p:nvGrpSpPr>
        <p:grpSpPr>
          <a:xfrm>
            <a:off x="4553023" y="4890757"/>
            <a:ext cx="1018959" cy="2116656"/>
            <a:chOff x="4553023" y="4890757"/>
            <a:chExt cx="1018959" cy="2116656"/>
          </a:xfrm>
        </p:grpSpPr>
        <p:pic>
          <p:nvPicPr>
            <p:cNvPr id="348" name="Picture 2" descr="「スマートフォン」の画像検索結果"/>
            <p:cNvPicPr>
              <a:picLocks noChangeAspect="1" noChangeArrowheads="1"/>
            </p:cNvPicPr>
            <p:nvPr/>
          </p:nvPicPr>
          <p:blipFill>
            <a:blip r:embed="rId20"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図 348"/>
            <p:cNvPicPr>
              <a:picLocks noChangeAspect="1"/>
            </p:cNvPicPr>
            <p:nvPr/>
          </p:nvPicPr>
          <p:blipFill rotWithShape="1">
            <a:blip r:embed="rId21"/>
            <a:srcRect b="20647"/>
            <a:stretch/>
          </p:blipFill>
          <p:spPr>
            <a:xfrm>
              <a:off x="4652057" y="5196348"/>
              <a:ext cx="763793" cy="1533426"/>
            </a:xfrm>
            <a:prstGeom prst="rect">
              <a:avLst/>
            </a:prstGeom>
          </p:spPr>
        </p:pic>
        <p:pic>
          <p:nvPicPr>
            <p:cNvPr id="350" name="図 349"/>
            <p:cNvPicPr>
              <a:picLocks noChangeAspect="1"/>
            </p:cNvPicPr>
            <p:nvPr/>
          </p:nvPicPr>
          <p:blipFill rotWithShape="1">
            <a:blip r:embed="rId21"/>
            <a:srcRect t="93213"/>
            <a:stretch/>
          </p:blipFill>
          <p:spPr>
            <a:xfrm>
              <a:off x="4644106" y="6594445"/>
              <a:ext cx="766167" cy="131560"/>
            </a:xfrm>
            <a:prstGeom prst="rect">
              <a:avLst/>
            </a:prstGeom>
          </p:spPr>
        </p:pic>
      </p:grpSp>
      <p:sp>
        <p:nvSpPr>
          <p:cNvPr id="351" name="テキスト ボックス 350"/>
          <p:cNvSpPr txBox="1"/>
          <p:nvPr/>
        </p:nvSpPr>
        <p:spPr>
          <a:xfrm>
            <a:off x="4213561" y="6960695"/>
            <a:ext cx="2465740" cy="184666"/>
          </a:xfrm>
          <a:prstGeom prst="rect">
            <a:avLst/>
          </a:prstGeom>
          <a:noFill/>
        </p:spPr>
        <p:txBody>
          <a:bodyPr wrap="none" rtlCol="0">
            <a:spAutoFit/>
          </a:bodyPr>
          <a:lstStyle/>
          <a:p>
            <a:r>
              <a:rPr kumimoji="1" lang="en-US" altLang="ja-JP" sz="600" dirty="0" smtClean="0"/>
              <a:t>※</a:t>
            </a:r>
            <a:r>
              <a:rPr kumimoji="1" lang="ja-JP" altLang="en-US" sz="600" dirty="0" smtClean="0"/>
              <a:t>無線</a:t>
            </a:r>
            <a:r>
              <a:rPr kumimoji="1" lang="en-US" altLang="ja-JP" sz="600" dirty="0" smtClean="0"/>
              <a:t>LAN</a:t>
            </a:r>
            <a:r>
              <a:rPr kumimoji="1" lang="ja-JP" altLang="en-US" sz="600" dirty="0" smtClean="0"/>
              <a:t>対応インターホンリモコンのみアプリに接続できます。</a:t>
            </a:r>
            <a:endParaRPr kumimoji="1" lang="ja-JP" altLang="en-US" sz="600" dirty="0"/>
          </a:p>
        </p:txBody>
      </p:sp>
      <p:pic>
        <p:nvPicPr>
          <p:cNvPr id="352" name="図 35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353" name="図 35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354" name="図 35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355" name="テキスト ボックス 354"/>
          <p:cNvSpPr txBox="1"/>
          <p:nvPr/>
        </p:nvSpPr>
        <p:spPr>
          <a:xfrm>
            <a:off x="434861" y="5267943"/>
            <a:ext cx="3796232" cy="415498"/>
          </a:xfrm>
          <a:prstGeom prst="rect">
            <a:avLst/>
          </a:prstGeom>
          <a:noFill/>
        </p:spPr>
        <p:txBody>
          <a:bodyPr wrap="none" rtlCol="0">
            <a:spAutoFit/>
          </a:bodyPr>
          <a:lstStyle/>
          <a:p>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太陽光発電余剰電力の活用ができる！</a:t>
            </a:r>
            <a:endParaRPr kumimoji="1" lang="ja-JP" altLang="en-US" sz="1050" dirty="0">
              <a:latin typeface="メイリオ" panose="020B0604030504040204" pitchFamily="50" charset="-128"/>
              <a:ea typeface="メイリオ" panose="020B0604030504040204" pitchFamily="50" charset="-128"/>
            </a:endParaRPr>
          </a:p>
        </p:txBody>
      </p:sp>
      <p:sp>
        <p:nvSpPr>
          <p:cNvPr id="356" name="テキスト ボックス 355"/>
          <p:cNvSpPr txBox="1"/>
          <p:nvPr/>
        </p:nvSpPr>
        <p:spPr>
          <a:xfrm>
            <a:off x="754311" y="4809626"/>
            <a:ext cx="1856598"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ソーラーモードアプリ</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57" name="テキスト ボックス 356"/>
          <p:cNvSpPr txBox="1"/>
          <p:nvPr/>
        </p:nvSpPr>
        <p:spPr>
          <a:xfrm>
            <a:off x="742534" y="5843241"/>
            <a:ext cx="2064989"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レジリエンス機能の充実</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358" name="テキスト ボックス 357"/>
          <p:cNvSpPr txBox="1"/>
          <p:nvPr/>
        </p:nvSpPr>
        <p:spPr>
          <a:xfrm>
            <a:off x="132851" y="4209093"/>
            <a:ext cx="4494658" cy="430887"/>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機能に加えて、もっと一人ひとりの生活に寄り添います！</a:t>
            </a:r>
            <a:endParaRPr kumimoji="1" lang="ja-JP" altLang="en-US" sz="1100" dirty="0">
              <a:latin typeface="BIZ UDPゴシック" panose="020B0400000000000000" pitchFamily="50" charset="-128"/>
              <a:ea typeface="BIZ UDPゴシック" panose="020B0400000000000000" pitchFamily="50" charset="-128"/>
            </a:endParaRPr>
          </a:p>
        </p:txBody>
      </p:sp>
      <p:cxnSp>
        <p:nvCxnSpPr>
          <p:cNvPr id="359" name="直線コネクタ 358"/>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0" name="直線コネクタ 359"/>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1" name="直線コネクタ 360"/>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2" name="直線コネクタ 361"/>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3" name="正方形/長方形 362"/>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4" name="カギ線コネクタ 363"/>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5" name="カギ線コネクタ 364"/>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66" name="図 36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67" name="角丸四角形 366"/>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8" name="グループ化 367"/>
          <p:cNvGrpSpPr/>
          <p:nvPr/>
        </p:nvGrpSpPr>
        <p:grpSpPr>
          <a:xfrm>
            <a:off x="3289753" y="4746779"/>
            <a:ext cx="407501" cy="452635"/>
            <a:chOff x="3289753" y="4746779"/>
            <a:chExt cx="407501" cy="452635"/>
          </a:xfrm>
        </p:grpSpPr>
        <p:pic>
          <p:nvPicPr>
            <p:cNvPr id="369" name="図 36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70" name="角丸四角形 369"/>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1" name="テキスト ボックス 258"/>
          <p:cNvSpPr txBox="1">
            <a:spLocks noChangeArrowheads="1"/>
          </p:cNvSpPr>
          <p:nvPr/>
        </p:nvSpPr>
        <p:spPr bwMode="auto">
          <a:xfrm>
            <a:off x="2615163" y="3761391"/>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r>
              <a:rPr kumimoji="1" lang="ja-JP" altLang="en-US"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72" name="図 197"/>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21208" y="3810580"/>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図 37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374"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smtClean="0"/>
              <a:t>▲動画</a:t>
            </a:r>
            <a:endParaRPr kumimoji="1" lang="ja-JP" altLang="en-US" sz="600" dirty="0"/>
          </a:p>
        </p:txBody>
      </p:sp>
      <p:sp>
        <p:nvSpPr>
          <p:cNvPr id="375" name="テキスト ボックス 374"/>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smtClean="0">
                <a:latin typeface="BIZ UDPゴシック" panose="020B0400000000000000" pitchFamily="50" charset="-128"/>
                <a:ea typeface="BIZ UDPゴシック" panose="020B0400000000000000" pitchFamily="50" charset="-128"/>
              </a:rPr>
              <a:t>コロナ快適ホームアプリ</a:t>
            </a:r>
            <a:endParaRPr kumimoji="1" lang="en-US" altLang="ja-JP" sz="1400" b="1" dirty="0" smtClean="0">
              <a:latin typeface="BIZ UDPゴシック" panose="020B0400000000000000" pitchFamily="50" charset="-128"/>
              <a:ea typeface="BIZ UDPゴシック" panose="020B0400000000000000" pitchFamily="50" charset="-128"/>
            </a:endParaRPr>
          </a:p>
          <a:p>
            <a:pPr algn="ctr"/>
            <a:r>
              <a:rPr kumimoji="1" lang="ja-JP" altLang="en-US" sz="1400" b="1" dirty="0" smtClean="0">
                <a:latin typeface="BIZ UDPゴシック" panose="020B0400000000000000" pitchFamily="50" charset="-128"/>
                <a:ea typeface="BIZ UDPゴシック" panose="020B0400000000000000" pitchFamily="50" charset="-128"/>
              </a:rPr>
              <a:t>でもっと快適！</a:t>
            </a:r>
            <a:endParaRPr kumimoji="1" lang="ja-JP" altLang="en-US" sz="1400" b="1" dirty="0">
              <a:latin typeface="BIZ UDPゴシック" panose="020B0400000000000000" pitchFamily="50" charset="-128"/>
              <a:ea typeface="BIZ UDPゴシック" panose="020B0400000000000000" pitchFamily="50" charset="-128"/>
            </a:endParaRPr>
          </a:p>
        </p:txBody>
      </p:sp>
      <p:cxnSp>
        <p:nvCxnSpPr>
          <p:cNvPr id="376" name="直線コネクタ 9"/>
          <p:cNvCxnSpPr>
            <a:cxnSpLocks noChangeShapeType="1"/>
          </p:cNvCxnSpPr>
          <p:nvPr/>
        </p:nvCxnSpPr>
        <p:spPr bwMode="auto">
          <a:xfrm>
            <a:off x="129874" y="4138500"/>
            <a:ext cx="6333300"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7" name="正方形/長方形 19"/>
          <p:cNvSpPr>
            <a:spLocks noChangeArrowheads="1"/>
          </p:cNvSpPr>
          <p:nvPr/>
        </p:nvSpPr>
        <p:spPr bwMode="auto">
          <a:xfrm>
            <a:off x="125111" y="3762262"/>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379" name="テキスト ボックス 5"/>
          <p:cNvSpPr txBox="1">
            <a:spLocks noChangeArrowheads="1"/>
          </p:cNvSpPr>
          <p:nvPr/>
        </p:nvSpPr>
        <p:spPr bwMode="auto">
          <a:xfrm>
            <a:off x="8583431" y="3706964"/>
            <a:ext cx="3308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のためレジリエンス機能をさらに充実！</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0" name="正方形/長方形 379"/>
          <p:cNvSpPr/>
          <p:nvPr/>
        </p:nvSpPr>
        <p:spPr>
          <a:xfrm>
            <a:off x="7054293" y="3705998"/>
            <a:ext cx="1590500"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「いざ」という時</a:t>
            </a:r>
            <a:endParaRPr kumimoji="0" lang="en-US" altLang="ja-JP" sz="1600" b="0" i="0" u="none" strike="noStrike" kern="1200" cap="none" spc="0" normalizeH="0" baseline="0" noProof="0" dirty="0" smtClean="0">
              <a:ln w="0"/>
              <a:solidFill>
                <a:srgbClr val="C00000"/>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81" name="直線コネクタ 9"/>
          <p:cNvCxnSpPr>
            <a:cxnSpLocks noChangeShapeType="1"/>
          </p:cNvCxnSpPr>
          <p:nvPr/>
        </p:nvCxnSpPr>
        <p:spPr bwMode="auto">
          <a:xfrm>
            <a:off x="6814228" y="4129381"/>
            <a:ext cx="5837656"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2" name="正方形/長方形 19"/>
          <p:cNvSpPr>
            <a:spLocks noChangeArrowheads="1"/>
          </p:cNvSpPr>
          <p:nvPr/>
        </p:nvSpPr>
        <p:spPr bwMode="auto">
          <a:xfrm>
            <a:off x="6809465" y="3753143"/>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383" name="図 38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897571" y="7883543"/>
            <a:ext cx="816252" cy="944291"/>
          </a:xfrm>
          <a:prstGeom prst="rect">
            <a:avLst/>
          </a:prstGeom>
        </p:spPr>
      </p:pic>
      <p:sp>
        <p:nvSpPr>
          <p:cNvPr id="384" name="テキスト ボックス 383"/>
          <p:cNvSpPr txBox="1"/>
          <p:nvPr/>
        </p:nvSpPr>
        <p:spPr>
          <a:xfrm rot="287914">
            <a:off x="8081459" y="8169111"/>
            <a:ext cx="1422567" cy="215444"/>
          </a:xfrm>
          <a:prstGeom prst="rect">
            <a:avLst/>
          </a:prstGeom>
          <a:noFill/>
        </p:spPr>
        <p:txBody>
          <a:bodyPr wrap="square" rtlCol="0">
            <a:spAutoFit/>
          </a:bodyPr>
          <a:lstStyle/>
          <a:p>
            <a:r>
              <a:rPr kumimoji="1" lang="ja-JP" altLang="en-US" sz="800" dirty="0" smtClean="0">
                <a:solidFill>
                  <a:schemeClr val="accent2">
                    <a:lumMod val="75000"/>
                  </a:schemeClr>
                </a:solidFill>
                <a:latin typeface="BIZ UDPゴシック" panose="020B0400000000000000" pitchFamily="50" charset="-128"/>
                <a:ea typeface="BIZ UDPゴシック" panose="020B0400000000000000" pitchFamily="50" charset="-128"/>
              </a:rPr>
              <a:t>暴風・大雨・雷・大雪など</a:t>
            </a:r>
            <a:endParaRPr kumimoji="1" lang="ja-JP" altLang="en-US" sz="800" dirty="0">
              <a:solidFill>
                <a:schemeClr val="accent2">
                  <a:lumMod val="75000"/>
                </a:schemeClr>
              </a:solidFill>
              <a:latin typeface="BIZ UDPゴシック" panose="020B0400000000000000" pitchFamily="50" charset="-128"/>
              <a:ea typeface="BIZ UDPゴシック" panose="020B0400000000000000" pitchFamily="50" charset="-128"/>
            </a:endParaRPr>
          </a:p>
        </p:txBody>
      </p:sp>
      <p:pic>
        <p:nvPicPr>
          <p:cNvPr id="385" name="図 384"/>
          <p:cNvPicPr>
            <a:picLocks noChangeAspect="1"/>
          </p:cNvPicPr>
          <p:nvPr/>
        </p:nvPicPr>
        <p:blipFill rotWithShape="1">
          <a:blip r:embed="rId29" cstate="print">
            <a:extLst>
              <a:ext uri="{28A0092B-C50C-407E-A947-70E740481C1C}">
                <a14:useLocalDpi xmlns:a14="http://schemas.microsoft.com/office/drawing/2010/main" val="0"/>
              </a:ext>
            </a:extLst>
          </a:blip>
          <a:srcRect t="-1" b="36091"/>
          <a:stretch/>
        </p:blipFill>
        <p:spPr>
          <a:xfrm>
            <a:off x="8857845" y="8828520"/>
            <a:ext cx="953510" cy="765601"/>
          </a:xfrm>
          <a:prstGeom prst="rect">
            <a:avLst/>
          </a:prstGeom>
        </p:spPr>
      </p:pic>
      <p:pic>
        <p:nvPicPr>
          <p:cNvPr id="386" name="図 385"/>
          <p:cNvPicPr>
            <a:picLocks noChangeAspect="1"/>
          </p:cNvPicPr>
          <p:nvPr/>
        </p:nvPicPr>
        <p:blipFill rotWithShape="1">
          <a:blip r:embed="rId30" cstate="print">
            <a:extLst>
              <a:ext uri="{28A0092B-C50C-407E-A947-70E740481C1C}">
                <a14:useLocalDpi xmlns:a14="http://schemas.microsoft.com/office/drawing/2010/main" val="0"/>
              </a:ext>
            </a:extLst>
          </a:blip>
          <a:srcRect r="-9637" b="32257"/>
          <a:stretch/>
        </p:blipFill>
        <p:spPr>
          <a:xfrm>
            <a:off x="7754175" y="8800312"/>
            <a:ext cx="594848" cy="811175"/>
          </a:xfrm>
          <a:prstGeom prst="rect">
            <a:avLst/>
          </a:prstGeom>
        </p:spPr>
      </p:pic>
      <p:sp>
        <p:nvSpPr>
          <p:cNvPr id="387" name="テキスト ボックス 386"/>
          <p:cNvSpPr txBox="1"/>
          <p:nvPr/>
        </p:nvSpPr>
        <p:spPr>
          <a:xfrm>
            <a:off x="6962028" y="8776529"/>
            <a:ext cx="800219" cy="338554"/>
          </a:xfrm>
          <a:prstGeom prst="rect">
            <a:avLst/>
          </a:prstGeom>
          <a:noFill/>
        </p:spPr>
        <p:txBody>
          <a:bodyPr wrap="none" rtlCol="0">
            <a:spAutoFit/>
          </a:bodyPr>
          <a:lstStyle/>
          <a:p>
            <a:r>
              <a:rPr kumimoji="1" lang="ja-JP" altLang="en-US" sz="800" dirty="0" smtClean="0"/>
              <a:t>スマホで</a:t>
            </a:r>
            <a:endParaRPr kumimoji="1" lang="en-US" altLang="ja-JP" sz="800" dirty="0" smtClean="0"/>
          </a:p>
          <a:p>
            <a:r>
              <a:rPr kumimoji="1" lang="ja-JP" altLang="en-US" sz="800" dirty="0"/>
              <a:t>　</a:t>
            </a:r>
            <a:r>
              <a:rPr kumimoji="1" lang="ja-JP" altLang="en-US" sz="800" dirty="0" smtClean="0"/>
              <a:t>アプリから</a:t>
            </a:r>
            <a:endParaRPr kumimoji="1" lang="ja-JP" altLang="en-US" sz="800" dirty="0"/>
          </a:p>
        </p:txBody>
      </p:sp>
      <p:sp>
        <p:nvSpPr>
          <p:cNvPr id="388" name="テキスト ボックス 387"/>
          <p:cNvSpPr txBox="1"/>
          <p:nvPr/>
        </p:nvSpPr>
        <p:spPr>
          <a:xfrm>
            <a:off x="8271069" y="8789060"/>
            <a:ext cx="1005403" cy="215444"/>
          </a:xfrm>
          <a:prstGeom prst="rect">
            <a:avLst/>
          </a:prstGeom>
          <a:noFill/>
        </p:spPr>
        <p:txBody>
          <a:bodyPr wrap="none" rtlCol="0">
            <a:spAutoFit/>
          </a:bodyPr>
          <a:lstStyle/>
          <a:p>
            <a:r>
              <a:rPr kumimoji="1" lang="ja-JP" altLang="en-US" sz="800" dirty="0" smtClean="0"/>
              <a:t>台所リモコンから</a:t>
            </a:r>
            <a:endParaRPr kumimoji="1" lang="ja-JP" altLang="en-US" sz="800" dirty="0"/>
          </a:p>
        </p:txBody>
      </p:sp>
      <p:graphicFrame>
        <p:nvGraphicFramePr>
          <p:cNvPr id="389" name="表 388"/>
          <p:cNvGraphicFramePr>
            <a:graphicFrameLocks noGrp="1"/>
          </p:cNvGraphicFramePr>
          <p:nvPr>
            <p:extLst>
              <p:ext uri="{D42A27DB-BD31-4B8C-83A1-F6EECF244321}">
                <p14:modId xmlns:p14="http://schemas.microsoft.com/office/powerpoint/2010/main" val="3936135276"/>
              </p:ext>
            </p:extLst>
          </p:nvPr>
        </p:nvGraphicFramePr>
        <p:xfrm>
          <a:off x="9905696" y="7966495"/>
          <a:ext cx="2649652" cy="1256221"/>
        </p:xfrm>
        <a:graphic>
          <a:graphicData uri="http://schemas.openxmlformats.org/drawingml/2006/table">
            <a:tbl>
              <a:tblPr firstRow="1" bandRow="1">
                <a:tableStyleId>{5C22544A-7EE6-4342-B048-85BDC9FD1C3A}</a:tableStyleId>
              </a:tblPr>
              <a:tblGrid>
                <a:gridCol w="1010882">
                  <a:extLst>
                    <a:ext uri="{9D8B030D-6E8A-4147-A177-3AD203B41FA5}">
                      <a16:colId xmlns:a16="http://schemas.microsoft.com/office/drawing/2014/main" val="2825668501"/>
                    </a:ext>
                  </a:extLst>
                </a:gridCol>
                <a:gridCol w="1638770">
                  <a:extLst>
                    <a:ext uri="{9D8B030D-6E8A-4147-A177-3AD203B41FA5}">
                      <a16:colId xmlns:a16="http://schemas.microsoft.com/office/drawing/2014/main" val="3474440884"/>
                    </a:ext>
                  </a:extLst>
                </a:gridCol>
              </a:tblGrid>
              <a:tr h="584446">
                <a:tc>
                  <a:txBody>
                    <a:bodyPr/>
                    <a:lstStyle/>
                    <a:p>
                      <a:pPr algn="ctr">
                        <a:lnSpc>
                          <a:spcPct val="15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１回満タン</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FFCCC9"/>
                    </a:solidFill>
                  </a:tcPr>
                </a:tc>
                <a:tc>
                  <a:txBody>
                    <a:bodyPr/>
                    <a:lstStyle/>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災害に備え、</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タンクにお湯を作って</a:t>
                      </a:r>
                      <a:endParaRPr kumimoji="1" lang="en-US" altLang="ja-JP" sz="900"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dirty="0" smtClean="0">
                          <a:solidFill>
                            <a:schemeClr val="tx1"/>
                          </a:solidFill>
                          <a:latin typeface="BIZ UDPゴシック" panose="020B0400000000000000" pitchFamily="50" charset="-128"/>
                          <a:ea typeface="BIZ UDPゴシック" panose="020B0400000000000000" pitchFamily="50" charset="-128"/>
                        </a:rPr>
                        <a:t>確保します！</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FFCCC9"/>
                    </a:solidFill>
                  </a:tcPr>
                </a:tc>
                <a:extLst>
                  <a:ext uri="{0D108BD9-81ED-4DB2-BD59-A6C34878D82A}">
                    <a16:rowId xmlns:a16="http://schemas.microsoft.com/office/drawing/2014/main" val="1917040631"/>
                  </a:ext>
                </a:extLst>
              </a:tr>
              <a:tr h="671775">
                <a:tc>
                  <a:txBody>
                    <a:bodyPr/>
                    <a:lstStyle/>
                    <a:p>
                      <a:pPr algn="ctr">
                        <a:lnSpc>
                          <a:spcPct val="10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浴槽への</a:t>
                      </a:r>
                      <a:endParaRPr kumimoji="1" lang="en-US" altLang="ja-JP" sz="105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水はり</a:t>
                      </a:r>
                      <a:endParaRPr kumimoji="1" lang="ja-JP" altLang="en-US" sz="105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D6E4FA"/>
                    </a:solidFill>
                  </a:tcPr>
                </a:tc>
                <a:tc>
                  <a:txBody>
                    <a:bodyPr/>
                    <a:lstStyle/>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浴槽に生活用水が</a:t>
                      </a:r>
                      <a:endParaRPr kumimoji="1"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確保できるので、</a:t>
                      </a:r>
                      <a:endParaRPr kumimoji="1" lang="en-US" altLang="ja-JP" sz="900" b="1" dirty="0" smtClean="0">
                        <a:solidFill>
                          <a:schemeClr val="tx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smtClean="0">
                          <a:solidFill>
                            <a:schemeClr val="tx1"/>
                          </a:solidFill>
                          <a:latin typeface="BIZ UDPゴシック" panose="020B0400000000000000" pitchFamily="50" charset="-128"/>
                          <a:ea typeface="BIZ UDPゴシック" panose="020B0400000000000000" pitchFamily="50" charset="-128"/>
                        </a:rPr>
                        <a:t>断水しても安心！</a:t>
                      </a:r>
                      <a:endParaRPr kumimoji="1" lang="ja-JP" altLang="en-US" sz="900" b="1" dirty="0">
                        <a:solidFill>
                          <a:schemeClr val="tx1"/>
                        </a:solidFill>
                        <a:latin typeface="BIZ UDPゴシック" panose="020B0400000000000000" pitchFamily="50" charset="-128"/>
                        <a:ea typeface="BIZ UDPゴシック" panose="020B0400000000000000" pitchFamily="50" charset="-128"/>
                      </a:endParaRPr>
                    </a:p>
                  </a:txBody>
                  <a:tcPr anchor="ctr" anchorCtr="1">
                    <a:solidFill>
                      <a:srgbClr val="D6E4FA"/>
                    </a:solidFill>
                  </a:tcPr>
                </a:tc>
                <a:extLst>
                  <a:ext uri="{0D108BD9-81ED-4DB2-BD59-A6C34878D82A}">
                    <a16:rowId xmlns:a16="http://schemas.microsoft.com/office/drawing/2014/main" val="857999081"/>
                  </a:ext>
                </a:extLst>
              </a:tr>
            </a:tbl>
          </a:graphicData>
        </a:graphic>
      </p:graphicFrame>
      <p:sp>
        <p:nvSpPr>
          <p:cNvPr id="390" name="右矢印 389"/>
          <p:cNvSpPr/>
          <p:nvPr/>
        </p:nvSpPr>
        <p:spPr>
          <a:xfrm>
            <a:off x="10805296" y="8814535"/>
            <a:ext cx="250951" cy="205862"/>
          </a:xfrm>
          <a:prstGeom prst="rightArrow">
            <a:avLst>
              <a:gd name="adj1" fmla="val 50000"/>
              <a:gd name="adj2" fmla="val 6532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91" name="Line 214"/>
          <p:cNvSpPr>
            <a:spLocks noChangeShapeType="1"/>
          </p:cNvSpPr>
          <p:nvPr/>
        </p:nvSpPr>
        <p:spPr bwMode="auto">
          <a:xfrm>
            <a:off x="6827576" y="7756699"/>
            <a:ext cx="5917880" cy="0"/>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2" name="テキスト ボックス 391"/>
          <p:cNvSpPr txBox="1"/>
          <p:nvPr/>
        </p:nvSpPr>
        <p:spPr>
          <a:xfrm>
            <a:off x="7345384" y="8402271"/>
            <a:ext cx="2108725"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災害警報を確認したら</a:t>
            </a:r>
            <a:r>
              <a:rPr kumimoji="1" lang="en-US" altLang="ja-JP" sz="1100" dirty="0" smtClean="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93" name="テキスト ボックス 392"/>
          <p:cNvSpPr txBox="1"/>
          <p:nvPr/>
        </p:nvSpPr>
        <p:spPr>
          <a:xfrm>
            <a:off x="10051978" y="9297410"/>
            <a:ext cx="2687386"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いざという時、ピッとカンタン！安心！</a:t>
            </a:r>
            <a:endParaRPr kumimoji="1" lang="ja-JP" altLang="en-US" sz="1100" dirty="0">
              <a:latin typeface="BIZ UDPゴシック" panose="020B0400000000000000" pitchFamily="50" charset="-128"/>
              <a:ea typeface="BIZ UDPゴシック" panose="020B0400000000000000" pitchFamily="50" charset="-128"/>
            </a:endParaRPr>
          </a:p>
        </p:txBody>
      </p:sp>
      <p:grpSp>
        <p:nvGrpSpPr>
          <p:cNvPr id="394" name="グループ化 393"/>
          <p:cNvGrpSpPr/>
          <p:nvPr/>
        </p:nvGrpSpPr>
        <p:grpSpPr>
          <a:xfrm>
            <a:off x="6917871" y="8124172"/>
            <a:ext cx="400681" cy="456922"/>
            <a:chOff x="12170596" y="3789157"/>
            <a:chExt cx="400681" cy="456922"/>
          </a:xfrm>
        </p:grpSpPr>
        <p:pic>
          <p:nvPicPr>
            <p:cNvPr id="395" name="図 39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2170596" y="3789157"/>
              <a:ext cx="400681" cy="448484"/>
            </a:xfrm>
            <a:prstGeom prst="rect">
              <a:avLst/>
            </a:prstGeom>
          </p:spPr>
        </p:pic>
        <p:sp>
          <p:nvSpPr>
            <p:cNvPr id="396" name="角丸四角形 395"/>
            <p:cNvSpPr/>
            <p:nvPr/>
          </p:nvSpPr>
          <p:spPr>
            <a:xfrm>
              <a:off x="12170981" y="3793444"/>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7" name="右矢印 396"/>
          <p:cNvSpPr/>
          <p:nvPr/>
        </p:nvSpPr>
        <p:spPr>
          <a:xfrm>
            <a:off x="10830082" y="8192640"/>
            <a:ext cx="250951" cy="205862"/>
          </a:xfrm>
          <a:prstGeom prst="rightArrow">
            <a:avLst>
              <a:gd name="adj1" fmla="val 50000"/>
              <a:gd name="adj2" fmla="val 65326"/>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98" name="テキスト ボックス 10"/>
          <p:cNvSpPr txBox="1">
            <a:spLocks noChangeArrowheads="1"/>
          </p:cNvSpPr>
          <p:nvPr/>
        </p:nvSpPr>
        <p:spPr bwMode="auto">
          <a:xfrm>
            <a:off x="6796134" y="7858266"/>
            <a:ext cx="2185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生活</a:t>
            </a:r>
            <a:r>
              <a:rPr kumimoji="1" lang="ja-JP" altLang="en-US" sz="1200" b="1" dirty="0" smtClean="0">
                <a:solidFill>
                  <a:prstClr val="black"/>
                </a:solidFill>
                <a:latin typeface="メイリオ" panose="020B0604030504040204" pitchFamily="50" charset="-128"/>
                <a:ea typeface="メイリオ" panose="020B0604030504040204" pitchFamily="50" charset="-128"/>
              </a:rPr>
              <a:t>用水をカンタンに確保</a:t>
            </a:r>
            <a:r>
              <a:rPr kumimoji="1" lang="ja-JP" altLang="en-US" sz="1200" b="1" dirty="0">
                <a:solidFill>
                  <a:prstClr val="black"/>
                </a:solidFill>
                <a:latin typeface="メイリオ" panose="020B0604030504040204" pitchFamily="50" charset="-128"/>
                <a:ea typeface="メイリオ" panose="020B0604030504040204" pitchFamily="50" charset="-128"/>
              </a:rPr>
              <a:t>！</a:t>
            </a:r>
            <a:endParaRPr kumimoji="1" lang="en-US" altLang="ja-JP" sz="1200" b="1" dirty="0" smtClean="0">
              <a:solidFill>
                <a:prstClr val="black"/>
              </a:solidFill>
              <a:latin typeface="メイリオ" panose="020B0604030504040204" pitchFamily="50" charset="-128"/>
              <a:ea typeface="メイリオ" panose="020B0604030504040204" pitchFamily="50" charset="-128"/>
            </a:endParaRPr>
          </a:p>
        </p:txBody>
      </p:sp>
      <p:cxnSp>
        <p:nvCxnSpPr>
          <p:cNvPr id="399" name="直線コネクタ 398"/>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00" name="直線コネクタ 39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sp>
        <p:nvSpPr>
          <p:cNvPr id="401" name="テキスト ボックス 400"/>
          <p:cNvSpPr txBox="1"/>
          <p:nvPr/>
        </p:nvSpPr>
        <p:spPr>
          <a:xfrm>
            <a:off x="422126" y="6301652"/>
            <a:ext cx="3922167" cy="553998"/>
          </a:xfrm>
          <a:prstGeom prst="rect">
            <a:avLst/>
          </a:prstGeom>
          <a:noFill/>
        </p:spPr>
        <p:txBody>
          <a:bodyPr wrap="square" rtlCol="0">
            <a:spAutoFit/>
          </a:bodyPr>
          <a:lstStyle/>
          <a:p>
            <a:r>
              <a:rPr kumimoji="1" lang="ja-JP" altLang="en-US" sz="1050" dirty="0" smtClean="0">
                <a:latin typeface="メイリオ" panose="020B0604030504040204" pitchFamily="50" charset="-128"/>
                <a:ea typeface="メイリオ" panose="020B0604030504040204" pitchFamily="50" charset="-128"/>
              </a:rPr>
              <a:t>災害警報を確認後、タンクにお湯</a:t>
            </a:r>
            <a:r>
              <a:rPr kumimoji="1" lang="ja-JP" altLang="en-US" sz="1050" dirty="0">
                <a:latin typeface="メイリオ" panose="020B0604030504040204" pitchFamily="50" charset="-128"/>
                <a:ea typeface="メイリオ" panose="020B0604030504040204" pitchFamily="50" charset="-128"/>
              </a:rPr>
              <a:t>を</a:t>
            </a:r>
            <a:r>
              <a:rPr kumimoji="1" lang="ja-JP" altLang="en-US" sz="1050" dirty="0" smtClean="0">
                <a:latin typeface="メイリオ" panose="020B0604030504040204" pitchFamily="50" charset="-128"/>
                <a:ea typeface="メイリオ" panose="020B0604030504040204" pitchFamily="50" charset="-128"/>
              </a:rPr>
              <a:t>満タンまで沸き上げたり、</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（台所リモコンからも設定できます。）</a:t>
            </a:r>
            <a:endParaRPr kumimoji="1" lang="en-US" altLang="ja-JP" sz="900" dirty="0" smtClean="0">
              <a:latin typeface="メイリオ" panose="020B0604030504040204" pitchFamily="50" charset="-128"/>
              <a:ea typeface="メイリオ" panose="020B0604030504040204" pitchFamily="50" charset="-128"/>
            </a:endParaRPr>
          </a:p>
        </p:txBody>
      </p:sp>
      <p:pic>
        <p:nvPicPr>
          <p:cNvPr id="172" name="図 171"/>
          <p:cNvPicPr>
            <a:picLocks noChangeAspect="1"/>
          </p:cNvPicPr>
          <p:nvPr/>
        </p:nvPicPr>
        <p:blipFill rotWithShape="1">
          <a:blip r:embed="rId31" cstate="print">
            <a:extLst>
              <a:ext uri="{28A0092B-C50C-407E-A947-70E740481C1C}">
                <a14:useLocalDpi xmlns:a14="http://schemas.microsoft.com/office/drawing/2010/main" val="0"/>
              </a:ext>
            </a:extLst>
          </a:blip>
          <a:srcRect l="6648" t="3253" r="7346" b="9170"/>
          <a:stretch/>
        </p:blipFill>
        <p:spPr>
          <a:xfrm>
            <a:off x="6541697" y="1942040"/>
            <a:ext cx="1248007" cy="1017519"/>
          </a:xfrm>
          <a:prstGeom prst="rect">
            <a:avLst/>
          </a:prstGeom>
        </p:spPr>
      </p:pic>
      <p:pic>
        <p:nvPicPr>
          <p:cNvPr id="173" name="図 172"/>
          <p:cNvPicPr>
            <a:picLocks noChangeAspect="1"/>
          </p:cNvPicPr>
          <p:nvPr/>
        </p:nvPicPr>
        <p:blipFill rotWithShape="1">
          <a:blip r:embed="rId32" cstate="print">
            <a:extLst>
              <a:ext uri="{28A0092B-C50C-407E-A947-70E740481C1C}">
                <a14:useLocalDpi xmlns:a14="http://schemas.microsoft.com/office/drawing/2010/main" val="0"/>
              </a:ext>
            </a:extLst>
          </a:blip>
          <a:srcRect l="6648" t="3253" r="7346" b="9170"/>
          <a:stretch/>
        </p:blipFill>
        <p:spPr>
          <a:xfrm>
            <a:off x="10248675" y="1224154"/>
            <a:ext cx="984446" cy="802634"/>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smtClean="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339" name="図 3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2283" y="6765992"/>
            <a:ext cx="1448874" cy="1699558"/>
          </a:xfrm>
          <a:prstGeom prst="rect">
            <a:avLst/>
          </a:prstGeom>
        </p:spPr>
      </p:pic>
      <p:pic>
        <p:nvPicPr>
          <p:cNvPr id="340" name="図 3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90555" y="6743428"/>
            <a:ext cx="1240678" cy="1644323"/>
          </a:xfrm>
          <a:prstGeom prst="rect">
            <a:avLst/>
          </a:prstGeom>
        </p:spPr>
      </p:pic>
      <p:pic>
        <p:nvPicPr>
          <p:cNvPr id="341" name="図 3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89148" y="6778679"/>
            <a:ext cx="1206687" cy="1589088"/>
          </a:xfrm>
          <a:prstGeom prst="rect">
            <a:avLst/>
          </a:prstGeom>
        </p:spPr>
      </p:pic>
      <p:pic>
        <p:nvPicPr>
          <p:cNvPr id="342" name="図 34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36389" y="6756827"/>
            <a:ext cx="1206686" cy="1644323"/>
          </a:xfrm>
          <a:prstGeom prst="rect">
            <a:avLst/>
          </a:prstGeom>
        </p:spPr>
      </p:pic>
      <p:sp>
        <p:nvSpPr>
          <p:cNvPr id="343" name="テキスト ボックス 342"/>
          <p:cNvSpPr txBox="1"/>
          <p:nvPr/>
        </p:nvSpPr>
        <p:spPr>
          <a:xfrm>
            <a:off x="696423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台所リモコンのお知らせサインが入浴者の状況をお知らせします。</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44" name="グループ化 343"/>
          <p:cNvGrpSpPr/>
          <p:nvPr/>
        </p:nvGrpSpPr>
        <p:grpSpPr>
          <a:xfrm>
            <a:off x="5731109" y="6335104"/>
            <a:ext cx="1305311" cy="451463"/>
            <a:chOff x="96895" y="1731177"/>
            <a:chExt cx="1305311" cy="451463"/>
          </a:xfrm>
        </p:grpSpPr>
        <p:sp>
          <p:nvSpPr>
            <p:cNvPr id="345" name="正方形/長方形 344"/>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6" name="テキスト ボックス 345"/>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47" name="テキスト ボックス 346"/>
          <p:cNvSpPr txBox="1"/>
          <p:nvPr/>
        </p:nvSpPr>
        <p:spPr>
          <a:xfrm>
            <a:off x="695524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8" name="テキスト ボックス 347"/>
          <p:cNvSpPr txBox="1"/>
          <p:nvPr/>
        </p:nvSpPr>
        <p:spPr>
          <a:xfrm>
            <a:off x="891073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49" name="テキスト ボックス 348"/>
          <p:cNvSpPr txBox="1"/>
          <p:nvPr/>
        </p:nvSpPr>
        <p:spPr>
          <a:xfrm>
            <a:off x="1060400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50" name="テキスト ボックス 349"/>
          <p:cNvSpPr txBox="1"/>
          <p:nvPr/>
        </p:nvSpPr>
        <p:spPr>
          <a:xfrm>
            <a:off x="1231164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61" name="二等辺三角形 360"/>
          <p:cNvSpPr/>
          <p:nvPr/>
        </p:nvSpPr>
        <p:spPr>
          <a:xfrm rot="5400000">
            <a:off x="727587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2" name="二等辺三角形 361"/>
          <p:cNvSpPr/>
          <p:nvPr/>
        </p:nvSpPr>
        <p:spPr>
          <a:xfrm rot="5400000">
            <a:off x="906148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3" name="二等辺三角形 362"/>
          <p:cNvSpPr/>
          <p:nvPr/>
        </p:nvSpPr>
        <p:spPr>
          <a:xfrm rot="5400000">
            <a:off x="1068606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7" name="テキスト ボックス 366"/>
          <p:cNvSpPr txBox="1"/>
          <p:nvPr/>
        </p:nvSpPr>
        <p:spPr>
          <a:xfrm>
            <a:off x="578263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endPar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68" name="グループ化 367"/>
          <p:cNvGrpSpPr/>
          <p:nvPr/>
        </p:nvGrpSpPr>
        <p:grpSpPr>
          <a:xfrm>
            <a:off x="5852291" y="8630435"/>
            <a:ext cx="1257233" cy="426329"/>
            <a:chOff x="125893" y="1729077"/>
            <a:chExt cx="1257233" cy="426329"/>
          </a:xfrm>
        </p:grpSpPr>
        <p:sp>
          <p:nvSpPr>
            <p:cNvPr id="369" name="正方形/長方形 368"/>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0" name="テキスト ボックス 3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371" name="グループ化 370"/>
          <p:cNvGrpSpPr/>
          <p:nvPr/>
        </p:nvGrpSpPr>
        <p:grpSpPr>
          <a:xfrm>
            <a:off x="8566654" y="8604081"/>
            <a:ext cx="1213545" cy="434212"/>
            <a:chOff x="149235" y="1721194"/>
            <a:chExt cx="1213545" cy="434212"/>
          </a:xfrm>
        </p:grpSpPr>
        <p:sp>
          <p:nvSpPr>
            <p:cNvPr id="372" name="正方形/長方形 3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3" name="テキスト ボックス 372"/>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smtClean="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74" name="テキスト ボックス 373"/>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9" name="テキスト ボックス 39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400" name="図 39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401" name="図 40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403" name="テキスト ボックス 402"/>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05" name="テキスト ボックス 404"/>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▲動画</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6" name="テキスト ボックス 405"/>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▲サイト</a:t>
            </a:r>
            <a:endPar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12" name="直線コネクタ 411"/>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13" name="直線コネクタ 412"/>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14" name="直線コネクタ 413"/>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44"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45"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a:t>
            </a:r>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プラス</a:t>
            </a:r>
          </a:p>
        </p:txBody>
      </p:sp>
      <p:sp>
        <p:nvSpPr>
          <p:cNvPr id="146"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47"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smtClean="0">
                <a:latin typeface="メイリオ" panose="020B0604030504040204" pitchFamily="50" charset="-128"/>
                <a:ea typeface="メイリオ" panose="020B0604030504040204" pitchFamily="50" charset="-128"/>
              </a:rPr>
              <a:t>専用の</a:t>
            </a: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148"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49"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a:t>
            </a:r>
            <a:endPar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150"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52"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153" name="直線コネクタ 152"/>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55" name="図 154"/>
          <p:cNvPicPr>
            <a:picLocks noChangeAspect="1"/>
          </p:cNvPicPr>
          <p:nvPr/>
        </p:nvPicPr>
        <p:blipFill rotWithShape="1">
          <a:blip r:embed="rId14"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17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smtClean="0">
                <a:latin typeface="メイリオ" panose="020B0604030504040204" pitchFamily="50" charset="-128"/>
                <a:ea typeface="メイリオ" panose="020B0604030504040204" pitchFamily="50" charset="-128"/>
              </a:rPr>
              <a:t>HEMS</a:t>
            </a:r>
            <a:r>
              <a:rPr kumimoji="1" lang="ja-JP" altLang="en-US" sz="1050" dirty="0" smtClean="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smtClean="0">
              <a:latin typeface="メイリオ" panose="020B0604030504040204" pitchFamily="50" charset="-128"/>
              <a:ea typeface="メイリオ" panose="020B0604030504040204" pitchFamily="50" charset="-128"/>
            </a:endParaRPr>
          </a:p>
        </p:txBody>
      </p:sp>
      <p:sp>
        <p:nvSpPr>
          <p:cNvPr id="171" name="テキスト ボックス 170"/>
          <p:cNvSpPr txBox="1"/>
          <p:nvPr/>
        </p:nvSpPr>
        <p:spPr>
          <a:xfrm>
            <a:off x="5844915" y="1828834"/>
            <a:ext cx="4292646" cy="400110"/>
          </a:xfrm>
          <a:prstGeom prst="rect">
            <a:avLst/>
          </a:prstGeom>
          <a:noFill/>
        </p:spPr>
        <p:txBody>
          <a:bodyPr wrap="square" rtlCol="0">
            <a:spAutoFit/>
          </a:bodyPr>
          <a:lstStyle/>
          <a:p>
            <a:r>
              <a:rPr kumimoji="1" lang="ja-JP" altLang="en-US"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天気予報を確認して、夜間の沸き上げを一部昼間へ移動して、昼間に発電</a:t>
            </a:r>
            <a:endParaRPr kumimoji="1" lang="en-US" altLang="ja-JP"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0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した電力で沸き上げ運転を行うことができます。</a:t>
            </a:r>
            <a:endParaRPr kumimoji="1" lang="ja-JP" altLang="en-US" sz="1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72" name="テキスト ボックス 171"/>
          <p:cNvSpPr txBox="1"/>
          <p:nvPr/>
        </p:nvSpPr>
        <p:spPr>
          <a:xfrm>
            <a:off x="9027067" y="2897231"/>
            <a:ext cx="1005403" cy="215444"/>
          </a:xfrm>
          <a:prstGeom prst="rect">
            <a:avLst/>
          </a:prstGeom>
          <a:noFill/>
        </p:spPr>
        <p:txBody>
          <a:bodyPr wrap="none" rtlCol="0">
            <a:spAutoFit/>
          </a:bodyPr>
          <a:lstStyle/>
          <a:p>
            <a:r>
              <a:rPr kumimoji="1" lang="ja-JP" altLang="en-US" sz="800" dirty="0" smtClean="0">
                <a:latin typeface="メイリオ" panose="020B0604030504040204" pitchFamily="50" charset="-128"/>
                <a:ea typeface="メイリオ" panose="020B0604030504040204" pitchFamily="50" charset="-128"/>
              </a:rPr>
              <a:t>＜制御イメージ＞</a:t>
            </a:r>
            <a:endParaRPr kumimoji="1" lang="ja-JP" altLang="en-US" sz="800" dirty="0">
              <a:latin typeface="メイリオ" panose="020B0604030504040204" pitchFamily="50" charset="-128"/>
              <a:ea typeface="メイリオ" panose="020B0604030504040204" pitchFamily="50" charset="-128"/>
            </a:endParaRPr>
          </a:p>
        </p:txBody>
      </p:sp>
      <p:sp>
        <p:nvSpPr>
          <p:cNvPr id="190" name="角丸四角形 305"/>
          <p:cNvSpPr>
            <a:spLocks noChangeArrowheads="1"/>
          </p:cNvSpPr>
          <p:nvPr/>
        </p:nvSpPr>
        <p:spPr bwMode="auto">
          <a:xfrm>
            <a:off x="6005564" y="4230797"/>
            <a:ext cx="3930520" cy="905712"/>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10" name="直線コネクタ 209"/>
          <p:cNvCxnSpPr/>
          <p:nvPr/>
        </p:nvCxnSpPr>
        <p:spPr>
          <a:xfrm>
            <a:off x="6115908" y="4547431"/>
            <a:ext cx="265922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11" name="図 2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cxnSp>
        <p:nvCxnSpPr>
          <p:cNvPr id="226" name="直線コネクタ 225"/>
          <p:cNvCxnSpPr/>
          <p:nvPr/>
        </p:nvCxnSpPr>
        <p:spPr>
          <a:xfrm>
            <a:off x="5722890" y="1506132"/>
            <a:ext cx="0" cy="39158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2" name="テキスト ボックス 231"/>
          <p:cNvSpPr txBox="1"/>
          <p:nvPr/>
        </p:nvSpPr>
        <p:spPr>
          <a:xfrm>
            <a:off x="67081" y="1483067"/>
            <a:ext cx="4322017" cy="646331"/>
          </a:xfrm>
          <a:prstGeom prst="rect">
            <a:avLst/>
          </a:prstGeom>
          <a:noFill/>
        </p:spPr>
        <p:txBody>
          <a:bodyPr wrap="none" rtlCol="0">
            <a:spAutoFit/>
          </a:bodyPr>
          <a:lstStyle/>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２００９年１１月から始まった</a:t>
            </a:r>
          </a:p>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太陽光発電余剰電力の固定価格買取制度「ＦＩＴ」</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における</a:t>
            </a:r>
            <a:endPar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買取期間が、２０１９年</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１２月</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から順次</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終了（卒ＦＩＴ）しています。</a:t>
            </a:r>
          </a:p>
        </p:txBody>
      </p:sp>
      <p:pic>
        <p:nvPicPr>
          <p:cNvPr id="233" name="図 232">
            <a:extLst>
              <a:ext uri="{FF2B5EF4-FFF2-40B4-BE49-F238E27FC236}">
                <a16:creationId xmlns:a16="http://schemas.microsoft.com/office/drawing/2014/main" id="{3129773C-907A-094D-AFE9-664968CDABCC}"/>
              </a:ext>
            </a:extLst>
          </p:cNvPr>
          <p:cNvPicPr>
            <a:picLocks noChangeAspect="1"/>
          </p:cNvPicPr>
          <p:nvPr/>
        </p:nvPicPr>
        <p:blipFill>
          <a:blip r:embed="rId16"/>
          <a:stretch>
            <a:fillRect/>
          </a:stretch>
        </p:blipFill>
        <p:spPr>
          <a:xfrm>
            <a:off x="4294898" y="1703729"/>
            <a:ext cx="1329599" cy="851883"/>
          </a:xfrm>
          <a:prstGeom prst="rect">
            <a:avLst/>
          </a:prstGeom>
        </p:spPr>
      </p:pic>
      <p:sp>
        <p:nvSpPr>
          <p:cNvPr id="274" name="テキスト ボックス 273"/>
          <p:cNvSpPr txBox="1"/>
          <p:nvPr/>
        </p:nvSpPr>
        <p:spPr>
          <a:xfrm>
            <a:off x="5839865" y="1473601"/>
            <a:ext cx="4466287" cy="307777"/>
          </a:xfrm>
          <a:prstGeom prst="rect">
            <a:avLst/>
          </a:prstGeom>
          <a:noFill/>
        </p:spPr>
        <p:txBody>
          <a:bodyPr wrap="none" rtlCol="0">
            <a:spAutoFit/>
          </a:bodyPr>
          <a:lstStyle/>
          <a:p>
            <a:r>
              <a:rPr kumimoji="1" lang="ja-JP" altLang="en-US" sz="1400" b="1" dirty="0" smtClean="0">
                <a:latin typeface="BIZ UDPゴシック" panose="020B0400000000000000" pitchFamily="50" charset="-128"/>
                <a:ea typeface="BIZ UDPゴシック" panose="020B0400000000000000" pitchFamily="50" charset="-128"/>
              </a:rPr>
              <a:t>コロナエコキュートは太陽光発電余剰電力を使えます！</a:t>
            </a:r>
            <a:endParaRPr kumimoji="1" lang="ja-JP" altLang="en-US" sz="1400" b="1" dirty="0">
              <a:latin typeface="BIZ UDPゴシック" panose="020B0400000000000000" pitchFamily="50" charset="-128"/>
              <a:ea typeface="BIZ UDPゴシック" panose="020B0400000000000000" pitchFamily="50" charset="-128"/>
            </a:endParaRPr>
          </a:p>
        </p:txBody>
      </p:sp>
      <p:cxnSp>
        <p:nvCxnSpPr>
          <p:cNvPr id="143" name="直線コネクタ 142"/>
          <p:cNvCxnSpPr/>
          <p:nvPr/>
        </p:nvCxnSpPr>
        <p:spPr>
          <a:xfrm>
            <a:off x="129116" y="5692282"/>
            <a:ext cx="1433750" cy="0"/>
          </a:xfrm>
          <a:prstGeom prst="line">
            <a:avLst/>
          </a:prstGeom>
          <a:ln w="190500">
            <a:solidFill>
              <a:srgbClr val="FFE1E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135997" y="2411632"/>
            <a:ext cx="1732887" cy="0"/>
          </a:xfrm>
          <a:prstGeom prst="line">
            <a:avLst/>
          </a:prstGeom>
          <a:ln w="190500">
            <a:solidFill>
              <a:srgbClr val="FFE1E1"/>
            </a:solidFill>
          </a:ln>
        </p:spPr>
        <p:style>
          <a:lnRef idx="1">
            <a:schemeClr val="accent1"/>
          </a:lnRef>
          <a:fillRef idx="0">
            <a:schemeClr val="accent1"/>
          </a:fillRef>
          <a:effectRef idx="0">
            <a:schemeClr val="accent1"/>
          </a:effectRef>
          <a:fontRef idx="minor">
            <a:schemeClr val="tx1"/>
          </a:fontRef>
        </p:style>
      </p:cxnSp>
      <p:sp>
        <p:nvSpPr>
          <p:cNvPr id="156" name="テキスト ボックス 155"/>
          <p:cNvSpPr txBox="1"/>
          <p:nvPr/>
        </p:nvSpPr>
        <p:spPr>
          <a:xfrm>
            <a:off x="164325" y="2262276"/>
            <a:ext cx="5963361" cy="677108"/>
          </a:xfrm>
          <a:prstGeom prst="rect">
            <a:avLst/>
          </a:prstGeom>
          <a:noFill/>
        </p:spPr>
        <p:txBody>
          <a:bodyPr wrap="square" rtlCol="0">
            <a:spAutoFit/>
          </a:bodyPr>
          <a:lstStyle/>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既築買い替えの場合</a:t>
            </a:r>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         </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売電単価が買電単価よりも</a:t>
            </a: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安い</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en-US" altLang="ja-JP" sz="12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200" dirty="0" smtClean="0">
                <a:solidFill>
                  <a:srgbClr val="FF0000"/>
                </a:solidFill>
                <a:latin typeface="BIZ UDPゴシック" panose="020B0400000000000000" pitchFamily="50" charset="-128"/>
                <a:ea typeface="BIZ UDPゴシック" panose="020B0400000000000000" pitchFamily="50" charset="-128"/>
              </a:rPr>
              <a:t>！</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157" name="テキスト ボックス 156"/>
          <p:cNvSpPr txBox="1"/>
          <p:nvPr/>
        </p:nvSpPr>
        <p:spPr>
          <a:xfrm>
            <a:off x="154326" y="5548502"/>
            <a:ext cx="5578089" cy="861774"/>
          </a:xfrm>
          <a:prstGeom prst="rect">
            <a:avLst/>
          </a:prstGeom>
          <a:noFill/>
        </p:spPr>
        <p:txBody>
          <a:bodyPr wrap="square" rtlCol="0">
            <a:spAutoFit/>
          </a:bodyPr>
          <a:lstStyle/>
          <a:p>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新築住宅の場合</a:t>
            </a:r>
            <a:r>
              <a:rPr kumimoji="1" lang="en-US" altLang="ja-JP"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a:t>
            </a:r>
          </a:p>
          <a:p>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　　　　売電</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単価</a:t>
            </a:r>
            <a:r>
              <a:rPr kumimoji="1" lang="ja-JP" altLang="en-US" sz="1200" dirty="0" smtClean="0">
                <a:solidFill>
                  <a:schemeClr val="tx1">
                    <a:lumMod val="85000"/>
                    <a:lumOff val="15000"/>
                  </a:schemeClr>
                </a:solidFill>
                <a:latin typeface="BIZ UDPゴシック" panose="020B0400000000000000" pitchFamily="50" charset="-128"/>
                <a:ea typeface="BIZ UDPゴシック" panose="020B0400000000000000" pitchFamily="50" charset="-128"/>
              </a:rPr>
              <a:t>が夜間電力の料金単価より</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も</a:t>
            </a:r>
            <a:r>
              <a:rPr kumimoji="1" lang="ja-JP" altLang="en-US" sz="1200" dirty="0">
                <a:solidFill>
                  <a:srgbClr val="FF0000"/>
                </a:solidFill>
                <a:latin typeface="BIZ UDPゴシック" panose="020B0400000000000000" pitchFamily="50" charset="-128"/>
                <a:ea typeface="BIZ UDPゴシック" panose="020B0400000000000000" pitchFamily="50" charset="-128"/>
              </a:rPr>
              <a:t>安い</a:t>
            </a: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ので、</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en-US" altLang="ja-JP"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dirty="0">
                <a:solidFill>
                  <a:srgbClr val="FF0000"/>
                </a:solidFill>
                <a:latin typeface="BIZ UDPゴシック" panose="020B0400000000000000" pitchFamily="50" charset="-128"/>
                <a:ea typeface="BIZ UDPゴシック" panose="020B0400000000000000" pitchFamily="50" charset="-128"/>
              </a:rPr>
              <a:t>余剰電力は自家消費した方がおトク</a:t>
            </a:r>
            <a:r>
              <a:rPr kumimoji="1" lang="ja-JP" altLang="en-US" sz="1200" dirty="0">
                <a:solidFill>
                  <a:srgbClr val="FF0000"/>
                </a:solidFill>
                <a:latin typeface="BIZ UDPゴシック" panose="020B0400000000000000" pitchFamily="50" charset="-128"/>
                <a:ea typeface="BIZ UDPゴシック" panose="020B0400000000000000" pitchFamily="50" charset="-128"/>
              </a:rPr>
              <a:t>！</a:t>
            </a:r>
          </a:p>
          <a:p>
            <a:endParaRPr kumimoji="1" lang="ja-JP" altLang="en-US" sz="1200" dirty="0">
              <a:latin typeface="BIZ UDPゴシック" panose="020B0400000000000000" pitchFamily="50" charset="-128"/>
              <a:ea typeface="BIZ UDPゴシック" panose="020B0400000000000000" pitchFamily="50" charset="-128"/>
            </a:endParaRPr>
          </a:p>
        </p:txBody>
      </p:sp>
      <p:sp>
        <p:nvSpPr>
          <p:cNvPr id="158" name="テキスト ボックス 157"/>
          <p:cNvSpPr txBox="1"/>
          <p:nvPr/>
        </p:nvSpPr>
        <p:spPr>
          <a:xfrm>
            <a:off x="1291918" y="4261943"/>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※1</a:t>
            </a:r>
            <a:endParaRPr kumimoji="1" lang="ja-JP" altLang="en-US" sz="700" dirty="0" smtClean="0">
              <a:latin typeface="MS Gothic" panose="020B0609070205080204" pitchFamily="49" charset="-128"/>
              <a:ea typeface="MS Gothic" panose="020B0609070205080204" pitchFamily="49" charset="-128"/>
            </a:endParaRPr>
          </a:p>
        </p:txBody>
      </p:sp>
      <p:sp>
        <p:nvSpPr>
          <p:cNvPr id="161" name="テキスト ボックス 160"/>
          <p:cNvSpPr txBox="1"/>
          <p:nvPr/>
        </p:nvSpPr>
        <p:spPr>
          <a:xfrm>
            <a:off x="2091882" y="4260093"/>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※2</a:t>
            </a:r>
            <a:endParaRPr kumimoji="1" lang="ja-JP" altLang="en-US" sz="700" dirty="0" smtClean="0">
              <a:latin typeface="MS Gothic" panose="020B0609070205080204" pitchFamily="49" charset="-128"/>
              <a:ea typeface="MS Gothic" panose="020B0609070205080204" pitchFamily="49" charset="-128"/>
            </a:endParaRPr>
          </a:p>
        </p:txBody>
      </p:sp>
      <p:sp>
        <p:nvSpPr>
          <p:cNvPr id="163" name="テキスト ボックス 162"/>
          <p:cNvSpPr txBox="1"/>
          <p:nvPr/>
        </p:nvSpPr>
        <p:spPr>
          <a:xfrm>
            <a:off x="3984238" y="4259011"/>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※3</a:t>
            </a:r>
            <a:endParaRPr kumimoji="1" lang="ja-JP" altLang="en-US" sz="700" dirty="0" smtClean="0">
              <a:latin typeface="MS Gothic" panose="020B0609070205080204" pitchFamily="49" charset="-128"/>
              <a:ea typeface="MS Gothic" panose="020B0609070205080204" pitchFamily="49" charset="-128"/>
            </a:endParaRPr>
          </a:p>
        </p:txBody>
      </p:sp>
      <p:sp>
        <p:nvSpPr>
          <p:cNvPr id="165" name="テキスト ボックス 164"/>
          <p:cNvSpPr txBox="1"/>
          <p:nvPr/>
        </p:nvSpPr>
        <p:spPr>
          <a:xfrm>
            <a:off x="4814532" y="4259012"/>
            <a:ext cx="319318" cy="200055"/>
          </a:xfrm>
          <a:prstGeom prst="rect">
            <a:avLst/>
          </a:prstGeom>
          <a:noFill/>
        </p:spPr>
        <p:txBody>
          <a:bodyPr wrap="none" rtlCol="0">
            <a:spAutoFit/>
          </a:bodyPr>
          <a:lstStyle/>
          <a:p>
            <a:pPr algn="l"/>
            <a:r>
              <a:rPr kumimoji="1" lang="en-US" altLang="ja-JP" sz="700" dirty="0" smtClean="0">
                <a:latin typeface="MS Gothic" panose="020B0609070205080204" pitchFamily="49" charset="-128"/>
                <a:ea typeface="MS Gothic" panose="020B0609070205080204" pitchFamily="49" charset="-128"/>
              </a:rPr>
              <a:t>※2</a:t>
            </a:r>
            <a:endParaRPr kumimoji="1" lang="ja-JP" altLang="en-US" sz="700" dirty="0" smtClean="0">
              <a:latin typeface="MS Gothic" panose="020B0609070205080204" pitchFamily="49" charset="-128"/>
              <a:ea typeface="MS Gothic" panose="020B0609070205080204" pitchFamily="49" charset="-128"/>
            </a:endParaRPr>
          </a:p>
        </p:txBody>
      </p:sp>
      <p:sp>
        <p:nvSpPr>
          <p:cNvPr id="167" name="Rectangle 6">
            <a:extLst>
              <a:ext uri="{FF2B5EF4-FFF2-40B4-BE49-F238E27FC236}">
                <a16:creationId xmlns:a16="http://schemas.microsoft.com/office/drawing/2014/main" id="{19FC8467-B1D7-BF43-863F-51C7F303FC1A}"/>
              </a:ext>
            </a:extLst>
          </p:cNvPr>
          <p:cNvSpPr>
            <a:spLocks/>
          </p:cNvSpPr>
          <p:nvPr/>
        </p:nvSpPr>
        <p:spPr bwMode="auto">
          <a:xfrm>
            <a:off x="164324" y="4402441"/>
            <a:ext cx="545421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1476" rIns="4147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※1</a:t>
            </a:r>
            <a:r>
              <a:rPr lang="ja-JP" altLang="en-US" sz="600" dirty="0">
                <a:solidFill>
                  <a:prstClr val="black"/>
                </a:solidFill>
                <a:latin typeface="メイリオ" panose="020B0604030504040204" pitchFamily="50" charset="-128"/>
                <a:ea typeface="メイリオ" panose="020B0604030504040204" pitchFamily="50" charset="-128"/>
              </a:rPr>
              <a:t> </a:t>
            </a:r>
            <a:r>
              <a:rPr lang="en-US" altLang="ja-JP" sz="600" dirty="0" smtClean="0">
                <a:solidFill>
                  <a:prstClr val="black"/>
                </a:solidFill>
                <a:latin typeface="メイリオ" panose="020B0604030504040204" pitchFamily="50" charset="-128"/>
                <a:ea typeface="メイリオ" panose="020B0604030504040204" pitchFamily="50" charset="-128"/>
              </a:rPr>
              <a:t>2013</a:t>
            </a:r>
            <a:r>
              <a:rPr lang="ja-JP" altLang="en-US" sz="600" dirty="0" smtClean="0">
                <a:solidFill>
                  <a:prstClr val="black"/>
                </a:solidFill>
                <a:latin typeface="メイリオ" panose="020B0604030504040204" pitchFamily="50" charset="-128"/>
                <a:ea typeface="メイリオ" panose="020B0604030504040204" pitchFamily="50" charset="-128"/>
              </a:rPr>
              <a:t>年度買取価格　</a:t>
            </a:r>
            <a:endParaRPr lang="en-US" altLang="ja-JP" sz="600" dirty="0" smtClean="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※2 </a:t>
            </a:r>
            <a:r>
              <a:rPr lang="ja-JP" altLang="en-US" sz="600" dirty="0" smtClean="0">
                <a:solidFill>
                  <a:prstClr val="black"/>
                </a:solidFill>
                <a:latin typeface="メイリオ" panose="020B0604030504040204" pitchFamily="50" charset="-128"/>
                <a:ea typeface="メイリオ" panose="020B0604030504040204" pitchFamily="50" charset="-128"/>
              </a:rPr>
              <a:t>東京電力エナジーパートナー「スマートライフプラン」</a:t>
            </a:r>
            <a:r>
              <a:rPr lang="ja-JP" altLang="en-US" sz="600" dirty="0">
                <a:solidFill>
                  <a:prstClr val="black"/>
                </a:solidFill>
                <a:latin typeface="メイリオ" panose="020B0604030504040204" pitchFamily="50" charset="-128"/>
                <a:ea typeface="メイリオ" panose="020B0604030504040204" pitchFamily="50" charset="-128"/>
              </a:rPr>
              <a:t>夜間時間料金および再生可能エネルギー発電促進賦課金</a:t>
            </a:r>
            <a:r>
              <a:rPr lang="en-US" altLang="ja-JP" sz="600" dirty="0">
                <a:solidFill>
                  <a:prstClr val="black"/>
                </a:solidFill>
                <a:latin typeface="メイリオ" panose="020B0604030504040204" pitchFamily="50" charset="-128"/>
                <a:ea typeface="メイリオ" panose="020B0604030504040204" pitchFamily="50" charset="-128"/>
              </a:rPr>
              <a:t>1.4</a:t>
            </a:r>
            <a:r>
              <a:rPr lang="ja-JP" altLang="en-US" sz="600" dirty="0">
                <a:solidFill>
                  <a:prstClr val="black"/>
                </a:solidFill>
                <a:latin typeface="メイリオ" panose="020B0604030504040204" pitchFamily="50" charset="-128"/>
                <a:ea typeface="メイリオ" panose="020B0604030504040204" pitchFamily="50" charset="-128"/>
              </a:rPr>
              <a:t>円</a:t>
            </a:r>
            <a:r>
              <a:rPr lang="en-US" altLang="ja-JP" sz="600" dirty="0">
                <a:solidFill>
                  <a:prstClr val="black"/>
                </a:solidFill>
                <a:latin typeface="メイリオ" panose="020B0604030504040204" pitchFamily="50" charset="-128"/>
                <a:ea typeface="メイリオ" panose="020B0604030504040204" pitchFamily="50" charset="-128"/>
              </a:rPr>
              <a:t>/kWh</a:t>
            </a:r>
            <a:r>
              <a:rPr lang="ja-JP" altLang="en-US" sz="600" dirty="0" err="1" smtClean="0">
                <a:solidFill>
                  <a:prstClr val="black"/>
                </a:solidFill>
                <a:latin typeface="メイリオ" panose="020B0604030504040204" pitchFamily="50" charset="-128"/>
                <a:ea typeface="メイリオ" panose="020B0604030504040204" pitchFamily="50" charset="-128"/>
              </a:rPr>
              <a:t>、</a:t>
            </a:r>
            <a:endParaRPr lang="en-US" altLang="ja-JP" sz="600" dirty="0" smtClean="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ja-JP" altLang="en-US" sz="600" dirty="0">
                <a:solidFill>
                  <a:prstClr val="black"/>
                </a:solidFill>
                <a:latin typeface="メイリオ" panose="020B0604030504040204" pitchFamily="50" charset="-128"/>
                <a:ea typeface="メイリオ" panose="020B0604030504040204" pitchFamily="50" charset="-128"/>
              </a:rPr>
              <a:t>　</a:t>
            </a:r>
            <a:r>
              <a:rPr lang="ja-JP" altLang="en-US" sz="600" dirty="0" smtClean="0">
                <a:solidFill>
                  <a:prstClr val="black"/>
                </a:solidFill>
                <a:latin typeface="メイリオ" panose="020B0604030504040204" pitchFamily="50" charset="-128"/>
                <a:ea typeface="メイリオ" panose="020B0604030504040204" pitchFamily="50" charset="-128"/>
              </a:rPr>
              <a:t>　燃料</a:t>
            </a:r>
            <a:r>
              <a:rPr lang="ja-JP" altLang="en-US" sz="600" dirty="0">
                <a:solidFill>
                  <a:prstClr val="black"/>
                </a:solidFill>
                <a:latin typeface="メイリオ" panose="020B0604030504040204" pitchFamily="50" charset="-128"/>
                <a:ea typeface="メイリオ" panose="020B0604030504040204" pitchFamily="50" charset="-128"/>
              </a:rPr>
              <a:t>調整費</a:t>
            </a:r>
            <a:r>
              <a:rPr lang="en-US" altLang="ja-JP" sz="600" dirty="0">
                <a:solidFill>
                  <a:prstClr val="black"/>
                </a:solidFill>
                <a:latin typeface="メイリオ" panose="020B0604030504040204" pitchFamily="50" charset="-128"/>
                <a:ea typeface="メイリオ" panose="020B0604030504040204" pitchFamily="50" charset="-128"/>
              </a:rPr>
              <a:t>-</a:t>
            </a:r>
            <a:r>
              <a:rPr lang="en-US" altLang="ja-JP" sz="600" dirty="0" smtClean="0">
                <a:solidFill>
                  <a:prstClr val="black"/>
                </a:solidFill>
                <a:latin typeface="メイリオ" panose="020B0604030504040204" pitchFamily="50" charset="-128"/>
                <a:ea typeface="メイリオ" panose="020B0604030504040204" pitchFamily="50" charset="-128"/>
              </a:rPr>
              <a:t>5.22</a:t>
            </a:r>
            <a:r>
              <a:rPr lang="ja-JP" altLang="en-US" sz="600" dirty="0" smtClean="0">
                <a:solidFill>
                  <a:prstClr val="black"/>
                </a:solidFill>
                <a:latin typeface="メイリオ" panose="020B0604030504040204" pitchFamily="50" charset="-128"/>
                <a:ea typeface="メイリオ" panose="020B0604030504040204" pitchFamily="50" charset="-128"/>
              </a:rPr>
              <a:t>円</a:t>
            </a:r>
            <a:r>
              <a:rPr lang="en-US" altLang="ja-JP" sz="600" dirty="0">
                <a:solidFill>
                  <a:prstClr val="black"/>
                </a:solidFill>
                <a:latin typeface="メイリオ" panose="020B0604030504040204" pitchFamily="50" charset="-128"/>
                <a:ea typeface="メイリオ" panose="020B0604030504040204" pitchFamily="50" charset="-128"/>
              </a:rPr>
              <a:t>/ kWh</a:t>
            </a:r>
            <a:r>
              <a:rPr lang="ja-JP" altLang="en-US" sz="600" dirty="0">
                <a:solidFill>
                  <a:prstClr val="black"/>
                </a:solidFill>
                <a:latin typeface="メイリオ" panose="020B0604030504040204" pitchFamily="50" charset="-128"/>
                <a:ea typeface="メイリオ" panose="020B0604030504040204" pitchFamily="50" charset="-128"/>
              </a:rPr>
              <a:t>含む。</a:t>
            </a:r>
            <a:endParaRPr lang="en-US" altLang="ja-JP" sz="600" dirty="0">
              <a:solidFill>
                <a:prstClr val="black"/>
              </a:solidFill>
              <a:latin typeface="メイリオ" panose="020B0604030504040204" pitchFamily="50" charset="-128"/>
              <a:ea typeface="メイリオ" panose="020B0604030504040204" pitchFamily="50" charset="-128"/>
            </a:endParaRPr>
          </a:p>
          <a:p>
            <a:pPr defTabSz="414772" eaLnBrk="0" fontAlgn="base" hangingPunct="0">
              <a:spcBef>
                <a:spcPct val="0"/>
              </a:spcBef>
              <a:spcAft>
                <a:spcPct val="0"/>
              </a:spcAft>
            </a:pPr>
            <a:r>
              <a:rPr lang="en-US" altLang="ja-JP" sz="600" dirty="0" smtClean="0">
                <a:solidFill>
                  <a:prstClr val="black"/>
                </a:solidFill>
                <a:latin typeface="メイリオ" panose="020B0604030504040204" pitchFamily="50" charset="-128"/>
                <a:ea typeface="メイリオ" panose="020B0604030504040204" pitchFamily="50" charset="-128"/>
              </a:rPr>
              <a:t>※3 </a:t>
            </a:r>
            <a:r>
              <a:rPr lang="ja-JP" altLang="en-US" sz="600" dirty="0" smtClean="0">
                <a:solidFill>
                  <a:prstClr val="black"/>
                </a:solidFill>
                <a:latin typeface="メイリオ" panose="020B0604030504040204" pitchFamily="50" charset="-128"/>
                <a:ea typeface="メイリオ" panose="020B0604030504040204" pitchFamily="50" charset="-128"/>
              </a:rPr>
              <a:t>東京電力エナジーパートナー「再エネ買取標準プラン」</a:t>
            </a:r>
            <a:endParaRPr lang="ja-JP" altLang="ja-JP" sz="600" dirty="0">
              <a:solidFill>
                <a:prstClr val="black"/>
              </a:solidFill>
              <a:latin typeface="メイリオ" panose="020B0604030504040204" pitchFamily="50" charset="-128"/>
              <a:ea typeface="メイリオ" panose="020B0604030504040204" pitchFamily="50" charset="-128"/>
            </a:endParaRPr>
          </a:p>
        </p:txBody>
      </p:sp>
      <p:sp>
        <p:nvSpPr>
          <p:cNvPr id="168" name="テキスト ボックス 167">
            <a:extLst>
              <a:ext uri="{FF2B5EF4-FFF2-40B4-BE49-F238E27FC236}">
                <a16:creationId xmlns:a16="http://schemas.microsoft.com/office/drawing/2014/main" id="{47550213-B21C-B340-A6C7-F26DA707C423}"/>
              </a:ext>
            </a:extLst>
          </p:cNvPr>
          <p:cNvSpPr txBox="1"/>
          <p:nvPr/>
        </p:nvSpPr>
        <p:spPr>
          <a:xfrm>
            <a:off x="267531" y="4904337"/>
            <a:ext cx="5089855" cy="430887"/>
          </a:xfrm>
          <a:prstGeom prst="rect">
            <a:avLst/>
          </a:prstGeom>
          <a:noFill/>
        </p:spPr>
        <p:txBody>
          <a:bodyPr wrap="non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卒</a:t>
            </a:r>
            <a:r>
              <a:rPr kumimoji="1" lang="en-US" altLang="ja-JP" sz="1100" dirty="0" smtClean="0">
                <a:latin typeface="BIZ UDPゴシック" panose="020B0400000000000000" pitchFamily="50" charset="-128"/>
                <a:ea typeface="BIZ UDPゴシック" panose="020B0400000000000000" pitchFamily="50" charset="-128"/>
              </a:rPr>
              <a:t>FIT</a:t>
            </a:r>
            <a:r>
              <a:rPr kumimoji="1" lang="ja-JP" altLang="en-US" sz="1100" dirty="0" smtClean="0">
                <a:latin typeface="BIZ UDPゴシック" panose="020B0400000000000000" pitchFamily="50" charset="-128"/>
                <a:ea typeface="BIZ UDPゴシック" panose="020B0400000000000000" pitchFamily="50" charset="-128"/>
              </a:rPr>
              <a:t>する住宅用太陽光発電は、</a:t>
            </a:r>
            <a:r>
              <a:rPr kumimoji="1" lang="en-US" altLang="ja-JP" sz="1100" dirty="0" smtClean="0">
                <a:latin typeface="BIZ UDPゴシック" panose="020B0400000000000000" pitchFamily="50" charset="-128"/>
                <a:ea typeface="BIZ UDPゴシック" panose="020B0400000000000000" pitchFamily="50" charset="-128"/>
              </a:rPr>
              <a:t>2023</a:t>
            </a:r>
            <a:r>
              <a:rPr kumimoji="1" lang="ja-JP" altLang="en-US" sz="1100" dirty="0" smtClean="0">
                <a:latin typeface="BIZ UDPゴシック" panose="020B0400000000000000" pitchFamily="50" charset="-128"/>
                <a:ea typeface="BIZ UDPゴシック" panose="020B0400000000000000" pitchFamily="50" charset="-128"/>
              </a:rPr>
              <a:t>年までに約</a:t>
            </a:r>
            <a:r>
              <a:rPr kumimoji="1" lang="en-US" altLang="ja-JP" sz="1100" dirty="0" smtClean="0">
                <a:latin typeface="BIZ UDPゴシック" panose="020B0400000000000000" pitchFamily="50" charset="-128"/>
                <a:ea typeface="BIZ UDPゴシック" panose="020B0400000000000000" pitchFamily="50" charset="-128"/>
              </a:rPr>
              <a:t>165</a:t>
            </a:r>
            <a:r>
              <a:rPr kumimoji="1" lang="ja-JP" altLang="en-US" sz="1100" dirty="0" smtClean="0">
                <a:latin typeface="BIZ UDPゴシック" panose="020B0400000000000000" pitchFamily="50" charset="-128"/>
                <a:ea typeface="BIZ UDPゴシック" panose="020B0400000000000000" pitchFamily="50" charset="-128"/>
              </a:rPr>
              <a:t>万件・</a:t>
            </a:r>
            <a:r>
              <a:rPr kumimoji="1" lang="en-US" altLang="ja-JP" sz="1100" dirty="0" smtClean="0">
                <a:latin typeface="BIZ UDPゴシック" panose="020B0400000000000000" pitchFamily="50" charset="-128"/>
                <a:ea typeface="BIZ UDPゴシック" panose="020B0400000000000000" pitchFamily="50" charset="-128"/>
              </a:rPr>
              <a:t>670</a:t>
            </a:r>
            <a:r>
              <a:rPr kumimoji="1" lang="ja-JP" altLang="en-US" sz="1100" dirty="0" smtClean="0">
                <a:latin typeface="BIZ UDPゴシック" panose="020B0400000000000000" pitchFamily="50" charset="-128"/>
                <a:ea typeface="BIZ UDPゴシック" panose="020B0400000000000000" pitchFamily="50" charset="-128"/>
              </a:rPr>
              <a:t>万</a:t>
            </a:r>
            <a:r>
              <a:rPr kumimoji="1" lang="en-US" altLang="ja-JP" sz="1100" dirty="0" smtClean="0">
                <a:latin typeface="BIZ UDPゴシック" panose="020B0400000000000000" pitchFamily="50" charset="-128"/>
                <a:ea typeface="BIZ UDPゴシック" panose="020B0400000000000000" pitchFamily="50" charset="-128"/>
              </a:rPr>
              <a:t>Kw</a:t>
            </a:r>
            <a:r>
              <a:rPr kumimoji="1" lang="ja-JP" altLang="en-US" sz="1100" dirty="0" smtClean="0">
                <a:latin typeface="BIZ UDPゴシック" panose="020B0400000000000000" pitchFamily="50" charset="-128"/>
                <a:ea typeface="BIZ UDPゴシック" panose="020B0400000000000000" pitchFamily="50" charset="-128"/>
              </a:rPr>
              <a:t>（累計）</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に達し、これらが自家消費または余剰電力の自由売電に移行していく。</a:t>
            </a:r>
            <a:endParaRPr kumimoji="1" lang="en-US" altLang="ja-JP" sz="1100" dirty="0" smtClean="0">
              <a:latin typeface="BIZ UDPゴシック" panose="020B0400000000000000" pitchFamily="50" charset="-128"/>
              <a:ea typeface="BIZ UDPゴシック" panose="020B0400000000000000" pitchFamily="50" charset="-128"/>
            </a:endParaRPr>
          </a:p>
        </p:txBody>
      </p:sp>
      <p:sp>
        <p:nvSpPr>
          <p:cNvPr id="169" name="角丸四角形 305"/>
          <p:cNvSpPr>
            <a:spLocks noChangeArrowheads="1"/>
          </p:cNvSpPr>
          <p:nvPr/>
        </p:nvSpPr>
        <p:spPr bwMode="auto">
          <a:xfrm>
            <a:off x="164324" y="4862022"/>
            <a:ext cx="5219299" cy="52187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pic>
        <p:nvPicPr>
          <p:cNvPr id="173" name="図 172"/>
          <p:cNvPicPr>
            <a:picLocks noChangeAspect="1"/>
          </p:cNvPicPr>
          <p:nvPr/>
        </p:nvPicPr>
        <p:blipFill>
          <a:blip r:embed="rId17"/>
          <a:stretch>
            <a:fillRect/>
          </a:stretch>
        </p:blipFill>
        <p:spPr>
          <a:xfrm>
            <a:off x="245224" y="2882381"/>
            <a:ext cx="2476171" cy="1479785"/>
          </a:xfrm>
          <a:prstGeom prst="rect">
            <a:avLst/>
          </a:prstGeom>
        </p:spPr>
      </p:pic>
      <p:pic>
        <p:nvPicPr>
          <p:cNvPr id="174" name="図 173"/>
          <p:cNvPicPr>
            <a:picLocks noChangeAspect="1"/>
          </p:cNvPicPr>
          <p:nvPr/>
        </p:nvPicPr>
        <p:blipFill>
          <a:blip r:embed="rId18"/>
          <a:stretch>
            <a:fillRect/>
          </a:stretch>
        </p:blipFill>
        <p:spPr>
          <a:xfrm>
            <a:off x="2748906" y="2895330"/>
            <a:ext cx="2582558" cy="1443336"/>
          </a:xfrm>
          <a:prstGeom prst="rect">
            <a:avLst/>
          </a:prstGeom>
        </p:spPr>
      </p:pic>
      <p:sp>
        <p:nvSpPr>
          <p:cNvPr id="175" name="テキスト ボックス 174"/>
          <p:cNvSpPr txBox="1"/>
          <p:nvPr/>
        </p:nvSpPr>
        <p:spPr>
          <a:xfrm>
            <a:off x="546832" y="6405054"/>
            <a:ext cx="2174564" cy="369332"/>
          </a:xfrm>
          <a:prstGeom prst="rect">
            <a:avLst/>
          </a:prstGeom>
          <a:noFill/>
        </p:spPr>
        <p:txBody>
          <a:bodyPr wrap="square" rtlCol="0">
            <a:spAutoFit/>
          </a:bodyPr>
          <a:lstStyle/>
          <a:p>
            <a:r>
              <a:rPr lang="ja-JP" altLang="ja-JP" sz="900" dirty="0">
                <a:solidFill>
                  <a:schemeClr val="tx1">
                    <a:lumMod val="50000"/>
                    <a:lumOff val="50000"/>
                  </a:schemeClr>
                </a:solidFill>
                <a:latin typeface="BIZ UDPゴシック" panose="020B0400000000000000" pitchFamily="50" charset="-128"/>
                <a:ea typeface="BIZ UDPゴシック" panose="020B0400000000000000" pitchFamily="50" charset="-128"/>
              </a:rPr>
              <a:t>太陽光発電　売電価格の推移</a:t>
            </a:r>
          </a:p>
          <a:p>
            <a:pPr algn="l"/>
            <a:endParaRPr kumimoji="1"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77" name="テキスト ボックス 176">
            <a:extLst>
              <a:ext uri="{FF2B5EF4-FFF2-40B4-BE49-F238E27FC236}">
                <a16:creationId xmlns:a16="http://schemas.microsoft.com/office/drawing/2014/main" id="{47550213-B21C-B340-A6C7-F26DA707C423}"/>
              </a:ext>
            </a:extLst>
          </p:cNvPr>
          <p:cNvSpPr txBox="1"/>
          <p:nvPr/>
        </p:nvSpPr>
        <p:spPr>
          <a:xfrm>
            <a:off x="837776" y="8841320"/>
            <a:ext cx="3701654" cy="430887"/>
          </a:xfrm>
          <a:prstGeom prst="rect">
            <a:avLst/>
          </a:prstGeom>
          <a:noFill/>
        </p:spPr>
        <p:txBody>
          <a:bodyPr wrap="non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年は全てのエリアにおいてグリットパリティとなり</a:t>
            </a:r>
            <a:r>
              <a:rPr kumimoji="1" lang="ja-JP" altLang="en-US" sz="1100" dirty="0" smtClean="0">
                <a:latin typeface="BIZ UDPゴシック" panose="020B0400000000000000" pitchFamily="50" charset="-128"/>
                <a:ea typeface="BIZ UDPゴシック" panose="020B0400000000000000" pitchFamily="50" charset="-128"/>
              </a:rPr>
              <a:t>、</a:t>
            </a:r>
            <a:endParaRPr kumimoji="1" lang="en-US" altLang="ja-JP" sz="1100" dirty="0" smtClean="0">
              <a:latin typeface="BIZ UDPゴシック" panose="020B0400000000000000" pitchFamily="50" charset="-128"/>
              <a:ea typeface="BIZ UDPゴシック" panose="020B0400000000000000" pitchFamily="50" charset="-128"/>
            </a:endParaRPr>
          </a:p>
          <a:p>
            <a:pPr algn="ctr"/>
            <a:r>
              <a:rPr kumimoji="1" lang="ja-JP" altLang="en-US" sz="1100" dirty="0" smtClean="0">
                <a:latin typeface="BIZ UDPゴシック" panose="020B0400000000000000" pitchFamily="50" charset="-128"/>
                <a:ea typeface="BIZ UDPゴシック" panose="020B0400000000000000" pitchFamily="50" charset="-128"/>
              </a:rPr>
              <a:t>断然</a:t>
            </a:r>
            <a:r>
              <a:rPr kumimoji="1" lang="ja-JP" altLang="en-US" sz="1100" dirty="0">
                <a:latin typeface="BIZ UDPゴシック" panose="020B0400000000000000" pitchFamily="50" charset="-128"/>
                <a:ea typeface="BIZ UDPゴシック" panose="020B0400000000000000" pitchFamily="50" charset="-128"/>
              </a:rPr>
              <a:t>、自家消費がオススメ！</a:t>
            </a:r>
          </a:p>
        </p:txBody>
      </p:sp>
      <p:sp>
        <p:nvSpPr>
          <p:cNvPr id="178" name="テキスト ボックス 177"/>
          <p:cNvSpPr txBox="1"/>
          <p:nvPr/>
        </p:nvSpPr>
        <p:spPr>
          <a:xfrm>
            <a:off x="142115" y="9356029"/>
            <a:ext cx="5170005" cy="200055"/>
          </a:xfrm>
          <a:prstGeom prst="rect">
            <a:avLst/>
          </a:prstGeom>
          <a:noFill/>
        </p:spPr>
        <p:txBody>
          <a:bodyPr wrap="none" rtlCol="0">
            <a:spAutoFit/>
          </a:bodyPr>
          <a:lstStyle/>
          <a:p>
            <a:pPr algn="l"/>
            <a:r>
              <a:rPr kumimoji="1" lang="ja-JP" altLang="en-US" sz="700" dirty="0" smtClean="0">
                <a:latin typeface="BIZ UDPゴシック" panose="020B0400000000000000" pitchFamily="50" charset="-128"/>
                <a:ea typeface="BIZ UDPゴシック" panose="020B0400000000000000" pitchFamily="50" charset="-128"/>
              </a:rPr>
              <a:t>グリットパリティ</a:t>
            </a:r>
            <a:r>
              <a:rPr kumimoji="1" lang="en-US" altLang="ja-JP" sz="700" dirty="0" smtClean="0">
                <a:latin typeface="BIZ UDPゴシック" panose="020B0400000000000000" pitchFamily="50" charset="-128"/>
                <a:ea typeface="BIZ UDPゴシック" panose="020B0400000000000000" pitchFamily="50" charset="-128"/>
              </a:rPr>
              <a:t>…</a:t>
            </a:r>
            <a:r>
              <a:rPr kumimoji="1" lang="ja-JP" altLang="en-US" sz="700" dirty="0" smtClean="0">
                <a:latin typeface="BIZ UDPゴシック" panose="020B0400000000000000" pitchFamily="50" charset="-128"/>
                <a:ea typeface="BIZ UDPゴシック" panose="020B0400000000000000" pitchFamily="50" charset="-128"/>
              </a:rPr>
              <a:t>再生可能エネルギーで発電した電力コストが、電力会社から購入する電気代と同等かもしくは安価になること。</a:t>
            </a:r>
          </a:p>
        </p:txBody>
      </p:sp>
      <p:sp>
        <p:nvSpPr>
          <p:cNvPr id="179" name="角丸四角形 305"/>
          <p:cNvSpPr>
            <a:spLocks noChangeArrowheads="1"/>
          </p:cNvSpPr>
          <p:nvPr/>
        </p:nvSpPr>
        <p:spPr bwMode="auto">
          <a:xfrm>
            <a:off x="139257" y="8788930"/>
            <a:ext cx="5219299" cy="52187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pic>
        <p:nvPicPr>
          <p:cNvPr id="181" name="図 180"/>
          <p:cNvPicPr>
            <a:picLocks noChangeAspect="1"/>
          </p:cNvPicPr>
          <p:nvPr/>
        </p:nvPicPr>
        <p:blipFill>
          <a:blip r:embed="rId19"/>
          <a:stretch>
            <a:fillRect/>
          </a:stretch>
        </p:blipFill>
        <p:spPr>
          <a:xfrm>
            <a:off x="148580" y="6774634"/>
            <a:ext cx="2446023" cy="1776462"/>
          </a:xfrm>
          <a:prstGeom prst="rect">
            <a:avLst/>
          </a:prstGeom>
        </p:spPr>
      </p:pic>
      <p:sp>
        <p:nvSpPr>
          <p:cNvPr id="183"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smtClean="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endPar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184"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smtClean="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85"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186" name="直線コネクタ 185"/>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7" name="グループ化 186"/>
          <p:cNvGrpSpPr/>
          <p:nvPr/>
        </p:nvGrpSpPr>
        <p:grpSpPr>
          <a:xfrm>
            <a:off x="12107890" y="4157501"/>
            <a:ext cx="407501" cy="452635"/>
            <a:chOff x="3289753" y="4746779"/>
            <a:chExt cx="407501" cy="452635"/>
          </a:xfrm>
        </p:grpSpPr>
        <p:pic>
          <p:nvPicPr>
            <p:cNvPr id="188" name="図 18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189" name="角丸四角形 188"/>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2" name="テキスト ボックス 8"/>
          <p:cNvSpPr txBox="1">
            <a:spLocks noChangeArrowheads="1"/>
          </p:cNvSpPr>
          <p:nvPr/>
        </p:nvSpPr>
        <p:spPr bwMode="auto">
          <a:xfrm>
            <a:off x="6053880" y="4254816"/>
            <a:ext cx="2933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7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東京</a:t>
            </a:r>
            <a:r>
              <a:rPr kumimoji="1" lang="en-US" altLang="ja-JP"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スマートライフ）</a:t>
            </a:r>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93" name="右矢印 192"/>
          <p:cNvSpPr/>
          <p:nvPr/>
        </p:nvSpPr>
        <p:spPr>
          <a:xfrm>
            <a:off x="7923797"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テキスト ボックス 13"/>
          <p:cNvSpPr txBox="1">
            <a:spLocks noChangeArrowheads="1"/>
          </p:cNvSpPr>
          <p:nvPr/>
        </p:nvSpPr>
        <p:spPr bwMode="auto">
          <a:xfrm>
            <a:off x="5903533" y="5786358"/>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1" name="テキスト ボックス 13"/>
          <p:cNvSpPr txBox="1">
            <a:spLocks noChangeArrowheads="1"/>
          </p:cNvSpPr>
          <p:nvPr/>
        </p:nvSpPr>
        <p:spPr bwMode="auto">
          <a:xfrm>
            <a:off x="9258033" y="5797899"/>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入浴</a:t>
            </a:r>
            <a:r>
              <a:rPr kumimoji="1" lang="ja-JP" altLang="en-US" sz="12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2" name="テキスト ボックス 13"/>
          <p:cNvSpPr txBox="1">
            <a:spLocks noChangeArrowheads="1"/>
          </p:cNvSpPr>
          <p:nvPr/>
        </p:nvSpPr>
        <p:spPr bwMode="auto">
          <a:xfrm>
            <a:off x="493355" y="924118"/>
            <a:ext cx="98700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smtClean="0">
                <a:latin typeface="BIZ UDPゴシック" panose="020B0400000000000000" pitchFamily="50" charset="-128"/>
                <a:ea typeface="BIZ UDPゴシック" panose="020B0400000000000000" pitchFamily="50" charset="-128"/>
              </a:rPr>
              <a:t>太陽光発電余剰電力</a:t>
            </a:r>
            <a:r>
              <a:rPr kumimoji="1" lang="ja-JP" altLang="en-US" sz="1400" dirty="0" smtClean="0">
                <a:latin typeface="BIZ UDPゴシック" panose="020B0400000000000000" pitchFamily="50" charset="-128"/>
                <a:ea typeface="BIZ UDPゴシック" panose="020B0400000000000000" pitchFamily="50" charset="-128"/>
              </a:rPr>
              <a:t>は</a:t>
            </a:r>
            <a:r>
              <a:rPr kumimoji="1" lang="ja-JP" altLang="en-US" sz="1600" dirty="0" smtClean="0">
                <a:latin typeface="BIZ UDPゴシック" panose="020B0400000000000000" pitchFamily="50" charset="-128"/>
                <a:ea typeface="BIZ UDPゴシック" panose="020B0400000000000000" pitchFamily="50" charset="-128"/>
              </a:rPr>
              <a:t>自家消費</a:t>
            </a:r>
            <a:r>
              <a:rPr kumimoji="1" lang="ja-JP" altLang="en-US" sz="1500" dirty="0" smtClean="0">
                <a:latin typeface="BIZ UDPゴシック" panose="020B0400000000000000" pitchFamily="50" charset="-128"/>
                <a:ea typeface="BIZ UDPゴシック" panose="020B0400000000000000" pitchFamily="50" charset="-128"/>
              </a:rPr>
              <a:t>をおすすめします！　</a:t>
            </a:r>
            <a:r>
              <a:rPr kumimoji="1" lang="ja-JP" altLang="en-US" sz="1400" dirty="0" smtClean="0">
                <a:latin typeface="BIZ UDPゴシック" panose="020B0400000000000000" pitchFamily="50" charset="-128"/>
                <a:ea typeface="BIZ UDPゴシック" panose="020B0400000000000000" pitchFamily="50" charset="-128"/>
              </a:rPr>
              <a:t>コロナエコキュートは</a:t>
            </a:r>
            <a:r>
              <a:rPr kumimoji="1" lang="ja-JP" altLang="en-US" sz="1500" dirty="0" smtClean="0">
                <a:latin typeface="BIZ UDPゴシック" panose="020B0400000000000000" pitchFamily="50" charset="-128"/>
                <a:ea typeface="BIZ UDPゴシック" panose="020B0400000000000000" pitchFamily="50" charset="-128"/>
              </a:rPr>
              <a:t>太陽光発電余剰電力を有効活用できます。</a:t>
            </a:r>
            <a:endParaRPr kumimoji="1" lang="ja-JP" altLang="en-US" sz="1500" dirty="0">
              <a:latin typeface="BIZ UDPゴシック" panose="020B0400000000000000" pitchFamily="50" charset="-128"/>
              <a:ea typeface="BIZ UDPゴシック" panose="020B0400000000000000" pitchFamily="50" charset="-128"/>
            </a:endParaRPr>
          </a:p>
        </p:txBody>
      </p:sp>
      <p:cxnSp>
        <p:nvCxnSpPr>
          <p:cNvPr id="203" name="直線コネクタ 9"/>
          <p:cNvCxnSpPr>
            <a:cxnSpLocks noChangeShapeType="1"/>
          </p:cNvCxnSpPr>
          <p:nvPr/>
        </p:nvCxnSpPr>
        <p:spPr bwMode="auto">
          <a:xfrm>
            <a:off x="95902" y="1313991"/>
            <a:ext cx="12532820"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 name="正方形/長方形 19"/>
          <p:cNvSpPr>
            <a:spLocks noChangeArrowheads="1"/>
          </p:cNvSpPr>
          <p:nvPr/>
        </p:nvSpPr>
        <p:spPr bwMode="auto">
          <a:xfrm>
            <a:off x="91139" y="937753"/>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05" name="直線コネクタ 9"/>
          <p:cNvCxnSpPr>
            <a:cxnSpLocks noChangeShapeType="1"/>
          </p:cNvCxnSpPr>
          <p:nvPr/>
        </p:nvCxnSpPr>
        <p:spPr bwMode="auto">
          <a:xfrm>
            <a:off x="5727870" y="6193509"/>
            <a:ext cx="6811215" cy="0"/>
          </a:xfrm>
          <a:prstGeom prst="line">
            <a:avLst/>
          </a:prstGeom>
          <a:noFill/>
          <a:ln w="19050" algn="ctr">
            <a:solidFill>
              <a:srgbClr val="10387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 name="正方形/長方形 19"/>
          <p:cNvSpPr>
            <a:spLocks noChangeArrowheads="1"/>
          </p:cNvSpPr>
          <p:nvPr/>
        </p:nvSpPr>
        <p:spPr bwMode="auto">
          <a:xfrm>
            <a:off x="5723107" y="5817271"/>
            <a:ext cx="119063" cy="382588"/>
          </a:xfrm>
          <a:prstGeom prst="rect">
            <a:avLst/>
          </a:prstGeom>
          <a:solidFill>
            <a:srgbClr val="103879"/>
          </a:solidFill>
          <a:ln>
            <a:noFill/>
          </a:ln>
          <a:extLst>
            <a:ext uri="{91240B29-F687-4F45-9708-019B960494DF}">
              <a14:hiddenLine xmlns:a14="http://schemas.microsoft.com/office/drawing/2010/main" w="25400" algn="ctr">
                <a:solidFill>
                  <a:srgbClr val="000000"/>
                </a:solidFill>
                <a:round/>
                <a:headEnd/>
                <a:tailEnd/>
              </a14:hiddenLine>
            </a:ext>
          </a:extLst>
        </p:spPr>
        <p:txBody>
          <a:bodyPr wrap="square" lIns="46800" tIns="46800" rIns="46800" bIns="46800" anchor="ctr">
            <a:spAutoFit/>
          </a:bodyPr>
          <a:lstStyle/>
          <a:p>
            <a:pPr eaLnBrk="1"/>
            <a:endParaRPr lang="ja-JP" altLang="en-US">
              <a:ea typeface="ＭＳ Ｐゴシック" panose="020B0600070205080204" pitchFamily="50" charset="-128"/>
            </a:endParaRPr>
          </a:p>
        </p:txBody>
      </p:sp>
      <p:pic>
        <p:nvPicPr>
          <p:cNvPr id="212" name="図 2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787845" y="5796770"/>
            <a:ext cx="523750" cy="772651"/>
          </a:xfrm>
          <a:prstGeom prst="rect">
            <a:avLst/>
          </a:prstGeom>
        </p:spPr>
      </p:pic>
      <p:sp>
        <p:nvSpPr>
          <p:cNvPr id="127" name="テキスト ボックス 126"/>
          <p:cNvSpPr txBox="1"/>
          <p:nvPr/>
        </p:nvSpPr>
        <p:spPr>
          <a:xfrm>
            <a:off x="2880606" y="6399566"/>
            <a:ext cx="2174564" cy="369332"/>
          </a:xfrm>
          <a:prstGeom prst="rect">
            <a:avLst/>
          </a:prstGeom>
          <a:noFill/>
        </p:spPr>
        <p:txBody>
          <a:bodyPr wrap="square" rtlCol="0">
            <a:spAutoFit/>
          </a:bodyPr>
          <a:lstStyle/>
          <a:p>
            <a:r>
              <a:rPr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電力別夜間料金</a:t>
            </a:r>
            <a:r>
              <a:rPr lang="en-US" altLang="ja-JP"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円</a:t>
            </a:r>
            <a:r>
              <a:rPr lang="en-US" altLang="ja-JP" sz="700" dirty="0" smtClean="0">
                <a:solidFill>
                  <a:schemeClr val="tx1">
                    <a:lumMod val="50000"/>
                    <a:lumOff val="50000"/>
                  </a:schemeClr>
                </a:solidFill>
                <a:latin typeface="BIZ UDPゴシック" panose="020B0400000000000000" pitchFamily="50" charset="-128"/>
                <a:ea typeface="BIZ UDPゴシック" panose="020B0400000000000000" pitchFamily="50" charset="-128"/>
              </a:rPr>
              <a:t>/kWh)</a:t>
            </a:r>
            <a:endParaRPr lang="ja-JP" altLang="ja-JP" sz="7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l"/>
            <a:endParaRPr kumimoji="1" lang="ja-JP" altLang="en-US" sz="900" dirty="0" smtClean="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28" name="テキスト ボックス 274"/>
          <p:cNvSpPr txBox="1"/>
          <p:nvPr/>
        </p:nvSpPr>
        <p:spPr>
          <a:xfrm>
            <a:off x="5938705" y="5183659"/>
            <a:ext cx="4164099"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smtClean="0">
                <a:latin typeface="メイリオ" panose="020B0604030504040204" pitchFamily="50" charset="-128"/>
                <a:ea typeface="メイリオ" panose="020B0604030504040204" pitchFamily="50" charset="-128"/>
              </a:rPr>
              <a:t>※&lt;</a:t>
            </a:r>
            <a:r>
              <a:rPr kumimoji="1" lang="ja-JP" altLang="en-US" sz="600" dirty="0" smtClean="0">
                <a:latin typeface="メイリオ" panose="020B0604030504040204" pitchFamily="50" charset="-128"/>
                <a:ea typeface="メイリオ" panose="020B0604030504040204" pitchFamily="50" charset="-128"/>
              </a:rPr>
              <a:t>参考</a:t>
            </a:r>
            <a:r>
              <a:rPr kumimoji="1" lang="en-US" altLang="ja-JP" sz="600" dirty="0" smtClean="0">
                <a:latin typeface="メイリオ" panose="020B0604030504040204" pitchFamily="50" charset="-128"/>
                <a:ea typeface="メイリオ" panose="020B0604030504040204" pitchFamily="50" charset="-128"/>
              </a:rPr>
              <a:t>&gt;</a:t>
            </a:r>
            <a:r>
              <a:rPr kumimoji="1" lang="ja-JP" altLang="en-US" sz="600" dirty="0" smtClean="0">
                <a:latin typeface="メイリオ" panose="020B0604030504040204" pitchFamily="50" charset="-128"/>
                <a:ea typeface="メイリオ" panose="020B0604030504040204" pitchFamily="50" charset="-128"/>
              </a:rPr>
              <a:t>当社</a:t>
            </a:r>
            <a:r>
              <a:rPr kumimoji="1" lang="ja-JP" altLang="en-US" sz="600" dirty="0">
                <a:latin typeface="メイリオ" panose="020B0604030504040204" pitchFamily="50" charset="-128"/>
                <a:ea typeface="メイリオ" panose="020B0604030504040204" pitchFamily="50" charset="-128"/>
              </a:rPr>
              <a:t>試算</a:t>
            </a:r>
            <a:r>
              <a:rPr kumimoji="1" lang="ja-JP" altLang="en-US" sz="600" dirty="0" smtClean="0">
                <a:latin typeface="メイリオ" panose="020B0604030504040204" pitchFamily="50" charset="-128"/>
                <a:ea typeface="メイリオ" panose="020B0604030504040204" pitchFamily="50" charset="-128"/>
              </a:rPr>
              <a:t>：・</a:t>
            </a:r>
            <a:r>
              <a:rPr kumimoji="1" lang="en-US" altLang="ja-JP" sz="600" dirty="0" smtClean="0">
                <a:latin typeface="メイリオ" panose="020B0604030504040204" pitchFamily="50" charset="-128"/>
                <a:ea typeface="メイリオ" panose="020B0604030504040204" pitchFamily="50" charset="-128"/>
              </a:rPr>
              <a:t>CHP-37AZ1</a:t>
            </a:r>
            <a:r>
              <a:rPr kumimoji="1" lang="ja-JP" altLang="en-US" sz="600" dirty="0" smtClean="0">
                <a:latin typeface="メイリオ" panose="020B0604030504040204" pitchFamily="50" charset="-128"/>
                <a:ea typeface="メイリオ" panose="020B0604030504040204" pitchFamily="50" charset="-128"/>
              </a:rPr>
              <a:t>において・東京地区</a:t>
            </a:r>
            <a:r>
              <a:rPr kumimoji="1" lang="ja-JP" altLang="en-US" sz="600" dirty="0">
                <a:latin typeface="メイリオ" panose="020B0604030504040204" pitchFamily="50" charset="-128"/>
                <a:ea typeface="メイリオ" panose="020B0604030504040204" pitchFamily="50" charset="-128"/>
              </a:rPr>
              <a:t>、給湯（保温）負荷は、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日）に基づき試算、運転モードはお買い上げ時の</a:t>
            </a:r>
            <a:r>
              <a:rPr kumimoji="1" lang="ja-JP" altLang="en-US" sz="600" dirty="0" smtClean="0">
                <a:latin typeface="メイリオ" panose="020B0604030504040204" pitchFamily="50" charset="-128"/>
                <a:ea typeface="メイリオ" panose="020B0604030504040204" pitchFamily="50" charset="-128"/>
              </a:rPr>
              <a:t>設定、ソーラーモードアプリは積極モード設定。</a:t>
            </a:r>
            <a:r>
              <a:rPr kumimoji="1" lang="ja-JP" altLang="en-US" sz="600" dirty="0" smtClean="0">
                <a:latin typeface="メイリオ" panose="020B0604030504040204" pitchFamily="50" charset="-128"/>
                <a:ea typeface="メイリオ" panose="020B0604030504040204" pitchFamily="50" charset="-128"/>
              </a:rPr>
              <a:t>・</a:t>
            </a:r>
            <a:r>
              <a:rPr lang="ja-JP" altLang="en-US" sz="600" dirty="0">
                <a:solidFill>
                  <a:prstClr val="black"/>
                </a:solidFill>
                <a:latin typeface="メイリオ" panose="020B0604030504040204" pitchFamily="50" charset="-128"/>
                <a:ea typeface="メイリオ" panose="020B0604030504040204" pitchFamily="50" charset="-128"/>
              </a:rPr>
              <a:t>東京電力エナジーパートナー</a:t>
            </a:r>
            <a:r>
              <a:rPr lang="ja-JP" altLang="en-US" sz="600" dirty="0" smtClean="0">
                <a:solidFill>
                  <a:prstClr val="black"/>
                </a:solidFill>
                <a:latin typeface="メイリオ" panose="020B0604030504040204" pitchFamily="50" charset="-128"/>
                <a:ea typeface="メイリオ" panose="020B0604030504040204" pitchFamily="50" charset="-128"/>
              </a:rPr>
              <a:t>「スマートライフプラン」</a:t>
            </a:r>
            <a:r>
              <a:rPr kumimoji="1" lang="zh-TW" altLang="en-US" sz="600" dirty="0" smtClean="0">
                <a:latin typeface="メイリオ" panose="020B0604030504040204" pitchFamily="50" charset="-128"/>
                <a:ea typeface="メイリオ" panose="020B0604030504040204" pitchFamily="50" charset="-128"/>
              </a:rPr>
              <a:t>夜間料金</a:t>
            </a:r>
            <a:r>
              <a:rPr kumimoji="1" lang="en-US" altLang="ja-JP" sz="600" dirty="0" smtClean="0">
                <a:latin typeface="メイリオ" panose="020B0604030504040204" pitchFamily="50" charset="-128"/>
                <a:ea typeface="メイリオ" panose="020B0604030504040204" pitchFamily="50" charset="-128"/>
              </a:rPr>
              <a:t>28.06</a:t>
            </a:r>
            <a:r>
              <a:rPr kumimoji="1" lang="zh-TW" altLang="en-US" sz="600" dirty="0" smtClean="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a:t>
            </a:r>
            <a:r>
              <a:rPr kumimoji="1" lang="zh-TW" altLang="en-US" sz="600" dirty="0" smtClean="0">
                <a:latin typeface="メイリオ" panose="020B0604030504040204" pitchFamily="50" charset="-128"/>
                <a:ea typeface="メイリオ" panose="020B0604030504040204" pitchFamily="50" charset="-128"/>
              </a:rPr>
              <a:t>調整費</a:t>
            </a:r>
            <a:r>
              <a:rPr kumimoji="1" lang="en-US" altLang="ja-JP" sz="600" dirty="0" smtClean="0">
                <a:latin typeface="メイリオ" panose="020B0604030504040204" pitchFamily="50" charset="-128"/>
                <a:ea typeface="メイリオ" panose="020B0604030504040204" pitchFamily="50" charset="-128"/>
              </a:rPr>
              <a:t>-5.22</a:t>
            </a:r>
            <a:r>
              <a:rPr kumimoji="1" lang="ja-JP" altLang="en-US" sz="600" dirty="0" smtClean="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smtClean="0">
                <a:latin typeface="メイリオ" panose="020B0604030504040204" pitchFamily="50" charset="-128"/>
                <a:ea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rPr>
              <a:t>再生</a:t>
            </a:r>
            <a:r>
              <a:rPr kumimoji="1" lang="ja-JP" altLang="en-US" sz="600" dirty="0">
                <a:latin typeface="メイリオ" panose="020B0604030504040204" pitchFamily="50" charset="-128"/>
                <a:ea typeface="メイリオ" panose="020B0604030504040204" pitchFamily="50" charset="-128"/>
              </a:rPr>
              <a:t>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zh-TW" sz="600" dirty="0">
                <a:latin typeface="メイリオ" panose="020B0604030504040204" pitchFamily="50" charset="-128"/>
                <a:ea typeface="メイリオ" panose="020B0604030504040204" pitchFamily="50" charset="-128"/>
              </a:rPr>
              <a:t>1.4</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(2023</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9</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smtClean="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・ランニングコストは、季節や地域、運転モードの設定、ご利用状況、電力契約等により異なります</a:t>
            </a:r>
            <a:r>
              <a:rPr kumimoji="1" lang="ja-JP" altLang="en-US" sz="600" dirty="0" smtClean="0">
                <a:latin typeface="メイリオ" panose="020B0604030504040204" pitchFamily="50" charset="-128"/>
                <a:ea typeface="メイリオ" panose="020B0604030504040204" pitchFamily="50" charset="-128"/>
              </a:rPr>
              <a:t>。太陽光</a:t>
            </a:r>
            <a:r>
              <a:rPr kumimoji="1" lang="ja-JP" altLang="en-US" sz="600" dirty="0">
                <a:latin typeface="メイリオ" panose="020B0604030504040204" pitchFamily="50" charset="-128"/>
                <a:ea typeface="メイリオ" panose="020B0604030504040204" pitchFamily="50" charset="-128"/>
              </a:rPr>
              <a:t>発電の自家消費による運転の消費電力は</a:t>
            </a:r>
            <a:r>
              <a:rPr kumimoji="1" lang="en-US" altLang="ja-JP" sz="600" dirty="0">
                <a:latin typeface="メイリオ" panose="020B0604030504040204" pitchFamily="50" charset="-128"/>
                <a:ea typeface="メイリオ" panose="020B0604030504040204" pitchFamily="50" charset="-128"/>
              </a:rPr>
              <a:t>16</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p>
        </p:txBody>
      </p:sp>
      <p:pic>
        <p:nvPicPr>
          <p:cNvPr id="129" name="図 128"/>
          <p:cNvPicPr>
            <a:picLocks noChangeAspect="1"/>
          </p:cNvPicPr>
          <p:nvPr/>
        </p:nvPicPr>
        <p:blipFill rotWithShape="1">
          <a:blip r:embed="rId22"/>
          <a:srcRect t="-3623" b="72932"/>
          <a:stretch/>
        </p:blipFill>
        <p:spPr>
          <a:xfrm>
            <a:off x="8141340" y="4493732"/>
            <a:ext cx="1614235" cy="246857"/>
          </a:xfrm>
          <a:prstGeom prst="rect">
            <a:avLst/>
          </a:prstGeom>
        </p:spPr>
      </p:pic>
      <p:pic>
        <p:nvPicPr>
          <p:cNvPr id="130" name="図 129"/>
          <p:cNvPicPr>
            <a:picLocks noChangeAspect="1"/>
          </p:cNvPicPr>
          <p:nvPr/>
        </p:nvPicPr>
        <p:blipFill>
          <a:blip r:embed="rId23"/>
          <a:stretch>
            <a:fillRect/>
          </a:stretch>
        </p:blipFill>
        <p:spPr>
          <a:xfrm>
            <a:off x="2467869" y="6513209"/>
            <a:ext cx="3340463" cy="2031504"/>
          </a:xfrm>
          <a:prstGeom prst="rect">
            <a:avLst/>
          </a:prstGeom>
        </p:spPr>
      </p:pic>
      <p:sp>
        <p:nvSpPr>
          <p:cNvPr id="131" name="テキスト ボックス 130"/>
          <p:cNvSpPr txBox="1"/>
          <p:nvPr/>
        </p:nvSpPr>
        <p:spPr>
          <a:xfrm>
            <a:off x="6076655" y="4593315"/>
            <a:ext cx="1598515" cy="215444"/>
          </a:xfrm>
          <a:prstGeom prst="rect">
            <a:avLst/>
          </a:prstGeom>
          <a:noFill/>
        </p:spPr>
        <p:txBody>
          <a:bodyPr wrap="none" rtlCol="0">
            <a:spAutoFit/>
          </a:bodyPr>
          <a:lstStyle/>
          <a:p>
            <a:r>
              <a:rPr kumimoji="1" lang="ja-JP" altLang="en-US" sz="800" dirty="0" smtClean="0">
                <a:latin typeface="BIZ UDPゴシック" panose="020B0400000000000000" pitchFamily="50" charset="-128"/>
                <a:ea typeface="BIZ UDPゴシック" panose="020B0400000000000000" pitchFamily="50" charset="-128"/>
              </a:rPr>
              <a:t>太陽光発電の設置容量 </a:t>
            </a:r>
            <a:r>
              <a:rPr kumimoji="1" lang="en-US" altLang="ja-JP" sz="800" dirty="0" smtClean="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32" name="テキスト ボックス 131"/>
          <p:cNvSpPr txBox="1"/>
          <p:nvPr/>
        </p:nvSpPr>
        <p:spPr>
          <a:xfrm flipH="1">
            <a:off x="6009967" y="4760783"/>
            <a:ext cx="2041911" cy="292388"/>
          </a:xfrm>
          <a:prstGeom prst="rect">
            <a:avLst/>
          </a:prstGeom>
          <a:noFill/>
        </p:spPr>
        <p:txBody>
          <a:bodyPr wrap="squar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通常運転  </a:t>
            </a:r>
            <a:r>
              <a:rPr kumimoji="1" lang="ja-JP" altLang="en-US" sz="1100" dirty="0" smtClean="0">
                <a:latin typeface="BIZ UDPゴシック" panose="020B0400000000000000" pitchFamily="50" charset="-128"/>
                <a:ea typeface="BIZ UDPゴシック" panose="020B0400000000000000" pitchFamily="50" charset="-128"/>
              </a:rPr>
              <a:t>約</a:t>
            </a:r>
            <a:r>
              <a:rPr kumimoji="1" lang="en-US" altLang="ja-JP" sz="1300" dirty="0" smtClean="0">
                <a:latin typeface="BIZ UDPゴシック" panose="020B0400000000000000" pitchFamily="50" charset="-128"/>
                <a:ea typeface="BIZ UDPゴシック" panose="020B0400000000000000" pitchFamily="50" charset="-128"/>
              </a:rPr>
              <a:t>36,500</a:t>
            </a:r>
            <a:r>
              <a:rPr kumimoji="1" lang="ja-JP" altLang="en-US" sz="1100" dirty="0" smtClean="0">
                <a:latin typeface="BIZ UDPゴシック" panose="020B0400000000000000" pitchFamily="50" charset="-128"/>
                <a:ea typeface="BIZ UDPゴシック" panose="020B0400000000000000" pitchFamily="50" charset="-128"/>
              </a:rPr>
              <a:t>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33" name="テキスト ボックス 132"/>
          <p:cNvSpPr txBox="1"/>
          <p:nvPr/>
        </p:nvSpPr>
        <p:spPr>
          <a:xfrm flipH="1">
            <a:off x="8361639" y="4679030"/>
            <a:ext cx="1333744" cy="461665"/>
          </a:xfrm>
          <a:prstGeom prst="rect">
            <a:avLst/>
          </a:prstGeom>
          <a:noFill/>
        </p:spPr>
        <p:txBody>
          <a:bodyPr wrap="square" rtlCol="0">
            <a:spAutoFit/>
          </a:bodyPr>
          <a:lstStyle/>
          <a:p>
            <a:r>
              <a:rPr kumimoji="1" lang="ja-JP" altLang="en-US" sz="1100" dirty="0" smtClean="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smtClean="0">
                <a:solidFill>
                  <a:srgbClr val="C00000"/>
                </a:solidFill>
                <a:latin typeface="BIZ UDPゴシック" panose="020B0400000000000000" pitchFamily="50" charset="-128"/>
                <a:ea typeface="BIZ UDPゴシック" panose="020B0400000000000000" pitchFamily="50" charset="-128"/>
              </a:rPr>
              <a:t>30,500</a:t>
            </a:r>
            <a:r>
              <a:rPr kumimoji="1" lang="ja-JP" altLang="en-US" sz="1100" dirty="0" smtClean="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smtClean="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smtClean="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smtClean="0">
                <a:solidFill>
                  <a:srgbClr val="C00000"/>
                </a:solidFill>
                <a:latin typeface="BIZ UDPゴシック" panose="020B0400000000000000" pitchFamily="50" charset="-128"/>
                <a:ea typeface="BIZ UDPゴシック" panose="020B0400000000000000" pitchFamily="50" charset="-128"/>
              </a:rPr>
              <a:t>6,000</a:t>
            </a:r>
            <a:r>
              <a:rPr kumimoji="1" lang="ja-JP" altLang="en-US" sz="1000" dirty="0" smtClean="0">
                <a:solidFill>
                  <a:srgbClr val="C00000"/>
                </a:solidFill>
                <a:latin typeface="BIZ UDPゴシック" panose="020B0400000000000000" pitchFamily="50" charset="-128"/>
                <a:ea typeface="BIZ UDPゴシック" panose="020B0400000000000000" pitchFamily="50" charset="-128"/>
              </a:rPr>
              <a:t>円）</a:t>
            </a:r>
            <a:endParaRPr kumimoji="1" lang="ja-JP" altLang="en-US" sz="1000" dirty="0">
              <a:solidFill>
                <a:srgbClr val="C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4600</TotalTime>
  <Words>1479</Words>
  <Application>Microsoft Office PowerPoint</Application>
  <PresentationFormat>A3 297x420 mm</PresentationFormat>
  <Paragraphs>201</Paragraphs>
  <Slides>2</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HGP創英角ｺﾞｼｯｸUB</vt:lpstr>
      <vt:lpstr>HG丸ｺﾞｼｯｸM-PRO</vt:lpstr>
      <vt:lpstr>Meiryo UI</vt:lpstr>
      <vt:lpstr>ＭＳ Ｐゴシック</vt:lpstr>
      <vt:lpstr>MS Gothic</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小林 碧</cp:lastModifiedBy>
  <cp:revision>311</cp:revision>
  <cp:lastPrinted>2021-11-18T03:11:21Z</cp:lastPrinted>
  <dcterms:created xsi:type="dcterms:W3CDTF">2020-12-15T06:24:16Z</dcterms:created>
  <dcterms:modified xsi:type="dcterms:W3CDTF">2024-02-13T02:25:24Z</dcterms:modified>
</cp:coreProperties>
</file>