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75A"/>
    <a:srgbClr val="FFE1E1"/>
    <a:srgbClr val="FFE9B3"/>
    <a:srgbClr val="103879"/>
    <a:srgbClr val="ECB2B2"/>
    <a:srgbClr val="EB3644"/>
    <a:srgbClr val="DEE9F6"/>
    <a:srgbClr val="E6E7D2"/>
    <a:srgbClr val="A9C7E8"/>
    <a:srgbClr val="D5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2336" autoAdjust="0"/>
  </p:normalViewPr>
  <p:slideViewPr>
    <p:cSldViewPr snapToGrid="0">
      <p:cViewPr varScale="1">
        <p:scale>
          <a:sx n="60" d="100"/>
          <a:sy n="60" d="100"/>
        </p:scale>
        <p:origin x="13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2024/2/13</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 Id="rId35"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image" Target="../media/image2.png"/><Relationship Id="rId21" Type="http://schemas.openxmlformats.org/officeDocument/2006/relationships/image" Target="../media/image46.jpeg"/><Relationship Id="rId7" Type="http://schemas.openxmlformats.org/officeDocument/2006/relationships/image" Target="../media/image6.pn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notesSlide" Target="../notesSlides/notesSlide2.xml"/><Relationship Id="rId16" Type="http://schemas.openxmlformats.org/officeDocument/2006/relationships/image" Target="../media/image42.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png"/><Relationship Id="rId15" Type="http://schemas.openxmlformats.org/officeDocument/2006/relationships/image" Target="../media/image41.png"/><Relationship Id="rId23" Type="http://schemas.openxmlformats.org/officeDocument/2006/relationships/image" Target="../media/image48.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図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2929">
            <a:off x="3471451" y="902333"/>
            <a:ext cx="690913" cy="642473"/>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smtClean="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5">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7">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258" name="図 2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61844" y="883931"/>
            <a:ext cx="922272" cy="2529074"/>
          </a:xfrm>
          <a:prstGeom prst="rect">
            <a:avLst/>
          </a:prstGeom>
        </p:spPr>
      </p:pic>
      <p:pic>
        <p:nvPicPr>
          <p:cNvPr id="261" name="図 2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8487" y="2477247"/>
            <a:ext cx="1207106" cy="959936"/>
          </a:xfrm>
          <a:prstGeom prst="rect">
            <a:avLst/>
          </a:prstGeom>
        </p:spPr>
      </p:pic>
      <p:pic>
        <p:nvPicPr>
          <p:cNvPr id="34" name="図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7220" y="765223"/>
            <a:ext cx="2140158" cy="1152746"/>
          </a:xfrm>
          <a:prstGeom prst="rect">
            <a:avLst/>
          </a:prstGeom>
        </p:spPr>
      </p:pic>
      <p:sp>
        <p:nvSpPr>
          <p:cNvPr id="159" name="Rectangle 61"/>
          <p:cNvSpPr>
            <a:spLocks/>
          </p:cNvSpPr>
          <p:nvPr/>
        </p:nvSpPr>
        <p:spPr bwMode="auto">
          <a:xfrm>
            <a:off x="315048"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搭載</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エコキュート。</a:t>
            </a:r>
          </a:p>
        </p:txBody>
      </p:sp>
      <p:sp>
        <p:nvSpPr>
          <p:cNvPr id="283" name="テキスト ボックス 7"/>
          <p:cNvSpPr txBox="1">
            <a:spLocks noChangeArrowheads="1"/>
          </p:cNvSpPr>
          <p:nvPr/>
        </p:nvSpPr>
        <p:spPr bwMode="auto">
          <a:xfrm>
            <a:off x="10314834" y="3335937"/>
            <a:ext cx="2160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dirty="0">
                <a:solidFill>
                  <a:schemeClr val="tx1">
                    <a:lumMod val="75000"/>
                    <a:lumOff val="25000"/>
                  </a:schemeClr>
                </a:solidFill>
                <a:ea typeface="ＭＳ Ｐゴシック" panose="020B0600070205080204" pitchFamily="50" charset="-128"/>
              </a:rPr>
              <a:t>※1</a:t>
            </a:r>
            <a:r>
              <a:rPr kumimoji="1" lang="ja-JP" altLang="en-US" sz="500" dirty="0">
                <a:solidFill>
                  <a:schemeClr val="tx1">
                    <a:lumMod val="75000"/>
                    <a:lumOff val="25000"/>
                  </a:schemeClr>
                </a:solidFill>
                <a:ea typeface="ＭＳ Ｐゴシック" panose="020B0600070205080204" pitchFamily="50" charset="-128"/>
              </a:rPr>
              <a:t>　インターホンリモコンで</a:t>
            </a:r>
            <a:r>
              <a:rPr kumimoji="1" lang="en-US" altLang="ja-JP" sz="500" dirty="0">
                <a:solidFill>
                  <a:schemeClr val="tx1">
                    <a:lumMod val="75000"/>
                    <a:lumOff val="25000"/>
                  </a:schemeClr>
                </a:solidFill>
                <a:ea typeface="ＭＳ Ｐゴシック" panose="020B0600070205080204" pitchFamily="50" charset="-128"/>
              </a:rPr>
              <a:t>HEMS</a:t>
            </a:r>
            <a:r>
              <a:rPr kumimoji="1" lang="ja-JP" altLang="en-US" sz="500" dirty="0">
                <a:solidFill>
                  <a:schemeClr val="tx1">
                    <a:lumMod val="75000"/>
                    <a:lumOff val="25000"/>
                  </a:schemeClr>
                </a:solidFill>
                <a:ea typeface="ＭＳ Ｐゴシック" panose="020B0600070205080204" pitchFamily="50" charset="-128"/>
              </a:rPr>
              <a:t>接続する場合に必要になります。</a:t>
            </a:r>
          </a:p>
        </p:txBody>
      </p:sp>
      <p:grpSp>
        <p:nvGrpSpPr>
          <p:cNvPr id="192" name="グループ化 191"/>
          <p:cNvGrpSpPr/>
          <p:nvPr/>
        </p:nvGrpSpPr>
        <p:grpSpPr>
          <a:xfrm>
            <a:off x="4553023" y="4890757"/>
            <a:ext cx="1018959" cy="2116656"/>
            <a:chOff x="4553023" y="4890757"/>
            <a:chExt cx="1018959" cy="2116656"/>
          </a:xfrm>
        </p:grpSpPr>
        <p:pic>
          <p:nvPicPr>
            <p:cNvPr id="194" name="Picture 2" descr="「スマートフォン」の画像検索結果"/>
            <p:cNvPicPr>
              <a:picLocks noChangeAspect="1" noChangeArrowheads="1"/>
            </p:cNvPicPr>
            <p:nvPr/>
          </p:nvPicPr>
          <p:blipFill>
            <a:blip r:embed="rId12"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図 194"/>
            <p:cNvPicPr>
              <a:picLocks noChangeAspect="1"/>
            </p:cNvPicPr>
            <p:nvPr/>
          </p:nvPicPr>
          <p:blipFill rotWithShape="1">
            <a:blip r:embed="rId13"/>
            <a:srcRect b="20647"/>
            <a:stretch/>
          </p:blipFill>
          <p:spPr>
            <a:xfrm>
              <a:off x="4652057" y="5196348"/>
              <a:ext cx="763793" cy="1533426"/>
            </a:xfrm>
            <a:prstGeom prst="rect">
              <a:avLst/>
            </a:prstGeom>
          </p:spPr>
        </p:pic>
        <p:pic>
          <p:nvPicPr>
            <p:cNvPr id="214" name="図 213"/>
            <p:cNvPicPr>
              <a:picLocks noChangeAspect="1"/>
            </p:cNvPicPr>
            <p:nvPr/>
          </p:nvPicPr>
          <p:blipFill rotWithShape="1">
            <a:blip r:embed="rId13"/>
            <a:srcRect t="93213"/>
            <a:stretch/>
          </p:blipFill>
          <p:spPr>
            <a:xfrm>
              <a:off x="4644106" y="6594445"/>
              <a:ext cx="766167" cy="131560"/>
            </a:xfrm>
            <a:prstGeom prst="rect">
              <a:avLst/>
            </a:prstGeom>
          </p:spPr>
        </p:pic>
      </p:grpSp>
      <p:sp>
        <p:nvSpPr>
          <p:cNvPr id="215" name="テキスト ボックス 214"/>
          <p:cNvSpPr txBox="1"/>
          <p:nvPr/>
        </p:nvSpPr>
        <p:spPr>
          <a:xfrm>
            <a:off x="4213561" y="6960695"/>
            <a:ext cx="2465740" cy="184666"/>
          </a:xfrm>
          <a:prstGeom prst="rect">
            <a:avLst/>
          </a:prstGeom>
          <a:noFill/>
        </p:spPr>
        <p:txBody>
          <a:bodyPr wrap="none" rtlCol="0">
            <a:spAutoFit/>
          </a:bodyPr>
          <a:lstStyle/>
          <a:p>
            <a:r>
              <a:rPr kumimoji="1" lang="en-US" altLang="ja-JP" sz="600" dirty="0" smtClean="0"/>
              <a:t>※</a:t>
            </a:r>
            <a:r>
              <a:rPr kumimoji="1" lang="ja-JP" altLang="en-US" sz="600" dirty="0" smtClean="0"/>
              <a:t>無線</a:t>
            </a:r>
            <a:r>
              <a:rPr kumimoji="1" lang="en-US" altLang="ja-JP" sz="600" dirty="0" smtClean="0"/>
              <a:t>LAN</a:t>
            </a:r>
            <a:r>
              <a:rPr kumimoji="1" lang="ja-JP" altLang="en-US" sz="600" dirty="0" smtClean="0"/>
              <a:t>対応インターホンリモコンのみアプリに接続できます。</a:t>
            </a:r>
            <a:endParaRPr kumimoji="1" lang="ja-JP" altLang="en-US" sz="600" dirty="0"/>
          </a:p>
        </p:txBody>
      </p:sp>
      <p:pic>
        <p:nvPicPr>
          <p:cNvPr id="219" name="図 2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20" name="図 2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21" name="図 2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22"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22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225"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a:t>
            </a:r>
            <a:r>
              <a:rPr kumimoji="1" lang="ja-JP" altLang="en-US" sz="900" dirty="0" smtClean="0">
                <a:latin typeface="メイリオ" panose="020B0604030504040204" pitchFamily="50" charset="-128"/>
                <a:ea typeface="メイリオ" panose="020B0604030504040204" pitchFamily="50" charset="-128"/>
              </a:rPr>
              <a:t>月、</a:t>
            </a: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年間</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226"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a:t>
            </a:r>
            <a:r>
              <a:rPr kumimoji="1" lang="ja-JP" altLang="en-US" sz="900" dirty="0" smtClean="0">
                <a:latin typeface="メイリオ" panose="020B0604030504040204" pitchFamily="50" charset="-128"/>
                <a:ea typeface="メイリオ" panose="020B0604030504040204" pitchFamily="50" charset="-128"/>
              </a:rPr>
              <a:t>湯量　■</a:t>
            </a:r>
            <a:r>
              <a:rPr kumimoji="1" lang="ja-JP" altLang="en-US" sz="900" dirty="0">
                <a:latin typeface="メイリオ" panose="020B0604030504040204" pitchFamily="50" charset="-128"/>
                <a:ea typeface="メイリオ" panose="020B0604030504040204" pitchFamily="50" charset="-128"/>
              </a:rPr>
              <a:t>給湯温度　■ふろ</a:t>
            </a:r>
            <a:r>
              <a:rPr kumimoji="1" lang="ja-JP" altLang="en-US" sz="900" dirty="0" smtClean="0">
                <a:latin typeface="メイリオ" panose="020B0604030504040204" pitchFamily="50" charset="-128"/>
                <a:ea typeface="メイリオ" panose="020B0604030504040204" pitchFamily="50" charset="-128"/>
              </a:rPr>
              <a:t>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240"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241"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253"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54"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入りたい時に</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外出先</a:t>
            </a: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からお湯</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はりできる！</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5"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56"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r>
              <a:rPr kumimoji="1" lang="ja-JP" altLang="en-US" sz="1050" dirty="0" smtClean="0">
                <a:latin typeface="メイリオ" panose="020B0604030504040204" pitchFamily="50" charset="-128"/>
                <a:ea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高齢者やこども</a:t>
            </a:r>
            <a:r>
              <a:rPr kumimoji="1" lang="ja-JP" altLang="en-US" sz="1050" dirty="0">
                <a:latin typeface="メイリオ" panose="020B0604030504040204" pitchFamily="50" charset="-128"/>
                <a:ea typeface="メイリオ" panose="020B0604030504040204" pitchFamily="50" charset="-128"/>
              </a:rPr>
              <a:t>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257"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smtClean="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07"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8"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から簡単にチェック！</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09"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0" name="正方形/長方形 309"/>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1"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a:t>
            </a:r>
            <a:r>
              <a:rPr kumimoji="1" lang="ja-JP" altLang="en-US"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今日の湯増し</a:t>
            </a:r>
            <a:r>
              <a:rPr kumimoji="1" lang="ja-JP" altLang="en-US" sz="900" dirty="0" smtClean="0">
                <a:latin typeface="メイリオ" panose="020B0604030504040204" pitchFamily="50" charset="-128"/>
                <a:ea typeface="メイリオ" panose="020B0604030504040204" pitchFamily="50" charset="-128"/>
              </a:rPr>
              <a:t>休止</a:t>
            </a:r>
            <a:r>
              <a:rPr kumimoji="1" lang="ja-JP" altLang="en-US" sz="900" dirty="0">
                <a:latin typeface="メイリオ" panose="020B0604030504040204" pitchFamily="50" charset="-128"/>
                <a:ea typeface="メイリオ" panose="020B0604030504040204" pitchFamily="50" charset="-128"/>
              </a:rPr>
              <a:t>　■ふろ自動一時</a:t>
            </a:r>
            <a:r>
              <a:rPr kumimoji="1" lang="ja-JP" altLang="en-US" sz="900" dirty="0" smtClean="0">
                <a:latin typeface="メイリオ" panose="020B0604030504040204" pitchFamily="50" charset="-128"/>
                <a:ea typeface="メイリオ" panose="020B0604030504040204" pitchFamily="50" charset="-128"/>
              </a:rPr>
              <a:t>停止</a:t>
            </a:r>
            <a:endParaRPr kumimoji="1" lang="en-US" altLang="ja-JP" sz="90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a:t>
            </a:r>
            <a:r>
              <a:rPr kumimoji="1" lang="ja-JP" altLang="en-US" sz="900" dirty="0" smtClean="0">
                <a:latin typeface="メイリオ" panose="020B0604030504040204" pitchFamily="50" charset="-128"/>
                <a:ea typeface="メイリオ" panose="020B0604030504040204" pitchFamily="50" charset="-128"/>
              </a:rPr>
              <a:t>■タンク湯増</a:t>
            </a:r>
            <a:r>
              <a:rPr kumimoji="1" lang="ja-JP" altLang="en-US" sz="900" dirty="0">
                <a:latin typeface="メイリオ" panose="020B0604030504040204" pitchFamily="50" charset="-128"/>
                <a:ea typeface="メイリオ" panose="020B0604030504040204" pitchFamily="50" charset="-128"/>
              </a:rPr>
              <a:t>し　</a:t>
            </a:r>
            <a:endParaRPr kumimoji="1" lang="en-US" altLang="ja-JP" sz="900" dirty="0" smtClean="0">
              <a:latin typeface="メイリオ" panose="020B0604030504040204" pitchFamily="50" charset="-128"/>
              <a:ea typeface="メイリオ" panose="020B0604030504040204" pitchFamily="50" charset="-128"/>
            </a:endParaRPr>
          </a:p>
        </p:txBody>
      </p:sp>
      <p:sp>
        <p:nvSpPr>
          <p:cNvPr id="313" name="テキスト ボックス 312"/>
          <p:cNvSpPr txBox="1"/>
          <p:nvPr/>
        </p:nvSpPr>
        <p:spPr>
          <a:xfrm>
            <a:off x="434861" y="5267943"/>
            <a:ext cx="3796232" cy="415498"/>
          </a:xfrm>
          <a:prstGeom prst="rect">
            <a:avLst/>
          </a:prstGeom>
          <a:noFill/>
        </p:spPr>
        <p:txBody>
          <a:bodyPr wrap="none" rtlCol="0">
            <a:spAutoFit/>
          </a:bodyPr>
          <a:lstStyle/>
          <a:p>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太陽光発電余剰電力の活用ができる！</a:t>
            </a:r>
            <a:endParaRPr kumimoji="1" lang="ja-JP" altLang="en-US" sz="1050" dirty="0">
              <a:latin typeface="メイリオ" panose="020B0604030504040204" pitchFamily="50" charset="-128"/>
              <a:ea typeface="メイリオ" panose="020B0604030504040204" pitchFamily="50" charset="-128"/>
            </a:endParaRPr>
          </a:p>
        </p:txBody>
      </p:sp>
      <p:sp>
        <p:nvSpPr>
          <p:cNvPr id="314" name="テキスト ボックス 313"/>
          <p:cNvSpPr txBox="1"/>
          <p:nvPr/>
        </p:nvSpPr>
        <p:spPr>
          <a:xfrm>
            <a:off x="754311" y="4809626"/>
            <a:ext cx="18565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ソーラーモードアプリ</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15" name="テキスト ボックス 314"/>
          <p:cNvSpPr txBox="1"/>
          <p:nvPr/>
        </p:nvSpPr>
        <p:spPr>
          <a:xfrm>
            <a:off x="742534" y="5843241"/>
            <a:ext cx="2064989"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レジリエンス機能の充実</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16" name="テキスト ボックス 315"/>
          <p:cNvSpPr txBox="1"/>
          <p:nvPr/>
        </p:nvSpPr>
        <p:spPr>
          <a:xfrm>
            <a:off x="422126" y="6301652"/>
            <a:ext cx="3922167" cy="553998"/>
          </a:xfrm>
          <a:prstGeom prst="rect">
            <a:avLst/>
          </a:prstGeom>
          <a:noFill/>
        </p:spPr>
        <p:txBody>
          <a:bodyPr wrap="square" rtlCol="0">
            <a:spAutoFit/>
          </a:bodyPr>
          <a:lstStyle/>
          <a:p>
            <a:r>
              <a:rPr kumimoji="1" lang="ja-JP" altLang="en-US" sz="1050" dirty="0" smtClean="0">
                <a:latin typeface="メイリオ" panose="020B0604030504040204" pitchFamily="50" charset="-128"/>
                <a:ea typeface="メイリオ" panose="020B0604030504040204" pitchFamily="50" charset="-128"/>
              </a:rPr>
              <a:t>災害警報を確認後、タンクにお湯</a:t>
            </a:r>
            <a:r>
              <a:rPr kumimoji="1" lang="ja-JP" altLang="en-US" sz="1050" dirty="0">
                <a:latin typeface="メイリオ" panose="020B0604030504040204" pitchFamily="50" charset="-128"/>
                <a:ea typeface="メイリオ" panose="020B0604030504040204" pitchFamily="50" charset="-128"/>
              </a:rPr>
              <a:t>を</a:t>
            </a:r>
            <a:r>
              <a:rPr kumimoji="1" lang="ja-JP" altLang="en-US" sz="1050" dirty="0" smtClean="0">
                <a:latin typeface="メイリオ" panose="020B0604030504040204" pitchFamily="50" charset="-128"/>
                <a:ea typeface="メイリオ" panose="020B0604030504040204" pitchFamily="50" charset="-128"/>
              </a:rPr>
              <a:t>満タンまで沸き上げたり、</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（台所リモコンからも設定できます。）</a:t>
            </a:r>
            <a:endParaRPr kumimoji="1" lang="en-US" altLang="ja-JP" sz="900" dirty="0" smtClean="0">
              <a:latin typeface="メイリオ" panose="020B0604030504040204" pitchFamily="50" charset="-128"/>
              <a:ea typeface="メイリオ" panose="020B0604030504040204" pitchFamily="50" charset="-128"/>
            </a:endParaRPr>
          </a:p>
        </p:txBody>
      </p:sp>
      <p:sp>
        <p:nvSpPr>
          <p:cNvPr id="317" name="テキスト ボックス 316"/>
          <p:cNvSpPr txBox="1"/>
          <p:nvPr/>
        </p:nvSpPr>
        <p:spPr>
          <a:xfrm>
            <a:off x="132851" y="4209093"/>
            <a:ext cx="4494658"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機能に加えて、もっと一人ひとりの生活に寄り添います！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18" name="テキスト ボックス 317"/>
          <p:cNvSpPr txBox="1"/>
          <p:nvPr/>
        </p:nvSpPr>
        <p:spPr>
          <a:xfrm>
            <a:off x="725454" y="7072496"/>
            <a:ext cx="3863292" cy="261610"/>
          </a:xfrm>
          <a:prstGeom prst="rect">
            <a:avLst/>
          </a:prstGeom>
          <a:noFill/>
        </p:spPr>
        <p:txBody>
          <a:bodyPr wrap="square" rtlCol="0">
            <a:spAutoFit/>
          </a:bodyPr>
          <a:lstStyle/>
          <a:p>
            <a:r>
              <a:rPr kumimoji="1" lang="ja-JP" altLang="en-US" sz="1100" b="1" dirty="0" smtClean="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endParaRPr kumimoji="1" lang="ja-JP" altLang="en-US" sz="1100" b="1" dirty="0">
              <a:solidFill>
                <a:srgbClr val="103879"/>
              </a:solidFill>
              <a:latin typeface="BIZ UDPゴシック" panose="020B0400000000000000" pitchFamily="50" charset="-128"/>
              <a:ea typeface="BIZ UDPゴシック" panose="020B0400000000000000" pitchFamily="50" charset="-128"/>
            </a:endParaRPr>
          </a:p>
        </p:txBody>
      </p:sp>
      <p:cxnSp>
        <p:nvCxnSpPr>
          <p:cNvPr id="319" name="直線コネクタ 318"/>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直線コネクタ 319"/>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1" name="二等辺三角形 320"/>
          <p:cNvSpPr/>
          <p:nvPr/>
        </p:nvSpPr>
        <p:spPr>
          <a:xfrm rot="16200000">
            <a:off x="10768062" y="5896863"/>
            <a:ext cx="235095" cy="269141"/>
          </a:xfrm>
          <a:prstGeom prst="triangle">
            <a:avLst/>
          </a:prstGeom>
          <a:no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2" name="角丸四角形 321"/>
          <p:cNvSpPr/>
          <p:nvPr/>
        </p:nvSpPr>
        <p:spPr>
          <a:xfrm>
            <a:off x="10981492" y="5885426"/>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23" name="図 322"/>
          <p:cNvPicPr>
            <a:picLocks noChangeAspect="1"/>
          </p:cNvPicPr>
          <p:nvPr/>
        </p:nvPicPr>
        <p:blipFill rotWithShape="1">
          <a:blip r:embed="rId16" cstate="print">
            <a:extLst>
              <a:ext uri="{28A0092B-C50C-407E-A947-70E740481C1C}">
                <a14:useLocalDpi xmlns:a14="http://schemas.microsoft.com/office/drawing/2010/main" val="0"/>
              </a:ext>
            </a:extLst>
          </a:blip>
          <a:srcRect t="62089"/>
          <a:stretch/>
        </p:blipFill>
        <p:spPr>
          <a:xfrm>
            <a:off x="7022412" y="5771386"/>
            <a:ext cx="1430934" cy="1564014"/>
          </a:xfrm>
          <a:prstGeom prst="rect">
            <a:avLst/>
          </a:prstGeom>
        </p:spPr>
      </p:pic>
      <p:sp>
        <p:nvSpPr>
          <p:cNvPr id="324" name="正方形/長方形 323"/>
          <p:cNvSpPr/>
          <p:nvPr/>
        </p:nvSpPr>
        <p:spPr>
          <a:xfrm>
            <a:off x="10956741" y="5757632"/>
            <a:ext cx="1414206" cy="1229188"/>
          </a:xfrm>
          <a:prstGeom prst="rect">
            <a:avLst/>
          </a:prstGeom>
          <a:solidFill>
            <a:schemeClr val="bg1"/>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 name="Rectangle 212"/>
          <p:cNvSpPr>
            <a:spLocks/>
          </p:cNvSpPr>
          <p:nvPr/>
        </p:nvSpPr>
        <p:spPr bwMode="auto">
          <a:xfrm>
            <a:off x="9199838" y="6924434"/>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26" name="Rectangle 213"/>
          <p:cNvSpPr>
            <a:spLocks/>
          </p:cNvSpPr>
          <p:nvPr/>
        </p:nvSpPr>
        <p:spPr bwMode="auto">
          <a:xfrm>
            <a:off x="8700136" y="5677422"/>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27" name="Text Box 215"/>
          <p:cNvSpPr txBox="1">
            <a:spLocks/>
          </p:cNvSpPr>
          <p:nvPr/>
        </p:nvSpPr>
        <p:spPr bwMode="auto">
          <a:xfrm>
            <a:off x="9156843" y="7439277"/>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、設置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方法に</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も配慮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しています。</a:t>
            </a:r>
          </a:p>
        </p:txBody>
      </p:sp>
      <p:sp>
        <p:nvSpPr>
          <p:cNvPr id="328" name="Text Box 217"/>
          <p:cNvSpPr txBox="1">
            <a:spLocks/>
          </p:cNvSpPr>
          <p:nvPr/>
        </p:nvSpPr>
        <p:spPr bwMode="auto">
          <a:xfrm>
            <a:off x="8669973" y="6287171"/>
            <a:ext cx="2078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329" name="テキスト ボックス 145"/>
          <p:cNvSpPr txBox="1">
            <a:spLocks noChangeArrowheads="1"/>
          </p:cNvSpPr>
          <p:nvPr/>
        </p:nvSpPr>
        <p:spPr bwMode="auto">
          <a:xfrm>
            <a:off x="8619173" y="6023646"/>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330" name="テキスト ボックス 146"/>
          <p:cNvSpPr txBox="1">
            <a:spLocks noChangeArrowheads="1"/>
          </p:cNvSpPr>
          <p:nvPr/>
        </p:nvSpPr>
        <p:spPr bwMode="auto">
          <a:xfrm>
            <a:off x="9112394" y="7209998"/>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クラス</a:t>
            </a:r>
            <a:r>
              <a:rPr kumimoji="1" lang="ja-JP" altLang="en-US" sz="1200" b="1" dirty="0">
                <a:solidFill>
                  <a:prstClr val="black"/>
                </a:solidFill>
                <a:latin typeface="メイリオ" panose="020B0604030504040204" pitchFamily="50" charset="-128"/>
                <a:ea typeface="メイリオ" panose="020B0604030504040204" pitchFamily="50" charset="-128"/>
              </a:rPr>
              <a:t>Ｓ</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対応</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の耐震設計。</a:t>
            </a:r>
          </a:p>
        </p:txBody>
      </p:sp>
      <p:sp>
        <p:nvSpPr>
          <p:cNvPr id="331" name="角丸四角形 12"/>
          <p:cNvSpPr>
            <a:spLocks noChangeArrowheads="1"/>
          </p:cNvSpPr>
          <p:nvPr/>
        </p:nvSpPr>
        <p:spPr bwMode="auto">
          <a:xfrm>
            <a:off x="6874154" y="4235081"/>
            <a:ext cx="1565275" cy="247650"/>
          </a:xfrm>
          <a:prstGeom prst="roundRect">
            <a:avLst>
              <a:gd name="adj" fmla="val 0"/>
            </a:avLst>
          </a:prstGeom>
          <a:solidFill>
            <a:srgbClr val="994D46"/>
          </a:solidFill>
          <a:ln>
            <a:noFill/>
          </a:ln>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32"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3" name="テキスト ボックス 6"/>
          <p:cNvSpPr txBox="1">
            <a:spLocks noChangeArrowheads="1"/>
          </p:cNvSpPr>
          <p:nvPr/>
        </p:nvSpPr>
        <p:spPr bwMode="auto">
          <a:xfrm>
            <a:off x="6825324" y="4643223"/>
            <a:ext cx="4638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ミキシング弁を採用することで</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、停電中でも</a:t>
            </a:r>
            <a:endParaRPr kumimoji="1" lang="en-US" altLang="ja-JP"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湯ユニット内に残っているお湯をシャワー</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や蛇口</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から使用できます。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334" name="Line 214"/>
          <p:cNvSpPr>
            <a:spLocks noChangeShapeType="1"/>
          </p:cNvSpPr>
          <p:nvPr/>
        </p:nvSpPr>
        <p:spPr bwMode="auto">
          <a:xfrm>
            <a:off x="6814228" y="5522012"/>
            <a:ext cx="5931228"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5" name="テキスト ボックス 6"/>
          <p:cNvSpPr txBox="1">
            <a:spLocks noChangeArrowheads="1"/>
          </p:cNvSpPr>
          <p:nvPr/>
        </p:nvSpPr>
        <p:spPr bwMode="auto">
          <a:xfrm>
            <a:off x="6820156" y="5190904"/>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336" name="テキスト ボックス 10"/>
          <p:cNvSpPr txBox="1">
            <a:spLocks noChangeArrowheads="1"/>
          </p:cNvSpPr>
          <p:nvPr/>
        </p:nvSpPr>
        <p:spPr bwMode="auto">
          <a:xfrm>
            <a:off x="8499355" y="4273579"/>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337" name="図 17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829272" y="4570848"/>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8" name="直線コネクタ 337"/>
          <p:cNvCxnSpPr/>
          <p:nvPr/>
        </p:nvCxnSpPr>
        <p:spPr>
          <a:xfrm flipV="1">
            <a:off x="8331398" y="6963518"/>
            <a:ext cx="29278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9" name="楕円 338"/>
          <p:cNvSpPr/>
          <p:nvPr/>
        </p:nvSpPr>
        <p:spPr>
          <a:xfrm>
            <a:off x="8261883" y="6948750"/>
            <a:ext cx="71901" cy="719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0" name="Oval 222"/>
          <p:cNvSpPr>
            <a:spLocks/>
          </p:cNvSpPr>
          <p:nvPr/>
        </p:nvSpPr>
        <p:spPr bwMode="auto">
          <a:xfrm>
            <a:off x="8518800" y="6883934"/>
            <a:ext cx="558800" cy="536575"/>
          </a:xfrm>
          <a:prstGeom prst="ellipse">
            <a:avLst/>
          </a:prstGeom>
          <a:solidFill>
            <a:srgbClr val="C00000"/>
          </a:solidFill>
          <a:ln>
            <a:noFill/>
          </a:ln>
          <a:effectLst/>
          <a:ex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smtClean="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341" name="楕円 340"/>
          <p:cNvSpPr/>
          <p:nvPr/>
        </p:nvSpPr>
        <p:spPr>
          <a:xfrm>
            <a:off x="8084674" y="6032952"/>
            <a:ext cx="71901" cy="71901"/>
          </a:xfrm>
          <a:prstGeom prst="ellipse">
            <a:avLst/>
          </a:prstGeom>
          <a:solidFill>
            <a:srgbClr val="99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42" name="直線コネクタ 341"/>
          <p:cNvCxnSpPr/>
          <p:nvPr/>
        </p:nvCxnSpPr>
        <p:spPr>
          <a:xfrm>
            <a:off x="8113891" y="5805216"/>
            <a:ext cx="0" cy="231787"/>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cxnSp>
        <p:nvCxnSpPr>
          <p:cNvPr id="343" name="直線コネクタ 342"/>
          <p:cNvCxnSpPr/>
          <p:nvPr/>
        </p:nvCxnSpPr>
        <p:spPr>
          <a:xfrm>
            <a:off x="8109991" y="5806324"/>
            <a:ext cx="579512" cy="0"/>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sp>
        <p:nvSpPr>
          <p:cNvPr id="344" name="テキスト ボックス 6"/>
          <p:cNvSpPr txBox="1">
            <a:spLocks noChangeArrowheads="1"/>
          </p:cNvSpPr>
          <p:nvPr/>
        </p:nvSpPr>
        <p:spPr bwMode="auto">
          <a:xfrm>
            <a:off x="11422059" y="4287066"/>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緊急時に役立つ</a:t>
            </a:r>
            <a:endPar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45" name="テキスト ボックス 344"/>
          <p:cNvSpPr txBox="1"/>
          <p:nvPr/>
        </p:nvSpPr>
        <p:spPr>
          <a:xfrm>
            <a:off x="11977514" y="519273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46" name="グループ化 345"/>
          <p:cNvGrpSpPr/>
          <p:nvPr/>
        </p:nvGrpSpPr>
        <p:grpSpPr>
          <a:xfrm>
            <a:off x="11082954" y="5860402"/>
            <a:ext cx="1140825" cy="1096696"/>
            <a:chOff x="809958" y="3212848"/>
            <a:chExt cx="998114" cy="959505"/>
          </a:xfrm>
        </p:grpSpPr>
        <p:pic>
          <p:nvPicPr>
            <p:cNvPr id="347" name="図 346"/>
            <p:cNvPicPr>
              <a:picLocks noChangeAspect="1"/>
            </p:cNvPicPr>
            <p:nvPr/>
          </p:nvPicPr>
          <p:blipFill rotWithShape="1">
            <a:blip r:embed="rId18" cstate="print">
              <a:extLst>
                <a:ext uri="{28A0092B-C50C-407E-A947-70E740481C1C}">
                  <a14:useLocalDpi xmlns:a14="http://schemas.microsoft.com/office/drawing/2010/main" val="0"/>
                </a:ext>
              </a:extLst>
            </a:blip>
            <a:srcRect t="65782"/>
            <a:stretch/>
          </p:blipFill>
          <p:spPr>
            <a:xfrm>
              <a:off x="809958" y="3212848"/>
              <a:ext cx="960321" cy="947380"/>
            </a:xfrm>
            <a:prstGeom prst="rect">
              <a:avLst/>
            </a:prstGeom>
          </p:spPr>
        </p:pic>
        <p:pic>
          <p:nvPicPr>
            <p:cNvPr id="348" name="図 3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540000">
              <a:off x="1313989" y="3665849"/>
              <a:ext cx="494083" cy="506504"/>
            </a:xfrm>
            <a:prstGeom prst="rect">
              <a:avLst/>
            </a:prstGeom>
          </p:spPr>
        </p:pic>
        <p:pic>
          <p:nvPicPr>
            <p:cNvPr id="349" name="図 348"/>
            <p:cNvPicPr>
              <a:picLocks noChangeAspect="1"/>
            </p:cNvPicPr>
            <p:nvPr/>
          </p:nvPicPr>
          <p:blipFill rotWithShape="1">
            <a:blip r:embed="rId20" cstate="print">
              <a:extLst>
                <a:ext uri="{28A0092B-C50C-407E-A947-70E740481C1C}">
                  <a14:useLocalDpi xmlns:a14="http://schemas.microsoft.com/office/drawing/2010/main" val="0"/>
                </a:ext>
              </a:extLst>
            </a:blip>
            <a:srcRect l="21418" b="21040"/>
            <a:stretch/>
          </p:blipFill>
          <p:spPr>
            <a:xfrm flipH="1">
              <a:off x="1412197" y="3298053"/>
              <a:ext cx="160368" cy="414813"/>
            </a:xfrm>
            <a:prstGeom prst="rect">
              <a:avLst/>
            </a:prstGeom>
          </p:spPr>
        </p:pic>
      </p:grpSp>
      <p:sp>
        <p:nvSpPr>
          <p:cNvPr id="350" name="楕円 349"/>
          <p:cNvSpPr/>
          <p:nvPr/>
        </p:nvSpPr>
        <p:spPr>
          <a:xfrm>
            <a:off x="10901548" y="5970970"/>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51" name="図 35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97571" y="7883543"/>
            <a:ext cx="816252" cy="944291"/>
          </a:xfrm>
          <a:prstGeom prst="rect">
            <a:avLst/>
          </a:prstGeom>
        </p:spPr>
      </p:pic>
      <p:sp>
        <p:nvSpPr>
          <p:cNvPr id="352" name="テキスト ボックス 351"/>
          <p:cNvSpPr txBox="1"/>
          <p:nvPr/>
        </p:nvSpPr>
        <p:spPr>
          <a:xfrm rot="287914">
            <a:off x="8081459" y="8169111"/>
            <a:ext cx="1422567" cy="215444"/>
          </a:xfrm>
          <a:prstGeom prst="rect">
            <a:avLst/>
          </a:prstGeom>
          <a:noFill/>
        </p:spPr>
        <p:txBody>
          <a:bodyPr wrap="square" rtlCol="0">
            <a:spAutoFit/>
          </a:bodyPr>
          <a:lstStyle/>
          <a:p>
            <a:r>
              <a:rPr kumimoji="1" lang="ja-JP" altLang="en-US" sz="800" dirty="0" smtClean="0">
                <a:solidFill>
                  <a:schemeClr val="accent2">
                    <a:lumMod val="75000"/>
                  </a:schemeClr>
                </a:solidFill>
                <a:latin typeface="BIZ UDPゴシック" panose="020B0400000000000000" pitchFamily="50" charset="-128"/>
                <a:ea typeface="BIZ UDPゴシック" panose="020B0400000000000000" pitchFamily="50" charset="-128"/>
              </a:rPr>
              <a:t>暴風・大雨・雷・大雪など</a:t>
            </a:r>
            <a:endPar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353" name="図 352"/>
          <p:cNvPicPr>
            <a:picLocks noChangeAspect="1"/>
          </p:cNvPicPr>
          <p:nvPr/>
        </p:nvPicPr>
        <p:blipFill rotWithShape="1">
          <a:blip r:embed="rId22" cstate="print">
            <a:extLst>
              <a:ext uri="{28A0092B-C50C-407E-A947-70E740481C1C}">
                <a14:useLocalDpi xmlns:a14="http://schemas.microsoft.com/office/drawing/2010/main" val="0"/>
              </a:ext>
            </a:extLst>
          </a:blip>
          <a:srcRect t="-1" b="36091"/>
          <a:stretch/>
        </p:blipFill>
        <p:spPr>
          <a:xfrm>
            <a:off x="8857845" y="8828520"/>
            <a:ext cx="953510" cy="765601"/>
          </a:xfrm>
          <a:prstGeom prst="rect">
            <a:avLst/>
          </a:prstGeom>
        </p:spPr>
      </p:pic>
      <p:pic>
        <p:nvPicPr>
          <p:cNvPr id="354" name="図 353"/>
          <p:cNvPicPr>
            <a:picLocks noChangeAspect="1"/>
          </p:cNvPicPr>
          <p:nvPr/>
        </p:nvPicPr>
        <p:blipFill rotWithShape="1">
          <a:blip r:embed="rId23" cstate="print">
            <a:extLst>
              <a:ext uri="{28A0092B-C50C-407E-A947-70E740481C1C}">
                <a14:useLocalDpi xmlns:a14="http://schemas.microsoft.com/office/drawing/2010/main" val="0"/>
              </a:ext>
            </a:extLst>
          </a:blip>
          <a:srcRect r="-9637" b="32257"/>
          <a:stretch/>
        </p:blipFill>
        <p:spPr>
          <a:xfrm>
            <a:off x="7754175" y="8800312"/>
            <a:ext cx="594848" cy="811175"/>
          </a:xfrm>
          <a:prstGeom prst="rect">
            <a:avLst/>
          </a:prstGeom>
        </p:spPr>
      </p:pic>
      <p:sp>
        <p:nvSpPr>
          <p:cNvPr id="355" name="テキスト ボックス 354"/>
          <p:cNvSpPr txBox="1"/>
          <p:nvPr/>
        </p:nvSpPr>
        <p:spPr>
          <a:xfrm>
            <a:off x="6962028" y="8776529"/>
            <a:ext cx="800219" cy="338554"/>
          </a:xfrm>
          <a:prstGeom prst="rect">
            <a:avLst/>
          </a:prstGeom>
          <a:noFill/>
        </p:spPr>
        <p:txBody>
          <a:bodyPr wrap="none" rtlCol="0">
            <a:spAutoFit/>
          </a:bodyPr>
          <a:lstStyle/>
          <a:p>
            <a:r>
              <a:rPr kumimoji="1" lang="ja-JP" altLang="en-US" sz="800" dirty="0" smtClean="0"/>
              <a:t>スマホで</a:t>
            </a:r>
            <a:endParaRPr kumimoji="1" lang="en-US" altLang="ja-JP" sz="800" dirty="0" smtClean="0"/>
          </a:p>
          <a:p>
            <a:r>
              <a:rPr kumimoji="1" lang="ja-JP" altLang="en-US" sz="800" dirty="0"/>
              <a:t>　</a:t>
            </a:r>
            <a:r>
              <a:rPr kumimoji="1" lang="ja-JP" altLang="en-US" sz="800" dirty="0" smtClean="0"/>
              <a:t>アプリから</a:t>
            </a:r>
            <a:endParaRPr kumimoji="1" lang="ja-JP" altLang="en-US" sz="800" dirty="0"/>
          </a:p>
        </p:txBody>
      </p:sp>
      <p:sp>
        <p:nvSpPr>
          <p:cNvPr id="356" name="テキスト ボックス 355"/>
          <p:cNvSpPr txBox="1"/>
          <p:nvPr/>
        </p:nvSpPr>
        <p:spPr>
          <a:xfrm>
            <a:off x="8271069" y="8789060"/>
            <a:ext cx="1005403" cy="215444"/>
          </a:xfrm>
          <a:prstGeom prst="rect">
            <a:avLst/>
          </a:prstGeom>
          <a:noFill/>
        </p:spPr>
        <p:txBody>
          <a:bodyPr wrap="none" rtlCol="0">
            <a:spAutoFit/>
          </a:bodyPr>
          <a:lstStyle/>
          <a:p>
            <a:r>
              <a:rPr kumimoji="1" lang="ja-JP" altLang="en-US" sz="800" dirty="0" smtClean="0"/>
              <a:t>台所リモコンから</a:t>
            </a:r>
            <a:endParaRPr kumimoji="1" lang="ja-JP" altLang="en-US" sz="800" dirty="0"/>
          </a:p>
        </p:txBody>
      </p:sp>
      <p:graphicFrame>
        <p:nvGraphicFramePr>
          <p:cNvPr id="357" name="表 356"/>
          <p:cNvGraphicFramePr>
            <a:graphicFrameLocks noGrp="1"/>
          </p:cNvGraphicFramePr>
          <p:nvPr>
            <p:extLst>
              <p:ext uri="{D42A27DB-BD31-4B8C-83A1-F6EECF244321}">
                <p14:modId xmlns:p14="http://schemas.microsoft.com/office/powerpoint/2010/main" val="4230514405"/>
              </p:ext>
            </p:extLst>
          </p:nvPr>
        </p:nvGraphicFramePr>
        <p:xfrm>
          <a:off x="9905696" y="7966495"/>
          <a:ext cx="2649652" cy="1256221"/>
        </p:xfrm>
        <a:graphic>
          <a:graphicData uri="http://schemas.openxmlformats.org/drawingml/2006/table">
            <a:tbl>
              <a:tblPr firstRow="1" bandRow="1">
                <a:tableStyleId>{5C22544A-7EE6-4342-B048-85BDC9FD1C3A}</a:tableStyleId>
              </a:tblPr>
              <a:tblGrid>
                <a:gridCol w="1010882">
                  <a:extLst>
                    <a:ext uri="{9D8B030D-6E8A-4147-A177-3AD203B41FA5}">
                      <a16:colId xmlns:a16="http://schemas.microsoft.com/office/drawing/2014/main" val="2825668501"/>
                    </a:ext>
                  </a:extLst>
                </a:gridCol>
                <a:gridCol w="1638770">
                  <a:extLst>
                    <a:ext uri="{9D8B030D-6E8A-4147-A177-3AD203B41FA5}">
                      <a16:colId xmlns:a16="http://schemas.microsoft.com/office/drawing/2014/main" val="3474440884"/>
                    </a:ext>
                  </a:extLst>
                </a:gridCol>
              </a:tblGrid>
              <a:tr h="584446">
                <a:tc>
                  <a:txBody>
                    <a:bodyPr/>
                    <a:lstStyle/>
                    <a:p>
                      <a:pPr algn="ctr">
                        <a:lnSpc>
                          <a:spcPct val="15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１回満タン</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tc>
                  <a:txBody>
                    <a:bodyPr/>
                    <a:lstStyle/>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災害に備え、</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タンクにお湯を作って</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確保します！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extLst>
                  <a:ext uri="{0D108BD9-81ED-4DB2-BD59-A6C34878D82A}">
                    <a16:rowId xmlns:a16="http://schemas.microsoft.com/office/drawing/2014/main" val="1917040631"/>
                  </a:ext>
                </a:extLst>
              </a:tr>
              <a:tr h="671775">
                <a:tc>
                  <a:txBody>
                    <a:bodyPr/>
                    <a:lstStyle/>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浴槽への</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水はり</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tc>
                  <a:txBody>
                    <a:bodyPr/>
                    <a:lstStyle/>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浴槽に生活用水が</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確保できるので、</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断水しても安心！</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extLst>
                  <a:ext uri="{0D108BD9-81ED-4DB2-BD59-A6C34878D82A}">
                    <a16:rowId xmlns:a16="http://schemas.microsoft.com/office/drawing/2014/main" val="857999081"/>
                  </a:ext>
                </a:extLst>
              </a:tr>
            </a:tbl>
          </a:graphicData>
        </a:graphic>
      </p:graphicFrame>
      <p:sp>
        <p:nvSpPr>
          <p:cNvPr id="358" name="右矢印 357"/>
          <p:cNvSpPr/>
          <p:nvPr/>
        </p:nvSpPr>
        <p:spPr>
          <a:xfrm>
            <a:off x="10805296" y="8814535"/>
            <a:ext cx="250951" cy="205862"/>
          </a:xfrm>
          <a:prstGeom prst="rightArrow">
            <a:avLst>
              <a:gd name="adj1" fmla="val 50000"/>
              <a:gd name="adj2" fmla="val 6532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59" name="Line 214"/>
          <p:cNvSpPr>
            <a:spLocks noChangeShapeType="1"/>
          </p:cNvSpPr>
          <p:nvPr/>
        </p:nvSpPr>
        <p:spPr bwMode="auto">
          <a:xfrm>
            <a:off x="6827576" y="7756699"/>
            <a:ext cx="5917880"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0" name="テキスト ボックス 359"/>
          <p:cNvSpPr txBox="1"/>
          <p:nvPr/>
        </p:nvSpPr>
        <p:spPr>
          <a:xfrm>
            <a:off x="7345384" y="8402271"/>
            <a:ext cx="2108725"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災害警報を確認したら</a:t>
            </a:r>
            <a:r>
              <a:rPr kumimoji="1" lang="en-US" altLang="ja-JP"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61" name="テキスト ボックス 360"/>
          <p:cNvSpPr txBox="1"/>
          <p:nvPr/>
        </p:nvSpPr>
        <p:spPr>
          <a:xfrm>
            <a:off x="10051978" y="9297410"/>
            <a:ext cx="2687386"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いざという時、ピッとカンタン！安心！</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362" name="直線コネクタ 361"/>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6" name="正方形/長方形 365"/>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7" name="カギ線コネクタ 366"/>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8" name="カギ線コネクタ 367"/>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69" name="グループ化 368"/>
          <p:cNvGrpSpPr/>
          <p:nvPr/>
        </p:nvGrpSpPr>
        <p:grpSpPr>
          <a:xfrm>
            <a:off x="6917871" y="8124172"/>
            <a:ext cx="400681" cy="456922"/>
            <a:chOff x="12170596" y="3789157"/>
            <a:chExt cx="400681" cy="456922"/>
          </a:xfrm>
        </p:grpSpPr>
        <p:pic>
          <p:nvPicPr>
            <p:cNvPr id="370" name="図 36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170596" y="3789157"/>
              <a:ext cx="400681" cy="448484"/>
            </a:xfrm>
            <a:prstGeom prst="rect">
              <a:avLst/>
            </a:prstGeom>
          </p:spPr>
        </p:pic>
        <p:sp>
          <p:nvSpPr>
            <p:cNvPr id="371" name="角丸四角形 370"/>
            <p:cNvSpPr/>
            <p:nvPr/>
          </p:nvSpPr>
          <p:spPr>
            <a:xfrm>
              <a:off x="12170981" y="379344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72" name="図 37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3" name="角丸四角形 372"/>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4" name="グループ化 373"/>
          <p:cNvGrpSpPr/>
          <p:nvPr/>
        </p:nvGrpSpPr>
        <p:grpSpPr>
          <a:xfrm>
            <a:off x="3289753" y="4746779"/>
            <a:ext cx="407501" cy="452635"/>
            <a:chOff x="3289753" y="4746779"/>
            <a:chExt cx="407501" cy="452635"/>
          </a:xfrm>
        </p:grpSpPr>
        <p:pic>
          <p:nvPicPr>
            <p:cNvPr id="375" name="図 37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76" name="角丸四角形 375"/>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7" name="右矢印 376"/>
          <p:cNvSpPr/>
          <p:nvPr/>
        </p:nvSpPr>
        <p:spPr>
          <a:xfrm>
            <a:off x="10830082" y="8192640"/>
            <a:ext cx="250951" cy="205862"/>
          </a:xfrm>
          <a:prstGeom prst="rightArrow">
            <a:avLst>
              <a:gd name="adj1" fmla="val 50000"/>
              <a:gd name="adj2" fmla="val 65326"/>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78" name="テキスト ボックス 10"/>
          <p:cNvSpPr txBox="1">
            <a:spLocks noChangeArrowheads="1"/>
          </p:cNvSpPr>
          <p:nvPr/>
        </p:nvSpPr>
        <p:spPr bwMode="auto">
          <a:xfrm>
            <a:off x="6796134" y="7858266"/>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生活</a:t>
            </a:r>
            <a:r>
              <a:rPr kumimoji="1" lang="ja-JP" altLang="en-US" sz="1200" b="1" dirty="0" smtClean="0">
                <a:solidFill>
                  <a:prstClr val="black"/>
                </a:solidFill>
                <a:latin typeface="メイリオ" panose="020B0604030504040204" pitchFamily="50" charset="-128"/>
                <a:ea typeface="メイリオ" panose="020B0604030504040204" pitchFamily="50" charset="-128"/>
              </a:rPr>
              <a:t>用水をカンタンに確保</a:t>
            </a: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smtClean="0">
              <a:solidFill>
                <a:prstClr val="black"/>
              </a:solidFill>
              <a:latin typeface="メイリオ" panose="020B0604030504040204" pitchFamily="50" charset="-128"/>
              <a:ea typeface="メイリオ" panose="020B0604030504040204" pitchFamily="50" charset="-128"/>
            </a:endParaRPr>
          </a:p>
        </p:txBody>
      </p:sp>
      <p:sp>
        <p:nvSpPr>
          <p:cNvPr id="379" name="テキスト ボックス 258"/>
          <p:cNvSpPr txBox="1">
            <a:spLocks noChangeArrowheads="1"/>
          </p:cNvSpPr>
          <p:nvPr/>
        </p:nvSpPr>
        <p:spPr bwMode="auto">
          <a:xfrm>
            <a:off x="2615163" y="3761391"/>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0" name="図 197"/>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21208" y="3810580"/>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 name="テキスト ボックス 5"/>
          <p:cNvSpPr txBox="1">
            <a:spLocks noChangeArrowheads="1"/>
          </p:cNvSpPr>
          <p:nvPr/>
        </p:nvSpPr>
        <p:spPr bwMode="auto">
          <a:xfrm>
            <a:off x="8583431" y="3706964"/>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のためレジリエンス機能をさらに充実！</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2" name="正方形/長方形 381"/>
          <p:cNvSpPr/>
          <p:nvPr/>
        </p:nvSpPr>
        <p:spPr>
          <a:xfrm>
            <a:off x="7054293" y="3705998"/>
            <a:ext cx="1590500"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「いざ」という時</a:t>
            </a:r>
            <a:endParaRPr kumimoji="0" lang="en-US" altLang="ja-JP"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3"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知りたい情報を簡単確認！</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384" name="図 38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385"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smtClean="0"/>
              <a:t>▲動画</a:t>
            </a:r>
            <a:endParaRPr kumimoji="1" lang="ja-JP" altLang="en-US" sz="600" dirty="0"/>
          </a:p>
        </p:txBody>
      </p:sp>
      <p:sp>
        <p:nvSpPr>
          <p:cNvPr id="386" name="テキスト ボックス 385"/>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smtClean="0">
                <a:latin typeface="BIZ UDPゴシック" panose="020B0400000000000000" pitchFamily="50" charset="-128"/>
                <a:ea typeface="BIZ UDPゴシック" panose="020B0400000000000000" pitchFamily="50" charset="-128"/>
              </a:rPr>
              <a:t>コロナ快適ホームアプリ</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smtClean="0">
                <a:latin typeface="BIZ UDPゴシック" panose="020B0400000000000000" pitchFamily="50" charset="-128"/>
                <a:ea typeface="BIZ UDPゴシック" panose="020B0400000000000000" pitchFamily="50" charset="-128"/>
              </a:rPr>
              <a:t>でもっと快適！</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387" name="直線コネクタ 9"/>
          <p:cNvCxnSpPr>
            <a:cxnSpLocks noChangeShapeType="1"/>
          </p:cNvCxnSpPr>
          <p:nvPr/>
        </p:nvCxnSpPr>
        <p:spPr bwMode="auto">
          <a:xfrm>
            <a:off x="129874" y="4138500"/>
            <a:ext cx="633330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8" name="正方形/長方形 19"/>
          <p:cNvSpPr>
            <a:spLocks noChangeArrowheads="1"/>
          </p:cNvSpPr>
          <p:nvPr/>
        </p:nvSpPr>
        <p:spPr bwMode="auto">
          <a:xfrm>
            <a:off x="125111" y="3762262"/>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389" name="直線コネクタ 9"/>
          <p:cNvCxnSpPr>
            <a:cxnSpLocks noChangeShapeType="1"/>
          </p:cNvCxnSpPr>
          <p:nvPr/>
        </p:nvCxnSpPr>
        <p:spPr bwMode="auto">
          <a:xfrm>
            <a:off x="6814228" y="4129381"/>
            <a:ext cx="5837656"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0" name="正方形/長方形 19"/>
          <p:cNvSpPr>
            <a:spLocks noChangeArrowheads="1"/>
          </p:cNvSpPr>
          <p:nvPr/>
        </p:nvSpPr>
        <p:spPr bwMode="auto">
          <a:xfrm>
            <a:off x="6809465" y="375314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391" name="直線コネクタ 390"/>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392" name="直線コネクタ 391"/>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sp>
        <p:nvSpPr>
          <p:cNvPr id="393" name="テキスト ボックス 13"/>
          <p:cNvSpPr txBox="1">
            <a:spLocks noChangeArrowheads="1"/>
          </p:cNvSpPr>
          <p:nvPr/>
        </p:nvSpPr>
        <p:spPr bwMode="auto">
          <a:xfrm>
            <a:off x="6524356"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4" name="テキスト ボックス 14"/>
          <p:cNvSpPr txBox="1">
            <a:spLocks noChangeArrowheads="1"/>
          </p:cNvSpPr>
          <p:nvPr/>
        </p:nvSpPr>
        <p:spPr bwMode="auto">
          <a:xfrm>
            <a:off x="6495054" y="1516299"/>
            <a:ext cx="26997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ミドルウェアアダプターなしで</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HEMS</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接続可能。</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コロナアプリも使える！</a:t>
            </a:r>
          </a:p>
        </p:txBody>
      </p:sp>
      <p:pic>
        <p:nvPicPr>
          <p:cNvPr id="395" name="図 17"/>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132153" y="2925039"/>
            <a:ext cx="7318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 name="テキスト ボックス 22"/>
          <p:cNvSpPr txBox="1">
            <a:spLocks noChangeArrowheads="1"/>
          </p:cNvSpPr>
          <p:nvPr/>
        </p:nvSpPr>
        <p:spPr bwMode="auto">
          <a:xfrm>
            <a:off x="10682305" y="911211"/>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397" name="テキスト ボックス 403"/>
          <p:cNvSpPr txBox="1">
            <a:spLocks noChangeArrowheads="1"/>
          </p:cNvSpPr>
          <p:nvPr/>
        </p:nvSpPr>
        <p:spPr bwMode="auto">
          <a:xfrm>
            <a:off x="10424804" y="2670233"/>
            <a:ext cx="140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a:t>
            </a:r>
          </a:p>
        </p:txBody>
      </p:sp>
      <p:sp>
        <p:nvSpPr>
          <p:cNvPr id="398" name="テキスト ボックス 397"/>
          <p:cNvSpPr txBox="1"/>
          <p:nvPr/>
        </p:nvSpPr>
        <p:spPr>
          <a:xfrm>
            <a:off x="11740260" y="2650639"/>
            <a:ext cx="889000" cy="415925"/>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HMA-1</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オープン価格</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99" name="テキスト ボックス 24"/>
          <p:cNvSpPr txBox="1">
            <a:spLocks noChangeArrowheads="1"/>
          </p:cNvSpPr>
          <p:nvPr/>
        </p:nvSpPr>
        <p:spPr bwMode="auto">
          <a:xfrm>
            <a:off x="11082987" y="236464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2000" dirty="0">
                <a:solidFill>
                  <a:schemeClr val="tx1">
                    <a:lumMod val="75000"/>
                    <a:lumOff val="25000"/>
                  </a:schemeClr>
                </a:solidFill>
                <a:ea typeface="ＭＳ Ｐゴシック" panose="020B0600070205080204" pitchFamily="50" charset="-128"/>
              </a:rPr>
              <a:t>+</a:t>
            </a:r>
            <a:endParaRPr kumimoji="1" lang="ja-JP" altLang="en-US" sz="2000" dirty="0">
              <a:solidFill>
                <a:schemeClr val="tx1">
                  <a:lumMod val="75000"/>
                  <a:lumOff val="25000"/>
                </a:schemeClr>
              </a:solidFill>
              <a:ea typeface="ＭＳ Ｐゴシック" panose="020B0600070205080204" pitchFamily="50" charset="-128"/>
            </a:endParaRPr>
          </a:p>
        </p:txBody>
      </p:sp>
      <p:cxnSp>
        <p:nvCxnSpPr>
          <p:cNvPr id="400" name="直線コネクタ 27"/>
          <p:cNvCxnSpPr>
            <a:cxnSpLocks noChangeShapeType="1"/>
          </p:cNvCxnSpPr>
          <p:nvPr/>
        </p:nvCxnSpPr>
        <p:spPr bwMode="auto">
          <a:xfrm>
            <a:off x="9771117" y="1031246"/>
            <a:ext cx="0" cy="2272540"/>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3" name="図 2"/>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797465"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図 17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1310699" y="1205813"/>
            <a:ext cx="1372248" cy="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テキスト ボックス 7"/>
          <p:cNvSpPr txBox="1">
            <a:spLocks noChangeArrowheads="1"/>
          </p:cNvSpPr>
          <p:nvPr/>
        </p:nvSpPr>
        <p:spPr bwMode="auto">
          <a:xfrm>
            <a:off x="11645592" y="2727383"/>
            <a:ext cx="4540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a:solidFill>
                  <a:schemeClr val="tx1">
                    <a:lumMod val="75000"/>
                    <a:lumOff val="25000"/>
                  </a:schemeClr>
                </a:solidFill>
                <a:ea typeface="ＭＳ Ｐゴシック" panose="020B0600070205080204" pitchFamily="50" charset="-128"/>
              </a:rPr>
              <a:t>※1</a:t>
            </a:r>
            <a:endParaRPr kumimoji="1" lang="ja-JP" altLang="en-US" sz="500">
              <a:solidFill>
                <a:schemeClr val="tx1">
                  <a:lumMod val="75000"/>
                  <a:lumOff val="25000"/>
                </a:schemeClr>
              </a:solidFill>
              <a:ea typeface="ＭＳ Ｐゴシック" panose="020B0600070205080204" pitchFamily="50" charset="-128"/>
            </a:endParaRPr>
          </a:p>
        </p:txBody>
      </p:sp>
      <p:sp>
        <p:nvSpPr>
          <p:cNvPr id="406" name="楕円 405"/>
          <p:cNvSpPr/>
          <p:nvPr/>
        </p:nvSpPr>
        <p:spPr bwMode="auto">
          <a:xfrm>
            <a:off x="9482465" y="1338724"/>
            <a:ext cx="601662" cy="522418"/>
          </a:xfrm>
          <a:prstGeom prst="ellipse">
            <a:avLst/>
          </a:prstGeom>
          <a:solidFill>
            <a:schemeClr val="bg2">
              <a:lumMod val="90000"/>
            </a:schemeClr>
          </a:solidFill>
          <a:ln w="25400" cap="flat" cmpd="sng" algn="ctr">
            <a:noFill/>
            <a:prstDash val="solid"/>
            <a:round/>
            <a:headEnd type="none" w="med" len="med"/>
            <a:tailEnd type="none" w="med" len="med"/>
          </a:ln>
          <a:effectLst/>
          <a:extLst/>
        </p:spPr>
        <p:txBody>
          <a:bodyPr lIns="46800" tIns="46800" rIns="46800" bIns="46800" anchor="ctr">
            <a:spAutoFit/>
          </a:bodyPr>
          <a:lstStyle/>
          <a:p>
            <a:pPr eaLnBrk="1">
              <a:defRPr/>
            </a:pPr>
            <a:endParaRPr lang="ja-JP" altLang="en-US">
              <a:solidFill>
                <a:schemeClr val="tx1">
                  <a:lumMod val="75000"/>
                  <a:lumOff val="25000"/>
                </a:schemeClr>
              </a:solidFill>
              <a:ea typeface="ＭＳ Ｐゴシック" panose="020B0600070205080204" pitchFamily="50" charset="-128"/>
            </a:endParaRPr>
          </a:p>
        </p:txBody>
      </p:sp>
      <p:sp>
        <p:nvSpPr>
          <p:cNvPr id="407" name="テキスト ボックス 2"/>
          <p:cNvSpPr txBox="1">
            <a:spLocks noChangeArrowheads="1"/>
          </p:cNvSpPr>
          <p:nvPr/>
        </p:nvSpPr>
        <p:spPr bwMode="auto">
          <a:xfrm>
            <a:off x="9424213" y="1473826"/>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または</a:t>
            </a:r>
          </a:p>
        </p:txBody>
      </p:sp>
      <p:pic>
        <p:nvPicPr>
          <p:cNvPr id="409" name="図 6"/>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524356"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 name="テキスト ボックス 409"/>
          <p:cNvSpPr txBox="1"/>
          <p:nvPr/>
        </p:nvSpPr>
        <p:spPr>
          <a:xfrm>
            <a:off x="6772894" y="305839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RBP-GADW1(S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11" name="テキスト ボックス 410"/>
          <p:cNvSpPr txBox="1"/>
          <p:nvPr/>
        </p:nvSpPr>
        <p:spPr>
          <a:xfrm>
            <a:off x="10053149" y="204460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60,500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5</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5,000</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円）</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412" name="Picture 24" descr="7"/>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5" name="Rectangle 33"/>
          <p:cNvSpPr>
            <a:spLocks/>
          </p:cNvSpPr>
          <p:nvPr/>
        </p:nvSpPr>
        <p:spPr bwMode="auto">
          <a:xfrm>
            <a:off x="2589962" y="2991985"/>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16" name="グループ化 415"/>
          <p:cNvGrpSpPr/>
          <p:nvPr/>
        </p:nvGrpSpPr>
        <p:grpSpPr>
          <a:xfrm>
            <a:off x="199187" y="2949840"/>
            <a:ext cx="2419350" cy="473123"/>
            <a:chOff x="168669" y="2921069"/>
            <a:chExt cx="2419350" cy="473123"/>
          </a:xfrm>
        </p:grpSpPr>
        <p:sp>
          <p:nvSpPr>
            <p:cNvPr id="417"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区分</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9220:2018</a:t>
              </a:r>
            </a:p>
          </p:txBody>
        </p:sp>
        <p:sp>
          <p:nvSpPr>
            <p:cNvPr id="419"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endPar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20"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1"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2"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114</a:t>
              </a:r>
              <a:r>
                <a:rPr lang="ja-JP" altLang="en-US" sz="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3"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4.0</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4"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5"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26"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27" name="テキスト ボックス 426"/>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28" name="Rectangle 36"/>
          <p:cNvSpPr>
            <a:spLocks/>
          </p:cNvSpPr>
          <p:nvPr/>
        </p:nvSpPr>
        <p:spPr bwMode="auto">
          <a:xfrm>
            <a:off x="232761" y="2491252"/>
            <a:ext cx="2373405"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1,232,000</a:t>
            </a:r>
            <a:r>
              <a:rPr lang="ja-JP" altLang="en-US"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1,120</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,000</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29" name="テキスト ボックス 428"/>
          <p:cNvSpPr txBox="1"/>
          <p:nvPr/>
        </p:nvSpPr>
        <p:spPr>
          <a:xfrm>
            <a:off x="253658" y="1995368"/>
            <a:ext cx="1463945" cy="338554"/>
          </a:xfrm>
          <a:prstGeom prst="rect">
            <a:avLst/>
          </a:prstGeom>
          <a:noFill/>
        </p:spPr>
        <p:txBody>
          <a:bodyPr wrap="square" rtlCol="0">
            <a:spAutoFit/>
          </a:bodyPr>
          <a:lstStyle/>
          <a:p>
            <a:r>
              <a:rPr kumimoji="1" lang="en-US" altLang="ja-JP" sz="1600" b="1" dirty="0" smtClean="0">
                <a:solidFill>
                  <a:schemeClr val="tx1">
                    <a:lumMod val="75000"/>
                    <a:lumOff val="25000"/>
                  </a:schemeClr>
                </a:solidFill>
              </a:rPr>
              <a:t>CHP-HXE37AZ1</a:t>
            </a:r>
            <a:endParaRPr kumimoji="1" lang="ja-JP" altLang="en-US" sz="1600" b="1" dirty="0">
              <a:solidFill>
                <a:schemeClr val="tx1">
                  <a:lumMod val="75000"/>
                  <a:lumOff val="25000"/>
                </a:schemeClr>
              </a:solidFill>
            </a:endParaRPr>
          </a:p>
        </p:txBody>
      </p:sp>
      <p:pic>
        <p:nvPicPr>
          <p:cNvPr id="430" name="図 42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900704" y="1323854"/>
            <a:ext cx="610504" cy="815094"/>
          </a:xfrm>
          <a:prstGeom prst="rect">
            <a:avLst/>
          </a:prstGeom>
        </p:spPr>
      </p:pic>
      <p:sp>
        <p:nvSpPr>
          <p:cNvPr id="433" name="Rectangle 30"/>
          <p:cNvSpPr>
            <a:spLocks/>
          </p:cNvSpPr>
          <p:nvPr/>
        </p:nvSpPr>
        <p:spPr bwMode="auto">
          <a:xfrm>
            <a:off x="2608981" y="3031126"/>
            <a:ext cx="787400" cy="369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err="1"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入力は、システム型式を指定してください。</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179" name="図 178"/>
          <p:cNvPicPr>
            <a:picLocks noChangeAspect="1"/>
          </p:cNvPicPr>
          <p:nvPr/>
        </p:nvPicPr>
        <p:blipFill rotWithShape="1">
          <a:blip r:embed="rId34" cstate="print">
            <a:extLst>
              <a:ext uri="{28A0092B-C50C-407E-A947-70E740481C1C}">
                <a14:useLocalDpi xmlns:a14="http://schemas.microsoft.com/office/drawing/2010/main" val="0"/>
              </a:ext>
            </a:extLst>
          </a:blip>
          <a:srcRect l="6648" t="3253" r="7346" b="9170"/>
          <a:stretch/>
        </p:blipFill>
        <p:spPr>
          <a:xfrm>
            <a:off x="6510165" y="1942040"/>
            <a:ext cx="1248007" cy="1017519"/>
          </a:xfrm>
          <a:prstGeom prst="rect">
            <a:avLst/>
          </a:prstGeom>
        </p:spPr>
      </p:pic>
      <p:pic>
        <p:nvPicPr>
          <p:cNvPr id="180" name="図 179"/>
          <p:cNvPicPr>
            <a:picLocks noChangeAspect="1"/>
          </p:cNvPicPr>
          <p:nvPr/>
        </p:nvPicPr>
        <p:blipFill rotWithShape="1">
          <a:blip r:embed="rId35" cstate="print">
            <a:extLst>
              <a:ext uri="{28A0092B-C50C-407E-A947-70E740481C1C}">
                <a14:useLocalDpi xmlns:a14="http://schemas.microsoft.com/office/drawing/2010/main" val="0"/>
              </a:ext>
            </a:extLst>
          </a:blip>
          <a:srcRect l="6648" t="3253" r="7346" b="9170"/>
          <a:stretch/>
        </p:blipFill>
        <p:spPr>
          <a:xfrm>
            <a:off x="10248675" y="1224154"/>
            <a:ext cx="984446" cy="80263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 name="直線コネクタ 265"/>
          <p:cNvCxnSpPr/>
          <p:nvPr/>
        </p:nvCxnSpPr>
        <p:spPr>
          <a:xfrm>
            <a:off x="129116" y="5692282"/>
            <a:ext cx="1433750"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35997" y="2411632"/>
            <a:ext cx="1732887"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smtClean="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39" name="図 3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340" name="図 3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341" name="図 3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342" name="図 3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343" name="テキスト ボックス 342"/>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台所リモコンのお知らせサインが入浴者の状況をお知らせします。</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44" name="グループ化 343"/>
          <p:cNvGrpSpPr/>
          <p:nvPr/>
        </p:nvGrpSpPr>
        <p:grpSpPr>
          <a:xfrm>
            <a:off x="5731109" y="6335104"/>
            <a:ext cx="1305311" cy="451463"/>
            <a:chOff x="96895" y="1731177"/>
            <a:chExt cx="1305311" cy="451463"/>
          </a:xfrm>
        </p:grpSpPr>
        <p:sp>
          <p:nvSpPr>
            <p:cNvPr id="345" name="正方形/長方形 344"/>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6" name="テキスト ボックス 345"/>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47" name="テキスト ボックス 346"/>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8" name="テキスト ボックス 347"/>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9" name="テキスト ボックス 348"/>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50" name="テキスト ボックス 349"/>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1" name="二等辺三角形 360"/>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2" name="二等辺三角形 361"/>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3" name="二等辺三角形 362"/>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7" name="テキスト ボックス 366"/>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68" name="グループ化 367"/>
          <p:cNvGrpSpPr/>
          <p:nvPr/>
        </p:nvGrpSpPr>
        <p:grpSpPr>
          <a:xfrm>
            <a:off x="5852291" y="8630435"/>
            <a:ext cx="1257233" cy="426329"/>
            <a:chOff x="125893" y="1729077"/>
            <a:chExt cx="1257233" cy="426329"/>
          </a:xfrm>
        </p:grpSpPr>
        <p:sp>
          <p:nvSpPr>
            <p:cNvPr id="369" name="正方形/長方形 368"/>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0" name="テキスト ボックス 3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371" name="グループ化 370"/>
          <p:cNvGrpSpPr/>
          <p:nvPr/>
        </p:nvGrpSpPr>
        <p:grpSpPr>
          <a:xfrm>
            <a:off x="8566654" y="8604081"/>
            <a:ext cx="1213545" cy="434212"/>
            <a:chOff x="149235" y="1721194"/>
            <a:chExt cx="1213545" cy="434212"/>
          </a:xfrm>
        </p:grpSpPr>
        <p:sp>
          <p:nvSpPr>
            <p:cNvPr id="372" name="正方形/長方形 3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3" name="テキスト ボックス 372"/>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74" name="テキスト ボックス 373"/>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9" name="テキスト ボックス 39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00" name="図 39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401" name="図 40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403" name="テキスト ボックス 402"/>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05" name="テキスト ボックス 404"/>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6" name="テキスト ボックス 405"/>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▲サイト</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12" name="直線コネクタ 411"/>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3" name="直線コネクタ 412"/>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4" name="直線コネクタ 413"/>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221"/>
          <p:cNvSpPr txBox="1"/>
          <p:nvPr/>
        </p:nvSpPr>
        <p:spPr>
          <a:xfrm>
            <a:off x="164325" y="2262276"/>
            <a:ext cx="5963361" cy="677108"/>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既築買い替えの場合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売電単価が買電単価よりも</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cxnSp>
        <p:nvCxnSpPr>
          <p:cNvPr id="226" name="直線コネクタ 225"/>
          <p:cNvCxnSpPr/>
          <p:nvPr/>
        </p:nvCxnSpPr>
        <p:spPr>
          <a:xfrm>
            <a:off x="5707347" y="1593429"/>
            <a:ext cx="0" cy="39158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3" name="テキスト ボックス 222"/>
          <p:cNvSpPr txBox="1"/>
          <p:nvPr/>
        </p:nvSpPr>
        <p:spPr>
          <a:xfrm>
            <a:off x="154326" y="5548502"/>
            <a:ext cx="5578089" cy="861774"/>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新築住宅の場合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売電</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200" dirty="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232" name="テキスト ボックス 231"/>
          <p:cNvSpPr txBox="1"/>
          <p:nvPr/>
        </p:nvSpPr>
        <p:spPr>
          <a:xfrm>
            <a:off x="67081" y="1483067"/>
            <a:ext cx="432201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２００９年１１月から始まった</a:t>
            </a: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太陽光発電余剰電力の固定価格買取制度「ＦＩＴ」</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における</a:t>
            </a: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買取期間が、２０１９年</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１２月</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から順次</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終了（卒ＦＩＴ）しています。</a:t>
            </a:r>
          </a:p>
        </p:txBody>
      </p:sp>
      <p:pic>
        <p:nvPicPr>
          <p:cNvPr id="233" name="図 232">
            <a:extLst>
              <a:ext uri="{FF2B5EF4-FFF2-40B4-BE49-F238E27FC236}">
                <a16:creationId xmlns:a16="http://schemas.microsoft.com/office/drawing/2014/main" id="{3129773C-907A-094D-AFE9-664968CDABCC}"/>
              </a:ext>
            </a:extLst>
          </p:cNvPr>
          <p:cNvPicPr>
            <a:picLocks noChangeAspect="1"/>
          </p:cNvPicPr>
          <p:nvPr/>
        </p:nvPicPr>
        <p:blipFill>
          <a:blip r:embed="rId14"/>
          <a:stretch>
            <a:fillRect/>
          </a:stretch>
        </p:blipFill>
        <p:spPr>
          <a:xfrm>
            <a:off x="4294898" y="1703729"/>
            <a:ext cx="1329599" cy="851883"/>
          </a:xfrm>
          <a:prstGeom prst="rect">
            <a:avLst/>
          </a:prstGeom>
        </p:spPr>
      </p:pic>
      <p:sp>
        <p:nvSpPr>
          <p:cNvPr id="246" name="テキスト ボックス 245"/>
          <p:cNvSpPr txBox="1"/>
          <p:nvPr/>
        </p:nvSpPr>
        <p:spPr>
          <a:xfrm>
            <a:off x="1291918" y="426194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※1</a:t>
            </a:r>
            <a:endParaRPr kumimoji="1" lang="ja-JP" altLang="en-US" sz="700" dirty="0" smtClean="0">
              <a:latin typeface="MS Gothic" panose="020B0609070205080204" pitchFamily="49" charset="-128"/>
              <a:ea typeface="MS Gothic" panose="020B0609070205080204" pitchFamily="49" charset="-128"/>
            </a:endParaRPr>
          </a:p>
        </p:txBody>
      </p:sp>
      <p:sp>
        <p:nvSpPr>
          <p:cNvPr id="249" name="テキスト ボックス 248"/>
          <p:cNvSpPr txBox="1"/>
          <p:nvPr/>
        </p:nvSpPr>
        <p:spPr>
          <a:xfrm>
            <a:off x="2091882" y="426009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250" name="テキスト ボックス 249"/>
          <p:cNvSpPr txBox="1"/>
          <p:nvPr/>
        </p:nvSpPr>
        <p:spPr>
          <a:xfrm>
            <a:off x="3984238" y="4259011"/>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※3</a:t>
            </a:r>
            <a:endParaRPr kumimoji="1" lang="ja-JP" altLang="en-US" sz="700" dirty="0" smtClean="0">
              <a:latin typeface="MS Gothic" panose="020B0609070205080204" pitchFamily="49" charset="-128"/>
              <a:ea typeface="MS Gothic" panose="020B0609070205080204" pitchFamily="49" charset="-128"/>
            </a:endParaRPr>
          </a:p>
        </p:txBody>
      </p:sp>
      <p:sp>
        <p:nvSpPr>
          <p:cNvPr id="254" name="テキスト ボックス 253"/>
          <p:cNvSpPr txBox="1"/>
          <p:nvPr/>
        </p:nvSpPr>
        <p:spPr>
          <a:xfrm>
            <a:off x="4814532" y="4259012"/>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262" name="Rectangle 6">
            <a:extLst>
              <a:ext uri="{FF2B5EF4-FFF2-40B4-BE49-F238E27FC236}">
                <a16:creationId xmlns:a16="http://schemas.microsoft.com/office/drawing/2014/main" id="{19FC8467-B1D7-BF43-863F-51C7F303FC1A}"/>
              </a:ext>
            </a:extLst>
          </p:cNvPr>
          <p:cNvSpPr>
            <a:spLocks/>
          </p:cNvSpPr>
          <p:nvPr/>
        </p:nvSpPr>
        <p:spPr bwMode="auto">
          <a:xfrm>
            <a:off x="164324" y="4402441"/>
            <a:ext cx="54542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476" rIns="4147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※1</a:t>
            </a:r>
            <a:r>
              <a:rPr lang="ja-JP" altLang="en-US" sz="600" dirty="0">
                <a:solidFill>
                  <a:prstClr val="black"/>
                </a:solidFill>
                <a:latin typeface="メイリオ" panose="020B0604030504040204" pitchFamily="50" charset="-128"/>
                <a:ea typeface="メイリオ" panose="020B0604030504040204" pitchFamily="50" charset="-128"/>
              </a:rPr>
              <a:t> </a:t>
            </a:r>
            <a:r>
              <a:rPr lang="en-US" altLang="ja-JP" sz="600" dirty="0" smtClean="0">
                <a:solidFill>
                  <a:prstClr val="black"/>
                </a:solidFill>
                <a:latin typeface="メイリオ" panose="020B0604030504040204" pitchFamily="50" charset="-128"/>
                <a:ea typeface="メイリオ" panose="020B0604030504040204" pitchFamily="50" charset="-128"/>
              </a:rPr>
              <a:t>2013</a:t>
            </a:r>
            <a:r>
              <a:rPr lang="ja-JP" altLang="en-US" sz="600" dirty="0" smtClean="0">
                <a:solidFill>
                  <a:prstClr val="black"/>
                </a:solidFill>
                <a:latin typeface="メイリオ" panose="020B0604030504040204" pitchFamily="50" charset="-128"/>
                <a:ea typeface="メイリオ" panose="020B0604030504040204" pitchFamily="50" charset="-128"/>
              </a:rPr>
              <a:t>年度買取価格　</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※2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東京電力エナジーパートナー「スマートライフプラン」</a:t>
            </a:r>
            <a:r>
              <a:rPr lang="ja-JP" altLang="en-US" sz="600" dirty="0">
                <a:solidFill>
                  <a:prstClr val="black"/>
                </a:solidFill>
                <a:latin typeface="メイリオ" panose="020B0604030504040204" pitchFamily="50" charset="-128"/>
                <a:ea typeface="メイリオ" panose="020B0604030504040204" pitchFamily="50" charset="-128"/>
              </a:rPr>
              <a:t>夜間時間料金および再生可能エネルギー発電促進賦課金</a:t>
            </a:r>
            <a:r>
              <a:rPr lang="en-US" altLang="ja-JP" sz="600" dirty="0">
                <a:solidFill>
                  <a:prstClr val="black"/>
                </a:solidFill>
                <a:latin typeface="メイリオ" panose="020B0604030504040204" pitchFamily="50" charset="-128"/>
                <a:ea typeface="メイリオ" panose="020B0604030504040204" pitchFamily="50" charset="-128"/>
              </a:rPr>
              <a:t>1.4</a:t>
            </a:r>
            <a:r>
              <a:rPr lang="ja-JP" altLang="en-US" sz="600" dirty="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/kWh</a:t>
            </a:r>
            <a:r>
              <a:rPr lang="ja-JP" altLang="en-US" sz="600" dirty="0" err="1" smtClean="0">
                <a:solidFill>
                  <a:prstClr val="black"/>
                </a:solidFill>
                <a:latin typeface="メイリオ" panose="020B0604030504040204" pitchFamily="50" charset="-128"/>
                <a:ea typeface="メイリオ" panose="020B0604030504040204" pitchFamily="50" charset="-128"/>
              </a:rPr>
              <a:t>、</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ja-JP" altLang="en-US" sz="600" dirty="0">
                <a:solidFill>
                  <a:prstClr val="black"/>
                </a:solidFill>
                <a:latin typeface="メイリオ" panose="020B0604030504040204" pitchFamily="50" charset="-128"/>
                <a:ea typeface="メイリオ" panose="020B0604030504040204" pitchFamily="50" charset="-128"/>
              </a:rPr>
              <a:t>　</a:t>
            </a:r>
            <a:r>
              <a:rPr lang="ja-JP" altLang="en-US" sz="600" dirty="0" smtClean="0">
                <a:solidFill>
                  <a:prstClr val="black"/>
                </a:solidFill>
                <a:latin typeface="メイリオ" panose="020B0604030504040204" pitchFamily="50" charset="-128"/>
                <a:ea typeface="メイリオ" panose="020B0604030504040204" pitchFamily="50" charset="-128"/>
              </a:rPr>
              <a:t>　燃料</a:t>
            </a:r>
            <a:r>
              <a:rPr lang="ja-JP" altLang="en-US" sz="600" dirty="0">
                <a:solidFill>
                  <a:prstClr val="black"/>
                </a:solidFill>
                <a:latin typeface="メイリオ" panose="020B0604030504040204" pitchFamily="50" charset="-128"/>
                <a:ea typeface="メイリオ" panose="020B0604030504040204" pitchFamily="50" charset="-128"/>
              </a:rPr>
              <a:t>調整費</a:t>
            </a:r>
            <a:r>
              <a:rPr lang="en-US" altLang="ja-JP" sz="600" dirty="0">
                <a:solidFill>
                  <a:prstClr val="black"/>
                </a:solidFill>
                <a:latin typeface="メイリオ" panose="020B0604030504040204" pitchFamily="50" charset="-128"/>
                <a:ea typeface="メイリオ" panose="020B0604030504040204" pitchFamily="50" charset="-128"/>
              </a:rPr>
              <a:t>-</a:t>
            </a:r>
            <a:r>
              <a:rPr lang="en-US" altLang="ja-JP" sz="600" dirty="0" smtClean="0">
                <a:solidFill>
                  <a:prstClr val="black"/>
                </a:solidFill>
                <a:latin typeface="メイリオ" panose="020B0604030504040204" pitchFamily="50" charset="-128"/>
                <a:ea typeface="メイリオ" panose="020B0604030504040204" pitchFamily="50" charset="-128"/>
              </a:rPr>
              <a:t>5.22</a:t>
            </a:r>
            <a:r>
              <a:rPr lang="ja-JP" altLang="en-US" sz="600" dirty="0" smtClean="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 kWh</a:t>
            </a:r>
            <a:r>
              <a:rPr lang="ja-JP" altLang="en-US" sz="600" dirty="0">
                <a:solidFill>
                  <a:prstClr val="black"/>
                </a:solidFill>
                <a:latin typeface="メイリオ" panose="020B0604030504040204" pitchFamily="50" charset="-128"/>
                <a:ea typeface="メイリオ" panose="020B0604030504040204" pitchFamily="50" charset="-128"/>
              </a:rPr>
              <a:t>含む。</a:t>
            </a:r>
            <a:endParaRPr lang="en-US" altLang="ja-JP" sz="600" dirty="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※3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東京電力エナジーパートナー「再エネ買取標準プラン」</a:t>
            </a:r>
            <a:endParaRPr lang="ja-JP" altLang="ja-JP" sz="600" dirty="0">
              <a:solidFill>
                <a:prstClr val="black"/>
              </a:solidFill>
              <a:latin typeface="メイリオ" panose="020B0604030504040204" pitchFamily="50" charset="-128"/>
              <a:ea typeface="メイリオ" panose="020B0604030504040204" pitchFamily="50" charset="-128"/>
            </a:endParaRPr>
          </a:p>
        </p:txBody>
      </p:sp>
      <p:sp>
        <p:nvSpPr>
          <p:cNvPr id="268" name="テキスト ボックス 267">
            <a:extLst>
              <a:ext uri="{FF2B5EF4-FFF2-40B4-BE49-F238E27FC236}">
                <a16:creationId xmlns:a16="http://schemas.microsoft.com/office/drawing/2014/main" id="{47550213-B21C-B340-A6C7-F26DA707C423}"/>
              </a:ext>
            </a:extLst>
          </p:cNvPr>
          <p:cNvSpPr txBox="1"/>
          <p:nvPr/>
        </p:nvSpPr>
        <p:spPr>
          <a:xfrm>
            <a:off x="267531" y="4904337"/>
            <a:ext cx="5089855" cy="430887"/>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卒</a:t>
            </a:r>
            <a:r>
              <a:rPr kumimoji="1" lang="en-US" altLang="ja-JP" sz="1100" dirty="0" smtClean="0">
                <a:latin typeface="BIZ UDPゴシック" panose="020B0400000000000000" pitchFamily="50" charset="-128"/>
                <a:ea typeface="BIZ UDPゴシック" panose="020B0400000000000000" pitchFamily="50" charset="-128"/>
              </a:rPr>
              <a:t>FIT</a:t>
            </a:r>
            <a:r>
              <a:rPr kumimoji="1" lang="ja-JP" altLang="en-US" sz="1100" dirty="0" smtClean="0">
                <a:latin typeface="BIZ UDPゴシック" panose="020B0400000000000000" pitchFamily="50" charset="-128"/>
                <a:ea typeface="BIZ UDPゴシック" panose="020B0400000000000000" pitchFamily="50" charset="-128"/>
              </a:rPr>
              <a:t>する住宅用太陽光発電は、</a:t>
            </a:r>
            <a:r>
              <a:rPr kumimoji="1" lang="en-US" altLang="ja-JP" sz="1100" dirty="0" smtClean="0">
                <a:latin typeface="BIZ UDPゴシック" panose="020B0400000000000000" pitchFamily="50" charset="-128"/>
                <a:ea typeface="BIZ UDPゴシック" panose="020B0400000000000000" pitchFamily="50" charset="-128"/>
              </a:rPr>
              <a:t>2023</a:t>
            </a:r>
            <a:r>
              <a:rPr kumimoji="1" lang="ja-JP" altLang="en-US" sz="1100" dirty="0" smtClean="0">
                <a:latin typeface="BIZ UDPゴシック" panose="020B0400000000000000" pitchFamily="50" charset="-128"/>
                <a:ea typeface="BIZ UDPゴシック" panose="020B0400000000000000" pitchFamily="50" charset="-128"/>
              </a:rPr>
              <a:t>年までに約</a:t>
            </a:r>
            <a:r>
              <a:rPr kumimoji="1" lang="en-US" altLang="ja-JP" sz="1100" dirty="0" smtClean="0">
                <a:latin typeface="BIZ UDPゴシック" panose="020B0400000000000000" pitchFamily="50" charset="-128"/>
                <a:ea typeface="BIZ UDPゴシック" panose="020B0400000000000000" pitchFamily="50" charset="-128"/>
              </a:rPr>
              <a:t>165</a:t>
            </a:r>
            <a:r>
              <a:rPr kumimoji="1" lang="ja-JP" altLang="en-US" sz="1100" dirty="0" smtClean="0">
                <a:latin typeface="BIZ UDPゴシック" panose="020B0400000000000000" pitchFamily="50" charset="-128"/>
                <a:ea typeface="BIZ UDPゴシック" panose="020B0400000000000000" pitchFamily="50" charset="-128"/>
              </a:rPr>
              <a:t>万件・</a:t>
            </a:r>
            <a:r>
              <a:rPr kumimoji="1" lang="en-US" altLang="ja-JP" sz="1100" dirty="0" smtClean="0">
                <a:latin typeface="BIZ UDPゴシック" panose="020B0400000000000000" pitchFamily="50" charset="-128"/>
                <a:ea typeface="BIZ UDPゴシック" panose="020B0400000000000000" pitchFamily="50" charset="-128"/>
              </a:rPr>
              <a:t>670</a:t>
            </a:r>
            <a:r>
              <a:rPr kumimoji="1" lang="ja-JP" altLang="en-US" sz="1100" dirty="0" smtClean="0">
                <a:latin typeface="BIZ UDPゴシック" panose="020B0400000000000000" pitchFamily="50" charset="-128"/>
                <a:ea typeface="BIZ UDPゴシック" panose="020B0400000000000000" pitchFamily="50" charset="-128"/>
              </a:rPr>
              <a:t>万</a:t>
            </a:r>
            <a:r>
              <a:rPr kumimoji="1" lang="en-US" altLang="ja-JP" sz="1100" dirty="0" smtClean="0">
                <a:latin typeface="BIZ UDPゴシック" panose="020B0400000000000000" pitchFamily="50" charset="-128"/>
                <a:ea typeface="BIZ UDPゴシック" panose="020B0400000000000000" pitchFamily="50" charset="-128"/>
              </a:rPr>
              <a:t>Kw</a:t>
            </a:r>
            <a:r>
              <a:rPr kumimoji="1" lang="ja-JP" altLang="en-US" sz="1100" dirty="0" smtClean="0">
                <a:latin typeface="BIZ UDPゴシック" panose="020B0400000000000000" pitchFamily="50" charset="-128"/>
                <a:ea typeface="BIZ UDPゴシック" panose="020B0400000000000000" pitchFamily="50" charset="-128"/>
              </a:rPr>
              <a:t>（累計）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に達し、これらが自家消費または余剰電力の自由売電に移行していく。</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269" name="角丸四角形 305"/>
          <p:cNvSpPr>
            <a:spLocks noChangeArrowheads="1"/>
          </p:cNvSpPr>
          <p:nvPr/>
        </p:nvSpPr>
        <p:spPr bwMode="auto">
          <a:xfrm>
            <a:off x="164324" y="4862022"/>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2" name="図 1"/>
          <p:cNvPicPr>
            <a:picLocks noChangeAspect="1"/>
          </p:cNvPicPr>
          <p:nvPr/>
        </p:nvPicPr>
        <p:blipFill>
          <a:blip r:embed="rId15"/>
          <a:stretch>
            <a:fillRect/>
          </a:stretch>
        </p:blipFill>
        <p:spPr>
          <a:xfrm>
            <a:off x="245224" y="2882381"/>
            <a:ext cx="2476171" cy="1479785"/>
          </a:xfrm>
          <a:prstGeom prst="rect">
            <a:avLst/>
          </a:prstGeom>
        </p:spPr>
      </p:pic>
      <p:pic>
        <p:nvPicPr>
          <p:cNvPr id="3" name="図 2"/>
          <p:cNvPicPr>
            <a:picLocks noChangeAspect="1"/>
          </p:cNvPicPr>
          <p:nvPr/>
        </p:nvPicPr>
        <p:blipFill>
          <a:blip r:embed="rId16"/>
          <a:stretch>
            <a:fillRect/>
          </a:stretch>
        </p:blipFill>
        <p:spPr>
          <a:xfrm>
            <a:off x="2748906" y="2895330"/>
            <a:ext cx="2582558" cy="1443336"/>
          </a:xfrm>
          <a:prstGeom prst="rect">
            <a:avLst/>
          </a:prstGeom>
        </p:spPr>
      </p:pic>
      <p:sp>
        <p:nvSpPr>
          <p:cNvPr id="143" name="テキスト ボックス 142"/>
          <p:cNvSpPr txBox="1"/>
          <p:nvPr/>
        </p:nvSpPr>
        <p:spPr>
          <a:xfrm>
            <a:off x="546832" y="6405054"/>
            <a:ext cx="2174564" cy="369332"/>
          </a:xfrm>
          <a:prstGeom prst="rect">
            <a:avLst/>
          </a:prstGeom>
          <a:noFill/>
        </p:spPr>
        <p:txBody>
          <a:bodyPr wrap="square" rtlCol="0">
            <a:spAutoFit/>
          </a:bodyPr>
          <a:lstStyle/>
          <a:p>
            <a:r>
              <a:rPr lang="ja-JP" altLang="ja-JP" sz="900" dirty="0">
                <a:solidFill>
                  <a:schemeClr val="tx1">
                    <a:lumMod val="50000"/>
                    <a:lumOff val="50000"/>
                  </a:schemeClr>
                </a:solidFill>
                <a:latin typeface="BIZ UDPゴシック" panose="020B0400000000000000" pitchFamily="50" charset="-128"/>
                <a:ea typeface="BIZ UDPゴシック" panose="020B0400000000000000" pitchFamily="50" charset="-128"/>
              </a:rPr>
              <a:t>太陽光発電　売電価格の推移</a:t>
            </a: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47550213-B21C-B340-A6C7-F26DA707C423}"/>
              </a:ext>
            </a:extLst>
          </p:cNvPr>
          <p:cNvSpPr txBox="1"/>
          <p:nvPr/>
        </p:nvSpPr>
        <p:spPr>
          <a:xfrm>
            <a:off x="837776" y="8841320"/>
            <a:ext cx="3701654" cy="430887"/>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年は全てのエリアにおいてグリットパリティとなり</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断然</a:t>
            </a:r>
            <a:r>
              <a:rPr kumimoji="1" lang="ja-JP" altLang="en-US" sz="1100" dirty="0">
                <a:latin typeface="BIZ UDPゴシック" panose="020B0400000000000000" pitchFamily="50" charset="-128"/>
                <a:ea typeface="BIZ UDPゴシック" panose="020B0400000000000000" pitchFamily="50" charset="-128"/>
              </a:rPr>
              <a:t>、自家消費がオススメ！</a:t>
            </a:r>
          </a:p>
        </p:txBody>
      </p:sp>
      <p:sp>
        <p:nvSpPr>
          <p:cNvPr id="157" name="テキスト ボックス 156"/>
          <p:cNvSpPr txBox="1"/>
          <p:nvPr/>
        </p:nvSpPr>
        <p:spPr>
          <a:xfrm>
            <a:off x="142115" y="9356029"/>
            <a:ext cx="5170005" cy="200055"/>
          </a:xfrm>
          <a:prstGeom prst="rect">
            <a:avLst/>
          </a:prstGeom>
          <a:noFill/>
        </p:spPr>
        <p:txBody>
          <a:bodyPr wrap="none" rtlCol="0">
            <a:spAutoFit/>
          </a:bodyPr>
          <a:lstStyle/>
          <a:p>
            <a:pPr algn="l"/>
            <a:r>
              <a:rPr kumimoji="1" lang="ja-JP" altLang="en-US" sz="700" dirty="0" smtClean="0">
                <a:latin typeface="BIZ UDPゴシック" panose="020B0400000000000000" pitchFamily="50" charset="-128"/>
                <a:ea typeface="BIZ UDPゴシック" panose="020B0400000000000000" pitchFamily="50" charset="-128"/>
              </a:rPr>
              <a:t>グリットパリティ</a:t>
            </a:r>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再生可能エネルギーで発電した電力コストが、電力会社から購入する電気代と同等かもしくは安価になること。</a:t>
            </a:r>
          </a:p>
        </p:txBody>
      </p:sp>
      <p:sp>
        <p:nvSpPr>
          <p:cNvPr id="158" name="角丸四角形 305"/>
          <p:cNvSpPr>
            <a:spLocks noChangeArrowheads="1"/>
          </p:cNvSpPr>
          <p:nvPr/>
        </p:nvSpPr>
        <p:spPr bwMode="auto">
          <a:xfrm>
            <a:off x="139257" y="8788930"/>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163" name="図 162"/>
          <p:cNvPicPr>
            <a:picLocks noChangeAspect="1"/>
          </p:cNvPicPr>
          <p:nvPr/>
        </p:nvPicPr>
        <p:blipFill>
          <a:blip r:embed="rId17"/>
          <a:stretch>
            <a:fillRect/>
          </a:stretch>
        </p:blipFill>
        <p:spPr>
          <a:xfrm>
            <a:off x="148580" y="6774634"/>
            <a:ext cx="2446023" cy="1776462"/>
          </a:xfrm>
          <a:prstGeom prst="rect">
            <a:avLst/>
          </a:prstGeom>
        </p:spPr>
      </p:pic>
      <p:sp>
        <p:nvSpPr>
          <p:cNvPr id="167"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68"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プラス</a:t>
            </a:r>
          </a:p>
        </p:txBody>
      </p:sp>
      <p:sp>
        <p:nvSpPr>
          <p:cNvPr id="169"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7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smtClean="0">
                <a:latin typeface="メイリオ" panose="020B0604030504040204" pitchFamily="50" charset="-128"/>
                <a:ea typeface="メイリオ" panose="020B0604030504040204" pitchFamily="50" charset="-128"/>
              </a:rPr>
              <a:t>専用の</a:t>
            </a: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174"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5"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76"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77"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178" name="直線コネクタ 177"/>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80" name="図 179"/>
          <p:cNvPicPr>
            <a:picLocks noChangeAspect="1"/>
          </p:cNvPicPr>
          <p:nvPr/>
        </p:nvPicPr>
        <p:blipFill rotWithShape="1">
          <a:blip r:embed="rId18"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181"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82"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83"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smtClean="0">
              <a:latin typeface="メイリオ" panose="020B0604030504040204" pitchFamily="50" charset="-128"/>
              <a:ea typeface="メイリオ" panose="020B0604030504040204" pitchFamily="50" charset="-128"/>
            </a:endParaRPr>
          </a:p>
        </p:txBody>
      </p:sp>
      <p:sp>
        <p:nvSpPr>
          <p:cNvPr id="184" name="テキスト ボックス 183"/>
          <p:cNvSpPr txBox="1"/>
          <p:nvPr/>
        </p:nvSpPr>
        <p:spPr>
          <a:xfrm>
            <a:off x="5844915" y="1828834"/>
            <a:ext cx="4292646" cy="400110"/>
          </a:xfrm>
          <a:prstGeom prst="rect">
            <a:avLst/>
          </a:prstGeom>
          <a:noFill/>
        </p:spPr>
        <p:txBody>
          <a:bodyPr wrap="square" rtlCol="0">
            <a:spAutoFit/>
          </a:bodyPr>
          <a:lstStyle/>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天気予報を確認して、夜間の沸き上げを一部昼間へ移動して、昼間に発電</a:t>
            </a:r>
            <a:endParaRPr kumimoji="1" lang="en-US" altLang="ja-JP"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した電力で沸き上げ運転を行うことができます。</a:t>
            </a:r>
            <a:endParaRPr kumimoji="1"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85" name="テキスト ボックス 184"/>
          <p:cNvSpPr txBox="1"/>
          <p:nvPr/>
        </p:nvSpPr>
        <p:spPr>
          <a:xfrm>
            <a:off x="9027067" y="2897231"/>
            <a:ext cx="100540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＜制御イメージ＞</a:t>
            </a:r>
            <a:endParaRPr kumimoji="1" lang="ja-JP" altLang="en-US" sz="800" dirty="0">
              <a:latin typeface="メイリオ" panose="020B0604030504040204" pitchFamily="50" charset="-128"/>
              <a:ea typeface="メイリオ" panose="020B0604030504040204" pitchFamily="50" charset="-128"/>
            </a:endParaRPr>
          </a:p>
        </p:txBody>
      </p:sp>
      <p:sp>
        <p:nvSpPr>
          <p:cNvPr id="186"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7" name="テキスト ボックス 8"/>
          <p:cNvSpPr txBox="1">
            <a:spLocks noChangeArrowheads="1"/>
          </p:cNvSpPr>
          <p:nvPr/>
        </p:nvSpPr>
        <p:spPr bwMode="auto">
          <a:xfrm>
            <a:off x="6053880" y="4254816"/>
            <a:ext cx="293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東京</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スマートライフ）</a:t>
            </a:r>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88" name="右矢印 187"/>
          <p:cNvSpPr/>
          <p:nvPr/>
        </p:nvSpPr>
        <p:spPr>
          <a:xfrm>
            <a:off x="7923797"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9" name="直線コネクタ 188"/>
          <p:cNvCxnSpPr/>
          <p:nvPr/>
        </p:nvCxnSpPr>
        <p:spPr>
          <a:xfrm>
            <a:off x="6115908" y="4526535"/>
            <a:ext cx="265922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92" name="図 19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193"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94" name="直線コネクタ 193"/>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5" name="テキスト ボックス 194"/>
          <p:cNvSpPr txBox="1"/>
          <p:nvPr/>
        </p:nvSpPr>
        <p:spPr>
          <a:xfrm>
            <a:off x="5839865" y="1473601"/>
            <a:ext cx="4466287"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コロナエコキュートは太陽光発電余剰電力を使えます！</a:t>
            </a:r>
            <a:endParaRPr kumimoji="1" lang="ja-JP" altLang="en-US" sz="1400" b="1" dirty="0">
              <a:latin typeface="BIZ UDPゴシック" panose="020B0400000000000000" pitchFamily="50" charset="-128"/>
              <a:ea typeface="BIZ UDPゴシック" panose="020B0400000000000000" pitchFamily="50" charset="-128"/>
            </a:endParaRPr>
          </a:p>
        </p:txBody>
      </p:sp>
      <p:grpSp>
        <p:nvGrpSpPr>
          <p:cNvPr id="196" name="グループ化 195"/>
          <p:cNvGrpSpPr/>
          <p:nvPr/>
        </p:nvGrpSpPr>
        <p:grpSpPr>
          <a:xfrm>
            <a:off x="12107890" y="4157501"/>
            <a:ext cx="407501" cy="452635"/>
            <a:chOff x="3289753" y="4746779"/>
            <a:chExt cx="407501" cy="452635"/>
          </a:xfrm>
        </p:grpSpPr>
        <p:pic>
          <p:nvPicPr>
            <p:cNvPr id="197" name="図 19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198" name="角丸四角形 197"/>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1" name="テキスト ボックス 13"/>
          <p:cNvSpPr txBox="1">
            <a:spLocks noChangeArrowheads="1"/>
          </p:cNvSpPr>
          <p:nvPr/>
        </p:nvSpPr>
        <p:spPr bwMode="auto">
          <a:xfrm>
            <a:off x="5903533" y="5786358"/>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2" name="テキスト ボックス 13"/>
          <p:cNvSpPr txBox="1">
            <a:spLocks noChangeArrowheads="1"/>
          </p:cNvSpPr>
          <p:nvPr/>
        </p:nvSpPr>
        <p:spPr bwMode="auto">
          <a:xfrm>
            <a:off x="9258033" y="5797899"/>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3" name="テキスト ボックス 13"/>
          <p:cNvSpPr txBox="1">
            <a:spLocks noChangeArrowheads="1"/>
          </p:cNvSpPr>
          <p:nvPr/>
        </p:nvSpPr>
        <p:spPr bwMode="auto">
          <a:xfrm>
            <a:off x="493355" y="924118"/>
            <a:ext cx="9870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smtClean="0">
                <a:latin typeface="BIZ UDPゴシック" panose="020B0400000000000000" pitchFamily="50" charset="-128"/>
                <a:ea typeface="BIZ UDPゴシック" panose="020B0400000000000000" pitchFamily="50" charset="-128"/>
              </a:rPr>
              <a:t>太陽光発電余剰電力</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自家消費</a:t>
            </a:r>
            <a:r>
              <a:rPr kumimoji="1" lang="ja-JP" altLang="en-US" sz="1500" dirty="0" smtClean="0">
                <a:latin typeface="BIZ UDPゴシック" panose="020B0400000000000000" pitchFamily="50" charset="-128"/>
                <a:ea typeface="BIZ UDPゴシック" panose="020B0400000000000000" pitchFamily="50" charset="-128"/>
              </a:rPr>
              <a:t>をおすすめします！　</a:t>
            </a:r>
            <a:r>
              <a:rPr kumimoji="1" lang="ja-JP" altLang="en-US" sz="1400" dirty="0" smtClean="0">
                <a:latin typeface="BIZ UDPゴシック" panose="020B0400000000000000" pitchFamily="50" charset="-128"/>
                <a:ea typeface="BIZ UDPゴシック" panose="020B0400000000000000" pitchFamily="50" charset="-128"/>
              </a:rPr>
              <a:t>コロナエコキュートは</a:t>
            </a:r>
            <a:r>
              <a:rPr kumimoji="1" lang="ja-JP" altLang="en-US" sz="1500" dirty="0" smtClean="0">
                <a:latin typeface="BIZ UDPゴシック" panose="020B0400000000000000" pitchFamily="50" charset="-128"/>
                <a:ea typeface="BIZ UDPゴシック" panose="020B0400000000000000" pitchFamily="50" charset="-128"/>
              </a:rPr>
              <a:t>太陽光発電余剰電力を有効活用できます。</a:t>
            </a:r>
            <a:endParaRPr kumimoji="1" lang="ja-JP" altLang="en-US" sz="1500" dirty="0">
              <a:latin typeface="BIZ UDPゴシック" panose="020B0400000000000000" pitchFamily="50" charset="-128"/>
              <a:ea typeface="BIZ UDPゴシック" panose="020B0400000000000000" pitchFamily="50" charset="-128"/>
            </a:endParaRPr>
          </a:p>
        </p:txBody>
      </p:sp>
      <p:cxnSp>
        <p:nvCxnSpPr>
          <p:cNvPr id="134" name="直線コネクタ 9"/>
          <p:cNvCxnSpPr>
            <a:cxnSpLocks noChangeShapeType="1"/>
          </p:cNvCxnSpPr>
          <p:nvPr/>
        </p:nvCxnSpPr>
        <p:spPr bwMode="auto">
          <a:xfrm>
            <a:off x="95902" y="1313991"/>
            <a:ext cx="1253282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正方形/長方形 19"/>
          <p:cNvSpPr>
            <a:spLocks noChangeArrowheads="1"/>
          </p:cNvSpPr>
          <p:nvPr/>
        </p:nvSpPr>
        <p:spPr bwMode="auto">
          <a:xfrm>
            <a:off x="91139" y="93775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36" name="直線コネクタ 9"/>
          <p:cNvCxnSpPr>
            <a:cxnSpLocks noChangeShapeType="1"/>
          </p:cNvCxnSpPr>
          <p:nvPr/>
        </p:nvCxnSpPr>
        <p:spPr bwMode="auto">
          <a:xfrm>
            <a:off x="5727870" y="6193509"/>
            <a:ext cx="6811215"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正方形/長方形 19"/>
          <p:cNvSpPr>
            <a:spLocks noChangeArrowheads="1"/>
          </p:cNvSpPr>
          <p:nvPr/>
        </p:nvSpPr>
        <p:spPr bwMode="auto">
          <a:xfrm>
            <a:off x="5723107" y="581727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139" name="図 13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87845" y="5796770"/>
            <a:ext cx="523750" cy="772651"/>
          </a:xfrm>
          <a:prstGeom prst="rect">
            <a:avLst/>
          </a:prstGeom>
        </p:spPr>
      </p:pic>
      <p:cxnSp>
        <p:nvCxnSpPr>
          <p:cNvPr id="140" name="直線コネクタ 139"/>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2880606" y="6399566"/>
            <a:ext cx="2174564" cy="369332"/>
          </a:xfrm>
          <a:prstGeom prst="rect">
            <a:avLst/>
          </a:prstGeom>
          <a:noFill/>
        </p:spPr>
        <p:txBody>
          <a:bodyPr wrap="square" rtlCol="0">
            <a:spAutoFit/>
          </a:bodyPr>
          <a:lstStyle/>
          <a:p>
            <a:r>
              <a:rPr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電力別夜間料金</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円</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/kWh)</a:t>
            </a:r>
            <a:endParaRPr lang="ja-JP" altLang="ja-JP" sz="7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28" name="テキスト ボックス 274"/>
          <p:cNvSpPr txBox="1"/>
          <p:nvPr/>
        </p:nvSpPr>
        <p:spPr>
          <a:xfrm>
            <a:off x="5938705" y="5183659"/>
            <a:ext cx="4164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smtClean="0">
                <a:latin typeface="メイリオ" panose="020B0604030504040204" pitchFamily="50" charset="-128"/>
                <a:ea typeface="メイリオ" panose="020B0604030504040204" pitchFamily="50" charset="-128"/>
              </a:rPr>
              <a:t>※&lt;</a:t>
            </a:r>
            <a:r>
              <a:rPr kumimoji="1" lang="ja-JP" altLang="en-US" sz="600" dirty="0" smtClean="0">
                <a:latin typeface="メイリオ" panose="020B0604030504040204" pitchFamily="50" charset="-128"/>
                <a:ea typeface="メイリオ" panose="020B0604030504040204" pitchFamily="50" charset="-128"/>
              </a:rPr>
              <a:t>参考</a:t>
            </a:r>
            <a:r>
              <a:rPr kumimoji="1" lang="en-US" altLang="ja-JP" sz="600" dirty="0" smtClean="0">
                <a:latin typeface="メイリオ" panose="020B0604030504040204" pitchFamily="50" charset="-128"/>
                <a:ea typeface="メイリオ" panose="020B0604030504040204" pitchFamily="50" charset="-128"/>
              </a:rPr>
              <a:t>&gt;</a:t>
            </a:r>
            <a:r>
              <a:rPr kumimoji="1" lang="ja-JP" altLang="en-US" sz="600" dirty="0" smtClean="0">
                <a:latin typeface="メイリオ" panose="020B0604030504040204" pitchFamily="50" charset="-128"/>
                <a:ea typeface="メイリオ" panose="020B0604030504040204" pitchFamily="50" charset="-128"/>
              </a:rPr>
              <a:t>当社</a:t>
            </a:r>
            <a:r>
              <a:rPr kumimoji="1" lang="ja-JP" altLang="en-US" sz="600" dirty="0">
                <a:latin typeface="メイリオ" panose="020B0604030504040204" pitchFamily="50" charset="-128"/>
                <a:ea typeface="メイリオ" panose="020B0604030504040204" pitchFamily="50" charset="-128"/>
              </a:rPr>
              <a:t>試算</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CHP-37AZ1</a:t>
            </a:r>
            <a:r>
              <a:rPr kumimoji="1" lang="ja-JP" altLang="en-US" sz="600" dirty="0" smtClean="0">
                <a:latin typeface="メイリオ" panose="020B0604030504040204" pitchFamily="50" charset="-128"/>
                <a:ea typeface="メイリオ" panose="020B0604030504040204" pitchFamily="50" charset="-128"/>
              </a:rPr>
              <a:t>において・東京地区</a:t>
            </a:r>
            <a:r>
              <a:rPr kumimoji="1" lang="ja-JP" altLang="en-US" sz="600" dirty="0">
                <a:latin typeface="メイリオ" panose="020B0604030504040204" pitchFamily="50" charset="-128"/>
                <a:ea typeface="メイリオ" panose="020B0604030504040204" pitchFamily="50" charset="-128"/>
              </a:rPr>
              <a:t>、給湯（保温）負荷は、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日）に基づき試算、運転モードはお買い上げ時の</a:t>
            </a:r>
            <a:r>
              <a:rPr kumimoji="1" lang="ja-JP" altLang="en-US" sz="600" dirty="0" smtClean="0">
                <a:latin typeface="メイリオ" panose="020B0604030504040204" pitchFamily="50" charset="-128"/>
                <a:ea typeface="メイリオ" panose="020B0604030504040204" pitchFamily="50" charset="-128"/>
              </a:rPr>
              <a:t>設定、ソーラーモードアプリは積極モード設定。</a:t>
            </a:r>
            <a:r>
              <a:rPr kumimoji="1" lang="ja-JP" altLang="en-US" sz="600" dirty="0" smtClean="0">
                <a:latin typeface="メイリオ" panose="020B0604030504040204" pitchFamily="50" charset="-128"/>
                <a:ea typeface="メイリオ" panose="020B0604030504040204" pitchFamily="50" charset="-128"/>
              </a:rPr>
              <a:t>・</a:t>
            </a:r>
            <a:r>
              <a:rPr lang="ja-JP" altLang="en-US" sz="600" dirty="0">
                <a:solidFill>
                  <a:prstClr val="black"/>
                </a:solidFill>
                <a:latin typeface="メイリオ" panose="020B0604030504040204" pitchFamily="50" charset="-128"/>
                <a:ea typeface="メイリオ" panose="020B0604030504040204" pitchFamily="50" charset="-128"/>
              </a:rPr>
              <a:t>東京電力エナジーパートナー</a:t>
            </a:r>
            <a:r>
              <a:rPr lang="ja-JP" altLang="en-US" sz="600" dirty="0" smtClean="0">
                <a:solidFill>
                  <a:prstClr val="black"/>
                </a:solidFill>
                <a:latin typeface="メイリオ" panose="020B0604030504040204" pitchFamily="50" charset="-128"/>
                <a:ea typeface="メイリオ" panose="020B0604030504040204" pitchFamily="50" charset="-128"/>
              </a:rPr>
              <a:t>「スマートライフプラン」</a:t>
            </a:r>
            <a:r>
              <a:rPr kumimoji="1" lang="zh-TW" altLang="en-US" sz="600" dirty="0" smtClean="0">
                <a:latin typeface="メイリオ" panose="020B0604030504040204" pitchFamily="50" charset="-128"/>
                <a:ea typeface="メイリオ" panose="020B0604030504040204" pitchFamily="50" charset="-128"/>
              </a:rPr>
              <a:t>夜間料金</a:t>
            </a:r>
            <a:r>
              <a:rPr kumimoji="1" lang="en-US" altLang="ja-JP" sz="600" dirty="0" smtClean="0">
                <a:latin typeface="メイリオ" panose="020B0604030504040204" pitchFamily="50" charset="-128"/>
                <a:ea typeface="メイリオ" panose="020B0604030504040204" pitchFamily="50" charset="-128"/>
              </a:rPr>
              <a:t>28.06</a:t>
            </a:r>
            <a:r>
              <a:rPr kumimoji="1" lang="zh-TW"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a:t>
            </a:r>
            <a:r>
              <a:rPr kumimoji="1" lang="zh-TW" altLang="en-US" sz="600" dirty="0" smtClean="0">
                <a:latin typeface="メイリオ" panose="020B0604030504040204" pitchFamily="50" charset="-128"/>
                <a:ea typeface="メイリオ" panose="020B0604030504040204" pitchFamily="50" charset="-128"/>
              </a:rPr>
              <a:t>調整費</a:t>
            </a:r>
            <a:r>
              <a:rPr kumimoji="1" lang="en-US" altLang="ja-JP" sz="600" dirty="0" smtClean="0">
                <a:latin typeface="メイリオ" panose="020B0604030504040204" pitchFamily="50" charset="-128"/>
                <a:ea typeface="メイリオ" panose="020B0604030504040204" pitchFamily="50" charset="-128"/>
              </a:rPr>
              <a:t>-5.22</a:t>
            </a:r>
            <a:r>
              <a:rPr kumimoji="1" lang="ja-JP"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再生</a:t>
            </a:r>
            <a:r>
              <a:rPr kumimoji="1" lang="ja-JP" altLang="en-US" sz="600" dirty="0">
                <a:latin typeface="メイリオ" panose="020B0604030504040204" pitchFamily="50" charset="-128"/>
                <a:ea typeface="メイリオ" panose="020B0604030504040204" pitchFamily="50" charset="-128"/>
              </a:rPr>
              <a:t>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zh-TW" sz="600" dirty="0">
                <a:latin typeface="メイリオ" panose="020B0604030504040204" pitchFamily="50" charset="-128"/>
                <a:ea typeface="メイリオ" panose="020B0604030504040204" pitchFamily="50" charset="-128"/>
              </a:rPr>
              <a:t>1.4</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(2023</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smtClean="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・ランニングコストは、季節や地域、運転モードの設定、ご利用状況、電力契約等により異なります</a:t>
            </a:r>
            <a:r>
              <a:rPr kumimoji="1" lang="ja-JP" altLang="en-US" sz="600" dirty="0" smtClean="0">
                <a:latin typeface="メイリオ" panose="020B0604030504040204" pitchFamily="50" charset="-128"/>
                <a:ea typeface="メイリオ" panose="020B0604030504040204" pitchFamily="50" charset="-128"/>
              </a:rPr>
              <a:t>。太陽光</a:t>
            </a:r>
            <a:r>
              <a:rPr kumimoji="1" lang="ja-JP" altLang="en-US" sz="600" dirty="0">
                <a:latin typeface="メイリオ" panose="020B0604030504040204" pitchFamily="50" charset="-128"/>
                <a:ea typeface="メイリオ" panose="020B0604030504040204" pitchFamily="50" charset="-128"/>
              </a:rPr>
              <a:t>発電の自家消費による運転の消費電力は</a:t>
            </a:r>
            <a:r>
              <a:rPr kumimoji="1" lang="en-US" altLang="ja-JP" sz="600" dirty="0">
                <a:latin typeface="メイリオ" panose="020B0604030504040204" pitchFamily="50" charset="-128"/>
                <a:ea typeface="メイリオ" panose="020B0604030504040204" pitchFamily="50" charset="-128"/>
              </a:rPr>
              <a:t>16</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p>
        </p:txBody>
      </p:sp>
      <p:pic>
        <p:nvPicPr>
          <p:cNvPr id="129" name="図 128"/>
          <p:cNvPicPr>
            <a:picLocks noChangeAspect="1"/>
          </p:cNvPicPr>
          <p:nvPr/>
        </p:nvPicPr>
        <p:blipFill rotWithShape="1">
          <a:blip r:embed="rId22"/>
          <a:srcRect t="-3623" b="72932"/>
          <a:stretch/>
        </p:blipFill>
        <p:spPr>
          <a:xfrm>
            <a:off x="8141340" y="4493732"/>
            <a:ext cx="1614235" cy="246857"/>
          </a:xfrm>
          <a:prstGeom prst="rect">
            <a:avLst/>
          </a:prstGeom>
        </p:spPr>
      </p:pic>
      <p:pic>
        <p:nvPicPr>
          <p:cNvPr id="130" name="図 129"/>
          <p:cNvPicPr>
            <a:picLocks noChangeAspect="1"/>
          </p:cNvPicPr>
          <p:nvPr/>
        </p:nvPicPr>
        <p:blipFill>
          <a:blip r:embed="rId23"/>
          <a:stretch>
            <a:fillRect/>
          </a:stretch>
        </p:blipFill>
        <p:spPr>
          <a:xfrm>
            <a:off x="2467869" y="6481125"/>
            <a:ext cx="3340463" cy="2031504"/>
          </a:xfrm>
          <a:prstGeom prst="rect">
            <a:avLst/>
          </a:prstGeom>
        </p:spPr>
      </p:pic>
      <p:sp>
        <p:nvSpPr>
          <p:cNvPr id="138" name="テキスト ボックス 137"/>
          <p:cNvSpPr txBox="1"/>
          <p:nvPr/>
        </p:nvSpPr>
        <p:spPr>
          <a:xfrm>
            <a:off x="6076655" y="4593315"/>
            <a:ext cx="1598515"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太陽光発電の設置容量 </a:t>
            </a:r>
            <a:r>
              <a:rPr kumimoji="1" lang="en-US" altLang="ja-JP" sz="800" dirty="0" smtClean="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41" name="テキスト ボックス 140"/>
          <p:cNvSpPr txBox="1"/>
          <p:nvPr/>
        </p:nvSpPr>
        <p:spPr>
          <a:xfrm flipH="1">
            <a:off x="6009967" y="4760783"/>
            <a:ext cx="2041911" cy="292388"/>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通常運転  </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300" dirty="0" smtClean="0">
                <a:latin typeface="BIZ UDPゴシック" panose="020B0400000000000000" pitchFamily="50" charset="-128"/>
                <a:ea typeface="BIZ UDPゴシック" panose="020B0400000000000000" pitchFamily="50" charset="-128"/>
              </a:rPr>
              <a:t>36,500</a:t>
            </a:r>
            <a:r>
              <a:rPr kumimoji="1" lang="ja-JP" altLang="en-US" sz="1100" dirty="0" smtClean="0">
                <a:latin typeface="BIZ UDPゴシック" panose="020B0400000000000000" pitchFamily="50" charset="-128"/>
                <a:ea typeface="BIZ UDPゴシック" panose="020B0400000000000000" pitchFamily="50" charset="-128"/>
              </a:rPr>
              <a:t>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2" name="テキスト ボックス 141"/>
          <p:cNvSpPr txBox="1"/>
          <p:nvPr/>
        </p:nvSpPr>
        <p:spPr>
          <a:xfrm flipH="1">
            <a:off x="8361639" y="4679030"/>
            <a:ext cx="1333744" cy="461665"/>
          </a:xfrm>
          <a:prstGeom prst="rect">
            <a:avLst/>
          </a:prstGeom>
          <a:noFill/>
        </p:spPr>
        <p:txBody>
          <a:bodyPr wrap="square" rtlCol="0">
            <a:spAutoFit/>
          </a:bodyPr>
          <a:lstStyle/>
          <a:p>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smtClean="0">
                <a:solidFill>
                  <a:srgbClr val="C00000"/>
                </a:solidFill>
                <a:latin typeface="BIZ UDPゴシック" panose="020B0400000000000000" pitchFamily="50" charset="-128"/>
                <a:ea typeface="BIZ UDPゴシック" panose="020B0400000000000000" pitchFamily="50" charset="-128"/>
              </a:rPr>
              <a:t>30,500</a:t>
            </a:r>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smtClean="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smtClean="0">
                <a:solidFill>
                  <a:srgbClr val="C00000"/>
                </a:solidFill>
                <a:latin typeface="BIZ UDPゴシック" panose="020B0400000000000000" pitchFamily="50" charset="-128"/>
                <a:ea typeface="BIZ UDPゴシック" panose="020B0400000000000000" pitchFamily="50" charset="-128"/>
              </a:rPr>
              <a:t>6,000</a:t>
            </a: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円）</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4744</TotalTime>
  <Words>1479</Words>
  <Application>Microsoft Office PowerPoint</Application>
  <PresentationFormat>A3 297x420 mm</PresentationFormat>
  <Paragraphs>201</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HGP創英角ｺﾞｼｯｸUB</vt:lpstr>
      <vt:lpstr>HG丸ｺﾞｼｯｸM-PRO</vt:lpstr>
      <vt:lpstr>Meiryo UI</vt:lpstr>
      <vt:lpstr>ＭＳ Ｐゴシック</vt:lpstr>
      <vt:lpstr>MS Gothic</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321</cp:revision>
  <cp:lastPrinted>2021-11-18T03:11:21Z</cp:lastPrinted>
  <dcterms:created xsi:type="dcterms:W3CDTF">2020-12-15T06:24:16Z</dcterms:created>
  <dcterms:modified xsi:type="dcterms:W3CDTF">2024-02-13T02:24:15Z</dcterms:modified>
</cp:coreProperties>
</file>