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4"/>
  </p:notesMasterIdLst>
  <p:handoutMasterIdLst>
    <p:handoutMasterId r:id="rId5"/>
  </p:handoutMasterIdLst>
  <p:sldIdLst>
    <p:sldId id="264" r:id="rId2"/>
    <p:sldId id="266" r:id="rId3"/>
  </p:sldIdLst>
  <p:sldSz cx="12801600" cy="9601200" type="A3"/>
  <p:notesSz cx="9866313" cy="673576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E1E1"/>
    <a:srgbClr val="B9E0B4"/>
    <a:srgbClr val="F0975A"/>
    <a:srgbClr val="FFE9B3"/>
    <a:srgbClr val="103879"/>
    <a:srgbClr val="ECB2B2"/>
    <a:srgbClr val="EB3644"/>
    <a:srgbClr val="DEE9F6"/>
    <a:srgbClr val="E6E7D2"/>
    <a:srgbClr val="A9C7E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688" autoAdjust="0"/>
    <p:restoredTop sz="91872" autoAdjust="0"/>
  </p:normalViewPr>
  <p:slideViewPr>
    <p:cSldViewPr snapToGrid="0">
      <p:cViewPr>
        <p:scale>
          <a:sx n="60" d="100"/>
          <a:sy n="60" d="100"/>
        </p:scale>
        <p:origin x="127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handoutMaster" Target="handoutMasters/handoutMaster1.xml"/><Relationship Id="rId4" Type="http://schemas.openxmlformats.org/officeDocument/2006/relationships/notesMaster" Target="notesMasters/notesMaster1.xml"/><Relationship Id="rId9"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4275138" cy="33813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5588000" y="0"/>
            <a:ext cx="4276725" cy="338138"/>
          </a:xfrm>
          <a:prstGeom prst="rect">
            <a:avLst/>
          </a:prstGeom>
        </p:spPr>
        <p:txBody>
          <a:bodyPr vert="horz" lIns="91440" tIns="45720" rIns="91440" bIns="45720" rtlCol="0"/>
          <a:lstStyle>
            <a:lvl1pPr algn="r">
              <a:defRPr sz="1200"/>
            </a:lvl1pPr>
          </a:lstStyle>
          <a:p>
            <a:fld id="{0C58EF74-72C3-47D3-9E6E-294A98BBDCEF}" type="datetimeFigureOut">
              <a:rPr kumimoji="1" lang="ja-JP" altLang="en-US" smtClean="0"/>
              <a:t>2024/2/13</a:t>
            </a:fld>
            <a:endParaRPr kumimoji="1" lang="ja-JP" altLang="en-US"/>
          </a:p>
        </p:txBody>
      </p:sp>
      <p:sp>
        <p:nvSpPr>
          <p:cNvPr id="4" name="フッター プレースホルダー 3"/>
          <p:cNvSpPr>
            <a:spLocks noGrp="1"/>
          </p:cNvSpPr>
          <p:nvPr>
            <p:ph type="ftr" sz="quarter" idx="2"/>
          </p:nvPr>
        </p:nvSpPr>
        <p:spPr>
          <a:xfrm>
            <a:off x="0" y="6397625"/>
            <a:ext cx="4275138" cy="338138"/>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5588000" y="6397625"/>
            <a:ext cx="4276725" cy="338138"/>
          </a:xfrm>
          <a:prstGeom prst="rect">
            <a:avLst/>
          </a:prstGeom>
        </p:spPr>
        <p:txBody>
          <a:bodyPr vert="horz" lIns="91440" tIns="45720" rIns="91440" bIns="45720" rtlCol="0" anchor="b"/>
          <a:lstStyle>
            <a:lvl1pPr algn="r">
              <a:defRPr sz="1200"/>
            </a:lvl1pPr>
          </a:lstStyle>
          <a:p>
            <a:fld id="{0D093284-5B8D-4CFD-8AED-FC95B052486C}" type="slidenum">
              <a:rPr kumimoji="1" lang="ja-JP" altLang="en-US" smtClean="0"/>
              <a:t>‹#›</a:t>
            </a:fld>
            <a:endParaRPr kumimoji="1" lang="ja-JP" altLang="en-US"/>
          </a:p>
        </p:txBody>
      </p:sp>
    </p:spTree>
    <p:extLst>
      <p:ext uri="{BB962C8B-B14F-4D97-AF65-F5344CB8AC3E}">
        <p14:creationId xmlns:p14="http://schemas.microsoft.com/office/powerpoint/2010/main" val="9449411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4275138" cy="338138"/>
          </a:xfrm>
          <a:prstGeom prst="rect">
            <a:avLst/>
          </a:prstGeom>
        </p:spPr>
        <p:txBody>
          <a:bodyPr vert="horz" lIns="91434" tIns="45717" rIns="91434" bIns="45717" rtlCol="0"/>
          <a:lstStyle>
            <a:lvl1pPr algn="l">
              <a:defRPr sz="1200"/>
            </a:lvl1pPr>
          </a:lstStyle>
          <a:p>
            <a:endParaRPr kumimoji="1" lang="ja-JP" altLang="en-US"/>
          </a:p>
        </p:txBody>
      </p:sp>
      <p:sp>
        <p:nvSpPr>
          <p:cNvPr id="3" name="日付プレースホルダー 2"/>
          <p:cNvSpPr>
            <a:spLocks noGrp="1"/>
          </p:cNvSpPr>
          <p:nvPr>
            <p:ph type="dt" idx="1"/>
          </p:nvPr>
        </p:nvSpPr>
        <p:spPr>
          <a:xfrm>
            <a:off x="5588001" y="0"/>
            <a:ext cx="4276725" cy="338138"/>
          </a:xfrm>
          <a:prstGeom prst="rect">
            <a:avLst/>
          </a:prstGeom>
        </p:spPr>
        <p:txBody>
          <a:bodyPr vert="horz" lIns="91434" tIns="45717" rIns="91434" bIns="45717" rtlCol="0"/>
          <a:lstStyle>
            <a:lvl1pPr algn="r">
              <a:defRPr sz="1200"/>
            </a:lvl1pPr>
          </a:lstStyle>
          <a:p>
            <a:fld id="{3BEB7AA9-D0C3-4E39-A644-74EA938EBC65}" type="datetimeFigureOut">
              <a:rPr kumimoji="1" lang="ja-JP" altLang="en-US" smtClean="0"/>
              <a:t>2024/2/13</a:t>
            </a:fld>
            <a:endParaRPr kumimoji="1" lang="ja-JP" altLang="en-US"/>
          </a:p>
        </p:txBody>
      </p:sp>
      <p:sp>
        <p:nvSpPr>
          <p:cNvPr id="4" name="スライド イメージ プレースホルダー 3"/>
          <p:cNvSpPr>
            <a:spLocks noGrp="1" noRot="1" noChangeAspect="1"/>
          </p:cNvSpPr>
          <p:nvPr>
            <p:ph type="sldImg" idx="2"/>
          </p:nvPr>
        </p:nvSpPr>
        <p:spPr>
          <a:xfrm>
            <a:off x="3417888" y="841375"/>
            <a:ext cx="3032125" cy="2273300"/>
          </a:xfrm>
          <a:prstGeom prst="rect">
            <a:avLst/>
          </a:prstGeom>
          <a:noFill/>
          <a:ln w="12700">
            <a:solidFill>
              <a:prstClr val="black"/>
            </a:solidFill>
          </a:ln>
        </p:spPr>
        <p:txBody>
          <a:bodyPr vert="horz" lIns="91434" tIns="45717" rIns="91434" bIns="45717" rtlCol="0" anchor="ctr"/>
          <a:lstStyle/>
          <a:p>
            <a:endParaRPr lang="ja-JP" altLang="en-US"/>
          </a:p>
        </p:txBody>
      </p:sp>
      <p:sp>
        <p:nvSpPr>
          <p:cNvPr id="5" name="ノート プレースホルダー 4"/>
          <p:cNvSpPr>
            <a:spLocks noGrp="1"/>
          </p:cNvSpPr>
          <p:nvPr>
            <p:ph type="body" sz="quarter" idx="3"/>
          </p:nvPr>
        </p:nvSpPr>
        <p:spPr>
          <a:xfrm>
            <a:off x="987425" y="3241676"/>
            <a:ext cx="7893050" cy="2652713"/>
          </a:xfrm>
          <a:prstGeom prst="rect">
            <a:avLst/>
          </a:prstGeom>
        </p:spPr>
        <p:txBody>
          <a:bodyPr vert="horz" lIns="91434" tIns="45717" rIns="91434" bIns="45717"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6397625"/>
            <a:ext cx="4275138" cy="338138"/>
          </a:xfrm>
          <a:prstGeom prst="rect">
            <a:avLst/>
          </a:prstGeom>
        </p:spPr>
        <p:txBody>
          <a:bodyPr vert="horz" lIns="91434" tIns="45717" rIns="91434" bIns="45717"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5588001" y="6397625"/>
            <a:ext cx="4276725" cy="338138"/>
          </a:xfrm>
          <a:prstGeom prst="rect">
            <a:avLst/>
          </a:prstGeom>
        </p:spPr>
        <p:txBody>
          <a:bodyPr vert="horz" lIns="91434" tIns="45717" rIns="91434" bIns="45717" rtlCol="0" anchor="b"/>
          <a:lstStyle>
            <a:lvl1pPr algn="r">
              <a:defRPr sz="1200"/>
            </a:lvl1pPr>
          </a:lstStyle>
          <a:p>
            <a:fld id="{AF620734-2E1A-4476-9876-54DA5171AC29}" type="slidenum">
              <a:rPr kumimoji="1" lang="ja-JP" altLang="en-US" smtClean="0"/>
              <a:t>‹#›</a:t>
            </a:fld>
            <a:endParaRPr kumimoji="1" lang="ja-JP" altLang="en-US"/>
          </a:p>
        </p:txBody>
      </p:sp>
    </p:spTree>
    <p:extLst>
      <p:ext uri="{BB962C8B-B14F-4D97-AF65-F5344CB8AC3E}">
        <p14:creationId xmlns:p14="http://schemas.microsoft.com/office/powerpoint/2010/main" val="3035854225"/>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AF620734-2E1A-4476-9876-54DA5171AC29}" type="slidenum">
              <a:rPr kumimoji="1" lang="ja-JP" altLang="en-US" smtClean="0"/>
              <a:t>1</a:t>
            </a:fld>
            <a:endParaRPr kumimoji="1" lang="ja-JP" altLang="en-US"/>
          </a:p>
        </p:txBody>
      </p:sp>
    </p:spTree>
    <p:extLst>
      <p:ext uri="{BB962C8B-B14F-4D97-AF65-F5344CB8AC3E}">
        <p14:creationId xmlns:p14="http://schemas.microsoft.com/office/powerpoint/2010/main" val="38228031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457171" rtl="0" eaLnBrk="1" fontAlgn="auto" latinLnBrk="0" hangingPunct="1">
              <a:lnSpc>
                <a:spcPct val="100000"/>
              </a:lnSpc>
              <a:spcBef>
                <a:spcPts val="0"/>
              </a:spcBef>
              <a:spcAft>
                <a:spcPts val="0"/>
              </a:spcAft>
              <a:buClrTx/>
              <a:buSzTx/>
              <a:buFontTx/>
              <a:buNone/>
              <a:tabLst/>
              <a:defRPr/>
            </a:pPr>
            <a:fld id="{AF620734-2E1A-4476-9876-54DA5171AC29}" type="slidenum">
              <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171" rtl="0" eaLnBrk="1" fontAlgn="auto" latinLnBrk="0" hangingPunct="1">
                <a:lnSpc>
                  <a:spcPct val="100000"/>
                </a:lnSpc>
                <a:spcBef>
                  <a:spcPts val="0"/>
                </a:spcBef>
                <a:spcAft>
                  <a:spcPts val="0"/>
                </a:spcAft>
                <a:buClrTx/>
                <a:buSzTx/>
                <a:buFontTx/>
                <a:buNone/>
                <a:tabLst/>
                <a:defRPr/>
              </a:pPr>
              <a:t>2</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1353749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960120" y="1571308"/>
            <a:ext cx="10881360" cy="3342640"/>
          </a:xfrm>
        </p:spPr>
        <p:txBody>
          <a:bodyPr anchor="b"/>
          <a:lstStyle>
            <a:lvl1pPr algn="ctr">
              <a:defRPr sz="8400"/>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1600200" y="5042853"/>
            <a:ext cx="9601200" cy="2318067"/>
          </a:xfrm>
        </p:spPr>
        <p:txBody>
          <a:bodyPr/>
          <a:lstStyle>
            <a:lvl1pPr marL="0" indent="0" algn="ctr">
              <a:buNone/>
              <a:defRPr sz="3360"/>
            </a:lvl1pPr>
            <a:lvl2pPr marL="640080" indent="0" algn="ctr">
              <a:buNone/>
              <a:defRPr sz="2800"/>
            </a:lvl2pPr>
            <a:lvl3pPr marL="1280160" indent="0" algn="ctr">
              <a:buNone/>
              <a:defRPr sz="2520"/>
            </a:lvl3pPr>
            <a:lvl4pPr marL="1920240" indent="0" algn="ctr">
              <a:buNone/>
              <a:defRPr sz="2240"/>
            </a:lvl4pPr>
            <a:lvl5pPr marL="2560320" indent="0" algn="ctr">
              <a:buNone/>
              <a:defRPr sz="2240"/>
            </a:lvl5pPr>
            <a:lvl6pPr marL="3200400" indent="0" algn="ctr">
              <a:buNone/>
              <a:defRPr sz="2240"/>
            </a:lvl6pPr>
            <a:lvl7pPr marL="3840480" indent="0" algn="ctr">
              <a:buNone/>
              <a:defRPr sz="2240"/>
            </a:lvl7pPr>
            <a:lvl8pPr marL="4480560" indent="0" algn="ctr">
              <a:buNone/>
              <a:defRPr sz="2240"/>
            </a:lvl8pPr>
            <a:lvl9pPr marL="5120640" indent="0" algn="ctr">
              <a:buNone/>
              <a:defRPr sz="2240"/>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21C7D5E0-5B79-4097-B91E-839C56C35C0B}" type="datetimeFigureOut">
              <a:rPr kumimoji="1" lang="ja-JP" altLang="en-US" smtClean="0"/>
              <a:t>2024/2/13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B1F6570-7B09-43C6-B07E-B224B228638D}" type="slidenum">
              <a:rPr kumimoji="1" lang="ja-JP" altLang="en-US" smtClean="0"/>
              <a:t>‹#›</a:t>
            </a:fld>
            <a:endParaRPr kumimoji="1" lang="ja-JP" altLang="en-US"/>
          </a:p>
        </p:txBody>
      </p:sp>
    </p:spTree>
    <p:extLst>
      <p:ext uri="{BB962C8B-B14F-4D97-AF65-F5344CB8AC3E}">
        <p14:creationId xmlns:p14="http://schemas.microsoft.com/office/powerpoint/2010/main" val="9804116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21C7D5E0-5B79-4097-B91E-839C56C35C0B}" type="datetimeFigureOut">
              <a:rPr kumimoji="1" lang="ja-JP" altLang="en-US" smtClean="0"/>
              <a:t>2024/2/13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B1F6570-7B09-43C6-B07E-B224B228638D}" type="slidenum">
              <a:rPr kumimoji="1" lang="ja-JP" altLang="en-US" smtClean="0"/>
              <a:t>‹#›</a:t>
            </a:fld>
            <a:endParaRPr kumimoji="1" lang="ja-JP" altLang="en-US"/>
          </a:p>
        </p:txBody>
      </p:sp>
    </p:spTree>
    <p:extLst>
      <p:ext uri="{BB962C8B-B14F-4D97-AF65-F5344CB8AC3E}">
        <p14:creationId xmlns:p14="http://schemas.microsoft.com/office/powerpoint/2010/main" val="13832087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61146" y="511175"/>
            <a:ext cx="2760345" cy="8136573"/>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880111" y="511175"/>
            <a:ext cx="8121015" cy="8136573"/>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21C7D5E0-5B79-4097-B91E-839C56C35C0B}" type="datetimeFigureOut">
              <a:rPr kumimoji="1" lang="ja-JP" altLang="en-US" smtClean="0"/>
              <a:t>2024/2/13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B1F6570-7B09-43C6-B07E-B224B228638D}" type="slidenum">
              <a:rPr kumimoji="1" lang="ja-JP" altLang="en-US" smtClean="0"/>
              <a:t>‹#›</a:t>
            </a:fld>
            <a:endParaRPr kumimoji="1" lang="ja-JP" altLang="en-US"/>
          </a:p>
        </p:txBody>
      </p:sp>
    </p:spTree>
    <p:extLst>
      <p:ext uri="{BB962C8B-B14F-4D97-AF65-F5344CB8AC3E}">
        <p14:creationId xmlns:p14="http://schemas.microsoft.com/office/powerpoint/2010/main" val="28136260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21C7D5E0-5B79-4097-B91E-839C56C35C0B}" type="datetimeFigureOut">
              <a:rPr kumimoji="1" lang="ja-JP" altLang="en-US" smtClean="0"/>
              <a:t>2024/2/13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B1F6570-7B09-43C6-B07E-B224B228638D}" type="slidenum">
              <a:rPr kumimoji="1" lang="ja-JP" altLang="en-US" smtClean="0"/>
              <a:t>‹#›</a:t>
            </a:fld>
            <a:endParaRPr kumimoji="1" lang="ja-JP" altLang="en-US"/>
          </a:p>
        </p:txBody>
      </p:sp>
    </p:spTree>
    <p:extLst>
      <p:ext uri="{BB962C8B-B14F-4D97-AF65-F5344CB8AC3E}">
        <p14:creationId xmlns:p14="http://schemas.microsoft.com/office/powerpoint/2010/main" val="4452322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873443" y="2393635"/>
            <a:ext cx="11041380" cy="3993832"/>
          </a:xfrm>
        </p:spPr>
        <p:txBody>
          <a:bodyPr anchor="b"/>
          <a:lstStyle>
            <a:lvl1pPr>
              <a:defRPr sz="8400"/>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873443" y="6425250"/>
            <a:ext cx="11041380" cy="2100262"/>
          </a:xfrm>
        </p:spPr>
        <p:txBody>
          <a:bodyPr/>
          <a:lstStyle>
            <a:lvl1pPr marL="0" indent="0">
              <a:buNone/>
              <a:defRPr sz="3360">
                <a:solidFill>
                  <a:schemeClr val="tx1"/>
                </a:solidFill>
              </a:defRPr>
            </a:lvl1pPr>
            <a:lvl2pPr marL="640080" indent="0">
              <a:buNone/>
              <a:defRPr sz="2800">
                <a:solidFill>
                  <a:schemeClr val="tx1">
                    <a:tint val="75000"/>
                  </a:schemeClr>
                </a:solidFill>
              </a:defRPr>
            </a:lvl2pPr>
            <a:lvl3pPr marL="1280160" indent="0">
              <a:buNone/>
              <a:defRPr sz="2520">
                <a:solidFill>
                  <a:schemeClr val="tx1">
                    <a:tint val="75000"/>
                  </a:schemeClr>
                </a:solidFill>
              </a:defRPr>
            </a:lvl3pPr>
            <a:lvl4pPr marL="1920240" indent="0">
              <a:buNone/>
              <a:defRPr sz="2240">
                <a:solidFill>
                  <a:schemeClr val="tx1">
                    <a:tint val="75000"/>
                  </a:schemeClr>
                </a:solidFill>
              </a:defRPr>
            </a:lvl4pPr>
            <a:lvl5pPr marL="2560320" indent="0">
              <a:buNone/>
              <a:defRPr sz="2240">
                <a:solidFill>
                  <a:schemeClr val="tx1">
                    <a:tint val="75000"/>
                  </a:schemeClr>
                </a:solidFill>
              </a:defRPr>
            </a:lvl5pPr>
            <a:lvl6pPr marL="3200400" indent="0">
              <a:buNone/>
              <a:defRPr sz="2240">
                <a:solidFill>
                  <a:schemeClr val="tx1">
                    <a:tint val="75000"/>
                  </a:schemeClr>
                </a:solidFill>
              </a:defRPr>
            </a:lvl6pPr>
            <a:lvl7pPr marL="3840480" indent="0">
              <a:buNone/>
              <a:defRPr sz="2240">
                <a:solidFill>
                  <a:schemeClr val="tx1">
                    <a:tint val="75000"/>
                  </a:schemeClr>
                </a:solidFill>
              </a:defRPr>
            </a:lvl7pPr>
            <a:lvl8pPr marL="4480560" indent="0">
              <a:buNone/>
              <a:defRPr sz="2240">
                <a:solidFill>
                  <a:schemeClr val="tx1">
                    <a:tint val="75000"/>
                  </a:schemeClr>
                </a:solidFill>
              </a:defRPr>
            </a:lvl8pPr>
            <a:lvl9pPr marL="5120640" indent="0">
              <a:buNone/>
              <a:defRPr sz="224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21C7D5E0-5B79-4097-B91E-839C56C35C0B}" type="datetimeFigureOut">
              <a:rPr kumimoji="1" lang="ja-JP" altLang="en-US" smtClean="0"/>
              <a:t>2024/2/13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B1F6570-7B09-43C6-B07E-B224B228638D}" type="slidenum">
              <a:rPr kumimoji="1" lang="ja-JP" altLang="en-US" smtClean="0"/>
              <a:t>‹#›</a:t>
            </a:fld>
            <a:endParaRPr kumimoji="1" lang="ja-JP" altLang="en-US"/>
          </a:p>
        </p:txBody>
      </p:sp>
    </p:spTree>
    <p:extLst>
      <p:ext uri="{BB962C8B-B14F-4D97-AF65-F5344CB8AC3E}">
        <p14:creationId xmlns:p14="http://schemas.microsoft.com/office/powerpoint/2010/main" val="3495835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880110" y="2555875"/>
            <a:ext cx="5440680" cy="6091873"/>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6480810" y="2555875"/>
            <a:ext cx="5440680" cy="6091873"/>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21C7D5E0-5B79-4097-B91E-839C56C35C0B}" type="datetimeFigureOut">
              <a:rPr kumimoji="1" lang="ja-JP" altLang="en-US" smtClean="0"/>
              <a:t>2024/2/13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6B1F6570-7B09-43C6-B07E-B224B228638D}" type="slidenum">
              <a:rPr kumimoji="1" lang="ja-JP" altLang="en-US" smtClean="0"/>
              <a:t>‹#›</a:t>
            </a:fld>
            <a:endParaRPr kumimoji="1" lang="ja-JP" altLang="en-US"/>
          </a:p>
        </p:txBody>
      </p:sp>
    </p:spTree>
    <p:extLst>
      <p:ext uri="{BB962C8B-B14F-4D97-AF65-F5344CB8AC3E}">
        <p14:creationId xmlns:p14="http://schemas.microsoft.com/office/powerpoint/2010/main" val="22975124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881777" y="511177"/>
            <a:ext cx="11041380" cy="1855788"/>
          </a:xfrm>
        </p:spPr>
        <p:txBody>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881779" y="2353628"/>
            <a:ext cx="5415676" cy="1153477"/>
          </a:xfrm>
        </p:spPr>
        <p:txBody>
          <a:bodyPr anchor="b"/>
          <a:lstStyle>
            <a:lvl1pPr marL="0" indent="0">
              <a:buNone/>
              <a:defRPr sz="3360" b="1"/>
            </a:lvl1pPr>
            <a:lvl2pPr marL="640080" indent="0">
              <a:buNone/>
              <a:defRPr sz="2800" b="1"/>
            </a:lvl2pPr>
            <a:lvl3pPr marL="1280160" indent="0">
              <a:buNone/>
              <a:defRPr sz="2520" b="1"/>
            </a:lvl3pPr>
            <a:lvl4pPr marL="1920240" indent="0">
              <a:buNone/>
              <a:defRPr sz="2240" b="1"/>
            </a:lvl4pPr>
            <a:lvl5pPr marL="2560320" indent="0">
              <a:buNone/>
              <a:defRPr sz="2240" b="1"/>
            </a:lvl5pPr>
            <a:lvl6pPr marL="3200400" indent="0">
              <a:buNone/>
              <a:defRPr sz="2240" b="1"/>
            </a:lvl6pPr>
            <a:lvl7pPr marL="3840480" indent="0">
              <a:buNone/>
              <a:defRPr sz="2240" b="1"/>
            </a:lvl7pPr>
            <a:lvl8pPr marL="4480560" indent="0">
              <a:buNone/>
              <a:defRPr sz="2240" b="1"/>
            </a:lvl8pPr>
            <a:lvl9pPr marL="5120640" indent="0">
              <a:buNone/>
              <a:defRPr sz="2240" b="1"/>
            </a:lvl9pPr>
          </a:lstStyle>
          <a:p>
            <a:pPr lvl="0"/>
            <a:r>
              <a:rPr lang="ja-JP" altLang="en-US" smtClean="0"/>
              <a:t>マスター テキストの書式設定</a:t>
            </a:r>
          </a:p>
        </p:txBody>
      </p:sp>
      <p:sp>
        <p:nvSpPr>
          <p:cNvPr id="4" name="Content Placeholder 3"/>
          <p:cNvSpPr>
            <a:spLocks noGrp="1"/>
          </p:cNvSpPr>
          <p:nvPr>
            <p:ph sz="half" idx="2"/>
          </p:nvPr>
        </p:nvSpPr>
        <p:spPr>
          <a:xfrm>
            <a:off x="881779" y="3507105"/>
            <a:ext cx="5415676" cy="5158423"/>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6480811" y="2353628"/>
            <a:ext cx="5442347" cy="1153477"/>
          </a:xfrm>
        </p:spPr>
        <p:txBody>
          <a:bodyPr anchor="b"/>
          <a:lstStyle>
            <a:lvl1pPr marL="0" indent="0">
              <a:buNone/>
              <a:defRPr sz="3360" b="1"/>
            </a:lvl1pPr>
            <a:lvl2pPr marL="640080" indent="0">
              <a:buNone/>
              <a:defRPr sz="2800" b="1"/>
            </a:lvl2pPr>
            <a:lvl3pPr marL="1280160" indent="0">
              <a:buNone/>
              <a:defRPr sz="2520" b="1"/>
            </a:lvl3pPr>
            <a:lvl4pPr marL="1920240" indent="0">
              <a:buNone/>
              <a:defRPr sz="2240" b="1"/>
            </a:lvl4pPr>
            <a:lvl5pPr marL="2560320" indent="0">
              <a:buNone/>
              <a:defRPr sz="2240" b="1"/>
            </a:lvl5pPr>
            <a:lvl6pPr marL="3200400" indent="0">
              <a:buNone/>
              <a:defRPr sz="2240" b="1"/>
            </a:lvl6pPr>
            <a:lvl7pPr marL="3840480" indent="0">
              <a:buNone/>
              <a:defRPr sz="2240" b="1"/>
            </a:lvl7pPr>
            <a:lvl8pPr marL="4480560" indent="0">
              <a:buNone/>
              <a:defRPr sz="2240" b="1"/>
            </a:lvl8pPr>
            <a:lvl9pPr marL="5120640" indent="0">
              <a:buNone/>
              <a:defRPr sz="2240" b="1"/>
            </a:lvl9pPr>
          </a:lstStyle>
          <a:p>
            <a:pPr lvl="0"/>
            <a:r>
              <a:rPr lang="ja-JP" altLang="en-US" smtClean="0"/>
              <a:t>マスター テキストの書式設定</a:t>
            </a:r>
          </a:p>
        </p:txBody>
      </p:sp>
      <p:sp>
        <p:nvSpPr>
          <p:cNvPr id="6" name="Content Placeholder 5"/>
          <p:cNvSpPr>
            <a:spLocks noGrp="1"/>
          </p:cNvSpPr>
          <p:nvPr>
            <p:ph sz="quarter" idx="4"/>
          </p:nvPr>
        </p:nvSpPr>
        <p:spPr>
          <a:xfrm>
            <a:off x="6480811" y="3507105"/>
            <a:ext cx="5442347" cy="5158423"/>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21C7D5E0-5B79-4097-B91E-839C56C35C0B}" type="datetimeFigureOut">
              <a:rPr kumimoji="1" lang="ja-JP" altLang="en-US" smtClean="0"/>
              <a:t>2024/2/13</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6B1F6570-7B09-43C6-B07E-B224B228638D}" type="slidenum">
              <a:rPr kumimoji="1" lang="ja-JP" altLang="en-US" smtClean="0"/>
              <a:t>‹#›</a:t>
            </a:fld>
            <a:endParaRPr kumimoji="1" lang="ja-JP" altLang="en-US"/>
          </a:p>
        </p:txBody>
      </p:sp>
    </p:spTree>
    <p:extLst>
      <p:ext uri="{BB962C8B-B14F-4D97-AF65-F5344CB8AC3E}">
        <p14:creationId xmlns:p14="http://schemas.microsoft.com/office/powerpoint/2010/main" val="29626284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21C7D5E0-5B79-4097-B91E-839C56C35C0B}" type="datetimeFigureOut">
              <a:rPr kumimoji="1" lang="ja-JP" altLang="en-US" smtClean="0"/>
              <a:t>2024/2/13</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6B1F6570-7B09-43C6-B07E-B224B228638D}" type="slidenum">
              <a:rPr kumimoji="1" lang="ja-JP" altLang="en-US" smtClean="0"/>
              <a:t>‹#›</a:t>
            </a:fld>
            <a:endParaRPr kumimoji="1" lang="ja-JP" altLang="en-US"/>
          </a:p>
        </p:txBody>
      </p:sp>
    </p:spTree>
    <p:extLst>
      <p:ext uri="{BB962C8B-B14F-4D97-AF65-F5344CB8AC3E}">
        <p14:creationId xmlns:p14="http://schemas.microsoft.com/office/powerpoint/2010/main" val="28449356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1C7D5E0-5B79-4097-B91E-839C56C35C0B}" type="datetimeFigureOut">
              <a:rPr kumimoji="1" lang="ja-JP" altLang="en-US" smtClean="0"/>
              <a:t>2024/2/13</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6B1F6570-7B09-43C6-B07E-B224B228638D}" type="slidenum">
              <a:rPr kumimoji="1" lang="ja-JP" altLang="en-US" smtClean="0"/>
              <a:t>‹#›</a:t>
            </a:fld>
            <a:endParaRPr kumimoji="1" lang="ja-JP" altLang="en-US"/>
          </a:p>
        </p:txBody>
      </p:sp>
    </p:spTree>
    <p:extLst>
      <p:ext uri="{BB962C8B-B14F-4D97-AF65-F5344CB8AC3E}">
        <p14:creationId xmlns:p14="http://schemas.microsoft.com/office/powerpoint/2010/main" val="23129759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881778" y="640080"/>
            <a:ext cx="4128849" cy="2240280"/>
          </a:xfrm>
        </p:spPr>
        <p:txBody>
          <a:bodyPr anchor="b"/>
          <a:lstStyle>
            <a:lvl1pPr>
              <a:defRPr sz="448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5442347" y="1382397"/>
            <a:ext cx="6480810" cy="6823075"/>
          </a:xfrm>
        </p:spPr>
        <p:txBody>
          <a:bodyPr/>
          <a:lstStyle>
            <a:lvl1pPr>
              <a:defRPr sz="4480"/>
            </a:lvl1pPr>
            <a:lvl2pPr>
              <a:defRPr sz="3920"/>
            </a:lvl2pPr>
            <a:lvl3pPr>
              <a:defRPr sz="3360"/>
            </a:lvl3pPr>
            <a:lvl4pPr>
              <a:defRPr sz="2800"/>
            </a:lvl4pPr>
            <a:lvl5pPr>
              <a:defRPr sz="2800"/>
            </a:lvl5pPr>
            <a:lvl6pPr>
              <a:defRPr sz="2800"/>
            </a:lvl6pPr>
            <a:lvl7pPr>
              <a:defRPr sz="2800"/>
            </a:lvl7pPr>
            <a:lvl8pPr>
              <a:defRPr sz="2800"/>
            </a:lvl8pPr>
            <a:lvl9pPr>
              <a:defRPr sz="2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881778" y="2880360"/>
            <a:ext cx="4128849" cy="5336223"/>
          </a:xfrm>
        </p:spPr>
        <p:txBody>
          <a:bodyPr/>
          <a:lstStyle>
            <a:lvl1pPr marL="0" indent="0">
              <a:buNone/>
              <a:defRPr sz="2240"/>
            </a:lvl1pPr>
            <a:lvl2pPr marL="640080" indent="0">
              <a:buNone/>
              <a:defRPr sz="1960"/>
            </a:lvl2pPr>
            <a:lvl3pPr marL="1280160" indent="0">
              <a:buNone/>
              <a:defRPr sz="1680"/>
            </a:lvl3pPr>
            <a:lvl4pPr marL="1920240" indent="0">
              <a:buNone/>
              <a:defRPr sz="1400"/>
            </a:lvl4pPr>
            <a:lvl5pPr marL="2560320" indent="0">
              <a:buNone/>
              <a:defRPr sz="1400"/>
            </a:lvl5pPr>
            <a:lvl6pPr marL="3200400" indent="0">
              <a:buNone/>
              <a:defRPr sz="1400"/>
            </a:lvl6pPr>
            <a:lvl7pPr marL="3840480" indent="0">
              <a:buNone/>
              <a:defRPr sz="1400"/>
            </a:lvl7pPr>
            <a:lvl8pPr marL="4480560" indent="0">
              <a:buNone/>
              <a:defRPr sz="1400"/>
            </a:lvl8pPr>
            <a:lvl9pPr marL="5120640" indent="0">
              <a:buNone/>
              <a:defRPr sz="14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21C7D5E0-5B79-4097-B91E-839C56C35C0B}" type="datetimeFigureOut">
              <a:rPr kumimoji="1" lang="ja-JP" altLang="en-US" smtClean="0"/>
              <a:t>2024/2/13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6B1F6570-7B09-43C6-B07E-B224B228638D}" type="slidenum">
              <a:rPr kumimoji="1" lang="ja-JP" altLang="en-US" smtClean="0"/>
              <a:t>‹#›</a:t>
            </a:fld>
            <a:endParaRPr kumimoji="1" lang="ja-JP" altLang="en-US"/>
          </a:p>
        </p:txBody>
      </p:sp>
    </p:spTree>
    <p:extLst>
      <p:ext uri="{BB962C8B-B14F-4D97-AF65-F5344CB8AC3E}">
        <p14:creationId xmlns:p14="http://schemas.microsoft.com/office/powerpoint/2010/main" val="8123860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881778" y="640080"/>
            <a:ext cx="4128849" cy="2240280"/>
          </a:xfrm>
        </p:spPr>
        <p:txBody>
          <a:bodyPr anchor="b"/>
          <a:lstStyle>
            <a:lvl1pPr>
              <a:defRPr sz="4480"/>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5442347" y="1382397"/>
            <a:ext cx="6480810" cy="6823075"/>
          </a:xfrm>
        </p:spPr>
        <p:txBody>
          <a:bodyPr anchor="t"/>
          <a:lstStyle>
            <a:lvl1pPr marL="0" indent="0">
              <a:buNone/>
              <a:defRPr sz="4480"/>
            </a:lvl1pPr>
            <a:lvl2pPr marL="640080" indent="0">
              <a:buNone/>
              <a:defRPr sz="3920"/>
            </a:lvl2pPr>
            <a:lvl3pPr marL="1280160" indent="0">
              <a:buNone/>
              <a:defRPr sz="3360"/>
            </a:lvl3pPr>
            <a:lvl4pPr marL="1920240" indent="0">
              <a:buNone/>
              <a:defRPr sz="2800"/>
            </a:lvl4pPr>
            <a:lvl5pPr marL="2560320" indent="0">
              <a:buNone/>
              <a:defRPr sz="2800"/>
            </a:lvl5pPr>
            <a:lvl6pPr marL="3200400" indent="0">
              <a:buNone/>
              <a:defRPr sz="2800"/>
            </a:lvl6pPr>
            <a:lvl7pPr marL="3840480" indent="0">
              <a:buNone/>
              <a:defRPr sz="2800"/>
            </a:lvl7pPr>
            <a:lvl8pPr marL="4480560" indent="0">
              <a:buNone/>
              <a:defRPr sz="2800"/>
            </a:lvl8pPr>
            <a:lvl9pPr marL="5120640" indent="0">
              <a:buNone/>
              <a:defRPr sz="2800"/>
            </a:lvl9pPr>
          </a:lstStyle>
          <a:p>
            <a:r>
              <a:rPr lang="ja-JP" altLang="en-US" smtClean="0"/>
              <a:t>図を追加</a:t>
            </a:r>
            <a:endParaRPr lang="en-US" dirty="0"/>
          </a:p>
        </p:txBody>
      </p:sp>
      <p:sp>
        <p:nvSpPr>
          <p:cNvPr id="4" name="Text Placeholder 3"/>
          <p:cNvSpPr>
            <a:spLocks noGrp="1"/>
          </p:cNvSpPr>
          <p:nvPr>
            <p:ph type="body" sz="half" idx="2"/>
          </p:nvPr>
        </p:nvSpPr>
        <p:spPr>
          <a:xfrm>
            <a:off x="881778" y="2880360"/>
            <a:ext cx="4128849" cy="5336223"/>
          </a:xfrm>
        </p:spPr>
        <p:txBody>
          <a:bodyPr/>
          <a:lstStyle>
            <a:lvl1pPr marL="0" indent="0">
              <a:buNone/>
              <a:defRPr sz="2240"/>
            </a:lvl1pPr>
            <a:lvl2pPr marL="640080" indent="0">
              <a:buNone/>
              <a:defRPr sz="1960"/>
            </a:lvl2pPr>
            <a:lvl3pPr marL="1280160" indent="0">
              <a:buNone/>
              <a:defRPr sz="1680"/>
            </a:lvl3pPr>
            <a:lvl4pPr marL="1920240" indent="0">
              <a:buNone/>
              <a:defRPr sz="1400"/>
            </a:lvl4pPr>
            <a:lvl5pPr marL="2560320" indent="0">
              <a:buNone/>
              <a:defRPr sz="1400"/>
            </a:lvl5pPr>
            <a:lvl6pPr marL="3200400" indent="0">
              <a:buNone/>
              <a:defRPr sz="1400"/>
            </a:lvl6pPr>
            <a:lvl7pPr marL="3840480" indent="0">
              <a:buNone/>
              <a:defRPr sz="1400"/>
            </a:lvl7pPr>
            <a:lvl8pPr marL="4480560" indent="0">
              <a:buNone/>
              <a:defRPr sz="1400"/>
            </a:lvl8pPr>
            <a:lvl9pPr marL="5120640" indent="0">
              <a:buNone/>
              <a:defRPr sz="14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21C7D5E0-5B79-4097-B91E-839C56C35C0B}" type="datetimeFigureOut">
              <a:rPr kumimoji="1" lang="ja-JP" altLang="en-US" smtClean="0"/>
              <a:t>2024/2/13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6B1F6570-7B09-43C6-B07E-B224B228638D}" type="slidenum">
              <a:rPr kumimoji="1" lang="ja-JP" altLang="en-US" smtClean="0"/>
              <a:t>‹#›</a:t>
            </a:fld>
            <a:endParaRPr kumimoji="1" lang="ja-JP" altLang="en-US"/>
          </a:p>
        </p:txBody>
      </p:sp>
    </p:spTree>
    <p:extLst>
      <p:ext uri="{BB962C8B-B14F-4D97-AF65-F5344CB8AC3E}">
        <p14:creationId xmlns:p14="http://schemas.microsoft.com/office/powerpoint/2010/main" val="8333032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80110" y="511177"/>
            <a:ext cx="11041380" cy="1855788"/>
          </a:xfrm>
          <a:prstGeom prst="rect">
            <a:avLst/>
          </a:prstGeom>
        </p:spPr>
        <p:txBody>
          <a:bodyPr vert="horz" lIns="91440" tIns="45720" rIns="91440" bIns="45720" rtlCol="0" anchor="ctr">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880110" y="2555875"/>
            <a:ext cx="11041380" cy="6091873"/>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880110" y="8898892"/>
            <a:ext cx="2880360" cy="511175"/>
          </a:xfrm>
          <a:prstGeom prst="rect">
            <a:avLst/>
          </a:prstGeom>
        </p:spPr>
        <p:txBody>
          <a:bodyPr vert="horz" lIns="91440" tIns="45720" rIns="91440" bIns="45720" rtlCol="0" anchor="ctr"/>
          <a:lstStyle>
            <a:lvl1pPr algn="l">
              <a:defRPr sz="1680">
                <a:solidFill>
                  <a:schemeClr val="tx1">
                    <a:tint val="75000"/>
                  </a:schemeClr>
                </a:solidFill>
              </a:defRPr>
            </a:lvl1pPr>
          </a:lstStyle>
          <a:p>
            <a:fld id="{21C7D5E0-5B79-4097-B91E-839C56C35C0B}" type="datetimeFigureOut">
              <a:rPr kumimoji="1" lang="ja-JP" altLang="en-US" smtClean="0"/>
              <a:t>2024/2/13</a:t>
            </a:fld>
            <a:endParaRPr kumimoji="1" lang="ja-JP" altLang="en-US"/>
          </a:p>
        </p:txBody>
      </p:sp>
      <p:sp>
        <p:nvSpPr>
          <p:cNvPr id="5" name="Footer Placeholder 4"/>
          <p:cNvSpPr>
            <a:spLocks noGrp="1"/>
          </p:cNvSpPr>
          <p:nvPr>
            <p:ph type="ftr" sz="quarter" idx="3"/>
          </p:nvPr>
        </p:nvSpPr>
        <p:spPr>
          <a:xfrm>
            <a:off x="4240530" y="8898892"/>
            <a:ext cx="4320540" cy="511175"/>
          </a:xfrm>
          <a:prstGeom prst="rect">
            <a:avLst/>
          </a:prstGeom>
        </p:spPr>
        <p:txBody>
          <a:bodyPr vert="horz" lIns="91440" tIns="45720" rIns="91440" bIns="45720" rtlCol="0" anchor="ctr"/>
          <a:lstStyle>
            <a:lvl1pPr algn="ctr">
              <a:defRPr sz="168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9041130" y="8898892"/>
            <a:ext cx="2880360" cy="511175"/>
          </a:xfrm>
          <a:prstGeom prst="rect">
            <a:avLst/>
          </a:prstGeom>
        </p:spPr>
        <p:txBody>
          <a:bodyPr vert="horz" lIns="91440" tIns="45720" rIns="91440" bIns="45720" rtlCol="0" anchor="ctr"/>
          <a:lstStyle>
            <a:lvl1pPr algn="r">
              <a:defRPr sz="1680">
                <a:solidFill>
                  <a:schemeClr val="tx1">
                    <a:tint val="75000"/>
                  </a:schemeClr>
                </a:solidFill>
              </a:defRPr>
            </a:lvl1pPr>
          </a:lstStyle>
          <a:p>
            <a:fld id="{6B1F6570-7B09-43C6-B07E-B224B228638D}" type="slidenum">
              <a:rPr kumimoji="1" lang="ja-JP" altLang="en-US" smtClean="0"/>
              <a:t>‹#›</a:t>
            </a:fld>
            <a:endParaRPr kumimoji="1" lang="ja-JP" altLang="en-US"/>
          </a:p>
        </p:txBody>
      </p:sp>
    </p:spTree>
    <p:extLst>
      <p:ext uri="{BB962C8B-B14F-4D97-AF65-F5344CB8AC3E}">
        <p14:creationId xmlns:p14="http://schemas.microsoft.com/office/powerpoint/2010/main" val="406880230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1280160" rtl="0" eaLnBrk="1" latinLnBrk="0" hangingPunct="1">
        <a:lnSpc>
          <a:spcPct val="90000"/>
        </a:lnSpc>
        <a:spcBef>
          <a:spcPct val="0"/>
        </a:spcBef>
        <a:buNone/>
        <a:defRPr kumimoji="1" sz="6160" kern="1200">
          <a:solidFill>
            <a:schemeClr val="tx1"/>
          </a:solidFill>
          <a:latin typeface="+mj-lt"/>
          <a:ea typeface="+mj-ea"/>
          <a:cs typeface="+mj-cs"/>
        </a:defRPr>
      </a:lvl1pPr>
    </p:titleStyle>
    <p:bodyStyle>
      <a:lvl1pPr marL="320040" indent="-320040" algn="l" defTabSz="1280160" rtl="0" eaLnBrk="1" latinLnBrk="0" hangingPunct="1">
        <a:lnSpc>
          <a:spcPct val="90000"/>
        </a:lnSpc>
        <a:spcBef>
          <a:spcPts val="1400"/>
        </a:spcBef>
        <a:buFont typeface="Arial" panose="020B0604020202020204" pitchFamily="34" charset="0"/>
        <a:buChar char="•"/>
        <a:defRPr kumimoji="1" sz="3920" kern="1200">
          <a:solidFill>
            <a:schemeClr val="tx1"/>
          </a:solidFill>
          <a:latin typeface="+mn-lt"/>
          <a:ea typeface="+mn-ea"/>
          <a:cs typeface="+mn-cs"/>
        </a:defRPr>
      </a:lvl1pPr>
      <a:lvl2pPr marL="960120" indent="-320040" algn="l" defTabSz="1280160" rtl="0" eaLnBrk="1" latinLnBrk="0" hangingPunct="1">
        <a:lnSpc>
          <a:spcPct val="90000"/>
        </a:lnSpc>
        <a:spcBef>
          <a:spcPts val="700"/>
        </a:spcBef>
        <a:buFont typeface="Arial" panose="020B0604020202020204" pitchFamily="34" charset="0"/>
        <a:buChar char="•"/>
        <a:defRPr kumimoji="1" sz="3360" kern="1200">
          <a:solidFill>
            <a:schemeClr val="tx1"/>
          </a:solidFill>
          <a:latin typeface="+mn-lt"/>
          <a:ea typeface="+mn-ea"/>
          <a:cs typeface="+mn-cs"/>
        </a:defRPr>
      </a:lvl2pPr>
      <a:lvl3pPr marL="1600200" indent="-320040" algn="l" defTabSz="1280160" rtl="0" eaLnBrk="1" latinLnBrk="0" hangingPunct="1">
        <a:lnSpc>
          <a:spcPct val="90000"/>
        </a:lnSpc>
        <a:spcBef>
          <a:spcPts val="700"/>
        </a:spcBef>
        <a:buFont typeface="Arial" panose="020B0604020202020204" pitchFamily="34" charset="0"/>
        <a:buChar char="•"/>
        <a:defRPr kumimoji="1" sz="2800" kern="1200">
          <a:solidFill>
            <a:schemeClr val="tx1"/>
          </a:solidFill>
          <a:latin typeface="+mn-lt"/>
          <a:ea typeface="+mn-ea"/>
          <a:cs typeface="+mn-cs"/>
        </a:defRPr>
      </a:lvl3pPr>
      <a:lvl4pPr marL="224028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4pPr>
      <a:lvl5pPr marL="288036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5pPr>
      <a:lvl6pPr marL="352044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6pPr>
      <a:lvl7pPr marL="416052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7pPr>
      <a:lvl8pPr marL="480060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8pPr>
      <a:lvl9pPr marL="544068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9pPr>
    </p:bodyStyle>
    <p:otherStyle>
      <a:defPPr>
        <a:defRPr lang="en-US"/>
      </a:defPPr>
      <a:lvl1pPr marL="0" algn="l" defTabSz="1280160" rtl="0" eaLnBrk="1" latinLnBrk="0" hangingPunct="1">
        <a:defRPr kumimoji="1" sz="2520" kern="1200">
          <a:solidFill>
            <a:schemeClr val="tx1"/>
          </a:solidFill>
          <a:latin typeface="+mn-lt"/>
          <a:ea typeface="+mn-ea"/>
          <a:cs typeface="+mn-cs"/>
        </a:defRPr>
      </a:lvl1pPr>
      <a:lvl2pPr marL="640080" algn="l" defTabSz="1280160" rtl="0" eaLnBrk="1" latinLnBrk="0" hangingPunct="1">
        <a:defRPr kumimoji="1" sz="2520" kern="1200">
          <a:solidFill>
            <a:schemeClr val="tx1"/>
          </a:solidFill>
          <a:latin typeface="+mn-lt"/>
          <a:ea typeface="+mn-ea"/>
          <a:cs typeface="+mn-cs"/>
        </a:defRPr>
      </a:lvl2pPr>
      <a:lvl3pPr marL="1280160" algn="l" defTabSz="1280160" rtl="0" eaLnBrk="1" latinLnBrk="0" hangingPunct="1">
        <a:defRPr kumimoji="1" sz="2520" kern="1200">
          <a:solidFill>
            <a:schemeClr val="tx1"/>
          </a:solidFill>
          <a:latin typeface="+mn-lt"/>
          <a:ea typeface="+mn-ea"/>
          <a:cs typeface="+mn-cs"/>
        </a:defRPr>
      </a:lvl3pPr>
      <a:lvl4pPr marL="1920240" algn="l" defTabSz="1280160" rtl="0" eaLnBrk="1" latinLnBrk="0" hangingPunct="1">
        <a:defRPr kumimoji="1" sz="2520" kern="1200">
          <a:solidFill>
            <a:schemeClr val="tx1"/>
          </a:solidFill>
          <a:latin typeface="+mn-lt"/>
          <a:ea typeface="+mn-ea"/>
          <a:cs typeface="+mn-cs"/>
        </a:defRPr>
      </a:lvl4pPr>
      <a:lvl5pPr marL="2560320" algn="l" defTabSz="1280160" rtl="0" eaLnBrk="1" latinLnBrk="0" hangingPunct="1">
        <a:defRPr kumimoji="1" sz="2520" kern="1200">
          <a:solidFill>
            <a:schemeClr val="tx1"/>
          </a:solidFill>
          <a:latin typeface="+mn-lt"/>
          <a:ea typeface="+mn-ea"/>
          <a:cs typeface="+mn-cs"/>
        </a:defRPr>
      </a:lvl5pPr>
      <a:lvl6pPr marL="3200400" algn="l" defTabSz="1280160" rtl="0" eaLnBrk="1" latinLnBrk="0" hangingPunct="1">
        <a:defRPr kumimoji="1" sz="2520" kern="1200">
          <a:solidFill>
            <a:schemeClr val="tx1"/>
          </a:solidFill>
          <a:latin typeface="+mn-lt"/>
          <a:ea typeface="+mn-ea"/>
          <a:cs typeface="+mn-cs"/>
        </a:defRPr>
      </a:lvl6pPr>
      <a:lvl7pPr marL="3840480" algn="l" defTabSz="1280160" rtl="0" eaLnBrk="1" latinLnBrk="0" hangingPunct="1">
        <a:defRPr kumimoji="1" sz="2520" kern="1200">
          <a:solidFill>
            <a:schemeClr val="tx1"/>
          </a:solidFill>
          <a:latin typeface="+mn-lt"/>
          <a:ea typeface="+mn-ea"/>
          <a:cs typeface="+mn-cs"/>
        </a:defRPr>
      </a:lvl7pPr>
      <a:lvl8pPr marL="4480560" algn="l" defTabSz="1280160" rtl="0" eaLnBrk="1" latinLnBrk="0" hangingPunct="1">
        <a:defRPr kumimoji="1" sz="2520" kern="1200">
          <a:solidFill>
            <a:schemeClr val="tx1"/>
          </a:solidFill>
          <a:latin typeface="+mn-lt"/>
          <a:ea typeface="+mn-ea"/>
          <a:cs typeface="+mn-cs"/>
        </a:defRPr>
      </a:lvl8pPr>
      <a:lvl9pPr marL="5120640" algn="l" defTabSz="1280160" rtl="0" eaLnBrk="1" latinLnBrk="0" hangingPunct="1">
        <a:defRPr kumimoji="1" sz="25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jpeg"/><Relationship Id="rId18" Type="http://schemas.openxmlformats.org/officeDocument/2006/relationships/image" Target="../media/image16.png"/><Relationship Id="rId26" Type="http://schemas.openxmlformats.org/officeDocument/2006/relationships/image" Target="../media/image24.png"/><Relationship Id="rId3" Type="http://schemas.openxmlformats.org/officeDocument/2006/relationships/image" Target="../media/image1.png"/><Relationship Id="rId21" Type="http://schemas.openxmlformats.org/officeDocument/2006/relationships/image" Target="../media/image19.png"/><Relationship Id="rId34" Type="http://schemas.openxmlformats.org/officeDocument/2006/relationships/image" Target="../media/image32.jpeg"/><Relationship Id="rId7" Type="http://schemas.openxmlformats.org/officeDocument/2006/relationships/image" Target="../media/image5.png"/><Relationship Id="rId12" Type="http://schemas.openxmlformats.org/officeDocument/2006/relationships/image" Target="../media/image10.png"/><Relationship Id="rId17" Type="http://schemas.openxmlformats.org/officeDocument/2006/relationships/image" Target="../media/image15.png"/><Relationship Id="rId25" Type="http://schemas.openxmlformats.org/officeDocument/2006/relationships/image" Target="../media/image23.png"/><Relationship Id="rId33" Type="http://schemas.openxmlformats.org/officeDocument/2006/relationships/image" Target="../media/image31.jpeg"/><Relationship Id="rId2" Type="http://schemas.openxmlformats.org/officeDocument/2006/relationships/notesSlide" Target="../notesSlides/notesSlide1.xml"/><Relationship Id="rId16" Type="http://schemas.openxmlformats.org/officeDocument/2006/relationships/image" Target="../media/image14.png"/><Relationship Id="rId20" Type="http://schemas.openxmlformats.org/officeDocument/2006/relationships/image" Target="../media/image18.png"/><Relationship Id="rId29" Type="http://schemas.openxmlformats.org/officeDocument/2006/relationships/image" Target="../media/image27.png"/><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image" Target="../media/image9.png"/><Relationship Id="rId24" Type="http://schemas.openxmlformats.org/officeDocument/2006/relationships/image" Target="../media/image22.png"/><Relationship Id="rId32" Type="http://schemas.openxmlformats.org/officeDocument/2006/relationships/image" Target="../media/image30.png"/><Relationship Id="rId5" Type="http://schemas.openxmlformats.org/officeDocument/2006/relationships/image" Target="../media/image3.png"/><Relationship Id="rId15" Type="http://schemas.openxmlformats.org/officeDocument/2006/relationships/image" Target="../media/image13.png"/><Relationship Id="rId23" Type="http://schemas.openxmlformats.org/officeDocument/2006/relationships/image" Target="../media/image21.png"/><Relationship Id="rId28" Type="http://schemas.openxmlformats.org/officeDocument/2006/relationships/image" Target="../media/image26.png"/><Relationship Id="rId10" Type="http://schemas.openxmlformats.org/officeDocument/2006/relationships/image" Target="../media/image8.png"/><Relationship Id="rId19" Type="http://schemas.openxmlformats.org/officeDocument/2006/relationships/image" Target="../media/image17.png"/><Relationship Id="rId31" Type="http://schemas.openxmlformats.org/officeDocument/2006/relationships/image" Target="../media/image29.pn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2.png"/><Relationship Id="rId22" Type="http://schemas.openxmlformats.org/officeDocument/2006/relationships/image" Target="../media/image20.png"/><Relationship Id="rId27" Type="http://schemas.openxmlformats.org/officeDocument/2006/relationships/image" Target="../media/image25.jpeg"/><Relationship Id="rId30" Type="http://schemas.openxmlformats.org/officeDocument/2006/relationships/image" Target="../media/image28.png"/></Relationships>
</file>

<file path=ppt/slides/_rels/slide2.xml.rels><?xml version="1.0" encoding="UTF-8" standalone="yes"?>
<Relationships xmlns="http://schemas.openxmlformats.org/package/2006/relationships"><Relationship Id="rId8" Type="http://schemas.openxmlformats.org/officeDocument/2006/relationships/image" Target="../media/image33.png"/><Relationship Id="rId13" Type="http://schemas.openxmlformats.org/officeDocument/2006/relationships/image" Target="../media/image38.jpeg"/><Relationship Id="rId18" Type="http://schemas.openxmlformats.org/officeDocument/2006/relationships/image" Target="../media/image42.png"/><Relationship Id="rId3" Type="http://schemas.openxmlformats.org/officeDocument/2006/relationships/image" Target="../media/image1.png"/><Relationship Id="rId21" Type="http://schemas.openxmlformats.org/officeDocument/2006/relationships/image" Target="../media/image45.png"/><Relationship Id="rId7" Type="http://schemas.openxmlformats.org/officeDocument/2006/relationships/image" Target="../media/image5.png"/><Relationship Id="rId12" Type="http://schemas.openxmlformats.org/officeDocument/2006/relationships/image" Target="../media/image37.jpeg"/><Relationship Id="rId17" Type="http://schemas.openxmlformats.org/officeDocument/2006/relationships/image" Target="../media/image19.png"/><Relationship Id="rId2" Type="http://schemas.openxmlformats.org/officeDocument/2006/relationships/notesSlide" Target="../notesSlides/notesSlide2.xml"/><Relationship Id="rId16" Type="http://schemas.openxmlformats.org/officeDocument/2006/relationships/image" Target="../media/image41.png"/><Relationship Id="rId20" Type="http://schemas.openxmlformats.org/officeDocument/2006/relationships/image" Target="../media/image44.png"/><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image" Target="../media/image36.png"/><Relationship Id="rId5" Type="http://schemas.openxmlformats.org/officeDocument/2006/relationships/image" Target="../media/image3.png"/><Relationship Id="rId15" Type="http://schemas.openxmlformats.org/officeDocument/2006/relationships/image" Target="../media/image40.png"/><Relationship Id="rId23" Type="http://schemas.openxmlformats.org/officeDocument/2006/relationships/image" Target="../media/image47.png"/><Relationship Id="rId10" Type="http://schemas.openxmlformats.org/officeDocument/2006/relationships/image" Target="../media/image35.png"/><Relationship Id="rId19" Type="http://schemas.openxmlformats.org/officeDocument/2006/relationships/image" Target="../media/image43.jpeg"/><Relationship Id="rId4" Type="http://schemas.openxmlformats.org/officeDocument/2006/relationships/image" Target="../media/image2.png"/><Relationship Id="rId9" Type="http://schemas.openxmlformats.org/officeDocument/2006/relationships/image" Target="../media/image34.png"/><Relationship Id="rId14" Type="http://schemas.openxmlformats.org/officeDocument/2006/relationships/image" Target="../media/image39.png"/><Relationship Id="rId22" Type="http://schemas.openxmlformats.org/officeDocument/2006/relationships/image" Target="../media/image4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12"/>
          <p:cNvSpPr>
            <a:spLocks noChangeArrowheads="1"/>
          </p:cNvSpPr>
          <p:nvPr/>
        </p:nvSpPr>
        <p:spPr bwMode="auto">
          <a:xfrm>
            <a:off x="7579518" y="-6554"/>
            <a:ext cx="1056424" cy="738188"/>
          </a:xfrm>
          <a:prstGeom prst="rect">
            <a:avLst/>
          </a:prstGeom>
          <a:solidFill>
            <a:srgbClr val="103879"/>
          </a:solidFill>
          <a:ln>
            <a:noFill/>
          </a:ln>
          <a:extLst>
            <a:ext uri="{91240B29-F687-4F45-9708-019B960494DF}">
              <a14:hiddenLine xmlns:a14="http://schemas.microsoft.com/office/drawing/2010/main" w="25400" algn="ctr">
                <a:solidFill>
                  <a:srgbClr val="000000"/>
                </a:solidFill>
                <a:round/>
                <a:headEnd/>
                <a:tailEnd/>
              </a14:hiddenLine>
            </a:ext>
          </a:extLst>
        </p:spPr>
        <p:txBody>
          <a:bodyPr wrap="square" lIns="46800" tIns="46800" rIns="46800" bIns="46800" anchor="ctr">
            <a:spAutoFit/>
          </a:bodyPr>
          <a:lstStyle/>
          <a:p>
            <a:pPr eaLnBrk="1"/>
            <a:endParaRPr lang="ja-JP" altLang="en-US">
              <a:ea typeface="ＭＳ Ｐゴシック" panose="020B0600070205080204" pitchFamily="50" charset="-128"/>
            </a:endParaRPr>
          </a:p>
        </p:txBody>
      </p:sp>
      <p:sp>
        <p:nvSpPr>
          <p:cNvPr id="6" name="正方形/長方形 7"/>
          <p:cNvSpPr>
            <a:spLocks noChangeArrowheads="1"/>
          </p:cNvSpPr>
          <p:nvPr/>
        </p:nvSpPr>
        <p:spPr bwMode="auto">
          <a:xfrm>
            <a:off x="2363440" y="-9056"/>
            <a:ext cx="3282058" cy="738188"/>
          </a:xfrm>
          <a:prstGeom prst="rect">
            <a:avLst/>
          </a:prstGeom>
          <a:solidFill>
            <a:srgbClr val="103879"/>
          </a:solidFill>
          <a:ln>
            <a:noFill/>
          </a:ln>
          <a:extLst>
            <a:ext uri="{91240B29-F687-4F45-9708-019B960494DF}">
              <a14:hiddenLine xmlns:a14="http://schemas.microsoft.com/office/drawing/2010/main" w="25400" algn="ctr">
                <a:solidFill>
                  <a:srgbClr val="000000"/>
                </a:solidFill>
                <a:round/>
                <a:headEnd/>
                <a:tailEnd/>
              </a14:hiddenLine>
            </a:ext>
          </a:extLst>
        </p:spPr>
        <p:txBody>
          <a:bodyPr wrap="square" lIns="46800" tIns="46800" rIns="46800" bIns="46800" anchor="ctr">
            <a:spAutoFit/>
          </a:bodyPr>
          <a:lstStyle/>
          <a:p>
            <a:pPr eaLnBrk="1"/>
            <a:endParaRPr lang="ja-JP" altLang="en-US">
              <a:ea typeface="ＭＳ Ｐゴシック" panose="020B0600070205080204" pitchFamily="50" charset="-128"/>
            </a:endParaRPr>
          </a:p>
        </p:txBody>
      </p:sp>
      <p:sp>
        <p:nvSpPr>
          <p:cNvPr id="7" name="Rectangle 15"/>
          <p:cNvSpPr>
            <a:spLocks/>
          </p:cNvSpPr>
          <p:nvPr/>
        </p:nvSpPr>
        <p:spPr bwMode="auto">
          <a:xfrm>
            <a:off x="2404084" y="133622"/>
            <a:ext cx="1286569" cy="41549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19" tIns="45719" rIns="45719" bIns="45719">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a:spcBef>
                <a:spcPct val="0"/>
              </a:spcBef>
              <a:buSzTx/>
              <a:buFontTx/>
              <a:buNone/>
            </a:pPr>
            <a:r>
              <a:rPr lang="ja-JP" altLang="en-US" sz="1050" b="1" dirty="0">
                <a:solidFill>
                  <a:schemeClr val="bg1"/>
                </a:solidFill>
                <a:latin typeface="Meiryo UI" panose="020B0604030504040204" pitchFamily="50" charset="-128"/>
                <a:ea typeface="Meiryo UI" panose="020B0604030504040204" pitchFamily="50" charset="-128"/>
                <a:sym typeface="HGP創英角ｺﾞｼｯｸUB" panose="020B0900000000000000" pitchFamily="50" charset="-128"/>
              </a:rPr>
              <a:t>自然冷媒</a:t>
            </a:r>
            <a:r>
              <a:rPr lang="en-US" altLang="ja-JP" sz="1050" b="1" dirty="0">
                <a:solidFill>
                  <a:schemeClr val="bg1"/>
                </a:solidFill>
                <a:latin typeface="Meiryo UI" panose="020B0604030504040204" pitchFamily="50" charset="-128"/>
                <a:ea typeface="Meiryo UI" panose="020B0604030504040204" pitchFamily="50" charset="-128"/>
                <a:sym typeface="HGP創英角ｺﾞｼｯｸUB" panose="020B0900000000000000" pitchFamily="50" charset="-128"/>
              </a:rPr>
              <a:t>CO</a:t>
            </a:r>
            <a:r>
              <a:rPr lang="en-US" altLang="ja-JP" sz="600" b="1" dirty="0">
                <a:solidFill>
                  <a:schemeClr val="bg1"/>
                </a:solidFill>
                <a:latin typeface="Meiryo UI" panose="020B0604030504040204" pitchFamily="50" charset="-128"/>
                <a:ea typeface="Meiryo UI" panose="020B0604030504040204" pitchFamily="50" charset="-128"/>
                <a:sym typeface="HGP創英角ｺﾞｼｯｸUB" panose="020B0900000000000000" pitchFamily="50" charset="-128"/>
              </a:rPr>
              <a:t>2</a:t>
            </a:r>
            <a:r>
              <a:rPr lang="ja-JP" altLang="en-US" sz="1050" b="1" dirty="0">
                <a:solidFill>
                  <a:schemeClr val="bg1"/>
                </a:solidFill>
                <a:latin typeface="Meiryo UI" panose="020B0604030504040204" pitchFamily="50" charset="-128"/>
                <a:ea typeface="Meiryo UI" panose="020B0604030504040204" pitchFamily="50" charset="-128"/>
                <a:sym typeface="HGP創英角ｺﾞｼｯｸUB" panose="020B0900000000000000" pitchFamily="50" charset="-128"/>
              </a:rPr>
              <a:t>家庭用</a:t>
            </a:r>
          </a:p>
          <a:p>
            <a:pPr algn="ctr" eaLnBrk="1">
              <a:spcBef>
                <a:spcPct val="0"/>
              </a:spcBef>
              <a:buSzTx/>
              <a:buFontTx/>
              <a:buNone/>
            </a:pPr>
            <a:r>
              <a:rPr lang="ja-JP" altLang="en-US" sz="1050" b="1" dirty="0">
                <a:solidFill>
                  <a:schemeClr val="bg1"/>
                </a:solidFill>
                <a:latin typeface="Meiryo UI" panose="020B0604030504040204" pitchFamily="50" charset="-128"/>
                <a:ea typeface="Meiryo UI" panose="020B0604030504040204" pitchFamily="50" charset="-128"/>
                <a:sym typeface="HGP創英角ｺﾞｼｯｸUB" panose="020B0900000000000000" pitchFamily="50" charset="-128"/>
              </a:rPr>
              <a:t>ヒートポンプ給湯機</a:t>
            </a:r>
          </a:p>
        </p:txBody>
      </p:sp>
      <p:sp>
        <p:nvSpPr>
          <p:cNvPr id="8" name="Rectangle 21"/>
          <p:cNvSpPr>
            <a:spLocks/>
          </p:cNvSpPr>
          <p:nvPr/>
        </p:nvSpPr>
        <p:spPr bwMode="auto">
          <a:xfrm>
            <a:off x="7723722" y="194652"/>
            <a:ext cx="807270" cy="307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19" tIns="45719" rIns="45719" bIns="45719">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a:spcBef>
                <a:spcPct val="0"/>
              </a:spcBef>
              <a:buSzTx/>
              <a:buFontTx/>
              <a:buNone/>
            </a:pPr>
            <a:r>
              <a:rPr lang="ja-JP" altLang="en-US" sz="1400" b="1" dirty="0">
                <a:solidFill>
                  <a:schemeClr val="bg1"/>
                </a:solidFill>
                <a:latin typeface="Meiryo UI" panose="020B0604030504040204" pitchFamily="50" charset="-128"/>
                <a:ea typeface="Meiryo UI" panose="020B0604030504040204" pitchFamily="50" charset="-128"/>
                <a:sym typeface="HGP創英角ｺﾞｼｯｸUB" panose="020B0900000000000000" pitchFamily="50" charset="-128"/>
              </a:rPr>
              <a:t>フルオート</a:t>
            </a:r>
          </a:p>
        </p:txBody>
      </p:sp>
      <p:sp>
        <p:nvSpPr>
          <p:cNvPr id="9" name="Rectangle 51"/>
          <p:cNvSpPr>
            <a:spLocks/>
          </p:cNvSpPr>
          <p:nvPr/>
        </p:nvSpPr>
        <p:spPr bwMode="auto">
          <a:xfrm>
            <a:off x="3296823" y="130754"/>
            <a:ext cx="2646363" cy="40010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19" tIns="45719" rIns="45719" bIns="45719">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a:spcBef>
                <a:spcPct val="0"/>
              </a:spcBef>
              <a:buSzTx/>
              <a:buFontTx/>
              <a:buNone/>
            </a:pPr>
            <a:r>
              <a:rPr lang="ja-JP" altLang="en-US" sz="2000" b="1" dirty="0">
                <a:solidFill>
                  <a:schemeClr val="bg1"/>
                </a:solidFill>
                <a:latin typeface="Meiryo UI" panose="020B0604030504040204" pitchFamily="50" charset="-128"/>
                <a:ea typeface="Meiryo UI" panose="020B0604030504040204" pitchFamily="50" charset="-128"/>
                <a:sym typeface="HGP創英角ｺﾞｼｯｸUB" panose="020B0900000000000000" pitchFamily="50" charset="-128"/>
              </a:rPr>
              <a:t>コロナエコキュート</a:t>
            </a:r>
          </a:p>
        </p:txBody>
      </p:sp>
      <p:sp>
        <p:nvSpPr>
          <p:cNvPr id="10" name="Rectangle 16"/>
          <p:cNvSpPr>
            <a:spLocks/>
          </p:cNvSpPr>
          <p:nvPr/>
        </p:nvSpPr>
        <p:spPr bwMode="auto">
          <a:xfrm>
            <a:off x="5737269" y="130254"/>
            <a:ext cx="1815559" cy="5386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19" tIns="45719" rIns="45719" bIns="45719">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a:spcBef>
                <a:spcPct val="0"/>
              </a:spcBef>
              <a:buSzTx/>
              <a:buFontTx/>
              <a:buNone/>
            </a:pPr>
            <a:r>
              <a:rPr lang="ja-JP" altLang="en-US" sz="1100" b="1" dirty="0">
                <a:solidFill>
                  <a:srgbClr val="103879"/>
                </a:solidFill>
                <a:latin typeface="Meiryo UI" panose="020B0604030504040204" pitchFamily="50" charset="-128"/>
                <a:ea typeface="Meiryo UI" panose="020B0604030504040204" pitchFamily="50" charset="-128"/>
                <a:sym typeface="HGP創英角ｺﾞｼｯｸUB" panose="020B0900000000000000" pitchFamily="50" charset="-128"/>
              </a:rPr>
              <a:t>一般地向け（－</a:t>
            </a:r>
            <a:r>
              <a:rPr lang="en-US" altLang="ja-JP" sz="1100" b="1" dirty="0">
                <a:solidFill>
                  <a:srgbClr val="103879"/>
                </a:solidFill>
                <a:latin typeface="Meiryo UI" panose="020B0604030504040204" pitchFamily="50" charset="-128"/>
                <a:ea typeface="Meiryo UI" panose="020B0604030504040204" pitchFamily="50" charset="-128"/>
                <a:sym typeface="HGP創英角ｺﾞｼｯｸUB" panose="020B0900000000000000" pitchFamily="50" charset="-128"/>
              </a:rPr>
              <a:t>10℃</a:t>
            </a:r>
            <a:r>
              <a:rPr lang="ja-JP" altLang="en-US" sz="1100" b="1" dirty="0">
                <a:solidFill>
                  <a:srgbClr val="103879"/>
                </a:solidFill>
                <a:latin typeface="Meiryo UI" panose="020B0604030504040204" pitchFamily="50" charset="-128"/>
                <a:ea typeface="Meiryo UI" panose="020B0604030504040204" pitchFamily="50" charset="-128"/>
                <a:sym typeface="HGP創英角ｺﾞｼｯｸUB" panose="020B0900000000000000" pitchFamily="50" charset="-128"/>
              </a:rPr>
              <a:t>対応）</a:t>
            </a:r>
            <a:endParaRPr lang="en-US" altLang="ja-JP" sz="1100" b="1" dirty="0">
              <a:solidFill>
                <a:srgbClr val="103879"/>
              </a:solidFill>
              <a:latin typeface="Meiryo UI" panose="020B0604030504040204" pitchFamily="50" charset="-128"/>
              <a:ea typeface="Meiryo UI" panose="020B0604030504040204" pitchFamily="50" charset="-128"/>
              <a:sym typeface="HGP創英角ｺﾞｼｯｸUB" panose="020B0900000000000000" pitchFamily="50" charset="-128"/>
            </a:endParaRPr>
          </a:p>
          <a:p>
            <a:pPr algn="ctr" eaLnBrk="1">
              <a:spcBef>
                <a:spcPct val="0"/>
              </a:spcBef>
              <a:buSzTx/>
              <a:buFontTx/>
              <a:buNone/>
            </a:pPr>
            <a:r>
              <a:rPr lang="en-US" altLang="ja-JP" sz="1800" b="1" dirty="0" smtClean="0">
                <a:solidFill>
                  <a:srgbClr val="103879"/>
                </a:solidFill>
                <a:latin typeface="Meiryo UI" panose="020B0604030504040204" pitchFamily="50" charset="-128"/>
                <a:ea typeface="Meiryo UI" panose="020B0604030504040204" pitchFamily="50" charset="-128"/>
                <a:sym typeface="HGP創英角ｺﾞｼｯｸUB" panose="020B0900000000000000" pitchFamily="50" charset="-128"/>
              </a:rPr>
              <a:t>370L</a:t>
            </a:r>
            <a:endParaRPr lang="ja-JP" altLang="en-US" sz="1100" b="1" dirty="0">
              <a:solidFill>
                <a:srgbClr val="103879"/>
              </a:solidFill>
              <a:latin typeface="Meiryo UI" panose="020B0604030504040204" pitchFamily="50" charset="-128"/>
              <a:ea typeface="Meiryo UI" panose="020B0604030504040204" pitchFamily="50" charset="-128"/>
              <a:sym typeface="HGP創英角ｺﾞｼｯｸUB" panose="020B0900000000000000" pitchFamily="50" charset="-128"/>
            </a:endParaRPr>
          </a:p>
        </p:txBody>
      </p:sp>
      <p:pic>
        <p:nvPicPr>
          <p:cNvPr id="11" name="図 4"/>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5239" y="134738"/>
            <a:ext cx="1863725"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グループ化 142"/>
          <p:cNvGrpSpPr>
            <a:grpSpLocks/>
          </p:cNvGrpSpPr>
          <p:nvPr/>
        </p:nvGrpSpPr>
        <p:grpSpPr bwMode="auto">
          <a:xfrm>
            <a:off x="8601978" y="141538"/>
            <a:ext cx="4285786" cy="571552"/>
            <a:chOff x="10845800" y="379413"/>
            <a:chExt cx="3964484" cy="528298"/>
          </a:xfrm>
        </p:grpSpPr>
        <p:grpSp>
          <p:nvGrpSpPr>
            <p:cNvPr id="13" name="グループ化 143"/>
            <p:cNvGrpSpPr>
              <a:grpSpLocks/>
            </p:cNvGrpSpPr>
            <p:nvPr/>
          </p:nvGrpSpPr>
          <p:grpSpPr bwMode="auto">
            <a:xfrm>
              <a:off x="10845800" y="379413"/>
              <a:ext cx="3964484" cy="528298"/>
              <a:chOff x="10845800" y="379413"/>
              <a:chExt cx="3964484" cy="528298"/>
            </a:xfrm>
          </p:grpSpPr>
          <p:grpSp>
            <p:nvGrpSpPr>
              <p:cNvPr id="16" name="Group 40"/>
              <p:cNvGrpSpPr>
                <a:grpSpLocks/>
              </p:cNvGrpSpPr>
              <p:nvPr/>
            </p:nvGrpSpPr>
            <p:grpSpPr bwMode="auto">
              <a:xfrm>
                <a:off x="10845800" y="379413"/>
                <a:ext cx="3964484" cy="528298"/>
                <a:chOff x="-77788" y="0"/>
                <a:chExt cx="3964485" cy="527905"/>
              </a:xfrm>
            </p:grpSpPr>
            <p:pic>
              <p:nvPicPr>
                <p:cNvPr id="26" name="Picture 41" descr="名称未設定-1"/>
                <p:cNvPicPr>
                  <a:picLocks noChangeAspect="1"/>
                </p:cNvPicPr>
                <p:nvPr/>
              </p:nvPicPr>
              <p:blipFill>
                <a:blip r:embed="rId4">
                  <a:extLst>
                    <a:ext uri="{28A0092B-C50C-407E-A947-70E740481C1C}">
                      <a14:useLocalDpi xmlns:a14="http://schemas.microsoft.com/office/drawing/2010/main" val="0"/>
                    </a:ext>
                  </a:extLst>
                </a:blip>
                <a:srcRect t="17368" b="76176"/>
                <a:stretch>
                  <a:fillRect/>
                </a:stretch>
              </p:blipFill>
              <p:spPr bwMode="auto">
                <a:xfrm>
                  <a:off x="131762" y="0"/>
                  <a:ext cx="3563938" cy="288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7" name="Rectangle 42"/>
                <p:cNvSpPr>
                  <a:spLocks/>
                </p:cNvSpPr>
                <p:nvPr/>
              </p:nvSpPr>
              <p:spPr bwMode="auto">
                <a:xfrm>
                  <a:off x="-77788" y="316017"/>
                  <a:ext cx="628650" cy="211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a:lnSpc>
                      <a:spcPct val="50000"/>
                    </a:lnSpc>
                    <a:spcBef>
                      <a:spcPts val="300"/>
                    </a:spcBef>
                    <a:buSzTx/>
                    <a:buFontTx/>
                    <a:buNone/>
                  </a:pPr>
                  <a:r>
                    <a:rPr lang="ja-JP" altLang="en-US" sz="500">
                      <a:latin typeface="ＭＳ Ｐゴシック" panose="020B0600070205080204" pitchFamily="50" charset="-128"/>
                      <a:ea typeface="ＭＳ Ｐゴシック" panose="020B0600070205080204" pitchFamily="50" charset="-128"/>
                      <a:sym typeface="ＭＳ Ｐゴシック" panose="020B0600070205080204" pitchFamily="50" charset="-128"/>
                    </a:rPr>
                    <a:t>ふろ自動</a:t>
                  </a:r>
                  <a:endParaRPr lang="ja-JP" altLang="en-US" sz="500">
                    <a:ea typeface="ＭＳ Ｐゴシック" panose="020B0600070205080204" pitchFamily="50" charset="-128"/>
                  </a:endParaRPr>
                </a:p>
                <a:p>
                  <a:pPr algn="ctr" eaLnBrk="1">
                    <a:lnSpc>
                      <a:spcPct val="50000"/>
                    </a:lnSpc>
                    <a:spcBef>
                      <a:spcPts val="300"/>
                    </a:spcBef>
                    <a:buSzTx/>
                    <a:buFontTx/>
                    <a:buNone/>
                  </a:pPr>
                  <a:r>
                    <a:rPr lang="ja-JP" altLang="en-US" sz="500">
                      <a:latin typeface="ＭＳ Ｐゴシック" panose="020B0600070205080204" pitchFamily="50" charset="-128"/>
                      <a:ea typeface="ＭＳ Ｐゴシック" panose="020B0600070205080204" pitchFamily="50" charset="-128"/>
                      <a:sym typeface="ＭＳ Ｐゴシック" panose="020B0600070205080204" pitchFamily="50" charset="-128"/>
                    </a:rPr>
                    <a:t>スイッチオン</a:t>
                  </a:r>
                  <a:endParaRPr lang="ja-JP" altLang="en-US" sz="500">
                    <a:ea typeface="ＭＳ Ｐゴシック" panose="020B0600070205080204" pitchFamily="50" charset="-128"/>
                  </a:endParaRPr>
                </a:p>
              </p:txBody>
            </p:sp>
            <p:sp>
              <p:nvSpPr>
                <p:cNvPr id="28" name="Rectangle 43"/>
                <p:cNvSpPr>
                  <a:spLocks/>
                </p:cNvSpPr>
                <p:nvPr/>
              </p:nvSpPr>
              <p:spPr bwMode="auto">
                <a:xfrm>
                  <a:off x="647641" y="333342"/>
                  <a:ext cx="628650" cy="13070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a:lnSpc>
                      <a:spcPct val="50000"/>
                    </a:lnSpc>
                    <a:spcBef>
                      <a:spcPts val="300"/>
                    </a:spcBef>
                    <a:buSzTx/>
                    <a:buFontTx/>
                    <a:buNone/>
                  </a:pPr>
                  <a:r>
                    <a:rPr lang="ja-JP" altLang="en-US" sz="500">
                      <a:latin typeface="ＭＳ Ｐゴシック" panose="020B0600070205080204" pitchFamily="50" charset="-128"/>
                      <a:ea typeface="ＭＳ Ｐゴシック" panose="020B0600070205080204" pitchFamily="50" charset="-128"/>
                      <a:sym typeface="ＭＳ Ｐゴシック" panose="020B0600070205080204" pitchFamily="50" charset="-128"/>
                    </a:rPr>
                    <a:t>お湯はり開始</a:t>
                  </a:r>
                  <a:endParaRPr lang="ja-JP" altLang="en-US" sz="500">
                    <a:ea typeface="ＭＳ Ｐゴシック" panose="020B0600070205080204" pitchFamily="50" charset="-128"/>
                  </a:endParaRPr>
                </a:p>
              </p:txBody>
            </p:sp>
            <p:sp>
              <p:nvSpPr>
                <p:cNvPr id="29" name="Rectangle 44"/>
                <p:cNvSpPr>
                  <a:spLocks/>
                </p:cNvSpPr>
                <p:nvPr/>
              </p:nvSpPr>
              <p:spPr bwMode="auto">
                <a:xfrm>
                  <a:off x="1121084" y="291882"/>
                  <a:ext cx="844550" cy="211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a:lnSpc>
                      <a:spcPct val="50000"/>
                    </a:lnSpc>
                    <a:spcBef>
                      <a:spcPts val="300"/>
                    </a:spcBef>
                    <a:buSzTx/>
                    <a:buFontTx/>
                    <a:buNone/>
                  </a:pPr>
                  <a:r>
                    <a:rPr lang="ja-JP" altLang="en-US" sz="500">
                      <a:latin typeface="ＭＳ Ｐゴシック" panose="020B0600070205080204" pitchFamily="50" charset="-128"/>
                      <a:ea typeface="ＭＳ Ｐゴシック" panose="020B0600070205080204" pitchFamily="50" charset="-128"/>
                      <a:sym typeface="ＭＳ Ｐゴシック" panose="020B0600070205080204" pitchFamily="50" charset="-128"/>
                    </a:rPr>
                    <a:t>設定された湯温・</a:t>
                  </a:r>
                  <a:endParaRPr lang="ja-JP" altLang="en-US" sz="500">
                    <a:ea typeface="ＭＳ Ｐゴシック" panose="020B0600070205080204" pitchFamily="50" charset="-128"/>
                  </a:endParaRPr>
                </a:p>
                <a:p>
                  <a:pPr algn="ctr" eaLnBrk="1">
                    <a:lnSpc>
                      <a:spcPct val="50000"/>
                    </a:lnSpc>
                    <a:spcBef>
                      <a:spcPts val="300"/>
                    </a:spcBef>
                    <a:buSzTx/>
                    <a:buFontTx/>
                    <a:buNone/>
                  </a:pPr>
                  <a:r>
                    <a:rPr lang="ja-JP" altLang="en-US" sz="500">
                      <a:latin typeface="ＭＳ Ｐゴシック" panose="020B0600070205080204" pitchFamily="50" charset="-128"/>
                      <a:ea typeface="ＭＳ Ｐゴシック" panose="020B0600070205080204" pitchFamily="50" charset="-128"/>
                      <a:sym typeface="ＭＳ Ｐゴシック" panose="020B0600070205080204" pitchFamily="50" charset="-128"/>
                    </a:rPr>
                    <a:t>湯量でお湯はり停止</a:t>
                  </a:r>
                  <a:endParaRPr lang="ja-JP" altLang="en-US" sz="500">
                    <a:ea typeface="ＭＳ Ｐゴシック" panose="020B0600070205080204" pitchFamily="50" charset="-128"/>
                  </a:endParaRPr>
                </a:p>
              </p:txBody>
            </p:sp>
            <p:sp>
              <p:nvSpPr>
                <p:cNvPr id="30" name="Rectangle 45"/>
                <p:cNvSpPr>
                  <a:spLocks/>
                </p:cNvSpPr>
                <p:nvPr/>
              </p:nvSpPr>
              <p:spPr bwMode="auto">
                <a:xfrm>
                  <a:off x="1741676" y="300286"/>
                  <a:ext cx="774700" cy="211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a:lnSpc>
                      <a:spcPct val="50000"/>
                    </a:lnSpc>
                    <a:spcBef>
                      <a:spcPts val="300"/>
                    </a:spcBef>
                    <a:buSzTx/>
                    <a:buFontTx/>
                    <a:buNone/>
                  </a:pPr>
                  <a:r>
                    <a:rPr lang="ja-JP" altLang="en-US" sz="500">
                      <a:latin typeface="ＭＳ Ｐゴシック" panose="020B0600070205080204" pitchFamily="50" charset="-128"/>
                      <a:ea typeface="ＭＳ Ｐゴシック" panose="020B0600070205080204" pitchFamily="50" charset="-128"/>
                      <a:sym typeface="ＭＳ Ｐゴシック" panose="020B0600070205080204" pitchFamily="50" charset="-128"/>
                    </a:rPr>
                    <a:t>メロディと音声</a:t>
                  </a:r>
                  <a:endParaRPr lang="ja-JP" altLang="en-US" sz="500">
                    <a:ea typeface="ＭＳ Ｐゴシック" panose="020B0600070205080204" pitchFamily="50" charset="-128"/>
                  </a:endParaRPr>
                </a:p>
                <a:p>
                  <a:pPr algn="ctr" eaLnBrk="1">
                    <a:lnSpc>
                      <a:spcPct val="50000"/>
                    </a:lnSpc>
                    <a:spcBef>
                      <a:spcPts val="300"/>
                    </a:spcBef>
                    <a:buSzTx/>
                    <a:buFontTx/>
                    <a:buNone/>
                  </a:pPr>
                  <a:r>
                    <a:rPr lang="ja-JP" altLang="en-US" sz="500">
                      <a:latin typeface="ＭＳ Ｐゴシック" panose="020B0600070205080204" pitchFamily="50" charset="-128"/>
                      <a:ea typeface="ＭＳ Ｐゴシック" panose="020B0600070205080204" pitchFamily="50" charset="-128"/>
                      <a:sym typeface="ＭＳ Ｐゴシック" panose="020B0600070205080204" pitchFamily="50" charset="-128"/>
                    </a:rPr>
                    <a:t>ガイドでお知らせ</a:t>
                  </a:r>
                  <a:endParaRPr lang="ja-JP" altLang="en-US" sz="500">
                    <a:ea typeface="ＭＳ Ｐゴシック" panose="020B0600070205080204" pitchFamily="50" charset="-128"/>
                  </a:endParaRPr>
                </a:p>
              </p:txBody>
            </p:sp>
            <p:sp>
              <p:nvSpPr>
                <p:cNvPr id="31" name="Rectangle 46"/>
                <p:cNvSpPr>
                  <a:spLocks/>
                </p:cNvSpPr>
                <p:nvPr/>
              </p:nvSpPr>
              <p:spPr bwMode="auto">
                <a:xfrm>
                  <a:off x="2548389" y="304573"/>
                  <a:ext cx="628650" cy="13800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a:lnSpc>
                      <a:spcPct val="50000"/>
                    </a:lnSpc>
                    <a:spcBef>
                      <a:spcPts val="300"/>
                    </a:spcBef>
                    <a:buSzTx/>
                    <a:buFontTx/>
                    <a:buNone/>
                  </a:pPr>
                  <a:r>
                    <a:rPr lang="ja-JP" altLang="en-US" sz="500">
                      <a:latin typeface="ＭＳ Ｐゴシック" panose="020B0600070205080204" pitchFamily="50" charset="-128"/>
                      <a:ea typeface="ＭＳ Ｐゴシック" panose="020B0600070205080204" pitchFamily="50" charset="-128"/>
                      <a:sym typeface="ＭＳ Ｐゴシック" panose="020B0600070205080204" pitchFamily="50" charset="-128"/>
                    </a:rPr>
                    <a:t>入浴を待機</a:t>
                  </a:r>
                  <a:endParaRPr lang="ja-JP" altLang="en-US" sz="500">
                    <a:ea typeface="ＭＳ Ｐゴシック" panose="020B0600070205080204" pitchFamily="50" charset="-128"/>
                  </a:endParaRPr>
                </a:p>
              </p:txBody>
            </p:sp>
            <p:sp>
              <p:nvSpPr>
                <p:cNvPr id="32" name="Rectangle 47"/>
                <p:cNvSpPr>
                  <a:spLocks/>
                </p:cNvSpPr>
                <p:nvPr/>
              </p:nvSpPr>
              <p:spPr bwMode="auto">
                <a:xfrm>
                  <a:off x="2973884" y="288710"/>
                  <a:ext cx="912813" cy="211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a:lnSpc>
                      <a:spcPct val="50000"/>
                    </a:lnSpc>
                    <a:spcBef>
                      <a:spcPts val="300"/>
                    </a:spcBef>
                    <a:buSzTx/>
                    <a:buFontTx/>
                    <a:buNone/>
                  </a:pPr>
                  <a:r>
                    <a:rPr lang="ja-JP" altLang="en-US" sz="500">
                      <a:latin typeface="ＭＳ Ｐゴシック" panose="020B0600070205080204" pitchFamily="50" charset="-128"/>
                      <a:ea typeface="ＭＳ Ｐゴシック" panose="020B0600070205080204" pitchFamily="50" charset="-128"/>
                      <a:sym typeface="ＭＳ Ｐゴシック" panose="020B0600070205080204" pitchFamily="50" charset="-128"/>
                    </a:rPr>
                    <a:t>入浴を検知して</a:t>
                  </a:r>
                  <a:endParaRPr lang="ja-JP" altLang="en-US" sz="500">
                    <a:ea typeface="ＭＳ Ｐゴシック" panose="020B0600070205080204" pitchFamily="50" charset="-128"/>
                  </a:endParaRPr>
                </a:p>
                <a:p>
                  <a:pPr algn="ctr" eaLnBrk="1">
                    <a:lnSpc>
                      <a:spcPct val="50000"/>
                    </a:lnSpc>
                    <a:spcBef>
                      <a:spcPts val="300"/>
                    </a:spcBef>
                    <a:buSzTx/>
                    <a:buFontTx/>
                    <a:buNone/>
                  </a:pPr>
                  <a:r>
                    <a:rPr lang="ja-JP" altLang="en-US" sz="500">
                      <a:latin typeface="ＭＳ Ｐゴシック" panose="020B0600070205080204" pitchFamily="50" charset="-128"/>
                      <a:ea typeface="ＭＳ Ｐゴシック" panose="020B0600070205080204" pitchFamily="50" charset="-128"/>
                      <a:sym typeface="ＭＳ Ｐゴシック" panose="020B0600070205080204" pitchFamily="50" charset="-128"/>
                    </a:rPr>
                    <a:t>設定湯温に追いだき</a:t>
                  </a:r>
                  <a:endParaRPr lang="ja-JP" altLang="en-US" sz="500">
                    <a:ea typeface="ＭＳ Ｐゴシック" panose="020B0600070205080204" pitchFamily="50" charset="-128"/>
                  </a:endParaRPr>
                </a:p>
              </p:txBody>
            </p:sp>
          </p:grpSp>
          <p:grpSp>
            <p:nvGrpSpPr>
              <p:cNvPr id="17" name="グループ化 383"/>
              <p:cNvGrpSpPr>
                <a:grpSpLocks/>
              </p:cNvGrpSpPr>
              <p:nvPr/>
            </p:nvGrpSpPr>
            <p:grpSpPr bwMode="auto">
              <a:xfrm>
                <a:off x="12894467" y="379413"/>
                <a:ext cx="375438" cy="277812"/>
                <a:chOff x="12732542" y="393700"/>
                <a:chExt cx="375438" cy="277813"/>
              </a:xfrm>
            </p:grpSpPr>
            <p:sp>
              <p:nvSpPr>
                <p:cNvPr id="21" name="正方形/長方形 28"/>
                <p:cNvSpPr>
                  <a:spLocks noChangeArrowheads="1"/>
                </p:cNvSpPr>
                <p:nvPr/>
              </p:nvSpPr>
              <p:spPr bwMode="auto">
                <a:xfrm>
                  <a:off x="12732542" y="393700"/>
                  <a:ext cx="375438" cy="277813"/>
                </a:xfrm>
                <a:prstGeom prst="rect">
                  <a:avLst/>
                </a:prstGeom>
                <a:solidFill>
                  <a:srgbClr val="FFFFFF"/>
                </a:solidFill>
                <a:ln>
                  <a:noFill/>
                </a:ln>
                <a:effectLst/>
                <a:extLst>
                  <a:ext uri="{91240B29-F687-4F45-9708-019B960494DF}">
                    <a14:hiddenLine xmlns:a14="http://schemas.microsoft.com/office/drawing/2010/main" w="25400" algn="ctr">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46800" tIns="46800" rIns="46800" bIns="46800"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a:spcBef>
                      <a:spcPct val="0"/>
                    </a:spcBef>
                    <a:buSzTx/>
                    <a:buFontTx/>
                    <a:buNone/>
                  </a:pPr>
                  <a:endParaRPr lang="ja-JP" altLang="en-US" sz="2900">
                    <a:ea typeface="ＭＳ Ｐゴシック" panose="020B0600070205080204" pitchFamily="50" charset="-128"/>
                  </a:endParaRPr>
                </a:p>
              </p:txBody>
            </p:sp>
            <p:pic>
              <p:nvPicPr>
                <p:cNvPr id="22" name="Picture 429" descr="C:\Users\0128282\Desktop\アセット 1 - コピー.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732542" y="452437"/>
                  <a:ext cx="269900"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3" name="グループ化 30"/>
                <p:cNvGrpSpPr>
                  <a:grpSpLocks/>
                </p:cNvGrpSpPr>
                <p:nvPr/>
              </p:nvGrpSpPr>
              <p:grpSpPr bwMode="auto">
                <a:xfrm rot="-486031">
                  <a:off x="12960604" y="523413"/>
                  <a:ext cx="140931" cy="126122"/>
                  <a:chOff x="12864062" y="399465"/>
                  <a:chExt cx="197130" cy="176415"/>
                </a:xfrm>
              </p:grpSpPr>
              <p:sp>
                <p:nvSpPr>
                  <p:cNvPr id="24" name="稲妻 29"/>
                  <p:cNvSpPr>
                    <a:spLocks noChangeArrowheads="1"/>
                  </p:cNvSpPr>
                  <p:nvPr/>
                </p:nvSpPr>
                <p:spPr bwMode="auto">
                  <a:xfrm rot="4756427">
                    <a:off x="12913591" y="349936"/>
                    <a:ext cx="85145" cy="184204"/>
                  </a:xfrm>
                  <a:prstGeom prst="lightningBolt">
                    <a:avLst/>
                  </a:prstGeom>
                  <a:solidFill>
                    <a:srgbClr val="FFC000"/>
                  </a:solidFill>
                  <a:ln>
                    <a:noFill/>
                  </a:ln>
                  <a:extLst>
                    <a:ext uri="{91240B29-F687-4F45-9708-019B960494DF}">
                      <a14:hiddenLine xmlns:a14="http://schemas.microsoft.com/office/drawing/2010/main" w="25400" algn="ctr">
                        <a:solidFill>
                          <a:srgbClr val="000000"/>
                        </a:solidFill>
                        <a:round/>
                        <a:headEnd/>
                        <a:tailEnd/>
                      </a14:hiddenLine>
                    </a:ext>
                  </a:extLst>
                </p:spPr>
                <p:txBody>
                  <a:bodyPr lIns="46800" tIns="46800" rIns="46800" bIns="46800"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a:spcBef>
                        <a:spcPct val="0"/>
                      </a:spcBef>
                      <a:buSzTx/>
                      <a:buFontTx/>
                      <a:buNone/>
                    </a:pPr>
                    <a:endParaRPr lang="ja-JP" altLang="en-US" sz="2900">
                      <a:ea typeface="ＭＳ Ｐゴシック" panose="020B0600070205080204" pitchFamily="50" charset="-128"/>
                    </a:endParaRPr>
                  </a:p>
                </p:txBody>
              </p:sp>
              <p:sp>
                <p:nvSpPr>
                  <p:cNvPr id="25" name="稲妻 438"/>
                  <p:cNvSpPr>
                    <a:spLocks noChangeArrowheads="1"/>
                  </p:cNvSpPr>
                  <p:nvPr/>
                </p:nvSpPr>
                <p:spPr bwMode="auto">
                  <a:xfrm rot="4168104" flipH="1">
                    <a:off x="12932086" y="446775"/>
                    <a:ext cx="94629" cy="163582"/>
                  </a:xfrm>
                  <a:prstGeom prst="lightningBolt">
                    <a:avLst/>
                  </a:prstGeom>
                  <a:solidFill>
                    <a:srgbClr val="FFC000"/>
                  </a:solidFill>
                  <a:ln>
                    <a:noFill/>
                  </a:ln>
                  <a:extLst>
                    <a:ext uri="{91240B29-F687-4F45-9708-019B960494DF}">
                      <a14:hiddenLine xmlns:a14="http://schemas.microsoft.com/office/drawing/2010/main" w="25400" algn="ctr">
                        <a:solidFill>
                          <a:srgbClr val="000000"/>
                        </a:solidFill>
                        <a:round/>
                        <a:headEnd/>
                        <a:tailEnd/>
                      </a14:hiddenLine>
                    </a:ext>
                  </a:extLst>
                </p:spPr>
                <p:txBody>
                  <a:bodyPr lIns="46800" tIns="46800" rIns="46800" bIns="46800"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a:spcBef>
                        <a:spcPct val="0"/>
                      </a:spcBef>
                      <a:buSzTx/>
                      <a:buFontTx/>
                      <a:buNone/>
                    </a:pPr>
                    <a:endParaRPr lang="ja-JP" altLang="en-US" sz="2900">
                      <a:ea typeface="ＭＳ Ｐゴシック" panose="020B0600070205080204" pitchFamily="50" charset="-128"/>
                    </a:endParaRPr>
                  </a:p>
                </p:txBody>
              </p:sp>
            </p:grpSp>
          </p:grpSp>
          <p:sp>
            <p:nvSpPr>
              <p:cNvPr id="18" name="正方形/長方形 446"/>
              <p:cNvSpPr>
                <a:spLocks noChangeArrowheads="1"/>
              </p:cNvSpPr>
              <p:nvPr/>
            </p:nvSpPr>
            <p:spPr bwMode="auto">
              <a:xfrm>
                <a:off x="10988510" y="379413"/>
                <a:ext cx="515143" cy="277812"/>
              </a:xfrm>
              <a:prstGeom prst="rect">
                <a:avLst/>
              </a:prstGeom>
              <a:solidFill>
                <a:srgbClr val="FFFFFF"/>
              </a:solidFill>
              <a:ln>
                <a:noFill/>
              </a:ln>
              <a:effectLst/>
              <a:extLst>
                <a:ext uri="{91240B29-F687-4F45-9708-019B960494DF}">
                  <a14:hiddenLine xmlns:a14="http://schemas.microsoft.com/office/drawing/2010/main" w="25400" algn="ctr">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46800" tIns="46800" rIns="46800" bIns="46800"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a:spcBef>
                    <a:spcPct val="0"/>
                  </a:spcBef>
                  <a:buSzTx/>
                  <a:buFontTx/>
                  <a:buNone/>
                </a:pPr>
                <a:endParaRPr lang="ja-JP" altLang="en-US" sz="2900">
                  <a:ea typeface="ＭＳ Ｐゴシック" panose="020B0600070205080204" pitchFamily="50" charset="-128"/>
                </a:endParaRPr>
              </a:p>
            </p:txBody>
          </p:sp>
          <p:pic>
            <p:nvPicPr>
              <p:cNvPr id="19" name="図 178"/>
              <p:cNvPicPr>
                <a:picLocks noChangeAspect="1"/>
              </p:cNvPicPr>
              <p:nvPr/>
            </p:nvPicPr>
            <p:blipFill>
              <a:blip r:embed="rId6">
                <a:extLst>
                  <a:ext uri="{28A0092B-C50C-407E-A947-70E740481C1C}">
                    <a14:useLocalDpi xmlns:a14="http://schemas.microsoft.com/office/drawing/2010/main" val="0"/>
                  </a:ext>
                </a:extLst>
              </a:blip>
              <a:srcRect l="72375" t="2544" r="7207" b="77975"/>
              <a:stretch>
                <a:fillRect/>
              </a:stretch>
            </p:blipFill>
            <p:spPr bwMode="auto">
              <a:xfrm>
                <a:off x="11005972" y="387320"/>
                <a:ext cx="379506" cy="29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432" descr="C:\Users\0128282\Desktop\s15r241w90un76ps_.gif"/>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3905448">
                <a:off x="11287622" y="613395"/>
                <a:ext cx="183942" cy="11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cxnSp>
          <p:nvCxnSpPr>
            <p:cNvPr id="14" name="直線コネクタ 144"/>
            <p:cNvCxnSpPr>
              <a:cxnSpLocks noChangeShapeType="1"/>
              <a:stCxn id="19" idx="1"/>
              <a:endCxn id="19" idx="1"/>
            </p:cNvCxnSpPr>
            <p:nvPr/>
          </p:nvCxnSpPr>
          <p:spPr bwMode="auto">
            <a:xfrm>
              <a:off x="11005972" y="532427"/>
              <a:ext cx="0" cy="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 name="直線コネクタ 145"/>
            <p:cNvCxnSpPr>
              <a:cxnSpLocks noChangeShapeType="1"/>
            </p:cNvCxnSpPr>
            <p:nvPr/>
          </p:nvCxnSpPr>
          <p:spPr bwMode="auto">
            <a:xfrm>
              <a:off x="11051942" y="504963"/>
              <a:ext cx="0" cy="75063"/>
            </a:xfrm>
            <a:prstGeom prst="line">
              <a:avLst/>
            </a:prstGeom>
            <a:noFill/>
            <a:ln w="28575" algn="ctr">
              <a:solidFill>
                <a:srgbClr val="92D0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33" name="直線コネクタ 32"/>
          <p:cNvCxnSpPr/>
          <p:nvPr/>
        </p:nvCxnSpPr>
        <p:spPr>
          <a:xfrm>
            <a:off x="-2899" y="716576"/>
            <a:ext cx="12801600" cy="356"/>
          </a:xfrm>
          <a:prstGeom prst="line">
            <a:avLst/>
          </a:prstGeom>
          <a:ln>
            <a:solidFill>
              <a:srgbClr val="103879"/>
            </a:solidFill>
          </a:ln>
        </p:spPr>
        <p:style>
          <a:lnRef idx="1">
            <a:schemeClr val="accent1"/>
          </a:lnRef>
          <a:fillRef idx="0">
            <a:schemeClr val="accent1"/>
          </a:fillRef>
          <a:effectRef idx="0">
            <a:schemeClr val="accent1"/>
          </a:effectRef>
          <a:fontRef idx="minor">
            <a:schemeClr val="tx1"/>
          </a:fontRef>
        </p:style>
      </p:cxnSp>
      <p:grpSp>
        <p:nvGrpSpPr>
          <p:cNvPr id="187" name="グループ化 186"/>
          <p:cNvGrpSpPr/>
          <p:nvPr/>
        </p:nvGrpSpPr>
        <p:grpSpPr>
          <a:xfrm>
            <a:off x="4553023" y="4890757"/>
            <a:ext cx="1018959" cy="2116656"/>
            <a:chOff x="4553023" y="4890757"/>
            <a:chExt cx="1018959" cy="2116656"/>
          </a:xfrm>
        </p:grpSpPr>
        <p:pic>
          <p:nvPicPr>
            <p:cNvPr id="188" name="Picture 2" descr="「スマートフォン」の画像検索結果"/>
            <p:cNvPicPr>
              <a:picLocks noChangeAspect="1" noChangeArrowheads="1"/>
            </p:cNvPicPr>
            <p:nvPr/>
          </p:nvPicPr>
          <p:blipFill>
            <a:blip r:embed="rId8" cstate="print">
              <a:extLst>
                <a:ext uri="{28A0092B-C50C-407E-A947-70E740481C1C}">
                  <a14:useLocalDpi xmlns:a14="http://schemas.microsoft.com/office/drawing/2010/main" val="0"/>
                </a:ext>
              </a:extLst>
            </a:blip>
            <a:srcRect l="29608" r="22359"/>
            <a:stretch>
              <a:fillRect/>
            </a:stretch>
          </p:blipFill>
          <p:spPr bwMode="auto">
            <a:xfrm>
              <a:off x="4553023" y="4890757"/>
              <a:ext cx="1018959" cy="2116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9" name="図 188"/>
            <p:cNvPicPr>
              <a:picLocks noChangeAspect="1"/>
            </p:cNvPicPr>
            <p:nvPr/>
          </p:nvPicPr>
          <p:blipFill rotWithShape="1">
            <a:blip r:embed="rId9"/>
            <a:srcRect b="20647"/>
            <a:stretch/>
          </p:blipFill>
          <p:spPr>
            <a:xfrm>
              <a:off x="4652057" y="5196348"/>
              <a:ext cx="763793" cy="1533426"/>
            </a:xfrm>
            <a:prstGeom prst="rect">
              <a:avLst/>
            </a:prstGeom>
          </p:spPr>
        </p:pic>
        <p:pic>
          <p:nvPicPr>
            <p:cNvPr id="190" name="図 189"/>
            <p:cNvPicPr>
              <a:picLocks noChangeAspect="1"/>
            </p:cNvPicPr>
            <p:nvPr/>
          </p:nvPicPr>
          <p:blipFill rotWithShape="1">
            <a:blip r:embed="rId9"/>
            <a:srcRect t="93213"/>
            <a:stretch/>
          </p:blipFill>
          <p:spPr>
            <a:xfrm>
              <a:off x="4644106" y="6594445"/>
              <a:ext cx="766167" cy="131560"/>
            </a:xfrm>
            <a:prstGeom prst="rect">
              <a:avLst/>
            </a:prstGeom>
          </p:spPr>
        </p:pic>
      </p:grpSp>
      <p:sp>
        <p:nvSpPr>
          <p:cNvPr id="191" name="テキスト ボックス 190"/>
          <p:cNvSpPr txBox="1"/>
          <p:nvPr/>
        </p:nvSpPr>
        <p:spPr>
          <a:xfrm>
            <a:off x="4213561" y="6960695"/>
            <a:ext cx="2465740" cy="184666"/>
          </a:xfrm>
          <a:prstGeom prst="rect">
            <a:avLst/>
          </a:prstGeom>
          <a:noFill/>
        </p:spPr>
        <p:txBody>
          <a:bodyPr wrap="none" rtlCol="0">
            <a:spAutoFit/>
          </a:bodyPr>
          <a:lstStyle/>
          <a:p>
            <a:r>
              <a:rPr kumimoji="1" lang="en-US" altLang="ja-JP" sz="600" dirty="0" smtClean="0"/>
              <a:t>※</a:t>
            </a:r>
            <a:r>
              <a:rPr kumimoji="1" lang="ja-JP" altLang="en-US" sz="600" dirty="0" smtClean="0"/>
              <a:t>無線</a:t>
            </a:r>
            <a:r>
              <a:rPr kumimoji="1" lang="en-US" altLang="ja-JP" sz="600" dirty="0" smtClean="0"/>
              <a:t>LAN</a:t>
            </a:r>
            <a:r>
              <a:rPr kumimoji="1" lang="ja-JP" altLang="en-US" sz="600" dirty="0" smtClean="0"/>
              <a:t>対応インターホンリモコンのみアプリに接続できます。</a:t>
            </a:r>
            <a:endParaRPr kumimoji="1" lang="ja-JP" altLang="en-US" sz="600" dirty="0"/>
          </a:p>
        </p:txBody>
      </p:sp>
      <p:pic>
        <p:nvPicPr>
          <p:cNvPr id="192" name="図 191"/>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rot="984212">
            <a:off x="6208119" y="4308784"/>
            <a:ext cx="341778" cy="113621"/>
          </a:xfrm>
          <a:prstGeom prst="rect">
            <a:avLst/>
          </a:prstGeom>
        </p:spPr>
      </p:pic>
      <p:pic>
        <p:nvPicPr>
          <p:cNvPr id="275" name="図 274"/>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rot="20615788" flipH="1">
            <a:off x="4484696" y="4284148"/>
            <a:ext cx="341778" cy="113621"/>
          </a:xfrm>
          <a:prstGeom prst="rect">
            <a:avLst/>
          </a:prstGeom>
        </p:spPr>
      </p:pic>
      <p:pic>
        <p:nvPicPr>
          <p:cNvPr id="276" name="図 275"/>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644397" y="5065977"/>
            <a:ext cx="705409" cy="705409"/>
          </a:xfrm>
          <a:prstGeom prst="rect">
            <a:avLst/>
          </a:prstGeom>
          <a:ln>
            <a:noFill/>
          </a:ln>
          <a:effectLst>
            <a:outerShdw blurRad="63500" sx="102000" sy="102000" algn="ctr" rotWithShape="0">
              <a:prstClr val="black">
                <a:alpha val="40000"/>
              </a:prstClr>
            </a:outerShdw>
          </a:effectLst>
        </p:spPr>
      </p:pic>
      <p:sp>
        <p:nvSpPr>
          <p:cNvPr id="277" name="テキスト ボックス 8"/>
          <p:cNvSpPr txBox="1">
            <a:spLocks noChangeArrowheads="1"/>
          </p:cNvSpPr>
          <p:nvPr/>
        </p:nvSpPr>
        <p:spPr bwMode="auto">
          <a:xfrm>
            <a:off x="103902" y="7452685"/>
            <a:ext cx="90281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ja-JP" altLang="en-US" sz="1400" b="1" dirty="0">
                <a:latin typeface="BIZ UDPゴシック" panose="020B0400000000000000" pitchFamily="50" charset="-128"/>
                <a:ea typeface="BIZ UDPゴシック" panose="020B0400000000000000" pitchFamily="50" charset="-128"/>
              </a:rPr>
              <a:t>遠隔操作</a:t>
            </a:r>
          </a:p>
        </p:txBody>
      </p:sp>
      <p:sp>
        <p:nvSpPr>
          <p:cNvPr id="303" name="テキスト ボックス 289"/>
          <p:cNvSpPr txBox="1">
            <a:spLocks noChangeArrowheads="1"/>
          </p:cNvSpPr>
          <p:nvPr/>
        </p:nvSpPr>
        <p:spPr bwMode="auto">
          <a:xfrm>
            <a:off x="3280315" y="7422341"/>
            <a:ext cx="88838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ja-JP" altLang="en-US" sz="1400" b="1" dirty="0">
                <a:latin typeface="BIZ UDPゴシック" panose="020B0400000000000000" pitchFamily="50" charset="-128"/>
                <a:ea typeface="BIZ UDPゴシック" panose="020B0400000000000000" pitchFamily="50" charset="-128"/>
              </a:rPr>
              <a:t>見える化</a:t>
            </a:r>
          </a:p>
        </p:txBody>
      </p:sp>
      <p:sp>
        <p:nvSpPr>
          <p:cNvPr id="304" name="正方形/長方形 290"/>
          <p:cNvSpPr>
            <a:spLocks noChangeArrowheads="1"/>
          </p:cNvSpPr>
          <p:nvPr/>
        </p:nvSpPr>
        <p:spPr bwMode="auto">
          <a:xfrm>
            <a:off x="3351171" y="7877024"/>
            <a:ext cx="3268844"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ja-JP" altLang="en-US" sz="900" dirty="0">
                <a:latin typeface="メイリオ" panose="020B0604030504040204" pitchFamily="50" charset="-128"/>
                <a:ea typeface="メイリオ" panose="020B0604030504040204" pitchFamily="50" charset="-128"/>
              </a:rPr>
              <a:t>■お湯使用量</a:t>
            </a:r>
            <a:r>
              <a:rPr kumimoji="1" lang="en-US" altLang="ja-JP" sz="900" dirty="0">
                <a:latin typeface="メイリオ" panose="020B0604030504040204" pitchFamily="50" charset="-128"/>
                <a:ea typeface="メイリオ" panose="020B0604030504040204" pitchFamily="50" charset="-128"/>
              </a:rPr>
              <a:t>(1</a:t>
            </a:r>
            <a:r>
              <a:rPr kumimoji="1" lang="ja-JP" altLang="en-US" sz="900" dirty="0">
                <a:latin typeface="メイリオ" panose="020B0604030504040204" pitchFamily="50" charset="-128"/>
                <a:ea typeface="メイリオ" panose="020B0604030504040204" pitchFamily="50" charset="-128"/>
              </a:rPr>
              <a:t>日、</a:t>
            </a:r>
            <a:r>
              <a:rPr kumimoji="1" lang="en-US" altLang="ja-JP" sz="900" dirty="0">
                <a:latin typeface="メイリオ" panose="020B0604030504040204" pitchFamily="50" charset="-128"/>
                <a:ea typeface="メイリオ" panose="020B0604030504040204" pitchFamily="50" charset="-128"/>
              </a:rPr>
              <a:t>1</a:t>
            </a:r>
            <a:r>
              <a:rPr kumimoji="1" lang="ja-JP" altLang="en-US" sz="900" dirty="0">
                <a:latin typeface="メイリオ" panose="020B0604030504040204" pitchFamily="50" charset="-128"/>
                <a:ea typeface="メイリオ" panose="020B0604030504040204" pitchFamily="50" charset="-128"/>
              </a:rPr>
              <a:t>週間、</a:t>
            </a:r>
            <a:r>
              <a:rPr kumimoji="1" lang="en-US" altLang="ja-JP" sz="900" dirty="0">
                <a:latin typeface="メイリオ" panose="020B0604030504040204" pitchFamily="50" charset="-128"/>
                <a:ea typeface="メイリオ" panose="020B0604030504040204" pitchFamily="50" charset="-128"/>
              </a:rPr>
              <a:t>1</a:t>
            </a:r>
            <a:r>
              <a:rPr kumimoji="1" lang="ja-JP" altLang="en-US" sz="900" dirty="0">
                <a:latin typeface="メイリオ" panose="020B0604030504040204" pitchFamily="50" charset="-128"/>
                <a:ea typeface="メイリオ" panose="020B0604030504040204" pitchFamily="50" charset="-128"/>
              </a:rPr>
              <a:t>か</a:t>
            </a:r>
            <a:r>
              <a:rPr kumimoji="1" lang="ja-JP" altLang="en-US" sz="900" dirty="0" smtClean="0">
                <a:latin typeface="メイリオ" panose="020B0604030504040204" pitchFamily="50" charset="-128"/>
                <a:ea typeface="メイリオ" panose="020B0604030504040204" pitchFamily="50" charset="-128"/>
              </a:rPr>
              <a:t>月、</a:t>
            </a:r>
            <a:r>
              <a:rPr kumimoji="1" lang="en-US" altLang="ja-JP" sz="900" dirty="0" smtClean="0">
                <a:latin typeface="メイリオ" panose="020B0604030504040204" pitchFamily="50" charset="-128"/>
                <a:ea typeface="メイリオ" panose="020B0604030504040204" pitchFamily="50" charset="-128"/>
              </a:rPr>
              <a:t>1</a:t>
            </a:r>
            <a:r>
              <a:rPr kumimoji="1" lang="ja-JP" altLang="en-US" sz="900" dirty="0" smtClean="0">
                <a:latin typeface="メイリオ" panose="020B0604030504040204" pitchFamily="50" charset="-128"/>
                <a:ea typeface="メイリオ" panose="020B0604030504040204" pitchFamily="50" charset="-128"/>
              </a:rPr>
              <a:t>年間</a:t>
            </a:r>
            <a:r>
              <a:rPr kumimoji="1" lang="en-US" altLang="ja-JP" sz="900" dirty="0" smtClean="0">
                <a:latin typeface="メイリオ" panose="020B0604030504040204" pitchFamily="50" charset="-128"/>
                <a:ea typeface="メイリオ" panose="020B0604030504040204" pitchFamily="50" charset="-128"/>
              </a:rPr>
              <a:t>)</a:t>
            </a:r>
            <a:r>
              <a:rPr kumimoji="1" lang="ja-JP" altLang="en-US" sz="900" dirty="0">
                <a:latin typeface="メイリオ" panose="020B0604030504040204" pitchFamily="50" charset="-128"/>
                <a:ea typeface="メイリオ" panose="020B0604030504040204" pitchFamily="50" charset="-128"/>
              </a:rPr>
              <a:t>　 ■貯湯量　　</a:t>
            </a:r>
            <a:endParaRPr kumimoji="1" lang="en-US" altLang="ja-JP" sz="900" dirty="0">
              <a:latin typeface="メイリオ" panose="020B0604030504040204" pitchFamily="50" charset="-128"/>
              <a:ea typeface="メイリオ" panose="020B0604030504040204" pitchFamily="50" charset="-128"/>
            </a:endParaRPr>
          </a:p>
        </p:txBody>
      </p:sp>
      <p:sp>
        <p:nvSpPr>
          <p:cNvPr id="305" name="正方形/長方形 291"/>
          <p:cNvSpPr>
            <a:spLocks noChangeArrowheads="1"/>
          </p:cNvSpPr>
          <p:nvPr/>
        </p:nvSpPr>
        <p:spPr bwMode="auto">
          <a:xfrm>
            <a:off x="3350195" y="8096656"/>
            <a:ext cx="3300904"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ja-JP" altLang="en-US" sz="900" dirty="0">
                <a:latin typeface="メイリオ" panose="020B0604030504040204" pitchFamily="50" charset="-128"/>
                <a:ea typeface="メイリオ" panose="020B0604030504040204" pitchFamily="50" charset="-128"/>
              </a:rPr>
              <a:t>■使用可能</a:t>
            </a:r>
            <a:r>
              <a:rPr kumimoji="1" lang="ja-JP" altLang="en-US" sz="900" dirty="0" smtClean="0">
                <a:latin typeface="メイリオ" panose="020B0604030504040204" pitchFamily="50" charset="-128"/>
                <a:ea typeface="メイリオ" panose="020B0604030504040204" pitchFamily="50" charset="-128"/>
              </a:rPr>
              <a:t>湯量　■</a:t>
            </a:r>
            <a:r>
              <a:rPr kumimoji="1" lang="ja-JP" altLang="en-US" sz="900" dirty="0">
                <a:latin typeface="メイリオ" panose="020B0604030504040204" pitchFamily="50" charset="-128"/>
                <a:ea typeface="メイリオ" panose="020B0604030504040204" pitchFamily="50" charset="-128"/>
              </a:rPr>
              <a:t>給湯温度　■ふろ</a:t>
            </a:r>
            <a:r>
              <a:rPr kumimoji="1" lang="ja-JP" altLang="en-US" sz="900" dirty="0" smtClean="0">
                <a:latin typeface="メイリオ" panose="020B0604030504040204" pitchFamily="50" charset="-128"/>
                <a:ea typeface="メイリオ" panose="020B0604030504040204" pitchFamily="50" charset="-128"/>
              </a:rPr>
              <a:t>温度　■湯はり状況</a:t>
            </a:r>
            <a:endParaRPr kumimoji="1" lang="en-US" altLang="ja-JP" sz="900" dirty="0">
              <a:latin typeface="メイリオ" panose="020B0604030504040204" pitchFamily="50" charset="-128"/>
              <a:ea typeface="メイリオ" panose="020B0604030504040204" pitchFamily="50" charset="-128"/>
            </a:endParaRPr>
          </a:p>
        </p:txBody>
      </p:sp>
      <p:sp>
        <p:nvSpPr>
          <p:cNvPr id="306" name="テキスト ボックス 292"/>
          <p:cNvSpPr txBox="1">
            <a:spLocks noChangeArrowheads="1"/>
          </p:cNvSpPr>
          <p:nvPr/>
        </p:nvSpPr>
        <p:spPr bwMode="auto">
          <a:xfrm>
            <a:off x="80464" y="8574067"/>
            <a:ext cx="123303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ja-JP" altLang="en-US" sz="1400" b="1" dirty="0">
                <a:latin typeface="BIZ UDPゴシック" panose="020B0400000000000000" pitchFamily="50" charset="-128"/>
                <a:ea typeface="BIZ UDPゴシック" panose="020B0400000000000000" pitchFamily="50" charset="-128"/>
              </a:rPr>
              <a:t>自宅みまもり</a:t>
            </a:r>
          </a:p>
        </p:txBody>
      </p:sp>
      <p:sp>
        <p:nvSpPr>
          <p:cNvPr id="307" name="テキスト ボックス 293"/>
          <p:cNvSpPr txBox="1">
            <a:spLocks noChangeArrowheads="1"/>
          </p:cNvSpPr>
          <p:nvPr/>
        </p:nvSpPr>
        <p:spPr bwMode="auto">
          <a:xfrm>
            <a:off x="3319993" y="8473804"/>
            <a:ext cx="123303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ja-JP" altLang="en-US" sz="1400" b="1" dirty="0">
                <a:latin typeface="BIZ UDPゴシック" panose="020B0400000000000000" pitchFamily="50" charset="-128"/>
                <a:ea typeface="BIZ UDPゴシック" panose="020B0400000000000000" pitchFamily="50" charset="-128"/>
              </a:rPr>
              <a:t>遠隔みまもり</a:t>
            </a:r>
          </a:p>
        </p:txBody>
      </p:sp>
      <p:sp>
        <p:nvSpPr>
          <p:cNvPr id="308" name="角丸四角形 17"/>
          <p:cNvSpPr>
            <a:spLocks noChangeArrowheads="1"/>
          </p:cNvSpPr>
          <p:nvPr/>
        </p:nvSpPr>
        <p:spPr bwMode="auto">
          <a:xfrm>
            <a:off x="1128470" y="7410401"/>
            <a:ext cx="1784343" cy="428625"/>
          </a:xfrm>
          <a:prstGeom prst="roundRect">
            <a:avLst>
              <a:gd name="adj" fmla="val 16667"/>
            </a:avLst>
          </a:prstGeom>
          <a:solidFill>
            <a:srgbClr val="FFE1E1"/>
          </a:solidFill>
          <a:ln>
            <a:solidFill>
              <a:srgbClr val="FE5D55"/>
            </a:solidFill>
          </a:ln>
        </p:spPr>
        <p:txBody>
          <a:bodyPr wrap="square" lIns="46800" tIns="46800" rIns="46800" bIns="46800" anchor="ctr">
            <a:spAutoFit/>
          </a:bodyPr>
          <a:lstStyle/>
          <a:p>
            <a:pPr eaLnBrk="1"/>
            <a:endParaRPr lang="ja-JP" altLang="en-US">
              <a:ea typeface="ＭＳ Ｐゴシック" panose="020B0600070205080204" pitchFamily="50" charset="-128"/>
            </a:endParaRPr>
          </a:p>
        </p:txBody>
      </p:sp>
      <p:sp>
        <p:nvSpPr>
          <p:cNvPr id="309" name="テキスト ボックス 19"/>
          <p:cNvSpPr txBox="1">
            <a:spLocks noChangeArrowheads="1"/>
          </p:cNvSpPr>
          <p:nvPr/>
        </p:nvSpPr>
        <p:spPr bwMode="auto">
          <a:xfrm>
            <a:off x="1128470" y="7455782"/>
            <a:ext cx="1873518" cy="338554"/>
          </a:xfrm>
          <a:prstGeom prst="rect">
            <a:avLst/>
          </a:prstGeom>
          <a:noFill/>
          <a:ln>
            <a:noFill/>
          </a:ln>
        </p:spPr>
        <p:txBody>
          <a:bodyPr wrap="square">
            <a:spAutoFit/>
          </a:bodyPr>
          <a:lstStyle/>
          <a:p>
            <a:r>
              <a:rPr kumimoji="1" lang="ja-JP" altLang="en-US" sz="800" dirty="0">
                <a:solidFill>
                  <a:schemeClr val="bg2">
                    <a:lumMod val="25000"/>
                  </a:schemeClr>
                </a:solidFill>
                <a:latin typeface="メイリオ" panose="020B0604030504040204" pitchFamily="50" charset="-128"/>
                <a:ea typeface="メイリオ" panose="020B0604030504040204" pitchFamily="50" charset="-128"/>
              </a:rPr>
              <a:t>帰ってすぐにお風呂に</a:t>
            </a:r>
            <a:r>
              <a:rPr kumimoji="1" lang="ja-JP" altLang="en-US" sz="800" dirty="0" smtClean="0">
                <a:solidFill>
                  <a:schemeClr val="bg2">
                    <a:lumMod val="25000"/>
                  </a:schemeClr>
                </a:solidFill>
                <a:latin typeface="メイリオ" panose="020B0604030504040204" pitchFamily="50" charset="-128"/>
                <a:ea typeface="メイリオ" panose="020B0604030504040204" pitchFamily="50" charset="-128"/>
              </a:rPr>
              <a:t>入りたい時に</a:t>
            </a:r>
            <a:endParaRPr kumimoji="1" lang="en-US" altLang="ja-JP" sz="800" dirty="0" smtClean="0">
              <a:solidFill>
                <a:schemeClr val="bg2">
                  <a:lumMod val="25000"/>
                </a:schemeClr>
              </a:solidFill>
              <a:latin typeface="メイリオ" panose="020B0604030504040204" pitchFamily="50" charset="-128"/>
              <a:ea typeface="メイリオ" panose="020B0604030504040204" pitchFamily="50" charset="-128"/>
            </a:endParaRPr>
          </a:p>
          <a:p>
            <a:r>
              <a:rPr kumimoji="1" lang="ja-JP" altLang="en-US" sz="800" dirty="0" smtClean="0">
                <a:solidFill>
                  <a:schemeClr val="bg2">
                    <a:lumMod val="25000"/>
                  </a:schemeClr>
                </a:solidFill>
                <a:latin typeface="メイリオ" panose="020B0604030504040204" pitchFamily="50" charset="-128"/>
                <a:ea typeface="メイリオ" panose="020B0604030504040204" pitchFamily="50" charset="-128"/>
              </a:rPr>
              <a:t>外出先</a:t>
            </a:r>
            <a:r>
              <a:rPr kumimoji="1" lang="ja-JP" altLang="en-US" sz="800" dirty="0">
                <a:solidFill>
                  <a:schemeClr val="bg2">
                    <a:lumMod val="25000"/>
                  </a:schemeClr>
                </a:solidFill>
                <a:latin typeface="メイリオ" panose="020B0604030504040204" pitchFamily="50" charset="-128"/>
                <a:ea typeface="メイリオ" panose="020B0604030504040204" pitchFamily="50" charset="-128"/>
              </a:rPr>
              <a:t>からお湯</a:t>
            </a:r>
            <a:r>
              <a:rPr kumimoji="1" lang="ja-JP" altLang="en-US" sz="800" dirty="0" smtClean="0">
                <a:solidFill>
                  <a:schemeClr val="bg2">
                    <a:lumMod val="25000"/>
                  </a:schemeClr>
                </a:solidFill>
                <a:latin typeface="メイリオ" panose="020B0604030504040204" pitchFamily="50" charset="-128"/>
                <a:ea typeface="メイリオ" panose="020B0604030504040204" pitchFamily="50" charset="-128"/>
              </a:rPr>
              <a:t>はりできる！</a:t>
            </a:r>
            <a:endParaRPr kumimoji="1" lang="ja-JP" altLang="en-US" sz="800" dirty="0">
              <a:solidFill>
                <a:schemeClr val="bg2">
                  <a:lumMod val="25000"/>
                </a:schemeClr>
              </a:solidFill>
              <a:latin typeface="メイリオ" panose="020B0604030504040204" pitchFamily="50" charset="-128"/>
              <a:ea typeface="メイリオ" panose="020B0604030504040204" pitchFamily="50" charset="-128"/>
            </a:endParaRPr>
          </a:p>
        </p:txBody>
      </p:sp>
      <p:sp>
        <p:nvSpPr>
          <p:cNvPr id="310" name="角丸四角形 305"/>
          <p:cNvSpPr>
            <a:spLocks noChangeArrowheads="1"/>
          </p:cNvSpPr>
          <p:nvPr/>
        </p:nvSpPr>
        <p:spPr bwMode="auto">
          <a:xfrm>
            <a:off x="4190135" y="7370951"/>
            <a:ext cx="2051213" cy="428625"/>
          </a:xfrm>
          <a:prstGeom prst="roundRect">
            <a:avLst>
              <a:gd name="adj" fmla="val 16667"/>
            </a:avLst>
          </a:prstGeom>
          <a:solidFill>
            <a:srgbClr val="FFE1E1"/>
          </a:solidFill>
          <a:ln>
            <a:solidFill>
              <a:srgbClr val="FE5D55"/>
            </a:solidFill>
          </a:ln>
        </p:spPr>
        <p:txBody>
          <a:bodyPr wrap="square" lIns="46800" tIns="46800" rIns="46800" bIns="46800" anchor="ctr">
            <a:spAutoFit/>
          </a:bodyPr>
          <a:lstStyle/>
          <a:p>
            <a:pPr eaLnBrk="1"/>
            <a:endParaRPr lang="ja-JP" altLang="en-US">
              <a:ea typeface="ＭＳ Ｐゴシック" panose="020B0600070205080204" pitchFamily="50" charset="-128"/>
            </a:endParaRPr>
          </a:p>
        </p:txBody>
      </p:sp>
      <p:sp>
        <p:nvSpPr>
          <p:cNvPr id="311" name="テキスト ボックス 258"/>
          <p:cNvSpPr txBox="1">
            <a:spLocks noChangeArrowheads="1"/>
          </p:cNvSpPr>
          <p:nvPr/>
        </p:nvSpPr>
        <p:spPr bwMode="auto">
          <a:xfrm>
            <a:off x="109790" y="9020397"/>
            <a:ext cx="3012363"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defRPr/>
            </a:pPr>
            <a:r>
              <a:rPr kumimoji="1" lang="ja-JP" altLang="en-US" sz="1050" dirty="0">
                <a:latin typeface="メイリオ" panose="020B0604030504040204" pitchFamily="50" charset="-128"/>
                <a:ea typeface="メイリオ" panose="020B0604030504040204" pitchFamily="50" charset="-128"/>
              </a:rPr>
              <a:t>入浴者の入浴状況をスマホで確認できるから</a:t>
            </a:r>
            <a:r>
              <a:rPr kumimoji="1" lang="ja-JP" altLang="en-US" sz="1050" dirty="0" smtClean="0">
                <a:latin typeface="メイリオ" panose="020B0604030504040204" pitchFamily="50" charset="-128"/>
                <a:ea typeface="メイリオ" panose="020B0604030504040204" pitchFamily="50" charset="-128"/>
              </a:rPr>
              <a:t>、</a:t>
            </a:r>
            <a:endParaRPr kumimoji="1" lang="en-US" altLang="ja-JP" sz="1050" dirty="0" smtClean="0">
              <a:latin typeface="メイリオ" panose="020B0604030504040204" pitchFamily="50" charset="-128"/>
              <a:ea typeface="メイリオ" panose="020B0604030504040204" pitchFamily="50" charset="-128"/>
            </a:endParaRPr>
          </a:p>
          <a:p>
            <a:pPr>
              <a:defRPr/>
            </a:pPr>
            <a:r>
              <a:rPr kumimoji="1" lang="ja-JP" altLang="en-US" sz="1050" dirty="0" smtClean="0">
                <a:latin typeface="メイリオ" panose="020B0604030504040204" pitchFamily="50" charset="-128"/>
                <a:ea typeface="メイリオ" panose="020B0604030504040204" pitchFamily="50" charset="-128"/>
              </a:rPr>
              <a:t>高齢者やこども</a:t>
            </a:r>
            <a:r>
              <a:rPr kumimoji="1" lang="ja-JP" altLang="en-US" sz="1050" dirty="0">
                <a:latin typeface="メイリオ" panose="020B0604030504040204" pitchFamily="50" charset="-128"/>
                <a:ea typeface="メイリオ" panose="020B0604030504040204" pitchFamily="50" charset="-128"/>
              </a:rPr>
              <a:t>の入浴をサポートします。</a:t>
            </a:r>
            <a:endParaRPr kumimoji="1" lang="en-US" altLang="ja-JP" sz="1050" dirty="0">
              <a:latin typeface="メイリオ" panose="020B0604030504040204" pitchFamily="50" charset="-128"/>
              <a:ea typeface="メイリオ" panose="020B0604030504040204" pitchFamily="50" charset="-128"/>
            </a:endParaRPr>
          </a:p>
        </p:txBody>
      </p:sp>
      <p:sp>
        <p:nvSpPr>
          <p:cNvPr id="312" name="テキスト ボックス 258"/>
          <p:cNvSpPr txBox="1">
            <a:spLocks noChangeArrowheads="1"/>
          </p:cNvSpPr>
          <p:nvPr/>
        </p:nvSpPr>
        <p:spPr bwMode="auto">
          <a:xfrm>
            <a:off x="3355527" y="8928428"/>
            <a:ext cx="3012363" cy="577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defRPr/>
            </a:pPr>
            <a:r>
              <a:rPr kumimoji="1" lang="ja-JP" altLang="en-US" sz="1050" dirty="0" smtClean="0">
                <a:latin typeface="メイリオ" panose="020B0604030504040204" pitchFamily="50" charset="-128"/>
                <a:ea typeface="メイリオ" panose="020B0604030504040204" pitchFamily="50" charset="-128"/>
              </a:rPr>
              <a:t>遠隔地にあるエコキュートの使用状況を確認で</a:t>
            </a:r>
            <a:endParaRPr kumimoji="1" lang="en-US" altLang="ja-JP" sz="1050" dirty="0" smtClean="0">
              <a:latin typeface="メイリオ" panose="020B0604030504040204" pitchFamily="50" charset="-128"/>
              <a:ea typeface="メイリオ" panose="020B0604030504040204" pitchFamily="50" charset="-128"/>
            </a:endParaRPr>
          </a:p>
          <a:p>
            <a:pPr>
              <a:defRPr/>
            </a:pPr>
            <a:r>
              <a:rPr kumimoji="1" lang="ja-JP" altLang="en-US" sz="1050" dirty="0" smtClean="0">
                <a:latin typeface="メイリオ" panose="020B0604030504040204" pitchFamily="50" charset="-128"/>
                <a:ea typeface="メイリオ" panose="020B0604030504040204" pitchFamily="50" charset="-128"/>
              </a:rPr>
              <a:t>きます。前日のお湯の使用有無、長湯を知らせ</a:t>
            </a:r>
            <a:endParaRPr kumimoji="1" lang="en-US" altLang="ja-JP" sz="1050" dirty="0" smtClean="0">
              <a:latin typeface="メイリオ" panose="020B0604030504040204" pitchFamily="50" charset="-128"/>
              <a:ea typeface="メイリオ" panose="020B0604030504040204" pitchFamily="50" charset="-128"/>
            </a:endParaRPr>
          </a:p>
          <a:p>
            <a:pPr>
              <a:defRPr/>
            </a:pPr>
            <a:r>
              <a:rPr kumimoji="1" lang="ja-JP" altLang="en-US" sz="1050" dirty="0" smtClean="0">
                <a:latin typeface="メイリオ" panose="020B0604030504040204" pitchFamily="50" charset="-128"/>
                <a:ea typeface="メイリオ" panose="020B0604030504040204" pitchFamily="50" charset="-128"/>
              </a:rPr>
              <a:t>る機能も。</a:t>
            </a:r>
            <a:endParaRPr kumimoji="1" lang="en-US" altLang="ja-JP" sz="1050" dirty="0">
              <a:latin typeface="メイリオ" panose="020B0604030504040204" pitchFamily="50" charset="-128"/>
              <a:ea typeface="メイリオ" panose="020B0604030504040204" pitchFamily="50" charset="-128"/>
            </a:endParaRPr>
          </a:p>
        </p:txBody>
      </p:sp>
      <p:sp>
        <p:nvSpPr>
          <p:cNvPr id="313" name="角丸四角形 322"/>
          <p:cNvSpPr>
            <a:spLocks noChangeArrowheads="1"/>
          </p:cNvSpPr>
          <p:nvPr/>
        </p:nvSpPr>
        <p:spPr bwMode="auto">
          <a:xfrm>
            <a:off x="1441933" y="8506716"/>
            <a:ext cx="1370077" cy="427037"/>
          </a:xfrm>
          <a:prstGeom prst="roundRect">
            <a:avLst>
              <a:gd name="adj" fmla="val 16667"/>
            </a:avLst>
          </a:prstGeom>
          <a:solidFill>
            <a:srgbClr val="FFE1E1"/>
          </a:solidFill>
          <a:ln>
            <a:solidFill>
              <a:srgbClr val="FE5D55"/>
            </a:solidFill>
          </a:ln>
        </p:spPr>
        <p:txBody>
          <a:bodyPr wrap="square" lIns="46800" tIns="46800" rIns="46800" bIns="46800" anchor="ctr">
            <a:spAutoFit/>
          </a:bodyPr>
          <a:lstStyle/>
          <a:p>
            <a:pPr eaLnBrk="1"/>
            <a:endParaRPr lang="ja-JP" altLang="en-US">
              <a:ea typeface="ＭＳ Ｐゴシック" panose="020B0600070205080204" pitchFamily="50" charset="-128"/>
            </a:endParaRPr>
          </a:p>
        </p:txBody>
      </p:sp>
      <p:sp>
        <p:nvSpPr>
          <p:cNvPr id="314" name="テキスト ボックス 323"/>
          <p:cNvSpPr txBox="1">
            <a:spLocks noChangeArrowheads="1"/>
          </p:cNvSpPr>
          <p:nvPr/>
        </p:nvSpPr>
        <p:spPr bwMode="auto">
          <a:xfrm>
            <a:off x="1516346" y="8572604"/>
            <a:ext cx="149240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kumimoji="1" lang="ja-JP" altLang="en-US" sz="800" dirty="0" smtClean="0">
                <a:solidFill>
                  <a:schemeClr val="bg2">
                    <a:lumMod val="25000"/>
                  </a:schemeClr>
                </a:solidFill>
                <a:latin typeface="メイリオ" panose="020B0604030504040204" pitchFamily="50" charset="-128"/>
                <a:ea typeface="メイリオ" panose="020B0604030504040204" pitchFamily="50" charset="-128"/>
              </a:rPr>
              <a:t>家事の最中でもスマホ</a:t>
            </a:r>
            <a:endParaRPr kumimoji="1" lang="en-US" altLang="ja-JP" sz="800" dirty="0" smtClean="0">
              <a:solidFill>
                <a:schemeClr val="bg2">
                  <a:lumMod val="25000"/>
                </a:schemeClr>
              </a:solidFill>
              <a:latin typeface="メイリオ" panose="020B0604030504040204" pitchFamily="50" charset="-128"/>
              <a:ea typeface="メイリオ" panose="020B0604030504040204" pitchFamily="50" charset="-128"/>
            </a:endParaRPr>
          </a:p>
          <a:p>
            <a:r>
              <a:rPr kumimoji="1" lang="ja-JP" altLang="en-US" sz="800" dirty="0" smtClean="0">
                <a:solidFill>
                  <a:schemeClr val="bg2">
                    <a:lumMod val="25000"/>
                  </a:schemeClr>
                </a:solidFill>
                <a:latin typeface="メイリオ" panose="020B0604030504040204" pitchFamily="50" charset="-128"/>
                <a:ea typeface="メイリオ" panose="020B0604030504040204" pitchFamily="50" charset="-128"/>
              </a:rPr>
              <a:t>から簡単にチェック！</a:t>
            </a:r>
            <a:endParaRPr kumimoji="1" lang="ja-JP" altLang="en-US" sz="800" dirty="0">
              <a:solidFill>
                <a:schemeClr val="bg2">
                  <a:lumMod val="25000"/>
                </a:schemeClr>
              </a:solidFill>
              <a:latin typeface="メイリオ" panose="020B0604030504040204" pitchFamily="50" charset="-128"/>
              <a:ea typeface="メイリオ" panose="020B0604030504040204" pitchFamily="50" charset="-128"/>
            </a:endParaRPr>
          </a:p>
        </p:txBody>
      </p:sp>
      <p:sp>
        <p:nvSpPr>
          <p:cNvPr id="315" name="角丸四角形 325"/>
          <p:cNvSpPr>
            <a:spLocks noChangeArrowheads="1"/>
          </p:cNvSpPr>
          <p:nvPr/>
        </p:nvSpPr>
        <p:spPr bwMode="auto">
          <a:xfrm>
            <a:off x="4563183" y="8441600"/>
            <a:ext cx="1362957" cy="428625"/>
          </a:xfrm>
          <a:prstGeom prst="roundRect">
            <a:avLst>
              <a:gd name="adj" fmla="val 16667"/>
            </a:avLst>
          </a:prstGeom>
          <a:solidFill>
            <a:srgbClr val="FFE1E1"/>
          </a:solidFill>
          <a:ln>
            <a:solidFill>
              <a:srgbClr val="FE5D55"/>
            </a:solidFill>
          </a:ln>
        </p:spPr>
        <p:txBody>
          <a:bodyPr wrap="square" lIns="46800" tIns="46800" rIns="46800" bIns="46800" anchor="ctr">
            <a:spAutoFit/>
          </a:bodyPr>
          <a:lstStyle/>
          <a:p>
            <a:pPr eaLnBrk="1"/>
            <a:endParaRPr lang="ja-JP" altLang="en-US">
              <a:ea typeface="ＭＳ Ｐゴシック" panose="020B0600070205080204" pitchFamily="50" charset="-128"/>
            </a:endParaRPr>
          </a:p>
        </p:txBody>
      </p:sp>
      <p:sp>
        <p:nvSpPr>
          <p:cNvPr id="316" name="正方形/長方形 315"/>
          <p:cNvSpPr/>
          <p:nvPr/>
        </p:nvSpPr>
        <p:spPr>
          <a:xfrm>
            <a:off x="4636367" y="8505480"/>
            <a:ext cx="1249897" cy="338554"/>
          </a:xfrm>
          <a:prstGeom prst="rect">
            <a:avLst/>
          </a:prstGeom>
        </p:spPr>
        <p:txBody>
          <a:bodyPr wrap="square">
            <a:spAutoFit/>
          </a:bodyPr>
          <a:lstStyle/>
          <a:p>
            <a:pPr>
              <a:defRPr/>
            </a:pPr>
            <a:r>
              <a:rPr kumimoji="1" lang="ja-JP" altLang="en-US" sz="800" dirty="0">
                <a:solidFill>
                  <a:schemeClr val="bg2">
                    <a:lumMod val="25000"/>
                  </a:schemeClr>
                </a:solidFill>
                <a:latin typeface="メイリオ" panose="020B0604030504040204" pitchFamily="50" charset="-128"/>
                <a:ea typeface="メイリオ" panose="020B0604030504040204" pitchFamily="50" charset="-128"/>
              </a:rPr>
              <a:t>離れて暮らすご家族</a:t>
            </a:r>
            <a:endParaRPr kumimoji="1" lang="en-US" altLang="ja-JP" sz="800" dirty="0">
              <a:solidFill>
                <a:schemeClr val="bg2">
                  <a:lumMod val="25000"/>
                </a:schemeClr>
              </a:solidFill>
              <a:latin typeface="メイリオ" panose="020B0604030504040204" pitchFamily="50" charset="-128"/>
              <a:ea typeface="メイリオ" panose="020B0604030504040204" pitchFamily="50" charset="-128"/>
            </a:endParaRPr>
          </a:p>
          <a:p>
            <a:pPr>
              <a:defRPr/>
            </a:pPr>
            <a:r>
              <a:rPr kumimoji="1" lang="ja-JP" altLang="en-US" sz="800" dirty="0">
                <a:solidFill>
                  <a:schemeClr val="bg2">
                    <a:lumMod val="25000"/>
                  </a:schemeClr>
                </a:solidFill>
                <a:latin typeface="メイリオ" panose="020B0604030504040204" pitchFamily="50" charset="-128"/>
                <a:ea typeface="メイリオ" panose="020B0604030504040204" pitchFamily="50" charset="-128"/>
              </a:rPr>
              <a:t>の見まもりに。</a:t>
            </a:r>
            <a:endParaRPr kumimoji="1" lang="en-US" altLang="ja-JP" sz="800" dirty="0">
              <a:solidFill>
                <a:schemeClr val="bg2">
                  <a:lumMod val="25000"/>
                </a:schemeClr>
              </a:solidFill>
              <a:latin typeface="メイリオ" panose="020B0604030504040204" pitchFamily="50" charset="-128"/>
              <a:ea typeface="メイリオ" panose="020B0604030504040204" pitchFamily="50" charset="-128"/>
            </a:endParaRPr>
          </a:p>
        </p:txBody>
      </p:sp>
      <p:sp>
        <p:nvSpPr>
          <p:cNvPr id="317" name="テキスト ボックス 258"/>
          <p:cNvSpPr txBox="1">
            <a:spLocks noChangeArrowheads="1"/>
          </p:cNvSpPr>
          <p:nvPr/>
        </p:nvSpPr>
        <p:spPr bwMode="auto">
          <a:xfrm>
            <a:off x="95487" y="8164917"/>
            <a:ext cx="3070071"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ja-JP" altLang="en-US" sz="900" dirty="0">
                <a:latin typeface="メイリオ" panose="020B0604030504040204" pitchFamily="50" charset="-128"/>
                <a:ea typeface="メイリオ" panose="020B0604030504040204" pitchFamily="50" charset="-128"/>
              </a:rPr>
              <a:t>■休止設定　</a:t>
            </a:r>
            <a:r>
              <a:rPr kumimoji="1" lang="ja-JP" altLang="en-US" sz="900" dirty="0" smtClean="0">
                <a:latin typeface="メイリオ" panose="020B0604030504040204" pitchFamily="50" charset="-128"/>
                <a:ea typeface="メイリオ" panose="020B0604030504040204" pitchFamily="50" charset="-128"/>
              </a:rPr>
              <a:t>■</a:t>
            </a:r>
            <a:r>
              <a:rPr kumimoji="1" lang="ja-JP" altLang="en-US" sz="900" dirty="0">
                <a:latin typeface="メイリオ" panose="020B0604030504040204" pitchFamily="50" charset="-128"/>
                <a:ea typeface="メイリオ" panose="020B0604030504040204" pitchFamily="50" charset="-128"/>
              </a:rPr>
              <a:t>今日の湯増し</a:t>
            </a:r>
            <a:r>
              <a:rPr kumimoji="1" lang="ja-JP" altLang="en-US" sz="900" dirty="0" smtClean="0">
                <a:latin typeface="メイリオ" panose="020B0604030504040204" pitchFamily="50" charset="-128"/>
                <a:ea typeface="メイリオ" panose="020B0604030504040204" pitchFamily="50" charset="-128"/>
              </a:rPr>
              <a:t>休止</a:t>
            </a:r>
            <a:r>
              <a:rPr kumimoji="1" lang="ja-JP" altLang="en-US" sz="900" dirty="0">
                <a:latin typeface="メイリオ" panose="020B0604030504040204" pitchFamily="50" charset="-128"/>
                <a:ea typeface="メイリオ" panose="020B0604030504040204" pitchFamily="50" charset="-128"/>
              </a:rPr>
              <a:t>　■ふろ自動一時</a:t>
            </a:r>
            <a:r>
              <a:rPr kumimoji="1" lang="ja-JP" altLang="en-US" sz="900" dirty="0" smtClean="0">
                <a:latin typeface="メイリオ" panose="020B0604030504040204" pitchFamily="50" charset="-128"/>
                <a:ea typeface="メイリオ" panose="020B0604030504040204" pitchFamily="50" charset="-128"/>
              </a:rPr>
              <a:t>停止</a:t>
            </a:r>
            <a:endParaRPr kumimoji="1" lang="en-US" altLang="ja-JP" sz="900" dirty="0">
              <a:latin typeface="メイリオ" panose="020B0604030504040204" pitchFamily="50" charset="-128"/>
              <a:ea typeface="メイリオ" panose="020B0604030504040204" pitchFamily="50" charset="-128"/>
            </a:endParaRPr>
          </a:p>
        </p:txBody>
      </p:sp>
      <p:sp>
        <p:nvSpPr>
          <p:cNvPr id="318" name="テキスト ボックス 258"/>
          <p:cNvSpPr txBox="1">
            <a:spLocks noChangeArrowheads="1"/>
          </p:cNvSpPr>
          <p:nvPr/>
        </p:nvSpPr>
        <p:spPr bwMode="auto">
          <a:xfrm>
            <a:off x="88830" y="7936170"/>
            <a:ext cx="249299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ja-JP" altLang="en-US" sz="900" dirty="0">
                <a:latin typeface="メイリオ" panose="020B0604030504040204" pitchFamily="50" charset="-128"/>
                <a:ea typeface="メイリオ" panose="020B0604030504040204" pitchFamily="50" charset="-128"/>
              </a:rPr>
              <a:t>■ふろ自動　■ふろ予約　</a:t>
            </a:r>
            <a:r>
              <a:rPr kumimoji="1" lang="ja-JP" altLang="en-US" sz="900" dirty="0" smtClean="0">
                <a:latin typeface="メイリオ" panose="020B0604030504040204" pitchFamily="50" charset="-128"/>
                <a:ea typeface="メイリオ" panose="020B0604030504040204" pitchFamily="50" charset="-128"/>
              </a:rPr>
              <a:t>■タンク湯増</a:t>
            </a:r>
            <a:r>
              <a:rPr kumimoji="1" lang="ja-JP" altLang="en-US" sz="900" dirty="0">
                <a:latin typeface="メイリオ" panose="020B0604030504040204" pitchFamily="50" charset="-128"/>
                <a:ea typeface="メイリオ" panose="020B0604030504040204" pitchFamily="50" charset="-128"/>
              </a:rPr>
              <a:t>し　</a:t>
            </a:r>
            <a:endParaRPr kumimoji="1" lang="en-US" altLang="ja-JP" sz="900" dirty="0" smtClean="0">
              <a:latin typeface="メイリオ" panose="020B0604030504040204" pitchFamily="50" charset="-128"/>
              <a:ea typeface="メイリオ" panose="020B0604030504040204" pitchFamily="50" charset="-128"/>
            </a:endParaRPr>
          </a:p>
        </p:txBody>
      </p:sp>
      <p:sp>
        <p:nvSpPr>
          <p:cNvPr id="319" name="テキスト ボックス 318"/>
          <p:cNvSpPr txBox="1"/>
          <p:nvPr/>
        </p:nvSpPr>
        <p:spPr>
          <a:xfrm>
            <a:off x="434861" y="5267943"/>
            <a:ext cx="3796232" cy="415498"/>
          </a:xfrm>
          <a:prstGeom prst="rect">
            <a:avLst/>
          </a:prstGeom>
          <a:noFill/>
        </p:spPr>
        <p:txBody>
          <a:bodyPr wrap="none" rtlCol="0">
            <a:spAutoFit/>
          </a:bodyPr>
          <a:lstStyle/>
          <a:p>
            <a:r>
              <a:rPr kumimoji="1" lang="en-US" altLang="ja-JP" sz="1050" dirty="0" smtClean="0">
                <a:latin typeface="メイリオ" panose="020B0604030504040204" pitchFamily="50" charset="-128"/>
                <a:ea typeface="メイリオ" panose="020B0604030504040204" pitchFamily="50" charset="-128"/>
              </a:rPr>
              <a:t>HEMS</a:t>
            </a:r>
            <a:r>
              <a:rPr kumimoji="1" lang="ja-JP" altLang="en-US" sz="1050" dirty="0" smtClean="0">
                <a:latin typeface="メイリオ" panose="020B0604030504040204" pitchFamily="50" charset="-128"/>
                <a:ea typeface="メイリオ" panose="020B0604030504040204" pitchFamily="50" charset="-128"/>
              </a:rPr>
              <a:t>を導入していなくても！毎回手動で設定しなくても！</a:t>
            </a:r>
            <a:endParaRPr kumimoji="1" lang="en-US" altLang="ja-JP" sz="1050" dirty="0" smtClean="0">
              <a:latin typeface="メイリオ" panose="020B0604030504040204" pitchFamily="50" charset="-128"/>
              <a:ea typeface="メイリオ" panose="020B0604030504040204" pitchFamily="50" charset="-128"/>
            </a:endParaRPr>
          </a:p>
          <a:p>
            <a:r>
              <a:rPr kumimoji="1" lang="ja-JP" altLang="en-US" sz="1050" dirty="0" smtClean="0">
                <a:latin typeface="メイリオ" panose="020B0604030504040204" pitchFamily="50" charset="-128"/>
                <a:ea typeface="メイリオ" panose="020B0604030504040204" pitchFamily="50" charset="-128"/>
              </a:rPr>
              <a:t>太陽光発電余剰電力の活用ができる！</a:t>
            </a:r>
            <a:endParaRPr kumimoji="1" lang="ja-JP" altLang="en-US" sz="1050" dirty="0">
              <a:latin typeface="メイリオ" panose="020B0604030504040204" pitchFamily="50" charset="-128"/>
              <a:ea typeface="メイリオ" panose="020B0604030504040204" pitchFamily="50" charset="-128"/>
            </a:endParaRPr>
          </a:p>
        </p:txBody>
      </p:sp>
      <p:sp>
        <p:nvSpPr>
          <p:cNvPr id="320" name="テキスト ボックス 319"/>
          <p:cNvSpPr txBox="1"/>
          <p:nvPr/>
        </p:nvSpPr>
        <p:spPr>
          <a:xfrm>
            <a:off x="754311" y="4809626"/>
            <a:ext cx="1856598" cy="307777"/>
          </a:xfrm>
          <a:prstGeom prst="rect">
            <a:avLst/>
          </a:prstGeom>
          <a:noFill/>
        </p:spPr>
        <p:txBody>
          <a:bodyPr wrap="none" rtlCol="0">
            <a:spAutoFit/>
          </a:bodyPr>
          <a:lstStyle/>
          <a:p>
            <a:r>
              <a:rPr kumimoji="1" lang="ja-JP" altLang="en-US" sz="1400" b="1" dirty="0" smtClean="0">
                <a:latin typeface="BIZ UDPゴシック" panose="020B0400000000000000" pitchFamily="50" charset="-128"/>
                <a:ea typeface="BIZ UDPゴシック" panose="020B0400000000000000" pitchFamily="50" charset="-128"/>
              </a:rPr>
              <a:t>ソーラーモードアプリ</a:t>
            </a:r>
            <a:endParaRPr kumimoji="1" lang="ja-JP" altLang="en-US" sz="1400" b="1" dirty="0">
              <a:latin typeface="BIZ UDPゴシック" panose="020B0400000000000000" pitchFamily="50" charset="-128"/>
              <a:ea typeface="BIZ UDPゴシック" panose="020B0400000000000000" pitchFamily="50" charset="-128"/>
            </a:endParaRPr>
          </a:p>
        </p:txBody>
      </p:sp>
      <p:sp>
        <p:nvSpPr>
          <p:cNvPr id="321" name="テキスト ボックス 320"/>
          <p:cNvSpPr txBox="1"/>
          <p:nvPr/>
        </p:nvSpPr>
        <p:spPr>
          <a:xfrm>
            <a:off x="742534" y="5843241"/>
            <a:ext cx="2064989" cy="307777"/>
          </a:xfrm>
          <a:prstGeom prst="rect">
            <a:avLst/>
          </a:prstGeom>
          <a:noFill/>
        </p:spPr>
        <p:txBody>
          <a:bodyPr wrap="none" rtlCol="0">
            <a:spAutoFit/>
          </a:bodyPr>
          <a:lstStyle/>
          <a:p>
            <a:r>
              <a:rPr kumimoji="1" lang="ja-JP" altLang="en-US" sz="1400" b="1" dirty="0" smtClean="0">
                <a:latin typeface="BIZ UDPゴシック" panose="020B0400000000000000" pitchFamily="50" charset="-128"/>
                <a:ea typeface="BIZ UDPゴシック" panose="020B0400000000000000" pitchFamily="50" charset="-128"/>
              </a:rPr>
              <a:t>レジリエンス機能の充実</a:t>
            </a:r>
            <a:endParaRPr kumimoji="1" lang="ja-JP" altLang="en-US" sz="1400" b="1" dirty="0">
              <a:latin typeface="BIZ UDPゴシック" panose="020B0400000000000000" pitchFamily="50" charset="-128"/>
              <a:ea typeface="BIZ UDPゴシック" panose="020B0400000000000000" pitchFamily="50" charset="-128"/>
            </a:endParaRPr>
          </a:p>
        </p:txBody>
      </p:sp>
      <p:sp>
        <p:nvSpPr>
          <p:cNvPr id="322" name="テキスト ボックス 321"/>
          <p:cNvSpPr txBox="1"/>
          <p:nvPr/>
        </p:nvSpPr>
        <p:spPr>
          <a:xfrm>
            <a:off x="422126" y="6301651"/>
            <a:ext cx="3954929" cy="715581"/>
          </a:xfrm>
          <a:prstGeom prst="rect">
            <a:avLst/>
          </a:prstGeom>
          <a:noFill/>
        </p:spPr>
        <p:txBody>
          <a:bodyPr wrap="none" rtlCol="0">
            <a:spAutoFit/>
          </a:bodyPr>
          <a:lstStyle/>
          <a:p>
            <a:r>
              <a:rPr kumimoji="1" lang="ja-JP" altLang="en-US" sz="1050" dirty="0" smtClean="0">
                <a:latin typeface="メイリオ" panose="020B0604030504040204" pitchFamily="50" charset="-128"/>
                <a:ea typeface="メイリオ" panose="020B0604030504040204" pitchFamily="50" charset="-128"/>
              </a:rPr>
              <a:t>災害警報を確認後、タンクにお湯</a:t>
            </a:r>
            <a:r>
              <a:rPr kumimoji="1" lang="ja-JP" altLang="en-US" sz="1050" dirty="0">
                <a:latin typeface="メイリオ" panose="020B0604030504040204" pitchFamily="50" charset="-128"/>
                <a:ea typeface="メイリオ" panose="020B0604030504040204" pitchFamily="50" charset="-128"/>
              </a:rPr>
              <a:t>を</a:t>
            </a:r>
            <a:r>
              <a:rPr kumimoji="1" lang="ja-JP" altLang="en-US" sz="1050" dirty="0" smtClean="0">
                <a:latin typeface="メイリオ" panose="020B0604030504040204" pitchFamily="50" charset="-128"/>
                <a:ea typeface="メイリオ" panose="020B0604030504040204" pitchFamily="50" charset="-128"/>
              </a:rPr>
              <a:t>満タンまで沸き上げたり、</a:t>
            </a:r>
            <a:endParaRPr kumimoji="1" lang="en-US" altLang="ja-JP" sz="1050" dirty="0" smtClean="0">
              <a:latin typeface="メイリオ" panose="020B0604030504040204" pitchFamily="50" charset="-128"/>
              <a:ea typeface="メイリオ" panose="020B0604030504040204" pitchFamily="50" charset="-128"/>
            </a:endParaRPr>
          </a:p>
          <a:p>
            <a:r>
              <a:rPr kumimoji="1" lang="ja-JP" altLang="en-US" sz="1050" dirty="0" smtClean="0">
                <a:latin typeface="メイリオ" panose="020B0604030504040204" pitchFamily="50" charset="-128"/>
                <a:ea typeface="メイリオ" panose="020B0604030504040204" pitchFamily="50" charset="-128"/>
              </a:rPr>
              <a:t>生活用水として浴槽への水はりがカンタンにできる！</a:t>
            </a:r>
            <a:endParaRPr kumimoji="1" lang="en-US" altLang="ja-JP" sz="1050" dirty="0" smtClean="0">
              <a:latin typeface="メイリオ" panose="020B0604030504040204" pitchFamily="50" charset="-128"/>
              <a:ea typeface="メイリオ" panose="020B0604030504040204" pitchFamily="50" charset="-128"/>
            </a:endParaRPr>
          </a:p>
          <a:p>
            <a:r>
              <a:rPr kumimoji="1" lang="ja-JP" altLang="en-US" sz="900" dirty="0" smtClean="0">
                <a:latin typeface="メイリオ" panose="020B0604030504040204" pitchFamily="50" charset="-128"/>
                <a:ea typeface="メイリオ" panose="020B0604030504040204" pitchFamily="50" charset="-128"/>
              </a:rPr>
              <a:t>（台所リモコンからも設定できます。）</a:t>
            </a:r>
            <a:endParaRPr kumimoji="1" lang="en-US" altLang="ja-JP" sz="900" dirty="0" smtClean="0">
              <a:latin typeface="メイリオ" panose="020B0604030504040204" pitchFamily="50" charset="-128"/>
              <a:ea typeface="メイリオ" panose="020B0604030504040204" pitchFamily="50" charset="-128"/>
            </a:endParaRPr>
          </a:p>
          <a:p>
            <a:endParaRPr kumimoji="1" lang="ja-JP" altLang="en-US" sz="1050" dirty="0">
              <a:latin typeface="メイリオ" panose="020B0604030504040204" pitchFamily="50" charset="-128"/>
              <a:ea typeface="メイリオ" panose="020B0604030504040204" pitchFamily="50" charset="-128"/>
            </a:endParaRPr>
          </a:p>
        </p:txBody>
      </p:sp>
      <p:sp>
        <p:nvSpPr>
          <p:cNvPr id="323" name="テキスト ボックス 322"/>
          <p:cNvSpPr txBox="1"/>
          <p:nvPr/>
        </p:nvSpPr>
        <p:spPr>
          <a:xfrm>
            <a:off x="132851" y="4209093"/>
            <a:ext cx="4494658" cy="430887"/>
          </a:xfrm>
          <a:prstGeom prst="rect">
            <a:avLst/>
          </a:prstGeom>
          <a:noFill/>
        </p:spPr>
        <p:txBody>
          <a:bodyPr wrap="square" rtlCol="0">
            <a:spAutoFit/>
          </a:bodyPr>
          <a:lstStyle/>
          <a:p>
            <a:r>
              <a:rPr kumimoji="1" lang="ja-JP" altLang="en-US" sz="1100" dirty="0" smtClean="0">
                <a:latin typeface="BIZ UDPゴシック" panose="020B0400000000000000" pitchFamily="50" charset="-128"/>
                <a:ea typeface="BIZ UDPゴシック" panose="020B0400000000000000" pitchFamily="50" charset="-128"/>
              </a:rPr>
              <a:t>「コロナ快適ホームアプリ」は、これまでの遠隔操作や見まもり</a:t>
            </a:r>
            <a:endParaRPr kumimoji="1" lang="en-US" altLang="ja-JP" sz="1100" dirty="0" smtClean="0">
              <a:latin typeface="BIZ UDPゴシック" panose="020B0400000000000000" pitchFamily="50" charset="-128"/>
              <a:ea typeface="BIZ UDPゴシック" panose="020B0400000000000000" pitchFamily="50" charset="-128"/>
            </a:endParaRPr>
          </a:p>
          <a:p>
            <a:r>
              <a:rPr kumimoji="1" lang="ja-JP" altLang="en-US" sz="1100" dirty="0" smtClean="0">
                <a:latin typeface="BIZ UDPゴシック" panose="020B0400000000000000" pitchFamily="50" charset="-128"/>
                <a:ea typeface="BIZ UDPゴシック" panose="020B0400000000000000" pitchFamily="50" charset="-128"/>
              </a:rPr>
              <a:t>機能に加えて、もっと一人ひとりの生活に寄り添います！</a:t>
            </a:r>
            <a:endParaRPr kumimoji="1" lang="ja-JP" altLang="en-US" sz="1100" dirty="0">
              <a:latin typeface="BIZ UDPゴシック" panose="020B0400000000000000" pitchFamily="50" charset="-128"/>
              <a:ea typeface="BIZ UDPゴシック" panose="020B0400000000000000" pitchFamily="50" charset="-128"/>
            </a:endParaRPr>
          </a:p>
        </p:txBody>
      </p:sp>
      <p:sp>
        <p:nvSpPr>
          <p:cNvPr id="324" name="テキスト ボックス 323"/>
          <p:cNvSpPr txBox="1"/>
          <p:nvPr/>
        </p:nvSpPr>
        <p:spPr>
          <a:xfrm>
            <a:off x="725454" y="7072496"/>
            <a:ext cx="3863292" cy="261610"/>
          </a:xfrm>
          <a:prstGeom prst="rect">
            <a:avLst/>
          </a:prstGeom>
          <a:noFill/>
        </p:spPr>
        <p:txBody>
          <a:bodyPr wrap="square" rtlCol="0">
            <a:spAutoFit/>
          </a:bodyPr>
          <a:lstStyle/>
          <a:p>
            <a:r>
              <a:rPr kumimoji="1" lang="ja-JP" altLang="en-US" sz="1100" b="1" dirty="0" smtClean="0">
                <a:solidFill>
                  <a:srgbClr val="103879"/>
                </a:solidFill>
                <a:latin typeface="BIZ UDPゴシック" panose="020B0400000000000000" pitchFamily="50" charset="-128"/>
                <a:ea typeface="BIZ UDPゴシック" panose="020B0400000000000000" pitchFamily="50" charset="-128"/>
              </a:rPr>
              <a:t>「コロナ快適ホームアプリ」は、こんなに便利！　</a:t>
            </a:r>
            <a:endParaRPr kumimoji="1" lang="ja-JP" altLang="en-US" sz="1100" b="1" dirty="0">
              <a:solidFill>
                <a:srgbClr val="103879"/>
              </a:solidFill>
              <a:latin typeface="BIZ UDPゴシック" panose="020B0400000000000000" pitchFamily="50" charset="-128"/>
              <a:ea typeface="BIZ UDPゴシック" panose="020B0400000000000000" pitchFamily="50" charset="-128"/>
            </a:endParaRPr>
          </a:p>
        </p:txBody>
      </p:sp>
      <p:cxnSp>
        <p:nvCxnSpPr>
          <p:cNvPr id="325" name="直線コネクタ 324"/>
          <p:cNvCxnSpPr/>
          <p:nvPr/>
        </p:nvCxnSpPr>
        <p:spPr>
          <a:xfrm>
            <a:off x="343653" y="7101300"/>
            <a:ext cx="257345" cy="178398"/>
          </a:xfrm>
          <a:prstGeom prst="line">
            <a:avLst/>
          </a:prstGeom>
          <a:ln>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26" name="直線コネクタ 325"/>
          <p:cNvCxnSpPr/>
          <p:nvPr/>
        </p:nvCxnSpPr>
        <p:spPr>
          <a:xfrm flipV="1">
            <a:off x="3707200" y="7072496"/>
            <a:ext cx="270204" cy="207207"/>
          </a:xfrm>
          <a:prstGeom prst="line">
            <a:avLst/>
          </a:prstGeom>
          <a:ln>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327" name="二等辺三角形 326"/>
          <p:cNvSpPr/>
          <p:nvPr/>
        </p:nvSpPr>
        <p:spPr>
          <a:xfrm rot="16200000">
            <a:off x="10768062" y="5896863"/>
            <a:ext cx="235095" cy="269141"/>
          </a:xfrm>
          <a:prstGeom prst="triangle">
            <a:avLst/>
          </a:prstGeom>
          <a:noFill/>
          <a:ln>
            <a:solidFill>
              <a:srgbClr val="F097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328" name="角丸四角形 327"/>
          <p:cNvSpPr/>
          <p:nvPr/>
        </p:nvSpPr>
        <p:spPr>
          <a:xfrm>
            <a:off x="10981492" y="5885426"/>
            <a:ext cx="116967" cy="357336"/>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pic>
        <p:nvPicPr>
          <p:cNvPr id="329" name="図 328"/>
          <p:cNvPicPr>
            <a:picLocks noChangeAspect="1"/>
          </p:cNvPicPr>
          <p:nvPr/>
        </p:nvPicPr>
        <p:blipFill rotWithShape="1">
          <a:blip r:embed="rId12" cstate="print">
            <a:extLst>
              <a:ext uri="{28A0092B-C50C-407E-A947-70E740481C1C}">
                <a14:useLocalDpi xmlns:a14="http://schemas.microsoft.com/office/drawing/2010/main" val="0"/>
              </a:ext>
            </a:extLst>
          </a:blip>
          <a:srcRect t="62089"/>
          <a:stretch/>
        </p:blipFill>
        <p:spPr>
          <a:xfrm>
            <a:off x="7022412" y="5771386"/>
            <a:ext cx="1430934" cy="1564014"/>
          </a:xfrm>
          <a:prstGeom prst="rect">
            <a:avLst/>
          </a:prstGeom>
        </p:spPr>
      </p:pic>
      <p:sp>
        <p:nvSpPr>
          <p:cNvPr id="330" name="正方形/長方形 329"/>
          <p:cNvSpPr/>
          <p:nvPr/>
        </p:nvSpPr>
        <p:spPr>
          <a:xfrm>
            <a:off x="10956741" y="5757632"/>
            <a:ext cx="1414206" cy="1229188"/>
          </a:xfrm>
          <a:prstGeom prst="rect">
            <a:avLst/>
          </a:prstGeom>
          <a:solidFill>
            <a:schemeClr val="bg1"/>
          </a:solidFill>
          <a:ln>
            <a:solidFill>
              <a:srgbClr val="F097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331" name="Rectangle 212"/>
          <p:cNvSpPr>
            <a:spLocks/>
          </p:cNvSpPr>
          <p:nvPr/>
        </p:nvSpPr>
        <p:spPr bwMode="auto">
          <a:xfrm>
            <a:off x="9199838" y="6908392"/>
            <a:ext cx="1117600" cy="257175"/>
          </a:xfrm>
          <a:prstGeom prst="rect">
            <a:avLst/>
          </a:prstGeom>
          <a:solidFill>
            <a:srgbClr val="994D46"/>
          </a:solidFill>
          <a:ln>
            <a:noFill/>
          </a:ln>
        </p:spPr>
        <p:txBody>
          <a:bodyPr lIns="46800" tIns="46800" rIns="46800" bIns="46800"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ja-JP" altLang="en-US" sz="1050" b="1" i="0" u="none" strike="noStrike" kern="1200" cap="none" spc="0" normalizeH="0" baseline="0" noProof="0" dirty="0" smtClean="0">
                <a:ln>
                  <a:noFill/>
                </a:ln>
                <a:solidFill>
                  <a:schemeClr val="bg1"/>
                </a:solidFill>
                <a:effectLst/>
                <a:uLnTx/>
                <a:uFillTx/>
                <a:latin typeface="メイリオ" panose="020B0604030504040204" pitchFamily="50" charset="-128"/>
                <a:ea typeface="メイリオ" panose="020B0604030504040204" pitchFamily="50" charset="-128"/>
                <a:cs typeface="Arial" panose="020B0604020202020204" pitchFamily="34" charset="0"/>
                <a:sym typeface="Arial" panose="020B0604020202020204" pitchFamily="34" charset="0"/>
              </a:rPr>
              <a:t>転倒防止対策</a:t>
            </a:r>
          </a:p>
        </p:txBody>
      </p:sp>
      <p:sp>
        <p:nvSpPr>
          <p:cNvPr id="332" name="Rectangle 213"/>
          <p:cNvSpPr>
            <a:spLocks/>
          </p:cNvSpPr>
          <p:nvPr/>
        </p:nvSpPr>
        <p:spPr bwMode="auto">
          <a:xfrm>
            <a:off x="8700136" y="5677422"/>
            <a:ext cx="1117600" cy="255588"/>
          </a:xfrm>
          <a:prstGeom prst="rect">
            <a:avLst/>
          </a:prstGeom>
          <a:solidFill>
            <a:srgbClr val="994D46"/>
          </a:solidFill>
          <a:ln>
            <a:noFill/>
          </a:ln>
        </p:spPr>
        <p:txBody>
          <a:bodyPr lIns="46800" tIns="46800" rIns="46800" bIns="46800"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ja-JP" altLang="en-US" sz="1050" b="1" i="0" u="none" strike="noStrike" kern="1200" cap="none" spc="0" normalizeH="0" baseline="0" noProof="0" dirty="0" smtClean="0">
                <a:ln>
                  <a:noFill/>
                </a:ln>
                <a:solidFill>
                  <a:schemeClr val="bg1"/>
                </a:solidFill>
                <a:effectLst/>
                <a:uLnTx/>
                <a:uFillTx/>
                <a:latin typeface="メイリオ" panose="020B0604030504040204" pitchFamily="50" charset="-128"/>
                <a:ea typeface="メイリオ" panose="020B0604030504040204" pitchFamily="50" charset="-128"/>
                <a:cs typeface="Arial" panose="020B0604020202020204" pitchFamily="34" charset="0"/>
                <a:sym typeface="Arial" panose="020B0604020202020204" pitchFamily="34" charset="0"/>
              </a:rPr>
              <a:t>非常用取水栓</a:t>
            </a:r>
          </a:p>
        </p:txBody>
      </p:sp>
      <p:sp>
        <p:nvSpPr>
          <p:cNvPr id="333" name="Text Box 215"/>
          <p:cNvSpPr txBox="1">
            <a:spLocks/>
          </p:cNvSpPr>
          <p:nvPr/>
        </p:nvSpPr>
        <p:spPr bwMode="auto">
          <a:xfrm>
            <a:off x="9156843" y="7439277"/>
            <a:ext cx="3648879" cy="24840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chemeClr val="accent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46800" tIns="46800" rIns="46800" bIns="46800">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ja-JP" altLang="en-US" sz="10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Arial" panose="020B0604020202020204" pitchFamily="34" charset="0"/>
                <a:sym typeface="Arial" panose="020B0604020202020204" pitchFamily="34" charset="0"/>
              </a:rPr>
              <a:t>貯湯ユニットの脚の強度</a:t>
            </a:r>
            <a:r>
              <a:rPr kumimoji="0" lang="ja-JP" altLang="en-US" sz="1000" b="0" i="0" u="none" strike="noStrike" kern="1200" cap="none" spc="0" normalizeH="0" baseline="0" noProof="0" dirty="0" smtClean="0">
                <a:ln>
                  <a:noFill/>
                </a:ln>
                <a:solidFill>
                  <a:srgbClr val="000000"/>
                </a:solidFill>
                <a:effectLst/>
                <a:uLnTx/>
                <a:uFillTx/>
                <a:latin typeface="メイリオ" panose="020B0604030504040204" pitchFamily="50" charset="-128"/>
                <a:ea typeface="メイリオ" panose="020B0604030504040204" pitchFamily="50" charset="-128"/>
                <a:cs typeface="Arial" panose="020B0604020202020204" pitchFamily="34" charset="0"/>
                <a:sym typeface="Arial" panose="020B0604020202020204" pitchFamily="34" charset="0"/>
              </a:rPr>
              <a:t>、設置</a:t>
            </a:r>
            <a:r>
              <a:rPr kumimoji="0" lang="ja-JP" altLang="en-US" sz="10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Arial" panose="020B0604020202020204" pitchFamily="34" charset="0"/>
                <a:sym typeface="Arial" panose="020B0604020202020204" pitchFamily="34" charset="0"/>
              </a:rPr>
              <a:t>方法に</a:t>
            </a:r>
            <a:r>
              <a:rPr kumimoji="0" lang="ja-JP" altLang="en-US" sz="1000" b="0" i="0" u="none" strike="noStrike" kern="1200" cap="none" spc="0" normalizeH="0" baseline="0" noProof="0" dirty="0" smtClean="0">
                <a:ln>
                  <a:noFill/>
                </a:ln>
                <a:solidFill>
                  <a:srgbClr val="000000"/>
                </a:solidFill>
                <a:effectLst/>
                <a:uLnTx/>
                <a:uFillTx/>
                <a:latin typeface="メイリオ" panose="020B0604030504040204" pitchFamily="50" charset="-128"/>
                <a:ea typeface="メイリオ" panose="020B0604030504040204" pitchFamily="50" charset="-128"/>
                <a:cs typeface="Arial" panose="020B0604020202020204" pitchFamily="34" charset="0"/>
                <a:sym typeface="Arial" panose="020B0604020202020204" pitchFamily="34" charset="0"/>
              </a:rPr>
              <a:t>も配慮</a:t>
            </a:r>
            <a:r>
              <a:rPr kumimoji="0" lang="ja-JP" altLang="en-US" sz="10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Arial" panose="020B0604020202020204" pitchFamily="34" charset="0"/>
                <a:sym typeface="Arial" panose="020B0604020202020204" pitchFamily="34" charset="0"/>
              </a:rPr>
              <a:t>しています。</a:t>
            </a:r>
          </a:p>
        </p:txBody>
      </p:sp>
      <p:sp>
        <p:nvSpPr>
          <p:cNvPr id="334" name="Text Box 217"/>
          <p:cNvSpPr txBox="1">
            <a:spLocks/>
          </p:cNvSpPr>
          <p:nvPr/>
        </p:nvSpPr>
        <p:spPr bwMode="auto">
          <a:xfrm>
            <a:off x="8669973" y="6287171"/>
            <a:ext cx="2078038" cy="555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chemeClr val="accent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46800" tIns="46800" rIns="46800" bIns="46800">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ja-JP" altLang="en-US" sz="10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Arial" panose="020B0604020202020204" pitchFamily="34" charset="0"/>
                <a:sym typeface="Arial" panose="020B0604020202020204" pitchFamily="34" charset="0"/>
              </a:rPr>
              <a:t>地震などの災害による断水時には非常用取水栓から生活用水を確保できます。</a:t>
            </a:r>
          </a:p>
        </p:txBody>
      </p:sp>
      <p:sp>
        <p:nvSpPr>
          <p:cNvPr id="335" name="テキスト ボックス 145"/>
          <p:cNvSpPr txBox="1">
            <a:spLocks noChangeArrowheads="1"/>
          </p:cNvSpPr>
          <p:nvPr/>
        </p:nvSpPr>
        <p:spPr bwMode="auto">
          <a:xfrm>
            <a:off x="8619173" y="6023646"/>
            <a:ext cx="2184400"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断水時の生活用水の確保に。</a:t>
            </a:r>
          </a:p>
        </p:txBody>
      </p:sp>
      <p:sp>
        <p:nvSpPr>
          <p:cNvPr id="336" name="テキスト ボックス 146"/>
          <p:cNvSpPr txBox="1">
            <a:spLocks noChangeArrowheads="1"/>
          </p:cNvSpPr>
          <p:nvPr/>
        </p:nvSpPr>
        <p:spPr bwMode="auto">
          <a:xfrm>
            <a:off x="9112394" y="7209998"/>
            <a:ext cx="259718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3</a:t>
            </a:r>
            <a:r>
              <a:rPr kumimoji="1" lang="ja-JP" altLang="en-US" sz="12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本脚で</a:t>
            </a:r>
            <a:r>
              <a:rPr kumimoji="1" lang="ja-JP" altLang="en-US" sz="12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クラス</a:t>
            </a:r>
            <a:r>
              <a:rPr kumimoji="1" lang="en-US" altLang="ja-JP" sz="1200" b="1" dirty="0">
                <a:solidFill>
                  <a:prstClr val="black"/>
                </a:solidFill>
                <a:latin typeface="メイリオ" panose="020B0604030504040204" pitchFamily="50" charset="-128"/>
                <a:ea typeface="メイリオ" panose="020B0604030504040204" pitchFamily="50" charset="-128"/>
              </a:rPr>
              <a:t>S</a:t>
            </a:r>
            <a:r>
              <a:rPr kumimoji="1" lang="ja-JP" altLang="en-US" sz="12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対応</a:t>
            </a:r>
            <a:r>
              <a:rPr kumimoji="1" lang="ja-JP" altLang="en-US" sz="12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の耐震設計。</a:t>
            </a:r>
          </a:p>
        </p:txBody>
      </p:sp>
      <p:sp>
        <p:nvSpPr>
          <p:cNvPr id="337" name="角丸四角形 12"/>
          <p:cNvSpPr>
            <a:spLocks noChangeArrowheads="1"/>
          </p:cNvSpPr>
          <p:nvPr/>
        </p:nvSpPr>
        <p:spPr bwMode="auto">
          <a:xfrm>
            <a:off x="6874154" y="4235081"/>
            <a:ext cx="1565275" cy="247650"/>
          </a:xfrm>
          <a:prstGeom prst="roundRect">
            <a:avLst>
              <a:gd name="adj" fmla="val 0"/>
            </a:avLst>
          </a:prstGeom>
          <a:solidFill>
            <a:srgbClr val="994D46"/>
          </a:solidFill>
          <a:ln>
            <a:noFill/>
          </a:ln>
          <a:extLst/>
        </p:spPr>
        <p:txBody>
          <a:bodyPr lIns="46800" tIns="46800" rIns="46800" bIns="46800"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ja-JP" altLang="en-US" sz="2900" b="0" i="0" u="sng"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endParaRPr>
          </a:p>
        </p:txBody>
      </p:sp>
      <p:sp>
        <p:nvSpPr>
          <p:cNvPr id="338" name="テキスト ボックス 13"/>
          <p:cNvSpPr txBox="1">
            <a:spLocks noChangeArrowheads="1"/>
          </p:cNvSpPr>
          <p:nvPr/>
        </p:nvSpPr>
        <p:spPr bwMode="auto">
          <a:xfrm>
            <a:off x="6764612" y="4250371"/>
            <a:ext cx="1754188"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1" lang="en-US" altLang="ja-JP" sz="100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Arial" panose="020B0604020202020204" pitchFamily="34" charset="0"/>
                <a:sym typeface="Arial" panose="020B0604020202020204" pitchFamily="34" charset="0"/>
              </a:rPr>
              <a:t>SMA</a:t>
            </a:r>
            <a:r>
              <a:rPr kumimoji="1" lang="ja-JP" altLang="en-US" sz="100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Arial" panose="020B0604020202020204" pitchFamily="34" charset="0"/>
                <a:sym typeface="Arial" panose="020B0604020202020204" pitchFamily="34" charset="0"/>
              </a:rPr>
              <a:t>ミキシング弁 採用</a:t>
            </a:r>
            <a:endParaRPr kumimoji="1" lang="en-US" altLang="ja-JP" sz="100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Arial" panose="020B0604020202020204" pitchFamily="34" charset="0"/>
              <a:sym typeface="Arial" panose="020B0604020202020204" pitchFamily="34" charset="0"/>
            </a:endParaRPr>
          </a:p>
        </p:txBody>
      </p:sp>
      <p:sp>
        <p:nvSpPr>
          <p:cNvPr id="339" name="テキスト ボックス 6"/>
          <p:cNvSpPr txBox="1">
            <a:spLocks noChangeArrowheads="1"/>
          </p:cNvSpPr>
          <p:nvPr/>
        </p:nvSpPr>
        <p:spPr bwMode="auto">
          <a:xfrm>
            <a:off x="6825324" y="4643223"/>
            <a:ext cx="4638694"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1" lang="ja-JP" altLang="en-US" sz="11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sym typeface="Arial" panose="020B0604020202020204" pitchFamily="34" charset="0"/>
              </a:rPr>
              <a:t>給湯ミキシングバルブに</a:t>
            </a:r>
            <a:r>
              <a:rPr kumimoji="1" lang="en-US" altLang="ja-JP" sz="11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sym typeface="Arial" panose="020B0604020202020204" pitchFamily="34" charset="0"/>
              </a:rPr>
              <a:t>SMA</a:t>
            </a:r>
            <a:r>
              <a:rPr kumimoji="1" lang="ja-JP" altLang="en-US" sz="11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sym typeface="Arial" panose="020B0604020202020204" pitchFamily="34" charset="0"/>
              </a:rPr>
              <a:t>ミキシング弁を採用することで</a:t>
            </a:r>
            <a:r>
              <a:rPr kumimoji="1" lang="ja-JP" altLang="en-US" sz="1100" b="0" i="0" u="none" strike="noStrike" kern="1200" cap="none" spc="0" normalizeH="0" baseline="0" noProof="0" dirty="0" smtClean="0">
                <a:ln>
                  <a:noFill/>
                </a:ln>
                <a:solidFill>
                  <a:srgbClr val="000000"/>
                </a:solidFill>
                <a:effectLst/>
                <a:uLnTx/>
                <a:uFillTx/>
                <a:latin typeface="BIZ UDPゴシック" panose="020B0400000000000000" pitchFamily="50" charset="-128"/>
                <a:ea typeface="BIZ UDPゴシック" panose="020B0400000000000000" pitchFamily="50" charset="-128"/>
                <a:sym typeface="Arial" panose="020B0604020202020204" pitchFamily="34" charset="0"/>
              </a:rPr>
              <a:t>、停電中でも</a:t>
            </a:r>
            <a:endParaRPr kumimoji="1" lang="en-US" altLang="ja-JP" sz="1100" b="0" i="0" u="none" strike="noStrike" kern="1200" cap="none" spc="0" normalizeH="0" baseline="0" noProof="0" dirty="0" smtClean="0">
              <a:ln>
                <a:noFill/>
              </a:ln>
              <a:solidFill>
                <a:srgbClr val="000000"/>
              </a:solidFill>
              <a:effectLst/>
              <a:uLnTx/>
              <a:uFillTx/>
              <a:latin typeface="BIZ UDPゴシック" panose="020B0400000000000000" pitchFamily="50" charset="-128"/>
              <a:ea typeface="BIZ UDPゴシック" panose="020B0400000000000000" pitchFamily="50" charset="-128"/>
              <a:sym typeface="Arial" panose="020B0604020202020204" pitchFamily="34" charset="0"/>
            </a:endParaRPr>
          </a:p>
          <a:p>
            <a:pPr marL="0" marR="0" lvl="0" indent="0" algn="l" defTabSz="457200" rtl="0" eaLnBrk="1" fontAlgn="auto" latinLnBrk="0" hangingPunct="1">
              <a:lnSpc>
                <a:spcPct val="100000"/>
              </a:lnSpc>
              <a:spcBef>
                <a:spcPct val="0"/>
              </a:spcBef>
              <a:spcAft>
                <a:spcPts val="0"/>
              </a:spcAft>
              <a:buClrTx/>
              <a:buSzTx/>
              <a:buFontTx/>
              <a:buNone/>
              <a:tabLst/>
              <a:defRPr/>
            </a:pPr>
            <a:r>
              <a:rPr kumimoji="1" lang="ja-JP" altLang="en-US" sz="1100" b="0" i="0" u="none" strike="noStrike" kern="1200" cap="none" spc="0" normalizeH="0" baseline="0" noProof="0" dirty="0" smtClean="0">
                <a:ln>
                  <a:noFill/>
                </a:ln>
                <a:solidFill>
                  <a:srgbClr val="000000"/>
                </a:solidFill>
                <a:effectLst/>
                <a:uLnTx/>
                <a:uFillTx/>
                <a:latin typeface="BIZ UDPゴシック" panose="020B0400000000000000" pitchFamily="50" charset="-128"/>
                <a:ea typeface="BIZ UDPゴシック" panose="020B0400000000000000" pitchFamily="50" charset="-128"/>
                <a:sym typeface="Arial" panose="020B0604020202020204" pitchFamily="34" charset="0"/>
              </a:rPr>
              <a:t>貯</a:t>
            </a:r>
            <a:r>
              <a:rPr kumimoji="1" lang="ja-JP" altLang="en-US" sz="11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sym typeface="Arial" panose="020B0604020202020204" pitchFamily="34" charset="0"/>
              </a:rPr>
              <a:t>湯ユニット内に残っているお湯をシャワー</a:t>
            </a:r>
            <a:r>
              <a:rPr kumimoji="1" lang="ja-JP" altLang="en-US" sz="1100" b="0" i="0" u="none" strike="noStrike" kern="1200" cap="none" spc="0" normalizeH="0" baseline="0" noProof="0" dirty="0" smtClean="0">
                <a:ln>
                  <a:noFill/>
                </a:ln>
                <a:solidFill>
                  <a:srgbClr val="000000"/>
                </a:solidFill>
                <a:effectLst/>
                <a:uLnTx/>
                <a:uFillTx/>
                <a:latin typeface="BIZ UDPゴシック" panose="020B0400000000000000" pitchFamily="50" charset="-128"/>
                <a:ea typeface="BIZ UDPゴシック" panose="020B0400000000000000" pitchFamily="50" charset="-128"/>
                <a:sym typeface="Arial" panose="020B0604020202020204" pitchFamily="34" charset="0"/>
              </a:rPr>
              <a:t>や蛇口</a:t>
            </a:r>
            <a:r>
              <a:rPr kumimoji="1" lang="ja-JP" altLang="en-US" sz="11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sym typeface="Arial" panose="020B0604020202020204" pitchFamily="34" charset="0"/>
              </a:rPr>
              <a:t>から使用できます。</a:t>
            </a:r>
            <a:endParaRPr kumimoji="1" lang="en-US" altLang="ja-JP" sz="11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sym typeface="Arial" panose="020B0604020202020204" pitchFamily="34" charset="0"/>
            </a:endParaRPr>
          </a:p>
        </p:txBody>
      </p:sp>
      <p:sp>
        <p:nvSpPr>
          <p:cNvPr id="340" name="Line 214"/>
          <p:cNvSpPr>
            <a:spLocks noChangeShapeType="1"/>
          </p:cNvSpPr>
          <p:nvPr/>
        </p:nvSpPr>
        <p:spPr bwMode="auto">
          <a:xfrm>
            <a:off x="6814228" y="5522012"/>
            <a:ext cx="5931228" cy="0"/>
          </a:xfrm>
          <a:prstGeom prst="line">
            <a:avLst/>
          </a:prstGeom>
          <a:noFill/>
          <a:ln w="25400">
            <a:solidFill>
              <a:schemeClr val="tx2"/>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46800" tIns="46800" rIns="46800" bIns="46800"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341" name="テキスト ボックス 6"/>
          <p:cNvSpPr txBox="1">
            <a:spLocks noChangeArrowheads="1"/>
          </p:cNvSpPr>
          <p:nvPr/>
        </p:nvSpPr>
        <p:spPr bwMode="auto">
          <a:xfrm>
            <a:off x="6820156" y="5190904"/>
            <a:ext cx="4262437"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1" lang="ja-JP" altLang="en-US" sz="800" b="0" i="0" u="none" strike="noStrike" kern="1200" cap="none" spc="0" normalizeH="0" baseline="0" noProof="0" dirty="0">
                <a:ln>
                  <a:noFill/>
                </a:ln>
                <a:solidFill>
                  <a:srgbClr val="C00000"/>
                </a:solidFill>
                <a:effectLst/>
                <a:uLnTx/>
                <a:uFillTx/>
                <a:latin typeface="Meiryo UI" panose="020B0604030504040204" pitchFamily="50" charset="-128"/>
                <a:ea typeface="Meiryo UI" panose="020B0604030504040204" pitchFamily="50" charset="-128"/>
                <a:cs typeface="Arial" panose="020B0604020202020204" pitchFamily="34" charset="0"/>
                <a:sym typeface="Arial" panose="020B0604020202020204" pitchFamily="34" charset="0"/>
              </a:rPr>
              <a:t>最後に使用していた時の給湯温度で出てくるため、湯温をお確かめのうえ、お使いください。</a:t>
            </a:r>
          </a:p>
        </p:txBody>
      </p:sp>
      <p:sp>
        <p:nvSpPr>
          <p:cNvPr id="342" name="テキスト ボックス 10"/>
          <p:cNvSpPr txBox="1">
            <a:spLocks noChangeArrowheads="1"/>
          </p:cNvSpPr>
          <p:nvPr/>
        </p:nvSpPr>
        <p:spPr bwMode="auto">
          <a:xfrm>
            <a:off x="8499355" y="4273579"/>
            <a:ext cx="218598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停電時でもお湯が使えます。</a:t>
            </a:r>
          </a:p>
        </p:txBody>
      </p:sp>
      <p:pic>
        <p:nvPicPr>
          <p:cNvPr id="343" name="図 175"/>
          <p:cNvPicPr>
            <a:picLocks noChangeAspect="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1829272" y="4570848"/>
            <a:ext cx="695601" cy="695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44" name="直線コネクタ 343"/>
          <p:cNvCxnSpPr/>
          <p:nvPr/>
        </p:nvCxnSpPr>
        <p:spPr>
          <a:xfrm flipV="1">
            <a:off x="8331398" y="6963518"/>
            <a:ext cx="292789" cy="1"/>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345" name="楕円 344"/>
          <p:cNvSpPr/>
          <p:nvPr/>
        </p:nvSpPr>
        <p:spPr>
          <a:xfrm>
            <a:off x="8261883" y="6948750"/>
            <a:ext cx="71901" cy="71901"/>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346" name="Oval 222"/>
          <p:cNvSpPr>
            <a:spLocks/>
          </p:cNvSpPr>
          <p:nvPr/>
        </p:nvSpPr>
        <p:spPr bwMode="auto">
          <a:xfrm>
            <a:off x="8518800" y="6883934"/>
            <a:ext cx="558800" cy="536575"/>
          </a:xfrm>
          <a:prstGeom prst="ellipse">
            <a:avLst/>
          </a:prstGeom>
          <a:solidFill>
            <a:srgbClr val="C00000"/>
          </a:solidFill>
          <a:ln>
            <a:noFill/>
          </a:ln>
          <a:effectLst/>
          <a:extLst/>
        </p:spPr>
        <p:txBody>
          <a:bodyPr wrap="none" lIns="46800" tIns="46800" rIns="46800" bIns="46800" anchor="ct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ja-JP" altLang="en-US" sz="9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Arial" panose="020B0604020202020204" pitchFamily="34" charset="0"/>
                <a:sym typeface="Arial" panose="020B0604020202020204" pitchFamily="34" charset="0"/>
              </a:rPr>
              <a:t>耐震</a:t>
            </a:r>
          </a:p>
          <a:p>
            <a:pPr marL="0" marR="0" lvl="0" indent="0" algn="ctr" defTabSz="457200" rtl="0" eaLnBrk="1" fontAlgn="auto" latinLnBrk="0" hangingPunct="1">
              <a:lnSpc>
                <a:spcPct val="100000"/>
              </a:lnSpc>
              <a:spcBef>
                <a:spcPct val="0"/>
              </a:spcBef>
              <a:spcAft>
                <a:spcPts val="0"/>
              </a:spcAft>
              <a:buClrTx/>
              <a:buSzTx/>
              <a:buFontTx/>
              <a:buNone/>
              <a:tabLst/>
              <a:defRPr/>
            </a:pPr>
            <a:r>
              <a:rPr kumimoji="0" lang="ja-JP" altLang="en-US" sz="900" b="1" i="0" u="none" strike="noStrike" kern="1200" cap="none" spc="0" normalizeH="0" baseline="0" noProof="0" dirty="0" smtClean="0">
                <a:ln>
                  <a:noFill/>
                </a:ln>
                <a:solidFill>
                  <a:prstClr val="white"/>
                </a:solidFill>
                <a:effectLst/>
                <a:uLnTx/>
                <a:uFillTx/>
                <a:latin typeface="メイリオ" panose="020B0604030504040204" pitchFamily="50" charset="-128"/>
                <a:ea typeface="メイリオ" panose="020B0604030504040204" pitchFamily="50" charset="-128"/>
                <a:cs typeface="Arial" panose="020B0604020202020204" pitchFamily="34" charset="0"/>
                <a:sym typeface="Arial" panose="020B0604020202020204" pitchFamily="34" charset="0"/>
              </a:rPr>
              <a:t>クラス</a:t>
            </a:r>
            <a:r>
              <a:rPr lang="ja-JP" altLang="en-US" sz="900" b="1" dirty="0" smtClean="0">
                <a:solidFill>
                  <a:prstClr val="white"/>
                </a:solidFill>
                <a:latin typeface="メイリオ" panose="020B0604030504040204" pitchFamily="50" charset="-128"/>
                <a:ea typeface="メイリオ" panose="020B0604030504040204" pitchFamily="50" charset="-128"/>
              </a:rPr>
              <a:t>Ｓ</a:t>
            </a:r>
            <a:endParaRPr kumimoji="0" lang="en-US" altLang="ja-JP" sz="9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Arial" panose="020B0604020202020204" pitchFamily="34" charset="0"/>
              <a:sym typeface="Arial" panose="020B0604020202020204" pitchFamily="34" charset="0"/>
            </a:endParaRPr>
          </a:p>
          <a:p>
            <a:pPr marL="0" marR="0" lvl="0" indent="0" algn="ctr" defTabSz="457200" rtl="0" eaLnBrk="1" fontAlgn="auto" latinLnBrk="0" hangingPunct="1">
              <a:lnSpc>
                <a:spcPct val="100000"/>
              </a:lnSpc>
              <a:spcBef>
                <a:spcPct val="0"/>
              </a:spcBef>
              <a:spcAft>
                <a:spcPts val="0"/>
              </a:spcAft>
              <a:buClrTx/>
              <a:buSzTx/>
              <a:buFontTx/>
              <a:buNone/>
              <a:tabLst/>
              <a:defRPr/>
            </a:pPr>
            <a:r>
              <a:rPr kumimoji="0" lang="ja-JP" altLang="en-US" sz="9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Arial" panose="020B0604020202020204" pitchFamily="34" charset="0"/>
                <a:sym typeface="Arial" panose="020B0604020202020204" pitchFamily="34" charset="0"/>
              </a:rPr>
              <a:t>対応</a:t>
            </a:r>
          </a:p>
        </p:txBody>
      </p:sp>
      <p:sp>
        <p:nvSpPr>
          <p:cNvPr id="347" name="楕円 346"/>
          <p:cNvSpPr/>
          <p:nvPr/>
        </p:nvSpPr>
        <p:spPr>
          <a:xfrm>
            <a:off x="8084674" y="6032952"/>
            <a:ext cx="71901" cy="71901"/>
          </a:xfrm>
          <a:prstGeom prst="ellipse">
            <a:avLst/>
          </a:prstGeom>
          <a:solidFill>
            <a:srgbClr val="994D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cxnSp>
        <p:nvCxnSpPr>
          <p:cNvPr id="348" name="直線コネクタ 347"/>
          <p:cNvCxnSpPr/>
          <p:nvPr/>
        </p:nvCxnSpPr>
        <p:spPr>
          <a:xfrm>
            <a:off x="8113891" y="5805216"/>
            <a:ext cx="0" cy="231787"/>
          </a:xfrm>
          <a:prstGeom prst="line">
            <a:avLst/>
          </a:prstGeom>
          <a:ln>
            <a:solidFill>
              <a:srgbClr val="994D46"/>
            </a:solidFill>
          </a:ln>
        </p:spPr>
        <p:style>
          <a:lnRef idx="1">
            <a:schemeClr val="accent1"/>
          </a:lnRef>
          <a:fillRef idx="0">
            <a:schemeClr val="accent1"/>
          </a:fillRef>
          <a:effectRef idx="0">
            <a:schemeClr val="accent1"/>
          </a:effectRef>
          <a:fontRef idx="minor">
            <a:schemeClr val="tx1"/>
          </a:fontRef>
        </p:style>
      </p:cxnSp>
      <p:cxnSp>
        <p:nvCxnSpPr>
          <p:cNvPr id="349" name="直線コネクタ 348"/>
          <p:cNvCxnSpPr/>
          <p:nvPr/>
        </p:nvCxnSpPr>
        <p:spPr>
          <a:xfrm>
            <a:off x="8109991" y="5806324"/>
            <a:ext cx="579512" cy="0"/>
          </a:xfrm>
          <a:prstGeom prst="line">
            <a:avLst/>
          </a:prstGeom>
          <a:ln>
            <a:solidFill>
              <a:srgbClr val="994D46"/>
            </a:solidFill>
          </a:ln>
        </p:spPr>
        <p:style>
          <a:lnRef idx="1">
            <a:schemeClr val="accent1"/>
          </a:lnRef>
          <a:fillRef idx="0">
            <a:schemeClr val="accent1"/>
          </a:fillRef>
          <a:effectRef idx="0">
            <a:schemeClr val="accent1"/>
          </a:effectRef>
          <a:fontRef idx="minor">
            <a:schemeClr val="tx1"/>
          </a:fontRef>
        </p:style>
      </p:cxnSp>
      <p:sp>
        <p:nvSpPr>
          <p:cNvPr id="350" name="テキスト ボックス 6"/>
          <p:cNvSpPr txBox="1">
            <a:spLocks noChangeArrowheads="1"/>
          </p:cNvSpPr>
          <p:nvPr/>
        </p:nvSpPr>
        <p:spPr bwMode="auto">
          <a:xfrm>
            <a:off x="11422059" y="4287066"/>
            <a:ext cx="147676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1" lang="ja-JP" altLang="en-US" sz="800" b="0" i="0" u="none" strike="noStrike" kern="1200" cap="none" spc="0"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cs typeface="Arial" panose="020B0604020202020204" pitchFamily="34" charset="0"/>
                <a:sym typeface="Arial" panose="020B0604020202020204" pitchFamily="34" charset="0"/>
              </a:rPr>
              <a:t>緊急時に役立つ</a:t>
            </a:r>
            <a:endParaRPr kumimoji="1" lang="en-US" altLang="ja-JP" sz="800" b="0" i="0" u="none" strike="noStrike" kern="1200" cap="none" spc="0"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cs typeface="Arial" panose="020B0604020202020204" pitchFamily="34" charset="0"/>
              <a:sym typeface="Arial" panose="020B0604020202020204" pitchFamily="34" charset="0"/>
            </a:endParaRPr>
          </a:p>
          <a:p>
            <a:pPr marL="0" marR="0" lvl="0" indent="0" algn="ctr" defTabSz="457200" rtl="0" eaLnBrk="1" fontAlgn="auto" latinLnBrk="0" hangingPunct="1">
              <a:lnSpc>
                <a:spcPct val="100000"/>
              </a:lnSpc>
              <a:spcBef>
                <a:spcPct val="0"/>
              </a:spcBef>
              <a:spcAft>
                <a:spcPts val="0"/>
              </a:spcAft>
              <a:buClrTx/>
              <a:buSzTx/>
              <a:buFontTx/>
              <a:buNone/>
              <a:tabLst/>
              <a:defRPr/>
            </a:pPr>
            <a:r>
              <a:rPr kumimoji="1" lang="ja-JP" altLang="en-US" sz="800" b="0" i="0" u="none" strike="noStrike" kern="1200" cap="none" spc="0"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cs typeface="Arial" panose="020B0604020202020204" pitchFamily="34" charset="0"/>
                <a:sym typeface="Arial" panose="020B0604020202020204" pitchFamily="34" charset="0"/>
              </a:rPr>
              <a:t>エコキュートの使い方。</a:t>
            </a:r>
            <a:endParaRPr kumimoji="1" lang="en-US" altLang="ja-JP" sz="8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Arial" panose="020B0604020202020204" pitchFamily="34" charset="0"/>
              <a:sym typeface="Arial" panose="020B0604020202020204" pitchFamily="34" charset="0"/>
            </a:endParaRPr>
          </a:p>
        </p:txBody>
      </p:sp>
      <p:sp>
        <p:nvSpPr>
          <p:cNvPr id="351" name="テキスト ボックス 350"/>
          <p:cNvSpPr txBox="1"/>
          <p:nvPr/>
        </p:nvSpPr>
        <p:spPr>
          <a:xfrm>
            <a:off x="11977514" y="5192738"/>
            <a:ext cx="706749" cy="18466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600" b="0" i="0" u="none" strike="noStrike" kern="120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rPr>
              <a:t>▲動画</a:t>
            </a:r>
            <a:endParaRPr kumimoji="1" lang="ja-JP" altLang="en-US" sz="6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grpSp>
        <p:nvGrpSpPr>
          <p:cNvPr id="352" name="グループ化 351"/>
          <p:cNvGrpSpPr/>
          <p:nvPr/>
        </p:nvGrpSpPr>
        <p:grpSpPr>
          <a:xfrm>
            <a:off x="11082954" y="5860402"/>
            <a:ext cx="1140825" cy="1096696"/>
            <a:chOff x="809958" y="3212848"/>
            <a:chExt cx="998114" cy="959505"/>
          </a:xfrm>
        </p:grpSpPr>
        <p:pic>
          <p:nvPicPr>
            <p:cNvPr id="353" name="図 352"/>
            <p:cNvPicPr>
              <a:picLocks noChangeAspect="1"/>
            </p:cNvPicPr>
            <p:nvPr/>
          </p:nvPicPr>
          <p:blipFill rotWithShape="1">
            <a:blip r:embed="rId14" cstate="print">
              <a:extLst>
                <a:ext uri="{28A0092B-C50C-407E-A947-70E740481C1C}">
                  <a14:useLocalDpi xmlns:a14="http://schemas.microsoft.com/office/drawing/2010/main" val="0"/>
                </a:ext>
              </a:extLst>
            </a:blip>
            <a:srcRect t="65782"/>
            <a:stretch/>
          </p:blipFill>
          <p:spPr>
            <a:xfrm>
              <a:off x="809958" y="3212848"/>
              <a:ext cx="960321" cy="947380"/>
            </a:xfrm>
            <a:prstGeom prst="rect">
              <a:avLst/>
            </a:prstGeom>
          </p:spPr>
        </p:pic>
        <p:pic>
          <p:nvPicPr>
            <p:cNvPr id="354" name="図 353"/>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rot="21540000">
              <a:off x="1313989" y="3665849"/>
              <a:ext cx="494083" cy="506504"/>
            </a:xfrm>
            <a:prstGeom prst="rect">
              <a:avLst/>
            </a:prstGeom>
          </p:spPr>
        </p:pic>
        <p:pic>
          <p:nvPicPr>
            <p:cNvPr id="355" name="図 354"/>
            <p:cNvPicPr>
              <a:picLocks noChangeAspect="1"/>
            </p:cNvPicPr>
            <p:nvPr/>
          </p:nvPicPr>
          <p:blipFill rotWithShape="1">
            <a:blip r:embed="rId16" cstate="print">
              <a:extLst>
                <a:ext uri="{28A0092B-C50C-407E-A947-70E740481C1C}">
                  <a14:useLocalDpi xmlns:a14="http://schemas.microsoft.com/office/drawing/2010/main" val="0"/>
                </a:ext>
              </a:extLst>
            </a:blip>
            <a:srcRect l="21418" b="21040"/>
            <a:stretch/>
          </p:blipFill>
          <p:spPr>
            <a:xfrm flipH="1">
              <a:off x="1412197" y="3298053"/>
              <a:ext cx="160368" cy="414813"/>
            </a:xfrm>
            <a:prstGeom prst="rect">
              <a:avLst/>
            </a:prstGeom>
          </p:spPr>
        </p:pic>
      </p:grpSp>
      <p:sp>
        <p:nvSpPr>
          <p:cNvPr id="356" name="楕円 355"/>
          <p:cNvSpPr/>
          <p:nvPr/>
        </p:nvSpPr>
        <p:spPr>
          <a:xfrm>
            <a:off x="10901548" y="5970970"/>
            <a:ext cx="108514" cy="1383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pic>
        <p:nvPicPr>
          <p:cNvPr id="357" name="図 356"/>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8897571" y="7883543"/>
            <a:ext cx="816252" cy="944291"/>
          </a:xfrm>
          <a:prstGeom prst="rect">
            <a:avLst/>
          </a:prstGeom>
        </p:spPr>
      </p:pic>
      <p:sp>
        <p:nvSpPr>
          <p:cNvPr id="358" name="テキスト ボックス 357"/>
          <p:cNvSpPr txBox="1"/>
          <p:nvPr/>
        </p:nvSpPr>
        <p:spPr>
          <a:xfrm rot="287914">
            <a:off x="8081459" y="8169111"/>
            <a:ext cx="1422567" cy="215444"/>
          </a:xfrm>
          <a:prstGeom prst="rect">
            <a:avLst/>
          </a:prstGeom>
          <a:noFill/>
        </p:spPr>
        <p:txBody>
          <a:bodyPr wrap="square" rtlCol="0">
            <a:spAutoFit/>
          </a:bodyPr>
          <a:lstStyle/>
          <a:p>
            <a:r>
              <a:rPr kumimoji="1" lang="ja-JP" altLang="en-US" sz="800" dirty="0" smtClean="0">
                <a:solidFill>
                  <a:schemeClr val="accent2">
                    <a:lumMod val="75000"/>
                  </a:schemeClr>
                </a:solidFill>
                <a:latin typeface="BIZ UDPゴシック" panose="020B0400000000000000" pitchFamily="50" charset="-128"/>
                <a:ea typeface="BIZ UDPゴシック" panose="020B0400000000000000" pitchFamily="50" charset="-128"/>
              </a:rPr>
              <a:t>暴風・大雨・雷・大雪など</a:t>
            </a:r>
            <a:endParaRPr kumimoji="1" lang="ja-JP" altLang="en-US" sz="800" dirty="0">
              <a:solidFill>
                <a:schemeClr val="accent2">
                  <a:lumMod val="75000"/>
                </a:schemeClr>
              </a:solidFill>
              <a:latin typeface="BIZ UDPゴシック" panose="020B0400000000000000" pitchFamily="50" charset="-128"/>
              <a:ea typeface="BIZ UDPゴシック" panose="020B0400000000000000" pitchFamily="50" charset="-128"/>
            </a:endParaRPr>
          </a:p>
        </p:txBody>
      </p:sp>
      <p:pic>
        <p:nvPicPr>
          <p:cNvPr id="359" name="図 358"/>
          <p:cNvPicPr>
            <a:picLocks noChangeAspect="1"/>
          </p:cNvPicPr>
          <p:nvPr/>
        </p:nvPicPr>
        <p:blipFill rotWithShape="1">
          <a:blip r:embed="rId18" cstate="print">
            <a:extLst>
              <a:ext uri="{28A0092B-C50C-407E-A947-70E740481C1C}">
                <a14:useLocalDpi xmlns:a14="http://schemas.microsoft.com/office/drawing/2010/main" val="0"/>
              </a:ext>
            </a:extLst>
          </a:blip>
          <a:srcRect t="-1" b="36091"/>
          <a:stretch/>
        </p:blipFill>
        <p:spPr>
          <a:xfrm>
            <a:off x="8857845" y="8828520"/>
            <a:ext cx="953510" cy="765601"/>
          </a:xfrm>
          <a:prstGeom prst="rect">
            <a:avLst/>
          </a:prstGeom>
        </p:spPr>
      </p:pic>
      <p:pic>
        <p:nvPicPr>
          <p:cNvPr id="360" name="図 359"/>
          <p:cNvPicPr>
            <a:picLocks noChangeAspect="1"/>
          </p:cNvPicPr>
          <p:nvPr/>
        </p:nvPicPr>
        <p:blipFill rotWithShape="1">
          <a:blip r:embed="rId19" cstate="print">
            <a:extLst>
              <a:ext uri="{28A0092B-C50C-407E-A947-70E740481C1C}">
                <a14:useLocalDpi xmlns:a14="http://schemas.microsoft.com/office/drawing/2010/main" val="0"/>
              </a:ext>
            </a:extLst>
          </a:blip>
          <a:srcRect r="-9637" b="32257"/>
          <a:stretch/>
        </p:blipFill>
        <p:spPr>
          <a:xfrm>
            <a:off x="7754175" y="8800312"/>
            <a:ext cx="594848" cy="811175"/>
          </a:xfrm>
          <a:prstGeom prst="rect">
            <a:avLst/>
          </a:prstGeom>
        </p:spPr>
      </p:pic>
      <p:sp>
        <p:nvSpPr>
          <p:cNvPr id="361" name="テキスト ボックス 360"/>
          <p:cNvSpPr txBox="1"/>
          <p:nvPr/>
        </p:nvSpPr>
        <p:spPr>
          <a:xfrm>
            <a:off x="6962028" y="8776529"/>
            <a:ext cx="800219" cy="338554"/>
          </a:xfrm>
          <a:prstGeom prst="rect">
            <a:avLst/>
          </a:prstGeom>
          <a:noFill/>
        </p:spPr>
        <p:txBody>
          <a:bodyPr wrap="none" rtlCol="0">
            <a:spAutoFit/>
          </a:bodyPr>
          <a:lstStyle/>
          <a:p>
            <a:r>
              <a:rPr kumimoji="1" lang="ja-JP" altLang="en-US" sz="800" dirty="0" smtClean="0"/>
              <a:t>スマホで</a:t>
            </a:r>
            <a:endParaRPr kumimoji="1" lang="en-US" altLang="ja-JP" sz="800" dirty="0" smtClean="0"/>
          </a:p>
          <a:p>
            <a:r>
              <a:rPr kumimoji="1" lang="ja-JP" altLang="en-US" sz="800" dirty="0"/>
              <a:t>　</a:t>
            </a:r>
            <a:r>
              <a:rPr kumimoji="1" lang="ja-JP" altLang="en-US" sz="800" dirty="0" smtClean="0"/>
              <a:t>アプリから</a:t>
            </a:r>
            <a:endParaRPr kumimoji="1" lang="ja-JP" altLang="en-US" sz="800" dirty="0"/>
          </a:p>
        </p:txBody>
      </p:sp>
      <p:sp>
        <p:nvSpPr>
          <p:cNvPr id="362" name="テキスト ボックス 361"/>
          <p:cNvSpPr txBox="1"/>
          <p:nvPr/>
        </p:nvSpPr>
        <p:spPr>
          <a:xfrm>
            <a:off x="8271069" y="8789060"/>
            <a:ext cx="1005403" cy="215444"/>
          </a:xfrm>
          <a:prstGeom prst="rect">
            <a:avLst/>
          </a:prstGeom>
          <a:noFill/>
        </p:spPr>
        <p:txBody>
          <a:bodyPr wrap="none" rtlCol="0">
            <a:spAutoFit/>
          </a:bodyPr>
          <a:lstStyle/>
          <a:p>
            <a:r>
              <a:rPr kumimoji="1" lang="ja-JP" altLang="en-US" sz="800" dirty="0" smtClean="0"/>
              <a:t>台所リモコンから</a:t>
            </a:r>
            <a:endParaRPr kumimoji="1" lang="ja-JP" altLang="en-US" sz="800" dirty="0"/>
          </a:p>
        </p:txBody>
      </p:sp>
      <p:graphicFrame>
        <p:nvGraphicFramePr>
          <p:cNvPr id="363" name="表 362"/>
          <p:cNvGraphicFramePr>
            <a:graphicFrameLocks noGrp="1"/>
          </p:cNvGraphicFramePr>
          <p:nvPr>
            <p:extLst>
              <p:ext uri="{D42A27DB-BD31-4B8C-83A1-F6EECF244321}">
                <p14:modId xmlns:p14="http://schemas.microsoft.com/office/powerpoint/2010/main" val="2245695081"/>
              </p:ext>
            </p:extLst>
          </p:nvPr>
        </p:nvGraphicFramePr>
        <p:xfrm>
          <a:off x="9905696" y="7966495"/>
          <a:ext cx="2649652" cy="1256221"/>
        </p:xfrm>
        <a:graphic>
          <a:graphicData uri="http://schemas.openxmlformats.org/drawingml/2006/table">
            <a:tbl>
              <a:tblPr firstRow="1" bandRow="1">
                <a:tableStyleId>{5C22544A-7EE6-4342-B048-85BDC9FD1C3A}</a:tableStyleId>
              </a:tblPr>
              <a:tblGrid>
                <a:gridCol w="1010882">
                  <a:extLst>
                    <a:ext uri="{9D8B030D-6E8A-4147-A177-3AD203B41FA5}">
                      <a16:colId xmlns:a16="http://schemas.microsoft.com/office/drawing/2014/main" val="2825668501"/>
                    </a:ext>
                  </a:extLst>
                </a:gridCol>
                <a:gridCol w="1638770">
                  <a:extLst>
                    <a:ext uri="{9D8B030D-6E8A-4147-A177-3AD203B41FA5}">
                      <a16:colId xmlns:a16="http://schemas.microsoft.com/office/drawing/2014/main" val="3474440884"/>
                    </a:ext>
                  </a:extLst>
                </a:gridCol>
              </a:tblGrid>
              <a:tr h="584446">
                <a:tc>
                  <a:txBody>
                    <a:bodyPr/>
                    <a:lstStyle/>
                    <a:p>
                      <a:pPr algn="ctr">
                        <a:lnSpc>
                          <a:spcPct val="150000"/>
                        </a:lnSpc>
                      </a:pPr>
                      <a:r>
                        <a:rPr kumimoji="1" lang="ja-JP" altLang="en-US" sz="1050" b="1" dirty="0" smtClean="0">
                          <a:solidFill>
                            <a:schemeClr val="tx1"/>
                          </a:solidFill>
                          <a:latin typeface="BIZ UDPゴシック" panose="020B0400000000000000" pitchFamily="50" charset="-128"/>
                          <a:ea typeface="BIZ UDPゴシック" panose="020B0400000000000000" pitchFamily="50" charset="-128"/>
                        </a:rPr>
                        <a:t>１回満タン</a:t>
                      </a:r>
                      <a:endParaRPr kumimoji="1" lang="ja-JP" altLang="en-US" sz="1050" b="1" dirty="0">
                        <a:solidFill>
                          <a:schemeClr val="tx1"/>
                        </a:solidFill>
                        <a:latin typeface="BIZ UDPゴシック" panose="020B0400000000000000" pitchFamily="50" charset="-128"/>
                        <a:ea typeface="BIZ UDPゴシック" panose="020B0400000000000000" pitchFamily="50" charset="-128"/>
                      </a:endParaRPr>
                    </a:p>
                  </a:txBody>
                  <a:tcPr anchor="ctr" anchorCtr="1">
                    <a:solidFill>
                      <a:srgbClr val="FFCCC9"/>
                    </a:solidFill>
                  </a:tcPr>
                </a:tc>
                <a:tc>
                  <a:txBody>
                    <a:bodyPr/>
                    <a:lstStyle/>
                    <a:p>
                      <a:pPr algn="ctr">
                        <a:lnSpc>
                          <a:spcPct val="100000"/>
                        </a:lnSpc>
                      </a:pPr>
                      <a:r>
                        <a:rPr kumimoji="1" lang="ja-JP" altLang="en-US" sz="900" dirty="0" smtClean="0">
                          <a:solidFill>
                            <a:schemeClr val="tx1"/>
                          </a:solidFill>
                          <a:latin typeface="BIZ UDPゴシック" panose="020B0400000000000000" pitchFamily="50" charset="-128"/>
                          <a:ea typeface="BIZ UDPゴシック" panose="020B0400000000000000" pitchFamily="50" charset="-128"/>
                        </a:rPr>
                        <a:t>災害に備え、</a:t>
                      </a:r>
                      <a:endParaRPr kumimoji="1" lang="en-US" altLang="ja-JP" sz="900" dirty="0" smtClean="0">
                        <a:solidFill>
                          <a:schemeClr val="tx1"/>
                        </a:solidFill>
                        <a:latin typeface="BIZ UDPゴシック" panose="020B0400000000000000" pitchFamily="50" charset="-128"/>
                        <a:ea typeface="BIZ UDPゴシック" panose="020B0400000000000000" pitchFamily="50" charset="-128"/>
                      </a:endParaRPr>
                    </a:p>
                    <a:p>
                      <a:pPr algn="ctr">
                        <a:lnSpc>
                          <a:spcPct val="100000"/>
                        </a:lnSpc>
                      </a:pPr>
                      <a:r>
                        <a:rPr kumimoji="1" lang="ja-JP" altLang="en-US" sz="900" dirty="0" smtClean="0">
                          <a:solidFill>
                            <a:schemeClr val="tx1"/>
                          </a:solidFill>
                          <a:latin typeface="BIZ UDPゴシック" panose="020B0400000000000000" pitchFamily="50" charset="-128"/>
                          <a:ea typeface="BIZ UDPゴシック" panose="020B0400000000000000" pitchFamily="50" charset="-128"/>
                        </a:rPr>
                        <a:t>タンクにお湯を作って</a:t>
                      </a:r>
                      <a:endParaRPr kumimoji="1" lang="en-US" altLang="ja-JP" sz="900" dirty="0" smtClean="0">
                        <a:solidFill>
                          <a:schemeClr val="tx1"/>
                        </a:solidFill>
                        <a:latin typeface="BIZ UDPゴシック" panose="020B0400000000000000" pitchFamily="50" charset="-128"/>
                        <a:ea typeface="BIZ UDPゴシック" panose="020B0400000000000000" pitchFamily="50" charset="-128"/>
                      </a:endParaRPr>
                    </a:p>
                    <a:p>
                      <a:pPr algn="ctr">
                        <a:lnSpc>
                          <a:spcPct val="100000"/>
                        </a:lnSpc>
                      </a:pPr>
                      <a:r>
                        <a:rPr kumimoji="1" lang="ja-JP" altLang="en-US" sz="900" dirty="0" smtClean="0">
                          <a:solidFill>
                            <a:schemeClr val="tx1"/>
                          </a:solidFill>
                          <a:latin typeface="BIZ UDPゴシック" panose="020B0400000000000000" pitchFamily="50" charset="-128"/>
                          <a:ea typeface="BIZ UDPゴシック" panose="020B0400000000000000" pitchFamily="50" charset="-128"/>
                        </a:rPr>
                        <a:t>確保します！</a:t>
                      </a:r>
                      <a:endParaRPr kumimoji="1" lang="ja-JP" altLang="en-US" sz="900" dirty="0">
                        <a:solidFill>
                          <a:schemeClr val="tx1"/>
                        </a:solidFill>
                        <a:latin typeface="BIZ UDPゴシック" panose="020B0400000000000000" pitchFamily="50" charset="-128"/>
                        <a:ea typeface="BIZ UDPゴシック" panose="020B0400000000000000" pitchFamily="50" charset="-128"/>
                      </a:endParaRPr>
                    </a:p>
                  </a:txBody>
                  <a:tcPr anchor="ctr" anchorCtr="1">
                    <a:solidFill>
                      <a:srgbClr val="FFCCC9"/>
                    </a:solidFill>
                  </a:tcPr>
                </a:tc>
                <a:extLst>
                  <a:ext uri="{0D108BD9-81ED-4DB2-BD59-A6C34878D82A}">
                    <a16:rowId xmlns:a16="http://schemas.microsoft.com/office/drawing/2014/main" val="1917040631"/>
                  </a:ext>
                </a:extLst>
              </a:tr>
              <a:tr h="671775">
                <a:tc>
                  <a:txBody>
                    <a:bodyPr/>
                    <a:lstStyle/>
                    <a:p>
                      <a:pPr algn="ctr">
                        <a:lnSpc>
                          <a:spcPct val="100000"/>
                        </a:lnSpc>
                      </a:pPr>
                      <a:r>
                        <a:rPr kumimoji="1" lang="ja-JP" altLang="en-US" sz="1050" b="1" dirty="0" smtClean="0">
                          <a:solidFill>
                            <a:schemeClr val="tx1"/>
                          </a:solidFill>
                          <a:latin typeface="BIZ UDPゴシック" panose="020B0400000000000000" pitchFamily="50" charset="-128"/>
                          <a:ea typeface="BIZ UDPゴシック" panose="020B0400000000000000" pitchFamily="50" charset="-128"/>
                        </a:rPr>
                        <a:t>浴槽への</a:t>
                      </a:r>
                      <a:endParaRPr kumimoji="1" lang="en-US" altLang="ja-JP" sz="1050" b="1" dirty="0" smtClean="0">
                        <a:solidFill>
                          <a:schemeClr val="tx1"/>
                        </a:solidFill>
                        <a:latin typeface="BIZ UDPゴシック" panose="020B0400000000000000" pitchFamily="50" charset="-128"/>
                        <a:ea typeface="BIZ UDPゴシック" panose="020B0400000000000000" pitchFamily="50" charset="-128"/>
                      </a:endParaRPr>
                    </a:p>
                    <a:p>
                      <a:pPr algn="ctr">
                        <a:lnSpc>
                          <a:spcPct val="100000"/>
                        </a:lnSpc>
                      </a:pPr>
                      <a:r>
                        <a:rPr kumimoji="1" lang="ja-JP" altLang="en-US" sz="1050" b="1" dirty="0" smtClean="0">
                          <a:solidFill>
                            <a:schemeClr val="tx1"/>
                          </a:solidFill>
                          <a:latin typeface="BIZ UDPゴシック" panose="020B0400000000000000" pitchFamily="50" charset="-128"/>
                          <a:ea typeface="BIZ UDPゴシック" panose="020B0400000000000000" pitchFamily="50" charset="-128"/>
                        </a:rPr>
                        <a:t>水はり</a:t>
                      </a:r>
                      <a:endParaRPr kumimoji="1" lang="ja-JP" altLang="en-US" sz="1050" b="1" dirty="0">
                        <a:solidFill>
                          <a:schemeClr val="tx1"/>
                        </a:solidFill>
                        <a:latin typeface="BIZ UDPゴシック" panose="020B0400000000000000" pitchFamily="50" charset="-128"/>
                        <a:ea typeface="BIZ UDPゴシック" panose="020B0400000000000000" pitchFamily="50" charset="-128"/>
                      </a:endParaRPr>
                    </a:p>
                  </a:txBody>
                  <a:tcPr anchor="ctr" anchorCtr="1">
                    <a:solidFill>
                      <a:srgbClr val="D6E4FA"/>
                    </a:solidFill>
                  </a:tcPr>
                </a:tc>
                <a:tc>
                  <a:txBody>
                    <a:bodyPr/>
                    <a:lstStyle/>
                    <a:p>
                      <a:pPr algn="ctr">
                        <a:lnSpc>
                          <a:spcPct val="100000"/>
                        </a:lnSpc>
                      </a:pPr>
                      <a:r>
                        <a:rPr kumimoji="1" lang="ja-JP" altLang="en-US" sz="900" b="1" dirty="0" smtClean="0">
                          <a:solidFill>
                            <a:schemeClr val="tx1"/>
                          </a:solidFill>
                          <a:latin typeface="BIZ UDPゴシック" panose="020B0400000000000000" pitchFamily="50" charset="-128"/>
                          <a:ea typeface="BIZ UDPゴシック" panose="020B0400000000000000" pitchFamily="50" charset="-128"/>
                        </a:rPr>
                        <a:t>浴槽に生活用水が</a:t>
                      </a:r>
                      <a:endParaRPr kumimoji="1" lang="en-US" altLang="ja-JP" sz="900" b="1" dirty="0" smtClean="0">
                        <a:solidFill>
                          <a:schemeClr val="tx1"/>
                        </a:solidFill>
                        <a:latin typeface="BIZ UDPゴシック" panose="020B0400000000000000" pitchFamily="50" charset="-128"/>
                        <a:ea typeface="BIZ UDPゴシック" panose="020B0400000000000000" pitchFamily="50" charset="-128"/>
                      </a:endParaRPr>
                    </a:p>
                    <a:p>
                      <a:pPr algn="ctr">
                        <a:lnSpc>
                          <a:spcPct val="100000"/>
                        </a:lnSpc>
                      </a:pPr>
                      <a:r>
                        <a:rPr kumimoji="1" lang="ja-JP" altLang="en-US" sz="900" b="1" dirty="0" smtClean="0">
                          <a:solidFill>
                            <a:schemeClr val="tx1"/>
                          </a:solidFill>
                          <a:latin typeface="BIZ UDPゴシック" panose="020B0400000000000000" pitchFamily="50" charset="-128"/>
                          <a:ea typeface="BIZ UDPゴシック" panose="020B0400000000000000" pitchFamily="50" charset="-128"/>
                        </a:rPr>
                        <a:t>確保できるので、</a:t>
                      </a:r>
                      <a:endParaRPr kumimoji="1" lang="en-US" altLang="ja-JP" sz="900" b="1" dirty="0" smtClean="0">
                        <a:solidFill>
                          <a:schemeClr val="tx1"/>
                        </a:solidFill>
                        <a:latin typeface="BIZ UDPゴシック" panose="020B0400000000000000" pitchFamily="50" charset="-128"/>
                        <a:ea typeface="BIZ UDPゴシック" panose="020B0400000000000000" pitchFamily="50" charset="-128"/>
                      </a:endParaRPr>
                    </a:p>
                    <a:p>
                      <a:pPr algn="ctr">
                        <a:lnSpc>
                          <a:spcPct val="100000"/>
                        </a:lnSpc>
                      </a:pPr>
                      <a:r>
                        <a:rPr kumimoji="1" lang="ja-JP" altLang="en-US" sz="900" b="1" dirty="0" smtClean="0">
                          <a:solidFill>
                            <a:schemeClr val="tx1"/>
                          </a:solidFill>
                          <a:latin typeface="BIZ UDPゴシック" panose="020B0400000000000000" pitchFamily="50" charset="-128"/>
                          <a:ea typeface="BIZ UDPゴシック" panose="020B0400000000000000" pitchFamily="50" charset="-128"/>
                        </a:rPr>
                        <a:t>断水しても安心！</a:t>
                      </a:r>
                      <a:endParaRPr kumimoji="1" lang="ja-JP" altLang="en-US" sz="900" b="1" dirty="0">
                        <a:solidFill>
                          <a:schemeClr val="tx1"/>
                        </a:solidFill>
                        <a:latin typeface="BIZ UDPゴシック" panose="020B0400000000000000" pitchFamily="50" charset="-128"/>
                        <a:ea typeface="BIZ UDPゴシック" panose="020B0400000000000000" pitchFamily="50" charset="-128"/>
                      </a:endParaRPr>
                    </a:p>
                  </a:txBody>
                  <a:tcPr anchor="ctr" anchorCtr="1">
                    <a:solidFill>
                      <a:srgbClr val="D6E4FA"/>
                    </a:solidFill>
                  </a:tcPr>
                </a:tc>
                <a:extLst>
                  <a:ext uri="{0D108BD9-81ED-4DB2-BD59-A6C34878D82A}">
                    <a16:rowId xmlns:a16="http://schemas.microsoft.com/office/drawing/2014/main" val="857999081"/>
                  </a:ext>
                </a:extLst>
              </a:tr>
            </a:tbl>
          </a:graphicData>
        </a:graphic>
      </p:graphicFrame>
      <p:sp>
        <p:nvSpPr>
          <p:cNvPr id="364" name="右矢印 363"/>
          <p:cNvSpPr/>
          <p:nvPr/>
        </p:nvSpPr>
        <p:spPr>
          <a:xfrm>
            <a:off x="10805296" y="8814535"/>
            <a:ext cx="250951" cy="205862"/>
          </a:xfrm>
          <a:prstGeom prst="rightArrow">
            <a:avLst>
              <a:gd name="adj1" fmla="val 50000"/>
              <a:gd name="adj2" fmla="val 65326"/>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a:p>
        </p:txBody>
      </p:sp>
      <p:sp>
        <p:nvSpPr>
          <p:cNvPr id="365" name="Line 214"/>
          <p:cNvSpPr>
            <a:spLocks noChangeShapeType="1"/>
          </p:cNvSpPr>
          <p:nvPr/>
        </p:nvSpPr>
        <p:spPr bwMode="auto">
          <a:xfrm>
            <a:off x="6827576" y="7756699"/>
            <a:ext cx="5917880" cy="0"/>
          </a:xfrm>
          <a:prstGeom prst="line">
            <a:avLst/>
          </a:prstGeom>
          <a:noFill/>
          <a:ln w="25400">
            <a:solidFill>
              <a:schemeClr val="tx2"/>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46800" tIns="46800" rIns="46800" bIns="46800"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366" name="テキスト ボックス 365"/>
          <p:cNvSpPr txBox="1"/>
          <p:nvPr/>
        </p:nvSpPr>
        <p:spPr>
          <a:xfrm>
            <a:off x="7345384" y="8402271"/>
            <a:ext cx="2108725" cy="261610"/>
          </a:xfrm>
          <a:prstGeom prst="rect">
            <a:avLst/>
          </a:prstGeom>
          <a:noFill/>
        </p:spPr>
        <p:txBody>
          <a:bodyPr wrap="square" rtlCol="0">
            <a:spAutoFit/>
          </a:bodyPr>
          <a:lstStyle/>
          <a:p>
            <a:r>
              <a:rPr kumimoji="1" lang="ja-JP" altLang="en-US" sz="1100" dirty="0" smtClean="0">
                <a:latin typeface="BIZ UDPゴシック" panose="020B0400000000000000" pitchFamily="50" charset="-128"/>
                <a:ea typeface="BIZ UDPゴシック" panose="020B0400000000000000" pitchFamily="50" charset="-128"/>
              </a:rPr>
              <a:t>災害警報を確認したら</a:t>
            </a:r>
            <a:r>
              <a:rPr kumimoji="1" lang="en-US" altLang="ja-JP" sz="1100" dirty="0" smtClean="0">
                <a:latin typeface="BIZ UDPゴシック" panose="020B0400000000000000" pitchFamily="50" charset="-128"/>
                <a:ea typeface="BIZ UDPゴシック" panose="020B0400000000000000" pitchFamily="50" charset="-128"/>
              </a:rPr>
              <a:t>…</a:t>
            </a:r>
            <a:endParaRPr kumimoji="1" lang="ja-JP" altLang="en-US" sz="1100" dirty="0">
              <a:latin typeface="BIZ UDPゴシック" panose="020B0400000000000000" pitchFamily="50" charset="-128"/>
              <a:ea typeface="BIZ UDPゴシック" panose="020B0400000000000000" pitchFamily="50" charset="-128"/>
            </a:endParaRPr>
          </a:p>
        </p:txBody>
      </p:sp>
      <p:sp>
        <p:nvSpPr>
          <p:cNvPr id="367" name="テキスト ボックス 366"/>
          <p:cNvSpPr txBox="1"/>
          <p:nvPr/>
        </p:nvSpPr>
        <p:spPr>
          <a:xfrm>
            <a:off x="10051978" y="9297410"/>
            <a:ext cx="2687386" cy="261610"/>
          </a:xfrm>
          <a:prstGeom prst="rect">
            <a:avLst/>
          </a:prstGeom>
          <a:noFill/>
        </p:spPr>
        <p:txBody>
          <a:bodyPr wrap="square" rtlCol="0">
            <a:spAutoFit/>
          </a:bodyPr>
          <a:lstStyle/>
          <a:p>
            <a:r>
              <a:rPr kumimoji="1" lang="ja-JP" altLang="en-US" sz="1100" dirty="0" smtClean="0">
                <a:latin typeface="BIZ UDPゴシック" panose="020B0400000000000000" pitchFamily="50" charset="-128"/>
                <a:ea typeface="BIZ UDPゴシック" panose="020B0400000000000000" pitchFamily="50" charset="-128"/>
              </a:rPr>
              <a:t>いざという時、ピッとカンタン！安心！</a:t>
            </a:r>
            <a:endParaRPr kumimoji="1" lang="ja-JP" altLang="en-US" sz="1100" dirty="0">
              <a:latin typeface="BIZ UDPゴシック" panose="020B0400000000000000" pitchFamily="50" charset="-128"/>
              <a:ea typeface="BIZ UDPゴシック" panose="020B0400000000000000" pitchFamily="50" charset="-128"/>
            </a:endParaRPr>
          </a:p>
        </p:txBody>
      </p:sp>
      <p:cxnSp>
        <p:nvCxnSpPr>
          <p:cNvPr id="368" name="直線コネクタ 367"/>
          <p:cNvCxnSpPr/>
          <p:nvPr/>
        </p:nvCxnSpPr>
        <p:spPr>
          <a:xfrm>
            <a:off x="363258" y="6194851"/>
            <a:ext cx="3827848"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69" name="直線コネクタ 368"/>
          <p:cNvCxnSpPr/>
          <p:nvPr/>
        </p:nvCxnSpPr>
        <p:spPr>
          <a:xfrm>
            <a:off x="356074" y="6194851"/>
            <a:ext cx="0" cy="476132"/>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70" name="直線コネクタ 369"/>
          <p:cNvCxnSpPr/>
          <p:nvPr/>
        </p:nvCxnSpPr>
        <p:spPr>
          <a:xfrm>
            <a:off x="373624" y="5167747"/>
            <a:ext cx="3827848"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71" name="直線コネクタ 370"/>
          <p:cNvCxnSpPr/>
          <p:nvPr/>
        </p:nvCxnSpPr>
        <p:spPr>
          <a:xfrm>
            <a:off x="364740" y="5167747"/>
            <a:ext cx="0" cy="476132"/>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372" name="正方形/長方形 371"/>
          <p:cNvSpPr/>
          <p:nvPr/>
        </p:nvSpPr>
        <p:spPr>
          <a:xfrm>
            <a:off x="5115137" y="5421843"/>
            <a:ext cx="166143" cy="343740"/>
          </a:xfrm>
          <a:prstGeom prst="rect">
            <a:avLst/>
          </a:prstGeom>
          <a:noFill/>
          <a:ln w="127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73" name="カギ線コネクタ 372"/>
          <p:cNvCxnSpPr/>
          <p:nvPr/>
        </p:nvCxnSpPr>
        <p:spPr>
          <a:xfrm>
            <a:off x="3693963" y="4957046"/>
            <a:ext cx="1421174" cy="564966"/>
          </a:xfrm>
          <a:prstGeom prst="bentConnector3">
            <a:avLst/>
          </a:prstGeom>
          <a:ln w="12700">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374" name="カギ線コネクタ 373"/>
          <p:cNvCxnSpPr/>
          <p:nvPr/>
        </p:nvCxnSpPr>
        <p:spPr>
          <a:xfrm flipV="1">
            <a:off x="3699313" y="5534044"/>
            <a:ext cx="717269" cy="465576"/>
          </a:xfrm>
          <a:prstGeom prst="bentConnector3">
            <a:avLst>
              <a:gd name="adj1" fmla="val 98264"/>
            </a:avLst>
          </a:prstGeom>
          <a:ln w="12700">
            <a:solidFill>
              <a:srgbClr val="FF0000"/>
            </a:solidFill>
            <a:prstDash val="sysDash"/>
          </a:ln>
        </p:spPr>
        <p:style>
          <a:lnRef idx="1">
            <a:schemeClr val="accent1"/>
          </a:lnRef>
          <a:fillRef idx="0">
            <a:schemeClr val="accent1"/>
          </a:fillRef>
          <a:effectRef idx="0">
            <a:schemeClr val="accent1"/>
          </a:effectRef>
          <a:fontRef idx="minor">
            <a:schemeClr val="tx1"/>
          </a:fontRef>
        </p:style>
      </p:cxnSp>
      <p:grpSp>
        <p:nvGrpSpPr>
          <p:cNvPr id="375" name="グループ化 374"/>
          <p:cNvGrpSpPr/>
          <p:nvPr/>
        </p:nvGrpSpPr>
        <p:grpSpPr>
          <a:xfrm>
            <a:off x="6917871" y="8124172"/>
            <a:ext cx="400681" cy="456922"/>
            <a:chOff x="12170596" y="3789157"/>
            <a:chExt cx="400681" cy="456922"/>
          </a:xfrm>
        </p:grpSpPr>
        <p:pic>
          <p:nvPicPr>
            <p:cNvPr id="376" name="図 375"/>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12170596" y="3789157"/>
              <a:ext cx="400681" cy="448484"/>
            </a:xfrm>
            <a:prstGeom prst="rect">
              <a:avLst/>
            </a:prstGeom>
          </p:spPr>
        </p:pic>
        <p:sp>
          <p:nvSpPr>
            <p:cNvPr id="377" name="角丸四角形 376"/>
            <p:cNvSpPr/>
            <p:nvPr/>
          </p:nvSpPr>
          <p:spPr>
            <a:xfrm>
              <a:off x="12170981" y="3793444"/>
              <a:ext cx="400296" cy="452635"/>
            </a:xfrm>
            <a:prstGeom prst="roundRect">
              <a:avLst>
                <a:gd name="adj" fmla="val 10373"/>
              </a:avLst>
            </a:prstGeom>
            <a:noFill/>
            <a:ln w="3175">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pic>
        <p:nvPicPr>
          <p:cNvPr id="378" name="図 377"/>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3287999" y="5784949"/>
            <a:ext cx="400681" cy="448484"/>
          </a:xfrm>
          <a:prstGeom prst="rect">
            <a:avLst/>
          </a:prstGeom>
        </p:spPr>
      </p:pic>
      <p:sp>
        <p:nvSpPr>
          <p:cNvPr id="379" name="角丸四角形 378"/>
          <p:cNvSpPr/>
          <p:nvPr/>
        </p:nvSpPr>
        <p:spPr>
          <a:xfrm>
            <a:off x="3288384" y="5789236"/>
            <a:ext cx="400296" cy="452635"/>
          </a:xfrm>
          <a:prstGeom prst="roundRect">
            <a:avLst>
              <a:gd name="adj" fmla="val 10373"/>
            </a:avLst>
          </a:prstGeom>
          <a:noFill/>
          <a:ln w="3175">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380" name="グループ化 379"/>
          <p:cNvGrpSpPr/>
          <p:nvPr/>
        </p:nvGrpSpPr>
        <p:grpSpPr>
          <a:xfrm>
            <a:off x="3289753" y="4746779"/>
            <a:ext cx="407501" cy="452635"/>
            <a:chOff x="3289753" y="4746779"/>
            <a:chExt cx="407501" cy="452635"/>
          </a:xfrm>
        </p:grpSpPr>
        <p:pic>
          <p:nvPicPr>
            <p:cNvPr id="381" name="図 380"/>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3289753" y="4747831"/>
              <a:ext cx="407501" cy="449931"/>
            </a:xfrm>
            <a:prstGeom prst="rect">
              <a:avLst/>
            </a:prstGeom>
          </p:spPr>
        </p:pic>
        <p:sp>
          <p:nvSpPr>
            <p:cNvPr id="382" name="角丸四角形 381"/>
            <p:cNvSpPr/>
            <p:nvPr/>
          </p:nvSpPr>
          <p:spPr>
            <a:xfrm>
              <a:off x="3293310" y="4746779"/>
              <a:ext cx="400296" cy="452635"/>
            </a:xfrm>
            <a:prstGeom prst="roundRect">
              <a:avLst>
                <a:gd name="adj" fmla="val 10373"/>
              </a:avLst>
            </a:prstGeom>
            <a:noFill/>
            <a:ln w="3175">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383" name="右矢印 382"/>
          <p:cNvSpPr/>
          <p:nvPr/>
        </p:nvSpPr>
        <p:spPr>
          <a:xfrm>
            <a:off x="10830082" y="8192640"/>
            <a:ext cx="250951" cy="205862"/>
          </a:xfrm>
          <a:prstGeom prst="rightArrow">
            <a:avLst>
              <a:gd name="adj1" fmla="val 50000"/>
              <a:gd name="adj2" fmla="val 65326"/>
            </a:avLst>
          </a:prstGeom>
          <a:solidFill>
            <a:schemeClr val="accent1">
              <a:lumMod val="7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a:p>
        </p:txBody>
      </p:sp>
      <p:sp>
        <p:nvSpPr>
          <p:cNvPr id="384" name="テキスト ボックス 10"/>
          <p:cNvSpPr txBox="1">
            <a:spLocks noChangeArrowheads="1"/>
          </p:cNvSpPr>
          <p:nvPr/>
        </p:nvSpPr>
        <p:spPr bwMode="auto">
          <a:xfrm>
            <a:off x="6796134" y="7858266"/>
            <a:ext cx="218521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1" dirty="0">
                <a:solidFill>
                  <a:prstClr val="black"/>
                </a:solidFill>
                <a:latin typeface="メイリオ" panose="020B0604030504040204" pitchFamily="50" charset="-128"/>
                <a:ea typeface="メイリオ" panose="020B0604030504040204" pitchFamily="50" charset="-128"/>
              </a:rPr>
              <a:t>生活</a:t>
            </a:r>
            <a:r>
              <a:rPr kumimoji="1" lang="ja-JP" altLang="en-US" sz="1200" b="1" dirty="0" smtClean="0">
                <a:solidFill>
                  <a:prstClr val="black"/>
                </a:solidFill>
                <a:latin typeface="メイリオ" panose="020B0604030504040204" pitchFamily="50" charset="-128"/>
                <a:ea typeface="メイリオ" panose="020B0604030504040204" pitchFamily="50" charset="-128"/>
              </a:rPr>
              <a:t>用水をカンタンに確保</a:t>
            </a:r>
            <a:r>
              <a:rPr kumimoji="1" lang="ja-JP" altLang="en-US" sz="1200" b="1" dirty="0">
                <a:solidFill>
                  <a:prstClr val="black"/>
                </a:solidFill>
                <a:latin typeface="メイリオ" panose="020B0604030504040204" pitchFamily="50" charset="-128"/>
                <a:ea typeface="メイリオ" panose="020B0604030504040204" pitchFamily="50" charset="-128"/>
              </a:rPr>
              <a:t>！</a:t>
            </a:r>
            <a:endParaRPr kumimoji="1" lang="en-US" altLang="ja-JP" sz="1200" b="1" dirty="0" smtClean="0">
              <a:solidFill>
                <a:prstClr val="black"/>
              </a:solidFill>
              <a:latin typeface="メイリオ" panose="020B0604030504040204" pitchFamily="50" charset="-128"/>
              <a:ea typeface="メイリオ" panose="020B0604030504040204" pitchFamily="50" charset="-128"/>
            </a:endParaRPr>
          </a:p>
        </p:txBody>
      </p:sp>
      <p:sp>
        <p:nvSpPr>
          <p:cNvPr id="385" name="テキスト ボックス 258"/>
          <p:cNvSpPr txBox="1">
            <a:spLocks noChangeArrowheads="1"/>
          </p:cNvSpPr>
          <p:nvPr/>
        </p:nvSpPr>
        <p:spPr bwMode="auto">
          <a:xfrm>
            <a:off x="2615163" y="3761391"/>
            <a:ext cx="372089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ja-JP" altLang="en-US" sz="1400" b="1" dirty="0">
                <a:solidFill>
                  <a:schemeClr val="tx1">
                    <a:lumMod val="75000"/>
                    <a:lumOff val="25000"/>
                  </a:schemeClr>
                </a:solidFill>
                <a:latin typeface="BIZ UDPゴシック" panose="020B0400000000000000" pitchFamily="50" charset="-128"/>
                <a:ea typeface="BIZ UDPゴシック" panose="020B0400000000000000" pitchFamily="50" charset="-128"/>
              </a:rPr>
              <a:t>なら、スマホからエコキュートを操作できる</a:t>
            </a:r>
            <a:r>
              <a:rPr kumimoji="1" lang="ja-JP" altLang="en-US" sz="1400" b="1" dirty="0" smtClean="0">
                <a:solidFill>
                  <a:schemeClr val="tx1">
                    <a:lumMod val="75000"/>
                    <a:lumOff val="25000"/>
                  </a:schemeClr>
                </a:solidFill>
                <a:latin typeface="BIZ UDPゴシック" panose="020B0400000000000000" pitchFamily="50" charset="-128"/>
                <a:ea typeface="BIZ UDPゴシック" panose="020B0400000000000000" pitchFamily="50" charset="-128"/>
              </a:rPr>
              <a:t>！</a:t>
            </a:r>
            <a:endParaRPr kumimoji="1" lang="en-US" altLang="ja-JP" sz="1400" b="1" dirty="0">
              <a:solidFill>
                <a:schemeClr val="tx1">
                  <a:lumMod val="75000"/>
                  <a:lumOff val="25000"/>
                </a:schemeClr>
              </a:solidFill>
              <a:latin typeface="BIZ UDPゴシック" panose="020B0400000000000000" pitchFamily="50" charset="-128"/>
              <a:ea typeface="BIZ UDPゴシック" panose="020B0400000000000000" pitchFamily="50" charset="-128"/>
            </a:endParaRPr>
          </a:p>
        </p:txBody>
      </p:sp>
      <p:pic>
        <p:nvPicPr>
          <p:cNvPr id="386" name="図 197"/>
          <p:cNvPicPr>
            <a:picLocks noChangeAspect="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421208" y="3810580"/>
            <a:ext cx="2186144" cy="206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7" name="テキスト ボックス 5"/>
          <p:cNvSpPr txBox="1">
            <a:spLocks noChangeArrowheads="1"/>
          </p:cNvSpPr>
          <p:nvPr/>
        </p:nvSpPr>
        <p:spPr bwMode="auto">
          <a:xfrm>
            <a:off x="8583431" y="3706964"/>
            <a:ext cx="330891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のためレジリエンス機能をさらに充実！</a:t>
            </a:r>
            <a:endParaRPr kumimoji="1" lang="ja-JP" altLang="en-US" sz="1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388" name="正方形/長方形 387"/>
          <p:cNvSpPr/>
          <p:nvPr/>
        </p:nvSpPr>
        <p:spPr>
          <a:xfrm>
            <a:off x="7054293" y="3705998"/>
            <a:ext cx="1590500" cy="338554"/>
          </a:xfrm>
          <a:prstGeom prst="rect">
            <a:avLst/>
          </a:prstGeom>
          <a:noFill/>
        </p:spPr>
        <p:txBody>
          <a:bodyPr wrap="non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600" b="0" i="0" u="none" strike="noStrike" kern="1200" cap="none" spc="0" normalizeH="0" baseline="0" noProof="0" dirty="0" smtClean="0">
                <a:ln w="0"/>
                <a:solidFill>
                  <a:srgbClr val="C00000"/>
                </a:solidFill>
                <a:effectLst>
                  <a:outerShdw blurRad="38100" dist="19050" dir="2700000" algn="tl" rotWithShape="0">
                    <a:prstClr val="black">
                      <a:alpha val="40000"/>
                    </a:prstClr>
                  </a:outerShdw>
                </a:effectLst>
                <a:uLnTx/>
                <a:uFillTx/>
                <a:latin typeface="BIZ UDPゴシック" panose="020B0400000000000000" pitchFamily="50" charset="-128"/>
                <a:ea typeface="BIZ UDPゴシック" panose="020B0400000000000000" pitchFamily="50" charset="-128"/>
                <a:cs typeface="+mn-cs"/>
              </a:rPr>
              <a:t>「いざ」という時</a:t>
            </a:r>
            <a:endParaRPr kumimoji="0" lang="en-US" altLang="ja-JP" sz="1600" b="0" i="0" u="none" strike="noStrike" kern="1200" cap="none" spc="0" normalizeH="0" baseline="0" noProof="0" dirty="0" smtClean="0">
              <a:ln w="0"/>
              <a:solidFill>
                <a:srgbClr val="C00000"/>
              </a:solidFill>
              <a:effectLst>
                <a:outerShdw blurRad="38100" dist="19050" dir="2700000" algn="tl" rotWithShape="0">
                  <a:prstClr val="black">
                    <a:alpha val="40000"/>
                  </a:prstClr>
                </a:outerShdw>
              </a:effectLst>
              <a:uLnTx/>
              <a:uFillTx/>
              <a:latin typeface="BIZ UDPゴシック" panose="020B0400000000000000" pitchFamily="50" charset="-128"/>
              <a:ea typeface="BIZ UDPゴシック" panose="020B0400000000000000" pitchFamily="50" charset="-128"/>
              <a:cs typeface="+mn-cs"/>
            </a:endParaRPr>
          </a:p>
        </p:txBody>
      </p:sp>
      <p:sp>
        <p:nvSpPr>
          <p:cNvPr id="389" name="テキスト ボックス 13"/>
          <p:cNvSpPr txBox="1">
            <a:spLocks noChangeArrowheads="1"/>
          </p:cNvSpPr>
          <p:nvPr/>
        </p:nvSpPr>
        <p:spPr bwMode="auto">
          <a:xfrm>
            <a:off x="6636650" y="1189344"/>
            <a:ext cx="270619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ja-JP" altLang="en-US" sz="1400" b="1" dirty="0">
                <a:solidFill>
                  <a:schemeClr val="tx1">
                    <a:lumMod val="75000"/>
                    <a:lumOff val="25000"/>
                  </a:schemeClr>
                </a:solidFill>
                <a:latin typeface="Meiryo UI" panose="020B0604030504040204" pitchFamily="50" charset="-128"/>
                <a:ea typeface="Meiryo UI" panose="020B0604030504040204" pitchFamily="50" charset="-128"/>
              </a:rPr>
              <a:t>無線</a:t>
            </a:r>
            <a:r>
              <a:rPr kumimoji="1" lang="en-US" altLang="ja-JP" sz="1400" b="1" dirty="0">
                <a:solidFill>
                  <a:schemeClr val="tx1">
                    <a:lumMod val="75000"/>
                    <a:lumOff val="25000"/>
                  </a:schemeClr>
                </a:solidFill>
                <a:latin typeface="Meiryo UI" panose="020B0604030504040204" pitchFamily="50" charset="-128"/>
                <a:ea typeface="Meiryo UI" panose="020B0604030504040204" pitchFamily="50" charset="-128"/>
              </a:rPr>
              <a:t>LAN</a:t>
            </a:r>
            <a:r>
              <a:rPr kumimoji="1" lang="ja-JP" altLang="en-US" sz="1400" b="1" dirty="0">
                <a:solidFill>
                  <a:schemeClr val="tx1">
                    <a:lumMod val="75000"/>
                    <a:lumOff val="25000"/>
                  </a:schemeClr>
                </a:solidFill>
                <a:latin typeface="Meiryo UI" panose="020B0604030504040204" pitchFamily="50" charset="-128"/>
                <a:ea typeface="Meiryo UI" panose="020B0604030504040204" pitchFamily="50" charset="-128"/>
              </a:rPr>
              <a:t>対応インターホンリモコン</a:t>
            </a:r>
          </a:p>
        </p:txBody>
      </p:sp>
      <p:sp>
        <p:nvSpPr>
          <p:cNvPr id="390" name="テキスト ボックス 14"/>
          <p:cNvSpPr txBox="1">
            <a:spLocks noChangeArrowheads="1"/>
          </p:cNvSpPr>
          <p:nvPr/>
        </p:nvSpPr>
        <p:spPr bwMode="auto">
          <a:xfrm>
            <a:off x="6607348" y="1516299"/>
            <a:ext cx="2699778"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ja-JP" altLang="en-US" sz="1100" dirty="0">
                <a:solidFill>
                  <a:schemeClr val="tx1">
                    <a:lumMod val="75000"/>
                    <a:lumOff val="25000"/>
                  </a:schemeClr>
                </a:solidFill>
                <a:latin typeface="Meiryo UI" panose="020B0604030504040204" pitchFamily="50" charset="-128"/>
                <a:ea typeface="Meiryo UI" panose="020B0604030504040204" pitchFamily="50" charset="-128"/>
              </a:rPr>
              <a:t>ミドルウェアアダプターなしで</a:t>
            </a:r>
            <a:r>
              <a:rPr kumimoji="1" lang="en-US" altLang="ja-JP" sz="1100" dirty="0">
                <a:solidFill>
                  <a:schemeClr val="tx1">
                    <a:lumMod val="75000"/>
                    <a:lumOff val="25000"/>
                  </a:schemeClr>
                </a:solidFill>
                <a:latin typeface="Meiryo UI" panose="020B0604030504040204" pitchFamily="50" charset="-128"/>
                <a:ea typeface="Meiryo UI" panose="020B0604030504040204" pitchFamily="50" charset="-128"/>
              </a:rPr>
              <a:t>HEMS</a:t>
            </a:r>
            <a:r>
              <a:rPr kumimoji="1" lang="ja-JP" altLang="en-US" sz="1100" dirty="0">
                <a:solidFill>
                  <a:schemeClr val="tx1">
                    <a:lumMod val="75000"/>
                    <a:lumOff val="25000"/>
                  </a:schemeClr>
                </a:solidFill>
                <a:latin typeface="Meiryo UI" panose="020B0604030504040204" pitchFamily="50" charset="-128"/>
                <a:ea typeface="Meiryo UI" panose="020B0604030504040204" pitchFamily="50" charset="-128"/>
              </a:rPr>
              <a:t>接続可能。</a:t>
            </a:r>
            <a:endParaRPr kumimoji="1" lang="en-US" altLang="ja-JP" sz="1100" dirty="0">
              <a:solidFill>
                <a:schemeClr val="tx1">
                  <a:lumMod val="75000"/>
                  <a:lumOff val="25000"/>
                </a:schemeClr>
              </a:solidFill>
              <a:latin typeface="Meiryo UI" panose="020B0604030504040204" pitchFamily="50" charset="-128"/>
              <a:ea typeface="Meiryo UI" panose="020B0604030504040204" pitchFamily="50" charset="-128"/>
            </a:endParaRPr>
          </a:p>
          <a:p>
            <a:r>
              <a:rPr kumimoji="1" lang="ja-JP" altLang="en-US" sz="1100" dirty="0">
                <a:solidFill>
                  <a:schemeClr val="tx1">
                    <a:lumMod val="75000"/>
                    <a:lumOff val="25000"/>
                  </a:schemeClr>
                </a:solidFill>
                <a:latin typeface="Meiryo UI" panose="020B0604030504040204" pitchFamily="50" charset="-128"/>
                <a:ea typeface="Meiryo UI" panose="020B0604030504040204" pitchFamily="50" charset="-128"/>
              </a:rPr>
              <a:t>コロナアプリも使える！</a:t>
            </a:r>
          </a:p>
        </p:txBody>
      </p:sp>
      <p:pic>
        <p:nvPicPr>
          <p:cNvPr id="391" name="図 17"/>
          <p:cNvPicPr>
            <a:picLocks noChangeAspect="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11244447" y="2925039"/>
            <a:ext cx="731837" cy="474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2" name="テキスト ボックス 22"/>
          <p:cNvSpPr txBox="1">
            <a:spLocks noChangeArrowheads="1"/>
          </p:cNvSpPr>
          <p:nvPr/>
        </p:nvSpPr>
        <p:spPr bwMode="auto">
          <a:xfrm>
            <a:off x="10794599" y="911211"/>
            <a:ext cx="130837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ja-JP" altLang="en-US" sz="1200" dirty="0">
                <a:solidFill>
                  <a:schemeClr val="tx1">
                    <a:lumMod val="75000"/>
                    <a:lumOff val="25000"/>
                  </a:schemeClr>
                </a:solidFill>
                <a:latin typeface="Meiryo UI" panose="020B0604030504040204" pitchFamily="50" charset="-128"/>
                <a:ea typeface="Meiryo UI" panose="020B0604030504040204" pitchFamily="50" charset="-128"/>
              </a:rPr>
              <a:t>インターホンリモコン</a:t>
            </a:r>
          </a:p>
        </p:txBody>
      </p:sp>
      <p:sp>
        <p:nvSpPr>
          <p:cNvPr id="393" name="テキスト ボックス 403"/>
          <p:cNvSpPr txBox="1">
            <a:spLocks noChangeArrowheads="1"/>
          </p:cNvSpPr>
          <p:nvPr/>
        </p:nvSpPr>
        <p:spPr bwMode="auto">
          <a:xfrm>
            <a:off x="10537098" y="2670233"/>
            <a:ext cx="1403350"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ja-JP" altLang="en-US" sz="1200" dirty="0">
                <a:solidFill>
                  <a:schemeClr val="tx1">
                    <a:lumMod val="75000"/>
                    <a:lumOff val="25000"/>
                  </a:schemeClr>
                </a:solidFill>
                <a:latin typeface="Meiryo UI" panose="020B0604030504040204" pitchFamily="50" charset="-128"/>
                <a:ea typeface="Meiryo UI" panose="020B0604030504040204" pitchFamily="50" charset="-128"/>
              </a:rPr>
              <a:t>ミドルウェアアダプター</a:t>
            </a:r>
          </a:p>
        </p:txBody>
      </p:sp>
      <p:sp>
        <p:nvSpPr>
          <p:cNvPr id="394" name="テキスト ボックス 393"/>
          <p:cNvSpPr txBox="1"/>
          <p:nvPr/>
        </p:nvSpPr>
        <p:spPr>
          <a:xfrm>
            <a:off x="11852554" y="2650639"/>
            <a:ext cx="889000" cy="415925"/>
          </a:xfrm>
          <a:prstGeom prst="rect">
            <a:avLst/>
          </a:prstGeom>
          <a:noFill/>
        </p:spPr>
        <p:txBody>
          <a:bodyPr wrap="none">
            <a:spAutoFit/>
          </a:bodyPr>
          <a:lstStyle/>
          <a:p>
            <a:pPr algn="ctr">
              <a:defRPr/>
            </a:pPr>
            <a:r>
              <a:rPr kumimoji="1" lang="en-US" altLang="ja-JP" sz="1050" dirty="0">
                <a:solidFill>
                  <a:schemeClr val="tx1">
                    <a:lumMod val="75000"/>
                    <a:lumOff val="25000"/>
                  </a:schemeClr>
                </a:solidFill>
                <a:latin typeface="Meiryo UI" panose="020B0604030504040204" pitchFamily="50" charset="-128"/>
                <a:ea typeface="Meiryo UI" panose="020B0604030504040204" pitchFamily="50" charset="-128"/>
              </a:rPr>
              <a:t>HMA-1</a:t>
            </a:r>
          </a:p>
          <a:p>
            <a:pPr algn="ctr">
              <a:defRPr/>
            </a:pPr>
            <a:r>
              <a:rPr kumimoji="1" lang="ja-JP" altLang="en-US" sz="1050" dirty="0">
                <a:solidFill>
                  <a:schemeClr val="tx1">
                    <a:lumMod val="75000"/>
                    <a:lumOff val="25000"/>
                  </a:schemeClr>
                </a:solidFill>
                <a:latin typeface="Meiryo UI" panose="020B0604030504040204" pitchFamily="50" charset="-128"/>
                <a:ea typeface="Meiryo UI" panose="020B0604030504040204" pitchFamily="50" charset="-128"/>
              </a:rPr>
              <a:t>オープン価格</a:t>
            </a:r>
            <a:endParaRPr kumimoji="1" lang="ja-JP" altLang="en-US" sz="800" dirty="0">
              <a:solidFill>
                <a:schemeClr val="tx1">
                  <a:lumMod val="75000"/>
                  <a:lumOff val="25000"/>
                </a:schemeClr>
              </a:solidFill>
              <a:latin typeface="Meiryo UI" panose="020B0604030504040204" pitchFamily="50" charset="-128"/>
              <a:ea typeface="Meiryo UI" panose="020B0604030504040204" pitchFamily="50" charset="-128"/>
            </a:endParaRPr>
          </a:p>
        </p:txBody>
      </p:sp>
      <p:sp>
        <p:nvSpPr>
          <p:cNvPr id="395" name="テキスト ボックス 24"/>
          <p:cNvSpPr txBox="1">
            <a:spLocks noChangeArrowheads="1"/>
          </p:cNvSpPr>
          <p:nvPr/>
        </p:nvSpPr>
        <p:spPr bwMode="auto">
          <a:xfrm>
            <a:off x="11195281" y="2364641"/>
            <a:ext cx="31290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en-US" altLang="ja-JP" sz="2000" dirty="0">
                <a:solidFill>
                  <a:schemeClr val="tx1">
                    <a:lumMod val="75000"/>
                    <a:lumOff val="25000"/>
                  </a:schemeClr>
                </a:solidFill>
                <a:ea typeface="ＭＳ Ｐゴシック" panose="020B0600070205080204" pitchFamily="50" charset="-128"/>
              </a:rPr>
              <a:t>+</a:t>
            </a:r>
            <a:endParaRPr kumimoji="1" lang="ja-JP" altLang="en-US" sz="2000" dirty="0">
              <a:solidFill>
                <a:schemeClr val="tx1">
                  <a:lumMod val="75000"/>
                  <a:lumOff val="25000"/>
                </a:schemeClr>
              </a:solidFill>
              <a:ea typeface="ＭＳ Ｐゴシック" panose="020B0600070205080204" pitchFamily="50" charset="-128"/>
            </a:endParaRPr>
          </a:p>
        </p:txBody>
      </p:sp>
      <p:cxnSp>
        <p:nvCxnSpPr>
          <p:cNvPr id="396" name="直線コネクタ 27"/>
          <p:cNvCxnSpPr>
            <a:cxnSpLocks noChangeShapeType="1"/>
          </p:cNvCxnSpPr>
          <p:nvPr/>
        </p:nvCxnSpPr>
        <p:spPr bwMode="auto">
          <a:xfrm>
            <a:off x="9883411" y="1031246"/>
            <a:ext cx="0" cy="2272540"/>
          </a:xfrm>
          <a:prstGeom prst="line">
            <a:avLst/>
          </a:prstGeom>
          <a:noFill/>
          <a:ln w="9525" algn="ctr">
            <a:solidFill>
              <a:schemeClr val="bg2">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399" name="図 2"/>
          <p:cNvPicPr>
            <a:picLocks noChangeAspect="1"/>
          </p:cNvPicPr>
          <p:nvPr/>
        </p:nvPicPr>
        <p:blipFill>
          <a:blip r:embed="rId24" cstate="print">
            <a:extLst>
              <a:ext uri="{28A0092B-C50C-407E-A947-70E740481C1C}">
                <a14:useLocalDpi xmlns:a14="http://schemas.microsoft.com/office/drawing/2010/main" val="0"/>
              </a:ext>
            </a:extLst>
          </a:blip>
          <a:srcRect/>
          <a:stretch>
            <a:fillRect/>
          </a:stretch>
        </p:blipFill>
        <p:spPr bwMode="auto">
          <a:xfrm>
            <a:off x="7909759" y="1886705"/>
            <a:ext cx="1765264" cy="1165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0" name="図 177"/>
          <p:cNvPicPr>
            <a:picLocks noChangeAspect="1"/>
          </p:cNvPicPr>
          <p:nvPr/>
        </p:nvPicPr>
        <p:blipFill>
          <a:blip r:embed="rId25">
            <a:extLst>
              <a:ext uri="{28A0092B-C50C-407E-A947-70E740481C1C}">
                <a14:useLocalDpi xmlns:a14="http://schemas.microsoft.com/office/drawing/2010/main" val="0"/>
              </a:ext>
            </a:extLst>
          </a:blip>
          <a:srcRect/>
          <a:stretch>
            <a:fillRect/>
          </a:stretch>
        </p:blipFill>
        <p:spPr bwMode="auto">
          <a:xfrm>
            <a:off x="11422993" y="1205813"/>
            <a:ext cx="1372248" cy="9069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1" name="テキスト ボックス 7"/>
          <p:cNvSpPr txBox="1">
            <a:spLocks noChangeArrowheads="1"/>
          </p:cNvSpPr>
          <p:nvPr/>
        </p:nvSpPr>
        <p:spPr bwMode="auto">
          <a:xfrm>
            <a:off x="11757886" y="2727383"/>
            <a:ext cx="454025"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kumimoji="1" lang="en-US" altLang="ja-JP" sz="500">
                <a:solidFill>
                  <a:schemeClr val="tx1">
                    <a:lumMod val="75000"/>
                    <a:lumOff val="25000"/>
                  </a:schemeClr>
                </a:solidFill>
                <a:ea typeface="ＭＳ Ｐゴシック" panose="020B0600070205080204" pitchFamily="50" charset="-128"/>
              </a:rPr>
              <a:t>※1</a:t>
            </a:r>
            <a:endParaRPr kumimoji="1" lang="ja-JP" altLang="en-US" sz="500">
              <a:solidFill>
                <a:schemeClr val="tx1">
                  <a:lumMod val="75000"/>
                  <a:lumOff val="25000"/>
                </a:schemeClr>
              </a:solidFill>
              <a:ea typeface="ＭＳ Ｐゴシック" panose="020B0600070205080204" pitchFamily="50" charset="-128"/>
            </a:endParaRPr>
          </a:p>
        </p:txBody>
      </p:sp>
      <p:sp>
        <p:nvSpPr>
          <p:cNvPr id="402" name="楕円 401"/>
          <p:cNvSpPr/>
          <p:nvPr/>
        </p:nvSpPr>
        <p:spPr bwMode="auto">
          <a:xfrm>
            <a:off x="9594759" y="1338724"/>
            <a:ext cx="601662" cy="522418"/>
          </a:xfrm>
          <a:prstGeom prst="ellipse">
            <a:avLst/>
          </a:prstGeom>
          <a:solidFill>
            <a:schemeClr val="bg2">
              <a:lumMod val="90000"/>
            </a:schemeClr>
          </a:solidFill>
          <a:ln w="25400" cap="flat" cmpd="sng" algn="ctr">
            <a:noFill/>
            <a:prstDash val="solid"/>
            <a:round/>
            <a:headEnd type="none" w="med" len="med"/>
            <a:tailEnd type="none" w="med" len="med"/>
          </a:ln>
          <a:effectLst/>
          <a:extLst/>
        </p:spPr>
        <p:txBody>
          <a:bodyPr lIns="46800" tIns="46800" rIns="46800" bIns="46800" anchor="ctr">
            <a:spAutoFit/>
          </a:bodyPr>
          <a:lstStyle/>
          <a:p>
            <a:pPr eaLnBrk="1">
              <a:defRPr/>
            </a:pPr>
            <a:endParaRPr lang="ja-JP" altLang="en-US">
              <a:solidFill>
                <a:schemeClr val="tx1">
                  <a:lumMod val="75000"/>
                  <a:lumOff val="25000"/>
                </a:schemeClr>
              </a:solidFill>
              <a:ea typeface="ＭＳ Ｐゴシック" panose="020B0600070205080204" pitchFamily="50" charset="-128"/>
            </a:endParaRPr>
          </a:p>
        </p:txBody>
      </p:sp>
      <p:sp>
        <p:nvSpPr>
          <p:cNvPr id="403" name="テキスト ボックス 2"/>
          <p:cNvSpPr txBox="1">
            <a:spLocks noChangeArrowheads="1"/>
          </p:cNvSpPr>
          <p:nvPr/>
        </p:nvSpPr>
        <p:spPr bwMode="auto">
          <a:xfrm>
            <a:off x="9536507" y="1473826"/>
            <a:ext cx="72327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ja-JP" altLang="en-US" sz="1400" dirty="0">
                <a:solidFill>
                  <a:schemeClr val="tx1">
                    <a:lumMod val="75000"/>
                    <a:lumOff val="25000"/>
                  </a:schemeClr>
                </a:solidFill>
                <a:latin typeface="メイリオ" panose="020B0604030504040204" pitchFamily="50" charset="-128"/>
                <a:ea typeface="メイリオ" panose="020B0604030504040204" pitchFamily="50" charset="-128"/>
              </a:rPr>
              <a:t>または</a:t>
            </a:r>
          </a:p>
        </p:txBody>
      </p:sp>
      <p:sp>
        <p:nvSpPr>
          <p:cNvPr id="404" name="テキスト ボックス 7"/>
          <p:cNvSpPr txBox="1">
            <a:spLocks noChangeArrowheads="1"/>
          </p:cNvSpPr>
          <p:nvPr/>
        </p:nvSpPr>
        <p:spPr bwMode="auto">
          <a:xfrm>
            <a:off x="10491296" y="3335937"/>
            <a:ext cx="2160588"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kumimoji="1" lang="en-US" altLang="ja-JP" sz="500" dirty="0">
                <a:solidFill>
                  <a:schemeClr val="tx1">
                    <a:lumMod val="75000"/>
                    <a:lumOff val="25000"/>
                  </a:schemeClr>
                </a:solidFill>
                <a:ea typeface="ＭＳ Ｐゴシック" panose="020B0600070205080204" pitchFamily="50" charset="-128"/>
              </a:rPr>
              <a:t>※1</a:t>
            </a:r>
            <a:r>
              <a:rPr kumimoji="1" lang="ja-JP" altLang="en-US" sz="500" dirty="0">
                <a:solidFill>
                  <a:schemeClr val="tx1">
                    <a:lumMod val="75000"/>
                    <a:lumOff val="25000"/>
                  </a:schemeClr>
                </a:solidFill>
                <a:ea typeface="ＭＳ Ｐゴシック" panose="020B0600070205080204" pitchFamily="50" charset="-128"/>
              </a:rPr>
              <a:t>　インターホンリモコンで</a:t>
            </a:r>
            <a:r>
              <a:rPr kumimoji="1" lang="en-US" altLang="ja-JP" sz="500" dirty="0">
                <a:solidFill>
                  <a:schemeClr val="tx1">
                    <a:lumMod val="75000"/>
                    <a:lumOff val="25000"/>
                  </a:schemeClr>
                </a:solidFill>
                <a:ea typeface="ＭＳ Ｐゴシック" panose="020B0600070205080204" pitchFamily="50" charset="-128"/>
              </a:rPr>
              <a:t>HEMS</a:t>
            </a:r>
            <a:r>
              <a:rPr kumimoji="1" lang="ja-JP" altLang="en-US" sz="500" dirty="0">
                <a:solidFill>
                  <a:schemeClr val="tx1">
                    <a:lumMod val="75000"/>
                    <a:lumOff val="25000"/>
                  </a:schemeClr>
                </a:solidFill>
                <a:ea typeface="ＭＳ Ｐゴシック" panose="020B0600070205080204" pitchFamily="50" charset="-128"/>
              </a:rPr>
              <a:t>接続する場合に必要になります。</a:t>
            </a:r>
          </a:p>
        </p:txBody>
      </p:sp>
      <p:pic>
        <p:nvPicPr>
          <p:cNvPr id="405" name="図 6"/>
          <p:cNvPicPr>
            <a:picLocks noChangeAspect="1"/>
          </p:cNvPicPr>
          <p:nvPr/>
        </p:nvPicPr>
        <p:blipFill>
          <a:blip r:embed="rId26" cstate="print">
            <a:extLst>
              <a:ext uri="{28A0092B-C50C-407E-A947-70E740481C1C}">
                <a14:useLocalDpi xmlns:a14="http://schemas.microsoft.com/office/drawing/2010/main" val="0"/>
              </a:ext>
            </a:extLst>
          </a:blip>
          <a:srcRect/>
          <a:stretch>
            <a:fillRect/>
          </a:stretch>
        </p:blipFill>
        <p:spPr bwMode="auto">
          <a:xfrm>
            <a:off x="6636650" y="854334"/>
            <a:ext cx="1560637" cy="263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6" name="テキスト ボックス 405"/>
          <p:cNvSpPr txBox="1"/>
          <p:nvPr/>
        </p:nvSpPr>
        <p:spPr>
          <a:xfrm>
            <a:off x="6885188" y="3058390"/>
            <a:ext cx="2537875" cy="415498"/>
          </a:xfrm>
          <a:prstGeom prst="rect">
            <a:avLst/>
          </a:prstGeom>
          <a:noFill/>
        </p:spPr>
        <p:txBody>
          <a:bodyPr wrap="none">
            <a:spAutoFit/>
          </a:bodyPr>
          <a:lstStyle/>
          <a:p>
            <a:pPr algn="ctr">
              <a:defRPr/>
            </a:pPr>
            <a:r>
              <a:rPr kumimoji="1" lang="en-US" altLang="ja-JP" sz="1050" dirty="0" smtClean="0">
                <a:solidFill>
                  <a:schemeClr val="tx1">
                    <a:lumMod val="75000"/>
                    <a:lumOff val="25000"/>
                  </a:schemeClr>
                </a:solidFill>
                <a:latin typeface="Meiryo UI" panose="020B0604030504040204" pitchFamily="50" charset="-128"/>
                <a:ea typeface="Meiryo UI" panose="020B0604030504040204" pitchFamily="50" charset="-128"/>
              </a:rPr>
              <a:t>RBP-GADW1(S</a:t>
            </a:r>
            <a:r>
              <a:rPr kumimoji="1" lang="en-US" altLang="ja-JP" sz="1050" dirty="0">
                <a:solidFill>
                  <a:schemeClr val="tx1">
                    <a:lumMod val="75000"/>
                    <a:lumOff val="25000"/>
                  </a:schemeClr>
                </a:solidFill>
                <a:latin typeface="Meiryo UI" panose="020B0604030504040204" pitchFamily="50" charset="-128"/>
                <a:ea typeface="Meiryo UI" panose="020B0604030504040204" pitchFamily="50" charset="-128"/>
              </a:rPr>
              <a:t>)</a:t>
            </a:r>
          </a:p>
          <a:p>
            <a:pPr algn="ctr">
              <a:defRPr/>
            </a:pPr>
            <a:r>
              <a:rPr kumimoji="1" lang="ja-JP" altLang="en-US" sz="1050" dirty="0">
                <a:solidFill>
                  <a:schemeClr val="tx1">
                    <a:lumMod val="75000"/>
                    <a:lumOff val="25000"/>
                  </a:schemeClr>
                </a:solidFill>
                <a:latin typeface="Meiryo UI" panose="020B0604030504040204" pitchFamily="50" charset="-128"/>
                <a:ea typeface="Meiryo UI" panose="020B0604030504040204" pitchFamily="50" charset="-128"/>
              </a:rPr>
              <a:t>希望小売価格 </a:t>
            </a:r>
            <a:r>
              <a:rPr kumimoji="1" lang="en-US" altLang="ja-JP" sz="1050" dirty="0" smtClean="0">
                <a:solidFill>
                  <a:schemeClr val="tx1">
                    <a:lumMod val="75000"/>
                    <a:lumOff val="25000"/>
                  </a:schemeClr>
                </a:solidFill>
                <a:latin typeface="Meiryo UI" panose="020B0604030504040204" pitchFamily="50" charset="-128"/>
                <a:ea typeface="Meiryo UI" panose="020B0604030504040204" pitchFamily="50" charset="-128"/>
              </a:rPr>
              <a:t>77,000</a:t>
            </a:r>
            <a:r>
              <a:rPr kumimoji="1" lang="ja-JP" altLang="en-US" sz="1050" dirty="0" smtClean="0">
                <a:solidFill>
                  <a:schemeClr val="tx1">
                    <a:lumMod val="75000"/>
                    <a:lumOff val="25000"/>
                  </a:schemeClr>
                </a:solidFill>
                <a:latin typeface="Meiryo UI" panose="020B0604030504040204" pitchFamily="50" charset="-128"/>
                <a:ea typeface="Meiryo UI" panose="020B0604030504040204" pitchFamily="50" charset="-128"/>
              </a:rPr>
              <a:t>円</a:t>
            </a:r>
            <a:r>
              <a:rPr kumimoji="1" lang="ja-JP" altLang="en-US" sz="800" dirty="0">
                <a:solidFill>
                  <a:schemeClr val="tx1">
                    <a:lumMod val="75000"/>
                    <a:lumOff val="25000"/>
                  </a:schemeClr>
                </a:solidFill>
                <a:latin typeface="Meiryo UI" panose="020B0604030504040204" pitchFamily="50" charset="-128"/>
                <a:ea typeface="Meiryo UI" panose="020B0604030504040204" pitchFamily="50" charset="-128"/>
              </a:rPr>
              <a:t>（</a:t>
            </a:r>
            <a:r>
              <a:rPr kumimoji="1" lang="ja-JP" altLang="en-US" sz="800" dirty="0" smtClean="0">
                <a:solidFill>
                  <a:schemeClr val="tx1">
                    <a:lumMod val="75000"/>
                    <a:lumOff val="25000"/>
                  </a:schemeClr>
                </a:solidFill>
                <a:latin typeface="Meiryo UI" panose="020B0604030504040204" pitchFamily="50" charset="-128"/>
                <a:ea typeface="Meiryo UI" panose="020B0604030504040204" pitchFamily="50" charset="-128"/>
              </a:rPr>
              <a:t>税抜</a:t>
            </a:r>
            <a:r>
              <a:rPr kumimoji="1" lang="en-US" altLang="ja-JP" sz="800" dirty="0" smtClean="0">
                <a:solidFill>
                  <a:schemeClr val="tx1">
                    <a:lumMod val="75000"/>
                    <a:lumOff val="25000"/>
                  </a:schemeClr>
                </a:solidFill>
                <a:latin typeface="Meiryo UI" panose="020B0604030504040204" pitchFamily="50" charset="-128"/>
                <a:ea typeface="Meiryo UI" panose="020B0604030504040204" pitchFamily="50" charset="-128"/>
              </a:rPr>
              <a:t>70,000</a:t>
            </a:r>
            <a:r>
              <a:rPr kumimoji="1" lang="ja-JP" altLang="en-US" sz="800" dirty="0">
                <a:solidFill>
                  <a:schemeClr val="tx1">
                    <a:lumMod val="75000"/>
                    <a:lumOff val="25000"/>
                  </a:schemeClr>
                </a:solidFill>
                <a:latin typeface="Meiryo UI" panose="020B0604030504040204" pitchFamily="50" charset="-128"/>
                <a:ea typeface="Meiryo UI" panose="020B0604030504040204" pitchFamily="50" charset="-128"/>
              </a:rPr>
              <a:t>円）</a:t>
            </a:r>
          </a:p>
        </p:txBody>
      </p:sp>
      <p:sp>
        <p:nvSpPr>
          <p:cNvPr id="407" name="テキスト ボックス 406"/>
          <p:cNvSpPr txBox="1"/>
          <p:nvPr/>
        </p:nvSpPr>
        <p:spPr>
          <a:xfrm>
            <a:off x="10165443" y="2044600"/>
            <a:ext cx="2537875" cy="415498"/>
          </a:xfrm>
          <a:prstGeom prst="rect">
            <a:avLst/>
          </a:prstGeom>
          <a:noFill/>
        </p:spPr>
        <p:txBody>
          <a:bodyPr wrap="none">
            <a:spAutoFit/>
          </a:bodyPr>
          <a:lstStyle/>
          <a:p>
            <a:pPr algn="ctr">
              <a:defRPr/>
            </a:pPr>
            <a:r>
              <a:rPr kumimoji="1" lang="en-US" altLang="ja-JP" sz="1050" dirty="0" smtClean="0">
                <a:solidFill>
                  <a:schemeClr val="tx1">
                    <a:lumMod val="75000"/>
                    <a:lumOff val="25000"/>
                  </a:schemeClr>
                </a:solidFill>
                <a:latin typeface="Meiryo UI" panose="020B0604030504040204" pitchFamily="50" charset="-128"/>
                <a:ea typeface="Meiryo UI" panose="020B0604030504040204" pitchFamily="50" charset="-128"/>
              </a:rPr>
              <a:t>RBP-GAD1(S</a:t>
            </a:r>
            <a:r>
              <a:rPr kumimoji="1" lang="en-US" altLang="ja-JP" sz="1050" dirty="0">
                <a:solidFill>
                  <a:schemeClr val="tx1">
                    <a:lumMod val="75000"/>
                    <a:lumOff val="25000"/>
                  </a:schemeClr>
                </a:solidFill>
                <a:latin typeface="Meiryo UI" panose="020B0604030504040204" pitchFamily="50" charset="-128"/>
                <a:ea typeface="Meiryo UI" panose="020B0604030504040204" pitchFamily="50" charset="-128"/>
              </a:rPr>
              <a:t>)</a:t>
            </a:r>
          </a:p>
          <a:p>
            <a:pPr algn="ctr">
              <a:defRPr/>
            </a:pPr>
            <a:r>
              <a:rPr kumimoji="1" lang="ja-JP" altLang="en-US" sz="1050" dirty="0">
                <a:solidFill>
                  <a:schemeClr val="tx1">
                    <a:lumMod val="75000"/>
                    <a:lumOff val="25000"/>
                  </a:schemeClr>
                </a:solidFill>
                <a:latin typeface="Meiryo UI" panose="020B0604030504040204" pitchFamily="50" charset="-128"/>
                <a:ea typeface="Meiryo UI" panose="020B0604030504040204" pitchFamily="50" charset="-128"/>
              </a:rPr>
              <a:t>希望小売価格 </a:t>
            </a:r>
            <a:r>
              <a:rPr kumimoji="1" lang="en-US" altLang="ja-JP" sz="1050" dirty="0" smtClean="0">
                <a:solidFill>
                  <a:schemeClr val="tx1">
                    <a:lumMod val="75000"/>
                    <a:lumOff val="25000"/>
                  </a:schemeClr>
                </a:solidFill>
                <a:latin typeface="Meiryo UI" panose="020B0604030504040204" pitchFamily="50" charset="-128"/>
                <a:ea typeface="Meiryo UI" panose="020B0604030504040204" pitchFamily="50" charset="-128"/>
              </a:rPr>
              <a:t>60,500</a:t>
            </a:r>
            <a:r>
              <a:rPr kumimoji="1" lang="ja-JP" altLang="en-US" sz="1050" dirty="0" smtClean="0">
                <a:solidFill>
                  <a:schemeClr val="tx1">
                    <a:lumMod val="75000"/>
                    <a:lumOff val="25000"/>
                  </a:schemeClr>
                </a:solidFill>
                <a:latin typeface="Meiryo UI" panose="020B0604030504040204" pitchFamily="50" charset="-128"/>
                <a:ea typeface="Meiryo UI" panose="020B0604030504040204" pitchFamily="50" charset="-128"/>
              </a:rPr>
              <a:t>円</a:t>
            </a:r>
            <a:r>
              <a:rPr kumimoji="1" lang="ja-JP" altLang="en-US" sz="800" dirty="0">
                <a:solidFill>
                  <a:schemeClr val="tx1">
                    <a:lumMod val="75000"/>
                    <a:lumOff val="25000"/>
                  </a:schemeClr>
                </a:solidFill>
                <a:latin typeface="Meiryo UI" panose="020B0604030504040204" pitchFamily="50" charset="-128"/>
                <a:ea typeface="Meiryo UI" panose="020B0604030504040204" pitchFamily="50" charset="-128"/>
              </a:rPr>
              <a:t>（</a:t>
            </a:r>
            <a:r>
              <a:rPr kumimoji="1" lang="ja-JP" altLang="en-US" sz="800" dirty="0" smtClean="0">
                <a:solidFill>
                  <a:schemeClr val="tx1">
                    <a:lumMod val="75000"/>
                    <a:lumOff val="25000"/>
                  </a:schemeClr>
                </a:solidFill>
                <a:latin typeface="Meiryo UI" panose="020B0604030504040204" pitchFamily="50" charset="-128"/>
                <a:ea typeface="Meiryo UI" panose="020B0604030504040204" pitchFamily="50" charset="-128"/>
              </a:rPr>
              <a:t>税抜</a:t>
            </a:r>
            <a:r>
              <a:rPr kumimoji="1" lang="en-US" altLang="ja-JP" sz="800" dirty="0">
                <a:solidFill>
                  <a:schemeClr val="tx1">
                    <a:lumMod val="75000"/>
                    <a:lumOff val="25000"/>
                  </a:schemeClr>
                </a:solidFill>
                <a:latin typeface="Meiryo UI" panose="020B0604030504040204" pitchFamily="50" charset="-128"/>
                <a:ea typeface="Meiryo UI" panose="020B0604030504040204" pitchFamily="50" charset="-128"/>
              </a:rPr>
              <a:t>5</a:t>
            </a:r>
            <a:r>
              <a:rPr kumimoji="1" lang="en-US" altLang="ja-JP" sz="800" dirty="0" smtClean="0">
                <a:solidFill>
                  <a:schemeClr val="tx1">
                    <a:lumMod val="75000"/>
                    <a:lumOff val="25000"/>
                  </a:schemeClr>
                </a:solidFill>
                <a:latin typeface="Meiryo UI" panose="020B0604030504040204" pitchFamily="50" charset="-128"/>
                <a:ea typeface="Meiryo UI" panose="020B0604030504040204" pitchFamily="50" charset="-128"/>
              </a:rPr>
              <a:t>5,000</a:t>
            </a:r>
            <a:r>
              <a:rPr kumimoji="1" lang="ja-JP" altLang="en-US" sz="800" dirty="0" smtClean="0">
                <a:solidFill>
                  <a:schemeClr val="tx1">
                    <a:lumMod val="75000"/>
                    <a:lumOff val="25000"/>
                  </a:schemeClr>
                </a:solidFill>
                <a:latin typeface="Meiryo UI" panose="020B0604030504040204" pitchFamily="50" charset="-128"/>
                <a:ea typeface="Meiryo UI" panose="020B0604030504040204" pitchFamily="50" charset="-128"/>
              </a:rPr>
              <a:t>円）</a:t>
            </a:r>
            <a:endParaRPr kumimoji="1" lang="ja-JP" altLang="en-US" sz="800" dirty="0">
              <a:solidFill>
                <a:schemeClr val="tx1">
                  <a:lumMod val="75000"/>
                  <a:lumOff val="25000"/>
                </a:schemeClr>
              </a:solidFill>
              <a:latin typeface="Meiryo UI" panose="020B0604030504040204" pitchFamily="50" charset="-128"/>
              <a:ea typeface="Meiryo UI" panose="020B0604030504040204" pitchFamily="50" charset="-128"/>
            </a:endParaRPr>
          </a:p>
        </p:txBody>
      </p:sp>
      <p:sp>
        <p:nvSpPr>
          <p:cNvPr id="408" name="テキスト ボックス 306"/>
          <p:cNvSpPr txBox="1">
            <a:spLocks noChangeArrowheads="1"/>
          </p:cNvSpPr>
          <p:nvPr/>
        </p:nvSpPr>
        <p:spPr bwMode="auto">
          <a:xfrm>
            <a:off x="4269130" y="7435263"/>
            <a:ext cx="172354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ja-JP" altLang="en-US" sz="800" dirty="0" smtClean="0">
                <a:solidFill>
                  <a:schemeClr val="bg2">
                    <a:lumMod val="25000"/>
                  </a:schemeClr>
                </a:solidFill>
                <a:latin typeface="メイリオ" panose="020B0604030504040204" pitchFamily="50" charset="-128"/>
                <a:ea typeface="メイリオ" panose="020B0604030504040204" pitchFamily="50" charset="-128"/>
              </a:rPr>
              <a:t>お湯の使用量や使用可能湯量など</a:t>
            </a:r>
            <a:endParaRPr kumimoji="1" lang="en-US" altLang="ja-JP" sz="800" dirty="0" smtClean="0">
              <a:solidFill>
                <a:schemeClr val="bg2">
                  <a:lumMod val="25000"/>
                </a:schemeClr>
              </a:solidFill>
              <a:latin typeface="メイリオ" panose="020B0604030504040204" pitchFamily="50" charset="-128"/>
              <a:ea typeface="メイリオ" panose="020B0604030504040204" pitchFamily="50" charset="-128"/>
            </a:endParaRPr>
          </a:p>
          <a:p>
            <a:r>
              <a:rPr kumimoji="1" lang="ja-JP" altLang="en-US" sz="800" dirty="0" smtClean="0">
                <a:solidFill>
                  <a:schemeClr val="bg2">
                    <a:lumMod val="25000"/>
                  </a:schemeClr>
                </a:solidFill>
                <a:latin typeface="メイリオ" panose="020B0604030504040204" pitchFamily="50" charset="-128"/>
                <a:ea typeface="メイリオ" panose="020B0604030504040204" pitchFamily="50" charset="-128"/>
              </a:rPr>
              <a:t>知りたい情報を簡単確認！</a:t>
            </a:r>
            <a:endParaRPr kumimoji="1" lang="ja-JP" altLang="en-US" sz="800" dirty="0">
              <a:solidFill>
                <a:schemeClr val="bg2">
                  <a:lumMod val="25000"/>
                </a:schemeClr>
              </a:solidFill>
              <a:latin typeface="メイリオ" panose="020B0604030504040204" pitchFamily="50" charset="-128"/>
              <a:ea typeface="メイリオ" panose="020B0604030504040204" pitchFamily="50" charset="-128"/>
            </a:endParaRPr>
          </a:p>
        </p:txBody>
      </p:sp>
      <p:pic>
        <p:nvPicPr>
          <p:cNvPr id="409" name="図 408"/>
          <p:cNvPicPr>
            <a:picLocks noChangeAspect="1"/>
          </p:cNvPicPr>
          <p:nvPr/>
        </p:nvPicPr>
        <p:blipFill>
          <a:blip r:embed="rId27" cstate="print">
            <a:extLst>
              <a:ext uri="{28A0092B-C50C-407E-A947-70E740481C1C}">
                <a14:useLocalDpi xmlns:a14="http://schemas.microsoft.com/office/drawing/2010/main" val="0"/>
              </a:ext>
            </a:extLst>
          </a:blip>
          <a:stretch>
            <a:fillRect/>
          </a:stretch>
        </p:blipFill>
        <p:spPr>
          <a:xfrm>
            <a:off x="5636401" y="5838428"/>
            <a:ext cx="717570" cy="717570"/>
          </a:xfrm>
          <a:prstGeom prst="rect">
            <a:avLst/>
          </a:prstGeom>
        </p:spPr>
      </p:pic>
      <p:sp>
        <p:nvSpPr>
          <p:cNvPr id="410" name="テキスト ボックス 203"/>
          <p:cNvSpPr txBox="1"/>
          <p:nvPr/>
        </p:nvSpPr>
        <p:spPr>
          <a:xfrm>
            <a:off x="5756425" y="6527875"/>
            <a:ext cx="706749" cy="184666"/>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ja-JP" altLang="en-US" sz="600" dirty="0" smtClean="0"/>
              <a:t>▲動画</a:t>
            </a:r>
            <a:endParaRPr kumimoji="1" lang="ja-JP" altLang="en-US" sz="600" dirty="0"/>
          </a:p>
        </p:txBody>
      </p:sp>
      <p:sp>
        <p:nvSpPr>
          <p:cNvPr id="411" name="テキスト ボックス 410"/>
          <p:cNvSpPr txBox="1"/>
          <p:nvPr/>
        </p:nvSpPr>
        <p:spPr>
          <a:xfrm>
            <a:off x="4350119" y="4435000"/>
            <a:ext cx="2293131" cy="523220"/>
          </a:xfrm>
          <a:prstGeom prst="rect">
            <a:avLst/>
          </a:prstGeom>
          <a:noFill/>
        </p:spPr>
        <p:txBody>
          <a:bodyPr wrap="square" rtlCol="0">
            <a:spAutoFit/>
          </a:bodyPr>
          <a:lstStyle/>
          <a:p>
            <a:pPr algn="ctr"/>
            <a:r>
              <a:rPr kumimoji="1" lang="ja-JP" altLang="en-US" sz="1400" b="1" dirty="0" smtClean="0">
                <a:latin typeface="BIZ UDPゴシック" panose="020B0400000000000000" pitchFamily="50" charset="-128"/>
                <a:ea typeface="BIZ UDPゴシック" panose="020B0400000000000000" pitchFamily="50" charset="-128"/>
              </a:rPr>
              <a:t>コロナ快適ホームアプリ</a:t>
            </a:r>
            <a:endParaRPr kumimoji="1" lang="en-US" altLang="ja-JP" sz="1400" b="1" dirty="0" smtClean="0">
              <a:latin typeface="BIZ UDPゴシック" panose="020B0400000000000000" pitchFamily="50" charset="-128"/>
              <a:ea typeface="BIZ UDPゴシック" panose="020B0400000000000000" pitchFamily="50" charset="-128"/>
            </a:endParaRPr>
          </a:p>
          <a:p>
            <a:pPr algn="ctr"/>
            <a:r>
              <a:rPr kumimoji="1" lang="ja-JP" altLang="en-US" sz="1400" b="1" dirty="0" smtClean="0">
                <a:latin typeface="BIZ UDPゴシック" panose="020B0400000000000000" pitchFamily="50" charset="-128"/>
                <a:ea typeface="BIZ UDPゴシック" panose="020B0400000000000000" pitchFamily="50" charset="-128"/>
              </a:rPr>
              <a:t>でもっと快適！</a:t>
            </a:r>
            <a:endParaRPr kumimoji="1" lang="ja-JP" altLang="en-US" sz="1400" b="1" dirty="0">
              <a:latin typeface="BIZ UDPゴシック" panose="020B0400000000000000" pitchFamily="50" charset="-128"/>
              <a:ea typeface="BIZ UDPゴシック" panose="020B0400000000000000" pitchFamily="50" charset="-128"/>
            </a:endParaRPr>
          </a:p>
        </p:txBody>
      </p:sp>
      <p:cxnSp>
        <p:nvCxnSpPr>
          <p:cNvPr id="412" name="直線コネクタ 9"/>
          <p:cNvCxnSpPr>
            <a:cxnSpLocks noChangeShapeType="1"/>
          </p:cNvCxnSpPr>
          <p:nvPr/>
        </p:nvCxnSpPr>
        <p:spPr bwMode="auto">
          <a:xfrm>
            <a:off x="129874" y="4138500"/>
            <a:ext cx="6333300" cy="0"/>
          </a:xfrm>
          <a:prstGeom prst="line">
            <a:avLst/>
          </a:prstGeom>
          <a:noFill/>
          <a:ln w="19050" algn="ctr">
            <a:solidFill>
              <a:srgbClr val="10387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13" name="正方形/長方形 19"/>
          <p:cNvSpPr>
            <a:spLocks noChangeArrowheads="1"/>
          </p:cNvSpPr>
          <p:nvPr/>
        </p:nvSpPr>
        <p:spPr bwMode="auto">
          <a:xfrm>
            <a:off x="125111" y="3762262"/>
            <a:ext cx="119063" cy="382588"/>
          </a:xfrm>
          <a:prstGeom prst="rect">
            <a:avLst/>
          </a:prstGeom>
          <a:solidFill>
            <a:srgbClr val="103879"/>
          </a:solidFill>
          <a:ln>
            <a:noFill/>
          </a:ln>
          <a:extLst>
            <a:ext uri="{91240B29-F687-4F45-9708-019B960494DF}">
              <a14:hiddenLine xmlns:a14="http://schemas.microsoft.com/office/drawing/2010/main" w="25400" algn="ctr">
                <a:solidFill>
                  <a:srgbClr val="000000"/>
                </a:solidFill>
                <a:round/>
                <a:headEnd/>
                <a:tailEnd/>
              </a14:hiddenLine>
            </a:ext>
          </a:extLst>
        </p:spPr>
        <p:txBody>
          <a:bodyPr lIns="46800" tIns="46800" rIns="46800" bIns="46800" anchor="ctr">
            <a:spAutoFit/>
          </a:bodyPr>
          <a:lstStyle/>
          <a:p>
            <a:pPr eaLnBrk="1"/>
            <a:endParaRPr lang="ja-JP" altLang="en-US">
              <a:ea typeface="ＭＳ Ｐゴシック" panose="020B0600070205080204" pitchFamily="50" charset="-128"/>
            </a:endParaRPr>
          </a:p>
        </p:txBody>
      </p:sp>
      <p:cxnSp>
        <p:nvCxnSpPr>
          <p:cNvPr id="414" name="直線コネクタ 9"/>
          <p:cNvCxnSpPr>
            <a:cxnSpLocks noChangeShapeType="1"/>
          </p:cNvCxnSpPr>
          <p:nvPr/>
        </p:nvCxnSpPr>
        <p:spPr bwMode="auto">
          <a:xfrm>
            <a:off x="6814228" y="4129381"/>
            <a:ext cx="5837656" cy="0"/>
          </a:xfrm>
          <a:prstGeom prst="line">
            <a:avLst/>
          </a:prstGeom>
          <a:noFill/>
          <a:ln w="19050" algn="ctr">
            <a:solidFill>
              <a:srgbClr val="10387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15" name="正方形/長方形 19"/>
          <p:cNvSpPr>
            <a:spLocks noChangeArrowheads="1"/>
          </p:cNvSpPr>
          <p:nvPr/>
        </p:nvSpPr>
        <p:spPr bwMode="auto">
          <a:xfrm>
            <a:off x="6809465" y="3753143"/>
            <a:ext cx="119063" cy="382588"/>
          </a:xfrm>
          <a:prstGeom prst="rect">
            <a:avLst/>
          </a:prstGeom>
          <a:solidFill>
            <a:srgbClr val="103879"/>
          </a:solidFill>
          <a:ln>
            <a:noFill/>
          </a:ln>
          <a:extLst>
            <a:ext uri="{91240B29-F687-4F45-9708-019B960494DF}">
              <a14:hiddenLine xmlns:a14="http://schemas.microsoft.com/office/drawing/2010/main" w="25400" algn="ctr">
                <a:solidFill>
                  <a:srgbClr val="000000"/>
                </a:solidFill>
                <a:round/>
                <a:headEnd/>
                <a:tailEnd/>
              </a14:hiddenLine>
            </a:ext>
          </a:extLst>
        </p:spPr>
        <p:txBody>
          <a:bodyPr lIns="46800" tIns="46800" rIns="46800" bIns="46800" anchor="ctr">
            <a:spAutoFit/>
          </a:bodyPr>
          <a:lstStyle/>
          <a:p>
            <a:pPr eaLnBrk="1"/>
            <a:endParaRPr lang="ja-JP" altLang="en-US">
              <a:ea typeface="ＭＳ Ｐゴシック" panose="020B0600070205080204" pitchFamily="50" charset="-128"/>
            </a:endParaRPr>
          </a:p>
        </p:txBody>
      </p:sp>
      <p:pic>
        <p:nvPicPr>
          <p:cNvPr id="416" name="Picture 24" descr="7"/>
          <p:cNvPicPr>
            <a:picLocks noChangeAspect="1"/>
          </p:cNvPicPr>
          <p:nvPr/>
        </p:nvPicPr>
        <p:blipFill>
          <a:blip r:embed="rId28" cstate="print">
            <a:extLst>
              <a:ext uri="{28A0092B-C50C-407E-A947-70E740481C1C}">
                <a14:useLocalDpi xmlns:a14="http://schemas.microsoft.com/office/drawing/2010/main" val="0"/>
              </a:ext>
            </a:extLst>
          </a:blip>
          <a:srcRect/>
          <a:stretch>
            <a:fillRect/>
          </a:stretch>
        </p:blipFill>
        <p:spPr bwMode="auto">
          <a:xfrm>
            <a:off x="220572" y="3160824"/>
            <a:ext cx="381000" cy="203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17" name="Rectangle 30"/>
          <p:cNvSpPr>
            <a:spLocks/>
          </p:cNvSpPr>
          <p:nvPr/>
        </p:nvSpPr>
        <p:spPr bwMode="auto">
          <a:xfrm>
            <a:off x="2617351" y="2963876"/>
            <a:ext cx="787400" cy="3000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19" tIns="45719" rIns="45719" bIns="45719"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a:lnSpc>
                <a:spcPct val="90000"/>
              </a:lnSpc>
              <a:spcBef>
                <a:spcPct val="0"/>
              </a:spcBef>
              <a:buSzTx/>
              <a:buFontTx/>
              <a:buNone/>
            </a:pPr>
            <a:r>
              <a:rPr lang="ja-JP" altLang="en-US" sz="500" dirty="0" smtClean="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「エネルギー消費性能計算プログラム（住宅版）」</a:t>
            </a:r>
            <a:endParaRPr lang="en-US" altLang="ja-JP" sz="500" dirty="0" smtClean="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endParaRPr>
          </a:p>
          <a:p>
            <a:pPr eaLnBrk="1">
              <a:lnSpc>
                <a:spcPct val="90000"/>
              </a:lnSpc>
              <a:spcBef>
                <a:spcPct val="0"/>
              </a:spcBef>
              <a:buSzTx/>
              <a:buFontTx/>
              <a:buNone/>
            </a:pPr>
            <a:r>
              <a:rPr lang="ja-JP" altLang="en-US" sz="500" dirty="0" smtClean="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への</a:t>
            </a:r>
            <a:r>
              <a:rPr lang="en-US" altLang="ja-JP" sz="500" dirty="0" smtClean="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JIS</a:t>
            </a:r>
            <a:r>
              <a:rPr lang="ja-JP" altLang="en-US" sz="500" dirty="0" smtClean="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効率の入力値</a:t>
            </a:r>
            <a:endParaRPr lang="en-US" altLang="ja-JP" sz="500" dirty="0" smtClean="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endParaRPr>
          </a:p>
        </p:txBody>
      </p:sp>
      <p:sp>
        <p:nvSpPr>
          <p:cNvPr id="418" name="Rectangle 32"/>
          <p:cNvSpPr>
            <a:spLocks/>
          </p:cNvSpPr>
          <p:nvPr/>
        </p:nvSpPr>
        <p:spPr bwMode="auto">
          <a:xfrm>
            <a:off x="2812571" y="3165220"/>
            <a:ext cx="319958" cy="27699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19" tIns="45719" rIns="45719" bIns="45719"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a:spcBef>
                <a:spcPct val="0"/>
              </a:spcBef>
              <a:buSzTx/>
              <a:buFontTx/>
              <a:buNone/>
            </a:pPr>
            <a:r>
              <a:rPr lang="en-US" altLang="ja-JP" sz="1200" dirty="0" smtClean="0">
                <a:solidFill>
                  <a:schemeClr val="tx1">
                    <a:lumMod val="75000"/>
                    <a:lumOff val="25000"/>
                  </a:schemeClr>
                </a:solidFill>
                <a:latin typeface="HGP創英角ｺﾞｼｯｸUB" panose="020B0900000000000000" pitchFamily="50" charset="-128"/>
                <a:ea typeface="HGP創英角ｺﾞｼｯｸUB" panose="020B0900000000000000" pitchFamily="50" charset="-128"/>
                <a:sym typeface="HGP創英角ｺﾞｼｯｸUB" panose="020B0900000000000000" pitchFamily="50" charset="-128"/>
              </a:rPr>
              <a:t>3.5</a:t>
            </a:r>
            <a:endParaRPr lang="en-US" altLang="ja-JP" sz="1200"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sym typeface="HGP創英角ｺﾞｼｯｸUB" panose="020B0900000000000000" pitchFamily="50" charset="-128"/>
            </a:endParaRPr>
          </a:p>
        </p:txBody>
      </p:sp>
      <p:sp>
        <p:nvSpPr>
          <p:cNvPr id="419" name="Rectangle 33"/>
          <p:cNvSpPr>
            <a:spLocks/>
          </p:cNvSpPr>
          <p:nvPr/>
        </p:nvSpPr>
        <p:spPr bwMode="auto">
          <a:xfrm>
            <a:off x="2589962" y="2982460"/>
            <a:ext cx="784225" cy="421365"/>
          </a:xfrm>
          <a:prstGeom prst="rect">
            <a:avLst/>
          </a:prstGeom>
          <a:noFill/>
          <a:ln w="6350">
            <a:solidFill>
              <a:schemeClr val="tx1">
                <a:lumMod val="75000"/>
                <a:lumOff val="25000"/>
              </a:schemeClr>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6798" tIns="46798" rIns="46798" bIns="46798" anchor="ct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a:spcBef>
                <a:spcPct val="0"/>
              </a:spcBef>
              <a:buSzTx/>
              <a:buFontTx/>
              <a:buNone/>
            </a:pPr>
            <a:endParaRPr lang="ja-JP" altLang="en-US" sz="1600">
              <a:solidFill>
                <a:schemeClr val="tx1">
                  <a:lumMod val="75000"/>
                  <a:lumOff val="25000"/>
                </a:schemeClr>
              </a:solidFill>
              <a:ea typeface="ＭＳ Ｐゴシック" panose="020B0600070205080204" pitchFamily="50" charset="-128"/>
            </a:endParaRPr>
          </a:p>
        </p:txBody>
      </p:sp>
      <p:grpSp>
        <p:nvGrpSpPr>
          <p:cNvPr id="420" name="グループ化 419"/>
          <p:cNvGrpSpPr/>
          <p:nvPr/>
        </p:nvGrpSpPr>
        <p:grpSpPr>
          <a:xfrm>
            <a:off x="199187" y="2949840"/>
            <a:ext cx="2419350" cy="473123"/>
            <a:chOff x="168669" y="2921069"/>
            <a:chExt cx="2419350" cy="473123"/>
          </a:xfrm>
        </p:grpSpPr>
        <p:sp>
          <p:nvSpPr>
            <p:cNvPr id="421" name="Rectangle 26"/>
            <p:cNvSpPr>
              <a:spLocks/>
            </p:cNvSpPr>
            <p:nvPr/>
          </p:nvSpPr>
          <p:spPr bwMode="auto">
            <a:xfrm>
              <a:off x="168669" y="2921069"/>
              <a:ext cx="380871" cy="169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19" tIns="45719" rIns="45719" bIns="45719"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a:spcBef>
                  <a:spcPct val="0"/>
                </a:spcBef>
                <a:buSzTx/>
                <a:buFontTx/>
                <a:buNone/>
              </a:pPr>
              <a:r>
                <a:rPr lang="en-US" altLang="ja-JP" sz="500" dirty="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a:t>
              </a:r>
              <a:r>
                <a:rPr lang="ja-JP" altLang="en-US" sz="500" dirty="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　</a:t>
              </a:r>
              <a:r>
                <a:rPr lang="ja-JP" altLang="en-US" sz="500" dirty="0" smtClean="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区分</a:t>
              </a:r>
              <a:r>
                <a:rPr lang="en-US" altLang="ja-JP" sz="500" dirty="0" smtClean="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E  ]</a:t>
              </a:r>
              <a:endParaRPr lang="en-US" altLang="ja-JP" sz="500" dirty="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endParaRPr>
            </a:p>
          </p:txBody>
        </p:sp>
        <p:sp>
          <p:nvSpPr>
            <p:cNvPr id="422" name="Rectangle 27"/>
            <p:cNvSpPr>
              <a:spLocks/>
            </p:cNvSpPr>
            <p:nvPr/>
          </p:nvSpPr>
          <p:spPr bwMode="auto">
            <a:xfrm>
              <a:off x="2026044" y="2924244"/>
              <a:ext cx="533157" cy="169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19" tIns="45719" rIns="45719" bIns="45719"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a:spcBef>
                  <a:spcPct val="0"/>
                </a:spcBef>
                <a:buSzTx/>
                <a:buFontTx/>
                <a:buNone/>
              </a:pPr>
              <a:r>
                <a:rPr lang="en-US" altLang="ja-JP" sz="500" dirty="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JIS C </a:t>
              </a:r>
              <a:r>
                <a:rPr lang="en-US" altLang="ja-JP" sz="500" dirty="0" smtClean="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9220:2018</a:t>
              </a:r>
            </a:p>
          </p:txBody>
        </p:sp>
        <p:sp>
          <p:nvSpPr>
            <p:cNvPr id="423" name="Rectangle 28"/>
            <p:cNvSpPr>
              <a:spLocks/>
            </p:cNvSpPr>
            <p:nvPr/>
          </p:nvSpPr>
          <p:spPr bwMode="auto">
            <a:xfrm>
              <a:off x="508763" y="3090948"/>
              <a:ext cx="346075" cy="244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19" tIns="45719" rIns="45719" bIns="45719"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a:spcBef>
                  <a:spcPct val="0"/>
                </a:spcBef>
                <a:buSzTx/>
                <a:buFontTx/>
                <a:buNone/>
              </a:pPr>
              <a:r>
                <a:rPr lang="ja-JP" altLang="en-US" sz="500" b="1" dirty="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目標年度</a:t>
              </a:r>
            </a:p>
            <a:p>
              <a:pPr eaLnBrk="1">
                <a:spcBef>
                  <a:spcPct val="0"/>
                </a:spcBef>
                <a:buSzTx/>
                <a:buFontTx/>
                <a:buNone/>
              </a:pPr>
              <a:r>
                <a:rPr lang="en-US" altLang="ja-JP" sz="500" b="1" dirty="0" smtClean="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2025</a:t>
              </a:r>
              <a:r>
                <a:rPr lang="ja-JP" altLang="en-US" sz="500" b="1" dirty="0" smtClean="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年度</a:t>
              </a:r>
              <a:endParaRPr lang="ja-JP" altLang="en-US" sz="500" b="1" dirty="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endParaRPr>
            </a:p>
          </p:txBody>
        </p:sp>
        <p:sp>
          <p:nvSpPr>
            <p:cNvPr id="424" name="Rectangle 29"/>
            <p:cNvSpPr>
              <a:spLocks/>
            </p:cNvSpPr>
            <p:nvPr/>
          </p:nvSpPr>
          <p:spPr bwMode="auto">
            <a:xfrm>
              <a:off x="983057" y="3056462"/>
              <a:ext cx="798512" cy="1603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19" tIns="45719" rIns="45719" bIns="45719"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a:lnSpc>
                  <a:spcPct val="90000"/>
                </a:lnSpc>
                <a:spcBef>
                  <a:spcPct val="0"/>
                </a:spcBef>
                <a:buSzTx/>
                <a:buFontTx/>
                <a:buNone/>
              </a:pPr>
              <a:r>
                <a:rPr lang="ja-JP" altLang="en-US" sz="500" dirty="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省エネ基準達成率</a:t>
              </a:r>
            </a:p>
          </p:txBody>
        </p:sp>
        <p:sp>
          <p:nvSpPr>
            <p:cNvPr id="425" name="Rectangle 30"/>
            <p:cNvSpPr>
              <a:spLocks/>
            </p:cNvSpPr>
            <p:nvPr/>
          </p:nvSpPr>
          <p:spPr bwMode="auto">
            <a:xfrm>
              <a:off x="1800619" y="3056462"/>
              <a:ext cx="787400" cy="161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19" tIns="45719" rIns="45719" bIns="45719"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a:lnSpc>
                  <a:spcPct val="90000"/>
                </a:lnSpc>
                <a:spcBef>
                  <a:spcPct val="0"/>
                </a:spcBef>
                <a:buSzTx/>
                <a:buFontTx/>
                <a:buNone/>
              </a:pPr>
              <a:r>
                <a:rPr lang="ja-JP" altLang="en-US" sz="50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年間給湯保温効率</a:t>
              </a:r>
            </a:p>
          </p:txBody>
        </p:sp>
        <p:sp>
          <p:nvSpPr>
            <p:cNvPr id="426" name="Rectangle 31"/>
            <p:cNvSpPr>
              <a:spLocks/>
            </p:cNvSpPr>
            <p:nvPr/>
          </p:nvSpPr>
          <p:spPr bwMode="auto">
            <a:xfrm>
              <a:off x="1054125" y="3114814"/>
              <a:ext cx="470640" cy="27699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19" tIns="45719" rIns="45719" bIns="45719"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a:spcBef>
                  <a:spcPct val="0"/>
                </a:spcBef>
                <a:buSzTx/>
                <a:buFontTx/>
                <a:buNone/>
              </a:pPr>
              <a:r>
                <a:rPr lang="en-US" altLang="ja-JP" sz="1200" dirty="0" smtClean="0">
                  <a:solidFill>
                    <a:schemeClr val="tx1">
                      <a:lumMod val="75000"/>
                      <a:lumOff val="25000"/>
                    </a:schemeClr>
                  </a:solidFill>
                  <a:latin typeface="HGP創英角ｺﾞｼｯｸUB" panose="020B0900000000000000" pitchFamily="50" charset="-128"/>
                  <a:ea typeface="HGP創英角ｺﾞｼｯｸUB" panose="020B0900000000000000" pitchFamily="50" charset="-128"/>
                  <a:sym typeface="HGP創英角ｺﾞｼｯｸUB" panose="020B0900000000000000" pitchFamily="50" charset="-128"/>
                </a:rPr>
                <a:t>100</a:t>
              </a:r>
              <a:r>
                <a:rPr lang="ja-JP" altLang="en-US" sz="700" dirty="0" smtClean="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a:t>
              </a:r>
              <a:endParaRPr lang="ja-JP" altLang="en-US" sz="1200"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sym typeface="HGP創英角ｺﾞｼｯｸUB" panose="020B0900000000000000" pitchFamily="50" charset="-128"/>
              </a:endParaRPr>
            </a:p>
          </p:txBody>
        </p:sp>
        <p:sp>
          <p:nvSpPr>
            <p:cNvPr id="427" name="Rectangle 32"/>
            <p:cNvSpPr>
              <a:spLocks/>
            </p:cNvSpPr>
            <p:nvPr/>
          </p:nvSpPr>
          <p:spPr bwMode="auto">
            <a:xfrm>
              <a:off x="1948615" y="3117195"/>
              <a:ext cx="319958" cy="27699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19" tIns="45719" rIns="45719" bIns="45719"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a:spcBef>
                  <a:spcPct val="0"/>
                </a:spcBef>
                <a:buSzTx/>
                <a:buFontTx/>
                <a:buNone/>
              </a:pPr>
              <a:r>
                <a:rPr lang="en-US" altLang="ja-JP" sz="1200" dirty="0" smtClean="0">
                  <a:solidFill>
                    <a:schemeClr val="tx1">
                      <a:lumMod val="75000"/>
                      <a:lumOff val="25000"/>
                    </a:schemeClr>
                  </a:solidFill>
                  <a:latin typeface="HGP創英角ｺﾞｼｯｸUB" panose="020B0900000000000000" pitchFamily="50" charset="-128"/>
                  <a:ea typeface="HGP創英角ｺﾞｼｯｸUB" panose="020B0900000000000000" pitchFamily="50" charset="-128"/>
                  <a:sym typeface="HGP創英角ｺﾞｼｯｸUB" panose="020B0900000000000000" pitchFamily="50" charset="-128"/>
                </a:rPr>
                <a:t>3.5</a:t>
              </a:r>
              <a:endParaRPr lang="en-US" altLang="ja-JP" sz="1200"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sym typeface="HGP創英角ｺﾞｼｯｸUB" panose="020B0900000000000000" pitchFamily="50" charset="-128"/>
              </a:endParaRPr>
            </a:p>
          </p:txBody>
        </p:sp>
        <p:sp>
          <p:nvSpPr>
            <p:cNvPr id="428" name="Rectangle 33"/>
            <p:cNvSpPr>
              <a:spLocks/>
            </p:cNvSpPr>
            <p:nvPr/>
          </p:nvSpPr>
          <p:spPr bwMode="auto">
            <a:xfrm>
              <a:off x="198832" y="3064444"/>
              <a:ext cx="2314575" cy="312176"/>
            </a:xfrm>
            <a:prstGeom prst="rect">
              <a:avLst/>
            </a:prstGeom>
            <a:noFill/>
            <a:ln w="6350">
              <a:solidFill>
                <a:schemeClr val="tx1">
                  <a:lumMod val="75000"/>
                  <a:lumOff val="25000"/>
                </a:schemeClr>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6798" tIns="46798" rIns="46798" bIns="46798" anchor="ct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a:spcBef>
                  <a:spcPct val="0"/>
                </a:spcBef>
                <a:buSzTx/>
                <a:buFontTx/>
                <a:buNone/>
              </a:pPr>
              <a:endParaRPr lang="ja-JP" altLang="en-US" sz="1600">
                <a:solidFill>
                  <a:schemeClr val="tx1">
                    <a:lumMod val="75000"/>
                    <a:lumOff val="25000"/>
                  </a:schemeClr>
                </a:solidFill>
                <a:ea typeface="ＭＳ Ｐゴシック" panose="020B0600070205080204" pitchFamily="50" charset="-128"/>
              </a:endParaRPr>
            </a:p>
          </p:txBody>
        </p:sp>
        <p:sp>
          <p:nvSpPr>
            <p:cNvPr id="429" name="Line 34"/>
            <p:cNvSpPr>
              <a:spLocks noChangeShapeType="1"/>
            </p:cNvSpPr>
            <p:nvPr/>
          </p:nvSpPr>
          <p:spPr bwMode="auto">
            <a:xfrm>
              <a:off x="875107" y="3062857"/>
              <a:ext cx="0" cy="311536"/>
            </a:xfrm>
            <a:prstGeom prst="line">
              <a:avLst/>
            </a:prstGeom>
            <a:noFill/>
            <a:ln w="6350">
              <a:solidFill>
                <a:schemeClr val="tx1">
                  <a:lumMod val="75000"/>
                  <a:lumOff val="2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19" tIns="45719" rIns="45719" bIns="45719"/>
            <a:lstStyle/>
            <a:p>
              <a:endParaRPr lang="ja-JP" altLang="en-US">
                <a:solidFill>
                  <a:schemeClr val="tx1">
                    <a:lumMod val="75000"/>
                    <a:lumOff val="25000"/>
                  </a:schemeClr>
                </a:solidFill>
              </a:endParaRPr>
            </a:p>
          </p:txBody>
        </p:sp>
        <p:sp>
          <p:nvSpPr>
            <p:cNvPr id="430" name="Line 35"/>
            <p:cNvSpPr>
              <a:spLocks noChangeShapeType="1"/>
            </p:cNvSpPr>
            <p:nvPr/>
          </p:nvSpPr>
          <p:spPr bwMode="auto">
            <a:xfrm>
              <a:off x="1706957" y="3062856"/>
              <a:ext cx="0" cy="311537"/>
            </a:xfrm>
            <a:prstGeom prst="line">
              <a:avLst/>
            </a:prstGeom>
            <a:noFill/>
            <a:ln w="6350">
              <a:solidFill>
                <a:schemeClr val="tx1">
                  <a:lumMod val="75000"/>
                  <a:lumOff val="2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19" tIns="45719" rIns="45719" bIns="45719"/>
            <a:lstStyle/>
            <a:p>
              <a:endParaRPr lang="ja-JP" altLang="en-US">
                <a:solidFill>
                  <a:schemeClr val="tx1">
                    <a:lumMod val="75000"/>
                    <a:lumOff val="25000"/>
                  </a:schemeClr>
                </a:solidFill>
              </a:endParaRPr>
            </a:p>
          </p:txBody>
        </p:sp>
      </p:grpSp>
      <p:sp>
        <p:nvSpPr>
          <p:cNvPr id="432" name="テキスト ボックス 431"/>
          <p:cNvSpPr txBox="1"/>
          <p:nvPr/>
        </p:nvSpPr>
        <p:spPr>
          <a:xfrm>
            <a:off x="276550" y="2353702"/>
            <a:ext cx="1662635" cy="215444"/>
          </a:xfrm>
          <a:prstGeom prst="rect">
            <a:avLst/>
          </a:prstGeom>
          <a:noFill/>
        </p:spPr>
        <p:txBody>
          <a:bodyPr wrap="none">
            <a:spAutoFit/>
          </a:bodyPr>
          <a:lstStyle/>
          <a:p>
            <a:pPr>
              <a:defRPr/>
            </a:pPr>
            <a:r>
              <a:rPr kumimoji="1" lang="ja-JP" altLang="en-US" sz="800" dirty="0">
                <a:solidFill>
                  <a:schemeClr val="tx1">
                    <a:lumMod val="75000"/>
                    <a:lumOff val="25000"/>
                  </a:schemeClr>
                </a:solidFill>
                <a:latin typeface="BIZ UDPゴシック" panose="020B0400000000000000" pitchFamily="50" charset="-128"/>
                <a:ea typeface="BIZ UDPゴシック" panose="020B0400000000000000" pitchFamily="50" charset="-128"/>
              </a:rPr>
              <a:t>本体希望小売価格</a:t>
            </a:r>
            <a:r>
              <a:rPr kumimoji="1" lang="en-US" altLang="ja-JP" sz="800" dirty="0" smtClean="0">
                <a:solidFill>
                  <a:schemeClr val="tx1">
                    <a:lumMod val="75000"/>
                    <a:lumOff val="25000"/>
                  </a:schemeClr>
                </a:solidFill>
                <a:latin typeface="BIZ UDPゴシック" panose="020B0400000000000000" pitchFamily="50" charset="-128"/>
                <a:ea typeface="BIZ UDPゴシック" panose="020B0400000000000000" pitchFamily="50" charset="-128"/>
              </a:rPr>
              <a:t>(</a:t>
            </a:r>
            <a:r>
              <a:rPr kumimoji="1" lang="ja-JP" altLang="en-US" sz="800" dirty="0" smtClean="0">
                <a:solidFill>
                  <a:schemeClr val="tx1">
                    <a:lumMod val="75000"/>
                    <a:lumOff val="25000"/>
                  </a:schemeClr>
                </a:solidFill>
                <a:latin typeface="BIZ UDPゴシック" panose="020B0400000000000000" pitchFamily="50" charset="-128"/>
                <a:ea typeface="BIZ UDPゴシック" panose="020B0400000000000000" pitchFamily="50" charset="-128"/>
              </a:rPr>
              <a:t>リモコン除く</a:t>
            </a:r>
            <a:r>
              <a:rPr kumimoji="1" lang="en-US" altLang="ja-JP" sz="800" dirty="0" smtClean="0">
                <a:solidFill>
                  <a:schemeClr val="tx1">
                    <a:lumMod val="75000"/>
                    <a:lumOff val="25000"/>
                  </a:schemeClr>
                </a:solidFill>
                <a:latin typeface="BIZ UDPゴシック" panose="020B0400000000000000" pitchFamily="50" charset="-128"/>
                <a:ea typeface="BIZ UDPゴシック" panose="020B0400000000000000" pitchFamily="50" charset="-128"/>
              </a:rPr>
              <a:t>)</a:t>
            </a:r>
            <a:endParaRPr kumimoji="1" lang="ja-JP" altLang="en-US" sz="800" dirty="0">
              <a:solidFill>
                <a:schemeClr val="tx1">
                  <a:lumMod val="75000"/>
                  <a:lumOff val="25000"/>
                </a:schemeClr>
              </a:solidFill>
              <a:latin typeface="BIZ UDPゴシック" panose="020B0400000000000000" pitchFamily="50" charset="-128"/>
              <a:ea typeface="BIZ UDPゴシック" panose="020B0400000000000000" pitchFamily="50" charset="-128"/>
            </a:endParaRPr>
          </a:p>
        </p:txBody>
      </p:sp>
      <p:sp>
        <p:nvSpPr>
          <p:cNvPr id="433" name="Rectangle 36"/>
          <p:cNvSpPr>
            <a:spLocks/>
          </p:cNvSpPr>
          <p:nvPr/>
        </p:nvSpPr>
        <p:spPr bwMode="auto">
          <a:xfrm>
            <a:off x="232761" y="2491252"/>
            <a:ext cx="2224325" cy="307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19" tIns="45719" rIns="45719" bIns="45719"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a:spcBef>
                <a:spcPct val="0"/>
              </a:spcBef>
              <a:buSzTx/>
              <a:buFontTx/>
              <a:buNone/>
              <a:defRPr/>
            </a:pPr>
            <a:r>
              <a:rPr lang="en-US" altLang="ja-JP" sz="1400" dirty="0" smtClean="0">
                <a:solidFill>
                  <a:schemeClr val="tx1">
                    <a:lumMod val="75000"/>
                    <a:lumOff val="25000"/>
                  </a:schemeClr>
                </a:solidFill>
                <a:latin typeface="HGP創英角ｺﾞｼｯｸUB" panose="020B0900000000000000" pitchFamily="50" charset="-128"/>
                <a:ea typeface="HGP創英角ｺﾞｼｯｸUB" panose="020B0900000000000000" pitchFamily="50" charset="-128"/>
                <a:sym typeface="HGP創英角ｺﾞｼｯｸUB" panose="020B0900000000000000" pitchFamily="50" charset="-128"/>
              </a:rPr>
              <a:t>1,048,300</a:t>
            </a:r>
            <a:r>
              <a:rPr lang="ja-JP" altLang="en-US" sz="1400" dirty="0" smtClean="0">
                <a:solidFill>
                  <a:schemeClr val="tx1">
                    <a:lumMod val="75000"/>
                    <a:lumOff val="25000"/>
                  </a:schemeClr>
                </a:solidFill>
                <a:latin typeface="HGP創英角ｺﾞｼｯｸUB" panose="020B0900000000000000" pitchFamily="50" charset="-128"/>
                <a:ea typeface="HGP創英角ｺﾞｼｯｸUB" panose="020B0900000000000000" pitchFamily="50" charset="-128"/>
                <a:sym typeface="HGP創英角ｺﾞｼｯｸUB" panose="020B0900000000000000" pitchFamily="50" charset="-128"/>
              </a:rPr>
              <a:t>円</a:t>
            </a:r>
            <a:r>
              <a:rPr lang="en-US" altLang="ja-JP" sz="1050" dirty="0" smtClean="0">
                <a:solidFill>
                  <a:schemeClr val="tx1">
                    <a:lumMod val="75000"/>
                    <a:lumOff val="25000"/>
                  </a:schemeClr>
                </a:solidFill>
                <a:latin typeface="HGP創英角ｺﾞｼｯｸUB" panose="020B0900000000000000" pitchFamily="50" charset="-128"/>
                <a:ea typeface="HGP創英角ｺﾞｼｯｸUB" panose="020B0900000000000000" pitchFamily="50" charset="-128"/>
                <a:sym typeface="HGP創英角ｺﾞｼｯｸUB" panose="020B0900000000000000" pitchFamily="50" charset="-128"/>
              </a:rPr>
              <a:t>(</a:t>
            </a:r>
            <a:r>
              <a:rPr lang="ja-JP" altLang="en-US" sz="1050" dirty="0" smtClean="0">
                <a:solidFill>
                  <a:schemeClr val="tx1">
                    <a:lumMod val="75000"/>
                    <a:lumOff val="25000"/>
                  </a:schemeClr>
                </a:solidFill>
                <a:latin typeface="HGP創英角ｺﾞｼｯｸUB" panose="020B0900000000000000" pitchFamily="50" charset="-128"/>
                <a:ea typeface="HGP創英角ｺﾞｼｯｸUB" panose="020B0900000000000000" pitchFamily="50" charset="-128"/>
                <a:sym typeface="HGP創英角ｺﾞｼｯｸUB" panose="020B0900000000000000" pitchFamily="50" charset="-128"/>
              </a:rPr>
              <a:t>税抜</a:t>
            </a:r>
            <a:r>
              <a:rPr lang="en-US" altLang="ja-JP" sz="1050" dirty="0" smtClean="0">
                <a:solidFill>
                  <a:schemeClr val="tx1">
                    <a:lumMod val="75000"/>
                    <a:lumOff val="25000"/>
                  </a:schemeClr>
                </a:solidFill>
                <a:latin typeface="HGP創英角ｺﾞｼｯｸUB" panose="020B0900000000000000" pitchFamily="50" charset="-128"/>
                <a:ea typeface="HGP創英角ｺﾞｼｯｸUB" panose="020B0900000000000000" pitchFamily="50" charset="-128"/>
                <a:sym typeface="HGP創英角ｺﾞｼｯｸUB" panose="020B0900000000000000" pitchFamily="50" charset="-128"/>
              </a:rPr>
              <a:t>953,000</a:t>
            </a:r>
            <a:r>
              <a:rPr lang="ja-JP" altLang="en-US" sz="1050" dirty="0" smtClean="0">
                <a:solidFill>
                  <a:schemeClr val="tx1">
                    <a:lumMod val="75000"/>
                    <a:lumOff val="25000"/>
                  </a:schemeClr>
                </a:solidFill>
                <a:latin typeface="HGP創英角ｺﾞｼｯｸUB" panose="020B0900000000000000" pitchFamily="50" charset="-128"/>
                <a:ea typeface="HGP創英角ｺﾞｼｯｸUB" panose="020B0900000000000000" pitchFamily="50" charset="-128"/>
                <a:sym typeface="HGP創英角ｺﾞｼｯｸUB" panose="020B0900000000000000" pitchFamily="50" charset="-128"/>
              </a:rPr>
              <a:t>円</a:t>
            </a:r>
            <a:r>
              <a:rPr lang="en-US" altLang="ja-JP" sz="1050" dirty="0" smtClean="0">
                <a:solidFill>
                  <a:schemeClr val="tx1">
                    <a:lumMod val="75000"/>
                    <a:lumOff val="25000"/>
                  </a:schemeClr>
                </a:solidFill>
                <a:latin typeface="HGP創英角ｺﾞｼｯｸUB" panose="020B0900000000000000" pitchFamily="50" charset="-128"/>
                <a:ea typeface="HGP創英角ｺﾞｼｯｸUB" panose="020B0900000000000000" pitchFamily="50" charset="-128"/>
                <a:sym typeface="HGP創英角ｺﾞｼｯｸUB" panose="020B0900000000000000" pitchFamily="50" charset="-128"/>
              </a:rPr>
              <a:t>)</a:t>
            </a:r>
          </a:p>
        </p:txBody>
      </p:sp>
      <p:sp>
        <p:nvSpPr>
          <p:cNvPr id="436" name="テキスト ボックス 435"/>
          <p:cNvSpPr txBox="1"/>
          <p:nvPr/>
        </p:nvSpPr>
        <p:spPr>
          <a:xfrm>
            <a:off x="253658" y="1995368"/>
            <a:ext cx="1463945" cy="338554"/>
          </a:xfrm>
          <a:prstGeom prst="rect">
            <a:avLst/>
          </a:prstGeom>
          <a:noFill/>
        </p:spPr>
        <p:txBody>
          <a:bodyPr wrap="square" rtlCol="0">
            <a:spAutoFit/>
          </a:bodyPr>
          <a:lstStyle/>
          <a:p>
            <a:r>
              <a:rPr kumimoji="1" lang="en-US" altLang="ja-JP" sz="1600" b="1" dirty="0" smtClean="0">
                <a:solidFill>
                  <a:schemeClr val="tx1">
                    <a:lumMod val="75000"/>
                    <a:lumOff val="25000"/>
                  </a:schemeClr>
                </a:solidFill>
              </a:rPr>
              <a:t>CHP-37AZ1</a:t>
            </a:r>
            <a:endParaRPr kumimoji="1" lang="ja-JP" altLang="en-US" sz="1600" b="1" dirty="0">
              <a:solidFill>
                <a:schemeClr val="tx1">
                  <a:lumMod val="75000"/>
                  <a:lumOff val="25000"/>
                </a:schemeClr>
              </a:solidFill>
            </a:endParaRPr>
          </a:p>
        </p:txBody>
      </p:sp>
      <p:cxnSp>
        <p:nvCxnSpPr>
          <p:cNvPr id="437" name="直線コネクタ 436"/>
          <p:cNvCxnSpPr/>
          <p:nvPr/>
        </p:nvCxnSpPr>
        <p:spPr>
          <a:xfrm>
            <a:off x="0" y="3575381"/>
            <a:ext cx="12801600" cy="0"/>
          </a:xfrm>
          <a:prstGeom prst="line">
            <a:avLst/>
          </a:prstGeom>
          <a:ln>
            <a:solidFill>
              <a:srgbClr val="4C3A77"/>
            </a:solidFill>
          </a:ln>
        </p:spPr>
        <p:style>
          <a:lnRef idx="1">
            <a:schemeClr val="accent1"/>
          </a:lnRef>
          <a:fillRef idx="0">
            <a:schemeClr val="accent1"/>
          </a:fillRef>
          <a:effectRef idx="0">
            <a:schemeClr val="accent1"/>
          </a:effectRef>
          <a:fontRef idx="minor">
            <a:schemeClr val="tx1"/>
          </a:fontRef>
        </p:style>
      </p:cxnSp>
      <p:cxnSp>
        <p:nvCxnSpPr>
          <p:cNvPr id="440" name="直線コネクタ 439"/>
          <p:cNvCxnSpPr/>
          <p:nvPr/>
        </p:nvCxnSpPr>
        <p:spPr>
          <a:xfrm>
            <a:off x="6633327" y="3575381"/>
            <a:ext cx="0" cy="6036106"/>
          </a:xfrm>
          <a:prstGeom prst="line">
            <a:avLst/>
          </a:prstGeom>
          <a:ln>
            <a:solidFill>
              <a:srgbClr val="4C3A77"/>
            </a:solidFill>
          </a:ln>
        </p:spPr>
        <p:style>
          <a:lnRef idx="1">
            <a:schemeClr val="accent1"/>
          </a:lnRef>
          <a:fillRef idx="0">
            <a:schemeClr val="accent1"/>
          </a:fillRef>
          <a:effectRef idx="0">
            <a:schemeClr val="accent1"/>
          </a:effectRef>
          <a:fontRef idx="minor">
            <a:schemeClr val="tx1"/>
          </a:fontRef>
        </p:style>
      </p:cxnSp>
      <p:pic>
        <p:nvPicPr>
          <p:cNvPr id="441" name="図 440"/>
          <p:cNvPicPr>
            <a:picLocks noChangeAspect="1"/>
          </p:cNvPicPr>
          <p:nvPr/>
        </p:nvPicPr>
        <p:blipFill>
          <a:blip r:embed="rId29" cstate="print">
            <a:extLst>
              <a:ext uri="{28A0092B-C50C-407E-A947-70E740481C1C}">
                <a14:useLocalDpi xmlns:a14="http://schemas.microsoft.com/office/drawing/2010/main" val="0"/>
              </a:ext>
            </a:extLst>
          </a:blip>
          <a:stretch>
            <a:fillRect/>
          </a:stretch>
        </p:blipFill>
        <p:spPr>
          <a:xfrm>
            <a:off x="4952574" y="1177343"/>
            <a:ext cx="610504" cy="815094"/>
          </a:xfrm>
          <a:prstGeom prst="rect">
            <a:avLst/>
          </a:prstGeom>
        </p:spPr>
      </p:pic>
      <p:pic>
        <p:nvPicPr>
          <p:cNvPr id="442" name="図 441"/>
          <p:cNvPicPr>
            <a:picLocks noChangeAspect="1"/>
          </p:cNvPicPr>
          <p:nvPr/>
        </p:nvPicPr>
        <p:blipFill>
          <a:blip r:embed="rId30" cstate="print">
            <a:extLst>
              <a:ext uri="{28A0092B-C50C-407E-A947-70E740481C1C}">
                <a14:useLocalDpi xmlns:a14="http://schemas.microsoft.com/office/drawing/2010/main" val="0"/>
              </a:ext>
            </a:extLst>
          </a:blip>
          <a:stretch>
            <a:fillRect/>
          </a:stretch>
        </p:blipFill>
        <p:spPr>
          <a:xfrm>
            <a:off x="145600" y="853421"/>
            <a:ext cx="2258484" cy="1088902"/>
          </a:xfrm>
          <a:prstGeom prst="rect">
            <a:avLst/>
          </a:prstGeom>
        </p:spPr>
      </p:pic>
      <p:sp>
        <p:nvSpPr>
          <p:cNvPr id="443" name="Rectangle 61"/>
          <p:cNvSpPr>
            <a:spLocks/>
          </p:cNvSpPr>
          <p:nvPr/>
        </p:nvSpPr>
        <p:spPr bwMode="auto">
          <a:xfrm>
            <a:off x="146427" y="1105673"/>
            <a:ext cx="2262187" cy="59003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6798" tIns="46798" rIns="46798" bIns="46798"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a:lnSpc>
                <a:spcPct val="115000"/>
              </a:lnSpc>
              <a:spcBef>
                <a:spcPct val="0"/>
              </a:spcBef>
              <a:buSzTx/>
              <a:buFontTx/>
              <a:buNone/>
            </a:pPr>
            <a:r>
              <a:rPr lang="ja-JP" altLang="en-US" sz="1200" dirty="0">
                <a:solidFill>
                  <a:schemeClr val="tx1">
                    <a:lumMod val="75000"/>
                    <a:lumOff val="25000"/>
                  </a:schemeClr>
                </a:solidFill>
                <a:latin typeface="ＭＳ Ｐゴシック" panose="020B0600070205080204" pitchFamily="50" charset="-128"/>
                <a:ea typeface="HGPｺﾞｼｯｸE" panose="020B0900000000000000" pitchFamily="50" charset="-128"/>
                <a:sym typeface="ＭＳ Ｐゴシック" panose="020B0600070205080204" pitchFamily="50" charset="-128"/>
              </a:rPr>
              <a:t>　</a:t>
            </a: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sym typeface="ＭＳ Ｐゴシック" panose="020B0600070205080204" pitchFamily="50" charset="-128"/>
              </a:rPr>
              <a:t>　コロナエコキュートで</a:t>
            </a:r>
            <a:endParaRPr lang="en-US" altLang="ja-JP" sz="1400" dirty="0">
              <a:solidFill>
                <a:schemeClr val="tx1">
                  <a:lumMod val="75000"/>
                  <a:lumOff val="25000"/>
                </a:schemeClr>
              </a:solidFill>
              <a:latin typeface="Meiryo UI" panose="020B0604030504040204" pitchFamily="50" charset="-128"/>
              <a:ea typeface="Meiryo UI" panose="020B0604030504040204" pitchFamily="50" charset="-128"/>
              <a:sym typeface="ＭＳ Ｐゴシック" panose="020B0600070205080204" pitchFamily="50" charset="-128"/>
            </a:endParaRPr>
          </a:p>
          <a:p>
            <a:pPr eaLnBrk="1">
              <a:lnSpc>
                <a:spcPct val="115000"/>
              </a:lnSpc>
              <a:spcBef>
                <a:spcPct val="0"/>
              </a:spcBef>
              <a:buSzTx/>
              <a:buFontTx/>
              <a:buNone/>
            </a:pP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sym typeface="ＭＳ Ｐゴシック" panose="020B0600070205080204" pitchFamily="50" charset="-128"/>
              </a:rPr>
              <a:t>　　安心で快適な給湯生活</a:t>
            </a:r>
          </a:p>
        </p:txBody>
      </p:sp>
      <p:pic>
        <p:nvPicPr>
          <p:cNvPr id="444" name="図 443"/>
          <p:cNvPicPr>
            <a:picLocks noChangeAspect="1"/>
          </p:cNvPicPr>
          <p:nvPr/>
        </p:nvPicPr>
        <p:blipFill>
          <a:blip r:embed="rId31" cstate="print">
            <a:extLst>
              <a:ext uri="{28A0092B-C50C-407E-A947-70E740481C1C}">
                <a14:useLocalDpi xmlns:a14="http://schemas.microsoft.com/office/drawing/2010/main" val="0"/>
              </a:ext>
            </a:extLst>
          </a:blip>
          <a:stretch>
            <a:fillRect/>
          </a:stretch>
        </p:blipFill>
        <p:spPr>
          <a:xfrm>
            <a:off x="3673407" y="948617"/>
            <a:ext cx="912165" cy="2509419"/>
          </a:xfrm>
          <a:prstGeom prst="rect">
            <a:avLst/>
          </a:prstGeom>
        </p:spPr>
      </p:pic>
      <p:pic>
        <p:nvPicPr>
          <p:cNvPr id="445" name="図 444"/>
          <p:cNvPicPr>
            <a:picLocks noChangeAspect="1"/>
          </p:cNvPicPr>
          <p:nvPr/>
        </p:nvPicPr>
        <p:blipFill>
          <a:blip r:embed="rId32" cstate="print">
            <a:extLst>
              <a:ext uri="{28A0092B-C50C-407E-A947-70E740481C1C}">
                <a14:useLocalDpi xmlns:a14="http://schemas.microsoft.com/office/drawing/2010/main" val="0"/>
              </a:ext>
            </a:extLst>
          </a:blip>
          <a:stretch>
            <a:fillRect/>
          </a:stretch>
        </p:blipFill>
        <p:spPr>
          <a:xfrm>
            <a:off x="4750802" y="2492926"/>
            <a:ext cx="1144475" cy="979067"/>
          </a:xfrm>
          <a:prstGeom prst="rect">
            <a:avLst/>
          </a:prstGeom>
        </p:spPr>
      </p:pic>
      <p:pic>
        <p:nvPicPr>
          <p:cNvPr id="178" name="図 177"/>
          <p:cNvPicPr>
            <a:picLocks noChangeAspect="1"/>
          </p:cNvPicPr>
          <p:nvPr/>
        </p:nvPicPr>
        <p:blipFill rotWithShape="1">
          <a:blip r:embed="rId33" cstate="print">
            <a:extLst>
              <a:ext uri="{28A0092B-C50C-407E-A947-70E740481C1C}">
                <a14:useLocalDpi xmlns:a14="http://schemas.microsoft.com/office/drawing/2010/main" val="0"/>
              </a:ext>
            </a:extLst>
          </a:blip>
          <a:srcRect l="6648" t="3253" r="7346" b="9170"/>
          <a:stretch/>
        </p:blipFill>
        <p:spPr>
          <a:xfrm>
            <a:off x="6604761" y="1942040"/>
            <a:ext cx="1248007" cy="1017519"/>
          </a:xfrm>
          <a:prstGeom prst="rect">
            <a:avLst/>
          </a:prstGeom>
        </p:spPr>
      </p:pic>
      <p:pic>
        <p:nvPicPr>
          <p:cNvPr id="179" name="図 178"/>
          <p:cNvPicPr>
            <a:picLocks noChangeAspect="1"/>
          </p:cNvPicPr>
          <p:nvPr/>
        </p:nvPicPr>
        <p:blipFill rotWithShape="1">
          <a:blip r:embed="rId34" cstate="print">
            <a:extLst>
              <a:ext uri="{28A0092B-C50C-407E-A947-70E740481C1C}">
                <a14:useLocalDpi xmlns:a14="http://schemas.microsoft.com/office/drawing/2010/main" val="0"/>
              </a:ext>
            </a:extLst>
          </a:blip>
          <a:srcRect l="6648" t="3253" r="7346" b="9170"/>
          <a:stretch/>
        </p:blipFill>
        <p:spPr>
          <a:xfrm>
            <a:off x="10359037" y="1224154"/>
            <a:ext cx="984446" cy="802634"/>
          </a:xfrm>
          <a:prstGeom prst="rect">
            <a:avLst/>
          </a:prstGeom>
        </p:spPr>
      </p:pic>
    </p:spTree>
    <p:extLst>
      <p:ext uri="{BB962C8B-B14F-4D97-AF65-F5344CB8AC3E}">
        <p14:creationId xmlns:p14="http://schemas.microsoft.com/office/powerpoint/2010/main" val="29203643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0" y="0"/>
            <a:ext cx="12801600" cy="7997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5" name="正方形/長方形 12"/>
          <p:cNvSpPr>
            <a:spLocks noChangeArrowheads="1"/>
          </p:cNvSpPr>
          <p:nvPr/>
        </p:nvSpPr>
        <p:spPr bwMode="auto">
          <a:xfrm>
            <a:off x="7579518" y="-6554"/>
            <a:ext cx="1056424" cy="738188"/>
          </a:xfrm>
          <a:prstGeom prst="rect">
            <a:avLst/>
          </a:prstGeom>
          <a:solidFill>
            <a:srgbClr val="103879"/>
          </a:solidFill>
          <a:ln>
            <a:noFill/>
          </a:ln>
          <a:extLst>
            <a:ext uri="{91240B29-F687-4F45-9708-019B960494DF}">
              <a14:hiddenLine xmlns:a14="http://schemas.microsoft.com/office/drawing/2010/main" w="25400" algn="ctr">
                <a:solidFill>
                  <a:srgbClr val="000000"/>
                </a:solidFill>
                <a:round/>
                <a:headEnd/>
                <a:tailEnd/>
              </a14:hiddenLine>
            </a:ext>
          </a:extLst>
        </p:spPr>
        <p:txBody>
          <a:bodyPr wrap="square" lIns="46800" tIns="46800" rIns="46800" bIns="46800"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6" name="正方形/長方形 7"/>
          <p:cNvSpPr>
            <a:spLocks noChangeArrowheads="1"/>
          </p:cNvSpPr>
          <p:nvPr/>
        </p:nvSpPr>
        <p:spPr bwMode="auto">
          <a:xfrm>
            <a:off x="2363440" y="-9056"/>
            <a:ext cx="3282058" cy="738188"/>
          </a:xfrm>
          <a:prstGeom prst="rect">
            <a:avLst/>
          </a:prstGeom>
          <a:solidFill>
            <a:srgbClr val="103879"/>
          </a:solidFill>
          <a:ln>
            <a:noFill/>
          </a:ln>
          <a:extLst>
            <a:ext uri="{91240B29-F687-4F45-9708-019B960494DF}">
              <a14:hiddenLine xmlns:a14="http://schemas.microsoft.com/office/drawing/2010/main" w="25400" algn="ctr">
                <a:solidFill>
                  <a:srgbClr val="000000"/>
                </a:solidFill>
                <a:round/>
                <a:headEnd/>
                <a:tailEnd/>
              </a14:hiddenLine>
            </a:ext>
          </a:extLst>
        </p:spPr>
        <p:txBody>
          <a:bodyPr wrap="square" lIns="46800" tIns="46800" rIns="46800" bIns="46800"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7" name="Rectangle 15"/>
          <p:cNvSpPr>
            <a:spLocks/>
          </p:cNvSpPr>
          <p:nvPr/>
        </p:nvSpPr>
        <p:spPr bwMode="auto">
          <a:xfrm>
            <a:off x="2404084" y="133622"/>
            <a:ext cx="1286569" cy="41549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19" tIns="45719" rIns="45719" bIns="45719">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1473200" rtl="0" eaLnBrk="1" fontAlgn="auto" latinLnBrk="0" hangingPunct="1">
              <a:lnSpc>
                <a:spcPct val="100000"/>
              </a:lnSpc>
              <a:spcBef>
                <a:spcPct val="0"/>
              </a:spcBef>
              <a:spcAft>
                <a:spcPts val="0"/>
              </a:spcAft>
              <a:buClrTx/>
              <a:buSzTx/>
              <a:buFontTx/>
              <a:buNone/>
              <a:tabLst/>
              <a:defRPr/>
            </a:pPr>
            <a:r>
              <a:rPr kumimoji="0" lang="ja-JP" altLang="en-US" sz="105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Arial" panose="020B0604020202020204" pitchFamily="34" charset="0"/>
                <a:sym typeface="HGP創英角ｺﾞｼｯｸUB" panose="020B0900000000000000" pitchFamily="50" charset="-128"/>
              </a:rPr>
              <a:t>自然冷媒</a:t>
            </a:r>
            <a:r>
              <a:rPr kumimoji="0" lang="en-US" altLang="ja-JP" sz="105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Arial" panose="020B0604020202020204" pitchFamily="34" charset="0"/>
                <a:sym typeface="HGP創英角ｺﾞｼｯｸUB" panose="020B0900000000000000" pitchFamily="50" charset="-128"/>
              </a:rPr>
              <a:t>CO</a:t>
            </a:r>
            <a:r>
              <a:rPr kumimoji="0" lang="en-US" altLang="ja-JP" sz="6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Arial" panose="020B0604020202020204" pitchFamily="34" charset="0"/>
                <a:sym typeface="HGP創英角ｺﾞｼｯｸUB" panose="020B0900000000000000" pitchFamily="50" charset="-128"/>
              </a:rPr>
              <a:t>2</a:t>
            </a:r>
            <a:r>
              <a:rPr kumimoji="0" lang="ja-JP" altLang="en-US" sz="105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Arial" panose="020B0604020202020204" pitchFamily="34" charset="0"/>
                <a:sym typeface="HGP創英角ｺﾞｼｯｸUB" panose="020B0900000000000000" pitchFamily="50" charset="-128"/>
              </a:rPr>
              <a:t>家庭用</a:t>
            </a:r>
          </a:p>
          <a:p>
            <a:pPr marL="0" marR="0" lvl="0" indent="0" algn="ctr" defTabSz="1473200" rtl="0" eaLnBrk="1" fontAlgn="auto" latinLnBrk="0" hangingPunct="1">
              <a:lnSpc>
                <a:spcPct val="100000"/>
              </a:lnSpc>
              <a:spcBef>
                <a:spcPct val="0"/>
              </a:spcBef>
              <a:spcAft>
                <a:spcPts val="0"/>
              </a:spcAft>
              <a:buClrTx/>
              <a:buSzTx/>
              <a:buFontTx/>
              <a:buNone/>
              <a:tabLst/>
              <a:defRPr/>
            </a:pPr>
            <a:r>
              <a:rPr kumimoji="0" lang="ja-JP" altLang="en-US" sz="105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Arial" panose="020B0604020202020204" pitchFamily="34" charset="0"/>
                <a:sym typeface="HGP創英角ｺﾞｼｯｸUB" panose="020B0900000000000000" pitchFamily="50" charset="-128"/>
              </a:rPr>
              <a:t>ヒートポンプ給湯機</a:t>
            </a:r>
          </a:p>
        </p:txBody>
      </p:sp>
      <p:sp>
        <p:nvSpPr>
          <p:cNvPr id="8" name="Rectangle 21"/>
          <p:cNvSpPr>
            <a:spLocks/>
          </p:cNvSpPr>
          <p:nvPr/>
        </p:nvSpPr>
        <p:spPr bwMode="auto">
          <a:xfrm>
            <a:off x="7723722" y="194652"/>
            <a:ext cx="807270" cy="307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19" tIns="45719" rIns="45719" bIns="45719">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473200" rtl="0" eaLnBrk="1" fontAlgn="auto" latinLnBrk="0" hangingPunct="1">
              <a:lnSpc>
                <a:spcPct val="100000"/>
              </a:lnSpc>
              <a:spcBef>
                <a:spcPct val="0"/>
              </a:spcBef>
              <a:spcAft>
                <a:spcPts val="0"/>
              </a:spcAft>
              <a:buClrTx/>
              <a:buSzTx/>
              <a:buFontTx/>
              <a:buNone/>
              <a:tabLst/>
              <a:defRPr/>
            </a:pPr>
            <a:r>
              <a:rPr kumimoji="0" lang="ja-JP" altLang="en-US" sz="14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Arial" panose="020B0604020202020204" pitchFamily="34" charset="0"/>
                <a:sym typeface="HGP創英角ｺﾞｼｯｸUB" panose="020B0900000000000000" pitchFamily="50" charset="-128"/>
              </a:rPr>
              <a:t>フルオート</a:t>
            </a:r>
          </a:p>
        </p:txBody>
      </p:sp>
      <p:sp>
        <p:nvSpPr>
          <p:cNvPr id="9" name="Rectangle 51"/>
          <p:cNvSpPr>
            <a:spLocks/>
          </p:cNvSpPr>
          <p:nvPr/>
        </p:nvSpPr>
        <p:spPr bwMode="auto">
          <a:xfrm>
            <a:off x="3296823" y="130754"/>
            <a:ext cx="2646363" cy="40010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19" tIns="45719" rIns="45719" bIns="45719">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1473200" rtl="0" eaLnBrk="1" fontAlgn="auto" latinLnBrk="0" hangingPunct="1">
              <a:lnSpc>
                <a:spcPct val="100000"/>
              </a:lnSpc>
              <a:spcBef>
                <a:spcPct val="0"/>
              </a:spcBef>
              <a:spcAft>
                <a:spcPts val="0"/>
              </a:spcAft>
              <a:buClrTx/>
              <a:buSzTx/>
              <a:buFontTx/>
              <a:buNone/>
              <a:tabLst/>
              <a:defRPr/>
            </a:pPr>
            <a:r>
              <a:rPr kumimoji="0" lang="ja-JP" altLang="en-US" sz="20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Arial" panose="020B0604020202020204" pitchFamily="34" charset="0"/>
                <a:sym typeface="HGP創英角ｺﾞｼｯｸUB" panose="020B0900000000000000" pitchFamily="50" charset="-128"/>
              </a:rPr>
              <a:t>コロナエコキュート</a:t>
            </a:r>
          </a:p>
        </p:txBody>
      </p:sp>
      <p:sp>
        <p:nvSpPr>
          <p:cNvPr id="10" name="Rectangle 16"/>
          <p:cNvSpPr>
            <a:spLocks/>
          </p:cNvSpPr>
          <p:nvPr/>
        </p:nvSpPr>
        <p:spPr bwMode="auto">
          <a:xfrm>
            <a:off x="5737269" y="130254"/>
            <a:ext cx="1815559" cy="5386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19" tIns="45719" rIns="45719" bIns="45719">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1473200" rtl="0" eaLnBrk="1" fontAlgn="auto" latinLnBrk="0" hangingPunct="1">
              <a:lnSpc>
                <a:spcPct val="100000"/>
              </a:lnSpc>
              <a:spcBef>
                <a:spcPct val="0"/>
              </a:spcBef>
              <a:spcAft>
                <a:spcPts val="0"/>
              </a:spcAft>
              <a:buClrTx/>
              <a:buSzTx/>
              <a:buFontTx/>
              <a:buNone/>
              <a:tabLst/>
              <a:defRPr/>
            </a:pPr>
            <a:r>
              <a:rPr kumimoji="0" lang="ja-JP" altLang="en-US" sz="1100" b="1" i="0" u="none" strike="noStrike" kern="1200" cap="none" spc="0" normalizeH="0" baseline="0" noProof="0" dirty="0">
                <a:ln>
                  <a:noFill/>
                </a:ln>
                <a:solidFill>
                  <a:srgbClr val="103879"/>
                </a:solidFill>
                <a:effectLst/>
                <a:uLnTx/>
                <a:uFillTx/>
                <a:latin typeface="Meiryo UI" panose="020B0604030504040204" pitchFamily="50" charset="-128"/>
                <a:ea typeface="Meiryo UI" panose="020B0604030504040204" pitchFamily="50" charset="-128"/>
                <a:cs typeface="Arial" panose="020B0604020202020204" pitchFamily="34" charset="0"/>
                <a:sym typeface="HGP創英角ｺﾞｼｯｸUB" panose="020B0900000000000000" pitchFamily="50" charset="-128"/>
              </a:rPr>
              <a:t>一般地向け（－</a:t>
            </a:r>
            <a:r>
              <a:rPr kumimoji="0" lang="en-US" altLang="ja-JP" sz="1100" b="1" i="0" u="none" strike="noStrike" kern="1200" cap="none" spc="0" normalizeH="0" baseline="0" noProof="0" dirty="0">
                <a:ln>
                  <a:noFill/>
                </a:ln>
                <a:solidFill>
                  <a:srgbClr val="103879"/>
                </a:solidFill>
                <a:effectLst/>
                <a:uLnTx/>
                <a:uFillTx/>
                <a:latin typeface="Meiryo UI" panose="020B0604030504040204" pitchFamily="50" charset="-128"/>
                <a:ea typeface="Meiryo UI" panose="020B0604030504040204" pitchFamily="50" charset="-128"/>
                <a:cs typeface="Arial" panose="020B0604020202020204" pitchFamily="34" charset="0"/>
                <a:sym typeface="HGP創英角ｺﾞｼｯｸUB" panose="020B0900000000000000" pitchFamily="50" charset="-128"/>
              </a:rPr>
              <a:t>10℃</a:t>
            </a:r>
            <a:r>
              <a:rPr kumimoji="0" lang="ja-JP" altLang="en-US" sz="1100" b="1" i="0" u="none" strike="noStrike" kern="1200" cap="none" spc="0" normalizeH="0" baseline="0" noProof="0" dirty="0">
                <a:ln>
                  <a:noFill/>
                </a:ln>
                <a:solidFill>
                  <a:srgbClr val="103879"/>
                </a:solidFill>
                <a:effectLst/>
                <a:uLnTx/>
                <a:uFillTx/>
                <a:latin typeface="Meiryo UI" panose="020B0604030504040204" pitchFamily="50" charset="-128"/>
                <a:ea typeface="Meiryo UI" panose="020B0604030504040204" pitchFamily="50" charset="-128"/>
                <a:cs typeface="Arial" panose="020B0604020202020204" pitchFamily="34" charset="0"/>
                <a:sym typeface="HGP創英角ｺﾞｼｯｸUB" panose="020B0900000000000000" pitchFamily="50" charset="-128"/>
              </a:rPr>
              <a:t>対応）</a:t>
            </a:r>
            <a:endParaRPr kumimoji="0" lang="en-US" altLang="ja-JP" sz="1100" b="1" i="0" u="none" strike="noStrike" kern="1200" cap="none" spc="0" normalizeH="0" baseline="0" noProof="0" dirty="0">
              <a:ln>
                <a:noFill/>
              </a:ln>
              <a:solidFill>
                <a:srgbClr val="103879"/>
              </a:solidFill>
              <a:effectLst/>
              <a:uLnTx/>
              <a:uFillTx/>
              <a:latin typeface="Meiryo UI" panose="020B0604030504040204" pitchFamily="50" charset="-128"/>
              <a:ea typeface="Meiryo UI" panose="020B0604030504040204" pitchFamily="50" charset="-128"/>
              <a:cs typeface="Arial" panose="020B0604020202020204" pitchFamily="34" charset="0"/>
              <a:sym typeface="HGP創英角ｺﾞｼｯｸUB" panose="020B0900000000000000" pitchFamily="50" charset="-128"/>
            </a:endParaRPr>
          </a:p>
          <a:p>
            <a:pPr marL="0" marR="0" lvl="0" indent="0" algn="ctr" defTabSz="1473200" rtl="0" eaLnBrk="1" fontAlgn="auto" latinLnBrk="0" hangingPunct="1">
              <a:lnSpc>
                <a:spcPct val="100000"/>
              </a:lnSpc>
              <a:spcBef>
                <a:spcPct val="0"/>
              </a:spcBef>
              <a:spcAft>
                <a:spcPts val="0"/>
              </a:spcAft>
              <a:buClrTx/>
              <a:buSzTx/>
              <a:buFontTx/>
              <a:buNone/>
              <a:tabLst/>
              <a:defRPr/>
            </a:pPr>
            <a:r>
              <a:rPr kumimoji="0" lang="en-US" altLang="ja-JP" sz="1800" b="1" i="0" u="none" strike="noStrike" kern="1200" cap="none" spc="0" normalizeH="0" baseline="0" noProof="0" dirty="0" smtClean="0">
                <a:ln>
                  <a:noFill/>
                </a:ln>
                <a:solidFill>
                  <a:srgbClr val="103879"/>
                </a:solidFill>
                <a:effectLst/>
                <a:uLnTx/>
                <a:uFillTx/>
                <a:latin typeface="Meiryo UI" panose="020B0604030504040204" pitchFamily="50" charset="-128"/>
                <a:ea typeface="Meiryo UI" panose="020B0604030504040204" pitchFamily="50" charset="-128"/>
                <a:cs typeface="Arial" panose="020B0604020202020204" pitchFamily="34" charset="0"/>
                <a:sym typeface="HGP創英角ｺﾞｼｯｸUB" panose="020B0900000000000000" pitchFamily="50" charset="-128"/>
              </a:rPr>
              <a:t>370L</a:t>
            </a:r>
            <a:endParaRPr kumimoji="0" lang="ja-JP" altLang="en-US" sz="1100" b="1" i="0" u="none" strike="noStrike" kern="1200" cap="none" spc="0" normalizeH="0" baseline="0" noProof="0" dirty="0">
              <a:ln>
                <a:noFill/>
              </a:ln>
              <a:solidFill>
                <a:srgbClr val="103879"/>
              </a:solidFill>
              <a:effectLst/>
              <a:uLnTx/>
              <a:uFillTx/>
              <a:latin typeface="Meiryo UI" panose="020B0604030504040204" pitchFamily="50" charset="-128"/>
              <a:ea typeface="Meiryo UI" panose="020B0604030504040204" pitchFamily="50" charset="-128"/>
              <a:cs typeface="Arial" panose="020B0604020202020204" pitchFamily="34" charset="0"/>
              <a:sym typeface="HGP創英角ｺﾞｼｯｸUB" panose="020B0900000000000000" pitchFamily="50" charset="-128"/>
            </a:endParaRPr>
          </a:p>
        </p:txBody>
      </p:sp>
      <p:pic>
        <p:nvPicPr>
          <p:cNvPr id="11" name="図 4"/>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5239" y="134738"/>
            <a:ext cx="1863725"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グループ化 142"/>
          <p:cNvGrpSpPr>
            <a:grpSpLocks/>
          </p:cNvGrpSpPr>
          <p:nvPr/>
        </p:nvGrpSpPr>
        <p:grpSpPr bwMode="auto">
          <a:xfrm>
            <a:off x="8601978" y="141538"/>
            <a:ext cx="4285786" cy="571552"/>
            <a:chOff x="10845800" y="379413"/>
            <a:chExt cx="3964484" cy="528298"/>
          </a:xfrm>
        </p:grpSpPr>
        <p:grpSp>
          <p:nvGrpSpPr>
            <p:cNvPr id="13" name="グループ化 143"/>
            <p:cNvGrpSpPr>
              <a:grpSpLocks/>
            </p:cNvGrpSpPr>
            <p:nvPr/>
          </p:nvGrpSpPr>
          <p:grpSpPr bwMode="auto">
            <a:xfrm>
              <a:off x="10845800" y="379413"/>
              <a:ext cx="3964484" cy="528298"/>
              <a:chOff x="10845800" y="379413"/>
              <a:chExt cx="3964484" cy="528298"/>
            </a:xfrm>
          </p:grpSpPr>
          <p:grpSp>
            <p:nvGrpSpPr>
              <p:cNvPr id="16" name="Group 40"/>
              <p:cNvGrpSpPr>
                <a:grpSpLocks/>
              </p:cNvGrpSpPr>
              <p:nvPr/>
            </p:nvGrpSpPr>
            <p:grpSpPr bwMode="auto">
              <a:xfrm>
                <a:off x="10845800" y="379413"/>
                <a:ext cx="3964484" cy="528298"/>
                <a:chOff x="-77788" y="0"/>
                <a:chExt cx="3964485" cy="527905"/>
              </a:xfrm>
            </p:grpSpPr>
            <p:pic>
              <p:nvPicPr>
                <p:cNvPr id="26" name="Picture 41" descr="名称未設定-1"/>
                <p:cNvPicPr>
                  <a:picLocks noChangeAspect="1"/>
                </p:cNvPicPr>
                <p:nvPr/>
              </p:nvPicPr>
              <p:blipFill>
                <a:blip r:embed="rId4">
                  <a:extLst>
                    <a:ext uri="{28A0092B-C50C-407E-A947-70E740481C1C}">
                      <a14:useLocalDpi xmlns:a14="http://schemas.microsoft.com/office/drawing/2010/main" val="0"/>
                    </a:ext>
                  </a:extLst>
                </a:blip>
                <a:srcRect t="17368" b="76176"/>
                <a:stretch>
                  <a:fillRect/>
                </a:stretch>
              </p:blipFill>
              <p:spPr bwMode="auto">
                <a:xfrm>
                  <a:off x="131762" y="0"/>
                  <a:ext cx="3563938" cy="288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7" name="Rectangle 42"/>
                <p:cNvSpPr>
                  <a:spLocks/>
                </p:cNvSpPr>
                <p:nvPr/>
              </p:nvSpPr>
              <p:spPr bwMode="auto">
                <a:xfrm>
                  <a:off x="-77788" y="316017"/>
                  <a:ext cx="628650" cy="211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1473200" rtl="0" eaLnBrk="1" fontAlgn="auto" latinLnBrk="0" hangingPunct="1">
                    <a:lnSpc>
                      <a:spcPct val="50000"/>
                    </a:lnSpc>
                    <a:spcBef>
                      <a:spcPts val="300"/>
                    </a:spcBef>
                    <a:spcAft>
                      <a:spcPts val="0"/>
                    </a:spcAft>
                    <a:buClrTx/>
                    <a:buSzTx/>
                    <a:buFontTx/>
                    <a:buNone/>
                    <a:tabLst/>
                    <a:defRPr/>
                  </a:pPr>
                  <a:r>
                    <a:rPr kumimoji="0" lang="ja-JP" altLang="en-US" sz="500" b="0" i="0" u="none" strike="noStrike" kern="1200" cap="none" spc="0" normalizeH="0" baseline="0" noProof="0">
                      <a:ln>
                        <a:noFill/>
                      </a:ln>
                      <a:solidFill>
                        <a:srgbClr val="000000"/>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sym typeface="ＭＳ Ｐゴシック" panose="020B0600070205080204" pitchFamily="50" charset="-128"/>
                    </a:rPr>
                    <a:t>ふろ自動</a:t>
                  </a:r>
                  <a:endParaRPr kumimoji="0" lang="ja-JP" altLang="en-US" sz="5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endParaRPr>
                </a:p>
                <a:p>
                  <a:pPr marL="0" marR="0" lvl="0" indent="0" algn="ctr" defTabSz="1473200" rtl="0" eaLnBrk="1" fontAlgn="auto" latinLnBrk="0" hangingPunct="1">
                    <a:lnSpc>
                      <a:spcPct val="50000"/>
                    </a:lnSpc>
                    <a:spcBef>
                      <a:spcPts val="300"/>
                    </a:spcBef>
                    <a:spcAft>
                      <a:spcPts val="0"/>
                    </a:spcAft>
                    <a:buClrTx/>
                    <a:buSzTx/>
                    <a:buFontTx/>
                    <a:buNone/>
                    <a:tabLst/>
                    <a:defRPr/>
                  </a:pPr>
                  <a:r>
                    <a:rPr kumimoji="0" lang="ja-JP" altLang="en-US" sz="500" b="0" i="0" u="none" strike="noStrike" kern="1200" cap="none" spc="0" normalizeH="0" baseline="0" noProof="0">
                      <a:ln>
                        <a:noFill/>
                      </a:ln>
                      <a:solidFill>
                        <a:srgbClr val="000000"/>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sym typeface="ＭＳ Ｐゴシック" panose="020B0600070205080204" pitchFamily="50" charset="-128"/>
                    </a:rPr>
                    <a:t>スイッチオン</a:t>
                  </a:r>
                  <a:endParaRPr kumimoji="0" lang="ja-JP" altLang="en-US" sz="5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endParaRPr>
                </a:p>
              </p:txBody>
            </p:sp>
            <p:sp>
              <p:nvSpPr>
                <p:cNvPr id="28" name="Rectangle 43"/>
                <p:cNvSpPr>
                  <a:spLocks/>
                </p:cNvSpPr>
                <p:nvPr/>
              </p:nvSpPr>
              <p:spPr bwMode="auto">
                <a:xfrm>
                  <a:off x="647641" y="333342"/>
                  <a:ext cx="628650" cy="13070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473200" rtl="0" eaLnBrk="1" fontAlgn="auto" latinLnBrk="0" hangingPunct="1">
                    <a:lnSpc>
                      <a:spcPct val="50000"/>
                    </a:lnSpc>
                    <a:spcBef>
                      <a:spcPts val="300"/>
                    </a:spcBef>
                    <a:spcAft>
                      <a:spcPts val="0"/>
                    </a:spcAft>
                    <a:buClrTx/>
                    <a:buSzTx/>
                    <a:buFontTx/>
                    <a:buNone/>
                    <a:tabLst/>
                    <a:defRPr/>
                  </a:pPr>
                  <a:r>
                    <a:rPr kumimoji="0" lang="ja-JP" altLang="en-US" sz="500" b="0" i="0" u="none" strike="noStrike" kern="1200" cap="none" spc="0" normalizeH="0" baseline="0" noProof="0">
                      <a:ln>
                        <a:noFill/>
                      </a:ln>
                      <a:solidFill>
                        <a:srgbClr val="000000"/>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sym typeface="ＭＳ Ｐゴシック" panose="020B0600070205080204" pitchFamily="50" charset="-128"/>
                    </a:rPr>
                    <a:t>お湯はり開始</a:t>
                  </a:r>
                  <a:endParaRPr kumimoji="0" lang="ja-JP" altLang="en-US" sz="5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endParaRPr>
                </a:p>
              </p:txBody>
            </p:sp>
            <p:sp>
              <p:nvSpPr>
                <p:cNvPr id="29" name="Rectangle 44"/>
                <p:cNvSpPr>
                  <a:spLocks/>
                </p:cNvSpPr>
                <p:nvPr/>
              </p:nvSpPr>
              <p:spPr bwMode="auto">
                <a:xfrm>
                  <a:off x="1121084" y="291882"/>
                  <a:ext cx="844550" cy="211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1473200" rtl="0" eaLnBrk="1" fontAlgn="auto" latinLnBrk="0" hangingPunct="1">
                    <a:lnSpc>
                      <a:spcPct val="50000"/>
                    </a:lnSpc>
                    <a:spcBef>
                      <a:spcPts val="300"/>
                    </a:spcBef>
                    <a:spcAft>
                      <a:spcPts val="0"/>
                    </a:spcAft>
                    <a:buClrTx/>
                    <a:buSzTx/>
                    <a:buFontTx/>
                    <a:buNone/>
                    <a:tabLst/>
                    <a:defRPr/>
                  </a:pPr>
                  <a:r>
                    <a:rPr kumimoji="0" lang="ja-JP" altLang="en-US" sz="500" b="0" i="0" u="none" strike="noStrike" kern="1200" cap="none" spc="0" normalizeH="0" baseline="0" noProof="0">
                      <a:ln>
                        <a:noFill/>
                      </a:ln>
                      <a:solidFill>
                        <a:srgbClr val="000000"/>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sym typeface="ＭＳ Ｐゴシック" panose="020B0600070205080204" pitchFamily="50" charset="-128"/>
                    </a:rPr>
                    <a:t>設定された湯温・</a:t>
                  </a:r>
                  <a:endParaRPr kumimoji="0" lang="ja-JP" altLang="en-US" sz="5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endParaRPr>
                </a:p>
                <a:p>
                  <a:pPr marL="0" marR="0" lvl="0" indent="0" algn="ctr" defTabSz="1473200" rtl="0" eaLnBrk="1" fontAlgn="auto" latinLnBrk="0" hangingPunct="1">
                    <a:lnSpc>
                      <a:spcPct val="50000"/>
                    </a:lnSpc>
                    <a:spcBef>
                      <a:spcPts val="300"/>
                    </a:spcBef>
                    <a:spcAft>
                      <a:spcPts val="0"/>
                    </a:spcAft>
                    <a:buClrTx/>
                    <a:buSzTx/>
                    <a:buFontTx/>
                    <a:buNone/>
                    <a:tabLst/>
                    <a:defRPr/>
                  </a:pPr>
                  <a:r>
                    <a:rPr kumimoji="0" lang="ja-JP" altLang="en-US" sz="500" b="0" i="0" u="none" strike="noStrike" kern="1200" cap="none" spc="0" normalizeH="0" baseline="0" noProof="0">
                      <a:ln>
                        <a:noFill/>
                      </a:ln>
                      <a:solidFill>
                        <a:srgbClr val="000000"/>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sym typeface="ＭＳ Ｐゴシック" panose="020B0600070205080204" pitchFamily="50" charset="-128"/>
                    </a:rPr>
                    <a:t>湯量でお湯はり停止</a:t>
                  </a:r>
                  <a:endParaRPr kumimoji="0" lang="ja-JP" altLang="en-US" sz="5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endParaRPr>
                </a:p>
              </p:txBody>
            </p:sp>
            <p:sp>
              <p:nvSpPr>
                <p:cNvPr id="30" name="Rectangle 45"/>
                <p:cNvSpPr>
                  <a:spLocks/>
                </p:cNvSpPr>
                <p:nvPr/>
              </p:nvSpPr>
              <p:spPr bwMode="auto">
                <a:xfrm>
                  <a:off x="1741676" y="300286"/>
                  <a:ext cx="774700" cy="211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1473200" rtl="0" eaLnBrk="1" fontAlgn="auto" latinLnBrk="0" hangingPunct="1">
                    <a:lnSpc>
                      <a:spcPct val="50000"/>
                    </a:lnSpc>
                    <a:spcBef>
                      <a:spcPts val="300"/>
                    </a:spcBef>
                    <a:spcAft>
                      <a:spcPts val="0"/>
                    </a:spcAft>
                    <a:buClrTx/>
                    <a:buSzTx/>
                    <a:buFontTx/>
                    <a:buNone/>
                    <a:tabLst/>
                    <a:defRPr/>
                  </a:pPr>
                  <a:r>
                    <a:rPr kumimoji="0" lang="ja-JP" altLang="en-US" sz="500" b="0" i="0" u="none" strike="noStrike" kern="1200" cap="none" spc="0" normalizeH="0" baseline="0" noProof="0">
                      <a:ln>
                        <a:noFill/>
                      </a:ln>
                      <a:solidFill>
                        <a:srgbClr val="000000"/>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sym typeface="ＭＳ Ｐゴシック" panose="020B0600070205080204" pitchFamily="50" charset="-128"/>
                    </a:rPr>
                    <a:t>メロディと音声</a:t>
                  </a:r>
                  <a:endParaRPr kumimoji="0" lang="ja-JP" altLang="en-US" sz="5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endParaRPr>
                </a:p>
                <a:p>
                  <a:pPr marL="0" marR="0" lvl="0" indent="0" algn="ctr" defTabSz="1473200" rtl="0" eaLnBrk="1" fontAlgn="auto" latinLnBrk="0" hangingPunct="1">
                    <a:lnSpc>
                      <a:spcPct val="50000"/>
                    </a:lnSpc>
                    <a:spcBef>
                      <a:spcPts val="300"/>
                    </a:spcBef>
                    <a:spcAft>
                      <a:spcPts val="0"/>
                    </a:spcAft>
                    <a:buClrTx/>
                    <a:buSzTx/>
                    <a:buFontTx/>
                    <a:buNone/>
                    <a:tabLst/>
                    <a:defRPr/>
                  </a:pPr>
                  <a:r>
                    <a:rPr kumimoji="0" lang="ja-JP" altLang="en-US" sz="500" b="0" i="0" u="none" strike="noStrike" kern="1200" cap="none" spc="0" normalizeH="0" baseline="0" noProof="0">
                      <a:ln>
                        <a:noFill/>
                      </a:ln>
                      <a:solidFill>
                        <a:srgbClr val="000000"/>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sym typeface="ＭＳ Ｐゴシック" panose="020B0600070205080204" pitchFamily="50" charset="-128"/>
                    </a:rPr>
                    <a:t>ガイドでお知らせ</a:t>
                  </a:r>
                  <a:endParaRPr kumimoji="0" lang="ja-JP" altLang="en-US" sz="5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endParaRPr>
                </a:p>
              </p:txBody>
            </p:sp>
            <p:sp>
              <p:nvSpPr>
                <p:cNvPr id="31" name="Rectangle 46"/>
                <p:cNvSpPr>
                  <a:spLocks/>
                </p:cNvSpPr>
                <p:nvPr/>
              </p:nvSpPr>
              <p:spPr bwMode="auto">
                <a:xfrm>
                  <a:off x="2548389" y="304573"/>
                  <a:ext cx="628650" cy="13800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473200" rtl="0" eaLnBrk="1" fontAlgn="auto" latinLnBrk="0" hangingPunct="1">
                    <a:lnSpc>
                      <a:spcPct val="50000"/>
                    </a:lnSpc>
                    <a:spcBef>
                      <a:spcPts val="300"/>
                    </a:spcBef>
                    <a:spcAft>
                      <a:spcPts val="0"/>
                    </a:spcAft>
                    <a:buClrTx/>
                    <a:buSzTx/>
                    <a:buFontTx/>
                    <a:buNone/>
                    <a:tabLst/>
                    <a:defRPr/>
                  </a:pPr>
                  <a:r>
                    <a:rPr kumimoji="0" lang="ja-JP" altLang="en-US" sz="500" b="0" i="0" u="none" strike="noStrike" kern="1200" cap="none" spc="0" normalizeH="0" baseline="0" noProof="0">
                      <a:ln>
                        <a:noFill/>
                      </a:ln>
                      <a:solidFill>
                        <a:srgbClr val="000000"/>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sym typeface="ＭＳ Ｐゴシック" panose="020B0600070205080204" pitchFamily="50" charset="-128"/>
                    </a:rPr>
                    <a:t>入浴を待機</a:t>
                  </a:r>
                  <a:endParaRPr kumimoji="0" lang="ja-JP" altLang="en-US" sz="5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endParaRPr>
                </a:p>
              </p:txBody>
            </p:sp>
            <p:sp>
              <p:nvSpPr>
                <p:cNvPr id="32" name="Rectangle 47"/>
                <p:cNvSpPr>
                  <a:spLocks/>
                </p:cNvSpPr>
                <p:nvPr/>
              </p:nvSpPr>
              <p:spPr bwMode="auto">
                <a:xfrm>
                  <a:off x="2973884" y="288710"/>
                  <a:ext cx="912813" cy="211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1473200" rtl="0" eaLnBrk="1" fontAlgn="auto" latinLnBrk="0" hangingPunct="1">
                    <a:lnSpc>
                      <a:spcPct val="50000"/>
                    </a:lnSpc>
                    <a:spcBef>
                      <a:spcPts val="300"/>
                    </a:spcBef>
                    <a:spcAft>
                      <a:spcPts val="0"/>
                    </a:spcAft>
                    <a:buClrTx/>
                    <a:buSzTx/>
                    <a:buFontTx/>
                    <a:buNone/>
                    <a:tabLst/>
                    <a:defRPr/>
                  </a:pPr>
                  <a:r>
                    <a:rPr kumimoji="0" lang="ja-JP" altLang="en-US" sz="500" b="0" i="0" u="none" strike="noStrike" kern="1200" cap="none" spc="0" normalizeH="0" baseline="0" noProof="0">
                      <a:ln>
                        <a:noFill/>
                      </a:ln>
                      <a:solidFill>
                        <a:srgbClr val="000000"/>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sym typeface="ＭＳ Ｐゴシック" panose="020B0600070205080204" pitchFamily="50" charset="-128"/>
                    </a:rPr>
                    <a:t>入浴を検知して</a:t>
                  </a:r>
                  <a:endParaRPr kumimoji="0" lang="ja-JP" altLang="en-US" sz="5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endParaRPr>
                </a:p>
                <a:p>
                  <a:pPr marL="0" marR="0" lvl="0" indent="0" algn="ctr" defTabSz="1473200" rtl="0" eaLnBrk="1" fontAlgn="auto" latinLnBrk="0" hangingPunct="1">
                    <a:lnSpc>
                      <a:spcPct val="50000"/>
                    </a:lnSpc>
                    <a:spcBef>
                      <a:spcPts val="300"/>
                    </a:spcBef>
                    <a:spcAft>
                      <a:spcPts val="0"/>
                    </a:spcAft>
                    <a:buClrTx/>
                    <a:buSzTx/>
                    <a:buFontTx/>
                    <a:buNone/>
                    <a:tabLst/>
                    <a:defRPr/>
                  </a:pPr>
                  <a:r>
                    <a:rPr kumimoji="0" lang="ja-JP" altLang="en-US" sz="500" b="0" i="0" u="none" strike="noStrike" kern="1200" cap="none" spc="0" normalizeH="0" baseline="0" noProof="0">
                      <a:ln>
                        <a:noFill/>
                      </a:ln>
                      <a:solidFill>
                        <a:srgbClr val="000000"/>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sym typeface="ＭＳ Ｐゴシック" panose="020B0600070205080204" pitchFamily="50" charset="-128"/>
                    </a:rPr>
                    <a:t>設定湯温に追いだき</a:t>
                  </a:r>
                  <a:endParaRPr kumimoji="0" lang="ja-JP" altLang="en-US" sz="5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endParaRPr>
                </a:p>
              </p:txBody>
            </p:sp>
          </p:grpSp>
          <p:grpSp>
            <p:nvGrpSpPr>
              <p:cNvPr id="17" name="グループ化 383"/>
              <p:cNvGrpSpPr>
                <a:grpSpLocks/>
              </p:cNvGrpSpPr>
              <p:nvPr/>
            </p:nvGrpSpPr>
            <p:grpSpPr bwMode="auto">
              <a:xfrm>
                <a:off x="12894467" y="379413"/>
                <a:ext cx="375438" cy="277812"/>
                <a:chOff x="12732542" y="393700"/>
                <a:chExt cx="375438" cy="277813"/>
              </a:xfrm>
            </p:grpSpPr>
            <p:sp>
              <p:nvSpPr>
                <p:cNvPr id="21" name="正方形/長方形 28"/>
                <p:cNvSpPr>
                  <a:spLocks noChangeArrowheads="1"/>
                </p:cNvSpPr>
                <p:nvPr/>
              </p:nvSpPr>
              <p:spPr bwMode="auto">
                <a:xfrm>
                  <a:off x="12732542" y="393700"/>
                  <a:ext cx="375438" cy="277813"/>
                </a:xfrm>
                <a:prstGeom prst="rect">
                  <a:avLst/>
                </a:prstGeom>
                <a:solidFill>
                  <a:srgbClr val="FFFFFF"/>
                </a:solidFill>
                <a:ln>
                  <a:noFill/>
                </a:ln>
                <a:effectLst/>
                <a:extLst>
                  <a:ext uri="{91240B29-F687-4F45-9708-019B960494DF}">
                    <a14:hiddenLine xmlns:a14="http://schemas.microsoft.com/office/drawing/2010/main" w="25400" algn="ctr">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46800" tIns="46800" rIns="46800" bIns="46800"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ja-JP" altLang="en-US" sz="29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endParaRPr>
                </a:p>
              </p:txBody>
            </p:sp>
            <p:pic>
              <p:nvPicPr>
                <p:cNvPr id="22" name="Picture 429" descr="C:\Users\0128282\Desktop\アセット 1 - コピー.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732542" y="452437"/>
                  <a:ext cx="269900"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3" name="グループ化 30"/>
                <p:cNvGrpSpPr>
                  <a:grpSpLocks/>
                </p:cNvGrpSpPr>
                <p:nvPr/>
              </p:nvGrpSpPr>
              <p:grpSpPr bwMode="auto">
                <a:xfrm rot="-486031">
                  <a:off x="12960604" y="523413"/>
                  <a:ext cx="140931" cy="126122"/>
                  <a:chOff x="12864062" y="399465"/>
                  <a:chExt cx="197130" cy="176415"/>
                </a:xfrm>
              </p:grpSpPr>
              <p:sp>
                <p:nvSpPr>
                  <p:cNvPr id="24" name="稲妻 29"/>
                  <p:cNvSpPr>
                    <a:spLocks noChangeArrowheads="1"/>
                  </p:cNvSpPr>
                  <p:nvPr/>
                </p:nvSpPr>
                <p:spPr bwMode="auto">
                  <a:xfrm rot="4756427">
                    <a:off x="12913591" y="349936"/>
                    <a:ext cx="85145" cy="184204"/>
                  </a:xfrm>
                  <a:prstGeom prst="lightningBolt">
                    <a:avLst/>
                  </a:prstGeom>
                  <a:solidFill>
                    <a:srgbClr val="FFC000"/>
                  </a:solidFill>
                  <a:ln>
                    <a:noFill/>
                  </a:ln>
                  <a:extLst>
                    <a:ext uri="{91240B29-F687-4F45-9708-019B960494DF}">
                      <a14:hiddenLine xmlns:a14="http://schemas.microsoft.com/office/drawing/2010/main" w="25400" algn="ctr">
                        <a:solidFill>
                          <a:srgbClr val="000000"/>
                        </a:solidFill>
                        <a:round/>
                        <a:headEnd/>
                        <a:tailEnd/>
                      </a14:hiddenLine>
                    </a:ext>
                  </a:extLst>
                </p:spPr>
                <p:txBody>
                  <a:bodyPr lIns="46800" tIns="46800" rIns="46800" bIns="46800"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ja-JP" altLang="en-US" sz="29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endParaRPr>
                  </a:p>
                </p:txBody>
              </p:sp>
              <p:sp>
                <p:nvSpPr>
                  <p:cNvPr id="25" name="稲妻 438"/>
                  <p:cNvSpPr>
                    <a:spLocks noChangeArrowheads="1"/>
                  </p:cNvSpPr>
                  <p:nvPr/>
                </p:nvSpPr>
                <p:spPr bwMode="auto">
                  <a:xfrm rot="4168104" flipH="1">
                    <a:off x="12932086" y="446775"/>
                    <a:ext cx="94629" cy="163582"/>
                  </a:xfrm>
                  <a:prstGeom prst="lightningBolt">
                    <a:avLst/>
                  </a:prstGeom>
                  <a:solidFill>
                    <a:srgbClr val="FFC000"/>
                  </a:solidFill>
                  <a:ln>
                    <a:noFill/>
                  </a:ln>
                  <a:extLst>
                    <a:ext uri="{91240B29-F687-4F45-9708-019B960494DF}">
                      <a14:hiddenLine xmlns:a14="http://schemas.microsoft.com/office/drawing/2010/main" w="25400" algn="ctr">
                        <a:solidFill>
                          <a:srgbClr val="000000"/>
                        </a:solidFill>
                        <a:round/>
                        <a:headEnd/>
                        <a:tailEnd/>
                      </a14:hiddenLine>
                    </a:ext>
                  </a:extLst>
                </p:spPr>
                <p:txBody>
                  <a:bodyPr lIns="46800" tIns="46800" rIns="46800" bIns="46800"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ja-JP" altLang="en-US" sz="29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endParaRPr>
                  </a:p>
                </p:txBody>
              </p:sp>
            </p:grpSp>
          </p:grpSp>
          <p:sp>
            <p:nvSpPr>
              <p:cNvPr id="18" name="正方形/長方形 446"/>
              <p:cNvSpPr>
                <a:spLocks noChangeArrowheads="1"/>
              </p:cNvSpPr>
              <p:nvPr/>
            </p:nvSpPr>
            <p:spPr bwMode="auto">
              <a:xfrm>
                <a:off x="10988510" y="379413"/>
                <a:ext cx="515143" cy="277812"/>
              </a:xfrm>
              <a:prstGeom prst="rect">
                <a:avLst/>
              </a:prstGeom>
              <a:solidFill>
                <a:srgbClr val="FFFFFF"/>
              </a:solidFill>
              <a:ln>
                <a:noFill/>
              </a:ln>
              <a:effectLst/>
              <a:extLst>
                <a:ext uri="{91240B29-F687-4F45-9708-019B960494DF}">
                  <a14:hiddenLine xmlns:a14="http://schemas.microsoft.com/office/drawing/2010/main" w="25400" algn="ctr">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46800" tIns="46800" rIns="46800" bIns="46800"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ja-JP" altLang="en-US" sz="29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endParaRPr>
              </a:p>
            </p:txBody>
          </p:sp>
          <p:pic>
            <p:nvPicPr>
              <p:cNvPr id="19" name="図 178"/>
              <p:cNvPicPr>
                <a:picLocks noChangeAspect="1"/>
              </p:cNvPicPr>
              <p:nvPr/>
            </p:nvPicPr>
            <p:blipFill>
              <a:blip r:embed="rId6">
                <a:extLst>
                  <a:ext uri="{28A0092B-C50C-407E-A947-70E740481C1C}">
                    <a14:useLocalDpi xmlns:a14="http://schemas.microsoft.com/office/drawing/2010/main" val="0"/>
                  </a:ext>
                </a:extLst>
              </a:blip>
              <a:srcRect l="72375" t="2544" r="7207" b="77975"/>
              <a:stretch>
                <a:fillRect/>
              </a:stretch>
            </p:blipFill>
            <p:spPr bwMode="auto">
              <a:xfrm>
                <a:off x="11005972" y="387320"/>
                <a:ext cx="379506" cy="29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432" descr="C:\Users\0128282\Desktop\s15r241w90un76ps_.gif"/>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3905448">
                <a:off x="11287622" y="613395"/>
                <a:ext cx="183942" cy="11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cxnSp>
          <p:nvCxnSpPr>
            <p:cNvPr id="14" name="直線コネクタ 144"/>
            <p:cNvCxnSpPr>
              <a:cxnSpLocks noChangeShapeType="1"/>
              <a:stCxn id="19" idx="1"/>
              <a:endCxn id="19" idx="1"/>
            </p:cNvCxnSpPr>
            <p:nvPr/>
          </p:nvCxnSpPr>
          <p:spPr bwMode="auto">
            <a:xfrm>
              <a:off x="11005972" y="532427"/>
              <a:ext cx="0" cy="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 name="直線コネクタ 145"/>
            <p:cNvCxnSpPr>
              <a:cxnSpLocks noChangeShapeType="1"/>
            </p:cNvCxnSpPr>
            <p:nvPr/>
          </p:nvCxnSpPr>
          <p:spPr bwMode="auto">
            <a:xfrm>
              <a:off x="11051942" y="504963"/>
              <a:ext cx="0" cy="75063"/>
            </a:xfrm>
            <a:prstGeom prst="line">
              <a:avLst/>
            </a:prstGeom>
            <a:noFill/>
            <a:ln w="28575" algn="ctr">
              <a:solidFill>
                <a:srgbClr val="92D0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33" name="直線コネクタ 32"/>
          <p:cNvCxnSpPr/>
          <p:nvPr/>
        </p:nvCxnSpPr>
        <p:spPr>
          <a:xfrm>
            <a:off x="0" y="717849"/>
            <a:ext cx="12801600" cy="356"/>
          </a:xfrm>
          <a:prstGeom prst="line">
            <a:avLst/>
          </a:prstGeom>
          <a:ln>
            <a:solidFill>
              <a:srgbClr val="103879"/>
            </a:solidFill>
          </a:ln>
        </p:spPr>
        <p:style>
          <a:lnRef idx="1">
            <a:schemeClr val="accent1"/>
          </a:lnRef>
          <a:fillRef idx="0">
            <a:schemeClr val="accent1"/>
          </a:fillRef>
          <a:effectRef idx="0">
            <a:schemeClr val="accent1"/>
          </a:effectRef>
          <a:fontRef idx="minor">
            <a:schemeClr val="tx1"/>
          </a:fontRef>
        </p:style>
      </p:cxnSp>
      <p:pic>
        <p:nvPicPr>
          <p:cNvPr id="140" name="図 13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812283" y="6765992"/>
            <a:ext cx="1448874" cy="1699558"/>
          </a:xfrm>
          <a:prstGeom prst="rect">
            <a:avLst/>
          </a:prstGeom>
        </p:spPr>
      </p:pic>
      <p:pic>
        <p:nvPicPr>
          <p:cNvPr id="141" name="図 140"/>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690555" y="6743428"/>
            <a:ext cx="1240678" cy="1644323"/>
          </a:xfrm>
          <a:prstGeom prst="rect">
            <a:avLst/>
          </a:prstGeom>
        </p:spPr>
      </p:pic>
      <p:pic>
        <p:nvPicPr>
          <p:cNvPr id="144" name="図 143"/>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489148" y="6778679"/>
            <a:ext cx="1206687" cy="1589088"/>
          </a:xfrm>
          <a:prstGeom prst="rect">
            <a:avLst/>
          </a:prstGeom>
        </p:spPr>
      </p:pic>
      <p:pic>
        <p:nvPicPr>
          <p:cNvPr id="145" name="図 144"/>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1136389" y="6756827"/>
            <a:ext cx="1206686" cy="1644323"/>
          </a:xfrm>
          <a:prstGeom prst="rect">
            <a:avLst/>
          </a:prstGeom>
        </p:spPr>
      </p:pic>
      <p:sp>
        <p:nvSpPr>
          <p:cNvPr id="146" name="テキスト ボックス 145"/>
          <p:cNvSpPr txBox="1"/>
          <p:nvPr/>
        </p:nvSpPr>
        <p:spPr>
          <a:xfrm>
            <a:off x="6964235" y="6401106"/>
            <a:ext cx="4494658" cy="25391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台所リモコンのお知らせサインが入浴者の状況をお知らせします。</a:t>
            </a:r>
            <a:endParaRPr kumimoji="1" lang="ja-JP" altLang="en-US"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grpSp>
        <p:nvGrpSpPr>
          <p:cNvPr id="147" name="グループ化 146"/>
          <p:cNvGrpSpPr/>
          <p:nvPr/>
        </p:nvGrpSpPr>
        <p:grpSpPr>
          <a:xfrm>
            <a:off x="5731109" y="6335104"/>
            <a:ext cx="1305311" cy="451463"/>
            <a:chOff x="96895" y="1731177"/>
            <a:chExt cx="1305311" cy="451463"/>
          </a:xfrm>
        </p:grpSpPr>
        <p:sp>
          <p:nvSpPr>
            <p:cNvPr id="148" name="正方形/長方形 147"/>
            <p:cNvSpPr/>
            <p:nvPr/>
          </p:nvSpPr>
          <p:spPr>
            <a:xfrm>
              <a:off x="185851" y="1731177"/>
              <a:ext cx="1140315" cy="424229"/>
            </a:xfrm>
            <a:prstGeom prst="rect">
              <a:avLst/>
            </a:prstGeom>
            <a:solidFill>
              <a:srgbClr val="FFE9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49" name="テキスト ボックス 148"/>
            <p:cNvSpPr txBox="1"/>
            <p:nvPr/>
          </p:nvSpPr>
          <p:spPr>
            <a:xfrm>
              <a:off x="96895" y="1751753"/>
              <a:ext cx="1305311" cy="43088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srgbClr val="E7E6E6">
                      <a:lumMod val="10000"/>
                    </a:srgbClr>
                  </a:solidFill>
                  <a:effectLst/>
                  <a:uLnTx/>
                  <a:uFillTx/>
                  <a:latin typeface="BIZ UDPゴシック" panose="020B0400000000000000" pitchFamily="50" charset="-128"/>
                  <a:ea typeface="BIZ UDPゴシック" panose="020B0400000000000000" pitchFamily="50" charset="-128"/>
                  <a:cs typeface="+mn-cs"/>
                </a:rPr>
                <a:t>入浴お知らせ</a:t>
              </a:r>
              <a:endParaRPr kumimoji="1" lang="en-US" altLang="ja-JP" sz="1200" b="0" i="0" u="none" strike="noStrike" kern="1200" cap="none" spc="0" normalizeH="0" baseline="0" noProof="0" dirty="0" smtClean="0">
                <a:ln>
                  <a:noFill/>
                </a:ln>
                <a:solidFill>
                  <a:srgbClr val="E7E6E6">
                    <a:lumMod val="10000"/>
                  </a:srgbClr>
                </a:solidFill>
                <a:effectLst/>
                <a:uLnTx/>
                <a:uFillTx/>
                <a:latin typeface="BIZ UDPゴシック" panose="020B0400000000000000" pitchFamily="50" charset="-128"/>
                <a:ea typeface="BIZ UDP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dirty="0" smtClean="0">
                  <a:ln>
                    <a:noFill/>
                  </a:ln>
                  <a:solidFill>
                    <a:srgbClr val="E7E6E6">
                      <a:lumMod val="10000"/>
                    </a:srgbClr>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900" b="0" i="0" u="none" strike="noStrike" kern="1200" cap="none" spc="0" normalizeH="0" baseline="0" noProof="0" dirty="0" smtClean="0">
                  <a:ln>
                    <a:noFill/>
                  </a:ln>
                  <a:solidFill>
                    <a:srgbClr val="E7E6E6">
                      <a:lumMod val="10000"/>
                    </a:srgbClr>
                  </a:solidFill>
                  <a:effectLst/>
                  <a:uLnTx/>
                  <a:uFillTx/>
                  <a:latin typeface="BIZ UDPゴシック" panose="020B0400000000000000" pitchFamily="50" charset="-128"/>
                  <a:ea typeface="BIZ UDPゴシック" panose="020B0400000000000000" pitchFamily="50" charset="-128"/>
                  <a:cs typeface="+mn-cs"/>
                </a:rPr>
                <a:t>台所リモコン</a:t>
              </a:r>
              <a:r>
                <a:rPr kumimoji="1" lang="en-US" altLang="ja-JP" sz="900" b="0" i="0" u="none" strike="noStrike" kern="1200" cap="none" spc="0" normalizeH="0" baseline="0" noProof="0" dirty="0" smtClean="0">
                  <a:ln>
                    <a:noFill/>
                  </a:ln>
                  <a:solidFill>
                    <a:srgbClr val="E7E6E6">
                      <a:lumMod val="10000"/>
                    </a:srgbClr>
                  </a:solidFill>
                  <a:effectLst/>
                  <a:uLnTx/>
                  <a:uFillTx/>
                  <a:latin typeface="BIZ UDPゴシック" panose="020B0400000000000000" pitchFamily="50" charset="-128"/>
                  <a:ea typeface="BIZ UDPゴシック" panose="020B0400000000000000" pitchFamily="50" charset="-128"/>
                  <a:cs typeface="+mn-cs"/>
                </a:rPr>
                <a:t>)</a:t>
              </a:r>
              <a:endParaRPr kumimoji="1" lang="ja-JP" altLang="en-US" sz="900" b="0" i="0" u="none" strike="noStrike" kern="1200" cap="none" spc="0" normalizeH="0" baseline="0" noProof="0" dirty="0">
                <a:ln>
                  <a:noFill/>
                </a:ln>
                <a:solidFill>
                  <a:srgbClr val="E7E6E6">
                    <a:lumMod val="10000"/>
                  </a:srgbClr>
                </a:solidFill>
                <a:effectLst/>
                <a:uLnTx/>
                <a:uFillTx/>
                <a:latin typeface="BIZ UDPゴシック" panose="020B0400000000000000" pitchFamily="50" charset="-128"/>
                <a:ea typeface="BIZ UDPゴシック" panose="020B0400000000000000" pitchFamily="50" charset="-128"/>
                <a:cs typeface="+mn-cs"/>
              </a:endParaRPr>
            </a:p>
          </p:txBody>
        </p:sp>
      </p:grpSp>
      <p:sp>
        <p:nvSpPr>
          <p:cNvPr id="150" name="テキスト ボックス 149"/>
          <p:cNvSpPr txBox="1"/>
          <p:nvPr/>
        </p:nvSpPr>
        <p:spPr>
          <a:xfrm>
            <a:off x="6955246" y="6789319"/>
            <a:ext cx="569387" cy="276999"/>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600" b="0" i="0" u="none" strike="noStrike" kern="12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浴室に</a:t>
            </a:r>
            <a:endParaRPr kumimoji="1" lang="en-US" altLang="ja-JP" sz="600" b="0" i="0" u="none" strike="noStrike" kern="12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600" b="0" i="0" u="none" strike="noStrike" kern="12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入ったわね</a:t>
            </a:r>
            <a:endParaRPr kumimoji="1" lang="ja-JP" altLang="en-US" sz="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152" name="テキスト ボックス 151"/>
          <p:cNvSpPr txBox="1"/>
          <p:nvPr/>
        </p:nvSpPr>
        <p:spPr>
          <a:xfrm>
            <a:off x="8910739" y="6828115"/>
            <a:ext cx="569387" cy="184666"/>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600" b="0" i="0" u="none" strike="noStrike" kern="12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入浴中ね！</a:t>
            </a:r>
            <a:endParaRPr kumimoji="1" lang="ja-JP" altLang="en-US" sz="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153" name="テキスト ボックス 152"/>
          <p:cNvSpPr txBox="1"/>
          <p:nvPr/>
        </p:nvSpPr>
        <p:spPr>
          <a:xfrm>
            <a:off x="10604008" y="6771419"/>
            <a:ext cx="569387" cy="276999"/>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600" b="0" i="0" u="none" strike="noStrike" kern="12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おふろを</a:t>
            </a:r>
            <a:endParaRPr kumimoji="1" lang="en-US" altLang="ja-JP" sz="600" b="0" i="0" u="none" strike="noStrike" kern="12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600" b="0" i="0" u="none" strike="noStrike" kern="12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出たわね！</a:t>
            </a:r>
            <a:endParaRPr kumimoji="1" lang="ja-JP" altLang="en-US" sz="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154" name="テキスト ボックス 153"/>
          <p:cNvSpPr txBox="1"/>
          <p:nvPr/>
        </p:nvSpPr>
        <p:spPr>
          <a:xfrm>
            <a:off x="12311641" y="6769982"/>
            <a:ext cx="492443" cy="276999"/>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600" b="0" i="0" u="none" strike="noStrike" kern="12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浴室を</a:t>
            </a:r>
            <a:endParaRPr kumimoji="1" lang="en-US" altLang="ja-JP" sz="600" b="0" i="0" u="none" strike="noStrike" kern="12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600" b="0" i="0" u="none" strike="noStrike" kern="12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出たのね</a:t>
            </a:r>
            <a:endParaRPr kumimoji="1" lang="ja-JP" altLang="en-US" sz="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155" name="二等辺三角形 154"/>
          <p:cNvSpPr/>
          <p:nvPr/>
        </p:nvSpPr>
        <p:spPr>
          <a:xfrm rot="5400000">
            <a:off x="7275875" y="7548161"/>
            <a:ext cx="235981" cy="128653"/>
          </a:xfrm>
          <a:prstGeom prst="triangle">
            <a:avLst/>
          </a:prstGeom>
          <a:solidFill>
            <a:srgbClr val="AECE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59" name="二等辺三角形 158"/>
          <p:cNvSpPr/>
          <p:nvPr/>
        </p:nvSpPr>
        <p:spPr>
          <a:xfrm rot="5400000">
            <a:off x="9061488" y="7530703"/>
            <a:ext cx="235981" cy="128653"/>
          </a:xfrm>
          <a:prstGeom prst="triangle">
            <a:avLst/>
          </a:prstGeom>
          <a:solidFill>
            <a:srgbClr val="AECE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60" name="二等辺三角形 159"/>
          <p:cNvSpPr/>
          <p:nvPr/>
        </p:nvSpPr>
        <p:spPr>
          <a:xfrm rot="5400000">
            <a:off x="10686064" y="7546679"/>
            <a:ext cx="235981" cy="128653"/>
          </a:xfrm>
          <a:prstGeom prst="triangle">
            <a:avLst/>
          </a:prstGeom>
          <a:solidFill>
            <a:srgbClr val="AECE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62" name="テキスト ボックス 161"/>
          <p:cNvSpPr txBox="1"/>
          <p:nvPr/>
        </p:nvSpPr>
        <p:spPr>
          <a:xfrm>
            <a:off x="5782639" y="9094354"/>
            <a:ext cx="2386900" cy="5078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smtClean="0">
                <a:ln>
                  <a:noFill/>
                </a:ln>
                <a:solidFill>
                  <a:schemeClr val="tx1">
                    <a:lumMod val="85000"/>
                    <a:lumOff val="15000"/>
                  </a:schemeClr>
                </a:solidFill>
                <a:effectLst/>
                <a:uLnTx/>
                <a:uFillTx/>
                <a:latin typeface="BIZ UDPゴシック" panose="020B0400000000000000" pitchFamily="50" charset="-128"/>
                <a:ea typeface="BIZ UDPゴシック" panose="020B0400000000000000" pitchFamily="50" charset="-128"/>
                <a:cs typeface="+mn-cs"/>
              </a:rPr>
              <a:t>ワンボタンで浴室の音を聞くことができます。シャワーなどの小さい音も確認できて安心です。</a:t>
            </a:r>
            <a:endParaRPr kumimoji="1" lang="ja-JP" altLang="en-US" sz="900" b="0" i="0" u="none" strike="noStrike" kern="1200" cap="none" spc="0" normalizeH="0" baseline="0" noProof="0" dirty="0">
              <a:ln>
                <a:noFill/>
              </a:ln>
              <a:solidFill>
                <a:schemeClr val="tx1">
                  <a:lumMod val="85000"/>
                  <a:lumOff val="15000"/>
                </a:schemeClr>
              </a:solidFill>
              <a:effectLst/>
              <a:uLnTx/>
              <a:uFillTx/>
              <a:latin typeface="BIZ UDPゴシック" panose="020B0400000000000000" pitchFamily="50" charset="-128"/>
              <a:ea typeface="BIZ UDPゴシック" panose="020B0400000000000000" pitchFamily="50" charset="-128"/>
              <a:cs typeface="+mn-cs"/>
            </a:endParaRPr>
          </a:p>
        </p:txBody>
      </p:sp>
      <p:grpSp>
        <p:nvGrpSpPr>
          <p:cNvPr id="164" name="グループ化 163"/>
          <p:cNvGrpSpPr/>
          <p:nvPr/>
        </p:nvGrpSpPr>
        <p:grpSpPr>
          <a:xfrm>
            <a:off x="5852291" y="8630435"/>
            <a:ext cx="1257233" cy="426329"/>
            <a:chOff x="125893" y="1729077"/>
            <a:chExt cx="1257233" cy="426329"/>
          </a:xfrm>
        </p:grpSpPr>
        <p:sp>
          <p:nvSpPr>
            <p:cNvPr id="166" name="正方形/長方形 165"/>
            <p:cNvSpPr/>
            <p:nvPr/>
          </p:nvSpPr>
          <p:spPr>
            <a:xfrm>
              <a:off x="185851" y="1731177"/>
              <a:ext cx="1140315" cy="424229"/>
            </a:xfrm>
            <a:prstGeom prst="rect">
              <a:avLst/>
            </a:prstGeom>
            <a:solidFill>
              <a:srgbClr val="FFE9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70" name="テキスト ボックス 169"/>
            <p:cNvSpPr txBox="1"/>
            <p:nvPr/>
          </p:nvSpPr>
          <p:spPr>
            <a:xfrm>
              <a:off x="125893" y="1729077"/>
              <a:ext cx="1257233" cy="415498"/>
            </a:xfrm>
            <a:prstGeom prst="rect">
              <a:avLst/>
            </a:prstGeom>
            <a:noFill/>
            <a:ln>
              <a:no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srgbClr val="E7E6E6">
                      <a:lumMod val="10000"/>
                    </a:srgbClr>
                  </a:solidFill>
                  <a:effectLst/>
                  <a:uLnTx/>
                  <a:uFillTx/>
                  <a:latin typeface="BIZ UDPゴシック" panose="020B0400000000000000" pitchFamily="50" charset="-128"/>
                  <a:ea typeface="BIZ UDPゴシック" panose="020B0400000000000000" pitchFamily="50" charset="-128"/>
                  <a:cs typeface="+mn-cs"/>
                </a:rPr>
                <a:t>音声モニター</a:t>
              </a:r>
              <a:endParaRPr kumimoji="1" lang="en-US" altLang="ja-JP" sz="1200" b="0" i="0" u="none" strike="noStrike" kern="1200" cap="none" spc="0" normalizeH="0" baseline="0" noProof="0" dirty="0" smtClean="0">
                <a:ln>
                  <a:noFill/>
                </a:ln>
                <a:solidFill>
                  <a:srgbClr val="E7E6E6">
                    <a:lumMod val="10000"/>
                  </a:srgbClr>
                </a:solidFill>
                <a:effectLst/>
                <a:uLnTx/>
                <a:uFillTx/>
                <a:latin typeface="BIZ UDPゴシック" panose="020B0400000000000000" pitchFamily="50" charset="-128"/>
                <a:ea typeface="BIZ UDP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dirty="0" smtClean="0">
                  <a:ln>
                    <a:noFill/>
                  </a:ln>
                  <a:solidFill>
                    <a:srgbClr val="E7E6E6">
                      <a:lumMod val="10000"/>
                    </a:srgbClr>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900" b="0" i="0" u="none" strike="noStrike" kern="1200" cap="none" spc="0" normalizeH="0" baseline="0" noProof="0" dirty="0" smtClean="0">
                  <a:ln>
                    <a:noFill/>
                  </a:ln>
                  <a:solidFill>
                    <a:srgbClr val="E7E6E6">
                      <a:lumMod val="10000"/>
                    </a:srgbClr>
                  </a:solidFill>
                  <a:effectLst/>
                  <a:uLnTx/>
                  <a:uFillTx/>
                  <a:latin typeface="BIZ UDPゴシック" panose="020B0400000000000000" pitchFamily="50" charset="-128"/>
                  <a:ea typeface="BIZ UDPゴシック" panose="020B0400000000000000" pitchFamily="50" charset="-128"/>
                  <a:cs typeface="+mn-cs"/>
                </a:rPr>
                <a:t>台所リモコン</a:t>
              </a:r>
              <a:r>
                <a:rPr kumimoji="1" lang="en-US" altLang="ja-JP" sz="900" b="0" i="0" u="none" strike="noStrike" kern="1200" cap="none" spc="0" normalizeH="0" baseline="0" noProof="0" dirty="0" smtClean="0">
                  <a:ln>
                    <a:noFill/>
                  </a:ln>
                  <a:solidFill>
                    <a:srgbClr val="E7E6E6">
                      <a:lumMod val="10000"/>
                    </a:srgbClr>
                  </a:solidFill>
                  <a:effectLst/>
                  <a:uLnTx/>
                  <a:uFillTx/>
                  <a:latin typeface="BIZ UDPゴシック" panose="020B0400000000000000" pitchFamily="50" charset="-128"/>
                  <a:ea typeface="BIZ UDPゴシック" panose="020B0400000000000000" pitchFamily="50" charset="-128"/>
                  <a:cs typeface="+mn-cs"/>
                </a:rPr>
                <a:t>)</a:t>
              </a:r>
              <a:endParaRPr kumimoji="1" lang="ja-JP" altLang="en-US" sz="900" b="0" i="0" u="none" strike="noStrike" kern="1200" cap="none" spc="0" normalizeH="0" baseline="0" noProof="0" dirty="0">
                <a:ln>
                  <a:noFill/>
                </a:ln>
                <a:solidFill>
                  <a:srgbClr val="E7E6E6">
                    <a:lumMod val="10000"/>
                  </a:srgbClr>
                </a:solidFill>
                <a:effectLst/>
                <a:uLnTx/>
                <a:uFillTx/>
                <a:latin typeface="BIZ UDPゴシック" panose="020B0400000000000000" pitchFamily="50" charset="-128"/>
                <a:ea typeface="BIZ UDPゴシック" panose="020B0400000000000000" pitchFamily="50" charset="-128"/>
                <a:cs typeface="+mn-cs"/>
              </a:endParaRPr>
            </a:p>
          </p:txBody>
        </p:sp>
      </p:grpSp>
      <p:grpSp>
        <p:nvGrpSpPr>
          <p:cNvPr id="171" name="グループ化 170"/>
          <p:cNvGrpSpPr/>
          <p:nvPr/>
        </p:nvGrpSpPr>
        <p:grpSpPr>
          <a:xfrm>
            <a:off x="8566654" y="8604081"/>
            <a:ext cx="1213545" cy="434212"/>
            <a:chOff x="149235" y="1721194"/>
            <a:chExt cx="1213545" cy="434212"/>
          </a:xfrm>
        </p:grpSpPr>
        <p:sp>
          <p:nvSpPr>
            <p:cNvPr id="172" name="正方形/長方形 171"/>
            <p:cNvSpPr/>
            <p:nvPr/>
          </p:nvSpPr>
          <p:spPr>
            <a:xfrm>
              <a:off x="185851" y="1731177"/>
              <a:ext cx="1140315" cy="424229"/>
            </a:xfrm>
            <a:prstGeom prst="rect">
              <a:avLst/>
            </a:prstGeom>
            <a:solidFill>
              <a:srgbClr val="FFE9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90" name="テキスト ボックス 189"/>
            <p:cNvSpPr txBox="1"/>
            <p:nvPr/>
          </p:nvSpPr>
          <p:spPr>
            <a:xfrm>
              <a:off x="149235" y="1721194"/>
              <a:ext cx="1213545" cy="415498"/>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srgbClr val="E7E6E6">
                      <a:lumMod val="10000"/>
                    </a:srgbClr>
                  </a:solidFill>
                  <a:effectLst/>
                  <a:uLnTx/>
                  <a:uFillTx/>
                  <a:latin typeface="BIZ UDPゴシック" panose="020B0400000000000000" pitchFamily="50" charset="-128"/>
                  <a:ea typeface="BIZ UDPゴシック" panose="020B0400000000000000" pitchFamily="50" charset="-128"/>
                  <a:cs typeface="+mn-cs"/>
                </a:rPr>
                <a:t>浴室モニター</a:t>
              </a:r>
              <a:endParaRPr kumimoji="1" lang="en-US" altLang="ja-JP" sz="1200" b="0" i="0" u="none" strike="noStrike" kern="1200" cap="none" spc="0" normalizeH="0" baseline="0" noProof="0" dirty="0" smtClean="0">
                <a:ln>
                  <a:noFill/>
                </a:ln>
                <a:solidFill>
                  <a:srgbClr val="E7E6E6">
                    <a:lumMod val="10000"/>
                  </a:srgbClr>
                </a:solidFill>
                <a:effectLst/>
                <a:uLnTx/>
                <a:uFillTx/>
                <a:latin typeface="BIZ UDPゴシック" panose="020B0400000000000000" pitchFamily="50" charset="-128"/>
                <a:ea typeface="BIZ UDP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dirty="0" smtClean="0">
                  <a:ln>
                    <a:noFill/>
                  </a:ln>
                  <a:solidFill>
                    <a:srgbClr val="E7E6E6">
                      <a:lumMod val="10000"/>
                    </a:srgbClr>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900" b="0" i="0" u="none" strike="noStrike" kern="1200" cap="none" spc="0" normalizeH="0" baseline="0" noProof="0" dirty="0" smtClean="0">
                  <a:ln>
                    <a:noFill/>
                  </a:ln>
                  <a:solidFill>
                    <a:srgbClr val="E7E6E6">
                      <a:lumMod val="10000"/>
                    </a:srgbClr>
                  </a:solidFill>
                  <a:effectLst/>
                  <a:uLnTx/>
                  <a:uFillTx/>
                  <a:latin typeface="BIZ UDPゴシック" panose="020B0400000000000000" pitchFamily="50" charset="-128"/>
                  <a:ea typeface="BIZ UDPゴシック" panose="020B0400000000000000" pitchFamily="50" charset="-128"/>
                  <a:cs typeface="+mn-cs"/>
                </a:rPr>
                <a:t>台所リモコン</a:t>
              </a:r>
              <a:r>
                <a:rPr kumimoji="1" lang="en-US" altLang="ja-JP" sz="900" b="0" i="0" u="none" strike="noStrike" kern="1200" cap="none" spc="0" normalizeH="0" baseline="0" noProof="0" dirty="0" smtClean="0">
                  <a:ln>
                    <a:noFill/>
                  </a:ln>
                  <a:solidFill>
                    <a:srgbClr val="E7E6E6">
                      <a:lumMod val="10000"/>
                    </a:srgbClr>
                  </a:solidFill>
                  <a:effectLst/>
                  <a:uLnTx/>
                  <a:uFillTx/>
                  <a:latin typeface="BIZ UDPゴシック" panose="020B0400000000000000" pitchFamily="50" charset="-128"/>
                  <a:ea typeface="BIZ UDPゴシック" panose="020B0400000000000000" pitchFamily="50" charset="-128"/>
                  <a:cs typeface="+mn-cs"/>
                </a:rPr>
                <a:t>)</a:t>
              </a:r>
              <a:endParaRPr kumimoji="1" lang="ja-JP" altLang="en-US" sz="900" b="0" i="0" u="none" strike="noStrike" kern="1200" cap="none" spc="0" normalizeH="0" baseline="0" noProof="0" dirty="0">
                <a:ln>
                  <a:noFill/>
                </a:ln>
                <a:solidFill>
                  <a:srgbClr val="E7E6E6">
                    <a:lumMod val="10000"/>
                  </a:srgbClr>
                </a:solidFill>
                <a:effectLst/>
                <a:uLnTx/>
                <a:uFillTx/>
                <a:latin typeface="BIZ UDPゴシック" panose="020B0400000000000000" pitchFamily="50" charset="-128"/>
                <a:ea typeface="BIZ UDPゴシック" panose="020B0400000000000000" pitchFamily="50" charset="-128"/>
                <a:cs typeface="+mn-cs"/>
              </a:endParaRPr>
            </a:p>
          </p:txBody>
        </p:sp>
      </p:grpSp>
      <p:sp>
        <p:nvSpPr>
          <p:cNvPr id="191" name="テキスト ボックス 190"/>
          <p:cNvSpPr txBox="1"/>
          <p:nvPr/>
        </p:nvSpPr>
        <p:spPr>
          <a:xfrm>
            <a:off x="8542163" y="9088233"/>
            <a:ext cx="2327718" cy="51684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台所リモコンの「浴室モニタースイッチ」を押すと、入浴している方の入浴時間や状況を確認できます。</a:t>
            </a:r>
            <a:endParaRPr kumimoji="1" lang="ja-JP" altLang="en-US" sz="9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207" name="テキスト ボックス 13"/>
          <p:cNvSpPr txBox="1">
            <a:spLocks noChangeArrowheads="1"/>
          </p:cNvSpPr>
          <p:nvPr/>
        </p:nvSpPr>
        <p:spPr bwMode="auto">
          <a:xfrm>
            <a:off x="5903533" y="5786358"/>
            <a:ext cx="412636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コロナエコキュート</a:t>
            </a:r>
            <a:r>
              <a:rPr kumimoji="1" lang="ja-JP" altLang="en-US" sz="120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は</a:t>
            </a:r>
            <a:r>
              <a:rPr kumimoji="1" lang="ja-JP" altLang="en-US" sz="160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みまもり機能充実</a:t>
            </a:r>
            <a:r>
              <a:rPr kumimoji="1" lang="ja-JP" altLang="en-US" sz="120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で</a:t>
            </a:r>
            <a:endParaRPr kumimoji="1" lang="en-US" altLang="ja-JP" sz="120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208" name="テキスト ボックス 13"/>
          <p:cNvSpPr txBox="1">
            <a:spLocks noChangeArrowheads="1"/>
          </p:cNvSpPr>
          <p:nvPr/>
        </p:nvSpPr>
        <p:spPr bwMode="auto">
          <a:xfrm>
            <a:off x="9258033" y="5797899"/>
            <a:ext cx="312049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家族</a:t>
            </a:r>
            <a:r>
              <a:rPr kumimoji="1" lang="ja-JP" altLang="en-US" sz="120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の</a:t>
            </a:r>
            <a:r>
              <a:rPr kumimoji="1" lang="ja-JP" altLang="en-US" sz="160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快適</a:t>
            </a:r>
            <a:r>
              <a:rPr kumimoji="1" lang="ja-JP" altLang="en-US" sz="160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入浴</a:t>
            </a:r>
            <a:r>
              <a:rPr kumimoji="1" lang="ja-JP" altLang="en-US" sz="120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を</a:t>
            </a:r>
            <a:r>
              <a:rPr kumimoji="1" lang="ja-JP" altLang="en-US" sz="160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サポート</a:t>
            </a:r>
            <a:endParaRPr kumimoji="1" lang="ja-JP" altLang="en-US" sz="120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209" name="テキスト ボックス 208"/>
          <p:cNvSpPr txBox="1"/>
          <p:nvPr/>
        </p:nvSpPr>
        <p:spPr>
          <a:xfrm>
            <a:off x="11335305" y="8524897"/>
            <a:ext cx="1998813" cy="20005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7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コロナのエコキュートで</a:t>
            </a:r>
            <a:endParaRPr kumimoji="1" lang="ja-JP" altLang="en-US" sz="7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pic>
        <p:nvPicPr>
          <p:cNvPr id="210" name="図 209"/>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1937891" y="8803652"/>
            <a:ext cx="690831" cy="690831"/>
          </a:xfrm>
          <a:prstGeom prst="rect">
            <a:avLst/>
          </a:prstGeom>
        </p:spPr>
      </p:pic>
      <p:pic>
        <p:nvPicPr>
          <p:cNvPr id="211" name="図 210"/>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1173395" y="8815833"/>
            <a:ext cx="680743" cy="680743"/>
          </a:xfrm>
          <a:prstGeom prst="rect">
            <a:avLst/>
          </a:prstGeom>
        </p:spPr>
      </p:pic>
      <p:sp>
        <p:nvSpPr>
          <p:cNvPr id="216" name="テキスト ボックス 215"/>
          <p:cNvSpPr txBox="1"/>
          <p:nvPr/>
        </p:nvSpPr>
        <p:spPr>
          <a:xfrm>
            <a:off x="11257148" y="8661536"/>
            <a:ext cx="1613915" cy="20005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7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子育てママの困った</a:t>
            </a:r>
            <a:r>
              <a:rPr kumimoji="1" lang="en-US" altLang="ja-JP" sz="7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a:t>
            </a:r>
            <a:r>
              <a:rPr kumimoji="1" lang="ja-JP" altLang="en-US" sz="7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を解決！</a:t>
            </a:r>
            <a:endParaRPr kumimoji="1" lang="ja-JP" altLang="en-US" sz="7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217" name="テキスト ボックス 216"/>
          <p:cNvSpPr txBox="1"/>
          <p:nvPr/>
        </p:nvSpPr>
        <p:spPr>
          <a:xfrm>
            <a:off x="12105884" y="9438435"/>
            <a:ext cx="706749" cy="18466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600" b="0" i="0" u="none" strike="noStrike" kern="120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rPr>
              <a:t>▲動画</a:t>
            </a:r>
            <a:endParaRPr kumimoji="1" lang="ja-JP" altLang="en-US" sz="6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218" name="テキスト ボックス 217"/>
          <p:cNvSpPr txBox="1"/>
          <p:nvPr/>
        </p:nvSpPr>
        <p:spPr>
          <a:xfrm>
            <a:off x="11279913" y="9430142"/>
            <a:ext cx="706749" cy="18466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600" b="0" i="0" u="none" strike="noStrike" kern="120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rPr>
              <a:t>▲サイト</a:t>
            </a:r>
            <a:endParaRPr kumimoji="1" lang="ja-JP" altLang="en-US" sz="6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cxnSp>
        <p:nvCxnSpPr>
          <p:cNvPr id="219" name="直線コネクタ 218"/>
          <p:cNvCxnSpPr/>
          <p:nvPr/>
        </p:nvCxnSpPr>
        <p:spPr>
          <a:xfrm>
            <a:off x="8286452" y="8621085"/>
            <a:ext cx="0" cy="904593"/>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220" name="直線コネクタ 219"/>
          <p:cNvCxnSpPr/>
          <p:nvPr/>
        </p:nvCxnSpPr>
        <p:spPr>
          <a:xfrm>
            <a:off x="5779260" y="8485533"/>
            <a:ext cx="7055803" cy="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221" name="直線コネクタ 220"/>
          <p:cNvCxnSpPr/>
          <p:nvPr/>
        </p:nvCxnSpPr>
        <p:spPr>
          <a:xfrm>
            <a:off x="10986794" y="8518528"/>
            <a:ext cx="0" cy="919907"/>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sp>
        <p:nvSpPr>
          <p:cNvPr id="222" name="テキスト ボックス 13"/>
          <p:cNvSpPr txBox="1">
            <a:spLocks noChangeArrowheads="1"/>
          </p:cNvSpPr>
          <p:nvPr/>
        </p:nvSpPr>
        <p:spPr bwMode="auto">
          <a:xfrm>
            <a:off x="493355" y="924118"/>
            <a:ext cx="987001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ja-JP" altLang="en-US" sz="1500" dirty="0" smtClean="0">
                <a:latin typeface="BIZ UDPゴシック" panose="020B0400000000000000" pitchFamily="50" charset="-128"/>
                <a:ea typeface="BIZ UDPゴシック" panose="020B0400000000000000" pitchFamily="50" charset="-128"/>
              </a:rPr>
              <a:t>太陽光発電余剰電力</a:t>
            </a:r>
            <a:r>
              <a:rPr kumimoji="1" lang="ja-JP" altLang="en-US" sz="1400" dirty="0" smtClean="0">
                <a:latin typeface="BIZ UDPゴシック" panose="020B0400000000000000" pitchFamily="50" charset="-128"/>
                <a:ea typeface="BIZ UDPゴシック" panose="020B0400000000000000" pitchFamily="50" charset="-128"/>
              </a:rPr>
              <a:t>は</a:t>
            </a:r>
            <a:r>
              <a:rPr kumimoji="1" lang="ja-JP" altLang="en-US" sz="1600" dirty="0" smtClean="0">
                <a:latin typeface="BIZ UDPゴシック" panose="020B0400000000000000" pitchFamily="50" charset="-128"/>
                <a:ea typeface="BIZ UDPゴシック" panose="020B0400000000000000" pitchFamily="50" charset="-128"/>
              </a:rPr>
              <a:t>自家消費</a:t>
            </a:r>
            <a:r>
              <a:rPr kumimoji="1" lang="ja-JP" altLang="en-US" sz="1500" dirty="0" smtClean="0">
                <a:latin typeface="BIZ UDPゴシック" panose="020B0400000000000000" pitchFamily="50" charset="-128"/>
                <a:ea typeface="BIZ UDPゴシック" panose="020B0400000000000000" pitchFamily="50" charset="-128"/>
              </a:rPr>
              <a:t>をおすすめします！　</a:t>
            </a:r>
            <a:r>
              <a:rPr kumimoji="1" lang="ja-JP" altLang="en-US" sz="1400" dirty="0" smtClean="0">
                <a:latin typeface="BIZ UDPゴシック" panose="020B0400000000000000" pitchFamily="50" charset="-128"/>
                <a:ea typeface="BIZ UDPゴシック" panose="020B0400000000000000" pitchFamily="50" charset="-128"/>
              </a:rPr>
              <a:t>コロナエコキュートは</a:t>
            </a:r>
            <a:r>
              <a:rPr kumimoji="1" lang="ja-JP" altLang="en-US" sz="1500" dirty="0" smtClean="0">
                <a:latin typeface="BIZ UDPゴシック" panose="020B0400000000000000" pitchFamily="50" charset="-128"/>
                <a:ea typeface="BIZ UDPゴシック" panose="020B0400000000000000" pitchFamily="50" charset="-128"/>
              </a:rPr>
              <a:t>太陽光発電余剰電力を有効活用できます。</a:t>
            </a:r>
            <a:endParaRPr kumimoji="1" lang="ja-JP" altLang="en-US" sz="1500" dirty="0">
              <a:latin typeface="BIZ UDPゴシック" panose="020B0400000000000000" pitchFamily="50" charset="-128"/>
              <a:ea typeface="BIZ UDPゴシック" panose="020B0400000000000000" pitchFamily="50" charset="-128"/>
            </a:endParaRPr>
          </a:p>
        </p:txBody>
      </p:sp>
      <p:sp>
        <p:nvSpPr>
          <p:cNvPr id="223" name="角丸四角形 305"/>
          <p:cNvSpPr>
            <a:spLocks noChangeArrowheads="1"/>
          </p:cNvSpPr>
          <p:nvPr/>
        </p:nvSpPr>
        <p:spPr bwMode="auto">
          <a:xfrm>
            <a:off x="10310003" y="1657417"/>
            <a:ext cx="2375072" cy="445708"/>
          </a:xfrm>
          <a:prstGeom prst="roundRect">
            <a:avLst>
              <a:gd name="adj" fmla="val 16667"/>
            </a:avLst>
          </a:prstGeom>
          <a:noFill/>
          <a:ln>
            <a:solidFill>
              <a:srgbClr val="DD7777"/>
            </a:solidFill>
          </a:ln>
        </p:spPr>
        <p:txBody>
          <a:bodyPr wrap="square" lIns="46800" tIns="46800" rIns="46800" bIns="46800" anchor="ctr">
            <a:spAutoFit/>
          </a:bodyPr>
          <a:lstStyle/>
          <a:p>
            <a:pPr eaLnBrk="1"/>
            <a:endParaRPr lang="ja-JP" altLang="en-US">
              <a:ea typeface="ＭＳ Ｐゴシック" panose="020B0600070205080204" pitchFamily="50" charset="-128"/>
            </a:endParaRPr>
          </a:p>
        </p:txBody>
      </p:sp>
      <p:sp>
        <p:nvSpPr>
          <p:cNvPr id="226" name="テキスト ボックス 8"/>
          <p:cNvSpPr txBox="1">
            <a:spLocks noChangeArrowheads="1"/>
          </p:cNvSpPr>
          <p:nvPr/>
        </p:nvSpPr>
        <p:spPr bwMode="auto">
          <a:xfrm>
            <a:off x="10408396" y="1644386"/>
            <a:ext cx="163378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ja-JP" altLang="en-US" sz="1200" b="1" dirty="0" smtClean="0">
                <a:solidFill>
                  <a:schemeClr val="bg2">
                    <a:lumMod val="25000"/>
                  </a:schemeClr>
                </a:solidFill>
                <a:latin typeface="BIZ UDPゴシック" panose="020B0400000000000000" pitchFamily="50" charset="-128"/>
                <a:ea typeface="BIZ UDPゴシック" panose="020B0400000000000000" pitchFamily="50" charset="-128"/>
              </a:rPr>
              <a:t>ソーラーモード</a:t>
            </a:r>
            <a:r>
              <a:rPr kumimoji="1" lang="ja-JP" altLang="en-US" sz="1200" b="1" dirty="0">
                <a:solidFill>
                  <a:schemeClr val="bg2">
                    <a:lumMod val="25000"/>
                  </a:schemeClr>
                </a:solidFill>
                <a:latin typeface="BIZ UDPゴシック" panose="020B0400000000000000" pitchFamily="50" charset="-128"/>
                <a:ea typeface="BIZ UDPゴシック" panose="020B0400000000000000" pitchFamily="50" charset="-128"/>
              </a:rPr>
              <a:t>プラス</a:t>
            </a:r>
          </a:p>
        </p:txBody>
      </p:sp>
      <p:sp>
        <p:nvSpPr>
          <p:cNvPr id="232" name="テキスト ボックス 258"/>
          <p:cNvSpPr txBox="1">
            <a:spLocks noChangeArrowheads="1"/>
          </p:cNvSpPr>
          <p:nvPr/>
        </p:nvSpPr>
        <p:spPr bwMode="auto">
          <a:xfrm>
            <a:off x="10405167" y="1933611"/>
            <a:ext cx="213391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defRPr/>
            </a:pPr>
            <a:r>
              <a:rPr kumimoji="1" lang="ja-JP" altLang="en-US" sz="800" dirty="0" smtClean="0">
                <a:solidFill>
                  <a:schemeClr val="bg2">
                    <a:lumMod val="25000"/>
                  </a:schemeClr>
                </a:solidFill>
                <a:latin typeface="メイリオ" panose="020B0604030504040204" pitchFamily="50" charset="-128"/>
                <a:ea typeface="メイリオ" panose="020B0604030504040204" pitchFamily="50" charset="-128"/>
              </a:rPr>
              <a:t>自動で余った電力を使って沸き上げます。</a:t>
            </a:r>
            <a:endParaRPr kumimoji="1" lang="en-US" altLang="ja-JP" sz="800" dirty="0">
              <a:solidFill>
                <a:schemeClr val="bg2">
                  <a:lumMod val="25000"/>
                </a:schemeClr>
              </a:solidFill>
              <a:latin typeface="メイリオ" panose="020B0604030504040204" pitchFamily="50" charset="-128"/>
              <a:ea typeface="メイリオ" panose="020B0604030504040204" pitchFamily="50" charset="-128"/>
            </a:endParaRPr>
          </a:p>
        </p:txBody>
      </p:sp>
      <p:sp>
        <p:nvSpPr>
          <p:cNvPr id="233" name="テキスト ボックス 258"/>
          <p:cNvSpPr txBox="1">
            <a:spLocks noChangeArrowheads="1"/>
          </p:cNvSpPr>
          <p:nvPr/>
        </p:nvSpPr>
        <p:spPr bwMode="auto">
          <a:xfrm>
            <a:off x="10275351" y="2215215"/>
            <a:ext cx="2405937" cy="577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r>
              <a:rPr kumimoji="1" lang="ja-JP" altLang="en-US" sz="1050" dirty="0" smtClean="0">
                <a:latin typeface="メイリオ" panose="020B0604030504040204" pitchFamily="50" charset="-128"/>
                <a:ea typeface="メイリオ" panose="020B0604030504040204" pitchFamily="50" charset="-128"/>
              </a:rPr>
              <a:t>専用の</a:t>
            </a:r>
            <a:r>
              <a:rPr kumimoji="1" lang="en-US" altLang="ja-JP" sz="1050" dirty="0" smtClean="0">
                <a:latin typeface="メイリオ" panose="020B0604030504040204" pitchFamily="50" charset="-128"/>
                <a:ea typeface="メイリオ" panose="020B0604030504040204" pitchFamily="50" charset="-128"/>
              </a:rPr>
              <a:t>HEMS</a:t>
            </a:r>
            <a:r>
              <a:rPr kumimoji="1" lang="ja-JP" altLang="en-US" sz="1050" dirty="0" smtClean="0">
                <a:latin typeface="メイリオ" panose="020B0604030504040204" pitchFamily="50" charset="-128"/>
                <a:ea typeface="メイリオ" panose="020B0604030504040204" pitchFamily="50" charset="-128"/>
              </a:rPr>
              <a:t>を介して天気予測データを基にエコキュートの運転を計画します。</a:t>
            </a:r>
            <a:endParaRPr kumimoji="1" lang="en-US" altLang="ja-JP" sz="1050" dirty="0">
              <a:latin typeface="メイリオ" panose="020B0604030504040204" pitchFamily="50" charset="-128"/>
              <a:ea typeface="メイリオ" panose="020B0604030504040204" pitchFamily="50" charset="-128"/>
            </a:endParaRPr>
          </a:p>
        </p:txBody>
      </p:sp>
      <p:sp>
        <p:nvSpPr>
          <p:cNvPr id="235" name="角丸四角形 305"/>
          <p:cNvSpPr>
            <a:spLocks noChangeArrowheads="1"/>
          </p:cNvSpPr>
          <p:nvPr/>
        </p:nvSpPr>
        <p:spPr bwMode="auto">
          <a:xfrm>
            <a:off x="10300594" y="2862294"/>
            <a:ext cx="2364628" cy="448566"/>
          </a:xfrm>
          <a:prstGeom prst="roundRect">
            <a:avLst>
              <a:gd name="adj" fmla="val 16667"/>
            </a:avLst>
          </a:prstGeom>
          <a:noFill/>
          <a:ln>
            <a:solidFill>
              <a:srgbClr val="DD7777"/>
            </a:solidFill>
          </a:ln>
        </p:spPr>
        <p:txBody>
          <a:bodyPr wrap="square" lIns="46800" tIns="46800" rIns="46800" bIns="46800" anchor="ctr">
            <a:spAutoFit/>
          </a:bodyPr>
          <a:lstStyle/>
          <a:p>
            <a:pPr eaLnBrk="1"/>
            <a:endParaRPr lang="ja-JP" altLang="en-US">
              <a:ea typeface="ＭＳ Ｐゴシック" panose="020B0600070205080204" pitchFamily="50" charset="-128"/>
            </a:endParaRPr>
          </a:p>
        </p:txBody>
      </p:sp>
      <p:sp>
        <p:nvSpPr>
          <p:cNvPr id="238" name="テキスト ボックス 8"/>
          <p:cNvSpPr txBox="1">
            <a:spLocks noChangeArrowheads="1"/>
          </p:cNvSpPr>
          <p:nvPr/>
        </p:nvSpPr>
        <p:spPr bwMode="auto">
          <a:xfrm>
            <a:off x="10346020" y="2856891"/>
            <a:ext cx="175790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kumimoji="1" lang="ja-JP" altLang="en-US" sz="1200" b="1" dirty="0" smtClean="0">
                <a:solidFill>
                  <a:schemeClr val="bg2">
                    <a:lumMod val="25000"/>
                  </a:schemeClr>
                </a:solidFill>
                <a:latin typeface="BIZ UDPゴシック" panose="020B0400000000000000" pitchFamily="50" charset="-128"/>
                <a:ea typeface="BIZ UDPゴシック" panose="020B0400000000000000" pitchFamily="50" charset="-128"/>
              </a:rPr>
              <a:t>ソーラーモード</a:t>
            </a:r>
            <a:endParaRPr kumimoji="1" lang="ja-JP" altLang="en-US" sz="1200" b="1" dirty="0">
              <a:solidFill>
                <a:schemeClr val="bg2">
                  <a:lumMod val="25000"/>
                </a:schemeClr>
              </a:solidFill>
              <a:latin typeface="BIZ UDPゴシック" panose="020B0400000000000000" pitchFamily="50" charset="-128"/>
              <a:ea typeface="BIZ UDPゴシック" panose="020B0400000000000000" pitchFamily="50" charset="-128"/>
            </a:endParaRPr>
          </a:p>
        </p:txBody>
      </p:sp>
      <p:sp>
        <p:nvSpPr>
          <p:cNvPr id="239" name="テキスト ボックス 258"/>
          <p:cNvSpPr txBox="1">
            <a:spLocks noChangeArrowheads="1"/>
          </p:cNvSpPr>
          <p:nvPr/>
        </p:nvSpPr>
        <p:spPr bwMode="auto">
          <a:xfrm>
            <a:off x="10398661" y="3136942"/>
            <a:ext cx="697627"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defRPr/>
            </a:pPr>
            <a:r>
              <a:rPr kumimoji="1" lang="ja-JP" altLang="en-US" sz="800" dirty="0" smtClean="0">
                <a:solidFill>
                  <a:schemeClr val="bg2">
                    <a:lumMod val="25000"/>
                  </a:schemeClr>
                </a:solidFill>
                <a:latin typeface="メイリオ" panose="020B0604030504040204" pitchFamily="50" charset="-128"/>
                <a:ea typeface="メイリオ" panose="020B0604030504040204" pitchFamily="50" charset="-128"/>
              </a:rPr>
              <a:t>手動で設定</a:t>
            </a:r>
            <a:endParaRPr kumimoji="1" lang="en-US" altLang="ja-JP" sz="800" dirty="0">
              <a:solidFill>
                <a:schemeClr val="bg2">
                  <a:lumMod val="25000"/>
                </a:schemeClr>
              </a:solidFill>
              <a:latin typeface="メイリオ" panose="020B0604030504040204" pitchFamily="50" charset="-128"/>
              <a:ea typeface="メイリオ" panose="020B0604030504040204" pitchFamily="50" charset="-128"/>
            </a:endParaRPr>
          </a:p>
        </p:txBody>
      </p:sp>
      <p:sp>
        <p:nvSpPr>
          <p:cNvPr id="240" name="テキスト ボックス 258"/>
          <p:cNvSpPr txBox="1">
            <a:spLocks noChangeArrowheads="1"/>
          </p:cNvSpPr>
          <p:nvPr/>
        </p:nvSpPr>
        <p:spPr bwMode="auto">
          <a:xfrm>
            <a:off x="10299303" y="3421137"/>
            <a:ext cx="2385772" cy="577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r>
              <a:rPr kumimoji="1" lang="en-US" altLang="ja-JP" sz="1050" dirty="0" smtClean="0">
                <a:latin typeface="メイリオ" panose="020B0604030504040204" pitchFamily="50" charset="-128"/>
                <a:ea typeface="メイリオ" panose="020B0604030504040204" pitchFamily="50" charset="-128"/>
              </a:rPr>
              <a:t>HEMS</a:t>
            </a:r>
            <a:r>
              <a:rPr kumimoji="1" lang="ja-JP" altLang="en-US" sz="1050" dirty="0" smtClean="0">
                <a:latin typeface="メイリオ" panose="020B0604030504040204" pitchFamily="50" charset="-128"/>
                <a:ea typeface="メイリオ" panose="020B0604030504040204" pitchFamily="50" charset="-128"/>
              </a:rPr>
              <a:t>を導入していないご家庭でも、天気予報を確認して台所リモコンから手動で設定できます。</a:t>
            </a:r>
            <a:endParaRPr kumimoji="1" lang="en-US" altLang="ja-JP" sz="1050" dirty="0">
              <a:latin typeface="メイリオ" panose="020B0604030504040204" pitchFamily="50" charset="-128"/>
              <a:ea typeface="メイリオ" panose="020B0604030504040204" pitchFamily="50" charset="-128"/>
            </a:endParaRPr>
          </a:p>
        </p:txBody>
      </p:sp>
      <p:cxnSp>
        <p:nvCxnSpPr>
          <p:cNvPr id="242" name="直線コネクタ 241"/>
          <p:cNvCxnSpPr/>
          <p:nvPr/>
        </p:nvCxnSpPr>
        <p:spPr>
          <a:xfrm>
            <a:off x="10405167" y="1905565"/>
            <a:ext cx="2107466" cy="0"/>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43" name="直線コネクタ 242"/>
          <p:cNvCxnSpPr/>
          <p:nvPr/>
        </p:nvCxnSpPr>
        <p:spPr>
          <a:xfrm>
            <a:off x="10405167" y="3118070"/>
            <a:ext cx="2089080" cy="0"/>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pic>
        <p:nvPicPr>
          <p:cNvPr id="245" name="図 244"/>
          <p:cNvPicPr>
            <a:picLocks noChangeAspect="1"/>
          </p:cNvPicPr>
          <p:nvPr/>
        </p:nvPicPr>
        <p:blipFill rotWithShape="1">
          <a:blip r:embed="rId14" cstate="print">
            <a:extLst>
              <a:ext uri="{28A0092B-C50C-407E-A947-70E740481C1C}">
                <a14:useLocalDpi xmlns:a14="http://schemas.microsoft.com/office/drawing/2010/main" val="0"/>
              </a:ext>
            </a:extLst>
          </a:blip>
          <a:srcRect t="12250" b="6188"/>
          <a:stretch/>
        </p:blipFill>
        <p:spPr>
          <a:xfrm>
            <a:off x="5977601" y="2276108"/>
            <a:ext cx="4185142" cy="1980844"/>
          </a:xfrm>
          <a:prstGeom prst="rect">
            <a:avLst/>
          </a:prstGeom>
        </p:spPr>
      </p:pic>
      <p:sp>
        <p:nvSpPr>
          <p:cNvPr id="246" name="テキスト ボックス 8"/>
          <p:cNvSpPr txBox="1">
            <a:spLocks noChangeArrowheads="1"/>
          </p:cNvSpPr>
          <p:nvPr/>
        </p:nvSpPr>
        <p:spPr bwMode="auto">
          <a:xfrm>
            <a:off x="10363365" y="4199070"/>
            <a:ext cx="163698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ja-JP" altLang="en-US" sz="1200" b="1" dirty="0" smtClean="0">
                <a:solidFill>
                  <a:schemeClr val="bg2">
                    <a:lumMod val="25000"/>
                  </a:schemeClr>
                </a:solidFill>
                <a:latin typeface="BIZ UDPゴシック" panose="020B0400000000000000" pitchFamily="50" charset="-128"/>
                <a:ea typeface="BIZ UDPゴシック" panose="020B0400000000000000" pitchFamily="50" charset="-128"/>
              </a:rPr>
              <a:t>ソーラーモードアプリ</a:t>
            </a:r>
            <a:endParaRPr kumimoji="1" lang="ja-JP" altLang="en-US" sz="1200" b="1" dirty="0">
              <a:solidFill>
                <a:schemeClr val="bg2">
                  <a:lumMod val="25000"/>
                </a:schemeClr>
              </a:solidFill>
              <a:latin typeface="BIZ UDPゴシック" panose="020B0400000000000000" pitchFamily="50" charset="-128"/>
              <a:ea typeface="BIZ UDPゴシック" panose="020B0400000000000000" pitchFamily="50" charset="-128"/>
            </a:endParaRPr>
          </a:p>
        </p:txBody>
      </p:sp>
      <p:sp>
        <p:nvSpPr>
          <p:cNvPr id="249" name="テキスト ボックス 258"/>
          <p:cNvSpPr txBox="1">
            <a:spLocks noChangeArrowheads="1"/>
          </p:cNvSpPr>
          <p:nvPr/>
        </p:nvSpPr>
        <p:spPr bwMode="auto">
          <a:xfrm>
            <a:off x="10377515" y="4486991"/>
            <a:ext cx="1620957"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defRPr/>
            </a:pPr>
            <a:r>
              <a:rPr kumimoji="1" lang="ja-JP" altLang="en-US" sz="800" dirty="0" smtClean="0">
                <a:solidFill>
                  <a:schemeClr val="bg2">
                    <a:lumMod val="25000"/>
                  </a:schemeClr>
                </a:solidFill>
                <a:latin typeface="メイリオ" panose="020B0604030504040204" pitchFamily="50" charset="-128"/>
                <a:ea typeface="メイリオ" panose="020B0604030504040204" pitchFamily="50" charset="-128"/>
              </a:rPr>
              <a:t>アプリが自動で天気予報を確認</a:t>
            </a:r>
            <a:endParaRPr kumimoji="1" lang="en-US" altLang="ja-JP" sz="800" dirty="0">
              <a:solidFill>
                <a:schemeClr val="bg2">
                  <a:lumMod val="25000"/>
                </a:schemeClr>
              </a:solidFill>
              <a:latin typeface="メイリオ" panose="020B0604030504040204" pitchFamily="50" charset="-128"/>
              <a:ea typeface="メイリオ" panose="020B0604030504040204" pitchFamily="50" charset="-128"/>
            </a:endParaRPr>
          </a:p>
        </p:txBody>
      </p:sp>
      <p:sp>
        <p:nvSpPr>
          <p:cNvPr id="250" name="テキスト ボックス 258"/>
          <p:cNvSpPr txBox="1">
            <a:spLocks noChangeArrowheads="1"/>
          </p:cNvSpPr>
          <p:nvPr/>
        </p:nvSpPr>
        <p:spPr bwMode="auto">
          <a:xfrm>
            <a:off x="10275351" y="4885472"/>
            <a:ext cx="251171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r>
              <a:rPr kumimoji="1" lang="en-US" altLang="ja-JP" sz="1050" dirty="0" smtClean="0">
                <a:latin typeface="メイリオ" panose="020B0604030504040204" pitchFamily="50" charset="-128"/>
                <a:ea typeface="メイリオ" panose="020B0604030504040204" pitchFamily="50" charset="-128"/>
              </a:rPr>
              <a:t>HEMS</a:t>
            </a:r>
            <a:r>
              <a:rPr kumimoji="1" lang="ja-JP" altLang="en-US" sz="1050" dirty="0" smtClean="0">
                <a:latin typeface="メイリオ" panose="020B0604030504040204" pitchFamily="50" charset="-128"/>
                <a:ea typeface="メイリオ" panose="020B0604030504040204" pitchFamily="50" charset="-128"/>
              </a:rPr>
              <a:t>を導入していないご家庭でも、アプリの設定を行うことで、天気予測データを基に、自動でエコキュートの沸き上げ運転を計画します。</a:t>
            </a:r>
            <a:endParaRPr kumimoji="1" lang="en-US" altLang="ja-JP" sz="1000" dirty="0" smtClean="0">
              <a:latin typeface="メイリオ" panose="020B0604030504040204" pitchFamily="50" charset="-128"/>
              <a:ea typeface="メイリオ" panose="020B0604030504040204" pitchFamily="50" charset="-128"/>
            </a:endParaRPr>
          </a:p>
        </p:txBody>
      </p:sp>
      <p:sp>
        <p:nvSpPr>
          <p:cNvPr id="252" name="テキスト ボックス 251"/>
          <p:cNvSpPr txBox="1"/>
          <p:nvPr/>
        </p:nvSpPr>
        <p:spPr>
          <a:xfrm>
            <a:off x="5844915" y="1828834"/>
            <a:ext cx="4292646" cy="400110"/>
          </a:xfrm>
          <a:prstGeom prst="rect">
            <a:avLst/>
          </a:prstGeom>
          <a:noFill/>
        </p:spPr>
        <p:txBody>
          <a:bodyPr wrap="square" rtlCol="0">
            <a:spAutoFit/>
          </a:bodyPr>
          <a:lstStyle/>
          <a:p>
            <a:r>
              <a:rPr kumimoji="1" lang="ja-JP" altLang="en-US" sz="1000" dirty="0" smtClean="0">
                <a:solidFill>
                  <a:schemeClr val="tx1">
                    <a:lumMod val="85000"/>
                    <a:lumOff val="15000"/>
                  </a:schemeClr>
                </a:solidFill>
                <a:latin typeface="BIZ UDPゴシック" panose="020B0400000000000000" pitchFamily="50" charset="-128"/>
                <a:ea typeface="BIZ UDPゴシック" panose="020B0400000000000000" pitchFamily="50" charset="-128"/>
              </a:rPr>
              <a:t>天気予報を確認して、夜間の沸き上げを一部昼間へ移動して、昼間に発電</a:t>
            </a:r>
            <a:endParaRPr kumimoji="1" lang="en-US" altLang="ja-JP" sz="1000" dirty="0" smtClean="0">
              <a:solidFill>
                <a:schemeClr val="tx1">
                  <a:lumMod val="85000"/>
                  <a:lumOff val="15000"/>
                </a:schemeClr>
              </a:solidFill>
              <a:latin typeface="BIZ UDPゴシック" panose="020B0400000000000000" pitchFamily="50" charset="-128"/>
              <a:ea typeface="BIZ UDPゴシック" panose="020B0400000000000000" pitchFamily="50" charset="-128"/>
            </a:endParaRPr>
          </a:p>
          <a:p>
            <a:r>
              <a:rPr kumimoji="1" lang="ja-JP" altLang="en-US" sz="1000" dirty="0" smtClean="0">
                <a:solidFill>
                  <a:schemeClr val="tx1">
                    <a:lumMod val="85000"/>
                    <a:lumOff val="15000"/>
                  </a:schemeClr>
                </a:solidFill>
                <a:latin typeface="BIZ UDPゴシック" panose="020B0400000000000000" pitchFamily="50" charset="-128"/>
                <a:ea typeface="BIZ UDPゴシック" panose="020B0400000000000000" pitchFamily="50" charset="-128"/>
              </a:rPr>
              <a:t>した電力で沸き上げ運転を行うことができます。</a:t>
            </a:r>
            <a:endParaRPr kumimoji="1" lang="ja-JP" altLang="en-US" sz="1000" dirty="0">
              <a:solidFill>
                <a:schemeClr val="tx1">
                  <a:lumMod val="85000"/>
                  <a:lumOff val="15000"/>
                </a:schemeClr>
              </a:solidFill>
              <a:latin typeface="BIZ UDPゴシック" panose="020B0400000000000000" pitchFamily="50" charset="-128"/>
              <a:ea typeface="BIZ UDPゴシック" panose="020B0400000000000000" pitchFamily="50" charset="-128"/>
            </a:endParaRPr>
          </a:p>
        </p:txBody>
      </p:sp>
      <p:sp>
        <p:nvSpPr>
          <p:cNvPr id="253" name="テキスト ボックス 252"/>
          <p:cNvSpPr txBox="1"/>
          <p:nvPr/>
        </p:nvSpPr>
        <p:spPr>
          <a:xfrm>
            <a:off x="9027067" y="2897231"/>
            <a:ext cx="1005403" cy="215444"/>
          </a:xfrm>
          <a:prstGeom prst="rect">
            <a:avLst/>
          </a:prstGeom>
          <a:noFill/>
        </p:spPr>
        <p:txBody>
          <a:bodyPr wrap="none" rtlCol="0">
            <a:spAutoFit/>
          </a:bodyPr>
          <a:lstStyle/>
          <a:p>
            <a:r>
              <a:rPr kumimoji="1" lang="ja-JP" altLang="en-US" sz="800" dirty="0" smtClean="0">
                <a:latin typeface="メイリオ" panose="020B0604030504040204" pitchFamily="50" charset="-128"/>
                <a:ea typeface="メイリオ" panose="020B0604030504040204" pitchFamily="50" charset="-128"/>
              </a:rPr>
              <a:t>＜制御イメージ＞</a:t>
            </a:r>
            <a:endParaRPr kumimoji="1" lang="ja-JP" altLang="en-US" sz="800" dirty="0">
              <a:latin typeface="メイリオ" panose="020B0604030504040204" pitchFamily="50" charset="-128"/>
              <a:ea typeface="メイリオ" panose="020B0604030504040204" pitchFamily="50" charset="-128"/>
            </a:endParaRPr>
          </a:p>
        </p:txBody>
      </p:sp>
      <p:sp>
        <p:nvSpPr>
          <p:cNvPr id="254" name="角丸四角形 305"/>
          <p:cNvSpPr>
            <a:spLocks noChangeArrowheads="1"/>
          </p:cNvSpPr>
          <p:nvPr/>
        </p:nvSpPr>
        <p:spPr bwMode="auto">
          <a:xfrm>
            <a:off x="5995817" y="4233580"/>
            <a:ext cx="3902196" cy="930198"/>
          </a:xfrm>
          <a:prstGeom prst="roundRect">
            <a:avLst>
              <a:gd name="adj" fmla="val 9235"/>
            </a:avLst>
          </a:prstGeom>
          <a:solidFill>
            <a:srgbClr val="FFE1E1"/>
          </a:solidFill>
          <a:ln w="19050" cmpd="sng">
            <a:noFill/>
            <a:prstDash val="solid"/>
          </a:ln>
        </p:spPr>
        <p:txBody>
          <a:bodyPr wrap="square" lIns="46800" tIns="46800" rIns="46800" bIns="46800" anchor="ctr">
            <a:spAutoFit/>
          </a:bodyPr>
          <a:lstStyle/>
          <a:p>
            <a:pPr eaLnBrk="1"/>
            <a:endParaRPr lang="ja-JP" altLang="en-US">
              <a:ea typeface="ＭＳ Ｐゴシック" panose="020B0600070205080204" pitchFamily="50" charset="-128"/>
            </a:endParaRPr>
          </a:p>
        </p:txBody>
      </p:sp>
      <p:pic>
        <p:nvPicPr>
          <p:cNvPr id="263" name="図 262"/>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rot="441604">
            <a:off x="9525464" y="4237224"/>
            <a:ext cx="556797" cy="356540"/>
          </a:xfrm>
          <a:prstGeom prst="rect">
            <a:avLst/>
          </a:prstGeom>
        </p:spPr>
      </p:pic>
      <p:sp>
        <p:nvSpPr>
          <p:cNvPr id="264" name="角丸四角形 305"/>
          <p:cNvSpPr>
            <a:spLocks noChangeArrowheads="1"/>
          </p:cNvSpPr>
          <p:nvPr/>
        </p:nvSpPr>
        <p:spPr bwMode="auto">
          <a:xfrm>
            <a:off x="10310003" y="4212406"/>
            <a:ext cx="2364628" cy="448566"/>
          </a:xfrm>
          <a:prstGeom prst="roundRect">
            <a:avLst>
              <a:gd name="adj" fmla="val 16667"/>
            </a:avLst>
          </a:prstGeom>
          <a:noFill/>
          <a:ln>
            <a:solidFill>
              <a:srgbClr val="DD7777"/>
            </a:solidFill>
          </a:ln>
        </p:spPr>
        <p:txBody>
          <a:bodyPr wrap="square" lIns="46800" tIns="46800" rIns="46800" bIns="46800" anchor="ctr">
            <a:spAutoFit/>
          </a:bodyPr>
          <a:lstStyle/>
          <a:p>
            <a:pPr eaLnBrk="1"/>
            <a:endParaRPr lang="ja-JP" altLang="en-US">
              <a:ea typeface="ＭＳ Ｐゴシック" panose="020B0600070205080204" pitchFamily="50" charset="-128"/>
            </a:endParaRPr>
          </a:p>
        </p:txBody>
      </p:sp>
      <p:cxnSp>
        <p:nvCxnSpPr>
          <p:cNvPr id="265" name="直線コネクタ 264"/>
          <p:cNvCxnSpPr/>
          <p:nvPr/>
        </p:nvCxnSpPr>
        <p:spPr>
          <a:xfrm>
            <a:off x="10414576" y="4468182"/>
            <a:ext cx="2089080" cy="0"/>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68" name="直線コネクタ 267"/>
          <p:cNvCxnSpPr/>
          <p:nvPr/>
        </p:nvCxnSpPr>
        <p:spPr>
          <a:xfrm>
            <a:off x="5722890" y="1506132"/>
            <a:ext cx="0" cy="3915838"/>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270" name="テキスト ボックス 269"/>
          <p:cNvSpPr txBox="1"/>
          <p:nvPr/>
        </p:nvSpPr>
        <p:spPr>
          <a:xfrm>
            <a:off x="67081" y="1483067"/>
            <a:ext cx="4322017" cy="646331"/>
          </a:xfrm>
          <a:prstGeom prst="rect">
            <a:avLst/>
          </a:prstGeom>
          <a:noFill/>
        </p:spPr>
        <p:txBody>
          <a:bodyPr wrap="none" rtlCol="0">
            <a:spAutoFit/>
          </a:bodyPr>
          <a:lstStyle/>
          <a:p>
            <a:r>
              <a:rPr kumimoji="1" lang="ja-JP" altLang="en-US" sz="1200" dirty="0">
                <a:solidFill>
                  <a:schemeClr val="tx1">
                    <a:lumMod val="85000"/>
                    <a:lumOff val="15000"/>
                  </a:schemeClr>
                </a:solidFill>
                <a:latin typeface="BIZ UDPゴシック" panose="020B0400000000000000" pitchFamily="50" charset="-128"/>
                <a:ea typeface="BIZ UDPゴシック" panose="020B0400000000000000" pitchFamily="50" charset="-128"/>
              </a:rPr>
              <a:t>２００９年１１月から始まった</a:t>
            </a:r>
          </a:p>
          <a:p>
            <a:r>
              <a:rPr kumimoji="1" lang="ja-JP" altLang="en-US" sz="1200" dirty="0">
                <a:solidFill>
                  <a:schemeClr val="tx1">
                    <a:lumMod val="85000"/>
                    <a:lumOff val="15000"/>
                  </a:schemeClr>
                </a:solidFill>
                <a:latin typeface="BIZ UDPゴシック" panose="020B0400000000000000" pitchFamily="50" charset="-128"/>
                <a:ea typeface="BIZ UDPゴシック" panose="020B0400000000000000" pitchFamily="50" charset="-128"/>
              </a:rPr>
              <a:t>太陽光発電余剰電力の固定価格買取制度「ＦＩＴ」</a:t>
            </a:r>
            <a:r>
              <a:rPr kumimoji="1" lang="ja-JP" altLang="en-US" sz="1200" dirty="0" smtClean="0">
                <a:solidFill>
                  <a:schemeClr val="tx1">
                    <a:lumMod val="85000"/>
                    <a:lumOff val="15000"/>
                  </a:schemeClr>
                </a:solidFill>
                <a:latin typeface="BIZ UDPゴシック" panose="020B0400000000000000" pitchFamily="50" charset="-128"/>
                <a:ea typeface="BIZ UDPゴシック" panose="020B0400000000000000" pitchFamily="50" charset="-128"/>
              </a:rPr>
              <a:t>における</a:t>
            </a:r>
            <a:endParaRPr kumimoji="1" lang="ja-JP" altLang="en-US" sz="1200" dirty="0">
              <a:solidFill>
                <a:schemeClr val="tx1">
                  <a:lumMod val="85000"/>
                  <a:lumOff val="15000"/>
                </a:schemeClr>
              </a:solidFill>
              <a:latin typeface="BIZ UDPゴシック" panose="020B0400000000000000" pitchFamily="50" charset="-128"/>
              <a:ea typeface="BIZ UDPゴシック" panose="020B0400000000000000" pitchFamily="50" charset="-128"/>
            </a:endParaRPr>
          </a:p>
          <a:p>
            <a:r>
              <a:rPr kumimoji="1" lang="ja-JP" altLang="en-US" sz="1200" dirty="0" smtClean="0">
                <a:solidFill>
                  <a:schemeClr val="tx1">
                    <a:lumMod val="85000"/>
                    <a:lumOff val="15000"/>
                  </a:schemeClr>
                </a:solidFill>
                <a:latin typeface="BIZ UDPゴシック" panose="020B0400000000000000" pitchFamily="50" charset="-128"/>
                <a:ea typeface="BIZ UDPゴシック" panose="020B0400000000000000" pitchFamily="50" charset="-128"/>
              </a:rPr>
              <a:t>買取期間が、２０１９年</a:t>
            </a:r>
            <a:r>
              <a:rPr kumimoji="1" lang="ja-JP" altLang="en-US" sz="1200" dirty="0">
                <a:solidFill>
                  <a:schemeClr val="tx1">
                    <a:lumMod val="85000"/>
                    <a:lumOff val="15000"/>
                  </a:schemeClr>
                </a:solidFill>
                <a:latin typeface="BIZ UDPゴシック" panose="020B0400000000000000" pitchFamily="50" charset="-128"/>
                <a:ea typeface="BIZ UDPゴシック" panose="020B0400000000000000" pitchFamily="50" charset="-128"/>
              </a:rPr>
              <a:t>１２月</a:t>
            </a:r>
            <a:r>
              <a:rPr kumimoji="1" lang="ja-JP" altLang="en-US" sz="1200" dirty="0" smtClean="0">
                <a:solidFill>
                  <a:schemeClr val="tx1">
                    <a:lumMod val="85000"/>
                    <a:lumOff val="15000"/>
                  </a:schemeClr>
                </a:solidFill>
                <a:latin typeface="BIZ UDPゴシック" panose="020B0400000000000000" pitchFamily="50" charset="-128"/>
                <a:ea typeface="BIZ UDPゴシック" panose="020B0400000000000000" pitchFamily="50" charset="-128"/>
              </a:rPr>
              <a:t>から順次</a:t>
            </a:r>
            <a:r>
              <a:rPr kumimoji="1" lang="ja-JP" altLang="en-US" sz="1200" dirty="0">
                <a:solidFill>
                  <a:schemeClr val="tx1">
                    <a:lumMod val="85000"/>
                    <a:lumOff val="15000"/>
                  </a:schemeClr>
                </a:solidFill>
                <a:latin typeface="BIZ UDPゴシック" panose="020B0400000000000000" pitchFamily="50" charset="-128"/>
                <a:ea typeface="BIZ UDPゴシック" panose="020B0400000000000000" pitchFamily="50" charset="-128"/>
              </a:rPr>
              <a:t>終了（卒ＦＩＴ）しています。</a:t>
            </a:r>
          </a:p>
        </p:txBody>
      </p:sp>
      <p:pic>
        <p:nvPicPr>
          <p:cNvPr id="274" name="図 273">
            <a:extLst>
              <a:ext uri="{FF2B5EF4-FFF2-40B4-BE49-F238E27FC236}">
                <a16:creationId xmlns:a16="http://schemas.microsoft.com/office/drawing/2014/main" id="{3129773C-907A-094D-AFE9-664968CDABCC}"/>
              </a:ext>
            </a:extLst>
          </p:cNvPr>
          <p:cNvPicPr>
            <a:picLocks noChangeAspect="1"/>
          </p:cNvPicPr>
          <p:nvPr/>
        </p:nvPicPr>
        <p:blipFill>
          <a:blip r:embed="rId16"/>
          <a:stretch>
            <a:fillRect/>
          </a:stretch>
        </p:blipFill>
        <p:spPr>
          <a:xfrm>
            <a:off x="4294898" y="1703729"/>
            <a:ext cx="1329599" cy="851883"/>
          </a:xfrm>
          <a:prstGeom prst="rect">
            <a:avLst/>
          </a:prstGeom>
        </p:spPr>
      </p:pic>
      <p:sp>
        <p:nvSpPr>
          <p:cNvPr id="321" name="テキスト ボックス 320"/>
          <p:cNvSpPr txBox="1"/>
          <p:nvPr/>
        </p:nvSpPr>
        <p:spPr>
          <a:xfrm>
            <a:off x="546832" y="6405054"/>
            <a:ext cx="2174564" cy="369332"/>
          </a:xfrm>
          <a:prstGeom prst="rect">
            <a:avLst/>
          </a:prstGeom>
          <a:noFill/>
        </p:spPr>
        <p:txBody>
          <a:bodyPr wrap="square" rtlCol="0">
            <a:spAutoFit/>
          </a:bodyPr>
          <a:lstStyle/>
          <a:p>
            <a:r>
              <a:rPr lang="ja-JP" altLang="ja-JP" sz="900" dirty="0">
                <a:solidFill>
                  <a:schemeClr val="tx1">
                    <a:lumMod val="50000"/>
                    <a:lumOff val="50000"/>
                  </a:schemeClr>
                </a:solidFill>
                <a:latin typeface="BIZ UDPゴシック" panose="020B0400000000000000" pitchFamily="50" charset="-128"/>
                <a:ea typeface="BIZ UDPゴシック" panose="020B0400000000000000" pitchFamily="50" charset="-128"/>
              </a:rPr>
              <a:t>太陽光発電　売電価格の推移</a:t>
            </a:r>
          </a:p>
          <a:p>
            <a:pPr algn="l"/>
            <a:endParaRPr kumimoji="1" lang="ja-JP" altLang="en-US" sz="900" dirty="0" smtClean="0">
              <a:solidFill>
                <a:schemeClr val="tx1">
                  <a:lumMod val="50000"/>
                  <a:lumOff val="50000"/>
                </a:schemeClr>
              </a:solidFill>
              <a:latin typeface="BIZ UDPゴシック" panose="020B0400000000000000" pitchFamily="50" charset="-128"/>
              <a:ea typeface="BIZ UDPゴシック" panose="020B0400000000000000" pitchFamily="50" charset="-128"/>
            </a:endParaRPr>
          </a:p>
        </p:txBody>
      </p:sp>
      <p:sp>
        <p:nvSpPr>
          <p:cNvPr id="324" name="テキスト ボックス 323">
            <a:extLst>
              <a:ext uri="{FF2B5EF4-FFF2-40B4-BE49-F238E27FC236}">
                <a16:creationId xmlns:a16="http://schemas.microsoft.com/office/drawing/2014/main" id="{47550213-B21C-B340-A6C7-F26DA707C423}"/>
              </a:ext>
            </a:extLst>
          </p:cNvPr>
          <p:cNvSpPr txBox="1"/>
          <p:nvPr/>
        </p:nvSpPr>
        <p:spPr>
          <a:xfrm>
            <a:off x="837776" y="8841320"/>
            <a:ext cx="3701654" cy="430887"/>
          </a:xfrm>
          <a:prstGeom prst="rect">
            <a:avLst/>
          </a:prstGeom>
          <a:noFill/>
        </p:spPr>
        <p:txBody>
          <a:bodyPr wrap="none" rtlCol="0">
            <a:spAutoFit/>
          </a:bodyPr>
          <a:lstStyle/>
          <a:p>
            <a:pPr algn="ctr"/>
            <a:r>
              <a:rPr kumimoji="1" lang="en-US" altLang="ja-JP" sz="1100" dirty="0">
                <a:latin typeface="BIZ UDPゴシック" panose="020B0400000000000000" pitchFamily="50" charset="-128"/>
                <a:ea typeface="BIZ UDPゴシック" panose="020B0400000000000000" pitchFamily="50" charset="-128"/>
              </a:rPr>
              <a:t>2023</a:t>
            </a:r>
            <a:r>
              <a:rPr kumimoji="1" lang="ja-JP" altLang="en-US" sz="1100" dirty="0">
                <a:latin typeface="BIZ UDPゴシック" panose="020B0400000000000000" pitchFamily="50" charset="-128"/>
                <a:ea typeface="BIZ UDPゴシック" panose="020B0400000000000000" pitchFamily="50" charset="-128"/>
              </a:rPr>
              <a:t>年は全てのエリアにおいてグリットパリティとなり</a:t>
            </a:r>
            <a:r>
              <a:rPr kumimoji="1" lang="ja-JP" altLang="en-US" sz="1100" dirty="0" smtClean="0">
                <a:latin typeface="BIZ UDPゴシック" panose="020B0400000000000000" pitchFamily="50" charset="-128"/>
                <a:ea typeface="BIZ UDPゴシック" panose="020B0400000000000000" pitchFamily="50" charset="-128"/>
              </a:rPr>
              <a:t>、</a:t>
            </a:r>
            <a:endParaRPr kumimoji="1" lang="en-US" altLang="ja-JP" sz="1100" dirty="0" smtClean="0">
              <a:latin typeface="BIZ UDPゴシック" panose="020B0400000000000000" pitchFamily="50" charset="-128"/>
              <a:ea typeface="BIZ UDPゴシック" panose="020B0400000000000000" pitchFamily="50" charset="-128"/>
            </a:endParaRPr>
          </a:p>
          <a:p>
            <a:pPr algn="ctr"/>
            <a:r>
              <a:rPr kumimoji="1" lang="ja-JP" altLang="en-US" sz="1100" dirty="0" smtClean="0">
                <a:latin typeface="BIZ UDPゴシック" panose="020B0400000000000000" pitchFamily="50" charset="-128"/>
                <a:ea typeface="BIZ UDPゴシック" panose="020B0400000000000000" pitchFamily="50" charset="-128"/>
              </a:rPr>
              <a:t>断然</a:t>
            </a:r>
            <a:r>
              <a:rPr kumimoji="1" lang="ja-JP" altLang="en-US" sz="1100" dirty="0">
                <a:latin typeface="BIZ UDPゴシック" panose="020B0400000000000000" pitchFamily="50" charset="-128"/>
                <a:ea typeface="BIZ UDPゴシック" panose="020B0400000000000000" pitchFamily="50" charset="-128"/>
              </a:rPr>
              <a:t>、自家消費がオススメ！</a:t>
            </a:r>
          </a:p>
        </p:txBody>
      </p:sp>
      <p:sp>
        <p:nvSpPr>
          <p:cNvPr id="325" name="テキスト ボックス 324"/>
          <p:cNvSpPr txBox="1"/>
          <p:nvPr/>
        </p:nvSpPr>
        <p:spPr>
          <a:xfrm>
            <a:off x="142115" y="9356029"/>
            <a:ext cx="5170005" cy="200055"/>
          </a:xfrm>
          <a:prstGeom prst="rect">
            <a:avLst/>
          </a:prstGeom>
          <a:noFill/>
        </p:spPr>
        <p:txBody>
          <a:bodyPr wrap="none" rtlCol="0">
            <a:spAutoFit/>
          </a:bodyPr>
          <a:lstStyle/>
          <a:p>
            <a:pPr algn="l"/>
            <a:r>
              <a:rPr kumimoji="1" lang="ja-JP" altLang="en-US" sz="700" dirty="0" smtClean="0">
                <a:latin typeface="BIZ UDPゴシック" panose="020B0400000000000000" pitchFamily="50" charset="-128"/>
                <a:ea typeface="BIZ UDPゴシック" panose="020B0400000000000000" pitchFamily="50" charset="-128"/>
              </a:rPr>
              <a:t>グリットパリティ</a:t>
            </a:r>
            <a:r>
              <a:rPr kumimoji="1" lang="en-US" altLang="ja-JP" sz="700" dirty="0" smtClean="0">
                <a:latin typeface="BIZ UDPゴシック" panose="020B0400000000000000" pitchFamily="50" charset="-128"/>
                <a:ea typeface="BIZ UDPゴシック" panose="020B0400000000000000" pitchFamily="50" charset="-128"/>
              </a:rPr>
              <a:t>…</a:t>
            </a:r>
            <a:r>
              <a:rPr kumimoji="1" lang="ja-JP" altLang="en-US" sz="700" dirty="0" smtClean="0">
                <a:latin typeface="BIZ UDPゴシック" panose="020B0400000000000000" pitchFamily="50" charset="-128"/>
                <a:ea typeface="BIZ UDPゴシック" panose="020B0400000000000000" pitchFamily="50" charset="-128"/>
              </a:rPr>
              <a:t>再生可能エネルギーで発電した電力コストが、電力会社から購入する電気代と同等かもしくは安価になること。</a:t>
            </a:r>
          </a:p>
        </p:txBody>
      </p:sp>
      <p:sp>
        <p:nvSpPr>
          <p:cNvPr id="328" name="角丸四角形 305"/>
          <p:cNvSpPr>
            <a:spLocks noChangeArrowheads="1"/>
          </p:cNvSpPr>
          <p:nvPr/>
        </p:nvSpPr>
        <p:spPr bwMode="auto">
          <a:xfrm>
            <a:off x="139257" y="8788930"/>
            <a:ext cx="5219299" cy="521876"/>
          </a:xfrm>
          <a:prstGeom prst="roundRect">
            <a:avLst>
              <a:gd name="adj" fmla="val 16667"/>
            </a:avLst>
          </a:prstGeom>
          <a:noFill/>
          <a:ln>
            <a:solidFill>
              <a:srgbClr val="DD7777"/>
            </a:solidFill>
          </a:ln>
        </p:spPr>
        <p:txBody>
          <a:bodyPr wrap="square" lIns="46800" tIns="46800" rIns="46800" bIns="46800" anchor="ctr">
            <a:spAutoFit/>
          </a:bodyPr>
          <a:lstStyle/>
          <a:p>
            <a:pPr eaLnBrk="1"/>
            <a:endParaRPr lang="ja-JP" altLang="en-US">
              <a:ea typeface="ＭＳ Ｐゴシック" panose="020B0600070205080204" pitchFamily="50" charset="-128"/>
            </a:endParaRPr>
          </a:p>
        </p:txBody>
      </p:sp>
      <p:sp>
        <p:nvSpPr>
          <p:cNvPr id="329" name="テキスト ボックス 328"/>
          <p:cNvSpPr txBox="1"/>
          <p:nvPr/>
        </p:nvSpPr>
        <p:spPr>
          <a:xfrm>
            <a:off x="5839865" y="1473601"/>
            <a:ext cx="4466287" cy="307777"/>
          </a:xfrm>
          <a:prstGeom prst="rect">
            <a:avLst/>
          </a:prstGeom>
          <a:noFill/>
        </p:spPr>
        <p:txBody>
          <a:bodyPr wrap="none" rtlCol="0">
            <a:spAutoFit/>
          </a:bodyPr>
          <a:lstStyle/>
          <a:p>
            <a:r>
              <a:rPr kumimoji="1" lang="ja-JP" altLang="en-US" sz="1400" b="1" dirty="0" smtClean="0">
                <a:latin typeface="BIZ UDPゴシック" panose="020B0400000000000000" pitchFamily="50" charset="-128"/>
                <a:ea typeface="BIZ UDPゴシック" panose="020B0400000000000000" pitchFamily="50" charset="-128"/>
              </a:rPr>
              <a:t>コロナエコキュートは太陽光発電余剰電力を使えます！</a:t>
            </a:r>
            <a:endParaRPr kumimoji="1" lang="ja-JP" altLang="en-US" sz="1400" b="1" dirty="0">
              <a:latin typeface="BIZ UDPゴシック" panose="020B0400000000000000" pitchFamily="50" charset="-128"/>
              <a:ea typeface="BIZ UDPゴシック" panose="020B0400000000000000" pitchFamily="50" charset="-128"/>
            </a:endParaRPr>
          </a:p>
        </p:txBody>
      </p:sp>
      <p:grpSp>
        <p:nvGrpSpPr>
          <p:cNvPr id="330" name="グループ化 329"/>
          <p:cNvGrpSpPr/>
          <p:nvPr/>
        </p:nvGrpSpPr>
        <p:grpSpPr>
          <a:xfrm>
            <a:off x="12107890" y="4157501"/>
            <a:ext cx="407501" cy="452635"/>
            <a:chOff x="3289753" y="4746779"/>
            <a:chExt cx="407501" cy="452635"/>
          </a:xfrm>
        </p:grpSpPr>
        <p:pic>
          <p:nvPicPr>
            <p:cNvPr id="331" name="図 330"/>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3289753" y="4747831"/>
              <a:ext cx="407501" cy="449931"/>
            </a:xfrm>
            <a:prstGeom prst="rect">
              <a:avLst/>
            </a:prstGeom>
          </p:spPr>
        </p:pic>
        <p:sp>
          <p:nvSpPr>
            <p:cNvPr id="332" name="角丸四角形 331"/>
            <p:cNvSpPr/>
            <p:nvPr/>
          </p:nvSpPr>
          <p:spPr>
            <a:xfrm>
              <a:off x="3293310" y="4746779"/>
              <a:ext cx="400296" cy="452635"/>
            </a:xfrm>
            <a:prstGeom prst="roundRect">
              <a:avLst>
                <a:gd name="adj" fmla="val 10373"/>
              </a:avLst>
            </a:prstGeom>
            <a:noFill/>
            <a:ln w="3175">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pic>
        <p:nvPicPr>
          <p:cNvPr id="335" name="図 334"/>
          <p:cNvPicPr>
            <a:picLocks noChangeAspect="1"/>
          </p:cNvPicPr>
          <p:nvPr/>
        </p:nvPicPr>
        <p:blipFill>
          <a:blip r:embed="rId18"/>
          <a:stretch>
            <a:fillRect/>
          </a:stretch>
        </p:blipFill>
        <p:spPr>
          <a:xfrm>
            <a:off x="148580" y="6774634"/>
            <a:ext cx="2446023" cy="1776462"/>
          </a:xfrm>
          <a:prstGeom prst="rect">
            <a:avLst/>
          </a:prstGeom>
        </p:spPr>
      </p:pic>
      <p:cxnSp>
        <p:nvCxnSpPr>
          <p:cNvPr id="338" name="直線コネクタ 9"/>
          <p:cNvCxnSpPr>
            <a:cxnSpLocks noChangeShapeType="1"/>
          </p:cNvCxnSpPr>
          <p:nvPr/>
        </p:nvCxnSpPr>
        <p:spPr bwMode="auto">
          <a:xfrm>
            <a:off x="95902" y="1313991"/>
            <a:ext cx="12532820" cy="0"/>
          </a:xfrm>
          <a:prstGeom prst="line">
            <a:avLst/>
          </a:prstGeom>
          <a:noFill/>
          <a:ln w="19050" algn="ctr">
            <a:solidFill>
              <a:srgbClr val="10387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39" name="正方形/長方形 19"/>
          <p:cNvSpPr>
            <a:spLocks noChangeArrowheads="1"/>
          </p:cNvSpPr>
          <p:nvPr/>
        </p:nvSpPr>
        <p:spPr bwMode="auto">
          <a:xfrm>
            <a:off x="91139" y="937753"/>
            <a:ext cx="119063" cy="382588"/>
          </a:xfrm>
          <a:prstGeom prst="rect">
            <a:avLst/>
          </a:prstGeom>
          <a:solidFill>
            <a:srgbClr val="103879"/>
          </a:solidFill>
          <a:ln>
            <a:noFill/>
          </a:ln>
          <a:extLst>
            <a:ext uri="{91240B29-F687-4F45-9708-019B960494DF}">
              <a14:hiddenLine xmlns:a14="http://schemas.microsoft.com/office/drawing/2010/main" w="25400" algn="ctr">
                <a:solidFill>
                  <a:srgbClr val="000000"/>
                </a:solidFill>
                <a:round/>
                <a:headEnd/>
                <a:tailEnd/>
              </a14:hiddenLine>
            </a:ext>
          </a:extLst>
        </p:spPr>
        <p:txBody>
          <a:bodyPr wrap="square" lIns="46800" tIns="46800" rIns="46800" bIns="46800" anchor="ctr">
            <a:spAutoFit/>
          </a:bodyPr>
          <a:lstStyle/>
          <a:p>
            <a:pPr eaLnBrk="1"/>
            <a:endParaRPr lang="ja-JP" altLang="en-US">
              <a:ea typeface="ＭＳ Ｐゴシック" panose="020B0600070205080204" pitchFamily="50" charset="-128"/>
            </a:endParaRPr>
          </a:p>
        </p:txBody>
      </p:sp>
      <p:cxnSp>
        <p:nvCxnSpPr>
          <p:cNvPr id="340" name="直線コネクタ 9"/>
          <p:cNvCxnSpPr>
            <a:cxnSpLocks noChangeShapeType="1"/>
          </p:cNvCxnSpPr>
          <p:nvPr/>
        </p:nvCxnSpPr>
        <p:spPr bwMode="auto">
          <a:xfrm>
            <a:off x="5727870" y="6193509"/>
            <a:ext cx="6811215" cy="0"/>
          </a:xfrm>
          <a:prstGeom prst="line">
            <a:avLst/>
          </a:prstGeom>
          <a:noFill/>
          <a:ln w="19050" algn="ctr">
            <a:solidFill>
              <a:srgbClr val="10387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41" name="正方形/長方形 19"/>
          <p:cNvSpPr>
            <a:spLocks noChangeArrowheads="1"/>
          </p:cNvSpPr>
          <p:nvPr/>
        </p:nvSpPr>
        <p:spPr bwMode="auto">
          <a:xfrm>
            <a:off x="5723107" y="5817271"/>
            <a:ext cx="119063" cy="382588"/>
          </a:xfrm>
          <a:prstGeom prst="rect">
            <a:avLst/>
          </a:prstGeom>
          <a:solidFill>
            <a:srgbClr val="103879"/>
          </a:solidFill>
          <a:ln>
            <a:noFill/>
          </a:ln>
          <a:extLst>
            <a:ext uri="{91240B29-F687-4F45-9708-019B960494DF}">
              <a14:hiddenLine xmlns:a14="http://schemas.microsoft.com/office/drawing/2010/main" w="25400" algn="ctr">
                <a:solidFill>
                  <a:srgbClr val="000000"/>
                </a:solidFill>
                <a:round/>
                <a:headEnd/>
                <a:tailEnd/>
              </a14:hiddenLine>
            </a:ext>
          </a:extLst>
        </p:spPr>
        <p:txBody>
          <a:bodyPr wrap="square" lIns="46800" tIns="46800" rIns="46800" bIns="46800" anchor="ctr">
            <a:spAutoFit/>
          </a:bodyPr>
          <a:lstStyle/>
          <a:p>
            <a:pPr eaLnBrk="1"/>
            <a:endParaRPr lang="ja-JP" altLang="en-US">
              <a:ea typeface="ＭＳ Ｐゴシック" panose="020B0600070205080204" pitchFamily="50" charset="-128"/>
            </a:endParaRPr>
          </a:p>
        </p:txBody>
      </p:sp>
      <p:pic>
        <p:nvPicPr>
          <p:cNvPr id="342" name="図 341"/>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11787845" y="5796770"/>
            <a:ext cx="523750" cy="772651"/>
          </a:xfrm>
          <a:prstGeom prst="rect">
            <a:avLst/>
          </a:prstGeom>
        </p:spPr>
      </p:pic>
      <p:cxnSp>
        <p:nvCxnSpPr>
          <p:cNvPr id="165" name="直線コネクタ 164"/>
          <p:cNvCxnSpPr/>
          <p:nvPr/>
        </p:nvCxnSpPr>
        <p:spPr>
          <a:xfrm>
            <a:off x="129116" y="5797057"/>
            <a:ext cx="1433750" cy="0"/>
          </a:xfrm>
          <a:prstGeom prst="line">
            <a:avLst/>
          </a:prstGeom>
          <a:ln w="190500">
            <a:solidFill>
              <a:srgbClr val="FFE1E1"/>
            </a:solidFill>
          </a:ln>
        </p:spPr>
        <p:style>
          <a:lnRef idx="1">
            <a:schemeClr val="accent1"/>
          </a:lnRef>
          <a:fillRef idx="0">
            <a:schemeClr val="accent1"/>
          </a:fillRef>
          <a:effectRef idx="0">
            <a:schemeClr val="accent1"/>
          </a:effectRef>
          <a:fontRef idx="minor">
            <a:schemeClr val="tx1"/>
          </a:fontRef>
        </p:style>
      </p:cxnSp>
      <p:cxnSp>
        <p:nvCxnSpPr>
          <p:cNvPr id="167" name="直線コネクタ 166"/>
          <p:cNvCxnSpPr/>
          <p:nvPr/>
        </p:nvCxnSpPr>
        <p:spPr>
          <a:xfrm>
            <a:off x="135997" y="2445648"/>
            <a:ext cx="1732887" cy="0"/>
          </a:xfrm>
          <a:prstGeom prst="line">
            <a:avLst/>
          </a:prstGeom>
          <a:ln w="190500">
            <a:solidFill>
              <a:srgbClr val="FFE1E1"/>
            </a:solidFill>
          </a:ln>
        </p:spPr>
        <p:style>
          <a:lnRef idx="1">
            <a:schemeClr val="accent1"/>
          </a:lnRef>
          <a:fillRef idx="0">
            <a:schemeClr val="accent1"/>
          </a:fillRef>
          <a:effectRef idx="0">
            <a:schemeClr val="accent1"/>
          </a:effectRef>
          <a:fontRef idx="minor">
            <a:schemeClr val="tx1"/>
          </a:fontRef>
        </p:style>
      </p:cxnSp>
      <p:sp>
        <p:nvSpPr>
          <p:cNvPr id="168" name="テキスト ボックス 167"/>
          <p:cNvSpPr txBox="1"/>
          <p:nvPr/>
        </p:nvSpPr>
        <p:spPr>
          <a:xfrm>
            <a:off x="164325" y="2258192"/>
            <a:ext cx="5963361" cy="677108"/>
          </a:xfrm>
          <a:prstGeom prst="rect">
            <a:avLst/>
          </a:prstGeom>
          <a:noFill/>
        </p:spPr>
        <p:txBody>
          <a:bodyPr wrap="square" rtlCol="0">
            <a:spAutoFit/>
          </a:bodyPr>
          <a:lstStyle/>
          <a:p>
            <a:r>
              <a:rPr kumimoji="1" lang="en-US" altLang="ja-JP" sz="1200" dirty="0" smtClean="0">
                <a:solidFill>
                  <a:schemeClr val="tx1">
                    <a:lumMod val="85000"/>
                    <a:lumOff val="15000"/>
                  </a:schemeClr>
                </a:solidFill>
                <a:latin typeface="BIZ UDPゴシック" panose="020B0400000000000000" pitchFamily="50" charset="-128"/>
                <a:ea typeface="BIZ UDPゴシック" panose="020B0400000000000000" pitchFamily="50" charset="-128"/>
              </a:rPr>
              <a:t>【</a:t>
            </a:r>
            <a:r>
              <a:rPr kumimoji="1" lang="ja-JP" altLang="en-US" sz="1200" dirty="0" smtClean="0">
                <a:solidFill>
                  <a:schemeClr val="tx1">
                    <a:lumMod val="85000"/>
                    <a:lumOff val="15000"/>
                  </a:schemeClr>
                </a:solidFill>
                <a:latin typeface="BIZ UDPゴシック" panose="020B0400000000000000" pitchFamily="50" charset="-128"/>
                <a:ea typeface="BIZ UDPゴシック" panose="020B0400000000000000" pitchFamily="50" charset="-128"/>
              </a:rPr>
              <a:t>既築買い替えの場合</a:t>
            </a:r>
            <a:r>
              <a:rPr kumimoji="1" lang="en-US" altLang="ja-JP" sz="1200" dirty="0" smtClean="0">
                <a:solidFill>
                  <a:schemeClr val="tx1">
                    <a:lumMod val="85000"/>
                    <a:lumOff val="15000"/>
                  </a:schemeClr>
                </a:solidFill>
                <a:latin typeface="BIZ UDPゴシック" panose="020B0400000000000000" pitchFamily="50" charset="-128"/>
                <a:ea typeface="BIZ UDPゴシック" panose="020B0400000000000000" pitchFamily="50" charset="-128"/>
              </a:rPr>
              <a:t>】</a:t>
            </a:r>
          </a:p>
          <a:p>
            <a:r>
              <a:rPr kumimoji="1" lang="en-US" altLang="ja-JP" sz="1200" dirty="0" smtClean="0">
                <a:solidFill>
                  <a:schemeClr val="tx1">
                    <a:lumMod val="85000"/>
                    <a:lumOff val="15000"/>
                  </a:schemeClr>
                </a:solidFill>
                <a:latin typeface="BIZ UDPゴシック" panose="020B0400000000000000" pitchFamily="50" charset="-128"/>
                <a:ea typeface="BIZ UDPゴシック" panose="020B0400000000000000" pitchFamily="50" charset="-128"/>
              </a:rPr>
              <a:t>         </a:t>
            </a:r>
            <a:r>
              <a:rPr kumimoji="1" lang="ja-JP" altLang="en-US" sz="1200" dirty="0" smtClean="0">
                <a:solidFill>
                  <a:schemeClr val="tx1">
                    <a:lumMod val="85000"/>
                    <a:lumOff val="15000"/>
                  </a:schemeClr>
                </a:solidFill>
                <a:latin typeface="BIZ UDPゴシック" panose="020B0400000000000000" pitchFamily="50" charset="-128"/>
                <a:ea typeface="BIZ UDPゴシック" panose="020B0400000000000000" pitchFamily="50" charset="-128"/>
              </a:rPr>
              <a:t>売電単価が買電単価よりも</a:t>
            </a:r>
            <a:r>
              <a:rPr kumimoji="1" lang="ja-JP" altLang="en-US" sz="1200" dirty="0" smtClean="0">
                <a:solidFill>
                  <a:srgbClr val="FF0000"/>
                </a:solidFill>
                <a:latin typeface="BIZ UDPゴシック" panose="020B0400000000000000" pitchFamily="50" charset="-128"/>
                <a:ea typeface="BIZ UDPゴシック" panose="020B0400000000000000" pitchFamily="50" charset="-128"/>
              </a:rPr>
              <a:t>安い</a:t>
            </a:r>
            <a:r>
              <a:rPr kumimoji="1" lang="ja-JP" altLang="en-US" sz="1200" dirty="0" smtClean="0">
                <a:solidFill>
                  <a:schemeClr val="tx1">
                    <a:lumMod val="85000"/>
                    <a:lumOff val="15000"/>
                  </a:schemeClr>
                </a:solidFill>
                <a:latin typeface="BIZ UDPゴシック" panose="020B0400000000000000" pitchFamily="50" charset="-128"/>
                <a:ea typeface="BIZ UDPゴシック" panose="020B0400000000000000" pitchFamily="50" charset="-128"/>
              </a:rPr>
              <a:t>ので、</a:t>
            </a:r>
            <a:endParaRPr kumimoji="1" lang="en-US" altLang="ja-JP" sz="1200" dirty="0" smtClean="0">
              <a:solidFill>
                <a:schemeClr val="tx1">
                  <a:lumMod val="85000"/>
                  <a:lumOff val="15000"/>
                </a:schemeClr>
              </a:solidFill>
              <a:latin typeface="BIZ UDPゴシック" panose="020B0400000000000000" pitchFamily="50" charset="-128"/>
              <a:ea typeface="BIZ UDPゴシック" panose="020B0400000000000000" pitchFamily="50" charset="-128"/>
            </a:endParaRPr>
          </a:p>
          <a:p>
            <a:r>
              <a:rPr kumimoji="1" lang="en-US" altLang="ja-JP" sz="1200" dirty="0">
                <a:solidFill>
                  <a:srgbClr val="FF0000"/>
                </a:solidFill>
                <a:latin typeface="BIZ UDPゴシック" panose="020B0400000000000000" pitchFamily="50" charset="-128"/>
                <a:ea typeface="BIZ UDPゴシック" panose="020B0400000000000000" pitchFamily="50" charset="-128"/>
              </a:rPr>
              <a:t> </a:t>
            </a:r>
            <a:r>
              <a:rPr kumimoji="1" lang="en-US" altLang="ja-JP" sz="1200" dirty="0" smtClean="0">
                <a:solidFill>
                  <a:srgbClr val="FF0000"/>
                </a:solidFill>
                <a:latin typeface="BIZ UDPゴシック" panose="020B0400000000000000" pitchFamily="50" charset="-128"/>
                <a:ea typeface="BIZ UDPゴシック" panose="020B0400000000000000" pitchFamily="50" charset="-128"/>
              </a:rPr>
              <a:t>                                         </a:t>
            </a:r>
            <a:r>
              <a:rPr kumimoji="1" lang="ja-JP" altLang="en-US" sz="1400" dirty="0" smtClean="0">
                <a:solidFill>
                  <a:srgbClr val="FF0000"/>
                </a:solidFill>
                <a:latin typeface="BIZ UDPゴシック" panose="020B0400000000000000" pitchFamily="50" charset="-128"/>
                <a:ea typeface="BIZ UDPゴシック" panose="020B0400000000000000" pitchFamily="50" charset="-128"/>
              </a:rPr>
              <a:t>余剰電力は自家消費した方がおトク</a:t>
            </a:r>
            <a:r>
              <a:rPr kumimoji="1" lang="ja-JP" altLang="en-US" sz="1200" dirty="0" smtClean="0">
                <a:solidFill>
                  <a:srgbClr val="FF0000"/>
                </a:solidFill>
                <a:latin typeface="BIZ UDPゴシック" panose="020B0400000000000000" pitchFamily="50" charset="-128"/>
                <a:ea typeface="BIZ UDPゴシック" panose="020B0400000000000000" pitchFamily="50" charset="-128"/>
              </a:rPr>
              <a:t>！</a:t>
            </a:r>
            <a:endParaRPr kumimoji="1" lang="ja-JP" altLang="en-US" sz="1200" dirty="0">
              <a:solidFill>
                <a:srgbClr val="FF0000"/>
              </a:solidFill>
              <a:latin typeface="BIZ UDPゴシック" panose="020B0400000000000000" pitchFamily="50" charset="-128"/>
              <a:ea typeface="BIZ UDPゴシック" panose="020B0400000000000000" pitchFamily="50" charset="-128"/>
            </a:endParaRPr>
          </a:p>
        </p:txBody>
      </p:sp>
      <p:sp>
        <p:nvSpPr>
          <p:cNvPr id="169" name="テキスト ボックス 168"/>
          <p:cNvSpPr txBox="1"/>
          <p:nvPr/>
        </p:nvSpPr>
        <p:spPr>
          <a:xfrm>
            <a:off x="154326" y="5653277"/>
            <a:ext cx="5578089" cy="861774"/>
          </a:xfrm>
          <a:prstGeom prst="rect">
            <a:avLst/>
          </a:prstGeom>
          <a:noFill/>
        </p:spPr>
        <p:txBody>
          <a:bodyPr wrap="square" rtlCol="0">
            <a:spAutoFit/>
          </a:bodyPr>
          <a:lstStyle/>
          <a:p>
            <a:r>
              <a:rPr kumimoji="1" lang="en-US" altLang="ja-JP" sz="1200" dirty="0" smtClean="0">
                <a:solidFill>
                  <a:schemeClr val="tx1">
                    <a:lumMod val="85000"/>
                    <a:lumOff val="15000"/>
                  </a:schemeClr>
                </a:solidFill>
                <a:latin typeface="BIZ UDPゴシック" panose="020B0400000000000000" pitchFamily="50" charset="-128"/>
                <a:ea typeface="BIZ UDPゴシック" panose="020B0400000000000000" pitchFamily="50" charset="-128"/>
              </a:rPr>
              <a:t>【</a:t>
            </a:r>
            <a:r>
              <a:rPr kumimoji="1" lang="ja-JP" altLang="en-US" sz="1200" dirty="0" smtClean="0">
                <a:solidFill>
                  <a:schemeClr val="tx1">
                    <a:lumMod val="85000"/>
                    <a:lumOff val="15000"/>
                  </a:schemeClr>
                </a:solidFill>
                <a:latin typeface="BIZ UDPゴシック" panose="020B0400000000000000" pitchFamily="50" charset="-128"/>
                <a:ea typeface="BIZ UDPゴシック" panose="020B0400000000000000" pitchFamily="50" charset="-128"/>
              </a:rPr>
              <a:t>新築住宅の場合</a:t>
            </a:r>
            <a:r>
              <a:rPr kumimoji="1" lang="en-US" altLang="ja-JP" sz="1200" dirty="0" smtClean="0">
                <a:solidFill>
                  <a:schemeClr val="tx1">
                    <a:lumMod val="85000"/>
                    <a:lumOff val="15000"/>
                  </a:schemeClr>
                </a:solidFill>
                <a:latin typeface="BIZ UDPゴシック" panose="020B0400000000000000" pitchFamily="50" charset="-128"/>
                <a:ea typeface="BIZ UDPゴシック" panose="020B0400000000000000" pitchFamily="50" charset="-128"/>
              </a:rPr>
              <a:t>】</a:t>
            </a:r>
          </a:p>
          <a:p>
            <a:r>
              <a:rPr kumimoji="1" lang="ja-JP" altLang="en-US" sz="1200" dirty="0" smtClean="0">
                <a:solidFill>
                  <a:schemeClr val="tx1">
                    <a:lumMod val="85000"/>
                    <a:lumOff val="15000"/>
                  </a:schemeClr>
                </a:solidFill>
                <a:latin typeface="BIZ UDPゴシック" panose="020B0400000000000000" pitchFamily="50" charset="-128"/>
                <a:ea typeface="BIZ UDPゴシック" panose="020B0400000000000000" pitchFamily="50" charset="-128"/>
              </a:rPr>
              <a:t>　　　　売電</a:t>
            </a:r>
            <a:r>
              <a:rPr kumimoji="1" lang="ja-JP" altLang="en-US" sz="1200" dirty="0">
                <a:solidFill>
                  <a:schemeClr val="tx1">
                    <a:lumMod val="85000"/>
                    <a:lumOff val="15000"/>
                  </a:schemeClr>
                </a:solidFill>
                <a:latin typeface="BIZ UDPゴシック" panose="020B0400000000000000" pitchFamily="50" charset="-128"/>
                <a:ea typeface="BIZ UDPゴシック" panose="020B0400000000000000" pitchFamily="50" charset="-128"/>
              </a:rPr>
              <a:t>単価</a:t>
            </a:r>
            <a:r>
              <a:rPr kumimoji="1" lang="ja-JP" altLang="en-US" sz="1200" dirty="0" smtClean="0">
                <a:solidFill>
                  <a:schemeClr val="tx1">
                    <a:lumMod val="85000"/>
                    <a:lumOff val="15000"/>
                  </a:schemeClr>
                </a:solidFill>
                <a:latin typeface="BIZ UDPゴシック" panose="020B0400000000000000" pitchFamily="50" charset="-128"/>
                <a:ea typeface="BIZ UDPゴシック" panose="020B0400000000000000" pitchFamily="50" charset="-128"/>
              </a:rPr>
              <a:t>が夜間電力の料金単価より</a:t>
            </a:r>
            <a:r>
              <a:rPr kumimoji="1" lang="ja-JP" altLang="en-US" sz="1200" dirty="0">
                <a:solidFill>
                  <a:schemeClr val="tx1">
                    <a:lumMod val="85000"/>
                    <a:lumOff val="15000"/>
                  </a:schemeClr>
                </a:solidFill>
                <a:latin typeface="BIZ UDPゴシック" panose="020B0400000000000000" pitchFamily="50" charset="-128"/>
                <a:ea typeface="BIZ UDPゴシック" panose="020B0400000000000000" pitchFamily="50" charset="-128"/>
              </a:rPr>
              <a:t>も</a:t>
            </a:r>
            <a:r>
              <a:rPr kumimoji="1" lang="ja-JP" altLang="en-US" sz="1200" dirty="0">
                <a:solidFill>
                  <a:srgbClr val="FF0000"/>
                </a:solidFill>
                <a:latin typeface="BIZ UDPゴシック" panose="020B0400000000000000" pitchFamily="50" charset="-128"/>
                <a:ea typeface="BIZ UDPゴシック" panose="020B0400000000000000" pitchFamily="50" charset="-128"/>
              </a:rPr>
              <a:t>安い</a:t>
            </a:r>
            <a:r>
              <a:rPr kumimoji="1" lang="ja-JP" altLang="en-US" sz="1200" dirty="0">
                <a:solidFill>
                  <a:schemeClr val="tx1">
                    <a:lumMod val="85000"/>
                    <a:lumOff val="15000"/>
                  </a:schemeClr>
                </a:solidFill>
                <a:latin typeface="BIZ UDPゴシック" panose="020B0400000000000000" pitchFamily="50" charset="-128"/>
                <a:ea typeface="BIZ UDPゴシック" panose="020B0400000000000000" pitchFamily="50" charset="-128"/>
              </a:rPr>
              <a:t>ので、</a:t>
            </a:r>
            <a:endParaRPr kumimoji="1" lang="en-US" altLang="ja-JP" sz="1200" dirty="0">
              <a:solidFill>
                <a:schemeClr val="tx1">
                  <a:lumMod val="85000"/>
                  <a:lumOff val="15000"/>
                </a:schemeClr>
              </a:solidFill>
              <a:latin typeface="BIZ UDPゴシック" panose="020B0400000000000000" pitchFamily="50" charset="-128"/>
              <a:ea typeface="BIZ UDPゴシック" panose="020B0400000000000000" pitchFamily="50" charset="-128"/>
            </a:endParaRPr>
          </a:p>
          <a:p>
            <a:r>
              <a:rPr kumimoji="1" lang="en-US" altLang="ja-JP" sz="1200" dirty="0">
                <a:solidFill>
                  <a:srgbClr val="FF0000"/>
                </a:solidFill>
                <a:latin typeface="BIZ UDPゴシック" panose="020B0400000000000000" pitchFamily="50" charset="-128"/>
                <a:ea typeface="BIZ UDPゴシック" panose="020B0400000000000000" pitchFamily="50" charset="-128"/>
              </a:rPr>
              <a:t>                                          </a:t>
            </a:r>
            <a:r>
              <a:rPr kumimoji="1" lang="ja-JP" altLang="en-US" sz="1400" dirty="0">
                <a:solidFill>
                  <a:srgbClr val="FF0000"/>
                </a:solidFill>
                <a:latin typeface="BIZ UDPゴシック" panose="020B0400000000000000" pitchFamily="50" charset="-128"/>
                <a:ea typeface="BIZ UDPゴシック" panose="020B0400000000000000" pitchFamily="50" charset="-128"/>
              </a:rPr>
              <a:t>余剰電力は自家消費した方がおトク</a:t>
            </a:r>
            <a:r>
              <a:rPr kumimoji="1" lang="ja-JP" altLang="en-US" sz="1200" dirty="0">
                <a:solidFill>
                  <a:srgbClr val="FF0000"/>
                </a:solidFill>
                <a:latin typeface="BIZ UDPゴシック" panose="020B0400000000000000" pitchFamily="50" charset="-128"/>
                <a:ea typeface="BIZ UDPゴシック" panose="020B0400000000000000" pitchFamily="50" charset="-128"/>
              </a:rPr>
              <a:t>！</a:t>
            </a:r>
          </a:p>
          <a:p>
            <a:endParaRPr kumimoji="1" lang="ja-JP" altLang="en-US" sz="1200" dirty="0">
              <a:latin typeface="BIZ UDPゴシック" panose="020B0400000000000000" pitchFamily="50" charset="-128"/>
              <a:ea typeface="BIZ UDPゴシック" panose="020B0400000000000000" pitchFamily="50" charset="-128"/>
            </a:endParaRPr>
          </a:p>
        </p:txBody>
      </p:sp>
      <p:sp>
        <p:nvSpPr>
          <p:cNvPr id="173" name="テキスト ボックス 172">
            <a:extLst>
              <a:ext uri="{FF2B5EF4-FFF2-40B4-BE49-F238E27FC236}">
                <a16:creationId xmlns:a16="http://schemas.microsoft.com/office/drawing/2014/main" id="{47550213-B21C-B340-A6C7-F26DA707C423}"/>
              </a:ext>
            </a:extLst>
          </p:cNvPr>
          <p:cNvSpPr txBox="1"/>
          <p:nvPr/>
        </p:nvSpPr>
        <p:spPr>
          <a:xfrm>
            <a:off x="267531" y="5009112"/>
            <a:ext cx="5089855" cy="430887"/>
          </a:xfrm>
          <a:prstGeom prst="rect">
            <a:avLst/>
          </a:prstGeom>
          <a:noFill/>
        </p:spPr>
        <p:txBody>
          <a:bodyPr wrap="none" rtlCol="0">
            <a:spAutoFit/>
          </a:bodyPr>
          <a:lstStyle/>
          <a:p>
            <a:r>
              <a:rPr kumimoji="1" lang="ja-JP" altLang="en-US" sz="1100" dirty="0" smtClean="0">
                <a:latin typeface="BIZ UDPゴシック" panose="020B0400000000000000" pitchFamily="50" charset="-128"/>
                <a:ea typeface="BIZ UDPゴシック" panose="020B0400000000000000" pitchFamily="50" charset="-128"/>
              </a:rPr>
              <a:t>卒</a:t>
            </a:r>
            <a:r>
              <a:rPr kumimoji="1" lang="en-US" altLang="ja-JP" sz="1100" dirty="0" smtClean="0">
                <a:latin typeface="BIZ UDPゴシック" panose="020B0400000000000000" pitchFamily="50" charset="-128"/>
                <a:ea typeface="BIZ UDPゴシック" panose="020B0400000000000000" pitchFamily="50" charset="-128"/>
              </a:rPr>
              <a:t>FIT</a:t>
            </a:r>
            <a:r>
              <a:rPr kumimoji="1" lang="ja-JP" altLang="en-US" sz="1100" dirty="0" smtClean="0">
                <a:latin typeface="BIZ UDPゴシック" panose="020B0400000000000000" pitchFamily="50" charset="-128"/>
                <a:ea typeface="BIZ UDPゴシック" panose="020B0400000000000000" pitchFamily="50" charset="-128"/>
              </a:rPr>
              <a:t>する住宅用太陽光発電は、</a:t>
            </a:r>
            <a:r>
              <a:rPr kumimoji="1" lang="en-US" altLang="ja-JP" sz="1100" dirty="0" smtClean="0">
                <a:latin typeface="BIZ UDPゴシック" panose="020B0400000000000000" pitchFamily="50" charset="-128"/>
                <a:ea typeface="BIZ UDPゴシック" panose="020B0400000000000000" pitchFamily="50" charset="-128"/>
              </a:rPr>
              <a:t>2023</a:t>
            </a:r>
            <a:r>
              <a:rPr kumimoji="1" lang="ja-JP" altLang="en-US" sz="1100" dirty="0" smtClean="0">
                <a:latin typeface="BIZ UDPゴシック" panose="020B0400000000000000" pitchFamily="50" charset="-128"/>
                <a:ea typeface="BIZ UDPゴシック" panose="020B0400000000000000" pitchFamily="50" charset="-128"/>
              </a:rPr>
              <a:t>年までに約</a:t>
            </a:r>
            <a:r>
              <a:rPr kumimoji="1" lang="en-US" altLang="ja-JP" sz="1100" dirty="0" smtClean="0">
                <a:latin typeface="BIZ UDPゴシック" panose="020B0400000000000000" pitchFamily="50" charset="-128"/>
                <a:ea typeface="BIZ UDPゴシック" panose="020B0400000000000000" pitchFamily="50" charset="-128"/>
              </a:rPr>
              <a:t>165</a:t>
            </a:r>
            <a:r>
              <a:rPr kumimoji="1" lang="ja-JP" altLang="en-US" sz="1100" dirty="0" smtClean="0">
                <a:latin typeface="BIZ UDPゴシック" panose="020B0400000000000000" pitchFamily="50" charset="-128"/>
                <a:ea typeface="BIZ UDPゴシック" panose="020B0400000000000000" pitchFamily="50" charset="-128"/>
              </a:rPr>
              <a:t>万件・</a:t>
            </a:r>
            <a:r>
              <a:rPr kumimoji="1" lang="en-US" altLang="ja-JP" sz="1100" dirty="0" smtClean="0">
                <a:latin typeface="BIZ UDPゴシック" panose="020B0400000000000000" pitchFamily="50" charset="-128"/>
                <a:ea typeface="BIZ UDPゴシック" panose="020B0400000000000000" pitchFamily="50" charset="-128"/>
              </a:rPr>
              <a:t>670</a:t>
            </a:r>
            <a:r>
              <a:rPr kumimoji="1" lang="ja-JP" altLang="en-US" sz="1100" dirty="0" smtClean="0">
                <a:latin typeface="BIZ UDPゴシック" panose="020B0400000000000000" pitchFamily="50" charset="-128"/>
                <a:ea typeface="BIZ UDPゴシック" panose="020B0400000000000000" pitchFamily="50" charset="-128"/>
              </a:rPr>
              <a:t>万</a:t>
            </a:r>
            <a:r>
              <a:rPr kumimoji="1" lang="en-US" altLang="ja-JP" sz="1100" dirty="0" smtClean="0">
                <a:latin typeface="BIZ UDPゴシック" panose="020B0400000000000000" pitchFamily="50" charset="-128"/>
                <a:ea typeface="BIZ UDPゴシック" panose="020B0400000000000000" pitchFamily="50" charset="-128"/>
              </a:rPr>
              <a:t>Kw</a:t>
            </a:r>
            <a:r>
              <a:rPr kumimoji="1" lang="ja-JP" altLang="en-US" sz="1100" dirty="0" smtClean="0">
                <a:latin typeface="BIZ UDPゴシック" panose="020B0400000000000000" pitchFamily="50" charset="-128"/>
                <a:ea typeface="BIZ UDPゴシック" panose="020B0400000000000000" pitchFamily="50" charset="-128"/>
              </a:rPr>
              <a:t>（累計）</a:t>
            </a:r>
            <a:endParaRPr kumimoji="1" lang="en-US" altLang="ja-JP" sz="1100" dirty="0" smtClean="0">
              <a:latin typeface="BIZ UDPゴシック" panose="020B0400000000000000" pitchFamily="50" charset="-128"/>
              <a:ea typeface="BIZ UDPゴシック" panose="020B0400000000000000" pitchFamily="50" charset="-128"/>
            </a:endParaRPr>
          </a:p>
          <a:p>
            <a:r>
              <a:rPr kumimoji="1" lang="ja-JP" altLang="en-US" sz="1100" dirty="0" smtClean="0">
                <a:latin typeface="BIZ UDPゴシック" panose="020B0400000000000000" pitchFamily="50" charset="-128"/>
                <a:ea typeface="BIZ UDPゴシック" panose="020B0400000000000000" pitchFamily="50" charset="-128"/>
              </a:rPr>
              <a:t>に達し、これらが自家消費または余剰電力の自由売電に移行していく。</a:t>
            </a:r>
            <a:endParaRPr kumimoji="1" lang="en-US" altLang="ja-JP" sz="1100" dirty="0" smtClean="0">
              <a:latin typeface="BIZ UDPゴシック" panose="020B0400000000000000" pitchFamily="50" charset="-128"/>
              <a:ea typeface="BIZ UDPゴシック" panose="020B0400000000000000" pitchFamily="50" charset="-128"/>
            </a:endParaRPr>
          </a:p>
        </p:txBody>
      </p:sp>
      <p:sp>
        <p:nvSpPr>
          <p:cNvPr id="174" name="角丸四角形 305"/>
          <p:cNvSpPr>
            <a:spLocks noChangeArrowheads="1"/>
          </p:cNvSpPr>
          <p:nvPr/>
        </p:nvSpPr>
        <p:spPr bwMode="auto">
          <a:xfrm>
            <a:off x="164324" y="4966797"/>
            <a:ext cx="5219299" cy="521876"/>
          </a:xfrm>
          <a:prstGeom prst="roundRect">
            <a:avLst>
              <a:gd name="adj" fmla="val 16667"/>
            </a:avLst>
          </a:prstGeom>
          <a:noFill/>
          <a:ln>
            <a:solidFill>
              <a:srgbClr val="DD7777"/>
            </a:solidFill>
          </a:ln>
        </p:spPr>
        <p:txBody>
          <a:bodyPr wrap="square" lIns="46800" tIns="46800" rIns="46800" bIns="46800" anchor="ctr">
            <a:spAutoFit/>
          </a:bodyPr>
          <a:lstStyle/>
          <a:p>
            <a:pPr eaLnBrk="1"/>
            <a:endParaRPr lang="ja-JP" altLang="en-US">
              <a:ea typeface="ＭＳ Ｐゴシック" panose="020B0600070205080204" pitchFamily="50" charset="-128"/>
            </a:endParaRPr>
          </a:p>
        </p:txBody>
      </p:sp>
      <p:sp>
        <p:nvSpPr>
          <p:cNvPr id="125" name="テキスト ボックス 124"/>
          <p:cNvSpPr txBox="1"/>
          <p:nvPr/>
        </p:nvSpPr>
        <p:spPr>
          <a:xfrm>
            <a:off x="1291918" y="4261943"/>
            <a:ext cx="319318" cy="200055"/>
          </a:xfrm>
          <a:prstGeom prst="rect">
            <a:avLst/>
          </a:prstGeom>
          <a:noFill/>
        </p:spPr>
        <p:txBody>
          <a:bodyPr wrap="none" rtlCol="0">
            <a:spAutoFit/>
          </a:bodyPr>
          <a:lstStyle/>
          <a:p>
            <a:pPr algn="l"/>
            <a:r>
              <a:rPr kumimoji="1" lang="en-US" altLang="ja-JP" sz="700" dirty="0" smtClean="0">
                <a:latin typeface="MS Gothic" panose="020B0609070205080204" pitchFamily="49" charset="-128"/>
                <a:ea typeface="MS Gothic" panose="020B0609070205080204" pitchFamily="49" charset="-128"/>
              </a:rPr>
              <a:t>※1</a:t>
            </a:r>
            <a:endParaRPr kumimoji="1" lang="ja-JP" altLang="en-US" sz="700" dirty="0" smtClean="0">
              <a:latin typeface="MS Gothic" panose="020B0609070205080204" pitchFamily="49" charset="-128"/>
              <a:ea typeface="MS Gothic" panose="020B0609070205080204" pitchFamily="49" charset="-128"/>
            </a:endParaRPr>
          </a:p>
        </p:txBody>
      </p:sp>
      <p:sp>
        <p:nvSpPr>
          <p:cNvPr id="126" name="テキスト ボックス 125"/>
          <p:cNvSpPr txBox="1"/>
          <p:nvPr/>
        </p:nvSpPr>
        <p:spPr>
          <a:xfrm>
            <a:off x="2091882" y="4260093"/>
            <a:ext cx="319318" cy="200055"/>
          </a:xfrm>
          <a:prstGeom prst="rect">
            <a:avLst/>
          </a:prstGeom>
          <a:noFill/>
        </p:spPr>
        <p:txBody>
          <a:bodyPr wrap="none" rtlCol="0">
            <a:spAutoFit/>
          </a:bodyPr>
          <a:lstStyle/>
          <a:p>
            <a:pPr algn="l"/>
            <a:r>
              <a:rPr kumimoji="1" lang="en-US" altLang="ja-JP" sz="700" dirty="0" smtClean="0">
                <a:latin typeface="MS Gothic" panose="020B0609070205080204" pitchFamily="49" charset="-128"/>
                <a:ea typeface="MS Gothic" panose="020B0609070205080204" pitchFamily="49" charset="-128"/>
              </a:rPr>
              <a:t>※2</a:t>
            </a:r>
            <a:endParaRPr kumimoji="1" lang="ja-JP" altLang="en-US" sz="700" dirty="0" smtClean="0">
              <a:latin typeface="MS Gothic" panose="020B0609070205080204" pitchFamily="49" charset="-128"/>
              <a:ea typeface="MS Gothic" panose="020B0609070205080204" pitchFamily="49" charset="-128"/>
            </a:endParaRPr>
          </a:p>
        </p:txBody>
      </p:sp>
      <p:sp>
        <p:nvSpPr>
          <p:cNvPr id="127" name="テキスト ボックス 126"/>
          <p:cNvSpPr txBox="1"/>
          <p:nvPr/>
        </p:nvSpPr>
        <p:spPr>
          <a:xfrm>
            <a:off x="3984238" y="4259011"/>
            <a:ext cx="319318" cy="200055"/>
          </a:xfrm>
          <a:prstGeom prst="rect">
            <a:avLst/>
          </a:prstGeom>
          <a:noFill/>
        </p:spPr>
        <p:txBody>
          <a:bodyPr wrap="none" rtlCol="0">
            <a:spAutoFit/>
          </a:bodyPr>
          <a:lstStyle/>
          <a:p>
            <a:pPr algn="l"/>
            <a:r>
              <a:rPr kumimoji="1" lang="en-US" altLang="ja-JP" sz="700" dirty="0" smtClean="0">
                <a:latin typeface="MS Gothic" panose="020B0609070205080204" pitchFamily="49" charset="-128"/>
                <a:ea typeface="MS Gothic" panose="020B0609070205080204" pitchFamily="49" charset="-128"/>
              </a:rPr>
              <a:t>※3</a:t>
            </a:r>
            <a:endParaRPr kumimoji="1" lang="ja-JP" altLang="en-US" sz="700" dirty="0" smtClean="0">
              <a:latin typeface="MS Gothic" panose="020B0609070205080204" pitchFamily="49" charset="-128"/>
              <a:ea typeface="MS Gothic" panose="020B0609070205080204" pitchFamily="49" charset="-128"/>
            </a:endParaRPr>
          </a:p>
        </p:txBody>
      </p:sp>
      <p:sp>
        <p:nvSpPr>
          <p:cNvPr id="128" name="テキスト ボックス 127"/>
          <p:cNvSpPr txBox="1"/>
          <p:nvPr/>
        </p:nvSpPr>
        <p:spPr>
          <a:xfrm>
            <a:off x="4814532" y="4259012"/>
            <a:ext cx="319318" cy="200055"/>
          </a:xfrm>
          <a:prstGeom prst="rect">
            <a:avLst/>
          </a:prstGeom>
          <a:noFill/>
        </p:spPr>
        <p:txBody>
          <a:bodyPr wrap="none" rtlCol="0">
            <a:spAutoFit/>
          </a:bodyPr>
          <a:lstStyle/>
          <a:p>
            <a:pPr algn="l"/>
            <a:r>
              <a:rPr kumimoji="1" lang="en-US" altLang="ja-JP" sz="700" dirty="0" smtClean="0">
                <a:latin typeface="MS Gothic" panose="020B0609070205080204" pitchFamily="49" charset="-128"/>
                <a:ea typeface="MS Gothic" panose="020B0609070205080204" pitchFamily="49" charset="-128"/>
              </a:rPr>
              <a:t>※2</a:t>
            </a:r>
            <a:endParaRPr kumimoji="1" lang="ja-JP" altLang="en-US" sz="700" dirty="0" smtClean="0">
              <a:latin typeface="MS Gothic" panose="020B0609070205080204" pitchFamily="49" charset="-128"/>
              <a:ea typeface="MS Gothic" panose="020B0609070205080204" pitchFamily="49" charset="-128"/>
            </a:endParaRPr>
          </a:p>
        </p:txBody>
      </p:sp>
      <p:sp>
        <p:nvSpPr>
          <p:cNvPr id="129" name="Rectangle 6">
            <a:extLst>
              <a:ext uri="{FF2B5EF4-FFF2-40B4-BE49-F238E27FC236}">
                <a16:creationId xmlns:a16="http://schemas.microsoft.com/office/drawing/2014/main" id="{19FC8467-B1D7-BF43-863F-51C7F303FC1A}"/>
              </a:ext>
            </a:extLst>
          </p:cNvPr>
          <p:cNvSpPr>
            <a:spLocks/>
          </p:cNvSpPr>
          <p:nvPr/>
        </p:nvSpPr>
        <p:spPr bwMode="auto">
          <a:xfrm>
            <a:off x="164324" y="4402441"/>
            <a:ext cx="5454217" cy="4616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41476" rIns="41476">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defTabSz="414772" eaLnBrk="0" fontAlgn="base" hangingPunct="0">
              <a:spcBef>
                <a:spcPct val="0"/>
              </a:spcBef>
              <a:spcAft>
                <a:spcPct val="0"/>
              </a:spcAft>
            </a:pPr>
            <a:r>
              <a:rPr lang="en-US" altLang="ja-JP" sz="600" dirty="0" smtClean="0">
                <a:solidFill>
                  <a:prstClr val="black"/>
                </a:solidFill>
                <a:latin typeface="メイリオ" panose="020B0604030504040204" pitchFamily="50" charset="-128"/>
                <a:ea typeface="メイリオ" panose="020B0604030504040204" pitchFamily="50" charset="-128"/>
              </a:rPr>
              <a:t>※1</a:t>
            </a:r>
            <a:r>
              <a:rPr lang="ja-JP" altLang="en-US" sz="600" dirty="0">
                <a:solidFill>
                  <a:prstClr val="black"/>
                </a:solidFill>
                <a:latin typeface="メイリオ" panose="020B0604030504040204" pitchFamily="50" charset="-128"/>
                <a:ea typeface="メイリオ" panose="020B0604030504040204" pitchFamily="50" charset="-128"/>
              </a:rPr>
              <a:t> </a:t>
            </a:r>
            <a:r>
              <a:rPr lang="en-US" altLang="ja-JP" sz="600" dirty="0" smtClean="0">
                <a:solidFill>
                  <a:prstClr val="black"/>
                </a:solidFill>
                <a:latin typeface="メイリオ" panose="020B0604030504040204" pitchFamily="50" charset="-128"/>
                <a:ea typeface="メイリオ" panose="020B0604030504040204" pitchFamily="50" charset="-128"/>
              </a:rPr>
              <a:t>2013</a:t>
            </a:r>
            <a:r>
              <a:rPr lang="ja-JP" altLang="en-US" sz="600" dirty="0" smtClean="0">
                <a:solidFill>
                  <a:prstClr val="black"/>
                </a:solidFill>
                <a:latin typeface="メイリオ" panose="020B0604030504040204" pitchFamily="50" charset="-128"/>
                <a:ea typeface="メイリオ" panose="020B0604030504040204" pitchFamily="50" charset="-128"/>
              </a:rPr>
              <a:t>年度買取価格　</a:t>
            </a:r>
            <a:endParaRPr lang="en-US" altLang="ja-JP" sz="600" dirty="0" smtClean="0">
              <a:solidFill>
                <a:prstClr val="black"/>
              </a:solidFill>
              <a:latin typeface="メイリオ" panose="020B0604030504040204" pitchFamily="50" charset="-128"/>
              <a:ea typeface="メイリオ" panose="020B0604030504040204" pitchFamily="50" charset="-128"/>
            </a:endParaRPr>
          </a:p>
          <a:p>
            <a:pPr defTabSz="414772" eaLnBrk="0" fontAlgn="base" hangingPunct="0">
              <a:spcBef>
                <a:spcPct val="0"/>
              </a:spcBef>
              <a:spcAft>
                <a:spcPct val="0"/>
              </a:spcAft>
            </a:pPr>
            <a:r>
              <a:rPr lang="en-US" altLang="ja-JP" sz="600" dirty="0" smtClean="0">
                <a:solidFill>
                  <a:prstClr val="black"/>
                </a:solidFill>
                <a:latin typeface="メイリオ" panose="020B0604030504040204" pitchFamily="50" charset="-128"/>
                <a:ea typeface="メイリオ" panose="020B0604030504040204" pitchFamily="50" charset="-128"/>
              </a:rPr>
              <a:t>※2 </a:t>
            </a:r>
            <a:r>
              <a:rPr lang="ja-JP" altLang="en-US" sz="600" dirty="0" smtClean="0">
                <a:solidFill>
                  <a:prstClr val="black"/>
                </a:solidFill>
                <a:latin typeface="メイリオ" panose="020B0604030504040204" pitchFamily="50" charset="-128"/>
                <a:ea typeface="メイリオ" panose="020B0604030504040204" pitchFamily="50" charset="-128"/>
              </a:rPr>
              <a:t>東京電力エナジーパートナー「スマートライフプラン」</a:t>
            </a:r>
            <a:r>
              <a:rPr lang="ja-JP" altLang="en-US" sz="600" dirty="0">
                <a:solidFill>
                  <a:prstClr val="black"/>
                </a:solidFill>
                <a:latin typeface="メイリオ" panose="020B0604030504040204" pitchFamily="50" charset="-128"/>
                <a:ea typeface="メイリオ" panose="020B0604030504040204" pitchFamily="50" charset="-128"/>
              </a:rPr>
              <a:t>夜間時間料金および再生可能エネルギー発電促進賦課金</a:t>
            </a:r>
            <a:r>
              <a:rPr lang="en-US" altLang="ja-JP" sz="600" dirty="0">
                <a:solidFill>
                  <a:prstClr val="black"/>
                </a:solidFill>
                <a:latin typeface="メイリオ" panose="020B0604030504040204" pitchFamily="50" charset="-128"/>
                <a:ea typeface="メイリオ" panose="020B0604030504040204" pitchFamily="50" charset="-128"/>
              </a:rPr>
              <a:t>1.4</a:t>
            </a:r>
            <a:r>
              <a:rPr lang="ja-JP" altLang="en-US" sz="600" dirty="0">
                <a:solidFill>
                  <a:prstClr val="black"/>
                </a:solidFill>
                <a:latin typeface="メイリオ" panose="020B0604030504040204" pitchFamily="50" charset="-128"/>
                <a:ea typeface="メイリオ" panose="020B0604030504040204" pitchFamily="50" charset="-128"/>
              </a:rPr>
              <a:t>円</a:t>
            </a:r>
            <a:r>
              <a:rPr lang="en-US" altLang="ja-JP" sz="600" dirty="0">
                <a:solidFill>
                  <a:prstClr val="black"/>
                </a:solidFill>
                <a:latin typeface="メイリオ" panose="020B0604030504040204" pitchFamily="50" charset="-128"/>
                <a:ea typeface="メイリオ" panose="020B0604030504040204" pitchFamily="50" charset="-128"/>
              </a:rPr>
              <a:t>/kWh</a:t>
            </a:r>
            <a:r>
              <a:rPr lang="ja-JP" altLang="en-US" sz="600" dirty="0" err="1" smtClean="0">
                <a:solidFill>
                  <a:prstClr val="black"/>
                </a:solidFill>
                <a:latin typeface="メイリオ" panose="020B0604030504040204" pitchFamily="50" charset="-128"/>
                <a:ea typeface="メイリオ" panose="020B0604030504040204" pitchFamily="50" charset="-128"/>
              </a:rPr>
              <a:t>、</a:t>
            </a:r>
            <a:endParaRPr lang="en-US" altLang="ja-JP" sz="600" dirty="0" smtClean="0">
              <a:solidFill>
                <a:prstClr val="black"/>
              </a:solidFill>
              <a:latin typeface="メイリオ" panose="020B0604030504040204" pitchFamily="50" charset="-128"/>
              <a:ea typeface="メイリオ" panose="020B0604030504040204" pitchFamily="50" charset="-128"/>
            </a:endParaRPr>
          </a:p>
          <a:p>
            <a:pPr defTabSz="414772" eaLnBrk="0" fontAlgn="base" hangingPunct="0">
              <a:spcBef>
                <a:spcPct val="0"/>
              </a:spcBef>
              <a:spcAft>
                <a:spcPct val="0"/>
              </a:spcAft>
            </a:pPr>
            <a:r>
              <a:rPr lang="ja-JP" altLang="en-US" sz="600" dirty="0">
                <a:solidFill>
                  <a:prstClr val="black"/>
                </a:solidFill>
                <a:latin typeface="メイリオ" panose="020B0604030504040204" pitchFamily="50" charset="-128"/>
                <a:ea typeface="メイリオ" panose="020B0604030504040204" pitchFamily="50" charset="-128"/>
              </a:rPr>
              <a:t>　</a:t>
            </a:r>
            <a:r>
              <a:rPr lang="ja-JP" altLang="en-US" sz="600" dirty="0" smtClean="0">
                <a:solidFill>
                  <a:prstClr val="black"/>
                </a:solidFill>
                <a:latin typeface="メイリオ" panose="020B0604030504040204" pitchFamily="50" charset="-128"/>
                <a:ea typeface="メイリオ" panose="020B0604030504040204" pitchFamily="50" charset="-128"/>
              </a:rPr>
              <a:t>　燃料</a:t>
            </a:r>
            <a:r>
              <a:rPr lang="ja-JP" altLang="en-US" sz="600" dirty="0">
                <a:solidFill>
                  <a:prstClr val="black"/>
                </a:solidFill>
                <a:latin typeface="メイリオ" panose="020B0604030504040204" pitchFamily="50" charset="-128"/>
                <a:ea typeface="メイリオ" panose="020B0604030504040204" pitchFamily="50" charset="-128"/>
              </a:rPr>
              <a:t>調整費</a:t>
            </a:r>
            <a:r>
              <a:rPr lang="en-US" altLang="ja-JP" sz="600" dirty="0">
                <a:solidFill>
                  <a:prstClr val="black"/>
                </a:solidFill>
                <a:latin typeface="メイリオ" panose="020B0604030504040204" pitchFamily="50" charset="-128"/>
                <a:ea typeface="メイリオ" panose="020B0604030504040204" pitchFamily="50" charset="-128"/>
              </a:rPr>
              <a:t>-</a:t>
            </a:r>
            <a:r>
              <a:rPr lang="en-US" altLang="ja-JP" sz="600" dirty="0" smtClean="0">
                <a:solidFill>
                  <a:prstClr val="black"/>
                </a:solidFill>
                <a:latin typeface="メイリオ" panose="020B0604030504040204" pitchFamily="50" charset="-128"/>
                <a:ea typeface="メイリオ" panose="020B0604030504040204" pitchFamily="50" charset="-128"/>
              </a:rPr>
              <a:t>5.22</a:t>
            </a:r>
            <a:r>
              <a:rPr lang="ja-JP" altLang="en-US" sz="600" dirty="0" smtClean="0">
                <a:solidFill>
                  <a:prstClr val="black"/>
                </a:solidFill>
                <a:latin typeface="メイリオ" panose="020B0604030504040204" pitchFamily="50" charset="-128"/>
                <a:ea typeface="メイリオ" panose="020B0604030504040204" pitchFamily="50" charset="-128"/>
              </a:rPr>
              <a:t>円</a:t>
            </a:r>
            <a:r>
              <a:rPr lang="en-US" altLang="ja-JP" sz="600" dirty="0">
                <a:solidFill>
                  <a:prstClr val="black"/>
                </a:solidFill>
                <a:latin typeface="メイリオ" panose="020B0604030504040204" pitchFamily="50" charset="-128"/>
                <a:ea typeface="メイリオ" panose="020B0604030504040204" pitchFamily="50" charset="-128"/>
              </a:rPr>
              <a:t>/ kWh</a:t>
            </a:r>
            <a:r>
              <a:rPr lang="ja-JP" altLang="en-US" sz="600" dirty="0">
                <a:solidFill>
                  <a:prstClr val="black"/>
                </a:solidFill>
                <a:latin typeface="メイリオ" panose="020B0604030504040204" pitchFamily="50" charset="-128"/>
                <a:ea typeface="メイリオ" panose="020B0604030504040204" pitchFamily="50" charset="-128"/>
              </a:rPr>
              <a:t>含む。</a:t>
            </a:r>
            <a:endParaRPr lang="en-US" altLang="ja-JP" sz="600" dirty="0">
              <a:solidFill>
                <a:prstClr val="black"/>
              </a:solidFill>
              <a:latin typeface="メイリオ" panose="020B0604030504040204" pitchFamily="50" charset="-128"/>
              <a:ea typeface="メイリオ" panose="020B0604030504040204" pitchFamily="50" charset="-128"/>
            </a:endParaRPr>
          </a:p>
          <a:p>
            <a:pPr defTabSz="414772" eaLnBrk="0" fontAlgn="base" hangingPunct="0">
              <a:spcBef>
                <a:spcPct val="0"/>
              </a:spcBef>
              <a:spcAft>
                <a:spcPct val="0"/>
              </a:spcAft>
            </a:pPr>
            <a:r>
              <a:rPr lang="en-US" altLang="ja-JP" sz="600" dirty="0" smtClean="0">
                <a:solidFill>
                  <a:prstClr val="black"/>
                </a:solidFill>
                <a:latin typeface="メイリオ" panose="020B0604030504040204" pitchFamily="50" charset="-128"/>
                <a:ea typeface="メイリオ" panose="020B0604030504040204" pitchFamily="50" charset="-128"/>
              </a:rPr>
              <a:t>※3 </a:t>
            </a:r>
            <a:r>
              <a:rPr lang="ja-JP" altLang="en-US" sz="600" dirty="0" smtClean="0">
                <a:solidFill>
                  <a:prstClr val="black"/>
                </a:solidFill>
                <a:latin typeface="メイリオ" panose="020B0604030504040204" pitchFamily="50" charset="-128"/>
                <a:ea typeface="メイリオ" panose="020B0604030504040204" pitchFamily="50" charset="-128"/>
              </a:rPr>
              <a:t>東京電力エナジーパートナー「再エネ買取標準プラン」</a:t>
            </a:r>
            <a:endParaRPr lang="ja-JP" altLang="ja-JP" sz="600" dirty="0">
              <a:solidFill>
                <a:prstClr val="black"/>
              </a:solidFill>
              <a:latin typeface="メイリオ" panose="020B0604030504040204" pitchFamily="50" charset="-128"/>
              <a:ea typeface="メイリオ" panose="020B0604030504040204" pitchFamily="50" charset="-128"/>
            </a:endParaRPr>
          </a:p>
        </p:txBody>
      </p:sp>
      <p:pic>
        <p:nvPicPr>
          <p:cNvPr id="130" name="図 129"/>
          <p:cNvPicPr>
            <a:picLocks noChangeAspect="1"/>
          </p:cNvPicPr>
          <p:nvPr/>
        </p:nvPicPr>
        <p:blipFill>
          <a:blip r:embed="rId20"/>
          <a:stretch>
            <a:fillRect/>
          </a:stretch>
        </p:blipFill>
        <p:spPr>
          <a:xfrm>
            <a:off x="245224" y="2882381"/>
            <a:ext cx="2476171" cy="1479785"/>
          </a:xfrm>
          <a:prstGeom prst="rect">
            <a:avLst/>
          </a:prstGeom>
        </p:spPr>
      </p:pic>
      <p:pic>
        <p:nvPicPr>
          <p:cNvPr id="131" name="図 130"/>
          <p:cNvPicPr>
            <a:picLocks noChangeAspect="1"/>
          </p:cNvPicPr>
          <p:nvPr/>
        </p:nvPicPr>
        <p:blipFill>
          <a:blip r:embed="rId21"/>
          <a:stretch>
            <a:fillRect/>
          </a:stretch>
        </p:blipFill>
        <p:spPr>
          <a:xfrm>
            <a:off x="2748906" y="2895330"/>
            <a:ext cx="2582558" cy="1443336"/>
          </a:xfrm>
          <a:prstGeom prst="rect">
            <a:avLst/>
          </a:prstGeom>
        </p:spPr>
      </p:pic>
      <p:sp>
        <p:nvSpPr>
          <p:cNvPr id="132" name="テキスト ボックス 8"/>
          <p:cNvSpPr txBox="1">
            <a:spLocks noChangeArrowheads="1"/>
          </p:cNvSpPr>
          <p:nvPr/>
        </p:nvSpPr>
        <p:spPr bwMode="auto">
          <a:xfrm>
            <a:off x="6053880" y="4254816"/>
            <a:ext cx="293397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kumimoji="1" lang="ja-JP" altLang="en-US" sz="1200" b="1" dirty="0" smtClean="0">
                <a:solidFill>
                  <a:schemeClr val="tx1">
                    <a:lumMod val="75000"/>
                    <a:lumOff val="25000"/>
                  </a:schemeClr>
                </a:solidFill>
                <a:latin typeface="BIZ UDPゴシック" panose="020B0400000000000000" pitchFamily="50" charset="-128"/>
                <a:ea typeface="BIZ UDPゴシック" panose="020B0400000000000000" pitchFamily="50" charset="-128"/>
              </a:rPr>
              <a:t>年間コストメリット</a:t>
            </a:r>
            <a:r>
              <a:rPr kumimoji="1" lang="en-US" altLang="ja-JP" sz="700" b="1" dirty="0" smtClean="0">
                <a:solidFill>
                  <a:schemeClr val="tx1">
                    <a:lumMod val="75000"/>
                    <a:lumOff val="25000"/>
                  </a:schemeClr>
                </a:solidFill>
                <a:latin typeface="BIZ UDPゴシック" panose="020B0400000000000000" pitchFamily="50" charset="-128"/>
                <a:ea typeface="BIZ UDPゴシック" panose="020B0400000000000000" pitchFamily="50" charset="-128"/>
              </a:rPr>
              <a:t>※</a:t>
            </a:r>
            <a:r>
              <a:rPr kumimoji="1" lang="en-US" altLang="ja-JP" sz="1050" b="1" dirty="0" smtClean="0">
                <a:solidFill>
                  <a:schemeClr val="tx1">
                    <a:lumMod val="75000"/>
                    <a:lumOff val="25000"/>
                  </a:schemeClr>
                </a:solidFill>
                <a:latin typeface="BIZ UDPゴシック" panose="020B0400000000000000" pitchFamily="50" charset="-128"/>
                <a:ea typeface="BIZ UDPゴシック" panose="020B0400000000000000" pitchFamily="50" charset="-128"/>
              </a:rPr>
              <a:t>(</a:t>
            </a:r>
            <a:r>
              <a:rPr kumimoji="1" lang="ja-JP" altLang="en-US" sz="1050" dirty="0" smtClean="0">
                <a:solidFill>
                  <a:schemeClr val="tx1">
                    <a:lumMod val="75000"/>
                    <a:lumOff val="25000"/>
                  </a:schemeClr>
                </a:solidFill>
                <a:latin typeface="BIZ UDPゴシック" panose="020B0400000000000000" pitchFamily="50" charset="-128"/>
                <a:ea typeface="BIZ UDPゴシック" panose="020B0400000000000000" pitchFamily="50" charset="-128"/>
              </a:rPr>
              <a:t>東京</a:t>
            </a:r>
            <a:r>
              <a:rPr kumimoji="1" lang="en-US" altLang="ja-JP" sz="1050" b="1" dirty="0" smtClean="0">
                <a:solidFill>
                  <a:schemeClr val="tx1">
                    <a:lumMod val="75000"/>
                    <a:lumOff val="25000"/>
                  </a:schemeClr>
                </a:solidFill>
                <a:latin typeface="BIZ UDPゴシック" panose="020B0400000000000000" pitchFamily="50" charset="-128"/>
                <a:ea typeface="BIZ UDPゴシック" panose="020B0400000000000000" pitchFamily="50" charset="-128"/>
              </a:rPr>
              <a:t>/</a:t>
            </a:r>
            <a:r>
              <a:rPr kumimoji="1" lang="ja-JP" altLang="en-US" sz="1050" b="1" dirty="0" smtClean="0">
                <a:solidFill>
                  <a:schemeClr val="tx1">
                    <a:lumMod val="75000"/>
                    <a:lumOff val="25000"/>
                  </a:schemeClr>
                </a:solidFill>
                <a:latin typeface="BIZ UDPゴシック" panose="020B0400000000000000" pitchFamily="50" charset="-128"/>
                <a:ea typeface="BIZ UDPゴシック" panose="020B0400000000000000" pitchFamily="50" charset="-128"/>
              </a:rPr>
              <a:t>スマートライフ）</a:t>
            </a:r>
            <a:endParaRPr kumimoji="1" lang="ja-JP" altLang="en-US" sz="1050" b="1" dirty="0">
              <a:solidFill>
                <a:schemeClr val="tx1">
                  <a:lumMod val="75000"/>
                  <a:lumOff val="25000"/>
                </a:schemeClr>
              </a:solidFill>
              <a:latin typeface="BIZ UDPゴシック" panose="020B0400000000000000" pitchFamily="50" charset="-128"/>
              <a:ea typeface="BIZ UDPゴシック" panose="020B0400000000000000" pitchFamily="50" charset="-128"/>
            </a:endParaRPr>
          </a:p>
        </p:txBody>
      </p:sp>
      <p:cxnSp>
        <p:nvCxnSpPr>
          <p:cNvPr id="133" name="直線コネクタ 132"/>
          <p:cNvCxnSpPr/>
          <p:nvPr/>
        </p:nvCxnSpPr>
        <p:spPr>
          <a:xfrm>
            <a:off x="6115908" y="4526535"/>
            <a:ext cx="2659223" cy="0"/>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138" name="右矢印 137"/>
          <p:cNvSpPr/>
          <p:nvPr/>
        </p:nvSpPr>
        <p:spPr>
          <a:xfrm>
            <a:off x="7923797" y="4703707"/>
            <a:ext cx="274540" cy="259915"/>
          </a:xfrm>
          <a:prstGeom prst="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2" name="テキスト ボックス 141"/>
          <p:cNvSpPr txBox="1"/>
          <p:nvPr/>
        </p:nvSpPr>
        <p:spPr>
          <a:xfrm>
            <a:off x="2880606" y="6399566"/>
            <a:ext cx="2174564" cy="369332"/>
          </a:xfrm>
          <a:prstGeom prst="rect">
            <a:avLst/>
          </a:prstGeom>
          <a:noFill/>
        </p:spPr>
        <p:txBody>
          <a:bodyPr wrap="square" rtlCol="0">
            <a:spAutoFit/>
          </a:bodyPr>
          <a:lstStyle/>
          <a:p>
            <a:r>
              <a:rPr lang="ja-JP" altLang="en-US" sz="900" dirty="0" smtClean="0">
                <a:solidFill>
                  <a:schemeClr val="tx1">
                    <a:lumMod val="50000"/>
                    <a:lumOff val="50000"/>
                  </a:schemeClr>
                </a:solidFill>
                <a:latin typeface="BIZ UDPゴシック" panose="020B0400000000000000" pitchFamily="50" charset="-128"/>
                <a:ea typeface="BIZ UDPゴシック" panose="020B0400000000000000" pitchFamily="50" charset="-128"/>
              </a:rPr>
              <a:t>電力別夜間料金</a:t>
            </a:r>
            <a:r>
              <a:rPr lang="en-US" altLang="ja-JP" sz="700" dirty="0" smtClean="0">
                <a:solidFill>
                  <a:schemeClr val="tx1">
                    <a:lumMod val="50000"/>
                    <a:lumOff val="50000"/>
                  </a:schemeClr>
                </a:solidFill>
                <a:latin typeface="BIZ UDPゴシック" panose="020B0400000000000000" pitchFamily="50" charset="-128"/>
                <a:ea typeface="BIZ UDPゴシック" panose="020B0400000000000000" pitchFamily="50" charset="-128"/>
              </a:rPr>
              <a:t>(</a:t>
            </a:r>
            <a:r>
              <a:rPr lang="ja-JP" altLang="en-US" sz="700" dirty="0" smtClean="0">
                <a:solidFill>
                  <a:schemeClr val="tx1">
                    <a:lumMod val="50000"/>
                    <a:lumOff val="50000"/>
                  </a:schemeClr>
                </a:solidFill>
                <a:latin typeface="BIZ UDPゴシック" panose="020B0400000000000000" pitchFamily="50" charset="-128"/>
                <a:ea typeface="BIZ UDPゴシック" panose="020B0400000000000000" pitchFamily="50" charset="-128"/>
              </a:rPr>
              <a:t>円</a:t>
            </a:r>
            <a:r>
              <a:rPr lang="en-US" altLang="ja-JP" sz="700" dirty="0" smtClean="0">
                <a:solidFill>
                  <a:schemeClr val="tx1">
                    <a:lumMod val="50000"/>
                    <a:lumOff val="50000"/>
                  </a:schemeClr>
                </a:solidFill>
                <a:latin typeface="BIZ UDPゴシック" panose="020B0400000000000000" pitchFamily="50" charset="-128"/>
                <a:ea typeface="BIZ UDPゴシック" panose="020B0400000000000000" pitchFamily="50" charset="-128"/>
              </a:rPr>
              <a:t>/kWh)</a:t>
            </a:r>
            <a:endParaRPr lang="ja-JP" altLang="ja-JP" sz="700" dirty="0">
              <a:solidFill>
                <a:schemeClr val="tx1">
                  <a:lumMod val="50000"/>
                  <a:lumOff val="50000"/>
                </a:schemeClr>
              </a:solidFill>
              <a:latin typeface="BIZ UDPゴシック" panose="020B0400000000000000" pitchFamily="50" charset="-128"/>
              <a:ea typeface="BIZ UDPゴシック" panose="020B0400000000000000" pitchFamily="50" charset="-128"/>
            </a:endParaRPr>
          </a:p>
          <a:p>
            <a:pPr algn="l"/>
            <a:endParaRPr kumimoji="1" lang="ja-JP" altLang="en-US" sz="900" dirty="0" smtClean="0">
              <a:solidFill>
                <a:schemeClr val="tx1">
                  <a:lumMod val="50000"/>
                  <a:lumOff val="50000"/>
                </a:schemeClr>
              </a:solidFill>
              <a:latin typeface="BIZ UDPゴシック" panose="020B0400000000000000" pitchFamily="50" charset="-128"/>
              <a:ea typeface="BIZ UDPゴシック" panose="020B0400000000000000" pitchFamily="50" charset="-128"/>
            </a:endParaRPr>
          </a:p>
        </p:txBody>
      </p:sp>
      <p:sp>
        <p:nvSpPr>
          <p:cNvPr id="143" name="テキスト ボックス 274"/>
          <p:cNvSpPr txBox="1"/>
          <p:nvPr/>
        </p:nvSpPr>
        <p:spPr>
          <a:xfrm>
            <a:off x="5938705" y="5183659"/>
            <a:ext cx="4164099" cy="646331"/>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en-US" altLang="ja-JP" sz="600" dirty="0" smtClean="0">
                <a:latin typeface="メイリオ" panose="020B0604030504040204" pitchFamily="50" charset="-128"/>
                <a:ea typeface="メイリオ" panose="020B0604030504040204" pitchFamily="50" charset="-128"/>
              </a:rPr>
              <a:t>※&lt;</a:t>
            </a:r>
            <a:r>
              <a:rPr kumimoji="1" lang="ja-JP" altLang="en-US" sz="600" dirty="0" smtClean="0">
                <a:latin typeface="メイリオ" panose="020B0604030504040204" pitchFamily="50" charset="-128"/>
                <a:ea typeface="メイリオ" panose="020B0604030504040204" pitchFamily="50" charset="-128"/>
              </a:rPr>
              <a:t>参考</a:t>
            </a:r>
            <a:r>
              <a:rPr kumimoji="1" lang="en-US" altLang="ja-JP" sz="600" dirty="0" smtClean="0">
                <a:latin typeface="メイリオ" panose="020B0604030504040204" pitchFamily="50" charset="-128"/>
                <a:ea typeface="メイリオ" panose="020B0604030504040204" pitchFamily="50" charset="-128"/>
              </a:rPr>
              <a:t>&gt;</a:t>
            </a:r>
            <a:r>
              <a:rPr kumimoji="1" lang="ja-JP" altLang="en-US" sz="600" dirty="0" smtClean="0">
                <a:latin typeface="メイリオ" panose="020B0604030504040204" pitchFamily="50" charset="-128"/>
                <a:ea typeface="メイリオ" panose="020B0604030504040204" pitchFamily="50" charset="-128"/>
              </a:rPr>
              <a:t>当社</a:t>
            </a:r>
            <a:r>
              <a:rPr kumimoji="1" lang="ja-JP" altLang="en-US" sz="600" dirty="0">
                <a:latin typeface="メイリオ" panose="020B0604030504040204" pitchFamily="50" charset="-128"/>
                <a:ea typeface="メイリオ" panose="020B0604030504040204" pitchFamily="50" charset="-128"/>
              </a:rPr>
              <a:t>試算</a:t>
            </a:r>
            <a:r>
              <a:rPr kumimoji="1" lang="ja-JP" altLang="en-US" sz="600" dirty="0" smtClean="0">
                <a:latin typeface="メイリオ" panose="020B0604030504040204" pitchFamily="50" charset="-128"/>
                <a:ea typeface="メイリオ" panose="020B0604030504040204" pitchFamily="50" charset="-128"/>
              </a:rPr>
              <a:t>：</a:t>
            </a:r>
            <a:r>
              <a:rPr kumimoji="1" lang="ja-JP" altLang="en-US" sz="600" dirty="0" smtClean="0">
                <a:latin typeface="メイリオ" panose="020B0604030504040204" pitchFamily="50" charset="-128"/>
                <a:ea typeface="メイリオ" panose="020B0604030504040204" pitchFamily="50" charset="-128"/>
              </a:rPr>
              <a:t>・東京</a:t>
            </a:r>
            <a:r>
              <a:rPr kumimoji="1" lang="ja-JP" altLang="en-US" sz="600" dirty="0" smtClean="0">
                <a:latin typeface="メイリオ" panose="020B0604030504040204" pitchFamily="50" charset="-128"/>
                <a:ea typeface="メイリオ" panose="020B0604030504040204" pitchFamily="50" charset="-128"/>
              </a:rPr>
              <a:t>地区</a:t>
            </a:r>
            <a:r>
              <a:rPr kumimoji="1" lang="ja-JP" altLang="en-US" sz="600" dirty="0">
                <a:latin typeface="メイリオ" panose="020B0604030504040204" pitchFamily="50" charset="-128"/>
                <a:ea typeface="メイリオ" panose="020B0604030504040204" pitchFamily="50" charset="-128"/>
              </a:rPr>
              <a:t>、給湯（保温）負荷は、</a:t>
            </a:r>
            <a:r>
              <a:rPr kumimoji="1" lang="en-US" altLang="ja-JP" sz="600" dirty="0">
                <a:latin typeface="メイリオ" panose="020B0604030504040204" pitchFamily="50" charset="-128"/>
                <a:ea typeface="メイリオ" panose="020B0604030504040204" pitchFamily="50" charset="-128"/>
              </a:rPr>
              <a:t>JIS C 9220</a:t>
            </a:r>
            <a:r>
              <a:rPr kumimoji="1" lang="ja-JP" altLang="en-US" sz="600" dirty="0">
                <a:latin typeface="メイリオ" panose="020B0604030504040204" pitchFamily="50" charset="-128"/>
                <a:ea typeface="メイリオ" panose="020B0604030504040204" pitchFamily="50" charset="-128"/>
              </a:rPr>
              <a:t>（使用湯量　</a:t>
            </a:r>
            <a:r>
              <a:rPr kumimoji="1" lang="en-US" altLang="ja-JP" sz="600" dirty="0">
                <a:latin typeface="メイリオ" panose="020B0604030504040204" pitchFamily="50" charset="-128"/>
                <a:ea typeface="メイリオ" panose="020B0604030504040204" pitchFamily="50" charset="-128"/>
              </a:rPr>
              <a:t>40℃</a:t>
            </a:r>
            <a:r>
              <a:rPr kumimoji="1" lang="ja-JP" altLang="en-US" sz="600" dirty="0">
                <a:latin typeface="メイリオ" panose="020B0604030504040204" pitchFamily="50" charset="-128"/>
                <a:ea typeface="メイリオ" panose="020B0604030504040204" pitchFamily="50" charset="-128"/>
              </a:rPr>
              <a:t>換算　約</a:t>
            </a:r>
            <a:r>
              <a:rPr kumimoji="1" lang="en-US" altLang="ja-JP" sz="600" dirty="0">
                <a:latin typeface="メイリオ" panose="020B0604030504040204" pitchFamily="50" charset="-128"/>
                <a:ea typeface="メイリオ" panose="020B0604030504040204" pitchFamily="50" charset="-128"/>
              </a:rPr>
              <a:t>456L/</a:t>
            </a:r>
            <a:r>
              <a:rPr kumimoji="1" lang="ja-JP" altLang="en-US" sz="600" dirty="0">
                <a:latin typeface="メイリオ" panose="020B0604030504040204" pitchFamily="50" charset="-128"/>
                <a:ea typeface="メイリオ" panose="020B0604030504040204" pitchFamily="50" charset="-128"/>
              </a:rPr>
              <a:t>日）に基づき試算、運転モードはお買い上げ時の</a:t>
            </a:r>
            <a:r>
              <a:rPr kumimoji="1" lang="ja-JP" altLang="en-US" sz="600" dirty="0" smtClean="0">
                <a:latin typeface="メイリオ" panose="020B0604030504040204" pitchFamily="50" charset="-128"/>
                <a:ea typeface="メイリオ" panose="020B0604030504040204" pitchFamily="50" charset="-128"/>
              </a:rPr>
              <a:t>設定、ソーラーモードアプリは積極モード設定。</a:t>
            </a:r>
            <a:r>
              <a:rPr kumimoji="1" lang="ja-JP" altLang="en-US" sz="600" dirty="0" smtClean="0">
                <a:latin typeface="メイリオ" panose="020B0604030504040204" pitchFamily="50" charset="-128"/>
                <a:ea typeface="メイリオ" panose="020B0604030504040204" pitchFamily="50" charset="-128"/>
              </a:rPr>
              <a:t>・</a:t>
            </a:r>
            <a:r>
              <a:rPr lang="ja-JP" altLang="en-US" sz="600" dirty="0">
                <a:solidFill>
                  <a:prstClr val="black"/>
                </a:solidFill>
                <a:latin typeface="メイリオ" panose="020B0604030504040204" pitchFamily="50" charset="-128"/>
                <a:ea typeface="メイリオ" panose="020B0604030504040204" pitchFamily="50" charset="-128"/>
              </a:rPr>
              <a:t>東京電力エナジーパートナー</a:t>
            </a:r>
            <a:r>
              <a:rPr lang="ja-JP" altLang="en-US" sz="600" dirty="0" smtClean="0">
                <a:solidFill>
                  <a:prstClr val="black"/>
                </a:solidFill>
                <a:latin typeface="メイリオ" panose="020B0604030504040204" pitchFamily="50" charset="-128"/>
                <a:ea typeface="メイリオ" panose="020B0604030504040204" pitchFamily="50" charset="-128"/>
              </a:rPr>
              <a:t>「スマートライフプラン」</a:t>
            </a:r>
            <a:r>
              <a:rPr kumimoji="1" lang="zh-TW" altLang="en-US" sz="600" dirty="0" smtClean="0">
                <a:latin typeface="メイリオ" panose="020B0604030504040204" pitchFamily="50" charset="-128"/>
                <a:ea typeface="メイリオ" panose="020B0604030504040204" pitchFamily="50" charset="-128"/>
              </a:rPr>
              <a:t>夜間料金</a:t>
            </a:r>
            <a:r>
              <a:rPr kumimoji="1" lang="en-US" altLang="ja-JP" sz="600" dirty="0" smtClean="0">
                <a:latin typeface="メイリオ" panose="020B0604030504040204" pitchFamily="50" charset="-128"/>
                <a:ea typeface="メイリオ" panose="020B0604030504040204" pitchFamily="50" charset="-128"/>
              </a:rPr>
              <a:t>28.06</a:t>
            </a:r>
            <a:r>
              <a:rPr kumimoji="1" lang="zh-TW" altLang="en-US" sz="600" dirty="0" smtClean="0">
                <a:latin typeface="メイリオ" panose="020B0604030504040204" pitchFamily="50" charset="-128"/>
                <a:ea typeface="メイリオ" panose="020B0604030504040204" pitchFamily="50" charset="-128"/>
              </a:rPr>
              <a:t>円</a:t>
            </a:r>
            <a:r>
              <a:rPr kumimoji="1" lang="en-US" altLang="zh-TW" sz="600" dirty="0">
                <a:latin typeface="メイリオ" panose="020B0604030504040204" pitchFamily="50" charset="-128"/>
                <a:ea typeface="メイリオ" panose="020B0604030504040204" pitchFamily="50" charset="-128"/>
              </a:rPr>
              <a:t>/</a:t>
            </a:r>
            <a:r>
              <a:rPr kumimoji="1" lang="en-US" altLang="ja-JP" sz="600" dirty="0">
                <a:latin typeface="メイリオ" panose="020B0604030504040204" pitchFamily="50" charset="-128"/>
                <a:ea typeface="メイリオ" panose="020B0604030504040204" pitchFamily="50" charset="-128"/>
              </a:rPr>
              <a:t>kW</a:t>
            </a:r>
            <a:r>
              <a:rPr kumimoji="1" lang="en-US" altLang="zh-TW" sz="600" dirty="0">
                <a:latin typeface="メイリオ" panose="020B0604030504040204" pitchFamily="50" charset="-128"/>
                <a:ea typeface="メイリオ" panose="020B0604030504040204" pitchFamily="50" charset="-128"/>
              </a:rPr>
              <a:t>h</a:t>
            </a:r>
            <a:r>
              <a:rPr kumimoji="1" lang="ja-JP" altLang="en-US" sz="600" dirty="0">
                <a:latin typeface="メイリオ" panose="020B0604030504040204" pitchFamily="50" charset="-128"/>
                <a:ea typeface="メイリオ" panose="020B0604030504040204" pitchFamily="50" charset="-128"/>
              </a:rPr>
              <a:t>・</a:t>
            </a:r>
            <a:r>
              <a:rPr kumimoji="1" lang="zh-TW" altLang="en-US" sz="600" dirty="0">
                <a:latin typeface="メイリオ" panose="020B0604030504040204" pitchFamily="50" charset="-128"/>
                <a:ea typeface="メイリオ" panose="020B0604030504040204" pitchFamily="50" charset="-128"/>
              </a:rPr>
              <a:t>燃料</a:t>
            </a:r>
            <a:r>
              <a:rPr kumimoji="1" lang="zh-TW" altLang="en-US" sz="600" dirty="0" smtClean="0">
                <a:latin typeface="メイリオ" panose="020B0604030504040204" pitchFamily="50" charset="-128"/>
                <a:ea typeface="メイリオ" panose="020B0604030504040204" pitchFamily="50" charset="-128"/>
              </a:rPr>
              <a:t>調整費</a:t>
            </a:r>
            <a:r>
              <a:rPr kumimoji="1" lang="en-US" altLang="ja-JP" sz="600" dirty="0" smtClean="0">
                <a:latin typeface="メイリオ" panose="020B0604030504040204" pitchFamily="50" charset="-128"/>
                <a:ea typeface="メイリオ" panose="020B0604030504040204" pitchFamily="50" charset="-128"/>
              </a:rPr>
              <a:t>-5.22</a:t>
            </a:r>
            <a:r>
              <a:rPr kumimoji="1" lang="ja-JP" altLang="en-US" sz="600" dirty="0" smtClean="0">
                <a:latin typeface="メイリオ" panose="020B0604030504040204" pitchFamily="50" charset="-128"/>
                <a:ea typeface="メイリオ" panose="020B0604030504040204" pitchFamily="50" charset="-128"/>
              </a:rPr>
              <a:t>円</a:t>
            </a:r>
            <a:r>
              <a:rPr kumimoji="1" lang="en-US" altLang="zh-TW" sz="600" dirty="0">
                <a:latin typeface="メイリオ" panose="020B0604030504040204" pitchFamily="50" charset="-128"/>
                <a:ea typeface="メイリオ" panose="020B0604030504040204" pitchFamily="50" charset="-128"/>
              </a:rPr>
              <a:t>/</a:t>
            </a:r>
            <a:r>
              <a:rPr kumimoji="1" lang="en-US" altLang="ja-JP" sz="600" dirty="0">
                <a:latin typeface="メイリオ" panose="020B0604030504040204" pitchFamily="50" charset="-128"/>
                <a:ea typeface="メイリオ" panose="020B0604030504040204" pitchFamily="50" charset="-128"/>
              </a:rPr>
              <a:t>kW</a:t>
            </a:r>
            <a:r>
              <a:rPr kumimoji="1" lang="en-US" altLang="zh-TW" sz="600" dirty="0">
                <a:latin typeface="メイリオ" panose="020B0604030504040204" pitchFamily="50" charset="-128"/>
                <a:ea typeface="メイリオ" panose="020B0604030504040204" pitchFamily="50" charset="-128"/>
              </a:rPr>
              <a:t>h</a:t>
            </a:r>
            <a:r>
              <a:rPr kumimoji="1" lang="ja-JP" altLang="en-US" sz="600" dirty="0" err="1" smtClean="0">
                <a:latin typeface="メイリオ" panose="020B0604030504040204" pitchFamily="50" charset="-128"/>
                <a:ea typeface="メイリオ" panose="020B0604030504040204" pitchFamily="50" charset="-128"/>
              </a:rPr>
              <a:t>、</a:t>
            </a:r>
            <a:r>
              <a:rPr kumimoji="1" lang="ja-JP" altLang="en-US" sz="600" dirty="0" smtClean="0">
                <a:latin typeface="メイリオ" panose="020B0604030504040204" pitchFamily="50" charset="-128"/>
                <a:ea typeface="メイリオ" panose="020B0604030504040204" pitchFamily="50" charset="-128"/>
              </a:rPr>
              <a:t>再生</a:t>
            </a:r>
            <a:r>
              <a:rPr kumimoji="1" lang="ja-JP" altLang="en-US" sz="600" dirty="0">
                <a:latin typeface="メイリオ" panose="020B0604030504040204" pitchFamily="50" charset="-128"/>
                <a:ea typeface="メイリオ" panose="020B0604030504040204" pitchFamily="50" charset="-128"/>
              </a:rPr>
              <a:t>可能エネルギー発電促進</a:t>
            </a:r>
            <a:r>
              <a:rPr kumimoji="1" lang="zh-TW" altLang="en-US" sz="600" dirty="0">
                <a:latin typeface="メイリオ" panose="020B0604030504040204" pitchFamily="50" charset="-128"/>
                <a:ea typeface="メイリオ" panose="020B0604030504040204" pitchFamily="50" charset="-128"/>
              </a:rPr>
              <a:t>賦課金</a:t>
            </a:r>
            <a:r>
              <a:rPr kumimoji="1" lang="en-US" altLang="zh-TW" sz="600" dirty="0">
                <a:latin typeface="メイリオ" panose="020B0604030504040204" pitchFamily="50" charset="-128"/>
                <a:ea typeface="メイリオ" panose="020B0604030504040204" pitchFamily="50" charset="-128"/>
              </a:rPr>
              <a:t>1.4</a:t>
            </a:r>
            <a:r>
              <a:rPr kumimoji="1" lang="zh-TW" altLang="en-US" sz="600" dirty="0">
                <a:latin typeface="メイリオ" panose="020B0604030504040204" pitchFamily="50" charset="-128"/>
                <a:ea typeface="メイリオ" panose="020B0604030504040204" pitchFamily="50" charset="-128"/>
              </a:rPr>
              <a:t>円</a:t>
            </a:r>
            <a:r>
              <a:rPr kumimoji="1" lang="en-US" altLang="zh-TW" sz="600" dirty="0">
                <a:latin typeface="メイリオ" panose="020B0604030504040204" pitchFamily="50" charset="-128"/>
                <a:ea typeface="メイリオ" panose="020B0604030504040204" pitchFamily="50" charset="-128"/>
              </a:rPr>
              <a:t>/</a:t>
            </a:r>
            <a:r>
              <a:rPr kumimoji="1" lang="en-US" altLang="ja-JP" sz="600" dirty="0">
                <a:latin typeface="メイリオ" panose="020B0604030504040204" pitchFamily="50" charset="-128"/>
                <a:ea typeface="メイリオ" panose="020B0604030504040204" pitchFamily="50" charset="-128"/>
              </a:rPr>
              <a:t>kW</a:t>
            </a:r>
            <a:r>
              <a:rPr kumimoji="1" lang="en-US" altLang="zh-TW" sz="600" dirty="0">
                <a:latin typeface="メイリオ" panose="020B0604030504040204" pitchFamily="50" charset="-128"/>
                <a:ea typeface="メイリオ" panose="020B0604030504040204" pitchFamily="50" charset="-128"/>
              </a:rPr>
              <a:t>h</a:t>
            </a:r>
            <a:r>
              <a:rPr kumimoji="1" lang="ja-JP" altLang="en-US" sz="600" dirty="0">
                <a:latin typeface="メイリオ" panose="020B0604030504040204" pitchFamily="50" charset="-128"/>
                <a:ea typeface="メイリオ" panose="020B0604030504040204" pitchFamily="50" charset="-128"/>
              </a:rPr>
              <a:t>含む。</a:t>
            </a:r>
            <a:r>
              <a:rPr kumimoji="1" lang="en-US" altLang="ja-JP" sz="600" dirty="0">
                <a:latin typeface="メイリオ" panose="020B0604030504040204" pitchFamily="50" charset="-128"/>
                <a:ea typeface="メイリオ" panose="020B0604030504040204" pitchFamily="50" charset="-128"/>
              </a:rPr>
              <a:t>(2023</a:t>
            </a:r>
            <a:r>
              <a:rPr kumimoji="1" lang="ja-JP" altLang="en-US" sz="600" dirty="0">
                <a:latin typeface="メイリオ" panose="020B0604030504040204" pitchFamily="50" charset="-128"/>
                <a:ea typeface="メイリオ" panose="020B0604030504040204" pitchFamily="50" charset="-128"/>
              </a:rPr>
              <a:t>年</a:t>
            </a:r>
            <a:r>
              <a:rPr kumimoji="1" lang="en-US" altLang="ja-JP" sz="600" dirty="0">
                <a:latin typeface="メイリオ" panose="020B0604030504040204" pitchFamily="50" charset="-128"/>
                <a:ea typeface="メイリオ" panose="020B0604030504040204" pitchFamily="50" charset="-128"/>
              </a:rPr>
              <a:t>9</a:t>
            </a:r>
            <a:r>
              <a:rPr kumimoji="1" lang="ja-JP" altLang="en-US" sz="600" dirty="0">
                <a:latin typeface="メイリオ" panose="020B0604030504040204" pitchFamily="50" charset="-128"/>
                <a:ea typeface="メイリオ" panose="020B0604030504040204" pitchFamily="50" charset="-128"/>
              </a:rPr>
              <a:t>月現在、当社調べ</a:t>
            </a:r>
            <a:r>
              <a:rPr kumimoji="1" lang="en-US" altLang="ja-JP" sz="600" dirty="0">
                <a:latin typeface="メイリオ" panose="020B0604030504040204" pitchFamily="50" charset="-128"/>
                <a:ea typeface="メイリオ" panose="020B0604030504040204" pitchFamily="50" charset="-128"/>
              </a:rPr>
              <a:t>)</a:t>
            </a:r>
            <a:r>
              <a:rPr kumimoji="1" lang="ja-JP" altLang="en-US" sz="600" dirty="0">
                <a:latin typeface="メイリオ" panose="020B0604030504040204" pitchFamily="50" charset="-128"/>
                <a:ea typeface="メイリオ" panose="020B0604030504040204" pitchFamily="50" charset="-128"/>
              </a:rPr>
              <a:t>・太陽光発電の設置容量</a:t>
            </a:r>
            <a:r>
              <a:rPr kumimoji="1" lang="en-US" altLang="ja-JP" sz="600" dirty="0" smtClean="0">
                <a:latin typeface="メイリオ" panose="020B0604030504040204" pitchFamily="50" charset="-128"/>
                <a:ea typeface="メイリオ" panose="020B0604030504040204" pitchFamily="50" charset="-128"/>
              </a:rPr>
              <a:t>:8.0kW</a:t>
            </a:r>
            <a:r>
              <a:rPr kumimoji="1" lang="ja-JP" altLang="en-US" sz="600" dirty="0">
                <a:latin typeface="メイリオ" panose="020B0604030504040204" pitchFamily="50" charset="-128"/>
                <a:ea typeface="メイリオ" panose="020B0604030504040204" pitchFamily="50" charset="-128"/>
              </a:rPr>
              <a:t>・ランニングコストは、季節や地域、運転モードの設定、ご利用状況、電力契約等により異なります</a:t>
            </a:r>
            <a:r>
              <a:rPr kumimoji="1" lang="ja-JP" altLang="en-US" sz="600" dirty="0" smtClean="0">
                <a:latin typeface="メイリオ" panose="020B0604030504040204" pitchFamily="50" charset="-128"/>
                <a:ea typeface="メイリオ" panose="020B0604030504040204" pitchFamily="50" charset="-128"/>
              </a:rPr>
              <a:t>。太陽光</a:t>
            </a:r>
            <a:r>
              <a:rPr kumimoji="1" lang="ja-JP" altLang="en-US" sz="600" dirty="0">
                <a:latin typeface="メイリオ" panose="020B0604030504040204" pitchFamily="50" charset="-128"/>
                <a:ea typeface="メイリオ" panose="020B0604030504040204" pitchFamily="50" charset="-128"/>
              </a:rPr>
              <a:t>発電の自家消費による運転の消費電力は</a:t>
            </a:r>
            <a:r>
              <a:rPr kumimoji="1" lang="en-US" altLang="ja-JP" sz="600" dirty="0">
                <a:latin typeface="メイリオ" panose="020B0604030504040204" pitchFamily="50" charset="-128"/>
                <a:ea typeface="メイリオ" panose="020B0604030504040204" pitchFamily="50" charset="-128"/>
              </a:rPr>
              <a:t>16</a:t>
            </a:r>
            <a:r>
              <a:rPr kumimoji="1" lang="ja-JP" altLang="en-US" sz="600" dirty="0">
                <a:latin typeface="メイリオ" panose="020B0604030504040204" pitchFamily="50" charset="-128"/>
                <a:ea typeface="メイリオ" panose="020B0604030504040204" pitchFamily="50" charset="-128"/>
              </a:rPr>
              <a:t>円</a:t>
            </a:r>
            <a:r>
              <a:rPr kumimoji="1" lang="en-US" altLang="ja-JP" sz="600" dirty="0">
                <a:latin typeface="メイリオ" panose="020B0604030504040204" pitchFamily="50" charset="-128"/>
                <a:ea typeface="メイリオ" panose="020B0604030504040204" pitchFamily="50" charset="-128"/>
              </a:rPr>
              <a:t>/kWh</a:t>
            </a:r>
            <a:r>
              <a:rPr kumimoji="1" lang="ja-JP" altLang="en-US" sz="600" dirty="0">
                <a:latin typeface="メイリオ" panose="020B0604030504040204" pitchFamily="50" charset="-128"/>
                <a:ea typeface="メイリオ" panose="020B0604030504040204" pitchFamily="50" charset="-128"/>
              </a:rPr>
              <a:t>として算出。</a:t>
            </a:r>
          </a:p>
        </p:txBody>
      </p:sp>
      <p:pic>
        <p:nvPicPr>
          <p:cNvPr id="151" name="図 150"/>
          <p:cNvPicPr>
            <a:picLocks noChangeAspect="1"/>
          </p:cNvPicPr>
          <p:nvPr/>
        </p:nvPicPr>
        <p:blipFill rotWithShape="1">
          <a:blip r:embed="rId22"/>
          <a:srcRect t="-3623" b="72932"/>
          <a:stretch/>
        </p:blipFill>
        <p:spPr>
          <a:xfrm>
            <a:off x="8141340" y="4493732"/>
            <a:ext cx="1614235" cy="246857"/>
          </a:xfrm>
          <a:prstGeom prst="rect">
            <a:avLst/>
          </a:prstGeom>
        </p:spPr>
      </p:pic>
      <p:pic>
        <p:nvPicPr>
          <p:cNvPr id="156" name="図 155"/>
          <p:cNvPicPr>
            <a:picLocks noChangeAspect="1"/>
          </p:cNvPicPr>
          <p:nvPr/>
        </p:nvPicPr>
        <p:blipFill>
          <a:blip r:embed="rId23"/>
          <a:stretch>
            <a:fillRect/>
          </a:stretch>
        </p:blipFill>
        <p:spPr>
          <a:xfrm>
            <a:off x="2467869" y="6481125"/>
            <a:ext cx="3340463" cy="2031504"/>
          </a:xfrm>
          <a:prstGeom prst="rect">
            <a:avLst/>
          </a:prstGeom>
        </p:spPr>
      </p:pic>
      <p:sp>
        <p:nvSpPr>
          <p:cNvPr id="157" name="テキスト ボックス 156"/>
          <p:cNvSpPr txBox="1"/>
          <p:nvPr/>
        </p:nvSpPr>
        <p:spPr>
          <a:xfrm>
            <a:off x="6076655" y="4593315"/>
            <a:ext cx="1598515" cy="215444"/>
          </a:xfrm>
          <a:prstGeom prst="rect">
            <a:avLst/>
          </a:prstGeom>
          <a:noFill/>
        </p:spPr>
        <p:txBody>
          <a:bodyPr wrap="none" rtlCol="0">
            <a:spAutoFit/>
          </a:bodyPr>
          <a:lstStyle/>
          <a:p>
            <a:r>
              <a:rPr kumimoji="1" lang="ja-JP" altLang="en-US" sz="800" dirty="0" smtClean="0">
                <a:latin typeface="BIZ UDPゴシック" panose="020B0400000000000000" pitchFamily="50" charset="-128"/>
                <a:ea typeface="BIZ UDPゴシック" panose="020B0400000000000000" pitchFamily="50" charset="-128"/>
              </a:rPr>
              <a:t>太陽光発電の設置容量 </a:t>
            </a:r>
            <a:r>
              <a:rPr kumimoji="1" lang="en-US" altLang="ja-JP" sz="800" dirty="0" smtClean="0">
                <a:latin typeface="BIZ UDPゴシック" panose="020B0400000000000000" pitchFamily="50" charset="-128"/>
                <a:ea typeface="BIZ UDPゴシック" panose="020B0400000000000000" pitchFamily="50" charset="-128"/>
              </a:rPr>
              <a:t>8.0kW</a:t>
            </a:r>
            <a:endParaRPr kumimoji="1" lang="ja-JP" altLang="en-US" sz="800" dirty="0">
              <a:latin typeface="BIZ UDPゴシック" panose="020B0400000000000000" pitchFamily="50" charset="-128"/>
              <a:ea typeface="BIZ UDPゴシック" panose="020B0400000000000000" pitchFamily="50" charset="-128"/>
            </a:endParaRPr>
          </a:p>
        </p:txBody>
      </p:sp>
      <p:sp>
        <p:nvSpPr>
          <p:cNvPr id="158" name="テキスト ボックス 157"/>
          <p:cNvSpPr txBox="1"/>
          <p:nvPr/>
        </p:nvSpPr>
        <p:spPr>
          <a:xfrm flipH="1">
            <a:off x="6009967" y="4760783"/>
            <a:ext cx="2041911" cy="292388"/>
          </a:xfrm>
          <a:prstGeom prst="rect">
            <a:avLst/>
          </a:prstGeom>
          <a:noFill/>
        </p:spPr>
        <p:txBody>
          <a:bodyPr wrap="square" rtlCol="0">
            <a:spAutoFit/>
          </a:bodyPr>
          <a:lstStyle/>
          <a:p>
            <a:r>
              <a:rPr kumimoji="1" lang="ja-JP" altLang="en-US" sz="1200" dirty="0" smtClean="0">
                <a:latin typeface="BIZ UDPゴシック" panose="020B0400000000000000" pitchFamily="50" charset="-128"/>
                <a:ea typeface="BIZ UDPゴシック" panose="020B0400000000000000" pitchFamily="50" charset="-128"/>
              </a:rPr>
              <a:t>通常運転  </a:t>
            </a:r>
            <a:r>
              <a:rPr kumimoji="1" lang="ja-JP" altLang="en-US" sz="1100" dirty="0" smtClean="0">
                <a:latin typeface="BIZ UDPゴシック" panose="020B0400000000000000" pitchFamily="50" charset="-128"/>
                <a:ea typeface="BIZ UDPゴシック" panose="020B0400000000000000" pitchFamily="50" charset="-128"/>
              </a:rPr>
              <a:t>約</a:t>
            </a:r>
            <a:r>
              <a:rPr kumimoji="1" lang="en-US" altLang="ja-JP" sz="1300" dirty="0" smtClean="0">
                <a:latin typeface="BIZ UDPゴシック" panose="020B0400000000000000" pitchFamily="50" charset="-128"/>
                <a:ea typeface="BIZ UDPゴシック" panose="020B0400000000000000" pitchFamily="50" charset="-128"/>
              </a:rPr>
              <a:t>36,500</a:t>
            </a:r>
            <a:r>
              <a:rPr kumimoji="1" lang="ja-JP" altLang="en-US" sz="1100" dirty="0" smtClean="0">
                <a:latin typeface="BIZ UDPゴシック" panose="020B0400000000000000" pitchFamily="50" charset="-128"/>
                <a:ea typeface="BIZ UDPゴシック" panose="020B0400000000000000" pitchFamily="50" charset="-128"/>
              </a:rPr>
              <a:t>円</a:t>
            </a:r>
            <a:endParaRPr kumimoji="1" lang="ja-JP" altLang="en-US" sz="1100" dirty="0">
              <a:latin typeface="BIZ UDPゴシック" panose="020B0400000000000000" pitchFamily="50" charset="-128"/>
              <a:ea typeface="BIZ UDPゴシック" panose="020B0400000000000000" pitchFamily="50" charset="-128"/>
            </a:endParaRPr>
          </a:p>
        </p:txBody>
      </p:sp>
      <p:sp>
        <p:nvSpPr>
          <p:cNvPr id="161" name="テキスト ボックス 160"/>
          <p:cNvSpPr txBox="1"/>
          <p:nvPr/>
        </p:nvSpPr>
        <p:spPr>
          <a:xfrm flipH="1">
            <a:off x="8361639" y="4679030"/>
            <a:ext cx="1333744" cy="461665"/>
          </a:xfrm>
          <a:prstGeom prst="rect">
            <a:avLst/>
          </a:prstGeom>
          <a:noFill/>
        </p:spPr>
        <p:txBody>
          <a:bodyPr wrap="square" rtlCol="0">
            <a:spAutoFit/>
          </a:bodyPr>
          <a:lstStyle/>
          <a:p>
            <a:r>
              <a:rPr kumimoji="1" lang="ja-JP" altLang="en-US" sz="1100" dirty="0" smtClean="0">
                <a:solidFill>
                  <a:srgbClr val="C00000"/>
                </a:solidFill>
                <a:latin typeface="BIZ UDPゴシック" panose="020B0400000000000000" pitchFamily="50" charset="-128"/>
                <a:ea typeface="BIZ UDPゴシック" panose="020B0400000000000000" pitchFamily="50" charset="-128"/>
              </a:rPr>
              <a:t>約</a:t>
            </a:r>
            <a:r>
              <a:rPr kumimoji="1" lang="en-US" altLang="ja-JP" sz="1300" dirty="0" smtClean="0">
                <a:solidFill>
                  <a:srgbClr val="C00000"/>
                </a:solidFill>
                <a:latin typeface="BIZ UDPゴシック" panose="020B0400000000000000" pitchFamily="50" charset="-128"/>
                <a:ea typeface="BIZ UDPゴシック" panose="020B0400000000000000" pitchFamily="50" charset="-128"/>
              </a:rPr>
              <a:t>30,500</a:t>
            </a:r>
            <a:r>
              <a:rPr kumimoji="1" lang="ja-JP" altLang="en-US" sz="1100" dirty="0" smtClean="0">
                <a:solidFill>
                  <a:srgbClr val="C00000"/>
                </a:solidFill>
                <a:latin typeface="BIZ UDPゴシック" panose="020B0400000000000000" pitchFamily="50" charset="-128"/>
                <a:ea typeface="BIZ UDPゴシック" panose="020B0400000000000000" pitchFamily="50" charset="-128"/>
              </a:rPr>
              <a:t>円</a:t>
            </a:r>
            <a:endParaRPr kumimoji="1" lang="en-US" altLang="ja-JP" sz="1100" dirty="0" smtClean="0">
              <a:solidFill>
                <a:srgbClr val="C00000"/>
              </a:solidFill>
              <a:latin typeface="BIZ UDPゴシック" panose="020B0400000000000000" pitchFamily="50" charset="-128"/>
              <a:ea typeface="BIZ UDPゴシック" panose="020B0400000000000000" pitchFamily="50" charset="-128"/>
            </a:endParaRPr>
          </a:p>
          <a:p>
            <a:pPr algn="ctr"/>
            <a:r>
              <a:rPr kumimoji="1" lang="ja-JP" altLang="en-US" sz="1000" dirty="0" smtClean="0">
                <a:solidFill>
                  <a:srgbClr val="C00000"/>
                </a:solidFill>
                <a:latin typeface="BIZ UDPゴシック" panose="020B0400000000000000" pitchFamily="50" charset="-128"/>
                <a:ea typeface="BIZ UDPゴシック" panose="020B0400000000000000" pitchFamily="50" charset="-128"/>
              </a:rPr>
              <a:t>（▲</a:t>
            </a:r>
            <a:r>
              <a:rPr kumimoji="1" lang="en-US" altLang="ja-JP" sz="1000" dirty="0" smtClean="0">
                <a:solidFill>
                  <a:srgbClr val="C00000"/>
                </a:solidFill>
                <a:latin typeface="BIZ UDPゴシック" panose="020B0400000000000000" pitchFamily="50" charset="-128"/>
                <a:ea typeface="BIZ UDPゴシック" panose="020B0400000000000000" pitchFamily="50" charset="-128"/>
              </a:rPr>
              <a:t>6,000</a:t>
            </a:r>
            <a:r>
              <a:rPr kumimoji="1" lang="ja-JP" altLang="en-US" sz="1000" dirty="0" smtClean="0">
                <a:solidFill>
                  <a:srgbClr val="C00000"/>
                </a:solidFill>
                <a:latin typeface="BIZ UDPゴシック" panose="020B0400000000000000" pitchFamily="50" charset="-128"/>
                <a:ea typeface="BIZ UDPゴシック" panose="020B0400000000000000" pitchFamily="50" charset="-128"/>
              </a:rPr>
              <a:t>円）</a:t>
            </a:r>
            <a:endParaRPr kumimoji="1" lang="ja-JP" altLang="en-US" sz="1000" dirty="0">
              <a:solidFill>
                <a:srgbClr val="C00000"/>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960131719"/>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4721</TotalTime>
  <Words>1471</Words>
  <Application>Microsoft Office PowerPoint</Application>
  <PresentationFormat>A3 297x420 mm</PresentationFormat>
  <Paragraphs>202</Paragraphs>
  <Slides>2</Slides>
  <Notes>2</Notes>
  <HiddenSlides>0</HiddenSlides>
  <MMClips>0</MMClips>
  <ScaleCrop>false</ScaleCrop>
  <HeadingPairs>
    <vt:vector size="6" baseType="variant">
      <vt:variant>
        <vt:lpstr>使用されているフォント</vt:lpstr>
      </vt:variant>
      <vt:variant>
        <vt:i4>13</vt:i4>
      </vt:variant>
      <vt:variant>
        <vt:lpstr>テーマ</vt:lpstr>
      </vt:variant>
      <vt:variant>
        <vt:i4>1</vt:i4>
      </vt:variant>
      <vt:variant>
        <vt:lpstr>スライド タイトル</vt:lpstr>
      </vt:variant>
      <vt:variant>
        <vt:i4>2</vt:i4>
      </vt:variant>
    </vt:vector>
  </HeadingPairs>
  <TitlesOfParts>
    <vt:vector size="16" baseType="lpstr">
      <vt:lpstr>BIZ UDPゴシック</vt:lpstr>
      <vt:lpstr>HGPｺﾞｼｯｸE</vt:lpstr>
      <vt:lpstr>HGP創英角ｺﾞｼｯｸUB</vt:lpstr>
      <vt:lpstr>HG丸ｺﾞｼｯｸM-PRO</vt:lpstr>
      <vt:lpstr>Meiryo UI</vt:lpstr>
      <vt:lpstr>ＭＳ Ｐゴシック</vt:lpstr>
      <vt:lpstr>MS Gothic</vt:lpstr>
      <vt:lpstr>メイリオ</vt:lpstr>
      <vt:lpstr>游ゴシック</vt:lpstr>
      <vt:lpstr>游ゴシック Light</vt:lpstr>
      <vt:lpstr>Arial</vt:lpstr>
      <vt:lpstr>Calibri</vt:lpstr>
      <vt:lpstr>Calibri Light</vt:lpstr>
      <vt:lpstr>Office テーマ</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小林 碧</dc:creator>
  <cp:lastModifiedBy>小林 碧</cp:lastModifiedBy>
  <cp:revision>312</cp:revision>
  <cp:lastPrinted>2023-12-13T05:58:51Z</cp:lastPrinted>
  <dcterms:created xsi:type="dcterms:W3CDTF">2020-12-15T06:24:16Z</dcterms:created>
  <dcterms:modified xsi:type="dcterms:W3CDTF">2024-02-13T02:30:16Z</dcterms:modified>
</cp:coreProperties>
</file>