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9"/>
    <a:srgbClr val="D6E4FA"/>
    <a:srgbClr val="103879"/>
    <a:srgbClr val="FE5D55"/>
    <a:srgbClr val="994D46"/>
    <a:srgbClr val="FEEFBE"/>
    <a:srgbClr val="0D9D9F"/>
    <a:srgbClr val="31EFD8"/>
    <a:srgbClr val="FEC655"/>
    <a:srgbClr val="FFF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p:scale>
          <a:sx n="60" d="100"/>
          <a:sy n="60" d="100"/>
        </p:scale>
        <p:origin x="12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2024/2/13</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2024/2/13</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2.jpeg"/><Relationship Id="rId3" Type="http://schemas.openxmlformats.org/officeDocument/2006/relationships/image" Target="../media/image5.png"/><Relationship Id="rId21" Type="http://schemas.openxmlformats.org/officeDocument/2006/relationships/image" Target="../media/image45.png"/><Relationship Id="rId7" Type="http://schemas.openxmlformats.org/officeDocument/2006/relationships/image" Target="../media/image9.png"/><Relationship Id="rId12" Type="http://schemas.openxmlformats.org/officeDocument/2006/relationships/image" Target="../media/image37.jpeg"/><Relationship Id="rId17" Type="http://schemas.openxmlformats.org/officeDocument/2006/relationships/image" Target="../media/image41.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6.png"/><Relationship Id="rId5" Type="http://schemas.openxmlformats.org/officeDocument/2006/relationships/image" Target="../media/image7.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3.png"/><Relationship Id="rId4" Type="http://schemas.openxmlformats.org/officeDocument/2006/relationships/image" Target="../media/image6.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670360" y="4878375"/>
            <a:ext cx="1018959" cy="2116656"/>
            <a:chOff x="4553023" y="4890757"/>
            <a:chExt cx="1018959" cy="2116656"/>
          </a:xfrm>
        </p:grpSpPr>
        <p:pic>
          <p:nvPicPr>
            <p:cNvPr id="163" name="Picture 2" descr="「スマートフォン」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図 163"/>
            <p:cNvPicPr>
              <a:picLocks noChangeAspect="1"/>
            </p:cNvPicPr>
            <p:nvPr/>
          </p:nvPicPr>
          <p:blipFill rotWithShape="1">
            <a:blip r:embed="rId4"/>
            <a:srcRect b="20647"/>
            <a:stretch/>
          </p:blipFill>
          <p:spPr>
            <a:xfrm>
              <a:off x="4652057" y="5196348"/>
              <a:ext cx="763793" cy="1533426"/>
            </a:xfrm>
            <a:prstGeom prst="rect">
              <a:avLst/>
            </a:prstGeom>
          </p:spPr>
        </p:pic>
        <p:pic>
          <p:nvPicPr>
            <p:cNvPr id="165" name="図 164"/>
            <p:cNvPicPr>
              <a:picLocks noChangeAspect="1"/>
            </p:cNvPicPr>
            <p:nvPr/>
          </p:nvPicPr>
          <p:blipFill rotWithShape="1">
            <a:blip r:embed="rId4"/>
            <a:srcRect t="93213"/>
            <a:stretch/>
          </p:blipFill>
          <p:spPr>
            <a:xfrm>
              <a:off x="4644106" y="6594445"/>
              <a:ext cx="766167" cy="131560"/>
            </a:xfrm>
            <a:prstGeom prst="rect">
              <a:avLst/>
            </a:prstGeom>
          </p:spPr>
        </p:pic>
      </p:grpSp>
      <p:sp>
        <p:nvSpPr>
          <p:cNvPr id="137" name="テキスト ボックス 136"/>
          <p:cNvSpPr txBox="1"/>
          <p:nvPr/>
        </p:nvSpPr>
        <p:spPr>
          <a:xfrm>
            <a:off x="4330898" y="6948313"/>
            <a:ext cx="2465740" cy="184666"/>
          </a:xfrm>
          <a:prstGeom prst="rect">
            <a:avLst/>
          </a:prstGeom>
          <a:noFill/>
        </p:spPr>
        <p:txBody>
          <a:bodyPr wrap="none" rtlCol="0">
            <a:spAutoFit/>
          </a:bodyPr>
          <a:lstStyle/>
          <a:p>
            <a:r>
              <a:rPr kumimoji="1" lang="en-US" altLang="ja-JP" sz="600" dirty="0" smtClean="0"/>
              <a:t>※</a:t>
            </a:r>
            <a:r>
              <a:rPr kumimoji="1" lang="ja-JP" altLang="en-US" sz="600" dirty="0" smtClean="0"/>
              <a:t>無線</a:t>
            </a:r>
            <a:r>
              <a:rPr kumimoji="1" lang="en-US" altLang="ja-JP" sz="600" dirty="0" smtClean="0"/>
              <a:t>LAN</a:t>
            </a:r>
            <a:r>
              <a:rPr kumimoji="1" lang="ja-JP" altLang="en-US" sz="600" dirty="0" smtClean="0"/>
              <a:t>対応インターホンリモコンのみアプリに接続できます。</a:t>
            </a:r>
            <a:endParaRPr kumimoji="1" lang="ja-JP" altLang="en-US" sz="600" dirty="0"/>
          </a:p>
        </p:txBody>
      </p:sp>
      <p:pic>
        <p:nvPicPr>
          <p:cNvPr id="109" name="図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84212">
            <a:off x="6325456" y="4296402"/>
            <a:ext cx="341778" cy="113621"/>
          </a:xfrm>
          <a:prstGeom prst="rect">
            <a:avLst/>
          </a:prstGeom>
        </p:spPr>
      </p:pic>
      <p:pic>
        <p:nvPicPr>
          <p:cNvPr id="179" name="図 1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5788" flipH="1">
            <a:off x="4602033" y="4271766"/>
            <a:ext cx="341778" cy="113621"/>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1734" y="5053595"/>
            <a:ext cx="705409" cy="705409"/>
          </a:xfrm>
          <a:prstGeom prst="rect">
            <a:avLst/>
          </a:prstGeom>
          <a:ln>
            <a:noFill/>
          </a:ln>
          <a:effectLst>
            <a:outerShdw blurRad="63500" sx="102000" sy="102000" algn="ctr" rotWithShape="0">
              <a:prstClr val="black">
                <a:alpha val="40000"/>
              </a:prstClr>
            </a:outerShdw>
          </a:effectLst>
        </p:spPr>
      </p:pic>
      <p:sp>
        <p:nvSpPr>
          <p:cNvPr id="4" name="正方形/長方形 3"/>
          <p:cNvSpPr/>
          <p:nvPr/>
        </p:nvSpPr>
        <p:spPr>
          <a:xfrm>
            <a:off x="0" y="0"/>
            <a:ext cx="12801600" cy="720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lang="en-US" altLang="ja-JP" sz="1800" b="1" dirty="0" smtClean="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8">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10">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89" name="テキスト ボックス 8"/>
          <p:cNvSpPr txBox="1">
            <a:spLocks noChangeArrowheads="1"/>
          </p:cNvSpPr>
          <p:nvPr/>
        </p:nvSpPr>
        <p:spPr bwMode="auto">
          <a:xfrm>
            <a:off x="221239" y="744030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90" name="テキスト ボックス 289"/>
          <p:cNvSpPr txBox="1">
            <a:spLocks noChangeArrowheads="1"/>
          </p:cNvSpPr>
          <p:nvPr/>
        </p:nvSpPr>
        <p:spPr bwMode="auto">
          <a:xfrm>
            <a:off x="3397652" y="7409959"/>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91" name="正方形/長方形 290"/>
          <p:cNvSpPr>
            <a:spLocks noChangeArrowheads="1"/>
          </p:cNvSpPr>
          <p:nvPr/>
        </p:nvSpPr>
        <p:spPr bwMode="auto">
          <a:xfrm>
            <a:off x="3468508" y="7864642"/>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a:t>
            </a:r>
            <a:r>
              <a:rPr kumimoji="1" lang="ja-JP" altLang="en-US" sz="900" dirty="0" smtClean="0">
                <a:latin typeface="メイリオ" panose="020B0604030504040204" pitchFamily="50" charset="-128"/>
                <a:ea typeface="メイリオ" panose="020B0604030504040204" pitchFamily="50" charset="-128"/>
              </a:rPr>
              <a:t>月、</a:t>
            </a:r>
            <a:r>
              <a:rPr kumimoji="1" lang="en-US" altLang="ja-JP" sz="900" dirty="0" smtClean="0">
                <a:latin typeface="メイリオ" panose="020B0604030504040204" pitchFamily="50" charset="-128"/>
                <a:ea typeface="メイリオ" panose="020B0604030504040204" pitchFamily="50" charset="-128"/>
              </a:rPr>
              <a:t>1</a:t>
            </a:r>
            <a:r>
              <a:rPr kumimoji="1" lang="ja-JP" altLang="en-US" sz="900" dirty="0" smtClean="0">
                <a:latin typeface="メイリオ" panose="020B0604030504040204" pitchFamily="50" charset="-128"/>
                <a:ea typeface="メイリオ" panose="020B0604030504040204" pitchFamily="50" charset="-128"/>
              </a:rPr>
              <a:t>年間</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92" name="正方形/長方形 291"/>
          <p:cNvSpPr>
            <a:spLocks noChangeArrowheads="1"/>
          </p:cNvSpPr>
          <p:nvPr/>
        </p:nvSpPr>
        <p:spPr bwMode="auto">
          <a:xfrm>
            <a:off x="3467532" y="8084274"/>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a:t>
            </a:r>
            <a:r>
              <a:rPr kumimoji="1" lang="ja-JP" altLang="en-US" sz="900" dirty="0" smtClean="0">
                <a:latin typeface="メイリオ" panose="020B0604030504040204" pitchFamily="50" charset="-128"/>
                <a:ea typeface="メイリオ" panose="020B0604030504040204" pitchFamily="50" charset="-128"/>
              </a:rPr>
              <a:t>湯量　■</a:t>
            </a:r>
            <a:r>
              <a:rPr kumimoji="1" lang="ja-JP" altLang="en-US" sz="900" dirty="0">
                <a:latin typeface="メイリオ" panose="020B0604030504040204" pitchFamily="50" charset="-128"/>
                <a:ea typeface="メイリオ" panose="020B0604030504040204" pitchFamily="50" charset="-128"/>
              </a:rPr>
              <a:t>給湯温度　■ふろ</a:t>
            </a:r>
            <a:r>
              <a:rPr kumimoji="1" lang="ja-JP" altLang="en-US" sz="900" dirty="0" smtClean="0">
                <a:latin typeface="メイリオ" panose="020B0604030504040204" pitchFamily="50" charset="-128"/>
                <a:ea typeface="メイリオ" panose="020B0604030504040204" pitchFamily="50" charset="-128"/>
              </a:rPr>
              <a:t>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93" name="テキスト ボックス 292"/>
          <p:cNvSpPr txBox="1">
            <a:spLocks noChangeArrowheads="1"/>
          </p:cNvSpPr>
          <p:nvPr/>
        </p:nvSpPr>
        <p:spPr bwMode="auto">
          <a:xfrm>
            <a:off x="197801" y="856168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94" name="テキスト ボックス 293"/>
          <p:cNvSpPr txBox="1">
            <a:spLocks noChangeArrowheads="1"/>
          </p:cNvSpPr>
          <p:nvPr/>
        </p:nvSpPr>
        <p:spPr bwMode="auto">
          <a:xfrm>
            <a:off x="3437330" y="8461422"/>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95" name="角丸四角形 17"/>
          <p:cNvSpPr>
            <a:spLocks noChangeArrowheads="1"/>
          </p:cNvSpPr>
          <p:nvPr/>
        </p:nvSpPr>
        <p:spPr bwMode="auto">
          <a:xfrm>
            <a:off x="1245807" y="7398019"/>
            <a:ext cx="1784343" cy="428625"/>
          </a:xfrm>
          <a:prstGeom prst="roundRect">
            <a:avLst>
              <a:gd name="adj" fmla="val 16667"/>
            </a:avLst>
          </a:prstGeom>
          <a:solidFill>
            <a:srgbClr val="FFCCC9"/>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96" name="テキスト ボックス 19"/>
          <p:cNvSpPr txBox="1">
            <a:spLocks noChangeArrowheads="1"/>
          </p:cNvSpPr>
          <p:nvPr/>
        </p:nvSpPr>
        <p:spPr bwMode="auto">
          <a:xfrm>
            <a:off x="1235840" y="7456750"/>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入りたい時に</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外出先</a:t>
            </a: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からお湯</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はりできる！</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98" name="角丸四角形 305"/>
          <p:cNvSpPr>
            <a:spLocks noChangeArrowheads="1"/>
          </p:cNvSpPr>
          <p:nvPr/>
        </p:nvSpPr>
        <p:spPr bwMode="auto">
          <a:xfrm>
            <a:off x="4307472" y="7358569"/>
            <a:ext cx="2051213" cy="428625"/>
          </a:xfrm>
          <a:prstGeom prst="roundRect">
            <a:avLst>
              <a:gd name="adj" fmla="val 16667"/>
            </a:avLst>
          </a:prstGeom>
          <a:solidFill>
            <a:srgbClr val="FFCCC9"/>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0" name="テキスト ボックス 258"/>
          <p:cNvSpPr txBox="1">
            <a:spLocks noChangeArrowheads="1"/>
          </p:cNvSpPr>
          <p:nvPr/>
        </p:nvSpPr>
        <p:spPr bwMode="auto">
          <a:xfrm>
            <a:off x="227127" y="9008015"/>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r>
              <a:rPr kumimoji="1" lang="ja-JP" altLang="en-US" sz="1050" dirty="0" smtClean="0">
                <a:latin typeface="メイリオ" panose="020B0604030504040204" pitchFamily="50" charset="-128"/>
                <a:ea typeface="メイリオ" panose="020B0604030504040204" pitchFamily="50" charset="-128"/>
              </a:rPr>
              <a:t>、</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高齢者やこども</a:t>
            </a:r>
            <a:r>
              <a:rPr kumimoji="1" lang="ja-JP" altLang="en-US" sz="1050" dirty="0">
                <a:latin typeface="メイリオ" panose="020B0604030504040204" pitchFamily="50" charset="-128"/>
                <a:ea typeface="メイリオ" panose="020B0604030504040204" pitchFamily="50" charset="-128"/>
              </a:rPr>
              <a:t>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01" name="テキスト ボックス 258"/>
          <p:cNvSpPr txBox="1">
            <a:spLocks noChangeArrowheads="1"/>
          </p:cNvSpPr>
          <p:nvPr/>
        </p:nvSpPr>
        <p:spPr bwMode="auto">
          <a:xfrm>
            <a:off x="3472864" y="8916046"/>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smtClean="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03" name="角丸四角形 322"/>
          <p:cNvSpPr>
            <a:spLocks noChangeArrowheads="1"/>
          </p:cNvSpPr>
          <p:nvPr/>
        </p:nvSpPr>
        <p:spPr bwMode="auto">
          <a:xfrm>
            <a:off x="1559270" y="8494334"/>
            <a:ext cx="1370077" cy="427037"/>
          </a:xfrm>
          <a:prstGeom prst="roundRect">
            <a:avLst>
              <a:gd name="adj" fmla="val 16667"/>
            </a:avLst>
          </a:prstGeom>
          <a:solidFill>
            <a:srgbClr val="FFCCC9"/>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4" name="テキスト ボックス 323"/>
          <p:cNvSpPr txBox="1">
            <a:spLocks noChangeArrowheads="1"/>
          </p:cNvSpPr>
          <p:nvPr/>
        </p:nvSpPr>
        <p:spPr bwMode="auto">
          <a:xfrm>
            <a:off x="1616222" y="8577492"/>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から簡単にチェック！</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06" name="角丸四角形 325"/>
          <p:cNvSpPr>
            <a:spLocks noChangeArrowheads="1"/>
          </p:cNvSpPr>
          <p:nvPr/>
        </p:nvSpPr>
        <p:spPr bwMode="auto">
          <a:xfrm>
            <a:off x="4680520" y="8429218"/>
            <a:ext cx="1362957" cy="428625"/>
          </a:xfrm>
          <a:prstGeom prst="roundRect">
            <a:avLst>
              <a:gd name="adj" fmla="val 16667"/>
            </a:avLst>
          </a:prstGeom>
          <a:solidFill>
            <a:srgbClr val="FFCCC9"/>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17" name="正方形/長方形 116"/>
          <p:cNvSpPr/>
          <p:nvPr/>
        </p:nvSpPr>
        <p:spPr>
          <a:xfrm>
            <a:off x="4773841" y="8491404"/>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29" name="テキスト ボックス 258"/>
          <p:cNvSpPr txBox="1">
            <a:spLocks noChangeArrowheads="1"/>
          </p:cNvSpPr>
          <p:nvPr/>
        </p:nvSpPr>
        <p:spPr bwMode="auto">
          <a:xfrm>
            <a:off x="212824" y="8152535"/>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a:t>
            </a:r>
            <a:r>
              <a:rPr kumimoji="1" lang="ja-JP" altLang="en-US"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今日の湯増し</a:t>
            </a:r>
            <a:r>
              <a:rPr kumimoji="1" lang="ja-JP" altLang="en-US" sz="900" dirty="0" smtClean="0">
                <a:latin typeface="メイリオ" panose="020B0604030504040204" pitchFamily="50" charset="-128"/>
                <a:ea typeface="メイリオ" panose="020B0604030504040204" pitchFamily="50" charset="-128"/>
              </a:rPr>
              <a:t>休止</a:t>
            </a:r>
            <a:r>
              <a:rPr kumimoji="1" lang="ja-JP" altLang="en-US" sz="900" dirty="0">
                <a:latin typeface="メイリオ" panose="020B0604030504040204" pitchFamily="50" charset="-128"/>
                <a:ea typeface="メイリオ" panose="020B0604030504040204" pitchFamily="50" charset="-128"/>
              </a:rPr>
              <a:t>　■ふろ自動一時</a:t>
            </a:r>
            <a:r>
              <a:rPr kumimoji="1" lang="ja-JP" altLang="en-US" sz="900" dirty="0" smtClean="0">
                <a:latin typeface="メイリオ" panose="020B0604030504040204" pitchFamily="50" charset="-128"/>
                <a:ea typeface="メイリオ" panose="020B0604030504040204" pitchFamily="50" charset="-128"/>
              </a:rPr>
              <a:t>停止</a:t>
            </a:r>
            <a:endParaRPr kumimoji="1" lang="en-US" altLang="ja-JP" sz="900" dirty="0">
              <a:latin typeface="メイリオ" panose="020B0604030504040204" pitchFamily="50" charset="-128"/>
              <a:ea typeface="メイリオ" panose="020B0604030504040204" pitchFamily="50" charset="-128"/>
            </a:endParaRPr>
          </a:p>
        </p:txBody>
      </p:sp>
      <p:sp>
        <p:nvSpPr>
          <p:cNvPr id="130" name="テキスト ボックス 258"/>
          <p:cNvSpPr txBox="1">
            <a:spLocks noChangeArrowheads="1"/>
          </p:cNvSpPr>
          <p:nvPr/>
        </p:nvSpPr>
        <p:spPr bwMode="auto">
          <a:xfrm>
            <a:off x="206167" y="7923788"/>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a:t>
            </a:r>
            <a:r>
              <a:rPr kumimoji="1" lang="ja-JP" altLang="en-US" sz="900" dirty="0" smtClean="0">
                <a:latin typeface="メイリオ" panose="020B0604030504040204" pitchFamily="50" charset="-128"/>
                <a:ea typeface="メイリオ" panose="020B0604030504040204" pitchFamily="50" charset="-128"/>
              </a:rPr>
              <a:t>■タンク湯増</a:t>
            </a:r>
            <a:r>
              <a:rPr kumimoji="1" lang="ja-JP" altLang="en-US" sz="900" dirty="0">
                <a:latin typeface="メイリオ" panose="020B0604030504040204" pitchFamily="50" charset="-128"/>
                <a:ea typeface="メイリオ" panose="020B0604030504040204" pitchFamily="50" charset="-128"/>
              </a:rPr>
              <a:t>し　</a:t>
            </a:r>
            <a:endParaRPr kumimoji="1" lang="en-US" altLang="ja-JP" sz="900" dirty="0" smtClean="0">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552198" y="5255561"/>
            <a:ext cx="3796232" cy="415498"/>
          </a:xfrm>
          <a:prstGeom prst="rect">
            <a:avLst/>
          </a:prstGeom>
          <a:noFill/>
        </p:spPr>
        <p:txBody>
          <a:bodyPr wrap="none" rtlCol="0">
            <a:spAutoFit/>
          </a:bodyPr>
          <a:lstStyle/>
          <a:p>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太陽光発電余剰電力の活用ができる！</a:t>
            </a:r>
            <a:endParaRPr kumimoji="1" lang="ja-JP" altLang="en-US" sz="1050" dirty="0">
              <a:latin typeface="メイリオ" panose="020B0604030504040204" pitchFamily="50" charset="-128"/>
              <a:ea typeface="メイリオ" panose="020B0604030504040204" pitchFamily="50" charset="-128"/>
            </a:endParaRPr>
          </a:p>
        </p:txBody>
      </p:sp>
      <p:sp>
        <p:nvSpPr>
          <p:cNvPr id="86" name="テキスト ボックス 85"/>
          <p:cNvSpPr txBox="1"/>
          <p:nvPr/>
        </p:nvSpPr>
        <p:spPr>
          <a:xfrm>
            <a:off x="871648" y="4797244"/>
            <a:ext cx="1856598"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ソーラーモードアプリ</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71" name="テキスト ボックス 170"/>
          <p:cNvSpPr txBox="1"/>
          <p:nvPr/>
        </p:nvSpPr>
        <p:spPr>
          <a:xfrm>
            <a:off x="859871" y="5830859"/>
            <a:ext cx="2064989"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レジリエンス機能の充実</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175" name="テキスト ボックス 174"/>
          <p:cNvSpPr txBox="1"/>
          <p:nvPr/>
        </p:nvSpPr>
        <p:spPr>
          <a:xfrm>
            <a:off x="539463" y="6289269"/>
            <a:ext cx="3954929" cy="715581"/>
          </a:xfrm>
          <a:prstGeom prst="rect">
            <a:avLst/>
          </a:prstGeom>
          <a:noFill/>
        </p:spPr>
        <p:txBody>
          <a:bodyPr wrap="none" rtlCol="0">
            <a:spAutoFit/>
          </a:bodyPr>
          <a:lstStyle/>
          <a:p>
            <a:r>
              <a:rPr kumimoji="1" lang="ja-JP" altLang="en-US" sz="1050" dirty="0" smtClean="0">
                <a:latin typeface="メイリオ" panose="020B0604030504040204" pitchFamily="50" charset="-128"/>
                <a:ea typeface="メイリオ" panose="020B0604030504040204" pitchFamily="50" charset="-128"/>
              </a:rPr>
              <a:t>災害警報を確認後、タンクにお湯</a:t>
            </a:r>
            <a:r>
              <a:rPr kumimoji="1" lang="ja-JP" altLang="en-US" sz="1050" dirty="0">
                <a:latin typeface="メイリオ" panose="020B0604030504040204" pitchFamily="50" charset="-128"/>
                <a:ea typeface="メイリオ" panose="020B0604030504040204" pitchFamily="50" charset="-128"/>
              </a:rPr>
              <a:t>を</a:t>
            </a:r>
            <a:r>
              <a:rPr kumimoji="1" lang="ja-JP" altLang="en-US" sz="1050" dirty="0" smtClean="0">
                <a:latin typeface="メイリオ" panose="020B0604030504040204" pitchFamily="50" charset="-128"/>
                <a:ea typeface="メイリオ" panose="020B0604030504040204" pitchFamily="50" charset="-128"/>
              </a:rPr>
              <a:t>満タンまで沸き上げたり、</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（台所リモコンからも設定できます。）</a:t>
            </a:r>
            <a:endParaRPr kumimoji="1" lang="en-US" altLang="ja-JP" sz="900" dirty="0" smtClean="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217" name="テキスト ボックス 216"/>
          <p:cNvSpPr txBox="1"/>
          <p:nvPr/>
        </p:nvSpPr>
        <p:spPr>
          <a:xfrm>
            <a:off x="250188" y="4196711"/>
            <a:ext cx="4494658" cy="430887"/>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機能に加えて、もっと一人ひとりの生活に寄り添います！</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8" name="テキスト ボックス 217"/>
          <p:cNvSpPr txBox="1"/>
          <p:nvPr/>
        </p:nvSpPr>
        <p:spPr>
          <a:xfrm>
            <a:off x="842791" y="7060114"/>
            <a:ext cx="3863292" cy="261610"/>
          </a:xfrm>
          <a:prstGeom prst="rect">
            <a:avLst/>
          </a:prstGeom>
          <a:noFill/>
        </p:spPr>
        <p:txBody>
          <a:bodyPr wrap="square" rtlCol="0">
            <a:spAutoFit/>
          </a:bodyPr>
          <a:lstStyle/>
          <a:p>
            <a:r>
              <a:rPr kumimoji="1" lang="ja-JP" altLang="en-US" sz="1100" b="1" dirty="0" smtClean="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endParaRPr kumimoji="1" lang="ja-JP" altLang="en-US" sz="1100" b="1" dirty="0">
              <a:solidFill>
                <a:srgbClr val="103879"/>
              </a:solidFill>
              <a:latin typeface="BIZ UDPゴシック" panose="020B0400000000000000" pitchFamily="50" charset="-128"/>
              <a:ea typeface="BIZ UDPゴシック" panose="020B0400000000000000" pitchFamily="50" charset="-128"/>
            </a:endParaRPr>
          </a:p>
        </p:txBody>
      </p:sp>
      <p:cxnSp>
        <p:nvCxnSpPr>
          <p:cNvPr id="48" name="直線コネクタ 47"/>
          <p:cNvCxnSpPr/>
          <p:nvPr/>
        </p:nvCxnSpPr>
        <p:spPr>
          <a:xfrm>
            <a:off x="460990" y="7088918"/>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3824537" y="7060114"/>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9" name="二等辺三角形 218"/>
          <p:cNvSpPr/>
          <p:nvPr/>
        </p:nvSpPr>
        <p:spPr>
          <a:xfrm rot="16200000">
            <a:off x="10885399" y="5884481"/>
            <a:ext cx="235095" cy="269141"/>
          </a:xfrm>
          <a:prstGeom prst="triangle">
            <a:avLst/>
          </a:prstGeom>
          <a:no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0" name="角丸四角形 219"/>
          <p:cNvSpPr/>
          <p:nvPr/>
        </p:nvSpPr>
        <p:spPr>
          <a:xfrm>
            <a:off x="11098829" y="5873044"/>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21" name="図 220"/>
          <p:cNvPicPr>
            <a:picLocks noChangeAspect="1"/>
          </p:cNvPicPr>
          <p:nvPr/>
        </p:nvPicPr>
        <p:blipFill rotWithShape="1">
          <a:blip r:embed="rId12" cstate="print">
            <a:extLst>
              <a:ext uri="{28A0092B-C50C-407E-A947-70E740481C1C}">
                <a14:useLocalDpi xmlns:a14="http://schemas.microsoft.com/office/drawing/2010/main" val="0"/>
              </a:ext>
            </a:extLst>
          </a:blip>
          <a:srcRect t="62089"/>
          <a:stretch/>
        </p:blipFill>
        <p:spPr>
          <a:xfrm>
            <a:off x="7139749" y="5759004"/>
            <a:ext cx="1430934" cy="1564014"/>
          </a:xfrm>
          <a:prstGeom prst="rect">
            <a:avLst/>
          </a:prstGeom>
        </p:spPr>
      </p:pic>
      <p:sp>
        <p:nvSpPr>
          <p:cNvPr id="222" name="正方形/長方形 221"/>
          <p:cNvSpPr/>
          <p:nvPr/>
        </p:nvSpPr>
        <p:spPr>
          <a:xfrm>
            <a:off x="11074078" y="5745250"/>
            <a:ext cx="1414206" cy="1229188"/>
          </a:xfrm>
          <a:prstGeom prst="rect">
            <a:avLst/>
          </a:prstGeom>
          <a:solidFill>
            <a:schemeClr val="bg1"/>
          </a:solid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7" name="Rectangle 212"/>
          <p:cNvSpPr>
            <a:spLocks/>
          </p:cNvSpPr>
          <p:nvPr/>
        </p:nvSpPr>
        <p:spPr bwMode="auto">
          <a:xfrm>
            <a:off x="9317175" y="6896010"/>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228" name="Rectangle 213"/>
          <p:cNvSpPr>
            <a:spLocks/>
          </p:cNvSpPr>
          <p:nvPr/>
        </p:nvSpPr>
        <p:spPr bwMode="auto">
          <a:xfrm>
            <a:off x="8817473" y="566504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229" name="Text Box 215"/>
          <p:cNvSpPr txBox="1">
            <a:spLocks/>
          </p:cNvSpPr>
          <p:nvPr/>
        </p:nvSpPr>
        <p:spPr bwMode="auto">
          <a:xfrm>
            <a:off x="9274180" y="7426895"/>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、設置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方法に</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も配慮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しています。</a:t>
            </a:r>
          </a:p>
        </p:txBody>
      </p:sp>
      <p:sp>
        <p:nvSpPr>
          <p:cNvPr id="230" name="Text Box 217"/>
          <p:cNvSpPr txBox="1">
            <a:spLocks/>
          </p:cNvSpPr>
          <p:nvPr/>
        </p:nvSpPr>
        <p:spPr bwMode="auto">
          <a:xfrm>
            <a:off x="8787310" y="6274789"/>
            <a:ext cx="207803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231" name="テキスト ボックス 145"/>
          <p:cNvSpPr txBox="1">
            <a:spLocks noChangeArrowheads="1"/>
          </p:cNvSpPr>
          <p:nvPr/>
        </p:nvSpPr>
        <p:spPr bwMode="auto">
          <a:xfrm>
            <a:off x="8736510" y="6011264"/>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232" name="テキスト ボックス 146"/>
          <p:cNvSpPr txBox="1">
            <a:spLocks noChangeArrowheads="1"/>
          </p:cNvSpPr>
          <p:nvPr/>
        </p:nvSpPr>
        <p:spPr bwMode="auto">
          <a:xfrm>
            <a:off x="9229731" y="7197616"/>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クラス</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対応</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の耐震設計。</a:t>
            </a:r>
          </a:p>
        </p:txBody>
      </p:sp>
      <p:sp>
        <p:nvSpPr>
          <p:cNvPr id="233" name="角丸四角形 12"/>
          <p:cNvSpPr>
            <a:spLocks noChangeArrowheads="1"/>
          </p:cNvSpPr>
          <p:nvPr/>
        </p:nvSpPr>
        <p:spPr bwMode="auto">
          <a:xfrm>
            <a:off x="6991491" y="4222699"/>
            <a:ext cx="1565275" cy="247650"/>
          </a:xfrm>
          <a:prstGeom prst="roundRect">
            <a:avLst>
              <a:gd name="adj" fmla="val 0"/>
            </a:avLst>
          </a:prstGeom>
          <a:solidFill>
            <a:srgbClr val="994D46"/>
          </a:solidFill>
          <a:ln>
            <a:noFill/>
          </a:ln>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34" name="テキスト ボックス 13"/>
          <p:cNvSpPr txBox="1">
            <a:spLocks noChangeArrowheads="1"/>
          </p:cNvSpPr>
          <p:nvPr/>
        </p:nvSpPr>
        <p:spPr bwMode="auto">
          <a:xfrm>
            <a:off x="6881949" y="4237989"/>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235" name="テキスト ボックス 6"/>
          <p:cNvSpPr txBox="1">
            <a:spLocks noChangeArrowheads="1"/>
          </p:cNvSpPr>
          <p:nvPr/>
        </p:nvSpPr>
        <p:spPr bwMode="auto">
          <a:xfrm>
            <a:off x="6942661" y="4630841"/>
            <a:ext cx="4638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ミキシング弁を採用することで</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、停電中でも</a:t>
            </a:r>
            <a:endParaRPr kumimoji="1" lang="en-US" altLang="ja-JP"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貯</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湯ユニット内に残っているお湯をシャワー</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や蛇口</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から使用できます。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236" name="Line 214"/>
          <p:cNvSpPr>
            <a:spLocks noChangeShapeType="1"/>
          </p:cNvSpPr>
          <p:nvPr/>
        </p:nvSpPr>
        <p:spPr bwMode="auto">
          <a:xfrm>
            <a:off x="6931565" y="5509630"/>
            <a:ext cx="5931228"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7" name="テキスト ボックス 6"/>
          <p:cNvSpPr txBox="1">
            <a:spLocks noChangeArrowheads="1"/>
          </p:cNvSpPr>
          <p:nvPr/>
        </p:nvSpPr>
        <p:spPr bwMode="auto">
          <a:xfrm>
            <a:off x="6937493" y="5178522"/>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238" name="テキスト ボックス 10"/>
          <p:cNvSpPr txBox="1">
            <a:spLocks noChangeArrowheads="1"/>
          </p:cNvSpPr>
          <p:nvPr/>
        </p:nvSpPr>
        <p:spPr bwMode="auto">
          <a:xfrm>
            <a:off x="8616692" y="4261197"/>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239" name="図 17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946609" y="4558466"/>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3" name="直線コネクタ 242"/>
          <p:cNvCxnSpPr/>
          <p:nvPr/>
        </p:nvCxnSpPr>
        <p:spPr>
          <a:xfrm flipV="1">
            <a:off x="8448735" y="6951136"/>
            <a:ext cx="29278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4" name="楕円 243"/>
          <p:cNvSpPr/>
          <p:nvPr/>
        </p:nvSpPr>
        <p:spPr>
          <a:xfrm>
            <a:off x="8379220" y="6936368"/>
            <a:ext cx="71901" cy="719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7" name="Oval 222"/>
          <p:cNvSpPr>
            <a:spLocks/>
          </p:cNvSpPr>
          <p:nvPr/>
        </p:nvSpPr>
        <p:spPr bwMode="auto">
          <a:xfrm>
            <a:off x="8636137" y="6871552"/>
            <a:ext cx="558800" cy="536575"/>
          </a:xfrm>
          <a:prstGeom prst="ellipse">
            <a:avLst/>
          </a:prstGeom>
          <a:solidFill>
            <a:srgbClr val="C00000"/>
          </a:solidFill>
          <a:ln>
            <a:noFill/>
          </a:ln>
          <a:effectLst/>
          <a:ex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en-US" altLang="ja-JP" sz="900" b="1" dirty="0">
                <a:solidFill>
                  <a:prstClr val="white"/>
                </a:solidFill>
                <a:latin typeface="メイリオ" panose="020B0604030504040204" pitchFamily="50" charset="-128"/>
                <a:ea typeface="メイリオ" panose="020B0604030504040204" pitchFamily="50" charset="-128"/>
              </a:rPr>
              <a:t>A</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248" name="楕円 247"/>
          <p:cNvSpPr/>
          <p:nvPr/>
        </p:nvSpPr>
        <p:spPr>
          <a:xfrm>
            <a:off x="8202011" y="6020570"/>
            <a:ext cx="71901" cy="71901"/>
          </a:xfrm>
          <a:prstGeom prst="ellipse">
            <a:avLst/>
          </a:prstGeom>
          <a:solidFill>
            <a:srgbClr val="99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49" name="直線コネクタ 248"/>
          <p:cNvCxnSpPr/>
          <p:nvPr/>
        </p:nvCxnSpPr>
        <p:spPr>
          <a:xfrm>
            <a:off x="8231228" y="5792834"/>
            <a:ext cx="0" cy="231787"/>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8227328" y="5793942"/>
            <a:ext cx="579512" cy="0"/>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sp>
        <p:nvSpPr>
          <p:cNvPr id="251" name="テキスト ボックス 6"/>
          <p:cNvSpPr txBox="1">
            <a:spLocks noChangeArrowheads="1"/>
          </p:cNvSpPr>
          <p:nvPr/>
        </p:nvSpPr>
        <p:spPr bwMode="auto">
          <a:xfrm>
            <a:off x="11539396" y="4274684"/>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緊急時に役立つ</a:t>
            </a:r>
            <a:endPar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52" name="テキスト ボックス 251"/>
          <p:cNvSpPr txBox="1"/>
          <p:nvPr/>
        </p:nvSpPr>
        <p:spPr>
          <a:xfrm>
            <a:off x="12094851" y="5180356"/>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53" name="グループ化 252"/>
          <p:cNvGrpSpPr/>
          <p:nvPr/>
        </p:nvGrpSpPr>
        <p:grpSpPr>
          <a:xfrm>
            <a:off x="11200291" y="5848020"/>
            <a:ext cx="1140825" cy="1096696"/>
            <a:chOff x="809958" y="3212848"/>
            <a:chExt cx="998114" cy="959505"/>
          </a:xfrm>
        </p:grpSpPr>
        <p:pic>
          <p:nvPicPr>
            <p:cNvPr id="254" name="図 253"/>
            <p:cNvPicPr>
              <a:picLocks noChangeAspect="1"/>
            </p:cNvPicPr>
            <p:nvPr/>
          </p:nvPicPr>
          <p:blipFill rotWithShape="1">
            <a:blip r:embed="rId14" cstate="print">
              <a:extLst>
                <a:ext uri="{28A0092B-C50C-407E-A947-70E740481C1C}">
                  <a14:useLocalDpi xmlns:a14="http://schemas.microsoft.com/office/drawing/2010/main" val="0"/>
                </a:ext>
              </a:extLst>
            </a:blip>
            <a:srcRect t="65782"/>
            <a:stretch/>
          </p:blipFill>
          <p:spPr>
            <a:xfrm>
              <a:off x="809958" y="3212848"/>
              <a:ext cx="960321" cy="947380"/>
            </a:xfrm>
            <a:prstGeom prst="rect">
              <a:avLst/>
            </a:prstGeom>
          </p:spPr>
        </p:pic>
        <p:pic>
          <p:nvPicPr>
            <p:cNvPr id="255" name="図 2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540000">
              <a:off x="1313989" y="3665849"/>
              <a:ext cx="494083" cy="506504"/>
            </a:xfrm>
            <a:prstGeom prst="rect">
              <a:avLst/>
            </a:prstGeom>
          </p:spPr>
        </p:pic>
        <p:pic>
          <p:nvPicPr>
            <p:cNvPr id="256" name="図 255"/>
            <p:cNvPicPr>
              <a:picLocks noChangeAspect="1"/>
            </p:cNvPicPr>
            <p:nvPr/>
          </p:nvPicPr>
          <p:blipFill rotWithShape="1">
            <a:blip r:embed="rId16" cstate="print">
              <a:extLst>
                <a:ext uri="{28A0092B-C50C-407E-A947-70E740481C1C}">
                  <a14:useLocalDpi xmlns:a14="http://schemas.microsoft.com/office/drawing/2010/main" val="0"/>
                </a:ext>
              </a:extLst>
            </a:blip>
            <a:srcRect l="21418" b="21040"/>
            <a:stretch/>
          </p:blipFill>
          <p:spPr>
            <a:xfrm flipH="1">
              <a:off x="1412197" y="3298053"/>
              <a:ext cx="160368" cy="414813"/>
            </a:xfrm>
            <a:prstGeom prst="rect">
              <a:avLst/>
            </a:prstGeom>
          </p:spPr>
        </p:pic>
      </p:grpSp>
      <p:sp>
        <p:nvSpPr>
          <p:cNvPr id="257" name="楕円 256"/>
          <p:cNvSpPr/>
          <p:nvPr/>
        </p:nvSpPr>
        <p:spPr>
          <a:xfrm>
            <a:off x="11018885" y="5958588"/>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66" name="図 2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14908" y="7871161"/>
            <a:ext cx="816252" cy="944291"/>
          </a:xfrm>
          <a:prstGeom prst="rect">
            <a:avLst/>
          </a:prstGeom>
        </p:spPr>
      </p:pic>
      <p:sp>
        <p:nvSpPr>
          <p:cNvPr id="267" name="テキスト ボックス 266"/>
          <p:cNvSpPr txBox="1"/>
          <p:nvPr/>
        </p:nvSpPr>
        <p:spPr>
          <a:xfrm rot="287914">
            <a:off x="8198796" y="8156729"/>
            <a:ext cx="1422567" cy="215444"/>
          </a:xfrm>
          <a:prstGeom prst="rect">
            <a:avLst/>
          </a:prstGeom>
          <a:noFill/>
        </p:spPr>
        <p:txBody>
          <a:bodyPr wrap="square" rtlCol="0">
            <a:spAutoFit/>
          </a:bodyPr>
          <a:lstStyle/>
          <a:p>
            <a:r>
              <a:rPr kumimoji="1" lang="ja-JP" altLang="en-US" sz="800" dirty="0" smtClean="0">
                <a:solidFill>
                  <a:schemeClr val="accent2">
                    <a:lumMod val="75000"/>
                  </a:schemeClr>
                </a:solidFill>
                <a:latin typeface="BIZ UDPゴシック" panose="020B0400000000000000" pitchFamily="50" charset="-128"/>
                <a:ea typeface="BIZ UDPゴシック" panose="020B0400000000000000" pitchFamily="50" charset="-128"/>
              </a:rPr>
              <a:t>暴風・大雨・雷・大雪など</a:t>
            </a:r>
            <a:endPar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268" name="図 267"/>
          <p:cNvPicPr>
            <a:picLocks noChangeAspect="1"/>
          </p:cNvPicPr>
          <p:nvPr/>
        </p:nvPicPr>
        <p:blipFill rotWithShape="1">
          <a:blip r:embed="rId18" cstate="print">
            <a:extLst>
              <a:ext uri="{28A0092B-C50C-407E-A947-70E740481C1C}">
                <a14:useLocalDpi xmlns:a14="http://schemas.microsoft.com/office/drawing/2010/main" val="0"/>
              </a:ext>
            </a:extLst>
          </a:blip>
          <a:srcRect t="-1" b="36091"/>
          <a:stretch/>
        </p:blipFill>
        <p:spPr>
          <a:xfrm>
            <a:off x="8975182" y="8816138"/>
            <a:ext cx="953510" cy="765601"/>
          </a:xfrm>
          <a:prstGeom prst="rect">
            <a:avLst/>
          </a:prstGeom>
        </p:spPr>
      </p:pic>
      <p:pic>
        <p:nvPicPr>
          <p:cNvPr id="269" name="図 268"/>
          <p:cNvPicPr>
            <a:picLocks noChangeAspect="1"/>
          </p:cNvPicPr>
          <p:nvPr/>
        </p:nvPicPr>
        <p:blipFill rotWithShape="1">
          <a:blip r:embed="rId19" cstate="print">
            <a:extLst>
              <a:ext uri="{28A0092B-C50C-407E-A947-70E740481C1C}">
                <a14:useLocalDpi xmlns:a14="http://schemas.microsoft.com/office/drawing/2010/main" val="0"/>
              </a:ext>
            </a:extLst>
          </a:blip>
          <a:srcRect r="-9637" b="32257"/>
          <a:stretch/>
        </p:blipFill>
        <p:spPr>
          <a:xfrm>
            <a:off x="7871512" y="8787930"/>
            <a:ext cx="594848" cy="811175"/>
          </a:xfrm>
          <a:prstGeom prst="rect">
            <a:avLst/>
          </a:prstGeom>
        </p:spPr>
      </p:pic>
      <p:sp>
        <p:nvSpPr>
          <p:cNvPr id="270" name="テキスト ボックス 269"/>
          <p:cNvSpPr txBox="1"/>
          <p:nvPr/>
        </p:nvSpPr>
        <p:spPr>
          <a:xfrm>
            <a:off x="7079365" y="8764147"/>
            <a:ext cx="800219" cy="338554"/>
          </a:xfrm>
          <a:prstGeom prst="rect">
            <a:avLst/>
          </a:prstGeom>
          <a:noFill/>
        </p:spPr>
        <p:txBody>
          <a:bodyPr wrap="none" rtlCol="0">
            <a:spAutoFit/>
          </a:bodyPr>
          <a:lstStyle/>
          <a:p>
            <a:r>
              <a:rPr kumimoji="1" lang="ja-JP" altLang="en-US" sz="800" dirty="0" smtClean="0"/>
              <a:t>スマホで</a:t>
            </a:r>
            <a:endParaRPr kumimoji="1" lang="en-US" altLang="ja-JP" sz="800" dirty="0" smtClean="0"/>
          </a:p>
          <a:p>
            <a:r>
              <a:rPr kumimoji="1" lang="ja-JP" altLang="en-US" sz="800" dirty="0"/>
              <a:t>　</a:t>
            </a:r>
            <a:r>
              <a:rPr kumimoji="1" lang="ja-JP" altLang="en-US" sz="800" dirty="0" smtClean="0"/>
              <a:t>アプリから</a:t>
            </a:r>
            <a:endParaRPr kumimoji="1" lang="ja-JP" altLang="en-US" sz="800" dirty="0"/>
          </a:p>
        </p:txBody>
      </p:sp>
      <p:sp>
        <p:nvSpPr>
          <p:cNvPr id="271" name="テキスト ボックス 270"/>
          <p:cNvSpPr txBox="1"/>
          <p:nvPr/>
        </p:nvSpPr>
        <p:spPr>
          <a:xfrm>
            <a:off x="8388406" y="8776678"/>
            <a:ext cx="1005403" cy="215444"/>
          </a:xfrm>
          <a:prstGeom prst="rect">
            <a:avLst/>
          </a:prstGeom>
          <a:noFill/>
        </p:spPr>
        <p:txBody>
          <a:bodyPr wrap="none" rtlCol="0">
            <a:spAutoFit/>
          </a:bodyPr>
          <a:lstStyle/>
          <a:p>
            <a:r>
              <a:rPr kumimoji="1" lang="ja-JP" altLang="en-US" sz="800" dirty="0" smtClean="0"/>
              <a:t>台所リモコンから</a:t>
            </a:r>
            <a:endParaRPr kumimoji="1" lang="ja-JP" altLang="en-US" sz="800" dirty="0"/>
          </a:p>
        </p:txBody>
      </p:sp>
      <p:graphicFrame>
        <p:nvGraphicFramePr>
          <p:cNvPr id="272" name="表 271"/>
          <p:cNvGraphicFramePr>
            <a:graphicFrameLocks noGrp="1"/>
          </p:cNvGraphicFramePr>
          <p:nvPr>
            <p:extLst>
              <p:ext uri="{D42A27DB-BD31-4B8C-83A1-F6EECF244321}">
                <p14:modId xmlns:p14="http://schemas.microsoft.com/office/powerpoint/2010/main" val="3574625023"/>
              </p:ext>
            </p:extLst>
          </p:nvPr>
        </p:nvGraphicFramePr>
        <p:xfrm>
          <a:off x="10023033" y="7954113"/>
          <a:ext cx="2649652" cy="1256221"/>
        </p:xfrm>
        <a:graphic>
          <a:graphicData uri="http://schemas.openxmlformats.org/drawingml/2006/table">
            <a:tbl>
              <a:tblPr firstRow="1" bandRow="1">
                <a:tableStyleId>{5C22544A-7EE6-4342-B048-85BDC9FD1C3A}</a:tableStyleId>
              </a:tblPr>
              <a:tblGrid>
                <a:gridCol w="1010882">
                  <a:extLst>
                    <a:ext uri="{9D8B030D-6E8A-4147-A177-3AD203B41FA5}">
                      <a16:colId xmlns:a16="http://schemas.microsoft.com/office/drawing/2014/main" val="2825668501"/>
                    </a:ext>
                  </a:extLst>
                </a:gridCol>
                <a:gridCol w="1638770">
                  <a:extLst>
                    <a:ext uri="{9D8B030D-6E8A-4147-A177-3AD203B41FA5}">
                      <a16:colId xmlns:a16="http://schemas.microsoft.com/office/drawing/2014/main" val="3474440884"/>
                    </a:ext>
                  </a:extLst>
                </a:gridCol>
              </a:tblGrid>
              <a:tr h="584446">
                <a:tc>
                  <a:txBody>
                    <a:bodyPr/>
                    <a:lstStyle/>
                    <a:p>
                      <a:pPr algn="ctr">
                        <a:lnSpc>
                          <a:spcPct val="15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１回満タン</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tc>
                  <a:txBody>
                    <a:bodyPr/>
                    <a:lstStyle/>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災害に備え、</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タンクにお湯を作って</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確保します！</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extLst>
                  <a:ext uri="{0D108BD9-81ED-4DB2-BD59-A6C34878D82A}">
                    <a16:rowId xmlns:a16="http://schemas.microsoft.com/office/drawing/2014/main" val="1917040631"/>
                  </a:ext>
                </a:extLst>
              </a:tr>
              <a:tr h="671775">
                <a:tc>
                  <a:txBody>
                    <a:bodyPr/>
                    <a:lstStyle/>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浴槽への</a:t>
                      </a:r>
                      <a:endParaRPr kumimoji="1" lang="en-US" altLang="ja-JP" sz="105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水はり</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tc>
                  <a:txBody>
                    <a:bodyPr/>
                    <a:lstStyle/>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浴槽に生活用水が</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確保できるので、</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断水しても安心！</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extLst>
                  <a:ext uri="{0D108BD9-81ED-4DB2-BD59-A6C34878D82A}">
                    <a16:rowId xmlns:a16="http://schemas.microsoft.com/office/drawing/2014/main" val="857999081"/>
                  </a:ext>
                </a:extLst>
              </a:tr>
            </a:tbl>
          </a:graphicData>
        </a:graphic>
      </p:graphicFrame>
      <p:sp>
        <p:nvSpPr>
          <p:cNvPr id="273" name="右矢印 272"/>
          <p:cNvSpPr/>
          <p:nvPr/>
        </p:nvSpPr>
        <p:spPr>
          <a:xfrm>
            <a:off x="10922633" y="8802153"/>
            <a:ext cx="250951" cy="205862"/>
          </a:xfrm>
          <a:prstGeom prst="rightArrow">
            <a:avLst>
              <a:gd name="adj1" fmla="val 50000"/>
              <a:gd name="adj2" fmla="val 6532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78" name="Line 214"/>
          <p:cNvSpPr>
            <a:spLocks noChangeShapeType="1"/>
          </p:cNvSpPr>
          <p:nvPr/>
        </p:nvSpPr>
        <p:spPr bwMode="auto">
          <a:xfrm>
            <a:off x="6944913" y="7744317"/>
            <a:ext cx="5917880"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65" name="テキスト ボックス 264"/>
          <p:cNvSpPr txBox="1"/>
          <p:nvPr/>
        </p:nvSpPr>
        <p:spPr>
          <a:xfrm>
            <a:off x="7462721" y="8389889"/>
            <a:ext cx="2108725"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災害警報を確認したら</a:t>
            </a:r>
            <a:r>
              <a:rPr kumimoji="1" lang="en-US" altLang="ja-JP" sz="1100" dirty="0" smtClean="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80" name="テキスト ボックス 279"/>
          <p:cNvSpPr txBox="1"/>
          <p:nvPr/>
        </p:nvSpPr>
        <p:spPr>
          <a:xfrm>
            <a:off x="10169315" y="9285028"/>
            <a:ext cx="2687386"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いざという時、ピッとカンタン！安心！</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291" name="直線コネクタ 290"/>
          <p:cNvCxnSpPr/>
          <p:nvPr/>
        </p:nvCxnSpPr>
        <p:spPr>
          <a:xfrm>
            <a:off x="480595" y="6182469"/>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p:nvPr/>
        </p:nvCxnSpPr>
        <p:spPr>
          <a:xfrm>
            <a:off x="473411" y="6182469"/>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4" name="直線コネクタ 293"/>
          <p:cNvCxnSpPr/>
          <p:nvPr/>
        </p:nvCxnSpPr>
        <p:spPr>
          <a:xfrm>
            <a:off x="490961" y="5155365"/>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482077" y="5155365"/>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6" name="正方形/長方形 245"/>
          <p:cNvSpPr/>
          <p:nvPr/>
        </p:nvSpPr>
        <p:spPr>
          <a:xfrm>
            <a:off x="5232474" y="5409461"/>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カギ線コネクタ 34"/>
          <p:cNvCxnSpPr/>
          <p:nvPr/>
        </p:nvCxnSpPr>
        <p:spPr>
          <a:xfrm>
            <a:off x="3811300" y="4944664"/>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カギ線コネクタ 48"/>
          <p:cNvCxnSpPr/>
          <p:nvPr/>
        </p:nvCxnSpPr>
        <p:spPr>
          <a:xfrm flipV="1">
            <a:off x="3816650" y="5521662"/>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59" name="グループ化 58"/>
          <p:cNvGrpSpPr/>
          <p:nvPr/>
        </p:nvGrpSpPr>
        <p:grpSpPr>
          <a:xfrm>
            <a:off x="7035208" y="8111790"/>
            <a:ext cx="400681" cy="456922"/>
            <a:chOff x="12170596" y="3789157"/>
            <a:chExt cx="400681" cy="456922"/>
          </a:xfrm>
        </p:grpSpPr>
        <p:pic>
          <p:nvPicPr>
            <p:cNvPr id="52" name="図 5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170596" y="3789157"/>
              <a:ext cx="400681" cy="448484"/>
            </a:xfrm>
            <a:prstGeom prst="rect">
              <a:avLst/>
            </a:prstGeom>
          </p:spPr>
        </p:pic>
        <p:sp>
          <p:nvSpPr>
            <p:cNvPr id="55" name="角丸四角形 54"/>
            <p:cNvSpPr/>
            <p:nvPr/>
          </p:nvSpPr>
          <p:spPr>
            <a:xfrm>
              <a:off x="12170981" y="3793444"/>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10" name="図 20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05336" y="5772567"/>
            <a:ext cx="400681" cy="448484"/>
          </a:xfrm>
          <a:prstGeom prst="rect">
            <a:avLst/>
          </a:prstGeom>
        </p:spPr>
      </p:pic>
      <p:sp>
        <p:nvSpPr>
          <p:cNvPr id="211" name="角丸四角形 210"/>
          <p:cNvSpPr/>
          <p:nvPr/>
        </p:nvSpPr>
        <p:spPr>
          <a:xfrm>
            <a:off x="3405721" y="5776854"/>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0" name="グループ化 259"/>
          <p:cNvGrpSpPr/>
          <p:nvPr/>
        </p:nvGrpSpPr>
        <p:grpSpPr>
          <a:xfrm>
            <a:off x="3407090" y="4734397"/>
            <a:ext cx="407501" cy="452635"/>
            <a:chOff x="3289753" y="4746779"/>
            <a:chExt cx="407501" cy="452635"/>
          </a:xfrm>
        </p:grpSpPr>
        <p:pic>
          <p:nvPicPr>
            <p:cNvPr id="259" name="図 25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213" name="角丸四角形 212"/>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9" name="右矢印 208"/>
          <p:cNvSpPr/>
          <p:nvPr/>
        </p:nvSpPr>
        <p:spPr>
          <a:xfrm>
            <a:off x="10947419" y="8180258"/>
            <a:ext cx="250951" cy="205862"/>
          </a:xfrm>
          <a:prstGeom prst="rightArrow">
            <a:avLst>
              <a:gd name="adj1" fmla="val 50000"/>
              <a:gd name="adj2" fmla="val 65326"/>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2" name="テキスト ボックス 10"/>
          <p:cNvSpPr txBox="1">
            <a:spLocks noChangeArrowheads="1"/>
          </p:cNvSpPr>
          <p:nvPr/>
        </p:nvSpPr>
        <p:spPr bwMode="auto">
          <a:xfrm>
            <a:off x="6913471" y="7845884"/>
            <a:ext cx="2185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生活</a:t>
            </a:r>
            <a:r>
              <a:rPr kumimoji="1" lang="ja-JP" altLang="en-US" sz="1200" b="1" dirty="0" smtClean="0">
                <a:solidFill>
                  <a:prstClr val="black"/>
                </a:solidFill>
                <a:latin typeface="メイリオ" panose="020B0604030504040204" pitchFamily="50" charset="-128"/>
                <a:ea typeface="メイリオ" panose="020B0604030504040204" pitchFamily="50" charset="-128"/>
              </a:rPr>
              <a:t>用水をカンタンに確保</a:t>
            </a:r>
            <a:r>
              <a:rPr kumimoji="1" lang="ja-JP" altLang="en-US" sz="1200" b="1" dirty="0">
                <a:solidFill>
                  <a:prstClr val="black"/>
                </a:solidFill>
                <a:latin typeface="メイリオ" panose="020B0604030504040204" pitchFamily="50" charset="-128"/>
                <a:ea typeface="メイリオ" panose="020B0604030504040204" pitchFamily="50" charset="-128"/>
              </a:rPr>
              <a:t>！</a:t>
            </a:r>
            <a:endParaRPr kumimoji="1" lang="en-US" altLang="ja-JP" sz="1200" b="1" dirty="0" smtClean="0">
              <a:solidFill>
                <a:prstClr val="black"/>
              </a:solidFill>
              <a:latin typeface="メイリオ" panose="020B0604030504040204" pitchFamily="50" charset="-128"/>
              <a:ea typeface="メイリオ" panose="020B0604030504040204" pitchFamily="50" charset="-128"/>
            </a:endParaRPr>
          </a:p>
        </p:txBody>
      </p:sp>
      <p:sp>
        <p:nvSpPr>
          <p:cNvPr id="201" name="テキスト ボックス 258"/>
          <p:cNvSpPr txBox="1">
            <a:spLocks noChangeArrowheads="1"/>
          </p:cNvSpPr>
          <p:nvPr/>
        </p:nvSpPr>
        <p:spPr bwMode="auto">
          <a:xfrm>
            <a:off x="2732500" y="3749009"/>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02" name="図 197"/>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8545" y="3798198"/>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 name="テキスト ボックス 5"/>
          <p:cNvSpPr txBox="1">
            <a:spLocks noChangeArrowheads="1"/>
          </p:cNvSpPr>
          <p:nvPr/>
        </p:nvSpPr>
        <p:spPr bwMode="auto">
          <a:xfrm>
            <a:off x="8700768" y="3710624"/>
            <a:ext cx="3308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のためレジリエンス機能をさらに充実！</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8" name="正方形/長方形 297"/>
          <p:cNvSpPr/>
          <p:nvPr/>
        </p:nvSpPr>
        <p:spPr>
          <a:xfrm>
            <a:off x="7171630" y="3693616"/>
            <a:ext cx="1590500"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「いざ」という時</a:t>
            </a:r>
            <a:endParaRPr kumimoji="0" lang="en-US" altLang="ja-JP"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299" name="テキスト ボックス 13"/>
          <p:cNvSpPr txBox="1">
            <a:spLocks noChangeArrowheads="1"/>
          </p:cNvSpPr>
          <p:nvPr/>
        </p:nvSpPr>
        <p:spPr bwMode="auto">
          <a:xfrm>
            <a:off x="6549033" y="1176962"/>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00" name="テキスト ボックス 14"/>
          <p:cNvSpPr txBox="1">
            <a:spLocks noChangeArrowheads="1"/>
          </p:cNvSpPr>
          <p:nvPr/>
        </p:nvSpPr>
        <p:spPr bwMode="auto">
          <a:xfrm>
            <a:off x="6519731" y="1503917"/>
            <a:ext cx="26997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ミドルウェアアダプターなしで</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HEMS</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接続可能。</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コロナアプリも使える！</a:t>
            </a:r>
          </a:p>
        </p:txBody>
      </p:sp>
      <p:pic>
        <p:nvPicPr>
          <p:cNvPr id="301" name="図 17"/>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156830" y="2912657"/>
            <a:ext cx="7318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テキスト ボックス 22"/>
          <p:cNvSpPr txBox="1">
            <a:spLocks noChangeArrowheads="1"/>
          </p:cNvSpPr>
          <p:nvPr/>
        </p:nvSpPr>
        <p:spPr bwMode="auto">
          <a:xfrm>
            <a:off x="10706982" y="898829"/>
            <a:ext cx="1308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インターホンリモコン</a:t>
            </a:r>
          </a:p>
        </p:txBody>
      </p:sp>
      <p:sp>
        <p:nvSpPr>
          <p:cNvPr id="303" name="テキスト ボックス 403"/>
          <p:cNvSpPr txBox="1">
            <a:spLocks noChangeArrowheads="1"/>
          </p:cNvSpPr>
          <p:nvPr/>
        </p:nvSpPr>
        <p:spPr bwMode="auto">
          <a:xfrm>
            <a:off x="10449481" y="2657851"/>
            <a:ext cx="1403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a:t>
            </a:r>
          </a:p>
        </p:txBody>
      </p:sp>
      <p:sp>
        <p:nvSpPr>
          <p:cNvPr id="304" name="テキスト ボックス 303"/>
          <p:cNvSpPr txBox="1"/>
          <p:nvPr/>
        </p:nvSpPr>
        <p:spPr>
          <a:xfrm>
            <a:off x="11764937" y="2638257"/>
            <a:ext cx="889000" cy="415925"/>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HMA-1</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オープン価格</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05" name="テキスト ボックス 24"/>
          <p:cNvSpPr txBox="1">
            <a:spLocks noChangeArrowheads="1"/>
          </p:cNvSpPr>
          <p:nvPr/>
        </p:nvSpPr>
        <p:spPr bwMode="auto">
          <a:xfrm>
            <a:off x="11107664" y="2352259"/>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ja-JP" sz="2000" dirty="0">
                <a:solidFill>
                  <a:schemeClr val="tx1">
                    <a:lumMod val="75000"/>
                    <a:lumOff val="25000"/>
                  </a:schemeClr>
                </a:solidFill>
                <a:ea typeface="ＭＳ Ｐゴシック" panose="020B0600070205080204" pitchFamily="50" charset="-128"/>
              </a:rPr>
              <a:t>+</a:t>
            </a:r>
            <a:endParaRPr kumimoji="1" lang="ja-JP" altLang="en-US" sz="2000" dirty="0">
              <a:solidFill>
                <a:schemeClr val="tx1">
                  <a:lumMod val="75000"/>
                  <a:lumOff val="25000"/>
                </a:schemeClr>
              </a:solidFill>
              <a:ea typeface="ＭＳ Ｐゴシック" panose="020B0600070205080204" pitchFamily="50" charset="-128"/>
            </a:endParaRPr>
          </a:p>
        </p:txBody>
      </p:sp>
      <p:cxnSp>
        <p:nvCxnSpPr>
          <p:cNvPr id="306" name="直線コネクタ 27"/>
          <p:cNvCxnSpPr>
            <a:cxnSpLocks noChangeShapeType="1"/>
          </p:cNvCxnSpPr>
          <p:nvPr/>
        </p:nvCxnSpPr>
        <p:spPr bwMode="auto">
          <a:xfrm>
            <a:off x="9795794" y="1018864"/>
            <a:ext cx="0" cy="2272540"/>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9" name="図 2"/>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22142" y="1874323"/>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図 17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335376" y="1193431"/>
            <a:ext cx="1372248" cy="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テキスト ボックス 7"/>
          <p:cNvSpPr txBox="1">
            <a:spLocks noChangeArrowheads="1"/>
          </p:cNvSpPr>
          <p:nvPr/>
        </p:nvSpPr>
        <p:spPr bwMode="auto">
          <a:xfrm>
            <a:off x="11670269" y="2715001"/>
            <a:ext cx="4540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a:solidFill>
                  <a:schemeClr val="tx1">
                    <a:lumMod val="75000"/>
                    <a:lumOff val="25000"/>
                  </a:schemeClr>
                </a:solidFill>
                <a:ea typeface="ＭＳ Ｐゴシック" panose="020B0600070205080204" pitchFamily="50" charset="-128"/>
              </a:rPr>
              <a:t>※1</a:t>
            </a:r>
            <a:endParaRPr kumimoji="1" lang="ja-JP" altLang="en-US" sz="500">
              <a:solidFill>
                <a:schemeClr val="tx1">
                  <a:lumMod val="75000"/>
                  <a:lumOff val="25000"/>
                </a:schemeClr>
              </a:solidFill>
              <a:ea typeface="ＭＳ Ｐゴシック" panose="020B0600070205080204" pitchFamily="50" charset="-128"/>
            </a:endParaRPr>
          </a:p>
        </p:txBody>
      </p:sp>
      <p:sp>
        <p:nvSpPr>
          <p:cNvPr id="312" name="楕円 311"/>
          <p:cNvSpPr/>
          <p:nvPr/>
        </p:nvSpPr>
        <p:spPr bwMode="auto">
          <a:xfrm>
            <a:off x="9507142" y="1326342"/>
            <a:ext cx="601662" cy="522418"/>
          </a:xfrm>
          <a:prstGeom prst="ellipse">
            <a:avLst/>
          </a:prstGeom>
          <a:solidFill>
            <a:schemeClr val="bg2">
              <a:lumMod val="90000"/>
            </a:schemeClr>
          </a:solidFill>
          <a:ln w="25400" cap="flat" cmpd="sng" algn="ctr">
            <a:noFill/>
            <a:prstDash val="solid"/>
            <a:round/>
            <a:headEnd type="none" w="med" len="med"/>
            <a:tailEnd type="none" w="med" len="med"/>
          </a:ln>
          <a:effectLst/>
          <a:extLst/>
        </p:spPr>
        <p:txBody>
          <a:bodyPr lIns="46800" tIns="46800" rIns="46800" bIns="46800" anchor="ctr">
            <a:spAutoFit/>
          </a:bodyPr>
          <a:lstStyle/>
          <a:p>
            <a:pPr eaLnBrk="1">
              <a:defRPr/>
            </a:pPr>
            <a:endParaRPr lang="ja-JP" altLang="en-US">
              <a:solidFill>
                <a:schemeClr val="tx1">
                  <a:lumMod val="75000"/>
                  <a:lumOff val="25000"/>
                </a:schemeClr>
              </a:solidFill>
              <a:ea typeface="ＭＳ Ｐゴシック" panose="020B0600070205080204" pitchFamily="50" charset="-128"/>
            </a:endParaRPr>
          </a:p>
        </p:txBody>
      </p:sp>
      <p:sp>
        <p:nvSpPr>
          <p:cNvPr id="313" name="テキスト ボックス 2"/>
          <p:cNvSpPr txBox="1">
            <a:spLocks noChangeArrowheads="1"/>
          </p:cNvSpPr>
          <p:nvPr/>
        </p:nvSpPr>
        <p:spPr bwMode="auto">
          <a:xfrm>
            <a:off x="9448890" y="1461444"/>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または</a:t>
            </a:r>
          </a:p>
        </p:txBody>
      </p:sp>
      <p:sp>
        <p:nvSpPr>
          <p:cNvPr id="314" name="テキスト ボックス 7"/>
          <p:cNvSpPr txBox="1">
            <a:spLocks noChangeArrowheads="1"/>
          </p:cNvSpPr>
          <p:nvPr/>
        </p:nvSpPr>
        <p:spPr bwMode="auto">
          <a:xfrm>
            <a:off x="10403679" y="3323555"/>
            <a:ext cx="2160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dirty="0">
                <a:solidFill>
                  <a:schemeClr val="tx1">
                    <a:lumMod val="75000"/>
                    <a:lumOff val="25000"/>
                  </a:schemeClr>
                </a:solidFill>
                <a:ea typeface="ＭＳ Ｐゴシック" panose="020B0600070205080204" pitchFamily="50" charset="-128"/>
              </a:rPr>
              <a:t>※1</a:t>
            </a:r>
            <a:r>
              <a:rPr kumimoji="1" lang="ja-JP" altLang="en-US" sz="500" dirty="0">
                <a:solidFill>
                  <a:schemeClr val="tx1">
                    <a:lumMod val="75000"/>
                    <a:lumOff val="25000"/>
                  </a:schemeClr>
                </a:solidFill>
                <a:ea typeface="ＭＳ Ｐゴシック" panose="020B0600070205080204" pitchFamily="50" charset="-128"/>
              </a:rPr>
              <a:t>　インターホンリモコンで</a:t>
            </a:r>
            <a:r>
              <a:rPr kumimoji="1" lang="en-US" altLang="ja-JP" sz="500" dirty="0">
                <a:solidFill>
                  <a:schemeClr val="tx1">
                    <a:lumMod val="75000"/>
                    <a:lumOff val="25000"/>
                  </a:schemeClr>
                </a:solidFill>
                <a:ea typeface="ＭＳ Ｐゴシック" panose="020B0600070205080204" pitchFamily="50" charset="-128"/>
              </a:rPr>
              <a:t>HEMS</a:t>
            </a:r>
            <a:r>
              <a:rPr kumimoji="1" lang="ja-JP" altLang="en-US" sz="500" dirty="0">
                <a:solidFill>
                  <a:schemeClr val="tx1">
                    <a:lumMod val="75000"/>
                    <a:lumOff val="25000"/>
                  </a:schemeClr>
                </a:solidFill>
                <a:ea typeface="ＭＳ Ｐゴシック" panose="020B0600070205080204" pitchFamily="50" charset="-128"/>
              </a:rPr>
              <a:t>接続する場合に必要になります。</a:t>
            </a:r>
          </a:p>
        </p:txBody>
      </p:sp>
      <p:pic>
        <p:nvPicPr>
          <p:cNvPr id="315" name="図 6"/>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549033" y="841952"/>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 name="テキスト ボックス 315"/>
          <p:cNvSpPr txBox="1"/>
          <p:nvPr/>
        </p:nvSpPr>
        <p:spPr>
          <a:xfrm>
            <a:off x="6797571" y="3046008"/>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RBP-GADW1(S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317" name="テキスト ボックス 316"/>
          <p:cNvSpPr txBox="1"/>
          <p:nvPr/>
        </p:nvSpPr>
        <p:spPr>
          <a:xfrm>
            <a:off x="10077826" y="2032218"/>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60,500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5</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5,000</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円）</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5" name="テキスト ボックス 306"/>
          <p:cNvSpPr txBox="1">
            <a:spLocks noChangeArrowheads="1"/>
          </p:cNvSpPr>
          <p:nvPr/>
        </p:nvSpPr>
        <p:spPr bwMode="auto">
          <a:xfrm>
            <a:off x="4386467" y="7422881"/>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知りたい情報を簡単確認！</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pic>
        <p:nvPicPr>
          <p:cNvPr id="208" name="図 20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753738" y="5826046"/>
            <a:ext cx="717570" cy="717570"/>
          </a:xfrm>
          <a:prstGeom prst="rect">
            <a:avLst/>
          </a:prstGeom>
        </p:spPr>
      </p:pic>
      <p:sp>
        <p:nvSpPr>
          <p:cNvPr id="214" name="テキスト ボックス 203"/>
          <p:cNvSpPr txBox="1"/>
          <p:nvPr/>
        </p:nvSpPr>
        <p:spPr>
          <a:xfrm>
            <a:off x="5873762" y="6515493"/>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smtClean="0"/>
              <a:t>▲動画</a:t>
            </a:r>
            <a:endParaRPr kumimoji="1" lang="ja-JP" altLang="en-US" sz="600" dirty="0"/>
          </a:p>
        </p:txBody>
      </p:sp>
      <p:sp>
        <p:nvSpPr>
          <p:cNvPr id="186" name="テキスト ボックス 185"/>
          <p:cNvSpPr txBox="1"/>
          <p:nvPr/>
        </p:nvSpPr>
        <p:spPr>
          <a:xfrm>
            <a:off x="4467456" y="4422618"/>
            <a:ext cx="2293131" cy="523220"/>
          </a:xfrm>
          <a:prstGeom prst="rect">
            <a:avLst/>
          </a:prstGeom>
          <a:noFill/>
        </p:spPr>
        <p:txBody>
          <a:bodyPr wrap="square" rtlCol="0">
            <a:spAutoFit/>
          </a:bodyPr>
          <a:lstStyle/>
          <a:p>
            <a:pPr algn="ctr"/>
            <a:r>
              <a:rPr kumimoji="1" lang="ja-JP" altLang="en-US" sz="1400" b="1" dirty="0" smtClean="0">
                <a:latin typeface="BIZ UDPゴシック" panose="020B0400000000000000" pitchFamily="50" charset="-128"/>
                <a:ea typeface="BIZ UDPゴシック" panose="020B0400000000000000" pitchFamily="50" charset="-128"/>
              </a:rPr>
              <a:t>コロナ快適ホームアプリ</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smtClean="0">
                <a:latin typeface="BIZ UDPゴシック" panose="020B0400000000000000" pitchFamily="50" charset="-128"/>
                <a:ea typeface="BIZ UDPゴシック" panose="020B0400000000000000" pitchFamily="50" charset="-128"/>
              </a:rPr>
              <a:t>でもっと快適！</a:t>
            </a:r>
            <a:endParaRPr kumimoji="1" lang="ja-JP" altLang="en-US" sz="1400" b="1" dirty="0">
              <a:latin typeface="BIZ UDPゴシック" panose="020B0400000000000000" pitchFamily="50" charset="-128"/>
              <a:ea typeface="BIZ UDPゴシック" panose="020B0400000000000000" pitchFamily="50" charset="-128"/>
            </a:endParaRPr>
          </a:p>
        </p:txBody>
      </p:sp>
      <p:cxnSp>
        <p:nvCxnSpPr>
          <p:cNvPr id="188" name="直線コネクタ 9"/>
          <p:cNvCxnSpPr>
            <a:cxnSpLocks noChangeShapeType="1"/>
          </p:cNvCxnSpPr>
          <p:nvPr/>
        </p:nvCxnSpPr>
        <p:spPr bwMode="auto">
          <a:xfrm>
            <a:off x="247211" y="4126118"/>
            <a:ext cx="633330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正方形/長方形 19"/>
          <p:cNvSpPr>
            <a:spLocks noChangeArrowheads="1"/>
          </p:cNvSpPr>
          <p:nvPr/>
        </p:nvSpPr>
        <p:spPr bwMode="auto">
          <a:xfrm>
            <a:off x="242448" y="3749880"/>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91" name="直線コネクタ 9"/>
          <p:cNvCxnSpPr>
            <a:cxnSpLocks noChangeShapeType="1"/>
          </p:cNvCxnSpPr>
          <p:nvPr/>
        </p:nvCxnSpPr>
        <p:spPr bwMode="auto">
          <a:xfrm>
            <a:off x="6931565" y="4116999"/>
            <a:ext cx="5837656"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正方形/長方形 19"/>
          <p:cNvSpPr>
            <a:spLocks noChangeArrowheads="1"/>
          </p:cNvSpPr>
          <p:nvPr/>
        </p:nvSpPr>
        <p:spPr bwMode="auto">
          <a:xfrm>
            <a:off x="6926802" y="3740761"/>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242" name="Picture 24" descr="7"/>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51826" y="3180492"/>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1" name="Rectangle 30"/>
          <p:cNvSpPr>
            <a:spLocks/>
          </p:cNvSpPr>
          <p:nvPr/>
        </p:nvSpPr>
        <p:spPr bwMode="auto">
          <a:xfrm>
            <a:off x="2648605" y="2983544"/>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262" name="Rectangle 32"/>
          <p:cNvSpPr>
            <a:spLocks/>
          </p:cNvSpPr>
          <p:nvPr/>
        </p:nvSpPr>
        <p:spPr bwMode="auto">
          <a:xfrm>
            <a:off x="2843825" y="3184888"/>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263" name="Rectangle 33"/>
          <p:cNvSpPr>
            <a:spLocks/>
          </p:cNvSpPr>
          <p:nvPr/>
        </p:nvSpPr>
        <p:spPr bwMode="auto">
          <a:xfrm>
            <a:off x="2621216" y="3002128"/>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264" name="グループ化 263"/>
          <p:cNvGrpSpPr/>
          <p:nvPr/>
        </p:nvGrpSpPr>
        <p:grpSpPr>
          <a:xfrm>
            <a:off x="230441" y="2969508"/>
            <a:ext cx="2419350" cy="473123"/>
            <a:chOff x="168669" y="2921069"/>
            <a:chExt cx="2419350" cy="473123"/>
          </a:xfrm>
        </p:grpSpPr>
        <p:sp>
          <p:nvSpPr>
            <p:cNvPr id="274"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区分</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279"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9220:2018</a:t>
              </a:r>
            </a:p>
          </p:txBody>
        </p:sp>
        <p:sp>
          <p:nvSpPr>
            <p:cNvPr id="281"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endPar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282"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283"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284"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285"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286"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287"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288"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241" name="正方形/長方形 240"/>
          <p:cNvSpPr/>
          <p:nvPr/>
        </p:nvSpPr>
        <p:spPr>
          <a:xfrm>
            <a:off x="247627" y="1777169"/>
            <a:ext cx="1458160" cy="332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307804" y="2373370"/>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0" name="Rectangle 36"/>
          <p:cNvSpPr>
            <a:spLocks/>
          </p:cNvSpPr>
          <p:nvPr/>
        </p:nvSpPr>
        <p:spPr bwMode="auto">
          <a:xfrm>
            <a:off x="264015" y="2510920"/>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1,155,000</a:t>
            </a:r>
            <a:r>
              <a:rPr lang="ja-JP" altLang="en-US"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1,050,000</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pic>
        <p:nvPicPr>
          <p:cNvPr id="206" name="図 205"/>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658547" y="1042706"/>
            <a:ext cx="993985" cy="2410477"/>
          </a:xfrm>
          <a:prstGeom prst="rect">
            <a:avLst/>
          </a:prstGeom>
        </p:spPr>
      </p:pic>
      <p:pic>
        <p:nvPicPr>
          <p:cNvPr id="207" name="図 206"/>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896420" y="2513349"/>
            <a:ext cx="1135881" cy="971716"/>
          </a:xfrm>
          <a:prstGeom prst="rect">
            <a:avLst/>
          </a:prstGeom>
        </p:spPr>
      </p:pic>
      <p:sp>
        <p:nvSpPr>
          <p:cNvPr id="56" name="テキスト ボックス 55"/>
          <p:cNvSpPr txBox="1"/>
          <p:nvPr/>
        </p:nvSpPr>
        <p:spPr>
          <a:xfrm>
            <a:off x="284912" y="2015036"/>
            <a:ext cx="1463945" cy="338554"/>
          </a:xfrm>
          <a:prstGeom prst="rect">
            <a:avLst/>
          </a:prstGeom>
          <a:noFill/>
        </p:spPr>
        <p:txBody>
          <a:bodyPr wrap="square" rtlCol="0">
            <a:spAutoFit/>
          </a:bodyPr>
          <a:lstStyle/>
          <a:p>
            <a:r>
              <a:rPr kumimoji="1" lang="en-US" altLang="ja-JP" sz="1600" b="1" dirty="0" smtClean="0">
                <a:solidFill>
                  <a:schemeClr val="tx1">
                    <a:lumMod val="75000"/>
                    <a:lumOff val="25000"/>
                  </a:schemeClr>
                </a:solidFill>
              </a:rPr>
              <a:t>CHP-46AZ1</a:t>
            </a:r>
            <a:endParaRPr kumimoji="1" lang="ja-JP" altLang="en-US" sz="1600" b="1" dirty="0">
              <a:solidFill>
                <a:schemeClr val="tx1">
                  <a:lumMod val="75000"/>
                  <a:lumOff val="25000"/>
                </a:schemeClr>
              </a:solidFill>
            </a:endParaRPr>
          </a:p>
        </p:txBody>
      </p:sp>
      <p:cxnSp>
        <p:nvCxnSpPr>
          <p:cNvPr id="36" name="直線コネクタ 35"/>
          <p:cNvCxnSpPr/>
          <p:nvPr/>
        </p:nvCxnSpPr>
        <p:spPr>
          <a:xfrm>
            <a:off x="117337" y="3562999"/>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111" name="図 11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44847" y="946358"/>
            <a:ext cx="1849707" cy="852648"/>
          </a:xfrm>
          <a:prstGeom prst="rect">
            <a:avLst/>
          </a:prstGeom>
        </p:spPr>
      </p:pic>
      <p:sp>
        <p:nvSpPr>
          <p:cNvPr id="159" name="Rectangle 61"/>
          <p:cNvSpPr>
            <a:spLocks/>
          </p:cNvSpPr>
          <p:nvPr/>
        </p:nvSpPr>
        <p:spPr bwMode="auto">
          <a:xfrm>
            <a:off x="345023" y="1113618"/>
            <a:ext cx="1778833"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15000"/>
              </a:lnSpc>
              <a:spcBef>
                <a:spcPct val="0"/>
              </a:spcBef>
              <a:buSzTx/>
              <a:buNone/>
            </a:pP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機能</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充実！</a:t>
            </a:r>
          </a:p>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大容量</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460L</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タイプ</a:t>
            </a:r>
          </a:p>
        </p:txBody>
      </p:sp>
      <p:cxnSp>
        <p:nvCxnSpPr>
          <p:cNvPr id="39" name="直線コネクタ 38"/>
          <p:cNvCxnSpPr/>
          <p:nvPr/>
        </p:nvCxnSpPr>
        <p:spPr>
          <a:xfrm>
            <a:off x="6750664" y="3562999"/>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225" name="図 22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102930" y="1326342"/>
            <a:ext cx="610504" cy="815094"/>
          </a:xfrm>
          <a:prstGeom prst="rect">
            <a:avLst/>
          </a:prstGeom>
        </p:spPr>
      </p:pic>
      <p:pic>
        <p:nvPicPr>
          <p:cNvPr id="180" name="図 179"/>
          <p:cNvPicPr>
            <a:picLocks noChangeAspect="1"/>
          </p:cNvPicPr>
          <p:nvPr/>
        </p:nvPicPr>
        <p:blipFill rotWithShape="1">
          <a:blip r:embed="rId33" cstate="print">
            <a:extLst>
              <a:ext uri="{28A0092B-C50C-407E-A947-70E740481C1C}">
                <a14:useLocalDpi xmlns:a14="http://schemas.microsoft.com/office/drawing/2010/main" val="0"/>
              </a:ext>
            </a:extLst>
          </a:blip>
          <a:srcRect l="6648" t="3253" r="7346" b="9170"/>
          <a:stretch/>
        </p:blipFill>
        <p:spPr>
          <a:xfrm>
            <a:off x="6525931" y="1942040"/>
            <a:ext cx="1248007" cy="1017519"/>
          </a:xfrm>
          <a:prstGeom prst="rect">
            <a:avLst/>
          </a:prstGeom>
        </p:spPr>
      </p:pic>
      <p:pic>
        <p:nvPicPr>
          <p:cNvPr id="181" name="図 180"/>
          <p:cNvPicPr>
            <a:picLocks noChangeAspect="1"/>
          </p:cNvPicPr>
          <p:nvPr/>
        </p:nvPicPr>
        <p:blipFill rotWithShape="1">
          <a:blip r:embed="rId34" cstate="print">
            <a:extLst>
              <a:ext uri="{28A0092B-C50C-407E-A947-70E740481C1C}">
                <a14:useLocalDpi xmlns:a14="http://schemas.microsoft.com/office/drawing/2010/main" val="0"/>
              </a:ext>
            </a:extLst>
          </a:blip>
          <a:srcRect l="6648" t="3253" r="7346" b="9170"/>
          <a:stretch/>
        </p:blipFill>
        <p:spPr>
          <a:xfrm>
            <a:off x="10248675" y="1224154"/>
            <a:ext cx="984446" cy="802634"/>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smtClean="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339" name="図 3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2283" y="6765992"/>
            <a:ext cx="1448874" cy="1699558"/>
          </a:xfrm>
          <a:prstGeom prst="rect">
            <a:avLst/>
          </a:prstGeom>
        </p:spPr>
      </p:pic>
      <p:pic>
        <p:nvPicPr>
          <p:cNvPr id="340" name="図 3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555" y="6743428"/>
            <a:ext cx="1240678" cy="1644323"/>
          </a:xfrm>
          <a:prstGeom prst="rect">
            <a:avLst/>
          </a:prstGeom>
        </p:spPr>
      </p:pic>
      <p:pic>
        <p:nvPicPr>
          <p:cNvPr id="341" name="図 3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9148" y="6778679"/>
            <a:ext cx="1206687" cy="1589088"/>
          </a:xfrm>
          <a:prstGeom prst="rect">
            <a:avLst/>
          </a:prstGeom>
        </p:spPr>
      </p:pic>
      <p:pic>
        <p:nvPicPr>
          <p:cNvPr id="342" name="図 34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36389" y="6756827"/>
            <a:ext cx="1206686" cy="1644323"/>
          </a:xfrm>
          <a:prstGeom prst="rect">
            <a:avLst/>
          </a:prstGeom>
        </p:spPr>
      </p:pic>
      <p:sp>
        <p:nvSpPr>
          <p:cNvPr id="343" name="テキスト ボックス 342"/>
          <p:cNvSpPr txBox="1"/>
          <p:nvPr/>
        </p:nvSpPr>
        <p:spPr>
          <a:xfrm>
            <a:off x="696423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台所リモコンのお知らせサインが入浴者の状況をお知らせします。</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44" name="グループ化 343"/>
          <p:cNvGrpSpPr/>
          <p:nvPr/>
        </p:nvGrpSpPr>
        <p:grpSpPr>
          <a:xfrm>
            <a:off x="5731109" y="6335104"/>
            <a:ext cx="1305311" cy="451463"/>
            <a:chOff x="96895" y="1731177"/>
            <a:chExt cx="1305311" cy="451463"/>
          </a:xfrm>
        </p:grpSpPr>
        <p:sp>
          <p:nvSpPr>
            <p:cNvPr id="345" name="正方形/長方形 344"/>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6" name="テキスト ボックス 345"/>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47" name="テキスト ボックス 346"/>
          <p:cNvSpPr txBox="1"/>
          <p:nvPr/>
        </p:nvSpPr>
        <p:spPr>
          <a:xfrm>
            <a:off x="695524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8" name="テキスト ボックス 347"/>
          <p:cNvSpPr txBox="1"/>
          <p:nvPr/>
        </p:nvSpPr>
        <p:spPr>
          <a:xfrm>
            <a:off x="891073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9" name="テキスト ボックス 348"/>
          <p:cNvSpPr txBox="1"/>
          <p:nvPr/>
        </p:nvSpPr>
        <p:spPr>
          <a:xfrm>
            <a:off x="1060400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50" name="テキスト ボックス 349"/>
          <p:cNvSpPr txBox="1"/>
          <p:nvPr/>
        </p:nvSpPr>
        <p:spPr>
          <a:xfrm>
            <a:off x="1231164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1" name="二等辺三角形 360"/>
          <p:cNvSpPr/>
          <p:nvPr/>
        </p:nvSpPr>
        <p:spPr>
          <a:xfrm rot="5400000">
            <a:off x="727587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2" name="二等辺三角形 361"/>
          <p:cNvSpPr/>
          <p:nvPr/>
        </p:nvSpPr>
        <p:spPr>
          <a:xfrm rot="5400000">
            <a:off x="906148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3" name="二等辺三角形 362"/>
          <p:cNvSpPr/>
          <p:nvPr/>
        </p:nvSpPr>
        <p:spPr>
          <a:xfrm rot="5400000">
            <a:off x="1068606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7" name="テキスト ボックス 366"/>
          <p:cNvSpPr txBox="1"/>
          <p:nvPr/>
        </p:nvSpPr>
        <p:spPr>
          <a:xfrm>
            <a:off x="578263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endPar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68" name="グループ化 367"/>
          <p:cNvGrpSpPr/>
          <p:nvPr/>
        </p:nvGrpSpPr>
        <p:grpSpPr>
          <a:xfrm>
            <a:off x="5852291" y="8630435"/>
            <a:ext cx="1257233" cy="426329"/>
            <a:chOff x="125893" y="1729077"/>
            <a:chExt cx="1257233" cy="426329"/>
          </a:xfrm>
        </p:grpSpPr>
        <p:sp>
          <p:nvSpPr>
            <p:cNvPr id="369" name="正方形/長方形 368"/>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0" name="テキスト ボックス 3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371" name="グループ化 370"/>
          <p:cNvGrpSpPr/>
          <p:nvPr/>
        </p:nvGrpSpPr>
        <p:grpSpPr>
          <a:xfrm>
            <a:off x="8566654" y="8604081"/>
            <a:ext cx="1213545" cy="434212"/>
            <a:chOff x="149235" y="1721194"/>
            <a:chExt cx="1213545" cy="434212"/>
          </a:xfrm>
        </p:grpSpPr>
        <p:sp>
          <p:nvSpPr>
            <p:cNvPr id="372" name="正方形/長方形 3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3" name="テキスト ボックス 372"/>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74" name="テキスト ボックス 373"/>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79" name="テキスト ボックス 13"/>
          <p:cNvSpPr txBox="1">
            <a:spLocks noChangeArrowheads="1"/>
          </p:cNvSpPr>
          <p:nvPr/>
        </p:nvSpPr>
        <p:spPr bwMode="auto">
          <a:xfrm>
            <a:off x="5903533" y="5786358"/>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1" name="テキスト ボックス 13"/>
          <p:cNvSpPr txBox="1">
            <a:spLocks noChangeArrowheads="1"/>
          </p:cNvSpPr>
          <p:nvPr/>
        </p:nvSpPr>
        <p:spPr bwMode="auto">
          <a:xfrm>
            <a:off x="9258033" y="5797899"/>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入浴</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9" name="テキスト ボックス 39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00" name="図 39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401" name="図 40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403" name="テキスト ボックス 402"/>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05" name="テキスト ボックス 404"/>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6" name="テキスト ボックス 405"/>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▲サイト</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12" name="直線コネクタ 411"/>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13" name="直線コネクタ 412"/>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14" name="直線コネクタ 413"/>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8" name="テキスト ボックス 13"/>
          <p:cNvSpPr txBox="1">
            <a:spLocks noChangeArrowheads="1"/>
          </p:cNvSpPr>
          <p:nvPr/>
        </p:nvSpPr>
        <p:spPr bwMode="auto">
          <a:xfrm>
            <a:off x="493355" y="924118"/>
            <a:ext cx="98700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smtClean="0">
                <a:latin typeface="BIZ UDPゴシック" panose="020B0400000000000000" pitchFamily="50" charset="-128"/>
                <a:ea typeface="BIZ UDPゴシック" panose="020B0400000000000000" pitchFamily="50" charset="-128"/>
              </a:rPr>
              <a:t>太陽光発電余剰電力</a:t>
            </a:r>
            <a:r>
              <a:rPr kumimoji="1" lang="ja-JP" altLang="en-US" sz="1400" dirty="0" smtClean="0">
                <a:latin typeface="BIZ UDPゴシック" panose="020B0400000000000000" pitchFamily="50" charset="-128"/>
                <a:ea typeface="BIZ UDPゴシック" panose="020B0400000000000000" pitchFamily="50" charset="-128"/>
              </a:rPr>
              <a:t>は</a:t>
            </a:r>
            <a:r>
              <a:rPr kumimoji="1" lang="ja-JP" altLang="en-US" sz="1600" dirty="0" smtClean="0">
                <a:latin typeface="BIZ UDPゴシック" panose="020B0400000000000000" pitchFamily="50" charset="-128"/>
                <a:ea typeface="BIZ UDPゴシック" panose="020B0400000000000000" pitchFamily="50" charset="-128"/>
              </a:rPr>
              <a:t>自家消費</a:t>
            </a:r>
            <a:r>
              <a:rPr kumimoji="1" lang="ja-JP" altLang="en-US" sz="1500" dirty="0" smtClean="0">
                <a:latin typeface="BIZ UDPゴシック" panose="020B0400000000000000" pitchFamily="50" charset="-128"/>
                <a:ea typeface="BIZ UDPゴシック" panose="020B0400000000000000" pitchFamily="50" charset="-128"/>
              </a:rPr>
              <a:t>をおすすめします！　</a:t>
            </a:r>
            <a:r>
              <a:rPr kumimoji="1" lang="ja-JP" altLang="en-US" sz="1400" dirty="0" smtClean="0">
                <a:latin typeface="BIZ UDPゴシック" panose="020B0400000000000000" pitchFamily="50" charset="-128"/>
                <a:ea typeface="BIZ UDPゴシック" panose="020B0400000000000000" pitchFamily="50" charset="-128"/>
              </a:rPr>
              <a:t>コロナエコキュートは</a:t>
            </a:r>
            <a:r>
              <a:rPr kumimoji="1" lang="ja-JP" altLang="en-US" sz="1500" dirty="0" smtClean="0">
                <a:latin typeface="BIZ UDPゴシック" panose="020B0400000000000000" pitchFamily="50" charset="-128"/>
                <a:ea typeface="BIZ UDPゴシック" panose="020B0400000000000000" pitchFamily="50" charset="-128"/>
              </a:rPr>
              <a:t>太陽光発電余剰電力を有効活用できます。</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144"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5"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プラス</a:t>
            </a:r>
          </a:p>
        </p:txBody>
      </p:sp>
      <p:sp>
        <p:nvSpPr>
          <p:cNvPr id="146"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47"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smtClean="0">
                <a:latin typeface="メイリオ" panose="020B0604030504040204" pitchFamily="50" charset="-128"/>
                <a:ea typeface="メイリオ" panose="020B0604030504040204" pitchFamily="50" charset="-128"/>
              </a:rPr>
              <a:t>専用の</a:t>
            </a: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148"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9"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50"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52"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153" name="直線コネクタ 152"/>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55" name="図 154"/>
          <p:cNvPicPr>
            <a:picLocks noChangeAspect="1"/>
          </p:cNvPicPr>
          <p:nvPr/>
        </p:nvPicPr>
        <p:blipFill rotWithShape="1">
          <a:blip r:embed="rId14"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159"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60"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7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smtClean="0">
              <a:latin typeface="メイリオ" panose="020B0604030504040204" pitchFamily="50" charset="-128"/>
              <a:ea typeface="メイリオ" panose="020B0604030504040204" pitchFamily="50" charset="-128"/>
            </a:endParaRPr>
          </a:p>
        </p:txBody>
      </p:sp>
      <p:sp>
        <p:nvSpPr>
          <p:cNvPr id="171" name="テキスト ボックス 170"/>
          <p:cNvSpPr txBox="1"/>
          <p:nvPr/>
        </p:nvSpPr>
        <p:spPr>
          <a:xfrm>
            <a:off x="5844915" y="1828834"/>
            <a:ext cx="4292646" cy="400110"/>
          </a:xfrm>
          <a:prstGeom prst="rect">
            <a:avLst/>
          </a:prstGeom>
          <a:noFill/>
        </p:spPr>
        <p:txBody>
          <a:bodyPr wrap="square" rtlCol="0">
            <a:spAutoFit/>
          </a:bodyPr>
          <a:lstStyle/>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天気予報を確認して、夜間の沸き上げを一部昼間へ移動して、昼間に発電</a:t>
            </a:r>
            <a:endParaRPr kumimoji="1" lang="en-US" altLang="ja-JP"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した電力で沸き上げ運転を行うことができます。</a:t>
            </a:r>
            <a:endParaRPr kumimoji="1"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72" name="テキスト ボックス 171"/>
          <p:cNvSpPr txBox="1"/>
          <p:nvPr/>
        </p:nvSpPr>
        <p:spPr>
          <a:xfrm>
            <a:off x="9027067" y="2897231"/>
            <a:ext cx="1005403"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rPr>
              <a:t>＜制御イメージ＞</a:t>
            </a:r>
            <a:endParaRPr kumimoji="1" lang="ja-JP" altLang="en-US" sz="800" dirty="0">
              <a:latin typeface="メイリオ" panose="020B0604030504040204" pitchFamily="50" charset="-128"/>
              <a:ea typeface="メイリオ" panose="020B0604030504040204" pitchFamily="50" charset="-128"/>
            </a:endParaRPr>
          </a:p>
        </p:txBody>
      </p:sp>
      <p:sp>
        <p:nvSpPr>
          <p:cNvPr id="220"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21" name="直線コネクタ 220"/>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5722890" y="1506132"/>
            <a:ext cx="0" cy="39158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2" name="テキスト ボックス 231"/>
          <p:cNvSpPr txBox="1"/>
          <p:nvPr/>
        </p:nvSpPr>
        <p:spPr>
          <a:xfrm>
            <a:off x="67081" y="1483067"/>
            <a:ext cx="4322017" cy="646331"/>
          </a:xfrm>
          <a:prstGeom prst="rect">
            <a:avLst/>
          </a:prstGeom>
          <a:noFill/>
        </p:spPr>
        <p:txBody>
          <a:bodyPr wrap="none" rtlCol="0">
            <a:spAutoFit/>
          </a:bodyPr>
          <a:lstStyle/>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２００９年１１月から始まった</a:t>
            </a: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太陽光発電余剰電力の固定価格買取制度「ＦＩＴ」</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における</a:t>
            </a: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買取期間が、２０１９年</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１２月</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から順次</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終了（卒ＦＩＴ）しています。</a:t>
            </a:r>
          </a:p>
        </p:txBody>
      </p:sp>
      <p:pic>
        <p:nvPicPr>
          <p:cNvPr id="233" name="図 232">
            <a:extLst>
              <a:ext uri="{FF2B5EF4-FFF2-40B4-BE49-F238E27FC236}">
                <a16:creationId xmlns:a16="http://schemas.microsoft.com/office/drawing/2014/main" id="{3129773C-907A-094D-AFE9-664968CDABCC}"/>
              </a:ext>
            </a:extLst>
          </p:cNvPr>
          <p:cNvPicPr>
            <a:picLocks noChangeAspect="1"/>
          </p:cNvPicPr>
          <p:nvPr/>
        </p:nvPicPr>
        <p:blipFill>
          <a:blip r:embed="rId15"/>
          <a:stretch>
            <a:fillRect/>
          </a:stretch>
        </p:blipFill>
        <p:spPr>
          <a:xfrm>
            <a:off x="4294898" y="1703729"/>
            <a:ext cx="1329599" cy="851883"/>
          </a:xfrm>
          <a:prstGeom prst="rect">
            <a:avLst/>
          </a:prstGeom>
        </p:spPr>
      </p:pic>
      <p:sp>
        <p:nvSpPr>
          <p:cNvPr id="260" name="テキスト ボックス 259"/>
          <p:cNvSpPr txBox="1"/>
          <p:nvPr/>
        </p:nvSpPr>
        <p:spPr>
          <a:xfrm>
            <a:off x="546832" y="6405054"/>
            <a:ext cx="2174564" cy="369332"/>
          </a:xfrm>
          <a:prstGeom prst="rect">
            <a:avLst/>
          </a:prstGeom>
          <a:noFill/>
        </p:spPr>
        <p:txBody>
          <a:bodyPr wrap="square" rtlCol="0">
            <a:spAutoFit/>
          </a:bodyPr>
          <a:lstStyle/>
          <a:p>
            <a:r>
              <a:rPr lang="ja-JP" altLang="ja-JP" sz="900" dirty="0">
                <a:solidFill>
                  <a:schemeClr val="tx1">
                    <a:lumMod val="50000"/>
                    <a:lumOff val="50000"/>
                  </a:schemeClr>
                </a:solidFill>
                <a:latin typeface="BIZ UDPゴシック" panose="020B0400000000000000" pitchFamily="50" charset="-128"/>
                <a:ea typeface="BIZ UDPゴシック" panose="020B0400000000000000" pitchFamily="50" charset="-128"/>
              </a:rPr>
              <a:t>太陽光発電　売電価格の推移</a:t>
            </a: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264" name="テキスト ボックス 263">
            <a:extLst>
              <a:ext uri="{FF2B5EF4-FFF2-40B4-BE49-F238E27FC236}">
                <a16:creationId xmlns:a16="http://schemas.microsoft.com/office/drawing/2014/main" id="{47550213-B21C-B340-A6C7-F26DA707C423}"/>
              </a:ext>
            </a:extLst>
          </p:cNvPr>
          <p:cNvSpPr txBox="1"/>
          <p:nvPr/>
        </p:nvSpPr>
        <p:spPr>
          <a:xfrm>
            <a:off x="837776" y="8841320"/>
            <a:ext cx="3701654" cy="430887"/>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年は全てのエリアにおいてグリットパリティとなり</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断然</a:t>
            </a:r>
            <a:r>
              <a:rPr kumimoji="1" lang="ja-JP" altLang="en-US" sz="1100" dirty="0">
                <a:latin typeface="BIZ UDPゴシック" panose="020B0400000000000000" pitchFamily="50" charset="-128"/>
                <a:ea typeface="BIZ UDPゴシック" panose="020B0400000000000000" pitchFamily="50" charset="-128"/>
              </a:rPr>
              <a:t>、自家消費がオススメ！</a:t>
            </a:r>
          </a:p>
        </p:txBody>
      </p:sp>
      <p:sp>
        <p:nvSpPr>
          <p:cNvPr id="265" name="テキスト ボックス 264"/>
          <p:cNvSpPr txBox="1"/>
          <p:nvPr/>
        </p:nvSpPr>
        <p:spPr>
          <a:xfrm>
            <a:off x="142115" y="9356029"/>
            <a:ext cx="5170005" cy="200055"/>
          </a:xfrm>
          <a:prstGeom prst="rect">
            <a:avLst/>
          </a:prstGeom>
          <a:noFill/>
        </p:spPr>
        <p:txBody>
          <a:bodyPr wrap="none" rtlCol="0">
            <a:spAutoFit/>
          </a:bodyPr>
          <a:lstStyle/>
          <a:p>
            <a:pPr algn="l"/>
            <a:r>
              <a:rPr kumimoji="1" lang="ja-JP" altLang="en-US" sz="700" dirty="0" smtClean="0">
                <a:latin typeface="BIZ UDPゴシック" panose="020B0400000000000000" pitchFamily="50" charset="-128"/>
                <a:ea typeface="BIZ UDPゴシック" panose="020B0400000000000000" pitchFamily="50" charset="-128"/>
              </a:rPr>
              <a:t>グリットパリティ</a:t>
            </a:r>
            <a:r>
              <a:rPr kumimoji="1" lang="en-US" altLang="ja-JP" sz="700" dirty="0" smtClean="0">
                <a:latin typeface="BIZ UDPゴシック" panose="020B0400000000000000" pitchFamily="50" charset="-128"/>
                <a:ea typeface="BIZ UDPゴシック" panose="020B0400000000000000" pitchFamily="50" charset="-128"/>
              </a:rPr>
              <a:t>…</a:t>
            </a:r>
            <a:r>
              <a:rPr kumimoji="1" lang="ja-JP" altLang="en-US" sz="700" dirty="0" smtClean="0">
                <a:latin typeface="BIZ UDPゴシック" panose="020B0400000000000000" pitchFamily="50" charset="-128"/>
                <a:ea typeface="BIZ UDPゴシック" panose="020B0400000000000000" pitchFamily="50" charset="-128"/>
              </a:rPr>
              <a:t>再生可能エネルギーで発電した電力コストが、電力会社から購入する電気代と同等かもしくは安価になること。</a:t>
            </a:r>
          </a:p>
        </p:txBody>
      </p:sp>
      <p:sp>
        <p:nvSpPr>
          <p:cNvPr id="270" name="角丸四角形 305"/>
          <p:cNvSpPr>
            <a:spLocks noChangeArrowheads="1"/>
          </p:cNvSpPr>
          <p:nvPr/>
        </p:nvSpPr>
        <p:spPr bwMode="auto">
          <a:xfrm>
            <a:off x="139257" y="8788930"/>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74" name="テキスト ボックス 273"/>
          <p:cNvSpPr txBox="1"/>
          <p:nvPr/>
        </p:nvSpPr>
        <p:spPr>
          <a:xfrm>
            <a:off x="5839865" y="1473601"/>
            <a:ext cx="4466287"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コロナエコキュートは太陽光発電余剰電力を使えます！</a:t>
            </a:r>
            <a:endParaRPr kumimoji="1" lang="ja-JP" altLang="en-US" sz="1400" b="1" dirty="0">
              <a:latin typeface="BIZ UDPゴシック" panose="020B0400000000000000" pitchFamily="50" charset="-128"/>
              <a:ea typeface="BIZ UDPゴシック" panose="020B0400000000000000" pitchFamily="50" charset="-128"/>
            </a:endParaRPr>
          </a:p>
        </p:txBody>
      </p:sp>
      <p:grpSp>
        <p:nvGrpSpPr>
          <p:cNvPr id="137" name="グループ化 136"/>
          <p:cNvGrpSpPr/>
          <p:nvPr/>
        </p:nvGrpSpPr>
        <p:grpSpPr>
          <a:xfrm>
            <a:off x="12107890" y="4157501"/>
            <a:ext cx="407501" cy="452635"/>
            <a:chOff x="3289753" y="4746779"/>
            <a:chExt cx="407501" cy="452635"/>
          </a:xfrm>
        </p:grpSpPr>
        <p:pic>
          <p:nvPicPr>
            <p:cNvPr id="139" name="図 1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140" name="角丸四角形 139"/>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1" name="図 150"/>
          <p:cNvPicPr>
            <a:picLocks noChangeAspect="1"/>
          </p:cNvPicPr>
          <p:nvPr/>
        </p:nvPicPr>
        <p:blipFill>
          <a:blip r:embed="rId17"/>
          <a:stretch>
            <a:fillRect/>
          </a:stretch>
        </p:blipFill>
        <p:spPr>
          <a:xfrm>
            <a:off x="148580" y="6774634"/>
            <a:ext cx="2446023" cy="1776462"/>
          </a:xfrm>
          <a:prstGeom prst="rect">
            <a:avLst/>
          </a:prstGeom>
        </p:spPr>
      </p:pic>
      <p:cxnSp>
        <p:nvCxnSpPr>
          <p:cNvPr id="156" name="直線コネクタ 9"/>
          <p:cNvCxnSpPr>
            <a:cxnSpLocks noChangeShapeType="1"/>
          </p:cNvCxnSpPr>
          <p:nvPr/>
        </p:nvCxnSpPr>
        <p:spPr bwMode="auto">
          <a:xfrm>
            <a:off x="95902" y="1313991"/>
            <a:ext cx="1253282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正方形/長方形 19"/>
          <p:cNvSpPr>
            <a:spLocks noChangeArrowheads="1"/>
          </p:cNvSpPr>
          <p:nvPr/>
        </p:nvSpPr>
        <p:spPr bwMode="auto">
          <a:xfrm>
            <a:off x="91139" y="93775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58" name="直線コネクタ 9"/>
          <p:cNvCxnSpPr>
            <a:cxnSpLocks noChangeShapeType="1"/>
          </p:cNvCxnSpPr>
          <p:nvPr/>
        </p:nvCxnSpPr>
        <p:spPr bwMode="auto">
          <a:xfrm>
            <a:off x="5727870" y="6193509"/>
            <a:ext cx="6811215"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1" name="正方形/長方形 19"/>
          <p:cNvSpPr>
            <a:spLocks noChangeArrowheads="1"/>
          </p:cNvSpPr>
          <p:nvPr/>
        </p:nvSpPr>
        <p:spPr bwMode="auto">
          <a:xfrm>
            <a:off x="5723107" y="5817271"/>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380" name="図 3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787845" y="5796770"/>
            <a:ext cx="523750" cy="772651"/>
          </a:xfrm>
          <a:prstGeom prst="rect">
            <a:avLst/>
          </a:prstGeom>
        </p:spPr>
      </p:pic>
      <p:cxnSp>
        <p:nvCxnSpPr>
          <p:cNvPr id="133" name="直線コネクタ 132"/>
          <p:cNvCxnSpPr/>
          <p:nvPr/>
        </p:nvCxnSpPr>
        <p:spPr>
          <a:xfrm>
            <a:off x="129116" y="5797057"/>
            <a:ext cx="1433750"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135997" y="2445648"/>
            <a:ext cx="1732887"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164325" y="2258192"/>
            <a:ext cx="5963361" cy="677108"/>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既築買い替えの場合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売電単価が買電単価よりも</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en-US" altLang="ja-JP" sz="12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136" name="テキスト ボックス 135"/>
          <p:cNvSpPr txBox="1"/>
          <p:nvPr/>
        </p:nvSpPr>
        <p:spPr>
          <a:xfrm>
            <a:off x="154326" y="5653277"/>
            <a:ext cx="5578089" cy="861774"/>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新築住宅の場合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売電</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単価</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が夜間電力の料金単価より</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も</a:t>
            </a:r>
            <a:r>
              <a:rPr kumimoji="1" lang="ja-JP" altLang="en-US" sz="1200" dirty="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a:solidFill>
                  <a:srgbClr val="FF0000"/>
                </a:solidFill>
                <a:latin typeface="BIZ UDPゴシック" panose="020B0400000000000000" pitchFamily="50" charset="-128"/>
                <a:ea typeface="BIZ UDPゴシック" panose="020B0400000000000000" pitchFamily="50" charset="-128"/>
              </a:rPr>
              <a:t>！</a:t>
            </a: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162" name="テキスト ボックス 161">
            <a:extLst>
              <a:ext uri="{FF2B5EF4-FFF2-40B4-BE49-F238E27FC236}">
                <a16:creationId xmlns:a16="http://schemas.microsoft.com/office/drawing/2014/main" id="{47550213-B21C-B340-A6C7-F26DA707C423}"/>
              </a:ext>
            </a:extLst>
          </p:cNvPr>
          <p:cNvSpPr txBox="1"/>
          <p:nvPr/>
        </p:nvSpPr>
        <p:spPr>
          <a:xfrm>
            <a:off x="267531" y="5009112"/>
            <a:ext cx="5089855" cy="430887"/>
          </a:xfrm>
          <a:prstGeom prst="rect">
            <a:avLst/>
          </a:prstGeom>
          <a:noFill/>
        </p:spPr>
        <p:txBody>
          <a:bodyPr wrap="non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卒</a:t>
            </a:r>
            <a:r>
              <a:rPr kumimoji="1" lang="en-US" altLang="ja-JP" sz="1100" dirty="0" smtClean="0">
                <a:latin typeface="BIZ UDPゴシック" panose="020B0400000000000000" pitchFamily="50" charset="-128"/>
                <a:ea typeface="BIZ UDPゴシック" panose="020B0400000000000000" pitchFamily="50" charset="-128"/>
              </a:rPr>
              <a:t>FIT</a:t>
            </a:r>
            <a:r>
              <a:rPr kumimoji="1" lang="ja-JP" altLang="en-US" sz="1100" dirty="0" smtClean="0">
                <a:latin typeface="BIZ UDPゴシック" panose="020B0400000000000000" pitchFamily="50" charset="-128"/>
                <a:ea typeface="BIZ UDPゴシック" panose="020B0400000000000000" pitchFamily="50" charset="-128"/>
              </a:rPr>
              <a:t>する住宅用太陽光発電は、</a:t>
            </a:r>
            <a:r>
              <a:rPr kumimoji="1" lang="en-US" altLang="ja-JP" sz="1100" dirty="0" smtClean="0">
                <a:latin typeface="BIZ UDPゴシック" panose="020B0400000000000000" pitchFamily="50" charset="-128"/>
                <a:ea typeface="BIZ UDPゴシック" panose="020B0400000000000000" pitchFamily="50" charset="-128"/>
              </a:rPr>
              <a:t>2023</a:t>
            </a:r>
            <a:r>
              <a:rPr kumimoji="1" lang="ja-JP" altLang="en-US" sz="1100" dirty="0" smtClean="0">
                <a:latin typeface="BIZ UDPゴシック" panose="020B0400000000000000" pitchFamily="50" charset="-128"/>
                <a:ea typeface="BIZ UDPゴシック" panose="020B0400000000000000" pitchFamily="50" charset="-128"/>
              </a:rPr>
              <a:t>年までに約</a:t>
            </a:r>
            <a:r>
              <a:rPr kumimoji="1" lang="en-US" altLang="ja-JP" sz="1100" dirty="0" smtClean="0">
                <a:latin typeface="BIZ UDPゴシック" panose="020B0400000000000000" pitchFamily="50" charset="-128"/>
                <a:ea typeface="BIZ UDPゴシック" panose="020B0400000000000000" pitchFamily="50" charset="-128"/>
              </a:rPr>
              <a:t>165</a:t>
            </a:r>
            <a:r>
              <a:rPr kumimoji="1" lang="ja-JP" altLang="en-US" sz="1100" dirty="0" smtClean="0">
                <a:latin typeface="BIZ UDPゴシック" panose="020B0400000000000000" pitchFamily="50" charset="-128"/>
                <a:ea typeface="BIZ UDPゴシック" panose="020B0400000000000000" pitchFamily="50" charset="-128"/>
              </a:rPr>
              <a:t>万件・</a:t>
            </a:r>
            <a:r>
              <a:rPr kumimoji="1" lang="en-US" altLang="ja-JP" sz="1100" dirty="0" smtClean="0">
                <a:latin typeface="BIZ UDPゴシック" panose="020B0400000000000000" pitchFamily="50" charset="-128"/>
                <a:ea typeface="BIZ UDPゴシック" panose="020B0400000000000000" pitchFamily="50" charset="-128"/>
              </a:rPr>
              <a:t>670</a:t>
            </a:r>
            <a:r>
              <a:rPr kumimoji="1" lang="ja-JP" altLang="en-US" sz="1100" dirty="0" smtClean="0">
                <a:latin typeface="BIZ UDPゴシック" panose="020B0400000000000000" pitchFamily="50" charset="-128"/>
                <a:ea typeface="BIZ UDPゴシック" panose="020B0400000000000000" pitchFamily="50" charset="-128"/>
              </a:rPr>
              <a:t>万</a:t>
            </a:r>
            <a:r>
              <a:rPr kumimoji="1" lang="en-US" altLang="ja-JP" sz="1100" dirty="0" smtClean="0">
                <a:latin typeface="BIZ UDPゴシック" panose="020B0400000000000000" pitchFamily="50" charset="-128"/>
                <a:ea typeface="BIZ UDPゴシック" panose="020B0400000000000000" pitchFamily="50" charset="-128"/>
              </a:rPr>
              <a:t>Kw</a:t>
            </a:r>
            <a:r>
              <a:rPr kumimoji="1" lang="ja-JP" altLang="en-US" sz="1100" dirty="0" smtClean="0">
                <a:latin typeface="BIZ UDPゴシック" panose="020B0400000000000000" pitchFamily="50" charset="-128"/>
                <a:ea typeface="BIZ UDPゴシック" panose="020B0400000000000000" pitchFamily="50" charset="-128"/>
              </a:rPr>
              <a:t>（累計）</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に達し、これらが自家消費または余剰電力の自由売電に移行していく。</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163" name="角丸四角形 305"/>
          <p:cNvSpPr>
            <a:spLocks noChangeArrowheads="1"/>
          </p:cNvSpPr>
          <p:nvPr/>
        </p:nvSpPr>
        <p:spPr bwMode="auto">
          <a:xfrm>
            <a:off x="164324" y="4966797"/>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5" name="テキスト ボックス 124"/>
          <p:cNvSpPr txBox="1"/>
          <p:nvPr/>
        </p:nvSpPr>
        <p:spPr>
          <a:xfrm>
            <a:off x="1291918" y="426194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※1</a:t>
            </a:r>
            <a:endParaRPr kumimoji="1" lang="ja-JP" altLang="en-US" sz="700" dirty="0" smtClean="0">
              <a:latin typeface="MS Gothic" panose="020B0609070205080204" pitchFamily="49" charset="-128"/>
              <a:ea typeface="MS Gothic" panose="020B0609070205080204" pitchFamily="49" charset="-128"/>
            </a:endParaRPr>
          </a:p>
        </p:txBody>
      </p:sp>
      <p:sp>
        <p:nvSpPr>
          <p:cNvPr id="126" name="テキスト ボックス 125"/>
          <p:cNvSpPr txBox="1"/>
          <p:nvPr/>
        </p:nvSpPr>
        <p:spPr>
          <a:xfrm>
            <a:off x="2091882" y="426009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27" name="テキスト ボックス 126"/>
          <p:cNvSpPr txBox="1"/>
          <p:nvPr/>
        </p:nvSpPr>
        <p:spPr>
          <a:xfrm>
            <a:off x="3984238" y="4259011"/>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※3</a:t>
            </a:r>
            <a:endParaRPr kumimoji="1" lang="ja-JP" altLang="en-US" sz="700" dirty="0" smtClean="0">
              <a:latin typeface="MS Gothic" panose="020B0609070205080204" pitchFamily="49" charset="-128"/>
              <a:ea typeface="MS Gothic" panose="020B0609070205080204" pitchFamily="49" charset="-128"/>
            </a:endParaRPr>
          </a:p>
        </p:txBody>
      </p:sp>
      <p:sp>
        <p:nvSpPr>
          <p:cNvPr id="128" name="テキスト ボックス 127"/>
          <p:cNvSpPr txBox="1"/>
          <p:nvPr/>
        </p:nvSpPr>
        <p:spPr>
          <a:xfrm>
            <a:off x="4814532" y="4259012"/>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29" name="Rectangle 6">
            <a:extLst>
              <a:ext uri="{FF2B5EF4-FFF2-40B4-BE49-F238E27FC236}">
                <a16:creationId xmlns:a16="http://schemas.microsoft.com/office/drawing/2014/main" id="{19FC8467-B1D7-BF43-863F-51C7F303FC1A}"/>
              </a:ext>
            </a:extLst>
          </p:cNvPr>
          <p:cNvSpPr>
            <a:spLocks/>
          </p:cNvSpPr>
          <p:nvPr/>
        </p:nvSpPr>
        <p:spPr bwMode="auto">
          <a:xfrm>
            <a:off x="164324" y="4402441"/>
            <a:ext cx="545421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1476" rIns="4147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※1</a:t>
            </a:r>
            <a:r>
              <a:rPr lang="ja-JP" altLang="en-US" sz="600" dirty="0">
                <a:solidFill>
                  <a:prstClr val="black"/>
                </a:solidFill>
                <a:latin typeface="メイリオ" panose="020B0604030504040204" pitchFamily="50" charset="-128"/>
                <a:ea typeface="メイリオ" panose="020B0604030504040204" pitchFamily="50" charset="-128"/>
              </a:rPr>
              <a:t> </a:t>
            </a:r>
            <a:r>
              <a:rPr lang="en-US" altLang="ja-JP" sz="600" dirty="0" smtClean="0">
                <a:solidFill>
                  <a:prstClr val="black"/>
                </a:solidFill>
                <a:latin typeface="メイリオ" panose="020B0604030504040204" pitchFamily="50" charset="-128"/>
                <a:ea typeface="メイリオ" panose="020B0604030504040204" pitchFamily="50" charset="-128"/>
              </a:rPr>
              <a:t>2013</a:t>
            </a:r>
            <a:r>
              <a:rPr lang="ja-JP" altLang="en-US" sz="600" dirty="0" smtClean="0">
                <a:solidFill>
                  <a:prstClr val="black"/>
                </a:solidFill>
                <a:latin typeface="メイリオ" panose="020B0604030504040204" pitchFamily="50" charset="-128"/>
                <a:ea typeface="メイリオ" panose="020B0604030504040204" pitchFamily="50" charset="-128"/>
              </a:rPr>
              <a:t>年度買取価格　</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※2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東京電力エナジーパートナー「スマートライフプラン」</a:t>
            </a:r>
            <a:r>
              <a:rPr lang="ja-JP" altLang="en-US" sz="600" dirty="0">
                <a:solidFill>
                  <a:prstClr val="black"/>
                </a:solidFill>
                <a:latin typeface="メイリオ" panose="020B0604030504040204" pitchFamily="50" charset="-128"/>
                <a:ea typeface="メイリオ" panose="020B0604030504040204" pitchFamily="50" charset="-128"/>
              </a:rPr>
              <a:t>夜間時間料金および再生可能エネルギー発電促進賦課金</a:t>
            </a:r>
            <a:r>
              <a:rPr lang="en-US" altLang="ja-JP" sz="600" dirty="0">
                <a:solidFill>
                  <a:prstClr val="black"/>
                </a:solidFill>
                <a:latin typeface="メイリオ" panose="020B0604030504040204" pitchFamily="50" charset="-128"/>
                <a:ea typeface="メイリオ" panose="020B0604030504040204" pitchFamily="50" charset="-128"/>
              </a:rPr>
              <a:t>1.4</a:t>
            </a:r>
            <a:r>
              <a:rPr lang="ja-JP" altLang="en-US" sz="600" dirty="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/kWh</a:t>
            </a:r>
            <a:r>
              <a:rPr lang="ja-JP" altLang="en-US" sz="600" dirty="0" err="1" smtClean="0">
                <a:solidFill>
                  <a:prstClr val="black"/>
                </a:solidFill>
                <a:latin typeface="メイリオ" panose="020B0604030504040204" pitchFamily="50" charset="-128"/>
                <a:ea typeface="メイリオ" panose="020B0604030504040204" pitchFamily="50" charset="-128"/>
              </a:rPr>
              <a:t>、</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ja-JP" altLang="en-US" sz="600" dirty="0">
                <a:solidFill>
                  <a:prstClr val="black"/>
                </a:solidFill>
                <a:latin typeface="メイリオ" panose="020B0604030504040204" pitchFamily="50" charset="-128"/>
                <a:ea typeface="メイリオ" panose="020B0604030504040204" pitchFamily="50" charset="-128"/>
              </a:rPr>
              <a:t>　</a:t>
            </a:r>
            <a:r>
              <a:rPr lang="ja-JP" altLang="en-US" sz="600" dirty="0" smtClean="0">
                <a:solidFill>
                  <a:prstClr val="black"/>
                </a:solidFill>
                <a:latin typeface="メイリオ" panose="020B0604030504040204" pitchFamily="50" charset="-128"/>
                <a:ea typeface="メイリオ" panose="020B0604030504040204" pitchFamily="50" charset="-128"/>
              </a:rPr>
              <a:t>　燃料</a:t>
            </a:r>
            <a:r>
              <a:rPr lang="ja-JP" altLang="en-US" sz="600" dirty="0">
                <a:solidFill>
                  <a:prstClr val="black"/>
                </a:solidFill>
                <a:latin typeface="メイリオ" panose="020B0604030504040204" pitchFamily="50" charset="-128"/>
                <a:ea typeface="メイリオ" panose="020B0604030504040204" pitchFamily="50" charset="-128"/>
              </a:rPr>
              <a:t>調整費</a:t>
            </a:r>
            <a:r>
              <a:rPr lang="en-US" altLang="ja-JP" sz="600" dirty="0">
                <a:solidFill>
                  <a:prstClr val="black"/>
                </a:solidFill>
                <a:latin typeface="メイリオ" panose="020B0604030504040204" pitchFamily="50" charset="-128"/>
                <a:ea typeface="メイリオ" panose="020B0604030504040204" pitchFamily="50" charset="-128"/>
              </a:rPr>
              <a:t>-</a:t>
            </a:r>
            <a:r>
              <a:rPr lang="en-US" altLang="ja-JP" sz="600" dirty="0" smtClean="0">
                <a:solidFill>
                  <a:prstClr val="black"/>
                </a:solidFill>
                <a:latin typeface="メイリオ" panose="020B0604030504040204" pitchFamily="50" charset="-128"/>
                <a:ea typeface="メイリオ" panose="020B0604030504040204" pitchFamily="50" charset="-128"/>
              </a:rPr>
              <a:t>5.22</a:t>
            </a:r>
            <a:r>
              <a:rPr lang="ja-JP" altLang="en-US" sz="600" dirty="0" smtClean="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 kWh</a:t>
            </a:r>
            <a:r>
              <a:rPr lang="ja-JP" altLang="en-US" sz="600" dirty="0">
                <a:solidFill>
                  <a:prstClr val="black"/>
                </a:solidFill>
                <a:latin typeface="メイリオ" panose="020B0604030504040204" pitchFamily="50" charset="-128"/>
                <a:ea typeface="メイリオ" panose="020B0604030504040204" pitchFamily="50" charset="-128"/>
              </a:rPr>
              <a:t>含む。</a:t>
            </a:r>
            <a:endParaRPr lang="en-US" altLang="ja-JP" sz="600" dirty="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※3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東京電力エナジーパートナー「再エネ買取標準プラン」</a:t>
            </a:r>
            <a:endParaRPr lang="ja-JP" altLang="ja-JP" sz="600" dirty="0">
              <a:solidFill>
                <a:prstClr val="black"/>
              </a:solidFill>
              <a:latin typeface="メイリオ" panose="020B0604030504040204" pitchFamily="50" charset="-128"/>
              <a:ea typeface="メイリオ" panose="020B0604030504040204" pitchFamily="50" charset="-128"/>
            </a:endParaRPr>
          </a:p>
        </p:txBody>
      </p:sp>
      <p:pic>
        <p:nvPicPr>
          <p:cNvPr id="130" name="図 129"/>
          <p:cNvPicPr>
            <a:picLocks noChangeAspect="1"/>
          </p:cNvPicPr>
          <p:nvPr/>
        </p:nvPicPr>
        <p:blipFill>
          <a:blip r:embed="rId19"/>
          <a:stretch>
            <a:fillRect/>
          </a:stretch>
        </p:blipFill>
        <p:spPr>
          <a:xfrm>
            <a:off x="245224" y="2882381"/>
            <a:ext cx="2476171" cy="1479785"/>
          </a:xfrm>
          <a:prstGeom prst="rect">
            <a:avLst/>
          </a:prstGeom>
        </p:spPr>
      </p:pic>
      <p:pic>
        <p:nvPicPr>
          <p:cNvPr id="131" name="図 130"/>
          <p:cNvPicPr>
            <a:picLocks noChangeAspect="1"/>
          </p:cNvPicPr>
          <p:nvPr/>
        </p:nvPicPr>
        <p:blipFill>
          <a:blip r:embed="rId20"/>
          <a:stretch>
            <a:fillRect/>
          </a:stretch>
        </p:blipFill>
        <p:spPr>
          <a:xfrm>
            <a:off x="2748906" y="2895330"/>
            <a:ext cx="2582558" cy="1443336"/>
          </a:xfrm>
          <a:prstGeom prst="rect">
            <a:avLst/>
          </a:prstGeom>
        </p:spPr>
      </p:pic>
      <p:sp>
        <p:nvSpPr>
          <p:cNvPr id="132"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3" name="テキスト ボックス 8"/>
          <p:cNvSpPr txBox="1">
            <a:spLocks noChangeArrowheads="1"/>
          </p:cNvSpPr>
          <p:nvPr/>
        </p:nvSpPr>
        <p:spPr bwMode="auto">
          <a:xfrm>
            <a:off x="6053880" y="4254816"/>
            <a:ext cx="2933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7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東京</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スマートライフ）</a:t>
            </a:r>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74" name="右矢印 173"/>
          <p:cNvSpPr/>
          <p:nvPr/>
        </p:nvSpPr>
        <p:spPr>
          <a:xfrm>
            <a:off x="7923797"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5" name="直線コネクタ 174"/>
          <p:cNvCxnSpPr/>
          <p:nvPr/>
        </p:nvCxnSpPr>
        <p:spPr>
          <a:xfrm>
            <a:off x="6115908" y="4526535"/>
            <a:ext cx="265922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76" name="図 17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142" name="テキスト ボックス 141"/>
          <p:cNvSpPr txBox="1"/>
          <p:nvPr/>
        </p:nvSpPr>
        <p:spPr>
          <a:xfrm>
            <a:off x="2880606" y="6399566"/>
            <a:ext cx="2174564" cy="369332"/>
          </a:xfrm>
          <a:prstGeom prst="rect">
            <a:avLst/>
          </a:prstGeom>
          <a:noFill/>
        </p:spPr>
        <p:txBody>
          <a:bodyPr wrap="square" rtlCol="0">
            <a:spAutoFit/>
          </a:bodyPr>
          <a:lstStyle/>
          <a:p>
            <a:r>
              <a:rPr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電力別夜間料金</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円</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/kWh)</a:t>
            </a:r>
            <a:endParaRPr lang="ja-JP" altLang="ja-JP" sz="7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64" name="テキスト ボックス 274"/>
          <p:cNvSpPr txBox="1"/>
          <p:nvPr/>
        </p:nvSpPr>
        <p:spPr>
          <a:xfrm>
            <a:off x="5938705" y="5183659"/>
            <a:ext cx="416409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smtClean="0">
                <a:latin typeface="メイリオ" panose="020B0604030504040204" pitchFamily="50" charset="-128"/>
                <a:ea typeface="メイリオ" panose="020B0604030504040204" pitchFamily="50" charset="-128"/>
              </a:rPr>
              <a:t>※&lt;</a:t>
            </a:r>
            <a:r>
              <a:rPr kumimoji="1" lang="ja-JP" altLang="en-US" sz="600" dirty="0" smtClean="0">
                <a:latin typeface="メイリオ" panose="020B0604030504040204" pitchFamily="50" charset="-128"/>
                <a:ea typeface="メイリオ" panose="020B0604030504040204" pitchFamily="50" charset="-128"/>
              </a:rPr>
              <a:t>参考</a:t>
            </a:r>
            <a:r>
              <a:rPr kumimoji="1" lang="en-US" altLang="ja-JP" sz="600" dirty="0" smtClean="0">
                <a:latin typeface="メイリオ" panose="020B0604030504040204" pitchFamily="50" charset="-128"/>
                <a:ea typeface="メイリオ" panose="020B0604030504040204" pitchFamily="50" charset="-128"/>
              </a:rPr>
              <a:t>&gt;</a:t>
            </a:r>
            <a:r>
              <a:rPr kumimoji="1" lang="ja-JP" altLang="en-US" sz="600" dirty="0" smtClean="0">
                <a:latin typeface="メイリオ" panose="020B0604030504040204" pitchFamily="50" charset="-128"/>
                <a:ea typeface="メイリオ" panose="020B0604030504040204" pitchFamily="50" charset="-128"/>
              </a:rPr>
              <a:t>当社</a:t>
            </a:r>
            <a:r>
              <a:rPr kumimoji="1" lang="ja-JP" altLang="en-US" sz="600" dirty="0">
                <a:latin typeface="メイリオ" panose="020B0604030504040204" pitchFamily="50" charset="-128"/>
                <a:ea typeface="メイリオ" panose="020B0604030504040204" pitchFamily="50" charset="-128"/>
              </a:rPr>
              <a:t>試算</a:t>
            </a:r>
            <a:r>
              <a:rPr kumimoji="1" lang="ja-JP" altLang="en-US" sz="600" dirty="0" smtClean="0">
                <a:latin typeface="メイリオ" panose="020B0604030504040204" pitchFamily="50" charset="-128"/>
                <a:ea typeface="メイリオ" panose="020B0604030504040204" pitchFamily="50" charset="-128"/>
              </a:rPr>
              <a:t>：・</a:t>
            </a:r>
            <a:r>
              <a:rPr kumimoji="1" lang="en-US" altLang="ja-JP" sz="600" dirty="0" smtClean="0">
                <a:latin typeface="メイリオ" panose="020B0604030504040204" pitchFamily="50" charset="-128"/>
                <a:ea typeface="メイリオ" panose="020B0604030504040204" pitchFamily="50" charset="-128"/>
              </a:rPr>
              <a:t>CHP-37AZ1</a:t>
            </a:r>
            <a:r>
              <a:rPr kumimoji="1" lang="ja-JP" altLang="en-US" sz="600" dirty="0" smtClean="0">
                <a:latin typeface="メイリオ" panose="020B0604030504040204" pitchFamily="50" charset="-128"/>
                <a:ea typeface="メイリオ" panose="020B0604030504040204" pitchFamily="50" charset="-128"/>
              </a:rPr>
              <a:t>において・東京地区</a:t>
            </a:r>
            <a:r>
              <a:rPr kumimoji="1" lang="ja-JP" altLang="en-US" sz="600" dirty="0">
                <a:latin typeface="メイリオ" panose="020B0604030504040204" pitchFamily="50" charset="-128"/>
                <a:ea typeface="メイリオ" panose="020B0604030504040204" pitchFamily="50" charset="-128"/>
              </a:rPr>
              <a:t>、給湯（保温）負荷は、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日）に基づき試算、運転モードはお買い上げ時の</a:t>
            </a:r>
            <a:r>
              <a:rPr kumimoji="1" lang="ja-JP" altLang="en-US" sz="600" dirty="0" smtClean="0">
                <a:latin typeface="メイリオ" panose="020B0604030504040204" pitchFamily="50" charset="-128"/>
                <a:ea typeface="メイリオ" panose="020B0604030504040204" pitchFamily="50" charset="-128"/>
              </a:rPr>
              <a:t>設定、ソーラーモードアプリは積極モード設定。</a:t>
            </a:r>
            <a:r>
              <a:rPr kumimoji="1" lang="ja-JP" altLang="en-US" sz="600" dirty="0" smtClean="0">
                <a:latin typeface="メイリオ" panose="020B0604030504040204" pitchFamily="50" charset="-128"/>
                <a:ea typeface="メイリオ" panose="020B0604030504040204" pitchFamily="50" charset="-128"/>
              </a:rPr>
              <a:t>・</a:t>
            </a:r>
            <a:r>
              <a:rPr lang="ja-JP" altLang="en-US" sz="600" dirty="0">
                <a:solidFill>
                  <a:prstClr val="black"/>
                </a:solidFill>
                <a:latin typeface="メイリオ" panose="020B0604030504040204" pitchFamily="50" charset="-128"/>
                <a:ea typeface="メイリオ" panose="020B0604030504040204" pitchFamily="50" charset="-128"/>
              </a:rPr>
              <a:t>東京電力エナジーパートナー</a:t>
            </a:r>
            <a:r>
              <a:rPr lang="ja-JP" altLang="en-US" sz="600" dirty="0" smtClean="0">
                <a:solidFill>
                  <a:prstClr val="black"/>
                </a:solidFill>
                <a:latin typeface="メイリオ" panose="020B0604030504040204" pitchFamily="50" charset="-128"/>
                <a:ea typeface="メイリオ" panose="020B0604030504040204" pitchFamily="50" charset="-128"/>
              </a:rPr>
              <a:t>「スマートライフプラン」</a:t>
            </a:r>
            <a:r>
              <a:rPr kumimoji="1" lang="zh-TW" altLang="en-US" sz="600" dirty="0" smtClean="0">
                <a:latin typeface="メイリオ" panose="020B0604030504040204" pitchFamily="50" charset="-128"/>
                <a:ea typeface="メイリオ" panose="020B0604030504040204" pitchFamily="50" charset="-128"/>
              </a:rPr>
              <a:t>夜間料金</a:t>
            </a:r>
            <a:r>
              <a:rPr kumimoji="1" lang="en-US" altLang="ja-JP" sz="600" dirty="0" smtClean="0">
                <a:latin typeface="メイリオ" panose="020B0604030504040204" pitchFamily="50" charset="-128"/>
                <a:ea typeface="メイリオ" panose="020B0604030504040204" pitchFamily="50" charset="-128"/>
              </a:rPr>
              <a:t>28.06</a:t>
            </a:r>
            <a:r>
              <a:rPr kumimoji="1" lang="zh-TW"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a:t>
            </a:r>
            <a:r>
              <a:rPr kumimoji="1" lang="zh-TW" altLang="en-US" sz="600" dirty="0" smtClean="0">
                <a:latin typeface="メイリオ" panose="020B0604030504040204" pitchFamily="50" charset="-128"/>
                <a:ea typeface="メイリオ" panose="020B0604030504040204" pitchFamily="50" charset="-128"/>
              </a:rPr>
              <a:t>調整費</a:t>
            </a:r>
            <a:r>
              <a:rPr kumimoji="1" lang="en-US" altLang="ja-JP" sz="600" dirty="0" smtClean="0">
                <a:latin typeface="メイリオ" panose="020B0604030504040204" pitchFamily="50" charset="-128"/>
                <a:ea typeface="メイリオ" panose="020B0604030504040204" pitchFamily="50" charset="-128"/>
              </a:rPr>
              <a:t>-5.22</a:t>
            </a:r>
            <a:r>
              <a:rPr kumimoji="1" lang="ja-JP"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再生</a:t>
            </a:r>
            <a:r>
              <a:rPr kumimoji="1" lang="ja-JP" altLang="en-US" sz="600" dirty="0">
                <a:latin typeface="メイリオ" panose="020B0604030504040204" pitchFamily="50" charset="-128"/>
                <a:ea typeface="メイリオ" panose="020B0604030504040204" pitchFamily="50" charset="-128"/>
              </a:rPr>
              <a:t>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zh-TW" sz="600" dirty="0">
                <a:latin typeface="メイリオ" panose="020B0604030504040204" pitchFamily="50" charset="-128"/>
                <a:ea typeface="メイリオ" panose="020B0604030504040204" pitchFamily="50" charset="-128"/>
              </a:rPr>
              <a:t>1.4</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(2023</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9</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smtClean="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・ランニングコストは、季節や地域、運転モードの設定、ご利用状況、電力契約等により異なります</a:t>
            </a:r>
            <a:r>
              <a:rPr kumimoji="1" lang="ja-JP" altLang="en-US" sz="600" dirty="0" smtClean="0">
                <a:latin typeface="メイリオ" panose="020B0604030504040204" pitchFamily="50" charset="-128"/>
                <a:ea typeface="メイリオ" panose="020B0604030504040204" pitchFamily="50" charset="-128"/>
              </a:rPr>
              <a:t>。太陽光</a:t>
            </a:r>
            <a:r>
              <a:rPr kumimoji="1" lang="ja-JP" altLang="en-US" sz="600" dirty="0">
                <a:latin typeface="メイリオ" panose="020B0604030504040204" pitchFamily="50" charset="-128"/>
                <a:ea typeface="メイリオ" panose="020B0604030504040204" pitchFamily="50" charset="-128"/>
              </a:rPr>
              <a:t>発電の自家消費による運転の消費電力は</a:t>
            </a:r>
            <a:r>
              <a:rPr kumimoji="1" lang="en-US" altLang="ja-JP" sz="600" dirty="0">
                <a:latin typeface="メイリオ" panose="020B0604030504040204" pitchFamily="50" charset="-128"/>
                <a:ea typeface="メイリオ" panose="020B0604030504040204" pitchFamily="50" charset="-128"/>
              </a:rPr>
              <a:t>16</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p>
        </p:txBody>
      </p:sp>
      <p:pic>
        <p:nvPicPr>
          <p:cNvPr id="165" name="図 164"/>
          <p:cNvPicPr>
            <a:picLocks noChangeAspect="1"/>
          </p:cNvPicPr>
          <p:nvPr/>
        </p:nvPicPr>
        <p:blipFill rotWithShape="1">
          <a:blip r:embed="rId22"/>
          <a:srcRect t="-3623" b="72932"/>
          <a:stretch/>
        </p:blipFill>
        <p:spPr>
          <a:xfrm>
            <a:off x="8141340" y="4493732"/>
            <a:ext cx="1614235" cy="246857"/>
          </a:xfrm>
          <a:prstGeom prst="rect">
            <a:avLst/>
          </a:prstGeom>
        </p:spPr>
      </p:pic>
      <p:pic>
        <p:nvPicPr>
          <p:cNvPr id="166" name="図 165"/>
          <p:cNvPicPr>
            <a:picLocks noChangeAspect="1"/>
          </p:cNvPicPr>
          <p:nvPr/>
        </p:nvPicPr>
        <p:blipFill>
          <a:blip r:embed="rId23"/>
          <a:stretch>
            <a:fillRect/>
          </a:stretch>
        </p:blipFill>
        <p:spPr>
          <a:xfrm>
            <a:off x="2467869" y="6481125"/>
            <a:ext cx="3340463" cy="2031504"/>
          </a:xfrm>
          <a:prstGeom prst="rect">
            <a:avLst/>
          </a:prstGeom>
        </p:spPr>
      </p:pic>
      <p:sp>
        <p:nvSpPr>
          <p:cNvPr id="167" name="テキスト ボックス 166"/>
          <p:cNvSpPr txBox="1"/>
          <p:nvPr/>
        </p:nvSpPr>
        <p:spPr>
          <a:xfrm>
            <a:off x="6076655" y="4593315"/>
            <a:ext cx="1598515" cy="215444"/>
          </a:xfrm>
          <a:prstGeom prst="rect">
            <a:avLst/>
          </a:prstGeom>
          <a:noFill/>
        </p:spPr>
        <p:txBody>
          <a:bodyPr wrap="none" rtlCol="0">
            <a:spAutoFit/>
          </a:bodyPr>
          <a:lstStyle/>
          <a:p>
            <a:r>
              <a:rPr kumimoji="1" lang="ja-JP" altLang="en-US" sz="800" dirty="0" smtClean="0">
                <a:latin typeface="BIZ UDPゴシック" panose="020B0400000000000000" pitchFamily="50" charset="-128"/>
                <a:ea typeface="BIZ UDPゴシック" panose="020B0400000000000000" pitchFamily="50" charset="-128"/>
              </a:rPr>
              <a:t>太陽光発電の設置容量 </a:t>
            </a:r>
            <a:r>
              <a:rPr kumimoji="1" lang="en-US" altLang="ja-JP" sz="800" dirty="0" smtClean="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68" name="テキスト ボックス 167"/>
          <p:cNvSpPr txBox="1"/>
          <p:nvPr/>
        </p:nvSpPr>
        <p:spPr>
          <a:xfrm flipH="1">
            <a:off x="6009967" y="4760783"/>
            <a:ext cx="2041911" cy="292388"/>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通常運転  </a:t>
            </a:r>
            <a:r>
              <a:rPr kumimoji="1" lang="ja-JP" altLang="en-US" sz="1100" dirty="0" smtClean="0">
                <a:latin typeface="BIZ UDPゴシック" panose="020B0400000000000000" pitchFamily="50" charset="-128"/>
                <a:ea typeface="BIZ UDPゴシック" panose="020B0400000000000000" pitchFamily="50" charset="-128"/>
              </a:rPr>
              <a:t>約</a:t>
            </a:r>
            <a:r>
              <a:rPr kumimoji="1" lang="en-US" altLang="ja-JP" sz="1300" dirty="0" smtClean="0">
                <a:latin typeface="BIZ UDPゴシック" panose="020B0400000000000000" pitchFamily="50" charset="-128"/>
                <a:ea typeface="BIZ UDPゴシック" panose="020B0400000000000000" pitchFamily="50" charset="-128"/>
              </a:rPr>
              <a:t>36,500</a:t>
            </a:r>
            <a:r>
              <a:rPr kumimoji="1" lang="ja-JP" altLang="en-US" sz="1100" dirty="0" smtClean="0">
                <a:latin typeface="BIZ UDPゴシック" panose="020B0400000000000000" pitchFamily="50" charset="-128"/>
                <a:ea typeface="BIZ UDPゴシック" panose="020B0400000000000000" pitchFamily="50" charset="-128"/>
              </a:rPr>
              <a:t>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69" name="テキスト ボックス 168"/>
          <p:cNvSpPr txBox="1"/>
          <p:nvPr/>
        </p:nvSpPr>
        <p:spPr>
          <a:xfrm flipH="1">
            <a:off x="8361639" y="4679030"/>
            <a:ext cx="1333744" cy="461665"/>
          </a:xfrm>
          <a:prstGeom prst="rect">
            <a:avLst/>
          </a:prstGeom>
          <a:noFill/>
        </p:spPr>
        <p:txBody>
          <a:bodyPr wrap="square" rtlCol="0">
            <a:spAutoFit/>
          </a:bodyPr>
          <a:lstStyle/>
          <a:p>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smtClean="0">
                <a:solidFill>
                  <a:srgbClr val="C00000"/>
                </a:solidFill>
                <a:latin typeface="BIZ UDPゴシック" panose="020B0400000000000000" pitchFamily="50" charset="-128"/>
                <a:ea typeface="BIZ UDPゴシック" panose="020B0400000000000000" pitchFamily="50" charset="-128"/>
              </a:rPr>
              <a:t>30,500</a:t>
            </a:r>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smtClean="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smtClean="0">
                <a:solidFill>
                  <a:srgbClr val="C00000"/>
                </a:solidFill>
                <a:latin typeface="BIZ UDPゴシック" panose="020B0400000000000000" pitchFamily="50" charset="-128"/>
                <a:ea typeface="BIZ UDPゴシック" panose="020B0400000000000000" pitchFamily="50" charset="-128"/>
              </a:rPr>
              <a:t>6,000</a:t>
            </a: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円）</a:t>
            </a:r>
            <a:endParaRPr kumimoji="1" lang="ja-JP" altLang="en-US" sz="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4597</TotalTime>
  <Words>1469</Words>
  <Application>Microsoft Office PowerPoint</Application>
  <PresentationFormat>A3 297x420 mm</PresentationFormat>
  <Paragraphs>202</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HGP創英角ｺﾞｼｯｸUB</vt:lpstr>
      <vt:lpstr>HG丸ｺﾞｼｯｸM-PRO</vt:lpstr>
      <vt:lpstr>Meiryo UI</vt:lpstr>
      <vt:lpstr>ＭＳ Ｐゴシック</vt:lpstr>
      <vt:lpstr>MS Gothic</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小林 碧</cp:lastModifiedBy>
  <cp:revision>330</cp:revision>
  <cp:lastPrinted>2023-12-13T01:07:22Z</cp:lastPrinted>
  <dcterms:created xsi:type="dcterms:W3CDTF">2020-12-15T06:24:16Z</dcterms:created>
  <dcterms:modified xsi:type="dcterms:W3CDTF">2024-02-13T02:29:14Z</dcterms:modified>
</cp:coreProperties>
</file>