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64" r:id="rId2"/>
    <p:sldId id="266" r:id="rId3"/>
  </p:sldIdLst>
  <p:sldSz cx="12801600" cy="9601200" type="A3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D2"/>
    <a:srgbClr val="FFE1E1"/>
    <a:srgbClr val="F0975A"/>
    <a:srgbClr val="FFE9B3"/>
    <a:srgbClr val="103879"/>
    <a:srgbClr val="ECB2B2"/>
    <a:srgbClr val="EB3644"/>
    <a:srgbClr val="DEE9F6"/>
    <a:srgbClr val="A9C7E8"/>
    <a:srgbClr val="D5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 autoAdjust="0"/>
    <p:restoredTop sz="93552" autoAdjust="0"/>
  </p:normalViewPr>
  <p:slideViewPr>
    <p:cSldViewPr snapToGrid="0">
      <p:cViewPr varScale="1">
        <p:scale>
          <a:sx n="61" d="100"/>
          <a:sy n="61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EF74-72C3-47D3-9E6E-294A98BBDCEF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93284-5B8D-4CFD-8AED-FC95B0524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94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1" y="0"/>
            <a:ext cx="4276725" cy="338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3BEB7AA9-D0C3-4E39-A644-74EA938EBC65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212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76"/>
            <a:ext cx="7893050" cy="2652713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1" y="6397625"/>
            <a:ext cx="4276725" cy="338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AF620734-2E1A-4476-9876-54DA5171AC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85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0734-2E1A-4476-9876-54DA5171AC2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80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0734-2E1A-4476-9876-54DA5171AC2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7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41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0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62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23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8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51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62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3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97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38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30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80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0.jpeg"/><Relationship Id="rId3" Type="http://schemas.openxmlformats.org/officeDocument/2006/relationships/image" Target="../media/image5.png"/><Relationship Id="rId21" Type="http://schemas.openxmlformats.org/officeDocument/2006/relationships/image" Target="../media/image43.png"/><Relationship Id="rId7" Type="http://schemas.openxmlformats.org/officeDocument/2006/relationships/image" Target="../media/image9.png"/><Relationship Id="rId12" Type="http://schemas.openxmlformats.org/officeDocument/2006/relationships/image" Target="../media/image35.jpe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4553023" y="4890757"/>
            <a:ext cx="1018959" cy="2116656"/>
            <a:chOff x="4553023" y="4890757"/>
            <a:chExt cx="1018959" cy="2116656"/>
          </a:xfrm>
        </p:grpSpPr>
        <p:pic>
          <p:nvPicPr>
            <p:cNvPr id="163" name="Picture 2" descr="「スマートフォン」の画像検索結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8" r="22359"/>
            <a:stretch>
              <a:fillRect/>
            </a:stretch>
          </p:blipFill>
          <p:spPr bwMode="auto">
            <a:xfrm>
              <a:off x="4553023" y="4890757"/>
              <a:ext cx="1018959" cy="211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図 163"/>
            <p:cNvPicPr>
              <a:picLocks noChangeAspect="1"/>
            </p:cNvPicPr>
            <p:nvPr/>
          </p:nvPicPr>
          <p:blipFill rotWithShape="1">
            <a:blip r:embed="rId4"/>
            <a:srcRect b="20647"/>
            <a:stretch/>
          </p:blipFill>
          <p:spPr>
            <a:xfrm>
              <a:off x="4652057" y="5196348"/>
              <a:ext cx="763793" cy="1533426"/>
            </a:xfrm>
            <a:prstGeom prst="rect">
              <a:avLst/>
            </a:prstGeom>
          </p:spPr>
        </p:pic>
        <p:pic>
          <p:nvPicPr>
            <p:cNvPr id="165" name="図 164"/>
            <p:cNvPicPr>
              <a:picLocks noChangeAspect="1"/>
            </p:cNvPicPr>
            <p:nvPr/>
          </p:nvPicPr>
          <p:blipFill rotWithShape="1">
            <a:blip r:embed="rId4"/>
            <a:srcRect t="93213"/>
            <a:stretch/>
          </p:blipFill>
          <p:spPr>
            <a:xfrm>
              <a:off x="4644106" y="6594445"/>
              <a:ext cx="766167" cy="131560"/>
            </a:xfrm>
            <a:prstGeom prst="rect">
              <a:avLst/>
            </a:prstGeom>
          </p:spPr>
        </p:pic>
      </p:grpSp>
      <p:sp>
        <p:nvSpPr>
          <p:cNvPr id="137" name="テキスト ボックス 136"/>
          <p:cNvSpPr txBox="1"/>
          <p:nvPr/>
        </p:nvSpPr>
        <p:spPr>
          <a:xfrm>
            <a:off x="4213561" y="6960695"/>
            <a:ext cx="24657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/>
              <a:t>※</a:t>
            </a:r>
            <a:r>
              <a:rPr kumimoji="1" lang="ja-JP" altLang="en-US" sz="600" dirty="0" smtClean="0"/>
              <a:t>無線</a:t>
            </a:r>
            <a:r>
              <a:rPr kumimoji="1" lang="en-US" altLang="ja-JP" sz="600" dirty="0" smtClean="0"/>
              <a:t>LAN</a:t>
            </a:r>
            <a:r>
              <a:rPr kumimoji="1" lang="ja-JP" altLang="en-US" sz="600" dirty="0" smtClean="0"/>
              <a:t>対応インターホンリモコンのみアプリに接続できます。</a:t>
            </a:r>
            <a:endParaRPr kumimoji="1" lang="ja-JP" altLang="en-US" sz="600" dirty="0"/>
          </a:p>
        </p:txBody>
      </p:sp>
      <p:pic>
        <p:nvPicPr>
          <p:cNvPr id="109" name="図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212">
            <a:off x="6208119" y="4308784"/>
            <a:ext cx="341778" cy="113621"/>
          </a:xfrm>
          <a:prstGeom prst="rect">
            <a:avLst/>
          </a:prstGeom>
        </p:spPr>
      </p:pic>
      <p:pic>
        <p:nvPicPr>
          <p:cNvPr id="179" name="図 1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5788" flipH="1">
            <a:off x="4484696" y="4284148"/>
            <a:ext cx="341778" cy="11362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97" y="5065977"/>
            <a:ext cx="705409" cy="70540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0" y="0"/>
            <a:ext cx="12801600" cy="79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12"/>
          <p:cNvSpPr>
            <a:spLocks noChangeArrowheads="1"/>
          </p:cNvSpPr>
          <p:nvPr/>
        </p:nvSpPr>
        <p:spPr bwMode="auto">
          <a:xfrm>
            <a:off x="7579518" y="-6554"/>
            <a:ext cx="1056424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7"/>
          <p:cNvSpPr>
            <a:spLocks noChangeArrowheads="1"/>
          </p:cNvSpPr>
          <p:nvPr/>
        </p:nvSpPr>
        <p:spPr bwMode="auto">
          <a:xfrm>
            <a:off x="2363440" y="-9056"/>
            <a:ext cx="3282058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7" name="Rectangle 15"/>
          <p:cNvSpPr>
            <a:spLocks/>
          </p:cNvSpPr>
          <p:nvPr/>
        </p:nvSpPr>
        <p:spPr bwMode="auto">
          <a:xfrm>
            <a:off x="2404084" y="133622"/>
            <a:ext cx="1286569" cy="41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自然冷媒</a:t>
            </a:r>
            <a:r>
              <a:rPr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CO</a:t>
            </a:r>
            <a:r>
              <a:rPr lang="en-US" altLang="ja-JP" sz="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2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家庭用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ヒートポンプ給湯機</a:t>
            </a:r>
          </a:p>
        </p:txBody>
      </p:sp>
      <p:sp>
        <p:nvSpPr>
          <p:cNvPr id="8" name="Rectangle 21"/>
          <p:cNvSpPr>
            <a:spLocks/>
          </p:cNvSpPr>
          <p:nvPr/>
        </p:nvSpPr>
        <p:spPr bwMode="auto">
          <a:xfrm>
            <a:off x="7723722" y="194652"/>
            <a:ext cx="807270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フルオート</a:t>
            </a:r>
          </a:p>
        </p:txBody>
      </p:sp>
      <p:sp>
        <p:nvSpPr>
          <p:cNvPr id="9" name="Rectangle 51"/>
          <p:cNvSpPr>
            <a:spLocks/>
          </p:cNvSpPr>
          <p:nvPr/>
        </p:nvSpPr>
        <p:spPr bwMode="auto">
          <a:xfrm>
            <a:off x="3296823" y="130754"/>
            <a:ext cx="2646363" cy="4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コロナエコキュート</a:t>
            </a:r>
          </a:p>
        </p:txBody>
      </p:sp>
      <p:sp>
        <p:nvSpPr>
          <p:cNvPr id="10" name="Rectangle 16"/>
          <p:cNvSpPr>
            <a:spLocks/>
          </p:cNvSpPr>
          <p:nvPr/>
        </p:nvSpPr>
        <p:spPr bwMode="auto">
          <a:xfrm>
            <a:off x="5737269" y="130254"/>
            <a:ext cx="1815559" cy="53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11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一般地向け（－</a:t>
            </a:r>
            <a:r>
              <a:rPr lang="en-US" altLang="ja-JP" sz="11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10℃</a:t>
            </a:r>
            <a:r>
              <a:rPr lang="ja-JP" altLang="en-US" sz="11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対応）</a:t>
            </a:r>
            <a:endParaRPr lang="en-US" altLang="ja-JP" sz="1100" b="1" dirty="0">
              <a:solidFill>
                <a:srgbClr val="103879"/>
              </a:solidFill>
              <a:latin typeface="Meiryo UI" panose="020B0604030504040204" pitchFamily="50" charset="-128"/>
              <a:ea typeface="Meiryo UI" panose="020B0604030504040204" pitchFamily="50" charset="-128"/>
              <a:sym typeface="HGP創英角ｺﾞｼｯｸUB" panose="020B0900000000000000" pitchFamily="50" charset="-128"/>
            </a:endParaRP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n-US" altLang="ja-JP" sz="18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37</a:t>
            </a:r>
            <a:r>
              <a:rPr lang="en-US" altLang="ja-JP" sz="1800" b="1" dirty="0" smtClean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0L</a:t>
            </a:r>
            <a:endParaRPr lang="ja-JP" altLang="en-US" sz="1100" b="1" dirty="0">
              <a:solidFill>
                <a:srgbClr val="103879"/>
              </a:solidFill>
              <a:latin typeface="Meiryo UI" panose="020B0604030504040204" pitchFamily="50" charset="-128"/>
              <a:ea typeface="Meiryo UI" panose="020B0604030504040204" pitchFamily="50" charset="-128"/>
              <a:sym typeface="HGP創英角ｺﾞｼｯｸUB" panose="020B0900000000000000" pitchFamily="50" charset="-128"/>
            </a:endParaRPr>
          </a:p>
        </p:txBody>
      </p:sp>
      <p:pic>
        <p:nvPicPr>
          <p:cNvPr id="11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9" y="134738"/>
            <a:ext cx="1863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42"/>
          <p:cNvGrpSpPr>
            <a:grpSpLocks/>
          </p:cNvGrpSpPr>
          <p:nvPr/>
        </p:nvGrpSpPr>
        <p:grpSpPr bwMode="auto">
          <a:xfrm>
            <a:off x="8601978" y="141538"/>
            <a:ext cx="4285786" cy="571552"/>
            <a:chOff x="10845800" y="379413"/>
            <a:chExt cx="3964484" cy="528298"/>
          </a:xfrm>
        </p:grpSpPr>
        <p:grpSp>
          <p:nvGrpSpPr>
            <p:cNvPr id="13" name="グループ化 143"/>
            <p:cNvGrpSpPr>
              <a:grpSpLocks/>
            </p:cNvGrpSpPr>
            <p:nvPr/>
          </p:nvGrpSpPr>
          <p:grpSpPr bwMode="auto">
            <a:xfrm>
              <a:off x="10845800" y="379413"/>
              <a:ext cx="3964484" cy="528298"/>
              <a:chOff x="10845800" y="379413"/>
              <a:chExt cx="3964484" cy="528298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10845800" y="379413"/>
                <a:ext cx="3964484" cy="528298"/>
                <a:chOff x="-77788" y="0"/>
                <a:chExt cx="3964485" cy="527905"/>
              </a:xfrm>
            </p:grpSpPr>
            <p:pic>
              <p:nvPicPr>
                <p:cNvPr id="26" name="Picture 41" descr="名称未設定-1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368" b="76176"/>
                <a:stretch>
                  <a:fillRect/>
                </a:stretch>
              </p:blipFill>
              <p:spPr bwMode="auto">
                <a:xfrm>
                  <a:off x="131762" y="0"/>
                  <a:ext cx="3563938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ectangle 42"/>
                <p:cNvSpPr>
                  <a:spLocks/>
                </p:cNvSpPr>
                <p:nvPr/>
              </p:nvSpPr>
              <p:spPr bwMode="auto">
                <a:xfrm>
                  <a:off x="-77788" y="316017"/>
                  <a:ext cx="6286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ふろ自動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スイッチオン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8" name="Rectangle 43"/>
                <p:cNvSpPr>
                  <a:spLocks/>
                </p:cNvSpPr>
                <p:nvPr/>
              </p:nvSpPr>
              <p:spPr bwMode="auto">
                <a:xfrm>
                  <a:off x="647641" y="333342"/>
                  <a:ext cx="628650" cy="1307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お湯はり開始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9" name="Rectangle 44"/>
                <p:cNvSpPr>
                  <a:spLocks/>
                </p:cNvSpPr>
                <p:nvPr/>
              </p:nvSpPr>
              <p:spPr bwMode="auto">
                <a:xfrm>
                  <a:off x="1121084" y="291882"/>
                  <a:ext cx="8445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設定された湯温・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湯量でお湯はり停止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0" name="Rectangle 45"/>
                <p:cNvSpPr>
                  <a:spLocks/>
                </p:cNvSpPr>
                <p:nvPr/>
              </p:nvSpPr>
              <p:spPr bwMode="auto">
                <a:xfrm>
                  <a:off x="1741676" y="300286"/>
                  <a:ext cx="77470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メロディと音声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ガイドでお知らせ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1" name="Rectangle 46"/>
                <p:cNvSpPr>
                  <a:spLocks/>
                </p:cNvSpPr>
                <p:nvPr/>
              </p:nvSpPr>
              <p:spPr bwMode="auto">
                <a:xfrm>
                  <a:off x="2548389" y="304573"/>
                  <a:ext cx="628650" cy="1380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入浴を待機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2" name="Rectangle 47"/>
                <p:cNvSpPr>
                  <a:spLocks/>
                </p:cNvSpPr>
                <p:nvPr/>
              </p:nvSpPr>
              <p:spPr bwMode="auto">
                <a:xfrm>
                  <a:off x="2973884" y="288710"/>
                  <a:ext cx="912813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入浴を検知して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設定湯温に追いだき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17" name="グループ化 383"/>
              <p:cNvGrpSpPr>
                <a:grpSpLocks/>
              </p:cNvGrpSpPr>
              <p:nvPr/>
            </p:nvGrpSpPr>
            <p:grpSpPr bwMode="auto">
              <a:xfrm>
                <a:off x="12894467" y="379413"/>
                <a:ext cx="375438" cy="277812"/>
                <a:chOff x="12732542" y="393700"/>
                <a:chExt cx="375438" cy="277813"/>
              </a:xfrm>
            </p:grpSpPr>
            <p:sp>
              <p:nvSpPr>
                <p:cNvPr id="21" name="正方形/長方形 28"/>
                <p:cNvSpPr>
                  <a:spLocks noChangeArrowheads="1"/>
                </p:cNvSpPr>
                <p:nvPr/>
              </p:nvSpPr>
              <p:spPr bwMode="auto">
                <a:xfrm>
                  <a:off x="12732542" y="393700"/>
                  <a:ext cx="375438" cy="2778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6800" tIns="46800" rIns="46800" bIns="46800" anchor="ctr">
                  <a:spAutoFit/>
                </a:bodyPr>
                <a:lstStyle>
                  <a:lvl1pPr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>
                    <a:spcBef>
                      <a:spcPct val="0"/>
                    </a:spcBef>
                    <a:buSzTx/>
                    <a:buFontTx/>
                    <a:buNone/>
                  </a:pPr>
                  <a:endParaRPr lang="ja-JP" altLang="en-US" sz="2900">
                    <a:ea typeface="ＭＳ Ｐゴシック" panose="020B0600070205080204" pitchFamily="50" charset="-128"/>
                  </a:endParaRPr>
                </a:p>
              </p:txBody>
            </p:sp>
            <p:pic>
              <p:nvPicPr>
                <p:cNvPr id="22" name="Picture 429" descr="C:\Users\0128282\Desktop\アセット 1 - コピー.pn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32542" y="452437"/>
                  <a:ext cx="269900" cy="219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" name="グループ化 30"/>
                <p:cNvGrpSpPr>
                  <a:grpSpLocks/>
                </p:cNvGrpSpPr>
                <p:nvPr/>
              </p:nvGrpSpPr>
              <p:grpSpPr bwMode="auto">
                <a:xfrm rot="-486031">
                  <a:off x="12960604" y="523413"/>
                  <a:ext cx="140931" cy="126122"/>
                  <a:chOff x="12864062" y="399465"/>
                  <a:chExt cx="197130" cy="176415"/>
                </a:xfrm>
              </p:grpSpPr>
              <p:sp>
                <p:nvSpPr>
                  <p:cNvPr id="24" name="稲妻 29"/>
                  <p:cNvSpPr>
                    <a:spLocks noChangeArrowheads="1"/>
                  </p:cNvSpPr>
                  <p:nvPr/>
                </p:nvSpPr>
                <p:spPr bwMode="auto">
                  <a:xfrm rot="4756427">
                    <a:off x="12913591" y="349936"/>
                    <a:ext cx="85145" cy="184204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ja-JP" altLang="en-US" sz="2900"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5" name="稲妻 438"/>
                  <p:cNvSpPr>
                    <a:spLocks noChangeArrowheads="1"/>
                  </p:cNvSpPr>
                  <p:nvPr/>
                </p:nvSpPr>
                <p:spPr bwMode="auto">
                  <a:xfrm rot="4168104" flipH="1">
                    <a:off x="12932086" y="446775"/>
                    <a:ext cx="94629" cy="163582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ja-JP" altLang="en-US" sz="2900"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  <p:sp>
            <p:nvSpPr>
              <p:cNvPr id="18" name="正方形/長方形 446"/>
              <p:cNvSpPr>
                <a:spLocks noChangeArrowheads="1"/>
              </p:cNvSpPr>
              <p:nvPr/>
            </p:nvSpPr>
            <p:spPr bwMode="auto">
              <a:xfrm>
                <a:off x="10988510" y="379413"/>
                <a:ext cx="515143" cy="2778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6800" tIns="46800" rIns="46800" bIns="46800" anchor="ctr">
                <a:spAutoFit/>
              </a:bodyPr>
              <a:lstStyle>
                <a:lvl1pPr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spcBef>
                    <a:spcPts val="1200"/>
                  </a:spcBef>
                  <a:buSzPct val="100000"/>
                  <a:buChar char="•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>
                  <a:spcBef>
                    <a:spcPct val="0"/>
                  </a:spcBef>
                  <a:buSzTx/>
                  <a:buFontTx/>
                  <a:buNone/>
                </a:pPr>
                <a:endParaRPr lang="ja-JP" altLang="en-US" sz="2900">
                  <a:ea typeface="ＭＳ Ｐゴシック" panose="020B0600070205080204" pitchFamily="50" charset="-128"/>
                </a:endParaRPr>
              </a:p>
            </p:txBody>
          </p:sp>
          <p:pic>
            <p:nvPicPr>
              <p:cNvPr id="19" name="図 17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75" t="2544" r="7207" b="77975"/>
              <a:stretch>
                <a:fillRect/>
              </a:stretch>
            </p:blipFill>
            <p:spPr bwMode="auto">
              <a:xfrm>
                <a:off x="11005972" y="387320"/>
                <a:ext cx="379506" cy="29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32" descr="C:\Users\0128282\Desktop\s15r241w90un76ps_.gif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05448">
                <a:off x="11287622" y="613395"/>
                <a:ext cx="183942" cy="11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4" name="直線コネクタ 144"/>
            <p:cNvCxnSpPr>
              <a:cxnSpLocks noChangeShapeType="1"/>
              <a:stCxn id="19" idx="1"/>
              <a:endCxn id="19" idx="1"/>
            </p:cNvCxnSpPr>
            <p:nvPr/>
          </p:nvCxnSpPr>
          <p:spPr bwMode="auto">
            <a:xfrm>
              <a:off x="11005972" y="532427"/>
              <a:ext cx="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コネクタ 145"/>
            <p:cNvCxnSpPr>
              <a:cxnSpLocks noChangeShapeType="1"/>
            </p:cNvCxnSpPr>
            <p:nvPr/>
          </p:nvCxnSpPr>
          <p:spPr bwMode="auto">
            <a:xfrm>
              <a:off x="11051942" y="504963"/>
              <a:ext cx="0" cy="75063"/>
            </a:xfrm>
            <a:prstGeom prst="line">
              <a:avLst/>
            </a:prstGeom>
            <a:noFill/>
            <a:ln w="28575" algn="ctr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9" name="テキスト ボックス 8"/>
          <p:cNvSpPr txBox="1">
            <a:spLocks noChangeArrowheads="1"/>
          </p:cNvSpPr>
          <p:nvPr/>
        </p:nvSpPr>
        <p:spPr bwMode="auto">
          <a:xfrm>
            <a:off x="103902" y="7452685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遠隔操作</a:t>
            </a:r>
          </a:p>
        </p:txBody>
      </p:sp>
      <p:sp>
        <p:nvSpPr>
          <p:cNvPr id="90" name="テキスト ボックス 289"/>
          <p:cNvSpPr txBox="1">
            <a:spLocks noChangeArrowheads="1"/>
          </p:cNvSpPr>
          <p:nvPr/>
        </p:nvSpPr>
        <p:spPr bwMode="auto">
          <a:xfrm>
            <a:off x="3280315" y="7422341"/>
            <a:ext cx="8883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見える化</a:t>
            </a:r>
          </a:p>
        </p:txBody>
      </p:sp>
      <p:sp>
        <p:nvSpPr>
          <p:cNvPr id="91" name="正方形/長方形 290"/>
          <p:cNvSpPr>
            <a:spLocks noChangeArrowheads="1"/>
          </p:cNvSpPr>
          <p:nvPr/>
        </p:nvSpPr>
        <p:spPr bwMode="auto">
          <a:xfrm>
            <a:off x="3351171" y="7877024"/>
            <a:ext cx="32688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■お湯使用量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週間、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月、</a:t>
            </a:r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■貯湯量　　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2" name="正方形/長方形 291"/>
          <p:cNvSpPr>
            <a:spLocks noChangeArrowheads="1"/>
          </p:cNvSpPr>
          <p:nvPr/>
        </p:nvSpPr>
        <p:spPr bwMode="auto">
          <a:xfrm>
            <a:off x="3350195" y="8096656"/>
            <a:ext cx="33009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■使用可能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湯量　■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給湯温度　■ふろ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温度　■湯はり状況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3" name="テキスト ボックス 292"/>
          <p:cNvSpPr txBox="1">
            <a:spLocks noChangeArrowheads="1"/>
          </p:cNvSpPr>
          <p:nvPr/>
        </p:nvSpPr>
        <p:spPr bwMode="auto">
          <a:xfrm>
            <a:off x="80464" y="8574067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自宅みまもり</a:t>
            </a:r>
          </a:p>
        </p:txBody>
      </p:sp>
      <p:sp>
        <p:nvSpPr>
          <p:cNvPr id="94" name="テキスト ボックス 293"/>
          <p:cNvSpPr txBox="1">
            <a:spLocks noChangeArrowheads="1"/>
          </p:cNvSpPr>
          <p:nvPr/>
        </p:nvSpPr>
        <p:spPr bwMode="auto">
          <a:xfrm>
            <a:off x="3319993" y="8473804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遠隔みまもり</a:t>
            </a:r>
          </a:p>
        </p:txBody>
      </p:sp>
      <p:sp>
        <p:nvSpPr>
          <p:cNvPr id="95" name="角丸四角形 17"/>
          <p:cNvSpPr>
            <a:spLocks noChangeArrowheads="1"/>
          </p:cNvSpPr>
          <p:nvPr/>
        </p:nvSpPr>
        <p:spPr bwMode="auto">
          <a:xfrm>
            <a:off x="1128470" y="7410401"/>
            <a:ext cx="1784343" cy="4286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96" name="テキスト ボックス 19"/>
          <p:cNvSpPr txBox="1">
            <a:spLocks noChangeArrowheads="1"/>
          </p:cNvSpPr>
          <p:nvPr/>
        </p:nvSpPr>
        <p:spPr bwMode="auto">
          <a:xfrm>
            <a:off x="1106901" y="7453478"/>
            <a:ext cx="187351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帰ってすぐにお風呂に</a:t>
            </a: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入りたい時に</a:t>
            </a:r>
            <a:endParaRPr kumimoji="1" lang="en-US" altLang="ja-JP" sz="800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外出先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からお湯</a:t>
            </a: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はりできる！</a:t>
            </a:r>
            <a:endParaRPr kumimoji="1" lang="ja-JP" altLang="en-US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" name="角丸四角形 305"/>
          <p:cNvSpPr>
            <a:spLocks noChangeArrowheads="1"/>
          </p:cNvSpPr>
          <p:nvPr/>
        </p:nvSpPr>
        <p:spPr bwMode="auto">
          <a:xfrm>
            <a:off x="4190135" y="7370951"/>
            <a:ext cx="2051213" cy="4286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00" name="テキスト ボックス 258"/>
          <p:cNvSpPr txBox="1">
            <a:spLocks noChangeArrowheads="1"/>
          </p:cNvSpPr>
          <p:nvPr/>
        </p:nvSpPr>
        <p:spPr bwMode="auto">
          <a:xfrm>
            <a:off x="109790" y="9020397"/>
            <a:ext cx="30123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入浴者の入浴状況をスマホで確認できるから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高齢者やこども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の入浴をサポートします。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1" name="テキスト ボックス 258"/>
          <p:cNvSpPr txBox="1">
            <a:spLocks noChangeArrowheads="1"/>
          </p:cNvSpPr>
          <p:nvPr/>
        </p:nvSpPr>
        <p:spPr bwMode="auto">
          <a:xfrm>
            <a:off x="3355527" y="8928428"/>
            <a:ext cx="30123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遠隔地にあるエコキュートの使用状況を確認で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きます。前日のお湯の使用有無、長湯を知らせ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る機能も。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3" name="角丸四角形 322"/>
          <p:cNvSpPr>
            <a:spLocks noChangeArrowheads="1"/>
          </p:cNvSpPr>
          <p:nvPr/>
        </p:nvSpPr>
        <p:spPr bwMode="auto">
          <a:xfrm>
            <a:off x="1441933" y="8506716"/>
            <a:ext cx="1370077" cy="427037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04" name="テキスト ボックス 323"/>
          <p:cNvSpPr txBox="1">
            <a:spLocks noChangeArrowheads="1"/>
          </p:cNvSpPr>
          <p:nvPr/>
        </p:nvSpPr>
        <p:spPr bwMode="auto">
          <a:xfrm>
            <a:off x="1532388" y="8556562"/>
            <a:ext cx="1492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家事の最中でもスマホ</a:t>
            </a:r>
            <a:endParaRPr kumimoji="1" lang="en-US" altLang="ja-JP" sz="800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から簡単にチェック！</a:t>
            </a:r>
            <a:endParaRPr kumimoji="1" lang="ja-JP" altLang="en-US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6" name="角丸四角形 325"/>
          <p:cNvSpPr>
            <a:spLocks noChangeArrowheads="1"/>
          </p:cNvSpPr>
          <p:nvPr/>
        </p:nvSpPr>
        <p:spPr bwMode="auto">
          <a:xfrm>
            <a:off x="4563183" y="8441600"/>
            <a:ext cx="1362957" cy="4286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4656504" y="8503786"/>
            <a:ext cx="1249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離れて暮らすご家族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の見まもりに。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9" name="テキスト ボックス 258"/>
          <p:cNvSpPr txBox="1">
            <a:spLocks noChangeArrowheads="1"/>
          </p:cNvSpPr>
          <p:nvPr/>
        </p:nvSpPr>
        <p:spPr bwMode="auto">
          <a:xfrm>
            <a:off x="95487" y="8164917"/>
            <a:ext cx="30700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■休止設定　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今日の湯増し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休止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■ふろ自動一時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停止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0" name="テキスト ボックス 258"/>
          <p:cNvSpPr txBox="1">
            <a:spLocks noChangeArrowheads="1"/>
          </p:cNvSpPr>
          <p:nvPr/>
        </p:nvSpPr>
        <p:spPr bwMode="auto">
          <a:xfrm>
            <a:off x="88830" y="7936170"/>
            <a:ext cx="24929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■ふろ自動　■ふろ予約　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■タンク湯増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　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04008" y="5267943"/>
            <a:ext cx="37962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を導入していなくても！毎回手動で設定しなくても！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太陽光発電余剰電力の活用ができる！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906939" y="4809626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ソーラーモードアプリ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895162" y="5843241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レジリエンス機能の充実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391273" y="6301651"/>
            <a:ext cx="395492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災害警報を確認後、タンクにお湯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満タンまで沸き上げたり、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生活用水として浴槽への水はりがカンタンにできる！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（台所リモコンからも設定できます。）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132851" y="4209093"/>
            <a:ext cx="4494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「コロナ快適ホームアプリ」は、これまでの遠隔操作や見まもり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機能に加えて、もっと一人ひとりの生活に寄り添います！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725454" y="7072496"/>
            <a:ext cx="3863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10387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「コロナ快適ホームアプリ」は、こんなに便利！　</a:t>
            </a:r>
            <a:endParaRPr kumimoji="1" lang="ja-JP" altLang="en-US" sz="1100" b="1" dirty="0">
              <a:solidFill>
                <a:srgbClr val="10387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343653" y="7101300"/>
            <a:ext cx="257345" cy="17839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V="1">
            <a:off x="3707200" y="7072496"/>
            <a:ext cx="270204" cy="20720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角丸四角形 12"/>
          <p:cNvSpPr>
            <a:spLocks noChangeArrowheads="1"/>
          </p:cNvSpPr>
          <p:nvPr/>
        </p:nvSpPr>
        <p:spPr bwMode="auto">
          <a:xfrm>
            <a:off x="7002061" y="4251354"/>
            <a:ext cx="1565275" cy="24765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lIns="46800" tIns="46800" rIns="46800" bIns="46800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9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4" name="テキスト ボックス 13"/>
          <p:cNvSpPr txBox="1">
            <a:spLocks noChangeArrowheads="1"/>
          </p:cNvSpPr>
          <p:nvPr/>
        </p:nvSpPr>
        <p:spPr bwMode="auto">
          <a:xfrm>
            <a:off x="6923484" y="4266592"/>
            <a:ext cx="1754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SMA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ミキシング弁 採用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5" name="テキスト ボックス 6"/>
          <p:cNvSpPr txBox="1">
            <a:spLocks noChangeArrowheads="1"/>
          </p:cNvSpPr>
          <p:nvPr/>
        </p:nvSpPr>
        <p:spPr bwMode="auto">
          <a:xfrm>
            <a:off x="6934580" y="4643223"/>
            <a:ext cx="4638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給湯ミキシングバルブに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SMA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ミキシング弁を採用することで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、停電中でも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貯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湯ユニット内に残っているお湯をシャワー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や蛇口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から使用できます。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sym typeface="Arial" panose="020B0604020202020204" pitchFamily="34" charset="0"/>
            </a:endParaRPr>
          </a:p>
        </p:txBody>
      </p:sp>
      <p:sp>
        <p:nvSpPr>
          <p:cNvPr id="237" name="テキスト ボックス 6"/>
          <p:cNvSpPr txBox="1">
            <a:spLocks noChangeArrowheads="1"/>
          </p:cNvSpPr>
          <p:nvPr/>
        </p:nvSpPr>
        <p:spPr bwMode="auto">
          <a:xfrm>
            <a:off x="6929412" y="5190904"/>
            <a:ext cx="42624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最後に使用していた時の給湯温度で出てくるため、湯温をお確かめのうえ、お使いください。</a:t>
            </a:r>
          </a:p>
        </p:txBody>
      </p:sp>
      <p:sp>
        <p:nvSpPr>
          <p:cNvPr id="238" name="テキスト ボックス 10"/>
          <p:cNvSpPr txBox="1">
            <a:spLocks noChangeArrowheads="1"/>
          </p:cNvSpPr>
          <p:nvPr/>
        </p:nvSpPr>
        <p:spPr bwMode="auto">
          <a:xfrm>
            <a:off x="8608611" y="4273579"/>
            <a:ext cx="218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停電時でもお湯が使えます。</a:t>
            </a:r>
          </a:p>
        </p:txBody>
      </p:sp>
      <p:pic>
        <p:nvPicPr>
          <p:cNvPr id="239" name="図 1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482" y="4570848"/>
            <a:ext cx="695601" cy="6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" name="テキスト ボックス 6"/>
          <p:cNvSpPr txBox="1">
            <a:spLocks noChangeArrowheads="1"/>
          </p:cNvSpPr>
          <p:nvPr/>
        </p:nvSpPr>
        <p:spPr bwMode="auto">
          <a:xfrm>
            <a:off x="11502269" y="4287066"/>
            <a:ext cx="1476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緊急時に役立つ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エコキュートの使い方。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12016567" y="5224986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▲動画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66" name="図 2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55" y="5620790"/>
            <a:ext cx="816252" cy="944291"/>
          </a:xfrm>
          <a:prstGeom prst="rect">
            <a:avLst/>
          </a:prstGeom>
        </p:spPr>
      </p:pic>
      <p:sp>
        <p:nvSpPr>
          <p:cNvPr id="267" name="テキスト ボックス 266"/>
          <p:cNvSpPr txBox="1"/>
          <p:nvPr/>
        </p:nvSpPr>
        <p:spPr>
          <a:xfrm rot="287914">
            <a:off x="8113543" y="5906358"/>
            <a:ext cx="14225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暴風・大雨・雷・大雪など</a:t>
            </a:r>
            <a:endParaRPr kumimoji="1" lang="ja-JP" altLang="en-US" sz="800" dirty="0">
              <a:solidFill>
                <a:schemeClr val="accent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8" name="図 26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6091"/>
          <a:stretch/>
        </p:blipFill>
        <p:spPr>
          <a:xfrm>
            <a:off x="8889929" y="6565767"/>
            <a:ext cx="953510" cy="765601"/>
          </a:xfrm>
          <a:prstGeom prst="rect">
            <a:avLst/>
          </a:prstGeom>
        </p:spPr>
      </p:pic>
      <p:pic>
        <p:nvPicPr>
          <p:cNvPr id="269" name="図 26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37" b="32257"/>
          <a:stretch/>
        </p:blipFill>
        <p:spPr>
          <a:xfrm>
            <a:off x="7786259" y="6537559"/>
            <a:ext cx="594848" cy="811175"/>
          </a:xfrm>
          <a:prstGeom prst="rect">
            <a:avLst/>
          </a:prstGeom>
        </p:spPr>
      </p:pic>
      <p:sp>
        <p:nvSpPr>
          <p:cNvPr id="270" name="テキスト ボックス 269"/>
          <p:cNvSpPr txBox="1"/>
          <p:nvPr/>
        </p:nvSpPr>
        <p:spPr>
          <a:xfrm>
            <a:off x="6994112" y="651377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スマホで</a:t>
            </a:r>
            <a:endParaRPr kumimoji="1" lang="en-US" altLang="ja-JP" sz="800" dirty="0" smtClean="0"/>
          </a:p>
          <a:p>
            <a:r>
              <a:rPr kumimoji="1" lang="ja-JP" altLang="en-US" sz="800" dirty="0"/>
              <a:t>　</a:t>
            </a:r>
            <a:r>
              <a:rPr kumimoji="1" lang="ja-JP" altLang="en-US" sz="800" dirty="0" smtClean="0"/>
              <a:t>アプリから</a:t>
            </a:r>
            <a:endParaRPr kumimoji="1" lang="ja-JP" altLang="en-US" sz="800" dirty="0"/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8303153" y="6526307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台所リモコンから</a:t>
            </a:r>
            <a:endParaRPr kumimoji="1" lang="ja-JP" altLang="en-US" sz="800" dirty="0"/>
          </a:p>
        </p:txBody>
      </p:sp>
      <p:graphicFrame>
        <p:nvGraphicFramePr>
          <p:cNvPr id="272" name="表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69754"/>
              </p:ext>
            </p:extLst>
          </p:nvPr>
        </p:nvGraphicFramePr>
        <p:xfrm>
          <a:off x="9938064" y="5720609"/>
          <a:ext cx="2649652" cy="1256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82">
                  <a:extLst>
                    <a:ext uri="{9D8B030D-6E8A-4147-A177-3AD203B41FA5}">
                      <a16:colId xmlns:a16="http://schemas.microsoft.com/office/drawing/2014/main" val="2825668501"/>
                    </a:ext>
                  </a:extLst>
                </a:gridCol>
                <a:gridCol w="1638770">
                  <a:extLst>
                    <a:ext uri="{9D8B030D-6E8A-4147-A177-3AD203B41FA5}">
                      <a16:colId xmlns:a16="http://schemas.microsoft.com/office/drawing/2014/main" val="3474440884"/>
                    </a:ext>
                  </a:extLst>
                </a:gridCol>
              </a:tblGrid>
              <a:tr h="584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１回満タン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災害に備え、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タンクにお湯を作って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確保します！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040631"/>
                  </a:ext>
                </a:extLst>
              </a:tr>
              <a:tr h="671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浴槽への</a:t>
                      </a:r>
                      <a:endParaRPr kumimoji="1" lang="en-US" altLang="ja-JP" sz="105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水はり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浴槽に生活用水が</a:t>
                      </a:r>
                      <a:endParaRPr kumimoji="1" lang="en-US" altLang="ja-JP" sz="9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確保できるので、</a:t>
                      </a:r>
                      <a:endParaRPr kumimoji="1" lang="en-US" altLang="ja-JP" sz="9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断水しても安心！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99081"/>
                  </a:ext>
                </a:extLst>
              </a:tr>
            </a:tbl>
          </a:graphicData>
        </a:graphic>
      </p:graphicFrame>
      <p:sp>
        <p:nvSpPr>
          <p:cNvPr id="273" name="右矢印 272"/>
          <p:cNvSpPr/>
          <p:nvPr/>
        </p:nvSpPr>
        <p:spPr>
          <a:xfrm>
            <a:off x="10870762" y="5925404"/>
            <a:ext cx="250951" cy="205862"/>
          </a:xfrm>
          <a:prstGeom prst="rightArrow">
            <a:avLst>
              <a:gd name="adj1" fmla="val 50000"/>
              <a:gd name="adj2" fmla="val 65326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Line 214"/>
          <p:cNvSpPr>
            <a:spLocks noChangeShapeType="1"/>
          </p:cNvSpPr>
          <p:nvPr/>
        </p:nvSpPr>
        <p:spPr bwMode="auto">
          <a:xfrm>
            <a:off x="6945986" y="5493946"/>
            <a:ext cx="573530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5" name="テキスト ボックス 264"/>
          <p:cNvSpPr txBox="1"/>
          <p:nvPr/>
        </p:nvSpPr>
        <p:spPr>
          <a:xfrm>
            <a:off x="7601772" y="6187167"/>
            <a:ext cx="210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災害警報を確認したら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0" name="テキスト ボックス 279"/>
          <p:cNvSpPr txBox="1"/>
          <p:nvPr/>
        </p:nvSpPr>
        <p:spPr>
          <a:xfrm>
            <a:off x="10084062" y="7034657"/>
            <a:ext cx="2687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いざという時、ピッとカンタン！安心！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91" name="直線コネクタ 290"/>
          <p:cNvCxnSpPr/>
          <p:nvPr/>
        </p:nvCxnSpPr>
        <p:spPr>
          <a:xfrm>
            <a:off x="332405" y="6194851"/>
            <a:ext cx="382784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線コネクタ 292"/>
          <p:cNvCxnSpPr/>
          <p:nvPr/>
        </p:nvCxnSpPr>
        <p:spPr>
          <a:xfrm>
            <a:off x="325221" y="6194851"/>
            <a:ext cx="0" cy="47613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コネクタ 293"/>
          <p:cNvCxnSpPr/>
          <p:nvPr/>
        </p:nvCxnSpPr>
        <p:spPr>
          <a:xfrm>
            <a:off x="342771" y="5167747"/>
            <a:ext cx="382784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/>
          <p:nvPr/>
        </p:nvCxnSpPr>
        <p:spPr>
          <a:xfrm>
            <a:off x="335587" y="5167747"/>
            <a:ext cx="0" cy="47613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正方形/長方形 245"/>
          <p:cNvSpPr/>
          <p:nvPr/>
        </p:nvSpPr>
        <p:spPr>
          <a:xfrm>
            <a:off x="5115137" y="5421843"/>
            <a:ext cx="166143" cy="34374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カギ線コネクタ 34"/>
          <p:cNvCxnSpPr/>
          <p:nvPr/>
        </p:nvCxnSpPr>
        <p:spPr>
          <a:xfrm>
            <a:off x="3693963" y="4957046"/>
            <a:ext cx="1421174" cy="564966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カギ線コネクタ 48"/>
          <p:cNvCxnSpPr/>
          <p:nvPr/>
        </p:nvCxnSpPr>
        <p:spPr>
          <a:xfrm flipV="1">
            <a:off x="3699313" y="5534044"/>
            <a:ext cx="717269" cy="465576"/>
          </a:xfrm>
          <a:prstGeom prst="bentConnector3">
            <a:avLst>
              <a:gd name="adj1" fmla="val 98264"/>
            </a:avLst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グループ化 58"/>
          <p:cNvGrpSpPr/>
          <p:nvPr/>
        </p:nvGrpSpPr>
        <p:grpSpPr>
          <a:xfrm>
            <a:off x="7123379" y="5861419"/>
            <a:ext cx="400681" cy="456922"/>
            <a:chOff x="12170596" y="3789157"/>
            <a:chExt cx="400681" cy="456922"/>
          </a:xfrm>
        </p:grpSpPr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0596" y="3789157"/>
              <a:ext cx="400681" cy="448484"/>
            </a:xfrm>
            <a:prstGeom prst="rect">
              <a:avLst/>
            </a:prstGeom>
          </p:spPr>
        </p:pic>
        <p:sp>
          <p:nvSpPr>
            <p:cNvPr id="55" name="角丸四角形 54"/>
            <p:cNvSpPr/>
            <p:nvPr/>
          </p:nvSpPr>
          <p:spPr>
            <a:xfrm>
              <a:off x="12170981" y="3793444"/>
              <a:ext cx="400296" cy="452635"/>
            </a:xfrm>
            <a:prstGeom prst="roundRect">
              <a:avLst>
                <a:gd name="adj" fmla="val 10373"/>
              </a:avLst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10" name="図 20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99" y="5784949"/>
            <a:ext cx="400681" cy="448484"/>
          </a:xfrm>
          <a:prstGeom prst="rect">
            <a:avLst/>
          </a:prstGeom>
        </p:spPr>
      </p:pic>
      <p:sp>
        <p:nvSpPr>
          <p:cNvPr id="211" name="角丸四角形 210"/>
          <p:cNvSpPr/>
          <p:nvPr/>
        </p:nvSpPr>
        <p:spPr>
          <a:xfrm>
            <a:off x="3288384" y="5789236"/>
            <a:ext cx="400296" cy="452635"/>
          </a:xfrm>
          <a:prstGeom prst="roundRect">
            <a:avLst>
              <a:gd name="adj" fmla="val 10373"/>
            </a:avLst>
          </a:prstGeom>
          <a:noFill/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0" name="グループ化 259"/>
          <p:cNvGrpSpPr/>
          <p:nvPr/>
        </p:nvGrpSpPr>
        <p:grpSpPr>
          <a:xfrm>
            <a:off x="3289753" y="4746779"/>
            <a:ext cx="407501" cy="452635"/>
            <a:chOff x="3289753" y="4746779"/>
            <a:chExt cx="407501" cy="452635"/>
          </a:xfrm>
        </p:grpSpPr>
        <p:pic>
          <p:nvPicPr>
            <p:cNvPr id="259" name="図 2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753" y="4747831"/>
              <a:ext cx="407501" cy="449931"/>
            </a:xfrm>
            <a:prstGeom prst="rect">
              <a:avLst/>
            </a:prstGeom>
          </p:spPr>
        </p:pic>
        <p:sp>
          <p:nvSpPr>
            <p:cNvPr id="213" name="角丸四角形 212"/>
            <p:cNvSpPr/>
            <p:nvPr/>
          </p:nvSpPr>
          <p:spPr>
            <a:xfrm>
              <a:off x="3293310" y="4746779"/>
              <a:ext cx="400296" cy="452635"/>
            </a:xfrm>
            <a:prstGeom prst="roundRect">
              <a:avLst>
                <a:gd name="adj" fmla="val 10373"/>
              </a:avLst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9" name="右矢印 208"/>
          <p:cNvSpPr/>
          <p:nvPr/>
        </p:nvSpPr>
        <p:spPr>
          <a:xfrm>
            <a:off x="10870761" y="6540517"/>
            <a:ext cx="250951" cy="205862"/>
          </a:xfrm>
          <a:prstGeom prst="rightArrow">
            <a:avLst>
              <a:gd name="adj1" fmla="val 50000"/>
              <a:gd name="adj2" fmla="val 6532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テキスト ボックス 10"/>
          <p:cNvSpPr txBox="1">
            <a:spLocks noChangeArrowheads="1"/>
          </p:cNvSpPr>
          <p:nvPr/>
        </p:nvSpPr>
        <p:spPr bwMode="auto">
          <a:xfrm>
            <a:off x="6985720" y="5595806"/>
            <a:ext cx="2185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生活</a:t>
            </a:r>
            <a:r>
              <a:rPr kumimoji="1"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用水をカンタンに確保</a:t>
            </a:r>
            <a:r>
              <a:rPr kumimoji="1"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sz="12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8" name="正方形/長方形 297"/>
          <p:cNvSpPr/>
          <p:nvPr/>
        </p:nvSpPr>
        <p:spPr>
          <a:xfrm>
            <a:off x="7027066" y="7567622"/>
            <a:ext cx="52565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パワフルシャワーで快適！奥行</a:t>
            </a:r>
            <a:r>
              <a:rPr kumimoji="0" lang="en-US" altLang="ja-JP" sz="1600" b="0" i="0" u="none" strike="noStrike" kern="1200" cap="none" spc="0" normalizeH="0" baseline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45</a:t>
            </a:r>
            <a:r>
              <a:rPr kumimoji="0" lang="ja-JP" altLang="en-US" sz="1600" b="0" i="0" u="none" strike="noStrike" kern="1200" cap="none" spc="0" normalizeH="0" baseline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㎝の省スペース設計！</a:t>
            </a:r>
            <a:endParaRPr kumimoji="0" lang="en-US" altLang="ja-JP" sz="1600" b="0" i="0" u="none" strike="noStrike" kern="1200" cap="none" spc="0" normalizeH="0" baseline="0" noProof="0" dirty="0" smtClean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03" name="テキスト ボックス 302"/>
          <p:cNvSpPr txBox="1"/>
          <p:nvPr/>
        </p:nvSpPr>
        <p:spPr>
          <a:xfrm>
            <a:off x="11504246" y="8140952"/>
            <a:ext cx="1157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奥行</a:t>
            </a:r>
            <a:r>
              <a:rPr kumimoji="1" lang="en-US" altLang="ja-JP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kumimoji="1"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㎝の</a:t>
            </a:r>
            <a:endParaRPr kumimoji="1" lang="en-US" altLang="ja-JP" sz="12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省スペース設置</a:t>
            </a:r>
            <a:endParaRPr kumimoji="1" lang="en-US" altLang="ja-JP" sz="12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狭い敷地にも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ジャスト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フィット</a:t>
            </a:r>
          </a:p>
        </p:txBody>
      </p:sp>
      <p:sp>
        <p:nvSpPr>
          <p:cNvPr id="304" name="テキスト ボックス 303"/>
          <p:cNvSpPr txBox="1"/>
          <p:nvPr/>
        </p:nvSpPr>
        <p:spPr>
          <a:xfrm>
            <a:off x="8567336" y="8208922"/>
            <a:ext cx="120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パワフルシャワー</a:t>
            </a:r>
            <a:endParaRPr kumimoji="1" lang="en-US" altLang="ja-JP" sz="12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高圧力でシャワー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の勢いがいいから、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気分も身体も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爽快！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4" name="Picture 1090" descr="パース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t="7272" r="1709"/>
          <a:stretch>
            <a:fillRect/>
          </a:stretch>
        </p:blipFill>
        <p:spPr bwMode="auto">
          <a:xfrm>
            <a:off x="9950648" y="8196747"/>
            <a:ext cx="1517385" cy="12460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05" name="テキスト ボックス 306"/>
          <p:cNvSpPr txBox="1">
            <a:spLocks noChangeArrowheads="1"/>
          </p:cNvSpPr>
          <p:nvPr/>
        </p:nvSpPr>
        <p:spPr bwMode="auto">
          <a:xfrm>
            <a:off x="4246682" y="7434848"/>
            <a:ext cx="1723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お湯の使用量や使用可能湯量など</a:t>
            </a:r>
            <a:endParaRPr kumimoji="1" lang="en-US" altLang="ja-JP" sz="800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知りたい情報を簡単確認！</a:t>
            </a:r>
            <a:endParaRPr kumimoji="1" lang="ja-JP" altLang="en-US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8" name="図 20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00" y="5861419"/>
            <a:ext cx="717570" cy="717570"/>
          </a:xfrm>
          <a:prstGeom prst="rect">
            <a:avLst/>
          </a:prstGeom>
        </p:spPr>
      </p:pic>
      <p:sp>
        <p:nvSpPr>
          <p:cNvPr id="214" name="テキスト ボックス 203"/>
          <p:cNvSpPr txBox="1"/>
          <p:nvPr/>
        </p:nvSpPr>
        <p:spPr>
          <a:xfrm>
            <a:off x="5745424" y="6550866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600" dirty="0" smtClean="0"/>
              <a:t>▲動画</a:t>
            </a:r>
            <a:endParaRPr kumimoji="1" lang="ja-JP" altLang="en-US" sz="600" dirty="0"/>
          </a:p>
        </p:txBody>
      </p:sp>
      <p:cxnSp>
        <p:nvCxnSpPr>
          <p:cNvPr id="215" name="直線コネクタ 214"/>
          <p:cNvCxnSpPr/>
          <p:nvPr/>
        </p:nvCxnSpPr>
        <p:spPr>
          <a:xfrm>
            <a:off x="-2899" y="716576"/>
            <a:ext cx="12801600" cy="356"/>
          </a:xfrm>
          <a:prstGeom prst="line">
            <a:avLst/>
          </a:prstGeom>
          <a:ln>
            <a:solidFill>
              <a:srgbClr val="1038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テキスト ボックス 13"/>
          <p:cNvSpPr txBox="1">
            <a:spLocks noChangeArrowheads="1"/>
          </p:cNvSpPr>
          <p:nvPr/>
        </p:nvSpPr>
        <p:spPr bwMode="auto">
          <a:xfrm>
            <a:off x="6636650" y="1189344"/>
            <a:ext cx="2706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無線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LAN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対応インターホンリモコン</a:t>
            </a:r>
          </a:p>
        </p:txBody>
      </p:sp>
      <p:sp>
        <p:nvSpPr>
          <p:cNvPr id="224" name="テキスト ボックス 14"/>
          <p:cNvSpPr txBox="1">
            <a:spLocks noChangeArrowheads="1"/>
          </p:cNvSpPr>
          <p:nvPr/>
        </p:nvSpPr>
        <p:spPr bwMode="auto">
          <a:xfrm>
            <a:off x="6607348" y="1516299"/>
            <a:ext cx="26997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ミドルウェアアダプターなしで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HEMS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接続可能。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コロナアプリも使える！</a:t>
            </a:r>
          </a:p>
        </p:txBody>
      </p:sp>
      <p:pic>
        <p:nvPicPr>
          <p:cNvPr id="225" name="図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181" y="2925039"/>
            <a:ext cx="73183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" name="テキスト ボックス 22"/>
          <p:cNvSpPr txBox="1">
            <a:spLocks noChangeArrowheads="1"/>
          </p:cNvSpPr>
          <p:nvPr/>
        </p:nvSpPr>
        <p:spPr bwMode="auto">
          <a:xfrm>
            <a:off x="10773333" y="911211"/>
            <a:ext cx="13083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インターホンリモコン</a:t>
            </a:r>
          </a:p>
        </p:txBody>
      </p:sp>
      <p:sp>
        <p:nvSpPr>
          <p:cNvPr id="240" name="テキスト ボックス 403"/>
          <p:cNvSpPr txBox="1">
            <a:spLocks noChangeArrowheads="1"/>
          </p:cNvSpPr>
          <p:nvPr/>
        </p:nvSpPr>
        <p:spPr bwMode="auto">
          <a:xfrm>
            <a:off x="10515832" y="2670233"/>
            <a:ext cx="1403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ミドルウェアアダプター</a:t>
            </a:r>
          </a:p>
        </p:txBody>
      </p:sp>
      <p:sp>
        <p:nvSpPr>
          <p:cNvPr id="241" name="テキスト ボックス 240"/>
          <p:cNvSpPr txBox="1"/>
          <p:nvPr/>
        </p:nvSpPr>
        <p:spPr>
          <a:xfrm>
            <a:off x="11831288" y="2650639"/>
            <a:ext cx="8890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HMA-1</a:t>
            </a:r>
          </a:p>
          <a:p>
            <a:pPr algn="ctr">
              <a:defRPr/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オープン価格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0" name="テキスト ボックス 24"/>
          <p:cNvSpPr txBox="1">
            <a:spLocks noChangeArrowheads="1"/>
          </p:cNvSpPr>
          <p:nvPr/>
        </p:nvSpPr>
        <p:spPr bwMode="auto">
          <a:xfrm>
            <a:off x="11174015" y="236464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+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cxnSp>
        <p:nvCxnSpPr>
          <p:cNvPr id="253" name="直線コネクタ 27"/>
          <p:cNvCxnSpPr>
            <a:cxnSpLocks noChangeShapeType="1"/>
          </p:cNvCxnSpPr>
          <p:nvPr/>
        </p:nvCxnSpPr>
        <p:spPr bwMode="auto">
          <a:xfrm>
            <a:off x="9862145" y="1031246"/>
            <a:ext cx="0" cy="2272540"/>
          </a:xfrm>
          <a:prstGeom prst="line">
            <a:avLst/>
          </a:prstGeom>
          <a:noFill/>
          <a:ln w="9525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6" name="図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59" y="1886705"/>
            <a:ext cx="1765264" cy="116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" name="図 17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27" y="1205813"/>
            <a:ext cx="1372248" cy="90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" name="テキスト ボックス 7"/>
          <p:cNvSpPr txBox="1">
            <a:spLocks noChangeArrowheads="1"/>
          </p:cNvSpPr>
          <p:nvPr/>
        </p:nvSpPr>
        <p:spPr bwMode="auto">
          <a:xfrm>
            <a:off x="11736620" y="2727383"/>
            <a:ext cx="4540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ja-JP" sz="50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※1</a:t>
            </a:r>
            <a:endParaRPr kumimoji="1" lang="ja-JP" altLang="en-US" sz="50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00" name="楕円 299"/>
          <p:cNvSpPr/>
          <p:nvPr/>
        </p:nvSpPr>
        <p:spPr bwMode="auto">
          <a:xfrm>
            <a:off x="9573493" y="1338724"/>
            <a:ext cx="601662" cy="522418"/>
          </a:xfrm>
          <a:prstGeom prst="ellipse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6800" tIns="46800" rIns="46800" bIns="46800" anchor="ctr">
            <a:spAutoFit/>
          </a:bodyPr>
          <a:lstStyle/>
          <a:p>
            <a:pPr eaLnBrk="1">
              <a:defRPr/>
            </a:pPr>
            <a:endParaRPr lang="ja-JP" altLang="en-US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01" name="テキスト ボックス 2"/>
          <p:cNvSpPr txBox="1">
            <a:spLocks noChangeArrowheads="1"/>
          </p:cNvSpPr>
          <p:nvPr/>
        </p:nvSpPr>
        <p:spPr bwMode="auto">
          <a:xfrm>
            <a:off x="9515241" y="1473826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または</a:t>
            </a:r>
          </a:p>
        </p:txBody>
      </p:sp>
      <p:sp>
        <p:nvSpPr>
          <p:cNvPr id="302" name="テキスト ボックス 7"/>
          <p:cNvSpPr txBox="1">
            <a:spLocks noChangeArrowheads="1"/>
          </p:cNvSpPr>
          <p:nvPr/>
        </p:nvSpPr>
        <p:spPr bwMode="auto">
          <a:xfrm>
            <a:off x="10470030" y="3335937"/>
            <a:ext cx="2160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※1</a:t>
            </a:r>
            <a:r>
              <a:rPr kumimoji="1"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　インターホンリモコンで</a:t>
            </a:r>
            <a:r>
              <a:rPr kumimoji="1"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HEMS</a:t>
            </a:r>
            <a:r>
              <a:rPr kumimoji="1"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接続する場合に必要になります。</a:t>
            </a:r>
          </a:p>
        </p:txBody>
      </p:sp>
      <p:pic>
        <p:nvPicPr>
          <p:cNvPr id="305" name="図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50" y="854334"/>
            <a:ext cx="1560637" cy="26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" name="テキスト ボックス 305"/>
          <p:cNvSpPr txBox="1"/>
          <p:nvPr/>
        </p:nvSpPr>
        <p:spPr>
          <a:xfrm>
            <a:off x="6885188" y="3058390"/>
            <a:ext cx="2537875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RBP-GADW1(S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>
              <a:defRPr/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希望小売価格 </a:t>
            </a: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77,000</a:t>
            </a:r>
            <a:r>
              <a:rPr kumimoji="1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税抜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70,000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</a:p>
        </p:txBody>
      </p:sp>
      <p:sp>
        <p:nvSpPr>
          <p:cNvPr id="307" name="テキスト ボックス 306"/>
          <p:cNvSpPr txBox="1"/>
          <p:nvPr/>
        </p:nvSpPr>
        <p:spPr>
          <a:xfrm>
            <a:off x="10144177" y="2044600"/>
            <a:ext cx="2537875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RBP-GAD1(S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>
              <a:defRPr/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希望小売価格 </a:t>
            </a: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60,500</a:t>
            </a:r>
            <a:r>
              <a:rPr kumimoji="1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税抜</a:t>
            </a:r>
            <a:r>
              <a: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5,000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8" name="Picture 24" descr="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5" y="3176525"/>
            <a:ext cx="381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" name="Rectangle 30"/>
          <p:cNvSpPr>
            <a:spLocks/>
          </p:cNvSpPr>
          <p:nvPr/>
        </p:nvSpPr>
        <p:spPr bwMode="auto">
          <a:xfrm>
            <a:off x="2618064" y="2979577"/>
            <a:ext cx="787400" cy="30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「エネルギー消費性能計算プログラム（住宅版）」</a:t>
            </a:r>
            <a:endParaRPr lang="en-US" altLang="ja-JP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eaLnBrk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への</a:t>
            </a:r>
            <a:r>
              <a:rPr lang="en-US" altLang="ja-JP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JIS</a:t>
            </a:r>
            <a:r>
              <a:rPr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効率の入力値</a:t>
            </a:r>
            <a:endParaRPr lang="en-US" altLang="ja-JP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310" name="Rectangle 32"/>
          <p:cNvSpPr>
            <a:spLocks/>
          </p:cNvSpPr>
          <p:nvPr/>
        </p:nvSpPr>
        <p:spPr bwMode="auto">
          <a:xfrm>
            <a:off x="2813284" y="3180921"/>
            <a:ext cx="319958" cy="2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3.0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sym typeface="HGP創英角ｺﾞｼｯｸUB" panose="020B0900000000000000" pitchFamily="50" charset="-128"/>
            </a:endParaRPr>
          </a:p>
        </p:txBody>
      </p:sp>
      <p:sp>
        <p:nvSpPr>
          <p:cNvPr id="311" name="Rectangle 33"/>
          <p:cNvSpPr>
            <a:spLocks/>
          </p:cNvSpPr>
          <p:nvPr/>
        </p:nvSpPr>
        <p:spPr bwMode="auto">
          <a:xfrm>
            <a:off x="2590675" y="2998161"/>
            <a:ext cx="784225" cy="421365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8" tIns="46798" rIns="46798" bIns="46798" anchor="ctr"/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endParaRPr lang="ja-JP" altLang="en-US" sz="160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grpSp>
        <p:nvGrpSpPr>
          <p:cNvPr id="312" name="グループ化 311"/>
          <p:cNvGrpSpPr/>
          <p:nvPr/>
        </p:nvGrpSpPr>
        <p:grpSpPr>
          <a:xfrm>
            <a:off x="199900" y="2965541"/>
            <a:ext cx="2419350" cy="473123"/>
            <a:chOff x="168669" y="2921069"/>
            <a:chExt cx="2419350" cy="473123"/>
          </a:xfrm>
        </p:grpSpPr>
        <p:sp>
          <p:nvSpPr>
            <p:cNvPr id="313" name="Rectangle 26"/>
            <p:cNvSpPr>
              <a:spLocks/>
            </p:cNvSpPr>
            <p:nvPr/>
          </p:nvSpPr>
          <p:spPr bwMode="auto">
            <a:xfrm>
              <a:off x="168669" y="2921069"/>
              <a:ext cx="360033" cy="16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[</a:t>
              </a:r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　</a:t>
              </a:r>
              <a:r>
                <a:rPr lang="ja-JP" altLang="en-US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区分</a:t>
              </a:r>
              <a:r>
                <a:rPr lang="en-US" altLang="ja-JP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I  ]</a:t>
              </a:r>
              <a:endPara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endParaRPr>
            </a:p>
          </p:txBody>
        </p:sp>
        <p:sp>
          <p:nvSpPr>
            <p:cNvPr id="314" name="Rectangle 27"/>
            <p:cNvSpPr>
              <a:spLocks/>
            </p:cNvSpPr>
            <p:nvPr/>
          </p:nvSpPr>
          <p:spPr bwMode="auto">
            <a:xfrm>
              <a:off x="2026044" y="2924244"/>
              <a:ext cx="533157" cy="16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JIS C </a:t>
              </a:r>
              <a:r>
                <a:rPr lang="en-US" altLang="ja-JP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9220:2018</a:t>
              </a:r>
            </a:p>
          </p:txBody>
        </p:sp>
        <p:sp>
          <p:nvSpPr>
            <p:cNvPr id="315" name="Rectangle 28"/>
            <p:cNvSpPr>
              <a:spLocks/>
            </p:cNvSpPr>
            <p:nvPr/>
          </p:nvSpPr>
          <p:spPr bwMode="auto">
            <a:xfrm>
              <a:off x="508763" y="3090948"/>
              <a:ext cx="346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ja-JP" altLang="en-US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目標年度</a:t>
              </a:r>
            </a:p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2025</a:t>
              </a:r>
              <a:r>
                <a:rPr lang="ja-JP" altLang="en-US" sz="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年度</a:t>
              </a:r>
              <a:endParaRPr lang="ja-JP" altLang="en-US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endParaRPr>
            </a:p>
          </p:txBody>
        </p:sp>
        <p:sp>
          <p:nvSpPr>
            <p:cNvPr id="316" name="Rectangle 29"/>
            <p:cNvSpPr>
              <a:spLocks/>
            </p:cNvSpPr>
            <p:nvPr/>
          </p:nvSpPr>
          <p:spPr bwMode="auto">
            <a:xfrm>
              <a:off x="983057" y="3056462"/>
              <a:ext cx="798512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省エネ基準達成率</a:t>
              </a:r>
            </a:p>
          </p:txBody>
        </p:sp>
        <p:sp>
          <p:nvSpPr>
            <p:cNvPr id="317" name="Rectangle 30"/>
            <p:cNvSpPr>
              <a:spLocks/>
            </p:cNvSpPr>
            <p:nvPr/>
          </p:nvSpPr>
          <p:spPr bwMode="auto">
            <a:xfrm>
              <a:off x="1800619" y="3056462"/>
              <a:ext cx="787400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年間給湯保温効率</a:t>
              </a:r>
            </a:p>
          </p:txBody>
        </p:sp>
        <p:sp>
          <p:nvSpPr>
            <p:cNvPr id="318" name="Rectangle 31"/>
            <p:cNvSpPr>
              <a:spLocks/>
            </p:cNvSpPr>
            <p:nvPr/>
          </p:nvSpPr>
          <p:spPr bwMode="auto">
            <a:xfrm>
              <a:off x="1054125" y="3114814"/>
              <a:ext cx="470640" cy="276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sym typeface="HGP創英角ｺﾞｼｯｸUB" panose="020B0900000000000000" pitchFamily="50" charset="-128"/>
                </a:rPr>
                <a:t>100</a:t>
              </a:r>
              <a:r>
                <a:rPr lang="ja-JP" altLang="en-US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％</a:t>
              </a:r>
              <a:endPara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endParaRPr>
            </a:p>
          </p:txBody>
        </p:sp>
        <p:sp>
          <p:nvSpPr>
            <p:cNvPr id="319" name="Rectangle 32"/>
            <p:cNvSpPr>
              <a:spLocks/>
            </p:cNvSpPr>
            <p:nvPr/>
          </p:nvSpPr>
          <p:spPr bwMode="auto">
            <a:xfrm>
              <a:off x="1948615" y="3117195"/>
              <a:ext cx="319957" cy="276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sym typeface="HGP創英角ｺﾞｼｯｸUB" panose="020B0900000000000000" pitchFamily="50" charset="-128"/>
                </a:rPr>
                <a:t>3.0</a:t>
              </a:r>
            </a:p>
          </p:txBody>
        </p:sp>
        <p:sp>
          <p:nvSpPr>
            <p:cNvPr id="320" name="Rectangle 33"/>
            <p:cNvSpPr>
              <a:spLocks/>
            </p:cNvSpPr>
            <p:nvPr/>
          </p:nvSpPr>
          <p:spPr bwMode="auto">
            <a:xfrm>
              <a:off x="198832" y="3064444"/>
              <a:ext cx="2314575" cy="312176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6798" tIns="46798" rIns="46798" bIns="46798" anchor="ctr"/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endPara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321" name="Line 34"/>
            <p:cNvSpPr>
              <a:spLocks noChangeShapeType="1"/>
            </p:cNvSpPr>
            <p:nvPr/>
          </p:nvSpPr>
          <p:spPr bwMode="auto">
            <a:xfrm>
              <a:off x="875107" y="3062857"/>
              <a:ext cx="0" cy="311536"/>
            </a:xfrm>
            <a:prstGeom prst="line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2" name="Line 35"/>
            <p:cNvSpPr>
              <a:spLocks noChangeShapeType="1"/>
            </p:cNvSpPr>
            <p:nvPr/>
          </p:nvSpPr>
          <p:spPr bwMode="auto">
            <a:xfrm>
              <a:off x="1706957" y="3062856"/>
              <a:ext cx="0" cy="311537"/>
            </a:xfrm>
            <a:prstGeom prst="line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4" name="テキスト ボックス 323"/>
          <p:cNvSpPr txBox="1"/>
          <p:nvPr/>
        </p:nvSpPr>
        <p:spPr>
          <a:xfrm>
            <a:off x="277263" y="2369403"/>
            <a:ext cx="1662635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本体希望小売価格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リモコン除く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5" name="Rectangle 36"/>
          <p:cNvSpPr>
            <a:spLocks/>
          </p:cNvSpPr>
          <p:nvPr/>
        </p:nvSpPr>
        <p:spPr bwMode="auto">
          <a:xfrm>
            <a:off x="233474" y="2506953"/>
            <a:ext cx="2373405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1,185,800</a:t>
            </a: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円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(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税抜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1,078,000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円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)</a:t>
            </a:r>
          </a:p>
        </p:txBody>
      </p:sp>
      <p:sp>
        <p:nvSpPr>
          <p:cNvPr id="326" name="テキスト ボックス 325"/>
          <p:cNvSpPr txBox="1"/>
          <p:nvPr/>
        </p:nvSpPr>
        <p:spPr>
          <a:xfrm>
            <a:off x="254371" y="2011069"/>
            <a:ext cx="1463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CHP-E372AZ1</a:t>
            </a:r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27" name="直線コネクタ 326"/>
          <p:cNvCxnSpPr/>
          <p:nvPr/>
        </p:nvCxnSpPr>
        <p:spPr>
          <a:xfrm>
            <a:off x="0" y="3575381"/>
            <a:ext cx="12801600" cy="0"/>
          </a:xfrm>
          <a:prstGeom prst="line">
            <a:avLst/>
          </a:prstGeom>
          <a:ln>
            <a:solidFill>
              <a:srgbClr val="4C3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8" name="図 3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76" y="1140379"/>
            <a:ext cx="610504" cy="815094"/>
          </a:xfrm>
          <a:prstGeom prst="rect">
            <a:avLst/>
          </a:prstGeom>
        </p:spPr>
      </p:pic>
      <p:pic>
        <p:nvPicPr>
          <p:cNvPr id="329" name="図 3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5" y="851539"/>
            <a:ext cx="2258484" cy="1088902"/>
          </a:xfrm>
          <a:prstGeom prst="rect">
            <a:avLst/>
          </a:prstGeom>
        </p:spPr>
      </p:pic>
      <p:sp>
        <p:nvSpPr>
          <p:cNvPr id="333" name="テキスト ボックス 258"/>
          <p:cNvSpPr txBox="1">
            <a:spLocks noChangeArrowheads="1"/>
          </p:cNvSpPr>
          <p:nvPr/>
        </p:nvSpPr>
        <p:spPr bwMode="auto">
          <a:xfrm>
            <a:off x="2615163" y="3761391"/>
            <a:ext cx="37208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なら、スマホからエコキュートを操作できる</a:t>
            </a:r>
            <a:r>
              <a:rPr kumimoji="1"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34" name="図 19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8" y="3810580"/>
            <a:ext cx="2186144" cy="20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" name="テキスト ボックス 5"/>
          <p:cNvSpPr txBox="1">
            <a:spLocks noChangeArrowheads="1"/>
          </p:cNvSpPr>
          <p:nvPr/>
        </p:nvSpPr>
        <p:spPr bwMode="auto">
          <a:xfrm>
            <a:off x="8583431" y="3706964"/>
            <a:ext cx="33089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のためレジリエンス機能をさらに充実！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36" name="正方形/長方形 335"/>
          <p:cNvSpPr/>
          <p:nvPr/>
        </p:nvSpPr>
        <p:spPr>
          <a:xfrm>
            <a:off x="7054293" y="3705998"/>
            <a:ext cx="15905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「いざ」という時</a:t>
            </a:r>
            <a:endParaRPr kumimoji="0" lang="en-US" altLang="ja-JP" sz="1600" b="0" i="0" u="none" strike="noStrike" kern="1200" cap="none" spc="0" normalizeH="0" baseline="0" noProof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cxnSp>
        <p:nvCxnSpPr>
          <p:cNvPr id="337" name="直線コネクタ 9"/>
          <p:cNvCxnSpPr>
            <a:cxnSpLocks noChangeShapeType="1"/>
          </p:cNvCxnSpPr>
          <p:nvPr/>
        </p:nvCxnSpPr>
        <p:spPr bwMode="auto">
          <a:xfrm>
            <a:off x="129874" y="4138500"/>
            <a:ext cx="6333300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" name="正方形/長方形 19"/>
          <p:cNvSpPr>
            <a:spLocks noChangeArrowheads="1"/>
          </p:cNvSpPr>
          <p:nvPr/>
        </p:nvSpPr>
        <p:spPr bwMode="auto">
          <a:xfrm>
            <a:off x="125111" y="3762262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cxnSp>
        <p:nvCxnSpPr>
          <p:cNvPr id="339" name="直線コネクタ 9"/>
          <p:cNvCxnSpPr>
            <a:cxnSpLocks noChangeShapeType="1"/>
          </p:cNvCxnSpPr>
          <p:nvPr/>
        </p:nvCxnSpPr>
        <p:spPr bwMode="auto">
          <a:xfrm>
            <a:off x="6814228" y="4129381"/>
            <a:ext cx="5837656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0" name="正方形/長方形 19"/>
          <p:cNvSpPr>
            <a:spLocks noChangeArrowheads="1"/>
          </p:cNvSpPr>
          <p:nvPr/>
        </p:nvSpPr>
        <p:spPr bwMode="auto">
          <a:xfrm>
            <a:off x="6809465" y="3753143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cxnSp>
        <p:nvCxnSpPr>
          <p:cNvPr id="341" name="直線コネクタ 9"/>
          <p:cNvCxnSpPr>
            <a:cxnSpLocks noChangeShapeType="1"/>
          </p:cNvCxnSpPr>
          <p:nvPr/>
        </p:nvCxnSpPr>
        <p:spPr bwMode="auto">
          <a:xfrm>
            <a:off x="6811874" y="7963547"/>
            <a:ext cx="5837656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2" name="正方形/長方形 19"/>
          <p:cNvSpPr>
            <a:spLocks noChangeArrowheads="1"/>
          </p:cNvSpPr>
          <p:nvPr/>
        </p:nvSpPr>
        <p:spPr bwMode="auto">
          <a:xfrm>
            <a:off x="6807111" y="7587309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343" name="テキスト ボックス 342"/>
          <p:cNvSpPr txBox="1"/>
          <p:nvPr/>
        </p:nvSpPr>
        <p:spPr>
          <a:xfrm>
            <a:off x="4350119" y="4435000"/>
            <a:ext cx="229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コロナ快適ホームアプリ</a:t>
            </a:r>
            <a:endParaRPr kumimoji="1" lang="en-US" altLang="ja-JP" sz="1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でもっと快適！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9" name="Rectangle 61"/>
          <p:cNvSpPr>
            <a:spLocks/>
          </p:cNvSpPr>
          <p:nvPr/>
        </p:nvSpPr>
        <p:spPr bwMode="auto">
          <a:xfrm>
            <a:off x="413369" y="1097214"/>
            <a:ext cx="2262187" cy="59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8" tIns="46798" rIns="46798" bIns="46798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SzTx/>
              <a:buNone/>
            </a:pP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３階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でもパワフルシャワー、</a:t>
            </a:r>
          </a:p>
          <a:p>
            <a:pPr>
              <a:lnSpc>
                <a:spcPct val="115000"/>
              </a:lnSpc>
              <a:spcBef>
                <a:spcPct val="0"/>
              </a:spcBef>
              <a:buSzTx/>
              <a:buNone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奥行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45cm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で省スペース！</a:t>
            </a:r>
          </a:p>
        </p:txBody>
      </p:sp>
      <p:pic>
        <p:nvPicPr>
          <p:cNvPr id="206" name="図 20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83" y="1034395"/>
            <a:ext cx="1388715" cy="2368378"/>
          </a:xfrm>
          <a:prstGeom prst="rect">
            <a:avLst/>
          </a:prstGeom>
        </p:spPr>
      </p:pic>
      <p:pic>
        <p:nvPicPr>
          <p:cNvPr id="207" name="図 20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60" y="2539066"/>
            <a:ext cx="1121843" cy="863707"/>
          </a:xfrm>
          <a:prstGeom prst="rect">
            <a:avLst/>
          </a:prstGeom>
        </p:spPr>
      </p:pic>
      <p:pic>
        <p:nvPicPr>
          <p:cNvPr id="227" name="図 22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20" y="8164917"/>
            <a:ext cx="1383584" cy="1299757"/>
          </a:xfrm>
          <a:prstGeom prst="rect">
            <a:avLst/>
          </a:prstGeom>
        </p:spPr>
      </p:pic>
      <p:pic>
        <p:nvPicPr>
          <p:cNvPr id="166" name="図 16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3253" r="7346" b="9170"/>
          <a:stretch/>
        </p:blipFill>
        <p:spPr>
          <a:xfrm>
            <a:off x="6604761" y="1942040"/>
            <a:ext cx="1248007" cy="1017519"/>
          </a:xfrm>
          <a:prstGeom prst="rect">
            <a:avLst/>
          </a:prstGeom>
        </p:spPr>
      </p:pic>
      <p:pic>
        <p:nvPicPr>
          <p:cNvPr id="167" name="図 166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3253" r="7346" b="9170"/>
          <a:stretch/>
        </p:blipFill>
        <p:spPr>
          <a:xfrm>
            <a:off x="10343003" y="1224154"/>
            <a:ext cx="984446" cy="8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12801600" cy="79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12"/>
          <p:cNvSpPr>
            <a:spLocks noChangeArrowheads="1"/>
          </p:cNvSpPr>
          <p:nvPr/>
        </p:nvSpPr>
        <p:spPr bwMode="auto">
          <a:xfrm>
            <a:off x="7579518" y="-6554"/>
            <a:ext cx="1056424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7"/>
          <p:cNvSpPr>
            <a:spLocks noChangeArrowheads="1"/>
          </p:cNvSpPr>
          <p:nvPr/>
        </p:nvSpPr>
        <p:spPr bwMode="auto">
          <a:xfrm>
            <a:off x="2363440" y="-9056"/>
            <a:ext cx="3282058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15"/>
          <p:cNvSpPr>
            <a:spLocks/>
          </p:cNvSpPr>
          <p:nvPr/>
        </p:nvSpPr>
        <p:spPr bwMode="auto">
          <a:xfrm>
            <a:off x="2404084" y="133622"/>
            <a:ext cx="1286569" cy="41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自然冷媒</a:t>
            </a:r>
            <a:r>
              <a: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CO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2</a:t>
            </a: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家庭用</a:t>
            </a:r>
          </a:p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ヒートポンプ給湯機</a:t>
            </a:r>
          </a:p>
        </p:txBody>
      </p:sp>
      <p:sp>
        <p:nvSpPr>
          <p:cNvPr id="8" name="Rectangle 21"/>
          <p:cNvSpPr>
            <a:spLocks/>
          </p:cNvSpPr>
          <p:nvPr/>
        </p:nvSpPr>
        <p:spPr bwMode="auto">
          <a:xfrm>
            <a:off x="7723722" y="194652"/>
            <a:ext cx="807270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フルオート</a:t>
            </a:r>
          </a:p>
        </p:txBody>
      </p:sp>
      <p:sp>
        <p:nvSpPr>
          <p:cNvPr id="9" name="Rectangle 51"/>
          <p:cNvSpPr>
            <a:spLocks/>
          </p:cNvSpPr>
          <p:nvPr/>
        </p:nvSpPr>
        <p:spPr bwMode="auto">
          <a:xfrm>
            <a:off x="3296823" y="130754"/>
            <a:ext cx="2646363" cy="4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コロナエコキュート</a:t>
            </a:r>
          </a:p>
        </p:txBody>
      </p:sp>
      <p:sp>
        <p:nvSpPr>
          <p:cNvPr id="10" name="Rectangle 16"/>
          <p:cNvSpPr>
            <a:spLocks/>
          </p:cNvSpPr>
          <p:nvPr/>
        </p:nvSpPr>
        <p:spPr bwMode="auto">
          <a:xfrm>
            <a:off x="5737269" y="130254"/>
            <a:ext cx="1815559" cy="53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一般地向け（－</a:t>
            </a:r>
            <a:r>
              <a:rPr kumimoji="0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10℃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対応）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10387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HGP創英角ｺﾞｼｯｸUB" panose="020B0900000000000000" pitchFamily="50" charset="-128"/>
            </a:endParaRPr>
          </a:p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37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0L</a:t>
            </a:r>
            <a:endParaRPr kumimoji="0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0387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HGP創英角ｺﾞｼｯｸUB" panose="020B0900000000000000" pitchFamily="50" charset="-128"/>
            </a:endParaRPr>
          </a:p>
        </p:txBody>
      </p:sp>
      <p:pic>
        <p:nvPicPr>
          <p:cNvPr id="11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9" y="134738"/>
            <a:ext cx="1863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42"/>
          <p:cNvGrpSpPr>
            <a:grpSpLocks/>
          </p:cNvGrpSpPr>
          <p:nvPr/>
        </p:nvGrpSpPr>
        <p:grpSpPr bwMode="auto">
          <a:xfrm>
            <a:off x="8601978" y="141538"/>
            <a:ext cx="4285786" cy="571552"/>
            <a:chOff x="10845800" y="379413"/>
            <a:chExt cx="3964484" cy="528298"/>
          </a:xfrm>
        </p:grpSpPr>
        <p:grpSp>
          <p:nvGrpSpPr>
            <p:cNvPr id="13" name="グループ化 143"/>
            <p:cNvGrpSpPr>
              <a:grpSpLocks/>
            </p:cNvGrpSpPr>
            <p:nvPr/>
          </p:nvGrpSpPr>
          <p:grpSpPr bwMode="auto">
            <a:xfrm>
              <a:off x="10845800" y="379413"/>
              <a:ext cx="3964484" cy="528298"/>
              <a:chOff x="10845800" y="379413"/>
              <a:chExt cx="3964484" cy="528298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10845800" y="379413"/>
                <a:ext cx="3964484" cy="528298"/>
                <a:chOff x="-77788" y="0"/>
                <a:chExt cx="3964485" cy="527905"/>
              </a:xfrm>
            </p:grpSpPr>
            <p:pic>
              <p:nvPicPr>
                <p:cNvPr id="26" name="Picture 41" descr="名称未設定-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368" b="76176"/>
                <a:stretch>
                  <a:fillRect/>
                </a:stretch>
              </p:blipFill>
              <p:spPr bwMode="auto">
                <a:xfrm>
                  <a:off x="131762" y="0"/>
                  <a:ext cx="3563938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ectangle 42"/>
                <p:cNvSpPr>
                  <a:spLocks/>
                </p:cNvSpPr>
                <p:nvPr/>
              </p:nvSpPr>
              <p:spPr bwMode="auto">
                <a:xfrm>
                  <a:off x="-77788" y="316017"/>
                  <a:ext cx="6286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ふろ自動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スイッチオン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Rectangle 43"/>
                <p:cNvSpPr>
                  <a:spLocks/>
                </p:cNvSpPr>
                <p:nvPr/>
              </p:nvSpPr>
              <p:spPr bwMode="auto">
                <a:xfrm>
                  <a:off x="647641" y="333342"/>
                  <a:ext cx="628650" cy="1307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l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お湯はり開始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Rectangle 44"/>
                <p:cNvSpPr>
                  <a:spLocks/>
                </p:cNvSpPr>
                <p:nvPr/>
              </p:nvSpPr>
              <p:spPr bwMode="auto">
                <a:xfrm>
                  <a:off x="1121084" y="291882"/>
                  <a:ext cx="8445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設定された湯温・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湯量でお湯はり停止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Rectangle 45"/>
                <p:cNvSpPr>
                  <a:spLocks/>
                </p:cNvSpPr>
                <p:nvPr/>
              </p:nvSpPr>
              <p:spPr bwMode="auto">
                <a:xfrm>
                  <a:off x="1741676" y="300286"/>
                  <a:ext cx="77470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メロディと音声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ガイドでお知らせ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Rectangle 46"/>
                <p:cNvSpPr>
                  <a:spLocks/>
                </p:cNvSpPr>
                <p:nvPr/>
              </p:nvSpPr>
              <p:spPr bwMode="auto">
                <a:xfrm>
                  <a:off x="2548389" y="304573"/>
                  <a:ext cx="628650" cy="1380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l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入浴を待機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Rectangle 47"/>
                <p:cNvSpPr>
                  <a:spLocks/>
                </p:cNvSpPr>
                <p:nvPr/>
              </p:nvSpPr>
              <p:spPr bwMode="auto">
                <a:xfrm>
                  <a:off x="2973884" y="288710"/>
                  <a:ext cx="912813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入浴を検知して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設定湯温に追いだき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グループ化 383"/>
              <p:cNvGrpSpPr>
                <a:grpSpLocks/>
              </p:cNvGrpSpPr>
              <p:nvPr/>
            </p:nvGrpSpPr>
            <p:grpSpPr bwMode="auto">
              <a:xfrm>
                <a:off x="12894467" y="379413"/>
                <a:ext cx="375438" cy="277812"/>
                <a:chOff x="12732542" y="393700"/>
                <a:chExt cx="375438" cy="277813"/>
              </a:xfrm>
            </p:grpSpPr>
            <p:sp>
              <p:nvSpPr>
                <p:cNvPr id="21" name="正方形/長方形 28"/>
                <p:cNvSpPr>
                  <a:spLocks noChangeArrowheads="1"/>
                </p:cNvSpPr>
                <p:nvPr/>
              </p:nvSpPr>
              <p:spPr bwMode="auto">
                <a:xfrm>
                  <a:off x="12732542" y="393700"/>
                  <a:ext cx="375438" cy="2778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6800" tIns="46800" rIns="46800" bIns="46800" anchor="ctr">
                  <a:spAutoFit/>
                </a:bodyPr>
                <a:lstStyle>
                  <a:lvl1pPr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22" name="Picture 429" descr="C:\Users\0128282\Desktop\アセット 1 - コピー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32542" y="452437"/>
                  <a:ext cx="269900" cy="219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" name="グループ化 30"/>
                <p:cNvGrpSpPr>
                  <a:grpSpLocks/>
                </p:cNvGrpSpPr>
                <p:nvPr/>
              </p:nvGrpSpPr>
              <p:grpSpPr bwMode="auto">
                <a:xfrm rot="-486031">
                  <a:off x="12960604" y="523413"/>
                  <a:ext cx="140931" cy="126122"/>
                  <a:chOff x="12864062" y="399465"/>
                  <a:chExt cx="197130" cy="176415"/>
                </a:xfrm>
              </p:grpSpPr>
              <p:sp>
                <p:nvSpPr>
                  <p:cNvPr id="24" name="稲妻 29"/>
                  <p:cNvSpPr>
                    <a:spLocks noChangeArrowheads="1"/>
                  </p:cNvSpPr>
                  <p:nvPr/>
                </p:nvSpPr>
                <p:spPr bwMode="auto">
                  <a:xfrm rot="4756427">
                    <a:off x="12913591" y="349936"/>
                    <a:ext cx="85145" cy="184204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稲妻 438"/>
                  <p:cNvSpPr>
                    <a:spLocks noChangeArrowheads="1"/>
                  </p:cNvSpPr>
                  <p:nvPr/>
                </p:nvSpPr>
                <p:spPr bwMode="auto">
                  <a:xfrm rot="4168104" flipH="1">
                    <a:off x="12932086" y="446775"/>
                    <a:ext cx="94629" cy="163582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" name="正方形/長方形 446"/>
              <p:cNvSpPr>
                <a:spLocks noChangeArrowheads="1"/>
              </p:cNvSpPr>
              <p:nvPr/>
            </p:nvSpPr>
            <p:spPr bwMode="auto">
              <a:xfrm>
                <a:off x="10988510" y="379413"/>
                <a:ext cx="515143" cy="2778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6800" tIns="46800" rIns="46800" bIns="46800" anchor="ctr">
                <a:spAutoFit/>
              </a:bodyPr>
              <a:lstStyle>
                <a:lvl1pPr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spcBef>
                    <a:spcPts val="1200"/>
                  </a:spcBef>
                  <a:buSzPct val="100000"/>
                  <a:buChar char="•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pic>
            <p:nvPicPr>
              <p:cNvPr id="19" name="図 17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75" t="2544" r="7207" b="77975"/>
              <a:stretch>
                <a:fillRect/>
              </a:stretch>
            </p:blipFill>
            <p:spPr bwMode="auto">
              <a:xfrm>
                <a:off x="11005972" y="387320"/>
                <a:ext cx="379506" cy="29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32" descr="C:\Users\0128282\Desktop\s15r241w90un76ps_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05448">
                <a:off x="11287622" y="613395"/>
                <a:ext cx="183942" cy="11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4" name="直線コネクタ 144"/>
            <p:cNvCxnSpPr>
              <a:cxnSpLocks noChangeShapeType="1"/>
              <a:stCxn id="19" idx="1"/>
              <a:endCxn id="19" idx="1"/>
            </p:cNvCxnSpPr>
            <p:nvPr/>
          </p:nvCxnSpPr>
          <p:spPr bwMode="auto">
            <a:xfrm>
              <a:off x="11005972" y="532427"/>
              <a:ext cx="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コネクタ 145"/>
            <p:cNvCxnSpPr>
              <a:cxnSpLocks noChangeShapeType="1"/>
            </p:cNvCxnSpPr>
            <p:nvPr/>
          </p:nvCxnSpPr>
          <p:spPr bwMode="auto">
            <a:xfrm>
              <a:off x="11051942" y="504963"/>
              <a:ext cx="0" cy="75063"/>
            </a:xfrm>
            <a:prstGeom prst="line">
              <a:avLst/>
            </a:prstGeom>
            <a:noFill/>
            <a:ln w="28575" algn="ctr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3" name="直線コネクタ 32"/>
          <p:cNvCxnSpPr/>
          <p:nvPr/>
        </p:nvCxnSpPr>
        <p:spPr>
          <a:xfrm>
            <a:off x="0" y="717849"/>
            <a:ext cx="12801600" cy="356"/>
          </a:xfrm>
          <a:prstGeom prst="line">
            <a:avLst/>
          </a:prstGeom>
          <a:ln>
            <a:solidFill>
              <a:srgbClr val="1038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図 1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83" y="6765992"/>
            <a:ext cx="1448874" cy="1699558"/>
          </a:xfrm>
          <a:prstGeom prst="rect">
            <a:avLst/>
          </a:prstGeom>
        </p:spPr>
      </p:pic>
      <p:pic>
        <p:nvPicPr>
          <p:cNvPr id="158" name="図 1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55" y="6743428"/>
            <a:ext cx="1240678" cy="1644323"/>
          </a:xfrm>
          <a:prstGeom prst="rect">
            <a:avLst/>
          </a:prstGeom>
        </p:spPr>
      </p:pic>
      <p:pic>
        <p:nvPicPr>
          <p:cNvPr id="161" name="図 1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48" y="6778679"/>
            <a:ext cx="1206687" cy="1589088"/>
          </a:xfrm>
          <a:prstGeom prst="rect">
            <a:avLst/>
          </a:prstGeom>
        </p:spPr>
      </p:pic>
      <p:pic>
        <p:nvPicPr>
          <p:cNvPr id="163" name="図 16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389" y="6756827"/>
            <a:ext cx="1206686" cy="1644323"/>
          </a:xfrm>
          <a:prstGeom prst="rect">
            <a:avLst/>
          </a:prstGeom>
        </p:spPr>
      </p:pic>
      <p:sp>
        <p:nvSpPr>
          <p:cNvPr id="165" name="テキスト ボックス 164"/>
          <p:cNvSpPr txBox="1"/>
          <p:nvPr/>
        </p:nvSpPr>
        <p:spPr>
          <a:xfrm>
            <a:off x="6964235" y="6401106"/>
            <a:ext cx="44946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台所リモコンのお知らせサインが入浴者の状況をお知らせします。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grpSp>
        <p:nvGrpSpPr>
          <p:cNvPr id="167" name="グループ化 166"/>
          <p:cNvGrpSpPr/>
          <p:nvPr/>
        </p:nvGrpSpPr>
        <p:grpSpPr>
          <a:xfrm>
            <a:off x="5731109" y="6335104"/>
            <a:ext cx="1305311" cy="451463"/>
            <a:chOff x="96895" y="1731177"/>
            <a:chExt cx="1305311" cy="451463"/>
          </a:xfrm>
        </p:grpSpPr>
        <p:sp>
          <p:nvSpPr>
            <p:cNvPr id="168" name="正方形/長方形 167"/>
            <p:cNvSpPr/>
            <p:nvPr/>
          </p:nvSpPr>
          <p:spPr>
            <a:xfrm>
              <a:off x="185851" y="1731177"/>
              <a:ext cx="1140315" cy="424229"/>
            </a:xfrm>
            <a:prstGeom prst="rect">
              <a:avLst/>
            </a:prstGeom>
            <a:solidFill>
              <a:srgbClr val="FFE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96895" y="1751753"/>
              <a:ext cx="13053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入浴お知らせ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台所リモコン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)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73" name="テキスト ボックス 172"/>
          <p:cNvSpPr txBox="1"/>
          <p:nvPr/>
        </p:nvSpPr>
        <p:spPr>
          <a:xfrm>
            <a:off x="6955246" y="678931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浴室に</a:t>
            </a:r>
            <a:endParaRPr kumimoji="1" lang="en-US" altLang="ja-JP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入ったわね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8910739" y="6828115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入浴中ね！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10604008" y="677141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おふろを</a:t>
            </a:r>
            <a:endParaRPr kumimoji="1" lang="en-US" altLang="ja-JP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出たわね！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12311641" y="67699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浴室を</a:t>
            </a:r>
            <a:endParaRPr kumimoji="1" lang="en-US" altLang="ja-JP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出たのね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77" name="二等辺三角形 176"/>
          <p:cNvSpPr/>
          <p:nvPr/>
        </p:nvSpPr>
        <p:spPr>
          <a:xfrm rot="5400000">
            <a:off x="7275875" y="7548161"/>
            <a:ext cx="235981" cy="128653"/>
          </a:xfrm>
          <a:prstGeom prst="triangle">
            <a:avLst/>
          </a:prstGeom>
          <a:solidFill>
            <a:srgbClr val="AEC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8" name="二等辺三角形 177"/>
          <p:cNvSpPr/>
          <p:nvPr/>
        </p:nvSpPr>
        <p:spPr>
          <a:xfrm rot="5400000">
            <a:off x="9061488" y="7530703"/>
            <a:ext cx="235981" cy="128653"/>
          </a:xfrm>
          <a:prstGeom prst="triangle">
            <a:avLst/>
          </a:prstGeom>
          <a:solidFill>
            <a:srgbClr val="AEC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9" name="二等辺三角形 178"/>
          <p:cNvSpPr/>
          <p:nvPr/>
        </p:nvSpPr>
        <p:spPr>
          <a:xfrm rot="5400000">
            <a:off x="10686064" y="7546679"/>
            <a:ext cx="235981" cy="128653"/>
          </a:xfrm>
          <a:prstGeom prst="triangle">
            <a:avLst/>
          </a:prstGeom>
          <a:solidFill>
            <a:srgbClr val="AEC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782639" y="9094354"/>
            <a:ext cx="2386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ワンボタンで浴室の音を聞くことができます。シャワーなどの小さい音も確認できて安心です。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grpSp>
        <p:nvGrpSpPr>
          <p:cNvPr id="181" name="グループ化 180"/>
          <p:cNvGrpSpPr/>
          <p:nvPr/>
        </p:nvGrpSpPr>
        <p:grpSpPr>
          <a:xfrm>
            <a:off x="5852291" y="8630435"/>
            <a:ext cx="1257233" cy="426329"/>
            <a:chOff x="125893" y="1729077"/>
            <a:chExt cx="1257233" cy="426329"/>
          </a:xfrm>
        </p:grpSpPr>
        <p:sp>
          <p:nvSpPr>
            <p:cNvPr id="182" name="正方形/長方形 181"/>
            <p:cNvSpPr/>
            <p:nvPr/>
          </p:nvSpPr>
          <p:spPr>
            <a:xfrm>
              <a:off x="185851" y="1731177"/>
              <a:ext cx="1140315" cy="424229"/>
            </a:xfrm>
            <a:prstGeom prst="rect">
              <a:avLst/>
            </a:prstGeom>
            <a:solidFill>
              <a:srgbClr val="FFE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" name="テキスト ボックス 182"/>
            <p:cNvSpPr txBox="1"/>
            <p:nvPr/>
          </p:nvSpPr>
          <p:spPr>
            <a:xfrm>
              <a:off x="125893" y="1729077"/>
              <a:ext cx="1257233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音声モニター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台所リモコン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)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84" name="グループ化 183"/>
          <p:cNvGrpSpPr/>
          <p:nvPr/>
        </p:nvGrpSpPr>
        <p:grpSpPr>
          <a:xfrm>
            <a:off x="8566654" y="8604081"/>
            <a:ext cx="1213545" cy="434212"/>
            <a:chOff x="149235" y="1721194"/>
            <a:chExt cx="1213545" cy="434212"/>
          </a:xfrm>
        </p:grpSpPr>
        <p:sp>
          <p:nvSpPr>
            <p:cNvPr id="185" name="正方形/長方形 184"/>
            <p:cNvSpPr/>
            <p:nvPr/>
          </p:nvSpPr>
          <p:spPr>
            <a:xfrm>
              <a:off x="185851" y="1731177"/>
              <a:ext cx="1140315" cy="424229"/>
            </a:xfrm>
            <a:prstGeom prst="rect">
              <a:avLst/>
            </a:prstGeom>
            <a:solidFill>
              <a:srgbClr val="FFE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" name="テキスト ボックス 185"/>
            <p:cNvSpPr txBox="1"/>
            <p:nvPr/>
          </p:nvSpPr>
          <p:spPr>
            <a:xfrm>
              <a:off x="149235" y="1721194"/>
              <a:ext cx="12135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浴室モニター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台所リモコン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)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87" name="テキスト ボックス 186"/>
          <p:cNvSpPr txBox="1"/>
          <p:nvPr/>
        </p:nvSpPr>
        <p:spPr>
          <a:xfrm>
            <a:off x="8542163" y="9088233"/>
            <a:ext cx="2327718" cy="51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台所リモコンの「浴室モニタースイッチ」を押すと、入浴している方の入浴時間や状況を確認できます。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8" name="テキスト ボックス 13"/>
          <p:cNvSpPr txBox="1">
            <a:spLocks noChangeArrowheads="1"/>
          </p:cNvSpPr>
          <p:nvPr/>
        </p:nvSpPr>
        <p:spPr bwMode="auto">
          <a:xfrm>
            <a:off x="5903533" y="5786358"/>
            <a:ext cx="4126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コロナエコキュート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</a:t>
            </a: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みまもり機能充実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で</a:t>
            </a:r>
            <a:endParaRPr kumimoji="1" lang="en-US" altLang="ja-JP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9" name="テキスト ボックス 13"/>
          <p:cNvSpPr txBox="1">
            <a:spLocks noChangeArrowheads="1"/>
          </p:cNvSpPr>
          <p:nvPr/>
        </p:nvSpPr>
        <p:spPr bwMode="auto">
          <a:xfrm>
            <a:off x="9258033" y="5797899"/>
            <a:ext cx="31204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家族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</a:t>
            </a: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快適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入浴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を</a:t>
            </a: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サポート</a:t>
            </a:r>
            <a:endParaRPr kumimoji="1" lang="ja-JP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11335305" y="8524897"/>
            <a:ext cx="19988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コロナのエコキュートで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93" name="図 1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891" y="8803652"/>
            <a:ext cx="690831" cy="690831"/>
          </a:xfrm>
          <a:prstGeom prst="rect">
            <a:avLst/>
          </a:prstGeom>
        </p:spPr>
      </p:pic>
      <p:pic>
        <p:nvPicPr>
          <p:cNvPr id="194" name="図 19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95" y="8815833"/>
            <a:ext cx="680743" cy="680743"/>
          </a:xfrm>
          <a:prstGeom prst="rect">
            <a:avLst/>
          </a:prstGeom>
        </p:spPr>
      </p:pic>
      <p:sp>
        <p:nvSpPr>
          <p:cNvPr id="195" name="テキスト ボックス 194"/>
          <p:cNvSpPr txBox="1"/>
          <p:nvPr/>
        </p:nvSpPr>
        <p:spPr>
          <a:xfrm>
            <a:off x="11257148" y="8661536"/>
            <a:ext cx="16139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子育てママの困った</a:t>
            </a:r>
            <a:r>
              <a:rPr kumimoji="1" lang="en-US" altLang="ja-JP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</a:t>
            </a:r>
            <a:r>
              <a:rPr kumimoji="1" lang="ja-JP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を解決！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12105884" y="9438435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▲動画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11279913" y="9430142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▲サイト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98" name="直線コネクタ 197"/>
          <p:cNvCxnSpPr/>
          <p:nvPr/>
        </p:nvCxnSpPr>
        <p:spPr>
          <a:xfrm>
            <a:off x="8286452" y="8621085"/>
            <a:ext cx="0" cy="90459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5779260" y="8485533"/>
            <a:ext cx="705580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10986794" y="8518528"/>
            <a:ext cx="0" cy="91990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テキスト ボックス 13"/>
          <p:cNvSpPr txBox="1">
            <a:spLocks noChangeArrowheads="1"/>
          </p:cNvSpPr>
          <p:nvPr/>
        </p:nvSpPr>
        <p:spPr bwMode="auto">
          <a:xfrm>
            <a:off x="493355" y="924118"/>
            <a:ext cx="98700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太陽光発電余剰電力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自家消費</a:t>
            </a:r>
            <a:r>
              <a:rPr kumimoji="1" lang="ja-JP" altLang="en-US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をおすすめします！　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コロナエコキュートは</a:t>
            </a:r>
            <a:r>
              <a:rPr kumimoji="1" lang="ja-JP" altLang="en-US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太陽光発電余剰電力を有効活用できます。</a:t>
            </a:r>
            <a:endParaRPr kumimoji="1" lang="ja-JP" altLang="en-US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2" name="角丸四角形 305"/>
          <p:cNvSpPr>
            <a:spLocks noChangeArrowheads="1"/>
          </p:cNvSpPr>
          <p:nvPr/>
        </p:nvSpPr>
        <p:spPr bwMode="auto">
          <a:xfrm>
            <a:off x="10310003" y="1657417"/>
            <a:ext cx="2375072" cy="445708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03" name="テキスト ボックス 8"/>
          <p:cNvSpPr txBox="1">
            <a:spLocks noChangeArrowheads="1"/>
          </p:cNvSpPr>
          <p:nvPr/>
        </p:nvSpPr>
        <p:spPr bwMode="auto">
          <a:xfrm>
            <a:off x="10408396" y="1644386"/>
            <a:ext cx="16337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プラス</a:t>
            </a:r>
          </a:p>
        </p:txBody>
      </p:sp>
      <p:sp>
        <p:nvSpPr>
          <p:cNvPr id="204" name="テキスト ボックス 258"/>
          <p:cNvSpPr txBox="1">
            <a:spLocks noChangeArrowheads="1"/>
          </p:cNvSpPr>
          <p:nvPr/>
        </p:nvSpPr>
        <p:spPr bwMode="auto">
          <a:xfrm>
            <a:off x="10405167" y="1933611"/>
            <a:ext cx="21339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自動で余った電力を使って沸き上げます。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5" name="テキスト ボックス 258"/>
          <p:cNvSpPr txBox="1">
            <a:spLocks noChangeArrowheads="1"/>
          </p:cNvSpPr>
          <p:nvPr/>
        </p:nvSpPr>
        <p:spPr bwMode="auto">
          <a:xfrm>
            <a:off x="10275351" y="2215215"/>
            <a:ext cx="240593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専用の</a:t>
            </a: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を介して天気予測データを基にエコキュートの運転を計画します。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6" name="角丸四角形 305"/>
          <p:cNvSpPr>
            <a:spLocks noChangeArrowheads="1"/>
          </p:cNvSpPr>
          <p:nvPr/>
        </p:nvSpPr>
        <p:spPr bwMode="auto">
          <a:xfrm>
            <a:off x="10300594" y="2862294"/>
            <a:ext cx="2364628" cy="44856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12" name="テキスト ボックス 8"/>
          <p:cNvSpPr txBox="1">
            <a:spLocks noChangeArrowheads="1"/>
          </p:cNvSpPr>
          <p:nvPr/>
        </p:nvSpPr>
        <p:spPr bwMode="auto">
          <a:xfrm>
            <a:off x="10346020" y="2856891"/>
            <a:ext cx="1757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</a:t>
            </a:r>
            <a:endParaRPr kumimoji="1" lang="ja-JP" altLang="en-US" sz="1200" b="1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3" name="テキスト ボックス 258"/>
          <p:cNvSpPr txBox="1">
            <a:spLocks noChangeArrowheads="1"/>
          </p:cNvSpPr>
          <p:nvPr/>
        </p:nvSpPr>
        <p:spPr bwMode="auto">
          <a:xfrm>
            <a:off x="10398661" y="3136942"/>
            <a:ext cx="6976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手動で設定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4" name="テキスト ボックス 258"/>
          <p:cNvSpPr txBox="1">
            <a:spLocks noChangeArrowheads="1"/>
          </p:cNvSpPr>
          <p:nvPr/>
        </p:nvSpPr>
        <p:spPr bwMode="auto">
          <a:xfrm>
            <a:off x="10299303" y="3421137"/>
            <a:ext cx="238577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を導入していないご家庭でも、天気予報を確認して台所リモコンから手動で設定できます。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15" name="直線コネクタ 214"/>
          <p:cNvCxnSpPr/>
          <p:nvPr/>
        </p:nvCxnSpPr>
        <p:spPr>
          <a:xfrm>
            <a:off x="10405167" y="1905565"/>
            <a:ext cx="210746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>
            <a:off x="10405167" y="3118070"/>
            <a:ext cx="208908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" name="図 2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0" b="6188"/>
          <a:stretch/>
        </p:blipFill>
        <p:spPr>
          <a:xfrm>
            <a:off x="5977601" y="2276108"/>
            <a:ext cx="4185142" cy="1980844"/>
          </a:xfrm>
          <a:prstGeom prst="rect">
            <a:avLst/>
          </a:prstGeom>
        </p:spPr>
      </p:pic>
      <p:sp>
        <p:nvSpPr>
          <p:cNvPr id="227" name="テキスト ボックス 8"/>
          <p:cNvSpPr txBox="1">
            <a:spLocks noChangeArrowheads="1"/>
          </p:cNvSpPr>
          <p:nvPr/>
        </p:nvSpPr>
        <p:spPr bwMode="auto">
          <a:xfrm>
            <a:off x="10363365" y="4199070"/>
            <a:ext cx="1636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ソーラーモードアプリ</a:t>
            </a:r>
            <a:endParaRPr kumimoji="1" lang="ja-JP" altLang="en-US" sz="1200" b="1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8" name="テキスト ボックス 258"/>
          <p:cNvSpPr txBox="1">
            <a:spLocks noChangeArrowheads="1"/>
          </p:cNvSpPr>
          <p:nvPr/>
        </p:nvSpPr>
        <p:spPr bwMode="auto">
          <a:xfrm>
            <a:off x="10377515" y="4486991"/>
            <a:ext cx="1620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アプリが自動で天気予報を確認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9" name="テキスト ボックス 258"/>
          <p:cNvSpPr txBox="1">
            <a:spLocks noChangeArrowheads="1"/>
          </p:cNvSpPr>
          <p:nvPr/>
        </p:nvSpPr>
        <p:spPr bwMode="auto">
          <a:xfrm>
            <a:off x="10275351" y="4885472"/>
            <a:ext cx="25117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を導入していないご家庭でも、アプリの設定を行うことで、天気予測データを基に、自動でエコキュートの沸き上げ運転を計画します。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5844915" y="1828834"/>
            <a:ext cx="4292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天気予報を確認して、夜間の沸き上げを一部昼間へ移動して、昼間に発電</a:t>
            </a:r>
            <a:endParaRPr kumimoji="1" lang="en-US" altLang="ja-JP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した電力で沸き上げ運転を行うことができます。</a:t>
            </a:r>
            <a:endParaRPr kumimoji="1" lang="ja-JP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9027067" y="2897231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＜制御イメージ＞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7" name="角丸四角形 305"/>
          <p:cNvSpPr>
            <a:spLocks noChangeArrowheads="1"/>
          </p:cNvSpPr>
          <p:nvPr/>
        </p:nvSpPr>
        <p:spPr bwMode="auto">
          <a:xfrm>
            <a:off x="10310003" y="4212406"/>
            <a:ext cx="2364628" cy="44856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cxnSp>
        <p:nvCxnSpPr>
          <p:cNvPr id="248" name="直線コネクタ 247"/>
          <p:cNvCxnSpPr/>
          <p:nvPr/>
        </p:nvCxnSpPr>
        <p:spPr>
          <a:xfrm>
            <a:off x="10414576" y="4468182"/>
            <a:ext cx="208908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>
            <a:off x="5722890" y="1506132"/>
            <a:ext cx="0" cy="391583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テキスト ボックス 256"/>
          <p:cNvSpPr txBox="1"/>
          <p:nvPr/>
        </p:nvSpPr>
        <p:spPr>
          <a:xfrm>
            <a:off x="67081" y="1483067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２００９年１１月から始まった</a:t>
            </a: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太陽光発電余剰電力の固定価格買取制度「ＦＩＴ」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における</a:t>
            </a:r>
            <a:endParaRPr kumimoji="1" lang="ja-JP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買取期間が、２０１９年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１２月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から順次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終了（卒ＦＩＴ）しています。</a:t>
            </a:r>
          </a:p>
        </p:txBody>
      </p:sp>
      <p:pic>
        <p:nvPicPr>
          <p:cNvPr id="258" name="図 257">
            <a:extLst>
              <a:ext uri="{FF2B5EF4-FFF2-40B4-BE49-F238E27FC236}">
                <a16:creationId xmlns:a16="http://schemas.microsoft.com/office/drawing/2014/main" id="{3129773C-907A-094D-AFE9-664968CDAB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4898" y="1703729"/>
            <a:ext cx="1329599" cy="851883"/>
          </a:xfrm>
          <a:prstGeom prst="rect">
            <a:avLst/>
          </a:prstGeom>
        </p:spPr>
      </p:pic>
      <p:sp>
        <p:nvSpPr>
          <p:cNvPr id="283" name="テキスト ボックス 282"/>
          <p:cNvSpPr txBox="1"/>
          <p:nvPr/>
        </p:nvSpPr>
        <p:spPr>
          <a:xfrm>
            <a:off x="546832" y="6405054"/>
            <a:ext cx="217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　売電価格の推移</a:t>
            </a:r>
          </a:p>
          <a:p>
            <a:pPr algn="l"/>
            <a:endParaRPr kumimoji="1" lang="ja-JP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47550213-B21C-B340-A6C7-F26DA707C423}"/>
              </a:ext>
            </a:extLst>
          </p:cNvPr>
          <p:cNvSpPr txBox="1"/>
          <p:nvPr/>
        </p:nvSpPr>
        <p:spPr>
          <a:xfrm>
            <a:off x="837776" y="8841320"/>
            <a:ext cx="3701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年は全てのエリアにおいてグリットパリティとなり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断然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、自家消費がオススメ！</a:t>
            </a:r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142115" y="9356029"/>
            <a:ext cx="51700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グリットパリティ</a:t>
            </a:r>
            <a:r>
              <a:rPr kumimoji="1" lang="en-US" altLang="ja-JP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再生可能エネルギーで発電した電力コストが、電力会社から購入する電気代と同等かもしくは安価になること。</a:t>
            </a:r>
          </a:p>
        </p:txBody>
      </p:sp>
      <p:sp>
        <p:nvSpPr>
          <p:cNvPr id="290" name="角丸四角形 305"/>
          <p:cNvSpPr>
            <a:spLocks noChangeArrowheads="1"/>
          </p:cNvSpPr>
          <p:nvPr/>
        </p:nvSpPr>
        <p:spPr bwMode="auto">
          <a:xfrm>
            <a:off x="139257" y="8788930"/>
            <a:ext cx="5219299" cy="52187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91" name="テキスト ボックス 290"/>
          <p:cNvSpPr txBox="1"/>
          <p:nvPr/>
        </p:nvSpPr>
        <p:spPr>
          <a:xfrm>
            <a:off x="5839865" y="1473601"/>
            <a:ext cx="4466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コロナエコキュートは太陽光発電余剰電力を使えます！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92" name="グループ化 291"/>
          <p:cNvGrpSpPr/>
          <p:nvPr/>
        </p:nvGrpSpPr>
        <p:grpSpPr>
          <a:xfrm>
            <a:off x="12107890" y="4157501"/>
            <a:ext cx="407501" cy="452635"/>
            <a:chOff x="3289753" y="4746779"/>
            <a:chExt cx="407501" cy="452635"/>
          </a:xfrm>
        </p:grpSpPr>
        <p:pic>
          <p:nvPicPr>
            <p:cNvPr id="293" name="図 2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753" y="4747831"/>
              <a:ext cx="407501" cy="449931"/>
            </a:xfrm>
            <a:prstGeom prst="rect">
              <a:avLst/>
            </a:prstGeom>
          </p:spPr>
        </p:pic>
        <p:sp>
          <p:nvSpPr>
            <p:cNvPr id="294" name="角丸四角形 293"/>
            <p:cNvSpPr/>
            <p:nvPr/>
          </p:nvSpPr>
          <p:spPr>
            <a:xfrm>
              <a:off x="3293310" y="4746779"/>
              <a:ext cx="400296" cy="452635"/>
            </a:xfrm>
            <a:prstGeom prst="roundRect">
              <a:avLst>
                <a:gd name="adj" fmla="val 10373"/>
              </a:avLst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97" name="図 29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580" y="6774634"/>
            <a:ext cx="2446023" cy="1776462"/>
          </a:xfrm>
          <a:prstGeom prst="rect">
            <a:avLst/>
          </a:prstGeom>
        </p:spPr>
      </p:pic>
      <p:cxnSp>
        <p:nvCxnSpPr>
          <p:cNvPr id="300" name="直線コネクタ 9"/>
          <p:cNvCxnSpPr>
            <a:cxnSpLocks noChangeShapeType="1"/>
          </p:cNvCxnSpPr>
          <p:nvPr/>
        </p:nvCxnSpPr>
        <p:spPr bwMode="auto">
          <a:xfrm>
            <a:off x="95902" y="1313991"/>
            <a:ext cx="12532820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1" name="正方形/長方形 19"/>
          <p:cNvSpPr>
            <a:spLocks noChangeArrowheads="1"/>
          </p:cNvSpPr>
          <p:nvPr/>
        </p:nvSpPr>
        <p:spPr bwMode="auto">
          <a:xfrm>
            <a:off x="91139" y="937753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cxnSp>
        <p:nvCxnSpPr>
          <p:cNvPr id="302" name="直線コネクタ 9"/>
          <p:cNvCxnSpPr>
            <a:cxnSpLocks noChangeShapeType="1"/>
          </p:cNvCxnSpPr>
          <p:nvPr/>
        </p:nvCxnSpPr>
        <p:spPr bwMode="auto">
          <a:xfrm>
            <a:off x="5727870" y="6193509"/>
            <a:ext cx="6811215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3" name="正方形/長方形 19"/>
          <p:cNvSpPr>
            <a:spLocks noChangeArrowheads="1"/>
          </p:cNvSpPr>
          <p:nvPr/>
        </p:nvSpPr>
        <p:spPr bwMode="auto">
          <a:xfrm>
            <a:off x="5723107" y="5817271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pic>
        <p:nvPicPr>
          <p:cNvPr id="304" name="図 30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845" y="5796770"/>
            <a:ext cx="523750" cy="772651"/>
          </a:xfrm>
          <a:prstGeom prst="rect">
            <a:avLst/>
          </a:prstGeom>
        </p:spPr>
      </p:pic>
      <p:cxnSp>
        <p:nvCxnSpPr>
          <p:cNvPr id="133" name="直線コネクタ 132"/>
          <p:cNvCxnSpPr/>
          <p:nvPr/>
        </p:nvCxnSpPr>
        <p:spPr>
          <a:xfrm>
            <a:off x="129116" y="5797057"/>
            <a:ext cx="1433750" cy="0"/>
          </a:xfrm>
          <a:prstGeom prst="line">
            <a:avLst/>
          </a:prstGeom>
          <a:ln w="190500">
            <a:solidFill>
              <a:srgbClr val="FF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135997" y="2354536"/>
            <a:ext cx="1732887" cy="0"/>
          </a:xfrm>
          <a:prstGeom prst="line">
            <a:avLst/>
          </a:prstGeom>
          <a:ln w="190500">
            <a:solidFill>
              <a:srgbClr val="FF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/>
          <p:cNvSpPr txBox="1"/>
          <p:nvPr/>
        </p:nvSpPr>
        <p:spPr>
          <a:xfrm>
            <a:off x="164325" y="2167080"/>
            <a:ext cx="59633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既築買い替えの場合</a:t>
            </a:r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売電単価が買電単価よりも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安い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ので、</a:t>
            </a:r>
            <a:endParaRPr kumimoji="1" lang="en-US" altLang="ja-JP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                        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余剰電力は自家消費した方がおトク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sz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154326" y="5653277"/>
            <a:ext cx="5578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新築住宅の場合</a:t>
            </a:r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売電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単価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が夜間電力の料金単価より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r>
              <a:rPr kumimoji="1"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安い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ので、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                         </a:t>
            </a:r>
            <a:r>
              <a:rPr kumimoji="1"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余剰電力は自家消費した方がおトク</a:t>
            </a:r>
            <a:r>
              <a:rPr kumimoji="1"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</a:p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47550213-B21C-B340-A6C7-F26DA707C423}"/>
              </a:ext>
            </a:extLst>
          </p:cNvPr>
          <p:cNvSpPr txBox="1"/>
          <p:nvPr/>
        </p:nvSpPr>
        <p:spPr>
          <a:xfrm>
            <a:off x="267531" y="5009112"/>
            <a:ext cx="5089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卒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FIT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する住宅用太陽光発電は、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年までに約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165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万件・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670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Kw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（累計）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に達し、これらが自家消費または余剰電力の自由売電に移行していく。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8" name="角丸四角形 305"/>
          <p:cNvSpPr>
            <a:spLocks noChangeArrowheads="1"/>
          </p:cNvSpPr>
          <p:nvPr/>
        </p:nvSpPr>
        <p:spPr bwMode="auto">
          <a:xfrm>
            <a:off x="164324" y="4966797"/>
            <a:ext cx="5219299" cy="52187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1291918" y="4261943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※1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2091882" y="4260093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※2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3984238" y="4259011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※3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4814532" y="4259012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※2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60" name="Rectangle 6">
            <a:extLst>
              <a:ext uri="{FF2B5EF4-FFF2-40B4-BE49-F238E27FC236}">
                <a16:creationId xmlns:a16="http://schemas.microsoft.com/office/drawing/2014/main" id="{19FC8467-B1D7-BF43-863F-51C7F303FC1A}"/>
              </a:ext>
            </a:extLst>
          </p:cNvPr>
          <p:cNvSpPr>
            <a:spLocks/>
          </p:cNvSpPr>
          <p:nvPr/>
        </p:nvSpPr>
        <p:spPr bwMode="auto">
          <a:xfrm>
            <a:off x="164324" y="4402441"/>
            <a:ext cx="5454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1476" rIns="414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2013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年度買取価格　</a:t>
            </a:r>
            <a:endParaRPr lang="en-US" altLang="ja-JP" sz="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 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東京電力エナジーパートナー「スマートライフプラン」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夜間時間料金および再生可能エネルギー発電促進賦課金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/kWh</a:t>
            </a:r>
            <a:r>
              <a:rPr lang="ja-JP" altLang="en-US" sz="600" dirty="0" err="1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燃料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調整費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5.22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kWh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含む。</a:t>
            </a:r>
            <a:endParaRPr lang="en-US" altLang="ja-JP" sz="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※3 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東京電力エナジーパートナー「再エネ買取標準プラン」</a:t>
            </a:r>
            <a:endParaRPr lang="ja-JP" altLang="ja-JP" sz="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2" name="図 16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5224" y="2882381"/>
            <a:ext cx="2476171" cy="1479785"/>
          </a:xfrm>
          <a:prstGeom prst="rect">
            <a:avLst/>
          </a:prstGeom>
        </p:spPr>
      </p:pic>
      <p:pic>
        <p:nvPicPr>
          <p:cNvPr id="164" name="図 16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48906" y="2895330"/>
            <a:ext cx="2582558" cy="1443336"/>
          </a:xfrm>
          <a:prstGeom prst="rect">
            <a:avLst/>
          </a:prstGeom>
        </p:spPr>
      </p:pic>
      <p:sp>
        <p:nvSpPr>
          <p:cNvPr id="166" name="角丸四角形 305"/>
          <p:cNvSpPr>
            <a:spLocks noChangeArrowheads="1"/>
          </p:cNvSpPr>
          <p:nvPr/>
        </p:nvSpPr>
        <p:spPr bwMode="auto">
          <a:xfrm>
            <a:off x="5995817" y="4233580"/>
            <a:ext cx="3902196" cy="930198"/>
          </a:xfrm>
          <a:prstGeom prst="roundRect">
            <a:avLst>
              <a:gd name="adj" fmla="val 9235"/>
            </a:avLst>
          </a:prstGeom>
          <a:solidFill>
            <a:srgbClr val="FFE1E1"/>
          </a:solidFill>
          <a:ln w="19050" cmpd="sng">
            <a:noFill/>
            <a:prstDash val="solid"/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70" name="テキスト ボックス 8"/>
          <p:cNvSpPr txBox="1">
            <a:spLocks noChangeArrowheads="1"/>
          </p:cNvSpPr>
          <p:nvPr/>
        </p:nvSpPr>
        <p:spPr bwMode="auto">
          <a:xfrm>
            <a:off x="6053880" y="4254816"/>
            <a:ext cx="2933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年間コストメリット</a:t>
            </a:r>
            <a:r>
              <a:rPr kumimoji="1" lang="en-US" altLang="ja-JP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en-US" altLang="ja-JP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</a:t>
            </a:r>
            <a:r>
              <a:rPr kumimoji="1" lang="en-US" altLang="ja-JP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スマートライフ）</a:t>
            </a:r>
            <a:endParaRPr kumimoji="1" lang="ja-JP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1" name="右矢印 170"/>
          <p:cNvSpPr/>
          <p:nvPr/>
        </p:nvSpPr>
        <p:spPr>
          <a:xfrm>
            <a:off x="7924349" y="4703707"/>
            <a:ext cx="274540" cy="25991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2" name="直線コネクタ 171"/>
          <p:cNvCxnSpPr/>
          <p:nvPr/>
        </p:nvCxnSpPr>
        <p:spPr>
          <a:xfrm>
            <a:off x="6115908" y="4526535"/>
            <a:ext cx="265922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図 18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604">
            <a:off x="9525464" y="4237224"/>
            <a:ext cx="556797" cy="356540"/>
          </a:xfrm>
          <a:prstGeom prst="rect">
            <a:avLst/>
          </a:prstGeom>
        </p:spPr>
      </p:pic>
      <p:sp>
        <p:nvSpPr>
          <p:cNvPr id="127" name="テキスト ボックス 126"/>
          <p:cNvSpPr txBox="1"/>
          <p:nvPr/>
        </p:nvSpPr>
        <p:spPr>
          <a:xfrm>
            <a:off x="2880606" y="6399566"/>
            <a:ext cx="217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電力別夜間料金</a:t>
            </a:r>
            <a:r>
              <a:rPr lang="en-US" altLang="ja-JP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en-US" altLang="ja-JP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/kWh)</a:t>
            </a:r>
            <a:endParaRPr lang="ja-JP" altLang="ja-JP" sz="700" dirty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kumimoji="1" lang="ja-JP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8" name="テキスト ボックス 274"/>
          <p:cNvSpPr txBox="1"/>
          <p:nvPr/>
        </p:nvSpPr>
        <p:spPr>
          <a:xfrm>
            <a:off x="5938705" y="5183659"/>
            <a:ext cx="41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※&lt;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当社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試算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：・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CHP-37AZ1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において・東京地区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、給湯（保温）負荷は、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JIS C 9220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（使用湯量　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40℃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換算　約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456L/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日）に基づき試算、運転モードはお買い上げ時の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設定、ソーラーモードアプリは積極モード設定。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東京電力エナジーパートナー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「スマートライフプラン」</a:t>
            </a:r>
            <a:r>
              <a:rPr kumimoji="1" lang="zh-TW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夜間料金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28.06</a:t>
            </a:r>
            <a:r>
              <a:rPr kumimoji="1" lang="zh-TW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zh-TW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燃料</a:t>
            </a:r>
            <a:r>
              <a:rPr kumimoji="1" lang="zh-TW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調整費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-5.22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ja-JP" altLang="en-US" sz="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再生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可能エネルギー発電促進</a:t>
            </a:r>
            <a:r>
              <a:rPr kumimoji="1" lang="zh-TW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賦課金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kumimoji="1" lang="zh-TW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含む。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(2023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月現在、当社調べ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・太陽光発電の設置容量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:8.0kW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・ランニングコストは、季節や地域、運転モードの設定、ご利用状況、電力契約等により異なります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。太陽光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発電の自家消費による運転の消費電力は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/kWh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として算出。</a:t>
            </a:r>
          </a:p>
        </p:txBody>
      </p:sp>
      <p:pic>
        <p:nvPicPr>
          <p:cNvPr id="129" name="図 128"/>
          <p:cNvPicPr>
            <a:picLocks noChangeAspect="1"/>
          </p:cNvPicPr>
          <p:nvPr/>
        </p:nvPicPr>
        <p:blipFill rotWithShape="1">
          <a:blip r:embed="rId22"/>
          <a:srcRect t="-3623" b="72932"/>
          <a:stretch/>
        </p:blipFill>
        <p:spPr>
          <a:xfrm>
            <a:off x="8141340" y="4493732"/>
            <a:ext cx="1614235" cy="246857"/>
          </a:xfrm>
          <a:prstGeom prst="rect">
            <a:avLst/>
          </a:prstGeom>
        </p:spPr>
      </p:pic>
      <p:pic>
        <p:nvPicPr>
          <p:cNvPr id="130" name="図 1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67869" y="6512657"/>
            <a:ext cx="3340463" cy="2031504"/>
          </a:xfrm>
          <a:prstGeom prst="rect">
            <a:avLst/>
          </a:prstGeom>
        </p:spPr>
      </p:pic>
      <p:sp>
        <p:nvSpPr>
          <p:cNvPr id="131" name="テキスト ボックス 130"/>
          <p:cNvSpPr txBox="1"/>
          <p:nvPr/>
        </p:nvSpPr>
        <p:spPr>
          <a:xfrm>
            <a:off x="6076655" y="4593315"/>
            <a:ext cx="1598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太陽光発電の設置容量 </a:t>
            </a:r>
            <a:r>
              <a:rPr kumimoji="1"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8.0kW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 flipH="1">
            <a:off x="6009967" y="4760783"/>
            <a:ext cx="20419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通常運転  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kumimoji="1" lang="en-US" altLang="ja-JP" sz="13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36,500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 flipH="1">
            <a:off x="8361639" y="4679030"/>
            <a:ext cx="13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kumimoji="1" lang="en-US" altLang="ja-JP" sz="13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30,500</a:t>
            </a:r>
            <a:r>
              <a:rPr kumimoji="1" lang="ja-JP" altLang="en-US" sz="11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en-US" altLang="ja-JP" sz="1100" dirty="0" smtClean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（▲</a:t>
            </a:r>
            <a:r>
              <a:rPr kumimoji="1" lang="en-US" altLang="ja-JP" sz="1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6,000</a:t>
            </a:r>
            <a:r>
              <a:rPr kumimoji="1" lang="ja-JP" altLang="en-US" sz="1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  <a:endParaRPr kumimoji="1" lang="ja-JP" altLang="en-US" sz="10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13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4501</TotalTime>
  <Words>1444</Words>
  <Application>Microsoft Office PowerPoint</Application>
  <PresentationFormat>A3 297x420 mm</PresentationFormat>
  <Paragraphs>205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UDPゴシック</vt:lpstr>
      <vt:lpstr>HGP創英角ｺﾞｼｯｸUB</vt:lpstr>
      <vt:lpstr>HG丸ｺﾞｼｯｸM-PRO</vt:lpstr>
      <vt:lpstr>Meiryo UI</vt:lpstr>
      <vt:lpstr>ＭＳ Ｐゴシック</vt:lpstr>
      <vt:lpstr>MS Gothic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碧</dc:creator>
  <cp:lastModifiedBy>小林 碧</cp:lastModifiedBy>
  <cp:revision>323</cp:revision>
  <cp:lastPrinted>2021-11-18T03:11:21Z</cp:lastPrinted>
  <dcterms:created xsi:type="dcterms:W3CDTF">2020-12-15T06:24:16Z</dcterms:created>
  <dcterms:modified xsi:type="dcterms:W3CDTF">2024-02-13T02:26:16Z</dcterms:modified>
</cp:coreProperties>
</file>