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4" r:id="rId2"/>
    <p:sldId id="266" r:id="rId3"/>
  </p:sldIdLst>
  <p:sldSz cx="12801600" cy="9601200" type="A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B9E0B4"/>
    <a:srgbClr val="F0975A"/>
    <a:srgbClr val="FFE9B3"/>
    <a:srgbClr val="103879"/>
    <a:srgbClr val="ECB2B2"/>
    <a:srgbClr val="EB3644"/>
    <a:srgbClr val="DEE9F6"/>
    <a:srgbClr val="E6E7D2"/>
    <a:srgbClr val="A9C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1872" autoAdjust="0"/>
  </p:normalViewPr>
  <p:slideViewPr>
    <p:cSldViewPr snapToGrid="0">
      <p:cViewPr varScale="1">
        <p:scale>
          <a:sx n="60" d="100"/>
          <a:sy n="60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EF74-72C3-47D3-9E6E-294A98BBDCEF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93284-5B8D-4CFD-8AED-FC95B0524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1" y="0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BEB7AA9-D0C3-4E39-A644-74EA938EBC65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6"/>
            <a:ext cx="7893050" cy="265271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1" y="6397625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F620734-2E1A-4476-9876-54DA5171AC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8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0734-2E1A-4476-9876-54DA5171AC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80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0734-2E1A-4476-9876-54DA5171AC2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62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23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8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6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3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38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3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1.png"/><Relationship Id="rId3" Type="http://schemas.openxmlformats.org/officeDocument/2006/relationships/image" Target="../media/image1.png"/><Relationship Id="rId21" Type="http://schemas.openxmlformats.org/officeDocument/2006/relationships/image" Target="../media/image44.png"/><Relationship Id="rId7" Type="http://schemas.openxmlformats.org/officeDocument/2006/relationships/image" Target="../media/image5.png"/><Relationship Id="rId12" Type="http://schemas.openxmlformats.org/officeDocument/2006/relationships/image" Target="../media/image36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23" Type="http://schemas.openxmlformats.org/officeDocument/2006/relationships/image" Target="../media/image46.png"/><Relationship Id="rId10" Type="http://schemas.openxmlformats.org/officeDocument/2006/relationships/image" Target="../media/image34.png"/><Relationship Id="rId19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81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82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自然冷媒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CO</a:t>
            </a:r>
            <a:r>
              <a:rPr lang="en-US" altLang="ja-JP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2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家庭用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183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184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85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一般地向け（－</a:t>
            </a:r>
            <a:r>
              <a:rPr lang="en-US" altLang="ja-JP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10℃</a:t>
            </a: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対応）</a:t>
            </a:r>
            <a:endParaRPr lang="en-US" altLang="ja-JP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800" b="1" dirty="0" smtClean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300L</a:t>
            </a:r>
            <a:endParaRPr lang="ja-JP" altLang="en-US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</p:txBody>
      </p:sp>
      <p:pic>
        <p:nvPicPr>
          <p:cNvPr id="186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94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97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07" name="Picture 41" descr="名称未設定-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8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ふろ自動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スイッチオン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09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お湯はり開始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10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設定された湯温・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湯量でお湯はり停止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11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メロディと音声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ガイドでお知らせ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12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入浴を待機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13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入浴を検知して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設定湯温に追いだき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98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02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spcBef>
                      <a:spcPct val="0"/>
                    </a:spcBef>
                    <a:buSzTx/>
                    <a:buFontTx/>
                    <a:buNone/>
                  </a:pPr>
                  <a:endParaRPr lang="ja-JP" altLang="en-US" sz="2900">
                    <a:ea typeface="ＭＳ Ｐゴシック" panose="020B0600070205080204" pitchFamily="50" charset="-128"/>
                  </a:endParaRPr>
                </a:p>
              </p:txBody>
            </p:sp>
            <p:pic>
              <p:nvPicPr>
                <p:cNvPr id="203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4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05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06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  <p:sp>
            <p:nvSpPr>
              <p:cNvPr id="199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>
                  <a:spcBef>
                    <a:spcPct val="0"/>
                  </a:spcBef>
                  <a:buSzTx/>
                  <a:buFontTx/>
                  <a:buNone/>
                </a:pPr>
                <a:endParaRPr lang="ja-JP" altLang="en-US" sz="2900">
                  <a:ea typeface="ＭＳ Ｐゴシック" panose="020B0600070205080204" pitchFamily="50" charset="-128"/>
                </a:endParaRPr>
              </a:p>
            </p:txBody>
          </p:sp>
          <p:pic>
            <p:nvPicPr>
              <p:cNvPr id="200" name="図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95" name="直線コネクタ 144"/>
            <p:cNvCxnSpPr>
              <a:cxnSpLocks noChangeShapeType="1"/>
              <a:stCxn id="200" idx="1"/>
              <a:endCxn id="200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4" name="直線コネクタ 213"/>
          <p:cNvCxnSpPr/>
          <p:nvPr/>
        </p:nvCxnSpPr>
        <p:spPr>
          <a:xfrm>
            <a:off x="-2899" y="724527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グループ化 214"/>
          <p:cNvGrpSpPr/>
          <p:nvPr/>
        </p:nvGrpSpPr>
        <p:grpSpPr>
          <a:xfrm>
            <a:off x="4553023" y="4890757"/>
            <a:ext cx="1018959" cy="2116656"/>
            <a:chOff x="4553023" y="4890757"/>
            <a:chExt cx="1018959" cy="2116656"/>
          </a:xfrm>
        </p:grpSpPr>
        <p:pic>
          <p:nvPicPr>
            <p:cNvPr id="216" name="Picture 2" descr="「スマートフォン」の画像検索結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8" r="22359"/>
            <a:stretch>
              <a:fillRect/>
            </a:stretch>
          </p:blipFill>
          <p:spPr bwMode="auto">
            <a:xfrm>
              <a:off x="4553023" y="4890757"/>
              <a:ext cx="1018959" cy="211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図 216"/>
            <p:cNvPicPr>
              <a:picLocks noChangeAspect="1"/>
            </p:cNvPicPr>
            <p:nvPr/>
          </p:nvPicPr>
          <p:blipFill rotWithShape="1">
            <a:blip r:embed="rId9"/>
            <a:srcRect b="20647"/>
            <a:stretch/>
          </p:blipFill>
          <p:spPr>
            <a:xfrm>
              <a:off x="4652057" y="5196348"/>
              <a:ext cx="763793" cy="1533426"/>
            </a:xfrm>
            <a:prstGeom prst="rect">
              <a:avLst/>
            </a:prstGeom>
          </p:spPr>
        </p:pic>
        <p:pic>
          <p:nvPicPr>
            <p:cNvPr id="218" name="図 217"/>
            <p:cNvPicPr>
              <a:picLocks noChangeAspect="1"/>
            </p:cNvPicPr>
            <p:nvPr/>
          </p:nvPicPr>
          <p:blipFill rotWithShape="1">
            <a:blip r:embed="rId9"/>
            <a:srcRect t="93213"/>
            <a:stretch/>
          </p:blipFill>
          <p:spPr>
            <a:xfrm>
              <a:off x="4644106" y="6594445"/>
              <a:ext cx="766167" cy="131560"/>
            </a:xfrm>
            <a:prstGeom prst="rect">
              <a:avLst/>
            </a:prstGeom>
          </p:spPr>
        </p:pic>
      </p:grpSp>
      <p:sp>
        <p:nvSpPr>
          <p:cNvPr id="219" name="テキスト ボックス 218"/>
          <p:cNvSpPr txBox="1"/>
          <p:nvPr/>
        </p:nvSpPr>
        <p:spPr>
          <a:xfrm>
            <a:off x="4213561" y="6960695"/>
            <a:ext cx="24657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※</a:t>
            </a:r>
            <a:r>
              <a:rPr kumimoji="1" lang="ja-JP" altLang="en-US" sz="600" dirty="0" smtClean="0"/>
              <a:t>無線</a:t>
            </a:r>
            <a:r>
              <a:rPr kumimoji="1" lang="en-US" altLang="ja-JP" sz="600" dirty="0" smtClean="0"/>
              <a:t>LAN</a:t>
            </a:r>
            <a:r>
              <a:rPr kumimoji="1" lang="ja-JP" altLang="en-US" sz="600" dirty="0" smtClean="0"/>
              <a:t>対応インターホンリモコンのみアプリに接続できます。</a:t>
            </a:r>
            <a:endParaRPr kumimoji="1" lang="ja-JP" altLang="en-US" sz="600" dirty="0"/>
          </a:p>
        </p:txBody>
      </p:sp>
      <p:pic>
        <p:nvPicPr>
          <p:cNvPr id="220" name="図 2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12">
            <a:off x="6208119" y="4308784"/>
            <a:ext cx="341778" cy="113621"/>
          </a:xfrm>
          <a:prstGeom prst="rect">
            <a:avLst/>
          </a:prstGeom>
        </p:spPr>
      </p:pic>
      <p:pic>
        <p:nvPicPr>
          <p:cNvPr id="221" name="図 2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788" flipH="1">
            <a:off x="4484696" y="4284148"/>
            <a:ext cx="341778" cy="113621"/>
          </a:xfrm>
          <a:prstGeom prst="rect">
            <a:avLst/>
          </a:prstGeom>
        </p:spPr>
      </p:pic>
      <p:pic>
        <p:nvPicPr>
          <p:cNvPr id="222" name="図 2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97" y="5065977"/>
            <a:ext cx="705409" cy="7054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3" name="テキスト ボックス 8"/>
          <p:cNvSpPr txBox="1">
            <a:spLocks noChangeArrowheads="1"/>
          </p:cNvSpPr>
          <p:nvPr/>
        </p:nvSpPr>
        <p:spPr bwMode="auto">
          <a:xfrm>
            <a:off x="103902" y="745268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遠隔操作</a:t>
            </a:r>
          </a:p>
        </p:txBody>
      </p:sp>
      <p:sp>
        <p:nvSpPr>
          <p:cNvPr id="224" name="テキスト ボックス 289"/>
          <p:cNvSpPr txBox="1">
            <a:spLocks noChangeArrowheads="1"/>
          </p:cNvSpPr>
          <p:nvPr/>
        </p:nvSpPr>
        <p:spPr bwMode="auto">
          <a:xfrm>
            <a:off x="3280315" y="7422341"/>
            <a:ext cx="888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見える化</a:t>
            </a:r>
          </a:p>
        </p:txBody>
      </p:sp>
      <p:sp>
        <p:nvSpPr>
          <p:cNvPr id="225" name="正方形/長方形 290"/>
          <p:cNvSpPr>
            <a:spLocks noChangeArrowheads="1"/>
          </p:cNvSpPr>
          <p:nvPr/>
        </p:nvSpPr>
        <p:spPr bwMode="auto">
          <a:xfrm>
            <a:off x="3351171" y="7877024"/>
            <a:ext cx="32688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■お湯使用量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月、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■貯湯量　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6" name="正方形/長方形 291"/>
          <p:cNvSpPr>
            <a:spLocks noChangeArrowheads="1"/>
          </p:cNvSpPr>
          <p:nvPr/>
        </p:nvSpPr>
        <p:spPr bwMode="auto">
          <a:xfrm>
            <a:off x="3350195" y="8096656"/>
            <a:ext cx="33009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■使用可能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湯量　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給湯温度　■ふろ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温度　■湯はり状況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7" name="テキスト ボックス 292"/>
          <p:cNvSpPr txBox="1">
            <a:spLocks noChangeArrowheads="1"/>
          </p:cNvSpPr>
          <p:nvPr/>
        </p:nvSpPr>
        <p:spPr bwMode="auto">
          <a:xfrm>
            <a:off x="80464" y="8574067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自宅みまもり</a:t>
            </a:r>
          </a:p>
        </p:txBody>
      </p:sp>
      <p:sp>
        <p:nvSpPr>
          <p:cNvPr id="228" name="テキスト ボックス 293"/>
          <p:cNvSpPr txBox="1">
            <a:spLocks noChangeArrowheads="1"/>
          </p:cNvSpPr>
          <p:nvPr/>
        </p:nvSpPr>
        <p:spPr bwMode="auto">
          <a:xfrm>
            <a:off x="3319993" y="8473804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遠隔みまもり</a:t>
            </a:r>
          </a:p>
        </p:txBody>
      </p:sp>
      <p:sp>
        <p:nvSpPr>
          <p:cNvPr id="229" name="角丸四角形 17"/>
          <p:cNvSpPr>
            <a:spLocks noChangeArrowheads="1"/>
          </p:cNvSpPr>
          <p:nvPr/>
        </p:nvSpPr>
        <p:spPr bwMode="auto">
          <a:xfrm>
            <a:off x="1128470" y="7410401"/>
            <a:ext cx="1784343" cy="428625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>
            <a:solidFill>
              <a:srgbClr val="FE5D55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30" name="テキスト ボックス 19"/>
          <p:cNvSpPr txBox="1">
            <a:spLocks noChangeArrowheads="1"/>
          </p:cNvSpPr>
          <p:nvPr/>
        </p:nvSpPr>
        <p:spPr bwMode="auto">
          <a:xfrm>
            <a:off x="1128470" y="7455782"/>
            <a:ext cx="187351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帰ってすぐにお風呂に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入りたい時に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外出先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からお湯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はりできる！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1" name="角丸四角形 305"/>
          <p:cNvSpPr>
            <a:spLocks noChangeArrowheads="1"/>
          </p:cNvSpPr>
          <p:nvPr/>
        </p:nvSpPr>
        <p:spPr bwMode="auto">
          <a:xfrm>
            <a:off x="4190135" y="7370951"/>
            <a:ext cx="2051213" cy="428625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>
            <a:solidFill>
              <a:srgbClr val="FE5D55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32" name="テキスト ボックス 258"/>
          <p:cNvSpPr txBox="1">
            <a:spLocks noChangeArrowheads="1"/>
          </p:cNvSpPr>
          <p:nvPr/>
        </p:nvSpPr>
        <p:spPr bwMode="auto">
          <a:xfrm>
            <a:off x="109790" y="9020397"/>
            <a:ext cx="30123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入浴者の入浴状況をスマホで確認できるから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高齢者やこども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の入浴をサポートします。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3" name="テキスト ボックス 258"/>
          <p:cNvSpPr txBox="1">
            <a:spLocks noChangeArrowheads="1"/>
          </p:cNvSpPr>
          <p:nvPr/>
        </p:nvSpPr>
        <p:spPr bwMode="auto">
          <a:xfrm>
            <a:off x="3355527" y="8928428"/>
            <a:ext cx="30123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遠隔地にあるエコキュートの使用状況を確認で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きます。前日のお湯の使用有無、長湯を知らせ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る機能も。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4" name="角丸四角形 322"/>
          <p:cNvSpPr>
            <a:spLocks noChangeArrowheads="1"/>
          </p:cNvSpPr>
          <p:nvPr/>
        </p:nvSpPr>
        <p:spPr bwMode="auto">
          <a:xfrm>
            <a:off x="1441933" y="8506716"/>
            <a:ext cx="1370077" cy="427037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>
            <a:solidFill>
              <a:srgbClr val="FE5D55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35" name="テキスト ボックス 323"/>
          <p:cNvSpPr txBox="1">
            <a:spLocks noChangeArrowheads="1"/>
          </p:cNvSpPr>
          <p:nvPr/>
        </p:nvSpPr>
        <p:spPr bwMode="auto">
          <a:xfrm>
            <a:off x="1516346" y="8572604"/>
            <a:ext cx="1492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家事の最中でもスマホ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から簡単にチェック！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6" name="角丸四角形 325"/>
          <p:cNvSpPr>
            <a:spLocks noChangeArrowheads="1"/>
          </p:cNvSpPr>
          <p:nvPr/>
        </p:nvSpPr>
        <p:spPr bwMode="auto">
          <a:xfrm>
            <a:off x="4563183" y="8441600"/>
            <a:ext cx="1362957" cy="428625"/>
          </a:xfrm>
          <a:prstGeom prst="roundRect">
            <a:avLst>
              <a:gd name="adj" fmla="val 16667"/>
            </a:avLst>
          </a:prstGeom>
          <a:solidFill>
            <a:srgbClr val="FFE1E1"/>
          </a:solidFill>
          <a:ln>
            <a:solidFill>
              <a:srgbClr val="FE5D55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4636367" y="8505480"/>
            <a:ext cx="1249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離れて暮らすご家族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の見まもりに。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8" name="テキスト ボックス 258"/>
          <p:cNvSpPr txBox="1">
            <a:spLocks noChangeArrowheads="1"/>
          </p:cNvSpPr>
          <p:nvPr/>
        </p:nvSpPr>
        <p:spPr bwMode="auto">
          <a:xfrm>
            <a:off x="95487" y="8164917"/>
            <a:ext cx="30700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■休止設定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今日の湯増し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休止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■ふろ自動一時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停止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9" name="テキスト ボックス 258"/>
          <p:cNvSpPr txBox="1">
            <a:spLocks noChangeArrowheads="1"/>
          </p:cNvSpPr>
          <p:nvPr/>
        </p:nvSpPr>
        <p:spPr bwMode="auto">
          <a:xfrm>
            <a:off x="88830" y="7936170"/>
            <a:ext cx="24929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■ふろ自動　■ふろ予約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■タンク湯増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　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434861" y="5267943"/>
            <a:ext cx="37962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を導入していなくても！毎回手動で設定しなくても！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太陽光発電余剰電力の活用ができる！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754311" y="4809626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742534" y="5843241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レジリエンス機能の充実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422126" y="6301651"/>
            <a:ext cx="39549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災害警報を確認後、タンクにお湯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満タンまで沸き上げたり、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生活用水として浴槽への水はりがカンタンにできる！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（台所リモコンからも設定できます。）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132851" y="4209093"/>
            <a:ext cx="4494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「コロナ快適ホームアプリ」は、これまでの遠隔操作や見まもり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機能に加えて、もっと一人ひとりの生活に寄り添います！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725454" y="7072496"/>
            <a:ext cx="3863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10387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「コロナ快適ホームアプリ」は、こんなに便利！　</a:t>
            </a:r>
            <a:endParaRPr kumimoji="1" lang="ja-JP" altLang="en-US" sz="1100" b="1" dirty="0">
              <a:solidFill>
                <a:srgbClr val="10387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46" name="直線コネクタ 245"/>
          <p:cNvCxnSpPr/>
          <p:nvPr/>
        </p:nvCxnSpPr>
        <p:spPr>
          <a:xfrm>
            <a:off x="343653" y="7101300"/>
            <a:ext cx="257345" cy="17839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 flipV="1">
            <a:off x="3707200" y="7072496"/>
            <a:ext cx="270204" cy="20720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/>
          <p:nvPr/>
        </p:nvCxnSpPr>
        <p:spPr>
          <a:xfrm>
            <a:off x="363258" y="6194851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>
            <a:off x="356074" y="6194851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>
            <a:off x="373624" y="5167747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364740" y="5167747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正方形/長方形 251"/>
          <p:cNvSpPr/>
          <p:nvPr/>
        </p:nvSpPr>
        <p:spPr>
          <a:xfrm>
            <a:off x="5115137" y="5421843"/>
            <a:ext cx="166143" cy="34374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カギ線コネクタ 252"/>
          <p:cNvCxnSpPr/>
          <p:nvPr/>
        </p:nvCxnSpPr>
        <p:spPr>
          <a:xfrm>
            <a:off x="3693963" y="4957046"/>
            <a:ext cx="1421174" cy="564966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カギ線コネクタ 253"/>
          <p:cNvCxnSpPr/>
          <p:nvPr/>
        </p:nvCxnSpPr>
        <p:spPr>
          <a:xfrm flipV="1">
            <a:off x="3699313" y="5534044"/>
            <a:ext cx="717269" cy="465576"/>
          </a:xfrm>
          <a:prstGeom prst="bentConnector3">
            <a:avLst>
              <a:gd name="adj1" fmla="val 98264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" name="図 2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99" y="5784949"/>
            <a:ext cx="400681" cy="448484"/>
          </a:xfrm>
          <a:prstGeom prst="rect">
            <a:avLst/>
          </a:prstGeom>
        </p:spPr>
      </p:pic>
      <p:sp>
        <p:nvSpPr>
          <p:cNvPr id="256" name="角丸四角形 255"/>
          <p:cNvSpPr/>
          <p:nvPr/>
        </p:nvSpPr>
        <p:spPr>
          <a:xfrm>
            <a:off x="3288384" y="5789236"/>
            <a:ext cx="400296" cy="452635"/>
          </a:xfrm>
          <a:prstGeom prst="roundRect">
            <a:avLst>
              <a:gd name="adj" fmla="val 10373"/>
            </a:avLst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7" name="グループ化 256"/>
          <p:cNvGrpSpPr/>
          <p:nvPr/>
        </p:nvGrpSpPr>
        <p:grpSpPr>
          <a:xfrm>
            <a:off x="3289753" y="4746779"/>
            <a:ext cx="407501" cy="452635"/>
            <a:chOff x="3289753" y="4746779"/>
            <a:chExt cx="407501" cy="452635"/>
          </a:xfrm>
        </p:grpSpPr>
        <p:pic>
          <p:nvPicPr>
            <p:cNvPr id="258" name="図 2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259" name="角丸四角形 258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0" name="テキスト ボックス 258"/>
          <p:cNvSpPr txBox="1">
            <a:spLocks noChangeArrowheads="1"/>
          </p:cNvSpPr>
          <p:nvPr/>
        </p:nvSpPr>
        <p:spPr bwMode="auto">
          <a:xfrm>
            <a:off x="2615163" y="3761391"/>
            <a:ext cx="3720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なら、スマホからエコキュートを操作できる</a:t>
            </a:r>
            <a:r>
              <a:rPr kumimoji="1"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1" name="図 1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8" y="3810580"/>
            <a:ext cx="2186144" cy="2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テキスト ボックス 5"/>
          <p:cNvSpPr txBox="1">
            <a:spLocks noChangeArrowheads="1"/>
          </p:cNvSpPr>
          <p:nvPr/>
        </p:nvSpPr>
        <p:spPr bwMode="auto">
          <a:xfrm>
            <a:off x="8583431" y="3706964"/>
            <a:ext cx="3308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のためレジリエンス機能をさらに充実！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7054293" y="3705998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「いざ」という時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4" name="テキスト ボックス 13"/>
          <p:cNvSpPr txBox="1">
            <a:spLocks noChangeArrowheads="1"/>
          </p:cNvSpPr>
          <p:nvPr/>
        </p:nvSpPr>
        <p:spPr bwMode="auto">
          <a:xfrm>
            <a:off x="6573586" y="1189344"/>
            <a:ext cx="270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対応インターホンリモコン</a:t>
            </a:r>
          </a:p>
        </p:txBody>
      </p:sp>
      <p:sp>
        <p:nvSpPr>
          <p:cNvPr id="265" name="テキスト ボックス 14"/>
          <p:cNvSpPr txBox="1">
            <a:spLocks noChangeArrowheads="1"/>
          </p:cNvSpPr>
          <p:nvPr/>
        </p:nvSpPr>
        <p:spPr bwMode="auto">
          <a:xfrm>
            <a:off x="6544284" y="1516299"/>
            <a:ext cx="26997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ミドルウェアアダプターなしで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HEMS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接続可能。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コロナアプリも使える！</a:t>
            </a:r>
          </a:p>
        </p:txBody>
      </p:sp>
      <p:pic>
        <p:nvPicPr>
          <p:cNvPr id="266" name="図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83" y="2925039"/>
            <a:ext cx="7318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テキスト ボックス 22"/>
          <p:cNvSpPr txBox="1">
            <a:spLocks noChangeArrowheads="1"/>
          </p:cNvSpPr>
          <p:nvPr/>
        </p:nvSpPr>
        <p:spPr bwMode="auto">
          <a:xfrm>
            <a:off x="10731535" y="911211"/>
            <a:ext cx="1308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インターホンリモコン</a:t>
            </a:r>
          </a:p>
        </p:txBody>
      </p:sp>
      <p:sp>
        <p:nvSpPr>
          <p:cNvPr id="268" name="テキスト ボックス 403"/>
          <p:cNvSpPr txBox="1">
            <a:spLocks noChangeArrowheads="1"/>
          </p:cNvSpPr>
          <p:nvPr/>
        </p:nvSpPr>
        <p:spPr bwMode="auto">
          <a:xfrm>
            <a:off x="10474034" y="2670233"/>
            <a:ext cx="140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</a:t>
            </a: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11789490" y="2650639"/>
            <a:ext cx="8890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HMA-1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オープン価格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0" name="テキスト ボックス 24"/>
          <p:cNvSpPr txBox="1">
            <a:spLocks noChangeArrowheads="1"/>
          </p:cNvSpPr>
          <p:nvPr/>
        </p:nvSpPr>
        <p:spPr bwMode="auto">
          <a:xfrm>
            <a:off x="11132217" y="236464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+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271" name="直線コネクタ 27"/>
          <p:cNvCxnSpPr>
            <a:cxnSpLocks noChangeShapeType="1"/>
          </p:cNvCxnSpPr>
          <p:nvPr/>
        </p:nvCxnSpPr>
        <p:spPr bwMode="auto">
          <a:xfrm>
            <a:off x="9820347" y="1031246"/>
            <a:ext cx="0" cy="2272540"/>
          </a:xfrm>
          <a:prstGeom prst="line">
            <a:avLst/>
          </a:prstGeom>
          <a:noFill/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2" name="図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1886705"/>
            <a:ext cx="1765264" cy="11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図 17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29" y="1205813"/>
            <a:ext cx="1372248" cy="9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テキスト ボックス 7"/>
          <p:cNvSpPr txBox="1">
            <a:spLocks noChangeArrowheads="1"/>
          </p:cNvSpPr>
          <p:nvPr/>
        </p:nvSpPr>
        <p:spPr bwMode="auto">
          <a:xfrm>
            <a:off x="11694822" y="2727383"/>
            <a:ext cx="4540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endParaRPr kumimoji="1" lang="ja-JP" altLang="en-US" sz="5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78" name="楕円 277"/>
          <p:cNvSpPr/>
          <p:nvPr/>
        </p:nvSpPr>
        <p:spPr bwMode="auto">
          <a:xfrm>
            <a:off x="9531695" y="1338724"/>
            <a:ext cx="601662" cy="522418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6800" tIns="46800" rIns="46800" bIns="46800" anchor="ctr">
            <a:spAutoFit/>
          </a:bodyPr>
          <a:lstStyle/>
          <a:p>
            <a:pPr eaLnBrk="1">
              <a:defRPr/>
            </a:pP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79" name="テキスト ボックス 2"/>
          <p:cNvSpPr txBox="1">
            <a:spLocks noChangeArrowheads="1"/>
          </p:cNvSpPr>
          <p:nvPr/>
        </p:nvSpPr>
        <p:spPr bwMode="auto">
          <a:xfrm>
            <a:off x="9473443" y="1473826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</a:p>
        </p:txBody>
      </p:sp>
      <p:sp>
        <p:nvSpPr>
          <p:cNvPr id="280" name="テキスト ボックス 7"/>
          <p:cNvSpPr txBox="1">
            <a:spLocks noChangeArrowheads="1"/>
          </p:cNvSpPr>
          <p:nvPr/>
        </p:nvSpPr>
        <p:spPr bwMode="auto">
          <a:xfrm>
            <a:off x="10428232" y="3335937"/>
            <a:ext cx="2160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　インターホンリモコンで</a:t>
            </a:r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HEMS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接続する場合に必要になります。</a:t>
            </a:r>
          </a:p>
        </p:txBody>
      </p:sp>
      <p:pic>
        <p:nvPicPr>
          <p:cNvPr id="281" name="図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86" y="854334"/>
            <a:ext cx="1560637" cy="26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テキスト ボックス 281"/>
          <p:cNvSpPr txBox="1"/>
          <p:nvPr/>
        </p:nvSpPr>
        <p:spPr>
          <a:xfrm>
            <a:off x="6822124" y="3058390"/>
            <a:ext cx="253787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RBP-GADW1(S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77,000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70,000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10102379" y="2044600"/>
            <a:ext cx="2537875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60,500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4" name="テキスト ボックス 306"/>
          <p:cNvSpPr txBox="1">
            <a:spLocks noChangeArrowheads="1"/>
          </p:cNvSpPr>
          <p:nvPr/>
        </p:nvSpPr>
        <p:spPr bwMode="auto">
          <a:xfrm>
            <a:off x="4269130" y="7435263"/>
            <a:ext cx="1723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お湯の使用量や使用可能湯量など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知りたい情報を簡単確認！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5" name="図 2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01" y="5838428"/>
            <a:ext cx="717570" cy="717570"/>
          </a:xfrm>
          <a:prstGeom prst="rect">
            <a:avLst/>
          </a:prstGeom>
        </p:spPr>
      </p:pic>
      <p:sp>
        <p:nvSpPr>
          <p:cNvPr id="286" name="テキスト ボックス 203"/>
          <p:cNvSpPr txBox="1"/>
          <p:nvPr/>
        </p:nvSpPr>
        <p:spPr>
          <a:xfrm>
            <a:off x="5756425" y="6527875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600" dirty="0" smtClean="0"/>
              <a:t>▲動画</a:t>
            </a:r>
            <a:endParaRPr kumimoji="1" lang="ja-JP" altLang="en-US" sz="600" dirty="0"/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4350119" y="4435000"/>
            <a:ext cx="229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コロナ快適ホームアプリ</a:t>
            </a:r>
            <a:endParaRPr kumimoji="1"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でもっと快適！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88" name="直線コネクタ 9"/>
          <p:cNvCxnSpPr>
            <a:cxnSpLocks noChangeShapeType="1"/>
          </p:cNvCxnSpPr>
          <p:nvPr/>
        </p:nvCxnSpPr>
        <p:spPr bwMode="auto">
          <a:xfrm>
            <a:off x="129874" y="4138500"/>
            <a:ext cx="633330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直線コネクタ 9"/>
          <p:cNvCxnSpPr>
            <a:cxnSpLocks noChangeShapeType="1"/>
          </p:cNvCxnSpPr>
          <p:nvPr/>
        </p:nvCxnSpPr>
        <p:spPr bwMode="auto">
          <a:xfrm>
            <a:off x="6814228" y="4129381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正方形/長方形 19"/>
          <p:cNvSpPr>
            <a:spLocks noChangeArrowheads="1"/>
          </p:cNvSpPr>
          <p:nvPr/>
        </p:nvSpPr>
        <p:spPr bwMode="auto">
          <a:xfrm>
            <a:off x="6809465" y="375314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291" name="Picture 24" descr="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2" y="3160824"/>
            <a:ext cx="381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2" name="Rectangle 30"/>
          <p:cNvSpPr>
            <a:spLocks/>
          </p:cNvSpPr>
          <p:nvPr/>
        </p:nvSpPr>
        <p:spPr bwMode="auto">
          <a:xfrm>
            <a:off x="2617351" y="2963876"/>
            <a:ext cx="787400" cy="3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「エネルギー消費性能計算プログラム（住宅版）」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への</a:t>
            </a:r>
            <a:r>
              <a:rPr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JIS</a:t>
            </a: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効率の入力値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293" name="Rectangle 32"/>
          <p:cNvSpPr>
            <a:spLocks/>
          </p:cNvSpPr>
          <p:nvPr/>
        </p:nvSpPr>
        <p:spPr bwMode="auto">
          <a:xfrm>
            <a:off x="2812571" y="3165220"/>
            <a:ext cx="319958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3.0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sym typeface="HGP創英角ｺﾞｼｯｸUB" panose="020B0900000000000000" pitchFamily="50" charset="-128"/>
            </a:endParaRPr>
          </a:p>
        </p:txBody>
      </p:sp>
      <p:sp>
        <p:nvSpPr>
          <p:cNvPr id="294" name="Rectangle 33"/>
          <p:cNvSpPr>
            <a:spLocks/>
          </p:cNvSpPr>
          <p:nvPr/>
        </p:nvSpPr>
        <p:spPr bwMode="auto">
          <a:xfrm>
            <a:off x="2589962" y="2982460"/>
            <a:ext cx="784225" cy="42136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/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endParaRPr lang="ja-JP" altLang="en-US" sz="16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295" name="グループ化 294"/>
          <p:cNvGrpSpPr/>
          <p:nvPr/>
        </p:nvGrpSpPr>
        <p:grpSpPr>
          <a:xfrm>
            <a:off x="199187" y="2949840"/>
            <a:ext cx="2419350" cy="473123"/>
            <a:chOff x="168669" y="2921069"/>
            <a:chExt cx="2419350" cy="473123"/>
          </a:xfrm>
        </p:grpSpPr>
        <p:sp>
          <p:nvSpPr>
            <p:cNvPr id="296" name="Rectangle 26"/>
            <p:cNvSpPr>
              <a:spLocks/>
            </p:cNvSpPr>
            <p:nvPr/>
          </p:nvSpPr>
          <p:spPr bwMode="auto">
            <a:xfrm>
              <a:off x="168669" y="2921069"/>
              <a:ext cx="360033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[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区分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I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  ]</a:t>
              </a:r>
              <a:endPara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297" name="Rectangle 27"/>
            <p:cNvSpPr>
              <a:spLocks/>
            </p:cNvSpPr>
            <p:nvPr/>
          </p:nvSpPr>
          <p:spPr bwMode="auto">
            <a:xfrm>
              <a:off x="2026044" y="2924244"/>
              <a:ext cx="533157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JIS C 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9220:2018</a:t>
              </a:r>
            </a:p>
          </p:txBody>
        </p:sp>
        <p:sp>
          <p:nvSpPr>
            <p:cNvPr id="298" name="Rectangle 28"/>
            <p:cNvSpPr>
              <a:spLocks/>
            </p:cNvSpPr>
            <p:nvPr/>
          </p:nvSpPr>
          <p:spPr bwMode="auto">
            <a:xfrm>
              <a:off x="508763" y="3090948"/>
              <a:ext cx="346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目標年度</a:t>
              </a:r>
            </a:p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2025</a:t>
              </a:r>
              <a:r>
                <a:rPr lang="ja-JP" altLang="en-US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年度</a:t>
              </a:r>
              <a:endParaRPr lang="ja-JP" altLang="en-US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299" name="Rectangle 29"/>
            <p:cNvSpPr>
              <a:spLocks/>
            </p:cNvSpPr>
            <p:nvPr/>
          </p:nvSpPr>
          <p:spPr bwMode="auto">
            <a:xfrm>
              <a:off x="983057" y="3056462"/>
              <a:ext cx="798512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省エネ基準達成率</a:t>
              </a:r>
            </a:p>
          </p:txBody>
        </p:sp>
        <p:sp>
          <p:nvSpPr>
            <p:cNvPr id="300" name="Rectangle 30"/>
            <p:cNvSpPr>
              <a:spLocks/>
            </p:cNvSpPr>
            <p:nvPr/>
          </p:nvSpPr>
          <p:spPr bwMode="auto">
            <a:xfrm>
              <a:off x="1800619" y="3056462"/>
              <a:ext cx="7874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年間給湯保温効率</a:t>
              </a:r>
            </a:p>
          </p:txBody>
        </p:sp>
        <p:sp>
          <p:nvSpPr>
            <p:cNvPr id="301" name="Rectangle 31"/>
            <p:cNvSpPr>
              <a:spLocks/>
            </p:cNvSpPr>
            <p:nvPr/>
          </p:nvSpPr>
          <p:spPr bwMode="auto">
            <a:xfrm>
              <a:off x="1054125" y="3114814"/>
              <a:ext cx="470640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100</a:t>
              </a:r>
              <a:r>
                <a:rPr lang="ja-JP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％</a:t>
              </a:r>
              <a:endPara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endParaRPr>
            </a:p>
          </p:txBody>
        </p:sp>
        <p:sp>
          <p:nvSpPr>
            <p:cNvPr id="302" name="Rectangle 32"/>
            <p:cNvSpPr>
              <a:spLocks/>
            </p:cNvSpPr>
            <p:nvPr/>
          </p:nvSpPr>
          <p:spPr bwMode="auto">
            <a:xfrm>
              <a:off x="1948615" y="3117195"/>
              <a:ext cx="319958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3.0</a:t>
              </a:r>
              <a:endPara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endParaRPr>
            </a:p>
          </p:txBody>
        </p:sp>
        <p:sp>
          <p:nvSpPr>
            <p:cNvPr id="397" name="Rectangle 33"/>
            <p:cNvSpPr>
              <a:spLocks/>
            </p:cNvSpPr>
            <p:nvPr/>
          </p:nvSpPr>
          <p:spPr bwMode="auto">
            <a:xfrm>
              <a:off x="198832" y="3064444"/>
              <a:ext cx="2314575" cy="312176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6798" tIns="46798" rIns="46798" bIns="46798" anchor="ctr"/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endPara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398" name="Line 34"/>
            <p:cNvSpPr>
              <a:spLocks noChangeShapeType="1"/>
            </p:cNvSpPr>
            <p:nvPr/>
          </p:nvSpPr>
          <p:spPr bwMode="auto">
            <a:xfrm>
              <a:off x="875107" y="3062857"/>
              <a:ext cx="0" cy="311536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1" name="Line 35"/>
            <p:cNvSpPr>
              <a:spLocks noChangeShapeType="1"/>
            </p:cNvSpPr>
            <p:nvPr/>
          </p:nvSpPr>
          <p:spPr bwMode="auto">
            <a:xfrm>
              <a:off x="1706957" y="3062856"/>
              <a:ext cx="0" cy="311537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4" name="テキスト ボックス 433"/>
          <p:cNvSpPr txBox="1"/>
          <p:nvPr/>
        </p:nvSpPr>
        <p:spPr>
          <a:xfrm>
            <a:off x="276550" y="2353702"/>
            <a:ext cx="166263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本体希望小売価格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リモコン除く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5" name="Rectangle 36"/>
          <p:cNvSpPr>
            <a:spLocks/>
          </p:cNvSpPr>
          <p:nvPr/>
        </p:nvSpPr>
        <p:spPr bwMode="auto">
          <a:xfrm>
            <a:off x="232761" y="2491252"/>
            <a:ext cx="2224325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1,086,800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(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税抜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988,000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)</a:t>
            </a:r>
          </a:p>
        </p:txBody>
      </p:sp>
      <p:sp>
        <p:nvSpPr>
          <p:cNvPr id="438" name="テキスト ボックス 437"/>
          <p:cNvSpPr txBox="1"/>
          <p:nvPr/>
        </p:nvSpPr>
        <p:spPr>
          <a:xfrm>
            <a:off x="253658" y="1995368"/>
            <a:ext cx="146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CHP-ED302AZ1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9" name="直線コネクタ 438"/>
          <p:cNvCxnSpPr/>
          <p:nvPr/>
        </p:nvCxnSpPr>
        <p:spPr>
          <a:xfrm>
            <a:off x="0" y="3575381"/>
            <a:ext cx="12801600" cy="0"/>
          </a:xfrm>
          <a:prstGeom prst="line">
            <a:avLst/>
          </a:prstGeom>
          <a:ln>
            <a:solidFill>
              <a:srgbClr val="4C3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>
            <a:off x="6633327" y="3575381"/>
            <a:ext cx="0" cy="6036106"/>
          </a:xfrm>
          <a:prstGeom prst="line">
            <a:avLst/>
          </a:prstGeom>
          <a:ln>
            <a:solidFill>
              <a:srgbClr val="4C3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7" name="図 4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57" y="1217794"/>
            <a:ext cx="610504" cy="815094"/>
          </a:xfrm>
          <a:prstGeom prst="rect">
            <a:avLst/>
          </a:prstGeom>
        </p:spPr>
      </p:pic>
      <p:pic>
        <p:nvPicPr>
          <p:cNvPr id="448" name="図 4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" y="853421"/>
            <a:ext cx="2258484" cy="1088902"/>
          </a:xfrm>
          <a:prstGeom prst="rect">
            <a:avLst/>
          </a:prstGeom>
        </p:spPr>
      </p:pic>
      <p:pic>
        <p:nvPicPr>
          <p:cNvPr id="449" name="図 44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6541697" y="1942040"/>
            <a:ext cx="1248007" cy="1017519"/>
          </a:xfrm>
          <a:prstGeom prst="rect">
            <a:avLst/>
          </a:prstGeom>
        </p:spPr>
      </p:pic>
      <p:pic>
        <p:nvPicPr>
          <p:cNvPr id="450" name="図 44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10264441" y="1224154"/>
            <a:ext cx="984446" cy="802634"/>
          </a:xfrm>
          <a:prstGeom prst="rect">
            <a:avLst/>
          </a:prstGeom>
        </p:spPr>
      </p:pic>
      <p:sp>
        <p:nvSpPr>
          <p:cNvPr id="451" name="Rectangle 61"/>
          <p:cNvSpPr>
            <a:spLocks/>
          </p:cNvSpPr>
          <p:nvPr/>
        </p:nvSpPr>
        <p:spPr bwMode="auto">
          <a:xfrm>
            <a:off x="472325" y="1154005"/>
            <a:ext cx="2262187" cy="5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おしゃれ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</a:t>
            </a: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パワフル給湯！</a:t>
            </a:r>
            <a:endParaRPr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ＭＳ Ｐゴシック" panose="020B0600070205080204" pitchFamily="50" charset="-128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奥行</a:t>
            </a: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45cm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</a:t>
            </a: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省スペース！</a:t>
            </a: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ＭＳ Ｐゴシック" panose="020B0600070205080204" pitchFamily="50" charset="-128"/>
            </a:endParaRPr>
          </a:p>
        </p:txBody>
      </p:sp>
      <p:pic>
        <p:nvPicPr>
          <p:cNvPr id="452" name="図 45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2" y="1037052"/>
            <a:ext cx="1561687" cy="2324919"/>
          </a:xfrm>
          <a:prstGeom prst="rect">
            <a:avLst/>
          </a:prstGeom>
        </p:spPr>
      </p:pic>
      <p:pic>
        <p:nvPicPr>
          <p:cNvPr id="453" name="図 45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09" y="2484959"/>
            <a:ext cx="1215790" cy="926173"/>
          </a:xfrm>
          <a:prstGeom prst="rect">
            <a:avLst/>
          </a:prstGeom>
        </p:spPr>
      </p:pic>
      <p:sp>
        <p:nvSpPr>
          <p:cNvPr id="454" name="角丸四角形 12"/>
          <p:cNvSpPr>
            <a:spLocks noChangeArrowheads="1"/>
          </p:cNvSpPr>
          <p:nvPr/>
        </p:nvSpPr>
        <p:spPr bwMode="auto">
          <a:xfrm>
            <a:off x="7002061" y="4251354"/>
            <a:ext cx="1565275" cy="24765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46800" tIns="46800" rIns="46800" bIns="46800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9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5" name="テキスト ボックス 13"/>
          <p:cNvSpPr txBox="1">
            <a:spLocks noChangeArrowheads="1"/>
          </p:cNvSpPr>
          <p:nvPr/>
        </p:nvSpPr>
        <p:spPr bwMode="auto">
          <a:xfrm>
            <a:off x="6923484" y="4266592"/>
            <a:ext cx="1754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SMA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ミキシング弁 採用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6" name="テキスト ボックス 6"/>
          <p:cNvSpPr txBox="1">
            <a:spLocks noChangeArrowheads="1"/>
          </p:cNvSpPr>
          <p:nvPr/>
        </p:nvSpPr>
        <p:spPr bwMode="auto">
          <a:xfrm>
            <a:off x="6934580" y="4643223"/>
            <a:ext cx="4638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給湯ミキシングバルブに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SMA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ミキシング弁を採用することで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、停電中でも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貯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湯ユニット内に残っているお湯をシャワー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や蛇口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から使用できます。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</p:txBody>
      </p:sp>
      <p:sp>
        <p:nvSpPr>
          <p:cNvPr id="457" name="テキスト ボックス 6"/>
          <p:cNvSpPr txBox="1">
            <a:spLocks noChangeArrowheads="1"/>
          </p:cNvSpPr>
          <p:nvPr/>
        </p:nvSpPr>
        <p:spPr bwMode="auto">
          <a:xfrm>
            <a:off x="6929412" y="5190904"/>
            <a:ext cx="4262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最後に使用していた時の給湯温度で出てくるため、湯温をお確かめのうえ、お使いください。</a:t>
            </a:r>
          </a:p>
        </p:txBody>
      </p:sp>
      <p:sp>
        <p:nvSpPr>
          <p:cNvPr id="458" name="テキスト ボックス 10"/>
          <p:cNvSpPr txBox="1">
            <a:spLocks noChangeArrowheads="1"/>
          </p:cNvSpPr>
          <p:nvPr/>
        </p:nvSpPr>
        <p:spPr bwMode="auto">
          <a:xfrm>
            <a:off x="8608611" y="4273579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停電時でもお湯が使えます。</a:t>
            </a:r>
          </a:p>
        </p:txBody>
      </p:sp>
      <p:pic>
        <p:nvPicPr>
          <p:cNvPr id="459" name="図 17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482" y="4570848"/>
            <a:ext cx="695601" cy="6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" name="テキスト ボックス 6"/>
          <p:cNvSpPr txBox="1">
            <a:spLocks noChangeArrowheads="1"/>
          </p:cNvSpPr>
          <p:nvPr/>
        </p:nvSpPr>
        <p:spPr bwMode="auto">
          <a:xfrm>
            <a:off x="11502269" y="4287066"/>
            <a:ext cx="1476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緊急時に役立つ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エコキュートの使い方。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1" name="テキスト ボックス 460"/>
          <p:cNvSpPr txBox="1"/>
          <p:nvPr/>
        </p:nvSpPr>
        <p:spPr>
          <a:xfrm>
            <a:off x="12057724" y="5192738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62" name="図 4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55" y="5633829"/>
            <a:ext cx="816252" cy="944291"/>
          </a:xfrm>
          <a:prstGeom prst="rect">
            <a:avLst/>
          </a:prstGeom>
        </p:spPr>
      </p:pic>
      <p:sp>
        <p:nvSpPr>
          <p:cNvPr id="463" name="テキスト ボックス 462"/>
          <p:cNvSpPr txBox="1"/>
          <p:nvPr/>
        </p:nvSpPr>
        <p:spPr>
          <a:xfrm rot="287914">
            <a:off x="8113543" y="5919397"/>
            <a:ext cx="1422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暴風・大雨・雷・大雪など</a:t>
            </a:r>
            <a:endParaRPr kumimoji="1" lang="ja-JP" altLang="en-US" sz="800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64" name="図 46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091"/>
          <a:stretch/>
        </p:blipFill>
        <p:spPr>
          <a:xfrm>
            <a:off x="8852255" y="6548948"/>
            <a:ext cx="953510" cy="765601"/>
          </a:xfrm>
          <a:prstGeom prst="rect">
            <a:avLst/>
          </a:prstGeom>
        </p:spPr>
      </p:pic>
      <p:pic>
        <p:nvPicPr>
          <p:cNvPr id="465" name="図 46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37" b="32257"/>
          <a:stretch/>
        </p:blipFill>
        <p:spPr>
          <a:xfrm>
            <a:off x="7710970" y="6500442"/>
            <a:ext cx="594848" cy="811175"/>
          </a:xfrm>
          <a:prstGeom prst="rect">
            <a:avLst/>
          </a:prstGeom>
        </p:spPr>
      </p:pic>
      <p:sp>
        <p:nvSpPr>
          <p:cNvPr id="466" name="テキスト ボックス 465"/>
          <p:cNvSpPr txBox="1"/>
          <p:nvPr/>
        </p:nvSpPr>
        <p:spPr>
          <a:xfrm>
            <a:off x="6994112" y="65268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スマホで</a:t>
            </a:r>
            <a:endParaRPr kumimoji="1" lang="en-US" altLang="ja-JP" sz="800" dirty="0" smtClean="0"/>
          </a:p>
          <a:p>
            <a:r>
              <a:rPr kumimoji="1" lang="ja-JP" altLang="en-US" sz="800" dirty="0"/>
              <a:t>　</a:t>
            </a:r>
            <a:r>
              <a:rPr kumimoji="1" lang="ja-JP" altLang="en-US" sz="800" dirty="0" smtClean="0"/>
              <a:t>アプリから</a:t>
            </a:r>
            <a:endParaRPr kumimoji="1" lang="ja-JP" altLang="en-US" sz="800" dirty="0"/>
          </a:p>
        </p:txBody>
      </p:sp>
      <p:sp>
        <p:nvSpPr>
          <p:cNvPr id="467" name="テキスト ボックス 466"/>
          <p:cNvSpPr txBox="1"/>
          <p:nvPr/>
        </p:nvSpPr>
        <p:spPr>
          <a:xfrm>
            <a:off x="8291379" y="6529397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台所リモコンから</a:t>
            </a:r>
            <a:endParaRPr kumimoji="1" lang="ja-JP" altLang="en-US" sz="800" dirty="0"/>
          </a:p>
        </p:txBody>
      </p:sp>
      <p:graphicFrame>
        <p:nvGraphicFramePr>
          <p:cNvPr id="468" name="表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71345"/>
              </p:ext>
            </p:extLst>
          </p:nvPr>
        </p:nvGraphicFramePr>
        <p:xfrm>
          <a:off x="9938064" y="5733648"/>
          <a:ext cx="2649652" cy="125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82">
                  <a:extLst>
                    <a:ext uri="{9D8B030D-6E8A-4147-A177-3AD203B41FA5}">
                      <a16:colId xmlns:a16="http://schemas.microsoft.com/office/drawing/2014/main" val="2825668501"/>
                    </a:ext>
                  </a:extLst>
                </a:gridCol>
                <a:gridCol w="1638770">
                  <a:extLst>
                    <a:ext uri="{9D8B030D-6E8A-4147-A177-3AD203B41FA5}">
                      <a16:colId xmlns:a16="http://schemas.microsoft.com/office/drawing/2014/main" val="3474440884"/>
                    </a:ext>
                  </a:extLst>
                </a:gridCol>
              </a:tblGrid>
              <a:tr h="58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１回満タン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災害に備え、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タンクにお湯を作って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確保します！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40631"/>
                  </a:ext>
                </a:extLst>
              </a:tr>
              <a:tr h="671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浴槽への</a:t>
                      </a:r>
                      <a:endParaRPr kumimoji="1" lang="en-US" altLang="ja-JP" sz="105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水はり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浴槽に生活用水が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確保できるので、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断水しても安心！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99081"/>
                  </a:ext>
                </a:extLst>
              </a:tr>
            </a:tbl>
          </a:graphicData>
        </a:graphic>
      </p:graphicFrame>
      <p:sp>
        <p:nvSpPr>
          <p:cNvPr id="469" name="右矢印 468"/>
          <p:cNvSpPr/>
          <p:nvPr/>
        </p:nvSpPr>
        <p:spPr>
          <a:xfrm>
            <a:off x="10870762" y="5938443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Line 214"/>
          <p:cNvSpPr>
            <a:spLocks noChangeShapeType="1"/>
          </p:cNvSpPr>
          <p:nvPr/>
        </p:nvSpPr>
        <p:spPr bwMode="auto">
          <a:xfrm>
            <a:off x="6945986" y="5506985"/>
            <a:ext cx="573530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1" name="テキスト ボックス 470"/>
          <p:cNvSpPr txBox="1"/>
          <p:nvPr/>
        </p:nvSpPr>
        <p:spPr>
          <a:xfrm>
            <a:off x="7601772" y="6200206"/>
            <a:ext cx="210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災害警報を確認したら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2" name="テキスト ボックス 471"/>
          <p:cNvSpPr txBox="1"/>
          <p:nvPr/>
        </p:nvSpPr>
        <p:spPr>
          <a:xfrm>
            <a:off x="10084062" y="7047696"/>
            <a:ext cx="268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いざという時、ピッとカンタン！安心！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73" name="グループ化 472"/>
          <p:cNvGrpSpPr/>
          <p:nvPr/>
        </p:nvGrpSpPr>
        <p:grpSpPr>
          <a:xfrm>
            <a:off x="7123379" y="5874458"/>
            <a:ext cx="400681" cy="456922"/>
            <a:chOff x="12170596" y="3789157"/>
            <a:chExt cx="400681" cy="456922"/>
          </a:xfrm>
        </p:grpSpPr>
        <p:pic>
          <p:nvPicPr>
            <p:cNvPr id="474" name="図 4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0596" y="3789157"/>
              <a:ext cx="400681" cy="448484"/>
            </a:xfrm>
            <a:prstGeom prst="rect">
              <a:avLst/>
            </a:prstGeom>
          </p:spPr>
        </p:pic>
        <p:sp>
          <p:nvSpPr>
            <p:cNvPr id="475" name="角丸四角形 474"/>
            <p:cNvSpPr/>
            <p:nvPr/>
          </p:nvSpPr>
          <p:spPr>
            <a:xfrm>
              <a:off x="12170981" y="3793444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6" name="右矢印 475"/>
          <p:cNvSpPr/>
          <p:nvPr/>
        </p:nvSpPr>
        <p:spPr>
          <a:xfrm>
            <a:off x="10870761" y="6553556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テキスト ボックス 10"/>
          <p:cNvSpPr txBox="1">
            <a:spLocks noChangeArrowheads="1"/>
          </p:cNvSpPr>
          <p:nvPr/>
        </p:nvSpPr>
        <p:spPr bwMode="auto">
          <a:xfrm>
            <a:off x="6979314" y="5608592"/>
            <a:ext cx="2185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用水をカンタンに確保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8" name="正方形/長方形 477"/>
          <p:cNvSpPr/>
          <p:nvPr/>
        </p:nvSpPr>
        <p:spPr>
          <a:xfrm>
            <a:off x="7105392" y="7477336"/>
            <a:ext cx="48622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おしゃれ＆パワフル！奥行</a:t>
            </a:r>
            <a:r>
              <a:rPr kumimoji="0" lang="en-US" altLang="ja-JP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45</a:t>
            </a: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㎝の省スペース設計！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79" name="Rectangle 61"/>
          <p:cNvSpPr>
            <a:spLocks/>
          </p:cNvSpPr>
          <p:nvPr/>
        </p:nvSpPr>
        <p:spPr bwMode="auto">
          <a:xfrm>
            <a:off x="8662834" y="8079286"/>
            <a:ext cx="2195513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115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おしゃれなデザイン＆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sym typeface="ＭＳ Ｐゴシック" panose="020B0600070205080204" pitchFamily="50" charset="-128"/>
            </a:endParaRPr>
          </a:p>
          <a:p>
            <a:pPr eaLnBrk="1">
              <a:lnSpc>
                <a:spcPct val="115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高圧力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パワフル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給湯！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sym typeface="ＭＳ Ｐゴシック" panose="020B0600070205080204" pitchFamily="50" charset="-128"/>
            </a:endParaRPr>
          </a:p>
        </p:txBody>
      </p:sp>
      <p:pic>
        <p:nvPicPr>
          <p:cNvPr id="480" name="図 479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6" r="3531" b="15433"/>
          <a:stretch/>
        </p:blipFill>
        <p:spPr>
          <a:xfrm>
            <a:off x="7025556" y="8050706"/>
            <a:ext cx="1635619" cy="1103586"/>
          </a:xfrm>
          <a:prstGeom prst="rect">
            <a:avLst/>
          </a:prstGeom>
        </p:spPr>
      </p:pic>
      <p:pic>
        <p:nvPicPr>
          <p:cNvPr id="481" name="図 480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t="8665" r="19590" b="15738"/>
          <a:stretch/>
        </p:blipFill>
        <p:spPr>
          <a:xfrm>
            <a:off x="10256507" y="7935290"/>
            <a:ext cx="1259433" cy="1679245"/>
          </a:xfrm>
          <a:prstGeom prst="rect">
            <a:avLst/>
          </a:prstGeom>
        </p:spPr>
      </p:pic>
      <p:sp>
        <p:nvSpPr>
          <p:cNvPr id="482" name="テキスト ボックス 481"/>
          <p:cNvSpPr txBox="1"/>
          <p:nvPr/>
        </p:nvSpPr>
        <p:spPr>
          <a:xfrm>
            <a:off x="11504246" y="808380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奥行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㎝の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省スペース設置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3" name="図 48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02" y="8666350"/>
            <a:ext cx="1178890" cy="786541"/>
          </a:xfrm>
          <a:prstGeom prst="rect">
            <a:avLst/>
          </a:prstGeom>
        </p:spPr>
      </p:pic>
      <p:cxnSp>
        <p:nvCxnSpPr>
          <p:cNvPr id="484" name="直線コネクタ 9"/>
          <p:cNvCxnSpPr>
            <a:cxnSpLocks noChangeShapeType="1"/>
          </p:cNvCxnSpPr>
          <p:nvPr/>
        </p:nvCxnSpPr>
        <p:spPr bwMode="auto">
          <a:xfrm>
            <a:off x="6814228" y="7873102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5" name="正方形/長方形 19"/>
          <p:cNvSpPr>
            <a:spLocks noChangeArrowheads="1"/>
          </p:cNvSpPr>
          <p:nvPr/>
        </p:nvSpPr>
        <p:spPr bwMode="auto">
          <a:xfrm>
            <a:off x="6809465" y="7508825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486" name="正方形/長方形 19"/>
          <p:cNvSpPr>
            <a:spLocks noChangeArrowheads="1"/>
          </p:cNvSpPr>
          <p:nvPr/>
        </p:nvSpPr>
        <p:spPr bwMode="auto">
          <a:xfrm>
            <a:off x="103902" y="3773400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801600" cy="79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自然冷媒</a:t>
            </a:r>
            <a:r>
              <a: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CO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2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家庭用</a:t>
            </a: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9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一般地向け（－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10℃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対応）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300L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</p:txBody>
      </p:sp>
      <p:pic>
        <p:nvPicPr>
          <p:cNvPr id="11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3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6" name="Picture 41" descr="名称未設定-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ふろ自動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スイッチオン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お湯はり開始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設定された湯温・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湯量でお湯はり停止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メロディと音声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ガイドでお知らせ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入浴を待機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入浴を検知して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設定湯温に追いだき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1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22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4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19" name="図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直線コネクタ 144"/>
            <p:cNvCxnSpPr>
              <a:cxnSpLocks noChangeShapeType="1"/>
              <a:stCxn id="19" idx="1"/>
              <a:endCxn id="19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直線コネクタ 32"/>
          <p:cNvCxnSpPr/>
          <p:nvPr/>
        </p:nvCxnSpPr>
        <p:spPr>
          <a:xfrm>
            <a:off x="0" y="717849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図 1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83" y="6765992"/>
            <a:ext cx="1448874" cy="1699558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55" y="6743428"/>
            <a:ext cx="1240678" cy="1644323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8" y="6778679"/>
            <a:ext cx="1206687" cy="1589088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89" y="6756827"/>
            <a:ext cx="1206686" cy="1644323"/>
          </a:xfrm>
          <a:prstGeom prst="rect">
            <a:avLst/>
          </a:prstGeom>
        </p:spPr>
      </p:pic>
      <p:sp>
        <p:nvSpPr>
          <p:cNvPr id="146" name="テキスト ボックス 145"/>
          <p:cNvSpPr txBox="1"/>
          <p:nvPr/>
        </p:nvSpPr>
        <p:spPr>
          <a:xfrm>
            <a:off x="6964235" y="6401106"/>
            <a:ext cx="44946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台所リモコンのお知らせサインが入浴者の状況をお知らせします。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47" name="グループ化 146"/>
          <p:cNvGrpSpPr/>
          <p:nvPr/>
        </p:nvGrpSpPr>
        <p:grpSpPr>
          <a:xfrm>
            <a:off x="5731109" y="6335104"/>
            <a:ext cx="1305311" cy="451463"/>
            <a:chOff x="96895" y="1731177"/>
            <a:chExt cx="1305311" cy="451463"/>
          </a:xfrm>
        </p:grpSpPr>
        <p:sp>
          <p:nvSpPr>
            <p:cNvPr id="148" name="正方形/長方形 147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96895" y="1751753"/>
              <a:ext cx="13053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入浴お知らせ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50" name="テキスト ボックス 149"/>
          <p:cNvSpPr txBox="1"/>
          <p:nvPr/>
        </p:nvSpPr>
        <p:spPr>
          <a:xfrm>
            <a:off x="6955246" y="67893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浴室に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入ったわね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8910739" y="6828115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入浴中ね！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10604008" y="67714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おふろを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出たわね！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2311641" y="67699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出たのね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5" name="二等辺三角形 154"/>
          <p:cNvSpPr/>
          <p:nvPr/>
        </p:nvSpPr>
        <p:spPr>
          <a:xfrm rot="5400000">
            <a:off x="7275875" y="7548161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二等辺三角形 158"/>
          <p:cNvSpPr/>
          <p:nvPr/>
        </p:nvSpPr>
        <p:spPr>
          <a:xfrm rot="5400000">
            <a:off x="9061488" y="7530703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二等辺三角形 159"/>
          <p:cNvSpPr/>
          <p:nvPr/>
        </p:nvSpPr>
        <p:spPr>
          <a:xfrm rot="5400000">
            <a:off x="10686064" y="7546679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782639" y="9094354"/>
            <a:ext cx="2386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ワンボタンで浴室の音を聞くことができます。シャワーなどの小さい音も確認できて安心です。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64" name="グループ化 163"/>
          <p:cNvGrpSpPr/>
          <p:nvPr/>
        </p:nvGrpSpPr>
        <p:grpSpPr>
          <a:xfrm>
            <a:off x="5852291" y="8630435"/>
            <a:ext cx="1257233" cy="426329"/>
            <a:chOff x="125893" y="1729077"/>
            <a:chExt cx="1257233" cy="426329"/>
          </a:xfrm>
        </p:grpSpPr>
        <p:sp>
          <p:nvSpPr>
            <p:cNvPr id="166" name="正方形/長方形 165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125893" y="1729077"/>
              <a:ext cx="1257233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音声モニター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71" name="グループ化 170"/>
          <p:cNvGrpSpPr/>
          <p:nvPr/>
        </p:nvGrpSpPr>
        <p:grpSpPr>
          <a:xfrm>
            <a:off x="8566654" y="8604081"/>
            <a:ext cx="1213545" cy="434212"/>
            <a:chOff x="149235" y="1721194"/>
            <a:chExt cx="1213545" cy="434212"/>
          </a:xfrm>
        </p:grpSpPr>
        <p:sp>
          <p:nvSpPr>
            <p:cNvPr id="172" name="正方形/長方形 171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149235" y="1721194"/>
              <a:ext cx="12135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浴室モニター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91" name="テキスト ボックス 190"/>
          <p:cNvSpPr txBox="1"/>
          <p:nvPr/>
        </p:nvSpPr>
        <p:spPr>
          <a:xfrm>
            <a:off x="8542163" y="9088233"/>
            <a:ext cx="2327718" cy="51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台所リモコンの「浴室モニタースイッチ」を押すと、入浴している方の入浴時間や状況を確認できます。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07" name="テキスト ボックス 13"/>
          <p:cNvSpPr txBox="1">
            <a:spLocks noChangeArrowheads="1"/>
          </p:cNvSpPr>
          <p:nvPr/>
        </p:nvSpPr>
        <p:spPr bwMode="auto">
          <a:xfrm>
            <a:off x="5903533" y="5802400"/>
            <a:ext cx="412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コロナエコキュート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みまもり機能充実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08" name="テキスト ボックス 13"/>
          <p:cNvSpPr txBox="1">
            <a:spLocks noChangeArrowheads="1"/>
          </p:cNvSpPr>
          <p:nvPr/>
        </p:nvSpPr>
        <p:spPr bwMode="auto">
          <a:xfrm>
            <a:off x="9258033" y="5813941"/>
            <a:ext cx="3120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家族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快適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入浴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サポート</a:t>
            </a:r>
            <a:endParaRPr kumimoji="1" lang="ja-JP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11335305" y="8524897"/>
            <a:ext cx="1998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コロナのエコキュートで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10" name="図 2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91" y="8803652"/>
            <a:ext cx="690831" cy="690831"/>
          </a:xfrm>
          <a:prstGeom prst="rect">
            <a:avLst/>
          </a:prstGeom>
        </p:spPr>
      </p:pic>
      <p:pic>
        <p:nvPicPr>
          <p:cNvPr id="211" name="図 2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95" y="8815833"/>
            <a:ext cx="680743" cy="680743"/>
          </a:xfrm>
          <a:prstGeom prst="rect">
            <a:avLst/>
          </a:prstGeom>
        </p:spPr>
      </p:pic>
      <p:sp>
        <p:nvSpPr>
          <p:cNvPr id="216" name="テキスト ボックス 215"/>
          <p:cNvSpPr txBox="1"/>
          <p:nvPr/>
        </p:nvSpPr>
        <p:spPr>
          <a:xfrm>
            <a:off x="11257148" y="8661536"/>
            <a:ext cx="16139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子育てママの困った</a:t>
            </a:r>
            <a:r>
              <a:rPr kumimoji="1" lang="en-US" altLang="ja-JP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を解決！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12105884" y="9438435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11279913" y="9430142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▲サイト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9" name="直線コネクタ 218"/>
          <p:cNvCxnSpPr/>
          <p:nvPr/>
        </p:nvCxnSpPr>
        <p:spPr>
          <a:xfrm>
            <a:off x="8286452" y="8621085"/>
            <a:ext cx="0" cy="90459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5779260" y="8485533"/>
            <a:ext cx="705580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10986794" y="8565826"/>
            <a:ext cx="0" cy="91990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テキスト ボックス 13"/>
          <p:cNvSpPr txBox="1">
            <a:spLocks noChangeArrowheads="1"/>
          </p:cNvSpPr>
          <p:nvPr/>
        </p:nvSpPr>
        <p:spPr bwMode="auto">
          <a:xfrm>
            <a:off x="512873" y="860038"/>
            <a:ext cx="11990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太陽光発電余剰電力は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自家消費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をおすすめします！　コロナエコキュートは太陽光発電余剰電力を有効活用できます。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3" name="角丸四角形 305"/>
          <p:cNvSpPr>
            <a:spLocks noChangeArrowheads="1"/>
          </p:cNvSpPr>
          <p:nvPr/>
        </p:nvSpPr>
        <p:spPr bwMode="auto">
          <a:xfrm>
            <a:off x="10310003" y="1657417"/>
            <a:ext cx="2375072" cy="445708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26" name="テキスト ボックス 8"/>
          <p:cNvSpPr txBox="1">
            <a:spLocks noChangeArrowheads="1"/>
          </p:cNvSpPr>
          <p:nvPr/>
        </p:nvSpPr>
        <p:spPr bwMode="auto">
          <a:xfrm>
            <a:off x="10408396" y="1644386"/>
            <a:ext cx="1633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プラス</a:t>
            </a:r>
          </a:p>
        </p:txBody>
      </p:sp>
      <p:sp>
        <p:nvSpPr>
          <p:cNvPr id="232" name="テキスト ボックス 258"/>
          <p:cNvSpPr txBox="1">
            <a:spLocks noChangeArrowheads="1"/>
          </p:cNvSpPr>
          <p:nvPr/>
        </p:nvSpPr>
        <p:spPr bwMode="auto">
          <a:xfrm>
            <a:off x="10405167" y="1933611"/>
            <a:ext cx="21339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自動で余った電力を使って沸き上げます。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3" name="テキスト ボックス 258"/>
          <p:cNvSpPr txBox="1">
            <a:spLocks noChangeArrowheads="1"/>
          </p:cNvSpPr>
          <p:nvPr/>
        </p:nvSpPr>
        <p:spPr bwMode="auto">
          <a:xfrm>
            <a:off x="10275351" y="2215215"/>
            <a:ext cx="24059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専用の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を介して天気予測データを基にエコキュートの運転を計画します。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" name="角丸四角形 305"/>
          <p:cNvSpPr>
            <a:spLocks noChangeArrowheads="1"/>
          </p:cNvSpPr>
          <p:nvPr/>
        </p:nvSpPr>
        <p:spPr bwMode="auto">
          <a:xfrm>
            <a:off x="10300594" y="2862294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38" name="テキスト ボックス 8"/>
          <p:cNvSpPr txBox="1">
            <a:spLocks noChangeArrowheads="1"/>
          </p:cNvSpPr>
          <p:nvPr/>
        </p:nvSpPr>
        <p:spPr bwMode="auto">
          <a:xfrm>
            <a:off x="10346020" y="2856891"/>
            <a:ext cx="1757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9" name="テキスト ボックス 258"/>
          <p:cNvSpPr txBox="1">
            <a:spLocks noChangeArrowheads="1"/>
          </p:cNvSpPr>
          <p:nvPr/>
        </p:nvSpPr>
        <p:spPr bwMode="auto">
          <a:xfrm>
            <a:off x="10398661" y="3136942"/>
            <a:ext cx="697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手動で設定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0" name="テキスト ボックス 258"/>
          <p:cNvSpPr txBox="1">
            <a:spLocks noChangeArrowheads="1"/>
          </p:cNvSpPr>
          <p:nvPr/>
        </p:nvSpPr>
        <p:spPr bwMode="auto">
          <a:xfrm>
            <a:off x="10299303" y="3421137"/>
            <a:ext cx="238577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を導入していないご家庭でも、天気予報を確認して台所リモコンから手動で設定できます。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2" name="直線コネクタ 241"/>
          <p:cNvCxnSpPr/>
          <p:nvPr/>
        </p:nvCxnSpPr>
        <p:spPr>
          <a:xfrm>
            <a:off x="10405167" y="1905565"/>
            <a:ext cx="210746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10405167" y="3118070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図 2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6188"/>
          <a:stretch/>
        </p:blipFill>
        <p:spPr>
          <a:xfrm>
            <a:off x="5977601" y="2276108"/>
            <a:ext cx="4185142" cy="1980844"/>
          </a:xfrm>
          <a:prstGeom prst="rect">
            <a:avLst/>
          </a:prstGeom>
        </p:spPr>
      </p:pic>
      <p:sp>
        <p:nvSpPr>
          <p:cNvPr id="246" name="テキスト ボックス 8"/>
          <p:cNvSpPr txBox="1">
            <a:spLocks noChangeArrowheads="1"/>
          </p:cNvSpPr>
          <p:nvPr/>
        </p:nvSpPr>
        <p:spPr bwMode="auto">
          <a:xfrm>
            <a:off x="10363365" y="4199070"/>
            <a:ext cx="163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9" name="テキスト ボックス 258"/>
          <p:cNvSpPr txBox="1">
            <a:spLocks noChangeArrowheads="1"/>
          </p:cNvSpPr>
          <p:nvPr/>
        </p:nvSpPr>
        <p:spPr bwMode="auto">
          <a:xfrm>
            <a:off x="10377515" y="4486991"/>
            <a:ext cx="1620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アプリが自動で天気予報を確認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0" name="テキスト ボックス 258"/>
          <p:cNvSpPr txBox="1">
            <a:spLocks noChangeArrowheads="1"/>
          </p:cNvSpPr>
          <p:nvPr/>
        </p:nvSpPr>
        <p:spPr bwMode="auto">
          <a:xfrm>
            <a:off x="10275351" y="4885472"/>
            <a:ext cx="25117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を導入していないご家庭でも、アプリの設定を行うことで、天気予測データを基に、自動でエコキュートの沸き上げ運転を計画します。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5844915" y="1828834"/>
            <a:ext cx="429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天気予報を確認して、夜間の沸き上げを一部昼間へ移動して、昼間に発電</a:t>
            </a:r>
            <a:endParaRPr kumimoji="1" lang="en-US" altLang="ja-JP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した電力で沸き上げ運転を行うことができます。</a:t>
            </a:r>
            <a:endParaRPr kumimoji="1"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9027067" y="2897231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＜制御イメージ＞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4" name="角丸四角形 305"/>
          <p:cNvSpPr>
            <a:spLocks noChangeArrowheads="1"/>
          </p:cNvSpPr>
          <p:nvPr/>
        </p:nvSpPr>
        <p:spPr bwMode="auto">
          <a:xfrm>
            <a:off x="5995817" y="4233580"/>
            <a:ext cx="3902196" cy="930198"/>
          </a:xfrm>
          <a:prstGeom prst="roundRect">
            <a:avLst>
              <a:gd name="adj" fmla="val 9235"/>
            </a:avLst>
          </a:prstGeom>
          <a:solidFill>
            <a:srgbClr val="FFE1E1"/>
          </a:solidFill>
          <a:ln w="19050" cmpd="sng">
            <a:noFill/>
            <a:prstDash val="solid"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263" name="図 2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604">
            <a:off x="9525464" y="4237224"/>
            <a:ext cx="556797" cy="356540"/>
          </a:xfrm>
          <a:prstGeom prst="rect">
            <a:avLst/>
          </a:prstGeom>
        </p:spPr>
      </p:pic>
      <p:sp>
        <p:nvSpPr>
          <p:cNvPr id="264" name="角丸四角形 305"/>
          <p:cNvSpPr>
            <a:spLocks noChangeArrowheads="1"/>
          </p:cNvSpPr>
          <p:nvPr/>
        </p:nvSpPr>
        <p:spPr bwMode="auto">
          <a:xfrm>
            <a:off x="10310003" y="4212406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265" name="直線コネクタ 264"/>
          <p:cNvCxnSpPr/>
          <p:nvPr/>
        </p:nvCxnSpPr>
        <p:spPr>
          <a:xfrm>
            <a:off x="10414576" y="4468182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/>
          <p:nvPr/>
        </p:nvCxnSpPr>
        <p:spPr>
          <a:xfrm>
            <a:off x="5722890" y="1506132"/>
            <a:ext cx="0" cy="39158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/>
          <p:cNvSpPr txBox="1"/>
          <p:nvPr/>
        </p:nvSpPr>
        <p:spPr>
          <a:xfrm>
            <a:off x="67081" y="1483067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２００９年１１月から始まった</a:t>
            </a: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太陽光発電余剰電力の固定価格買取制度「ＦＩＴ」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における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買取期間が、２０１９年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１２月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から順次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終了（卒ＦＩＴ）しています。</a:t>
            </a:r>
          </a:p>
        </p:txBody>
      </p:sp>
      <p:pic>
        <p:nvPicPr>
          <p:cNvPr id="274" name="図 273">
            <a:extLst>
              <a:ext uri="{FF2B5EF4-FFF2-40B4-BE49-F238E27FC236}">
                <a16:creationId xmlns:a16="http://schemas.microsoft.com/office/drawing/2014/main" id="{3129773C-907A-094D-AFE9-664968CDAB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4898" y="1703729"/>
            <a:ext cx="1329599" cy="851883"/>
          </a:xfrm>
          <a:prstGeom prst="rect">
            <a:avLst/>
          </a:prstGeom>
        </p:spPr>
      </p:pic>
      <p:sp>
        <p:nvSpPr>
          <p:cNvPr id="321" name="テキスト ボックス 320"/>
          <p:cNvSpPr txBox="1"/>
          <p:nvPr/>
        </p:nvSpPr>
        <p:spPr>
          <a:xfrm>
            <a:off x="546832" y="6405054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　売電価格の推移</a:t>
            </a: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837776" y="884132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年は全てのエリアにおいてグリットパリティとなり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断然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、自家消費がオススメ！</a:t>
            </a:r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142115" y="9356029"/>
            <a:ext cx="5170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グリットパリティ</a:t>
            </a:r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再生可能エネルギーで発電した電力コストが、電力会社から購入する電気代と同等かもしくは安価になること。</a:t>
            </a:r>
          </a:p>
        </p:txBody>
      </p:sp>
      <p:sp>
        <p:nvSpPr>
          <p:cNvPr id="328" name="角丸四角形 305"/>
          <p:cNvSpPr>
            <a:spLocks noChangeArrowheads="1"/>
          </p:cNvSpPr>
          <p:nvPr/>
        </p:nvSpPr>
        <p:spPr bwMode="auto">
          <a:xfrm>
            <a:off x="139257" y="8788930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5839865" y="1473601"/>
            <a:ext cx="446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コロナエコキュートは太陽光発電余剰電力を使えます！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0" name="グループ化 329"/>
          <p:cNvGrpSpPr/>
          <p:nvPr/>
        </p:nvGrpSpPr>
        <p:grpSpPr>
          <a:xfrm>
            <a:off x="12107890" y="4157501"/>
            <a:ext cx="407501" cy="452635"/>
            <a:chOff x="3289753" y="4746779"/>
            <a:chExt cx="407501" cy="452635"/>
          </a:xfrm>
        </p:grpSpPr>
        <p:pic>
          <p:nvPicPr>
            <p:cNvPr id="331" name="図 33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332" name="角丸四角形 331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5" name="図 3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580" y="6774634"/>
            <a:ext cx="2446023" cy="1776462"/>
          </a:xfrm>
          <a:prstGeom prst="rect">
            <a:avLst/>
          </a:prstGeom>
        </p:spPr>
      </p:pic>
      <p:cxnSp>
        <p:nvCxnSpPr>
          <p:cNvPr id="338" name="直線コネクタ 9"/>
          <p:cNvCxnSpPr>
            <a:cxnSpLocks noChangeShapeType="1"/>
          </p:cNvCxnSpPr>
          <p:nvPr/>
        </p:nvCxnSpPr>
        <p:spPr bwMode="auto">
          <a:xfrm>
            <a:off x="95902" y="1313991"/>
            <a:ext cx="1253282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" name="正方形/長方形 19"/>
          <p:cNvSpPr>
            <a:spLocks noChangeArrowheads="1"/>
          </p:cNvSpPr>
          <p:nvPr/>
        </p:nvSpPr>
        <p:spPr bwMode="auto">
          <a:xfrm>
            <a:off x="91139" y="93775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340" name="直線コネクタ 9"/>
          <p:cNvCxnSpPr>
            <a:cxnSpLocks noChangeShapeType="1"/>
          </p:cNvCxnSpPr>
          <p:nvPr/>
        </p:nvCxnSpPr>
        <p:spPr bwMode="auto">
          <a:xfrm>
            <a:off x="5727870" y="6193509"/>
            <a:ext cx="6811215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正方形/長方形 19"/>
          <p:cNvSpPr>
            <a:spLocks noChangeArrowheads="1"/>
          </p:cNvSpPr>
          <p:nvPr/>
        </p:nvSpPr>
        <p:spPr bwMode="auto">
          <a:xfrm>
            <a:off x="5723107" y="5817271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342" name="図 3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508" y="5796770"/>
            <a:ext cx="523750" cy="772651"/>
          </a:xfrm>
          <a:prstGeom prst="rect">
            <a:avLst/>
          </a:prstGeom>
        </p:spPr>
      </p:pic>
      <p:cxnSp>
        <p:nvCxnSpPr>
          <p:cNvPr id="165" name="直線コネクタ 164"/>
          <p:cNvCxnSpPr/>
          <p:nvPr/>
        </p:nvCxnSpPr>
        <p:spPr>
          <a:xfrm>
            <a:off x="129116" y="5797057"/>
            <a:ext cx="1433750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135997" y="2445648"/>
            <a:ext cx="1732887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テキスト ボックス 167"/>
          <p:cNvSpPr txBox="1"/>
          <p:nvPr/>
        </p:nvSpPr>
        <p:spPr>
          <a:xfrm>
            <a:off x="164325" y="2258192"/>
            <a:ext cx="59633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既築買い替えの場合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売電単価が買電単価よりも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154326" y="5653277"/>
            <a:ext cx="5578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新築住宅の場合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売電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単価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が夜間電力の料金単価より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 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267531" y="5009112"/>
            <a:ext cx="5089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卒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FIT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する住宅用太陽光発電は、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年までに約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165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万件・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670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Kw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（累計）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に達し、これらが自家消費または余剰電力の自由売電に移行していく。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4" name="角丸四角形 305"/>
          <p:cNvSpPr>
            <a:spLocks noChangeArrowheads="1"/>
          </p:cNvSpPr>
          <p:nvPr/>
        </p:nvSpPr>
        <p:spPr bwMode="auto">
          <a:xfrm>
            <a:off x="164324" y="4966797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291918" y="426194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※1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91882" y="426009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984238" y="425901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※3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814532" y="425901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9" name="Rectangle 6">
            <a:extLst>
              <a:ext uri="{FF2B5EF4-FFF2-40B4-BE49-F238E27FC236}">
                <a16:creationId xmlns:a16="http://schemas.microsoft.com/office/drawing/2014/main" id="{19FC8467-B1D7-BF43-863F-51C7F303FC1A}"/>
              </a:ext>
            </a:extLst>
          </p:cNvPr>
          <p:cNvSpPr>
            <a:spLocks/>
          </p:cNvSpPr>
          <p:nvPr/>
        </p:nvSpPr>
        <p:spPr bwMode="auto">
          <a:xfrm>
            <a:off x="164324" y="4402441"/>
            <a:ext cx="5454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476" rIns="414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年度買取価格　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東京電力エナジーパートナー「スマートライフプラン」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夜間時間料金および再生可能エネルギー発電促進賦課金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lang="ja-JP" altLang="en-US" sz="6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燃料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5.22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kWh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endParaRPr lang="en-US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東京電力エナジーパートナー「再エネ買取標準プラン」</a:t>
            </a:r>
            <a:endParaRPr lang="ja-JP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0" name="図 1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5224" y="2882381"/>
            <a:ext cx="2476171" cy="1479785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8906" y="2895330"/>
            <a:ext cx="2582558" cy="1443336"/>
          </a:xfrm>
          <a:prstGeom prst="rect">
            <a:avLst/>
          </a:prstGeom>
        </p:spPr>
      </p:pic>
      <p:sp>
        <p:nvSpPr>
          <p:cNvPr id="132" name="テキスト ボックス 8"/>
          <p:cNvSpPr txBox="1">
            <a:spLocks noChangeArrowheads="1"/>
          </p:cNvSpPr>
          <p:nvPr/>
        </p:nvSpPr>
        <p:spPr bwMode="auto">
          <a:xfrm>
            <a:off x="6053880" y="4254816"/>
            <a:ext cx="293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年間コストメリット</a:t>
            </a:r>
            <a:r>
              <a:rPr kumimoji="1" lang="en-US" altLang="ja-JP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スマートライフ）</a:t>
            </a:r>
            <a:endParaRPr kumimoji="1"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6115908" y="4526535"/>
            <a:ext cx="26592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右矢印 137"/>
          <p:cNvSpPr/>
          <p:nvPr/>
        </p:nvSpPr>
        <p:spPr>
          <a:xfrm>
            <a:off x="7923797" y="4703707"/>
            <a:ext cx="274540" cy="2599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2880606" y="6399566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電力別夜間料金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/kWh)</a:t>
            </a:r>
            <a:endParaRPr lang="ja-JP" altLang="ja-JP" sz="70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5" name="テキスト ボックス 274"/>
          <p:cNvSpPr txBox="1"/>
          <p:nvPr/>
        </p:nvSpPr>
        <p:spPr>
          <a:xfrm>
            <a:off x="5938705" y="5183659"/>
            <a:ext cx="41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※&lt;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当社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試算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CHP-37AZ1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において・東京地区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、給湯（保温）負荷は、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JIS C 9220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（使用湯量　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40℃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換算　約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456L/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日）に基づき試算、運転モードはお買い上げ時の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設定、ソーラーモードアプリは積極モード設定。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「スマートライフプラン」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夜間料金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28.06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燃料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-5.22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再生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可能エネルギー発電促進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賦課金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月現在、当社調べ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・太陽光発電の設置容量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:8.0kW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・ランニングコストは、季節や地域、運転モードの設定、ご利用状況、電力契約等により異なります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。太陽光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発電の自家消費による運転の消費電力は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として算出。</a:t>
            </a:r>
          </a:p>
        </p:txBody>
      </p:sp>
      <p:pic>
        <p:nvPicPr>
          <p:cNvPr id="176" name="図 175"/>
          <p:cNvPicPr>
            <a:picLocks noChangeAspect="1"/>
          </p:cNvPicPr>
          <p:nvPr/>
        </p:nvPicPr>
        <p:blipFill rotWithShape="1">
          <a:blip r:embed="rId22"/>
          <a:srcRect t="-3623" b="72932"/>
          <a:stretch/>
        </p:blipFill>
        <p:spPr>
          <a:xfrm>
            <a:off x="8141340" y="4493732"/>
            <a:ext cx="1614235" cy="246857"/>
          </a:xfrm>
          <a:prstGeom prst="rect">
            <a:avLst/>
          </a:prstGeom>
        </p:spPr>
      </p:pic>
      <p:pic>
        <p:nvPicPr>
          <p:cNvPr id="177" name="図 17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67869" y="6481125"/>
            <a:ext cx="3340463" cy="2031504"/>
          </a:xfrm>
          <a:prstGeom prst="rect">
            <a:avLst/>
          </a:prstGeom>
        </p:spPr>
      </p:pic>
      <p:sp>
        <p:nvSpPr>
          <p:cNvPr id="178" name="テキスト ボックス 177"/>
          <p:cNvSpPr txBox="1"/>
          <p:nvPr/>
        </p:nvSpPr>
        <p:spPr>
          <a:xfrm>
            <a:off x="6076655" y="4593315"/>
            <a:ext cx="1598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太陽光発電の設置容量 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8.0kW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 flipH="1">
            <a:off x="6009967" y="4760783"/>
            <a:ext cx="20419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通常運転  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36,500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 flipH="1">
            <a:off x="8361639" y="4679030"/>
            <a:ext cx="13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30,500</a:t>
            </a:r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1100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（▲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ja-JP" altLang="en-US" sz="10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13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4734</TotalTime>
  <Words>1432</Words>
  <Application>Microsoft Office PowerPoint</Application>
  <PresentationFormat>A3 297x420 mm</PresentationFormat>
  <Paragraphs>198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HGP創英角ｺﾞｼｯｸUB</vt:lpstr>
      <vt:lpstr>HG丸ｺﾞｼｯｸM-PRO</vt:lpstr>
      <vt:lpstr>Meiryo UI</vt:lpstr>
      <vt:lpstr>ＭＳ Ｐゴシック</vt:lpstr>
      <vt:lpstr>MS Gothic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小林 碧</cp:lastModifiedBy>
  <cp:revision>317</cp:revision>
  <cp:lastPrinted>2023-12-13T05:58:51Z</cp:lastPrinted>
  <dcterms:created xsi:type="dcterms:W3CDTF">2020-12-15T06:24:16Z</dcterms:created>
  <dcterms:modified xsi:type="dcterms:W3CDTF">2024-02-13T02:31:03Z</dcterms:modified>
</cp:coreProperties>
</file>