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4" r:id="rId2"/>
    <p:sldId id="265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6A"/>
    <a:srgbClr val="E8342F"/>
    <a:srgbClr val="FEEFD4"/>
    <a:srgbClr val="F39800"/>
    <a:srgbClr val="033171"/>
    <a:srgbClr val="224B7B"/>
    <a:srgbClr val="FDD000"/>
    <a:srgbClr val="0E3775"/>
    <a:srgbClr val="4A6293"/>
    <a:srgbClr val="043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190" autoAdjust="0"/>
  </p:normalViewPr>
  <p:slideViewPr>
    <p:cSldViewPr snapToGrid="0">
      <p:cViewPr>
        <p:scale>
          <a:sx n="150" d="100"/>
          <a:sy n="150" d="100"/>
        </p:scale>
        <p:origin x="723" y="-2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9CFB0A6-BE6D-4F3C-B53B-BF51E3003D2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A8B412ED-AC6A-44C4-A999-B94DA047D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95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69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68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5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5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73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48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7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88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47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03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EF0B-D7A5-4FD7-B841-CBAEBAAC4FF6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76FF-E6AA-42EC-9C07-DC57684FA9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44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8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3FDB429-BCCD-1926-7518-DAA42293AF1D}"/>
              </a:ext>
            </a:extLst>
          </p:cNvPr>
          <p:cNvSpPr/>
          <p:nvPr/>
        </p:nvSpPr>
        <p:spPr>
          <a:xfrm>
            <a:off x="-1" y="-1"/>
            <a:ext cx="7559675" cy="10690755"/>
          </a:xfrm>
          <a:prstGeom prst="rect">
            <a:avLst/>
          </a:prstGeom>
          <a:solidFill>
            <a:srgbClr val="FEEF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BED721B-9F29-A687-7408-C9BA4E5605A9}"/>
              </a:ext>
            </a:extLst>
          </p:cNvPr>
          <p:cNvSpPr/>
          <p:nvPr/>
        </p:nvSpPr>
        <p:spPr>
          <a:xfrm>
            <a:off x="4595816" y="1798820"/>
            <a:ext cx="2548328" cy="2548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DA041A5-9572-3F90-57C5-13D49F0A1B01}"/>
              </a:ext>
            </a:extLst>
          </p:cNvPr>
          <p:cNvSpPr/>
          <p:nvPr/>
        </p:nvSpPr>
        <p:spPr>
          <a:xfrm>
            <a:off x="412230" y="1798820"/>
            <a:ext cx="2548328" cy="2548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170D6C0-CAC3-C44A-E151-DBDDF1BF1D06}"/>
              </a:ext>
            </a:extLst>
          </p:cNvPr>
          <p:cNvSpPr/>
          <p:nvPr/>
        </p:nvSpPr>
        <p:spPr>
          <a:xfrm>
            <a:off x="0" y="4246245"/>
            <a:ext cx="7559675" cy="1418831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4D6C691-9091-DA09-A428-410A456D8FBD}"/>
              </a:ext>
            </a:extLst>
          </p:cNvPr>
          <p:cNvGrpSpPr/>
          <p:nvPr/>
        </p:nvGrpSpPr>
        <p:grpSpPr>
          <a:xfrm>
            <a:off x="516154" y="1672592"/>
            <a:ext cx="2531679" cy="2800784"/>
            <a:chOff x="516154" y="1672592"/>
            <a:chExt cx="2531679" cy="2800784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D2D0F92-B9FE-23D8-F376-E7606794F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73" y="2754238"/>
              <a:ext cx="1214892" cy="318746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2A27867-8DD5-1069-9707-64E0F6919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54" y="1672592"/>
              <a:ext cx="2531679" cy="2800784"/>
            </a:xfrm>
            <a:prstGeom prst="rect">
              <a:avLst/>
            </a:prstGeom>
          </p:spPr>
        </p:pic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59D24FC-641C-783B-7AA4-743381C7B44F}"/>
              </a:ext>
            </a:extLst>
          </p:cNvPr>
          <p:cNvGrpSpPr/>
          <p:nvPr/>
        </p:nvGrpSpPr>
        <p:grpSpPr>
          <a:xfrm>
            <a:off x="4511843" y="1829099"/>
            <a:ext cx="2638798" cy="2657087"/>
            <a:chOff x="4511843" y="1829099"/>
            <a:chExt cx="2638798" cy="2657087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6E1696BF-516C-6064-BC41-184E2F04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40" y="2045533"/>
              <a:ext cx="1220118" cy="378837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769BF413-07A2-DDAB-577B-1DB48F6C3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43" y="1829099"/>
              <a:ext cx="2638798" cy="2657087"/>
            </a:xfrm>
            <a:prstGeom prst="rect">
              <a:avLst/>
            </a:prstGeom>
          </p:spPr>
        </p:pic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41D8B0C7-BB8D-6E31-4B0A-1461048485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6" y="4740271"/>
            <a:ext cx="4802090" cy="90921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BFA7236-8EB1-7A12-388D-F165521AA8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7" y="4737677"/>
            <a:ext cx="4802090" cy="90921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2B181A7-2967-1C71-7BC4-42DCC41A3581}"/>
              </a:ext>
            </a:extLst>
          </p:cNvPr>
          <p:cNvSpPr/>
          <p:nvPr/>
        </p:nvSpPr>
        <p:spPr>
          <a:xfrm>
            <a:off x="363123" y="5859128"/>
            <a:ext cx="6861966" cy="1586531"/>
          </a:xfrm>
          <a:prstGeom prst="roundRect">
            <a:avLst>
              <a:gd name="adj" fmla="val 6291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6A76BCF7-CA27-824F-4E94-DDB5707F24FD}"/>
              </a:ext>
            </a:extLst>
          </p:cNvPr>
          <p:cNvSpPr/>
          <p:nvPr/>
        </p:nvSpPr>
        <p:spPr>
          <a:xfrm>
            <a:off x="5161327" y="9719032"/>
            <a:ext cx="2398349" cy="669592"/>
          </a:xfrm>
          <a:custGeom>
            <a:avLst/>
            <a:gdLst>
              <a:gd name="connsiteX0" fmla="*/ 334796 w 2398349"/>
              <a:gd name="connsiteY0" fmla="*/ 0 h 669592"/>
              <a:gd name="connsiteX1" fmla="*/ 2398349 w 2398349"/>
              <a:gd name="connsiteY1" fmla="*/ 0 h 669592"/>
              <a:gd name="connsiteX2" fmla="*/ 2398349 w 2398349"/>
              <a:gd name="connsiteY2" fmla="*/ 669592 h 669592"/>
              <a:gd name="connsiteX3" fmla="*/ 334796 w 2398349"/>
              <a:gd name="connsiteY3" fmla="*/ 669591 h 669592"/>
              <a:gd name="connsiteX4" fmla="*/ 6802 w 2398349"/>
              <a:gd name="connsiteY4" fmla="*/ 402268 h 669592"/>
              <a:gd name="connsiteX5" fmla="*/ 0 w 2398349"/>
              <a:gd name="connsiteY5" fmla="*/ 334796 h 669592"/>
              <a:gd name="connsiteX6" fmla="*/ 6802 w 2398349"/>
              <a:gd name="connsiteY6" fmla="*/ 267323 h 669592"/>
              <a:gd name="connsiteX7" fmla="*/ 334796 w 2398349"/>
              <a:gd name="connsiteY7" fmla="*/ 0 h 66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8349" h="669592">
                <a:moveTo>
                  <a:pt x="334796" y="0"/>
                </a:moveTo>
                <a:lnTo>
                  <a:pt x="2398349" y="0"/>
                </a:lnTo>
                <a:lnTo>
                  <a:pt x="2398349" y="669592"/>
                </a:lnTo>
                <a:lnTo>
                  <a:pt x="334796" y="669591"/>
                </a:lnTo>
                <a:cubicBezTo>
                  <a:pt x="173006" y="669591"/>
                  <a:pt x="38021" y="554829"/>
                  <a:pt x="6802" y="402268"/>
                </a:cubicBezTo>
                <a:lnTo>
                  <a:pt x="0" y="334796"/>
                </a:lnTo>
                <a:lnTo>
                  <a:pt x="6802" y="267323"/>
                </a:lnTo>
                <a:cubicBezTo>
                  <a:pt x="38021" y="114762"/>
                  <a:pt x="173006" y="0"/>
                  <a:pt x="334796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tile tx="0" ty="0" sx="10000" sy="1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C5CE5688-2CAC-5C83-C7B8-1A68ADB583E7}"/>
              </a:ext>
            </a:extLst>
          </p:cNvPr>
          <p:cNvSpPr/>
          <p:nvPr/>
        </p:nvSpPr>
        <p:spPr>
          <a:xfrm>
            <a:off x="338836" y="7571482"/>
            <a:ext cx="6861966" cy="2016629"/>
          </a:xfrm>
          <a:prstGeom prst="roundRect">
            <a:avLst>
              <a:gd name="adj" fmla="val 6291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313A462A-4F00-130F-63E7-45D3443F9435}"/>
              </a:ext>
            </a:extLst>
          </p:cNvPr>
          <p:cNvGrpSpPr/>
          <p:nvPr/>
        </p:nvGrpSpPr>
        <p:grpSpPr>
          <a:xfrm>
            <a:off x="347133" y="7571483"/>
            <a:ext cx="6861966" cy="2018686"/>
            <a:chOff x="347133" y="7571483"/>
            <a:chExt cx="6861966" cy="2018686"/>
          </a:xfrm>
        </p:grpSpPr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9DD53BCE-BB06-B848-4F5F-ABD29E2AE405}"/>
                </a:ext>
              </a:extLst>
            </p:cNvPr>
            <p:cNvSpPr/>
            <p:nvPr/>
          </p:nvSpPr>
          <p:spPr>
            <a:xfrm>
              <a:off x="347133" y="7574704"/>
              <a:ext cx="6861966" cy="153934"/>
            </a:xfrm>
            <a:custGeom>
              <a:avLst/>
              <a:gdLst>
                <a:gd name="connsiteX0" fmla="*/ 99809 w 6861966"/>
                <a:gd name="connsiteY0" fmla="*/ 0 h 153934"/>
                <a:gd name="connsiteX1" fmla="*/ 6762157 w 6861966"/>
                <a:gd name="connsiteY1" fmla="*/ 0 h 153934"/>
                <a:gd name="connsiteX2" fmla="*/ 6861966 w 6861966"/>
                <a:gd name="connsiteY2" fmla="*/ 99809 h 153934"/>
                <a:gd name="connsiteX3" fmla="*/ 6861966 w 6861966"/>
                <a:gd name="connsiteY3" fmla="*/ 153934 h 153934"/>
                <a:gd name="connsiteX4" fmla="*/ 0 w 6861966"/>
                <a:gd name="connsiteY4" fmla="*/ 153934 h 153934"/>
                <a:gd name="connsiteX5" fmla="*/ 0 w 6861966"/>
                <a:gd name="connsiteY5" fmla="*/ 99809 h 153934"/>
                <a:gd name="connsiteX6" fmla="*/ 99809 w 6861966"/>
                <a:gd name="connsiteY6" fmla="*/ 0 h 15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966" h="153934">
                  <a:moveTo>
                    <a:pt x="99809" y="0"/>
                  </a:moveTo>
                  <a:lnTo>
                    <a:pt x="6762157" y="0"/>
                  </a:lnTo>
                  <a:cubicBezTo>
                    <a:pt x="6817280" y="0"/>
                    <a:pt x="6861966" y="44686"/>
                    <a:pt x="6861966" y="99809"/>
                  </a:cubicBezTo>
                  <a:lnTo>
                    <a:pt x="6861966" y="153934"/>
                  </a:lnTo>
                  <a:lnTo>
                    <a:pt x="0" y="153934"/>
                  </a:lnTo>
                  <a:lnTo>
                    <a:pt x="0" y="99809"/>
                  </a:lnTo>
                  <a:cubicBezTo>
                    <a:pt x="0" y="44686"/>
                    <a:pt x="44686" y="0"/>
                    <a:pt x="99809" y="0"/>
                  </a:cubicBezTo>
                  <a:close/>
                </a:path>
              </a:pathLst>
            </a:custGeom>
            <a:blipFill dpi="0" rotWithShape="1"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tile tx="0" ty="0" sx="10000" sy="1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43D3FCF4-3950-70FA-7857-6E40FF5842A0}"/>
                </a:ext>
              </a:extLst>
            </p:cNvPr>
            <p:cNvSpPr/>
            <p:nvPr/>
          </p:nvSpPr>
          <p:spPr>
            <a:xfrm>
              <a:off x="347133" y="7571483"/>
              <a:ext cx="6861966" cy="2018686"/>
            </a:xfrm>
            <a:prstGeom prst="roundRect">
              <a:avLst>
                <a:gd name="adj" fmla="val 6291"/>
              </a:avLst>
            </a:prstGeom>
            <a:noFill/>
            <a:ln w="25400">
              <a:solidFill>
                <a:srgbClr val="3B4A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</p:grp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02E1E552-43E6-97CC-835C-DD7F516AABC8}"/>
              </a:ext>
            </a:extLst>
          </p:cNvPr>
          <p:cNvSpPr/>
          <p:nvPr/>
        </p:nvSpPr>
        <p:spPr>
          <a:xfrm>
            <a:off x="3462261" y="6501463"/>
            <a:ext cx="697772" cy="146264"/>
          </a:xfrm>
          <a:prstGeom prst="roundRect">
            <a:avLst>
              <a:gd name="adj" fmla="val 31176"/>
            </a:avLst>
          </a:prstGeom>
          <a:solidFill>
            <a:srgbClr val="FDE2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55E84B3A-FBC5-31B0-E93E-BAE60BFB58DA}"/>
              </a:ext>
            </a:extLst>
          </p:cNvPr>
          <p:cNvSpPr/>
          <p:nvPr/>
        </p:nvSpPr>
        <p:spPr>
          <a:xfrm>
            <a:off x="338836" y="5845546"/>
            <a:ext cx="6861966" cy="153934"/>
          </a:xfrm>
          <a:custGeom>
            <a:avLst/>
            <a:gdLst>
              <a:gd name="connsiteX0" fmla="*/ 99809 w 6861966"/>
              <a:gd name="connsiteY0" fmla="*/ 0 h 153934"/>
              <a:gd name="connsiteX1" fmla="*/ 6762157 w 6861966"/>
              <a:gd name="connsiteY1" fmla="*/ 0 h 153934"/>
              <a:gd name="connsiteX2" fmla="*/ 6861966 w 6861966"/>
              <a:gd name="connsiteY2" fmla="*/ 99809 h 153934"/>
              <a:gd name="connsiteX3" fmla="*/ 6861966 w 6861966"/>
              <a:gd name="connsiteY3" fmla="*/ 153934 h 153934"/>
              <a:gd name="connsiteX4" fmla="*/ 0 w 6861966"/>
              <a:gd name="connsiteY4" fmla="*/ 153934 h 153934"/>
              <a:gd name="connsiteX5" fmla="*/ 0 w 6861966"/>
              <a:gd name="connsiteY5" fmla="*/ 99809 h 153934"/>
              <a:gd name="connsiteX6" fmla="*/ 99809 w 6861966"/>
              <a:gd name="connsiteY6" fmla="*/ 0 h 15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966" h="153934">
                <a:moveTo>
                  <a:pt x="99809" y="0"/>
                </a:moveTo>
                <a:lnTo>
                  <a:pt x="6762157" y="0"/>
                </a:lnTo>
                <a:cubicBezTo>
                  <a:pt x="6817280" y="0"/>
                  <a:pt x="6861966" y="44686"/>
                  <a:pt x="6861966" y="99809"/>
                </a:cubicBezTo>
                <a:lnTo>
                  <a:pt x="6861966" y="153934"/>
                </a:lnTo>
                <a:lnTo>
                  <a:pt x="0" y="153934"/>
                </a:lnTo>
                <a:lnTo>
                  <a:pt x="0" y="99809"/>
                </a:lnTo>
                <a:cubicBezTo>
                  <a:pt x="0" y="44686"/>
                  <a:pt x="44686" y="0"/>
                  <a:pt x="99809" y="0"/>
                </a:cubicBezTo>
                <a:close/>
              </a:path>
            </a:pathLst>
          </a:cu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tile tx="0" ty="0" sx="10000" sy="1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EB36ABF-3A53-B2AA-BFBB-EAFC3AB932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5" y="330701"/>
            <a:ext cx="6403658" cy="1525800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901E4488-BC69-C33A-E289-1EA73154E364}"/>
              </a:ext>
            </a:extLst>
          </p:cNvPr>
          <p:cNvGrpSpPr/>
          <p:nvPr/>
        </p:nvGrpSpPr>
        <p:grpSpPr>
          <a:xfrm>
            <a:off x="5608864" y="0"/>
            <a:ext cx="1950811" cy="718040"/>
            <a:chOff x="5608864" y="0"/>
            <a:chExt cx="1950811" cy="718040"/>
          </a:xfrm>
        </p:grpSpPr>
        <p:sp>
          <p:nvSpPr>
            <p:cNvPr id="10" name="四角形: 1 つの角を丸める 9">
              <a:extLst>
                <a:ext uri="{FF2B5EF4-FFF2-40B4-BE49-F238E27FC236}">
                  <a16:creationId xmlns:a16="http://schemas.microsoft.com/office/drawing/2014/main" id="{823825A9-52FB-DD3B-4FB1-F653AB5B518F}"/>
                </a:ext>
              </a:extLst>
            </p:cNvPr>
            <p:cNvSpPr/>
            <p:nvPr/>
          </p:nvSpPr>
          <p:spPr>
            <a:xfrm rot="10800000">
              <a:off x="5608864" y="0"/>
              <a:ext cx="1950811" cy="718040"/>
            </a:xfrm>
            <a:prstGeom prst="round1Rect">
              <a:avLst>
                <a:gd name="adj" fmla="val 94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63D42D3-92D3-213F-6A1E-0A0010481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929" y="164154"/>
              <a:ext cx="1651208" cy="553886"/>
            </a:xfrm>
            <a:prstGeom prst="rect">
              <a:avLst/>
            </a:prstGeom>
          </p:spPr>
        </p:pic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4C4572B-E2DB-40DD-C082-71BE1FF2CF6E}"/>
              </a:ext>
            </a:extLst>
          </p:cNvPr>
          <p:cNvGrpSpPr/>
          <p:nvPr/>
        </p:nvGrpSpPr>
        <p:grpSpPr>
          <a:xfrm>
            <a:off x="2979257" y="1768839"/>
            <a:ext cx="1610062" cy="1571069"/>
            <a:chOff x="2979257" y="1768839"/>
            <a:chExt cx="1610062" cy="1571069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A4D44E39-0F83-BD36-EE31-89EA38209E4B}"/>
                </a:ext>
              </a:extLst>
            </p:cNvPr>
            <p:cNvSpPr/>
            <p:nvPr/>
          </p:nvSpPr>
          <p:spPr>
            <a:xfrm>
              <a:off x="3001629" y="1768839"/>
              <a:ext cx="1572700" cy="1571069"/>
            </a:xfrm>
            <a:prstGeom prst="ellipse">
              <a:avLst/>
            </a:prstGeom>
            <a:solidFill>
              <a:srgbClr val="DAD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DFE62001-A53A-F345-49F4-1126A23B4090}"/>
                </a:ext>
              </a:extLst>
            </p:cNvPr>
            <p:cNvGrpSpPr/>
            <p:nvPr/>
          </p:nvGrpSpPr>
          <p:grpSpPr>
            <a:xfrm>
              <a:off x="2979257" y="2008607"/>
              <a:ext cx="1610062" cy="1057398"/>
              <a:chOff x="2979257" y="2008607"/>
              <a:chExt cx="1610062" cy="1057398"/>
            </a:xfrm>
          </p:grpSpPr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02594BE-DDFE-199E-E5A2-EB3C31918186}"/>
                  </a:ext>
                </a:extLst>
              </p:cNvPr>
              <p:cNvSpPr txBox="1"/>
              <p:nvPr/>
            </p:nvSpPr>
            <p:spPr>
              <a:xfrm>
                <a:off x="3023849" y="2008607"/>
                <a:ext cx="1511979" cy="45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ja-JP" altLang="en-US" sz="1200" b="1" i="0" u="none" strike="noStrike" spc="-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エコキュートと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ja-JP" altLang="en-US" sz="1200" b="1" i="0" u="none" strike="noStrike" spc="-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エコフィールは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07D7A94-0205-D5EA-1A9E-9AA620F1577B}"/>
                  </a:ext>
                </a:extLst>
              </p:cNvPr>
              <p:cNvSpPr txBox="1"/>
              <p:nvPr/>
            </p:nvSpPr>
            <p:spPr>
              <a:xfrm>
                <a:off x="2979257" y="2367585"/>
                <a:ext cx="1511979" cy="273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ja-JP" altLang="en-US" sz="1200" b="1" i="0" u="none" strike="noStrike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「リフォーム</a:t>
                </a:r>
                <a:r>
                  <a:rPr lang="ja-JP" altLang="en-US" sz="1200" b="1" i="0" u="none" strike="noStrike" spc="-3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」</a:t>
                </a:r>
                <a:r>
                  <a:rPr lang="ja-JP" altLang="en-US" sz="1200" b="1" i="0" u="none" strike="noStrike" spc="-50" baseline="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　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B18FE42-65AE-4010-8946-4E881B5D638D}"/>
                  </a:ext>
                </a:extLst>
              </p:cNvPr>
              <p:cNvSpPr txBox="1"/>
              <p:nvPr/>
            </p:nvSpPr>
            <p:spPr>
              <a:xfrm>
                <a:off x="3035795" y="2604755"/>
                <a:ext cx="1511980" cy="280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ja-JP" altLang="en-US" sz="1400" b="1" i="0" u="none" strike="noStrike" baseline="0" dirty="0">
                    <a:solidFill>
                      <a:srgbClr val="1B4A75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エコ住宅設備</a:t>
                </a:r>
                <a:r>
                  <a:rPr lang="ja-JP" altLang="en-US" sz="1200" b="1" i="0" u="none" strike="noStrike" baseline="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7ECCF05-3F68-B445-A5E8-15AF3CF0EEEB}"/>
                  </a:ext>
                </a:extLst>
              </p:cNvPr>
              <p:cNvSpPr txBox="1"/>
              <p:nvPr/>
            </p:nvSpPr>
            <p:spPr>
              <a:xfrm>
                <a:off x="3077339" y="2784197"/>
                <a:ext cx="1511980" cy="281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ja-JP" altLang="en-US" sz="1100" b="1" i="0" u="none" strike="noStrike" baseline="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該当します。</a:t>
                </a:r>
                <a:endParaRPr kumimoji="1" lang="ja-JP" altLang="en-US" sz="11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E60FBB6A-B0B9-45D9-5583-147702E8EB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32" y="3035509"/>
            <a:ext cx="1306336" cy="136904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BC955D-79D6-B8C9-3CB1-ED2ADA4829E4}"/>
              </a:ext>
            </a:extLst>
          </p:cNvPr>
          <p:cNvSpPr txBox="1"/>
          <p:nvPr/>
        </p:nvSpPr>
        <p:spPr>
          <a:xfrm>
            <a:off x="304105" y="4344554"/>
            <a:ext cx="1685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高効率給湯</a:t>
            </a:r>
            <a:r>
              <a:rPr lang="ja-JP" altLang="en-US" sz="2000" b="1" i="0" u="none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 </a:t>
            </a:r>
            <a:endParaRPr lang="ja-JP" altLang="en-US" sz="2000" b="1" spc="-16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3508046-84A0-0B78-FB21-863216B4BF10}"/>
              </a:ext>
            </a:extLst>
          </p:cNvPr>
          <p:cNvSpPr txBox="1"/>
          <p:nvPr/>
        </p:nvSpPr>
        <p:spPr>
          <a:xfrm>
            <a:off x="309820" y="5405483"/>
            <a:ext cx="48716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800" b="1" i="0" u="none" strike="noStrike" dirty="0">
                <a:solidFill>
                  <a:srgbClr val="000000"/>
                </a:solidFill>
                <a:latin typeface="PA1GothicStd-Regular"/>
              </a:rPr>
              <a:t>※</a:t>
            </a:r>
            <a:r>
              <a:rPr lang="ja-JP" altLang="en-US" sz="800" b="1" i="0" u="none" strike="noStrike" dirty="0">
                <a:solidFill>
                  <a:srgbClr val="000000"/>
                </a:solidFill>
                <a:latin typeface="PA1GothicStd-Regular"/>
              </a:rPr>
              <a:t>補助金申請にあたり</a:t>
            </a:r>
            <a:r>
              <a:rPr lang="ja-JP" altLang="en-US" sz="800" b="1" i="0" u="none" strike="noStrike" spc="-300" dirty="0">
                <a:solidFill>
                  <a:srgbClr val="000000"/>
                </a:solidFill>
                <a:latin typeface="PA1GothicStd-Regular"/>
              </a:rPr>
              <a:t>、</a:t>
            </a:r>
            <a:r>
              <a:rPr lang="ja-JP" altLang="en-US" sz="800" b="1" i="0" u="none" strike="noStrike" spc="-70" dirty="0">
                <a:solidFill>
                  <a:srgbClr val="000000"/>
                </a:solidFill>
                <a:latin typeface="PA1GothicStd-Regular"/>
              </a:rPr>
              <a:t>エコキュートもしくは</a:t>
            </a:r>
            <a:r>
              <a:rPr lang="ja-JP" altLang="en-US" sz="800" b="1" i="0" u="none" strike="noStrike" spc="-300" dirty="0">
                <a:solidFill>
                  <a:srgbClr val="000000"/>
                </a:solidFill>
                <a:latin typeface="PA1GothicStd-Regular"/>
              </a:rPr>
              <a:t>、</a:t>
            </a:r>
            <a:r>
              <a:rPr lang="ja-JP" altLang="en-US" sz="800" b="1" i="0" u="none" strike="noStrike" spc="-60" dirty="0">
                <a:solidFill>
                  <a:srgbClr val="000000"/>
                </a:solidFill>
                <a:latin typeface="PA1GothicStd-Regular"/>
              </a:rPr>
              <a:t>エコフィールのリフォー</a:t>
            </a:r>
            <a:r>
              <a:rPr lang="ja-JP" altLang="en-US" sz="800" b="1" i="0" u="none" strike="noStrike" spc="-400" dirty="0">
                <a:solidFill>
                  <a:srgbClr val="000000"/>
                </a:solidFill>
                <a:latin typeface="PA1GothicStd-Regular"/>
              </a:rPr>
              <a:t>ム</a:t>
            </a:r>
            <a:r>
              <a:rPr lang="ja-JP" altLang="en-US" sz="800" b="1" i="0" u="none" strike="noStrike" dirty="0">
                <a:solidFill>
                  <a:srgbClr val="000000"/>
                </a:solidFill>
                <a:latin typeface="PA1GothicStd-Regular"/>
              </a:rPr>
              <a:t>（入替え</a:t>
            </a:r>
            <a:r>
              <a:rPr lang="ja-JP" altLang="en-US" sz="800" b="1" i="0" u="none" strike="noStrike" spc="-400" dirty="0">
                <a:solidFill>
                  <a:srgbClr val="000000"/>
                </a:solidFill>
                <a:latin typeface="PA1GothicStd-Regular"/>
              </a:rPr>
              <a:t>）</a:t>
            </a:r>
            <a:r>
              <a:rPr lang="ja-JP" altLang="en-US" sz="800" b="1" i="0" u="none" strike="noStrike" dirty="0">
                <a:solidFill>
                  <a:srgbClr val="000000"/>
                </a:solidFill>
                <a:latin typeface="PA1GothicStd-Regular"/>
              </a:rPr>
              <a:t>は必須条件となります。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7B3361-2189-7E50-A0B9-CAF36F9A493A}"/>
              </a:ext>
            </a:extLst>
          </p:cNvPr>
          <p:cNvSpPr txBox="1"/>
          <p:nvPr/>
        </p:nvSpPr>
        <p:spPr>
          <a:xfrm>
            <a:off x="1927922" y="4381018"/>
            <a:ext cx="140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6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エアコンで</a:t>
            </a:r>
            <a:endParaRPr lang="ja-JP" altLang="en-US" b="1" spc="-16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49BB53D8-319D-75E1-A83B-B28287E17227}"/>
              </a:ext>
            </a:extLst>
          </p:cNvPr>
          <p:cNvSpPr/>
          <p:nvPr/>
        </p:nvSpPr>
        <p:spPr>
          <a:xfrm>
            <a:off x="347133" y="5845546"/>
            <a:ext cx="6861966" cy="1586531"/>
          </a:xfrm>
          <a:prstGeom prst="roundRect">
            <a:avLst>
              <a:gd name="adj" fmla="val 6291"/>
            </a:avLst>
          </a:prstGeom>
          <a:noFill/>
          <a:ln w="25400">
            <a:solidFill>
              <a:srgbClr val="3B4A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D0BDB563-538A-7F43-FF06-FB0CA7A2CB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7" y="5590881"/>
            <a:ext cx="1627694" cy="1800131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21B2CC1-24B1-69D6-8BAE-7545CFB522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14" y="6059697"/>
            <a:ext cx="971914" cy="1311561"/>
          </a:xfrm>
          <a:prstGeom prst="rect">
            <a:avLst/>
          </a:prstGeom>
        </p:spPr>
      </p:pic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2F9EA16E-8392-231D-61C4-5F4CC1DF1901}"/>
              </a:ext>
            </a:extLst>
          </p:cNvPr>
          <p:cNvSpPr/>
          <p:nvPr/>
        </p:nvSpPr>
        <p:spPr>
          <a:xfrm>
            <a:off x="3451752" y="6109362"/>
            <a:ext cx="1549279" cy="282218"/>
          </a:xfrm>
          <a:custGeom>
            <a:avLst/>
            <a:gdLst>
              <a:gd name="connsiteX0" fmla="*/ 141109 w 1549279"/>
              <a:gd name="connsiteY0" fmla="*/ 0 h 282218"/>
              <a:gd name="connsiteX1" fmla="*/ 1549279 w 1549279"/>
              <a:gd name="connsiteY1" fmla="*/ 0 h 282218"/>
              <a:gd name="connsiteX2" fmla="*/ 1549279 w 1549279"/>
              <a:gd name="connsiteY2" fmla="*/ 282218 h 282218"/>
              <a:gd name="connsiteX3" fmla="*/ 141109 w 1549279"/>
              <a:gd name="connsiteY3" fmla="*/ 282218 h 282218"/>
              <a:gd name="connsiteX4" fmla="*/ 0 w 1549279"/>
              <a:gd name="connsiteY4" fmla="*/ 141109 h 282218"/>
              <a:gd name="connsiteX5" fmla="*/ 141109 w 1549279"/>
              <a:gd name="connsiteY5" fmla="*/ 0 h 28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279" h="282218">
                <a:moveTo>
                  <a:pt x="141109" y="0"/>
                </a:moveTo>
                <a:lnTo>
                  <a:pt x="1549279" y="0"/>
                </a:lnTo>
                <a:lnTo>
                  <a:pt x="1549279" y="282218"/>
                </a:lnTo>
                <a:lnTo>
                  <a:pt x="141109" y="282218"/>
                </a:lnTo>
                <a:cubicBezTo>
                  <a:pt x="63177" y="282218"/>
                  <a:pt x="0" y="219041"/>
                  <a:pt x="0" y="141109"/>
                </a:cubicBezTo>
                <a:cubicBezTo>
                  <a:pt x="0" y="63177"/>
                  <a:pt x="63177" y="0"/>
                  <a:pt x="141109" y="0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3AE6058-BE81-DF2C-CD38-79AB95DC4369}"/>
              </a:ext>
            </a:extLst>
          </p:cNvPr>
          <p:cNvSpPr txBox="1"/>
          <p:nvPr/>
        </p:nvSpPr>
        <p:spPr>
          <a:xfrm>
            <a:off x="3539629" y="6061842"/>
            <a:ext cx="1534294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50" b="1" i="0" u="none" strike="noStrike" baseline="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省エネ給湯機</a:t>
            </a:r>
            <a:endParaRPr lang="ja-JP" altLang="en-US" sz="16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1F106D4-C7CE-2828-D0B2-919B1E1F8C88}"/>
              </a:ext>
            </a:extLst>
          </p:cNvPr>
          <p:cNvSpPr txBox="1"/>
          <p:nvPr/>
        </p:nvSpPr>
        <p:spPr>
          <a:xfrm>
            <a:off x="5029083" y="5917633"/>
            <a:ext cx="166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i="0" u="none" strike="noStrike" spc="-100" dirty="0">
                <a:solidFill>
                  <a:srgbClr val="E8342F"/>
                </a:solidFill>
                <a:latin typeface="Bahnschrift" panose="020B0502040204020203" pitchFamily="34" charset="0"/>
              </a:rPr>
              <a:t>30,000</a:t>
            </a:r>
            <a:endParaRPr lang="ja-JP" altLang="en-US" sz="3600" spc="-100" dirty="0">
              <a:solidFill>
                <a:srgbClr val="E8342F"/>
              </a:solidFill>
              <a:latin typeface="Bahnschrift" panose="020B0502040204020203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877BF7D-52A5-5B46-66C1-8A9410F402CD}"/>
              </a:ext>
            </a:extLst>
          </p:cNvPr>
          <p:cNvSpPr txBox="1"/>
          <p:nvPr/>
        </p:nvSpPr>
        <p:spPr>
          <a:xfrm>
            <a:off x="6290786" y="6152083"/>
            <a:ext cx="87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00" dirty="0">
                <a:latin typeface="Bahnschrift" panose="020B0502040204020203" pitchFamily="34" charset="0"/>
              </a:rPr>
              <a:t>円／戸</a:t>
            </a:r>
            <a:endParaRPr lang="ja-JP" altLang="en-US" spc="-100" dirty="0">
              <a:latin typeface="Bahnschrift" panose="020B0502040204020203" pitchFamily="34" charset="0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6794AF32-ADB9-0081-B875-79886E4B293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" y="8256310"/>
            <a:ext cx="1962116" cy="838668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E76369D0-1653-ED72-F225-755F901B0E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14" y="7814211"/>
            <a:ext cx="1115611" cy="1672110"/>
          </a:xfrm>
          <a:prstGeom prst="rect">
            <a:avLst/>
          </a:prstGeom>
        </p:spPr>
      </p:pic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3E18618-F55C-CD44-3EF7-619D2D1C18AE}"/>
              </a:ext>
            </a:extLst>
          </p:cNvPr>
          <p:cNvSpPr/>
          <p:nvPr/>
        </p:nvSpPr>
        <p:spPr>
          <a:xfrm>
            <a:off x="3451751" y="7805962"/>
            <a:ext cx="3571566" cy="282218"/>
          </a:xfrm>
          <a:custGeom>
            <a:avLst/>
            <a:gdLst>
              <a:gd name="connsiteX0" fmla="*/ 141109 w 3571566"/>
              <a:gd name="connsiteY0" fmla="*/ 0 h 282218"/>
              <a:gd name="connsiteX1" fmla="*/ 1233809 w 3571566"/>
              <a:gd name="connsiteY1" fmla="*/ 0 h 282218"/>
              <a:gd name="connsiteX2" fmla="*/ 1549279 w 3571566"/>
              <a:gd name="connsiteY2" fmla="*/ 0 h 282218"/>
              <a:gd name="connsiteX3" fmla="*/ 2163396 w 3571566"/>
              <a:gd name="connsiteY3" fmla="*/ 0 h 282218"/>
              <a:gd name="connsiteX4" fmla="*/ 2641979 w 3571566"/>
              <a:gd name="connsiteY4" fmla="*/ 0 h 282218"/>
              <a:gd name="connsiteX5" fmla="*/ 3571566 w 3571566"/>
              <a:gd name="connsiteY5" fmla="*/ 0 h 282218"/>
              <a:gd name="connsiteX6" fmla="*/ 3571566 w 3571566"/>
              <a:gd name="connsiteY6" fmla="*/ 282218 h 282218"/>
              <a:gd name="connsiteX7" fmla="*/ 2641979 w 3571566"/>
              <a:gd name="connsiteY7" fmla="*/ 282218 h 282218"/>
              <a:gd name="connsiteX8" fmla="*/ 2163396 w 3571566"/>
              <a:gd name="connsiteY8" fmla="*/ 282218 h 282218"/>
              <a:gd name="connsiteX9" fmla="*/ 1549279 w 3571566"/>
              <a:gd name="connsiteY9" fmla="*/ 282218 h 282218"/>
              <a:gd name="connsiteX10" fmla="*/ 1233809 w 3571566"/>
              <a:gd name="connsiteY10" fmla="*/ 282218 h 282218"/>
              <a:gd name="connsiteX11" fmla="*/ 141109 w 3571566"/>
              <a:gd name="connsiteY11" fmla="*/ 282218 h 282218"/>
              <a:gd name="connsiteX12" fmla="*/ 0 w 3571566"/>
              <a:gd name="connsiteY12" fmla="*/ 141109 h 282218"/>
              <a:gd name="connsiteX13" fmla="*/ 141109 w 3571566"/>
              <a:gd name="connsiteY13" fmla="*/ 0 h 28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566" h="282218">
                <a:moveTo>
                  <a:pt x="141109" y="0"/>
                </a:moveTo>
                <a:lnTo>
                  <a:pt x="1233809" y="0"/>
                </a:lnTo>
                <a:lnTo>
                  <a:pt x="1549279" y="0"/>
                </a:lnTo>
                <a:lnTo>
                  <a:pt x="2163396" y="0"/>
                </a:lnTo>
                <a:lnTo>
                  <a:pt x="2641979" y="0"/>
                </a:lnTo>
                <a:lnTo>
                  <a:pt x="3571566" y="0"/>
                </a:lnTo>
                <a:lnTo>
                  <a:pt x="3571566" y="282218"/>
                </a:lnTo>
                <a:lnTo>
                  <a:pt x="2641979" y="282218"/>
                </a:lnTo>
                <a:lnTo>
                  <a:pt x="2163396" y="282218"/>
                </a:lnTo>
                <a:lnTo>
                  <a:pt x="1549279" y="282218"/>
                </a:lnTo>
                <a:lnTo>
                  <a:pt x="1233809" y="282218"/>
                </a:lnTo>
                <a:lnTo>
                  <a:pt x="141109" y="282218"/>
                </a:lnTo>
                <a:cubicBezTo>
                  <a:pt x="63177" y="282218"/>
                  <a:pt x="0" y="219041"/>
                  <a:pt x="0" y="141109"/>
                </a:cubicBezTo>
                <a:cubicBezTo>
                  <a:pt x="0" y="63177"/>
                  <a:pt x="63177" y="0"/>
                  <a:pt x="141109" y="0"/>
                </a:cubicBezTo>
                <a:close/>
              </a:path>
            </a:pathLst>
          </a:cu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F101458-6F53-13D9-D114-E731E5E4DADA}"/>
              </a:ext>
            </a:extLst>
          </p:cNvPr>
          <p:cNvSpPr txBox="1"/>
          <p:nvPr/>
        </p:nvSpPr>
        <p:spPr>
          <a:xfrm>
            <a:off x="3570734" y="7755768"/>
            <a:ext cx="357340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50" b="1" i="0" u="none" strike="noStrike" spc="-100" baseline="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空気清浄機</a:t>
            </a:r>
            <a:r>
              <a:rPr lang="ja-JP" altLang="en-US" sz="1650" b="1" i="0" u="none" strike="noStrike" spc="-5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能・</a:t>
            </a:r>
            <a:r>
              <a:rPr lang="ja-JP" altLang="en-US" sz="1650" b="1" i="0" u="none" strike="noStrike" spc="-100" baseline="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換気</a:t>
            </a:r>
            <a:r>
              <a:rPr lang="ja-JP" altLang="en-US" sz="1650" b="1" spc="-1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機能付きエアコン</a:t>
            </a:r>
            <a:endParaRPr lang="ja-JP" altLang="en-US" sz="1650" b="1" spc="-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0EA8F0A-CBFD-8B3D-0E16-A42DD2E3C6A5}"/>
              </a:ext>
            </a:extLst>
          </p:cNvPr>
          <p:cNvSpPr txBox="1"/>
          <p:nvPr/>
        </p:nvSpPr>
        <p:spPr>
          <a:xfrm>
            <a:off x="3443610" y="8114450"/>
            <a:ext cx="106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000" b="1" i="0" u="none" strike="noStrike" baseline="0" dirty="0">
                <a:solidFill>
                  <a:srgbClr val="000000"/>
                </a:solidFill>
                <a:latin typeface="PAotoGothicStdN-Bold"/>
              </a:rPr>
              <a:t>冷房能力</a:t>
            </a:r>
          </a:p>
          <a:p>
            <a:pPr algn="l"/>
            <a:r>
              <a:rPr lang="en-US" altLang="ja-JP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3.6kW</a:t>
            </a:r>
            <a:r>
              <a:rPr lang="ja-JP" altLang="en-US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以上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05BF7EC8-74AD-FEF6-1DC3-DBD6B15EBF90}"/>
              </a:ext>
            </a:extLst>
          </p:cNvPr>
          <p:cNvSpPr txBox="1"/>
          <p:nvPr/>
        </p:nvSpPr>
        <p:spPr>
          <a:xfrm>
            <a:off x="3443610" y="8569454"/>
            <a:ext cx="173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000" b="1" i="0" u="none" strike="noStrike" baseline="0" dirty="0">
                <a:solidFill>
                  <a:srgbClr val="000000"/>
                </a:solidFill>
                <a:latin typeface="PAotoGothicStdN-Bold"/>
              </a:rPr>
              <a:t>冷房能力</a:t>
            </a:r>
          </a:p>
          <a:p>
            <a:pPr algn="l"/>
            <a:r>
              <a:rPr lang="en-US" altLang="ja-JP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2.2kW</a:t>
            </a:r>
            <a:r>
              <a:rPr lang="ja-JP" altLang="en-US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～</a:t>
            </a:r>
            <a:r>
              <a:rPr lang="en-US" altLang="ja-JP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3.6kW</a:t>
            </a:r>
            <a:r>
              <a:rPr lang="ja-JP" altLang="en-US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未満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C6AB6B2-3117-EB26-0509-EB147C0EC545}"/>
              </a:ext>
            </a:extLst>
          </p:cNvPr>
          <p:cNvSpPr txBox="1"/>
          <p:nvPr/>
        </p:nvSpPr>
        <p:spPr>
          <a:xfrm>
            <a:off x="3443610" y="9035315"/>
            <a:ext cx="104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000" b="1" i="0" u="none" strike="noStrike" baseline="0" dirty="0">
                <a:solidFill>
                  <a:srgbClr val="000000"/>
                </a:solidFill>
                <a:latin typeface="PAotoGothicStdN-Bold"/>
              </a:rPr>
              <a:t>冷房能力</a:t>
            </a:r>
          </a:p>
          <a:p>
            <a:pPr algn="l"/>
            <a:r>
              <a:rPr lang="en-US" altLang="ja-JP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2.2kW</a:t>
            </a:r>
            <a:r>
              <a:rPr lang="ja-JP" altLang="en-US" sz="1400" b="1" i="0" u="none" strike="noStrike" baseline="0" dirty="0">
                <a:solidFill>
                  <a:srgbClr val="000000"/>
                </a:solidFill>
                <a:latin typeface="PAotoGothicStdN-Bold"/>
              </a:rPr>
              <a:t>以下</a:t>
            </a:r>
            <a:endParaRPr kumimoji="1" lang="ja-JP" altLang="en-US" sz="140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264FECB-1969-1E67-491A-25EAA03BD5E1}"/>
              </a:ext>
            </a:extLst>
          </p:cNvPr>
          <p:cNvSpPr txBox="1"/>
          <p:nvPr/>
        </p:nvSpPr>
        <p:spPr>
          <a:xfrm>
            <a:off x="5152399" y="8018161"/>
            <a:ext cx="133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0" u="none" strike="noStrike" spc="-50" dirty="0">
                <a:solidFill>
                  <a:srgbClr val="E8342F"/>
                </a:solidFill>
                <a:latin typeface="Bahnschrift" panose="020B0502040204020203" pitchFamily="34" charset="0"/>
              </a:rPr>
              <a:t>26,000</a:t>
            </a:r>
            <a:endParaRPr lang="ja-JP" altLang="en-US" sz="3200" spc="-50" dirty="0">
              <a:solidFill>
                <a:srgbClr val="E8342F"/>
              </a:solidFill>
              <a:latin typeface="Bahnschrift" panose="020B0502040204020203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A8BAD586-A4ED-E739-B5B1-49B98F30D065}"/>
              </a:ext>
            </a:extLst>
          </p:cNvPr>
          <p:cNvSpPr txBox="1"/>
          <p:nvPr/>
        </p:nvSpPr>
        <p:spPr>
          <a:xfrm>
            <a:off x="6297654" y="8230079"/>
            <a:ext cx="872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u="none" strike="noStrike" spc="-100" dirty="0">
                <a:latin typeface="Bahnschrift" panose="020B0502040204020203" pitchFamily="34" charset="0"/>
              </a:rPr>
              <a:t>円／戸</a:t>
            </a:r>
            <a:endParaRPr lang="ja-JP" altLang="en-US" sz="1600" spc="-100" dirty="0">
              <a:latin typeface="Bahnschrift" panose="020B0502040204020203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A25B576-7E55-01E9-37A8-6E7F4C54297C}"/>
              </a:ext>
            </a:extLst>
          </p:cNvPr>
          <p:cNvSpPr txBox="1"/>
          <p:nvPr/>
        </p:nvSpPr>
        <p:spPr>
          <a:xfrm>
            <a:off x="5152399" y="8480647"/>
            <a:ext cx="133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0" u="none" strike="noStrike" spc="-50" dirty="0">
                <a:solidFill>
                  <a:srgbClr val="E8342F"/>
                </a:solidFill>
                <a:latin typeface="Bahnschrift" panose="020B0502040204020203" pitchFamily="34" charset="0"/>
              </a:rPr>
              <a:t>23,000</a:t>
            </a:r>
            <a:endParaRPr lang="ja-JP" altLang="en-US" sz="3200" spc="-50" dirty="0">
              <a:solidFill>
                <a:srgbClr val="E8342F"/>
              </a:solidFill>
              <a:latin typeface="Bahnschrift" panose="020B0502040204020203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13E82F7-0104-628E-5295-1818502502BB}"/>
              </a:ext>
            </a:extLst>
          </p:cNvPr>
          <p:cNvSpPr txBox="1"/>
          <p:nvPr/>
        </p:nvSpPr>
        <p:spPr>
          <a:xfrm>
            <a:off x="6297654" y="8692565"/>
            <a:ext cx="872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u="none" strike="noStrike" spc="-100" dirty="0">
                <a:latin typeface="Bahnschrift" panose="020B0502040204020203" pitchFamily="34" charset="0"/>
              </a:rPr>
              <a:t>円／戸</a:t>
            </a:r>
            <a:endParaRPr lang="ja-JP" altLang="en-US" sz="1600" spc="-100" dirty="0">
              <a:latin typeface="Bahnschrift" panose="020B0502040204020203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DFEB72B-2ADC-AF91-19C7-864A8FA432E9}"/>
              </a:ext>
            </a:extLst>
          </p:cNvPr>
          <p:cNvSpPr txBox="1"/>
          <p:nvPr/>
        </p:nvSpPr>
        <p:spPr>
          <a:xfrm>
            <a:off x="5152398" y="8931698"/>
            <a:ext cx="1411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0" u="none" spc="80" dirty="0">
                <a:solidFill>
                  <a:srgbClr val="E8342F"/>
                </a:solidFill>
                <a:latin typeface="Bahnschrift" panose="020B0502040204020203" pitchFamily="34" charset="0"/>
              </a:rPr>
              <a:t>19,000</a:t>
            </a:r>
            <a:endParaRPr lang="ja-JP" altLang="en-US" sz="3200" spc="80" dirty="0">
              <a:solidFill>
                <a:srgbClr val="E8342F"/>
              </a:solidFill>
              <a:latin typeface="Bahnschrift" panose="020B0502040204020203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CD868ED-8256-DCED-B8E7-3DE8770E303C}"/>
              </a:ext>
            </a:extLst>
          </p:cNvPr>
          <p:cNvSpPr txBox="1"/>
          <p:nvPr/>
        </p:nvSpPr>
        <p:spPr>
          <a:xfrm>
            <a:off x="6297654" y="9143616"/>
            <a:ext cx="872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u="none" strike="noStrike" spc="-100" dirty="0">
                <a:latin typeface="Bahnschrift" panose="020B0502040204020203" pitchFamily="34" charset="0"/>
              </a:rPr>
              <a:t>円／戸</a:t>
            </a:r>
            <a:endParaRPr lang="ja-JP" altLang="en-US" sz="1600" spc="-100" dirty="0">
              <a:latin typeface="Bahnschrift" panose="020B0502040204020203" pitchFamily="34" charset="0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83F5E79-18B2-38D9-B585-1B2CB98B3913}"/>
              </a:ext>
            </a:extLst>
          </p:cNvPr>
          <p:cNvGrpSpPr/>
          <p:nvPr/>
        </p:nvGrpSpPr>
        <p:grpSpPr>
          <a:xfrm>
            <a:off x="5181498" y="4289814"/>
            <a:ext cx="2009144" cy="1619856"/>
            <a:chOff x="5181498" y="4289814"/>
            <a:chExt cx="2009144" cy="1619856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E3DD070F-38E9-E279-5799-45733634E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98" y="4289814"/>
              <a:ext cx="2009144" cy="1619856"/>
            </a:xfrm>
            <a:prstGeom prst="rect">
              <a:avLst/>
            </a:prstGeom>
          </p:spPr>
        </p:pic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50FA884F-75F6-F835-06FC-51AAC81FB31D}"/>
                </a:ext>
              </a:extLst>
            </p:cNvPr>
            <p:cNvGrpSpPr/>
            <p:nvPr/>
          </p:nvGrpSpPr>
          <p:grpSpPr>
            <a:xfrm>
              <a:off x="5465229" y="4777363"/>
              <a:ext cx="1418752" cy="728545"/>
              <a:chOff x="5465229" y="4777363"/>
              <a:chExt cx="1418752" cy="728545"/>
            </a:xfrm>
          </p:grpSpPr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195AA6C-66E8-08E2-19F8-922D8CB0BF43}"/>
                  </a:ext>
                </a:extLst>
              </p:cNvPr>
              <p:cNvSpPr txBox="1"/>
              <p:nvPr/>
            </p:nvSpPr>
            <p:spPr>
              <a:xfrm>
                <a:off x="5465229" y="4921133"/>
                <a:ext cx="14187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b="1" i="0" u="none" strike="noStrike" spc="50" dirty="0">
                    <a:solidFill>
                      <a:srgbClr val="000000"/>
                    </a:solidFill>
                    <a:latin typeface="PAotoGothicStdN-DeBold"/>
                  </a:rPr>
                  <a:t>令和</a:t>
                </a:r>
                <a:r>
                  <a:rPr lang="en-US" altLang="ja-JP" sz="1200" b="0" i="0" u="none" strike="noStrike" spc="50" dirty="0">
                    <a:solidFill>
                      <a:srgbClr val="000000"/>
                    </a:solidFill>
                    <a:latin typeface="DIN2014-Regular"/>
                  </a:rPr>
                  <a:t>5</a:t>
                </a:r>
                <a:r>
                  <a:rPr lang="ja-JP" altLang="en-US" sz="900" b="1" i="0" u="none" strike="noStrike" spc="50" dirty="0">
                    <a:solidFill>
                      <a:srgbClr val="000000"/>
                    </a:solidFill>
                    <a:latin typeface="PAotoGothicStdN-DeBold"/>
                  </a:rPr>
                  <a:t>年</a:t>
                </a:r>
                <a:r>
                  <a:rPr lang="en-US" altLang="ja-JP" sz="1400" b="1" i="0" u="none" strike="noStrike" spc="50" dirty="0">
                    <a:solidFill>
                      <a:srgbClr val="FF1A33"/>
                    </a:solidFill>
                    <a:latin typeface="DIN-Bold"/>
                  </a:rPr>
                  <a:t>11/2</a:t>
                </a:r>
                <a:r>
                  <a:rPr lang="ja-JP" altLang="en-US" sz="900" b="1" i="0" u="none" strike="noStrike" spc="50" dirty="0">
                    <a:solidFill>
                      <a:srgbClr val="FF1A33"/>
                    </a:solidFill>
                    <a:latin typeface="PAotoGothicStdN-DeBold"/>
                  </a:rPr>
                  <a:t>以降</a:t>
                </a:r>
                <a:r>
                  <a:rPr lang="ja-JP" altLang="en-US" sz="900" b="1" i="0" u="none" strike="noStrike" spc="50" dirty="0">
                    <a:solidFill>
                      <a:srgbClr val="000000"/>
                    </a:solidFill>
                    <a:latin typeface="PAotoGothicStdN-DeBold"/>
                  </a:rPr>
                  <a:t>に</a:t>
                </a:r>
              </a:p>
              <a:p>
                <a:pPr algn="ctr"/>
                <a:r>
                  <a:rPr lang="ja-JP" altLang="en-US" sz="900" b="1" i="0" u="none" strike="noStrike" baseline="0" dirty="0">
                    <a:solidFill>
                      <a:srgbClr val="000000"/>
                    </a:solidFill>
                    <a:latin typeface="PAotoGothicStdN-DeBold"/>
                  </a:rPr>
                  <a:t>工事着手するものが</a:t>
                </a:r>
              </a:p>
              <a:p>
                <a:pPr algn="ctr"/>
                <a:r>
                  <a:rPr lang="ja-JP" altLang="en-US" sz="900" b="1" i="0" u="none" strike="noStrike" baseline="0" dirty="0">
                    <a:solidFill>
                      <a:srgbClr val="000000"/>
                    </a:solidFill>
                    <a:latin typeface="PAotoGothicStdN-DeBold"/>
                  </a:rPr>
                  <a:t>対象</a:t>
                </a:r>
                <a:endParaRPr kumimoji="1" lang="ja-JP" altLang="en-US" sz="900" dirty="0"/>
              </a:p>
            </p:txBody>
          </p:sp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76FBDB85-19B4-1ED7-0D52-966C09E8303C}"/>
                  </a:ext>
                </a:extLst>
              </p:cNvPr>
              <p:cNvGrpSpPr/>
              <p:nvPr/>
            </p:nvGrpSpPr>
            <p:grpSpPr>
              <a:xfrm>
                <a:off x="5828823" y="4777363"/>
                <a:ext cx="691564" cy="215444"/>
                <a:chOff x="5828823" y="4777363"/>
                <a:chExt cx="691564" cy="215444"/>
              </a:xfrm>
            </p:grpSpPr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86330EEA-A8D2-09ED-7DF8-6639045A64BB}"/>
                    </a:ext>
                  </a:extLst>
                </p:cNvPr>
                <p:cNvSpPr txBox="1"/>
                <p:nvPr/>
              </p:nvSpPr>
              <p:spPr>
                <a:xfrm>
                  <a:off x="5828823" y="4777363"/>
                  <a:ext cx="691564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800" b="1" i="0" u="none" strike="noStrike" baseline="0" dirty="0">
                      <a:latin typeface="PAotoGothicStdN-DeBold"/>
                    </a:rPr>
                    <a:t>工事の実施</a:t>
                  </a:r>
                  <a:endParaRPr lang="ja-JP" altLang="en-US" sz="800" dirty="0"/>
                </a:p>
              </p:txBody>
            </p:sp>
            <p:sp>
              <p:nvSpPr>
                <p:cNvPr id="40" name="四角形: 角を丸くする 39">
                  <a:extLst>
                    <a:ext uri="{FF2B5EF4-FFF2-40B4-BE49-F238E27FC236}">
                      <a16:creationId xmlns:a16="http://schemas.microsoft.com/office/drawing/2014/main" id="{56F2A830-CE6B-9397-DCA4-553243ADEB94}"/>
                    </a:ext>
                  </a:extLst>
                </p:cNvPr>
                <p:cNvSpPr/>
                <p:nvPr/>
              </p:nvSpPr>
              <p:spPr>
                <a:xfrm>
                  <a:off x="5858141" y="4807009"/>
                  <a:ext cx="632390" cy="136950"/>
                </a:xfrm>
                <a:prstGeom prst="roundRect">
                  <a:avLst>
                    <a:gd name="adj" fmla="val 50000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162E195C-8D63-82E8-5304-7E2B71706AF7}"/>
              </a:ext>
            </a:extLst>
          </p:cNvPr>
          <p:cNvGrpSpPr/>
          <p:nvPr/>
        </p:nvGrpSpPr>
        <p:grpSpPr>
          <a:xfrm>
            <a:off x="3614454" y="7348903"/>
            <a:ext cx="327323" cy="327323"/>
            <a:chOff x="3614454" y="7348903"/>
            <a:chExt cx="327323" cy="327323"/>
          </a:xfrm>
        </p:grpSpPr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2E4291DB-3E30-4DC5-BBFF-0443E78FD697}"/>
                </a:ext>
              </a:extLst>
            </p:cNvPr>
            <p:cNvSpPr/>
            <p:nvPr/>
          </p:nvSpPr>
          <p:spPr>
            <a:xfrm>
              <a:off x="3614454" y="7348903"/>
              <a:ext cx="327323" cy="327323"/>
            </a:xfrm>
            <a:prstGeom prst="ellipse">
              <a:avLst/>
            </a:prstGeom>
            <a:solidFill>
              <a:srgbClr val="8EC3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F2F4F0DC-2072-17A4-D985-E1BAB5330CC0}"/>
                </a:ext>
              </a:extLst>
            </p:cNvPr>
            <p:cNvGrpSpPr/>
            <p:nvPr/>
          </p:nvGrpSpPr>
          <p:grpSpPr>
            <a:xfrm>
              <a:off x="3687369" y="7403550"/>
              <a:ext cx="192153" cy="210273"/>
              <a:chOff x="3687369" y="7403550"/>
              <a:chExt cx="192153" cy="210273"/>
            </a:xfrm>
          </p:grpSpPr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639E6A80-DCFD-8076-E2ED-0E908A81E5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7369" y="7510409"/>
                <a:ext cx="19215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7EACE181-F4CB-548B-6D23-22D6021A37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1896" y="7403550"/>
                <a:ext cx="0" cy="21027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83059EBA-FCDE-06C6-FD41-C75A24084E8E}"/>
              </a:ext>
            </a:extLst>
          </p:cNvPr>
          <p:cNvSpPr txBox="1"/>
          <p:nvPr/>
        </p:nvSpPr>
        <p:spPr>
          <a:xfrm>
            <a:off x="324955" y="9827008"/>
            <a:ext cx="39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i="0" u="none" strike="noStrike" spc="-70" dirty="0">
                <a:solidFill>
                  <a:srgbClr val="000000"/>
                </a:solidFill>
                <a:latin typeface="+mn-ea"/>
              </a:rPr>
              <a:t>　エネルギー価格などの物価高騰の影響を受けやすい子育て世帯・若者夫婦世帯による高い省エネ性能を</a:t>
            </a:r>
          </a:p>
          <a:p>
            <a:r>
              <a:rPr lang="ja-JP" altLang="en-US" sz="700" i="0" u="none" strike="noStrike" spc="-50" dirty="0">
                <a:solidFill>
                  <a:srgbClr val="000000"/>
                </a:solidFill>
                <a:latin typeface="+mn-ea"/>
              </a:rPr>
              <a:t>有する新築住宅の取得</a:t>
            </a:r>
            <a:r>
              <a:rPr lang="ja-JP" altLang="en-US" sz="700" i="0" u="none" strike="noStrike" spc="-80" dirty="0">
                <a:solidFill>
                  <a:srgbClr val="000000"/>
                </a:solidFill>
                <a:latin typeface="+mn-ea"/>
              </a:rPr>
              <a:t>や</a:t>
            </a:r>
            <a:r>
              <a:rPr lang="ja-JP" altLang="en-US" sz="700" i="0" u="none" strike="noStrike" spc="-300" dirty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en-US" sz="700" i="0" u="none" spc="-60" dirty="0">
                <a:solidFill>
                  <a:srgbClr val="000000"/>
                </a:solidFill>
                <a:latin typeface="+mn-ea"/>
              </a:rPr>
              <a:t>住宅の省エネ改修等に対して支援することにより</a:t>
            </a:r>
            <a:r>
              <a:rPr lang="ja-JP" altLang="en-US" sz="700" i="0" u="none" strike="noStrike" spc="-300" dirty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en-US" sz="700" i="0" u="none" strike="noStrike" spc="-50" dirty="0">
                <a:solidFill>
                  <a:srgbClr val="000000"/>
                </a:solidFill>
                <a:latin typeface="+mn-ea"/>
              </a:rPr>
              <a:t>子育て世</a:t>
            </a:r>
            <a:r>
              <a:rPr lang="ja-JP" altLang="en-US" sz="700" i="0" u="none" strike="noStrike" spc="-180" dirty="0">
                <a:solidFill>
                  <a:srgbClr val="000000"/>
                </a:solidFill>
                <a:latin typeface="+mn-ea"/>
              </a:rPr>
              <a:t>帯・</a:t>
            </a:r>
            <a:r>
              <a:rPr lang="ja-JP" altLang="en-US" sz="700" i="0" u="none" strike="noStrike" spc="-50" dirty="0">
                <a:solidFill>
                  <a:srgbClr val="000000"/>
                </a:solidFill>
                <a:latin typeface="+mn-ea"/>
              </a:rPr>
              <a:t>若者夫婦世帯</a:t>
            </a:r>
          </a:p>
          <a:p>
            <a:r>
              <a:rPr lang="ja-JP" altLang="en-US" sz="700" i="0" u="none" strike="noStrike" spc="-90" dirty="0">
                <a:solidFill>
                  <a:srgbClr val="000000"/>
                </a:solidFill>
                <a:latin typeface="+mn-ea"/>
              </a:rPr>
              <a:t>等による省エネ投資の下支えを行い</a:t>
            </a:r>
            <a:r>
              <a:rPr lang="ja-JP" altLang="en-US" sz="700" i="0" u="none" strike="noStrike" spc="-300" dirty="0">
                <a:solidFill>
                  <a:srgbClr val="000000"/>
                </a:solidFill>
                <a:latin typeface="+mn-ea"/>
              </a:rPr>
              <a:t>、</a:t>
            </a:r>
            <a:r>
              <a:rPr lang="en-US" altLang="ja-JP" sz="700" i="0" u="none" strike="noStrike" spc="-50" dirty="0">
                <a:solidFill>
                  <a:srgbClr val="000000"/>
                </a:solidFill>
                <a:latin typeface="+mn-ea"/>
              </a:rPr>
              <a:t>2050</a:t>
            </a:r>
            <a:r>
              <a:rPr lang="ja-JP" altLang="en-US" sz="700" i="0" u="none" strike="noStrike" spc="-80" dirty="0">
                <a:solidFill>
                  <a:srgbClr val="000000"/>
                </a:solidFill>
                <a:latin typeface="+mn-ea"/>
              </a:rPr>
              <a:t>年カーボンニュートラルの実現を図ることを目的とした事業です。</a:t>
            </a:r>
          </a:p>
          <a:p>
            <a:endParaRPr kumimoji="1" lang="ja-JP" altLang="en-US" sz="700" spc="-70" dirty="0">
              <a:latin typeface="+mn-ea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CB64E297-8CBE-63E0-0FB7-D6564D9E02B6}"/>
              </a:ext>
            </a:extLst>
          </p:cNvPr>
          <p:cNvSpPr txBox="1"/>
          <p:nvPr/>
        </p:nvSpPr>
        <p:spPr>
          <a:xfrm>
            <a:off x="412231" y="9673295"/>
            <a:ext cx="18107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PAotoGothicStdN-Bold"/>
              </a:rPr>
              <a:t>★</a:t>
            </a:r>
            <a:r>
              <a:rPr lang="ja-JP" altLang="en-US" sz="800" b="1" i="0" u="none" strike="noStrike" spc="-30" dirty="0">
                <a:solidFill>
                  <a:srgbClr val="000000"/>
                </a:solidFill>
                <a:latin typeface="PAotoGothicStdN-Bold"/>
              </a:rPr>
              <a:t>子育てエコホーム支援事業とは</a:t>
            </a:r>
            <a:r>
              <a:rPr lang="en-US" altLang="ja-JP" sz="800" b="1" i="0" u="none" strike="noStrike" baseline="0" dirty="0">
                <a:solidFill>
                  <a:srgbClr val="000000"/>
                </a:solidFill>
                <a:latin typeface="PAotoGothicStdN-Bold"/>
              </a:rPr>
              <a:t>…</a:t>
            </a:r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C4CF1ACD-F27D-9865-18FE-74D468A6423F}"/>
              </a:ext>
            </a:extLst>
          </p:cNvPr>
          <p:cNvSpPr/>
          <p:nvPr/>
        </p:nvSpPr>
        <p:spPr>
          <a:xfrm>
            <a:off x="363668" y="9767585"/>
            <a:ext cx="3910805" cy="492815"/>
          </a:xfrm>
          <a:custGeom>
            <a:avLst/>
            <a:gdLst>
              <a:gd name="connsiteX0" fmla="*/ 1760668 w 3905026"/>
              <a:gd name="connsiteY0" fmla="*/ 0 h 476922"/>
              <a:gd name="connsiteX1" fmla="*/ 3905026 w 3905026"/>
              <a:gd name="connsiteY1" fmla="*/ 0 h 476922"/>
              <a:gd name="connsiteX2" fmla="*/ 3905026 w 3905026"/>
              <a:gd name="connsiteY2" fmla="*/ 476922 h 476922"/>
              <a:gd name="connsiteX3" fmla="*/ 0 w 3905026"/>
              <a:gd name="connsiteY3" fmla="*/ 476922 h 476922"/>
              <a:gd name="connsiteX4" fmla="*/ 0 w 3905026"/>
              <a:gd name="connsiteY4" fmla="*/ 0 h 476922"/>
              <a:gd name="connsiteX5" fmla="*/ 111163 w 3905026"/>
              <a:gd name="connsiteY5" fmla="*/ 0 h 476922"/>
              <a:gd name="connsiteX0" fmla="*/ 1760668 w 3905026"/>
              <a:gd name="connsiteY0" fmla="*/ 0 h 476922"/>
              <a:gd name="connsiteX1" fmla="*/ 3905026 w 3905026"/>
              <a:gd name="connsiteY1" fmla="*/ 0 h 476922"/>
              <a:gd name="connsiteX2" fmla="*/ 3905026 w 3905026"/>
              <a:gd name="connsiteY2" fmla="*/ 476922 h 476922"/>
              <a:gd name="connsiteX3" fmla="*/ 0 w 3905026"/>
              <a:gd name="connsiteY3" fmla="*/ 476922 h 476922"/>
              <a:gd name="connsiteX4" fmla="*/ 0 w 3905026"/>
              <a:gd name="connsiteY4" fmla="*/ 0 h 476922"/>
              <a:gd name="connsiteX5" fmla="*/ 43663 w 3905026"/>
              <a:gd name="connsiteY5" fmla="*/ 905 h 476922"/>
              <a:gd name="connsiteX6" fmla="*/ 111163 w 3905026"/>
              <a:gd name="connsiteY6" fmla="*/ 0 h 476922"/>
              <a:gd name="connsiteX0" fmla="*/ 1760668 w 3905026"/>
              <a:gd name="connsiteY0" fmla="*/ 0 h 476922"/>
              <a:gd name="connsiteX1" fmla="*/ 3905026 w 3905026"/>
              <a:gd name="connsiteY1" fmla="*/ 0 h 476922"/>
              <a:gd name="connsiteX2" fmla="*/ 3905026 w 3905026"/>
              <a:gd name="connsiteY2" fmla="*/ 476922 h 476922"/>
              <a:gd name="connsiteX3" fmla="*/ 0 w 3905026"/>
              <a:gd name="connsiteY3" fmla="*/ 476922 h 476922"/>
              <a:gd name="connsiteX4" fmla="*/ 0 w 3905026"/>
              <a:gd name="connsiteY4" fmla="*/ 96109 h 476922"/>
              <a:gd name="connsiteX5" fmla="*/ 0 w 3905026"/>
              <a:gd name="connsiteY5" fmla="*/ 0 h 476922"/>
              <a:gd name="connsiteX6" fmla="*/ 43663 w 3905026"/>
              <a:gd name="connsiteY6" fmla="*/ 905 h 476922"/>
              <a:gd name="connsiteX7" fmla="*/ 111163 w 3905026"/>
              <a:gd name="connsiteY7" fmla="*/ 0 h 476922"/>
              <a:gd name="connsiteX0" fmla="*/ 1760668 w 3905026"/>
              <a:gd name="connsiteY0" fmla="*/ 0 h 476922"/>
              <a:gd name="connsiteX1" fmla="*/ 3905026 w 3905026"/>
              <a:gd name="connsiteY1" fmla="*/ 0 h 476922"/>
              <a:gd name="connsiteX2" fmla="*/ 3905026 w 3905026"/>
              <a:gd name="connsiteY2" fmla="*/ 476922 h 476922"/>
              <a:gd name="connsiteX3" fmla="*/ 0 w 3905026"/>
              <a:gd name="connsiteY3" fmla="*/ 476922 h 476922"/>
              <a:gd name="connsiteX4" fmla="*/ 0 w 3905026"/>
              <a:gd name="connsiteY4" fmla="*/ 96109 h 476922"/>
              <a:gd name="connsiteX5" fmla="*/ 43663 w 3905026"/>
              <a:gd name="connsiteY5" fmla="*/ 905 h 476922"/>
              <a:gd name="connsiteX6" fmla="*/ 111163 w 3905026"/>
              <a:gd name="connsiteY6" fmla="*/ 0 h 476922"/>
              <a:gd name="connsiteX0" fmla="*/ 1760668 w 3905026"/>
              <a:gd name="connsiteY0" fmla="*/ 0 h 476922"/>
              <a:gd name="connsiteX1" fmla="*/ 3905026 w 3905026"/>
              <a:gd name="connsiteY1" fmla="*/ 0 h 476922"/>
              <a:gd name="connsiteX2" fmla="*/ 3905026 w 3905026"/>
              <a:gd name="connsiteY2" fmla="*/ 476922 h 476922"/>
              <a:gd name="connsiteX3" fmla="*/ 0 w 3905026"/>
              <a:gd name="connsiteY3" fmla="*/ 476922 h 476922"/>
              <a:gd name="connsiteX4" fmla="*/ 0 w 3905026"/>
              <a:gd name="connsiteY4" fmla="*/ 96109 h 476922"/>
              <a:gd name="connsiteX5" fmla="*/ 43663 w 3905026"/>
              <a:gd name="connsiteY5" fmla="*/ 905 h 476922"/>
              <a:gd name="connsiteX6" fmla="*/ 111163 w 3905026"/>
              <a:gd name="connsiteY6" fmla="*/ 0 h 476922"/>
              <a:gd name="connsiteX0" fmla="*/ 1768902 w 3913260"/>
              <a:gd name="connsiteY0" fmla="*/ 0 h 476922"/>
              <a:gd name="connsiteX1" fmla="*/ 3913260 w 3913260"/>
              <a:gd name="connsiteY1" fmla="*/ 0 h 476922"/>
              <a:gd name="connsiteX2" fmla="*/ 3913260 w 3913260"/>
              <a:gd name="connsiteY2" fmla="*/ 476922 h 476922"/>
              <a:gd name="connsiteX3" fmla="*/ 8234 w 3913260"/>
              <a:gd name="connsiteY3" fmla="*/ 476922 h 476922"/>
              <a:gd name="connsiteX4" fmla="*/ 8234 w 3913260"/>
              <a:gd name="connsiteY4" fmla="*/ 96109 h 476922"/>
              <a:gd name="connsiteX5" fmla="*/ 119397 w 3913260"/>
              <a:gd name="connsiteY5" fmla="*/ 0 h 476922"/>
              <a:gd name="connsiteX0" fmla="*/ 1768902 w 3913260"/>
              <a:gd name="connsiteY0" fmla="*/ 0 h 476922"/>
              <a:gd name="connsiteX1" fmla="*/ 3913260 w 3913260"/>
              <a:gd name="connsiteY1" fmla="*/ 0 h 476922"/>
              <a:gd name="connsiteX2" fmla="*/ 3913260 w 3913260"/>
              <a:gd name="connsiteY2" fmla="*/ 476922 h 476922"/>
              <a:gd name="connsiteX3" fmla="*/ 8234 w 3913260"/>
              <a:gd name="connsiteY3" fmla="*/ 476922 h 476922"/>
              <a:gd name="connsiteX4" fmla="*/ 8234 w 3913260"/>
              <a:gd name="connsiteY4" fmla="*/ 96109 h 476922"/>
              <a:gd name="connsiteX5" fmla="*/ 119397 w 3913260"/>
              <a:gd name="connsiteY5" fmla="*/ 0 h 476922"/>
              <a:gd name="connsiteX0" fmla="*/ 1760717 w 3905075"/>
              <a:gd name="connsiteY0" fmla="*/ 0 h 476922"/>
              <a:gd name="connsiteX1" fmla="*/ 3905075 w 3905075"/>
              <a:gd name="connsiteY1" fmla="*/ 0 h 476922"/>
              <a:gd name="connsiteX2" fmla="*/ 3905075 w 3905075"/>
              <a:gd name="connsiteY2" fmla="*/ 476922 h 476922"/>
              <a:gd name="connsiteX3" fmla="*/ 49 w 3905075"/>
              <a:gd name="connsiteY3" fmla="*/ 476922 h 476922"/>
              <a:gd name="connsiteX4" fmla="*/ 49 w 3905075"/>
              <a:gd name="connsiteY4" fmla="*/ 96109 h 476922"/>
              <a:gd name="connsiteX5" fmla="*/ 111212 w 3905075"/>
              <a:gd name="connsiteY5" fmla="*/ 0 h 476922"/>
              <a:gd name="connsiteX0" fmla="*/ 1762433 w 3906791"/>
              <a:gd name="connsiteY0" fmla="*/ 0 h 476922"/>
              <a:gd name="connsiteX1" fmla="*/ 3906791 w 3906791"/>
              <a:gd name="connsiteY1" fmla="*/ 0 h 476922"/>
              <a:gd name="connsiteX2" fmla="*/ 3906791 w 3906791"/>
              <a:gd name="connsiteY2" fmla="*/ 476922 h 476922"/>
              <a:gd name="connsiteX3" fmla="*/ 1765 w 3906791"/>
              <a:gd name="connsiteY3" fmla="*/ 476922 h 476922"/>
              <a:gd name="connsiteX4" fmla="*/ 1765 w 3906791"/>
              <a:gd name="connsiteY4" fmla="*/ 96109 h 476922"/>
              <a:gd name="connsiteX5" fmla="*/ 112928 w 3906791"/>
              <a:gd name="connsiteY5" fmla="*/ 0 h 476922"/>
              <a:gd name="connsiteX0" fmla="*/ 1762433 w 3906791"/>
              <a:gd name="connsiteY0" fmla="*/ 0 h 476922"/>
              <a:gd name="connsiteX1" fmla="*/ 3906791 w 3906791"/>
              <a:gd name="connsiteY1" fmla="*/ 0 h 476922"/>
              <a:gd name="connsiteX2" fmla="*/ 3906791 w 3906791"/>
              <a:gd name="connsiteY2" fmla="*/ 476922 h 476922"/>
              <a:gd name="connsiteX3" fmla="*/ 1765 w 3906791"/>
              <a:gd name="connsiteY3" fmla="*/ 476922 h 476922"/>
              <a:gd name="connsiteX4" fmla="*/ 1765 w 3906791"/>
              <a:gd name="connsiteY4" fmla="*/ 96109 h 476922"/>
              <a:gd name="connsiteX5" fmla="*/ 112928 w 3906791"/>
              <a:gd name="connsiteY5" fmla="*/ 0 h 476922"/>
              <a:gd name="connsiteX0" fmla="*/ 2049928 w 4194286"/>
              <a:gd name="connsiteY0" fmla="*/ 0 h 476922"/>
              <a:gd name="connsiteX1" fmla="*/ 4194286 w 4194286"/>
              <a:gd name="connsiteY1" fmla="*/ 0 h 476922"/>
              <a:gd name="connsiteX2" fmla="*/ 4194286 w 4194286"/>
              <a:gd name="connsiteY2" fmla="*/ 476922 h 476922"/>
              <a:gd name="connsiteX3" fmla="*/ 289260 w 4194286"/>
              <a:gd name="connsiteY3" fmla="*/ 476922 h 476922"/>
              <a:gd name="connsiteX4" fmla="*/ 289261 w 4194286"/>
              <a:gd name="connsiteY4" fmla="*/ 329053 h 476922"/>
              <a:gd name="connsiteX5" fmla="*/ 289260 w 4194286"/>
              <a:gd name="connsiteY5" fmla="*/ 96109 h 476922"/>
              <a:gd name="connsiteX6" fmla="*/ 400423 w 4194286"/>
              <a:gd name="connsiteY6" fmla="*/ 0 h 476922"/>
              <a:gd name="connsiteX0" fmla="*/ 1910414 w 4054772"/>
              <a:gd name="connsiteY0" fmla="*/ 0 h 476922"/>
              <a:gd name="connsiteX1" fmla="*/ 4054772 w 4054772"/>
              <a:gd name="connsiteY1" fmla="*/ 0 h 476922"/>
              <a:gd name="connsiteX2" fmla="*/ 4054772 w 4054772"/>
              <a:gd name="connsiteY2" fmla="*/ 476922 h 476922"/>
              <a:gd name="connsiteX3" fmla="*/ 353506 w 4054772"/>
              <a:gd name="connsiteY3" fmla="*/ 472871 h 476922"/>
              <a:gd name="connsiteX4" fmla="*/ 149747 w 4054772"/>
              <a:gd name="connsiteY4" fmla="*/ 329053 h 476922"/>
              <a:gd name="connsiteX5" fmla="*/ 149746 w 4054772"/>
              <a:gd name="connsiteY5" fmla="*/ 96109 h 476922"/>
              <a:gd name="connsiteX6" fmla="*/ 260909 w 4054772"/>
              <a:gd name="connsiteY6" fmla="*/ 0 h 476922"/>
              <a:gd name="connsiteX0" fmla="*/ 1768902 w 3913260"/>
              <a:gd name="connsiteY0" fmla="*/ 0 h 476922"/>
              <a:gd name="connsiteX1" fmla="*/ 3913260 w 3913260"/>
              <a:gd name="connsiteY1" fmla="*/ 0 h 476922"/>
              <a:gd name="connsiteX2" fmla="*/ 3913260 w 3913260"/>
              <a:gd name="connsiteY2" fmla="*/ 476922 h 476922"/>
              <a:gd name="connsiteX3" fmla="*/ 211994 w 3913260"/>
              <a:gd name="connsiteY3" fmla="*/ 472871 h 476922"/>
              <a:gd name="connsiteX4" fmla="*/ 8235 w 3913260"/>
              <a:gd name="connsiteY4" fmla="*/ 329053 h 476922"/>
              <a:gd name="connsiteX5" fmla="*/ 8234 w 3913260"/>
              <a:gd name="connsiteY5" fmla="*/ 96109 h 476922"/>
              <a:gd name="connsiteX6" fmla="*/ 119397 w 3913260"/>
              <a:gd name="connsiteY6" fmla="*/ 0 h 476922"/>
              <a:gd name="connsiteX0" fmla="*/ 1772064 w 3916422"/>
              <a:gd name="connsiteY0" fmla="*/ 0 h 482781"/>
              <a:gd name="connsiteX1" fmla="*/ 3916422 w 3916422"/>
              <a:gd name="connsiteY1" fmla="*/ 0 h 482781"/>
              <a:gd name="connsiteX2" fmla="*/ 3916422 w 3916422"/>
              <a:gd name="connsiteY2" fmla="*/ 476922 h 482781"/>
              <a:gd name="connsiteX3" fmla="*/ 161097 w 3916422"/>
              <a:gd name="connsiteY3" fmla="*/ 478948 h 482781"/>
              <a:gd name="connsiteX4" fmla="*/ 11397 w 3916422"/>
              <a:gd name="connsiteY4" fmla="*/ 329053 h 482781"/>
              <a:gd name="connsiteX5" fmla="*/ 11396 w 3916422"/>
              <a:gd name="connsiteY5" fmla="*/ 96109 h 482781"/>
              <a:gd name="connsiteX6" fmla="*/ 122559 w 3916422"/>
              <a:gd name="connsiteY6" fmla="*/ 0 h 482781"/>
              <a:gd name="connsiteX0" fmla="*/ 1772064 w 3916422"/>
              <a:gd name="connsiteY0" fmla="*/ 0 h 483886"/>
              <a:gd name="connsiteX1" fmla="*/ 3916422 w 3916422"/>
              <a:gd name="connsiteY1" fmla="*/ 0 h 483886"/>
              <a:gd name="connsiteX2" fmla="*/ 3916422 w 3916422"/>
              <a:gd name="connsiteY2" fmla="*/ 476922 h 483886"/>
              <a:gd name="connsiteX3" fmla="*/ 161097 w 3916422"/>
              <a:gd name="connsiteY3" fmla="*/ 478948 h 483886"/>
              <a:gd name="connsiteX4" fmla="*/ 11397 w 3916422"/>
              <a:gd name="connsiteY4" fmla="*/ 359437 h 483886"/>
              <a:gd name="connsiteX5" fmla="*/ 11396 w 3916422"/>
              <a:gd name="connsiteY5" fmla="*/ 96109 h 483886"/>
              <a:gd name="connsiteX6" fmla="*/ 122559 w 3916422"/>
              <a:gd name="connsiteY6" fmla="*/ 0 h 483886"/>
              <a:gd name="connsiteX0" fmla="*/ 1772064 w 3916422"/>
              <a:gd name="connsiteY0" fmla="*/ 0 h 483324"/>
              <a:gd name="connsiteX1" fmla="*/ 3916422 w 3916422"/>
              <a:gd name="connsiteY1" fmla="*/ 0 h 483324"/>
              <a:gd name="connsiteX2" fmla="*/ 3916422 w 3916422"/>
              <a:gd name="connsiteY2" fmla="*/ 476922 h 483324"/>
              <a:gd name="connsiteX3" fmla="*/ 161097 w 3916422"/>
              <a:gd name="connsiteY3" fmla="*/ 478948 h 483324"/>
              <a:gd name="connsiteX4" fmla="*/ 11397 w 3916422"/>
              <a:gd name="connsiteY4" fmla="*/ 359437 h 483324"/>
              <a:gd name="connsiteX5" fmla="*/ 11396 w 3916422"/>
              <a:gd name="connsiteY5" fmla="*/ 96109 h 483324"/>
              <a:gd name="connsiteX6" fmla="*/ 122559 w 3916422"/>
              <a:gd name="connsiteY6" fmla="*/ 0 h 483324"/>
              <a:gd name="connsiteX0" fmla="*/ 1768902 w 3913260"/>
              <a:gd name="connsiteY0" fmla="*/ 0 h 479255"/>
              <a:gd name="connsiteX1" fmla="*/ 3913260 w 3913260"/>
              <a:gd name="connsiteY1" fmla="*/ 0 h 479255"/>
              <a:gd name="connsiteX2" fmla="*/ 3913260 w 3913260"/>
              <a:gd name="connsiteY2" fmla="*/ 476922 h 479255"/>
              <a:gd name="connsiteX3" fmla="*/ 157935 w 3913260"/>
              <a:gd name="connsiteY3" fmla="*/ 478948 h 479255"/>
              <a:gd name="connsiteX4" fmla="*/ 8235 w 3913260"/>
              <a:gd name="connsiteY4" fmla="*/ 359437 h 479255"/>
              <a:gd name="connsiteX5" fmla="*/ 8234 w 3913260"/>
              <a:gd name="connsiteY5" fmla="*/ 96109 h 479255"/>
              <a:gd name="connsiteX6" fmla="*/ 119397 w 3913260"/>
              <a:gd name="connsiteY6" fmla="*/ 0 h 479255"/>
              <a:gd name="connsiteX0" fmla="*/ 1760717 w 3905075"/>
              <a:gd name="connsiteY0" fmla="*/ 0 h 479255"/>
              <a:gd name="connsiteX1" fmla="*/ 3905075 w 3905075"/>
              <a:gd name="connsiteY1" fmla="*/ 0 h 479255"/>
              <a:gd name="connsiteX2" fmla="*/ 3905075 w 3905075"/>
              <a:gd name="connsiteY2" fmla="*/ 476922 h 479255"/>
              <a:gd name="connsiteX3" fmla="*/ 149750 w 3905075"/>
              <a:gd name="connsiteY3" fmla="*/ 478948 h 479255"/>
              <a:gd name="connsiteX4" fmla="*/ 50 w 3905075"/>
              <a:gd name="connsiteY4" fmla="*/ 359437 h 479255"/>
              <a:gd name="connsiteX5" fmla="*/ 49 w 3905075"/>
              <a:gd name="connsiteY5" fmla="*/ 96109 h 479255"/>
              <a:gd name="connsiteX6" fmla="*/ 111212 w 3905075"/>
              <a:gd name="connsiteY6" fmla="*/ 0 h 479255"/>
              <a:gd name="connsiteX0" fmla="*/ 1761509 w 3905867"/>
              <a:gd name="connsiteY0" fmla="*/ 0 h 479255"/>
              <a:gd name="connsiteX1" fmla="*/ 3905867 w 3905867"/>
              <a:gd name="connsiteY1" fmla="*/ 0 h 479255"/>
              <a:gd name="connsiteX2" fmla="*/ 3905867 w 3905867"/>
              <a:gd name="connsiteY2" fmla="*/ 476922 h 479255"/>
              <a:gd name="connsiteX3" fmla="*/ 150542 w 3905867"/>
              <a:gd name="connsiteY3" fmla="*/ 478948 h 479255"/>
              <a:gd name="connsiteX4" fmla="*/ 842 w 3905867"/>
              <a:gd name="connsiteY4" fmla="*/ 359437 h 479255"/>
              <a:gd name="connsiteX5" fmla="*/ 841 w 3905867"/>
              <a:gd name="connsiteY5" fmla="*/ 96109 h 479255"/>
              <a:gd name="connsiteX6" fmla="*/ 112004 w 3905867"/>
              <a:gd name="connsiteY6" fmla="*/ 0 h 479255"/>
              <a:gd name="connsiteX0" fmla="*/ 1761509 w 3905867"/>
              <a:gd name="connsiteY0" fmla="*/ 0 h 479255"/>
              <a:gd name="connsiteX1" fmla="*/ 3905867 w 3905867"/>
              <a:gd name="connsiteY1" fmla="*/ 0 h 479255"/>
              <a:gd name="connsiteX2" fmla="*/ 3905867 w 3905867"/>
              <a:gd name="connsiteY2" fmla="*/ 476922 h 479255"/>
              <a:gd name="connsiteX3" fmla="*/ 3824459 w 3905867"/>
              <a:gd name="connsiteY3" fmla="*/ 478948 h 479255"/>
              <a:gd name="connsiteX4" fmla="*/ 150542 w 3905867"/>
              <a:gd name="connsiteY4" fmla="*/ 478948 h 479255"/>
              <a:gd name="connsiteX5" fmla="*/ 842 w 3905867"/>
              <a:gd name="connsiteY5" fmla="*/ 359437 h 479255"/>
              <a:gd name="connsiteX6" fmla="*/ 841 w 3905867"/>
              <a:gd name="connsiteY6" fmla="*/ 96109 h 479255"/>
              <a:gd name="connsiteX7" fmla="*/ 112004 w 3905867"/>
              <a:gd name="connsiteY7" fmla="*/ 0 h 479255"/>
              <a:gd name="connsiteX0" fmla="*/ 1761509 w 3905867"/>
              <a:gd name="connsiteY0" fmla="*/ 0 h 479255"/>
              <a:gd name="connsiteX1" fmla="*/ 3803667 w 3905867"/>
              <a:gd name="connsiteY1" fmla="*/ 905 h 479255"/>
              <a:gd name="connsiteX2" fmla="*/ 3905867 w 3905867"/>
              <a:gd name="connsiteY2" fmla="*/ 0 h 479255"/>
              <a:gd name="connsiteX3" fmla="*/ 3905867 w 3905867"/>
              <a:gd name="connsiteY3" fmla="*/ 476922 h 479255"/>
              <a:gd name="connsiteX4" fmla="*/ 3824459 w 3905867"/>
              <a:gd name="connsiteY4" fmla="*/ 478948 h 479255"/>
              <a:gd name="connsiteX5" fmla="*/ 150542 w 3905867"/>
              <a:gd name="connsiteY5" fmla="*/ 478948 h 479255"/>
              <a:gd name="connsiteX6" fmla="*/ 842 w 3905867"/>
              <a:gd name="connsiteY6" fmla="*/ 359437 h 479255"/>
              <a:gd name="connsiteX7" fmla="*/ 841 w 3905867"/>
              <a:gd name="connsiteY7" fmla="*/ 96109 h 479255"/>
              <a:gd name="connsiteX8" fmla="*/ 112004 w 3905867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5867 w 3907946"/>
              <a:gd name="connsiteY3" fmla="*/ 476922 h 479255"/>
              <a:gd name="connsiteX4" fmla="*/ 3824459 w 3907946"/>
              <a:gd name="connsiteY4" fmla="*/ 478948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3787 w 3907946"/>
              <a:gd name="connsiteY3" fmla="*/ 381719 h 479255"/>
              <a:gd name="connsiteX4" fmla="*/ 3824459 w 3907946"/>
              <a:gd name="connsiteY4" fmla="*/ 478948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3787 w 3907946"/>
              <a:gd name="connsiteY3" fmla="*/ 381719 h 479255"/>
              <a:gd name="connsiteX4" fmla="*/ 3824459 w 3907946"/>
              <a:gd name="connsiteY4" fmla="*/ 478948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07946"/>
              <a:gd name="connsiteY0" fmla="*/ 0 h 480748"/>
              <a:gd name="connsiteX1" fmla="*/ 3803667 w 3907946"/>
              <a:gd name="connsiteY1" fmla="*/ 905 h 480748"/>
              <a:gd name="connsiteX2" fmla="*/ 3907946 w 3907946"/>
              <a:gd name="connsiteY2" fmla="*/ 85075 h 480748"/>
              <a:gd name="connsiteX3" fmla="*/ 3903787 w 3907946"/>
              <a:gd name="connsiteY3" fmla="*/ 381719 h 480748"/>
              <a:gd name="connsiteX4" fmla="*/ 3824459 w 3907946"/>
              <a:gd name="connsiteY4" fmla="*/ 478948 h 480748"/>
              <a:gd name="connsiteX5" fmla="*/ 150542 w 3907946"/>
              <a:gd name="connsiteY5" fmla="*/ 478948 h 480748"/>
              <a:gd name="connsiteX6" fmla="*/ 842 w 3907946"/>
              <a:gd name="connsiteY6" fmla="*/ 359437 h 480748"/>
              <a:gd name="connsiteX7" fmla="*/ 841 w 3907946"/>
              <a:gd name="connsiteY7" fmla="*/ 96109 h 480748"/>
              <a:gd name="connsiteX8" fmla="*/ 112004 w 3907946"/>
              <a:gd name="connsiteY8" fmla="*/ 0 h 480748"/>
              <a:gd name="connsiteX0" fmla="*/ 1761509 w 3913136"/>
              <a:gd name="connsiteY0" fmla="*/ 0 h 479255"/>
              <a:gd name="connsiteX1" fmla="*/ 3803667 w 3913136"/>
              <a:gd name="connsiteY1" fmla="*/ 905 h 479255"/>
              <a:gd name="connsiteX2" fmla="*/ 3907946 w 3913136"/>
              <a:gd name="connsiteY2" fmla="*/ 85075 h 479255"/>
              <a:gd name="connsiteX3" fmla="*/ 3903787 w 3913136"/>
              <a:gd name="connsiteY3" fmla="*/ 381719 h 479255"/>
              <a:gd name="connsiteX4" fmla="*/ 3793272 w 3913136"/>
              <a:gd name="connsiteY4" fmla="*/ 472871 h 479255"/>
              <a:gd name="connsiteX5" fmla="*/ 150542 w 3913136"/>
              <a:gd name="connsiteY5" fmla="*/ 478948 h 479255"/>
              <a:gd name="connsiteX6" fmla="*/ 842 w 3913136"/>
              <a:gd name="connsiteY6" fmla="*/ 359437 h 479255"/>
              <a:gd name="connsiteX7" fmla="*/ 841 w 3913136"/>
              <a:gd name="connsiteY7" fmla="*/ 96109 h 479255"/>
              <a:gd name="connsiteX8" fmla="*/ 112004 w 3913136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3787 w 3907946"/>
              <a:gd name="connsiteY3" fmla="*/ 381719 h 479255"/>
              <a:gd name="connsiteX4" fmla="*/ 3793272 w 3907946"/>
              <a:gd name="connsiteY4" fmla="*/ 472871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3787 w 3907946"/>
              <a:gd name="connsiteY3" fmla="*/ 381719 h 479255"/>
              <a:gd name="connsiteX4" fmla="*/ 3793272 w 3907946"/>
              <a:gd name="connsiteY4" fmla="*/ 472871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3787 w 3907946"/>
              <a:gd name="connsiteY3" fmla="*/ 381719 h 479255"/>
              <a:gd name="connsiteX4" fmla="*/ 3793272 w 3907946"/>
              <a:gd name="connsiteY4" fmla="*/ 472871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07946"/>
              <a:gd name="connsiteY0" fmla="*/ 0 h 479255"/>
              <a:gd name="connsiteX1" fmla="*/ 3803667 w 3907946"/>
              <a:gd name="connsiteY1" fmla="*/ 905 h 479255"/>
              <a:gd name="connsiteX2" fmla="*/ 3907946 w 3907946"/>
              <a:gd name="connsiteY2" fmla="*/ 85075 h 479255"/>
              <a:gd name="connsiteX3" fmla="*/ 3903787 w 3907946"/>
              <a:gd name="connsiteY3" fmla="*/ 381719 h 479255"/>
              <a:gd name="connsiteX4" fmla="*/ 3793272 w 3907946"/>
              <a:gd name="connsiteY4" fmla="*/ 472871 h 479255"/>
              <a:gd name="connsiteX5" fmla="*/ 150542 w 3907946"/>
              <a:gd name="connsiteY5" fmla="*/ 478948 h 479255"/>
              <a:gd name="connsiteX6" fmla="*/ 842 w 3907946"/>
              <a:gd name="connsiteY6" fmla="*/ 359437 h 479255"/>
              <a:gd name="connsiteX7" fmla="*/ 841 w 3907946"/>
              <a:gd name="connsiteY7" fmla="*/ 96109 h 479255"/>
              <a:gd name="connsiteX8" fmla="*/ 112004 w 3907946"/>
              <a:gd name="connsiteY8" fmla="*/ 0 h 479255"/>
              <a:gd name="connsiteX0" fmla="*/ 1761509 w 3913136"/>
              <a:gd name="connsiteY0" fmla="*/ 0 h 479255"/>
              <a:gd name="connsiteX1" fmla="*/ 3803667 w 3913136"/>
              <a:gd name="connsiteY1" fmla="*/ 905 h 479255"/>
              <a:gd name="connsiteX2" fmla="*/ 3907946 w 3913136"/>
              <a:gd name="connsiteY2" fmla="*/ 117485 h 479255"/>
              <a:gd name="connsiteX3" fmla="*/ 3903787 w 3913136"/>
              <a:gd name="connsiteY3" fmla="*/ 381719 h 479255"/>
              <a:gd name="connsiteX4" fmla="*/ 3793272 w 3913136"/>
              <a:gd name="connsiteY4" fmla="*/ 472871 h 479255"/>
              <a:gd name="connsiteX5" fmla="*/ 150542 w 3913136"/>
              <a:gd name="connsiteY5" fmla="*/ 478948 h 479255"/>
              <a:gd name="connsiteX6" fmla="*/ 842 w 3913136"/>
              <a:gd name="connsiteY6" fmla="*/ 359437 h 479255"/>
              <a:gd name="connsiteX7" fmla="*/ 841 w 3913136"/>
              <a:gd name="connsiteY7" fmla="*/ 96109 h 479255"/>
              <a:gd name="connsiteX8" fmla="*/ 112004 w 3913136"/>
              <a:gd name="connsiteY8" fmla="*/ 0 h 479255"/>
              <a:gd name="connsiteX0" fmla="*/ 1761509 w 3914323"/>
              <a:gd name="connsiteY0" fmla="*/ 0 h 479255"/>
              <a:gd name="connsiteX1" fmla="*/ 3803667 w 3914323"/>
              <a:gd name="connsiteY1" fmla="*/ 905 h 479255"/>
              <a:gd name="connsiteX2" fmla="*/ 3907946 w 3914323"/>
              <a:gd name="connsiteY2" fmla="*/ 117485 h 479255"/>
              <a:gd name="connsiteX3" fmla="*/ 3903787 w 3914323"/>
              <a:gd name="connsiteY3" fmla="*/ 381719 h 479255"/>
              <a:gd name="connsiteX4" fmla="*/ 3793272 w 3914323"/>
              <a:gd name="connsiteY4" fmla="*/ 472871 h 479255"/>
              <a:gd name="connsiteX5" fmla="*/ 150542 w 3914323"/>
              <a:gd name="connsiteY5" fmla="*/ 478948 h 479255"/>
              <a:gd name="connsiteX6" fmla="*/ 842 w 3914323"/>
              <a:gd name="connsiteY6" fmla="*/ 359437 h 479255"/>
              <a:gd name="connsiteX7" fmla="*/ 841 w 3914323"/>
              <a:gd name="connsiteY7" fmla="*/ 96109 h 479255"/>
              <a:gd name="connsiteX8" fmla="*/ 112004 w 3914323"/>
              <a:gd name="connsiteY8" fmla="*/ 0 h 479255"/>
              <a:gd name="connsiteX0" fmla="*/ 1761509 w 3908824"/>
              <a:gd name="connsiteY0" fmla="*/ 0 h 479255"/>
              <a:gd name="connsiteX1" fmla="*/ 3803667 w 3908824"/>
              <a:gd name="connsiteY1" fmla="*/ 905 h 479255"/>
              <a:gd name="connsiteX2" fmla="*/ 3907946 w 3908824"/>
              <a:gd name="connsiteY2" fmla="*/ 117485 h 479255"/>
              <a:gd name="connsiteX3" fmla="*/ 3903787 w 3908824"/>
              <a:gd name="connsiteY3" fmla="*/ 381719 h 479255"/>
              <a:gd name="connsiteX4" fmla="*/ 3793272 w 3908824"/>
              <a:gd name="connsiteY4" fmla="*/ 472871 h 479255"/>
              <a:gd name="connsiteX5" fmla="*/ 150542 w 3908824"/>
              <a:gd name="connsiteY5" fmla="*/ 478948 h 479255"/>
              <a:gd name="connsiteX6" fmla="*/ 842 w 3908824"/>
              <a:gd name="connsiteY6" fmla="*/ 359437 h 479255"/>
              <a:gd name="connsiteX7" fmla="*/ 841 w 3908824"/>
              <a:gd name="connsiteY7" fmla="*/ 96109 h 479255"/>
              <a:gd name="connsiteX8" fmla="*/ 112004 w 3908824"/>
              <a:gd name="connsiteY8" fmla="*/ 0 h 479255"/>
              <a:gd name="connsiteX0" fmla="*/ 1761509 w 3911236"/>
              <a:gd name="connsiteY0" fmla="*/ 0 h 479255"/>
              <a:gd name="connsiteX1" fmla="*/ 3803667 w 3911236"/>
              <a:gd name="connsiteY1" fmla="*/ 905 h 479255"/>
              <a:gd name="connsiteX2" fmla="*/ 3899630 w 3911236"/>
              <a:gd name="connsiteY2" fmla="*/ 113434 h 479255"/>
              <a:gd name="connsiteX3" fmla="*/ 3903787 w 3911236"/>
              <a:gd name="connsiteY3" fmla="*/ 381719 h 479255"/>
              <a:gd name="connsiteX4" fmla="*/ 3793272 w 3911236"/>
              <a:gd name="connsiteY4" fmla="*/ 472871 h 479255"/>
              <a:gd name="connsiteX5" fmla="*/ 150542 w 3911236"/>
              <a:gd name="connsiteY5" fmla="*/ 478948 h 479255"/>
              <a:gd name="connsiteX6" fmla="*/ 842 w 3911236"/>
              <a:gd name="connsiteY6" fmla="*/ 359437 h 479255"/>
              <a:gd name="connsiteX7" fmla="*/ 841 w 3911236"/>
              <a:gd name="connsiteY7" fmla="*/ 96109 h 479255"/>
              <a:gd name="connsiteX8" fmla="*/ 112004 w 3911236"/>
              <a:gd name="connsiteY8" fmla="*/ 0 h 479255"/>
              <a:gd name="connsiteX0" fmla="*/ 1761509 w 3911236"/>
              <a:gd name="connsiteY0" fmla="*/ 0 h 479255"/>
              <a:gd name="connsiteX1" fmla="*/ 3803667 w 3911236"/>
              <a:gd name="connsiteY1" fmla="*/ 905 h 479255"/>
              <a:gd name="connsiteX2" fmla="*/ 3899630 w 3911236"/>
              <a:gd name="connsiteY2" fmla="*/ 113434 h 479255"/>
              <a:gd name="connsiteX3" fmla="*/ 3903787 w 3911236"/>
              <a:gd name="connsiteY3" fmla="*/ 381719 h 479255"/>
              <a:gd name="connsiteX4" fmla="*/ 3793272 w 3911236"/>
              <a:gd name="connsiteY4" fmla="*/ 472871 h 479255"/>
              <a:gd name="connsiteX5" fmla="*/ 150542 w 3911236"/>
              <a:gd name="connsiteY5" fmla="*/ 478948 h 479255"/>
              <a:gd name="connsiteX6" fmla="*/ 842 w 3911236"/>
              <a:gd name="connsiteY6" fmla="*/ 359437 h 479255"/>
              <a:gd name="connsiteX7" fmla="*/ 841 w 3911236"/>
              <a:gd name="connsiteY7" fmla="*/ 96109 h 479255"/>
              <a:gd name="connsiteX8" fmla="*/ 112004 w 3911236"/>
              <a:gd name="connsiteY8" fmla="*/ 0 h 479255"/>
              <a:gd name="connsiteX0" fmla="*/ 1761509 w 3904051"/>
              <a:gd name="connsiteY0" fmla="*/ 0 h 479255"/>
              <a:gd name="connsiteX1" fmla="*/ 3803667 w 3904051"/>
              <a:gd name="connsiteY1" fmla="*/ 905 h 479255"/>
              <a:gd name="connsiteX2" fmla="*/ 3899630 w 3904051"/>
              <a:gd name="connsiteY2" fmla="*/ 113434 h 479255"/>
              <a:gd name="connsiteX3" fmla="*/ 3903787 w 3904051"/>
              <a:gd name="connsiteY3" fmla="*/ 381719 h 479255"/>
              <a:gd name="connsiteX4" fmla="*/ 3793272 w 3904051"/>
              <a:gd name="connsiteY4" fmla="*/ 472871 h 479255"/>
              <a:gd name="connsiteX5" fmla="*/ 150542 w 3904051"/>
              <a:gd name="connsiteY5" fmla="*/ 478948 h 479255"/>
              <a:gd name="connsiteX6" fmla="*/ 842 w 3904051"/>
              <a:gd name="connsiteY6" fmla="*/ 359437 h 479255"/>
              <a:gd name="connsiteX7" fmla="*/ 841 w 3904051"/>
              <a:gd name="connsiteY7" fmla="*/ 96109 h 479255"/>
              <a:gd name="connsiteX8" fmla="*/ 112004 w 3904051"/>
              <a:gd name="connsiteY8" fmla="*/ 0 h 479255"/>
              <a:gd name="connsiteX0" fmla="*/ 1761509 w 3904051"/>
              <a:gd name="connsiteY0" fmla="*/ 0 h 479255"/>
              <a:gd name="connsiteX1" fmla="*/ 3803667 w 3904051"/>
              <a:gd name="connsiteY1" fmla="*/ 905 h 479255"/>
              <a:gd name="connsiteX2" fmla="*/ 3899630 w 3904051"/>
              <a:gd name="connsiteY2" fmla="*/ 113434 h 479255"/>
              <a:gd name="connsiteX3" fmla="*/ 3903787 w 3904051"/>
              <a:gd name="connsiteY3" fmla="*/ 381719 h 479255"/>
              <a:gd name="connsiteX4" fmla="*/ 3793272 w 3904051"/>
              <a:gd name="connsiteY4" fmla="*/ 472871 h 479255"/>
              <a:gd name="connsiteX5" fmla="*/ 150542 w 3904051"/>
              <a:gd name="connsiteY5" fmla="*/ 478948 h 479255"/>
              <a:gd name="connsiteX6" fmla="*/ 842 w 3904051"/>
              <a:gd name="connsiteY6" fmla="*/ 359437 h 479255"/>
              <a:gd name="connsiteX7" fmla="*/ 841 w 3904051"/>
              <a:gd name="connsiteY7" fmla="*/ 96109 h 479255"/>
              <a:gd name="connsiteX8" fmla="*/ 112004 w 3904051"/>
              <a:gd name="connsiteY8" fmla="*/ 0 h 479255"/>
              <a:gd name="connsiteX0" fmla="*/ 1761509 w 3911896"/>
              <a:gd name="connsiteY0" fmla="*/ 0 h 479255"/>
              <a:gd name="connsiteX1" fmla="*/ 3803667 w 3911896"/>
              <a:gd name="connsiteY1" fmla="*/ 905 h 479255"/>
              <a:gd name="connsiteX2" fmla="*/ 3901709 w 3911896"/>
              <a:gd name="connsiteY2" fmla="*/ 111408 h 479255"/>
              <a:gd name="connsiteX3" fmla="*/ 3903787 w 3911896"/>
              <a:gd name="connsiteY3" fmla="*/ 381719 h 479255"/>
              <a:gd name="connsiteX4" fmla="*/ 3793272 w 3911896"/>
              <a:gd name="connsiteY4" fmla="*/ 472871 h 479255"/>
              <a:gd name="connsiteX5" fmla="*/ 150542 w 3911896"/>
              <a:gd name="connsiteY5" fmla="*/ 478948 h 479255"/>
              <a:gd name="connsiteX6" fmla="*/ 842 w 3911896"/>
              <a:gd name="connsiteY6" fmla="*/ 359437 h 479255"/>
              <a:gd name="connsiteX7" fmla="*/ 841 w 3911896"/>
              <a:gd name="connsiteY7" fmla="*/ 96109 h 479255"/>
              <a:gd name="connsiteX8" fmla="*/ 112004 w 3911896"/>
              <a:gd name="connsiteY8" fmla="*/ 0 h 479255"/>
              <a:gd name="connsiteX0" fmla="*/ 1761509 w 3905428"/>
              <a:gd name="connsiteY0" fmla="*/ 0 h 479255"/>
              <a:gd name="connsiteX1" fmla="*/ 3803667 w 3905428"/>
              <a:gd name="connsiteY1" fmla="*/ 905 h 479255"/>
              <a:gd name="connsiteX2" fmla="*/ 3901709 w 3905428"/>
              <a:gd name="connsiteY2" fmla="*/ 111408 h 479255"/>
              <a:gd name="connsiteX3" fmla="*/ 3903787 w 3905428"/>
              <a:gd name="connsiteY3" fmla="*/ 381719 h 479255"/>
              <a:gd name="connsiteX4" fmla="*/ 3793272 w 3905428"/>
              <a:gd name="connsiteY4" fmla="*/ 472871 h 479255"/>
              <a:gd name="connsiteX5" fmla="*/ 150542 w 3905428"/>
              <a:gd name="connsiteY5" fmla="*/ 478948 h 479255"/>
              <a:gd name="connsiteX6" fmla="*/ 842 w 3905428"/>
              <a:gd name="connsiteY6" fmla="*/ 359437 h 479255"/>
              <a:gd name="connsiteX7" fmla="*/ 841 w 3905428"/>
              <a:gd name="connsiteY7" fmla="*/ 96109 h 479255"/>
              <a:gd name="connsiteX8" fmla="*/ 112004 w 3905428"/>
              <a:gd name="connsiteY8" fmla="*/ 0 h 479255"/>
              <a:gd name="connsiteX0" fmla="*/ 1761509 w 3911268"/>
              <a:gd name="connsiteY0" fmla="*/ 0 h 479255"/>
              <a:gd name="connsiteX1" fmla="*/ 3803667 w 3911268"/>
              <a:gd name="connsiteY1" fmla="*/ 905 h 479255"/>
              <a:gd name="connsiteX2" fmla="*/ 3899737 w 3911268"/>
              <a:gd name="connsiteY2" fmla="*/ 94122 h 479255"/>
              <a:gd name="connsiteX3" fmla="*/ 3903787 w 3911268"/>
              <a:gd name="connsiteY3" fmla="*/ 381719 h 479255"/>
              <a:gd name="connsiteX4" fmla="*/ 3793272 w 3911268"/>
              <a:gd name="connsiteY4" fmla="*/ 472871 h 479255"/>
              <a:gd name="connsiteX5" fmla="*/ 150542 w 3911268"/>
              <a:gd name="connsiteY5" fmla="*/ 478948 h 479255"/>
              <a:gd name="connsiteX6" fmla="*/ 842 w 3911268"/>
              <a:gd name="connsiteY6" fmla="*/ 359437 h 479255"/>
              <a:gd name="connsiteX7" fmla="*/ 841 w 3911268"/>
              <a:gd name="connsiteY7" fmla="*/ 96109 h 479255"/>
              <a:gd name="connsiteX8" fmla="*/ 112004 w 3911268"/>
              <a:gd name="connsiteY8" fmla="*/ 0 h 479255"/>
              <a:gd name="connsiteX0" fmla="*/ 1761509 w 3911268"/>
              <a:gd name="connsiteY0" fmla="*/ 0 h 479255"/>
              <a:gd name="connsiteX1" fmla="*/ 3803667 w 3911268"/>
              <a:gd name="connsiteY1" fmla="*/ 905 h 479255"/>
              <a:gd name="connsiteX2" fmla="*/ 3899737 w 3911268"/>
              <a:gd name="connsiteY2" fmla="*/ 94122 h 479255"/>
              <a:gd name="connsiteX3" fmla="*/ 3903787 w 3911268"/>
              <a:gd name="connsiteY3" fmla="*/ 381719 h 479255"/>
              <a:gd name="connsiteX4" fmla="*/ 3793272 w 3911268"/>
              <a:gd name="connsiteY4" fmla="*/ 472871 h 479255"/>
              <a:gd name="connsiteX5" fmla="*/ 150542 w 3911268"/>
              <a:gd name="connsiteY5" fmla="*/ 478948 h 479255"/>
              <a:gd name="connsiteX6" fmla="*/ 842 w 3911268"/>
              <a:gd name="connsiteY6" fmla="*/ 359437 h 479255"/>
              <a:gd name="connsiteX7" fmla="*/ 841 w 3911268"/>
              <a:gd name="connsiteY7" fmla="*/ 96109 h 479255"/>
              <a:gd name="connsiteX8" fmla="*/ 112004 w 3911268"/>
              <a:gd name="connsiteY8" fmla="*/ 0 h 479255"/>
              <a:gd name="connsiteX0" fmla="*/ 1761509 w 3904275"/>
              <a:gd name="connsiteY0" fmla="*/ 0 h 479255"/>
              <a:gd name="connsiteX1" fmla="*/ 3803667 w 3904275"/>
              <a:gd name="connsiteY1" fmla="*/ 905 h 479255"/>
              <a:gd name="connsiteX2" fmla="*/ 3899737 w 3904275"/>
              <a:gd name="connsiteY2" fmla="*/ 94122 h 479255"/>
              <a:gd name="connsiteX3" fmla="*/ 3903787 w 3904275"/>
              <a:gd name="connsiteY3" fmla="*/ 381719 h 479255"/>
              <a:gd name="connsiteX4" fmla="*/ 3793272 w 3904275"/>
              <a:gd name="connsiteY4" fmla="*/ 472871 h 479255"/>
              <a:gd name="connsiteX5" fmla="*/ 150542 w 3904275"/>
              <a:gd name="connsiteY5" fmla="*/ 478948 h 479255"/>
              <a:gd name="connsiteX6" fmla="*/ 842 w 3904275"/>
              <a:gd name="connsiteY6" fmla="*/ 359437 h 479255"/>
              <a:gd name="connsiteX7" fmla="*/ 841 w 3904275"/>
              <a:gd name="connsiteY7" fmla="*/ 96109 h 479255"/>
              <a:gd name="connsiteX8" fmla="*/ 112004 w 3904275"/>
              <a:gd name="connsiteY8" fmla="*/ 0 h 479255"/>
              <a:gd name="connsiteX0" fmla="*/ 1761509 w 3909959"/>
              <a:gd name="connsiteY0" fmla="*/ 0 h 479255"/>
              <a:gd name="connsiteX1" fmla="*/ 3803667 w 3909959"/>
              <a:gd name="connsiteY1" fmla="*/ 905 h 479255"/>
              <a:gd name="connsiteX2" fmla="*/ 3899737 w 3909959"/>
              <a:gd name="connsiteY2" fmla="*/ 94122 h 479255"/>
              <a:gd name="connsiteX3" fmla="*/ 3903787 w 3909959"/>
              <a:gd name="connsiteY3" fmla="*/ 381719 h 479255"/>
              <a:gd name="connsiteX4" fmla="*/ 3811014 w 3909959"/>
              <a:gd name="connsiteY4" fmla="*/ 472871 h 479255"/>
              <a:gd name="connsiteX5" fmla="*/ 150542 w 3909959"/>
              <a:gd name="connsiteY5" fmla="*/ 478948 h 479255"/>
              <a:gd name="connsiteX6" fmla="*/ 842 w 3909959"/>
              <a:gd name="connsiteY6" fmla="*/ 359437 h 479255"/>
              <a:gd name="connsiteX7" fmla="*/ 841 w 3909959"/>
              <a:gd name="connsiteY7" fmla="*/ 96109 h 479255"/>
              <a:gd name="connsiteX8" fmla="*/ 112004 w 3909959"/>
              <a:gd name="connsiteY8" fmla="*/ 0 h 479255"/>
              <a:gd name="connsiteX0" fmla="*/ 1761509 w 3909959"/>
              <a:gd name="connsiteY0" fmla="*/ 0 h 479255"/>
              <a:gd name="connsiteX1" fmla="*/ 3803667 w 3909959"/>
              <a:gd name="connsiteY1" fmla="*/ 905 h 479255"/>
              <a:gd name="connsiteX2" fmla="*/ 3899737 w 3909959"/>
              <a:gd name="connsiteY2" fmla="*/ 94122 h 479255"/>
              <a:gd name="connsiteX3" fmla="*/ 3903787 w 3909959"/>
              <a:gd name="connsiteY3" fmla="*/ 381719 h 479255"/>
              <a:gd name="connsiteX4" fmla="*/ 3811014 w 3909959"/>
              <a:gd name="connsiteY4" fmla="*/ 472871 h 479255"/>
              <a:gd name="connsiteX5" fmla="*/ 150542 w 3909959"/>
              <a:gd name="connsiteY5" fmla="*/ 478948 h 479255"/>
              <a:gd name="connsiteX6" fmla="*/ 842 w 3909959"/>
              <a:gd name="connsiteY6" fmla="*/ 359437 h 479255"/>
              <a:gd name="connsiteX7" fmla="*/ 841 w 3909959"/>
              <a:gd name="connsiteY7" fmla="*/ 96109 h 479255"/>
              <a:gd name="connsiteX8" fmla="*/ 112004 w 3909959"/>
              <a:gd name="connsiteY8" fmla="*/ 0 h 479255"/>
              <a:gd name="connsiteX0" fmla="*/ 1761509 w 3904022"/>
              <a:gd name="connsiteY0" fmla="*/ 0 h 479255"/>
              <a:gd name="connsiteX1" fmla="*/ 3803667 w 3904022"/>
              <a:gd name="connsiteY1" fmla="*/ 905 h 479255"/>
              <a:gd name="connsiteX2" fmla="*/ 3899737 w 3904022"/>
              <a:gd name="connsiteY2" fmla="*/ 94122 h 479255"/>
              <a:gd name="connsiteX3" fmla="*/ 3903787 w 3904022"/>
              <a:gd name="connsiteY3" fmla="*/ 381719 h 479255"/>
              <a:gd name="connsiteX4" fmla="*/ 3811014 w 3904022"/>
              <a:gd name="connsiteY4" fmla="*/ 472871 h 479255"/>
              <a:gd name="connsiteX5" fmla="*/ 150542 w 3904022"/>
              <a:gd name="connsiteY5" fmla="*/ 478948 h 479255"/>
              <a:gd name="connsiteX6" fmla="*/ 842 w 3904022"/>
              <a:gd name="connsiteY6" fmla="*/ 359437 h 479255"/>
              <a:gd name="connsiteX7" fmla="*/ 841 w 3904022"/>
              <a:gd name="connsiteY7" fmla="*/ 96109 h 479255"/>
              <a:gd name="connsiteX8" fmla="*/ 112004 w 3904022"/>
              <a:gd name="connsiteY8" fmla="*/ 0 h 479255"/>
              <a:gd name="connsiteX0" fmla="*/ 1761509 w 3903798"/>
              <a:gd name="connsiteY0" fmla="*/ 0 h 479255"/>
              <a:gd name="connsiteX1" fmla="*/ 3803667 w 3903798"/>
              <a:gd name="connsiteY1" fmla="*/ 905 h 479255"/>
              <a:gd name="connsiteX2" fmla="*/ 3899737 w 3903798"/>
              <a:gd name="connsiteY2" fmla="*/ 94122 h 479255"/>
              <a:gd name="connsiteX3" fmla="*/ 3903787 w 3903798"/>
              <a:gd name="connsiteY3" fmla="*/ 381719 h 479255"/>
              <a:gd name="connsiteX4" fmla="*/ 3811014 w 3903798"/>
              <a:gd name="connsiteY4" fmla="*/ 472871 h 479255"/>
              <a:gd name="connsiteX5" fmla="*/ 150542 w 3903798"/>
              <a:gd name="connsiteY5" fmla="*/ 478948 h 479255"/>
              <a:gd name="connsiteX6" fmla="*/ 842 w 3903798"/>
              <a:gd name="connsiteY6" fmla="*/ 359437 h 479255"/>
              <a:gd name="connsiteX7" fmla="*/ 841 w 3903798"/>
              <a:gd name="connsiteY7" fmla="*/ 96109 h 479255"/>
              <a:gd name="connsiteX8" fmla="*/ 112004 w 3903798"/>
              <a:gd name="connsiteY8" fmla="*/ 0 h 479255"/>
              <a:gd name="connsiteX0" fmla="*/ 1761509 w 4115560"/>
              <a:gd name="connsiteY0" fmla="*/ 0 h 483006"/>
              <a:gd name="connsiteX1" fmla="*/ 3803667 w 4115560"/>
              <a:gd name="connsiteY1" fmla="*/ 905 h 483006"/>
              <a:gd name="connsiteX2" fmla="*/ 3899737 w 4115560"/>
              <a:gd name="connsiteY2" fmla="*/ 94122 h 483006"/>
              <a:gd name="connsiteX3" fmla="*/ 3903787 w 4115560"/>
              <a:gd name="connsiteY3" fmla="*/ 368275 h 483006"/>
              <a:gd name="connsiteX4" fmla="*/ 3811014 w 4115560"/>
              <a:gd name="connsiteY4" fmla="*/ 472871 h 483006"/>
              <a:gd name="connsiteX5" fmla="*/ 150542 w 4115560"/>
              <a:gd name="connsiteY5" fmla="*/ 478948 h 483006"/>
              <a:gd name="connsiteX6" fmla="*/ 842 w 4115560"/>
              <a:gd name="connsiteY6" fmla="*/ 359437 h 483006"/>
              <a:gd name="connsiteX7" fmla="*/ 841 w 4115560"/>
              <a:gd name="connsiteY7" fmla="*/ 96109 h 483006"/>
              <a:gd name="connsiteX8" fmla="*/ 112004 w 4115560"/>
              <a:gd name="connsiteY8" fmla="*/ 0 h 483006"/>
              <a:gd name="connsiteX0" fmla="*/ 1761509 w 3903799"/>
              <a:gd name="connsiteY0" fmla="*/ 0 h 479255"/>
              <a:gd name="connsiteX1" fmla="*/ 3803667 w 3903799"/>
              <a:gd name="connsiteY1" fmla="*/ 905 h 479255"/>
              <a:gd name="connsiteX2" fmla="*/ 3899737 w 3903799"/>
              <a:gd name="connsiteY2" fmla="*/ 94122 h 479255"/>
              <a:gd name="connsiteX3" fmla="*/ 3903787 w 3903799"/>
              <a:gd name="connsiteY3" fmla="*/ 368275 h 479255"/>
              <a:gd name="connsiteX4" fmla="*/ 3811014 w 3903799"/>
              <a:gd name="connsiteY4" fmla="*/ 472871 h 479255"/>
              <a:gd name="connsiteX5" fmla="*/ 150542 w 3903799"/>
              <a:gd name="connsiteY5" fmla="*/ 478948 h 479255"/>
              <a:gd name="connsiteX6" fmla="*/ 842 w 3903799"/>
              <a:gd name="connsiteY6" fmla="*/ 359437 h 479255"/>
              <a:gd name="connsiteX7" fmla="*/ 841 w 3903799"/>
              <a:gd name="connsiteY7" fmla="*/ 96109 h 479255"/>
              <a:gd name="connsiteX8" fmla="*/ 112004 w 3903799"/>
              <a:gd name="connsiteY8" fmla="*/ 0 h 479255"/>
              <a:gd name="connsiteX0" fmla="*/ 1761509 w 3903799"/>
              <a:gd name="connsiteY0" fmla="*/ 0 h 479255"/>
              <a:gd name="connsiteX1" fmla="*/ 3803667 w 3903799"/>
              <a:gd name="connsiteY1" fmla="*/ 905 h 479255"/>
              <a:gd name="connsiteX2" fmla="*/ 3899737 w 3903799"/>
              <a:gd name="connsiteY2" fmla="*/ 94122 h 479255"/>
              <a:gd name="connsiteX3" fmla="*/ 3903787 w 3903799"/>
              <a:gd name="connsiteY3" fmla="*/ 368275 h 479255"/>
              <a:gd name="connsiteX4" fmla="*/ 3811014 w 3903799"/>
              <a:gd name="connsiteY4" fmla="*/ 472871 h 479255"/>
              <a:gd name="connsiteX5" fmla="*/ 150542 w 3903799"/>
              <a:gd name="connsiteY5" fmla="*/ 478948 h 479255"/>
              <a:gd name="connsiteX6" fmla="*/ 842 w 3903799"/>
              <a:gd name="connsiteY6" fmla="*/ 359437 h 479255"/>
              <a:gd name="connsiteX7" fmla="*/ 841 w 3903799"/>
              <a:gd name="connsiteY7" fmla="*/ 96109 h 479255"/>
              <a:gd name="connsiteX8" fmla="*/ 112004 w 3903799"/>
              <a:gd name="connsiteY8" fmla="*/ 0 h 47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799" h="479255">
                <a:moveTo>
                  <a:pt x="1761509" y="0"/>
                </a:moveTo>
                <a:lnTo>
                  <a:pt x="3803667" y="905"/>
                </a:lnTo>
                <a:cubicBezTo>
                  <a:pt x="3838427" y="8706"/>
                  <a:pt x="3891577" y="29636"/>
                  <a:pt x="3899737" y="94122"/>
                </a:cubicBezTo>
                <a:cubicBezTo>
                  <a:pt x="3902509" y="83622"/>
                  <a:pt x="3902802" y="318593"/>
                  <a:pt x="3903787" y="368275"/>
                </a:cubicBezTo>
                <a:cubicBezTo>
                  <a:pt x="3904772" y="417957"/>
                  <a:pt x="3849075" y="473632"/>
                  <a:pt x="3811014" y="472871"/>
                </a:cubicBezTo>
                <a:cubicBezTo>
                  <a:pt x="3772953" y="472110"/>
                  <a:pt x="1375181" y="478948"/>
                  <a:pt x="150542" y="478948"/>
                </a:cubicBezTo>
                <a:cubicBezTo>
                  <a:pt x="17422" y="484686"/>
                  <a:pt x="842" y="408728"/>
                  <a:pt x="842" y="359437"/>
                </a:cubicBezTo>
                <a:cubicBezTo>
                  <a:pt x="842" y="310146"/>
                  <a:pt x="-1053" y="170194"/>
                  <a:pt x="841" y="96109"/>
                </a:cubicBezTo>
                <a:cubicBezTo>
                  <a:pt x="2735" y="22024"/>
                  <a:pt x="76370" y="1793"/>
                  <a:pt x="112004" y="0"/>
                </a:cubicBezTo>
              </a:path>
            </a:pathLst>
          </a:custGeom>
          <a:noFill/>
          <a:ln>
            <a:solidFill>
              <a:srgbClr val="F49E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1CF719BA-1473-944F-C656-A09DBB193780}"/>
              </a:ext>
            </a:extLst>
          </p:cNvPr>
          <p:cNvSpPr txBox="1"/>
          <p:nvPr/>
        </p:nvSpPr>
        <p:spPr>
          <a:xfrm>
            <a:off x="1853159" y="10223154"/>
            <a:ext cx="2492599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950" b="1" spc="-40" dirty="0">
                <a:solidFill>
                  <a:srgbClr val="000000"/>
                </a:solidFill>
                <a:latin typeface="DIN2014-Bold"/>
              </a:rPr>
              <a:t>https://kosodate-ecohome.mlit.go.jp/</a:t>
            </a:r>
            <a:endParaRPr lang="en-US" altLang="ja-JP" sz="950" b="1" i="0" u="none" strike="noStrike" spc="-40" dirty="0">
              <a:solidFill>
                <a:srgbClr val="000000"/>
              </a:solidFill>
              <a:latin typeface="DIN2014-Bold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B273038F-682D-EEB1-C447-2325C1C4DF2C}"/>
              </a:ext>
            </a:extLst>
          </p:cNvPr>
          <p:cNvSpPr txBox="1"/>
          <p:nvPr/>
        </p:nvSpPr>
        <p:spPr>
          <a:xfrm>
            <a:off x="5266094" y="9822541"/>
            <a:ext cx="2320610" cy="49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ja-JP" altLang="en-US" sz="1200" b="1" i="0" u="none" strike="noStrike" baseline="0" dirty="0">
                <a:solidFill>
                  <a:srgbClr val="000000"/>
                </a:solidFill>
                <a:latin typeface="PAotoGothicStdN-Bold"/>
              </a:rPr>
              <a:t>合計</a:t>
            </a:r>
            <a:r>
              <a:rPr lang="en-US" altLang="ja-JP" sz="2000" b="1" i="0" u="none" strike="noStrike" spc="-50" dirty="0">
                <a:solidFill>
                  <a:srgbClr val="FF0000"/>
                </a:solidFill>
                <a:latin typeface="DIN2014-Bold"/>
              </a:rPr>
              <a:t>50,00</a:t>
            </a:r>
            <a:r>
              <a:rPr lang="en-US" altLang="ja-JP" sz="2000" b="1" i="0" u="none" strike="noStrike" spc="-300" dirty="0">
                <a:solidFill>
                  <a:srgbClr val="FF0000"/>
                </a:solidFill>
                <a:latin typeface="DIN2014-Bold"/>
              </a:rPr>
              <a:t>0</a:t>
            </a:r>
            <a:r>
              <a:rPr lang="en-US" altLang="ja-JP" sz="1200" b="1" i="0" u="none" strike="noStrike" baseline="0" dirty="0">
                <a:solidFill>
                  <a:srgbClr val="FF0000"/>
                </a:solidFill>
                <a:latin typeface="DIN2014-Bold"/>
              </a:rPr>
              <a:t> </a:t>
            </a:r>
            <a:r>
              <a:rPr lang="ja-JP" altLang="en-US" sz="1200" b="1" i="0" u="none" strike="noStrike" baseline="0" dirty="0">
                <a:solidFill>
                  <a:srgbClr val="000000"/>
                </a:solidFill>
                <a:latin typeface="PAotoGothicStdN-Bold"/>
              </a:rPr>
              <a:t>円以上になる</a:t>
            </a:r>
          </a:p>
          <a:p>
            <a:pPr algn="l">
              <a:lnSpc>
                <a:spcPts val="1600"/>
              </a:lnSpc>
            </a:pPr>
            <a:r>
              <a:rPr lang="ja-JP" altLang="en-US" sz="1200" b="1" i="0" u="none" strike="noStrike" spc="-110" dirty="0">
                <a:solidFill>
                  <a:srgbClr val="000000"/>
                </a:solidFill>
                <a:latin typeface="PAotoGothicStdN-Bold"/>
              </a:rPr>
              <a:t>ように組合わせてリフォーム！</a:t>
            </a:r>
            <a:endParaRPr lang="ja-JP" altLang="en-US" sz="1200" spc="-11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797556-3FC7-07C4-E464-B7C45EF1EBE0}"/>
              </a:ext>
            </a:extLst>
          </p:cNvPr>
          <p:cNvSpPr txBox="1"/>
          <p:nvPr/>
        </p:nvSpPr>
        <p:spPr>
          <a:xfrm>
            <a:off x="1801327" y="4412401"/>
            <a:ext cx="270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-11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</a:t>
            </a:r>
            <a:endParaRPr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0A2B062-0D8D-4975-5F6A-332D849C9BAE}"/>
              </a:ext>
            </a:extLst>
          </p:cNvPr>
          <p:cNvSpPr/>
          <p:nvPr/>
        </p:nvSpPr>
        <p:spPr>
          <a:xfrm>
            <a:off x="3462261" y="6835224"/>
            <a:ext cx="697772" cy="146264"/>
          </a:xfrm>
          <a:prstGeom prst="roundRect">
            <a:avLst>
              <a:gd name="adj" fmla="val 31176"/>
            </a:avLst>
          </a:prstGeom>
          <a:solidFill>
            <a:srgbClr val="FDE2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194F77E-77B6-5892-DD63-750A8FA71315}"/>
              </a:ext>
            </a:extLst>
          </p:cNvPr>
          <p:cNvSpPr txBox="1"/>
          <p:nvPr/>
        </p:nvSpPr>
        <p:spPr>
          <a:xfrm>
            <a:off x="3389369" y="6453019"/>
            <a:ext cx="3760777" cy="108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00"/>
              </a:lnSpc>
            </a:pPr>
            <a:r>
              <a:rPr lang="ja-JP" altLang="en-US" sz="1000" b="1" i="0" u="none" strike="noStrike" spc="-150" baseline="0" dirty="0">
                <a:latin typeface="+mn-ea"/>
              </a:rPr>
              <a:t>エコキュート</a:t>
            </a:r>
            <a:r>
              <a:rPr lang="ja-JP" altLang="en-US" sz="1000" b="0" i="0" u="none" strike="noStrike" spc="-100" dirty="0">
                <a:latin typeface="+mn-ea"/>
              </a:rPr>
              <a:t>：</a:t>
            </a:r>
            <a:r>
              <a:rPr lang="en-US" altLang="ja-JP" sz="1000" b="0" i="0" u="none" strike="noStrike" spc="-100" baseline="0" dirty="0">
                <a:latin typeface="+mn-ea"/>
              </a:rPr>
              <a:t>JIS </a:t>
            </a:r>
            <a:r>
              <a:rPr lang="en-US" altLang="ja-JP" sz="1000" b="0" i="0" u="none" strike="noStrike" spc="-100" dirty="0">
                <a:latin typeface="+mn-ea"/>
              </a:rPr>
              <a:t>C 9220:2018</a:t>
            </a:r>
            <a:r>
              <a:rPr lang="ja-JP" altLang="en-US" sz="1000" b="0" i="0" u="none" strike="noStrike" spc="-100" dirty="0">
                <a:latin typeface="+mn-ea"/>
              </a:rPr>
              <a:t>に基づく年間給湯保温効率</a:t>
            </a:r>
            <a:r>
              <a:rPr lang="ja-JP" altLang="en-US" sz="1000" b="0" i="0" u="none" strike="noStrike" spc="-300" dirty="0">
                <a:latin typeface="+mn-ea"/>
              </a:rPr>
              <a:t>、</a:t>
            </a:r>
            <a:r>
              <a:rPr lang="ja-JP" altLang="en-US" sz="1000" b="0" i="0" u="none" strike="noStrike" spc="-100" dirty="0">
                <a:latin typeface="+mn-ea"/>
              </a:rPr>
              <a:t>又は年間給</a:t>
            </a:r>
          </a:p>
          <a:p>
            <a:pPr algn="l">
              <a:lnSpc>
                <a:spcPts val="1300"/>
              </a:lnSpc>
            </a:pPr>
            <a:r>
              <a:rPr lang="ja-JP" altLang="en-US" sz="1000" b="0" i="0" u="none" strike="noStrike" spc="-50" baseline="0" dirty="0">
                <a:latin typeface="+mn-ea"/>
              </a:rPr>
              <a:t>湯効率が</a:t>
            </a:r>
            <a:r>
              <a:rPr lang="en-US" altLang="ja-JP" sz="1100" b="0" i="0" u="none" strike="noStrike" spc="-50" baseline="0" dirty="0">
                <a:latin typeface="+mn-ea"/>
              </a:rPr>
              <a:t>3.0</a:t>
            </a:r>
            <a:r>
              <a:rPr lang="ja-JP" altLang="en-US" sz="1000" b="0" i="0" u="none" strike="noStrike" spc="-50" baseline="0" dirty="0">
                <a:latin typeface="+mn-ea"/>
              </a:rPr>
              <a:t>以</a:t>
            </a:r>
            <a:r>
              <a:rPr lang="ja-JP" altLang="en-US" sz="1000" b="0" i="0" u="none" strike="noStrike" spc="-500" dirty="0">
                <a:latin typeface="+mn-ea"/>
              </a:rPr>
              <a:t>上</a:t>
            </a:r>
            <a:r>
              <a:rPr lang="ja-JP" altLang="en-US" sz="1000" b="0" i="0" u="none" strike="noStrike" spc="-50" baseline="0" dirty="0">
                <a:latin typeface="+mn-ea"/>
              </a:rPr>
              <a:t>（ただし寒冷地仕様は</a:t>
            </a:r>
            <a:r>
              <a:rPr lang="en-US" altLang="ja-JP" sz="1000" b="0" i="0" u="none" strike="noStrike" spc="-50" baseline="0" dirty="0">
                <a:latin typeface="+mn-ea"/>
              </a:rPr>
              <a:t>2.7</a:t>
            </a:r>
            <a:r>
              <a:rPr lang="ja-JP" altLang="en-US" sz="1000" b="0" i="0" u="none" strike="noStrike" spc="-50" baseline="0" dirty="0">
                <a:latin typeface="+mn-ea"/>
              </a:rPr>
              <a:t>以上</a:t>
            </a:r>
            <a:r>
              <a:rPr lang="ja-JP" altLang="en-US" sz="1000" b="0" i="0" u="none" strike="noStrike" spc="-500" dirty="0">
                <a:latin typeface="+mn-ea"/>
              </a:rPr>
              <a:t>）</a:t>
            </a:r>
            <a:r>
              <a:rPr lang="ja-JP" altLang="en-US" sz="1000" b="0" i="0" u="none" strike="noStrike" spc="-50" baseline="0" dirty="0">
                <a:latin typeface="+mn-ea"/>
              </a:rPr>
              <a:t>であること。</a:t>
            </a:r>
          </a:p>
          <a:p>
            <a:pPr algn="l">
              <a:lnSpc>
                <a:spcPts val="1300"/>
              </a:lnSpc>
            </a:pPr>
            <a:r>
              <a:rPr lang="ja-JP" altLang="en-US" sz="1000" b="1" i="0" u="none" strike="noStrike" spc="-150" baseline="0" dirty="0">
                <a:latin typeface="+mn-ea"/>
              </a:rPr>
              <a:t>エコフィール</a:t>
            </a:r>
            <a:r>
              <a:rPr lang="ja-JP" altLang="en-US" sz="1000" b="0" i="0" u="none" strike="noStrike" spc="-300" baseline="0" dirty="0">
                <a:latin typeface="+mn-ea"/>
              </a:rPr>
              <a:t>：</a:t>
            </a:r>
            <a:r>
              <a:rPr lang="ja-JP" altLang="en-US" sz="1000" b="0" i="0" u="none" strike="noStrike" spc="-100" dirty="0">
                <a:latin typeface="+mn-ea"/>
              </a:rPr>
              <a:t>油だき温水ボイラーにあっては、連続給湯効率が</a:t>
            </a:r>
            <a:r>
              <a:rPr lang="en-US" altLang="ja-JP" sz="1000" b="0" i="0" u="none" strike="noStrike" spc="-100" dirty="0">
                <a:latin typeface="+mn-ea"/>
              </a:rPr>
              <a:t>94%</a:t>
            </a:r>
            <a:r>
              <a:rPr lang="ja-JP" altLang="en-US" sz="1000" b="0" i="0" u="none" strike="noStrike" spc="-100" dirty="0">
                <a:latin typeface="+mn-ea"/>
              </a:rPr>
              <a:t>以</a:t>
            </a:r>
          </a:p>
          <a:p>
            <a:pPr algn="l">
              <a:lnSpc>
                <a:spcPts val="1300"/>
              </a:lnSpc>
            </a:pPr>
            <a:r>
              <a:rPr lang="ja-JP" altLang="en-US" sz="1000" b="0" i="0" u="none" strike="noStrike" spc="-120" dirty="0">
                <a:latin typeface="+mn-ea"/>
              </a:rPr>
              <a:t>上であること</a:t>
            </a:r>
            <a:r>
              <a:rPr lang="ja-JP" altLang="en-US" sz="1000" b="0" i="0" u="none" spc="-400" dirty="0">
                <a:latin typeface="+mn-ea"/>
              </a:rPr>
              <a:t>。</a:t>
            </a:r>
            <a:r>
              <a:rPr lang="ja-JP" altLang="en-US" sz="1000" b="0" i="0" u="none" strike="noStrike" spc="-120" dirty="0">
                <a:latin typeface="+mn-ea"/>
              </a:rPr>
              <a:t>石油給湯機の直圧式にあって</a:t>
            </a:r>
            <a:r>
              <a:rPr lang="ja-JP" altLang="en-US" sz="1000" b="0" i="0" u="none" strike="noStrike" spc="-400" dirty="0">
                <a:latin typeface="+mn-ea"/>
              </a:rPr>
              <a:t>、</a:t>
            </a:r>
            <a:r>
              <a:rPr lang="ja-JP" altLang="en-US" sz="1000" b="0" i="0" u="none" strike="noStrike" spc="-120" dirty="0">
                <a:latin typeface="+mn-ea"/>
              </a:rPr>
              <a:t>モード熱効率が</a:t>
            </a:r>
            <a:r>
              <a:rPr lang="en-US" altLang="ja-JP" sz="1000" b="0" i="0" u="none" strike="noStrike" spc="-120" dirty="0">
                <a:latin typeface="+mn-ea"/>
              </a:rPr>
              <a:t>81.3</a:t>
            </a:r>
            <a:r>
              <a:rPr lang="ja-JP" altLang="en-US" sz="1000" b="0" i="0" u="none" strike="noStrike" spc="-120" dirty="0">
                <a:latin typeface="+mn-ea"/>
              </a:rPr>
              <a:t>％以上</a:t>
            </a:r>
          </a:p>
          <a:p>
            <a:pPr algn="l">
              <a:lnSpc>
                <a:spcPts val="1300"/>
              </a:lnSpc>
            </a:pPr>
            <a:r>
              <a:rPr lang="ja-JP" altLang="en-US" sz="1000" b="0" i="0" u="none" strike="noStrike" spc="-100" dirty="0">
                <a:latin typeface="+mn-ea"/>
              </a:rPr>
              <a:t>であること</a:t>
            </a:r>
            <a:r>
              <a:rPr lang="ja-JP" altLang="en-US" sz="1000" b="0" i="0" u="none" strike="noStrike" spc="-500" dirty="0">
                <a:latin typeface="+mn-ea"/>
              </a:rPr>
              <a:t>。</a:t>
            </a:r>
            <a:r>
              <a:rPr lang="ja-JP" altLang="en-US" sz="1000" b="0" i="0" u="none" strike="noStrike" spc="-100" dirty="0">
                <a:latin typeface="+mn-ea"/>
              </a:rPr>
              <a:t>石油給湯機の貯湯式にあっては</a:t>
            </a:r>
            <a:r>
              <a:rPr lang="ja-JP" altLang="en-US" sz="1000" b="0" i="0" u="none" strike="noStrike" spc="-500" dirty="0">
                <a:latin typeface="+mn-ea"/>
              </a:rPr>
              <a:t>、</a:t>
            </a:r>
            <a:r>
              <a:rPr lang="en-US" altLang="ja-JP" sz="1100" b="0" i="0" u="none" strike="noStrike" spc="-100" dirty="0">
                <a:latin typeface="+mn-ea"/>
              </a:rPr>
              <a:t>74.6</a:t>
            </a:r>
            <a:r>
              <a:rPr lang="ja-JP" altLang="en-US" sz="1000" b="0" i="0" u="none" strike="noStrike" spc="-100" dirty="0">
                <a:latin typeface="+mn-ea"/>
              </a:rPr>
              <a:t>％以上であること。</a:t>
            </a:r>
          </a:p>
          <a:p>
            <a:pPr>
              <a:lnSpc>
                <a:spcPts val="1300"/>
              </a:lnSpc>
            </a:pPr>
            <a:endParaRPr kumimoji="1" lang="ja-JP" altLang="en-US" sz="1000" dirty="0">
              <a:latin typeface="+mn-ea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3B885F3-A12C-111D-7F80-C926B3FB7818}"/>
              </a:ext>
            </a:extLst>
          </p:cNvPr>
          <p:cNvCxnSpPr>
            <a:cxnSpLocks/>
          </p:cNvCxnSpPr>
          <p:nvPr/>
        </p:nvCxnSpPr>
        <p:spPr>
          <a:xfrm flipH="1">
            <a:off x="3526784" y="8547547"/>
            <a:ext cx="3496534" cy="0"/>
          </a:xfrm>
          <a:prstGeom prst="line">
            <a:avLst/>
          </a:prstGeom>
          <a:ln>
            <a:solidFill>
              <a:srgbClr val="E83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525C51E-F221-3968-60DD-279FB8A640B8}"/>
              </a:ext>
            </a:extLst>
          </p:cNvPr>
          <p:cNvCxnSpPr>
            <a:cxnSpLocks/>
          </p:cNvCxnSpPr>
          <p:nvPr/>
        </p:nvCxnSpPr>
        <p:spPr>
          <a:xfrm flipH="1">
            <a:off x="3526784" y="9014889"/>
            <a:ext cx="3496534" cy="0"/>
          </a:xfrm>
          <a:prstGeom prst="line">
            <a:avLst/>
          </a:prstGeom>
          <a:ln>
            <a:solidFill>
              <a:srgbClr val="E83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0D9DE638-2C7A-42A1-9C90-8C53C59A589C}"/>
              </a:ext>
            </a:extLst>
          </p:cNvPr>
          <p:cNvCxnSpPr>
            <a:cxnSpLocks/>
          </p:cNvCxnSpPr>
          <p:nvPr/>
        </p:nvCxnSpPr>
        <p:spPr>
          <a:xfrm flipH="1">
            <a:off x="3526784" y="9473132"/>
            <a:ext cx="3496534" cy="0"/>
          </a:xfrm>
          <a:prstGeom prst="line">
            <a:avLst/>
          </a:prstGeom>
          <a:ln>
            <a:solidFill>
              <a:srgbClr val="E834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174336" y="13703"/>
            <a:ext cx="11160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+mn-ea"/>
              </a:rPr>
              <a:t>2024</a:t>
            </a:r>
            <a:r>
              <a:rPr kumimoji="1" lang="ja-JP" altLang="en-US" sz="1050" dirty="0" smtClean="0">
                <a:latin typeface="+mn-ea"/>
              </a:rPr>
              <a:t>年</a:t>
            </a:r>
            <a:r>
              <a:rPr kumimoji="1" lang="en-US" altLang="ja-JP" sz="1050" dirty="0" smtClean="0">
                <a:latin typeface="+mn-ea"/>
              </a:rPr>
              <a:t>1</a:t>
            </a:r>
            <a:r>
              <a:rPr kumimoji="1" lang="ja-JP" altLang="en-US" sz="1050" dirty="0" smtClean="0">
                <a:latin typeface="+mn-ea"/>
              </a:rPr>
              <a:t>月</a:t>
            </a:r>
            <a:r>
              <a:rPr kumimoji="1" lang="en-US" altLang="ja-JP" sz="1050" dirty="0" smtClean="0">
                <a:latin typeface="+mn-ea"/>
              </a:rPr>
              <a:t>1</a:t>
            </a:r>
            <a:r>
              <a:rPr kumimoji="1" lang="en-US" altLang="ja-JP" sz="1050" dirty="0">
                <a:latin typeface="+mn-ea"/>
              </a:rPr>
              <a:t>5</a:t>
            </a:r>
            <a:r>
              <a:rPr kumimoji="1" lang="ja-JP" altLang="en-US" sz="1050" dirty="0" smtClean="0">
                <a:latin typeface="+mn-ea"/>
              </a:rPr>
              <a:t>日</a:t>
            </a:r>
            <a:endParaRPr kumimoji="1" lang="ja-JP" altLang="en-US" sz="1050" dirty="0">
              <a:latin typeface="+mn-ea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43" y="9994081"/>
            <a:ext cx="444464" cy="4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1665FDB4-8298-9BB3-C01C-EAC82B79A40C}"/>
              </a:ext>
            </a:extLst>
          </p:cNvPr>
          <p:cNvSpPr/>
          <p:nvPr/>
        </p:nvSpPr>
        <p:spPr>
          <a:xfrm>
            <a:off x="2223" y="1"/>
            <a:ext cx="7558182" cy="4384773"/>
          </a:xfrm>
          <a:prstGeom prst="rect">
            <a:avLst/>
          </a:prstGeom>
          <a:solidFill>
            <a:srgbClr val="FEEF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1AFBBC37-99AC-C52F-9A6E-9979F6CC4295}"/>
              </a:ext>
            </a:extLst>
          </p:cNvPr>
          <p:cNvSpPr/>
          <p:nvPr/>
        </p:nvSpPr>
        <p:spPr>
          <a:xfrm>
            <a:off x="4467936" y="1249768"/>
            <a:ext cx="2719206" cy="2391259"/>
          </a:xfrm>
          <a:prstGeom prst="roundRect">
            <a:avLst>
              <a:gd name="adj" fmla="val 3901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D9B0C58-9A46-337A-8E9F-0971344FB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19" y="1797612"/>
            <a:ext cx="1256695" cy="1052907"/>
          </a:xfrm>
          <a:prstGeom prst="rect">
            <a:avLst/>
          </a:prstGeom>
        </p:spPr>
      </p:pic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981A3DA1-F34A-425F-40DC-D2FDE88A4A59}"/>
              </a:ext>
            </a:extLst>
          </p:cNvPr>
          <p:cNvSpPr/>
          <p:nvPr/>
        </p:nvSpPr>
        <p:spPr>
          <a:xfrm>
            <a:off x="-1492" y="4370060"/>
            <a:ext cx="7561168" cy="6345174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39800"/>
              </a:solidFill>
            </a:endParaRPr>
          </a:p>
        </p:txBody>
      </p:sp>
      <p:pic>
        <p:nvPicPr>
          <p:cNvPr id="346" name="図 345">
            <a:extLst>
              <a:ext uri="{FF2B5EF4-FFF2-40B4-BE49-F238E27FC236}">
                <a16:creationId xmlns:a16="http://schemas.microsoft.com/office/drawing/2014/main" id="{E3B83124-DC7A-1865-576C-26C83AC3B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09" y="4526465"/>
            <a:ext cx="5003266" cy="924886"/>
          </a:xfrm>
          <a:prstGeom prst="rect">
            <a:avLst/>
          </a:prstGeom>
        </p:spPr>
      </p:pic>
      <p:sp>
        <p:nvSpPr>
          <p:cNvPr id="332" name="四角形: 角を丸くする 331">
            <a:extLst>
              <a:ext uri="{FF2B5EF4-FFF2-40B4-BE49-F238E27FC236}">
                <a16:creationId xmlns:a16="http://schemas.microsoft.com/office/drawing/2014/main" id="{E430293B-8C8E-3A07-A304-A6A72DABE667}"/>
              </a:ext>
            </a:extLst>
          </p:cNvPr>
          <p:cNvSpPr/>
          <p:nvPr/>
        </p:nvSpPr>
        <p:spPr>
          <a:xfrm>
            <a:off x="370698" y="5345906"/>
            <a:ext cx="6809501" cy="4897352"/>
          </a:xfrm>
          <a:prstGeom prst="roundRect">
            <a:avLst>
              <a:gd name="adj" fmla="val 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4" name="図 323">
            <a:extLst>
              <a:ext uri="{FF2B5EF4-FFF2-40B4-BE49-F238E27FC236}">
                <a16:creationId xmlns:a16="http://schemas.microsoft.com/office/drawing/2014/main" id="{A79F1242-F34B-5B4F-3209-E1ED812D8D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8735" r="379" b="323"/>
          <a:stretch>
            <a:fillRect/>
          </a:stretch>
        </p:blipFill>
        <p:spPr>
          <a:xfrm>
            <a:off x="544317" y="8497186"/>
            <a:ext cx="2248208" cy="1598390"/>
          </a:xfrm>
          <a:custGeom>
            <a:avLst/>
            <a:gdLst>
              <a:gd name="connsiteX0" fmla="*/ 0 w 2229108"/>
              <a:gd name="connsiteY0" fmla="*/ 0 h 1584811"/>
              <a:gd name="connsiteX1" fmla="*/ 2229108 w 2229108"/>
              <a:gd name="connsiteY1" fmla="*/ 0 h 1584811"/>
              <a:gd name="connsiteX2" fmla="*/ 2229108 w 2229108"/>
              <a:gd name="connsiteY2" fmla="*/ 1584811 h 1584811"/>
              <a:gd name="connsiteX3" fmla="*/ 103377 w 2229108"/>
              <a:gd name="connsiteY3" fmla="*/ 1584811 h 1584811"/>
              <a:gd name="connsiteX4" fmla="*/ 0 w 2229108"/>
              <a:gd name="connsiteY4" fmla="*/ 1481434 h 158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108" h="1584811">
                <a:moveTo>
                  <a:pt x="0" y="0"/>
                </a:moveTo>
                <a:lnTo>
                  <a:pt x="2229108" y="0"/>
                </a:lnTo>
                <a:lnTo>
                  <a:pt x="2229108" y="1584811"/>
                </a:lnTo>
                <a:lnTo>
                  <a:pt x="103377" y="1584811"/>
                </a:lnTo>
                <a:cubicBezTo>
                  <a:pt x="46283" y="1584811"/>
                  <a:pt x="0" y="1538528"/>
                  <a:pt x="0" y="1481434"/>
                </a:cubicBezTo>
                <a:close/>
              </a:path>
            </a:pathLst>
          </a:custGeom>
        </p:spPr>
      </p:pic>
      <p:sp>
        <p:nvSpPr>
          <p:cNvPr id="327" name="四角形: 角を丸くする 326">
            <a:extLst>
              <a:ext uri="{FF2B5EF4-FFF2-40B4-BE49-F238E27FC236}">
                <a16:creationId xmlns:a16="http://schemas.microsoft.com/office/drawing/2014/main" id="{6EC6B4B0-3FE4-C9B6-A9F0-647F48536AD3}"/>
              </a:ext>
            </a:extLst>
          </p:cNvPr>
          <p:cNvSpPr/>
          <p:nvPr/>
        </p:nvSpPr>
        <p:spPr>
          <a:xfrm>
            <a:off x="362309" y="5325894"/>
            <a:ext cx="6824833" cy="4917364"/>
          </a:xfrm>
          <a:prstGeom prst="roundRect">
            <a:avLst>
              <a:gd name="adj" fmla="val 1855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B1C7D7F7-6249-D926-6CA8-6311CF167A12}"/>
              </a:ext>
            </a:extLst>
          </p:cNvPr>
          <p:cNvSpPr/>
          <p:nvPr/>
        </p:nvSpPr>
        <p:spPr>
          <a:xfrm>
            <a:off x="547116" y="7922354"/>
            <a:ext cx="6473865" cy="574817"/>
          </a:xfrm>
          <a:custGeom>
            <a:avLst/>
            <a:gdLst>
              <a:gd name="connsiteX0" fmla="*/ 84997 w 6473865"/>
              <a:gd name="connsiteY0" fmla="*/ 0 h 501964"/>
              <a:gd name="connsiteX1" fmla="*/ 6388868 w 6473865"/>
              <a:gd name="connsiteY1" fmla="*/ 0 h 501964"/>
              <a:gd name="connsiteX2" fmla="*/ 6473865 w 6473865"/>
              <a:gd name="connsiteY2" fmla="*/ 84997 h 501964"/>
              <a:gd name="connsiteX3" fmla="*/ 6473865 w 6473865"/>
              <a:gd name="connsiteY3" fmla="*/ 501964 h 501964"/>
              <a:gd name="connsiteX4" fmla="*/ 0 w 6473865"/>
              <a:gd name="connsiteY4" fmla="*/ 501964 h 501964"/>
              <a:gd name="connsiteX5" fmla="*/ 0 w 6473865"/>
              <a:gd name="connsiteY5" fmla="*/ 84997 h 501964"/>
              <a:gd name="connsiteX6" fmla="*/ 84997 w 6473865"/>
              <a:gd name="connsiteY6" fmla="*/ 0 h 5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3865" h="501964">
                <a:moveTo>
                  <a:pt x="84997" y="0"/>
                </a:moveTo>
                <a:lnTo>
                  <a:pt x="6388868" y="0"/>
                </a:lnTo>
                <a:cubicBezTo>
                  <a:pt x="6435811" y="0"/>
                  <a:pt x="6473865" y="38054"/>
                  <a:pt x="6473865" y="84997"/>
                </a:cubicBezTo>
                <a:lnTo>
                  <a:pt x="6473865" y="501964"/>
                </a:lnTo>
                <a:lnTo>
                  <a:pt x="0" y="501964"/>
                </a:lnTo>
                <a:lnTo>
                  <a:pt x="0" y="84997"/>
                </a:lnTo>
                <a:cubicBezTo>
                  <a:pt x="0" y="38054"/>
                  <a:pt x="38054" y="0"/>
                  <a:pt x="84997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tile tx="0" ty="0" sx="10000" sy="10000" flip="none" algn="tl"/>
          </a:blip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1" dirty="0"/>
          </a:p>
        </p:txBody>
      </p:sp>
      <p:sp>
        <p:nvSpPr>
          <p:cNvPr id="169" name="四角形: 角を丸くする 168">
            <a:extLst>
              <a:ext uri="{FF2B5EF4-FFF2-40B4-BE49-F238E27FC236}">
                <a16:creationId xmlns:a16="http://schemas.microsoft.com/office/drawing/2014/main" id="{28D79147-75E2-4A55-29A6-0F3E06FF98AC}"/>
              </a:ext>
            </a:extLst>
          </p:cNvPr>
          <p:cNvSpPr/>
          <p:nvPr/>
        </p:nvSpPr>
        <p:spPr>
          <a:xfrm>
            <a:off x="546307" y="7914734"/>
            <a:ext cx="6473865" cy="2178858"/>
          </a:xfrm>
          <a:prstGeom prst="roundRect">
            <a:avLst>
              <a:gd name="adj" fmla="val 3901"/>
            </a:avLst>
          </a:prstGeom>
          <a:noFill/>
          <a:ln w="22225">
            <a:solidFill>
              <a:srgbClr val="0E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pic>
        <p:nvPicPr>
          <p:cNvPr id="285" name="図 284">
            <a:extLst>
              <a:ext uri="{FF2B5EF4-FFF2-40B4-BE49-F238E27FC236}">
                <a16:creationId xmlns:a16="http://schemas.microsoft.com/office/drawing/2014/main" id="{220CCC1D-6556-5320-C855-1A84137BE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64" y="8588655"/>
            <a:ext cx="1395167" cy="880470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35FD02E9-8B35-DC55-E5D2-7F629A355D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79" y="6174003"/>
            <a:ext cx="1293272" cy="877858"/>
          </a:xfrm>
          <a:prstGeom prst="rect">
            <a:avLst/>
          </a:prstGeom>
        </p:spPr>
      </p:pic>
      <p:pic>
        <p:nvPicPr>
          <p:cNvPr id="253" name="図 252">
            <a:extLst>
              <a:ext uri="{FF2B5EF4-FFF2-40B4-BE49-F238E27FC236}">
                <a16:creationId xmlns:a16="http://schemas.microsoft.com/office/drawing/2014/main" id="{4CD27D10-91B8-D48D-B522-3B53C885C8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63" y="6174003"/>
            <a:ext cx="1293272" cy="877858"/>
          </a:xfrm>
          <a:prstGeom prst="rect">
            <a:avLst/>
          </a:prstGeom>
        </p:spPr>
      </p:pic>
      <p:pic>
        <p:nvPicPr>
          <p:cNvPr id="247" name="図 246">
            <a:extLst>
              <a:ext uri="{FF2B5EF4-FFF2-40B4-BE49-F238E27FC236}">
                <a16:creationId xmlns:a16="http://schemas.microsoft.com/office/drawing/2014/main" id="{524EAE3B-D895-E8A1-4FDE-A8C78C1A9D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238"/>
          <a:stretch>
            <a:fillRect/>
          </a:stretch>
        </p:blipFill>
        <p:spPr>
          <a:xfrm>
            <a:off x="541948" y="6027868"/>
            <a:ext cx="1533439" cy="1683692"/>
          </a:xfrm>
          <a:custGeom>
            <a:avLst/>
            <a:gdLst>
              <a:gd name="connsiteX0" fmla="*/ 0 w 1533439"/>
              <a:gd name="connsiteY0" fmla="*/ 0 h 1683692"/>
              <a:gd name="connsiteX1" fmla="*/ 1533439 w 1533439"/>
              <a:gd name="connsiteY1" fmla="*/ 0 h 1683692"/>
              <a:gd name="connsiteX2" fmla="*/ 1533439 w 1533439"/>
              <a:gd name="connsiteY2" fmla="*/ 1683692 h 1683692"/>
              <a:gd name="connsiteX3" fmla="*/ 93085 w 1533439"/>
              <a:gd name="connsiteY3" fmla="*/ 1683692 h 1683692"/>
              <a:gd name="connsiteX4" fmla="*/ 67498 w 1533439"/>
              <a:gd name="connsiteY4" fmla="*/ 1678526 h 1683692"/>
              <a:gd name="connsiteX5" fmla="*/ 0 w 1533439"/>
              <a:gd name="connsiteY5" fmla="*/ 1576696 h 168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3439" h="1683692">
                <a:moveTo>
                  <a:pt x="0" y="0"/>
                </a:moveTo>
                <a:lnTo>
                  <a:pt x="1533439" y="0"/>
                </a:lnTo>
                <a:lnTo>
                  <a:pt x="1533439" y="1683692"/>
                </a:lnTo>
                <a:lnTo>
                  <a:pt x="93085" y="1683692"/>
                </a:lnTo>
                <a:lnTo>
                  <a:pt x="67498" y="1678526"/>
                </a:lnTo>
                <a:cubicBezTo>
                  <a:pt x="27832" y="1661749"/>
                  <a:pt x="0" y="1622473"/>
                  <a:pt x="0" y="1576696"/>
                </a:cubicBezTo>
                <a:close/>
              </a:path>
            </a:pathLst>
          </a:custGeom>
        </p:spPr>
      </p:pic>
      <p:sp>
        <p:nvSpPr>
          <p:cNvPr id="174" name="四角形: 角を丸くする 173">
            <a:extLst>
              <a:ext uri="{FF2B5EF4-FFF2-40B4-BE49-F238E27FC236}">
                <a16:creationId xmlns:a16="http://schemas.microsoft.com/office/drawing/2014/main" id="{20F900EE-A642-45D3-898F-8B5F9A72AC3C}"/>
              </a:ext>
            </a:extLst>
          </p:cNvPr>
          <p:cNvSpPr/>
          <p:nvPr/>
        </p:nvSpPr>
        <p:spPr>
          <a:xfrm>
            <a:off x="362309" y="1249768"/>
            <a:ext cx="3963942" cy="2391259"/>
          </a:xfrm>
          <a:prstGeom prst="roundRect">
            <a:avLst>
              <a:gd name="adj" fmla="val 3901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73EF70C7-BACD-D212-77A3-AFC9D3E60FD5}"/>
              </a:ext>
            </a:extLst>
          </p:cNvPr>
          <p:cNvGrpSpPr/>
          <p:nvPr/>
        </p:nvGrpSpPr>
        <p:grpSpPr>
          <a:xfrm>
            <a:off x="365449" y="1249768"/>
            <a:ext cx="3964423" cy="2391259"/>
            <a:chOff x="365449" y="1249768"/>
            <a:chExt cx="3964423" cy="2391259"/>
          </a:xfrm>
        </p:grpSpPr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698A9A6A-5998-3C65-2A4C-E95EE16CA73D}"/>
                </a:ext>
              </a:extLst>
            </p:cNvPr>
            <p:cNvSpPr/>
            <p:nvPr/>
          </p:nvSpPr>
          <p:spPr>
            <a:xfrm>
              <a:off x="365930" y="1252268"/>
              <a:ext cx="3963942" cy="457534"/>
            </a:xfrm>
            <a:custGeom>
              <a:avLst/>
              <a:gdLst>
                <a:gd name="connsiteX0" fmla="*/ 93283 w 3963942"/>
                <a:gd name="connsiteY0" fmla="*/ 0 h 457534"/>
                <a:gd name="connsiteX1" fmla="*/ 3870659 w 3963942"/>
                <a:gd name="connsiteY1" fmla="*/ 0 h 457534"/>
                <a:gd name="connsiteX2" fmla="*/ 3963942 w 3963942"/>
                <a:gd name="connsiteY2" fmla="*/ 93283 h 457534"/>
                <a:gd name="connsiteX3" fmla="*/ 3963942 w 3963942"/>
                <a:gd name="connsiteY3" fmla="*/ 457534 h 457534"/>
                <a:gd name="connsiteX4" fmla="*/ 0 w 3963942"/>
                <a:gd name="connsiteY4" fmla="*/ 457534 h 457534"/>
                <a:gd name="connsiteX5" fmla="*/ 0 w 3963942"/>
                <a:gd name="connsiteY5" fmla="*/ 93283 h 457534"/>
                <a:gd name="connsiteX6" fmla="*/ 93283 w 3963942"/>
                <a:gd name="connsiteY6" fmla="*/ 0 h 4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942" h="457534">
                  <a:moveTo>
                    <a:pt x="93283" y="0"/>
                  </a:moveTo>
                  <a:lnTo>
                    <a:pt x="3870659" y="0"/>
                  </a:lnTo>
                  <a:cubicBezTo>
                    <a:pt x="3922178" y="0"/>
                    <a:pt x="3963942" y="41764"/>
                    <a:pt x="3963942" y="93283"/>
                  </a:cubicBezTo>
                  <a:lnTo>
                    <a:pt x="3963942" y="457534"/>
                  </a:lnTo>
                  <a:lnTo>
                    <a:pt x="0" y="457534"/>
                  </a:lnTo>
                  <a:lnTo>
                    <a:pt x="0" y="93283"/>
                  </a:lnTo>
                  <a:cubicBezTo>
                    <a:pt x="0" y="41764"/>
                    <a:pt x="41764" y="0"/>
                    <a:pt x="93283" y="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tile tx="0" ty="0" sx="10000" sy="10000" flip="none" algn="tl"/>
            </a:blip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56" name="四角形: 角を丸くする 155">
              <a:extLst>
                <a:ext uri="{FF2B5EF4-FFF2-40B4-BE49-F238E27FC236}">
                  <a16:creationId xmlns:a16="http://schemas.microsoft.com/office/drawing/2014/main" id="{89E75A33-6EDD-2830-4E6C-AE476D40713E}"/>
                </a:ext>
              </a:extLst>
            </p:cNvPr>
            <p:cNvSpPr/>
            <p:nvPr/>
          </p:nvSpPr>
          <p:spPr>
            <a:xfrm>
              <a:off x="365449" y="1249768"/>
              <a:ext cx="3963942" cy="2391259"/>
            </a:xfrm>
            <a:prstGeom prst="roundRect">
              <a:avLst>
                <a:gd name="adj" fmla="val 3901"/>
              </a:avLst>
            </a:prstGeom>
            <a:noFill/>
            <a:ln w="19050">
              <a:solidFill>
                <a:srgbClr val="0E37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6B5FBC0E-9FAA-D583-06FB-18AE6F66CFB7}"/>
              </a:ext>
            </a:extLst>
          </p:cNvPr>
          <p:cNvGrpSpPr/>
          <p:nvPr/>
        </p:nvGrpSpPr>
        <p:grpSpPr>
          <a:xfrm>
            <a:off x="4471076" y="1249768"/>
            <a:ext cx="2719687" cy="2391259"/>
            <a:chOff x="4471076" y="1249768"/>
            <a:chExt cx="2719687" cy="2391259"/>
          </a:xfrm>
        </p:grpSpPr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482635E8-5F40-E06A-FEC2-809A30CF25F8}"/>
                </a:ext>
              </a:extLst>
            </p:cNvPr>
            <p:cNvSpPr/>
            <p:nvPr/>
          </p:nvSpPr>
          <p:spPr>
            <a:xfrm>
              <a:off x="4471557" y="1252268"/>
              <a:ext cx="2719206" cy="457534"/>
            </a:xfrm>
            <a:custGeom>
              <a:avLst/>
              <a:gdLst>
                <a:gd name="connsiteX0" fmla="*/ 93283 w 2719206"/>
                <a:gd name="connsiteY0" fmla="*/ 0 h 457534"/>
                <a:gd name="connsiteX1" fmla="*/ 2625923 w 2719206"/>
                <a:gd name="connsiteY1" fmla="*/ 0 h 457534"/>
                <a:gd name="connsiteX2" fmla="*/ 2719206 w 2719206"/>
                <a:gd name="connsiteY2" fmla="*/ 93283 h 457534"/>
                <a:gd name="connsiteX3" fmla="*/ 2719206 w 2719206"/>
                <a:gd name="connsiteY3" fmla="*/ 457534 h 457534"/>
                <a:gd name="connsiteX4" fmla="*/ 0 w 2719206"/>
                <a:gd name="connsiteY4" fmla="*/ 457534 h 457534"/>
                <a:gd name="connsiteX5" fmla="*/ 0 w 2719206"/>
                <a:gd name="connsiteY5" fmla="*/ 93283 h 457534"/>
                <a:gd name="connsiteX6" fmla="*/ 93283 w 2719206"/>
                <a:gd name="connsiteY6" fmla="*/ 0 h 45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9206" h="457534">
                  <a:moveTo>
                    <a:pt x="93283" y="0"/>
                  </a:moveTo>
                  <a:lnTo>
                    <a:pt x="2625923" y="0"/>
                  </a:lnTo>
                  <a:cubicBezTo>
                    <a:pt x="2677442" y="0"/>
                    <a:pt x="2719206" y="41764"/>
                    <a:pt x="2719206" y="93283"/>
                  </a:cubicBezTo>
                  <a:lnTo>
                    <a:pt x="2719206" y="457534"/>
                  </a:lnTo>
                  <a:lnTo>
                    <a:pt x="0" y="457534"/>
                  </a:lnTo>
                  <a:lnTo>
                    <a:pt x="0" y="93283"/>
                  </a:lnTo>
                  <a:cubicBezTo>
                    <a:pt x="0" y="41764"/>
                    <a:pt x="41764" y="0"/>
                    <a:pt x="93283" y="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tile tx="0" ty="0" sx="10000" sy="10000" flip="none" algn="tl"/>
            </a:blip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58" name="四角形: 角を丸くする 157">
              <a:extLst>
                <a:ext uri="{FF2B5EF4-FFF2-40B4-BE49-F238E27FC236}">
                  <a16:creationId xmlns:a16="http://schemas.microsoft.com/office/drawing/2014/main" id="{0AEA8F84-B57D-52AC-6C7C-9A116AE4A14B}"/>
                </a:ext>
              </a:extLst>
            </p:cNvPr>
            <p:cNvSpPr/>
            <p:nvPr/>
          </p:nvSpPr>
          <p:spPr>
            <a:xfrm>
              <a:off x="4471076" y="1249768"/>
              <a:ext cx="2719206" cy="2391259"/>
            </a:xfrm>
            <a:prstGeom prst="roundRect">
              <a:avLst>
                <a:gd name="adj" fmla="val 3901"/>
              </a:avLst>
            </a:prstGeom>
            <a:noFill/>
            <a:ln w="19050">
              <a:solidFill>
                <a:srgbClr val="0E37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</p:grpSp>
      <p:pic>
        <p:nvPicPr>
          <p:cNvPr id="82" name="図 81">
            <a:extLst>
              <a:ext uri="{FF2B5EF4-FFF2-40B4-BE49-F238E27FC236}">
                <a16:creationId xmlns:a16="http://schemas.microsoft.com/office/drawing/2014/main" id="{E5AB6422-20BD-FFF0-5C8F-B59957367C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6" y="1800438"/>
            <a:ext cx="1186153" cy="1052907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F8E713CA-B43A-2803-6C0F-D7319B3FCB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01" y="1791814"/>
            <a:ext cx="1256695" cy="1052907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4DDE2AC4-D75B-027A-1ED4-486AD9598A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84" y="1798098"/>
            <a:ext cx="1256695" cy="1052907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854A806C-3EFF-A901-3C6C-40362DBE2C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5" y="1791815"/>
            <a:ext cx="1256695" cy="1052907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D38A8FB-6AE1-5E6D-1410-7D9341FE2F32}"/>
              </a:ext>
            </a:extLst>
          </p:cNvPr>
          <p:cNvGrpSpPr/>
          <p:nvPr/>
        </p:nvGrpSpPr>
        <p:grpSpPr>
          <a:xfrm>
            <a:off x="5608864" y="0"/>
            <a:ext cx="1950811" cy="718040"/>
            <a:chOff x="5608864" y="0"/>
            <a:chExt cx="1950811" cy="718040"/>
          </a:xfrm>
        </p:grpSpPr>
        <p:sp>
          <p:nvSpPr>
            <p:cNvPr id="7" name="四角形: 1 つの角を丸める 6">
              <a:extLst>
                <a:ext uri="{FF2B5EF4-FFF2-40B4-BE49-F238E27FC236}">
                  <a16:creationId xmlns:a16="http://schemas.microsoft.com/office/drawing/2014/main" id="{53ACCDFA-5299-0CBF-9203-F7EA7451ABF7}"/>
                </a:ext>
              </a:extLst>
            </p:cNvPr>
            <p:cNvSpPr/>
            <p:nvPr/>
          </p:nvSpPr>
          <p:spPr>
            <a:xfrm rot="10800000">
              <a:off x="5608864" y="0"/>
              <a:ext cx="1950811" cy="718040"/>
            </a:xfrm>
            <a:prstGeom prst="round1Rect">
              <a:avLst>
                <a:gd name="adj" fmla="val 94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4A999BC-5BFD-D263-14B2-3E7207A4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929" y="164154"/>
              <a:ext cx="1651208" cy="553886"/>
            </a:xfrm>
            <a:prstGeom prst="rect">
              <a:avLst/>
            </a:prstGeom>
          </p:spPr>
        </p:pic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AF85E1BD-CB2E-4FCA-DE91-EC7ED59D0F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3" y="433753"/>
            <a:ext cx="4316133" cy="77596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A44064-75AB-AEF0-53E8-BD642E2B0AFC}"/>
              </a:ext>
            </a:extLst>
          </p:cNvPr>
          <p:cNvSpPr txBox="1"/>
          <p:nvPr/>
        </p:nvSpPr>
        <p:spPr>
          <a:xfrm>
            <a:off x="4547915" y="843488"/>
            <a:ext cx="2908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u="none" strike="noStrike" spc="-50" dirty="0">
                <a:latin typeface="PA1GothicStd-Medium"/>
              </a:rPr>
              <a:t>の補助金を活用したリフォーム例</a:t>
            </a:r>
            <a:endParaRPr lang="ja-JP" altLang="en-US" sz="1400" b="1" spc="-5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D2B233B-3A43-5E87-BF11-0F82963E426D}"/>
              </a:ext>
            </a:extLst>
          </p:cNvPr>
          <p:cNvGrpSpPr/>
          <p:nvPr/>
        </p:nvGrpSpPr>
        <p:grpSpPr>
          <a:xfrm>
            <a:off x="387865" y="1888836"/>
            <a:ext cx="803625" cy="387928"/>
            <a:chOff x="387865" y="1888836"/>
            <a:chExt cx="803625" cy="387928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C244AD5-5737-D877-4ADD-F4C949CECF1B}"/>
                </a:ext>
              </a:extLst>
            </p:cNvPr>
            <p:cNvSpPr/>
            <p:nvPr/>
          </p:nvSpPr>
          <p:spPr>
            <a:xfrm>
              <a:off x="526473" y="1888836"/>
              <a:ext cx="526472" cy="387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D786EE3-CDA6-8814-62D8-D719C7111749}"/>
                </a:ext>
              </a:extLst>
            </p:cNvPr>
            <p:cNvSpPr txBox="1"/>
            <p:nvPr/>
          </p:nvSpPr>
          <p:spPr>
            <a:xfrm>
              <a:off x="387865" y="1938922"/>
              <a:ext cx="803625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500" b="1" i="0" u="none" strike="noStrike" baseline="0" dirty="0">
                  <a:solidFill>
                    <a:srgbClr val="0C3C97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まずは</a:t>
              </a:r>
            </a:p>
            <a:p>
              <a:pPr algn="ctr"/>
              <a:r>
                <a:rPr lang="zh-TW" altLang="en-US" sz="550" b="1" i="0" u="none" strike="noStrike" baseline="0" dirty="0">
                  <a:solidFill>
                    <a:srgbClr val="0C3C97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高効率給湯機</a:t>
              </a:r>
              <a:endParaRPr lang="ja-JP" altLang="en-US" sz="55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EB3FBFD-A003-B7E6-7D47-D1D19196A762}"/>
              </a:ext>
            </a:extLst>
          </p:cNvPr>
          <p:cNvGrpSpPr/>
          <p:nvPr/>
        </p:nvGrpSpPr>
        <p:grpSpPr>
          <a:xfrm>
            <a:off x="1507643" y="1748598"/>
            <a:ext cx="700843" cy="451992"/>
            <a:chOff x="1507643" y="1748598"/>
            <a:chExt cx="700843" cy="451992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9F6FA2A-5391-E26D-C762-5E0798B4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21" y="1748598"/>
              <a:ext cx="621816" cy="451992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78612A86-E8C5-587C-3F98-809BCD59EECA}"/>
                </a:ext>
              </a:extLst>
            </p:cNvPr>
            <p:cNvSpPr txBox="1"/>
            <p:nvPr/>
          </p:nvSpPr>
          <p:spPr>
            <a:xfrm>
              <a:off x="1507643" y="1789367"/>
              <a:ext cx="700843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altLang="ja-JP" sz="50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 </a:t>
              </a:r>
              <a:r>
                <a:rPr lang="ja-JP" altLang="en-US" sz="50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台目は</a:t>
              </a:r>
            </a:p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リビングに！</a:t>
              </a:r>
              <a:endParaRPr lang="ja-JP" altLang="en-US" sz="65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30D83D-31A3-125A-EBC3-B6B402E7901A}"/>
              </a:ext>
            </a:extLst>
          </p:cNvPr>
          <p:cNvGrpSpPr/>
          <p:nvPr/>
        </p:nvGrpSpPr>
        <p:grpSpPr>
          <a:xfrm>
            <a:off x="2819982" y="1748598"/>
            <a:ext cx="700843" cy="451992"/>
            <a:chOff x="2038134" y="1748598"/>
            <a:chExt cx="700843" cy="451992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6024B60-9E27-FC32-2827-83D0352D0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647" y="1748598"/>
              <a:ext cx="621816" cy="451992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B9DC2AC-0570-70CC-28AC-6932EC706D35}"/>
                </a:ext>
              </a:extLst>
            </p:cNvPr>
            <p:cNvSpPr txBox="1"/>
            <p:nvPr/>
          </p:nvSpPr>
          <p:spPr>
            <a:xfrm>
              <a:off x="2038134" y="1820385"/>
              <a:ext cx="700843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子供</a:t>
              </a:r>
              <a:r>
                <a:rPr lang="ja-JP" altLang="en-US" sz="650" b="1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部屋</a:t>
              </a:r>
              <a:r>
                <a:rPr lang="ja-JP" altLang="en-US" sz="500" b="1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</a:t>
              </a:r>
              <a:endParaRPr lang="en-US" altLang="ja-JP" sz="50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寝室</a:t>
              </a:r>
              <a:r>
                <a:rPr lang="ja-JP" altLang="en-US" sz="50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にも！</a:t>
              </a:r>
              <a:endParaRPr lang="ja-JP" altLang="en-US" sz="50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092F057-BDF6-78E8-E016-655A64C078EE}"/>
              </a:ext>
            </a:extLst>
          </p:cNvPr>
          <p:cNvSpPr txBox="1"/>
          <p:nvPr/>
        </p:nvSpPr>
        <p:spPr>
          <a:xfrm>
            <a:off x="2779279" y="7181486"/>
            <a:ext cx="133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0" u="none" strike="noStrike" spc="-80" dirty="0">
                <a:solidFill>
                  <a:srgbClr val="E8342F"/>
                </a:solidFill>
                <a:latin typeface="Bahnschrift" panose="020B0502040204020203" pitchFamily="34" charset="0"/>
              </a:rPr>
              <a:t>100,000</a:t>
            </a:r>
            <a:endParaRPr lang="ja-JP" altLang="en-US" sz="2800" spc="-80" dirty="0">
              <a:solidFill>
                <a:srgbClr val="E8342F"/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985EA14-32CD-91F4-6EE0-D600A691E3FC}"/>
              </a:ext>
            </a:extLst>
          </p:cNvPr>
          <p:cNvSpPr txBox="1"/>
          <p:nvPr/>
        </p:nvSpPr>
        <p:spPr>
          <a:xfrm>
            <a:off x="3889159" y="7374318"/>
            <a:ext cx="32089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b="1" i="0" u="none" strike="noStrike" spc="-100" dirty="0">
                <a:latin typeface="Bahnschrift" panose="020B0502040204020203" pitchFamily="34" charset="0"/>
              </a:rPr>
              <a:t>円</a:t>
            </a:r>
            <a:endParaRPr lang="ja-JP" altLang="en-US" sz="1300" spc="-100" dirty="0">
              <a:latin typeface="Bahnschrift" panose="020B0502040204020203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067143E-57E3-AC9E-5848-75FC56EB6F08}"/>
              </a:ext>
            </a:extLst>
          </p:cNvPr>
          <p:cNvSpPr txBox="1"/>
          <p:nvPr/>
        </p:nvSpPr>
        <p:spPr>
          <a:xfrm>
            <a:off x="2742622" y="7094003"/>
            <a:ext cx="598659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50" b="1" i="0" u="none" strike="noStrike" dirty="0">
                <a:latin typeface="Bahnschrift" panose="020B0502040204020203" pitchFamily="34" charset="0"/>
              </a:rPr>
              <a:t>補助額</a:t>
            </a:r>
            <a:endParaRPr lang="ja-JP" altLang="en-US" sz="950" dirty="0">
              <a:latin typeface="Bahnschrift" panose="020B0502040204020203" pitchFamily="34" charset="0"/>
            </a:endParaRPr>
          </a:p>
        </p:txBody>
      </p: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0A7F052C-F722-7D3B-7900-6E203FC75E4B}"/>
              </a:ext>
            </a:extLst>
          </p:cNvPr>
          <p:cNvGrpSpPr/>
          <p:nvPr/>
        </p:nvGrpSpPr>
        <p:grpSpPr>
          <a:xfrm>
            <a:off x="2853504" y="6201835"/>
            <a:ext cx="700844" cy="246221"/>
            <a:chOff x="2853504" y="6201835"/>
            <a:chExt cx="700844" cy="246221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8A042D1C-F3DB-132A-0A2D-EA50EF562C62}"/>
                </a:ext>
              </a:extLst>
            </p:cNvPr>
            <p:cNvSpPr/>
            <p:nvPr/>
          </p:nvSpPr>
          <p:spPr>
            <a:xfrm>
              <a:off x="2855501" y="6241886"/>
              <a:ext cx="667322" cy="154136"/>
            </a:xfrm>
            <a:prstGeom prst="roundRect">
              <a:avLst/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2680439-79D3-40CE-61C7-C436E181B24C}"/>
                </a:ext>
              </a:extLst>
            </p:cNvPr>
            <p:cNvSpPr txBox="1"/>
            <p:nvPr/>
          </p:nvSpPr>
          <p:spPr>
            <a:xfrm>
              <a:off x="2853504" y="6201835"/>
              <a:ext cx="70084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0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4</a:t>
              </a:r>
              <a:r>
                <a:rPr lang="ja-JP" altLang="en-US" sz="10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～</a:t>
              </a:r>
              <a:r>
                <a:rPr lang="en-US" altLang="ja-JP" sz="10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7</a:t>
              </a:r>
              <a:r>
                <a:rPr lang="ja-JP" altLang="en-US" sz="95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人用</a:t>
              </a:r>
              <a:endParaRPr lang="ja-JP" altLang="en-US" sz="950" dirty="0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4E9C692-CD8A-2A10-A6FC-7413986DEDEE}"/>
              </a:ext>
            </a:extLst>
          </p:cNvPr>
          <p:cNvSpPr txBox="1"/>
          <p:nvPr/>
        </p:nvSpPr>
        <p:spPr>
          <a:xfrm>
            <a:off x="2739334" y="6362729"/>
            <a:ext cx="1040504" cy="43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00"/>
              </a:lnSpc>
            </a:pPr>
            <a:r>
              <a:rPr lang="ja-JP" altLang="en-US" sz="1200" b="1" i="0" u="none" strike="noStrike" spc="-150" baseline="0" dirty="0">
                <a:solidFill>
                  <a:srgbClr val="000000"/>
                </a:solidFill>
                <a:latin typeface="+mn-ea"/>
              </a:rPr>
              <a:t>エコキュート</a:t>
            </a:r>
            <a:r>
              <a:rPr lang="en-US" altLang="ja-JP" sz="1150" b="1" i="0" u="none" strike="noStrike" spc="3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CHP-E46AY6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2DCAC36-DB20-FAD6-98F2-6A06D6EBF13C}"/>
              </a:ext>
            </a:extLst>
          </p:cNvPr>
          <p:cNvGrpSpPr/>
          <p:nvPr/>
        </p:nvGrpSpPr>
        <p:grpSpPr>
          <a:xfrm>
            <a:off x="415165" y="2867486"/>
            <a:ext cx="576505" cy="215444"/>
            <a:chOff x="415165" y="2867486"/>
            <a:chExt cx="576505" cy="215444"/>
          </a:xfrm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BF566E56-8EA3-5AB7-BDDB-1E6A7E610A0E}"/>
                </a:ext>
              </a:extLst>
            </p:cNvPr>
            <p:cNvSpPr/>
            <p:nvPr/>
          </p:nvSpPr>
          <p:spPr>
            <a:xfrm>
              <a:off x="467431" y="2911087"/>
              <a:ext cx="449954" cy="124241"/>
            </a:xfrm>
            <a:prstGeom prst="roundRect">
              <a:avLst>
                <a:gd name="adj" fmla="val 2794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C4E7E16-3DD5-ACCD-0B30-0B2962F598FC}"/>
                </a:ext>
              </a:extLst>
            </p:cNvPr>
            <p:cNvSpPr txBox="1"/>
            <p:nvPr/>
          </p:nvSpPr>
          <p:spPr>
            <a:xfrm>
              <a:off x="415165" y="2867486"/>
              <a:ext cx="5765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4</a:t>
              </a:r>
              <a:r>
                <a:rPr lang="ja-JP" altLang="en-US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～</a:t>
              </a:r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7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人用</a:t>
              </a:r>
              <a:endParaRPr lang="ja-JP" altLang="en-US" sz="700" dirty="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BFA985B-A54E-FF7D-DBBC-0BB8B5AA3933}"/>
              </a:ext>
            </a:extLst>
          </p:cNvPr>
          <p:cNvGrpSpPr/>
          <p:nvPr/>
        </p:nvGrpSpPr>
        <p:grpSpPr>
          <a:xfrm>
            <a:off x="1698985" y="2867486"/>
            <a:ext cx="501496" cy="215444"/>
            <a:chOff x="1698985" y="2867486"/>
            <a:chExt cx="501496" cy="215444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18FAAB17-1F11-A8B6-447B-7CC87BCD3CED}"/>
                </a:ext>
              </a:extLst>
            </p:cNvPr>
            <p:cNvSpPr/>
            <p:nvPr/>
          </p:nvSpPr>
          <p:spPr>
            <a:xfrm>
              <a:off x="1729079" y="2911087"/>
              <a:ext cx="401853" cy="124241"/>
            </a:xfrm>
            <a:prstGeom prst="roundRect">
              <a:avLst>
                <a:gd name="adj" fmla="val 3116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9768684-4BE7-FB56-8E1F-C16C9E4A24ED}"/>
                </a:ext>
              </a:extLst>
            </p:cNvPr>
            <p:cNvSpPr txBox="1"/>
            <p:nvPr/>
          </p:nvSpPr>
          <p:spPr>
            <a:xfrm>
              <a:off x="1698985" y="2867486"/>
              <a:ext cx="501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14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畳用</a:t>
              </a:r>
              <a:endParaRPr lang="ja-JP" altLang="en-US" sz="700" dirty="0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518DAE9-C827-5AAF-DE78-71781800C15D}"/>
              </a:ext>
            </a:extLst>
          </p:cNvPr>
          <p:cNvGrpSpPr/>
          <p:nvPr/>
        </p:nvGrpSpPr>
        <p:grpSpPr>
          <a:xfrm>
            <a:off x="3039950" y="2867486"/>
            <a:ext cx="501496" cy="215444"/>
            <a:chOff x="1726998" y="2867486"/>
            <a:chExt cx="501496" cy="215444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8903C69F-5C3F-334A-4E7A-CC75E8AA5F9F}"/>
                </a:ext>
              </a:extLst>
            </p:cNvPr>
            <p:cNvSpPr/>
            <p:nvPr/>
          </p:nvSpPr>
          <p:spPr>
            <a:xfrm>
              <a:off x="1729079" y="2911087"/>
              <a:ext cx="401853" cy="124241"/>
            </a:xfrm>
            <a:prstGeom prst="roundRect">
              <a:avLst>
                <a:gd name="adj" fmla="val 3116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FEFD3E0-298C-2F10-EEA5-5550D4B0446F}"/>
                </a:ext>
              </a:extLst>
            </p:cNvPr>
            <p:cNvSpPr txBox="1"/>
            <p:nvPr/>
          </p:nvSpPr>
          <p:spPr>
            <a:xfrm>
              <a:off x="1726998" y="2867486"/>
              <a:ext cx="501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dirty="0">
                  <a:solidFill>
                    <a:srgbClr val="001AB3"/>
                  </a:solidFill>
                  <a:latin typeface="HiraginoUDSansStd-W4"/>
                </a:rPr>
                <a:t>6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畳用</a:t>
              </a:r>
              <a:endParaRPr lang="ja-JP" altLang="en-US" sz="700" dirty="0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EB98D93-E900-D480-15C2-2BCEE7E76FC7}"/>
              </a:ext>
            </a:extLst>
          </p:cNvPr>
          <p:cNvSpPr txBox="1"/>
          <p:nvPr/>
        </p:nvSpPr>
        <p:spPr>
          <a:xfrm>
            <a:off x="369393" y="3006204"/>
            <a:ext cx="822097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エコキュート</a:t>
            </a:r>
            <a:r>
              <a:rPr lang="en-US" altLang="ja-JP" sz="800" b="1" i="0" u="none" strike="noStrike" spc="8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CHP-46AY5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EB2FF2F-F623-7DD1-B4C0-1D7445E85AA7}"/>
              </a:ext>
            </a:extLst>
          </p:cNvPr>
          <p:cNvSpPr txBox="1"/>
          <p:nvPr/>
        </p:nvSpPr>
        <p:spPr>
          <a:xfrm>
            <a:off x="1626790" y="3014986"/>
            <a:ext cx="1100512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エアコン</a:t>
            </a:r>
            <a:r>
              <a:rPr lang="en-US" altLang="ja-JP" sz="900" b="1" i="0" u="none" strike="noStrike" spc="-80" dirty="0">
                <a:solidFill>
                  <a:srgbClr val="000000"/>
                </a:solidFill>
                <a:latin typeface="+mn-ea"/>
              </a:rPr>
              <a:t>S</a:t>
            </a: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シリーズ</a:t>
            </a:r>
            <a:r>
              <a:rPr lang="en-US" altLang="ja-JP" sz="800" b="1" i="0" u="none" strike="noStrike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CSH-S40AR</a:t>
            </a:r>
            <a:r>
              <a:rPr lang="en-US" altLang="ja-JP" sz="800" b="1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2-A</a:t>
            </a:r>
            <a:endParaRPr lang="en-US" altLang="ja-JP" sz="800" b="1" i="0" u="none" strike="noStrike" spc="7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4B1E3D7-9936-432B-5FC7-FA4546FAB451}"/>
              </a:ext>
            </a:extLst>
          </p:cNvPr>
          <p:cNvSpPr txBox="1"/>
          <p:nvPr/>
        </p:nvSpPr>
        <p:spPr>
          <a:xfrm>
            <a:off x="2949093" y="3014986"/>
            <a:ext cx="1100512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エアコン</a:t>
            </a:r>
            <a:r>
              <a:rPr lang="en-US" altLang="ja-JP" sz="900" b="1" i="0" u="none" strike="noStrike" spc="-80" dirty="0">
                <a:solidFill>
                  <a:srgbClr val="000000"/>
                </a:solidFill>
                <a:latin typeface="+mn-ea"/>
              </a:rPr>
              <a:t>S</a:t>
            </a: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シリーズ</a:t>
            </a:r>
            <a:r>
              <a:rPr lang="en-US" altLang="ja-JP" sz="800" b="1" i="0" u="none" strike="noStrike" spc="5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CSH-S22AR</a:t>
            </a:r>
            <a:r>
              <a:rPr lang="en-US" altLang="ja-JP" sz="800" b="1" spc="5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-A</a:t>
            </a:r>
            <a:endParaRPr lang="en-US" altLang="ja-JP" sz="800" b="1" i="0" u="none" strike="noStrike" spc="5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35CE265-BDA1-3405-CE43-A03713B9B60C}"/>
              </a:ext>
            </a:extLst>
          </p:cNvPr>
          <p:cNvGrpSpPr/>
          <p:nvPr/>
        </p:nvGrpSpPr>
        <p:grpSpPr>
          <a:xfrm>
            <a:off x="383776" y="3271695"/>
            <a:ext cx="1241521" cy="369332"/>
            <a:chOff x="383776" y="3271695"/>
            <a:chExt cx="1241521" cy="369332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5BBAC53-106E-9EA0-9D5B-DA463911583C}"/>
                </a:ext>
              </a:extLst>
            </p:cNvPr>
            <p:cNvSpPr txBox="1"/>
            <p:nvPr/>
          </p:nvSpPr>
          <p:spPr>
            <a:xfrm>
              <a:off x="726134" y="3271695"/>
              <a:ext cx="850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-2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30,000</a:t>
              </a:r>
              <a:endParaRPr lang="en-US" altLang="ja-JP" b="1" spc="-20" dirty="0">
                <a:latin typeface="Bahnschrift" panose="020B0502040204020203" pitchFamily="34" charset="0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45AC83E-D5BB-50D0-2909-A329F24310E7}"/>
                </a:ext>
              </a:extLst>
            </p:cNvPr>
            <p:cNvSpPr txBox="1"/>
            <p:nvPr/>
          </p:nvSpPr>
          <p:spPr>
            <a:xfrm>
              <a:off x="383776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spc="-10" dirty="0">
                  <a:latin typeface="Bahnschrift" panose="020B0502040204020203" pitchFamily="34" charset="0"/>
                </a:rPr>
                <a:t>補助額</a:t>
              </a:r>
              <a:endParaRPr lang="ja-JP" altLang="en-US" sz="800" spc="-10" dirty="0">
                <a:latin typeface="Bahnschrift" panose="020B0502040204020203" pitchFamily="34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F359182-B740-AB38-A3B4-3CCFC1F0D641}"/>
                </a:ext>
              </a:extLst>
            </p:cNvPr>
            <p:cNvSpPr txBox="1"/>
            <p:nvPr/>
          </p:nvSpPr>
          <p:spPr>
            <a:xfrm>
              <a:off x="1388640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58B5090-D2B8-F181-3FB7-73D8919198E6}"/>
              </a:ext>
            </a:extLst>
          </p:cNvPr>
          <p:cNvGrpSpPr/>
          <p:nvPr/>
        </p:nvGrpSpPr>
        <p:grpSpPr>
          <a:xfrm>
            <a:off x="1635727" y="3271695"/>
            <a:ext cx="1241521" cy="369332"/>
            <a:chOff x="392713" y="3271695"/>
            <a:chExt cx="1241521" cy="369332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BEF7C83-024E-B7FB-12E2-E812EE7A111D}"/>
                </a:ext>
              </a:extLst>
            </p:cNvPr>
            <p:cNvSpPr txBox="1"/>
            <p:nvPr/>
          </p:nvSpPr>
          <p:spPr>
            <a:xfrm>
              <a:off x="744008" y="3271695"/>
              <a:ext cx="850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-2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26,000</a:t>
              </a:r>
              <a:endParaRPr lang="en-US" altLang="ja-JP" b="1" spc="-20" dirty="0">
                <a:latin typeface="Bahnschrift" panose="020B0502040204020203" pitchFamily="34" charset="0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4ABBC33-BDCB-20E2-BC4B-508C61B423D2}"/>
                </a:ext>
              </a:extLst>
            </p:cNvPr>
            <p:cNvSpPr txBox="1"/>
            <p:nvPr/>
          </p:nvSpPr>
          <p:spPr>
            <a:xfrm>
              <a:off x="392713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spc="-10" dirty="0">
                  <a:latin typeface="Bahnschrift" panose="020B0502040204020203" pitchFamily="34" charset="0"/>
                </a:rPr>
                <a:t>補助額</a:t>
              </a:r>
              <a:endParaRPr lang="ja-JP" altLang="en-US" sz="800" spc="-10" dirty="0">
                <a:latin typeface="Bahnschrift" panose="020B0502040204020203" pitchFamily="34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DAA979E-36CC-CCB9-1ADB-95EB570243C5}"/>
                </a:ext>
              </a:extLst>
            </p:cNvPr>
            <p:cNvSpPr txBox="1"/>
            <p:nvPr/>
          </p:nvSpPr>
          <p:spPr>
            <a:xfrm>
              <a:off x="1397577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E638989-5858-EEAD-CD39-B3CF673C237D}"/>
              </a:ext>
            </a:extLst>
          </p:cNvPr>
          <p:cNvGrpSpPr/>
          <p:nvPr/>
        </p:nvGrpSpPr>
        <p:grpSpPr>
          <a:xfrm>
            <a:off x="2955051" y="3271695"/>
            <a:ext cx="1238542" cy="369332"/>
            <a:chOff x="398671" y="3271695"/>
            <a:chExt cx="1238542" cy="369332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6F45ABC3-D04B-7B25-7210-ED3CF26D05D5}"/>
                </a:ext>
              </a:extLst>
            </p:cNvPr>
            <p:cNvSpPr txBox="1"/>
            <p:nvPr/>
          </p:nvSpPr>
          <p:spPr>
            <a:xfrm>
              <a:off x="764861" y="3271695"/>
              <a:ext cx="850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3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19,000</a:t>
              </a:r>
              <a:endParaRPr lang="en-US" altLang="ja-JP" b="1" spc="30" dirty="0">
                <a:latin typeface="Bahnschrift" panose="020B0502040204020203" pitchFamily="34" charset="0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EB07318-6C6F-FCE1-E856-5597F29ECFBB}"/>
                </a:ext>
              </a:extLst>
            </p:cNvPr>
            <p:cNvSpPr txBox="1"/>
            <p:nvPr/>
          </p:nvSpPr>
          <p:spPr>
            <a:xfrm>
              <a:off x="398671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dirty="0">
                  <a:latin typeface="Bahnschrift" panose="020B0502040204020203" pitchFamily="34" charset="0"/>
                </a:rPr>
                <a:t>補助額</a:t>
              </a:r>
              <a:endParaRPr lang="ja-JP" altLang="en-US" sz="800" dirty="0">
                <a:latin typeface="Bahnschrift" panose="020B0502040204020203" pitchFamily="34" charset="0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1E1C8B2E-BEDF-B898-53C3-38637FD52201}"/>
                </a:ext>
              </a:extLst>
            </p:cNvPr>
            <p:cNvSpPr txBox="1"/>
            <p:nvPr/>
          </p:nvSpPr>
          <p:spPr>
            <a:xfrm>
              <a:off x="1400556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B07AB0D-C265-29E4-1E7C-432A21D41C6D}"/>
              </a:ext>
            </a:extLst>
          </p:cNvPr>
          <p:cNvGrpSpPr/>
          <p:nvPr/>
        </p:nvGrpSpPr>
        <p:grpSpPr>
          <a:xfrm>
            <a:off x="4499325" y="2867486"/>
            <a:ext cx="576505" cy="215444"/>
            <a:chOff x="415165" y="2867486"/>
            <a:chExt cx="576505" cy="215444"/>
          </a:xfrm>
        </p:grpSpPr>
        <p:sp>
          <p:nvSpPr>
            <p:cNvPr id="66" name="四角形: 角を丸くする 65">
              <a:extLst>
                <a:ext uri="{FF2B5EF4-FFF2-40B4-BE49-F238E27FC236}">
                  <a16:creationId xmlns:a16="http://schemas.microsoft.com/office/drawing/2014/main" id="{FBCC996E-06A4-509C-32B4-3242CA9017BB}"/>
                </a:ext>
              </a:extLst>
            </p:cNvPr>
            <p:cNvSpPr/>
            <p:nvPr/>
          </p:nvSpPr>
          <p:spPr>
            <a:xfrm>
              <a:off x="467431" y="2911087"/>
              <a:ext cx="449954" cy="124241"/>
            </a:xfrm>
            <a:prstGeom prst="roundRect">
              <a:avLst>
                <a:gd name="adj" fmla="val 2794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2284EC68-6A6B-90B5-6CC5-417FDEE4B977}"/>
                </a:ext>
              </a:extLst>
            </p:cNvPr>
            <p:cNvSpPr txBox="1"/>
            <p:nvPr/>
          </p:nvSpPr>
          <p:spPr>
            <a:xfrm>
              <a:off x="415165" y="2867486"/>
              <a:ext cx="5765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4</a:t>
              </a:r>
              <a:r>
                <a:rPr lang="ja-JP" altLang="en-US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～</a:t>
              </a:r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7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人用</a:t>
              </a:r>
              <a:endParaRPr lang="ja-JP" altLang="en-US" sz="700" dirty="0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E40CD50-D20D-F084-27C2-DC94F7A9EB4E}"/>
              </a:ext>
            </a:extLst>
          </p:cNvPr>
          <p:cNvGrpSpPr/>
          <p:nvPr/>
        </p:nvGrpSpPr>
        <p:grpSpPr>
          <a:xfrm>
            <a:off x="5881511" y="2867486"/>
            <a:ext cx="501496" cy="215444"/>
            <a:chOff x="1698985" y="2867486"/>
            <a:chExt cx="501496" cy="215444"/>
          </a:xfrm>
        </p:grpSpPr>
        <p:sp>
          <p:nvSpPr>
            <p:cNvPr id="69" name="四角形: 角を丸くする 68">
              <a:extLst>
                <a:ext uri="{FF2B5EF4-FFF2-40B4-BE49-F238E27FC236}">
                  <a16:creationId xmlns:a16="http://schemas.microsoft.com/office/drawing/2014/main" id="{53922946-9D8F-A370-7ED4-3190E0EDED22}"/>
                </a:ext>
              </a:extLst>
            </p:cNvPr>
            <p:cNvSpPr/>
            <p:nvPr/>
          </p:nvSpPr>
          <p:spPr>
            <a:xfrm>
              <a:off x="1729079" y="2911087"/>
              <a:ext cx="401853" cy="124241"/>
            </a:xfrm>
            <a:prstGeom prst="roundRect">
              <a:avLst>
                <a:gd name="adj" fmla="val 3116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1180E293-CFAF-63C0-E898-B5E2C465D7DF}"/>
                </a:ext>
              </a:extLst>
            </p:cNvPr>
            <p:cNvSpPr txBox="1"/>
            <p:nvPr/>
          </p:nvSpPr>
          <p:spPr>
            <a:xfrm>
              <a:off x="1698985" y="2867486"/>
              <a:ext cx="501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14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畳用</a:t>
              </a:r>
              <a:endParaRPr lang="ja-JP" altLang="en-US" sz="700" dirty="0"/>
            </a:p>
          </p:txBody>
        </p: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2454956-5693-7F7D-0D3C-EF64A76E182E}"/>
              </a:ext>
            </a:extLst>
          </p:cNvPr>
          <p:cNvSpPr txBox="1"/>
          <p:nvPr/>
        </p:nvSpPr>
        <p:spPr>
          <a:xfrm>
            <a:off x="5809316" y="3014986"/>
            <a:ext cx="1100512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エアコン</a:t>
            </a:r>
            <a:r>
              <a:rPr lang="en-US" altLang="ja-JP" sz="900" b="1" i="0" u="none" strike="noStrike" spc="-80" dirty="0">
                <a:solidFill>
                  <a:srgbClr val="000000"/>
                </a:solidFill>
                <a:latin typeface="+mn-ea"/>
              </a:rPr>
              <a:t>S</a:t>
            </a: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シリーズ</a:t>
            </a:r>
            <a:r>
              <a:rPr lang="en-US" altLang="ja-JP" sz="800" b="1" i="0" u="none" strike="noStrike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CSH-S40AR</a:t>
            </a:r>
            <a:r>
              <a:rPr lang="en-US" altLang="ja-JP" sz="800" b="1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2-A</a:t>
            </a:r>
            <a:endParaRPr lang="en-US" altLang="ja-JP" sz="800" b="1" i="0" u="none" strike="noStrike" spc="7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9BFE3426-1AF2-A2E5-EB35-20E3D4526557}"/>
              </a:ext>
            </a:extLst>
          </p:cNvPr>
          <p:cNvGrpSpPr/>
          <p:nvPr/>
        </p:nvGrpSpPr>
        <p:grpSpPr>
          <a:xfrm>
            <a:off x="4464796" y="3271688"/>
            <a:ext cx="1241521" cy="369332"/>
            <a:chOff x="383776" y="3271695"/>
            <a:chExt cx="1241521" cy="369332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491ABA59-477D-0873-1CA9-2C0FA239F635}"/>
                </a:ext>
              </a:extLst>
            </p:cNvPr>
            <p:cNvSpPr txBox="1"/>
            <p:nvPr/>
          </p:nvSpPr>
          <p:spPr>
            <a:xfrm>
              <a:off x="726134" y="3271695"/>
              <a:ext cx="850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-2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30,000</a:t>
              </a:r>
              <a:endParaRPr lang="en-US" altLang="ja-JP" b="1" spc="-20" dirty="0">
                <a:latin typeface="Bahnschrift" panose="020B0502040204020203" pitchFamily="34" charset="0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DAD3EECA-2924-8579-C33B-681C8C4AE655}"/>
                </a:ext>
              </a:extLst>
            </p:cNvPr>
            <p:cNvSpPr txBox="1"/>
            <p:nvPr/>
          </p:nvSpPr>
          <p:spPr>
            <a:xfrm>
              <a:off x="383776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spc="-10" dirty="0">
                  <a:latin typeface="Bahnschrift" panose="020B0502040204020203" pitchFamily="34" charset="0"/>
                </a:rPr>
                <a:t>補助額</a:t>
              </a:r>
              <a:endParaRPr lang="ja-JP" altLang="en-US" sz="800" spc="-10" dirty="0">
                <a:latin typeface="Bahnschrift" panose="020B0502040204020203" pitchFamily="34" charset="0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CA41EAF8-781F-A941-CA5F-714A1C424C1D}"/>
                </a:ext>
              </a:extLst>
            </p:cNvPr>
            <p:cNvSpPr txBox="1"/>
            <p:nvPr/>
          </p:nvSpPr>
          <p:spPr>
            <a:xfrm>
              <a:off x="1388640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3719B774-9F45-837E-C201-295DEDC526BB}"/>
              </a:ext>
            </a:extLst>
          </p:cNvPr>
          <p:cNvGrpSpPr/>
          <p:nvPr/>
        </p:nvGrpSpPr>
        <p:grpSpPr>
          <a:xfrm>
            <a:off x="5818253" y="3271695"/>
            <a:ext cx="1241521" cy="369332"/>
            <a:chOff x="392713" y="3271695"/>
            <a:chExt cx="1241521" cy="369332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1233E8D0-7402-845E-FFE4-9FB85C88D70B}"/>
                </a:ext>
              </a:extLst>
            </p:cNvPr>
            <p:cNvSpPr txBox="1"/>
            <p:nvPr/>
          </p:nvSpPr>
          <p:spPr>
            <a:xfrm>
              <a:off x="744008" y="3271695"/>
              <a:ext cx="850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-2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26,000</a:t>
              </a:r>
              <a:endParaRPr lang="en-US" altLang="ja-JP" b="1" spc="-20" dirty="0">
                <a:latin typeface="Bahnschrift" panose="020B0502040204020203" pitchFamily="34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BFFF195B-C276-D8B2-6CFA-0F5486AA6820}"/>
                </a:ext>
              </a:extLst>
            </p:cNvPr>
            <p:cNvSpPr txBox="1"/>
            <p:nvPr/>
          </p:nvSpPr>
          <p:spPr>
            <a:xfrm>
              <a:off x="392713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spc="-10" dirty="0">
                  <a:latin typeface="Bahnschrift" panose="020B0502040204020203" pitchFamily="34" charset="0"/>
                </a:rPr>
                <a:t>補助額</a:t>
              </a:r>
              <a:endParaRPr lang="ja-JP" altLang="en-US" sz="800" spc="-10" dirty="0">
                <a:latin typeface="Bahnschrift" panose="020B0502040204020203" pitchFamily="34" charset="0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71E0C6F1-1C42-0F04-C47C-E9BB88A4ECDD}"/>
                </a:ext>
              </a:extLst>
            </p:cNvPr>
            <p:cNvSpPr txBox="1"/>
            <p:nvPr/>
          </p:nvSpPr>
          <p:spPr>
            <a:xfrm>
              <a:off x="1397577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BBBC2E6-BCCF-37B9-DC51-E91BE118849F}"/>
              </a:ext>
            </a:extLst>
          </p:cNvPr>
          <p:cNvGrpSpPr/>
          <p:nvPr/>
        </p:nvGrpSpPr>
        <p:grpSpPr>
          <a:xfrm>
            <a:off x="5716321" y="2211356"/>
            <a:ext cx="214960" cy="214960"/>
            <a:chOff x="5716321" y="2211356"/>
            <a:chExt cx="214960" cy="214960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9E45E7D4-3451-182B-C685-770AA2C3B6E7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37A6F614-6221-4B1B-5A0A-CB0148CDBC58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D4239632-D1AD-F00F-4728-9A24319748C2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B1AE8037-7B5E-7BDE-B6DF-9288FAFC9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楕円 100">
            <a:extLst>
              <a:ext uri="{FF2B5EF4-FFF2-40B4-BE49-F238E27FC236}">
                <a16:creationId xmlns:a16="http://schemas.microsoft.com/office/drawing/2014/main" id="{8C02BE08-E61D-2BB0-7C86-44D1D87075C6}"/>
              </a:ext>
            </a:extLst>
          </p:cNvPr>
          <p:cNvSpPr/>
          <p:nvPr/>
        </p:nvSpPr>
        <p:spPr>
          <a:xfrm>
            <a:off x="4578754" y="1888836"/>
            <a:ext cx="526472" cy="387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BD52578-1618-B1C7-7A29-91908DBC7B01}"/>
              </a:ext>
            </a:extLst>
          </p:cNvPr>
          <p:cNvSpPr txBox="1"/>
          <p:nvPr/>
        </p:nvSpPr>
        <p:spPr>
          <a:xfrm>
            <a:off x="4440146" y="1938922"/>
            <a:ext cx="8036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00" b="1" i="0" u="none" strike="noStrike" baseline="0" dirty="0">
                <a:solidFill>
                  <a:srgbClr val="0C3C9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まずは</a:t>
            </a:r>
          </a:p>
          <a:p>
            <a:pPr algn="ctr"/>
            <a:r>
              <a:rPr lang="zh-TW" altLang="en-US" sz="550" b="1" i="0" u="none" strike="noStrike" baseline="0" dirty="0">
                <a:solidFill>
                  <a:srgbClr val="0C3C9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高効率給湯機</a:t>
            </a:r>
            <a:endParaRPr lang="ja-JP" altLang="en-US" sz="5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53E34D8-FD72-7D56-CC9D-6B5EE1D2AD3C}"/>
              </a:ext>
            </a:extLst>
          </p:cNvPr>
          <p:cNvGrpSpPr/>
          <p:nvPr/>
        </p:nvGrpSpPr>
        <p:grpSpPr>
          <a:xfrm>
            <a:off x="5682164" y="1748598"/>
            <a:ext cx="700843" cy="451992"/>
            <a:chOff x="1507643" y="1748598"/>
            <a:chExt cx="700843" cy="451992"/>
          </a:xfrm>
        </p:grpSpPr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A0AD7047-2D94-6105-B32E-640E6121C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21" y="1748598"/>
              <a:ext cx="621816" cy="451992"/>
            </a:xfrm>
            <a:prstGeom prst="rect">
              <a:avLst/>
            </a:prstGeom>
          </p:spPr>
        </p:pic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CDF4DB58-7B36-8307-1BAF-9881C4ADB2A4}"/>
                </a:ext>
              </a:extLst>
            </p:cNvPr>
            <p:cNvSpPr txBox="1"/>
            <p:nvPr/>
          </p:nvSpPr>
          <p:spPr>
            <a:xfrm>
              <a:off x="1507643" y="1879077"/>
              <a:ext cx="700843" cy="193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リビングに！</a:t>
              </a:r>
              <a:endParaRPr lang="ja-JP" altLang="en-US" sz="65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0D9EE78C-7B74-DDCB-32FA-56C956561BCD}"/>
              </a:ext>
            </a:extLst>
          </p:cNvPr>
          <p:cNvGrpSpPr/>
          <p:nvPr/>
        </p:nvGrpSpPr>
        <p:grpSpPr>
          <a:xfrm>
            <a:off x="2869218" y="2211356"/>
            <a:ext cx="214960" cy="214960"/>
            <a:chOff x="5716321" y="2211356"/>
            <a:chExt cx="214960" cy="214960"/>
          </a:xfrm>
        </p:grpSpPr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2DEC524F-4489-5562-18C6-223A6622F69F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11F83F1B-B795-C610-CE16-FF383B7FD455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DB5EF656-60EC-04F3-4B10-065856834147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2985814E-4C16-717F-EA9C-00A9DB115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902FC32E-AF81-1E78-983C-F9615256C296}"/>
              </a:ext>
            </a:extLst>
          </p:cNvPr>
          <p:cNvGrpSpPr/>
          <p:nvPr/>
        </p:nvGrpSpPr>
        <p:grpSpPr>
          <a:xfrm>
            <a:off x="1543204" y="2211356"/>
            <a:ext cx="214960" cy="214960"/>
            <a:chOff x="5716321" y="2211356"/>
            <a:chExt cx="214960" cy="214960"/>
          </a:xfrm>
        </p:grpSpPr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2934467F-2069-4B36-24A5-A01D37FA8F37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DAF58F08-76D4-D350-730D-5D32165F8200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FF8C116F-2767-8121-D708-46D2BBF9F432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D6A81604-5004-6D3D-2E8D-C64CC5022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32E7F1EB-EF44-6AFA-3A5D-962C9FCA9E00}"/>
              </a:ext>
            </a:extLst>
          </p:cNvPr>
          <p:cNvGrpSpPr/>
          <p:nvPr/>
        </p:nvGrpSpPr>
        <p:grpSpPr>
          <a:xfrm>
            <a:off x="819783" y="1307061"/>
            <a:ext cx="1558896" cy="267772"/>
            <a:chOff x="792777" y="1307061"/>
            <a:chExt cx="1558896" cy="267772"/>
          </a:xfrm>
        </p:grpSpPr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FC9FD5F5-70B2-4A56-C62F-533304F887EF}"/>
                </a:ext>
              </a:extLst>
            </p:cNvPr>
            <p:cNvSpPr txBox="1"/>
            <p:nvPr/>
          </p:nvSpPr>
          <p:spPr>
            <a:xfrm>
              <a:off x="792777" y="1307061"/>
              <a:ext cx="654765" cy="222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dirty="0">
                  <a:solidFill>
                    <a:schemeClr val="bg1"/>
                  </a:solidFill>
                  <a:latin typeface="+mn-ea"/>
                </a:rPr>
                <a:t>給湯機</a:t>
              </a:r>
              <a:r>
                <a:rPr lang="en-US" altLang="ja-JP" sz="700" b="1" i="0" u="none" strike="noStrike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81F7F1B3-D45D-A167-CD81-F24D42E666B1}"/>
                </a:ext>
              </a:extLst>
            </p:cNvPr>
            <p:cNvSpPr txBox="1"/>
            <p:nvPr/>
          </p:nvSpPr>
          <p:spPr>
            <a:xfrm>
              <a:off x="1188042" y="1332202"/>
              <a:ext cx="1119940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300" b="1" i="0" u="none" strike="noStrike" spc="-80" dirty="0">
                  <a:solidFill>
                    <a:srgbClr val="FDD000"/>
                  </a:solidFill>
                  <a:latin typeface="+mn-ea"/>
                </a:rPr>
                <a:t>エコキュート</a:t>
              </a:r>
              <a:endParaRPr lang="en-US" altLang="ja-JP" sz="1300" b="1" i="0" u="none" strike="noStrike" spc="-80" dirty="0">
                <a:solidFill>
                  <a:srgbClr val="FDD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57DEA323-5A6C-0ECF-7AD7-E8B0F1D87053}"/>
                </a:ext>
              </a:extLst>
            </p:cNvPr>
            <p:cNvSpPr txBox="1"/>
            <p:nvPr/>
          </p:nvSpPr>
          <p:spPr>
            <a:xfrm>
              <a:off x="2106585" y="1323130"/>
              <a:ext cx="245088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1250" b="1" i="0" u="none" strike="noStrike" spc="-8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+</a:t>
              </a:r>
              <a:endParaRPr lang="en-US" altLang="ja-JP" sz="1250" b="1" i="0" u="none" strike="noStrike" spc="-80" dirty="0">
                <a:solidFill>
                  <a:schemeClr val="bg1"/>
                </a:solidFill>
                <a:latin typeface="Aptos Display" panose="020B00040202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CA0241C7-B0E8-2E2C-40E0-63771C8B1F1C}"/>
              </a:ext>
            </a:extLst>
          </p:cNvPr>
          <p:cNvGrpSpPr/>
          <p:nvPr/>
        </p:nvGrpSpPr>
        <p:grpSpPr>
          <a:xfrm>
            <a:off x="822883" y="1456721"/>
            <a:ext cx="1852198" cy="264097"/>
            <a:chOff x="795877" y="1456721"/>
            <a:chExt cx="1852198" cy="264097"/>
          </a:xfrm>
        </p:grpSpPr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6A97DC8F-6163-81B0-2CC9-095D45FBCF28}"/>
                </a:ext>
              </a:extLst>
            </p:cNvPr>
            <p:cNvSpPr txBox="1"/>
            <p:nvPr/>
          </p:nvSpPr>
          <p:spPr>
            <a:xfrm>
              <a:off x="795877" y="1456721"/>
              <a:ext cx="1017425" cy="222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spc="-20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spc="-20" dirty="0">
                  <a:solidFill>
                    <a:schemeClr val="bg1"/>
                  </a:solidFill>
                  <a:latin typeface="+mn-ea"/>
                </a:rPr>
                <a:t>エアコン合計</a:t>
              </a:r>
              <a:r>
                <a:rPr lang="en-US" altLang="ja-JP" sz="700" b="1" i="0" u="none" strike="noStrike" spc="-2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ja-JP" altLang="en-US" sz="700" b="1" i="0" u="none" strike="noStrike" spc="-20" dirty="0">
                  <a:solidFill>
                    <a:schemeClr val="bg1"/>
                  </a:solidFill>
                  <a:latin typeface="+mn-ea"/>
                </a:rPr>
                <a:t>台</a:t>
              </a:r>
              <a:r>
                <a:rPr lang="en-US" altLang="ja-JP" sz="700" b="1" i="0" u="none" strike="noStrike" spc="-20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spc="-2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663AB708-88F0-B708-2A4D-4B79601F864C}"/>
                </a:ext>
              </a:extLst>
            </p:cNvPr>
            <p:cNvSpPr txBox="1"/>
            <p:nvPr/>
          </p:nvSpPr>
          <p:spPr>
            <a:xfrm>
              <a:off x="1589886" y="1473000"/>
              <a:ext cx="716483" cy="234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050" b="1" i="0" u="none" strike="noStrike" spc="-150" dirty="0">
                  <a:solidFill>
                    <a:schemeClr val="bg1"/>
                  </a:solidFill>
                  <a:latin typeface="+mn-ea"/>
                </a:rPr>
                <a:t>リビング</a:t>
              </a:r>
              <a:endParaRPr lang="en-US" altLang="ja-JP" sz="1050" b="1" i="0" u="none" strike="noStrike" spc="-15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B04FCC60-339C-84F6-A3D2-6B57B8B89C42}"/>
                </a:ext>
              </a:extLst>
            </p:cNvPr>
            <p:cNvSpPr txBox="1"/>
            <p:nvPr/>
          </p:nvSpPr>
          <p:spPr>
            <a:xfrm>
              <a:off x="2172434" y="1473000"/>
              <a:ext cx="475641" cy="234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chemeClr val="bg1"/>
                  </a:solidFill>
                  <a:latin typeface="+mn-ea"/>
                </a:rPr>
                <a:t>寝室</a:t>
              </a:r>
              <a:endParaRPr lang="en-US" altLang="ja-JP" sz="1050" b="1" i="0" u="none" strike="noStrike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66176994-8DAB-CE85-2757-8B70E2B6164E}"/>
                </a:ext>
              </a:extLst>
            </p:cNvPr>
            <p:cNvSpPr txBox="1"/>
            <p:nvPr/>
          </p:nvSpPr>
          <p:spPr>
            <a:xfrm>
              <a:off x="2074147" y="1478187"/>
              <a:ext cx="245088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1250" b="1" i="0" u="none" strike="noStrike" spc="-8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+</a:t>
              </a:r>
              <a:endParaRPr lang="en-US" altLang="ja-JP" sz="1250" b="1" i="0" u="none" strike="noStrike" spc="-80" dirty="0">
                <a:solidFill>
                  <a:schemeClr val="bg1"/>
                </a:solidFill>
                <a:latin typeface="Aptos Display" panose="020B00040202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7F742205-6A2E-F354-E362-C568E5012B13}"/>
              </a:ext>
            </a:extLst>
          </p:cNvPr>
          <p:cNvGrpSpPr/>
          <p:nvPr/>
        </p:nvGrpSpPr>
        <p:grpSpPr>
          <a:xfrm>
            <a:off x="3250159" y="1350889"/>
            <a:ext cx="998620" cy="400110"/>
            <a:chOff x="1299651" y="3089972"/>
            <a:chExt cx="998620" cy="400110"/>
          </a:xfrm>
        </p:grpSpPr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852046D4-0F0A-D642-AC2D-73BF0BDB71C9}"/>
                </a:ext>
              </a:extLst>
            </p:cNvPr>
            <p:cNvSpPr txBox="1"/>
            <p:nvPr/>
          </p:nvSpPr>
          <p:spPr>
            <a:xfrm>
              <a:off x="1299651" y="3089972"/>
              <a:ext cx="9857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b="1" i="0" u="none" strike="noStrike" spc="3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75,000</a:t>
              </a:r>
              <a:endParaRPr lang="en-US" altLang="ja-JP" sz="2000" b="1" spc="3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41AF621B-2317-7979-E393-A64FC258348A}"/>
                </a:ext>
              </a:extLst>
            </p:cNvPr>
            <p:cNvSpPr txBox="1"/>
            <p:nvPr/>
          </p:nvSpPr>
          <p:spPr>
            <a:xfrm>
              <a:off x="2061614" y="3215727"/>
              <a:ext cx="23665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spc="-8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円</a:t>
              </a:r>
              <a:endParaRPr lang="en-US" altLang="ja-JP" sz="1050" b="1" spc="-8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E33A0E51-D749-CCD2-9509-195807143643}"/>
              </a:ext>
            </a:extLst>
          </p:cNvPr>
          <p:cNvGrpSpPr/>
          <p:nvPr/>
        </p:nvGrpSpPr>
        <p:grpSpPr>
          <a:xfrm>
            <a:off x="3301839" y="1292500"/>
            <a:ext cx="603484" cy="184666"/>
            <a:chOff x="3301839" y="1292500"/>
            <a:chExt cx="603484" cy="184666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9A912DD1-AB81-1014-A746-398C120BA282}"/>
                </a:ext>
              </a:extLst>
            </p:cNvPr>
            <p:cNvSpPr/>
            <p:nvPr/>
          </p:nvSpPr>
          <p:spPr>
            <a:xfrm>
              <a:off x="3345069" y="1327296"/>
              <a:ext cx="483701" cy="1027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C8F12D0A-35E6-7112-06CA-EAD97B950777}"/>
                </a:ext>
              </a:extLst>
            </p:cNvPr>
            <p:cNvSpPr txBox="1"/>
            <p:nvPr/>
          </p:nvSpPr>
          <p:spPr>
            <a:xfrm>
              <a:off x="3301839" y="1292500"/>
              <a:ext cx="60348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0E3775"/>
                  </a:solidFill>
                </a:rPr>
                <a:t>合計補助額</a:t>
              </a:r>
            </a:p>
          </p:txBody>
        </p: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48001113-6133-B5FD-1B28-1BE08174D8C5}"/>
              </a:ext>
            </a:extLst>
          </p:cNvPr>
          <p:cNvGrpSpPr/>
          <p:nvPr/>
        </p:nvGrpSpPr>
        <p:grpSpPr>
          <a:xfrm>
            <a:off x="6142162" y="1350889"/>
            <a:ext cx="998620" cy="400110"/>
            <a:chOff x="1299651" y="3089972"/>
            <a:chExt cx="998620" cy="400110"/>
          </a:xfrm>
        </p:grpSpPr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6D2A7951-C037-AAF2-E818-044CB06445F3}"/>
                </a:ext>
              </a:extLst>
            </p:cNvPr>
            <p:cNvSpPr txBox="1"/>
            <p:nvPr/>
          </p:nvSpPr>
          <p:spPr>
            <a:xfrm>
              <a:off x="1299651" y="3089972"/>
              <a:ext cx="9857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b="1" i="0" u="none" strike="noStrike" spc="3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56,000</a:t>
              </a:r>
              <a:endParaRPr lang="en-US" altLang="ja-JP" sz="2000" b="1" spc="3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049107A4-79CF-6F70-9A23-32115C8566F2}"/>
                </a:ext>
              </a:extLst>
            </p:cNvPr>
            <p:cNvSpPr txBox="1"/>
            <p:nvPr/>
          </p:nvSpPr>
          <p:spPr>
            <a:xfrm>
              <a:off x="2061614" y="3215727"/>
              <a:ext cx="23665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50" b="1" spc="-8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円</a:t>
              </a:r>
              <a:endParaRPr lang="en-US" altLang="ja-JP" sz="1050" b="1" spc="-8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7AC30FF3-8AE3-41EA-93EE-0B7C63EAEF3D}"/>
              </a:ext>
            </a:extLst>
          </p:cNvPr>
          <p:cNvGrpSpPr/>
          <p:nvPr/>
        </p:nvGrpSpPr>
        <p:grpSpPr>
          <a:xfrm>
            <a:off x="6193842" y="1292500"/>
            <a:ext cx="603484" cy="184666"/>
            <a:chOff x="3301839" y="1292500"/>
            <a:chExt cx="603484" cy="184666"/>
          </a:xfrm>
        </p:grpSpPr>
        <p:sp>
          <p:nvSpPr>
            <p:cNvPr id="138" name="四角形: 角を丸くする 137">
              <a:extLst>
                <a:ext uri="{FF2B5EF4-FFF2-40B4-BE49-F238E27FC236}">
                  <a16:creationId xmlns:a16="http://schemas.microsoft.com/office/drawing/2014/main" id="{8721AB1A-8E62-E349-9DAF-5CD8839686DF}"/>
                </a:ext>
              </a:extLst>
            </p:cNvPr>
            <p:cNvSpPr/>
            <p:nvPr/>
          </p:nvSpPr>
          <p:spPr>
            <a:xfrm>
              <a:off x="3345069" y="1327296"/>
              <a:ext cx="483701" cy="1027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55263F0D-F60A-8D4D-F278-AECB527301FA}"/>
                </a:ext>
              </a:extLst>
            </p:cNvPr>
            <p:cNvSpPr txBox="1"/>
            <p:nvPr/>
          </p:nvSpPr>
          <p:spPr>
            <a:xfrm>
              <a:off x="3301839" y="1292500"/>
              <a:ext cx="60348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0E3775"/>
                  </a:solidFill>
                </a:rPr>
                <a:t>合計補助額</a:t>
              </a:r>
            </a:p>
          </p:txBody>
        </p:sp>
      </p:grp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DD3868AE-22DC-F68E-A6DC-2AFD8D1DA78E}"/>
              </a:ext>
            </a:extLst>
          </p:cNvPr>
          <p:cNvGrpSpPr/>
          <p:nvPr/>
        </p:nvGrpSpPr>
        <p:grpSpPr>
          <a:xfrm>
            <a:off x="4886343" y="1456721"/>
            <a:ext cx="1268681" cy="250382"/>
            <a:chOff x="795878" y="1456721"/>
            <a:chExt cx="1268681" cy="250382"/>
          </a:xfrm>
        </p:grpSpPr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22EA4E14-95AF-555C-8F1B-30686702063D}"/>
                </a:ext>
              </a:extLst>
            </p:cNvPr>
            <p:cNvSpPr txBox="1"/>
            <p:nvPr/>
          </p:nvSpPr>
          <p:spPr>
            <a:xfrm>
              <a:off x="795878" y="1456721"/>
              <a:ext cx="838420" cy="222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spc="-100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spc="-100" dirty="0">
                  <a:solidFill>
                    <a:schemeClr val="bg1"/>
                  </a:solidFill>
                  <a:latin typeface="+mn-ea"/>
                </a:rPr>
                <a:t>エアコン</a:t>
              </a:r>
              <a:r>
                <a:rPr lang="en-US" altLang="ja-JP" sz="700" b="1" i="0" u="none" strike="noStrike" spc="-1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ja-JP" altLang="en-US" sz="700" b="1" i="0" u="none" strike="noStrike" spc="-100" dirty="0">
                  <a:solidFill>
                    <a:schemeClr val="bg1"/>
                  </a:solidFill>
                  <a:latin typeface="+mn-ea"/>
                </a:rPr>
                <a:t>台</a:t>
              </a:r>
              <a:r>
                <a:rPr lang="en-US" altLang="ja-JP" sz="700" b="1" i="0" u="none" strike="noStrike" spc="-100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spc="-10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E1BC4270-80B2-F318-17E5-C37C9E3D9C54}"/>
                </a:ext>
              </a:extLst>
            </p:cNvPr>
            <p:cNvSpPr txBox="1"/>
            <p:nvPr/>
          </p:nvSpPr>
          <p:spPr>
            <a:xfrm>
              <a:off x="1348076" y="1473000"/>
              <a:ext cx="716483" cy="234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050" b="1" i="0" u="none" strike="noStrike" spc="-150" dirty="0">
                  <a:solidFill>
                    <a:schemeClr val="bg1"/>
                  </a:solidFill>
                  <a:latin typeface="+mn-ea"/>
                </a:rPr>
                <a:t>リビング</a:t>
              </a:r>
              <a:endParaRPr lang="en-US" altLang="ja-JP" sz="1050" b="1" i="0" u="none" strike="noStrike" spc="-15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pic>
        <p:nvPicPr>
          <p:cNvPr id="151" name="図 150">
            <a:extLst>
              <a:ext uri="{FF2B5EF4-FFF2-40B4-BE49-F238E27FC236}">
                <a16:creationId xmlns:a16="http://schemas.microsoft.com/office/drawing/2014/main" id="{471059A3-CE21-BA0F-1345-EC296A016DF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2" y="1196200"/>
            <a:ext cx="684520" cy="569562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DAA42E04-9244-1FFC-AB80-7F44396BAF6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82" y="1196200"/>
            <a:ext cx="681907" cy="569562"/>
          </a:xfrm>
          <a:prstGeom prst="rect">
            <a:avLst/>
          </a:prstGeom>
        </p:spPr>
      </p:pic>
      <p:grpSp>
        <p:nvGrpSpPr>
          <p:cNvPr id="301" name="グループ化 300">
            <a:extLst>
              <a:ext uri="{FF2B5EF4-FFF2-40B4-BE49-F238E27FC236}">
                <a16:creationId xmlns:a16="http://schemas.microsoft.com/office/drawing/2014/main" id="{9B198990-B81A-010A-FC64-C8B4DF58A1E5}"/>
              </a:ext>
            </a:extLst>
          </p:cNvPr>
          <p:cNvGrpSpPr/>
          <p:nvPr/>
        </p:nvGrpSpPr>
        <p:grpSpPr>
          <a:xfrm>
            <a:off x="2796197" y="6774850"/>
            <a:ext cx="1089012" cy="323165"/>
            <a:chOff x="2796197" y="6774850"/>
            <a:chExt cx="1089012" cy="323165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16FC104-B278-0D95-BC6E-71BEACFBF93D}"/>
                </a:ext>
              </a:extLst>
            </p:cNvPr>
            <p:cNvSpPr txBox="1"/>
            <p:nvPr/>
          </p:nvSpPr>
          <p:spPr>
            <a:xfrm>
              <a:off x="2796197" y="6774850"/>
              <a:ext cx="108901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900"/>
                </a:lnSpc>
              </a:pP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HiraginoUDSansStd-W4"/>
                </a:rPr>
                <a:t>無線</a:t>
              </a:r>
              <a:r>
                <a:rPr lang="en-US" altLang="ja-JP" sz="800" b="0" i="0" u="none" strike="noStrike" baseline="0" dirty="0">
                  <a:solidFill>
                    <a:srgbClr val="000000"/>
                  </a:solidFill>
                  <a:latin typeface="HiraginoUDSansStd-W4"/>
                </a:rPr>
                <a:t>LAN</a:t>
              </a:r>
              <a:r>
                <a:rPr lang="ja-JP" altLang="en-US" sz="800" b="0" i="0" u="none" strike="noStrike" spc="-150" baseline="0" dirty="0">
                  <a:solidFill>
                    <a:srgbClr val="000000"/>
                  </a:solidFill>
                  <a:latin typeface="HiraginoUDSansStd-W4"/>
                </a:rPr>
                <a:t>インターホン</a:t>
              </a:r>
            </a:p>
            <a:p>
              <a:pPr algn="l">
                <a:lnSpc>
                  <a:spcPts val="900"/>
                </a:lnSpc>
              </a:pPr>
              <a:r>
                <a:rPr lang="ja-JP" altLang="en-US" sz="800" b="0" i="0" u="none" strike="noStrike" spc="-150" baseline="0" dirty="0">
                  <a:solidFill>
                    <a:srgbClr val="000000"/>
                  </a:solidFill>
                  <a:latin typeface="HiraginoUDSansStd-W4"/>
                </a:rPr>
                <a:t>リモコン</a:t>
              </a: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HiraginoUDSansStd-W4"/>
                </a:rPr>
                <a:t>選択時</a:t>
              </a:r>
            </a:p>
          </p:txBody>
        </p:sp>
        <p:sp>
          <p:nvSpPr>
            <p:cNvPr id="203" name="四角形: 角を丸くする 202">
              <a:extLst>
                <a:ext uri="{FF2B5EF4-FFF2-40B4-BE49-F238E27FC236}">
                  <a16:creationId xmlns:a16="http://schemas.microsoft.com/office/drawing/2014/main" id="{042724AB-6F58-561F-687E-70760CF48739}"/>
                </a:ext>
              </a:extLst>
            </p:cNvPr>
            <p:cNvSpPr/>
            <p:nvPr/>
          </p:nvSpPr>
          <p:spPr>
            <a:xfrm>
              <a:off x="2843596" y="6786923"/>
              <a:ext cx="953021" cy="262613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4" name="グループ化 203">
            <a:extLst>
              <a:ext uri="{FF2B5EF4-FFF2-40B4-BE49-F238E27FC236}">
                <a16:creationId xmlns:a16="http://schemas.microsoft.com/office/drawing/2014/main" id="{1531C74A-E451-99DC-0F16-058FD6127F7F}"/>
              </a:ext>
            </a:extLst>
          </p:cNvPr>
          <p:cNvGrpSpPr/>
          <p:nvPr/>
        </p:nvGrpSpPr>
        <p:grpSpPr>
          <a:xfrm>
            <a:off x="4084184" y="6547653"/>
            <a:ext cx="214960" cy="214960"/>
            <a:chOff x="5716321" y="2211356"/>
            <a:chExt cx="214960" cy="214960"/>
          </a:xfrm>
        </p:grpSpPr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75342D88-8E67-DADA-952B-0D886EE2B990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3C2EC308-434B-D2D6-6C57-3C05771BC2D0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51B5C167-23F7-220D-65BF-99EAFC5C43F6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19A8C002-7FB5-E388-0877-F6D11D2E5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8D10821C-E3BE-4983-E38A-E1C44A06C2C3}"/>
              </a:ext>
            </a:extLst>
          </p:cNvPr>
          <p:cNvGrpSpPr/>
          <p:nvPr/>
        </p:nvGrpSpPr>
        <p:grpSpPr>
          <a:xfrm>
            <a:off x="5479280" y="6547653"/>
            <a:ext cx="214960" cy="214960"/>
            <a:chOff x="5716321" y="2211356"/>
            <a:chExt cx="214960" cy="214960"/>
          </a:xfrm>
        </p:grpSpPr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1261C21A-28BB-E57B-F211-E2586C6943CB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1" name="グループ化 210">
              <a:extLst>
                <a:ext uri="{FF2B5EF4-FFF2-40B4-BE49-F238E27FC236}">
                  <a16:creationId xmlns:a16="http://schemas.microsoft.com/office/drawing/2014/main" id="{F9A2B870-9D89-D1E3-2684-E305EABA2650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DAF57701-B4BF-86D0-B6E7-174ED7BFB7DF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>
                <a:extLst>
                  <a:ext uri="{FF2B5EF4-FFF2-40B4-BE49-F238E27FC236}">
                    <a16:creationId xmlns:a16="http://schemas.microsoft.com/office/drawing/2014/main" id="{4467B862-CBBC-1656-2E17-C090AE5D5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DE78AE76-48DE-FB03-4A61-96F7183562F1}"/>
              </a:ext>
            </a:extLst>
          </p:cNvPr>
          <p:cNvGrpSpPr/>
          <p:nvPr/>
        </p:nvGrpSpPr>
        <p:grpSpPr>
          <a:xfrm>
            <a:off x="5114985" y="7177462"/>
            <a:ext cx="501496" cy="215444"/>
            <a:chOff x="5114985" y="7169511"/>
            <a:chExt cx="501496" cy="215444"/>
          </a:xfrm>
        </p:grpSpPr>
        <p:sp>
          <p:nvSpPr>
            <p:cNvPr id="221" name="四角形: 角を丸くする 220">
              <a:extLst>
                <a:ext uri="{FF2B5EF4-FFF2-40B4-BE49-F238E27FC236}">
                  <a16:creationId xmlns:a16="http://schemas.microsoft.com/office/drawing/2014/main" id="{884D6E1D-255B-0A12-EA5C-5314653B392A}"/>
                </a:ext>
              </a:extLst>
            </p:cNvPr>
            <p:cNvSpPr/>
            <p:nvPr/>
          </p:nvSpPr>
          <p:spPr>
            <a:xfrm>
              <a:off x="5168265" y="7215343"/>
              <a:ext cx="354331" cy="124241"/>
            </a:xfrm>
            <a:prstGeom prst="roundRect">
              <a:avLst>
                <a:gd name="adj" fmla="val 3116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D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913FDB58-6C79-8E05-ECCC-3BC6C95EC685}"/>
                </a:ext>
              </a:extLst>
            </p:cNvPr>
            <p:cNvSpPr txBox="1"/>
            <p:nvPr/>
          </p:nvSpPr>
          <p:spPr>
            <a:xfrm>
              <a:off x="5114985" y="7169511"/>
              <a:ext cx="501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14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畳用</a:t>
              </a:r>
              <a:endParaRPr lang="ja-JP" altLang="en-US" sz="700" dirty="0"/>
            </a:p>
          </p:txBody>
        </p:sp>
      </p:grp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F925295-2259-5409-C9B3-B259A81896CC}"/>
              </a:ext>
            </a:extLst>
          </p:cNvPr>
          <p:cNvSpPr txBox="1"/>
          <p:nvPr/>
        </p:nvSpPr>
        <p:spPr>
          <a:xfrm>
            <a:off x="4170585" y="7045150"/>
            <a:ext cx="1100512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エアコン</a:t>
            </a:r>
            <a:r>
              <a:rPr lang="en-US" altLang="ja-JP" sz="900" b="1" i="0" u="none" strike="noStrike" spc="-80" dirty="0">
                <a:solidFill>
                  <a:srgbClr val="000000"/>
                </a:solidFill>
                <a:latin typeface="+mn-ea"/>
              </a:rPr>
              <a:t>S</a:t>
            </a: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シリーズ</a:t>
            </a:r>
            <a:r>
              <a:rPr lang="en-US" altLang="ja-JP" sz="800" b="1" i="0" u="none" strike="noStrike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CSH-S40AR</a:t>
            </a:r>
            <a:r>
              <a:rPr lang="en-US" altLang="ja-JP" sz="800" b="1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2-A</a:t>
            </a:r>
            <a:endParaRPr lang="en-US" altLang="ja-JP" sz="800" b="1" i="0" u="none" strike="noStrike" spc="7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224" name="グループ化 223">
            <a:extLst>
              <a:ext uri="{FF2B5EF4-FFF2-40B4-BE49-F238E27FC236}">
                <a16:creationId xmlns:a16="http://schemas.microsoft.com/office/drawing/2014/main" id="{5FCE5151-A3F5-6046-9F3F-73A1F6FED640}"/>
              </a:ext>
            </a:extLst>
          </p:cNvPr>
          <p:cNvGrpSpPr/>
          <p:nvPr/>
        </p:nvGrpSpPr>
        <p:grpSpPr>
          <a:xfrm>
            <a:off x="4229213" y="7319300"/>
            <a:ext cx="1241521" cy="369332"/>
            <a:chOff x="392713" y="3271695"/>
            <a:chExt cx="1241521" cy="369332"/>
          </a:xfrm>
        </p:grpSpPr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97D8F7A9-CBC3-5C39-D33A-2F1B88C1BC07}"/>
                </a:ext>
              </a:extLst>
            </p:cNvPr>
            <p:cNvSpPr txBox="1"/>
            <p:nvPr/>
          </p:nvSpPr>
          <p:spPr>
            <a:xfrm>
              <a:off x="744008" y="3271695"/>
              <a:ext cx="8506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-2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26,000</a:t>
              </a:r>
              <a:endParaRPr lang="en-US" altLang="ja-JP" b="1" spc="-20" dirty="0">
                <a:latin typeface="Bahnschrift" panose="020B0502040204020203" pitchFamily="34" charset="0"/>
              </a:endParaRPr>
            </a:p>
          </p:txBody>
        </p: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BA7A673F-7CFD-F6DF-0DC3-BAEBCC30B6A0}"/>
                </a:ext>
              </a:extLst>
            </p:cNvPr>
            <p:cNvSpPr txBox="1"/>
            <p:nvPr/>
          </p:nvSpPr>
          <p:spPr>
            <a:xfrm>
              <a:off x="392713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dirty="0">
                  <a:latin typeface="Bahnschrift" panose="020B0502040204020203" pitchFamily="34" charset="0"/>
                </a:rPr>
                <a:t>補助額</a:t>
              </a:r>
              <a:endParaRPr lang="ja-JP" altLang="en-US" sz="800" dirty="0">
                <a:latin typeface="Bahnschrift" panose="020B0502040204020203" pitchFamily="34" charset="0"/>
              </a:endParaRPr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19D6FC68-226C-CB2B-1418-3C42A9033EB2}"/>
                </a:ext>
              </a:extLst>
            </p:cNvPr>
            <p:cNvSpPr txBox="1"/>
            <p:nvPr/>
          </p:nvSpPr>
          <p:spPr>
            <a:xfrm>
              <a:off x="1397577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29" name="グループ化 228">
            <a:extLst>
              <a:ext uri="{FF2B5EF4-FFF2-40B4-BE49-F238E27FC236}">
                <a16:creationId xmlns:a16="http://schemas.microsoft.com/office/drawing/2014/main" id="{41E8164D-B06C-192C-E61D-C1942B28C0D4}"/>
              </a:ext>
            </a:extLst>
          </p:cNvPr>
          <p:cNvGrpSpPr/>
          <p:nvPr/>
        </p:nvGrpSpPr>
        <p:grpSpPr>
          <a:xfrm>
            <a:off x="6527064" y="7177462"/>
            <a:ext cx="501496" cy="215444"/>
            <a:chOff x="5142572" y="7169511"/>
            <a:chExt cx="501496" cy="215444"/>
          </a:xfrm>
        </p:grpSpPr>
        <p:sp>
          <p:nvSpPr>
            <p:cNvPr id="230" name="四角形: 角を丸くする 229">
              <a:extLst>
                <a:ext uri="{FF2B5EF4-FFF2-40B4-BE49-F238E27FC236}">
                  <a16:creationId xmlns:a16="http://schemas.microsoft.com/office/drawing/2014/main" id="{A4B7A2F3-EB3B-6F18-D434-38270AED4C34}"/>
                </a:ext>
              </a:extLst>
            </p:cNvPr>
            <p:cNvSpPr/>
            <p:nvPr/>
          </p:nvSpPr>
          <p:spPr>
            <a:xfrm>
              <a:off x="5168265" y="7215343"/>
              <a:ext cx="354331" cy="124241"/>
            </a:xfrm>
            <a:prstGeom prst="roundRect">
              <a:avLst>
                <a:gd name="adj" fmla="val 3116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D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3E89330-80EF-6685-DF18-C6756A6F6B9D}"/>
                </a:ext>
              </a:extLst>
            </p:cNvPr>
            <p:cNvSpPr txBox="1"/>
            <p:nvPr/>
          </p:nvSpPr>
          <p:spPr>
            <a:xfrm>
              <a:off x="5142572" y="7169511"/>
              <a:ext cx="501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6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畳用</a:t>
              </a:r>
              <a:endParaRPr lang="ja-JP" altLang="en-US" sz="700" dirty="0"/>
            </a:p>
          </p:txBody>
        </p:sp>
      </p:grp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1C592B5D-D527-3A56-0BA2-847CCE04D8FF}"/>
              </a:ext>
            </a:extLst>
          </p:cNvPr>
          <p:cNvSpPr txBox="1"/>
          <p:nvPr/>
        </p:nvSpPr>
        <p:spPr>
          <a:xfrm>
            <a:off x="5584689" y="7045150"/>
            <a:ext cx="1100512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latin typeface="+mn-ea"/>
              </a:rPr>
              <a:t>エアコン</a:t>
            </a:r>
            <a:r>
              <a:rPr lang="en-US" altLang="ja-JP" sz="900" b="1" i="0" u="none" strike="noStrike" spc="-80" dirty="0">
                <a:latin typeface="+mn-ea"/>
              </a:rPr>
              <a:t>S</a:t>
            </a:r>
            <a:r>
              <a:rPr lang="ja-JP" altLang="en-US" sz="900" b="1" i="0" u="none" strike="noStrike" spc="-80" dirty="0">
                <a:latin typeface="+mn-ea"/>
              </a:rPr>
              <a:t>シリーズ</a:t>
            </a:r>
            <a:r>
              <a:rPr lang="en-US" altLang="ja-JP" sz="800" b="1" i="0" u="none" strike="noStrike" spc="7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CSH-S22AR</a:t>
            </a:r>
            <a:r>
              <a:rPr lang="en-US" altLang="ja-JP" sz="800" b="1" spc="7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-A</a:t>
            </a:r>
            <a:endParaRPr lang="en-US" altLang="ja-JP" sz="800" b="1" i="0" u="none" strike="noStrike" spc="7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234" name="図 233">
            <a:extLst>
              <a:ext uri="{FF2B5EF4-FFF2-40B4-BE49-F238E27FC236}">
                <a16:creationId xmlns:a16="http://schemas.microsoft.com/office/drawing/2014/main" id="{F9EB295A-81A0-2490-27B1-66CC51D74F1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2" y="4122171"/>
            <a:ext cx="1967342" cy="1298498"/>
          </a:xfrm>
          <a:prstGeom prst="rect">
            <a:avLst/>
          </a:prstGeom>
        </p:spPr>
      </p:pic>
      <p:pic>
        <p:nvPicPr>
          <p:cNvPr id="249" name="図 248">
            <a:extLst>
              <a:ext uri="{FF2B5EF4-FFF2-40B4-BE49-F238E27FC236}">
                <a16:creationId xmlns:a16="http://schemas.microsoft.com/office/drawing/2014/main" id="{EDDBC914-9A5C-E8C8-E6EA-C96E88A48F2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32" y="6132932"/>
            <a:ext cx="1196604" cy="1502286"/>
          </a:xfrm>
          <a:prstGeom prst="rect">
            <a:avLst/>
          </a:prstGeom>
        </p:spPr>
      </p:pic>
      <p:cxnSp>
        <p:nvCxnSpPr>
          <p:cNvPr id="255" name="直線コネクタ 254">
            <a:extLst>
              <a:ext uri="{FF2B5EF4-FFF2-40B4-BE49-F238E27FC236}">
                <a16:creationId xmlns:a16="http://schemas.microsoft.com/office/drawing/2014/main" id="{87483157-C3FA-A418-39F3-06C10ED38B84}"/>
              </a:ext>
            </a:extLst>
          </p:cNvPr>
          <p:cNvCxnSpPr>
            <a:cxnSpLocks/>
          </p:cNvCxnSpPr>
          <p:nvPr/>
        </p:nvCxnSpPr>
        <p:spPr>
          <a:xfrm>
            <a:off x="5593887" y="7107320"/>
            <a:ext cx="0" cy="4588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C771FAED-4F44-13F3-3C5E-CBBA969608CB}"/>
              </a:ext>
            </a:extLst>
          </p:cNvPr>
          <p:cNvGrpSpPr/>
          <p:nvPr/>
        </p:nvGrpSpPr>
        <p:grpSpPr>
          <a:xfrm>
            <a:off x="5745449" y="7319300"/>
            <a:ext cx="1438221" cy="369332"/>
            <a:chOff x="501883" y="3271695"/>
            <a:chExt cx="1448543" cy="369332"/>
          </a:xfrm>
        </p:grpSpPr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5D3EA854-EB46-AF14-21FD-1DD3961D79D3}"/>
                </a:ext>
              </a:extLst>
            </p:cNvPr>
            <p:cNvSpPr txBox="1"/>
            <p:nvPr/>
          </p:nvSpPr>
          <p:spPr>
            <a:xfrm>
              <a:off x="850638" y="3271695"/>
              <a:ext cx="10997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1" i="0" u="none" strike="noStrike" spc="-2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19,000</a:t>
              </a:r>
              <a:endParaRPr lang="en-US" altLang="ja-JP" b="1" spc="-20" dirty="0">
                <a:latin typeface="Bahnschrift" panose="020B0502040204020203" pitchFamily="34" charset="0"/>
              </a:endParaRPr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8E02BED6-91DA-0046-4E08-E2E104EC2FC4}"/>
                </a:ext>
              </a:extLst>
            </p:cNvPr>
            <p:cNvSpPr txBox="1"/>
            <p:nvPr/>
          </p:nvSpPr>
          <p:spPr>
            <a:xfrm>
              <a:off x="501883" y="3380427"/>
              <a:ext cx="55148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00" b="1" i="0" u="none" strike="noStrike" dirty="0">
                  <a:latin typeface="Bahnschrift" panose="020B0502040204020203" pitchFamily="34" charset="0"/>
                </a:rPr>
                <a:t>補助額</a:t>
              </a:r>
              <a:endParaRPr lang="ja-JP" altLang="en-US" sz="800" dirty="0">
                <a:latin typeface="Bahnschrift" panose="020B0502040204020203" pitchFamily="34" charset="0"/>
              </a:endParaRP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CF47B2BB-D8BC-EC26-8C29-7CA56D7B8873}"/>
                </a:ext>
              </a:extLst>
            </p:cNvPr>
            <p:cNvSpPr txBox="1"/>
            <p:nvPr/>
          </p:nvSpPr>
          <p:spPr>
            <a:xfrm>
              <a:off x="1468840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65" name="グループ化 264">
            <a:extLst>
              <a:ext uri="{FF2B5EF4-FFF2-40B4-BE49-F238E27FC236}">
                <a16:creationId xmlns:a16="http://schemas.microsoft.com/office/drawing/2014/main" id="{C4811DF6-D636-0C7D-6BFC-F91CE706D7C4}"/>
              </a:ext>
            </a:extLst>
          </p:cNvPr>
          <p:cNvGrpSpPr/>
          <p:nvPr/>
        </p:nvGrpSpPr>
        <p:grpSpPr>
          <a:xfrm>
            <a:off x="974450" y="8262024"/>
            <a:ext cx="1389556" cy="250382"/>
            <a:chOff x="791831" y="1456721"/>
            <a:chExt cx="1389556" cy="250382"/>
          </a:xfrm>
        </p:grpSpPr>
        <p:sp>
          <p:nvSpPr>
            <p:cNvPr id="266" name="テキスト ボックス 265">
              <a:extLst>
                <a:ext uri="{FF2B5EF4-FFF2-40B4-BE49-F238E27FC236}">
                  <a16:creationId xmlns:a16="http://schemas.microsoft.com/office/drawing/2014/main" id="{6D0E484C-4F85-38D2-48E7-E6D2AB739462}"/>
                </a:ext>
              </a:extLst>
            </p:cNvPr>
            <p:cNvSpPr txBox="1"/>
            <p:nvPr/>
          </p:nvSpPr>
          <p:spPr>
            <a:xfrm>
              <a:off x="791831" y="1456721"/>
              <a:ext cx="1149617" cy="233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spc="-20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spc="-20" dirty="0" smtClean="0">
                  <a:solidFill>
                    <a:schemeClr val="bg1"/>
                  </a:solidFill>
                  <a:latin typeface="+mn-ea"/>
                </a:rPr>
                <a:t>エアコン</a:t>
              </a:r>
              <a:r>
                <a:rPr lang="en-US" altLang="ja-JP" sz="700" b="1" spc="-20" dirty="0" smtClean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ja-JP" altLang="en-US" sz="700" b="1" i="0" u="none" strike="noStrike" spc="-20" dirty="0" smtClean="0">
                  <a:solidFill>
                    <a:schemeClr val="bg1"/>
                  </a:solidFill>
                  <a:latin typeface="+mn-ea"/>
                </a:rPr>
                <a:t>台</a:t>
              </a:r>
              <a:r>
                <a:rPr lang="en-US" altLang="ja-JP" sz="700" b="1" i="0" u="none" strike="noStrike" spc="-20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spc="-2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267" name="テキスト ボックス 266">
              <a:extLst>
                <a:ext uri="{FF2B5EF4-FFF2-40B4-BE49-F238E27FC236}">
                  <a16:creationId xmlns:a16="http://schemas.microsoft.com/office/drawing/2014/main" id="{C612C261-8FC1-0612-E173-701A926D48DE}"/>
                </a:ext>
              </a:extLst>
            </p:cNvPr>
            <p:cNvSpPr txBox="1"/>
            <p:nvPr/>
          </p:nvSpPr>
          <p:spPr>
            <a:xfrm>
              <a:off x="1464904" y="1473000"/>
              <a:ext cx="716483" cy="234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chemeClr val="bg1"/>
                  </a:solidFill>
                  <a:latin typeface="+mn-ea"/>
                </a:rPr>
                <a:t>リビング</a:t>
              </a:r>
              <a:endParaRPr lang="en-US" altLang="ja-JP" sz="1050" b="1" i="0" u="none" strike="noStrike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grpSp>
        <p:nvGrpSpPr>
          <p:cNvPr id="270" name="グループ化 269">
            <a:extLst>
              <a:ext uri="{FF2B5EF4-FFF2-40B4-BE49-F238E27FC236}">
                <a16:creationId xmlns:a16="http://schemas.microsoft.com/office/drawing/2014/main" id="{1C80BDC4-F36A-27BB-1E0A-B2FD55405CEA}"/>
              </a:ext>
            </a:extLst>
          </p:cNvPr>
          <p:cNvGrpSpPr/>
          <p:nvPr/>
        </p:nvGrpSpPr>
        <p:grpSpPr>
          <a:xfrm>
            <a:off x="5247758" y="7916515"/>
            <a:ext cx="1587511" cy="584775"/>
            <a:chOff x="1755629" y="2917513"/>
            <a:chExt cx="1587511" cy="584775"/>
          </a:xfrm>
        </p:grpSpPr>
        <p:sp>
          <p:nvSpPr>
            <p:cNvPr id="271" name="テキスト ボックス 270">
              <a:extLst>
                <a:ext uri="{FF2B5EF4-FFF2-40B4-BE49-F238E27FC236}">
                  <a16:creationId xmlns:a16="http://schemas.microsoft.com/office/drawing/2014/main" id="{BC771881-8E10-5F90-836F-05B46D0E413E}"/>
                </a:ext>
              </a:extLst>
            </p:cNvPr>
            <p:cNvSpPr txBox="1"/>
            <p:nvPr/>
          </p:nvSpPr>
          <p:spPr>
            <a:xfrm>
              <a:off x="1755629" y="2917513"/>
              <a:ext cx="15875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3100" b="1" spc="30" dirty="0" smtClean="0">
                  <a:solidFill>
                    <a:srgbClr val="FDD000"/>
                  </a:solidFill>
                  <a:latin typeface="Bahnschrift" panose="020B0502040204020203" pitchFamily="34" charset="0"/>
                </a:rPr>
                <a:t>2</a:t>
              </a:r>
              <a:r>
                <a:rPr lang="en-US" altLang="ja-JP" sz="3100" b="1" spc="3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0</a:t>
              </a:r>
              <a:r>
                <a:rPr lang="en-US" altLang="ja-JP" sz="3100" b="1" i="0" u="none" strike="noStrike" spc="30" dirty="0" smtClean="0">
                  <a:solidFill>
                    <a:srgbClr val="FDD000"/>
                  </a:solidFill>
                  <a:latin typeface="Bahnschrift" panose="020B0502040204020203" pitchFamily="34" charset="0"/>
                </a:rPr>
                <a:t>6,000</a:t>
              </a:r>
              <a:endParaRPr lang="en-US" altLang="ja-JP" sz="3100" b="1" spc="3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72" name="テキスト ボックス 271">
              <a:extLst>
                <a:ext uri="{FF2B5EF4-FFF2-40B4-BE49-F238E27FC236}">
                  <a16:creationId xmlns:a16="http://schemas.microsoft.com/office/drawing/2014/main" id="{A9EC92BC-B2E4-3B90-18A4-CC9084B854E4}"/>
                </a:ext>
              </a:extLst>
            </p:cNvPr>
            <p:cNvSpPr txBox="1"/>
            <p:nvPr/>
          </p:nvSpPr>
          <p:spPr>
            <a:xfrm>
              <a:off x="3095564" y="3118142"/>
              <a:ext cx="2366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spc="-8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円</a:t>
              </a:r>
              <a:endParaRPr lang="en-US" altLang="ja-JP" sz="1600" b="1" spc="-8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273" name="グループ化 272">
            <a:extLst>
              <a:ext uri="{FF2B5EF4-FFF2-40B4-BE49-F238E27FC236}">
                <a16:creationId xmlns:a16="http://schemas.microsoft.com/office/drawing/2014/main" id="{6F3EA54D-E046-65D6-C439-0328ACD58CAC}"/>
              </a:ext>
            </a:extLst>
          </p:cNvPr>
          <p:cNvGrpSpPr/>
          <p:nvPr/>
        </p:nvGrpSpPr>
        <p:grpSpPr>
          <a:xfrm>
            <a:off x="4504349" y="8117912"/>
            <a:ext cx="756331" cy="230832"/>
            <a:chOff x="4504349" y="5683101"/>
            <a:chExt cx="756331" cy="230832"/>
          </a:xfrm>
        </p:grpSpPr>
        <p:sp>
          <p:nvSpPr>
            <p:cNvPr id="274" name="四角形: 角を丸くする 273">
              <a:extLst>
                <a:ext uri="{FF2B5EF4-FFF2-40B4-BE49-F238E27FC236}">
                  <a16:creationId xmlns:a16="http://schemas.microsoft.com/office/drawing/2014/main" id="{2CE84E66-1C00-EF86-CDA0-265B0D60E6F4}"/>
                </a:ext>
              </a:extLst>
            </p:cNvPr>
            <p:cNvSpPr/>
            <p:nvPr/>
          </p:nvSpPr>
          <p:spPr>
            <a:xfrm>
              <a:off x="4519246" y="5693175"/>
              <a:ext cx="732746" cy="196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E059CA80-E93C-260F-90B5-356254DD55B5}"/>
                </a:ext>
              </a:extLst>
            </p:cNvPr>
            <p:cNvSpPr txBox="1"/>
            <p:nvPr/>
          </p:nvSpPr>
          <p:spPr>
            <a:xfrm>
              <a:off x="4504349" y="5683101"/>
              <a:ext cx="7563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0E3775"/>
                  </a:solidFill>
                </a:rPr>
                <a:t>合計補助額</a:t>
              </a:r>
            </a:p>
          </p:txBody>
        </p:sp>
      </p:grp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8FE12211-6FAF-D10A-2DB8-8507F85C2395}"/>
              </a:ext>
            </a:extLst>
          </p:cNvPr>
          <p:cNvGrpSpPr/>
          <p:nvPr/>
        </p:nvGrpSpPr>
        <p:grpSpPr>
          <a:xfrm>
            <a:off x="4534605" y="9080866"/>
            <a:ext cx="214960" cy="214960"/>
            <a:chOff x="5716321" y="2211356"/>
            <a:chExt cx="214960" cy="214960"/>
          </a:xfrm>
        </p:grpSpPr>
        <p:sp>
          <p:nvSpPr>
            <p:cNvPr id="277" name="楕円 276">
              <a:extLst>
                <a:ext uri="{FF2B5EF4-FFF2-40B4-BE49-F238E27FC236}">
                  <a16:creationId xmlns:a16="http://schemas.microsoft.com/office/drawing/2014/main" id="{FE57EB17-6C58-5971-19F6-7D4CD61473B2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CC9785CE-3793-C9CE-00B8-91B0E0AACBE3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279" name="直線コネクタ 278">
                <a:extLst>
                  <a:ext uri="{FF2B5EF4-FFF2-40B4-BE49-F238E27FC236}">
                    <a16:creationId xmlns:a16="http://schemas.microsoft.com/office/drawing/2014/main" id="{53465C54-ED53-15C6-C686-F44031C06EA9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コネクタ 279">
                <a:extLst>
                  <a:ext uri="{FF2B5EF4-FFF2-40B4-BE49-F238E27FC236}">
                    <a16:creationId xmlns:a16="http://schemas.microsoft.com/office/drawing/2014/main" id="{948BFA26-D68B-A19C-5BE6-6609E21E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A80291D6-41DC-E07C-CC57-90A2974A75E6}"/>
              </a:ext>
            </a:extLst>
          </p:cNvPr>
          <p:cNvGrpSpPr/>
          <p:nvPr/>
        </p:nvGrpSpPr>
        <p:grpSpPr>
          <a:xfrm>
            <a:off x="4476696" y="8547254"/>
            <a:ext cx="700843" cy="451992"/>
            <a:chOff x="1507643" y="1748598"/>
            <a:chExt cx="700843" cy="451992"/>
          </a:xfrm>
        </p:grpSpPr>
        <p:pic>
          <p:nvPicPr>
            <p:cNvPr id="282" name="図 281">
              <a:extLst>
                <a:ext uri="{FF2B5EF4-FFF2-40B4-BE49-F238E27FC236}">
                  <a16:creationId xmlns:a16="http://schemas.microsoft.com/office/drawing/2014/main" id="{7760A47F-661C-E4B2-8E8B-7AA2F307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21" y="1748598"/>
              <a:ext cx="621816" cy="451992"/>
            </a:xfrm>
            <a:prstGeom prst="rect">
              <a:avLst/>
            </a:prstGeom>
          </p:spPr>
        </p:pic>
        <p:sp>
          <p:nvSpPr>
            <p:cNvPr id="283" name="テキスト ボックス 282">
              <a:extLst>
                <a:ext uri="{FF2B5EF4-FFF2-40B4-BE49-F238E27FC236}">
                  <a16:creationId xmlns:a16="http://schemas.microsoft.com/office/drawing/2014/main" id="{CA94BB46-AC76-6627-DFB7-43783D1D655E}"/>
                </a:ext>
              </a:extLst>
            </p:cNvPr>
            <p:cNvSpPr txBox="1"/>
            <p:nvPr/>
          </p:nvSpPr>
          <p:spPr>
            <a:xfrm>
              <a:off x="1507643" y="1879077"/>
              <a:ext cx="700843" cy="193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リビングに！</a:t>
              </a:r>
              <a:endParaRPr lang="ja-JP" altLang="en-US" sz="65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B3DD5C52-18BD-A597-DD50-3A9BC91D822E}"/>
              </a:ext>
            </a:extLst>
          </p:cNvPr>
          <p:cNvGrpSpPr/>
          <p:nvPr/>
        </p:nvGrpSpPr>
        <p:grpSpPr>
          <a:xfrm>
            <a:off x="3387871" y="9507349"/>
            <a:ext cx="1430773" cy="610703"/>
            <a:chOff x="2352749" y="9486902"/>
            <a:chExt cx="1430773" cy="610703"/>
          </a:xfrm>
        </p:grpSpPr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79CC8365-4A0C-5529-38F7-91296B7B2721}"/>
                </a:ext>
              </a:extLst>
            </p:cNvPr>
            <p:cNvSpPr txBox="1"/>
            <p:nvPr/>
          </p:nvSpPr>
          <p:spPr>
            <a:xfrm>
              <a:off x="2352749" y="9574385"/>
              <a:ext cx="13381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800" b="1" i="0" u="none" strike="noStrike" spc="-8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130,000</a:t>
              </a:r>
              <a:endParaRPr lang="ja-JP" altLang="en-US" sz="2800" spc="-80" dirty="0">
                <a:solidFill>
                  <a:srgbClr val="E8342F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92" name="テキスト ボックス 291">
              <a:extLst>
                <a:ext uri="{FF2B5EF4-FFF2-40B4-BE49-F238E27FC236}">
                  <a16:creationId xmlns:a16="http://schemas.microsoft.com/office/drawing/2014/main" id="{91C655F5-B520-B233-FA53-D8D7C3979123}"/>
                </a:ext>
              </a:extLst>
            </p:cNvPr>
            <p:cNvSpPr txBox="1"/>
            <p:nvPr/>
          </p:nvSpPr>
          <p:spPr>
            <a:xfrm>
              <a:off x="3462629" y="9767217"/>
              <a:ext cx="32089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300" b="1" i="0" u="none" strike="noStrike" spc="-100" dirty="0">
                  <a:latin typeface="Bahnschrift" panose="020B0502040204020203" pitchFamily="34" charset="0"/>
                </a:rPr>
                <a:t>円</a:t>
              </a:r>
              <a:endParaRPr lang="ja-JP" altLang="en-US" sz="1300" spc="-100" dirty="0">
                <a:latin typeface="Bahnschrift" panose="020B0502040204020203" pitchFamily="34" charset="0"/>
              </a:endParaRPr>
            </a:p>
          </p:txBody>
        </p:sp>
        <p:sp>
          <p:nvSpPr>
            <p:cNvPr id="293" name="テキスト ボックス 292">
              <a:extLst>
                <a:ext uri="{FF2B5EF4-FFF2-40B4-BE49-F238E27FC236}">
                  <a16:creationId xmlns:a16="http://schemas.microsoft.com/office/drawing/2014/main" id="{A5CF65FD-E409-C01F-921D-1249D818273D}"/>
                </a:ext>
              </a:extLst>
            </p:cNvPr>
            <p:cNvSpPr txBox="1"/>
            <p:nvPr/>
          </p:nvSpPr>
          <p:spPr>
            <a:xfrm>
              <a:off x="2371508" y="9486902"/>
              <a:ext cx="598659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50" b="1" i="0" u="none" strike="noStrike" dirty="0">
                  <a:latin typeface="Bahnschrift" panose="020B0502040204020203" pitchFamily="34" charset="0"/>
                </a:rPr>
                <a:t>補助額</a:t>
              </a:r>
              <a:endParaRPr lang="ja-JP" altLang="en-US" sz="95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99" name="グループ化 298">
            <a:extLst>
              <a:ext uri="{FF2B5EF4-FFF2-40B4-BE49-F238E27FC236}">
                <a16:creationId xmlns:a16="http://schemas.microsoft.com/office/drawing/2014/main" id="{A4A99ED0-2683-0155-851B-779ACEBAC2A9}"/>
              </a:ext>
            </a:extLst>
          </p:cNvPr>
          <p:cNvGrpSpPr/>
          <p:nvPr/>
        </p:nvGrpSpPr>
        <p:grpSpPr>
          <a:xfrm>
            <a:off x="3525524" y="8594734"/>
            <a:ext cx="700844" cy="246221"/>
            <a:chOff x="2426974" y="8594734"/>
            <a:chExt cx="700844" cy="246221"/>
          </a:xfrm>
        </p:grpSpPr>
        <p:sp>
          <p:nvSpPr>
            <p:cNvPr id="295" name="四角形: 角を丸くする 294">
              <a:extLst>
                <a:ext uri="{FF2B5EF4-FFF2-40B4-BE49-F238E27FC236}">
                  <a16:creationId xmlns:a16="http://schemas.microsoft.com/office/drawing/2014/main" id="{09E442F7-09A6-EC7D-018A-9543D2649301}"/>
                </a:ext>
              </a:extLst>
            </p:cNvPr>
            <p:cNvSpPr/>
            <p:nvPr/>
          </p:nvSpPr>
          <p:spPr>
            <a:xfrm>
              <a:off x="2428971" y="8634785"/>
              <a:ext cx="667322" cy="154136"/>
            </a:xfrm>
            <a:prstGeom prst="roundRect">
              <a:avLst/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DD000"/>
                </a:solidFill>
              </a:endParaRPr>
            </a:p>
          </p:txBody>
        </p:sp>
        <p:sp>
          <p:nvSpPr>
            <p:cNvPr id="296" name="テキスト ボックス 295">
              <a:extLst>
                <a:ext uri="{FF2B5EF4-FFF2-40B4-BE49-F238E27FC236}">
                  <a16:creationId xmlns:a16="http://schemas.microsoft.com/office/drawing/2014/main" id="{70D96DD0-EA5E-3822-904F-C71FC0F30FFA}"/>
                </a:ext>
              </a:extLst>
            </p:cNvPr>
            <p:cNvSpPr txBox="1"/>
            <p:nvPr/>
          </p:nvSpPr>
          <p:spPr>
            <a:xfrm>
              <a:off x="2426974" y="8594734"/>
              <a:ext cx="70084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10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3</a:t>
              </a:r>
              <a:r>
                <a:rPr lang="ja-JP" altLang="en-US" sz="10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～</a:t>
              </a:r>
              <a:r>
                <a:rPr lang="en-US" altLang="ja-JP" sz="10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5</a:t>
              </a:r>
              <a:r>
                <a:rPr lang="ja-JP" altLang="en-US" sz="95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人用</a:t>
              </a:r>
              <a:endParaRPr lang="ja-JP" altLang="en-US" sz="950" dirty="0"/>
            </a:p>
          </p:txBody>
        </p:sp>
      </p:grp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8FF96C4D-F31F-553F-5D4B-125949FA0457}"/>
              </a:ext>
            </a:extLst>
          </p:cNvPr>
          <p:cNvSpPr txBox="1"/>
          <p:nvPr/>
        </p:nvSpPr>
        <p:spPr>
          <a:xfrm>
            <a:off x="3411353" y="8778996"/>
            <a:ext cx="1467034" cy="43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00"/>
              </a:lnSpc>
            </a:pPr>
            <a:r>
              <a:rPr lang="ja-JP" altLang="en-US" sz="1200" b="1" i="0" u="none" strike="noStrike" spc="-150" baseline="0" dirty="0">
                <a:solidFill>
                  <a:srgbClr val="000000"/>
                </a:solidFill>
                <a:latin typeface="+mn-ea"/>
              </a:rPr>
              <a:t>エコキュート</a:t>
            </a:r>
            <a:endParaRPr lang="en-US" altLang="ja-JP" sz="1200" b="1" i="0" u="none" strike="noStrike" spc="-150" baseline="0" dirty="0">
              <a:solidFill>
                <a:srgbClr val="000000"/>
              </a:solidFill>
              <a:latin typeface="+mn-ea"/>
            </a:endParaRPr>
          </a:p>
          <a:p>
            <a:pPr algn="l">
              <a:lnSpc>
                <a:spcPts val="1400"/>
              </a:lnSpc>
            </a:pPr>
            <a:r>
              <a:rPr lang="en-US" altLang="ja-JP" sz="1150" b="1" i="0" u="none" strike="noStrike" spc="3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CHP-HXE37AY5</a:t>
            </a:r>
          </a:p>
        </p:txBody>
      </p:sp>
      <p:grpSp>
        <p:nvGrpSpPr>
          <p:cNvPr id="302" name="グループ化 301">
            <a:extLst>
              <a:ext uri="{FF2B5EF4-FFF2-40B4-BE49-F238E27FC236}">
                <a16:creationId xmlns:a16="http://schemas.microsoft.com/office/drawing/2014/main" id="{CE8ED5D3-ABC9-E78E-BA4F-14FDC3EE6EAE}"/>
              </a:ext>
            </a:extLst>
          </p:cNvPr>
          <p:cNvGrpSpPr/>
          <p:nvPr/>
        </p:nvGrpSpPr>
        <p:grpSpPr>
          <a:xfrm>
            <a:off x="3468217" y="9176512"/>
            <a:ext cx="1089012" cy="323165"/>
            <a:chOff x="2369667" y="9167749"/>
            <a:chExt cx="1089012" cy="323165"/>
          </a:xfrm>
        </p:grpSpPr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37FED80D-5668-F722-7D94-E72A78790B43}"/>
                </a:ext>
              </a:extLst>
            </p:cNvPr>
            <p:cNvSpPr txBox="1"/>
            <p:nvPr/>
          </p:nvSpPr>
          <p:spPr>
            <a:xfrm>
              <a:off x="2369667" y="9167749"/>
              <a:ext cx="108901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900"/>
                </a:lnSpc>
              </a:pP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HiraginoUDSansStd-W4"/>
                </a:rPr>
                <a:t>無線</a:t>
              </a:r>
              <a:r>
                <a:rPr lang="en-US" altLang="ja-JP" sz="800" b="0" i="0" u="none" strike="noStrike" baseline="0" dirty="0">
                  <a:solidFill>
                    <a:srgbClr val="000000"/>
                  </a:solidFill>
                  <a:latin typeface="HiraginoUDSansStd-W4"/>
                </a:rPr>
                <a:t>LAN</a:t>
              </a:r>
              <a:r>
                <a:rPr lang="ja-JP" altLang="en-US" sz="800" b="0" i="0" u="none" strike="noStrike" spc="-150" baseline="0" dirty="0">
                  <a:solidFill>
                    <a:srgbClr val="000000"/>
                  </a:solidFill>
                  <a:latin typeface="HiraginoUDSansStd-W4"/>
                </a:rPr>
                <a:t>インターホン</a:t>
              </a:r>
            </a:p>
            <a:p>
              <a:pPr algn="l">
                <a:lnSpc>
                  <a:spcPts val="900"/>
                </a:lnSpc>
              </a:pPr>
              <a:r>
                <a:rPr lang="ja-JP" altLang="en-US" sz="800" b="0" i="0" u="none" strike="noStrike" spc="-150" baseline="0" dirty="0">
                  <a:solidFill>
                    <a:srgbClr val="000000"/>
                  </a:solidFill>
                  <a:latin typeface="HiraginoUDSansStd-W4"/>
                </a:rPr>
                <a:t>リモコン</a:t>
              </a:r>
              <a:r>
                <a:rPr lang="ja-JP" altLang="en-US" sz="800" b="0" i="0" u="none" strike="noStrike" baseline="0" dirty="0">
                  <a:solidFill>
                    <a:srgbClr val="000000"/>
                  </a:solidFill>
                  <a:latin typeface="HiraginoUDSansStd-W4"/>
                </a:rPr>
                <a:t>選択時</a:t>
              </a:r>
            </a:p>
          </p:txBody>
        </p:sp>
        <p:sp>
          <p:nvSpPr>
            <p:cNvPr id="298" name="四角形: 角を丸くする 297">
              <a:extLst>
                <a:ext uri="{FF2B5EF4-FFF2-40B4-BE49-F238E27FC236}">
                  <a16:creationId xmlns:a16="http://schemas.microsoft.com/office/drawing/2014/main" id="{AA977438-7290-5E15-A339-FB628E196E2A}"/>
                </a:ext>
              </a:extLst>
            </p:cNvPr>
            <p:cNvSpPr/>
            <p:nvPr/>
          </p:nvSpPr>
          <p:spPr>
            <a:xfrm>
              <a:off x="2417066" y="9179822"/>
              <a:ext cx="953021" cy="262613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4" name="グループ化 303">
            <a:extLst>
              <a:ext uri="{FF2B5EF4-FFF2-40B4-BE49-F238E27FC236}">
                <a16:creationId xmlns:a16="http://schemas.microsoft.com/office/drawing/2014/main" id="{E8893704-3223-288C-034E-1CBCADFBE4FC}"/>
              </a:ext>
            </a:extLst>
          </p:cNvPr>
          <p:cNvGrpSpPr/>
          <p:nvPr/>
        </p:nvGrpSpPr>
        <p:grpSpPr>
          <a:xfrm>
            <a:off x="5645578" y="9591011"/>
            <a:ext cx="501496" cy="215444"/>
            <a:chOff x="5114985" y="7169511"/>
            <a:chExt cx="501496" cy="215444"/>
          </a:xfrm>
        </p:grpSpPr>
        <p:sp>
          <p:nvSpPr>
            <p:cNvPr id="305" name="四角形: 角を丸くする 304">
              <a:extLst>
                <a:ext uri="{FF2B5EF4-FFF2-40B4-BE49-F238E27FC236}">
                  <a16:creationId xmlns:a16="http://schemas.microsoft.com/office/drawing/2014/main" id="{F4D0CCB4-6051-3634-817C-70E4333753B3}"/>
                </a:ext>
              </a:extLst>
            </p:cNvPr>
            <p:cNvSpPr/>
            <p:nvPr/>
          </p:nvSpPr>
          <p:spPr>
            <a:xfrm>
              <a:off x="5168265" y="7215343"/>
              <a:ext cx="354331" cy="124241"/>
            </a:xfrm>
            <a:prstGeom prst="roundRect">
              <a:avLst>
                <a:gd name="adj" fmla="val 31160"/>
              </a:avLst>
            </a:prstGeom>
            <a:solidFill>
              <a:srgbClr val="FDD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D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06" name="テキスト ボックス 305">
              <a:extLst>
                <a:ext uri="{FF2B5EF4-FFF2-40B4-BE49-F238E27FC236}">
                  <a16:creationId xmlns:a16="http://schemas.microsoft.com/office/drawing/2014/main" id="{08680399-C0A3-338D-74FE-D5EE4AC1FB81}"/>
                </a:ext>
              </a:extLst>
            </p:cNvPr>
            <p:cNvSpPr txBox="1"/>
            <p:nvPr/>
          </p:nvSpPr>
          <p:spPr>
            <a:xfrm>
              <a:off x="5114985" y="7169511"/>
              <a:ext cx="501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8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14</a:t>
              </a:r>
              <a:r>
                <a:rPr lang="ja-JP" altLang="en-US" sz="700" b="0" i="0" u="none" strike="noStrike" baseline="0" dirty="0">
                  <a:solidFill>
                    <a:srgbClr val="001AB3"/>
                  </a:solidFill>
                  <a:latin typeface="HiraginoUDSansStd-W4"/>
                </a:rPr>
                <a:t>畳用</a:t>
              </a:r>
              <a:endParaRPr lang="ja-JP" altLang="en-US" sz="700" dirty="0"/>
            </a:p>
          </p:txBody>
        </p:sp>
      </p:grp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55FC8044-C101-029D-8C4B-5DEDC7BED9D9}"/>
              </a:ext>
            </a:extLst>
          </p:cNvPr>
          <p:cNvSpPr txBox="1"/>
          <p:nvPr/>
        </p:nvSpPr>
        <p:spPr>
          <a:xfrm>
            <a:off x="4742383" y="9458699"/>
            <a:ext cx="1100512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エアコン</a:t>
            </a:r>
            <a:r>
              <a:rPr lang="en-US" altLang="ja-JP" sz="900" b="1" i="0" u="none" strike="noStrike" spc="-80" dirty="0">
                <a:solidFill>
                  <a:srgbClr val="000000"/>
                </a:solidFill>
                <a:latin typeface="+mn-ea"/>
              </a:rPr>
              <a:t>S</a:t>
            </a: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シリーズ</a:t>
            </a:r>
            <a:r>
              <a:rPr lang="en-US" altLang="ja-JP" sz="800" b="1" i="0" u="none" strike="noStrike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CSH-S40AR</a:t>
            </a:r>
            <a:r>
              <a:rPr lang="en-US" altLang="ja-JP" sz="800" b="1" spc="7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2-A</a:t>
            </a:r>
            <a:endParaRPr lang="en-US" altLang="ja-JP" sz="800" b="1" i="0" u="none" strike="noStrike" spc="7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82BBE92A-17F3-4A1C-1771-B90144B3E1A4}"/>
              </a:ext>
            </a:extLst>
          </p:cNvPr>
          <p:cNvGrpSpPr/>
          <p:nvPr/>
        </p:nvGrpSpPr>
        <p:grpSpPr>
          <a:xfrm>
            <a:off x="4745318" y="9726102"/>
            <a:ext cx="1333894" cy="384721"/>
            <a:chOff x="379552" y="3257535"/>
            <a:chExt cx="1333894" cy="384721"/>
          </a:xfrm>
        </p:grpSpPr>
        <p:sp>
          <p:nvSpPr>
            <p:cNvPr id="309" name="テキスト ボックス 308">
              <a:extLst>
                <a:ext uri="{FF2B5EF4-FFF2-40B4-BE49-F238E27FC236}">
                  <a16:creationId xmlns:a16="http://schemas.microsoft.com/office/drawing/2014/main" id="{5DB9A75D-B4B0-7CEC-2132-9CA9188EAD7A}"/>
                </a:ext>
              </a:extLst>
            </p:cNvPr>
            <p:cNvSpPr txBox="1"/>
            <p:nvPr/>
          </p:nvSpPr>
          <p:spPr>
            <a:xfrm>
              <a:off x="748230" y="3257535"/>
              <a:ext cx="926143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900" b="1" i="0" u="none" strike="noStrike" spc="30" dirty="0">
                  <a:solidFill>
                    <a:srgbClr val="E8342F"/>
                  </a:solidFill>
                  <a:latin typeface="Bahnschrift" panose="020B0502040204020203" pitchFamily="34" charset="0"/>
                </a:rPr>
                <a:t>26,000</a:t>
              </a:r>
              <a:endParaRPr lang="en-US" altLang="ja-JP" sz="1900" b="1" spc="30" dirty="0">
                <a:latin typeface="Bahnschrift" panose="020B0502040204020203" pitchFamily="34" charset="0"/>
              </a:endParaRPr>
            </a:p>
          </p:txBody>
        </p:sp>
        <p:sp>
          <p:nvSpPr>
            <p:cNvPr id="310" name="テキスト ボックス 309">
              <a:extLst>
                <a:ext uri="{FF2B5EF4-FFF2-40B4-BE49-F238E27FC236}">
                  <a16:creationId xmlns:a16="http://schemas.microsoft.com/office/drawing/2014/main" id="{654A063B-C682-B143-DDBA-7794F936578F}"/>
                </a:ext>
              </a:extLst>
            </p:cNvPr>
            <p:cNvSpPr txBox="1"/>
            <p:nvPr/>
          </p:nvSpPr>
          <p:spPr>
            <a:xfrm>
              <a:off x="379552" y="3389205"/>
              <a:ext cx="600530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50" b="1" i="0" u="none" strike="noStrike" spc="-10" dirty="0">
                  <a:latin typeface="Bahnschrift" panose="020B0502040204020203" pitchFamily="34" charset="0"/>
                </a:rPr>
                <a:t>補助額</a:t>
              </a:r>
              <a:endParaRPr lang="ja-JP" altLang="en-US" sz="950" spc="-10" dirty="0">
                <a:latin typeface="Bahnschrift" panose="020B0502040204020203" pitchFamily="34" charset="0"/>
              </a:endParaRPr>
            </a:p>
          </p:txBody>
        </p:sp>
        <p:sp>
          <p:nvSpPr>
            <p:cNvPr id="311" name="テキスト ボックス 310">
              <a:extLst>
                <a:ext uri="{FF2B5EF4-FFF2-40B4-BE49-F238E27FC236}">
                  <a16:creationId xmlns:a16="http://schemas.microsoft.com/office/drawing/2014/main" id="{FE719A70-CDBB-58AA-4B02-46BCA0F33FF0}"/>
                </a:ext>
              </a:extLst>
            </p:cNvPr>
            <p:cNvSpPr txBox="1"/>
            <p:nvPr/>
          </p:nvSpPr>
          <p:spPr>
            <a:xfrm>
              <a:off x="1476789" y="3372733"/>
              <a:ext cx="236657" cy="223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 spc="-80" dirty="0">
                  <a:latin typeface="Bahnschrift" panose="020B0502040204020203" pitchFamily="34" charset="0"/>
                </a:rPr>
                <a:t>円</a:t>
              </a:r>
              <a:endParaRPr lang="en-US" altLang="ja-JP" sz="850" b="1" spc="-80" dirty="0">
                <a:latin typeface="Bahnschrift" panose="020B0502040204020203" pitchFamily="34" charset="0"/>
              </a:endParaRPr>
            </a:p>
          </p:txBody>
        </p:sp>
      </p:grpSp>
      <p:pic>
        <p:nvPicPr>
          <p:cNvPr id="315" name="図 314">
            <a:extLst>
              <a:ext uri="{FF2B5EF4-FFF2-40B4-BE49-F238E27FC236}">
                <a16:creationId xmlns:a16="http://schemas.microsoft.com/office/drawing/2014/main" id="{E6EA3E04-0A5A-7FA0-2D6B-1C85F50202B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7" y="7850465"/>
            <a:ext cx="684520" cy="569562"/>
          </a:xfrm>
          <a:prstGeom prst="rect">
            <a:avLst/>
          </a:prstGeom>
        </p:spPr>
      </p:pic>
      <p:pic>
        <p:nvPicPr>
          <p:cNvPr id="317" name="図 316">
            <a:extLst>
              <a:ext uri="{FF2B5EF4-FFF2-40B4-BE49-F238E27FC236}">
                <a16:creationId xmlns:a16="http://schemas.microsoft.com/office/drawing/2014/main" id="{FFA7445E-925A-FDCA-E61C-F279FC5A29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0" y="7799871"/>
            <a:ext cx="1494448" cy="295232"/>
          </a:xfrm>
          <a:prstGeom prst="rect">
            <a:avLst/>
          </a:prstGeom>
        </p:spPr>
      </p:pic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3ABC504B-0248-A610-9870-1CC1D63B767B}"/>
              </a:ext>
            </a:extLst>
          </p:cNvPr>
          <p:cNvSpPr txBox="1"/>
          <p:nvPr/>
        </p:nvSpPr>
        <p:spPr>
          <a:xfrm rot="21426754">
            <a:off x="1141569" y="7822498"/>
            <a:ext cx="1495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spc="30" dirty="0">
                <a:solidFill>
                  <a:srgbClr val="033171"/>
                </a:solidFill>
              </a:rPr>
              <a:t>電気温水器からの入替え</a:t>
            </a:r>
          </a:p>
        </p:txBody>
      </p:sp>
      <p:pic>
        <p:nvPicPr>
          <p:cNvPr id="322" name="図 321">
            <a:extLst>
              <a:ext uri="{FF2B5EF4-FFF2-40B4-BE49-F238E27FC236}">
                <a16:creationId xmlns:a16="http://schemas.microsoft.com/office/drawing/2014/main" id="{D3D68781-22C9-C6BE-8448-062E84626C9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92" y="8523854"/>
            <a:ext cx="1131287" cy="1489223"/>
          </a:xfrm>
          <a:prstGeom prst="rect">
            <a:avLst/>
          </a:prstGeom>
        </p:spPr>
      </p:pic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E72DF44D-37EE-2BD3-6168-CAD5F932DA38}"/>
              </a:ext>
            </a:extLst>
          </p:cNvPr>
          <p:cNvSpPr/>
          <p:nvPr/>
        </p:nvSpPr>
        <p:spPr>
          <a:xfrm>
            <a:off x="543444" y="5527451"/>
            <a:ext cx="6473865" cy="492425"/>
          </a:xfrm>
          <a:custGeom>
            <a:avLst/>
            <a:gdLst>
              <a:gd name="connsiteX0" fmla="*/ 84997 w 6473865"/>
              <a:gd name="connsiteY0" fmla="*/ 0 h 492425"/>
              <a:gd name="connsiteX1" fmla="*/ 6388868 w 6473865"/>
              <a:gd name="connsiteY1" fmla="*/ 0 h 492425"/>
              <a:gd name="connsiteX2" fmla="*/ 6473865 w 6473865"/>
              <a:gd name="connsiteY2" fmla="*/ 97333 h 492425"/>
              <a:gd name="connsiteX3" fmla="*/ 6473865 w 6473865"/>
              <a:gd name="connsiteY3" fmla="*/ 492425 h 492425"/>
              <a:gd name="connsiteX4" fmla="*/ 0 w 6473865"/>
              <a:gd name="connsiteY4" fmla="*/ 492425 h 492425"/>
              <a:gd name="connsiteX5" fmla="*/ 0 w 6473865"/>
              <a:gd name="connsiteY5" fmla="*/ 97333 h 492425"/>
              <a:gd name="connsiteX6" fmla="*/ 84997 w 6473865"/>
              <a:gd name="connsiteY6" fmla="*/ 0 h 49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3865" h="492425">
                <a:moveTo>
                  <a:pt x="84997" y="0"/>
                </a:moveTo>
                <a:lnTo>
                  <a:pt x="6388868" y="0"/>
                </a:lnTo>
                <a:cubicBezTo>
                  <a:pt x="6435811" y="0"/>
                  <a:pt x="6473865" y="43577"/>
                  <a:pt x="6473865" y="97333"/>
                </a:cubicBezTo>
                <a:lnTo>
                  <a:pt x="6473865" y="492425"/>
                </a:lnTo>
                <a:lnTo>
                  <a:pt x="0" y="492425"/>
                </a:lnTo>
                <a:lnTo>
                  <a:pt x="0" y="97333"/>
                </a:lnTo>
                <a:cubicBezTo>
                  <a:pt x="0" y="43577"/>
                  <a:pt x="38054" y="0"/>
                  <a:pt x="84997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tile tx="0" ty="0" sx="10000" sy="10000" flip="none" algn="tl"/>
          </a:blip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b="1" dirty="0"/>
          </a:p>
        </p:txBody>
      </p:sp>
      <p:sp>
        <p:nvSpPr>
          <p:cNvPr id="330" name="四角形: 角を丸くする 329">
            <a:extLst>
              <a:ext uri="{FF2B5EF4-FFF2-40B4-BE49-F238E27FC236}">
                <a16:creationId xmlns:a16="http://schemas.microsoft.com/office/drawing/2014/main" id="{432D13EC-8F4E-A616-175E-BD73F0AAA1E7}"/>
              </a:ext>
            </a:extLst>
          </p:cNvPr>
          <p:cNvSpPr/>
          <p:nvPr/>
        </p:nvSpPr>
        <p:spPr>
          <a:xfrm>
            <a:off x="546307" y="5523503"/>
            <a:ext cx="6473865" cy="2178858"/>
          </a:xfrm>
          <a:prstGeom prst="roundRect">
            <a:avLst>
              <a:gd name="adj" fmla="val 3901"/>
            </a:avLst>
          </a:prstGeom>
          <a:noFill/>
          <a:ln w="22225">
            <a:solidFill>
              <a:srgbClr val="0E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2C55B9EB-7AC0-BDC9-B1BA-5EC7071DCD3D}"/>
              </a:ext>
            </a:extLst>
          </p:cNvPr>
          <p:cNvSpPr txBox="1"/>
          <p:nvPr/>
        </p:nvSpPr>
        <p:spPr>
          <a:xfrm>
            <a:off x="981315" y="5778441"/>
            <a:ext cx="1149617" cy="22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700" b="1" i="0" u="none" strike="noStrike" spc="-20" dirty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700" b="1" i="0" u="none" strike="noStrike" spc="-20" dirty="0">
                <a:solidFill>
                  <a:schemeClr val="bg1"/>
                </a:solidFill>
                <a:latin typeface="+mn-ea"/>
              </a:rPr>
              <a:t>エアコン合計</a:t>
            </a:r>
            <a:r>
              <a:rPr lang="en-US" altLang="ja-JP" sz="700" b="1" i="0" u="none" strike="noStrike" spc="-20" dirty="0">
                <a:solidFill>
                  <a:schemeClr val="bg1"/>
                </a:solidFill>
                <a:latin typeface="+mn-ea"/>
              </a:rPr>
              <a:t>2</a:t>
            </a:r>
            <a:r>
              <a:rPr lang="ja-JP" altLang="en-US" sz="700" b="1" i="0" u="none" strike="noStrike" spc="-20" dirty="0">
                <a:solidFill>
                  <a:schemeClr val="bg1"/>
                </a:solidFill>
                <a:latin typeface="+mn-ea"/>
              </a:rPr>
              <a:t>台</a:t>
            </a:r>
            <a:r>
              <a:rPr lang="en-US" altLang="ja-JP" sz="700" b="1" i="0" u="none" strike="noStrike" spc="-20" dirty="0">
                <a:solidFill>
                  <a:schemeClr val="bg1"/>
                </a:solidFill>
                <a:latin typeface="+mn-ea"/>
              </a:rPr>
              <a:t>】</a:t>
            </a:r>
            <a:endParaRPr lang="en-US" altLang="ja-JP" sz="800" b="1" i="0" u="none" strike="noStrike" spc="-20" dirty="0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AAF1AEF1-E794-AFCF-8B6C-220383F60CBD}"/>
              </a:ext>
            </a:extLst>
          </p:cNvPr>
          <p:cNvSpPr txBox="1"/>
          <p:nvPr/>
        </p:nvSpPr>
        <p:spPr>
          <a:xfrm>
            <a:off x="1779801" y="5794720"/>
            <a:ext cx="716483" cy="234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1050" b="1" i="0" u="none" strike="noStrike" dirty="0">
                <a:solidFill>
                  <a:schemeClr val="bg1"/>
                </a:solidFill>
                <a:latin typeface="+mn-ea"/>
              </a:rPr>
              <a:t>リビング</a:t>
            </a:r>
            <a:endParaRPr lang="en-US" altLang="ja-JP" sz="1050" b="1" i="0" u="none" strike="noStrike" dirty="0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A79361CC-9938-798D-B34C-53E12AF951A4}"/>
              </a:ext>
            </a:extLst>
          </p:cNvPr>
          <p:cNvSpPr txBox="1"/>
          <p:nvPr/>
        </p:nvSpPr>
        <p:spPr>
          <a:xfrm>
            <a:off x="2431733" y="5794720"/>
            <a:ext cx="475641" cy="234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1050" b="1" i="0" u="none" strike="noStrike" dirty="0">
                <a:solidFill>
                  <a:schemeClr val="bg1"/>
                </a:solidFill>
                <a:latin typeface="+mn-ea"/>
              </a:rPr>
              <a:t>寝室</a:t>
            </a:r>
            <a:endParaRPr lang="en-US" altLang="ja-JP" sz="1050" b="1" i="0" u="none" strike="noStrike" dirty="0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DF037BE1-228E-C505-6B79-37992D78CF6A}"/>
              </a:ext>
            </a:extLst>
          </p:cNvPr>
          <p:cNvSpPr txBox="1"/>
          <p:nvPr/>
        </p:nvSpPr>
        <p:spPr>
          <a:xfrm>
            <a:off x="2319973" y="5799907"/>
            <a:ext cx="245088" cy="242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1250" b="1" i="0" u="none" strike="noStrike" spc="-80" dirty="0">
                <a:solidFill>
                  <a:schemeClr val="bg1"/>
                </a:solidFill>
                <a:latin typeface="Aptos Display" panose="020B0004020202020204" pitchFamily="34" charset="0"/>
              </a:rPr>
              <a:t>+</a:t>
            </a:r>
            <a:endParaRPr lang="en-US" altLang="ja-JP" sz="1250" b="1" i="0" u="none" strike="noStrike" spc="-80" dirty="0">
              <a:solidFill>
                <a:schemeClr val="bg1"/>
              </a:solidFill>
              <a:latin typeface="Aptos Display" panose="020B0004020202020204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C3C83199-7A9B-B486-4200-EA568C30239C}"/>
              </a:ext>
            </a:extLst>
          </p:cNvPr>
          <p:cNvGrpSpPr/>
          <p:nvPr/>
        </p:nvGrpSpPr>
        <p:grpSpPr>
          <a:xfrm>
            <a:off x="5235606" y="5480693"/>
            <a:ext cx="1587511" cy="584775"/>
            <a:chOff x="1755629" y="2917513"/>
            <a:chExt cx="1587511" cy="584775"/>
          </a:xfrm>
        </p:grpSpPr>
        <p:sp>
          <p:nvSpPr>
            <p:cNvPr id="197" name="テキスト ボックス 196">
              <a:extLst>
                <a:ext uri="{FF2B5EF4-FFF2-40B4-BE49-F238E27FC236}">
                  <a16:creationId xmlns:a16="http://schemas.microsoft.com/office/drawing/2014/main" id="{4D3A5AB8-9522-64C8-631A-BB3746CF94D5}"/>
                </a:ext>
              </a:extLst>
            </p:cNvPr>
            <p:cNvSpPr txBox="1"/>
            <p:nvPr/>
          </p:nvSpPr>
          <p:spPr>
            <a:xfrm>
              <a:off x="1755629" y="2917513"/>
              <a:ext cx="15875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3100" b="1" i="0" u="none" strike="noStrike" spc="3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145,000</a:t>
              </a:r>
              <a:endParaRPr lang="en-US" altLang="ja-JP" sz="3100" b="1" spc="3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CCD39D35-B604-0ED7-E76D-5EB7FF605339}"/>
                </a:ext>
              </a:extLst>
            </p:cNvPr>
            <p:cNvSpPr txBox="1"/>
            <p:nvPr/>
          </p:nvSpPr>
          <p:spPr>
            <a:xfrm>
              <a:off x="3095564" y="3118142"/>
              <a:ext cx="2366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spc="-80" dirty="0">
                  <a:solidFill>
                    <a:srgbClr val="FDD000"/>
                  </a:solidFill>
                  <a:latin typeface="Bahnschrift" panose="020B0502040204020203" pitchFamily="34" charset="0"/>
                </a:rPr>
                <a:t>円</a:t>
              </a:r>
              <a:endParaRPr lang="en-US" altLang="ja-JP" sz="1600" b="1" spc="-80" dirty="0">
                <a:solidFill>
                  <a:srgbClr val="FDD000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666BE7C4-3754-A23F-2A43-A0E24707D8A3}"/>
              </a:ext>
            </a:extLst>
          </p:cNvPr>
          <p:cNvGrpSpPr/>
          <p:nvPr/>
        </p:nvGrpSpPr>
        <p:grpSpPr>
          <a:xfrm>
            <a:off x="4504349" y="5684328"/>
            <a:ext cx="756331" cy="230832"/>
            <a:chOff x="4504349" y="5676377"/>
            <a:chExt cx="756331" cy="230832"/>
          </a:xfrm>
        </p:grpSpPr>
        <p:sp>
          <p:nvSpPr>
            <p:cNvPr id="200" name="四角形: 角を丸くする 199">
              <a:extLst>
                <a:ext uri="{FF2B5EF4-FFF2-40B4-BE49-F238E27FC236}">
                  <a16:creationId xmlns:a16="http://schemas.microsoft.com/office/drawing/2014/main" id="{0345F3FA-A9C4-7462-2032-B0B1AA221F7E}"/>
                </a:ext>
              </a:extLst>
            </p:cNvPr>
            <p:cNvSpPr/>
            <p:nvPr/>
          </p:nvSpPr>
          <p:spPr>
            <a:xfrm>
              <a:off x="4519246" y="5693175"/>
              <a:ext cx="732746" cy="1960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テキスト ボックス 200">
              <a:extLst>
                <a:ext uri="{FF2B5EF4-FFF2-40B4-BE49-F238E27FC236}">
                  <a16:creationId xmlns:a16="http://schemas.microsoft.com/office/drawing/2014/main" id="{896BB678-6212-42D3-D316-95F96496FCE0}"/>
                </a:ext>
              </a:extLst>
            </p:cNvPr>
            <p:cNvSpPr txBox="1"/>
            <p:nvPr/>
          </p:nvSpPr>
          <p:spPr>
            <a:xfrm>
              <a:off x="4504349" y="5676377"/>
              <a:ext cx="7563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0E3775"/>
                  </a:solidFill>
                </a:rPr>
                <a:t>合計補助額</a:t>
              </a:r>
            </a:p>
          </p:txBody>
        </p:sp>
      </p:grpSp>
      <p:pic>
        <p:nvPicPr>
          <p:cNvPr id="241" name="図 240">
            <a:extLst>
              <a:ext uri="{FF2B5EF4-FFF2-40B4-BE49-F238E27FC236}">
                <a16:creationId xmlns:a16="http://schemas.microsoft.com/office/drawing/2014/main" id="{B6FFA7AE-64FD-E41D-FA82-92D447715A0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8" y="5480693"/>
            <a:ext cx="684520" cy="569562"/>
          </a:xfrm>
          <a:prstGeom prst="rect">
            <a:avLst/>
          </a:prstGeom>
        </p:spPr>
      </p:pic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15220CFB-7D42-8252-E189-93D53B63F18A}"/>
              </a:ext>
            </a:extLst>
          </p:cNvPr>
          <p:cNvSpPr txBox="1"/>
          <p:nvPr/>
        </p:nvSpPr>
        <p:spPr>
          <a:xfrm>
            <a:off x="281141" y="3699862"/>
            <a:ext cx="7175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700" i="0" u="none" strike="noStrike" spc="-50" dirty="0">
                <a:latin typeface="GothicBBBPr5-Medium"/>
              </a:rPr>
              <a:t>※</a:t>
            </a:r>
            <a:r>
              <a:rPr lang="ja-JP" altLang="en-US" sz="700" i="0" u="none" strike="noStrike" spc="-50" dirty="0">
                <a:latin typeface="GothicBBBPr5-Medium"/>
              </a:rPr>
              <a:t>工事の実</a:t>
            </a:r>
            <a:r>
              <a:rPr lang="ja-JP" altLang="en-US" sz="700" i="0" u="none" strike="noStrike" spc="-150" dirty="0">
                <a:latin typeface="GothicBBBPr5-Medium"/>
              </a:rPr>
              <a:t>施：</a:t>
            </a:r>
            <a:r>
              <a:rPr lang="ja-JP" altLang="en-US" sz="700" i="0" u="none" strike="noStrike" dirty="0">
                <a:latin typeface="GothicBBBPr5-Medium"/>
              </a:rPr>
              <a:t>令和</a:t>
            </a:r>
            <a:r>
              <a:rPr lang="ja-JP" altLang="en-US" sz="700" i="0" u="none" strike="noStrike" spc="-150" dirty="0">
                <a:latin typeface="GothicBBBPr5-Medium"/>
              </a:rPr>
              <a:t>５年１１月２</a:t>
            </a:r>
            <a:r>
              <a:rPr lang="ja-JP" altLang="en-US" sz="700" i="0" u="none" strike="noStrike" spc="-500" dirty="0">
                <a:latin typeface="GothicBBBPr5-Medium"/>
              </a:rPr>
              <a:t>日</a:t>
            </a:r>
            <a:r>
              <a:rPr lang="ja-JP" altLang="en-US" sz="700" i="0" u="none" strike="noStrike" spc="-50" dirty="0">
                <a:latin typeface="GothicBBBPr5-Medium"/>
              </a:rPr>
              <a:t>（令和５年度経済対策閣議決定日</a:t>
            </a:r>
            <a:r>
              <a:rPr lang="ja-JP" altLang="en-US" sz="700" i="0" u="none" strike="noStrike" spc="-300" dirty="0">
                <a:latin typeface="GothicBBBPr5-Medium"/>
              </a:rPr>
              <a:t>）</a:t>
            </a:r>
            <a:r>
              <a:rPr lang="ja-JP" altLang="en-US" sz="700" i="0" u="none" strike="noStrike" spc="-50" dirty="0">
                <a:latin typeface="GothicBBBPr5-Medium"/>
              </a:rPr>
              <a:t>以降に工事に着手するものが対象</a:t>
            </a:r>
            <a:r>
              <a:rPr lang="ja-JP" altLang="en-US" sz="700" i="0" u="none" strike="noStrike" spc="-600" dirty="0">
                <a:latin typeface="GothicBBBPr5-Medium"/>
              </a:rPr>
              <a:t>。</a:t>
            </a:r>
            <a:r>
              <a:rPr lang="ja-JP" altLang="en-US" sz="700" i="0" u="none" strike="noStrike" spc="-100" dirty="0">
                <a:latin typeface="GothicBBBPr5-Medium"/>
              </a:rPr>
              <a:t>（ </a:t>
            </a:r>
            <a:r>
              <a:rPr lang="ja-JP" altLang="en-US" sz="700" i="0" u="none" strike="noStrike" spc="-40" dirty="0">
                <a:latin typeface="GothicBBBPr5-Medium"/>
              </a:rPr>
              <a:t>工事請負契約後に行われる工事</a:t>
            </a:r>
            <a:r>
              <a:rPr lang="ja-JP" altLang="en-US" sz="700" i="0" u="none" strike="noStrike" spc="-100" dirty="0">
                <a:latin typeface="GothicBBBPr5-Medium"/>
              </a:rPr>
              <a:t>であること</a:t>
            </a:r>
            <a:r>
              <a:rPr lang="ja-JP" altLang="en-US" sz="700" i="0" u="none" strike="noStrike" spc="-300" dirty="0">
                <a:latin typeface="GothicBBBPr5-Medium"/>
              </a:rPr>
              <a:t>）</a:t>
            </a:r>
            <a:r>
              <a:rPr lang="ja-JP" altLang="en-US" sz="700" i="0" u="none" strike="noStrike" spc="-40" dirty="0">
                <a:latin typeface="GothicBBBPr5-Medium"/>
              </a:rPr>
              <a:t> </a:t>
            </a:r>
            <a:r>
              <a:rPr lang="en-US" altLang="ja-JP" sz="700" i="0" u="none" strike="noStrike" spc="-50" dirty="0">
                <a:latin typeface="GothicBBBPr5-Medium"/>
              </a:rPr>
              <a:t>※</a:t>
            </a:r>
            <a:r>
              <a:rPr lang="ja-JP" altLang="en-US" sz="700" i="0" u="none" strike="noStrike" spc="-40" dirty="0">
                <a:latin typeface="GothicBBBPr5-Medium"/>
              </a:rPr>
              <a:t>交付申請期間</a:t>
            </a:r>
            <a:r>
              <a:rPr lang="ja-JP" altLang="en-US" sz="700" i="0" u="none" strike="noStrike" spc="-150" dirty="0">
                <a:latin typeface="GothicBBBPr5-Medium"/>
              </a:rPr>
              <a:t>：</a:t>
            </a:r>
            <a:r>
              <a:rPr lang="ja-JP" altLang="en-US" sz="700" i="0" u="none" strike="noStrike" spc="-50" dirty="0">
                <a:latin typeface="GothicBBBPr5-Medium"/>
              </a:rPr>
              <a:t>令和</a:t>
            </a:r>
            <a:r>
              <a:rPr lang="ja-JP" altLang="en-US" sz="700" i="0" u="none" strike="noStrike" spc="-150" dirty="0">
                <a:latin typeface="GothicBBBPr5-Medium"/>
              </a:rPr>
              <a:t>６年</a:t>
            </a:r>
            <a:r>
              <a:rPr lang="ja-JP" altLang="en-US" sz="700" i="0" u="none" strike="noStrike" spc="-150" dirty="0" smtClean="0">
                <a:latin typeface="GothicBBBPr5-Medium"/>
              </a:rPr>
              <a:t>３月</a:t>
            </a:r>
            <a:r>
              <a:rPr lang="ja-JP" altLang="en-US" sz="700" spc="-150" dirty="0" smtClean="0">
                <a:latin typeface="GothicBBBPr5-Medium"/>
              </a:rPr>
              <a:t>２９日</a:t>
            </a:r>
            <a:r>
              <a:rPr lang="ja-JP" altLang="en-US" sz="700" i="0" u="none" strike="noStrike" spc="-50" dirty="0" smtClean="0">
                <a:latin typeface="GothicBBBPr5-Medium"/>
              </a:rPr>
              <a:t>～</a:t>
            </a:r>
            <a:r>
              <a:rPr lang="ja-JP" altLang="en-US" sz="700" spc="-50" dirty="0">
                <a:latin typeface="GothicBBBPr5-Medium"/>
              </a:rPr>
              <a:t>。</a:t>
            </a:r>
            <a:endParaRPr lang="ja-JP" altLang="en-US" sz="700" i="0" u="none" strike="noStrike" spc="-50" dirty="0">
              <a:latin typeface="GothicBBBPr5-Medium"/>
            </a:endParaRPr>
          </a:p>
          <a:p>
            <a:pPr algn="l"/>
            <a:r>
              <a:rPr lang="ja-JP" altLang="en-US" sz="700" i="0" u="none" strike="noStrike" spc="-80" dirty="0" smtClean="0">
                <a:latin typeface="GothicBBBPr5-Medium"/>
              </a:rPr>
              <a:t>予算</a:t>
            </a:r>
            <a:r>
              <a:rPr lang="ja-JP" altLang="en-US" sz="700" i="0" u="none" strike="noStrike" spc="-80" dirty="0">
                <a:latin typeface="GothicBBBPr5-Medium"/>
              </a:rPr>
              <a:t>上限に達するま</a:t>
            </a:r>
            <a:r>
              <a:rPr lang="ja-JP" altLang="en-US" sz="700" i="0" u="none" strike="noStrike" spc="-400" dirty="0">
                <a:latin typeface="GothicBBBPr5-Medium"/>
              </a:rPr>
              <a:t>で</a:t>
            </a:r>
            <a:r>
              <a:rPr lang="ja-JP" altLang="en-US" sz="700" i="0" u="none" strike="noStrike" spc="-80" dirty="0">
                <a:latin typeface="GothicBBBPr5-Medium"/>
              </a:rPr>
              <a:t>（</a:t>
            </a:r>
            <a:r>
              <a:rPr lang="ja-JP" altLang="en-US" sz="700" i="0" u="none" strike="noStrike" spc="-160" dirty="0">
                <a:latin typeface="GothicBBBPr5-Medium"/>
              </a:rPr>
              <a:t>遅くとも</a:t>
            </a:r>
            <a:r>
              <a:rPr lang="ja-JP" altLang="en-US" sz="700" i="0" u="none" strike="noStrike" dirty="0">
                <a:latin typeface="GothicBBBPr5-Medium"/>
              </a:rPr>
              <a:t>令和</a:t>
            </a:r>
            <a:r>
              <a:rPr lang="ja-JP" altLang="en-US" sz="700" i="0" u="none" strike="noStrike" spc="-160" dirty="0">
                <a:latin typeface="GothicBBBPr5-Medium"/>
              </a:rPr>
              <a:t>６年１２月３１日まで</a:t>
            </a:r>
            <a:r>
              <a:rPr lang="ja-JP" altLang="en-US" sz="700" i="0" u="none" strike="noStrike" spc="-400" dirty="0">
                <a:latin typeface="GothicBBBPr5-Medium"/>
              </a:rPr>
              <a:t>）</a:t>
            </a:r>
            <a:r>
              <a:rPr lang="ja-JP" altLang="en-US" sz="700" i="0" u="none" strike="noStrike" spc="-150" dirty="0">
                <a:latin typeface="GothicBBBPr5-Medium"/>
              </a:rPr>
              <a:t>。 </a:t>
            </a:r>
            <a:r>
              <a:rPr lang="en-US" altLang="ja-JP" sz="700" i="0" u="none" strike="noStrike" spc="-80" dirty="0">
                <a:latin typeface="GothicBBBPr5-Medium"/>
              </a:rPr>
              <a:t>※</a:t>
            </a:r>
            <a:r>
              <a:rPr lang="ja-JP" altLang="en-US" sz="700" i="0" u="none" strike="noStrike" spc="-80" dirty="0">
                <a:latin typeface="GothicBBBPr5-Medium"/>
              </a:rPr>
              <a:t>お早めの申請をおすすめしま</a:t>
            </a:r>
            <a:r>
              <a:rPr lang="ja-JP" altLang="en-US" sz="700" i="0" u="none" strike="noStrike" spc="-110" dirty="0">
                <a:latin typeface="GothicBBBPr5-Medium"/>
              </a:rPr>
              <a:t>す</a:t>
            </a:r>
            <a:r>
              <a:rPr lang="ja-JP" altLang="en-US" sz="700" i="0" u="none" strike="noStrike" spc="-400" dirty="0">
                <a:latin typeface="GothicBBBPr5-Medium"/>
              </a:rPr>
              <a:t>。</a:t>
            </a:r>
            <a:r>
              <a:rPr lang="ja-JP" altLang="en-US" sz="700" i="0" u="none" strike="noStrike" spc="-50" dirty="0">
                <a:latin typeface="GothicBBBPr5-Medium"/>
              </a:rPr>
              <a:t>締切は予算執行状況に応じて公表します。 </a:t>
            </a:r>
            <a:r>
              <a:rPr lang="en-US" altLang="ja-JP" sz="700" i="0" u="none" strike="noStrike" spc="-50" dirty="0">
                <a:latin typeface="GothicBBBPr5-Medium"/>
              </a:rPr>
              <a:t>※</a:t>
            </a:r>
            <a:r>
              <a:rPr lang="ja-JP" altLang="en-US" sz="700" i="0" u="none" strike="noStrike" spc="-50" dirty="0">
                <a:latin typeface="GothicBBBPr5-Medium"/>
              </a:rPr>
              <a:t>補助額が合計</a:t>
            </a:r>
            <a:r>
              <a:rPr lang="en-US" altLang="ja-JP" sz="700" i="0" u="none" strike="noStrike" spc="-50" dirty="0">
                <a:latin typeface="+mn-ea"/>
              </a:rPr>
              <a:t>50,000</a:t>
            </a:r>
            <a:r>
              <a:rPr lang="ja-JP" altLang="en-US" sz="700" i="0" u="none" strike="noStrike" spc="-50" dirty="0">
                <a:latin typeface="GothicBBBPr5-Medium"/>
              </a:rPr>
              <a:t>円以上で補助対象となります。</a:t>
            </a:r>
            <a:endParaRPr lang="ja-JP" altLang="en-US" sz="700" spc="-50" dirty="0"/>
          </a:p>
        </p:txBody>
      </p: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948BB5C4-99CB-653C-B890-AAE8A5AF6622}"/>
              </a:ext>
            </a:extLst>
          </p:cNvPr>
          <p:cNvGrpSpPr/>
          <p:nvPr/>
        </p:nvGrpSpPr>
        <p:grpSpPr>
          <a:xfrm>
            <a:off x="4057307" y="6047045"/>
            <a:ext cx="700843" cy="451992"/>
            <a:chOff x="1507643" y="1748598"/>
            <a:chExt cx="700843" cy="451992"/>
          </a:xfrm>
        </p:grpSpPr>
        <p:pic>
          <p:nvPicPr>
            <p:cNvPr id="215" name="図 214">
              <a:extLst>
                <a:ext uri="{FF2B5EF4-FFF2-40B4-BE49-F238E27FC236}">
                  <a16:creationId xmlns:a16="http://schemas.microsoft.com/office/drawing/2014/main" id="{3D9181FF-D3F6-E0E6-C0F3-383CD57CD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21" y="1748598"/>
              <a:ext cx="621816" cy="451992"/>
            </a:xfrm>
            <a:prstGeom prst="rect">
              <a:avLst/>
            </a:prstGeom>
          </p:spPr>
        </p:pic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4981968E-6DFD-886D-3ED0-87E5BB943A4E}"/>
                </a:ext>
              </a:extLst>
            </p:cNvPr>
            <p:cNvSpPr txBox="1"/>
            <p:nvPr/>
          </p:nvSpPr>
          <p:spPr>
            <a:xfrm>
              <a:off x="1507643" y="1879077"/>
              <a:ext cx="700843" cy="193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リビングに！</a:t>
              </a:r>
              <a:endParaRPr lang="ja-JP" altLang="en-US" sz="65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17" name="グループ化 216">
            <a:extLst>
              <a:ext uri="{FF2B5EF4-FFF2-40B4-BE49-F238E27FC236}">
                <a16:creationId xmlns:a16="http://schemas.microsoft.com/office/drawing/2014/main" id="{AA69EC28-F761-8AF2-D023-B669C7318833}"/>
              </a:ext>
            </a:extLst>
          </p:cNvPr>
          <p:cNvGrpSpPr/>
          <p:nvPr/>
        </p:nvGrpSpPr>
        <p:grpSpPr>
          <a:xfrm>
            <a:off x="5386192" y="6051099"/>
            <a:ext cx="700843" cy="451992"/>
            <a:chOff x="2038134" y="1748598"/>
            <a:chExt cx="700843" cy="451992"/>
          </a:xfrm>
        </p:grpSpPr>
        <p:pic>
          <p:nvPicPr>
            <p:cNvPr id="218" name="図 217">
              <a:extLst>
                <a:ext uri="{FF2B5EF4-FFF2-40B4-BE49-F238E27FC236}">
                  <a16:creationId xmlns:a16="http://schemas.microsoft.com/office/drawing/2014/main" id="{54C37F7D-0B38-7025-1203-0C059984D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647" y="1748598"/>
              <a:ext cx="621816" cy="451992"/>
            </a:xfrm>
            <a:prstGeom prst="rect">
              <a:avLst/>
            </a:prstGeom>
          </p:spPr>
        </p:pic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5939AB26-0C98-C71F-2548-D5CF681CE7BE}"/>
                </a:ext>
              </a:extLst>
            </p:cNvPr>
            <p:cNvSpPr txBox="1"/>
            <p:nvPr/>
          </p:nvSpPr>
          <p:spPr>
            <a:xfrm>
              <a:off x="2038134" y="1820385"/>
              <a:ext cx="700843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子供</a:t>
              </a:r>
              <a:r>
                <a:rPr lang="ja-JP" altLang="en-US" sz="650" b="1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部屋</a:t>
              </a:r>
              <a:r>
                <a:rPr lang="ja-JP" altLang="en-US" sz="500" b="1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</a:t>
              </a:r>
              <a:endParaRPr lang="en-US" altLang="ja-JP" sz="50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900"/>
                </a:lnSpc>
              </a:pPr>
              <a:r>
                <a:rPr lang="ja-JP" altLang="en-US" sz="65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寝室</a:t>
              </a:r>
              <a:r>
                <a:rPr lang="ja-JP" altLang="en-US" sz="500" b="1" i="0" u="none" strike="noStrike" spc="-4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にも！</a:t>
              </a:r>
              <a:endParaRPr lang="ja-JP" altLang="en-US" sz="50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BBF7FC27-EB6A-BB4D-5E3F-FD9231BF01A1}"/>
              </a:ext>
            </a:extLst>
          </p:cNvPr>
          <p:cNvSpPr txBox="1"/>
          <p:nvPr/>
        </p:nvSpPr>
        <p:spPr>
          <a:xfrm rot="21133175">
            <a:off x="384566" y="4351840"/>
            <a:ext cx="1800493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700" b="1" spc="-50" dirty="0">
                <a:solidFill>
                  <a:srgbClr val="224B7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1600" b="1" spc="-50" dirty="0">
                <a:solidFill>
                  <a:srgbClr val="224B7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高効率給湯器</a:t>
            </a:r>
            <a:endParaRPr kumimoji="1" lang="en-US" altLang="ja-JP" sz="1600" b="1" spc="-50" dirty="0">
              <a:solidFill>
                <a:srgbClr val="224B7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700" b="1" spc="-50" dirty="0">
                <a:solidFill>
                  <a:srgbClr val="224B7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b="1" spc="-50" dirty="0">
                <a:solidFill>
                  <a:srgbClr val="224B7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導入促進事業」</a:t>
            </a:r>
            <a:endParaRPr kumimoji="1" lang="en-US" altLang="ja-JP" sz="1600" b="1" spc="-50" dirty="0">
              <a:solidFill>
                <a:srgbClr val="224B7B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600" spc="-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500" b="1" spc="-4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の補助金併用で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4683327-FE8C-19B9-8814-8D9E6741AD1C}"/>
              </a:ext>
            </a:extLst>
          </p:cNvPr>
          <p:cNvSpPr txBox="1"/>
          <p:nvPr/>
        </p:nvSpPr>
        <p:spPr>
          <a:xfrm>
            <a:off x="4457055" y="3006204"/>
            <a:ext cx="1384855" cy="36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900" b="1" i="0" u="none" strike="noStrike" spc="-80" dirty="0">
                <a:solidFill>
                  <a:srgbClr val="000000"/>
                </a:solidFill>
                <a:latin typeface="+mn-ea"/>
              </a:rPr>
              <a:t>エコフィール</a:t>
            </a:r>
            <a:endParaRPr lang="en-US" altLang="ja-JP" sz="900" b="1" i="0" u="none" strike="noStrike" spc="-80" dirty="0">
              <a:solidFill>
                <a:srgbClr val="000000"/>
              </a:solidFill>
              <a:latin typeface="+mn-ea"/>
            </a:endParaRPr>
          </a:p>
          <a:p>
            <a:pPr algn="l">
              <a:lnSpc>
                <a:spcPts val="1100"/>
              </a:lnSpc>
            </a:pPr>
            <a:r>
              <a:rPr lang="en-US" altLang="ja-JP" sz="800" b="1" i="0" u="none" strike="noStrike" spc="5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UKB-EF472</a:t>
            </a:r>
            <a:r>
              <a:rPr lang="en-US" altLang="ja-JP" sz="800" b="1" i="0" u="none" strike="noStrike" spc="-30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</a:t>
            </a:r>
            <a:r>
              <a:rPr lang="ja-JP" altLang="en-US" sz="800" b="1" spc="-90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　</a:t>
            </a:r>
            <a:r>
              <a:rPr lang="ja-JP" altLang="en-US" sz="800" b="1" spc="50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（</a:t>
            </a:r>
            <a:r>
              <a:rPr lang="en-US" altLang="ja-JP" sz="800" b="1" i="0" u="none" strike="noStrike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MSP</a:t>
            </a:r>
            <a:r>
              <a:rPr lang="ja-JP" altLang="en-US" sz="800" b="1" i="0" u="none" strike="noStrike" dirty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）</a:t>
            </a:r>
            <a:endParaRPr lang="en-US" altLang="ja-JP" sz="800" b="1" i="0" u="none" strike="noStrike" spc="5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C6474EE8-21BE-0449-A45E-24CE580B6F60}"/>
              </a:ext>
            </a:extLst>
          </p:cNvPr>
          <p:cNvGrpSpPr/>
          <p:nvPr/>
        </p:nvGrpSpPr>
        <p:grpSpPr>
          <a:xfrm>
            <a:off x="4883242" y="1307061"/>
            <a:ext cx="1381072" cy="272232"/>
            <a:chOff x="792777" y="1307061"/>
            <a:chExt cx="1381072" cy="272232"/>
          </a:xfrm>
        </p:grpSpPr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5716E18E-635F-CD24-3543-0386305A962A}"/>
                </a:ext>
              </a:extLst>
            </p:cNvPr>
            <p:cNvSpPr txBox="1"/>
            <p:nvPr/>
          </p:nvSpPr>
          <p:spPr>
            <a:xfrm>
              <a:off x="792777" y="1307061"/>
              <a:ext cx="654765" cy="222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spc="-50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spc="-50" dirty="0">
                  <a:solidFill>
                    <a:schemeClr val="bg1"/>
                  </a:solidFill>
                  <a:latin typeface="+mn-ea"/>
                </a:rPr>
                <a:t>給湯機</a:t>
              </a:r>
              <a:r>
                <a:rPr lang="en-US" altLang="ja-JP" sz="700" b="1" i="0" u="none" strike="noStrike" spc="-50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spc="-5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B933E359-CEB1-6B9C-B447-2AADD7C8A72E}"/>
                </a:ext>
              </a:extLst>
            </p:cNvPr>
            <p:cNvSpPr txBox="1"/>
            <p:nvPr/>
          </p:nvSpPr>
          <p:spPr>
            <a:xfrm>
              <a:off x="1156503" y="1336662"/>
              <a:ext cx="933184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300" b="1" i="0" u="none" strike="noStrike" spc="-250" dirty="0">
                  <a:solidFill>
                    <a:srgbClr val="FDD000"/>
                  </a:solidFill>
                  <a:latin typeface="+mn-ea"/>
                </a:rPr>
                <a:t>エコ</a:t>
              </a:r>
              <a:r>
                <a:rPr lang="ja-JP" altLang="en-US" sz="1300" b="1" i="0" u="none" strike="noStrike" spc="-500" dirty="0">
                  <a:solidFill>
                    <a:srgbClr val="FDD000"/>
                  </a:solidFill>
                  <a:latin typeface="+mn-ea"/>
                </a:rPr>
                <a:t>フィ</a:t>
              </a:r>
              <a:r>
                <a:rPr lang="ja-JP" altLang="en-US" sz="1300" b="1" i="0" u="none" strike="noStrike" spc="-250" dirty="0">
                  <a:solidFill>
                    <a:srgbClr val="FDD000"/>
                  </a:solidFill>
                  <a:latin typeface="+mn-ea"/>
                </a:rPr>
                <a:t>ール</a:t>
              </a:r>
              <a:endParaRPr lang="en-US" altLang="ja-JP" sz="1300" b="1" i="0" u="none" strike="noStrike" spc="-250" dirty="0">
                <a:solidFill>
                  <a:srgbClr val="FDD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974F936C-4749-B56C-0353-90D129D02385}"/>
                </a:ext>
              </a:extLst>
            </p:cNvPr>
            <p:cNvSpPr txBox="1"/>
            <p:nvPr/>
          </p:nvSpPr>
          <p:spPr>
            <a:xfrm>
              <a:off x="1928761" y="1323130"/>
              <a:ext cx="245088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1250" b="1" i="0" u="none" strike="noStrike" spc="-8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+</a:t>
              </a:r>
              <a:endParaRPr lang="en-US" altLang="ja-JP" sz="1250" b="1" i="0" u="none" strike="noStrike" spc="-80" dirty="0">
                <a:solidFill>
                  <a:schemeClr val="bg1"/>
                </a:solidFill>
                <a:latin typeface="Aptos Display" panose="020B00040202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768471C5-B648-B904-D08A-983ED570C0C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52" y="1811213"/>
            <a:ext cx="702809" cy="1052907"/>
          </a:xfrm>
          <a:prstGeom prst="rect">
            <a:avLst/>
          </a:prstGeom>
        </p:spPr>
      </p:pic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C0B17462-77EE-931A-337C-48DFE34A74F7}"/>
              </a:ext>
            </a:extLst>
          </p:cNvPr>
          <p:cNvGrpSpPr/>
          <p:nvPr/>
        </p:nvGrpSpPr>
        <p:grpSpPr>
          <a:xfrm>
            <a:off x="977269" y="8077961"/>
            <a:ext cx="3213780" cy="287420"/>
            <a:chOff x="785241" y="1311468"/>
            <a:chExt cx="3213780" cy="287420"/>
          </a:xfrm>
        </p:grpSpPr>
        <p:sp>
          <p:nvSpPr>
            <p:cNvPr id="262" name="テキスト ボックス 261">
              <a:extLst>
                <a:ext uri="{FF2B5EF4-FFF2-40B4-BE49-F238E27FC236}">
                  <a16:creationId xmlns:a16="http://schemas.microsoft.com/office/drawing/2014/main" id="{6B4B462D-7EC9-13C1-00B6-8D12EA8D20C9}"/>
                </a:ext>
              </a:extLst>
            </p:cNvPr>
            <p:cNvSpPr txBox="1"/>
            <p:nvPr/>
          </p:nvSpPr>
          <p:spPr>
            <a:xfrm>
              <a:off x="785241" y="1311468"/>
              <a:ext cx="709827" cy="222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spc="50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spc="50" dirty="0">
                  <a:solidFill>
                    <a:schemeClr val="bg1"/>
                  </a:solidFill>
                  <a:latin typeface="+mn-ea"/>
                </a:rPr>
                <a:t>給湯機</a:t>
              </a:r>
              <a:r>
                <a:rPr lang="en-US" altLang="ja-JP" sz="700" b="1" i="0" u="none" strike="noStrike" spc="50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spc="5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263" name="テキスト ボックス 262">
              <a:extLst>
                <a:ext uri="{FF2B5EF4-FFF2-40B4-BE49-F238E27FC236}">
                  <a16:creationId xmlns:a16="http://schemas.microsoft.com/office/drawing/2014/main" id="{CC39B5E3-166B-3EC6-A07F-9592111F7E64}"/>
                </a:ext>
              </a:extLst>
            </p:cNvPr>
            <p:cNvSpPr txBox="1"/>
            <p:nvPr/>
          </p:nvSpPr>
          <p:spPr>
            <a:xfrm>
              <a:off x="1280943" y="1351128"/>
              <a:ext cx="2718078" cy="247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450" b="1" i="0" u="none" strike="noStrike" spc="-80" dirty="0">
                  <a:solidFill>
                    <a:srgbClr val="FDD000"/>
                  </a:solidFill>
                  <a:latin typeface="+mn-ea"/>
                </a:rPr>
                <a:t>高効率プレミアムエコキュート</a:t>
              </a:r>
              <a:endParaRPr lang="en-US" altLang="ja-JP" sz="1450" b="1" i="0" u="none" strike="noStrike" spc="-80" dirty="0">
                <a:solidFill>
                  <a:srgbClr val="FDD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264" name="テキスト ボックス 263">
              <a:extLst>
                <a:ext uri="{FF2B5EF4-FFF2-40B4-BE49-F238E27FC236}">
                  <a16:creationId xmlns:a16="http://schemas.microsoft.com/office/drawing/2014/main" id="{C189A1D3-75D7-8970-32CD-B8EDFFF1B6F9}"/>
                </a:ext>
              </a:extLst>
            </p:cNvPr>
            <p:cNvSpPr txBox="1"/>
            <p:nvPr/>
          </p:nvSpPr>
          <p:spPr>
            <a:xfrm>
              <a:off x="3720837" y="1335758"/>
              <a:ext cx="245088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1250" b="1" i="0" u="none" strike="noStrike" spc="-8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+</a:t>
              </a:r>
              <a:endParaRPr lang="en-US" altLang="ja-JP" sz="1250" b="1" i="0" u="none" strike="noStrike" spc="-80" dirty="0">
                <a:solidFill>
                  <a:schemeClr val="bg1"/>
                </a:solidFill>
                <a:latin typeface="Aptos Display" panose="020B00040202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E1C29660-0C11-0B26-3C12-115A7AF2A676}"/>
              </a:ext>
            </a:extLst>
          </p:cNvPr>
          <p:cNvGrpSpPr/>
          <p:nvPr/>
        </p:nvGrpSpPr>
        <p:grpSpPr>
          <a:xfrm>
            <a:off x="984134" y="5586286"/>
            <a:ext cx="2287041" cy="289087"/>
            <a:chOff x="785241" y="1311468"/>
            <a:chExt cx="2287041" cy="289087"/>
          </a:xfrm>
        </p:grpSpPr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267D302C-3D2F-1DEF-6B95-3FA348BF30A8}"/>
                </a:ext>
              </a:extLst>
            </p:cNvPr>
            <p:cNvSpPr txBox="1"/>
            <p:nvPr/>
          </p:nvSpPr>
          <p:spPr>
            <a:xfrm>
              <a:off x="1236655" y="1351128"/>
              <a:ext cx="1798853" cy="249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ja-JP" altLang="en-US" sz="1450" b="1" i="0" u="none" strike="noStrike" spc="-70" dirty="0">
                  <a:solidFill>
                    <a:srgbClr val="FDD000"/>
                  </a:solidFill>
                  <a:latin typeface="+mn-ea"/>
                </a:rPr>
                <a:t>高効率エコキュート</a:t>
              </a:r>
              <a:endParaRPr lang="en-US" altLang="ja-JP" sz="1450" b="1" i="0" u="none" strike="noStrike" spc="-70" dirty="0">
                <a:solidFill>
                  <a:srgbClr val="FDD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DBA16E65-E4FB-9B57-8BB7-B9194E8DEEE9}"/>
                </a:ext>
              </a:extLst>
            </p:cNvPr>
            <p:cNvSpPr txBox="1"/>
            <p:nvPr/>
          </p:nvSpPr>
          <p:spPr>
            <a:xfrm>
              <a:off x="2827194" y="1335758"/>
              <a:ext cx="245088" cy="242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1250" b="1" i="0" u="none" strike="noStrike" spc="-80" dirty="0">
                  <a:solidFill>
                    <a:schemeClr val="bg1"/>
                  </a:solidFill>
                  <a:latin typeface="Aptos Display" panose="020B0004020202020204" pitchFamily="34" charset="0"/>
                </a:rPr>
                <a:t>+</a:t>
              </a:r>
              <a:endParaRPr lang="en-US" altLang="ja-JP" sz="1250" b="1" i="0" u="none" strike="noStrike" spc="-80" dirty="0">
                <a:solidFill>
                  <a:schemeClr val="bg1"/>
                </a:solidFill>
                <a:latin typeface="Aptos Display" panose="020B00040202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6B5036AC-6F3A-8976-2E66-7B9046FBA49A}"/>
                </a:ext>
              </a:extLst>
            </p:cNvPr>
            <p:cNvSpPr txBox="1"/>
            <p:nvPr/>
          </p:nvSpPr>
          <p:spPr>
            <a:xfrm>
              <a:off x="785241" y="1311468"/>
              <a:ext cx="709827" cy="222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altLang="ja-JP" sz="700" b="1" i="0" u="none" strike="noStrike" spc="50" dirty="0">
                  <a:solidFill>
                    <a:schemeClr val="bg1"/>
                  </a:solidFill>
                  <a:latin typeface="+mn-ea"/>
                </a:rPr>
                <a:t>【</a:t>
              </a:r>
              <a:r>
                <a:rPr lang="ja-JP" altLang="en-US" sz="700" b="1" i="0" u="none" strike="noStrike" spc="50" dirty="0">
                  <a:solidFill>
                    <a:schemeClr val="bg1"/>
                  </a:solidFill>
                  <a:latin typeface="+mn-ea"/>
                </a:rPr>
                <a:t>給湯機</a:t>
              </a:r>
              <a:r>
                <a:rPr lang="en-US" altLang="ja-JP" sz="700" b="1" i="0" u="none" strike="noStrike" spc="50" dirty="0">
                  <a:solidFill>
                    <a:schemeClr val="bg1"/>
                  </a:solidFill>
                  <a:latin typeface="+mn-ea"/>
                </a:rPr>
                <a:t>】</a:t>
              </a:r>
              <a:endParaRPr lang="en-US" altLang="ja-JP" sz="800" b="1" i="0" u="none" strike="noStrike" spc="50" dirty="0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endParaRPr>
            </a:p>
          </p:txBody>
        </p:sp>
      </p:grp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CF8D895-F328-E50D-28AD-D79C777651D3}"/>
              </a:ext>
            </a:extLst>
          </p:cNvPr>
          <p:cNvCxnSpPr/>
          <p:nvPr/>
        </p:nvCxnSpPr>
        <p:spPr>
          <a:xfrm>
            <a:off x="1661101" y="2910877"/>
            <a:ext cx="0" cy="690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F583A79-B75D-6973-154D-456760F66857}"/>
              </a:ext>
            </a:extLst>
          </p:cNvPr>
          <p:cNvCxnSpPr/>
          <p:nvPr/>
        </p:nvCxnSpPr>
        <p:spPr>
          <a:xfrm>
            <a:off x="2973516" y="2910877"/>
            <a:ext cx="0" cy="690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2E6D730-17B3-B3ED-0685-DCBEA9C8008A}"/>
              </a:ext>
            </a:extLst>
          </p:cNvPr>
          <p:cNvCxnSpPr/>
          <p:nvPr/>
        </p:nvCxnSpPr>
        <p:spPr>
          <a:xfrm>
            <a:off x="5819969" y="2910877"/>
            <a:ext cx="0" cy="6908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8FE12211-6FAF-D10A-2DB8-8507F85C2395}"/>
              </a:ext>
            </a:extLst>
          </p:cNvPr>
          <p:cNvGrpSpPr/>
          <p:nvPr/>
        </p:nvGrpSpPr>
        <p:grpSpPr>
          <a:xfrm>
            <a:off x="6003181" y="9087795"/>
            <a:ext cx="214960" cy="214960"/>
            <a:chOff x="5716321" y="2211356"/>
            <a:chExt cx="214960" cy="214960"/>
          </a:xfrm>
        </p:grpSpPr>
        <p:sp>
          <p:nvSpPr>
            <p:cNvPr id="246" name="楕円 245">
              <a:extLst>
                <a:ext uri="{FF2B5EF4-FFF2-40B4-BE49-F238E27FC236}">
                  <a16:creationId xmlns:a16="http://schemas.microsoft.com/office/drawing/2014/main" id="{FE57EB17-6C58-5971-19F6-7D4CD61473B2}"/>
                </a:ext>
              </a:extLst>
            </p:cNvPr>
            <p:cNvSpPr/>
            <p:nvPr/>
          </p:nvSpPr>
          <p:spPr>
            <a:xfrm>
              <a:off x="5716321" y="2211356"/>
              <a:ext cx="214960" cy="214960"/>
            </a:xfrm>
            <a:prstGeom prst="ellipse">
              <a:avLst/>
            </a:prstGeom>
            <a:solidFill>
              <a:srgbClr val="043271"/>
            </a:solidFill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8" name="グループ化 247">
              <a:extLst>
                <a:ext uri="{FF2B5EF4-FFF2-40B4-BE49-F238E27FC236}">
                  <a16:creationId xmlns:a16="http://schemas.microsoft.com/office/drawing/2014/main" id="{CC9785CE-3793-C9CE-00B8-91B0E0AACBE3}"/>
                </a:ext>
              </a:extLst>
            </p:cNvPr>
            <p:cNvGrpSpPr/>
            <p:nvPr/>
          </p:nvGrpSpPr>
          <p:grpSpPr>
            <a:xfrm>
              <a:off x="5778248" y="2268050"/>
              <a:ext cx="87630" cy="97862"/>
              <a:chOff x="5778248" y="2268050"/>
              <a:chExt cx="87630" cy="97862"/>
            </a:xfrm>
          </p:grpSpPr>
          <p:cxnSp>
            <p:nvCxnSpPr>
              <p:cNvPr id="250" name="直線コネクタ 249">
                <a:extLst>
                  <a:ext uri="{FF2B5EF4-FFF2-40B4-BE49-F238E27FC236}">
                    <a16:creationId xmlns:a16="http://schemas.microsoft.com/office/drawing/2014/main" id="{53465C54-ED53-15C6-C686-F44031C06EA9}"/>
                  </a:ext>
                </a:extLst>
              </p:cNvPr>
              <p:cNvCxnSpPr/>
              <p:nvPr/>
            </p:nvCxnSpPr>
            <p:spPr>
              <a:xfrm>
                <a:off x="5823801" y="2268050"/>
                <a:ext cx="0" cy="97862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>
                <a:extLst>
                  <a:ext uri="{FF2B5EF4-FFF2-40B4-BE49-F238E27FC236}">
                    <a16:creationId xmlns:a16="http://schemas.microsoft.com/office/drawing/2014/main" id="{948BFA26-D68B-A19C-5BE6-6609E21E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8248" y="2315527"/>
                <a:ext cx="87630" cy="0"/>
              </a:xfrm>
              <a:prstGeom prst="line">
                <a:avLst/>
              </a:prstGeom>
              <a:ln w="1651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8FF96C4D-F31F-553F-5D4B-125949FA0457}"/>
              </a:ext>
            </a:extLst>
          </p:cNvPr>
          <p:cNvSpPr txBox="1"/>
          <p:nvPr/>
        </p:nvSpPr>
        <p:spPr>
          <a:xfrm>
            <a:off x="6114175" y="8969043"/>
            <a:ext cx="108135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400"/>
              </a:lnSpc>
            </a:pPr>
            <a:r>
              <a:rPr lang="ja-JP" altLang="en-US" sz="1000" b="1" i="0" u="none" strike="noStrike" spc="30" dirty="0" smtClean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電気温水器</a:t>
            </a:r>
            <a:endParaRPr lang="en-US" altLang="ja-JP" sz="1000" b="1" i="0" u="none" strike="noStrike" spc="30" dirty="0" smtClean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l">
              <a:lnSpc>
                <a:spcPts val="1400"/>
              </a:lnSpc>
            </a:pPr>
            <a:r>
              <a:rPr lang="ja-JP" altLang="en-US" sz="1000" b="1" spc="30" dirty="0" smtClean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入替え分</a:t>
            </a:r>
            <a:r>
              <a:rPr lang="ja-JP" altLang="en-US" sz="700" b="1" spc="30" dirty="0" smtClean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（</a:t>
            </a:r>
            <a:r>
              <a:rPr lang="en-US" altLang="ja-JP" sz="700" b="1" spc="30" dirty="0" smtClean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1</a:t>
            </a:r>
            <a:r>
              <a:rPr lang="ja-JP" altLang="en-US" sz="700" b="1" spc="30" dirty="0" smtClean="0">
                <a:solidFill>
                  <a:srgbClr val="0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台）</a:t>
            </a:r>
            <a:endParaRPr lang="en-US" altLang="ja-JP" sz="700" b="1" i="0" u="none" strike="noStrike" spc="30" dirty="0">
              <a:solidFill>
                <a:srgbClr val="0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5DB9A75D-B4B0-7CEC-2132-9CA9188EAD7A}"/>
              </a:ext>
            </a:extLst>
          </p:cNvPr>
          <p:cNvSpPr txBox="1"/>
          <p:nvPr/>
        </p:nvSpPr>
        <p:spPr>
          <a:xfrm>
            <a:off x="6070542" y="9719175"/>
            <a:ext cx="926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spc="30" dirty="0" smtClean="0">
                <a:solidFill>
                  <a:srgbClr val="E8342F"/>
                </a:solidFill>
                <a:latin typeface="Bahnschrift" panose="020B0502040204020203" pitchFamily="34" charset="0"/>
              </a:rPr>
              <a:t>5</a:t>
            </a:r>
            <a:r>
              <a:rPr lang="en-US" altLang="ja-JP" b="1" spc="30" dirty="0">
                <a:solidFill>
                  <a:srgbClr val="E8342F"/>
                </a:solidFill>
                <a:latin typeface="Bahnschrift" panose="020B0502040204020203" pitchFamily="34" charset="0"/>
              </a:rPr>
              <a:t>0</a:t>
            </a:r>
            <a:r>
              <a:rPr lang="en-US" altLang="ja-JP" b="1" i="0" u="none" strike="noStrike" spc="30" dirty="0" smtClean="0">
                <a:solidFill>
                  <a:srgbClr val="E8342F"/>
                </a:solidFill>
                <a:latin typeface="Bahnschrift" panose="020B0502040204020203" pitchFamily="34" charset="0"/>
              </a:rPr>
              <a:t>,000</a:t>
            </a:r>
            <a:endParaRPr lang="en-US" altLang="ja-JP" b="1" spc="30" dirty="0">
              <a:latin typeface="Bahnschrift" panose="020B0502040204020203" pitchFamily="34" charset="0"/>
            </a:endParaRP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654A063B-C682-B143-DDBA-7794F936578F}"/>
              </a:ext>
            </a:extLst>
          </p:cNvPr>
          <p:cNvSpPr txBox="1"/>
          <p:nvPr/>
        </p:nvSpPr>
        <p:spPr>
          <a:xfrm>
            <a:off x="6089787" y="9615316"/>
            <a:ext cx="850699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50" b="1" i="0" u="none" strike="noStrike" spc="-10" dirty="0" smtClean="0">
                <a:latin typeface="Bahnschrift" panose="020B0502040204020203" pitchFamily="34" charset="0"/>
              </a:rPr>
              <a:t>補助追加額</a:t>
            </a:r>
            <a:endParaRPr lang="ja-JP" altLang="en-US" sz="950" spc="-10" dirty="0">
              <a:latin typeface="Bahnschrift" panose="020B0502040204020203" pitchFamily="34" charset="0"/>
            </a:endParaRP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FE719A70-CDBB-58AA-4B02-46BCA0F33FF0}"/>
              </a:ext>
            </a:extLst>
          </p:cNvPr>
          <p:cNvSpPr txBox="1"/>
          <p:nvPr/>
        </p:nvSpPr>
        <p:spPr>
          <a:xfrm>
            <a:off x="6757539" y="9841300"/>
            <a:ext cx="236657" cy="2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50" b="1" spc="-80" dirty="0">
                <a:latin typeface="Bahnschrift" panose="020B0502040204020203" pitchFamily="34" charset="0"/>
              </a:rPr>
              <a:t>円</a:t>
            </a:r>
            <a:endParaRPr lang="en-US" altLang="ja-JP" sz="850" b="1" spc="-80" dirty="0">
              <a:latin typeface="Bahnschrift" panose="020B0502040204020203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497" y="10229837"/>
            <a:ext cx="679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smtClean="0"/>
              <a:t>※</a:t>
            </a:r>
            <a:r>
              <a:rPr kumimoji="1" lang="ja-JP" altLang="en-US" sz="700" dirty="0" smtClean="0"/>
              <a:t>エコキュート及び電気温水器に関しては、「高効率給湯器導入促進事業による家庭部門の省エネルギー推進事業」での申請。</a:t>
            </a:r>
            <a:endParaRPr kumimoji="1" lang="en-US" altLang="ja-JP" sz="700" dirty="0" smtClean="0"/>
          </a:p>
          <a:p>
            <a:r>
              <a:rPr kumimoji="1" lang="en-US" altLang="ja-JP" sz="700" dirty="0" smtClean="0"/>
              <a:t>※</a:t>
            </a:r>
            <a:r>
              <a:rPr kumimoji="1" lang="ja-JP" altLang="en-US" sz="700" dirty="0" smtClean="0"/>
              <a:t>エアコンに関しては、「子育てエコホーム支援事業」での申請。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266879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3238</TotalTime>
  <Words>692</Words>
  <Application>Microsoft Office PowerPoint</Application>
  <PresentationFormat>ユーザー設定</PresentationFormat>
  <Paragraphs>161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1" baseType="lpstr">
      <vt:lpstr>Aptos Display</vt:lpstr>
      <vt:lpstr>DIN2014-Bold</vt:lpstr>
      <vt:lpstr>DIN2014-Regular</vt:lpstr>
      <vt:lpstr>DIN-Bold</vt:lpstr>
      <vt:lpstr>GothicBBBPr5-Medium</vt:lpstr>
      <vt:lpstr>HG丸ｺﾞｼｯｸM-PRO</vt:lpstr>
      <vt:lpstr>HiraginoUDSansStd-W4</vt:lpstr>
      <vt:lpstr>PA1GothicStd-Medium</vt:lpstr>
      <vt:lpstr>PA1GothicStd-Regular</vt:lpstr>
      <vt:lpstr>PAotoGothicStdN-Bold</vt:lpstr>
      <vt:lpstr>PAotoGothicStdN-DeBold</vt:lpstr>
      <vt:lpstr>游ゴシック</vt:lpstr>
      <vt:lpstr>游ゴシック Light</vt:lpstr>
      <vt:lpstr>Arial</vt:lpstr>
      <vt:lpstr>Bahnschrift</vt:lpstr>
      <vt:lpstr>Calibri</vt:lpstr>
      <vt:lpstr>Calibri Light</vt:lpstr>
      <vt:lpstr>Nirmala UI Semilight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椎野 博之</dc:creator>
  <cp:lastModifiedBy>椎野 博之</cp:lastModifiedBy>
  <cp:revision>290</cp:revision>
  <cp:lastPrinted>2023-11-28T05:11:43Z</cp:lastPrinted>
  <dcterms:created xsi:type="dcterms:W3CDTF">2022-11-16T23:29:15Z</dcterms:created>
  <dcterms:modified xsi:type="dcterms:W3CDTF">2024-04-12T07:05:00Z</dcterms:modified>
</cp:coreProperties>
</file>