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60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4F"/>
    <a:srgbClr val="FFC000"/>
    <a:srgbClr val="FFFFFF"/>
    <a:srgbClr val="00A161"/>
    <a:srgbClr val="57B648"/>
    <a:srgbClr val="D18F2F"/>
    <a:srgbClr val="F2CF7C"/>
    <a:srgbClr val="005F22"/>
    <a:srgbClr val="FFF462"/>
    <a:srgbClr val="E6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190" autoAdjust="0"/>
  </p:normalViewPr>
  <p:slideViewPr>
    <p:cSldViewPr snapToGrid="0">
      <p:cViewPr>
        <p:scale>
          <a:sx n="125" d="100"/>
          <a:sy n="125" d="100"/>
        </p:scale>
        <p:origin x="1603" y="-3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375" cy="498966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F9CFB0A6-BE6D-4F3C-B53B-BF51E3003D2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6" tIns="46113" rIns="92226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0" y="4783358"/>
            <a:ext cx="5446723" cy="3913364"/>
          </a:xfrm>
          <a:prstGeom prst="rect">
            <a:avLst/>
          </a:prstGeom>
        </p:spPr>
        <p:txBody>
          <a:bodyPr vert="horz" lIns="92226" tIns="46113" rIns="92226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373"/>
            <a:ext cx="2950375" cy="498966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3"/>
            <a:ext cx="2950374" cy="498966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A8B412ED-AC6A-44C4-A999-B94DA047D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95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412ED-AC6A-44C4-A999-B94DA047D0F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15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78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37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0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87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66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01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69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50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64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4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4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hyperlink" Target="https://kyutou-shoene2024.meti.go.jp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81" y="7880668"/>
            <a:ext cx="1584138" cy="1043486"/>
          </a:xfrm>
          <a:prstGeom prst="rect">
            <a:avLst/>
          </a:prstGeom>
        </p:spPr>
      </p:pic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2EF9ABF6-655F-6C20-F024-F7818E8DE56F}"/>
              </a:ext>
            </a:extLst>
          </p:cNvPr>
          <p:cNvSpPr/>
          <p:nvPr/>
        </p:nvSpPr>
        <p:spPr>
          <a:xfrm>
            <a:off x="0" y="1066611"/>
            <a:ext cx="6858000" cy="4127622"/>
          </a:xfrm>
          <a:prstGeom prst="rect">
            <a:avLst/>
          </a:prstGeom>
          <a:solidFill>
            <a:srgbClr val="57B6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1831C6B4-49CD-A566-F21C-B196CD334EF9}"/>
              </a:ext>
            </a:extLst>
          </p:cNvPr>
          <p:cNvSpPr/>
          <p:nvPr/>
        </p:nvSpPr>
        <p:spPr>
          <a:xfrm>
            <a:off x="0" y="595920"/>
            <a:ext cx="6858000" cy="601836"/>
          </a:xfrm>
          <a:prstGeom prst="rect">
            <a:avLst/>
          </a:prstGeom>
          <a:solidFill>
            <a:srgbClr val="00A1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A161"/>
              </a:solidFill>
            </a:endParaRPr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7337DB96-0CB9-F07B-33AD-2B8CA187FA7F}"/>
              </a:ext>
            </a:extLst>
          </p:cNvPr>
          <p:cNvSpPr/>
          <p:nvPr/>
        </p:nvSpPr>
        <p:spPr>
          <a:xfrm rot="12741496">
            <a:off x="5335014" y="6410226"/>
            <a:ext cx="1232774" cy="1041598"/>
          </a:xfrm>
          <a:custGeom>
            <a:avLst/>
            <a:gdLst>
              <a:gd name="connsiteX0" fmla="*/ 1067515 w 1232774"/>
              <a:gd name="connsiteY0" fmla="*/ 655767 h 1041598"/>
              <a:gd name="connsiteX1" fmla="*/ 545751 w 1232774"/>
              <a:gd name="connsiteY1" fmla="*/ 986356 h 1041598"/>
              <a:gd name="connsiteX2" fmla="*/ 55242 w 1232774"/>
              <a:gd name="connsiteY2" fmla="*/ 876339 h 1041598"/>
              <a:gd name="connsiteX3" fmla="*/ 165259 w 1232774"/>
              <a:gd name="connsiteY3" fmla="*/ 385831 h 1041598"/>
              <a:gd name="connsiteX4" fmla="*/ 172285 w 1232774"/>
              <a:gd name="connsiteY4" fmla="*/ 381379 h 1041598"/>
              <a:gd name="connsiteX5" fmla="*/ 199945 w 1232774"/>
              <a:gd name="connsiteY5" fmla="*/ 358736 h 1041598"/>
              <a:gd name="connsiteX6" fmla="*/ 223917 w 1232774"/>
              <a:gd name="connsiteY6" fmla="*/ 304498 h 1041598"/>
              <a:gd name="connsiteX7" fmla="*/ 235407 w 1232774"/>
              <a:gd name="connsiteY7" fmla="*/ 206842 h 1041598"/>
              <a:gd name="connsiteX8" fmla="*/ 309946 w 1232774"/>
              <a:gd name="connsiteY8" fmla="*/ 121163 h 1041598"/>
              <a:gd name="connsiteX9" fmla="*/ 312503 w 1232774"/>
              <a:gd name="connsiteY9" fmla="*/ 186534 h 1041598"/>
              <a:gd name="connsiteX10" fmla="*/ 371380 w 1232774"/>
              <a:gd name="connsiteY10" fmla="*/ 242927 h 1041598"/>
              <a:gd name="connsiteX11" fmla="*/ 397581 w 1232774"/>
              <a:gd name="connsiteY11" fmla="*/ 234959 h 1041598"/>
              <a:gd name="connsiteX12" fmla="*/ 424201 w 1232774"/>
              <a:gd name="connsiteY12" fmla="*/ 221766 h 1041598"/>
              <a:gd name="connsiteX13" fmla="*/ 687024 w 1232774"/>
              <a:gd name="connsiteY13" fmla="*/ 55242 h 1041598"/>
              <a:gd name="connsiteX14" fmla="*/ 1177532 w 1232774"/>
              <a:gd name="connsiteY14" fmla="*/ 165259 h 1041598"/>
              <a:gd name="connsiteX15" fmla="*/ 1067515 w 1232774"/>
              <a:gd name="connsiteY15" fmla="*/ 655767 h 104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2774" h="1041598">
                <a:moveTo>
                  <a:pt x="1067515" y="655767"/>
                </a:moveTo>
                <a:lnTo>
                  <a:pt x="545751" y="986356"/>
                </a:lnTo>
                <a:cubicBezTo>
                  <a:pt x="379920" y="1091426"/>
                  <a:pt x="160312" y="1042170"/>
                  <a:pt x="55242" y="876339"/>
                </a:cubicBezTo>
                <a:cubicBezTo>
                  <a:pt x="-49828" y="710509"/>
                  <a:pt x="-572" y="490901"/>
                  <a:pt x="165259" y="385831"/>
                </a:cubicBezTo>
                <a:lnTo>
                  <a:pt x="172285" y="381379"/>
                </a:lnTo>
                <a:lnTo>
                  <a:pt x="199945" y="358736"/>
                </a:lnTo>
                <a:cubicBezTo>
                  <a:pt x="210834" y="346511"/>
                  <a:pt x="218607" y="331068"/>
                  <a:pt x="223917" y="304498"/>
                </a:cubicBezTo>
                <a:cubicBezTo>
                  <a:pt x="226125" y="260428"/>
                  <a:pt x="227933" y="236836"/>
                  <a:pt x="235407" y="206842"/>
                </a:cubicBezTo>
                <a:cubicBezTo>
                  <a:pt x="247741" y="169488"/>
                  <a:pt x="278874" y="131345"/>
                  <a:pt x="309946" y="121163"/>
                </a:cubicBezTo>
                <a:cubicBezTo>
                  <a:pt x="339510" y="126728"/>
                  <a:pt x="304763" y="148507"/>
                  <a:pt x="312503" y="186534"/>
                </a:cubicBezTo>
                <a:cubicBezTo>
                  <a:pt x="319672" y="225456"/>
                  <a:pt x="332869" y="246738"/>
                  <a:pt x="371380" y="242927"/>
                </a:cubicBezTo>
                <a:cubicBezTo>
                  <a:pt x="377264" y="241706"/>
                  <a:pt x="385819" y="239545"/>
                  <a:pt x="397581" y="234959"/>
                </a:cubicBezTo>
                <a:lnTo>
                  <a:pt x="424201" y="221766"/>
                </a:lnTo>
                <a:lnTo>
                  <a:pt x="687024" y="55242"/>
                </a:lnTo>
                <a:cubicBezTo>
                  <a:pt x="852854" y="-49828"/>
                  <a:pt x="1072462" y="-572"/>
                  <a:pt x="1177532" y="165259"/>
                </a:cubicBezTo>
                <a:cubicBezTo>
                  <a:pt x="1282602" y="331090"/>
                  <a:pt x="1233346" y="550697"/>
                  <a:pt x="1067515" y="6557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grpSp>
        <p:nvGrpSpPr>
          <p:cNvPr id="160" name="グループ化 159">
            <a:extLst>
              <a:ext uri="{FF2B5EF4-FFF2-40B4-BE49-F238E27FC236}">
                <a16:creationId xmlns:a16="http://schemas.microsoft.com/office/drawing/2014/main" id="{74972D65-8723-4FEF-769D-9B86CB3DAA9D}"/>
              </a:ext>
            </a:extLst>
          </p:cNvPr>
          <p:cNvGrpSpPr/>
          <p:nvPr/>
        </p:nvGrpSpPr>
        <p:grpSpPr>
          <a:xfrm>
            <a:off x="157762" y="5289265"/>
            <a:ext cx="3210257" cy="3260792"/>
            <a:chOff x="163417" y="5109888"/>
            <a:chExt cx="3196790" cy="3260792"/>
          </a:xfrm>
          <a:solidFill>
            <a:schemeClr val="bg1"/>
          </a:solidFill>
        </p:grpSpPr>
        <p:sp>
          <p:nvSpPr>
            <p:cNvPr id="161" name="四角形: 角を丸くする 160">
              <a:extLst>
                <a:ext uri="{FF2B5EF4-FFF2-40B4-BE49-F238E27FC236}">
                  <a16:creationId xmlns:a16="http://schemas.microsoft.com/office/drawing/2014/main" id="{9F30C2C5-E27D-BF4F-597B-F75610CBD46B}"/>
                </a:ext>
              </a:extLst>
            </p:cNvPr>
            <p:cNvSpPr/>
            <p:nvPr/>
          </p:nvSpPr>
          <p:spPr>
            <a:xfrm>
              <a:off x="163417" y="5109888"/>
              <a:ext cx="3185481" cy="3252178"/>
            </a:xfrm>
            <a:prstGeom prst="roundRect">
              <a:avLst>
                <a:gd name="adj" fmla="val 3123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四角形: 角を丸くする 161">
              <a:extLst>
                <a:ext uri="{FF2B5EF4-FFF2-40B4-BE49-F238E27FC236}">
                  <a16:creationId xmlns:a16="http://schemas.microsoft.com/office/drawing/2014/main" id="{0F80EE93-39E2-5D64-5AC5-F1A3B5350463}"/>
                </a:ext>
              </a:extLst>
            </p:cNvPr>
            <p:cNvSpPr/>
            <p:nvPr/>
          </p:nvSpPr>
          <p:spPr>
            <a:xfrm>
              <a:off x="170868" y="5118502"/>
              <a:ext cx="3189339" cy="3252178"/>
            </a:xfrm>
            <a:prstGeom prst="roundRect">
              <a:avLst>
                <a:gd name="adj" fmla="val 3123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D18EEC06-4730-478D-3E92-91A49A3E20F7}"/>
              </a:ext>
            </a:extLst>
          </p:cNvPr>
          <p:cNvSpPr/>
          <p:nvPr/>
        </p:nvSpPr>
        <p:spPr>
          <a:xfrm>
            <a:off x="1885043" y="6514329"/>
            <a:ext cx="1481049" cy="2367480"/>
          </a:xfrm>
          <a:custGeom>
            <a:avLst/>
            <a:gdLst>
              <a:gd name="connsiteX0" fmla="*/ 124347 w 1690032"/>
              <a:gd name="connsiteY0" fmla="*/ 0 h 2476537"/>
              <a:gd name="connsiteX1" fmla="*/ 1690032 w 1690032"/>
              <a:gd name="connsiteY1" fmla="*/ 0 h 2476537"/>
              <a:gd name="connsiteX2" fmla="*/ 1690032 w 1690032"/>
              <a:gd name="connsiteY2" fmla="*/ 2476537 h 2476537"/>
              <a:gd name="connsiteX3" fmla="*/ 124347 w 1690032"/>
              <a:gd name="connsiteY3" fmla="*/ 2476537 h 2476537"/>
              <a:gd name="connsiteX4" fmla="*/ 0 w 1690032"/>
              <a:gd name="connsiteY4" fmla="*/ 2352190 h 2476537"/>
              <a:gd name="connsiteX5" fmla="*/ 0 w 1690032"/>
              <a:gd name="connsiteY5" fmla="*/ 124347 h 2476537"/>
              <a:gd name="connsiteX6" fmla="*/ 124347 w 1690032"/>
              <a:gd name="connsiteY6" fmla="*/ 0 h 247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032" h="2476537">
                <a:moveTo>
                  <a:pt x="124347" y="0"/>
                </a:moveTo>
                <a:lnTo>
                  <a:pt x="1690032" y="0"/>
                </a:lnTo>
                <a:lnTo>
                  <a:pt x="1690032" y="2476537"/>
                </a:lnTo>
                <a:lnTo>
                  <a:pt x="124347" y="2476537"/>
                </a:lnTo>
                <a:cubicBezTo>
                  <a:pt x="55672" y="2476537"/>
                  <a:pt x="0" y="2420865"/>
                  <a:pt x="0" y="2352190"/>
                </a:cubicBezTo>
                <a:lnTo>
                  <a:pt x="0" y="124347"/>
                </a:lnTo>
                <a:cubicBezTo>
                  <a:pt x="0" y="55672"/>
                  <a:pt x="55672" y="0"/>
                  <a:pt x="124347" y="0"/>
                </a:cubicBezTo>
                <a:close/>
              </a:path>
            </a:pathLst>
          </a:custGeom>
          <a:solidFill>
            <a:srgbClr val="FFD5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BAC31457-24D4-5B11-9BD0-967133A2BA2F}"/>
              </a:ext>
            </a:extLst>
          </p:cNvPr>
          <p:cNvSpPr/>
          <p:nvPr/>
        </p:nvSpPr>
        <p:spPr>
          <a:xfrm>
            <a:off x="3508221" y="5519361"/>
            <a:ext cx="3176811" cy="893762"/>
          </a:xfrm>
          <a:custGeom>
            <a:avLst/>
            <a:gdLst>
              <a:gd name="connsiteX0" fmla="*/ 99603 w 3189339"/>
              <a:gd name="connsiteY0" fmla="*/ 0 h 1084167"/>
              <a:gd name="connsiteX1" fmla="*/ 3089736 w 3189339"/>
              <a:gd name="connsiteY1" fmla="*/ 0 h 1084167"/>
              <a:gd name="connsiteX2" fmla="*/ 3189339 w 3189339"/>
              <a:gd name="connsiteY2" fmla="*/ 99603 h 1084167"/>
              <a:gd name="connsiteX3" fmla="*/ 3189339 w 3189339"/>
              <a:gd name="connsiteY3" fmla="*/ 1084167 h 1084167"/>
              <a:gd name="connsiteX4" fmla="*/ 0 w 3189339"/>
              <a:gd name="connsiteY4" fmla="*/ 1084167 h 1084167"/>
              <a:gd name="connsiteX5" fmla="*/ 0 w 3189339"/>
              <a:gd name="connsiteY5" fmla="*/ 99603 h 1084167"/>
              <a:gd name="connsiteX6" fmla="*/ 99603 w 3189339"/>
              <a:gd name="connsiteY6" fmla="*/ 0 h 10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9339" h="1084167">
                <a:moveTo>
                  <a:pt x="99603" y="0"/>
                </a:moveTo>
                <a:lnTo>
                  <a:pt x="3089736" y="0"/>
                </a:lnTo>
                <a:cubicBezTo>
                  <a:pt x="3144745" y="0"/>
                  <a:pt x="3189339" y="44594"/>
                  <a:pt x="3189339" y="99603"/>
                </a:cubicBezTo>
                <a:lnTo>
                  <a:pt x="3189339" y="1084167"/>
                </a:lnTo>
                <a:lnTo>
                  <a:pt x="0" y="1084167"/>
                </a:lnTo>
                <a:lnTo>
                  <a:pt x="0" y="99603"/>
                </a:lnTo>
                <a:cubicBezTo>
                  <a:pt x="0" y="44594"/>
                  <a:pt x="44594" y="0"/>
                  <a:pt x="99603" y="0"/>
                </a:cubicBez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tile tx="0" ty="0" sx="10000" sy="10000" flip="none" algn="tl"/>
          </a:blip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B3A65908-5CD4-9B0D-BA7F-A41EA79C582A}"/>
              </a:ext>
            </a:extLst>
          </p:cNvPr>
          <p:cNvSpPr/>
          <p:nvPr/>
        </p:nvSpPr>
        <p:spPr>
          <a:xfrm>
            <a:off x="183396" y="2534613"/>
            <a:ext cx="6516262" cy="2519659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F67416BC-C8FE-CDD6-988D-65F9E7C8FED0}"/>
              </a:ext>
            </a:extLst>
          </p:cNvPr>
          <p:cNvSpPr/>
          <p:nvPr/>
        </p:nvSpPr>
        <p:spPr>
          <a:xfrm>
            <a:off x="171884" y="5519361"/>
            <a:ext cx="3176811" cy="893762"/>
          </a:xfrm>
          <a:custGeom>
            <a:avLst/>
            <a:gdLst>
              <a:gd name="connsiteX0" fmla="*/ 99603 w 3189339"/>
              <a:gd name="connsiteY0" fmla="*/ 0 h 1084167"/>
              <a:gd name="connsiteX1" fmla="*/ 3089736 w 3189339"/>
              <a:gd name="connsiteY1" fmla="*/ 0 h 1084167"/>
              <a:gd name="connsiteX2" fmla="*/ 3189339 w 3189339"/>
              <a:gd name="connsiteY2" fmla="*/ 99603 h 1084167"/>
              <a:gd name="connsiteX3" fmla="*/ 3189339 w 3189339"/>
              <a:gd name="connsiteY3" fmla="*/ 1084167 h 1084167"/>
              <a:gd name="connsiteX4" fmla="*/ 0 w 3189339"/>
              <a:gd name="connsiteY4" fmla="*/ 1084167 h 1084167"/>
              <a:gd name="connsiteX5" fmla="*/ 0 w 3189339"/>
              <a:gd name="connsiteY5" fmla="*/ 99603 h 1084167"/>
              <a:gd name="connsiteX6" fmla="*/ 99603 w 3189339"/>
              <a:gd name="connsiteY6" fmla="*/ 0 h 10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9339" h="1084167">
                <a:moveTo>
                  <a:pt x="99603" y="0"/>
                </a:moveTo>
                <a:lnTo>
                  <a:pt x="3089736" y="0"/>
                </a:lnTo>
                <a:cubicBezTo>
                  <a:pt x="3144745" y="0"/>
                  <a:pt x="3189339" y="44594"/>
                  <a:pt x="3189339" y="99603"/>
                </a:cubicBezTo>
                <a:lnTo>
                  <a:pt x="3189339" y="1084167"/>
                </a:lnTo>
                <a:lnTo>
                  <a:pt x="0" y="1084167"/>
                </a:lnTo>
                <a:lnTo>
                  <a:pt x="0" y="99603"/>
                </a:lnTo>
                <a:cubicBezTo>
                  <a:pt x="0" y="44594"/>
                  <a:pt x="44594" y="0"/>
                  <a:pt x="99603" y="0"/>
                </a:cubicBez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tile tx="0" ty="0" sx="10000" sy="10000" flip="none" algn="tl"/>
          </a:blip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B27EBFB0-1F6D-7CC0-82E2-FC3AE9C825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3256" r="5920" b="3582"/>
          <a:stretch/>
        </p:blipFill>
        <p:spPr>
          <a:xfrm>
            <a:off x="182876" y="2531424"/>
            <a:ext cx="2315438" cy="2526035"/>
          </a:xfrm>
          <a:custGeom>
            <a:avLst/>
            <a:gdLst>
              <a:gd name="connsiteX0" fmla="*/ 101995 w 2315438"/>
              <a:gd name="connsiteY0" fmla="*/ 0 h 2526035"/>
              <a:gd name="connsiteX1" fmla="*/ 2315438 w 2315438"/>
              <a:gd name="connsiteY1" fmla="*/ 0 h 2526035"/>
              <a:gd name="connsiteX2" fmla="*/ 2315438 w 2315438"/>
              <a:gd name="connsiteY2" fmla="*/ 2526035 h 2526035"/>
              <a:gd name="connsiteX3" fmla="*/ 101995 w 2315438"/>
              <a:gd name="connsiteY3" fmla="*/ 2526035 h 2526035"/>
              <a:gd name="connsiteX4" fmla="*/ 0 w 2315438"/>
              <a:gd name="connsiteY4" fmla="*/ 2424040 h 2526035"/>
              <a:gd name="connsiteX5" fmla="*/ 0 w 2315438"/>
              <a:gd name="connsiteY5" fmla="*/ 101995 h 2526035"/>
              <a:gd name="connsiteX6" fmla="*/ 101995 w 2315438"/>
              <a:gd name="connsiteY6" fmla="*/ 0 h 252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5438" h="2526035">
                <a:moveTo>
                  <a:pt x="101995" y="0"/>
                </a:moveTo>
                <a:lnTo>
                  <a:pt x="2315438" y="0"/>
                </a:lnTo>
                <a:lnTo>
                  <a:pt x="2315438" y="2526035"/>
                </a:lnTo>
                <a:lnTo>
                  <a:pt x="101995" y="2526035"/>
                </a:lnTo>
                <a:cubicBezTo>
                  <a:pt x="45665" y="2526035"/>
                  <a:pt x="0" y="2480370"/>
                  <a:pt x="0" y="2424040"/>
                </a:cubicBezTo>
                <a:lnTo>
                  <a:pt x="0" y="101995"/>
                </a:lnTo>
                <a:cubicBezTo>
                  <a:pt x="0" y="45665"/>
                  <a:pt x="45665" y="0"/>
                  <a:pt x="101995" y="0"/>
                </a:cubicBezTo>
                <a:close/>
              </a:path>
            </a:pathLst>
          </a:cu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6820CF0-1A6C-16C9-FA93-B547B5F9378D}"/>
              </a:ext>
            </a:extLst>
          </p:cNvPr>
          <p:cNvSpPr txBox="1"/>
          <p:nvPr/>
        </p:nvSpPr>
        <p:spPr>
          <a:xfrm>
            <a:off x="121309" y="94027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u="sng" dirty="0">
                <a:latin typeface="+mn-ea"/>
              </a:rPr>
              <a:t>　　　　</a:t>
            </a:r>
            <a:r>
              <a:rPr kumimoji="1" lang="ja-JP" altLang="en-US" sz="1600" b="1" u="sng" dirty="0" smtClean="0">
                <a:latin typeface="+mn-ea"/>
              </a:rPr>
              <a:t>　　　</a:t>
            </a:r>
            <a:r>
              <a:rPr kumimoji="1" lang="ja-JP" altLang="en-US" sz="1600" b="1" u="sng" dirty="0">
                <a:latin typeface="+mn-ea"/>
              </a:rPr>
              <a:t>　</a:t>
            </a:r>
            <a:r>
              <a:rPr kumimoji="1" lang="ja-JP" altLang="en-US" sz="1600" b="1" dirty="0">
                <a:latin typeface="+mn-ea"/>
              </a:rPr>
              <a:t>様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908F9D26-4B39-EAED-380E-8BC27581B049}"/>
              </a:ext>
            </a:extLst>
          </p:cNvPr>
          <p:cNvSpPr txBox="1"/>
          <p:nvPr/>
        </p:nvSpPr>
        <p:spPr>
          <a:xfrm>
            <a:off x="2525763" y="4769348"/>
            <a:ext cx="4105244" cy="21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kumimoji="1" lang="ja-JP" altLang="en-US" sz="750" spc="-4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エコキュートの性能や機能によって</a:t>
            </a:r>
            <a:r>
              <a:rPr kumimoji="1" lang="ja-JP" altLang="en-US" sz="750" spc="-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1" lang="ja-JP" altLang="en-US" sz="750" spc="-4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補助金の金額が変わります</a:t>
            </a:r>
            <a:r>
              <a:rPr kumimoji="1" lang="ja-JP" altLang="en-US" sz="750" spc="-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kumimoji="1" lang="ja-JP" altLang="en-US" sz="750" spc="-4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詳しくは</a:t>
            </a:r>
            <a:r>
              <a:rPr kumimoji="1" lang="ja-JP" altLang="en-US" sz="750" spc="-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1" lang="ja-JP" altLang="en-US" sz="750" spc="-4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裏面をご覧ください。</a:t>
            </a:r>
            <a:endParaRPr kumimoji="1" lang="en-US" altLang="ja-JP" sz="750" spc="-4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96837006-7EE3-EE42-708C-DE42ED106DEE}"/>
              </a:ext>
            </a:extLst>
          </p:cNvPr>
          <p:cNvSpPr txBox="1"/>
          <p:nvPr/>
        </p:nvSpPr>
        <p:spPr>
          <a:xfrm>
            <a:off x="144093" y="9184087"/>
            <a:ext cx="5233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000" dirty="0">
                <a:latin typeface="+mn-ea"/>
              </a:rPr>
              <a:t>補助金の詳細は以下の</a:t>
            </a:r>
            <a:r>
              <a:rPr kumimoji="1" lang="ja-JP" altLang="en-US" sz="1000" dirty="0" smtClean="0">
                <a:latin typeface="+mn-ea"/>
              </a:rPr>
              <a:t>アドレス</a:t>
            </a:r>
            <a:r>
              <a:rPr kumimoji="1" lang="ja-JP" altLang="en-US" sz="1000" dirty="0" smtClean="0">
                <a:latin typeface="+mn-ea"/>
              </a:rPr>
              <a:t>「給湯省エネ</a:t>
            </a:r>
            <a:r>
              <a:rPr kumimoji="1" lang="en-US" altLang="ja-JP" sz="1000" dirty="0" smtClean="0">
                <a:latin typeface="+mn-ea"/>
              </a:rPr>
              <a:t>2024</a:t>
            </a:r>
            <a:r>
              <a:rPr kumimoji="1" lang="ja-JP" altLang="en-US" sz="1000" dirty="0" smtClean="0">
                <a:latin typeface="+mn-ea"/>
              </a:rPr>
              <a:t>事業」公式</a:t>
            </a:r>
            <a:r>
              <a:rPr kumimoji="1" lang="en-US" altLang="ja-JP" sz="1000" dirty="0" smtClean="0">
                <a:latin typeface="+mn-ea"/>
              </a:rPr>
              <a:t>HP</a:t>
            </a:r>
            <a:r>
              <a:rPr lang="ja-JP" altLang="en-US" sz="1000" dirty="0" smtClean="0"/>
              <a:t>を</a:t>
            </a:r>
            <a:r>
              <a:rPr lang="ja-JP" altLang="en-US" sz="1000" dirty="0"/>
              <a:t>ご覧ください。</a:t>
            </a:r>
            <a:endParaRPr kumimoji="1" lang="ja-JP" altLang="en-US" sz="1000" dirty="0">
              <a:latin typeface="+mn-ea"/>
            </a:endParaRP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AC578A9F-188F-BD88-FE43-8EE3CDE8D7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3" y="7840442"/>
            <a:ext cx="1336246" cy="1029082"/>
          </a:xfrm>
          <a:prstGeom prst="rect">
            <a:avLst/>
          </a:prstGeom>
        </p:spPr>
      </p:pic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359C2B8E-0F8B-55E0-E46D-6843297634EB}"/>
              </a:ext>
            </a:extLst>
          </p:cNvPr>
          <p:cNvSpPr txBox="1"/>
          <p:nvPr/>
        </p:nvSpPr>
        <p:spPr>
          <a:xfrm>
            <a:off x="3487590" y="5590206"/>
            <a:ext cx="3228427" cy="817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kumimoji="1"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使っていない</a:t>
            </a:r>
            <a:endParaRPr kumimoji="1" lang="en-US" altLang="ja-JP" sz="1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000"/>
              </a:lnSpc>
            </a:pPr>
            <a:r>
              <a:rPr kumimoji="1" lang="ja-JP" altLang="en-US" sz="2400" b="1" spc="1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蓄熱暖房機</a:t>
            </a:r>
            <a:r>
              <a:rPr kumimoji="1" lang="ja-JP" altLang="en-US" sz="1400" b="1" spc="1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kumimoji="1" lang="ja-JP" altLang="en-US" sz="2400" b="1" spc="1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撤去</a:t>
            </a:r>
            <a:r>
              <a:rPr kumimoji="1" lang="ja-JP" altLang="en-US" sz="1400" b="1" spc="1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すると</a:t>
            </a:r>
          </a:p>
        </p:txBody>
      </p:sp>
      <p:pic>
        <p:nvPicPr>
          <p:cNvPr id="170" name="図 169">
            <a:extLst>
              <a:ext uri="{FF2B5EF4-FFF2-40B4-BE49-F238E27FC236}">
                <a16:creationId xmlns:a16="http://schemas.microsoft.com/office/drawing/2014/main" id="{890DB42F-3A34-0394-D53E-2D992BC2D1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-31" r="7151" b="31"/>
          <a:stretch/>
        </p:blipFill>
        <p:spPr>
          <a:xfrm>
            <a:off x="3607676" y="7497448"/>
            <a:ext cx="1373886" cy="102366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37BCFA8-89D0-3723-A625-B0C047ED9E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46" y="68212"/>
            <a:ext cx="1651208" cy="553886"/>
          </a:xfrm>
          <a:prstGeom prst="rect">
            <a:avLst/>
          </a:prstGeom>
        </p:spPr>
      </p:pic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5EA831AE-7F10-7A45-EFC2-5B9BC315DEDF}"/>
              </a:ext>
            </a:extLst>
          </p:cNvPr>
          <p:cNvSpPr/>
          <p:nvPr/>
        </p:nvSpPr>
        <p:spPr>
          <a:xfrm>
            <a:off x="2614091" y="2615267"/>
            <a:ext cx="2108257" cy="291230"/>
          </a:xfrm>
          <a:custGeom>
            <a:avLst/>
            <a:gdLst>
              <a:gd name="connsiteX0" fmla="*/ 0 w 2108257"/>
              <a:gd name="connsiteY0" fmla="*/ 0 h 291230"/>
              <a:gd name="connsiteX1" fmla="*/ 1962642 w 2108257"/>
              <a:gd name="connsiteY1" fmla="*/ 0 h 291230"/>
              <a:gd name="connsiteX2" fmla="*/ 2108257 w 2108257"/>
              <a:gd name="connsiteY2" fmla="*/ 145615 h 291230"/>
              <a:gd name="connsiteX3" fmla="*/ 1962642 w 2108257"/>
              <a:gd name="connsiteY3" fmla="*/ 291230 h 291230"/>
              <a:gd name="connsiteX4" fmla="*/ 0 w 2108257"/>
              <a:gd name="connsiteY4" fmla="*/ 291230 h 291230"/>
              <a:gd name="connsiteX5" fmla="*/ 0 w 2108257"/>
              <a:gd name="connsiteY5" fmla="*/ 0 h 29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257" h="291230">
                <a:moveTo>
                  <a:pt x="0" y="0"/>
                </a:moveTo>
                <a:lnTo>
                  <a:pt x="1962642" y="0"/>
                </a:lnTo>
                <a:cubicBezTo>
                  <a:pt x="2043063" y="0"/>
                  <a:pt x="2108257" y="65194"/>
                  <a:pt x="2108257" y="145615"/>
                </a:cubicBezTo>
                <a:cubicBezTo>
                  <a:pt x="2108257" y="226036"/>
                  <a:pt x="2043063" y="291230"/>
                  <a:pt x="1962642" y="291230"/>
                </a:cubicBezTo>
                <a:lnTo>
                  <a:pt x="0" y="29123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B238576-5827-6659-0DF3-5D1DB87870C7}"/>
              </a:ext>
            </a:extLst>
          </p:cNvPr>
          <p:cNvGrpSpPr/>
          <p:nvPr/>
        </p:nvGrpSpPr>
        <p:grpSpPr>
          <a:xfrm>
            <a:off x="2599564" y="2584449"/>
            <a:ext cx="2137310" cy="360391"/>
            <a:chOff x="2776785" y="2154471"/>
            <a:chExt cx="2130493" cy="360391"/>
          </a:xfrm>
        </p:grpSpPr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454D54CA-E260-B36E-1F42-69043ECF3810}"/>
                </a:ext>
              </a:extLst>
            </p:cNvPr>
            <p:cNvSpPr txBox="1"/>
            <p:nvPr/>
          </p:nvSpPr>
          <p:spPr>
            <a:xfrm>
              <a:off x="2789365" y="2176308"/>
              <a:ext cx="21015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600" b="1" dirty="0">
                  <a:solidFill>
                    <a:srgbClr val="D18F2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エコキュートの特長</a:t>
              </a:r>
              <a:endParaRPr kumimoji="1" lang="en-US" altLang="ja-JP" sz="1600" b="1" dirty="0">
                <a:solidFill>
                  <a:srgbClr val="D18F2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8FEC2722-CE03-28D2-2910-803FF32E70F3}"/>
                </a:ext>
              </a:extLst>
            </p:cNvPr>
            <p:cNvSpPr txBox="1"/>
            <p:nvPr/>
          </p:nvSpPr>
          <p:spPr>
            <a:xfrm>
              <a:off x="2776785" y="2154471"/>
              <a:ext cx="213049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エコキュートの特長</a:t>
              </a:r>
              <a:endParaRPr kumimoji="1" lang="en-US" altLang="ja-JP" sz="1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pic>
        <p:nvPicPr>
          <p:cNvPr id="97" name="図 96">
            <a:extLst>
              <a:ext uri="{FF2B5EF4-FFF2-40B4-BE49-F238E27FC236}">
                <a16:creationId xmlns:a16="http://schemas.microsoft.com/office/drawing/2014/main" id="{1743D706-4512-34A1-5D44-2EE6B6BFCE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00" y="6776938"/>
            <a:ext cx="800770" cy="1907066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9B1A38C9-13D7-979E-0221-8BACF04753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36" y="8024719"/>
            <a:ext cx="923965" cy="739172"/>
          </a:xfrm>
          <a:prstGeom prst="rect">
            <a:avLst/>
          </a:prstGeom>
        </p:spPr>
      </p:pic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4D97645A-F8C9-8BF1-D418-F8C0A71FDA98}"/>
              </a:ext>
            </a:extLst>
          </p:cNvPr>
          <p:cNvSpPr txBox="1"/>
          <p:nvPr/>
        </p:nvSpPr>
        <p:spPr>
          <a:xfrm>
            <a:off x="3348695" y="6688431"/>
            <a:ext cx="19820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spc="-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en-US" altLang="ja-JP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kumimoji="1"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r>
              <a:rPr kumimoji="1"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kumimoji="1"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台</a:t>
            </a:r>
            <a:endParaRPr kumimoji="1" lang="en-US" altLang="ja-JP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029FC243-36DA-6CDD-CF60-6D551098A14E}"/>
              </a:ext>
            </a:extLst>
          </p:cNvPr>
          <p:cNvSpPr txBox="1"/>
          <p:nvPr/>
        </p:nvSpPr>
        <p:spPr>
          <a:xfrm>
            <a:off x="137505" y="5750284"/>
            <a:ext cx="3332892" cy="694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kumimoji="1"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電気温水器</a:t>
            </a:r>
            <a:r>
              <a:rPr kumimoji="1"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</a:t>
            </a:r>
            <a:endParaRPr kumimoji="1" lang="en-US" altLang="ja-JP" sz="1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kumimoji="1"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エコキュート</a:t>
            </a:r>
            <a:r>
              <a:rPr kumimoji="1"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kumimoji="1"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入替え</a:t>
            </a:r>
            <a:r>
              <a:rPr kumimoji="1"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ると</a:t>
            </a: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C760454B-EE27-FC51-C394-6861ED18C19D}"/>
              </a:ext>
            </a:extLst>
          </p:cNvPr>
          <p:cNvSpPr txBox="1"/>
          <p:nvPr/>
        </p:nvSpPr>
        <p:spPr>
          <a:xfrm>
            <a:off x="161103" y="6687835"/>
            <a:ext cx="1714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2400" b="1" spc="-1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</a:t>
            </a:r>
            <a:r>
              <a:rPr kumimoji="1" lang="en-US" altLang="ja-JP" sz="2400" b="1" spc="-1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kumimoji="1" lang="ja-JP" altLang="en-US" sz="2400" b="1" spc="-1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台</a:t>
            </a:r>
            <a:endParaRPr kumimoji="1" lang="en-US" altLang="ja-JP" sz="2400" b="1" spc="-15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0" name="矢印: 右 149">
            <a:extLst>
              <a:ext uri="{FF2B5EF4-FFF2-40B4-BE49-F238E27FC236}">
                <a16:creationId xmlns:a16="http://schemas.microsoft.com/office/drawing/2014/main" id="{FCEE2892-966B-3568-7D85-7FD50C1776D5}"/>
              </a:ext>
            </a:extLst>
          </p:cNvPr>
          <p:cNvSpPr/>
          <p:nvPr/>
        </p:nvSpPr>
        <p:spPr>
          <a:xfrm>
            <a:off x="1604513" y="8273433"/>
            <a:ext cx="370785" cy="25993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矢印: 右 150">
            <a:extLst>
              <a:ext uri="{FF2B5EF4-FFF2-40B4-BE49-F238E27FC236}">
                <a16:creationId xmlns:a16="http://schemas.microsoft.com/office/drawing/2014/main" id="{4C5109B1-64F3-A334-7A1F-D1B163160DA4}"/>
              </a:ext>
            </a:extLst>
          </p:cNvPr>
          <p:cNvSpPr/>
          <p:nvPr/>
        </p:nvSpPr>
        <p:spPr>
          <a:xfrm rot="1664107">
            <a:off x="4832337" y="8071132"/>
            <a:ext cx="370785" cy="25993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CC349D73-7086-0FB1-4FFC-80FC11BD7922}"/>
              </a:ext>
            </a:extLst>
          </p:cNvPr>
          <p:cNvGrpSpPr/>
          <p:nvPr/>
        </p:nvGrpSpPr>
        <p:grpSpPr>
          <a:xfrm>
            <a:off x="2176888" y="6556204"/>
            <a:ext cx="923964" cy="230832"/>
            <a:chOff x="2184770" y="6556204"/>
            <a:chExt cx="923964" cy="230832"/>
          </a:xfrm>
        </p:grpSpPr>
        <p:sp>
          <p:nvSpPr>
            <p:cNvPr id="158" name="四角形: 角を丸くする 157">
              <a:extLst>
                <a:ext uri="{FF2B5EF4-FFF2-40B4-BE49-F238E27FC236}">
                  <a16:creationId xmlns:a16="http://schemas.microsoft.com/office/drawing/2014/main" id="{EC7DC07D-2533-F341-4CC5-7978FB7499D4}"/>
                </a:ext>
              </a:extLst>
            </p:cNvPr>
            <p:cNvSpPr/>
            <p:nvPr/>
          </p:nvSpPr>
          <p:spPr>
            <a:xfrm>
              <a:off x="2238072" y="6595172"/>
              <a:ext cx="800770" cy="163284"/>
            </a:xfrm>
            <a:prstGeom prst="roundRect">
              <a:avLst>
                <a:gd name="adj" fmla="val 167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テキスト ボックス 162">
              <a:extLst>
                <a:ext uri="{FF2B5EF4-FFF2-40B4-BE49-F238E27FC236}">
                  <a16:creationId xmlns:a16="http://schemas.microsoft.com/office/drawing/2014/main" id="{669FEB17-A8C7-B3D3-4C24-092ABE94EB10}"/>
                </a:ext>
              </a:extLst>
            </p:cNvPr>
            <p:cNvSpPr txBox="1"/>
            <p:nvPr/>
          </p:nvSpPr>
          <p:spPr>
            <a:xfrm rot="10800000" flipV="1">
              <a:off x="2184770" y="6556204"/>
              <a:ext cx="92396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9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エコキュート</a:t>
              </a:r>
            </a:p>
          </p:txBody>
        </p:sp>
      </p:grp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3563E02A-F378-946A-0218-8D7B3F260DAA}"/>
              </a:ext>
            </a:extLst>
          </p:cNvPr>
          <p:cNvSpPr txBox="1"/>
          <p:nvPr/>
        </p:nvSpPr>
        <p:spPr>
          <a:xfrm>
            <a:off x="200349" y="6552941"/>
            <a:ext cx="151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電気温水器</a:t>
            </a:r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撤去</a:t>
            </a:r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endParaRPr kumimoji="1" lang="en-US" altLang="ja-JP" sz="2400" b="1" u="sng" spc="-15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4A59D68B-8EEF-AAB3-6A95-98FE96D2F739}"/>
              </a:ext>
            </a:extLst>
          </p:cNvPr>
          <p:cNvSpPr txBox="1"/>
          <p:nvPr/>
        </p:nvSpPr>
        <p:spPr>
          <a:xfrm>
            <a:off x="3459375" y="6552941"/>
            <a:ext cx="1568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蓄熱暖房機</a:t>
            </a:r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撤去</a:t>
            </a:r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endParaRPr kumimoji="1" lang="ja-JP" altLang="en-US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F3F21A7C-6AF1-1868-B002-3A8EF96D6BB2}"/>
              </a:ext>
            </a:extLst>
          </p:cNvPr>
          <p:cNvSpPr txBox="1"/>
          <p:nvPr/>
        </p:nvSpPr>
        <p:spPr>
          <a:xfrm>
            <a:off x="221494" y="741957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の補助金が</a:t>
            </a:r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追加</a:t>
            </a:r>
            <a:endParaRPr kumimoji="1" lang="ja-JP" altLang="en-US" sz="1600" b="1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6B233EBF-3469-F8B3-4C09-4A05F2CBEA77}"/>
              </a:ext>
            </a:extLst>
          </p:cNvPr>
          <p:cNvSpPr txBox="1"/>
          <p:nvPr/>
        </p:nvSpPr>
        <p:spPr>
          <a:xfrm>
            <a:off x="5087684" y="7070194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の補助金が</a:t>
            </a:r>
            <a:r>
              <a:rPr kumimoji="1"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追加</a:t>
            </a:r>
            <a:endParaRPr kumimoji="1" lang="ja-JP" altLang="en-US" sz="1600" b="1" spc="-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2" name="四角形: 角を丸くする 171">
            <a:extLst>
              <a:ext uri="{FF2B5EF4-FFF2-40B4-BE49-F238E27FC236}">
                <a16:creationId xmlns:a16="http://schemas.microsoft.com/office/drawing/2014/main" id="{6E31A2F7-B1C3-0A40-D231-585A8B0FAF96}"/>
              </a:ext>
            </a:extLst>
          </p:cNvPr>
          <p:cNvSpPr/>
          <p:nvPr/>
        </p:nvSpPr>
        <p:spPr>
          <a:xfrm>
            <a:off x="3499409" y="5511713"/>
            <a:ext cx="3189502" cy="3490848"/>
          </a:xfrm>
          <a:prstGeom prst="roundRect">
            <a:avLst>
              <a:gd name="adj" fmla="val 3123"/>
            </a:avLst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5920B0C1-86BD-618C-7329-A6A198066697}"/>
              </a:ext>
            </a:extLst>
          </p:cNvPr>
          <p:cNvSpPr/>
          <p:nvPr/>
        </p:nvSpPr>
        <p:spPr>
          <a:xfrm>
            <a:off x="163637" y="5511713"/>
            <a:ext cx="3189502" cy="3490848"/>
          </a:xfrm>
          <a:prstGeom prst="roundRect">
            <a:avLst>
              <a:gd name="adj" fmla="val 3123"/>
            </a:avLst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4" name="グループ化 173">
            <a:extLst>
              <a:ext uri="{FF2B5EF4-FFF2-40B4-BE49-F238E27FC236}">
                <a16:creationId xmlns:a16="http://schemas.microsoft.com/office/drawing/2014/main" id="{6F3D8B33-D680-33F0-3CA6-8D2245CB4668}"/>
              </a:ext>
            </a:extLst>
          </p:cNvPr>
          <p:cNvGrpSpPr/>
          <p:nvPr/>
        </p:nvGrpSpPr>
        <p:grpSpPr>
          <a:xfrm>
            <a:off x="239629" y="5355504"/>
            <a:ext cx="1079331" cy="324002"/>
            <a:chOff x="272473" y="5397069"/>
            <a:chExt cx="1079331" cy="324002"/>
          </a:xfrm>
        </p:grpSpPr>
        <p:sp>
          <p:nvSpPr>
            <p:cNvPr id="173" name="四角形: 角を丸くする 172">
              <a:extLst>
                <a:ext uri="{FF2B5EF4-FFF2-40B4-BE49-F238E27FC236}">
                  <a16:creationId xmlns:a16="http://schemas.microsoft.com/office/drawing/2014/main" id="{82BBC098-A1D6-017A-48B8-8919D88CDD46}"/>
                </a:ext>
              </a:extLst>
            </p:cNvPr>
            <p:cNvSpPr/>
            <p:nvPr/>
          </p:nvSpPr>
          <p:spPr>
            <a:xfrm>
              <a:off x="272473" y="5397069"/>
              <a:ext cx="1043262" cy="31590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6" name="テキスト ボックス 165">
              <a:extLst>
                <a:ext uri="{FF2B5EF4-FFF2-40B4-BE49-F238E27FC236}">
                  <a16:creationId xmlns:a16="http://schemas.microsoft.com/office/drawing/2014/main" id="{236803AF-81CE-EF3C-86A9-0EEDC1E63647}"/>
                </a:ext>
              </a:extLst>
            </p:cNvPr>
            <p:cNvSpPr txBox="1"/>
            <p:nvPr/>
          </p:nvSpPr>
          <p:spPr>
            <a:xfrm>
              <a:off x="314731" y="5449202"/>
              <a:ext cx="1037073" cy="2718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kumimoji="1" lang="ja-JP" altLang="en-US" sz="1800" b="1" spc="-15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さらに！</a:t>
              </a:r>
              <a:endParaRPr kumimoji="1" lang="en-US" altLang="ja-JP" sz="1800" b="1" spc="-1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75" name="グループ化 174">
            <a:extLst>
              <a:ext uri="{FF2B5EF4-FFF2-40B4-BE49-F238E27FC236}">
                <a16:creationId xmlns:a16="http://schemas.microsoft.com/office/drawing/2014/main" id="{2D68F859-B911-7823-D153-FE86A854EF86}"/>
              </a:ext>
            </a:extLst>
          </p:cNvPr>
          <p:cNvGrpSpPr/>
          <p:nvPr/>
        </p:nvGrpSpPr>
        <p:grpSpPr>
          <a:xfrm>
            <a:off x="3575621" y="5355504"/>
            <a:ext cx="1079331" cy="324002"/>
            <a:chOff x="272473" y="5397069"/>
            <a:chExt cx="1079331" cy="324002"/>
          </a:xfrm>
        </p:grpSpPr>
        <p:sp>
          <p:nvSpPr>
            <p:cNvPr id="176" name="四角形: 角を丸くする 175">
              <a:extLst>
                <a:ext uri="{FF2B5EF4-FFF2-40B4-BE49-F238E27FC236}">
                  <a16:creationId xmlns:a16="http://schemas.microsoft.com/office/drawing/2014/main" id="{B23BE9FD-2C1E-C2B5-B9EA-85797DF027B5}"/>
                </a:ext>
              </a:extLst>
            </p:cNvPr>
            <p:cNvSpPr/>
            <p:nvPr/>
          </p:nvSpPr>
          <p:spPr>
            <a:xfrm>
              <a:off x="272473" y="5397069"/>
              <a:ext cx="1043262" cy="31590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:a16="http://schemas.microsoft.com/office/drawing/2014/main" id="{C2CD8C5B-8C1D-3747-2F70-2CB29F829731}"/>
                </a:ext>
              </a:extLst>
            </p:cNvPr>
            <p:cNvSpPr txBox="1"/>
            <p:nvPr/>
          </p:nvSpPr>
          <p:spPr>
            <a:xfrm>
              <a:off x="314731" y="5449202"/>
              <a:ext cx="1037073" cy="2718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kumimoji="1" lang="ja-JP" altLang="en-US" sz="1800" b="1" spc="-15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さらに！</a:t>
              </a:r>
              <a:endParaRPr kumimoji="1" lang="en-US" altLang="ja-JP" sz="1800" b="1" spc="-1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99B5BACA-300C-6E23-3C78-65F9171E8897}"/>
              </a:ext>
            </a:extLst>
          </p:cNvPr>
          <p:cNvGrpSpPr/>
          <p:nvPr/>
        </p:nvGrpSpPr>
        <p:grpSpPr>
          <a:xfrm>
            <a:off x="53768" y="1437427"/>
            <a:ext cx="1691691" cy="880361"/>
            <a:chOff x="-6794648" y="1455048"/>
            <a:chExt cx="1745258" cy="880361"/>
          </a:xfrm>
        </p:grpSpPr>
        <p:sp>
          <p:nvSpPr>
            <p:cNvPr id="47" name="四角形: 角を丸くする 10">
              <a:extLst>
                <a:ext uri="{FF2B5EF4-FFF2-40B4-BE49-F238E27FC236}">
                  <a16:creationId xmlns:a16="http://schemas.microsoft.com/office/drawing/2014/main" id="{882C6C2D-0610-383A-7564-3679C38F7F4B}"/>
                </a:ext>
              </a:extLst>
            </p:cNvPr>
            <p:cNvSpPr/>
            <p:nvPr/>
          </p:nvSpPr>
          <p:spPr>
            <a:xfrm>
              <a:off x="-6651157" y="1455048"/>
              <a:ext cx="1543636" cy="880361"/>
            </a:xfrm>
            <a:custGeom>
              <a:avLst/>
              <a:gdLst>
                <a:gd name="connsiteX0" fmla="*/ 0 w 1285752"/>
                <a:gd name="connsiteY0" fmla="*/ 35042 h 878456"/>
                <a:gd name="connsiteX1" fmla="*/ 35042 w 1285752"/>
                <a:gd name="connsiteY1" fmla="*/ 0 h 878456"/>
                <a:gd name="connsiteX2" fmla="*/ 1250710 w 1285752"/>
                <a:gd name="connsiteY2" fmla="*/ 0 h 878456"/>
                <a:gd name="connsiteX3" fmla="*/ 1285752 w 1285752"/>
                <a:gd name="connsiteY3" fmla="*/ 35042 h 878456"/>
                <a:gd name="connsiteX4" fmla="*/ 1285752 w 1285752"/>
                <a:gd name="connsiteY4" fmla="*/ 843414 h 878456"/>
                <a:gd name="connsiteX5" fmla="*/ 1250710 w 1285752"/>
                <a:gd name="connsiteY5" fmla="*/ 878456 h 878456"/>
                <a:gd name="connsiteX6" fmla="*/ 35042 w 1285752"/>
                <a:gd name="connsiteY6" fmla="*/ 878456 h 878456"/>
                <a:gd name="connsiteX7" fmla="*/ 0 w 1285752"/>
                <a:gd name="connsiteY7" fmla="*/ 843414 h 878456"/>
                <a:gd name="connsiteX8" fmla="*/ 0 w 1285752"/>
                <a:gd name="connsiteY8" fmla="*/ 35042 h 878456"/>
                <a:gd name="connsiteX0" fmla="*/ 0 w 1285752"/>
                <a:gd name="connsiteY0" fmla="*/ 35042 h 878456"/>
                <a:gd name="connsiteX1" fmla="*/ 35042 w 1285752"/>
                <a:gd name="connsiteY1" fmla="*/ 0 h 878456"/>
                <a:gd name="connsiteX2" fmla="*/ 1250710 w 1285752"/>
                <a:gd name="connsiteY2" fmla="*/ 0 h 878456"/>
                <a:gd name="connsiteX3" fmla="*/ 1285752 w 1285752"/>
                <a:gd name="connsiteY3" fmla="*/ 35042 h 878456"/>
                <a:gd name="connsiteX4" fmla="*/ 1285752 w 1285752"/>
                <a:gd name="connsiteY4" fmla="*/ 446716 h 878456"/>
                <a:gd name="connsiteX5" fmla="*/ 1285752 w 1285752"/>
                <a:gd name="connsiteY5" fmla="*/ 843414 h 878456"/>
                <a:gd name="connsiteX6" fmla="*/ 1250710 w 1285752"/>
                <a:gd name="connsiteY6" fmla="*/ 878456 h 878456"/>
                <a:gd name="connsiteX7" fmla="*/ 35042 w 1285752"/>
                <a:gd name="connsiteY7" fmla="*/ 878456 h 878456"/>
                <a:gd name="connsiteX8" fmla="*/ 0 w 1285752"/>
                <a:gd name="connsiteY8" fmla="*/ 843414 h 878456"/>
                <a:gd name="connsiteX9" fmla="*/ 0 w 1285752"/>
                <a:gd name="connsiteY9" fmla="*/ 35042 h 878456"/>
                <a:gd name="connsiteX0" fmla="*/ 0 w 1547568"/>
                <a:gd name="connsiteY0" fmla="*/ 35042 h 878456"/>
                <a:gd name="connsiteX1" fmla="*/ 35042 w 1547568"/>
                <a:gd name="connsiteY1" fmla="*/ 0 h 878456"/>
                <a:gd name="connsiteX2" fmla="*/ 1250710 w 1547568"/>
                <a:gd name="connsiteY2" fmla="*/ 0 h 878456"/>
                <a:gd name="connsiteX3" fmla="*/ 1285752 w 1547568"/>
                <a:gd name="connsiteY3" fmla="*/ 35042 h 878456"/>
                <a:gd name="connsiteX4" fmla="*/ 1547568 w 1547568"/>
                <a:gd name="connsiteY4" fmla="*/ 429131 h 878456"/>
                <a:gd name="connsiteX5" fmla="*/ 1285752 w 1547568"/>
                <a:gd name="connsiteY5" fmla="*/ 843414 h 878456"/>
                <a:gd name="connsiteX6" fmla="*/ 1250710 w 1547568"/>
                <a:gd name="connsiteY6" fmla="*/ 878456 h 878456"/>
                <a:gd name="connsiteX7" fmla="*/ 35042 w 1547568"/>
                <a:gd name="connsiteY7" fmla="*/ 878456 h 878456"/>
                <a:gd name="connsiteX8" fmla="*/ 0 w 1547568"/>
                <a:gd name="connsiteY8" fmla="*/ 843414 h 878456"/>
                <a:gd name="connsiteX9" fmla="*/ 0 w 1547568"/>
                <a:gd name="connsiteY9" fmla="*/ 35042 h 878456"/>
                <a:gd name="connsiteX0" fmla="*/ 0 w 1547568"/>
                <a:gd name="connsiteY0" fmla="*/ 35042 h 878456"/>
                <a:gd name="connsiteX1" fmla="*/ 35042 w 1547568"/>
                <a:gd name="connsiteY1" fmla="*/ 0 h 878456"/>
                <a:gd name="connsiteX2" fmla="*/ 1250710 w 1547568"/>
                <a:gd name="connsiteY2" fmla="*/ 0 h 878456"/>
                <a:gd name="connsiteX3" fmla="*/ 1313105 w 1547568"/>
                <a:gd name="connsiteY3" fmla="*/ 35042 h 878456"/>
                <a:gd name="connsiteX4" fmla="*/ 1547568 w 1547568"/>
                <a:gd name="connsiteY4" fmla="*/ 429131 h 878456"/>
                <a:gd name="connsiteX5" fmla="*/ 1285752 w 1547568"/>
                <a:gd name="connsiteY5" fmla="*/ 843414 h 878456"/>
                <a:gd name="connsiteX6" fmla="*/ 1250710 w 1547568"/>
                <a:gd name="connsiteY6" fmla="*/ 878456 h 878456"/>
                <a:gd name="connsiteX7" fmla="*/ 35042 w 1547568"/>
                <a:gd name="connsiteY7" fmla="*/ 878456 h 878456"/>
                <a:gd name="connsiteX8" fmla="*/ 0 w 1547568"/>
                <a:gd name="connsiteY8" fmla="*/ 843414 h 878456"/>
                <a:gd name="connsiteX9" fmla="*/ 0 w 1547568"/>
                <a:gd name="connsiteY9" fmla="*/ 35042 h 878456"/>
                <a:gd name="connsiteX0" fmla="*/ 0 w 1547568"/>
                <a:gd name="connsiteY0" fmla="*/ 35042 h 878456"/>
                <a:gd name="connsiteX1" fmla="*/ 35042 w 1547568"/>
                <a:gd name="connsiteY1" fmla="*/ 0 h 878456"/>
                <a:gd name="connsiteX2" fmla="*/ 1250710 w 1547568"/>
                <a:gd name="connsiteY2" fmla="*/ 0 h 878456"/>
                <a:gd name="connsiteX3" fmla="*/ 1313105 w 1547568"/>
                <a:gd name="connsiteY3" fmla="*/ 35042 h 878456"/>
                <a:gd name="connsiteX4" fmla="*/ 1547568 w 1547568"/>
                <a:gd name="connsiteY4" fmla="*/ 429131 h 878456"/>
                <a:gd name="connsiteX5" fmla="*/ 1315059 w 1547568"/>
                <a:gd name="connsiteY5" fmla="*/ 841460 h 878456"/>
                <a:gd name="connsiteX6" fmla="*/ 1250710 w 1547568"/>
                <a:gd name="connsiteY6" fmla="*/ 878456 h 878456"/>
                <a:gd name="connsiteX7" fmla="*/ 35042 w 1547568"/>
                <a:gd name="connsiteY7" fmla="*/ 878456 h 878456"/>
                <a:gd name="connsiteX8" fmla="*/ 0 w 1547568"/>
                <a:gd name="connsiteY8" fmla="*/ 843414 h 878456"/>
                <a:gd name="connsiteX9" fmla="*/ 0 w 1547568"/>
                <a:gd name="connsiteY9" fmla="*/ 35042 h 878456"/>
                <a:gd name="connsiteX0" fmla="*/ 0 w 1502629"/>
                <a:gd name="connsiteY0" fmla="*/ 35042 h 878456"/>
                <a:gd name="connsiteX1" fmla="*/ 35042 w 1502629"/>
                <a:gd name="connsiteY1" fmla="*/ 0 h 878456"/>
                <a:gd name="connsiteX2" fmla="*/ 1250710 w 1502629"/>
                <a:gd name="connsiteY2" fmla="*/ 0 h 878456"/>
                <a:gd name="connsiteX3" fmla="*/ 1313105 w 1502629"/>
                <a:gd name="connsiteY3" fmla="*/ 35042 h 878456"/>
                <a:gd name="connsiteX4" fmla="*/ 1502629 w 1502629"/>
                <a:gd name="connsiteY4" fmla="*/ 440854 h 878456"/>
                <a:gd name="connsiteX5" fmla="*/ 1315059 w 1502629"/>
                <a:gd name="connsiteY5" fmla="*/ 841460 h 878456"/>
                <a:gd name="connsiteX6" fmla="*/ 1250710 w 1502629"/>
                <a:gd name="connsiteY6" fmla="*/ 878456 h 878456"/>
                <a:gd name="connsiteX7" fmla="*/ 35042 w 1502629"/>
                <a:gd name="connsiteY7" fmla="*/ 878456 h 878456"/>
                <a:gd name="connsiteX8" fmla="*/ 0 w 1502629"/>
                <a:gd name="connsiteY8" fmla="*/ 843414 h 878456"/>
                <a:gd name="connsiteX9" fmla="*/ 0 w 1502629"/>
                <a:gd name="connsiteY9" fmla="*/ 35042 h 878456"/>
                <a:gd name="connsiteX0" fmla="*/ 0 w 1545613"/>
                <a:gd name="connsiteY0" fmla="*/ 35042 h 878456"/>
                <a:gd name="connsiteX1" fmla="*/ 35042 w 1545613"/>
                <a:gd name="connsiteY1" fmla="*/ 0 h 878456"/>
                <a:gd name="connsiteX2" fmla="*/ 1250710 w 1545613"/>
                <a:gd name="connsiteY2" fmla="*/ 0 h 878456"/>
                <a:gd name="connsiteX3" fmla="*/ 1313105 w 1545613"/>
                <a:gd name="connsiteY3" fmla="*/ 35042 h 878456"/>
                <a:gd name="connsiteX4" fmla="*/ 1545613 w 1545613"/>
                <a:gd name="connsiteY4" fmla="*/ 433039 h 878456"/>
                <a:gd name="connsiteX5" fmla="*/ 1315059 w 1545613"/>
                <a:gd name="connsiteY5" fmla="*/ 841460 h 878456"/>
                <a:gd name="connsiteX6" fmla="*/ 1250710 w 1545613"/>
                <a:gd name="connsiteY6" fmla="*/ 878456 h 878456"/>
                <a:gd name="connsiteX7" fmla="*/ 35042 w 1545613"/>
                <a:gd name="connsiteY7" fmla="*/ 878456 h 878456"/>
                <a:gd name="connsiteX8" fmla="*/ 0 w 1545613"/>
                <a:gd name="connsiteY8" fmla="*/ 843414 h 878456"/>
                <a:gd name="connsiteX9" fmla="*/ 0 w 1545613"/>
                <a:gd name="connsiteY9" fmla="*/ 35042 h 878456"/>
                <a:gd name="connsiteX0" fmla="*/ 0 w 1545613"/>
                <a:gd name="connsiteY0" fmla="*/ 35042 h 878456"/>
                <a:gd name="connsiteX1" fmla="*/ 35042 w 1545613"/>
                <a:gd name="connsiteY1" fmla="*/ 0 h 878456"/>
                <a:gd name="connsiteX2" fmla="*/ 1250710 w 1545613"/>
                <a:gd name="connsiteY2" fmla="*/ 0 h 878456"/>
                <a:gd name="connsiteX3" fmla="*/ 1313105 w 1545613"/>
                <a:gd name="connsiteY3" fmla="*/ 35042 h 878456"/>
                <a:gd name="connsiteX4" fmla="*/ 1545613 w 1545613"/>
                <a:gd name="connsiteY4" fmla="*/ 433039 h 878456"/>
                <a:gd name="connsiteX5" fmla="*/ 1315059 w 1545613"/>
                <a:gd name="connsiteY5" fmla="*/ 841460 h 878456"/>
                <a:gd name="connsiteX6" fmla="*/ 1250710 w 1545613"/>
                <a:gd name="connsiteY6" fmla="*/ 878456 h 878456"/>
                <a:gd name="connsiteX7" fmla="*/ 35042 w 1545613"/>
                <a:gd name="connsiteY7" fmla="*/ 878456 h 878456"/>
                <a:gd name="connsiteX8" fmla="*/ 0 w 1545613"/>
                <a:gd name="connsiteY8" fmla="*/ 843414 h 878456"/>
                <a:gd name="connsiteX9" fmla="*/ 0 w 1545613"/>
                <a:gd name="connsiteY9" fmla="*/ 35042 h 878456"/>
                <a:gd name="connsiteX0" fmla="*/ 0 w 1545613"/>
                <a:gd name="connsiteY0" fmla="*/ 35042 h 878456"/>
                <a:gd name="connsiteX1" fmla="*/ 35042 w 1545613"/>
                <a:gd name="connsiteY1" fmla="*/ 0 h 878456"/>
                <a:gd name="connsiteX2" fmla="*/ 1250710 w 1545613"/>
                <a:gd name="connsiteY2" fmla="*/ 0 h 878456"/>
                <a:gd name="connsiteX3" fmla="*/ 1313105 w 1545613"/>
                <a:gd name="connsiteY3" fmla="*/ 35042 h 878456"/>
                <a:gd name="connsiteX4" fmla="*/ 1545613 w 1545613"/>
                <a:gd name="connsiteY4" fmla="*/ 433039 h 878456"/>
                <a:gd name="connsiteX5" fmla="*/ 1315059 w 1545613"/>
                <a:gd name="connsiteY5" fmla="*/ 841460 h 878456"/>
                <a:gd name="connsiteX6" fmla="*/ 1250710 w 1545613"/>
                <a:gd name="connsiteY6" fmla="*/ 878456 h 878456"/>
                <a:gd name="connsiteX7" fmla="*/ 35042 w 1545613"/>
                <a:gd name="connsiteY7" fmla="*/ 878456 h 878456"/>
                <a:gd name="connsiteX8" fmla="*/ 0 w 1545613"/>
                <a:gd name="connsiteY8" fmla="*/ 843414 h 878456"/>
                <a:gd name="connsiteX9" fmla="*/ 0 w 1545613"/>
                <a:gd name="connsiteY9" fmla="*/ 35042 h 878456"/>
                <a:gd name="connsiteX0" fmla="*/ 0 w 1520213"/>
                <a:gd name="connsiteY0" fmla="*/ 35042 h 878456"/>
                <a:gd name="connsiteX1" fmla="*/ 35042 w 1520213"/>
                <a:gd name="connsiteY1" fmla="*/ 0 h 878456"/>
                <a:gd name="connsiteX2" fmla="*/ 1250710 w 1520213"/>
                <a:gd name="connsiteY2" fmla="*/ 0 h 878456"/>
                <a:gd name="connsiteX3" fmla="*/ 1313105 w 1520213"/>
                <a:gd name="connsiteY3" fmla="*/ 35042 h 878456"/>
                <a:gd name="connsiteX4" fmla="*/ 1520213 w 1520213"/>
                <a:gd name="connsiteY4" fmla="*/ 433039 h 878456"/>
                <a:gd name="connsiteX5" fmla="*/ 1315059 w 1520213"/>
                <a:gd name="connsiteY5" fmla="*/ 841460 h 878456"/>
                <a:gd name="connsiteX6" fmla="*/ 1250710 w 1520213"/>
                <a:gd name="connsiteY6" fmla="*/ 878456 h 878456"/>
                <a:gd name="connsiteX7" fmla="*/ 35042 w 1520213"/>
                <a:gd name="connsiteY7" fmla="*/ 878456 h 878456"/>
                <a:gd name="connsiteX8" fmla="*/ 0 w 1520213"/>
                <a:gd name="connsiteY8" fmla="*/ 843414 h 878456"/>
                <a:gd name="connsiteX9" fmla="*/ 0 w 1520213"/>
                <a:gd name="connsiteY9" fmla="*/ 35042 h 878456"/>
                <a:gd name="connsiteX0" fmla="*/ 0 w 1543660"/>
                <a:gd name="connsiteY0" fmla="*/ 35042 h 878456"/>
                <a:gd name="connsiteX1" fmla="*/ 35042 w 1543660"/>
                <a:gd name="connsiteY1" fmla="*/ 0 h 878456"/>
                <a:gd name="connsiteX2" fmla="*/ 1250710 w 1543660"/>
                <a:gd name="connsiteY2" fmla="*/ 0 h 878456"/>
                <a:gd name="connsiteX3" fmla="*/ 1313105 w 1543660"/>
                <a:gd name="connsiteY3" fmla="*/ 35042 h 878456"/>
                <a:gd name="connsiteX4" fmla="*/ 1543660 w 1543660"/>
                <a:gd name="connsiteY4" fmla="*/ 434992 h 878456"/>
                <a:gd name="connsiteX5" fmla="*/ 1315059 w 1543660"/>
                <a:gd name="connsiteY5" fmla="*/ 841460 h 878456"/>
                <a:gd name="connsiteX6" fmla="*/ 1250710 w 1543660"/>
                <a:gd name="connsiteY6" fmla="*/ 878456 h 878456"/>
                <a:gd name="connsiteX7" fmla="*/ 35042 w 1543660"/>
                <a:gd name="connsiteY7" fmla="*/ 878456 h 878456"/>
                <a:gd name="connsiteX8" fmla="*/ 0 w 1543660"/>
                <a:gd name="connsiteY8" fmla="*/ 843414 h 878456"/>
                <a:gd name="connsiteX9" fmla="*/ 0 w 1543660"/>
                <a:gd name="connsiteY9" fmla="*/ 35042 h 878456"/>
                <a:gd name="connsiteX0" fmla="*/ 0 w 1543660"/>
                <a:gd name="connsiteY0" fmla="*/ 35042 h 878456"/>
                <a:gd name="connsiteX1" fmla="*/ 35042 w 1543660"/>
                <a:gd name="connsiteY1" fmla="*/ 0 h 878456"/>
                <a:gd name="connsiteX2" fmla="*/ 1250710 w 1543660"/>
                <a:gd name="connsiteY2" fmla="*/ 0 h 878456"/>
                <a:gd name="connsiteX3" fmla="*/ 1313105 w 1543660"/>
                <a:gd name="connsiteY3" fmla="*/ 35042 h 878456"/>
                <a:gd name="connsiteX4" fmla="*/ 1543660 w 1543660"/>
                <a:gd name="connsiteY4" fmla="*/ 434992 h 878456"/>
                <a:gd name="connsiteX5" fmla="*/ 1315059 w 1543660"/>
                <a:gd name="connsiteY5" fmla="*/ 841460 h 878456"/>
                <a:gd name="connsiteX6" fmla="*/ 1250710 w 1543660"/>
                <a:gd name="connsiteY6" fmla="*/ 878456 h 878456"/>
                <a:gd name="connsiteX7" fmla="*/ 35042 w 1543660"/>
                <a:gd name="connsiteY7" fmla="*/ 878456 h 878456"/>
                <a:gd name="connsiteX8" fmla="*/ 0 w 1543660"/>
                <a:gd name="connsiteY8" fmla="*/ 843414 h 878456"/>
                <a:gd name="connsiteX9" fmla="*/ 0 w 1543660"/>
                <a:gd name="connsiteY9" fmla="*/ 35042 h 878456"/>
                <a:gd name="connsiteX0" fmla="*/ 0 w 1543660"/>
                <a:gd name="connsiteY0" fmla="*/ 35042 h 878456"/>
                <a:gd name="connsiteX1" fmla="*/ 35042 w 1543660"/>
                <a:gd name="connsiteY1" fmla="*/ 0 h 878456"/>
                <a:gd name="connsiteX2" fmla="*/ 1250710 w 1543660"/>
                <a:gd name="connsiteY2" fmla="*/ 0 h 878456"/>
                <a:gd name="connsiteX3" fmla="*/ 1313105 w 1543660"/>
                <a:gd name="connsiteY3" fmla="*/ 35042 h 878456"/>
                <a:gd name="connsiteX4" fmla="*/ 1543660 w 1543660"/>
                <a:gd name="connsiteY4" fmla="*/ 434992 h 878456"/>
                <a:gd name="connsiteX5" fmla="*/ 1322875 w 1543660"/>
                <a:gd name="connsiteY5" fmla="*/ 841393 h 878456"/>
                <a:gd name="connsiteX6" fmla="*/ 1250710 w 1543660"/>
                <a:gd name="connsiteY6" fmla="*/ 878456 h 878456"/>
                <a:gd name="connsiteX7" fmla="*/ 35042 w 1543660"/>
                <a:gd name="connsiteY7" fmla="*/ 878456 h 878456"/>
                <a:gd name="connsiteX8" fmla="*/ 0 w 1543660"/>
                <a:gd name="connsiteY8" fmla="*/ 843414 h 878456"/>
                <a:gd name="connsiteX9" fmla="*/ 0 w 1543660"/>
                <a:gd name="connsiteY9" fmla="*/ 35042 h 878456"/>
                <a:gd name="connsiteX0" fmla="*/ 0 w 1543660"/>
                <a:gd name="connsiteY0" fmla="*/ 35042 h 878456"/>
                <a:gd name="connsiteX1" fmla="*/ 35042 w 1543660"/>
                <a:gd name="connsiteY1" fmla="*/ 0 h 878456"/>
                <a:gd name="connsiteX2" fmla="*/ 1250710 w 1543660"/>
                <a:gd name="connsiteY2" fmla="*/ 0 h 878456"/>
                <a:gd name="connsiteX3" fmla="*/ 1313105 w 1543660"/>
                <a:gd name="connsiteY3" fmla="*/ 35042 h 878456"/>
                <a:gd name="connsiteX4" fmla="*/ 1543660 w 1543660"/>
                <a:gd name="connsiteY4" fmla="*/ 434992 h 878456"/>
                <a:gd name="connsiteX5" fmla="*/ 1322875 w 1543660"/>
                <a:gd name="connsiteY5" fmla="*/ 841393 h 878456"/>
                <a:gd name="connsiteX6" fmla="*/ 1250710 w 1543660"/>
                <a:gd name="connsiteY6" fmla="*/ 878456 h 878456"/>
                <a:gd name="connsiteX7" fmla="*/ 35042 w 1543660"/>
                <a:gd name="connsiteY7" fmla="*/ 878456 h 878456"/>
                <a:gd name="connsiteX8" fmla="*/ 0 w 1543660"/>
                <a:gd name="connsiteY8" fmla="*/ 843414 h 878456"/>
                <a:gd name="connsiteX9" fmla="*/ 0 w 1543660"/>
                <a:gd name="connsiteY9" fmla="*/ 35042 h 878456"/>
                <a:gd name="connsiteX0" fmla="*/ 0 w 1543660"/>
                <a:gd name="connsiteY0" fmla="*/ 35042 h 878456"/>
                <a:gd name="connsiteX1" fmla="*/ 35042 w 1543660"/>
                <a:gd name="connsiteY1" fmla="*/ 0 h 878456"/>
                <a:gd name="connsiteX2" fmla="*/ 1250710 w 1543660"/>
                <a:gd name="connsiteY2" fmla="*/ 0 h 878456"/>
                <a:gd name="connsiteX3" fmla="*/ 1313105 w 1543660"/>
                <a:gd name="connsiteY3" fmla="*/ 35042 h 878456"/>
                <a:gd name="connsiteX4" fmla="*/ 1543660 w 1543660"/>
                <a:gd name="connsiteY4" fmla="*/ 434992 h 878456"/>
                <a:gd name="connsiteX5" fmla="*/ 1322875 w 1543660"/>
                <a:gd name="connsiteY5" fmla="*/ 841393 h 878456"/>
                <a:gd name="connsiteX6" fmla="*/ 1250710 w 1543660"/>
                <a:gd name="connsiteY6" fmla="*/ 878456 h 878456"/>
                <a:gd name="connsiteX7" fmla="*/ 35042 w 1543660"/>
                <a:gd name="connsiteY7" fmla="*/ 878456 h 878456"/>
                <a:gd name="connsiteX8" fmla="*/ 0 w 1543660"/>
                <a:gd name="connsiteY8" fmla="*/ 843414 h 878456"/>
                <a:gd name="connsiteX9" fmla="*/ 0 w 1543660"/>
                <a:gd name="connsiteY9" fmla="*/ 35042 h 878456"/>
                <a:gd name="connsiteX0" fmla="*/ 0 w 1543660"/>
                <a:gd name="connsiteY0" fmla="*/ 35042 h 878456"/>
                <a:gd name="connsiteX1" fmla="*/ 35042 w 1543660"/>
                <a:gd name="connsiteY1" fmla="*/ 0 h 878456"/>
                <a:gd name="connsiteX2" fmla="*/ 1250710 w 1543660"/>
                <a:gd name="connsiteY2" fmla="*/ 0 h 878456"/>
                <a:gd name="connsiteX3" fmla="*/ 1313105 w 1543660"/>
                <a:gd name="connsiteY3" fmla="*/ 35042 h 878456"/>
                <a:gd name="connsiteX4" fmla="*/ 1543660 w 1543660"/>
                <a:gd name="connsiteY4" fmla="*/ 434992 h 878456"/>
                <a:gd name="connsiteX5" fmla="*/ 1322875 w 1543660"/>
                <a:gd name="connsiteY5" fmla="*/ 841393 h 878456"/>
                <a:gd name="connsiteX6" fmla="*/ 1250710 w 1543660"/>
                <a:gd name="connsiteY6" fmla="*/ 878456 h 878456"/>
                <a:gd name="connsiteX7" fmla="*/ 35042 w 1543660"/>
                <a:gd name="connsiteY7" fmla="*/ 878456 h 878456"/>
                <a:gd name="connsiteX8" fmla="*/ 0 w 1543660"/>
                <a:gd name="connsiteY8" fmla="*/ 843414 h 878456"/>
                <a:gd name="connsiteX9" fmla="*/ 0 w 1543660"/>
                <a:gd name="connsiteY9" fmla="*/ 35042 h 878456"/>
                <a:gd name="connsiteX0" fmla="*/ 0 w 1543660"/>
                <a:gd name="connsiteY0" fmla="*/ 35042 h 878456"/>
                <a:gd name="connsiteX1" fmla="*/ 35042 w 1543660"/>
                <a:gd name="connsiteY1" fmla="*/ 0 h 878456"/>
                <a:gd name="connsiteX2" fmla="*/ 1250710 w 1543660"/>
                <a:gd name="connsiteY2" fmla="*/ 0 h 878456"/>
                <a:gd name="connsiteX3" fmla="*/ 1313105 w 1543660"/>
                <a:gd name="connsiteY3" fmla="*/ 35042 h 878456"/>
                <a:gd name="connsiteX4" fmla="*/ 1543660 w 1543660"/>
                <a:gd name="connsiteY4" fmla="*/ 434992 h 878456"/>
                <a:gd name="connsiteX5" fmla="*/ 1322875 w 1543660"/>
                <a:gd name="connsiteY5" fmla="*/ 841393 h 878456"/>
                <a:gd name="connsiteX6" fmla="*/ 1250710 w 1543660"/>
                <a:gd name="connsiteY6" fmla="*/ 878456 h 878456"/>
                <a:gd name="connsiteX7" fmla="*/ 35042 w 1543660"/>
                <a:gd name="connsiteY7" fmla="*/ 878456 h 878456"/>
                <a:gd name="connsiteX8" fmla="*/ 0 w 1543660"/>
                <a:gd name="connsiteY8" fmla="*/ 843414 h 878456"/>
                <a:gd name="connsiteX9" fmla="*/ 0 w 1543660"/>
                <a:gd name="connsiteY9" fmla="*/ 35042 h 878456"/>
                <a:gd name="connsiteX0" fmla="*/ 0 w 1543702"/>
                <a:gd name="connsiteY0" fmla="*/ 35042 h 878456"/>
                <a:gd name="connsiteX1" fmla="*/ 35042 w 1543702"/>
                <a:gd name="connsiteY1" fmla="*/ 0 h 878456"/>
                <a:gd name="connsiteX2" fmla="*/ 1250710 w 1543702"/>
                <a:gd name="connsiteY2" fmla="*/ 0 h 878456"/>
                <a:gd name="connsiteX3" fmla="*/ 1313105 w 1543702"/>
                <a:gd name="connsiteY3" fmla="*/ 35042 h 878456"/>
                <a:gd name="connsiteX4" fmla="*/ 1543660 w 1543702"/>
                <a:gd name="connsiteY4" fmla="*/ 434992 h 878456"/>
                <a:gd name="connsiteX5" fmla="*/ 1322875 w 1543702"/>
                <a:gd name="connsiteY5" fmla="*/ 841393 h 878456"/>
                <a:gd name="connsiteX6" fmla="*/ 1250710 w 1543702"/>
                <a:gd name="connsiteY6" fmla="*/ 878456 h 878456"/>
                <a:gd name="connsiteX7" fmla="*/ 35042 w 1543702"/>
                <a:gd name="connsiteY7" fmla="*/ 878456 h 878456"/>
                <a:gd name="connsiteX8" fmla="*/ 0 w 1543702"/>
                <a:gd name="connsiteY8" fmla="*/ 843414 h 878456"/>
                <a:gd name="connsiteX9" fmla="*/ 0 w 1543702"/>
                <a:gd name="connsiteY9" fmla="*/ 35042 h 878456"/>
                <a:gd name="connsiteX0" fmla="*/ 0 w 1418737"/>
                <a:gd name="connsiteY0" fmla="*/ 35042 h 878456"/>
                <a:gd name="connsiteX1" fmla="*/ 35042 w 1418737"/>
                <a:gd name="connsiteY1" fmla="*/ 0 h 878456"/>
                <a:gd name="connsiteX2" fmla="*/ 1250710 w 1418737"/>
                <a:gd name="connsiteY2" fmla="*/ 0 h 878456"/>
                <a:gd name="connsiteX3" fmla="*/ 1313105 w 1418737"/>
                <a:gd name="connsiteY3" fmla="*/ 35042 h 878456"/>
                <a:gd name="connsiteX4" fmla="*/ 1418613 w 1418737"/>
                <a:gd name="connsiteY4" fmla="*/ 444761 h 878456"/>
                <a:gd name="connsiteX5" fmla="*/ 1322875 w 1418737"/>
                <a:gd name="connsiteY5" fmla="*/ 841393 h 878456"/>
                <a:gd name="connsiteX6" fmla="*/ 1250710 w 1418737"/>
                <a:gd name="connsiteY6" fmla="*/ 878456 h 878456"/>
                <a:gd name="connsiteX7" fmla="*/ 35042 w 1418737"/>
                <a:gd name="connsiteY7" fmla="*/ 878456 h 878456"/>
                <a:gd name="connsiteX8" fmla="*/ 0 w 1418737"/>
                <a:gd name="connsiteY8" fmla="*/ 843414 h 878456"/>
                <a:gd name="connsiteX9" fmla="*/ 0 w 1418737"/>
                <a:gd name="connsiteY9" fmla="*/ 35042 h 878456"/>
                <a:gd name="connsiteX0" fmla="*/ 0 w 1543701"/>
                <a:gd name="connsiteY0" fmla="*/ 35042 h 878456"/>
                <a:gd name="connsiteX1" fmla="*/ 35042 w 1543701"/>
                <a:gd name="connsiteY1" fmla="*/ 0 h 878456"/>
                <a:gd name="connsiteX2" fmla="*/ 1250710 w 1543701"/>
                <a:gd name="connsiteY2" fmla="*/ 0 h 878456"/>
                <a:gd name="connsiteX3" fmla="*/ 1313105 w 1543701"/>
                <a:gd name="connsiteY3" fmla="*/ 35042 h 878456"/>
                <a:gd name="connsiteX4" fmla="*/ 1543659 w 1543701"/>
                <a:gd name="connsiteY4" fmla="*/ 433038 h 878456"/>
                <a:gd name="connsiteX5" fmla="*/ 1322875 w 1543701"/>
                <a:gd name="connsiteY5" fmla="*/ 841393 h 878456"/>
                <a:gd name="connsiteX6" fmla="*/ 1250710 w 1543701"/>
                <a:gd name="connsiteY6" fmla="*/ 878456 h 878456"/>
                <a:gd name="connsiteX7" fmla="*/ 35042 w 1543701"/>
                <a:gd name="connsiteY7" fmla="*/ 878456 h 878456"/>
                <a:gd name="connsiteX8" fmla="*/ 0 w 1543701"/>
                <a:gd name="connsiteY8" fmla="*/ 843414 h 878456"/>
                <a:gd name="connsiteX9" fmla="*/ 0 w 1543701"/>
                <a:gd name="connsiteY9" fmla="*/ 35042 h 878456"/>
                <a:gd name="connsiteX0" fmla="*/ 0 w 1546940"/>
                <a:gd name="connsiteY0" fmla="*/ 35042 h 878456"/>
                <a:gd name="connsiteX1" fmla="*/ 35042 w 1546940"/>
                <a:gd name="connsiteY1" fmla="*/ 0 h 878456"/>
                <a:gd name="connsiteX2" fmla="*/ 1250710 w 1546940"/>
                <a:gd name="connsiteY2" fmla="*/ 0 h 878456"/>
                <a:gd name="connsiteX3" fmla="*/ 1313105 w 1546940"/>
                <a:gd name="connsiteY3" fmla="*/ 35042 h 878456"/>
                <a:gd name="connsiteX4" fmla="*/ 1543659 w 1546940"/>
                <a:gd name="connsiteY4" fmla="*/ 433038 h 878456"/>
                <a:gd name="connsiteX5" fmla="*/ 1322875 w 1546940"/>
                <a:gd name="connsiteY5" fmla="*/ 841393 h 878456"/>
                <a:gd name="connsiteX6" fmla="*/ 1250710 w 1546940"/>
                <a:gd name="connsiteY6" fmla="*/ 878456 h 878456"/>
                <a:gd name="connsiteX7" fmla="*/ 35042 w 1546940"/>
                <a:gd name="connsiteY7" fmla="*/ 878456 h 878456"/>
                <a:gd name="connsiteX8" fmla="*/ 0 w 1546940"/>
                <a:gd name="connsiteY8" fmla="*/ 843414 h 878456"/>
                <a:gd name="connsiteX9" fmla="*/ 0 w 1546940"/>
                <a:gd name="connsiteY9" fmla="*/ 35042 h 878456"/>
                <a:gd name="connsiteX0" fmla="*/ 0 w 1543691"/>
                <a:gd name="connsiteY0" fmla="*/ 35042 h 878456"/>
                <a:gd name="connsiteX1" fmla="*/ 35042 w 1543691"/>
                <a:gd name="connsiteY1" fmla="*/ 0 h 878456"/>
                <a:gd name="connsiteX2" fmla="*/ 1250710 w 1543691"/>
                <a:gd name="connsiteY2" fmla="*/ 0 h 878456"/>
                <a:gd name="connsiteX3" fmla="*/ 1313105 w 1543691"/>
                <a:gd name="connsiteY3" fmla="*/ 35042 h 878456"/>
                <a:gd name="connsiteX4" fmla="*/ 1543659 w 1543691"/>
                <a:gd name="connsiteY4" fmla="*/ 433038 h 878456"/>
                <a:gd name="connsiteX5" fmla="*/ 1322875 w 1543691"/>
                <a:gd name="connsiteY5" fmla="*/ 841393 h 878456"/>
                <a:gd name="connsiteX6" fmla="*/ 1250710 w 1543691"/>
                <a:gd name="connsiteY6" fmla="*/ 878456 h 878456"/>
                <a:gd name="connsiteX7" fmla="*/ 35042 w 1543691"/>
                <a:gd name="connsiteY7" fmla="*/ 878456 h 878456"/>
                <a:gd name="connsiteX8" fmla="*/ 0 w 1543691"/>
                <a:gd name="connsiteY8" fmla="*/ 843414 h 878456"/>
                <a:gd name="connsiteX9" fmla="*/ 0 w 1543691"/>
                <a:gd name="connsiteY9" fmla="*/ 35042 h 878456"/>
                <a:gd name="connsiteX0" fmla="*/ 0 w 1554880"/>
                <a:gd name="connsiteY0" fmla="*/ 35042 h 878456"/>
                <a:gd name="connsiteX1" fmla="*/ 35042 w 1554880"/>
                <a:gd name="connsiteY1" fmla="*/ 0 h 878456"/>
                <a:gd name="connsiteX2" fmla="*/ 1250710 w 1554880"/>
                <a:gd name="connsiteY2" fmla="*/ 0 h 878456"/>
                <a:gd name="connsiteX3" fmla="*/ 1313105 w 1554880"/>
                <a:gd name="connsiteY3" fmla="*/ 35042 h 878456"/>
                <a:gd name="connsiteX4" fmla="*/ 1500676 w 1554880"/>
                <a:gd name="connsiteY4" fmla="*/ 323624 h 878456"/>
                <a:gd name="connsiteX5" fmla="*/ 1543659 w 1554880"/>
                <a:gd name="connsiteY5" fmla="*/ 433038 h 878456"/>
                <a:gd name="connsiteX6" fmla="*/ 1322875 w 1554880"/>
                <a:gd name="connsiteY6" fmla="*/ 841393 h 878456"/>
                <a:gd name="connsiteX7" fmla="*/ 1250710 w 1554880"/>
                <a:gd name="connsiteY7" fmla="*/ 878456 h 878456"/>
                <a:gd name="connsiteX8" fmla="*/ 35042 w 1554880"/>
                <a:gd name="connsiteY8" fmla="*/ 878456 h 878456"/>
                <a:gd name="connsiteX9" fmla="*/ 0 w 1554880"/>
                <a:gd name="connsiteY9" fmla="*/ 843414 h 878456"/>
                <a:gd name="connsiteX10" fmla="*/ 0 w 1554880"/>
                <a:gd name="connsiteY10" fmla="*/ 35042 h 878456"/>
                <a:gd name="connsiteX0" fmla="*/ 0 w 1543855"/>
                <a:gd name="connsiteY0" fmla="*/ 35042 h 878456"/>
                <a:gd name="connsiteX1" fmla="*/ 35042 w 1543855"/>
                <a:gd name="connsiteY1" fmla="*/ 0 h 878456"/>
                <a:gd name="connsiteX2" fmla="*/ 1250710 w 1543855"/>
                <a:gd name="connsiteY2" fmla="*/ 0 h 878456"/>
                <a:gd name="connsiteX3" fmla="*/ 1313105 w 1543855"/>
                <a:gd name="connsiteY3" fmla="*/ 35042 h 878456"/>
                <a:gd name="connsiteX4" fmla="*/ 1500676 w 1543855"/>
                <a:gd name="connsiteY4" fmla="*/ 323624 h 878456"/>
                <a:gd name="connsiteX5" fmla="*/ 1543659 w 1543855"/>
                <a:gd name="connsiteY5" fmla="*/ 433038 h 878456"/>
                <a:gd name="connsiteX6" fmla="*/ 1506537 w 1543855"/>
                <a:gd name="connsiteY6" fmla="*/ 520962 h 878456"/>
                <a:gd name="connsiteX7" fmla="*/ 1322875 w 1543855"/>
                <a:gd name="connsiteY7" fmla="*/ 841393 h 878456"/>
                <a:gd name="connsiteX8" fmla="*/ 1250710 w 1543855"/>
                <a:gd name="connsiteY8" fmla="*/ 878456 h 878456"/>
                <a:gd name="connsiteX9" fmla="*/ 35042 w 1543855"/>
                <a:gd name="connsiteY9" fmla="*/ 878456 h 878456"/>
                <a:gd name="connsiteX10" fmla="*/ 0 w 1543855"/>
                <a:gd name="connsiteY10" fmla="*/ 843414 h 878456"/>
                <a:gd name="connsiteX11" fmla="*/ 0 w 1543855"/>
                <a:gd name="connsiteY11" fmla="*/ 35042 h 878456"/>
                <a:gd name="connsiteX0" fmla="*/ 0 w 1544158"/>
                <a:gd name="connsiteY0" fmla="*/ 35042 h 878456"/>
                <a:gd name="connsiteX1" fmla="*/ 35042 w 1544158"/>
                <a:gd name="connsiteY1" fmla="*/ 0 h 878456"/>
                <a:gd name="connsiteX2" fmla="*/ 1250710 w 1544158"/>
                <a:gd name="connsiteY2" fmla="*/ 0 h 878456"/>
                <a:gd name="connsiteX3" fmla="*/ 1313105 w 1544158"/>
                <a:gd name="connsiteY3" fmla="*/ 35042 h 878456"/>
                <a:gd name="connsiteX4" fmla="*/ 1510445 w 1544158"/>
                <a:gd name="connsiteY4" fmla="*/ 347070 h 878456"/>
                <a:gd name="connsiteX5" fmla="*/ 1543659 w 1544158"/>
                <a:gd name="connsiteY5" fmla="*/ 433038 h 878456"/>
                <a:gd name="connsiteX6" fmla="*/ 1506537 w 1544158"/>
                <a:gd name="connsiteY6" fmla="*/ 520962 h 878456"/>
                <a:gd name="connsiteX7" fmla="*/ 1322875 w 1544158"/>
                <a:gd name="connsiteY7" fmla="*/ 841393 h 878456"/>
                <a:gd name="connsiteX8" fmla="*/ 1250710 w 1544158"/>
                <a:gd name="connsiteY8" fmla="*/ 878456 h 878456"/>
                <a:gd name="connsiteX9" fmla="*/ 35042 w 1544158"/>
                <a:gd name="connsiteY9" fmla="*/ 878456 h 878456"/>
                <a:gd name="connsiteX10" fmla="*/ 0 w 1544158"/>
                <a:gd name="connsiteY10" fmla="*/ 843414 h 878456"/>
                <a:gd name="connsiteX11" fmla="*/ 0 w 1544158"/>
                <a:gd name="connsiteY11" fmla="*/ 35042 h 878456"/>
                <a:gd name="connsiteX0" fmla="*/ 0 w 1528759"/>
                <a:gd name="connsiteY0" fmla="*/ 35042 h 878456"/>
                <a:gd name="connsiteX1" fmla="*/ 35042 w 1528759"/>
                <a:gd name="connsiteY1" fmla="*/ 0 h 878456"/>
                <a:gd name="connsiteX2" fmla="*/ 1250710 w 1528759"/>
                <a:gd name="connsiteY2" fmla="*/ 0 h 878456"/>
                <a:gd name="connsiteX3" fmla="*/ 1313105 w 1528759"/>
                <a:gd name="connsiteY3" fmla="*/ 35042 h 878456"/>
                <a:gd name="connsiteX4" fmla="*/ 1510445 w 1528759"/>
                <a:gd name="connsiteY4" fmla="*/ 347070 h 878456"/>
                <a:gd name="connsiteX5" fmla="*/ 1514351 w 1528759"/>
                <a:gd name="connsiteY5" fmla="*/ 433038 h 878456"/>
                <a:gd name="connsiteX6" fmla="*/ 1506537 w 1528759"/>
                <a:gd name="connsiteY6" fmla="*/ 520962 h 878456"/>
                <a:gd name="connsiteX7" fmla="*/ 1322875 w 1528759"/>
                <a:gd name="connsiteY7" fmla="*/ 841393 h 878456"/>
                <a:gd name="connsiteX8" fmla="*/ 1250710 w 1528759"/>
                <a:gd name="connsiteY8" fmla="*/ 878456 h 878456"/>
                <a:gd name="connsiteX9" fmla="*/ 35042 w 1528759"/>
                <a:gd name="connsiteY9" fmla="*/ 878456 h 878456"/>
                <a:gd name="connsiteX10" fmla="*/ 0 w 1528759"/>
                <a:gd name="connsiteY10" fmla="*/ 843414 h 878456"/>
                <a:gd name="connsiteX11" fmla="*/ 0 w 1528759"/>
                <a:gd name="connsiteY11" fmla="*/ 35042 h 878456"/>
                <a:gd name="connsiteX0" fmla="*/ 0 w 1540985"/>
                <a:gd name="connsiteY0" fmla="*/ 35042 h 878456"/>
                <a:gd name="connsiteX1" fmla="*/ 35042 w 1540985"/>
                <a:gd name="connsiteY1" fmla="*/ 0 h 878456"/>
                <a:gd name="connsiteX2" fmla="*/ 1250710 w 1540985"/>
                <a:gd name="connsiteY2" fmla="*/ 0 h 878456"/>
                <a:gd name="connsiteX3" fmla="*/ 1313105 w 1540985"/>
                <a:gd name="connsiteY3" fmla="*/ 35042 h 878456"/>
                <a:gd name="connsiteX4" fmla="*/ 1510445 w 1540985"/>
                <a:gd name="connsiteY4" fmla="*/ 347070 h 878456"/>
                <a:gd name="connsiteX5" fmla="*/ 1539751 w 1540985"/>
                <a:gd name="connsiteY5" fmla="*/ 429130 h 878456"/>
                <a:gd name="connsiteX6" fmla="*/ 1506537 w 1540985"/>
                <a:gd name="connsiteY6" fmla="*/ 520962 h 878456"/>
                <a:gd name="connsiteX7" fmla="*/ 1322875 w 1540985"/>
                <a:gd name="connsiteY7" fmla="*/ 841393 h 878456"/>
                <a:gd name="connsiteX8" fmla="*/ 1250710 w 1540985"/>
                <a:gd name="connsiteY8" fmla="*/ 878456 h 878456"/>
                <a:gd name="connsiteX9" fmla="*/ 35042 w 1540985"/>
                <a:gd name="connsiteY9" fmla="*/ 878456 h 878456"/>
                <a:gd name="connsiteX10" fmla="*/ 0 w 1540985"/>
                <a:gd name="connsiteY10" fmla="*/ 843414 h 878456"/>
                <a:gd name="connsiteX11" fmla="*/ 0 w 1540985"/>
                <a:gd name="connsiteY11" fmla="*/ 35042 h 878456"/>
                <a:gd name="connsiteX0" fmla="*/ 0 w 1540985"/>
                <a:gd name="connsiteY0" fmla="*/ 35042 h 878456"/>
                <a:gd name="connsiteX1" fmla="*/ 35042 w 1540985"/>
                <a:gd name="connsiteY1" fmla="*/ 0 h 878456"/>
                <a:gd name="connsiteX2" fmla="*/ 1250710 w 1540985"/>
                <a:gd name="connsiteY2" fmla="*/ 0 h 878456"/>
                <a:gd name="connsiteX3" fmla="*/ 1313105 w 1540985"/>
                <a:gd name="connsiteY3" fmla="*/ 35042 h 878456"/>
                <a:gd name="connsiteX4" fmla="*/ 1510445 w 1540985"/>
                <a:gd name="connsiteY4" fmla="*/ 347070 h 878456"/>
                <a:gd name="connsiteX5" fmla="*/ 1539751 w 1540985"/>
                <a:gd name="connsiteY5" fmla="*/ 429130 h 878456"/>
                <a:gd name="connsiteX6" fmla="*/ 1506537 w 1540985"/>
                <a:gd name="connsiteY6" fmla="*/ 520962 h 878456"/>
                <a:gd name="connsiteX7" fmla="*/ 1322875 w 1540985"/>
                <a:gd name="connsiteY7" fmla="*/ 829963 h 878456"/>
                <a:gd name="connsiteX8" fmla="*/ 1250710 w 1540985"/>
                <a:gd name="connsiteY8" fmla="*/ 878456 h 878456"/>
                <a:gd name="connsiteX9" fmla="*/ 35042 w 1540985"/>
                <a:gd name="connsiteY9" fmla="*/ 878456 h 878456"/>
                <a:gd name="connsiteX10" fmla="*/ 0 w 1540985"/>
                <a:gd name="connsiteY10" fmla="*/ 843414 h 878456"/>
                <a:gd name="connsiteX11" fmla="*/ 0 w 1540985"/>
                <a:gd name="connsiteY11" fmla="*/ 35042 h 878456"/>
                <a:gd name="connsiteX0" fmla="*/ 0 w 1540985"/>
                <a:gd name="connsiteY0" fmla="*/ 35042 h 878456"/>
                <a:gd name="connsiteX1" fmla="*/ 35042 w 1540985"/>
                <a:gd name="connsiteY1" fmla="*/ 0 h 878456"/>
                <a:gd name="connsiteX2" fmla="*/ 1250710 w 1540985"/>
                <a:gd name="connsiteY2" fmla="*/ 0 h 878456"/>
                <a:gd name="connsiteX3" fmla="*/ 1313105 w 1540985"/>
                <a:gd name="connsiteY3" fmla="*/ 35042 h 878456"/>
                <a:gd name="connsiteX4" fmla="*/ 1510445 w 1540985"/>
                <a:gd name="connsiteY4" fmla="*/ 347070 h 878456"/>
                <a:gd name="connsiteX5" fmla="*/ 1539751 w 1540985"/>
                <a:gd name="connsiteY5" fmla="*/ 429130 h 878456"/>
                <a:gd name="connsiteX6" fmla="*/ 1506537 w 1540985"/>
                <a:gd name="connsiteY6" fmla="*/ 520962 h 878456"/>
                <a:gd name="connsiteX7" fmla="*/ 1322875 w 1540985"/>
                <a:gd name="connsiteY7" fmla="*/ 829963 h 878456"/>
                <a:gd name="connsiteX8" fmla="*/ 1244995 w 1540985"/>
                <a:gd name="connsiteY8" fmla="*/ 878456 h 878456"/>
                <a:gd name="connsiteX9" fmla="*/ 35042 w 1540985"/>
                <a:gd name="connsiteY9" fmla="*/ 878456 h 878456"/>
                <a:gd name="connsiteX10" fmla="*/ 0 w 1540985"/>
                <a:gd name="connsiteY10" fmla="*/ 843414 h 878456"/>
                <a:gd name="connsiteX11" fmla="*/ 0 w 1540985"/>
                <a:gd name="connsiteY11" fmla="*/ 35042 h 878456"/>
                <a:gd name="connsiteX0" fmla="*/ 0 w 1540985"/>
                <a:gd name="connsiteY0" fmla="*/ 36947 h 880361"/>
                <a:gd name="connsiteX1" fmla="*/ 35042 w 1540985"/>
                <a:gd name="connsiteY1" fmla="*/ 1905 h 880361"/>
                <a:gd name="connsiteX2" fmla="*/ 1229755 w 1540985"/>
                <a:gd name="connsiteY2" fmla="*/ 0 h 880361"/>
                <a:gd name="connsiteX3" fmla="*/ 1313105 w 1540985"/>
                <a:gd name="connsiteY3" fmla="*/ 36947 h 880361"/>
                <a:gd name="connsiteX4" fmla="*/ 1510445 w 1540985"/>
                <a:gd name="connsiteY4" fmla="*/ 348975 h 880361"/>
                <a:gd name="connsiteX5" fmla="*/ 1539751 w 1540985"/>
                <a:gd name="connsiteY5" fmla="*/ 431035 h 880361"/>
                <a:gd name="connsiteX6" fmla="*/ 1506537 w 1540985"/>
                <a:gd name="connsiteY6" fmla="*/ 522867 h 880361"/>
                <a:gd name="connsiteX7" fmla="*/ 1322875 w 1540985"/>
                <a:gd name="connsiteY7" fmla="*/ 831868 h 880361"/>
                <a:gd name="connsiteX8" fmla="*/ 1244995 w 1540985"/>
                <a:gd name="connsiteY8" fmla="*/ 880361 h 880361"/>
                <a:gd name="connsiteX9" fmla="*/ 35042 w 1540985"/>
                <a:gd name="connsiteY9" fmla="*/ 880361 h 880361"/>
                <a:gd name="connsiteX10" fmla="*/ 0 w 1540985"/>
                <a:gd name="connsiteY10" fmla="*/ 845319 h 880361"/>
                <a:gd name="connsiteX11" fmla="*/ 0 w 1540985"/>
                <a:gd name="connsiteY11" fmla="*/ 36947 h 880361"/>
                <a:gd name="connsiteX0" fmla="*/ 0 w 1540817"/>
                <a:gd name="connsiteY0" fmla="*/ 36947 h 880361"/>
                <a:gd name="connsiteX1" fmla="*/ 35042 w 1540817"/>
                <a:gd name="connsiteY1" fmla="*/ 1905 h 880361"/>
                <a:gd name="connsiteX2" fmla="*/ 1229755 w 1540817"/>
                <a:gd name="connsiteY2" fmla="*/ 0 h 880361"/>
                <a:gd name="connsiteX3" fmla="*/ 1313105 w 1540817"/>
                <a:gd name="connsiteY3" fmla="*/ 36947 h 880361"/>
                <a:gd name="connsiteX4" fmla="*/ 1491395 w 1540817"/>
                <a:gd name="connsiteY4" fmla="*/ 331830 h 880361"/>
                <a:gd name="connsiteX5" fmla="*/ 1539751 w 1540817"/>
                <a:gd name="connsiteY5" fmla="*/ 431035 h 880361"/>
                <a:gd name="connsiteX6" fmla="*/ 1506537 w 1540817"/>
                <a:gd name="connsiteY6" fmla="*/ 522867 h 880361"/>
                <a:gd name="connsiteX7" fmla="*/ 1322875 w 1540817"/>
                <a:gd name="connsiteY7" fmla="*/ 831868 h 880361"/>
                <a:gd name="connsiteX8" fmla="*/ 1244995 w 1540817"/>
                <a:gd name="connsiteY8" fmla="*/ 880361 h 880361"/>
                <a:gd name="connsiteX9" fmla="*/ 35042 w 1540817"/>
                <a:gd name="connsiteY9" fmla="*/ 880361 h 880361"/>
                <a:gd name="connsiteX10" fmla="*/ 0 w 1540817"/>
                <a:gd name="connsiteY10" fmla="*/ 845319 h 880361"/>
                <a:gd name="connsiteX11" fmla="*/ 0 w 1540817"/>
                <a:gd name="connsiteY11" fmla="*/ 36947 h 880361"/>
                <a:gd name="connsiteX0" fmla="*/ 0 w 1539781"/>
                <a:gd name="connsiteY0" fmla="*/ 36947 h 880361"/>
                <a:gd name="connsiteX1" fmla="*/ 35042 w 1539781"/>
                <a:gd name="connsiteY1" fmla="*/ 1905 h 880361"/>
                <a:gd name="connsiteX2" fmla="*/ 1229755 w 1539781"/>
                <a:gd name="connsiteY2" fmla="*/ 0 h 880361"/>
                <a:gd name="connsiteX3" fmla="*/ 1313105 w 1539781"/>
                <a:gd name="connsiteY3" fmla="*/ 36947 h 880361"/>
                <a:gd name="connsiteX4" fmla="*/ 1491395 w 1539781"/>
                <a:gd name="connsiteY4" fmla="*/ 331830 h 880361"/>
                <a:gd name="connsiteX5" fmla="*/ 1539751 w 1539781"/>
                <a:gd name="connsiteY5" fmla="*/ 431035 h 880361"/>
                <a:gd name="connsiteX6" fmla="*/ 1495107 w 1539781"/>
                <a:gd name="connsiteY6" fmla="*/ 545727 h 880361"/>
                <a:gd name="connsiteX7" fmla="*/ 1322875 w 1539781"/>
                <a:gd name="connsiteY7" fmla="*/ 831868 h 880361"/>
                <a:gd name="connsiteX8" fmla="*/ 1244995 w 1539781"/>
                <a:gd name="connsiteY8" fmla="*/ 880361 h 880361"/>
                <a:gd name="connsiteX9" fmla="*/ 35042 w 1539781"/>
                <a:gd name="connsiteY9" fmla="*/ 880361 h 880361"/>
                <a:gd name="connsiteX10" fmla="*/ 0 w 1539781"/>
                <a:gd name="connsiteY10" fmla="*/ 845319 h 880361"/>
                <a:gd name="connsiteX11" fmla="*/ 0 w 1539781"/>
                <a:gd name="connsiteY11" fmla="*/ 36947 h 880361"/>
                <a:gd name="connsiteX0" fmla="*/ 0 w 1543583"/>
                <a:gd name="connsiteY0" fmla="*/ 36947 h 880361"/>
                <a:gd name="connsiteX1" fmla="*/ 35042 w 1543583"/>
                <a:gd name="connsiteY1" fmla="*/ 1905 h 880361"/>
                <a:gd name="connsiteX2" fmla="*/ 1229755 w 1543583"/>
                <a:gd name="connsiteY2" fmla="*/ 0 h 880361"/>
                <a:gd name="connsiteX3" fmla="*/ 1313105 w 1543583"/>
                <a:gd name="connsiteY3" fmla="*/ 36947 h 880361"/>
                <a:gd name="connsiteX4" fmla="*/ 1491395 w 1543583"/>
                <a:gd name="connsiteY4" fmla="*/ 331830 h 880361"/>
                <a:gd name="connsiteX5" fmla="*/ 1543561 w 1543583"/>
                <a:gd name="connsiteY5" fmla="*/ 444370 h 880361"/>
                <a:gd name="connsiteX6" fmla="*/ 1495107 w 1543583"/>
                <a:gd name="connsiteY6" fmla="*/ 545727 h 880361"/>
                <a:gd name="connsiteX7" fmla="*/ 1322875 w 1543583"/>
                <a:gd name="connsiteY7" fmla="*/ 831868 h 880361"/>
                <a:gd name="connsiteX8" fmla="*/ 1244995 w 1543583"/>
                <a:gd name="connsiteY8" fmla="*/ 880361 h 880361"/>
                <a:gd name="connsiteX9" fmla="*/ 35042 w 1543583"/>
                <a:gd name="connsiteY9" fmla="*/ 880361 h 880361"/>
                <a:gd name="connsiteX10" fmla="*/ 0 w 1543583"/>
                <a:gd name="connsiteY10" fmla="*/ 845319 h 880361"/>
                <a:gd name="connsiteX11" fmla="*/ 0 w 1543583"/>
                <a:gd name="connsiteY11" fmla="*/ 36947 h 880361"/>
                <a:gd name="connsiteX0" fmla="*/ 0 w 1543636"/>
                <a:gd name="connsiteY0" fmla="*/ 36947 h 880361"/>
                <a:gd name="connsiteX1" fmla="*/ 35042 w 1543636"/>
                <a:gd name="connsiteY1" fmla="*/ 1905 h 880361"/>
                <a:gd name="connsiteX2" fmla="*/ 1229755 w 1543636"/>
                <a:gd name="connsiteY2" fmla="*/ 0 h 880361"/>
                <a:gd name="connsiteX3" fmla="*/ 1313105 w 1543636"/>
                <a:gd name="connsiteY3" fmla="*/ 36947 h 880361"/>
                <a:gd name="connsiteX4" fmla="*/ 1491395 w 1543636"/>
                <a:gd name="connsiteY4" fmla="*/ 331830 h 880361"/>
                <a:gd name="connsiteX5" fmla="*/ 1543561 w 1543636"/>
                <a:gd name="connsiteY5" fmla="*/ 444370 h 880361"/>
                <a:gd name="connsiteX6" fmla="*/ 1495107 w 1543636"/>
                <a:gd name="connsiteY6" fmla="*/ 545727 h 880361"/>
                <a:gd name="connsiteX7" fmla="*/ 1322875 w 1543636"/>
                <a:gd name="connsiteY7" fmla="*/ 831868 h 880361"/>
                <a:gd name="connsiteX8" fmla="*/ 1244995 w 1543636"/>
                <a:gd name="connsiteY8" fmla="*/ 880361 h 880361"/>
                <a:gd name="connsiteX9" fmla="*/ 35042 w 1543636"/>
                <a:gd name="connsiteY9" fmla="*/ 880361 h 880361"/>
                <a:gd name="connsiteX10" fmla="*/ 0 w 1543636"/>
                <a:gd name="connsiteY10" fmla="*/ 845319 h 880361"/>
                <a:gd name="connsiteX11" fmla="*/ 0 w 1543636"/>
                <a:gd name="connsiteY11" fmla="*/ 36947 h 88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3636" h="880361">
                  <a:moveTo>
                    <a:pt x="0" y="36947"/>
                  </a:moveTo>
                  <a:cubicBezTo>
                    <a:pt x="0" y="17594"/>
                    <a:pt x="15689" y="1905"/>
                    <a:pt x="35042" y="1905"/>
                  </a:cubicBezTo>
                  <a:lnTo>
                    <a:pt x="1229755" y="0"/>
                  </a:lnTo>
                  <a:cubicBezTo>
                    <a:pt x="1249108" y="0"/>
                    <a:pt x="1291613" y="1964"/>
                    <a:pt x="1313105" y="36947"/>
                  </a:cubicBezTo>
                  <a:cubicBezTo>
                    <a:pt x="1354766" y="90884"/>
                    <a:pt x="1452969" y="265497"/>
                    <a:pt x="1491395" y="331830"/>
                  </a:cubicBezTo>
                  <a:cubicBezTo>
                    <a:pt x="1529821" y="398163"/>
                    <a:pt x="1544847" y="414436"/>
                    <a:pt x="1543561" y="444370"/>
                  </a:cubicBezTo>
                  <a:cubicBezTo>
                    <a:pt x="1542275" y="474304"/>
                    <a:pt x="1531904" y="477668"/>
                    <a:pt x="1495107" y="545727"/>
                  </a:cubicBezTo>
                  <a:cubicBezTo>
                    <a:pt x="1458310" y="613786"/>
                    <a:pt x="1365513" y="772286"/>
                    <a:pt x="1322875" y="831868"/>
                  </a:cubicBezTo>
                  <a:cubicBezTo>
                    <a:pt x="1301383" y="860990"/>
                    <a:pt x="1264348" y="880361"/>
                    <a:pt x="1244995" y="880361"/>
                  </a:cubicBezTo>
                  <a:lnTo>
                    <a:pt x="35042" y="880361"/>
                  </a:lnTo>
                  <a:cubicBezTo>
                    <a:pt x="15689" y="880361"/>
                    <a:pt x="0" y="864672"/>
                    <a:pt x="0" y="845319"/>
                  </a:cubicBezTo>
                  <a:lnTo>
                    <a:pt x="0" y="36947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noFill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FB954178-5E3A-60EB-494F-5E9D3B6B3C93}"/>
                </a:ext>
              </a:extLst>
            </p:cNvPr>
            <p:cNvSpPr txBox="1"/>
            <p:nvPr/>
          </p:nvSpPr>
          <p:spPr>
            <a:xfrm>
              <a:off x="-6794648" y="1918088"/>
              <a:ext cx="1745258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kumimoji="1" lang="ja-JP" altLang="en-US" sz="2000" b="1" spc="50" dirty="0">
                  <a:solidFill>
                    <a:srgbClr val="00A1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今</a:t>
              </a:r>
              <a:r>
                <a:rPr kumimoji="1" lang="ja-JP" altLang="en-US" sz="1200" b="1" spc="50" dirty="0">
                  <a:solidFill>
                    <a:srgbClr val="00A1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</a:t>
              </a:r>
              <a:r>
                <a:rPr kumimoji="1" lang="ja-JP" altLang="en-US" sz="2000" b="1" spc="50" dirty="0">
                  <a:solidFill>
                    <a:srgbClr val="00A1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</a:t>
              </a:r>
              <a:r>
                <a:rPr kumimoji="1" lang="ja-JP" altLang="en-US" sz="2000" b="1" spc="-600" dirty="0">
                  <a:solidFill>
                    <a:srgbClr val="00A1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得</a:t>
              </a:r>
              <a:r>
                <a:rPr kumimoji="1" lang="ja-JP" altLang="en-US" sz="2000" b="1" spc="50" dirty="0">
                  <a:solidFill>
                    <a:srgbClr val="00A1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！</a:t>
              </a:r>
              <a:endParaRPr kumimoji="1" lang="en-US" altLang="ja-JP" sz="2000" b="1" spc="50" dirty="0">
                <a:solidFill>
                  <a:srgbClr val="00A1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FABD9076-E1F3-BF47-536D-1D6496ABB0FE}"/>
                </a:ext>
              </a:extLst>
            </p:cNvPr>
            <p:cNvSpPr txBox="1"/>
            <p:nvPr/>
          </p:nvSpPr>
          <p:spPr>
            <a:xfrm>
              <a:off x="-6750085" y="1493903"/>
              <a:ext cx="1638346" cy="473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kumimoji="1" lang="ja-JP" altLang="en-US" sz="1200" b="1" dirty="0">
                  <a:solidFill>
                    <a:srgbClr val="00A1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給湯機を</a:t>
              </a:r>
              <a:endParaRPr kumimoji="1" lang="en-US" altLang="ja-JP" sz="1200" b="1" dirty="0">
                <a:solidFill>
                  <a:srgbClr val="00A1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ts val="1600"/>
                </a:lnSpc>
              </a:pPr>
              <a:r>
                <a:rPr kumimoji="1" lang="ja-JP" altLang="en-US" sz="1200" b="1" dirty="0">
                  <a:solidFill>
                    <a:srgbClr val="00A1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買い替えるなら</a:t>
              </a:r>
              <a:endParaRPr kumimoji="1" lang="en-US" altLang="ja-JP" sz="1200" b="1" dirty="0">
                <a:solidFill>
                  <a:srgbClr val="00A1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6FC96D2C-3CFF-62AE-9515-E481FD3AC757}"/>
              </a:ext>
            </a:extLst>
          </p:cNvPr>
          <p:cNvGrpSpPr/>
          <p:nvPr/>
        </p:nvGrpSpPr>
        <p:grpSpPr>
          <a:xfrm>
            <a:off x="5112541" y="688391"/>
            <a:ext cx="1542822" cy="961597"/>
            <a:chOff x="-1861582" y="777819"/>
            <a:chExt cx="1542822" cy="961597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D35DA7B5-45FA-ECA9-6156-63D46E0A362E}"/>
                </a:ext>
              </a:extLst>
            </p:cNvPr>
            <p:cNvSpPr/>
            <p:nvPr/>
          </p:nvSpPr>
          <p:spPr>
            <a:xfrm>
              <a:off x="-1861582" y="777819"/>
              <a:ext cx="1542822" cy="866983"/>
            </a:xfrm>
            <a:prstGeom prst="ellipse">
              <a:avLst/>
            </a:prstGeom>
            <a:solidFill>
              <a:srgbClr val="FFF4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二等辺三角形 72">
              <a:extLst>
                <a:ext uri="{FF2B5EF4-FFF2-40B4-BE49-F238E27FC236}">
                  <a16:creationId xmlns:a16="http://schemas.microsoft.com/office/drawing/2014/main" id="{AF4F0AC2-C569-194A-79AF-6CDE756A027E}"/>
                </a:ext>
              </a:extLst>
            </p:cNvPr>
            <p:cNvSpPr/>
            <p:nvPr/>
          </p:nvSpPr>
          <p:spPr>
            <a:xfrm rot="13664211">
              <a:off x="-1081235" y="1456130"/>
              <a:ext cx="169118" cy="397453"/>
            </a:xfrm>
            <a:custGeom>
              <a:avLst/>
              <a:gdLst>
                <a:gd name="connsiteX0" fmla="*/ 0 w 407176"/>
                <a:gd name="connsiteY0" fmla="*/ 337374 h 337374"/>
                <a:gd name="connsiteX1" fmla="*/ 203588 w 407176"/>
                <a:gd name="connsiteY1" fmla="*/ 0 h 337374"/>
                <a:gd name="connsiteX2" fmla="*/ 407176 w 407176"/>
                <a:gd name="connsiteY2" fmla="*/ 337374 h 337374"/>
                <a:gd name="connsiteX3" fmla="*/ 0 w 407176"/>
                <a:gd name="connsiteY3" fmla="*/ 337374 h 337374"/>
                <a:gd name="connsiteX0" fmla="*/ 0 w 257853"/>
                <a:gd name="connsiteY0" fmla="*/ 394474 h 394474"/>
                <a:gd name="connsiteX1" fmla="*/ 54265 w 257853"/>
                <a:gd name="connsiteY1" fmla="*/ 0 h 394474"/>
                <a:gd name="connsiteX2" fmla="*/ 257853 w 257853"/>
                <a:gd name="connsiteY2" fmla="*/ 337374 h 394474"/>
                <a:gd name="connsiteX3" fmla="*/ 0 w 257853"/>
                <a:gd name="connsiteY3" fmla="*/ 394474 h 394474"/>
                <a:gd name="connsiteX0" fmla="*/ 0 w 285712"/>
                <a:gd name="connsiteY0" fmla="*/ 397453 h 397453"/>
                <a:gd name="connsiteX1" fmla="*/ 82124 w 285712"/>
                <a:gd name="connsiteY1" fmla="*/ 0 h 397453"/>
                <a:gd name="connsiteX2" fmla="*/ 285712 w 285712"/>
                <a:gd name="connsiteY2" fmla="*/ 337374 h 397453"/>
                <a:gd name="connsiteX3" fmla="*/ 0 w 285712"/>
                <a:gd name="connsiteY3" fmla="*/ 397453 h 397453"/>
                <a:gd name="connsiteX0" fmla="*/ 0 w 143277"/>
                <a:gd name="connsiteY0" fmla="*/ 397453 h 397453"/>
                <a:gd name="connsiteX1" fmla="*/ 82124 w 143277"/>
                <a:gd name="connsiteY1" fmla="*/ 0 h 397453"/>
                <a:gd name="connsiteX2" fmla="*/ 143277 w 143277"/>
                <a:gd name="connsiteY2" fmla="*/ 286534 h 397453"/>
                <a:gd name="connsiteX3" fmla="*/ 0 w 143277"/>
                <a:gd name="connsiteY3" fmla="*/ 397453 h 397453"/>
                <a:gd name="connsiteX0" fmla="*/ 0 w 82124"/>
                <a:gd name="connsiteY0" fmla="*/ 397453 h 397453"/>
                <a:gd name="connsiteX1" fmla="*/ 82124 w 82124"/>
                <a:gd name="connsiteY1" fmla="*/ 0 h 397453"/>
                <a:gd name="connsiteX2" fmla="*/ 65036 w 82124"/>
                <a:gd name="connsiteY2" fmla="*/ 372630 h 397453"/>
                <a:gd name="connsiteX3" fmla="*/ 0 w 82124"/>
                <a:gd name="connsiteY3" fmla="*/ 397453 h 397453"/>
                <a:gd name="connsiteX0" fmla="*/ 0 w 169118"/>
                <a:gd name="connsiteY0" fmla="*/ 397453 h 397453"/>
                <a:gd name="connsiteX1" fmla="*/ 82124 w 169118"/>
                <a:gd name="connsiteY1" fmla="*/ 0 h 397453"/>
                <a:gd name="connsiteX2" fmla="*/ 169118 w 169118"/>
                <a:gd name="connsiteY2" fmla="*/ 379185 h 397453"/>
                <a:gd name="connsiteX3" fmla="*/ 0 w 169118"/>
                <a:gd name="connsiteY3" fmla="*/ 397453 h 39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118" h="397453">
                  <a:moveTo>
                    <a:pt x="0" y="397453"/>
                  </a:moveTo>
                  <a:lnTo>
                    <a:pt x="82124" y="0"/>
                  </a:lnTo>
                  <a:lnTo>
                    <a:pt x="169118" y="379185"/>
                  </a:lnTo>
                  <a:lnTo>
                    <a:pt x="0" y="397453"/>
                  </a:lnTo>
                  <a:close/>
                </a:path>
              </a:pathLst>
            </a:custGeom>
            <a:solidFill>
              <a:srgbClr val="FFF4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5739EF4F-DE25-B424-8B3F-09B905581FA5}"/>
              </a:ext>
            </a:extLst>
          </p:cNvPr>
          <p:cNvSpPr txBox="1"/>
          <p:nvPr/>
        </p:nvSpPr>
        <p:spPr>
          <a:xfrm>
            <a:off x="5225602" y="739595"/>
            <a:ext cx="1318669" cy="405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kumimoji="1" lang="en-US" altLang="ja-JP" sz="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kumimoji="1" lang="ja-JP" altLang="en-US" sz="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11/2</a:t>
            </a:r>
            <a:r>
              <a:rPr kumimoji="1"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以降の</a:t>
            </a:r>
            <a:r>
              <a:rPr kumimoji="1" lang="ja-JP" altLang="en-US" sz="1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着工から対象</a:t>
            </a:r>
            <a:endParaRPr kumimoji="1" lang="en-US" altLang="ja-JP" sz="1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EB2CE0D2-2610-DE1B-3D1E-3BADE7DD5A15}"/>
              </a:ext>
            </a:extLst>
          </p:cNvPr>
          <p:cNvSpPr txBox="1"/>
          <p:nvPr/>
        </p:nvSpPr>
        <p:spPr>
          <a:xfrm>
            <a:off x="4897903" y="1163250"/>
            <a:ext cx="207324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ja-JP" altLang="en-US" sz="2000" b="1" dirty="0" smtClean="0">
                <a:solidFill>
                  <a:srgbClr val="E6001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今がチャンス！</a:t>
            </a:r>
            <a:endParaRPr kumimoji="1" lang="ja-JP" altLang="en-US" sz="2000" b="1" dirty="0">
              <a:solidFill>
                <a:srgbClr val="E6001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A234CCBB-3A6D-DD40-F0C1-D306C3F0E8DB}"/>
              </a:ext>
            </a:extLst>
          </p:cNvPr>
          <p:cNvCxnSpPr/>
          <p:nvPr/>
        </p:nvCxnSpPr>
        <p:spPr>
          <a:xfrm>
            <a:off x="338745" y="7364407"/>
            <a:ext cx="1412411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E7DEA75A-4C2A-C612-64BB-07146E34D219}"/>
              </a:ext>
            </a:extLst>
          </p:cNvPr>
          <p:cNvCxnSpPr>
            <a:cxnSpLocks/>
          </p:cNvCxnSpPr>
          <p:nvPr/>
        </p:nvCxnSpPr>
        <p:spPr>
          <a:xfrm>
            <a:off x="3602735" y="7364407"/>
            <a:ext cx="1549255" cy="0"/>
          </a:xfrm>
          <a:prstGeom prst="line">
            <a:avLst/>
          </a:prstGeom>
          <a:ln w="19050" cap="rnd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図 113">
            <a:extLst>
              <a:ext uri="{FF2B5EF4-FFF2-40B4-BE49-F238E27FC236}">
                <a16:creationId xmlns:a16="http://schemas.microsoft.com/office/drawing/2014/main" id="{5F82ED5B-735F-6804-4B81-394C13DD1C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94" y="2409676"/>
            <a:ext cx="1424702" cy="2366099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62002B9B-6171-649B-6E20-C72F76034FB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4" y="708346"/>
            <a:ext cx="4739386" cy="433703"/>
          </a:xfrm>
          <a:prstGeom prst="rect">
            <a:avLst/>
          </a:prstGeom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00041974-F704-1AC7-8621-0DF7856C9A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36" y="962773"/>
            <a:ext cx="4796430" cy="1592060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691F301-C42B-26AE-FB92-BE7F9152574A}"/>
              </a:ext>
            </a:extLst>
          </p:cNvPr>
          <p:cNvSpPr txBox="1"/>
          <p:nvPr/>
        </p:nvSpPr>
        <p:spPr>
          <a:xfrm>
            <a:off x="2527442" y="2842610"/>
            <a:ext cx="2850360" cy="191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"/>
              </a:lnSpc>
            </a:pP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>
              <a:lnSpc>
                <a:spcPts val="2000"/>
              </a:lnSpc>
            </a:pPr>
            <a:r>
              <a:rPr kumimoji="1" lang="ja-JP" altLang="en-US" sz="14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電気代が安い！</a:t>
            </a:r>
            <a:endParaRPr kumimoji="1" lang="en-US" altLang="ja-JP" sz="14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>
              <a:lnSpc>
                <a:spcPts val="1100"/>
              </a:lnSpc>
            </a:pP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給湯はご家庭の光熱費の約</a:t>
            </a:r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1/3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を占めています</a:t>
            </a:r>
            <a:r>
              <a:rPr kumimoji="1" lang="ja-JP" altLang="en-US" sz="1000" spc="-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kumimoji="1" lang="ja-JP" altLang="en-US" sz="1000" spc="-6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エコキュートのランニングコストは</a:t>
            </a:r>
            <a:r>
              <a:rPr kumimoji="1" lang="ja-JP" altLang="en-US" sz="1000" spc="-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1" lang="ja-JP" altLang="en-US" sz="1000" spc="-6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電気温水器の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1/3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kumimoji="1" lang="ja-JP" altLang="en-US" sz="1000" spc="-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 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とってもお得です。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>
              <a:lnSpc>
                <a:spcPts val="700"/>
              </a:lnSpc>
            </a:pP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>
              <a:lnSpc>
                <a:spcPts val="1700"/>
              </a:lnSpc>
            </a:pPr>
            <a:r>
              <a:rPr kumimoji="1" lang="ja-JP" altLang="en-US" sz="14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いざという時も安心</a:t>
            </a:r>
            <a:endParaRPr kumimoji="1" lang="en-US" altLang="ja-JP" sz="14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dist">
              <a:lnSpc>
                <a:spcPts val="1200"/>
              </a:lnSpc>
            </a:pP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100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断水時にはタンクの中のお湯</a:t>
            </a:r>
            <a:r>
              <a:rPr kumimoji="1" lang="ja-JP" altLang="en-US" sz="1000" spc="-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1" lang="ja-JP" altLang="en-US" sz="100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水を生活用水　　</a:t>
            </a:r>
            <a:endParaRPr kumimoji="1" lang="en-US" altLang="ja-JP" sz="1000" spc="-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200"/>
              </a:lnSpc>
            </a:pPr>
            <a:r>
              <a:rPr kumimoji="1" lang="ja-JP" altLang="en-US" sz="100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に使える。</a:t>
            </a:r>
            <a:endParaRPr kumimoji="1" lang="en-US" altLang="ja-JP" sz="1000" spc="-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200"/>
              </a:lnSpc>
            </a:pP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100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緊急時には浴槽に水をはって</a:t>
            </a:r>
            <a:r>
              <a:rPr kumimoji="1" lang="ja-JP" altLang="en-US" sz="1000" spc="-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1" lang="ja-JP" altLang="en-US" sz="100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備えることも。</a:t>
            </a:r>
            <a:endParaRPr kumimoji="1" lang="en-US" altLang="ja-JP" sz="1000" spc="-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>
              <a:lnSpc>
                <a:spcPts val="700"/>
              </a:lnSpc>
            </a:pP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>
              <a:lnSpc>
                <a:spcPts val="1700"/>
              </a:lnSpc>
            </a:pPr>
            <a:r>
              <a:rPr kumimoji="1" lang="ja-JP" altLang="en-US" sz="14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スマホでお湯はりなどができる。</a:t>
            </a:r>
            <a:endParaRPr kumimoji="1" lang="en-US" altLang="ja-JP" sz="14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6837006-7EE3-EE42-708C-DE42ED106DEE}"/>
              </a:ext>
            </a:extLst>
          </p:cNvPr>
          <p:cNvSpPr txBox="1"/>
          <p:nvPr/>
        </p:nvSpPr>
        <p:spPr>
          <a:xfrm>
            <a:off x="335611" y="8835848"/>
            <a:ext cx="1545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800" dirty="0" smtClean="0">
                <a:latin typeface="+mn-ea"/>
              </a:rPr>
              <a:t>※</a:t>
            </a:r>
            <a:r>
              <a:rPr kumimoji="1" lang="ja-JP" altLang="en-US" sz="800" dirty="0" smtClean="0">
                <a:latin typeface="+mn-ea"/>
              </a:rPr>
              <a:t>上限は</a:t>
            </a:r>
            <a:r>
              <a:rPr kumimoji="1" lang="en-US" altLang="ja-JP" sz="800" dirty="0" smtClean="0">
                <a:latin typeface="+mn-ea"/>
              </a:rPr>
              <a:t>2</a:t>
            </a:r>
            <a:r>
              <a:rPr kumimoji="1" lang="ja-JP" altLang="en-US" sz="800" dirty="0" smtClean="0">
                <a:latin typeface="+mn-ea"/>
              </a:rPr>
              <a:t>台</a:t>
            </a:r>
            <a:r>
              <a:rPr kumimoji="1" lang="en-US" altLang="ja-JP" sz="800" dirty="0" smtClean="0">
                <a:latin typeface="+mn-ea"/>
              </a:rPr>
              <a:t>/</a:t>
            </a:r>
            <a:r>
              <a:rPr kumimoji="1" lang="ja-JP" altLang="en-US" sz="800" dirty="0" smtClean="0">
                <a:latin typeface="+mn-ea"/>
              </a:rPr>
              <a:t>戸です。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96837006-7EE3-EE42-708C-DE42ED106DEE}"/>
              </a:ext>
            </a:extLst>
          </p:cNvPr>
          <p:cNvSpPr txBox="1"/>
          <p:nvPr/>
        </p:nvSpPr>
        <p:spPr>
          <a:xfrm>
            <a:off x="3557976" y="8832401"/>
            <a:ext cx="1545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800" dirty="0" smtClean="0">
                <a:latin typeface="+mn-ea"/>
              </a:rPr>
              <a:t>※</a:t>
            </a:r>
            <a:r>
              <a:rPr kumimoji="1" lang="ja-JP" altLang="en-US" sz="800" dirty="0" smtClean="0">
                <a:latin typeface="+mn-ea"/>
              </a:rPr>
              <a:t>上限は</a:t>
            </a:r>
            <a:r>
              <a:rPr kumimoji="1" lang="en-US" altLang="ja-JP" sz="800" dirty="0" smtClean="0">
                <a:latin typeface="+mn-ea"/>
              </a:rPr>
              <a:t>2</a:t>
            </a:r>
            <a:r>
              <a:rPr kumimoji="1" lang="ja-JP" altLang="en-US" sz="800" dirty="0" smtClean="0">
                <a:latin typeface="+mn-ea"/>
              </a:rPr>
              <a:t>台</a:t>
            </a:r>
            <a:r>
              <a:rPr kumimoji="1" lang="en-US" altLang="ja-JP" sz="800" dirty="0" smtClean="0">
                <a:latin typeface="+mn-ea"/>
              </a:rPr>
              <a:t>/</a:t>
            </a:r>
            <a:r>
              <a:rPr kumimoji="1" lang="ja-JP" altLang="en-US" sz="800" dirty="0" smtClean="0">
                <a:latin typeface="+mn-ea"/>
              </a:rPr>
              <a:t>戸です。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053164" y="9367690"/>
            <a:ext cx="28124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900" dirty="0">
                <a:latin typeface="+mn-ea"/>
                <a:hlinkClick r:id="rId15"/>
              </a:rPr>
              <a:t>https://kyutou-shoene2024.meti.go.jp</a:t>
            </a:r>
            <a:r>
              <a:rPr lang="en-US" altLang="ja-JP" sz="900" dirty="0" smtClean="0">
                <a:latin typeface="+mn-ea"/>
                <a:hlinkClick r:id="rId15"/>
              </a:rPr>
              <a:t>/</a:t>
            </a:r>
            <a:endParaRPr lang="en-US" altLang="ja-JP" sz="900" dirty="0" smtClean="0">
              <a:latin typeface="+mn-ea"/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86" y="9169548"/>
            <a:ext cx="616571" cy="61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4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75DA044A-DBB9-4D6E-0A74-6A5BF8ABCD2A}"/>
              </a:ext>
            </a:extLst>
          </p:cNvPr>
          <p:cNvSpPr/>
          <p:nvPr/>
        </p:nvSpPr>
        <p:spPr>
          <a:xfrm>
            <a:off x="154683" y="4922098"/>
            <a:ext cx="2513848" cy="273779"/>
          </a:xfrm>
          <a:custGeom>
            <a:avLst/>
            <a:gdLst>
              <a:gd name="connsiteX0" fmla="*/ 0 w 2513848"/>
              <a:gd name="connsiteY0" fmla="*/ 0 h 273779"/>
              <a:gd name="connsiteX1" fmla="*/ 2376958 w 2513848"/>
              <a:gd name="connsiteY1" fmla="*/ 0 h 273779"/>
              <a:gd name="connsiteX2" fmla="*/ 2503090 w 2513848"/>
              <a:gd name="connsiteY2" fmla="*/ 83606 h 273779"/>
              <a:gd name="connsiteX3" fmla="*/ 2513848 w 2513848"/>
              <a:gd name="connsiteY3" fmla="*/ 136890 h 273779"/>
              <a:gd name="connsiteX4" fmla="*/ 2503090 w 2513848"/>
              <a:gd name="connsiteY4" fmla="*/ 190173 h 273779"/>
              <a:gd name="connsiteX5" fmla="*/ 2376958 w 2513848"/>
              <a:gd name="connsiteY5" fmla="*/ 273779 h 273779"/>
              <a:gd name="connsiteX6" fmla="*/ 0 w 2513848"/>
              <a:gd name="connsiteY6" fmla="*/ 273779 h 273779"/>
              <a:gd name="connsiteX7" fmla="*/ 0 w 2513848"/>
              <a:gd name="connsiteY7" fmla="*/ 0 h 27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3848" h="273779">
                <a:moveTo>
                  <a:pt x="0" y="0"/>
                </a:moveTo>
                <a:lnTo>
                  <a:pt x="2376958" y="0"/>
                </a:lnTo>
                <a:cubicBezTo>
                  <a:pt x="2433660" y="0"/>
                  <a:pt x="2482310" y="34475"/>
                  <a:pt x="2503090" y="83606"/>
                </a:cubicBezTo>
                <a:lnTo>
                  <a:pt x="2513848" y="136890"/>
                </a:lnTo>
                <a:lnTo>
                  <a:pt x="2503090" y="190173"/>
                </a:lnTo>
                <a:cubicBezTo>
                  <a:pt x="2482310" y="239305"/>
                  <a:pt x="2433660" y="273779"/>
                  <a:pt x="2376958" y="273779"/>
                </a:cubicBezTo>
                <a:lnTo>
                  <a:pt x="0" y="27377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C2B1A3D-61F8-3843-8291-C3AA7C023F0E}"/>
              </a:ext>
            </a:extLst>
          </p:cNvPr>
          <p:cNvSpPr/>
          <p:nvPr/>
        </p:nvSpPr>
        <p:spPr>
          <a:xfrm>
            <a:off x="170867" y="259458"/>
            <a:ext cx="4459146" cy="273780"/>
          </a:xfrm>
          <a:custGeom>
            <a:avLst/>
            <a:gdLst>
              <a:gd name="connsiteX0" fmla="*/ 0 w 4459146"/>
              <a:gd name="connsiteY0" fmla="*/ 0 h 273780"/>
              <a:gd name="connsiteX1" fmla="*/ 4322256 w 4459146"/>
              <a:gd name="connsiteY1" fmla="*/ 1 h 273780"/>
              <a:gd name="connsiteX2" fmla="*/ 4448388 w 4459146"/>
              <a:gd name="connsiteY2" fmla="*/ 83607 h 273780"/>
              <a:gd name="connsiteX3" fmla="*/ 4459146 w 4459146"/>
              <a:gd name="connsiteY3" fmla="*/ 136891 h 273780"/>
              <a:gd name="connsiteX4" fmla="*/ 4448388 w 4459146"/>
              <a:gd name="connsiteY4" fmla="*/ 190174 h 273780"/>
              <a:gd name="connsiteX5" fmla="*/ 4322256 w 4459146"/>
              <a:gd name="connsiteY5" fmla="*/ 273780 h 273780"/>
              <a:gd name="connsiteX6" fmla="*/ 0 w 4459146"/>
              <a:gd name="connsiteY6" fmla="*/ 273780 h 273780"/>
              <a:gd name="connsiteX7" fmla="*/ 0 w 4459146"/>
              <a:gd name="connsiteY7" fmla="*/ 0 h 27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9146" h="273780">
                <a:moveTo>
                  <a:pt x="0" y="0"/>
                </a:moveTo>
                <a:lnTo>
                  <a:pt x="4322256" y="1"/>
                </a:lnTo>
                <a:cubicBezTo>
                  <a:pt x="4378958" y="1"/>
                  <a:pt x="4427608" y="34476"/>
                  <a:pt x="4448388" y="83607"/>
                </a:cubicBezTo>
                <a:lnTo>
                  <a:pt x="4459146" y="136891"/>
                </a:lnTo>
                <a:lnTo>
                  <a:pt x="4448388" y="190174"/>
                </a:lnTo>
                <a:cubicBezTo>
                  <a:pt x="4427608" y="239306"/>
                  <a:pt x="4378958" y="273780"/>
                  <a:pt x="4322256" y="273780"/>
                </a:cubicBezTo>
                <a:lnTo>
                  <a:pt x="0" y="2737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68D0B72B-09B3-2F56-A014-7984AFE1A5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07"/>
          <a:stretch/>
        </p:blipFill>
        <p:spPr>
          <a:xfrm>
            <a:off x="191223" y="-17384"/>
            <a:ext cx="1162510" cy="648335"/>
          </a:xfrm>
          <a:prstGeom prst="rect">
            <a:avLst/>
          </a:prstGeom>
        </p:spPr>
      </p:pic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1C67D808-17EB-4658-7015-503F95645401}"/>
              </a:ext>
            </a:extLst>
          </p:cNvPr>
          <p:cNvSpPr/>
          <p:nvPr/>
        </p:nvSpPr>
        <p:spPr>
          <a:xfrm>
            <a:off x="2852561" y="5797405"/>
            <a:ext cx="1425202" cy="515643"/>
          </a:xfrm>
          <a:prstGeom prst="roundRect">
            <a:avLst>
              <a:gd name="adj" fmla="val 3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1750561-89BB-05E9-199F-898CFD08C71D}"/>
              </a:ext>
            </a:extLst>
          </p:cNvPr>
          <p:cNvSpPr txBox="1"/>
          <p:nvPr/>
        </p:nvSpPr>
        <p:spPr>
          <a:xfrm>
            <a:off x="2824542" y="5774315"/>
            <a:ext cx="16346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エコキュート補助額</a:t>
            </a:r>
            <a:endParaRPr lang="en-US" altLang="ja-JP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DA09CA6-3E6C-884E-1D91-B862CEF35022}"/>
              </a:ext>
            </a:extLst>
          </p:cNvPr>
          <p:cNvSpPr txBox="1"/>
          <p:nvPr/>
        </p:nvSpPr>
        <p:spPr>
          <a:xfrm>
            <a:off x="2815305" y="5893411"/>
            <a:ext cx="169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spc="-6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13</a:t>
            </a:r>
            <a:r>
              <a:rPr lang="en-US" altLang="ja-JP" sz="2400" spc="-12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0,</a:t>
            </a:r>
            <a:r>
              <a:rPr lang="en-US" altLang="ja-JP" sz="2400" spc="-6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00</a:t>
            </a:r>
            <a:r>
              <a:rPr lang="en-US" altLang="ja-JP" sz="2400" spc="-3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</a:t>
            </a:r>
            <a:r>
              <a:rPr lang="ja-JP" altLang="en-US" sz="1300" b="1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lang="en-US" altLang="ja-JP" sz="1300" b="1" spc="-30" dirty="0">
              <a:latin typeface="Arial Rounded MT Bold" panose="020F0704030504030204" pitchFamily="34" charset="0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2AD89AEC-4C47-BD7D-B53D-B6D8CDD10829}"/>
              </a:ext>
            </a:extLst>
          </p:cNvPr>
          <p:cNvSpPr/>
          <p:nvPr/>
        </p:nvSpPr>
        <p:spPr>
          <a:xfrm>
            <a:off x="2482934" y="7242443"/>
            <a:ext cx="958685" cy="2496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80"/>
              </a:lnSpc>
            </a:pPr>
            <a:r>
              <a:rPr kumimoji="1" lang="en-US" altLang="ja-JP" sz="1400" spc="-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1400" spc="-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400" spc="-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1300" spc="-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人用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49F0A35D-DF57-3B5C-DCFE-4B14CF71DE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2724" r="6972" b="10272"/>
          <a:stretch/>
        </p:blipFill>
        <p:spPr>
          <a:xfrm>
            <a:off x="317147" y="7232443"/>
            <a:ext cx="1285625" cy="139139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7204FD5-42ED-88C7-CD2D-D846C39C4D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7136" r="29217" b="1922"/>
          <a:stretch/>
        </p:blipFill>
        <p:spPr>
          <a:xfrm>
            <a:off x="332390" y="5481561"/>
            <a:ext cx="1298991" cy="1358768"/>
          </a:xfrm>
          <a:prstGeom prst="rect">
            <a:avLst/>
          </a:prstGeom>
        </p:spPr>
      </p:pic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52F393C4-795E-04C0-5F59-E7FC6857782A}"/>
              </a:ext>
            </a:extLst>
          </p:cNvPr>
          <p:cNvSpPr/>
          <p:nvPr/>
        </p:nvSpPr>
        <p:spPr>
          <a:xfrm>
            <a:off x="5469027" y="7534746"/>
            <a:ext cx="1162604" cy="638640"/>
          </a:xfrm>
          <a:prstGeom prst="roundRect">
            <a:avLst>
              <a:gd name="adj" fmla="val 338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80D59EF7-98E1-E37C-10D1-D9F762FF4DC2}"/>
              </a:ext>
            </a:extLst>
          </p:cNvPr>
          <p:cNvSpPr/>
          <p:nvPr/>
        </p:nvSpPr>
        <p:spPr>
          <a:xfrm>
            <a:off x="4057426" y="7534746"/>
            <a:ext cx="1162604" cy="638640"/>
          </a:xfrm>
          <a:prstGeom prst="roundRect">
            <a:avLst>
              <a:gd name="adj" fmla="val 338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5DF58332-A710-9221-115F-A202563863A0}"/>
              </a:ext>
            </a:extLst>
          </p:cNvPr>
          <p:cNvSpPr/>
          <p:nvPr/>
        </p:nvSpPr>
        <p:spPr>
          <a:xfrm>
            <a:off x="2482933" y="7534746"/>
            <a:ext cx="1330015" cy="638640"/>
          </a:xfrm>
          <a:prstGeom prst="roundRect">
            <a:avLst>
              <a:gd name="adj" fmla="val 338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520B64D-FA83-EB8B-34EB-8D9DDC517875}"/>
              </a:ext>
            </a:extLst>
          </p:cNvPr>
          <p:cNvSpPr txBox="1"/>
          <p:nvPr/>
        </p:nvSpPr>
        <p:spPr>
          <a:xfrm>
            <a:off x="2424861" y="7506351"/>
            <a:ext cx="1380265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ja-JP" altLang="en-US" sz="9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エコキュート 補助</a:t>
            </a:r>
            <a:r>
              <a:rPr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額</a:t>
            </a:r>
            <a:endParaRPr lang="en-US" altLang="ja-JP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EDB2565-3D08-0582-155E-095DE01EF1CE}"/>
              </a:ext>
            </a:extLst>
          </p:cNvPr>
          <p:cNvSpPr txBox="1"/>
          <p:nvPr/>
        </p:nvSpPr>
        <p:spPr>
          <a:xfrm>
            <a:off x="4003537" y="7506351"/>
            <a:ext cx="1433430" cy="358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ja-JP" altLang="en-US" sz="900" b="1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電気温水器１台</a:t>
            </a:r>
            <a:endParaRPr lang="en-US" altLang="ja-JP" sz="900" b="1" spc="-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100"/>
              </a:lnSpc>
            </a:pPr>
            <a:r>
              <a:rPr lang="ja-JP" altLang="en-US" sz="900" b="1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撤去</a:t>
            </a:r>
            <a:r>
              <a:rPr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補助額</a:t>
            </a:r>
            <a:endParaRPr lang="en-US" altLang="ja-JP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71FF57C-A623-A561-019A-EF52C69C4DA5}"/>
              </a:ext>
            </a:extLst>
          </p:cNvPr>
          <p:cNvSpPr txBox="1"/>
          <p:nvPr/>
        </p:nvSpPr>
        <p:spPr>
          <a:xfrm>
            <a:off x="5415334" y="7506351"/>
            <a:ext cx="143343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蓄熱</a:t>
            </a:r>
            <a:r>
              <a:rPr lang="ja-JP" altLang="en-US" sz="9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暖房機</a:t>
            </a:r>
            <a:r>
              <a:rPr lang="en-US" altLang="ja-JP" sz="9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9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台</a:t>
            </a:r>
            <a:endParaRPr lang="en-US" altLang="ja-JP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100"/>
              </a:lnSpc>
            </a:pPr>
            <a:r>
              <a:rPr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撤去補助額</a:t>
            </a:r>
            <a:endParaRPr lang="en-US" altLang="ja-JP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41CCC77-A621-3DAE-083C-735A445EAECC}"/>
              </a:ext>
            </a:extLst>
          </p:cNvPr>
          <p:cNvSpPr txBox="1"/>
          <p:nvPr/>
        </p:nvSpPr>
        <p:spPr>
          <a:xfrm>
            <a:off x="2411260" y="7756462"/>
            <a:ext cx="149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spc="-6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10</a:t>
            </a:r>
            <a:r>
              <a:rPr lang="en-US" altLang="ja-JP" sz="2400" spc="-9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0,</a:t>
            </a:r>
            <a:r>
              <a:rPr lang="en-US" altLang="ja-JP" sz="2400" spc="-6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00</a:t>
            </a:r>
            <a:r>
              <a:rPr lang="en-US" altLang="ja-JP" sz="2400" spc="-3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</a:t>
            </a:r>
            <a:r>
              <a:rPr lang="ja-JP" altLang="en-US" sz="1300" b="1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lang="en-US" altLang="ja-JP" sz="1300" b="1" spc="-30" dirty="0">
              <a:latin typeface="Arial Rounded MT Bold" panose="020F070403050403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3D4886-8A60-D92A-209E-E08F5BCE1FA8}"/>
              </a:ext>
            </a:extLst>
          </p:cNvPr>
          <p:cNvSpPr txBox="1"/>
          <p:nvPr/>
        </p:nvSpPr>
        <p:spPr>
          <a:xfrm>
            <a:off x="3994203" y="7758732"/>
            <a:ext cx="147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spc="-6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</a:t>
            </a:r>
            <a:r>
              <a:rPr lang="en-US" altLang="ja-JP" sz="2400" spc="-9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0,</a:t>
            </a:r>
            <a:r>
              <a:rPr lang="en-US" altLang="ja-JP" sz="2400" spc="-6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00</a:t>
            </a:r>
            <a:r>
              <a:rPr lang="en-US" altLang="ja-JP" sz="2400" spc="-3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</a:t>
            </a:r>
            <a:r>
              <a:rPr lang="ja-JP" altLang="en-US" sz="1300" b="1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lang="en-US" altLang="ja-JP" sz="1300" spc="-3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7C23E56-E6BA-6910-1CDE-3C371A8A4916}"/>
              </a:ext>
            </a:extLst>
          </p:cNvPr>
          <p:cNvSpPr txBox="1"/>
          <p:nvPr/>
        </p:nvSpPr>
        <p:spPr>
          <a:xfrm>
            <a:off x="5406000" y="7784610"/>
            <a:ext cx="1470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pc="-6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20</a:t>
            </a:r>
            <a:r>
              <a:rPr lang="en-US" altLang="ja-JP" sz="2000" spc="-6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</a:t>
            </a:r>
            <a:r>
              <a:rPr lang="en-US" altLang="ja-JP" sz="2000" spc="-9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,</a:t>
            </a:r>
            <a:r>
              <a:rPr lang="en-US" altLang="ja-JP" sz="2000" spc="-6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00</a:t>
            </a:r>
            <a:r>
              <a:rPr lang="en-US" altLang="ja-JP" sz="2000" spc="-3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0</a:t>
            </a:r>
            <a:r>
              <a:rPr lang="ja-JP" altLang="en-US" sz="1200" b="1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lang="en-US" altLang="ja-JP" sz="1200" spc="-30" dirty="0">
              <a:latin typeface="Arial Rounded MT Bold" panose="020F0704030504030204" pitchFamily="34" charset="0"/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ED6FC1C0-6119-3742-040B-CFB703698B33}"/>
              </a:ext>
            </a:extLst>
          </p:cNvPr>
          <p:cNvSpPr/>
          <p:nvPr/>
        </p:nvSpPr>
        <p:spPr>
          <a:xfrm>
            <a:off x="4760038" y="5797405"/>
            <a:ext cx="1573262" cy="515643"/>
          </a:xfrm>
          <a:prstGeom prst="roundRect">
            <a:avLst>
              <a:gd name="adj" fmla="val 3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23C508D-B9B5-9998-A799-F50209B58886}"/>
              </a:ext>
            </a:extLst>
          </p:cNvPr>
          <p:cNvSpPr txBox="1"/>
          <p:nvPr/>
        </p:nvSpPr>
        <p:spPr>
          <a:xfrm>
            <a:off x="4769370" y="5774315"/>
            <a:ext cx="1757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電気温水器１台撤去補助額</a:t>
            </a:r>
            <a:endParaRPr lang="en-US" altLang="ja-JP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A3BE11E-6B52-C651-D284-7C4F429859C7}"/>
              </a:ext>
            </a:extLst>
          </p:cNvPr>
          <p:cNvSpPr txBox="1"/>
          <p:nvPr/>
        </p:nvSpPr>
        <p:spPr>
          <a:xfrm>
            <a:off x="4760037" y="5893411"/>
            <a:ext cx="169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spc="-6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</a:t>
            </a:r>
            <a:r>
              <a:rPr lang="en-US" altLang="ja-JP" sz="2400" spc="-12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0,</a:t>
            </a:r>
            <a:r>
              <a:rPr lang="en-US" altLang="ja-JP" sz="2400" spc="-6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00</a:t>
            </a:r>
            <a:r>
              <a:rPr lang="en-US" altLang="ja-JP" sz="2400" spc="-3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</a:t>
            </a:r>
            <a:r>
              <a:rPr lang="ja-JP" altLang="en-US" sz="1300" b="1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lang="en-US" altLang="ja-JP" sz="1300" b="1" spc="-30" dirty="0">
              <a:latin typeface="Arial Rounded MT Bold" panose="020F0704030504030204" pitchFamily="34" charset="0"/>
            </a:endParaRP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A101A71A-7136-8CC9-EEB2-210135103B3B}"/>
              </a:ext>
            </a:extLst>
          </p:cNvPr>
          <p:cNvSpPr/>
          <p:nvPr/>
        </p:nvSpPr>
        <p:spPr>
          <a:xfrm>
            <a:off x="2482934" y="6367068"/>
            <a:ext cx="4200643" cy="469376"/>
          </a:xfrm>
          <a:custGeom>
            <a:avLst/>
            <a:gdLst>
              <a:gd name="connsiteX0" fmla="*/ 242614 w 4068544"/>
              <a:gd name="connsiteY0" fmla="*/ 0 h 469376"/>
              <a:gd name="connsiteX1" fmla="*/ 4068544 w 4068544"/>
              <a:gd name="connsiteY1" fmla="*/ 0 h 469376"/>
              <a:gd name="connsiteX2" fmla="*/ 4068544 w 4068544"/>
              <a:gd name="connsiteY2" fmla="*/ 422054 h 469376"/>
              <a:gd name="connsiteX3" fmla="*/ 4052352 w 4068544"/>
              <a:gd name="connsiteY3" fmla="*/ 461145 h 469376"/>
              <a:gd name="connsiteX4" fmla="*/ 4040145 w 4068544"/>
              <a:gd name="connsiteY4" fmla="*/ 469376 h 469376"/>
              <a:gd name="connsiteX5" fmla="*/ 242614 w 4068544"/>
              <a:gd name="connsiteY5" fmla="*/ 469376 h 469376"/>
              <a:gd name="connsiteX6" fmla="*/ 0 w 4068544"/>
              <a:gd name="connsiteY6" fmla="*/ 234688 h 469376"/>
              <a:gd name="connsiteX7" fmla="*/ 242614 w 4068544"/>
              <a:gd name="connsiteY7" fmla="*/ 0 h 46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8544" h="469376">
                <a:moveTo>
                  <a:pt x="242614" y="0"/>
                </a:moveTo>
                <a:lnTo>
                  <a:pt x="4068544" y="0"/>
                </a:lnTo>
                <a:lnTo>
                  <a:pt x="4068544" y="422054"/>
                </a:lnTo>
                <a:cubicBezTo>
                  <a:pt x="4068544" y="437320"/>
                  <a:pt x="4062356" y="451141"/>
                  <a:pt x="4052352" y="461145"/>
                </a:cubicBezTo>
                <a:lnTo>
                  <a:pt x="4040145" y="469376"/>
                </a:lnTo>
                <a:lnTo>
                  <a:pt x="242614" y="469376"/>
                </a:lnTo>
                <a:cubicBezTo>
                  <a:pt x="108621" y="469376"/>
                  <a:pt x="0" y="364303"/>
                  <a:pt x="0" y="234688"/>
                </a:cubicBezTo>
                <a:cubicBezTo>
                  <a:pt x="0" y="105073"/>
                  <a:pt x="108621" y="0"/>
                  <a:pt x="242614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tile tx="0" ty="0" sx="10000" sy="10000" flip="none" algn="tl"/>
          </a:blip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9341CB07-7ED6-03A5-69C5-E817715AAFC8}"/>
              </a:ext>
            </a:extLst>
          </p:cNvPr>
          <p:cNvSpPr/>
          <p:nvPr/>
        </p:nvSpPr>
        <p:spPr>
          <a:xfrm>
            <a:off x="170867" y="5202612"/>
            <a:ext cx="6509600" cy="270624"/>
          </a:xfrm>
          <a:custGeom>
            <a:avLst/>
            <a:gdLst>
              <a:gd name="connsiteX0" fmla="*/ 55283 w 6509600"/>
              <a:gd name="connsiteY0" fmla="*/ 0 h 270624"/>
              <a:gd name="connsiteX1" fmla="*/ 6460979 w 6509600"/>
              <a:gd name="connsiteY1" fmla="*/ 0 h 270624"/>
              <a:gd name="connsiteX2" fmla="*/ 6482498 w 6509600"/>
              <a:gd name="connsiteY2" fmla="*/ 4344 h 270624"/>
              <a:gd name="connsiteX3" fmla="*/ 6488103 w 6509600"/>
              <a:gd name="connsiteY3" fmla="*/ 8123 h 270624"/>
              <a:gd name="connsiteX4" fmla="*/ 6497923 w 6509600"/>
              <a:gd name="connsiteY4" fmla="*/ 27247 h 270624"/>
              <a:gd name="connsiteX5" fmla="*/ 6509600 w 6509600"/>
              <a:gd name="connsiteY5" fmla="*/ 103188 h 270624"/>
              <a:gd name="connsiteX6" fmla="*/ 6509600 w 6509600"/>
              <a:gd name="connsiteY6" fmla="*/ 270624 h 270624"/>
              <a:gd name="connsiteX7" fmla="*/ 0 w 6509600"/>
              <a:gd name="connsiteY7" fmla="*/ 270624 h 270624"/>
              <a:gd name="connsiteX8" fmla="*/ 0 w 6509600"/>
              <a:gd name="connsiteY8" fmla="*/ 59862 h 270624"/>
              <a:gd name="connsiteX9" fmla="*/ 2955 w 6509600"/>
              <a:gd name="connsiteY9" fmla="*/ 40647 h 270624"/>
              <a:gd name="connsiteX10" fmla="*/ 4344 w 6509600"/>
              <a:gd name="connsiteY10" fmla="*/ 33764 h 270624"/>
              <a:gd name="connsiteX11" fmla="*/ 55283 w 6509600"/>
              <a:gd name="connsiteY11" fmla="*/ 0 h 27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09600" h="270624">
                <a:moveTo>
                  <a:pt x="55283" y="0"/>
                </a:moveTo>
                <a:lnTo>
                  <a:pt x="6460979" y="0"/>
                </a:lnTo>
                <a:cubicBezTo>
                  <a:pt x="6468612" y="0"/>
                  <a:pt x="6475884" y="1547"/>
                  <a:pt x="6482498" y="4344"/>
                </a:cubicBezTo>
                <a:lnTo>
                  <a:pt x="6488103" y="8123"/>
                </a:lnTo>
                <a:lnTo>
                  <a:pt x="6497923" y="27247"/>
                </a:lnTo>
                <a:cubicBezTo>
                  <a:pt x="6505442" y="50589"/>
                  <a:pt x="6509600" y="76251"/>
                  <a:pt x="6509600" y="103188"/>
                </a:cubicBezTo>
                <a:lnTo>
                  <a:pt x="6509600" y="270624"/>
                </a:lnTo>
                <a:lnTo>
                  <a:pt x="0" y="270624"/>
                </a:lnTo>
                <a:lnTo>
                  <a:pt x="0" y="59862"/>
                </a:lnTo>
                <a:lnTo>
                  <a:pt x="2955" y="40647"/>
                </a:lnTo>
                <a:lnTo>
                  <a:pt x="4344" y="33764"/>
                </a:lnTo>
                <a:cubicBezTo>
                  <a:pt x="12737" y="13923"/>
                  <a:pt x="32384" y="0"/>
                  <a:pt x="55283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tile tx="0" ty="0" sx="10000" sy="10000" flip="none" algn="tl"/>
          </a:blip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1173C71-5328-0034-8B8E-87245AE998E6}"/>
              </a:ext>
            </a:extLst>
          </p:cNvPr>
          <p:cNvSpPr txBox="1"/>
          <p:nvPr/>
        </p:nvSpPr>
        <p:spPr>
          <a:xfrm>
            <a:off x="170868" y="5159253"/>
            <a:ext cx="6509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電気温水器から</a:t>
            </a:r>
            <a:r>
              <a:rPr lang="ja-JP" altLang="en-US" sz="1600" b="1" dirty="0">
                <a:solidFill>
                  <a:srgbClr val="FFC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プレミアムエコキュート</a:t>
            </a:r>
            <a:r>
              <a:rPr lang="ja-JP" altLang="en-US" sz="13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に買い替えた場合</a:t>
            </a:r>
            <a:endParaRPr lang="en-US" altLang="ja-JP" sz="13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CC347DEB-A839-16F3-1565-7E9333FF14CD}"/>
              </a:ext>
            </a:extLst>
          </p:cNvPr>
          <p:cNvSpPr/>
          <p:nvPr/>
        </p:nvSpPr>
        <p:spPr>
          <a:xfrm>
            <a:off x="170869" y="5197126"/>
            <a:ext cx="6516262" cy="1646711"/>
          </a:xfrm>
          <a:prstGeom prst="roundRect">
            <a:avLst>
              <a:gd name="adj" fmla="val 3123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04" y="123501"/>
            <a:ext cx="1531620" cy="367733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101987" y="8706819"/>
            <a:ext cx="249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エコキュートのご用命は当店まで。</a:t>
            </a:r>
            <a:endParaRPr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C77BB6B-AEC7-7406-F438-A628743B260C}"/>
              </a:ext>
            </a:extLst>
          </p:cNvPr>
          <p:cNvCxnSpPr>
            <a:cxnSpLocks/>
          </p:cNvCxnSpPr>
          <p:nvPr/>
        </p:nvCxnSpPr>
        <p:spPr>
          <a:xfrm>
            <a:off x="101987" y="8732918"/>
            <a:ext cx="66266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>
            <a:extLst>
              <a:ext uri="{FF2B5EF4-FFF2-40B4-BE49-F238E27FC236}">
                <a16:creationId xmlns:a16="http://schemas.microsoft.com/office/drawing/2014/main" id="{2F0C69BB-D04D-575D-5844-0C595B6F29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89" y="7183837"/>
            <a:ext cx="1150345" cy="1446722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4B195CE-AF2C-7CAA-C060-5E195E11DF36}"/>
              </a:ext>
            </a:extLst>
          </p:cNvPr>
          <p:cNvSpPr txBox="1"/>
          <p:nvPr/>
        </p:nvSpPr>
        <p:spPr>
          <a:xfrm>
            <a:off x="3447184" y="5428445"/>
            <a:ext cx="2344016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100" b="1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エコキュート</a:t>
            </a:r>
            <a:r>
              <a:rPr lang="en-US" altLang="ja-JP" sz="1100" b="1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CHP-HXE37AY5</a:t>
            </a:r>
            <a:r>
              <a:rPr lang="ja-JP" altLang="en-US" sz="1100" b="1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200" b="1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1200" b="1" spc="-3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FCB2986F-34EA-DC7F-C854-8C124C1980EA}"/>
              </a:ext>
            </a:extLst>
          </p:cNvPr>
          <p:cNvSpPr/>
          <p:nvPr/>
        </p:nvSpPr>
        <p:spPr>
          <a:xfrm rot="5400000">
            <a:off x="4434312" y="5972827"/>
            <a:ext cx="181166" cy="181166"/>
          </a:xfrm>
          <a:custGeom>
            <a:avLst/>
            <a:gdLst>
              <a:gd name="connsiteX0" fmla="*/ 0 w 461666"/>
              <a:gd name="connsiteY0" fmla="*/ 254232 h 461665"/>
              <a:gd name="connsiteX1" fmla="*/ 0 w 461666"/>
              <a:gd name="connsiteY1" fmla="*/ 203898 h 461665"/>
              <a:gd name="connsiteX2" fmla="*/ 205666 w 461666"/>
              <a:gd name="connsiteY2" fmla="*/ 203898 h 461665"/>
              <a:gd name="connsiteX3" fmla="*/ 205666 w 461666"/>
              <a:gd name="connsiteY3" fmla="*/ 0 h 461665"/>
              <a:gd name="connsiteX4" fmla="*/ 256000 w 461666"/>
              <a:gd name="connsiteY4" fmla="*/ 0 h 461665"/>
              <a:gd name="connsiteX5" fmla="*/ 256000 w 461666"/>
              <a:gd name="connsiteY5" fmla="*/ 203898 h 461665"/>
              <a:gd name="connsiteX6" fmla="*/ 461666 w 461666"/>
              <a:gd name="connsiteY6" fmla="*/ 203898 h 461665"/>
              <a:gd name="connsiteX7" fmla="*/ 461666 w 461666"/>
              <a:gd name="connsiteY7" fmla="*/ 254232 h 461665"/>
              <a:gd name="connsiteX8" fmla="*/ 256000 w 461666"/>
              <a:gd name="connsiteY8" fmla="*/ 254232 h 461665"/>
              <a:gd name="connsiteX9" fmla="*/ 256000 w 461666"/>
              <a:gd name="connsiteY9" fmla="*/ 461665 h 461665"/>
              <a:gd name="connsiteX10" fmla="*/ 205666 w 461666"/>
              <a:gd name="connsiteY10" fmla="*/ 461665 h 461665"/>
              <a:gd name="connsiteX11" fmla="*/ 205666 w 461666"/>
              <a:gd name="connsiteY11" fmla="*/ 254232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1666" h="461665">
                <a:moveTo>
                  <a:pt x="0" y="254232"/>
                </a:moveTo>
                <a:lnTo>
                  <a:pt x="0" y="203898"/>
                </a:lnTo>
                <a:lnTo>
                  <a:pt x="205666" y="203898"/>
                </a:lnTo>
                <a:lnTo>
                  <a:pt x="205666" y="0"/>
                </a:lnTo>
                <a:lnTo>
                  <a:pt x="256000" y="0"/>
                </a:lnTo>
                <a:lnTo>
                  <a:pt x="256000" y="203898"/>
                </a:lnTo>
                <a:lnTo>
                  <a:pt x="461666" y="203898"/>
                </a:lnTo>
                <a:lnTo>
                  <a:pt x="461666" y="254232"/>
                </a:lnTo>
                <a:lnTo>
                  <a:pt x="256000" y="254232"/>
                </a:lnTo>
                <a:lnTo>
                  <a:pt x="256000" y="461665"/>
                </a:lnTo>
                <a:lnTo>
                  <a:pt x="205666" y="461665"/>
                </a:lnTo>
                <a:lnTo>
                  <a:pt x="205666" y="254232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D417305B-9D50-8FB1-CBBE-70C5C35BAA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60" y="5442350"/>
            <a:ext cx="1067399" cy="1405120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2595D6C-2EC5-CF74-9D7C-B636435C28C1}"/>
              </a:ext>
            </a:extLst>
          </p:cNvPr>
          <p:cNvGrpSpPr/>
          <p:nvPr/>
        </p:nvGrpSpPr>
        <p:grpSpPr>
          <a:xfrm>
            <a:off x="3135192" y="6476310"/>
            <a:ext cx="1099373" cy="284271"/>
            <a:chOff x="3135192" y="5815506"/>
            <a:chExt cx="1099373" cy="284271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3D5D6D2B-08D6-89D0-29C1-D976EABF7227}"/>
                </a:ext>
              </a:extLst>
            </p:cNvPr>
            <p:cNvSpPr/>
            <p:nvPr/>
          </p:nvSpPr>
          <p:spPr>
            <a:xfrm>
              <a:off x="3154512" y="5822778"/>
              <a:ext cx="899113" cy="2769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D00A03A1-02A2-F80C-F640-B13FA5ADEE44}"/>
                </a:ext>
              </a:extLst>
            </p:cNvPr>
            <p:cNvSpPr txBox="1"/>
            <p:nvPr/>
          </p:nvSpPr>
          <p:spPr>
            <a:xfrm>
              <a:off x="3135192" y="5815506"/>
              <a:ext cx="10993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spc="-3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合計</a:t>
              </a:r>
              <a:r>
                <a:rPr lang="ja-JP" altLang="en-US" sz="1200" b="1" spc="-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補助額</a:t>
              </a:r>
              <a:endParaRPr lang="en-US" altLang="ja-JP" sz="1200" b="1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C8B93A67-4AD4-FAB1-0781-2B3CAEEE0991}"/>
              </a:ext>
            </a:extLst>
          </p:cNvPr>
          <p:cNvSpPr txBox="1"/>
          <p:nvPr/>
        </p:nvSpPr>
        <p:spPr>
          <a:xfrm>
            <a:off x="4225190" y="6310818"/>
            <a:ext cx="215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spc="-3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180,000</a:t>
            </a:r>
            <a:r>
              <a:rPr lang="ja-JP" altLang="en-US" b="1" spc="-30" dirty="0">
                <a:solidFill>
                  <a:schemeClr val="bg1"/>
                </a:solidFill>
                <a:latin typeface="Arial Rounded MT Bold" panose="020F0704030504030204" pitchFamily="34" charset="0"/>
              </a:rPr>
              <a:t>円</a:t>
            </a:r>
            <a:r>
              <a:rPr lang="en-US" altLang="ja-JP" sz="3200" b="1" spc="-30" dirty="0">
                <a:solidFill>
                  <a:schemeClr val="bg1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143CD47-49CE-0E8B-2360-05C0B68BF83B}"/>
              </a:ext>
            </a:extLst>
          </p:cNvPr>
          <p:cNvSpPr txBox="1"/>
          <p:nvPr/>
        </p:nvSpPr>
        <p:spPr>
          <a:xfrm>
            <a:off x="3447183" y="5606052"/>
            <a:ext cx="1802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spc="-50" dirty="0">
                <a:latin typeface="+mn-ea"/>
              </a:rPr>
              <a:t>(</a:t>
            </a:r>
            <a:r>
              <a:rPr lang="ja-JP" altLang="en-US" sz="800" spc="-50" dirty="0">
                <a:latin typeface="+mn-ea"/>
              </a:rPr>
              <a:t>無線</a:t>
            </a:r>
            <a:r>
              <a:rPr lang="en-US" altLang="ja-JP" sz="80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LAN</a:t>
            </a:r>
            <a:r>
              <a:rPr lang="ja-JP" altLang="en-US" sz="80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インターホンリモコン付</a:t>
            </a:r>
            <a:r>
              <a:rPr lang="en-US" altLang="ja-JP" sz="800" spc="-50" dirty="0">
                <a:latin typeface="+mn-ea"/>
              </a:rPr>
              <a:t>)</a:t>
            </a:r>
            <a:r>
              <a:rPr lang="ja-JP" altLang="en-US" sz="800" spc="-50" dirty="0">
                <a:latin typeface="+mn-ea"/>
              </a:rPr>
              <a:t>　　</a:t>
            </a:r>
            <a:endParaRPr lang="en-US" altLang="ja-JP" sz="800" spc="-50" dirty="0">
              <a:latin typeface="+mn-ea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214C445-5499-5181-F651-1A66E3C29AD4}"/>
              </a:ext>
            </a:extLst>
          </p:cNvPr>
          <p:cNvSpPr/>
          <p:nvPr/>
        </p:nvSpPr>
        <p:spPr>
          <a:xfrm>
            <a:off x="2482934" y="8200890"/>
            <a:ext cx="4200643" cy="469376"/>
          </a:xfrm>
          <a:custGeom>
            <a:avLst/>
            <a:gdLst>
              <a:gd name="connsiteX0" fmla="*/ 242614 w 4068544"/>
              <a:gd name="connsiteY0" fmla="*/ 0 h 469376"/>
              <a:gd name="connsiteX1" fmla="*/ 4068544 w 4068544"/>
              <a:gd name="connsiteY1" fmla="*/ 0 h 469376"/>
              <a:gd name="connsiteX2" fmla="*/ 4068544 w 4068544"/>
              <a:gd name="connsiteY2" fmla="*/ 422054 h 469376"/>
              <a:gd name="connsiteX3" fmla="*/ 4052352 w 4068544"/>
              <a:gd name="connsiteY3" fmla="*/ 461145 h 469376"/>
              <a:gd name="connsiteX4" fmla="*/ 4040145 w 4068544"/>
              <a:gd name="connsiteY4" fmla="*/ 469376 h 469376"/>
              <a:gd name="connsiteX5" fmla="*/ 242614 w 4068544"/>
              <a:gd name="connsiteY5" fmla="*/ 469376 h 469376"/>
              <a:gd name="connsiteX6" fmla="*/ 0 w 4068544"/>
              <a:gd name="connsiteY6" fmla="*/ 234688 h 469376"/>
              <a:gd name="connsiteX7" fmla="*/ 242614 w 4068544"/>
              <a:gd name="connsiteY7" fmla="*/ 0 h 46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8544" h="469376">
                <a:moveTo>
                  <a:pt x="242614" y="0"/>
                </a:moveTo>
                <a:lnTo>
                  <a:pt x="4068544" y="0"/>
                </a:lnTo>
                <a:lnTo>
                  <a:pt x="4068544" y="422054"/>
                </a:lnTo>
                <a:cubicBezTo>
                  <a:pt x="4068544" y="437320"/>
                  <a:pt x="4062356" y="451141"/>
                  <a:pt x="4052352" y="461145"/>
                </a:cubicBezTo>
                <a:lnTo>
                  <a:pt x="4040145" y="469376"/>
                </a:lnTo>
                <a:lnTo>
                  <a:pt x="242614" y="469376"/>
                </a:lnTo>
                <a:cubicBezTo>
                  <a:pt x="108621" y="469376"/>
                  <a:pt x="0" y="364303"/>
                  <a:pt x="0" y="234688"/>
                </a:cubicBezTo>
                <a:cubicBezTo>
                  <a:pt x="0" y="105073"/>
                  <a:pt x="108621" y="0"/>
                  <a:pt x="242614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tile tx="0" ty="0" sx="10000" sy="10000" flip="none" algn="tl"/>
          </a:blip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374DD7A4-D298-7023-2623-9AD8FC3D3B1E}"/>
              </a:ext>
            </a:extLst>
          </p:cNvPr>
          <p:cNvSpPr/>
          <p:nvPr/>
        </p:nvSpPr>
        <p:spPr>
          <a:xfrm>
            <a:off x="170867" y="6915670"/>
            <a:ext cx="6509600" cy="270624"/>
          </a:xfrm>
          <a:custGeom>
            <a:avLst/>
            <a:gdLst>
              <a:gd name="connsiteX0" fmla="*/ 55283 w 6509600"/>
              <a:gd name="connsiteY0" fmla="*/ 0 h 270624"/>
              <a:gd name="connsiteX1" fmla="*/ 6460979 w 6509600"/>
              <a:gd name="connsiteY1" fmla="*/ 0 h 270624"/>
              <a:gd name="connsiteX2" fmla="*/ 6482498 w 6509600"/>
              <a:gd name="connsiteY2" fmla="*/ 4344 h 270624"/>
              <a:gd name="connsiteX3" fmla="*/ 6488103 w 6509600"/>
              <a:gd name="connsiteY3" fmla="*/ 8123 h 270624"/>
              <a:gd name="connsiteX4" fmla="*/ 6497923 w 6509600"/>
              <a:gd name="connsiteY4" fmla="*/ 27247 h 270624"/>
              <a:gd name="connsiteX5" fmla="*/ 6509600 w 6509600"/>
              <a:gd name="connsiteY5" fmla="*/ 103188 h 270624"/>
              <a:gd name="connsiteX6" fmla="*/ 6509600 w 6509600"/>
              <a:gd name="connsiteY6" fmla="*/ 270624 h 270624"/>
              <a:gd name="connsiteX7" fmla="*/ 0 w 6509600"/>
              <a:gd name="connsiteY7" fmla="*/ 270624 h 270624"/>
              <a:gd name="connsiteX8" fmla="*/ 0 w 6509600"/>
              <a:gd name="connsiteY8" fmla="*/ 59862 h 270624"/>
              <a:gd name="connsiteX9" fmla="*/ 2955 w 6509600"/>
              <a:gd name="connsiteY9" fmla="*/ 40647 h 270624"/>
              <a:gd name="connsiteX10" fmla="*/ 4344 w 6509600"/>
              <a:gd name="connsiteY10" fmla="*/ 33764 h 270624"/>
              <a:gd name="connsiteX11" fmla="*/ 55283 w 6509600"/>
              <a:gd name="connsiteY11" fmla="*/ 0 h 27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09600" h="270624">
                <a:moveTo>
                  <a:pt x="55283" y="0"/>
                </a:moveTo>
                <a:lnTo>
                  <a:pt x="6460979" y="0"/>
                </a:lnTo>
                <a:cubicBezTo>
                  <a:pt x="6468612" y="0"/>
                  <a:pt x="6475884" y="1547"/>
                  <a:pt x="6482498" y="4344"/>
                </a:cubicBezTo>
                <a:lnTo>
                  <a:pt x="6488103" y="8123"/>
                </a:lnTo>
                <a:lnTo>
                  <a:pt x="6497923" y="27247"/>
                </a:lnTo>
                <a:cubicBezTo>
                  <a:pt x="6505442" y="50589"/>
                  <a:pt x="6509600" y="76251"/>
                  <a:pt x="6509600" y="103188"/>
                </a:cubicBezTo>
                <a:lnTo>
                  <a:pt x="6509600" y="270624"/>
                </a:lnTo>
                <a:lnTo>
                  <a:pt x="0" y="270624"/>
                </a:lnTo>
                <a:lnTo>
                  <a:pt x="0" y="59862"/>
                </a:lnTo>
                <a:lnTo>
                  <a:pt x="2955" y="40647"/>
                </a:lnTo>
                <a:lnTo>
                  <a:pt x="4344" y="33764"/>
                </a:lnTo>
                <a:cubicBezTo>
                  <a:pt x="12737" y="13923"/>
                  <a:pt x="32384" y="0"/>
                  <a:pt x="55283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tile tx="0" ty="0" sx="10000" sy="10000" flip="none" algn="tl"/>
          </a:blip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616F6D7-49A8-D17E-734D-43C6270ED4B1}"/>
              </a:ext>
            </a:extLst>
          </p:cNvPr>
          <p:cNvSpPr/>
          <p:nvPr/>
        </p:nvSpPr>
        <p:spPr>
          <a:xfrm>
            <a:off x="170869" y="6910184"/>
            <a:ext cx="6516262" cy="1770183"/>
          </a:xfrm>
          <a:prstGeom prst="roundRect">
            <a:avLst>
              <a:gd name="adj" fmla="val 3123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0AEE5B9-49CE-18EE-829C-245AF3DA821D}"/>
              </a:ext>
            </a:extLst>
          </p:cNvPr>
          <p:cNvSpPr txBox="1"/>
          <p:nvPr/>
        </p:nvSpPr>
        <p:spPr>
          <a:xfrm>
            <a:off x="3447184" y="7171389"/>
            <a:ext cx="2344016" cy="26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100" b="1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エコキュート</a:t>
            </a:r>
            <a:r>
              <a:rPr lang="en-US" altLang="ja-JP" sz="1100" b="1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CHP-E46AY6</a:t>
            </a:r>
            <a:r>
              <a:rPr lang="ja-JP" altLang="en-US" sz="1100" b="1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200" b="1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1200" b="1" spc="-3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6A966CD-A894-DE0D-921C-AE52FCA712B4}"/>
              </a:ext>
            </a:extLst>
          </p:cNvPr>
          <p:cNvSpPr txBox="1"/>
          <p:nvPr/>
        </p:nvSpPr>
        <p:spPr>
          <a:xfrm>
            <a:off x="3681732" y="8148165"/>
            <a:ext cx="215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spc="-3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3</a:t>
            </a:r>
            <a:r>
              <a:rPr lang="en-US" altLang="ja-JP" sz="3200" b="1" spc="-3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5</a:t>
            </a:r>
            <a:r>
              <a:rPr lang="en-US" altLang="ja-JP" sz="3200" b="1" spc="-3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0,000</a:t>
            </a:r>
            <a:r>
              <a:rPr lang="ja-JP" altLang="en-US" b="1" spc="-30" dirty="0">
                <a:solidFill>
                  <a:schemeClr val="bg1"/>
                </a:solidFill>
                <a:latin typeface="Arial Rounded MT Bold" panose="020F0704030504030204" pitchFamily="34" charset="0"/>
              </a:rPr>
              <a:t>円</a:t>
            </a:r>
            <a:r>
              <a:rPr lang="en-US" altLang="ja-JP" sz="3200" b="1" spc="-30" dirty="0">
                <a:solidFill>
                  <a:schemeClr val="bg1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68336F8-1D12-3D50-ED5B-1B1963074C2A}"/>
              </a:ext>
            </a:extLst>
          </p:cNvPr>
          <p:cNvSpPr txBox="1"/>
          <p:nvPr/>
        </p:nvSpPr>
        <p:spPr>
          <a:xfrm>
            <a:off x="3447184" y="7330524"/>
            <a:ext cx="1696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80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無線</a:t>
            </a:r>
            <a:r>
              <a:rPr lang="en-US" altLang="ja-JP" sz="80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LAN</a:t>
            </a:r>
            <a:r>
              <a:rPr lang="ja-JP" altLang="en-US" sz="80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インターホンリモコン付</a:t>
            </a:r>
            <a:r>
              <a:rPr lang="en-US" altLang="ja-JP" sz="80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800" spc="-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lang="en-US" altLang="ja-JP" sz="800" spc="-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93DCFF-05A5-2D24-F855-5E5E56C67198}"/>
              </a:ext>
            </a:extLst>
          </p:cNvPr>
          <p:cNvSpPr txBox="1"/>
          <p:nvPr/>
        </p:nvSpPr>
        <p:spPr>
          <a:xfrm>
            <a:off x="99302" y="6869602"/>
            <a:ext cx="662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00" b="1" spc="-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電気温水器から</a:t>
            </a:r>
            <a:r>
              <a:rPr lang="ja-JP" altLang="en-US" sz="1600" b="1" spc="-50" dirty="0">
                <a:solidFill>
                  <a:srgbClr val="FFC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エコキュート</a:t>
            </a:r>
            <a:r>
              <a:rPr lang="ja-JP" altLang="en-US" sz="1300" b="1" spc="-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に買い替え</a:t>
            </a:r>
            <a:r>
              <a:rPr lang="ja-JP" altLang="en-US" sz="1300" b="1" spc="-6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300" b="1" spc="-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使っていない蓄熱暖房機</a:t>
            </a:r>
            <a:r>
              <a:rPr lang="ja-JP" altLang="en-US" sz="1300" b="1" spc="-5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en-US" altLang="ja-JP" sz="1300" b="1" spc="-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300" b="1" spc="-5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台</a:t>
            </a:r>
            <a:r>
              <a:rPr lang="ja-JP" altLang="en-US" sz="1300" b="1" spc="-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撤去した場合</a:t>
            </a:r>
            <a:endParaRPr lang="en-US" altLang="ja-JP" sz="1300" b="1" spc="-5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AA3DB68-BBAF-E899-E8E5-E14612F664C2}"/>
              </a:ext>
            </a:extLst>
          </p:cNvPr>
          <p:cNvGrpSpPr/>
          <p:nvPr/>
        </p:nvGrpSpPr>
        <p:grpSpPr>
          <a:xfrm>
            <a:off x="2660742" y="8299227"/>
            <a:ext cx="1099373" cy="284271"/>
            <a:chOff x="3135192" y="5815506"/>
            <a:chExt cx="1099373" cy="284271"/>
          </a:xfrm>
        </p:grpSpPr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27CB153D-7C88-5CE8-E5A4-B908FF36BD06}"/>
                </a:ext>
              </a:extLst>
            </p:cNvPr>
            <p:cNvSpPr/>
            <p:nvPr/>
          </p:nvSpPr>
          <p:spPr>
            <a:xfrm>
              <a:off x="3154512" y="5822778"/>
              <a:ext cx="899113" cy="2769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8E2706E9-8E7B-539F-020E-944B507468A8}"/>
                </a:ext>
              </a:extLst>
            </p:cNvPr>
            <p:cNvSpPr txBox="1"/>
            <p:nvPr/>
          </p:nvSpPr>
          <p:spPr>
            <a:xfrm>
              <a:off x="3135192" y="5815506"/>
              <a:ext cx="10993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spc="-3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合計</a:t>
              </a:r>
              <a:r>
                <a:rPr lang="ja-JP" altLang="en-US" sz="1200" b="1" spc="-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補助額</a:t>
              </a:r>
              <a:endParaRPr lang="en-US" altLang="ja-JP" sz="1200" b="1" spc="-3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0AD97247-61A9-04EC-FAEF-04882548CC35}"/>
              </a:ext>
            </a:extLst>
          </p:cNvPr>
          <p:cNvSpPr/>
          <p:nvPr/>
        </p:nvSpPr>
        <p:spPr>
          <a:xfrm rot="5400000">
            <a:off x="5250131" y="7767126"/>
            <a:ext cx="181166" cy="181166"/>
          </a:xfrm>
          <a:custGeom>
            <a:avLst/>
            <a:gdLst>
              <a:gd name="connsiteX0" fmla="*/ 0 w 461666"/>
              <a:gd name="connsiteY0" fmla="*/ 254232 h 461665"/>
              <a:gd name="connsiteX1" fmla="*/ 0 w 461666"/>
              <a:gd name="connsiteY1" fmla="*/ 203898 h 461665"/>
              <a:gd name="connsiteX2" fmla="*/ 205666 w 461666"/>
              <a:gd name="connsiteY2" fmla="*/ 203898 h 461665"/>
              <a:gd name="connsiteX3" fmla="*/ 205666 w 461666"/>
              <a:gd name="connsiteY3" fmla="*/ 0 h 461665"/>
              <a:gd name="connsiteX4" fmla="*/ 256000 w 461666"/>
              <a:gd name="connsiteY4" fmla="*/ 0 h 461665"/>
              <a:gd name="connsiteX5" fmla="*/ 256000 w 461666"/>
              <a:gd name="connsiteY5" fmla="*/ 203898 h 461665"/>
              <a:gd name="connsiteX6" fmla="*/ 461666 w 461666"/>
              <a:gd name="connsiteY6" fmla="*/ 203898 h 461665"/>
              <a:gd name="connsiteX7" fmla="*/ 461666 w 461666"/>
              <a:gd name="connsiteY7" fmla="*/ 254232 h 461665"/>
              <a:gd name="connsiteX8" fmla="*/ 256000 w 461666"/>
              <a:gd name="connsiteY8" fmla="*/ 254232 h 461665"/>
              <a:gd name="connsiteX9" fmla="*/ 256000 w 461666"/>
              <a:gd name="connsiteY9" fmla="*/ 461665 h 461665"/>
              <a:gd name="connsiteX10" fmla="*/ 205666 w 461666"/>
              <a:gd name="connsiteY10" fmla="*/ 461665 h 461665"/>
              <a:gd name="connsiteX11" fmla="*/ 205666 w 461666"/>
              <a:gd name="connsiteY11" fmla="*/ 254232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1666" h="461665">
                <a:moveTo>
                  <a:pt x="0" y="254232"/>
                </a:moveTo>
                <a:lnTo>
                  <a:pt x="0" y="203898"/>
                </a:lnTo>
                <a:lnTo>
                  <a:pt x="205666" y="203898"/>
                </a:lnTo>
                <a:lnTo>
                  <a:pt x="205666" y="0"/>
                </a:lnTo>
                <a:lnTo>
                  <a:pt x="256000" y="0"/>
                </a:lnTo>
                <a:lnTo>
                  <a:pt x="256000" y="203898"/>
                </a:lnTo>
                <a:lnTo>
                  <a:pt x="461666" y="203898"/>
                </a:lnTo>
                <a:lnTo>
                  <a:pt x="461666" y="254232"/>
                </a:lnTo>
                <a:lnTo>
                  <a:pt x="256000" y="254232"/>
                </a:lnTo>
                <a:lnTo>
                  <a:pt x="256000" y="461665"/>
                </a:lnTo>
                <a:lnTo>
                  <a:pt x="205666" y="461665"/>
                </a:lnTo>
                <a:lnTo>
                  <a:pt x="205666" y="254232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11A89827-2169-16EB-B1D2-6A9C7CC6A534}"/>
              </a:ext>
            </a:extLst>
          </p:cNvPr>
          <p:cNvSpPr/>
          <p:nvPr/>
        </p:nvSpPr>
        <p:spPr>
          <a:xfrm rot="5400000">
            <a:off x="3846958" y="7767126"/>
            <a:ext cx="181166" cy="181166"/>
          </a:xfrm>
          <a:custGeom>
            <a:avLst/>
            <a:gdLst>
              <a:gd name="connsiteX0" fmla="*/ 0 w 461666"/>
              <a:gd name="connsiteY0" fmla="*/ 254232 h 461665"/>
              <a:gd name="connsiteX1" fmla="*/ 0 w 461666"/>
              <a:gd name="connsiteY1" fmla="*/ 203898 h 461665"/>
              <a:gd name="connsiteX2" fmla="*/ 205666 w 461666"/>
              <a:gd name="connsiteY2" fmla="*/ 203898 h 461665"/>
              <a:gd name="connsiteX3" fmla="*/ 205666 w 461666"/>
              <a:gd name="connsiteY3" fmla="*/ 0 h 461665"/>
              <a:gd name="connsiteX4" fmla="*/ 256000 w 461666"/>
              <a:gd name="connsiteY4" fmla="*/ 0 h 461665"/>
              <a:gd name="connsiteX5" fmla="*/ 256000 w 461666"/>
              <a:gd name="connsiteY5" fmla="*/ 203898 h 461665"/>
              <a:gd name="connsiteX6" fmla="*/ 461666 w 461666"/>
              <a:gd name="connsiteY6" fmla="*/ 203898 h 461665"/>
              <a:gd name="connsiteX7" fmla="*/ 461666 w 461666"/>
              <a:gd name="connsiteY7" fmla="*/ 254232 h 461665"/>
              <a:gd name="connsiteX8" fmla="*/ 256000 w 461666"/>
              <a:gd name="connsiteY8" fmla="*/ 254232 h 461665"/>
              <a:gd name="connsiteX9" fmla="*/ 256000 w 461666"/>
              <a:gd name="connsiteY9" fmla="*/ 461665 h 461665"/>
              <a:gd name="connsiteX10" fmla="*/ 205666 w 461666"/>
              <a:gd name="connsiteY10" fmla="*/ 461665 h 461665"/>
              <a:gd name="connsiteX11" fmla="*/ 205666 w 461666"/>
              <a:gd name="connsiteY11" fmla="*/ 254232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1666" h="461665">
                <a:moveTo>
                  <a:pt x="0" y="254232"/>
                </a:moveTo>
                <a:lnTo>
                  <a:pt x="0" y="203898"/>
                </a:lnTo>
                <a:lnTo>
                  <a:pt x="205666" y="203898"/>
                </a:lnTo>
                <a:lnTo>
                  <a:pt x="205666" y="0"/>
                </a:lnTo>
                <a:lnTo>
                  <a:pt x="256000" y="0"/>
                </a:lnTo>
                <a:lnTo>
                  <a:pt x="256000" y="203898"/>
                </a:lnTo>
                <a:lnTo>
                  <a:pt x="461666" y="203898"/>
                </a:lnTo>
                <a:lnTo>
                  <a:pt x="461666" y="254232"/>
                </a:lnTo>
                <a:lnTo>
                  <a:pt x="256000" y="254232"/>
                </a:lnTo>
                <a:lnTo>
                  <a:pt x="256000" y="461665"/>
                </a:lnTo>
                <a:lnTo>
                  <a:pt x="205666" y="461665"/>
                </a:lnTo>
                <a:lnTo>
                  <a:pt x="205666" y="254232"/>
                </a:lnTo>
                <a:close/>
              </a:path>
            </a:pathLst>
          </a:cu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6DCC8E65-8B8B-740E-0F0E-83C079E06B48}"/>
              </a:ext>
            </a:extLst>
          </p:cNvPr>
          <p:cNvGrpSpPr/>
          <p:nvPr/>
        </p:nvGrpSpPr>
        <p:grpSpPr>
          <a:xfrm>
            <a:off x="1196503" y="225267"/>
            <a:ext cx="3256078" cy="340738"/>
            <a:chOff x="838968" y="302957"/>
            <a:chExt cx="3256078" cy="340738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855592" y="320530"/>
              <a:ext cx="323945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b="1" dirty="0">
                  <a:solidFill>
                    <a:srgbClr val="D18F2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コロナエコキュートの補助額一覧</a:t>
              </a:r>
              <a:endParaRPr lang="en-US" altLang="ja-JP" sz="1500" b="1" dirty="0">
                <a:solidFill>
                  <a:srgbClr val="D18F2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FB0A034E-EA73-DCEF-5070-2AE5B841CAAF}"/>
                </a:ext>
              </a:extLst>
            </p:cNvPr>
            <p:cNvSpPr txBox="1"/>
            <p:nvPr/>
          </p:nvSpPr>
          <p:spPr>
            <a:xfrm>
              <a:off x="838968" y="302957"/>
              <a:ext cx="323945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コロナエコキュートの補助額一覧</a:t>
              </a:r>
              <a:endParaRPr lang="en-US" altLang="ja-JP" sz="15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B6CD7329-7294-7948-365E-91E4B6E4D3DE}"/>
              </a:ext>
            </a:extLst>
          </p:cNvPr>
          <p:cNvSpPr/>
          <p:nvPr/>
        </p:nvSpPr>
        <p:spPr>
          <a:xfrm>
            <a:off x="2480288" y="5509682"/>
            <a:ext cx="958685" cy="2496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80"/>
              </a:lnSpc>
            </a:pPr>
            <a:r>
              <a:rPr kumimoji="1" lang="en-US" altLang="ja-JP" sz="1400" spc="-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1400" spc="-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400" spc="-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1300" spc="-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人用</a:t>
            </a: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2E3BE87C-3544-D601-5D10-65CE16E10054}"/>
              </a:ext>
            </a:extLst>
          </p:cNvPr>
          <p:cNvGrpSpPr/>
          <p:nvPr/>
        </p:nvGrpSpPr>
        <p:grpSpPr>
          <a:xfrm>
            <a:off x="183335" y="4888376"/>
            <a:ext cx="3255638" cy="341352"/>
            <a:chOff x="239450" y="4022111"/>
            <a:chExt cx="3255638" cy="341352"/>
          </a:xfrm>
        </p:grpSpPr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1F280C7A-2771-357A-F197-05CB37E0A6DE}"/>
                </a:ext>
              </a:extLst>
            </p:cNvPr>
            <p:cNvSpPr txBox="1"/>
            <p:nvPr/>
          </p:nvSpPr>
          <p:spPr>
            <a:xfrm>
              <a:off x="255634" y="4040298"/>
              <a:ext cx="323945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b="1" dirty="0">
                  <a:solidFill>
                    <a:srgbClr val="D18F2F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設置・入替えプラン例</a:t>
              </a:r>
              <a:endParaRPr lang="en-US" altLang="ja-JP" sz="1500" b="1" dirty="0">
                <a:solidFill>
                  <a:srgbClr val="D18F2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C4B4A8BF-CBE2-516E-CF3D-1C5D162C847E}"/>
                </a:ext>
              </a:extLst>
            </p:cNvPr>
            <p:cNvSpPr txBox="1"/>
            <p:nvPr/>
          </p:nvSpPr>
          <p:spPr>
            <a:xfrm>
              <a:off x="239450" y="4022111"/>
              <a:ext cx="323945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設置・入替えプラン例</a:t>
              </a:r>
              <a:endParaRPr lang="en-US" altLang="ja-JP" sz="15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" name="角丸四角形吹き出し 1"/>
          <p:cNvSpPr/>
          <p:nvPr/>
        </p:nvSpPr>
        <p:spPr>
          <a:xfrm>
            <a:off x="4112866" y="8732918"/>
            <a:ext cx="2586268" cy="1121326"/>
          </a:xfrm>
          <a:prstGeom prst="wedgeRoundRectCallout">
            <a:avLst>
              <a:gd name="adj1" fmla="val 12499"/>
              <a:gd name="adj2" fmla="val -64893"/>
              <a:gd name="adj3" fmla="val 16667"/>
            </a:avLst>
          </a:prstGeom>
          <a:solidFill>
            <a:srgbClr val="FF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FC610C4-857E-EBEC-39D4-055906D6E318}"/>
              </a:ext>
            </a:extLst>
          </p:cNvPr>
          <p:cNvSpPr txBox="1"/>
          <p:nvPr/>
        </p:nvSpPr>
        <p:spPr>
          <a:xfrm>
            <a:off x="4257623" y="8723497"/>
            <a:ext cx="226963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105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補助金を使って</a:t>
            </a:r>
            <a:r>
              <a:rPr kumimoji="1" lang="ja-JP" altLang="en-US" sz="105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、アグレシオや</a:t>
            </a:r>
            <a:r>
              <a:rPr kumimoji="1" lang="en-US" altLang="ja-JP" sz="1050" b="1" dirty="0" err="1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Relala</a:t>
            </a:r>
            <a:r>
              <a:rPr kumimoji="1" lang="ja-JP" altLang="en-US" sz="105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エアコン</a:t>
            </a:r>
            <a:r>
              <a:rPr kumimoji="1" lang="ja-JP" altLang="en-US" sz="105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に入替えもご検討ください。</a:t>
            </a:r>
            <a:endParaRPr kumimoji="1" lang="ja-JP" altLang="en-US" sz="105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74ED931F-C17D-6AA9-97C7-19CB608244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39" y="9081357"/>
            <a:ext cx="1020134" cy="772887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4DD9E2BB-C76C-7C5D-FCFD-59145D63B2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04" y="9124643"/>
            <a:ext cx="1471653" cy="631809"/>
          </a:xfrm>
          <a:prstGeom prst="rect">
            <a:avLst/>
          </a:prstGeom>
        </p:spPr>
      </p:pic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310481"/>
              </p:ext>
            </p:extLst>
          </p:nvPr>
        </p:nvGraphicFramePr>
        <p:xfrm>
          <a:off x="153431" y="641245"/>
          <a:ext cx="6518356" cy="410583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07940">
                  <a:extLst>
                    <a:ext uri="{9D8B030D-6E8A-4147-A177-3AD203B41FA5}">
                      <a16:colId xmlns:a16="http://schemas.microsoft.com/office/drawing/2014/main" val="2946458073"/>
                    </a:ext>
                  </a:extLst>
                </a:gridCol>
                <a:gridCol w="507940">
                  <a:extLst>
                    <a:ext uri="{9D8B030D-6E8A-4147-A177-3AD203B41FA5}">
                      <a16:colId xmlns:a16="http://schemas.microsoft.com/office/drawing/2014/main" val="1081868004"/>
                    </a:ext>
                  </a:extLst>
                </a:gridCol>
                <a:gridCol w="1863438">
                  <a:extLst>
                    <a:ext uri="{9D8B030D-6E8A-4147-A177-3AD203B41FA5}">
                      <a16:colId xmlns:a16="http://schemas.microsoft.com/office/drawing/2014/main" val="101588053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4023202578"/>
                    </a:ext>
                  </a:extLst>
                </a:gridCol>
                <a:gridCol w="463379">
                  <a:extLst>
                    <a:ext uri="{9D8B030D-6E8A-4147-A177-3AD203B41FA5}">
                      <a16:colId xmlns:a16="http://schemas.microsoft.com/office/drawing/2014/main" val="3244591972"/>
                    </a:ext>
                  </a:extLst>
                </a:gridCol>
                <a:gridCol w="540494">
                  <a:extLst>
                    <a:ext uri="{9D8B030D-6E8A-4147-A177-3AD203B41FA5}">
                      <a16:colId xmlns:a16="http://schemas.microsoft.com/office/drawing/2014/main" val="3182154662"/>
                    </a:ext>
                  </a:extLst>
                </a:gridCol>
                <a:gridCol w="1026637">
                  <a:extLst>
                    <a:ext uri="{9D8B030D-6E8A-4147-A177-3AD203B41FA5}">
                      <a16:colId xmlns:a16="http://schemas.microsoft.com/office/drawing/2014/main" val="448948995"/>
                    </a:ext>
                  </a:extLst>
                </a:gridCol>
                <a:gridCol w="1026637">
                  <a:extLst>
                    <a:ext uri="{9D8B030D-6E8A-4147-A177-3AD203B41FA5}">
                      <a16:colId xmlns:a16="http://schemas.microsoft.com/office/drawing/2014/main" val="3318782053"/>
                    </a:ext>
                  </a:extLst>
                </a:gridCol>
              </a:tblGrid>
              <a:tr h="22682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 smtClean="0">
                          <a:effectLst/>
                        </a:rPr>
                        <a:t>タンク</a:t>
                      </a:r>
                      <a:endParaRPr lang="en-US" altLang="ja-JP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800" u="none" strike="noStrike" dirty="0" smtClean="0">
                          <a:effectLst/>
                        </a:rPr>
                        <a:t>形状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 smtClean="0">
                          <a:effectLst/>
                        </a:rPr>
                        <a:t>設置</a:t>
                      </a:r>
                      <a:endParaRPr lang="en-US" altLang="ja-JP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800" u="none" strike="noStrike" dirty="0" smtClean="0">
                          <a:effectLst/>
                        </a:rPr>
                        <a:t>地域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</a:rPr>
                        <a:t>型式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機能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給湯</a:t>
                      </a:r>
                      <a:endParaRPr lang="en-US" altLang="ja-JP" sz="800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圧力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年間給湯</a:t>
                      </a:r>
                      <a:endParaRPr lang="en-US" altLang="ja-JP" sz="800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効率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</a:rPr>
                        <a:t>インターホン</a:t>
                      </a:r>
                      <a:endParaRPr lang="en-US" altLang="ja-JP" sz="8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</a:rPr>
                        <a:t>リモコン選択時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</a:rPr>
                        <a:t>無線</a:t>
                      </a:r>
                      <a:r>
                        <a:rPr lang="en-US" altLang="ja-JP" sz="800" u="none" strike="noStrike" dirty="0">
                          <a:effectLst/>
                        </a:rPr>
                        <a:t>LAN</a:t>
                      </a:r>
                      <a:r>
                        <a:rPr lang="ja-JP" altLang="en-US" sz="800" u="none" strike="noStrike" dirty="0">
                          <a:effectLst/>
                        </a:rPr>
                        <a:t>インターホン</a:t>
                      </a:r>
                      <a:endParaRPr lang="en-US" altLang="ja-JP" sz="8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</a:rPr>
                        <a:t>リモコン選択時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56254"/>
                  </a:ext>
                </a:extLst>
              </a:tr>
              <a:tr h="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</a:rPr>
                        <a:t>1</a:t>
                      </a:r>
                      <a:r>
                        <a:rPr lang="ja-JP" altLang="en-US" sz="800" u="none" strike="noStrike" dirty="0">
                          <a:effectLst/>
                        </a:rPr>
                        <a:t>缶式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</a:rPr>
                        <a:t>一般地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CHP-HXE37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AZ1</a:t>
                      </a:r>
                      <a:r>
                        <a:rPr lang="ja-JP" altLang="en-US" sz="1050" u="none" strike="noStrike" dirty="0" smtClean="0">
                          <a:effectLst/>
                          <a:latin typeface="+mn-lt"/>
                        </a:rPr>
                        <a:t>・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HXE37</a:t>
                      </a:r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AY5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高圧力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120,000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130,000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2641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 CHP-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HXE46AZ1</a:t>
                      </a:r>
                      <a:r>
                        <a:rPr lang="ja-JP" altLang="en-US" sz="1050" u="none" strike="noStrike" dirty="0" smtClean="0">
                          <a:effectLst/>
                          <a:latin typeface="+mn-lt"/>
                        </a:rPr>
                        <a:t>・</a:t>
                      </a:r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HXE46AY5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高圧力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3.9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120,000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130,000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7016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 CHP-ES46AZ1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高圧力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3.5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80,000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100,000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242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CHP-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E37AZ1</a:t>
                      </a:r>
                      <a:r>
                        <a:rPr lang="ja-JP" altLang="en-US" sz="1050" u="none" strike="noStrike" dirty="0" smtClean="0">
                          <a:effectLst/>
                          <a:latin typeface="+mn-lt"/>
                        </a:rPr>
                        <a:t>・</a:t>
                      </a:r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E37AY6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高圧力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3.5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80,000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100,000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132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CHP-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E46AZ1</a:t>
                      </a:r>
                      <a:r>
                        <a:rPr lang="ja-JP" altLang="en-US" sz="1050" u="none" strike="noStrike" dirty="0" smtClean="0">
                          <a:effectLst/>
                          <a:latin typeface="+mn-lt"/>
                        </a:rPr>
                        <a:t>・</a:t>
                      </a:r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E46AY6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高圧力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3.5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80,000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100,000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0582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CHP-37AZ1</a:t>
                      </a:r>
                      <a:r>
                        <a:rPr lang="ja-JP" altLang="en-US" sz="1050" u="none" strike="noStrike" dirty="0" smtClean="0">
                          <a:effectLst/>
                          <a:latin typeface="+mn-lt"/>
                        </a:rPr>
                        <a:t>・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37AZ1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-2</a:t>
                      </a:r>
                    </a:p>
                  </a:txBody>
                  <a:tcPr marL="4911" marR="4911" marT="4911" marB="0" anchor="ctr"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標準圧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3.5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80,000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100,000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5415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 CHP-46AZ1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標準圧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3.5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80,000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100,000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9738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CHP-S30AY1-12B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標準圧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3.3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120,000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u="none" strike="noStrike" dirty="0" err="1">
                          <a:effectLst/>
                        </a:rPr>
                        <a:t>ー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36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CHP-S30NY4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給湯専用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標準圧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3.2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80,000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u="none" strike="noStrike" dirty="0" err="1">
                          <a:effectLst/>
                        </a:rPr>
                        <a:t>ー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2435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ja-JP" sz="900" u="none" strike="noStrike" dirty="0" smtClean="0">
                          <a:effectLst/>
                          <a:latin typeface="+mn-lt"/>
                        </a:rPr>
                        <a:t>CHP-37AY5V</a:t>
                      </a:r>
                      <a:r>
                        <a:rPr lang="ja-JP" altLang="en-US" sz="900" u="none" strike="noStrike" dirty="0" smtClean="0">
                          <a:effectLst/>
                          <a:latin typeface="+mn-lt"/>
                        </a:rPr>
                        <a:t>・</a:t>
                      </a:r>
                      <a:r>
                        <a:rPr lang="en-US" altLang="ja-JP" sz="900" u="none" strike="noStrike" dirty="0" smtClean="0">
                          <a:effectLst/>
                          <a:latin typeface="+mn-lt"/>
                        </a:rPr>
                        <a:t>46AY5V</a:t>
                      </a:r>
                      <a:r>
                        <a:rPr lang="ja-JP" altLang="en-US" sz="600" u="none" strike="noStrike" dirty="0">
                          <a:effectLst/>
                          <a:latin typeface="+mn-lt"/>
                        </a:rPr>
                        <a:t>　　　　　　　　　　　　 （おひさまエコキュート）</a:t>
                      </a:r>
                      <a:endParaRPr lang="ja-JP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標準圧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3.3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u="none" strike="noStrike" dirty="0" err="1">
                          <a:effectLst/>
                        </a:rPr>
                        <a:t>ー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120,000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65797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</a:rPr>
                        <a:t>2</a:t>
                      </a:r>
                      <a:r>
                        <a:rPr lang="ja-JP" altLang="en-US" sz="800" u="none" strike="noStrike" dirty="0">
                          <a:effectLst/>
                        </a:rPr>
                        <a:t>缶式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CHP-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ED302AZ1</a:t>
                      </a:r>
                      <a:r>
                        <a:rPr lang="ja-JP" altLang="en-US" sz="1050" u="none" strike="noStrike" dirty="0" smtClean="0">
                          <a:effectLst/>
                          <a:latin typeface="+mn-lt"/>
                        </a:rPr>
                        <a:t>・</a:t>
                      </a:r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ED302AY5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高圧力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80,000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100,000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8710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CHP-E372A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Z1</a:t>
                      </a:r>
                      <a:r>
                        <a:rPr lang="ja-JP" altLang="en-US" sz="1050" u="none" strike="noStrike" dirty="0" smtClean="0">
                          <a:effectLst/>
                          <a:latin typeface="+mn-lt"/>
                        </a:rPr>
                        <a:t>・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E372AY5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高圧力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80,000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100,000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1247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CHP-E462A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Z1</a:t>
                      </a:r>
                      <a:r>
                        <a:rPr lang="ja-JP" altLang="en-US" sz="1050" u="none" strike="noStrike" dirty="0" smtClean="0">
                          <a:effectLst/>
                          <a:latin typeface="+mn-lt"/>
                        </a:rPr>
                        <a:t>・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E462AY5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高圧力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80,000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100,000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512581"/>
                  </a:ext>
                </a:extLst>
              </a:tr>
              <a:tr h="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</a:rPr>
                        <a:t>1</a:t>
                      </a:r>
                      <a:r>
                        <a:rPr lang="ja-JP" altLang="en-US" sz="800" u="none" strike="noStrike" dirty="0">
                          <a:effectLst/>
                        </a:rPr>
                        <a:t>缶式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</a:rPr>
                        <a:t>寒冷地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CHP-HXE37A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Z1</a:t>
                      </a:r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K</a:t>
                      </a:r>
                      <a:r>
                        <a:rPr lang="ja-JP" altLang="en-US" sz="1050" u="none" strike="noStrike" dirty="0" smtClean="0">
                          <a:effectLst/>
                          <a:latin typeface="+mn-lt"/>
                        </a:rPr>
                        <a:t>・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HXE37AY5K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高圧力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3.3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120,000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130,000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4505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CHP-HXE46A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Z1</a:t>
                      </a:r>
                      <a:r>
                        <a:rPr lang="en-US" sz="1050" u="none" strike="noStrike" dirty="0" smtClean="0">
                          <a:effectLst/>
                          <a:latin typeface="+mn-lt"/>
                        </a:rPr>
                        <a:t>K</a:t>
                      </a:r>
                      <a:r>
                        <a:rPr lang="ja-JP" altLang="en-US" sz="1050" u="none" strike="noStrike" dirty="0" smtClean="0">
                          <a:effectLst/>
                          <a:latin typeface="+mn-lt"/>
                        </a:rPr>
                        <a:t>・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HXE46AY5K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高圧力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3.2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120,000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130,000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7106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CHP-ES46AZ1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K</a:t>
                      </a:r>
                    </a:p>
                  </a:txBody>
                  <a:tcPr marL="4911" marR="4911" marT="4911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高圧力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2.9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80,000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100,000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6906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 CHP-E37AZ1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K</a:t>
                      </a:r>
                    </a:p>
                  </a:txBody>
                  <a:tcPr marL="4911" marR="4911" marT="4911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高圧力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2.9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80,000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100,000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8824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 CHP-S46AZ1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K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・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S46AZ1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K-2</a:t>
                      </a:r>
                    </a:p>
                  </a:txBody>
                  <a:tcPr marL="4911" marR="4911" marT="4911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標準圧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2.9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80,000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100,000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5280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 CHP-37AZ1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K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・</a:t>
                      </a:r>
                      <a:r>
                        <a:rPr lang="en-US" altLang="ja-JP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37</a:t>
                      </a: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AZ1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K-2</a:t>
                      </a:r>
                    </a:p>
                  </a:txBody>
                  <a:tcPr marL="4911" marR="4911" marT="4911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標準圧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2.9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80,000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100,000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3691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u="none" strike="noStrike" dirty="0" smtClean="0">
                          <a:effectLst/>
                          <a:latin typeface="+mn-lt"/>
                        </a:rPr>
                        <a:t> CHP-46AZ1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K</a:t>
                      </a:r>
                    </a:p>
                  </a:txBody>
                  <a:tcPr marL="4911" marR="4911" marT="4911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標準圧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2.9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80,000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100,000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9160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CHP-37AY5K-B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標準圧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2.9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80,000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100,000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0025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CHP-46AY5K-B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911" marR="4911" marT="4911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フルオート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標準圧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2.9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4911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80,000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</a:rPr>
                        <a:t>100,000</a:t>
                      </a:r>
                      <a:r>
                        <a:rPr lang="ja-JP" altLang="en-US" sz="800" b="1" u="none" strike="noStrike" dirty="0">
                          <a:effectLst/>
                        </a:rPr>
                        <a:t>円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911" marR="72000" marT="491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982980"/>
                  </a:ext>
                </a:extLst>
              </a:tr>
            </a:tbl>
          </a:graphicData>
        </a:graphic>
      </p:graphicFrame>
      <p:sp>
        <p:nvSpPr>
          <p:cNvPr id="65" name="テキスト ボックス 64"/>
          <p:cNvSpPr txBox="1"/>
          <p:nvPr/>
        </p:nvSpPr>
        <p:spPr>
          <a:xfrm>
            <a:off x="72238" y="4729826"/>
            <a:ext cx="6362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800" b="1" dirty="0" smtClean="0">
                <a:solidFill>
                  <a:srgbClr val="FF0000"/>
                </a:solidFill>
                <a:latin typeface="+mn-ea"/>
              </a:rPr>
              <a:t>型式に「</a:t>
            </a:r>
            <a:r>
              <a:rPr kumimoji="1" lang="en-US" altLang="ja-JP" sz="800" b="1" dirty="0" smtClean="0">
                <a:solidFill>
                  <a:srgbClr val="FF0000"/>
                </a:solidFill>
                <a:latin typeface="+mn-ea"/>
              </a:rPr>
              <a:t>AZ1</a:t>
            </a:r>
            <a:r>
              <a:rPr kumimoji="1" lang="ja-JP" altLang="en-US" sz="800" b="1" dirty="0" smtClean="0">
                <a:solidFill>
                  <a:srgbClr val="FF0000"/>
                </a:solidFill>
                <a:latin typeface="+mn-ea"/>
              </a:rPr>
              <a:t>」が含まれる商品は</a:t>
            </a:r>
            <a:r>
              <a:rPr kumimoji="1" lang="en-US" altLang="ja-JP" sz="800" b="1" dirty="0" smtClean="0">
                <a:solidFill>
                  <a:srgbClr val="FF0000"/>
                </a:solidFill>
                <a:latin typeface="+mn-ea"/>
              </a:rPr>
              <a:t>2024</a:t>
            </a:r>
            <a:r>
              <a:rPr kumimoji="1" lang="ja-JP" altLang="en-US" sz="800" b="1" dirty="0" smtClean="0">
                <a:solidFill>
                  <a:srgbClr val="FF0000"/>
                </a:solidFill>
                <a:latin typeface="+mn-ea"/>
              </a:rPr>
              <a:t>年モデルです。ニュースリリース等で発売日程をご確認の上、採用のご検討をお願いします。</a:t>
            </a:r>
            <a:endParaRPr kumimoji="1" lang="ja-JP" altLang="en-US" sz="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3145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3800</TotalTime>
  <Words>668</Words>
  <Application>Microsoft Office PowerPoint</Application>
  <PresentationFormat>A4 210 x 297 mm</PresentationFormat>
  <Paragraphs>219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HG丸ｺﾞｼｯｸM-PRO</vt:lpstr>
      <vt:lpstr>游ゴシック</vt:lpstr>
      <vt:lpstr>游ゴシック Light</vt:lpstr>
      <vt:lpstr>Arial</vt:lpstr>
      <vt:lpstr>Arial Rounded MT Bold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椎野 博之</dc:creator>
  <cp:lastModifiedBy>椎野 博之</cp:lastModifiedBy>
  <cp:revision>337</cp:revision>
  <cp:lastPrinted>2023-11-30T07:58:42Z</cp:lastPrinted>
  <dcterms:created xsi:type="dcterms:W3CDTF">2022-11-16T23:29:15Z</dcterms:created>
  <dcterms:modified xsi:type="dcterms:W3CDTF">2024-04-12T06:55:26Z</dcterms:modified>
</cp:coreProperties>
</file>