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6858000" cy="9906000" type="A4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4C2B2"/>
    <a:srgbClr val="DAE3F3"/>
    <a:srgbClr val="F1F8EC"/>
    <a:srgbClr val="B9E1D6"/>
    <a:srgbClr val="CCFFCC"/>
    <a:srgbClr val="63C1B1"/>
    <a:srgbClr val="70AD47"/>
    <a:srgbClr val="0F367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>
        <p:scale>
          <a:sx n="125" d="100"/>
          <a:sy n="125" d="100"/>
        </p:scale>
        <p:origin x="1603" y="-3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07897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03767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102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879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676647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60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80123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76923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19506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56419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99419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B8EF0B-D7A5-4FD7-B841-CBAEBAAC4FF6}" type="datetimeFigureOut">
              <a:rPr kumimoji="1" lang="ja-JP" altLang="en-US" smtClean="0"/>
              <a:t>2024/4/12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5776FF-E6AA-42EC-9C07-DC57684FA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0446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kyutou-shoene2024.meti.go.jp/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テキスト ボックス 6"/>
          <p:cNvSpPr txBox="1"/>
          <p:nvPr/>
        </p:nvSpPr>
        <p:spPr>
          <a:xfrm>
            <a:off x="5749093" y="55763"/>
            <a:ext cx="106311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kumimoji="1" lang="en-US" altLang="ja-JP" sz="1000" dirty="0" smtClean="0">
                <a:latin typeface="+mn-ea"/>
              </a:rPr>
              <a:t>2024</a:t>
            </a:r>
            <a:r>
              <a:rPr kumimoji="1" lang="ja-JP" altLang="en-US" sz="1000" dirty="0" smtClean="0">
                <a:latin typeface="+mn-ea"/>
              </a:rPr>
              <a:t>年</a:t>
            </a:r>
            <a:r>
              <a:rPr kumimoji="1" lang="en-US" altLang="ja-JP" sz="1000" dirty="0">
                <a:latin typeface="+mn-ea"/>
              </a:rPr>
              <a:t>4</a:t>
            </a:r>
            <a:r>
              <a:rPr kumimoji="1" lang="ja-JP" altLang="en-US" sz="1000" dirty="0" smtClean="0">
                <a:latin typeface="+mn-ea"/>
              </a:rPr>
              <a:t>月</a:t>
            </a:r>
            <a:r>
              <a:rPr kumimoji="1" lang="en-US" altLang="ja-JP" sz="1000" dirty="0" smtClean="0">
                <a:latin typeface="+mn-ea"/>
              </a:rPr>
              <a:t>1</a:t>
            </a:r>
            <a:r>
              <a:rPr kumimoji="1" lang="en-US" altLang="ja-JP" sz="1000" dirty="0">
                <a:latin typeface="+mn-ea"/>
              </a:rPr>
              <a:t>2</a:t>
            </a:r>
            <a:r>
              <a:rPr kumimoji="1" lang="ja-JP" altLang="en-US" sz="1000" dirty="0" smtClean="0">
                <a:latin typeface="+mn-ea"/>
              </a:rPr>
              <a:t>日</a:t>
            </a:r>
            <a:endParaRPr kumimoji="1" lang="ja-JP" altLang="en-US" sz="1000" dirty="0">
              <a:latin typeface="+mn-ea"/>
            </a:endParaRPr>
          </a:p>
        </p:txBody>
      </p:sp>
      <p:sp>
        <p:nvSpPr>
          <p:cNvPr id="11" name="正方形/長方形 10"/>
          <p:cNvSpPr/>
          <p:nvPr/>
        </p:nvSpPr>
        <p:spPr>
          <a:xfrm>
            <a:off x="220472" y="9198500"/>
            <a:ext cx="6485884" cy="570595"/>
          </a:xfrm>
          <a:prstGeom prst="rect">
            <a:avLst/>
          </a:prstGeom>
          <a:noFill/>
          <a:ln>
            <a:solidFill>
              <a:srgbClr val="0F367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＜参考＞</a:t>
            </a:r>
            <a:endParaRPr kumimoji="1"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「高効率給湯器導入促進による家庭部門の省エネルギー推進事業」は、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⾼効率給湯器の導⼊⽀援を⾏い、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  その普及拡⼤により、「</a:t>
            </a:r>
            <a:r>
              <a:rPr lang="en-US" altLang="ja-JP" sz="900" dirty="0">
                <a:solidFill>
                  <a:schemeClr val="tx1"/>
                </a:solidFill>
                <a:latin typeface="+mn-ea"/>
              </a:rPr>
              <a:t>2030</a:t>
            </a:r>
            <a:r>
              <a:rPr lang="ja-JP" altLang="en-US" sz="900" dirty="0">
                <a:solidFill>
                  <a:schemeClr val="tx1"/>
                </a:solidFill>
                <a:latin typeface="+mn-ea"/>
              </a:rPr>
              <a:t>年度におけるエネルギー需給の⾒通し」の達成に寄与することを⽬的とした事業です。</a:t>
            </a:r>
            <a:endParaRPr lang="en-US" altLang="ja-JP" sz="90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900" dirty="0">
                <a:solidFill>
                  <a:schemeClr val="tx1"/>
                </a:solidFill>
                <a:latin typeface="+mn-ea"/>
              </a:rPr>
              <a:t>  </a:t>
            </a:r>
            <a:r>
              <a:rPr kumimoji="1" lang="ja-JP" altLang="en-US" sz="900" dirty="0">
                <a:solidFill>
                  <a:schemeClr val="tx1"/>
                </a:solidFill>
                <a:latin typeface="+mn-ea"/>
              </a:rPr>
              <a:t>この度、その後継事業が発表されました。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06680" y="2402667"/>
            <a:ext cx="187743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rgbClr val="64C2B2"/>
                </a:solidFill>
              </a:rPr>
              <a:t>■</a:t>
            </a:r>
            <a:r>
              <a:rPr kumimoji="1" lang="ja-JP" altLang="en-US" sz="1200" b="1" dirty="0"/>
              <a:t>補助金の対象給湯設備</a:t>
            </a: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593640"/>
              </p:ext>
            </p:extLst>
          </p:nvPr>
        </p:nvGraphicFramePr>
        <p:xfrm>
          <a:off x="3597238" y="7359638"/>
          <a:ext cx="3103079" cy="1280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336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G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3.2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6597895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H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72812883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I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多缶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3.0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3104461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J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10228512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106680" y="7106026"/>
            <a:ext cx="22317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200" b="1" dirty="0">
                <a:solidFill>
                  <a:srgbClr val="64C2B2"/>
                </a:solidFill>
              </a:rPr>
              <a:t>■</a:t>
            </a:r>
            <a:r>
              <a:rPr kumimoji="1" lang="ja-JP" altLang="en-US" sz="1200" b="1" dirty="0"/>
              <a:t>エコキュートの省エネ基準</a:t>
            </a:r>
          </a:p>
        </p:txBody>
      </p:sp>
      <p:graphicFrame>
        <p:nvGraphicFramePr>
          <p:cNvPr id="38" name="表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4251439"/>
              </p:ext>
            </p:extLst>
          </p:nvPr>
        </p:nvGraphicFramePr>
        <p:xfrm>
          <a:off x="220472" y="7359638"/>
          <a:ext cx="3103079" cy="1722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3828">
                  <a:extLst>
                    <a:ext uri="{9D8B030D-6E8A-4147-A177-3AD203B41FA5}">
                      <a16:colId xmlns:a16="http://schemas.microsoft.com/office/drawing/2014/main" val="350648539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911746573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1103782562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3457376779"/>
                    </a:ext>
                  </a:extLst>
                </a:gridCol>
                <a:gridCol w="517285">
                  <a:extLst>
                    <a:ext uri="{9D8B030D-6E8A-4147-A177-3AD203B41FA5}">
                      <a16:colId xmlns:a16="http://schemas.microsoft.com/office/drawing/2014/main" val="4171946437"/>
                    </a:ext>
                  </a:extLst>
                </a:gridCol>
                <a:gridCol w="620111">
                  <a:extLst>
                    <a:ext uri="{9D8B030D-6E8A-4147-A177-3AD203B41FA5}">
                      <a16:colId xmlns:a16="http://schemas.microsoft.com/office/drawing/2014/main" val="4187147602"/>
                    </a:ext>
                  </a:extLst>
                </a:gridCol>
              </a:tblGrid>
              <a:tr h="213360"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年度目標の区分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2025</a:t>
                      </a:r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年度</a:t>
                      </a:r>
                      <a:endParaRPr kumimoji="1" lang="en-US" altLang="ja-JP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ja-JP" altLang="en-US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目標基準値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7942065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区分名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想定世帯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貯湯缶数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貯湯容量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仕様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287871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A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少人数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―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3.0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7044625"/>
                  </a:ext>
                </a:extLst>
              </a:tr>
              <a:tr h="228596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B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800" b="1" dirty="0">
                          <a:latin typeface="+mn-ea"/>
                          <a:ea typeface="+mn-ea"/>
                        </a:rPr>
                        <a:t>2.7</a:t>
                      </a:r>
                      <a:endParaRPr lang="ja-JP" altLang="en-US" sz="800" b="1" dirty="0"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482704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C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標準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一缶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3.1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29332662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D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2.7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19048089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E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320L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以上</a:t>
                      </a:r>
                      <a:endParaRPr kumimoji="1" lang="en-US" altLang="ja-JP" sz="7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550L</a:t>
                      </a:r>
                      <a:r>
                        <a:rPr kumimoji="1" lang="ja-JP" altLang="en-US" sz="7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未満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一般地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3.5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1F8E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06311178"/>
                  </a:ext>
                </a:extLst>
              </a:tr>
              <a:tr h="213360"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F</a:t>
                      </a:r>
                      <a:endParaRPr kumimoji="1" lang="ja-JP" altLang="en-US" sz="800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9E1D6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800" dirty="0">
                        <a:latin typeface="+mn-ea"/>
                        <a:ea typeface="+mn-ea"/>
                      </a:endParaRPr>
                    </a:p>
                  </a:txBody>
                  <a:tcPr>
                    <a:lnL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寒冷地</a:t>
                      </a: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b="1" dirty="0">
                          <a:solidFill>
                            <a:schemeClr val="tx1"/>
                          </a:solidFill>
                          <a:latin typeface="+mn-ea"/>
                          <a:ea typeface="+mn-ea"/>
                        </a:rPr>
                        <a:t>2.9</a:t>
                      </a:r>
                      <a:endParaRPr kumimoji="1" lang="ja-JP" altLang="en-US" sz="800" b="1" dirty="0">
                        <a:solidFill>
                          <a:schemeClr val="tx1"/>
                        </a:solidFill>
                        <a:latin typeface="+mn-ea"/>
                        <a:ea typeface="+mn-ea"/>
                      </a:endParaRPr>
                    </a:p>
                  </a:txBody>
                  <a:tcPr marL="45720" marR="4572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8294868"/>
                  </a:ext>
                </a:extLst>
              </a:tr>
            </a:tbl>
          </a:graphicData>
        </a:graphic>
      </p:graphicFrame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014585FA-3366-2214-1E36-F9C3F5CEFADF}"/>
              </a:ext>
            </a:extLst>
          </p:cNvPr>
          <p:cNvSpPr txBox="1"/>
          <p:nvPr/>
        </p:nvSpPr>
        <p:spPr>
          <a:xfrm>
            <a:off x="3512649" y="8654611"/>
            <a:ext cx="3187668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 smtClean="0">
                <a:latin typeface="+mn-ea"/>
              </a:rPr>
              <a:t>※</a:t>
            </a:r>
            <a:r>
              <a:rPr lang="ja-JP" altLang="en-US" sz="900" dirty="0">
                <a:latin typeface="+mn-ea"/>
              </a:rPr>
              <a:t>補助金対象となる詳しい型式は、裏面をご覧ください。</a:t>
            </a:r>
            <a:endParaRPr kumimoji="1" lang="ja-JP" altLang="en-US" sz="900" dirty="0">
              <a:latin typeface="+mn-ea"/>
            </a:endParaRPr>
          </a:p>
        </p:txBody>
      </p:sp>
      <p:sp>
        <p:nvSpPr>
          <p:cNvPr id="5" name="フリーフォーム: 図形 4">
            <a:extLst>
              <a:ext uri="{FF2B5EF4-FFF2-40B4-BE49-F238E27FC236}">
                <a16:creationId xmlns:a16="http://schemas.microsoft.com/office/drawing/2014/main" id="{28C93B90-64B3-F285-1FCF-D93824617D0F}"/>
              </a:ext>
            </a:extLst>
          </p:cNvPr>
          <p:cNvSpPr/>
          <p:nvPr/>
        </p:nvSpPr>
        <p:spPr>
          <a:xfrm>
            <a:off x="163468" y="2662601"/>
            <a:ext cx="1886178" cy="2095121"/>
          </a:xfrm>
          <a:custGeom>
            <a:avLst/>
            <a:gdLst>
              <a:gd name="connsiteX0" fmla="*/ 81542 w 1850457"/>
              <a:gd name="connsiteY0" fmla="*/ 0 h 2095121"/>
              <a:gd name="connsiteX1" fmla="*/ 1850457 w 1850457"/>
              <a:gd name="connsiteY1" fmla="*/ 0 h 2095121"/>
              <a:gd name="connsiteX2" fmla="*/ 1850457 w 1850457"/>
              <a:gd name="connsiteY2" fmla="*/ 2095121 h 2095121"/>
              <a:gd name="connsiteX3" fmla="*/ 81542 w 1850457"/>
              <a:gd name="connsiteY3" fmla="*/ 2095121 h 2095121"/>
              <a:gd name="connsiteX4" fmla="*/ 0 w 1850457"/>
              <a:gd name="connsiteY4" fmla="*/ 2013579 h 2095121"/>
              <a:gd name="connsiteX5" fmla="*/ 0 w 1850457"/>
              <a:gd name="connsiteY5" fmla="*/ 81542 h 2095121"/>
              <a:gd name="connsiteX6" fmla="*/ 81542 w 1850457"/>
              <a:gd name="connsiteY6" fmla="*/ 0 h 2095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850457" h="2095121">
                <a:moveTo>
                  <a:pt x="81542" y="0"/>
                </a:moveTo>
                <a:lnTo>
                  <a:pt x="1850457" y="0"/>
                </a:lnTo>
                <a:lnTo>
                  <a:pt x="1850457" y="2095121"/>
                </a:lnTo>
                <a:lnTo>
                  <a:pt x="81542" y="2095121"/>
                </a:lnTo>
                <a:cubicBezTo>
                  <a:pt x="36508" y="2095121"/>
                  <a:pt x="0" y="2058613"/>
                  <a:pt x="0" y="2013579"/>
                </a:cubicBezTo>
                <a:lnTo>
                  <a:pt x="0" y="81542"/>
                </a:lnTo>
                <a:cubicBezTo>
                  <a:pt x="0" y="36508"/>
                  <a:pt x="36508" y="0"/>
                  <a:pt x="81542" y="0"/>
                </a:cubicBezTo>
                <a:close/>
              </a:path>
            </a:pathLst>
          </a:custGeom>
          <a:solidFill>
            <a:srgbClr val="B9E1D6"/>
          </a:solidFill>
          <a:ln w="28575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pic>
        <p:nvPicPr>
          <p:cNvPr id="6" name="図 5">
            <a:extLst>
              <a:ext uri="{FF2B5EF4-FFF2-40B4-BE49-F238E27FC236}">
                <a16:creationId xmlns:a16="http://schemas.microsoft.com/office/drawing/2014/main" id="{8661EB40-D881-2D6D-F55C-485DA4906946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5" r="1306" b="3636"/>
          <a:stretch/>
        </p:blipFill>
        <p:spPr>
          <a:xfrm>
            <a:off x="2036046" y="2666036"/>
            <a:ext cx="2056173" cy="2091687"/>
          </a:xfrm>
          <a:custGeom>
            <a:avLst/>
            <a:gdLst>
              <a:gd name="connsiteX0" fmla="*/ 0 w 2056173"/>
              <a:gd name="connsiteY0" fmla="*/ 0 h 2091687"/>
              <a:gd name="connsiteX1" fmla="*/ 1991640 w 2056173"/>
              <a:gd name="connsiteY1" fmla="*/ 0 h 2091687"/>
              <a:gd name="connsiteX2" fmla="*/ 2006371 w 2056173"/>
              <a:gd name="connsiteY2" fmla="*/ 2974 h 2091687"/>
              <a:gd name="connsiteX3" fmla="*/ 2056173 w 2056173"/>
              <a:gd name="connsiteY3" fmla="*/ 78108 h 2091687"/>
              <a:gd name="connsiteX4" fmla="*/ 2056173 w 2056173"/>
              <a:gd name="connsiteY4" fmla="*/ 2010145 h 2091687"/>
              <a:gd name="connsiteX5" fmla="*/ 1974631 w 2056173"/>
              <a:gd name="connsiteY5" fmla="*/ 2091687 h 2091687"/>
              <a:gd name="connsiteX6" fmla="*/ 0 w 2056173"/>
              <a:gd name="connsiteY6" fmla="*/ 2091687 h 20916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056173" h="2091687">
                <a:moveTo>
                  <a:pt x="0" y="0"/>
                </a:moveTo>
                <a:lnTo>
                  <a:pt x="1991640" y="0"/>
                </a:lnTo>
                <a:lnTo>
                  <a:pt x="2006371" y="2974"/>
                </a:lnTo>
                <a:cubicBezTo>
                  <a:pt x="2035637" y="15353"/>
                  <a:pt x="2056173" y="44333"/>
                  <a:pt x="2056173" y="78108"/>
                </a:cubicBezTo>
                <a:lnTo>
                  <a:pt x="2056173" y="2010145"/>
                </a:lnTo>
                <a:cubicBezTo>
                  <a:pt x="2056173" y="2055179"/>
                  <a:pt x="2019665" y="2091687"/>
                  <a:pt x="1974631" y="2091687"/>
                </a:cubicBezTo>
                <a:lnTo>
                  <a:pt x="0" y="2091687"/>
                </a:lnTo>
                <a:close/>
              </a:path>
            </a:pathLst>
          </a:custGeom>
        </p:spPr>
      </p:pic>
      <p:sp>
        <p:nvSpPr>
          <p:cNvPr id="15" name="四角形: 角を丸くする 14">
            <a:extLst>
              <a:ext uri="{FF2B5EF4-FFF2-40B4-BE49-F238E27FC236}">
                <a16:creationId xmlns:a16="http://schemas.microsoft.com/office/drawing/2014/main" id="{B6529588-4884-8E35-ABB6-C17A9A5CEF8D}"/>
              </a:ext>
            </a:extLst>
          </p:cNvPr>
          <p:cNvSpPr/>
          <p:nvPr/>
        </p:nvSpPr>
        <p:spPr>
          <a:xfrm>
            <a:off x="350590" y="4066176"/>
            <a:ext cx="1498334" cy="39055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32BDE67-3E13-CF8D-8CEC-F546FD950973}"/>
              </a:ext>
            </a:extLst>
          </p:cNvPr>
          <p:cNvSpPr txBox="1"/>
          <p:nvPr/>
        </p:nvSpPr>
        <p:spPr>
          <a:xfrm>
            <a:off x="337789" y="4159336"/>
            <a:ext cx="1543897" cy="3511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ts val="1800"/>
              </a:lnSpc>
            </a:pPr>
            <a:r>
              <a:rPr kumimoji="1" lang="en-US" altLang="ja-JP" sz="2400" b="1" dirty="0">
                <a:solidFill>
                  <a:schemeClr val="tx1"/>
                </a:solidFill>
                <a:latin typeface="+mn-ea"/>
                <a:ea typeface="+mn-ea"/>
              </a:rPr>
              <a:t>8</a:t>
            </a:r>
            <a:r>
              <a:rPr kumimoji="1" lang="ja-JP" altLang="en-US" sz="1300" b="1" dirty="0">
                <a:solidFill>
                  <a:schemeClr val="tx1"/>
                </a:solidFill>
                <a:latin typeface="+mn-ea"/>
                <a:ea typeface="+mn-ea"/>
              </a:rPr>
              <a:t>～</a:t>
            </a:r>
            <a:r>
              <a:rPr kumimoji="1" lang="en-US" altLang="ja-JP" sz="2400" b="1" dirty="0">
                <a:solidFill>
                  <a:schemeClr val="tx1"/>
                </a:solidFill>
                <a:latin typeface="+mn-ea"/>
                <a:ea typeface="+mn-ea"/>
              </a:rPr>
              <a:t>13</a:t>
            </a:r>
            <a:r>
              <a:rPr kumimoji="1" lang="ja-JP" altLang="en-US" sz="1300" b="1" dirty="0">
                <a:solidFill>
                  <a:schemeClr val="tx1"/>
                </a:solidFill>
                <a:latin typeface="+mn-ea"/>
                <a:ea typeface="+mn-ea"/>
              </a:rPr>
              <a:t>万円</a:t>
            </a:r>
            <a:r>
              <a:rPr kumimoji="1" lang="en-US" altLang="ja-JP" sz="1300" b="1" dirty="0">
                <a:solidFill>
                  <a:schemeClr val="tx1"/>
                </a:solidFill>
                <a:latin typeface="+mn-ea"/>
                <a:ea typeface="+mn-ea"/>
              </a:rPr>
              <a:t>/</a:t>
            </a:r>
            <a:r>
              <a:rPr kumimoji="1" lang="ja-JP" altLang="en-US" sz="1300" b="1" dirty="0">
                <a:solidFill>
                  <a:schemeClr val="tx1"/>
                </a:solidFill>
                <a:latin typeface="+mn-ea"/>
                <a:ea typeface="+mn-ea"/>
              </a:rPr>
              <a:t>台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E01DAC87-9970-E7C5-CDE3-6562E68CEFD9}"/>
              </a:ext>
            </a:extLst>
          </p:cNvPr>
          <p:cNvSpPr txBox="1"/>
          <p:nvPr/>
        </p:nvSpPr>
        <p:spPr>
          <a:xfrm>
            <a:off x="735186" y="4553228"/>
            <a:ext cx="1359537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0000"/>
              </a:lnSpc>
            </a:pPr>
            <a:r>
              <a:rPr kumimoji="1" lang="ja-JP" altLang="en-US" sz="800" u="none" spc="-150" dirty="0">
                <a:solidFill>
                  <a:schemeClr val="tx1"/>
                </a:solidFill>
                <a:latin typeface="+mn-ea"/>
                <a:ea typeface="+mn-ea"/>
              </a:rPr>
              <a:t>当社プレミアムエコキュート</a:t>
            </a:r>
          </a:p>
        </p:txBody>
      </p:sp>
      <p:grpSp>
        <p:nvGrpSpPr>
          <p:cNvPr id="83" name="グループ化 82">
            <a:extLst>
              <a:ext uri="{FF2B5EF4-FFF2-40B4-BE49-F238E27FC236}">
                <a16:creationId xmlns:a16="http://schemas.microsoft.com/office/drawing/2014/main" id="{962075A3-CD31-A2CB-5631-30D53B5FCDA4}"/>
              </a:ext>
            </a:extLst>
          </p:cNvPr>
          <p:cNvGrpSpPr/>
          <p:nvPr/>
        </p:nvGrpSpPr>
        <p:grpSpPr>
          <a:xfrm>
            <a:off x="355765" y="3738760"/>
            <a:ext cx="859034" cy="307777"/>
            <a:chOff x="355765" y="3738760"/>
            <a:chExt cx="859034" cy="307777"/>
          </a:xfrm>
        </p:grpSpPr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2A950A35-8483-4ABF-EECF-36610CC77A85}"/>
                </a:ext>
              </a:extLst>
            </p:cNvPr>
            <p:cNvSpPr/>
            <p:nvPr/>
          </p:nvSpPr>
          <p:spPr>
            <a:xfrm>
              <a:off x="355765" y="3759219"/>
              <a:ext cx="712156" cy="24516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2" name="テキスト ボックス 21">
              <a:extLst>
                <a:ext uri="{FF2B5EF4-FFF2-40B4-BE49-F238E27FC236}">
                  <a16:creationId xmlns:a16="http://schemas.microsoft.com/office/drawing/2014/main" id="{A1D87DD1-1AE6-433B-E685-84E3EC7D1658}"/>
                </a:ext>
              </a:extLst>
            </p:cNvPr>
            <p:cNvSpPr txBox="1"/>
            <p:nvPr/>
          </p:nvSpPr>
          <p:spPr>
            <a:xfrm>
              <a:off x="356906" y="3738760"/>
              <a:ext cx="857893" cy="30777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400" b="1" dirty="0">
                  <a:solidFill>
                    <a:schemeClr val="bg1"/>
                  </a:solidFill>
                  <a:latin typeface="+mn-ea"/>
                  <a:ea typeface="+mn-ea"/>
                </a:rPr>
                <a:t>補助額</a:t>
              </a:r>
              <a:r>
                <a:rPr kumimoji="1" lang="en-US" altLang="ja-JP" sz="1400" b="1" dirty="0">
                  <a:solidFill>
                    <a:schemeClr val="bg1"/>
                  </a:solidFill>
                  <a:latin typeface="+mn-ea"/>
                </a:rPr>
                <a:t> </a:t>
              </a:r>
              <a:endParaRPr lang="ja-JP" altLang="en-US" sz="1400" dirty="0">
                <a:solidFill>
                  <a:schemeClr val="bg1"/>
                </a:solidFill>
              </a:endParaRPr>
            </a:p>
          </p:txBody>
        </p:sp>
      </p:grpSp>
      <p:sp>
        <p:nvSpPr>
          <p:cNvPr id="23" name="四角形: 角を丸くする 22">
            <a:extLst>
              <a:ext uri="{FF2B5EF4-FFF2-40B4-BE49-F238E27FC236}">
                <a16:creationId xmlns:a16="http://schemas.microsoft.com/office/drawing/2014/main" id="{B3A2DC16-1D28-E9C6-8A1B-BC83AC00C89D}"/>
              </a:ext>
            </a:extLst>
          </p:cNvPr>
          <p:cNvSpPr/>
          <p:nvPr/>
        </p:nvSpPr>
        <p:spPr>
          <a:xfrm>
            <a:off x="163239" y="2663039"/>
            <a:ext cx="3928268" cy="2095121"/>
          </a:xfrm>
          <a:prstGeom prst="roundRect">
            <a:avLst>
              <a:gd name="adj" fmla="val 3892"/>
            </a:avLst>
          </a:prstGeom>
          <a:noFill/>
          <a:ln w="25400">
            <a:solidFill>
              <a:srgbClr val="64C2B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フリーフォーム: 図形 23">
            <a:extLst>
              <a:ext uri="{FF2B5EF4-FFF2-40B4-BE49-F238E27FC236}">
                <a16:creationId xmlns:a16="http://schemas.microsoft.com/office/drawing/2014/main" id="{C41FDC19-C072-0264-2EF1-A3D487E9BBEF}"/>
              </a:ext>
            </a:extLst>
          </p:cNvPr>
          <p:cNvSpPr/>
          <p:nvPr/>
        </p:nvSpPr>
        <p:spPr>
          <a:xfrm>
            <a:off x="164666" y="4903252"/>
            <a:ext cx="6555763" cy="243934"/>
          </a:xfrm>
          <a:custGeom>
            <a:avLst/>
            <a:gdLst>
              <a:gd name="connsiteX0" fmla="*/ 63340 w 6555763"/>
              <a:gd name="connsiteY0" fmla="*/ 0 h 243934"/>
              <a:gd name="connsiteX1" fmla="*/ 6492423 w 6555763"/>
              <a:gd name="connsiteY1" fmla="*/ 0 h 243934"/>
              <a:gd name="connsiteX2" fmla="*/ 6555763 w 6555763"/>
              <a:gd name="connsiteY2" fmla="*/ 63340 h 243934"/>
              <a:gd name="connsiteX3" fmla="*/ 6555763 w 6555763"/>
              <a:gd name="connsiteY3" fmla="*/ 243934 h 243934"/>
              <a:gd name="connsiteX4" fmla="*/ 0 w 6555763"/>
              <a:gd name="connsiteY4" fmla="*/ 243934 h 243934"/>
              <a:gd name="connsiteX5" fmla="*/ 0 w 6555763"/>
              <a:gd name="connsiteY5" fmla="*/ 63340 h 243934"/>
              <a:gd name="connsiteX6" fmla="*/ 63340 w 6555763"/>
              <a:gd name="connsiteY6" fmla="*/ 0 h 2439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55763" h="243934">
                <a:moveTo>
                  <a:pt x="63340" y="0"/>
                </a:moveTo>
                <a:lnTo>
                  <a:pt x="6492423" y="0"/>
                </a:lnTo>
                <a:cubicBezTo>
                  <a:pt x="6527405" y="0"/>
                  <a:pt x="6555763" y="28358"/>
                  <a:pt x="6555763" y="63340"/>
                </a:cubicBezTo>
                <a:lnTo>
                  <a:pt x="6555763" y="243934"/>
                </a:lnTo>
                <a:lnTo>
                  <a:pt x="0" y="243934"/>
                </a:lnTo>
                <a:lnTo>
                  <a:pt x="0" y="63340"/>
                </a:lnTo>
                <a:cubicBezTo>
                  <a:pt x="0" y="28358"/>
                  <a:pt x="28358" y="0"/>
                  <a:pt x="63340" y="0"/>
                </a:cubicBezTo>
                <a:close/>
              </a:path>
            </a:pathLst>
          </a:custGeom>
          <a:solidFill>
            <a:srgbClr val="64C2B2"/>
          </a:solidFill>
          <a:ln w="28575">
            <a:solidFill>
              <a:srgbClr val="64C2B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kumimoji="1" lang="ja-JP" altLang="en-US"/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42AF6AFC-46AA-4DCE-12BF-B517AD459700}"/>
              </a:ext>
            </a:extLst>
          </p:cNvPr>
          <p:cNvSpPr txBox="1"/>
          <p:nvPr/>
        </p:nvSpPr>
        <p:spPr>
          <a:xfrm>
            <a:off x="188818" y="4929638"/>
            <a:ext cx="5146975" cy="2466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200"/>
              </a:lnSpc>
            </a:pPr>
            <a:r>
              <a:rPr kumimoji="1" lang="ja-JP" altLang="en-US" sz="1100" b="1" dirty="0">
                <a:solidFill>
                  <a:schemeClr val="bg1"/>
                </a:solidFill>
                <a:latin typeface="+mn-ea"/>
              </a:rPr>
              <a:t>エコキュートの性能・機能により、補助金額が変わります。</a:t>
            </a:r>
            <a:endParaRPr lang="ja-JP" altLang="en-US" sz="1100" b="1" dirty="0"/>
          </a:p>
        </p:txBody>
      </p:sp>
      <p:pic>
        <p:nvPicPr>
          <p:cNvPr id="26" name="図 25">
            <a:extLst>
              <a:ext uri="{FF2B5EF4-FFF2-40B4-BE49-F238E27FC236}">
                <a16:creationId xmlns:a16="http://schemas.microsoft.com/office/drawing/2014/main" id="{1A46D2F7-24CC-A51A-8C56-FBD5DB37692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35637" y="3816112"/>
            <a:ext cx="851999" cy="859816"/>
          </a:xfrm>
          <a:prstGeom prst="rect">
            <a:avLst/>
          </a:prstGeom>
        </p:spPr>
      </p:pic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A71C60D9-1C4F-D943-EE3F-C882014AF7A5}"/>
              </a:ext>
            </a:extLst>
          </p:cNvPr>
          <p:cNvSpPr txBox="1"/>
          <p:nvPr/>
        </p:nvSpPr>
        <p:spPr>
          <a:xfrm>
            <a:off x="4221819" y="2749800"/>
            <a:ext cx="1458647" cy="8161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spc="-150" dirty="0">
                <a:latin typeface="+mn-ea"/>
                <a:ea typeface="+mn-ea"/>
              </a:rPr>
              <a:t>ハイブリッド給湯機</a:t>
            </a:r>
            <a:endParaRPr kumimoji="1" lang="en-US" altLang="ja-JP" sz="1050" b="1" spc="-150" dirty="0">
              <a:latin typeface="+mn-ea"/>
              <a:ea typeface="+mn-ea"/>
            </a:endParaRPr>
          </a:p>
          <a:p>
            <a:pPr>
              <a:lnSpc>
                <a:spcPts val="1400"/>
              </a:lnSpc>
            </a:pPr>
            <a:endParaRPr kumimoji="1" lang="en-US" altLang="ja-JP" sz="1200" b="1" spc="-150" dirty="0">
              <a:latin typeface="+mn-ea"/>
              <a:ea typeface="+mn-ea"/>
            </a:endParaRPr>
          </a:p>
          <a:p>
            <a:pPr>
              <a:lnSpc>
                <a:spcPts val="1400"/>
              </a:lnSpc>
            </a:pPr>
            <a:r>
              <a:rPr kumimoji="1" lang="en-US" altLang="ja-JP" sz="1400" b="1" dirty="0">
                <a:solidFill>
                  <a:schemeClr val="tx1"/>
                </a:solidFill>
                <a:latin typeface="+mn-ea"/>
                <a:ea typeface="+mn-ea"/>
              </a:rPr>
              <a:t>10</a:t>
            </a:r>
            <a:r>
              <a:rPr kumimoji="1" lang="ja-JP" altLang="en-US" sz="1400" b="1" dirty="0">
                <a:solidFill>
                  <a:schemeClr val="tx1"/>
                </a:solidFill>
                <a:latin typeface="+mn-ea"/>
                <a:ea typeface="+mn-ea"/>
              </a:rPr>
              <a:t>～</a:t>
            </a:r>
            <a:r>
              <a:rPr kumimoji="1" lang="en-US" altLang="ja-JP" sz="1400" b="1" dirty="0">
                <a:solidFill>
                  <a:schemeClr val="tx1"/>
                </a:solidFill>
                <a:latin typeface="+mn-ea"/>
                <a:ea typeface="+mn-ea"/>
              </a:rPr>
              <a:t>15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  <a:ea typeface="+mn-ea"/>
              </a:rPr>
              <a:t>万円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  <a:ea typeface="+mn-ea"/>
              </a:rPr>
              <a:t>/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  <a:ea typeface="+mn-ea"/>
              </a:rPr>
              <a:t>台</a:t>
            </a:r>
          </a:p>
          <a:p>
            <a:pPr>
              <a:lnSpc>
                <a:spcPts val="1400"/>
              </a:lnSpc>
            </a:pPr>
            <a:endParaRPr kumimoji="1" lang="ja-JP" altLang="en-US" sz="1400" dirty="0">
              <a:latin typeface="+mn-ea"/>
              <a:ea typeface="+mn-ea"/>
            </a:endParaRPr>
          </a:p>
        </p:txBody>
      </p:sp>
      <p:pic>
        <p:nvPicPr>
          <p:cNvPr id="32" name="図 31">
            <a:extLst>
              <a:ext uri="{FF2B5EF4-FFF2-40B4-BE49-F238E27FC236}">
                <a16:creationId xmlns:a16="http://schemas.microsoft.com/office/drawing/2014/main" id="{A8C00E96-5813-EA8C-CDF4-07579FC7B61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854358" y="2793737"/>
            <a:ext cx="851998" cy="824216"/>
          </a:xfrm>
          <a:prstGeom prst="rect">
            <a:avLst/>
          </a:prstGeom>
        </p:spPr>
      </p:pic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01CD3A58-504F-6EE6-5D53-5C24F8F2E0F1}"/>
              </a:ext>
            </a:extLst>
          </p:cNvPr>
          <p:cNvSpPr txBox="1"/>
          <p:nvPr/>
        </p:nvSpPr>
        <p:spPr>
          <a:xfrm>
            <a:off x="4883531" y="3447353"/>
            <a:ext cx="10375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u="none" dirty="0">
                <a:solidFill>
                  <a:schemeClr val="tx1"/>
                </a:solidFill>
                <a:latin typeface="+mn-ea"/>
                <a:ea typeface="+mn-ea"/>
              </a:rPr>
              <a:t>リンナイ様製品</a:t>
            </a:r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AA328D44-E711-EF56-55CD-4F3BC51C5AA9}"/>
              </a:ext>
            </a:extLst>
          </p:cNvPr>
          <p:cNvSpPr txBox="1"/>
          <p:nvPr/>
        </p:nvSpPr>
        <p:spPr>
          <a:xfrm>
            <a:off x="4214304" y="3739444"/>
            <a:ext cx="1458646" cy="9957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1400"/>
              </a:lnSpc>
            </a:pPr>
            <a:r>
              <a:rPr kumimoji="1" lang="ja-JP" altLang="en-US" sz="1050" b="1" dirty="0">
                <a:latin typeface="+mn-ea"/>
                <a:ea typeface="+mn-ea"/>
              </a:rPr>
              <a:t>家庭用燃料電池</a:t>
            </a:r>
            <a:endParaRPr kumimoji="1" lang="en-US" altLang="ja-JP" sz="1050" b="1" dirty="0">
              <a:latin typeface="+mn-ea"/>
              <a:ea typeface="+mn-ea"/>
            </a:endParaRPr>
          </a:p>
          <a:p>
            <a:pPr>
              <a:lnSpc>
                <a:spcPts val="1000"/>
              </a:lnSpc>
            </a:pPr>
            <a:r>
              <a:rPr kumimoji="1" lang="ja-JP" altLang="en-US" sz="900" dirty="0">
                <a:latin typeface="+mn-ea"/>
                <a:ea typeface="+mn-ea"/>
              </a:rPr>
              <a:t>（エネファーム）</a:t>
            </a:r>
            <a:endParaRPr kumimoji="1" lang="en-US" altLang="ja-JP" sz="900" dirty="0">
              <a:latin typeface="+mn-ea"/>
              <a:ea typeface="+mn-ea"/>
            </a:endParaRPr>
          </a:p>
          <a:p>
            <a:pPr>
              <a:lnSpc>
                <a:spcPts val="1400"/>
              </a:lnSpc>
            </a:pPr>
            <a:endParaRPr kumimoji="1" lang="en-US" altLang="ja-JP" sz="1200" b="1" dirty="0">
              <a:latin typeface="+mn-ea"/>
              <a:ea typeface="+mn-ea"/>
            </a:endParaRPr>
          </a:p>
          <a:p>
            <a:pPr>
              <a:lnSpc>
                <a:spcPts val="1600"/>
              </a:lnSpc>
            </a:pPr>
            <a:r>
              <a:rPr kumimoji="1" lang="en-US" altLang="ja-JP" sz="1400" b="1" dirty="0">
                <a:solidFill>
                  <a:schemeClr val="tx1"/>
                </a:solidFill>
                <a:latin typeface="+mn-ea"/>
                <a:ea typeface="+mn-ea"/>
              </a:rPr>
              <a:t>18</a:t>
            </a:r>
            <a:r>
              <a:rPr kumimoji="1" lang="ja-JP" altLang="en-US" sz="800" b="1" dirty="0">
                <a:solidFill>
                  <a:schemeClr val="tx1"/>
                </a:solidFill>
                <a:latin typeface="+mn-ea"/>
                <a:ea typeface="+mn-ea"/>
              </a:rPr>
              <a:t>または</a:t>
            </a:r>
            <a:r>
              <a:rPr kumimoji="1" lang="en-US" altLang="ja-JP" sz="1400" b="1" dirty="0">
                <a:solidFill>
                  <a:schemeClr val="tx1"/>
                </a:solidFill>
                <a:latin typeface="+mn-ea"/>
                <a:ea typeface="+mn-ea"/>
              </a:rPr>
              <a:t>20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  <a:ea typeface="+mn-ea"/>
              </a:rPr>
              <a:t>万円</a:t>
            </a:r>
            <a:r>
              <a:rPr kumimoji="1" lang="en-US" altLang="ja-JP" sz="1000" b="1" dirty="0">
                <a:solidFill>
                  <a:schemeClr val="tx1"/>
                </a:solidFill>
                <a:latin typeface="+mn-ea"/>
                <a:ea typeface="+mn-ea"/>
              </a:rPr>
              <a:t>/</a:t>
            </a:r>
            <a:r>
              <a:rPr kumimoji="1" lang="ja-JP" altLang="en-US" sz="1000" b="1" dirty="0">
                <a:solidFill>
                  <a:schemeClr val="tx1"/>
                </a:solidFill>
                <a:latin typeface="+mn-ea"/>
                <a:ea typeface="+mn-ea"/>
              </a:rPr>
              <a:t>台</a:t>
            </a:r>
          </a:p>
          <a:p>
            <a:pPr>
              <a:lnSpc>
                <a:spcPts val="1400"/>
              </a:lnSpc>
            </a:pPr>
            <a:endParaRPr kumimoji="1" lang="ja-JP" altLang="en-US" sz="1400" dirty="0">
              <a:latin typeface="+mn-ea"/>
              <a:ea typeface="+mn-ea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417116D8-8722-1E18-E7CC-D4B4D8F6310C}"/>
              </a:ext>
            </a:extLst>
          </p:cNvPr>
          <p:cNvSpPr txBox="1"/>
          <p:nvPr/>
        </p:nvSpPr>
        <p:spPr>
          <a:xfrm>
            <a:off x="4883531" y="4516833"/>
            <a:ext cx="1037568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800" u="none" dirty="0">
                <a:solidFill>
                  <a:schemeClr val="tx1"/>
                </a:solidFill>
                <a:latin typeface="+mn-ea"/>
                <a:ea typeface="+mn-ea"/>
              </a:rPr>
              <a:t>アイシン様製品</a:t>
            </a:r>
          </a:p>
        </p:txBody>
      </p:sp>
      <p:cxnSp>
        <p:nvCxnSpPr>
          <p:cNvPr id="36" name="直線コネクタ 35">
            <a:extLst>
              <a:ext uri="{FF2B5EF4-FFF2-40B4-BE49-F238E27FC236}">
                <a16:creationId xmlns:a16="http://schemas.microsoft.com/office/drawing/2014/main" id="{EC443410-191C-8184-279A-17CF5FBB8E36}"/>
              </a:ext>
            </a:extLst>
          </p:cNvPr>
          <p:cNvCxnSpPr>
            <a:cxnSpLocks/>
          </p:cNvCxnSpPr>
          <p:nvPr/>
        </p:nvCxnSpPr>
        <p:spPr>
          <a:xfrm flipH="1">
            <a:off x="4311995" y="2704216"/>
            <a:ext cx="2401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直線コネクタ 36">
            <a:extLst>
              <a:ext uri="{FF2B5EF4-FFF2-40B4-BE49-F238E27FC236}">
                <a16:creationId xmlns:a16="http://schemas.microsoft.com/office/drawing/2014/main" id="{9F908201-204C-9DC1-FA10-2E683D371D9C}"/>
              </a:ext>
            </a:extLst>
          </p:cNvPr>
          <p:cNvCxnSpPr>
            <a:cxnSpLocks/>
          </p:cNvCxnSpPr>
          <p:nvPr/>
        </p:nvCxnSpPr>
        <p:spPr>
          <a:xfrm flipH="1">
            <a:off x="4311995" y="3696726"/>
            <a:ext cx="2401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四角形: 角を丸くする 46">
            <a:extLst>
              <a:ext uri="{FF2B5EF4-FFF2-40B4-BE49-F238E27FC236}">
                <a16:creationId xmlns:a16="http://schemas.microsoft.com/office/drawing/2014/main" id="{1521B159-E3DE-D376-9DA9-08C002BCE43E}"/>
              </a:ext>
            </a:extLst>
          </p:cNvPr>
          <p:cNvSpPr/>
          <p:nvPr/>
        </p:nvSpPr>
        <p:spPr>
          <a:xfrm>
            <a:off x="168291" y="4906226"/>
            <a:ext cx="6555763" cy="1265797"/>
          </a:xfrm>
          <a:prstGeom prst="roundRect">
            <a:avLst>
              <a:gd name="adj" fmla="val 5004"/>
            </a:avLst>
          </a:prstGeom>
          <a:noFill/>
          <a:ln w="25400">
            <a:solidFill>
              <a:srgbClr val="64C2B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8" name="二等辺三角形 47">
            <a:extLst>
              <a:ext uri="{FF2B5EF4-FFF2-40B4-BE49-F238E27FC236}">
                <a16:creationId xmlns:a16="http://schemas.microsoft.com/office/drawing/2014/main" id="{2B2C794B-7D93-8969-80ED-568C25D385CD}"/>
              </a:ext>
            </a:extLst>
          </p:cNvPr>
          <p:cNvSpPr/>
          <p:nvPr/>
        </p:nvSpPr>
        <p:spPr>
          <a:xfrm>
            <a:off x="549327" y="4652414"/>
            <a:ext cx="323923" cy="252580"/>
          </a:xfrm>
          <a:prstGeom prst="triangle">
            <a:avLst/>
          </a:prstGeom>
          <a:solidFill>
            <a:srgbClr val="64C2B2"/>
          </a:solidFill>
          <a:ln w="28575">
            <a:solidFill>
              <a:srgbClr val="64C2B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49" name="直線コネクタ 48">
            <a:extLst>
              <a:ext uri="{FF2B5EF4-FFF2-40B4-BE49-F238E27FC236}">
                <a16:creationId xmlns:a16="http://schemas.microsoft.com/office/drawing/2014/main" id="{9CBE530A-80A9-65DA-BADD-B4636DEA6C9D}"/>
              </a:ext>
            </a:extLst>
          </p:cNvPr>
          <p:cNvCxnSpPr>
            <a:cxnSpLocks/>
          </p:cNvCxnSpPr>
          <p:nvPr/>
        </p:nvCxnSpPr>
        <p:spPr>
          <a:xfrm flipH="1">
            <a:off x="4311995" y="4763807"/>
            <a:ext cx="2401128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9" name="グループ化 78">
            <a:extLst>
              <a:ext uri="{FF2B5EF4-FFF2-40B4-BE49-F238E27FC236}">
                <a16:creationId xmlns:a16="http://schemas.microsoft.com/office/drawing/2014/main" id="{2D593B8F-2234-9182-9457-821D94317521}"/>
              </a:ext>
            </a:extLst>
          </p:cNvPr>
          <p:cNvGrpSpPr/>
          <p:nvPr/>
        </p:nvGrpSpPr>
        <p:grpSpPr>
          <a:xfrm>
            <a:off x="4279833" y="4068080"/>
            <a:ext cx="603698" cy="215719"/>
            <a:chOff x="4279833" y="4068080"/>
            <a:chExt cx="603698" cy="215719"/>
          </a:xfrm>
        </p:grpSpPr>
        <p:sp>
          <p:nvSpPr>
            <p:cNvPr id="57" name="四角形: 角を丸くする 56">
              <a:extLst>
                <a:ext uri="{FF2B5EF4-FFF2-40B4-BE49-F238E27FC236}">
                  <a16:creationId xmlns:a16="http://schemas.microsoft.com/office/drawing/2014/main" id="{390CB853-641E-3364-2C0A-404210BA0EEC}"/>
                </a:ext>
              </a:extLst>
            </p:cNvPr>
            <p:cNvSpPr/>
            <p:nvPr/>
          </p:nvSpPr>
          <p:spPr>
            <a:xfrm>
              <a:off x="4307559" y="4109627"/>
              <a:ext cx="501143" cy="14699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テキスト ボックス 57">
              <a:extLst>
                <a:ext uri="{FF2B5EF4-FFF2-40B4-BE49-F238E27FC236}">
                  <a16:creationId xmlns:a16="http://schemas.microsoft.com/office/drawing/2014/main" id="{7455AED0-4AD5-4110-7E4F-122E93A90C19}"/>
                </a:ext>
              </a:extLst>
            </p:cNvPr>
            <p:cNvSpPr txBox="1"/>
            <p:nvPr/>
          </p:nvSpPr>
          <p:spPr>
            <a:xfrm>
              <a:off x="4279833" y="4068080"/>
              <a:ext cx="603698" cy="21571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  <a:latin typeface="+mn-ea"/>
                  <a:ea typeface="+mn-ea"/>
                </a:rPr>
                <a:t>補助額</a:t>
              </a:r>
              <a:r>
                <a:rPr kumimoji="1" lang="en-US" altLang="ja-JP" sz="1000" b="1" dirty="0">
                  <a:solidFill>
                    <a:schemeClr val="bg1"/>
                  </a:solidFill>
                  <a:latin typeface="+mn-ea"/>
                </a:rPr>
                <a:t> </a:t>
              </a:r>
              <a:endParaRPr lang="ja-JP" altLang="en-US" sz="1000" dirty="0">
                <a:solidFill>
                  <a:schemeClr val="bg1"/>
                </a:solidFill>
              </a:endParaRPr>
            </a:p>
          </p:txBody>
        </p:sp>
      </p:grpSp>
      <p:grpSp>
        <p:nvGrpSpPr>
          <p:cNvPr id="66" name="グループ化 65">
            <a:extLst>
              <a:ext uri="{FF2B5EF4-FFF2-40B4-BE49-F238E27FC236}">
                <a16:creationId xmlns:a16="http://schemas.microsoft.com/office/drawing/2014/main" id="{0E4A25C8-8EA4-F6FC-83E8-6D8CB9855BFC}"/>
              </a:ext>
            </a:extLst>
          </p:cNvPr>
          <p:cNvGrpSpPr/>
          <p:nvPr/>
        </p:nvGrpSpPr>
        <p:grpSpPr>
          <a:xfrm>
            <a:off x="156544" y="6111084"/>
            <a:ext cx="6595295" cy="1041239"/>
            <a:chOff x="156544" y="6046536"/>
            <a:chExt cx="6595295" cy="1041239"/>
          </a:xfrm>
        </p:grpSpPr>
        <p:sp>
          <p:nvSpPr>
            <p:cNvPr id="50" name="フリーフォーム: 図形 49">
              <a:extLst>
                <a:ext uri="{FF2B5EF4-FFF2-40B4-BE49-F238E27FC236}">
                  <a16:creationId xmlns:a16="http://schemas.microsoft.com/office/drawing/2014/main" id="{E1A39823-7EC4-9502-712C-9D7599E5FBAA}"/>
                </a:ext>
              </a:extLst>
            </p:cNvPr>
            <p:cNvSpPr/>
            <p:nvPr/>
          </p:nvSpPr>
          <p:spPr>
            <a:xfrm>
              <a:off x="168291" y="6046536"/>
              <a:ext cx="6555763" cy="914075"/>
            </a:xfrm>
            <a:custGeom>
              <a:avLst/>
              <a:gdLst>
                <a:gd name="connsiteX0" fmla="*/ 1041946 w 6555763"/>
                <a:gd name="connsiteY0" fmla="*/ 0 h 914075"/>
                <a:gd name="connsiteX1" fmla="*/ 1194760 w 6555763"/>
                <a:gd name="connsiteY1" fmla="*/ 238315 h 914075"/>
                <a:gd name="connsiteX2" fmla="*/ 6482740 w 6555763"/>
                <a:gd name="connsiteY2" fmla="*/ 238315 h 914075"/>
                <a:gd name="connsiteX3" fmla="*/ 6555763 w 6555763"/>
                <a:gd name="connsiteY3" fmla="*/ 311338 h 914075"/>
                <a:gd name="connsiteX4" fmla="*/ 6555763 w 6555763"/>
                <a:gd name="connsiteY4" fmla="*/ 841052 h 914075"/>
                <a:gd name="connsiteX5" fmla="*/ 6482740 w 6555763"/>
                <a:gd name="connsiteY5" fmla="*/ 914075 h 914075"/>
                <a:gd name="connsiteX6" fmla="*/ 73023 w 6555763"/>
                <a:gd name="connsiteY6" fmla="*/ 914075 h 914075"/>
                <a:gd name="connsiteX7" fmla="*/ 0 w 6555763"/>
                <a:gd name="connsiteY7" fmla="*/ 841052 h 914075"/>
                <a:gd name="connsiteX8" fmla="*/ 0 w 6555763"/>
                <a:gd name="connsiteY8" fmla="*/ 311338 h 914075"/>
                <a:gd name="connsiteX9" fmla="*/ 73023 w 6555763"/>
                <a:gd name="connsiteY9" fmla="*/ 238315 h 914075"/>
                <a:gd name="connsiteX10" fmla="*/ 889131 w 6555763"/>
                <a:gd name="connsiteY10" fmla="*/ 238315 h 9140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555763" h="914075">
                  <a:moveTo>
                    <a:pt x="1041946" y="0"/>
                  </a:moveTo>
                  <a:lnTo>
                    <a:pt x="1194760" y="238315"/>
                  </a:lnTo>
                  <a:lnTo>
                    <a:pt x="6482740" y="238315"/>
                  </a:lnTo>
                  <a:cubicBezTo>
                    <a:pt x="6523069" y="238315"/>
                    <a:pt x="6555763" y="271009"/>
                    <a:pt x="6555763" y="311338"/>
                  </a:cubicBezTo>
                  <a:lnTo>
                    <a:pt x="6555763" y="841052"/>
                  </a:lnTo>
                  <a:cubicBezTo>
                    <a:pt x="6555763" y="881381"/>
                    <a:pt x="6523069" y="914075"/>
                    <a:pt x="6482740" y="914075"/>
                  </a:cubicBezTo>
                  <a:lnTo>
                    <a:pt x="73023" y="914075"/>
                  </a:lnTo>
                  <a:cubicBezTo>
                    <a:pt x="32694" y="914075"/>
                    <a:pt x="0" y="881381"/>
                    <a:pt x="0" y="841052"/>
                  </a:cubicBezTo>
                  <a:lnTo>
                    <a:pt x="0" y="311338"/>
                  </a:lnTo>
                  <a:cubicBezTo>
                    <a:pt x="0" y="271009"/>
                    <a:pt x="32694" y="238315"/>
                    <a:pt x="73023" y="238315"/>
                  </a:cubicBezTo>
                  <a:lnTo>
                    <a:pt x="889131" y="238315"/>
                  </a:lnTo>
                  <a:close/>
                </a:path>
              </a:pathLst>
            </a:custGeom>
            <a:solidFill>
              <a:schemeClr val="bg1"/>
            </a:solidFill>
            <a:ln w="25400">
              <a:solidFill>
                <a:srgbClr val="64C2B2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楕円 60">
              <a:extLst>
                <a:ext uri="{FF2B5EF4-FFF2-40B4-BE49-F238E27FC236}">
                  <a16:creationId xmlns:a16="http://schemas.microsoft.com/office/drawing/2014/main" id="{BAB836F2-E228-A754-D4B3-06232EDC60ED}"/>
                </a:ext>
              </a:extLst>
            </p:cNvPr>
            <p:cNvSpPr/>
            <p:nvPr/>
          </p:nvSpPr>
          <p:spPr>
            <a:xfrm>
              <a:off x="230995" y="6334277"/>
              <a:ext cx="891178" cy="582533"/>
            </a:xfrm>
            <a:prstGeom prst="ellipse">
              <a:avLst/>
            </a:prstGeom>
            <a:solidFill>
              <a:srgbClr val="B9E1D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>
              <a:extLst>
                <a:ext uri="{FF2B5EF4-FFF2-40B4-BE49-F238E27FC236}">
                  <a16:creationId xmlns:a16="http://schemas.microsoft.com/office/drawing/2014/main" id="{5D3A87F7-EE5A-7BEB-11E4-531FF71A97F9}"/>
                </a:ext>
              </a:extLst>
            </p:cNvPr>
            <p:cNvSpPr txBox="1"/>
            <p:nvPr/>
          </p:nvSpPr>
          <p:spPr>
            <a:xfrm>
              <a:off x="231085" y="6311315"/>
              <a:ext cx="902811" cy="286169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>
                <a:lnSpc>
                  <a:spcPts val="1700"/>
                </a:lnSpc>
              </a:pPr>
              <a:r>
                <a:rPr kumimoji="1" lang="ja-JP" altLang="en-US" sz="11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さら</a:t>
              </a:r>
              <a:r>
                <a:rPr kumimoji="1" lang="ja-JP" altLang="en-US" sz="1100" spc="-3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に</a:t>
              </a:r>
              <a:r>
                <a:rPr kumimoji="1" lang="ja-JP" altLang="en-US" sz="1100" dirty="0">
                  <a:latin typeface="HGS創英角ｺﾞｼｯｸUB" panose="020B0900000000000000" pitchFamily="50" charset="-128"/>
                  <a:ea typeface="HGS創英角ｺﾞｼｯｸUB" panose="020B0900000000000000" pitchFamily="50" charset="-128"/>
                </a:rPr>
                <a:t>！</a:t>
              </a:r>
              <a:endParaRPr kumimoji="1" lang="en-US" altLang="ja-JP" sz="11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59" name="テキスト ボックス 58">
              <a:extLst>
                <a:ext uri="{FF2B5EF4-FFF2-40B4-BE49-F238E27FC236}">
                  <a16:creationId xmlns:a16="http://schemas.microsoft.com/office/drawing/2014/main" id="{C52C5F9D-267D-3CBD-3179-21C5B84BC5D6}"/>
                </a:ext>
              </a:extLst>
            </p:cNvPr>
            <p:cNvSpPr txBox="1"/>
            <p:nvPr/>
          </p:nvSpPr>
          <p:spPr>
            <a:xfrm>
              <a:off x="156544" y="6491513"/>
              <a:ext cx="1082600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900" dirty="0">
                  <a:latin typeface="+mn-ea"/>
                  <a:ea typeface="HGS創英角ｺﾞｼｯｸUB" panose="020B0900000000000000" pitchFamily="50" charset="-128"/>
                </a:rPr>
                <a:t>エコキュート</a:t>
              </a:r>
              <a:endParaRPr kumimoji="1" lang="en-US" altLang="ja-JP" sz="900" dirty="0">
                <a:latin typeface="+mn-ea"/>
                <a:ea typeface="HGS創英角ｺﾞｼｯｸUB" panose="020B0900000000000000" pitchFamily="50" charset="-128"/>
              </a:endParaRPr>
            </a:p>
            <a:p>
              <a:pPr algn="ctr"/>
              <a:r>
                <a:rPr kumimoji="1" lang="ja-JP" altLang="en-US" sz="900" dirty="0">
                  <a:latin typeface="+mn-ea"/>
                  <a:ea typeface="HGS創英角ｺﾞｼｯｸUB" panose="020B0900000000000000" pitchFamily="50" charset="-128"/>
                </a:rPr>
                <a:t>導入と同時に</a:t>
              </a:r>
              <a:endParaRPr kumimoji="1" lang="ja-JP" altLang="en-US" sz="900" dirty="0">
                <a:latin typeface="HGS創英角ｺﾞｼｯｸUB" panose="020B0900000000000000" pitchFamily="50" charset="-128"/>
                <a:ea typeface="HGS創英角ｺﾞｼｯｸUB" panose="020B0900000000000000" pitchFamily="50" charset="-128"/>
              </a:endParaRPr>
            </a:p>
          </p:txBody>
        </p:sp>
        <p:sp>
          <p:nvSpPr>
            <p:cNvPr id="42" name="テキスト ボックス 41"/>
            <p:cNvSpPr txBox="1"/>
            <p:nvPr/>
          </p:nvSpPr>
          <p:spPr>
            <a:xfrm>
              <a:off x="1035209" y="6272167"/>
              <a:ext cx="5716630" cy="8156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400" b="1" dirty="0">
                  <a:latin typeface="+mn-ea"/>
                </a:rPr>
                <a:t>蓄熱暖房機</a:t>
              </a:r>
              <a:r>
                <a:rPr kumimoji="1" lang="ja-JP" altLang="en-US" sz="1000" b="1" dirty="0">
                  <a:latin typeface="+mn-ea"/>
                </a:rPr>
                <a:t>の</a:t>
              </a:r>
              <a:r>
                <a:rPr kumimoji="1" lang="ja-JP" altLang="en-US" sz="1400" b="1" dirty="0">
                  <a:latin typeface="+mn-ea"/>
                </a:rPr>
                <a:t>撤去</a:t>
              </a:r>
              <a:r>
                <a:rPr kumimoji="1" lang="ja-JP" altLang="en-US" sz="1000" b="1" dirty="0">
                  <a:latin typeface="+mn-ea"/>
                </a:rPr>
                <a:t>で</a:t>
              </a:r>
              <a:r>
                <a:rPr kumimoji="1" lang="en-US" altLang="ja-JP" sz="2000" b="1" u="sng" dirty="0">
                  <a:solidFill>
                    <a:srgbClr val="FF0000"/>
                  </a:solidFill>
                  <a:latin typeface="+mn-ea"/>
                </a:rPr>
                <a:t>10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+mn-ea"/>
                </a:rPr>
                <a:t>万円</a:t>
              </a:r>
              <a:r>
                <a:rPr kumimoji="1" lang="en-US" altLang="ja-JP" sz="1400" b="1" u="sng" dirty="0">
                  <a:solidFill>
                    <a:srgbClr val="FF0000"/>
                  </a:solidFill>
                  <a:latin typeface="+mn-ea"/>
                </a:rPr>
                <a:t>/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+mn-ea"/>
                </a:rPr>
                <a:t>台</a:t>
              </a:r>
              <a:r>
                <a:rPr kumimoji="1" lang="ja-JP" altLang="en-US" sz="700" dirty="0">
                  <a:latin typeface="+mn-ea"/>
                </a:rPr>
                <a:t>（上限</a:t>
              </a:r>
              <a:r>
                <a:rPr kumimoji="1" lang="en-US" altLang="ja-JP" sz="700" dirty="0">
                  <a:latin typeface="+mn-ea"/>
                </a:rPr>
                <a:t>2</a:t>
              </a:r>
              <a:r>
                <a:rPr kumimoji="1" lang="ja-JP" altLang="en-US" sz="700" dirty="0">
                  <a:latin typeface="+mn-ea"/>
                </a:rPr>
                <a:t>台まで）</a:t>
              </a:r>
              <a:endParaRPr kumimoji="1" lang="en-US" altLang="ja-JP" sz="700" dirty="0">
                <a:latin typeface="+mn-ea"/>
              </a:endParaRPr>
            </a:p>
            <a:p>
              <a:r>
                <a:rPr kumimoji="1" lang="ja-JP" altLang="en-US" sz="1400" b="1" dirty="0">
                  <a:latin typeface="+mn-ea"/>
                </a:rPr>
                <a:t>電気温水器</a:t>
              </a:r>
              <a:r>
                <a:rPr kumimoji="1" lang="ja-JP" altLang="en-US" sz="1000" b="1" dirty="0">
                  <a:latin typeface="+mn-ea"/>
                </a:rPr>
                <a:t>の</a:t>
              </a:r>
              <a:r>
                <a:rPr kumimoji="1" lang="ja-JP" altLang="en-US" sz="1400" b="1" dirty="0">
                  <a:latin typeface="+mn-ea"/>
                </a:rPr>
                <a:t>撤去</a:t>
              </a:r>
              <a:r>
                <a:rPr kumimoji="1" lang="ja-JP" altLang="en-US" sz="1000" b="1" dirty="0">
                  <a:latin typeface="+mn-ea"/>
                </a:rPr>
                <a:t>で</a:t>
              </a:r>
              <a:r>
                <a:rPr kumimoji="1" lang="en-US" altLang="ja-JP" sz="2000" b="1" u="sng" dirty="0">
                  <a:solidFill>
                    <a:srgbClr val="FF0000"/>
                  </a:solidFill>
                  <a:latin typeface="+mn-ea"/>
                </a:rPr>
                <a:t>5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+mn-ea"/>
                </a:rPr>
                <a:t>万円</a:t>
              </a:r>
              <a:r>
                <a:rPr kumimoji="1" lang="en-US" altLang="ja-JP" sz="1400" b="1" u="sng" dirty="0">
                  <a:solidFill>
                    <a:srgbClr val="FF0000"/>
                  </a:solidFill>
                  <a:latin typeface="+mn-ea"/>
                </a:rPr>
                <a:t>/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+mn-ea"/>
                </a:rPr>
                <a:t>台</a:t>
              </a:r>
              <a:r>
                <a:rPr kumimoji="1" lang="ja-JP" altLang="en-US" sz="700" dirty="0">
                  <a:latin typeface="+mn-ea"/>
                </a:rPr>
                <a:t>（上限</a:t>
              </a:r>
              <a:r>
                <a:rPr kumimoji="1" lang="en-US" altLang="ja-JP" sz="700" dirty="0">
                  <a:latin typeface="+mn-ea"/>
                </a:rPr>
                <a:t>2</a:t>
              </a:r>
              <a:r>
                <a:rPr kumimoji="1" lang="ja-JP" altLang="en-US" sz="700" dirty="0">
                  <a:latin typeface="+mn-ea"/>
                </a:rPr>
                <a:t>台まで）</a:t>
              </a:r>
              <a:r>
                <a:rPr kumimoji="1" lang="ja-JP" altLang="en-US" sz="1000" b="1" dirty="0">
                  <a:latin typeface="+mn-ea"/>
                </a:rPr>
                <a:t>の</a:t>
              </a:r>
              <a:r>
                <a:rPr kumimoji="1" lang="ja-JP" altLang="en-US" sz="1400" b="1" dirty="0">
                  <a:latin typeface="+mn-ea"/>
                </a:rPr>
                <a:t>補助金</a:t>
              </a:r>
              <a:r>
                <a:rPr kumimoji="1" lang="ja-JP" altLang="en-US" sz="1000" b="1" dirty="0">
                  <a:latin typeface="+mn-ea"/>
                </a:rPr>
                <a:t>が</a:t>
              </a:r>
              <a:r>
                <a:rPr kumimoji="1" lang="ja-JP" altLang="en-US" sz="1400" b="1" u="sng" dirty="0">
                  <a:solidFill>
                    <a:srgbClr val="FF0000"/>
                  </a:solidFill>
                  <a:latin typeface="+mn-ea"/>
                </a:rPr>
                <a:t>追加で加算</a:t>
              </a:r>
              <a:r>
                <a:rPr kumimoji="1" lang="ja-JP" altLang="en-US" sz="1400" b="1" dirty="0">
                  <a:latin typeface="+mn-ea"/>
                </a:rPr>
                <a:t>されま</a:t>
              </a:r>
              <a:r>
                <a:rPr kumimoji="1" lang="ja-JP" altLang="en-US" sz="1400" b="1" spc="-300" dirty="0">
                  <a:latin typeface="+mn-ea"/>
                </a:rPr>
                <a:t>す！</a:t>
              </a:r>
            </a:p>
            <a:p>
              <a:endParaRPr kumimoji="1" lang="ja-JP" altLang="en-US" sz="700" dirty="0">
                <a:latin typeface="+mn-ea"/>
              </a:endParaRPr>
            </a:p>
          </p:txBody>
        </p:sp>
      </p:grpSp>
      <p:sp>
        <p:nvSpPr>
          <p:cNvPr id="64" name="テキスト ボックス 63">
            <a:extLst>
              <a:ext uri="{FF2B5EF4-FFF2-40B4-BE49-F238E27FC236}">
                <a16:creationId xmlns:a16="http://schemas.microsoft.com/office/drawing/2014/main" id="{0BFC950E-52F7-F8AB-37ED-48E829CB1300}"/>
              </a:ext>
            </a:extLst>
          </p:cNvPr>
          <p:cNvSpPr txBox="1"/>
          <p:nvPr/>
        </p:nvSpPr>
        <p:spPr>
          <a:xfrm>
            <a:off x="151644" y="2857148"/>
            <a:ext cx="1898543" cy="6155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kumimoji="1" lang="ja-JP" altLang="en-US" sz="1400" b="1" spc="-150" dirty="0">
                <a:latin typeface="+mn-ea"/>
                <a:ea typeface="+mn-ea"/>
              </a:rPr>
              <a:t>ヒートポンプ給湯機</a:t>
            </a:r>
            <a:endParaRPr kumimoji="1" lang="en-US" altLang="ja-JP" sz="1400" b="1" spc="-150" dirty="0">
              <a:latin typeface="+mn-ea"/>
              <a:ea typeface="+mn-ea"/>
            </a:endParaRPr>
          </a:p>
          <a:p>
            <a:pPr algn="ctr"/>
            <a:r>
              <a:rPr kumimoji="1" lang="ja-JP" altLang="en-US" sz="2000" b="1" dirty="0">
                <a:latin typeface="+mn-ea"/>
              </a:rPr>
              <a:t> </a:t>
            </a:r>
            <a:r>
              <a:rPr kumimoji="1" lang="ja-JP" altLang="en-US" sz="2000" b="1" dirty="0">
                <a:latin typeface="+mn-ea"/>
                <a:ea typeface="+mn-ea"/>
              </a:rPr>
              <a:t>エコキュート</a:t>
            </a:r>
          </a:p>
        </p:txBody>
      </p:sp>
      <p:sp>
        <p:nvSpPr>
          <p:cNvPr id="65" name="テキスト ボックス 64">
            <a:extLst>
              <a:ext uri="{FF2B5EF4-FFF2-40B4-BE49-F238E27FC236}">
                <a16:creationId xmlns:a16="http://schemas.microsoft.com/office/drawing/2014/main" id="{2A046A03-3C30-0AE0-BAFC-732886634554}"/>
              </a:ext>
            </a:extLst>
          </p:cNvPr>
          <p:cNvSpPr txBox="1"/>
          <p:nvPr/>
        </p:nvSpPr>
        <p:spPr>
          <a:xfrm>
            <a:off x="188819" y="5112402"/>
            <a:ext cx="6563020" cy="10556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ts val="2200"/>
              </a:lnSpc>
            </a:pPr>
            <a:r>
              <a:rPr kumimoji="1" lang="ja-JP" altLang="en-US" sz="1100" b="1" dirty="0">
                <a:latin typeface="+mn-ea"/>
              </a:rPr>
              <a:t>基本額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8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700" b="1" dirty="0">
                <a:latin typeface="+mn-ea"/>
              </a:rPr>
              <a:t>…</a:t>
            </a:r>
            <a:r>
              <a:rPr kumimoji="1" lang="ja-JP" altLang="en-US" sz="1100" b="1" dirty="0">
                <a:latin typeface="+mn-ea"/>
              </a:rPr>
              <a:t>下記の省エネ目標基準値を達成したエコキュート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Ⓐ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10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spc="-300" dirty="0">
                <a:latin typeface="+mn-ea"/>
              </a:rPr>
              <a:t>… </a:t>
            </a:r>
            <a:r>
              <a:rPr kumimoji="1" lang="ja-JP" altLang="en-US" sz="1100" b="1" spc="-300" dirty="0">
                <a:latin typeface="+mn-ea"/>
              </a:rPr>
              <a:t>「</a:t>
            </a:r>
            <a:r>
              <a:rPr kumimoji="1" lang="ja-JP" altLang="en-US" sz="1100" b="1" spc="-150" dirty="0">
                <a:latin typeface="+mn-ea"/>
              </a:rPr>
              <a:t>基本額</a:t>
            </a:r>
            <a:r>
              <a:rPr kumimoji="1" lang="ja-JP" altLang="en-US" sz="1100" b="1" spc="-300" dirty="0">
                <a:latin typeface="+mn-ea"/>
              </a:rPr>
              <a:t>」</a:t>
            </a:r>
            <a:r>
              <a:rPr kumimoji="1" lang="ja-JP" altLang="en-US" sz="1100" b="1" spc="-150" dirty="0">
                <a:latin typeface="+mn-ea"/>
              </a:rPr>
              <a:t>の条件を満たし、日中に沸上げる機能がありインターネットに接続可能なエコキュート</a:t>
            </a:r>
            <a:endParaRPr kumimoji="1" lang="en-US" altLang="ja-JP" sz="1100" b="1" spc="-150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12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補助金要件下限の機種と比べ</a:t>
            </a:r>
            <a:r>
              <a:rPr kumimoji="1" lang="ja-JP" altLang="en-US" sz="1100" b="1" spc="-600" dirty="0">
                <a:latin typeface="+mn-ea"/>
              </a:rPr>
              <a:t>、</a:t>
            </a:r>
            <a:r>
              <a:rPr kumimoji="1" lang="en-US" altLang="ja-JP" sz="1100" b="1" dirty="0">
                <a:latin typeface="+mn-ea"/>
              </a:rPr>
              <a:t>5</a:t>
            </a:r>
            <a:r>
              <a:rPr kumimoji="1" lang="ja-JP" altLang="en-US" sz="1100" b="1" dirty="0">
                <a:latin typeface="+mn-ea"/>
              </a:rPr>
              <a:t>％以上</a:t>
            </a:r>
            <a:r>
              <a:rPr kumimoji="1" lang="en-US" altLang="ja-JP" sz="1100" b="1" dirty="0">
                <a:latin typeface="+mn-ea"/>
              </a:rPr>
              <a:t>CO</a:t>
            </a:r>
            <a:r>
              <a:rPr kumimoji="1" lang="en-US" altLang="ja-JP" sz="1100" b="1" baseline="-25000" dirty="0">
                <a:latin typeface="+mn-ea"/>
              </a:rPr>
              <a:t>2</a:t>
            </a:r>
            <a:r>
              <a:rPr kumimoji="1" lang="ja-JP" altLang="en-US" sz="1100" b="1" dirty="0">
                <a:latin typeface="+mn-ea"/>
              </a:rPr>
              <a:t>排出量が少ないエコキュート</a:t>
            </a:r>
            <a:endParaRPr kumimoji="1" lang="en-US" altLang="ja-JP" sz="1100" b="1" dirty="0">
              <a:latin typeface="+mn-ea"/>
            </a:endParaRPr>
          </a:p>
          <a:p>
            <a:pPr>
              <a:lnSpc>
                <a:spcPts val="1800"/>
              </a:lnSpc>
            </a:pPr>
            <a:r>
              <a:rPr kumimoji="1" lang="ja-JP" altLang="en-US" sz="1100" b="1" dirty="0">
                <a:latin typeface="+mn-ea"/>
              </a:rPr>
              <a:t>Ⓐ＆Ⓑ </a:t>
            </a:r>
            <a:r>
              <a:rPr kumimoji="1" lang="en-US" altLang="ja-JP" sz="1100" b="1" dirty="0">
                <a:latin typeface="+mn-ea"/>
              </a:rPr>
              <a:t>: </a:t>
            </a:r>
            <a:r>
              <a:rPr kumimoji="1" lang="en-US" altLang="ja-JP" sz="1300" b="1" dirty="0">
                <a:latin typeface="+mn-ea"/>
              </a:rPr>
              <a:t>13</a:t>
            </a:r>
            <a:r>
              <a:rPr kumimoji="1" lang="ja-JP" altLang="en-US" sz="1100" b="1" dirty="0">
                <a:latin typeface="+mn-ea"/>
              </a:rPr>
              <a:t>万円</a:t>
            </a:r>
            <a:r>
              <a:rPr kumimoji="1" lang="en-US" altLang="ja-JP" sz="1100" b="1" dirty="0">
                <a:latin typeface="+mn-ea"/>
              </a:rPr>
              <a:t>/</a:t>
            </a:r>
            <a:r>
              <a:rPr kumimoji="1" lang="ja-JP" altLang="en-US" sz="1100" b="1" dirty="0">
                <a:latin typeface="+mn-ea"/>
              </a:rPr>
              <a:t>台</a:t>
            </a:r>
            <a:r>
              <a:rPr kumimoji="1" lang="en-US" altLang="ja-JP" sz="800" b="1" dirty="0">
                <a:latin typeface="+mn-ea"/>
              </a:rPr>
              <a:t>… </a:t>
            </a:r>
            <a:r>
              <a:rPr kumimoji="1" lang="ja-JP" altLang="en-US" sz="1100" b="1" dirty="0">
                <a:latin typeface="+mn-ea"/>
              </a:rPr>
              <a:t>ⒶとⒷの要件を満たすエコキュート</a:t>
            </a:r>
            <a:endParaRPr lang="ja-JP" altLang="en-US" sz="1100" b="1" dirty="0"/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86820CF0-1A6C-16C9-FA93-B547B5F9378D}"/>
              </a:ext>
            </a:extLst>
          </p:cNvPr>
          <p:cNvSpPr txBox="1"/>
          <p:nvPr/>
        </p:nvSpPr>
        <p:spPr>
          <a:xfrm>
            <a:off x="108783" y="94027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latin typeface="+mn-ea"/>
              </a:rPr>
              <a:t>得意先様各位</a:t>
            </a:r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BB3019E-D04A-D42E-0752-57B49A4FF78C}"/>
              </a:ext>
            </a:extLst>
          </p:cNvPr>
          <p:cNvGrpSpPr/>
          <p:nvPr/>
        </p:nvGrpSpPr>
        <p:grpSpPr>
          <a:xfrm>
            <a:off x="97155" y="287169"/>
            <a:ext cx="6865620" cy="2060858"/>
            <a:chOff x="97155" y="257025"/>
            <a:chExt cx="6865620" cy="2060858"/>
          </a:xfrm>
        </p:grpSpPr>
        <p:grpSp>
          <p:nvGrpSpPr>
            <p:cNvPr id="76" name="グループ化 75">
              <a:extLst>
                <a:ext uri="{FF2B5EF4-FFF2-40B4-BE49-F238E27FC236}">
                  <a16:creationId xmlns:a16="http://schemas.microsoft.com/office/drawing/2014/main" id="{05EEA12D-3C15-B046-7D85-5FBB1AAB948D}"/>
                </a:ext>
              </a:extLst>
            </p:cNvPr>
            <p:cNvGrpSpPr/>
            <p:nvPr/>
          </p:nvGrpSpPr>
          <p:grpSpPr>
            <a:xfrm>
              <a:off x="97155" y="841198"/>
              <a:ext cx="6865620" cy="1476685"/>
              <a:chOff x="97155" y="828871"/>
              <a:chExt cx="6865620" cy="1476685"/>
            </a:xfrm>
          </p:grpSpPr>
          <p:sp>
            <p:nvSpPr>
              <p:cNvPr id="30" name="テキスト ボックス 29"/>
              <p:cNvSpPr txBox="1"/>
              <p:nvPr/>
            </p:nvSpPr>
            <p:spPr>
              <a:xfrm>
                <a:off x="151644" y="828871"/>
                <a:ext cx="6561479" cy="5078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2700" b="1" dirty="0">
                    <a:latin typeface="+mn-ea"/>
                  </a:rPr>
                  <a:t>エコキュートの導入</a:t>
                </a:r>
                <a:r>
                  <a:rPr kumimoji="1" lang="ja-JP" altLang="en-US" b="1" dirty="0">
                    <a:latin typeface="+mn-ea"/>
                  </a:rPr>
                  <a:t>または</a:t>
                </a:r>
                <a:r>
                  <a:rPr kumimoji="1" lang="ja-JP" altLang="en-US" sz="2700" b="1" dirty="0">
                    <a:latin typeface="+mn-ea"/>
                  </a:rPr>
                  <a:t>入替えで</a:t>
                </a:r>
                <a:endParaRPr kumimoji="1" lang="en-US" altLang="ja-JP" sz="2700" b="1" dirty="0">
                  <a:latin typeface="+mn-ea"/>
                </a:endParaRPr>
              </a:p>
            </p:txBody>
          </p:sp>
          <p:sp>
            <p:nvSpPr>
              <p:cNvPr id="68" name="テキスト ボックス 67">
                <a:extLst>
                  <a:ext uri="{FF2B5EF4-FFF2-40B4-BE49-F238E27FC236}">
                    <a16:creationId xmlns:a16="http://schemas.microsoft.com/office/drawing/2014/main" id="{76682AF9-6A9B-1368-0210-7FEC167270EE}"/>
                  </a:ext>
                </a:extLst>
              </p:cNvPr>
              <p:cNvSpPr txBox="1"/>
              <p:nvPr/>
            </p:nvSpPr>
            <p:spPr>
              <a:xfrm>
                <a:off x="151644" y="1720781"/>
                <a:ext cx="6561479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sz="1600" b="1" dirty="0">
                    <a:latin typeface="+mn-ea"/>
                  </a:rPr>
                  <a:t>さらに、エコキュート導入と同時に蓄熱暖房機や</a:t>
                </a:r>
                <a:endParaRPr kumimoji="1" lang="en-US" altLang="ja-JP" sz="1600" b="1" dirty="0">
                  <a:latin typeface="+mn-ea"/>
                </a:endParaRPr>
              </a:p>
              <a:p>
                <a:pPr algn="ctr"/>
                <a:r>
                  <a:rPr kumimoji="1" lang="ja-JP" altLang="en-US" sz="1600" b="1" dirty="0">
                    <a:latin typeface="+mn-ea"/>
                  </a:rPr>
                  <a:t>電気温水器を撤去すると</a:t>
                </a:r>
                <a:r>
                  <a:rPr kumimoji="1" lang="ja-JP" altLang="en-US" sz="1600" b="1" u="sng" dirty="0">
                    <a:solidFill>
                      <a:srgbClr val="FF0000"/>
                    </a:solidFill>
                    <a:latin typeface="+mn-ea"/>
                  </a:rPr>
                  <a:t>追加の補助</a:t>
                </a:r>
                <a:r>
                  <a:rPr kumimoji="1" lang="ja-JP" altLang="en-US" sz="1600" b="1" dirty="0">
                    <a:latin typeface="+mn-ea"/>
                  </a:rPr>
                  <a:t>が受けられま</a:t>
                </a:r>
                <a:r>
                  <a:rPr kumimoji="1" lang="ja-JP" altLang="en-US" sz="1600" b="1" spc="-300" dirty="0">
                    <a:latin typeface="+mn-ea"/>
                  </a:rPr>
                  <a:t>す</a:t>
                </a:r>
                <a:r>
                  <a:rPr kumimoji="1" lang="ja-JP" altLang="en-US" sz="1600" b="1" dirty="0">
                    <a:latin typeface="+mn-ea"/>
                  </a:rPr>
                  <a:t>！</a:t>
                </a:r>
                <a:endParaRPr kumimoji="1" lang="en-US" altLang="ja-JP" sz="1600" b="1" dirty="0">
                  <a:latin typeface="+mn-ea"/>
                </a:endParaRPr>
              </a:p>
            </p:txBody>
          </p:sp>
          <p:sp>
            <p:nvSpPr>
              <p:cNvPr id="77" name="テキスト ボックス 76">
                <a:extLst>
                  <a:ext uri="{FF2B5EF4-FFF2-40B4-BE49-F238E27FC236}">
                    <a16:creationId xmlns:a16="http://schemas.microsoft.com/office/drawing/2014/main" id="{DF79E0F3-321B-3C81-0174-727A2C2FDF12}"/>
                  </a:ext>
                </a:extLst>
              </p:cNvPr>
              <p:cNvSpPr txBox="1"/>
              <p:nvPr/>
            </p:nvSpPr>
            <p:spPr>
              <a:xfrm>
                <a:off x="97155" y="1188921"/>
                <a:ext cx="6865620" cy="61555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kumimoji="1" lang="ja-JP" altLang="en-US" b="1" dirty="0">
                    <a:latin typeface="+mn-ea"/>
                  </a:rPr>
                  <a:t>最大</a:t>
                </a:r>
                <a:r>
                  <a:rPr kumimoji="1" lang="en-US" altLang="ja-JP" sz="3400" b="1" u="sng" dirty="0">
                    <a:solidFill>
                      <a:srgbClr val="FF0000"/>
                    </a:solidFill>
                    <a:latin typeface="+mn-ea"/>
                  </a:rPr>
                  <a:t>13</a:t>
                </a:r>
                <a:r>
                  <a:rPr kumimoji="1" lang="ja-JP" altLang="en-US" sz="3000" b="1" u="sng" dirty="0">
                    <a:solidFill>
                      <a:srgbClr val="FF0000"/>
                    </a:solidFill>
                    <a:latin typeface="+mn-ea"/>
                  </a:rPr>
                  <a:t>万円</a:t>
                </a:r>
                <a:r>
                  <a:rPr kumimoji="1" lang="en-US" altLang="ja-JP" sz="3000" b="1" u="sng" dirty="0">
                    <a:solidFill>
                      <a:srgbClr val="FF0000"/>
                    </a:solidFill>
                    <a:latin typeface="+mn-ea"/>
                  </a:rPr>
                  <a:t>/</a:t>
                </a:r>
                <a:r>
                  <a:rPr kumimoji="1" lang="ja-JP" altLang="en-US" sz="3000" b="1" u="sng" dirty="0">
                    <a:solidFill>
                      <a:srgbClr val="FF0000"/>
                    </a:solidFill>
                    <a:latin typeface="+mn-ea"/>
                  </a:rPr>
                  <a:t>台</a:t>
                </a:r>
                <a:r>
                  <a:rPr kumimoji="1" lang="ja-JP" altLang="en-US" b="1" dirty="0">
                    <a:latin typeface="+mn-ea"/>
                  </a:rPr>
                  <a:t>の</a:t>
                </a:r>
                <a:r>
                  <a:rPr kumimoji="1" lang="ja-JP" altLang="en-US" sz="3000" b="1" dirty="0">
                    <a:latin typeface="+mn-ea"/>
                  </a:rPr>
                  <a:t>補助金が受けられま</a:t>
                </a:r>
                <a:r>
                  <a:rPr kumimoji="1" lang="ja-JP" altLang="en-US" sz="3000" b="1" spc="-300" dirty="0">
                    <a:latin typeface="+mn-ea"/>
                  </a:rPr>
                  <a:t>す</a:t>
                </a:r>
                <a:r>
                  <a:rPr kumimoji="1" lang="ja-JP" altLang="en-US" sz="3000" b="1" dirty="0">
                    <a:latin typeface="+mn-ea"/>
                  </a:rPr>
                  <a:t>。</a:t>
                </a:r>
                <a:endParaRPr kumimoji="1" lang="en-US" altLang="ja-JP" sz="3000" b="1" dirty="0">
                  <a:latin typeface="+mn-ea"/>
                </a:endParaRPr>
              </a:p>
            </p:txBody>
          </p:sp>
        </p:grpSp>
        <p:grpSp>
          <p:nvGrpSpPr>
            <p:cNvPr id="75" name="グループ化 74">
              <a:extLst>
                <a:ext uri="{FF2B5EF4-FFF2-40B4-BE49-F238E27FC236}">
                  <a16:creationId xmlns:a16="http://schemas.microsoft.com/office/drawing/2014/main" id="{B7C2CB97-064C-CB83-2CBF-FBB64A4A4E53}"/>
                </a:ext>
              </a:extLst>
            </p:cNvPr>
            <p:cNvGrpSpPr/>
            <p:nvPr/>
          </p:nvGrpSpPr>
          <p:grpSpPr>
            <a:xfrm>
              <a:off x="1199578" y="257025"/>
              <a:ext cx="4314001" cy="523220"/>
              <a:chOff x="1199578" y="312945"/>
              <a:chExt cx="4314001" cy="523220"/>
            </a:xfrm>
          </p:grpSpPr>
          <p:sp>
            <p:nvSpPr>
              <p:cNvPr id="4" name="テキスト ボックス 3"/>
              <p:cNvSpPr txBox="1"/>
              <p:nvPr/>
            </p:nvSpPr>
            <p:spPr>
              <a:xfrm>
                <a:off x="1199578" y="312945"/>
                <a:ext cx="4314001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algn="ctr"/>
                <a:r>
                  <a:rPr kumimoji="1" lang="ja-JP" altLang="en-US" sz="1400" dirty="0">
                    <a:latin typeface="+mn-ea"/>
                  </a:rPr>
                  <a:t>高効率給湯器導入促進による家庭部門の</a:t>
                </a:r>
                <a:endParaRPr kumimoji="1" lang="en-US" altLang="ja-JP" sz="1400" dirty="0">
                  <a:latin typeface="+mn-ea"/>
                </a:endParaRPr>
              </a:p>
              <a:p>
                <a:pPr algn="ctr"/>
                <a:r>
                  <a:rPr kumimoji="1" lang="ja-JP" altLang="en-US" sz="1400" dirty="0">
                    <a:latin typeface="+mn-ea"/>
                  </a:rPr>
                  <a:t>省エネルギー推進事業費補助金が発表されました。</a:t>
                </a:r>
                <a:endParaRPr kumimoji="1" lang="ja-JP" altLang="en-US" dirty="0">
                  <a:latin typeface="+mn-ea"/>
                </a:endParaRPr>
              </a:p>
            </p:txBody>
          </p:sp>
          <p:cxnSp>
            <p:nvCxnSpPr>
              <p:cNvPr id="71" name="直線コネクタ 70">
                <a:extLst>
                  <a:ext uri="{FF2B5EF4-FFF2-40B4-BE49-F238E27FC236}">
                    <a16:creationId xmlns:a16="http://schemas.microsoft.com/office/drawing/2014/main" id="{A5641778-E1AB-6395-8133-4158556E08D1}"/>
                  </a:ext>
                </a:extLst>
              </p:cNvPr>
              <p:cNvCxnSpPr>
                <a:cxnSpLocks/>
              </p:cNvCxnSpPr>
              <p:nvPr/>
            </p:nvCxnSpPr>
            <p:spPr>
              <a:xfrm flipH="1">
                <a:off x="1214799" y="819835"/>
                <a:ext cx="4120994" cy="0"/>
              </a:xfrm>
              <a:prstGeom prst="line">
                <a:avLst/>
              </a:prstGeom>
              <a:ln w="19050">
                <a:solidFill>
                  <a:srgbClr val="64C2B2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80" name="グループ化 79">
            <a:extLst>
              <a:ext uri="{FF2B5EF4-FFF2-40B4-BE49-F238E27FC236}">
                <a16:creationId xmlns:a16="http://schemas.microsoft.com/office/drawing/2014/main" id="{21B95D30-A48A-9BE9-A0BE-846B9E87BDFC}"/>
              </a:ext>
            </a:extLst>
          </p:cNvPr>
          <p:cNvGrpSpPr/>
          <p:nvPr/>
        </p:nvGrpSpPr>
        <p:grpSpPr>
          <a:xfrm>
            <a:off x="4279833" y="2929180"/>
            <a:ext cx="603698" cy="246221"/>
            <a:chOff x="4279833" y="4068080"/>
            <a:chExt cx="603698" cy="246221"/>
          </a:xfrm>
        </p:grpSpPr>
        <p:sp>
          <p:nvSpPr>
            <p:cNvPr id="81" name="四角形: 角を丸くする 80">
              <a:extLst>
                <a:ext uri="{FF2B5EF4-FFF2-40B4-BE49-F238E27FC236}">
                  <a16:creationId xmlns:a16="http://schemas.microsoft.com/office/drawing/2014/main" id="{F495E2F6-38A5-B513-151B-023D7279E66A}"/>
                </a:ext>
              </a:extLst>
            </p:cNvPr>
            <p:cNvSpPr/>
            <p:nvPr/>
          </p:nvSpPr>
          <p:spPr>
            <a:xfrm>
              <a:off x="4307559" y="4109627"/>
              <a:ext cx="501143" cy="14699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2" name="テキスト ボックス 81">
              <a:extLst>
                <a:ext uri="{FF2B5EF4-FFF2-40B4-BE49-F238E27FC236}">
                  <a16:creationId xmlns:a16="http://schemas.microsoft.com/office/drawing/2014/main" id="{7876CF10-74FA-3762-4A7B-636066D782E2}"/>
                </a:ext>
              </a:extLst>
            </p:cNvPr>
            <p:cNvSpPr txBox="1"/>
            <p:nvPr/>
          </p:nvSpPr>
          <p:spPr>
            <a:xfrm>
              <a:off x="4279833" y="4068080"/>
              <a:ext cx="603698" cy="246221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1" lang="ja-JP" altLang="en-US" sz="1000" b="1" dirty="0">
                  <a:solidFill>
                    <a:schemeClr val="bg1"/>
                  </a:solidFill>
                  <a:latin typeface="+mn-ea"/>
                  <a:ea typeface="+mn-ea"/>
                </a:rPr>
                <a:t>補助額</a:t>
              </a:r>
              <a:r>
                <a:rPr kumimoji="1" lang="en-US" altLang="ja-JP" sz="1000" b="1" dirty="0">
                  <a:solidFill>
                    <a:schemeClr val="bg1"/>
                  </a:solidFill>
                  <a:latin typeface="+mn-ea"/>
                </a:rPr>
                <a:t> </a:t>
              </a:r>
              <a:endParaRPr lang="ja-JP" altLang="en-US" sz="1000" dirty="0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207746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D028452-778D-F054-71F0-15828A56808B}"/>
              </a:ext>
            </a:extLst>
          </p:cNvPr>
          <p:cNvSpPr/>
          <p:nvPr/>
        </p:nvSpPr>
        <p:spPr>
          <a:xfrm>
            <a:off x="210247" y="8531997"/>
            <a:ext cx="6414428" cy="1322254"/>
          </a:xfrm>
          <a:prstGeom prst="rect">
            <a:avLst/>
          </a:prstGeom>
          <a:noFill/>
          <a:ln w="19050">
            <a:solidFill>
              <a:srgbClr val="B9E1D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8D95E7D-9AB2-A024-927F-F09CAC7898DD}"/>
              </a:ext>
            </a:extLst>
          </p:cNvPr>
          <p:cNvSpPr/>
          <p:nvPr/>
        </p:nvSpPr>
        <p:spPr>
          <a:xfrm>
            <a:off x="443701" y="8590827"/>
            <a:ext cx="4134192" cy="781489"/>
          </a:xfrm>
          <a:prstGeom prst="rect">
            <a:avLst/>
          </a:prstGeom>
          <a:noFill/>
          <a:ln w="285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消費者等に対し、家庭でのエネルギー消費量を削減するために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+mn-ea"/>
              </a:rPr>
              <a:t>必要な高効率給湯器の導入に係る費用を補助。</a:t>
            </a:r>
            <a:endParaRPr kumimoji="1" lang="en-US" altLang="ja-JP" sz="1050" dirty="0">
              <a:solidFill>
                <a:schemeClr val="tx1"/>
              </a:solidFill>
              <a:latin typeface="+mn-ea"/>
            </a:endParaRPr>
          </a:p>
          <a:p>
            <a:r>
              <a:rPr kumimoji="1" lang="en-US" altLang="ja-JP" sz="1000" b="1" u="sng" dirty="0">
                <a:solidFill>
                  <a:srgbClr val="FF0000"/>
                </a:solidFill>
                <a:latin typeface="+mn-ea"/>
              </a:rPr>
              <a:t>※</a:t>
            </a:r>
            <a:r>
              <a:rPr kumimoji="1" lang="ja-JP" altLang="en-US" sz="1000" b="1" u="sng" dirty="0">
                <a:solidFill>
                  <a:srgbClr val="FF0000"/>
                </a:solidFill>
                <a:latin typeface="+mn-ea"/>
              </a:rPr>
              <a:t>申請手続きは、消費者等と契約の締結等を行った民間企業が行い、補助金交付を受け、交付された補助金を消費者等に還元する。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1215635" y="925815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835" y="95793"/>
            <a:ext cx="1531620" cy="367733"/>
          </a:xfrm>
          <a:prstGeom prst="rect">
            <a:avLst/>
          </a:prstGeom>
        </p:spPr>
      </p:pic>
      <p:sp>
        <p:nvSpPr>
          <p:cNvPr id="26" name="テキスト ボックス 25"/>
          <p:cNvSpPr txBox="1"/>
          <p:nvPr/>
        </p:nvSpPr>
        <p:spPr>
          <a:xfrm>
            <a:off x="89535" y="480380"/>
            <a:ext cx="500765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高効率給湯器導入補助金における補助額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01987" y="8309251"/>
            <a:ext cx="199856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100" b="1" dirty="0">
                <a:latin typeface="+mn-ea"/>
              </a:rPr>
              <a:t>事業スキーム</a:t>
            </a:r>
            <a:endParaRPr lang="en-US" altLang="ja-JP" sz="1100" b="1" dirty="0">
              <a:latin typeface="+mn-ea"/>
            </a:endParaRPr>
          </a:p>
        </p:txBody>
      </p:sp>
      <p:grpSp>
        <p:nvGrpSpPr>
          <p:cNvPr id="38" name="グループ化 37"/>
          <p:cNvGrpSpPr/>
          <p:nvPr/>
        </p:nvGrpSpPr>
        <p:grpSpPr>
          <a:xfrm>
            <a:off x="523777" y="9328661"/>
            <a:ext cx="659026" cy="471452"/>
            <a:chOff x="153766" y="8608047"/>
            <a:chExt cx="659026" cy="471452"/>
          </a:xfrm>
        </p:grpSpPr>
        <p:sp>
          <p:nvSpPr>
            <p:cNvPr id="31" name="角丸四角形 30"/>
            <p:cNvSpPr/>
            <p:nvPr/>
          </p:nvSpPr>
          <p:spPr>
            <a:xfrm>
              <a:off x="153766" y="8608047"/>
              <a:ext cx="659026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>
              <a:extLst>
                <a:ext uri="{FF2B5EF4-FFF2-40B4-BE49-F238E27FC236}">
                  <a16:creationId xmlns:a16="http://schemas.microsoft.com/office/drawing/2014/main" id="{034B8F44-6166-5EED-8A21-DB5946AD3FDD}"/>
                </a:ext>
              </a:extLst>
            </p:cNvPr>
            <p:cNvSpPr/>
            <p:nvPr/>
          </p:nvSpPr>
          <p:spPr>
            <a:xfrm>
              <a:off x="153766" y="8665633"/>
              <a:ext cx="659026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b="1" dirty="0"/>
                <a:t>国</a:t>
              </a:r>
            </a:p>
          </p:txBody>
        </p:sp>
      </p:grpSp>
      <p:grpSp>
        <p:nvGrpSpPr>
          <p:cNvPr id="36" name="グループ化 35"/>
          <p:cNvGrpSpPr/>
          <p:nvPr/>
        </p:nvGrpSpPr>
        <p:grpSpPr>
          <a:xfrm>
            <a:off x="2132285" y="9325855"/>
            <a:ext cx="1589482" cy="471452"/>
            <a:chOff x="2535645" y="9520378"/>
            <a:chExt cx="1373529" cy="471452"/>
          </a:xfrm>
        </p:grpSpPr>
        <p:sp>
          <p:nvSpPr>
            <p:cNvPr id="32" name="角丸四角形 31"/>
            <p:cNvSpPr/>
            <p:nvPr/>
          </p:nvSpPr>
          <p:spPr>
            <a:xfrm>
              <a:off x="2587671" y="9520378"/>
              <a:ext cx="1269478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5" name="正方形/長方形 14">
              <a:extLst>
                <a:ext uri="{FF2B5EF4-FFF2-40B4-BE49-F238E27FC236}">
                  <a16:creationId xmlns:a16="http://schemas.microsoft.com/office/drawing/2014/main" id="{F78DCCD0-2835-9D71-29D2-26215C422A1B}"/>
                </a:ext>
              </a:extLst>
            </p:cNvPr>
            <p:cNvSpPr/>
            <p:nvPr/>
          </p:nvSpPr>
          <p:spPr>
            <a:xfrm>
              <a:off x="2535645" y="9585431"/>
              <a:ext cx="1373529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（民間団体等）</a:t>
              </a:r>
            </a:p>
          </p:txBody>
        </p:sp>
      </p:grpSp>
      <p:grpSp>
        <p:nvGrpSpPr>
          <p:cNvPr id="35" name="グループ化 34"/>
          <p:cNvGrpSpPr/>
          <p:nvPr/>
        </p:nvGrpSpPr>
        <p:grpSpPr>
          <a:xfrm>
            <a:off x="4581968" y="9329294"/>
            <a:ext cx="1897523" cy="471452"/>
            <a:chOff x="4576541" y="9546772"/>
            <a:chExt cx="1897523" cy="471452"/>
          </a:xfrm>
        </p:grpSpPr>
        <p:sp>
          <p:nvSpPr>
            <p:cNvPr id="34" name="角丸四角形 33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8" name="正方形/長方形 17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04358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間接補助事業者</a:t>
              </a:r>
              <a:endParaRPr kumimoji="1" lang="en-US" altLang="ja-JP" sz="1500" b="1" dirty="0"/>
            </a:p>
            <a:p>
              <a:pPr algn="ctr"/>
              <a:r>
                <a:rPr kumimoji="1" lang="ja-JP" altLang="en-US" sz="1000" dirty="0"/>
                <a:t>（民間企業等）</a:t>
              </a:r>
            </a:p>
          </p:txBody>
        </p:sp>
      </p:grpSp>
      <p:sp>
        <p:nvSpPr>
          <p:cNvPr id="41" name="右矢印 40"/>
          <p:cNvSpPr/>
          <p:nvPr/>
        </p:nvSpPr>
        <p:spPr>
          <a:xfrm>
            <a:off x="1325696" y="9495445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2" name="右矢印 41"/>
          <p:cNvSpPr/>
          <p:nvPr/>
        </p:nvSpPr>
        <p:spPr>
          <a:xfrm>
            <a:off x="3842532" y="9496743"/>
            <a:ext cx="774858" cy="153485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7" name="表 4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9196185"/>
              </p:ext>
            </p:extLst>
          </p:nvPr>
        </p:nvGraphicFramePr>
        <p:xfrm>
          <a:off x="210247" y="1823240"/>
          <a:ext cx="6518356" cy="4456353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507940">
                  <a:extLst>
                    <a:ext uri="{9D8B030D-6E8A-4147-A177-3AD203B41FA5}">
                      <a16:colId xmlns:a16="http://schemas.microsoft.com/office/drawing/2014/main" val="2946458073"/>
                    </a:ext>
                  </a:extLst>
                </a:gridCol>
                <a:gridCol w="507940">
                  <a:extLst>
                    <a:ext uri="{9D8B030D-6E8A-4147-A177-3AD203B41FA5}">
                      <a16:colId xmlns:a16="http://schemas.microsoft.com/office/drawing/2014/main" val="1081868004"/>
                    </a:ext>
                  </a:extLst>
                </a:gridCol>
                <a:gridCol w="1863438">
                  <a:extLst>
                    <a:ext uri="{9D8B030D-6E8A-4147-A177-3AD203B41FA5}">
                      <a16:colId xmlns:a16="http://schemas.microsoft.com/office/drawing/2014/main" val="1015880531"/>
                    </a:ext>
                  </a:extLst>
                </a:gridCol>
                <a:gridCol w="581891">
                  <a:extLst>
                    <a:ext uri="{9D8B030D-6E8A-4147-A177-3AD203B41FA5}">
                      <a16:colId xmlns:a16="http://schemas.microsoft.com/office/drawing/2014/main" val="4023202578"/>
                    </a:ext>
                  </a:extLst>
                </a:gridCol>
                <a:gridCol w="463379">
                  <a:extLst>
                    <a:ext uri="{9D8B030D-6E8A-4147-A177-3AD203B41FA5}">
                      <a16:colId xmlns:a16="http://schemas.microsoft.com/office/drawing/2014/main" val="3244591972"/>
                    </a:ext>
                  </a:extLst>
                </a:gridCol>
                <a:gridCol w="540494">
                  <a:extLst>
                    <a:ext uri="{9D8B030D-6E8A-4147-A177-3AD203B41FA5}">
                      <a16:colId xmlns:a16="http://schemas.microsoft.com/office/drawing/2014/main" val="3182154662"/>
                    </a:ext>
                  </a:extLst>
                </a:gridCol>
                <a:gridCol w="1026637">
                  <a:extLst>
                    <a:ext uri="{9D8B030D-6E8A-4147-A177-3AD203B41FA5}">
                      <a16:colId xmlns:a16="http://schemas.microsoft.com/office/drawing/2014/main" val="448948995"/>
                    </a:ext>
                  </a:extLst>
                </a:gridCol>
                <a:gridCol w="1026637">
                  <a:extLst>
                    <a:ext uri="{9D8B030D-6E8A-4147-A177-3AD203B41FA5}">
                      <a16:colId xmlns:a16="http://schemas.microsoft.com/office/drawing/2014/main" val="3318782053"/>
                    </a:ext>
                  </a:extLst>
                </a:gridCol>
              </a:tblGrid>
              <a:tr h="110498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</a:rPr>
                        <a:t>タンク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</a:rPr>
                        <a:t>形状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</a:rPr>
                        <a:t>設置</a:t>
                      </a:r>
                      <a:endParaRPr lang="en-US" altLang="ja-JP" sz="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 smtClean="0">
                          <a:effectLst/>
                        </a:rPr>
                        <a:t>地域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型式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機能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圧力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年間給湯</a:t>
                      </a:r>
                      <a:endParaRPr lang="en-US" altLang="ja-JP" sz="800" b="0" u="none" strike="noStrike" dirty="0">
                        <a:solidFill>
                          <a:srgbClr val="000000"/>
                        </a:solidFill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効率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無線</a:t>
                      </a:r>
                      <a:r>
                        <a:rPr lang="en-US" altLang="ja-JP" sz="800" u="none" strike="noStrike" dirty="0">
                          <a:effectLst/>
                        </a:rPr>
                        <a:t>LAN</a:t>
                      </a:r>
                      <a:r>
                        <a:rPr lang="ja-JP" altLang="en-US" sz="800" u="none" strike="noStrike" dirty="0">
                          <a:effectLst/>
                        </a:rPr>
                        <a:t>インターホン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リモコン選択時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356254"/>
                  </a:ext>
                </a:extLst>
              </a:tr>
              <a:tr h="124984">
                <a:tc rowSpan="10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13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一般地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CHP-HXE37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HXE37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AY5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4.0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7526418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 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HXE46AZ1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HXE46AY5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4770165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CHP-ES46AZ1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ea"/>
                          <a:ea typeface="+mn-ea"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902428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E37AZ1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E37AY6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213246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E46AZ1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E46AY6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4305825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CHP-37AZ1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37AZ1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-2</a:t>
                      </a: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754159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CHP-46AZ1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 smtClean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3.5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497382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CHP-S30AY1-12B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 smtClean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 smtClean="0">
                          <a:effectLst/>
                        </a:rPr>
                        <a:t>※1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 err="1">
                          <a:effectLst/>
                        </a:rPr>
                        <a:t>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6495361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CHP-S30NY4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給湯専用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 smtClean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 smtClean="0">
                          <a:effectLst/>
                        </a:rPr>
                        <a:t>円</a:t>
                      </a:r>
                      <a:r>
                        <a:rPr lang="en-US" altLang="ja-JP" sz="900" b="0" u="none" strike="noStrike" baseline="30000" dirty="0" smtClean="0">
                          <a:effectLst/>
                        </a:rPr>
                        <a:t>※2</a:t>
                      </a:r>
                      <a:endParaRPr lang="en-US" altLang="ja-JP" sz="900" b="0" i="0" u="none" strike="noStrike" baseline="30000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 err="1">
                          <a:effectLst/>
                        </a:rPr>
                        <a:t>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324356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7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</a:rPr>
                        <a:t>CHP-37AY5V</a:t>
                      </a:r>
                      <a:r>
                        <a:rPr lang="ja-JP" altLang="en-US" sz="10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000" u="none" strike="noStrike" dirty="0" smtClean="0">
                          <a:effectLst/>
                          <a:latin typeface="+mn-lt"/>
                        </a:rPr>
                        <a:t>46AY5V</a:t>
                      </a:r>
                      <a:r>
                        <a:rPr lang="ja-JP" altLang="en-US" sz="700" u="none" strike="noStrike" dirty="0">
                          <a:effectLst/>
                          <a:latin typeface="+mn-lt"/>
                        </a:rPr>
                        <a:t>　　　　　　　　　　　　 （おひさまエコキュート）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b="0" u="none" strike="noStrike" dirty="0" err="1">
                          <a:effectLst/>
                        </a:rPr>
                        <a:t>ー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49657971"/>
                  </a:ext>
                </a:extLst>
              </a:tr>
              <a:tr h="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2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ED302AZ1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ED302AY5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39871033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CHP-E372A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E372AY5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2112471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CHP-E462A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E462AY5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F1F8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3.0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38512581"/>
                  </a:ext>
                </a:extLst>
              </a:tr>
              <a:tr h="0"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en-US" altLang="ja-JP" sz="800" u="none" strike="noStrike" dirty="0">
                          <a:effectLst/>
                        </a:rPr>
                        <a:t>1</a:t>
                      </a:r>
                      <a:r>
                        <a:rPr lang="ja-JP" altLang="en-US" sz="800" u="none" strike="noStrike" dirty="0">
                          <a:effectLst/>
                        </a:rPr>
                        <a:t>缶式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rowSpan="9"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寒冷地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CHP-HXE37A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K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HXE37AY5K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3.3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450579"/>
                  </a:ext>
                </a:extLst>
              </a:tr>
              <a:tr h="10673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CHP-HXE46A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Z1</a:t>
                      </a:r>
                      <a:r>
                        <a:rPr lang="en-US" sz="1100" u="none" strike="noStrike" dirty="0" smtClean="0">
                          <a:effectLst/>
                          <a:latin typeface="+mn-lt"/>
                        </a:rPr>
                        <a:t>K</a:t>
                      </a:r>
                      <a:r>
                        <a:rPr lang="ja-JP" altLang="en-US" sz="1100" u="none" strike="noStrike" dirty="0" smtClean="0">
                          <a:effectLst/>
                          <a:latin typeface="+mn-lt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HXE46AY5K</a:t>
                      </a:r>
                      <a:endParaRPr lang="en-US" altLang="ja-JP" sz="1100" b="0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3.2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120,000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130,000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6171068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u="none" strike="noStrike" baseline="0" dirty="0" smtClean="0">
                          <a:effectLst/>
                          <a:latin typeface="+mn-lt"/>
                        </a:rPr>
                        <a:t> 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CHP-ES46AZ1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80690652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CHP-E37AZ1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高圧力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2588242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CHP-S46AZ1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S46AZ1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K-2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0252803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CHP-37AZ1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・</a:t>
                      </a:r>
                      <a:r>
                        <a:rPr lang="en-US" altLang="ja-JP" sz="11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</a:rPr>
                        <a:t>37</a:t>
                      </a: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K-2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9036917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u="none" strike="noStrike" dirty="0" smtClean="0">
                          <a:effectLst/>
                          <a:latin typeface="+mn-lt"/>
                        </a:rPr>
                        <a:t> CHP-46AZ1</a:t>
                      </a:r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+mn-ea"/>
                        </a:rPr>
                        <a:t>K</a:t>
                      </a: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04091606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CHP-37AY5K-B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3002511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  <a:latin typeface="+mn-lt"/>
                        </a:rPr>
                        <a:t> CHP-46AY5K-B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フルオート</a:t>
                      </a:r>
                      <a:endParaRPr lang="en-US" altLang="ja-JP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9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標準圧</a:t>
                      </a:r>
                      <a:endParaRPr lang="en-US" altLang="ja-JP" sz="9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000" b="0" u="none" strike="noStrike" dirty="0">
                          <a:solidFill>
                            <a:srgbClr val="000000"/>
                          </a:solidFill>
                          <a:effectLst/>
                        </a:rPr>
                        <a:t>2.9</a:t>
                      </a:r>
                      <a:endParaRPr lang="en-US" altLang="ja-JP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80,000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1" u="none" strike="noStrike" dirty="0">
                          <a:effectLst/>
                        </a:rPr>
                        <a:t>100,000</a:t>
                      </a:r>
                      <a:r>
                        <a:rPr lang="ja-JP" altLang="en-US" sz="900" b="1" u="none" strike="noStrike" dirty="0">
                          <a:effectLst/>
                        </a:rPr>
                        <a:t>円</a:t>
                      </a:r>
                      <a:endParaRPr lang="en-US" altLang="ja-JP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72000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94982980"/>
                  </a:ext>
                </a:extLst>
              </a:tr>
            </a:tbl>
          </a:graphicData>
        </a:graphic>
      </p:graphicFrame>
      <p:graphicFrame>
        <p:nvGraphicFramePr>
          <p:cNvPr id="48" name="表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3177984"/>
              </p:ext>
            </p:extLst>
          </p:nvPr>
        </p:nvGraphicFramePr>
        <p:xfrm>
          <a:off x="210248" y="713588"/>
          <a:ext cx="6518353" cy="891704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810251">
                  <a:extLst>
                    <a:ext uri="{9D8B030D-6E8A-4147-A177-3AD203B41FA5}">
                      <a16:colId xmlns:a16="http://schemas.microsoft.com/office/drawing/2014/main" val="2057883264"/>
                    </a:ext>
                  </a:extLst>
                </a:gridCol>
                <a:gridCol w="857933">
                  <a:extLst>
                    <a:ext uri="{9D8B030D-6E8A-4147-A177-3AD203B41FA5}">
                      <a16:colId xmlns:a16="http://schemas.microsoft.com/office/drawing/2014/main" val="3260832798"/>
                    </a:ext>
                  </a:extLst>
                </a:gridCol>
                <a:gridCol w="4850169">
                  <a:extLst>
                    <a:ext uri="{9D8B030D-6E8A-4147-A177-3AD203B41FA5}">
                      <a16:colId xmlns:a16="http://schemas.microsoft.com/office/drawing/2014/main" val="4136694390"/>
                    </a:ext>
                  </a:extLst>
                </a:gridCol>
              </a:tblGrid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000" u="none" strike="noStrike" dirty="0">
                          <a:effectLst/>
                        </a:rPr>
                        <a:t>基準額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8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000" u="none" strike="noStrike" dirty="0">
                          <a:effectLst/>
                        </a:rPr>
                        <a:t> トップランナー基準達成機種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2967052"/>
                  </a:ext>
                </a:extLst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b="0" u="none" strike="noStrike" dirty="0">
                          <a:effectLst/>
                        </a:rPr>
                        <a:t>A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10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 </a:t>
                      </a:r>
                      <a:r>
                        <a:rPr lang="en-US" altLang="ja-JP" sz="1200" u="none" strike="noStrike" dirty="0">
                          <a:effectLst/>
                        </a:rPr>
                        <a:t>A</a:t>
                      </a:r>
                      <a:r>
                        <a:rPr lang="ja-JP" altLang="en-US" sz="1000" u="none" strike="noStrike" dirty="0">
                          <a:effectLst/>
                        </a:rPr>
                        <a:t>：昼間の余剰再エネ電気を活用でき、インターネットに接続可能な機種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08685933"/>
                  </a:ext>
                </a:extLst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12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 </a:t>
                      </a:r>
                      <a:r>
                        <a:rPr lang="en-US" altLang="ja-JP" sz="1200" u="none" strike="noStrike" dirty="0">
                          <a:effectLst/>
                        </a:rPr>
                        <a:t>B</a:t>
                      </a:r>
                      <a:r>
                        <a:rPr lang="ja-JP" altLang="en-US" sz="1000" u="none" strike="noStrike" dirty="0">
                          <a:effectLst/>
                        </a:rPr>
                        <a:t>：補助要件下限の機種と比べて、</a:t>
                      </a:r>
                      <a:r>
                        <a:rPr lang="en-US" altLang="ja-JP" sz="1000" u="none" strike="noStrike" dirty="0">
                          <a:effectLst/>
                        </a:rPr>
                        <a:t>5</a:t>
                      </a:r>
                      <a:r>
                        <a:rPr lang="ja-JP" altLang="en-US" sz="1000" u="none" strike="noStrike" dirty="0">
                          <a:effectLst/>
                        </a:rPr>
                        <a:t>％以上</a:t>
                      </a:r>
                      <a:r>
                        <a:rPr lang="en-US" altLang="ja-JP" sz="1000" u="none" strike="noStrike" dirty="0">
                          <a:effectLst/>
                        </a:rPr>
                        <a:t>CO2</a:t>
                      </a:r>
                      <a:r>
                        <a:rPr lang="ja-JP" altLang="en-US" sz="1000" u="none" strike="noStrike" dirty="0">
                          <a:effectLst/>
                        </a:rPr>
                        <a:t>排出量が少ない機種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3130689"/>
                  </a:ext>
                </a:extLst>
              </a:tr>
              <a:tr h="2229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 dirty="0">
                          <a:effectLst/>
                        </a:rPr>
                        <a:t>A</a:t>
                      </a:r>
                      <a:r>
                        <a:rPr lang="en-US" sz="1000" u="none" strike="noStrike" dirty="0">
                          <a:effectLst/>
                        </a:rPr>
                        <a:t>＆</a:t>
                      </a:r>
                      <a:r>
                        <a:rPr lang="en-US" sz="1200" u="none" strike="noStrike" dirty="0">
                          <a:effectLst/>
                        </a:rPr>
                        <a:t>B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13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endParaRPr lang="ja-JP" altLang="en-US" sz="12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000" u="none" strike="noStrike" dirty="0">
                          <a:effectLst/>
                        </a:rPr>
                        <a:t> </a:t>
                      </a:r>
                      <a:r>
                        <a:rPr lang="en-US" altLang="ja-JP" sz="1200" u="none" strike="noStrike" dirty="0">
                          <a:effectLst/>
                        </a:rPr>
                        <a:t>A</a:t>
                      </a:r>
                      <a:r>
                        <a:rPr lang="ja-JP" altLang="en-US" sz="1000" u="none" strike="noStrike" dirty="0">
                          <a:effectLst/>
                        </a:rPr>
                        <a:t>及び</a:t>
                      </a:r>
                      <a:r>
                        <a:rPr lang="en-US" altLang="ja-JP" sz="1200" u="none" strike="noStrike" dirty="0">
                          <a:effectLst/>
                        </a:rPr>
                        <a:t>B</a:t>
                      </a:r>
                      <a:r>
                        <a:rPr lang="ja-JP" altLang="en-US" sz="1000" u="none" strike="noStrike" dirty="0">
                          <a:effectLst/>
                        </a:rPr>
                        <a:t>の要綱を満たしている機種</a:t>
                      </a:r>
                      <a:endParaRPr lang="ja-JP" alt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20769007"/>
                  </a:ext>
                </a:extLst>
              </a:tr>
            </a:tbl>
          </a:graphicData>
        </a:graphic>
      </p:graphicFrame>
      <p:sp>
        <p:nvSpPr>
          <p:cNvPr id="50" name="テキスト ボックス 49"/>
          <p:cNvSpPr txBox="1"/>
          <p:nvPr/>
        </p:nvSpPr>
        <p:spPr>
          <a:xfrm>
            <a:off x="89534" y="1601399"/>
            <a:ext cx="58470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コロナエコキュートの補助額一覧</a:t>
            </a:r>
            <a:endParaRPr lang="en-US" altLang="ja-JP" sz="1200" b="1" dirty="0">
              <a:latin typeface="+mn-ea"/>
            </a:endParaRPr>
          </a:p>
        </p:txBody>
      </p:sp>
      <p:graphicFrame>
        <p:nvGraphicFramePr>
          <p:cNvPr id="52" name="表 5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789758"/>
              </p:ext>
            </p:extLst>
          </p:nvPr>
        </p:nvGraphicFramePr>
        <p:xfrm>
          <a:off x="203832" y="6867384"/>
          <a:ext cx="6524771" cy="477202"/>
        </p:xfrm>
        <a:graphic>
          <a:graphicData uri="http://schemas.openxmlformats.org/drawingml/2006/table">
            <a:tbl>
              <a:tblPr>
                <a:tableStyleId>{16D9F66E-5EB9-4882-86FB-DCBF35E3C3E4}</a:tableStyleId>
              </a:tblPr>
              <a:tblGrid>
                <a:gridCol w="789221">
                  <a:extLst>
                    <a:ext uri="{9D8B030D-6E8A-4147-A177-3AD203B41FA5}">
                      <a16:colId xmlns:a16="http://schemas.microsoft.com/office/drawing/2014/main" val="3699158175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261314877"/>
                    </a:ext>
                  </a:extLst>
                </a:gridCol>
                <a:gridCol w="1250998">
                  <a:extLst>
                    <a:ext uri="{9D8B030D-6E8A-4147-A177-3AD203B41FA5}">
                      <a16:colId xmlns:a16="http://schemas.microsoft.com/office/drawing/2014/main" val="3676930958"/>
                    </a:ext>
                  </a:extLst>
                </a:gridCol>
                <a:gridCol w="3233554">
                  <a:extLst>
                    <a:ext uri="{9D8B030D-6E8A-4147-A177-3AD203B41FA5}">
                      <a16:colId xmlns:a16="http://schemas.microsoft.com/office/drawing/2014/main" val="3334675586"/>
                    </a:ext>
                  </a:extLst>
                </a:gridCol>
              </a:tblGrid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　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蓄熱暖房機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900" b="1" u="none" strike="noStrike" dirty="0">
                          <a:effectLst/>
                        </a:rPr>
                        <a:t>電気温水器</a:t>
                      </a:r>
                      <a:endParaRPr lang="ja-JP" altLang="en-US" sz="900" b="1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高効率給湯器の導入と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併せて</a:t>
                      </a:r>
                      <a:r>
                        <a:rPr lang="ja-JP" altLang="en-US" sz="1000" b="1" u="none" strike="noStrike" dirty="0" smtClean="0">
                          <a:effectLst/>
                        </a:rPr>
                        <a:t>電気温水器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または</a:t>
                      </a:r>
                      <a:r>
                        <a:rPr lang="ja-JP" altLang="en-US" sz="800" b="1" u="none" strike="noStrike" dirty="0" smtClean="0">
                          <a:effectLst/>
                        </a:rPr>
                        <a:t>蓄熱暖房機</a:t>
                      </a:r>
                      <a:r>
                        <a:rPr lang="ja-JP" altLang="en-US" sz="800" u="none" strike="noStrike" dirty="0" smtClean="0">
                          <a:effectLst/>
                        </a:rPr>
                        <a:t>を</a:t>
                      </a:r>
                      <a:endParaRPr lang="en-US" altLang="ja-JP" sz="800" u="none" strike="noStrike" dirty="0">
                        <a:effectLst/>
                      </a:endParaRPr>
                    </a:p>
                    <a:p>
                      <a:pPr algn="l" fontAlgn="ctr"/>
                      <a:r>
                        <a:rPr lang="ja-JP" altLang="en-US" sz="800" u="none" strike="noStrike" dirty="0">
                          <a:effectLst/>
                        </a:rPr>
                        <a:t>   撤去する場合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1405840"/>
                  </a:ext>
                </a:extLst>
              </a:tr>
              <a:tr h="238601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800" u="none" strike="noStrike" dirty="0">
                          <a:effectLst/>
                        </a:rPr>
                        <a:t>加算額</a:t>
                      </a:r>
                      <a:endParaRPr lang="ja-JP" alt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10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r>
                        <a:rPr lang="ja-JP" altLang="en-US" sz="700" b="0" u="none" strike="noStrike" dirty="0">
                          <a:effectLst/>
                        </a:rPr>
                        <a:t>（上限</a:t>
                      </a:r>
                      <a:r>
                        <a:rPr lang="en-US" altLang="ja-JP" sz="700" b="0" u="none" strike="noStrike" dirty="0">
                          <a:effectLst/>
                        </a:rPr>
                        <a:t>2</a:t>
                      </a:r>
                      <a:r>
                        <a:rPr lang="ja-JP" altLang="en-US" sz="700" b="0" u="none" strike="noStrike" dirty="0">
                          <a:effectLst/>
                        </a:rPr>
                        <a:t>台）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ja-JP" sz="1200" b="1" u="none" strike="noStrike" dirty="0">
                          <a:effectLst/>
                        </a:rPr>
                        <a:t>5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万円</a:t>
                      </a:r>
                      <a:r>
                        <a:rPr lang="en-US" altLang="ja-JP" sz="1200" b="1" u="none" strike="noStrike" dirty="0">
                          <a:effectLst/>
                        </a:rPr>
                        <a:t>/</a:t>
                      </a:r>
                      <a:r>
                        <a:rPr lang="ja-JP" altLang="en-US" sz="1200" b="1" u="none" strike="noStrike" dirty="0">
                          <a:effectLst/>
                        </a:rPr>
                        <a:t>台</a:t>
                      </a:r>
                      <a:r>
                        <a:rPr lang="ja-JP" altLang="en-US" sz="700" u="none" strike="noStrike" dirty="0">
                          <a:effectLst/>
                        </a:rPr>
                        <a:t>（上限</a:t>
                      </a:r>
                      <a:r>
                        <a:rPr lang="en-US" altLang="ja-JP" sz="700" u="none" strike="noStrike" dirty="0">
                          <a:effectLst/>
                        </a:rPr>
                        <a:t>2</a:t>
                      </a:r>
                      <a:r>
                        <a:rPr lang="ja-JP" altLang="en-US" sz="700" u="none" strike="noStrike" dirty="0">
                          <a:effectLst/>
                        </a:rPr>
                        <a:t>台）</a:t>
                      </a:r>
                      <a:endParaRPr lang="ja-JP" alt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4911" marR="4911" marT="4911" marB="0" anchor="ctr">
                    <a:noFill/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033107"/>
                  </a:ext>
                </a:extLst>
              </a:tr>
            </a:tbl>
          </a:graphicData>
        </a:graphic>
      </p:graphicFrame>
      <p:sp>
        <p:nvSpPr>
          <p:cNvPr id="53" name="テキスト ボックス 52"/>
          <p:cNvSpPr txBox="1"/>
          <p:nvPr/>
        </p:nvSpPr>
        <p:spPr>
          <a:xfrm>
            <a:off x="89533" y="6637877"/>
            <a:ext cx="30951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機器の導入に加えて、以下を実施</a:t>
            </a:r>
            <a:endParaRPr lang="en-US" altLang="ja-JP" sz="1200" b="1" dirty="0">
              <a:latin typeface="+mn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99839" y="7333066"/>
            <a:ext cx="4478054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>
                <a:solidFill>
                  <a:srgbClr val="64C2B2"/>
                </a:solidFill>
                <a:latin typeface="+mn-ea"/>
              </a:rPr>
              <a:t>■</a:t>
            </a:r>
            <a:r>
              <a:rPr lang="ja-JP" altLang="en-US" sz="1200" b="1" dirty="0">
                <a:latin typeface="+mn-ea"/>
              </a:rPr>
              <a:t>スケジュール</a:t>
            </a:r>
            <a:endParaRPr lang="en-US" altLang="ja-JP" sz="1200" b="1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■</a:t>
            </a:r>
            <a:r>
              <a:rPr lang="en-US" altLang="ja-JP" sz="1000" dirty="0">
                <a:latin typeface="+mn-ea"/>
              </a:rPr>
              <a:t>2023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11</a:t>
            </a:r>
            <a:r>
              <a:rPr lang="ja-JP" altLang="en-US" sz="1000" dirty="0">
                <a:latin typeface="+mn-ea"/>
              </a:rPr>
              <a:t>月</a:t>
            </a:r>
            <a:r>
              <a:rPr lang="en-US" altLang="ja-JP" sz="1000" dirty="0">
                <a:latin typeface="+mn-ea"/>
              </a:rPr>
              <a:t>2</a:t>
            </a:r>
            <a:r>
              <a:rPr lang="ja-JP" altLang="en-US" sz="1000" dirty="0">
                <a:latin typeface="+mn-ea"/>
              </a:rPr>
              <a:t>日以降に工事着手したもの</a:t>
            </a:r>
            <a:endParaRPr lang="en-US" altLang="ja-JP" sz="1000" dirty="0">
              <a:latin typeface="+mn-ea"/>
            </a:endParaRPr>
          </a:p>
          <a:p>
            <a:r>
              <a:rPr lang="ja-JP" altLang="en-US" sz="1000" dirty="0" smtClean="0">
                <a:latin typeface="+mn-ea"/>
              </a:rPr>
              <a:t>■</a:t>
            </a:r>
            <a:r>
              <a:rPr lang="ja-JP" altLang="en-US" sz="1000" dirty="0">
                <a:latin typeface="+mn-ea"/>
              </a:rPr>
              <a:t>各後継事業等の交付申請は、</a:t>
            </a:r>
            <a:r>
              <a:rPr lang="en-US" altLang="ja-JP" sz="1000" dirty="0">
                <a:latin typeface="+mn-ea"/>
              </a:rPr>
              <a:t>2024</a:t>
            </a:r>
            <a:r>
              <a:rPr lang="ja-JP" altLang="en-US" sz="1000" dirty="0">
                <a:latin typeface="+mn-ea"/>
              </a:rPr>
              <a:t>年</a:t>
            </a:r>
            <a:r>
              <a:rPr lang="en-US" altLang="ja-JP" sz="1000" dirty="0">
                <a:latin typeface="+mn-ea"/>
              </a:rPr>
              <a:t>3</a:t>
            </a:r>
            <a:r>
              <a:rPr lang="ja-JP" altLang="en-US" sz="1000" dirty="0" smtClean="0">
                <a:latin typeface="+mn-ea"/>
              </a:rPr>
              <a:t>月</a:t>
            </a:r>
            <a:r>
              <a:rPr lang="en-US" altLang="ja-JP" sz="1000" dirty="0" smtClean="0">
                <a:latin typeface="+mn-ea"/>
              </a:rPr>
              <a:t>29</a:t>
            </a:r>
            <a:r>
              <a:rPr lang="ja-JP" altLang="en-US" sz="1000" dirty="0" smtClean="0">
                <a:latin typeface="+mn-ea"/>
              </a:rPr>
              <a:t>日～。</a:t>
            </a:r>
            <a:endParaRPr lang="en-US" altLang="ja-JP" sz="1000" dirty="0">
              <a:latin typeface="+mn-ea"/>
            </a:endParaRPr>
          </a:p>
          <a:p>
            <a:endParaRPr lang="en-US" altLang="ja-JP" sz="200" dirty="0">
              <a:latin typeface="+mn-ea"/>
            </a:endParaRPr>
          </a:p>
          <a:p>
            <a:r>
              <a:rPr lang="ja-JP" altLang="en-US" sz="1000" dirty="0">
                <a:latin typeface="+mn-ea"/>
              </a:rPr>
              <a:t>詳しくは、以下</a:t>
            </a:r>
            <a:r>
              <a:rPr lang="ja-JP" altLang="en-US" sz="1000" dirty="0" smtClean="0">
                <a:latin typeface="+mn-ea"/>
              </a:rPr>
              <a:t>の</a:t>
            </a:r>
            <a:r>
              <a:rPr kumimoji="1" lang="ja-JP" altLang="en-US" sz="1000" dirty="0">
                <a:latin typeface="+mn-ea"/>
              </a:rPr>
              <a:t>「給湯省エネ</a:t>
            </a:r>
            <a:r>
              <a:rPr kumimoji="1" lang="en-US" altLang="ja-JP" sz="1000" dirty="0">
                <a:latin typeface="+mn-ea"/>
              </a:rPr>
              <a:t>2024</a:t>
            </a:r>
            <a:r>
              <a:rPr kumimoji="1" lang="ja-JP" altLang="en-US" sz="1000" dirty="0">
                <a:latin typeface="+mn-ea"/>
              </a:rPr>
              <a:t>事業」</a:t>
            </a:r>
            <a:r>
              <a:rPr lang="ja-JP" altLang="en-US" sz="1000" dirty="0" smtClean="0">
                <a:latin typeface="+mn-ea"/>
              </a:rPr>
              <a:t>公式</a:t>
            </a:r>
            <a:r>
              <a:rPr lang="en-US" altLang="ja-JP" sz="1000" dirty="0" smtClean="0">
                <a:latin typeface="+mn-ea"/>
              </a:rPr>
              <a:t>HP</a:t>
            </a:r>
            <a:r>
              <a:rPr lang="ja-JP" altLang="en-US" sz="1000" dirty="0">
                <a:latin typeface="+mn-ea"/>
              </a:rPr>
              <a:t>をご覧ください。</a:t>
            </a:r>
            <a:endParaRPr lang="en-US" altLang="ja-JP" sz="1000" dirty="0">
              <a:latin typeface="+mn-ea"/>
            </a:endParaRPr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852106" y="8023591"/>
            <a:ext cx="281242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900" dirty="0">
                <a:latin typeface="+mn-ea"/>
                <a:hlinkClick r:id="rId3"/>
              </a:rPr>
              <a:t>https://kyutou-shoene2024.meti.go.jp</a:t>
            </a:r>
            <a:r>
              <a:rPr lang="en-US" altLang="ja-JP" sz="900" dirty="0" smtClean="0">
                <a:latin typeface="+mn-ea"/>
                <a:hlinkClick r:id="rId3"/>
              </a:rPr>
              <a:t>/</a:t>
            </a:r>
            <a:endParaRPr lang="en-US" altLang="ja-JP" sz="900" dirty="0" smtClean="0">
              <a:latin typeface="+mn-ea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3746699" y="9258152"/>
            <a:ext cx="106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dirty="0">
                <a:latin typeface="+mn-ea"/>
              </a:rPr>
              <a:t>補助</a:t>
            </a:r>
            <a:r>
              <a:rPr lang="ja-JP" altLang="en-US" sz="1050" b="1" dirty="0">
                <a:latin typeface="+mn-ea"/>
              </a:rPr>
              <a:t>（定額）</a:t>
            </a:r>
            <a:endParaRPr lang="en-US" altLang="ja-JP" sz="1050" b="1" dirty="0">
              <a:latin typeface="+mn-ea"/>
            </a:endParaRPr>
          </a:p>
        </p:txBody>
      </p:sp>
      <p:grpSp>
        <p:nvGrpSpPr>
          <p:cNvPr id="59" name="グループ化 58"/>
          <p:cNvGrpSpPr/>
          <p:nvPr/>
        </p:nvGrpSpPr>
        <p:grpSpPr>
          <a:xfrm>
            <a:off x="4577893" y="8585777"/>
            <a:ext cx="1897523" cy="471452"/>
            <a:chOff x="4576541" y="9546772"/>
            <a:chExt cx="1897523" cy="471452"/>
          </a:xfrm>
        </p:grpSpPr>
        <p:sp>
          <p:nvSpPr>
            <p:cNvPr id="60" name="角丸四角形 59"/>
            <p:cNvSpPr/>
            <p:nvPr/>
          </p:nvSpPr>
          <p:spPr>
            <a:xfrm>
              <a:off x="4792743" y="9546772"/>
              <a:ext cx="1465120" cy="471452"/>
            </a:xfrm>
            <a:prstGeom prst="roundRect">
              <a:avLst/>
            </a:prstGeom>
            <a:solidFill>
              <a:srgbClr val="64C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>
              <a:extLst>
                <a:ext uri="{FF2B5EF4-FFF2-40B4-BE49-F238E27FC236}">
                  <a16:creationId xmlns:a16="http://schemas.microsoft.com/office/drawing/2014/main" id="{2A1B1B8A-CB29-4DB1-B6A0-8E7ADA451A67}"/>
                </a:ext>
              </a:extLst>
            </p:cNvPr>
            <p:cNvSpPr/>
            <p:nvPr/>
          </p:nvSpPr>
          <p:spPr>
            <a:xfrm>
              <a:off x="4576541" y="9617806"/>
              <a:ext cx="1897523" cy="356279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sz="1500" b="1" dirty="0"/>
                <a:t>消費者等</a:t>
              </a:r>
              <a:endParaRPr kumimoji="1" lang="en-US" altLang="ja-JP" sz="1500" b="1" dirty="0"/>
            </a:p>
          </p:txBody>
        </p:sp>
      </p:grpSp>
      <p:sp>
        <p:nvSpPr>
          <p:cNvPr id="62" name="右矢印 61"/>
          <p:cNvSpPr/>
          <p:nvPr/>
        </p:nvSpPr>
        <p:spPr>
          <a:xfrm rot="16200000">
            <a:off x="5383963" y="9136913"/>
            <a:ext cx="235266" cy="115008"/>
          </a:xfrm>
          <a:prstGeom prst="rightArrow">
            <a:avLst/>
          </a:prstGeom>
          <a:solidFill>
            <a:srgbClr val="63C1B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32B6508E-A91C-5529-A923-6043F64811BE}"/>
              </a:ext>
            </a:extLst>
          </p:cNvPr>
          <p:cNvSpPr txBox="1"/>
          <p:nvPr/>
        </p:nvSpPr>
        <p:spPr>
          <a:xfrm>
            <a:off x="5427619" y="9076785"/>
            <a:ext cx="1182078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050" b="1" dirty="0">
                <a:latin typeface="+mn-ea"/>
              </a:rPr>
              <a:t>補助</a:t>
            </a:r>
            <a:r>
              <a:rPr lang="ja-JP" altLang="en-US" sz="1050" b="1" dirty="0" smtClean="0">
                <a:latin typeface="+mn-ea"/>
              </a:rPr>
              <a:t>金分還元</a:t>
            </a:r>
            <a:endParaRPr lang="en-US" altLang="ja-JP" sz="1050" b="1" dirty="0">
              <a:latin typeface="+mn-ea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90F757E3-14C1-D357-06AA-A84C867E0170}"/>
              </a:ext>
            </a:extLst>
          </p:cNvPr>
          <p:cNvSpPr txBox="1"/>
          <p:nvPr/>
        </p:nvSpPr>
        <p:spPr>
          <a:xfrm>
            <a:off x="4665489" y="7394835"/>
            <a:ext cx="1996985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電気温水器</a:t>
            </a:r>
            <a:r>
              <a:rPr kumimoji="1" lang="ja-JP" altLang="en-US" sz="1000" dirty="0">
                <a:latin typeface="+mn-ea"/>
              </a:rPr>
              <a:t>から</a:t>
            </a:r>
            <a:endParaRPr kumimoji="1" lang="en-US" altLang="ja-JP" sz="1000" dirty="0">
              <a:latin typeface="+mn-ea"/>
            </a:endParaRPr>
          </a:p>
          <a:p>
            <a:pPr algn="just"/>
            <a:r>
              <a:rPr kumimoji="1" lang="ja-JP" altLang="en-US" sz="1000" b="1" dirty="0">
                <a:solidFill>
                  <a:srgbClr val="FF0000"/>
                </a:solidFill>
                <a:latin typeface="+mn-ea"/>
              </a:rPr>
              <a:t>当社プレミアムエコキュート</a:t>
            </a:r>
            <a:endParaRPr kumimoji="1" lang="en-US" altLang="ja-JP" sz="1000" b="1" dirty="0">
              <a:solidFill>
                <a:srgbClr val="FF0000"/>
              </a:solidFill>
              <a:latin typeface="+mn-ea"/>
            </a:endParaRPr>
          </a:p>
          <a:p>
            <a:pPr algn="ctr"/>
            <a:r>
              <a:rPr kumimoji="1" lang="ja-JP" altLang="en-US" sz="800" dirty="0">
                <a:latin typeface="+mn-ea"/>
              </a:rPr>
              <a:t>（</a:t>
            </a:r>
            <a:r>
              <a:rPr kumimoji="1" lang="en-US" altLang="ja-JP" sz="800" dirty="0" smtClean="0">
                <a:latin typeface="+mn-ea"/>
              </a:rPr>
              <a:t>CHP-HXE37AZ1</a:t>
            </a:r>
            <a:r>
              <a:rPr kumimoji="1" lang="ja-JP" altLang="en-US" sz="800" dirty="0">
                <a:latin typeface="+mn-ea"/>
              </a:rPr>
              <a:t>や</a:t>
            </a:r>
            <a:r>
              <a:rPr kumimoji="1" lang="en-US" altLang="ja-JP" sz="800" dirty="0" smtClean="0">
                <a:latin typeface="+mn-ea"/>
              </a:rPr>
              <a:t>HXE37AY5</a:t>
            </a:r>
            <a:r>
              <a:rPr kumimoji="1" lang="ja-JP" altLang="en-US" sz="800" dirty="0" smtClean="0">
                <a:latin typeface="+mn-ea"/>
              </a:rPr>
              <a:t>）</a:t>
            </a:r>
            <a:r>
              <a:rPr kumimoji="1" lang="ja-JP" altLang="en-US" sz="1000" dirty="0">
                <a:latin typeface="+mn-ea"/>
              </a:rPr>
              <a:t>に入替えると、</a:t>
            </a:r>
            <a:endParaRPr kumimoji="1" lang="en-US" altLang="ja-JP" sz="1000" dirty="0">
              <a:latin typeface="+mn-ea"/>
            </a:endParaRPr>
          </a:p>
          <a:p>
            <a:pPr algn="just"/>
            <a:r>
              <a:rPr kumimoji="1" lang="en-US" altLang="ja-JP" b="1" u="sng" dirty="0">
                <a:solidFill>
                  <a:srgbClr val="FF0000"/>
                </a:solidFill>
                <a:latin typeface="+mn-ea"/>
              </a:rPr>
              <a:t>18</a:t>
            </a:r>
            <a:r>
              <a:rPr kumimoji="1" lang="ja-JP" altLang="en-US" b="1" u="sng" dirty="0">
                <a:solidFill>
                  <a:srgbClr val="FF0000"/>
                </a:solidFill>
                <a:latin typeface="+mn-ea"/>
              </a:rPr>
              <a:t>万円</a:t>
            </a:r>
            <a:r>
              <a:rPr kumimoji="1" lang="ja-JP" altLang="en-US" sz="1000" dirty="0">
                <a:latin typeface="+mn-ea"/>
              </a:rPr>
              <a:t>の補助がでます。</a:t>
            </a: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127839" y="6253284"/>
            <a:ext cx="63626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800" b="1" dirty="0">
                <a:solidFill>
                  <a:srgbClr val="FF0000"/>
                </a:solidFill>
                <a:latin typeface="+mn-ea"/>
              </a:rPr>
              <a:t>◎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n-ea"/>
              </a:rPr>
              <a:t>型式に「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n-ea"/>
              </a:rPr>
              <a:t>AZ1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n-ea"/>
              </a:rPr>
              <a:t>」が含まれる商品は</a:t>
            </a:r>
            <a:r>
              <a:rPr kumimoji="1" lang="en-US" altLang="ja-JP" sz="800" b="1" dirty="0" smtClean="0">
                <a:solidFill>
                  <a:srgbClr val="FF0000"/>
                </a:solidFill>
                <a:latin typeface="+mn-ea"/>
              </a:rPr>
              <a:t>2024</a:t>
            </a:r>
            <a:r>
              <a:rPr kumimoji="1" lang="ja-JP" altLang="en-US" sz="800" b="1" dirty="0" smtClean="0">
                <a:solidFill>
                  <a:srgbClr val="FF0000"/>
                </a:solidFill>
                <a:latin typeface="+mn-ea"/>
              </a:rPr>
              <a:t>年モデルです。ニュースリリース等で発売日程をご確認の上、採用のご検討をお願いします。</a:t>
            </a:r>
            <a:endParaRPr kumimoji="1" lang="en-US" altLang="ja-JP" sz="800" b="1" dirty="0" smtClean="0">
              <a:solidFill>
                <a:srgbClr val="FF0000"/>
              </a:solidFill>
              <a:latin typeface="+mn-ea"/>
            </a:endParaRPr>
          </a:p>
          <a:p>
            <a:r>
              <a:rPr kumimoji="1" lang="en-US" altLang="ja-JP" sz="800" dirty="0" smtClean="0">
                <a:latin typeface="+mn-ea"/>
              </a:rPr>
              <a:t>※1</a:t>
            </a:r>
            <a:r>
              <a:rPr kumimoji="1" lang="ja-JP" altLang="en-US" sz="800" dirty="0" smtClean="0">
                <a:latin typeface="+mn-ea"/>
              </a:rPr>
              <a:t>：</a:t>
            </a:r>
            <a:r>
              <a:rPr lang="en-US" altLang="ja-JP" sz="800" dirty="0" smtClean="0">
                <a:latin typeface="+mn-ea"/>
              </a:rPr>
              <a:t>CHP-S30AY1-12B</a:t>
            </a:r>
            <a:r>
              <a:rPr lang="ja-JP" altLang="en-US" sz="800" dirty="0" smtClean="0">
                <a:latin typeface="+mn-ea"/>
              </a:rPr>
              <a:t>は、ボイスリモコン選択時でも</a:t>
            </a:r>
            <a:r>
              <a:rPr lang="en-US" altLang="ja-JP" sz="800" dirty="0" smtClean="0">
                <a:latin typeface="+mn-ea"/>
              </a:rPr>
              <a:t>120,000</a:t>
            </a:r>
            <a:r>
              <a:rPr lang="ja-JP" altLang="en-US" sz="800" dirty="0" smtClean="0">
                <a:latin typeface="+mn-ea"/>
              </a:rPr>
              <a:t>円の補助額となります。</a:t>
            </a:r>
            <a:endParaRPr kumimoji="1" lang="en-US" altLang="ja-JP" sz="800" dirty="0" smtClean="0">
              <a:latin typeface="+mn-ea"/>
            </a:endParaRPr>
          </a:p>
          <a:p>
            <a:r>
              <a:rPr kumimoji="1" lang="en-US" altLang="ja-JP" sz="800" dirty="0" smtClean="0">
                <a:latin typeface="+mn-ea"/>
              </a:rPr>
              <a:t>※2</a:t>
            </a:r>
            <a:r>
              <a:rPr kumimoji="1" lang="ja-JP" altLang="en-US" sz="800" dirty="0" smtClean="0">
                <a:latin typeface="+mn-ea"/>
              </a:rPr>
              <a:t>：</a:t>
            </a:r>
            <a:r>
              <a:rPr lang="en-US" altLang="ja-JP" sz="800" dirty="0" smtClean="0">
                <a:latin typeface="+mn-ea"/>
              </a:rPr>
              <a:t>CHP-S30NY4</a:t>
            </a:r>
            <a:r>
              <a:rPr lang="ja-JP" altLang="en-US" sz="800" dirty="0" smtClean="0">
                <a:latin typeface="+mn-ea"/>
              </a:rPr>
              <a:t>は、台所リモコンのみ付属する製品ですが補助額は</a:t>
            </a:r>
            <a:r>
              <a:rPr lang="en-US" altLang="ja-JP" sz="800" dirty="0" smtClean="0">
                <a:latin typeface="+mn-ea"/>
              </a:rPr>
              <a:t>80,000</a:t>
            </a:r>
            <a:r>
              <a:rPr lang="ja-JP" altLang="en-US" sz="800" dirty="0" smtClean="0">
                <a:latin typeface="+mn-ea"/>
              </a:rPr>
              <a:t>円です。</a:t>
            </a:r>
            <a:endParaRPr kumimoji="1" lang="ja-JP" altLang="en-US" sz="800" dirty="0">
              <a:latin typeface="+mn-ea"/>
            </a:endParaRPr>
          </a:p>
        </p:txBody>
      </p:sp>
      <p:sp>
        <p:nvSpPr>
          <p:cNvPr id="5" name="角丸四角形吹き出し 4"/>
          <p:cNvSpPr/>
          <p:nvPr/>
        </p:nvSpPr>
        <p:spPr>
          <a:xfrm>
            <a:off x="4628759" y="7398362"/>
            <a:ext cx="1980938" cy="979407"/>
          </a:xfrm>
          <a:prstGeom prst="wedgeRoundRectCallout">
            <a:avLst>
              <a:gd name="adj1" fmla="val -30094"/>
              <a:gd name="adj2" fmla="val -76857"/>
              <a:gd name="adj3" fmla="val 16667"/>
            </a:avLst>
          </a:prstGeom>
          <a:noFill/>
          <a:ln w="28575">
            <a:solidFill>
              <a:srgbClr val="64C2B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6689" y="8042170"/>
            <a:ext cx="467339" cy="4673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4407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1819</TotalTime>
  <Words>1108</Words>
  <Application>Microsoft Office PowerPoint</Application>
  <PresentationFormat>A4 210 x 297 mm</PresentationFormat>
  <Paragraphs>300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HGS創英角ｺﾞｼｯｸUB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椎野 博之</dc:creator>
  <cp:lastModifiedBy>椎野 博之</cp:lastModifiedBy>
  <cp:revision>144</cp:revision>
  <cp:lastPrinted>2023-11-28T23:52:35Z</cp:lastPrinted>
  <dcterms:created xsi:type="dcterms:W3CDTF">2022-11-16T23:29:15Z</dcterms:created>
  <dcterms:modified xsi:type="dcterms:W3CDTF">2024-04-12T06:54:50Z</dcterms:modified>
</cp:coreProperties>
</file>