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294F84"/>
    <a:srgbClr val="EBF6F5"/>
    <a:srgbClr val="EFF8FE"/>
    <a:srgbClr val="FEF6F9"/>
    <a:srgbClr val="F6FAED"/>
    <a:srgbClr val="C9CACA"/>
    <a:srgbClr val="00AEBB"/>
    <a:srgbClr val="FEF5F9"/>
    <a:srgbClr val="F5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>
        <p:scale>
          <a:sx n="75" d="100"/>
          <a:sy n="75" d="100"/>
        </p:scale>
        <p:origin x="30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9384E-6A1F-0A63-6F11-C614E4600AC4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graphicFrame>
        <p:nvGraphicFramePr>
          <p:cNvPr id="2" name="表 29">
            <a:extLst>
              <a:ext uri="{FF2B5EF4-FFF2-40B4-BE49-F238E27FC236}">
                <a16:creationId xmlns:a16="http://schemas.microsoft.com/office/drawing/2014/main" id="{73ED18C0-8336-48E9-8F28-5D427AD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41715"/>
              </p:ext>
            </p:extLst>
          </p:nvPr>
        </p:nvGraphicFramePr>
        <p:xfrm>
          <a:off x="363450" y="2462409"/>
          <a:ext cx="6828766" cy="395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5">
                  <a:extLst>
                    <a:ext uri="{9D8B030D-6E8A-4147-A177-3AD203B41FA5}">
                      <a16:colId xmlns:a16="http://schemas.microsoft.com/office/drawing/2014/main" val="2742707651"/>
                    </a:ext>
                  </a:extLst>
                </a:gridCol>
                <a:gridCol w="1198591">
                  <a:extLst>
                    <a:ext uri="{9D8B030D-6E8A-4147-A177-3AD203B41FA5}">
                      <a16:colId xmlns:a16="http://schemas.microsoft.com/office/drawing/2014/main" val="326663535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3546043319"/>
                    </a:ext>
                  </a:extLst>
                </a:gridCol>
                <a:gridCol w="3956884">
                  <a:extLst>
                    <a:ext uri="{9D8B030D-6E8A-4147-A177-3AD203B41FA5}">
                      <a16:colId xmlns:a16="http://schemas.microsoft.com/office/drawing/2014/main" val="1340540748"/>
                    </a:ext>
                  </a:extLst>
                </a:gridCol>
              </a:tblGrid>
              <a:tr h="3894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85336"/>
                  </a:ext>
                </a:extLst>
              </a:tr>
              <a:tr h="51235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dirty="0"/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  <a:endParaRPr kumimoji="1" lang="en-US" altLang="ja-JP" sz="85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600" b="1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44,600</a:t>
                      </a: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4725"/>
                  </a:ext>
                </a:extLst>
              </a:tr>
              <a:tr h="47410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sz="900" dirty="0"/>
                    </a:p>
                    <a:p>
                      <a:pPr algn="ctr"/>
                      <a:endParaRPr kumimoji="1" lang="ja-JP" altLang="en-US" sz="85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3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566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1684"/>
                  </a:ext>
                </a:extLst>
              </a:tr>
              <a:tr h="42902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26540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2548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4686"/>
                  </a:ext>
                </a:extLst>
              </a:tr>
              <a:tr h="429027"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清潔・キレイ</a:t>
                      </a:r>
                      <a:endParaRPr kumimoji="1" lang="ja-JP" altLang="en-US" sz="1000" b="1" spc="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695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9034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2971B0-F030-6281-3DC9-D8D1569D7223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AA7DE25-EBFE-D638-6969-2FA23AE60098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186ECC8-60F2-9299-B969-29886FF1C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688CA1-0574-3638-EE9D-B16AB45E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3492AED-20C0-09C1-8C2D-0DBA52BA1E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B59E8D9-FAE6-AE31-B9BB-740C63D20381}"/>
              </a:ext>
            </a:extLst>
          </p:cNvPr>
          <p:cNvGrpSpPr/>
          <p:nvPr/>
        </p:nvGrpSpPr>
        <p:grpSpPr>
          <a:xfrm>
            <a:off x="5025031" y="764054"/>
            <a:ext cx="1125186" cy="1041142"/>
            <a:chOff x="5025031" y="764054"/>
            <a:chExt cx="1125186" cy="104114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07C9A0E-3A67-05A0-BB58-4E2F18A00258}"/>
                </a:ext>
              </a:extLst>
            </p:cNvPr>
            <p:cNvGrpSpPr/>
            <p:nvPr/>
          </p:nvGrpSpPr>
          <p:grpSpPr>
            <a:xfrm>
              <a:off x="5054366" y="764054"/>
              <a:ext cx="1041142" cy="1041142"/>
              <a:chOff x="5055710" y="764054"/>
              <a:chExt cx="1041142" cy="1041142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1310EE5-6D79-3D1F-4D76-2DCA02F1F655}"/>
                  </a:ext>
                </a:extLst>
              </p:cNvPr>
              <p:cNvSpPr/>
              <p:nvPr/>
            </p:nvSpPr>
            <p:spPr>
              <a:xfrm>
                <a:off x="5095692" y="804036"/>
                <a:ext cx="962929" cy="962929"/>
              </a:xfrm>
              <a:prstGeom prst="ellipse">
                <a:avLst/>
              </a:prstGeom>
              <a:solidFill>
                <a:srgbClr val="E95371"/>
              </a:solidFill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4311AD0-0622-D512-C73D-274EFE604562}"/>
                  </a:ext>
                </a:extLst>
              </p:cNvPr>
              <p:cNvSpPr/>
              <p:nvPr/>
            </p:nvSpPr>
            <p:spPr>
              <a:xfrm>
                <a:off x="5055710" y="764054"/>
                <a:ext cx="1041142" cy="1041142"/>
              </a:xfrm>
              <a:prstGeom prst="ellipse">
                <a:avLst/>
              </a:prstGeom>
              <a:noFill/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E98A76-80B5-71A4-BA8B-1EFEFA40ABFB}"/>
                </a:ext>
              </a:extLst>
            </p:cNvPr>
            <p:cNvSpPr txBox="1"/>
            <p:nvPr/>
          </p:nvSpPr>
          <p:spPr>
            <a:xfrm rot="21207539">
              <a:off x="5025031" y="880712"/>
              <a:ext cx="1125186" cy="772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新しい</a:t>
              </a:r>
            </a:p>
            <a:p>
              <a:pPr algn="ctr">
                <a:lnSpc>
                  <a:spcPts val="1400"/>
                </a:lnSpc>
              </a:pPr>
              <a:r>
                <a:rPr lang="ja-JP" altLang="en-US" sz="1000" b="1" i="0" u="none" strike="noStrike" spc="-50" dirty="0">
                  <a:solidFill>
                    <a:srgbClr val="FFFFFF"/>
                  </a:solidFill>
                  <a:latin typeface="HiraginoUDSansStd-W6"/>
                </a:rPr>
                <a:t>エコキュートは</a:t>
              </a:r>
            </a:p>
            <a:p>
              <a:pPr algn="ctr"/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お</a:t>
              </a:r>
              <a:r>
                <a:rPr lang="ja-JP" altLang="en-US" sz="2000" b="1" i="0" u="none" strike="noStrike" spc="-300" baseline="0" dirty="0">
                  <a:solidFill>
                    <a:srgbClr val="FFFFFF"/>
                  </a:solidFill>
                  <a:latin typeface="HiraginoUDSansStd-W6"/>
                </a:rPr>
                <a:t>得</a:t>
              </a:r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！</a:t>
              </a:r>
              <a:endParaRPr lang="ja-JP" altLang="en-US" sz="2000" b="1" dirty="0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29B012F-00F3-F2C1-7FA6-AF88A3C80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8" y="558569"/>
            <a:ext cx="1716525" cy="226257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1B2B5E-30F0-2CC9-F7B6-672F0C78BA01}"/>
              </a:ext>
            </a:extLst>
          </p:cNvPr>
          <p:cNvSpPr txBox="1"/>
          <p:nvPr/>
        </p:nvSpPr>
        <p:spPr>
          <a:xfrm>
            <a:off x="1929966" y="2476816"/>
            <a:ext cx="1294168" cy="37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</a:t>
            </a:r>
            <a:r>
              <a:rPr kumimoji="1" lang="ja-JP" altLang="en-US" sz="800" b="1" i="0" u="none" strike="noStrike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</a:t>
            </a:r>
            <a:r>
              <a:rPr kumimoji="1" lang="ja-JP" altLang="en-US" sz="800" b="1" i="0" u="none" strike="noStrike" kern="1200" spc="-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800" b="1" i="0" u="none" strike="noStrike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エコキュー</a:t>
            </a:r>
            <a:r>
              <a:rPr kumimoji="1" lang="ja-JP" altLang="en-US" sz="800" b="1" i="0" u="none" strike="noStrike" kern="1200" spc="-2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ト</a:t>
            </a: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CHP-37AW1)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CAE59-B1E8-3553-99E7-89C4E6C96D1F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</a:t>
            </a:r>
            <a:r>
              <a:rPr lang="en-US" altLang="ja-JP" sz="1000" i="0" u="none" strike="noStrike" dirty="0" smtClean="0">
                <a:solidFill>
                  <a:srgbClr val="FFFFFF"/>
                </a:solidFill>
                <a:latin typeface="HiraginoUDSansStd-W4"/>
              </a:rPr>
              <a:t>CHP-37AZ1)</a:t>
            </a:r>
            <a:endParaRPr kumimoji="1" lang="ja-JP" altLang="en-US" sz="1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8C1304-5DCC-D170-D387-F2C43D176D7F}"/>
              </a:ext>
            </a:extLst>
          </p:cNvPr>
          <p:cNvSpPr txBox="1"/>
          <p:nvPr/>
        </p:nvSpPr>
        <p:spPr>
          <a:xfrm>
            <a:off x="3288314" y="2899208"/>
            <a:ext cx="157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b="1" spc="7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</a:t>
            </a:r>
            <a:r>
              <a:rPr lang="en-US" altLang="ja-JP" sz="1800" b="1" i="0" u="none" strike="noStrike" spc="7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,400</a:t>
            </a:r>
            <a:r>
              <a:rPr lang="ja-JP" altLang="en-US" sz="13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b="1" spc="100" dirty="0">
              <a:solidFill>
                <a:srgbClr val="E6001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C227D2-BB1E-FBE4-32EB-5827E98F0947}"/>
              </a:ext>
            </a:extLst>
          </p:cNvPr>
          <p:cNvSpPr txBox="1"/>
          <p:nvPr/>
        </p:nvSpPr>
        <p:spPr>
          <a:xfrm>
            <a:off x="5094348" y="2945375"/>
            <a:ext cx="1618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500" b="1" spc="-3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en-US" altLang="ja-JP" sz="1500" b="1" i="0" u="none" strike="noStrike" spc="-3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,20</a:t>
            </a:r>
            <a:r>
              <a:rPr lang="en-US" altLang="ja-JP" sz="1500" b="1" i="0" u="none" strike="noStrike" baseline="0" dirty="0" smtClean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1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r>
              <a:rPr lang="ja-JP" altLang="en-US" sz="1300" b="1" i="0" u="none" strike="noStrike" spc="-15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300" dirty="0">
              <a:solidFill>
                <a:srgbClr val="E60012"/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9958AB8-0F1C-DD3A-2DE4-DD4249C96259}"/>
              </a:ext>
            </a:extLst>
          </p:cNvPr>
          <p:cNvSpPr/>
          <p:nvPr/>
        </p:nvSpPr>
        <p:spPr>
          <a:xfrm rot="16200000">
            <a:off x="5585714" y="2109735"/>
            <a:ext cx="347061" cy="1994684"/>
          </a:xfrm>
          <a:custGeom>
            <a:avLst/>
            <a:gdLst>
              <a:gd name="connsiteX0" fmla="*/ 307777 w 307777"/>
              <a:gd name="connsiteY0" fmla="*/ 197307 h 1994684"/>
              <a:gd name="connsiteX1" fmla="*/ 307777 w 307777"/>
              <a:gd name="connsiteY1" fmla="*/ 1981191 h 1994684"/>
              <a:gd name="connsiteX2" fmla="*/ 294284 w 307777"/>
              <a:gd name="connsiteY2" fmla="*/ 1994684 h 1994684"/>
              <a:gd name="connsiteX3" fmla="*/ 13493 w 307777"/>
              <a:gd name="connsiteY3" fmla="*/ 1994684 h 1994684"/>
              <a:gd name="connsiteX4" fmla="*/ 0 w 307777"/>
              <a:gd name="connsiteY4" fmla="*/ 1981191 h 1994684"/>
              <a:gd name="connsiteX5" fmla="*/ 0 w 307777"/>
              <a:gd name="connsiteY5" fmla="*/ 197307 h 1994684"/>
              <a:gd name="connsiteX6" fmla="*/ 13493 w 307777"/>
              <a:gd name="connsiteY6" fmla="*/ 183814 h 1994684"/>
              <a:gd name="connsiteX7" fmla="*/ 100959 w 307777"/>
              <a:gd name="connsiteY7" fmla="*/ 183814 h 1994684"/>
              <a:gd name="connsiteX8" fmla="*/ 151628 w 307777"/>
              <a:gd name="connsiteY8" fmla="*/ 0 h 1994684"/>
              <a:gd name="connsiteX9" fmla="*/ 202296 w 307777"/>
              <a:gd name="connsiteY9" fmla="*/ 183814 h 1994684"/>
              <a:gd name="connsiteX10" fmla="*/ 294284 w 307777"/>
              <a:gd name="connsiteY10" fmla="*/ 183814 h 1994684"/>
              <a:gd name="connsiteX11" fmla="*/ 307777 w 307777"/>
              <a:gd name="connsiteY11" fmla="*/ 197307 h 199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777" h="1994684">
                <a:moveTo>
                  <a:pt x="307777" y="197307"/>
                </a:moveTo>
                <a:lnTo>
                  <a:pt x="307777" y="1981191"/>
                </a:lnTo>
                <a:cubicBezTo>
                  <a:pt x="307777" y="1988643"/>
                  <a:pt x="301736" y="1994684"/>
                  <a:pt x="294284" y="1994684"/>
                </a:cubicBezTo>
                <a:lnTo>
                  <a:pt x="13493" y="1994684"/>
                </a:lnTo>
                <a:cubicBezTo>
                  <a:pt x="6041" y="1994684"/>
                  <a:pt x="0" y="1988643"/>
                  <a:pt x="0" y="1981191"/>
                </a:cubicBezTo>
                <a:lnTo>
                  <a:pt x="0" y="197307"/>
                </a:lnTo>
                <a:cubicBezTo>
                  <a:pt x="0" y="189855"/>
                  <a:pt x="6041" y="183814"/>
                  <a:pt x="13493" y="183814"/>
                </a:cubicBezTo>
                <a:lnTo>
                  <a:pt x="100959" y="183814"/>
                </a:lnTo>
                <a:lnTo>
                  <a:pt x="151628" y="0"/>
                </a:lnTo>
                <a:lnTo>
                  <a:pt x="202296" y="183814"/>
                </a:lnTo>
                <a:lnTo>
                  <a:pt x="294284" y="183814"/>
                </a:lnTo>
                <a:cubicBezTo>
                  <a:pt x="301736" y="183814"/>
                  <a:pt x="307777" y="189855"/>
                  <a:pt x="307777" y="197307"/>
                </a:cubicBezTo>
                <a:close/>
              </a:path>
            </a:pathLst>
          </a:custGeom>
          <a:noFill/>
          <a:ln>
            <a:solidFill>
              <a:srgbClr val="E6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B0485F-C9B2-EE8B-8191-B3EDB19EE773}"/>
              </a:ext>
            </a:extLst>
          </p:cNvPr>
          <p:cNvSpPr txBox="1"/>
          <p:nvPr/>
        </p:nvSpPr>
        <p:spPr>
          <a:xfrm>
            <a:off x="3272270" y="4383266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入浴お知らせ機能搭載</a:t>
            </a:r>
            <a:r>
              <a:rPr kumimoji="1" lang="ja-JP" altLang="en-US" sz="850" b="1" dirty="0"/>
              <a:t>で</a:t>
            </a:r>
            <a:r>
              <a:rPr kumimoji="1" lang="ja-JP" altLang="en-US" sz="1000" b="1" dirty="0"/>
              <a:t>安</a:t>
            </a:r>
            <a:r>
              <a:rPr kumimoji="1" lang="ja-JP" altLang="en-US" sz="1000" b="1" spc="-300" dirty="0"/>
              <a:t>全・</a:t>
            </a:r>
            <a:r>
              <a:rPr kumimoji="1" lang="ja-JP" altLang="en-US" sz="1000" b="1" dirty="0"/>
              <a:t>安心な入浴をサポー</a:t>
            </a:r>
            <a:r>
              <a:rPr kumimoji="1" lang="ja-JP" altLang="en-US" sz="1000" b="1" spc="-150" dirty="0"/>
              <a:t>ト</a:t>
            </a:r>
            <a:r>
              <a:rPr kumimoji="1" lang="ja-JP" altLang="en-US" sz="1000" b="1" dirty="0" smtClean="0"/>
              <a:t>！</a:t>
            </a:r>
            <a:endParaRPr kumimoji="1" lang="ja-JP" altLang="en-US" sz="10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A4FF19-6EB2-6BEE-CAEB-1ADF6684CD8F}"/>
              </a:ext>
            </a:extLst>
          </p:cNvPr>
          <p:cNvSpPr txBox="1"/>
          <p:nvPr/>
        </p:nvSpPr>
        <p:spPr>
          <a:xfrm>
            <a:off x="3224133" y="3457361"/>
            <a:ext cx="3051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spc="30" dirty="0">
                <a:solidFill>
                  <a:srgbClr val="E60012"/>
                </a:solidFill>
              </a:rPr>
              <a:t>「ふろ湯量節水</a:t>
            </a:r>
            <a:r>
              <a:rPr kumimoji="1" lang="ja-JP" altLang="en-US" sz="1000" b="1" spc="-5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spc="-500" dirty="0"/>
              <a:t>や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「</a:t>
            </a:r>
            <a:r>
              <a:rPr kumimoji="1" lang="ja-JP" altLang="en-US" sz="1000" b="1" spc="30" dirty="0">
                <a:solidFill>
                  <a:srgbClr val="E60012"/>
                </a:solidFill>
              </a:rPr>
              <a:t>省エネ保温</a:t>
            </a:r>
            <a:r>
              <a:rPr kumimoji="1" lang="ja-JP" altLang="en-US" sz="1000" b="1" spc="-3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dirty="0"/>
              <a:t>で</a:t>
            </a:r>
            <a:r>
              <a:rPr kumimoji="1" lang="ja-JP" altLang="en-US" sz="1050" b="1" dirty="0"/>
              <a:t>節水</a:t>
            </a:r>
            <a:r>
              <a:rPr kumimoji="1" lang="en-US" altLang="ja-JP" sz="1400" b="1" dirty="0"/>
              <a:t>!</a:t>
            </a:r>
            <a:r>
              <a:rPr kumimoji="1" lang="ja-JP" altLang="en-US" sz="1050" b="1" dirty="0"/>
              <a:t>省エ</a:t>
            </a:r>
            <a:r>
              <a:rPr kumimoji="1" lang="ja-JP" altLang="en-US" sz="1050" b="1" spc="-300" dirty="0"/>
              <a:t>ネ</a:t>
            </a:r>
            <a:r>
              <a:rPr kumimoji="1" lang="ja-JP" altLang="en-US" sz="1400" b="1" dirty="0"/>
              <a:t>！</a:t>
            </a:r>
            <a:endParaRPr kumimoji="1" lang="en-US" altLang="ja-JP" sz="1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A9F4AA4-4BB2-2A3A-8F7C-0C6919A9CF22}"/>
              </a:ext>
            </a:extLst>
          </p:cNvPr>
          <p:cNvSpPr txBox="1"/>
          <p:nvPr/>
        </p:nvSpPr>
        <p:spPr>
          <a:xfrm>
            <a:off x="3282152" y="3854908"/>
            <a:ext cx="338974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太陽光発電の余剰電力を活用でき</a:t>
            </a:r>
            <a:r>
              <a:rPr lang="ja-JP" altLang="en-US" sz="80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1100" b="1" i="0" u="none" strike="noStrike" spc="-120" dirty="0">
                <a:solidFill>
                  <a:srgbClr val="E60012"/>
                </a:solidFill>
                <a:latin typeface="HiraginoUDSansStd-W5"/>
              </a:rPr>
              <a:t>ソーラーモード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を搭載！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en-US" altLang="ja-JP" sz="1000" b="1" i="0" u="none" strike="noStrike" baseline="0" dirty="0" smtClean="0">
                <a:solidFill>
                  <a:srgbClr val="000000"/>
                </a:solidFill>
                <a:latin typeface="HiraginoUDSansStd-W5"/>
              </a:rPr>
              <a:t>HEMS</a:t>
            </a:r>
            <a:r>
              <a:rPr lang="ja-JP" altLang="en-US" sz="800" b="1" i="0" u="none" strike="noStrike" spc="-50" dirty="0">
                <a:solidFill>
                  <a:srgbClr val="000000"/>
                </a:solidFill>
                <a:latin typeface="HiraginoUDSansStd-W5"/>
              </a:rPr>
              <a:t>なしでもアプリで対応</a:t>
            </a:r>
            <a:r>
              <a:rPr lang="ja-JP" altLang="en-US" sz="1050" b="1" i="0" u="none" strike="noStrike" spc="-100" dirty="0">
                <a:solidFill>
                  <a:srgbClr val="E60012"/>
                </a:solidFill>
                <a:latin typeface="HiraginoUDSansStd-W5"/>
              </a:rPr>
              <a:t>ソーラーモードアプリ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も。</a:t>
            </a:r>
            <a:endParaRPr kumimoji="1" lang="ja-JP" altLang="en-US" sz="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770117-4A7A-76E3-043C-AB376C0CBE28}"/>
              </a:ext>
            </a:extLst>
          </p:cNvPr>
          <p:cNvSpPr txBox="1"/>
          <p:nvPr/>
        </p:nvSpPr>
        <p:spPr>
          <a:xfrm>
            <a:off x="3282152" y="4703482"/>
            <a:ext cx="384117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停電時でもお湯が使え</a:t>
            </a:r>
            <a:r>
              <a:rPr lang="ja-JP" altLang="en-US" sz="85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！  断水時には生活用水をカンタンに確保できる！</a:t>
            </a:r>
            <a:endParaRPr lang="en-US" altLang="ja-JP" sz="85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850" b="1" i="0" u="none" strike="noStrike" spc="-100" dirty="0" smtClean="0">
                <a:solidFill>
                  <a:srgbClr val="000000"/>
                </a:solidFill>
                <a:latin typeface="HiraginoUDSansStd-W5"/>
              </a:rPr>
              <a:t>停電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に備え</a:t>
            </a:r>
            <a:r>
              <a:rPr lang="ja-JP" altLang="en-US" sz="850" b="1" i="0" u="none" strike="noStrike" spc="-300" dirty="0">
                <a:solidFill>
                  <a:srgbClr val="000000"/>
                </a:solidFill>
                <a:latin typeface="HiraginoUDSansStd-W5"/>
              </a:rPr>
              <a:t>、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貯湯タンクにお湯を満タン湧き上げ！断水に備えて浴槽に水はり。</a:t>
            </a:r>
            <a:endParaRPr kumimoji="1" lang="ja-JP" altLang="en-US" sz="850" b="1" spc="-1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345603-45DC-6020-CC26-D7B495D7CC4F}"/>
              </a:ext>
            </a:extLst>
          </p:cNvPr>
          <p:cNvSpPr txBox="1"/>
          <p:nvPr/>
        </p:nvSpPr>
        <p:spPr>
          <a:xfrm>
            <a:off x="3282152" y="5164771"/>
            <a:ext cx="35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3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本脚</a:t>
            </a:r>
            <a:r>
              <a:rPr lang="ja-JP" altLang="en-US" sz="800" b="1" i="0" u="none" strike="noStrike" spc="-80" baseline="0" dirty="0">
                <a:solidFill>
                  <a:srgbClr val="000000"/>
                </a:solidFill>
                <a:latin typeface="HiraginoUDSansStd-W5"/>
              </a:rPr>
              <a:t>で</a:t>
            </a:r>
            <a:r>
              <a:rPr lang="ja-JP" altLang="en-US" sz="1000" b="1" i="0" u="none" strike="noStrike" spc="-80" baseline="0" dirty="0">
                <a:solidFill>
                  <a:srgbClr val="E60012"/>
                </a:solidFill>
                <a:latin typeface="HiraginoUDSansStd-W5"/>
              </a:rPr>
              <a:t>クラス</a:t>
            </a:r>
            <a:r>
              <a:rPr lang="en-US" altLang="ja-JP" sz="1200" b="1" spc="-80" dirty="0">
                <a:solidFill>
                  <a:srgbClr val="E60012"/>
                </a:solidFill>
                <a:latin typeface="HiraginoUDSansStd-W5"/>
              </a:rPr>
              <a:t>S</a:t>
            </a:r>
            <a:r>
              <a:rPr lang="ja-JP" altLang="en-US" sz="1000" b="1" spc="-80" dirty="0">
                <a:solidFill>
                  <a:srgbClr val="E60012"/>
                </a:solidFill>
                <a:latin typeface="HiraginoUDSansStd-W5"/>
              </a:rPr>
              <a:t>対応   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の耐震設計</a:t>
            </a:r>
            <a:r>
              <a:rPr lang="ja-JP" altLang="en-US" sz="800" b="1" spc="-80" dirty="0">
                <a:solidFill>
                  <a:srgbClr val="000000"/>
                </a:solidFill>
                <a:latin typeface="HiraginoUDSansStd-W5"/>
              </a:rPr>
              <a:t>。</a:t>
            </a:r>
            <a:endParaRPr lang="en-US" altLang="ja-JP" sz="800" b="1" i="0" u="none" strike="noStrike" spc="-80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2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転倒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防止策として</a:t>
            </a:r>
            <a:r>
              <a:rPr lang="ja-JP" altLang="en-US" sz="1000" b="1" u="sng" spc="-30" dirty="0">
                <a:latin typeface="HiraginoUDSansStd-W5"/>
              </a:rPr>
              <a:t>脚の強度、設置方法にも配慮</a:t>
            </a:r>
            <a:r>
              <a:rPr lang="ja-JP" altLang="en-US" sz="1000" b="1" u="sng" spc="-500" dirty="0">
                <a:latin typeface="HiraginoUDSansStd-W5"/>
              </a:rPr>
              <a:t>。</a:t>
            </a: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r>
              <a:rPr lang="ja-JP" altLang="en-US" sz="600" b="1" dirty="0">
                <a:latin typeface="HiraginoUDSansStd-W5"/>
              </a:rPr>
              <a:t>地上及び</a:t>
            </a:r>
            <a:r>
              <a:rPr lang="en-US" altLang="ja-JP" sz="800" b="1" dirty="0">
                <a:latin typeface="HiraginoUDSansStd-W5"/>
              </a:rPr>
              <a:t>1F</a:t>
            </a:r>
            <a:r>
              <a:rPr lang="ja-JP" altLang="en-US" sz="600" b="1" dirty="0">
                <a:latin typeface="HiraginoUDSansStd-W5"/>
              </a:rPr>
              <a:t>において。</a:t>
            </a:r>
            <a:endParaRPr kumimoji="1" lang="ja-JP" altLang="en-US" sz="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46D104-A8BC-D595-81B8-6A5555100EC9}"/>
              </a:ext>
            </a:extLst>
          </p:cNvPr>
          <p:cNvSpPr txBox="1"/>
          <p:nvPr/>
        </p:nvSpPr>
        <p:spPr>
          <a:xfrm>
            <a:off x="4369509" y="5103419"/>
            <a:ext cx="152723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endParaRPr kumimoji="1" lang="ja-JP" altLang="en-US" sz="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67FA82-70E4-0F7D-9E22-F544E442E03C}"/>
              </a:ext>
            </a:extLst>
          </p:cNvPr>
          <p:cNvSpPr txBox="1"/>
          <p:nvPr/>
        </p:nvSpPr>
        <p:spPr>
          <a:xfrm>
            <a:off x="3277975" y="5662718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オールステンレス</a:t>
            </a:r>
            <a:r>
              <a:rPr kumimoji="1" lang="ja-JP" altLang="en-US" sz="800" b="1" dirty="0"/>
              <a:t>で</a:t>
            </a:r>
            <a:r>
              <a:rPr kumimoji="1" lang="ja-JP" altLang="en-US" sz="1000" b="1" u="sng" dirty="0"/>
              <a:t>耐腐食性と耐久性</a:t>
            </a:r>
            <a:r>
              <a:rPr kumimoji="1" lang="ja-JP" altLang="en-US" sz="800" b="1" dirty="0"/>
              <a:t>がさらに向</a:t>
            </a:r>
            <a:r>
              <a:rPr kumimoji="1" lang="ja-JP" altLang="en-US" sz="800" b="1" spc="-150" dirty="0"/>
              <a:t>上</a:t>
            </a:r>
            <a:r>
              <a:rPr kumimoji="1" lang="ja-JP" altLang="en-US" sz="800" b="1" spc="-500" dirty="0"/>
              <a:t>！</a:t>
            </a:r>
            <a:r>
              <a:rPr kumimoji="1" lang="ja-JP" altLang="en-US" sz="700" b="1" dirty="0"/>
              <a:t>（接続部を除く）</a:t>
            </a:r>
            <a:endParaRPr kumimoji="1" lang="ja-JP" altLang="en-US" sz="7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C3888CC-0D5A-66AB-E29C-351336CDC9B1}"/>
              </a:ext>
            </a:extLst>
          </p:cNvPr>
          <p:cNvSpPr txBox="1"/>
          <p:nvPr/>
        </p:nvSpPr>
        <p:spPr>
          <a:xfrm>
            <a:off x="3277975" y="6093993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おふろのお湯を排水すると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自動で配管を洗</a:t>
            </a:r>
            <a:r>
              <a:rPr kumimoji="1" lang="ja-JP" altLang="en-US" sz="1000" b="1" spc="-150" dirty="0">
                <a:solidFill>
                  <a:srgbClr val="E60012"/>
                </a:solidFill>
              </a:rPr>
              <a:t>浄！</a:t>
            </a:r>
            <a:endParaRPr kumimoji="1" lang="ja-JP" altLang="en-US" sz="700" spc="-15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19A695-8C5B-93F9-11AE-FE1F9EDA6192}"/>
              </a:ext>
            </a:extLst>
          </p:cNvPr>
          <p:cNvSpPr txBox="1"/>
          <p:nvPr/>
        </p:nvSpPr>
        <p:spPr>
          <a:xfrm>
            <a:off x="286433" y="6429796"/>
            <a:ext cx="70122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dirty="0">
                <a:latin typeface="HiraginoUDSansStd-W5"/>
              </a:rPr>
              <a:t>※</a:t>
            </a:r>
            <a:r>
              <a:rPr lang="ja-JP" altLang="en-US" sz="600" b="1" dirty="0">
                <a:latin typeface="GothicBBBPro-Medium"/>
              </a:rPr>
              <a:t>条</a:t>
            </a:r>
            <a:r>
              <a:rPr lang="ja-JP" altLang="en-US" sz="600" b="1" spc="-300" dirty="0">
                <a:latin typeface="GothicBBBPro-Medium"/>
              </a:rPr>
              <a:t>件</a:t>
            </a:r>
            <a:r>
              <a:rPr lang="ja-JP" altLang="en-US" sz="600" b="1" dirty="0">
                <a:latin typeface="GothicBBBPro-Medium"/>
              </a:rPr>
              <a:t>（当社試算</a:t>
            </a:r>
            <a:r>
              <a:rPr lang="ja-JP" altLang="en-US" sz="600" b="1" spc="-500" dirty="0">
                <a:latin typeface="GothicBBBPro-Medium"/>
              </a:rPr>
              <a:t>）</a:t>
            </a:r>
            <a:r>
              <a:rPr lang="ja-JP" altLang="en-US" sz="600" b="1" spc="-150" dirty="0">
                <a:latin typeface="GothicBBBPro-Medium"/>
              </a:rPr>
              <a:t>：</a:t>
            </a:r>
            <a:r>
              <a:rPr lang="ja-JP" altLang="en-US" sz="600" b="1" dirty="0">
                <a:latin typeface="GothicBBBPro-Medium"/>
              </a:rPr>
              <a:t>●東京地区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使用湯量</a:t>
            </a:r>
            <a:r>
              <a:rPr lang="en-US" altLang="ja-JP" sz="700" b="1" dirty="0">
                <a:latin typeface="GothicBBBPro-Medium"/>
              </a:rPr>
              <a:t>43</a:t>
            </a:r>
            <a:r>
              <a:rPr lang="en-US" altLang="ja-JP" sz="600" b="1" dirty="0">
                <a:latin typeface="GothicBBBPro-Medium"/>
              </a:rPr>
              <a:t>℃</a:t>
            </a:r>
            <a:r>
              <a:rPr lang="ja-JP" altLang="en-US" sz="600" b="1" dirty="0">
                <a:latin typeface="GothicBBBPro-Medium"/>
              </a:rPr>
              <a:t>換算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en-US" altLang="ja-JP" sz="750" b="1" dirty="0">
                <a:latin typeface="GothicBBBPro-Medium"/>
              </a:rPr>
              <a:t>421L</a:t>
            </a:r>
            <a:r>
              <a:rPr lang="ja-JP" altLang="en-US" sz="600" b="1" dirty="0">
                <a:latin typeface="GothicBBBPro-Medium"/>
              </a:rPr>
              <a:t>／日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運転モードはお買い上げ時の設定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</a:t>
            </a:r>
            <a:r>
              <a:rPr lang="ja-JP" altLang="en-US" sz="600" b="1" spc="-20" dirty="0">
                <a:latin typeface="GothicBBBPro-Medium"/>
              </a:rPr>
              <a:t>東京</a:t>
            </a:r>
            <a:r>
              <a:rPr lang="ja-JP" altLang="en-US" sz="600" b="1" spc="-20" dirty="0" smtClean="0">
                <a:latin typeface="GothicBBBPro-Medium"/>
              </a:rPr>
              <a:t>電力エナジーパートナー</a:t>
            </a:r>
            <a:r>
              <a:rPr lang="ja-JP" altLang="en-US" sz="600" b="1" dirty="0" smtClean="0">
                <a:latin typeface="GothicBBBPro-Medium"/>
              </a:rPr>
              <a:t>「電化上手</a:t>
            </a:r>
            <a:r>
              <a:rPr lang="ja-JP" altLang="en-US" sz="600" b="1" spc="-300" dirty="0" smtClean="0">
                <a:latin typeface="GothicBBBPro-Medium"/>
              </a:rPr>
              <a:t>」</a:t>
            </a:r>
            <a:r>
              <a:rPr lang="ja-JP" altLang="en-US" sz="600" b="1" dirty="0">
                <a:latin typeface="GothicBBBPro-Medium"/>
              </a:rPr>
              <a:t>基本</a:t>
            </a:r>
            <a:r>
              <a:rPr lang="ja-JP" altLang="en-US" sz="600" b="1" dirty="0" smtClean="0">
                <a:latin typeface="GothicBBBPro-Medium"/>
              </a:rPr>
              <a:t>料金含まず。</a:t>
            </a:r>
            <a:r>
              <a:rPr lang="ja-JP" altLang="en-US" sz="600" b="1" dirty="0">
                <a:latin typeface="GothicBBBPro-Medium"/>
              </a:rPr>
              <a:t>燃料調整額</a:t>
            </a:r>
            <a:r>
              <a:rPr lang="ja-JP" altLang="en-US" sz="600" b="1" dirty="0" smtClean="0">
                <a:latin typeface="GothicBBBPro-Medium"/>
              </a:rPr>
              <a:t>（</a:t>
            </a:r>
            <a:r>
              <a:rPr lang="ja-JP" altLang="en-US" sz="600" b="1" dirty="0" smtClean="0">
                <a:latin typeface="GothicBBBPro-Medium"/>
              </a:rPr>
              <a:t>電気･ガス料金支援</a:t>
            </a:r>
            <a:r>
              <a:rPr lang="ja-JP" altLang="en-US" sz="600" b="1" dirty="0" smtClean="0">
                <a:latin typeface="GothicBBBPro-Medium"/>
              </a:rPr>
              <a:t>含まず</a:t>
            </a:r>
            <a:r>
              <a:rPr lang="ja-JP" altLang="en-US" sz="600" b="1" spc="-500" dirty="0">
                <a:latin typeface="GothicBBBPro-Medium"/>
              </a:rPr>
              <a:t>）</a:t>
            </a:r>
            <a:r>
              <a:rPr lang="ja-JP" altLang="en-US" sz="600" b="1" dirty="0">
                <a:latin typeface="GothicBBBPro-Medium"/>
              </a:rPr>
              <a:t>、</a:t>
            </a:r>
            <a:endParaRPr lang="en-US" altLang="ja-JP" sz="600" b="1" dirty="0">
              <a:latin typeface="GothicBBBPro-Medium"/>
            </a:endParaRPr>
          </a:p>
          <a:p>
            <a:pPr algn="just"/>
            <a:r>
              <a:rPr lang="ja-JP" altLang="en-US" sz="600" b="1" dirty="0">
                <a:latin typeface="GothicBBBPro-Medium"/>
              </a:rPr>
              <a:t>　再エネ賦課金含む。</a:t>
            </a:r>
            <a:r>
              <a:rPr lang="ja-JP" altLang="en-US" sz="600" b="1" dirty="0" smtClean="0">
                <a:latin typeface="GothicBBBPro-Medium"/>
              </a:rPr>
              <a:t>●</a:t>
            </a:r>
            <a:r>
              <a:rPr lang="en-US" altLang="ja-JP" sz="600" b="1" dirty="0" smtClean="0">
                <a:latin typeface="GothicBBBPro-Medium"/>
              </a:rPr>
              <a:t>2024</a:t>
            </a:r>
            <a:r>
              <a:rPr lang="ja-JP" altLang="en-US" sz="600" b="1" dirty="0">
                <a:latin typeface="GothicBBBPro-Medium"/>
              </a:rPr>
              <a:t>年</a:t>
            </a:r>
            <a:r>
              <a:rPr lang="en-US" altLang="ja-JP" sz="600" b="1" dirty="0">
                <a:latin typeface="GothicBBBPro-Medium"/>
              </a:rPr>
              <a:t>10</a:t>
            </a:r>
            <a:r>
              <a:rPr lang="ja-JP" altLang="en-US" sz="600" b="1" dirty="0">
                <a:latin typeface="GothicBBBPro-Medium"/>
              </a:rPr>
              <a:t>月使用分まで</a:t>
            </a:r>
            <a:r>
              <a:rPr lang="ja-JP" altLang="en-US" sz="600" b="1" dirty="0" smtClean="0">
                <a:latin typeface="GothicBBBPro-Medium"/>
              </a:rPr>
              <a:t>は、電気･ガス料金支援として </a:t>
            </a:r>
            <a:r>
              <a:rPr lang="en-US" altLang="ja-JP" sz="600" b="1" dirty="0" smtClean="0">
                <a:latin typeface="GothicBBBPro-Medium"/>
              </a:rPr>
              <a:t>CHP-37AW1</a:t>
            </a:r>
            <a:r>
              <a:rPr lang="ja-JP" altLang="en-US" sz="600" b="1" dirty="0">
                <a:latin typeface="GothicBBBPro-Medium"/>
              </a:rPr>
              <a:t>は</a:t>
            </a:r>
            <a:r>
              <a:rPr lang="en-US" altLang="ja-JP" sz="600" b="1" dirty="0">
                <a:latin typeface="GothicBBBPro-Medium"/>
              </a:rPr>
              <a:t>6,800</a:t>
            </a:r>
            <a:r>
              <a:rPr lang="ja-JP" altLang="en-US" sz="600" b="1" dirty="0">
                <a:latin typeface="GothicBBBPro-Medium"/>
              </a:rPr>
              <a:t>円</a:t>
            </a:r>
            <a:r>
              <a:rPr lang="ja-JP" altLang="en-US" sz="600" b="1" dirty="0" smtClean="0">
                <a:latin typeface="GothicBBBPro-Medium"/>
              </a:rPr>
              <a:t>、</a:t>
            </a:r>
            <a:r>
              <a:rPr lang="en-US" altLang="ja-JP" sz="600" b="1" dirty="0" smtClean="0">
                <a:latin typeface="GothicBBBPro-Medium"/>
              </a:rPr>
              <a:t>CHP-37AZ1</a:t>
            </a:r>
            <a:r>
              <a:rPr lang="ja-JP" altLang="en-US" sz="600" b="1" dirty="0" smtClean="0">
                <a:latin typeface="GothicBBBPro-Medium"/>
              </a:rPr>
              <a:t>は</a:t>
            </a:r>
            <a:r>
              <a:rPr lang="en-US" altLang="ja-JP" sz="600" b="1" dirty="0" smtClean="0">
                <a:latin typeface="GothicBBBPro-Medium"/>
              </a:rPr>
              <a:t>5,600</a:t>
            </a:r>
            <a:r>
              <a:rPr lang="ja-JP" altLang="en-US" sz="600" b="1" dirty="0" smtClean="0">
                <a:latin typeface="GothicBBBPro-Medium"/>
              </a:rPr>
              <a:t>円</a:t>
            </a:r>
            <a:r>
              <a:rPr lang="ja-JP" altLang="en-US" sz="600" b="1" dirty="0" smtClean="0">
                <a:latin typeface="GothicBBBPro-Medium"/>
              </a:rPr>
              <a:t>の値引きが行われます。</a:t>
            </a:r>
            <a:endParaRPr lang="en-US" altLang="ja-JP" sz="600" b="1" dirty="0">
              <a:latin typeface="GothicBBBPro-Medium"/>
            </a:endParaRPr>
          </a:p>
          <a:p>
            <a:pPr algn="just"/>
            <a:r>
              <a:rPr lang="ja-JP" altLang="en-US" sz="600" b="1" dirty="0" smtClean="0">
                <a:latin typeface="GothicBBBPro-Medium"/>
              </a:rPr>
              <a:t>（</a:t>
            </a:r>
            <a:r>
              <a:rPr lang="en-US" altLang="ja-JP" sz="750" b="1" spc="-10" dirty="0" smtClean="0">
                <a:latin typeface="GothicBBBPro-Medium"/>
              </a:rPr>
              <a:t>2024</a:t>
            </a:r>
            <a:r>
              <a:rPr lang="ja-JP" altLang="en-US" sz="600" b="1" spc="-10" dirty="0" smtClean="0">
                <a:latin typeface="GothicBBBPro-Medium"/>
              </a:rPr>
              <a:t>年</a:t>
            </a:r>
            <a:r>
              <a:rPr lang="en-US" altLang="ja-JP" sz="750" b="1" spc="-10" dirty="0">
                <a:latin typeface="GothicBBBPro-Medium"/>
              </a:rPr>
              <a:t>9</a:t>
            </a:r>
            <a:r>
              <a:rPr lang="ja-JP" altLang="en-US" sz="600" b="1" spc="-10" dirty="0" smtClean="0">
                <a:latin typeface="GothicBBBPro-Medium"/>
              </a:rPr>
              <a:t>月</a:t>
            </a:r>
            <a:r>
              <a:rPr lang="ja-JP" altLang="en-US" sz="600" b="1" spc="-10" dirty="0">
                <a:latin typeface="GothicBBBPro-Medium"/>
              </a:rPr>
              <a:t>現在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spc="-10" dirty="0">
                <a:latin typeface="GothicBBBPro-Medium"/>
              </a:rPr>
              <a:t>当社調べ</a:t>
            </a:r>
            <a:r>
              <a:rPr lang="ja-JP" altLang="en-US" sz="600" b="1" spc="-300" dirty="0">
                <a:latin typeface="GothicBBBPro-Medium"/>
              </a:rPr>
              <a:t>）</a:t>
            </a:r>
            <a:r>
              <a:rPr lang="ja-JP" altLang="en-US" sz="600" b="1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dirty="0">
                <a:latin typeface="GothicBBBPro-Medium"/>
              </a:rPr>
              <a:t>●お住まいの地域</a:t>
            </a:r>
            <a:r>
              <a:rPr lang="ja-JP" altLang="en-US" sz="600" b="1" spc="-300" dirty="0">
                <a:latin typeface="GothicBBBPro-Medium"/>
              </a:rPr>
              <a:t>、</a:t>
            </a:r>
            <a:r>
              <a:rPr lang="ja-JP" altLang="en-US" sz="600" b="1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9B07D78-7B2F-E9A2-0AF4-F59C2E3C17C2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E59A3A1-2852-F57E-A0D9-581851405647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07BCB0A-A4EC-2FCE-50F8-8676F9CEE2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7BC03CE-6320-239F-49DB-AF971EFCDE15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DAEACA2-C6BE-A460-EB30-9EBB7410F027}"/>
              </a:ext>
            </a:extLst>
          </p:cNvPr>
          <p:cNvSpPr txBox="1"/>
          <p:nvPr/>
        </p:nvSpPr>
        <p:spPr>
          <a:xfrm>
            <a:off x="3702304" y="7098306"/>
            <a:ext cx="173310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</a:t>
            </a:r>
            <a:r>
              <a:rPr lang="ja-JP" altLang="en-US" sz="800" b="1" i="0" u="none" strike="noStrike" spc="-30" dirty="0" smtClean="0">
                <a:latin typeface="HiraginoUDSansStd-W5"/>
              </a:rPr>
              <a:t>なら</a:t>
            </a:r>
            <a:endParaRPr lang="en-US" altLang="ja-JP" sz="800" b="1" i="0" u="none" strike="noStrike" spc="-3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 smtClean="0">
                <a:latin typeface="HiraginoUDSansStd-W5"/>
              </a:rPr>
              <a:t>コロナ</a:t>
            </a:r>
            <a:r>
              <a:rPr lang="ja-JP" altLang="en-US" sz="800" b="1" i="0" u="none" strike="noStrike" spc="-120" dirty="0" smtClean="0">
                <a:latin typeface="HiraginoUDSansStd-W5"/>
              </a:rPr>
              <a:t>快適</a:t>
            </a:r>
            <a:r>
              <a:rPr lang="ja-JP" altLang="en-US" sz="800" b="1" i="0" u="none" strike="noStrike" spc="-120" dirty="0">
                <a:latin typeface="HiraginoUDSansStd-W5"/>
              </a:rPr>
              <a:t>ホームアプリを使って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、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遠隔操作や</a:t>
            </a:r>
            <a:r>
              <a:rPr lang="ja-JP" altLang="en-US" sz="800" b="1" i="0" u="none" strike="noStrike" spc="-120" dirty="0">
                <a:latin typeface="HiraginoUDSansStd-W5"/>
              </a:rPr>
              <a:t>見える化が可能に</a:t>
            </a:r>
            <a:r>
              <a:rPr lang="ja-JP" altLang="en-US" sz="800" b="1" i="0" u="none" strike="noStrike" spc="-120" dirty="0" smtClean="0">
                <a:latin typeface="HiraginoUDSansStd-W5"/>
              </a:rPr>
              <a:t>。</a:t>
            </a:r>
            <a:endParaRPr lang="en-US" altLang="ja-JP" sz="800" b="1" i="0" u="none" strike="noStrike" spc="-120" dirty="0" smtClean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 smtClean="0">
                <a:latin typeface="HiraginoUDSansStd-W5"/>
              </a:rPr>
              <a:t>自宅</a:t>
            </a:r>
            <a:r>
              <a:rPr lang="ja-JP" altLang="en-US" sz="800" b="1" i="0" u="none" strike="noStrike" spc="-120" dirty="0">
                <a:latin typeface="HiraginoUDSansStd-W5"/>
              </a:rPr>
              <a:t>や離れて</a:t>
            </a:r>
            <a:r>
              <a:rPr lang="ja-JP" altLang="en-US" sz="800" b="1" i="0" u="none" strike="noStrike" spc="-120" dirty="0" smtClean="0">
                <a:latin typeface="HiraginoUDSansStd-W5"/>
              </a:rPr>
              <a:t>暮らす</a:t>
            </a:r>
            <a:r>
              <a:rPr lang="ja-JP" altLang="en-US" sz="800" b="1" i="0" u="none" strike="noStrike" spc="-120" dirty="0">
                <a:latin typeface="HiraginoUDSansStd-W5"/>
              </a:rPr>
              <a:t>ご家族の見まもりもできます。</a:t>
            </a:r>
            <a:endParaRPr lang="ja-JP" altLang="en-US" b="1" spc="-12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72B7808-67D1-7AC2-FAD3-0BD2038D5A8F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7FDE042-DF69-CB35-7F4C-5587DA1FAAF9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95CC96D-8086-7EA6-9EBC-31F63BC1E7A2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1995252-99E0-2BFA-AFA9-63AD86B95AE1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DD6C825-7197-F17F-6224-8E8CEA9A8C4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9417C21-D83B-6D8C-D0F5-3833CE62B114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A05DDC5-C5D0-302D-4D69-76CCE0DADADB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D9A4C99-5C97-E782-EBAE-9B022F98BC1F}"/>
              </a:ext>
            </a:extLst>
          </p:cNvPr>
          <p:cNvGrpSpPr/>
          <p:nvPr/>
        </p:nvGrpSpPr>
        <p:grpSpPr>
          <a:xfrm>
            <a:off x="3249344" y="7837725"/>
            <a:ext cx="2064256" cy="327818"/>
            <a:chOff x="3249344" y="7837725"/>
            <a:chExt cx="2064256" cy="327818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A53CD5A-ABE2-E8C1-155E-375DE32D172E}"/>
                </a:ext>
              </a:extLst>
            </p:cNvPr>
            <p:cNvGrpSpPr/>
            <p:nvPr/>
          </p:nvGrpSpPr>
          <p:grpSpPr>
            <a:xfrm>
              <a:off x="3249344" y="7857766"/>
              <a:ext cx="2064256" cy="307777"/>
              <a:chOff x="3249344" y="7857766"/>
              <a:chExt cx="2064256" cy="307777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D4BBA910-D8F9-E8DA-352F-7E2EA74B40EA}"/>
                  </a:ext>
                </a:extLst>
              </p:cNvPr>
              <p:cNvGrpSpPr/>
              <p:nvPr/>
            </p:nvGrpSpPr>
            <p:grpSpPr>
              <a:xfrm>
                <a:off x="3269632" y="7898104"/>
                <a:ext cx="2043968" cy="245458"/>
                <a:chOff x="537099" y="7898104"/>
                <a:chExt cx="2043968" cy="245458"/>
              </a:xfrm>
            </p:grpSpPr>
            <p:sp>
              <p:nvSpPr>
                <p:cNvPr id="81" name="正方形/長方形 80">
                  <a:extLst>
                    <a:ext uri="{FF2B5EF4-FFF2-40B4-BE49-F238E27FC236}">
                      <a16:creationId xmlns:a16="http://schemas.microsoft.com/office/drawing/2014/main" id="{DBDB2012-3AE3-E478-A45F-990FEE6CC9C0}"/>
                    </a:ext>
                  </a:extLst>
                </p:cNvPr>
                <p:cNvSpPr/>
                <p:nvPr/>
              </p:nvSpPr>
              <p:spPr>
                <a:xfrm>
                  <a:off x="537099" y="7898104"/>
                  <a:ext cx="245243" cy="245458"/>
                </a:xfrm>
                <a:prstGeom prst="rect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835B7F54-C39F-9B2D-87C1-EF62EB510B2F}"/>
                    </a:ext>
                  </a:extLst>
                </p:cNvPr>
                <p:cNvSpPr/>
                <p:nvPr/>
              </p:nvSpPr>
              <p:spPr>
                <a:xfrm>
                  <a:off x="782343" y="7898104"/>
                  <a:ext cx="1798724" cy="245458"/>
                </a:xfrm>
                <a:prstGeom prst="rect">
                  <a:avLst/>
                </a:prstGeom>
                <a:solidFill>
                  <a:srgbClr val="0B377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EC8A7115-54B5-69C7-3D4E-D196B17D6D66}"/>
                  </a:ext>
                </a:extLst>
              </p:cNvPr>
              <p:cNvGrpSpPr/>
              <p:nvPr/>
            </p:nvGrpSpPr>
            <p:grpSpPr>
              <a:xfrm>
                <a:off x="3249344" y="7857766"/>
                <a:ext cx="1600714" cy="307777"/>
                <a:chOff x="3249344" y="7857766"/>
                <a:chExt cx="1600714" cy="307777"/>
              </a:xfrm>
            </p:grpSpPr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EBFF82A-FC1E-0B7E-CAF3-FB6D4BEEB3DB}"/>
                    </a:ext>
                  </a:extLst>
                </p:cNvPr>
                <p:cNvSpPr txBox="1"/>
                <p:nvPr/>
              </p:nvSpPr>
              <p:spPr>
                <a:xfrm>
                  <a:off x="3506800" y="7880850"/>
                  <a:ext cx="134325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1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レジリエンス機能</a:t>
                  </a:r>
                  <a:endParaRPr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C197E095-E03D-C598-B75D-00EF53C6241D}"/>
                    </a:ext>
                  </a:extLst>
                </p:cNvPr>
                <p:cNvSpPr txBox="1"/>
                <p:nvPr/>
              </p:nvSpPr>
              <p:spPr>
                <a:xfrm>
                  <a:off x="3249344" y="7857766"/>
                  <a:ext cx="31726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2</a:t>
                  </a:r>
                  <a:endParaRPr lang="ja-JP" altLang="en-US" sz="14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3B3D096-2AE3-F7B7-4936-00738E0F63B7}"/>
                </a:ext>
              </a:extLst>
            </p:cNvPr>
            <p:cNvSpPr txBox="1"/>
            <p:nvPr/>
          </p:nvSpPr>
          <p:spPr>
            <a:xfrm rot="271158">
              <a:off x="4771638" y="7837725"/>
              <a:ext cx="338284" cy="18239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00" spc="-2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NEW</a:t>
              </a:r>
              <a:endParaRPr kumimoji="1" lang="ja-JP" altLang="en-US" sz="400" spc="-2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787D330-A9E8-0A7F-6F26-60A5C55EF6EB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天気予報から自動制御で最適な沸き上げ運転ができます。</a:t>
            </a:r>
            <a:endParaRPr lang="ja-JP" altLang="en-US" b="1" spc="-5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8F4DF7A-FB08-E44D-CAEE-7B3DF7F1FB18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5D7361E-0898-DD2E-75E1-32A787BA4D5B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3814A80-3CA7-9873-22EC-4531B952F95C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6AAB306-0C43-8D55-0F7D-F8CED6E71E44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A3787B-F640-85A7-8EB6-5466EB062D46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765F0D9-57F1-DD42-653F-DEA0D109F8CD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1AE87ED-C0E7-8810-875F-AB40849237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A92F969-E96C-1B3E-915B-5A18AB8A8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8D720ED-7CB2-2F4F-91A4-D63C0DB50E3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57" y="8991868"/>
            <a:ext cx="2074461" cy="115741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F401ACA7-AFF4-4E91-C31A-EEAE2D7D26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B39A1D-C35A-EB39-1631-E00975743B53}"/>
              </a:ext>
            </a:extLst>
          </p:cNvPr>
          <p:cNvSpPr txBox="1"/>
          <p:nvPr/>
        </p:nvSpPr>
        <p:spPr>
          <a:xfrm>
            <a:off x="5452041" y="7323270"/>
            <a:ext cx="18014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45E8026B-EF3E-AADC-D3C1-4B591B1404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7E04EB24-BB50-399E-4BB6-7F6D7E85213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333538-8B1F-DDAE-4E13-608E59E6A88E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3F29B68-07B0-8D46-7E03-070D6F2208D0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B5CD090-B39A-C3F6-BB8C-F78FAC0AF93C}"/>
              </a:ext>
            </a:extLst>
          </p:cNvPr>
          <p:cNvSpPr txBox="1"/>
          <p:nvPr/>
        </p:nvSpPr>
        <p:spPr>
          <a:xfrm>
            <a:off x="5508248" y="8383633"/>
            <a:ext cx="163997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500" b="1" i="0" u="none" strike="noStrike" spc="-60" dirty="0">
                <a:latin typeface="GothicBBBPro-Medium"/>
              </a:rPr>
              <a:t>※</a:t>
            </a:r>
            <a:r>
              <a:rPr lang="ja-JP" altLang="en-US" sz="500" b="1" i="0" u="none" strike="noStrike" spc="-60" dirty="0">
                <a:latin typeface="GothicBBBPro-Medium"/>
              </a:rPr>
              <a:t>対応するエコキュートについては裏面をご確認ください。</a:t>
            </a:r>
            <a:endParaRPr lang="ja-JP" altLang="en-US" sz="500" b="1" spc="-60" dirty="0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A95621E6-3664-B075-AA2C-3E59B2413DEF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D411424A-8590-3E90-3B8C-C194D1EC1EDA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D6AFB61E-6365-3281-BA30-8CA20644ACB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6B2B92A1-A01D-C004-AF9C-15FA0CEFA34A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0C10C49A-1083-902A-C8DA-3006C00E0AEA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F7AB0FA0-A79A-833F-6D34-F176343F6D04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18F6FD-8A5E-2F82-5016-18D841EC02A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63D8879F-FDD7-3511-F974-888A2C7E8B6D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FDA1F313-13B1-F246-755E-DEA80889F977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0B86E18C-8915-C312-E9FF-6313D863A7AE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9C3C1A13-1288-8175-1A6C-A5BB8CDFC52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F967137C-CE62-AE36-DFC2-6EA9D8613C1C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31B19EFA-723C-7DDF-CD1D-FE26F7BE405A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09ED3DE8-7C44-B721-8001-0249F275920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7CD7088-4FDF-CC48-8819-1157EEBDE2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F7DF765-72B5-A348-FE00-0240F851B686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0FB8C09C-50A8-5F1C-8B59-3F01D230ED0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B0FEC3D4-6AC1-8362-DDA8-9FC2FF6569C8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47B14136-BAD5-C59F-4A9F-918801A17F1B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FB2C5A7-71BE-5F07-633F-05600D9D8A5B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BE0673F5-F88F-8BBE-188C-0E63A5283F4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5B56513-2EF8-3B2F-7863-F90786077105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100E6A8-A825-8530-7BCA-3504111F3A5D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CB3875D6-724B-BEF0-04D6-4133B7B50CC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CC78F15-23E7-5A9C-BF6A-4785988B1B4F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ABAB272B-EDDF-ABDA-B4E5-250873CDE648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C04E1B78-BE7B-5B41-D7D9-03E87A8289E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E69E5F2B-EA9E-CDC3-20AD-BC403CB92B3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D4AFE4F8-1F12-058C-3026-2B9B9D3F69D0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337CD4A6-16C7-6B4D-6169-02BAB10E046E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BC5E02DE-8D0D-2B3B-BC02-3821BAFA95B6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6041EEFE-2E48-7A42-2B64-4C6A8305C0E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3ABAFCA5-6B8C-602E-239C-40D1F6A96515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A20A9CF-8F6D-C858-A30D-130E5DB1B443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B524FB6-BCC0-CD12-B602-290E474D35D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D3BD0E0-DBAA-30F7-FBDA-07C80099821F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D2AA93D1-6887-EE3C-5711-ADD22A2CFF12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53FD6C22-5884-4DB5-0C8A-ADF7909785ED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5870FF4A-1E5E-6001-081F-326B57E26EBE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24E6243-2FF7-71CB-AFA3-11FFE3A8C42E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5601F390-2080-6C38-774B-3B6E0CE7FE3B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0EEC5DB-D85A-D80B-3454-EADCDE2D59A4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D9DD25C7-9DFF-399A-ABF8-E611CC365725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E277784F-96B1-28A4-F212-4B4CE5AC3EA5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二等辺三角形 149">
                <a:extLst>
                  <a:ext uri="{FF2B5EF4-FFF2-40B4-BE49-F238E27FC236}">
                    <a16:creationId xmlns:a16="http://schemas.microsoft.com/office/drawing/2014/main" id="{12A81B81-9C72-522C-A478-364C165F08B5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BA94E17-7DF6-5B4F-AC62-D97FF4AAA03D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D5210-BF6D-00C3-839B-14CC4BDC42EE}"/>
              </a:ext>
            </a:extLst>
          </p:cNvPr>
          <p:cNvSpPr txBox="1"/>
          <p:nvPr/>
        </p:nvSpPr>
        <p:spPr>
          <a:xfrm>
            <a:off x="446035" y="9986612"/>
            <a:ext cx="235831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50" b="0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50" dirty="0">
                <a:latin typeface="GothicBBBPro-Medium"/>
              </a:rPr>
              <a:t>フルオートタイプの制御です。給湯専用タイプは最大</a:t>
            </a:r>
            <a:r>
              <a:rPr lang="en-US" altLang="ja-JP" sz="800" i="0" u="none" strike="noStrike" spc="-50" dirty="0">
                <a:latin typeface="GothicBBBPro-Medium"/>
              </a:rPr>
              <a:t>50</a:t>
            </a:r>
            <a:r>
              <a:rPr lang="ja-JP" altLang="en-US" sz="600" b="1" i="0" u="none" strike="noStrike" spc="-50" dirty="0">
                <a:latin typeface="GothicBBBPro-Medium"/>
              </a:rPr>
              <a:t>％。</a:t>
            </a:r>
            <a:endParaRPr lang="ja-JP" altLang="en-US" sz="600" b="1" spc="-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69FF0-28B5-BC1F-B7AE-334FD8ACE7AB}"/>
              </a:ext>
            </a:extLst>
          </p:cNvPr>
          <p:cNvSpPr txBox="1"/>
          <p:nvPr/>
        </p:nvSpPr>
        <p:spPr>
          <a:xfrm>
            <a:off x="1608967" y="2943000"/>
            <a:ext cx="294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0" dirty="0"/>
              <a:t>※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1570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567044-8F20-7EF8-AE9A-C26B65057D39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5AE7906-6C9C-49BA-E6E4-FAD397007FF9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957677D-7B7D-72BF-72E7-E5C6631CBC34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54E252B-107B-C442-5CD4-DB7186112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25A281C-F93C-00FA-C084-DAD0743E04A7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038F399-9803-FCF2-230E-0B86407155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6A25DB1-D77D-A4BB-4CFF-928D58592BEE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7C65F6-88A3-A886-6469-82032A5F4EF3}"/>
              </a:ext>
            </a:extLst>
          </p:cNvPr>
          <p:cNvSpPr txBox="1"/>
          <p:nvPr/>
        </p:nvSpPr>
        <p:spPr>
          <a:xfrm>
            <a:off x="225051" y="765842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2569192" y="4993808"/>
            <a:ext cx="2440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直線コネクタ 776">
            <a:extLst>
              <a:ext uri="{FF2B5EF4-FFF2-40B4-BE49-F238E27FC236}">
                <a16:creationId xmlns:a16="http://schemas.microsoft.com/office/drawing/2014/main" id="{8A5D1147-6489-23DD-C611-21354B208C8A}"/>
              </a:ext>
            </a:extLst>
          </p:cNvPr>
          <p:cNvCxnSpPr>
            <a:cxnSpLocks/>
          </p:cNvCxnSpPr>
          <p:nvPr/>
        </p:nvCxnSpPr>
        <p:spPr>
          <a:xfrm flipH="1">
            <a:off x="2569191" y="8859991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コネクタ 777">
            <a:extLst>
              <a:ext uri="{FF2B5EF4-FFF2-40B4-BE49-F238E27FC236}">
                <a16:creationId xmlns:a16="http://schemas.microsoft.com/office/drawing/2014/main" id="{D1FC9E05-FD9F-19B9-5EA4-028DF3364605}"/>
              </a:ext>
            </a:extLst>
          </p:cNvPr>
          <p:cNvCxnSpPr>
            <a:cxnSpLocks/>
          </p:cNvCxnSpPr>
          <p:nvPr/>
        </p:nvCxnSpPr>
        <p:spPr>
          <a:xfrm>
            <a:off x="4993276" y="1195239"/>
            <a:ext cx="0" cy="76647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コネクタ 778">
            <a:extLst>
              <a:ext uri="{FF2B5EF4-FFF2-40B4-BE49-F238E27FC236}">
                <a16:creationId xmlns:a16="http://schemas.microsoft.com/office/drawing/2014/main" id="{4F1DB034-9300-E52C-BFC0-1A5ECC9B5F36}"/>
              </a:ext>
            </a:extLst>
          </p:cNvPr>
          <p:cNvCxnSpPr>
            <a:cxnSpLocks/>
          </p:cNvCxnSpPr>
          <p:nvPr/>
        </p:nvCxnSpPr>
        <p:spPr>
          <a:xfrm flipH="1">
            <a:off x="2550532" y="1202100"/>
            <a:ext cx="15661" cy="93456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線コネクタ 797">
            <a:extLst>
              <a:ext uri="{FF2B5EF4-FFF2-40B4-BE49-F238E27FC236}">
                <a16:creationId xmlns:a16="http://schemas.microsoft.com/office/drawing/2014/main" id="{5CA59000-6C1D-CE44-967D-320D43FF86CD}"/>
              </a:ext>
            </a:extLst>
          </p:cNvPr>
          <p:cNvCxnSpPr>
            <a:cxnSpLocks/>
          </p:cNvCxnSpPr>
          <p:nvPr/>
        </p:nvCxnSpPr>
        <p:spPr>
          <a:xfrm flipH="1">
            <a:off x="285720" y="6050407"/>
            <a:ext cx="2272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7" name="図 48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8" y="1709872"/>
            <a:ext cx="1212280" cy="1248857"/>
          </a:xfrm>
          <a:prstGeom prst="rect">
            <a:avLst/>
          </a:prstGeom>
        </p:spPr>
      </p:pic>
      <p:grpSp>
        <p:nvGrpSpPr>
          <p:cNvPr id="488" name="グループ化 487">
            <a:extLst>
              <a:ext uri="{FF2B5EF4-FFF2-40B4-BE49-F238E27FC236}">
                <a16:creationId xmlns:a16="http://schemas.microsoft.com/office/drawing/2014/main" id="{FA7FBC87-9511-54BC-41A0-2FE91E5B583D}"/>
              </a:ext>
            </a:extLst>
          </p:cNvPr>
          <p:cNvGrpSpPr/>
          <p:nvPr/>
        </p:nvGrpSpPr>
        <p:grpSpPr>
          <a:xfrm>
            <a:off x="352721" y="1847952"/>
            <a:ext cx="1125513" cy="541345"/>
            <a:chOff x="391130" y="1876552"/>
            <a:chExt cx="1125513" cy="541345"/>
          </a:xfrm>
        </p:grpSpPr>
        <p:pic>
          <p:nvPicPr>
            <p:cNvPr id="489" name="図 488">
              <a:extLst>
                <a:ext uri="{FF2B5EF4-FFF2-40B4-BE49-F238E27FC236}">
                  <a16:creationId xmlns:a16="http://schemas.microsoft.com/office/drawing/2014/main" id="{AC6AF338-D657-A484-6CFF-DEAF972FC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490" name="グループ化 489">
              <a:extLst>
                <a:ext uri="{FF2B5EF4-FFF2-40B4-BE49-F238E27FC236}">
                  <a16:creationId xmlns:a16="http://schemas.microsoft.com/office/drawing/2014/main" id="{BBDA5C1D-CC5F-6451-349D-CEAA8C8A999C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491" name="グループ化 490">
                <a:extLst>
                  <a:ext uri="{FF2B5EF4-FFF2-40B4-BE49-F238E27FC236}">
                    <a16:creationId xmlns:a16="http://schemas.microsoft.com/office/drawing/2014/main" id="{5E261EBC-22B0-29E8-C94C-E904CE15A845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496" name="四角形: 角を丸くする 472">
                  <a:extLst>
                    <a:ext uri="{FF2B5EF4-FFF2-40B4-BE49-F238E27FC236}">
                      <a16:creationId xmlns:a16="http://schemas.microsoft.com/office/drawing/2014/main" id="{90D5C05B-AA61-944D-71FC-B9048961134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7" name="フリーフォーム: 図形 473">
                  <a:extLst>
                    <a:ext uri="{FF2B5EF4-FFF2-40B4-BE49-F238E27FC236}">
                      <a16:creationId xmlns:a16="http://schemas.microsoft.com/office/drawing/2014/main" id="{751DBC09-1DF8-F156-D0EE-E4359CFC2989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492" name="テキスト ボックス 491">
                <a:extLst>
                  <a:ext uri="{FF2B5EF4-FFF2-40B4-BE49-F238E27FC236}">
                    <a16:creationId xmlns:a16="http://schemas.microsoft.com/office/drawing/2014/main" id="{20E0DA22-2A79-3571-FE6B-DF525A5C5F59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493" name="グループ化 492">
                <a:extLst>
                  <a:ext uri="{FF2B5EF4-FFF2-40B4-BE49-F238E27FC236}">
                    <a16:creationId xmlns:a16="http://schemas.microsoft.com/office/drawing/2014/main" id="{EEC58612-4E21-9F61-91C6-7B3035CD62F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494" name="テキスト ボックス 493">
                  <a:extLst>
                    <a:ext uri="{FF2B5EF4-FFF2-40B4-BE49-F238E27FC236}">
                      <a16:creationId xmlns:a16="http://schemas.microsoft.com/office/drawing/2014/main" id="{D8A4A04B-403F-2942-BEFC-C4A91782ACB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495" name="テキスト ボックス 494">
                  <a:extLst>
                    <a:ext uri="{FF2B5EF4-FFF2-40B4-BE49-F238E27FC236}">
                      <a16:creationId xmlns:a16="http://schemas.microsoft.com/office/drawing/2014/main" id="{3E91547D-8720-407E-D782-22680C2D83B8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498" name="グループ化 49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44987" y="1196702"/>
            <a:ext cx="2143765" cy="567386"/>
            <a:chOff x="283396" y="1202100"/>
            <a:chExt cx="2143765" cy="567386"/>
          </a:xfrm>
        </p:grpSpPr>
        <p:sp>
          <p:nvSpPr>
            <p:cNvPr id="499" name="正方形/長方形 49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テキスト ボックス 49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06" name="正方形/長方形 50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テキスト ボックス 50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02" name="グループ化 50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04" name="正方形/長方形 50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テキスト ボックス 50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03" name="直線コネクタ 50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8" name="グループ化 507">
            <a:extLst>
              <a:ext uri="{FF2B5EF4-FFF2-40B4-BE49-F238E27FC236}">
                <a16:creationId xmlns:a16="http://schemas.microsoft.com/office/drawing/2014/main" id="{C11469AC-C3E8-FB92-7BE4-1D8E536C038A}"/>
              </a:ext>
            </a:extLst>
          </p:cNvPr>
          <p:cNvGrpSpPr/>
          <p:nvPr/>
        </p:nvGrpSpPr>
        <p:grpSpPr>
          <a:xfrm>
            <a:off x="165222" y="2892010"/>
            <a:ext cx="2392385" cy="768212"/>
            <a:chOff x="203631" y="2975457"/>
            <a:chExt cx="2392385" cy="706277"/>
          </a:xfrm>
        </p:grpSpPr>
        <p:grpSp>
          <p:nvGrpSpPr>
            <p:cNvPr id="509" name="グループ化 508">
              <a:extLst>
                <a:ext uri="{FF2B5EF4-FFF2-40B4-BE49-F238E27FC236}">
                  <a16:creationId xmlns:a16="http://schemas.microsoft.com/office/drawing/2014/main" id="{2BAC392C-2220-F751-6836-0EF5C89C83C8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518" name="矢印: 五方向 267">
                <a:extLst>
                  <a:ext uri="{FF2B5EF4-FFF2-40B4-BE49-F238E27FC236}">
                    <a16:creationId xmlns:a16="http://schemas.microsoft.com/office/drawing/2014/main" id="{E54F47A0-E66F-3216-9947-A44A4727921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9" name="テキスト ボックス 518">
                <a:extLst>
                  <a:ext uri="{FF2B5EF4-FFF2-40B4-BE49-F238E27FC236}">
                    <a16:creationId xmlns:a16="http://schemas.microsoft.com/office/drawing/2014/main" id="{CF5F101E-693C-719E-9F0B-FE309D7809D2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510" name="テキスト ボックス 509">
              <a:extLst>
                <a:ext uri="{FF2B5EF4-FFF2-40B4-BE49-F238E27FC236}">
                  <a16:creationId xmlns:a16="http://schemas.microsoft.com/office/drawing/2014/main" id="{8CB7D332-F959-5F4E-0CF0-2C944975E779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CHP-37AZ1</a:t>
              </a:r>
              <a:endParaRPr lang="ja-JP" altLang="en-US" sz="1500" spc="100" dirty="0"/>
            </a:p>
          </p:txBody>
        </p:sp>
        <p:sp>
          <p:nvSpPr>
            <p:cNvPr id="511" name="テキスト ボックス 510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12" name="テキスト ボックス 511">
              <a:extLst>
                <a:ext uri="{FF2B5EF4-FFF2-40B4-BE49-F238E27FC236}">
                  <a16:creationId xmlns:a16="http://schemas.microsoft.com/office/drawing/2014/main" id="{44DE9A89-E2D2-BF1C-E3DA-C30D13108885}"/>
                </a:ext>
              </a:extLst>
            </p:cNvPr>
            <p:cNvSpPr txBox="1"/>
            <p:nvPr/>
          </p:nvSpPr>
          <p:spPr>
            <a:xfrm>
              <a:off x="998487" y="3202394"/>
              <a:ext cx="159752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108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ja-JP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1,008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13" name="テキスト ボックス 512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998487" y="3435513"/>
              <a:ext cx="159266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1,125,300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zh-CN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1,023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20" name="テキスト ボックス 51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172890" y="267534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CHP-46AZ1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521" name="グループ化 520">
            <a:extLst>
              <a:ext uri="{FF2B5EF4-FFF2-40B4-BE49-F238E27FC236}">
                <a16:creationId xmlns:a16="http://schemas.microsoft.com/office/drawing/2014/main" id="{3713FA63-B82D-48DF-0820-C4C29D15D8C7}"/>
              </a:ext>
            </a:extLst>
          </p:cNvPr>
          <p:cNvGrpSpPr/>
          <p:nvPr/>
        </p:nvGrpSpPr>
        <p:grpSpPr>
          <a:xfrm>
            <a:off x="165222" y="4899286"/>
            <a:ext cx="2359703" cy="706277"/>
            <a:chOff x="203631" y="2975457"/>
            <a:chExt cx="2359703" cy="706277"/>
          </a:xfrm>
        </p:grpSpPr>
        <p:grpSp>
          <p:nvGrpSpPr>
            <p:cNvPr id="522" name="グループ化 521">
              <a:extLst>
                <a:ext uri="{FF2B5EF4-FFF2-40B4-BE49-F238E27FC236}">
                  <a16:creationId xmlns:a16="http://schemas.microsoft.com/office/drawing/2014/main" id="{BE633ACD-4A10-0816-3E52-B32FF99EB195}"/>
                </a:ext>
              </a:extLst>
            </p:cNvPr>
            <p:cNvGrpSpPr/>
            <p:nvPr/>
          </p:nvGrpSpPr>
          <p:grpSpPr>
            <a:xfrm>
              <a:off x="296698" y="3018424"/>
              <a:ext cx="534183" cy="230832"/>
              <a:chOff x="292790" y="2852878"/>
              <a:chExt cx="534183" cy="230832"/>
            </a:xfrm>
          </p:grpSpPr>
          <p:sp>
            <p:nvSpPr>
              <p:cNvPr id="531" name="矢印: 五方向 282">
                <a:extLst>
                  <a:ext uri="{FF2B5EF4-FFF2-40B4-BE49-F238E27FC236}">
                    <a16:creationId xmlns:a16="http://schemas.microsoft.com/office/drawing/2014/main" id="{B476057A-3221-6907-B3B6-8B5B2721CEA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2" name="テキスト ボックス 531">
                <a:extLst>
                  <a:ext uri="{FF2B5EF4-FFF2-40B4-BE49-F238E27FC236}">
                    <a16:creationId xmlns:a16="http://schemas.microsoft.com/office/drawing/2014/main" id="{B871F68C-5AD1-13DE-A3FE-C5B3FCB5C0AE}"/>
                  </a:ext>
                </a:extLst>
              </p:cNvPr>
              <p:cNvSpPr txBox="1"/>
              <p:nvPr/>
            </p:nvSpPr>
            <p:spPr>
              <a:xfrm>
                <a:off x="292790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523" name="テキスト ボックス 522">
              <a:extLst>
                <a:ext uri="{FF2B5EF4-FFF2-40B4-BE49-F238E27FC236}">
                  <a16:creationId xmlns:a16="http://schemas.microsoft.com/office/drawing/2014/main" id="{9DD3D7EF-FE01-0809-193C-1AA8B54AE7CC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CHP-46AZ1</a:t>
              </a:r>
            </a:p>
          </p:txBody>
        </p:sp>
        <p:sp>
          <p:nvSpPr>
            <p:cNvPr id="524" name="テキスト ボックス 523">
              <a:extLst>
                <a:ext uri="{FF2B5EF4-FFF2-40B4-BE49-F238E27FC236}">
                  <a16:creationId xmlns:a16="http://schemas.microsoft.com/office/drawing/2014/main" id="{0C925931-988D-F083-FE52-EDD04E9B351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25" name="テキスト ボックス 524">
              <a:extLst>
                <a:ext uri="{FF2B5EF4-FFF2-40B4-BE49-F238E27FC236}">
                  <a16:creationId xmlns:a16="http://schemas.microsoft.com/office/drawing/2014/main" id="{3C57A709-724E-584A-2405-39F00F93AF43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1,215,500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1,105,000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26" name="テキスト ボックス 525">
              <a:extLst>
                <a:ext uri="{FF2B5EF4-FFF2-40B4-BE49-F238E27FC236}">
                  <a16:creationId xmlns:a16="http://schemas.microsoft.com/office/drawing/2014/main" id="{E7E4A564-5267-839A-F2AA-AA4E41947EF7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1,232,000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1,120,000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533" name="グループ化 532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42362" y="3904640"/>
            <a:ext cx="2412550" cy="706277"/>
            <a:chOff x="203631" y="8062114"/>
            <a:chExt cx="2412550" cy="706277"/>
          </a:xfrm>
        </p:grpSpPr>
        <p:grpSp>
          <p:nvGrpSpPr>
            <p:cNvPr id="534" name="グループ化 533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203631" y="8062114"/>
              <a:ext cx="2412550" cy="706277"/>
              <a:chOff x="203631" y="2975457"/>
              <a:chExt cx="2412550" cy="706277"/>
            </a:xfrm>
          </p:grpSpPr>
          <p:grpSp>
            <p:nvGrpSpPr>
              <p:cNvPr id="538" name="グループ化 537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8731" y="3018424"/>
                <a:ext cx="546898" cy="230832"/>
                <a:chOff x="294823" y="2852878"/>
                <a:chExt cx="546898" cy="230832"/>
              </a:xfrm>
            </p:grpSpPr>
            <p:sp>
              <p:nvSpPr>
                <p:cNvPr id="56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テキスト ボックス 56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307538" y="285287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559" name="テキスト ボックス 558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 smtClean="0">
                    <a:solidFill>
                      <a:srgbClr val="262626"/>
                    </a:solidFill>
                    <a:latin typeface="AvenirNext-DemiBold"/>
                  </a:rPr>
                  <a:t>CHP-37AZ1-2</a:t>
                </a:r>
                <a:endParaRPr lang="ja-JP" altLang="en-US" sz="1500" spc="100" dirty="0"/>
              </a:p>
            </p:txBody>
          </p:sp>
          <p:sp>
            <p:nvSpPr>
              <p:cNvPr id="560" name="テキスト ボックス 559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561" name="テキスト ボックス 560">
                <a:extLst>
                  <a:ext uri="{FF2B5EF4-FFF2-40B4-BE49-F238E27FC236}">
                    <a16:creationId xmlns:a16="http://schemas.microsoft.com/office/drawing/2014/main" id="{C96EA6DC-1958-73C2-C8DB-53903CB3288E}"/>
                  </a:ext>
                </a:extLst>
              </p:cNvPr>
              <p:cNvSpPr txBox="1"/>
              <p:nvPr/>
            </p:nvSpPr>
            <p:spPr>
              <a:xfrm>
                <a:off x="998487" y="3202394"/>
                <a:ext cx="158698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1,119,800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zh-CN" altLang="en-US" sz="6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1,018</a:t>
                </a:r>
                <a:r>
                  <a:rPr lang="en-US" altLang="zh-CN" sz="8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62" name="テキスト ボックス 561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998487" y="3435513"/>
                <a:ext cx="161769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1,136,300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</a:t>
                </a:r>
                <a:r>
                  <a:rPr lang="zh-CN" altLang="en-US" sz="6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税抜</a:t>
                </a:r>
                <a:r>
                  <a:rPr lang="en-US" altLang="zh-CN" sz="800" b="1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1,033</a:t>
                </a:r>
                <a:r>
                  <a:rPr lang="en-US" altLang="zh-CN" sz="800" b="1" i="0" u="none" strike="noStrike" spc="50" dirty="0" smtClean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35" name="グループ化 534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16214"/>
              <a:ext cx="604237" cy="222240"/>
              <a:chOff x="2005278" y="4148560"/>
              <a:chExt cx="604237" cy="222240"/>
            </a:xfrm>
          </p:grpSpPr>
          <p:sp>
            <p:nvSpPr>
              <p:cNvPr id="536" name="テキスト ボックス 535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48560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</a:t>
                </a:r>
                <a:r>
                  <a:rPr kumimoji="1" lang="ja-JP" altLang="en-US" sz="500" b="1" spc="-100" dirty="0" smtClean="0">
                    <a:solidFill>
                      <a:srgbClr val="E70012"/>
                    </a:solidFill>
                  </a:rPr>
                  <a:t>機能付き</a:t>
                </a:r>
                <a:endParaRPr kumimoji="1" lang="ja-JP" altLang="en-US" sz="500" b="1" spc="-100" dirty="0">
                  <a:solidFill>
                    <a:srgbClr val="E70012"/>
                  </a:solidFill>
                </a:endParaRPr>
              </a:p>
            </p:txBody>
          </p:sp>
          <p:sp>
            <p:nvSpPr>
              <p:cNvPr id="537" name="正方形/長方形 536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572" name="図 571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18" y="1715043"/>
            <a:ext cx="1180927" cy="1340300"/>
          </a:xfrm>
          <a:prstGeom prst="rect">
            <a:avLst/>
          </a:prstGeom>
        </p:spPr>
      </p:pic>
      <p:grpSp>
        <p:nvGrpSpPr>
          <p:cNvPr id="574" name="グループ化 57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691893" y="1176711"/>
            <a:ext cx="2143765" cy="567386"/>
            <a:chOff x="283396" y="1202100"/>
            <a:chExt cx="2143765" cy="567386"/>
          </a:xfrm>
        </p:grpSpPr>
        <p:sp>
          <p:nvSpPr>
            <p:cNvPr id="575" name="正方形/長方形 574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テキスト ボックス 575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8" y="1249500"/>
              <a:ext cx="171683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200" b="1" spc="-120" dirty="0"/>
            </a:p>
          </p:txBody>
        </p:sp>
        <p:grpSp>
          <p:nvGrpSpPr>
            <p:cNvPr id="577" name="グループ化 576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82" name="正方形/長方形 581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テキスト ボックス 582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78" name="グループ化 577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80" name="正方形/長方形 579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テキスト ボックス 580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79" name="直線コネクタ 578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4" name="グループ化 583">
            <a:extLst>
              <a:ext uri="{FF2B5EF4-FFF2-40B4-BE49-F238E27FC236}">
                <a16:creationId xmlns:a16="http://schemas.microsoft.com/office/drawing/2014/main" id="{C06A73B0-D982-A99E-DA6D-3BD83598115A}"/>
              </a:ext>
            </a:extLst>
          </p:cNvPr>
          <p:cNvGrpSpPr/>
          <p:nvPr/>
        </p:nvGrpSpPr>
        <p:grpSpPr>
          <a:xfrm>
            <a:off x="2799627" y="1851163"/>
            <a:ext cx="1125513" cy="541345"/>
            <a:chOff x="391130" y="1876552"/>
            <a:chExt cx="1125513" cy="541345"/>
          </a:xfrm>
        </p:grpSpPr>
        <p:pic>
          <p:nvPicPr>
            <p:cNvPr id="585" name="図 584">
              <a:extLst>
                <a:ext uri="{FF2B5EF4-FFF2-40B4-BE49-F238E27FC236}">
                  <a16:creationId xmlns:a16="http://schemas.microsoft.com/office/drawing/2014/main" id="{C4FAFA7F-006A-FDB7-7930-082CF5F5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586" name="グループ化 585">
              <a:extLst>
                <a:ext uri="{FF2B5EF4-FFF2-40B4-BE49-F238E27FC236}">
                  <a16:creationId xmlns:a16="http://schemas.microsoft.com/office/drawing/2014/main" id="{32CE49CD-E9EA-095A-10D5-5727AF2B0E75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587" name="グループ化 586">
                <a:extLst>
                  <a:ext uri="{FF2B5EF4-FFF2-40B4-BE49-F238E27FC236}">
                    <a16:creationId xmlns:a16="http://schemas.microsoft.com/office/drawing/2014/main" id="{4FA0E9EA-1516-85D9-B280-DEEB975E02A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624" name="四角形: 角を丸くする 128">
                  <a:extLst>
                    <a:ext uri="{FF2B5EF4-FFF2-40B4-BE49-F238E27FC236}">
                      <a16:creationId xmlns:a16="http://schemas.microsoft.com/office/drawing/2014/main" id="{341A4ACB-3C2C-299C-FBBC-FDD66AA0DB24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5" name="フリーフォーム: 図形 140">
                  <a:extLst>
                    <a:ext uri="{FF2B5EF4-FFF2-40B4-BE49-F238E27FC236}">
                      <a16:creationId xmlns:a16="http://schemas.microsoft.com/office/drawing/2014/main" id="{8F13BDCF-3D34-56DC-5017-8147C6CEFB95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588" name="テキスト ボックス 587">
                <a:extLst>
                  <a:ext uri="{FF2B5EF4-FFF2-40B4-BE49-F238E27FC236}">
                    <a16:creationId xmlns:a16="http://schemas.microsoft.com/office/drawing/2014/main" id="{676CF6B3-2551-E37B-FDE0-DFF7CA700BD5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589" name="グループ化 588">
                <a:extLst>
                  <a:ext uri="{FF2B5EF4-FFF2-40B4-BE49-F238E27FC236}">
                    <a16:creationId xmlns:a16="http://schemas.microsoft.com/office/drawing/2014/main" id="{58320AC1-41AC-943C-CF1F-391AB3115D6D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596" name="テキスト ボックス 595">
                  <a:extLst>
                    <a:ext uri="{FF2B5EF4-FFF2-40B4-BE49-F238E27FC236}">
                      <a16:creationId xmlns:a16="http://schemas.microsoft.com/office/drawing/2014/main" id="{941379E2-A37F-1E1D-28FF-1F8639F5950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597" name="テキスト ボックス 596">
                  <a:extLst>
                    <a:ext uri="{FF2B5EF4-FFF2-40B4-BE49-F238E27FC236}">
                      <a16:creationId xmlns:a16="http://schemas.microsoft.com/office/drawing/2014/main" id="{6EC4704C-5A58-C93A-D14D-2D963EB53B87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sp>
        <p:nvSpPr>
          <p:cNvPr id="626" name="テキスト ボックス 625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627056" y="2655207"/>
            <a:ext cx="111766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CHP-HXE37AZ1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627" name="グループ化 626">
            <a:extLst>
              <a:ext uri="{FF2B5EF4-FFF2-40B4-BE49-F238E27FC236}">
                <a16:creationId xmlns:a16="http://schemas.microsoft.com/office/drawing/2014/main" id="{FD9AB4F1-CEB3-7A4D-9736-4C67129C3CC1}"/>
              </a:ext>
            </a:extLst>
          </p:cNvPr>
          <p:cNvGrpSpPr/>
          <p:nvPr/>
        </p:nvGrpSpPr>
        <p:grpSpPr>
          <a:xfrm>
            <a:off x="2612128" y="2950068"/>
            <a:ext cx="2375460" cy="695767"/>
            <a:chOff x="203631" y="2975457"/>
            <a:chExt cx="2375460" cy="695767"/>
          </a:xfrm>
        </p:grpSpPr>
        <p:grpSp>
          <p:nvGrpSpPr>
            <p:cNvPr id="628" name="グループ化 627">
              <a:extLst>
                <a:ext uri="{FF2B5EF4-FFF2-40B4-BE49-F238E27FC236}">
                  <a16:creationId xmlns:a16="http://schemas.microsoft.com/office/drawing/2014/main" id="{366936A1-DAAA-9B9C-3B78-F09423C5A755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641" name="矢印: 五方向 213">
                <a:extLst>
                  <a:ext uri="{FF2B5EF4-FFF2-40B4-BE49-F238E27FC236}">
                    <a16:creationId xmlns:a16="http://schemas.microsoft.com/office/drawing/2014/main" id="{4825227A-67DE-69C2-2342-4EEAB3866BD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テキスト ボックス 641">
                <a:extLst>
                  <a:ext uri="{FF2B5EF4-FFF2-40B4-BE49-F238E27FC236}">
                    <a16:creationId xmlns:a16="http://schemas.microsoft.com/office/drawing/2014/main" id="{C8B425C6-140D-E2D3-43E1-1889B27D1D1A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629" name="テキスト ボックス 628">
              <a:extLst>
                <a:ext uri="{FF2B5EF4-FFF2-40B4-BE49-F238E27FC236}">
                  <a16:creationId xmlns:a16="http://schemas.microsoft.com/office/drawing/2014/main" id="{BF891EE3-175E-EDE5-044F-45F2591DEC39}"/>
                </a:ext>
              </a:extLst>
            </p:cNvPr>
            <p:cNvSpPr txBox="1"/>
            <p:nvPr/>
          </p:nvSpPr>
          <p:spPr>
            <a:xfrm>
              <a:off x="662858" y="2975457"/>
              <a:ext cx="19162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CHP-HXE37AZ1</a:t>
              </a:r>
              <a:endParaRPr lang="ja-JP" altLang="en-US" sz="1500" spc="100" dirty="0"/>
            </a:p>
          </p:txBody>
        </p:sp>
        <p:sp>
          <p:nvSpPr>
            <p:cNvPr id="630" name="テキスト ボックス 629">
              <a:extLst>
                <a:ext uri="{FF2B5EF4-FFF2-40B4-BE49-F238E27FC236}">
                  <a16:creationId xmlns:a16="http://schemas.microsoft.com/office/drawing/2014/main" id="{E424FF6C-6457-7FAD-82A8-460671CBEAB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631" name="テキスト ボックス 630">
              <a:extLst>
                <a:ext uri="{FF2B5EF4-FFF2-40B4-BE49-F238E27FC236}">
                  <a16:creationId xmlns:a16="http://schemas.microsoft.com/office/drawing/2014/main" id="{CC19AB4C-045D-D5B9-CCC8-183AF270F74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292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175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32" name="テキスト ボックス 631">
              <a:extLst>
                <a:ext uri="{FF2B5EF4-FFF2-40B4-BE49-F238E27FC236}">
                  <a16:creationId xmlns:a16="http://schemas.microsoft.com/office/drawing/2014/main" id="{870CA35D-1D6F-48D2-670A-AEAACC37D797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309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190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643" name="グループ化 642">
            <a:extLst>
              <a:ext uri="{FF2B5EF4-FFF2-40B4-BE49-F238E27FC236}">
                <a16:creationId xmlns:a16="http://schemas.microsoft.com/office/drawing/2014/main" id="{AD52A76A-9EB4-8886-D917-61BD03CCAD37}"/>
              </a:ext>
            </a:extLst>
          </p:cNvPr>
          <p:cNvGrpSpPr/>
          <p:nvPr/>
        </p:nvGrpSpPr>
        <p:grpSpPr>
          <a:xfrm>
            <a:off x="2612128" y="3910403"/>
            <a:ext cx="2359703" cy="706277"/>
            <a:chOff x="203631" y="2975457"/>
            <a:chExt cx="2359703" cy="706277"/>
          </a:xfrm>
        </p:grpSpPr>
        <p:grpSp>
          <p:nvGrpSpPr>
            <p:cNvPr id="644" name="グループ化 643">
              <a:extLst>
                <a:ext uri="{FF2B5EF4-FFF2-40B4-BE49-F238E27FC236}">
                  <a16:creationId xmlns:a16="http://schemas.microsoft.com/office/drawing/2014/main" id="{95EE6CB3-8842-4F33-EC55-05CD91C0B9C5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653" name="矢印: 五方向 253">
                <a:extLst>
                  <a:ext uri="{FF2B5EF4-FFF2-40B4-BE49-F238E27FC236}">
                    <a16:creationId xmlns:a16="http://schemas.microsoft.com/office/drawing/2014/main" id="{20355EDE-257A-EC75-0BB0-8B96350F52A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4" name="テキスト ボックス 653">
                <a:extLst>
                  <a:ext uri="{FF2B5EF4-FFF2-40B4-BE49-F238E27FC236}">
                    <a16:creationId xmlns:a16="http://schemas.microsoft.com/office/drawing/2014/main" id="{D325C86A-5DA8-09DD-D6FC-0DECE693AAC5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645" name="テキスト ボックス 644">
              <a:extLst>
                <a:ext uri="{FF2B5EF4-FFF2-40B4-BE49-F238E27FC236}">
                  <a16:creationId xmlns:a16="http://schemas.microsoft.com/office/drawing/2014/main" id="{4B6FF422-CD1A-FF31-F01E-601263948FF7}"/>
                </a:ext>
              </a:extLst>
            </p:cNvPr>
            <p:cNvSpPr txBox="1"/>
            <p:nvPr/>
          </p:nvSpPr>
          <p:spPr>
            <a:xfrm>
              <a:off x="662859" y="2975457"/>
              <a:ext cx="18997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CHP-HXE46AZ1</a:t>
              </a:r>
              <a:endParaRPr lang="ja-JP" altLang="en-US" sz="1500" spc="100" dirty="0"/>
            </a:p>
          </p:txBody>
        </p:sp>
        <p:sp>
          <p:nvSpPr>
            <p:cNvPr id="646" name="テキスト ボックス 645">
              <a:extLst>
                <a:ext uri="{FF2B5EF4-FFF2-40B4-BE49-F238E27FC236}">
                  <a16:creationId xmlns:a16="http://schemas.microsoft.com/office/drawing/2014/main" id="{18888899-5991-46CE-A6B4-9DE2459FAC0E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647" name="テキスト ボックス 646">
              <a:extLst>
                <a:ext uri="{FF2B5EF4-FFF2-40B4-BE49-F238E27FC236}">
                  <a16:creationId xmlns:a16="http://schemas.microsoft.com/office/drawing/2014/main" id="{641DA3EA-7B5F-AFC4-1739-AF9E5836F8CB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397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270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48" name="テキスト ボックス 647">
              <a:extLst>
                <a:ext uri="{FF2B5EF4-FFF2-40B4-BE49-F238E27FC236}">
                  <a16:creationId xmlns:a16="http://schemas.microsoft.com/office/drawing/2014/main" id="{08C8FA54-72A1-3FB7-0283-D4EB691D8466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413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285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656" name="図 655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5" y="1676147"/>
            <a:ext cx="1118223" cy="1382103"/>
          </a:xfrm>
          <a:prstGeom prst="rect">
            <a:avLst/>
          </a:prstGeom>
        </p:spPr>
      </p:pic>
      <p:grpSp>
        <p:nvGrpSpPr>
          <p:cNvPr id="657" name="グループ化 656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5148620" y="1176711"/>
            <a:ext cx="2143765" cy="567386"/>
            <a:chOff x="283396" y="1202100"/>
            <a:chExt cx="2143765" cy="567386"/>
          </a:xfrm>
        </p:grpSpPr>
        <p:sp>
          <p:nvSpPr>
            <p:cNvPr id="658" name="正方形/長方形 657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テキスト ボックス 658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660" name="グループ化 659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5" name="正方形/長方形 664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テキスト ボックス 665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61" name="グループ化 660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63" name="正方形/長方形 662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テキスト ボックス 663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62" name="直線コネクタ 661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グループ化 666">
            <a:extLst>
              <a:ext uri="{FF2B5EF4-FFF2-40B4-BE49-F238E27FC236}">
                <a16:creationId xmlns:a16="http://schemas.microsoft.com/office/drawing/2014/main" id="{B006CAD6-ADC1-A869-2250-DC2427B15FA6}"/>
              </a:ext>
            </a:extLst>
          </p:cNvPr>
          <p:cNvGrpSpPr/>
          <p:nvPr/>
        </p:nvGrpSpPr>
        <p:grpSpPr>
          <a:xfrm>
            <a:off x="5074835" y="2948891"/>
            <a:ext cx="2359703" cy="706277"/>
            <a:chOff x="203631" y="2975457"/>
            <a:chExt cx="2359703" cy="706277"/>
          </a:xfrm>
        </p:grpSpPr>
        <p:grpSp>
          <p:nvGrpSpPr>
            <p:cNvPr id="668" name="グループ化 667">
              <a:extLst>
                <a:ext uri="{FF2B5EF4-FFF2-40B4-BE49-F238E27FC236}">
                  <a16:creationId xmlns:a16="http://schemas.microsoft.com/office/drawing/2014/main" id="{F65FFAD6-79AE-6BEF-BCAC-8B399F4149CD}"/>
                </a:ext>
              </a:extLst>
            </p:cNvPr>
            <p:cNvGrpSpPr/>
            <p:nvPr/>
          </p:nvGrpSpPr>
          <p:grpSpPr>
            <a:xfrm>
              <a:off x="296698" y="3025798"/>
              <a:ext cx="534183" cy="230832"/>
              <a:chOff x="292790" y="2860252"/>
              <a:chExt cx="534183" cy="230832"/>
            </a:xfrm>
          </p:grpSpPr>
          <p:sp>
            <p:nvSpPr>
              <p:cNvPr id="677" name="矢印: 五方向 311">
                <a:extLst>
                  <a:ext uri="{FF2B5EF4-FFF2-40B4-BE49-F238E27FC236}">
                    <a16:creationId xmlns:a16="http://schemas.microsoft.com/office/drawing/2014/main" id="{80E585F9-8D1E-3A77-137A-A525351EEAD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3" name="テキスト ボックス 682">
                <a:extLst>
                  <a:ext uri="{FF2B5EF4-FFF2-40B4-BE49-F238E27FC236}">
                    <a16:creationId xmlns:a16="http://schemas.microsoft.com/office/drawing/2014/main" id="{757D8D04-0397-72F9-DDAD-D187B87E0E76}"/>
                  </a:ext>
                </a:extLst>
              </p:cNvPr>
              <p:cNvSpPr txBox="1"/>
              <p:nvPr/>
            </p:nvSpPr>
            <p:spPr>
              <a:xfrm>
                <a:off x="292790" y="2860252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669" name="テキスト ボックス 668">
              <a:extLst>
                <a:ext uri="{FF2B5EF4-FFF2-40B4-BE49-F238E27FC236}">
                  <a16:creationId xmlns:a16="http://schemas.microsoft.com/office/drawing/2014/main" id="{3F58B26C-2D8A-D3DE-E215-D12FEE72A51D}"/>
                </a:ext>
              </a:extLst>
            </p:cNvPr>
            <p:cNvSpPr txBox="1"/>
            <p:nvPr/>
          </p:nvSpPr>
          <p:spPr>
            <a:xfrm>
              <a:off x="662859" y="2975457"/>
              <a:ext cx="188233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CHP-ES46AZ1</a:t>
              </a:r>
              <a:endParaRPr lang="ja-JP" altLang="en-US" sz="1500" spc="100" dirty="0"/>
            </a:p>
          </p:txBody>
        </p:sp>
        <p:sp>
          <p:nvSpPr>
            <p:cNvPr id="670" name="テキスト ボックス 669">
              <a:extLst>
                <a:ext uri="{FF2B5EF4-FFF2-40B4-BE49-F238E27FC236}">
                  <a16:creationId xmlns:a16="http://schemas.microsoft.com/office/drawing/2014/main" id="{99D48B62-16F3-7044-4857-5F202C3AD8CF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671" name="テキスト ボックス 670">
              <a:extLst>
                <a:ext uri="{FF2B5EF4-FFF2-40B4-BE49-F238E27FC236}">
                  <a16:creationId xmlns:a16="http://schemas.microsoft.com/office/drawing/2014/main" id="{04038193-A816-6287-0682-4B1D808CADFE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32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203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72" name="テキスト ボックス 671">
              <a:extLst>
                <a:ext uri="{FF2B5EF4-FFF2-40B4-BE49-F238E27FC236}">
                  <a16:creationId xmlns:a16="http://schemas.microsoft.com/office/drawing/2014/main" id="{5B6563B1-F688-E4E2-6BC0-2ABF3D094DAC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339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800</a:t>
              </a:r>
              <a:r>
                <a:rPr lang="zh-CN" altLang="en-US" sz="7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218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684" name="グループ化 683">
            <a:extLst>
              <a:ext uri="{FF2B5EF4-FFF2-40B4-BE49-F238E27FC236}">
                <a16:creationId xmlns:a16="http://schemas.microsoft.com/office/drawing/2014/main" id="{3FF8757D-E796-9D2F-7EAB-6CE69F345EE9}"/>
              </a:ext>
            </a:extLst>
          </p:cNvPr>
          <p:cNvGrpSpPr/>
          <p:nvPr/>
        </p:nvGrpSpPr>
        <p:grpSpPr>
          <a:xfrm>
            <a:off x="5271144" y="1851163"/>
            <a:ext cx="1125513" cy="541345"/>
            <a:chOff x="391130" y="1876552"/>
            <a:chExt cx="1125513" cy="541345"/>
          </a:xfrm>
        </p:grpSpPr>
        <p:pic>
          <p:nvPicPr>
            <p:cNvPr id="691" name="図 690">
              <a:extLst>
                <a:ext uri="{FF2B5EF4-FFF2-40B4-BE49-F238E27FC236}">
                  <a16:creationId xmlns:a16="http://schemas.microsoft.com/office/drawing/2014/main" id="{01B4CE54-5A37-C407-8528-76F9AF5A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707" name="グループ化 706">
              <a:extLst>
                <a:ext uri="{FF2B5EF4-FFF2-40B4-BE49-F238E27FC236}">
                  <a16:creationId xmlns:a16="http://schemas.microsoft.com/office/drawing/2014/main" id="{91800FDA-8D05-4031-E243-8331FCB6E227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709" name="グループ化 708">
                <a:extLst>
                  <a:ext uri="{FF2B5EF4-FFF2-40B4-BE49-F238E27FC236}">
                    <a16:creationId xmlns:a16="http://schemas.microsoft.com/office/drawing/2014/main" id="{BD2EE600-BB03-851B-079B-F832FC3A242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714" name="四角形: 角を丸くする 44">
                  <a:extLst>
                    <a:ext uri="{FF2B5EF4-FFF2-40B4-BE49-F238E27FC236}">
                      <a16:creationId xmlns:a16="http://schemas.microsoft.com/office/drawing/2014/main" id="{790CAB3F-0540-11FA-5705-1FAA66C6940E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1" name="フリーフォーム: 図形 45">
                  <a:extLst>
                    <a:ext uri="{FF2B5EF4-FFF2-40B4-BE49-F238E27FC236}">
                      <a16:creationId xmlns:a16="http://schemas.microsoft.com/office/drawing/2014/main" id="{3A954172-9660-9676-3375-01E917DD703E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710" name="テキスト ボックス 709">
                <a:extLst>
                  <a:ext uri="{FF2B5EF4-FFF2-40B4-BE49-F238E27FC236}">
                    <a16:creationId xmlns:a16="http://schemas.microsoft.com/office/drawing/2014/main" id="{71B4483E-8E8F-7889-615E-50BCC9804FAA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711" name="グループ化 710">
                <a:extLst>
                  <a:ext uri="{FF2B5EF4-FFF2-40B4-BE49-F238E27FC236}">
                    <a16:creationId xmlns:a16="http://schemas.microsoft.com/office/drawing/2014/main" id="{9448E629-79D3-EF97-B3A3-4843533E73D4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712" name="テキスト ボックス 711">
                  <a:extLst>
                    <a:ext uri="{FF2B5EF4-FFF2-40B4-BE49-F238E27FC236}">
                      <a16:creationId xmlns:a16="http://schemas.microsoft.com/office/drawing/2014/main" id="{760EE186-770E-2535-7732-BE6E01BA24DC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713" name="テキスト ボックス 712">
                  <a:extLst>
                    <a:ext uri="{FF2B5EF4-FFF2-40B4-BE49-F238E27FC236}">
                      <a16:creationId xmlns:a16="http://schemas.microsoft.com/office/drawing/2014/main" id="{416B12BA-190E-4A11-AA22-F3BF874D998B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cxnSp>
        <p:nvCxnSpPr>
          <p:cNvPr id="724" name="直線コネクタ 723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5001220" y="4010327"/>
            <a:ext cx="2440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5" name="図 72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9" y="6763150"/>
            <a:ext cx="1233181" cy="1272371"/>
          </a:xfrm>
          <a:prstGeom prst="rect">
            <a:avLst/>
          </a:prstGeom>
        </p:spPr>
      </p:pic>
      <p:grpSp>
        <p:nvGrpSpPr>
          <p:cNvPr id="726" name="グループ化 725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312337" y="6198909"/>
            <a:ext cx="2143765" cy="567386"/>
            <a:chOff x="283396" y="1202100"/>
            <a:chExt cx="2143765" cy="567386"/>
          </a:xfrm>
        </p:grpSpPr>
        <p:sp>
          <p:nvSpPr>
            <p:cNvPr id="727" name="正方形/長方形 726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テキスト ボックス 727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739" name="グループ化 738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749" name="正方形/長方形 748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テキスト ボックス 749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40" name="グループ化 739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744" name="正方形/長方形 74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8" name="テキスト ボックス 747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743" name="直線コネクタ 74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1" name="グループ化 750">
            <a:extLst>
              <a:ext uri="{FF2B5EF4-FFF2-40B4-BE49-F238E27FC236}">
                <a16:creationId xmlns:a16="http://schemas.microsoft.com/office/drawing/2014/main" id="{208D6BE1-E7C1-76B7-9CC4-90C007CF9F0D}"/>
              </a:ext>
            </a:extLst>
          </p:cNvPr>
          <p:cNvGrpSpPr/>
          <p:nvPr/>
        </p:nvGrpSpPr>
        <p:grpSpPr>
          <a:xfrm>
            <a:off x="235228" y="7972266"/>
            <a:ext cx="2359703" cy="706277"/>
            <a:chOff x="203631" y="2975457"/>
            <a:chExt cx="2359703" cy="706277"/>
          </a:xfrm>
        </p:grpSpPr>
        <p:grpSp>
          <p:nvGrpSpPr>
            <p:cNvPr id="752" name="グループ化 751">
              <a:extLst>
                <a:ext uri="{FF2B5EF4-FFF2-40B4-BE49-F238E27FC236}">
                  <a16:creationId xmlns:a16="http://schemas.microsoft.com/office/drawing/2014/main" id="{8832F4FB-0AFC-055D-C8C3-CE1103189B32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769" name="矢印: 五方向 353">
                <a:extLst>
                  <a:ext uri="{FF2B5EF4-FFF2-40B4-BE49-F238E27FC236}">
                    <a16:creationId xmlns:a16="http://schemas.microsoft.com/office/drawing/2014/main" id="{E516A830-ED87-8696-06EA-694FB48CB51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0" name="テキスト ボックス 769">
                <a:extLst>
                  <a:ext uri="{FF2B5EF4-FFF2-40B4-BE49-F238E27FC236}">
                    <a16:creationId xmlns:a16="http://schemas.microsoft.com/office/drawing/2014/main" id="{B5E41938-EAA9-318C-AB1C-8A7C467689E0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755" name="テキスト ボックス 754">
              <a:extLst>
                <a:ext uri="{FF2B5EF4-FFF2-40B4-BE49-F238E27FC236}">
                  <a16:creationId xmlns:a16="http://schemas.microsoft.com/office/drawing/2014/main" id="{0B2F6C1D-9F3B-56CE-49E5-B52396F3941F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CHP-E37AZ1</a:t>
              </a:r>
              <a:endParaRPr lang="ja-JP" altLang="en-US" sz="1500" spc="100" dirty="0"/>
            </a:p>
          </p:txBody>
        </p:sp>
        <p:sp>
          <p:nvSpPr>
            <p:cNvPr id="756" name="テキスト ボックス 755">
              <a:extLst>
                <a:ext uri="{FF2B5EF4-FFF2-40B4-BE49-F238E27FC236}">
                  <a16:creationId xmlns:a16="http://schemas.microsoft.com/office/drawing/2014/main" id="{660C4ED8-66D4-6296-1430-F21AD0850A4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763" name="テキスト ボックス 762">
              <a:extLst>
                <a:ext uri="{FF2B5EF4-FFF2-40B4-BE49-F238E27FC236}">
                  <a16:creationId xmlns:a16="http://schemas.microsoft.com/office/drawing/2014/main" id="{9EFA6D39-F16B-ADC8-DF5F-0F68B9F935AD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215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,500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05,000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64" name="テキスト ボックス 763">
              <a:extLst>
                <a:ext uri="{FF2B5EF4-FFF2-40B4-BE49-F238E27FC236}">
                  <a16:creationId xmlns:a16="http://schemas.microsoft.com/office/drawing/2014/main" id="{CB543A4D-39FA-DBB3-8A30-D980C092B54F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232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120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771" name="グループ化 770">
            <a:extLst>
              <a:ext uri="{FF2B5EF4-FFF2-40B4-BE49-F238E27FC236}">
                <a16:creationId xmlns:a16="http://schemas.microsoft.com/office/drawing/2014/main" id="{191A8C67-807A-97C3-CF9D-66939418CD4B}"/>
              </a:ext>
            </a:extLst>
          </p:cNvPr>
          <p:cNvGrpSpPr/>
          <p:nvPr/>
        </p:nvGrpSpPr>
        <p:grpSpPr>
          <a:xfrm>
            <a:off x="235228" y="9009875"/>
            <a:ext cx="2359703" cy="695767"/>
            <a:chOff x="203631" y="2975457"/>
            <a:chExt cx="2359703" cy="695767"/>
          </a:xfrm>
        </p:grpSpPr>
        <p:grpSp>
          <p:nvGrpSpPr>
            <p:cNvPr id="772" name="グループ化 771">
              <a:extLst>
                <a:ext uri="{FF2B5EF4-FFF2-40B4-BE49-F238E27FC236}">
                  <a16:creationId xmlns:a16="http://schemas.microsoft.com/office/drawing/2014/main" id="{C3EB86BF-E7D7-95CA-F921-24817E61AF0B}"/>
                </a:ext>
              </a:extLst>
            </p:cNvPr>
            <p:cNvGrpSpPr/>
            <p:nvPr/>
          </p:nvGrpSpPr>
          <p:grpSpPr>
            <a:xfrm>
              <a:off x="289324" y="3011050"/>
              <a:ext cx="534183" cy="230832"/>
              <a:chOff x="285416" y="2845504"/>
              <a:chExt cx="534183" cy="230832"/>
            </a:xfrm>
          </p:grpSpPr>
          <p:sp>
            <p:nvSpPr>
              <p:cNvPr id="784" name="矢印: 五方向 367">
                <a:extLst>
                  <a:ext uri="{FF2B5EF4-FFF2-40B4-BE49-F238E27FC236}">
                    <a16:creationId xmlns:a16="http://schemas.microsoft.com/office/drawing/2014/main" id="{C6EACE78-BFB1-46B3-DFF1-80543BB9196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5" name="テキスト ボックス 784">
                <a:extLst>
                  <a:ext uri="{FF2B5EF4-FFF2-40B4-BE49-F238E27FC236}">
                    <a16:creationId xmlns:a16="http://schemas.microsoft.com/office/drawing/2014/main" id="{11C22E80-4F4A-B863-BF3A-B3C7178FC424}"/>
                  </a:ext>
                </a:extLst>
              </p:cNvPr>
              <p:cNvSpPr txBox="1"/>
              <p:nvPr/>
            </p:nvSpPr>
            <p:spPr>
              <a:xfrm>
                <a:off x="285416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773" name="テキスト ボックス 772">
              <a:extLst>
                <a:ext uri="{FF2B5EF4-FFF2-40B4-BE49-F238E27FC236}">
                  <a16:creationId xmlns:a16="http://schemas.microsoft.com/office/drawing/2014/main" id="{BF1F5C8E-BAEA-7AB3-CA51-090D71FD1C53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CHP-E46AZ1</a:t>
              </a:r>
              <a:endParaRPr lang="ja-JP" altLang="en-US" sz="1500" spc="100" dirty="0"/>
            </a:p>
          </p:txBody>
        </p:sp>
        <p:sp>
          <p:nvSpPr>
            <p:cNvPr id="774" name="テキスト ボックス 773">
              <a:extLst>
                <a:ext uri="{FF2B5EF4-FFF2-40B4-BE49-F238E27FC236}">
                  <a16:creationId xmlns:a16="http://schemas.microsoft.com/office/drawing/2014/main" id="{E02B9415-8B33-5518-ADFB-904FA3240AB6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775" name="テキスト ボックス 774">
              <a:extLst>
                <a:ext uri="{FF2B5EF4-FFF2-40B4-BE49-F238E27FC236}">
                  <a16:creationId xmlns:a16="http://schemas.microsoft.com/office/drawing/2014/main" id="{FBA3729D-7682-ADE3-6BA8-D6FDE9AC3FF5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323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203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776" name="テキスト ボックス 775">
              <a:extLst>
                <a:ext uri="{FF2B5EF4-FFF2-40B4-BE49-F238E27FC236}">
                  <a16:creationId xmlns:a16="http://schemas.microsoft.com/office/drawing/2014/main" id="{20B6A806-665F-C131-8E90-60DD26EC11F2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339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80</a:t>
              </a:r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218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786" name="テキスト ボックス 78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255333" y="7661961"/>
            <a:ext cx="907529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CHP-E46AZ1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grpSp>
        <p:nvGrpSpPr>
          <p:cNvPr id="787" name="グループ化 786">
            <a:extLst>
              <a:ext uri="{FF2B5EF4-FFF2-40B4-BE49-F238E27FC236}">
                <a16:creationId xmlns:a16="http://schemas.microsoft.com/office/drawing/2014/main" id="{87A6619F-610F-0D20-0CD3-F41453B3C4F5}"/>
              </a:ext>
            </a:extLst>
          </p:cNvPr>
          <p:cNvGrpSpPr/>
          <p:nvPr/>
        </p:nvGrpSpPr>
        <p:grpSpPr>
          <a:xfrm>
            <a:off x="440011" y="6873361"/>
            <a:ext cx="1125513" cy="541345"/>
            <a:chOff x="391130" y="1876552"/>
            <a:chExt cx="1125513" cy="541345"/>
          </a:xfrm>
        </p:grpSpPr>
        <p:pic>
          <p:nvPicPr>
            <p:cNvPr id="788" name="図 787">
              <a:extLst>
                <a:ext uri="{FF2B5EF4-FFF2-40B4-BE49-F238E27FC236}">
                  <a16:creationId xmlns:a16="http://schemas.microsoft.com/office/drawing/2014/main" id="{DBCA3C96-24C1-2DF6-9C46-AB53C84F4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789" name="グループ化 788">
              <a:extLst>
                <a:ext uri="{FF2B5EF4-FFF2-40B4-BE49-F238E27FC236}">
                  <a16:creationId xmlns:a16="http://schemas.microsoft.com/office/drawing/2014/main" id="{1265F5FC-4364-F3EC-5350-DF2F37E7D0B3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790" name="グループ化 789">
                <a:extLst>
                  <a:ext uri="{FF2B5EF4-FFF2-40B4-BE49-F238E27FC236}">
                    <a16:creationId xmlns:a16="http://schemas.microsoft.com/office/drawing/2014/main" id="{6591A044-025E-E503-4CC4-0AB59FE48718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796" name="四角形: 角を丸くする 459">
                  <a:extLst>
                    <a:ext uri="{FF2B5EF4-FFF2-40B4-BE49-F238E27FC236}">
                      <a16:creationId xmlns:a16="http://schemas.microsoft.com/office/drawing/2014/main" id="{CC5059F2-D483-66D5-D1D8-815BAEFE40C2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7" name="フリーフォーム: 図形 460">
                  <a:extLst>
                    <a:ext uri="{FF2B5EF4-FFF2-40B4-BE49-F238E27FC236}">
                      <a16:creationId xmlns:a16="http://schemas.microsoft.com/office/drawing/2014/main" id="{E5345C3D-CF1C-C2D2-1397-3257104FC6C4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791" name="テキスト ボックス 790">
                <a:extLst>
                  <a:ext uri="{FF2B5EF4-FFF2-40B4-BE49-F238E27FC236}">
                    <a16:creationId xmlns:a16="http://schemas.microsoft.com/office/drawing/2014/main" id="{24D38797-FF20-B88D-41B3-AE923105A3B1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792" name="グループ化 791">
                <a:extLst>
                  <a:ext uri="{FF2B5EF4-FFF2-40B4-BE49-F238E27FC236}">
                    <a16:creationId xmlns:a16="http://schemas.microsoft.com/office/drawing/2014/main" id="{83727598-A3A8-3487-4B92-44BFEC926102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793" name="テキスト ボックス 792">
                  <a:extLst>
                    <a:ext uri="{FF2B5EF4-FFF2-40B4-BE49-F238E27FC236}">
                      <a16:creationId xmlns:a16="http://schemas.microsoft.com/office/drawing/2014/main" id="{38B85000-9453-92B8-3625-BEAAC9C9CE7B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795" name="テキスト ボックス 794">
                  <a:extLst>
                    <a:ext uri="{FF2B5EF4-FFF2-40B4-BE49-F238E27FC236}">
                      <a16:creationId xmlns:a16="http://schemas.microsoft.com/office/drawing/2014/main" id="{D036D6C0-E6AC-2D7C-BDE4-38AC1735158C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pic>
        <p:nvPicPr>
          <p:cNvPr id="804" name="図 803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65" y="5583950"/>
            <a:ext cx="1123449" cy="1272371"/>
          </a:xfrm>
          <a:prstGeom prst="rect">
            <a:avLst/>
          </a:prstGeom>
        </p:spPr>
      </p:pic>
      <p:grpSp>
        <p:nvGrpSpPr>
          <p:cNvPr id="805" name="グループ化 804">
            <a:extLst>
              <a:ext uri="{FF2B5EF4-FFF2-40B4-BE49-F238E27FC236}">
                <a16:creationId xmlns:a16="http://schemas.microsoft.com/office/drawing/2014/main" id="{957ABE01-0956-FB29-7C26-7859CD30E100}"/>
              </a:ext>
            </a:extLst>
          </p:cNvPr>
          <p:cNvGrpSpPr/>
          <p:nvPr/>
        </p:nvGrpSpPr>
        <p:grpSpPr>
          <a:xfrm>
            <a:off x="2822507" y="5716029"/>
            <a:ext cx="1125513" cy="541345"/>
            <a:chOff x="391130" y="1876552"/>
            <a:chExt cx="1125513" cy="541345"/>
          </a:xfrm>
        </p:grpSpPr>
        <p:pic>
          <p:nvPicPr>
            <p:cNvPr id="806" name="図 805">
              <a:extLst>
                <a:ext uri="{FF2B5EF4-FFF2-40B4-BE49-F238E27FC236}">
                  <a16:creationId xmlns:a16="http://schemas.microsoft.com/office/drawing/2014/main" id="{8A44C135-03A5-55D5-3001-F3674A66F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807" name="グループ化 806">
              <a:extLst>
                <a:ext uri="{FF2B5EF4-FFF2-40B4-BE49-F238E27FC236}">
                  <a16:creationId xmlns:a16="http://schemas.microsoft.com/office/drawing/2014/main" id="{4D8003D0-35E7-AA65-E5F7-225D1314F849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6650"/>
              <a:chOff x="391130" y="2070211"/>
              <a:chExt cx="1125513" cy="346650"/>
            </a:xfrm>
          </p:grpSpPr>
          <p:grpSp>
            <p:nvGrpSpPr>
              <p:cNvPr id="808" name="グループ化 807">
                <a:extLst>
                  <a:ext uri="{FF2B5EF4-FFF2-40B4-BE49-F238E27FC236}">
                    <a16:creationId xmlns:a16="http://schemas.microsoft.com/office/drawing/2014/main" id="{974C398F-E7AA-E3B3-3D44-83B12BD3505F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813" name="四角形: 角を丸くする 482">
                  <a:extLst>
                    <a:ext uri="{FF2B5EF4-FFF2-40B4-BE49-F238E27FC236}">
                      <a16:creationId xmlns:a16="http://schemas.microsoft.com/office/drawing/2014/main" id="{33887E48-C640-1F75-3E43-9A24948B4E1D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4" name="フリーフォーム: 図形 483">
                  <a:extLst>
                    <a:ext uri="{FF2B5EF4-FFF2-40B4-BE49-F238E27FC236}">
                      <a16:creationId xmlns:a16="http://schemas.microsoft.com/office/drawing/2014/main" id="{929F71C2-96CE-F9C6-DAA9-695FFF534CA0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809" name="テキスト ボックス 808">
                <a:extLst>
                  <a:ext uri="{FF2B5EF4-FFF2-40B4-BE49-F238E27FC236}">
                    <a16:creationId xmlns:a16="http://schemas.microsoft.com/office/drawing/2014/main" id="{60177F79-12A2-9A5A-EF67-93689EA5A48F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810" name="グループ化 809">
                <a:extLst>
                  <a:ext uri="{FF2B5EF4-FFF2-40B4-BE49-F238E27FC236}">
                    <a16:creationId xmlns:a16="http://schemas.microsoft.com/office/drawing/2014/main" id="{0AD8C7E9-B87B-F3A3-30BE-FF20FFB185E3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5152"/>
                <a:chOff x="391130" y="2191709"/>
                <a:chExt cx="1125513" cy="225152"/>
              </a:xfrm>
            </p:grpSpPr>
            <p:sp>
              <p:nvSpPr>
                <p:cNvPr id="811" name="テキスト ボックス 810">
                  <a:extLst>
                    <a:ext uri="{FF2B5EF4-FFF2-40B4-BE49-F238E27FC236}">
                      <a16:creationId xmlns:a16="http://schemas.microsoft.com/office/drawing/2014/main" id="{5818159A-1057-2E31-D808-C75C03A3DBF0}"/>
                    </a:ext>
                  </a:extLst>
                </p:cNvPr>
                <p:cNvSpPr txBox="1"/>
                <p:nvPr/>
              </p:nvSpPr>
              <p:spPr>
                <a:xfrm>
                  <a:off x="391130" y="2252649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812" name="テキスト ボックス 811">
                  <a:extLst>
                    <a:ext uri="{FF2B5EF4-FFF2-40B4-BE49-F238E27FC236}">
                      <a16:creationId xmlns:a16="http://schemas.microsoft.com/office/drawing/2014/main" id="{C4D24BF9-57CA-AE6C-A0C3-984DD75A11D0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20" dirty="0">
                      <a:latin typeface="HiraginoUDSansStd-W3"/>
                    </a:rPr>
                    <a:t>インターホンリモコ</a:t>
                  </a:r>
                  <a:r>
                    <a:rPr lang="ja-JP" altLang="en-US" sz="550" b="1" i="0" u="none" strike="noStrike" spc="-50" dirty="0">
                      <a:latin typeface="HiraginoUDSansStd-W3"/>
                    </a:rPr>
                    <a:t>ン選択時</a:t>
                  </a:r>
                  <a:endParaRPr lang="ja-JP" altLang="en-US" sz="550" b="1" spc="-50" dirty="0"/>
                </a:p>
              </p:txBody>
            </p:sp>
          </p:grpSp>
        </p:grpSp>
      </p:grpSp>
      <p:grpSp>
        <p:nvGrpSpPr>
          <p:cNvPr id="815" name="グループ化 814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689438" y="5068097"/>
            <a:ext cx="2143765" cy="567386"/>
            <a:chOff x="283396" y="1202100"/>
            <a:chExt cx="2143765" cy="567386"/>
          </a:xfrm>
        </p:grpSpPr>
        <p:sp>
          <p:nvSpPr>
            <p:cNvPr id="816" name="正方形/長方形 815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テキスト ボックス 816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プレミアムエコキュート</a:t>
              </a:r>
              <a:endParaRPr lang="ja-JP" altLang="en-US" sz="1050" b="1" spc="-120" dirty="0"/>
            </a:p>
          </p:txBody>
        </p:sp>
        <p:grpSp>
          <p:nvGrpSpPr>
            <p:cNvPr id="818" name="グループ化 817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23" name="正方形/長方形 822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4" name="テキスト ボックス 823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19" name="グループ化 818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21" name="正方形/長方形 820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2" name="テキスト ボックス 821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20" name="直線コネクタ 819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5" name="グループ化 824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604874" y="6768820"/>
            <a:ext cx="2376167" cy="695767"/>
            <a:chOff x="203631" y="2975457"/>
            <a:chExt cx="2376167" cy="695767"/>
          </a:xfrm>
        </p:grpSpPr>
        <p:grpSp>
          <p:nvGrpSpPr>
            <p:cNvPr id="826" name="グループ化 825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63566" y="3031303"/>
              <a:ext cx="534183" cy="230832"/>
              <a:chOff x="259658" y="2865757"/>
              <a:chExt cx="534183" cy="230832"/>
            </a:xfrm>
          </p:grpSpPr>
          <p:sp>
            <p:nvSpPr>
              <p:cNvPr id="835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6" name="テキスト ボックス 835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259658" y="2865757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827" name="テキスト ボックス 826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CHP-HXE37AZ1K</a:t>
              </a:r>
              <a:endParaRPr lang="ja-JP" altLang="en-US" sz="1500" spc="100" dirty="0"/>
            </a:p>
          </p:txBody>
        </p:sp>
        <p:sp>
          <p:nvSpPr>
            <p:cNvPr id="828" name="テキスト ボックス 827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829" name="テキスト ボックス 828">
              <a:extLst>
                <a:ext uri="{FF2B5EF4-FFF2-40B4-BE49-F238E27FC236}">
                  <a16:creationId xmlns:a16="http://schemas.microsoft.com/office/drawing/2014/main" id="{C5C5189A-DA8B-ACFE-6CA9-1B33371B5BB9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1,333,200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1,212,000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30" name="テキスト ボックス 829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998487" y="342500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1,349,700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1,227,000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837" name="グループ化 836">
            <a:extLst>
              <a:ext uri="{FF2B5EF4-FFF2-40B4-BE49-F238E27FC236}">
                <a16:creationId xmlns:a16="http://schemas.microsoft.com/office/drawing/2014/main" id="{664A3638-225C-9044-B2EE-C2CF8F5305C1}"/>
              </a:ext>
            </a:extLst>
          </p:cNvPr>
          <p:cNvGrpSpPr/>
          <p:nvPr/>
        </p:nvGrpSpPr>
        <p:grpSpPr>
          <a:xfrm>
            <a:off x="2604874" y="7765778"/>
            <a:ext cx="2359703" cy="706277"/>
            <a:chOff x="203631" y="2975457"/>
            <a:chExt cx="2359703" cy="706277"/>
          </a:xfrm>
        </p:grpSpPr>
        <p:grpSp>
          <p:nvGrpSpPr>
            <p:cNvPr id="838" name="グループ化 837">
              <a:extLst>
                <a:ext uri="{FF2B5EF4-FFF2-40B4-BE49-F238E27FC236}">
                  <a16:creationId xmlns:a16="http://schemas.microsoft.com/office/drawing/2014/main" id="{65F58578-7FDC-6272-CB19-C7980FE5D4B2}"/>
                </a:ext>
              </a:extLst>
            </p:cNvPr>
            <p:cNvGrpSpPr/>
            <p:nvPr/>
          </p:nvGrpSpPr>
          <p:grpSpPr>
            <a:xfrm>
              <a:off x="278314" y="3036808"/>
              <a:ext cx="534183" cy="230832"/>
              <a:chOff x="274406" y="2871262"/>
              <a:chExt cx="534183" cy="230832"/>
            </a:xfrm>
          </p:grpSpPr>
          <p:sp>
            <p:nvSpPr>
              <p:cNvPr id="847" name="矢印: 五方向 339">
                <a:extLst>
                  <a:ext uri="{FF2B5EF4-FFF2-40B4-BE49-F238E27FC236}">
                    <a16:creationId xmlns:a16="http://schemas.microsoft.com/office/drawing/2014/main" id="{2D8B09E6-83E5-AFF4-ADDF-F19BE80188C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8" name="テキスト ボックス 847">
                <a:extLst>
                  <a:ext uri="{FF2B5EF4-FFF2-40B4-BE49-F238E27FC236}">
                    <a16:creationId xmlns:a16="http://schemas.microsoft.com/office/drawing/2014/main" id="{6667CB56-1C55-D68B-3F25-BBC361D9B205}"/>
                  </a:ext>
                </a:extLst>
              </p:cNvPr>
              <p:cNvSpPr txBox="1"/>
              <p:nvPr/>
            </p:nvSpPr>
            <p:spPr>
              <a:xfrm>
                <a:off x="274406" y="2871262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839" name="テキスト ボックス 838">
              <a:extLst>
                <a:ext uri="{FF2B5EF4-FFF2-40B4-BE49-F238E27FC236}">
                  <a16:creationId xmlns:a16="http://schemas.microsoft.com/office/drawing/2014/main" id="{10C9D66F-5DDA-C2B1-26EA-93C4AEA0FACC}"/>
                </a:ext>
              </a:extLst>
            </p:cNvPr>
            <p:cNvSpPr txBox="1"/>
            <p:nvPr/>
          </p:nvSpPr>
          <p:spPr>
            <a:xfrm>
              <a:off x="662858" y="2975457"/>
              <a:ext cx="188896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CHP-HXE46AZ1K</a:t>
              </a:r>
              <a:endParaRPr lang="ja-JP" altLang="en-US" sz="1500" spc="100" dirty="0"/>
            </a:p>
          </p:txBody>
        </p:sp>
        <p:sp>
          <p:nvSpPr>
            <p:cNvPr id="840" name="テキスト ボックス 839">
              <a:extLst>
                <a:ext uri="{FF2B5EF4-FFF2-40B4-BE49-F238E27FC236}">
                  <a16:creationId xmlns:a16="http://schemas.microsoft.com/office/drawing/2014/main" id="{415376A1-DABA-071C-6FFB-28B11F7CDB3D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841" name="テキスト ボックス 840">
              <a:extLst>
                <a:ext uri="{FF2B5EF4-FFF2-40B4-BE49-F238E27FC236}">
                  <a16:creationId xmlns:a16="http://schemas.microsoft.com/office/drawing/2014/main" id="{66B4FA8D-56C5-215D-7C60-BFE86BBE18F8}"/>
                </a:ext>
              </a:extLst>
            </p:cNvPr>
            <p:cNvSpPr txBox="1"/>
            <p:nvPr/>
          </p:nvSpPr>
          <p:spPr>
            <a:xfrm>
              <a:off x="998487" y="320239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1,437,700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1,307,000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42" name="テキスト ボックス 841">
              <a:extLst>
                <a:ext uri="{FF2B5EF4-FFF2-40B4-BE49-F238E27FC236}">
                  <a16:creationId xmlns:a16="http://schemas.microsoft.com/office/drawing/2014/main" id="{AA108873-43D6-B4A1-D672-B8A91A79F174}"/>
                </a:ext>
              </a:extLst>
            </p:cNvPr>
            <p:cNvSpPr txBox="1"/>
            <p:nvPr/>
          </p:nvSpPr>
          <p:spPr>
            <a:xfrm>
              <a:off x="998487" y="3435513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1,454,200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1,322,000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849" name="テキスト ボックス 84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08731" y="6493716"/>
            <a:ext cx="107524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 smtClean="0">
                <a:latin typeface="GothicBBBPro-Medium"/>
              </a:rPr>
              <a:t>CHP-HXE37AZ1K</a:t>
            </a:r>
            <a:r>
              <a:rPr lang="ja-JP" altLang="en-US" sz="600" b="1" i="0" u="none" strike="noStrike" spc="-30" dirty="0" smtClean="0">
                <a:latin typeface="GothicBBBPro-Medium"/>
              </a:rPr>
              <a:t>です</a:t>
            </a:r>
            <a:r>
              <a:rPr lang="ja-JP" altLang="en-US" sz="600" b="1" i="0" u="none" strike="noStrike" spc="-30" dirty="0">
                <a:latin typeface="GothicBBBPro-Medium"/>
              </a:rPr>
              <a:t>。</a:t>
            </a:r>
            <a:endParaRPr lang="ja-JP" altLang="en-US" sz="600" b="1" spc="-30" dirty="0"/>
          </a:p>
        </p:txBody>
      </p:sp>
      <p:pic>
        <p:nvPicPr>
          <p:cNvPr id="852" name="図 851">
            <a:extLst>
              <a:ext uri="{FF2B5EF4-FFF2-40B4-BE49-F238E27FC236}">
                <a16:creationId xmlns:a16="http://schemas.microsoft.com/office/drawing/2014/main" id="{165D924F-99F1-E273-245A-F88D6DE7DC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59" y="4666369"/>
            <a:ext cx="1183540" cy="1191378"/>
          </a:xfrm>
          <a:prstGeom prst="rect">
            <a:avLst/>
          </a:prstGeom>
        </p:spPr>
      </p:pic>
      <p:grpSp>
        <p:nvGrpSpPr>
          <p:cNvPr id="853" name="グループ化 852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53350" y="4109827"/>
            <a:ext cx="2143765" cy="575102"/>
            <a:chOff x="5116064" y="4604422"/>
            <a:chExt cx="2143765" cy="575102"/>
          </a:xfrm>
        </p:grpSpPr>
        <p:grpSp>
          <p:nvGrpSpPr>
            <p:cNvPr id="854" name="グループ化 853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56" name="正方形/長方形 855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7" name="テキスト ボックス 856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348306" y="4609539"/>
                <a:ext cx="171683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デザインエコ</a:t>
                </a:r>
                <a:endParaRPr lang="ja-JP" altLang="en-US" sz="1050" b="1" dirty="0"/>
              </a:p>
            </p:txBody>
          </p:sp>
          <p:grpSp>
            <p:nvGrpSpPr>
              <p:cNvPr id="858" name="グループ化 857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862" name="正方形/長方形 861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テキスト ボックス 862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859" name="グループ化 858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860" name="正方形/長方形 859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テキスト ボックス 860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855" name="直線コネクタ 854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4" name="グループ化 863">
            <a:extLst>
              <a:ext uri="{FF2B5EF4-FFF2-40B4-BE49-F238E27FC236}">
                <a16:creationId xmlns:a16="http://schemas.microsoft.com/office/drawing/2014/main" id="{B1BA3715-51F9-A644-B855-D7BCECD474BB}"/>
              </a:ext>
            </a:extLst>
          </p:cNvPr>
          <p:cNvGrpSpPr/>
          <p:nvPr/>
        </p:nvGrpSpPr>
        <p:grpSpPr>
          <a:xfrm>
            <a:off x="5266589" y="4701705"/>
            <a:ext cx="1125513" cy="540165"/>
            <a:chOff x="391130" y="1876552"/>
            <a:chExt cx="1125513" cy="540165"/>
          </a:xfrm>
        </p:grpSpPr>
        <p:pic>
          <p:nvPicPr>
            <p:cNvPr id="865" name="図 864">
              <a:extLst>
                <a:ext uri="{FF2B5EF4-FFF2-40B4-BE49-F238E27FC236}">
                  <a16:creationId xmlns:a16="http://schemas.microsoft.com/office/drawing/2014/main" id="{BCD39092-9880-6346-E625-0A21E4B1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102" y="1876552"/>
              <a:ext cx="1011104" cy="172436"/>
            </a:xfrm>
            <a:prstGeom prst="rect">
              <a:avLst/>
            </a:prstGeom>
          </p:spPr>
        </p:pic>
        <p:grpSp>
          <p:nvGrpSpPr>
            <p:cNvPr id="866" name="グループ化 865">
              <a:extLst>
                <a:ext uri="{FF2B5EF4-FFF2-40B4-BE49-F238E27FC236}">
                  <a16:creationId xmlns:a16="http://schemas.microsoft.com/office/drawing/2014/main" id="{B17DB607-2263-DEB2-D102-09D6AEC2227F}"/>
                </a:ext>
              </a:extLst>
            </p:cNvPr>
            <p:cNvGrpSpPr/>
            <p:nvPr/>
          </p:nvGrpSpPr>
          <p:grpSpPr>
            <a:xfrm>
              <a:off x="391130" y="2071247"/>
              <a:ext cx="1125513" cy="345470"/>
              <a:chOff x="391130" y="2070211"/>
              <a:chExt cx="1125513" cy="345470"/>
            </a:xfrm>
          </p:grpSpPr>
          <p:grpSp>
            <p:nvGrpSpPr>
              <p:cNvPr id="867" name="グループ化 866">
                <a:extLst>
                  <a:ext uri="{FF2B5EF4-FFF2-40B4-BE49-F238E27FC236}">
                    <a16:creationId xmlns:a16="http://schemas.microsoft.com/office/drawing/2014/main" id="{83F0CDC3-C507-F705-29E5-674DA8C3376D}"/>
                  </a:ext>
                </a:extLst>
              </p:cNvPr>
              <p:cNvGrpSpPr/>
              <p:nvPr/>
            </p:nvGrpSpPr>
            <p:grpSpPr>
              <a:xfrm>
                <a:off x="420102" y="2116242"/>
                <a:ext cx="1011104" cy="260916"/>
                <a:chOff x="420102" y="2115972"/>
                <a:chExt cx="1011104" cy="260916"/>
              </a:xfrm>
            </p:grpSpPr>
            <p:sp>
              <p:nvSpPr>
                <p:cNvPr id="872" name="四角形: 角を丸くする 209">
                  <a:extLst>
                    <a:ext uri="{FF2B5EF4-FFF2-40B4-BE49-F238E27FC236}">
                      <a16:creationId xmlns:a16="http://schemas.microsoft.com/office/drawing/2014/main" id="{BA8B4031-5DA7-4E70-18A0-2FDBB44DEBEB}"/>
                    </a:ext>
                  </a:extLst>
                </p:cNvPr>
                <p:cNvSpPr/>
                <p:nvPr/>
              </p:nvSpPr>
              <p:spPr>
                <a:xfrm>
                  <a:off x="420102" y="2117240"/>
                  <a:ext cx="1011104" cy="259648"/>
                </a:xfrm>
                <a:prstGeom prst="roundRect">
                  <a:avLst/>
                </a:prstGeom>
                <a:noFill/>
                <a:ln w="9525">
                  <a:solidFill>
                    <a:srgbClr val="009B7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3" name="フリーフォーム: 図形 210">
                  <a:extLst>
                    <a:ext uri="{FF2B5EF4-FFF2-40B4-BE49-F238E27FC236}">
                      <a16:creationId xmlns:a16="http://schemas.microsoft.com/office/drawing/2014/main" id="{E54690CA-1F37-1FBE-5770-3C703DA9D603}"/>
                    </a:ext>
                  </a:extLst>
                </p:cNvPr>
                <p:cNvSpPr/>
                <p:nvPr/>
              </p:nvSpPr>
              <p:spPr>
                <a:xfrm>
                  <a:off x="420102" y="2115972"/>
                  <a:ext cx="1011104" cy="96549"/>
                </a:xfrm>
                <a:custGeom>
                  <a:avLst/>
                  <a:gdLst>
                    <a:gd name="connsiteX0" fmla="*/ 43276 w 1011104"/>
                    <a:gd name="connsiteY0" fmla="*/ 0 h 96549"/>
                    <a:gd name="connsiteX1" fmla="*/ 967828 w 1011104"/>
                    <a:gd name="connsiteY1" fmla="*/ 0 h 96549"/>
                    <a:gd name="connsiteX2" fmla="*/ 1011104 w 1011104"/>
                    <a:gd name="connsiteY2" fmla="*/ 43276 h 96549"/>
                    <a:gd name="connsiteX3" fmla="*/ 1011104 w 1011104"/>
                    <a:gd name="connsiteY3" fmla="*/ 96549 h 96549"/>
                    <a:gd name="connsiteX4" fmla="*/ 0 w 1011104"/>
                    <a:gd name="connsiteY4" fmla="*/ 96549 h 96549"/>
                    <a:gd name="connsiteX5" fmla="*/ 0 w 1011104"/>
                    <a:gd name="connsiteY5" fmla="*/ 43276 h 96549"/>
                    <a:gd name="connsiteX6" fmla="*/ 43276 w 1011104"/>
                    <a:gd name="connsiteY6" fmla="*/ 0 h 9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1104" h="96549">
                      <a:moveTo>
                        <a:pt x="43276" y="0"/>
                      </a:moveTo>
                      <a:lnTo>
                        <a:pt x="967828" y="0"/>
                      </a:lnTo>
                      <a:cubicBezTo>
                        <a:pt x="991729" y="0"/>
                        <a:pt x="1011104" y="19375"/>
                        <a:pt x="1011104" y="43276"/>
                      </a:cubicBezTo>
                      <a:lnTo>
                        <a:pt x="1011104" y="96549"/>
                      </a:lnTo>
                      <a:lnTo>
                        <a:pt x="0" y="96549"/>
                      </a:lnTo>
                      <a:lnTo>
                        <a:pt x="0" y="43276"/>
                      </a:lnTo>
                      <a:cubicBezTo>
                        <a:pt x="0" y="19375"/>
                        <a:pt x="19375" y="0"/>
                        <a:pt x="43276" y="0"/>
                      </a:cubicBezTo>
                      <a:close/>
                    </a:path>
                  </a:pathLst>
                </a:custGeom>
                <a:solidFill>
                  <a:srgbClr val="009B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>
                    <a:solidFill>
                      <a:srgbClr val="00B088"/>
                    </a:solidFill>
                  </a:endParaRPr>
                </a:p>
              </p:txBody>
            </p:sp>
          </p:grpSp>
          <p:sp>
            <p:nvSpPr>
              <p:cNvPr id="868" name="テキスト ボックス 867">
                <a:extLst>
                  <a:ext uri="{FF2B5EF4-FFF2-40B4-BE49-F238E27FC236}">
                    <a16:creationId xmlns:a16="http://schemas.microsoft.com/office/drawing/2014/main" id="{7CB7F511-5E8E-392B-B28B-E72862F1ABEC}"/>
                  </a:ext>
                </a:extLst>
              </p:cNvPr>
              <p:cNvSpPr txBox="1"/>
              <p:nvPr/>
            </p:nvSpPr>
            <p:spPr>
              <a:xfrm>
                <a:off x="637167" y="2070211"/>
                <a:ext cx="718111" cy="184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600" b="1" i="0" u="none" strike="noStrike" baseline="0" dirty="0">
                    <a:solidFill>
                      <a:srgbClr val="FFFFFF"/>
                    </a:solidFill>
                    <a:latin typeface="HiraginoUDSansStd-W5"/>
                  </a:rPr>
                  <a:t>アプリ対応</a:t>
                </a:r>
                <a:endParaRPr lang="ja-JP" altLang="en-US" sz="600" b="1" dirty="0"/>
              </a:p>
            </p:txBody>
          </p:sp>
          <p:grpSp>
            <p:nvGrpSpPr>
              <p:cNvPr id="869" name="グループ化 868">
                <a:extLst>
                  <a:ext uri="{FF2B5EF4-FFF2-40B4-BE49-F238E27FC236}">
                    <a16:creationId xmlns:a16="http://schemas.microsoft.com/office/drawing/2014/main" id="{76367F83-0D8B-05D4-B4D6-FE4ABD52E20A}"/>
                  </a:ext>
                </a:extLst>
              </p:cNvPr>
              <p:cNvGrpSpPr/>
              <p:nvPr/>
            </p:nvGrpSpPr>
            <p:grpSpPr>
              <a:xfrm>
                <a:off x="391130" y="2191709"/>
                <a:ext cx="1125513" cy="223972"/>
                <a:chOff x="391130" y="2191709"/>
                <a:chExt cx="1125513" cy="223972"/>
              </a:xfrm>
            </p:grpSpPr>
            <p:sp>
              <p:nvSpPr>
                <p:cNvPr id="870" name="テキスト ボックス 869">
                  <a:extLst>
                    <a:ext uri="{FF2B5EF4-FFF2-40B4-BE49-F238E27FC236}">
                      <a16:creationId xmlns:a16="http://schemas.microsoft.com/office/drawing/2014/main" id="{DA17703A-324A-DAB0-279C-9770F1B52283}"/>
                    </a:ext>
                  </a:extLst>
                </p:cNvPr>
                <p:cNvSpPr txBox="1"/>
                <p:nvPr/>
              </p:nvSpPr>
              <p:spPr>
                <a:xfrm>
                  <a:off x="391130" y="2246071"/>
                  <a:ext cx="1125513" cy="164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(</a:t>
                  </a:r>
                  <a:r>
                    <a:rPr lang="ja-JP" altLang="en-US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　　　　　  </a:t>
                  </a:r>
                  <a:r>
                    <a:rPr lang="en-US" altLang="ja-JP" sz="1100" i="0" u="none" strike="noStrike" baseline="0" dirty="0">
                      <a:latin typeface="HGSｺﾞｼｯｸM" panose="020B0600000000000000" pitchFamily="50" charset="-128"/>
                      <a:ea typeface="HGSｺﾞｼｯｸM" panose="020B0600000000000000" pitchFamily="50" charset="-128"/>
                    </a:rPr>
                    <a:t>)</a:t>
                  </a:r>
                  <a:endParaRPr lang="ja-JP" altLang="en-US" sz="1100" spc="-100" dirty="0">
                    <a:latin typeface="HGSｺﾞｼｯｸM" panose="020B0600000000000000" pitchFamily="50" charset="-128"/>
                    <a:ea typeface="HGSｺﾞｼｯｸM" panose="020B0600000000000000" pitchFamily="50" charset="-128"/>
                  </a:endParaRPr>
                </a:p>
              </p:txBody>
            </p:sp>
            <p:sp>
              <p:nvSpPr>
                <p:cNvPr id="871" name="テキスト ボックス 870">
                  <a:extLst>
                    <a:ext uri="{FF2B5EF4-FFF2-40B4-BE49-F238E27FC236}">
                      <a16:creationId xmlns:a16="http://schemas.microsoft.com/office/drawing/2014/main" id="{57A4D4AF-610A-C2FC-EAC9-22610E2D04A6}"/>
                    </a:ext>
                  </a:extLst>
                </p:cNvPr>
                <p:cNvSpPr txBox="1"/>
                <p:nvPr/>
              </p:nvSpPr>
              <p:spPr>
                <a:xfrm>
                  <a:off x="456778" y="2191709"/>
                  <a:ext cx="1011104" cy="22397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baseline="0" dirty="0">
                      <a:latin typeface="HiraginoUDSansStd-W3"/>
                    </a:rPr>
                    <a:t>無線</a:t>
                  </a:r>
                  <a:r>
                    <a:rPr lang="en-US" altLang="ja-JP" sz="700" i="0" u="none" strike="noStrike" baseline="0" dirty="0">
                      <a:latin typeface="HiraginoUDSansStd-W3"/>
                    </a:rPr>
                    <a:t>LAN</a:t>
                  </a:r>
                  <a:r>
                    <a:rPr lang="ja-JP" altLang="en-US" sz="550" b="1" i="0" u="none" strike="noStrike" baseline="0" dirty="0">
                      <a:latin typeface="HiraginoUDSansStd-W3"/>
                    </a:rPr>
                    <a:t>対応</a:t>
                  </a:r>
                </a:p>
                <a:p>
                  <a:pPr algn="l">
                    <a:lnSpc>
                      <a:spcPts val="500"/>
                    </a:lnSpc>
                  </a:pPr>
                  <a:r>
                    <a:rPr lang="ja-JP" altLang="en-US" sz="550" b="1" i="0" u="none" strike="noStrike" spc="-100" dirty="0">
                      <a:latin typeface="HiraginoUDSansStd-W3"/>
                    </a:rPr>
                    <a:t>インターホンリモコン選択時</a:t>
                  </a:r>
                  <a:endParaRPr lang="ja-JP" altLang="en-US" sz="550" b="1" spc="-100" dirty="0"/>
                </a:p>
              </p:txBody>
            </p:sp>
          </p:grpSp>
        </p:grpSp>
      </p:grpSp>
      <p:grpSp>
        <p:nvGrpSpPr>
          <p:cNvPr id="874" name="グループ化 873">
            <a:extLst>
              <a:ext uri="{FF2B5EF4-FFF2-40B4-BE49-F238E27FC236}">
                <a16:creationId xmlns:a16="http://schemas.microsoft.com/office/drawing/2014/main" id="{4C4368F5-5D16-C8E0-9D47-FF2844357AD8}"/>
              </a:ext>
            </a:extLst>
          </p:cNvPr>
          <p:cNvGrpSpPr/>
          <p:nvPr/>
        </p:nvGrpSpPr>
        <p:grpSpPr>
          <a:xfrm>
            <a:off x="5074041" y="5833574"/>
            <a:ext cx="2451337" cy="706277"/>
            <a:chOff x="203631" y="2975457"/>
            <a:chExt cx="2451337" cy="706277"/>
          </a:xfrm>
        </p:grpSpPr>
        <p:grpSp>
          <p:nvGrpSpPr>
            <p:cNvPr id="875" name="グループ化 874">
              <a:extLst>
                <a:ext uri="{FF2B5EF4-FFF2-40B4-BE49-F238E27FC236}">
                  <a16:creationId xmlns:a16="http://schemas.microsoft.com/office/drawing/2014/main" id="{4291C6B9-A4E0-1351-8822-36D8E1E4D342}"/>
                </a:ext>
              </a:extLst>
            </p:cNvPr>
            <p:cNvGrpSpPr/>
            <p:nvPr/>
          </p:nvGrpSpPr>
          <p:grpSpPr>
            <a:xfrm>
              <a:off x="298731" y="3018424"/>
              <a:ext cx="539524" cy="230832"/>
              <a:chOff x="294823" y="2852878"/>
              <a:chExt cx="539524" cy="230832"/>
            </a:xfrm>
          </p:grpSpPr>
          <p:sp>
            <p:nvSpPr>
              <p:cNvPr id="884" name="矢印: 五方向 381">
                <a:extLst>
                  <a:ext uri="{FF2B5EF4-FFF2-40B4-BE49-F238E27FC236}">
                    <a16:creationId xmlns:a16="http://schemas.microsoft.com/office/drawing/2014/main" id="{23228597-BD74-59A7-D038-26386DF12E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テキスト ボックス 884">
                <a:extLst>
                  <a:ext uri="{FF2B5EF4-FFF2-40B4-BE49-F238E27FC236}">
                    <a16:creationId xmlns:a16="http://schemas.microsoft.com/office/drawing/2014/main" id="{76778F4C-CB3F-D1AF-DC79-B0A5CC2E8A88}"/>
                  </a:ext>
                </a:extLst>
              </p:cNvPr>
              <p:cNvSpPr txBox="1"/>
              <p:nvPr/>
            </p:nvSpPr>
            <p:spPr>
              <a:xfrm>
                <a:off x="300164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300L</a:t>
                </a:r>
                <a:endParaRPr lang="ja-JP" altLang="en-US" sz="900" dirty="0"/>
              </a:p>
            </p:txBody>
          </p:sp>
        </p:grpSp>
        <p:sp>
          <p:nvSpPr>
            <p:cNvPr id="876" name="テキスト ボックス 875">
              <a:extLst>
                <a:ext uri="{FF2B5EF4-FFF2-40B4-BE49-F238E27FC236}">
                  <a16:creationId xmlns:a16="http://schemas.microsoft.com/office/drawing/2014/main" id="{10FFA544-9F33-B395-136A-F799ABE14097}"/>
                </a:ext>
              </a:extLst>
            </p:cNvPr>
            <p:cNvSpPr txBox="1"/>
            <p:nvPr/>
          </p:nvSpPr>
          <p:spPr>
            <a:xfrm>
              <a:off x="662858" y="2975457"/>
              <a:ext cx="19288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 smtClean="0">
                  <a:solidFill>
                    <a:srgbClr val="262626"/>
                  </a:solidFill>
                  <a:latin typeface="AvenirNext-DemiBold"/>
                </a:rPr>
                <a:t>CHP-ED302AZ1</a:t>
              </a:r>
              <a:endParaRPr lang="ja-JP" altLang="en-US" sz="1500" spc="100" dirty="0"/>
            </a:p>
          </p:txBody>
        </p:sp>
        <p:sp>
          <p:nvSpPr>
            <p:cNvPr id="877" name="テキスト ボックス 876">
              <a:extLst>
                <a:ext uri="{FF2B5EF4-FFF2-40B4-BE49-F238E27FC236}">
                  <a16:creationId xmlns:a16="http://schemas.microsoft.com/office/drawing/2014/main" id="{799BDC4C-F0BD-45C9-BECA-1C73BB6C21D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448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878" name="テキスト ボックス 877">
              <a:extLst>
                <a:ext uri="{FF2B5EF4-FFF2-40B4-BE49-F238E27FC236}">
                  <a16:creationId xmlns:a16="http://schemas.microsoft.com/office/drawing/2014/main" id="{6FBCD970-F930-C7B2-3379-E402AD0222F6}"/>
                </a:ext>
              </a:extLst>
            </p:cNvPr>
            <p:cNvSpPr txBox="1"/>
            <p:nvPr/>
          </p:nvSpPr>
          <p:spPr>
            <a:xfrm>
              <a:off x="998487" y="3202394"/>
              <a:ext cx="15931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1,147,300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zh-CN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1,043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879" name="テキスト ボックス 878">
              <a:extLst>
                <a:ext uri="{FF2B5EF4-FFF2-40B4-BE49-F238E27FC236}">
                  <a16:creationId xmlns:a16="http://schemas.microsoft.com/office/drawing/2014/main" id="{7DCD8D6D-D79B-1D38-B076-843673B77986}"/>
                </a:ext>
              </a:extLst>
            </p:cNvPr>
            <p:cNvSpPr txBox="1"/>
            <p:nvPr/>
          </p:nvSpPr>
          <p:spPr>
            <a:xfrm>
              <a:off x="998487" y="3435513"/>
              <a:ext cx="16564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1,163,800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</a:t>
              </a:r>
              <a:r>
                <a:rPr lang="zh-CN" altLang="en-US" sz="6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税抜</a:t>
              </a:r>
              <a:r>
                <a:rPr lang="en-US" altLang="zh-CN" sz="800" b="1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1,058</a:t>
              </a:r>
              <a:r>
                <a:rPr lang="en-US" altLang="zh-CN" sz="800" b="1" i="0" u="none" strike="noStrike" spc="5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929" name="グループ化 92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4421" y="3636248"/>
            <a:ext cx="2239272" cy="274114"/>
            <a:chOff x="168676" y="3715745"/>
            <a:chExt cx="2239272" cy="274114"/>
          </a:xfrm>
        </p:grpSpPr>
        <p:sp>
          <p:nvSpPr>
            <p:cNvPr id="93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31" name="グループ化 93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32" name="楕円 93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3" name="テキスト ボックス 93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39" name="グループ化 93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111101" y="6582576"/>
            <a:ext cx="2239272" cy="274114"/>
            <a:chOff x="168676" y="3715745"/>
            <a:chExt cx="2239272" cy="274114"/>
          </a:xfrm>
        </p:grpSpPr>
        <p:sp>
          <p:nvSpPr>
            <p:cNvPr id="94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1" name="グループ化 94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42" name="楕円 94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3" name="テキスト ボックス 94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44" name="グループ化 94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5278" y="4622162"/>
            <a:ext cx="2239272" cy="274114"/>
            <a:chOff x="168676" y="3715745"/>
            <a:chExt cx="2239272" cy="274114"/>
          </a:xfrm>
        </p:grpSpPr>
        <p:sp>
          <p:nvSpPr>
            <p:cNvPr id="94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6" name="グループ化 94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47" name="楕円 94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8" name="テキスト ボックス 94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49" name="グループ化 94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7138" y="5640320"/>
            <a:ext cx="2239272" cy="274114"/>
            <a:chOff x="168676" y="3715745"/>
            <a:chExt cx="2239272" cy="274114"/>
          </a:xfrm>
        </p:grpSpPr>
        <p:sp>
          <p:nvSpPr>
            <p:cNvPr id="95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1" name="グループ化 95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52" name="楕円 95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3" name="テキスト ボックス 95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54" name="グループ化 95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7138" y="8694154"/>
            <a:ext cx="2239272" cy="274114"/>
            <a:chOff x="168676" y="3715745"/>
            <a:chExt cx="2239272" cy="274114"/>
          </a:xfrm>
        </p:grpSpPr>
        <p:sp>
          <p:nvSpPr>
            <p:cNvPr id="95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6" name="グループ化 95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57" name="楕円 95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8" name="テキスト ボックス 95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59" name="グループ化 95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48761" y="9786468"/>
            <a:ext cx="2239272" cy="274114"/>
            <a:chOff x="168676" y="3715745"/>
            <a:chExt cx="2239272" cy="274114"/>
          </a:xfrm>
        </p:grpSpPr>
        <p:sp>
          <p:nvSpPr>
            <p:cNvPr id="96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61" name="グループ化 96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62" name="楕円 96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3" name="テキスト ボックス 96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64" name="テキスト ボックス 96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52885" y="6577977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5" name="テキスト ボックス 96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02300" y="36157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6" name="テキスト ボックス 96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786409" y="460450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7" name="テキスト ボックス 96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25287" y="562211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8" name="テキスト ボックス 967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25287" y="8675371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9" name="テキスト ボックス 968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08247" y="976877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70" name="グループ化 969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56993" y="3632697"/>
            <a:ext cx="2239272" cy="274114"/>
            <a:chOff x="168676" y="3715745"/>
            <a:chExt cx="2239272" cy="274114"/>
          </a:xfrm>
        </p:grpSpPr>
        <p:sp>
          <p:nvSpPr>
            <p:cNvPr id="971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2" name="グループ化 971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73" name="楕円 972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4" name="テキスト ボックス 973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75" name="グループ化 974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51039" y="4622452"/>
            <a:ext cx="2239272" cy="274114"/>
            <a:chOff x="168676" y="3715745"/>
            <a:chExt cx="2239272" cy="274114"/>
          </a:xfrm>
        </p:grpSpPr>
        <p:sp>
          <p:nvSpPr>
            <p:cNvPr id="976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7" name="グループ化 976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78" name="楕円 977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9" name="テキスト ボックス 978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80" name="グループ化 979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94891" y="7497189"/>
            <a:ext cx="2239272" cy="274114"/>
            <a:chOff x="168676" y="3715745"/>
            <a:chExt cx="2239272" cy="274114"/>
          </a:xfrm>
        </p:grpSpPr>
        <p:sp>
          <p:nvSpPr>
            <p:cNvPr id="981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82" name="グループ化 981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83" name="楕円 982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4" name="テキスト ボックス 983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85" name="テキスト ボックス 98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171669" y="361506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86" name="テキスト ボックス 98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198064" y="46056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87" name="テキスト ボックス 98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49580" y="7479035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88" name="グループ化 987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608277" y="8500506"/>
            <a:ext cx="2239272" cy="274114"/>
            <a:chOff x="168676" y="3715745"/>
            <a:chExt cx="2239272" cy="274114"/>
          </a:xfrm>
        </p:grpSpPr>
        <p:sp>
          <p:nvSpPr>
            <p:cNvPr id="989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0" name="グループ化 989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91" name="楕円 990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2" name="テキスト ボックス 991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93" name="テキスト ボックス 99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50061" y="8495907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94" name="グループ化 99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041837" y="3632408"/>
            <a:ext cx="2239272" cy="274114"/>
            <a:chOff x="168676" y="3715745"/>
            <a:chExt cx="2239272" cy="274114"/>
          </a:xfrm>
        </p:grpSpPr>
        <p:sp>
          <p:nvSpPr>
            <p:cNvPr id="99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6" name="グループ化 99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97" name="楕円 99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8" name="テキスト ボックス 99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99" name="テキスト ボックス 998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83621" y="362780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539392" y="8910017"/>
            <a:ext cx="2835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+mn-ea"/>
              </a:rPr>
              <a:t>●お問い合わせ・ご用命はこちらまで</a:t>
            </a:r>
            <a:endParaRPr kumimoji="1" lang="ja-JP" altLang="en-US" sz="10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10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1186</TotalTime>
  <Words>1127</Words>
  <Application>Microsoft Office PowerPoint</Application>
  <PresentationFormat>ユーザー設定</PresentationFormat>
  <Paragraphs>270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6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HGSｺﾞｼｯｸM</vt:lpstr>
      <vt:lpstr>HiraginoUDSansStd-W3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游ゴシック</vt:lpstr>
      <vt:lpstr>游ゴシック Light</vt:lpstr>
      <vt:lpstr>Arial</vt:lpstr>
      <vt:lpstr>Calibri</vt:lpstr>
      <vt:lpstr>Calibri Light</vt:lpstr>
      <vt:lpstr>Constantia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株式会社コロナ</cp:lastModifiedBy>
  <cp:revision>197</cp:revision>
  <cp:lastPrinted>2023-09-06T05:06:35Z</cp:lastPrinted>
  <dcterms:created xsi:type="dcterms:W3CDTF">2023-09-04T07:44:51Z</dcterms:created>
  <dcterms:modified xsi:type="dcterms:W3CDTF">2024-09-13T03:46:22Z</dcterms:modified>
</cp:coreProperties>
</file>