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E3F3"/>
    <a:srgbClr val="F1F8EC"/>
    <a:srgbClr val="B9E1D6"/>
    <a:srgbClr val="64C2B2"/>
    <a:srgbClr val="CCFFCC"/>
    <a:srgbClr val="63C1B1"/>
    <a:srgbClr val="70AD47"/>
    <a:srgbClr val="0F36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75" d="100"/>
          <a:sy n="75" d="100"/>
        </p:scale>
        <p:origin x="2684" y="-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EF0B-D7A5-4FD7-B841-CBAEBAAC4FF6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76FF-E6AA-42EC-9C07-DC57684FA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0789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EF0B-D7A5-4FD7-B841-CBAEBAAC4FF6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76FF-E6AA-42EC-9C07-DC57684FA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376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EF0B-D7A5-4FD7-B841-CBAEBAAC4FF6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76FF-E6AA-42EC-9C07-DC57684FA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102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EF0B-D7A5-4FD7-B841-CBAEBAAC4FF6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76FF-E6AA-42EC-9C07-DC57684FA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0879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EF0B-D7A5-4FD7-B841-CBAEBAAC4FF6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76FF-E6AA-42EC-9C07-DC57684FA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7664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EF0B-D7A5-4FD7-B841-CBAEBAAC4FF6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76FF-E6AA-42EC-9C07-DC57684FA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07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EF0B-D7A5-4FD7-B841-CBAEBAAC4FF6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76FF-E6AA-42EC-9C07-DC57684FA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8012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EF0B-D7A5-4FD7-B841-CBAEBAAC4FF6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76FF-E6AA-42EC-9C07-DC57684FA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7692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EF0B-D7A5-4FD7-B841-CBAEBAAC4FF6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76FF-E6AA-42EC-9C07-DC57684FA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506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EF0B-D7A5-4FD7-B841-CBAEBAAC4FF6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76FF-E6AA-42EC-9C07-DC57684FA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641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EF0B-D7A5-4FD7-B841-CBAEBAAC4FF6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76FF-E6AA-42EC-9C07-DC57684FA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941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8EF0B-D7A5-4FD7-B841-CBAEBAAC4FF6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776FF-E6AA-42EC-9C07-DC57684FA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04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echo.meti.go.jp/category/saving_and_new/saving/general/housing/kyutokidonyu/kyutodonyuhojo2024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正方形/長方形 35"/>
          <p:cNvSpPr/>
          <p:nvPr/>
        </p:nvSpPr>
        <p:spPr>
          <a:xfrm>
            <a:off x="0" y="914078"/>
            <a:ext cx="6858000" cy="16986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10B588D1-F25C-F1E1-1E9F-28F9B26F3BF0}"/>
              </a:ext>
            </a:extLst>
          </p:cNvPr>
          <p:cNvSpPr/>
          <p:nvPr/>
        </p:nvSpPr>
        <p:spPr>
          <a:xfrm>
            <a:off x="653944" y="2112933"/>
            <a:ext cx="2384860" cy="21912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四角形: 角を丸くする 34">
            <a:extLst>
              <a:ext uri="{FF2B5EF4-FFF2-40B4-BE49-F238E27FC236}">
                <a16:creationId xmlns:a16="http://schemas.microsoft.com/office/drawing/2014/main" id="{5BF8DCB9-1D08-7351-A734-E65313651445}"/>
              </a:ext>
            </a:extLst>
          </p:cNvPr>
          <p:cNvSpPr/>
          <p:nvPr/>
        </p:nvSpPr>
        <p:spPr>
          <a:xfrm>
            <a:off x="2468665" y="3868441"/>
            <a:ext cx="4165481" cy="925770"/>
          </a:xfrm>
          <a:prstGeom prst="roundRect">
            <a:avLst/>
          </a:prstGeom>
          <a:noFill/>
          <a:ln w="12700">
            <a:solidFill>
              <a:srgbClr val="FB6E0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925EE359-7BAF-8BAC-B2AE-C74753D939A3}"/>
              </a:ext>
            </a:extLst>
          </p:cNvPr>
          <p:cNvCxnSpPr>
            <a:cxnSpLocks/>
          </p:cNvCxnSpPr>
          <p:nvPr/>
        </p:nvCxnSpPr>
        <p:spPr>
          <a:xfrm>
            <a:off x="2467698" y="3198157"/>
            <a:ext cx="4025634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6065CF78-1C33-F6DB-55AB-26375901CF55}"/>
              </a:ext>
            </a:extLst>
          </p:cNvPr>
          <p:cNvCxnSpPr>
            <a:cxnSpLocks/>
          </p:cNvCxnSpPr>
          <p:nvPr/>
        </p:nvCxnSpPr>
        <p:spPr>
          <a:xfrm>
            <a:off x="2464957" y="3480790"/>
            <a:ext cx="3029989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5749093" y="55763"/>
            <a:ext cx="1063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000" dirty="0">
                <a:latin typeface="+mn-ea"/>
              </a:rPr>
              <a:t>2024</a:t>
            </a:r>
            <a:r>
              <a:rPr kumimoji="1" lang="ja-JP" altLang="en-US" sz="1000" dirty="0">
                <a:latin typeface="+mn-ea"/>
              </a:rPr>
              <a:t>年</a:t>
            </a:r>
            <a:r>
              <a:rPr kumimoji="1" lang="en-US" altLang="ja-JP" sz="1000" dirty="0">
                <a:latin typeface="+mn-ea"/>
              </a:rPr>
              <a:t>12</a:t>
            </a:r>
            <a:r>
              <a:rPr kumimoji="1" lang="ja-JP" altLang="en-US" sz="1000" dirty="0" smtClean="0">
                <a:latin typeface="+mn-ea"/>
              </a:rPr>
              <a:t>月</a:t>
            </a:r>
            <a:r>
              <a:rPr kumimoji="1" lang="en-US" altLang="ja-JP" sz="1000" dirty="0">
                <a:latin typeface="+mn-ea"/>
              </a:rPr>
              <a:t>6</a:t>
            </a:r>
            <a:r>
              <a:rPr kumimoji="1" lang="ja-JP" altLang="en-US" sz="1000" dirty="0" smtClean="0">
                <a:latin typeface="+mn-ea"/>
              </a:rPr>
              <a:t>日</a:t>
            </a:r>
            <a:endParaRPr kumimoji="1" lang="ja-JP" altLang="en-US" sz="1000" dirty="0">
              <a:latin typeface="+mn-ea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220472" y="9198500"/>
            <a:ext cx="6485884" cy="570595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900" dirty="0">
                <a:solidFill>
                  <a:schemeClr val="tx1"/>
                </a:solidFill>
                <a:latin typeface="+mn-ea"/>
              </a:rPr>
              <a:t>＜参考＞</a:t>
            </a:r>
            <a:endParaRPr kumimoji="1" lang="en-US" altLang="ja-JP" sz="9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  <a:latin typeface="+mn-ea"/>
              </a:rPr>
              <a:t>「高効率給湯器導入促進による家庭部門の省エネルギー推進事業」は、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⾼効率給湯器の導⼊⽀援を⾏い、</a:t>
            </a:r>
            <a:endParaRPr lang="en-US" altLang="ja-JP" sz="9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  その普及拡⼤により、「</a:t>
            </a:r>
            <a:r>
              <a:rPr lang="en-US" altLang="ja-JP" sz="900" dirty="0">
                <a:solidFill>
                  <a:schemeClr val="tx1"/>
                </a:solidFill>
                <a:latin typeface="+mn-ea"/>
              </a:rPr>
              <a:t>2030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年度におけるエネルギー需給の⾒通し」の達成に寄与することを⽬的とした事業です。</a:t>
            </a:r>
            <a:endParaRPr lang="en-US" altLang="ja-JP" sz="900" dirty="0">
              <a:solidFill>
                <a:schemeClr val="tx1"/>
              </a:solidFill>
              <a:latin typeface="+mn-ea"/>
            </a:endParaRPr>
          </a:p>
          <a:p>
            <a:r>
              <a:rPr kumimoji="1" lang="en-US" altLang="ja-JP" sz="900" dirty="0">
                <a:solidFill>
                  <a:schemeClr val="tx1"/>
                </a:solidFill>
                <a:latin typeface="+mn-ea"/>
              </a:rPr>
              <a:t>  </a:t>
            </a:r>
            <a:r>
              <a:rPr kumimoji="1" lang="ja-JP" altLang="en-US" sz="900" dirty="0">
                <a:solidFill>
                  <a:schemeClr val="tx1"/>
                </a:solidFill>
                <a:latin typeface="+mn-ea"/>
              </a:rPr>
              <a:t>この度、その後継事業が発表されました。</a:t>
            </a:r>
          </a:p>
        </p:txBody>
      </p:sp>
      <p:graphicFrame>
        <p:nvGraphicFramePr>
          <p:cNvPr id="43" name="表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096260"/>
              </p:ext>
            </p:extLst>
          </p:nvPr>
        </p:nvGraphicFramePr>
        <p:xfrm>
          <a:off x="3597238" y="7359638"/>
          <a:ext cx="3103079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828">
                  <a:extLst>
                    <a:ext uri="{9D8B030D-6E8A-4147-A177-3AD203B41FA5}">
                      <a16:colId xmlns:a16="http://schemas.microsoft.com/office/drawing/2014/main" val="3506485399"/>
                    </a:ext>
                  </a:extLst>
                </a:gridCol>
                <a:gridCol w="517285">
                  <a:extLst>
                    <a:ext uri="{9D8B030D-6E8A-4147-A177-3AD203B41FA5}">
                      <a16:colId xmlns:a16="http://schemas.microsoft.com/office/drawing/2014/main" val="1911746573"/>
                    </a:ext>
                  </a:extLst>
                </a:gridCol>
                <a:gridCol w="517285">
                  <a:extLst>
                    <a:ext uri="{9D8B030D-6E8A-4147-A177-3AD203B41FA5}">
                      <a16:colId xmlns:a16="http://schemas.microsoft.com/office/drawing/2014/main" val="1103782562"/>
                    </a:ext>
                  </a:extLst>
                </a:gridCol>
                <a:gridCol w="517285">
                  <a:extLst>
                    <a:ext uri="{9D8B030D-6E8A-4147-A177-3AD203B41FA5}">
                      <a16:colId xmlns:a16="http://schemas.microsoft.com/office/drawing/2014/main" val="3457376779"/>
                    </a:ext>
                  </a:extLst>
                </a:gridCol>
                <a:gridCol w="517285">
                  <a:extLst>
                    <a:ext uri="{9D8B030D-6E8A-4147-A177-3AD203B41FA5}">
                      <a16:colId xmlns:a16="http://schemas.microsoft.com/office/drawing/2014/main" val="4171946437"/>
                    </a:ext>
                  </a:extLst>
                </a:gridCol>
                <a:gridCol w="620111">
                  <a:extLst>
                    <a:ext uri="{9D8B030D-6E8A-4147-A177-3AD203B41FA5}">
                      <a16:colId xmlns:a16="http://schemas.microsoft.com/office/drawing/2014/main" val="4187147602"/>
                    </a:ext>
                  </a:extLst>
                </a:gridCol>
              </a:tblGrid>
              <a:tr h="216000">
                <a:tc gridSpan="5">
                  <a:txBody>
                    <a:bodyPr/>
                    <a:lstStyle/>
                    <a:p>
                      <a:pPr algn="ctr"/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2025</a:t>
                      </a: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年度目標の区分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1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2025</a:t>
                      </a:r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年度</a:t>
                      </a:r>
                      <a:endParaRPr kumimoji="1" lang="en-US" altLang="ja-JP" sz="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目標基準値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1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94206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区分名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想定世帯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貯湯缶数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貯湯容量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仕様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87871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G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1D6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標準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一缶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550L</a:t>
                      </a: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以上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一般地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3.2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97895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1D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寒冷地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2.7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81288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I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1D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多缶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―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一般地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3.0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04461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J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1D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寒冷地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2.7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228512"/>
                  </a:ext>
                </a:extLst>
              </a:tr>
            </a:tbl>
          </a:graphicData>
        </a:graphic>
      </p:graphicFrame>
      <p:sp>
        <p:nvSpPr>
          <p:cNvPr id="44" name="テキスト ボックス 43"/>
          <p:cNvSpPr txBox="1"/>
          <p:nvPr/>
        </p:nvSpPr>
        <p:spPr>
          <a:xfrm>
            <a:off x="106680" y="7106026"/>
            <a:ext cx="22317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>
                <a:solidFill>
                  <a:schemeClr val="bg2">
                    <a:lumMod val="25000"/>
                  </a:schemeClr>
                </a:solidFill>
              </a:rPr>
              <a:t>■</a:t>
            </a:r>
            <a:r>
              <a:rPr kumimoji="1" lang="ja-JP" altLang="en-US" sz="1200" b="1" dirty="0"/>
              <a:t>エコキュートの省エネ基準</a:t>
            </a:r>
          </a:p>
        </p:txBody>
      </p:sp>
      <p:graphicFrame>
        <p:nvGraphicFramePr>
          <p:cNvPr id="45" name="表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895523"/>
              </p:ext>
            </p:extLst>
          </p:nvPr>
        </p:nvGraphicFramePr>
        <p:xfrm>
          <a:off x="220472" y="7359638"/>
          <a:ext cx="3103079" cy="1722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828">
                  <a:extLst>
                    <a:ext uri="{9D8B030D-6E8A-4147-A177-3AD203B41FA5}">
                      <a16:colId xmlns:a16="http://schemas.microsoft.com/office/drawing/2014/main" val="3506485399"/>
                    </a:ext>
                  </a:extLst>
                </a:gridCol>
                <a:gridCol w="517285">
                  <a:extLst>
                    <a:ext uri="{9D8B030D-6E8A-4147-A177-3AD203B41FA5}">
                      <a16:colId xmlns:a16="http://schemas.microsoft.com/office/drawing/2014/main" val="1911746573"/>
                    </a:ext>
                  </a:extLst>
                </a:gridCol>
                <a:gridCol w="517285">
                  <a:extLst>
                    <a:ext uri="{9D8B030D-6E8A-4147-A177-3AD203B41FA5}">
                      <a16:colId xmlns:a16="http://schemas.microsoft.com/office/drawing/2014/main" val="1103782562"/>
                    </a:ext>
                  </a:extLst>
                </a:gridCol>
                <a:gridCol w="517285">
                  <a:extLst>
                    <a:ext uri="{9D8B030D-6E8A-4147-A177-3AD203B41FA5}">
                      <a16:colId xmlns:a16="http://schemas.microsoft.com/office/drawing/2014/main" val="3457376779"/>
                    </a:ext>
                  </a:extLst>
                </a:gridCol>
                <a:gridCol w="517285">
                  <a:extLst>
                    <a:ext uri="{9D8B030D-6E8A-4147-A177-3AD203B41FA5}">
                      <a16:colId xmlns:a16="http://schemas.microsoft.com/office/drawing/2014/main" val="4171946437"/>
                    </a:ext>
                  </a:extLst>
                </a:gridCol>
                <a:gridCol w="620111">
                  <a:extLst>
                    <a:ext uri="{9D8B030D-6E8A-4147-A177-3AD203B41FA5}">
                      <a16:colId xmlns:a16="http://schemas.microsoft.com/office/drawing/2014/main" val="4187147602"/>
                    </a:ext>
                  </a:extLst>
                </a:gridCol>
              </a:tblGrid>
              <a:tr h="213360">
                <a:tc gridSpan="5">
                  <a:txBody>
                    <a:bodyPr/>
                    <a:lstStyle/>
                    <a:p>
                      <a:pPr algn="ctr"/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2025</a:t>
                      </a: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年度目標の区分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1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2025</a:t>
                      </a:r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年度</a:t>
                      </a:r>
                      <a:endParaRPr kumimoji="1" lang="en-US" altLang="ja-JP" sz="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目標基準値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1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942065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区分名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想定世帯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貯湯缶数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貯湯容量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仕様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8787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A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1D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少人数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―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―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一般地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b="1" dirty="0">
                          <a:latin typeface="+mn-ea"/>
                          <a:ea typeface="+mn-ea"/>
                        </a:rPr>
                        <a:t>3.0</a:t>
                      </a:r>
                      <a:endParaRPr lang="ja-JP" altLang="en-US" sz="800" b="1" dirty="0"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044625"/>
                  </a:ext>
                </a:extLst>
              </a:tr>
              <a:tr h="22859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B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1D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寒冷地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b="1" dirty="0">
                          <a:latin typeface="+mn-ea"/>
                          <a:ea typeface="+mn-ea"/>
                        </a:rPr>
                        <a:t>2.7</a:t>
                      </a:r>
                      <a:endParaRPr lang="ja-JP" altLang="en-US" sz="800" b="1" dirty="0"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4827048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C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1D6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標準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一缶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320L</a:t>
                      </a: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未満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一般地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3.1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332662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D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1D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寒冷地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2.7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048089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E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1D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320L</a:t>
                      </a: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以上</a:t>
                      </a:r>
                      <a:endParaRPr kumimoji="1" lang="en-US" altLang="ja-JP" sz="7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550L</a:t>
                      </a: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未満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一般地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3.5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311178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F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1D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寒冷地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2.9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294868"/>
                  </a:ext>
                </a:extLst>
              </a:tr>
            </a:tbl>
          </a:graphicData>
        </a:graphic>
      </p:graphicFrame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014585FA-3366-2214-1E36-F9C3F5CEFADF}"/>
              </a:ext>
            </a:extLst>
          </p:cNvPr>
          <p:cNvSpPr txBox="1"/>
          <p:nvPr/>
        </p:nvSpPr>
        <p:spPr>
          <a:xfrm>
            <a:off x="3512649" y="8654611"/>
            <a:ext cx="31876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latin typeface="+mn-ea"/>
              </a:rPr>
              <a:t>※</a:t>
            </a:r>
            <a:r>
              <a:rPr lang="ja-JP" altLang="en-US" sz="900" dirty="0">
                <a:latin typeface="+mn-ea"/>
              </a:rPr>
              <a:t>補助金対象となる詳しい型式は、裏面をご覧ください。</a:t>
            </a:r>
            <a:endParaRPr kumimoji="1" lang="ja-JP" altLang="en-US" sz="900" dirty="0">
              <a:latin typeface="+mn-ea"/>
            </a:endParaRPr>
          </a:p>
        </p:txBody>
      </p:sp>
      <p:sp>
        <p:nvSpPr>
          <p:cNvPr id="49" name="四角形: 角を丸くする 22">
            <a:extLst>
              <a:ext uri="{FF2B5EF4-FFF2-40B4-BE49-F238E27FC236}">
                <a16:creationId xmlns:a16="http://schemas.microsoft.com/office/drawing/2014/main" id="{B3A2DC16-1D28-E9C6-8A1B-BC83AC00C89D}"/>
              </a:ext>
            </a:extLst>
          </p:cNvPr>
          <p:cNvSpPr/>
          <p:nvPr/>
        </p:nvSpPr>
        <p:spPr>
          <a:xfrm>
            <a:off x="156675" y="2702871"/>
            <a:ext cx="2186599" cy="2070643"/>
          </a:xfrm>
          <a:prstGeom prst="roundRect">
            <a:avLst>
              <a:gd name="adj" fmla="val 3892"/>
            </a:avLst>
          </a:prstGeom>
          <a:noFill/>
          <a:ln w="25400">
            <a:solidFill>
              <a:srgbClr val="FB6E0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23">
            <a:extLst>
              <a:ext uri="{FF2B5EF4-FFF2-40B4-BE49-F238E27FC236}">
                <a16:creationId xmlns:a16="http://schemas.microsoft.com/office/drawing/2014/main" id="{C41FDC19-C072-0264-2EF1-A3D487E9BBEF}"/>
              </a:ext>
            </a:extLst>
          </p:cNvPr>
          <p:cNvSpPr/>
          <p:nvPr/>
        </p:nvSpPr>
        <p:spPr>
          <a:xfrm>
            <a:off x="168169" y="4903252"/>
            <a:ext cx="6555763" cy="243934"/>
          </a:xfrm>
          <a:custGeom>
            <a:avLst/>
            <a:gdLst>
              <a:gd name="connsiteX0" fmla="*/ 63340 w 6555763"/>
              <a:gd name="connsiteY0" fmla="*/ 0 h 243934"/>
              <a:gd name="connsiteX1" fmla="*/ 6492423 w 6555763"/>
              <a:gd name="connsiteY1" fmla="*/ 0 h 243934"/>
              <a:gd name="connsiteX2" fmla="*/ 6555763 w 6555763"/>
              <a:gd name="connsiteY2" fmla="*/ 63340 h 243934"/>
              <a:gd name="connsiteX3" fmla="*/ 6555763 w 6555763"/>
              <a:gd name="connsiteY3" fmla="*/ 243934 h 243934"/>
              <a:gd name="connsiteX4" fmla="*/ 0 w 6555763"/>
              <a:gd name="connsiteY4" fmla="*/ 243934 h 243934"/>
              <a:gd name="connsiteX5" fmla="*/ 0 w 6555763"/>
              <a:gd name="connsiteY5" fmla="*/ 63340 h 243934"/>
              <a:gd name="connsiteX6" fmla="*/ 63340 w 6555763"/>
              <a:gd name="connsiteY6" fmla="*/ 0 h 243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55763" h="243934">
                <a:moveTo>
                  <a:pt x="63340" y="0"/>
                </a:moveTo>
                <a:lnTo>
                  <a:pt x="6492423" y="0"/>
                </a:lnTo>
                <a:cubicBezTo>
                  <a:pt x="6527405" y="0"/>
                  <a:pt x="6555763" y="28358"/>
                  <a:pt x="6555763" y="63340"/>
                </a:cubicBezTo>
                <a:lnTo>
                  <a:pt x="6555763" y="243934"/>
                </a:lnTo>
                <a:lnTo>
                  <a:pt x="0" y="243934"/>
                </a:lnTo>
                <a:lnTo>
                  <a:pt x="0" y="63340"/>
                </a:lnTo>
                <a:cubicBezTo>
                  <a:pt x="0" y="28358"/>
                  <a:pt x="28358" y="0"/>
                  <a:pt x="63340" y="0"/>
                </a:cubicBezTo>
                <a:close/>
              </a:path>
            </a:pathLst>
          </a:custGeom>
          <a:solidFill>
            <a:srgbClr val="FB6E05"/>
          </a:solidFill>
          <a:ln w="28575">
            <a:solidFill>
              <a:srgbClr val="FB6E0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42AF6AFC-46AA-4DCE-12BF-B517AD459700}"/>
              </a:ext>
            </a:extLst>
          </p:cNvPr>
          <p:cNvSpPr txBox="1"/>
          <p:nvPr/>
        </p:nvSpPr>
        <p:spPr>
          <a:xfrm>
            <a:off x="249200" y="4938264"/>
            <a:ext cx="5146975" cy="2500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</a:pPr>
            <a:r>
              <a:rPr kumimoji="1" lang="ja-JP" altLang="en-US" sz="1200" b="1" spc="50" dirty="0">
                <a:solidFill>
                  <a:schemeClr val="bg1"/>
                </a:solidFill>
                <a:latin typeface="+mn-ea"/>
              </a:rPr>
              <a:t>エコキュートの性能・機能により、補助金額が変わります。</a:t>
            </a:r>
            <a:endParaRPr lang="ja-JP" altLang="en-US" sz="1200" b="1" spc="50" dirty="0"/>
          </a:p>
        </p:txBody>
      </p:sp>
      <p:sp>
        <p:nvSpPr>
          <p:cNvPr id="52" name="四角形: 角を丸くする 46">
            <a:extLst>
              <a:ext uri="{FF2B5EF4-FFF2-40B4-BE49-F238E27FC236}">
                <a16:creationId xmlns:a16="http://schemas.microsoft.com/office/drawing/2014/main" id="{1521B159-E3DE-D376-9DA9-08C002BCE43E}"/>
              </a:ext>
            </a:extLst>
          </p:cNvPr>
          <p:cNvSpPr/>
          <p:nvPr/>
        </p:nvSpPr>
        <p:spPr>
          <a:xfrm>
            <a:off x="164667" y="4906226"/>
            <a:ext cx="6559388" cy="1265797"/>
          </a:xfrm>
          <a:prstGeom prst="roundRect">
            <a:avLst>
              <a:gd name="adj" fmla="val 5004"/>
            </a:avLst>
          </a:prstGeom>
          <a:noFill/>
          <a:ln w="25400">
            <a:solidFill>
              <a:srgbClr val="FB6E0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49">
            <a:extLst>
              <a:ext uri="{FF2B5EF4-FFF2-40B4-BE49-F238E27FC236}">
                <a16:creationId xmlns:a16="http://schemas.microsoft.com/office/drawing/2014/main" id="{E1A39823-7EC4-9502-712C-9D7599E5FBAA}"/>
              </a:ext>
            </a:extLst>
          </p:cNvPr>
          <p:cNvSpPr/>
          <p:nvPr/>
        </p:nvSpPr>
        <p:spPr>
          <a:xfrm>
            <a:off x="168291" y="6124938"/>
            <a:ext cx="6555763" cy="914075"/>
          </a:xfrm>
          <a:custGeom>
            <a:avLst/>
            <a:gdLst>
              <a:gd name="connsiteX0" fmla="*/ 1041946 w 6555763"/>
              <a:gd name="connsiteY0" fmla="*/ 0 h 914075"/>
              <a:gd name="connsiteX1" fmla="*/ 1194760 w 6555763"/>
              <a:gd name="connsiteY1" fmla="*/ 238315 h 914075"/>
              <a:gd name="connsiteX2" fmla="*/ 6482740 w 6555763"/>
              <a:gd name="connsiteY2" fmla="*/ 238315 h 914075"/>
              <a:gd name="connsiteX3" fmla="*/ 6555763 w 6555763"/>
              <a:gd name="connsiteY3" fmla="*/ 311338 h 914075"/>
              <a:gd name="connsiteX4" fmla="*/ 6555763 w 6555763"/>
              <a:gd name="connsiteY4" fmla="*/ 841052 h 914075"/>
              <a:gd name="connsiteX5" fmla="*/ 6482740 w 6555763"/>
              <a:gd name="connsiteY5" fmla="*/ 914075 h 914075"/>
              <a:gd name="connsiteX6" fmla="*/ 73023 w 6555763"/>
              <a:gd name="connsiteY6" fmla="*/ 914075 h 914075"/>
              <a:gd name="connsiteX7" fmla="*/ 0 w 6555763"/>
              <a:gd name="connsiteY7" fmla="*/ 841052 h 914075"/>
              <a:gd name="connsiteX8" fmla="*/ 0 w 6555763"/>
              <a:gd name="connsiteY8" fmla="*/ 311338 h 914075"/>
              <a:gd name="connsiteX9" fmla="*/ 73023 w 6555763"/>
              <a:gd name="connsiteY9" fmla="*/ 238315 h 914075"/>
              <a:gd name="connsiteX10" fmla="*/ 889131 w 6555763"/>
              <a:gd name="connsiteY10" fmla="*/ 238315 h 914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555763" h="914075">
                <a:moveTo>
                  <a:pt x="1041946" y="0"/>
                </a:moveTo>
                <a:lnTo>
                  <a:pt x="1194760" y="238315"/>
                </a:lnTo>
                <a:lnTo>
                  <a:pt x="6482740" y="238315"/>
                </a:lnTo>
                <a:cubicBezTo>
                  <a:pt x="6523069" y="238315"/>
                  <a:pt x="6555763" y="271009"/>
                  <a:pt x="6555763" y="311338"/>
                </a:cubicBezTo>
                <a:lnTo>
                  <a:pt x="6555763" y="841052"/>
                </a:lnTo>
                <a:cubicBezTo>
                  <a:pt x="6555763" y="881381"/>
                  <a:pt x="6523069" y="914075"/>
                  <a:pt x="6482740" y="914075"/>
                </a:cubicBezTo>
                <a:lnTo>
                  <a:pt x="73023" y="914075"/>
                </a:lnTo>
                <a:cubicBezTo>
                  <a:pt x="32694" y="914075"/>
                  <a:pt x="0" y="881381"/>
                  <a:pt x="0" y="841052"/>
                </a:cubicBezTo>
                <a:lnTo>
                  <a:pt x="0" y="311338"/>
                </a:lnTo>
                <a:cubicBezTo>
                  <a:pt x="0" y="271009"/>
                  <a:pt x="32694" y="238315"/>
                  <a:pt x="73023" y="238315"/>
                </a:cubicBezTo>
                <a:lnTo>
                  <a:pt x="889131" y="238315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rgbClr val="FD920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8" name="楕円 57">
            <a:extLst>
              <a:ext uri="{FF2B5EF4-FFF2-40B4-BE49-F238E27FC236}">
                <a16:creationId xmlns:a16="http://schemas.microsoft.com/office/drawing/2014/main" id="{BAB836F2-E228-A754-D4B3-06232EDC60ED}"/>
              </a:ext>
            </a:extLst>
          </p:cNvPr>
          <p:cNvSpPr/>
          <p:nvPr/>
        </p:nvSpPr>
        <p:spPr>
          <a:xfrm>
            <a:off x="310641" y="6412679"/>
            <a:ext cx="1144695" cy="582533"/>
          </a:xfrm>
          <a:prstGeom prst="ellipse">
            <a:avLst/>
          </a:prstGeom>
          <a:solidFill>
            <a:srgbClr val="FD920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5D3A87F7-EE5A-7BEB-11E4-531FF71A97F9}"/>
              </a:ext>
            </a:extLst>
          </p:cNvPr>
          <p:cNvSpPr txBox="1"/>
          <p:nvPr/>
        </p:nvSpPr>
        <p:spPr>
          <a:xfrm>
            <a:off x="451049" y="6378891"/>
            <a:ext cx="902811" cy="2861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1700"/>
              </a:lnSpc>
            </a:pPr>
            <a:r>
              <a:rPr kumimoji="1" lang="ja-JP" altLang="en-US" sz="1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さら</a:t>
            </a:r>
            <a:r>
              <a:rPr kumimoji="1" lang="ja-JP" altLang="en-US" sz="1200" spc="-3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に</a:t>
            </a:r>
            <a:r>
              <a:rPr kumimoji="1" lang="ja-JP" altLang="en-US" sz="1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！</a:t>
            </a:r>
            <a:endParaRPr kumimoji="1" lang="en-US" altLang="ja-JP" sz="12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C52C5F9D-267D-3CBD-3179-21C5B84BC5D6}"/>
              </a:ext>
            </a:extLst>
          </p:cNvPr>
          <p:cNvSpPr txBox="1"/>
          <p:nvPr/>
        </p:nvSpPr>
        <p:spPr>
          <a:xfrm>
            <a:off x="390998" y="6575973"/>
            <a:ext cx="975787" cy="37446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kumimoji="1" lang="ja-JP" altLang="en-US" sz="1000" dirty="0">
                <a:solidFill>
                  <a:schemeClr val="bg1"/>
                </a:solidFill>
                <a:latin typeface="+mn-ea"/>
                <a:ea typeface="HGS創英角ｺﾞｼｯｸUB" panose="020B0900000000000000" pitchFamily="50" charset="-128"/>
              </a:rPr>
              <a:t>エコキュート</a:t>
            </a:r>
            <a:endParaRPr kumimoji="1" lang="en-US" altLang="ja-JP" sz="1000" dirty="0">
              <a:solidFill>
                <a:schemeClr val="bg1"/>
              </a:solidFill>
              <a:latin typeface="+mn-ea"/>
              <a:ea typeface="HGS創英角ｺﾞｼｯｸUB" panose="020B0900000000000000" pitchFamily="50" charset="-128"/>
            </a:endParaRPr>
          </a:p>
          <a:p>
            <a:pPr algn="ctr">
              <a:lnSpc>
                <a:spcPts val="1100"/>
              </a:lnSpc>
            </a:pPr>
            <a:r>
              <a:rPr kumimoji="1" lang="ja-JP" altLang="en-US" sz="1000" dirty="0">
                <a:solidFill>
                  <a:schemeClr val="bg1"/>
                </a:solidFill>
                <a:latin typeface="+mn-ea"/>
                <a:ea typeface="HGS創英角ｺﾞｼｯｸUB" panose="020B0900000000000000" pitchFamily="50" charset="-128"/>
              </a:rPr>
              <a:t>導入と同時に</a:t>
            </a:r>
            <a:endParaRPr kumimoji="1" lang="ja-JP" altLang="en-US" sz="10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1501162" y="6319462"/>
            <a:ext cx="51219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n-ea"/>
              </a:rPr>
              <a:t>電気温水器</a:t>
            </a:r>
            <a:r>
              <a:rPr kumimoji="1" lang="ja-JP" altLang="en-US" sz="1000" b="1" dirty="0">
                <a:latin typeface="+mn-ea"/>
              </a:rPr>
              <a:t>の</a:t>
            </a:r>
            <a:r>
              <a:rPr kumimoji="1" lang="ja-JP" altLang="en-US" sz="1400" b="1" dirty="0">
                <a:latin typeface="+mn-ea"/>
              </a:rPr>
              <a:t>撤去</a:t>
            </a:r>
            <a:r>
              <a:rPr kumimoji="1" lang="ja-JP" altLang="en-US" sz="1000" b="1" spc="300" dirty="0" smtClean="0">
                <a:latin typeface="+mn-ea"/>
              </a:rPr>
              <a:t>で</a:t>
            </a:r>
            <a:r>
              <a:rPr kumimoji="1" lang="en-US" altLang="ja-JP" sz="2000" b="1" u="sng" dirty="0" smtClean="0">
                <a:solidFill>
                  <a:srgbClr val="FB6E05"/>
                </a:solidFill>
                <a:latin typeface="+mn-ea"/>
              </a:rPr>
              <a:t>4</a:t>
            </a:r>
            <a:r>
              <a:rPr kumimoji="1" lang="ja-JP" altLang="en-US" sz="1400" b="1" u="sng" dirty="0" smtClean="0">
                <a:solidFill>
                  <a:srgbClr val="FB6E05"/>
                </a:solidFill>
                <a:latin typeface="+mn-ea"/>
              </a:rPr>
              <a:t>万</a:t>
            </a:r>
            <a:r>
              <a:rPr kumimoji="1" lang="ja-JP" altLang="en-US" sz="1400" b="1" u="sng" dirty="0">
                <a:solidFill>
                  <a:srgbClr val="FB6E05"/>
                </a:solidFill>
                <a:latin typeface="+mn-ea"/>
              </a:rPr>
              <a:t>円</a:t>
            </a:r>
            <a:r>
              <a:rPr kumimoji="1" lang="en-US" altLang="ja-JP" sz="1400" b="1" u="sng" dirty="0">
                <a:solidFill>
                  <a:srgbClr val="FB6E05"/>
                </a:solidFill>
                <a:latin typeface="+mn-ea"/>
              </a:rPr>
              <a:t>/</a:t>
            </a:r>
            <a:r>
              <a:rPr kumimoji="1" lang="ja-JP" altLang="en-US" sz="1400" b="1" u="sng" spc="-300" dirty="0">
                <a:solidFill>
                  <a:srgbClr val="FB6E05"/>
                </a:solidFill>
                <a:latin typeface="+mn-ea"/>
              </a:rPr>
              <a:t>台</a:t>
            </a:r>
            <a:r>
              <a:rPr kumimoji="1" lang="ja-JP" altLang="en-US" sz="1400" spc="-300" dirty="0">
                <a:solidFill>
                  <a:srgbClr val="FB6E05"/>
                </a:solidFill>
                <a:latin typeface="+mn-ea"/>
              </a:rPr>
              <a:t> </a:t>
            </a:r>
            <a:r>
              <a:rPr kumimoji="1" lang="ja-JP" altLang="en-US" sz="1400" spc="-300" dirty="0">
                <a:latin typeface="+mn-ea"/>
              </a:rPr>
              <a:t>・ </a:t>
            </a:r>
            <a:r>
              <a:rPr kumimoji="1" lang="ja-JP" altLang="en-US" sz="1400" b="1" dirty="0">
                <a:latin typeface="+mn-ea"/>
              </a:rPr>
              <a:t>蓄熱暖房機</a:t>
            </a:r>
            <a:r>
              <a:rPr kumimoji="1" lang="ja-JP" altLang="en-US" sz="1000" b="1" dirty="0">
                <a:latin typeface="+mn-ea"/>
              </a:rPr>
              <a:t>の</a:t>
            </a:r>
            <a:r>
              <a:rPr kumimoji="1" lang="ja-JP" altLang="en-US" sz="1400" b="1" dirty="0">
                <a:latin typeface="+mn-ea"/>
              </a:rPr>
              <a:t>撤去</a:t>
            </a:r>
            <a:r>
              <a:rPr kumimoji="1" lang="ja-JP" altLang="en-US" sz="1000" b="1" spc="300" dirty="0" smtClean="0">
                <a:latin typeface="+mn-ea"/>
              </a:rPr>
              <a:t>で</a:t>
            </a:r>
            <a:r>
              <a:rPr kumimoji="1" lang="en-US" altLang="ja-JP" sz="2000" b="1" u="sng" dirty="0" smtClean="0">
                <a:solidFill>
                  <a:srgbClr val="FB6E05"/>
                </a:solidFill>
                <a:latin typeface="+mn-ea"/>
              </a:rPr>
              <a:t>8</a:t>
            </a:r>
            <a:r>
              <a:rPr kumimoji="1" lang="ja-JP" altLang="en-US" sz="1400" b="1" u="sng" dirty="0" smtClean="0">
                <a:solidFill>
                  <a:srgbClr val="FB6E05"/>
                </a:solidFill>
                <a:latin typeface="+mn-ea"/>
              </a:rPr>
              <a:t>万</a:t>
            </a:r>
            <a:r>
              <a:rPr kumimoji="1" lang="ja-JP" altLang="en-US" sz="1400" b="1" u="sng" dirty="0">
                <a:solidFill>
                  <a:srgbClr val="FB6E05"/>
                </a:solidFill>
                <a:latin typeface="+mn-ea"/>
              </a:rPr>
              <a:t>円</a:t>
            </a:r>
            <a:r>
              <a:rPr kumimoji="1" lang="en-US" altLang="ja-JP" sz="1400" b="1" u="sng" dirty="0">
                <a:solidFill>
                  <a:srgbClr val="FB6E05"/>
                </a:solidFill>
                <a:latin typeface="+mn-ea"/>
              </a:rPr>
              <a:t>/</a:t>
            </a:r>
            <a:r>
              <a:rPr kumimoji="1" lang="ja-JP" altLang="en-US" sz="1400" b="1" u="sng" dirty="0">
                <a:solidFill>
                  <a:srgbClr val="FB6E05"/>
                </a:solidFill>
                <a:latin typeface="+mn-ea"/>
              </a:rPr>
              <a:t>台</a:t>
            </a:r>
            <a:endParaRPr kumimoji="1" lang="ja-JP" altLang="en-US" sz="700" dirty="0">
              <a:latin typeface="+mn-ea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2A046A03-3C30-0AE0-BAFC-732886634554}"/>
              </a:ext>
            </a:extLst>
          </p:cNvPr>
          <p:cNvSpPr txBox="1"/>
          <p:nvPr/>
        </p:nvSpPr>
        <p:spPr>
          <a:xfrm>
            <a:off x="217346" y="5147037"/>
            <a:ext cx="6563020" cy="105413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ts val="1450"/>
              </a:lnSpc>
            </a:pPr>
            <a:r>
              <a:rPr kumimoji="1" lang="ja-JP" altLang="en-US" sz="1100" b="1" dirty="0">
                <a:latin typeface="+mn-ea"/>
              </a:rPr>
              <a:t>基本額 </a:t>
            </a:r>
            <a:r>
              <a:rPr kumimoji="1" lang="en-US" altLang="ja-JP" sz="1100" b="1" dirty="0">
                <a:latin typeface="+mn-ea"/>
              </a:rPr>
              <a:t>: </a:t>
            </a:r>
            <a:r>
              <a:rPr kumimoji="1" lang="en-US" altLang="ja-JP" sz="1300" b="1" dirty="0">
                <a:latin typeface="+mn-ea"/>
              </a:rPr>
              <a:t>6</a:t>
            </a:r>
            <a:r>
              <a:rPr kumimoji="1" lang="ja-JP" altLang="en-US" sz="1100" b="1" dirty="0">
                <a:latin typeface="+mn-ea"/>
              </a:rPr>
              <a:t>万円</a:t>
            </a:r>
            <a:r>
              <a:rPr kumimoji="1" lang="en-US" altLang="ja-JP" sz="1100" b="1" dirty="0">
                <a:latin typeface="+mn-ea"/>
              </a:rPr>
              <a:t>/</a:t>
            </a:r>
            <a:r>
              <a:rPr kumimoji="1" lang="ja-JP" altLang="en-US" sz="1100" b="1" dirty="0">
                <a:latin typeface="+mn-ea"/>
              </a:rPr>
              <a:t>台</a:t>
            </a:r>
            <a:r>
              <a:rPr kumimoji="1" lang="en-US" altLang="ja-JP" sz="700" b="1" dirty="0">
                <a:latin typeface="+mn-ea"/>
              </a:rPr>
              <a:t>…</a:t>
            </a:r>
            <a:r>
              <a:rPr kumimoji="1" lang="ja-JP" altLang="en-US" sz="1100" b="1" dirty="0">
                <a:latin typeface="+mn-ea"/>
              </a:rPr>
              <a:t>下記の省エネ目標基準値を達成したエコキュート</a:t>
            </a:r>
            <a:endParaRPr kumimoji="1" lang="en-US" altLang="ja-JP" sz="1100" b="1" dirty="0">
              <a:latin typeface="+mn-ea"/>
            </a:endParaRPr>
          </a:p>
          <a:p>
            <a:pPr>
              <a:lnSpc>
                <a:spcPts val="1450"/>
              </a:lnSpc>
            </a:pPr>
            <a:r>
              <a:rPr kumimoji="1" lang="ja-JP" altLang="en-US" sz="1100" b="1" dirty="0">
                <a:latin typeface="+mn-ea"/>
              </a:rPr>
              <a:t>Ⓐ </a:t>
            </a:r>
            <a:r>
              <a:rPr kumimoji="1" lang="en-US" altLang="ja-JP" sz="1100" b="1" dirty="0">
                <a:latin typeface="+mn-ea"/>
              </a:rPr>
              <a:t>: </a:t>
            </a:r>
            <a:r>
              <a:rPr kumimoji="1" lang="en-US" altLang="ja-JP" sz="1300" b="1" dirty="0">
                <a:latin typeface="+mn-ea"/>
              </a:rPr>
              <a:t>10</a:t>
            </a:r>
            <a:r>
              <a:rPr kumimoji="1" lang="ja-JP" altLang="en-US" sz="1100" b="1" dirty="0">
                <a:latin typeface="+mn-ea"/>
              </a:rPr>
              <a:t>万円</a:t>
            </a:r>
            <a:r>
              <a:rPr kumimoji="1" lang="en-US" altLang="ja-JP" sz="1100" b="1" dirty="0">
                <a:latin typeface="+mn-ea"/>
              </a:rPr>
              <a:t>/</a:t>
            </a:r>
            <a:r>
              <a:rPr kumimoji="1" lang="ja-JP" altLang="en-US" sz="1100" b="1" dirty="0">
                <a:latin typeface="+mn-ea"/>
              </a:rPr>
              <a:t>台</a:t>
            </a:r>
            <a:r>
              <a:rPr kumimoji="1" lang="en-US" altLang="ja-JP" sz="800" b="1" spc="-300" dirty="0">
                <a:latin typeface="+mn-ea"/>
              </a:rPr>
              <a:t>… </a:t>
            </a:r>
            <a:r>
              <a:rPr kumimoji="1" lang="ja-JP" altLang="en-US" sz="1100" b="1" dirty="0">
                <a:latin typeface="+mn-ea"/>
              </a:rPr>
              <a:t>「基本額</a:t>
            </a:r>
            <a:r>
              <a:rPr kumimoji="1" lang="ja-JP" altLang="en-US" sz="1100" b="1" spc="-300" dirty="0">
                <a:latin typeface="+mn-ea"/>
              </a:rPr>
              <a:t>」</a:t>
            </a:r>
            <a:r>
              <a:rPr kumimoji="1" lang="ja-JP" altLang="en-US" sz="1100" b="1" spc="-150" dirty="0">
                <a:latin typeface="+mn-ea"/>
              </a:rPr>
              <a:t>の条件を満たし</a:t>
            </a:r>
            <a:r>
              <a:rPr kumimoji="1" lang="ja-JP" altLang="en-US" sz="1100" b="1" spc="-300" dirty="0">
                <a:latin typeface="+mn-ea"/>
              </a:rPr>
              <a:t>、</a:t>
            </a:r>
            <a:r>
              <a:rPr kumimoji="1" lang="ja-JP" altLang="en-US" sz="1100" b="1" spc="-150" dirty="0">
                <a:latin typeface="+mn-ea"/>
              </a:rPr>
              <a:t>日中に沸上げる機能がありインターネットに接続可能なエコキュート</a:t>
            </a:r>
            <a:endParaRPr kumimoji="1" lang="en-US" altLang="ja-JP" sz="1100" b="1" spc="-150" dirty="0">
              <a:latin typeface="+mn-ea"/>
            </a:endParaRPr>
          </a:p>
          <a:p>
            <a:pPr>
              <a:lnSpc>
                <a:spcPts val="1450"/>
              </a:lnSpc>
            </a:pPr>
            <a:r>
              <a:rPr kumimoji="1" lang="ja-JP" altLang="en-US" sz="1100" b="1" dirty="0">
                <a:latin typeface="+mn-ea"/>
              </a:rPr>
              <a:t>Ⓑ </a:t>
            </a:r>
            <a:r>
              <a:rPr kumimoji="1" lang="en-US" altLang="ja-JP" sz="1100" b="1" dirty="0">
                <a:latin typeface="+mn-ea"/>
              </a:rPr>
              <a:t>: </a:t>
            </a:r>
            <a:r>
              <a:rPr kumimoji="1" lang="en-US" altLang="ja-JP" sz="1300" b="1" dirty="0">
                <a:latin typeface="+mn-ea"/>
              </a:rPr>
              <a:t>12</a:t>
            </a:r>
            <a:r>
              <a:rPr kumimoji="1" lang="ja-JP" altLang="en-US" sz="1100" b="1" dirty="0">
                <a:latin typeface="+mn-ea"/>
              </a:rPr>
              <a:t>万円</a:t>
            </a:r>
            <a:r>
              <a:rPr kumimoji="1" lang="en-US" altLang="ja-JP" sz="1100" b="1" dirty="0">
                <a:latin typeface="+mn-ea"/>
              </a:rPr>
              <a:t>/</a:t>
            </a:r>
            <a:r>
              <a:rPr kumimoji="1" lang="ja-JP" altLang="en-US" sz="1100" b="1" dirty="0">
                <a:latin typeface="+mn-ea"/>
              </a:rPr>
              <a:t>台</a:t>
            </a:r>
            <a:r>
              <a:rPr kumimoji="1" lang="en-US" altLang="ja-JP" sz="800" b="1" dirty="0">
                <a:latin typeface="+mn-ea"/>
              </a:rPr>
              <a:t>… </a:t>
            </a:r>
            <a:r>
              <a:rPr kumimoji="1" lang="ja-JP" altLang="en-US" sz="1100" b="1" dirty="0">
                <a:latin typeface="+mn-ea"/>
              </a:rPr>
              <a:t>補助金要件下限の機種と比べ</a:t>
            </a:r>
            <a:r>
              <a:rPr kumimoji="1" lang="ja-JP" altLang="en-US" sz="1100" b="1" spc="-600" dirty="0">
                <a:latin typeface="+mn-ea"/>
              </a:rPr>
              <a:t>、</a:t>
            </a:r>
            <a:r>
              <a:rPr kumimoji="1" lang="en-US" altLang="ja-JP" sz="1100" b="1" dirty="0">
                <a:latin typeface="+mn-ea"/>
              </a:rPr>
              <a:t>5</a:t>
            </a:r>
            <a:r>
              <a:rPr kumimoji="1" lang="ja-JP" altLang="en-US" sz="1100" b="1" dirty="0">
                <a:latin typeface="+mn-ea"/>
              </a:rPr>
              <a:t>％以上</a:t>
            </a:r>
            <a:r>
              <a:rPr lang="en-US" altLang="ja-JP" sz="1100" b="1" i="0" u="none" strike="noStrike" dirty="0">
                <a:effectLst/>
                <a:latin typeface="+mn-ea"/>
              </a:rPr>
              <a:t>CO₂</a:t>
            </a:r>
            <a:r>
              <a:rPr kumimoji="1" lang="ja-JP" altLang="en-US" sz="1100" b="1" dirty="0">
                <a:latin typeface="+mn-ea"/>
              </a:rPr>
              <a:t>排出量が少ない</a:t>
            </a:r>
            <a:r>
              <a:rPr kumimoji="1" lang="ja-JP" altLang="en-US" sz="1100" b="1" dirty="0" smtClean="0">
                <a:latin typeface="+mn-ea"/>
              </a:rPr>
              <a:t>エコキュート</a:t>
            </a:r>
            <a:endParaRPr kumimoji="1" lang="en-US" altLang="ja-JP" sz="1100" b="1" dirty="0" smtClean="0">
              <a:latin typeface="+mn-ea"/>
            </a:endParaRPr>
          </a:p>
          <a:p>
            <a:pPr>
              <a:lnSpc>
                <a:spcPts val="1450"/>
              </a:lnSpc>
            </a:pPr>
            <a:r>
              <a:rPr kumimoji="1" lang="ja-JP" altLang="en-US" sz="1100" b="1" dirty="0">
                <a:latin typeface="+mn-ea"/>
              </a:rPr>
              <a:t>　</a:t>
            </a:r>
            <a:r>
              <a:rPr kumimoji="1" lang="ja-JP" altLang="en-US" sz="1100" b="1" dirty="0" smtClean="0">
                <a:latin typeface="+mn-ea"/>
              </a:rPr>
              <a:t>　</a:t>
            </a:r>
            <a:r>
              <a:rPr kumimoji="1" lang="ja-JP" altLang="en-US" sz="1100" b="1" dirty="0" smtClean="0">
                <a:latin typeface="+mn-ea"/>
              </a:rPr>
              <a:t>または、おひさまエコキュート</a:t>
            </a:r>
            <a:endParaRPr kumimoji="1" lang="en-US" altLang="ja-JP" sz="1100" b="1" dirty="0">
              <a:latin typeface="+mn-ea"/>
            </a:endParaRPr>
          </a:p>
          <a:p>
            <a:pPr>
              <a:lnSpc>
                <a:spcPts val="1450"/>
              </a:lnSpc>
            </a:pPr>
            <a:r>
              <a:rPr kumimoji="1" lang="ja-JP" altLang="en-US" sz="1100" b="1" dirty="0">
                <a:latin typeface="+mn-ea"/>
              </a:rPr>
              <a:t>Ⓐ＆Ⓑ </a:t>
            </a:r>
            <a:r>
              <a:rPr kumimoji="1" lang="en-US" altLang="ja-JP" sz="1100" b="1" dirty="0">
                <a:latin typeface="+mn-ea"/>
              </a:rPr>
              <a:t>: </a:t>
            </a:r>
            <a:r>
              <a:rPr kumimoji="1" lang="en-US" altLang="ja-JP" sz="1300" b="1" dirty="0">
                <a:latin typeface="+mn-ea"/>
              </a:rPr>
              <a:t>13</a:t>
            </a:r>
            <a:r>
              <a:rPr kumimoji="1" lang="ja-JP" altLang="en-US" sz="1100" b="1" dirty="0">
                <a:latin typeface="+mn-ea"/>
              </a:rPr>
              <a:t>万円</a:t>
            </a:r>
            <a:r>
              <a:rPr kumimoji="1" lang="en-US" altLang="ja-JP" sz="1100" b="1" dirty="0">
                <a:latin typeface="+mn-ea"/>
              </a:rPr>
              <a:t>/</a:t>
            </a:r>
            <a:r>
              <a:rPr kumimoji="1" lang="ja-JP" altLang="en-US" sz="1100" b="1" dirty="0">
                <a:latin typeface="+mn-ea"/>
              </a:rPr>
              <a:t>台</a:t>
            </a:r>
            <a:r>
              <a:rPr kumimoji="1" lang="en-US" altLang="ja-JP" sz="800" b="1" dirty="0">
                <a:latin typeface="+mn-ea"/>
              </a:rPr>
              <a:t>… </a:t>
            </a:r>
            <a:r>
              <a:rPr kumimoji="1" lang="ja-JP" altLang="en-US" sz="1100" b="1" dirty="0">
                <a:latin typeface="+mn-ea"/>
              </a:rPr>
              <a:t>ⒶとⒷの要件を満たすエコキュート</a:t>
            </a:r>
            <a:endParaRPr lang="ja-JP" altLang="en-US" sz="1100" b="1" dirty="0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86820CF0-1A6C-16C9-FA93-B547B5F9378D}"/>
              </a:ext>
            </a:extLst>
          </p:cNvPr>
          <p:cNvSpPr txBox="1"/>
          <p:nvPr/>
        </p:nvSpPr>
        <p:spPr>
          <a:xfrm>
            <a:off x="108783" y="94027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+mn-ea"/>
              </a:rPr>
              <a:t>得意先様各位</a:t>
            </a: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2332297" y="6759645"/>
            <a:ext cx="269817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b="1" dirty="0">
                <a:latin typeface="+mn-ea"/>
              </a:rPr>
              <a:t>の</a:t>
            </a:r>
            <a:r>
              <a:rPr kumimoji="1" lang="ja-JP" altLang="en-US" sz="1400" b="1" dirty="0">
                <a:latin typeface="+mn-ea"/>
              </a:rPr>
              <a:t>補助金</a:t>
            </a:r>
            <a:r>
              <a:rPr kumimoji="1" lang="ja-JP" altLang="en-US" sz="1000" b="1" dirty="0">
                <a:latin typeface="+mn-ea"/>
              </a:rPr>
              <a:t>が</a:t>
            </a:r>
            <a:r>
              <a:rPr kumimoji="1" lang="ja-JP" altLang="en-US" sz="1400" b="1" u="sng" dirty="0">
                <a:solidFill>
                  <a:srgbClr val="FB6E05"/>
                </a:solidFill>
                <a:latin typeface="+mn-ea"/>
              </a:rPr>
              <a:t>追加で加算</a:t>
            </a:r>
            <a:r>
              <a:rPr kumimoji="1" lang="ja-JP" altLang="en-US" sz="1400" b="1" dirty="0">
                <a:latin typeface="+mn-ea"/>
              </a:rPr>
              <a:t>されま</a:t>
            </a:r>
            <a:r>
              <a:rPr kumimoji="1" lang="ja-JP" altLang="en-US" sz="1400" b="1" spc="-300" dirty="0">
                <a:latin typeface="+mn-ea"/>
              </a:rPr>
              <a:t>す！</a:t>
            </a:r>
          </a:p>
          <a:p>
            <a:endParaRPr kumimoji="1" lang="ja-JP" altLang="en-US" sz="700" dirty="0">
              <a:latin typeface="+mn-ea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1724089" y="6597780"/>
            <a:ext cx="2339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+mn-ea"/>
              </a:rPr>
              <a:t>（高効率導入により、補助を受ける台数まで）</a:t>
            </a:r>
            <a:endParaRPr kumimoji="1" lang="en-US" altLang="ja-JP" sz="800" dirty="0">
              <a:latin typeface="+mn-ea"/>
            </a:endParaRPr>
          </a:p>
          <a:p>
            <a:endParaRPr kumimoji="1" lang="ja-JP" altLang="en-US" sz="800" dirty="0">
              <a:latin typeface="+mn-ea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2425732" y="3524427"/>
            <a:ext cx="308581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1" lang="en-US" altLang="ja-JP" sz="700" dirty="0">
                <a:latin typeface="+mn-ea"/>
              </a:rPr>
              <a:t>※</a:t>
            </a:r>
            <a:r>
              <a:rPr lang="en-US" altLang="ja-JP" sz="700" dirty="0">
                <a:latin typeface="+mn-ea"/>
              </a:rPr>
              <a:t>2024</a:t>
            </a:r>
            <a:r>
              <a:rPr lang="ja-JP" altLang="ja-JP" sz="700" dirty="0">
                <a:latin typeface="+mn-ea"/>
              </a:rPr>
              <a:t>年</a:t>
            </a:r>
            <a:r>
              <a:rPr lang="en-US" altLang="ja-JP" sz="700" dirty="0">
                <a:latin typeface="+mn-ea"/>
              </a:rPr>
              <a:t>11</a:t>
            </a:r>
            <a:r>
              <a:rPr lang="ja-JP" altLang="ja-JP" sz="700" dirty="0">
                <a:latin typeface="+mn-ea"/>
              </a:rPr>
              <a:t>月</a:t>
            </a:r>
            <a:r>
              <a:rPr lang="en-US" altLang="ja-JP" sz="700" dirty="0">
                <a:latin typeface="+mn-ea"/>
              </a:rPr>
              <a:t>29</a:t>
            </a:r>
            <a:r>
              <a:rPr lang="ja-JP" altLang="ja-JP" sz="700" dirty="0">
                <a:latin typeface="+mn-ea"/>
              </a:rPr>
              <a:t>日 時点の情報で</a:t>
            </a:r>
            <a:r>
              <a:rPr lang="ja-JP" altLang="en-US" sz="700" dirty="0">
                <a:latin typeface="+mn-ea"/>
              </a:rPr>
              <a:t>す</a:t>
            </a:r>
            <a:r>
              <a:rPr lang="ja-JP" altLang="en-US" sz="700" spc="-300" dirty="0">
                <a:latin typeface="+mn-ea"/>
              </a:rPr>
              <a:t>。</a:t>
            </a:r>
            <a:r>
              <a:rPr lang="ja-JP" altLang="ja-JP" sz="700" dirty="0">
                <a:latin typeface="+mn-ea"/>
              </a:rPr>
              <a:t>内容が変更になる可能性があ</a:t>
            </a:r>
            <a:r>
              <a:rPr lang="ja-JP" altLang="en-US" sz="700" dirty="0">
                <a:latin typeface="+mn-ea"/>
              </a:rPr>
              <a:t>ります。</a:t>
            </a:r>
            <a:endParaRPr kumimoji="1" lang="ja-JP" altLang="en-US" sz="700" dirty="0">
              <a:latin typeface="+mn-ea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2728923" y="3937743"/>
            <a:ext cx="2541046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kumimoji="1" lang="ja-JP" altLang="en-US" sz="1000" dirty="0">
                <a:latin typeface="+mn-ea"/>
              </a:rPr>
              <a:t>高性能タイプや高圧力</a:t>
            </a:r>
            <a:r>
              <a:rPr kumimoji="1" lang="ja-JP" altLang="en-US" sz="1000" dirty="0" smtClean="0">
                <a:latin typeface="+mn-ea"/>
              </a:rPr>
              <a:t>タイプ、薄型タイプまで、幅広く</a:t>
            </a:r>
            <a:r>
              <a:rPr kumimoji="1" lang="ja-JP" altLang="en-US" sz="1000" dirty="0">
                <a:latin typeface="+mn-ea"/>
              </a:rPr>
              <a:t>補助金対象機種をご用意して</a:t>
            </a:r>
            <a:r>
              <a:rPr kumimoji="1" lang="ja-JP" altLang="en-US" sz="1000" dirty="0" smtClean="0">
                <a:latin typeface="+mn-ea"/>
              </a:rPr>
              <a:t>おります。是非</a:t>
            </a:r>
            <a:r>
              <a:rPr kumimoji="1" lang="ja-JP" altLang="en-US" sz="1000" dirty="0">
                <a:latin typeface="+mn-ea"/>
              </a:rPr>
              <a:t>この機会に</a:t>
            </a:r>
            <a:r>
              <a:rPr kumimoji="1" lang="ja-JP" altLang="en-US" sz="1000" dirty="0" smtClean="0">
                <a:latin typeface="+mn-ea"/>
              </a:rPr>
              <a:t>ご検討　ください</a:t>
            </a:r>
            <a:r>
              <a:rPr kumimoji="1" lang="ja-JP" altLang="en-US" sz="1000" dirty="0">
                <a:latin typeface="+mn-ea"/>
              </a:rPr>
              <a:t>。</a:t>
            </a:r>
          </a:p>
        </p:txBody>
      </p:sp>
      <p:sp>
        <p:nvSpPr>
          <p:cNvPr id="75" name="四角形: 角を丸くする 4">
            <a:extLst>
              <a:ext uri="{FF2B5EF4-FFF2-40B4-BE49-F238E27FC236}">
                <a16:creationId xmlns:a16="http://schemas.microsoft.com/office/drawing/2014/main" id="{182D2101-5A7D-2F03-59D8-8C6F90672DB0}"/>
              </a:ext>
            </a:extLst>
          </p:cNvPr>
          <p:cNvSpPr/>
          <p:nvPr/>
        </p:nvSpPr>
        <p:spPr>
          <a:xfrm>
            <a:off x="156675" y="645532"/>
            <a:ext cx="3789162" cy="386189"/>
          </a:xfrm>
          <a:prstGeom prst="roundRect">
            <a:avLst/>
          </a:prstGeom>
          <a:solidFill>
            <a:srgbClr val="FD920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267431" y="662158"/>
            <a:ext cx="3595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chemeClr val="bg1"/>
                </a:solidFill>
                <a:latin typeface="+mn-ea"/>
              </a:rPr>
              <a:t>給湯省エネ</a:t>
            </a:r>
            <a:r>
              <a:rPr kumimoji="1" lang="en-US" altLang="ja-JP" sz="2000" b="1" dirty="0">
                <a:solidFill>
                  <a:schemeClr val="bg1"/>
                </a:solidFill>
                <a:latin typeface="+mn-ea"/>
              </a:rPr>
              <a:t>2025</a:t>
            </a:r>
            <a:r>
              <a:rPr kumimoji="1" lang="ja-JP" altLang="en-US" sz="2000" b="1" dirty="0">
                <a:solidFill>
                  <a:schemeClr val="bg1"/>
                </a:solidFill>
                <a:latin typeface="+mn-ea"/>
              </a:rPr>
              <a:t>事業が発表！</a:t>
            </a:r>
            <a:endParaRPr kumimoji="1" lang="ja-JP" altLang="en-US" sz="2800" b="1" dirty="0">
              <a:solidFill>
                <a:schemeClr val="bg1"/>
              </a:solidFill>
              <a:latin typeface="+mn-ea"/>
            </a:endParaRPr>
          </a:p>
        </p:txBody>
      </p:sp>
      <p:grpSp>
        <p:nvGrpSpPr>
          <p:cNvPr id="77" name="グループ化 76">
            <a:extLst>
              <a:ext uri="{FF2B5EF4-FFF2-40B4-BE49-F238E27FC236}">
                <a16:creationId xmlns:a16="http://schemas.microsoft.com/office/drawing/2014/main" id="{6D6E0CEB-247F-49D1-DBB9-8B205AD635D8}"/>
              </a:ext>
            </a:extLst>
          </p:cNvPr>
          <p:cNvGrpSpPr/>
          <p:nvPr/>
        </p:nvGrpSpPr>
        <p:grpSpPr>
          <a:xfrm>
            <a:off x="192786" y="1170196"/>
            <a:ext cx="6541255" cy="539841"/>
            <a:chOff x="106680" y="1212689"/>
            <a:chExt cx="6541255" cy="539841"/>
          </a:xfrm>
        </p:grpSpPr>
        <p:sp>
          <p:nvSpPr>
            <p:cNvPr id="79" name="テキスト ボックス 78"/>
            <p:cNvSpPr txBox="1"/>
            <p:nvPr/>
          </p:nvSpPr>
          <p:spPr>
            <a:xfrm>
              <a:off x="106680" y="1213921"/>
              <a:ext cx="6541255" cy="538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900" b="1" dirty="0">
                  <a:ln w="57150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+mn-ea"/>
                </a:rPr>
                <a:t>今後</a:t>
              </a:r>
              <a:r>
                <a:rPr kumimoji="1" lang="ja-JP" altLang="en-US" sz="2000" b="1" spc="-300" dirty="0">
                  <a:ln w="57150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+mn-ea"/>
                </a:rPr>
                <a:t>も</a:t>
              </a:r>
              <a:r>
                <a:rPr kumimoji="1" lang="ja-JP" altLang="en-US" sz="2900" b="1" spc="-300" dirty="0">
                  <a:ln w="57150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+mn-ea"/>
                </a:rPr>
                <a:t>エコキュート</a:t>
              </a:r>
              <a:r>
                <a:rPr kumimoji="1" lang="ja-JP" altLang="en-US" sz="2000" b="1" dirty="0">
                  <a:ln w="57150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+mn-ea"/>
                </a:rPr>
                <a:t>の</a:t>
              </a:r>
              <a:r>
                <a:rPr kumimoji="1" lang="ja-JP" altLang="en-US" sz="2900" b="1" dirty="0">
                  <a:ln w="57150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+mn-ea"/>
                </a:rPr>
                <a:t>導入</a:t>
              </a:r>
              <a:r>
                <a:rPr kumimoji="1" lang="ja-JP" altLang="en-US" sz="2000" b="1" dirty="0">
                  <a:ln w="57150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+mn-ea"/>
                </a:rPr>
                <a:t>または</a:t>
              </a:r>
              <a:r>
                <a:rPr kumimoji="1" lang="ja-JP" altLang="en-US" sz="2900" b="1" dirty="0">
                  <a:ln w="57150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+mn-ea"/>
                </a:rPr>
                <a:t>入替</a:t>
              </a:r>
              <a:r>
                <a:rPr kumimoji="1" lang="ja-JP" altLang="en-US" sz="2000" b="1" dirty="0">
                  <a:ln w="57150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+mn-ea"/>
                </a:rPr>
                <a:t>で</a:t>
              </a:r>
              <a:endParaRPr kumimoji="1" lang="en-US" altLang="ja-JP" sz="2000" b="1" dirty="0">
                <a:ln w="57150">
                  <a:solidFill>
                    <a:schemeClr val="bg1"/>
                  </a:solidFill>
                </a:ln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80" name="テキスト ボックス 79">
              <a:extLst>
                <a:ext uri="{FF2B5EF4-FFF2-40B4-BE49-F238E27FC236}">
                  <a16:creationId xmlns:a16="http://schemas.microsoft.com/office/drawing/2014/main" id="{D3E4E8FF-5F9F-B7D4-E5E9-D0BBACA119E8}"/>
                </a:ext>
              </a:extLst>
            </p:cNvPr>
            <p:cNvSpPr txBox="1"/>
            <p:nvPr/>
          </p:nvSpPr>
          <p:spPr>
            <a:xfrm>
              <a:off x="285222" y="1212689"/>
              <a:ext cx="6184169" cy="538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900" b="1" dirty="0">
                  <a:solidFill>
                    <a:srgbClr val="FB6E05"/>
                  </a:solidFill>
                  <a:latin typeface="+mn-ea"/>
                </a:rPr>
                <a:t>今後</a:t>
              </a:r>
              <a:r>
                <a:rPr kumimoji="1" lang="ja-JP" altLang="en-US" sz="2000" b="1" spc="-300" dirty="0">
                  <a:solidFill>
                    <a:srgbClr val="FB6E05"/>
                  </a:solidFill>
                  <a:latin typeface="+mn-ea"/>
                </a:rPr>
                <a:t>も</a:t>
              </a:r>
              <a:r>
                <a:rPr kumimoji="1" lang="ja-JP" altLang="en-US" sz="2900" b="1" spc="-300" dirty="0">
                  <a:latin typeface="+mn-ea"/>
                </a:rPr>
                <a:t>エコキュート</a:t>
              </a:r>
              <a:r>
                <a:rPr kumimoji="1" lang="ja-JP" altLang="en-US" sz="2000" b="1" dirty="0">
                  <a:latin typeface="+mn-ea"/>
                </a:rPr>
                <a:t>の</a:t>
              </a:r>
              <a:r>
                <a:rPr kumimoji="1" lang="ja-JP" altLang="en-US" sz="2900" b="1" dirty="0">
                  <a:latin typeface="+mn-ea"/>
                </a:rPr>
                <a:t>導入</a:t>
              </a:r>
              <a:r>
                <a:rPr kumimoji="1" lang="ja-JP" altLang="en-US" sz="2000" b="1" dirty="0">
                  <a:latin typeface="+mn-ea"/>
                </a:rPr>
                <a:t>または</a:t>
              </a:r>
              <a:r>
                <a:rPr kumimoji="1" lang="ja-JP" altLang="en-US" sz="2900" b="1" dirty="0">
                  <a:latin typeface="+mn-ea"/>
                </a:rPr>
                <a:t>入替</a:t>
              </a:r>
              <a:r>
                <a:rPr kumimoji="1" lang="ja-JP" altLang="en-US" sz="2000" b="1" dirty="0">
                  <a:latin typeface="+mn-ea"/>
                </a:rPr>
                <a:t>で</a:t>
              </a:r>
              <a:endParaRPr kumimoji="1" lang="en-US" altLang="ja-JP" sz="2000" b="1" dirty="0">
                <a:latin typeface="+mn-ea"/>
              </a:endParaRPr>
            </a:p>
          </p:txBody>
        </p:sp>
      </p:grpSp>
      <p:cxnSp>
        <p:nvCxnSpPr>
          <p:cNvPr id="81" name="直線コネクタ 80">
            <a:extLst>
              <a:ext uri="{FF2B5EF4-FFF2-40B4-BE49-F238E27FC236}">
                <a16:creationId xmlns:a16="http://schemas.microsoft.com/office/drawing/2014/main" id="{6D849DA9-2E72-DC42-139F-AF1446D797E5}"/>
              </a:ext>
            </a:extLst>
          </p:cNvPr>
          <p:cNvCxnSpPr>
            <a:cxnSpLocks/>
          </p:cNvCxnSpPr>
          <p:nvPr/>
        </p:nvCxnSpPr>
        <p:spPr>
          <a:xfrm>
            <a:off x="2464957" y="2901645"/>
            <a:ext cx="4025634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" name="グループ化 81">
            <a:extLst>
              <a:ext uri="{FF2B5EF4-FFF2-40B4-BE49-F238E27FC236}">
                <a16:creationId xmlns:a16="http://schemas.microsoft.com/office/drawing/2014/main" id="{748D0CA3-05A0-F217-3A3A-652E33B91CEF}"/>
              </a:ext>
            </a:extLst>
          </p:cNvPr>
          <p:cNvGrpSpPr/>
          <p:nvPr/>
        </p:nvGrpSpPr>
        <p:grpSpPr>
          <a:xfrm>
            <a:off x="2969187" y="1825351"/>
            <a:ext cx="3668762" cy="585260"/>
            <a:chOff x="2969187" y="1825351"/>
            <a:chExt cx="3668762" cy="585260"/>
          </a:xfrm>
        </p:grpSpPr>
        <p:sp>
          <p:nvSpPr>
            <p:cNvPr id="83" name="テキスト ボックス 82">
              <a:extLst>
                <a:ext uri="{FF2B5EF4-FFF2-40B4-BE49-F238E27FC236}">
                  <a16:creationId xmlns:a16="http://schemas.microsoft.com/office/drawing/2014/main" id="{DF79E0F3-321B-3C81-0174-727A2C2FDF12}"/>
                </a:ext>
              </a:extLst>
            </p:cNvPr>
            <p:cNvSpPr txBox="1"/>
            <p:nvPr/>
          </p:nvSpPr>
          <p:spPr>
            <a:xfrm>
              <a:off x="2969187" y="1825351"/>
              <a:ext cx="366876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b="1" dirty="0">
                  <a:ln w="57150">
                    <a:solidFill>
                      <a:schemeClr val="bg1"/>
                    </a:solidFill>
                  </a:ln>
                  <a:solidFill>
                    <a:schemeClr val="bg1"/>
                  </a:solidFill>
                  <a:uFill>
                    <a:solidFill>
                      <a:srgbClr val="FF0000"/>
                    </a:solidFill>
                  </a:uFill>
                  <a:latin typeface="+mn-ea"/>
                </a:rPr>
                <a:t>の</a:t>
              </a:r>
              <a:r>
                <a:rPr kumimoji="1" lang="ja-JP" altLang="en-US" sz="3200" b="1" dirty="0">
                  <a:ln w="57150">
                    <a:solidFill>
                      <a:schemeClr val="bg1"/>
                    </a:solidFill>
                  </a:ln>
                  <a:solidFill>
                    <a:schemeClr val="bg1"/>
                  </a:solidFill>
                  <a:uFill>
                    <a:solidFill>
                      <a:srgbClr val="FF0000"/>
                    </a:solidFill>
                  </a:uFill>
                  <a:latin typeface="+mn-ea"/>
                </a:rPr>
                <a:t>補助金</a:t>
              </a:r>
              <a:r>
                <a:rPr kumimoji="1" lang="ja-JP" altLang="en-US" sz="2000" b="1" dirty="0">
                  <a:ln w="57150">
                    <a:solidFill>
                      <a:schemeClr val="bg1"/>
                    </a:solidFill>
                  </a:ln>
                  <a:solidFill>
                    <a:schemeClr val="bg1"/>
                  </a:solidFill>
                  <a:uFill>
                    <a:solidFill>
                      <a:srgbClr val="FF0000"/>
                    </a:solidFill>
                  </a:uFill>
                  <a:latin typeface="+mn-ea"/>
                </a:rPr>
                <a:t>が</a:t>
              </a:r>
              <a:r>
                <a:rPr kumimoji="1" lang="ja-JP" altLang="en-US" sz="2900" b="1" dirty="0">
                  <a:ln w="57150">
                    <a:solidFill>
                      <a:schemeClr val="bg1"/>
                    </a:solidFill>
                  </a:ln>
                  <a:solidFill>
                    <a:schemeClr val="bg1"/>
                  </a:solidFill>
                  <a:uFill>
                    <a:solidFill>
                      <a:srgbClr val="FF0000"/>
                    </a:solidFill>
                  </a:uFill>
                  <a:latin typeface="+mn-ea"/>
                </a:rPr>
                <a:t>受</a:t>
              </a:r>
              <a:r>
                <a:rPr kumimoji="1" lang="ja-JP" altLang="en-US" sz="2000" b="1" dirty="0">
                  <a:ln w="57150">
                    <a:solidFill>
                      <a:schemeClr val="bg1"/>
                    </a:solidFill>
                  </a:ln>
                  <a:solidFill>
                    <a:schemeClr val="bg1"/>
                  </a:solidFill>
                  <a:uFill>
                    <a:solidFill>
                      <a:srgbClr val="FF0000"/>
                    </a:solidFill>
                  </a:uFill>
                  <a:latin typeface="+mn-ea"/>
                </a:rPr>
                <a:t>けられま</a:t>
              </a:r>
              <a:r>
                <a:rPr kumimoji="1" lang="ja-JP" altLang="en-US" sz="2000" b="1" spc="-300" dirty="0">
                  <a:ln w="57150">
                    <a:solidFill>
                      <a:schemeClr val="bg1"/>
                    </a:solidFill>
                  </a:ln>
                  <a:solidFill>
                    <a:schemeClr val="bg1"/>
                  </a:solidFill>
                  <a:uFill>
                    <a:solidFill>
                      <a:srgbClr val="FF0000"/>
                    </a:solidFill>
                  </a:uFill>
                  <a:latin typeface="+mn-ea"/>
                </a:rPr>
                <a:t>す</a:t>
              </a:r>
              <a:r>
                <a:rPr kumimoji="1" lang="ja-JP" altLang="en-US" sz="2000" b="1" dirty="0">
                  <a:ln w="57150">
                    <a:solidFill>
                      <a:schemeClr val="bg1"/>
                    </a:solidFill>
                  </a:ln>
                  <a:solidFill>
                    <a:schemeClr val="bg1"/>
                  </a:solidFill>
                  <a:uFill>
                    <a:solidFill>
                      <a:srgbClr val="FF0000"/>
                    </a:solidFill>
                  </a:uFill>
                  <a:latin typeface="+mn-ea"/>
                </a:rPr>
                <a:t>。</a:t>
              </a:r>
              <a:endParaRPr kumimoji="1" lang="en-US" altLang="ja-JP" sz="2000" b="1" dirty="0">
                <a:ln w="57150">
                  <a:solidFill>
                    <a:schemeClr val="bg1"/>
                  </a:solidFill>
                </a:ln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+mn-ea"/>
              </a:endParaRPr>
            </a:p>
          </p:txBody>
        </p:sp>
        <p:sp>
          <p:nvSpPr>
            <p:cNvPr id="108" name="テキスト ボックス 107">
              <a:extLst>
                <a:ext uri="{FF2B5EF4-FFF2-40B4-BE49-F238E27FC236}">
                  <a16:creationId xmlns:a16="http://schemas.microsoft.com/office/drawing/2014/main" id="{7CF99563-6FC4-AE62-38F9-7DA9F189808C}"/>
                </a:ext>
              </a:extLst>
            </p:cNvPr>
            <p:cNvSpPr txBox="1"/>
            <p:nvPr/>
          </p:nvSpPr>
          <p:spPr>
            <a:xfrm>
              <a:off x="3027825" y="1825836"/>
              <a:ext cx="355148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b="1" dirty="0">
                  <a:uFill>
                    <a:solidFill>
                      <a:srgbClr val="FF0000"/>
                    </a:solidFill>
                  </a:uFill>
                  <a:latin typeface="+mn-ea"/>
                </a:rPr>
                <a:t>の</a:t>
              </a:r>
              <a:r>
                <a:rPr kumimoji="1" lang="ja-JP" altLang="en-US" sz="3200" b="1" dirty="0">
                  <a:uFill>
                    <a:solidFill>
                      <a:srgbClr val="FF0000"/>
                    </a:solidFill>
                  </a:uFill>
                  <a:latin typeface="+mn-ea"/>
                </a:rPr>
                <a:t>補助金</a:t>
              </a:r>
              <a:r>
                <a:rPr kumimoji="1" lang="ja-JP" altLang="en-US" sz="2000" b="1" dirty="0">
                  <a:uFill>
                    <a:solidFill>
                      <a:srgbClr val="FF0000"/>
                    </a:solidFill>
                  </a:uFill>
                  <a:latin typeface="+mn-ea"/>
                </a:rPr>
                <a:t>が</a:t>
              </a:r>
              <a:r>
                <a:rPr kumimoji="1" lang="ja-JP" altLang="en-US" sz="2900" b="1" dirty="0">
                  <a:uFill>
                    <a:solidFill>
                      <a:srgbClr val="FF0000"/>
                    </a:solidFill>
                  </a:uFill>
                  <a:latin typeface="+mn-ea"/>
                </a:rPr>
                <a:t>受</a:t>
              </a:r>
              <a:r>
                <a:rPr kumimoji="1" lang="ja-JP" altLang="en-US" sz="2000" b="1" dirty="0">
                  <a:uFill>
                    <a:solidFill>
                      <a:srgbClr val="FF0000"/>
                    </a:solidFill>
                  </a:uFill>
                  <a:latin typeface="+mn-ea"/>
                </a:rPr>
                <a:t>けられま</a:t>
              </a:r>
              <a:r>
                <a:rPr kumimoji="1" lang="ja-JP" altLang="en-US" sz="2000" b="1" spc="-300" dirty="0">
                  <a:uFill>
                    <a:solidFill>
                      <a:srgbClr val="FF0000"/>
                    </a:solidFill>
                  </a:uFill>
                  <a:latin typeface="+mn-ea"/>
                </a:rPr>
                <a:t>す</a:t>
              </a:r>
              <a:r>
                <a:rPr kumimoji="1" lang="ja-JP" altLang="en-US" sz="2000" b="1" dirty="0">
                  <a:uFill>
                    <a:solidFill>
                      <a:srgbClr val="FF0000"/>
                    </a:solidFill>
                  </a:uFill>
                  <a:latin typeface="+mn-ea"/>
                </a:rPr>
                <a:t>。</a:t>
              </a:r>
              <a:endParaRPr kumimoji="1" lang="en-US" altLang="ja-JP" sz="2000" b="1" dirty="0">
                <a:uFill>
                  <a:solidFill>
                    <a:srgbClr val="FF0000"/>
                  </a:solidFill>
                </a:uFill>
                <a:latin typeface="+mn-ea"/>
              </a:endParaRPr>
            </a:p>
          </p:txBody>
        </p:sp>
      </p:grpSp>
      <p:pic>
        <p:nvPicPr>
          <p:cNvPr id="109" name="図 108">
            <a:extLst>
              <a:ext uri="{FF2B5EF4-FFF2-40B4-BE49-F238E27FC236}">
                <a16:creationId xmlns:a16="http://schemas.microsoft.com/office/drawing/2014/main" id="{65759FBF-519E-154F-6623-E15DDA3403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7031" y="3462620"/>
            <a:ext cx="1384192" cy="1331539"/>
          </a:xfrm>
          <a:prstGeom prst="rect">
            <a:avLst/>
          </a:prstGeom>
        </p:spPr>
      </p:pic>
      <p:grpSp>
        <p:nvGrpSpPr>
          <p:cNvPr id="110" name="グループ化 109">
            <a:extLst>
              <a:ext uri="{FF2B5EF4-FFF2-40B4-BE49-F238E27FC236}">
                <a16:creationId xmlns:a16="http://schemas.microsoft.com/office/drawing/2014/main" id="{68CBC339-E69B-135B-6C3B-259B4C393736}"/>
              </a:ext>
            </a:extLst>
          </p:cNvPr>
          <p:cNvGrpSpPr/>
          <p:nvPr/>
        </p:nvGrpSpPr>
        <p:grpSpPr>
          <a:xfrm>
            <a:off x="164667" y="1671461"/>
            <a:ext cx="800968" cy="695981"/>
            <a:chOff x="146437" y="1774246"/>
            <a:chExt cx="800968" cy="695981"/>
          </a:xfrm>
        </p:grpSpPr>
        <p:sp>
          <p:nvSpPr>
            <p:cNvPr id="111" name="テキスト ボックス 110">
              <a:extLst>
                <a:ext uri="{FF2B5EF4-FFF2-40B4-BE49-F238E27FC236}">
                  <a16:creationId xmlns:a16="http://schemas.microsoft.com/office/drawing/2014/main" id="{B7D680DE-EABA-6F37-3281-088D6875506D}"/>
                </a:ext>
              </a:extLst>
            </p:cNvPr>
            <p:cNvSpPr txBox="1"/>
            <p:nvPr/>
          </p:nvSpPr>
          <p:spPr>
            <a:xfrm>
              <a:off x="288192" y="1777024"/>
              <a:ext cx="659213" cy="6932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ts val="2300"/>
                </a:lnSpc>
              </a:pPr>
              <a:r>
                <a:rPr kumimoji="1" lang="ja-JP" altLang="en-US" sz="2400" b="1" dirty="0">
                  <a:ln w="57150">
                    <a:solidFill>
                      <a:schemeClr val="bg1"/>
                    </a:solidFill>
                  </a:ln>
                  <a:solidFill>
                    <a:schemeClr val="bg1"/>
                  </a:solidFill>
                  <a:uFill>
                    <a:solidFill>
                      <a:srgbClr val="FF0000"/>
                    </a:solidFill>
                  </a:uFill>
                  <a:latin typeface="+mn-ea"/>
                </a:rPr>
                <a:t>最</a:t>
              </a:r>
              <a:endParaRPr kumimoji="1" lang="en-US" altLang="ja-JP" sz="2400" b="1" dirty="0">
                <a:ln w="57150">
                  <a:solidFill>
                    <a:schemeClr val="bg1"/>
                  </a:solidFill>
                </a:ln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+mn-ea"/>
              </a:endParaRPr>
            </a:p>
            <a:p>
              <a:pPr>
                <a:lnSpc>
                  <a:spcPts val="2300"/>
                </a:lnSpc>
              </a:pPr>
              <a:r>
                <a:rPr kumimoji="1" lang="ja-JP" altLang="en-US" sz="2400" b="1" dirty="0">
                  <a:ln w="57150">
                    <a:solidFill>
                      <a:schemeClr val="bg1"/>
                    </a:solidFill>
                  </a:ln>
                  <a:solidFill>
                    <a:schemeClr val="bg1"/>
                  </a:solidFill>
                  <a:uFill>
                    <a:solidFill>
                      <a:srgbClr val="FF0000"/>
                    </a:solidFill>
                  </a:uFill>
                  <a:latin typeface="+mn-ea"/>
                </a:rPr>
                <a:t>大</a:t>
              </a:r>
              <a:endParaRPr lang="ja-JP" altLang="en-US" sz="2400" dirty="0"/>
            </a:p>
          </p:txBody>
        </p:sp>
        <p:sp>
          <p:nvSpPr>
            <p:cNvPr id="112" name="テキスト ボックス 111">
              <a:extLst>
                <a:ext uri="{FF2B5EF4-FFF2-40B4-BE49-F238E27FC236}">
                  <a16:creationId xmlns:a16="http://schemas.microsoft.com/office/drawing/2014/main" id="{35ADDBD3-C43F-A603-BB9A-DE453372D719}"/>
                </a:ext>
              </a:extLst>
            </p:cNvPr>
            <p:cNvSpPr txBox="1"/>
            <p:nvPr/>
          </p:nvSpPr>
          <p:spPr>
            <a:xfrm>
              <a:off x="146437" y="1774246"/>
              <a:ext cx="776009" cy="6942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300"/>
                </a:lnSpc>
              </a:pPr>
              <a:r>
                <a:rPr kumimoji="1" lang="ja-JP" altLang="en-US" sz="2400" b="1" dirty="0">
                  <a:uFill>
                    <a:solidFill>
                      <a:srgbClr val="FF0000"/>
                    </a:solidFill>
                  </a:uFill>
                  <a:latin typeface="+mn-ea"/>
                </a:rPr>
                <a:t>最</a:t>
              </a:r>
              <a:endParaRPr kumimoji="1" lang="en-US" altLang="ja-JP" sz="2400" b="1" dirty="0">
                <a:uFill>
                  <a:solidFill>
                    <a:srgbClr val="FF0000"/>
                  </a:solidFill>
                </a:uFill>
                <a:latin typeface="+mn-ea"/>
              </a:endParaRPr>
            </a:p>
            <a:p>
              <a:pPr algn="ctr">
                <a:lnSpc>
                  <a:spcPts val="2300"/>
                </a:lnSpc>
              </a:pPr>
              <a:r>
                <a:rPr kumimoji="1" lang="ja-JP" altLang="en-US" sz="2400" b="1" dirty="0">
                  <a:uFill>
                    <a:solidFill>
                      <a:srgbClr val="FF0000"/>
                    </a:solidFill>
                  </a:uFill>
                  <a:latin typeface="+mn-ea"/>
                </a:rPr>
                <a:t>大</a:t>
              </a:r>
              <a:endParaRPr kumimoji="1" lang="en-US" altLang="ja-JP" sz="2400" b="1" dirty="0">
                <a:uFill>
                  <a:solidFill>
                    <a:srgbClr val="FF0000"/>
                  </a:solidFill>
                </a:uFill>
                <a:latin typeface="+mn-ea"/>
              </a:endParaRPr>
            </a:p>
          </p:txBody>
        </p:sp>
      </p:grpSp>
      <p:grpSp>
        <p:nvGrpSpPr>
          <p:cNvPr id="113" name="グループ化 112">
            <a:extLst>
              <a:ext uri="{FF2B5EF4-FFF2-40B4-BE49-F238E27FC236}">
                <a16:creationId xmlns:a16="http://schemas.microsoft.com/office/drawing/2014/main" id="{A33A3CC3-6CFE-B3DF-25D4-60A9C3DD1ED3}"/>
              </a:ext>
            </a:extLst>
          </p:cNvPr>
          <p:cNvGrpSpPr/>
          <p:nvPr/>
        </p:nvGrpSpPr>
        <p:grpSpPr>
          <a:xfrm>
            <a:off x="503292" y="1543714"/>
            <a:ext cx="2679830" cy="931016"/>
            <a:chOff x="503292" y="1543714"/>
            <a:chExt cx="2679830" cy="931016"/>
          </a:xfrm>
        </p:grpSpPr>
        <p:sp>
          <p:nvSpPr>
            <p:cNvPr id="114" name="テキスト ボックス 113">
              <a:extLst>
                <a:ext uri="{FF2B5EF4-FFF2-40B4-BE49-F238E27FC236}">
                  <a16:creationId xmlns:a16="http://schemas.microsoft.com/office/drawing/2014/main" id="{3B191B70-0993-6D92-5B5F-43F63088279A}"/>
                </a:ext>
              </a:extLst>
            </p:cNvPr>
            <p:cNvSpPr txBox="1"/>
            <p:nvPr/>
          </p:nvSpPr>
          <p:spPr>
            <a:xfrm>
              <a:off x="503292" y="1543714"/>
              <a:ext cx="2679830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5400" b="1" spc="-300" dirty="0">
                  <a:ln w="7620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uFill>
                    <a:solidFill>
                      <a:srgbClr val="FF0000"/>
                    </a:solidFill>
                  </a:uFill>
                  <a:latin typeface="+mn-ea"/>
                </a:rPr>
                <a:t>13</a:t>
              </a:r>
              <a:r>
                <a:rPr kumimoji="1" lang="ja-JP" altLang="en-US" sz="5400" b="1" spc="-300" dirty="0">
                  <a:ln w="7620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uFill>
                    <a:solidFill>
                      <a:srgbClr val="FF0000"/>
                    </a:solidFill>
                  </a:uFill>
                  <a:latin typeface="+mn-ea"/>
                </a:rPr>
                <a:t>万</a:t>
              </a:r>
              <a:r>
                <a:rPr kumimoji="1" lang="ja-JP" altLang="en-US" sz="3200" b="1" spc="-150" dirty="0">
                  <a:ln w="7620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uFill>
                    <a:solidFill>
                      <a:srgbClr val="FF0000"/>
                    </a:solidFill>
                  </a:uFill>
                  <a:latin typeface="+mn-ea"/>
                </a:rPr>
                <a:t>円</a:t>
              </a:r>
              <a:r>
                <a:rPr kumimoji="1" lang="en-US" altLang="ja-JP" sz="3200" b="1" spc="-150" dirty="0">
                  <a:ln w="7620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uFill>
                    <a:solidFill>
                      <a:srgbClr val="FF0000"/>
                    </a:solidFill>
                  </a:uFill>
                  <a:latin typeface="+mn-ea"/>
                </a:rPr>
                <a:t>/</a:t>
              </a:r>
              <a:r>
                <a:rPr kumimoji="1" lang="ja-JP" altLang="en-US" sz="3200" b="1" spc="-150" dirty="0">
                  <a:ln w="7620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uFill>
                    <a:solidFill>
                      <a:srgbClr val="FF0000"/>
                    </a:solidFill>
                  </a:uFill>
                  <a:latin typeface="+mn-ea"/>
                </a:rPr>
                <a:t>台</a:t>
              </a:r>
              <a:endParaRPr kumimoji="1" lang="en-US" altLang="ja-JP" sz="3200" b="1" spc="-150" dirty="0">
                <a:ln w="76200">
                  <a:solidFill>
                    <a:schemeClr val="bg1"/>
                  </a:solidFill>
                </a:ln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+mn-ea"/>
              </a:endParaRPr>
            </a:p>
          </p:txBody>
        </p:sp>
        <p:sp>
          <p:nvSpPr>
            <p:cNvPr id="115" name="テキスト ボックス 114">
              <a:extLst>
                <a:ext uri="{FF2B5EF4-FFF2-40B4-BE49-F238E27FC236}">
                  <a16:creationId xmlns:a16="http://schemas.microsoft.com/office/drawing/2014/main" id="{25127FBA-574D-5F25-8513-39DBDABF064D}"/>
                </a:ext>
              </a:extLst>
            </p:cNvPr>
            <p:cNvSpPr txBox="1"/>
            <p:nvPr/>
          </p:nvSpPr>
          <p:spPr>
            <a:xfrm>
              <a:off x="503292" y="1551400"/>
              <a:ext cx="2679830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5400" b="1" spc="-300" dirty="0">
                  <a:ln w="12700">
                    <a:solidFill>
                      <a:srgbClr val="FB6E05"/>
                    </a:solidFill>
                    <a:prstDash val="solid"/>
                  </a:ln>
                  <a:solidFill>
                    <a:srgbClr val="FB6E05"/>
                  </a:solidFill>
                  <a:uFill>
                    <a:solidFill>
                      <a:srgbClr val="FF0000"/>
                    </a:solidFill>
                  </a:uFill>
                  <a:latin typeface="+mn-ea"/>
                </a:rPr>
                <a:t>13</a:t>
              </a:r>
              <a:r>
                <a:rPr kumimoji="1" lang="ja-JP" altLang="en-US" sz="5400" b="1" spc="-300" dirty="0">
                  <a:ln w="12700">
                    <a:solidFill>
                      <a:srgbClr val="FB6E05"/>
                    </a:solidFill>
                    <a:prstDash val="solid"/>
                  </a:ln>
                  <a:solidFill>
                    <a:srgbClr val="FB6E05"/>
                  </a:solidFill>
                  <a:uFill>
                    <a:solidFill>
                      <a:srgbClr val="FF0000"/>
                    </a:solidFill>
                  </a:uFill>
                  <a:latin typeface="+mn-ea"/>
                </a:rPr>
                <a:t>万</a:t>
              </a:r>
              <a:r>
                <a:rPr kumimoji="1" lang="ja-JP" altLang="en-US" sz="3200" b="1" spc="-150" dirty="0">
                  <a:ln w="9525">
                    <a:solidFill>
                      <a:srgbClr val="FB6E05"/>
                    </a:solidFill>
                    <a:prstDash val="solid"/>
                  </a:ln>
                  <a:solidFill>
                    <a:srgbClr val="FB6E05"/>
                  </a:solidFill>
                  <a:uFill>
                    <a:solidFill>
                      <a:srgbClr val="FF0000"/>
                    </a:solidFill>
                  </a:uFill>
                  <a:latin typeface="+mn-ea"/>
                </a:rPr>
                <a:t>円</a:t>
              </a:r>
              <a:r>
                <a:rPr kumimoji="1" lang="en-US" altLang="ja-JP" sz="3200" b="1" spc="-150" dirty="0">
                  <a:ln w="9525">
                    <a:solidFill>
                      <a:srgbClr val="FB6E05"/>
                    </a:solidFill>
                    <a:prstDash val="solid"/>
                  </a:ln>
                  <a:solidFill>
                    <a:srgbClr val="FB6E05"/>
                  </a:solidFill>
                  <a:uFill>
                    <a:solidFill>
                      <a:srgbClr val="FF0000"/>
                    </a:solidFill>
                  </a:uFill>
                  <a:latin typeface="+mn-ea"/>
                </a:rPr>
                <a:t>/</a:t>
              </a:r>
              <a:r>
                <a:rPr kumimoji="1" lang="ja-JP" altLang="en-US" sz="3200" b="1" spc="-150" dirty="0">
                  <a:ln w="9525">
                    <a:solidFill>
                      <a:srgbClr val="FB6E05"/>
                    </a:solidFill>
                    <a:prstDash val="solid"/>
                  </a:ln>
                  <a:solidFill>
                    <a:srgbClr val="FB6E05"/>
                  </a:solidFill>
                  <a:uFill>
                    <a:solidFill>
                      <a:srgbClr val="FF0000"/>
                    </a:solidFill>
                  </a:uFill>
                  <a:latin typeface="+mn-ea"/>
                </a:rPr>
                <a:t>台</a:t>
              </a:r>
              <a:endParaRPr kumimoji="1" lang="en-US" altLang="ja-JP" sz="3200" b="1" spc="-150" dirty="0">
                <a:ln w="9525">
                  <a:solidFill>
                    <a:srgbClr val="FB6E05"/>
                  </a:solidFill>
                </a:ln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+mn-ea"/>
              </a:endParaRPr>
            </a:p>
          </p:txBody>
        </p:sp>
      </p:grpSp>
      <p:sp>
        <p:nvSpPr>
          <p:cNvPr id="116" name="テキスト ボックス 115">
            <a:extLst>
              <a:ext uri="{FF2B5EF4-FFF2-40B4-BE49-F238E27FC236}">
                <a16:creationId xmlns:a16="http://schemas.microsoft.com/office/drawing/2014/main" id="{76682AF9-6A9B-1368-0210-7FEC167270EE}"/>
              </a:ext>
            </a:extLst>
          </p:cNvPr>
          <p:cNvSpPr txBox="1"/>
          <p:nvPr/>
        </p:nvSpPr>
        <p:spPr>
          <a:xfrm>
            <a:off x="2418645" y="2672215"/>
            <a:ext cx="43325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spc="50" dirty="0">
                <a:latin typeface="+mn-ea"/>
              </a:rPr>
              <a:t>さらに、エコキュート導入と同時に</a:t>
            </a:r>
            <a:endParaRPr kumimoji="1" lang="en-US" altLang="ja-JP" b="1" spc="50" dirty="0">
              <a:latin typeface="+mn-ea"/>
            </a:endParaRPr>
          </a:p>
          <a:p>
            <a:r>
              <a:rPr kumimoji="1" lang="ja-JP" altLang="en-US" b="1" spc="50" dirty="0">
                <a:latin typeface="+mn-ea"/>
              </a:rPr>
              <a:t>電気温水器や蓄熱暖房機を撤去すると</a:t>
            </a:r>
            <a:endParaRPr kumimoji="1" lang="en-US" altLang="ja-JP" b="1" spc="50" dirty="0">
              <a:latin typeface="+mn-ea"/>
            </a:endParaRPr>
          </a:p>
          <a:p>
            <a:r>
              <a:rPr kumimoji="1" lang="ja-JP" altLang="en-US" b="1" u="heavy" spc="50" dirty="0">
                <a:solidFill>
                  <a:srgbClr val="FB6E05"/>
                </a:solidFill>
                <a:latin typeface="+mn-ea"/>
              </a:rPr>
              <a:t>追加の補助</a:t>
            </a:r>
            <a:r>
              <a:rPr kumimoji="1" lang="ja-JP" altLang="en-US" b="1" spc="50" dirty="0">
                <a:latin typeface="+mn-ea"/>
              </a:rPr>
              <a:t>が受けられます！</a:t>
            </a:r>
            <a:endParaRPr kumimoji="1" lang="en-US" altLang="ja-JP" b="1" spc="50" dirty="0">
              <a:latin typeface="+mn-ea"/>
            </a:endParaRPr>
          </a:p>
        </p:txBody>
      </p:sp>
      <p:sp>
        <p:nvSpPr>
          <p:cNvPr id="117" name="テキスト ボックス 116">
            <a:extLst>
              <a:ext uri="{FF2B5EF4-FFF2-40B4-BE49-F238E27FC236}">
                <a16:creationId xmlns:a16="http://schemas.microsoft.com/office/drawing/2014/main" id="{3A7912A7-CE81-ED77-A55B-F1FE05185480}"/>
              </a:ext>
            </a:extLst>
          </p:cNvPr>
          <p:cNvSpPr txBox="1"/>
          <p:nvPr/>
        </p:nvSpPr>
        <p:spPr>
          <a:xfrm>
            <a:off x="5472980" y="6597780"/>
            <a:ext cx="9605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+mn-ea"/>
              </a:rPr>
              <a:t>（上限</a:t>
            </a:r>
            <a:r>
              <a:rPr kumimoji="1" lang="en-US" altLang="ja-JP" sz="800" dirty="0">
                <a:latin typeface="+mn-ea"/>
              </a:rPr>
              <a:t>2</a:t>
            </a:r>
            <a:r>
              <a:rPr kumimoji="1" lang="ja-JP" altLang="en-US" sz="800" dirty="0">
                <a:latin typeface="+mn-ea"/>
              </a:rPr>
              <a:t>台まで）</a:t>
            </a:r>
            <a:endParaRPr kumimoji="1" lang="ja-JP" altLang="en-US" sz="800" b="1" spc="-300" dirty="0">
              <a:latin typeface="+mn-ea"/>
            </a:endParaRPr>
          </a:p>
          <a:p>
            <a:endParaRPr kumimoji="1" lang="ja-JP" altLang="en-US" sz="800" dirty="0">
              <a:latin typeface="+mn-ea"/>
            </a:endParaRPr>
          </a:p>
        </p:txBody>
      </p:sp>
      <p:pic>
        <p:nvPicPr>
          <p:cNvPr id="54" name="図 53">
            <a:extLst>
              <a:ext uri="{FF2B5EF4-FFF2-40B4-BE49-F238E27FC236}">
                <a16:creationId xmlns:a16="http://schemas.microsoft.com/office/drawing/2014/main" id="{FB850B49-C1C1-29B8-18AF-0AA596C9D9A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10" y="2779607"/>
            <a:ext cx="1815202" cy="1928653"/>
          </a:xfrm>
          <a:prstGeom prst="rect">
            <a:avLst/>
          </a:prstGeom>
        </p:spPr>
      </p:pic>
      <p:sp>
        <p:nvSpPr>
          <p:cNvPr id="53" name="二等辺三角形 52">
            <a:extLst>
              <a:ext uri="{FF2B5EF4-FFF2-40B4-BE49-F238E27FC236}">
                <a16:creationId xmlns:a16="http://schemas.microsoft.com/office/drawing/2014/main" id="{2B2C794B-7D93-8969-80ED-568C25D385CD}"/>
              </a:ext>
            </a:extLst>
          </p:cNvPr>
          <p:cNvSpPr/>
          <p:nvPr/>
        </p:nvSpPr>
        <p:spPr>
          <a:xfrm>
            <a:off x="1049657" y="4652414"/>
            <a:ext cx="323923" cy="252580"/>
          </a:xfrm>
          <a:prstGeom prst="triangle">
            <a:avLst/>
          </a:prstGeom>
          <a:solidFill>
            <a:srgbClr val="FB6E05"/>
          </a:solidFill>
          <a:ln w="28575">
            <a:solidFill>
              <a:srgbClr val="FB6E0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18" name="図 117">
            <a:extLst>
              <a:ext uri="{FF2B5EF4-FFF2-40B4-BE49-F238E27FC236}">
                <a16:creationId xmlns:a16="http://schemas.microsoft.com/office/drawing/2014/main" id="{2FD9670C-AACA-70EB-BD00-ADB6F856CAB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7686" y="312663"/>
            <a:ext cx="1263537" cy="475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746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テキスト ボックス 49"/>
          <p:cNvSpPr txBox="1"/>
          <p:nvPr/>
        </p:nvSpPr>
        <p:spPr>
          <a:xfrm>
            <a:off x="89534" y="645075"/>
            <a:ext cx="58470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solidFill>
                  <a:srgbClr val="64C2B2"/>
                </a:solidFill>
                <a:latin typeface="+mn-ea"/>
              </a:rPr>
              <a:t>■</a:t>
            </a:r>
            <a:r>
              <a:rPr lang="ja-JP" altLang="en-US" sz="1200" b="1" dirty="0">
                <a:latin typeface="+mn-ea"/>
              </a:rPr>
              <a:t>ユーリッチ</a:t>
            </a:r>
            <a:r>
              <a:rPr lang="ja-JP" altLang="en-US" sz="1200" b="1" dirty="0" smtClean="0">
                <a:latin typeface="+mn-ea"/>
              </a:rPr>
              <a:t>エコキュート</a:t>
            </a:r>
            <a:r>
              <a:rPr lang="ja-JP" altLang="en-US" sz="1200" b="1" dirty="0">
                <a:latin typeface="+mn-ea"/>
              </a:rPr>
              <a:t>の補助額一覧</a:t>
            </a:r>
            <a:endParaRPr lang="en-US" altLang="ja-JP" sz="1200" b="1" dirty="0">
              <a:latin typeface="+mn-ea"/>
            </a:endParaRPr>
          </a:p>
        </p:txBody>
      </p:sp>
      <p:pic>
        <p:nvPicPr>
          <p:cNvPr id="40" name="図 39">
            <a:extLst>
              <a:ext uri="{FF2B5EF4-FFF2-40B4-BE49-F238E27FC236}">
                <a16:creationId xmlns:a16="http://schemas.microsoft.com/office/drawing/2014/main" id="{2FD9670C-AACA-70EB-BD00-ADB6F856CA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64" y="136514"/>
            <a:ext cx="1520575" cy="572175"/>
          </a:xfrm>
          <a:prstGeom prst="rect">
            <a:avLst/>
          </a:prstGeom>
        </p:spPr>
      </p:pic>
      <p:graphicFrame>
        <p:nvGraphicFramePr>
          <p:cNvPr id="43" name="表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851653"/>
              </p:ext>
            </p:extLst>
          </p:nvPr>
        </p:nvGraphicFramePr>
        <p:xfrm>
          <a:off x="210247" y="904593"/>
          <a:ext cx="6518355" cy="4810625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385498">
                  <a:extLst>
                    <a:ext uri="{9D8B030D-6E8A-4147-A177-3AD203B41FA5}">
                      <a16:colId xmlns:a16="http://schemas.microsoft.com/office/drawing/2014/main" val="2946458073"/>
                    </a:ext>
                  </a:extLst>
                </a:gridCol>
                <a:gridCol w="491837">
                  <a:extLst>
                    <a:ext uri="{9D8B030D-6E8A-4147-A177-3AD203B41FA5}">
                      <a16:colId xmlns:a16="http://schemas.microsoft.com/office/drawing/2014/main" val="1081868004"/>
                    </a:ext>
                  </a:extLst>
                </a:gridCol>
                <a:gridCol w="1960418">
                  <a:extLst>
                    <a:ext uri="{9D8B030D-6E8A-4147-A177-3AD203B41FA5}">
                      <a16:colId xmlns:a16="http://schemas.microsoft.com/office/drawing/2014/main" val="1015880531"/>
                    </a:ext>
                  </a:extLst>
                </a:gridCol>
                <a:gridCol w="671945">
                  <a:extLst>
                    <a:ext uri="{9D8B030D-6E8A-4147-A177-3AD203B41FA5}">
                      <a16:colId xmlns:a16="http://schemas.microsoft.com/office/drawing/2014/main" val="4023202578"/>
                    </a:ext>
                  </a:extLst>
                </a:gridCol>
                <a:gridCol w="547255">
                  <a:extLst>
                    <a:ext uri="{9D8B030D-6E8A-4147-A177-3AD203B41FA5}">
                      <a16:colId xmlns:a16="http://schemas.microsoft.com/office/drawing/2014/main" val="3244591972"/>
                    </a:ext>
                  </a:extLst>
                </a:gridCol>
                <a:gridCol w="526473">
                  <a:extLst>
                    <a:ext uri="{9D8B030D-6E8A-4147-A177-3AD203B41FA5}">
                      <a16:colId xmlns:a16="http://schemas.microsoft.com/office/drawing/2014/main" val="3182154662"/>
                    </a:ext>
                  </a:extLst>
                </a:gridCol>
                <a:gridCol w="908292">
                  <a:extLst>
                    <a:ext uri="{9D8B030D-6E8A-4147-A177-3AD203B41FA5}">
                      <a16:colId xmlns:a16="http://schemas.microsoft.com/office/drawing/2014/main" val="448948995"/>
                    </a:ext>
                  </a:extLst>
                </a:gridCol>
                <a:gridCol w="1026637">
                  <a:extLst>
                    <a:ext uri="{9D8B030D-6E8A-4147-A177-3AD203B41FA5}">
                      <a16:colId xmlns:a16="http://schemas.microsoft.com/office/drawing/2014/main" val="3318782053"/>
                    </a:ext>
                  </a:extLst>
                </a:gridCol>
              </a:tblGrid>
              <a:tr h="30320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 smtClean="0">
                          <a:effectLst/>
                          <a:latin typeface="+mn-ea"/>
                          <a:ea typeface="+mn-ea"/>
                        </a:rPr>
                        <a:t>タンク</a:t>
                      </a:r>
                      <a:endParaRPr lang="en-US" altLang="ja-JP" sz="8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ja-JP" altLang="en-US" sz="800" u="none" strike="noStrike" dirty="0" smtClean="0">
                          <a:effectLst/>
                          <a:latin typeface="+mn-ea"/>
                          <a:ea typeface="+mn-ea"/>
                        </a:rPr>
                        <a:t>形状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 smtClean="0">
                          <a:effectLst/>
                          <a:latin typeface="+mn-ea"/>
                          <a:ea typeface="+mn-ea"/>
                        </a:rPr>
                        <a:t>設置</a:t>
                      </a:r>
                      <a:endParaRPr lang="en-US" altLang="ja-JP" sz="8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ja-JP" altLang="en-US" sz="800" u="none" strike="noStrike" dirty="0" smtClean="0">
                          <a:effectLst/>
                          <a:latin typeface="+mn-ea"/>
                          <a:ea typeface="+mn-ea"/>
                        </a:rPr>
                        <a:t>地域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  <a:latin typeface="+mn-ea"/>
                          <a:ea typeface="+mn-ea"/>
                        </a:rPr>
                        <a:t>型式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機能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給湯</a:t>
                      </a:r>
                      <a:endParaRPr lang="en-US" altLang="ja-JP" sz="800" b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圧力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年間給湯</a:t>
                      </a:r>
                      <a:endParaRPr lang="en-US" altLang="ja-JP" sz="800" b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効率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  <a:latin typeface="+mn-ea"/>
                          <a:ea typeface="+mn-ea"/>
                        </a:rPr>
                        <a:t>インターホン</a:t>
                      </a:r>
                      <a:endParaRPr lang="en-US" altLang="ja-JP" sz="800" u="none" strike="noStrike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  <a:latin typeface="+mn-ea"/>
                          <a:ea typeface="+mn-ea"/>
                        </a:rPr>
                        <a:t>リモコン選択時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  <a:latin typeface="+mn-ea"/>
                          <a:ea typeface="+mn-ea"/>
                        </a:rPr>
                        <a:t>無線</a:t>
                      </a:r>
                      <a:r>
                        <a:rPr lang="en-US" altLang="ja-JP" sz="800" u="none" strike="noStrike" dirty="0">
                          <a:effectLst/>
                          <a:latin typeface="+mn-ea"/>
                          <a:ea typeface="+mn-ea"/>
                        </a:rPr>
                        <a:t>LAN</a:t>
                      </a:r>
                      <a:r>
                        <a:rPr lang="ja-JP" altLang="en-US" sz="800" u="none" strike="noStrike" dirty="0">
                          <a:effectLst/>
                          <a:latin typeface="+mn-ea"/>
                          <a:ea typeface="+mn-ea"/>
                        </a:rPr>
                        <a:t>インターホン</a:t>
                      </a:r>
                      <a:endParaRPr lang="en-US" altLang="ja-JP" sz="800" u="none" strike="noStrike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  <a:latin typeface="+mn-ea"/>
                          <a:ea typeface="+mn-ea"/>
                        </a:rPr>
                        <a:t>リモコン選択時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356254"/>
                  </a:ext>
                </a:extLst>
              </a:tr>
              <a:tr h="216000"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800" u="none" strike="noStrike" dirty="0">
                          <a:effectLst/>
                          <a:latin typeface="+mn-ea"/>
                          <a:ea typeface="+mn-ea"/>
                        </a:rPr>
                        <a:t>缶式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 rowSpan="16"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  <a:latin typeface="+mn-ea"/>
                          <a:ea typeface="+mn-ea"/>
                        </a:rPr>
                        <a:t>一般地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u="none" strike="noStrike" dirty="0" smtClean="0"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ja-JP" sz="1000" b="0" u="none" strike="noStrike" dirty="0" smtClean="0">
                          <a:effectLst/>
                          <a:latin typeface="+mn-ea"/>
                          <a:ea typeface="+mn-ea"/>
                        </a:rPr>
                        <a:t>CUF-E37H3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フルオート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高圧力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4.0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u="none" strike="noStrike" dirty="0">
                          <a:effectLst/>
                          <a:latin typeface="+mn-ea"/>
                          <a:ea typeface="+mn-ea"/>
                        </a:rPr>
                        <a:t>120,000</a:t>
                      </a:r>
                      <a:r>
                        <a:rPr lang="ja-JP" altLang="en-US" sz="1100" b="1" u="none" strike="noStrike" dirty="0">
                          <a:effectLst/>
                          <a:latin typeface="+mn-ea"/>
                          <a:ea typeface="+mn-ea"/>
                        </a:rPr>
                        <a:t>円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u="none" strike="noStrike" dirty="0" smtClean="0">
                          <a:effectLst/>
                          <a:latin typeface="+mn-ea"/>
                          <a:ea typeface="+mn-ea"/>
                        </a:rPr>
                        <a:t>120,000</a:t>
                      </a:r>
                      <a:r>
                        <a:rPr lang="ja-JP" altLang="en-US" sz="1100" b="1" u="none" strike="noStrike" dirty="0">
                          <a:effectLst/>
                          <a:latin typeface="+mn-ea"/>
                          <a:ea typeface="+mn-ea"/>
                        </a:rPr>
                        <a:t>円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5264189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u="none" strike="noStrike" dirty="0" smtClean="0"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ja-JP" sz="1000" b="0" u="none" strike="noStrike" dirty="0" smtClean="0">
                          <a:effectLst/>
                          <a:latin typeface="+mn-ea"/>
                          <a:ea typeface="+mn-ea"/>
                        </a:rPr>
                        <a:t>CUF-E46H3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フルオート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高圧力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3.9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u="none" strike="noStrike" dirty="0">
                          <a:effectLst/>
                          <a:latin typeface="+mn-ea"/>
                          <a:ea typeface="+mn-ea"/>
                        </a:rPr>
                        <a:t>120,000</a:t>
                      </a:r>
                      <a:r>
                        <a:rPr lang="ja-JP" altLang="en-US" sz="1100" b="1" u="none" strike="noStrike" dirty="0">
                          <a:effectLst/>
                          <a:latin typeface="+mn-ea"/>
                          <a:ea typeface="+mn-ea"/>
                        </a:rPr>
                        <a:t>円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u="none" strike="noStrike" dirty="0" smtClean="0">
                          <a:effectLst/>
                          <a:latin typeface="+mn-ea"/>
                          <a:ea typeface="+mn-ea"/>
                        </a:rPr>
                        <a:t>120,000</a:t>
                      </a:r>
                      <a:r>
                        <a:rPr lang="ja-JP" altLang="en-US" sz="1100" b="1" u="none" strike="noStrike" dirty="0">
                          <a:effectLst/>
                          <a:latin typeface="+mn-ea"/>
                          <a:ea typeface="+mn-ea"/>
                        </a:rPr>
                        <a:t>円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7701659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u="none" strike="noStrike" dirty="0"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ja-JP" sz="1000" b="0" u="none" strike="noStrike" dirty="0" smtClean="0">
                          <a:effectLst/>
                          <a:latin typeface="+mn-ea"/>
                          <a:ea typeface="+mn-ea"/>
                        </a:rPr>
                        <a:t>CHP-HXE37AZ1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フルオート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高圧力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4.0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u="none" strike="noStrike" dirty="0">
                          <a:effectLst/>
                          <a:latin typeface="+mn-ea"/>
                          <a:ea typeface="+mn-ea"/>
                        </a:rPr>
                        <a:t>120,000</a:t>
                      </a:r>
                      <a:r>
                        <a:rPr lang="ja-JP" altLang="en-US" sz="1100" b="1" u="none" strike="noStrike" dirty="0">
                          <a:effectLst/>
                          <a:latin typeface="+mn-ea"/>
                          <a:ea typeface="+mn-ea"/>
                        </a:rPr>
                        <a:t>円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u="none" strike="noStrike" dirty="0" smtClean="0">
                          <a:effectLst/>
                          <a:latin typeface="+mn-ea"/>
                          <a:ea typeface="+mn-ea"/>
                        </a:rPr>
                        <a:t>130,000</a:t>
                      </a:r>
                      <a:r>
                        <a:rPr lang="ja-JP" altLang="en-US" sz="1100" b="1" u="none" strike="noStrike" dirty="0">
                          <a:effectLst/>
                          <a:latin typeface="+mn-ea"/>
                          <a:ea typeface="+mn-ea"/>
                        </a:rPr>
                        <a:t>円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0395192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u="none" strike="noStrike" dirty="0"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ja-JP" sz="1000" b="0" u="none" strike="noStrike" dirty="0" smtClean="0">
                          <a:effectLst/>
                          <a:latin typeface="+mn-ea"/>
                          <a:ea typeface="+mn-ea"/>
                        </a:rPr>
                        <a:t>CHP-HXE46AZ1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フルオート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高圧力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3.9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u="none" strike="noStrike" dirty="0">
                          <a:effectLst/>
                          <a:latin typeface="+mn-ea"/>
                          <a:ea typeface="+mn-ea"/>
                        </a:rPr>
                        <a:t>120,000</a:t>
                      </a:r>
                      <a:r>
                        <a:rPr lang="ja-JP" altLang="en-US" sz="1100" b="1" u="none" strike="noStrike" dirty="0">
                          <a:effectLst/>
                          <a:latin typeface="+mn-ea"/>
                          <a:ea typeface="+mn-ea"/>
                        </a:rPr>
                        <a:t>円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u="none" strike="noStrike" dirty="0" smtClean="0">
                          <a:effectLst/>
                          <a:latin typeface="+mn-ea"/>
                          <a:ea typeface="+mn-ea"/>
                        </a:rPr>
                        <a:t>130,000</a:t>
                      </a:r>
                      <a:r>
                        <a:rPr lang="ja-JP" altLang="en-US" sz="1100" b="1" u="none" strike="noStrike" dirty="0">
                          <a:effectLst/>
                          <a:latin typeface="+mn-ea"/>
                          <a:ea typeface="+mn-ea"/>
                        </a:rPr>
                        <a:t>円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9201440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u="none" strike="noStrike" dirty="0"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ja-JP" sz="1000" b="0" u="none" strike="noStrike" dirty="0" smtClean="0">
                          <a:effectLst/>
                          <a:latin typeface="+mn-ea"/>
                          <a:ea typeface="+mn-ea"/>
                        </a:rPr>
                        <a:t>CUF-E37H1</a:t>
                      </a:r>
                      <a:r>
                        <a:rPr lang="ja-JP" altLang="en-US" sz="1000" b="0" u="none" strike="noStrike" dirty="0" smtClean="0">
                          <a:effectLst/>
                          <a:latin typeface="+mn-ea"/>
                          <a:ea typeface="+mn-ea"/>
                        </a:rPr>
                        <a:t>・</a:t>
                      </a:r>
                      <a:r>
                        <a:rPr lang="en-US" altLang="ja-JP" sz="1000" b="0" u="none" strike="noStrike" dirty="0" smtClean="0">
                          <a:effectLst/>
                          <a:latin typeface="+mn-ea"/>
                          <a:ea typeface="+mn-ea"/>
                        </a:rPr>
                        <a:t>E46H1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フルオート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高圧力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3.5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u="none" strike="noStrike" dirty="0" smtClean="0">
                          <a:effectLst/>
                          <a:latin typeface="+mn-ea"/>
                          <a:ea typeface="+mn-ea"/>
                        </a:rPr>
                        <a:t>60,000</a:t>
                      </a:r>
                      <a:r>
                        <a:rPr lang="ja-JP" altLang="en-US" sz="1100" b="1" u="none" strike="noStrike" dirty="0">
                          <a:effectLst/>
                          <a:latin typeface="+mn-ea"/>
                          <a:ea typeface="+mn-ea"/>
                        </a:rPr>
                        <a:t>円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u="none" strike="noStrike" dirty="0" smtClean="0">
                          <a:effectLst/>
                          <a:latin typeface="+mn-ea"/>
                          <a:ea typeface="+mn-ea"/>
                        </a:rPr>
                        <a:t>60,000</a:t>
                      </a:r>
                      <a:r>
                        <a:rPr lang="ja-JP" altLang="en-US" sz="1100" b="1" u="none" strike="noStrike" dirty="0">
                          <a:effectLst/>
                          <a:latin typeface="+mn-ea"/>
                          <a:ea typeface="+mn-ea"/>
                        </a:rPr>
                        <a:t>円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213246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u="none" strike="noStrike" dirty="0"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ja-JP" sz="1000" b="0" u="none" strike="noStrike" dirty="0" smtClean="0">
                          <a:effectLst/>
                          <a:latin typeface="+mn-ea"/>
                          <a:ea typeface="+mn-ea"/>
                        </a:rPr>
                        <a:t>CHP-E37AZ1</a:t>
                      </a:r>
                      <a:r>
                        <a:rPr lang="ja-JP" altLang="en-US" sz="1000" b="0" u="none" strike="noStrike" dirty="0" smtClean="0">
                          <a:effectLst/>
                          <a:latin typeface="+mn-ea"/>
                          <a:ea typeface="+mn-ea"/>
                        </a:rPr>
                        <a:t>・</a:t>
                      </a:r>
                      <a:r>
                        <a:rPr lang="en-US" altLang="ja-JP" sz="1000" b="0" u="none" strike="noStrike" dirty="0" smtClean="0">
                          <a:effectLst/>
                          <a:latin typeface="+mn-ea"/>
                          <a:ea typeface="+mn-ea"/>
                        </a:rPr>
                        <a:t>E46AZ1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フルオート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高圧力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3.5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u="none" strike="noStrike" dirty="0" smtClean="0">
                          <a:effectLst/>
                          <a:latin typeface="+mn-ea"/>
                          <a:ea typeface="+mn-ea"/>
                        </a:rPr>
                        <a:t>60,000</a:t>
                      </a:r>
                      <a:r>
                        <a:rPr lang="ja-JP" altLang="en-US" sz="1100" b="1" u="none" strike="noStrike" dirty="0">
                          <a:effectLst/>
                          <a:latin typeface="+mn-ea"/>
                          <a:ea typeface="+mn-ea"/>
                        </a:rPr>
                        <a:t>円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u="none" strike="noStrike" dirty="0" smtClean="0">
                          <a:effectLst/>
                          <a:latin typeface="+mn-ea"/>
                          <a:ea typeface="+mn-ea"/>
                        </a:rPr>
                        <a:t>100,000</a:t>
                      </a:r>
                      <a:r>
                        <a:rPr lang="ja-JP" altLang="en-US" sz="1100" b="1" u="none" strike="noStrike" dirty="0">
                          <a:effectLst/>
                          <a:latin typeface="+mn-ea"/>
                          <a:ea typeface="+mn-ea"/>
                        </a:rPr>
                        <a:t>円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1671717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u="none" strike="noStrike" dirty="0"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ja-JP" sz="1000" b="0" u="none" strike="noStrike" dirty="0" smtClean="0">
                          <a:effectLst/>
                          <a:latin typeface="+mn-ea"/>
                          <a:ea typeface="+mn-ea"/>
                        </a:rPr>
                        <a:t>CUF</a:t>
                      </a:r>
                      <a:r>
                        <a:rPr lang="en-US" sz="1000" b="0" u="none" strike="noStrike" dirty="0" smtClean="0">
                          <a:effectLst/>
                          <a:latin typeface="+mn-ea"/>
                          <a:ea typeface="+mn-ea"/>
                        </a:rPr>
                        <a:t>-</a:t>
                      </a:r>
                      <a:r>
                        <a:rPr lang="en-US" altLang="ja-JP" sz="1000" b="0" u="none" strike="noStrike" dirty="0" smtClean="0">
                          <a:effectLst/>
                          <a:latin typeface="+mn-ea"/>
                          <a:ea typeface="+mn-ea"/>
                        </a:rPr>
                        <a:t>37H1</a:t>
                      </a:r>
                      <a:r>
                        <a:rPr lang="ja-JP" altLang="en-US" sz="1000" b="0" u="none" strike="noStrike" dirty="0" smtClean="0">
                          <a:effectLst/>
                          <a:latin typeface="+mn-ea"/>
                          <a:ea typeface="+mn-ea"/>
                        </a:rPr>
                        <a:t>・</a:t>
                      </a:r>
                      <a:r>
                        <a:rPr lang="en-US" altLang="ja-JP" sz="1000" b="0" u="none" strike="noStrike" dirty="0" smtClean="0">
                          <a:effectLst/>
                          <a:latin typeface="+mn-ea"/>
                          <a:ea typeface="+mn-ea"/>
                        </a:rPr>
                        <a:t>46H1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フルオート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標準圧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3.5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u="none" strike="noStrike" dirty="0" smtClean="0">
                          <a:effectLst/>
                          <a:latin typeface="+mn-ea"/>
                          <a:ea typeface="+mn-ea"/>
                        </a:rPr>
                        <a:t>60,000</a:t>
                      </a:r>
                      <a:r>
                        <a:rPr lang="ja-JP" altLang="en-US" sz="1100" b="1" u="none" strike="noStrike" dirty="0">
                          <a:effectLst/>
                          <a:latin typeface="+mn-ea"/>
                          <a:ea typeface="+mn-ea"/>
                        </a:rPr>
                        <a:t>円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u="none" strike="noStrike" dirty="0" smtClean="0">
                          <a:effectLst/>
                          <a:latin typeface="+mn-ea"/>
                          <a:ea typeface="+mn-ea"/>
                        </a:rPr>
                        <a:t>60,000</a:t>
                      </a:r>
                      <a:r>
                        <a:rPr lang="ja-JP" altLang="en-US" sz="1100" b="1" u="none" strike="noStrike" dirty="0">
                          <a:effectLst/>
                          <a:latin typeface="+mn-ea"/>
                          <a:ea typeface="+mn-ea"/>
                        </a:rPr>
                        <a:t>円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3058250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u="none" strike="noStrike" baseline="0" dirty="0"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ja-JP" sz="1000" b="0" u="none" strike="noStrike" dirty="0">
                          <a:effectLst/>
                          <a:latin typeface="+mn-ea"/>
                          <a:ea typeface="+mn-ea"/>
                        </a:rPr>
                        <a:t>CHP-37AZ1</a:t>
                      </a:r>
                      <a:r>
                        <a:rPr lang="ja-JP" altLang="en-US" sz="1000" b="0" u="none" strike="noStrike" dirty="0">
                          <a:effectLst/>
                          <a:latin typeface="+mn-ea"/>
                          <a:ea typeface="+mn-ea"/>
                        </a:rPr>
                        <a:t>・</a:t>
                      </a:r>
                      <a:r>
                        <a:rPr lang="en-US" altLang="ja-JP" sz="1000" b="0" u="none" strike="noStrike" dirty="0">
                          <a:effectLst/>
                          <a:latin typeface="+mn-ea"/>
                          <a:ea typeface="+mn-ea"/>
                        </a:rPr>
                        <a:t>37AZ1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-2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・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46AZ1</a:t>
                      </a:r>
                    </a:p>
                  </a:txBody>
                  <a:tcPr marL="4911" marR="4911" marT="4911" marB="0" anchor="ctr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フルオート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標準圧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3.5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u="none" strike="noStrike" dirty="0" smtClean="0">
                          <a:effectLst/>
                          <a:latin typeface="+mn-ea"/>
                          <a:ea typeface="+mn-ea"/>
                        </a:rPr>
                        <a:t>60,000</a:t>
                      </a:r>
                      <a:r>
                        <a:rPr lang="ja-JP" altLang="en-US" sz="1100" b="1" u="none" strike="noStrike" dirty="0">
                          <a:effectLst/>
                          <a:latin typeface="+mn-ea"/>
                          <a:ea typeface="+mn-ea"/>
                        </a:rPr>
                        <a:t>円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u="none" strike="noStrike" dirty="0" smtClean="0">
                          <a:effectLst/>
                          <a:latin typeface="+mn-ea"/>
                          <a:ea typeface="+mn-ea"/>
                        </a:rPr>
                        <a:t>100,000</a:t>
                      </a:r>
                      <a:r>
                        <a:rPr lang="ja-JP" altLang="en-US" sz="1100" b="1" u="none" strike="noStrike" dirty="0">
                          <a:effectLst/>
                          <a:latin typeface="+mn-ea"/>
                          <a:ea typeface="+mn-ea"/>
                        </a:rPr>
                        <a:t>円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9863433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u="none" strike="noStrike" dirty="0">
                          <a:effectLst/>
                          <a:latin typeface="+mn-ea"/>
                          <a:ea typeface="+mn-ea"/>
                        </a:rPr>
                        <a:t> CHP-37AY5V</a:t>
                      </a:r>
                      <a:r>
                        <a:rPr lang="ja-JP" altLang="en-US" sz="1000" b="0" u="none" strike="noStrike" dirty="0">
                          <a:effectLst/>
                          <a:latin typeface="+mn-ea"/>
                          <a:ea typeface="+mn-ea"/>
                        </a:rPr>
                        <a:t>　　　　　　　　　　　　　 （おひさまエコキュート）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フルオート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標準圧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3.3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u="none" strike="noStrike" dirty="0" err="1">
                          <a:effectLst/>
                          <a:latin typeface="+mn-ea"/>
                          <a:ea typeface="+mn-ea"/>
                        </a:rPr>
                        <a:t>ー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u="none" strike="noStrike" dirty="0">
                          <a:effectLst/>
                          <a:latin typeface="+mn-ea"/>
                          <a:ea typeface="+mn-ea"/>
                        </a:rPr>
                        <a:t>120,000</a:t>
                      </a:r>
                      <a:r>
                        <a:rPr lang="ja-JP" altLang="en-US" sz="1100" b="1" u="none" strike="noStrike" dirty="0">
                          <a:effectLst/>
                          <a:latin typeface="+mn-ea"/>
                          <a:ea typeface="+mn-ea"/>
                        </a:rPr>
                        <a:t>円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9657971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u="none" strike="noStrike" dirty="0">
                          <a:effectLst/>
                          <a:latin typeface="+mn-ea"/>
                          <a:ea typeface="+mn-ea"/>
                        </a:rPr>
                        <a:t> CHP-46AY5V</a:t>
                      </a:r>
                      <a:r>
                        <a:rPr lang="ja-JP" altLang="en-US" sz="1000" b="0" u="none" strike="noStrike" dirty="0">
                          <a:effectLst/>
                          <a:latin typeface="+mn-ea"/>
                          <a:ea typeface="+mn-ea"/>
                        </a:rPr>
                        <a:t>　　　　　　　　　　　　　（おひさまエコキュート）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フルオート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標準圧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3.3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u="none" strike="noStrike" dirty="0" err="1">
                          <a:effectLst/>
                          <a:latin typeface="+mn-ea"/>
                          <a:ea typeface="+mn-ea"/>
                        </a:rPr>
                        <a:t>ー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u="none" strike="noStrike" dirty="0">
                          <a:effectLst/>
                          <a:latin typeface="+mn-ea"/>
                          <a:ea typeface="+mn-ea"/>
                        </a:rPr>
                        <a:t>120,000</a:t>
                      </a:r>
                      <a:r>
                        <a:rPr lang="ja-JP" altLang="en-US" sz="1100" b="1" u="none" strike="noStrike" dirty="0">
                          <a:effectLst/>
                          <a:latin typeface="+mn-ea"/>
                          <a:ea typeface="+mn-ea"/>
                        </a:rPr>
                        <a:t>円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4783040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u="none" strike="noStrike" baseline="0" dirty="0"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ja-JP" sz="1000" b="0" u="none" strike="noStrike" dirty="0">
                          <a:effectLst/>
                          <a:latin typeface="+mn-ea"/>
                          <a:ea typeface="+mn-ea"/>
                        </a:rPr>
                        <a:t>CHP-37AZ1JE</a:t>
                      </a:r>
                      <a:r>
                        <a:rPr lang="ja-JP" altLang="en-US" sz="1000" b="0" u="none" strike="noStrike" dirty="0">
                          <a:effectLst/>
                          <a:latin typeface="+mn-ea"/>
                          <a:ea typeface="+mn-ea"/>
                        </a:rPr>
                        <a:t>・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46AZ1JE</a:t>
                      </a:r>
                    </a:p>
                  </a:txBody>
                  <a:tcPr marL="4911" marR="4911" marT="4911" marB="0" anchor="ctr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フルオート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標準圧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3.5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u="none" strike="noStrike" dirty="0" smtClean="0">
                          <a:effectLst/>
                          <a:latin typeface="+mn-ea"/>
                          <a:ea typeface="+mn-ea"/>
                        </a:rPr>
                        <a:t>60,000</a:t>
                      </a:r>
                      <a:r>
                        <a:rPr lang="ja-JP" altLang="en-US" sz="1100" b="1" u="none" strike="noStrike" dirty="0">
                          <a:effectLst/>
                          <a:latin typeface="+mn-ea"/>
                          <a:ea typeface="+mn-ea"/>
                        </a:rPr>
                        <a:t>円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u="none" strike="noStrike" dirty="0" smtClean="0">
                          <a:effectLst/>
                          <a:latin typeface="+mn-ea"/>
                          <a:ea typeface="+mn-ea"/>
                        </a:rPr>
                        <a:t>100,000</a:t>
                      </a:r>
                      <a:r>
                        <a:rPr lang="ja-JP" altLang="en-US" sz="1100" b="1" u="none" strike="noStrike" dirty="0">
                          <a:effectLst/>
                          <a:latin typeface="+mn-ea"/>
                          <a:ea typeface="+mn-ea"/>
                        </a:rPr>
                        <a:t>円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2205243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u="none" strike="noStrike" baseline="0" dirty="0"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ja-JP" sz="1000" b="0" u="none" strike="noStrike" dirty="0">
                          <a:effectLst/>
                          <a:latin typeface="+mn-ea"/>
                          <a:ea typeface="+mn-ea"/>
                        </a:rPr>
                        <a:t>CHP-37AZ1JJ</a:t>
                      </a:r>
                      <a:r>
                        <a:rPr lang="ja-JP" altLang="en-US" sz="1000" b="0" u="none" strike="noStrike" dirty="0">
                          <a:effectLst/>
                          <a:latin typeface="+mn-ea"/>
                          <a:ea typeface="+mn-ea"/>
                        </a:rPr>
                        <a:t>・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46AZ1JJ</a:t>
                      </a:r>
                    </a:p>
                  </a:txBody>
                  <a:tcPr marL="4911" marR="4911" marT="4911" marB="0" anchor="ctr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フルオート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標準圧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3.5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u="none" strike="noStrike" dirty="0" smtClean="0">
                          <a:effectLst/>
                          <a:latin typeface="+mn-ea"/>
                          <a:ea typeface="+mn-ea"/>
                        </a:rPr>
                        <a:t>60,000</a:t>
                      </a:r>
                      <a:r>
                        <a:rPr lang="ja-JP" altLang="en-US" sz="1100" b="1" u="none" strike="noStrike" dirty="0">
                          <a:effectLst/>
                          <a:latin typeface="+mn-ea"/>
                          <a:ea typeface="+mn-ea"/>
                        </a:rPr>
                        <a:t>円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u="none" strike="noStrike" dirty="0" smtClean="0">
                          <a:effectLst/>
                          <a:latin typeface="+mn-ea"/>
                          <a:ea typeface="+mn-ea"/>
                        </a:rPr>
                        <a:t>100,000</a:t>
                      </a:r>
                      <a:r>
                        <a:rPr lang="ja-JP" altLang="en-US" sz="1100" b="1" u="none" strike="noStrike" dirty="0">
                          <a:effectLst/>
                          <a:latin typeface="+mn-ea"/>
                          <a:ea typeface="+mn-ea"/>
                        </a:rPr>
                        <a:t>円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636910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0" u="none" strike="noStrike" dirty="0">
                          <a:effectLst/>
                          <a:latin typeface="+mn-ea"/>
                          <a:ea typeface="+mn-ea"/>
                        </a:rPr>
                        <a:t> CHP-37SAZ1</a:t>
                      </a:r>
                      <a:r>
                        <a:rPr lang="ja-JP" altLang="en-US" sz="1000" b="0" u="none" strike="noStrike" dirty="0">
                          <a:effectLst/>
                          <a:latin typeface="+mn-ea"/>
                          <a:ea typeface="+mn-ea"/>
                        </a:rPr>
                        <a:t>・</a:t>
                      </a:r>
                      <a:r>
                        <a:rPr lang="en-US" altLang="ja-JP" sz="1000" b="0" u="none" strike="noStrike" dirty="0">
                          <a:effectLst/>
                          <a:latin typeface="+mn-ea"/>
                          <a:ea typeface="+mn-ea"/>
                        </a:rPr>
                        <a:t>46SAZ1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オート</a:t>
                      </a: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標準圧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3.5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u="none" strike="noStrike" dirty="0" smtClean="0">
                          <a:effectLst/>
                          <a:latin typeface="+mn-ea"/>
                          <a:ea typeface="+mn-ea"/>
                        </a:rPr>
                        <a:t>60,000</a:t>
                      </a:r>
                      <a:r>
                        <a:rPr lang="ja-JP" altLang="en-US" sz="1100" b="1" u="none" strike="noStrike" dirty="0">
                          <a:effectLst/>
                          <a:latin typeface="+mn-ea"/>
                          <a:ea typeface="+mn-ea"/>
                        </a:rPr>
                        <a:t>円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u="none" strike="noStrike" dirty="0" smtClean="0">
                          <a:effectLst/>
                          <a:latin typeface="+mn-ea"/>
                          <a:ea typeface="+mn-ea"/>
                        </a:rPr>
                        <a:t>―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8903909"/>
                  </a:ext>
                </a:extLst>
              </a:tr>
              <a:tr h="2160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 dirty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ja-JP" altLang="en-US" sz="800" u="none" strike="noStrike" dirty="0">
                          <a:effectLst/>
                          <a:latin typeface="+mn-ea"/>
                          <a:ea typeface="+mn-ea"/>
                        </a:rPr>
                        <a:t>缶式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u="none" strike="noStrike" dirty="0" smtClean="0"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ja-JP" sz="1000" b="0" u="none" strike="noStrike" dirty="0" smtClean="0">
                          <a:effectLst/>
                          <a:latin typeface="+mn-ea"/>
                          <a:ea typeface="+mn-ea"/>
                        </a:rPr>
                        <a:t>CUF-37WH1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フルオート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高圧力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3.0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u="none" strike="noStrike" dirty="0" smtClean="0">
                          <a:effectLst/>
                          <a:latin typeface="+mn-ea"/>
                          <a:ea typeface="+mn-ea"/>
                        </a:rPr>
                        <a:t>60,000</a:t>
                      </a:r>
                      <a:r>
                        <a:rPr lang="ja-JP" altLang="en-US" sz="1100" b="1" u="none" strike="noStrike" dirty="0">
                          <a:effectLst/>
                          <a:latin typeface="+mn-ea"/>
                          <a:ea typeface="+mn-ea"/>
                        </a:rPr>
                        <a:t>円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u="none" strike="noStrike" dirty="0" smtClean="0">
                          <a:effectLst/>
                          <a:latin typeface="+mn-ea"/>
                          <a:ea typeface="+mn-ea"/>
                        </a:rPr>
                        <a:t>60,000</a:t>
                      </a:r>
                      <a:r>
                        <a:rPr lang="ja-JP" altLang="en-US" sz="1100" b="1" u="none" strike="noStrike" dirty="0">
                          <a:effectLst/>
                          <a:latin typeface="+mn-ea"/>
                          <a:ea typeface="+mn-ea"/>
                        </a:rPr>
                        <a:t>円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1124714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u="none" strike="noStrike" dirty="0" smtClean="0"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ja-JP" sz="1000" b="0" u="none" strike="noStrike" dirty="0" smtClean="0">
                          <a:effectLst/>
                          <a:latin typeface="+mn-ea"/>
                          <a:ea typeface="+mn-ea"/>
                        </a:rPr>
                        <a:t>CUF-46WH1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フルオート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高圧力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3.0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u="none" strike="noStrike" dirty="0" smtClean="0">
                          <a:effectLst/>
                          <a:latin typeface="+mn-ea"/>
                          <a:ea typeface="+mn-ea"/>
                        </a:rPr>
                        <a:t>60,000</a:t>
                      </a:r>
                      <a:r>
                        <a:rPr lang="ja-JP" altLang="en-US" sz="1100" b="1" u="none" strike="noStrike" dirty="0">
                          <a:effectLst/>
                          <a:latin typeface="+mn-ea"/>
                          <a:ea typeface="+mn-ea"/>
                        </a:rPr>
                        <a:t>円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u="none" strike="noStrike" dirty="0" smtClean="0">
                          <a:effectLst/>
                          <a:latin typeface="+mn-ea"/>
                          <a:ea typeface="+mn-ea"/>
                        </a:rPr>
                        <a:t>60,000</a:t>
                      </a:r>
                      <a:r>
                        <a:rPr lang="ja-JP" altLang="en-US" sz="1100" b="1" u="none" strike="noStrike" dirty="0">
                          <a:effectLst/>
                          <a:latin typeface="+mn-ea"/>
                          <a:ea typeface="+mn-ea"/>
                        </a:rPr>
                        <a:t>円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8512581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u="none" strike="noStrike" dirty="0"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ja-JP" sz="1000" b="0" u="none" strike="noStrike" dirty="0" smtClean="0">
                          <a:effectLst/>
                          <a:latin typeface="+mn-ea"/>
                          <a:ea typeface="+mn-ea"/>
                        </a:rPr>
                        <a:t>CHP-E372AZ1</a:t>
                      </a:r>
                      <a:r>
                        <a:rPr lang="ja-JP" altLang="en-US" sz="1000" b="0" u="none" strike="noStrike" dirty="0" smtClean="0">
                          <a:effectLst/>
                          <a:latin typeface="+mn-ea"/>
                          <a:ea typeface="+mn-ea"/>
                        </a:rPr>
                        <a:t>・</a:t>
                      </a:r>
                      <a:r>
                        <a:rPr lang="en-US" altLang="ja-JP" sz="1000" b="0" u="none" strike="noStrike" dirty="0" smtClean="0">
                          <a:effectLst/>
                          <a:latin typeface="+mn-ea"/>
                          <a:ea typeface="+mn-ea"/>
                        </a:rPr>
                        <a:t>E462AZ1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フルオート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高圧力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3.0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u="none" strike="noStrike" dirty="0" smtClean="0">
                          <a:effectLst/>
                          <a:latin typeface="+mn-ea"/>
                          <a:ea typeface="+mn-ea"/>
                        </a:rPr>
                        <a:t>60,000</a:t>
                      </a:r>
                      <a:r>
                        <a:rPr lang="ja-JP" altLang="en-US" sz="1100" b="1" u="none" strike="noStrike" dirty="0">
                          <a:effectLst/>
                          <a:latin typeface="+mn-ea"/>
                          <a:ea typeface="+mn-ea"/>
                        </a:rPr>
                        <a:t>円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u="none" strike="noStrike" dirty="0" smtClean="0">
                          <a:effectLst/>
                          <a:latin typeface="+mn-ea"/>
                          <a:ea typeface="+mn-ea"/>
                        </a:rPr>
                        <a:t>100,000</a:t>
                      </a:r>
                      <a:r>
                        <a:rPr lang="ja-JP" altLang="en-US" sz="1100" b="1" u="none" strike="noStrike" dirty="0">
                          <a:effectLst/>
                          <a:latin typeface="+mn-ea"/>
                          <a:ea typeface="+mn-ea"/>
                        </a:rPr>
                        <a:t>円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3313543"/>
                  </a:ext>
                </a:extLst>
              </a:tr>
              <a:tr h="21600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800" u="none" strike="noStrike" dirty="0">
                          <a:effectLst/>
                          <a:latin typeface="+mn-ea"/>
                          <a:ea typeface="+mn-ea"/>
                        </a:rPr>
                        <a:t>缶式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  <a:latin typeface="+mn-ea"/>
                          <a:ea typeface="+mn-ea"/>
                        </a:rPr>
                        <a:t>寒冷地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u="none" strike="noStrike" dirty="0"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ja-JP" sz="1000" b="0" u="none" strike="noStrike" dirty="0" smtClean="0">
                          <a:effectLst/>
                          <a:latin typeface="+mn-ea"/>
                          <a:ea typeface="+mn-ea"/>
                        </a:rPr>
                        <a:t>CHP-HXE37AZ1K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フルオート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高圧力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3.3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u="none" strike="noStrike" dirty="0">
                          <a:effectLst/>
                          <a:latin typeface="+mn-ea"/>
                          <a:ea typeface="+mn-ea"/>
                        </a:rPr>
                        <a:t>120,000</a:t>
                      </a:r>
                      <a:r>
                        <a:rPr lang="ja-JP" altLang="en-US" sz="1100" b="1" u="none" strike="noStrike" dirty="0">
                          <a:effectLst/>
                          <a:latin typeface="+mn-ea"/>
                          <a:ea typeface="+mn-ea"/>
                        </a:rPr>
                        <a:t>円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u="none" strike="noStrike" dirty="0">
                          <a:effectLst/>
                          <a:latin typeface="+mn-ea"/>
                          <a:ea typeface="+mn-ea"/>
                        </a:rPr>
                        <a:t>130,000</a:t>
                      </a:r>
                      <a:r>
                        <a:rPr lang="ja-JP" altLang="en-US" sz="1100" b="1" u="none" strike="noStrike" dirty="0">
                          <a:effectLst/>
                          <a:latin typeface="+mn-ea"/>
                          <a:ea typeface="+mn-ea"/>
                        </a:rPr>
                        <a:t>円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450579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u="none" strike="noStrike" dirty="0"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ja-JP" sz="1000" b="0" u="none" strike="noStrike" dirty="0" smtClean="0">
                          <a:effectLst/>
                          <a:latin typeface="+mn-ea"/>
                          <a:ea typeface="+mn-ea"/>
                        </a:rPr>
                        <a:t>CHP-HXE46AZ1K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フルオート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高圧力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3.2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u="none" strike="noStrike" dirty="0">
                          <a:effectLst/>
                          <a:latin typeface="+mn-ea"/>
                          <a:ea typeface="+mn-ea"/>
                        </a:rPr>
                        <a:t>120,000</a:t>
                      </a:r>
                      <a:r>
                        <a:rPr lang="ja-JP" altLang="en-US" sz="1100" b="1" u="none" strike="noStrike" dirty="0">
                          <a:effectLst/>
                          <a:latin typeface="+mn-ea"/>
                          <a:ea typeface="+mn-ea"/>
                        </a:rPr>
                        <a:t>円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u="none" strike="noStrike" dirty="0">
                          <a:effectLst/>
                          <a:latin typeface="+mn-ea"/>
                          <a:ea typeface="+mn-ea"/>
                        </a:rPr>
                        <a:t>130,000</a:t>
                      </a:r>
                      <a:r>
                        <a:rPr lang="ja-JP" altLang="en-US" sz="1100" b="1" u="none" strike="noStrike" dirty="0">
                          <a:effectLst/>
                          <a:latin typeface="+mn-ea"/>
                          <a:ea typeface="+mn-ea"/>
                        </a:rPr>
                        <a:t>円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1710685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u="none" strike="noStrike" dirty="0"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ja-JP" sz="1000" b="0" u="none" strike="noStrike" dirty="0" smtClean="0">
                          <a:effectLst/>
                          <a:latin typeface="+mn-ea"/>
                          <a:ea typeface="+mn-ea"/>
                        </a:rPr>
                        <a:t>CUF-37H1K</a:t>
                      </a:r>
                      <a:r>
                        <a:rPr lang="ja-JP" altLang="en-US" sz="1000" b="0" u="none" strike="noStrike" dirty="0" smtClean="0">
                          <a:effectLst/>
                          <a:latin typeface="+mn-ea"/>
                          <a:ea typeface="+mn-ea"/>
                        </a:rPr>
                        <a:t>・</a:t>
                      </a:r>
                      <a:r>
                        <a:rPr lang="en-US" altLang="ja-JP" sz="1000" b="0" u="none" strike="noStrike" dirty="0" smtClean="0">
                          <a:effectLst/>
                          <a:latin typeface="+mn-ea"/>
                          <a:ea typeface="+mn-ea"/>
                        </a:rPr>
                        <a:t>46H1K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フルオート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標準圧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2.9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u="none" strike="noStrike" dirty="0" smtClean="0">
                          <a:effectLst/>
                          <a:latin typeface="+mn-ea"/>
                          <a:ea typeface="+mn-ea"/>
                        </a:rPr>
                        <a:t>60,000</a:t>
                      </a:r>
                      <a:r>
                        <a:rPr lang="ja-JP" altLang="en-US" sz="1100" b="1" u="none" strike="noStrike" dirty="0">
                          <a:effectLst/>
                          <a:latin typeface="+mn-ea"/>
                          <a:ea typeface="+mn-ea"/>
                        </a:rPr>
                        <a:t>円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u="none" strike="noStrike" dirty="0" smtClean="0">
                          <a:effectLst/>
                          <a:latin typeface="+mn-ea"/>
                          <a:ea typeface="+mn-ea"/>
                        </a:rPr>
                        <a:t>60,000</a:t>
                      </a:r>
                      <a:r>
                        <a:rPr lang="ja-JP" altLang="en-US" sz="1100" b="1" u="none" strike="noStrike" dirty="0">
                          <a:effectLst/>
                          <a:latin typeface="+mn-ea"/>
                          <a:ea typeface="+mn-ea"/>
                        </a:rPr>
                        <a:t>円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3002511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0" u="none" strike="noStrike" dirty="0"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ja-JP" sz="1000" b="0" u="none" strike="noStrike" dirty="0" smtClean="0">
                          <a:effectLst/>
                          <a:latin typeface="+mn-ea"/>
                          <a:ea typeface="+mn-ea"/>
                        </a:rPr>
                        <a:t>CHP-37AZ1</a:t>
                      </a:r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K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・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46AZ1K</a:t>
                      </a:r>
                    </a:p>
                  </a:txBody>
                  <a:tcPr marL="4911" marR="4911" marT="4911" marB="0" anchor="ctr"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フルオート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標準圧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2.9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u="none" strike="noStrike" dirty="0" smtClean="0">
                          <a:effectLst/>
                          <a:latin typeface="+mn-ea"/>
                          <a:ea typeface="+mn-ea"/>
                        </a:rPr>
                        <a:t>60,000</a:t>
                      </a:r>
                      <a:r>
                        <a:rPr lang="ja-JP" altLang="en-US" sz="1100" b="1" u="none" strike="noStrike" dirty="0">
                          <a:effectLst/>
                          <a:latin typeface="+mn-ea"/>
                          <a:ea typeface="+mn-ea"/>
                        </a:rPr>
                        <a:t>円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1" u="none" strike="noStrike" dirty="0" smtClean="0">
                          <a:effectLst/>
                          <a:latin typeface="+mn-ea"/>
                          <a:ea typeface="+mn-ea"/>
                        </a:rPr>
                        <a:t>100,000</a:t>
                      </a:r>
                      <a:r>
                        <a:rPr lang="ja-JP" altLang="en-US" sz="1100" b="1" u="none" strike="noStrike" dirty="0">
                          <a:effectLst/>
                          <a:latin typeface="+mn-ea"/>
                          <a:ea typeface="+mn-ea"/>
                        </a:rPr>
                        <a:t>円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9709046"/>
                  </a:ext>
                </a:extLst>
              </a:tr>
            </a:tbl>
          </a:graphicData>
        </a:graphic>
      </p:graphicFrame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7D028452-778D-F054-71F0-15828A56808B}"/>
              </a:ext>
            </a:extLst>
          </p:cNvPr>
          <p:cNvSpPr/>
          <p:nvPr/>
        </p:nvSpPr>
        <p:spPr>
          <a:xfrm>
            <a:off x="210247" y="8406737"/>
            <a:ext cx="6414428" cy="1322254"/>
          </a:xfrm>
          <a:prstGeom prst="rect">
            <a:avLst/>
          </a:prstGeom>
          <a:noFill/>
          <a:ln w="19050">
            <a:solidFill>
              <a:srgbClr val="B9E1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A8D95E7D-9AB2-A024-927F-F09CAC7898DD}"/>
              </a:ext>
            </a:extLst>
          </p:cNvPr>
          <p:cNvSpPr/>
          <p:nvPr/>
        </p:nvSpPr>
        <p:spPr>
          <a:xfrm>
            <a:off x="443701" y="8465567"/>
            <a:ext cx="4134192" cy="781489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050" dirty="0">
                <a:solidFill>
                  <a:schemeClr val="tx1"/>
                </a:solidFill>
                <a:latin typeface="+mn-ea"/>
              </a:rPr>
              <a:t>消費者等に対し、家庭でのエネルギー消費量を削減するために</a:t>
            </a:r>
            <a:endParaRPr kumimoji="1" lang="en-US" altLang="ja-JP" sz="105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050" dirty="0">
                <a:solidFill>
                  <a:schemeClr val="tx1"/>
                </a:solidFill>
                <a:latin typeface="+mn-ea"/>
              </a:rPr>
              <a:t>必要な高効率給湯器の導入に係る費用を補助。</a:t>
            </a:r>
            <a:endParaRPr kumimoji="1" lang="en-US" altLang="ja-JP" sz="1050" dirty="0">
              <a:solidFill>
                <a:schemeClr val="tx1"/>
              </a:solidFill>
              <a:latin typeface="+mn-ea"/>
            </a:endParaRPr>
          </a:p>
          <a:p>
            <a:r>
              <a:rPr kumimoji="1" lang="en-US" altLang="ja-JP" sz="1000" b="1" u="sng" dirty="0">
                <a:solidFill>
                  <a:srgbClr val="FF0000"/>
                </a:solidFill>
                <a:latin typeface="+mn-ea"/>
              </a:rPr>
              <a:t>※</a:t>
            </a:r>
            <a:r>
              <a:rPr kumimoji="1" lang="ja-JP" altLang="en-US" sz="1000" b="1" u="sng" dirty="0">
                <a:solidFill>
                  <a:srgbClr val="FF0000"/>
                </a:solidFill>
                <a:latin typeface="+mn-ea"/>
              </a:rPr>
              <a:t>申請手続きは、消費者等と契約の締結等を行った民間企業が行い、補助金交付を受け、交付された補助金を消費者等に還元する。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32B6508E-A91C-5529-A923-6043F64811BE}"/>
              </a:ext>
            </a:extLst>
          </p:cNvPr>
          <p:cNvSpPr txBox="1"/>
          <p:nvPr/>
        </p:nvSpPr>
        <p:spPr>
          <a:xfrm>
            <a:off x="1215635" y="9132892"/>
            <a:ext cx="106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latin typeface="+mn-ea"/>
              </a:rPr>
              <a:t>補助</a:t>
            </a:r>
            <a:r>
              <a:rPr lang="ja-JP" altLang="en-US" sz="1050" b="1" dirty="0">
                <a:latin typeface="+mn-ea"/>
              </a:rPr>
              <a:t>（定額）</a:t>
            </a:r>
            <a:endParaRPr lang="en-US" altLang="ja-JP" sz="1050" b="1" dirty="0">
              <a:latin typeface="+mn-ea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01987" y="8183991"/>
            <a:ext cx="4706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rgbClr val="64C2B2"/>
                </a:solidFill>
                <a:latin typeface="+mn-ea"/>
              </a:rPr>
              <a:t>■</a:t>
            </a:r>
            <a:r>
              <a:rPr lang="ja-JP" altLang="en-US" sz="1100" b="1" dirty="0">
                <a:latin typeface="+mn-ea"/>
              </a:rPr>
              <a:t>事業</a:t>
            </a:r>
            <a:r>
              <a:rPr lang="ja-JP" altLang="en-US" sz="1100" b="1" dirty="0" smtClean="0">
                <a:latin typeface="+mn-ea"/>
              </a:rPr>
              <a:t>スキーム</a:t>
            </a:r>
            <a:r>
              <a:rPr lang="ja-JP" altLang="en-US" sz="1050" dirty="0" smtClean="0">
                <a:latin typeface="+mn-ea"/>
              </a:rPr>
              <a:t>（「給湯省エネ</a:t>
            </a:r>
            <a:r>
              <a:rPr lang="en-US" altLang="ja-JP" sz="1050" dirty="0" smtClean="0">
                <a:latin typeface="+mn-ea"/>
              </a:rPr>
              <a:t>2024</a:t>
            </a:r>
            <a:r>
              <a:rPr lang="ja-JP" altLang="en-US" sz="1050" dirty="0" smtClean="0">
                <a:latin typeface="+mn-ea"/>
              </a:rPr>
              <a:t>事業」と同様の見込み）</a:t>
            </a:r>
            <a:endParaRPr lang="en-US" altLang="ja-JP" sz="1050" dirty="0">
              <a:latin typeface="+mn-ea"/>
            </a:endParaRPr>
          </a:p>
        </p:txBody>
      </p:sp>
      <p:grpSp>
        <p:nvGrpSpPr>
          <p:cNvPr id="49" name="グループ化 48"/>
          <p:cNvGrpSpPr/>
          <p:nvPr/>
        </p:nvGrpSpPr>
        <p:grpSpPr>
          <a:xfrm>
            <a:off x="523777" y="9203401"/>
            <a:ext cx="659026" cy="471452"/>
            <a:chOff x="153766" y="8608047"/>
            <a:chExt cx="659026" cy="471452"/>
          </a:xfrm>
        </p:grpSpPr>
        <p:sp>
          <p:nvSpPr>
            <p:cNvPr id="51" name="角丸四角形 50"/>
            <p:cNvSpPr/>
            <p:nvPr/>
          </p:nvSpPr>
          <p:spPr>
            <a:xfrm>
              <a:off x="153766" y="8608047"/>
              <a:ext cx="659026" cy="471452"/>
            </a:xfrm>
            <a:prstGeom prst="roundRect">
              <a:avLst/>
            </a:prstGeom>
            <a:solidFill>
              <a:srgbClr val="64C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正方形/長方形 53">
              <a:extLst>
                <a:ext uri="{FF2B5EF4-FFF2-40B4-BE49-F238E27FC236}">
                  <a16:creationId xmlns:a16="http://schemas.microsoft.com/office/drawing/2014/main" id="{034B8F44-6166-5EED-8A21-DB5946AD3FDD}"/>
                </a:ext>
              </a:extLst>
            </p:cNvPr>
            <p:cNvSpPr/>
            <p:nvPr/>
          </p:nvSpPr>
          <p:spPr>
            <a:xfrm>
              <a:off x="153766" y="8665633"/>
              <a:ext cx="659026" cy="3562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/>
                <a:t>国</a:t>
              </a:r>
            </a:p>
          </p:txBody>
        </p:sp>
      </p:grpSp>
      <p:grpSp>
        <p:nvGrpSpPr>
          <p:cNvPr id="55" name="グループ化 54"/>
          <p:cNvGrpSpPr/>
          <p:nvPr/>
        </p:nvGrpSpPr>
        <p:grpSpPr>
          <a:xfrm>
            <a:off x="2132285" y="9200595"/>
            <a:ext cx="1589482" cy="471452"/>
            <a:chOff x="2535645" y="9520378"/>
            <a:chExt cx="1373529" cy="471452"/>
          </a:xfrm>
        </p:grpSpPr>
        <p:sp>
          <p:nvSpPr>
            <p:cNvPr id="56" name="角丸四角形 55"/>
            <p:cNvSpPr/>
            <p:nvPr/>
          </p:nvSpPr>
          <p:spPr>
            <a:xfrm>
              <a:off x="2587671" y="9520378"/>
              <a:ext cx="1269478" cy="471452"/>
            </a:xfrm>
            <a:prstGeom prst="roundRect">
              <a:avLst/>
            </a:prstGeom>
            <a:solidFill>
              <a:srgbClr val="64C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正方形/長方形 56">
              <a:extLst>
                <a:ext uri="{FF2B5EF4-FFF2-40B4-BE49-F238E27FC236}">
                  <a16:creationId xmlns:a16="http://schemas.microsoft.com/office/drawing/2014/main" id="{F78DCCD0-2835-9D71-29D2-26215C422A1B}"/>
                </a:ext>
              </a:extLst>
            </p:cNvPr>
            <p:cNvSpPr/>
            <p:nvPr/>
          </p:nvSpPr>
          <p:spPr>
            <a:xfrm>
              <a:off x="2535645" y="9585431"/>
              <a:ext cx="1373529" cy="3562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500" b="1" dirty="0"/>
                <a:t>補助事業者</a:t>
              </a:r>
              <a:endParaRPr kumimoji="1" lang="en-US" altLang="ja-JP" sz="1500" b="1" dirty="0"/>
            </a:p>
            <a:p>
              <a:pPr algn="ctr"/>
              <a:r>
                <a:rPr kumimoji="1" lang="ja-JP" altLang="en-US" sz="1000" dirty="0"/>
                <a:t>（民間団体等）</a:t>
              </a:r>
            </a:p>
          </p:txBody>
        </p:sp>
      </p:grpSp>
      <p:grpSp>
        <p:nvGrpSpPr>
          <p:cNvPr id="64" name="グループ化 63"/>
          <p:cNvGrpSpPr/>
          <p:nvPr/>
        </p:nvGrpSpPr>
        <p:grpSpPr>
          <a:xfrm>
            <a:off x="4581968" y="9204034"/>
            <a:ext cx="1897523" cy="471452"/>
            <a:chOff x="4576541" y="9546772"/>
            <a:chExt cx="1897523" cy="471452"/>
          </a:xfrm>
        </p:grpSpPr>
        <p:sp>
          <p:nvSpPr>
            <p:cNvPr id="65" name="角丸四角形 64"/>
            <p:cNvSpPr/>
            <p:nvPr/>
          </p:nvSpPr>
          <p:spPr>
            <a:xfrm>
              <a:off x="4792743" y="9546772"/>
              <a:ext cx="1465120" cy="471452"/>
            </a:xfrm>
            <a:prstGeom prst="roundRect">
              <a:avLst/>
            </a:prstGeom>
            <a:solidFill>
              <a:srgbClr val="64C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正方形/長方形 65">
              <a:extLst>
                <a:ext uri="{FF2B5EF4-FFF2-40B4-BE49-F238E27FC236}">
                  <a16:creationId xmlns:a16="http://schemas.microsoft.com/office/drawing/2014/main" id="{2A1B1B8A-CB29-4DB1-B6A0-8E7ADA451A67}"/>
                </a:ext>
              </a:extLst>
            </p:cNvPr>
            <p:cNvSpPr/>
            <p:nvPr/>
          </p:nvSpPr>
          <p:spPr>
            <a:xfrm>
              <a:off x="4576541" y="9604358"/>
              <a:ext cx="1897523" cy="3562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500" b="1" dirty="0"/>
                <a:t>間接補助事業者</a:t>
              </a:r>
              <a:endParaRPr kumimoji="1" lang="en-US" altLang="ja-JP" sz="1500" b="1" dirty="0"/>
            </a:p>
            <a:p>
              <a:pPr algn="ctr"/>
              <a:r>
                <a:rPr kumimoji="1" lang="ja-JP" altLang="en-US" sz="1000" dirty="0"/>
                <a:t>（民間企業等）</a:t>
              </a:r>
            </a:p>
          </p:txBody>
        </p:sp>
      </p:grpSp>
      <p:sp>
        <p:nvSpPr>
          <p:cNvPr id="67" name="右矢印 66"/>
          <p:cNvSpPr/>
          <p:nvPr/>
        </p:nvSpPr>
        <p:spPr>
          <a:xfrm>
            <a:off x="1325696" y="9370185"/>
            <a:ext cx="774858" cy="153485"/>
          </a:xfrm>
          <a:prstGeom prst="rightArrow">
            <a:avLst/>
          </a:prstGeom>
          <a:solidFill>
            <a:srgbClr val="63C1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右矢印 67"/>
          <p:cNvSpPr/>
          <p:nvPr/>
        </p:nvSpPr>
        <p:spPr>
          <a:xfrm>
            <a:off x="3842532" y="9371483"/>
            <a:ext cx="774858" cy="153485"/>
          </a:xfrm>
          <a:prstGeom prst="rightArrow">
            <a:avLst/>
          </a:prstGeom>
          <a:solidFill>
            <a:srgbClr val="63C1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69" name="表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058450"/>
              </p:ext>
            </p:extLst>
          </p:nvPr>
        </p:nvGraphicFramePr>
        <p:xfrm>
          <a:off x="203832" y="6098817"/>
          <a:ext cx="6524771" cy="477202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789221">
                  <a:extLst>
                    <a:ext uri="{9D8B030D-6E8A-4147-A177-3AD203B41FA5}">
                      <a16:colId xmlns:a16="http://schemas.microsoft.com/office/drawing/2014/main" val="3699158175"/>
                    </a:ext>
                  </a:extLst>
                </a:gridCol>
                <a:gridCol w="1250998">
                  <a:extLst>
                    <a:ext uri="{9D8B030D-6E8A-4147-A177-3AD203B41FA5}">
                      <a16:colId xmlns:a16="http://schemas.microsoft.com/office/drawing/2014/main" val="3261314877"/>
                    </a:ext>
                  </a:extLst>
                </a:gridCol>
                <a:gridCol w="1250998">
                  <a:extLst>
                    <a:ext uri="{9D8B030D-6E8A-4147-A177-3AD203B41FA5}">
                      <a16:colId xmlns:a16="http://schemas.microsoft.com/office/drawing/2014/main" val="3676930958"/>
                    </a:ext>
                  </a:extLst>
                </a:gridCol>
                <a:gridCol w="3233554">
                  <a:extLst>
                    <a:ext uri="{9D8B030D-6E8A-4147-A177-3AD203B41FA5}">
                      <a16:colId xmlns:a16="http://schemas.microsoft.com/office/drawing/2014/main" val="3334675586"/>
                    </a:ext>
                  </a:extLst>
                </a:gridCol>
              </a:tblGrid>
              <a:tr h="23860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</a:rPr>
                        <a:t>　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1" u="none" strike="noStrike" dirty="0" smtClean="0">
                          <a:effectLst/>
                        </a:rPr>
                        <a:t>電気温水器</a:t>
                      </a:r>
                      <a:endParaRPr lang="ja-JP" altLang="en-US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1" u="none" strike="noStrike" dirty="0" smtClean="0">
                          <a:effectLst/>
                        </a:rPr>
                        <a:t>蓄熱暖房機</a:t>
                      </a:r>
                      <a:endParaRPr lang="ja-JP" altLang="en-US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</a:rPr>
                        <a:t>   高効率給湯器の導入と</a:t>
                      </a:r>
                      <a:r>
                        <a:rPr lang="ja-JP" altLang="en-US" sz="800" u="none" strike="noStrike" dirty="0" smtClean="0">
                          <a:effectLst/>
                        </a:rPr>
                        <a:t>併せて</a:t>
                      </a:r>
                      <a:r>
                        <a:rPr lang="ja-JP" altLang="en-US" sz="1000" b="1" u="none" strike="noStrike" dirty="0" smtClean="0">
                          <a:effectLst/>
                        </a:rPr>
                        <a:t>電気温水器</a:t>
                      </a:r>
                      <a:r>
                        <a:rPr lang="ja-JP" altLang="en-US" sz="800" u="none" strike="noStrike" dirty="0" smtClean="0">
                          <a:effectLst/>
                        </a:rPr>
                        <a:t>または</a:t>
                      </a:r>
                      <a:r>
                        <a:rPr lang="ja-JP" altLang="en-US" sz="800" b="1" u="none" strike="noStrike" dirty="0" smtClean="0">
                          <a:effectLst/>
                        </a:rPr>
                        <a:t>蓄熱暖房機</a:t>
                      </a:r>
                      <a:r>
                        <a:rPr lang="ja-JP" altLang="en-US" sz="800" u="none" strike="noStrike" dirty="0" smtClean="0">
                          <a:effectLst/>
                        </a:rPr>
                        <a:t>を</a:t>
                      </a:r>
                      <a:endParaRPr lang="en-US" altLang="ja-JP" sz="800" u="none" strike="noStrike" dirty="0">
                        <a:effectLst/>
                      </a:endParaRPr>
                    </a:p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</a:rPr>
                        <a:t>   撤去する場合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405840"/>
                  </a:ext>
                </a:extLst>
              </a:tr>
              <a:tr h="23860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</a:rPr>
                        <a:t>加算額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 smtClean="0">
                          <a:effectLst/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200" b="1" u="none" strike="noStrike" dirty="0" smtClean="0">
                          <a:effectLst/>
                          <a:latin typeface="+mn-ea"/>
                          <a:ea typeface="+mn-ea"/>
                        </a:rPr>
                        <a:t>万円</a:t>
                      </a:r>
                      <a:r>
                        <a:rPr lang="en-US" altLang="ja-JP" sz="1200" b="1" u="none" strike="noStrike" dirty="0" smtClean="0"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ja-JP" altLang="en-US" sz="1200" b="1" u="none" strike="noStrike" dirty="0" smtClean="0">
                          <a:effectLst/>
                          <a:latin typeface="+mn-ea"/>
                          <a:ea typeface="+mn-ea"/>
                        </a:rPr>
                        <a:t>台</a:t>
                      </a:r>
                      <a:r>
                        <a:rPr lang="en-US" altLang="ja-JP" sz="700" u="none" strike="noStrike" dirty="0" smtClean="0">
                          <a:effectLst/>
                          <a:latin typeface="+mn-ea"/>
                          <a:ea typeface="+mn-ea"/>
                        </a:rPr>
                        <a:t>※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 smtClean="0">
                          <a:effectLst/>
                          <a:latin typeface="+mn-ea"/>
                          <a:ea typeface="+mn-ea"/>
                        </a:rPr>
                        <a:t>8</a:t>
                      </a:r>
                      <a:r>
                        <a:rPr lang="ja-JP" altLang="en-US" sz="1200" b="1" u="none" strike="noStrike" dirty="0" smtClean="0">
                          <a:effectLst/>
                          <a:latin typeface="+mn-ea"/>
                          <a:ea typeface="+mn-ea"/>
                        </a:rPr>
                        <a:t>万円</a:t>
                      </a:r>
                      <a:r>
                        <a:rPr lang="en-US" altLang="ja-JP" sz="1200" b="1" u="none" strike="noStrike" dirty="0" smtClean="0"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ja-JP" altLang="en-US" sz="1200" b="1" u="none" strike="noStrike" dirty="0" smtClean="0">
                          <a:effectLst/>
                          <a:latin typeface="+mn-ea"/>
                          <a:ea typeface="+mn-ea"/>
                        </a:rPr>
                        <a:t>台</a:t>
                      </a:r>
                      <a:r>
                        <a:rPr lang="ja-JP" altLang="en-US" sz="700" b="0" u="none" strike="noStrike" dirty="0" smtClean="0">
                          <a:effectLst/>
                        </a:rPr>
                        <a:t>（上限</a:t>
                      </a:r>
                      <a:r>
                        <a:rPr lang="en-US" altLang="ja-JP" sz="700" b="0" u="none" strike="noStrike" dirty="0" smtClean="0">
                          <a:effectLst/>
                        </a:rPr>
                        <a:t>2</a:t>
                      </a:r>
                      <a:r>
                        <a:rPr lang="ja-JP" altLang="en-US" sz="700" b="0" u="none" strike="noStrike" dirty="0" smtClean="0">
                          <a:effectLst/>
                        </a:rPr>
                        <a:t>台）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3033107"/>
                  </a:ext>
                </a:extLst>
              </a:tr>
            </a:tbl>
          </a:graphicData>
        </a:graphic>
      </p:graphicFrame>
      <p:sp>
        <p:nvSpPr>
          <p:cNvPr id="70" name="テキスト ボックス 69"/>
          <p:cNvSpPr txBox="1"/>
          <p:nvPr/>
        </p:nvSpPr>
        <p:spPr>
          <a:xfrm>
            <a:off x="89533" y="5855456"/>
            <a:ext cx="30951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rgbClr val="64C2B2"/>
                </a:solidFill>
                <a:latin typeface="+mn-ea"/>
              </a:rPr>
              <a:t>■</a:t>
            </a:r>
            <a:r>
              <a:rPr lang="ja-JP" altLang="en-US" sz="1200" b="1" dirty="0">
                <a:latin typeface="+mn-ea"/>
              </a:rPr>
              <a:t>機器の導入に加えて、以下を実施</a:t>
            </a:r>
            <a:endParaRPr lang="en-US" altLang="ja-JP" sz="1200" b="1" dirty="0">
              <a:latin typeface="+mn-ea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99838" y="7124073"/>
            <a:ext cx="46562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solidFill>
                  <a:srgbClr val="64C2B2"/>
                </a:solidFill>
                <a:latin typeface="+mn-ea"/>
              </a:rPr>
              <a:t>■</a:t>
            </a:r>
            <a:r>
              <a:rPr lang="ja-JP" altLang="en-US" sz="1200" b="1" dirty="0" smtClean="0">
                <a:latin typeface="+mn-ea"/>
              </a:rPr>
              <a:t>対象期間等</a:t>
            </a:r>
            <a:endParaRPr lang="en-US" altLang="ja-JP" sz="1200" b="1" dirty="0">
              <a:latin typeface="+mn-ea"/>
            </a:endParaRPr>
          </a:p>
          <a:p>
            <a:r>
              <a:rPr lang="ja-JP" altLang="en-US" sz="1000" dirty="0">
                <a:latin typeface="+mn-ea"/>
              </a:rPr>
              <a:t>■</a:t>
            </a:r>
            <a:r>
              <a:rPr lang="en-US" altLang="ja-JP" sz="1000" dirty="0" smtClean="0">
                <a:latin typeface="+mn-ea"/>
              </a:rPr>
              <a:t>2024</a:t>
            </a:r>
            <a:r>
              <a:rPr lang="ja-JP" altLang="en-US" sz="1000" dirty="0" smtClean="0">
                <a:latin typeface="+mn-ea"/>
              </a:rPr>
              <a:t>年</a:t>
            </a:r>
            <a:r>
              <a:rPr lang="en-US" altLang="ja-JP" sz="1000" dirty="0">
                <a:latin typeface="+mn-ea"/>
              </a:rPr>
              <a:t>11</a:t>
            </a:r>
            <a:r>
              <a:rPr lang="ja-JP" altLang="en-US" sz="1000" dirty="0">
                <a:latin typeface="+mn-ea"/>
              </a:rPr>
              <a:t>月</a:t>
            </a:r>
            <a:r>
              <a:rPr lang="en-US" altLang="ja-JP" sz="1000" dirty="0" smtClean="0">
                <a:latin typeface="+mn-ea"/>
              </a:rPr>
              <a:t>22</a:t>
            </a:r>
            <a:r>
              <a:rPr lang="ja-JP" altLang="en-US" sz="1000" dirty="0" smtClean="0">
                <a:latin typeface="+mn-ea"/>
              </a:rPr>
              <a:t>日</a:t>
            </a:r>
            <a:r>
              <a:rPr lang="ja-JP" altLang="en-US" sz="1000" dirty="0">
                <a:latin typeface="+mn-ea"/>
              </a:rPr>
              <a:t>以降に工事着手したもの</a:t>
            </a:r>
            <a:endParaRPr lang="en-US" altLang="ja-JP" sz="1000" dirty="0">
              <a:latin typeface="+mn-ea"/>
            </a:endParaRPr>
          </a:p>
          <a:p>
            <a:r>
              <a:rPr lang="ja-JP" altLang="en-US" sz="1000" dirty="0" smtClean="0">
                <a:latin typeface="+mn-ea"/>
              </a:rPr>
              <a:t>■申請書類は給湯省エネ</a:t>
            </a:r>
            <a:r>
              <a:rPr lang="en-US" altLang="ja-JP" sz="1000" dirty="0" smtClean="0">
                <a:latin typeface="+mn-ea"/>
              </a:rPr>
              <a:t>2024</a:t>
            </a:r>
            <a:r>
              <a:rPr lang="ja-JP" altLang="en-US" sz="1000" dirty="0" smtClean="0">
                <a:latin typeface="+mn-ea"/>
              </a:rPr>
              <a:t>事業と同様の見込み</a:t>
            </a:r>
            <a:endParaRPr lang="en-US" altLang="ja-JP" sz="1000" dirty="0" smtClean="0">
              <a:latin typeface="+mn-ea"/>
            </a:endParaRPr>
          </a:p>
          <a:p>
            <a:endParaRPr lang="en-US" altLang="ja-JP" sz="400" dirty="0">
              <a:latin typeface="+mn-ea"/>
            </a:endParaRPr>
          </a:p>
          <a:p>
            <a:r>
              <a:rPr lang="ja-JP" altLang="en-US" sz="1000" dirty="0">
                <a:latin typeface="+mn-ea"/>
              </a:rPr>
              <a:t>詳しくは</a:t>
            </a:r>
            <a:r>
              <a:rPr lang="ja-JP" altLang="en-US" sz="1000" dirty="0" smtClean="0">
                <a:latin typeface="+mn-ea"/>
              </a:rPr>
              <a:t>、</a:t>
            </a:r>
            <a:r>
              <a:rPr kumimoji="1" lang="ja-JP" altLang="en-US" sz="1000" dirty="0" smtClean="0">
                <a:latin typeface="+mn-ea"/>
              </a:rPr>
              <a:t>「</a:t>
            </a:r>
            <a:r>
              <a:rPr lang="ja-JP" altLang="en-US" sz="1000" dirty="0">
                <a:latin typeface="+mn-ea"/>
              </a:rPr>
              <a:t>給湯省エネ</a:t>
            </a:r>
            <a:r>
              <a:rPr lang="en-US" altLang="ja-JP" sz="1000" dirty="0">
                <a:latin typeface="+mn-ea"/>
              </a:rPr>
              <a:t>2025</a:t>
            </a:r>
            <a:r>
              <a:rPr lang="ja-JP" altLang="en-US" sz="1000" dirty="0" smtClean="0">
                <a:latin typeface="+mn-ea"/>
              </a:rPr>
              <a:t>事業に</a:t>
            </a:r>
            <a:r>
              <a:rPr lang="ja-JP" altLang="en-US" sz="1000" dirty="0">
                <a:latin typeface="+mn-ea"/>
              </a:rPr>
              <a:t>ついて</a:t>
            </a:r>
            <a:r>
              <a:rPr kumimoji="1" lang="ja-JP" altLang="en-US" sz="1000" dirty="0" smtClean="0">
                <a:latin typeface="+mn-ea"/>
              </a:rPr>
              <a:t>」</a:t>
            </a:r>
            <a:r>
              <a:rPr lang="ja-JP" altLang="en-US" sz="1000" dirty="0" smtClean="0">
                <a:latin typeface="+mn-ea"/>
              </a:rPr>
              <a:t>公式</a:t>
            </a:r>
            <a:r>
              <a:rPr lang="en-US" altLang="ja-JP" sz="1000" dirty="0" smtClean="0">
                <a:latin typeface="+mn-ea"/>
              </a:rPr>
              <a:t>HP</a:t>
            </a:r>
            <a:r>
              <a:rPr lang="ja-JP" altLang="en-US" sz="1000" dirty="0">
                <a:latin typeface="+mn-ea"/>
              </a:rPr>
              <a:t>をご覧ください。</a:t>
            </a:r>
            <a:endParaRPr lang="en-US" altLang="ja-JP" sz="1000" dirty="0">
              <a:latin typeface="+mn-ea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89533" y="7848272"/>
            <a:ext cx="66390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>
                <a:latin typeface="+mn-ea"/>
                <a:hlinkClick r:id="rId3"/>
              </a:rPr>
              <a:t>https://</a:t>
            </a:r>
            <a:r>
              <a:rPr lang="en-US" altLang="ja-JP" sz="800" dirty="0" smtClean="0">
                <a:latin typeface="+mn-ea"/>
                <a:hlinkClick r:id="rId3"/>
              </a:rPr>
              <a:t>www.enecho.meti.go.jp/category/saving_and_new/saving/general/housing/kyutokidonyu/kyutodonyuhojo2024.html</a:t>
            </a:r>
            <a:endParaRPr lang="en-US" altLang="ja-JP" sz="800" dirty="0" smtClean="0">
              <a:latin typeface="+mn-ea"/>
            </a:endParaRP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32B6508E-A91C-5529-A923-6043F64811BE}"/>
              </a:ext>
            </a:extLst>
          </p:cNvPr>
          <p:cNvSpPr txBox="1"/>
          <p:nvPr/>
        </p:nvSpPr>
        <p:spPr>
          <a:xfrm>
            <a:off x="3746699" y="9132892"/>
            <a:ext cx="106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latin typeface="+mn-ea"/>
              </a:rPr>
              <a:t>補助</a:t>
            </a:r>
            <a:r>
              <a:rPr lang="ja-JP" altLang="en-US" sz="1050" b="1" dirty="0">
                <a:latin typeface="+mn-ea"/>
              </a:rPr>
              <a:t>（定額）</a:t>
            </a:r>
            <a:endParaRPr lang="en-US" altLang="ja-JP" sz="1050" b="1" dirty="0">
              <a:latin typeface="+mn-ea"/>
            </a:endParaRPr>
          </a:p>
        </p:txBody>
      </p:sp>
      <p:grpSp>
        <p:nvGrpSpPr>
          <p:cNvPr id="74" name="グループ化 73"/>
          <p:cNvGrpSpPr/>
          <p:nvPr/>
        </p:nvGrpSpPr>
        <p:grpSpPr>
          <a:xfrm>
            <a:off x="4577893" y="8460517"/>
            <a:ext cx="1897523" cy="471452"/>
            <a:chOff x="4576541" y="9546772"/>
            <a:chExt cx="1897523" cy="471452"/>
          </a:xfrm>
        </p:grpSpPr>
        <p:sp>
          <p:nvSpPr>
            <p:cNvPr id="75" name="角丸四角形 74"/>
            <p:cNvSpPr/>
            <p:nvPr/>
          </p:nvSpPr>
          <p:spPr>
            <a:xfrm>
              <a:off x="4792743" y="9546772"/>
              <a:ext cx="1465120" cy="471452"/>
            </a:xfrm>
            <a:prstGeom prst="roundRect">
              <a:avLst/>
            </a:prstGeom>
            <a:solidFill>
              <a:srgbClr val="64C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正方形/長方形 75">
              <a:extLst>
                <a:ext uri="{FF2B5EF4-FFF2-40B4-BE49-F238E27FC236}">
                  <a16:creationId xmlns:a16="http://schemas.microsoft.com/office/drawing/2014/main" id="{2A1B1B8A-CB29-4DB1-B6A0-8E7ADA451A67}"/>
                </a:ext>
              </a:extLst>
            </p:cNvPr>
            <p:cNvSpPr/>
            <p:nvPr/>
          </p:nvSpPr>
          <p:spPr>
            <a:xfrm>
              <a:off x="4576541" y="9617806"/>
              <a:ext cx="1897523" cy="3562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500" b="1" dirty="0"/>
                <a:t>消費者等</a:t>
              </a:r>
              <a:endParaRPr kumimoji="1" lang="en-US" altLang="ja-JP" sz="1500" b="1" dirty="0"/>
            </a:p>
          </p:txBody>
        </p:sp>
      </p:grpSp>
      <p:sp>
        <p:nvSpPr>
          <p:cNvPr id="77" name="右矢印 76"/>
          <p:cNvSpPr/>
          <p:nvPr/>
        </p:nvSpPr>
        <p:spPr>
          <a:xfrm rot="16200000">
            <a:off x="5383963" y="9011653"/>
            <a:ext cx="235266" cy="115008"/>
          </a:xfrm>
          <a:prstGeom prst="rightArrow">
            <a:avLst/>
          </a:prstGeom>
          <a:solidFill>
            <a:srgbClr val="63C1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32B6508E-A91C-5529-A923-6043F64811BE}"/>
              </a:ext>
            </a:extLst>
          </p:cNvPr>
          <p:cNvSpPr txBox="1"/>
          <p:nvPr/>
        </p:nvSpPr>
        <p:spPr>
          <a:xfrm>
            <a:off x="5427619" y="8951525"/>
            <a:ext cx="118207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b="1" dirty="0">
                <a:latin typeface="+mn-ea"/>
              </a:rPr>
              <a:t>補助</a:t>
            </a:r>
            <a:r>
              <a:rPr lang="ja-JP" altLang="en-US" sz="1050" b="1" dirty="0" smtClean="0">
                <a:latin typeface="+mn-ea"/>
              </a:rPr>
              <a:t>金分還元</a:t>
            </a:r>
            <a:endParaRPr lang="en-US" altLang="ja-JP" sz="1050" b="1" dirty="0">
              <a:latin typeface="+mn-ea"/>
            </a:endParaRPr>
          </a:p>
        </p:txBody>
      </p:sp>
      <p:sp>
        <p:nvSpPr>
          <p:cNvPr id="79" name="角丸四角形吹き出し 78"/>
          <p:cNvSpPr/>
          <p:nvPr/>
        </p:nvSpPr>
        <p:spPr>
          <a:xfrm>
            <a:off x="4808871" y="6653524"/>
            <a:ext cx="1980938" cy="718086"/>
          </a:xfrm>
          <a:prstGeom prst="wedgeRoundRectCallout">
            <a:avLst>
              <a:gd name="adj1" fmla="val -27646"/>
              <a:gd name="adj2" fmla="val -69203"/>
              <a:gd name="adj3" fmla="val 16667"/>
            </a:avLst>
          </a:prstGeom>
          <a:solidFill>
            <a:schemeClr val="bg1"/>
          </a:solidFill>
          <a:ln w="28575">
            <a:solidFill>
              <a:srgbClr val="64C2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90F757E3-14C1-D357-06AA-A84C867E0170}"/>
              </a:ext>
            </a:extLst>
          </p:cNvPr>
          <p:cNvSpPr txBox="1"/>
          <p:nvPr/>
        </p:nvSpPr>
        <p:spPr>
          <a:xfrm>
            <a:off x="4845601" y="6694501"/>
            <a:ext cx="199698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b="1" dirty="0">
                <a:solidFill>
                  <a:srgbClr val="FF0000"/>
                </a:solidFill>
                <a:latin typeface="+mn-ea"/>
              </a:rPr>
              <a:t>電気温水器</a:t>
            </a:r>
            <a:r>
              <a:rPr kumimoji="1" lang="ja-JP" altLang="en-US" sz="1000" dirty="0" smtClean="0">
                <a:latin typeface="+mn-ea"/>
              </a:rPr>
              <a:t>から</a:t>
            </a:r>
            <a:r>
              <a:rPr kumimoji="1" lang="en-US" altLang="ja-JP" sz="1000" b="1" dirty="0" smtClean="0">
                <a:solidFill>
                  <a:srgbClr val="FF0000"/>
                </a:solidFill>
                <a:latin typeface="+mn-ea"/>
              </a:rPr>
              <a:t>CUF-E37H3</a:t>
            </a:r>
            <a:endParaRPr kumimoji="1" lang="en-US" altLang="ja-JP" sz="1000" b="1" dirty="0">
              <a:solidFill>
                <a:srgbClr val="FF0000"/>
              </a:solidFill>
              <a:latin typeface="+mn-ea"/>
            </a:endParaRPr>
          </a:p>
          <a:p>
            <a:pPr algn="ctr"/>
            <a:r>
              <a:rPr kumimoji="1" lang="ja-JP" altLang="en-US" sz="1000" dirty="0" smtClean="0">
                <a:latin typeface="+mn-ea"/>
              </a:rPr>
              <a:t>に</a:t>
            </a:r>
            <a:r>
              <a:rPr kumimoji="1" lang="ja-JP" altLang="en-US" sz="1000" dirty="0">
                <a:latin typeface="+mn-ea"/>
              </a:rPr>
              <a:t>入替える</a:t>
            </a:r>
            <a:r>
              <a:rPr kumimoji="1" lang="ja-JP" altLang="en-US" sz="1000" dirty="0" smtClean="0">
                <a:latin typeface="+mn-ea"/>
              </a:rPr>
              <a:t>と</a:t>
            </a:r>
            <a:endParaRPr kumimoji="1" lang="en-US" altLang="ja-JP" sz="1000" dirty="0">
              <a:latin typeface="+mn-ea"/>
            </a:endParaRPr>
          </a:p>
          <a:p>
            <a:pPr algn="ctr"/>
            <a:r>
              <a:rPr kumimoji="1" lang="en-US" altLang="ja-JP" b="1" u="sng" dirty="0" smtClean="0">
                <a:solidFill>
                  <a:srgbClr val="FF0000"/>
                </a:solidFill>
                <a:latin typeface="+mn-ea"/>
              </a:rPr>
              <a:t>16</a:t>
            </a:r>
            <a:r>
              <a:rPr kumimoji="1" lang="ja-JP" altLang="en-US" b="1" u="sng" dirty="0" smtClean="0">
                <a:solidFill>
                  <a:srgbClr val="FF0000"/>
                </a:solidFill>
                <a:latin typeface="+mn-ea"/>
              </a:rPr>
              <a:t>万</a:t>
            </a:r>
            <a:r>
              <a:rPr kumimoji="1" lang="ja-JP" altLang="en-US" b="1" u="sng" dirty="0">
                <a:solidFill>
                  <a:srgbClr val="FF0000"/>
                </a:solidFill>
                <a:latin typeface="+mn-ea"/>
              </a:rPr>
              <a:t>円</a:t>
            </a:r>
            <a:r>
              <a:rPr kumimoji="1" lang="ja-JP" altLang="en-US" sz="1000" dirty="0">
                <a:latin typeface="+mn-ea"/>
              </a:rPr>
              <a:t>の補助がでます。</a:t>
            </a:r>
          </a:p>
        </p:txBody>
      </p:sp>
      <p:pic>
        <p:nvPicPr>
          <p:cNvPr id="81" name="図 8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2523" y="7524391"/>
            <a:ext cx="512152" cy="512152"/>
          </a:xfrm>
          <a:prstGeom prst="rect">
            <a:avLst/>
          </a:prstGeom>
        </p:spPr>
      </p:pic>
      <p:sp>
        <p:nvSpPr>
          <p:cNvPr id="82" name="テキスト ボックス 81"/>
          <p:cNvSpPr txBox="1"/>
          <p:nvPr/>
        </p:nvSpPr>
        <p:spPr>
          <a:xfrm>
            <a:off x="99838" y="6579839"/>
            <a:ext cx="233910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 smtClean="0">
                <a:latin typeface="+mn-ea"/>
              </a:rPr>
              <a:t>※</a:t>
            </a:r>
            <a:r>
              <a:rPr kumimoji="1" lang="ja-JP" altLang="en-US" sz="800" dirty="0" smtClean="0">
                <a:latin typeface="+mn-ea"/>
              </a:rPr>
              <a:t>高効率導入により、補助を受ける台数まで。</a:t>
            </a:r>
            <a:endParaRPr kumimoji="1" lang="en-US" altLang="ja-JP" sz="8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64407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1977</TotalTime>
  <Words>975</Words>
  <Application>Microsoft Office PowerPoint</Application>
  <PresentationFormat>A4 210 x 297 mm</PresentationFormat>
  <Paragraphs>268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HGS創英角ｺﾞｼｯｸUB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椎野 博之</dc:creator>
  <cp:lastModifiedBy>椎野 博之</cp:lastModifiedBy>
  <cp:revision>146</cp:revision>
  <cp:lastPrinted>2023-11-15T05:01:59Z</cp:lastPrinted>
  <dcterms:created xsi:type="dcterms:W3CDTF">2022-11-16T23:29:15Z</dcterms:created>
  <dcterms:modified xsi:type="dcterms:W3CDTF">2024-12-09T07:32:41Z</dcterms:modified>
</cp:coreProperties>
</file>