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91872" autoAdjust="0"/>
  </p:normalViewPr>
  <p:slideViewPr>
    <p:cSldViewPr snapToGrid="0">
      <p:cViewPr varScale="1">
        <p:scale>
          <a:sx n="84" d="100"/>
          <a:sy n="84" d="100"/>
        </p:scale>
        <p:origin x="1374" y="84"/>
      </p:cViewPr>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2025/12/18</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2025/12/18</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7.png"/><Relationship Id="rId3" Type="http://schemas.openxmlformats.org/officeDocument/2006/relationships/image" Target="../media/image24.png"/><Relationship Id="rId21" Type="http://schemas.openxmlformats.org/officeDocument/2006/relationships/image" Target="../media/image36.png"/><Relationship Id="rId7" Type="http://schemas.openxmlformats.org/officeDocument/2006/relationships/image" Target="../media/image2.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6.png"/><Relationship Id="rId2" Type="http://schemas.openxmlformats.org/officeDocument/2006/relationships/notesSlide" Target="../notesSlides/notesSlide2.xml"/><Relationship Id="rId16" Type="http://schemas.openxmlformats.org/officeDocument/2006/relationships/image" Target="../media/image32.jpeg"/><Relationship Id="rId20" Type="http://schemas.openxmlformats.org/officeDocument/2006/relationships/image" Target="../media/image35.jpeg"/><Relationship Id="rId29"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7.png"/><Relationship Id="rId24" Type="http://schemas.openxmlformats.org/officeDocument/2006/relationships/image" Target="../media/image39.emf"/><Relationship Id="rId5" Type="http://schemas.openxmlformats.org/officeDocument/2006/relationships/image" Target="../media/image26.png"/><Relationship Id="rId15" Type="http://schemas.openxmlformats.org/officeDocument/2006/relationships/image" Target="../media/image31.jpeg"/><Relationship Id="rId23" Type="http://schemas.openxmlformats.org/officeDocument/2006/relationships/image" Target="../media/image38.jpg"/><Relationship Id="rId28" Type="http://schemas.openxmlformats.org/officeDocument/2006/relationships/image" Target="../media/image41.svg"/><Relationship Id="rId10" Type="http://schemas.openxmlformats.org/officeDocument/2006/relationships/image" Target="../media/image5.png"/><Relationship Id="rId19" Type="http://schemas.openxmlformats.org/officeDocument/2006/relationships/image" Target="../media/image11.png"/><Relationship Id="rId4" Type="http://schemas.openxmlformats.org/officeDocument/2006/relationships/image" Target="../media/image25.svg"/><Relationship Id="rId9" Type="http://schemas.openxmlformats.org/officeDocument/2006/relationships/image" Target="../media/image4.png"/><Relationship Id="rId14" Type="http://schemas.openxmlformats.org/officeDocument/2006/relationships/image" Target="../media/image30.png"/><Relationship Id="rId22" Type="http://schemas.openxmlformats.org/officeDocument/2006/relationships/image" Target="../media/image37.png"/><Relationship Id="rId27"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直線コネクタ 9">
            <a:extLst>
              <a:ext uri="{FF2B5EF4-FFF2-40B4-BE49-F238E27FC236}">
                <a16:creationId xmlns:a16="http://schemas.microsoft.com/office/drawing/2014/main" id="{8620F087-255F-EB0A-1C24-86FB89F65E1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grpSp>
        <p:nvGrpSpPr>
          <p:cNvPr id="187" name="グループ化 186"/>
          <p:cNvGrpSpPr/>
          <p:nvPr/>
        </p:nvGrpSpPr>
        <p:grpSpPr>
          <a:xfrm>
            <a:off x="4553023" y="4890757"/>
            <a:ext cx="1018959" cy="2116656"/>
            <a:chOff x="4553023" y="4890757"/>
            <a:chExt cx="1018959" cy="2116656"/>
          </a:xfrm>
        </p:grpSpPr>
        <p:pic>
          <p:nvPicPr>
            <p:cNvPr id="188" name="Picture 2" descr="「スマートフォン」の画像検索結果"/>
            <p:cNvPicPr>
              <a:picLocks noChangeAspect="1" noChangeArrowheads="1"/>
            </p:cNvPicPr>
            <p:nvPr/>
          </p:nvPicPr>
          <p:blipFill>
            <a:blip r:embed="rId8"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図 188"/>
            <p:cNvPicPr>
              <a:picLocks noChangeAspect="1"/>
            </p:cNvPicPr>
            <p:nvPr/>
          </p:nvPicPr>
          <p:blipFill rotWithShape="1">
            <a:blip r:embed="rId9"/>
            <a:srcRect b="20647"/>
            <a:stretch/>
          </p:blipFill>
          <p:spPr>
            <a:xfrm>
              <a:off x="4652057" y="5196348"/>
              <a:ext cx="763793" cy="1533426"/>
            </a:xfrm>
            <a:prstGeom prst="rect">
              <a:avLst/>
            </a:prstGeom>
          </p:spPr>
        </p:pic>
        <p:pic>
          <p:nvPicPr>
            <p:cNvPr id="190" name="図 189"/>
            <p:cNvPicPr>
              <a:picLocks noChangeAspect="1"/>
            </p:cNvPicPr>
            <p:nvPr/>
          </p:nvPicPr>
          <p:blipFill rotWithShape="1">
            <a:blip r:embed="rId9"/>
            <a:srcRect t="93213"/>
            <a:stretch/>
          </p:blipFill>
          <p:spPr>
            <a:xfrm>
              <a:off x="4644106" y="6594445"/>
              <a:ext cx="766167" cy="131560"/>
            </a:xfrm>
            <a:prstGeom prst="rect">
              <a:avLst/>
            </a:prstGeom>
          </p:spPr>
        </p:pic>
      </p:grpSp>
      <p:sp>
        <p:nvSpPr>
          <p:cNvPr id="191" name="テキスト ボックス 190"/>
          <p:cNvSpPr txBox="1"/>
          <p:nvPr/>
        </p:nvSpPr>
        <p:spPr>
          <a:xfrm>
            <a:off x="4080205" y="6960378"/>
            <a:ext cx="2492990" cy="184666"/>
          </a:xfrm>
          <a:prstGeom prst="rect">
            <a:avLst/>
          </a:prstGeom>
          <a:noFill/>
        </p:spPr>
        <p:txBody>
          <a:bodyPr wrap="none" rtlCol="0">
            <a:spAutoFit/>
          </a:bodyPr>
          <a:lstStyle/>
          <a:p>
            <a:r>
              <a:rPr kumimoji="1" lang="en-US" altLang="ja-JP" sz="600" dirty="0"/>
              <a:t>※</a:t>
            </a:r>
            <a:r>
              <a:rPr kumimoji="1" lang="ja-JP" altLang="en-US" sz="600" dirty="0"/>
              <a:t>無線</a:t>
            </a:r>
            <a:r>
              <a:rPr kumimoji="1" lang="en-US" altLang="ja-JP" sz="600" dirty="0">
                <a:latin typeface="メイリオ" panose="020B0604030504040204" pitchFamily="50" charset="-128"/>
                <a:ea typeface="メイリオ" panose="020B0604030504040204" pitchFamily="50" charset="-128"/>
              </a:rPr>
              <a:t>LAN</a:t>
            </a:r>
            <a:r>
              <a:rPr kumimoji="1" lang="ja-JP" altLang="en-US" sz="600" dirty="0"/>
              <a:t>対応インターホンリモコンのみアプリに接続できます。</a:t>
            </a:r>
          </a:p>
        </p:txBody>
      </p:sp>
      <p:pic>
        <p:nvPicPr>
          <p:cNvPr id="192" name="図 1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84212">
            <a:off x="6208119" y="4308784"/>
            <a:ext cx="341778" cy="113621"/>
          </a:xfrm>
          <a:prstGeom prst="rect">
            <a:avLst/>
          </a:prstGeom>
        </p:spPr>
      </p:pic>
      <p:pic>
        <p:nvPicPr>
          <p:cNvPr id="275" name="図 2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615788" flipH="1">
            <a:off x="4484696" y="4284148"/>
            <a:ext cx="341778" cy="113621"/>
          </a:xfrm>
          <a:prstGeom prst="rect">
            <a:avLst/>
          </a:prstGeom>
        </p:spPr>
      </p:pic>
      <p:pic>
        <p:nvPicPr>
          <p:cNvPr id="276" name="図 2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44397" y="5065977"/>
            <a:ext cx="705409" cy="705409"/>
          </a:xfrm>
          <a:prstGeom prst="rect">
            <a:avLst/>
          </a:prstGeom>
          <a:ln>
            <a:noFill/>
          </a:ln>
          <a:effectLst>
            <a:outerShdw blurRad="63500" sx="102000" sy="102000" algn="ctr" rotWithShape="0">
              <a:prstClr val="black">
                <a:alpha val="40000"/>
              </a:prstClr>
            </a:outerShdw>
          </a:effectLst>
        </p:spPr>
      </p:pic>
      <p:sp>
        <p:nvSpPr>
          <p:cNvPr id="277" name="テキスト ボックス 8"/>
          <p:cNvSpPr txBox="1">
            <a:spLocks noChangeArrowheads="1"/>
          </p:cNvSpPr>
          <p:nvPr/>
        </p:nvSpPr>
        <p:spPr bwMode="auto">
          <a:xfrm>
            <a:off x="103902" y="7452685"/>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303" name="テキスト ボックス 289"/>
          <p:cNvSpPr txBox="1">
            <a:spLocks noChangeArrowheads="1"/>
          </p:cNvSpPr>
          <p:nvPr/>
        </p:nvSpPr>
        <p:spPr bwMode="auto">
          <a:xfrm>
            <a:off x="3280315" y="7422341"/>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304" name="正方形/長方形 290"/>
          <p:cNvSpPr>
            <a:spLocks noChangeArrowheads="1"/>
          </p:cNvSpPr>
          <p:nvPr/>
        </p:nvSpPr>
        <p:spPr bwMode="auto">
          <a:xfrm>
            <a:off x="3351171" y="7877024"/>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305" name="正方形/長方形 291"/>
          <p:cNvSpPr>
            <a:spLocks noChangeArrowheads="1"/>
          </p:cNvSpPr>
          <p:nvPr/>
        </p:nvSpPr>
        <p:spPr bwMode="auto">
          <a:xfrm>
            <a:off x="3350195" y="8096656"/>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306" name="テキスト ボックス 292"/>
          <p:cNvSpPr txBox="1">
            <a:spLocks noChangeArrowheads="1"/>
          </p:cNvSpPr>
          <p:nvPr/>
        </p:nvSpPr>
        <p:spPr bwMode="auto">
          <a:xfrm>
            <a:off x="80464" y="8574067"/>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307" name="テキスト ボックス 293"/>
          <p:cNvSpPr txBox="1">
            <a:spLocks noChangeArrowheads="1"/>
          </p:cNvSpPr>
          <p:nvPr/>
        </p:nvSpPr>
        <p:spPr bwMode="auto">
          <a:xfrm>
            <a:off x="3319993" y="8473804"/>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308" name="角丸四角形 17"/>
          <p:cNvSpPr>
            <a:spLocks noChangeArrowheads="1"/>
          </p:cNvSpPr>
          <p:nvPr/>
        </p:nvSpPr>
        <p:spPr bwMode="auto">
          <a:xfrm>
            <a:off x="1128470" y="7410401"/>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09" name="テキスト ボックス 19"/>
          <p:cNvSpPr txBox="1">
            <a:spLocks noChangeArrowheads="1"/>
          </p:cNvSpPr>
          <p:nvPr/>
        </p:nvSpPr>
        <p:spPr bwMode="auto">
          <a:xfrm>
            <a:off x="1128470" y="7455782"/>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310" name="角丸四角形 305"/>
          <p:cNvSpPr>
            <a:spLocks noChangeArrowheads="1"/>
          </p:cNvSpPr>
          <p:nvPr/>
        </p:nvSpPr>
        <p:spPr bwMode="auto">
          <a:xfrm>
            <a:off x="4190135" y="7370951"/>
            <a:ext cx="205121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1" name="テキスト ボックス 258"/>
          <p:cNvSpPr txBox="1">
            <a:spLocks noChangeArrowheads="1"/>
          </p:cNvSpPr>
          <p:nvPr/>
        </p:nvSpPr>
        <p:spPr bwMode="auto">
          <a:xfrm>
            <a:off x="109790" y="9020397"/>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312" name="テキスト ボックス 258"/>
          <p:cNvSpPr txBox="1">
            <a:spLocks noChangeArrowheads="1"/>
          </p:cNvSpPr>
          <p:nvPr/>
        </p:nvSpPr>
        <p:spPr bwMode="auto">
          <a:xfrm>
            <a:off x="3355527" y="8928428"/>
            <a:ext cx="30123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313" name="角丸四角形 322"/>
          <p:cNvSpPr>
            <a:spLocks noChangeArrowheads="1"/>
          </p:cNvSpPr>
          <p:nvPr/>
        </p:nvSpPr>
        <p:spPr bwMode="auto">
          <a:xfrm>
            <a:off x="1441933" y="8506716"/>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4" name="テキスト ボックス 323"/>
          <p:cNvSpPr txBox="1">
            <a:spLocks noChangeArrowheads="1"/>
          </p:cNvSpPr>
          <p:nvPr/>
        </p:nvSpPr>
        <p:spPr bwMode="auto">
          <a:xfrm>
            <a:off x="1516346" y="8572604"/>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315" name="角丸四角形 325"/>
          <p:cNvSpPr>
            <a:spLocks noChangeArrowheads="1"/>
          </p:cNvSpPr>
          <p:nvPr/>
        </p:nvSpPr>
        <p:spPr bwMode="auto">
          <a:xfrm>
            <a:off x="4563183" y="8441600"/>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6" name="正方形/長方形 315"/>
          <p:cNvSpPr/>
          <p:nvPr/>
        </p:nvSpPr>
        <p:spPr>
          <a:xfrm>
            <a:off x="4636367" y="8505480"/>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17" name="テキスト ボックス 258"/>
          <p:cNvSpPr txBox="1">
            <a:spLocks noChangeArrowheads="1"/>
          </p:cNvSpPr>
          <p:nvPr/>
        </p:nvSpPr>
        <p:spPr bwMode="auto">
          <a:xfrm>
            <a:off x="95487" y="8164917"/>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■今日の湯増し休止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318" name="テキスト ボックス 258"/>
          <p:cNvSpPr txBox="1">
            <a:spLocks noChangeArrowheads="1"/>
          </p:cNvSpPr>
          <p:nvPr/>
        </p:nvSpPr>
        <p:spPr bwMode="auto">
          <a:xfrm>
            <a:off x="88830" y="7936170"/>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319" name="テキスト ボックス 318"/>
          <p:cNvSpPr txBox="1"/>
          <p:nvPr/>
        </p:nvSpPr>
        <p:spPr>
          <a:xfrm>
            <a:off x="434861" y="5267943"/>
            <a:ext cx="3796232"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を導入していなくても！毎回手動で設定しなくても！</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太陽光発電余剰電力の活用ができる！</a:t>
            </a:r>
          </a:p>
        </p:txBody>
      </p:sp>
      <p:sp>
        <p:nvSpPr>
          <p:cNvPr id="320" name="テキスト ボックス 319"/>
          <p:cNvSpPr txBox="1"/>
          <p:nvPr/>
        </p:nvSpPr>
        <p:spPr>
          <a:xfrm>
            <a:off x="754311" y="4809626"/>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321" name="テキスト ボックス 320"/>
          <p:cNvSpPr txBox="1"/>
          <p:nvPr/>
        </p:nvSpPr>
        <p:spPr>
          <a:xfrm>
            <a:off x="742534" y="5843241"/>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322" name="テキスト ボックス 321"/>
          <p:cNvSpPr txBox="1"/>
          <p:nvPr/>
        </p:nvSpPr>
        <p:spPr>
          <a:xfrm>
            <a:off x="422126" y="6301651"/>
            <a:ext cx="3954929" cy="715581"/>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災害警報を確認後、タンクにお湯を満タンまで沸き上げたり、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生活用水として浴槽への水はりがカンタンにできる！</a:t>
            </a:r>
            <a:endParaRPr kumimoji="1" lang="en-US" altLang="ja-JP" sz="105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（台所リモコンからも設定できます。）</a:t>
            </a:r>
            <a:endParaRPr kumimoji="1" lang="en-US" altLang="ja-JP" sz="900" dirty="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323" name="テキスト ボックス 322"/>
          <p:cNvSpPr txBox="1"/>
          <p:nvPr/>
        </p:nvSpPr>
        <p:spPr>
          <a:xfrm>
            <a:off x="132851" y="4209093"/>
            <a:ext cx="4494658"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「コロナ快適ホームアプリ」は、これまでの遠隔操作や見まもり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機能に加えて、もっと一人ひとりの生活に寄り添います！</a:t>
            </a:r>
          </a:p>
        </p:txBody>
      </p:sp>
      <p:sp>
        <p:nvSpPr>
          <p:cNvPr id="324" name="テキスト ボックス 323"/>
          <p:cNvSpPr txBox="1"/>
          <p:nvPr/>
        </p:nvSpPr>
        <p:spPr>
          <a:xfrm>
            <a:off x="725454" y="707249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325" name="直線コネクタ 324"/>
          <p:cNvCxnSpPr/>
          <p:nvPr/>
        </p:nvCxnSpPr>
        <p:spPr>
          <a:xfrm>
            <a:off x="343653" y="7101300"/>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6" name="直線コネクタ 325"/>
          <p:cNvCxnSpPr/>
          <p:nvPr/>
        </p:nvCxnSpPr>
        <p:spPr>
          <a:xfrm flipV="1">
            <a:off x="3707200" y="7072496"/>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お客様のライフスタイルにも様々な電気料金メニューにも柔軟に対応し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cxnSp>
        <p:nvCxnSpPr>
          <p:cNvPr id="368" name="直線コネクタ 367"/>
          <p:cNvCxnSpPr/>
          <p:nvPr/>
        </p:nvCxnSpPr>
        <p:spPr>
          <a:xfrm>
            <a:off x="363258" y="6194851"/>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9" name="直線コネクタ 368"/>
          <p:cNvCxnSpPr/>
          <p:nvPr/>
        </p:nvCxnSpPr>
        <p:spPr>
          <a:xfrm>
            <a:off x="356074" y="6194851"/>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0" name="直線コネクタ 369"/>
          <p:cNvCxnSpPr/>
          <p:nvPr/>
        </p:nvCxnSpPr>
        <p:spPr>
          <a:xfrm>
            <a:off x="373624" y="5167747"/>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線コネクタ 370"/>
          <p:cNvCxnSpPr/>
          <p:nvPr/>
        </p:nvCxnSpPr>
        <p:spPr>
          <a:xfrm>
            <a:off x="364740" y="5167747"/>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3" name="カギ線コネクタ 372"/>
          <p:cNvCxnSpPr/>
          <p:nvPr/>
        </p:nvCxnSpPr>
        <p:spPr>
          <a:xfrm>
            <a:off x="3693963" y="4957046"/>
            <a:ext cx="1421174" cy="564966"/>
          </a:xfrm>
          <a:prstGeom prst="bentConnector3">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74" name="カギ線コネクタ 373"/>
          <p:cNvCxnSpPr/>
          <p:nvPr/>
        </p:nvCxnSpPr>
        <p:spPr>
          <a:xfrm flipV="1">
            <a:off x="3699313" y="5534044"/>
            <a:ext cx="717269" cy="465576"/>
          </a:xfrm>
          <a:prstGeom prst="bentConnector3">
            <a:avLst>
              <a:gd name="adj1" fmla="val 98264"/>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378" name="図 37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7999" y="5784949"/>
            <a:ext cx="400681" cy="448484"/>
          </a:xfrm>
          <a:prstGeom prst="rect">
            <a:avLst/>
          </a:prstGeom>
        </p:spPr>
      </p:pic>
      <p:sp>
        <p:nvSpPr>
          <p:cNvPr id="379" name="角丸四角形 378"/>
          <p:cNvSpPr/>
          <p:nvPr/>
        </p:nvSpPr>
        <p:spPr>
          <a:xfrm>
            <a:off x="3288384" y="5789236"/>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0" name="グループ化 379"/>
          <p:cNvGrpSpPr/>
          <p:nvPr/>
        </p:nvGrpSpPr>
        <p:grpSpPr>
          <a:xfrm>
            <a:off x="3289753" y="4746779"/>
            <a:ext cx="407501" cy="452635"/>
            <a:chOff x="3289753" y="4746779"/>
            <a:chExt cx="407501" cy="452635"/>
          </a:xfrm>
        </p:grpSpPr>
        <p:pic>
          <p:nvPicPr>
            <p:cNvPr id="381" name="図 38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82" name="角丸四角形 38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5" name="テキスト ボックス 258"/>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386" name="図 197"/>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正方形/長方形 387"/>
          <p:cNvSpPr/>
          <p:nvPr/>
        </p:nvSpPr>
        <p:spPr>
          <a:xfrm>
            <a:off x="6923840" y="3756925"/>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sp>
        <p:nvSpPr>
          <p:cNvPr id="408" name="テキスト ボックス 306"/>
          <p:cNvSpPr txBox="1">
            <a:spLocks noChangeArrowheads="1"/>
          </p:cNvSpPr>
          <p:nvPr/>
        </p:nvSpPr>
        <p:spPr bwMode="auto">
          <a:xfrm>
            <a:off x="4269130" y="7435263"/>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409" name="図 40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36401" y="5838428"/>
            <a:ext cx="717570" cy="717570"/>
          </a:xfrm>
          <a:prstGeom prst="rect">
            <a:avLst/>
          </a:prstGeom>
        </p:spPr>
      </p:pic>
      <p:sp>
        <p:nvSpPr>
          <p:cNvPr id="410" name="テキスト ボックス 203"/>
          <p:cNvSpPr txBox="1"/>
          <p:nvPr/>
        </p:nvSpPr>
        <p:spPr>
          <a:xfrm>
            <a:off x="5756425" y="6527875"/>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sp>
        <p:nvSpPr>
          <p:cNvPr id="411" name="テキスト ボックス 410"/>
          <p:cNvSpPr txBox="1"/>
          <p:nvPr/>
        </p:nvSpPr>
        <p:spPr>
          <a:xfrm>
            <a:off x="4350119" y="4435000"/>
            <a:ext cx="2293131" cy="523220"/>
          </a:xfrm>
          <a:prstGeom prst="rect">
            <a:avLst/>
          </a:prstGeom>
          <a:noFill/>
        </p:spPr>
        <p:txBody>
          <a:bodyPr wrap="square" rtlCol="0">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コロナ快適ホームアプリ</a:t>
            </a:r>
            <a:endParaRPr kumimoji="1" lang="en-US" altLang="ja-JP" sz="1400" b="1" dirty="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でもっと快適！</a:t>
            </a:r>
          </a:p>
        </p:txBody>
      </p:sp>
      <p:cxnSp>
        <p:nvCxnSpPr>
          <p:cNvPr id="412" name="直線コネクタ 9"/>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3" name="正方形/長方形 19"/>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6" name="Picture 24" descr="7"/>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419350" cy="473123"/>
            <a:chOff x="168669" y="2921069"/>
            <a:chExt cx="241935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1,397,000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1,270,000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CHP-E46AZ2</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2" name="図 441"/>
          <p:cNvPicPr>
            <a:picLocks noChangeAspect="1"/>
          </p:cNvPicPr>
          <p:nvPr/>
        </p:nvPicPr>
        <p:blipFill>
          <a:blip r:embed="rId19"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45600" y="853421"/>
            <a:ext cx="2258484" cy="1088902"/>
          </a:xfrm>
          <a:prstGeom prst="rect">
            <a:avLst/>
          </a:prstGeom>
        </p:spPr>
      </p:pic>
      <p:sp>
        <p:nvSpPr>
          <p:cNvPr id="443" name="Rectangle 61"/>
          <p:cNvSpPr>
            <a:spLocks/>
          </p:cNvSpPr>
          <p:nvPr/>
        </p:nvSpPr>
        <p:spPr bwMode="auto">
          <a:xfrm>
            <a:off x="146427" y="1105673"/>
            <a:ext cx="2262187"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200" dirty="0">
                <a:solidFill>
                  <a:schemeClr val="tx1">
                    <a:lumMod val="75000"/>
                    <a:lumOff val="25000"/>
                  </a:schemeClr>
                </a:solidFill>
                <a:latin typeface="ＭＳ Ｐゴシック" panose="020B0600070205080204" pitchFamily="50" charset="-128"/>
                <a:ea typeface="HGPｺﾞｼｯｸE" panose="020B0900000000000000" pitchFamily="50" charset="-128"/>
                <a:sym typeface="ＭＳ Ｐゴシック" panose="020B060007020508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コロナエコキュートで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安心で快適な給湯生活</a:t>
            </a:r>
          </a:p>
        </p:txBody>
      </p:sp>
      <p:pic>
        <p:nvPicPr>
          <p:cNvPr id="2" name="図 1"/>
          <p:cNvPicPr>
            <a:picLocks noChangeAspect="1"/>
          </p:cNvPicPr>
          <p:nvPr/>
        </p:nvPicPr>
        <p:blipFill rotWithShape="1">
          <a:blip r:embed="rId20"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741200" y="1082880"/>
            <a:ext cx="1521927" cy="615580"/>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0491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7" name="テキスト ボックス 6">
            <a:extLst>
              <a:ext uri="{FF2B5EF4-FFF2-40B4-BE49-F238E27FC236}">
                <a16:creationId xmlns:a16="http://schemas.microsoft.com/office/drawing/2014/main" id="{42C8B1C6-B867-B8E7-2A17-0A9E75BEEEFD}"/>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「昼間沸き上げ」の入力項目で「評価しない、または昼間沸き上げ形ではない」を選択してください。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aphicFrame>
        <p:nvGraphicFramePr>
          <p:cNvPr id="155" name="表 154">
            <a:extLst>
              <a:ext uri="{FF2B5EF4-FFF2-40B4-BE49-F238E27FC236}">
                <a16:creationId xmlns:a16="http://schemas.microsoft.com/office/drawing/2014/main" id="{2CDE0302-5968-1B44-575D-EF1493A8B528}"/>
              </a:ext>
            </a:extLst>
          </p:cNvPr>
          <p:cNvGraphicFramePr>
            <a:graphicFrameLocks noGrp="1"/>
          </p:cNvGraphicFramePr>
          <p:nvPr>
            <p:extLst>
              <p:ext uri="{D42A27DB-BD31-4B8C-83A1-F6EECF244321}">
                <p14:modId xmlns:p14="http://schemas.microsoft.com/office/powerpoint/2010/main" val="1179466379"/>
              </p:ext>
            </p:extLst>
          </p:nvPr>
        </p:nvGraphicFramePr>
        <p:xfrm>
          <a:off x="6726575" y="5718893"/>
          <a:ext cx="5978510" cy="1218864"/>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1514574283"/>
                    </a:ext>
                  </a:extLst>
                </a:gridCol>
                <a:gridCol w="1607126">
                  <a:extLst>
                    <a:ext uri="{9D8B030D-6E8A-4147-A177-3AD203B41FA5}">
                      <a16:colId xmlns:a16="http://schemas.microsoft.com/office/drawing/2014/main" val="1049570826"/>
                    </a:ext>
                  </a:extLst>
                </a:gridCol>
                <a:gridCol w="739278">
                  <a:extLst>
                    <a:ext uri="{9D8B030D-6E8A-4147-A177-3AD203B41FA5}">
                      <a16:colId xmlns:a16="http://schemas.microsoft.com/office/drawing/2014/main" val="554768340"/>
                    </a:ext>
                  </a:extLst>
                </a:gridCol>
                <a:gridCol w="642851">
                  <a:extLst>
                    <a:ext uri="{9D8B030D-6E8A-4147-A177-3AD203B41FA5}">
                      <a16:colId xmlns:a16="http://schemas.microsoft.com/office/drawing/2014/main" val="1875992788"/>
                    </a:ext>
                  </a:extLst>
                </a:gridCol>
                <a:gridCol w="1607126">
                  <a:extLst>
                    <a:ext uri="{9D8B030D-6E8A-4147-A177-3AD203B41FA5}">
                      <a16:colId xmlns:a16="http://schemas.microsoft.com/office/drawing/2014/main" val="2010156206"/>
                    </a:ext>
                  </a:extLst>
                </a:gridCol>
                <a:gridCol w="739278">
                  <a:extLst>
                    <a:ext uri="{9D8B030D-6E8A-4147-A177-3AD203B41FA5}">
                      <a16:colId xmlns:a16="http://schemas.microsoft.com/office/drawing/2014/main" val="1946515638"/>
                    </a:ext>
                  </a:extLst>
                </a:gridCol>
              </a:tblGrid>
              <a:tr h="466955">
                <a:tc>
                  <a:txBody>
                    <a:bodyPr/>
                    <a:lstStyle/>
                    <a:p>
                      <a:pPr algn="ctr"/>
                      <a:r>
                        <a:rPr kumimoji="1" lang="ja-JP" altLang="en-US" sz="800" dirty="0">
                          <a:latin typeface="メイリオ" panose="020B0604030504040204" pitchFamily="50" charset="-128"/>
                          <a:ea typeface="メイリオ" panose="020B0604030504040204" pitchFamily="50" charset="-128"/>
                        </a:rPr>
                        <a:t>電力会社</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電気料金メニュー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新型</a:t>
                      </a:r>
                      <a:endParaRPr kumimoji="1" lang="en-US" altLang="ja-JP" sz="8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エコキュート</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電力会社</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電気料金メニュー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新型</a:t>
                      </a:r>
                      <a:endParaRPr kumimoji="1" lang="en-US" altLang="ja-JP" sz="8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エコキュート</a:t>
                      </a:r>
                    </a:p>
                  </a:txBody>
                  <a:tcPr marL="61592" marR="61592" marT="30795" marB="30795" anchor="ctr"/>
                </a:tc>
                <a:extLst>
                  <a:ext uri="{0D108BD9-81ED-4DB2-BD59-A6C34878D82A}">
                    <a16:rowId xmlns:a16="http://schemas.microsoft.com/office/drawing/2014/main" val="2527489690"/>
                  </a:ext>
                </a:extLst>
              </a:tr>
              <a:tr h="227251">
                <a:tc>
                  <a:txBody>
                    <a:bodyPr/>
                    <a:lstStyle/>
                    <a:p>
                      <a:pPr algn="l"/>
                      <a:r>
                        <a:rPr kumimoji="1" lang="ja-JP" altLang="en-US" sz="800" dirty="0">
                          <a:latin typeface="メイリオ" panose="020B0604030504040204" pitchFamily="50" charset="-128"/>
                          <a:ea typeface="メイリオ" panose="020B0604030504040204" pitchFamily="50" charset="-128"/>
                        </a:rPr>
                        <a:t>北海道電力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フラットソーラープラン</a:t>
                      </a:r>
                      <a:r>
                        <a:rPr kumimoji="1" lang="en-US" altLang="ja-JP" sz="800" baseline="30000" dirty="0">
                          <a:latin typeface="メイリオ" panose="020B0604030504040204" pitchFamily="50" charset="-128"/>
                          <a:ea typeface="メイリオ" panose="020B0604030504040204" pitchFamily="50" charset="-128"/>
                        </a:rPr>
                        <a:t>※1</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中国電力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おひさまシフトコース</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extLst>
                  <a:ext uri="{0D108BD9-81ED-4DB2-BD59-A6C34878D82A}">
                    <a16:rowId xmlns:a16="http://schemas.microsoft.com/office/drawing/2014/main" val="2421457973"/>
                  </a:ext>
                </a:extLst>
              </a:tr>
              <a:tr h="297407">
                <a:tc>
                  <a:txBody>
                    <a:bodyPr/>
                    <a:lstStyle/>
                    <a:p>
                      <a:pPr algn="l"/>
                      <a:r>
                        <a:rPr kumimoji="1" lang="ja-JP" altLang="en-US" sz="800" dirty="0">
                          <a:latin typeface="メイリオ" panose="020B0604030504040204" pitchFamily="50" charset="-128"/>
                          <a:ea typeface="メイリオ" panose="020B0604030504040204" pitchFamily="50" charset="-128"/>
                        </a:rPr>
                        <a:t>東北電力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よりそう＋おひさま</a:t>
                      </a:r>
                      <a:r>
                        <a:rPr kumimoji="1" lang="en-US" altLang="ja-JP" sz="800" dirty="0">
                          <a:latin typeface="メイリオ" panose="020B0604030504040204" pitchFamily="50" charset="-128"/>
                          <a:ea typeface="メイリオ" panose="020B0604030504040204" pitchFamily="50" charset="-128"/>
                        </a:rPr>
                        <a:t>e</a:t>
                      </a:r>
                      <a:r>
                        <a:rPr kumimoji="1" lang="ja-JP" altLang="en-US" sz="800" dirty="0">
                          <a:latin typeface="メイリオ" panose="020B0604030504040204" pitchFamily="50" charset="-128"/>
                          <a:ea typeface="メイリオ" panose="020B0604030504040204" pitchFamily="50" charset="-128"/>
                        </a:rPr>
                        <a:t>バリュー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四国電力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昼トク</a:t>
                      </a:r>
                      <a:r>
                        <a:rPr kumimoji="1" lang="en-US" altLang="ja-JP" sz="800" dirty="0">
                          <a:latin typeface="メイリオ" panose="020B0604030504040204" pitchFamily="50" charset="-128"/>
                          <a:ea typeface="メイリオ" panose="020B0604030504040204" pitchFamily="50" charset="-128"/>
                        </a:rPr>
                        <a:t>e</a:t>
                      </a:r>
                      <a:r>
                        <a:rPr kumimoji="1" lang="ja-JP" altLang="en-US" sz="800" dirty="0">
                          <a:latin typeface="メイリオ" panose="020B0604030504040204" pitchFamily="50" charset="-128"/>
                          <a:ea typeface="メイリオ" panose="020B0604030504040204" pitchFamily="50" charset="-128"/>
                        </a:rPr>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extLst>
                  <a:ext uri="{0D108BD9-81ED-4DB2-BD59-A6C34878D82A}">
                    <a16:rowId xmlns:a16="http://schemas.microsoft.com/office/drawing/2014/main" val="997142632"/>
                  </a:ext>
                </a:extLst>
              </a:tr>
              <a:tr h="227251">
                <a:tc>
                  <a:txBody>
                    <a:bodyPr/>
                    <a:lstStyle/>
                    <a:p>
                      <a:pPr algn="l"/>
                      <a:r>
                        <a:rPr kumimoji="1" lang="ja-JP" altLang="en-US" sz="800" dirty="0">
                          <a:latin typeface="メイリオ" panose="020B0604030504040204" pitchFamily="50" charset="-128"/>
                          <a:ea typeface="メイリオ" panose="020B0604030504040204" pitchFamily="50" charset="-128"/>
                        </a:rPr>
                        <a:t>中部電力</a:t>
                      </a:r>
                    </a:p>
                  </a:txBody>
                  <a:tcPr marL="61592" marR="61592" marT="30795" marB="30795"/>
                </a:tc>
                <a:tc>
                  <a:txBody>
                    <a:bodyPr/>
                    <a:lstStyle/>
                    <a:p>
                      <a:pPr algn="ctr"/>
                      <a:r>
                        <a:rPr kumimoji="1" lang="ja-JP" altLang="en-US" sz="800" dirty="0">
                          <a:latin typeface="メイリオ" panose="020B0604030504040204" pitchFamily="50" charset="-128"/>
                          <a:ea typeface="メイリオ" panose="020B0604030504040204" pitchFamily="50" charset="-128"/>
                        </a:rPr>
                        <a:t>昼とくプラン</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九州電力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おひさま昼トクプラン</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tc>
                <a:extLst>
                  <a:ext uri="{0D108BD9-81ED-4DB2-BD59-A6C34878D82A}">
                    <a16:rowId xmlns:a16="http://schemas.microsoft.com/office/drawing/2014/main" val="2139724883"/>
                  </a:ext>
                </a:extLst>
              </a:tr>
            </a:tbl>
          </a:graphicData>
        </a:graphic>
      </p:graphicFrame>
      <p:sp>
        <p:nvSpPr>
          <p:cNvPr id="156" name="テキスト ボックス 155">
            <a:extLst>
              <a:ext uri="{FF2B5EF4-FFF2-40B4-BE49-F238E27FC236}">
                <a16:creationId xmlns:a16="http://schemas.microsoft.com/office/drawing/2014/main" id="{C808EB83-0737-A148-443B-341B4B00ED1F}"/>
              </a:ext>
            </a:extLst>
          </p:cNvPr>
          <p:cNvSpPr txBox="1"/>
          <p:nvPr/>
        </p:nvSpPr>
        <p:spPr>
          <a:xfrm>
            <a:off x="6758924" y="5378146"/>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（２０２５年１２月現在）（詳しくは（注）をご確認ください。）</a:t>
            </a:r>
          </a:p>
        </p:txBody>
      </p:sp>
      <p:sp>
        <p:nvSpPr>
          <p:cNvPr id="157" name="テキスト ボックス 6">
            <a:extLst>
              <a:ext uri="{FF2B5EF4-FFF2-40B4-BE49-F238E27FC236}">
                <a16:creationId xmlns:a16="http://schemas.microsoft.com/office/drawing/2014/main" id="{0F7A7ED7-BD8F-6C0E-D292-DCFC67912AEA}"/>
              </a:ext>
            </a:extLst>
          </p:cNvPr>
          <p:cNvSpPr txBox="1">
            <a:spLocks noChangeArrowheads="1"/>
          </p:cNvSpPr>
          <p:nvPr/>
        </p:nvSpPr>
        <p:spPr bwMode="auto">
          <a:xfrm>
            <a:off x="12313953" y="7030226"/>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58" name="テキスト ボックス 274">
            <a:extLst>
              <a:ext uri="{FF2B5EF4-FFF2-40B4-BE49-F238E27FC236}">
                <a16:creationId xmlns:a16="http://schemas.microsoft.com/office/drawing/2014/main" id="{CFA9CC9C-5476-6C72-D77A-37F7E95E1ECE}"/>
              </a:ext>
            </a:extLst>
          </p:cNvPr>
          <p:cNvSpPr txBox="1"/>
          <p:nvPr/>
        </p:nvSpPr>
        <p:spPr>
          <a:xfrm>
            <a:off x="6675996" y="6995283"/>
            <a:ext cx="416409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１ 太陽光発電システムが必要です。</a:t>
            </a: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直線コネクタ 9">
            <a:extLst>
              <a:ext uri="{FF2B5EF4-FFF2-40B4-BE49-F238E27FC236}">
                <a16:creationId xmlns:a16="http://schemas.microsoft.com/office/drawing/2014/main" id="{93C9C2BF-F0CE-9F12-AB35-85F229998A73}"/>
              </a:ext>
            </a:extLst>
          </p:cNvPr>
          <p:cNvCxnSpPr>
            <a:cxnSpLocks noChangeShapeType="1"/>
          </p:cNvCxnSpPr>
          <p:nvPr/>
        </p:nvCxnSpPr>
        <p:spPr bwMode="auto">
          <a:xfrm>
            <a:off x="125111" y="3761391"/>
            <a:ext cx="632093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22"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23" cstate="print"/>
            <a:stretch>
              <a:fillRect/>
            </a:stretch>
          </p:blipFill>
          <p:spPr>
            <a:xfrm>
              <a:off x="1079921" y="2323413"/>
              <a:ext cx="199285" cy="107861"/>
            </a:xfrm>
            <a:prstGeom prst="rect">
              <a:avLst/>
            </a:prstGeom>
          </p:spPr>
        </p:pic>
      </p:grpSp>
      <p:grpSp>
        <p:nvGrpSpPr>
          <p:cNvPr id="159" name="object 33">
            <a:extLst>
              <a:ext uri="{FF2B5EF4-FFF2-40B4-BE49-F238E27FC236}">
                <a16:creationId xmlns:a16="http://schemas.microsoft.com/office/drawing/2014/main" id="{832C6653-392B-BD50-2A88-13CF506D2566}"/>
              </a:ext>
            </a:extLst>
          </p:cNvPr>
          <p:cNvGrpSpPr/>
          <p:nvPr/>
        </p:nvGrpSpPr>
        <p:grpSpPr>
          <a:xfrm>
            <a:off x="12333825" y="3728220"/>
            <a:ext cx="432434" cy="432434"/>
            <a:chOff x="909735" y="2161233"/>
            <a:chExt cx="432434" cy="432434"/>
          </a:xfrm>
        </p:grpSpPr>
        <p:sp>
          <p:nvSpPr>
            <p:cNvPr id="160" name="object 34">
              <a:extLst>
                <a:ext uri="{FF2B5EF4-FFF2-40B4-BE49-F238E27FC236}">
                  <a16:creationId xmlns:a16="http://schemas.microsoft.com/office/drawing/2014/main" id="{A65CC7E2-EFE8-3532-181C-F4FC2E1F8E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1" name="object 35">
              <a:extLst>
                <a:ext uri="{FF2B5EF4-FFF2-40B4-BE49-F238E27FC236}">
                  <a16:creationId xmlns:a16="http://schemas.microsoft.com/office/drawing/2014/main" id="{D799B5AC-AFE3-17D8-2787-D7EB63955FDF}"/>
                </a:ext>
              </a:extLst>
            </p:cNvPr>
            <p:cNvPicPr/>
            <p:nvPr/>
          </p:nvPicPr>
          <p:blipFill>
            <a:blip r:embed="rId22"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356A0D4B-DF98-67E1-FFC8-0ADF8964417F}"/>
                </a:ext>
              </a:extLst>
            </p:cNvPr>
            <p:cNvPicPr/>
            <p:nvPr/>
          </p:nvPicPr>
          <p:blipFill>
            <a:blip r:embed="rId23" cstate="print"/>
            <a:stretch>
              <a:fillRect/>
            </a:stretch>
          </p:blipFill>
          <p:spPr>
            <a:xfrm>
              <a:off x="1079921" y="2323413"/>
              <a:ext cx="199285" cy="107861"/>
            </a:xfrm>
            <a:prstGeom prst="rect">
              <a:avLst/>
            </a:prstGeom>
          </p:spPr>
        </p:pic>
      </p:grpSp>
      <p:sp>
        <p:nvSpPr>
          <p:cNvPr id="178" name="正方形/長方形 177">
            <a:extLst>
              <a:ext uri="{FF2B5EF4-FFF2-40B4-BE49-F238E27FC236}">
                <a16:creationId xmlns:a16="http://schemas.microsoft.com/office/drawing/2014/main" id="{95E2AB0B-C743-EF16-9DEC-4E33CEC35F39}"/>
              </a:ext>
            </a:extLst>
          </p:cNvPr>
          <p:cNvSpPr/>
          <p:nvPr/>
        </p:nvSpPr>
        <p:spPr>
          <a:xfrm>
            <a:off x="5252471" y="5345646"/>
            <a:ext cx="142021" cy="109414"/>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正方形/長方形 371"/>
          <p:cNvSpPr/>
          <p:nvPr/>
        </p:nvSpPr>
        <p:spPr>
          <a:xfrm>
            <a:off x="5115137" y="5421843"/>
            <a:ext cx="166143" cy="343740"/>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5BEC9D35-D301-3AAE-D021-99D2D2A992CF}"/>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453092" y="951976"/>
            <a:ext cx="2674705" cy="2588424"/>
          </a:xfrm>
          <a:prstGeom prst="rect">
            <a:avLst/>
          </a:prstGeom>
        </p:spPr>
      </p:pic>
      <p:sp>
        <p:nvSpPr>
          <p:cNvPr id="34" name="テキスト ボックス 33">
            <a:extLst>
              <a:ext uri="{FF2B5EF4-FFF2-40B4-BE49-F238E27FC236}">
                <a16:creationId xmlns:a16="http://schemas.microsoft.com/office/drawing/2014/main" id="{AD45FC55-03F9-516A-A507-005DFAB78294}"/>
              </a:ext>
            </a:extLst>
          </p:cNvPr>
          <p:cNvSpPr txBox="1"/>
          <p:nvPr/>
        </p:nvSpPr>
        <p:spPr>
          <a:xfrm>
            <a:off x="9428897" y="1558927"/>
            <a:ext cx="2185989" cy="615553"/>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endParaRPr lang="en-US" altLang="ja-JP" sz="1000" dirty="0">
              <a:effectLst/>
              <a:latin typeface="HGPｺﾞｼｯｸM" panose="020B0600000000000000" pitchFamily="50" charset="-128"/>
              <a:ea typeface="HGPｺﾞｼｯｸM" panose="020B0600000000000000" pitchFamily="50" charset="-128"/>
            </a:endParaRPr>
          </a:p>
          <a:p>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latin typeface="HGPｺﾞｼｯｸE" panose="020B0900000000000000" pitchFamily="50" charset="-128"/>
                <a:ea typeface="HGPｺﾞｼｯｸE" panose="020B0900000000000000" pitchFamily="50" charset="-128"/>
              </a:rPr>
              <a:t>26</a:t>
            </a:r>
            <a:r>
              <a:rPr lang="en-US" altLang="ja-JP" sz="2000" dirty="0">
                <a:effectLst/>
                <a:latin typeface="HGPｺﾞｼｯｸE" panose="020B0900000000000000" pitchFamily="50" charset="-128"/>
                <a:ea typeface="HGPｺﾞｼｯｸE" panose="020B0900000000000000" pitchFamily="50" charset="-128"/>
              </a:rPr>
              <a:t>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40" name="テキスト ボックス 39">
            <a:extLst>
              <a:ext uri="{FF2B5EF4-FFF2-40B4-BE49-F238E27FC236}">
                <a16:creationId xmlns:a16="http://schemas.microsoft.com/office/drawing/2014/main" id="{BD0EE34B-A9DE-A9EC-370A-D99F08FC1613}"/>
              </a:ext>
            </a:extLst>
          </p:cNvPr>
          <p:cNvSpPr txBox="1"/>
          <p:nvPr/>
        </p:nvSpPr>
        <p:spPr>
          <a:xfrm>
            <a:off x="10633292" y="1844703"/>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300kPa</a:t>
            </a:r>
            <a:endParaRPr lang="ja-JP" altLang="en-US" sz="36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41" name="矢印: 右 40">
            <a:extLst>
              <a:ext uri="{FF2B5EF4-FFF2-40B4-BE49-F238E27FC236}">
                <a16:creationId xmlns:a16="http://schemas.microsoft.com/office/drawing/2014/main" id="{204C0220-81CD-5B29-4A57-3CBFE5D6AD80}"/>
              </a:ext>
            </a:extLst>
          </p:cNvPr>
          <p:cNvSpPr/>
          <p:nvPr/>
        </p:nvSpPr>
        <p:spPr>
          <a:xfrm>
            <a:off x="10202731" y="1929874"/>
            <a:ext cx="617996" cy="43088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descr="グラフ, ダイアグラム&#10;&#10;AI によって生成されたコンテンツは間違っている可能性があります。">
            <a:extLst>
              <a:ext uri="{FF2B5EF4-FFF2-40B4-BE49-F238E27FC236}">
                <a16:creationId xmlns:a16="http://schemas.microsoft.com/office/drawing/2014/main" id="{DBC6F9C5-E1F5-CD8C-61A0-5E42E7FB8D87}"/>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b="17163"/>
          <a:stretch/>
        </p:blipFill>
        <p:spPr bwMode="auto">
          <a:xfrm>
            <a:off x="10486217" y="2469188"/>
            <a:ext cx="2312484" cy="1050749"/>
          </a:xfrm>
          <a:prstGeom prst="rect">
            <a:avLst/>
          </a:prstGeom>
          <a:noFill/>
          <a:ln>
            <a:noFill/>
          </a:ln>
          <a:extLst>
            <a:ext uri="{53640926-AAD7-44D8-BBD7-CCE9431645EC}">
              <a14:shadowObscured xmlns:a14="http://schemas.microsoft.com/office/drawing/2010/main"/>
            </a:ext>
          </a:extLst>
        </p:spPr>
      </p:pic>
      <p:sp>
        <p:nvSpPr>
          <p:cNvPr id="48" name="テキスト ボックス 274">
            <a:extLst>
              <a:ext uri="{FF2B5EF4-FFF2-40B4-BE49-F238E27FC236}">
                <a16:creationId xmlns:a16="http://schemas.microsoft.com/office/drawing/2014/main" id="{49F57E03-2735-0310-FD5D-216827214C13}"/>
              </a:ext>
            </a:extLst>
          </p:cNvPr>
          <p:cNvSpPr txBox="1"/>
          <p:nvPr/>
        </p:nvSpPr>
        <p:spPr>
          <a:xfrm>
            <a:off x="9295945" y="2620232"/>
            <a:ext cx="1190272"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300kPa</a:t>
            </a:r>
            <a:r>
              <a:rPr lang="ja-JP" altLang="en-US" sz="600" dirty="0">
                <a:latin typeface="メイリオ" panose="020B0604030504040204" pitchFamily="50" charset="-128"/>
                <a:ea typeface="メイリオ" panose="020B0604030504040204" pitchFamily="50" charset="-128"/>
              </a:rPr>
              <a:t>、</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レクト出湯、 架橋ポリエ</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がり。</a:t>
            </a:r>
            <a:endParaRPr kumimoji="1" lang="ja-JP" altLang="en-US" sz="600" dirty="0">
              <a:latin typeface="メイリオ" panose="020B0604030504040204" pitchFamily="50" charset="-128"/>
              <a:ea typeface="メイリオ" panose="020B0604030504040204" pitchFamily="50" charset="-128"/>
            </a:endParaRPr>
          </a:p>
        </p:txBody>
      </p:sp>
      <p:sp>
        <p:nvSpPr>
          <p:cNvPr id="49" name="吹き出し: 円形 48">
            <a:extLst>
              <a:ext uri="{FF2B5EF4-FFF2-40B4-BE49-F238E27FC236}">
                <a16:creationId xmlns:a16="http://schemas.microsoft.com/office/drawing/2014/main" id="{51950E06-E583-067F-162B-EA1A83F4DBC8}"/>
              </a:ext>
            </a:extLst>
          </p:cNvPr>
          <p:cNvSpPr/>
          <p:nvPr/>
        </p:nvSpPr>
        <p:spPr>
          <a:xfrm>
            <a:off x="12160142" y="1516665"/>
            <a:ext cx="518040" cy="373208"/>
          </a:xfrm>
          <a:prstGeom prst="wedgeEllipseCallout">
            <a:avLst>
              <a:gd name="adj1" fmla="val -54844"/>
              <a:gd name="adj2" fmla="val 5234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50" name="正方形/長方形 49">
            <a:extLst>
              <a:ext uri="{FF2B5EF4-FFF2-40B4-BE49-F238E27FC236}">
                <a16:creationId xmlns:a16="http://schemas.microsoft.com/office/drawing/2014/main" id="{21C5D78D-D1AD-CD25-B597-86C5687822BA}"/>
              </a:ext>
            </a:extLst>
          </p:cNvPr>
          <p:cNvSpPr/>
          <p:nvPr/>
        </p:nvSpPr>
        <p:spPr>
          <a:xfrm>
            <a:off x="12162524" y="1497121"/>
            <a:ext cx="546945" cy="430887"/>
          </a:xfrm>
          <a:prstGeom prst="rect">
            <a:avLst/>
          </a:prstGeom>
          <a:noFill/>
        </p:spPr>
        <p:txBody>
          <a:bodyPr wrap="non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rPr>
              <a:t>約</a:t>
            </a:r>
            <a:r>
              <a:rPr lang="en-US" altLang="ja-JP" sz="1200" b="0" cap="none" spc="0" dirty="0">
                <a:ln w="0"/>
                <a:solidFill>
                  <a:schemeClr val="bg1"/>
                </a:solidFill>
                <a:effectLst>
                  <a:outerShdw blurRad="38100" dist="19050" dir="2700000" algn="tl" rotWithShape="0">
                    <a:schemeClr val="dk1">
                      <a:alpha val="40000"/>
                    </a:schemeClr>
                  </a:outerShdw>
                </a:effectLst>
              </a:rPr>
              <a:t>15</a:t>
            </a:r>
            <a:r>
              <a:rPr lang="ja-JP" altLang="en-US" sz="800" b="0" cap="none" spc="0" dirty="0">
                <a:ln w="0"/>
                <a:solidFill>
                  <a:schemeClr val="bg1"/>
                </a:solidFill>
                <a:effectLst>
                  <a:outerShdw blurRad="38100" dist="19050" dir="2700000" algn="tl" rotWithShape="0">
                    <a:schemeClr val="dk1">
                      <a:alpha val="40000"/>
                    </a:schemeClr>
                  </a:outerShdw>
                </a:effectLst>
              </a:rPr>
              <a:t>％</a:t>
            </a:r>
            <a:endParaRPr lang="en-US" altLang="ja-JP" sz="800" b="0" cap="none" spc="0" dirty="0">
              <a:ln w="0"/>
              <a:solidFill>
                <a:schemeClr val="bg1"/>
              </a:solidFill>
              <a:effectLst>
                <a:outerShdw blurRad="38100" dist="19050" dir="2700000" algn="tl" rotWithShape="0">
                  <a:schemeClr val="dk1">
                    <a:alpha val="40000"/>
                  </a:schemeClr>
                </a:outerShdw>
              </a:effectLst>
            </a:endParaRPr>
          </a:p>
          <a:p>
            <a:pPr algn="ctr"/>
            <a:r>
              <a:rPr lang="en-US" altLang="ja-JP" sz="1000" b="0" cap="none" spc="0" dirty="0">
                <a:ln w="0"/>
                <a:solidFill>
                  <a:schemeClr val="bg1"/>
                </a:solidFill>
                <a:effectLst>
                  <a:outerShdw blurRad="38100" dist="19050" dir="2700000" algn="tl" rotWithShape="0">
                    <a:schemeClr val="dk1">
                      <a:alpha val="40000"/>
                    </a:schemeClr>
                  </a:outerShdw>
                </a:effectLst>
              </a:rPr>
              <a:t>UP</a:t>
            </a:r>
            <a:endParaRPr lang="ja-JP" altLang="en-US" sz="10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52840" y="6778679"/>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26395"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24988"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72229" y="6756827"/>
            <a:ext cx="1206686" cy="1644323"/>
          </a:xfrm>
          <a:prstGeom prst="rect">
            <a:avLst/>
          </a:prstGeom>
        </p:spPr>
      </p:pic>
      <p:sp>
        <p:nvSpPr>
          <p:cNvPr id="146" name="テキスト ボックス 145"/>
          <p:cNvSpPr txBox="1"/>
          <p:nvPr/>
        </p:nvSpPr>
        <p:spPr>
          <a:xfrm>
            <a:off x="7000075"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66949"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6991086"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46579"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39848"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47481"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11715"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097328"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21904"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06753"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コロナのエコキュートで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2.61</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(2025</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12</a:t>
            </a:r>
            <a:r>
              <a:rPr kumimoji="1" lang="ja-JP" altLang="en-US" sz="600" dirty="0">
                <a:latin typeface="メイリオ" panose="020B0604030504040204" pitchFamily="50" charset="-128"/>
                <a:ea typeface="メイリオ" panose="020B0604030504040204" pitchFamily="50" charset="-128"/>
              </a:rPr>
              <a:t>月現在、当社調べ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37,800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24,400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9,300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57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A</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4966</TotalTime>
  <Words>1588</Words>
  <Application>Microsoft Office PowerPoint</Application>
  <PresentationFormat>A3 297x420 mm</PresentationFormat>
  <Paragraphs>213</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323</cp:revision>
  <cp:lastPrinted>2023-12-13T05:58:51Z</cp:lastPrinted>
  <dcterms:created xsi:type="dcterms:W3CDTF">2020-12-15T06:24:16Z</dcterms:created>
  <dcterms:modified xsi:type="dcterms:W3CDTF">2025-12-18T07:06:27Z</dcterms:modified>
</cp:coreProperties>
</file>