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p:scale>
          <a:sx n="200" d="100"/>
          <a:sy n="200" d="100"/>
        </p:scale>
        <p:origin x="-11856" y="-118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2025/12/18</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7.png"/><Relationship Id="rId3" Type="http://schemas.openxmlformats.org/officeDocument/2006/relationships/image" Target="../media/image26.png"/><Relationship Id="rId21" Type="http://schemas.openxmlformats.org/officeDocument/2006/relationships/image" Target="../media/image38.png"/><Relationship Id="rId7" Type="http://schemas.openxmlformats.org/officeDocument/2006/relationships/image" Target="../media/image2.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34.jpeg"/><Relationship Id="rId20" Type="http://schemas.openxmlformats.org/officeDocument/2006/relationships/image" Target="../media/image37.jpeg"/><Relationship Id="rId29"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9.png"/><Relationship Id="rId24" Type="http://schemas.openxmlformats.org/officeDocument/2006/relationships/image" Target="../media/image41.emf"/><Relationship Id="rId5" Type="http://schemas.openxmlformats.org/officeDocument/2006/relationships/image" Target="../media/image28.png"/><Relationship Id="rId15" Type="http://schemas.openxmlformats.org/officeDocument/2006/relationships/image" Target="../media/image33.jpeg"/><Relationship Id="rId23" Type="http://schemas.openxmlformats.org/officeDocument/2006/relationships/image" Target="../media/image40.jpg"/><Relationship Id="rId28" Type="http://schemas.openxmlformats.org/officeDocument/2006/relationships/image" Target="../media/image43.sv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7.svg"/><Relationship Id="rId9" Type="http://schemas.openxmlformats.org/officeDocument/2006/relationships/image" Target="../media/image4.png"/><Relationship Id="rId14" Type="http://schemas.openxmlformats.org/officeDocument/2006/relationships/image" Target="../media/image32.png"/><Relationship Id="rId22" Type="http://schemas.openxmlformats.org/officeDocument/2006/relationships/image" Target="../media/image39.png"/><Relationship Id="rId27"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4553023" y="4890757"/>
            <a:ext cx="1018959" cy="2116656"/>
            <a:chOff x="4553023" y="4890757"/>
            <a:chExt cx="1018959" cy="2116656"/>
          </a:xfrm>
        </p:grpSpPr>
        <p:pic>
          <p:nvPicPr>
            <p:cNvPr id="188"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図 188"/>
            <p:cNvPicPr>
              <a:picLocks noChangeAspect="1"/>
            </p:cNvPicPr>
            <p:nvPr/>
          </p:nvPicPr>
          <p:blipFill rotWithShape="1">
            <a:blip r:embed="rId9"/>
            <a:srcRect b="20647"/>
            <a:stretch/>
          </p:blipFill>
          <p:spPr>
            <a:xfrm>
              <a:off x="4652057" y="5196348"/>
              <a:ext cx="763793" cy="1533426"/>
            </a:xfrm>
            <a:prstGeom prst="rect">
              <a:avLst/>
            </a:prstGeom>
          </p:spPr>
        </p:pic>
        <p:pic>
          <p:nvPicPr>
            <p:cNvPr id="190" name="図 189"/>
            <p:cNvPicPr>
              <a:picLocks noChangeAspect="1"/>
            </p:cNvPicPr>
            <p:nvPr/>
          </p:nvPicPr>
          <p:blipFill rotWithShape="1">
            <a:blip r:embed="rId9"/>
            <a:srcRect t="93213"/>
            <a:stretch/>
          </p:blipFill>
          <p:spPr>
            <a:xfrm>
              <a:off x="4644106" y="6594445"/>
              <a:ext cx="766167" cy="131560"/>
            </a:xfrm>
            <a:prstGeom prst="rect">
              <a:avLst/>
            </a:prstGeom>
          </p:spPr>
        </p:pic>
      </p:grpSp>
      <p:sp>
        <p:nvSpPr>
          <p:cNvPr id="191" name="テキスト ボックス 190"/>
          <p:cNvSpPr txBox="1"/>
          <p:nvPr/>
        </p:nvSpPr>
        <p:spPr>
          <a:xfrm>
            <a:off x="4080205" y="6960378"/>
            <a:ext cx="2492990" cy="184666"/>
          </a:xfrm>
          <a:prstGeom prst="rect">
            <a:avLst/>
          </a:prstGeom>
          <a:noFill/>
        </p:spPr>
        <p:txBody>
          <a:bodyPr wrap="none" rtlCol="0">
            <a:spAutoFit/>
          </a:bodyPr>
          <a:lstStyle/>
          <a:p>
            <a:r>
              <a:rPr kumimoji="1" lang="en-US" altLang="ja-JP" sz="600" dirty="0"/>
              <a:t>※</a:t>
            </a:r>
            <a:r>
              <a:rPr kumimoji="1" lang="ja-JP" altLang="en-US" sz="600" dirty="0"/>
              <a:t>無線</a:t>
            </a:r>
            <a:r>
              <a:rPr kumimoji="1" lang="en-US" altLang="ja-JP" sz="600" dirty="0">
                <a:latin typeface="メイリオ" panose="020B0604030504040204" pitchFamily="50" charset="-128"/>
                <a:ea typeface="メイリオ" panose="020B0604030504040204" pitchFamily="50" charset="-128"/>
              </a:rPr>
              <a:t>LAN</a:t>
            </a:r>
            <a:r>
              <a:rPr kumimoji="1" lang="ja-JP" altLang="en-US" sz="600" dirty="0"/>
              <a:t>対応インターホンリモコンのみアプリに接続できます。</a:t>
            </a:r>
          </a:p>
        </p:txBody>
      </p:sp>
      <p:pic>
        <p:nvPicPr>
          <p:cNvPr id="192" name="図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75" name="図 2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76" name="図 2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77"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30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304"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305"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306"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307"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308"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9"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310"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13"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4"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315"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6" name="正方形/長方形 315"/>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7"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■今日の湯増し休止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318"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319" name="テキスト ボックス 318"/>
          <p:cNvSpPr txBox="1"/>
          <p:nvPr/>
        </p:nvSpPr>
        <p:spPr>
          <a:xfrm>
            <a:off x="434861" y="5267943"/>
            <a:ext cx="3796232"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太陽光発電余剰電力の活用ができる！</a:t>
            </a:r>
          </a:p>
        </p:txBody>
      </p:sp>
      <p:sp>
        <p:nvSpPr>
          <p:cNvPr id="320" name="テキスト ボックス 319"/>
          <p:cNvSpPr txBox="1"/>
          <p:nvPr/>
        </p:nvSpPr>
        <p:spPr>
          <a:xfrm>
            <a:off x="754311" y="4809626"/>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321" name="テキスト ボックス 320"/>
          <p:cNvSpPr txBox="1"/>
          <p:nvPr/>
        </p:nvSpPr>
        <p:spPr>
          <a:xfrm>
            <a:off x="742534" y="5843241"/>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322" name="テキスト ボックス 321"/>
          <p:cNvSpPr txBox="1"/>
          <p:nvPr/>
        </p:nvSpPr>
        <p:spPr>
          <a:xfrm>
            <a:off x="422126" y="6301651"/>
            <a:ext cx="3954929" cy="7155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災害警報を確認後、タンクにお湯を満タンまで沸き上げたり、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（台所リモコンからも設定できます。）</a:t>
            </a:r>
            <a:endParaRPr kumimoji="1" lang="en-US" altLang="ja-JP" sz="9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23" name="テキスト ボックス 322"/>
          <p:cNvSpPr txBox="1"/>
          <p:nvPr/>
        </p:nvSpPr>
        <p:spPr>
          <a:xfrm>
            <a:off x="132851" y="4209093"/>
            <a:ext cx="4494658"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機能に加えて、もっと一人ひとりの生活に寄り添います！</a:t>
            </a:r>
          </a:p>
        </p:txBody>
      </p:sp>
      <p:sp>
        <p:nvSpPr>
          <p:cNvPr id="324" name="テキスト ボックス 323"/>
          <p:cNvSpPr txBox="1"/>
          <p:nvPr/>
        </p:nvSpPr>
        <p:spPr>
          <a:xfrm>
            <a:off x="725454" y="707249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325" name="直線コネクタ 324"/>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お客様のライフスタイルにも様々な電気料金メニューにも柔軟に対応し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368" name="直線コネクタ 367"/>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カギ線コネクタ 372"/>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4" name="カギ線コネクタ 373"/>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78" name="図 3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9" name="角丸四角形 378"/>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0" name="グループ化 379"/>
          <p:cNvGrpSpPr/>
          <p:nvPr/>
        </p:nvGrpSpPr>
        <p:grpSpPr>
          <a:xfrm>
            <a:off x="3289753" y="4746779"/>
            <a:ext cx="407501" cy="452635"/>
            <a:chOff x="3289753" y="4746779"/>
            <a:chExt cx="407501" cy="452635"/>
          </a:xfrm>
        </p:grpSpPr>
        <p:pic>
          <p:nvPicPr>
            <p:cNvPr id="381" name="図 3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2" name="角丸四角形 38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5" name="テキスト ボックス 258"/>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6" name="図 19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正方形/長方形 387"/>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08"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409" name="図 4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10"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sp>
        <p:nvSpPr>
          <p:cNvPr id="411" name="テキスト ボックス 410"/>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コロナ快適ホームアプリ</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でもっと快適！</a:t>
            </a:r>
          </a:p>
        </p:txBody>
      </p:sp>
      <p:cxnSp>
        <p:nvCxnSpPr>
          <p:cNvPr id="412" name="直線コネクタ 9"/>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 name="正方形/長方形 19"/>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572" y="2879535"/>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581820" y="2701171"/>
            <a:ext cx="787400" cy="438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効率の入力値は、</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上記システム形式を指定ください。★</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9" name="Rectangle 33"/>
          <p:cNvSpPr>
            <a:spLocks/>
          </p:cNvSpPr>
          <p:nvPr/>
        </p:nvSpPr>
        <p:spPr bwMode="auto">
          <a:xfrm>
            <a:off x="2589962" y="2701171"/>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668551"/>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1"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114</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4.0</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236445"/>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373995"/>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1,362,900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1,239,000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CHP-HXE37AZ2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4" name="図 44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835562" y="931081"/>
            <a:ext cx="912165" cy="2509419"/>
          </a:xfrm>
          <a:prstGeom prst="rect">
            <a:avLst/>
          </a:prstGeom>
        </p:spPr>
      </p:pic>
      <p:pic>
        <p:nvPicPr>
          <p:cNvPr id="2" name="図 1"/>
          <p:cNvPicPr>
            <a:picLocks noChangeAspect="1"/>
          </p:cNvPicPr>
          <p:nvPr/>
        </p:nvPicPr>
        <p:blipFill rotWithShape="1">
          <a:blip r:embed="rId20"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「昼間沸き上げ」の入力項目で「評価しない、または昼間沸き上げ形ではない」を選択してください。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155" name="表 154">
            <a:extLst>
              <a:ext uri="{FF2B5EF4-FFF2-40B4-BE49-F238E27FC236}">
                <a16:creationId xmlns:a16="http://schemas.microsoft.com/office/drawing/2014/main" id="{2CDE0302-5968-1B44-575D-EF1493A8B528}"/>
              </a:ext>
            </a:extLst>
          </p:cNvPr>
          <p:cNvGraphicFramePr>
            <a:graphicFrameLocks noGrp="1"/>
          </p:cNvGraphicFramePr>
          <p:nvPr>
            <p:extLst>
              <p:ext uri="{D42A27DB-BD31-4B8C-83A1-F6EECF244321}">
                <p14:modId xmlns:p14="http://schemas.microsoft.com/office/powerpoint/2010/main" val="1179466379"/>
              </p:ext>
            </p:extLst>
          </p:nvPr>
        </p:nvGraphicFramePr>
        <p:xfrm>
          <a:off x="6726575" y="5718893"/>
          <a:ext cx="5978510" cy="1218864"/>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1514574283"/>
                    </a:ext>
                  </a:extLst>
                </a:gridCol>
                <a:gridCol w="1607126">
                  <a:extLst>
                    <a:ext uri="{9D8B030D-6E8A-4147-A177-3AD203B41FA5}">
                      <a16:colId xmlns:a16="http://schemas.microsoft.com/office/drawing/2014/main" val="1049570826"/>
                    </a:ext>
                  </a:extLst>
                </a:gridCol>
                <a:gridCol w="739278">
                  <a:extLst>
                    <a:ext uri="{9D8B030D-6E8A-4147-A177-3AD203B41FA5}">
                      <a16:colId xmlns:a16="http://schemas.microsoft.com/office/drawing/2014/main" val="554768340"/>
                    </a:ext>
                  </a:extLst>
                </a:gridCol>
                <a:gridCol w="642851">
                  <a:extLst>
                    <a:ext uri="{9D8B030D-6E8A-4147-A177-3AD203B41FA5}">
                      <a16:colId xmlns:a16="http://schemas.microsoft.com/office/drawing/2014/main" val="1875992788"/>
                    </a:ext>
                  </a:extLst>
                </a:gridCol>
                <a:gridCol w="1607126">
                  <a:extLst>
                    <a:ext uri="{9D8B030D-6E8A-4147-A177-3AD203B41FA5}">
                      <a16:colId xmlns:a16="http://schemas.microsoft.com/office/drawing/2014/main" val="2010156206"/>
                    </a:ext>
                  </a:extLst>
                </a:gridCol>
                <a:gridCol w="739278">
                  <a:extLst>
                    <a:ext uri="{9D8B030D-6E8A-4147-A177-3AD203B41FA5}">
                      <a16:colId xmlns:a16="http://schemas.microsoft.com/office/drawing/2014/main" val="1946515638"/>
                    </a:ext>
                  </a:extLst>
                </a:gridCol>
              </a:tblGrid>
              <a:tr h="466955">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extLst>
                  <a:ext uri="{0D108BD9-81ED-4DB2-BD59-A6C34878D82A}">
                    <a16:rowId xmlns:a16="http://schemas.microsoft.com/office/drawing/2014/main" val="2527489690"/>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北海道電力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フラットソーラープラン</a:t>
                      </a:r>
                      <a:r>
                        <a:rPr kumimoji="1" lang="en-US" altLang="ja-JP" sz="800" baseline="30000" dirty="0">
                          <a:latin typeface="メイリオ" panose="020B0604030504040204" pitchFamily="50" charset="-128"/>
                          <a:ea typeface="メイリオ" panose="020B0604030504040204" pitchFamily="50" charset="-128"/>
                        </a:rPr>
                        <a:t>※1</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中国電力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おひさまシフトコース</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2421457973"/>
                  </a:ext>
                </a:extLst>
              </a:tr>
              <a:tr h="297407">
                <a:tc>
                  <a:txBody>
                    <a:bodyPr/>
                    <a:lstStyle/>
                    <a:p>
                      <a:pPr algn="l"/>
                      <a:r>
                        <a:rPr kumimoji="1" lang="ja-JP" altLang="en-US" sz="800" dirty="0">
                          <a:latin typeface="メイリオ" panose="020B0604030504040204" pitchFamily="50" charset="-128"/>
                          <a:ea typeface="メイリオ" panose="020B0604030504040204" pitchFamily="50" charset="-128"/>
                        </a:rPr>
                        <a:t>東北電力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よりそう＋おひさま</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バリュー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四国電力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昼トク</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997142632"/>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中部電力</a:t>
                      </a:r>
                    </a:p>
                  </a:txBody>
                  <a:tcPr marL="61592" marR="61592" marT="30795" marB="30795"/>
                </a:tc>
                <a:tc>
                  <a:txBody>
                    <a:bodyPr/>
                    <a:lstStyle/>
                    <a:p>
                      <a:pPr algn="ctr"/>
                      <a:r>
                        <a:rPr kumimoji="1" lang="ja-JP" altLang="en-US" sz="800" dirty="0">
                          <a:latin typeface="メイリオ" panose="020B0604030504040204" pitchFamily="50" charset="-128"/>
                          <a:ea typeface="メイリオ" panose="020B0604030504040204" pitchFamily="50" charset="-128"/>
                        </a:rPr>
                        <a:t>昼とくプラン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九州電力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おひさま昼トクプラン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tc>
                <a:extLst>
                  <a:ext uri="{0D108BD9-81ED-4DB2-BD59-A6C34878D82A}">
                    <a16:rowId xmlns:a16="http://schemas.microsoft.com/office/drawing/2014/main" val="2139724883"/>
                  </a:ext>
                </a:extLst>
              </a:tr>
            </a:tbl>
          </a:graphicData>
        </a:graphic>
      </p:graphicFrame>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（２０２５年１２月現在）（詳しくは（注）をご確認ください。）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2313953" y="7030226"/>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8" name="テキスト ボックス 274">
            <a:extLst>
              <a:ext uri="{FF2B5EF4-FFF2-40B4-BE49-F238E27FC236}">
                <a16:creationId xmlns:a16="http://schemas.microsoft.com/office/drawing/2014/main" id="{CFA9CC9C-5476-6C72-D77A-37F7E95E1ECE}"/>
              </a:ext>
            </a:extLst>
          </p:cNvPr>
          <p:cNvSpPr txBox="1"/>
          <p:nvPr/>
        </p:nvSpPr>
        <p:spPr>
          <a:xfrm>
            <a:off x="6675996" y="6995283"/>
            <a:ext cx="416409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１ 太陽光発電システムが必要です。</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コネクタ 9">
            <a:extLst>
              <a:ext uri="{FF2B5EF4-FFF2-40B4-BE49-F238E27FC236}">
                <a16:creationId xmlns:a16="http://schemas.microsoft.com/office/drawing/2014/main" id="{93C9C2BF-F0CE-9F12-AB35-85F229998A73}"/>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22"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23"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22"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23" cstate="print"/>
            <a:stretch>
              <a:fillRect/>
            </a:stretch>
          </p:blipFill>
          <p:spPr>
            <a:xfrm>
              <a:off x="1079921" y="2323413"/>
              <a:ext cx="199285" cy="107861"/>
            </a:xfrm>
            <a:prstGeom prst="rect">
              <a:avLst/>
            </a:prstGeom>
          </p:spPr>
        </p:pic>
      </p:grpSp>
      <p:sp>
        <p:nvSpPr>
          <p:cNvPr id="178" name="正方形/長方形 177">
            <a:extLst>
              <a:ext uri="{FF2B5EF4-FFF2-40B4-BE49-F238E27FC236}">
                <a16:creationId xmlns:a16="http://schemas.microsoft.com/office/drawing/2014/main" id="{95E2AB0B-C743-EF16-9DEC-4E33CEC35F39}"/>
              </a:ext>
            </a:extLst>
          </p:cNvPr>
          <p:cNvSpPr/>
          <p:nvPr/>
        </p:nvSpPr>
        <p:spPr>
          <a:xfrm>
            <a:off x="5252471" y="5345646"/>
            <a:ext cx="142021" cy="109414"/>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614F94A8-D04B-AA59-3023-F5CB6579025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57220" y="765223"/>
            <a:ext cx="2140158" cy="1152746"/>
          </a:xfrm>
          <a:prstGeom prst="rect">
            <a:avLst/>
          </a:prstGeom>
        </p:spPr>
      </p:pic>
      <p:sp>
        <p:nvSpPr>
          <p:cNvPr id="4" name="Rectangle 61">
            <a:extLst>
              <a:ext uri="{FF2B5EF4-FFF2-40B4-BE49-F238E27FC236}">
                <a16:creationId xmlns:a16="http://schemas.microsoft.com/office/drawing/2014/main" id="{D5675B96-BBEE-CE6D-CC1C-F4AED3913D0E}"/>
              </a:ext>
            </a:extLst>
          </p:cNvPr>
          <p:cNvSpPr>
            <a:spLocks/>
          </p:cNvSpPr>
          <p:nvPr/>
        </p:nvSpPr>
        <p:spPr bwMode="auto">
          <a:xfrm>
            <a:off x="315048" y="1098941"/>
            <a:ext cx="2059422"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快適・便利機能をフル搭載</a:t>
            </a:r>
          </a:p>
          <a:p>
            <a:pPr algn="ctr">
              <a:lnSpc>
                <a:spcPct val="115000"/>
              </a:lnSpc>
              <a:spcBef>
                <a:spcPct val="0"/>
              </a:spcBef>
              <a:buSzTx/>
              <a:buNone/>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プレミアム</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なエコキュート。</a:t>
            </a:r>
          </a:p>
        </p:txBody>
      </p:sp>
      <p:pic>
        <p:nvPicPr>
          <p:cNvPr id="42" name="図 41">
            <a:extLst>
              <a:ext uri="{FF2B5EF4-FFF2-40B4-BE49-F238E27FC236}">
                <a16:creationId xmlns:a16="http://schemas.microsoft.com/office/drawing/2014/main" id="{BB209F8C-5B85-DFE1-8AF6-F2119098058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516691" y="2427443"/>
            <a:ext cx="1226964" cy="975728"/>
          </a:xfrm>
          <a:prstGeom prst="rect">
            <a:avLst/>
          </a:prstGeom>
        </p:spPr>
      </p:pic>
      <p:sp>
        <p:nvSpPr>
          <p:cNvPr id="40" name="Rectangle 30">
            <a:extLst>
              <a:ext uri="{FF2B5EF4-FFF2-40B4-BE49-F238E27FC236}">
                <a16:creationId xmlns:a16="http://schemas.microsoft.com/office/drawing/2014/main" id="{6522FB16-0A8C-436A-3C1E-FAD8E5909F70}"/>
              </a:ext>
            </a:extLst>
          </p:cNvPr>
          <p:cNvSpPr>
            <a:spLocks/>
          </p:cNvSpPr>
          <p:nvPr/>
        </p:nvSpPr>
        <p:spPr bwMode="auto">
          <a:xfrm>
            <a:off x="185623" y="3249762"/>
            <a:ext cx="2454048" cy="230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★「エネルギー消費性能計算プログラムについて、詳しくはこちらをご覧ください。</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a:lnSpc>
                <a:spcPct val="90000"/>
              </a:lnSpc>
              <a:spcBef>
                <a:spcPct val="0"/>
              </a:spcBef>
              <a:buSz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https://www.corona.co.jp/eco/lowenergy-about/index.htm</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ｌ</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pic>
        <p:nvPicPr>
          <p:cNvPr id="49" name="図 48" descr="QR コード&#10;&#10;AI によって生成されたコンテンツは間違っている可能性があります。">
            <a:extLst>
              <a:ext uri="{FF2B5EF4-FFF2-40B4-BE49-F238E27FC236}">
                <a16:creationId xmlns:a16="http://schemas.microsoft.com/office/drawing/2014/main" id="{45939BE3-1D9B-22A8-54F4-BDD2DB936D8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428227" y="3177800"/>
            <a:ext cx="387396" cy="387396"/>
          </a:xfrm>
          <a:prstGeom prst="rect">
            <a:avLst/>
          </a:prstGeom>
        </p:spPr>
      </p:pic>
      <p:sp>
        <p:nvSpPr>
          <p:cNvPr id="50" name="テキスト ボックス 49">
            <a:extLst>
              <a:ext uri="{FF2B5EF4-FFF2-40B4-BE49-F238E27FC236}">
                <a16:creationId xmlns:a16="http://schemas.microsoft.com/office/drawing/2014/main" id="{9584B480-0391-F860-F784-3592580D8016}"/>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4" name="テキスト ボックス 53">
            <a:extLst>
              <a:ext uri="{FF2B5EF4-FFF2-40B4-BE49-F238E27FC236}">
                <a16:creationId xmlns:a16="http://schemas.microsoft.com/office/drawing/2014/main" id="{A98A74CB-17F5-4AAB-EF2D-E8165F537960}"/>
              </a:ext>
            </a:extLst>
          </p:cNvPr>
          <p:cNvSpPr txBox="1"/>
          <p:nvPr/>
        </p:nvSpPr>
        <p:spPr>
          <a:xfrm>
            <a:off x="10633292" y="1844703"/>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5" name="矢印: 右 54">
            <a:extLst>
              <a:ext uri="{FF2B5EF4-FFF2-40B4-BE49-F238E27FC236}">
                <a16:creationId xmlns:a16="http://schemas.microsoft.com/office/drawing/2014/main" id="{AABAB09E-D0D3-4BB8-24B4-A6BDC916E509}"/>
              </a:ext>
            </a:extLst>
          </p:cNvPr>
          <p:cNvSpPr/>
          <p:nvPr/>
        </p:nvSpPr>
        <p:spPr>
          <a:xfrm>
            <a:off x="10202731" y="1929874"/>
            <a:ext cx="617996" cy="43088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descr="グラフ, ダイアグラム&#10;&#10;AI によって生成されたコンテンツは間違っている可能性があります。">
            <a:extLst>
              <a:ext uri="{FF2B5EF4-FFF2-40B4-BE49-F238E27FC236}">
                <a16:creationId xmlns:a16="http://schemas.microsoft.com/office/drawing/2014/main" id="{309C774D-C427-AC93-B2F6-1AE080657643}"/>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b="17163"/>
          <a:stretch/>
        </p:blipFill>
        <p:spPr bwMode="auto">
          <a:xfrm>
            <a:off x="10486217" y="2469188"/>
            <a:ext cx="2312484" cy="1050749"/>
          </a:xfrm>
          <a:prstGeom prst="rect">
            <a:avLst/>
          </a:prstGeom>
          <a:noFill/>
          <a:ln>
            <a:noFill/>
          </a:ln>
          <a:extLst>
            <a:ext uri="{53640926-AAD7-44D8-BBD7-CCE9431645EC}">
              <a14:shadowObscured xmlns:a14="http://schemas.microsoft.com/office/drawing/2010/main"/>
            </a:ext>
          </a:extLst>
        </p:spPr>
      </p:pic>
      <p:sp>
        <p:nvSpPr>
          <p:cNvPr id="58" name="テキスト ボックス 274">
            <a:extLst>
              <a:ext uri="{FF2B5EF4-FFF2-40B4-BE49-F238E27FC236}">
                <a16:creationId xmlns:a16="http://schemas.microsoft.com/office/drawing/2014/main" id="{F976FC45-4B91-E7BD-26FF-E8810FA41E07}"/>
              </a:ext>
            </a:extLst>
          </p:cNvPr>
          <p:cNvSpPr txBox="1"/>
          <p:nvPr/>
        </p:nvSpPr>
        <p:spPr>
          <a:xfrm>
            <a:off x="9295945" y="2620232"/>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300kPa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59" name="吹き出し: 円形 58">
            <a:extLst>
              <a:ext uri="{FF2B5EF4-FFF2-40B4-BE49-F238E27FC236}">
                <a16:creationId xmlns:a16="http://schemas.microsoft.com/office/drawing/2014/main" id="{4A51C865-ADA8-5D2B-EC1B-B8350943A9DB}"/>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60" name="正方形/長方形 59">
            <a:extLst>
              <a:ext uri="{FF2B5EF4-FFF2-40B4-BE49-F238E27FC236}">
                <a16:creationId xmlns:a16="http://schemas.microsoft.com/office/drawing/2014/main" id="{075D5DCE-C467-CE6E-5A0A-97E32DE765C3}"/>
              </a:ext>
            </a:extLst>
          </p:cNvPr>
          <p:cNvSpPr/>
          <p:nvPr/>
        </p:nvSpPr>
        <p:spPr>
          <a:xfrm>
            <a:off x="12145855" y="1508086"/>
            <a:ext cx="546945" cy="430887"/>
          </a:xfrm>
          <a:prstGeom prst="rect">
            <a:avLst/>
          </a:prstGeom>
          <a:noFill/>
        </p:spPr>
        <p:txBody>
          <a:bodyPr wrap="non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rPr>
              <a:t>約</a:t>
            </a:r>
            <a:r>
              <a:rPr lang="en-US" altLang="ja-JP" sz="1200" b="0" cap="none" spc="0" dirty="0">
                <a:ln w="0"/>
                <a:solidFill>
                  <a:schemeClr val="bg1"/>
                </a:solidFill>
                <a:effectLst>
                  <a:outerShdw blurRad="38100" dist="19050" dir="2700000" algn="tl" rotWithShape="0">
                    <a:schemeClr val="dk1">
                      <a:alpha val="40000"/>
                    </a:schemeClr>
                  </a:outerShdw>
                </a:effectLst>
              </a:rPr>
              <a:t>15</a:t>
            </a:r>
            <a:r>
              <a:rPr lang="ja-JP" altLang="en-US" sz="800" b="0" cap="none" spc="0" dirty="0">
                <a:ln w="0"/>
                <a:solidFill>
                  <a:schemeClr val="bg1"/>
                </a:solidFill>
                <a:effectLst>
                  <a:outerShdw blurRad="38100" dist="19050" dir="2700000" algn="tl" rotWithShape="0">
                    <a:schemeClr val="dk1">
                      <a:alpha val="40000"/>
                    </a:schemeClr>
                  </a:outerShdw>
                </a:effectLst>
              </a:rPr>
              <a:t>％</a:t>
            </a:r>
            <a:endParaRPr lang="en-US" altLang="ja-JP" sz="800" b="0" cap="none" spc="0" dirty="0">
              <a:ln w="0"/>
              <a:solidFill>
                <a:schemeClr val="bg1"/>
              </a:solidFill>
              <a:effectLst>
                <a:outerShdw blurRad="38100" dist="19050" dir="2700000" algn="tl" rotWithShape="0">
                  <a:schemeClr val="dk1">
                    <a:alpha val="40000"/>
                  </a:schemeClr>
                </a:outerShdw>
              </a:effectLst>
            </a:endParaRPr>
          </a:p>
          <a:p>
            <a:pPr algn="ctr"/>
            <a:r>
              <a:rPr lang="en-US" altLang="ja-JP" sz="1000" b="0" cap="none" spc="0" dirty="0">
                <a:ln w="0"/>
                <a:solidFill>
                  <a:schemeClr val="bg1"/>
                </a:solidFill>
                <a:effectLst>
                  <a:outerShdw blurRad="38100" dist="19050" dir="2700000" algn="tl" rotWithShape="0">
                    <a:schemeClr val="dk1">
                      <a:alpha val="40000"/>
                    </a:schemeClr>
                  </a:outerShdw>
                </a:effectLst>
              </a:rPr>
              <a:t>UP</a:t>
            </a:r>
            <a:endParaRPr lang="ja-JP" altLang="en-US" sz="1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9262"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7534"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6127"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3368" y="6756827"/>
            <a:ext cx="1206686" cy="1644323"/>
          </a:xfrm>
          <a:prstGeom prst="rect">
            <a:avLst/>
          </a:prstGeom>
        </p:spPr>
      </p:pic>
      <p:sp>
        <p:nvSpPr>
          <p:cNvPr id="146" name="テキスト ボックス 145"/>
          <p:cNvSpPr txBox="1"/>
          <p:nvPr/>
        </p:nvSpPr>
        <p:spPr>
          <a:xfrm>
            <a:off x="7031214"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98088"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2225"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77718"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0987"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78620"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2854"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28467"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3043"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5174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39865" y="8621085"/>
            <a:ext cx="1257233" cy="435679"/>
            <a:chOff x="110014" y="1719727"/>
            <a:chExt cx="1257233" cy="43567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10014" y="171972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12</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37,800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24,400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9,300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4985</TotalTime>
  <Words>1634</Words>
  <Application>Microsoft Office PowerPoint</Application>
  <PresentationFormat>A3 297x420 mm</PresentationFormat>
  <Paragraphs>215</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322</cp:revision>
  <cp:lastPrinted>2023-12-13T05:58:51Z</cp:lastPrinted>
  <dcterms:created xsi:type="dcterms:W3CDTF">2020-12-15T06:24:16Z</dcterms:created>
  <dcterms:modified xsi:type="dcterms:W3CDTF">2025-12-18T07:01:57Z</dcterms:modified>
</cp:coreProperties>
</file>