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varScale="1">
        <p:scale>
          <a:sx n="84" d="100"/>
          <a:sy n="84" d="100"/>
        </p:scale>
        <p:origin x="1374" y="8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2025/12/18</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7.png"/><Relationship Id="rId3" Type="http://schemas.openxmlformats.org/officeDocument/2006/relationships/image" Target="../media/image26.png"/><Relationship Id="rId21" Type="http://schemas.openxmlformats.org/officeDocument/2006/relationships/image" Target="../media/image38.png"/><Relationship Id="rId7" Type="http://schemas.openxmlformats.org/officeDocument/2006/relationships/image" Target="../media/image2.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34.jpeg"/><Relationship Id="rId20" Type="http://schemas.openxmlformats.org/officeDocument/2006/relationships/image" Target="../media/image37.jpeg"/><Relationship Id="rId29"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9.png"/><Relationship Id="rId24" Type="http://schemas.openxmlformats.org/officeDocument/2006/relationships/image" Target="../media/image41.emf"/><Relationship Id="rId5" Type="http://schemas.openxmlformats.org/officeDocument/2006/relationships/image" Target="../media/image28.png"/><Relationship Id="rId15" Type="http://schemas.openxmlformats.org/officeDocument/2006/relationships/image" Target="../media/image33.jpeg"/><Relationship Id="rId23" Type="http://schemas.openxmlformats.org/officeDocument/2006/relationships/image" Target="../media/image40.jpg"/><Relationship Id="rId28" Type="http://schemas.openxmlformats.org/officeDocument/2006/relationships/image" Target="../media/image43.sv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7.svg"/><Relationship Id="rId9" Type="http://schemas.openxmlformats.org/officeDocument/2006/relationships/image" Target="../media/image4.png"/><Relationship Id="rId14" Type="http://schemas.openxmlformats.org/officeDocument/2006/relationships/image" Target="../media/image32.png"/><Relationship Id="rId22" Type="http://schemas.openxmlformats.org/officeDocument/2006/relationships/image" Target="../media/image39.png"/><Relationship Id="rId27"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grpSp>
        <p:nvGrpSpPr>
          <p:cNvPr id="187" name="グループ化 186"/>
          <p:cNvGrpSpPr/>
          <p:nvPr/>
        </p:nvGrpSpPr>
        <p:grpSpPr>
          <a:xfrm>
            <a:off x="4553023" y="4890757"/>
            <a:ext cx="1018959" cy="2116656"/>
            <a:chOff x="4553023" y="4890757"/>
            <a:chExt cx="1018959" cy="2116656"/>
          </a:xfrm>
        </p:grpSpPr>
        <p:pic>
          <p:nvPicPr>
            <p:cNvPr id="188" name="Picture 2" descr="「スマートフォン」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図 188"/>
            <p:cNvPicPr>
              <a:picLocks noChangeAspect="1"/>
            </p:cNvPicPr>
            <p:nvPr/>
          </p:nvPicPr>
          <p:blipFill rotWithShape="1">
            <a:blip r:embed="rId9"/>
            <a:srcRect b="20647"/>
            <a:stretch/>
          </p:blipFill>
          <p:spPr>
            <a:xfrm>
              <a:off x="4652057" y="5196348"/>
              <a:ext cx="763793" cy="1533426"/>
            </a:xfrm>
            <a:prstGeom prst="rect">
              <a:avLst/>
            </a:prstGeom>
          </p:spPr>
        </p:pic>
        <p:pic>
          <p:nvPicPr>
            <p:cNvPr id="190" name="図 189"/>
            <p:cNvPicPr>
              <a:picLocks noChangeAspect="1"/>
            </p:cNvPicPr>
            <p:nvPr/>
          </p:nvPicPr>
          <p:blipFill rotWithShape="1">
            <a:blip r:embed="rId9"/>
            <a:srcRect t="93213"/>
            <a:stretch/>
          </p:blipFill>
          <p:spPr>
            <a:xfrm>
              <a:off x="4644106" y="6594445"/>
              <a:ext cx="766167" cy="131560"/>
            </a:xfrm>
            <a:prstGeom prst="rect">
              <a:avLst/>
            </a:prstGeom>
          </p:spPr>
        </p:pic>
      </p:grpSp>
      <p:sp>
        <p:nvSpPr>
          <p:cNvPr id="191" name="テキスト ボックス 190"/>
          <p:cNvSpPr txBox="1"/>
          <p:nvPr/>
        </p:nvSpPr>
        <p:spPr>
          <a:xfrm>
            <a:off x="4080205" y="6960378"/>
            <a:ext cx="2492990" cy="184666"/>
          </a:xfrm>
          <a:prstGeom prst="rect">
            <a:avLst/>
          </a:prstGeom>
          <a:noFill/>
        </p:spPr>
        <p:txBody>
          <a:bodyPr wrap="none" rtlCol="0">
            <a:spAutoFit/>
          </a:bodyPr>
          <a:lstStyle/>
          <a:p>
            <a:r>
              <a:rPr kumimoji="1" lang="en-US" altLang="ja-JP" sz="600" dirty="0"/>
              <a:t>※</a:t>
            </a:r>
            <a:r>
              <a:rPr kumimoji="1" lang="ja-JP" altLang="en-US" sz="600" dirty="0"/>
              <a:t>無線</a:t>
            </a:r>
            <a:r>
              <a:rPr kumimoji="1" lang="en-US" altLang="ja-JP" sz="600" dirty="0">
                <a:latin typeface="メイリオ" panose="020B0604030504040204" pitchFamily="50" charset="-128"/>
                <a:ea typeface="メイリオ" panose="020B0604030504040204" pitchFamily="50" charset="-128"/>
              </a:rPr>
              <a:t>LAN</a:t>
            </a:r>
            <a:r>
              <a:rPr kumimoji="1" lang="ja-JP" altLang="en-US" sz="600" dirty="0"/>
              <a:t>対応インターホンリモコンのみアプリに接続できます。</a:t>
            </a:r>
          </a:p>
        </p:txBody>
      </p:sp>
      <p:pic>
        <p:nvPicPr>
          <p:cNvPr id="192" name="図 1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275" name="図 2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276" name="図 2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277"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303"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304"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305"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306"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307"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308" name="角丸四角形 17"/>
          <p:cNvSpPr>
            <a:spLocks noChangeArrowheads="1"/>
          </p:cNvSpPr>
          <p:nvPr/>
        </p:nvSpPr>
        <p:spPr bwMode="auto">
          <a:xfrm>
            <a:off x="1128470" y="7410401"/>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09" name="テキスト ボックス 19"/>
          <p:cNvSpPr txBox="1">
            <a:spLocks noChangeArrowheads="1"/>
          </p:cNvSpPr>
          <p:nvPr/>
        </p:nvSpPr>
        <p:spPr bwMode="auto">
          <a:xfrm>
            <a:off x="1128470" y="7455782"/>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310" name="角丸四角形 305"/>
          <p:cNvSpPr>
            <a:spLocks noChangeArrowheads="1"/>
          </p:cNvSpPr>
          <p:nvPr/>
        </p:nvSpPr>
        <p:spPr bwMode="auto">
          <a:xfrm>
            <a:off x="4190135" y="7370951"/>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1"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312"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313" name="角丸四角形 322"/>
          <p:cNvSpPr>
            <a:spLocks noChangeArrowheads="1"/>
          </p:cNvSpPr>
          <p:nvPr/>
        </p:nvSpPr>
        <p:spPr bwMode="auto">
          <a:xfrm>
            <a:off x="1441933" y="8506716"/>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4" name="テキスト ボックス 323"/>
          <p:cNvSpPr txBox="1">
            <a:spLocks noChangeArrowheads="1"/>
          </p:cNvSpPr>
          <p:nvPr/>
        </p:nvSpPr>
        <p:spPr bwMode="auto">
          <a:xfrm>
            <a:off x="1516346" y="8572604"/>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315" name="角丸四角形 325"/>
          <p:cNvSpPr>
            <a:spLocks noChangeArrowheads="1"/>
          </p:cNvSpPr>
          <p:nvPr/>
        </p:nvSpPr>
        <p:spPr bwMode="auto">
          <a:xfrm>
            <a:off x="4563183" y="8441600"/>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6" name="正方形/長方形 315"/>
          <p:cNvSpPr/>
          <p:nvPr/>
        </p:nvSpPr>
        <p:spPr>
          <a:xfrm>
            <a:off x="4636367" y="8505480"/>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7"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■今日の湯増し休止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318"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319" name="テキスト ボックス 318"/>
          <p:cNvSpPr txBox="1"/>
          <p:nvPr/>
        </p:nvSpPr>
        <p:spPr>
          <a:xfrm>
            <a:off x="434861" y="5267943"/>
            <a:ext cx="3796232"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太陽光発電余剰電力の活用ができる！</a:t>
            </a:r>
          </a:p>
        </p:txBody>
      </p:sp>
      <p:sp>
        <p:nvSpPr>
          <p:cNvPr id="320" name="テキスト ボックス 319"/>
          <p:cNvSpPr txBox="1"/>
          <p:nvPr/>
        </p:nvSpPr>
        <p:spPr>
          <a:xfrm>
            <a:off x="754311" y="4809626"/>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321" name="テキスト ボックス 320"/>
          <p:cNvSpPr txBox="1"/>
          <p:nvPr/>
        </p:nvSpPr>
        <p:spPr>
          <a:xfrm>
            <a:off x="742534" y="5843241"/>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322" name="テキスト ボックス 321"/>
          <p:cNvSpPr txBox="1"/>
          <p:nvPr/>
        </p:nvSpPr>
        <p:spPr>
          <a:xfrm>
            <a:off x="422126" y="6301651"/>
            <a:ext cx="3954929" cy="715581"/>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災害警報を確認後、タンクにお湯を満タンまで沸き上げたり、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（台所リモコンからも設定できます。）</a:t>
            </a:r>
            <a:endParaRPr kumimoji="1" lang="en-US" altLang="ja-JP" sz="90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23" name="テキスト ボックス 322"/>
          <p:cNvSpPr txBox="1"/>
          <p:nvPr/>
        </p:nvSpPr>
        <p:spPr>
          <a:xfrm>
            <a:off x="132851" y="4209093"/>
            <a:ext cx="4494658"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機能に加えて、もっと一人ひとりの生活に寄り添います！</a:t>
            </a:r>
          </a:p>
        </p:txBody>
      </p:sp>
      <p:sp>
        <p:nvSpPr>
          <p:cNvPr id="324" name="テキスト ボックス 323"/>
          <p:cNvSpPr txBox="1"/>
          <p:nvPr/>
        </p:nvSpPr>
        <p:spPr>
          <a:xfrm>
            <a:off x="725454" y="707249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325" name="直線コネクタ 324"/>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お客様のライフスタイルにも様々な電気料金メニューにも柔軟に対応し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cxnSp>
        <p:nvCxnSpPr>
          <p:cNvPr id="368" name="直線コネクタ 367"/>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3" name="カギ線コネクタ 372"/>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4" name="カギ線コネクタ 373"/>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78" name="図 37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79" name="角丸四角形 378"/>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0" name="グループ化 379"/>
          <p:cNvGrpSpPr/>
          <p:nvPr/>
        </p:nvGrpSpPr>
        <p:grpSpPr>
          <a:xfrm>
            <a:off x="3289753" y="4746779"/>
            <a:ext cx="407501" cy="452635"/>
            <a:chOff x="3289753" y="4746779"/>
            <a:chExt cx="407501" cy="452635"/>
          </a:xfrm>
        </p:grpSpPr>
        <p:pic>
          <p:nvPicPr>
            <p:cNvPr id="381" name="図 3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82" name="角丸四角形 38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5" name="テキスト ボックス 258"/>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86" name="図 19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正方形/長方形 387"/>
          <p:cNvSpPr/>
          <p:nvPr/>
        </p:nvSpPr>
        <p:spPr>
          <a:xfrm>
            <a:off x="6914121" y="3761077"/>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08" name="テキスト ボックス 306"/>
          <p:cNvSpPr txBox="1">
            <a:spLocks noChangeArrowheads="1"/>
          </p:cNvSpPr>
          <p:nvPr/>
        </p:nvSpPr>
        <p:spPr bwMode="auto">
          <a:xfrm>
            <a:off x="4269130" y="7435263"/>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409" name="図 4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410"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sp>
        <p:nvSpPr>
          <p:cNvPr id="411" name="テキスト ボックス 410"/>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コロナ快適ホームアプリ</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でもっと快適！</a:t>
            </a:r>
          </a:p>
        </p:txBody>
      </p:sp>
      <p:cxnSp>
        <p:nvCxnSpPr>
          <p:cNvPr id="412" name="直線コネクタ 9"/>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3" name="正方形/長方形 19"/>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8196" y="1702067"/>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584975" y="1505119"/>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780195" y="1706463"/>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57586" y="1523703"/>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66811" y="1491083"/>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44174" y="1038468"/>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00385" y="1176018"/>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1,368,400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1,244,000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5" name="図 4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26467" y="2486149"/>
            <a:ext cx="1144475" cy="979067"/>
          </a:xfrm>
          <a:prstGeom prst="rect">
            <a:avLst/>
          </a:prstGeom>
        </p:spPr>
      </p:pic>
      <p:pic>
        <p:nvPicPr>
          <p:cNvPr id="2" name="図 1"/>
          <p:cNvPicPr>
            <a:picLocks noChangeAspect="1"/>
          </p:cNvPicPr>
          <p:nvPr/>
        </p:nvPicPr>
        <p:blipFill rotWithShape="1">
          <a:blip r:embed="rId20"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583959" y="1418211"/>
            <a:ext cx="1199822" cy="48529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「昼間沸き上げ」の入力項目で「評価しない、または昼間沸き上げ形ではない」を選択してください。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155" name="表 154">
            <a:extLst>
              <a:ext uri="{FF2B5EF4-FFF2-40B4-BE49-F238E27FC236}">
                <a16:creationId xmlns:a16="http://schemas.microsoft.com/office/drawing/2014/main" id="{2CDE0302-5968-1B44-575D-EF1493A8B528}"/>
              </a:ext>
            </a:extLst>
          </p:cNvPr>
          <p:cNvGraphicFramePr>
            <a:graphicFrameLocks noGrp="1"/>
          </p:cNvGraphicFramePr>
          <p:nvPr>
            <p:extLst>
              <p:ext uri="{D42A27DB-BD31-4B8C-83A1-F6EECF244321}">
                <p14:modId xmlns:p14="http://schemas.microsoft.com/office/powerpoint/2010/main" val="1179466379"/>
              </p:ext>
            </p:extLst>
          </p:nvPr>
        </p:nvGraphicFramePr>
        <p:xfrm>
          <a:off x="6726575" y="5718893"/>
          <a:ext cx="5978510" cy="1218864"/>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1514574283"/>
                    </a:ext>
                  </a:extLst>
                </a:gridCol>
                <a:gridCol w="1607126">
                  <a:extLst>
                    <a:ext uri="{9D8B030D-6E8A-4147-A177-3AD203B41FA5}">
                      <a16:colId xmlns:a16="http://schemas.microsoft.com/office/drawing/2014/main" val="1049570826"/>
                    </a:ext>
                  </a:extLst>
                </a:gridCol>
                <a:gridCol w="739278">
                  <a:extLst>
                    <a:ext uri="{9D8B030D-6E8A-4147-A177-3AD203B41FA5}">
                      <a16:colId xmlns:a16="http://schemas.microsoft.com/office/drawing/2014/main" val="554768340"/>
                    </a:ext>
                  </a:extLst>
                </a:gridCol>
                <a:gridCol w="642851">
                  <a:extLst>
                    <a:ext uri="{9D8B030D-6E8A-4147-A177-3AD203B41FA5}">
                      <a16:colId xmlns:a16="http://schemas.microsoft.com/office/drawing/2014/main" val="1875992788"/>
                    </a:ext>
                  </a:extLst>
                </a:gridCol>
                <a:gridCol w="1607126">
                  <a:extLst>
                    <a:ext uri="{9D8B030D-6E8A-4147-A177-3AD203B41FA5}">
                      <a16:colId xmlns:a16="http://schemas.microsoft.com/office/drawing/2014/main" val="2010156206"/>
                    </a:ext>
                  </a:extLst>
                </a:gridCol>
                <a:gridCol w="739278">
                  <a:extLst>
                    <a:ext uri="{9D8B030D-6E8A-4147-A177-3AD203B41FA5}">
                      <a16:colId xmlns:a16="http://schemas.microsoft.com/office/drawing/2014/main" val="1946515638"/>
                    </a:ext>
                  </a:extLst>
                </a:gridCol>
              </a:tblGrid>
              <a:tr h="466955">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extLst>
                  <a:ext uri="{0D108BD9-81ED-4DB2-BD59-A6C34878D82A}">
                    <a16:rowId xmlns:a16="http://schemas.microsoft.com/office/drawing/2014/main" val="2527489690"/>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北海道電力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フラットソーラープラン</a:t>
                      </a:r>
                      <a:r>
                        <a:rPr kumimoji="1" lang="en-US" altLang="ja-JP" sz="800" baseline="30000" dirty="0">
                          <a:latin typeface="メイリオ" panose="020B0604030504040204" pitchFamily="50" charset="-128"/>
                          <a:ea typeface="メイリオ" panose="020B0604030504040204" pitchFamily="50" charset="-128"/>
                        </a:rPr>
                        <a:t>※1</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中国電力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おひさまシフトコース</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2421457973"/>
                  </a:ext>
                </a:extLst>
              </a:tr>
              <a:tr h="297407">
                <a:tc>
                  <a:txBody>
                    <a:bodyPr/>
                    <a:lstStyle/>
                    <a:p>
                      <a:pPr algn="l"/>
                      <a:r>
                        <a:rPr kumimoji="1" lang="ja-JP" altLang="en-US" sz="800" dirty="0">
                          <a:latin typeface="メイリオ" panose="020B0604030504040204" pitchFamily="50" charset="-128"/>
                          <a:ea typeface="メイリオ" panose="020B0604030504040204" pitchFamily="50" charset="-128"/>
                        </a:rPr>
                        <a:t>東北電力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よりそう＋おひさま</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バリュー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四国電力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昼トク</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997142632"/>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中部電力</a:t>
                      </a:r>
                    </a:p>
                  </a:txBody>
                  <a:tcPr marL="61592" marR="61592" marT="30795" marB="30795"/>
                </a:tc>
                <a:tc>
                  <a:txBody>
                    <a:bodyPr/>
                    <a:lstStyle/>
                    <a:p>
                      <a:pPr algn="ctr"/>
                      <a:r>
                        <a:rPr kumimoji="1" lang="ja-JP" altLang="en-US" sz="800" dirty="0">
                          <a:latin typeface="メイリオ" panose="020B0604030504040204" pitchFamily="50" charset="-128"/>
                          <a:ea typeface="メイリオ" panose="020B0604030504040204" pitchFamily="50" charset="-128"/>
                        </a:rPr>
                        <a:t>昼とくプラン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九州電力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おひさま昼トクプラン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tc>
                <a:extLst>
                  <a:ext uri="{0D108BD9-81ED-4DB2-BD59-A6C34878D82A}">
                    <a16:rowId xmlns:a16="http://schemas.microsoft.com/office/drawing/2014/main" val="2139724883"/>
                  </a:ext>
                </a:extLst>
              </a:tr>
            </a:tbl>
          </a:graphicData>
        </a:graphic>
      </p:graphicFrame>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（２０２５年１２月現在）（詳しくは（注）をご確認ください。）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2313953" y="7030226"/>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8" name="テキスト ボックス 274">
            <a:extLst>
              <a:ext uri="{FF2B5EF4-FFF2-40B4-BE49-F238E27FC236}">
                <a16:creationId xmlns:a16="http://schemas.microsoft.com/office/drawing/2014/main" id="{CFA9CC9C-5476-6C72-D77A-37F7E95E1ECE}"/>
              </a:ext>
            </a:extLst>
          </p:cNvPr>
          <p:cNvSpPr txBox="1"/>
          <p:nvPr/>
        </p:nvSpPr>
        <p:spPr>
          <a:xfrm>
            <a:off x="6675996" y="6995283"/>
            <a:ext cx="416409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１ 太陽光発電システムが必要です。</a:t>
            </a: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線コネクタ 9">
            <a:extLst>
              <a:ext uri="{FF2B5EF4-FFF2-40B4-BE49-F238E27FC236}">
                <a16:creationId xmlns:a16="http://schemas.microsoft.com/office/drawing/2014/main" id="{93C9C2BF-F0CE-9F12-AB35-85F229998A73}"/>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22"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23"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22"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23" cstate="print"/>
            <a:stretch>
              <a:fillRect/>
            </a:stretch>
          </p:blipFill>
          <p:spPr>
            <a:xfrm>
              <a:off x="1079921" y="2323413"/>
              <a:ext cx="199285" cy="107861"/>
            </a:xfrm>
            <a:prstGeom prst="rect">
              <a:avLst/>
            </a:prstGeom>
          </p:spPr>
        </p:pic>
      </p:grpSp>
      <p:sp>
        <p:nvSpPr>
          <p:cNvPr id="178" name="正方形/長方形 177">
            <a:extLst>
              <a:ext uri="{FF2B5EF4-FFF2-40B4-BE49-F238E27FC236}">
                <a16:creationId xmlns:a16="http://schemas.microsoft.com/office/drawing/2014/main" id="{95E2AB0B-C743-EF16-9DEC-4E33CEC35F39}"/>
              </a:ext>
            </a:extLst>
          </p:cNvPr>
          <p:cNvSpPr/>
          <p:nvPr/>
        </p:nvSpPr>
        <p:spPr>
          <a:xfrm>
            <a:off x="5252471" y="5345646"/>
            <a:ext cx="142021" cy="109414"/>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274">
            <a:extLst>
              <a:ext uri="{FF2B5EF4-FFF2-40B4-BE49-F238E27FC236}">
                <a16:creationId xmlns:a16="http://schemas.microsoft.com/office/drawing/2014/main" id="{B02C7434-49F6-1850-787F-EABE09DA8E38}"/>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 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BEC703AD-051F-5D4D-2B06-96E74B2F5143}"/>
              </a:ext>
            </a:extLst>
          </p:cNvPr>
          <p:cNvSpPr txBox="1"/>
          <p:nvPr/>
        </p:nvSpPr>
        <p:spPr>
          <a:xfrm>
            <a:off x="121022" y="804407"/>
            <a:ext cx="1208863" cy="307777"/>
          </a:xfrm>
          <a:prstGeom prst="rect">
            <a:avLst/>
          </a:prstGeom>
          <a:noFill/>
        </p:spPr>
        <p:txBody>
          <a:bodyPr wrap="square" rtlCol="0">
            <a:spAutoFit/>
          </a:bodyPr>
          <a:lstStyle/>
          <a:p>
            <a:r>
              <a:rPr kumimoji="1" lang="en-US" altLang="ja-JP" sz="1400" b="1" dirty="0">
                <a:solidFill>
                  <a:schemeClr val="bg2">
                    <a:lumMod val="25000"/>
                  </a:schemeClr>
                </a:solidFill>
              </a:rPr>
              <a:t> </a:t>
            </a:r>
            <a:r>
              <a:rPr kumimoji="1" lang="en-US" altLang="ja-JP" sz="1400" b="1" dirty="0">
                <a:solidFill>
                  <a:schemeClr val="tx1">
                    <a:lumMod val="75000"/>
                    <a:lumOff val="25000"/>
                  </a:schemeClr>
                </a:solidFill>
              </a:rPr>
              <a:t>CHP-46AZ2JE</a:t>
            </a:r>
            <a:endParaRPr kumimoji="1" lang="ja-JP" altLang="en-US" sz="1400" b="1" dirty="0">
              <a:solidFill>
                <a:schemeClr val="tx1">
                  <a:lumMod val="75000"/>
                  <a:lumOff val="25000"/>
                </a:schemeClr>
              </a:solidFill>
            </a:endParaRPr>
          </a:p>
        </p:txBody>
      </p:sp>
      <p:pic>
        <p:nvPicPr>
          <p:cNvPr id="41" name="図 40">
            <a:extLst>
              <a:ext uri="{FF2B5EF4-FFF2-40B4-BE49-F238E27FC236}">
                <a16:creationId xmlns:a16="http://schemas.microsoft.com/office/drawing/2014/main" id="{5F47DAB8-4AC9-8CB0-4B4C-0F1050E1E1AC}"/>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00385" y="2375385"/>
            <a:ext cx="2588998" cy="1149063"/>
          </a:xfrm>
          <a:prstGeom prst="rect">
            <a:avLst/>
          </a:prstGeom>
        </p:spPr>
      </p:pic>
      <p:sp>
        <p:nvSpPr>
          <p:cNvPr id="42" name="Rectangle 61">
            <a:extLst>
              <a:ext uri="{FF2B5EF4-FFF2-40B4-BE49-F238E27FC236}">
                <a16:creationId xmlns:a16="http://schemas.microsoft.com/office/drawing/2014/main" id="{F1754551-EAB3-FEC4-8E42-1429DC900555}"/>
              </a:ext>
            </a:extLst>
          </p:cNvPr>
          <p:cNvSpPr>
            <a:spLocks/>
          </p:cNvSpPr>
          <p:nvPr/>
        </p:nvSpPr>
        <p:spPr bwMode="auto">
          <a:xfrm>
            <a:off x="2220183" y="747716"/>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48" name="図 47">
            <a:extLst>
              <a:ext uri="{FF2B5EF4-FFF2-40B4-BE49-F238E27FC236}">
                <a16:creationId xmlns:a16="http://schemas.microsoft.com/office/drawing/2014/main" id="{E7DE11A4-4872-07FF-3009-499688293271}"/>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16437" t="8899" r="17483" b="10655"/>
          <a:stretch/>
        </p:blipFill>
        <p:spPr>
          <a:xfrm>
            <a:off x="3464455" y="1889428"/>
            <a:ext cx="373759" cy="455011"/>
          </a:xfrm>
          <a:prstGeom prst="rect">
            <a:avLst/>
          </a:prstGeom>
        </p:spPr>
      </p:pic>
      <p:sp>
        <p:nvSpPr>
          <p:cNvPr id="49" name="テキスト ボックス 48">
            <a:extLst>
              <a:ext uri="{FF2B5EF4-FFF2-40B4-BE49-F238E27FC236}">
                <a16:creationId xmlns:a16="http://schemas.microsoft.com/office/drawing/2014/main" id="{948262C7-19D6-C317-EDB2-6DB06531E21B}"/>
              </a:ext>
            </a:extLst>
          </p:cNvPr>
          <p:cNvSpPr txBox="1"/>
          <p:nvPr/>
        </p:nvSpPr>
        <p:spPr>
          <a:xfrm>
            <a:off x="151904" y="2003276"/>
            <a:ext cx="3425938" cy="338554"/>
          </a:xfrm>
          <a:prstGeom prst="rect">
            <a:avLst/>
          </a:prstGeom>
          <a:noFill/>
        </p:spPr>
        <p:txBody>
          <a:bodyPr wrap="none" rtlCol="0">
            <a:spAutoFit/>
          </a:bodyPr>
          <a:lstStyle/>
          <a:p>
            <a:r>
              <a:rPr kumimoji="1" lang="ja-JP" altLang="en-US" sz="1600" dirty="0">
                <a:solidFill>
                  <a:schemeClr val="accent1"/>
                </a:solidFill>
                <a:latin typeface="BIZ UDPゴシック" panose="020B0400000000000000" pitchFamily="50" charset="-128"/>
                <a:ea typeface="BIZ UDPゴシック" panose="020B0400000000000000" pitchFamily="50" charset="-128"/>
              </a:rPr>
              <a:t>耐塩害仕様で海の近くの設置に最適</a:t>
            </a:r>
          </a:p>
        </p:txBody>
      </p:sp>
      <p:pic>
        <p:nvPicPr>
          <p:cNvPr id="50" name="図 49"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2617A4C9-1481-1F26-5633-FFBC44271E1E}"/>
              </a:ext>
            </a:extLst>
          </p:cNvPr>
          <p:cNvPicPr>
            <a:picLocks noChangeAspect="1"/>
          </p:cNvPicPr>
          <p:nvPr/>
        </p:nvPicPr>
        <p:blipFill>
          <a:blip r:embed="rId26" cstate="print">
            <a:extLst>
              <a:ext uri="{28A0092B-C50C-407E-A947-70E740481C1C}">
                <a14:useLocalDpi xmlns:a14="http://schemas.microsoft.com/office/drawing/2010/main" val="0"/>
              </a:ext>
            </a:extLst>
          </a:blip>
          <a:srcRect l="49737"/>
          <a:stretch/>
        </p:blipFill>
        <p:spPr>
          <a:xfrm>
            <a:off x="4722081" y="976969"/>
            <a:ext cx="1344402" cy="2588424"/>
          </a:xfrm>
          <a:prstGeom prst="rect">
            <a:avLst/>
          </a:prstGeom>
        </p:spPr>
      </p:pic>
      <p:sp>
        <p:nvSpPr>
          <p:cNvPr id="54" name="テキスト ボックス 53">
            <a:extLst>
              <a:ext uri="{FF2B5EF4-FFF2-40B4-BE49-F238E27FC236}">
                <a16:creationId xmlns:a16="http://schemas.microsoft.com/office/drawing/2014/main" id="{1BF13A91-3BF7-79F3-1642-D4015A10983B}"/>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5" name="テキスト ボックス 54">
            <a:extLst>
              <a:ext uri="{FF2B5EF4-FFF2-40B4-BE49-F238E27FC236}">
                <a16:creationId xmlns:a16="http://schemas.microsoft.com/office/drawing/2014/main" id="{4700DACA-AACC-DF94-3ADC-1AA4A784FEB6}"/>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6" name="矢印: 右 55">
            <a:extLst>
              <a:ext uri="{FF2B5EF4-FFF2-40B4-BE49-F238E27FC236}">
                <a16:creationId xmlns:a16="http://schemas.microsoft.com/office/drawing/2014/main" id="{D0A7A62D-EE03-D384-5C14-C2277FBB947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a:extLst>
              <a:ext uri="{FF2B5EF4-FFF2-40B4-BE49-F238E27FC236}">
                <a16:creationId xmlns:a16="http://schemas.microsoft.com/office/drawing/2014/main" id="{07DBD1AF-70B7-F7EB-8066-3453032B714E}"/>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3" name="Rectangle 16">
            <a:extLst>
              <a:ext uri="{FF2B5EF4-FFF2-40B4-BE49-F238E27FC236}">
                <a16:creationId xmlns:a16="http://schemas.microsoft.com/office/drawing/2014/main" id="{648B2B79-B118-2C86-3C44-BA06577CB09F}"/>
              </a:ext>
            </a:extLst>
          </p:cNvPr>
          <p:cNvSpPr>
            <a:spLocks/>
          </p:cNvSpPr>
          <p:nvPr/>
        </p:nvSpPr>
        <p:spPr bwMode="auto">
          <a:xfrm>
            <a:off x="5980792" y="23750"/>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62712"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0984"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39577"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86818" y="6756827"/>
            <a:ext cx="1206686" cy="1644323"/>
          </a:xfrm>
          <a:prstGeom prst="rect">
            <a:avLst/>
          </a:prstGeom>
        </p:spPr>
      </p:pic>
      <p:sp>
        <p:nvSpPr>
          <p:cNvPr id="146" name="テキスト ボックス 145"/>
          <p:cNvSpPr txBox="1"/>
          <p:nvPr/>
        </p:nvSpPr>
        <p:spPr>
          <a:xfrm>
            <a:off x="7012386"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79260"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05675"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61168"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54437"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62070"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26304"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11917"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36493"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24385"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2.61</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12</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37,800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24,400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9,300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Rectangle 16">
            <a:extLst>
              <a:ext uri="{FF2B5EF4-FFF2-40B4-BE49-F238E27FC236}">
                <a16:creationId xmlns:a16="http://schemas.microsoft.com/office/drawing/2014/main" id="{7087BE96-C657-13F2-BB58-80E5C389F02D}"/>
              </a:ext>
            </a:extLst>
          </p:cNvPr>
          <p:cNvSpPr>
            <a:spLocks/>
          </p:cNvSpPr>
          <p:nvPr/>
        </p:nvSpPr>
        <p:spPr bwMode="auto">
          <a:xfrm>
            <a:off x="5980792" y="23750"/>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4985</TotalTime>
  <Words>1596</Words>
  <Application>Microsoft Office PowerPoint</Application>
  <PresentationFormat>A3 297x420 mm</PresentationFormat>
  <Paragraphs>210</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327</cp:revision>
  <cp:lastPrinted>2023-12-13T05:58:51Z</cp:lastPrinted>
  <dcterms:created xsi:type="dcterms:W3CDTF">2020-12-15T06:24:16Z</dcterms:created>
  <dcterms:modified xsi:type="dcterms:W3CDTF">2025-12-18T07:11:56Z</dcterms:modified>
</cp:coreProperties>
</file>