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4" r:id="rId2"/>
    <p:sldId id="266" r:id="rId3"/>
  </p:sldIdLst>
  <p:sldSz cx="12801600" cy="9601200" type="A3"/>
  <p:notesSz cx="9866313" cy="67357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F6F6"/>
    <a:srgbClr val="ECECEC"/>
    <a:srgbClr val="FFE1E1"/>
    <a:srgbClr val="B9E0B4"/>
    <a:srgbClr val="F0975A"/>
    <a:srgbClr val="FFE9B3"/>
    <a:srgbClr val="103879"/>
    <a:srgbClr val="ECB2B2"/>
    <a:srgbClr val="EB3644"/>
    <a:srgbClr val="DEE9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88" autoAdjust="0"/>
    <p:restoredTop sz="91872" autoAdjust="0"/>
  </p:normalViewPr>
  <p:slideViewPr>
    <p:cSldViewPr snapToGrid="0">
      <p:cViewPr>
        <p:scale>
          <a:sx n="75" d="100"/>
          <a:sy n="75" d="100"/>
        </p:scale>
        <p:origin x="1710" y="336"/>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8000" y="0"/>
            <a:ext cx="4276725" cy="338138"/>
          </a:xfrm>
          <a:prstGeom prst="rect">
            <a:avLst/>
          </a:prstGeom>
        </p:spPr>
        <p:txBody>
          <a:bodyPr vert="horz" lIns="91440" tIns="45720" rIns="91440" bIns="45720" rtlCol="0"/>
          <a:lstStyle>
            <a:lvl1pPr algn="r">
              <a:defRPr sz="1200"/>
            </a:lvl1pPr>
          </a:lstStyle>
          <a:p>
            <a:fld id="{0C58EF74-72C3-47D3-9E6E-294A98BBDCEF}" type="datetimeFigureOut">
              <a:rPr kumimoji="1" lang="ja-JP" altLang="en-US" smtClean="0"/>
              <a:t>2025/12/18</a:t>
            </a:fld>
            <a:endParaRPr kumimoji="1" lang="ja-JP" altLang="en-US"/>
          </a:p>
        </p:txBody>
      </p:sp>
      <p:sp>
        <p:nvSpPr>
          <p:cNvPr id="4" name="フッター プレースホルダー 3"/>
          <p:cNvSpPr>
            <a:spLocks noGrp="1"/>
          </p:cNvSpPr>
          <p:nvPr>
            <p:ph type="ftr" sz="quarter" idx="2"/>
          </p:nvPr>
        </p:nvSpPr>
        <p:spPr>
          <a:xfrm>
            <a:off x="0" y="6397625"/>
            <a:ext cx="4275138" cy="33813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8000" y="6397625"/>
            <a:ext cx="4276725" cy="338138"/>
          </a:xfrm>
          <a:prstGeom prst="rect">
            <a:avLst/>
          </a:prstGeom>
        </p:spPr>
        <p:txBody>
          <a:bodyPr vert="horz" lIns="91440" tIns="45720" rIns="91440" bIns="45720" rtlCol="0" anchor="b"/>
          <a:lstStyle>
            <a:lvl1pPr algn="r">
              <a:defRPr sz="1200"/>
            </a:lvl1pPr>
          </a:lstStyle>
          <a:p>
            <a:fld id="{0D093284-5B8D-4CFD-8AED-FC95B052486C}" type="slidenum">
              <a:rPr kumimoji="1" lang="ja-JP" altLang="en-US" smtClean="0"/>
              <a:t>‹#›</a:t>
            </a:fld>
            <a:endParaRPr kumimoji="1" lang="ja-JP" altLang="en-US"/>
          </a:p>
        </p:txBody>
      </p:sp>
    </p:spTree>
    <p:extLst>
      <p:ext uri="{BB962C8B-B14F-4D97-AF65-F5344CB8AC3E}">
        <p14:creationId xmlns:p14="http://schemas.microsoft.com/office/powerpoint/2010/main" val="94494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275138" cy="338138"/>
          </a:xfrm>
          <a:prstGeom prst="rect">
            <a:avLst/>
          </a:prstGeom>
        </p:spPr>
        <p:txBody>
          <a:bodyPr vert="horz" lIns="91434" tIns="45717" rIns="91434"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5588001" y="0"/>
            <a:ext cx="4276725" cy="338138"/>
          </a:xfrm>
          <a:prstGeom prst="rect">
            <a:avLst/>
          </a:prstGeom>
        </p:spPr>
        <p:txBody>
          <a:bodyPr vert="horz" lIns="91434" tIns="45717" rIns="91434" bIns="45717" rtlCol="0"/>
          <a:lstStyle>
            <a:lvl1pPr algn="r">
              <a:defRPr sz="1200"/>
            </a:lvl1pPr>
          </a:lstStyle>
          <a:p>
            <a:fld id="{3BEB7AA9-D0C3-4E39-A644-74EA938EBC65}" type="datetimeFigureOut">
              <a:rPr kumimoji="1" lang="ja-JP" altLang="en-US" smtClean="0"/>
              <a:t>2025/12/18</a:t>
            </a:fld>
            <a:endParaRPr kumimoji="1" lang="ja-JP" altLang="en-US"/>
          </a:p>
        </p:txBody>
      </p:sp>
      <p:sp>
        <p:nvSpPr>
          <p:cNvPr id="4" name="スライド イメージ プレースホルダー 3"/>
          <p:cNvSpPr>
            <a:spLocks noGrp="1" noRot="1" noChangeAspect="1"/>
          </p:cNvSpPr>
          <p:nvPr>
            <p:ph type="sldImg" idx="2"/>
          </p:nvPr>
        </p:nvSpPr>
        <p:spPr>
          <a:xfrm>
            <a:off x="3417888" y="841375"/>
            <a:ext cx="3032125" cy="2273300"/>
          </a:xfrm>
          <a:prstGeom prst="rect">
            <a:avLst/>
          </a:prstGeom>
          <a:noFill/>
          <a:ln w="12700">
            <a:solidFill>
              <a:prstClr val="black"/>
            </a:solidFill>
          </a:ln>
        </p:spPr>
        <p:txBody>
          <a:bodyPr vert="horz" lIns="91434" tIns="45717" rIns="91434" bIns="45717" rtlCol="0" anchor="ctr"/>
          <a:lstStyle/>
          <a:p>
            <a:endParaRPr lang="ja-JP" altLang="en-US"/>
          </a:p>
        </p:txBody>
      </p:sp>
      <p:sp>
        <p:nvSpPr>
          <p:cNvPr id="5" name="ノート プレースホルダー 4"/>
          <p:cNvSpPr>
            <a:spLocks noGrp="1"/>
          </p:cNvSpPr>
          <p:nvPr>
            <p:ph type="body" sz="quarter" idx="3"/>
          </p:nvPr>
        </p:nvSpPr>
        <p:spPr>
          <a:xfrm>
            <a:off x="987425" y="3241676"/>
            <a:ext cx="7893050" cy="2652713"/>
          </a:xfrm>
          <a:prstGeom prst="rect">
            <a:avLst/>
          </a:prstGeom>
        </p:spPr>
        <p:txBody>
          <a:bodyPr vert="horz" lIns="91434" tIns="45717" rIns="91434" bIns="457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397625"/>
            <a:ext cx="4275138" cy="338138"/>
          </a:xfrm>
          <a:prstGeom prst="rect">
            <a:avLst/>
          </a:prstGeom>
        </p:spPr>
        <p:txBody>
          <a:bodyPr vert="horz" lIns="91434" tIns="45717" rIns="91434"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588001" y="6397625"/>
            <a:ext cx="4276725" cy="338138"/>
          </a:xfrm>
          <a:prstGeom prst="rect">
            <a:avLst/>
          </a:prstGeom>
        </p:spPr>
        <p:txBody>
          <a:bodyPr vert="horz" lIns="91434" tIns="45717" rIns="91434" bIns="45717" rtlCol="0" anchor="b"/>
          <a:lstStyle>
            <a:lvl1pPr algn="r">
              <a:defRPr sz="1200"/>
            </a:lvl1pPr>
          </a:lstStyle>
          <a:p>
            <a:fld id="{AF620734-2E1A-4476-9876-54DA5171AC29}" type="slidenum">
              <a:rPr kumimoji="1" lang="ja-JP" altLang="en-US" smtClean="0"/>
              <a:t>‹#›</a:t>
            </a:fld>
            <a:endParaRPr kumimoji="1" lang="ja-JP" altLang="en-US"/>
          </a:p>
        </p:txBody>
      </p:sp>
    </p:spTree>
    <p:extLst>
      <p:ext uri="{BB962C8B-B14F-4D97-AF65-F5344CB8AC3E}">
        <p14:creationId xmlns:p14="http://schemas.microsoft.com/office/powerpoint/2010/main" val="30358542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F620734-2E1A-4476-9876-54DA5171AC29}" type="slidenum">
              <a:rPr kumimoji="1" lang="ja-JP" altLang="en-US" smtClean="0"/>
              <a:t>1</a:t>
            </a:fld>
            <a:endParaRPr kumimoji="1" lang="ja-JP" altLang="en-US"/>
          </a:p>
        </p:txBody>
      </p:sp>
    </p:spTree>
    <p:extLst>
      <p:ext uri="{BB962C8B-B14F-4D97-AF65-F5344CB8AC3E}">
        <p14:creationId xmlns:p14="http://schemas.microsoft.com/office/powerpoint/2010/main" val="3822803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171" rtl="0" eaLnBrk="1" fontAlgn="auto" latinLnBrk="0" hangingPunct="1">
              <a:lnSpc>
                <a:spcPct val="100000"/>
              </a:lnSpc>
              <a:spcBef>
                <a:spcPts val="0"/>
              </a:spcBef>
              <a:spcAft>
                <a:spcPts val="0"/>
              </a:spcAft>
              <a:buClrTx/>
              <a:buSzTx/>
              <a:buFontTx/>
              <a:buNone/>
              <a:tabLst/>
              <a:defRPr/>
            </a:pPr>
            <a:fld id="{AF620734-2E1A-4476-9876-54DA5171AC29}"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171"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3537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98041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1383208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13626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45232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34958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29751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1"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962628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844935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2312975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12386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図を追加</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1C7D5E0-5B79-4097-B91E-839C56C35C0B}" type="datetimeFigureOut">
              <a:rPr kumimoji="1" lang="ja-JP" altLang="en-US" smtClean="0"/>
              <a:t>2025/12/18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83330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21C7D5E0-5B79-4097-B91E-839C56C35C0B}" type="datetimeFigureOut">
              <a:rPr kumimoji="1" lang="ja-JP" altLang="en-US" smtClean="0"/>
              <a:t>2025/12/18</a:t>
            </a:fld>
            <a:endParaRPr kumimoji="1" lang="ja-JP" altLang="en-US"/>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B1F6570-7B09-43C6-B07E-B224B228638D}" type="slidenum">
              <a:rPr kumimoji="1" lang="ja-JP" altLang="en-US" smtClean="0"/>
              <a:t>‹#›</a:t>
            </a:fld>
            <a:endParaRPr kumimoji="1" lang="ja-JP" altLang="en-US"/>
          </a:p>
        </p:txBody>
      </p:sp>
    </p:spTree>
    <p:extLst>
      <p:ext uri="{BB962C8B-B14F-4D97-AF65-F5344CB8AC3E}">
        <p14:creationId xmlns:p14="http://schemas.microsoft.com/office/powerpoint/2010/main" val="40688023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eg"/><Relationship Id="rId25"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31.png"/><Relationship Id="rId18" Type="http://schemas.openxmlformats.org/officeDocument/2006/relationships/image" Target="../media/image36.png"/><Relationship Id="rId26" Type="http://schemas.openxmlformats.org/officeDocument/2006/relationships/image" Target="../media/image7.png"/><Relationship Id="rId3" Type="http://schemas.openxmlformats.org/officeDocument/2006/relationships/image" Target="../media/image26.png"/><Relationship Id="rId21" Type="http://schemas.openxmlformats.org/officeDocument/2006/relationships/image" Target="../media/image38.png"/><Relationship Id="rId7" Type="http://schemas.openxmlformats.org/officeDocument/2006/relationships/image" Target="../media/image2.png"/><Relationship Id="rId12" Type="http://schemas.openxmlformats.org/officeDocument/2006/relationships/image" Target="../media/image30.png"/><Relationship Id="rId17" Type="http://schemas.openxmlformats.org/officeDocument/2006/relationships/image" Target="../media/image35.png"/><Relationship Id="rId25"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image" Target="../media/image34.jpeg"/><Relationship Id="rId20" Type="http://schemas.openxmlformats.org/officeDocument/2006/relationships/image" Target="../media/image37.jpeg"/><Relationship Id="rId29"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29.png"/><Relationship Id="rId24" Type="http://schemas.openxmlformats.org/officeDocument/2006/relationships/image" Target="../media/image41.emf"/><Relationship Id="rId5" Type="http://schemas.openxmlformats.org/officeDocument/2006/relationships/image" Target="../media/image28.png"/><Relationship Id="rId15" Type="http://schemas.openxmlformats.org/officeDocument/2006/relationships/image" Target="../media/image33.jpeg"/><Relationship Id="rId23" Type="http://schemas.openxmlformats.org/officeDocument/2006/relationships/image" Target="../media/image40.jpg"/><Relationship Id="rId28" Type="http://schemas.openxmlformats.org/officeDocument/2006/relationships/image" Target="../media/image43.svg"/><Relationship Id="rId10" Type="http://schemas.openxmlformats.org/officeDocument/2006/relationships/image" Target="../media/image5.png"/><Relationship Id="rId19" Type="http://schemas.openxmlformats.org/officeDocument/2006/relationships/image" Target="../media/image11.png"/><Relationship Id="rId4" Type="http://schemas.openxmlformats.org/officeDocument/2006/relationships/image" Target="../media/image27.svg"/><Relationship Id="rId9" Type="http://schemas.openxmlformats.org/officeDocument/2006/relationships/image" Target="../media/image4.png"/><Relationship Id="rId14" Type="http://schemas.openxmlformats.org/officeDocument/2006/relationships/image" Target="../media/image32.png"/><Relationship Id="rId22" Type="http://schemas.openxmlformats.org/officeDocument/2006/relationships/image" Target="../media/image39.png"/><Relationship Id="rId27"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3" name="直線コネクタ 9">
            <a:extLst>
              <a:ext uri="{FF2B5EF4-FFF2-40B4-BE49-F238E27FC236}">
                <a16:creationId xmlns:a16="http://schemas.microsoft.com/office/drawing/2014/main" id="{8620F087-255F-EB0A-1C24-86FB89F65E1B}"/>
              </a:ext>
            </a:extLst>
          </p:cNvPr>
          <p:cNvCxnSpPr>
            <a:cxnSpLocks noChangeShapeType="1"/>
          </p:cNvCxnSpPr>
          <p:nvPr/>
        </p:nvCxnSpPr>
        <p:spPr bwMode="auto">
          <a:xfrm>
            <a:off x="6846858" y="3761391"/>
            <a:ext cx="5805026" cy="871"/>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正方形/長方形 12"/>
          <p:cNvSpPr>
            <a:spLocks noChangeArrowheads="1"/>
          </p:cNvSpPr>
          <p:nvPr/>
        </p:nvSpPr>
        <p:spPr bwMode="auto">
          <a:xfrm>
            <a:off x="7579518" y="-6554"/>
            <a:ext cx="1056424"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a:no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自然冷媒</a:t>
            </a:r>
            <a:r>
              <a:rPr lang="en-US" altLang="ja-JP"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CO</a:t>
            </a:r>
            <a:r>
              <a:rPr lang="en-US" altLang="ja-JP" sz="6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2</a:t>
            </a: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家庭用</a:t>
            </a:r>
          </a:p>
          <a:p>
            <a:pPr algn="ctr" eaLnBrk="1">
              <a:spcBef>
                <a:spcPct val="0"/>
              </a:spcBef>
              <a:buSzTx/>
              <a:buFontTx/>
              <a:buNone/>
            </a:pPr>
            <a:r>
              <a:rPr lang="ja-JP" altLang="en-US" sz="105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14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2000" b="1" dirty="0">
                <a:solidFill>
                  <a:schemeClr val="bg1"/>
                </a:solidFill>
                <a:latin typeface="Meiryo UI" panose="020B0604030504040204" pitchFamily="50" charset="-128"/>
                <a:ea typeface="Meiryo UI" panose="020B0604030504040204" pitchFamily="50" charset="-128"/>
                <a:sym typeface="HGP創英角ｺﾞｼｯｸUB" panose="020B0900000000000000" pitchFamily="50" charset="-128"/>
              </a:rPr>
              <a:t>コロナエコキュート</a:t>
            </a:r>
          </a:p>
        </p:txBody>
      </p:sp>
      <p:pic>
        <p:nvPicPr>
          <p:cNvPr id="11" name="図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4">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ふろ自動</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スイッチオン</a:t>
                  </a:r>
                  <a:endParaRPr lang="ja-JP" altLang="en-US" sz="500">
                    <a:ea typeface="ＭＳ Ｐゴシック" panose="020B0600070205080204" pitchFamily="50" charset="-128"/>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お湯はり開始</a:t>
                  </a:r>
                  <a:endParaRPr lang="ja-JP" altLang="en-US" sz="500">
                    <a:ea typeface="ＭＳ Ｐゴシック" panose="020B0600070205080204" pitchFamily="50" charset="-128"/>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設定された湯温・</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湯量でお湯はり停止</a:t>
                  </a:r>
                  <a:endParaRPr lang="ja-JP" altLang="en-US" sz="500">
                    <a:ea typeface="ＭＳ Ｐゴシック" panose="020B0600070205080204" pitchFamily="50" charset="-128"/>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メロディと音声</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ガイドでお知らせ</a:t>
                  </a:r>
                  <a:endParaRPr lang="ja-JP" altLang="en-US" sz="500">
                    <a:ea typeface="ＭＳ Ｐゴシック" panose="020B0600070205080204" pitchFamily="50" charset="-128"/>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入浴を待機</a:t>
                  </a:r>
                  <a:endParaRPr lang="ja-JP" altLang="en-US" sz="500">
                    <a:ea typeface="ＭＳ Ｐゴシック" panose="020B0600070205080204" pitchFamily="50" charset="-128"/>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入浴を検知して</a:t>
                  </a:r>
                  <a:endParaRPr lang="ja-JP" altLang="en-US" sz="500">
                    <a:ea typeface="ＭＳ Ｐゴシック" panose="020B0600070205080204" pitchFamily="50" charset="-128"/>
                  </a:endParaRPr>
                </a:p>
                <a:p>
                  <a:pPr algn="ctr" eaLnBrk="1">
                    <a:lnSpc>
                      <a:spcPct val="50000"/>
                    </a:lnSpc>
                    <a:spcBef>
                      <a:spcPts val="300"/>
                    </a:spcBef>
                    <a:buSzTx/>
                    <a:buFontTx/>
                    <a:buNone/>
                  </a:pPr>
                  <a:r>
                    <a:rPr lang="ja-JP" altLang="en-US" sz="500">
                      <a:latin typeface="ＭＳ Ｐゴシック" panose="020B0600070205080204" pitchFamily="50" charset="-128"/>
                      <a:ea typeface="ＭＳ Ｐゴシック" panose="020B0600070205080204" pitchFamily="50" charset="-128"/>
                      <a:sym typeface="ＭＳ Ｐゴシック" panose="020B0600070205080204" pitchFamily="50" charset="-128"/>
                    </a:rPr>
                    <a:t>設定湯温に追いだき</a:t>
                  </a:r>
                  <a:endParaRPr lang="ja-JP" altLang="en-US" sz="500">
                    <a:ea typeface="ＭＳ Ｐゴシック" panose="020B0600070205080204" pitchFamily="50" charset="-128"/>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22" name="Picture 429" descr="C:\Users\0128282\Desktop\アセット 1 - コピー.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2900">
                  <a:ea typeface="ＭＳ Ｐゴシック" panose="020B0600070205080204" pitchFamily="50" charset="-128"/>
                </a:endParaRPr>
              </a:p>
            </p:txBody>
          </p:sp>
          <p:pic>
            <p:nvPicPr>
              <p:cNvPr id="19" name="図 178"/>
              <p:cNvPicPr>
                <a:picLocks noChangeAspect="1"/>
              </p:cNvPicPr>
              <p:nvPr/>
            </p:nvPicPr>
            <p:blipFill>
              <a:blip r:embed="rId6">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2899" y="716576"/>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grpSp>
        <p:nvGrpSpPr>
          <p:cNvPr id="187" name="グループ化 186"/>
          <p:cNvGrpSpPr/>
          <p:nvPr/>
        </p:nvGrpSpPr>
        <p:grpSpPr>
          <a:xfrm>
            <a:off x="4553023" y="4890757"/>
            <a:ext cx="1018959" cy="2116656"/>
            <a:chOff x="4553023" y="4890757"/>
            <a:chExt cx="1018959" cy="2116656"/>
          </a:xfrm>
        </p:grpSpPr>
        <p:pic>
          <p:nvPicPr>
            <p:cNvPr id="188" name="Picture 2" descr="「スマートフォン」の画像検索結果"/>
            <p:cNvPicPr>
              <a:picLocks noChangeAspect="1" noChangeArrowheads="1"/>
            </p:cNvPicPr>
            <p:nvPr/>
          </p:nvPicPr>
          <p:blipFill>
            <a:blip r:embed="rId8" cstate="print">
              <a:extLst>
                <a:ext uri="{28A0092B-C50C-407E-A947-70E740481C1C}">
                  <a14:useLocalDpi xmlns:a14="http://schemas.microsoft.com/office/drawing/2010/main" val="0"/>
                </a:ext>
              </a:extLst>
            </a:blip>
            <a:srcRect l="29608" r="22359"/>
            <a:stretch>
              <a:fillRect/>
            </a:stretch>
          </p:blipFill>
          <p:spPr bwMode="auto">
            <a:xfrm>
              <a:off x="4553023" y="4890757"/>
              <a:ext cx="1018959" cy="211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図 188"/>
            <p:cNvPicPr>
              <a:picLocks noChangeAspect="1"/>
            </p:cNvPicPr>
            <p:nvPr/>
          </p:nvPicPr>
          <p:blipFill rotWithShape="1">
            <a:blip r:embed="rId9"/>
            <a:srcRect b="20647"/>
            <a:stretch/>
          </p:blipFill>
          <p:spPr>
            <a:xfrm>
              <a:off x="4652057" y="5196348"/>
              <a:ext cx="763793" cy="1533426"/>
            </a:xfrm>
            <a:prstGeom prst="rect">
              <a:avLst/>
            </a:prstGeom>
          </p:spPr>
        </p:pic>
        <p:pic>
          <p:nvPicPr>
            <p:cNvPr id="190" name="図 189"/>
            <p:cNvPicPr>
              <a:picLocks noChangeAspect="1"/>
            </p:cNvPicPr>
            <p:nvPr/>
          </p:nvPicPr>
          <p:blipFill rotWithShape="1">
            <a:blip r:embed="rId9"/>
            <a:srcRect t="93213"/>
            <a:stretch/>
          </p:blipFill>
          <p:spPr>
            <a:xfrm>
              <a:off x="4644106" y="6594445"/>
              <a:ext cx="766167" cy="131560"/>
            </a:xfrm>
            <a:prstGeom prst="rect">
              <a:avLst/>
            </a:prstGeom>
          </p:spPr>
        </p:pic>
      </p:grpSp>
      <p:sp>
        <p:nvSpPr>
          <p:cNvPr id="191" name="テキスト ボックス 190"/>
          <p:cNvSpPr txBox="1"/>
          <p:nvPr/>
        </p:nvSpPr>
        <p:spPr>
          <a:xfrm>
            <a:off x="4080205" y="6960378"/>
            <a:ext cx="2492990" cy="184666"/>
          </a:xfrm>
          <a:prstGeom prst="rect">
            <a:avLst/>
          </a:prstGeom>
          <a:noFill/>
        </p:spPr>
        <p:txBody>
          <a:bodyPr wrap="none" rtlCol="0">
            <a:spAutoFit/>
          </a:bodyPr>
          <a:lstStyle/>
          <a:p>
            <a:r>
              <a:rPr kumimoji="1" lang="en-US" altLang="ja-JP" sz="600" dirty="0"/>
              <a:t>※</a:t>
            </a:r>
            <a:r>
              <a:rPr kumimoji="1" lang="ja-JP" altLang="en-US" sz="600" dirty="0"/>
              <a:t>無線</a:t>
            </a:r>
            <a:r>
              <a:rPr kumimoji="1" lang="en-US" altLang="ja-JP" sz="600" dirty="0">
                <a:latin typeface="メイリオ" panose="020B0604030504040204" pitchFamily="50" charset="-128"/>
                <a:ea typeface="メイリオ" panose="020B0604030504040204" pitchFamily="50" charset="-128"/>
              </a:rPr>
              <a:t>LAN</a:t>
            </a:r>
            <a:r>
              <a:rPr kumimoji="1" lang="ja-JP" altLang="en-US" sz="600" dirty="0"/>
              <a:t>対応インターホンリモコンのみアプリに接続できます。</a:t>
            </a:r>
          </a:p>
        </p:txBody>
      </p:sp>
      <p:pic>
        <p:nvPicPr>
          <p:cNvPr id="192" name="図 19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984212">
            <a:off x="6208119" y="4308784"/>
            <a:ext cx="341778" cy="113621"/>
          </a:xfrm>
          <a:prstGeom prst="rect">
            <a:avLst/>
          </a:prstGeom>
        </p:spPr>
      </p:pic>
      <p:pic>
        <p:nvPicPr>
          <p:cNvPr id="275" name="図 27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615788" flipH="1">
            <a:off x="4484696" y="4284148"/>
            <a:ext cx="341778" cy="113621"/>
          </a:xfrm>
          <a:prstGeom prst="rect">
            <a:avLst/>
          </a:prstGeom>
        </p:spPr>
      </p:pic>
      <p:pic>
        <p:nvPicPr>
          <p:cNvPr id="276" name="図 2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44397" y="5065977"/>
            <a:ext cx="705409" cy="705409"/>
          </a:xfrm>
          <a:prstGeom prst="rect">
            <a:avLst/>
          </a:prstGeom>
          <a:ln>
            <a:noFill/>
          </a:ln>
          <a:effectLst>
            <a:outerShdw blurRad="63500" sx="102000" sy="102000" algn="ctr" rotWithShape="0">
              <a:prstClr val="black">
                <a:alpha val="40000"/>
              </a:prstClr>
            </a:outerShdw>
          </a:effectLst>
        </p:spPr>
      </p:pic>
      <p:sp>
        <p:nvSpPr>
          <p:cNvPr id="277" name="テキスト ボックス 8"/>
          <p:cNvSpPr txBox="1">
            <a:spLocks noChangeArrowheads="1"/>
          </p:cNvSpPr>
          <p:nvPr/>
        </p:nvSpPr>
        <p:spPr bwMode="auto">
          <a:xfrm>
            <a:off x="103902" y="7452685"/>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遠隔操作</a:t>
            </a:r>
          </a:p>
        </p:txBody>
      </p:sp>
      <p:sp>
        <p:nvSpPr>
          <p:cNvPr id="303" name="テキスト ボックス 289"/>
          <p:cNvSpPr txBox="1">
            <a:spLocks noChangeArrowheads="1"/>
          </p:cNvSpPr>
          <p:nvPr/>
        </p:nvSpPr>
        <p:spPr bwMode="auto">
          <a:xfrm>
            <a:off x="3280315" y="7422341"/>
            <a:ext cx="88838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見える化</a:t>
            </a:r>
          </a:p>
        </p:txBody>
      </p:sp>
      <p:sp>
        <p:nvSpPr>
          <p:cNvPr id="304" name="正方形/長方形 290"/>
          <p:cNvSpPr>
            <a:spLocks noChangeArrowheads="1"/>
          </p:cNvSpPr>
          <p:nvPr/>
        </p:nvSpPr>
        <p:spPr bwMode="auto">
          <a:xfrm>
            <a:off x="3351171" y="7877024"/>
            <a:ext cx="32688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■お湯使用量</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日、</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週間、</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か月、</a:t>
            </a:r>
            <a:r>
              <a:rPr kumimoji="1" lang="en-US" altLang="ja-JP" sz="900" dirty="0">
                <a:latin typeface="メイリオ" panose="020B0604030504040204" pitchFamily="50" charset="-128"/>
                <a:ea typeface="メイリオ" panose="020B0604030504040204" pitchFamily="50" charset="-128"/>
              </a:rPr>
              <a:t>1</a:t>
            </a:r>
            <a:r>
              <a:rPr kumimoji="1" lang="ja-JP" altLang="en-US" sz="900" dirty="0">
                <a:latin typeface="メイリオ" panose="020B0604030504040204" pitchFamily="50" charset="-128"/>
                <a:ea typeface="メイリオ" panose="020B0604030504040204" pitchFamily="50" charset="-128"/>
              </a:rPr>
              <a:t>年間</a:t>
            </a:r>
            <a:r>
              <a:rPr kumimoji="1" lang="en-US" altLang="ja-JP" sz="900" dirty="0">
                <a:latin typeface="メイリオ" panose="020B0604030504040204" pitchFamily="50" charset="-128"/>
                <a:ea typeface="メイリオ" panose="020B0604030504040204" pitchFamily="50" charset="-128"/>
              </a:rPr>
              <a:t>)</a:t>
            </a:r>
            <a:r>
              <a:rPr kumimoji="1" lang="ja-JP" altLang="en-US" sz="900" dirty="0">
                <a:latin typeface="メイリオ" panose="020B0604030504040204" pitchFamily="50" charset="-128"/>
                <a:ea typeface="メイリオ" panose="020B0604030504040204" pitchFamily="50" charset="-128"/>
              </a:rPr>
              <a:t>　 ■貯湯量　　</a:t>
            </a:r>
            <a:endParaRPr kumimoji="1" lang="en-US" altLang="ja-JP" sz="900" dirty="0">
              <a:latin typeface="メイリオ" panose="020B0604030504040204" pitchFamily="50" charset="-128"/>
              <a:ea typeface="メイリオ" panose="020B0604030504040204" pitchFamily="50" charset="-128"/>
            </a:endParaRPr>
          </a:p>
        </p:txBody>
      </p:sp>
      <p:sp>
        <p:nvSpPr>
          <p:cNvPr id="305" name="正方形/長方形 291"/>
          <p:cNvSpPr>
            <a:spLocks noChangeArrowheads="1"/>
          </p:cNvSpPr>
          <p:nvPr/>
        </p:nvSpPr>
        <p:spPr bwMode="auto">
          <a:xfrm>
            <a:off x="3350195" y="8096656"/>
            <a:ext cx="33009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■使用可能湯量　■給湯温度　■ふろ温度　■湯はり状況</a:t>
            </a:r>
            <a:endParaRPr kumimoji="1" lang="en-US" altLang="ja-JP" sz="900" dirty="0">
              <a:latin typeface="メイリオ" panose="020B0604030504040204" pitchFamily="50" charset="-128"/>
              <a:ea typeface="メイリオ" panose="020B0604030504040204" pitchFamily="50" charset="-128"/>
            </a:endParaRPr>
          </a:p>
        </p:txBody>
      </p:sp>
      <p:sp>
        <p:nvSpPr>
          <p:cNvPr id="306" name="テキスト ボックス 292"/>
          <p:cNvSpPr txBox="1">
            <a:spLocks noChangeArrowheads="1"/>
          </p:cNvSpPr>
          <p:nvPr/>
        </p:nvSpPr>
        <p:spPr bwMode="auto">
          <a:xfrm>
            <a:off x="80464" y="8574067"/>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自宅みまもり</a:t>
            </a:r>
          </a:p>
        </p:txBody>
      </p:sp>
      <p:sp>
        <p:nvSpPr>
          <p:cNvPr id="307" name="テキスト ボックス 293"/>
          <p:cNvSpPr txBox="1">
            <a:spLocks noChangeArrowheads="1"/>
          </p:cNvSpPr>
          <p:nvPr/>
        </p:nvSpPr>
        <p:spPr bwMode="auto">
          <a:xfrm>
            <a:off x="3319993" y="8473804"/>
            <a:ext cx="12330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latin typeface="BIZ UDPゴシック" panose="020B0400000000000000" pitchFamily="50" charset="-128"/>
                <a:ea typeface="BIZ UDPゴシック" panose="020B0400000000000000" pitchFamily="50" charset="-128"/>
              </a:rPr>
              <a:t>遠隔みまもり</a:t>
            </a:r>
          </a:p>
        </p:txBody>
      </p:sp>
      <p:sp>
        <p:nvSpPr>
          <p:cNvPr id="308" name="角丸四角形 17"/>
          <p:cNvSpPr>
            <a:spLocks noChangeArrowheads="1"/>
          </p:cNvSpPr>
          <p:nvPr/>
        </p:nvSpPr>
        <p:spPr bwMode="auto">
          <a:xfrm>
            <a:off x="1128470" y="7410401"/>
            <a:ext cx="178434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09" name="テキスト ボックス 19"/>
          <p:cNvSpPr txBox="1">
            <a:spLocks noChangeArrowheads="1"/>
          </p:cNvSpPr>
          <p:nvPr/>
        </p:nvSpPr>
        <p:spPr bwMode="auto">
          <a:xfrm>
            <a:off x="1128470" y="7455782"/>
            <a:ext cx="1873518" cy="338554"/>
          </a:xfrm>
          <a:prstGeom prst="rect">
            <a:avLst/>
          </a:prstGeom>
          <a:noFill/>
          <a:ln>
            <a:noFill/>
          </a:ln>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帰ってすぐにお風呂に入りたい時に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外出先からお湯はりできる！</a:t>
            </a:r>
          </a:p>
        </p:txBody>
      </p:sp>
      <p:sp>
        <p:nvSpPr>
          <p:cNvPr id="310" name="角丸四角形 305"/>
          <p:cNvSpPr>
            <a:spLocks noChangeArrowheads="1"/>
          </p:cNvSpPr>
          <p:nvPr/>
        </p:nvSpPr>
        <p:spPr bwMode="auto">
          <a:xfrm>
            <a:off x="4190135" y="7370951"/>
            <a:ext cx="2051213"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1" name="テキスト ボックス 258"/>
          <p:cNvSpPr txBox="1">
            <a:spLocks noChangeArrowheads="1"/>
          </p:cNvSpPr>
          <p:nvPr/>
        </p:nvSpPr>
        <p:spPr bwMode="auto">
          <a:xfrm>
            <a:off x="109790" y="9020397"/>
            <a:ext cx="3012363"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入浴者の入浴状況をスマホで確認できるから、</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高齢者やこどもの入浴をサポートします。</a:t>
            </a:r>
            <a:endParaRPr kumimoji="1" lang="en-US" altLang="ja-JP" sz="1050" dirty="0">
              <a:latin typeface="メイリオ" panose="020B0604030504040204" pitchFamily="50" charset="-128"/>
              <a:ea typeface="メイリオ" panose="020B0604030504040204" pitchFamily="50" charset="-128"/>
            </a:endParaRPr>
          </a:p>
        </p:txBody>
      </p:sp>
      <p:sp>
        <p:nvSpPr>
          <p:cNvPr id="312" name="テキスト ボックス 258"/>
          <p:cNvSpPr txBox="1">
            <a:spLocks noChangeArrowheads="1"/>
          </p:cNvSpPr>
          <p:nvPr/>
        </p:nvSpPr>
        <p:spPr bwMode="auto">
          <a:xfrm>
            <a:off x="3355527" y="8928428"/>
            <a:ext cx="301236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1050" dirty="0">
                <a:latin typeface="メイリオ" panose="020B0604030504040204" pitchFamily="50" charset="-128"/>
                <a:ea typeface="メイリオ" panose="020B0604030504040204" pitchFamily="50" charset="-128"/>
              </a:rPr>
              <a:t>遠隔地にあるエコキュートの使用状況を確認で</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きます。前日のお湯の使用有無、長湯を知らせ</a:t>
            </a:r>
            <a:endParaRPr kumimoji="1" lang="en-US" altLang="ja-JP" sz="1050" dirty="0">
              <a:latin typeface="メイリオ" panose="020B0604030504040204" pitchFamily="50" charset="-128"/>
              <a:ea typeface="メイリオ" panose="020B0604030504040204" pitchFamily="50" charset="-128"/>
            </a:endParaRPr>
          </a:p>
          <a:p>
            <a:pPr>
              <a:defRPr/>
            </a:pPr>
            <a:r>
              <a:rPr kumimoji="1" lang="ja-JP" altLang="en-US" sz="1050" dirty="0">
                <a:latin typeface="メイリオ" panose="020B0604030504040204" pitchFamily="50" charset="-128"/>
                <a:ea typeface="メイリオ" panose="020B0604030504040204" pitchFamily="50" charset="-128"/>
              </a:rPr>
              <a:t>する機能も。</a:t>
            </a:r>
            <a:endParaRPr kumimoji="1" lang="en-US" altLang="ja-JP" sz="1050" dirty="0">
              <a:latin typeface="メイリオ" panose="020B0604030504040204" pitchFamily="50" charset="-128"/>
              <a:ea typeface="メイリオ" panose="020B0604030504040204" pitchFamily="50" charset="-128"/>
            </a:endParaRPr>
          </a:p>
        </p:txBody>
      </p:sp>
      <p:sp>
        <p:nvSpPr>
          <p:cNvPr id="313" name="角丸四角形 322"/>
          <p:cNvSpPr>
            <a:spLocks noChangeArrowheads="1"/>
          </p:cNvSpPr>
          <p:nvPr/>
        </p:nvSpPr>
        <p:spPr bwMode="auto">
          <a:xfrm>
            <a:off x="1441933" y="8506716"/>
            <a:ext cx="1370077" cy="427037"/>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4" name="テキスト ボックス 323"/>
          <p:cNvSpPr txBox="1">
            <a:spLocks noChangeArrowheads="1"/>
          </p:cNvSpPr>
          <p:nvPr/>
        </p:nvSpPr>
        <p:spPr bwMode="auto">
          <a:xfrm>
            <a:off x="1516346" y="8572604"/>
            <a:ext cx="149240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家事の最中でもスマホ</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から簡単にチェック！</a:t>
            </a:r>
          </a:p>
        </p:txBody>
      </p:sp>
      <p:sp>
        <p:nvSpPr>
          <p:cNvPr id="315" name="角丸四角形 325"/>
          <p:cNvSpPr>
            <a:spLocks noChangeArrowheads="1"/>
          </p:cNvSpPr>
          <p:nvPr/>
        </p:nvSpPr>
        <p:spPr bwMode="auto">
          <a:xfrm>
            <a:off x="4563183" y="8441600"/>
            <a:ext cx="1362957" cy="428625"/>
          </a:xfrm>
          <a:prstGeom prst="roundRect">
            <a:avLst>
              <a:gd name="adj" fmla="val 16667"/>
            </a:avLst>
          </a:prstGeom>
          <a:solidFill>
            <a:srgbClr val="FFE1E1"/>
          </a:solidFill>
          <a:ln>
            <a:solidFill>
              <a:srgbClr val="FE5D55"/>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316" name="正方形/長方形 315"/>
          <p:cNvSpPr/>
          <p:nvPr/>
        </p:nvSpPr>
        <p:spPr>
          <a:xfrm>
            <a:off x="4636367" y="8505480"/>
            <a:ext cx="1249897" cy="338554"/>
          </a:xfrm>
          <a:prstGeom prst="rect">
            <a:avLst/>
          </a:prstGeom>
        </p:spPr>
        <p:txBody>
          <a:bodyPr wrap="squar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離れて暮らすご家族</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の見まもりに。</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317" name="テキスト ボックス 258"/>
          <p:cNvSpPr txBox="1">
            <a:spLocks noChangeArrowheads="1"/>
          </p:cNvSpPr>
          <p:nvPr/>
        </p:nvSpPr>
        <p:spPr bwMode="auto">
          <a:xfrm>
            <a:off x="95487" y="8164917"/>
            <a:ext cx="3070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■休止設定　■今日の湯増し休止　■ふろ自動一時停止</a:t>
            </a:r>
            <a:endParaRPr kumimoji="1" lang="en-US" altLang="ja-JP" sz="900" dirty="0">
              <a:latin typeface="メイリオ" panose="020B0604030504040204" pitchFamily="50" charset="-128"/>
              <a:ea typeface="メイリオ" panose="020B0604030504040204" pitchFamily="50" charset="-128"/>
            </a:endParaRPr>
          </a:p>
        </p:txBody>
      </p:sp>
      <p:sp>
        <p:nvSpPr>
          <p:cNvPr id="318" name="テキスト ボックス 258"/>
          <p:cNvSpPr txBox="1">
            <a:spLocks noChangeArrowheads="1"/>
          </p:cNvSpPr>
          <p:nvPr/>
        </p:nvSpPr>
        <p:spPr bwMode="auto">
          <a:xfrm>
            <a:off x="88830" y="7936170"/>
            <a:ext cx="24929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900" dirty="0">
                <a:latin typeface="メイリオ" panose="020B0604030504040204" pitchFamily="50" charset="-128"/>
                <a:ea typeface="メイリオ" panose="020B0604030504040204" pitchFamily="50" charset="-128"/>
              </a:rPr>
              <a:t>■ふろ自動　■ふろ予約　■タンク湯増し　</a:t>
            </a:r>
            <a:endParaRPr kumimoji="1" lang="en-US" altLang="ja-JP" sz="900" dirty="0">
              <a:latin typeface="メイリオ" panose="020B0604030504040204" pitchFamily="50" charset="-128"/>
              <a:ea typeface="メイリオ" panose="020B0604030504040204" pitchFamily="50" charset="-128"/>
            </a:endParaRPr>
          </a:p>
        </p:txBody>
      </p:sp>
      <p:sp>
        <p:nvSpPr>
          <p:cNvPr id="319" name="テキスト ボックス 318"/>
          <p:cNvSpPr txBox="1"/>
          <p:nvPr/>
        </p:nvSpPr>
        <p:spPr>
          <a:xfrm>
            <a:off x="434861" y="5267943"/>
            <a:ext cx="3796232" cy="415498"/>
          </a:xfrm>
          <a:prstGeom prst="rect">
            <a:avLst/>
          </a:prstGeom>
          <a:noFill/>
        </p:spPr>
        <p:txBody>
          <a:bodyPr wrap="none" rtlCol="0">
            <a:spAutoFit/>
          </a:bodyPr>
          <a:lstStyle/>
          <a:p>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を導入していなくても！毎回手動で設定しなくても！</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太陽光発電余剰電力の活用ができる！</a:t>
            </a:r>
          </a:p>
        </p:txBody>
      </p:sp>
      <p:sp>
        <p:nvSpPr>
          <p:cNvPr id="320" name="テキスト ボックス 319"/>
          <p:cNvSpPr txBox="1"/>
          <p:nvPr/>
        </p:nvSpPr>
        <p:spPr>
          <a:xfrm>
            <a:off x="754311" y="4809626"/>
            <a:ext cx="1856598"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ソーラーモードアプリ</a:t>
            </a:r>
          </a:p>
        </p:txBody>
      </p:sp>
      <p:sp>
        <p:nvSpPr>
          <p:cNvPr id="321" name="テキスト ボックス 320"/>
          <p:cNvSpPr txBox="1"/>
          <p:nvPr/>
        </p:nvSpPr>
        <p:spPr>
          <a:xfrm>
            <a:off x="742534" y="5843241"/>
            <a:ext cx="2064989"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レジリエンス機能の充実</a:t>
            </a:r>
          </a:p>
        </p:txBody>
      </p:sp>
      <p:sp>
        <p:nvSpPr>
          <p:cNvPr id="322" name="テキスト ボックス 321"/>
          <p:cNvSpPr txBox="1"/>
          <p:nvPr/>
        </p:nvSpPr>
        <p:spPr>
          <a:xfrm>
            <a:off x="422126" y="6301651"/>
            <a:ext cx="3954929" cy="715581"/>
          </a:xfrm>
          <a:prstGeom prst="rect">
            <a:avLst/>
          </a:prstGeom>
          <a:noFill/>
        </p:spPr>
        <p:txBody>
          <a:bodyPr wrap="none" rtlCol="0">
            <a:spAutoFit/>
          </a:bodyPr>
          <a:lstStyle/>
          <a:p>
            <a:r>
              <a:rPr kumimoji="1" lang="ja-JP" altLang="en-US" sz="1050" dirty="0">
                <a:latin typeface="メイリオ" panose="020B0604030504040204" pitchFamily="50" charset="-128"/>
                <a:ea typeface="メイリオ" panose="020B0604030504040204" pitchFamily="50" charset="-128"/>
              </a:rPr>
              <a:t>災害警報を確認後、タンクにお湯を満タンまで沸き上げたり、</a:t>
            </a:r>
            <a:endParaRPr kumimoji="1" lang="en-US" altLang="ja-JP" sz="1050" dirty="0">
              <a:latin typeface="メイリオ" panose="020B0604030504040204" pitchFamily="50" charset="-128"/>
              <a:ea typeface="メイリオ" panose="020B0604030504040204" pitchFamily="50" charset="-128"/>
            </a:endParaRPr>
          </a:p>
          <a:p>
            <a:r>
              <a:rPr kumimoji="1" lang="ja-JP" altLang="en-US" sz="1050" dirty="0">
                <a:latin typeface="メイリオ" panose="020B0604030504040204" pitchFamily="50" charset="-128"/>
                <a:ea typeface="メイリオ" panose="020B0604030504040204" pitchFamily="50" charset="-128"/>
              </a:rPr>
              <a:t>生活用水として浴槽への水はりがカンタンにできる！</a:t>
            </a:r>
            <a:endParaRPr kumimoji="1" lang="en-US" altLang="ja-JP" sz="1050" dirty="0">
              <a:latin typeface="メイリオ" panose="020B0604030504040204" pitchFamily="50" charset="-128"/>
              <a:ea typeface="メイリオ" panose="020B0604030504040204" pitchFamily="50" charset="-128"/>
            </a:endParaRPr>
          </a:p>
          <a:p>
            <a:r>
              <a:rPr kumimoji="1" lang="ja-JP" altLang="en-US" sz="900" dirty="0">
                <a:latin typeface="メイリオ" panose="020B0604030504040204" pitchFamily="50" charset="-128"/>
                <a:ea typeface="メイリオ" panose="020B0604030504040204" pitchFamily="50" charset="-128"/>
              </a:rPr>
              <a:t>（台所リモコンからも設定できます。）</a:t>
            </a:r>
            <a:endParaRPr kumimoji="1" lang="en-US" altLang="ja-JP" sz="900" dirty="0">
              <a:latin typeface="メイリオ" panose="020B0604030504040204" pitchFamily="50" charset="-128"/>
              <a:ea typeface="メイリオ" panose="020B0604030504040204" pitchFamily="50" charset="-128"/>
            </a:endParaRPr>
          </a:p>
          <a:p>
            <a:endParaRPr kumimoji="1" lang="ja-JP" altLang="en-US" sz="1050" dirty="0">
              <a:latin typeface="メイリオ" panose="020B0604030504040204" pitchFamily="50" charset="-128"/>
              <a:ea typeface="メイリオ" panose="020B0604030504040204" pitchFamily="50" charset="-128"/>
            </a:endParaRPr>
          </a:p>
        </p:txBody>
      </p:sp>
      <p:sp>
        <p:nvSpPr>
          <p:cNvPr id="323" name="テキスト ボックス 322"/>
          <p:cNvSpPr txBox="1"/>
          <p:nvPr/>
        </p:nvSpPr>
        <p:spPr>
          <a:xfrm>
            <a:off x="132851" y="4209093"/>
            <a:ext cx="4494658" cy="430887"/>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「コロナ快適ホームアプリ」は、これまでの遠隔操作や見まもり</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機能に加えて、もっと一人ひとりの生活に寄り添います！</a:t>
            </a:r>
          </a:p>
        </p:txBody>
      </p:sp>
      <p:sp>
        <p:nvSpPr>
          <p:cNvPr id="324" name="テキスト ボックス 323"/>
          <p:cNvSpPr txBox="1"/>
          <p:nvPr/>
        </p:nvSpPr>
        <p:spPr>
          <a:xfrm>
            <a:off x="725454" y="7072496"/>
            <a:ext cx="3863292" cy="261610"/>
          </a:xfrm>
          <a:prstGeom prst="rect">
            <a:avLst/>
          </a:prstGeom>
          <a:noFill/>
        </p:spPr>
        <p:txBody>
          <a:bodyPr wrap="square" rtlCol="0">
            <a:spAutoFit/>
          </a:bodyPr>
          <a:lstStyle/>
          <a:p>
            <a:r>
              <a:rPr kumimoji="1" lang="ja-JP" altLang="en-US" sz="1100" b="1" dirty="0">
                <a:solidFill>
                  <a:srgbClr val="103879"/>
                </a:solidFill>
                <a:latin typeface="BIZ UDPゴシック" panose="020B0400000000000000" pitchFamily="50" charset="-128"/>
                <a:ea typeface="BIZ UDPゴシック" panose="020B0400000000000000" pitchFamily="50" charset="-128"/>
              </a:rPr>
              <a:t>「コロナ快適ホームアプリ」は、こんなに便利！　</a:t>
            </a:r>
          </a:p>
        </p:txBody>
      </p:sp>
      <p:cxnSp>
        <p:nvCxnSpPr>
          <p:cNvPr id="325" name="直線コネクタ 324"/>
          <p:cNvCxnSpPr/>
          <p:nvPr/>
        </p:nvCxnSpPr>
        <p:spPr>
          <a:xfrm>
            <a:off x="343653" y="7101300"/>
            <a:ext cx="257345" cy="17839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6" name="直線コネクタ 325"/>
          <p:cNvCxnSpPr/>
          <p:nvPr/>
        </p:nvCxnSpPr>
        <p:spPr>
          <a:xfrm flipV="1">
            <a:off x="3707200" y="7072496"/>
            <a:ext cx="270204" cy="207207"/>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338" name="テキスト ボックス 13"/>
          <p:cNvSpPr txBox="1">
            <a:spLocks noChangeArrowheads="1"/>
          </p:cNvSpPr>
          <p:nvPr/>
        </p:nvSpPr>
        <p:spPr bwMode="auto">
          <a:xfrm>
            <a:off x="6764612" y="4250371"/>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339" name="テキスト ボックス 6"/>
          <p:cNvSpPr txBox="1">
            <a:spLocks noChangeArrowheads="1"/>
          </p:cNvSpPr>
          <p:nvPr/>
        </p:nvSpPr>
        <p:spPr bwMode="auto">
          <a:xfrm>
            <a:off x="6792413" y="4455536"/>
            <a:ext cx="594654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環境の変化、お客様のライフスタイルの変化により、電気料金メニューも多様化しています。今までの通りの夜間電気料金メニューのほかに様々な電気料金メニューに対応する運転制御を搭載し、お客様のライフスタイルにも様々な電気料金メニューにも柔軟に対応し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cxnSp>
        <p:nvCxnSpPr>
          <p:cNvPr id="368" name="直線コネクタ 367"/>
          <p:cNvCxnSpPr/>
          <p:nvPr/>
        </p:nvCxnSpPr>
        <p:spPr>
          <a:xfrm>
            <a:off x="363258" y="6194851"/>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9" name="直線コネクタ 368"/>
          <p:cNvCxnSpPr/>
          <p:nvPr/>
        </p:nvCxnSpPr>
        <p:spPr>
          <a:xfrm>
            <a:off x="356074" y="6194851"/>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0" name="直線コネクタ 369"/>
          <p:cNvCxnSpPr/>
          <p:nvPr/>
        </p:nvCxnSpPr>
        <p:spPr>
          <a:xfrm>
            <a:off x="373624" y="5167747"/>
            <a:ext cx="3827848"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1" name="直線コネクタ 370"/>
          <p:cNvCxnSpPr/>
          <p:nvPr/>
        </p:nvCxnSpPr>
        <p:spPr>
          <a:xfrm>
            <a:off x="364740" y="5167747"/>
            <a:ext cx="0" cy="476132"/>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3" name="カギ線コネクタ 372"/>
          <p:cNvCxnSpPr/>
          <p:nvPr/>
        </p:nvCxnSpPr>
        <p:spPr>
          <a:xfrm>
            <a:off x="3693963" y="4957046"/>
            <a:ext cx="1421174" cy="564966"/>
          </a:xfrm>
          <a:prstGeom prst="bentConnector3">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74" name="カギ線コネクタ 373"/>
          <p:cNvCxnSpPr/>
          <p:nvPr/>
        </p:nvCxnSpPr>
        <p:spPr>
          <a:xfrm flipV="1">
            <a:off x="3699313" y="5534044"/>
            <a:ext cx="717269" cy="465576"/>
          </a:xfrm>
          <a:prstGeom prst="bentConnector3">
            <a:avLst>
              <a:gd name="adj1" fmla="val 98264"/>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378" name="図 37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7999" y="5784949"/>
            <a:ext cx="400681" cy="448484"/>
          </a:xfrm>
          <a:prstGeom prst="rect">
            <a:avLst/>
          </a:prstGeom>
        </p:spPr>
      </p:pic>
      <p:sp>
        <p:nvSpPr>
          <p:cNvPr id="379" name="角丸四角形 378"/>
          <p:cNvSpPr/>
          <p:nvPr/>
        </p:nvSpPr>
        <p:spPr>
          <a:xfrm>
            <a:off x="3288384" y="5789236"/>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0" name="グループ化 379"/>
          <p:cNvGrpSpPr/>
          <p:nvPr/>
        </p:nvGrpSpPr>
        <p:grpSpPr>
          <a:xfrm>
            <a:off x="3289753" y="4746779"/>
            <a:ext cx="407501" cy="452635"/>
            <a:chOff x="3289753" y="4746779"/>
            <a:chExt cx="407501" cy="452635"/>
          </a:xfrm>
        </p:grpSpPr>
        <p:pic>
          <p:nvPicPr>
            <p:cNvPr id="381" name="図 38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82" name="角丸四角形 38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85" name="テキスト ボックス 258"/>
          <p:cNvSpPr txBox="1">
            <a:spLocks noChangeArrowheads="1"/>
          </p:cNvSpPr>
          <p:nvPr/>
        </p:nvSpPr>
        <p:spPr bwMode="auto">
          <a:xfrm>
            <a:off x="2621925" y="3798540"/>
            <a:ext cx="37208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BIZ UDPゴシック" panose="020B0400000000000000" pitchFamily="50" charset="-128"/>
                <a:ea typeface="BIZ UDPゴシック" panose="020B0400000000000000" pitchFamily="50" charset="-128"/>
              </a:rPr>
              <a:t>なら、スマホからエコキュートを操作できる！</a:t>
            </a:r>
            <a:endParaRPr kumimoji="1" lang="en-US" altLang="ja-JP" sz="140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pic>
        <p:nvPicPr>
          <p:cNvPr id="386" name="図 197"/>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12793" y="3851173"/>
            <a:ext cx="2186144" cy="20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8" name="正方形/長方形 387"/>
          <p:cNvSpPr/>
          <p:nvPr/>
        </p:nvSpPr>
        <p:spPr>
          <a:xfrm>
            <a:off x="6914121" y="3761077"/>
            <a:ext cx="5163594"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ja-JP"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AZ2</a:t>
            </a:r>
            <a:r>
              <a:rPr lang="ja-JP" altLang="en-US" sz="1600" dirty="0">
                <a:ln w="0"/>
                <a:effectLst>
                  <a:outerShdw blurRad="38100" dist="19050" dir="2700000" algn="tl" rotWithShape="0">
                    <a:prstClr val="black">
                      <a:alpha val="40000"/>
                    </a:prstClr>
                  </a:outerShdw>
                </a:effectLst>
                <a:latin typeface="BIZ UDPゴシック" panose="020B0400000000000000" pitchFamily="50" charset="-128"/>
                <a:ea typeface="BIZ UDPゴシック" panose="020B0400000000000000" pitchFamily="50" charset="-128"/>
              </a:rPr>
              <a:t>シリーズは様々な電気料金メニューに対応します！</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sp>
        <p:nvSpPr>
          <p:cNvPr id="389" name="テキスト ボックス 13"/>
          <p:cNvSpPr txBox="1">
            <a:spLocks noChangeArrowheads="1"/>
          </p:cNvSpPr>
          <p:nvPr/>
        </p:nvSpPr>
        <p:spPr bwMode="auto">
          <a:xfrm>
            <a:off x="6163085" y="1189344"/>
            <a:ext cx="27061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無線</a:t>
            </a:r>
            <a:r>
              <a:rPr kumimoji="1" lang="en-US" altLang="ja-JP" sz="1400" b="1" dirty="0">
                <a:solidFill>
                  <a:schemeClr val="tx1">
                    <a:lumMod val="75000"/>
                    <a:lumOff val="25000"/>
                  </a:schemeClr>
                </a:solidFill>
                <a:latin typeface="Meiryo UI" panose="020B0604030504040204" pitchFamily="50" charset="-128"/>
                <a:ea typeface="Meiryo UI" panose="020B0604030504040204" pitchFamily="50" charset="-128"/>
              </a:rPr>
              <a:t>LAN</a:t>
            </a:r>
            <a:r>
              <a:rPr kumimoji="1" lang="ja-JP" altLang="en-US" sz="1400" b="1" dirty="0">
                <a:solidFill>
                  <a:schemeClr val="tx1">
                    <a:lumMod val="75000"/>
                    <a:lumOff val="25000"/>
                  </a:schemeClr>
                </a:solidFill>
                <a:latin typeface="Meiryo UI" panose="020B0604030504040204" pitchFamily="50" charset="-128"/>
                <a:ea typeface="Meiryo UI" panose="020B0604030504040204" pitchFamily="50" charset="-128"/>
              </a:rPr>
              <a:t>対応インターホンリモコン</a:t>
            </a:r>
          </a:p>
        </p:txBody>
      </p:sp>
      <p:sp>
        <p:nvSpPr>
          <p:cNvPr id="390" name="テキスト ボックス 14"/>
          <p:cNvSpPr txBox="1">
            <a:spLocks noChangeArrowheads="1"/>
          </p:cNvSpPr>
          <p:nvPr/>
        </p:nvSpPr>
        <p:spPr bwMode="auto">
          <a:xfrm>
            <a:off x="6133783" y="1516299"/>
            <a:ext cx="326243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ミドルウェアアダプターなしで</a:t>
            </a:r>
            <a:r>
              <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rPr>
              <a:t>HEMS</a:t>
            </a:r>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接続可能。</a:t>
            </a:r>
            <a:endParaRPr kumimoji="1" lang="en-US" altLang="ja-JP" sz="1100"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ja-JP" altLang="en-US" sz="1100" dirty="0">
                <a:solidFill>
                  <a:schemeClr val="tx1">
                    <a:lumMod val="75000"/>
                    <a:lumOff val="25000"/>
                  </a:schemeClr>
                </a:solidFill>
                <a:latin typeface="メイリオ" panose="020B0604030504040204" pitchFamily="50" charset="-128"/>
                <a:ea typeface="メイリオ" panose="020B0604030504040204" pitchFamily="50" charset="-128"/>
              </a:rPr>
              <a:t>コロナアプリも使える！</a:t>
            </a:r>
          </a:p>
        </p:txBody>
      </p:sp>
      <p:cxnSp>
        <p:nvCxnSpPr>
          <p:cNvPr id="396" name="直線コネクタ 27"/>
          <p:cNvCxnSpPr>
            <a:cxnSpLocks noChangeShapeType="1"/>
          </p:cNvCxnSpPr>
          <p:nvPr/>
        </p:nvCxnSpPr>
        <p:spPr bwMode="auto">
          <a:xfrm>
            <a:off x="9276472" y="729132"/>
            <a:ext cx="0" cy="2837028"/>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9" name="図 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436194" y="1886705"/>
            <a:ext cx="1765264" cy="1165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5" name="図 6"/>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63085" y="854334"/>
            <a:ext cx="1560637" cy="263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6" name="テキスト ボックス 405"/>
          <p:cNvSpPr txBox="1"/>
          <p:nvPr/>
        </p:nvSpPr>
        <p:spPr>
          <a:xfrm>
            <a:off x="6427653" y="3058390"/>
            <a:ext cx="2505814" cy="415498"/>
          </a:xfrm>
          <a:prstGeom prst="rect">
            <a:avLst/>
          </a:prstGeom>
          <a:noFill/>
        </p:spPr>
        <p:txBody>
          <a:bodyPr wrap="none">
            <a:spAutoFit/>
          </a:bodyPr>
          <a:lstStyle/>
          <a:p>
            <a:pPr algn="ctr">
              <a:defRPr/>
            </a:pP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RBP-GADW2(S)</a:t>
            </a:r>
          </a:p>
          <a:p>
            <a:pPr algn="ctr">
              <a:defRPr/>
            </a:pP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希望小売価格 </a:t>
            </a:r>
            <a:r>
              <a:rPr kumimoji="1" lang="en-US" altLang="ja-JP" sz="1050" dirty="0">
                <a:solidFill>
                  <a:schemeClr val="tx1">
                    <a:lumMod val="75000"/>
                    <a:lumOff val="25000"/>
                  </a:schemeClr>
                </a:solidFill>
                <a:latin typeface="Meiryo UI" panose="020B0604030504040204" pitchFamily="50" charset="-128"/>
                <a:ea typeface="Meiryo UI" panose="020B0604030504040204" pitchFamily="50" charset="-128"/>
              </a:rPr>
              <a:t>77,000</a:t>
            </a:r>
            <a:r>
              <a:rPr kumimoji="1" lang="ja-JP" altLang="en-US" sz="1050" dirty="0">
                <a:solidFill>
                  <a:schemeClr val="tx1">
                    <a:lumMod val="75000"/>
                    <a:lumOff val="25000"/>
                  </a:schemeClr>
                </a:solidFill>
                <a:latin typeface="Meiryo UI" panose="020B0604030504040204" pitchFamily="50" charset="-128"/>
                <a:ea typeface="Meiryo UI" panose="020B0604030504040204" pitchFamily="50" charset="-128"/>
              </a:rPr>
              <a:t>円</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（税抜</a:t>
            </a:r>
            <a:r>
              <a:rPr kumimoji="1" lang="en-US" altLang="ja-JP" sz="800" dirty="0">
                <a:solidFill>
                  <a:schemeClr val="tx1">
                    <a:lumMod val="75000"/>
                    <a:lumOff val="25000"/>
                  </a:schemeClr>
                </a:solidFill>
                <a:latin typeface="Meiryo UI" panose="020B0604030504040204" pitchFamily="50" charset="-128"/>
                <a:ea typeface="Meiryo UI" panose="020B0604030504040204" pitchFamily="50" charset="-128"/>
              </a:rPr>
              <a:t>70,000</a:t>
            </a:r>
            <a:r>
              <a:rPr kumimoji="1" lang="ja-JP" altLang="en-US" sz="800" dirty="0">
                <a:solidFill>
                  <a:schemeClr val="tx1">
                    <a:lumMod val="75000"/>
                    <a:lumOff val="25000"/>
                  </a:schemeClr>
                </a:solidFill>
                <a:latin typeface="Meiryo UI" panose="020B0604030504040204" pitchFamily="50" charset="-128"/>
                <a:ea typeface="Meiryo UI" panose="020B0604030504040204" pitchFamily="50" charset="-128"/>
              </a:rPr>
              <a:t>円）</a:t>
            </a:r>
          </a:p>
        </p:txBody>
      </p:sp>
      <p:sp>
        <p:nvSpPr>
          <p:cNvPr id="408" name="テキスト ボックス 306"/>
          <p:cNvSpPr txBox="1">
            <a:spLocks noChangeArrowheads="1"/>
          </p:cNvSpPr>
          <p:nvPr/>
        </p:nvSpPr>
        <p:spPr bwMode="auto">
          <a:xfrm>
            <a:off x="4269130" y="7435263"/>
            <a:ext cx="17235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お湯の使用量や使用可能湯量など</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a:p>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知りたい情報を簡単確認！</a:t>
            </a:r>
          </a:p>
        </p:txBody>
      </p:sp>
      <p:pic>
        <p:nvPicPr>
          <p:cNvPr id="409" name="図 40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636401" y="5838428"/>
            <a:ext cx="717570" cy="717570"/>
          </a:xfrm>
          <a:prstGeom prst="rect">
            <a:avLst/>
          </a:prstGeom>
        </p:spPr>
      </p:pic>
      <p:sp>
        <p:nvSpPr>
          <p:cNvPr id="410" name="テキスト ボックス 203"/>
          <p:cNvSpPr txBox="1"/>
          <p:nvPr/>
        </p:nvSpPr>
        <p:spPr>
          <a:xfrm>
            <a:off x="5756425" y="6527875"/>
            <a:ext cx="70674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600" dirty="0"/>
              <a:t>▲動画</a:t>
            </a:r>
          </a:p>
        </p:txBody>
      </p:sp>
      <p:sp>
        <p:nvSpPr>
          <p:cNvPr id="411" name="テキスト ボックス 410"/>
          <p:cNvSpPr txBox="1"/>
          <p:nvPr/>
        </p:nvSpPr>
        <p:spPr>
          <a:xfrm>
            <a:off x="4350119" y="4435000"/>
            <a:ext cx="2293131" cy="523220"/>
          </a:xfrm>
          <a:prstGeom prst="rect">
            <a:avLst/>
          </a:prstGeom>
          <a:noFill/>
        </p:spPr>
        <p:txBody>
          <a:bodyPr wrap="square" rtlCol="0">
            <a:spAutoFit/>
          </a:bodyPr>
          <a:lstStyle/>
          <a:p>
            <a:pPr algn="ctr"/>
            <a:r>
              <a:rPr kumimoji="1" lang="ja-JP" altLang="en-US" sz="1400" b="1" dirty="0">
                <a:latin typeface="BIZ UDPゴシック" panose="020B0400000000000000" pitchFamily="50" charset="-128"/>
                <a:ea typeface="BIZ UDPゴシック" panose="020B0400000000000000" pitchFamily="50" charset="-128"/>
              </a:rPr>
              <a:t>コロナ快適ホームアプリ</a:t>
            </a:r>
            <a:endParaRPr kumimoji="1" lang="en-US" altLang="ja-JP" sz="1400" b="1" dirty="0">
              <a:latin typeface="BIZ UDPゴシック" panose="020B0400000000000000" pitchFamily="50" charset="-128"/>
              <a:ea typeface="BIZ UDPゴシック" panose="020B0400000000000000" pitchFamily="50" charset="-128"/>
            </a:endParaRPr>
          </a:p>
          <a:p>
            <a:pPr algn="ctr"/>
            <a:r>
              <a:rPr kumimoji="1" lang="ja-JP" altLang="en-US" sz="1400" b="1" dirty="0">
                <a:latin typeface="BIZ UDPゴシック" panose="020B0400000000000000" pitchFamily="50" charset="-128"/>
                <a:ea typeface="BIZ UDPゴシック" panose="020B0400000000000000" pitchFamily="50" charset="-128"/>
              </a:rPr>
              <a:t>でもっと快適！</a:t>
            </a:r>
          </a:p>
        </p:txBody>
      </p:sp>
      <p:cxnSp>
        <p:nvCxnSpPr>
          <p:cNvPr id="412" name="直線コネクタ 9"/>
          <p:cNvCxnSpPr>
            <a:cxnSpLocks noChangeShapeType="1"/>
          </p:cNvCxnSpPr>
          <p:nvPr/>
        </p:nvCxnSpPr>
        <p:spPr bwMode="auto">
          <a:xfrm>
            <a:off x="129874" y="4138500"/>
            <a:ext cx="633330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3" name="正方形/長方形 19"/>
          <p:cNvSpPr>
            <a:spLocks noChangeArrowheads="1"/>
          </p:cNvSpPr>
          <p:nvPr/>
        </p:nvSpPr>
        <p:spPr bwMode="auto">
          <a:xfrm>
            <a:off x="125111" y="3762262"/>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14" name="直線コネクタ 9"/>
          <p:cNvCxnSpPr>
            <a:cxnSpLocks noChangeShapeType="1"/>
          </p:cNvCxnSpPr>
          <p:nvPr/>
        </p:nvCxnSpPr>
        <p:spPr bwMode="auto">
          <a:xfrm>
            <a:off x="6814228" y="4129381"/>
            <a:ext cx="5837656"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5" name="正方形/長方形 19"/>
          <p:cNvSpPr>
            <a:spLocks noChangeArrowheads="1"/>
          </p:cNvSpPr>
          <p:nvPr/>
        </p:nvSpPr>
        <p:spPr bwMode="auto">
          <a:xfrm>
            <a:off x="6809465" y="3753143"/>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cxnSp>
        <p:nvCxnSpPr>
          <p:cNvPr id="437" name="直線コネクタ 436"/>
          <p:cNvCxnSpPr/>
          <p:nvPr/>
        </p:nvCxnSpPr>
        <p:spPr>
          <a:xfrm>
            <a:off x="0" y="3575381"/>
            <a:ext cx="12801600" cy="0"/>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cxnSp>
        <p:nvCxnSpPr>
          <p:cNvPr id="440" name="直線コネクタ 439"/>
          <p:cNvCxnSpPr/>
          <p:nvPr/>
        </p:nvCxnSpPr>
        <p:spPr>
          <a:xfrm>
            <a:off x="6633327" y="3575381"/>
            <a:ext cx="0" cy="6036106"/>
          </a:xfrm>
          <a:prstGeom prst="line">
            <a:avLst/>
          </a:prstGeom>
          <a:ln>
            <a:solidFill>
              <a:srgbClr val="4C3A77"/>
            </a:solidFill>
          </a:ln>
        </p:spPr>
        <p:style>
          <a:lnRef idx="1">
            <a:schemeClr val="accent1"/>
          </a:lnRef>
          <a:fillRef idx="0">
            <a:schemeClr val="accent1"/>
          </a:fillRef>
          <a:effectRef idx="0">
            <a:schemeClr val="accent1"/>
          </a:effectRef>
          <a:fontRef idx="minor">
            <a:schemeClr val="tx1"/>
          </a:fontRef>
        </p:style>
      </p:cxnSp>
      <p:pic>
        <p:nvPicPr>
          <p:cNvPr id="444" name="図 4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835562" y="931081"/>
            <a:ext cx="912165" cy="2509419"/>
          </a:xfrm>
          <a:prstGeom prst="rect">
            <a:avLst/>
          </a:prstGeom>
        </p:spPr>
      </p:pic>
      <p:pic>
        <p:nvPicPr>
          <p:cNvPr id="445" name="図 4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563906" y="2487866"/>
            <a:ext cx="1144475" cy="979067"/>
          </a:xfrm>
          <a:prstGeom prst="rect">
            <a:avLst/>
          </a:prstGeom>
        </p:spPr>
      </p:pic>
      <p:pic>
        <p:nvPicPr>
          <p:cNvPr id="2" name="図 1"/>
          <p:cNvPicPr>
            <a:picLocks noChangeAspect="1"/>
          </p:cNvPicPr>
          <p:nvPr/>
        </p:nvPicPr>
        <p:blipFill rotWithShape="1">
          <a:blip r:embed="rId20" cstate="print">
            <a:extLst>
              <a:ext uri="{28A0092B-C50C-407E-A947-70E740481C1C}">
                <a14:useLocalDpi xmlns:a14="http://schemas.microsoft.com/office/drawing/2010/main" val="0"/>
              </a:ext>
            </a:extLst>
          </a:blip>
          <a:srcRect l="6648" t="3253" r="7346" b="9170"/>
          <a:stretch/>
        </p:blipFill>
        <p:spPr>
          <a:xfrm>
            <a:off x="6131196" y="1942040"/>
            <a:ext cx="1248007" cy="1017519"/>
          </a:xfrm>
          <a:prstGeom prst="rect">
            <a:avLst/>
          </a:prstGeom>
        </p:spPr>
      </p:pic>
      <p:pic>
        <p:nvPicPr>
          <p:cNvPr id="35" name="図 34" descr="テキスト&#10;&#10;AI によって生成されたコンテンツは間違っている可能性があります。">
            <a:extLst>
              <a:ext uri="{FF2B5EF4-FFF2-40B4-BE49-F238E27FC236}">
                <a16:creationId xmlns:a16="http://schemas.microsoft.com/office/drawing/2014/main" id="{8AF0B9D3-E8AF-084C-22C2-CFDE5FA27DE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545184" y="1456743"/>
            <a:ext cx="1199822" cy="485297"/>
          </a:xfrm>
          <a:prstGeom prst="rect">
            <a:avLst/>
          </a:prstGeom>
        </p:spPr>
      </p:pic>
      <p:sp>
        <p:nvSpPr>
          <p:cNvPr id="36" name="正方形/長方形 35">
            <a:extLst>
              <a:ext uri="{FF2B5EF4-FFF2-40B4-BE49-F238E27FC236}">
                <a16:creationId xmlns:a16="http://schemas.microsoft.com/office/drawing/2014/main" id="{3D664EA1-B05B-D4B0-0004-5B362335A5B9}"/>
              </a:ext>
            </a:extLst>
          </p:cNvPr>
          <p:cNvSpPr/>
          <p:nvPr/>
        </p:nvSpPr>
        <p:spPr>
          <a:xfrm>
            <a:off x="9519027" y="795369"/>
            <a:ext cx="1620958" cy="338554"/>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rPr>
              <a:t>給湯圧力の向上</a:t>
            </a:r>
            <a:endParaRPr kumimoji="0" lang="en-US" altLang="ja-JP" sz="1600" b="0" i="0" u="none" strike="noStrike" kern="1200" cap="none" spc="0" normalizeH="0" baseline="0" noProof="0" dirty="0">
              <a:ln w="0"/>
              <a:effectLst>
                <a:outerShdw blurRad="38100" dist="19050" dir="2700000" algn="tl" rotWithShape="0">
                  <a:prstClr val="black">
                    <a:alpha val="40000"/>
                  </a:prstClr>
                </a:outerShdw>
              </a:effectLst>
              <a:uLnTx/>
              <a:uFillTx/>
              <a:latin typeface="BIZ UDPゴシック" panose="020B0400000000000000" pitchFamily="50" charset="-128"/>
              <a:ea typeface="BIZ UDPゴシック" panose="020B0400000000000000" pitchFamily="50" charset="-128"/>
              <a:cs typeface="+mn-cs"/>
            </a:endParaRPr>
          </a:p>
        </p:txBody>
      </p:sp>
      <p:cxnSp>
        <p:nvCxnSpPr>
          <p:cNvPr id="37" name="直線コネクタ 9">
            <a:extLst>
              <a:ext uri="{FF2B5EF4-FFF2-40B4-BE49-F238E27FC236}">
                <a16:creationId xmlns:a16="http://schemas.microsoft.com/office/drawing/2014/main" id="{AF52E258-480B-7CF6-AC2F-3040CDF6F794}"/>
              </a:ext>
            </a:extLst>
          </p:cNvPr>
          <p:cNvCxnSpPr>
            <a:cxnSpLocks noChangeShapeType="1"/>
          </p:cNvCxnSpPr>
          <p:nvPr/>
        </p:nvCxnSpPr>
        <p:spPr bwMode="auto">
          <a:xfrm>
            <a:off x="9385837" y="1171818"/>
            <a:ext cx="315668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正方形/長方形 19">
            <a:extLst>
              <a:ext uri="{FF2B5EF4-FFF2-40B4-BE49-F238E27FC236}">
                <a16:creationId xmlns:a16="http://schemas.microsoft.com/office/drawing/2014/main" id="{C7CC0D1B-0E96-9639-E962-65DE203CB56E}"/>
              </a:ext>
            </a:extLst>
          </p:cNvPr>
          <p:cNvSpPr>
            <a:spLocks noChangeArrowheads="1"/>
          </p:cNvSpPr>
          <p:nvPr/>
        </p:nvSpPr>
        <p:spPr bwMode="auto">
          <a:xfrm>
            <a:off x="9381074" y="795580"/>
            <a:ext cx="119063" cy="382588"/>
          </a:xfrm>
          <a:prstGeom prst="rect">
            <a:avLst/>
          </a:prstGeom>
          <a:solidFill>
            <a:srgbClr val="92D050"/>
          </a:solidFill>
          <a:ln>
            <a:noFill/>
          </a:ln>
        </p:spPr>
        <p:txBody>
          <a:bodyPr lIns="46800" tIns="46800" rIns="46800" bIns="46800" anchor="ctr">
            <a:spAutoFit/>
          </a:bodyPr>
          <a:lstStyle/>
          <a:p>
            <a:pPr eaLnBrk="1"/>
            <a:endParaRPr lang="ja-JP" altLang="en-US">
              <a:ea typeface="ＭＳ Ｐゴシック" panose="020B0600070205080204" pitchFamily="50" charset="-128"/>
            </a:endParaRPr>
          </a:p>
        </p:txBody>
      </p:sp>
      <p:sp>
        <p:nvSpPr>
          <p:cNvPr id="43" name="テキスト ボックス 10">
            <a:extLst>
              <a:ext uri="{FF2B5EF4-FFF2-40B4-BE49-F238E27FC236}">
                <a16:creationId xmlns:a16="http://schemas.microsoft.com/office/drawing/2014/main" id="{755379C3-35A2-CDD7-E015-E7E0B1C077B9}"/>
              </a:ext>
            </a:extLst>
          </p:cNvPr>
          <p:cNvSpPr txBox="1">
            <a:spLocks noChangeArrowheads="1"/>
          </p:cNvSpPr>
          <p:nvPr/>
        </p:nvSpPr>
        <p:spPr bwMode="auto">
          <a:xfrm>
            <a:off x="9304919" y="1261226"/>
            <a:ext cx="35702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給湯圧力の向上によりシャワーも湯はりも快適に</a:t>
            </a:r>
            <a:endPar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7" name="テキスト ボックス 6">
            <a:extLst>
              <a:ext uri="{FF2B5EF4-FFF2-40B4-BE49-F238E27FC236}">
                <a16:creationId xmlns:a16="http://schemas.microsoft.com/office/drawing/2014/main" id="{42C8B1C6-B867-B8E7-2A17-0A9E75BEEEFD}"/>
              </a:ext>
            </a:extLst>
          </p:cNvPr>
          <p:cNvSpPr txBox="1">
            <a:spLocks noChangeArrowheads="1"/>
          </p:cNvSpPr>
          <p:nvPr/>
        </p:nvSpPr>
        <p:spPr bwMode="auto">
          <a:xfrm>
            <a:off x="6749297" y="7422341"/>
            <a:ext cx="5985298"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spcBef>
                <a:spcPts val="0"/>
              </a:spcBef>
              <a:buNone/>
            </a:pPr>
            <a:r>
              <a:rPr kumimoji="1" lang="ja-JP" altLang="en-US" sz="900" b="1" dirty="0">
                <a:latin typeface="BIZ UDPゴシック" panose="020B0400000000000000" pitchFamily="50" charset="-128"/>
                <a:ea typeface="BIZ UDPゴシック" panose="020B0400000000000000" pitchFamily="50" charset="-128"/>
              </a:rPr>
              <a:t>（注</a:t>
            </a:r>
            <a:r>
              <a:rPr kumimoji="1" lang="ja-JP" altLang="en-US" sz="900" b="1" dirty="0">
                <a:latin typeface="メイリオ" panose="020B0604030504040204" pitchFamily="50" charset="-128"/>
                <a:ea typeface="メイリオ" panose="020B0604030504040204" pitchFamily="50" charset="-128"/>
              </a:rPr>
              <a:t>）</a:t>
            </a:r>
            <a:endParaRPr kumimoji="1" lang="en-US" altLang="ja-JP" sz="900" b="1" dirty="0">
              <a:latin typeface="メイリオ" panose="020B0604030504040204" pitchFamily="50" charset="-128"/>
              <a:ea typeface="メイリオ" panose="020B0604030504040204" pitchFamily="50" charset="-128"/>
            </a:endParaRPr>
          </a:p>
          <a:p>
            <a:pPr>
              <a:spcBef>
                <a:spcPts val="0"/>
              </a:spcBef>
              <a:buNone/>
            </a:pPr>
            <a:endParaRPr kumimoji="1"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当該機器は「夜間蓄熱式機器（エコキュート）」のため、「おひさまエコキュート」専用の電気料金メニューには加入できません。</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「夜間蓄熱式機器（エコキュート）」の導入が条件の電気料金メニューで、リモコンにて昼間の主沸き上</a:t>
            </a:r>
            <a:r>
              <a:rPr lang="ja-JP" altLang="en-US" sz="900" dirty="0">
                <a:latin typeface="メイリオ" panose="020B0604030504040204" pitchFamily="50" charset="-128"/>
                <a:ea typeface="メイリオ" panose="020B0604030504040204" pitchFamily="50" charset="-128"/>
              </a:rPr>
              <a:t>げ</a:t>
            </a:r>
            <a:r>
              <a:rPr lang="ja-JP" altLang="ja-JP" sz="900" dirty="0">
                <a:latin typeface="メイリオ" panose="020B0604030504040204" pitchFamily="50" charset="-128"/>
                <a:ea typeface="メイリオ" panose="020B0604030504040204" pitchFamily="50" charset="-128"/>
              </a:rPr>
              <a:t>時間帯の選択をした場合、電気料金が高くなることや、電力契約の変更が必要になる場合がありますのでご注意ください。</a:t>
            </a:r>
            <a:endParaRPr lang="en-US" altLang="ja-JP" sz="900" dirty="0">
              <a:latin typeface="メイリオ" panose="020B0604030504040204" pitchFamily="50" charset="-128"/>
              <a:ea typeface="メイリオ" panose="020B0604030504040204" pitchFamily="50" charset="-128"/>
            </a:endParaRP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「エネルギー性能計算プログラム（住宅版）」（通称</a:t>
            </a:r>
            <a:r>
              <a:rPr lang="en-US" altLang="ja-JP" sz="900" dirty="0">
                <a:latin typeface="メイリオ" panose="020B0604030504040204" pitchFamily="50" charset="-128"/>
                <a:ea typeface="メイリオ" panose="020B0604030504040204" pitchFamily="50" charset="-128"/>
              </a:rPr>
              <a:t>Web</a:t>
            </a:r>
            <a:r>
              <a:rPr lang="ja-JP" altLang="ja-JP" sz="900" dirty="0">
                <a:latin typeface="メイリオ" panose="020B0604030504040204" pitchFamily="50" charset="-128"/>
                <a:ea typeface="メイリオ" panose="020B0604030504040204" pitchFamily="50" charset="-128"/>
              </a:rPr>
              <a:t>プロ）では、給湯設備（ヒートポンプ給湯機）</a:t>
            </a:r>
            <a:r>
              <a:rPr lang="ja-JP" altLang="en-US" sz="900" dirty="0">
                <a:latin typeface="メイリオ" panose="020B0604030504040204" pitchFamily="50" charset="-128"/>
                <a:ea typeface="メイリオ" panose="020B0604030504040204" pitchFamily="50" charset="-128"/>
              </a:rPr>
              <a:t>の</a:t>
            </a:r>
            <a:r>
              <a:rPr lang="ja-JP" altLang="ja-JP" sz="900" dirty="0">
                <a:latin typeface="メイリオ" panose="020B0604030504040204" pitchFamily="50" charset="-128"/>
                <a:ea typeface="メイリオ" panose="020B0604030504040204" pitchFamily="50" charset="-128"/>
              </a:rPr>
              <a:t>「昼間沸き上げ」の入力項目で「評価しない、または昼間沸き上げ形ではない」を選択してください。</a:t>
            </a:r>
          </a:p>
          <a:p>
            <a:pPr marL="171450" indent="-171450">
              <a:spcBef>
                <a:spcPts val="0"/>
              </a:spcBef>
              <a:buFont typeface="Wingdings" panose="05000000000000000000" pitchFamily="2" charset="2"/>
              <a:buChar char="l"/>
            </a:pPr>
            <a:r>
              <a:rPr lang="ja-JP" altLang="ja-JP" sz="900" dirty="0">
                <a:latin typeface="メイリオ" panose="020B0604030504040204" pitchFamily="50" charset="-128"/>
                <a:ea typeface="メイリオ" panose="020B0604030504040204" pitchFamily="50" charset="-128"/>
              </a:rPr>
              <a:t>この機能は、電気のご使用を昼間に移行できるお客様向け電気料金メニューや太陽光発電システムとの併用を目的とした電気料金メニューへの対応を目的としたものです。ご契約のメニューに合った主沸き上げ時間の設定をお願いいたします。なお、加入可否や掲載のない電気料金メニューにつきましては、ご契約予定の電力会社へご確認ください。</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graphicFrame>
        <p:nvGraphicFramePr>
          <p:cNvPr id="155" name="表 154">
            <a:extLst>
              <a:ext uri="{FF2B5EF4-FFF2-40B4-BE49-F238E27FC236}">
                <a16:creationId xmlns:a16="http://schemas.microsoft.com/office/drawing/2014/main" id="{2CDE0302-5968-1B44-575D-EF1493A8B528}"/>
              </a:ext>
            </a:extLst>
          </p:cNvPr>
          <p:cNvGraphicFramePr>
            <a:graphicFrameLocks noGrp="1"/>
          </p:cNvGraphicFramePr>
          <p:nvPr>
            <p:extLst>
              <p:ext uri="{D42A27DB-BD31-4B8C-83A1-F6EECF244321}">
                <p14:modId xmlns:p14="http://schemas.microsoft.com/office/powerpoint/2010/main" val="1179466379"/>
              </p:ext>
            </p:extLst>
          </p:nvPr>
        </p:nvGraphicFramePr>
        <p:xfrm>
          <a:off x="6726575" y="5718893"/>
          <a:ext cx="5978510" cy="1218864"/>
        </p:xfrm>
        <a:graphic>
          <a:graphicData uri="http://schemas.openxmlformats.org/drawingml/2006/table">
            <a:tbl>
              <a:tblPr firstRow="1" bandRow="1">
                <a:tableStyleId>{93296810-A885-4BE3-A3E7-6D5BEEA58F35}</a:tableStyleId>
              </a:tblPr>
              <a:tblGrid>
                <a:gridCol w="642851">
                  <a:extLst>
                    <a:ext uri="{9D8B030D-6E8A-4147-A177-3AD203B41FA5}">
                      <a16:colId xmlns:a16="http://schemas.microsoft.com/office/drawing/2014/main" val="1514574283"/>
                    </a:ext>
                  </a:extLst>
                </a:gridCol>
                <a:gridCol w="1607126">
                  <a:extLst>
                    <a:ext uri="{9D8B030D-6E8A-4147-A177-3AD203B41FA5}">
                      <a16:colId xmlns:a16="http://schemas.microsoft.com/office/drawing/2014/main" val="1049570826"/>
                    </a:ext>
                  </a:extLst>
                </a:gridCol>
                <a:gridCol w="739278">
                  <a:extLst>
                    <a:ext uri="{9D8B030D-6E8A-4147-A177-3AD203B41FA5}">
                      <a16:colId xmlns:a16="http://schemas.microsoft.com/office/drawing/2014/main" val="554768340"/>
                    </a:ext>
                  </a:extLst>
                </a:gridCol>
                <a:gridCol w="642851">
                  <a:extLst>
                    <a:ext uri="{9D8B030D-6E8A-4147-A177-3AD203B41FA5}">
                      <a16:colId xmlns:a16="http://schemas.microsoft.com/office/drawing/2014/main" val="1875992788"/>
                    </a:ext>
                  </a:extLst>
                </a:gridCol>
                <a:gridCol w="1607126">
                  <a:extLst>
                    <a:ext uri="{9D8B030D-6E8A-4147-A177-3AD203B41FA5}">
                      <a16:colId xmlns:a16="http://schemas.microsoft.com/office/drawing/2014/main" val="2010156206"/>
                    </a:ext>
                  </a:extLst>
                </a:gridCol>
                <a:gridCol w="739278">
                  <a:extLst>
                    <a:ext uri="{9D8B030D-6E8A-4147-A177-3AD203B41FA5}">
                      <a16:colId xmlns:a16="http://schemas.microsoft.com/office/drawing/2014/main" val="1946515638"/>
                    </a:ext>
                  </a:extLst>
                </a:gridCol>
              </a:tblGrid>
              <a:tr h="466955">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電力会社</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電気料金メニュー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新型</a:t>
                      </a:r>
                      <a:endParaRPr kumimoji="1" lang="en-US" altLang="ja-JP" sz="8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エコキュート</a:t>
                      </a:r>
                    </a:p>
                  </a:txBody>
                  <a:tcPr marL="61592" marR="61592" marT="30795" marB="30795" anchor="ctr"/>
                </a:tc>
                <a:extLst>
                  <a:ext uri="{0D108BD9-81ED-4DB2-BD59-A6C34878D82A}">
                    <a16:rowId xmlns:a16="http://schemas.microsoft.com/office/drawing/2014/main" val="2527489690"/>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北海道電力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フラットソーラープラン</a:t>
                      </a:r>
                      <a:r>
                        <a:rPr kumimoji="1" lang="en-US" altLang="ja-JP" sz="800" baseline="30000" dirty="0">
                          <a:latin typeface="メイリオ" panose="020B0604030504040204" pitchFamily="50" charset="-128"/>
                          <a:ea typeface="メイリオ" panose="020B0604030504040204" pitchFamily="50" charset="-128"/>
                        </a:rPr>
                        <a:t>※1</a:t>
                      </a:r>
                      <a:endParaRPr kumimoji="1" lang="ja-JP" altLang="en-US" sz="800" baseline="300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中国電力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おひさまシフトコース</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2421457973"/>
                  </a:ext>
                </a:extLst>
              </a:tr>
              <a:tr h="297407">
                <a:tc>
                  <a:txBody>
                    <a:bodyPr/>
                    <a:lstStyle/>
                    <a:p>
                      <a:pPr algn="l"/>
                      <a:r>
                        <a:rPr kumimoji="1" lang="ja-JP" altLang="en-US" sz="800" dirty="0">
                          <a:latin typeface="メイリオ" panose="020B0604030504040204" pitchFamily="50" charset="-128"/>
                          <a:ea typeface="メイリオ" panose="020B0604030504040204" pitchFamily="50" charset="-128"/>
                        </a:rPr>
                        <a:t>東北電力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よりそう＋おひさま</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バリュー</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四国電力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昼トク</a:t>
                      </a:r>
                      <a:r>
                        <a:rPr kumimoji="1" lang="en-US" altLang="ja-JP" sz="800" dirty="0">
                          <a:latin typeface="メイリオ" panose="020B0604030504040204" pitchFamily="50" charset="-128"/>
                          <a:ea typeface="メイリオ" panose="020B0604030504040204" pitchFamily="50" charset="-128"/>
                        </a:rPr>
                        <a:t>e</a:t>
                      </a:r>
                      <a:r>
                        <a:rPr kumimoji="1" lang="ja-JP" altLang="en-US" sz="800" dirty="0">
                          <a:latin typeface="メイリオ" panose="020B0604030504040204" pitchFamily="50" charset="-128"/>
                          <a:ea typeface="メイリオ" panose="020B0604030504040204" pitchFamily="50" charset="-128"/>
                        </a:rPr>
                        <a:t>プラン</a:t>
                      </a:r>
                      <a:endParaRPr kumimoji="1" lang="en-US" altLang="ja-JP" sz="800" dirty="0">
                        <a:latin typeface="メイリオ" panose="020B0604030504040204" pitchFamily="50" charset="-128"/>
                        <a:ea typeface="メイリオ" panose="020B0604030504040204" pitchFamily="50" charset="-128"/>
                      </a:endParaRP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extLst>
                  <a:ext uri="{0D108BD9-81ED-4DB2-BD59-A6C34878D82A}">
                    <a16:rowId xmlns:a16="http://schemas.microsoft.com/office/drawing/2014/main" val="997142632"/>
                  </a:ext>
                </a:extLst>
              </a:tr>
              <a:tr h="227251">
                <a:tc>
                  <a:txBody>
                    <a:bodyPr/>
                    <a:lstStyle/>
                    <a:p>
                      <a:pPr algn="l"/>
                      <a:r>
                        <a:rPr kumimoji="1" lang="ja-JP" altLang="en-US" sz="800" dirty="0">
                          <a:latin typeface="メイリオ" panose="020B0604030504040204" pitchFamily="50" charset="-128"/>
                          <a:ea typeface="メイリオ" panose="020B0604030504040204" pitchFamily="50" charset="-128"/>
                        </a:rPr>
                        <a:t>中部電力</a:t>
                      </a:r>
                    </a:p>
                  </a:txBody>
                  <a:tcPr marL="61592" marR="61592" marT="30795" marB="30795"/>
                </a:tc>
                <a:tc>
                  <a:txBody>
                    <a:bodyPr/>
                    <a:lstStyle/>
                    <a:p>
                      <a:pPr algn="ctr"/>
                      <a:r>
                        <a:rPr kumimoji="1" lang="ja-JP" altLang="en-US" sz="800" dirty="0">
                          <a:latin typeface="メイリオ" panose="020B0604030504040204" pitchFamily="50" charset="-128"/>
                          <a:ea typeface="メイリオ" panose="020B0604030504040204" pitchFamily="50" charset="-128"/>
                        </a:rPr>
                        <a:t>昼とくプラン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nchor="ctr"/>
                </a:tc>
                <a:tc>
                  <a:txBody>
                    <a:bodyPr/>
                    <a:lstStyle/>
                    <a:p>
                      <a:pPr algn="l"/>
                      <a:r>
                        <a:rPr kumimoji="1" lang="ja-JP" altLang="en-US" sz="800" dirty="0">
                          <a:latin typeface="メイリオ" panose="020B0604030504040204" pitchFamily="50" charset="-128"/>
                          <a:ea typeface="メイリオ" panose="020B0604030504040204" pitchFamily="50" charset="-128"/>
                        </a:rPr>
                        <a:t>九州電力</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おひさま昼トクプラン</a:t>
                      </a:r>
                    </a:p>
                  </a:txBody>
                  <a:tcPr marL="61592" marR="61592" marT="30795" marB="30795" anchor="ctr"/>
                </a:tc>
                <a:tc>
                  <a:txBody>
                    <a:bodyPr/>
                    <a:lstStyle/>
                    <a:p>
                      <a:pPr algn="ctr"/>
                      <a:r>
                        <a:rPr kumimoji="1" lang="ja-JP" altLang="en-US" sz="800" dirty="0">
                          <a:latin typeface="メイリオ" panose="020B0604030504040204" pitchFamily="50" charset="-128"/>
                          <a:ea typeface="メイリオ" panose="020B0604030504040204" pitchFamily="50" charset="-128"/>
                        </a:rPr>
                        <a:t>●</a:t>
                      </a:r>
                    </a:p>
                  </a:txBody>
                  <a:tcPr marL="61592" marR="61592" marT="30795" marB="30795"/>
                </a:tc>
                <a:extLst>
                  <a:ext uri="{0D108BD9-81ED-4DB2-BD59-A6C34878D82A}">
                    <a16:rowId xmlns:a16="http://schemas.microsoft.com/office/drawing/2014/main" val="2139724883"/>
                  </a:ext>
                </a:extLst>
              </a:tr>
            </a:tbl>
          </a:graphicData>
        </a:graphic>
      </p:graphicFrame>
      <p:sp>
        <p:nvSpPr>
          <p:cNvPr id="156" name="テキスト ボックス 155">
            <a:extLst>
              <a:ext uri="{FF2B5EF4-FFF2-40B4-BE49-F238E27FC236}">
                <a16:creationId xmlns:a16="http://schemas.microsoft.com/office/drawing/2014/main" id="{C808EB83-0737-A148-443B-341B4B00ED1F}"/>
              </a:ext>
            </a:extLst>
          </p:cNvPr>
          <p:cNvSpPr txBox="1"/>
          <p:nvPr/>
        </p:nvSpPr>
        <p:spPr>
          <a:xfrm>
            <a:off x="6758924" y="5378146"/>
            <a:ext cx="5892960" cy="276999"/>
          </a:xfrm>
          <a:prstGeom prst="rect">
            <a:avLst/>
          </a:prstGeom>
          <a:noFill/>
        </p:spPr>
        <p:txBody>
          <a:bodyPr wrap="none" rtlCol="0">
            <a:spAutoFit/>
          </a:bodyPr>
          <a:lstStyle/>
          <a:p>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1200" b="1" dirty="0">
                <a:latin typeface="BIZ UDPゴシック" panose="020B0400000000000000" pitchFamily="50" charset="-128"/>
                <a:ea typeface="BIZ UDPゴシック" panose="020B0400000000000000" pitchFamily="50" charset="-128"/>
              </a:rPr>
              <a:t>新たに対応する電気料金メニューの一例</a:t>
            </a:r>
            <a:r>
              <a:rPr kumimoji="1" lang="en-US" altLang="ja-JP" sz="12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（２０２５年１２月現在）（詳しくは（注）をご確認ください。）</a:t>
            </a:r>
          </a:p>
        </p:txBody>
      </p:sp>
      <p:sp>
        <p:nvSpPr>
          <p:cNvPr id="157" name="テキスト ボックス 6">
            <a:extLst>
              <a:ext uri="{FF2B5EF4-FFF2-40B4-BE49-F238E27FC236}">
                <a16:creationId xmlns:a16="http://schemas.microsoft.com/office/drawing/2014/main" id="{0F7A7ED7-BD8F-6C0E-D292-DCFC67912AEA}"/>
              </a:ext>
            </a:extLst>
          </p:cNvPr>
          <p:cNvSpPr txBox="1">
            <a:spLocks noChangeArrowheads="1"/>
          </p:cNvSpPr>
          <p:nvPr/>
        </p:nvSpPr>
        <p:spPr bwMode="auto">
          <a:xfrm>
            <a:off x="12313953" y="7030226"/>
            <a:ext cx="67586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dirty="0">
                <a:latin typeface="BIZ UDPゴシック" panose="020B0400000000000000" pitchFamily="50" charset="-128"/>
                <a:ea typeface="BIZ UDPゴシック" panose="020B0400000000000000" pitchFamily="50" charset="-128"/>
              </a:rPr>
              <a:t>など</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sym typeface="Arial" panose="020B0604020202020204" pitchFamily="34" charset="0"/>
            </a:endParaRPr>
          </a:p>
        </p:txBody>
      </p:sp>
      <p:sp>
        <p:nvSpPr>
          <p:cNvPr id="158" name="テキスト ボックス 274">
            <a:extLst>
              <a:ext uri="{FF2B5EF4-FFF2-40B4-BE49-F238E27FC236}">
                <a16:creationId xmlns:a16="http://schemas.microsoft.com/office/drawing/2014/main" id="{CFA9CC9C-5476-6C72-D77A-37F7E95E1ECE}"/>
              </a:ext>
            </a:extLst>
          </p:cNvPr>
          <p:cNvSpPr txBox="1"/>
          <p:nvPr/>
        </p:nvSpPr>
        <p:spPr>
          <a:xfrm>
            <a:off x="6675996" y="6995283"/>
            <a:ext cx="4164099" cy="18466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１ 太陽光発電システムが必要です。</a:t>
            </a:r>
          </a:p>
        </p:txBody>
      </p:sp>
      <p:cxnSp>
        <p:nvCxnSpPr>
          <p:cNvPr id="164" name="直線コネクタ 9">
            <a:extLst>
              <a:ext uri="{FF2B5EF4-FFF2-40B4-BE49-F238E27FC236}">
                <a16:creationId xmlns:a16="http://schemas.microsoft.com/office/drawing/2014/main" id="{68F6BD06-95AF-EFF7-7BDD-ACEC7AF0E362}"/>
              </a:ext>
            </a:extLst>
          </p:cNvPr>
          <p:cNvCxnSpPr>
            <a:cxnSpLocks noChangeShapeType="1"/>
          </p:cNvCxnSpPr>
          <p:nvPr/>
        </p:nvCxnSpPr>
        <p:spPr bwMode="auto">
          <a:xfrm>
            <a:off x="9396215" y="803910"/>
            <a:ext cx="320853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直線コネクタ 9">
            <a:extLst>
              <a:ext uri="{FF2B5EF4-FFF2-40B4-BE49-F238E27FC236}">
                <a16:creationId xmlns:a16="http://schemas.microsoft.com/office/drawing/2014/main" id="{93C9C2BF-F0CE-9F12-AB35-85F229998A73}"/>
              </a:ext>
            </a:extLst>
          </p:cNvPr>
          <p:cNvCxnSpPr>
            <a:cxnSpLocks noChangeShapeType="1"/>
          </p:cNvCxnSpPr>
          <p:nvPr/>
        </p:nvCxnSpPr>
        <p:spPr bwMode="auto">
          <a:xfrm>
            <a:off x="125111" y="3761391"/>
            <a:ext cx="6338063"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4" name="object 33">
            <a:extLst>
              <a:ext uri="{FF2B5EF4-FFF2-40B4-BE49-F238E27FC236}">
                <a16:creationId xmlns:a16="http://schemas.microsoft.com/office/drawing/2014/main" id="{CBB63731-B15E-112B-1FC9-ED3168027636}"/>
              </a:ext>
            </a:extLst>
          </p:cNvPr>
          <p:cNvGrpSpPr/>
          <p:nvPr/>
        </p:nvGrpSpPr>
        <p:grpSpPr>
          <a:xfrm>
            <a:off x="12306525" y="771673"/>
            <a:ext cx="432434" cy="432434"/>
            <a:chOff x="909735" y="2161233"/>
            <a:chExt cx="432434" cy="432434"/>
          </a:xfrm>
        </p:grpSpPr>
        <p:sp>
          <p:nvSpPr>
            <p:cNvPr id="45" name="object 34">
              <a:extLst>
                <a:ext uri="{FF2B5EF4-FFF2-40B4-BE49-F238E27FC236}">
                  <a16:creationId xmlns:a16="http://schemas.microsoft.com/office/drawing/2014/main" id="{7DDBCB9E-DB22-2F65-0F09-32D69114695F}"/>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46" name="object 35">
              <a:extLst>
                <a:ext uri="{FF2B5EF4-FFF2-40B4-BE49-F238E27FC236}">
                  <a16:creationId xmlns:a16="http://schemas.microsoft.com/office/drawing/2014/main" id="{A8C92DA5-1DC9-A53F-0207-A60D1C2CEF6B}"/>
                </a:ext>
              </a:extLst>
            </p:cNvPr>
            <p:cNvPicPr/>
            <p:nvPr/>
          </p:nvPicPr>
          <p:blipFill>
            <a:blip r:embed="rId22" cstate="print"/>
            <a:stretch>
              <a:fillRect/>
            </a:stretch>
          </p:blipFill>
          <p:spPr>
            <a:xfrm>
              <a:off x="972442" y="2324323"/>
              <a:ext cx="87109" cy="106311"/>
            </a:xfrm>
            <a:prstGeom prst="rect">
              <a:avLst/>
            </a:prstGeom>
          </p:spPr>
        </p:pic>
        <p:pic>
          <p:nvPicPr>
            <p:cNvPr id="47" name="object 36">
              <a:extLst>
                <a:ext uri="{FF2B5EF4-FFF2-40B4-BE49-F238E27FC236}">
                  <a16:creationId xmlns:a16="http://schemas.microsoft.com/office/drawing/2014/main" id="{22D28520-14B6-1184-83E3-83D0F92A833F}"/>
                </a:ext>
              </a:extLst>
            </p:cNvPr>
            <p:cNvPicPr/>
            <p:nvPr/>
          </p:nvPicPr>
          <p:blipFill>
            <a:blip r:embed="rId23" cstate="print"/>
            <a:stretch>
              <a:fillRect/>
            </a:stretch>
          </p:blipFill>
          <p:spPr>
            <a:xfrm>
              <a:off x="1079921" y="2323413"/>
              <a:ext cx="199285" cy="107861"/>
            </a:xfrm>
            <a:prstGeom prst="rect">
              <a:avLst/>
            </a:prstGeom>
          </p:spPr>
        </p:pic>
      </p:grpSp>
      <p:grpSp>
        <p:nvGrpSpPr>
          <p:cNvPr id="159" name="object 33">
            <a:extLst>
              <a:ext uri="{FF2B5EF4-FFF2-40B4-BE49-F238E27FC236}">
                <a16:creationId xmlns:a16="http://schemas.microsoft.com/office/drawing/2014/main" id="{832C6653-392B-BD50-2A88-13CF506D2566}"/>
              </a:ext>
            </a:extLst>
          </p:cNvPr>
          <p:cNvGrpSpPr/>
          <p:nvPr/>
        </p:nvGrpSpPr>
        <p:grpSpPr>
          <a:xfrm>
            <a:off x="12333825" y="3728220"/>
            <a:ext cx="432434" cy="432434"/>
            <a:chOff x="909735" y="2161233"/>
            <a:chExt cx="432434" cy="432434"/>
          </a:xfrm>
        </p:grpSpPr>
        <p:sp>
          <p:nvSpPr>
            <p:cNvPr id="160" name="object 34">
              <a:extLst>
                <a:ext uri="{FF2B5EF4-FFF2-40B4-BE49-F238E27FC236}">
                  <a16:creationId xmlns:a16="http://schemas.microsoft.com/office/drawing/2014/main" id="{A65CC7E2-EFE8-3532-181C-F4FC2E1F8E36}"/>
                </a:ext>
              </a:extLst>
            </p:cNvPr>
            <p:cNvSpPr/>
            <p:nvPr/>
          </p:nvSpPr>
          <p:spPr>
            <a:xfrm>
              <a:off x="909735" y="2161233"/>
              <a:ext cx="432434" cy="432434"/>
            </a:xfrm>
            <a:custGeom>
              <a:avLst/>
              <a:gdLst/>
              <a:ahLst/>
              <a:cxnLst/>
              <a:rect l="l" t="t" r="r" b="b"/>
              <a:pathLst>
                <a:path w="432434" h="432435">
                  <a:moveTo>
                    <a:pt x="216090" y="0"/>
                  </a:moveTo>
                  <a:lnTo>
                    <a:pt x="166543" y="5707"/>
                  </a:lnTo>
                  <a:lnTo>
                    <a:pt x="121060" y="21966"/>
                  </a:lnTo>
                  <a:lnTo>
                    <a:pt x="80937" y="47478"/>
                  </a:lnTo>
                  <a:lnTo>
                    <a:pt x="47473" y="80945"/>
                  </a:lnTo>
                  <a:lnTo>
                    <a:pt x="21963" y="121070"/>
                  </a:lnTo>
                  <a:lnTo>
                    <a:pt x="5707" y="166555"/>
                  </a:lnTo>
                  <a:lnTo>
                    <a:pt x="0" y="216103"/>
                  </a:lnTo>
                  <a:lnTo>
                    <a:pt x="5707" y="265650"/>
                  </a:lnTo>
                  <a:lnTo>
                    <a:pt x="21963" y="311136"/>
                  </a:lnTo>
                  <a:lnTo>
                    <a:pt x="47473" y="351261"/>
                  </a:lnTo>
                  <a:lnTo>
                    <a:pt x="80937" y="384728"/>
                  </a:lnTo>
                  <a:lnTo>
                    <a:pt x="121060" y="410239"/>
                  </a:lnTo>
                  <a:lnTo>
                    <a:pt x="166543" y="426498"/>
                  </a:lnTo>
                  <a:lnTo>
                    <a:pt x="216090" y="432206"/>
                  </a:lnTo>
                  <a:lnTo>
                    <a:pt x="265642" y="426498"/>
                  </a:lnTo>
                  <a:lnTo>
                    <a:pt x="311129" y="410239"/>
                  </a:lnTo>
                  <a:lnTo>
                    <a:pt x="351253" y="384728"/>
                  </a:lnTo>
                  <a:lnTo>
                    <a:pt x="384719" y="351261"/>
                  </a:lnTo>
                  <a:lnTo>
                    <a:pt x="410229" y="311136"/>
                  </a:lnTo>
                  <a:lnTo>
                    <a:pt x="426486" y="265650"/>
                  </a:lnTo>
                  <a:lnTo>
                    <a:pt x="432193" y="216103"/>
                  </a:lnTo>
                  <a:lnTo>
                    <a:pt x="426486" y="166555"/>
                  </a:lnTo>
                  <a:lnTo>
                    <a:pt x="410229" y="121070"/>
                  </a:lnTo>
                  <a:lnTo>
                    <a:pt x="384719" y="80945"/>
                  </a:lnTo>
                  <a:lnTo>
                    <a:pt x="351253" y="47478"/>
                  </a:lnTo>
                  <a:lnTo>
                    <a:pt x="311129" y="21966"/>
                  </a:lnTo>
                  <a:lnTo>
                    <a:pt x="265642" y="5707"/>
                  </a:lnTo>
                  <a:lnTo>
                    <a:pt x="216090" y="0"/>
                  </a:lnTo>
                  <a:close/>
                </a:path>
              </a:pathLst>
            </a:custGeom>
            <a:solidFill>
              <a:srgbClr val="EF4060"/>
            </a:solidFill>
          </p:spPr>
          <p:txBody>
            <a:bodyPr wrap="square" lIns="0" tIns="0" rIns="0" bIns="0" rtlCol="0"/>
            <a:lstStyle/>
            <a:p>
              <a:endParaRPr/>
            </a:p>
          </p:txBody>
        </p:sp>
        <p:pic>
          <p:nvPicPr>
            <p:cNvPr id="161" name="object 35">
              <a:extLst>
                <a:ext uri="{FF2B5EF4-FFF2-40B4-BE49-F238E27FC236}">
                  <a16:creationId xmlns:a16="http://schemas.microsoft.com/office/drawing/2014/main" id="{D799B5AC-AFE3-17D8-2787-D7EB63955FDF}"/>
                </a:ext>
              </a:extLst>
            </p:cNvPr>
            <p:cNvPicPr/>
            <p:nvPr/>
          </p:nvPicPr>
          <p:blipFill>
            <a:blip r:embed="rId22" cstate="print"/>
            <a:stretch>
              <a:fillRect/>
            </a:stretch>
          </p:blipFill>
          <p:spPr>
            <a:xfrm>
              <a:off x="972442" y="2324323"/>
              <a:ext cx="87109" cy="106311"/>
            </a:xfrm>
            <a:prstGeom prst="rect">
              <a:avLst/>
            </a:prstGeom>
          </p:spPr>
        </p:pic>
        <p:pic>
          <p:nvPicPr>
            <p:cNvPr id="162" name="object 36">
              <a:extLst>
                <a:ext uri="{FF2B5EF4-FFF2-40B4-BE49-F238E27FC236}">
                  <a16:creationId xmlns:a16="http://schemas.microsoft.com/office/drawing/2014/main" id="{356A0D4B-DF98-67E1-FFC8-0ADF8964417F}"/>
                </a:ext>
              </a:extLst>
            </p:cNvPr>
            <p:cNvPicPr/>
            <p:nvPr/>
          </p:nvPicPr>
          <p:blipFill>
            <a:blip r:embed="rId23" cstate="print"/>
            <a:stretch>
              <a:fillRect/>
            </a:stretch>
          </p:blipFill>
          <p:spPr>
            <a:xfrm>
              <a:off x="1079921" y="2323413"/>
              <a:ext cx="199285" cy="107861"/>
            </a:xfrm>
            <a:prstGeom prst="rect">
              <a:avLst/>
            </a:prstGeom>
          </p:spPr>
        </p:pic>
      </p:grpSp>
      <p:sp>
        <p:nvSpPr>
          <p:cNvPr id="178" name="正方形/長方形 177">
            <a:extLst>
              <a:ext uri="{FF2B5EF4-FFF2-40B4-BE49-F238E27FC236}">
                <a16:creationId xmlns:a16="http://schemas.microsoft.com/office/drawing/2014/main" id="{95E2AB0B-C743-EF16-9DEC-4E33CEC35F39}"/>
              </a:ext>
            </a:extLst>
          </p:cNvPr>
          <p:cNvSpPr/>
          <p:nvPr/>
        </p:nvSpPr>
        <p:spPr>
          <a:xfrm>
            <a:off x="5252471" y="5345646"/>
            <a:ext cx="142021" cy="109414"/>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2" name="正方形/長方形 371"/>
          <p:cNvSpPr/>
          <p:nvPr/>
        </p:nvSpPr>
        <p:spPr>
          <a:xfrm>
            <a:off x="5115137" y="5421843"/>
            <a:ext cx="166143" cy="343740"/>
          </a:xfrm>
          <a:prstGeom prst="rect">
            <a:avLst/>
          </a:prstGeom>
          <a:noFill/>
          <a:ln w="127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274">
            <a:extLst>
              <a:ext uri="{FF2B5EF4-FFF2-40B4-BE49-F238E27FC236}">
                <a16:creationId xmlns:a16="http://schemas.microsoft.com/office/drawing/2014/main" id="{B02C7434-49F6-1850-787F-EABE09DA8E38}"/>
              </a:ext>
            </a:extLst>
          </p:cNvPr>
          <p:cNvSpPr txBox="1"/>
          <p:nvPr/>
        </p:nvSpPr>
        <p:spPr>
          <a:xfrm>
            <a:off x="9776017" y="3335388"/>
            <a:ext cx="2782023" cy="27699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a:t>
            </a:r>
            <a:r>
              <a:rPr lang="ja-JP" altLang="en-US" sz="600" dirty="0">
                <a:latin typeface="メイリオ" panose="020B0604030504040204" pitchFamily="50" charset="-128"/>
                <a:ea typeface="メイリオ" panose="020B0604030504040204" pitchFamily="50" charset="-128"/>
              </a:rPr>
              <a:t>条件］給水元圧</a:t>
            </a:r>
            <a:r>
              <a:rPr lang="en-US" altLang="ja-JP" sz="600" dirty="0">
                <a:latin typeface="メイリオ" panose="020B0604030504040204" pitchFamily="50" charset="-128"/>
                <a:ea typeface="メイリオ" panose="020B0604030504040204" pitchFamily="50" charset="-128"/>
              </a:rPr>
              <a:t>300kPa</a:t>
            </a:r>
            <a:r>
              <a:rPr lang="ja-JP" altLang="en-US" sz="600" dirty="0">
                <a:latin typeface="メイリオ" panose="020B0604030504040204" pitchFamily="50" charset="-128"/>
                <a:ea typeface="メイリオ" panose="020B0604030504040204" pitchFamily="50" charset="-128"/>
              </a:rPr>
              <a:t>、シャワー 温度</a:t>
            </a:r>
            <a:r>
              <a:rPr lang="en-US" altLang="ja-JP" sz="600" dirty="0">
                <a:latin typeface="メイリオ" panose="020B0604030504040204" pitchFamily="50" charset="-128"/>
                <a:ea typeface="メイリオ" panose="020B0604030504040204" pitchFamily="50" charset="-128"/>
              </a:rPr>
              <a:t>40℃</a:t>
            </a:r>
            <a:r>
              <a:rPr lang="ja-JP" altLang="en-US" sz="600" dirty="0">
                <a:latin typeface="メイリオ" panose="020B0604030504040204" pitchFamily="50" charset="-128"/>
                <a:ea typeface="メイリオ" panose="020B0604030504040204" pitchFamily="50" charset="-128"/>
              </a:rPr>
              <a:t>、ダイレクト出湯、</a:t>
            </a:r>
            <a:endParaRPr lang="en-US" altLang="ja-JP" sz="600" dirty="0">
              <a:latin typeface="メイリオ" panose="020B0604030504040204" pitchFamily="50" charset="-128"/>
              <a:ea typeface="メイリオ" panose="020B0604030504040204" pitchFamily="50" charset="-128"/>
            </a:endParaRPr>
          </a:p>
          <a:p>
            <a:r>
              <a:rPr lang="ja-JP" altLang="en-US" sz="600" dirty="0">
                <a:latin typeface="メイリオ" panose="020B0604030504040204" pitchFamily="50" charset="-128"/>
                <a:ea typeface="メイリオ" panose="020B0604030504040204" pitchFamily="50" charset="-128"/>
              </a:rPr>
              <a:t>　 架橋ポリ エチレン管</a:t>
            </a:r>
            <a:r>
              <a:rPr lang="en-US" altLang="ja-JP" sz="600" dirty="0">
                <a:latin typeface="メイリオ" panose="020B0604030504040204" pitchFamily="50" charset="-128"/>
                <a:ea typeface="メイリオ" panose="020B0604030504040204" pitchFamily="50" charset="-128"/>
              </a:rPr>
              <a:t>16A</a:t>
            </a:r>
            <a:r>
              <a:rPr lang="ja-JP" altLang="en-US" sz="600" dirty="0">
                <a:latin typeface="メイリオ" panose="020B0604030504040204" pitchFamily="50" charset="-128"/>
                <a:ea typeface="メイリオ" panose="020B0604030504040204" pitchFamily="50" charset="-128"/>
              </a:rPr>
              <a:t>・</a:t>
            </a:r>
            <a:r>
              <a:rPr lang="en-US" altLang="ja-JP" sz="600" dirty="0">
                <a:latin typeface="メイリオ" panose="020B0604030504040204" pitchFamily="50" charset="-128"/>
                <a:ea typeface="メイリオ" panose="020B0604030504040204" pitchFamily="50" charset="-128"/>
              </a:rPr>
              <a:t>15m 5</a:t>
            </a:r>
            <a:r>
              <a:rPr lang="ja-JP" altLang="en-US" sz="600" dirty="0">
                <a:latin typeface="メイリオ" panose="020B0604030504040204" pitchFamily="50" charset="-128"/>
                <a:ea typeface="メイリオ" panose="020B0604030504040204" pitchFamily="50" charset="-128"/>
              </a:rPr>
              <a:t>曲がり。</a:t>
            </a:r>
            <a:endParaRPr kumimoji="1" lang="ja-JP" altLang="en-US" sz="600" dirty="0">
              <a:latin typeface="メイリオ" panose="020B0604030504040204" pitchFamily="50" charset="-128"/>
              <a:ea typeface="メイリオ" panose="020B0604030504040204" pitchFamily="50" charset="-128"/>
            </a:endParaRPr>
          </a:p>
        </p:txBody>
      </p:sp>
      <p:pic>
        <p:nvPicPr>
          <p:cNvPr id="41" name="図 40">
            <a:extLst>
              <a:ext uri="{FF2B5EF4-FFF2-40B4-BE49-F238E27FC236}">
                <a16:creationId xmlns:a16="http://schemas.microsoft.com/office/drawing/2014/main" id="{5F47DAB8-4AC9-8CB0-4B4C-0F1050E1E1AC}"/>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30675" y="2371698"/>
            <a:ext cx="2588998" cy="1149063"/>
          </a:xfrm>
          <a:prstGeom prst="rect">
            <a:avLst/>
          </a:prstGeom>
        </p:spPr>
      </p:pic>
      <p:sp>
        <p:nvSpPr>
          <p:cNvPr id="42" name="Rectangle 61">
            <a:extLst>
              <a:ext uri="{FF2B5EF4-FFF2-40B4-BE49-F238E27FC236}">
                <a16:creationId xmlns:a16="http://schemas.microsoft.com/office/drawing/2014/main" id="{F1754551-EAB3-FEC4-8E42-1429DC900555}"/>
              </a:ext>
            </a:extLst>
          </p:cNvPr>
          <p:cNvSpPr>
            <a:spLocks/>
          </p:cNvSpPr>
          <p:nvPr/>
        </p:nvSpPr>
        <p:spPr bwMode="auto">
          <a:xfrm>
            <a:off x="2262550" y="775642"/>
            <a:ext cx="2262187" cy="5900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115000"/>
              </a:lnSpc>
              <a:spcBef>
                <a:spcPct val="0"/>
              </a:spcBef>
              <a:buSzTx/>
              <a:buFontTx/>
              <a:buNone/>
            </a:pPr>
            <a:r>
              <a:rPr lang="ja-JP" altLang="en-US" sz="1200" dirty="0">
                <a:solidFill>
                  <a:schemeClr val="tx1">
                    <a:lumMod val="75000"/>
                    <a:lumOff val="25000"/>
                  </a:schemeClr>
                </a:solidFill>
                <a:latin typeface="ＭＳ Ｐゴシック" panose="020B0600070205080204" pitchFamily="50" charset="-128"/>
                <a:ea typeface="HGPｺﾞｼｯｸE" panose="020B0900000000000000" pitchFamily="50" charset="-128"/>
                <a:sym typeface="ＭＳ Ｐゴシック" panose="020B0600070205080204" pitchFamily="50" charset="-128"/>
              </a:rPr>
              <a:t>　</a:t>
            </a: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コロナエコキュートで</a:t>
            </a:r>
            <a:endParaRPr lang="en-US" altLang="ja-JP"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endParaRPr>
          </a:p>
          <a:p>
            <a:pPr eaLnBrk="1">
              <a:lnSpc>
                <a:spcPct val="115000"/>
              </a:lnSpc>
              <a:spcBef>
                <a:spcPct val="0"/>
              </a:spcBef>
              <a:buSzTx/>
              <a:buFontTx/>
              <a:buNone/>
            </a:pPr>
            <a:r>
              <a:rPr lang="ja-JP" altLang="en-US" sz="1400" dirty="0">
                <a:solidFill>
                  <a:schemeClr val="tx1">
                    <a:lumMod val="75000"/>
                    <a:lumOff val="25000"/>
                  </a:schemeClr>
                </a:solidFill>
                <a:latin typeface="Meiryo UI" panose="020B0604030504040204" pitchFamily="50" charset="-128"/>
                <a:ea typeface="Meiryo UI" panose="020B0604030504040204" pitchFamily="50" charset="-128"/>
                <a:sym typeface="ＭＳ Ｐゴシック" panose="020B0600070205080204" pitchFamily="50" charset="-128"/>
              </a:rPr>
              <a:t>　　安心で快適な給湯生活</a:t>
            </a:r>
          </a:p>
        </p:txBody>
      </p:sp>
      <p:pic>
        <p:nvPicPr>
          <p:cNvPr id="48" name="図 47">
            <a:extLst>
              <a:ext uri="{FF2B5EF4-FFF2-40B4-BE49-F238E27FC236}">
                <a16:creationId xmlns:a16="http://schemas.microsoft.com/office/drawing/2014/main" id="{E7DE11A4-4872-07FF-3009-499688293271}"/>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16437" t="8899" r="17483" b="10655"/>
          <a:stretch/>
        </p:blipFill>
        <p:spPr>
          <a:xfrm>
            <a:off x="3326904" y="1871082"/>
            <a:ext cx="373759" cy="455011"/>
          </a:xfrm>
          <a:prstGeom prst="rect">
            <a:avLst/>
          </a:prstGeom>
        </p:spPr>
      </p:pic>
      <p:sp>
        <p:nvSpPr>
          <p:cNvPr id="49" name="テキスト ボックス 48">
            <a:extLst>
              <a:ext uri="{FF2B5EF4-FFF2-40B4-BE49-F238E27FC236}">
                <a16:creationId xmlns:a16="http://schemas.microsoft.com/office/drawing/2014/main" id="{948262C7-19D6-C317-EDB2-6DB06531E21B}"/>
              </a:ext>
            </a:extLst>
          </p:cNvPr>
          <p:cNvSpPr txBox="1"/>
          <p:nvPr/>
        </p:nvSpPr>
        <p:spPr>
          <a:xfrm>
            <a:off x="62401" y="2028404"/>
            <a:ext cx="3425938" cy="338554"/>
          </a:xfrm>
          <a:prstGeom prst="rect">
            <a:avLst/>
          </a:prstGeom>
          <a:noFill/>
        </p:spPr>
        <p:txBody>
          <a:bodyPr wrap="none" rtlCol="0">
            <a:spAutoFit/>
          </a:bodyPr>
          <a:lstStyle/>
          <a:p>
            <a:r>
              <a:rPr kumimoji="1" lang="ja-JP" altLang="en-US" sz="1600" dirty="0">
                <a:solidFill>
                  <a:schemeClr val="accent1"/>
                </a:solidFill>
                <a:latin typeface="BIZ UDPゴシック" panose="020B0400000000000000" pitchFamily="50" charset="-128"/>
                <a:ea typeface="BIZ UDPゴシック" panose="020B0400000000000000" pitchFamily="50" charset="-128"/>
              </a:rPr>
              <a:t>耐塩害仕様で海の近くの設置に最適</a:t>
            </a:r>
          </a:p>
        </p:txBody>
      </p:sp>
      <p:pic>
        <p:nvPicPr>
          <p:cNvPr id="50" name="図 49">
            <a:extLst>
              <a:ext uri="{FF2B5EF4-FFF2-40B4-BE49-F238E27FC236}">
                <a16:creationId xmlns:a16="http://schemas.microsoft.com/office/drawing/2014/main" id="{4D48A190-C4D5-DC41-54B7-16F58508752A}"/>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r="138"/>
          <a:stretch/>
        </p:blipFill>
        <p:spPr bwMode="auto">
          <a:xfrm>
            <a:off x="9846648" y="2126602"/>
            <a:ext cx="2615564" cy="1178322"/>
          </a:xfrm>
          <a:prstGeom prst="rect">
            <a:avLst/>
          </a:prstGeom>
          <a:noFill/>
          <a:ln>
            <a:noFill/>
          </a:ln>
          <a:extLst>
            <a:ext uri="{53640926-AAD7-44D8-BBD7-CCE9431645EC}">
              <a14:shadowObscured xmlns:a14="http://schemas.microsoft.com/office/drawing/2010/main"/>
            </a:ext>
          </a:extLst>
        </p:spPr>
      </p:pic>
      <p:sp>
        <p:nvSpPr>
          <p:cNvPr id="54" name="テキスト ボックス 53">
            <a:extLst>
              <a:ext uri="{FF2B5EF4-FFF2-40B4-BE49-F238E27FC236}">
                <a16:creationId xmlns:a16="http://schemas.microsoft.com/office/drawing/2014/main" id="{925A0757-66F5-DEAA-61F8-3A5822369306}"/>
              </a:ext>
            </a:extLst>
          </p:cNvPr>
          <p:cNvSpPr txBox="1"/>
          <p:nvPr/>
        </p:nvSpPr>
        <p:spPr>
          <a:xfrm>
            <a:off x="9361271" y="1682688"/>
            <a:ext cx="2185989" cy="461665"/>
          </a:xfrm>
          <a:prstGeom prst="rect">
            <a:avLst/>
          </a:prstGeom>
          <a:noFill/>
        </p:spPr>
        <p:txBody>
          <a:bodyPr wrap="square" lIns="0" tIns="0" rIns="0" bIns="0" rtlCol="0">
            <a:spAutoFit/>
          </a:bodyPr>
          <a:lstStyle/>
          <a:p>
            <a:r>
              <a:rPr lang="ja-JP" altLang="en-US" sz="1000" dirty="0">
                <a:effectLst/>
                <a:latin typeface="HGPｺﾞｼｯｸM" panose="020B0600000000000000" pitchFamily="50" charset="-128"/>
                <a:ea typeface="HGPｺﾞｼｯｸM" panose="020B0600000000000000" pitchFamily="50" charset="-128"/>
              </a:rPr>
              <a:t>減圧弁設定圧力</a:t>
            </a:r>
            <a:r>
              <a:rPr lang="en-US" altLang="ja-JP" sz="1000" dirty="0">
                <a:effectLst/>
                <a:latin typeface="HGPｺﾞｼｯｸM" panose="020B0600000000000000" pitchFamily="50" charset="-128"/>
                <a:ea typeface="HGPｺﾞｼｯｸM" panose="020B0600000000000000" pitchFamily="50" charset="-128"/>
              </a:rPr>
              <a:t> </a:t>
            </a:r>
            <a:r>
              <a:rPr lang="en-US" altLang="ja-JP" sz="2000" dirty="0">
                <a:effectLst/>
                <a:latin typeface="HGPｺﾞｼｯｸE" panose="020B0900000000000000" pitchFamily="50" charset="-128"/>
                <a:ea typeface="HGPｺﾞｼｯｸE" panose="020B0900000000000000" pitchFamily="50" charset="-128"/>
              </a:rPr>
              <a:t>170kPa</a:t>
            </a:r>
            <a:endParaRPr lang="ja-JP" altLang="en-US" sz="2000" dirty="0">
              <a:effectLst/>
              <a:latin typeface="HGPｺﾞｼｯｸE" panose="020B0900000000000000" pitchFamily="50" charset="-128"/>
              <a:ea typeface="HGPｺﾞｼｯｸE" panose="020B0900000000000000" pitchFamily="50" charset="-128"/>
            </a:endParaRPr>
          </a:p>
          <a:p>
            <a:endParaRPr lang="ja-JP" altLang="en-US" sz="1000" dirty="0">
              <a:effectLst/>
              <a:latin typeface="Hiragino Sans" panose="020B0400000000000000" pitchFamily="34" charset="-128"/>
              <a:ea typeface="Hiragino Sans" panose="020B0400000000000000" pitchFamily="34" charset="-128"/>
            </a:endParaRPr>
          </a:p>
        </p:txBody>
      </p:sp>
      <p:sp>
        <p:nvSpPr>
          <p:cNvPr id="55" name="テキスト ボックス 54">
            <a:extLst>
              <a:ext uri="{FF2B5EF4-FFF2-40B4-BE49-F238E27FC236}">
                <a16:creationId xmlns:a16="http://schemas.microsoft.com/office/drawing/2014/main" id="{A1385CE6-D395-1099-C78E-DE955F4982B0}"/>
              </a:ext>
            </a:extLst>
          </p:cNvPr>
          <p:cNvSpPr txBox="1"/>
          <p:nvPr/>
        </p:nvSpPr>
        <p:spPr>
          <a:xfrm>
            <a:off x="10953110" y="1522494"/>
            <a:ext cx="1833693" cy="553998"/>
          </a:xfrm>
          <a:prstGeom prst="rect">
            <a:avLst/>
          </a:prstGeom>
          <a:noFill/>
        </p:spPr>
        <p:txBody>
          <a:bodyPr wrap="square" lIns="0" tIns="0" rIns="0" bIns="0" rtlCol="0">
            <a:spAutoFit/>
          </a:bodyPr>
          <a:lstStyle/>
          <a:p>
            <a:pPr algn="r"/>
            <a:r>
              <a:rPr lang="en-US" altLang="ja-JP" sz="3600" dirty="0">
                <a:solidFill>
                  <a:srgbClr val="3D4A83"/>
                </a:solidFill>
                <a:effectLst/>
                <a:latin typeface="HGPｺﾞｼｯｸE" panose="020B0900000000000000" pitchFamily="50" charset="-128"/>
                <a:ea typeface="HGPｺﾞｼｯｸE" panose="020B0900000000000000" pitchFamily="50" charset="-128"/>
              </a:rPr>
              <a:t>180</a:t>
            </a:r>
            <a:r>
              <a:rPr lang="en-US" altLang="ja-JP" sz="3000" dirty="0">
                <a:solidFill>
                  <a:srgbClr val="3D4A83"/>
                </a:solidFill>
                <a:effectLst/>
                <a:latin typeface="HGPｺﾞｼｯｸE" panose="020B0900000000000000" pitchFamily="50" charset="-128"/>
                <a:ea typeface="HGPｺﾞｼｯｸE" panose="020B0900000000000000" pitchFamily="50" charset="-128"/>
              </a:rPr>
              <a:t>kPa</a:t>
            </a:r>
            <a:endParaRPr lang="ja-JP" altLang="en-US" sz="3000" dirty="0">
              <a:solidFill>
                <a:srgbClr val="3D4A83"/>
              </a:solidFill>
              <a:effectLst/>
              <a:latin typeface="HGPｺﾞｼｯｸE" panose="020B0900000000000000" pitchFamily="50" charset="-128"/>
              <a:ea typeface="HGPｺﾞｼｯｸE" panose="020B0900000000000000" pitchFamily="50" charset="-128"/>
            </a:endParaRPr>
          </a:p>
        </p:txBody>
      </p:sp>
      <p:sp>
        <p:nvSpPr>
          <p:cNvPr id="56" name="矢印: 右 55">
            <a:extLst>
              <a:ext uri="{FF2B5EF4-FFF2-40B4-BE49-F238E27FC236}">
                <a16:creationId xmlns:a16="http://schemas.microsoft.com/office/drawing/2014/main" id="{D9EF2296-8281-75D5-0EDF-AAD58B7F2459}"/>
              </a:ext>
            </a:extLst>
          </p:cNvPr>
          <p:cNvSpPr/>
          <p:nvPr/>
        </p:nvSpPr>
        <p:spPr>
          <a:xfrm>
            <a:off x="11167071" y="1669511"/>
            <a:ext cx="228600" cy="349977"/>
          </a:xfrm>
          <a:prstGeom prst="rightArrow">
            <a:avLst/>
          </a:prstGeom>
          <a:solidFill>
            <a:srgbClr val="00B0F0"/>
          </a:solid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Rectangle 16">
            <a:extLst>
              <a:ext uri="{FF2B5EF4-FFF2-40B4-BE49-F238E27FC236}">
                <a16:creationId xmlns:a16="http://schemas.microsoft.com/office/drawing/2014/main" id="{DF14F572-395A-D808-FC37-E048459CAFC5}"/>
              </a:ext>
            </a:extLst>
          </p:cNvPr>
          <p:cNvSpPr>
            <a:spLocks/>
          </p:cNvSpPr>
          <p:nvPr/>
        </p:nvSpPr>
        <p:spPr bwMode="auto">
          <a:xfrm>
            <a:off x="5971111" y="33271"/>
            <a:ext cx="1344277" cy="70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defPPr>
              <a:defRPr lang="en-US"/>
            </a:defPPr>
            <a:lvl1pPr marL="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1473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971800" indent="-228600" algn="l" defTabSz="1473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429000" indent="-228600" algn="l" defTabSz="1473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886200" indent="-228600" algn="l" defTabSz="1473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塩害地向け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p>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pic>
        <p:nvPicPr>
          <p:cNvPr id="3" name="Picture 24" descr="7">
            <a:extLst>
              <a:ext uri="{FF2B5EF4-FFF2-40B4-BE49-F238E27FC236}">
                <a16:creationId xmlns:a16="http://schemas.microsoft.com/office/drawing/2014/main" id="{33CBECB7-9EBA-A960-C28F-B1D4D6384D60}"/>
              </a:ext>
            </a:extLst>
          </p:cNvPr>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38574" y="1706216"/>
            <a:ext cx="381000" cy="20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Rectangle 30">
            <a:extLst>
              <a:ext uri="{FF2B5EF4-FFF2-40B4-BE49-F238E27FC236}">
                <a16:creationId xmlns:a16="http://schemas.microsoft.com/office/drawing/2014/main" id="{0A0AD898-634D-70B6-CA85-AA777EEBC1AE}"/>
              </a:ext>
            </a:extLst>
          </p:cNvPr>
          <p:cNvSpPr>
            <a:spLocks/>
          </p:cNvSpPr>
          <p:nvPr/>
        </p:nvSpPr>
        <p:spPr bwMode="auto">
          <a:xfrm>
            <a:off x="2535353" y="1509268"/>
            <a:ext cx="787400" cy="30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「エネルギー消費性能計算プログラム（住宅版）」</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への</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効率の入力値</a:t>
            </a:r>
            <a:endPar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endParaRPr>
          </a:p>
        </p:txBody>
      </p:sp>
      <p:sp>
        <p:nvSpPr>
          <p:cNvPr id="52" name="Rectangle 32">
            <a:extLst>
              <a:ext uri="{FF2B5EF4-FFF2-40B4-BE49-F238E27FC236}">
                <a16:creationId xmlns:a16="http://schemas.microsoft.com/office/drawing/2014/main" id="{688E2DD6-50CA-EF12-2E17-1558557F4952}"/>
              </a:ext>
            </a:extLst>
          </p:cNvPr>
          <p:cNvSpPr>
            <a:spLocks/>
          </p:cNvSpPr>
          <p:nvPr/>
        </p:nvSpPr>
        <p:spPr bwMode="auto">
          <a:xfrm>
            <a:off x="2730573" y="1710612"/>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53" name="Rectangle 33">
            <a:extLst>
              <a:ext uri="{FF2B5EF4-FFF2-40B4-BE49-F238E27FC236}">
                <a16:creationId xmlns:a16="http://schemas.microsoft.com/office/drawing/2014/main" id="{EB1677C7-D3F2-5380-C72F-92B2BA5E51A9}"/>
              </a:ext>
            </a:extLst>
          </p:cNvPr>
          <p:cNvSpPr>
            <a:spLocks/>
          </p:cNvSpPr>
          <p:nvPr/>
        </p:nvSpPr>
        <p:spPr bwMode="auto">
          <a:xfrm>
            <a:off x="2507964" y="1527852"/>
            <a:ext cx="784225" cy="421365"/>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grpSp>
        <p:nvGrpSpPr>
          <p:cNvPr id="58" name="グループ化 57">
            <a:extLst>
              <a:ext uri="{FF2B5EF4-FFF2-40B4-BE49-F238E27FC236}">
                <a16:creationId xmlns:a16="http://schemas.microsoft.com/office/drawing/2014/main" id="{9595071A-26D6-EC88-43F1-68E4142770D5}"/>
              </a:ext>
            </a:extLst>
          </p:cNvPr>
          <p:cNvGrpSpPr/>
          <p:nvPr/>
        </p:nvGrpSpPr>
        <p:grpSpPr>
          <a:xfrm>
            <a:off x="117189" y="1495232"/>
            <a:ext cx="2419350" cy="473123"/>
            <a:chOff x="168669" y="2921069"/>
            <a:chExt cx="2419350" cy="473123"/>
          </a:xfrm>
        </p:grpSpPr>
        <p:sp>
          <p:nvSpPr>
            <p:cNvPr id="59" name="Rectangle 26">
              <a:extLst>
                <a:ext uri="{FF2B5EF4-FFF2-40B4-BE49-F238E27FC236}">
                  <a16:creationId xmlns:a16="http://schemas.microsoft.com/office/drawing/2014/main" id="{D6713790-AA7E-56DF-6D4C-C9CB0F66E65A}"/>
                </a:ext>
              </a:extLst>
            </p:cNvPr>
            <p:cNvSpPr>
              <a:spLocks/>
            </p:cNvSpPr>
            <p:nvPr/>
          </p:nvSpPr>
          <p:spPr bwMode="auto">
            <a:xfrm>
              <a:off x="168669" y="2921069"/>
              <a:ext cx="380871"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　区分</a:t>
              </a: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E  ]</a:t>
              </a:r>
            </a:p>
          </p:txBody>
        </p:sp>
        <p:sp>
          <p:nvSpPr>
            <p:cNvPr id="60" name="Rectangle 27">
              <a:extLst>
                <a:ext uri="{FF2B5EF4-FFF2-40B4-BE49-F238E27FC236}">
                  <a16:creationId xmlns:a16="http://schemas.microsoft.com/office/drawing/2014/main" id="{15C7E379-2C9A-F1FE-229F-ECCE3E5098A1}"/>
                </a:ext>
              </a:extLst>
            </p:cNvPr>
            <p:cNvSpPr>
              <a:spLocks/>
            </p:cNvSpPr>
            <p:nvPr/>
          </p:nvSpPr>
          <p:spPr bwMode="auto">
            <a:xfrm>
              <a:off x="2026044" y="2924244"/>
              <a:ext cx="533157" cy="16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en-US" altLang="ja-JP"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JIS C 9220:2018</a:t>
              </a:r>
            </a:p>
          </p:txBody>
        </p:sp>
        <p:sp>
          <p:nvSpPr>
            <p:cNvPr id="61" name="Rectangle 28">
              <a:extLst>
                <a:ext uri="{FF2B5EF4-FFF2-40B4-BE49-F238E27FC236}">
                  <a16:creationId xmlns:a16="http://schemas.microsoft.com/office/drawing/2014/main" id="{324F1694-B07D-162F-D517-6730BE283766}"/>
                </a:ext>
              </a:extLst>
            </p:cNvPr>
            <p:cNvSpPr>
              <a:spLocks/>
            </p:cNvSpPr>
            <p:nvPr/>
          </p:nvSpPr>
          <p:spPr bwMode="auto">
            <a:xfrm>
              <a:off x="508763" y="3090948"/>
              <a:ext cx="3460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目標年度</a:t>
              </a:r>
            </a:p>
            <a:p>
              <a:pPr eaLnBrk="1">
                <a:spcBef>
                  <a:spcPct val="0"/>
                </a:spcBef>
                <a:buSzTx/>
                <a:buFontTx/>
                <a:buNone/>
              </a:pPr>
              <a:r>
                <a:rPr lang="en-US" altLang="ja-JP"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2025</a:t>
              </a:r>
              <a:r>
                <a:rPr lang="ja-JP" altLang="en-US" sz="500" b="1"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年度</a:t>
              </a:r>
            </a:p>
          </p:txBody>
        </p:sp>
        <p:sp>
          <p:nvSpPr>
            <p:cNvPr id="62" name="Rectangle 29">
              <a:extLst>
                <a:ext uri="{FF2B5EF4-FFF2-40B4-BE49-F238E27FC236}">
                  <a16:creationId xmlns:a16="http://schemas.microsoft.com/office/drawing/2014/main" id="{78B97651-EC25-6687-551C-CA10145E7D95}"/>
                </a:ext>
              </a:extLst>
            </p:cNvPr>
            <p:cNvSpPr>
              <a:spLocks/>
            </p:cNvSpPr>
            <p:nvPr/>
          </p:nvSpPr>
          <p:spPr bwMode="auto">
            <a:xfrm>
              <a:off x="983057" y="3056462"/>
              <a:ext cx="798512" cy="160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省エネ基準達成率</a:t>
              </a:r>
            </a:p>
          </p:txBody>
        </p:sp>
        <p:sp>
          <p:nvSpPr>
            <p:cNvPr id="63" name="Rectangle 30">
              <a:extLst>
                <a:ext uri="{FF2B5EF4-FFF2-40B4-BE49-F238E27FC236}">
                  <a16:creationId xmlns:a16="http://schemas.microsoft.com/office/drawing/2014/main" id="{3A59040A-9630-EB56-5953-1978A103B758}"/>
                </a:ext>
              </a:extLst>
            </p:cNvPr>
            <p:cNvSpPr>
              <a:spLocks/>
            </p:cNvSpPr>
            <p:nvPr/>
          </p:nvSpPr>
          <p:spPr bwMode="auto">
            <a:xfrm>
              <a:off x="1800619" y="3056462"/>
              <a:ext cx="787400" cy="161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lnSpc>
                  <a:spcPct val="90000"/>
                </a:lnSpc>
                <a:spcBef>
                  <a:spcPct val="0"/>
                </a:spcBef>
                <a:buSzTx/>
                <a:buFontTx/>
                <a:buNone/>
              </a:pPr>
              <a:r>
                <a:rPr lang="ja-JP" altLang="en-US" sz="50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年間給湯保温効率</a:t>
              </a:r>
            </a:p>
          </p:txBody>
        </p:sp>
        <p:sp>
          <p:nvSpPr>
            <p:cNvPr id="128" name="Rectangle 31">
              <a:extLst>
                <a:ext uri="{FF2B5EF4-FFF2-40B4-BE49-F238E27FC236}">
                  <a16:creationId xmlns:a16="http://schemas.microsoft.com/office/drawing/2014/main" id="{7DC3A5E6-CC38-E914-EEBC-7D0D154CF444}"/>
                </a:ext>
              </a:extLst>
            </p:cNvPr>
            <p:cNvSpPr>
              <a:spLocks/>
            </p:cNvSpPr>
            <p:nvPr/>
          </p:nvSpPr>
          <p:spPr bwMode="auto">
            <a:xfrm>
              <a:off x="1054125" y="3114814"/>
              <a:ext cx="470640"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100</a:t>
              </a:r>
              <a:r>
                <a:rPr lang="ja-JP" altLang="en-US" sz="700" dirty="0">
                  <a:solidFill>
                    <a:schemeClr val="tx1">
                      <a:lumMod val="75000"/>
                      <a:lumOff val="25000"/>
                    </a:schemeClr>
                  </a:solidFill>
                  <a:latin typeface="ＭＳ Ｐゴシック" panose="020B0600070205080204" pitchFamily="50" charset="-128"/>
                  <a:ea typeface="ＭＳ Ｐゴシック" panose="020B0600070205080204" pitchFamily="50" charset="-128"/>
                  <a:sym typeface="ＭＳ Ｐゴシック" panose="020B0600070205080204" pitchFamily="50" charset="-128"/>
                </a:rPr>
                <a:t>％</a:t>
              </a:r>
              <a:endParaRPr lang="ja-JP" altLang="en-US"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endParaRPr>
            </a:p>
          </p:txBody>
        </p:sp>
        <p:sp>
          <p:nvSpPr>
            <p:cNvPr id="129" name="Rectangle 32">
              <a:extLst>
                <a:ext uri="{FF2B5EF4-FFF2-40B4-BE49-F238E27FC236}">
                  <a16:creationId xmlns:a16="http://schemas.microsoft.com/office/drawing/2014/main" id="{5B2206B6-3AA0-1ACE-4EE0-FFEE414E8E58}"/>
                </a:ext>
              </a:extLst>
            </p:cNvPr>
            <p:cNvSpPr>
              <a:spLocks/>
            </p:cNvSpPr>
            <p:nvPr/>
          </p:nvSpPr>
          <p:spPr bwMode="auto">
            <a:xfrm>
              <a:off x="1948615" y="3117195"/>
              <a:ext cx="319958" cy="2769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spcBef>
                  <a:spcPct val="0"/>
                </a:spcBef>
                <a:buSzTx/>
                <a:buFontTx/>
                <a:buNone/>
              </a:pPr>
              <a:r>
                <a:rPr lang="en-US" altLang="ja-JP" sz="12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3.5</a:t>
              </a:r>
            </a:p>
          </p:txBody>
        </p:sp>
        <p:sp>
          <p:nvSpPr>
            <p:cNvPr id="130" name="Rectangle 33">
              <a:extLst>
                <a:ext uri="{FF2B5EF4-FFF2-40B4-BE49-F238E27FC236}">
                  <a16:creationId xmlns:a16="http://schemas.microsoft.com/office/drawing/2014/main" id="{DD7DE1C1-2C99-DCDA-6DB6-0E6AB56D2FE1}"/>
                </a:ext>
              </a:extLst>
            </p:cNvPr>
            <p:cNvSpPr>
              <a:spLocks/>
            </p:cNvSpPr>
            <p:nvPr/>
          </p:nvSpPr>
          <p:spPr bwMode="auto">
            <a:xfrm>
              <a:off x="198832" y="3064444"/>
              <a:ext cx="2314575" cy="312176"/>
            </a:xfrm>
            <a:prstGeom prst="rect">
              <a:avLst/>
            </a:prstGeom>
            <a:noFill/>
            <a:ln w="6350">
              <a:solidFill>
                <a:schemeClr val="tx1">
                  <a:lumMod val="75000"/>
                  <a:lumOff val="25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6798" tIns="46798" rIns="46798" bIns="46798"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pPr>
              <a:endParaRPr lang="ja-JP" altLang="en-US" sz="1600">
                <a:solidFill>
                  <a:schemeClr val="tx1">
                    <a:lumMod val="75000"/>
                    <a:lumOff val="25000"/>
                  </a:schemeClr>
                </a:solidFill>
                <a:ea typeface="ＭＳ Ｐゴシック" panose="020B0600070205080204" pitchFamily="50" charset="-128"/>
              </a:endParaRPr>
            </a:p>
          </p:txBody>
        </p:sp>
        <p:sp>
          <p:nvSpPr>
            <p:cNvPr id="131" name="Line 34">
              <a:extLst>
                <a:ext uri="{FF2B5EF4-FFF2-40B4-BE49-F238E27FC236}">
                  <a16:creationId xmlns:a16="http://schemas.microsoft.com/office/drawing/2014/main" id="{333C57F9-B67C-2B01-5880-5D81D3D660E9}"/>
                </a:ext>
              </a:extLst>
            </p:cNvPr>
            <p:cNvSpPr>
              <a:spLocks noChangeShapeType="1"/>
            </p:cNvSpPr>
            <p:nvPr/>
          </p:nvSpPr>
          <p:spPr bwMode="auto">
            <a:xfrm>
              <a:off x="875107" y="3062857"/>
              <a:ext cx="0" cy="311536"/>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sp>
          <p:nvSpPr>
            <p:cNvPr id="132" name="Line 35">
              <a:extLst>
                <a:ext uri="{FF2B5EF4-FFF2-40B4-BE49-F238E27FC236}">
                  <a16:creationId xmlns:a16="http://schemas.microsoft.com/office/drawing/2014/main" id="{AC4B647F-EAC6-A8EA-4602-11CA46798CDC}"/>
                </a:ext>
              </a:extLst>
            </p:cNvPr>
            <p:cNvSpPr>
              <a:spLocks noChangeShapeType="1"/>
            </p:cNvSpPr>
            <p:nvPr/>
          </p:nvSpPr>
          <p:spPr bwMode="auto">
            <a:xfrm>
              <a:off x="1706957" y="3062856"/>
              <a:ext cx="0" cy="311537"/>
            </a:xfrm>
            <a:prstGeom prst="line">
              <a:avLst/>
            </a:prstGeom>
            <a:noFill/>
            <a:ln w="6350">
              <a:solidFill>
                <a:schemeClr val="tx1">
                  <a:lumMod val="75000"/>
                  <a:lumOff val="2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lstStyle/>
            <a:p>
              <a:endParaRPr lang="ja-JP" altLang="en-US">
                <a:solidFill>
                  <a:schemeClr val="tx1">
                    <a:lumMod val="75000"/>
                    <a:lumOff val="25000"/>
                  </a:schemeClr>
                </a:solidFill>
              </a:endParaRPr>
            </a:p>
          </p:txBody>
        </p:sp>
      </p:grpSp>
      <p:sp>
        <p:nvSpPr>
          <p:cNvPr id="133" name="テキスト ボックス 132">
            <a:extLst>
              <a:ext uri="{FF2B5EF4-FFF2-40B4-BE49-F238E27FC236}">
                <a16:creationId xmlns:a16="http://schemas.microsoft.com/office/drawing/2014/main" id="{024DD2FB-9CE2-889F-26BC-6D8143203758}"/>
              </a:ext>
            </a:extLst>
          </p:cNvPr>
          <p:cNvSpPr txBox="1"/>
          <p:nvPr/>
        </p:nvSpPr>
        <p:spPr>
          <a:xfrm>
            <a:off x="194552" y="1042617"/>
            <a:ext cx="1662635" cy="215444"/>
          </a:xfrm>
          <a:prstGeom prst="rect">
            <a:avLst/>
          </a:prstGeom>
          <a:noFill/>
        </p:spPr>
        <p:txBody>
          <a:bodyPr wrap="none">
            <a:spAutoFit/>
          </a:bodyPr>
          <a:lstStyle/>
          <a:p>
            <a:pPr>
              <a:defRPr/>
            </a:pP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本体希望小売価格</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rPr>
              <a:t>リモコン除く</a:t>
            </a:r>
            <a:r>
              <a:rPr kumimoji="1" lang="en-US" altLang="ja-JP" sz="800"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ja-JP" altLang="en-US" sz="800"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34" name="Rectangle 36">
            <a:extLst>
              <a:ext uri="{FF2B5EF4-FFF2-40B4-BE49-F238E27FC236}">
                <a16:creationId xmlns:a16="http://schemas.microsoft.com/office/drawing/2014/main" id="{59E031A8-2E95-922C-6340-2E48ECD4B357}"/>
              </a:ext>
            </a:extLst>
          </p:cNvPr>
          <p:cNvSpPr>
            <a:spLocks/>
          </p:cNvSpPr>
          <p:nvPr/>
        </p:nvSpPr>
        <p:spPr bwMode="auto">
          <a:xfrm>
            <a:off x="150763" y="1180167"/>
            <a:ext cx="2338139"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a:spcBef>
                <a:spcPct val="0"/>
              </a:spcBef>
              <a:buSzTx/>
              <a:buFontTx/>
              <a:buNone/>
              <a:defRPr/>
            </a:pPr>
            <a:r>
              <a:rPr lang="en-US" altLang="ja-JP"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1,249,600</a:t>
            </a:r>
            <a:r>
              <a:rPr lang="ja-JP" altLang="en-US" sz="140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税抜</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1,136,000</a:t>
            </a:r>
            <a:r>
              <a:rPr lang="ja-JP" altLang="en-US"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円</a:t>
            </a:r>
            <a:r>
              <a:rPr lang="en-US" altLang="ja-JP" sz="1050" dirty="0">
                <a:solidFill>
                  <a:schemeClr val="tx1">
                    <a:lumMod val="75000"/>
                    <a:lumOff val="25000"/>
                  </a:schemeClr>
                </a:solidFill>
                <a:latin typeface="HGP創英角ｺﾞｼｯｸUB" panose="020B0900000000000000" pitchFamily="50" charset="-128"/>
                <a:ea typeface="HGP創英角ｺﾞｼｯｸUB" panose="020B0900000000000000" pitchFamily="50" charset="-128"/>
                <a:sym typeface="HGP創英角ｺﾞｼｯｸUB" panose="020B0900000000000000" pitchFamily="50" charset="-128"/>
              </a:rPr>
              <a:t>)</a:t>
            </a:r>
          </a:p>
        </p:txBody>
      </p:sp>
      <p:sp>
        <p:nvSpPr>
          <p:cNvPr id="135" name="テキスト ボックス 134">
            <a:extLst>
              <a:ext uri="{FF2B5EF4-FFF2-40B4-BE49-F238E27FC236}">
                <a16:creationId xmlns:a16="http://schemas.microsoft.com/office/drawing/2014/main" id="{6AF5F8FF-2778-4FAB-609F-B1620D50189C}"/>
              </a:ext>
            </a:extLst>
          </p:cNvPr>
          <p:cNvSpPr txBox="1"/>
          <p:nvPr/>
        </p:nvSpPr>
        <p:spPr>
          <a:xfrm>
            <a:off x="132851" y="804762"/>
            <a:ext cx="2008768" cy="307777"/>
          </a:xfrm>
          <a:prstGeom prst="rect">
            <a:avLst/>
          </a:prstGeom>
          <a:noFill/>
        </p:spPr>
        <p:txBody>
          <a:bodyPr wrap="square" rtlCol="0">
            <a:spAutoFit/>
          </a:bodyPr>
          <a:lstStyle/>
          <a:p>
            <a:r>
              <a:rPr kumimoji="1" lang="en-US" altLang="ja-JP" sz="1400" b="1" dirty="0">
                <a:solidFill>
                  <a:schemeClr val="tx1">
                    <a:lumMod val="75000"/>
                    <a:lumOff val="25000"/>
                  </a:schemeClr>
                </a:solidFill>
              </a:rPr>
              <a:t>CHP-37AZ2JE</a:t>
            </a:r>
            <a:endParaRPr kumimoji="1" lang="ja-JP" altLang="en-US" sz="1400" b="1" dirty="0">
              <a:solidFill>
                <a:schemeClr val="tx1">
                  <a:lumMod val="75000"/>
                  <a:lumOff val="25000"/>
                </a:schemeClr>
              </a:solidFill>
            </a:endParaRPr>
          </a:p>
        </p:txBody>
      </p:sp>
    </p:spTree>
    <p:extLst>
      <p:ext uri="{BB962C8B-B14F-4D97-AF65-F5344CB8AC3E}">
        <p14:creationId xmlns:p14="http://schemas.microsoft.com/office/powerpoint/2010/main" val="2920364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グループ化 121">
            <a:extLst>
              <a:ext uri="{FF2B5EF4-FFF2-40B4-BE49-F238E27FC236}">
                <a16:creationId xmlns:a16="http://schemas.microsoft.com/office/drawing/2014/main" id="{AC6900FA-BD57-3831-38C7-810C3B87BF11}"/>
              </a:ext>
            </a:extLst>
          </p:cNvPr>
          <p:cNvGrpSpPr/>
          <p:nvPr/>
        </p:nvGrpSpPr>
        <p:grpSpPr>
          <a:xfrm>
            <a:off x="1881036" y="6778679"/>
            <a:ext cx="1025780" cy="1398791"/>
            <a:chOff x="4642822" y="3583536"/>
            <a:chExt cx="1152525" cy="1571625"/>
          </a:xfrm>
        </p:grpSpPr>
        <p:pic>
          <p:nvPicPr>
            <p:cNvPr id="120" name="グラフィックス 119">
              <a:extLst>
                <a:ext uri="{FF2B5EF4-FFF2-40B4-BE49-F238E27FC236}">
                  <a16:creationId xmlns:a16="http://schemas.microsoft.com/office/drawing/2014/main" id="{E75C1296-5D79-5AC5-E1F1-5BA352A50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2822" y="3583536"/>
              <a:ext cx="1152525" cy="1571625"/>
            </a:xfrm>
            <a:prstGeom prst="rect">
              <a:avLst/>
            </a:prstGeom>
          </p:spPr>
        </p:pic>
        <p:sp>
          <p:nvSpPr>
            <p:cNvPr id="121" name="正方形/長方形 120">
              <a:extLst>
                <a:ext uri="{FF2B5EF4-FFF2-40B4-BE49-F238E27FC236}">
                  <a16:creationId xmlns:a16="http://schemas.microsoft.com/office/drawing/2014/main" id="{D66C4667-D803-C377-9473-CA9BED529427}"/>
                </a:ext>
              </a:extLst>
            </p:cNvPr>
            <p:cNvSpPr/>
            <p:nvPr/>
          </p:nvSpPr>
          <p:spPr>
            <a:xfrm>
              <a:off x="4673027" y="4254816"/>
              <a:ext cx="970001" cy="5423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79" name="図 78" descr="グラフィカル ユーザー インターフェイス が含まれている画像&#10;&#10;AI によって生成されたコンテンツは間違っている可能性があります。">
            <a:extLst>
              <a:ext uri="{FF2B5EF4-FFF2-40B4-BE49-F238E27FC236}">
                <a16:creationId xmlns:a16="http://schemas.microsoft.com/office/drawing/2014/main" id="{7D8CD650-5E4B-83A4-CF52-AB482BF4CE7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532" y="2820757"/>
            <a:ext cx="1888476" cy="1768952"/>
          </a:xfrm>
          <a:prstGeom prst="rect">
            <a:avLst/>
          </a:prstGeom>
        </p:spPr>
      </p:pic>
      <p:sp>
        <p:nvSpPr>
          <p:cNvPr id="4" name="正方形/長方形 3"/>
          <p:cNvSpPr/>
          <p:nvPr/>
        </p:nvSpPr>
        <p:spPr>
          <a:xfrm>
            <a:off x="0" y="0"/>
            <a:ext cx="12801600" cy="799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正方形/長方形 12"/>
          <p:cNvSpPr>
            <a:spLocks noChangeArrowheads="1"/>
          </p:cNvSpPr>
          <p:nvPr/>
        </p:nvSpPr>
        <p:spPr bwMode="auto">
          <a:xfrm>
            <a:off x="7579518" y="-6554"/>
            <a:ext cx="1056424"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 name="正方形/長方形 7"/>
          <p:cNvSpPr>
            <a:spLocks noChangeArrowheads="1"/>
          </p:cNvSpPr>
          <p:nvPr/>
        </p:nvSpPr>
        <p:spPr bwMode="auto">
          <a:xfrm>
            <a:off x="2363440" y="-9056"/>
            <a:ext cx="3282058" cy="738188"/>
          </a:xfrm>
          <a:prstGeom prst="rect">
            <a:avLst/>
          </a:prstGeom>
          <a:solidFill>
            <a:srgbClr val="92D050"/>
          </a:solidFill>
          <a:ln w="25400" algn="ctr">
            <a:noFill/>
            <a:round/>
            <a:headEnd/>
            <a:tailEnd/>
          </a:ln>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7" name="Rectangle 15"/>
          <p:cNvSpPr>
            <a:spLocks/>
          </p:cNvSpPr>
          <p:nvPr/>
        </p:nvSpPr>
        <p:spPr bwMode="auto">
          <a:xfrm>
            <a:off x="2404084" y="133622"/>
            <a:ext cx="1286569" cy="41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自然冷媒</a:t>
            </a:r>
            <a:r>
              <a:rPr kumimoji="0" lang="en-US" altLang="ja-JP"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CO</a:t>
            </a:r>
            <a:r>
              <a:rPr kumimoji="0" lang="en-US" altLang="ja-JP" sz="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2</a:t>
            </a: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家庭用</a:t>
            </a:r>
          </a:p>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ヒートポンプ給湯機</a:t>
            </a:r>
          </a:p>
        </p:txBody>
      </p:sp>
      <p:sp>
        <p:nvSpPr>
          <p:cNvPr id="8" name="Rectangle 21"/>
          <p:cNvSpPr>
            <a:spLocks/>
          </p:cNvSpPr>
          <p:nvPr/>
        </p:nvSpPr>
        <p:spPr bwMode="auto">
          <a:xfrm>
            <a:off x="7723722" y="194652"/>
            <a:ext cx="807270" cy="30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100000"/>
              </a:lnSpc>
              <a:spcBef>
                <a:spcPct val="0"/>
              </a:spcBef>
              <a:spcAft>
                <a:spcPts val="0"/>
              </a:spcAft>
              <a:buClrTx/>
              <a:buSzTx/>
              <a:buFontTx/>
              <a:buNone/>
              <a:tabLst/>
              <a:defRPr/>
            </a:pPr>
            <a:r>
              <a:rPr kumimoji="0" lang="ja-JP" altLang="en-US" sz="14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フルオート</a:t>
            </a:r>
          </a:p>
        </p:txBody>
      </p:sp>
      <p:sp>
        <p:nvSpPr>
          <p:cNvPr id="9" name="Rectangle 51"/>
          <p:cNvSpPr>
            <a:spLocks/>
          </p:cNvSpPr>
          <p:nvPr/>
        </p:nvSpPr>
        <p:spPr bwMode="auto">
          <a:xfrm>
            <a:off x="3296823" y="130754"/>
            <a:ext cx="2646363" cy="400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19" tIns="45719" rIns="45719" bIns="45719">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100000"/>
              </a:lnSpc>
              <a:spcBef>
                <a:spcPct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Arial" panose="020B0604020202020204" pitchFamily="34" charset="0"/>
                <a:sym typeface="HGP創英角ｺﾞｼｯｸUB" panose="020B0900000000000000" pitchFamily="50" charset="-128"/>
              </a:rPr>
              <a:t>コロナエコキュート</a:t>
            </a:r>
          </a:p>
        </p:txBody>
      </p:sp>
      <p:pic>
        <p:nvPicPr>
          <p:cNvPr id="11" name="図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5239" y="134738"/>
            <a:ext cx="186372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グループ化 142"/>
          <p:cNvGrpSpPr>
            <a:grpSpLocks/>
          </p:cNvGrpSpPr>
          <p:nvPr/>
        </p:nvGrpSpPr>
        <p:grpSpPr bwMode="auto">
          <a:xfrm>
            <a:off x="8601978" y="141538"/>
            <a:ext cx="4285786" cy="571552"/>
            <a:chOff x="10845800" y="379413"/>
            <a:chExt cx="3964484" cy="528298"/>
          </a:xfrm>
        </p:grpSpPr>
        <p:grpSp>
          <p:nvGrpSpPr>
            <p:cNvPr id="13" name="グループ化 143"/>
            <p:cNvGrpSpPr>
              <a:grpSpLocks/>
            </p:cNvGrpSpPr>
            <p:nvPr/>
          </p:nvGrpSpPr>
          <p:grpSpPr bwMode="auto">
            <a:xfrm>
              <a:off x="10845800" y="379413"/>
              <a:ext cx="3964484" cy="528298"/>
              <a:chOff x="10845800" y="379413"/>
              <a:chExt cx="3964484" cy="528298"/>
            </a:xfrm>
          </p:grpSpPr>
          <p:grpSp>
            <p:nvGrpSpPr>
              <p:cNvPr id="16" name="Group 40"/>
              <p:cNvGrpSpPr>
                <a:grpSpLocks/>
              </p:cNvGrpSpPr>
              <p:nvPr/>
            </p:nvGrpSpPr>
            <p:grpSpPr bwMode="auto">
              <a:xfrm>
                <a:off x="10845800" y="379413"/>
                <a:ext cx="3964484" cy="528298"/>
                <a:chOff x="-77788" y="0"/>
                <a:chExt cx="3964485" cy="527905"/>
              </a:xfrm>
            </p:grpSpPr>
            <p:pic>
              <p:nvPicPr>
                <p:cNvPr id="26" name="Picture 41" descr="名称未設定-1"/>
                <p:cNvPicPr>
                  <a:picLocks noChangeAspect="1"/>
                </p:cNvPicPr>
                <p:nvPr/>
              </p:nvPicPr>
              <p:blipFill>
                <a:blip r:embed="rId7">
                  <a:extLst>
                    <a:ext uri="{28A0092B-C50C-407E-A947-70E740481C1C}">
                      <a14:useLocalDpi xmlns:a14="http://schemas.microsoft.com/office/drawing/2010/main" val="0"/>
                    </a:ext>
                  </a:extLst>
                </a:blip>
                <a:srcRect t="17368" b="76176"/>
                <a:stretch>
                  <a:fillRect/>
                </a:stretch>
              </p:blipFill>
              <p:spPr bwMode="auto">
                <a:xfrm>
                  <a:off x="131762" y="0"/>
                  <a:ext cx="3563938" cy="28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 name="Rectangle 42"/>
                <p:cNvSpPr>
                  <a:spLocks/>
                </p:cNvSpPr>
                <p:nvPr/>
              </p:nvSpPr>
              <p:spPr bwMode="auto">
                <a:xfrm>
                  <a:off x="-77788" y="316017"/>
                  <a:ext cx="6286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ふろ自動</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スイッチオン</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8" name="Rectangle 43"/>
                <p:cNvSpPr>
                  <a:spLocks/>
                </p:cNvSpPr>
                <p:nvPr/>
              </p:nvSpPr>
              <p:spPr bwMode="auto">
                <a:xfrm>
                  <a:off x="647641" y="333342"/>
                  <a:ext cx="628650" cy="130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お湯はり開始</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9" name="Rectangle 44"/>
                <p:cNvSpPr>
                  <a:spLocks/>
                </p:cNvSpPr>
                <p:nvPr/>
              </p:nvSpPr>
              <p:spPr bwMode="auto">
                <a:xfrm>
                  <a:off x="1121084" y="291882"/>
                  <a:ext cx="84455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設定された湯温・</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湯量でお湯はり停止</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0" name="Rectangle 45"/>
                <p:cNvSpPr>
                  <a:spLocks/>
                </p:cNvSpPr>
                <p:nvPr/>
              </p:nvSpPr>
              <p:spPr bwMode="auto">
                <a:xfrm>
                  <a:off x="1741676" y="300286"/>
                  <a:ext cx="774700"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メロディと音声</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ガイドでお知らせ</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1" name="Rectangle 46"/>
                <p:cNvSpPr>
                  <a:spLocks/>
                </p:cNvSpPr>
                <p:nvPr/>
              </p:nvSpPr>
              <p:spPr bwMode="auto">
                <a:xfrm>
                  <a:off x="2548389" y="304573"/>
                  <a:ext cx="628650" cy="1380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入浴を待機</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32" name="Rectangle 47"/>
                <p:cNvSpPr>
                  <a:spLocks/>
                </p:cNvSpPr>
                <p:nvPr/>
              </p:nvSpPr>
              <p:spPr bwMode="auto">
                <a:xfrm>
                  <a:off x="2973884" y="288710"/>
                  <a:ext cx="912813" cy="211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rIns="45720">
                  <a:spAutoFit/>
                </a:bodyPr>
                <a:lstStyle>
                  <a:lvl1pPr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14732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14732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入浴を検知して</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a:p>
                  <a:pPr marL="0" marR="0" lvl="0" indent="0" algn="ctr" defTabSz="1473200" rtl="0" eaLnBrk="1" fontAlgn="auto" latinLnBrk="0" hangingPunct="1">
                    <a:lnSpc>
                      <a:spcPct val="50000"/>
                    </a:lnSpc>
                    <a:spcBef>
                      <a:spcPts val="300"/>
                    </a:spcBef>
                    <a:spcAft>
                      <a:spcPts val="0"/>
                    </a:spcAft>
                    <a:buClrTx/>
                    <a:buSzTx/>
                    <a:buFontTx/>
                    <a:buNone/>
                    <a:tabLst/>
                    <a:defRPr/>
                  </a:pPr>
                  <a:r>
                    <a:rPr kumimoji="0" lang="ja-JP" altLang="en-US" sz="500" b="0" i="0" u="none" strike="noStrike" kern="1200" cap="none" spc="0" normalizeH="0" baseline="0" noProof="0">
                      <a:ln>
                        <a:noFill/>
                      </a:ln>
                      <a:solidFill>
                        <a:srgbClr val="000000"/>
                      </a:solidFill>
                      <a:effectLst/>
                      <a:uLnTx/>
                      <a:uFillTx/>
                      <a:latin typeface="ＭＳ Ｐゴシック" panose="020B0600070205080204" pitchFamily="50" charset="-128"/>
                      <a:ea typeface="ＭＳ Ｐゴシック" panose="020B0600070205080204" pitchFamily="50" charset="-128"/>
                      <a:cs typeface="Arial" panose="020B0604020202020204" pitchFamily="34" charset="0"/>
                      <a:sym typeface="ＭＳ Ｐゴシック" panose="020B0600070205080204" pitchFamily="50" charset="-128"/>
                    </a:rPr>
                    <a:t>設定湯温に追いだき</a:t>
                  </a:r>
                  <a:endParaRPr kumimoji="0" lang="ja-JP" altLang="en-US" sz="5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nvGrpSpPr>
              <p:cNvPr id="17" name="グループ化 383"/>
              <p:cNvGrpSpPr>
                <a:grpSpLocks/>
              </p:cNvGrpSpPr>
              <p:nvPr/>
            </p:nvGrpSpPr>
            <p:grpSpPr bwMode="auto">
              <a:xfrm>
                <a:off x="12894467" y="379413"/>
                <a:ext cx="375438" cy="277812"/>
                <a:chOff x="12732542" y="393700"/>
                <a:chExt cx="375438" cy="277813"/>
              </a:xfrm>
            </p:grpSpPr>
            <p:sp>
              <p:nvSpPr>
                <p:cNvPr id="21" name="正方形/長方形 28"/>
                <p:cNvSpPr>
                  <a:spLocks noChangeArrowheads="1"/>
                </p:cNvSpPr>
                <p:nvPr/>
              </p:nvSpPr>
              <p:spPr bwMode="auto">
                <a:xfrm>
                  <a:off x="12732542" y="393700"/>
                  <a:ext cx="375438" cy="277813"/>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22" name="Picture 429" descr="C:\Users\0128282\Desktop\アセット 1 - コピー.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732542" y="452437"/>
                  <a:ext cx="2699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グループ化 30"/>
                <p:cNvGrpSpPr>
                  <a:grpSpLocks/>
                </p:cNvGrpSpPr>
                <p:nvPr/>
              </p:nvGrpSpPr>
              <p:grpSpPr bwMode="auto">
                <a:xfrm rot="-486031">
                  <a:off x="12960604" y="523413"/>
                  <a:ext cx="140931" cy="126122"/>
                  <a:chOff x="12864062" y="399465"/>
                  <a:chExt cx="197130" cy="176415"/>
                </a:xfrm>
              </p:grpSpPr>
              <p:sp>
                <p:nvSpPr>
                  <p:cNvPr id="24" name="稲妻 29"/>
                  <p:cNvSpPr>
                    <a:spLocks noChangeArrowheads="1"/>
                  </p:cNvSpPr>
                  <p:nvPr/>
                </p:nvSpPr>
                <p:spPr bwMode="auto">
                  <a:xfrm rot="4756427">
                    <a:off x="12913591" y="349936"/>
                    <a:ext cx="85145" cy="184204"/>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25" name="稲妻 438"/>
                  <p:cNvSpPr>
                    <a:spLocks noChangeArrowheads="1"/>
                  </p:cNvSpPr>
                  <p:nvPr/>
                </p:nvSpPr>
                <p:spPr bwMode="auto">
                  <a:xfrm rot="4168104" flipH="1">
                    <a:off x="12932086" y="446775"/>
                    <a:ext cx="94629" cy="163582"/>
                  </a:xfrm>
                  <a:prstGeom prst="lightningBolt">
                    <a:avLst/>
                  </a:prstGeom>
                  <a:solidFill>
                    <a:srgbClr val="FFC000"/>
                  </a:solidFill>
                  <a:ln>
                    <a:noFill/>
                  </a:ln>
                  <a:extLst>
                    <a:ext uri="{91240B29-F687-4F45-9708-019B960494DF}">
                      <a14:hiddenLine xmlns:a14="http://schemas.microsoft.com/office/drawing/2010/main" w="25400" algn="ctr">
                        <a:solidFill>
                          <a:srgbClr val="000000"/>
                        </a:solidFill>
                        <a:round/>
                        <a:headEnd/>
                        <a:tailEnd/>
                      </a14:hiddenLine>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grpSp>
          </p:grpSp>
          <p:sp>
            <p:nvSpPr>
              <p:cNvPr id="18" name="正方形/長方形 446"/>
              <p:cNvSpPr>
                <a:spLocks noChangeArrowheads="1"/>
              </p:cNvSpPr>
              <p:nvPr/>
            </p:nvSpPr>
            <p:spPr bwMode="auto">
              <a:xfrm>
                <a:off x="10988510" y="379413"/>
                <a:ext cx="515143" cy="277812"/>
              </a:xfrm>
              <a:prstGeom prst="rect">
                <a:avLst/>
              </a:prstGeom>
              <a:solidFill>
                <a:srgbClr val="FFFFFF"/>
              </a:solidFill>
              <a:ln>
                <a:noFill/>
              </a:ln>
              <a:effectLst/>
              <a:extLst>
                <a:ext uri="{91240B29-F687-4F45-9708-019B960494DF}">
                  <a14:hiddenLine xmlns:a14="http://schemas.microsoft.com/office/drawing/2010/main" w="2540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pic>
            <p:nvPicPr>
              <p:cNvPr id="19" name="図 178"/>
              <p:cNvPicPr>
                <a:picLocks noChangeAspect="1"/>
              </p:cNvPicPr>
              <p:nvPr/>
            </p:nvPicPr>
            <p:blipFill>
              <a:blip r:embed="rId9">
                <a:extLst>
                  <a:ext uri="{28A0092B-C50C-407E-A947-70E740481C1C}">
                    <a14:useLocalDpi xmlns:a14="http://schemas.microsoft.com/office/drawing/2010/main" val="0"/>
                  </a:ext>
                </a:extLst>
              </a:blip>
              <a:srcRect l="72375" t="2544" r="7207" b="77975"/>
              <a:stretch>
                <a:fillRect/>
              </a:stretch>
            </p:blipFill>
            <p:spPr bwMode="auto">
              <a:xfrm>
                <a:off x="11005972" y="387320"/>
                <a:ext cx="379506" cy="29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432" descr="C:\Users\0128282\Desktop\s15r241w90un76ps_.gi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3905448">
                <a:off x="11287622" y="613395"/>
                <a:ext cx="183942" cy="1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4" name="直線コネクタ 144"/>
            <p:cNvCxnSpPr>
              <a:cxnSpLocks noChangeShapeType="1"/>
              <a:stCxn id="19" idx="1"/>
              <a:endCxn id="19" idx="1"/>
            </p:cNvCxnSpPr>
            <p:nvPr/>
          </p:nvCxnSpPr>
          <p:spPr bwMode="auto">
            <a:xfrm>
              <a:off x="11005972" y="532427"/>
              <a:ext cx="0" cy="0"/>
            </a:xfrm>
            <a:prstGeom prst="line">
              <a:avLst/>
            </a:prstGeom>
            <a:noFill/>
            <a:ln w="952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直線コネクタ 145"/>
            <p:cNvCxnSpPr>
              <a:cxnSpLocks noChangeShapeType="1"/>
            </p:cNvCxnSpPr>
            <p:nvPr/>
          </p:nvCxnSpPr>
          <p:spPr bwMode="auto">
            <a:xfrm>
              <a:off x="11051942" y="504963"/>
              <a:ext cx="0" cy="75063"/>
            </a:xfrm>
            <a:prstGeom prst="line">
              <a:avLst/>
            </a:prstGeom>
            <a:noFill/>
            <a:ln w="28575"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33" name="直線コネクタ 32"/>
          <p:cNvCxnSpPr/>
          <p:nvPr/>
        </p:nvCxnSpPr>
        <p:spPr>
          <a:xfrm>
            <a:off x="0" y="717849"/>
            <a:ext cx="12801600" cy="356"/>
          </a:xfrm>
          <a:prstGeom prst="line">
            <a:avLst/>
          </a:prstGeom>
          <a:ln>
            <a:solidFill>
              <a:srgbClr val="103879"/>
            </a:solidFill>
          </a:ln>
        </p:spPr>
        <p:style>
          <a:lnRef idx="1">
            <a:schemeClr val="accent1"/>
          </a:lnRef>
          <a:fillRef idx="0">
            <a:schemeClr val="accent1"/>
          </a:fillRef>
          <a:effectRef idx="0">
            <a:schemeClr val="accent1"/>
          </a:effectRef>
          <a:fontRef idx="minor">
            <a:schemeClr val="tx1"/>
          </a:fontRef>
        </p:style>
      </p:cxnSp>
      <p:pic>
        <p:nvPicPr>
          <p:cNvPr id="140" name="図 1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59914" y="6765992"/>
            <a:ext cx="1448874" cy="1699558"/>
          </a:xfrm>
          <a:prstGeom prst="rect">
            <a:avLst/>
          </a:prstGeom>
        </p:spPr>
      </p:pic>
      <p:pic>
        <p:nvPicPr>
          <p:cNvPr id="141" name="図 14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738186" y="6743428"/>
            <a:ext cx="1240678" cy="1644323"/>
          </a:xfrm>
          <a:prstGeom prst="rect">
            <a:avLst/>
          </a:prstGeom>
        </p:spPr>
      </p:pic>
      <p:pic>
        <p:nvPicPr>
          <p:cNvPr id="144" name="図 1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536779" y="6778679"/>
            <a:ext cx="1206687" cy="1589088"/>
          </a:xfrm>
          <a:prstGeom prst="rect">
            <a:avLst/>
          </a:prstGeom>
        </p:spPr>
      </p:pic>
      <p:pic>
        <p:nvPicPr>
          <p:cNvPr id="145" name="図 14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184020" y="6756827"/>
            <a:ext cx="1206686" cy="1644323"/>
          </a:xfrm>
          <a:prstGeom prst="rect">
            <a:avLst/>
          </a:prstGeom>
        </p:spPr>
      </p:pic>
      <p:sp>
        <p:nvSpPr>
          <p:cNvPr id="146" name="テキスト ボックス 145"/>
          <p:cNvSpPr txBox="1"/>
          <p:nvPr/>
        </p:nvSpPr>
        <p:spPr>
          <a:xfrm>
            <a:off x="7011866" y="6401106"/>
            <a:ext cx="4494658" cy="25391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台所リモコンのお知らせサインが</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入浴者</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の状況をお知らせします。</a:t>
            </a:r>
          </a:p>
        </p:txBody>
      </p:sp>
      <p:grpSp>
        <p:nvGrpSpPr>
          <p:cNvPr id="147" name="グループ化 146"/>
          <p:cNvGrpSpPr/>
          <p:nvPr/>
        </p:nvGrpSpPr>
        <p:grpSpPr>
          <a:xfrm>
            <a:off x="5778740" y="6335104"/>
            <a:ext cx="1305311" cy="451463"/>
            <a:chOff x="96895" y="1731177"/>
            <a:chExt cx="1305311" cy="451463"/>
          </a:xfrm>
        </p:grpSpPr>
        <p:sp>
          <p:nvSpPr>
            <p:cNvPr id="148" name="正方形/長方形 147"/>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49" name="テキスト ボックス 148"/>
            <p:cNvSpPr txBox="1"/>
            <p:nvPr/>
          </p:nvSpPr>
          <p:spPr>
            <a:xfrm>
              <a:off x="96895" y="1751753"/>
              <a:ext cx="1305311"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入浴お知らせ</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50" name="テキスト ボックス 149"/>
          <p:cNvSpPr txBox="1"/>
          <p:nvPr/>
        </p:nvSpPr>
        <p:spPr>
          <a:xfrm>
            <a:off x="7002877" y="67893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浴室に</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入ったわね</a:t>
            </a:r>
          </a:p>
        </p:txBody>
      </p:sp>
      <p:sp>
        <p:nvSpPr>
          <p:cNvPr id="152" name="テキスト ボックス 151"/>
          <p:cNvSpPr txBox="1"/>
          <p:nvPr/>
        </p:nvSpPr>
        <p:spPr>
          <a:xfrm>
            <a:off x="8958370" y="6828115"/>
            <a:ext cx="56938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入浴中ね！</a:t>
            </a:r>
          </a:p>
        </p:txBody>
      </p:sp>
      <p:sp>
        <p:nvSpPr>
          <p:cNvPr id="153" name="テキスト ボックス 152"/>
          <p:cNvSpPr txBox="1"/>
          <p:nvPr/>
        </p:nvSpPr>
        <p:spPr>
          <a:xfrm>
            <a:off x="10651639" y="6771419"/>
            <a:ext cx="56938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おふろを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出たわね！</a:t>
            </a:r>
          </a:p>
        </p:txBody>
      </p:sp>
      <p:sp>
        <p:nvSpPr>
          <p:cNvPr id="154" name="テキスト ボックス 153"/>
          <p:cNvSpPr txBox="1"/>
          <p:nvPr/>
        </p:nvSpPr>
        <p:spPr>
          <a:xfrm>
            <a:off x="12359272" y="6769982"/>
            <a:ext cx="492443"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浴室を</a:t>
            </a:r>
            <a:endParaRPr kumimoji="1" lang="en-US" altLang="ja-JP"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出たのね</a:t>
            </a:r>
          </a:p>
        </p:txBody>
      </p:sp>
      <p:sp>
        <p:nvSpPr>
          <p:cNvPr id="155" name="二等辺三角形 154"/>
          <p:cNvSpPr/>
          <p:nvPr/>
        </p:nvSpPr>
        <p:spPr>
          <a:xfrm rot="5400000">
            <a:off x="7323506" y="7548161"/>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9" name="二等辺三角形 158"/>
          <p:cNvSpPr/>
          <p:nvPr/>
        </p:nvSpPr>
        <p:spPr>
          <a:xfrm rot="5400000">
            <a:off x="9109119" y="7530703"/>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0" name="二等辺三角形 159"/>
          <p:cNvSpPr/>
          <p:nvPr/>
        </p:nvSpPr>
        <p:spPr>
          <a:xfrm rot="5400000">
            <a:off x="10733695" y="7546679"/>
            <a:ext cx="235981" cy="128653"/>
          </a:xfrm>
          <a:prstGeom prst="triangle">
            <a:avLst/>
          </a:prstGeom>
          <a:solidFill>
            <a:srgbClr val="AECE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62" name="テキスト ボックス 161"/>
          <p:cNvSpPr txBox="1"/>
          <p:nvPr/>
        </p:nvSpPr>
        <p:spPr>
          <a:xfrm>
            <a:off x="5826891" y="9094354"/>
            <a:ext cx="2386900" cy="5078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lumMod val="85000"/>
                    <a:lumOff val="15000"/>
                  </a:schemeClr>
                </a:solidFill>
                <a:effectLst/>
                <a:uLnTx/>
                <a:uFillTx/>
                <a:latin typeface="BIZ UDPゴシック" panose="020B0400000000000000" pitchFamily="50" charset="-128"/>
                <a:ea typeface="BIZ UDPゴシック" panose="020B0400000000000000" pitchFamily="50" charset="-128"/>
                <a:cs typeface="+mn-cs"/>
              </a:rPr>
              <a:t>ワンボタンで浴室の音を聞くことができます。シャワーなどの小さい音も確認できて安心です。</a:t>
            </a:r>
          </a:p>
        </p:txBody>
      </p:sp>
      <p:grpSp>
        <p:nvGrpSpPr>
          <p:cNvPr id="164" name="グループ化 163"/>
          <p:cNvGrpSpPr/>
          <p:nvPr/>
        </p:nvGrpSpPr>
        <p:grpSpPr>
          <a:xfrm>
            <a:off x="5852291" y="8630435"/>
            <a:ext cx="1257233" cy="426329"/>
            <a:chOff x="125893" y="1729077"/>
            <a:chExt cx="1257233" cy="426329"/>
          </a:xfrm>
        </p:grpSpPr>
        <p:sp>
          <p:nvSpPr>
            <p:cNvPr id="166" name="正方形/長方形 165"/>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70" name="テキスト ボックス 169"/>
            <p:cNvSpPr txBox="1"/>
            <p:nvPr/>
          </p:nvSpPr>
          <p:spPr>
            <a:xfrm>
              <a:off x="125893" y="1729077"/>
              <a:ext cx="1257233" cy="41549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音声モニター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71" name="グループ化 170"/>
          <p:cNvGrpSpPr/>
          <p:nvPr/>
        </p:nvGrpSpPr>
        <p:grpSpPr>
          <a:xfrm>
            <a:off x="8566654" y="8604081"/>
            <a:ext cx="1213545" cy="434212"/>
            <a:chOff x="149235" y="1721194"/>
            <a:chExt cx="1213545" cy="434212"/>
          </a:xfrm>
        </p:grpSpPr>
        <p:sp>
          <p:nvSpPr>
            <p:cNvPr id="172" name="正方形/長方形 171"/>
            <p:cNvSpPr/>
            <p:nvPr/>
          </p:nvSpPr>
          <p:spPr>
            <a:xfrm>
              <a:off x="185851" y="1731177"/>
              <a:ext cx="1140315" cy="424229"/>
            </a:xfrm>
            <a:prstGeom prst="rect">
              <a:avLst/>
            </a:prstGeom>
            <a:solidFill>
              <a:srgbClr val="FFE9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90" name="テキスト ボックス 189"/>
            <p:cNvSpPr txBox="1"/>
            <p:nvPr/>
          </p:nvSpPr>
          <p:spPr>
            <a:xfrm>
              <a:off x="149235" y="1721194"/>
              <a:ext cx="1213545"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浴室モニター</a:t>
              </a:r>
              <a:endParaRPr kumimoji="1" lang="en-US" altLang="ja-JP" sz="12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台所リモコン</a:t>
              </a:r>
              <a:r>
                <a:rPr kumimoji="1" lang="en-US" altLang="ja-JP"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900" b="0" i="0" u="none" strike="noStrike" kern="1200" cap="none" spc="0" normalizeH="0" baseline="0" noProof="0" dirty="0">
                <a:ln>
                  <a:noFill/>
                </a:ln>
                <a:solidFill>
                  <a:srgbClr val="E7E6E6">
                    <a:lumMod val="10000"/>
                  </a:srgbClr>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91" name="テキスト ボックス 190"/>
          <p:cNvSpPr txBox="1"/>
          <p:nvPr/>
        </p:nvSpPr>
        <p:spPr>
          <a:xfrm>
            <a:off x="8542163" y="9088233"/>
            <a:ext cx="2327718" cy="51684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台所リモコンの「浴室モニタースイッチ」を押すと、入浴している方の入浴時間や状況を確認できます。</a:t>
            </a:r>
          </a:p>
        </p:txBody>
      </p:sp>
      <p:sp>
        <p:nvSpPr>
          <p:cNvPr id="207" name="テキスト ボックス 13"/>
          <p:cNvSpPr txBox="1">
            <a:spLocks noChangeArrowheads="1"/>
          </p:cNvSpPr>
          <p:nvPr/>
        </p:nvSpPr>
        <p:spPr bwMode="auto">
          <a:xfrm>
            <a:off x="6026845" y="5886379"/>
            <a:ext cx="41263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コロナエコキュート</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は</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みまもり機能充実</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a:t>
            </a:r>
            <a:endParaRPr kumimoji="1" lang="en-US" altLang="ja-JP"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8" name="テキスト ボックス 13"/>
          <p:cNvSpPr txBox="1">
            <a:spLocks noChangeArrowheads="1"/>
          </p:cNvSpPr>
          <p:nvPr/>
        </p:nvSpPr>
        <p:spPr bwMode="auto">
          <a:xfrm>
            <a:off x="9383158" y="5883857"/>
            <a:ext cx="31204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家族</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快適入浴</a:t>
            </a:r>
            <a:r>
              <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サポート</a:t>
            </a:r>
            <a:endParaRPr kumimoji="1" lang="ja-JP" altLang="en-US" sz="12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09" name="テキスト ボックス 208"/>
          <p:cNvSpPr txBox="1"/>
          <p:nvPr/>
        </p:nvSpPr>
        <p:spPr>
          <a:xfrm>
            <a:off x="11335305" y="8524897"/>
            <a:ext cx="1998813"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コロナのエコキュートで</a:t>
            </a:r>
          </a:p>
        </p:txBody>
      </p:sp>
      <p:pic>
        <p:nvPicPr>
          <p:cNvPr id="210" name="図 20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937891" y="8803652"/>
            <a:ext cx="690831" cy="690831"/>
          </a:xfrm>
          <a:prstGeom prst="rect">
            <a:avLst/>
          </a:prstGeom>
        </p:spPr>
      </p:pic>
      <p:pic>
        <p:nvPicPr>
          <p:cNvPr id="211" name="図 21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173395" y="8815833"/>
            <a:ext cx="680743" cy="680743"/>
          </a:xfrm>
          <a:prstGeom prst="rect">
            <a:avLst/>
          </a:prstGeom>
        </p:spPr>
      </p:pic>
      <p:sp>
        <p:nvSpPr>
          <p:cNvPr id="216" name="テキスト ボックス 215"/>
          <p:cNvSpPr txBox="1"/>
          <p:nvPr/>
        </p:nvSpPr>
        <p:spPr>
          <a:xfrm>
            <a:off x="11257148" y="8661536"/>
            <a:ext cx="1613915" cy="20005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子育てママの困った</a:t>
            </a:r>
            <a:r>
              <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を解決！</a:t>
            </a:r>
          </a:p>
        </p:txBody>
      </p:sp>
      <p:sp>
        <p:nvSpPr>
          <p:cNvPr id="217" name="テキスト ボックス 216"/>
          <p:cNvSpPr txBox="1"/>
          <p:nvPr/>
        </p:nvSpPr>
        <p:spPr>
          <a:xfrm>
            <a:off x="12105884" y="9438435"/>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218" name="テキスト ボックス 217"/>
          <p:cNvSpPr txBox="1"/>
          <p:nvPr/>
        </p:nvSpPr>
        <p:spPr>
          <a:xfrm>
            <a:off x="11279913" y="9430142"/>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▲サイト</a:t>
            </a:r>
          </a:p>
        </p:txBody>
      </p:sp>
      <p:cxnSp>
        <p:nvCxnSpPr>
          <p:cNvPr id="219" name="直線コネクタ 218"/>
          <p:cNvCxnSpPr/>
          <p:nvPr/>
        </p:nvCxnSpPr>
        <p:spPr>
          <a:xfrm>
            <a:off x="8286452" y="8621085"/>
            <a:ext cx="0" cy="904593"/>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0" name="直線コネクタ 219"/>
          <p:cNvCxnSpPr/>
          <p:nvPr/>
        </p:nvCxnSpPr>
        <p:spPr>
          <a:xfrm>
            <a:off x="5826891" y="8485533"/>
            <a:ext cx="7055803"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21" name="直線コネクタ 220"/>
          <p:cNvCxnSpPr/>
          <p:nvPr/>
        </p:nvCxnSpPr>
        <p:spPr>
          <a:xfrm>
            <a:off x="10986794" y="8518528"/>
            <a:ext cx="0" cy="919907"/>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22" name="テキスト ボックス 13"/>
          <p:cNvSpPr txBox="1">
            <a:spLocks noChangeArrowheads="1"/>
          </p:cNvSpPr>
          <p:nvPr/>
        </p:nvSpPr>
        <p:spPr bwMode="auto">
          <a:xfrm>
            <a:off x="210202" y="958667"/>
            <a:ext cx="506741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solidFill>
                  <a:srgbClr val="FF0000"/>
                </a:solidFill>
                <a:latin typeface="BIZ UDPゴシック" panose="020B0400000000000000" pitchFamily="50" charset="-128"/>
                <a:ea typeface="BIZ UDPゴシック" panose="020B0400000000000000" pitchFamily="50" charset="-128"/>
              </a:rPr>
              <a:t>「いざ」という時 </a:t>
            </a:r>
            <a:r>
              <a:rPr kumimoji="1" lang="ja-JP" altLang="en-US" sz="1500" dirty="0">
                <a:latin typeface="BIZ UDPゴシック" panose="020B0400000000000000" pitchFamily="50" charset="-128"/>
                <a:ea typeface="BIZ UDPゴシック" panose="020B0400000000000000" pitchFamily="50" charset="-128"/>
              </a:rPr>
              <a:t>のためのレジリエンス機能をさらに充実！</a:t>
            </a:r>
          </a:p>
        </p:txBody>
      </p:sp>
      <p:sp>
        <p:nvSpPr>
          <p:cNvPr id="223" name="角丸四角形 305"/>
          <p:cNvSpPr>
            <a:spLocks noChangeArrowheads="1"/>
          </p:cNvSpPr>
          <p:nvPr/>
        </p:nvSpPr>
        <p:spPr bwMode="auto">
          <a:xfrm>
            <a:off x="10310003" y="1657417"/>
            <a:ext cx="2375072" cy="445708"/>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26" name="テキスト ボックス 8"/>
          <p:cNvSpPr txBox="1">
            <a:spLocks noChangeArrowheads="1"/>
          </p:cNvSpPr>
          <p:nvPr/>
        </p:nvSpPr>
        <p:spPr bwMode="auto">
          <a:xfrm>
            <a:off x="10408396" y="1644386"/>
            <a:ext cx="16337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ソーラーモードプラス</a:t>
            </a:r>
          </a:p>
        </p:txBody>
      </p:sp>
      <p:sp>
        <p:nvSpPr>
          <p:cNvPr id="232" name="テキスト ボックス 258"/>
          <p:cNvSpPr txBox="1">
            <a:spLocks noChangeArrowheads="1"/>
          </p:cNvSpPr>
          <p:nvPr/>
        </p:nvSpPr>
        <p:spPr bwMode="auto">
          <a:xfrm>
            <a:off x="10405167" y="1933611"/>
            <a:ext cx="213391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自動で余った電力を使って沸き上げます。</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33" name="テキスト ボックス 258"/>
          <p:cNvSpPr txBox="1">
            <a:spLocks noChangeArrowheads="1"/>
          </p:cNvSpPr>
          <p:nvPr/>
        </p:nvSpPr>
        <p:spPr bwMode="auto">
          <a:xfrm>
            <a:off x="10275351" y="2215215"/>
            <a:ext cx="2405937"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ja-JP" altLang="en-US" sz="1050" dirty="0">
                <a:latin typeface="メイリオ" panose="020B0604030504040204" pitchFamily="50" charset="-128"/>
                <a:ea typeface="メイリオ" panose="020B0604030504040204" pitchFamily="50" charset="-128"/>
              </a:rPr>
              <a:t>専用の</a:t>
            </a: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を介して天気予測データを基にエコキュートの運転を計画します。</a:t>
            </a:r>
            <a:endParaRPr kumimoji="1" lang="en-US" altLang="ja-JP" sz="1050" dirty="0">
              <a:latin typeface="メイリオ" panose="020B0604030504040204" pitchFamily="50" charset="-128"/>
              <a:ea typeface="メイリオ" panose="020B0604030504040204" pitchFamily="50" charset="-128"/>
            </a:endParaRPr>
          </a:p>
        </p:txBody>
      </p:sp>
      <p:sp>
        <p:nvSpPr>
          <p:cNvPr id="235" name="角丸四角形 305"/>
          <p:cNvSpPr>
            <a:spLocks noChangeArrowheads="1"/>
          </p:cNvSpPr>
          <p:nvPr/>
        </p:nvSpPr>
        <p:spPr bwMode="auto">
          <a:xfrm>
            <a:off x="10300594" y="2862294"/>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38" name="テキスト ボックス 8"/>
          <p:cNvSpPr txBox="1">
            <a:spLocks noChangeArrowheads="1"/>
          </p:cNvSpPr>
          <p:nvPr/>
        </p:nvSpPr>
        <p:spPr bwMode="auto">
          <a:xfrm>
            <a:off x="10346020" y="2856891"/>
            <a:ext cx="17579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a:t>
            </a:r>
          </a:p>
        </p:txBody>
      </p:sp>
      <p:sp>
        <p:nvSpPr>
          <p:cNvPr id="239" name="テキスト ボックス 258"/>
          <p:cNvSpPr txBox="1">
            <a:spLocks noChangeArrowheads="1"/>
          </p:cNvSpPr>
          <p:nvPr/>
        </p:nvSpPr>
        <p:spPr bwMode="auto">
          <a:xfrm>
            <a:off x="10398661" y="3136942"/>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手動で設定</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40" name="テキスト ボックス 258"/>
          <p:cNvSpPr txBox="1">
            <a:spLocks noChangeArrowheads="1"/>
          </p:cNvSpPr>
          <p:nvPr/>
        </p:nvSpPr>
        <p:spPr bwMode="auto">
          <a:xfrm>
            <a:off x="10299303" y="3421137"/>
            <a:ext cx="238577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を導入していないご家庭でも、天気予報を確認して台所リモコンから手動で設定できます。</a:t>
            </a:r>
            <a:endParaRPr kumimoji="1" lang="en-US" altLang="ja-JP" sz="1050" dirty="0">
              <a:latin typeface="メイリオ" panose="020B0604030504040204" pitchFamily="50" charset="-128"/>
              <a:ea typeface="メイリオ" panose="020B0604030504040204" pitchFamily="50" charset="-128"/>
            </a:endParaRPr>
          </a:p>
        </p:txBody>
      </p:sp>
      <p:cxnSp>
        <p:nvCxnSpPr>
          <p:cNvPr id="242" name="直線コネクタ 241"/>
          <p:cNvCxnSpPr/>
          <p:nvPr/>
        </p:nvCxnSpPr>
        <p:spPr>
          <a:xfrm>
            <a:off x="10405167" y="1905565"/>
            <a:ext cx="2107466"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3" name="直線コネクタ 242"/>
          <p:cNvCxnSpPr/>
          <p:nvPr/>
        </p:nvCxnSpPr>
        <p:spPr>
          <a:xfrm>
            <a:off x="10405167" y="3118070"/>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45" name="図 244"/>
          <p:cNvPicPr>
            <a:picLocks noChangeAspect="1"/>
          </p:cNvPicPr>
          <p:nvPr/>
        </p:nvPicPr>
        <p:blipFill rotWithShape="1">
          <a:blip r:embed="rId17" cstate="print">
            <a:extLst>
              <a:ext uri="{28A0092B-C50C-407E-A947-70E740481C1C}">
                <a14:useLocalDpi xmlns:a14="http://schemas.microsoft.com/office/drawing/2010/main" val="0"/>
              </a:ext>
            </a:extLst>
          </a:blip>
          <a:srcRect t="12250" b="6188"/>
          <a:stretch/>
        </p:blipFill>
        <p:spPr>
          <a:xfrm>
            <a:off x="5977601" y="2276108"/>
            <a:ext cx="4185142" cy="1980844"/>
          </a:xfrm>
          <a:prstGeom prst="rect">
            <a:avLst/>
          </a:prstGeom>
        </p:spPr>
      </p:pic>
      <p:sp>
        <p:nvSpPr>
          <p:cNvPr id="246" name="テキスト ボックス 8"/>
          <p:cNvSpPr txBox="1">
            <a:spLocks noChangeArrowheads="1"/>
          </p:cNvSpPr>
          <p:nvPr/>
        </p:nvSpPr>
        <p:spPr bwMode="auto">
          <a:xfrm>
            <a:off x="10363365" y="4199070"/>
            <a:ext cx="16369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200" b="1" dirty="0">
                <a:solidFill>
                  <a:schemeClr val="bg2">
                    <a:lumMod val="25000"/>
                  </a:schemeClr>
                </a:solidFill>
                <a:latin typeface="BIZ UDPゴシック" panose="020B0400000000000000" pitchFamily="50" charset="-128"/>
                <a:ea typeface="BIZ UDPゴシック" panose="020B0400000000000000" pitchFamily="50" charset="-128"/>
              </a:rPr>
              <a:t>ソーラーモードアプリ</a:t>
            </a:r>
          </a:p>
        </p:txBody>
      </p:sp>
      <p:sp>
        <p:nvSpPr>
          <p:cNvPr id="249" name="テキスト ボックス 258"/>
          <p:cNvSpPr txBox="1">
            <a:spLocks noChangeArrowheads="1"/>
          </p:cNvSpPr>
          <p:nvPr/>
        </p:nvSpPr>
        <p:spPr bwMode="auto">
          <a:xfrm>
            <a:off x="10377515" y="4486991"/>
            <a:ext cx="1620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kumimoji="1" lang="ja-JP" altLang="en-US" sz="800" dirty="0">
                <a:solidFill>
                  <a:schemeClr val="bg2">
                    <a:lumMod val="25000"/>
                  </a:schemeClr>
                </a:solidFill>
                <a:latin typeface="メイリオ" panose="020B0604030504040204" pitchFamily="50" charset="-128"/>
                <a:ea typeface="メイリオ" panose="020B0604030504040204" pitchFamily="50" charset="-128"/>
              </a:rPr>
              <a:t>アプリが自動で天気予報を確認</a:t>
            </a:r>
            <a:endParaRPr kumimoji="1" lang="en-US" altLang="ja-JP" sz="800" dirty="0">
              <a:solidFill>
                <a:schemeClr val="bg2">
                  <a:lumMod val="25000"/>
                </a:schemeClr>
              </a:solidFill>
              <a:latin typeface="メイリオ" panose="020B0604030504040204" pitchFamily="50" charset="-128"/>
              <a:ea typeface="メイリオ" panose="020B0604030504040204" pitchFamily="50" charset="-128"/>
            </a:endParaRPr>
          </a:p>
        </p:txBody>
      </p:sp>
      <p:sp>
        <p:nvSpPr>
          <p:cNvPr id="250" name="テキスト ボックス 258"/>
          <p:cNvSpPr txBox="1">
            <a:spLocks noChangeArrowheads="1"/>
          </p:cNvSpPr>
          <p:nvPr/>
        </p:nvSpPr>
        <p:spPr bwMode="auto">
          <a:xfrm>
            <a:off x="10275351" y="4885472"/>
            <a:ext cx="251171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kumimoji="1" lang="en-US" altLang="ja-JP" sz="1050" dirty="0">
                <a:latin typeface="メイリオ" panose="020B0604030504040204" pitchFamily="50" charset="-128"/>
                <a:ea typeface="メイリオ" panose="020B0604030504040204" pitchFamily="50" charset="-128"/>
              </a:rPr>
              <a:t>HEMS</a:t>
            </a:r>
            <a:r>
              <a:rPr kumimoji="1" lang="ja-JP" altLang="en-US" sz="1050" dirty="0">
                <a:latin typeface="メイリオ" panose="020B0604030504040204" pitchFamily="50" charset="-128"/>
                <a:ea typeface="メイリオ" panose="020B0604030504040204" pitchFamily="50" charset="-128"/>
              </a:rPr>
              <a:t>を導入していないご家庭でも、アプリの設定を行うことで、天気予測データを基に、自動でエコキュートの沸き上げ運転を計画します。</a:t>
            </a:r>
            <a:endParaRPr kumimoji="1" lang="en-US" altLang="ja-JP" sz="1000" dirty="0">
              <a:latin typeface="メイリオ" panose="020B0604030504040204" pitchFamily="50" charset="-128"/>
              <a:ea typeface="メイリオ" panose="020B0604030504040204" pitchFamily="50" charset="-128"/>
            </a:endParaRPr>
          </a:p>
        </p:txBody>
      </p:sp>
      <p:sp>
        <p:nvSpPr>
          <p:cNvPr id="252" name="テキスト ボックス 251"/>
          <p:cNvSpPr txBox="1"/>
          <p:nvPr/>
        </p:nvSpPr>
        <p:spPr>
          <a:xfrm>
            <a:off x="5844915" y="1828834"/>
            <a:ext cx="4387810" cy="400110"/>
          </a:xfrm>
          <a:prstGeom prst="rect">
            <a:avLst/>
          </a:prstGeom>
          <a:noFill/>
        </p:spPr>
        <p:txBody>
          <a:bodyPr wrap="square" rtlCol="0">
            <a:spAutoFit/>
          </a:bodyPr>
          <a:lstStyle/>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天気予報を確認して、夜間の沸き上げを一部昼間へ移動して、昼間に発電</a:t>
            </a:r>
            <a:endParaRPr kumimoji="1" lang="en-US" altLang="ja-JP" sz="1000" dirty="0">
              <a:solidFill>
                <a:schemeClr val="tx1">
                  <a:lumMod val="85000"/>
                  <a:lumOff val="15000"/>
                </a:schemeClr>
              </a:solidFill>
              <a:latin typeface="メイリオ" panose="020B0604030504040204" pitchFamily="50" charset="-128"/>
              <a:ea typeface="メイリオ" panose="020B0604030504040204" pitchFamily="50" charset="-128"/>
            </a:endParaRPr>
          </a:p>
          <a:p>
            <a:r>
              <a:rPr kumimoji="1" lang="ja-JP" altLang="en-US" sz="1000" dirty="0">
                <a:solidFill>
                  <a:schemeClr val="tx1">
                    <a:lumMod val="85000"/>
                    <a:lumOff val="15000"/>
                  </a:schemeClr>
                </a:solidFill>
                <a:latin typeface="メイリオ" panose="020B0604030504040204" pitchFamily="50" charset="-128"/>
                <a:ea typeface="メイリオ" panose="020B0604030504040204" pitchFamily="50" charset="-128"/>
              </a:rPr>
              <a:t>した電力で沸き上げ運転を行うことができます。</a:t>
            </a:r>
          </a:p>
        </p:txBody>
      </p:sp>
      <p:sp>
        <p:nvSpPr>
          <p:cNvPr id="253" name="テキスト ボックス 252"/>
          <p:cNvSpPr txBox="1"/>
          <p:nvPr/>
        </p:nvSpPr>
        <p:spPr>
          <a:xfrm>
            <a:off x="9027067" y="2897231"/>
            <a:ext cx="1005403" cy="215444"/>
          </a:xfrm>
          <a:prstGeom prst="rect">
            <a:avLst/>
          </a:prstGeom>
          <a:noFill/>
        </p:spPr>
        <p:txBody>
          <a:bodyPr wrap="none" rtlCol="0">
            <a:spAutoFit/>
          </a:bodyPr>
          <a:lstStyle/>
          <a:p>
            <a:r>
              <a:rPr kumimoji="1" lang="ja-JP" altLang="en-US" sz="800" dirty="0">
                <a:latin typeface="メイリオ" panose="020B0604030504040204" pitchFamily="50" charset="-128"/>
                <a:ea typeface="メイリオ" panose="020B0604030504040204" pitchFamily="50" charset="-128"/>
              </a:rPr>
              <a:t>＜制御イメージ＞</a:t>
            </a:r>
          </a:p>
        </p:txBody>
      </p:sp>
      <p:sp>
        <p:nvSpPr>
          <p:cNvPr id="254" name="角丸四角形 305"/>
          <p:cNvSpPr>
            <a:spLocks noChangeArrowheads="1"/>
          </p:cNvSpPr>
          <p:nvPr/>
        </p:nvSpPr>
        <p:spPr bwMode="auto">
          <a:xfrm>
            <a:off x="5995817" y="4233580"/>
            <a:ext cx="3902196" cy="930198"/>
          </a:xfrm>
          <a:prstGeom prst="roundRect">
            <a:avLst>
              <a:gd name="adj" fmla="val 9235"/>
            </a:avLst>
          </a:prstGeom>
          <a:solidFill>
            <a:srgbClr val="FFE1E1"/>
          </a:solidFill>
          <a:ln w="19050" cmpd="sng">
            <a:noFill/>
            <a:prstDash val="soli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260" name="テキスト ボックス 8"/>
          <p:cNvSpPr txBox="1">
            <a:spLocks noChangeArrowheads="1"/>
          </p:cNvSpPr>
          <p:nvPr/>
        </p:nvSpPr>
        <p:spPr bwMode="auto">
          <a:xfrm>
            <a:off x="6053880" y="4254816"/>
            <a:ext cx="341926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年間コストメリット</a:t>
            </a:r>
            <a:r>
              <a:rPr kumimoji="1" lang="en-US" altLang="ja-JP" sz="1200" b="1" baseline="30000" dirty="0">
                <a:solidFill>
                  <a:schemeClr val="tx1">
                    <a:lumMod val="75000"/>
                    <a:lumOff val="25000"/>
                  </a:schemeClr>
                </a:solidFill>
                <a:latin typeface="BIZ UDPゴシック" panose="020B0400000000000000" pitchFamily="50" charset="-128"/>
                <a:ea typeface="BIZ UDPゴシック" panose="020B0400000000000000" pitchFamily="50" charset="-128"/>
              </a:rPr>
              <a:t>※1</a:t>
            </a:r>
            <a:r>
              <a:rPr kumimoji="1" lang="ja-JP" altLang="en-US" sz="1200" b="1" dirty="0">
                <a:solidFill>
                  <a:schemeClr val="tx1">
                    <a:lumMod val="75000"/>
                    <a:lumOff val="25000"/>
                  </a:schemeClr>
                </a:solidFill>
                <a:latin typeface="BIZ UDPゴシック" panose="020B0400000000000000" pitchFamily="50" charset="-128"/>
                <a:ea typeface="BIZ UDPゴシック" panose="020B0400000000000000" pitchFamily="50" charset="-128"/>
              </a:rPr>
              <a:t>の目安</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dirty="0">
                <a:solidFill>
                  <a:schemeClr val="tx1">
                    <a:lumMod val="75000"/>
                    <a:lumOff val="25000"/>
                  </a:schemeClr>
                </a:solidFill>
                <a:latin typeface="BIZ UDPゴシック" panose="020B0400000000000000" pitchFamily="50" charset="-128"/>
                <a:ea typeface="BIZ UDPゴシック" panose="020B0400000000000000" pitchFamily="50" charset="-128"/>
              </a:rPr>
              <a:t>関西</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r>
              <a:rPr kumimoji="1" lang="ja-JP" altLang="en-US" sz="1050" b="1" dirty="0" err="1">
                <a:solidFill>
                  <a:schemeClr val="tx1">
                    <a:lumMod val="75000"/>
                    <a:lumOff val="25000"/>
                  </a:schemeClr>
                </a:solidFill>
                <a:latin typeface="BIZ UDPゴシック" panose="020B0400000000000000" pitchFamily="50" charset="-128"/>
                <a:ea typeface="BIZ UDPゴシック" panose="020B0400000000000000" pitchFamily="50" charset="-128"/>
              </a:rPr>
              <a:t>はぴ</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e</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タイム</a:t>
            </a:r>
            <a:r>
              <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R </a:t>
            </a:r>
            <a:r>
              <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kumimoji="1" lang="en-US" altLang="ja-JP"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a:p>
            <a:endParaRPr kumimoji="1" lang="ja-JP" altLang="en-US" sz="1050"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261" name="右矢印 260"/>
          <p:cNvSpPr/>
          <p:nvPr/>
        </p:nvSpPr>
        <p:spPr>
          <a:xfrm>
            <a:off x="7947370" y="4703707"/>
            <a:ext cx="274540" cy="259915"/>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62" name="直線コネクタ 261"/>
          <p:cNvCxnSpPr>
            <a:cxnSpLocks/>
          </p:cNvCxnSpPr>
          <p:nvPr/>
        </p:nvCxnSpPr>
        <p:spPr>
          <a:xfrm>
            <a:off x="6115908" y="4526535"/>
            <a:ext cx="3127897"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pic>
        <p:nvPicPr>
          <p:cNvPr id="263" name="図 26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rot="441604">
            <a:off x="9525464" y="4237224"/>
            <a:ext cx="556797" cy="356540"/>
          </a:xfrm>
          <a:prstGeom prst="rect">
            <a:avLst/>
          </a:prstGeom>
        </p:spPr>
      </p:pic>
      <p:sp>
        <p:nvSpPr>
          <p:cNvPr id="264" name="角丸四角形 305"/>
          <p:cNvSpPr>
            <a:spLocks noChangeArrowheads="1"/>
          </p:cNvSpPr>
          <p:nvPr/>
        </p:nvSpPr>
        <p:spPr bwMode="auto">
          <a:xfrm>
            <a:off x="10310003" y="4212406"/>
            <a:ext cx="2364628" cy="448566"/>
          </a:xfrm>
          <a:prstGeom prst="roundRect">
            <a:avLst>
              <a:gd name="adj" fmla="val 16667"/>
            </a:avLst>
          </a:prstGeom>
          <a:noFill/>
          <a:ln>
            <a:solidFill>
              <a:srgbClr val="DD7777"/>
            </a:solidFill>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265" name="直線コネクタ 264"/>
          <p:cNvCxnSpPr/>
          <p:nvPr/>
        </p:nvCxnSpPr>
        <p:spPr>
          <a:xfrm>
            <a:off x="10414576" y="4468182"/>
            <a:ext cx="2089080"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9" name="テキスト ボックス 328"/>
          <p:cNvSpPr txBox="1"/>
          <p:nvPr/>
        </p:nvSpPr>
        <p:spPr>
          <a:xfrm>
            <a:off x="5839865" y="1473601"/>
            <a:ext cx="4466287" cy="307777"/>
          </a:xfrm>
          <a:prstGeom prst="rect">
            <a:avLst/>
          </a:prstGeom>
          <a:noFill/>
        </p:spPr>
        <p:txBody>
          <a:bodyPr wrap="none" rtlCol="0">
            <a:spAutoFit/>
          </a:bodyPr>
          <a:lstStyle/>
          <a:p>
            <a:r>
              <a:rPr kumimoji="1" lang="ja-JP" altLang="en-US" sz="1400" b="1" dirty="0">
                <a:latin typeface="BIZ UDPゴシック" panose="020B0400000000000000" pitchFamily="50" charset="-128"/>
                <a:ea typeface="BIZ UDPゴシック" panose="020B0400000000000000" pitchFamily="50" charset="-128"/>
              </a:rPr>
              <a:t>コロナエコキュートは太陽光発電余剰電力を使えます！</a:t>
            </a:r>
          </a:p>
        </p:txBody>
      </p:sp>
      <p:grpSp>
        <p:nvGrpSpPr>
          <p:cNvPr id="330" name="グループ化 329"/>
          <p:cNvGrpSpPr/>
          <p:nvPr/>
        </p:nvGrpSpPr>
        <p:grpSpPr>
          <a:xfrm>
            <a:off x="12107890" y="4157501"/>
            <a:ext cx="407501" cy="452635"/>
            <a:chOff x="3289753" y="4746779"/>
            <a:chExt cx="407501" cy="452635"/>
          </a:xfrm>
        </p:grpSpPr>
        <p:pic>
          <p:nvPicPr>
            <p:cNvPr id="331" name="図 3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289753" y="4747831"/>
              <a:ext cx="407501" cy="449931"/>
            </a:xfrm>
            <a:prstGeom prst="rect">
              <a:avLst/>
            </a:prstGeom>
          </p:spPr>
        </p:pic>
        <p:sp>
          <p:nvSpPr>
            <p:cNvPr id="332" name="角丸四角形 331"/>
            <p:cNvSpPr/>
            <p:nvPr/>
          </p:nvSpPr>
          <p:spPr>
            <a:xfrm>
              <a:off x="3293310" y="4746779"/>
              <a:ext cx="400296" cy="452635"/>
            </a:xfrm>
            <a:prstGeom prst="roundRect">
              <a:avLst>
                <a:gd name="adj" fmla="val 10373"/>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4" name="テキスト ボックス 274"/>
          <p:cNvSpPr txBox="1"/>
          <p:nvPr/>
        </p:nvSpPr>
        <p:spPr>
          <a:xfrm>
            <a:off x="5874550" y="5198195"/>
            <a:ext cx="4420180" cy="73866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US" altLang="ja-JP" sz="600" dirty="0">
                <a:latin typeface="メイリオ" panose="020B0604030504040204" pitchFamily="50" charset="-128"/>
                <a:ea typeface="メイリオ" panose="020B0604030504040204" pitchFamily="50" charset="-128"/>
              </a:rPr>
              <a:t>※1 </a:t>
            </a:r>
            <a:r>
              <a:rPr kumimoji="1" lang="ja-JP" altLang="en-US" sz="600" dirty="0">
                <a:latin typeface="メイリオ" panose="020B0604030504040204" pitchFamily="50" charset="-128"/>
                <a:ea typeface="メイリオ" panose="020B0604030504040204" pitchFamily="50" charset="-128"/>
              </a:rPr>
              <a:t>当社試算：</a:t>
            </a:r>
            <a:r>
              <a:rPr kumimoji="1" lang="en-US" altLang="ja-JP" sz="600" dirty="0">
                <a:latin typeface="メイリオ" panose="020B0604030504040204" pitchFamily="50" charset="-128"/>
                <a:ea typeface="メイリオ" panose="020B0604030504040204" pitchFamily="50" charset="-128"/>
              </a:rPr>
              <a:t>CHP-37AZ2</a:t>
            </a:r>
            <a:r>
              <a:rPr kumimoji="1" lang="ja-JP" altLang="en-US" sz="600" dirty="0">
                <a:latin typeface="メイリオ" panose="020B0604030504040204" pitchFamily="50" charset="-128"/>
                <a:ea typeface="メイリオ" panose="020B0604030504040204" pitchFamily="50" charset="-128"/>
              </a:rPr>
              <a:t>において。大阪地区、給湯（保温）負荷は、</a:t>
            </a:r>
            <a:r>
              <a:rPr kumimoji="1" lang="en-US" altLang="ja-JP" sz="600" dirty="0">
                <a:latin typeface="メイリオ" panose="020B0604030504040204" pitchFamily="50" charset="-128"/>
                <a:ea typeface="メイリオ" panose="020B0604030504040204" pitchFamily="50" charset="-128"/>
              </a:rPr>
              <a:t>JIS C 9220</a:t>
            </a:r>
            <a:r>
              <a:rPr kumimoji="1" lang="ja-JP" altLang="en-US" sz="600" dirty="0">
                <a:latin typeface="メイリオ" panose="020B0604030504040204" pitchFamily="50" charset="-128"/>
                <a:ea typeface="メイリオ" panose="020B0604030504040204" pitchFamily="50" charset="-128"/>
              </a:rPr>
              <a:t>（使用湯量　</a:t>
            </a:r>
            <a:r>
              <a:rPr kumimoji="1" lang="en-US" altLang="ja-JP" sz="600" dirty="0">
                <a:latin typeface="メイリオ" panose="020B0604030504040204" pitchFamily="50" charset="-128"/>
                <a:ea typeface="メイリオ" panose="020B0604030504040204" pitchFamily="50" charset="-128"/>
              </a:rPr>
              <a:t>40℃</a:t>
            </a:r>
            <a:r>
              <a:rPr kumimoji="1" lang="ja-JP" altLang="en-US" sz="600" dirty="0">
                <a:latin typeface="メイリオ" panose="020B0604030504040204" pitchFamily="50" charset="-128"/>
                <a:ea typeface="メイリオ" panose="020B0604030504040204" pitchFamily="50" charset="-128"/>
              </a:rPr>
              <a:t>換算　約</a:t>
            </a:r>
            <a:r>
              <a:rPr kumimoji="1" lang="en-US" altLang="ja-JP" sz="600" dirty="0">
                <a:latin typeface="メイリオ" panose="020B0604030504040204" pitchFamily="50" charset="-128"/>
                <a:ea typeface="メイリオ" panose="020B0604030504040204" pitchFamily="50" charset="-128"/>
              </a:rPr>
              <a:t>456L/</a:t>
            </a:r>
            <a:r>
              <a:rPr kumimoji="1" lang="ja-JP" altLang="en-US" sz="600" dirty="0">
                <a:latin typeface="メイリオ" panose="020B0604030504040204" pitchFamily="50" charset="-128"/>
                <a:ea typeface="メイリオ" panose="020B0604030504040204" pitchFamily="50" charset="-128"/>
              </a:rPr>
              <a:t>日）</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に基づき試算。 運転モードはお買い上げ時の設定、ソーラーモードアプリは積極モード設定。・関西電力「はぴ</a:t>
            </a:r>
            <a:r>
              <a:rPr kumimoji="1" lang="en-US" altLang="ja-JP" sz="600" dirty="0">
                <a:latin typeface="メイリオ" panose="020B0604030504040204" pitchFamily="50" charset="-128"/>
                <a:ea typeface="メイリオ" panose="020B0604030504040204" pitchFamily="50" charset="-128"/>
              </a:rPr>
              <a:t>e</a:t>
            </a:r>
            <a:r>
              <a:rPr kumimoji="1" lang="ja-JP" altLang="en-US" sz="600" dirty="0">
                <a:latin typeface="メイリオ" panose="020B0604030504040204" pitchFamily="50" charset="-128"/>
                <a:ea typeface="メイリオ" panose="020B0604030504040204" pitchFamily="50" charset="-128"/>
              </a:rPr>
              <a:t>タイ</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ムＲ」</a:t>
            </a:r>
            <a:r>
              <a:rPr kumimoji="1" lang="zh-TW" altLang="en-US" sz="600" dirty="0">
                <a:latin typeface="メイリオ" panose="020B0604030504040204" pitchFamily="50" charset="-128"/>
                <a:ea typeface="メイリオ" panose="020B0604030504040204" pitchFamily="50" charset="-128"/>
              </a:rPr>
              <a:t>夜間料金</a:t>
            </a:r>
            <a:r>
              <a:rPr kumimoji="1" lang="en-US" altLang="zh-TW" sz="600" dirty="0">
                <a:latin typeface="メイリオ" panose="020B0604030504040204" pitchFamily="50" charset="-128"/>
                <a:ea typeface="メイリオ" panose="020B0604030504040204" pitchFamily="50" charset="-128"/>
              </a:rPr>
              <a:t>15.37</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a:t>
            </a:r>
            <a:r>
              <a:rPr kumimoji="1" lang="zh-TW" altLang="en-US" sz="600" dirty="0">
                <a:latin typeface="メイリオ" panose="020B0604030504040204" pitchFamily="50" charset="-128"/>
                <a:ea typeface="メイリオ" panose="020B0604030504040204" pitchFamily="50" charset="-128"/>
              </a:rPr>
              <a:t>燃料調整費</a:t>
            </a:r>
            <a:r>
              <a:rPr kumimoji="1" lang="en-US" altLang="ja-JP" sz="600" dirty="0">
                <a:latin typeface="メイリオ" panose="020B0604030504040204" pitchFamily="50" charset="-128"/>
                <a:ea typeface="メイリオ" panose="020B0604030504040204" pitchFamily="50" charset="-128"/>
              </a:rPr>
              <a:t>2.61</a:t>
            </a:r>
            <a:r>
              <a:rPr kumimoji="1" lang="ja-JP"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err="1">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再生可能エネルギー発電促進</a:t>
            </a:r>
            <a:r>
              <a:rPr kumimoji="1" lang="zh-TW" altLang="en-US" sz="600" dirty="0">
                <a:latin typeface="メイリオ" panose="020B0604030504040204" pitchFamily="50" charset="-128"/>
                <a:ea typeface="メイリオ" panose="020B0604030504040204" pitchFamily="50" charset="-128"/>
              </a:rPr>
              <a:t>賦課金</a:t>
            </a:r>
            <a:r>
              <a:rPr kumimoji="1" lang="en-US" altLang="ja-JP" sz="600" dirty="0">
                <a:latin typeface="メイリオ" panose="020B0604030504040204" pitchFamily="50" charset="-128"/>
                <a:ea typeface="メイリオ" panose="020B0604030504040204" pitchFamily="50" charset="-128"/>
              </a:rPr>
              <a:t>3.98</a:t>
            </a:r>
            <a:r>
              <a:rPr kumimoji="1" lang="zh-TW" altLang="en-US" sz="600" dirty="0">
                <a:latin typeface="メイリオ" panose="020B0604030504040204" pitchFamily="50" charset="-128"/>
                <a:ea typeface="メイリオ" panose="020B0604030504040204" pitchFamily="50" charset="-128"/>
              </a:rPr>
              <a:t>円</a:t>
            </a:r>
            <a:r>
              <a:rPr kumimoji="1" lang="en-US" altLang="zh-TW" sz="600" dirty="0">
                <a:latin typeface="メイリオ" panose="020B0604030504040204" pitchFamily="50" charset="-128"/>
                <a:ea typeface="メイリオ" panose="020B0604030504040204" pitchFamily="50" charset="-128"/>
              </a:rPr>
              <a:t>/</a:t>
            </a:r>
            <a:r>
              <a:rPr kumimoji="1" lang="en-US" altLang="ja-JP" sz="600" dirty="0">
                <a:latin typeface="メイリオ" panose="020B0604030504040204" pitchFamily="50" charset="-128"/>
                <a:ea typeface="メイリオ" panose="020B0604030504040204" pitchFamily="50" charset="-128"/>
              </a:rPr>
              <a:t>kW</a:t>
            </a:r>
            <a:r>
              <a:rPr kumimoji="1" lang="en-US" altLang="zh-TW" sz="600" dirty="0">
                <a:latin typeface="メイリオ" panose="020B0604030504040204" pitchFamily="50" charset="-128"/>
                <a:ea typeface="メイリオ" panose="020B0604030504040204" pitchFamily="50" charset="-128"/>
              </a:rPr>
              <a:t>h</a:t>
            </a:r>
            <a:r>
              <a:rPr kumimoji="1" lang="ja-JP" altLang="en-US" sz="600" dirty="0">
                <a:latin typeface="メイリオ" panose="020B0604030504040204" pitchFamily="50" charset="-128"/>
                <a:ea typeface="メイリオ" panose="020B0604030504040204" pitchFamily="50" charset="-128"/>
              </a:rPr>
              <a:t>含む。</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en-US" altLang="ja-JP" sz="600" dirty="0">
                <a:latin typeface="メイリオ" panose="020B0604030504040204" pitchFamily="50" charset="-128"/>
                <a:ea typeface="メイリオ" panose="020B0604030504040204" pitchFamily="50" charset="-128"/>
              </a:rPr>
              <a:t>(2025</a:t>
            </a:r>
            <a:r>
              <a:rPr kumimoji="1" lang="ja-JP" altLang="en-US" sz="600" dirty="0">
                <a:latin typeface="メイリオ" panose="020B0604030504040204" pitchFamily="50" charset="-128"/>
                <a:ea typeface="メイリオ" panose="020B0604030504040204" pitchFamily="50" charset="-128"/>
              </a:rPr>
              <a:t>年</a:t>
            </a:r>
            <a:r>
              <a:rPr kumimoji="1" lang="en-US" altLang="ja-JP" sz="600" dirty="0">
                <a:latin typeface="メイリオ" panose="020B0604030504040204" pitchFamily="50" charset="-128"/>
                <a:ea typeface="メイリオ" panose="020B0604030504040204" pitchFamily="50" charset="-128"/>
              </a:rPr>
              <a:t>12</a:t>
            </a:r>
            <a:r>
              <a:rPr kumimoji="1" lang="ja-JP" altLang="en-US" sz="600" dirty="0">
                <a:latin typeface="メイリオ" panose="020B0604030504040204" pitchFamily="50" charset="-128"/>
                <a:ea typeface="メイリオ" panose="020B0604030504040204" pitchFamily="50" charset="-128"/>
              </a:rPr>
              <a:t>月現在、当社調べ</a:t>
            </a:r>
            <a:r>
              <a:rPr kumimoji="1" lang="en-US" altLang="ja-JP" sz="600" dirty="0">
                <a:latin typeface="メイリオ" panose="020B0604030504040204" pitchFamily="50" charset="-128"/>
                <a:ea typeface="メイリオ" panose="020B0604030504040204" pitchFamily="50" charset="-128"/>
              </a:rPr>
              <a:t>)</a:t>
            </a:r>
            <a:r>
              <a:rPr kumimoji="1" lang="ja-JP" altLang="en-US" sz="600" dirty="0">
                <a:latin typeface="メイリオ" panose="020B0604030504040204" pitchFamily="50" charset="-128"/>
                <a:ea typeface="メイリオ" panose="020B0604030504040204" pitchFamily="50" charset="-128"/>
              </a:rPr>
              <a:t>・太陽光発電の設置容量</a:t>
            </a:r>
            <a:r>
              <a:rPr kumimoji="1" lang="en-US" altLang="ja-JP" sz="600" dirty="0">
                <a:latin typeface="メイリオ" panose="020B0604030504040204" pitchFamily="50" charset="-128"/>
                <a:ea typeface="メイリオ" panose="020B0604030504040204" pitchFamily="50" charset="-128"/>
              </a:rPr>
              <a:t>:8.0kW</a:t>
            </a:r>
            <a:r>
              <a:rPr kumimoji="1" lang="ja-JP" altLang="en-US" sz="600" dirty="0">
                <a:latin typeface="メイリオ" panose="020B0604030504040204" pitchFamily="50" charset="-128"/>
                <a:ea typeface="メイリオ" panose="020B0604030504040204" pitchFamily="50" charset="-128"/>
              </a:rPr>
              <a:t>・ランニングコストは、季節や地域、運転モードの設定、</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ご利用状況、電力契約等により異なります。太陽光発電の自家消費による運転の消費電力は</a:t>
            </a:r>
            <a:r>
              <a:rPr kumimoji="1" lang="en-US" altLang="ja-JP" sz="600" dirty="0">
                <a:latin typeface="メイリオ" panose="020B0604030504040204" pitchFamily="50" charset="-128"/>
                <a:ea typeface="メイリオ" panose="020B0604030504040204" pitchFamily="50" charset="-128"/>
              </a:rPr>
              <a:t>8.3</a:t>
            </a:r>
            <a:r>
              <a:rPr kumimoji="1" lang="ja-JP" altLang="en-US" sz="600" dirty="0">
                <a:latin typeface="メイリオ" panose="020B0604030504040204" pitchFamily="50" charset="-128"/>
                <a:ea typeface="メイリオ" panose="020B0604030504040204" pitchFamily="50" charset="-128"/>
              </a:rPr>
              <a:t>円</a:t>
            </a:r>
            <a:r>
              <a:rPr kumimoji="1" lang="en-US" altLang="ja-JP" sz="600" dirty="0">
                <a:latin typeface="メイリオ" panose="020B0604030504040204" pitchFamily="50" charset="-128"/>
                <a:ea typeface="メイリオ" panose="020B0604030504040204" pitchFamily="50" charset="-128"/>
              </a:rPr>
              <a:t>/kWh</a:t>
            </a:r>
            <a:r>
              <a:rPr kumimoji="1" lang="ja-JP" altLang="en-US" sz="600" dirty="0">
                <a:latin typeface="メイリオ" panose="020B0604030504040204" pitchFamily="50" charset="-128"/>
                <a:ea typeface="メイリオ" panose="020B0604030504040204" pitchFamily="50" charset="-128"/>
              </a:rPr>
              <a:t>として算出。</a:t>
            </a:r>
            <a:endParaRPr kumimoji="1" lang="en-US" altLang="ja-JP" sz="6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新築の太陽光発電導入から</a:t>
            </a:r>
            <a:r>
              <a:rPr kumimoji="1" lang="en-US" altLang="ja-JP" sz="600" dirty="0">
                <a:latin typeface="メイリオ" panose="020B0604030504040204" pitchFamily="50" charset="-128"/>
                <a:ea typeface="メイリオ" panose="020B0604030504040204" pitchFamily="50" charset="-128"/>
              </a:rPr>
              <a:t>5</a:t>
            </a:r>
            <a:r>
              <a:rPr kumimoji="1" lang="ja-JP" altLang="en-US" sz="600" dirty="0">
                <a:latin typeface="メイリオ" panose="020B0604030504040204" pitchFamily="50" charset="-128"/>
                <a:ea typeface="メイリオ" panose="020B0604030504040204" pitchFamily="50" charset="-128"/>
              </a:rPr>
              <a:t>年目以降の場合。</a:t>
            </a:r>
            <a:endParaRPr kumimoji="1" lang="en-US" altLang="ja-JP" sz="600" dirty="0">
              <a:latin typeface="メイリオ" panose="020B0604030504040204" pitchFamily="50" charset="-128"/>
              <a:ea typeface="メイリオ" panose="020B0604030504040204" pitchFamily="50" charset="-128"/>
            </a:endParaRPr>
          </a:p>
          <a:p>
            <a:endParaRPr kumimoji="1" lang="ja-JP" altLang="en-US" sz="600" dirty="0">
              <a:latin typeface="メイリオ" panose="020B0604030504040204" pitchFamily="50" charset="-128"/>
              <a:ea typeface="メイリオ" panose="020B0604030504040204" pitchFamily="50" charset="-128"/>
            </a:endParaRPr>
          </a:p>
        </p:txBody>
      </p:sp>
      <p:cxnSp>
        <p:nvCxnSpPr>
          <p:cNvPr id="338" name="直線コネクタ 9"/>
          <p:cNvCxnSpPr>
            <a:cxnSpLocks noChangeShapeType="1"/>
          </p:cNvCxnSpPr>
          <p:nvPr/>
        </p:nvCxnSpPr>
        <p:spPr bwMode="auto">
          <a:xfrm>
            <a:off x="95902" y="1313991"/>
            <a:ext cx="562720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9" name="正方形/長方形 19"/>
          <p:cNvSpPr>
            <a:spLocks noChangeArrowheads="1"/>
          </p:cNvSpPr>
          <p:nvPr/>
        </p:nvSpPr>
        <p:spPr bwMode="auto">
          <a:xfrm>
            <a:off x="91139" y="937753"/>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cxnSp>
        <p:nvCxnSpPr>
          <p:cNvPr id="340" name="直線コネクタ 9"/>
          <p:cNvCxnSpPr>
            <a:cxnSpLocks noChangeShapeType="1"/>
          </p:cNvCxnSpPr>
          <p:nvPr/>
        </p:nvCxnSpPr>
        <p:spPr bwMode="auto">
          <a:xfrm>
            <a:off x="5911065" y="6249582"/>
            <a:ext cx="6811215"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1" name="正方形/長方形 19"/>
          <p:cNvSpPr>
            <a:spLocks noChangeArrowheads="1"/>
          </p:cNvSpPr>
          <p:nvPr/>
        </p:nvSpPr>
        <p:spPr bwMode="auto">
          <a:xfrm>
            <a:off x="5858671" y="5873344"/>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26" name="テキスト ボックス 125"/>
          <p:cNvSpPr txBox="1"/>
          <p:nvPr/>
        </p:nvSpPr>
        <p:spPr>
          <a:xfrm>
            <a:off x="6041384" y="4589709"/>
            <a:ext cx="1598515" cy="215444"/>
          </a:xfrm>
          <a:prstGeom prst="rect">
            <a:avLst/>
          </a:prstGeom>
          <a:noFill/>
        </p:spPr>
        <p:txBody>
          <a:bodyPr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太陽光発電の設置容量 </a:t>
            </a:r>
            <a:r>
              <a:rPr kumimoji="1" lang="en-US" altLang="ja-JP" sz="800" dirty="0">
                <a:latin typeface="BIZ UDPゴシック" panose="020B0400000000000000" pitchFamily="50" charset="-128"/>
                <a:ea typeface="BIZ UDPゴシック" panose="020B0400000000000000" pitchFamily="50" charset="-128"/>
              </a:rPr>
              <a:t>8.0kW</a:t>
            </a:r>
            <a:endParaRPr kumimoji="1" lang="ja-JP" altLang="en-US" sz="800" dirty="0">
              <a:latin typeface="BIZ UDPゴシック" panose="020B0400000000000000" pitchFamily="50" charset="-128"/>
              <a:ea typeface="BIZ UDPゴシック" panose="020B0400000000000000" pitchFamily="50" charset="-128"/>
            </a:endParaRPr>
          </a:p>
        </p:txBody>
      </p:sp>
      <p:sp>
        <p:nvSpPr>
          <p:cNvPr id="127" name="テキスト ボックス 126"/>
          <p:cNvSpPr txBox="1"/>
          <p:nvPr/>
        </p:nvSpPr>
        <p:spPr>
          <a:xfrm flipH="1">
            <a:off x="6031608" y="4750815"/>
            <a:ext cx="2041911" cy="292388"/>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通常運転  </a:t>
            </a:r>
            <a:r>
              <a:rPr kumimoji="1" lang="ja-JP" altLang="en-US" sz="1100" dirty="0">
                <a:latin typeface="BIZ UDPゴシック" panose="020B0400000000000000" pitchFamily="50" charset="-128"/>
                <a:ea typeface="BIZ UDPゴシック" panose="020B0400000000000000" pitchFamily="50" charset="-128"/>
              </a:rPr>
              <a:t>約</a:t>
            </a:r>
            <a:r>
              <a:rPr kumimoji="1" lang="en-US" altLang="ja-JP" sz="1300" dirty="0">
                <a:latin typeface="BIZ UDPゴシック" panose="020B0400000000000000" pitchFamily="50" charset="-128"/>
                <a:ea typeface="BIZ UDPゴシック" panose="020B0400000000000000" pitchFamily="50" charset="-128"/>
              </a:rPr>
              <a:t>37,800</a:t>
            </a:r>
            <a:r>
              <a:rPr kumimoji="1" lang="ja-JP" altLang="en-US" sz="1100" dirty="0">
                <a:latin typeface="BIZ UDPゴシック" panose="020B0400000000000000" pitchFamily="50" charset="-128"/>
                <a:ea typeface="BIZ UDPゴシック" panose="020B0400000000000000" pitchFamily="50" charset="-128"/>
              </a:rPr>
              <a:t>円</a:t>
            </a:r>
          </a:p>
        </p:txBody>
      </p:sp>
      <p:sp>
        <p:nvSpPr>
          <p:cNvPr id="128" name="テキスト ボックス 127"/>
          <p:cNvSpPr txBox="1"/>
          <p:nvPr/>
        </p:nvSpPr>
        <p:spPr>
          <a:xfrm>
            <a:off x="8229752" y="4538859"/>
            <a:ext cx="1479892" cy="261610"/>
          </a:xfrm>
          <a:prstGeom prst="rect">
            <a:avLst/>
          </a:prstGeom>
          <a:noFill/>
        </p:spPr>
        <p:txBody>
          <a:bodyPr wrap="none" rtlCol="0">
            <a:spAutoFit/>
          </a:bodyPr>
          <a:lstStyle/>
          <a:p>
            <a:r>
              <a:rPr kumimoji="1" lang="ja-JP" altLang="en-US" sz="1100" b="1" dirty="0">
                <a:solidFill>
                  <a:srgbClr val="C00000"/>
                </a:solidFill>
                <a:latin typeface="BIZ UDPゴシック" panose="020B0400000000000000" pitchFamily="50" charset="-128"/>
                <a:ea typeface="BIZ UDPゴシック" panose="020B0400000000000000" pitchFamily="50" charset="-128"/>
              </a:rPr>
              <a:t>ソーラーモードアプリ</a:t>
            </a:r>
          </a:p>
        </p:txBody>
      </p:sp>
      <p:sp>
        <p:nvSpPr>
          <p:cNvPr id="129" name="テキスト ボックス 128"/>
          <p:cNvSpPr txBox="1"/>
          <p:nvPr/>
        </p:nvSpPr>
        <p:spPr>
          <a:xfrm flipH="1">
            <a:off x="8344128" y="4697194"/>
            <a:ext cx="1333744" cy="461665"/>
          </a:xfrm>
          <a:prstGeom prst="rect">
            <a:avLst/>
          </a:prstGeom>
          <a:noFill/>
        </p:spPr>
        <p:txBody>
          <a:bodyPr wrap="square" rtlCol="0">
            <a:spAutoFit/>
          </a:bodyPr>
          <a:lstStyle/>
          <a:p>
            <a:r>
              <a:rPr kumimoji="1" lang="ja-JP" altLang="en-US" sz="1100" dirty="0">
                <a:solidFill>
                  <a:srgbClr val="C00000"/>
                </a:solidFill>
                <a:latin typeface="BIZ UDPゴシック" panose="020B0400000000000000" pitchFamily="50" charset="-128"/>
                <a:ea typeface="BIZ UDPゴシック" panose="020B0400000000000000" pitchFamily="50" charset="-128"/>
              </a:rPr>
              <a:t>約</a:t>
            </a:r>
            <a:r>
              <a:rPr kumimoji="1" lang="en-US" altLang="ja-JP" sz="1300" dirty="0">
                <a:solidFill>
                  <a:srgbClr val="C00000"/>
                </a:solidFill>
                <a:latin typeface="BIZ UDPゴシック" panose="020B0400000000000000" pitchFamily="50" charset="-128"/>
                <a:ea typeface="BIZ UDPゴシック" panose="020B0400000000000000" pitchFamily="50" charset="-128"/>
              </a:rPr>
              <a:t>24,400</a:t>
            </a:r>
            <a:r>
              <a:rPr kumimoji="1" lang="ja-JP" altLang="en-US" sz="1100" dirty="0">
                <a:solidFill>
                  <a:srgbClr val="C00000"/>
                </a:solidFill>
                <a:latin typeface="BIZ UDPゴシック" panose="020B0400000000000000" pitchFamily="50" charset="-128"/>
                <a:ea typeface="BIZ UDPゴシック" panose="020B0400000000000000" pitchFamily="50" charset="-128"/>
              </a:rPr>
              <a:t>円</a:t>
            </a:r>
            <a:endParaRPr kumimoji="1" lang="en-US" altLang="ja-JP" sz="1100" dirty="0">
              <a:solidFill>
                <a:srgbClr val="C00000"/>
              </a:solidFill>
              <a:latin typeface="BIZ UDPゴシック" panose="020B0400000000000000" pitchFamily="50" charset="-128"/>
              <a:ea typeface="BIZ UDPゴシック" panose="020B0400000000000000" pitchFamily="50" charset="-128"/>
            </a:endParaRPr>
          </a:p>
          <a:p>
            <a:pPr algn="ctr"/>
            <a:r>
              <a:rPr kumimoji="1" lang="ja-JP" altLang="en-US" sz="1000" dirty="0">
                <a:solidFill>
                  <a:srgbClr val="C00000"/>
                </a:solidFill>
                <a:latin typeface="BIZ UDPゴシック" panose="020B0400000000000000" pitchFamily="50" charset="-128"/>
                <a:ea typeface="BIZ UDPゴシック" panose="020B0400000000000000" pitchFamily="50" charset="-128"/>
              </a:rPr>
              <a:t>（▲</a:t>
            </a:r>
            <a:r>
              <a:rPr kumimoji="1" lang="en-US" altLang="ja-JP" sz="1000" dirty="0">
                <a:solidFill>
                  <a:srgbClr val="C00000"/>
                </a:solidFill>
                <a:latin typeface="BIZ UDPゴシック" panose="020B0400000000000000" pitchFamily="50" charset="-128"/>
                <a:ea typeface="BIZ UDPゴシック" panose="020B0400000000000000" pitchFamily="50" charset="-128"/>
              </a:rPr>
              <a:t>9,300</a:t>
            </a:r>
            <a:r>
              <a:rPr kumimoji="1" lang="ja-JP" altLang="en-US" sz="1000" dirty="0">
                <a:solidFill>
                  <a:srgbClr val="C00000"/>
                </a:solidFill>
                <a:latin typeface="BIZ UDPゴシック" panose="020B0400000000000000" pitchFamily="50" charset="-128"/>
                <a:ea typeface="BIZ UDPゴシック" panose="020B0400000000000000" pitchFamily="50" charset="-128"/>
              </a:rPr>
              <a:t>円）</a:t>
            </a:r>
          </a:p>
        </p:txBody>
      </p:sp>
      <p:sp>
        <p:nvSpPr>
          <p:cNvPr id="3" name="角丸四角形 327">
            <a:extLst>
              <a:ext uri="{FF2B5EF4-FFF2-40B4-BE49-F238E27FC236}">
                <a16:creationId xmlns:a16="http://schemas.microsoft.com/office/drawing/2014/main" id="{3576A140-7E70-2011-D269-787223F6E2FA}"/>
              </a:ext>
            </a:extLst>
          </p:cNvPr>
          <p:cNvSpPr/>
          <p:nvPr/>
        </p:nvSpPr>
        <p:spPr>
          <a:xfrm>
            <a:off x="4210413" y="3052617"/>
            <a:ext cx="116967" cy="3573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Rectangle 212">
            <a:extLst>
              <a:ext uri="{FF2B5EF4-FFF2-40B4-BE49-F238E27FC236}">
                <a16:creationId xmlns:a16="http://schemas.microsoft.com/office/drawing/2014/main" id="{DB8D6F7A-C56A-A7F6-0B1F-F3217EEDF5C7}"/>
              </a:ext>
            </a:extLst>
          </p:cNvPr>
          <p:cNvSpPr>
            <a:spLocks/>
          </p:cNvSpPr>
          <p:nvPr/>
        </p:nvSpPr>
        <p:spPr bwMode="auto">
          <a:xfrm>
            <a:off x="1939353" y="4369349"/>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転倒防止対策</a:t>
            </a:r>
          </a:p>
        </p:txBody>
      </p:sp>
      <p:sp>
        <p:nvSpPr>
          <p:cNvPr id="37" name="Rectangle 213">
            <a:extLst>
              <a:ext uri="{FF2B5EF4-FFF2-40B4-BE49-F238E27FC236}">
                <a16:creationId xmlns:a16="http://schemas.microsoft.com/office/drawing/2014/main" id="{B97B4350-4637-E487-BC16-BA8BDA28A29C}"/>
              </a:ext>
            </a:extLst>
          </p:cNvPr>
          <p:cNvSpPr>
            <a:spLocks/>
          </p:cNvSpPr>
          <p:nvPr/>
        </p:nvSpPr>
        <p:spPr bwMode="auto">
          <a:xfrm>
            <a:off x="1929768" y="2779190"/>
            <a:ext cx="1117600" cy="255588"/>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非常用取水栓</a:t>
            </a:r>
          </a:p>
        </p:txBody>
      </p:sp>
      <p:sp>
        <p:nvSpPr>
          <p:cNvPr id="38" name="Text Box 215">
            <a:extLst>
              <a:ext uri="{FF2B5EF4-FFF2-40B4-BE49-F238E27FC236}">
                <a16:creationId xmlns:a16="http://schemas.microsoft.com/office/drawing/2014/main" id="{6E4332ED-5B16-4897-19C7-5EEA400CA4D3}"/>
              </a:ext>
            </a:extLst>
          </p:cNvPr>
          <p:cNvSpPr txBox="1">
            <a:spLocks/>
          </p:cNvSpPr>
          <p:nvPr/>
        </p:nvSpPr>
        <p:spPr bwMode="auto">
          <a:xfrm>
            <a:off x="1889176" y="4875480"/>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貯湯ユニットの脚の強度、設置方法にも配慮しています。</a:t>
            </a:r>
          </a:p>
        </p:txBody>
      </p:sp>
      <p:sp>
        <p:nvSpPr>
          <p:cNvPr id="39" name="Text Box 217">
            <a:extLst>
              <a:ext uri="{FF2B5EF4-FFF2-40B4-BE49-F238E27FC236}">
                <a16:creationId xmlns:a16="http://schemas.microsoft.com/office/drawing/2014/main" id="{405D9EE9-1E3B-FC80-6001-1F869010A13F}"/>
              </a:ext>
            </a:extLst>
          </p:cNvPr>
          <p:cNvSpPr txBox="1">
            <a:spLocks/>
          </p:cNvSpPr>
          <p:nvPr/>
        </p:nvSpPr>
        <p:spPr bwMode="auto">
          <a:xfrm>
            <a:off x="1881036" y="3359254"/>
            <a:ext cx="3764462" cy="402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地震などの災害による断水時には非常用取水栓から生活用水を確保できます。</a:t>
            </a:r>
          </a:p>
        </p:txBody>
      </p:sp>
      <p:sp>
        <p:nvSpPr>
          <p:cNvPr id="40" name="テキスト ボックス 145">
            <a:extLst>
              <a:ext uri="{FF2B5EF4-FFF2-40B4-BE49-F238E27FC236}">
                <a16:creationId xmlns:a16="http://schemas.microsoft.com/office/drawing/2014/main" id="{A78B301E-7AA0-1582-9751-BFAE502D77F6}"/>
              </a:ext>
            </a:extLst>
          </p:cNvPr>
          <p:cNvSpPr txBox="1">
            <a:spLocks noChangeArrowheads="1"/>
          </p:cNvSpPr>
          <p:nvPr/>
        </p:nvSpPr>
        <p:spPr bwMode="auto">
          <a:xfrm>
            <a:off x="1830236" y="3095729"/>
            <a:ext cx="2184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断水時の生活用水の確保に。</a:t>
            </a:r>
          </a:p>
        </p:txBody>
      </p:sp>
      <p:sp>
        <p:nvSpPr>
          <p:cNvPr id="41" name="テキスト ボックス 146">
            <a:extLst>
              <a:ext uri="{FF2B5EF4-FFF2-40B4-BE49-F238E27FC236}">
                <a16:creationId xmlns:a16="http://schemas.microsoft.com/office/drawing/2014/main" id="{48A156A2-BEC0-8B18-B2DF-0BAB1D99D217}"/>
              </a:ext>
            </a:extLst>
          </p:cNvPr>
          <p:cNvSpPr txBox="1">
            <a:spLocks noChangeArrowheads="1"/>
          </p:cNvSpPr>
          <p:nvPr/>
        </p:nvSpPr>
        <p:spPr bwMode="auto">
          <a:xfrm>
            <a:off x="1854557" y="4658683"/>
            <a:ext cx="25971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3</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本脚でクラス</a:t>
            </a:r>
            <a:r>
              <a:rPr kumimoji="1" lang="en-US" altLang="ja-JP" sz="1200" b="1" dirty="0">
                <a:solidFill>
                  <a:prstClr val="black"/>
                </a:solidFill>
                <a:latin typeface="メイリオ" panose="020B0604030504040204" pitchFamily="50" charset="-128"/>
                <a:ea typeface="メイリオ" panose="020B0604030504040204" pitchFamily="50" charset="-128"/>
              </a:rPr>
              <a:t>S</a:t>
            </a: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対応の耐震設計。</a:t>
            </a:r>
          </a:p>
        </p:txBody>
      </p:sp>
      <p:sp>
        <p:nvSpPr>
          <p:cNvPr id="42" name="角丸四角形 12">
            <a:extLst>
              <a:ext uri="{FF2B5EF4-FFF2-40B4-BE49-F238E27FC236}">
                <a16:creationId xmlns:a16="http://schemas.microsoft.com/office/drawing/2014/main" id="{9CD442FD-E44B-1075-2F8F-7D2B055860E5}"/>
              </a:ext>
            </a:extLst>
          </p:cNvPr>
          <p:cNvSpPr>
            <a:spLocks noChangeArrowheads="1"/>
          </p:cNvSpPr>
          <p:nvPr/>
        </p:nvSpPr>
        <p:spPr bwMode="auto">
          <a:xfrm>
            <a:off x="103075" y="1402272"/>
            <a:ext cx="1565275" cy="247650"/>
          </a:xfrm>
          <a:prstGeom prst="roundRect">
            <a:avLst>
              <a:gd name="adj" fmla="val 0"/>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ja-JP" altLang="en-US" sz="2900" b="0" i="0" u="sng"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sym typeface="Arial" panose="020B0604020202020204" pitchFamily="34" charset="0"/>
            </a:endParaRPr>
          </a:p>
        </p:txBody>
      </p:sp>
      <p:sp>
        <p:nvSpPr>
          <p:cNvPr id="43" name="テキスト ボックス 13">
            <a:extLst>
              <a:ext uri="{FF2B5EF4-FFF2-40B4-BE49-F238E27FC236}">
                <a16:creationId xmlns:a16="http://schemas.microsoft.com/office/drawing/2014/main" id="{822F2999-4ECD-222E-A7BE-14F8DDB1984D}"/>
              </a:ext>
            </a:extLst>
          </p:cNvPr>
          <p:cNvSpPr txBox="1">
            <a:spLocks noChangeArrowheads="1"/>
          </p:cNvSpPr>
          <p:nvPr/>
        </p:nvSpPr>
        <p:spPr bwMode="auto">
          <a:xfrm>
            <a:off x="-6467" y="1417562"/>
            <a:ext cx="17541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SMA</a:t>
            </a:r>
            <a:r>
              <a:rPr kumimoji="1" lang="ja-JP" altLang="en-US"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ミキシング弁 採用</a:t>
            </a:r>
            <a:endParaRPr kumimoji="1" lang="en-US" altLang="ja-JP" sz="10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44" name="テキスト ボックス 6">
            <a:extLst>
              <a:ext uri="{FF2B5EF4-FFF2-40B4-BE49-F238E27FC236}">
                <a16:creationId xmlns:a16="http://schemas.microsoft.com/office/drawing/2014/main" id="{82C42575-D0F1-B80D-858F-B88168981D6F}"/>
              </a:ext>
            </a:extLst>
          </p:cNvPr>
          <p:cNvSpPr txBox="1">
            <a:spLocks noChangeArrowheads="1"/>
          </p:cNvSpPr>
          <p:nvPr/>
        </p:nvSpPr>
        <p:spPr bwMode="auto">
          <a:xfrm>
            <a:off x="41095" y="1810364"/>
            <a:ext cx="489494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給湯ミキシングバルブに</a:t>
            </a:r>
            <a:r>
              <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SMA</a:t>
            </a: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ミキシング弁を採用することで、停電中でも</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貯湯ユニット内に残っているお湯をシャワーや蛇口から使用できます。</a:t>
            </a:r>
            <a:endParaRPr kumimoji="1"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45" name="Line 214">
            <a:extLst>
              <a:ext uri="{FF2B5EF4-FFF2-40B4-BE49-F238E27FC236}">
                <a16:creationId xmlns:a16="http://schemas.microsoft.com/office/drawing/2014/main" id="{0F0695EA-851B-1B26-659C-37988FCD0BC1}"/>
              </a:ext>
            </a:extLst>
          </p:cNvPr>
          <p:cNvSpPr>
            <a:spLocks noChangeShapeType="1"/>
          </p:cNvSpPr>
          <p:nvPr/>
        </p:nvSpPr>
        <p:spPr bwMode="auto">
          <a:xfrm flipV="1">
            <a:off x="43150" y="2685205"/>
            <a:ext cx="5733830" cy="3997"/>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46" name="テキスト ボックス 6">
            <a:extLst>
              <a:ext uri="{FF2B5EF4-FFF2-40B4-BE49-F238E27FC236}">
                <a16:creationId xmlns:a16="http://schemas.microsoft.com/office/drawing/2014/main" id="{73E29AF0-F20D-2569-9C6B-C5B4D79E3A9E}"/>
              </a:ext>
            </a:extLst>
          </p:cNvPr>
          <p:cNvSpPr txBox="1">
            <a:spLocks noChangeArrowheads="1"/>
          </p:cNvSpPr>
          <p:nvPr/>
        </p:nvSpPr>
        <p:spPr bwMode="auto">
          <a:xfrm>
            <a:off x="49077" y="2358095"/>
            <a:ext cx="4262437"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C00000"/>
                </a:solidFill>
                <a:effectLst/>
                <a:uLnTx/>
                <a:uFillTx/>
                <a:latin typeface="Meiryo UI" panose="020B0604030504040204" pitchFamily="50" charset="-128"/>
                <a:ea typeface="Meiryo UI" panose="020B0604030504040204" pitchFamily="50" charset="-128"/>
                <a:cs typeface="Arial" panose="020B0604020202020204" pitchFamily="34" charset="0"/>
                <a:sym typeface="Arial" panose="020B0604020202020204" pitchFamily="34" charset="0"/>
              </a:rPr>
              <a:t>最後に使用していた時の給湯温度で出てくるため、湯温をお確かめのうえ、お使いください。</a:t>
            </a:r>
          </a:p>
        </p:txBody>
      </p:sp>
      <p:sp>
        <p:nvSpPr>
          <p:cNvPr id="47" name="テキスト ボックス 10">
            <a:extLst>
              <a:ext uri="{FF2B5EF4-FFF2-40B4-BE49-F238E27FC236}">
                <a16:creationId xmlns:a16="http://schemas.microsoft.com/office/drawing/2014/main" id="{A4E182A8-A52C-47F5-1A0C-9A5CEFE235D6}"/>
              </a:ext>
            </a:extLst>
          </p:cNvPr>
          <p:cNvSpPr txBox="1">
            <a:spLocks noChangeArrowheads="1"/>
          </p:cNvSpPr>
          <p:nvPr/>
        </p:nvSpPr>
        <p:spPr bwMode="auto">
          <a:xfrm>
            <a:off x="1728276" y="1440770"/>
            <a:ext cx="21859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停電時でもお湯が使えます。</a:t>
            </a:r>
          </a:p>
        </p:txBody>
      </p:sp>
      <p:pic>
        <p:nvPicPr>
          <p:cNvPr id="48" name="図 175">
            <a:extLst>
              <a:ext uri="{FF2B5EF4-FFF2-40B4-BE49-F238E27FC236}">
                <a16:creationId xmlns:a16="http://schemas.microsoft.com/office/drawing/2014/main" id="{53BF50A5-E88C-8BF6-4E09-CA9A60867A83}"/>
              </a:ext>
            </a:extLst>
          </p:cNvPr>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869154" y="1738039"/>
            <a:ext cx="695601" cy="695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楕円 49">
            <a:extLst>
              <a:ext uri="{FF2B5EF4-FFF2-40B4-BE49-F238E27FC236}">
                <a16:creationId xmlns:a16="http://schemas.microsoft.com/office/drawing/2014/main" id="{D9B4A2B4-FB72-F6DF-59AE-045BCE34FA97}"/>
              </a:ext>
            </a:extLst>
          </p:cNvPr>
          <p:cNvSpPr/>
          <p:nvPr/>
        </p:nvSpPr>
        <p:spPr>
          <a:xfrm>
            <a:off x="295417" y="412716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1" name="Oval 222">
            <a:extLst>
              <a:ext uri="{FF2B5EF4-FFF2-40B4-BE49-F238E27FC236}">
                <a16:creationId xmlns:a16="http://schemas.microsoft.com/office/drawing/2014/main" id="{BB8C7D2A-9BFF-2E5D-10C6-1DA6C461A4B6}"/>
              </a:ext>
            </a:extLst>
          </p:cNvPr>
          <p:cNvSpPr>
            <a:spLocks/>
          </p:cNvSpPr>
          <p:nvPr/>
        </p:nvSpPr>
        <p:spPr bwMode="auto">
          <a:xfrm>
            <a:off x="736259" y="4393315"/>
            <a:ext cx="558800" cy="536575"/>
          </a:xfrm>
          <a:prstGeom prst="ellipse">
            <a:avLst/>
          </a:prstGeom>
          <a:solidFill>
            <a:srgbClr val="FF0000"/>
          </a:solidFill>
          <a:ln>
            <a:noFill/>
          </a:ln>
          <a:effectLst/>
        </p:spPr>
        <p:txBody>
          <a:bodyPr wrap="none" lIns="46800" tIns="46800" rIns="46800" bIns="46800" anchor="ct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耐震</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クラス</a:t>
            </a:r>
            <a:r>
              <a:rPr lang="ja-JP" altLang="en-US" sz="900" b="1" dirty="0">
                <a:solidFill>
                  <a:prstClr val="white"/>
                </a:solidFill>
                <a:latin typeface="メイリオ" panose="020B0604030504040204" pitchFamily="50" charset="-128"/>
                <a:ea typeface="メイリオ" panose="020B0604030504040204" pitchFamily="50" charset="-128"/>
              </a:rPr>
              <a:t>Ｓ</a:t>
            </a:r>
            <a:endParaRPr kumimoji="0" lang="en-US" altLang="ja-JP"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ja-JP" altLang="en-US" sz="9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rPr>
              <a:t>対応</a:t>
            </a:r>
          </a:p>
        </p:txBody>
      </p:sp>
      <p:sp>
        <p:nvSpPr>
          <p:cNvPr id="52" name="楕円 51">
            <a:extLst>
              <a:ext uri="{FF2B5EF4-FFF2-40B4-BE49-F238E27FC236}">
                <a16:creationId xmlns:a16="http://schemas.microsoft.com/office/drawing/2014/main" id="{F55086CE-9D90-D4F1-141A-E5B34145BCF6}"/>
              </a:ext>
            </a:extLst>
          </p:cNvPr>
          <p:cNvSpPr/>
          <p:nvPr/>
        </p:nvSpPr>
        <p:spPr>
          <a:xfrm>
            <a:off x="1403967" y="3025519"/>
            <a:ext cx="71901" cy="7190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cxnSp>
        <p:nvCxnSpPr>
          <p:cNvPr id="53" name="直線コネクタ 52">
            <a:extLst>
              <a:ext uri="{FF2B5EF4-FFF2-40B4-BE49-F238E27FC236}">
                <a16:creationId xmlns:a16="http://schemas.microsoft.com/office/drawing/2014/main" id="{14BD4921-2C0B-F2CD-8D19-4D2DAD512D68}"/>
              </a:ext>
            </a:extLst>
          </p:cNvPr>
          <p:cNvCxnSpPr>
            <a:cxnSpLocks/>
          </p:cNvCxnSpPr>
          <p:nvPr/>
        </p:nvCxnSpPr>
        <p:spPr>
          <a:xfrm>
            <a:off x="1445206" y="2906984"/>
            <a:ext cx="0" cy="16941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E32EB3F-D140-087A-678B-106DCD64030C}"/>
              </a:ext>
            </a:extLst>
          </p:cNvPr>
          <p:cNvCxnSpPr>
            <a:cxnSpLocks/>
          </p:cNvCxnSpPr>
          <p:nvPr/>
        </p:nvCxnSpPr>
        <p:spPr>
          <a:xfrm>
            <a:off x="1450181" y="2908699"/>
            <a:ext cx="47958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テキスト ボックス 6">
            <a:extLst>
              <a:ext uri="{FF2B5EF4-FFF2-40B4-BE49-F238E27FC236}">
                <a16:creationId xmlns:a16="http://schemas.microsoft.com/office/drawing/2014/main" id="{EE3E9902-BBDE-94B4-EF3E-7ABED45976B7}"/>
              </a:ext>
            </a:extLst>
          </p:cNvPr>
          <p:cNvSpPr txBox="1">
            <a:spLocks noChangeArrowheads="1"/>
          </p:cNvSpPr>
          <p:nvPr/>
        </p:nvSpPr>
        <p:spPr bwMode="auto">
          <a:xfrm>
            <a:off x="4461941" y="1454257"/>
            <a:ext cx="14767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緊急時に役立つ</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rPr>
              <a:t>エコキュートの使い方。</a:t>
            </a:r>
            <a:endParaRPr kumimoji="1" lang="en-US" altLang="ja-JP" sz="8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sym typeface="Arial" panose="020B0604020202020204" pitchFamily="34" charset="0"/>
            </a:endParaRPr>
          </a:p>
        </p:txBody>
      </p:sp>
      <p:sp>
        <p:nvSpPr>
          <p:cNvPr id="56" name="テキスト ボックス 55">
            <a:extLst>
              <a:ext uri="{FF2B5EF4-FFF2-40B4-BE49-F238E27FC236}">
                <a16:creationId xmlns:a16="http://schemas.microsoft.com/office/drawing/2014/main" id="{73D7A024-B4FD-07C9-5667-D988C6D7AB8C}"/>
              </a:ext>
            </a:extLst>
          </p:cNvPr>
          <p:cNvSpPr txBox="1"/>
          <p:nvPr/>
        </p:nvSpPr>
        <p:spPr>
          <a:xfrm>
            <a:off x="5016358" y="2385088"/>
            <a:ext cx="706749" cy="184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▲動画</a:t>
            </a:r>
          </a:p>
        </p:txBody>
      </p:sp>
      <p:sp>
        <p:nvSpPr>
          <p:cNvPr id="61" name="楕円 60">
            <a:extLst>
              <a:ext uri="{FF2B5EF4-FFF2-40B4-BE49-F238E27FC236}">
                <a16:creationId xmlns:a16="http://schemas.microsoft.com/office/drawing/2014/main" id="{5AD170A0-DEC4-FFC8-CA0D-6505C3EDE3F3}"/>
              </a:ext>
            </a:extLst>
          </p:cNvPr>
          <p:cNvSpPr/>
          <p:nvPr/>
        </p:nvSpPr>
        <p:spPr>
          <a:xfrm>
            <a:off x="4130469" y="3138161"/>
            <a:ext cx="108514" cy="1383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0" name="Line 214">
            <a:extLst>
              <a:ext uri="{FF2B5EF4-FFF2-40B4-BE49-F238E27FC236}">
                <a16:creationId xmlns:a16="http://schemas.microsoft.com/office/drawing/2014/main" id="{BC4D82DC-5DB5-2AEB-0E0E-B366E7FCE533}"/>
              </a:ext>
            </a:extLst>
          </p:cNvPr>
          <p:cNvSpPr>
            <a:spLocks noChangeShapeType="1"/>
          </p:cNvSpPr>
          <p:nvPr/>
        </p:nvSpPr>
        <p:spPr bwMode="auto">
          <a:xfrm flipV="1">
            <a:off x="59720" y="5120223"/>
            <a:ext cx="5715955" cy="1"/>
          </a:xfrm>
          <a:prstGeom prst="line">
            <a:avLst/>
          </a:prstGeom>
          <a:noFill/>
          <a:ln w="25400">
            <a:solidFill>
              <a:schemeClr val="tx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77" name="テキスト ボックス 10">
            <a:extLst>
              <a:ext uri="{FF2B5EF4-FFF2-40B4-BE49-F238E27FC236}">
                <a16:creationId xmlns:a16="http://schemas.microsoft.com/office/drawing/2014/main" id="{26B07954-BD82-3E3B-D1F4-4550BC780DDB}"/>
              </a:ext>
            </a:extLst>
          </p:cNvPr>
          <p:cNvSpPr txBox="1">
            <a:spLocks noChangeArrowheads="1"/>
          </p:cNvSpPr>
          <p:nvPr/>
        </p:nvSpPr>
        <p:spPr bwMode="auto">
          <a:xfrm>
            <a:off x="236165" y="5254804"/>
            <a:ext cx="32367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dirty="0">
                <a:solidFill>
                  <a:prstClr val="black"/>
                </a:solidFill>
                <a:latin typeface="メイリオ" panose="020B0604030504040204" pitchFamily="50" charset="-128"/>
                <a:ea typeface="メイリオ" panose="020B0604030504040204" pitchFamily="50" charset="-128"/>
              </a:rPr>
              <a:t>災害時に生活用水をカンタンに確保！</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82" name="Rectangle 212">
            <a:extLst>
              <a:ext uri="{FF2B5EF4-FFF2-40B4-BE49-F238E27FC236}">
                <a16:creationId xmlns:a16="http://schemas.microsoft.com/office/drawing/2014/main" id="{A3C30F04-80AA-0F41-422B-9D3A4C09368A}"/>
              </a:ext>
            </a:extLst>
          </p:cNvPr>
          <p:cNvSpPr>
            <a:spLocks/>
          </p:cNvSpPr>
          <p:nvPr/>
        </p:nvSpPr>
        <p:spPr bwMode="auto">
          <a:xfrm>
            <a:off x="1929768" y="3741043"/>
            <a:ext cx="1117600" cy="257175"/>
          </a:xfrm>
          <a:prstGeom prst="rect">
            <a:avLst/>
          </a:prstGeom>
          <a:solidFill>
            <a:srgbClr val="994D46"/>
          </a:solidFill>
          <a:ln>
            <a:noFill/>
          </a:ln>
        </p:spPr>
        <p:txBody>
          <a:bodyPr lIns="46800" tIns="46800" rIns="46800" bIns="46800" anchor="ctr">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ja-JP" altLang="en-US" sz="1050" b="1" dirty="0">
                <a:solidFill>
                  <a:schemeClr val="bg1"/>
                </a:solidFill>
                <a:latin typeface="メイリオ" panose="020B0604030504040204" pitchFamily="50" charset="-128"/>
                <a:ea typeface="メイリオ" panose="020B0604030504040204" pitchFamily="50" charset="-128"/>
              </a:rPr>
              <a:t>ホース付属</a:t>
            </a:r>
            <a:endParaRPr kumimoji="0" lang="ja-JP" altLang="en-US" sz="105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sp>
        <p:nvSpPr>
          <p:cNvPr id="83" name="Text Box 215">
            <a:extLst>
              <a:ext uri="{FF2B5EF4-FFF2-40B4-BE49-F238E27FC236}">
                <a16:creationId xmlns:a16="http://schemas.microsoft.com/office/drawing/2014/main" id="{5A77B519-7D91-249D-D6FD-9A9407D0CD01}"/>
              </a:ext>
            </a:extLst>
          </p:cNvPr>
          <p:cNvSpPr txBox="1">
            <a:spLocks/>
          </p:cNvSpPr>
          <p:nvPr/>
        </p:nvSpPr>
        <p:spPr bwMode="auto">
          <a:xfrm>
            <a:off x="1901697" y="4068182"/>
            <a:ext cx="3648879" cy="248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accent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46800" tIns="46800" rIns="46800" bIns="46800">
            <a:spAutoFit/>
          </a:bodyPr>
          <a:lstStyle>
            <a:lvl1pPr>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spcBef>
                <a:spcPts val="1200"/>
              </a:spcBef>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ts val="1200"/>
              </a:spcBef>
              <a:spcAft>
                <a:spcPct val="0"/>
              </a:spcAft>
              <a:buSzPct val="100000"/>
              <a:buChar char="»"/>
              <a:defRPr sz="52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水の飛び散りがなく、やけどの心配を抑えます。</a:t>
            </a:r>
            <a:endPar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Arial" panose="020B0604020202020204" pitchFamily="34" charset="0"/>
              <a:sym typeface="Arial" panose="020B0604020202020204" pitchFamily="34" charset="0"/>
            </a:endParaRPr>
          </a:p>
        </p:txBody>
      </p:sp>
      <p:cxnSp>
        <p:nvCxnSpPr>
          <p:cNvPr id="86" name="直線コネクタ 85">
            <a:extLst>
              <a:ext uri="{FF2B5EF4-FFF2-40B4-BE49-F238E27FC236}">
                <a16:creationId xmlns:a16="http://schemas.microsoft.com/office/drawing/2014/main" id="{D348082D-BE17-DC5F-DE0D-42F063689970}"/>
              </a:ext>
            </a:extLst>
          </p:cNvPr>
          <p:cNvCxnSpPr>
            <a:cxnSpLocks/>
          </p:cNvCxnSpPr>
          <p:nvPr/>
        </p:nvCxnSpPr>
        <p:spPr>
          <a:xfrm>
            <a:off x="1283281" y="3421137"/>
            <a:ext cx="0" cy="45315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691B1CF4-4FFA-F4FF-1DED-83829056E37B}"/>
              </a:ext>
            </a:extLst>
          </p:cNvPr>
          <p:cNvCxnSpPr>
            <a:cxnSpLocks/>
            <a:endCxn id="82" idx="1"/>
          </p:cNvCxnSpPr>
          <p:nvPr/>
        </p:nvCxnSpPr>
        <p:spPr>
          <a:xfrm>
            <a:off x="1290638" y="3869631"/>
            <a:ext cx="639130"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楕円 91">
            <a:extLst>
              <a:ext uri="{FF2B5EF4-FFF2-40B4-BE49-F238E27FC236}">
                <a16:creationId xmlns:a16="http://schemas.microsoft.com/office/drawing/2014/main" id="{9E65F345-AD5E-566F-E066-3C68B96598BF}"/>
              </a:ext>
            </a:extLst>
          </p:cNvPr>
          <p:cNvSpPr/>
          <p:nvPr/>
        </p:nvSpPr>
        <p:spPr>
          <a:xfrm>
            <a:off x="1248234" y="3371164"/>
            <a:ext cx="71901" cy="71901"/>
          </a:xfrm>
          <a:prstGeom prst="ellipse">
            <a:avLst/>
          </a:prstGeom>
          <a:solidFill>
            <a:srgbClr val="994D4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95" name="図 94">
            <a:extLst>
              <a:ext uri="{FF2B5EF4-FFF2-40B4-BE49-F238E27FC236}">
                <a16:creationId xmlns:a16="http://schemas.microsoft.com/office/drawing/2014/main" id="{78B00114-994D-18F4-D181-A637E02BCAFA}"/>
              </a:ext>
            </a:extLst>
          </p:cNvPr>
          <p:cNvPicPr>
            <a:picLocks noChangeAspect="1"/>
          </p:cNvPicPr>
          <p:nvPr/>
        </p:nvPicPr>
        <p:blipFill>
          <a:blip r:embed="rId21"/>
          <a:srcRect l="12285" t="20323" r="33121" b="13059"/>
          <a:stretch/>
        </p:blipFill>
        <p:spPr>
          <a:xfrm>
            <a:off x="3322583" y="5463885"/>
            <a:ext cx="2247900" cy="1737389"/>
          </a:xfrm>
          <a:prstGeom prst="rect">
            <a:avLst/>
          </a:prstGeom>
        </p:spPr>
      </p:pic>
      <p:pic>
        <p:nvPicPr>
          <p:cNvPr id="96" name="図 95">
            <a:extLst>
              <a:ext uri="{FF2B5EF4-FFF2-40B4-BE49-F238E27FC236}">
                <a16:creationId xmlns:a16="http://schemas.microsoft.com/office/drawing/2014/main" id="{AA50F2CD-3BF9-2C23-5924-9578DB19D739}"/>
              </a:ext>
            </a:extLst>
          </p:cNvPr>
          <p:cNvPicPr>
            <a:picLocks noChangeAspect="1"/>
          </p:cNvPicPr>
          <p:nvPr/>
        </p:nvPicPr>
        <p:blipFill>
          <a:blip r:embed="rId22"/>
          <a:srcRect l="11912" t="12752" r="33876" b="19830"/>
          <a:stretch/>
        </p:blipFill>
        <p:spPr>
          <a:xfrm>
            <a:off x="3338458" y="7415222"/>
            <a:ext cx="2216150" cy="1722428"/>
          </a:xfrm>
          <a:prstGeom prst="rect">
            <a:avLst/>
          </a:prstGeom>
        </p:spPr>
      </p:pic>
      <p:pic>
        <p:nvPicPr>
          <p:cNvPr id="97" name="図 96">
            <a:extLst>
              <a:ext uri="{FF2B5EF4-FFF2-40B4-BE49-F238E27FC236}">
                <a16:creationId xmlns:a16="http://schemas.microsoft.com/office/drawing/2014/main" id="{F1E03FD5-3254-6CF0-6C35-B372221CF79B}"/>
              </a:ext>
            </a:extLst>
          </p:cNvPr>
          <p:cNvPicPr>
            <a:picLocks noChangeAspect="1"/>
          </p:cNvPicPr>
          <p:nvPr/>
        </p:nvPicPr>
        <p:blipFill>
          <a:blip r:embed="rId23"/>
          <a:srcRect l="868" r="868"/>
          <a:stretch/>
        </p:blipFill>
        <p:spPr>
          <a:xfrm>
            <a:off x="1746737" y="8285142"/>
            <a:ext cx="963209" cy="783879"/>
          </a:xfrm>
          <a:prstGeom prst="rect">
            <a:avLst/>
          </a:prstGeom>
        </p:spPr>
      </p:pic>
      <p:grpSp>
        <p:nvGrpSpPr>
          <p:cNvPr id="98" name="グループ化 97">
            <a:extLst>
              <a:ext uri="{FF2B5EF4-FFF2-40B4-BE49-F238E27FC236}">
                <a16:creationId xmlns:a16="http://schemas.microsoft.com/office/drawing/2014/main" id="{A93989F6-9B72-C0F9-4562-629A747B85C7}"/>
              </a:ext>
            </a:extLst>
          </p:cNvPr>
          <p:cNvGrpSpPr/>
          <p:nvPr/>
        </p:nvGrpSpPr>
        <p:grpSpPr>
          <a:xfrm>
            <a:off x="314977" y="8052250"/>
            <a:ext cx="1027264" cy="1096817"/>
            <a:chOff x="4478171" y="5241779"/>
            <a:chExt cx="1651234" cy="1763034"/>
          </a:xfrm>
        </p:grpSpPr>
        <p:pic>
          <p:nvPicPr>
            <p:cNvPr id="99" name="図 51">
              <a:extLst>
                <a:ext uri="{FF2B5EF4-FFF2-40B4-BE49-F238E27FC236}">
                  <a16:creationId xmlns:a16="http://schemas.microsoft.com/office/drawing/2014/main" id="{487730C1-43F6-F1AF-2B60-E9800664344E}"/>
                </a:ext>
              </a:extLst>
            </p:cNvPr>
            <p:cNvPicPr>
              <a:picLocks noChangeAspect="1"/>
            </p:cNvPicPr>
            <p:nvPr/>
          </p:nvPicPr>
          <p:blipFill rotWithShape="1">
            <a:blip r:embed="rId24">
              <a:extLst>
                <a:ext uri="{28A0092B-C50C-407E-A947-70E740481C1C}">
                  <a14:useLocalDpi xmlns:a14="http://schemas.microsoft.com/office/drawing/2010/main" val="0"/>
                </a:ext>
              </a:extLst>
            </a:blip>
            <a:srcRect l="15910" t="10906" r="16291" b="13266"/>
            <a:stretch/>
          </p:blipFill>
          <p:spPr bwMode="auto">
            <a:xfrm>
              <a:off x="5329116" y="6115578"/>
              <a:ext cx="800289" cy="76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2" descr="「スマートフォン」の画像検索結果">
              <a:extLst>
                <a:ext uri="{FF2B5EF4-FFF2-40B4-BE49-F238E27FC236}">
                  <a16:creationId xmlns:a16="http://schemas.microsoft.com/office/drawing/2014/main" id="{1090F37C-E549-117D-E116-149EA5472EE1}"/>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l="29608" r="22359"/>
            <a:stretch>
              <a:fillRect/>
            </a:stretch>
          </p:blipFill>
          <p:spPr bwMode="auto">
            <a:xfrm>
              <a:off x="4478171" y="5241779"/>
              <a:ext cx="848725" cy="1763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図 100">
              <a:extLst>
                <a:ext uri="{FF2B5EF4-FFF2-40B4-BE49-F238E27FC236}">
                  <a16:creationId xmlns:a16="http://schemas.microsoft.com/office/drawing/2014/main" id="{B40789BF-60FB-D4A2-FF66-8DAAD7A96858}"/>
                </a:ext>
              </a:extLst>
            </p:cNvPr>
            <p:cNvPicPr>
              <a:picLocks noChangeAspect="1"/>
            </p:cNvPicPr>
            <p:nvPr/>
          </p:nvPicPr>
          <p:blipFill rotWithShape="1">
            <a:blip r:embed="rId26"/>
            <a:srcRect b="20647"/>
            <a:stretch/>
          </p:blipFill>
          <p:spPr>
            <a:xfrm>
              <a:off x="4567242" y="5462821"/>
              <a:ext cx="623077" cy="1250919"/>
            </a:xfrm>
            <a:prstGeom prst="rect">
              <a:avLst/>
            </a:prstGeom>
          </p:spPr>
        </p:pic>
        <p:pic>
          <p:nvPicPr>
            <p:cNvPr id="102" name="図 101">
              <a:extLst>
                <a:ext uri="{FF2B5EF4-FFF2-40B4-BE49-F238E27FC236}">
                  <a16:creationId xmlns:a16="http://schemas.microsoft.com/office/drawing/2014/main" id="{FA075302-7241-4843-D75A-6C6045A494A1}"/>
                </a:ext>
              </a:extLst>
            </p:cNvPr>
            <p:cNvPicPr>
              <a:picLocks noChangeAspect="1"/>
            </p:cNvPicPr>
            <p:nvPr/>
          </p:nvPicPr>
          <p:blipFill rotWithShape="1">
            <a:blip r:embed="rId26"/>
            <a:srcRect t="93213"/>
            <a:stretch/>
          </p:blipFill>
          <p:spPr>
            <a:xfrm>
              <a:off x="4558036" y="6659875"/>
              <a:ext cx="638166" cy="109581"/>
            </a:xfrm>
            <a:prstGeom prst="rect">
              <a:avLst/>
            </a:prstGeom>
          </p:spPr>
        </p:pic>
      </p:grpSp>
      <p:sp>
        <p:nvSpPr>
          <p:cNvPr id="104" name="テキスト ボックス 13">
            <a:extLst>
              <a:ext uri="{FF2B5EF4-FFF2-40B4-BE49-F238E27FC236}">
                <a16:creationId xmlns:a16="http://schemas.microsoft.com/office/drawing/2014/main" id="{976F9009-FB9C-D3D2-18B3-E2465991A94E}"/>
              </a:ext>
            </a:extLst>
          </p:cNvPr>
          <p:cNvSpPr txBox="1">
            <a:spLocks noChangeArrowheads="1"/>
          </p:cNvSpPr>
          <p:nvPr/>
        </p:nvSpPr>
        <p:spPr bwMode="auto">
          <a:xfrm>
            <a:off x="6075866" y="953628"/>
            <a:ext cx="545534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kumimoji="1" lang="ja-JP" altLang="en-US" sz="1500" dirty="0">
                <a:latin typeface="BIZ UDPゴシック" panose="020B0400000000000000" pitchFamily="50" charset="-128"/>
                <a:ea typeface="BIZ UDPゴシック" panose="020B0400000000000000" pitchFamily="50" charset="-128"/>
              </a:rPr>
              <a:t>コロナエコキュートは太陽光発電余剰電力を有効活用できます。</a:t>
            </a:r>
          </a:p>
        </p:txBody>
      </p:sp>
      <p:cxnSp>
        <p:nvCxnSpPr>
          <p:cNvPr id="105" name="直線コネクタ 9">
            <a:extLst>
              <a:ext uri="{FF2B5EF4-FFF2-40B4-BE49-F238E27FC236}">
                <a16:creationId xmlns:a16="http://schemas.microsoft.com/office/drawing/2014/main" id="{10AFD9FE-91E6-763C-B771-C90F658EF115}"/>
              </a:ext>
            </a:extLst>
          </p:cNvPr>
          <p:cNvCxnSpPr>
            <a:cxnSpLocks noChangeShapeType="1"/>
          </p:cNvCxnSpPr>
          <p:nvPr/>
        </p:nvCxnSpPr>
        <p:spPr bwMode="auto">
          <a:xfrm>
            <a:off x="5844628" y="1317253"/>
            <a:ext cx="6836660"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正方形/長方形 19">
            <a:extLst>
              <a:ext uri="{FF2B5EF4-FFF2-40B4-BE49-F238E27FC236}">
                <a16:creationId xmlns:a16="http://schemas.microsoft.com/office/drawing/2014/main" id="{B5EC0D6A-B457-23EF-5D46-D848A4BC8A2D}"/>
              </a:ext>
            </a:extLst>
          </p:cNvPr>
          <p:cNvSpPr>
            <a:spLocks noChangeArrowheads="1"/>
          </p:cNvSpPr>
          <p:nvPr/>
        </p:nvSpPr>
        <p:spPr bwMode="auto">
          <a:xfrm>
            <a:off x="5839865" y="941015"/>
            <a:ext cx="119063" cy="382588"/>
          </a:xfrm>
          <a:prstGeom prst="rect">
            <a:avLst/>
          </a:prstGeom>
          <a:solidFill>
            <a:srgbClr val="92D050"/>
          </a:solidFill>
          <a:ln w="25400" algn="ctr">
            <a:noFill/>
            <a:round/>
            <a:headEnd/>
            <a:tailEnd/>
          </a:ln>
        </p:spPr>
        <p:txBody>
          <a:bodyPr wrap="square" lIns="46800" tIns="46800" rIns="46800" bIns="46800" anchor="ctr">
            <a:spAutoFit/>
          </a:bodyPr>
          <a:lstStyle/>
          <a:p>
            <a:pPr eaLnBrk="1"/>
            <a:endParaRPr lang="ja-JP" altLang="en-US">
              <a:ea typeface="ＭＳ Ｐゴシック" panose="020B0600070205080204" pitchFamily="50" charset="-128"/>
            </a:endParaRPr>
          </a:p>
        </p:txBody>
      </p:sp>
      <p:sp>
        <p:nvSpPr>
          <p:cNvPr id="108" name="テキスト ボックス 10">
            <a:extLst>
              <a:ext uri="{FF2B5EF4-FFF2-40B4-BE49-F238E27FC236}">
                <a16:creationId xmlns:a16="http://schemas.microsoft.com/office/drawing/2014/main" id="{BA26B15A-802C-D829-776C-70FCD9998AE7}"/>
              </a:ext>
            </a:extLst>
          </p:cNvPr>
          <p:cNvSpPr txBox="1">
            <a:spLocks noChangeArrowheads="1"/>
          </p:cNvSpPr>
          <p:nvPr/>
        </p:nvSpPr>
        <p:spPr bwMode="auto">
          <a:xfrm>
            <a:off x="1302636" y="8465550"/>
            <a:ext cx="3802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dirty="0">
                <a:solidFill>
                  <a:prstClr val="black"/>
                </a:solidFill>
                <a:latin typeface="メイリオ" panose="020B0604030504040204" pitchFamily="50" charset="-128"/>
                <a:ea typeface="メイリオ" panose="020B0604030504040204" pitchFamily="50" charset="-128"/>
              </a:rPr>
              <a:t>Or</a:t>
            </a:r>
          </a:p>
        </p:txBody>
      </p:sp>
      <p:sp>
        <p:nvSpPr>
          <p:cNvPr id="110" name="テキスト ボックス 10">
            <a:extLst>
              <a:ext uri="{FF2B5EF4-FFF2-40B4-BE49-F238E27FC236}">
                <a16:creationId xmlns:a16="http://schemas.microsoft.com/office/drawing/2014/main" id="{5FEECB03-BF9C-ABAE-46A0-876721C4CB94}"/>
              </a:ext>
            </a:extLst>
          </p:cNvPr>
          <p:cNvSpPr txBox="1">
            <a:spLocks noChangeArrowheads="1"/>
          </p:cNvSpPr>
          <p:nvPr/>
        </p:nvSpPr>
        <p:spPr bwMode="auto">
          <a:xfrm>
            <a:off x="210202" y="7556912"/>
            <a:ext cx="27930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dirty="0">
                <a:solidFill>
                  <a:prstClr val="black"/>
                </a:solidFill>
                <a:latin typeface="メイリオ" panose="020B0604030504040204" pitchFamily="50" charset="-128"/>
                <a:ea typeface="メイリオ" panose="020B0604030504040204" pitchFamily="50" charset="-128"/>
              </a:rPr>
              <a:t>スマートフォンアプリか台所リモコンを操作してレジリエンス機能を設定</a:t>
            </a:r>
            <a:endParaRPr kumimoji="1" lang="en-US" altLang="ja-JP" sz="1200" b="1" dirty="0">
              <a:solidFill>
                <a:prstClr val="black"/>
              </a:solidFill>
              <a:latin typeface="メイリオ" panose="020B0604030504040204" pitchFamily="50" charset="-128"/>
              <a:ea typeface="メイリオ" panose="020B0604030504040204" pitchFamily="50" charset="-128"/>
            </a:endParaRPr>
          </a:p>
        </p:txBody>
      </p:sp>
      <p:pic>
        <p:nvPicPr>
          <p:cNvPr id="112" name="グラフィックス 111">
            <a:extLst>
              <a:ext uri="{FF2B5EF4-FFF2-40B4-BE49-F238E27FC236}">
                <a16:creationId xmlns:a16="http://schemas.microsoft.com/office/drawing/2014/main" id="{38A105DE-9022-B701-2059-CC1E6DE8CF19}"/>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379032" y="5543470"/>
            <a:ext cx="2597468" cy="1162883"/>
          </a:xfrm>
          <a:prstGeom prst="rect">
            <a:avLst/>
          </a:prstGeom>
        </p:spPr>
      </p:pic>
      <p:sp>
        <p:nvSpPr>
          <p:cNvPr id="113" name="矢印: 右 112">
            <a:extLst>
              <a:ext uri="{FF2B5EF4-FFF2-40B4-BE49-F238E27FC236}">
                <a16:creationId xmlns:a16="http://schemas.microsoft.com/office/drawing/2014/main" id="{19DB9032-02B7-B381-C87A-F35C5744A39E}"/>
              </a:ext>
            </a:extLst>
          </p:cNvPr>
          <p:cNvSpPr/>
          <p:nvPr/>
        </p:nvSpPr>
        <p:spPr>
          <a:xfrm>
            <a:off x="2995001" y="6356903"/>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矢印: 右 113">
            <a:extLst>
              <a:ext uri="{FF2B5EF4-FFF2-40B4-BE49-F238E27FC236}">
                <a16:creationId xmlns:a16="http://schemas.microsoft.com/office/drawing/2014/main" id="{2C6BD78B-0E05-2F81-A582-91F687B5EB24}"/>
              </a:ext>
            </a:extLst>
          </p:cNvPr>
          <p:cNvSpPr/>
          <p:nvPr/>
        </p:nvSpPr>
        <p:spPr>
          <a:xfrm>
            <a:off x="2995001" y="8143211"/>
            <a:ext cx="372047" cy="342322"/>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a:extLst>
              <a:ext uri="{FF2B5EF4-FFF2-40B4-BE49-F238E27FC236}">
                <a16:creationId xmlns:a16="http://schemas.microsoft.com/office/drawing/2014/main" id="{7355B7AF-0424-7DE7-3A27-0FA1D34F165E}"/>
              </a:ext>
            </a:extLst>
          </p:cNvPr>
          <p:cNvSpPr/>
          <p:nvPr/>
        </p:nvSpPr>
        <p:spPr>
          <a:xfrm>
            <a:off x="2995001" y="6448425"/>
            <a:ext cx="171102" cy="1939326"/>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正方形/長方形 115">
            <a:extLst>
              <a:ext uri="{FF2B5EF4-FFF2-40B4-BE49-F238E27FC236}">
                <a16:creationId xmlns:a16="http://schemas.microsoft.com/office/drawing/2014/main" id="{F49C3E28-0A72-D992-D4BC-D8516FE44C1A}"/>
              </a:ext>
            </a:extLst>
          </p:cNvPr>
          <p:cNvSpPr/>
          <p:nvPr/>
        </p:nvSpPr>
        <p:spPr>
          <a:xfrm rot="5400000">
            <a:off x="2794144" y="7968542"/>
            <a:ext cx="171102" cy="35451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矢印: 右 116">
            <a:extLst>
              <a:ext uri="{FF2B5EF4-FFF2-40B4-BE49-F238E27FC236}">
                <a16:creationId xmlns:a16="http://schemas.microsoft.com/office/drawing/2014/main" id="{C3547766-D4D7-73B2-DFFB-DD2417AE8BF7}"/>
              </a:ext>
            </a:extLst>
          </p:cNvPr>
          <p:cNvSpPr/>
          <p:nvPr/>
        </p:nvSpPr>
        <p:spPr>
          <a:xfrm rot="5400000">
            <a:off x="1270550" y="6933331"/>
            <a:ext cx="584535" cy="534836"/>
          </a:xfrm>
          <a:prstGeom prst="rightArrow">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テキスト ボックス 117">
            <a:extLst>
              <a:ext uri="{FF2B5EF4-FFF2-40B4-BE49-F238E27FC236}">
                <a16:creationId xmlns:a16="http://schemas.microsoft.com/office/drawing/2014/main" id="{568DE008-974F-527D-930F-4824432A4421}"/>
              </a:ext>
            </a:extLst>
          </p:cNvPr>
          <p:cNvSpPr txBox="1"/>
          <p:nvPr/>
        </p:nvSpPr>
        <p:spPr>
          <a:xfrm>
            <a:off x="423826" y="6958774"/>
            <a:ext cx="723275"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災害警報を確認</a:t>
            </a:r>
          </a:p>
        </p:txBody>
      </p:sp>
      <p:cxnSp>
        <p:nvCxnSpPr>
          <p:cNvPr id="123" name="直線コネクタ 9">
            <a:extLst>
              <a:ext uri="{FF2B5EF4-FFF2-40B4-BE49-F238E27FC236}">
                <a16:creationId xmlns:a16="http://schemas.microsoft.com/office/drawing/2014/main" id="{1B8FCB37-D926-3BA1-3184-FD972E02DEE1}"/>
              </a:ext>
            </a:extLst>
          </p:cNvPr>
          <p:cNvCxnSpPr>
            <a:cxnSpLocks noChangeShapeType="1"/>
          </p:cNvCxnSpPr>
          <p:nvPr/>
        </p:nvCxnSpPr>
        <p:spPr bwMode="auto">
          <a:xfrm>
            <a:off x="91139" y="937753"/>
            <a:ext cx="5622058"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直線コネクタ 9">
            <a:extLst>
              <a:ext uri="{FF2B5EF4-FFF2-40B4-BE49-F238E27FC236}">
                <a16:creationId xmlns:a16="http://schemas.microsoft.com/office/drawing/2014/main" id="{32EFF12E-A996-18A4-A16E-6983DFD64694}"/>
              </a:ext>
            </a:extLst>
          </p:cNvPr>
          <p:cNvCxnSpPr>
            <a:cxnSpLocks noChangeShapeType="1"/>
          </p:cNvCxnSpPr>
          <p:nvPr/>
        </p:nvCxnSpPr>
        <p:spPr bwMode="auto">
          <a:xfrm>
            <a:off x="5839865" y="939944"/>
            <a:ext cx="6825357"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9">
            <a:extLst>
              <a:ext uri="{FF2B5EF4-FFF2-40B4-BE49-F238E27FC236}">
                <a16:creationId xmlns:a16="http://schemas.microsoft.com/office/drawing/2014/main" id="{E3A93F7A-0E6C-4F6F-1584-E5D9F5D6CC84}"/>
              </a:ext>
            </a:extLst>
          </p:cNvPr>
          <p:cNvCxnSpPr>
            <a:cxnSpLocks noChangeShapeType="1"/>
          </p:cNvCxnSpPr>
          <p:nvPr/>
        </p:nvCxnSpPr>
        <p:spPr bwMode="auto">
          <a:xfrm>
            <a:off x="5858671" y="5873344"/>
            <a:ext cx="6806551" cy="0"/>
          </a:xfrm>
          <a:prstGeom prst="line">
            <a:avLst/>
          </a:prstGeom>
          <a:noFill/>
          <a:ln w="19050" algn="ctr">
            <a:solidFill>
              <a:srgbClr val="92D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42" name="図 341"/>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1810961" y="5821329"/>
            <a:ext cx="523750" cy="772651"/>
          </a:xfrm>
          <a:prstGeom prst="rect">
            <a:avLst/>
          </a:prstGeom>
        </p:spPr>
      </p:pic>
      <p:cxnSp>
        <p:nvCxnSpPr>
          <p:cNvPr id="136" name="直線コネクタ 135">
            <a:extLst>
              <a:ext uri="{FF2B5EF4-FFF2-40B4-BE49-F238E27FC236}">
                <a16:creationId xmlns:a16="http://schemas.microsoft.com/office/drawing/2014/main" id="{C1A3BABF-3843-021A-04BF-061188BA50E2}"/>
              </a:ext>
            </a:extLst>
          </p:cNvPr>
          <p:cNvCxnSpPr>
            <a:cxnSpLocks/>
            <a:stCxn id="50" idx="4"/>
          </p:cNvCxnSpPr>
          <p:nvPr/>
        </p:nvCxnSpPr>
        <p:spPr>
          <a:xfrm>
            <a:off x="331368" y="4199070"/>
            <a:ext cx="0" cy="47059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98450A99-41F3-27CB-FE1C-8769482CD7BE}"/>
              </a:ext>
            </a:extLst>
          </p:cNvPr>
          <p:cNvCxnSpPr>
            <a:cxnSpLocks/>
          </p:cNvCxnSpPr>
          <p:nvPr/>
        </p:nvCxnSpPr>
        <p:spPr>
          <a:xfrm>
            <a:off x="326231" y="4667052"/>
            <a:ext cx="453392"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直線コネクタ 27">
            <a:extLst>
              <a:ext uri="{FF2B5EF4-FFF2-40B4-BE49-F238E27FC236}">
                <a16:creationId xmlns:a16="http://schemas.microsoft.com/office/drawing/2014/main" id="{CBC61288-36A3-F839-5F00-68973D9D48F7}"/>
              </a:ext>
            </a:extLst>
          </p:cNvPr>
          <p:cNvCxnSpPr>
            <a:cxnSpLocks noChangeShapeType="1"/>
          </p:cNvCxnSpPr>
          <p:nvPr/>
        </p:nvCxnSpPr>
        <p:spPr bwMode="auto">
          <a:xfrm>
            <a:off x="5779655" y="756163"/>
            <a:ext cx="0" cy="8845037"/>
          </a:xfrm>
          <a:prstGeom prst="line">
            <a:avLst/>
          </a:prstGeom>
          <a:noFill/>
          <a:ln w="9525" algn="ctr">
            <a:solidFill>
              <a:schemeClr val="bg2">
                <a:lumMod val="7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3" name="正方形/長方形 182">
            <a:extLst>
              <a:ext uri="{FF2B5EF4-FFF2-40B4-BE49-F238E27FC236}">
                <a16:creationId xmlns:a16="http://schemas.microsoft.com/office/drawing/2014/main" id="{26C756F3-395A-226E-6C3B-0A632A3279CB}"/>
              </a:ext>
            </a:extLst>
          </p:cNvPr>
          <p:cNvSpPr/>
          <p:nvPr/>
        </p:nvSpPr>
        <p:spPr>
          <a:xfrm>
            <a:off x="666750" y="8272463"/>
            <a:ext cx="83344" cy="45719"/>
          </a:xfrm>
          <a:prstGeom prst="rect">
            <a:avLst/>
          </a:prstGeom>
          <a:solidFill>
            <a:srgbClr val="F6F6F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Rectangle 16">
            <a:extLst>
              <a:ext uri="{FF2B5EF4-FFF2-40B4-BE49-F238E27FC236}">
                <a16:creationId xmlns:a16="http://schemas.microsoft.com/office/drawing/2014/main" id="{C95B2F8A-1E41-0C9C-15A3-96FB9CBA392C}"/>
              </a:ext>
            </a:extLst>
          </p:cNvPr>
          <p:cNvSpPr>
            <a:spLocks/>
          </p:cNvSpPr>
          <p:nvPr/>
        </p:nvSpPr>
        <p:spPr bwMode="auto">
          <a:xfrm>
            <a:off x="5971111" y="33271"/>
            <a:ext cx="1344277" cy="7078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719" tIns="45719" rIns="45719" bIns="45719">
            <a:spAutoFit/>
          </a:bodyPr>
          <a:lstStyle>
            <a:defPPr>
              <a:defRPr lang="en-US"/>
            </a:defPPr>
            <a:lvl1pPr marL="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742950" indent="-28575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1143000" indent="-22860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600200" indent="-22860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2057400" indent="-228600" algn="l" defTabSz="1473200" rtl="0" eaLnBrk="1" latinLnBrk="0" hangingPunct="1">
              <a:spcBef>
                <a:spcPts val="1200"/>
              </a:spcBef>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514600" indent="-228600" algn="l" defTabSz="1473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971800" indent="-228600" algn="l" defTabSz="1473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429000" indent="-228600" algn="l" defTabSz="1473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886200" indent="-228600" algn="l" defTabSz="1473200" rtl="0" eaLnBrk="0" fontAlgn="base" latinLnBrk="0" hangingPunct="0">
              <a:spcBef>
                <a:spcPts val="1200"/>
              </a:spcBef>
              <a:spcAft>
                <a:spcPct val="0"/>
              </a:spcAft>
              <a:buSzPct val="100000"/>
              <a:buChar char="»"/>
              <a:defRPr sz="52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a:lstStyle>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塩害地向け</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一般地</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p>
          <a:p>
            <a:pPr algn="ctr" eaLnBrk="1">
              <a:spcBef>
                <a:spcPct val="0"/>
              </a:spcBef>
              <a:buSzTx/>
              <a:buFontTx/>
              <a:buNone/>
            </a:pP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a:t>
            </a:r>
            <a:r>
              <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10℃</a:t>
            </a:r>
            <a:r>
              <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対応）</a:t>
            </a:r>
            <a:endParaRPr lang="en-US" altLang="ja-JP"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a:p>
            <a:pPr algn="ctr" eaLnBrk="1">
              <a:spcBef>
                <a:spcPct val="0"/>
              </a:spcBef>
              <a:buSzTx/>
              <a:buFontTx/>
              <a:buNone/>
            </a:pPr>
            <a:r>
              <a:rPr lang="en-US" altLang="ja-JP" sz="18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rPr>
              <a:t>370L</a:t>
            </a:r>
            <a:endParaRPr lang="ja-JP" altLang="en-US" sz="1100" b="1" dirty="0">
              <a:solidFill>
                <a:srgbClr val="103879"/>
              </a:solidFill>
              <a:latin typeface="Meiryo UI" panose="020B0604030504040204" pitchFamily="50" charset="-128"/>
              <a:ea typeface="Meiryo UI" panose="020B0604030504040204" pitchFamily="50" charset="-128"/>
              <a:sym typeface="HGP創英角ｺﾞｼｯｸUB" panose="020B0900000000000000" pitchFamily="50" charset="-128"/>
            </a:endParaRPr>
          </a:p>
        </p:txBody>
      </p:sp>
    </p:spTree>
    <p:extLst>
      <p:ext uri="{BB962C8B-B14F-4D97-AF65-F5344CB8AC3E}">
        <p14:creationId xmlns:p14="http://schemas.microsoft.com/office/powerpoint/2010/main" val="296013171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4973</TotalTime>
  <Words>1595</Words>
  <Application>Microsoft Office PowerPoint</Application>
  <PresentationFormat>A3 297x420 mm</PresentationFormat>
  <Paragraphs>210</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BIZ UDPゴシック</vt:lpstr>
      <vt:lpstr>HGPｺﾞｼｯｸE</vt:lpstr>
      <vt:lpstr>HGPｺﾞｼｯｸM</vt:lpstr>
      <vt:lpstr>HGP創英角ｺﾞｼｯｸUB</vt:lpstr>
      <vt:lpstr>HG丸ｺﾞｼｯｸM-PRO</vt:lpstr>
      <vt:lpstr>Hiragino Sans</vt:lpstr>
      <vt:lpstr>Meiryo UI</vt:lpstr>
      <vt:lpstr>ＭＳ Ｐゴシック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小林 碧</dc:creator>
  <cp:lastModifiedBy>中野　祐汰</cp:lastModifiedBy>
  <cp:revision>327</cp:revision>
  <cp:lastPrinted>2023-12-13T05:58:51Z</cp:lastPrinted>
  <dcterms:created xsi:type="dcterms:W3CDTF">2020-12-15T06:24:16Z</dcterms:created>
  <dcterms:modified xsi:type="dcterms:W3CDTF">2025-12-18T07:14:51Z</dcterms:modified>
</cp:coreProperties>
</file>