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p:scale>
          <a:sx n="75" d="100"/>
          <a:sy n="75" d="100"/>
        </p:scale>
        <p:origin x="1710" y="33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2025/12/18</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jpe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7.png"/><Relationship Id="rId3" Type="http://schemas.openxmlformats.org/officeDocument/2006/relationships/image" Target="../media/image27.png"/><Relationship Id="rId21" Type="http://schemas.openxmlformats.org/officeDocument/2006/relationships/image" Target="../media/image39.png"/><Relationship Id="rId7" Type="http://schemas.openxmlformats.org/officeDocument/2006/relationships/image" Target="../media/image2.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35.jpeg"/><Relationship Id="rId20" Type="http://schemas.openxmlformats.org/officeDocument/2006/relationships/image" Target="../media/image38.jpeg"/><Relationship Id="rId29"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30.png"/><Relationship Id="rId24" Type="http://schemas.openxmlformats.org/officeDocument/2006/relationships/image" Target="../media/image42.emf"/><Relationship Id="rId5" Type="http://schemas.openxmlformats.org/officeDocument/2006/relationships/image" Target="../media/image29.png"/><Relationship Id="rId15" Type="http://schemas.openxmlformats.org/officeDocument/2006/relationships/image" Target="../media/image34.jpeg"/><Relationship Id="rId23" Type="http://schemas.openxmlformats.org/officeDocument/2006/relationships/image" Target="../media/image41.jpg"/><Relationship Id="rId28" Type="http://schemas.openxmlformats.org/officeDocument/2006/relationships/image" Target="../media/image44.sv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8.svg"/><Relationship Id="rId9" Type="http://schemas.openxmlformats.org/officeDocument/2006/relationships/image" Target="../media/image4.png"/><Relationship Id="rId14" Type="http://schemas.openxmlformats.org/officeDocument/2006/relationships/image" Target="../media/image33.png"/><Relationship Id="rId22" Type="http://schemas.openxmlformats.org/officeDocument/2006/relationships/image" Target="../media/image40.png"/><Relationship Id="rId27"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4553023" y="4890757"/>
            <a:ext cx="1018959" cy="2116656"/>
            <a:chOff x="4553023" y="4890757"/>
            <a:chExt cx="1018959" cy="2116656"/>
          </a:xfrm>
        </p:grpSpPr>
        <p:pic>
          <p:nvPicPr>
            <p:cNvPr id="188"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図 188"/>
            <p:cNvPicPr>
              <a:picLocks noChangeAspect="1"/>
            </p:cNvPicPr>
            <p:nvPr/>
          </p:nvPicPr>
          <p:blipFill rotWithShape="1">
            <a:blip r:embed="rId9"/>
            <a:srcRect b="20647"/>
            <a:stretch/>
          </p:blipFill>
          <p:spPr>
            <a:xfrm>
              <a:off x="4652057" y="5196348"/>
              <a:ext cx="763793" cy="1533426"/>
            </a:xfrm>
            <a:prstGeom prst="rect">
              <a:avLst/>
            </a:prstGeom>
          </p:spPr>
        </p:pic>
        <p:pic>
          <p:nvPicPr>
            <p:cNvPr id="190" name="図 189"/>
            <p:cNvPicPr>
              <a:picLocks noChangeAspect="1"/>
            </p:cNvPicPr>
            <p:nvPr/>
          </p:nvPicPr>
          <p:blipFill rotWithShape="1">
            <a:blip r:embed="rId9"/>
            <a:srcRect t="93213"/>
            <a:stretch/>
          </p:blipFill>
          <p:spPr>
            <a:xfrm>
              <a:off x="4644106" y="6594445"/>
              <a:ext cx="766167" cy="131560"/>
            </a:xfrm>
            <a:prstGeom prst="rect">
              <a:avLst/>
            </a:prstGeom>
          </p:spPr>
        </p:pic>
      </p:grpSp>
      <p:sp>
        <p:nvSpPr>
          <p:cNvPr id="191" name="テキスト ボックス 190"/>
          <p:cNvSpPr txBox="1"/>
          <p:nvPr/>
        </p:nvSpPr>
        <p:spPr>
          <a:xfrm>
            <a:off x="4080205" y="6960378"/>
            <a:ext cx="2492990" cy="184666"/>
          </a:xfrm>
          <a:prstGeom prst="rect">
            <a:avLst/>
          </a:prstGeom>
          <a:noFill/>
        </p:spPr>
        <p:txBody>
          <a:bodyPr wrap="none" rtlCol="0">
            <a:spAutoFit/>
          </a:bodyPr>
          <a:lstStyle/>
          <a:p>
            <a:r>
              <a:rPr kumimoji="1" lang="en-US" altLang="ja-JP" sz="600" dirty="0"/>
              <a:t>※</a:t>
            </a:r>
            <a:r>
              <a:rPr kumimoji="1" lang="ja-JP" altLang="en-US" sz="600" dirty="0"/>
              <a:t>無線</a:t>
            </a:r>
            <a:r>
              <a:rPr kumimoji="1" lang="en-US" altLang="ja-JP" sz="600" dirty="0">
                <a:latin typeface="メイリオ" panose="020B0604030504040204" pitchFamily="50" charset="-128"/>
                <a:ea typeface="メイリオ" panose="020B0604030504040204" pitchFamily="50" charset="-128"/>
              </a:rPr>
              <a:t>LAN</a:t>
            </a:r>
            <a:r>
              <a:rPr kumimoji="1" lang="ja-JP" altLang="en-US" sz="600" dirty="0"/>
              <a:t>対応インターホンリモコンのみアプリに接続できます。</a:t>
            </a:r>
          </a:p>
        </p:txBody>
      </p:sp>
      <p:pic>
        <p:nvPicPr>
          <p:cNvPr id="192" name="図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75" name="図 2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76" name="図 2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77"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30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304"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305"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306"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307"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308"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9"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310"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13"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4"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315"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6" name="正方形/長方形 315"/>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7"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■今日の湯増し休止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318"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319" name="テキスト ボックス 318"/>
          <p:cNvSpPr txBox="1"/>
          <p:nvPr/>
        </p:nvSpPr>
        <p:spPr>
          <a:xfrm>
            <a:off x="434861" y="5267943"/>
            <a:ext cx="3796232"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太陽光発電余剰電力の活用ができる！</a:t>
            </a:r>
          </a:p>
        </p:txBody>
      </p:sp>
      <p:sp>
        <p:nvSpPr>
          <p:cNvPr id="320" name="テキスト ボックス 319"/>
          <p:cNvSpPr txBox="1"/>
          <p:nvPr/>
        </p:nvSpPr>
        <p:spPr>
          <a:xfrm>
            <a:off x="754311" y="4809626"/>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321" name="テキスト ボックス 320"/>
          <p:cNvSpPr txBox="1"/>
          <p:nvPr/>
        </p:nvSpPr>
        <p:spPr>
          <a:xfrm>
            <a:off x="742534" y="5843241"/>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322" name="テキスト ボックス 321"/>
          <p:cNvSpPr txBox="1"/>
          <p:nvPr/>
        </p:nvSpPr>
        <p:spPr>
          <a:xfrm>
            <a:off x="422126" y="6301651"/>
            <a:ext cx="3954929" cy="7155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災害警報を確認後、タンクにお湯を満タンまで沸き上げたり、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（台所リモコンからも設定できます。）</a:t>
            </a:r>
            <a:endParaRPr kumimoji="1" lang="en-US" altLang="ja-JP" sz="9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23" name="テキスト ボックス 322"/>
          <p:cNvSpPr txBox="1"/>
          <p:nvPr/>
        </p:nvSpPr>
        <p:spPr>
          <a:xfrm>
            <a:off x="132851" y="4209093"/>
            <a:ext cx="4494658"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機能に加えて、もっと一人ひとりの生活に寄り添います！</a:t>
            </a:r>
          </a:p>
        </p:txBody>
      </p:sp>
      <p:sp>
        <p:nvSpPr>
          <p:cNvPr id="324" name="テキスト ボックス 323"/>
          <p:cNvSpPr txBox="1"/>
          <p:nvPr/>
        </p:nvSpPr>
        <p:spPr>
          <a:xfrm>
            <a:off x="725454" y="707249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325" name="直線コネクタ 324"/>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803481" y="4196351"/>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お客様のライフスタイルにも様々な電気料金メニューにも柔軟に対応し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368" name="直線コネクタ 367"/>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カギ線コネクタ 372"/>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4" name="カギ線コネクタ 373"/>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78" name="図 3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9" name="角丸四角形 378"/>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0" name="グループ化 379"/>
          <p:cNvGrpSpPr/>
          <p:nvPr/>
        </p:nvGrpSpPr>
        <p:grpSpPr>
          <a:xfrm>
            <a:off x="3289753" y="4746779"/>
            <a:ext cx="407501" cy="452635"/>
            <a:chOff x="3289753" y="4746779"/>
            <a:chExt cx="407501" cy="452635"/>
          </a:xfrm>
        </p:grpSpPr>
        <p:pic>
          <p:nvPicPr>
            <p:cNvPr id="381" name="図 3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2" name="角丸四角形 38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5" name="テキスト ボックス 258"/>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6" name="図 19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正方形/長方形 387"/>
          <p:cNvSpPr/>
          <p:nvPr/>
        </p:nvSpPr>
        <p:spPr>
          <a:xfrm>
            <a:off x="6940463" y="3777517"/>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08"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409" name="図 4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10"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sp>
        <p:nvSpPr>
          <p:cNvPr id="411" name="テキスト ボックス 410"/>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コロナ快適ホームアプリ</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でもっと快適！</a:t>
            </a:r>
          </a:p>
        </p:txBody>
      </p:sp>
      <p:cxnSp>
        <p:nvCxnSpPr>
          <p:cNvPr id="412" name="直線コネクタ 9"/>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 name="正方形/長方形 19"/>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6" name="Picture 24" descr="7"/>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20572" y="3160824"/>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7" name="Rectangle 30"/>
          <p:cNvSpPr>
            <a:spLocks/>
          </p:cNvSpPr>
          <p:nvPr/>
        </p:nvSpPr>
        <p:spPr bwMode="auto">
          <a:xfrm>
            <a:off x="2617351" y="2963876"/>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418" name="Rectangle 32"/>
          <p:cNvSpPr>
            <a:spLocks/>
          </p:cNvSpPr>
          <p:nvPr/>
        </p:nvSpPr>
        <p:spPr bwMode="auto">
          <a:xfrm>
            <a:off x="2812571" y="3165220"/>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3.0</a:t>
            </a:r>
          </a:p>
        </p:txBody>
      </p:sp>
      <p:sp>
        <p:nvSpPr>
          <p:cNvPr id="419" name="Rectangle 33"/>
          <p:cNvSpPr>
            <a:spLocks/>
          </p:cNvSpPr>
          <p:nvPr/>
        </p:nvSpPr>
        <p:spPr bwMode="auto">
          <a:xfrm>
            <a:off x="2589962" y="2982460"/>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420" name="グループ化 419"/>
          <p:cNvGrpSpPr/>
          <p:nvPr/>
        </p:nvGrpSpPr>
        <p:grpSpPr>
          <a:xfrm>
            <a:off x="199187" y="2949840"/>
            <a:ext cx="2419350" cy="473123"/>
            <a:chOff x="168669" y="2921069"/>
            <a:chExt cx="2419350" cy="473123"/>
          </a:xfrm>
        </p:grpSpPr>
        <p:sp>
          <p:nvSpPr>
            <p:cNvPr id="421" name="Rectangle 26"/>
            <p:cNvSpPr>
              <a:spLocks/>
            </p:cNvSpPr>
            <p:nvPr/>
          </p:nvSpPr>
          <p:spPr bwMode="auto">
            <a:xfrm>
              <a:off x="168669" y="2921069"/>
              <a:ext cx="360033"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I  ]</a:t>
              </a:r>
            </a:p>
          </p:txBody>
        </p:sp>
        <p:sp>
          <p:nvSpPr>
            <p:cNvPr id="422" name="Rectangle 27"/>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423" name="Rectangle 28"/>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424" name="Rectangle 29"/>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425" name="Rectangle 30"/>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426" name="Rectangle 31"/>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427" name="Rectangle 32"/>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3.0</a:t>
              </a:r>
            </a:p>
          </p:txBody>
        </p:sp>
        <p:sp>
          <p:nvSpPr>
            <p:cNvPr id="428" name="Rectangle 33"/>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429" name="Line 34"/>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430" name="Line 35"/>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432" name="テキスト ボックス 431"/>
          <p:cNvSpPr txBox="1"/>
          <p:nvPr/>
        </p:nvSpPr>
        <p:spPr>
          <a:xfrm>
            <a:off x="276550" y="2353702"/>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433" name="Rectangle 36"/>
          <p:cNvSpPr>
            <a:spLocks/>
          </p:cNvSpPr>
          <p:nvPr/>
        </p:nvSpPr>
        <p:spPr bwMode="auto">
          <a:xfrm>
            <a:off x="232761" y="2491252"/>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1,474,000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1,340,000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436" name="テキスト ボックス 435"/>
          <p:cNvSpPr txBox="1"/>
          <p:nvPr/>
        </p:nvSpPr>
        <p:spPr>
          <a:xfrm>
            <a:off x="253658" y="1995368"/>
            <a:ext cx="1463945" cy="338554"/>
          </a:xfrm>
          <a:prstGeom prst="rect">
            <a:avLst/>
          </a:prstGeom>
          <a:noFill/>
        </p:spPr>
        <p:txBody>
          <a:bodyPr wrap="square" rtlCol="0">
            <a:spAutoFit/>
          </a:bodyPr>
          <a:lstStyle/>
          <a:p>
            <a:r>
              <a:rPr kumimoji="1" lang="en-US" altLang="ja-JP" sz="1600" b="1" dirty="0">
                <a:solidFill>
                  <a:schemeClr val="tx1">
                    <a:lumMod val="75000"/>
                    <a:lumOff val="25000"/>
                  </a:schemeClr>
                </a:solidFill>
              </a:rPr>
              <a:t>CHP-E462AZ2</a:t>
            </a:r>
            <a:endParaRPr kumimoji="1" lang="ja-JP" altLang="en-US" sz="1600" b="1" dirty="0">
              <a:solidFill>
                <a:schemeClr val="tx1">
                  <a:lumMod val="75000"/>
                  <a:lumOff val="25000"/>
                </a:schemeClr>
              </a:solidFill>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2" name="図 441"/>
          <p:cNvPicPr>
            <a:picLocks noChangeAspect="1"/>
          </p:cNvPicPr>
          <p:nvPr/>
        </p:nvPicPr>
        <p:blipFill>
          <a:blip r:embed="rId19"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45600" y="853421"/>
            <a:ext cx="2258484" cy="1088902"/>
          </a:xfrm>
          <a:prstGeom prst="rect">
            <a:avLst/>
          </a:prstGeom>
        </p:spPr>
      </p:pic>
      <p:sp>
        <p:nvSpPr>
          <p:cNvPr id="443" name="Rectangle 61"/>
          <p:cNvSpPr>
            <a:spLocks/>
          </p:cNvSpPr>
          <p:nvPr/>
        </p:nvSpPr>
        <p:spPr bwMode="auto">
          <a:xfrm>
            <a:off x="146427" y="1105673"/>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2" name="図 1"/>
          <p:cNvPicPr>
            <a:picLocks noChangeAspect="1"/>
          </p:cNvPicPr>
          <p:nvPr/>
        </p:nvPicPr>
        <p:blipFill rotWithShape="1">
          <a:blip r:embed="rId20"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741200" y="1082880"/>
            <a:ext cx="1560636" cy="63123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150" y="6480026"/>
            <a:ext cx="610317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800" b="1" dirty="0">
                <a:latin typeface="BIZ UDPゴシック" panose="020B0400000000000000" pitchFamily="50" charset="-128"/>
                <a:ea typeface="BIZ UDPゴシック" panose="020B0400000000000000" pitchFamily="50" charset="-128"/>
              </a:rPr>
              <a:t>（注</a:t>
            </a:r>
            <a:r>
              <a:rPr kumimoji="1" lang="ja-JP" altLang="en-US" sz="800" b="1" dirty="0">
                <a:latin typeface="メイリオ" panose="020B0604030504040204" pitchFamily="50" charset="-128"/>
                <a:ea typeface="メイリオ" panose="020B0604030504040204" pitchFamily="50" charset="-128"/>
              </a:rPr>
              <a:t>）</a:t>
            </a:r>
            <a:endParaRPr kumimoji="1"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800" dirty="0">
                <a:latin typeface="メイリオ" panose="020B0604030504040204" pitchFamily="50" charset="-128"/>
                <a:ea typeface="メイリオ" panose="020B0604030504040204" pitchFamily="50" charset="-128"/>
              </a:rPr>
              <a:t>げ</a:t>
            </a:r>
            <a:r>
              <a:rPr lang="ja-JP" altLang="ja-JP" sz="8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8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「エネルギー性能計算プログラム（住宅版）」（通称</a:t>
            </a:r>
            <a:r>
              <a:rPr lang="en-US" altLang="ja-JP" sz="800" dirty="0">
                <a:latin typeface="メイリオ" panose="020B0604030504040204" pitchFamily="50" charset="-128"/>
                <a:ea typeface="メイリオ" panose="020B0604030504040204" pitchFamily="50" charset="-128"/>
              </a:rPr>
              <a:t>Web</a:t>
            </a:r>
            <a:r>
              <a:rPr lang="ja-JP" altLang="ja-JP" sz="800" dirty="0">
                <a:latin typeface="メイリオ" panose="020B0604030504040204" pitchFamily="50" charset="-128"/>
                <a:ea typeface="メイリオ" panose="020B0604030504040204" pitchFamily="50" charset="-128"/>
              </a:rPr>
              <a:t>プロ）では、給湯設備（ヒートポンプ給湯機）</a:t>
            </a:r>
            <a:r>
              <a:rPr lang="ja-JP" altLang="en-US" sz="800" dirty="0">
                <a:latin typeface="メイリオ" panose="020B0604030504040204" pitchFamily="50" charset="-128"/>
                <a:ea typeface="メイリオ" panose="020B0604030504040204" pitchFamily="50" charset="-128"/>
              </a:rPr>
              <a:t>の</a:t>
            </a:r>
            <a:r>
              <a:rPr lang="ja-JP" altLang="ja-JP" sz="800" dirty="0">
                <a:latin typeface="メイリオ" panose="020B0604030504040204" pitchFamily="50" charset="-128"/>
                <a:ea typeface="メイリオ" panose="020B0604030504040204" pitchFamily="50" charset="-128"/>
              </a:rPr>
              <a:t>「昼間沸き上げ」の入力項目で「評価しない、または昼間沸き上げ形ではない」を選択してください。</a:t>
            </a:r>
          </a:p>
          <a:p>
            <a:pPr marL="171450" indent="-171450">
              <a:spcBef>
                <a:spcPts val="0"/>
              </a:spcBef>
              <a:buFont typeface="Wingdings" panose="05000000000000000000" pitchFamily="2" charset="2"/>
              <a:buChar char="l"/>
            </a:pPr>
            <a:r>
              <a:rPr lang="ja-JP" altLang="ja-JP" sz="8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155" name="表 154">
            <a:extLst>
              <a:ext uri="{FF2B5EF4-FFF2-40B4-BE49-F238E27FC236}">
                <a16:creationId xmlns:a16="http://schemas.microsoft.com/office/drawing/2014/main" id="{2CDE0302-5968-1B44-575D-EF1493A8B528}"/>
              </a:ext>
            </a:extLst>
          </p:cNvPr>
          <p:cNvGraphicFramePr>
            <a:graphicFrameLocks noGrp="1"/>
          </p:cNvGraphicFramePr>
          <p:nvPr>
            <p:extLst>
              <p:ext uri="{D42A27DB-BD31-4B8C-83A1-F6EECF244321}">
                <p14:modId xmlns:p14="http://schemas.microsoft.com/office/powerpoint/2010/main" val="2439397928"/>
              </p:ext>
            </p:extLst>
          </p:nvPr>
        </p:nvGraphicFramePr>
        <p:xfrm>
          <a:off x="6726575" y="5101273"/>
          <a:ext cx="5978510" cy="1218864"/>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1514574283"/>
                    </a:ext>
                  </a:extLst>
                </a:gridCol>
                <a:gridCol w="1607126">
                  <a:extLst>
                    <a:ext uri="{9D8B030D-6E8A-4147-A177-3AD203B41FA5}">
                      <a16:colId xmlns:a16="http://schemas.microsoft.com/office/drawing/2014/main" val="1049570826"/>
                    </a:ext>
                  </a:extLst>
                </a:gridCol>
                <a:gridCol w="739278">
                  <a:extLst>
                    <a:ext uri="{9D8B030D-6E8A-4147-A177-3AD203B41FA5}">
                      <a16:colId xmlns:a16="http://schemas.microsoft.com/office/drawing/2014/main" val="554768340"/>
                    </a:ext>
                  </a:extLst>
                </a:gridCol>
                <a:gridCol w="642851">
                  <a:extLst>
                    <a:ext uri="{9D8B030D-6E8A-4147-A177-3AD203B41FA5}">
                      <a16:colId xmlns:a16="http://schemas.microsoft.com/office/drawing/2014/main" val="1875992788"/>
                    </a:ext>
                  </a:extLst>
                </a:gridCol>
                <a:gridCol w="1607126">
                  <a:extLst>
                    <a:ext uri="{9D8B030D-6E8A-4147-A177-3AD203B41FA5}">
                      <a16:colId xmlns:a16="http://schemas.microsoft.com/office/drawing/2014/main" val="2010156206"/>
                    </a:ext>
                  </a:extLst>
                </a:gridCol>
                <a:gridCol w="739278">
                  <a:extLst>
                    <a:ext uri="{9D8B030D-6E8A-4147-A177-3AD203B41FA5}">
                      <a16:colId xmlns:a16="http://schemas.microsoft.com/office/drawing/2014/main" val="1946515638"/>
                    </a:ext>
                  </a:extLst>
                </a:gridCol>
              </a:tblGrid>
              <a:tr h="466955">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extLst>
                  <a:ext uri="{0D108BD9-81ED-4DB2-BD59-A6C34878D82A}">
                    <a16:rowId xmlns:a16="http://schemas.microsoft.com/office/drawing/2014/main" val="2527489690"/>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北海道電力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フラットソーラープラン</a:t>
                      </a:r>
                      <a:r>
                        <a:rPr kumimoji="1" lang="en-US" altLang="ja-JP" sz="800" baseline="30000" dirty="0">
                          <a:latin typeface="メイリオ" panose="020B0604030504040204" pitchFamily="50" charset="-128"/>
                          <a:ea typeface="メイリオ" panose="020B0604030504040204" pitchFamily="50" charset="-128"/>
                        </a:rPr>
                        <a:t>※1</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中国電力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おひさまシフトコース</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2421457973"/>
                  </a:ext>
                </a:extLst>
              </a:tr>
              <a:tr h="297407">
                <a:tc>
                  <a:txBody>
                    <a:bodyPr/>
                    <a:lstStyle/>
                    <a:p>
                      <a:pPr algn="l"/>
                      <a:r>
                        <a:rPr kumimoji="1" lang="ja-JP" altLang="en-US" sz="800" dirty="0">
                          <a:latin typeface="メイリオ" panose="020B0604030504040204" pitchFamily="50" charset="-128"/>
                          <a:ea typeface="メイリオ" panose="020B0604030504040204" pitchFamily="50" charset="-128"/>
                        </a:rPr>
                        <a:t>東北電力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よりそう＋おひさま</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バリュー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四国電力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昼トク</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997142632"/>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中部電力</a:t>
                      </a:r>
                    </a:p>
                  </a:txBody>
                  <a:tcPr marL="61592" marR="61592" marT="30795" marB="30795"/>
                </a:tc>
                <a:tc>
                  <a:txBody>
                    <a:bodyPr/>
                    <a:lstStyle/>
                    <a:p>
                      <a:pPr algn="ctr"/>
                      <a:r>
                        <a:rPr kumimoji="1" lang="ja-JP" altLang="en-US" sz="800" dirty="0">
                          <a:latin typeface="メイリオ" panose="020B0604030504040204" pitchFamily="50" charset="-128"/>
                          <a:ea typeface="メイリオ" panose="020B0604030504040204" pitchFamily="50" charset="-128"/>
                        </a:rPr>
                        <a:t>昼とくプラン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九州電力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おひさま昼トクプラン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tc>
                <a:extLst>
                  <a:ext uri="{0D108BD9-81ED-4DB2-BD59-A6C34878D82A}">
                    <a16:rowId xmlns:a16="http://schemas.microsoft.com/office/drawing/2014/main" val="2139724883"/>
                  </a:ext>
                </a:extLst>
              </a:tr>
            </a:tbl>
          </a:graphicData>
        </a:graphic>
      </p:graphicFrame>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4787344"/>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（２０２５年１２月現在）（詳しくは（注）をご確認ください。）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2313953" y="6303026"/>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8" name="テキスト ボックス 274">
            <a:extLst>
              <a:ext uri="{FF2B5EF4-FFF2-40B4-BE49-F238E27FC236}">
                <a16:creationId xmlns:a16="http://schemas.microsoft.com/office/drawing/2014/main" id="{CFA9CC9C-5476-6C72-D77A-37F7E95E1ECE}"/>
              </a:ext>
            </a:extLst>
          </p:cNvPr>
          <p:cNvSpPr txBox="1"/>
          <p:nvPr/>
        </p:nvSpPr>
        <p:spPr>
          <a:xfrm>
            <a:off x="6669202" y="6341498"/>
            <a:ext cx="416409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１ 太陽光発電システムが必要です。</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コネクタ 9">
            <a:extLst>
              <a:ext uri="{FF2B5EF4-FFF2-40B4-BE49-F238E27FC236}">
                <a16:creationId xmlns:a16="http://schemas.microsoft.com/office/drawing/2014/main" id="{93C9C2BF-F0CE-9F12-AB35-85F229998A73}"/>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22"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23"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22"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23" cstate="print"/>
            <a:stretch>
              <a:fillRect/>
            </a:stretch>
          </p:blipFill>
          <p:spPr>
            <a:xfrm>
              <a:off x="1079921" y="2323413"/>
              <a:ext cx="199285" cy="107861"/>
            </a:xfrm>
            <a:prstGeom prst="rect">
              <a:avLst/>
            </a:prstGeom>
          </p:spPr>
        </p:pic>
      </p:grpSp>
      <p:sp>
        <p:nvSpPr>
          <p:cNvPr id="178" name="正方形/長方形 177">
            <a:extLst>
              <a:ext uri="{FF2B5EF4-FFF2-40B4-BE49-F238E27FC236}">
                <a16:creationId xmlns:a16="http://schemas.microsoft.com/office/drawing/2014/main" id="{95E2AB0B-C743-EF16-9DEC-4E33CEC35F39}"/>
              </a:ext>
            </a:extLst>
          </p:cNvPr>
          <p:cNvSpPr/>
          <p:nvPr/>
        </p:nvSpPr>
        <p:spPr>
          <a:xfrm>
            <a:off x="5252471" y="5345646"/>
            <a:ext cx="142021" cy="109414"/>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 name="直線コネクタ 9">
            <a:extLst>
              <a:ext uri="{FF2B5EF4-FFF2-40B4-BE49-F238E27FC236}">
                <a16:creationId xmlns:a16="http://schemas.microsoft.com/office/drawing/2014/main" id="{57E9DDDA-550D-8B84-A3CE-63A810E06932}"/>
              </a:ext>
            </a:extLst>
          </p:cNvPr>
          <p:cNvCxnSpPr>
            <a:cxnSpLocks noChangeShapeType="1"/>
          </p:cNvCxnSpPr>
          <p:nvPr/>
        </p:nvCxnSpPr>
        <p:spPr bwMode="auto">
          <a:xfrm>
            <a:off x="6846858" y="7821483"/>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正方形/長方形 33">
            <a:extLst>
              <a:ext uri="{FF2B5EF4-FFF2-40B4-BE49-F238E27FC236}">
                <a16:creationId xmlns:a16="http://schemas.microsoft.com/office/drawing/2014/main" id="{4C8B1697-D4EB-AEAF-A807-F2B733420C27}"/>
              </a:ext>
            </a:extLst>
          </p:cNvPr>
          <p:cNvSpPr/>
          <p:nvPr/>
        </p:nvSpPr>
        <p:spPr>
          <a:xfrm>
            <a:off x="6972470" y="7834397"/>
            <a:ext cx="2826415"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奥行</a:t>
            </a:r>
            <a:r>
              <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45</a:t>
            </a: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ｃｍの省スペース設計</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9" name="直線コネクタ 9">
            <a:extLst>
              <a:ext uri="{FF2B5EF4-FFF2-40B4-BE49-F238E27FC236}">
                <a16:creationId xmlns:a16="http://schemas.microsoft.com/office/drawing/2014/main" id="{B3340AFF-3CF7-DB67-7C12-9DA088D61FE8}"/>
              </a:ext>
            </a:extLst>
          </p:cNvPr>
          <p:cNvCxnSpPr>
            <a:cxnSpLocks noChangeShapeType="1"/>
          </p:cNvCxnSpPr>
          <p:nvPr/>
        </p:nvCxnSpPr>
        <p:spPr bwMode="auto">
          <a:xfrm>
            <a:off x="6814228" y="8189473"/>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正方形/長方形 19">
            <a:extLst>
              <a:ext uri="{FF2B5EF4-FFF2-40B4-BE49-F238E27FC236}">
                <a16:creationId xmlns:a16="http://schemas.microsoft.com/office/drawing/2014/main" id="{BA9C0E23-BFA8-8BFD-3FE3-2FD75A3B1A3F}"/>
              </a:ext>
            </a:extLst>
          </p:cNvPr>
          <p:cNvSpPr>
            <a:spLocks noChangeArrowheads="1"/>
          </p:cNvSpPr>
          <p:nvPr/>
        </p:nvSpPr>
        <p:spPr bwMode="auto">
          <a:xfrm>
            <a:off x="6809465" y="7813235"/>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pic>
        <p:nvPicPr>
          <p:cNvPr id="41" name="Picture 1090" descr="パース">
            <a:extLst>
              <a:ext uri="{FF2B5EF4-FFF2-40B4-BE49-F238E27FC236}">
                <a16:creationId xmlns:a16="http://schemas.microsoft.com/office/drawing/2014/main" id="{C07EF89C-474C-6D2E-33F0-FD4E573C199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l="14908" t="7272" r="1709"/>
          <a:stretch>
            <a:fillRect/>
          </a:stretch>
        </p:blipFill>
        <p:spPr bwMode="auto">
          <a:xfrm>
            <a:off x="9633678" y="8224936"/>
            <a:ext cx="1517385" cy="1246010"/>
          </a:xfrm>
          <a:prstGeom prst="rect">
            <a:avLst/>
          </a:prstGeom>
          <a:ln>
            <a:noFill/>
          </a:ln>
          <a:effectLst>
            <a:softEdge rad="112500"/>
          </a:effectLst>
        </p:spPr>
      </p:pic>
      <p:pic>
        <p:nvPicPr>
          <p:cNvPr id="42" name="図 41" descr="ダイアグラム が含まれている画像&#10;&#10;AI によって生成されたコンテンツは間違っている可能性があります。">
            <a:extLst>
              <a:ext uri="{FF2B5EF4-FFF2-40B4-BE49-F238E27FC236}">
                <a16:creationId xmlns:a16="http://schemas.microsoft.com/office/drawing/2014/main" id="{25CA180A-9326-BBB4-06FC-DAA20D931C7F}"/>
              </a:ext>
            </a:extLst>
          </p:cNvPr>
          <p:cNvPicPr>
            <a:picLocks noChangeAspect="1"/>
          </p:cNvPicPr>
          <p:nvPr/>
        </p:nvPicPr>
        <p:blipFill>
          <a:blip r:embed="rId25" cstate="print">
            <a:extLst>
              <a:ext uri="{28A0092B-C50C-407E-A947-70E740481C1C}">
                <a14:useLocalDpi xmlns:a14="http://schemas.microsoft.com/office/drawing/2010/main" val="0"/>
              </a:ext>
            </a:extLst>
          </a:blip>
          <a:srcRect b="12402"/>
          <a:stretch/>
        </p:blipFill>
        <p:spPr>
          <a:xfrm>
            <a:off x="7095192" y="8254038"/>
            <a:ext cx="2462287" cy="1377172"/>
          </a:xfrm>
          <a:prstGeom prst="rect">
            <a:avLst/>
          </a:prstGeom>
        </p:spPr>
      </p:pic>
      <p:sp>
        <p:nvSpPr>
          <p:cNvPr id="48" name="テキスト ボックス 47">
            <a:extLst>
              <a:ext uri="{FF2B5EF4-FFF2-40B4-BE49-F238E27FC236}">
                <a16:creationId xmlns:a16="http://schemas.microsoft.com/office/drawing/2014/main" id="{9B749095-3AC3-1F73-6E22-736ACDED9D6C}"/>
              </a:ext>
            </a:extLst>
          </p:cNvPr>
          <p:cNvSpPr txBox="1"/>
          <p:nvPr/>
        </p:nvSpPr>
        <p:spPr>
          <a:xfrm>
            <a:off x="11186350" y="8434104"/>
            <a:ext cx="1987766" cy="954107"/>
          </a:xfrm>
          <a:prstGeom prst="rect">
            <a:avLst/>
          </a:prstGeom>
          <a:noFill/>
        </p:spPr>
        <p:txBody>
          <a:bodyPr wrap="square" rtlCol="0">
            <a:spAutoFit/>
          </a:bodyPr>
          <a:lstStyle/>
          <a:p>
            <a:r>
              <a:rPr kumimoji="1" lang="ja-JP" altLang="en-US" sz="1600" b="1" u="sng" dirty="0">
                <a:latin typeface="Meiryo UI" panose="020B0604030504040204" pitchFamily="50" charset="-128"/>
                <a:ea typeface="Meiryo UI" panose="020B0604030504040204" pitchFamily="50" charset="-128"/>
              </a:rPr>
              <a:t>奥行</a:t>
            </a:r>
            <a:r>
              <a:rPr kumimoji="1" lang="en-US" altLang="ja-JP" sz="1600" b="1" u="sng" dirty="0">
                <a:latin typeface="Meiryo UI" panose="020B0604030504040204" pitchFamily="50" charset="-128"/>
                <a:ea typeface="Meiryo UI" panose="020B0604030504040204" pitchFamily="50" charset="-128"/>
              </a:rPr>
              <a:t>45</a:t>
            </a:r>
            <a:r>
              <a:rPr kumimoji="1" lang="ja-JP" altLang="en-US" sz="1600" b="1" u="sng" dirty="0">
                <a:latin typeface="Meiryo UI" panose="020B0604030504040204" pitchFamily="50" charset="-128"/>
                <a:ea typeface="Meiryo UI" panose="020B0604030504040204" pitchFamily="50" charset="-128"/>
              </a:rPr>
              <a:t>㎝の</a:t>
            </a:r>
            <a:endParaRPr kumimoji="1" lang="en-US" altLang="ja-JP" sz="1600" b="1" u="sng" dirty="0">
              <a:latin typeface="Meiryo UI" panose="020B0604030504040204" pitchFamily="50" charset="-128"/>
              <a:ea typeface="Meiryo UI" panose="020B0604030504040204" pitchFamily="50" charset="-128"/>
            </a:endParaRPr>
          </a:p>
          <a:p>
            <a:r>
              <a:rPr kumimoji="1" lang="ja-JP" altLang="en-US" sz="1600" b="1" u="sng" dirty="0">
                <a:latin typeface="Meiryo UI" panose="020B0604030504040204" pitchFamily="50" charset="-128"/>
                <a:ea typeface="Meiryo UI" panose="020B0604030504040204" pitchFamily="50" charset="-128"/>
              </a:rPr>
              <a:t>省スペース設置</a:t>
            </a:r>
            <a:endParaRPr kumimoji="1" lang="en-US" altLang="ja-JP" sz="1600" b="1" u="sng" dirty="0">
              <a:latin typeface="Meiryo UI" panose="020B0604030504040204" pitchFamily="50" charset="-128"/>
              <a:ea typeface="Meiryo UI" panose="020B0604030504040204" pitchFamily="50" charset="-128"/>
            </a:endParaRPr>
          </a:p>
          <a:p>
            <a:endParaRPr kumimoji="1" lang="en-US" altLang="ja-JP" sz="1200" b="1" u="sng"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狭い敷地にもジャストフィット</a:t>
            </a:r>
          </a:p>
        </p:txBody>
      </p:sp>
      <p:pic>
        <p:nvPicPr>
          <p:cNvPr id="50" name="図 49" descr="グラフィカル ユーザー インターフェイス, テキスト, アプリケーション&#10;&#10;AI によって生成されたコンテンツは間違っている可能性があります。">
            <a:extLst>
              <a:ext uri="{FF2B5EF4-FFF2-40B4-BE49-F238E27FC236}">
                <a16:creationId xmlns:a16="http://schemas.microsoft.com/office/drawing/2014/main" id="{431AFA77-4F38-7902-DD00-0243E51FF76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809790" y="1083470"/>
            <a:ext cx="1148208" cy="2268239"/>
          </a:xfrm>
          <a:prstGeom prst="rect">
            <a:avLst/>
          </a:prstGeom>
        </p:spPr>
      </p:pic>
      <p:pic>
        <p:nvPicPr>
          <p:cNvPr id="55" name="図 54" descr="ファン, 器具, デバイス, 座る が含まれている画像&#10;&#10;AI によって生成されたコンテンツは間違っている可能性があります。">
            <a:extLst>
              <a:ext uri="{FF2B5EF4-FFF2-40B4-BE49-F238E27FC236}">
                <a16:creationId xmlns:a16="http://schemas.microsoft.com/office/drawing/2014/main" id="{3EA96099-6815-7956-7761-90342D28545B}"/>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585018" y="2397259"/>
            <a:ext cx="1182955" cy="944344"/>
          </a:xfrm>
          <a:prstGeom prst="rect">
            <a:avLst/>
          </a:prstGeom>
        </p:spPr>
      </p:pic>
      <p:sp>
        <p:nvSpPr>
          <p:cNvPr id="49" name="テキスト ボックス 48">
            <a:extLst>
              <a:ext uri="{FF2B5EF4-FFF2-40B4-BE49-F238E27FC236}">
                <a16:creationId xmlns:a16="http://schemas.microsoft.com/office/drawing/2014/main" id="{47CB0018-1DBA-3BDF-50F0-DA32721DB278}"/>
              </a:ext>
            </a:extLst>
          </p:cNvPr>
          <p:cNvSpPr txBox="1"/>
          <p:nvPr/>
        </p:nvSpPr>
        <p:spPr>
          <a:xfrm>
            <a:off x="9428897" y="1558927"/>
            <a:ext cx="2185989" cy="615553"/>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endParaRPr lang="en-US" altLang="ja-JP" sz="1000" dirty="0">
              <a:effectLst/>
              <a:latin typeface="HGPｺﾞｼｯｸM" panose="020B0600000000000000" pitchFamily="50" charset="-128"/>
              <a:ea typeface="HGPｺﾞｼｯｸM" panose="020B0600000000000000" pitchFamily="50" charset="-128"/>
            </a:endParaRPr>
          </a:p>
          <a:p>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latin typeface="HGPｺﾞｼｯｸE" panose="020B0900000000000000" pitchFamily="50" charset="-128"/>
                <a:ea typeface="HGPｺﾞｼｯｸE" panose="020B0900000000000000" pitchFamily="50" charset="-128"/>
              </a:rPr>
              <a:t>26</a:t>
            </a:r>
            <a:r>
              <a:rPr lang="en-US" altLang="ja-JP" sz="2000" dirty="0">
                <a:effectLst/>
                <a:latin typeface="HGPｺﾞｼｯｸE" panose="020B0900000000000000" pitchFamily="50" charset="-128"/>
                <a:ea typeface="HGPｺﾞｼｯｸE" panose="020B0900000000000000" pitchFamily="50" charset="-128"/>
              </a:rPr>
              <a:t>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4" name="テキスト ボックス 53">
            <a:extLst>
              <a:ext uri="{FF2B5EF4-FFF2-40B4-BE49-F238E27FC236}">
                <a16:creationId xmlns:a16="http://schemas.microsoft.com/office/drawing/2014/main" id="{3662B3E8-B428-B947-D556-6DB4A00FAEF4}"/>
              </a:ext>
            </a:extLst>
          </p:cNvPr>
          <p:cNvSpPr txBox="1"/>
          <p:nvPr/>
        </p:nvSpPr>
        <p:spPr>
          <a:xfrm>
            <a:off x="10633292" y="1844703"/>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300kPa</a:t>
            </a:r>
            <a:endParaRPr lang="ja-JP" altLang="en-US" sz="36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6" name="矢印: 右 55">
            <a:extLst>
              <a:ext uri="{FF2B5EF4-FFF2-40B4-BE49-F238E27FC236}">
                <a16:creationId xmlns:a16="http://schemas.microsoft.com/office/drawing/2014/main" id="{3D5BD85C-04FB-1AB5-00F8-876741A88AFC}"/>
              </a:ext>
            </a:extLst>
          </p:cNvPr>
          <p:cNvSpPr/>
          <p:nvPr/>
        </p:nvSpPr>
        <p:spPr>
          <a:xfrm>
            <a:off x="10202731" y="1929874"/>
            <a:ext cx="617996" cy="43088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図 57" descr="グラフ, ダイアグラム&#10;&#10;AI によって生成されたコンテンツは間違っている可能性があります。">
            <a:extLst>
              <a:ext uri="{FF2B5EF4-FFF2-40B4-BE49-F238E27FC236}">
                <a16:creationId xmlns:a16="http://schemas.microsoft.com/office/drawing/2014/main" id="{0D7A17A4-2B6D-14AF-0261-F6BA9EE3E108}"/>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b="17163"/>
          <a:stretch/>
        </p:blipFill>
        <p:spPr bwMode="auto">
          <a:xfrm>
            <a:off x="10486217" y="2469188"/>
            <a:ext cx="2312484" cy="1050749"/>
          </a:xfrm>
          <a:prstGeom prst="rect">
            <a:avLst/>
          </a:prstGeom>
          <a:noFill/>
          <a:ln>
            <a:noFill/>
          </a:ln>
          <a:extLst>
            <a:ext uri="{53640926-AAD7-44D8-BBD7-CCE9431645EC}">
              <a14:shadowObscured xmlns:a14="http://schemas.microsoft.com/office/drawing/2010/main"/>
            </a:ext>
          </a:extLst>
        </p:spPr>
      </p:pic>
      <p:sp>
        <p:nvSpPr>
          <p:cNvPr id="59" name="テキスト ボックス 274">
            <a:extLst>
              <a:ext uri="{FF2B5EF4-FFF2-40B4-BE49-F238E27FC236}">
                <a16:creationId xmlns:a16="http://schemas.microsoft.com/office/drawing/2014/main" id="{C0DF70CE-7652-83FC-B1FA-464672EE76C6}"/>
              </a:ext>
            </a:extLst>
          </p:cNvPr>
          <p:cNvSpPr txBox="1"/>
          <p:nvPr/>
        </p:nvSpPr>
        <p:spPr>
          <a:xfrm>
            <a:off x="9295945" y="2620232"/>
            <a:ext cx="1190272" cy="5539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300kPa</a:t>
            </a:r>
            <a:r>
              <a:rPr lang="ja-JP" altLang="en-US" sz="600" dirty="0">
                <a:latin typeface="メイリオ" panose="020B0604030504040204" pitchFamily="50" charset="-128"/>
                <a:ea typeface="メイリオ" panose="020B0604030504040204" pitchFamily="50" charset="-128"/>
              </a:rPr>
              <a:t>、</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レクト出湯、 架橋ポリエ</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a:t>
            </a:r>
            <a:endParaRPr lang="en-US" altLang="ja-JP" sz="600" dirty="0">
              <a:latin typeface="メイリオ" panose="020B0604030504040204" pitchFamily="50" charset="-128"/>
              <a:ea typeface="メイリオ" panose="020B0604030504040204" pitchFamily="50" charset="-128"/>
            </a:endParaRPr>
          </a:p>
          <a:p>
            <a:r>
              <a:rPr lang="en-US" altLang="ja-JP" sz="600" dirty="0">
                <a:latin typeface="メイリオ" panose="020B0604030504040204" pitchFamily="50" charset="-128"/>
                <a:ea typeface="メイリオ" panose="020B0604030504040204" pitchFamily="50" charset="-128"/>
              </a:rPr>
              <a:t>    </a:t>
            </a:r>
            <a:r>
              <a:rPr lang="ja-JP" altLang="en-US" sz="600" dirty="0">
                <a:latin typeface="メイリオ" panose="020B0604030504040204" pitchFamily="50" charset="-128"/>
                <a:ea typeface="メイリオ" panose="020B0604030504040204" pitchFamily="50" charset="-128"/>
              </a:rPr>
              <a:t>がり。</a:t>
            </a:r>
            <a:endParaRPr kumimoji="1" lang="ja-JP" altLang="en-US" sz="600" dirty="0">
              <a:latin typeface="メイリオ" panose="020B0604030504040204" pitchFamily="50" charset="-128"/>
              <a:ea typeface="メイリオ" panose="020B0604030504040204" pitchFamily="50" charset="-128"/>
            </a:endParaRPr>
          </a:p>
        </p:txBody>
      </p:sp>
      <p:sp>
        <p:nvSpPr>
          <p:cNvPr id="60" name="吹き出し: 円形 59">
            <a:extLst>
              <a:ext uri="{FF2B5EF4-FFF2-40B4-BE49-F238E27FC236}">
                <a16:creationId xmlns:a16="http://schemas.microsoft.com/office/drawing/2014/main" id="{51AA8CE9-BC55-BF51-C167-151E6B5CD7B8}"/>
              </a:ext>
            </a:extLst>
          </p:cNvPr>
          <p:cNvSpPr/>
          <p:nvPr/>
        </p:nvSpPr>
        <p:spPr>
          <a:xfrm>
            <a:off x="12160142" y="1516665"/>
            <a:ext cx="518040" cy="373208"/>
          </a:xfrm>
          <a:prstGeom prst="wedgeEllipseCallout">
            <a:avLst>
              <a:gd name="adj1" fmla="val -54844"/>
              <a:gd name="adj2" fmla="val 52349"/>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050" dirty="0"/>
          </a:p>
        </p:txBody>
      </p:sp>
      <p:sp>
        <p:nvSpPr>
          <p:cNvPr id="61" name="正方形/長方形 60">
            <a:extLst>
              <a:ext uri="{FF2B5EF4-FFF2-40B4-BE49-F238E27FC236}">
                <a16:creationId xmlns:a16="http://schemas.microsoft.com/office/drawing/2014/main" id="{778F0251-2BE2-C073-0DF1-2CCB500485AA}"/>
              </a:ext>
            </a:extLst>
          </p:cNvPr>
          <p:cNvSpPr/>
          <p:nvPr/>
        </p:nvSpPr>
        <p:spPr>
          <a:xfrm>
            <a:off x="12162524" y="1497121"/>
            <a:ext cx="546945" cy="430887"/>
          </a:xfrm>
          <a:prstGeom prst="rect">
            <a:avLst/>
          </a:prstGeom>
          <a:noFill/>
        </p:spPr>
        <p:txBody>
          <a:bodyPr wrap="none" lIns="91440" tIns="45720" rIns="91440" bIns="45720">
            <a:spAutoFit/>
          </a:bodyPr>
          <a:lstStyle/>
          <a:p>
            <a:pPr algn="ctr"/>
            <a:r>
              <a:rPr lang="ja-JP" altLang="en-US" sz="800" b="0" cap="none" spc="0" dirty="0">
                <a:ln w="0"/>
                <a:solidFill>
                  <a:schemeClr val="bg1"/>
                </a:solidFill>
                <a:effectLst>
                  <a:outerShdw blurRad="38100" dist="19050" dir="2700000" algn="tl" rotWithShape="0">
                    <a:schemeClr val="dk1">
                      <a:alpha val="40000"/>
                    </a:schemeClr>
                  </a:outerShdw>
                </a:effectLst>
              </a:rPr>
              <a:t>約</a:t>
            </a:r>
            <a:r>
              <a:rPr lang="en-US" altLang="ja-JP" sz="1200" b="0" cap="none" spc="0" dirty="0">
                <a:ln w="0"/>
                <a:solidFill>
                  <a:schemeClr val="bg1"/>
                </a:solidFill>
                <a:effectLst>
                  <a:outerShdw blurRad="38100" dist="19050" dir="2700000" algn="tl" rotWithShape="0">
                    <a:schemeClr val="dk1">
                      <a:alpha val="40000"/>
                    </a:schemeClr>
                  </a:outerShdw>
                </a:effectLst>
              </a:rPr>
              <a:t>15</a:t>
            </a:r>
            <a:r>
              <a:rPr lang="ja-JP" altLang="en-US" sz="800" b="0" cap="none" spc="0" dirty="0">
                <a:ln w="0"/>
                <a:solidFill>
                  <a:schemeClr val="bg1"/>
                </a:solidFill>
                <a:effectLst>
                  <a:outerShdw blurRad="38100" dist="19050" dir="2700000" algn="tl" rotWithShape="0">
                    <a:schemeClr val="dk1">
                      <a:alpha val="40000"/>
                    </a:schemeClr>
                  </a:outerShdw>
                </a:effectLst>
              </a:rPr>
              <a:t>％</a:t>
            </a:r>
            <a:endParaRPr lang="en-US" altLang="ja-JP" sz="800" b="0" cap="none" spc="0" dirty="0">
              <a:ln w="0"/>
              <a:solidFill>
                <a:schemeClr val="bg1"/>
              </a:solidFill>
              <a:effectLst>
                <a:outerShdw blurRad="38100" dist="19050" dir="2700000" algn="tl" rotWithShape="0">
                  <a:schemeClr val="dk1">
                    <a:alpha val="40000"/>
                  </a:schemeClr>
                </a:outerShdw>
              </a:effectLst>
            </a:endParaRPr>
          </a:p>
          <a:p>
            <a:pPr algn="ctr"/>
            <a:r>
              <a:rPr lang="en-US" altLang="ja-JP" sz="1000" b="0" cap="none" spc="0" dirty="0">
                <a:ln w="0"/>
                <a:solidFill>
                  <a:schemeClr val="bg1"/>
                </a:solidFill>
                <a:effectLst>
                  <a:outerShdw blurRad="38100" dist="19050" dir="2700000" algn="tl" rotWithShape="0">
                    <a:schemeClr val="dk1">
                      <a:alpha val="40000"/>
                    </a:schemeClr>
                  </a:outerShdw>
                </a:effectLst>
              </a:rPr>
              <a:t>UP</a:t>
            </a:r>
            <a:endParaRPr lang="ja-JP" altLang="en-US" sz="10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sp>
        <p:nvSpPr>
          <p:cNvPr id="10" name="Rectangle 16"/>
          <p:cNvSpPr>
            <a:spLocks/>
          </p:cNvSpPr>
          <p:nvPr/>
        </p:nvSpPr>
        <p:spPr bwMode="auto">
          <a:xfrm>
            <a:off x="5737269" y="130254"/>
            <a:ext cx="1815559" cy="538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一般地向け（－</a:t>
            </a:r>
            <a:r>
              <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10℃</a:t>
            </a:r>
            <a:r>
              <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対応）</a:t>
            </a:r>
            <a:endParaRPr kumimoji="0" lang="en-US" altLang="ja-JP"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a:p>
            <a:pPr marL="0" marR="0" lvl="0" indent="0" algn="ctr" defTabSz="1473200" rtl="0" eaLnBrk="1" fontAlgn="auto" latinLnBrk="0" hangingPunct="1">
              <a:lnSpc>
                <a:spcPct val="100000"/>
              </a:lnSpc>
              <a:spcBef>
                <a:spcPct val="0"/>
              </a:spcBef>
              <a:spcAft>
                <a:spcPts val="0"/>
              </a:spcAft>
              <a:buClrTx/>
              <a:buSzTx/>
              <a:buFontTx/>
              <a:buNone/>
              <a:tabLst/>
              <a:defRPr/>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46</a:t>
            </a:r>
            <a:r>
              <a:rPr kumimoji="0" lang="en-US" altLang="ja-JP" sz="18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0L</a:t>
            </a:r>
            <a:endParaRPr kumimoji="0" lang="ja-JP" altLang="en-US" sz="1100" b="1" i="0" u="none" strike="noStrike" kern="1200" cap="none" spc="0" normalizeH="0" baseline="0" noProof="0" dirty="0">
              <a:ln>
                <a:noFill/>
              </a:ln>
              <a:solidFill>
                <a:srgbClr val="103879"/>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endParaRP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88302"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42085"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40678"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87919" y="6756827"/>
            <a:ext cx="1206686" cy="1644323"/>
          </a:xfrm>
          <a:prstGeom prst="rect">
            <a:avLst/>
          </a:prstGeom>
        </p:spPr>
      </p:pic>
      <p:sp>
        <p:nvSpPr>
          <p:cNvPr id="146" name="テキスト ボックス 145"/>
          <p:cNvSpPr txBox="1"/>
          <p:nvPr/>
        </p:nvSpPr>
        <p:spPr>
          <a:xfrm>
            <a:off x="7015765"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82639"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06776"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62269"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55538"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63171"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27405"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13018"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37594"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21766"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779260"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12</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863434"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37,800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24,400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9,300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71119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8E4B1DC-8D84-D6B7-6BEF-6D1A69DC2D54}"/>
              </a:ext>
            </a:extLst>
          </p:cNvPr>
          <p:cNvSpPr txBox="1"/>
          <p:nvPr/>
        </p:nvSpPr>
        <p:spPr>
          <a:xfrm>
            <a:off x="1872766" y="4928026"/>
            <a:ext cx="1601721" cy="184666"/>
          </a:xfrm>
          <a:prstGeom prst="rect">
            <a:avLst/>
          </a:prstGeom>
          <a:noFill/>
        </p:spPr>
        <p:txBody>
          <a:bodyPr wrap="none" rtlCol="0">
            <a:spAutoFit/>
          </a:bodyPr>
          <a:lstStyle/>
          <a:p>
            <a:r>
              <a:rPr kumimoji="1" lang="en-US" altLang="ja-JP" sz="600" dirty="0"/>
              <a:t>※</a:t>
            </a:r>
            <a:r>
              <a:rPr kumimoji="1" lang="ja-JP" altLang="en-US" sz="600" dirty="0"/>
              <a:t>写真は</a:t>
            </a:r>
            <a:r>
              <a:rPr kumimoji="1" lang="en-US" altLang="ja-JP" sz="600" dirty="0"/>
              <a:t>1</a:t>
            </a:r>
            <a:r>
              <a:rPr kumimoji="1" lang="ja-JP" altLang="en-US" sz="600" dirty="0"/>
              <a:t>缶</a:t>
            </a:r>
            <a:r>
              <a:rPr kumimoji="1" lang="en-US" altLang="ja-JP" sz="600" dirty="0"/>
              <a:t>370L</a:t>
            </a:r>
            <a:r>
              <a:rPr kumimoji="1" lang="ja-JP" altLang="en-US" sz="600" dirty="0"/>
              <a:t>を例に説明しています。</a:t>
            </a: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4958</TotalTime>
  <Words>1603</Words>
  <Application>Microsoft Office PowerPoint</Application>
  <PresentationFormat>A3 297x420 mm</PresentationFormat>
  <Paragraphs>214</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324</cp:revision>
  <cp:lastPrinted>2023-12-13T05:58:51Z</cp:lastPrinted>
  <dcterms:created xsi:type="dcterms:W3CDTF">2020-12-15T06:24:16Z</dcterms:created>
  <dcterms:modified xsi:type="dcterms:W3CDTF">2025-12-18T07:03:40Z</dcterms:modified>
</cp:coreProperties>
</file>