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6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294F84"/>
    <a:srgbClr val="EBF6F5"/>
    <a:srgbClr val="EFF8FE"/>
    <a:srgbClr val="FEF6F9"/>
    <a:srgbClr val="F6FAED"/>
    <a:srgbClr val="C9CACA"/>
    <a:srgbClr val="00AEBB"/>
    <a:srgbClr val="FEF5F9"/>
    <a:srgbClr val="F5F9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30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09384E-6A1F-0A63-6F11-C614E4600AC4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graphicFrame>
        <p:nvGraphicFramePr>
          <p:cNvPr id="2" name="表 29">
            <a:extLst>
              <a:ext uri="{FF2B5EF4-FFF2-40B4-BE49-F238E27FC236}">
                <a16:creationId xmlns:a16="http://schemas.microsoft.com/office/drawing/2014/main" id="{73ED18C0-8336-48E9-8F28-5D427ADA1B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547307"/>
              </p:ext>
            </p:extLst>
          </p:nvPr>
        </p:nvGraphicFramePr>
        <p:xfrm>
          <a:off x="363450" y="2462409"/>
          <a:ext cx="6828766" cy="3956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425">
                  <a:extLst>
                    <a:ext uri="{9D8B030D-6E8A-4147-A177-3AD203B41FA5}">
                      <a16:colId xmlns:a16="http://schemas.microsoft.com/office/drawing/2014/main" val="2742707651"/>
                    </a:ext>
                  </a:extLst>
                </a:gridCol>
                <a:gridCol w="1198591">
                  <a:extLst>
                    <a:ext uri="{9D8B030D-6E8A-4147-A177-3AD203B41FA5}">
                      <a16:colId xmlns:a16="http://schemas.microsoft.com/office/drawing/2014/main" val="326663535"/>
                    </a:ext>
                  </a:extLst>
                </a:gridCol>
                <a:gridCol w="1305866">
                  <a:extLst>
                    <a:ext uri="{9D8B030D-6E8A-4147-A177-3AD203B41FA5}">
                      <a16:colId xmlns:a16="http://schemas.microsoft.com/office/drawing/2014/main" val="3546043319"/>
                    </a:ext>
                  </a:extLst>
                </a:gridCol>
                <a:gridCol w="3956884">
                  <a:extLst>
                    <a:ext uri="{9D8B030D-6E8A-4147-A177-3AD203B41FA5}">
                      <a16:colId xmlns:a16="http://schemas.microsoft.com/office/drawing/2014/main" val="1340540748"/>
                    </a:ext>
                  </a:extLst>
                </a:gridCol>
              </a:tblGrid>
              <a:tr h="38945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E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485336"/>
                  </a:ext>
                </a:extLst>
              </a:tr>
              <a:tr h="51235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dirty="0"/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  <a:endParaRPr kumimoji="1" lang="en-US" altLang="ja-JP" sz="850" b="1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600" b="1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52,000</a:t>
                      </a:r>
                      <a:r>
                        <a:rPr kumimoji="1" lang="ja-JP" altLang="en-US" sz="14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934725"/>
                  </a:ext>
                </a:extLst>
              </a:tr>
              <a:tr h="474108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sz="900" dirty="0"/>
                    </a:p>
                    <a:p>
                      <a:pPr algn="ctr"/>
                      <a:endParaRPr kumimoji="1" lang="ja-JP" altLang="en-US" sz="85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3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05566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081684"/>
                  </a:ext>
                </a:extLst>
              </a:tr>
              <a:tr h="429027">
                <a:tc rowSpan="3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26540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525489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－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24686"/>
                  </a:ext>
                </a:extLst>
              </a:tr>
              <a:tr h="429027">
                <a:tc rowSpan="2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b="1" i="0" u="none" strike="noStrike" kern="1200" spc="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清潔・キレイ</a:t>
                      </a:r>
                      <a:endParaRPr kumimoji="1" lang="ja-JP" altLang="en-US" sz="1000" b="1" spc="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16695"/>
                  </a:ext>
                </a:extLst>
              </a:tr>
              <a:tr h="429027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/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F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029034"/>
                  </a:ext>
                </a:extLst>
              </a:tr>
            </a:tbl>
          </a:graphicData>
        </a:graphic>
      </p:graphicFrame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4D2971B0-F030-6281-3DC9-D8D1569D7223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3AA7DE25-EBFE-D638-6969-2FA23AE60098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E186ECC8-60F2-9299-B969-29886FF1C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EE688CA1-0574-3638-EE9D-B16AB45E3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17" name="図 16">
            <a:extLst>
              <a:ext uri="{FF2B5EF4-FFF2-40B4-BE49-F238E27FC236}">
                <a16:creationId xmlns:a16="http://schemas.microsoft.com/office/drawing/2014/main" id="{13492AED-20C0-09C1-8C2D-0DBA52BA1E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B59E8D9-FAE6-AE31-B9BB-740C63D20381}"/>
              </a:ext>
            </a:extLst>
          </p:cNvPr>
          <p:cNvGrpSpPr/>
          <p:nvPr/>
        </p:nvGrpSpPr>
        <p:grpSpPr>
          <a:xfrm>
            <a:off x="5025031" y="764054"/>
            <a:ext cx="1125186" cy="1041142"/>
            <a:chOff x="5025031" y="764054"/>
            <a:chExt cx="1125186" cy="1041142"/>
          </a:xfrm>
        </p:grpSpPr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207C9A0E-3A67-05A0-BB58-4E2F18A00258}"/>
                </a:ext>
              </a:extLst>
            </p:cNvPr>
            <p:cNvGrpSpPr/>
            <p:nvPr/>
          </p:nvGrpSpPr>
          <p:grpSpPr>
            <a:xfrm>
              <a:off x="5054366" y="764054"/>
              <a:ext cx="1041142" cy="1041142"/>
              <a:chOff x="5055710" y="764054"/>
              <a:chExt cx="1041142" cy="1041142"/>
            </a:xfrm>
          </p:grpSpPr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41310EE5-6D79-3D1F-4D76-2DCA02F1F655}"/>
                  </a:ext>
                </a:extLst>
              </p:cNvPr>
              <p:cNvSpPr/>
              <p:nvPr/>
            </p:nvSpPr>
            <p:spPr>
              <a:xfrm>
                <a:off x="5095692" y="804036"/>
                <a:ext cx="962929" cy="962929"/>
              </a:xfrm>
              <a:prstGeom prst="ellipse">
                <a:avLst/>
              </a:prstGeom>
              <a:solidFill>
                <a:srgbClr val="E95371"/>
              </a:solidFill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64311AD0-0622-D512-C73D-274EFE604562}"/>
                  </a:ext>
                </a:extLst>
              </p:cNvPr>
              <p:cNvSpPr/>
              <p:nvPr/>
            </p:nvSpPr>
            <p:spPr>
              <a:xfrm>
                <a:off x="5055710" y="764054"/>
                <a:ext cx="1041142" cy="1041142"/>
              </a:xfrm>
              <a:prstGeom prst="ellipse">
                <a:avLst/>
              </a:prstGeom>
              <a:noFill/>
              <a:ln>
                <a:solidFill>
                  <a:srgbClr val="E9537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D3E98A76-80B5-71A4-BA8B-1EFEFA40ABFB}"/>
                </a:ext>
              </a:extLst>
            </p:cNvPr>
            <p:cNvSpPr txBox="1"/>
            <p:nvPr/>
          </p:nvSpPr>
          <p:spPr>
            <a:xfrm rot="21207539">
              <a:off x="5025031" y="880712"/>
              <a:ext cx="1125186" cy="7720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ja-JP" altLang="en-US" sz="1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新しい</a:t>
              </a:r>
            </a:p>
            <a:p>
              <a:pPr algn="ctr">
                <a:lnSpc>
                  <a:spcPts val="1400"/>
                </a:lnSpc>
              </a:pPr>
              <a:r>
                <a:rPr lang="ja-JP" altLang="en-US" sz="1000" b="1" i="0" u="none" strike="noStrike" spc="-50" dirty="0">
                  <a:solidFill>
                    <a:srgbClr val="FFFFFF"/>
                  </a:solidFill>
                  <a:latin typeface="HiraginoUDSansStd-W6"/>
                </a:rPr>
                <a:t>エコキュートは</a:t>
              </a:r>
            </a:p>
            <a:p>
              <a:pPr algn="ctr"/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お</a:t>
              </a:r>
              <a:r>
                <a:rPr lang="ja-JP" altLang="en-US" sz="2000" b="1" i="0" u="none" strike="noStrike" spc="-300" baseline="0" dirty="0">
                  <a:solidFill>
                    <a:srgbClr val="FFFFFF"/>
                  </a:solidFill>
                  <a:latin typeface="HiraginoUDSansStd-W6"/>
                </a:rPr>
                <a:t>得</a:t>
              </a:r>
              <a:r>
                <a:rPr lang="ja-JP" altLang="en-US" sz="20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！</a:t>
              </a:r>
              <a:endParaRPr lang="ja-JP" altLang="en-US" sz="2000" b="1" dirty="0"/>
            </a:p>
          </p:txBody>
        </p:sp>
      </p:grpSp>
      <p:pic>
        <p:nvPicPr>
          <p:cNvPr id="20" name="図 19">
            <a:extLst>
              <a:ext uri="{FF2B5EF4-FFF2-40B4-BE49-F238E27FC236}">
                <a16:creationId xmlns:a16="http://schemas.microsoft.com/office/drawing/2014/main" id="{529B012F-00F3-F2C1-7FA6-AF88A3C804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138" y="558569"/>
            <a:ext cx="1716525" cy="2262573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E1B2B5E-30F0-2CC9-F7B6-672F0C78BA01}"/>
              </a:ext>
            </a:extLst>
          </p:cNvPr>
          <p:cNvSpPr txBox="1"/>
          <p:nvPr/>
        </p:nvSpPr>
        <p:spPr>
          <a:xfrm>
            <a:off x="1929966" y="2476816"/>
            <a:ext cx="1294168" cy="374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kumimoji="1" lang="en-US" altLang="ja-JP" sz="11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2012</a:t>
            </a:r>
            <a:r>
              <a:rPr kumimoji="1" lang="ja-JP" altLang="en-US" sz="800" b="1" i="0" u="none" strike="noStrike" kern="1200" spc="-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年製の</a:t>
            </a:r>
            <a:r>
              <a:rPr kumimoji="1" lang="ja-JP" altLang="en-US" sz="800" b="1" i="0" u="none" strike="noStrike" kern="1200" spc="-1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エコキュー</a:t>
            </a:r>
            <a:r>
              <a:rPr kumimoji="1" lang="ja-JP" altLang="en-US" sz="800" b="1" i="0" u="none" strike="noStrike" kern="1200" spc="-24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ト</a:t>
            </a:r>
            <a:r>
              <a:rPr kumimoji="1" lang="en-US" altLang="ja-JP" sz="9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(CHP-37AW1)</a:t>
            </a:r>
            <a:endParaRPr kumimoji="1" lang="ja-JP" altLang="en-US" sz="9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04CAE59-B1E8-3553-99E7-89C4E6C96D1F}"/>
              </a:ext>
            </a:extLst>
          </p:cNvPr>
          <p:cNvSpPr txBox="1"/>
          <p:nvPr/>
        </p:nvSpPr>
        <p:spPr>
          <a:xfrm>
            <a:off x="3696097" y="2489294"/>
            <a:ext cx="1668433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ja-JP" altLang="en-US" sz="1150" b="1" i="0" u="none" strike="noStrike" spc="-150" baseline="0" dirty="0">
                <a:solidFill>
                  <a:srgbClr val="FFFFFF"/>
                </a:solidFill>
                <a:latin typeface="HiraginoUDSansStd-W6"/>
              </a:rPr>
              <a:t>ハイグレードタイプ</a:t>
            </a:r>
            <a:endParaRPr lang="en-US" altLang="ja-JP" sz="1150" b="1" i="0" u="none" strike="noStrike" spc="-150" baseline="0" dirty="0">
              <a:solidFill>
                <a:srgbClr val="FFFFFF"/>
              </a:solidFill>
              <a:latin typeface="HiraginoUDSansStd-W6"/>
            </a:endParaRPr>
          </a:p>
          <a:p>
            <a:pPr algn="ctr">
              <a:lnSpc>
                <a:spcPts val="1100"/>
              </a:lnSpc>
            </a:pPr>
            <a:r>
              <a:rPr lang="en-US" altLang="ja-JP" sz="1000" i="0" u="none" strike="noStrike" dirty="0">
                <a:solidFill>
                  <a:srgbClr val="FFFFFF"/>
                </a:solidFill>
                <a:latin typeface="HiraginoUDSansStd-W4"/>
              </a:rPr>
              <a:t>(CHP-37AZ2)</a:t>
            </a:r>
            <a:endParaRPr kumimoji="1" lang="ja-JP" altLang="en-US" sz="1000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6E8C1304-5DCC-D170-D387-F2C43D176D7F}"/>
              </a:ext>
            </a:extLst>
          </p:cNvPr>
          <p:cNvSpPr txBox="1"/>
          <p:nvPr/>
        </p:nvSpPr>
        <p:spPr>
          <a:xfrm>
            <a:off x="3288314" y="2899208"/>
            <a:ext cx="1573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300" b="1" i="0" u="none" strike="noStrike" baseline="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b="1" spc="7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46,</a:t>
            </a:r>
            <a:r>
              <a:rPr lang="en-US" altLang="ja-JP" sz="1800" b="1" i="0" u="none" strike="noStrike" spc="7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000</a:t>
            </a:r>
            <a:r>
              <a:rPr lang="ja-JP" altLang="en-US" sz="1300" b="1" i="0" u="none" strike="noStrike" spc="7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endParaRPr kumimoji="1" lang="ja-JP" altLang="en-US" sz="1100" b="1" spc="100" dirty="0">
              <a:solidFill>
                <a:srgbClr val="E60012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FC227D2-BB1E-FBE4-32EB-5827E98F0947}"/>
              </a:ext>
            </a:extLst>
          </p:cNvPr>
          <p:cNvSpPr txBox="1"/>
          <p:nvPr/>
        </p:nvSpPr>
        <p:spPr>
          <a:xfrm>
            <a:off x="5094348" y="2945375"/>
            <a:ext cx="1618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b="1" i="0" u="none" strike="noStrike" baseline="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約</a:t>
            </a:r>
            <a:r>
              <a:rPr lang="en-US" altLang="ja-JP" sz="1500" b="1" spc="-3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6</a:t>
            </a:r>
            <a:r>
              <a:rPr lang="en-US" altLang="ja-JP" sz="1500" b="1" i="0" u="none" strike="noStrike" spc="-3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,00</a:t>
            </a:r>
            <a:r>
              <a:rPr lang="en-US" altLang="ja-JP" sz="1500" b="1" i="0" u="none" strike="noStrike" baseline="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0</a:t>
            </a:r>
            <a:r>
              <a:rPr lang="ja-JP" altLang="en-US" sz="11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円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お</a:t>
            </a:r>
            <a:r>
              <a:rPr lang="ja-JP" altLang="en-US" sz="1300" b="1" i="0" u="none" strike="noStrike" spc="-15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得</a:t>
            </a:r>
            <a:r>
              <a:rPr lang="ja-JP" altLang="en-US" sz="1300" b="1" i="0" u="none" strike="noStrike" spc="100" dirty="0">
                <a:solidFill>
                  <a:srgbClr val="E6001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kumimoji="1" lang="ja-JP" altLang="en-US" sz="1300" dirty="0">
              <a:solidFill>
                <a:srgbClr val="E60012"/>
              </a:solidFill>
            </a:endParaRPr>
          </a:p>
        </p:txBody>
      </p:sp>
      <p:sp>
        <p:nvSpPr>
          <p:cNvPr id="36" name="フリーフォーム: 図形 35">
            <a:extLst>
              <a:ext uri="{FF2B5EF4-FFF2-40B4-BE49-F238E27FC236}">
                <a16:creationId xmlns:a16="http://schemas.microsoft.com/office/drawing/2014/main" id="{E9958AB8-0F1C-DD3A-2DE4-DD4249C96259}"/>
              </a:ext>
            </a:extLst>
          </p:cNvPr>
          <p:cNvSpPr/>
          <p:nvPr/>
        </p:nvSpPr>
        <p:spPr>
          <a:xfrm rot="16200000">
            <a:off x="5585714" y="2109735"/>
            <a:ext cx="347061" cy="1994684"/>
          </a:xfrm>
          <a:custGeom>
            <a:avLst/>
            <a:gdLst>
              <a:gd name="connsiteX0" fmla="*/ 307777 w 307777"/>
              <a:gd name="connsiteY0" fmla="*/ 197307 h 1994684"/>
              <a:gd name="connsiteX1" fmla="*/ 307777 w 307777"/>
              <a:gd name="connsiteY1" fmla="*/ 1981191 h 1994684"/>
              <a:gd name="connsiteX2" fmla="*/ 294284 w 307777"/>
              <a:gd name="connsiteY2" fmla="*/ 1994684 h 1994684"/>
              <a:gd name="connsiteX3" fmla="*/ 13493 w 307777"/>
              <a:gd name="connsiteY3" fmla="*/ 1994684 h 1994684"/>
              <a:gd name="connsiteX4" fmla="*/ 0 w 307777"/>
              <a:gd name="connsiteY4" fmla="*/ 1981191 h 1994684"/>
              <a:gd name="connsiteX5" fmla="*/ 0 w 307777"/>
              <a:gd name="connsiteY5" fmla="*/ 197307 h 1994684"/>
              <a:gd name="connsiteX6" fmla="*/ 13493 w 307777"/>
              <a:gd name="connsiteY6" fmla="*/ 183814 h 1994684"/>
              <a:gd name="connsiteX7" fmla="*/ 100959 w 307777"/>
              <a:gd name="connsiteY7" fmla="*/ 183814 h 1994684"/>
              <a:gd name="connsiteX8" fmla="*/ 151628 w 307777"/>
              <a:gd name="connsiteY8" fmla="*/ 0 h 1994684"/>
              <a:gd name="connsiteX9" fmla="*/ 202296 w 307777"/>
              <a:gd name="connsiteY9" fmla="*/ 183814 h 1994684"/>
              <a:gd name="connsiteX10" fmla="*/ 294284 w 307777"/>
              <a:gd name="connsiteY10" fmla="*/ 183814 h 1994684"/>
              <a:gd name="connsiteX11" fmla="*/ 307777 w 307777"/>
              <a:gd name="connsiteY11" fmla="*/ 197307 h 1994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7777" h="1994684">
                <a:moveTo>
                  <a:pt x="307777" y="197307"/>
                </a:moveTo>
                <a:lnTo>
                  <a:pt x="307777" y="1981191"/>
                </a:lnTo>
                <a:cubicBezTo>
                  <a:pt x="307777" y="1988643"/>
                  <a:pt x="301736" y="1994684"/>
                  <a:pt x="294284" y="1994684"/>
                </a:cubicBezTo>
                <a:lnTo>
                  <a:pt x="13493" y="1994684"/>
                </a:lnTo>
                <a:cubicBezTo>
                  <a:pt x="6041" y="1994684"/>
                  <a:pt x="0" y="1988643"/>
                  <a:pt x="0" y="1981191"/>
                </a:cubicBezTo>
                <a:lnTo>
                  <a:pt x="0" y="197307"/>
                </a:lnTo>
                <a:cubicBezTo>
                  <a:pt x="0" y="189855"/>
                  <a:pt x="6041" y="183814"/>
                  <a:pt x="13493" y="183814"/>
                </a:cubicBezTo>
                <a:lnTo>
                  <a:pt x="100959" y="183814"/>
                </a:lnTo>
                <a:lnTo>
                  <a:pt x="151628" y="0"/>
                </a:lnTo>
                <a:lnTo>
                  <a:pt x="202296" y="183814"/>
                </a:lnTo>
                <a:lnTo>
                  <a:pt x="294284" y="183814"/>
                </a:lnTo>
                <a:cubicBezTo>
                  <a:pt x="301736" y="183814"/>
                  <a:pt x="307777" y="189855"/>
                  <a:pt x="307777" y="197307"/>
                </a:cubicBezTo>
                <a:close/>
              </a:path>
            </a:pathLst>
          </a:custGeom>
          <a:noFill/>
          <a:ln>
            <a:solidFill>
              <a:srgbClr val="E6001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FB0485F-C9B2-EE8B-8191-B3EDB19EE773}"/>
              </a:ext>
            </a:extLst>
          </p:cNvPr>
          <p:cNvSpPr txBox="1"/>
          <p:nvPr/>
        </p:nvSpPr>
        <p:spPr>
          <a:xfrm>
            <a:off x="3272270" y="4383266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入浴お知らせ機能搭載</a:t>
            </a:r>
            <a:r>
              <a:rPr kumimoji="1" lang="ja-JP" altLang="en-US" sz="850" b="1" dirty="0"/>
              <a:t>で</a:t>
            </a:r>
            <a:r>
              <a:rPr kumimoji="1" lang="ja-JP" altLang="en-US" sz="1000" b="1" dirty="0"/>
              <a:t>安</a:t>
            </a:r>
            <a:r>
              <a:rPr kumimoji="1" lang="ja-JP" altLang="en-US" sz="1000" b="1" spc="-300" dirty="0"/>
              <a:t>全・</a:t>
            </a:r>
            <a:r>
              <a:rPr kumimoji="1" lang="ja-JP" altLang="en-US" sz="1000" b="1" dirty="0"/>
              <a:t>安心な入浴をサポー</a:t>
            </a:r>
            <a:r>
              <a:rPr kumimoji="1" lang="ja-JP" altLang="en-US" sz="1000" b="1" spc="-150" dirty="0"/>
              <a:t>ト</a:t>
            </a:r>
            <a:r>
              <a:rPr kumimoji="1" lang="ja-JP" altLang="en-US" sz="1000" b="1" dirty="0"/>
              <a:t>！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5FA4FF19-6EB2-6BEE-CAEB-1ADF6684CD8F}"/>
              </a:ext>
            </a:extLst>
          </p:cNvPr>
          <p:cNvSpPr txBox="1"/>
          <p:nvPr/>
        </p:nvSpPr>
        <p:spPr>
          <a:xfrm>
            <a:off x="3224134" y="3471648"/>
            <a:ext cx="30519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spc="30" dirty="0">
                <a:solidFill>
                  <a:srgbClr val="E60012"/>
                </a:solidFill>
              </a:rPr>
              <a:t>「ふろ湯量節水</a:t>
            </a:r>
            <a:r>
              <a:rPr kumimoji="1" lang="ja-JP" altLang="en-US" sz="1000" b="1" spc="-5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spc="-500" dirty="0"/>
              <a:t>や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「</a:t>
            </a:r>
            <a:r>
              <a:rPr kumimoji="1" lang="ja-JP" altLang="en-US" sz="1000" b="1" spc="30" dirty="0">
                <a:solidFill>
                  <a:srgbClr val="E60012"/>
                </a:solidFill>
              </a:rPr>
              <a:t>省エネ保温</a:t>
            </a:r>
            <a:r>
              <a:rPr kumimoji="1" lang="ja-JP" altLang="en-US" sz="1000" b="1" spc="-300" dirty="0">
                <a:solidFill>
                  <a:srgbClr val="E60012"/>
                </a:solidFill>
              </a:rPr>
              <a:t>」</a:t>
            </a:r>
            <a:r>
              <a:rPr kumimoji="1" lang="ja-JP" altLang="en-US" sz="800" b="1" dirty="0"/>
              <a:t>で</a:t>
            </a:r>
            <a:r>
              <a:rPr kumimoji="1" lang="ja-JP" altLang="en-US" sz="1050" b="1" dirty="0"/>
              <a:t>節水</a:t>
            </a:r>
            <a:r>
              <a:rPr kumimoji="1" lang="en-US" altLang="ja-JP" sz="1050" b="1" dirty="0">
                <a:latin typeface="+mn-ea"/>
              </a:rPr>
              <a:t>!</a:t>
            </a:r>
            <a:r>
              <a:rPr kumimoji="1" lang="ja-JP" altLang="en-US" sz="1050" b="1" dirty="0"/>
              <a:t>省エ</a:t>
            </a:r>
            <a:r>
              <a:rPr kumimoji="1" lang="ja-JP" altLang="en-US" sz="1050" b="1" spc="-300" dirty="0"/>
              <a:t>ネ</a:t>
            </a:r>
            <a:r>
              <a:rPr kumimoji="1" lang="ja-JP" altLang="en-US" sz="1050" b="1" dirty="0"/>
              <a:t>！</a:t>
            </a:r>
            <a:endParaRPr kumimoji="1" lang="en-US" altLang="ja-JP" sz="1050" b="1" dirty="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A9F4AA4-4BB2-2A3A-8F7C-0C6919A9CF22}"/>
              </a:ext>
            </a:extLst>
          </p:cNvPr>
          <p:cNvSpPr txBox="1"/>
          <p:nvPr/>
        </p:nvSpPr>
        <p:spPr>
          <a:xfrm>
            <a:off x="3282152" y="3854908"/>
            <a:ext cx="338974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太陽光発電の余剰電力を活用でき</a:t>
            </a:r>
            <a:r>
              <a:rPr lang="ja-JP" altLang="en-US" sz="80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1100" b="1" i="0" u="none" strike="noStrike" spc="-120" dirty="0">
                <a:solidFill>
                  <a:srgbClr val="E60012"/>
                </a:solidFill>
                <a:latin typeface="HiraginoUDSansStd-W5"/>
              </a:rPr>
              <a:t>ソーラーモード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を搭載！</a:t>
            </a:r>
            <a:endParaRPr lang="en-US" altLang="ja-JP" sz="80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en-US" altLang="ja-JP" sz="1000" b="1" i="0" u="none" strike="noStrike" baseline="0" dirty="0">
                <a:solidFill>
                  <a:srgbClr val="000000"/>
                </a:solidFill>
                <a:latin typeface="HiraginoUDSansStd-W5"/>
              </a:rPr>
              <a:t>HEMS</a:t>
            </a:r>
            <a:r>
              <a:rPr lang="ja-JP" altLang="en-US" sz="800" b="1" i="0" u="none" strike="noStrike" spc="-50" dirty="0">
                <a:solidFill>
                  <a:srgbClr val="000000"/>
                </a:solidFill>
                <a:latin typeface="HiraginoUDSansStd-W5"/>
              </a:rPr>
              <a:t>なしでもアプリで対応</a:t>
            </a:r>
            <a:r>
              <a:rPr lang="ja-JP" altLang="en-US" sz="1050" b="1" i="0" u="none" strike="noStrike" spc="-100" dirty="0">
                <a:solidFill>
                  <a:srgbClr val="E60012"/>
                </a:solidFill>
                <a:latin typeface="HiraginoUDSansStd-W5"/>
              </a:rPr>
              <a:t>ソーラーモードアプリ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も。</a:t>
            </a:r>
            <a:endParaRPr kumimoji="1" lang="ja-JP" altLang="en-US" sz="800" b="1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5B770117-4A7A-76E3-043C-AB376C0CBE28}"/>
              </a:ext>
            </a:extLst>
          </p:cNvPr>
          <p:cNvSpPr txBox="1"/>
          <p:nvPr/>
        </p:nvSpPr>
        <p:spPr>
          <a:xfrm>
            <a:off x="3282152" y="4703482"/>
            <a:ext cx="3841170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停電時でもお湯が使え</a:t>
            </a:r>
            <a:r>
              <a:rPr lang="ja-JP" altLang="en-US" sz="850" b="1" i="0" u="none" strike="noStrike" spc="-150" baseline="0" dirty="0">
                <a:solidFill>
                  <a:srgbClr val="000000"/>
                </a:solidFill>
                <a:latin typeface="HiraginoUDSansStd-W5"/>
              </a:rPr>
              <a:t>る</a:t>
            </a:r>
            <a:r>
              <a:rPr lang="ja-JP" altLang="en-US" sz="850" b="1" i="0" u="none" strike="noStrike" baseline="0" dirty="0">
                <a:solidFill>
                  <a:srgbClr val="000000"/>
                </a:solidFill>
                <a:latin typeface="HiraginoUDSansStd-W5"/>
              </a:rPr>
              <a:t>！  断水時には生活用水をカンタンに確保できる！</a:t>
            </a:r>
            <a:endParaRPr lang="en-US" altLang="ja-JP" sz="850" b="1" i="0" u="none" strike="noStrike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400"/>
              </a:lnSpc>
            </a:pP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停電に備え</a:t>
            </a:r>
            <a:r>
              <a:rPr lang="ja-JP" altLang="en-US" sz="850" b="1" i="0" u="none" strike="noStrike" spc="-300" dirty="0">
                <a:solidFill>
                  <a:srgbClr val="000000"/>
                </a:solidFill>
                <a:latin typeface="HiraginoUDSansStd-W5"/>
              </a:rPr>
              <a:t>、</a:t>
            </a:r>
            <a:r>
              <a:rPr lang="ja-JP" altLang="en-US" sz="850" b="1" i="0" u="none" strike="noStrike" spc="-100" dirty="0">
                <a:solidFill>
                  <a:srgbClr val="000000"/>
                </a:solidFill>
                <a:latin typeface="HiraginoUDSansStd-W5"/>
              </a:rPr>
              <a:t>貯湯タンクにお湯を満タン沸き上げ！断水に備えて浴槽に水はり。</a:t>
            </a:r>
            <a:endParaRPr kumimoji="1" lang="ja-JP" altLang="en-US" sz="850" b="1" spc="-100" dirty="0"/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A345603-45DC-6020-CC26-D7B495D7CC4F}"/>
              </a:ext>
            </a:extLst>
          </p:cNvPr>
          <p:cNvSpPr txBox="1"/>
          <p:nvPr/>
        </p:nvSpPr>
        <p:spPr>
          <a:xfrm>
            <a:off x="3282152" y="5164771"/>
            <a:ext cx="3730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altLang="ja-JP" sz="1000" b="1" i="0" u="none" strike="noStrike" baseline="0" dirty="0">
                <a:solidFill>
                  <a:srgbClr val="000000"/>
                </a:solidFill>
                <a:latin typeface="HiraginoUDSansStd-W5"/>
              </a:rPr>
              <a:t>3</a:t>
            </a: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本脚</a:t>
            </a:r>
            <a:r>
              <a:rPr lang="ja-JP" altLang="en-US" sz="800" b="1" i="0" u="none" strike="noStrike" spc="-80" baseline="0" dirty="0">
                <a:solidFill>
                  <a:srgbClr val="000000"/>
                </a:solidFill>
                <a:latin typeface="HiraginoUDSansStd-W5"/>
              </a:rPr>
              <a:t>で</a:t>
            </a:r>
            <a:r>
              <a:rPr lang="ja-JP" altLang="en-US" sz="1000" b="1" i="0" u="none" strike="noStrike" spc="-80" baseline="0" dirty="0">
                <a:solidFill>
                  <a:srgbClr val="E60012"/>
                </a:solidFill>
                <a:latin typeface="HiraginoUDSansStd-W5"/>
              </a:rPr>
              <a:t>クラス</a:t>
            </a:r>
            <a:r>
              <a:rPr lang="en-US" altLang="ja-JP" sz="1200" b="1" spc="-80" dirty="0">
                <a:solidFill>
                  <a:srgbClr val="E60012"/>
                </a:solidFill>
                <a:latin typeface="HiraginoUDSansStd-W5"/>
              </a:rPr>
              <a:t>S</a:t>
            </a:r>
            <a:r>
              <a:rPr lang="ja-JP" altLang="en-US" sz="1000" b="1" spc="-80" dirty="0">
                <a:solidFill>
                  <a:srgbClr val="E60012"/>
                </a:solidFill>
                <a:latin typeface="HiraginoUDSansStd-W5"/>
              </a:rPr>
              <a:t>対応   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の耐震設計</a:t>
            </a:r>
            <a:r>
              <a:rPr lang="ja-JP" altLang="en-US" sz="800" b="1" spc="-80" dirty="0">
                <a:solidFill>
                  <a:srgbClr val="000000"/>
                </a:solidFill>
                <a:latin typeface="HiraginoUDSansStd-W5"/>
              </a:rPr>
              <a:t>。</a:t>
            </a:r>
            <a:endParaRPr lang="en-US" altLang="ja-JP" sz="800" b="1" i="0" u="none" strike="noStrike" spc="-80" baseline="0" dirty="0">
              <a:solidFill>
                <a:srgbClr val="000000"/>
              </a:solidFill>
              <a:latin typeface="HiraginoUDSansStd-W5"/>
            </a:endParaRPr>
          </a:p>
          <a:p>
            <a:pPr>
              <a:lnSpc>
                <a:spcPts val="1200"/>
              </a:lnSpc>
            </a:pPr>
            <a:r>
              <a:rPr lang="ja-JP" altLang="en-US" sz="800" b="1" i="0" u="none" strike="noStrike" baseline="0" dirty="0">
                <a:solidFill>
                  <a:srgbClr val="000000"/>
                </a:solidFill>
                <a:latin typeface="HiraginoUDSansStd-W5"/>
              </a:rPr>
              <a:t>転倒</a:t>
            </a:r>
            <a:r>
              <a:rPr lang="ja-JP" altLang="en-US" sz="800" b="1" dirty="0">
                <a:solidFill>
                  <a:srgbClr val="000000"/>
                </a:solidFill>
                <a:latin typeface="HiraginoUDSansStd-W5"/>
              </a:rPr>
              <a:t>防止策として</a:t>
            </a:r>
            <a:r>
              <a:rPr lang="ja-JP" altLang="en-US" sz="1000" b="1" u="sng" spc="-30" dirty="0">
                <a:latin typeface="HiraginoUDSansStd-W5"/>
              </a:rPr>
              <a:t>脚の強度、設置方法にも配慮</a:t>
            </a:r>
            <a:r>
              <a:rPr lang="ja-JP" altLang="en-US" sz="1000" b="1" u="sng" spc="-500" dirty="0">
                <a:latin typeface="HiraginoUDSansStd-W5"/>
              </a:rPr>
              <a:t>。</a:t>
            </a: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r>
              <a:rPr lang="en-US" altLang="ja-JP" sz="600" b="1" dirty="0">
                <a:latin typeface="HiraginoUDSansStd-W5"/>
              </a:rPr>
              <a:t>460L</a:t>
            </a:r>
            <a:r>
              <a:rPr lang="ja-JP" altLang="en-US" sz="600" b="1" dirty="0">
                <a:latin typeface="HiraginoUDSansStd-W5"/>
              </a:rPr>
              <a:t>タイプはクラス</a:t>
            </a:r>
            <a:r>
              <a:rPr lang="en-US" altLang="ja-JP" sz="600" b="1" dirty="0">
                <a:latin typeface="HiraginoUDSansStd-W5"/>
              </a:rPr>
              <a:t>A</a:t>
            </a:r>
            <a:r>
              <a:rPr lang="ja-JP" altLang="en-US" sz="600" b="1" dirty="0">
                <a:latin typeface="HiraginoUDSansStd-W5"/>
              </a:rPr>
              <a:t>対応。</a:t>
            </a:r>
            <a:endParaRPr kumimoji="1" lang="ja-JP" altLang="en-US" sz="600" b="1" dirty="0"/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F646D104-A8BC-D595-81B8-6A5555100EC9}"/>
              </a:ext>
            </a:extLst>
          </p:cNvPr>
          <p:cNvSpPr txBox="1"/>
          <p:nvPr/>
        </p:nvSpPr>
        <p:spPr>
          <a:xfrm>
            <a:off x="4307407" y="5094817"/>
            <a:ext cx="152723" cy="234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ja-JP" altLang="en-US" sz="600" b="1" dirty="0">
                <a:solidFill>
                  <a:srgbClr val="E60012"/>
                </a:solidFill>
                <a:latin typeface="HiraginoUDSansStd-W5"/>
              </a:rPr>
              <a:t>★</a:t>
            </a:r>
            <a:endParaRPr kumimoji="1" lang="ja-JP" altLang="en-US" sz="600" b="1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7867FA82-70E4-0F7D-9E22-F544E442E03C}"/>
              </a:ext>
            </a:extLst>
          </p:cNvPr>
          <p:cNvSpPr txBox="1"/>
          <p:nvPr/>
        </p:nvSpPr>
        <p:spPr>
          <a:xfrm>
            <a:off x="3277975" y="5662718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rgbClr val="E60012"/>
                </a:solidFill>
              </a:rPr>
              <a:t>オールステンレス</a:t>
            </a:r>
            <a:r>
              <a:rPr kumimoji="1" lang="ja-JP" altLang="en-US" sz="800" b="1" dirty="0"/>
              <a:t>で</a:t>
            </a:r>
            <a:r>
              <a:rPr kumimoji="1" lang="ja-JP" altLang="en-US" sz="1000" b="1" u="sng" dirty="0"/>
              <a:t>耐腐食性と耐久性</a:t>
            </a:r>
            <a:r>
              <a:rPr kumimoji="1" lang="ja-JP" altLang="en-US" sz="800" b="1" dirty="0"/>
              <a:t>がさらに向</a:t>
            </a:r>
            <a:r>
              <a:rPr kumimoji="1" lang="ja-JP" altLang="en-US" sz="800" b="1" spc="-150" dirty="0"/>
              <a:t>上</a:t>
            </a:r>
            <a:r>
              <a:rPr kumimoji="1" lang="ja-JP" altLang="en-US" sz="800" b="1" spc="-500" dirty="0"/>
              <a:t>！</a:t>
            </a:r>
            <a:r>
              <a:rPr kumimoji="1" lang="ja-JP" altLang="en-US" sz="700" b="1" dirty="0"/>
              <a:t>（接続部を除く）</a:t>
            </a:r>
            <a:endParaRPr kumimoji="1" lang="ja-JP" altLang="en-US" sz="700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0C3888CC-0D5A-66AB-E29C-351336CDC9B1}"/>
              </a:ext>
            </a:extLst>
          </p:cNvPr>
          <p:cNvSpPr txBox="1"/>
          <p:nvPr/>
        </p:nvSpPr>
        <p:spPr>
          <a:xfrm>
            <a:off x="3277975" y="6093993"/>
            <a:ext cx="37404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/>
              <a:t>おふろのお湯を排水すると</a:t>
            </a:r>
            <a:r>
              <a:rPr kumimoji="1" lang="ja-JP" altLang="en-US" sz="1000" b="1" dirty="0">
                <a:solidFill>
                  <a:srgbClr val="E60012"/>
                </a:solidFill>
              </a:rPr>
              <a:t>自動で配管を洗</a:t>
            </a:r>
            <a:r>
              <a:rPr kumimoji="1" lang="ja-JP" altLang="en-US" sz="1000" b="1" spc="-150" dirty="0">
                <a:solidFill>
                  <a:srgbClr val="E60012"/>
                </a:solidFill>
              </a:rPr>
              <a:t>浄！</a:t>
            </a:r>
            <a:endParaRPr kumimoji="1" lang="ja-JP" altLang="en-US" sz="700" spc="-150" dirty="0"/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59B07D78-7B2F-E9A2-0AF4-F59C2E3C17C2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E59A3A1-2852-F57E-A0D9-581851405647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図 58">
            <a:extLst>
              <a:ext uri="{FF2B5EF4-FFF2-40B4-BE49-F238E27FC236}">
                <a16:creationId xmlns:a16="http://schemas.microsoft.com/office/drawing/2014/main" id="{907BCB0A-A4EC-2FCE-50F8-8676F9CEE24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57BC03CE-6320-239F-49DB-AF971EFCDE15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FDAEACA2-C6BE-A460-EB30-9EBB7410F027}"/>
              </a:ext>
            </a:extLst>
          </p:cNvPr>
          <p:cNvSpPr txBox="1"/>
          <p:nvPr/>
        </p:nvSpPr>
        <p:spPr>
          <a:xfrm>
            <a:off x="3702304" y="7098306"/>
            <a:ext cx="173310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対応リモコンなら</a:t>
            </a:r>
            <a:endParaRPr lang="en-US" altLang="ja-JP" sz="800" b="1" i="0" u="none" strike="noStrike" spc="-30" dirty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コロナ</a:t>
            </a:r>
            <a:r>
              <a:rPr lang="ja-JP" altLang="en-US" sz="800" b="1" i="0" u="none" strike="noStrike" spc="-120" dirty="0">
                <a:latin typeface="HiraginoUDSansStd-W5"/>
              </a:rPr>
              <a:t>快適ホームアプリを使って、</a:t>
            </a:r>
            <a:endParaRPr lang="en-US" altLang="ja-JP" sz="800" b="1" i="0" u="none" strike="noStrike" spc="-120" dirty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>
                <a:latin typeface="HiraginoUDSansStd-W5"/>
              </a:rPr>
              <a:t>遠隔操作や見える化が可能に。</a:t>
            </a:r>
            <a:endParaRPr lang="en-US" altLang="ja-JP" sz="800" b="1" i="0" u="none" strike="noStrike" spc="-120" dirty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>
                <a:latin typeface="HiraginoUDSansStd-W5"/>
              </a:rPr>
              <a:t>自宅や離れて暮らすご家族の見まもりもできます。</a:t>
            </a:r>
            <a:endParaRPr lang="ja-JP" altLang="en-US" b="1" spc="-120" dirty="0"/>
          </a:p>
        </p:txBody>
      </p: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C72B7808-67D1-7AC2-FAD3-0BD2038D5A8F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63" name="グループ化 62">
              <a:extLst>
                <a:ext uri="{FF2B5EF4-FFF2-40B4-BE49-F238E27FC236}">
                  <a16:creationId xmlns:a16="http://schemas.microsoft.com/office/drawing/2014/main" id="{D7FDE042-DF69-CB35-7F4C-5587DA1FAAF9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70" name="正方形/長方形 69">
                <a:extLst>
                  <a:ext uri="{FF2B5EF4-FFF2-40B4-BE49-F238E27FC236}">
                    <a16:creationId xmlns:a16="http://schemas.microsoft.com/office/drawing/2014/main" id="{895CC96D-8086-7EA6-9EBC-31F63BC1E7A2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1" name="正方形/長方形 70">
                <a:extLst>
                  <a:ext uri="{FF2B5EF4-FFF2-40B4-BE49-F238E27FC236}">
                    <a16:creationId xmlns:a16="http://schemas.microsoft.com/office/drawing/2014/main" id="{81995252-99E0-2BFA-AFA9-63AD86B95AE1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64" name="グループ化 63">
              <a:extLst>
                <a:ext uri="{FF2B5EF4-FFF2-40B4-BE49-F238E27FC236}">
                  <a16:creationId xmlns:a16="http://schemas.microsoft.com/office/drawing/2014/main" id="{CDD6C825-7197-F17F-6224-8E8CEA9A8C4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A9417C21-D83B-6D8C-D0F5-3833CE62B114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A05DDC5-C5D0-302D-4D69-76CCE0DADADB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72" name="グループ化 71">
            <a:extLst>
              <a:ext uri="{FF2B5EF4-FFF2-40B4-BE49-F238E27FC236}">
                <a16:creationId xmlns:a16="http://schemas.microsoft.com/office/drawing/2014/main" id="{DD9A4C99-5C97-E782-EBAE-9B022F98BC1F}"/>
              </a:ext>
            </a:extLst>
          </p:cNvPr>
          <p:cNvGrpSpPr/>
          <p:nvPr/>
        </p:nvGrpSpPr>
        <p:grpSpPr>
          <a:xfrm>
            <a:off x="3249344" y="7837725"/>
            <a:ext cx="2064256" cy="327818"/>
            <a:chOff x="3249344" y="7837725"/>
            <a:chExt cx="2064256" cy="327818"/>
          </a:xfrm>
        </p:grpSpPr>
        <p:grpSp>
          <p:nvGrpSpPr>
            <p:cNvPr id="73" name="グループ化 72">
              <a:extLst>
                <a:ext uri="{FF2B5EF4-FFF2-40B4-BE49-F238E27FC236}">
                  <a16:creationId xmlns:a16="http://schemas.microsoft.com/office/drawing/2014/main" id="{AA53CD5A-ABE2-E8C1-155E-375DE32D172E}"/>
                </a:ext>
              </a:extLst>
            </p:cNvPr>
            <p:cNvGrpSpPr/>
            <p:nvPr/>
          </p:nvGrpSpPr>
          <p:grpSpPr>
            <a:xfrm>
              <a:off x="3249344" y="7857766"/>
              <a:ext cx="2064256" cy="307777"/>
              <a:chOff x="3249344" y="7857766"/>
              <a:chExt cx="2064256" cy="307777"/>
            </a:xfrm>
          </p:grpSpPr>
          <p:grpSp>
            <p:nvGrpSpPr>
              <p:cNvPr id="77" name="グループ化 76">
                <a:extLst>
                  <a:ext uri="{FF2B5EF4-FFF2-40B4-BE49-F238E27FC236}">
                    <a16:creationId xmlns:a16="http://schemas.microsoft.com/office/drawing/2014/main" id="{D4BBA910-D8F9-E8DA-352F-7E2EA74B40EA}"/>
                  </a:ext>
                </a:extLst>
              </p:cNvPr>
              <p:cNvGrpSpPr/>
              <p:nvPr/>
            </p:nvGrpSpPr>
            <p:grpSpPr>
              <a:xfrm>
                <a:off x="3269632" y="7898104"/>
                <a:ext cx="2043968" cy="245458"/>
                <a:chOff x="537099" y="7898104"/>
                <a:chExt cx="2043968" cy="245458"/>
              </a:xfrm>
            </p:grpSpPr>
            <p:sp>
              <p:nvSpPr>
                <p:cNvPr id="81" name="正方形/長方形 80">
                  <a:extLst>
                    <a:ext uri="{FF2B5EF4-FFF2-40B4-BE49-F238E27FC236}">
                      <a16:creationId xmlns:a16="http://schemas.microsoft.com/office/drawing/2014/main" id="{DBDB2012-3AE3-E478-A45F-990FEE6CC9C0}"/>
                    </a:ext>
                  </a:extLst>
                </p:cNvPr>
                <p:cNvSpPr/>
                <p:nvPr/>
              </p:nvSpPr>
              <p:spPr>
                <a:xfrm>
                  <a:off x="537099" y="7898104"/>
                  <a:ext cx="245243" cy="245458"/>
                </a:xfrm>
                <a:prstGeom prst="rect">
                  <a:avLst/>
                </a:prstGeom>
                <a:solidFill>
                  <a:srgbClr val="00A0E9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2" name="正方形/長方形 81">
                  <a:extLst>
                    <a:ext uri="{FF2B5EF4-FFF2-40B4-BE49-F238E27FC236}">
                      <a16:creationId xmlns:a16="http://schemas.microsoft.com/office/drawing/2014/main" id="{835B7F54-C39F-9B2D-87C1-EF62EB510B2F}"/>
                    </a:ext>
                  </a:extLst>
                </p:cNvPr>
                <p:cNvSpPr/>
                <p:nvPr/>
              </p:nvSpPr>
              <p:spPr>
                <a:xfrm>
                  <a:off x="782343" y="7898104"/>
                  <a:ext cx="1798724" cy="245458"/>
                </a:xfrm>
                <a:prstGeom prst="rect">
                  <a:avLst/>
                </a:prstGeom>
                <a:solidFill>
                  <a:srgbClr val="0B3775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78" name="グループ化 77">
                <a:extLst>
                  <a:ext uri="{FF2B5EF4-FFF2-40B4-BE49-F238E27FC236}">
                    <a16:creationId xmlns:a16="http://schemas.microsoft.com/office/drawing/2014/main" id="{EC8A7115-54B5-69C7-3D4E-D196B17D6D66}"/>
                  </a:ext>
                </a:extLst>
              </p:cNvPr>
              <p:cNvGrpSpPr/>
              <p:nvPr/>
            </p:nvGrpSpPr>
            <p:grpSpPr>
              <a:xfrm>
                <a:off x="3249344" y="7857766"/>
                <a:ext cx="1600714" cy="307777"/>
                <a:chOff x="3249344" y="7857766"/>
                <a:chExt cx="1600714" cy="307777"/>
              </a:xfrm>
            </p:grpSpPr>
            <p:sp>
              <p:nvSpPr>
                <p:cNvPr id="79" name="テキスト ボックス 78">
                  <a:extLst>
                    <a:ext uri="{FF2B5EF4-FFF2-40B4-BE49-F238E27FC236}">
                      <a16:creationId xmlns:a16="http://schemas.microsoft.com/office/drawing/2014/main" id="{FEBFF82A-FC1E-0B7E-CAF3-FB6D4BEEB3DB}"/>
                    </a:ext>
                  </a:extLst>
                </p:cNvPr>
                <p:cNvSpPr txBox="1"/>
                <p:nvPr/>
              </p:nvSpPr>
              <p:spPr>
                <a:xfrm>
                  <a:off x="3506800" y="7880850"/>
                  <a:ext cx="1343258" cy="2616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1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レジリエンス機能</a:t>
                  </a:r>
                  <a:endParaRPr lang="ja-JP" altLang="en-US" sz="11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  <p:sp>
              <p:nvSpPr>
                <p:cNvPr id="80" name="テキスト ボックス 79">
                  <a:extLst>
                    <a:ext uri="{FF2B5EF4-FFF2-40B4-BE49-F238E27FC236}">
                      <a16:creationId xmlns:a16="http://schemas.microsoft.com/office/drawing/2014/main" id="{C197E095-E03D-C598-B75D-00EF53C6241D}"/>
                    </a:ext>
                  </a:extLst>
                </p:cNvPr>
                <p:cNvSpPr txBox="1"/>
                <p:nvPr/>
              </p:nvSpPr>
              <p:spPr>
                <a:xfrm>
                  <a:off x="3249344" y="7857766"/>
                  <a:ext cx="317264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1400" b="1" i="0" u="none" strike="noStrike" baseline="0" dirty="0">
                      <a:solidFill>
                        <a:srgbClr val="FFFFFF"/>
                      </a:solidFill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2</a:t>
                  </a:r>
                  <a:endParaRPr lang="ja-JP" altLang="en-US" sz="1400" b="1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</p:grp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33B3D096-2AE3-F7B7-4936-00738E0F63B7}"/>
                </a:ext>
              </a:extLst>
            </p:cNvPr>
            <p:cNvSpPr txBox="1"/>
            <p:nvPr/>
          </p:nvSpPr>
          <p:spPr>
            <a:xfrm rot="271158">
              <a:off x="4771638" y="7837725"/>
              <a:ext cx="338284" cy="182397"/>
            </a:xfrm>
            <a:prstGeom prst="rect">
              <a:avLst/>
            </a:prstGeom>
            <a:noFill/>
          </p:spPr>
          <p:txBody>
            <a:bodyPr wrap="square" rtlCol="0">
              <a:prstTxWarp prst="textSlantUp">
                <a:avLst/>
              </a:prstTxWarp>
              <a:spAutoFit/>
            </a:bodyPr>
            <a:lstStyle/>
            <a:p>
              <a:pPr algn="ctr"/>
              <a:r>
                <a:rPr kumimoji="1" lang="en-US" altLang="ja-JP" sz="400" spc="-20" dirty="0">
                  <a:solidFill>
                    <a:schemeClr val="bg1"/>
                  </a:solidFill>
                  <a:latin typeface="Constantia" panose="02030602050306030303" pitchFamily="18" charset="0"/>
                </a:rPr>
                <a:t>NEW</a:t>
              </a:r>
              <a:endParaRPr kumimoji="1" lang="ja-JP" altLang="en-US" sz="400" spc="-20" dirty="0">
                <a:solidFill>
                  <a:schemeClr val="bg1"/>
                </a:solidFill>
                <a:latin typeface="Constantia" panose="02030602050306030303" pitchFamily="18" charset="0"/>
              </a:endParaRPr>
            </a:p>
          </p:txBody>
        </p:sp>
      </p:grp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4787D330-A9E8-0A7F-6F26-60A5C55EF6EB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天気予報から自動で最適な沸き上げ運転ができます。</a:t>
            </a:r>
            <a:endParaRPr lang="ja-JP" altLang="en-US" b="1" spc="-50" dirty="0"/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D8F4DF7A-FB08-E44D-CAEE-7B3DF7F1FB18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85" name="テキスト ボックス 84">
            <a:extLst>
              <a:ext uri="{FF2B5EF4-FFF2-40B4-BE49-F238E27FC236}">
                <a16:creationId xmlns:a16="http://schemas.microsoft.com/office/drawing/2014/main" id="{F5D7361E-0898-DD2E-75E1-32A787BA4D5B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3814A80-3CA7-9873-22EC-4531B952F95C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76AAB306-0C43-8D55-0F7D-F8CED6E71E44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6A3787B-F640-85A7-8EB6-5466EB062D46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7765F0D9-57F1-DD42-653F-DEA0D109F8CD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90" name="図 89">
            <a:extLst>
              <a:ext uri="{FF2B5EF4-FFF2-40B4-BE49-F238E27FC236}">
                <a16:creationId xmlns:a16="http://schemas.microsoft.com/office/drawing/2014/main" id="{51AE87ED-C0E7-8810-875F-AB40849237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0A92F969-E96C-1B3E-915B-5A18AB8A855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" y="9390560"/>
            <a:ext cx="2629364" cy="615383"/>
          </a:xfrm>
          <a:prstGeom prst="rect">
            <a:avLst/>
          </a:prstGeom>
        </p:spPr>
      </p:pic>
      <p:pic>
        <p:nvPicPr>
          <p:cNvPr id="93" name="図 92">
            <a:extLst>
              <a:ext uri="{FF2B5EF4-FFF2-40B4-BE49-F238E27FC236}">
                <a16:creationId xmlns:a16="http://schemas.microsoft.com/office/drawing/2014/main" id="{18D720ED-7CB2-2F4F-91A4-D63C0DB50E3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142" y="9017015"/>
            <a:ext cx="1799953" cy="1004256"/>
          </a:xfrm>
          <a:prstGeom prst="rect">
            <a:avLst/>
          </a:prstGeom>
        </p:spPr>
      </p:pic>
      <p:pic>
        <p:nvPicPr>
          <p:cNvPr id="94" name="図 93">
            <a:extLst>
              <a:ext uri="{FF2B5EF4-FFF2-40B4-BE49-F238E27FC236}">
                <a16:creationId xmlns:a16="http://schemas.microsoft.com/office/drawing/2014/main" id="{F401ACA7-AFF4-4E91-C31A-EEAE2D7D267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97B39A1D-C35A-EB39-1631-E00975743B53}"/>
              </a:ext>
            </a:extLst>
          </p:cNvPr>
          <p:cNvSpPr txBox="1"/>
          <p:nvPr/>
        </p:nvSpPr>
        <p:spPr>
          <a:xfrm>
            <a:off x="5538063" y="7314273"/>
            <a:ext cx="21238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96" name="図 95">
            <a:extLst>
              <a:ext uri="{FF2B5EF4-FFF2-40B4-BE49-F238E27FC236}">
                <a16:creationId xmlns:a16="http://schemas.microsoft.com/office/drawing/2014/main" id="{45E8026B-EF3E-AADC-D3C1-4B591B14045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97" name="図 96">
            <a:extLst>
              <a:ext uri="{FF2B5EF4-FFF2-40B4-BE49-F238E27FC236}">
                <a16:creationId xmlns:a16="http://schemas.microsoft.com/office/drawing/2014/main" id="{7E04EB24-BB50-399E-4BB6-7F6D7E85213F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1333538-8B1F-DDAE-4E13-608E59E6A88E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73F29B68-07B0-8D46-7E03-070D6F2208D0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A95621E6-3664-B075-AA2C-3E59B2413DEF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06" name="グループ化 105">
              <a:extLst>
                <a:ext uri="{FF2B5EF4-FFF2-40B4-BE49-F238E27FC236}">
                  <a16:creationId xmlns:a16="http://schemas.microsoft.com/office/drawing/2014/main" id="{D411424A-8590-3E90-3B8C-C194D1EC1EDA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10" name="正方形/長方形 109">
                <a:extLst>
                  <a:ext uri="{FF2B5EF4-FFF2-40B4-BE49-F238E27FC236}">
                    <a16:creationId xmlns:a16="http://schemas.microsoft.com/office/drawing/2014/main" id="{D6AFB61E-6365-3281-BA30-8CA20644ACB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1" name="正方形/長方形 110">
                <a:extLst>
                  <a:ext uri="{FF2B5EF4-FFF2-40B4-BE49-F238E27FC236}">
                    <a16:creationId xmlns:a16="http://schemas.microsoft.com/office/drawing/2014/main" id="{6B2B92A1-A01D-C004-AF9C-15FA0CEFA34A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7" name="グループ化 106">
              <a:extLst>
                <a:ext uri="{FF2B5EF4-FFF2-40B4-BE49-F238E27FC236}">
                  <a16:creationId xmlns:a16="http://schemas.microsoft.com/office/drawing/2014/main" id="{0C10C49A-1083-902A-C8DA-3006C00E0AEA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08" name="テキスト ボックス 107">
                <a:extLst>
                  <a:ext uri="{FF2B5EF4-FFF2-40B4-BE49-F238E27FC236}">
                    <a16:creationId xmlns:a16="http://schemas.microsoft.com/office/drawing/2014/main" id="{F7AB0FA0-A79A-833F-6D34-F176343F6D04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5118F6FD-8A5E-2F82-5016-18D841EC02A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63D8879F-FDD7-3511-F974-888A2C7E8B6D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id="{FDA1F313-13B1-F246-755E-DEA80889F977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id="{0B86E18C-8915-C312-E9FF-6313D863A7AE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8" name="正方形/長方形 117">
                <a:extLst>
                  <a:ext uri="{FF2B5EF4-FFF2-40B4-BE49-F238E27FC236}">
                    <a16:creationId xmlns:a16="http://schemas.microsoft.com/office/drawing/2014/main" id="{9C3C1A13-1288-8175-1A6C-A5BB8CDFC52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14" name="グループ化 113">
              <a:extLst>
                <a:ext uri="{FF2B5EF4-FFF2-40B4-BE49-F238E27FC236}">
                  <a16:creationId xmlns:a16="http://schemas.microsoft.com/office/drawing/2014/main" id="{F967137C-CE62-AE36-DFC2-6EA9D8613C1C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15" name="テキスト ボックス 114">
                <a:extLst>
                  <a:ext uri="{FF2B5EF4-FFF2-40B4-BE49-F238E27FC236}">
                    <a16:creationId xmlns:a16="http://schemas.microsoft.com/office/drawing/2014/main" id="{31B19EFA-723C-7DDF-CD1D-FE26F7BE405A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09ED3DE8-7C44-B721-8001-0249F275920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B7CD7088-4FDF-CC48-8819-1157EEBDE2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20" name="グループ化 119">
              <a:extLst>
                <a:ext uri="{FF2B5EF4-FFF2-40B4-BE49-F238E27FC236}">
                  <a16:creationId xmlns:a16="http://schemas.microsoft.com/office/drawing/2014/main" id="{8F7DF765-72B5-A348-FE00-0240F851B686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24" name="正方形/長方形 123">
                <a:extLst>
                  <a:ext uri="{FF2B5EF4-FFF2-40B4-BE49-F238E27FC236}">
                    <a16:creationId xmlns:a16="http://schemas.microsoft.com/office/drawing/2014/main" id="{0FB8C09C-50A8-5F1C-8B59-3F01D230ED0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5" name="正方形/長方形 124">
                <a:extLst>
                  <a:ext uri="{FF2B5EF4-FFF2-40B4-BE49-F238E27FC236}">
                    <a16:creationId xmlns:a16="http://schemas.microsoft.com/office/drawing/2014/main" id="{B0FEC3D4-6AC1-8362-DDA8-9FC2FF6569C8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1" name="グループ化 120">
              <a:extLst>
                <a:ext uri="{FF2B5EF4-FFF2-40B4-BE49-F238E27FC236}">
                  <a16:creationId xmlns:a16="http://schemas.microsoft.com/office/drawing/2014/main" id="{47B14136-BAD5-C59F-4A9F-918801A17F1B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2" name="テキスト ボックス 121">
                <a:extLst>
                  <a:ext uri="{FF2B5EF4-FFF2-40B4-BE49-F238E27FC236}">
                    <a16:creationId xmlns:a16="http://schemas.microsoft.com/office/drawing/2014/main" id="{0FB2C5A7-71BE-5F07-633F-05600D9D8A5B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23" name="テキスト ボックス 122">
                <a:extLst>
                  <a:ext uri="{FF2B5EF4-FFF2-40B4-BE49-F238E27FC236}">
                    <a16:creationId xmlns:a16="http://schemas.microsoft.com/office/drawing/2014/main" id="{BE0673F5-F88F-8BBE-188C-0E63A5283F4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26" name="グループ化 125">
            <a:extLst>
              <a:ext uri="{FF2B5EF4-FFF2-40B4-BE49-F238E27FC236}">
                <a16:creationId xmlns:a16="http://schemas.microsoft.com/office/drawing/2014/main" id="{95B56513-2EF8-3B2F-7863-F90786077105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1100E6A8-A825-8530-7BCA-3504111F3A5D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1" name="正方形/長方形 130">
                <a:extLst>
                  <a:ext uri="{FF2B5EF4-FFF2-40B4-BE49-F238E27FC236}">
                    <a16:creationId xmlns:a16="http://schemas.microsoft.com/office/drawing/2014/main" id="{CB3875D6-724B-BEF0-04D6-4133B7B50CCD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DCC78F15-23E7-5A9C-BF6A-4785988B1B4F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8" name="グループ化 127">
              <a:extLst>
                <a:ext uri="{FF2B5EF4-FFF2-40B4-BE49-F238E27FC236}">
                  <a16:creationId xmlns:a16="http://schemas.microsoft.com/office/drawing/2014/main" id="{ABAB272B-EDDF-ABDA-B4E5-250873CDE648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29" name="テキスト ボックス 128">
                <a:extLst>
                  <a:ext uri="{FF2B5EF4-FFF2-40B4-BE49-F238E27FC236}">
                    <a16:creationId xmlns:a16="http://schemas.microsoft.com/office/drawing/2014/main" id="{C04E1B78-BE7B-5B41-D7D9-03E87A8289E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0" name="テキスト ボックス 129">
                <a:extLst>
                  <a:ext uri="{FF2B5EF4-FFF2-40B4-BE49-F238E27FC236}">
                    <a16:creationId xmlns:a16="http://schemas.microsoft.com/office/drawing/2014/main" id="{E69E5F2B-EA9E-CDC3-20AD-BC403CB92B3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33" name="グループ化 132">
            <a:extLst>
              <a:ext uri="{FF2B5EF4-FFF2-40B4-BE49-F238E27FC236}">
                <a16:creationId xmlns:a16="http://schemas.microsoft.com/office/drawing/2014/main" id="{D4AFE4F8-1F12-058C-3026-2B9B9D3F69D0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34" name="グループ化 133">
              <a:extLst>
                <a:ext uri="{FF2B5EF4-FFF2-40B4-BE49-F238E27FC236}">
                  <a16:creationId xmlns:a16="http://schemas.microsoft.com/office/drawing/2014/main" id="{337CD4A6-16C7-6B4D-6169-02BAB10E046E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38" name="正方形/長方形 137">
                <a:extLst>
                  <a:ext uri="{FF2B5EF4-FFF2-40B4-BE49-F238E27FC236}">
                    <a16:creationId xmlns:a16="http://schemas.microsoft.com/office/drawing/2014/main" id="{BC5E02DE-8D0D-2B3B-BC02-3821BAFA95B6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9" name="正方形/長方形 138">
                <a:extLst>
                  <a:ext uri="{FF2B5EF4-FFF2-40B4-BE49-F238E27FC236}">
                    <a16:creationId xmlns:a16="http://schemas.microsoft.com/office/drawing/2014/main" id="{6041EEFE-2E48-7A42-2B64-4C6A8305C0E3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35" name="グループ化 134">
              <a:extLst>
                <a:ext uri="{FF2B5EF4-FFF2-40B4-BE49-F238E27FC236}">
                  <a16:creationId xmlns:a16="http://schemas.microsoft.com/office/drawing/2014/main" id="{3ABAFCA5-6B8C-602E-239C-40D1F6A96515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36" name="テキスト ボックス 135">
                <a:extLst>
                  <a:ext uri="{FF2B5EF4-FFF2-40B4-BE49-F238E27FC236}">
                    <a16:creationId xmlns:a16="http://schemas.microsoft.com/office/drawing/2014/main" id="{6A20A9CF-8F6D-C858-A30D-130E5DB1B443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37" name="テキスト ボックス 136">
                <a:extLst>
                  <a:ext uri="{FF2B5EF4-FFF2-40B4-BE49-F238E27FC236}">
                    <a16:creationId xmlns:a16="http://schemas.microsoft.com/office/drawing/2014/main" id="{4B524FB6-BCC0-CD12-B602-290E474D35DD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0D3BD0E0-DBAA-30F7-FBDA-07C80099821F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41" name="テキスト ボックス 140">
            <a:extLst>
              <a:ext uri="{FF2B5EF4-FFF2-40B4-BE49-F238E27FC236}">
                <a16:creationId xmlns:a16="http://schemas.microsoft.com/office/drawing/2014/main" id="{D2AA93D1-6887-EE3C-5711-ADD22A2CFF12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42" name="テキスト ボックス 141">
            <a:extLst>
              <a:ext uri="{FF2B5EF4-FFF2-40B4-BE49-F238E27FC236}">
                <a16:creationId xmlns:a16="http://schemas.microsoft.com/office/drawing/2014/main" id="{53FD6C22-5884-4DB5-0C8A-ADF7909785ED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43" name="テキスト ボックス 142">
            <a:extLst>
              <a:ext uri="{FF2B5EF4-FFF2-40B4-BE49-F238E27FC236}">
                <a16:creationId xmlns:a16="http://schemas.microsoft.com/office/drawing/2014/main" id="{5870FF4A-1E5E-6001-081F-326B57E26EBE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A24E6243-2FF7-71CB-AFA3-11FFE3A8C42E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id="{5601F390-2080-6C38-774B-3B6E0CE7FE3B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6" name="グループ化 145">
            <a:extLst>
              <a:ext uri="{FF2B5EF4-FFF2-40B4-BE49-F238E27FC236}">
                <a16:creationId xmlns:a16="http://schemas.microsoft.com/office/drawing/2014/main" id="{40EEC5DB-D85A-D80B-3454-EADCDE2D59A4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47" name="グループ化 146">
              <a:extLst>
                <a:ext uri="{FF2B5EF4-FFF2-40B4-BE49-F238E27FC236}">
                  <a16:creationId xmlns:a16="http://schemas.microsoft.com/office/drawing/2014/main" id="{D9DD25C7-9DFF-399A-ABF8-E611CC365725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49" name="四角形: 角を丸くする 148">
                <a:extLst>
                  <a:ext uri="{FF2B5EF4-FFF2-40B4-BE49-F238E27FC236}">
                    <a16:creationId xmlns:a16="http://schemas.microsoft.com/office/drawing/2014/main" id="{E277784F-96B1-28A4-F212-4B4CE5AC3EA5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0" name="二等辺三角形 149">
                <a:extLst>
                  <a:ext uri="{FF2B5EF4-FFF2-40B4-BE49-F238E27FC236}">
                    <a16:creationId xmlns:a16="http://schemas.microsoft.com/office/drawing/2014/main" id="{12A81B81-9C72-522C-A478-364C165F08B5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ABA94E17-7DF6-5B4F-AC62-D97FF4AAA03D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0ED5210-BF6D-00C3-839B-14CC4BDC42EE}"/>
              </a:ext>
            </a:extLst>
          </p:cNvPr>
          <p:cNvSpPr txBox="1"/>
          <p:nvPr/>
        </p:nvSpPr>
        <p:spPr>
          <a:xfrm>
            <a:off x="531560" y="10026842"/>
            <a:ext cx="38303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b="1" spc="-50" dirty="0">
                <a:latin typeface="GothicBBBPro-Medium"/>
              </a:rPr>
              <a:t>※  </a:t>
            </a:r>
            <a:r>
              <a:rPr lang="ja-JP" altLang="en-US" sz="600" b="1" spc="-50" dirty="0">
                <a:latin typeface="GothicBBBPro-Medium"/>
              </a:rPr>
              <a:t>電力契約設定が昼間設定の場合、ソーラーモードおよびソーラーモード</a:t>
            </a:r>
            <a:endParaRPr lang="en-US" altLang="ja-JP" sz="600" b="1" spc="-50" dirty="0">
              <a:latin typeface="GothicBBBPro-Medium"/>
            </a:endParaRPr>
          </a:p>
          <a:p>
            <a:r>
              <a:rPr lang="en-US" altLang="ja-JP" sz="600" b="1" spc="-50" dirty="0">
                <a:latin typeface="GothicBBBPro-Medium"/>
              </a:rPr>
              <a:t>        </a:t>
            </a:r>
            <a:r>
              <a:rPr lang="ja-JP" altLang="en-US" sz="600" b="1" spc="-50" dirty="0">
                <a:latin typeface="GothicBBBPro-Medium"/>
              </a:rPr>
              <a:t>アプリ機能を使用できません。</a:t>
            </a:r>
            <a:endParaRPr lang="ja-JP" altLang="en-US" sz="600" b="1" spc="-5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1569FF0-28B5-BC1F-B7AE-334FD8ACE7AB}"/>
              </a:ext>
            </a:extLst>
          </p:cNvPr>
          <p:cNvSpPr txBox="1"/>
          <p:nvPr/>
        </p:nvSpPr>
        <p:spPr>
          <a:xfrm>
            <a:off x="1608967" y="2943000"/>
            <a:ext cx="29483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" spc="0" dirty="0"/>
              <a:t>※</a:t>
            </a:r>
            <a:endParaRPr kumimoji="1" lang="ja-JP" altLang="en-US" sz="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34DED7E-0BC4-C87D-F4A9-269F519FCD3E}"/>
              </a:ext>
            </a:extLst>
          </p:cNvPr>
          <p:cNvSpPr txBox="1"/>
          <p:nvPr/>
        </p:nvSpPr>
        <p:spPr>
          <a:xfrm>
            <a:off x="3296978" y="10007541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b="1" spc="-50" dirty="0">
                <a:latin typeface="GothicBBBPro-Medium"/>
              </a:rPr>
              <a:t>※  </a:t>
            </a:r>
            <a:r>
              <a:rPr lang="ja-JP" altLang="en-US" sz="600" b="1" spc="-50" dirty="0">
                <a:latin typeface="GothicBBBPro-Medium"/>
              </a:rPr>
              <a:t>停電している場合は一回満タンはできません。</a:t>
            </a:r>
            <a:endParaRPr lang="en-US" altLang="ja-JP" sz="600" b="1" spc="-50" dirty="0">
              <a:latin typeface="GothicBBBPro-Medium"/>
            </a:endParaRPr>
          </a:p>
          <a:p>
            <a:r>
              <a:rPr lang="ja-JP" altLang="en-US" sz="600" b="1" spc="-50" dirty="0">
                <a:latin typeface="GothicBBBPro-Medium"/>
              </a:rPr>
              <a:t>　  停電・断水している場合は水はりはできません。</a:t>
            </a:r>
            <a:endParaRPr lang="en-US" altLang="ja-JP" sz="600" b="1" spc="-50" dirty="0">
              <a:latin typeface="GothicBBBPro-Medium"/>
            </a:endParaRPr>
          </a:p>
          <a:p>
            <a:endParaRPr lang="en-US" altLang="ja-JP" sz="600" b="1" spc="-50" dirty="0">
              <a:latin typeface="GothicBBBPro-Medium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09B547F-10A7-E55F-CCBA-67D7B8B458E2}"/>
              </a:ext>
            </a:extLst>
          </p:cNvPr>
          <p:cNvSpPr txBox="1"/>
          <p:nvPr/>
        </p:nvSpPr>
        <p:spPr>
          <a:xfrm>
            <a:off x="1652238" y="9417722"/>
            <a:ext cx="87392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b="1" dirty="0">
                <a:latin typeface="GothicBBBPro-Medium"/>
              </a:rPr>
              <a:t>1</a:t>
            </a:r>
            <a:r>
              <a:rPr lang="ja-JP" altLang="en-US" sz="400" b="1" dirty="0">
                <a:latin typeface="GothicBBBPro-Medium"/>
              </a:rPr>
              <a:t>日当たりの昼間沸き上げ比率</a:t>
            </a:r>
            <a:endParaRPr lang="ja-JP" altLang="en-US" sz="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A21D18-AC9E-642B-8DC9-B06F4EA924A1}"/>
              </a:ext>
            </a:extLst>
          </p:cNvPr>
          <p:cNvSpPr txBox="1"/>
          <p:nvPr/>
        </p:nvSpPr>
        <p:spPr>
          <a:xfrm>
            <a:off x="5303618" y="10327548"/>
            <a:ext cx="2358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/>
              <a:t>●ハイグレードタイプを例に説明しております。</a:t>
            </a:r>
            <a:endParaRPr lang="en-US" altLang="ja-JP" sz="600" b="1" dirty="0"/>
          </a:p>
          <a:p>
            <a:r>
              <a:rPr lang="ja-JP" altLang="en-US" sz="600" b="1" dirty="0"/>
              <a:t>●詳しくはカタログをご覧ください。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7824DCB-9A9C-98B9-583C-5FFB91E0951C}"/>
              </a:ext>
            </a:extLst>
          </p:cNvPr>
          <p:cNvSpPr txBox="1"/>
          <p:nvPr/>
        </p:nvSpPr>
        <p:spPr>
          <a:xfrm>
            <a:off x="363450" y="6422989"/>
            <a:ext cx="7027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i="0" u="none" strike="noStrike" baseline="0" dirty="0">
                <a:latin typeface="HiraginoUDSansStd-W5"/>
              </a:rPr>
              <a:t>※1  </a:t>
            </a:r>
            <a:r>
              <a:rPr lang="ja-JP" altLang="en-US" sz="600" b="1" i="0" u="none" strike="noStrike" baseline="0" dirty="0">
                <a:latin typeface="GothicBBBPro-Medium"/>
              </a:rPr>
              <a:t>条</a:t>
            </a:r>
            <a:r>
              <a:rPr lang="ja-JP" altLang="en-US" sz="600" b="1" i="0" u="none" strike="noStrike" spc="-300" baseline="0" dirty="0">
                <a:latin typeface="GothicBBBPro-Medium"/>
              </a:rPr>
              <a:t>件</a:t>
            </a:r>
            <a:r>
              <a:rPr lang="ja-JP" altLang="en-US" sz="600" b="1" i="0" u="none" strike="noStrike" baseline="0" dirty="0">
                <a:latin typeface="GothicBBBPro-Medium"/>
              </a:rPr>
              <a:t>（当社試算</a:t>
            </a:r>
            <a:r>
              <a:rPr lang="ja-JP" altLang="en-US" sz="600" b="1" i="0" u="none" strike="noStrike" spc="-500" dirty="0">
                <a:latin typeface="GothicBBBPro-Medium"/>
              </a:rPr>
              <a:t>）</a:t>
            </a:r>
            <a:r>
              <a:rPr lang="ja-JP" altLang="en-US" sz="600" b="1" i="0" u="none" strike="noStrike" spc="-150" baseline="0" dirty="0">
                <a:latin typeface="GothicBBBPro-Medium"/>
              </a:rPr>
              <a:t>：</a:t>
            </a:r>
            <a:r>
              <a:rPr lang="ja-JP" altLang="en-US" sz="600" b="1" i="0" u="none" strike="noStrike" baseline="0" dirty="0">
                <a:latin typeface="GothicBBBPro-Medium"/>
              </a:rPr>
              <a:t>●東京地区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使用湯量</a:t>
            </a:r>
            <a:r>
              <a:rPr lang="en-US" altLang="ja-JP" sz="700" b="1" i="0" u="none" strike="noStrike" baseline="0" dirty="0">
                <a:latin typeface="GothicBBBPro-Medium"/>
              </a:rPr>
              <a:t>43</a:t>
            </a:r>
            <a:r>
              <a:rPr lang="en-US" altLang="ja-JP" sz="600" b="1" i="0" u="none" strike="noStrike" baseline="0" dirty="0">
                <a:latin typeface="GothicBBBPro-Medium"/>
              </a:rPr>
              <a:t>℃</a:t>
            </a:r>
            <a:r>
              <a:rPr lang="ja-JP" altLang="en-US" sz="600" b="1" i="0" u="none" strike="noStrike" baseline="0" dirty="0">
                <a:latin typeface="GothicBBBPro-Medium"/>
              </a:rPr>
              <a:t>換算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en-US" altLang="ja-JP" sz="750" b="1" i="0" u="none" strike="noStrike" baseline="0" dirty="0">
                <a:latin typeface="GothicBBBPro-Medium"/>
              </a:rPr>
              <a:t>421L</a:t>
            </a:r>
            <a:r>
              <a:rPr lang="ja-JP" altLang="en-US" sz="600" b="1" i="0" u="none" strike="noStrike" baseline="0" dirty="0">
                <a:latin typeface="GothicBBBPro-Medium"/>
              </a:rPr>
              <a:t>／日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運転モードはお買い上げ時の設定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i="0" u="none" strike="noStrike" spc="-20" dirty="0">
                <a:latin typeface="GothicBBBPro-Medium"/>
              </a:rPr>
              <a:t>東京電力</a:t>
            </a:r>
            <a:r>
              <a:rPr lang="ja-JP" altLang="en-US" sz="600" b="1" spc="-20" dirty="0">
                <a:latin typeface="GothicBBBPro-Medium"/>
              </a:rPr>
              <a:t>エナジーパートナー</a:t>
            </a:r>
            <a:r>
              <a:rPr lang="ja-JP" altLang="en-US" sz="600" b="1" i="0" u="none" strike="noStrike" baseline="0" dirty="0">
                <a:latin typeface="GothicBBBPro-Medium"/>
              </a:rPr>
              <a:t>「電化上手</a:t>
            </a:r>
            <a:r>
              <a:rPr lang="ja-JP" altLang="en-US" sz="600" b="1" i="0" u="none" strike="noStrike" spc="-300" baseline="0" dirty="0">
                <a:latin typeface="GothicBBBPro-Medium"/>
              </a:rPr>
              <a:t>」</a:t>
            </a:r>
            <a:r>
              <a:rPr lang="ja-JP" altLang="en-US" sz="600" b="1" i="0" u="none" strike="noStrike" baseline="0" dirty="0">
                <a:latin typeface="GothicBBBPro-Medium"/>
              </a:rPr>
              <a:t>基本料金含まず。燃料調整</a:t>
            </a:r>
            <a:r>
              <a:rPr lang="ja-JP" altLang="en-US" sz="600" b="1" dirty="0">
                <a:latin typeface="GothicBBBPro-Medium"/>
              </a:rPr>
              <a:t>額（政府</a:t>
            </a:r>
            <a:r>
              <a:rPr lang="ja-JP" altLang="en-US" sz="600" b="1" i="0" u="none" strike="noStrike" baseline="0" dirty="0">
                <a:latin typeface="GothicBBBPro-Medium"/>
              </a:rPr>
              <a:t>補助金含まず</a:t>
            </a:r>
            <a:r>
              <a:rPr lang="ja-JP" altLang="en-US" sz="600" b="1" spc="-500" dirty="0">
                <a:latin typeface="GothicBBBPro-Medium"/>
              </a:rPr>
              <a:t>）　　</a:t>
            </a:r>
            <a:r>
              <a:rPr lang="ja-JP" altLang="en-US" sz="600" b="1" i="0" u="none" strike="noStrike" baseline="0" dirty="0">
                <a:latin typeface="GothicBBBPro-Medium"/>
              </a:rPr>
              <a:t>、</a:t>
            </a:r>
            <a:endParaRPr lang="en-US" altLang="ja-JP" sz="600" b="1" i="0" u="none" strike="noStrike" baseline="0" dirty="0">
              <a:latin typeface="GothicBBBPro-Medium"/>
            </a:endParaRPr>
          </a:p>
          <a:p>
            <a:pPr algn="just"/>
            <a:r>
              <a:rPr lang="ja-JP" altLang="en-US" sz="600" b="1" dirty="0">
                <a:latin typeface="GothicBBBPro-Medium"/>
              </a:rPr>
              <a:t>　</a:t>
            </a:r>
            <a:r>
              <a:rPr lang="ja-JP" altLang="en-US" sz="600" b="1" i="0" u="none" strike="noStrike" baseline="0" dirty="0">
                <a:latin typeface="GothicBBBPro-Medium"/>
              </a:rPr>
              <a:t>再エネ賦課金含む。</a:t>
            </a:r>
            <a:r>
              <a:rPr lang="ja-JP" altLang="en-US" sz="600" b="1" spc="-700" dirty="0">
                <a:latin typeface="GothicBBBPro-Medium"/>
              </a:rPr>
              <a:t>　　　　 　　</a:t>
            </a:r>
            <a:r>
              <a:rPr lang="ja-JP" altLang="en-US" sz="600" b="1" i="0" u="none" strike="noStrike" baseline="0" dirty="0">
                <a:latin typeface="GothicBBBPro-Medium"/>
              </a:rPr>
              <a:t>（</a:t>
            </a:r>
            <a:r>
              <a:rPr lang="en-US" altLang="ja-JP" sz="750" b="1" i="0" u="none" strike="noStrike" spc="-10" dirty="0">
                <a:latin typeface="GothicBBBPro-Medium"/>
              </a:rPr>
              <a:t>2026</a:t>
            </a:r>
            <a:r>
              <a:rPr lang="ja-JP" altLang="en-US" sz="600" b="1" i="0" u="none" strike="noStrike" spc="-10" dirty="0">
                <a:latin typeface="GothicBBBPro-Medium"/>
              </a:rPr>
              <a:t>年</a:t>
            </a:r>
            <a:r>
              <a:rPr lang="en-US" altLang="ja-JP" sz="750" b="1" i="0" u="none" strike="noStrike" spc="-10" dirty="0">
                <a:latin typeface="GothicBBBPro-Medium"/>
              </a:rPr>
              <a:t>3</a:t>
            </a:r>
            <a:r>
              <a:rPr lang="ja-JP" altLang="en-US" sz="600" b="1" i="0" u="none" strike="noStrike" spc="-10" dirty="0">
                <a:latin typeface="GothicBBBPro-Medium"/>
              </a:rPr>
              <a:t>月</a:t>
            </a:r>
            <a:r>
              <a:rPr lang="ja-JP" altLang="en-US" sz="600" b="1" spc="-10" dirty="0">
                <a:latin typeface="GothicBBBPro-Medium"/>
              </a:rPr>
              <a:t>時点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i="0" u="none" strike="noStrike" spc="-10" dirty="0">
                <a:latin typeface="GothicBBBPro-Medium"/>
              </a:rPr>
              <a:t>当社調べ</a:t>
            </a:r>
            <a:r>
              <a:rPr lang="ja-JP" altLang="en-US" sz="600" b="1" i="0" u="none" strike="noStrike" spc="-300" baseline="0" dirty="0">
                <a:latin typeface="GothicBBBPro-Medium"/>
              </a:rPr>
              <a:t>）</a:t>
            </a:r>
            <a:r>
              <a:rPr lang="ja-JP" altLang="en-US" sz="600" b="1" i="0" u="none" strike="noStrike" baseline="0" dirty="0">
                <a:latin typeface="GothicBBBPro-Medium"/>
              </a:rPr>
              <a:t>●従来プランのままで新型エコキュートへ買い替えを想定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●お住まいの地域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</p:spTree>
    <p:extLst>
      <p:ext uri="{BB962C8B-B14F-4D97-AF65-F5344CB8AC3E}">
        <p14:creationId xmlns:p14="http://schemas.microsoft.com/office/powerpoint/2010/main" val="115705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2567044-8F20-7EF8-AE9A-C26B65057D39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E5AE7906-6C9C-49BA-E6E4-FAD397007FF9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4957677D-7B7D-72BF-72E7-E5C6631CBC34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454E252B-107B-C442-5CD4-DB7186112D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625A281C-F93C-00FA-C084-DAD0743E04A7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9" name="図 8">
                  <a:extLst>
                    <a:ext uri="{FF2B5EF4-FFF2-40B4-BE49-F238E27FC236}">
                      <a16:creationId xmlns:a16="http://schemas.microsoft.com/office/drawing/2014/main" id="{8038F399-9803-FCF2-230E-0B86407155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C6A25DB1-D77D-A4BB-4CFF-928D58592BEE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57C65F6-88A3-A886-6469-82032A5F4EF3}"/>
              </a:ext>
            </a:extLst>
          </p:cNvPr>
          <p:cNvSpPr txBox="1"/>
          <p:nvPr/>
        </p:nvSpPr>
        <p:spPr>
          <a:xfrm>
            <a:off x="225051" y="765842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cxnSp>
        <p:nvCxnSpPr>
          <p:cNvPr id="639" name="直線コネクタ 638">
            <a:extLst>
              <a:ext uri="{FF2B5EF4-FFF2-40B4-BE49-F238E27FC236}">
                <a16:creationId xmlns:a16="http://schemas.microsoft.com/office/drawing/2014/main" id="{E78FD322-D637-FB83-13C4-EDCF22F5A728}"/>
              </a:ext>
            </a:extLst>
          </p:cNvPr>
          <p:cNvCxnSpPr>
            <a:cxnSpLocks/>
          </p:cNvCxnSpPr>
          <p:nvPr/>
        </p:nvCxnSpPr>
        <p:spPr>
          <a:xfrm flipH="1">
            <a:off x="2569192" y="4993808"/>
            <a:ext cx="2440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7" name="直線コネクタ 776">
            <a:extLst>
              <a:ext uri="{FF2B5EF4-FFF2-40B4-BE49-F238E27FC236}">
                <a16:creationId xmlns:a16="http://schemas.microsoft.com/office/drawing/2014/main" id="{8A5D1147-6489-23DD-C611-21354B208C8A}"/>
              </a:ext>
            </a:extLst>
          </p:cNvPr>
          <p:cNvCxnSpPr>
            <a:cxnSpLocks/>
          </p:cNvCxnSpPr>
          <p:nvPr/>
        </p:nvCxnSpPr>
        <p:spPr>
          <a:xfrm flipH="1">
            <a:off x="2569191" y="8859991"/>
            <a:ext cx="469538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直線コネクタ 777">
            <a:extLst>
              <a:ext uri="{FF2B5EF4-FFF2-40B4-BE49-F238E27FC236}">
                <a16:creationId xmlns:a16="http://schemas.microsoft.com/office/drawing/2014/main" id="{D1FC9E05-FD9F-19B9-5EA4-028DF3364605}"/>
              </a:ext>
            </a:extLst>
          </p:cNvPr>
          <p:cNvCxnSpPr>
            <a:cxnSpLocks/>
          </p:cNvCxnSpPr>
          <p:nvPr/>
        </p:nvCxnSpPr>
        <p:spPr>
          <a:xfrm>
            <a:off x="4993276" y="1195239"/>
            <a:ext cx="0" cy="766475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9" name="直線コネクタ 778">
            <a:extLst>
              <a:ext uri="{FF2B5EF4-FFF2-40B4-BE49-F238E27FC236}">
                <a16:creationId xmlns:a16="http://schemas.microsoft.com/office/drawing/2014/main" id="{4F1DB034-9300-E52C-BFC0-1A5ECC9B5F36}"/>
              </a:ext>
            </a:extLst>
          </p:cNvPr>
          <p:cNvCxnSpPr>
            <a:cxnSpLocks/>
          </p:cNvCxnSpPr>
          <p:nvPr/>
        </p:nvCxnSpPr>
        <p:spPr>
          <a:xfrm flipH="1">
            <a:off x="2550532" y="1202100"/>
            <a:ext cx="15661" cy="93456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直線コネクタ 797">
            <a:extLst>
              <a:ext uri="{FF2B5EF4-FFF2-40B4-BE49-F238E27FC236}">
                <a16:creationId xmlns:a16="http://schemas.microsoft.com/office/drawing/2014/main" id="{5CA59000-6C1D-CE44-967D-320D43FF86CD}"/>
              </a:ext>
            </a:extLst>
          </p:cNvPr>
          <p:cNvCxnSpPr>
            <a:cxnSpLocks/>
          </p:cNvCxnSpPr>
          <p:nvPr/>
        </p:nvCxnSpPr>
        <p:spPr>
          <a:xfrm flipH="1">
            <a:off x="285720" y="6050407"/>
            <a:ext cx="2272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7" name="図 486">
            <a:extLst>
              <a:ext uri="{FF2B5EF4-FFF2-40B4-BE49-F238E27FC236}">
                <a16:creationId xmlns:a16="http://schemas.microsoft.com/office/drawing/2014/main" id="{A642B310-AA3E-9697-37A4-B9CE4334A7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288" y="1709872"/>
            <a:ext cx="1212280" cy="1248857"/>
          </a:xfrm>
          <a:prstGeom prst="rect">
            <a:avLst/>
          </a:prstGeom>
        </p:spPr>
      </p:pic>
      <p:pic>
        <p:nvPicPr>
          <p:cNvPr id="489" name="図 488">
            <a:extLst>
              <a:ext uri="{FF2B5EF4-FFF2-40B4-BE49-F238E27FC236}">
                <a16:creationId xmlns:a16="http://schemas.microsoft.com/office/drawing/2014/main" id="{AC6AF338-D657-A484-6CFF-DEAF972FCE9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93" y="1847952"/>
            <a:ext cx="1011104" cy="172436"/>
          </a:xfrm>
          <a:prstGeom prst="rect">
            <a:avLst/>
          </a:prstGeom>
        </p:spPr>
      </p:pic>
      <p:grpSp>
        <p:nvGrpSpPr>
          <p:cNvPr id="498" name="グループ化 497">
            <a:extLst>
              <a:ext uri="{FF2B5EF4-FFF2-40B4-BE49-F238E27FC236}">
                <a16:creationId xmlns:a16="http://schemas.microsoft.com/office/drawing/2014/main" id="{A20054FC-5CAE-9CCE-5A06-C94A2B605538}"/>
              </a:ext>
            </a:extLst>
          </p:cNvPr>
          <p:cNvGrpSpPr/>
          <p:nvPr/>
        </p:nvGrpSpPr>
        <p:grpSpPr>
          <a:xfrm>
            <a:off x="244987" y="1196702"/>
            <a:ext cx="2143765" cy="567386"/>
            <a:chOff x="283396" y="1202100"/>
            <a:chExt cx="2143765" cy="567386"/>
          </a:xfrm>
        </p:grpSpPr>
        <p:sp>
          <p:nvSpPr>
            <p:cNvPr id="499" name="正方形/長方形 498">
              <a:extLst>
                <a:ext uri="{FF2B5EF4-FFF2-40B4-BE49-F238E27FC236}">
                  <a16:creationId xmlns:a16="http://schemas.microsoft.com/office/drawing/2014/main" id="{18EB99EB-1584-118C-F646-E095EFD21918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0" name="テキスト ボックス 499">
              <a:extLst>
                <a:ext uri="{FF2B5EF4-FFF2-40B4-BE49-F238E27FC236}">
                  <a16:creationId xmlns:a16="http://schemas.microsoft.com/office/drawing/2014/main" id="{414C109F-EEE7-F586-890A-A3F2D019F5AC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501" name="グループ化 500">
              <a:extLst>
                <a:ext uri="{FF2B5EF4-FFF2-40B4-BE49-F238E27FC236}">
                  <a16:creationId xmlns:a16="http://schemas.microsoft.com/office/drawing/2014/main" id="{F6AF2C9A-932F-5F07-226F-989F7425437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06" name="正方形/長方形 505">
                <a:extLst>
                  <a:ext uri="{FF2B5EF4-FFF2-40B4-BE49-F238E27FC236}">
                    <a16:creationId xmlns:a16="http://schemas.microsoft.com/office/drawing/2014/main" id="{E2B8E0B6-A35C-E28A-BD70-B68DF3E6E40B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7" name="テキスト ボックス 506">
                <a:extLst>
                  <a:ext uri="{FF2B5EF4-FFF2-40B4-BE49-F238E27FC236}">
                    <a16:creationId xmlns:a16="http://schemas.microsoft.com/office/drawing/2014/main" id="{83387BB7-06B1-ABEA-9643-FD2B68FD9168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02" name="グループ化 501">
              <a:extLst>
                <a:ext uri="{FF2B5EF4-FFF2-40B4-BE49-F238E27FC236}">
                  <a16:creationId xmlns:a16="http://schemas.microsoft.com/office/drawing/2014/main" id="{9D4BF4EE-2AE6-4819-C1E5-1F7CD270417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04" name="正方形/長方形 503">
                <a:extLst>
                  <a:ext uri="{FF2B5EF4-FFF2-40B4-BE49-F238E27FC236}">
                    <a16:creationId xmlns:a16="http://schemas.microsoft.com/office/drawing/2014/main" id="{C74FB3C0-C3B1-8D1F-2AB2-D4509259AC7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5" name="テキスト ボックス 504">
                <a:extLst>
                  <a:ext uri="{FF2B5EF4-FFF2-40B4-BE49-F238E27FC236}">
                    <a16:creationId xmlns:a16="http://schemas.microsoft.com/office/drawing/2014/main" id="{A9A0B695-354B-466E-9A87-616A1104B351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03" name="直線コネクタ 502">
              <a:extLst>
                <a:ext uri="{FF2B5EF4-FFF2-40B4-BE49-F238E27FC236}">
                  <a16:creationId xmlns:a16="http://schemas.microsoft.com/office/drawing/2014/main" id="{8841B815-589D-1696-2918-7606278A1C9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9" name="グループ化 508">
            <a:extLst>
              <a:ext uri="{FF2B5EF4-FFF2-40B4-BE49-F238E27FC236}">
                <a16:creationId xmlns:a16="http://schemas.microsoft.com/office/drawing/2014/main" id="{2BAC392C-2220-F751-6836-0EF5C89C83C8}"/>
              </a:ext>
            </a:extLst>
          </p:cNvPr>
          <p:cNvGrpSpPr/>
          <p:nvPr/>
        </p:nvGrpSpPr>
        <p:grpSpPr>
          <a:xfrm>
            <a:off x="252226" y="2946164"/>
            <a:ext cx="534183" cy="251074"/>
            <a:chOff x="286727" y="2859702"/>
            <a:chExt cx="534183" cy="230832"/>
          </a:xfrm>
        </p:grpSpPr>
        <p:sp>
          <p:nvSpPr>
            <p:cNvPr id="518" name="矢印: 五方向 267">
              <a:extLst>
                <a:ext uri="{FF2B5EF4-FFF2-40B4-BE49-F238E27FC236}">
                  <a16:creationId xmlns:a16="http://schemas.microsoft.com/office/drawing/2014/main" id="{E54F47A0-E66F-3216-9947-A44A47279214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9" name="テキスト ボックス 518">
              <a:extLst>
                <a:ext uri="{FF2B5EF4-FFF2-40B4-BE49-F238E27FC236}">
                  <a16:creationId xmlns:a16="http://schemas.microsoft.com/office/drawing/2014/main" id="{CF5F101E-693C-719E-9F0B-FE309D7809D2}"/>
                </a:ext>
              </a:extLst>
            </p:cNvPr>
            <p:cNvSpPr txBox="1"/>
            <p:nvPr/>
          </p:nvSpPr>
          <p:spPr>
            <a:xfrm>
              <a:off x="286727" y="2859702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370L</a:t>
              </a:r>
              <a:endParaRPr lang="ja-JP" altLang="en-US" sz="900" dirty="0"/>
            </a:p>
          </p:txBody>
        </p:sp>
      </p:grpSp>
      <p:sp>
        <p:nvSpPr>
          <p:cNvPr id="510" name="テキスト ボックス 509">
            <a:extLst>
              <a:ext uri="{FF2B5EF4-FFF2-40B4-BE49-F238E27FC236}">
                <a16:creationId xmlns:a16="http://schemas.microsoft.com/office/drawing/2014/main" id="{8CB7D332-F959-5F4E-0CF0-2C944975E779}"/>
              </a:ext>
            </a:extLst>
          </p:cNvPr>
          <p:cNvSpPr txBox="1"/>
          <p:nvPr/>
        </p:nvSpPr>
        <p:spPr>
          <a:xfrm>
            <a:off x="624450" y="2892007"/>
            <a:ext cx="15038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CHP-37AZ2</a:t>
            </a:r>
            <a:endParaRPr lang="ja-JP" altLang="en-US" sz="1500" spc="100" dirty="0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80C4395-9BD1-B3FF-3E64-D94F0E2372DE}"/>
              </a:ext>
            </a:extLst>
          </p:cNvPr>
          <p:cNvGrpSpPr/>
          <p:nvPr/>
        </p:nvGrpSpPr>
        <p:grpSpPr>
          <a:xfrm>
            <a:off x="155714" y="3168834"/>
            <a:ext cx="1823422" cy="434380"/>
            <a:chOff x="155714" y="3168834"/>
            <a:chExt cx="1823422" cy="434380"/>
          </a:xfrm>
        </p:grpSpPr>
        <p:sp>
          <p:nvSpPr>
            <p:cNvPr id="511" name="テキスト ボックス 510">
              <a:extLst>
                <a:ext uri="{FF2B5EF4-FFF2-40B4-BE49-F238E27FC236}">
                  <a16:creationId xmlns:a16="http://schemas.microsoft.com/office/drawing/2014/main" id="{E7493B6B-3AB9-2335-4E7E-492636A83BB1}"/>
                </a:ext>
              </a:extLst>
            </p:cNvPr>
            <p:cNvSpPr txBox="1"/>
            <p:nvPr/>
          </p:nvSpPr>
          <p:spPr>
            <a:xfrm>
              <a:off x="165222" y="3168834"/>
              <a:ext cx="1503822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513" name="テキスト ボックス 512">
              <a:extLst>
                <a:ext uri="{FF2B5EF4-FFF2-40B4-BE49-F238E27FC236}">
                  <a16:creationId xmlns:a16="http://schemas.microsoft.com/office/drawing/2014/main" id="{B555CAFD-66CC-7E35-5BC1-97A005E08126}"/>
                </a:ext>
              </a:extLst>
            </p:cNvPr>
            <p:cNvSpPr txBox="1"/>
            <p:nvPr/>
          </p:nvSpPr>
          <p:spPr>
            <a:xfrm>
              <a:off x="155714" y="3341604"/>
              <a:ext cx="1823422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238</a:t>
              </a:r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11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126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8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520" name="テキスト ボックス 519">
            <a:extLst>
              <a:ext uri="{FF2B5EF4-FFF2-40B4-BE49-F238E27FC236}">
                <a16:creationId xmlns:a16="http://schemas.microsoft.com/office/drawing/2014/main" id="{498D2798-8478-8A4F-FE20-DADA8EC2269D}"/>
              </a:ext>
            </a:extLst>
          </p:cNvPr>
          <p:cNvSpPr txBox="1"/>
          <p:nvPr/>
        </p:nvSpPr>
        <p:spPr>
          <a:xfrm>
            <a:off x="172890" y="2675344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CHP-46AZ2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522" name="グループ化 521">
            <a:extLst>
              <a:ext uri="{FF2B5EF4-FFF2-40B4-BE49-F238E27FC236}">
                <a16:creationId xmlns:a16="http://schemas.microsoft.com/office/drawing/2014/main" id="{BE633ACD-4A10-0816-3E52-B32FF99EB195}"/>
              </a:ext>
            </a:extLst>
          </p:cNvPr>
          <p:cNvGrpSpPr/>
          <p:nvPr/>
        </p:nvGrpSpPr>
        <p:grpSpPr>
          <a:xfrm>
            <a:off x="258289" y="4942253"/>
            <a:ext cx="534183" cy="230832"/>
            <a:chOff x="292790" y="2852878"/>
            <a:chExt cx="534183" cy="230832"/>
          </a:xfrm>
        </p:grpSpPr>
        <p:sp>
          <p:nvSpPr>
            <p:cNvPr id="531" name="矢印: 五方向 282">
              <a:extLst>
                <a:ext uri="{FF2B5EF4-FFF2-40B4-BE49-F238E27FC236}">
                  <a16:creationId xmlns:a16="http://schemas.microsoft.com/office/drawing/2014/main" id="{B476057A-3221-6907-B3B6-8B5B2721CEAE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2" name="テキスト ボックス 531">
              <a:extLst>
                <a:ext uri="{FF2B5EF4-FFF2-40B4-BE49-F238E27FC236}">
                  <a16:creationId xmlns:a16="http://schemas.microsoft.com/office/drawing/2014/main" id="{B871F68C-5AD1-13DE-A3FE-C5B3FCB5C0AE}"/>
                </a:ext>
              </a:extLst>
            </p:cNvPr>
            <p:cNvSpPr txBox="1"/>
            <p:nvPr/>
          </p:nvSpPr>
          <p:spPr>
            <a:xfrm>
              <a:off x="292790" y="2852878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460L</a:t>
              </a:r>
              <a:endParaRPr lang="ja-JP" altLang="en-US" sz="900" dirty="0"/>
            </a:p>
          </p:txBody>
        </p:sp>
      </p:grpSp>
      <p:sp>
        <p:nvSpPr>
          <p:cNvPr id="523" name="テキスト ボックス 522">
            <a:extLst>
              <a:ext uri="{FF2B5EF4-FFF2-40B4-BE49-F238E27FC236}">
                <a16:creationId xmlns:a16="http://schemas.microsoft.com/office/drawing/2014/main" id="{9DD3D7EF-FE01-0809-193C-1AA8B54AE7CC}"/>
              </a:ext>
            </a:extLst>
          </p:cNvPr>
          <p:cNvSpPr txBox="1"/>
          <p:nvPr/>
        </p:nvSpPr>
        <p:spPr>
          <a:xfrm>
            <a:off x="624450" y="4899286"/>
            <a:ext cx="15038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CHP-46AZ2</a:t>
            </a:r>
          </a:p>
        </p:txBody>
      </p:sp>
      <p:sp>
        <p:nvSpPr>
          <p:cNvPr id="524" name="テキスト ボックス 523">
            <a:extLst>
              <a:ext uri="{FF2B5EF4-FFF2-40B4-BE49-F238E27FC236}">
                <a16:creationId xmlns:a16="http://schemas.microsoft.com/office/drawing/2014/main" id="{0C925931-988D-F083-FE52-EDD04E9B351A}"/>
              </a:ext>
            </a:extLst>
          </p:cNvPr>
          <p:cNvSpPr txBox="1"/>
          <p:nvPr/>
        </p:nvSpPr>
        <p:spPr>
          <a:xfrm>
            <a:off x="165222" y="5179077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526" name="テキスト ボックス 525">
            <a:extLst>
              <a:ext uri="{FF2B5EF4-FFF2-40B4-BE49-F238E27FC236}">
                <a16:creationId xmlns:a16="http://schemas.microsoft.com/office/drawing/2014/main" id="{E7E4A564-5267-839A-F2AA-AA4E41947EF7}"/>
              </a:ext>
            </a:extLst>
          </p:cNvPr>
          <p:cNvSpPr txBox="1"/>
          <p:nvPr/>
        </p:nvSpPr>
        <p:spPr>
          <a:xfrm>
            <a:off x="172890" y="5367551"/>
            <a:ext cx="19130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352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232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33" name="グループ化 532">
            <a:extLst>
              <a:ext uri="{FF2B5EF4-FFF2-40B4-BE49-F238E27FC236}">
                <a16:creationId xmlns:a16="http://schemas.microsoft.com/office/drawing/2014/main" id="{AE09D1FD-9EF5-F2DA-5E90-13A9460C1A3B}"/>
              </a:ext>
            </a:extLst>
          </p:cNvPr>
          <p:cNvGrpSpPr/>
          <p:nvPr/>
        </p:nvGrpSpPr>
        <p:grpSpPr>
          <a:xfrm>
            <a:off x="136591" y="3904640"/>
            <a:ext cx="2418321" cy="655551"/>
            <a:chOff x="197860" y="8062114"/>
            <a:chExt cx="2418321" cy="655551"/>
          </a:xfrm>
        </p:grpSpPr>
        <p:grpSp>
          <p:nvGrpSpPr>
            <p:cNvPr id="534" name="グループ化 533">
              <a:extLst>
                <a:ext uri="{FF2B5EF4-FFF2-40B4-BE49-F238E27FC236}">
                  <a16:creationId xmlns:a16="http://schemas.microsoft.com/office/drawing/2014/main" id="{7C5A9C48-335D-FA04-05C9-D4AE39C5E7DF}"/>
                </a:ext>
              </a:extLst>
            </p:cNvPr>
            <p:cNvGrpSpPr/>
            <p:nvPr/>
          </p:nvGrpSpPr>
          <p:grpSpPr>
            <a:xfrm>
              <a:off x="197860" y="8062114"/>
              <a:ext cx="1968821" cy="655551"/>
              <a:chOff x="197860" y="2975457"/>
              <a:chExt cx="1968821" cy="655551"/>
            </a:xfrm>
          </p:grpSpPr>
          <p:grpSp>
            <p:nvGrpSpPr>
              <p:cNvPr id="538" name="グループ化 537">
                <a:extLst>
                  <a:ext uri="{FF2B5EF4-FFF2-40B4-BE49-F238E27FC236}">
                    <a16:creationId xmlns:a16="http://schemas.microsoft.com/office/drawing/2014/main" id="{DB8E95A6-F9E9-240C-F7E7-630CB0B609F1}"/>
                  </a:ext>
                </a:extLst>
              </p:cNvPr>
              <p:cNvGrpSpPr/>
              <p:nvPr/>
            </p:nvGrpSpPr>
            <p:grpSpPr>
              <a:xfrm>
                <a:off x="293373" y="3021789"/>
                <a:ext cx="534183" cy="230832"/>
                <a:chOff x="289465" y="2856243"/>
                <a:chExt cx="534183" cy="230832"/>
              </a:xfrm>
            </p:grpSpPr>
            <p:sp>
              <p:nvSpPr>
                <p:cNvPr id="567" name="矢印: 五方向 296">
                  <a:extLst>
                    <a:ext uri="{FF2B5EF4-FFF2-40B4-BE49-F238E27FC236}">
                      <a16:creationId xmlns:a16="http://schemas.microsoft.com/office/drawing/2014/main" id="{4AF8B1EB-95E4-BFF1-1139-85A02B22540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68" name="テキスト ボックス 567">
                  <a:extLst>
                    <a:ext uri="{FF2B5EF4-FFF2-40B4-BE49-F238E27FC236}">
                      <a16:creationId xmlns:a16="http://schemas.microsoft.com/office/drawing/2014/main" id="{CA989B50-1B5E-7FE7-845D-DED9AB01953E}"/>
                    </a:ext>
                  </a:extLst>
                </p:cNvPr>
                <p:cNvSpPr txBox="1"/>
                <p:nvPr/>
              </p:nvSpPr>
              <p:spPr>
                <a:xfrm>
                  <a:off x="289465" y="2856243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559" name="テキスト ボックス 558">
                <a:extLst>
                  <a:ext uri="{FF2B5EF4-FFF2-40B4-BE49-F238E27FC236}">
                    <a16:creationId xmlns:a16="http://schemas.microsoft.com/office/drawing/2014/main" id="{6E6A9194-F77E-487D-7FD3-56C8F2A1C1BA}"/>
                  </a:ext>
                </a:extLst>
              </p:cNvPr>
              <p:cNvSpPr txBox="1"/>
              <p:nvPr/>
            </p:nvSpPr>
            <p:spPr>
              <a:xfrm>
                <a:off x="662859" y="2975457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CHP-37AZ2-2</a:t>
                </a:r>
                <a:endParaRPr lang="ja-JP" altLang="en-US" sz="1500" spc="100" dirty="0"/>
              </a:p>
            </p:txBody>
          </p:sp>
          <p:sp>
            <p:nvSpPr>
              <p:cNvPr id="560" name="テキスト ボックス 559">
                <a:extLst>
                  <a:ext uri="{FF2B5EF4-FFF2-40B4-BE49-F238E27FC236}">
                    <a16:creationId xmlns:a16="http://schemas.microsoft.com/office/drawing/2014/main" id="{2FB6988F-3E0C-BCF5-DDE8-EB712867FC5F}"/>
                  </a:ext>
                </a:extLst>
              </p:cNvPr>
              <p:cNvSpPr txBox="1"/>
              <p:nvPr/>
            </p:nvSpPr>
            <p:spPr>
              <a:xfrm>
                <a:off x="202841" y="3215945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562" name="テキスト ボックス 561">
                <a:extLst>
                  <a:ext uri="{FF2B5EF4-FFF2-40B4-BE49-F238E27FC236}">
                    <a16:creationId xmlns:a16="http://schemas.microsoft.com/office/drawing/2014/main" id="{44EB29B5-D11D-E628-B8A7-06D942D2C5F1}"/>
                  </a:ext>
                </a:extLst>
              </p:cNvPr>
              <p:cNvSpPr txBox="1"/>
              <p:nvPr/>
            </p:nvSpPr>
            <p:spPr>
              <a:xfrm>
                <a:off x="197860" y="3369398"/>
                <a:ext cx="1861667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1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</a:t>
                </a:r>
                <a:r>
                  <a:rPr lang="en-US" altLang="ja-JP" sz="11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271</a:t>
                </a:r>
                <a:r>
                  <a:rPr lang="en-US" altLang="zh-CN" sz="11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1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6</a:t>
                </a:r>
                <a:r>
                  <a:rPr lang="en-US" altLang="zh-CN" sz="11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11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</a:t>
                </a:r>
                <a:r>
                  <a:rPr lang="en-US" altLang="ja-JP" sz="8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156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p:grpSp>
        <p:grpSp>
          <p:nvGrpSpPr>
            <p:cNvPr id="535" name="グループ化 534">
              <a:extLst>
                <a:ext uri="{FF2B5EF4-FFF2-40B4-BE49-F238E27FC236}">
                  <a16:creationId xmlns:a16="http://schemas.microsoft.com/office/drawing/2014/main" id="{C18CA972-270F-4F38-565A-9D1F52D84CA7}"/>
                </a:ext>
              </a:extLst>
            </p:cNvPr>
            <p:cNvGrpSpPr/>
            <p:nvPr/>
          </p:nvGrpSpPr>
          <p:grpSpPr>
            <a:xfrm>
              <a:off x="2011944" y="8116214"/>
              <a:ext cx="604237" cy="222240"/>
              <a:chOff x="2005278" y="4148560"/>
              <a:chExt cx="604237" cy="222240"/>
            </a:xfrm>
          </p:grpSpPr>
          <p:sp>
            <p:nvSpPr>
              <p:cNvPr id="536" name="テキスト ボックス 535">
                <a:extLst>
                  <a:ext uri="{FF2B5EF4-FFF2-40B4-BE49-F238E27FC236}">
                    <a16:creationId xmlns:a16="http://schemas.microsoft.com/office/drawing/2014/main" id="{9482662A-C511-801C-14C8-5A36991E2CC1}"/>
                  </a:ext>
                </a:extLst>
              </p:cNvPr>
              <p:cNvSpPr txBox="1"/>
              <p:nvPr/>
            </p:nvSpPr>
            <p:spPr>
              <a:xfrm>
                <a:off x="2005278" y="4148560"/>
                <a:ext cx="604237" cy="22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エマージェンシー</a:t>
                </a:r>
                <a:endParaRPr kumimoji="1" lang="en-US" altLang="ja-JP" sz="500" b="1" spc="-100" dirty="0">
                  <a:solidFill>
                    <a:srgbClr val="E70012"/>
                  </a:solidFill>
                </a:endParaRPr>
              </a:p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ストップ機能付き</a:t>
                </a:r>
              </a:p>
            </p:txBody>
          </p:sp>
          <p:sp>
            <p:nvSpPr>
              <p:cNvPr id="537" name="正方形/長方形 536">
                <a:extLst>
                  <a:ext uri="{FF2B5EF4-FFF2-40B4-BE49-F238E27FC236}">
                    <a16:creationId xmlns:a16="http://schemas.microsoft.com/office/drawing/2014/main" id="{0D549B5E-3549-D14A-E1E6-6045537C9E83}"/>
                  </a:ext>
                </a:extLst>
              </p:cNvPr>
              <p:cNvSpPr/>
              <p:nvPr/>
            </p:nvSpPr>
            <p:spPr>
              <a:xfrm>
                <a:off x="2071222" y="4177560"/>
                <a:ext cx="474188" cy="144560"/>
              </a:xfrm>
              <a:prstGeom prst="rect">
                <a:avLst/>
              </a:prstGeom>
              <a:noFill/>
              <a:ln w="6350">
                <a:solidFill>
                  <a:srgbClr val="E7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572" name="図 571">
            <a:extLst>
              <a:ext uri="{FF2B5EF4-FFF2-40B4-BE49-F238E27FC236}">
                <a16:creationId xmlns:a16="http://schemas.microsoft.com/office/drawing/2014/main" id="{58BE3C8E-87BF-EFA9-ADC2-E36DDAA8009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18" y="1715043"/>
            <a:ext cx="1180927" cy="1340300"/>
          </a:xfrm>
          <a:prstGeom prst="rect">
            <a:avLst/>
          </a:prstGeom>
        </p:spPr>
      </p:pic>
      <p:grpSp>
        <p:nvGrpSpPr>
          <p:cNvPr id="574" name="グループ化 573">
            <a:extLst>
              <a:ext uri="{FF2B5EF4-FFF2-40B4-BE49-F238E27FC236}">
                <a16:creationId xmlns:a16="http://schemas.microsoft.com/office/drawing/2014/main" id="{763695BD-6A3F-2716-7873-55199F819780}"/>
              </a:ext>
            </a:extLst>
          </p:cNvPr>
          <p:cNvGrpSpPr/>
          <p:nvPr/>
        </p:nvGrpSpPr>
        <p:grpSpPr>
          <a:xfrm>
            <a:off x="2691893" y="1176711"/>
            <a:ext cx="2143765" cy="567386"/>
            <a:chOff x="283396" y="1202100"/>
            <a:chExt cx="2143765" cy="567386"/>
          </a:xfrm>
        </p:grpSpPr>
        <p:sp>
          <p:nvSpPr>
            <p:cNvPr id="575" name="正方形/長方形 574">
              <a:extLst>
                <a:ext uri="{FF2B5EF4-FFF2-40B4-BE49-F238E27FC236}">
                  <a16:creationId xmlns:a16="http://schemas.microsoft.com/office/drawing/2014/main" id="{1821BD10-84F1-9FF2-7245-64D8EAF355C0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6" name="テキスト ボックス 575">
              <a:extLst>
                <a:ext uri="{FF2B5EF4-FFF2-40B4-BE49-F238E27FC236}">
                  <a16:creationId xmlns:a16="http://schemas.microsoft.com/office/drawing/2014/main" id="{5CB641DA-6289-799D-F023-F84106B1BC7F}"/>
                </a:ext>
              </a:extLst>
            </p:cNvPr>
            <p:cNvSpPr txBox="1"/>
            <p:nvPr/>
          </p:nvSpPr>
          <p:spPr>
            <a:xfrm>
              <a:off x="515638" y="1249500"/>
              <a:ext cx="1812610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</a:t>
              </a:r>
              <a:r>
                <a:rPr lang="ja-JP" altLang="en-US" sz="1200" b="1" spc="-120" dirty="0">
                  <a:solidFill>
                    <a:srgbClr val="FFFFFF"/>
                  </a:solidFill>
                  <a:latin typeface="HiraginoUDSansStd-W6"/>
                </a:rPr>
                <a:t>  </a:t>
              </a:r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エコキュート</a:t>
              </a:r>
              <a:endParaRPr lang="ja-JP" altLang="en-US" sz="1200" b="1" spc="-120" dirty="0"/>
            </a:p>
          </p:txBody>
        </p:sp>
        <p:grpSp>
          <p:nvGrpSpPr>
            <p:cNvPr id="577" name="グループ化 576">
              <a:extLst>
                <a:ext uri="{FF2B5EF4-FFF2-40B4-BE49-F238E27FC236}">
                  <a16:creationId xmlns:a16="http://schemas.microsoft.com/office/drawing/2014/main" id="{CAAD6897-7683-02DD-3CBE-B5DF2523A446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82" name="正方形/長方形 581">
                <a:extLst>
                  <a:ext uri="{FF2B5EF4-FFF2-40B4-BE49-F238E27FC236}">
                    <a16:creationId xmlns:a16="http://schemas.microsoft.com/office/drawing/2014/main" id="{27DC2C31-D3AB-66ED-34E4-7AE025ACB05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3" name="テキスト ボックス 582">
                <a:extLst>
                  <a:ext uri="{FF2B5EF4-FFF2-40B4-BE49-F238E27FC236}">
                    <a16:creationId xmlns:a16="http://schemas.microsoft.com/office/drawing/2014/main" id="{E5141BB3-27DE-1A09-8227-17B7A5DFBB7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78" name="グループ化 577">
              <a:extLst>
                <a:ext uri="{FF2B5EF4-FFF2-40B4-BE49-F238E27FC236}">
                  <a16:creationId xmlns:a16="http://schemas.microsoft.com/office/drawing/2014/main" id="{92A3E5B6-BCA6-1387-4BA0-48A8A43CD26F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80" name="正方形/長方形 579">
                <a:extLst>
                  <a:ext uri="{FF2B5EF4-FFF2-40B4-BE49-F238E27FC236}">
                    <a16:creationId xmlns:a16="http://schemas.microsoft.com/office/drawing/2014/main" id="{0B78A37A-2124-71C6-A654-8443AF7BD71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81" name="テキスト ボックス 580">
                <a:extLst>
                  <a:ext uri="{FF2B5EF4-FFF2-40B4-BE49-F238E27FC236}">
                    <a16:creationId xmlns:a16="http://schemas.microsoft.com/office/drawing/2014/main" id="{D766976F-E205-7839-144B-488F3BAEEB38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79" name="直線コネクタ 578">
              <a:extLst>
                <a:ext uri="{FF2B5EF4-FFF2-40B4-BE49-F238E27FC236}">
                  <a16:creationId xmlns:a16="http://schemas.microsoft.com/office/drawing/2014/main" id="{1D5F677D-B309-4277-038E-BD32DD091D91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85" name="図 584">
            <a:extLst>
              <a:ext uri="{FF2B5EF4-FFF2-40B4-BE49-F238E27FC236}">
                <a16:creationId xmlns:a16="http://schemas.microsoft.com/office/drawing/2014/main" id="{C4FAFA7F-006A-FDB7-7930-082CF5F505A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599" y="1851163"/>
            <a:ext cx="1011104" cy="172436"/>
          </a:xfrm>
          <a:prstGeom prst="rect">
            <a:avLst/>
          </a:prstGeom>
        </p:spPr>
      </p:pic>
      <p:sp>
        <p:nvSpPr>
          <p:cNvPr id="626" name="テキスト ボックス 625">
            <a:extLst>
              <a:ext uri="{FF2B5EF4-FFF2-40B4-BE49-F238E27FC236}">
                <a16:creationId xmlns:a16="http://schemas.microsoft.com/office/drawing/2014/main" id="{3F058DFF-2C32-7C89-2840-E4066EFBD556}"/>
              </a:ext>
            </a:extLst>
          </p:cNvPr>
          <p:cNvSpPr txBox="1"/>
          <p:nvPr/>
        </p:nvSpPr>
        <p:spPr>
          <a:xfrm>
            <a:off x="2627056" y="2655207"/>
            <a:ext cx="111766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CHP-HXE37AZ2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628" name="グループ化 627">
            <a:extLst>
              <a:ext uri="{FF2B5EF4-FFF2-40B4-BE49-F238E27FC236}">
                <a16:creationId xmlns:a16="http://schemas.microsoft.com/office/drawing/2014/main" id="{366936A1-DAAA-9B9C-3B78-F09423C5A755}"/>
              </a:ext>
            </a:extLst>
          </p:cNvPr>
          <p:cNvGrpSpPr/>
          <p:nvPr/>
        </p:nvGrpSpPr>
        <p:grpSpPr>
          <a:xfrm>
            <a:off x="2707220" y="2991187"/>
            <a:ext cx="534183" cy="230832"/>
            <a:chOff x="294815" y="2851030"/>
            <a:chExt cx="534183" cy="230832"/>
          </a:xfrm>
        </p:grpSpPr>
        <p:sp>
          <p:nvSpPr>
            <p:cNvPr id="641" name="矢印: 五方向 213">
              <a:extLst>
                <a:ext uri="{FF2B5EF4-FFF2-40B4-BE49-F238E27FC236}">
                  <a16:creationId xmlns:a16="http://schemas.microsoft.com/office/drawing/2014/main" id="{4825227A-67DE-69C2-2342-4EEAB3866BD9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42" name="テキスト ボックス 641">
              <a:extLst>
                <a:ext uri="{FF2B5EF4-FFF2-40B4-BE49-F238E27FC236}">
                  <a16:creationId xmlns:a16="http://schemas.microsoft.com/office/drawing/2014/main" id="{C8B425C6-140D-E2D3-43E1-1889B27D1D1A}"/>
                </a:ext>
              </a:extLst>
            </p:cNvPr>
            <p:cNvSpPr txBox="1"/>
            <p:nvPr/>
          </p:nvSpPr>
          <p:spPr>
            <a:xfrm>
              <a:off x="294815" y="2851030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370L</a:t>
              </a:r>
              <a:endParaRPr lang="ja-JP" altLang="en-US" sz="900" dirty="0"/>
            </a:p>
          </p:txBody>
        </p:sp>
      </p:grpSp>
      <p:sp>
        <p:nvSpPr>
          <p:cNvPr id="629" name="テキスト ボックス 628">
            <a:extLst>
              <a:ext uri="{FF2B5EF4-FFF2-40B4-BE49-F238E27FC236}">
                <a16:creationId xmlns:a16="http://schemas.microsoft.com/office/drawing/2014/main" id="{BF891EE3-175E-EDE5-044F-45F2591DEC39}"/>
              </a:ext>
            </a:extLst>
          </p:cNvPr>
          <p:cNvSpPr txBox="1"/>
          <p:nvPr/>
        </p:nvSpPr>
        <p:spPr>
          <a:xfrm>
            <a:off x="3071355" y="2950068"/>
            <a:ext cx="191623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CHP-HXE37AZ2</a:t>
            </a:r>
            <a:endParaRPr lang="ja-JP" altLang="en-US" sz="1500" spc="100" dirty="0"/>
          </a:p>
        </p:txBody>
      </p:sp>
      <p:sp>
        <p:nvSpPr>
          <p:cNvPr id="630" name="テキスト ボックス 629">
            <a:extLst>
              <a:ext uri="{FF2B5EF4-FFF2-40B4-BE49-F238E27FC236}">
                <a16:creationId xmlns:a16="http://schemas.microsoft.com/office/drawing/2014/main" id="{E424FF6C-6457-7FAD-82A8-460671CBEABA}"/>
              </a:ext>
            </a:extLst>
          </p:cNvPr>
          <p:cNvSpPr txBox="1"/>
          <p:nvPr/>
        </p:nvSpPr>
        <p:spPr>
          <a:xfrm>
            <a:off x="2612128" y="3195654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632" name="テキスト ボックス 631">
            <a:extLst>
              <a:ext uri="{FF2B5EF4-FFF2-40B4-BE49-F238E27FC236}">
                <a16:creationId xmlns:a16="http://schemas.microsoft.com/office/drawing/2014/main" id="{870CA35D-1D6F-48D2-670A-AEAACC37D797}"/>
              </a:ext>
            </a:extLst>
          </p:cNvPr>
          <p:cNvSpPr txBox="1"/>
          <p:nvPr/>
        </p:nvSpPr>
        <p:spPr>
          <a:xfrm>
            <a:off x="2616668" y="3369461"/>
            <a:ext cx="169302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439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9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309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644" name="グループ化 643">
            <a:extLst>
              <a:ext uri="{FF2B5EF4-FFF2-40B4-BE49-F238E27FC236}">
                <a16:creationId xmlns:a16="http://schemas.microsoft.com/office/drawing/2014/main" id="{95EE6CB3-8842-4F33-EC55-05CD91C0B9C5}"/>
              </a:ext>
            </a:extLst>
          </p:cNvPr>
          <p:cNvGrpSpPr/>
          <p:nvPr/>
        </p:nvGrpSpPr>
        <p:grpSpPr>
          <a:xfrm>
            <a:off x="2697821" y="3953370"/>
            <a:ext cx="534183" cy="230832"/>
            <a:chOff x="285416" y="2852878"/>
            <a:chExt cx="534183" cy="230832"/>
          </a:xfrm>
        </p:grpSpPr>
        <p:sp>
          <p:nvSpPr>
            <p:cNvPr id="653" name="矢印: 五方向 253">
              <a:extLst>
                <a:ext uri="{FF2B5EF4-FFF2-40B4-BE49-F238E27FC236}">
                  <a16:creationId xmlns:a16="http://schemas.microsoft.com/office/drawing/2014/main" id="{20355EDE-257A-EC75-0BB0-8B96350F52A6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4" name="テキスト ボックス 653">
              <a:extLst>
                <a:ext uri="{FF2B5EF4-FFF2-40B4-BE49-F238E27FC236}">
                  <a16:creationId xmlns:a16="http://schemas.microsoft.com/office/drawing/2014/main" id="{D325C86A-5DA8-09DD-D6FC-0DECE693AAC5}"/>
                </a:ext>
              </a:extLst>
            </p:cNvPr>
            <p:cNvSpPr txBox="1"/>
            <p:nvPr/>
          </p:nvSpPr>
          <p:spPr>
            <a:xfrm>
              <a:off x="285416" y="2852878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460L</a:t>
              </a:r>
              <a:endParaRPr lang="ja-JP" altLang="en-US" sz="900" dirty="0"/>
            </a:p>
          </p:txBody>
        </p:sp>
      </p:grpSp>
      <p:sp>
        <p:nvSpPr>
          <p:cNvPr id="645" name="テキスト ボックス 644">
            <a:extLst>
              <a:ext uri="{FF2B5EF4-FFF2-40B4-BE49-F238E27FC236}">
                <a16:creationId xmlns:a16="http://schemas.microsoft.com/office/drawing/2014/main" id="{4B6FF422-CD1A-FF31-F01E-601263948FF7}"/>
              </a:ext>
            </a:extLst>
          </p:cNvPr>
          <p:cNvSpPr txBox="1"/>
          <p:nvPr/>
        </p:nvSpPr>
        <p:spPr>
          <a:xfrm>
            <a:off x="3071356" y="3910403"/>
            <a:ext cx="189974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CHP-HXE46AZ2</a:t>
            </a:r>
            <a:endParaRPr lang="ja-JP" altLang="en-US" sz="1500" spc="100" dirty="0"/>
          </a:p>
        </p:txBody>
      </p:sp>
      <p:sp>
        <p:nvSpPr>
          <p:cNvPr id="646" name="テキスト ボックス 645">
            <a:extLst>
              <a:ext uri="{FF2B5EF4-FFF2-40B4-BE49-F238E27FC236}">
                <a16:creationId xmlns:a16="http://schemas.microsoft.com/office/drawing/2014/main" id="{18888899-5991-46CE-A6B4-9DE2459FAC0E}"/>
              </a:ext>
            </a:extLst>
          </p:cNvPr>
          <p:cNvSpPr txBox="1"/>
          <p:nvPr/>
        </p:nvSpPr>
        <p:spPr>
          <a:xfrm>
            <a:off x="2612128" y="4151831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648" name="テキスト ボックス 647">
            <a:extLst>
              <a:ext uri="{FF2B5EF4-FFF2-40B4-BE49-F238E27FC236}">
                <a16:creationId xmlns:a16="http://schemas.microsoft.com/office/drawing/2014/main" id="{08C8FA54-72A1-3FB7-0283-D4EB691D8466}"/>
              </a:ext>
            </a:extLst>
          </p:cNvPr>
          <p:cNvSpPr txBox="1"/>
          <p:nvPr/>
        </p:nvSpPr>
        <p:spPr>
          <a:xfrm>
            <a:off x="2608731" y="4313190"/>
            <a:ext cx="184375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555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414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56" name="図 655">
            <a:extLst>
              <a:ext uri="{FF2B5EF4-FFF2-40B4-BE49-F238E27FC236}">
                <a16:creationId xmlns:a16="http://schemas.microsoft.com/office/drawing/2014/main" id="{2B8FE2D2-EE5A-5DD1-AB3C-BC6D12A2CE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06" y="1673586"/>
            <a:ext cx="1118223" cy="1382103"/>
          </a:xfrm>
          <a:prstGeom prst="rect">
            <a:avLst/>
          </a:prstGeom>
        </p:spPr>
      </p:pic>
      <p:grpSp>
        <p:nvGrpSpPr>
          <p:cNvPr id="657" name="グループ化 656">
            <a:extLst>
              <a:ext uri="{FF2B5EF4-FFF2-40B4-BE49-F238E27FC236}">
                <a16:creationId xmlns:a16="http://schemas.microsoft.com/office/drawing/2014/main" id="{250A6DF6-412D-1BC0-0BF4-9F210987A0BC}"/>
              </a:ext>
            </a:extLst>
          </p:cNvPr>
          <p:cNvGrpSpPr/>
          <p:nvPr/>
        </p:nvGrpSpPr>
        <p:grpSpPr>
          <a:xfrm>
            <a:off x="5148620" y="1176711"/>
            <a:ext cx="2143765" cy="567386"/>
            <a:chOff x="283396" y="1202100"/>
            <a:chExt cx="2143765" cy="567386"/>
          </a:xfrm>
        </p:grpSpPr>
        <p:sp>
          <p:nvSpPr>
            <p:cNvPr id="658" name="正方形/長方形 657">
              <a:extLst>
                <a:ext uri="{FF2B5EF4-FFF2-40B4-BE49-F238E27FC236}">
                  <a16:creationId xmlns:a16="http://schemas.microsoft.com/office/drawing/2014/main" id="{EDBF9587-F991-9737-1823-7D6A18BED775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9" name="テキスト ボックス 658">
              <a:extLst>
                <a:ext uri="{FF2B5EF4-FFF2-40B4-BE49-F238E27FC236}">
                  <a16:creationId xmlns:a16="http://schemas.microsoft.com/office/drawing/2014/main" id="{9247D6D3-AA62-C237-1321-5465D6E831B6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660" name="グループ化 659">
              <a:extLst>
                <a:ext uri="{FF2B5EF4-FFF2-40B4-BE49-F238E27FC236}">
                  <a16:creationId xmlns:a16="http://schemas.microsoft.com/office/drawing/2014/main" id="{B9421C72-E831-BD34-3485-F96655EBF248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665" name="正方形/長方形 664">
                <a:extLst>
                  <a:ext uri="{FF2B5EF4-FFF2-40B4-BE49-F238E27FC236}">
                    <a16:creationId xmlns:a16="http://schemas.microsoft.com/office/drawing/2014/main" id="{43CAECDF-B95B-1871-D899-426ACA2A8ED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6" name="テキスト ボックス 665">
                <a:extLst>
                  <a:ext uri="{FF2B5EF4-FFF2-40B4-BE49-F238E27FC236}">
                    <a16:creationId xmlns:a16="http://schemas.microsoft.com/office/drawing/2014/main" id="{F115E1A2-1430-7D78-4F7C-61E829D11A4E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661" name="グループ化 660">
              <a:extLst>
                <a:ext uri="{FF2B5EF4-FFF2-40B4-BE49-F238E27FC236}">
                  <a16:creationId xmlns:a16="http://schemas.microsoft.com/office/drawing/2014/main" id="{8F4980B5-B52D-24CC-7FFE-4B6CD32F2F80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663" name="正方形/長方形 662">
                <a:extLst>
                  <a:ext uri="{FF2B5EF4-FFF2-40B4-BE49-F238E27FC236}">
                    <a16:creationId xmlns:a16="http://schemas.microsoft.com/office/drawing/2014/main" id="{97C534C5-B3CB-2110-B76E-A02E84AB84D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64" name="テキスト ボックス 663">
                <a:extLst>
                  <a:ext uri="{FF2B5EF4-FFF2-40B4-BE49-F238E27FC236}">
                    <a16:creationId xmlns:a16="http://schemas.microsoft.com/office/drawing/2014/main" id="{D29B6644-2403-6208-8644-0E9D1921D0BB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662" name="直線コネクタ 661">
              <a:extLst>
                <a:ext uri="{FF2B5EF4-FFF2-40B4-BE49-F238E27FC236}">
                  <a16:creationId xmlns:a16="http://schemas.microsoft.com/office/drawing/2014/main" id="{A7CFF052-926E-BF10-7A62-60BF5610FEF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8" name="グループ化 667">
            <a:extLst>
              <a:ext uri="{FF2B5EF4-FFF2-40B4-BE49-F238E27FC236}">
                <a16:creationId xmlns:a16="http://schemas.microsoft.com/office/drawing/2014/main" id="{F65FFAD6-79AE-6BEF-BCAC-8B399F4149CD}"/>
              </a:ext>
            </a:extLst>
          </p:cNvPr>
          <p:cNvGrpSpPr/>
          <p:nvPr/>
        </p:nvGrpSpPr>
        <p:grpSpPr>
          <a:xfrm>
            <a:off x="5160568" y="2992110"/>
            <a:ext cx="534183" cy="230832"/>
            <a:chOff x="285456" y="2853130"/>
            <a:chExt cx="534183" cy="230832"/>
          </a:xfrm>
        </p:grpSpPr>
        <p:sp>
          <p:nvSpPr>
            <p:cNvPr id="677" name="矢印: 五方向 311">
              <a:extLst>
                <a:ext uri="{FF2B5EF4-FFF2-40B4-BE49-F238E27FC236}">
                  <a16:creationId xmlns:a16="http://schemas.microsoft.com/office/drawing/2014/main" id="{80E585F9-8D1E-3A77-137A-A525351EEAD5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3" name="テキスト ボックス 682">
              <a:extLst>
                <a:ext uri="{FF2B5EF4-FFF2-40B4-BE49-F238E27FC236}">
                  <a16:creationId xmlns:a16="http://schemas.microsoft.com/office/drawing/2014/main" id="{757D8D04-0397-72F9-DDAD-D187B87E0E76}"/>
                </a:ext>
              </a:extLst>
            </p:cNvPr>
            <p:cNvSpPr txBox="1"/>
            <p:nvPr/>
          </p:nvSpPr>
          <p:spPr>
            <a:xfrm>
              <a:off x="285456" y="2853130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460L</a:t>
              </a:r>
              <a:endParaRPr lang="ja-JP" altLang="en-US" sz="900" dirty="0"/>
            </a:p>
          </p:txBody>
        </p:sp>
      </p:grpSp>
      <p:sp>
        <p:nvSpPr>
          <p:cNvPr id="669" name="テキスト ボックス 668">
            <a:extLst>
              <a:ext uri="{FF2B5EF4-FFF2-40B4-BE49-F238E27FC236}">
                <a16:creationId xmlns:a16="http://schemas.microsoft.com/office/drawing/2014/main" id="{3F58B26C-2D8A-D3DE-E215-D12FEE72A51D}"/>
              </a:ext>
            </a:extLst>
          </p:cNvPr>
          <p:cNvSpPr txBox="1"/>
          <p:nvPr/>
        </p:nvSpPr>
        <p:spPr>
          <a:xfrm>
            <a:off x="5534063" y="2948891"/>
            <a:ext cx="1882338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CHP-ES46AZ2</a:t>
            </a:r>
            <a:endParaRPr lang="ja-JP" altLang="en-US" sz="1500" spc="100" dirty="0"/>
          </a:p>
        </p:txBody>
      </p:sp>
      <p:sp>
        <p:nvSpPr>
          <p:cNvPr id="670" name="テキスト ボックス 669">
            <a:extLst>
              <a:ext uri="{FF2B5EF4-FFF2-40B4-BE49-F238E27FC236}">
                <a16:creationId xmlns:a16="http://schemas.microsoft.com/office/drawing/2014/main" id="{99D48B62-16F3-7044-4857-5F202C3AD8CF}"/>
              </a:ext>
            </a:extLst>
          </p:cNvPr>
          <p:cNvSpPr txBox="1"/>
          <p:nvPr/>
        </p:nvSpPr>
        <p:spPr>
          <a:xfrm>
            <a:off x="5074835" y="3195422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672" name="テキスト ボックス 671">
            <a:extLst>
              <a:ext uri="{FF2B5EF4-FFF2-40B4-BE49-F238E27FC236}">
                <a16:creationId xmlns:a16="http://schemas.microsoft.com/office/drawing/2014/main" id="{5B6563B1-F688-E4E2-6BC0-2ABF3D094DAC}"/>
              </a:ext>
            </a:extLst>
          </p:cNvPr>
          <p:cNvSpPr txBox="1"/>
          <p:nvPr/>
        </p:nvSpPr>
        <p:spPr>
          <a:xfrm>
            <a:off x="5071732" y="3361698"/>
            <a:ext cx="170174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474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340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691" name="図 690">
            <a:extLst>
              <a:ext uri="{FF2B5EF4-FFF2-40B4-BE49-F238E27FC236}">
                <a16:creationId xmlns:a16="http://schemas.microsoft.com/office/drawing/2014/main" id="{01B4CE54-5A37-C407-8528-76F9AF5A48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16" y="1851163"/>
            <a:ext cx="1011104" cy="172436"/>
          </a:xfrm>
          <a:prstGeom prst="rect">
            <a:avLst/>
          </a:prstGeom>
        </p:spPr>
      </p:pic>
      <p:cxnSp>
        <p:nvCxnSpPr>
          <p:cNvPr id="724" name="直線コネクタ 723">
            <a:extLst>
              <a:ext uri="{FF2B5EF4-FFF2-40B4-BE49-F238E27FC236}">
                <a16:creationId xmlns:a16="http://schemas.microsoft.com/office/drawing/2014/main" id="{E78FD322-D637-FB83-13C4-EDCF22F5A728}"/>
              </a:ext>
            </a:extLst>
          </p:cNvPr>
          <p:cNvCxnSpPr>
            <a:cxnSpLocks/>
          </p:cNvCxnSpPr>
          <p:nvPr/>
        </p:nvCxnSpPr>
        <p:spPr>
          <a:xfrm flipH="1">
            <a:off x="5001220" y="4010327"/>
            <a:ext cx="244093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5" name="図 724">
            <a:extLst>
              <a:ext uri="{FF2B5EF4-FFF2-40B4-BE49-F238E27FC236}">
                <a16:creationId xmlns:a16="http://schemas.microsoft.com/office/drawing/2014/main" id="{62E9C285-10B2-265D-B0D6-708FFF60F50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569" y="6763150"/>
            <a:ext cx="1233181" cy="1272371"/>
          </a:xfrm>
          <a:prstGeom prst="rect">
            <a:avLst/>
          </a:prstGeom>
        </p:spPr>
      </p:pic>
      <p:grpSp>
        <p:nvGrpSpPr>
          <p:cNvPr id="726" name="グループ化 725">
            <a:extLst>
              <a:ext uri="{FF2B5EF4-FFF2-40B4-BE49-F238E27FC236}">
                <a16:creationId xmlns:a16="http://schemas.microsoft.com/office/drawing/2014/main" id="{01217A62-F3C7-E974-3779-E4C75FE1DFB3}"/>
              </a:ext>
            </a:extLst>
          </p:cNvPr>
          <p:cNvGrpSpPr/>
          <p:nvPr/>
        </p:nvGrpSpPr>
        <p:grpSpPr>
          <a:xfrm>
            <a:off x="312337" y="6198909"/>
            <a:ext cx="2143765" cy="567386"/>
            <a:chOff x="283396" y="1202100"/>
            <a:chExt cx="2143765" cy="567386"/>
          </a:xfrm>
        </p:grpSpPr>
        <p:sp>
          <p:nvSpPr>
            <p:cNvPr id="727" name="正方形/長方形 726">
              <a:extLst>
                <a:ext uri="{FF2B5EF4-FFF2-40B4-BE49-F238E27FC236}">
                  <a16:creationId xmlns:a16="http://schemas.microsoft.com/office/drawing/2014/main" id="{06CA1CDD-010E-D764-077E-81F81060F0D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8" name="テキスト ボックス 727">
              <a:extLst>
                <a:ext uri="{FF2B5EF4-FFF2-40B4-BE49-F238E27FC236}">
                  <a16:creationId xmlns:a16="http://schemas.microsoft.com/office/drawing/2014/main" id="{D238717C-C4C6-2DAE-487A-4CB10CB5153F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739" name="グループ化 738">
              <a:extLst>
                <a:ext uri="{FF2B5EF4-FFF2-40B4-BE49-F238E27FC236}">
                  <a16:creationId xmlns:a16="http://schemas.microsoft.com/office/drawing/2014/main" id="{78C68EB6-152D-61AA-E182-49E7CE79D20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749" name="正方形/長方形 748">
                <a:extLst>
                  <a:ext uri="{FF2B5EF4-FFF2-40B4-BE49-F238E27FC236}">
                    <a16:creationId xmlns:a16="http://schemas.microsoft.com/office/drawing/2014/main" id="{39D3D100-8939-6BD7-FE63-8D98C79560C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50" name="テキスト ボックス 749">
                <a:extLst>
                  <a:ext uri="{FF2B5EF4-FFF2-40B4-BE49-F238E27FC236}">
                    <a16:creationId xmlns:a16="http://schemas.microsoft.com/office/drawing/2014/main" id="{87F24E41-2363-4344-210C-2C4BE9FD8E33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740" name="グループ化 739">
              <a:extLst>
                <a:ext uri="{FF2B5EF4-FFF2-40B4-BE49-F238E27FC236}">
                  <a16:creationId xmlns:a16="http://schemas.microsoft.com/office/drawing/2014/main" id="{211C7E0D-85A1-7B97-156C-A41213544D43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744" name="正方形/長方形 743">
                <a:extLst>
                  <a:ext uri="{FF2B5EF4-FFF2-40B4-BE49-F238E27FC236}">
                    <a16:creationId xmlns:a16="http://schemas.microsoft.com/office/drawing/2014/main" id="{3EBACB75-C847-0D4E-7C12-AE9913B44202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48" name="テキスト ボックス 747">
                <a:extLst>
                  <a:ext uri="{FF2B5EF4-FFF2-40B4-BE49-F238E27FC236}">
                    <a16:creationId xmlns:a16="http://schemas.microsoft.com/office/drawing/2014/main" id="{D81559A1-2CA8-2CB9-8460-D01AC39FB387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743" name="直線コネクタ 742">
              <a:extLst>
                <a:ext uri="{FF2B5EF4-FFF2-40B4-BE49-F238E27FC236}">
                  <a16:creationId xmlns:a16="http://schemas.microsoft.com/office/drawing/2014/main" id="{BBD83A47-5DE1-0508-75AB-0813426E85C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2" name="グループ化 751">
            <a:extLst>
              <a:ext uri="{FF2B5EF4-FFF2-40B4-BE49-F238E27FC236}">
                <a16:creationId xmlns:a16="http://schemas.microsoft.com/office/drawing/2014/main" id="{8832F4FB-0AFC-055D-C8C3-CE1103189B32}"/>
              </a:ext>
            </a:extLst>
          </p:cNvPr>
          <p:cNvGrpSpPr/>
          <p:nvPr/>
        </p:nvGrpSpPr>
        <p:grpSpPr>
          <a:xfrm>
            <a:off x="325378" y="8014259"/>
            <a:ext cx="534183" cy="230832"/>
            <a:chOff x="289873" y="2851904"/>
            <a:chExt cx="534183" cy="230832"/>
          </a:xfrm>
        </p:grpSpPr>
        <p:sp>
          <p:nvSpPr>
            <p:cNvPr id="769" name="矢印: 五方向 353">
              <a:extLst>
                <a:ext uri="{FF2B5EF4-FFF2-40B4-BE49-F238E27FC236}">
                  <a16:creationId xmlns:a16="http://schemas.microsoft.com/office/drawing/2014/main" id="{E516A830-ED87-8696-06EA-694FB48CB510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0" name="テキスト ボックス 769">
              <a:extLst>
                <a:ext uri="{FF2B5EF4-FFF2-40B4-BE49-F238E27FC236}">
                  <a16:creationId xmlns:a16="http://schemas.microsoft.com/office/drawing/2014/main" id="{B5E41938-EAA9-318C-AB1C-8A7C467689E0}"/>
                </a:ext>
              </a:extLst>
            </p:cNvPr>
            <p:cNvSpPr txBox="1"/>
            <p:nvPr/>
          </p:nvSpPr>
          <p:spPr>
            <a:xfrm>
              <a:off x="289873" y="2851904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370L</a:t>
              </a:r>
              <a:endParaRPr lang="ja-JP" altLang="en-US" sz="900" dirty="0"/>
            </a:p>
          </p:txBody>
        </p:sp>
      </p:grpSp>
      <p:sp>
        <p:nvSpPr>
          <p:cNvPr id="755" name="テキスト ボックス 754">
            <a:extLst>
              <a:ext uri="{FF2B5EF4-FFF2-40B4-BE49-F238E27FC236}">
                <a16:creationId xmlns:a16="http://schemas.microsoft.com/office/drawing/2014/main" id="{0B2F6C1D-9F3B-56CE-49E5-B52396F3941F}"/>
              </a:ext>
            </a:extLst>
          </p:cNvPr>
          <p:cNvSpPr txBox="1"/>
          <p:nvPr/>
        </p:nvSpPr>
        <p:spPr>
          <a:xfrm>
            <a:off x="694456" y="7972266"/>
            <a:ext cx="15038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CHP-E37AZ2</a:t>
            </a:r>
            <a:endParaRPr lang="ja-JP" altLang="en-US" sz="1500" spc="100" dirty="0"/>
          </a:p>
        </p:txBody>
      </p:sp>
      <p:sp>
        <p:nvSpPr>
          <p:cNvPr id="756" name="テキスト ボックス 755">
            <a:extLst>
              <a:ext uri="{FF2B5EF4-FFF2-40B4-BE49-F238E27FC236}">
                <a16:creationId xmlns:a16="http://schemas.microsoft.com/office/drawing/2014/main" id="{660C4ED8-66D4-6296-1430-F21AD0850A4A}"/>
              </a:ext>
            </a:extLst>
          </p:cNvPr>
          <p:cNvSpPr txBox="1"/>
          <p:nvPr/>
        </p:nvSpPr>
        <p:spPr>
          <a:xfrm>
            <a:off x="235228" y="8222099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764" name="テキスト ボックス 763">
            <a:extLst>
              <a:ext uri="{FF2B5EF4-FFF2-40B4-BE49-F238E27FC236}">
                <a16:creationId xmlns:a16="http://schemas.microsoft.com/office/drawing/2014/main" id="{CB543A4D-39FA-DBB3-8A30-D980C092B54F}"/>
              </a:ext>
            </a:extLst>
          </p:cNvPr>
          <p:cNvSpPr txBox="1"/>
          <p:nvPr/>
        </p:nvSpPr>
        <p:spPr>
          <a:xfrm>
            <a:off x="230106" y="8395146"/>
            <a:ext cx="19681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355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232,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772" name="グループ化 771">
            <a:extLst>
              <a:ext uri="{FF2B5EF4-FFF2-40B4-BE49-F238E27FC236}">
                <a16:creationId xmlns:a16="http://schemas.microsoft.com/office/drawing/2014/main" id="{C3EB86BF-E7D7-95CA-F921-24817E61AF0B}"/>
              </a:ext>
            </a:extLst>
          </p:cNvPr>
          <p:cNvGrpSpPr/>
          <p:nvPr/>
        </p:nvGrpSpPr>
        <p:grpSpPr>
          <a:xfrm>
            <a:off x="329138" y="9023735"/>
            <a:ext cx="534183" cy="230832"/>
            <a:chOff x="293633" y="2850488"/>
            <a:chExt cx="534183" cy="230832"/>
          </a:xfrm>
        </p:grpSpPr>
        <p:sp>
          <p:nvSpPr>
            <p:cNvPr id="784" name="矢印: 五方向 367">
              <a:extLst>
                <a:ext uri="{FF2B5EF4-FFF2-40B4-BE49-F238E27FC236}">
                  <a16:creationId xmlns:a16="http://schemas.microsoft.com/office/drawing/2014/main" id="{C6EACE78-BFB1-46B3-DFF1-80543BB9196A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5" name="テキスト ボックス 784">
              <a:extLst>
                <a:ext uri="{FF2B5EF4-FFF2-40B4-BE49-F238E27FC236}">
                  <a16:creationId xmlns:a16="http://schemas.microsoft.com/office/drawing/2014/main" id="{11C22E80-4F4A-B863-BF3A-B3C7178FC424}"/>
                </a:ext>
              </a:extLst>
            </p:cNvPr>
            <p:cNvSpPr txBox="1"/>
            <p:nvPr/>
          </p:nvSpPr>
          <p:spPr>
            <a:xfrm>
              <a:off x="293633" y="2850488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460L</a:t>
              </a:r>
              <a:endParaRPr lang="ja-JP" altLang="en-US" sz="900" dirty="0"/>
            </a:p>
          </p:txBody>
        </p:sp>
      </p:grpSp>
      <p:sp>
        <p:nvSpPr>
          <p:cNvPr id="773" name="テキスト ボックス 772">
            <a:extLst>
              <a:ext uri="{FF2B5EF4-FFF2-40B4-BE49-F238E27FC236}">
                <a16:creationId xmlns:a16="http://schemas.microsoft.com/office/drawing/2014/main" id="{BF1F5C8E-BAEA-7AB3-CA51-090D71FD1C53}"/>
              </a:ext>
            </a:extLst>
          </p:cNvPr>
          <p:cNvSpPr txBox="1"/>
          <p:nvPr/>
        </p:nvSpPr>
        <p:spPr>
          <a:xfrm>
            <a:off x="694456" y="8983158"/>
            <a:ext cx="150382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CHP-E46AZ2</a:t>
            </a:r>
            <a:endParaRPr lang="ja-JP" altLang="en-US" sz="1500" spc="100" dirty="0"/>
          </a:p>
        </p:txBody>
      </p:sp>
      <p:sp>
        <p:nvSpPr>
          <p:cNvPr id="774" name="テキスト ボックス 773">
            <a:extLst>
              <a:ext uri="{FF2B5EF4-FFF2-40B4-BE49-F238E27FC236}">
                <a16:creationId xmlns:a16="http://schemas.microsoft.com/office/drawing/2014/main" id="{E02B9415-8B33-5518-ADFB-904FA3240AB6}"/>
              </a:ext>
            </a:extLst>
          </p:cNvPr>
          <p:cNvSpPr txBox="1"/>
          <p:nvPr/>
        </p:nvSpPr>
        <p:spPr>
          <a:xfrm>
            <a:off x="235228" y="9273758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776" name="テキスト ボックス 775">
            <a:extLst>
              <a:ext uri="{FF2B5EF4-FFF2-40B4-BE49-F238E27FC236}">
                <a16:creationId xmlns:a16="http://schemas.microsoft.com/office/drawing/2014/main" id="{20B6A806-665F-C131-8E90-60DD26EC11F2}"/>
              </a:ext>
            </a:extLst>
          </p:cNvPr>
          <p:cNvSpPr txBox="1"/>
          <p:nvPr/>
        </p:nvSpPr>
        <p:spPr>
          <a:xfrm>
            <a:off x="240192" y="9453921"/>
            <a:ext cx="18124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474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80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340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786" name="テキスト ボックス 785">
            <a:extLst>
              <a:ext uri="{FF2B5EF4-FFF2-40B4-BE49-F238E27FC236}">
                <a16:creationId xmlns:a16="http://schemas.microsoft.com/office/drawing/2014/main" id="{408B7A03-3B67-C610-B544-AFC2F10F7ECB}"/>
              </a:ext>
            </a:extLst>
          </p:cNvPr>
          <p:cNvSpPr txBox="1"/>
          <p:nvPr/>
        </p:nvSpPr>
        <p:spPr>
          <a:xfrm>
            <a:off x="255333" y="7661961"/>
            <a:ext cx="907529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CHP-E46AZ2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pic>
        <p:nvPicPr>
          <p:cNvPr id="788" name="図 787">
            <a:extLst>
              <a:ext uri="{FF2B5EF4-FFF2-40B4-BE49-F238E27FC236}">
                <a16:creationId xmlns:a16="http://schemas.microsoft.com/office/drawing/2014/main" id="{DBCA3C96-24C1-2DF6-9C46-AB53C84F4D7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3" y="6873361"/>
            <a:ext cx="1011104" cy="172436"/>
          </a:xfrm>
          <a:prstGeom prst="rect">
            <a:avLst/>
          </a:prstGeom>
        </p:spPr>
      </p:pic>
      <p:pic>
        <p:nvPicPr>
          <p:cNvPr id="804" name="図 803">
            <a:extLst>
              <a:ext uri="{FF2B5EF4-FFF2-40B4-BE49-F238E27FC236}">
                <a16:creationId xmlns:a16="http://schemas.microsoft.com/office/drawing/2014/main" id="{139DD92D-9C76-99F5-B5B6-CADDFF80DA2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65" y="5583950"/>
            <a:ext cx="1123449" cy="1272371"/>
          </a:xfrm>
          <a:prstGeom prst="rect">
            <a:avLst/>
          </a:prstGeom>
        </p:spPr>
      </p:pic>
      <p:pic>
        <p:nvPicPr>
          <p:cNvPr id="806" name="図 805">
            <a:extLst>
              <a:ext uri="{FF2B5EF4-FFF2-40B4-BE49-F238E27FC236}">
                <a16:creationId xmlns:a16="http://schemas.microsoft.com/office/drawing/2014/main" id="{8A44C135-03A5-55D5-3001-F3674A66F2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79" y="5716029"/>
            <a:ext cx="1011104" cy="172436"/>
          </a:xfrm>
          <a:prstGeom prst="rect">
            <a:avLst/>
          </a:prstGeom>
        </p:spPr>
      </p:pic>
      <p:grpSp>
        <p:nvGrpSpPr>
          <p:cNvPr id="815" name="グループ化 814">
            <a:extLst>
              <a:ext uri="{FF2B5EF4-FFF2-40B4-BE49-F238E27FC236}">
                <a16:creationId xmlns:a16="http://schemas.microsoft.com/office/drawing/2014/main" id="{70E61225-7FCE-FCC4-6E92-8F723ECBFAAB}"/>
              </a:ext>
            </a:extLst>
          </p:cNvPr>
          <p:cNvGrpSpPr/>
          <p:nvPr/>
        </p:nvGrpSpPr>
        <p:grpSpPr>
          <a:xfrm>
            <a:off x="2689438" y="5068097"/>
            <a:ext cx="2143765" cy="567386"/>
            <a:chOff x="283396" y="1202100"/>
            <a:chExt cx="2143765" cy="567386"/>
          </a:xfrm>
        </p:grpSpPr>
        <p:sp>
          <p:nvSpPr>
            <p:cNvPr id="816" name="正方形/長方形 815">
              <a:extLst>
                <a:ext uri="{FF2B5EF4-FFF2-40B4-BE49-F238E27FC236}">
                  <a16:creationId xmlns:a16="http://schemas.microsoft.com/office/drawing/2014/main" id="{5D2C8F55-6F71-7E30-CF18-FDC86E1B5711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7" name="テキスト ボックス 816">
              <a:extLst>
                <a:ext uri="{FF2B5EF4-FFF2-40B4-BE49-F238E27FC236}">
                  <a16:creationId xmlns:a16="http://schemas.microsoft.com/office/drawing/2014/main" id="{A577D121-54FA-4CE0-18EB-1192FE640E01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  エコキュート</a:t>
              </a:r>
              <a:endParaRPr lang="ja-JP" altLang="en-US" sz="1050" b="1" spc="-120" dirty="0"/>
            </a:p>
          </p:txBody>
        </p:sp>
        <p:grpSp>
          <p:nvGrpSpPr>
            <p:cNvPr id="818" name="グループ化 817">
              <a:extLst>
                <a:ext uri="{FF2B5EF4-FFF2-40B4-BE49-F238E27FC236}">
                  <a16:creationId xmlns:a16="http://schemas.microsoft.com/office/drawing/2014/main" id="{F2EDEA95-9270-950D-397D-0F838944FE9C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823" name="正方形/長方形 822">
                <a:extLst>
                  <a:ext uri="{FF2B5EF4-FFF2-40B4-BE49-F238E27FC236}">
                    <a16:creationId xmlns:a16="http://schemas.microsoft.com/office/drawing/2014/main" id="{CA65B366-9D06-1E55-1A39-1644E1BC7C73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4" name="テキスト ボックス 823">
                <a:extLst>
                  <a:ext uri="{FF2B5EF4-FFF2-40B4-BE49-F238E27FC236}">
                    <a16:creationId xmlns:a16="http://schemas.microsoft.com/office/drawing/2014/main" id="{5BE2A313-261D-FE9C-BFB2-6C6B8EA3E502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819" name="グループ化 818">
              <a:extLst>
                <a:ext uri="{FF2B5EF4-FFF2-40B4-BE49-F238E27FC236}">
                  <a16:creationId xmlns:a16="http://schemas.microsoft.com/office/drawing/2014/main" id="{39706643-10B4-279A-A9C9-33CE0E73C66E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821" name="正方形/長方形 820">
                <a:extLst>
                  <a:ext uri="{FF2B5EF4-FFF2-40B4-BE49-F238E27FC236}">
                    <a16:creationId xmlns:a16="http://schemas.microsoft.com/office/drawing/2014/main" id="{1573E1D4-963E-BE2F-2F59-EFD308F0C33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22" name="テキスト ボックス 821">
                <a:extLst>
                  <a:ext uri="{FF2B5EF4-FFF2-40B4-BE49-F238E27FC236}">
                    <a16:creationId xmlns:a16="http://schemas.microsoft.com/office/drawing/2014/main" id="{7BAC242A-0D83-231C-7A4F-359B8864447E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820" name="直線コネクタ 819">
              <a:extLst>
                <a:ext uri="{FF2B5EF4-FFF2-40B4-BE49-F238E27FC236}">
                  <a16:creationId xmlns:a16="http://schemas.microsoft.com/office/drawing/2014/main" id="{3932A082-E65D-30F7-8509-1217A900885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5" name="グループ化 824">
            <a:extLst>
              <a:ext uri="{FF2B5EF4-FFF2-40B4-BE49-F238E27FC236}">
                <a16:creationId xmlns:a16="http://schemas.microsoft.com/office/drawing/2014/main" id="{A0AF96BA-0E34-9435-4E76-2698E625EEB4}"/>
              </a:ext>
            </a:extLst>
          </p:cNvPr>
          <p:cNvGrpSpPr/>
          <p:nvPr/>
        </p:nvGrpSpPr>
        <p:grpSpPr>
          <a:xfrm>
            <a:off x="2597714" y="6768820"/>
            <a:ext cx="2383327" cy="687053"/>
            <a:chOff x="196471" y="2975457"/>
            <a:chExt cx="2383327" cy="687053"/>
          </a:xfrm>
        </p:grpSpPr>
        <p:grpSp>
          <p:nvGrpSpPr>
            <p:cNvPr id="826" name="グループ化 825">
              <a:extLst>
                <a:ext uri="{FF2B5EF4-FFF2-40B4-BE49-F238E27FC236}">
                  <a16:creationId xmlns:a16="http://schemas.microsoft.com/office/drawing/2014/main" id="{EFCE7438-5839-11C2-78DC-DF4AE5FBC792}"/>
                </a:ext>
              </a:extLst>
            </p:cNvPr>
            <p:cNvGrpSpPr/>
            <p:nvPr/>
          </p:nvGrpSpPr>
          <p:grpSpPr>
            <a:xfrm>
              <a:off x="298731" y="3021602"/>
              <a:ext cx="541940" cy="230832"/>
              <a:chOff x="294823" y="2856056"/>
              <a:chExt cx="541940" cy="230832"/>
            </a:xfrm>
          </p:grpSpPr>
          <p:sp>
            <p:nvSpPr>
              <p:cNvPr id="835" name="矢印: 五方向 325">
                <a:extLst>
                  <a:ext uri="{FF2B5EF4-FFF2-40B4-BE49-F238E27FC236}">
                    <a16:creationId xmlns:a16="http://schemas.microsoft.com/office/drawing/2014/main" id="{1A75EC59-4C6E-4FF9-726C-DACB6958D9D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36" name="テキスト ボックス 835">
                <a:extLst>
                  <a:ext uri="{FF2B5EF4-FFF2-40B4-BE49-F238E27FC236}">
                    <a16:creationId xmlns:a16="http://schemas.microsoft.com/office/drawing/2014/main" id="{1DAF35EF-B7F3-F623-C39C-7BD5ED2979CC}"/>
                  </a:ext>
                </a:extLst>
              </p:cNvPr>
              <p:cNvSpPr txBox="1"/>
              <p:nvPr/>
            </p:nvSpPr>
            <p:spPr>
              <a:xfrm>
                <a:off x="302580" y="2856056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827" name="テキスト ボックス 826">
              <a:extLst>
                <a:ext uri="{FF2B5EF4-FFF2-40B4-BE49-F238E27FC236}">
                  <a16:creationId xmlns:a16="http://schemas.microsoft.com/office/drawing/2014/main" id="{F624BA93-013C-7676-0F1E-5616AFF82CC9}"/>
                </a:ext>
              </a:extLst>
            </p:cNvPr>
            <p:cNvSpPr txBox="1"/>
            <p:nvPr/>
          </p:nvSpPr>
          <p:spPr>
            <a:xfrm>
              <a:off x="662858" y="2975457"/>
              <a:ext cx="191694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CHP-HXE37AZ2K</a:t>
              </a:r>
              <a:endParaRPr lang="ja-JP" altLang="en-US" sz="1500" spc="100" dirty="0"/>
            </a:p>
          </p:txBody>
        </p:sp>
        <p:sp>
          <p:nvSpPr>
            <p:cNvPr id="828" name="テキスト ボックス 827">
              <a:extLst>
                <a:ext uri="{FF2B5EF4-FFF2-40B4-BE49-F238E27FC236}">
                  <a16:creationId xmlns:a16="http://schemas.microsoft.com/office/drawing/2014/main" id="{5C7D32A2-806A-B4B6-D6D9-32FDF74092BB}"/>
                </a:ext>
              </a:extLst>
            </p:cNvPr>
            <p:cNvSpPr txBox="1"/>
            <p:nvPr/>
          </p:nvSpPr>
          <p:spPr>
            <a:xfrm>
              <a:off x="203631" y="3230453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830" name="テキスト ボックス 829">
              <a:extLst>
                <a:ext uri="{FF2B5EF4-FFF2-40B4-BE49-F238E27FC236}">
                  <a16:creationId xmlns:a16="http://schemas.microsoft.com/office/drawing/2014/main" id="{7C69BC31-E773-F797-5E4A-3242111143F1}"/>
                </a:ext>
              </a:extLst>
            </p:cNvPr>
            <p:cNvSpPr txBox="1"/>
            <p:nvPr/>
          </p:nvSpPr>
          <p:spPr>
            <a:xfrm>
              <a:off x="196471" y="3400900"/>
              <a:ext cx="1854776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485</a:t>
              </a:r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1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9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350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8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</p:grpSp>
      <p:grpSp>
        <p:nvGrpSpPr>
          <p:cNvPr id="838" name="グループ化 837">
            <a:extLst>
              <a:ext uri="{FF2B5EF4-FFF2-40B4-BE49-F238E27FC236}">
                <a16:creationId xmlns:a16="http://schemas.microsoft.com/office/drawing/2014/main" id="{65F58578-7FDC-6272-CB19-C7980FE5D4B2}"/>
              </a:ext>
            </a:extLst>
          </p:cNvPr>
          <p:cNvGrpSpPr/>
          <p:nvPr/>
        </p:nvGrpSpPr>
        <p:grpSpPr>
          <a:xfrm>
            <a:off x="2698543" y="7810719"/>
            <a:ext cx="534183" cy="230832"/>
            <a:chOff x="293392" y="2854852"/>
            <a:chExt cx="534183" cy="230832"/>
          </a:xfrm>
        </p:grpSpPr>
        <p:sp>
          <p:nvSpPr>
            <p:cNvPr id="847" name="矢印: 五方向 339">
              <a:extLst>
                <a:ext uri="{FF2B5EF4-FFF2-40B4-BE49-F238E27FC236}">
                  <a16:creationId xmlns:a16="http://schemas.microsoft.com/office/drawing/2014/main" id="{2D8B09E6-83E5-AFF4-ADDF-F19BE80188CE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8" name="テキスト ボックス 847">
              <a:extLst>
                <a:ext uri="{FF2B5EF4-FFF2-40B4-BE49-F238E27FC236}">
                  <a16:creationId xmlns:a16="http://schemas.microsoft.com/office/drawing/2014/main" id="{6667CB56-1C55-D68B-3F25-BBC361D9B205}"/>
                </a:ext>
              </a:extLst>
            </p:cNvPr>
            <p:cNvSpPr txBox="1"/>
            <p:nvPr/>
          </p:nvSpPr>
          <p:spPr>
            <a:xfrm>
              <a:off x="293392" y="2854852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460L</a:t>
              </a:r>
              <a:endParaRPr lang="ja-JP" altLang="en-US" sz="900" dirty="0"/>
            </a:p>
          </p:txBody>
        </p:sp>
      </p:grpSp>
      <p:sp>
        <p:nvSpPr>
          <p:cNvPr id="839" name="テキスト ボックス 838">
            <a:extLst>
              <a:ext uri="{FF2B5EF4-FFF2-40B4-BE49-F238E27FC236}">
                <a16:creationId xmlns:a16="http://schemas.microsoft.com/office/drawing/2014/main" id="{10C9D66F-5DDA-C2B1-26EA-93C4AEA0FACC}"/>
              </a:ext>
            </a:extLst>
          </p:cNvPr>
          <p:cNvSpPr txBox="1"/>
          <p:nvPr/>
        </p:nvSpPr>
        <p:spPr>
          <a:xfrm>
            <a:off x="3064101" y="7765778"/>
            <a:ext cx="188896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CHP-HXE46AZ2K</a:t>
            </a:r>
            <a:endParaRPr lang="ja-JP" altLang="en-US" sz="1500" spc="100" dirty="0"/>
          </a:p>
        </p:txBody>
      </p:sp>
      <p:sp>
        <p:nvSpPr>
          <p:cNvPr id="840" name="テキスト ボックス 839">
            <a:extLst>
              <a:ext uri="{FF2B5EF4-FFF2-40B4-BE49-F238E27FC236}">
                <a16:creationId xmlns:a16="http://schemas.microsoft.com/office/drawing/2014/main" id="{415376A1-DABA-071C-6FFB-28B11F7CDB3D}"/>
              </a:ext>
            </a:extLst>
          </p:cNvPr>
          <p:cNvSpPr txBox="1"/>
          <p:nvPr/>
        </p:nvSpPr>
        <p:spPr>
          <a:xfrm>
            <a:off x="2604874" y="8002693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842" name="テキスト ボックス 841">
            <a:extLst>
              <a:ext uri="{FF2B5EF4-FFF2-40B4-BE49-F238E27FC236}">
                <a16:creationId xmlns:a16="http://schemas.microsoft.com/office/drawing/2014/main" id="{AA108873-43D6-B4A1-D672-B8A91A79F174}"/>
              </a:ext>
            </a:extLst>
          </p:cNvPr>
          <p:cNvSpPr txBox="1"/>
          <p:nvPr/>
        </p:nvSpPr>
        <p:spPr>
          <a:xfrm>
            <a:off x="2602206" y="8166742"/>
            <a:ext cx="205313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600</a:t>
            </a:r>
            <a:r>
              <a:rPr lang="en-US" altLang="ja-JP" sz="11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,5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1,455,000</a:t>
            </a:r>
            <a:r>
              <a:rPr lang="zh-CN" altLang="en-US" sz="8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849" name="テキスト ボックス 848">
            <a:extLst>
              <a:ext uri="{FF2B5EF4-FFF2-40B4-BE49-F238E27FC236}">
                <a16:creationId xmlns:a16="http://schemas.microsoft.com/office/drawing/2014/main" id="{D724CDEF-55D8-B7DE-4D21-B7B2B369746D}"/>
              </a:ext>
            </a:extLst>
          </p:cNvPr>
          <p:cNvSpPr txBox="1"/>
          <p:nvPr/>
        </p:nvSpPr>
        <p:spPr>
          <a:xfrm>
            <a:off x="2608731" y="6493716"/>
            <a:ext cx="1075245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CHP-HXE37AZ2K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853" name="グループ化 852">
            <a:extLst>
              <a:ext uri="{FF2B5EF4-FFF2-40B4-BE49-F238E27FC236}">
                <a16:creationId xmlns:a16="http://schemas.microsoft.com/office/drawing/2014/main" id="{CAE696A6-00BD-6E48-394A-C9F676B3BC04}"/>
              </a:ext>
            </a:extLst>
          </p:cNvPr>
          <p:cNvGrpSpPr/>
          <p:nvPr/>
        </p:nvGrpSpPr>
        <p:grpSpPr>
          <a:xfrm>
            <a:off x="5153350" y="4109827"/>
            <a:ext cx="2143765" cy="575102"/>
            <a:chOff x="5116064" y="4604422"/>
            <a:chExt cx="2143765" cy="575102"/>
          </a:xfrm>
        </p:grpSpPr>
        <p:grpSp>
          <p:nvGrpSpPr>
            <p:cNvPr id="854" name="グループ化 853">
              <a:extLst>
                <a:ext uri="{FF2B5EF4-FFF2-40B4-BE49-F238E27FC236}">
                  <a16:creationId xmlns:a16="http://schemas.microsoft.com/office/drawing/2014/main" id="{AF87BD8E-AAAA-E4B7-C4E7-5F00CF175A7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856" name="正方形/長方形 855">
                <a:extLst>
                  <a:ext uri="{FF2B5EF4-FFF2-40B4-BE49-F238E27FC236}">
                    <a16:creationId xmlns:a16="http://schemas.microsoft.com/office/drawing/2014/main" id="{66B200DD-88A6-D5EC-2657-85B492687F6E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7" name="テキスト ボックス 856">
                <a:extLst>
                  <a:ext uri="{FF2B5EF4-FFF2-40B4-BE49-F238E27FC236}">
                    <a16:creationId xmlns:a16="http://schemas.microsoft.com/office/drawing/2014/main" id="{1E89010E-8FE4-4656-38BB-CE3192F9250B}"/>
                  </a:ext>
                </a:extLst>
              </p:cNvPr>
              <p:cNvSpPr txBox="1"/>
              <p:nvPr/>
            </p:nvSpPr>
            <p:spPr>
              <a:xfrm>
                <a:off x="5196598" y="4609424"/>
                <a:ext cx="2030696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</a:t>
                </a:r>
                <a:r>
                  <a:rPr lang="ja-JP" altLang="en-US" sz="1050" b="1" dirty="0">
                    <a:solidFill>
                      <a:srgbClr val="FFFFFF"/>
                    </a:solidFill>
                    <a:latin typeface="HiraginoUDSansStd-W6"/>
                  </a:rPr>
                  <a:t>  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エコキュート</a:t>
                </a:r>
                <a:endParaRPr lang="ja-JP" altLang="en-US" sz="1050" b="1" dirty="0"/>
              </a:p>
            </p:txBody>
          </p:sp>
          <p:grpSp>
            <p:nvGrpSpPr>
              <p:cNvPr id="858" name="グループ化 857">
                <a:extLst>
                  <a:ext uri="{FF2B5EF4-FFF2-40B4-BE49-F238E27FC236}">
                    <a16:creationId xmlns:a16="http://schemas.microsoft.com/office/drawing/2014/main" id="{B7966D81-DEE0-6082-7CB6-9CA0A7A174FE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862" name="正方形/長方形 861">
                  <a:extLst>
                    <a:ext uri="{FF2B5EF4-FFF2-40B4-BE49-F238E27FC236}">
                      <a16:creationId xmlns:a16="http://schemas.microsoft.com/office/drawing/2014/main" id="{D8F69092-F58A-0CEF-6AAC-CDEFABA69977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3" name="テキスト ボックス 862">
                  <a:extLst>
                    <a:ext uri="{FF2B5EF4-FFF2-40B4-BE49-F238E27FC236}">
                      <a16:creationId xmlns:a16="http://schemas.microsoft.com/office/drawing/2014/main" id="{E63802E7-DF40-1E4B-BBD8-BEE01D132417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859" name="グループ化 858">
                <a:extLst>
                  <a:ext uri="{FF2B5EF4-FFF2-40B4-BE49-F238E27FC236}">
                    <a16:creationId xmlns:a16="http://schemas.microsoft.com/office/drawing/2014/main" id="{B1227C8A-0C55-A8E3-63A9-3683BF348908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860" name="正方形/長方形 859">
                  <a:extLst>
                    <a:ext uri="{FF2B5EF4-FFF2-40B4-BE49-F238E27FC236}">
                      <a16:creationId xmlns:a16="http://schemas.microsoft.com/office/drawing/2014/main" id="{11E27F61-D47F-B018-CAFF-C587E3432B2E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861" name="テキスト ボックス 860">
                  <a:extLst>
                    <a:ext uri="{FF2B5EF4-FFF2-40B4-BE49-F238E27FC236}">
                      <a16:creationId xmlns:a16="http://schemas.microsoft.com/office/drawing/2014/main" id="{07F0F03F-5C57-82B6-8183-DD25953F09E7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855" name="直線コネクタ 854">
              <a:extLst>
                <a:ext uri="{FF2B5EF4-FFF2-40B4-BE49-F238E27FC236}">
                  <a16:creationId xmlns:a16="http://schemas.microsoft.com/office/drawing/2014/main" id="{E5752F39-B03B-BF70-E305-886CA12AF119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65" name="図 864">
            <a:extLst>
              <a:ext uri="{FF2B5EF4-FFF2-40B4-BE49-F238E27FC236}">
                <a16:creationId xmlns:a16="http://schemas.microsoft.com/office/drawing/2014/main" id="{BCD39092-9880-6346-E625-0A21E4B1F87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561" y="4701705"/>
            <a:ext cx="1011104" cy="172436"/>
          </a:xfrm>
          <a:prstGeom prst="rect">
            <a:avLst/>
          </a:prstGeom>
        </p:spPr>
      </p:pic>
      <p:grpSp>
        <p:nvGrpSpPr>
          <p:cNvPr id="875" name="グループ化 874">
            <a:extLst>
              <a:ext uri="{FF2B5EF4-FFF2-40B4-BE49-F238E27FC236}">
                <a16:creationId xmlns:a16="http://schemas.microsoft.com/office/drawing/2014/main" id="{4291C6B9-A4E0-1351-8822-36D8E1E4D342}"/>
              </a:ext>
            </a:extLst>
          </p:cNvPr>
          <p:cNvGrpSpPr/>
          <p:nvPr/>
        </p:nvGrpSpPr>
        <p:grpSpPr>
          <a:xfrm>
            <a:off x="5169141" y="5876541"/>
            <a:ext cx="539524" cy="230832"/>
            <a:chOff x="294823" y="2852878"/>
            <a:chExt cx="539524" cy="230832"/>
          </a:xfrm>
        </p:grpSpPr>
        <p:sp>
          <p:nvSpPr>
            <p:cNvPr id="884" name="矢印: 五方向 381">
              <a:extLst>
                <a:ext uri="{FF2B5EF4-FFF2-40B4-BE49-F238E27FC236}">
                  <a16:creationId xmlns:a16="http://schemas.microsoft.com/office/drawing/2014/main" id="{23228597-BD74-59A7-D038-26386DF12E3B}"/>
                </a:ext>
              </a:extLst>
            </p:cNvPr>
            <p:cNvSpPr/>
            <p:nvPr/>
          </p:nvSpPr>
          <p:spPr>
            <a:xfrm>
              <a:off x="294823" y="2907387"/>
              <a:ext cx="427072" cy="120848"/>
            </a:xfrm>
            <a:prstGeom prst="homePlate">
              <a:avLst>
                <a:gd name="adj" fmla="val 34829"/>
              </a:avLst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5" name="テキスト ボックス 884">
              <a:extLst>
                <a:ext uri="{FF2B5EF4-FFF2-40B4-BE49-F238E27FC236}">
                  <a16:creationId xmlns:a16="http://schemas.microsoft.com/office/drawing/2014/main" id="{76778F4C-CB3F-D1AF-DC79-B0A5CC2E8A88}"/>
                </a:ext>
              </a:extLst>
            </p:cNvPr>
            <p:cNvSpPr txBox="1"/>
            <p:nvPr/>
          </p:nvSpPr>
          <p:spPr>
            <a:xfrm>
              <a:off x="300164" y="2852878"/>
              <a:ext cx="534183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900" b="0" i="0" u="none" strike="noStrike" baseline="0" dirty="0">
                  <a:solidFill>
                    <a:srgbClr val="FFFFFF"/>
                  </a:solidFill>
                  <a:latin typeface="GothicMB101Pro-Regular"/>
                </a:rPr>
                <a:t>300L</a:t>
              </a:r>
              <a:endParaRPr lang="ja-JP" altLang="en-US" sz="900" dirty="0"/>
            </a:p>
          </p:txBody>
        </p:sp>
      </p:grpSp>
      <p:sp>
        <p:nvSpPr>
          <p:cNvPr id="876" name="テキスト ボックス 875">
            <a:extLst>
              <a:ext uri="{FF2B5EF4-FFF2-40B4-BE49-F238E27FC236}">
                <a16:creationId xmlns:a16="http://schemas.microsoft.com/office/drawing/2014/main" id="{10FFA544-9F33-B395-136A-F799ABE14097}"/>
              </a:ext>
            </a:extLst>
          </p:cNvPr>
          <p:cNvSpPr txBox="1"/>
          <p:nvPr/>
        </p:nvSpPr>
        <p:spPr>
          <a:xfrm>
            <a:off x="5533268" y="5833574"/>
            <a:ext cx="1928827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500" i="0" u="none" strike="noStrike" spc="100" dirty="0">
                <a:solidFill>
                  <a:srgbClr val="262626"/>
                </a:solidFill>
                <a:latin typeface="AvenirNext-DemiBold"/>
              </a:rPr>
              <a:t>CHP-ED302AZ2</a:t>
            </a:r>
            <a:endParaRPr lang="ja-JP" altLang="en-US" sz="1500" spc="100" dirty="0"/>
          </a:p>
        </p:txBody>
      </p:sp>
      <p:sp>
        <p:nvSpPr>
          <p:cNvPr id="877" name="テキスト ボックス 876">
            <a:extLst>
              <a:ext uri="{FF2B5EF4-FFF2-40B4-BE49-F238E27FC236}">
                <a16:creationId xmlns:a16="http://schemas.microsoft.com/office/drawing/2014/main" id="{799BDC4C-F0BD-45C9-BECA-1C73BB6C21D2}"/>
              </a:ext>
            </a:extLst>
          </p:cNvPr>
          <p:cNvSpPr txBox="1"/>
          <p:nvPr/>
        </p:nvSpPr>
        <p:spPr>
          <a:xfrm>
            <a:off x="5074041" y="6075550"/>
            <a:ext cx="1359631" cy="26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30"/>
              </a:lnSpc>
            </a:pPr>
            <a:r>
              <a:rPr lang="ja-JP" altLang="en-US" sz="550" b="1" i="0" u="none" strike="noStrike" baseline="0" dirty="0">
                <a:latin typeface="GothicMB101Pro-Regular"/>
              </a:rPr>
              <a:t>無線</a:t>
            </a:r>
            <a:r>
              <a:rPr lang="en-US" altLang="ja-JP" sz="700" b="1" i="0" u="none" strike="noStrike" baseline="0" dirty="0">
                <a:latin typeface="GothicMB101Pro-Regular"/>
              </a:rPr>
              <a:t>LAN</a:t>
            </a:r>
            <a:r>
              <a:rPr lang="ja-JP" altLang="en-US" sz="550" b="1" i="0" u="none" strike="noStrike" baseline="0" dirty="0">
                <a:latin typeface="GothicMB101Pro-Regular"/>
              </a:rPr>
              <a:t>対応</a:t>
            </a:r>
            <a:r>
              <a:rPr lang="ja-JP" altLang="en-US" sz="550" b="1" i="0" u="none" strike="noStrike" spc="-100" dirty="0">
                <a:latin typeface="GothicMB101Pro-Regular"/>
              </a:rPr>
              <a:t>インターホンリモコン</a:t>
            </a:r>
          </a:p>
          <a:p>
            <a:pPr algn="l">
              <a:lnSpc>
                <a:spcPts val="730"/>
              </a:lnSpc>
            </a:pPr>
            <a:r>
              <a:rPr lang="ja-JP" altLang="en-US" sz="550" b="1" i="0" u="none" strike="noStrike" spc="-20" dirty="0">
                <a:latin typeface="GothicMB101Pro-Regular"/>
              </a:rPr>
              <a:t>セット付き 希望小売価格</a:t>
            </a:r>
            <a:endParaRPr kumimoji="1" lang="ja-JP" altLang="en-US" sz="550" b="1" spc="-20" dirty="0"/>
          </a:p>
        </p:txBody>
      </p:sp>
      <p:sp>
        <p:nvSpPr>
          <p:cNvPr id="879" name="テキスト ボックス 878">
            <a:extLst>
              <a:ext uri="{FF2B5EF4-FFF2-40B4-BE49-F238E27FC236}">
                <a16:creationId xmlns:a16="http://schemas.microsoft.com/office/drawing/2014/main" id="{7DCD8D6D-D79B-1D38-B076-843673B77986}"/>
              </a:ext>
            </a:extLst>
          </p:cNvPr>
          <p:cNvSpPr txBox="1"/>
          <p:nvPr/>
        </p:nvSpPr>
        <p:spPr>
          <a:xfrm>
            <a:off x="5071732" y="6246586"/>
            <a:ext cx="17743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280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</a:t>
            </a:r>
            <a:r>
              <a:rPr lang="en-US" altLang="ja-JP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</a:t>
            </a:r>
            <a:r>
              <a:rPr lang="en-US" altLang="zh-CN" sz="11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00</a:t>
            </a:r>
            <a:r>
              <a:rPr lang="zh-CN" altLang="en-US" sz="900" b="1" i="0" u="none" strike="noStrike" baseline="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</a:t>
            </a:r>
            <a:r>
              <a:rPr lang="zh-CN" altLang="en-US" sz="8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（税抜</a:t>
            </a:r>
            <a:r>
              <a:rPr lang="en-US" altLang="zh-CN" sz="8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1,</a:t>
            </a:r>
            <a:r>
              <a:rPr lang="en-US" altLang="ja-JP" sz="8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164</a:t>
            </a:r>
            <a:r>
              <a:rPr lang="en-US" altLang="zh-CN" sz="8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,000</a:t>
            </a:r>
            <a:r>
              <a:rPr lang="zh-CN" altLang="en-US" sz="800" b="1" i="0" u="none" strike="noStrike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円）</a:t>
            </a:r>
            <a:endParaRPr lang="ja-JP" altLang="en-US" sz="800" b="1" spc="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929" name="グループ化 92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4421" y="3636248"/>
            <a:ext cx="2239272" cy="274114"/>
            <a:chOff x="168676" y="3715745"/>
            <a:chExt cx="2239272" cy="274114"/>
          </a:xfrm>
        </p:grpSpPr>
        <p:sp>
          <p:nvSpPr>
            <p:cNvPr id="93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31" name="グループ化 93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32" name="楕円 93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3" name="テキスト ボックス 93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39" name="グループ化 93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5111101" y="6582576"/>
            <a:ext cx="2239272" cy="274114"/>
            <a:chOff x="168676" y="3715745"/>
            <a:chExt cx="2239272" cy="274114"/>
          </a:xfrm>
        </p:grpSpPr>
        <p:sp>
          <p:nvSpPr>
            <p:cNvPr id="94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41" name="グループ化 94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42" name="楕円 94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3" name="テキスト ボックス 94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44" name="グループ化 943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5278" y="4622162"/>
            <a:ext cx="2239272" cy="274114"/>
            <a:chOff x="168676" y="3715745"/>
            <a:chExt cx="2239272" cy="274114"/>
          </a:xfrm>
        </p:grpSpPr>
        <p:sp>
          <p:nvSpPr>
            <p:cNvPr id="945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46" name="グループ化 945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47" name="楕円 946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8" name="テキスト ボックス 947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49" name="グループ化 94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7138" y="5640320"/>
            <a:ext cx="2239272" cy="274114"/>
            <a:chOff x="168676" y="3715745"/>
            <a:chExt cx="2239272" cy="274114"/>
          </a:xfrm>
        </p:grpSpPr>
        <p:sp>
          <p:nvSpPr>
            <p:cNvPr id="95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51" name="グループ化 95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52" name="楕円 95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3" name="テキスト ボックス 95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54" name="グループ化 953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37138" y="8694154"/>
            <a:ext cx="2239272" cy="274114"/>
            <a:chOff x="168676" y="3715745"/>
            <a:chExt cx="2239272" cy="274114"/>
          </a:xfrm>
        </p:grpSpPr>
        <p:sp>
          <p:nvSpPr>
            <p:cNvPr id="955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56" name="グループ化 955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57" name="楕円 956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8" name="テキスト ボックス 957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59" name="グループ化 958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148761" y="9786468"/>
            <a:ext cx="2239272" cy="274114"/>
            <a:chOff x="168676" y="3715745"/>
            <a:chExt cx="2239272" cy="274114"/>
          </a:xfrm>
        </p:grpSpPr>
        <p:sp>
          <p:nvSpPr>
            <p:cNvPr id="960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61" name="グループ化 960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62" name="楕円 961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3" name="テキスト ボックス 962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64" name="テキスト ボックス 963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752885" y="6577977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5" name="テキスト ボックス 96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02300" y="361572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6" name="テキスト ボックス 96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786409" y="460450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7" name="テキスト ボックス 966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25287" y="562211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8" name="テキスト ボックス 967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25287" y="8675371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69" name="テキスト ボックス 968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808247" y="9768778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grpSp>
        <p:nvGrpSpPr>
          <p:cNvPr id="970" name="グループ化 969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556993" y="3632697"/>
            <a:ext cx="2239272" cy="274114"/>
            <a:chOff x="168676" y="3715745"/>
            <a:chExt cx="2239272" cy="274114"/>
          </a:xfrm>
        </p:grpSpPr>
        <p:sp>
          <p:nvSpPr>
            <p:cNvPr id="971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72" name="グループ化 971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73" name="楕円 972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4" name="テキスト ボックス 973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75" name="グループ化 974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551039" y="4622452"/>
            <a:ext cx="2239272" cy="274114"/>
            <a:chOff x="168676" y="3715745"/>
            <a:chExt cx="2239272" cy="274114"/>
          </a:xfrm>
        </p:grpSpPr>
        <p:sp>
          <p:nvSpPr>
            <p:cNvPr id="976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77" name="グループ化 976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78" name="楕円 977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9" name="テキスト ボックス 978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980" name="グループ化 979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594891" y="7497189"/>
            <a:ext cx="2239272" cy="274114"/>
            <a:chOff x="168676" y="3715745"/>
            <a:chExt cx="2239272" cy="274114"/>
          </a:xfrm>
        </p:grpSpPr>
        <p:sp>
          <p:nvSpPr>
            <p:cNvPr id="981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82" name="グループ化 981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83" name="楕円 982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4" name="テキスト ボックス 983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85" name="テキスト ボックス 984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171669" y="361506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86" name="テキスト ボックス 985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198064" y="4605620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987" name="テキスト ボックス 986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49580" y="7479035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grpSp>
        <p:nvGrpSpPr>
          <p:cNvPr id="988" name="グループ化 987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2608277" y="8500506"/>
            <a:ext cx="2239272" cy="274114"/>
            <a:chOff x="168676" y="3715745"/>
            <a:chExt cx="2239272" cy="274114"/>
          </a:xfrm>
        </p:grpSpPr>
        <p:sp>
          <p:nvSpPr>
            <p:cNvPr id="989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0" name="グループ化 989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91" name="楕円 990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2" name="テキスト ボックス 991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93" name="テキスト ボックス 992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3250061" y="8495907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grpSp>
        <p:nvGrpSpPr>
          <p:cNvPr id="994" name="グループ化 993">
            <a:extLst>
              <a:ext uri="{FF2B5EF4-FFF2-40B4-BE49-F238E27FC236}">
                <a16:creationId xmlns:a16="http://schemas.microsoft.com/office/drawing/2014/main" id="{7461DBD4-FAC7-2988-90AA-6F59EFD6BE88}"/>
              </a:ext>
            </a:extLst>
          </p:cNvPr>
          <p:cNvGrpSpPr/>
          <p:nvPr/>
        </p:nvGrpSpPr>
        <p:grpSpPr>
          <a:xfrm>
            <a:off x="5041837" y="3632408"/>
            <a:ext cx="2239272" cy="274114"/>
            <a:chOff x="168676" y="3715745"/>
            <a:chExt cx="2239272" cy="274114"/>
          </a:xfrm>
        </p:grpSpPr>
        <p:sp>
          <p:nvSpPr>
            <p:cNvPr id="995" name="四角形: 角を丸くする 741">
              <a:extLst>
                <a:ext uri="{FF2B5EF4-FFF2-40B4-BE49-F238E27FC236}">
                  <a16:creationId xmlns:a16="http://schemas.microsoft.com/office/drawing/2014/main" id="{EA67275B-FEFC-A497-D337-91C258C74CD0}"/>
                </a:ext>
              </a:extLst>
            </p:cNvPr>
            <p:cNvSpPr/>
            <p:nvPr/>
          </p:nvSpPr>
          <p:spPr>
            <a:xfrm>
              <a:off x="473299" y="3751518"/>
              <a:ext cx="1934649" cy="210284"/>
            </a:xfrm>
            <a:prstGeom prst="roundRect">
              <a:avLst>
                <a:gd name="adj" fmla="val 10518"/>
              </a:avLst>
            </a:prstGeom>
            <a:noFill/>
            <a:ln w="22225">
              <a:solidFill>
                <a:srgbClr val="E6001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996" name="グループ化 995">
              <a:extLst>
                <a:ext uri="{FF2B5EF4-FFF2-40B4-BE49-F238E27FC236}">
                  <a16:creationId xmlns:a16="http://schemas.microsoft.com/office/drawing/2014/main" id="{C07BA1A0-E675-7403-C10D-D5CA7F1530D2}"/>
                </a:ext>
              </a:extLst>
            </p:cNvPr>
            <p:cNvGrpSpPr/>
            <p:nvPr/>
          </p:nvGrpSpPr>
          <p:grpSpPr>
            <a:xfrm>
              <a:off x="168676" y="3715745"/>
              <a:ext cx="629475" cy="274114"/>
              <a:chOff x="168676" y="3715745"/>
              <a:chExt cx="629475" cy="274114"/>
            </a:xfrm>
          </p:grpSpPr>
          <p:sp>
            <p:nvSpPr>
              <p:cNvPr id="997" name="楕円 996">
                <a:extLst>
                  <a:ext uri="{FF2B5EF4-FFF2-40B4-BE49-F238E27FC236}">
                    <a16:creationId xmlns:a16="http://schemas.microsoft.com/office/drawing/2014/main" id="{BC0429A3-0BE5-2765-7BB3-D92951A70A49}"/>
                  </a:ext>
                </a:extLst>
              </p:cNvPr>
              <p:cNvSpPr/>
              <p:nvPr/>
            </p:nvSpPr>
            <p:spPr>
              <a:xfrm rot="21008372">
                <a:off x="273964" y="3746722"/>
                <a:ext cx="430473" cy="223875"/>
              </a:xfrm>
              <a:prstGeom prst="ellipse">
                <a:avLst/>
              </a:prstGeom>
              <a:solidFill>
                <a:srgbClr val="E60012"/>
              </a:solidFill>
              <a:ln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8" name="テキスト ボックス 997">
                <a:extLst>
                  <a:ext uri="{FF2B5EF4-FFF2-40B4-BE49-F238E27FC236}">
                    <a16:creationId xmlns:a16="http://schemas.microsoft.com/office/drawing/2014/main" id="{F1A9222A-E20D-1555-050A-A537432DFBDF}"/>
                  </a:ext>
                </a:extLst>
              </p:cNvPr>
              <p:cNvSpPr txBox="1"/>
              <p:nvPr/>
            </p:nvSpPr>
            <p:spPr>
              <a:xfrm rot="20930588">
                <a:off x="168676" y="3715745"/>
                <a:ext cx="629475" cy="2741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>
                  <a:lnSpc>
                    <a:spcPts val="700"/>
                  </a:lnSpc>
                </a:pPr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999" name="テキスト ボックス 998">
            <a:extLst>
              <a:ext uri="{FF2B5EF4-FFF2-40B4-BE49-F238E27FC236}">
                <a16:creationId xmlns:a16="http://schemas.microsoft.com/office/drawing/2014/main" id="{CE8AAF05-3CFE-DBE9-3870-16E9353FC257}"/>
              </a:ext>
            </a:extLst>
          </p:cNvPr>
          <p:cNvSpPr txBox="1"/>
          <p:nvPr/>
        </p:nvSpPr>
        <p:spPr>
          <a:xfrm>
            <a:off x="5683621" y="3627809"/>
            <a:ext cx="16186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 i="0" u="none" strike="noStrike" spc="15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15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150" dirty="0">
              <a:solidFill>
                <a:srgbClr val="E60012"/>
              </a:solidFill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2539392" y="8910017"/>
            <a:ext cx="28350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●お問い合わせ・ご用命はこちらまで</a:t>
            </a:r>
          </a:p>
        </p:txBody>
      </p:sp>
      <p:pic>
        <p:nvPicPr>
          <p:cNvPr id="2" name="図 1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460868C-050B-702D-0F52-BEECC36C59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8" y="2082337"/>
            <a:ext cx="646487" cy="261487"/>
          </a:xfrm>
          <a:prstGeom prst="rect">
            <a:avLst/>
          </a:prstGeom>
        </p:spPr>
      </p:pic>
      <p:pic>
        <p:nvPicPr>
          <p:cNvPr id="3" name="図 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3AD4F84-9E06-8815-0169-CB56187740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24" y="2081495"/>
            <a:ext cx="646487" cy="261487"/>
          </a:xfrm>
          <a:prstGeom prst="rect">
            <a:avLst/>
          </a:prstGeom>
        </p:spPr>
      </p:pic>
      <p:pic>
        <p:nvPicPr>
          <p:cNvPr id="15" name="図 14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0F45248-4D59-2292-4EEE-97F6696BFF6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39" y="2103151"/>
            <a:ext cx="646487" cy="261487"/>
          </a:xfrm>
          <a:prstGeom prst="rect">
            <a:avLst/>
          </a:prstGeom>
        </p:spPr>
      </p:pic>
      <p:pic>
        <p:nvPicPr>
          <p:cNvPr id="12" name="図 11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C1FEF6F-EF5A-DEAC-87B9-BCB8A2797F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0" y="7100398"/>
            <a:ext cx="646487" cy="261487"/>
          </a:xfrm>
          <a:prstGeom prst="rect">
            <a:avLst/>
          </a:prstGeom>
        </p:spPr>
      </p:pic>
      <p:pic>
        <p:nvPicPr>
          <p:cNvPr id="13" name="図 12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23FC537-6E82-7F0E-DB44-912E28A7D1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98" y="4926048"/>
            <a:ext cx="646487" cy="261487"/>
          </a:xfrm>
          <a:prstGeom prst="rect">
            <a:avLst/>
          </a:prstGeom>
        </p:spPr>
      </p:pic>
      <p:pic>
        <p:nvPicPr>
          <p:cNvPr id="14" name="図 13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C4A2426-A831-9A5C-CDFF-A45F5B4D37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425" y="5933056"/>
            <a:ext cx="646487" cy="261487"/>
          </a:xfrm>
          <a:prstGeom prst="rect">
            <a:avLst/>
          </a:prstGeom>
        </p:spPr>
      </p:pic>
      <p:pic>
        <p:nvPicPr>
          <p:cNvPr id="17" name="図 16" descr="戸棚, 屋内, 座る, 立つ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6EAEBDD-BA86-B08F-31D7-58319CD3230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8" y="4730896"/>
            <a:ext cx="801543" cy="114214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47E4AD2-7E85-2663-03DE-13F176346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95" y="5412976"/>
            <a:ext cx="546156" cy="41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08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1411</TotalTime>
  <Words>924</Words>
  <Application>Microsoft Office PowerPoint</Application>
  <PresentationFormat>ユーザー設定</PresentationFormat>
  <Paragraphs>217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2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Arial</vt:lpstr>
      <vt:lpstr>Calibri</vt:lpstr>
      <vt:lpstr>Calibri Light</vt:lpstr>
      <vt:lpstr>Constantia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中野　祐汰</cp:lastModifiedBy>
  <cp:revision>209</cp:revision>
  <cp:lastPrinted>2026-03-15T23:39:25Z</cp:lastPrinted>
  <dcterms:created xsi:type="dcterms:W3CDTF">2023-09-04T07:44:51Z</dcterms:created>
  <dcterms:modified xsi:type="dcterms:W3CDTF">2026-03-22T23:59:46Z</dcterms:modified>
</cp:coreProperties>
</file>