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FEF7F1"/>
    <a:srgbClr val="EFF8FE"/>
    <a:srgbClr val="FEF6F9"/>
    <a:srgbClr val="F6FAED"/>
    <a:srgbClr val="CCFFCC"/>
    <a:srgbClr val="CCFF99"/>
    <a:srgbClr val="E60012"/>
    <a:srgbClr val="4472C4"/>
    <a:srgbClr val="00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>
      <p:cViewPr>
        <p:scale>
          <a:sx n="125" d="100"/>
          <a:sy n="125" d="100"/>
        </p:scale>
        <p:origin x="1968" y="-1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40199"/>
              </p:ext>
            </p:extLst>
          </p:nvPr>
        </p:nvGraphicFramePr>
        <p:xfrm>
          <a:off x="358302" y="2461531"/>
          <a:ext cx="6832280" cy="40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3654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52,000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年間給湯保温効率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  <a:endParaRPr kumimoji="1" lang="ja-JP" altLang="en-US" sz="9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01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14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（減圧弁設定圧力）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170kPa</a:t>
                      </a:r>
                      <a:endParaRPr kumimoji="1" lang="ja-JP" altLang="en-US" sz="10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65634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+mn-ea"/>
                          <a:ea typeface="+mn-ea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+mn-ea"/>
                          <a:ea typeface="+mn-ea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D685443-C238-5DA4-21B7-A5FDA2DE4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4" y="800155"/>
            <a:ext cx="1246244" cy="58262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386702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※CHP-HXE37AZ2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08452B3-3511-6AD2-B54B-E83F69387B67}"/>
              </a:ext>
            </a:extLst>
          </p:cNvPr>
          <p:cNvGrpSpPr/>
          <p:nvPr/>
        </p:nvGrpSpPr>
        <p:grpSpPr>
          <a:xfrm>
            <a:off x="1579800" y="2476816"/>
            <a:ext cx="5847729" cy="4000738"/>
            <a:chOff x="1561991" y="1691846"/>
            <a:chExt cx="5847729" cy="400073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1561991" y="2054004"/>
              <a:ext cx="331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※1</a:t>
              </a:r>
              <a:endParaRPr kumimoji="1" lang="ja-JP" altLang="en-US" sz="600" dirty="0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4EE5AE1-2509-C3EA-D659-C5DB18A57E0D}"/>
                </a:ext>
              </a:extLst>
            </p:cNvPr>
            <p:cNvGrpSpPr/>
            <p:nvPr/>
          </p:nvGrpSpPr>
          <p:grpSpPr>
            <a:xfrm>
              <a:off x="1912156" y="1691846"/>
              <a:ext cx="5497564" cy="4000738"/>
              <a:chOff x="1912156" y="1691846"/>
              <a:chExt cx="5497564" cy="4000738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E978DB56-7F5F-1BB1-266E-D0D4D6CB7161}"/>
                  </a:ext>
                </a:extLst>
              </p:cNvPr>
              <p:cNvGrpSpPr/>
              <p:nvPr/>
            </p:nvGrpSpPr>
            <p:grpSpPr>
              <a:xfrm>
                <a:off x="1912156" y="1691846"/>
                <a:ext cx="5497564" cy="3645482"/>
                <a:chOff x="1912156" y="5836720"/>
                <a:chExt cx="5497564" cy="3645482"/>
              </a:xfrm>
            </p:grpSpPr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9FCA683-59FE-B1DF-4CC0-52DA4A8BF6EA}"/>
                    </a:ext>
                  </a:extLst>
                </p:cNvPr>
                <p:cNvGrpSpPr/>
                <p:nvPr/>
              </p:nvGrpSpPr>
              <p:grpSpPr>
                <a:xfrm>
                  <a:off x="1912156" y="5836720"/>
                  <a:ext cx="5268503" cy="3645482"/>
                  <a:chOff x="1912156" y="5836720"/>
                  <a:chExt cx="5268503" cy="3645482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0CFBFA8-6DA5-0A61-CC0D-AFC021B97BA5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836720"/>
                    <a:ext cx="5209264" cy="3645482"/>
                    <a:chOff x="1912156" y="5223052"/>
                    <a:chExt cx="5209264" cy="3645482"/>
                  </a:xfrm>
                </p:grpSpPr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4244B7D4-81E8-4592-5BED-1FE7CA7A7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5223052"/>
                      <a:ext cx="5100263" cy="3645482"/>
                      <a:chOff x="1912156" y="5223052"/>
                      <a:chExt cx="5100263" cy="3645482"/>
                    </a:xfrm>
                  </p:grpSpPr>
                  <p:grpSp>
                    <p:nvGrpSpPr>
                      <p:cNvPr id="65" name="グループ化 64">
                        <a:extLst>
                          <a:ext uri="{FF2B5EF4-FFF2-40B4-BE49-F238E27FC236}">
                            <a16:creationId xmlns:a16="http://schemas.microsoft.com/office/drawing/2014/main" id="{3A5D4353-26CB-CC4B-43A5-5CDFDCFF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5223052"/>
                        <a:ext cx="4804981" cy="1867001"/>
                        <a:chOff x="1912156" y="4179394"/>
                        <a:chExt cx="4804981" cy="1867001"/>
                      </a:xfrm>
                    </p:grpSpPr>
                    <p:grpSp>
                      <p:nvGrpSpPr>
                        <p:cNvPr id="63" name="グループ化 62">
                          <a:extLst>
                            <a:ext uri="{FF2B5EF4-FFF2-40B4-BE49-F238E27FC236}">
                              <a16:creationId xmlns:a16="http://schemas.microsoft.com/office/drawing/2014/main" id="{302EF46B-3A4C-8ADC-0CA7-A99E3345D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2156" y="4179394"/>
                          <a:ext cx="4804981" cy="1376889"/>
                          <a:chOff x="1912156" y="3854515"/>
                          <a:chExt cx="4804981" cy="1376889"/>
                        </a:xfrm>
                      </p:grpSpPr>
                      <p:grpSp>
                        <p:nvGrpSpPr>
                          <p:cNvPr id="47" name="グループ化 46">
                            <a:extLst>
                              <a:ext uri="{FF2B5EF4-FFF2-40B4-BE49-F238E27FC236}">
                                <a16:creationId xmlns:a16="http://schemas.microsoft.com/office/drawing/2014/main" id="{5A4C3913-04F7-9151-9FFD-A91561F920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12156" y="3854515"/>
                            <a:ext cx="3434565" cy="389056"/>
                            <a:chOff x="1917550" y="2501690"/>
                            <a:chExt cx="3434565" cy="389056"/>
                          </a:xfrm>
                        </p:grpSpPr>
                        <p:sp>
                          <p:nvSpPr>
                            <p:cNvPr id="43" name="テキスト ボックス 42">
                              <a:extLst>
                                <a:ext uri="{FF2B5EF4-FFF2-40B4-BE49-F238E27FC236}">
                                  <a16:creationId xmlns:a16="http://schemas.microsoft.com/office/drawing/2014/main" id="{B59F1DA8-06A0-DCAC-3685-D94758EAB76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83682" y="2514168"/>
                              <a:ext cx="1668433" cy="37657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ja-JP" altLang="en-US" sz="1150" b="1" i="0" u="none" strike="noStrike" spc="-150" baseline="0" dirty="0">
                                  <a:solidFill>
                                    <a:srgbClr val="FFFFFF"/>
                                  </a:solidFill>
                                  <a:latin typeface="HiraginoUDSansStd-W6"/>
                                </a:rPr>
                                <a:t>プレミアム   エコキュート</a:t>
                              </a:r>
                            </a:p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en-US" altLang="ja-JP" sz="1000" i="0" u="none" strike="noStrike" dirty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(CHP-HXE37AZ2)</a:t>
                              </a:r>
                              <a:endParaRPr kumimoji="1" lang="ja-JP" altLang="en-US" sz="1000" dirty="0"/>
                            </a:p>
                          </p:txBody>
                        </p:sp>
                        <p:sp>
                          <p:nvSpPr>
                            <p:cNvPr id="44" name="テキスト ボックス 43">
                              <a:extLst>
                                <a:ext uri="{FF2B5EF4-FFF2-40B4-BE49-F238E27FC236}">
                                  <a16:creationId xmlns:a16="http://schemas.microsoft.com/office/drawing/2014/main" id="{3D8928E0-0AB2-2992-EF80-2773700218F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17550" y="2501690"/>
                              <a:ext cx="1334361" cy="370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kumimoji="1" lang="en-US" altLang="ja-JP" sz="11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2012</a:t>
                              </a:r>
                              <a:r>
                                <a:rPr kumimoji="1" lang="ja-JP" altLang="en-US" sz="8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年製の</a:t>
                              </a:r>
                              <a:r>
                                <a:rPr kumimoji="1" lang="ja-JP" altLang="en-US" sz="800" b="1" i="0" u="none" strike="noStrike" kern="1200" spc="-15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エコキュート</a:t>
                              </a:r>
                              <a:r>
                                <a:rPr kumimoji="1" lang="en-US" altLang="ja-JP" sz="900" b="0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(CHP-37AW1)</a:t>
                              </a:r>
                              <a:endParaRPr kumimoji="1" lang="ja-JP" altLang="en-US" sz="900" dirty="0"/>
                            </a:p>
                          </p:txBody>
                        </p:sp>
                      </p:grpSp>
                      <p:grpSp>
                        <p:nvGrpSpPr>
                          <p:cNvPr id="62" name="グループ化 61">
                            <a:extLst>
                              <a:ext uri="{FF2B5EF4-FFF2-40B4-BE49-F238E27FC236}">
                                <a16:creationId xmlns:a16="http://schemas.microsoft.com/office/drawing/2014/main" id="{BEE412C3-4A72-FC42-9E9E-A36335E646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101" y="4195873"/>
                            <a:ext cx="3440036" cy="1035531"/>
                            <a:chOff x="3277101" y="4195873"/>
                            <a:chExt cx="3440036" cy="1035531"/>
                          </a:xfrm>
                        </p:grpSpPr>
                        <p:grpSp>
                          <p:nvGrpSpPr>
                            <p:cNvPr id="60" name="グループ化 59">
                              <a:extLst>
                                <a:ext uri="{FF2B5EF4-FFF2-40B4-BE49-F238E27FC236}">
                                  <a16:creationId xmlns:a16="http://schemas.microsoft.com/office/drawing/2014/main" id="{F4255348-0A86-9A4E-663B-70ED31A2ED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282236" y="4195873"/>
                              <a:ext cx="3434901" cy="369332"/>
                              <a:chOff x="3282236" y="4195873"/>
                              <a:chExt cx="3434901" cy="369332"/>
                            </a:xfrm>
                          </p:grpSpPr>
                          <p:sp>
                            <p:nvSpPr>
                              <p:cNvPr id="51" name="テキスト ボックス 50">
                                <a:extLst>
                                  <a:ext uri="{FF2B5EF4-FFF2-40B4-BE49-F238E27FC236}">
                                    <a16:creationId xmlns:a16="http://schemas.microsoft.com/office/drawing/2014/main" id="{D9506F95-EC2B-90A3-DC9F-D3156D64DD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82236" y="4195873"/>
                                <a:ext cx="1573049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ja-JP" altLang="en-US" sz="1300" b="1" i="0" u="none" strike="noStrike" baseline="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約</a:t>
                                </a:r>
                                <a:r>
                                  <a:rPr lang="en-US" altLang="ja-JP" sz="18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42,300</a:t>
                                </a:r>
                                <a:r>
                                  <a:rPr lang="ja-JP" altLang="en-US" sz="13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円</a:t>
                                </a:r>
                                <a:endParaRPr kumimoji="1" lang="ja-JP" altLang="en-US" sz="1100" b="1" spc="100" dirty="0">
                                  <a:solidFill>
                                    <a:srgbClr val="E60012"/>
                                  </a:solidFill>
                                  <a:latin typeface="BIZ UDPゴシック" panose="020B0400000000000000" pitchFamily="50" charset="-128"/>
                                  <a:ea typeface="BIZ UDPゴシック" panose="020B0400000000000000" pitchFamily="50" charset="-128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9" name="グループ化 58">
                                <a:extLst>
                                  <a:ext uri="{FF2B5EF4-FFF2-40B4-BE49-F238E27FC236}">
                                    <a16:creationId xmlns:a16="http://schemas.microsoft.com/office/drawing/2014/main" id="{D9B84ADB-F39A-C58B-9E5D-9B7A792A809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722453" y="4222247"/>
                                <a:ext cx="1994684" cy="323165"/>
                                <a:chOff x="4722453" y="4222247"/>
                                <a:chExt cx="1994684" cy="323165"/>
                              </a:xfrm>
                            </p:grpSpPr>
                            <p:sp>
                              <p:nvSpPr>
                                <p:cNvPr id="53" name="テキスト ボックス 52">
                                  <a:extLst>
                                    <a:ext uri="{FF2B5EF4-FFF2-40B4-BE49-F238E27FC236}">
                                      <a16:creationId xmlns:a16="http://schemas.microsoft.com/office/drawing/2014/main" id="{D61F5ECC-4EAD-B6AC-C224-F777886E552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994562" y="4222247"/>
                                  <a:ext cx="1614545" cy="32316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ja-JP" altLang="en-US" sz="1100" b="1" i="0" u="none" strike="noStrike" baseline="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約</a:t>
                                  </a:r>
                                  <a:r>
                                    <a:rPr lang="en-US" altLang="ja-JP" sz="1500" b="1" i="0" u="none" strike="noStrike" spc="-3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9,700</a:t>
                                  </a:r>
                                  <a:r>
                                    <a:rPr lang="ja-JP" altLang="en-US" sz="11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円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お</a:t>
                                  </a:r>
                                  <a:r>
                                    <a:rPr lang="ja-JP" altLang="en-US" sz="1300" b="1" i="0" u="none" strike="noStrike" spc="-15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得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！</a:t>
                                  </a:r>
                                  <a:endParaRPr kumimoji="1" lang="ja-JP" altLang="en-US" sz="1300" dirty="0">
                                    <a:solidFill>
                                      <a:srgbClr val="E60012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6" name="フリーフォーム: 図形 55">
                                  <a:extLst>
                                    <a:ext uri="{FF2B5EF4-FFF2-40B4-BE49-F238E27FC236}">
                                      <a16:creationId xmlns:a16="http://schemas.microsoft.com/office/drawing/2014/main" id="{0D8312D6-0089-5964-ADE5-2645F87493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6200000">
                                  <a:off x="5585425" y="3387556"/>
                                  <a:ext cx="268739" cy="1994684"/>
                                </a:xfrm>
                                <a:custGeom>
                                  <a:avLst/>
                                  <a:gdLst>
                                    <a:gd name="connsiteX0" fmla="*/ 307777 w 307777"/>
                                    <a:gd name="connsiteY0" fmla="*/ 197307 h 1994684"/>
                                    <a:gd name="connsiteX1" fmla="*/ 307777 w 307777"/>
                                    <a:gd name="connsiteY1" fmla="*/ 1981191 h 1994684"/>
                                    <a:gd name="connsiteX2" fmla="*/ 294284 w 307777"/>
                                    <a:gd name="connsiteY2" fmla="*/ 1994684 h 1994684"/>
                                    <a:gd name="connsiteX3" fmla="*/ 13493 w 307777"/>
                                    <a:gd name="connsiteY3" fmla="*/ 1994684 h 1994684"/>
                                    <a:gd name="connsiteX4" fmla="*/ 0 w 307777"/>
                                    <a:gd name="connsiteY4" fmla="*/ 1981191 h 1994684"/>
                                    <a:gd name="connsiteX5" fmla="*/ 0 w 307777"/>
                                    <a:gd name="connsiteY5" fmla="*/ 197307 h 1994684"/>
                                    <a:gd name="connsiteX6" fmla="*/ 13493 w 307777"/>
                                    <a:gd name="connsiteY6" fmla="*/ 183814 h 1994684"/>
                                    <a:gd name="connsiteX7" fmla="*/ 100959 w 307777"/>
                                    <a:gd name="connsiteY7" fmla="*/ 183814 h 1994684"/>
                                    <a:gd name="connsiteX8" fmla="*/ 151628 w 307777"/>
                                    <a:gd name="connsiteY8" fmla="*/ 0 h 1994684"/>
                                    <a:gd name="connsiteX9" fmla="*/ 202296 w 307777"/>
                                    <a:gd name="connsiteY9" fmla="*/ 183814 h 1994684"/>
                                    <a:gd name="connsiteX10" fmla="*/ 294284 w 307777"/>
                                    <a:gd name="connsiteY10" fmla="*/ 183814 h 1994684"/>
                                    <a:gd name="connsiteX11" fmla="*/ 307777 w 307777"/>
                                    <a:gd name="connsiteY11" fmla="*/ 197307 h 199468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07777" h="1994684">
                                      <a:moveTo>
                                        <a:pt x="307777" y="197307"/>
                                      </a:moveTo>
                                      <a:lnTo>
                                        <a:pt x="307777" y="1981191"/>
                                      </a:lnTo>
                                      <a:cubicBezTo>
                                        <a:pt x="307777" y="1988643"/>
                                        <a:pt x="301736" y="1994684"/>
                                        <a:pt x="294284" y="1994684"/>
                                      </a:cubicBezTo>
                                      <a:lnTo>
                                        <a:pt x="13493" y="1994684"/>
                                      </a:lnTo>
                                      <a:cubicBezTo>
                                        <a:pt x="6041" y="1994684"/>
                                        <a:pt x="0" y="1988643"/>
                                        <a:pt x="0" y="1981191"/>
                                      </a:cubicBezTo>
                                      <a:lnTo>
                                        <a:pt x="0" y="197307"/>
                                      </a:lnTo>
                                      <a:cubicBezTo>
                                        <a:pt x="0" y="189855"/>
                                        <a:pt x="6041" y="183814"/>
                                        <a:pt x="13493" y="183814"/>
                                      </a:cubicBezTo>
                                      <a:lnTo>
                                        <a:pt x="100959" y="183814"/>
                                      </a:lnTo>
                                      <a:lnTo>
                                        <a:pt x="151628" y="0"/>
                                      </a:lnTo>
                                      <a:lnTo>
                                        <a:pt x="202296" y="183814"/>
                                      </a:lnTo>
                                      <a:lnTo>
                                        <a:pt x="294284" y="183814"/>
                                      </a:lnTo>
                                      <a:cubicBezTo>
                                        <a:pt x="301736" y="183814"/>
                                        <a:pt x="307777" y="189855"/>
                                        <a:pt x="307777" y="19730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noFill/>
                                <a:ln>
                                  <a:solidFill>
                                    <a:srgbClr val="E60012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テキスト ボックス 60">
                              <a:extLst>
                                <a:ext uri="{FF2B5EF4-FFF2-40B4-BE49-F238E27FC236}">
                                  <a16:creationId xmlns:a16="http://schemas.microsoft.com/office/drawing/2014/main" id="{670C38A8-5189-185A-CBD4-842EE1089C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7101" y="4523518"/>
                              <a:ext cx="1573049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kumimoji="1" lang="ja-JP" altLang="en-US" sz="1100" b="1" dirty="0"/>
                                <a:t>高効率</a:t>
                              </a:r>
                              <a:r>
                                <a:rPr kumimoji="1" lang="en-US" altLang="ja-JP" sz="2200" dirty="0">
                                  <a:solidFill>
                                    <a:srgbClr val="E60012"/>
                                  </a:solidFill>
                                </a:rPr>
                                <a:t>4.0</a:t>
                              </a:r>
                              <a:r>
                                <a:rPr kumimoji="1" lang="ja-JP" altLang="en-US" sz="1100" b="1" dirty="0"/>
                                <a:t>を達成！</a:t>
                              </a:r>
                            </a:p>
                            <a:p>
                              <a:endParaRPr kumimoji="1" lang="ja-JP" alt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664398A4-93A6-AFB4-EC61-EC72B5BC6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277222"/>
                          <a:ext cx="325982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節水モードで</a:t>
                          </a:r>
                          <a:r>
                            <a:rPr lang="ja-JP" altLang="en-US" sz="1050" b="1" i="0" u="sng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水道代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が年間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約</a:t>
                          </a:r>
                          <a:r>
                            <a:rPr lang="en-US" altLang="ja-JP" sz="1600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7,500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円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お</a:t>
                          </a:r>
                          <a:r>
                            <a:rPr lang="ja-JP" altLang="en-US" sz="1050" b="1" i="0" u="none" strike="noStrike" spc="-150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得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！</a:t>
                          </a:r>
                          <a:endParaRPr lang="en-US" altLang="ja-JP" sz="105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省エネ保温で浴槽に入らない間は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保温追いだきカッ</a:t>
                          </a:r>
                          <a:r>
                            <a:rPr lang="ja-JP" altLang="en-US" sz="1050" b="1" i="0" u="none" strike="noStrike" spc="-300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ト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！</a:t>
                          </a:r>
                          <a:endParaRPr kumimoji="1" lang="ja-JP" altLang="en-US" sz="1050" b="1" dirty="0">
                            <a:solidFill>
                              <a:srgbClr val="E6001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テキスト ボックス 65">
                          <a:extLst>
                            <a:ext uri="{FF2B5EF4-FFF2-40B4-BE49-F238E27FC236}">
                              <a16:creationId xmlns:a16="http://schemas.microsoft.com/office/drawing/2014/main" id="{8A790F13-24BF-3A25-420B-6AAEA6DA5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646285"/>
                          <a:ext cx="338974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太陽光発電の余剰電力を活用できる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を搭載！</a:t>
                          </a:r>
                          <a:endParaRPr lang="en-US" altLang="ja-JP" sz="80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en-US" altLang="ja-JP" sz="10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HEMS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なしでもアプリで対応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ソーラーモードアプリ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も。</a:t>
                          </a:r>
                          <a:endParaRPr kumimoji="1" lang="ja-JP" altLang="en-US" sz="800" b="1" dirty="0"/>
                        </a:p>
                      </p:txBody>
                    </p:sp>
                  </p:grpSp>
                  <p:sp>
                    <p:nvSpPr>
                      <p:cNvPr id="2" name="テキスト ボックス 1">
                        <a:extLst>
                          <a:ext uri="{FF2B5EF4-FFF2-40B4-BE49-F238E27FC236}">
                            <a16:creationId xmlns:a16="http://schemas.microsoft.com/office/drawing/2014/main" id="{8FF55B67-1F42-64F3-FE7A-012D53D249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7146348"/>
                        <a:ext cx="3740430" cy="53860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入浴お知らせ機能搭載</a:t>
                        </a:r>
                        <a:r>
                          <a:rPr kumimoji="1" lang="ja-JP" altLang="en-US" sz="850" b="1" dirty="0"/>
                          <a:t>で</a:t>
                        </a:r>
                        <a:r>
                          <a:rPr kumimoji="1" lang="ja-JP" altLang="en-US" sz="1000" b="1" dirty="0"/>
                          <a:t>安</a:t>
                        </a:r>
                        <a:r>
                          <a:rPr kumimoji="1" lang="ja-JP" altLang="en-US" sz="1000" b="1" spc="-300" dirty="0"/>
                          <a:t>全・</a:t>
                        </a:r>
                        <a:r>
                          <a:rPr kumimoji="1" lang="ja-JP" altLang="en-US" sz="1000" b="1" dirty="0"/>
                          <a:t>安心な入浴をサポー</a:t>
                        </a:r>
                        <a:r>
                          <a:rPr kumimoji="1" lang="ja-JP" altLang="en-US" sz="1000" b="1" spc="-150" dirty="0"/>
                          <a:t>ト</a:t>
                        </a:r>
                        <a:r>
                          <a:rPr kumimoji="1" lang="ja-JP" altLang="en-US" sz="1000" b="1" dirty="0"/>
                          <a:t>！</a:t>
                        </a:r>
                      </a:p>
                      <a:p>
                        <a:endParaRPr kumimoji="1" lang="ja-JP" altLang="en-US" dirty="0"/>
                      </a:p>
                    </p:txBody>
                  </p:sp>
                  <p:sp>
                    <p:nvSpPr>
                      <p:cNvPr id="45" name="テキスト ボックス 44">
                        <a:extLst>
                          <a:ext uri="{FF2B5EF4-FFF2-40B4-BE49-F238E27FC236}">
                            <a16:creationId xmlns:a16="http://schemas.microsoft.com/office/drawing/2014/main" id="{4FCFCA18-E21E-E728-296E-036FD850C5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8622313"/>
                        <a:ext cx="374043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オールステンレス</a:t>
                        </a:r>
                        <a:r>
                          <a:rPr kumimoji="1" lang="ja-JP" altLang="en-US" sz="800" b="1" dirty="0"/>
                          <a:t>で</a:t>
                        </a:r>
                        <a:r>
                          <a:rPr kumimoji="1" lang="ja-JP" altLang="en-US" sz="1000" b="1" u="sng" dirty="0"/>
                          <a:t>耐腐食性と耐久性</a:t>
                        </a:r>
                        <a:r>
                          <a:rPr kumimoji="1" lang="ja-JP" altLang="en-US" sz="800" b="1" dirty="0"/>
                          <a:t>がさらに向</a:t>
                        </a:r>
                        <a:r>
                          <a:rPr kumimoji="1" lang="ja-JP" altLang="en-US" sz="800" b="1" spc="-150" dirty="0"/>
                          <a:t>上</a:t>
                        </a:r>
                        <a:r>
                          <a:rPr kumimoji="1" lang="ja-JP" altLang="en-US" sz="800" b="1" spc="-500" dirty="0"/>
                          <a:t>！</a:t>
                        </a:r>
                        <a:r>
                          <a:rPr kumimoji="1" lang="ja-JP" altLang="en-US" sz="700" b="1" dirty="0"/>
                          <a:t>（接続部を除く）</a:t>
                        </a:r>
                        <a:endParaRPr kumimoji="1" lang="ja-JP" altLang="en-US" sz="700" dirty="0"/>
                      </a:p>
                    </p:txBody>
                  </p:sp>
                </p:grpSp>
                <p:sp>
                  <p:nvSpPr>
                    <p:cNvPr id="3" name="テキスト ボックス 2">
                      <a:extLst>
                        <a:ext uri="{FF2B5EF4-FFF2-40B4-BE49-F238E27FC236}">
                          <a16:creationId xmlns:a16="http://schemas.microsoft.com/office/drawing/2014/main" id="{138D7F1A-6663-7AA3-A28C-5D6510AE3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7436847"/>
                      <a:ext cx="3841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停電時でもお湯が使え</a:t>
                      </a:r>
                      <a:r>
                        <a:rPr lang="ja-JP" altLang="en-US" sz="80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る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 断水時には生活用水をカンタンに確保できる！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停電に備え</a:t>
                      </a:r>
                      <a:r>
                        <a:rPr lang="ja-JP" altLang="en-US" sz="800" b="1" i="0" u="none" strike="noStrike" spc="-3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貯湯タンクにお湯を満タン沸き上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げ！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断水に備えて浴槽に水はり。</a:t>
                      </a:r>
                      <a:endParaRPr kumimoji="1" lang="ja-JP" altLang="en-US" sz="800" b="1" spc="-50" dirty="0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E18DAC86-A2D3-531C-1B64-A97A610666E3}"/>
                      </a:ext>
                    </a:extLst>
                  </p:cNvPr>
                  <p:cNvGrpSpPr/>
                  <p:nvPr/>
                </p:nvGrpSpPr>
                <p:grpSpPr>
                  <a:xfrm>
                    <a:off x="3278045" y="8349997"/>
                    <a:ext cx="3902614" cy="468597"/>
                    <a:chOff x="3278045" y="8349997"/>
                    <a:chExt cx="3902614" cy="468597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6DCB1D4A-66D0-1E9C-BBB9-4C61E8F37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8045" y="8418484"/>
                      <a:ext cx="39026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3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本脚で</a:t>
                      </a:r>
                      <a:r>
                        <a:rPr lang="ja-JP" altLang="en-US" sz="10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クラス</a:t>
                      </a:r>
                      <a:r>
                        <a:rPr lang="en-US" altLang="ja-JP" sz="12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S</a:t>
                      </a:r>
                      <a:r>
                        <a:rPr lang="ja-JP" altLang="en-US" sz="10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対応   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の耐震設計。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転倒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防止策として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脚の強度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、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設置方法にも配慮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。</a:t>
                      </a: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r>
                        <a:rPr lang="en-US" altLang="ja-JP" sz="600" b="1" dirty="0">
                          <a:latin typeface="HiraginoUDSansStd-W5"/>
                        </a:rPr>
                        <a:t>460L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タイプはクラス</a:t>
                      </a:r>
                      <a:r>
                        <a:rPr lang="en-US" altLang="ja-JP" sz="600" b="1" dirty="0">
                          <a:latin typeface="HiraginoUDSansStd-W5"/>
                        </a:rPr>
                        <a:t>A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対応。</a:t>
                      </a:r>
                      <a:endParaRPr kumimoji="1" lang="ja-JP" altLang="en-US" sz="600" b="1" dirty="0"/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52231960-8D7C-7A3F-1EDE-24734850B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4880" y="8349997"/>
                      <a:ext cx="152723" cy="234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endParaRPr kumimoji="1" lang="ja-JP" altLang="en-US" sz="600" b="1" dirty="0"/>
                    </a:p>
                  </p:txBody>
                </p:sp>
              </p:grp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94D02351-D41D-F597-9DD7-CA62F4EFEA49}"/>
                    </a:ext>
                  </a:extLst>
                </p:cNvPr>
                <p:cNvGrpSpPr/>
                <p:nvPr/>
              </p:nvGrpSpPr>
              <p:grpSpPr>
                <a:xfrm>
                  <a:off x="3331174" y="8862086"/>
                  <a:ext cx="4078546" cy="276551"/>
                  <a:chOff x="3331174" y="8862086"/>
                  <a:chExt cx="4078546" cy="276551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B00C7D00-887A-A2F1-BE75-5B38CC3C7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2330" y="8866418"/>
                    <a:ext cx="3647390" cy="247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コロナの高圧力パワフル給湯なら</a:t>
                    </a:r>
                    <a:r>
                      <a:rPr lang="ja-JP" altLang="en-US" sz="11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rPr>
                      <a:t>パワフルシャワー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が楽しめ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る！</a:t>
                    </a:r>
                    <a:endParaRPr lang="en-US" altLang="ja-JP" sz="800" b="1" i="0" u="none" strike="noStrike" spc="-150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27462F76-F5A3-F683-BB54-5FCD53CB8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31174" y="8862086"/>
                    <a:ext cx="613326" cy="276551"/>
                    <a:chOff x="7807792" y="5525000"/>
                    <a:chExt cx="613326" cy="276551"/>
                  </a:xfrm>
                </p:grpSpPr>
                <p:sp>
                  <p:nvSpPr>
                    <p:cNvPr id="30" name="フリーフォーム: 図形 29">
                      <a:extLst>
                        <a:ext uri="{FF2B5EF4-FFF2-40B4-BE49-F238E27FC236}">
                          <a16:creationId xmlns:a16="http://schemas.microsoft.com/office/drawing/2014/main" id="{78137BAE-F062-D9BC-B8C1-9F65A0EDE9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956159" y="5430250"/>
                      <a:ext cx="231630" cy="434136"/>
                    </a:xfrm>
                    <a:custGeom>
                      <a:avLst/>
                      <a:gdLst>
                        <a:gd name="connsiteX0" fmla="*/ 0 w 231630"/>
                        <a:gd name="connsiteY0" fmla="*/ 434136 h 434136"/>
                        <a:gd name="connsiteX1" fmla="*/ 0 w 231630"/>
                        <a:gd name="connsiteY1" fmla="*/ 83000 h 434136"/>
                        <a:gd name="connsiteX2" fmla="*/ 115815 w 231630"/>
                        <a:gd name="connsiteY2" fmla="*/ 0 h 434136"/>
                        <a:gd name="connsiteX3" fmla="*/ 231630 w 231630"/>
                        <a:gd name="connsiteY3" fmla="*/ 83000 h 434136"/>
                        <a:gd name="connsiteX4" fmla="*/ 231630 w 231630"/>
                        <a:gd name="connsiteY4" fmla="*/ 434136 h 43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1630" h="434136">
                          <a:moveTo>
                            <a:pt x="0" y="434136"/>
                          </a:moveTo>
                          <a:lnTo>
                            <a:pt x="0" y="83000"/>
                          </a:lnTo>
                          <a:lnTo>
                            <a:pt x="115815" y="0"/>
                          </a:lnTo>
                          <a:lnTo>
                            <a:pt x="231630" y="83000"/>
                          </a:lnTo>
                          <a:lnTo>
                            <a:pt x="231630" y="434136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E6001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4BA0F05-97A3-CBE2-5714-2B5F259DB7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7792" y="5525000"/>
                      <a:ext cx="613326" cy="276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ja-JP" altLang="en-US" sz="6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高圧力</a:t>
                      </a:r>
                      <a:endParaRPr lang="en-US" altLang="ja-JP" sz="6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kumimoji="1" lang="en-US" altLang="ja-JP" sz="7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300kPa</a:t>
                      </a:r>
                      <a:endParaRPr kumimoji="1" lang="ja-JP" altLang="en-US" sz="70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CA56424-BB61-32D8-E61E-A9FFF1BDD24E}"/>
                  </a:ext>
                </a:extLst>
              </p:cNvPr>
              <p:cNvSpPr txBox="1"/>
              <p:nvPr/>
            </p:nvSpPr>
            <p:spPr>
              <a:xfrm>
                <a:off x="3271989" y="5446363"/>
                <a:ext cx="37404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おふろのお湯を排水すると</a:t>
                </a:r>
                <a:r>
                  <a:rPr kumimoji="1" lang="ja-JP" altLang="en-US" sz="1000" b="1" dirty="0">
                    <a:solidFill>
                      <a:srgbClr val="E60012"/>
                    </a:solidFill>
                  </a:rPr>
                  <a:t>自動で配管を洗</a:t>
                </a:r>
                <a:r>
                  <a:rPr kumimoji="1" lang="ja-JP" altLang="en-US" sz="1000" b="1" spc="-150" dirty="0">
                    <a:solidFill>
                      <a:srgbClr val="E60012"/>
                    </a:solidFill>
                  </a:rPr>
                  <a:t>浄！</a:t>
                </a:r>
                <a:endParaRPr kumimoji="1" lang="ja-JP" altLang="en-US" sz="700" spc="-150" dirty="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A9888-7F71-676A-D89C-CB7F3595B7BB}"/>
              </a:ext>
            </a:extLst>
          </p:cNvPr>
          <p:cNvGrpSpPr/>
          <p:nvPr/>
        </p:nvGrpSpPr>
        <p:grpSpPr>
          <a:xfrm>
            <a:off x="5498721" y="545509"/>
            <a:ext cx="1784165" cy="2215431"/>
            <a:chOff x="5498721" y="545509"/>
            <a:chExt cx="1784165" cy="221543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C43346A-25D2-60AB-87E5-2D0F07BF1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13" y="545509"/>
              <a:ext cx="922273" cy="219464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6FAEC9C-ADDE-0A44-A8E2-AB062A29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21" y="1862181"/>
              <a:ext cx="1126061" cy="898759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6D54DC-9818-FF9E-8370-D77F48D0261A}"/>
              </a:ext>
            </a:extLst>
          </p:cNvPr>
          <p:cNvSpPr txBox="1"/>
          <p:nvPr/>
        </p:nvSpPr>
        <p:spPr>
          <a:xfrm>
            <a:off x="281299" y="6508241"/>
            <a:ext cx="7027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b="1" i="0" u="none" strike="noStrike" baseline="0" dirty="0">
                <a:latin typeface="HiraginoUDSansStd-W5"/>
              </a:rPr>
              <a:t>※1 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●東京地区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20" dirty="0">
                <a:latin typeface="GothicBBBPro-Medium"/>
              </a:rPr>
              <a:t>東京電力</a:t>
            </a:r>
            <a:r>
              <a:rPr lang="ja-JP" altLang="en-US" sz="600" b="1" spc="-20" dirty="0">
                <a:latin typeface="GothicBBBPro-Medium"/>
              </a:rPr>
              <a:t>エナジーパートナー</a:t>
            </a:r>
            <a:r>
              <a:rPr lang="ja-JP" altLang="en-US" sz="600" b="1" i="0" u="none" strike="noStrike" baseline="0" dirty="0">
                <a:latin typeface="GothicBBBPro-Medium"/>
              </a:rPr>
              <a:t>「電化上手</a:t>
            </a:r>
            <a:r>
              <a:rPr lang="ja-JP" altLang="en-US" sz="600" b="1" i="0" u="none" strike="noStrike" spc="-300" baseline="0" dirty="0">
                <a:latin typeface="GothicBBBPro-Medium"/>
              </a:rPr>
              <a:t>」</a:t>
            </a:r>
            <a:r>
              <a:rPr lang="ja-JP" altLang="en-US" sz="600" b="1" i="0" u="none" strike="noStrike" baseline="0" dirty="0">
                <a:latin typeface="GothicBBBPro-Medium"/>
              </a:rPr>
              <a:t>基本料金含まず。燃料調整</a:t>
            </a:r>
            <a:r>
              <a:rPr lang="ja-JP" altLang="en-US" sz="600" b="1" dirty="0">
                <a:latin typeface="GothicBBBPro-Medium"/>
              </a:rPr>
              <a:t>額（政府</a:t>
            </a:r>
            <a:r>
              <a:rPr lang="ja-JP" altLang="en-US" sz="600" b="1" i="0" u="none" strike="noStrike" baseline="0" dirty="0">
                <a:latin typeface="GothicBBBPro-Medium"/>
              </a:rPr>
              <a:t>補助金含まず</a:t>
            </a:r>
            <a:r>
              <a:rPr lang="ja-JP" altLang="en-US" sz="600" b="1" spc="-500" dirty="0">
                <a:latin typeface="GothicBBBPro-Medium"/>
              </a:rPr>
              <a:t>）    </a:t>
            </a:r>
            <a:r>
              <a:rPr lang="en-US" altLang="ja-JP" sz="600" b="1" spc="-500" dirty="0">
                <a:latin typeface="GothicBBBPro-Medium"/>
              </a:rPr>
              <a:t>  </a:t>
            </a:r>
            <a:r>
              <a:rPr lang="ja-JP" altLang="en-US" sz="600" b="1" spc="-500" dirty="0">
                <a:latin typeface="GothicBBBPro-Medium"/>
              </a:rPr>
              <a:t>　　、</a:t>
            </a:r>
            <a:endParaRPr lang="en-US" altLang="ja-JP" sz="600" b="1" spc="-500" dirty="0">
              <a:latin typeface="GothicBBBPro-Medium"/>
            </a:endParaRPr>
          </a:p>
          <a:p>
            <a:r>
              <a:rPr lang="ja-JP" altLang="en-US" sz="600" b="1" i="0" u="none" strike="noStrike" baseline="0" dirty="0">
                <a:latin typeface="GothicBBBPro-Medium"/>
              </a:rPr>
              <a:t>再エネ賦課金含む</a:t>
            </a:r>
            <a:r>
              <a:rPr lang="ja-JP" altLang="en-US" sz="600" b="1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（</a:t>
            </a:r>
            <a:r>
              <a:rPr lang="en-US" altLang="ja-JP" sz="750" b="1" i="0" u="none" strike="noStrike" spc="-10" dirty="0">
                <a:latin typeface="GothicBBBPro-Medium"/>
              </a:rPr>
              <a:t>2026</a:t>
            </a:r>
            <a:r>
              <a:rPr lang="ja-JP" altLang="en-US" sz="600" b="1" i="0" u="none" strike="noStrike" spc="-10" dirty="0">
                <a:latin typeface="GothicBBBPro-Medium"/>
              </a:rPr>
              <a:t>年</a:t>
            </a:r>
            <a:r>
              <a:rPr lang="en-US" altLang="ja-JP" sz="750" b="1" i="0" u="none" strike="noStrike" spc="-10" dirty="0">
                <a:latin typeface="GothicBBBPro-Medium"/>
              </a:rPr>
              <a:t>3</a:t>
            </a:r>
            <a:r>
              <a:rPr lang="ja-JP" altLang="en-US" sz="600" b="1" i="0" u="none" strike="noStrike" spc="-10" dirty="0">
                <a:latin typeface="GothicBBBPro-Medium"/>
              </a:rPr>
              <a:t>月</a:t>
            </a:r>
            <a:r>
              <a:rPr lang="ja-JP" altLang="en-US" sz="600" b="1" spc="-10" dirty="0">
                <a:latin typeface="GothicBBBPro-Medium"/>
              </a:rPr>
              <a:t>時点</a:t>
            </a:r>
            <a:r>
              <a:rPr lang="en-US" altLang="ja-JP" sz="600" b="1" spc="-300" dirty="0">
                <a:latin typeface="GothicBBBPro-Medium"/>
              </a:rPr>
              <a:t>.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i="0" u="none" strike="noStrike" spc="-10" dirty="0">
                <a:latin typeface="GothicBBBPro-Medium"/>
              </a:rPr>
              <a:t>当社調べ</a:t>
            </a:r>
            <a:r>
              <a:rPr lang="ja-JP" altLang="en-US" sz="600" b="1" i="0" u="none" strike="noStrike" spc="-300" baseline="0" dirty="0">
                <a:latin typeface="GothicBBBPro-Medium"/>
              </a:rPr>
              <a:t>）</a:t>
            </a:r>
            <a:r>
              <a:rPr lang="ja-JP" altLang="en-US" sz="600" b="1" i="0" u="none" strike="noStrike" baseline="0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●お住まいの地域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03727" y="7082875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対応リモコンなら</a:t>
            </a:r>
            <a:endParaRPr lang="en-US" altLang="ja-JP" sz="800" b="1" i="0" u="none" strike="noStrike" spc="-3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コロナ</a:t>
            </a:r>
            <a:r>
              <a:rPr lang="ja-JP" altLang="en-US" sz="800" b="1" i="0" u="none" strike="noStrike" spc="-120" dirty="0">
                <a:latin typeface="HiraginoUDSansStd-W5"/>
              </a:rPr>
              <a:t>快適ホームアプリを使って、遠隔操作や見える化が可能に。</a:t>
            </a:r>
            <a:endParaRPr lang="en-US" altLang="ja-JP" sz="800" b="1" i="0" u="none" strike="noStrike" spc="-12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自宅や離れて暮らすご家族の見まもりもできます。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516810" y="10045192"/>
            <a:ext cx="2608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電力契約設定が昼間設定の場合、ソーラーモードおよびソーラーモード</a:t>
            </a:r>
            <a:endParaRPr lang="en-US" altLang="ja-JP" sz="600" b="1" spc="-50" dirty="0">
              <a:latin typeface="GothicBBBPro-Medium"/>
            </a:endParaRPr>
          </a:p>
          <a:p>
            <a:r>
              <a:rPr lang="en-US" altLang="ja-JP" sz="600" b="1" spc="-50" dirty="0">
                <a:latin typeface="GothicBBBPro-Medium"/>
              </a:rPr>
              <a:t>        </a:t>
            </a:r>
            <a:r>
              <a:rPr lang="ja-JP" altLang="en-US" sz="600" b="1" spc="-50" dirty="0">
                <a:latin typeface="GothicBBBPro-Medium"/>
              </a:rPr>
              <a:t>アプリ機能を使用できません。</a:t>
            </a:r>
            <a:endParaRPr lang="ja-JP" altLang="en-US" sz="600" b="1" spc="-50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18" y="9015677"/>
            <a:ext cx="1855568" cy="1035285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503190" y="7306434"/>
            <a:ext cx="17983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6B6A44-54E4-5ACB-2516-05280A1B3151}"/>
              </a:ext>
            </a:extLst>
          </p:cNvPr>
          <p:cNvSpPr txBox="1"/>
          <p:nvPr/>
        </p:nvSpPr>
        <p:spPr>
          <a:xfrm>
            <a:off x="5303618" y="10327548"/>
            <a:ext cx="2358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/>
              <a:t>●プレミアム  エコキュートを例に説明しております。</a:t>
            </a:r>
            <a:endParaRPr lang="en-US" altLang="ja-JP" sz="600" b="1" dirty="0"/>
          </a:p>
          <a:p>
            <a:r>
              <a:rPr lang="ja-JP" altLang="en-US" sz="600" b="1" dirty="0"/>
              <a:t>●詳しくはカタログをご覧ください。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99CDCB-1D16-E362-8F39-C032F97BA47C}"/>
              </a:ext>
            </a:extLst>
          </p:cNvPr>
          <p:cNvSpPr txBox="1"/>
          <p:nvPr/>
        </p:nvSpPr>
        <p:spPr>
          <a:xfrm>
            <a:off x="3282601" y="10034421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停電している場合は一回満タンはできません。</a:t>
            </a:r>
            <a:endParaRPr lang="en-US" altLang="ja-JP" sz="600" b="1" spc="-50" dirty="0">
              <a:latin typeface="GothicBBBPro-Medium"/>
            </a:endParaRPr>
          </a:p>
          <a:p>
            <a:r>
              <a:rPr lang="ja-JP" altLang="en-US" sz="600" b="1" spc="-50" dirty="0">
                <a:latin typeface="GothicBBBPro-Medium"/>
              </a:rPr>
              <a:t>　  停電・断水している場合は水はりはできません。</a:t>
            </a:r>
            <a:endParaRPr lang="en-US" altLang="ja-JP" sz="600" b="1" spc="-50" dirty="0">
              <a:latin typeface="GothicBBBPro-Medium"/>
            </a:endParaRPr>
          </a:p>
          <a:p>
            <a:endParaRPr lang="en-US" altLang="ja-JP" sz="600" b="1" spc="-50" dirty="0">
              <a:latin typeface="GothicBBBPro-Medium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14BA7A-E591-1F95-13AF-1005889B3C4A}"/>
              </a:ext>
            </a:extLst>
          </p:cNvPr>
          <p:cNvSpPr txBox="1"/>
          <p:nvPr/>
        </p:nvSpPr>
        <p:spPr>
          <a:xfrm>
            <a:off x="1652238" y="9437039"/>
            <a:ext cx="87392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latin typeface="GothicBBBPro-Medium"/>
              </a:rPr>
              <a:t>1</a:t>
            </a:r>
            <a:r>
              <a:rPr lang="ja-JP" altLang="en-US" sz="400" b="1" dirty="0">
                <a:latin typeface="GothicBBBPro-Medium"/>
              </a:rPr>
              <a:t>日当たりの昼間沸き上げ比率</a:t>
            </a:r>
            <a:endParaRPr lang="ja-JP" altLang="en-US" sz="400" b="1" dirty="0"/>
          </a:p>
        </p:txBody>
      </p:sp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図 438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99" y="4758319"/>
            <a:ext cx="1123449" cy="1272371"/>
          </a:xfrm>
          <a:prstGeom prst="rect">
            <a:avLst/>
          </a:prstGeom>
        </p:spPr>
      </p:pic>
      <p:pic>
        <p:nvPicPr>
          <p:cNvPr id="437" name="図 43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5832112"/>
            <a:ext cx="1212280" cy="1248857"/>
          </a:xfrm>
          <a:prstGeom prst="rect">
            <a:avLst/>
          </a:prstGeom>
        </p:spPr>
      </p:pic>
      <p:pic>
        <p:nvPicPr>
          <p:cNvPr id="463" name="図 462">
            <a:extLst>
              <a:ext uri="{FF2B5EF4-FFF2-40B4-BE49-F238E27FC236}">
                <a16:creationId xmlns:a16="http://schemas.microsoft.com/office/drawing/2014/main" id="{AC6AF338-D657-A484-6CFF-DEAF972FCE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" y="5970192"/>
            <a:ext cx="1011104" cy="172436"/>
          </a:xfrm>
          <a:prstGeom prst="rect">
            <a:avLst/>
          </a:prstGeom>
        </p:spPr>
      </p:pic>
      <p:pic>
        <p:nvPicPr>
          <p:cNvPr id="441" name="図 440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3" y="5848966"/>
            <a:ext cx="1183540" cy="1191378"/>
          </a:xfrm>
          <a:prstGeom prst="rect">
            <a:avLst/>
          </a:prstGeom>
        </p:spPr>
      </p:pic>
      <p:pic>
        <p:nvPicPr>
          <p:cNvPr id="435" name="図 43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96" y="1766341"/>
            <a:ext cx="1233181" cy="1272371"/>
          </a:xfrm>
          <a:prstGeom prst="rect">
            <a:avLst/>
          </a:prstGeom>
        </p:spPr>
      </p:pic>
      <p:pic>
        <p:nvPicPr>
          <p:cNvPr id="433" name="図 432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7" y="1701536"/>
            <a:ext cx="1118223" cy="1382103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1" y="1740432"/>
            <a:ext cx="1180927" cy="13403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4F8A91-4D89-9315-2D76-7902B2359DDA}"/>
              </a:ext>
            </a:extLst>
          </p:cNvPr>
          <p:cNvSpPr txBox="1"/>
          <p:nvPr/>
        </p:nvSpPr>
        <p:spPr>
          <a:xfrm>
            <a:off x="225051" y="771026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83396" y="1202100"/>
            <a:ext cx="2143765" cy="567386"/>
            <a:chOff x="283396" y="1202100"/>
            <a:chExt cx="2143765" cy="56738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7" y="1249500"/>
              <a:ext cx="18001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   エコキュート</a:t>
              </a:r>
              <a:endParaRPr lang="ja-JP" altLang="en-US" sz="1200" b="1" spc="-120" dirty="0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2702072" y="1202100"/>
            <a:ext cx="2143765" cy="567386"/>
            <a:chOff x="283396" y="1202100"/>
            <a:chExt cx="2143765" cy="56738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5116064" y="1202100"/>
            <a:ext cx="2143765" cy="567386"/>
            <a:chOff x="283396" y="1202100"/>
            <a:chExt cx="2143765" cy="567386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83396" y="5318942"/>
            <a:ext cx="2143765" cy="567386"/>
            <a:chOff x="283396" y="1202100"/>
            <a:chExt cx="2143765" cy="56738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702072" y="4242466"/>
            <a:ext cx="2143765" cy="567386"/>
            <a:chOff x="283396" y="1202100"/>
            <a:chExt cx="2143765" cy="5673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</a:t>
              </a:r>
              <a:r>
                <a:rPr lang="ja-JP" altLang="en-US" sz="1050" b="1" dirty="0">
                  <a:solidFill>
                    <a:srgbClr val="FFFFFF"/>
                  </a:solidFill>
                  <a:latin typeface="HiraginoUDSansStd-W6"/>
                </a:rPr>
                <a:t>  </a:t>
              </a: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エコキュート</a:t>
              </a:r>
              <a:endParaRPr lang="ja-JP" altLang="en-US" sz="1050" b="1" spc="-120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16064" y="5292424"/>
            <a:ext cx="2143765" cy="575102"/>
            <a:chOff x="5116064" y="4604422"/>
            <a:chExt cx="2143765" cy="57510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279954" y="4608532"/>
                <a:ext cx="1911523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  エコキュート</a:t>
                </a:r>
                <a:endParaRPr lang="ja-JP" altLang="en-US" sz="1050" b="1" dirty="0"/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18559" y="2680596"/>
            <a:ext cx="111766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171689" y="2975457"/>
            <a:ext cx="2407402" cy="1073427"/>
            <a:chOff x="171689" y="2975457"/>
            <a:chExt cx="2407402" cy="1073427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214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CHP-HXE37AZ2</a:t>
              </a:r>
              <a:endParaRPr lang="ja-JP" altLang="en-US" sz="1500" spc="100" dirty="0"/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7633" y="3210138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190707" y="3388337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43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309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18FE0D15-CDE8-91D8-FC6B-C9689FE4D791}"/>
                </a:ext>
              </a:extLst>
            </p:cNvPr>
            <p:cNvGrpSpPr/>
            <p:nvPr/>
          </p:nvGrpSpPr>
          <p:grpSpPr>
            <a:xfrm>
              <a:off x="171689" y="3625085"/>
              <a:ext cx="2368359" cy="423799"/>
              <a:chOff x="171689" y="3592565"/>
              <a:chExt cx="2368359" cy="423799"/>
            </a:xfrm>
          </p:grpSpPr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91A97571-2092-F529-BA9B-712BC5140214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32" name="四角形: 角を丸くする 231">
                  <a:extLst>
                    <a:ext uri="{FF2B5EF4-FFF2-40B4-BE49-F238E27FC236}">
                      <a16:creationId xmlns:a16="http://schemas.microsoft.com/office/drawing/2014/main" id="{452D7180-1B70-04A8-C657-18A6E97D1E3C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楕円 232">
                  <a:extLst>
                    <a:ext uri="{FF2B5EF4-FFF2-40B4-BE49-F238E27FC236}">
                      <a16:creationId xmlns:a16="http://schemas.microsoft.com/office/drawing/2014/main" id="{843A6493-0168-89BA-7DF2-EC02F57CC4F5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D6BAE5D8-8549-A767-22DF-BCECCF74106B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BA2AAFBE-2E0A-B780-1E91-D83359448FF8}"/>
                  </a:ext>
                </a:extLst>
              </p:cNvPr>
              <p:cNvSpPr txBox="1"/>
              <p:nvPr/>
            </p:nvSpPr>
            <p:spPr>
              <a:xfrm>
                <a:off x="680598" y="3647032"/>
                <a:ext cx="1859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171689" y="4038824"/>
            <a:ext cx="2390918" cy="1046048"/>
            <a:chOff x="171689" y="2975457"/>
            <a:chExt cx="2390918" cy="1046048"/>
          </a:xfrm>
        </p:grpSpPr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54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CHP-HXE46AZ2</a:t>
              </a:r>
              <a:endParaRPr lang="ja-JP" altLang="en-US" sz="1500" spc="100" dirty="0"/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18559" y="3201526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253045" y="3392002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555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414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F0B49421-69A7-5F90-2611-E2C4BDD5A28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1" name="四角形: 角を丸くする 250">
                <a:extLst>
                  <a:ext uri="{FF2B5EF4-FFF2-40B4-BE49-F238E27FC236}">
                    <a16:creationId xmlns:a16="http://schemas.microsoft.com/office/drawing/2014/main" id="{1844816D-8E53-2F8A-D06D-6FEE95EB407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>
                <a:extLst>
                  <a:ext uri="{FF2B5EF4-FFF2-40B4-BE49-F238E27FC236}">
                    <a16:creationId xmlns:a16="http://schemas.microsoft.com/office/drawing/2014/main" id="{E1599AE1-4E96-BCE2-EAD0-A84041546D5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テキスト ボックス 252">
                <a:extLst>
                  <a:ext uri="{FF2B5EF4-FFF2-40B4-BE49-F238E27FC236}">
                    <a16:creationId xmlns:a16="http://schemas.microsoft.com/office/drawing/2014/main" id="{D542752A-DBF5-D3F7-A4BB-764F786B79E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71689" y="7014250"/>
            <a:ext cx="2244708" cy="1046048"/>
            <a:chOff x="171689" y="2975457"/>
            <a:chExt cx="2244708" cy="1046048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6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CHP-37AZ2</a:t>
              </a:r>
              <a:endParaRPr lang="ja-JP" altLang="en-US" sz="1500" spc="100" dirty="0"/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7633" y="3202117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225051" y="3388236"/>
              <a:ext cx="15926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70AC3D5C-78ED-A6BC-54D4-8F12001CDD3F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5" name="四角形: 角を丸くする 264">
                <a:extLst>
                  <a:ext uri="{FF2B5EF4-FFF2-40B4-BE49-F238E27FC236}">
                    <a16:creationId xmlns:a16="http://schemas.microsoft.com/office/drawing/2014/main" id="{C8439F51-FF44-7874-CA20-82D52BB33A60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>
                <a:extLst>
                  <a:ext uri="{FF2B5EF4-FFF2-40B4-BE49-F238E27FC236}">
                    <a16:creationId xmlns:a16="http://schemas.microsoft.com/office/drawing/2014/main" id="{12DB6303-91BB-9143-A7AE-A7DE5579D78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71CEB84-9501-0754-67F7-42A36442192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211299" y="679758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71689" y="9111679"/>
            <a:ext cx="2244708" cy="1046048"/>
            <a:chOff x="171689" y="2975457"/>
            <a:chExt cx="2244708" cy="1046048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96698" y="3018424"/>
              <a:ext cx="534183" cy="230832"/>
              <a:chOff x="292790" y="2852878"/>
              <a:chExt cx="534183" cy="230832"/>
            </a:xfrm>
          </p:grpSpPr>
          <p:sp>
            <p:nvSpPr>
              <p:cNvPr id="283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92790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CHP-46AZ2</a:t>
              </a:r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225051" y="3355936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71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56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4F7C80F2-9F77-E819-4EE8-C7AA6A90EA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80" name="四角形: 角を丸くする 279">
                <a:extLst>
                  <a:ext uri="{FF2B5EF4-FFF2-40B4-BE49-F238E27FC236}">
                    <a16:creationId xmlns:a16="http://schemas.microsoft.com/office/drawing/2014/main" id="{31195658-D147-3C2B-635C-18B73E5BCD9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0A768E6C-ACC0-D765-6F06-0A17A0015BE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8F20651-3A43-DFDA-87DF-AFAB8DEA880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2596345" y="2974280"/>
            <a:ext cx="2373508" cy="1046048"/>
            <a:chOff x="171689" y="2975457"/>
            <a:chExt cx="2373508" cy="1046048"/>
          </a:xfrm>
        </p:grpSpPr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96698" y="3025798"/>
              <a:ext cx="534183" cy="230832"/>
              <a:chOff x="292790" y="2860252"/>
              <a:chExt cx="534183" cy="230832"/>
            </a:xfrm>
          </p:grpSpPr>
          <p:sp>
            <p:nvSpPr>
              <p:cNvPr id="312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92790" y="286025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CHP-ES46AZ2</a:t>
              </a:r>
              <a:endParaRPr lang="ja-JP" altLang="en-US" sz="1500" spc="100" dirty="0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10466" y="3203798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224820" y="3380838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474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340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C2DCF634-D98C-1813-9A09-0B85971727F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09" name="四角形: 角を丸くする 308">
                <a:extLst>
                  <a:ext uri="{FF2B5EF4-FFF2-40B4-BE49-F238E27FC236}">
                    <a16:creationId xmlns:a16="http://schemas.microsoft.com/office/drawing/2014/main" id="{63BFB612-1777-48FB-8AAF-258E2E01C6EF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03304A21-A7BE-4513-5201-856AC31FBC6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D38C81B9-D044-E99D-9F11-5912C793A93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14" name="グループ化 313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85566" y="5943189"/>
            <a:ext cx="2408109" cy="1046048"/>
            <a:chOff x="171689" y="2975457"/>
            <a:chExt cx="2408109" cy="1046048"/>
          </a:xfrm>
        </p:grpSpPr>
        <p:grpSp>
          <p:nvGrpSpPr>
            <p:cNvPr id="315" name="グループ化 314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326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CHP-HXE37AZ2K</a:t>
              </a:r>
              <a:endParaRPr lang="ja-JP" altLang="en-US" sz="1500" spc="100" dirty="0"/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216662" y="3387040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485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350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0DBF2E48-3375-DEC7-7BBB-38AE583FDF2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23" name="四角形: 角を丸くする 322">
                <a:extLst>
                  <a:ext uri="{FF2B5EF4-FFF2-40B4-BE49-F238E27FC236}">
                    <a16:creationId xmlns:a16="http://schemas.microsoft.com/office/drawing/2014/main" id="{7373982A-4DC8-E6A5-2B62-CFB015C0E58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>
                <a:extLst>
                  <a:ext uri="{FF2B5EF4-FFF2-40B4-BE49-F238E27FC236}">
                    <a16:creationId xmlns:a16="http://schemas.microsoft.com/office/drawing/2014/main" id="{46027DF3-28D0-C7F6-410E-CC9CD1DD6A5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90891F31-CFBA-7612-EE88-511EBBD2178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585566" y="7017421"/>
            <a:ext cx="2380138" cy="1046048"/>
            <a:chOff x="171689" y="2975457"/>
            <a:chExt cx="2380138" cy="1046048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98731" y="3011050"/>
              <a:ext cx="539524" cy="230832"/>
              <a:chOff x="294823" y="2845504"/>
              <a:chExt cx="539524" cy="230832"/>
            </a:xfrm>
          </p:grpSpPr>
          <p:sp>
            <p:nvSpPr>
              <p:cNvPr id="340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テキスト ボックス 340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300164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CHP-HXE46AZ2K</a:t>
              </a:r>
              <a:endParaRPr lang="ja-JP" altLang="en-US" sz="1500" spc="100" dirty="0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207488" y="3371358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600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455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0D9FA8E3-B75F-5FCF-3467-571CE4CDA0A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37" name="四角形: 角を丸くする 336">
                <a:extLst>
                  <a:ext uri="{FF2B5EF4-FFF2-40B4-BE49-F238E27FC236}">
                    <a16:creationId xmlns:a16="http://schemas.microsoft.com/office/drawing/2014/main" id="{54D5B7A2-0234-F610-E79A-474758802B5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>
                <a:extLst>
                  <a:ext uri="{FF2B5EF4-FFF2-40B4-BE49-F238E27FC236}">
                    <a16:creationId xmlns:a16="http://schemas.microsoft.com/office/drawing/2014/main" id="{9E4A1047-8C60-EEBA-685C-32A562DC97C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テキスト ボックス 338">
                <a:extLst>
                  <a:ext uri="{FF2B5EF4-FFF2-40B4-BE49-F238E27FC236}">
                    <a16:creationId xmlns:a16="http://schemas.microsoft.com/office/drawing/2014/main" id="{BA373B6E-5612-C0F8-B190-DE045F3FE88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5007013" y="2975457"/>
            <a:ext cx="2244708" cy="1046048"/>
            <a:chOff x="171689" y="2975457"/>
            <a:chExt cx="2244708" cy="1046048"/>
          </a:xfrm>
        </p:grpSpPr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354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CHP-E37AZ2</a:t>
              </a:r>
              <a:endParaRPr lang="ja-JP" altLang="en-US" sz="1500" spc="100" dirty="0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223736" y="338013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355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232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3DA2D179-51FF-ABC3-98D3-C92FABFA06F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51" name="四角形: 角を丸くする 350">
                <a:extLst>
                  <a:ext uri="{FF2B5EF4-FFF2-40B4-BE49-F238E27FC236}">
                    <a16:creationId xmlns:a16="http://schemas.microsoft.com/office/drawing/2014/main" id="{0153399B-C698-8B24-8D54-617A1D75121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45A71416-DC17-C513-9479-759E801888B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66454E04-E223-3EA8-96AA-93B6535F31C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5007013" y="4038824"/>
            <a:ext cx="2244708" cy="1046048"/>
            <a:chOff x="171689" y="2975457"/>
            <a:chExt cx="2244708" cy="1046048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89324" y="3011050"/>
              <a:ext cx="534183" cy="230832"/>
              <a:chOff x="285416" y="2845504"/>
              <a:chExt cx="534183" cy="230832"/>
            </a:xfrm>
          </p:grpSpPr>
          <p:sp>
            <p:nvSpPr>
              <p:cNvPr id="368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テキスト ボックス 368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85416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CHP-E46AZ2</a:t>
              </a:r>
              <a:endParaRPr lang="ja-JP" altLang="en-US" sz="1500" spc="100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223736" y="337515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474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340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6122850A-1976-15CD-3FCC-3402D97D11C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65" name="四角形: 角を丸くする 364">
                <a:extLst>
                  <a:ext uri="{FF2B5EF4-FFF2-40B4-BE49-F238E27FC236}">
                    <a16:creationId xmlns:a16="http://schemas.microsoft.com/office/drawing/2014/main" id="{E557616C-A664-5996-FD2B-0116C5C546EA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楕円 365">
                <a:extLst>
                  <a:ext uri="{FF2B5EF4-FFF2-40B4-BE49-F238E27FC236}">
                    <a16:creationId xmlns:a16="http://schemas.microsoft.com/office/drawing/2014/main" id="{CF627AEB-C661-845F-4948-4947BF7DAEA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A45D1ED7-468D-3463-DFD3-E356B89FB644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70" name="グループ化 369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04813" y="7016171"/>
            <a:ext cx="2419996" cy="1046048"/>
            <a:chOff x="171689" y="2975457"/>
            <a:chExt cx="2419996" cy="1046048"/>
          </a:xfrm>
        </p:grpSpPr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98731" y="3018424"/>
              <a:ext cx="539524" cy="230832"/>
              <a:chOff x="294823" y="2852878"/>
              <a:chExt cx="539524" cy="230832"/>
            </a:xfrm>
          </p:grpSpPr>
          <p:sp>
            <p:nvSpPr>
              <p:cNvPr id="382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300164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CHP-ED302AZ2</a:t>
              </a:r>
              <a:endParaRPr lang="ja-JP" altLang="en-US" sz="1500" spc="100" dirty="0"/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225936" y="3350068"/>
              <a:ext cx="16564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280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164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5BED419A-559B-671E-7A3D-13D1B9D11BF1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E31CDA86-5414-E7C7-3094-EEA1A702E969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379">
                <a:extLst>
                  <a:ext uri="{FF2B5EF4-FFF2-40B4-BE49-F238E27FC236}">
                    <a16:creationId xmlns:a16="http://schemas.microsoft.com/office/drawing/2014/main" id="{78D70E14-A5FA-329F-5815-C2C35A90EE3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テキスト ボックス 380">
                <a:extLst>
                  <a:ext uri="{FF2B5EF4-FFF2-40B4-BE49-F238E27FC236}">
                    <a16:creationId xmlns:a16="http://schemas.microsoft.com/office/drawing/2014/main" id="{3C973CD8-3474-A66E-956F-29395DDA85F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5059060" y="2665152"/>
            <a:ext cx="90752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CHP-E46AZ2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21365" y="5668085"/>
            <a:ext cx="107524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cxnSp>
        <p:nvCxnSpPr>
          <p:cNvPr id="447" name="直線コネクタ 446">
            <a:extLst>
              <a:ext uri="{FF2B5EF4-FFF2-40B4-BE49-F238E27FC236}">
                <a16:creationId xmlns:a16="http://schemas.microsoft.com/office/drawing/2014/main" id="{020E7CE8-EFD9-1F9E-A5B1-1214746D7D18}"/>
              </a:ext>
            </a:extLst>
          </p:cNvPr>
          <p:cNvCxnSpPr>
            <a:cxnSpLocks/>
          </p:cNvCxnSpPr>
          <p:nvPr/>
        </p:nvCxnSpPr>
        <p:spPr>
          <a:xfrm flipH="1">
            <a:off x="4976484" y="1202100"/>
            <a:ext cx="18137" cy="6921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5847E23F-EDE2-2AEF-62F8-71CB1411BE5A}"/>
              </a:ext>
            </a:extLst>
          </p:cNvPr>
          <p:cNvCxnSpPr>
            <a:cxnSpLocks/>
          </p:cNvCxnSpPr>
          <p:nvPr/>
        </p:nvCxnSpPr>
        <p:spPr>
          <a:xfrm flipH="1">
            <a:off x="298731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C4B8E477-DBA0-6FD4-1710-C3732B608A98}"/>
              </a:ext>
            </a:extLst>
          </p:cNvPr>
          <p:cNvCxnSpPr>
            <a:cxnSpLocks/>
          </p:cNvCxnSpPr>
          <p:nvPr/>
        </p:nvCxnSpPr>
        <p:spPr>
          <a:xfrm flipH="1">
            <a:off x="2564135" y="1195239"/>
            <a:ext cx="15130" cy="90299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>
            <a:extLst>
              <a:ext uri="{FF2B5EF4-FFF2-40B4-BE49-F238E27FC236}">
                <a16:creationId xmlns:a16="http://schemas.microsoft.com/office/drawing/2014/main" id="{95153656-AD00-F8ED-05B9-D0CCADE91FBC}"/>
              </a:ext>
            </a:extLst>
          </p:cNvPr>
          <p:cNvCxnSpPr>
            <a:cxnSpLocks/>
          </p:cNvCxnSpPr>
          <p:nvPr/>
        </p:nvCxnSpPr>
        <p:spPr>
          <a:xfrm flipH="1">
            <a:off x="2571700" y="4120367"/>
            <a:ext cx="24219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2C412A85-6016-8C10-2A4B-ED66DB79F643}"/>
              </a:ext>
            </a:extLst>
          </p:cNvPr>
          <p:cNvCxnSpPr>
            <a:cxnSpLocks/>
          </p:cNvCxnSpPr>
          <p:nvPr/>
        </p:nvCxnSpPr>
        <p:spPr>
          <a:xfrm flipH="1">
            <a:off x="4983610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26625FFF-A9E1-21CD-C1B2-5AA81DAC1515}"/>
              </a:ext>
            </a:extLst>
          </p:cNvPr>
          <p:cNvCxnSpPr>
            <a:cxnSpLocks/>
          </p:cNvCxnSpPr>
          <p:nvPr/>
        </p:nvCxnSpPr>
        <p:spPr>
          <a:xfrm flipH="1">
            <a:off x="2571700" y="8130915"/>
            <a:ext cx="46947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グループ化 465">
            <a:extLst>
              <a:ext uri="{FF2B5EF4-FFF2-40B4-BE49-F238E27FC236}">
                <a16:creationId xmlns:a16="http://schemas.microsoft.com/office/drawing/2014/main" id="{9E81746D-63D8-5610-CAF4-BFA42FF72789}"/>
              </a:ext>
            </a:extLst>
          </p:cNvPr>
          <p:cNvGrpSpPr/>
          <p:nvPr/>
        </p:nvGrpSpPr>
        <p:grpSpPr>
          <a:xfrm>
            <a:off x="6751866" y="10327815"/>
            <a:ext cx="672944" cy="207749"/>
            <a:chOff x="6751866" y="10327815"/>
            <a:chExt cx="672944" cy="207749"/>
          </a:xfrm>
        </p:grpSpPr>
        <p:sp>
          <p:nvSpPr>
            <p:cNvPr id="464" name="テキスト ボックス 463">
              <a:extLst>
                <a:ext uri="{FF2B5EF4-FFF2-40B4-BE49-F238E27FC236}">
                  <a16:creationId xmlns:a16="http://schemas.microsoft.com/office/drawing/2014/main" id="{ABE60142-AB97-01A3-4D7E-2A3872EAFD9F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3010R51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65" name="楕円 464">
              <a:extLst>
                <a:ext uri="{FF2B5EF4-FFF2-40B4-BE49-F238E27FC236}">
                  <a16:creationId xmlns:a16="http://schemas.microsoft.com/office/drawing/2014/main" id="{38BD0DD3-1984-5D9F-904E-703B6E03DAE6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8829" y="8104154"/>
            <a:ext cx="2444492" cy="1046048"/>
            <a:chOff x="171689" y="8062114"/>
            <a:chExt cx="2444492" cy="1046048"/>
          </a:xfrm>
        </p:grpSpPr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71689" y="8062114"/>
              <a:ext cx="2244708" cy="1046048"/>
              <a:chOff x="171689" y="2975457"/>
              <a:chExt cx="2244708" cy="1046048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8731" y="3018424"/>
                <a:ext cx="546898" cy="230832"/>
                <a:chOff x="294823" y="2852878"/>
                <a:chExt cx="546898" cy="230832"/>
              </a:xfrm>
            </p:grpSpPr>
            <p:sp>
              <p:nvSpPr>
                <p:cNvPr id="29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テキスト ボックス 29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307538" y="285287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CHP-37AZ2-2</a:t>
                </a:r>
                <a:endParaRPr lang="ja-JP" altLang="en-US" sz="1500" spc="100" dirty="0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234159" y="3352561"/>
                <a:ext cx="161769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355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232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EC86E31E-E7C9-1F2B-6627-F426BBABB8C5}"/>
                  </a:ext>
                </a:extLst>
              </p:cNvPr>
              <p:cNvGrpSpPr/>
              <p:nvPr/>
            </p:nvGrpSpPr>
            <p:grpSpPr>
              <a:xfrm>
                <a:off x="171689" y="362508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94" name="四角形: 角を丸くする 293">
                  <a:extLst>
                    <a:ext uri="{FF2B5EF4-FFF2-40B4-BE49-F238E27FC236}">
                      <a16:creationId xmlns:a16="http://schemas.microsoft.com/office/drawing/2014/main" id="{F1C17546-4553-7699-9A28-27C33F8E62B6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楕円 294">
                  <a:extLst>
                    <a:ext uri="{FF2B5EF4-FFF2-40B4-BE49-F238E27FC236}">
                      <a16:creationId xmlns:a16="http://schemas.microsoft.com/office/drawing/2014/main" id="{2DB1D615-38E5-DA93-6A4F-5F2E6ADB60BA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テキスト ボックス 295">
                  <a:extLst>
                    <a:ext uri="{FF2B5EF4-FFF2-40B4-BE49-F238E27FC236}">
                      <a16:creationId xmlns:a16="http://schemas.microsoft.com/office/drawing/2014/main" id="{88292528-7165-DAA2-E46B-E0DEEE7A8280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16214"/>
              <a:ext cx="604237" cy="222240"/>
              <a:chOff x="2005278" y="4148560"/>
              <a:chExt cx="604237" cy="222240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48560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ストップ機能付き</a:t>
                </a: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72450" y="366170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5340" y="367706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2723" y="472200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53411" y="473721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37539" y="7695418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59628" y="663933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64719" y="768489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53890" y="771087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8866" y="879765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2735" y="980019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2599" y="8133456"/>
            <a:ext cx="2835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●お問い合わせ・ご用命はこちらまで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0C5DC2-85BF-86C7-F94B-935F0FDD1E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55" y="4929941"/>
            <a:ext cx="1011104" cy="17243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C315316-5DB4-38F0-682C-61FFB221A5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2" y="1829552"/>
            <a:ext cx="1011104" cy="1724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ACB937-B060-7CFB-B1EC-BE35F1378A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71" y="1820518"/>
            <a:ext cx="1011104" cy="172436"/>
          </a:xfrm>
          <a:prstGeom prst="rect">
            <a:avLst/>
          </a:prstGeom>
        </p:spPr>
      </p:pic>
      <p:pic>
        <p:nvPicPr>
          <p:cNvPr id="485" name="図 484">
            <a:extLst>
              <a:ext uri="{FF2B5EF4-FFF2-40B4-BE49-F238E27FC236}">
                <a16:creationId xmlns:a16="http://schemas.microsoft.com/office/drawing/2014/main" id="{5B3112FB-7AE7-BB97-1192-451ACB76D6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13" y="1799310"/>
            <a:ext cx="1011104" cy="172436"/>
          </a:xfrm>
          <a:prstGeom prst="rect">
            <a:avLst/>
          </a:prstGeom>
        </p:spPr>
      </p:pic>
      <p:pic>
        <p:nvPicPr>
          <p:cNvPr id="486" name="図 485">
            <a:extLst>
              <a:ext uri="{FF2B5EF4-FFF2-40B4-BE49-F238E27FC236}">
                <a16:creationId xmlns:a16="http://schemas.microsoft.com/office/drawing/2014/main" id="{308838D6-F04F-5BE5-75E6-606B5F4D97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48" y="5891117"/>
            <a:ext cx="1011104" cy="172436"/>
          </a:xfrm>
          <a:prstGeom prst="rect">
            <a:avLst/>
          </a:prstGeom>
        </p:spPr>
      </p:pic>
      <p:pic>
        <p:nvPicPr>
          <p:cNvPr id="487" name="図 48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3FB1A0-1DDA-97BE-71F3-7D7A2246F2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8" y="2082337"/>
            <a:ext cx="646487" cy="261487"/>
          </a:xfrm>
          <a:prstGeom prst="rect">
            <a:avLst/>
          </a:prstGeom>
        </p:spPr>
      </p:pic>
      <p:pic>
        <p:nvPicPr>
          <p:cNvPr id="488" name="図 48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6131D5C-CAD5-EA93-A6B2-CE1D488021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37" y="5131494"/>
            <a:ext cx="646487" cy="261487"/>
          </a:xfrm>
          <a:prstGeom prst="rect">
            <a:avLst/>
          </a:prstGeom>
        </p:spPr>
      </p:pic>
      <p:pic>
        <p:nvPicPr>
          <p:cNvPr id="489" name="図 488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4FB1A3C-C724-5DDE-8766-2BE14078F9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54" y="2035120"/>
            <a:ext cx="646487" cy="261487"/>
          </a:xfrm>
          <a:prstGeom prst="rect">
            <a:avLst/>
          </a:prstGeom>
        </p:spPr>
      </p:pic>
      <p:pic>
        <p:nvPicPr>
          <p:cNvPr id="490" name="図 48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562A28-E50E-F122-7E2D-6D20F4C18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46" y="2024188"/>
            <a:ext cx="646487" cy="261487"/>
          </a:xfrm>
          <a:prstGeom prst="rect">
            <a:avLst/>
          </a:prstGeom>
        </p:spPr>
      </p:pic>
      <p:pic>
        <p:nvPicPr>
          <p:cNvPr id="491" name="図 49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24767A-9E54-242A-7F6D-DD5D41775C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9" y="6139621"/>
            <a:ext cx="646487" cy="261487"/>
          </a:xfrm>
          <a:prstGeom prst="rect">
            <a:avLst/>
          </a:prstGeom>
        </p:spPr>
      </p:pic>
      <p:pic>
        <p:nvPicPr>
          <p:cNvPr id="492" name="図 49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96503E-ACBD-6EFB-0746-ACA793BB94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2" y="6183351"/>
            <a:ext cx="646487" cy="2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1265</TotalTime>
  <Words>977</Words>
  <Application>Microsoft Office PowerPoint</Application>
  <PresentationFormat>ユーザー設定</PresentationFormat>
  <Paragraphs>224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1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中野　祐汰</cp:lastModifiedBy>
  <cp:revision>176</cp:revision>
  <cp:lastPrinted>2026-03-15T23:33:29Z</cp:lastPrinted>
  <dcterms:created xsi:type="dcterms:W3CDTF">2023-09-04T07:44:51Z</dcterms:created>
  <dcterms:modified xsi:type="dcterms:W3CDTF">2026-03-22T23:25:22Z</dcterms:modified>
</cp:coreProperties>
</file>