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8" r:id="rId2"/>
    <p:sldId id="259" r:id="rId3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FEF"/>
    <a:srgbClr val="FEF7F1"/>
    <a:srgbClr val="EFF8FE"/>
    <a:srgbClr val="FEF6F9"/>
    <a:srgbClr val="F6FAED"/>
    <a:srgbClr val="CCFFCC"/>
    <a:srgbClr val="CCFF99"/>
    <a:srgbClr val="E60012"/>
    <a:srgbClr val="4472C4"/>
    <a:srgbClr val="009B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5" autoAdjust="0"/>
    <p:restoredTop sz="94660"/>
  </p:normalViewPr>
  <p:slideViewPr>
    <p:cSldViewPr snapToGrid="0">
      <p:cViewPr>
        <p:scale>
          <a:sx n="150" d="100"/>
          <a:sy n="150" d="100"/>
        </p:scale>
        <p:origin x="108" y="-3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941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1045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6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497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36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015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398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24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612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656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323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D0BA8-FD11-4BF4-84ED-DF314E1261E7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75EF-FE33-4329-B0B6-71C2C60A64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890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 38">
            <a:extLst>
              <a:ext uri="{FF2B5EF4-FFF2-40B4-BE49-F238E27FC236}">
                <a16:creationId xmlns:a16="http://schemas.microsoft.com/office/drawing/2014/main" id="{C020540A-B1FE-6387-AAA5-1624E6AA54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897456"/>
              </p:ext>
            </p:extLst>
          </p:nvPr>
        </p:nvGraphicFramePr>
        <p:xfrm>
          <a:off x="358302" y="2461531"/>
          <a:ext cx="6832280" cy="40702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459">
                  <a:extLst>
                    <a:ext uri="{9D8B030D-6E8A-4147-A177-3AD203B41FA5}">
                      <a16:colId xmlns:a16="http://schemas.microsoft.com/office/drawing/2014/main" val="1488109484"/>
                    </a:ext>
                  </a:extLst>
                </a:gridCol>
                <a:gridCol w="1138990">
                  <a:extLst>
                    <a:ext uri="{9D8B030D-6E8A-4147-A177-3AD203B41FA5}">
                      <a16:colId xmlns:a16="http://schemas.microsoft.com/office/drawing/2014/main" val="1698948310"/>
                    </a:ext>
                  </a:extLst>
                </a:gridCol>
                <a:gridCol w="1339515">
                  <a:extLst>
                    <a:ext uri="{9D8B030D-6E8A-4147-A177-3AD203B41FA5}">
                      <a16:colId xmlns:a16="http://schemas.microsoft.com/office/drawing/2014/main" val="2245763089"/>
                    </a:ext>
                  </a:extLst>
                </a:gridCol>
                <a:gridCol w="3930316">
                  <a:extLst>
                    <a:ext uri="{9D8B030D-6E8A-4147-A177-3AD203B41FA5}">
                      <a16:colId xmlns:a16="http://schemas.microsoft.com/office/drawing/2014/main" val="16864178"/>
                    </a:ext>
                  </a:extLst>
                </a:gridCol>
              </a:tblGrid>
              <a:tr h="36547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AC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AE1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75931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007A40"/>
                          </a:solidFill>
                        </a:rPr>
                        <a:t>エコ・節約</a:t>
                      </a:r>
                      <a:endParaRPr kumimoji="1" lang="ja-JP" altLang="en-US" b="1" dirty="0">
                        <a:solidFill>
                          <a:srgbClr val="007A40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ja-JP" altLang="en-US" sz="850" b="1" spc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ランニングコスト</a:t>
                      </a:r>
                      <a:endParaRPr kumimoji="1" lang="en-US" altLang="ja-JP" sz="850" b="1" spc="0" dirty="0"/>
                    </a:p>
                    <a:p>
                      <a:pPr algn="ctr"/>
                      <a:r>
                        <a:rPr kumimoji="1" lang="ja-JP" altLang="en-US" sz="800" b="1" dirty="0"/>
                        <a:t>（年間）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約</a:t>
                      </a:r>
                      <a:r>
                        <a:rPr kumimoji="1" lang="en-US" altLang="ja-JP" sz="1400" b="1" dirty="0">
                          <a:latin typeface="HGPｺﾞｼｯｸE" panose="020B0900000000000000" pitchFamily="50" charset="-128"/>
                          <a:ea typeface="HGPｺﾞｼｯｸE" panose="020B0900000000000000" pitchFamily="50" charset="-128"/>
                        </a:rPr>
                        <a:t>28,200</a:t>
                      </a:r>
                      <a:r>
                        <a:rPr kumimoji="1" lang="ja-JP" altLang="en-US" sz="1200" b="1" dirty="0">
                          <a:latin typeface="HGPｺﾞｼｯｸM" panose="020B0600000000000000" pitchFamily="50" charset="-128"/>
                          <a:ea typeface="HGPｺﾞｼｯｸM" panose="020B0600000000000000" pitchFamily="50" charset="-128"/>
                        </a:rPr>
                        <a:t>円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074969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年間給湯保温効率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3.0</a:t>
                      </a:r>
                      <a:endParaRPr kumimoji="1" lang="ja-JP" altLang="en-US" sz="9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100" b="1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5201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節約機能</a:t>
                      </a:r>
                      <a:endParaRPr kumimoji="1" lang="ja-JP" altLang="en-US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学習機能付運転モード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018115"/>
                  </a:ext>
                </a:extLst>
              </a:tr>
              <a:tr h="414040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50" b="1" spc="-5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太陽光余剰電力活用</a:t>
                      </a:r>
                      <a:endParaRPr kumimoji="1" lang="ja-JP" altLang="en-US" sz="850" spc="-50" baseline="0" dirty="0"/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E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079118"/>
                  </a:ext>
                </a:extLst>
              </a:tr>
              <a:tr h="365634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200" b="1" dirty="0">
                          <a:solidFill>
                            <a:srgbClr val="E40062"/>
                          </a:solidFill>
                        </a:rPr>
                        <a:t>安心・快適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spc="-100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入浴中のお知らせ機能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334031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停電・非常時の対応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停電時には使えない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73220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耐震設計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9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―</a:t>
                      </a:r>
                      <a:endParaRPr kumimoji="1" lang="ja-JP" altLang="en-US" sz="9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909675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給湯圧力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（減圧弁設定圧力）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6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170kPa</a:t>
                      </a:r>
                      <a:endParaRPr kumimoji="1" lang="ja-JP" altLang="en-US" sz="10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481860"/>
                  </a:ext>
                </a:extLst>
              </a:tr>
              <a:tr h="365634">
                <a:tc rowSpan="2">
                  <a:txBody>
                    <a:bodyPr/>
                    <a:lstStyle/>
                    <a:p>
                      <a:pPr algn="dist"/>
                      <a:r>
                        <a:rPr kumimoji="1" lang="ja-JP" altLang="en-US" sz="1000" b="1" i="0" u="none" strike="noStrike" kern="1200" spc="-15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清</a:t>
                      </a:r>
                      <a:r>
                        <a:rPr kumimoji="1" lang="ja-JP" altLang="en-US" sz="1000" b="1" i="0" u="none" strike="noStrike" kern="1200" spc="-5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潔・</a:t>
                      </a:r>
                      <a:r>
                        <a:rPr kumimoji="1" lang="ja-JP" altLang="en-US" sz="1000" b="1" i="0" u="none" strike="noStrike" kern="1200" spc="-300" baseline="0" dirty="0">
                          <a:solidFill>
                            <a:srgbClr val="1C6AB4"/>
                          </a:solidFill>
                          <a:latin typeface="+mn-lt"/>
                          <a:ea typeface="+mn-ea"/>
                          <a:cs typeface="+mn-cs"/>
                        </a:rPr>
                        <a:t>キレイ</a:t>
                      </a:r>
                      <a:endParaRPr kumimoji="1" lang="ja-JP" altLang="en-US" sz="1000" b="1" spc="-300" baseline="0" dirty="0">
                        <a:solidFill>
                          <a:srgbClr val="1C6AB4"/>
                        </a:solidFill>
                      </a:endParaRP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貯湯ユニット内</a:t>
                      </a:r>
                      <a:endParaRPr kumimoji="1" lang="en-US" altLang="ja-JP" sz="85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ステンレス配管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+mn-ea"/>
                          <a:ea typeface="+mn-ea"/>
                        </a:rPr>
                        <a:t>銅管を使用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741316"/>
                  </a:ext>
                </a:extLst>
              </a:tr>
              <a:tr h="365634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ふろ配管自動洗浄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8F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850" b="1" dirty="0">
                          <a:latin typeface="+mn-ea"/>
                          <a:ea typeface="+mn-ea"/>
                        </a:rPr>
                        <a:t>なし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7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71705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2E1303E-21F5-E131-9598-0007293743B8}"/>
              </a:ext>
            </a:extLst>
          </p:cNvPr>
          <p:cNvSpPr txBox="1"/>
          <p:nvPr/>
        </p:nvSpPr>
        <p:spPr>
          <a:xfrm>
            <a:off x="462503" y="1175182"/>
            <a:ext cx="4568871" cy="1075018"/>
          </a:xfrm>
          <a:prstGeom prst="rect">
            <a:avLst/>
          </a:prstGeom>
          <a:noFill/>
        </p:spPr>
        <p:txBody>
          <a:bodyPr wrap="none" rtlCol="0">
            <a:prstTxWarp prst="textPlain">
              <a:avLst>
                <a:gd name="adj" fmla="val 48334"/>
              </a:avLst>
            </a:prstTxWarp>
            <a:sp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44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新型エコキュート</a:t>
            </a:r>
            <a:r>
              <a:rPr kumimoji="1" lang="ja-JP" altLang="en-US" sz="4000" b="1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に</a:t>
            </a:r>
            <a:endParaRPr kumimoji="1" lang="en-US" altLang="ja-JP" sz="4000" b="1" dirty="0">
              <a:solidFill>
                <a:srgbClr val="294F84"/>
              </a:solidFill>
              <a:latin typeface="HGPｺﾞｼｯｸM" panose="020B0600000000000000" pitchFamily="50" charset="-128"/>
              <a:ea typeface="HGPｺﾞｼｯｸM" panose="020B0600000000000000" pitchFamily="50" charset="-128"/>
            </a:endParaRPr>
          </a:p>
          <a:p>
            <a:pPr>
              <a:lnSpc>
                <a:spcPts val="4500"/>
              </a:lnSpc>
            </a:pP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買</a:t>
            </a:r>
            <a:r>
              <a:rPr kumimoji="1" lang="ja-JP" altLang="en-US" sz="40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い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替えません</a:t>
            </a:r>
            <a:r>
              <a:rPr kumimoji="1" lang="ja-JP" altLang="en-US" sz="4400" b="1" spc="-50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か</a:t>
            </a:r>
            <a:r>
              <a:rPr kumimoji="1" lang="ja-JP" altLang="en-US" sz="4400" b="1" spc="-120" dirty="0">
                <a:solidFill>
                  <a:srgbClr val="294F84"/>
                </a:solidFill>
                <a:latin typeface="HGPｺﾞｼｯｸM" panose="020B0600000000000000" pitchFamily="50" charset="-128"/>
                <a:ea typeface="HGPｺﾞｼｯｸM" panose="020B0600000000000000" pitchFamily="50" charset="-128"/>
              </a:rPr>
              <a:t>？</a:t>
            </a:r>
          </a:p>
        </p:txBody>
      </p:sp>
      <p:sp>
        <p:nvSpPr>
          <p:cNvPr id="204" name="正方形/長方形 203">
            <a:extLst>
              <a:ext uri="{FF2B5EF4-FFF2-40B4-BE49-F238E27FC236}">
                <a16:creationId xmlns:a16="http://schemas.microsoft.com/office/drawing/2014/main" id="{21615FD6-6131-507B-4B7A-7BC90AA70488}"/>
              </a:ext>
            </a:extLst>
          </p:cNvPr>
          <p:cNvSpPr/>
          <p:nvPr/>
        </p:nvSpPr>
        <p:spPr>
          <a:xfrm>
            <a:off x="5493526" y="7618589"/>
            <a:ext cx="1701006" cy="2690824"/>
          </a:xfrm>
          <a:prstGeom prst="rect">
            <a:avLst/>
          </a:prstGeom>
          <a:solidFill>
            <a:srgbClr val="DFF2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8D85D85C-580D-10AF-CC14-56B490F4FBD5}"/>
              </a:ext>
            </a:extLst>
          </p:cNvPr>
          <p:cNvSpPr/>
          <p:nvPr/>
        </p:nvSpPr>
        <p:spPr>
          <a:xfrm>
            <a:off x="5493526" y="6924486"/>
            <a:ext cx="1701006" cy="696401"/>
          </a:xfrm>
          <a:prstGeom prst="rect">
            <a:avLst/>
          </a:prstGeom>
          <a:solidFill>
            <a:srgbClr val="0B37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8D47CA87-4DE5-ACBB-313B-F729D8F101AA}"/>
              </a:ext>
            </a:extLst>
          </p:cNvPr>
          <p:cNvGrpSpPr/>
          <p:nvPr/>
        </p:nvGrpSpPr>
        <p:grpSpPr>
          <a:xfrm>
            <a:off x="-1" y="0"/>
            <a:ext cx="7559675" cy="630285"/>
            <a:chOff x="-1" y="0"/>
            <a:chExt cx="7559675" cy="630285"/>
          </a:xfrm>
        </p:grpSpPr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6BB4FA3C-32CC-3E0A-9507-FFF731597422}"/>
                </a:ext>
              </a:extLst>
            </p:cNvPr>
            <p:cNvSpPr/>
            <p:nvPr/>
          </p:nvSpPr>
          <p:spPr>
            <a:xfrm>
              <a:off x="-1" y="0"/>
              <a:ext cx="7559675" cy="630285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88C49752-5CD2-BDD4-1F73-5093D1E8F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148" y="14536"/>
              <a:ext cx="1835055" cy="615749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8E1CCABC-2AB7-C9E6-232E-2F3BFF1D1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0081" y="55025"/>
              <a:ext cx="4488570" cy="472894"/>
            </a:xfrm>
            <a:prstGeom prst="rect">
              <a:avLst/>
            </a:prstGeom>
          </p:spPr>
        </p:pic>
      </p:grpSp>
      <p:pic>
        <p:nvPicPr>
          <p:cNvPr id="25" name="図 24">
            <a:extLst>
              <a:ext uri="{FF2B5EF4-FFF2-40B4-BE49-F238E27FC236}">
                <a16:creationId xmlns:a16="http://schemas.microsoft.com/office/drawing/2014/main" id="{7F2B3310-2258-A895-3A86-F2E74CC921B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46" y="707770"/>
            <a:ext cx="2296538" cy="51208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6D685443-C238-5DA4-21B7-A5FDA2DE4AE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84" y="800155"/>
            <a:ext cx="1246244" cy="582626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81BA705E-DA02-32C2-4DAE-1E84E739B1AE}"/>
              </a:ext>
            </a:extLst>
          </p:cNvPr>
          <p:cNvSpPr txBox="1"/>
          <p:nvPr/>
        </p:nvSpPr>
        <p:spPr>
          <a:xfrm>
            <a:off x="4969617" y="1386702"/>
            <a:ext cx="143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※CHP-HXE37AZ2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において。</a:t>
            </a:r>
          </a:p>
          <a:p>
            <a:r>
              <a:rPr lang="ja-JP" altLang="en-US" sz="700" b="1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  </a:t>
            </a:r>
            <a:r>
              <a:rPr lang="ja-JP" altLang="en-US" sz="700" b="1" i="0" u="none" strike="noStrike" spc="-3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詳しくはカタログをご覧ください。</a:t>
            </a:r>
            <a:endParaRPr kumimoji="1" lang="ja-JP" altLang="en-US" sz="700" b="1" spc="-3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808452B3-3511-6AD2-B54B-E83F69387B67}"/>
              </a:ext>
            </a:extLst>
          </p:cNvPr>
          <p:cNvGrpSpPr/>
          <p:nvPr/>
        </p:nvGrpSpPr>
        <p:grpSpPr>
          <a:xfrm>
            <a:off x="1579800" y="2476816"/>
            <a:ext cx="5847729" cy="4000738"/>
            <a:chOff x="1561991" y="1691846"/>
            <a:chExt cx="5847729" cy="4000738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78A648F7-DBD4-AC39-F97C-1583998E8631}"/>
                </a:ext>
              </a:extLst>
            </p:cNvPr>
            <p:cNvSpPr txBox="1"/>
            <p:nvPr/>
          </p:nvSpPr>
          <p:spPr>
            <a:xfrm>
              <a:off x="1561991" y="2054004"/>
              <a:ext cx="331549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00" spc="0" dirty="0"/>
                <a:t>※1</a:t>
              </a:r>
              <a:endParaRPr kumimoji="1" lang="ja-JP" altLang="en-US" sz="600" dirty="0"/>
            </a:p>
          </p:txBody>
        </p:sp>
        <p:grpSp>
          <p:nvGrpSpPr>
            <p:cNvPr id="54" name="グループ化 53">
              <a:extLst>
                <a:ext uri="{FF2B5EF4-FFF2-40B4-BE49-F238E27FC236}">
                  <a16:creationId xmlns:a16="http://schemas.microsoft.com/office/drawing/2014/main" id="{44EE5AE1-2509-C3EA-D659-C5DB18A57E0D}"/>
                </a:ext>
              </a:extLst>
            </p:cNvPr>
            <p:cNvGrpSpPr/>
            <p:nvPr/>
          </p:nvGrpSpPr>
          <p:grpSpPr>
            <a:xfrm>
              <a:off x="1912156" y="1691846"/>
              <a:ext cx="5497564" cy="4000738"/>
              <a:chOff x="1912156" y="1691846"/>
              <a:chExt cx="5497564" cy="4000738"/>
            </a:xfrm>
          </p:grpSpPr>
          <p:grpSp>
            <p:nvGrpSpPr>
              <p:cNvPr id="42" name="グループ化 41">
                <a:extLst>
                  <a:ext uri="{FF2B5EF4-FFF2-40B4-BE49-F238E27FC236}">
                    <a16:creationId xmlns:a16="http://schemas.microsoft.com/office/drawing/2014/main" id="{E978DB56-7F5F-1BB1-266E-D0D4D6CB7161}"/>
                  </a:ext>
                </a:extLst>
              </p:cNvPr>
              <p:cNvGrpSpPr/>
              <p:nvPr/>
            </p:nvGrpSpPr>
            <p:grpSpPr>
              <a:xfrm>
                <a:off x="1912156" y="1691846"/>
                <a:ext cx="5497564" cy="3645482"/>
                <a:chOff x="1912156" y="5836720"/>
                <a:chExt cx="5497564" cy="3645482"/>
              </a:xfrm>
            </p:grpSpPr>
            <p:grpSp>
              <p:nvGrpSpPr>
                <p:cNvPr id="20" name="グループ化 19">
                  <a:extLst>
                    <a:ext uri="{FF2B5EF4-FFF2-40B4-BE49-F238E27FC236}">
                      <a16:creationId xmlns:a16="http://schemas.microsoft.com/office/drawing/2014/main" id="{99FCA683-59FE-B1DF-4CC0-52DA4A8BF6EA}"/>
                    </a:ext>
                  </a:extLst>
                </p:cNvPr>
                <p:cNvGrpSpPr/>
                <p:nvPr/>
              </p:nvGrpSpPr>
              <p:grpSpPr>
                <a:xfrm>
                  <a:off x="1912156" y="5836720"/>
                  <a:ext cx="5268503" cy="3645482"/>
                  <a:chOff x="1912156" y="5836720"/>
                  <a:chExt cx="5268503" cy="3645482"/>
                </a:xfrm>
              </p:grpSpPr>
              <p:grpSp>
                <p:nvGrpSpPr>
                  <p:cNvPr id="14" name="グループ化 13">
                    <a:extLst>
                      <a:ext uri="{FF2B5EF4-FFF2-40B4-BE49-F238E27FC236}">
                        <a16:creationId xmlns:a16="http://schemas.microsoft.com/office/drawing/2014/main" id="{80CFBFA8-6DA5-0A61-CC0D-AFC021B97BA5}"/>
                      </a:ext>
                    </a:extLst>
                  </p:cNvPr>
                  <p:cNvGrpSpPr/>
                  <p:nvPr/>
                </p:nvGrpSpPr>
                <p:grpSpPr>
                  <a:xfrm>
                    <a:off x="1912156" y="5836720"/>
                    <a:ext cx="5209264" cy="3645482"/>
                    <a:chOff x="1912156" y="5223052"/>
                    <a:chExt cx="5209264" cy="3645482"/>
                  </a:xfrm>
                </p:grpSpPr>
                <p:grpSp>
                  <p:nvGrpSpPr>
                    <p:cNvPr id="12" name="グループ化 11">
                      <a:extLst>
                        <a:ext uri="{FF2B5EF4-FFF2-40B4-BE49-F238E27FC236}">
                          <a16:creationId xmlns:a16="http://schemas.microsoft.com/office/drawing/2014/main" id="{4244B7D4-81E8-4592-5BED-1FE7CA7A754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12156" y="5223052"/>
                      <a:ext cx="5100263" cy="3645482"/>
                      <a:chOff x="1912156" y="5223052"/>
                      <a:chExt cx="5100263" cy="3645482"/>
                    </a:xfrm>
                  </p:grpSpPr>
                  <p:grpSp>
                    <p:nvGrpSpPr>
                      <p:cNvPr id="65" name="グループ化 64">
                        <a:extLst>
                          <a:ext uri="{FF2B5EF4-FFF2-40B4-BE49-F238E27FC236}">
                            <a16:creationId xmlns:a16="http://schemas.microsoft.com/office/drawing/2014/main" id="{3A5D4353-26CB-CC4B-43A5-5CDFDCFF949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912156" y="5223052"/>
                        <a:ext cx="4804981" cy="1867001"/>
                        <a:chOff x="1912156" y="4179394"/>
                        <a:chExt cx="4804981" cy="1867001"/>
                      </a:xfrm>
                    </p:grpSpPr>
                    <p:grpSp>
                      <p:nvGrpSpPr>
                        <p:cNvPr id="63" name="グループ化 62">
                          <a:extLst>
                            <a:ext uri="{FF2B5EF4-FFF2-40B4-BE49-F238E27FC236}">
                              <a16:creationId xmlns:a16="http://schemas.microsoft.com/office/drawing/2014/main" id="{302EF46B-3A4C-8ADC-0CA7-A99E3345D8F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912156" y="4179394"/>
                          <a:ext cx="4804981" cy="1376889"/>
                          <a:chOff x="1912156" y="3854515"/>
                          <a:chExt cx="4804981" cy="1376889"/>
                        </a:xfrm>
                      </p:grpSpPr>
                      <p:grpSp>
                        <p:nvGrpSpPr>
                          <p:cNvPr id="47" name="グループ化 46">
                            <a:extLst>
                              <a:ext uri="{FF2B5EF4-FFF2-40B4-BE49-F238E27FC236}">
                                <a16:creationId xmlns:a16="http://schemas.microsoft.com/office/drawing/2014/main" id="{5A4C3913-04F7-9151-9FFD-A91561F9204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912156" y="3854515"/>
                            <a:ext cx="3434565" cy="389056"/>
                            <a:chOff x="1917550" y="2501690"/>
                            <a:chExt cx="3434565" cy="389056"/>
                          </a:xfrm>
                        </p:grpSpPr>
                        <p:sp>
                          <p:nvSpPr>
                            <p:cNvPr id="43" name="テキスト ボックス 42">
                              <a:extLst>
                                <a:ext uri="{FF2B5EF4-FFF2-40B4-BE49-F238E27FC236}">
                                  <a16:creationId xmlns:a16="http://schemas.microsoft.com/office/drawing/2014/main" id="{B59F1DA8-06A0-DCAC-3685-D94758EAB76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683682" y="2514168"/>
                              <a:ext cx="1668433" cy="376578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ja-JP" altLang="en-US" sz="1150" b="1" i="0" u="none" strike="noStrike" spc="-150" baseline="0" dirty="0">
                                  <a:solidFill>
                                    <a:srgbClr val="FFFFFF"/>
                                  </a:solidFill>
                                  <a:latin typeface="HiraginoUDSansStd-W6"/>
                                </a:rPr>
                                <a:t>プレミアム   エコキュート</a:t>
                              </a:r>
                            </a:p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lang="en-US" altLang="ja-JP" sz="1000" i="0" u="none" strike="noStrike" dirty="0">
                                  <a:solidFill>
                                    <a:srgbClr val="FFFFFF"/>
                                  </a:solidFill>
                                  <a:latin typeface="HiraginoUDSansStd-W4"/>
                                </a:rPr>
                                <a:t>(CHP-HXE37AZ2)</a:t>
                              </a:r>
                              <a:endParaRPr kumimoji="1" lang="ja-JP" altLang="en-US" sz="1000" dirty="0"/>
                            </a:p>
                          </p:txBody>
                        </p:sp>
                        <p:sp>
                          <p:nvSpPr>
                            <p:cNvPr id="44" name="テキスト ボックス 43">
                              <a:extLst>
                                <a:ext uri="{FF2B5EF4-FFF2-40B4-BE49-F238E27FC236}">
                                  <a16:creationId xmlns:a16="http://schemas.microsoft.com/office/drawing/2014/main" id="{3D8928E0-0AB2-2992-EF80-2773700218F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1917550" y="2501690"/>
                              <a:ext cx="1334361" cy="370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 algn="ctr">
                                <a:lnSpc>
                                  <a:spcPts val="1100"/>
                                </a:lnSpc>
                              </a:pPr>
                              <a:r>
                                <a:rPr kumimoji="1" lang="en-US" altLang="ja-JP" sz="1100" b="1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2012</a:t>
                              </a:r>
                              <a:r>
                                <a:rPr kumimoji="1" lang="ja-JP" altLang="en-US" sz="800" b="1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年製の</a:t>
                              </a:r>
                              <a:r>
                                <a:rPr kumimoji="1" lang="ja-JP" altLang="en-US" sz="800" b="1" i="0" u="none" strike="noStrike" kern="1200" spc="-15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エコキュート</a:t>
                              </a:r>
                              <a:r>
                                <a:rPr kumimoji="1" lang="en-US" altLang="ja-JP" sz="900" b="0" i="0" u="none" strike="noStrike" kern="1200" baseline="0" dirty="0">
                                  <a:solidFill>
                                    <a:schemeClr val="tx1"/>
                                  </a:solidFill>
                                  <a:latin typeface="+mn-lt"/>
                                  <a:ea typeface="+mn-ea"/>
                                  <a:cs typeface="+mn-cs"/>
                                </a:rPr>
                                <a:t>(CHP-37AW1)</a:t>
                              </a:r>
                              <a:endParaRPr kumimoji="1" lang="ja-JP" altLang="en-US" sz="900" dirty="0"/>
                            </a:p>
                          </p:txBody>
                        </p:sp>
                      </p:grpSp>
                      <p:grpSp>
                        <p:nvGrpSpPr>
                          <p:cNvPr id="62" name="グループ化 61">
                            <a:extLst>
                              <a:ext uri="{FF2B5EF4-FFF2-40B4-BE49-F238E27FC236}">
                                <a16:creationId xmlns:a16="http://schemas.microsoft.com/office/drawing/2014/main" id="{BEE412C3-4A72-FC42-9E9E-A36335E64608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277101" y="4195873"/>
                            <a:ext cx="3440036" cy="1035531"/>
                            <a:chOff x="3277101" y="4195873"/>
                            <a:chExt cx="3440036" cy="1035531"/>
                          </a:xfrm>
                        </p:grpSpPr>
                        <p:grpSp>
                          <p:nvGrpSpPr>
                            <p:cNvPr id="60" name="グループ化 59">
                              <a:extLst>
                                <a:ext uri="{FF2B5EF4-FFF2-40B4-BE49-F238E27FC236}">
                                  <a16:creationId xmlns:a16="http://schemas.microsoft.com/office/drawing/2014/main" id="{F4255348-0A86-9A4E-663B-70ED31A2ED2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282236" y="4195873"/>
                              <a:ext cx="3434901" cy="369332"/>
                              <a:chOff x="3282236" y="4195873"/>
                              <a:chExt cx="3434901" cy="369332"/>
                            </a:xfrm>
                          </p:grpSpPr>
                          <p:sp>
                            <p:nvSpPr>
                              <p:cNvPr id="51" name="テキスト ボックス 50">
                                <a:extLst>
                                  <a:ext uri="{FF2B5EF4-FFF2-40B4-BE49-F238E27FC236}">
                                    <a16:creationId xmlns:a16="http://schemas.microsoft.com/office/drawing/2014/main" id="{D9506F95-EC2B-90A3-DC9F-D3156D64DD4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3282236" y="4195873"/>
                                <a:ext cx="1573049" cy="369332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ja-JP" altLang="en-US" sz="1300" b="1" i="0" u="none" strike="noStrike" baseline="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約</a:t>
                                </a:r>
                                <a:r>
                                  <a:rPr lang="en-US" altLang="ja-JP" b="1" spc="70" baseline="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23</a:t>
                                </a:r>
                                <a:r>
                                  <a:rPr lang="en-US" altLang="ja-JP" sz="1800" b="1" i="0" u="none" strike="noStrike" spc="7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,100</a:t>
                                </a:r>
                                <a:r>
                                  <a:rPr lang="ja-JP" altLang="en-US" sz="1300" b="1" i="0" u="none" strike="noStrike" spc="70" dirty="0">
                                    <a:solidFill>
                                      <a:srgbClr val="E60012"/>
                                    </a:solidFill>
                                    <a:latin typeface="BIZ UDPゴシック" panose="020B0400000000000000" pitchFamily="50" charset="-128"/>
                                    <a:ea typeface="BIZ UDPゴシック" panose="020B0400000000000000" pitchFamily="50" charset="-128"/>
                                  </a:rPr>
                                  <a:t>円</a:t>
                                </a:r>
                                <a:endParaRPr kumimoji="1" lang="ja-JP" altLang="en-US" sz="1100" b="1" spc="100" dirty="0">
                                  <a:solidFill>
                                    <a:srgbClr val="E60012"/>
                                  </a:solidFill>
                                  <a:latin typeface="BIZ UDPゴシック" panose="020B0400000000000000" pitchFamily="50" charset="-128"/>
                                  <a:ea typeface="BIZ UDPゴシック" panose="020B0400000000000000" pitchFamily="50" charset="-128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59" name="グループ化 58">
                                <a:extLst>
                                  <a:ext uri="{FF2B5EF4-FFF2-40B4-BE49-F238E27FC236}">
                                    <a16:creationId xmlns:a16="http://schemas.microsoft.com/office/drawing/2014/main" id="{D9B84ADB-F39A-C58B-9E5D-9B7A792A8094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722453" y="4222247"/>
                                <a:ext cx="1994684" cy="323165"/>
                                <a:chOff x="4722453" y="4222247"/>
                                <a:chExt cx="1994684" cy="323165"/>
                              </a:xfrm>
                            </p:grpSpPr>
                            <p:sp>
                              <p:nvSpPr>
                                <p:cNvPr id="53" name="テキスト ボックス 52">
                                  <a:extLst>
                                    <a:ext uri="{FF2B5EF4-FFF2-40B4-BE49-F238E27FC236}">
                                      <a16:creationId xmlns:a16="http://schemas.microsoft.com/office/drawing/2014/main" id="{D61F5ECC-4EAD-B6AC-C224-F777886E5527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994562" y="4222247"/>
                                  <a:ext cx="1590500" cy="323165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ja-JP" altLang="en-US" sz="1100" b="1" i="0" u="none" strike="noStrike" baseline="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約</a:t>
                                  </a:r>
                                  <a:r>
                                    <a:rPr lang="en-US" altLang="ja-JP" sz="1500" b="1" spc="-30" baseline="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5</a:t>
                                  </a:r>
                                  <a:r>
                                    <a:rPr lang="en-US" altLang="ja-JP" sz="1500" b="1" i="0" u="none" strike="noStrike" spc="-3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,100</a:t>
                                  </a:r>
                                  <a:r>
                                    <a:rPr lang="ja-JP" altLang="en-US" sz="11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円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お</a:t>
                                  </a:r>
                                  <a:r>
                                    <a:rPr lang="ja-JP" altLang="en-US" sz="1300" b="1" i="0" u="none" strike="noStrike" spc="-15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得</a:t>
                                  </a:r>
                                  <a:r>
                                    <a:rPr lang="ja-JP" altLang="en-US" sz="1300" b="1" i="0" u="none" strike="noStrike" spc="100" dirty="0">
                                      <a:solidFill>
                                        <a:srgbClr val="E60012"/>
                                      </a:solidFill>
                                      <a:latin typeface="BIZ UDPゴシック" panose="020B0400000000000000" pitchFamily="50" charset="-128"/>
                                      <a:ea typeface="BIZ UDPゴシック" panose="020B0400000000000000" pitchFamily="50" charset="-128"/>
                                    </a:rPr>
                                    <a:t>！</a:t>
                                  </a:r>
                                  <a:endParaRPr kumimoji="1" lang="ja-JP" altLang="en-US" sz="1300" dirty="0">
                                    <a:solidFill>
                                      <a:srgbClr val="E60012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56" name="フリーフォーム: 図形 55">
                                  <a:extLst>
                                    <a:ext uri="{FF2B5EF4-FFF2-40B4-BE49-F238E27FC236}">
                                      <a16:creationId xmlns:a16="http://schemas.microsoft.com/office/drawing/2014/main" id="{0D8312D6-0089-5964-ADE5-2645F874931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16200000">
                                  <a:off x="5585425" y="3387556"/>
                                  <a:ext cx="268739" cy="1994684"/>
                                </a:xfrm>
                                <a:custGeom>
                                  <a:avLst/>
                                  <a:gdLst>
                                    <a:gd name="connsiteX0" fmla="*/ 307777 w 307777"/>
                                    <a:gd name="connsiteY0" fmla="*/ 197307 h 1994684"/>
                                    <a:gd name="connsiteX1" fmla="*/ 307777 w 307777"/>
                                    <a:gd name="connsiteY1" fmla="*/ 1981191 h 1994684"/>
                                    <a:gd name="connsiteX2" fmla="*/ 294284 w 307777"/>
                                    <a:gd name="connsiteY2" fmla="*/ 1994684 h 1994684"/>
                                    <a:gd name="connsiteX3" fmla="*/ 13493 w 307777"/>
                                    <a:gd name="connsiteY3" fmla="*/ 1994684 h 1994684"/>
                                    <a:gd name="connsiteX4" fmla="*/ 0 w 307777"/>
                                    <a:gd name="connsiteY4" fmla="*/ 1981191 h 1994684"/>
                                    <a:gd name="connsiteX5" fmla="*/ 0 w 307777"/>
                                    <a:gd name="connsiteY5" fmla="*/ 197307 h 1994684"/>
                                    <a:gd name="connsiteX6" fmla="*/ 13493 w 307777"/>
                                    <a:gd name="connsiteY6" fmla="*/ 183814 h 1994684"/>
                                    <a:gd name="connsiteX7" fmla="*/ 100959 w 307777"/>
                                    <a:gd name="connsiteY7" fmla="*/ 183814 h 1994684"/>
                                    <a:gd name="connsiteX8" fmla="*/ 151628 w 307777"/>
                                    <a:gd name="connsiteY8" fmla="*/ 0 h 1994684"/>
                                    <a:gd name="connsiteX9" fmla="*/ 202296 w 307777"/>
                                    <a:gd name="connsiteY9" fmla="*/ 183814 h 1994684"/>
                                    <a:gd name="connsiteX10" fmla="*/ 294284 w 307777"/>
                                    <a:gd name="connsiteY10" fmla="*/ 183814 h 1994684"/>
                                    <a:gd name="connsiteX11" fmla="*/ 307777 w 307777"/>
                                    <a:gd name="connsiteY11" fmla="*/ 197307 h 199468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307777" h="1994684">
                                      <a:moveTo>
                                        <a:pt x="307777" y="197307"/>
                                      </a:moveTo>
                                      <a:lnTo>
                                        <a:pt x="307777" y="1981191"/>
                                      </a:lnTo>
                                      <a:cubicBezTo>
                                        <a:pt x="307777" y="1988643"/>
                                        <a:pt x="301736" y="1994684"/>
                                        <a:pt x="294284" y="1994684"/>
                                      </a:cubicBezTo>
                                      <a:lnTo>
                                        <a:pt x="13493" y="1994684"/>
                                      </a:lnTo>
                                      <a:cubicBezTo>
                                        <a:pt x="6041" y="1994684"/>
                                        <a:pt x="0" y="1988643"/>
                                        <a:pt x="0" y="1981191"/>
                                      </a:cubicBezTo>
                                      <a:lnTo>
                                        <a:pt x="0" y="197307"/>
                                      </a:lnTo>
                                      <a:cubicBezTo>
                                        <a:pt x="0" y="189855"/>
                                        <a:pt x="6041" y="183814"/>
                                        <a:pt x="13493" y="183814"/>
                                      </a:cubicBezTo>
                                      <a:lnTo>
                                        <a:pt x="100959" y="183814"/>
                                      </a:lnTo>
                                      <a:lnTo>
                                        <a:pt x="151628" y="0"/>
                                      </a:lnTo>
                                      <a:lnTo>
                                        <a:pt x="202296" y="183814"/>
                                      </a:lnTo>
                                      <a:lnTo>
                                        <a:pt x="294284" y="183814"/>
                                      </a:lnTo>
                                      <a:cubicBezTo>
                                        <a:pt x="301736" y="183814"/>
                                        <a:pt x="307777" y="189855"/>
                                        <a:pt x="307777" y="19730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noFill/>
                                <a:ln>
                                  <a:solidFill>
                                    <a:srgbClr val="E60012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15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wrap="square" rtlCol="0" anchor="ctr">
                                  <a:noAutofit/>
                                </a:bodyPr>
                                <a:lstStyle/>
                                <a:p>
                                  <a:pPr algn="ctr"/>
                                  <a:endParaRPr kumimoji="1" lang="ja-JP" altLang="en-US"/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61" name="テキスト ボックス 60">
                              <a:extLst>
                                <a:ext uri="{FF2B5EF4-FFF2-40B4-BE49-F238E27FC236}">
                                  <a16:creationId xmlns:a16="http://schemas.microsoft.com/office/drawing/2014/main" id="{670C38A8-5189-185A-CBD4-842EE1089C5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3277101" y="4523518"/>
                              <a:ext cx="1573049" cy="70788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kumimoji="1" lang="ja-JP" altLang="en-US" sz="1100" b="1" dirty="0"/>
                                <a:t>高効率</a:t>
                              </a:r>
                              <a:r>
                                <a:rPr kumimoji="1" lang="en-US" altLang="ja-JP" sz="2200" dirty="0">
                                  <a:solidFill>
                                    <a:srgbClr val="E60012"/>
                                  </a:solidFill>
                                </a:rPr>
                                <a:t>4.0</a:t>
                              </a:r>
                              <a:r>
                                <a:rPr kumimoji="1" lang="ja-JP" altLang="en-US" sz="1100" b="1" dirty="0"/>
                                <a:t>を達成！</a:t>
                              </a:r>
                            </a:p>
                            <a:p>
                              <a:endParaRPr kumimoji="1" lang="ja-JP" altLang="en-US" dirty="0"/>
                            </a:p>
                          </p:txBody>
                        </p:sp>
                      </p:grpSp>
                    </p:grpSp>
                    <p:sp>
                      <p:nvSpPr>
                        <p:cNvPr id="64" name="テキスト ボックス 63">
                          <a:extLst>
                            <a:ext uri="{FF2B5EF4-FFF2-40B4-BE49-F238E27FC236}">
                              <a16:creationId xmlns:a16="http://schemas.microsoft.com/office/drawing/2014/main" id="{664398A4-93A6-AFB4-EC61-EC72B5BC6BC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277222"/>
                          <a:ext cx="3259829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節水モードで</a:t>
                          </a:r>
                          <a:r>
                            <a:rPr lang="ja-JP" altLang="en-US" sz="1050" b="1" i="0" u="sng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水道代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が年間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約</a:t>
                          </a:r>
                          <a:r>
                            <a:rPr lang="en-US" altLang="ja-JP" sz="1600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7,500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円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お</a:t>
                          </a:r>
                          <a:r>
                            <a:rPr lang="ja-JP" altLang="en-US" sz="1050" b="1" i="0" u="none" strike="noStrike" spc="-150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得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！</a:t>
                          </a:r>
                          <a:endParaRPr lang="en-US" altLang="ja-JP" sz="105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省エネ保温で浴槽に入らない間は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保温追いだきカッ</a:t>
                          </a:r>
                          <a:r>
                            <a:rPr lang="ja-JP" altLang="en-US" sz="1050" b="1" i="0" u="none" strike="noStrike" spc="-300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ト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！</a:t>
                          </a:r>
                          <a:endParaRPr kumimoji="1" lang="ja-JP" altLang="en-US" sz="1050" b="1" dirty="0">
                            <a:solidFill>
                              <a:srgbClr val="E60012"/>
                            </a:solidFill>
                          </a:endParaRPr>
                        </a:p>
                      </p:txBody>
                    </p:sp>
                    <p:sp>
                      <p:nvSpPr>
                        <p:cNvPr id="66" name="テキスト ボックス 65">
                          <a:extLst>
                            <a:ext uri="{FF2B5EF4-FFF2-40B4-BE49-F238E27FC236}">
                              <a16:creationId xmlns:a16="http://schemas.microsoft.com/office/drawing/2014/main" id="{8A790F13-24BF-3A25-420B-6AAEA6DA579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280250" y="5646285"/>
                          <a:ext cx="3389743" cy="400110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太陽光発電の余剰電力を活用できる</a:t>
                          </a:r>
                          <a:r>
                            <a:rPr lang="ja-JP" altLang="en-US" sz="110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を搭載！</a:t>
                          </a:r>
                          <a:endParaRPr lang="en-US" altLang="ja-JP" sz="800" b="1" i="0" u="none" strike="noStrike" baseline="0" dirty="0">
                            <a:solidFill>
                              <a:srgbClr val="000000"/>
                            </a:solidFill>
                            <a:latin typeface="HiraginoUDSansStd-W5"/>
                          </a:endParaRPr>
                        </a:p>
                        <a:p>
                          <a:pPr>
                            <a:lnSpc>
                              <a:spcPts val="1200"/>
                            </a:lnSpc>
                          </a:pPr>
                          <a:r>
                            <a:rPr lang="en-US" altLang="ja-JP" sz="10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HEMS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なしでもアプリで対応</a:t>
                          </a:r>
                          <a:r>
                            <a:rPr lang="ja-JP" altLang="en-US" sz="1050" b="1" i="0" u="none" strike="noStrike" baseline="0" dirty="0">
                              <a:solidFill>
                                <a:srgbClr val="E60012"/>
                              </a:solidFill>
                              <a:latin typeface="HiraginoUDSansStd-W5"/>
                            </a:rPr>
                            <a:t>ソーラーモードアプリ</a:t>
                          </a:r>
                          <a:r>
                            <a:rPr lang="ja-JP" altLang="en-US" sz="800" b="1" i="0" u="none" strike="noStrike" baseline="0" dirty="0">
                              <a:solidFill>
                                <a:srgbClr val="000000"/>
                              </a:solidFill>
                              <a:latin typeface="HiraginoUDSansStd-W5"/>
                            </a:rPr>
                            <a:t>も。</a:t>
                          </a:r>
                          <a:endParaRPr kumimoji="1" lang="ja-JP" altLang="en-US" sz="800" b="1" dirty="0"/>
                        </a:p>
                      </p:txBody>
                    </p:sp>
                  </p:grpSp>
                  <p:sp>
                    <p:nvSpPr>
                      <p:cNvPr id="2" name="テキスト ボックス 1">
                        <a:extLst>
                          <a:ext uri="{FF2B5EF4-FFF2-40B4-BE49-F238E27FC236}">
                            <a16:creationId xmlns:a16="http://schemas.microsoft.com/office/drawing/2014/main" id="{8FF55B67-1F42-64F3-FE7A-012D53D249B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7146348"/>
                        <a:ext cx="3740430" cy="53860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入浴お知らせ機能搭載</a:t>
                        </a:r>
                        <a:r>
                          <a:rPr kumimoji="1" lang="ja-JP" altLang="en-US" sz="850" b="1" dirty="0"/>
                          <a:t>で</a:t>
                        </a:r>
                        <a:r>
                          <a:rPr kumimoji="1" lang="ja-JP" altLang="en-US" sz="1000" b="1" dirty="0"/>
                          <a:t>安</a:t>
                        </a:r>
                        <a:r>
                          <a:rPr kumimoji="1" lang="ja-JP" altLang="en-US" sz="1000" b="1" spc="-300" dirty="0"/>
                          <a:t>全・</a:t>
                        </a:r>
                        <a:r>
                          <a:rPr kumimoji="1" lang="ja-JP" altLang="en-US" sz="1000" b="1" dirty="0"/>
                          <a:t>安心な入浴をサポー</a:t>
                        </a:r>
                        <a:r>
                          <a:rPr kumimoji="1" lang="ja-JP" altLang="en-US" sz="1000" b="1" spc="-150" dirty="0"/>
                          <a:t>ト</a:t>
                        </a:r>
                        <a:r>
                          <a:rPr kumimoji="1" lang="ja-JP" altLang="en-US" sz="1000" b="1" dirty="0"/>
                          <a:t>！</a:t>
                        </a:r>
                      </a:p>
                      <a:p>
                        <a:endParaRPr kumimoji="1" lang="ja-JP" altLang="en-US" dirty="0"/>
                      </a:p>
                    </p:txBody>
                  </p:sp>
                  <p:sp>
                    <p:nvSpPr>
                      <p:cNvPr id="45" name="テキスト ボックス 44">
                        <a:extLst>
                          <a:ext uri="{FF2B5EF4-FFF2-40B4-BE49-F238E27FC236}">
                            <a16:creationId xmlns:a16="http://schemas.microsoft.com/office/drawing/2014/main" id="{4FCFCA18-E21E-E728-296E-036FD850C5E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71989" y="8622313"/>
                        <a:ext cx="3740430" cy="246221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kumimoji="1" lang="ja-JP" altLang="en-US" sz="1000" b="1" dirty="0">
                            <a:solidFill>
                              <a:srgbClr val="E60012"/>
                            </a:solidFill>
                          </a:rPr>
                          <a:t>オールステンレス</a:t>
                        </a:r>
                        <a:r>
                          <a:rPr kumimoji="1" lang="ja-JP" altLang="en-US" sz="800" b="1" dirty="0"/>
                          <a:t>で</a:t>
                        </a:r>
                        <a:r>
                          <a:rPr kumimoji="1" lang="ja-JP" altLang="en-US" sz="1000" b="1" u="sng" dirty="0"/>
                          <a:t>耐腐食性と耐久性</a:t>
                        </a:r>
                        <a:r>
                          <a:rPr kumimoji="1" lang="ja-JP" altLang="en-US" sz="800" b="1" dirty="0"/>
                          <a:t>がさらに向</a:t>
                        </a:r>
                        <a:r>
                          <a:rPr kumimoji="1" lang="ja-JP" altLang="en-US" sz="800" b="1" spc="-150" dirty="0"/>
                          <a:t>上</a:t>
                        </a:r>
                        <a:r>
                          <a:rPr kumimoji="1" lang="ja-JP" altLang="en-US" sz="800" b="1" spc="-500" dirty="0"/>
                          <a:t>！</a:t>
                        </a:r>
                        <a:r>
                          <a:rPr kumimoji="1" lang="ja-JP" altLang="en-US" sz="700" b="1" dirty="0"/>
                          <a:t>（接続部を除く）</a:t>
                        </a:r>
                        <a:endParaRPr kumimoji="1" lang="ja-JP" altLang="en-US" sz="700" dirty="0"/>
                      </a:p>
                    </p:txBody>
                  </p:sp>
                </p:grpSp>
                <p:sp>
                  <p:nvSpPr>
                    <p:cNvPr id="3" name="テキスト ボックス 2">
                      <a:extLst>
                        <a:ext uri="{FF2B5EF4-FFF2-40B4-BE49-F238E27FC236}">
                          <a16:creationId xmlns:a16="http://schemas.microsoft.com/office/drawing/2014/main" id="{138D7F1A-6663-7AA3-A28C-5D6510AE34A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80250" y="7436847"/>
                      <a:ext cx="384117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停電時でもお湯が使え</a:t>
                      </a:r>
                      <a:r>
                        <a:rPr lang="ja-JP" altLang="en-US" sz="800" b="1" i="0" u="none" strike="noStrike" spc="-150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る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！ 断水時には生活用水をカンタンに確保できる！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停電に備え</a:t>
                      </a:r>
                      <a:r>
                        <a:rPr lang="ja-JP" altLang="en-US" sz="800" b="1" i="0" u="none" strike="noStrike" spc="-30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貯湯タンクにお湯を満タン沸き上</a:t>
                      </a:r>
                      <a:r>
                        <a:rPr lang="ja-JP" altLang="en-US" sz="800" b="1" i="0" u="none" strike="noStrike" spc="-1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げ！</a:t>
                      </a:r>
                      <a:r>
                        <a:rPr lang="ja-JP" altLang="en-US" sz="800" b="1" i="0" u="none" strike="noStrike" spc="-5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断水に備えて浴槽に水はり。</a:t>
                      </a:r>
                      <a:endParaRPr kumimoji="1" lang="ja-JP" altLang="en-US" sz="800" b="1" spc="-50" dirty="0"/>
                    </a:p>
                  </p:txBody>
                </p:sp>
              </p:grpSp>
              <p:grpSp>
                <p:nvGrpSpPr>
                  <p:cNvPr id="18" name="グループ化 17">
                    <a:extLst>
                      <a:ext uri="{FF2B5EF4-FFF2-40B4-BE49-F238E27FC236}">
                        <a16:creationId xmlns:a16="http://schemas.microsoft.com/office/drawing/2014/main" id="{E18DAC86-A2D3-531C-1B64-A97A610666E3}"/>
                      </a:ext>
                    </a:extLst>
                  </p:cNvPr>
                  <p:cNvGrpSpPr/>
                  <p:nvPr/>
                </p:nvGrpSpPr>
                <p:grpSpPr>
                  <a:xfrm>
                    <a:off x="3278045" y="8349997"/>
                    <a:ext cx="3902614" cy="468597"/>
                    <a:chOff x="3278045" y="8349997"/>
                    <a:chExt cx="3902614" cy="468597"/>
                  </a:xfrm>
                </p:grpSpPr>
                <p:sp>
                  <p:nvSpPr>
                    <p:cNvPr id="15" name="テキスト ボックス 14">
                      <a:extLst>
                        <a:ext uri="{FF2B5EF4-FFF2-40B4-BE49-F238E27FC236}">
                          <a16:creationId xmlns:a16="http://schemas.microsoft.com/office/drawing/2014/main" id="{6DCB1D4A-66D0-1E9C-BBB9-4C61E8F3795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78045" y="8418484"/>
                      <a:ext cx="3902614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en-US" altLang="ja-JP" sz="10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3</a:t>
                      </a: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本脚で</a:t>
                      </a:r>
                      <a:r>
                        <a:rPr lang="ja-JP" altLang="en-US" sz="10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クラス</a:t>
                      </a:r>
                      <a:r>
                        <a:rPr lang="en-US" altLang="ja-JP" sz="12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S</a:t>
                      </a:r>
                      <a:r>
                        <a:rPr lang="ja-JP" altLang="en-US" sz="10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対応   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の耐震設計。</a:t>
                      </a:r>
                      <a:endParaRPr lang="en-US" altLang="ja-JP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800" b="1" i="0" u="none" strike="noStrike" baseline="0" dirty="0">
                          <a:solidFill>
                            <a:srgbClr val="000000"/>
                          </a:solidFill>
                          <a:latin typeface="HiraginoUDSansStd-W5"/>
                        </a:rPr>
                        <a:t>転倒</a:t>
                      </a:r>
                      <a:r>
                        <a:rPr lang="ja-JP" altLang="en-US" sz="800" b="1" dirty="0">
                          <a:solidFill>
                            <a:srgbClr val="000000"/>
                          </a:solidFill>
                          <a:latin typeface="HiraginoUDSansStd-W5"/>
                        </a:rPr>
                        <a:t>防止策として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脚の強度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、</a:t>
                      </a:r>
                      <a:r>
                        <a:rPr lang="ja-JP" altLang="en-US" sz="1000" b="1" u="sng" dirty="0">
                          <a:latin typeface="HiraginoUDSansStd-W5"/>
                        </a:rPr>
                        <a:t>設置方法にも配慮</a:t>
                      </a:r>
                      <a:r>
                        <a:rPr lang="ja-JP" altLang="en-US" sz="1000" b="1" u="sng" spc="-300" dirty="0">
                          <a:latin typeface="HiraginoUDSansStd-W5"/>
                        </a:rPr>
                        <a:t>。</a:t>
                      </a: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r>
                        <a:rPr lang="en-US" altLang="ja-JP" sz="600" b="1" dirty="0">
                          <a:latin typeface="HiraginoUDSansStd-W5"/>
                        </a:rPr>
                        <a:t>460L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タイプはクラス</a:t>
                      </a:r>
                      <a:r>
                        <a:rPr lang="en-US" altLang="ja-JP" sz="600" b="1" dirty="0">
                          <a:latin typeface="HiraginoUDSansStd-W5"/>
                        </a:rPr>
                        <a:t>A</a:t>
                      </a:r>
                      <a:r>
                        <a:rPr lang="ja-JP" altLang="en-US" sz="600" b="1" dirty="0">
                          <a:latin typeface="HiraginoUDSansStd-W5"/>
                        </a:rPr>
                        <a:t>対応。</a:t>
                      </a:r>
                      <a:endParaRPr kumimoji="1" lang="ja-JP" altLang="en-US" sz="600" b="1" dirty="0"/>
                    </a:p>
                  </p:txBody>
                </p:sp>
                <p:sp>
                  <p:nvSpPr>
                    <p:cNvPr id="16" name="テキスト ボックス 15">
                      <a:extLst>
                        <a:ext uri="{FF2B5EF4-FFF2-40B4-BE49-F238E27FC236}">
                          <a16:creationId xmlns:a16="http://schemas.microsoft.com/office/drawing/2014/main" id="{52231960-8D7C-7A3F-1EDE-24734850B8D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374880" y="8349997"/>
                      <a:ext cx="152723" cy="23487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1200"/>
                        </a:lnSpc>
                      </a:pPr>
                      <a:r>
                        <a:rPr lang="ja-JP" altLang="en-US" sz="6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★</a:t>
                      </a:r>
                      <a:endParaRPr kumimoji="1" lang="ja-JP" altLang="en-US" sz="600" b="1" dirty="0"/>
                    </a:p>
                  </p:txBody>
                </p:sp>
              </p:grpSp>
            </p:grpSp>
            <p:grpSp>
              <p:nvGrpSpPr>
                <p:cNvPr id="39" name="グループ化 38">
                  <a:extLst>
                    <a:ext uri="{FF2B5EF4-FFF2-40B4-BE49-F238E27FC236}">
                      <a16:creationId xmlns:a16="http://schemas.microsoft.com/office/drawing/2014/main" id="{94D02351-D41D-F597-9DD7-CA62F4EFEA49}"/>
                    </a:ext>
                  </a:extLst>
                </p:cNvPr>
                <p:cNvGrpSpPr/>
                <p:nvPr/>
              </p:nvGrpSpPr>
              <p:grpSpPr>
                <a:xfrm>
                  <a:off x="3331174" y="8862086"/>
                  <a:ext cx="4078546" cy="276551"/>
                  <a:chOff x="3331174" y="8862086"/>
                  <a:chExt cx="4078546" cy="276551"/>
                </a:xfrm>
              </p:grpSpPr>
              <p:sp>
                <p:nvSpPr>
                  <p:cNvPr id="24" name="テキスト ボックス 23">
                    <a:extLst>
                      <a:ext uri="{FF2B5EF4-FFF2-40B4-BE49-F238E27FC236}">
                        <a16:creationId xmlns:a16="http://schemas.microsoft.com/office/drawing/2014/main" id="{B00C7D00-887A-A2F1-BE75-5B38CC3C7321}"/>
                      </a:ext>
                    </a:extLst>
                  </p:cNvPr>
                  <p:cNvSpPr txBox="1"/>
                  <p:nvPr/>
                </p:nvSpPr>
                <p:spPr>
                  <a:xfrm>
                    <a:off x="3762330" y="8866418"/>
                    <a:ext cx="3647390" cy="2470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ts val="1200"/>
                      </a:lnSpc>
                    </a:pP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コロナの高圧力パワフル給湯なら</a:t>
                    </a:r>
                    <a:r>
                      <a:rPr lang="ja-JP" altLang="en-US" sz="11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rPr>
                      <a:t>パワフルシャワー</a:t>
                    </a:r>
                    <a:r>
                      <a:rPr lang="ja-JP" altLang="en-US" sz="800" b="1" i="0" u="none" strike="noStrike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が楽しめ</a:t>
                    </a:r>
                    <a:r>
                      <a:rPr lang="ja-JP" altLang="en-US" sz="800" b="1" i="0" u="none" strike="noStrike" spc="-150" baseline="0" dirty="0">
                        <a:solidFill>
                          <a:srgbClr val="000000"/>
                        </a:solidFill>
                        <a:latin typeface="HiraginoUDSansStd-W5"/>
                      </a:rPr>
                      <a:t>る！</a:t>
                    </a:r>
                    <a:endParaRPr lang="en-US" altLang="ja-JP" sz="800" b="1" i="0" u="none" strike="noStrike" spc="-150" baseline="0" dirty="0">
                      <a:solidFill>
                        <a:srgbClr val="000000"/>
                      </a:solidFill>
                      <a:latin typeface="HiraginoUDSansStd-W5"/>
                    </a:endParaRPr>
                  </a:p>
                </p:txBody>
              </p:sp>
              <p:grpSp>
                <p:nvGrpSpPr>
                  <p:cNvPr id="35" name="グループ化 34">
                    <a:extLst>
                      <a:ext uri="{FF2B5EF4-FFF2-40B4-BE49-F238E27FC236}">
                        <a16:creationId xmlns:a16="http://schemas.microsoft.com/office/drawing/2014/main" id="{27462F76-F5A3-F683-BB54-5FCD53CB8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31174" y="8862086"/>
                    <a:ext cx="613326" cy="276551"/>
                    <a:chOff x="7807792" y="5525000"/>
                    <a:chExt cx="613326" cy="276551"/>
                  </a:xfrm>
                </p:grpSpPr>
                <p:sp>
                  <p:nvSpPr>
                    <p:cNvPr id="30" name="フリーフォーム: 図形 29">
                      <a:extLst>
                        <a:ext uri="{FF2B5EF4-FFF2-40B4-BE49-F238E27FC236}">
                          <a16:creationId xmlns:a16="http://schemas.microsoft.com/office/drawing/2014/main" id="{78137BAE-F062-D9BC-B8C1-9F65A0EDE9A0}"/>
                        </a:ext>
                      </a:extLst>
                    </p:cNvPr>
                    <p:cNvSpPr/>
                    <p:nvPr/>
                  </p:nvSpPr>
                  <p:spPr>
                    <a:xfrm rot="5400000">
                      <a:off x="7956159" y="5430250"/>
                      <a:ext cx="231630" cy="434136"/>
                    </a:xfrm>
                    <a:custGeom>
                      <a:avLst/>
                      <a:gdLst>
                        <a:gd name="connsiteX0" fmla="*/ 0 w 231630"/>
                        <a:gd name="connsiteY0" fmla="*/ 434136 h 434136"/>
                        <a:gd name="connsiteX1" fmla="*/ 0 w 231630"/>
                        <a:gd name="connsiteY1" fmla="*/ 83000 h 434136"/>
                        <a:gd name="connsiteX2" fmla="*/ 115815 w 231630"/>
                        <a:gd name="connsiteY2" fmla="*/ 0 h 434136"/>
                        <a:gd name="connsiteX3" fmla="*/ 231630 w 231630"/>
                        <a:gd name="connsiteY3" fmla="*/ 83000 h 434136"/>
                        <a:gd name="connsiteX4" fmla="*/ 231630 w 231630"/>
                        <a:gd name="connsiteY4" fmla="*/ 434136 h 4341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31630" h="434136">
                          <a:moveTo>
                            <a:pt x="0" y="434136"/>
                          </a:moveTo>
                          <a:lnTo>
                            <a:pt x="0" y="83000"/>
                          </a:lnTo>
                          <a:lnTo>
                            <a:pt x="115815" y="0"/>
                          </a:lnTo>
                          <a:lnTo>
                            <a:pt x="231630" y="83000"/>
                          </a:lnTo>
                          <a:lnTo>
                            <a:pt x="231630" y="434136"/>
                          </a:lnTo>
                          <a:close/>
                        </a:path>
                      </a:pathLst>
                    </a:custGeom>
                    <a:noFill/>
                    <a:ln>
                      <a:solidFill>
                        <a:srgbClr val="E60012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32" name="テキスト ボックス 31">
                      <a:extLst>
                        <a:ext uri="{FF2B5EF4-FFF2-40B4-BE49-F238E27FC236}">
                          <a16:creationId xmlns:a16="http://schemas.microsoft.com/office/drawing/2014/main" id="{84BA0F05-97A3-CBE2-5714-2B5F259DB75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807792" y="5525000"/>
                      <a:ext cx="613326" cy="27655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lnSpc>
                          <a:spcPts val="700"/>
                        </a:lnSpc>
                      </a:pPr>
                      <a:r>
                        <a:rPr lang="ja-JP" altLang="en-US" sz="600" b="1" i="0" u="none" strike="noStrike" baseline="0" dirty="0">
                          <a:solidFill>
                            <a:srgbClr val="E60012"/>
                          </a:solidFill>
                          <a:latin typeface="HiraginoUDSansStd-W5"/>
                        </a:rPr>
                        <a:t>高圧力</a:t>
                      </a:r>
                      <a:endParaRPr lang="en-US" altLang="ja-JP" sz="600" b="1" i="0" u="none" strike="noStrike" baseline="0" dirty="0">
                        <a:solidFill>
                          <a:srgbClr val="E60012"/>
                        </a:solidFill>
                        <a:latin typeface="HiraginoUDSansStd-W5"/>
                      </a:endParaRPr>
                    </a:p>
                    <a:p>
                      <a:pPr>
                        <a:lnSpc>
                          <a:spcPts val="700"/>
                        </a:lnSpc>
                      </a:pPr>
                      <a:r>
                        <a:rPr kumimoji="1" lang="en-US" altLang="ja-JP" sz="700" b="1" dirty="0">
                          <a:solidFill>
                            <a:srgbClr val="E60012"/>
                          </a:solidFill>
                          <a:latin typeface="HiraginoUDSansStd-W5"/>
                        </a:rPr>
                        <a:t>300kPa</a:t>
                      </a:r>
                      <a:endParaRPr kumimoji="1" lang="ja-JP" altLang="en-US" sz="700" b="1" dirty="0">
                        <a:solidFill>
                          <a:srgbClr val="E60012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FCA56424-BB61-32D8-E61E-A9FFF1BDD24E}"/>
                  </a:ext>
                </a:extLst>
              </p:cNvPr>
              <p:cNvSpPr txBox="1"/>
              <p:nvPr/>
            </p:nvSpPr>
            <p:spPr>
              <a:xfrm>
                <a:off x="3271989" y="5446363"/>
                <a:ext cx="374043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800" b="1" dirty="0"/>
                  <a:t>おふろのお湯を排水すると</a:t>
                </a:r>
                <a:r>
                  <a:rPr kumimoji="1" lang="ja-JP" altLang="en-US" sz="1000" b="1" dirty="0">
                    <a:solidFill>
                      <a:srgbClr val="E60012"/>
                    </a:solidFill>
                  </a:rPr>
                  <a:t>自動で配管を洗</a:t>
                </a:r>
                <a:r>
                  <a:rPr kumimoji="1" lang="ja-JP" altLang="en-US" sz="1000" b="1" spc="-150" dirty="0">
                    <a:solidFill>
                      <a:srgbClr val="E60012"/>
                    </a:solidFill>
                  </a:rPr>
                  <a:t>浄！</a:t>
                </a:r>
                <a:endParaRPr kumimoji="1" lang="ja-JP" altLang="en-US" sz="700" spc="-150" dirty="0"/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11DA9888-7F71-676A-D89C-CB7F3595B7BB}"/>
              </a:ext>
            </a:extLst>
          </p:cNvPr>
          <p:cNvGrpSpPr/>
          <p:nvPr/>
        </p:nvGrpSpPr>
        <p:grpSpPr>
          <a:xfrm>
            <a:off x="5498721" y="545509"/>
            <a:ext cx="1784165" cy="2215431"/>
            <a:chOff x="5498721" y="545509"/>
            <a:chExt cx="1784165" cy="2215431"/>
          </a:xfrm>
        </p:grpSpPr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5C43346A-25D2-60AB-87E5-2D0F07BF1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613" y="545509"/>
              <a:ext cx="922273" cy="2194644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46FAEC9C-ADDE-0A44-A8E2-AB062A29E8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8721" y="1862181"/>
              <a:ext cx="1126061" cy="898759"/>
            </a:xfrm>
            <a:prstGeom prst="rect">
              <a:avLst/>
            </a:prstGeom>
          </p:spPr>
        </p:pic>
      </p:grpSp>
      <p:pic>
        <p:nvPicPr>
          <p:cNvPr id="73" name="図 72">
            <a:extLst>
              <a:ext uri="{FF2B5EF4-FFF2-40B4-BE49-F238E27FC236}">
                <a16:creationId xmlns:a16="http://schemas.microsoft.com/office/drawing/2014/main" id="{6FCA7FF3-7EA5-325D-D2DB-DCDDC46484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02" y="7107281"/>
            <a:ext cx="3158720" cy="402351"/>
          </a:xfrm>
          <a:prstGeom prst="rect">
            <a:avLst/>
          </a:prstGeom>
        </p:spPr>
      </p:pic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D506082-55F1-8467-F15D-9CC781594FEE}"/>
              </a:ext>
            </a:extLst>
          </p:cNvPr>
          <p:cNvSpPr txBox="1"/>
          <p:nvPr/>
        </p:nvSpPr>
        <p:spPr>
          <a:xfrm>
            <a:off x="446605" y="7474606"/>
            <a:ext cx="37803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i="0" u="none" strike="noStrike" spc="-150" dirty="0">
                <a:solidFill>
                  <a:srgbClr val="0B3775"/>
                </a:solidFill>
                <a:latin typeface="UDShinGoPro-DeBold"/>
              </a:rPr>
              <a:t>スマ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ホ</a:t>
            </a:r>
            <a:r>
              <a:rPr lang="ja-JP" altLang="en-US" sz="1400" b="1" i="0" u="none" strike="noStrike" spc="-40" dirty="0">
                <a:solidFill>
                  <a:srgbClr val="0B3775"/>
                </a:solidFill>
                <a:latin typeface="UDShinGoPro-DeBold"/>
              </a:rPr>
              <a:t>で</a:t>
            </a:r>
            <a:r>
              <a:rPr lang="ja-JP" altLang="en-US" b="1" i="0" u="none" strike="noStrike" spc="-40" dirty="0">
                <a:solidFill>
                  <a:srgbClr val="0B3775"/>
                </a:solidFill>
                <a:latin typeface="UDShinGoPro-DeBold"/>
              </a:rPr>
              <a:t>どこでもカンタン操</a:t>
            </a:r>
            <a:r>
              <a:rPr lang="ja-JP" altLang="en-US" b="1" i="0" u="none" strike="noStrike" spc="-500" dirty="0">
                <a:solidFill>
                  <a:srgbClr val="0B3775"/>
                </a:solidFill>
                <a:latin typeface="UDShinGoPro-DeBold"/>
              </a:rPr>
              <a:t>作</a:t>
            </a:r>
            <a:r>
              <a:rPr lang="ja-JP" altLang="en-US" b="1" i="0" u="none" strike="noStrike" baseline="0" dirty="0">
                <a:solidFill>
                  <a:srgbClr val="0B3775"/>
                </a:solidFill>
                <a:latin typeface="UDShinGoPro-DeBold"/>
              </a:rPr>
              <a:t>！</a:t>
            </a:r>
            <a:endParaRPr lang="ja-JP" altLang="en-US" dirty="0">
              <a:solidFill>
                <a:srgbClr val="0B3775"/>
              </a:solidFill>
            </a:endParaRPr>
          </a:p>
        </p:txBody>
      </p:sp>
      <p:sp>
        <p:nvSpPr>
          <p:cNvPr id="77" name="テキスト ボックス 76">
            <a:extLst>
              <a:ext uri="{FF2B5EF4-FFF2-40B4-BE49-F238E27FC236}">
                <a16:creationId xmlns:a16="http://schemas.microsoft.com/office/drawing/2014/main" id="{F6EB4EE9-61EF-ACCA-0755-ADADBC00E005}"/>
              </a:ext>
            </a:extLst>
          </p:cNvPr>
          <p:cNvSpPr txBox="1"/>
          <p:nvPr/>
        </p:nvSpPr>
        <p:spPr>
          <a:xfrm>
            <a:off x="3703727" y="7082875"/>
            <a:ext cx="1683370" cy="797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無線</a:t>
            </a:r>
            <a:r>
              <a:rPr lang="en-US" altLang="ja-JP" sz="1000" b="1" i="0" u="none" strike="noStrike" spc="-30" dirty="0">
                <a:latin typeface="HiraginoUDSansStd-W5"/>
              </a:rPr>
              <a:t>LAN</a:t>
            </a:r>
            <a:r>
              <a:rPr lang="ja-JP" altLang="en-US" sz="800" b="1" i="0" u="none" strike="noStrike" spc="-30" dirty="0">
                <a:latin typeface="HiraginoUDSansStd-W5"/>
              </a:rPr>
              <a:t>対応リモコンなら</a:t>
            </a:r>
            <a:endParaRPr lang="en-US" altLang="ja-JP" sz="800" b="1" i="0" u="none" strike="noStrike" spc="-3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30" dirty="0">
                <a:latin typeface="HiraginoUDSansStd-W5"/>
              </a:rPr>
              <a:t>コロナ</a:t>
            </a:r>
            <a:r>
              <a:rPr lang="ja-JP" altLang="en-US" sz="800" b="1" i="0" u="none" strike="noStrike" spc="-120" dirty="0">
                <a:latin typeface="HiraginoUDSansStd-W5"/>
              </a:rPr>
              <a:t>快適ホームアプリを使って、遠隔操作や見える化が可能に。</a:t>
            </a:r>
            <a:endParaRPr lang="en-US" altLang="ja-JP" sz="800" b="1" i="0" u="none" strike="noStrike" spc="-120" dirty="0">
              <a:latin typeface="HiraginoUDSansStd-W5"/>
            </a:endParaRPr>
          </a:p>
          <a:p>
            <a:pPr algn="just">
              <a:lnSpc>
                <a:spcPts val="1100"/>
              </a:lnSpc>
            </a:pPr>
            <a:r>
              <a:rPr lang="ja-JP" altLang="en-US" sz="800" b="1" i="0" u="none" strike="noStrike" spc="-120" dirty="0">
                <a:latin typeface="HiraginoUDSansStd-W5"/>
              </a:rPr>
              <a:t>自宅や離れて暮らすご家族の見まもりもできます。</a:t>
            </a:r>
            <a:endParaRPr lang="ja-JP" altLang="en-US" b="1" spc="-120" dirty="0"/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5AE00D5F-0E1D-3BD3-0C60-764B5DA327AB}"/>
              </a:ext>
            </a:extLst>
          </p:cNvPr>
          <p:cNvGrpSpPr/>
          <p:nvPr/>
        </p:nvGrpSpPr>
        <p:grpSpPr>
          <a:xfrm>
            <a:off x="516811" y="7857766"/>
            <a:ext cx="2544528" cy="307777"/>
            <a:chOff x="516811" y="7857766"/>
            <a:chExt cx="2544528" cy="307777"/>
          </a:xfrm>
        </p:grpSpPr>
        <p:grpSp>
          <p:nvGrpSpPr>
            <p:cNvPr id="88" name="グループ化 87">
              <a:extLst>
                <a:ext uri="{FF2B5EF4-FFF2-40B4-BE49-F238E27FC236}">
                  <a16:creationId xmlns:a16="http://schemas.microsoft.com/office/drawing/2014/main" id="{CC82237C-53CA-E9B1-3ACF-D5F0BFEABC3B}"/>
                </a:ext>
              </a:extLst>
            </p:cNvPr>
            <p:cNvGrpSpPr/>
            <p:nvPr/>
          </p:nvGrpSpPr>
          <p:grpSpPr>
            <a:xfrm>
              <a:off x="537099" y="7898104"/>
              <a:ext cx="2524240" cy="245458"/>
              <a:chOff x="537099" y="7898104"/>
              <a:chExt cx="2524240" cy="245458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F8540F21-74AB-9BB0-2B19-D852999F23D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正方形/長方形 86">
                <a:extLst>
                  <a:ext uri="{FF2B5EF4-FFF2-40B4-BE49-F238E27FC236}">
                    <a16:creationId xmlns:a16="http://schemas.microsoft.com/office/drawing/2014/main" id="{383CAD6D-23E1-5705-96C9-96C8D8A71BD4}"/>
                  </a:ext>
                </a:extLst>
              </p:cNvPr>
              <p:cNvSpPr/>
              <p:nvPr/>
            </p:nvSpPr>
            <p:spPr>
              <a:xfrm>
                <a:off x="782342" y="7898104"/>
                <a:ext cx="2278997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89" name="グループ化 88">
              <a:extLst>
                <a:ext uri="{FF2B5EF4-FFF2-40B4-BE49-F238E27FC236}">
                  <a16:creationId xmlns:a16="http://schemas.microsoft.com/office/drawing/2014/main" id="{BC0C1823-723B-B425-B180-8C0901EC55BD}"/>
                </a:ext>
              </a:extLst>
            </p:cNvPr>
            <p:cNvGrpSpPr/>
            <p:nvPr/>
          </p:nvGrpSpPr>
          <p:grpSpPr>
            <a:xfrm>
              <a:off x="516811" y="7857766"/>
              <a:ext cx="2293270" cy="307777"/>
              <a:chOff x="516811" y="7857766"/>
              <a:chExt cx="2293270" cy="307777"/>
            </a:xfrm>
          </p:grpSpPr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F781DE10-7D2E-478D-3979-1977072ABEB0}"/>
                  </a:ext>
                </a:extLst>
              </p:cNvPr>
              <p:cNvSpPr txBox="1"/>
              <p:nvPr/>
            </p:nvSpPr>
            <p:spPr>
              <a:xfrm>
                <a:off x="774267" y="7880850"/>
                <a:ext cx="2035814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ソーラーモードアプリ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D2C4487D-C32F-AFA4-ECC0-4C9F3CA6E003}"/>
                  </a:ext>
                </a:extLst>
              </p:cNvPr>
              <p:cNvSpPr txBox="1"/>
              <p:nvPr/>
            </p:nvSpPr>
            <p:spPr>
              <a:xfrm>
                <a:off x="516811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29C6DACD-D188-94AE-CE75-CF1C577C91D1}"/>
              </a:ext>
            </a:extLst>
          </p:cNvPr>
          <p:cNvGrpSpPr/>
          <p:nvPr/>
        </p:nvGrpSpPr>
        <p:grpSpPr>
          <a:xfrm>
            <a:off x="3249344" y="7857766"/>
            <a:ext cx="2064256" cy="307777"/>
            <a:chOff x="3249344" y="7857766"/>
            <a:chExt cx="2064256" cy="307777"/>
          </a:xfrm>
        </p:grpSpPr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0ECDFDE0-5B4F-91BE-6033-A09493F4AACE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99" name="正方形/長方形 98">
                <a:extLst>
                  <a:ext uri="{FF2B5EF4-FFF2-40B4-BE49-F238E27FC236}">
                    <a16:creationId xmlns:a16="http://schemas.microsoft.com/office/drawing/2014/main" id="{10691F44-0ED1-8D42-4AB2-901CC148436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>
                <a:extLst>
                  <a:ext uri="{FF2B5EF4-FFF2-40B4-BE49-F238E27FC236}">
                    <a16:creationId xmlns:a16="http://schemas.microsoft.com/office/drawing/2014/main" id="{9F984D53-53BF-4A71-AB99-4AB62CA4EB2B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01" name="グループ化 100">
              <a:extLst>
                <a:ext uri="{FF2B5EF4-FFF2-40B4-BE49-F238E27FC236}">
                  <a16:creationId xmlns:a16="http://schemas.microsoft.com/office/drawing/2014/main" id="{3BDA2E61-2B14-DC0D-0EC3-CCF87E27C821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97" name="テキスト ボックス 96">
                <a:extLst>
                  <a:ext uri="{FF2B5EF4-FFF2-40B4-BE49-F238E27FC236}">
                    <a16:creationId xmlns:a16="http://schemas.microsoft.com/office/drawing/2014/main" id="{D84149E3-4534-BE09-4451-777DA8E99468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20DAA43F-8CED-2DAD-643D-735BB1CB6F54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C81F42BA-8443-5319-08E6-8253F1E6D0D2}"/>
              </a:ext>
            </a:extLst>
          </p:cNvPr>
          <p:cNvSpPr txBox="1"/>
          <p:nvPr/>
        </p:nvSpPr>
        <p:spPr>
          <a:xfrm>
            <a:off x="446605" y="8164979"/>
            <a:ext cx="2714356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en-US" altLang="ja-JP" sz="950" b="1" i="0" u="none" strike="noStrike" dirty="0">
                <a:latin typeface="HiraginoUDSansStd-W4"/>
              </a:rPr>
              <a:t>HEMS</a:t>
            </a:r>
            <a:r>
              <a:rPr lang="ja-JP" altLang="en-US" sz="800" b="1" i="0" u="none" strike="noStrike" spc="-70" dirty="0">
                <a:latin typeface="HiraginoUDSansStd-W4"/>
              </a:rPr>
              <a:t>を導入していなくても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太陽光発電状況とクラウドの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天気予報から自動で最適な沸き上げ運転ができます。</a:t>
            </a:r>
            <a:endParaRPr lang="ja-JP" altLang="en-US" b="1" spc="-50" dirty="0"/>
          </a:p>
        </p:txBody>
      </p:sp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CEDAEC66-A332-924A-9BA2-628EF33C48E3}"/>
              </a:ext>
            </a:extLst>
          </p:cNvPr>
          <p:cNvSpPr txBox="1"/>
          <p:nvPr/>
        </p:nvSpPr>
        <p:spPr>
          <a:xfrm>
            <a:off x="3172236" y="8156906"/>
            <a:ext cx="2270343" cy="3674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100"/>
              </a:lnSpc>
            </a:pPr>
            <a:r>
              <a:rPr lang="ja-JP" altLang="en-US" sz="800" b="1" i="0" u="none" strike="noStrike" spc="-50" dirty="0">
                <a:latin typeface="HiraginoUDSansStd-W4"/>
              </a:rPr>
              <a:t>停電や断水の発生が予測される時は</a:t>
            </a:r>
            <a:r>
              <a:rPr lang="ja-JP" altLang="en-US" sz="800" b="1" i="0" u="none" strike="noStrike" spc="-500" dirty="0">
                <a:latin typeface="HiraginoUDSansStd-W4"/>
              </a:rPr>
              <a:t>、</a:t>
            </a:r>
            <a:r>
              <a:rPr lang="ja-JP" altLang="en-US" sz="800" b="1" i="0" u="none" strike="noStrike" spc="-50" dirty="0">
                <a:latin typeface="HiraginoUDSansStd-W4"/>
              </a:rPr>
              <a:t>緊急の対策</a:t>
            </a:r>
          </a:p>
          <a:p>
            <a:pPr algn="l">
              <a:lnSpc>
                <a:spcPts val="1100"/>
              </a:lnSpc>
            </a:pPr>
            <a:r>
              <a:rPr lang="ja-JP" altLang="en-US" sz="800" b="1" i="0" u="none" strike="noStrike" spc="-100" dirty="0">
                <a:latin typeface="HiraginoUDSansStd-W4"/>
              </a:rPr>
              <a:t>をいち早く取ることができます。</a:t>
            </a:r>
            <a:endParaRPr lang="ja-JP" altLang="en-US" sz="800" b="1" spc="-100" dirty="0"/>
          </a:p>
        </p:txBody>
      </p:sp>
      <p:sp>
        <p:nvSpPr>
          <p:cNvPr id="108" name="テキスト ボックス 107">
            <a:extLst>
              <a:ext uri="{FF2B5EF4-FFF2-40B4-BE49-F238E27FC236}">
                <a16:creationId xmlns:a16="http://schemas.microsoft.com/office/drawing/2014/main" id="{6CCB0B46-5EC0-D20A-0D33-1E7E882A6BC4}"/>
              </a:ext>
            </a:extLst>
          </p:cNvPr>
          <p:cNvSpPr txBox="1"/>
          <p:nvPr/>
        </p:nvSpPr>
        <p:spPr>
          <a:xfrm>
            <a:off x="742325" y="8507303"/>
            <a:ext cx="21265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baseline="0" dirty="0">
                <a:solidFill>
                  <a:srgbClr val="00B088"/>
                </a:solidFill>
                <a:latin typeface="HiraginoUDSansStd-W6"/>
              </a:rPr>
              <a:t>夜間と昼間に分けてかしこく沸き上げます</a:t>
            </a:r>
            <a:endParaRPr lang="ja-JP" altLang="en-US" sz="800" b="1" dirty="0">
              <a:solidFill>
                <a:srgbClr val="00B088"/>
              </a:solidFill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1D119EC3-2327-F3AB-76D5-F7E5A70CC4D3}"/>
              </a:ext>
            </a:extLst>
          </p:cNvPr>
          <p:cNvSpPr txBox="1"/>
          <p:nvPr/>
        </p:nvSpPr>
        <p:spPr>
          <a:xfrm>
            <a:off x="3172236" y="8544952"/>
            <a:ext cx="8750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en-US" altLang="ja-JP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1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HiraginoUDSansStd-W6"/>
              </a:rPr>
              <a:t>回満タン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6D5A923A-1118-C433-923F-71D69B94373E}"/>
              </a:ext>
            </a:extLst>
          </p:cNvPr>
          <p:cNvSpPr txBox="1"/>
          <p:nvPr/>
        </p:nvSpPr>
        <p:spPr>
          <a:xfrm>
            <a:off x="4165869" y="8544952"/>
            <a:ext cx="10736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000" b="1" i="0" u="none" strike="noStrike" baseline="0" dirty="0">
                <a:solidFill>
                  <a:srgbClr val="00B088"/>
                </a:solidFill>
                <a:latin typeface="HiraginoUDSansStd-W6"/>
              </a:rPr>
              <a:t>●</a:t>
            </a:r>
            <a:r>
              <a:rPr lang="ja-JP" altLang="en-US" sz="900" b="1" i="0" u="none" strike="noStrike" baseline="0" dirty="0">
                <a:solidFill>
                  <a:srgbClr val="00B088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浴槽の水はり</a:t>
            </a:r>
            <a:endParaRPr lang="ja-JP" altLang="en-US" sz="900" b="1" dirty="0">
              <a:solidFill>
                <a:srgbClr val="00B088"/>
              </a:solidFill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C6C8ABB1-0D55-B769-A2B2-8533727F7908}"/>
              </a:ext>
            </a:extLst>
          </p:cNvPr>
          <p:cNvSpPr txBox="1"/>
          <p:nvPr/>
        </p:nvSpPr>
        <p:spPr>
          <a:xfrm>
            <a:off x="3292334" y="8712206"/>
            <a:ext cx="991043" cy="34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貯湯タンク満タンに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dirty="0">
                <a:latin typeface="HiraginoUDSansStd-W4"/>
              </a:rPr>
              <a:t>お湯を確保します。</a:t>
            </a:r>
            <a:endParaRPr lang="ja-JP" altLang="en-US" sz="700" b="1" dirty="0"/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163046A-0E68-2487-7A27-AE9C441619E4}"/>
              </a:ext>
            </a:extLst>
          </p:cNvPr>
          <p:cNvSpPr txBox="1"/>
          <p:nvPr/>
        </p:nvSpPr>
        <p:spPr>
          <a:xfrm>
            <a:off x="4276396" y="8725074"/>
            <a:ext cx="1114608" cy="32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700" b="1" i="0" u="none" strike="noStrike" spc="20" dirty="0">
                <a:latin typeface="HiraginoUDSansStd-W4"/>
              </a:rPr>
              <a:t>生活用水を浴槽に確保</a:t>
            </a:r>
          </a:p>
          <a:p>
            <a:pPr algn="l">
              <a:lnSpc>
                <a:spcPts val="1000"/>
              </a:lnSpc>
            </a:pPr>
            <a:r>
              <a:rPr lang="ja-JP" altLang="en-US" sz="700" b="1" i="0" u="none" strike="noStrike" spc="20" dirty="0">
                <a:latin typeface="HiraginoUDSansStd-W4"/>
              </a:rPr>
              <a:t>します。</a:t>
            </a:r>
            <a:endParaRPr lang="ja-JP" altLang="en-US" sz="700" b="1" spc="20" dirty="0"/>
          </a:p>
        </p:txBody>
      </p:sp>
      <p:pic>
        <p:nvPicPr>
          <p:cNvPr id="118" name="図 117">
            <a:extLst>
              <a:ext uri="{FF2B5EF4-FFF2-40B4-BE49-F238E27FC236}">
                <a16:creationId xmlns:a16="http://schemas.microsoft.com/office/drawing/2014/main" id="{E0B81A99-B8E8-1431-015E-4CA5E59296AF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60" y="8682896"/>
            <a:ext cx="2521228" cy="681907"/>
          </a:xfrm>
          <a:prstGeom prst="rect">
            <a:avLst/>
          </a:prstGeom>
        </p:spPr>
      </p:pic>
      <p:pic>
        <p:nvPicPr>
          <p:cNvPr id="120" name="図 119">
            <a:extLst>
              <a:ext uri="{FF2B5EF4-FFF2-40B4-BE49-F238E27FC236}">
                <a16:creationId xmlns:a16="http://schemas.microsoft.com/office/drawing/2014/main" id="{863D72A6-B1DC-0889-8C2A-1FE2D81D7914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24" y="9405820"/>
            <a:ext cx="2701502" cy="632266"/>
          </a:xfrm>
          <a:prstGeom prst="rect">
            <a:avLst/>
          </a:prstGeom>
        </p:spPr>
      </p:pic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3899E701-574E-122C-8D4D-079E51955DE4}"/>
              </a:ext>
            </a:extLst>
          </p:cNvPr>
          <p:cNvSpPr txBox="1"/>
          <p:nvPr/>
        </p:nvSpPr>
        <p:spPr>
          <a:xfrm>
            <a:off x="516810" y="10045192"/>
            <a:ext cx="26081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50" dirty="0">
                <a:latin typeface="GothicBBBPro-Medium"/>
              </a:rPr>
              <a:t>※  </a:t>
            </a:r>
            <a:r>
              <a:rPr lang="ja-JP" altLang="en-US" sz="600" b="1" spc="-50" dirty="0">
                <a:latin typeface="GothicBBBPro-Medium"/>
              </a:rPr>
              <a:t>電力契約設定が昼間設定の場合、ソーラーモードおよびソーラーモード</a:t>
            </a:r>
            <a:endParaRPr lang="en-US" altLang="ja-JP" sz="600" b="1" spc="-50" dirty="0">
              <a:latin typeface="GothicBBBPro-Medium"/>
            </a:endParaRPr>
          </a:p>
          <a:p>
            <a:r>
              <a:rPr lang="en-US" altLang="ja-JP" sz="600" b="1" spc="-50" dirty="0">
                <a:latin typeface="GothicBBBPro-Medium"/>
              </a:rPr>
              <a:t>        </a:t>
            </a:r>
            <a:r>
              <a:rPr lang="ja-JP" altLang="en-US" sz="600" b="1" spc="-50" dirty="0">
                <a:latin typeface="GothicBBBPro-Medium"/>
              </a:rPr>
              <a:t>アプリ機能を使用できません。</a:t>
            </a:r>
            <a:endParaRPr lang="ja-JP" altLang="en-US" sz="600" b="1" spc="-50" dirty="0"/>
          </a:p>
        </p:txBody>
      </p:sp>
      <p:pic>
        <p:nvPicPr>
          <p:cNvPr id="124" name="図 123">
            <a:extLst>
              <a:ext uri="{FF2B5EF4-FFF2-40B4-BE49-F238E27FC236}">
                <a16:creationId xmlns:a16="http://schemas.microsoft.com/office/drawing/2014/main" id="{E42B9E58-EB5D-99D2-EA21-03F300FB912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218" y="9015677"/>
            <a:ext cx="1855568" cy="1035285"/>
          </a:xfrm>
          <a:prstGeom prst="rect">
            <a:avLst/>
          </a:prstGeom>
        </p:spPr>
      </p:pic>
      <p:pic>
        <p:nvPicPr>
          <p:cNvPr id="131" name="図 130">
            <a:extLst>
              <a:ext uri="{FF2B5EF4-FFF2-40B4-BE49-F238E27FC236}">
                <a16:creationId xmlns:a16="http://schemas.microsoft.com/office/drawing/2014/main" id="{2A4924F7-AA1C-C11F-3088-E796EBA77E8E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616" y="7516937"/>
            <a:ext cx="987590" cy="169824"/>
          </a:xfrm>
          <a:prstGeom prst="rect">
            <a:avLst/>
          </a:prstGeom>
        </p:spPr>
      </p:pic>
      <p:sp>
        <p:nvSpPr>
          <p:cNvPr id="133" name="テキスト ボックス 132">
            <a:extLst>
              <a:ext uri="{FF2B5EF4-FFF2-40B4-BE49-F238E27FC236}">
                <a16:creationId xmlns:a16="http://schemas.microsoft.com/office/drawing/2014/main" id="{BA75D78C-679E-F1C0-B9B8-CE95B79B92AF}"/>
              </a:ext>
            </a:extLst>
          </p:cNvPr>
          <p:cNvSpPr txBox="1"/>
          <p:nvPr/>
        </p:nvSpPr>
        <p:spPr>
          <a:xfrm>
            <a:off x="5503190" y="7306434"/>
            <a:ext cx="179836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無線</a:t>
            </a:r>
            <a:r>
              <a:rPr lang="en-US" altLang="ja-JP" sz="800" b="1" i="0" u="none" strike="noStrike" spc="-30" dirty="0">
                <a:solidFill>
                  <a:srgbClr val="FFFFFF"/>
                </a:solidFill>
                <a:latin typeface="HiraginoUDSansStd-W6"/>
              </a:rPr>
              <a:t>LAN</a:t>
            </a:r>
            <a:r>
              <a:rPr lang="ja-JP" altLang="en-US" sz="800" b="1" i="0" u="none" strike="noStrike" spc="-30" dirty="0">
                <a:solidFill>
                  <a:srgbClr val="FFFFFF"/>
                </a:solidFill>
                <a:latin typeface="HiraginoUDSansStd-W6"/>
              </a:rPr>
              <a:t>対応インターホンリモコン</a:t>
            </a:r>
            <a:endParaRPr lang="ja-JP" altLang="en-US" sz="800" b="1" spc="-30" dirty="0"/>
          </a:p>
        </p:txBody>
      </p:sp>
      <p:pic>
        <p:nvPicPr>
          <p:cNvPr id="135" name="図 134">
            <a:extLst>
              <a:ext uri="{FF2B5EF4-FFF2-40B4-BE49-F238E27FC236}">
                <a16:creationId xmlns:a16="http://schemas.microsoft.com/office/drawing/2014/main" id="{2861ECEA-0F31-B198-FF36-A9AA840756F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173" y="7690151"/>
            <a:ext cx="917048" cy="585238"/>
          </a:xfrm>
          <a:prstGeom prst="rect">
            <a:avLst/>
          </a:prstGeom>
        </p:spPr>
      </p:pic>
      <p:pic>
        <p:nvPicPr>
          <p:cNvPr id="137" name="図 136">
            <a:extLst>
              <a:ext uri="{FF2B5EF4-FFF2-40B4-BE49-F238E27FC236}">
                <a16:creationId xmlns:a16="http://schemas.microsoft.com/office/drawing/2014/main" id="{A044A92E-7336-30CB-E03D-C36D2E0206D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85" y="7693582"/>
            <a:ext cx="697583" cy="587851"/>
          </a:xfrm>
          <a:prstGeom prst="rect">
            <a:avLst/>
          </a:prstGeom>
        </p:spPr>
      </p:pic>
      <p:sp>
        <p:nvSpPr>
          <p:cNvPr id="139" name="テキスト ボックス 138">
            <a:extLst>
              <a:ext uri="{FF2B5EF4-FFF2-40B4-BE49-F238E27FC236}">
                <a16:creationId xmlns:a16="http://schemas.microsoft.com/office/drawing/2014/main" id="{8F6F2E43-E450-C4DF-52CE-30DE540DA116}"/>
              </a:ext>
            </a:extLst>
          </p:cNvPr>
          <p:cNvSpPr txBox="1"/>
          <p:nvPr/>
        </p:nvSpPr>
        <p:spPr>
          <a:xfrm>
            <a:off x="5558440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台所リモコン</a:t>
            </a:r>
            <a:endParaRPr lang="ja-JP" altLang="en-US" sz="700" b="1" spc="-60" dirty="0"/>
          </a:p>
        </p:txBody>
      </p:sp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2AC91E7A-8E15-2147-EACF-76BB75E019B9}"/>
              </a:ext>
            </a:extLst>
          </p:cNvPr>
          <p:cNvSpPr txBox="1"/>
          <p:nvPr/>
        </p:nvSpPr>
        <p:spPr>
          <a:xfrm>
            <a:off x="6346668" y="8224858"/>
            <a:ext cx="69758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b="1" i="0" u="none" strike="noStrike" spc="-60" dirty="0">
                <a:latin typeface="HiraginoUDSansStd-W4"/>
              </a:rPr>
              <a:t>浴室リモコン</a:t>
            </a:r>
            <a:endParaRPr lang="ja-JP" altLang="en-US" sz="700" b="1" spc="-60" dirty="0"/>
          </a:p>
        </p:txBody>
      </p:sp>
      <p:grpSp>
        <p:nvGrpSpPr>
          <p:cNvPr id="144" name="グループ化 143">
            <a:extLst>
              <a:ext uri="{FF2B5EF4-FFF2-40B4-BE49-F238E27FC236}">
                <a16:creationId xmlns:a16="http://schemas.microsoft.com/office/drawing/2014/main" id="{01478221-A3F7-6F77-1CA8-031D04B14E1D}"/>
              </a:ext>
            </a:extLst>
          </p:cNvPr>
          <p:cNvGrpSpPr/>
          <p:nvPr/>
        </p:nvGrpSpPr>
        <p:grpSpPr>
          <a:xfrm>
            <a:off x="3251249" y="7857609"/>
            <a:ext cx="2064256" cy="307777"/>
            <a:chOff x="3249344" y="7857766"/>
            <a:chExt cx="2064256" cy="307777"/>
          </a:xfrm>
        </p:grpSpPr>
        <p:grpSp>
          <p:nvGrpSpPr>
            <p:cNvPr id="148" name="グループ化 147">
              <a:extLst>
                <a:ext uri="{FF2B5EF4-FFF2-40B4-BE49-F238E27FC236}">
                  <a16:creationId xmlns:a16="http://schemas.microsoft.com/office/drawing/2014/main" id="{E13B0740-8F24-F3F6-F4CB-23037ACD5488}"/>
                </a:ext>
              </a:extLst>
            </p:cNvPr>
            <p:cNvGrpSpPr/>
            <p:nvPr/>
          </p:nvGrpSpPr>
          <p:grpSpPr>
            <a:xfrm>
              <a:off x="3269632" y="7898104"/>
              <a:ext cx="2043968" cy="245458"/>
              <a:chOff x="537099" y="7898104"/>
              <a:chExt cx="2043968" cy="245458"/>
            </a:xfrm>
          </p:grpSpPr>
          <p:sp>
            <p:nvSpPr>
              <p:cNvPr id="152" name="正方形/長方形 151">
                <a:extLst>
                  <a:ext uri="{FF2B5EF4-FFF2-40B4-BE49-F238E27FC236}">
                    <a16:creationId xmlns:a16="http://schemas.microsoft.com/office/drawing/2014/main" id="{B56707FF-4448-2A21-EE58-CD5352AAAA7A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6319DE08-BC68-E198-4D9E-D53184B20166}"/>
                  </a:ext>
                </a:extLst>
              </p:cNvPr>
              <p:cNvSpPr/>
              <p:nvPr/>
            </p:nvSpPr>
            <p:spPr>
              <a:xfrm>
                <a:off x="782343" y="7898104"/>
                <a:ext cx="17987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49" name="グループ化 148">
              <a:extLst>
                <a:ext uri="{FF2B5EF4-FFF2-40B4-BE49-F238E27FC236}">
                  <a16:creationId xmlns:a16="http://schemas.microsoft.com/office/drawing/2014/main" id="{44519407-92D2-B7A3-4A77-6C34CBD0AD03}"/>
                </a:ext>
              </a:extLst>
            </p:cNvPr>
            <p:cNvGrpSpPr/>
            <p:nvPr/>
          </p:nvGrpSpPr>
          <p:grpSpPr>
            <a:xfrm>
              <a:off x="3249344" y="7857766"/>
              <a:ext cx="1600714" cy="307777"/>
              <a:chOff x="3249344" y="7857766"/>
              <a:chExt cx="1600714" cy="307777"/>
            </a:xfrm>
          </p:grpSpPr>
          <p:sp>
            <p:nvSpPr>
              <p:cNvPr id="150" name="テキスト ボックス 149">
                <a:extLst>
                  <a:ext uri="{FF2B5EF4-FFF2-40B4-BE49-F238E27FC236}">
                    <a16:creationId xmlns:a16="http://schemas.microsoft.com/office/drawing/2014/main" id="{9923D5C5-017E-098F-34D2-BF97C9011373}"/>
                  </a:ext>
                </a:extLst>
              </p:cNvPr>
              <p:cNvSpPr txBox="1"/>
              <p:nvPr/>
            </p:nvSpPr>
            <p:spPr>
              <a:xfrm>
                <a:off x="3506800" y="7880850"/>
                <a:ext cx="1343258" cy="2616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11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レジリエンス機能</a:t>
                </a:r>
                <a:endParaRPr lang="ja-JP" altLang="en-US" sz="11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51" name="テキスト ボックス 150">
                <a:extLst>
                  <a:ext uri="{FF2B5EF4-FFF2-40B4-BE49-F238E27FC236}">
                    <a16:creationId xmlns:a16="http://schemas.microsoft.com/office/drawing/2014/main" id="{1373B287-C2C8-3EE4-2787-1908B7E9FA42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4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2</a:t>
                </a:r>
                <a:endParaRPr lang="ja-JP" altLang="en-US" sz="14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65" name="グループ化 164">
            <a:extLst>
              <a:ext uri="{FF2B5EF4-FFF2-40B4-BE49-F238E27FC236}">
                <a16:creationId xmlns:a16="http://schemas.microsoft.com/office/drawing/2014/main" id="{F1E18462-13C6-01B1-7EDE-758017CE235B}"/>
              </a:ext>
            </a:extLst>
          </p:cNvPr>
          <p:cNvGrpSpPr/>
          <p:nvPr/>
        </p:nvGrpSpPr>
        <p:grpSpPr>
          <a:xfrm>
            <a:off x="5633424" y="8548092"/>
            <a:ext cx="1504876" cy="246221"/>
            <a:chOff x="5633424" y="8548860"/>
            <a:chExt cx="1504876" cy="246221"/>
          </a:xfrm>
        </p:grpSpPr>
        <p:grpSp>
          <p:nvGrpSpPr>
            <p:cNvPr id="159" name="グループ化 158">
              <a:extLst>
                <a:ext uri="{FF2B5EF4-FFF2-40B4-BE49-F238E27FC236}">
                  <a16:creationId xmlns:a16="http://schemas.microsoft.com/office/drawing/2014/main" id="{AF0678DC-1344-3C80-4DE1-98C1F2FA3C3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63" name="正方形/長方形 162">
                <a:extLst>
                  <a:ext uri="{FF2B5EF4-FFF2-40B4-BE49-F238E27FC236}">
                    <a16:creationId xmlns:a16="http://schemas.microsoft.com/office/drawing/2014/main" id="{DF43B7B0-2A6C-5240-C61A-0A9A91166A5B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正方形/長方形 163">
                <a:extLst>
                  <a:ext uri="{FF2B5EF4-FFF2-40B4-BE49-F238E27FC236}">
                    <a16:creationId xmlns:a16="http://schemas.microsoft.com/office/drawing/2014/main" id="{457E2EBE-4974-3683-CC30-6D3026CFFA59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0" name="グループ化 159">
              <a:extLst>
                <a:ext uri="{FF2B5EF4-FFF2-40B4-BE49-F238E27FC236}">
                  <a16:creationId xmlns:a16="http://schemas.microsoft.com/office/drawing/2014/main" id="{568A4817-3E63-CCAE-A1FE-86BFC9D281C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700742DB-1C60-9C09-8BC9-CED289B0A814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5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遠隔操作</a:t>
                </a:r>
                <a:endParaRPr lang="ja-JP" altLang="en-US" sz="85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119085CA-5ACC-18B6-2EAB-8C375988BDCC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3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73" name="グループ化 172">
            <a:extLst>
              <a:ext uri="{FF2B5EF4-FFF2-40B4-BE49-F238E27FC236}">
                <a16:creationId xmlns:a16="http://schemas.microsoft.com/office/drawing/2014/main" id="{0BC33AD7-B0C4-6F4C-752D-F8058120D32F}"/>
              </a:ext>
            </a:extLst>
          </p:cNvPr>
          <p:cNvGrpSpPr/>
          <p:nvPr/>
        </p:nvGrpSpPr>
        <p:grpSpPr>
          <a:xfrm>
            <a:off x="5633424" y="8892567"/>
            <a:ext cx="1504876" cy="246221"/>
            <a:chOff x="5633424" y="8548860"/>
            <a:chExt cx="1504876" cy="246221"/>
          </a:xfrm>
        </p:grpSpPr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0A3A1A39-FAF5-B15D-7C28-59CE26355070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5A473FDE-C4C3-4D5D-0FC3-3BC58CA0C3D3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9" name="正方形/長方形 178">
                <a:extLst>
                  <a:ext uri="{FF2B5EF4-FFF2-40B4-BE49-F238E27FC236}">
                    <a16:creationId xmlns:a16="http://schemas.microsoft.com/office/drawing/2014/main" id="{6C3BC3C4-F590-BB3D-6D37-CE5FA4C2830C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5" name="グループ化 174">
              <a:extLst>
                <a:ext uri="{FF2B5EF4-FFF2-40B4-BE49-F238E27FC236}">
                  <a16:creationId xmlns:a16="http://schemas.microsoft.com/office/drawing/2014/main" id="{52B26463-AA65-82E5-B89B-90BA6EBC6A69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76" name="テキスト ボックス 175">
                <a:extLst>
                  <a:ext uri="{FF2B5EF4-FFF2-40B4-BE49-F238E27FC236}">
                    <a16:creationId xmlns:a16="http://schemas.microsoft.com/office/drawing/2014/main" id="{42517BE3-703C-E801-7301-18DEDB7BE0F9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自宅みまもり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77" name="テキスト ボックス 176">
                <a:extLst>
                  <a:ext uri="{FF2B5EF4-FFF2-40B4-BE49-F238E27FC236}">
                    <a16:creationId xmlns:a16="http://schemas.microsoft.com/office/drawing/2014/main" id="{E93ACB62-68B8-81CB-4C24-93EEC96522BB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4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0" name="グループ化 179">
            <a:extLst>
              <a:ext uri="{FF2B5EF4-FFF2-40B4-BE49-F238E27FC236}">
                <a16:creationId xmlns:a16="http://schemas.microsoft.com/office/drawing/2014/main" id="{46608626-C97C-4345-DCCA-EEBA61D6A56E}"/>
              </a:ext>
            </a:extLst>
          </p:cNvPr>
          <p:cNvGrpSpPr/>
          <p:nvPr/>
        </p:nvGrpSpPr>
        <p:grpSpPr>
          <a:xfrm>
            <a:off x="5633424" y="9241692"/>
            <a:ext cx="1504876" cy="246221"/>
            <a:chOff x="5633424" y="8548860"/>
            <a:chExt cx="1504876" cy="246221"/>
          </a:xfrm>
        </p:grpSpPr>
        <p:grpSp>
          <p:nvGrpSpPr>
            <p:cNvPr id="181" name="グループ化 180">
              <a:extLst>
                <a:ext uri="{FF2B5EF4-FFF2-40B4-BE49-F238E27FC236}">
                  <a16:creationId xmlns:a16="http://schemas.microsoft.com/office/drawing/2014/main" id="{5E646C51-1035-87E3-7432-15F34F07DD5A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85" name="正方形/長方形 184">
                <a:extLst>
                  <a:ext uri="{FF2B5EF4-FFF2-40B4-BE49-F238E27FC236}">
                    <a16:creationId xmlns:a16="http://schemas.microsoft.com/office/drawing/2014/main" id="{8B309975-4C3B-7C5C-6647-12E8A5602131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6" name="正方形/長方形 185">
                <a:extLst>
                  <a:ext uri="{FF2B5EF4-FFF2-40B4-BE49-F238E27FC236}">
                    <a16:creationId xmlns:a16="http://schemas.microsoft.com/office/drawing/2014/main" id="{A6D23FB5-FF81-5299-3C8F-C2BC5164502B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2" name="グループ化 181">
              <a:extLst>
                <a:ext uri="{FF2B5EF4-FFF2-40B4-BE49-F238E27FC236}">
                  <a16:creationId xmlns:a16="http://schemas.microsoft.com/office/drawing/2014/main" id="{13E6D360-8428-D6E7-CF31-A1E66E4D6B27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83" name="テキスト ボックス 182">
                <a:extLst>
                  <a:ext uri="{FF2B5EF4-FFF2-40B4-BE49-F238E27FC236}">
                    <a16:creationId xmlns:a16="http://schemas.microsoft.com/office/drawing/2014/main" id="{E2B13F01-FBEF-86AD-7B1E-8DF7703F032D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見える化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84" name="テキスト ボックス 183">
                <a:extLst>
                  <a:ext uri="{FF2B5EF4-FFF2-40B4-BE49-F238E27FC236}">
                    <a16:creationId xmlns:a16="http://schemas.microsoft.com/office/drawing/2014/main" id="{569BCC88-5CE6-ED33-0F40-7D3D8CA6ECEF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5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grpSp>
        <p:nvGrpSpPr>
          <p:cNvPr id="187" name="グループ化 186">
            <a:extLst>
              <a:ext uri="{FF2B5EF4-FFF2-40B4-BE49-F238E27FC236}">
                <a16:creationId xmlns:a16="http://schemas.microsoft.com/office/drawing/2014/main" id="{B66FB5DC-2F6A-DC35-E156-74405761AB3F}"/>
              </a:ext>
            </a:extLst>
          </p:cNvPr>
          <p:cNvGrpSpPr/>
          <p:nvPr/>
        </p:nvGrpSpPr>
        <p:grpSpPr>
          <a:xfrm>
            <a:off x="5633424" y="9598842"/>
            <a:ext cx="1504876" cy="246221"/>
            <a:chOff x="5633424" y="8548860"/>
            <a:chExt cx="1504876" cy="246221"/>
          </a:xfrm>
        </p:grpSpPr>
        <p:grpSp>
          <p:nvGrpSpPr>
            <p:cNvPr id="188" name="グループ化 187">
              <a:extLst>
                <a:ext uri="{FF2B5EF4-FFF2-40B4-BE49-F238E27FC236}">
                  <a16:creationId xmlns:a16="http://schemas.microsoft.com/office/drawing/2014/main" id="{E97320CC-F9BA-12B4-F9AD-545E03F252C1}"/>
                </a:ext>
              </a:extLst>
            </p:cNvPr>
            <p:cNvGrpSpPr/>
            <p:nvPr/>
          </p:nvGrpSpPr>
          <p:grpSpPr>
            <a:xfrm>
              <a:off x="5668049" y="8598415"/>
              <a:ext cx="1348279" cy="169277"/>
              <a:chOff x="537099" y="7898104"/>
              <a:chExt cx="1828070" cy="245458"/>
            </a:xfrm>
          </p:grpSpPr>
          <p:sp>
            <p:nvSpPr>
              <p:cNvPr id="192" name="正方形/長方形 191">
                <a:extLst>
                  <a:ext uri="{FF2B5EF4-FFF2-40B4-BE49-F238E27FC236}">
                    <a16:creationId xmlns:a16="http://schemas.microsoft.com/office/drawing/2014/main" id="{E6604B75-CAC0-8ED4-91A3-E4241C1D552C}"/>
                  </a:ext>
                </a:extLst>
              </p:cNvPr>
              <p:cNvSpPr/>
              <p:nvPr/>
            </p:nvSpPr>
            <p:spPr>
              <a:xfrm>
                <a:off x="537099" y="7898104"/>
                <a:ext cx="245243" cy="245458"/>
              </a:xfrm>
              <a:prstGeom prst="rect">
                <a:avLst/>
              </a:prstGeom>
              <a:solidFill>
                <a:srgbClr val="00A0E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3" name="正方形/長方形 192">
                <a:extLst>
                  <a:ext uri="{FF2B5EF4-FFF2-40B4-BE49-F238E27FC236}">
                    <a16:creationId xmlns:a16="http://schemas.microsoft.com/office/drawing/2014/main" id="{04CA53C8-56D6-DEFD-2CCE-B80762AFAC62}"/>
                  </a:ext>
                </a:extLst>
              </p:cNvPr>
              <p:cNvSpPr/>
              <p:nvPr/>
            </p:nvSpPr>
            <p:spPr>
              <a:xfrm>
                <a:off x="782345" y="7898104"/>
                <a:ext cx="1582824" cy="245458"/>
              </a:xfrm>
              <a:prstGeom prst="rect">
                <a:avLst/>
              </a:prstGeom>
              <a:solidFill>
                <a:srgbClr val="0B377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4E30D244-E66A-25F8-C98D-7B3B3B054946}"/>
                </a:ext>
              </a:extLst>
            </p:cNvPr>
            <p:cNvGrpSpPr/>
            <p:nvPr/>
          </p:nvGrpSpPr>
          <p:grpSpPr>
            <a:xfrm>
              <a:off x="5633424" y="8548860"/>
              <a:ext cx="1504876" cy="246221"/>
              <a:chOff x="3249344" y="7857766"/>
              <a:chExt cx="1504876" cy="246221"/>
            </a:xfrm>
          </p:grpSpPr>
          <p:sp>
            <p:nvSpPr>
              <p:cNvPr id="190" name="テキスト ボックス 189">
                <a:extLst>
                  <a:ext uri="{FF2B5EF4-FFF2-40B4-BE49-F238E27FC236}">
                    <a16:creationId xmlns:a16="http://schemas.microsoft.com/office/drawing/2014/main" id="{DC625B90-987A-E408-76ED-03EF1C7C1FF1}"/>
                  </a:ext>
                </a:extLst>
              </p:cNvPr>
              <p:cNvSpPr txBox="1"/>
              <p:nvPr/>
            </p:nvSpPr>
            <p:spPr>
              <a:xfrm>
                <a:off x="3410962" y="7869150"/>
                <a:ext cx="1343258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850" b="1" i="0" u="none" strike="noStrike" spc="-3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遠隔みまもり</a:t>
                </a:r>
                <a:endParaRPr lang="ja-JP" altLang="en-US" sz="850" b="1" spc="-3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  <p:sp>
            <p:nvSpPr>
              <p:cNvPr id="191" name="テキスト ボックス 190">
                <a:extLst>
                  <a:ext uri="{FF2B5EF4-FFF2-40B4-BE49-F238E27FC236}">
                    <a16:creationId xmlns:a16="http://schemas.microsoft.com/office/drawing/2014/main" id="{854A19F1-5058-1DD8-B49C-40AB8B921673}"/>
                  </a:ext>
                </a:extLst>
              </p:cNvPr>
              <p:cNvSpPr txBox="1"/>
              <p:nvPr/>
            </p:nvSpPr>
            <p:spPr>
              <a:xfrm>
                <a:off x="3249344" y="7857766"/>
                <a:ext cx="31726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baseline="0" dirty="0">
                    <a:solidFill>
                      <a:srgbClr val="FFFFFF"/>
                    </a:solidFill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6</a:t>
                </a:r>
                <a:endParaRPr lang="ja-JP" altLang="en-US" sz="1000" b="1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</p:grpSp>
      <p:sp>
        <p:nvSpPr>
          <p:cNvPr id="196" name="テキスト ボックス 195">
            <a:extLst>
              <a:ext uri="{FF2B5EF4-FFF2-40B4-BE49-F238E27FC236}">
                <a16:creationId xmlns:a16="http://schemas.microsoft.com/office/drawing/2014/main" id="{DE07122C-339D-CE42-6009-B29033104B11}"/>
              </a:ext>
            </a:extLst>
          </p:cNvPr>
          <p:cNvSpPr txBox="1"/>
          <p:nvPr/>
        </p:nvSpPr>
        <p:spPr>
          <a:xfrm>
            <a:off x="5594293" y="8752644"/>
            <a:ext cx="126673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800" b="1" i="0" u="none" strike="noStrike" spc="-80" dirty="0">
                <a:latin typeface="HiraginoUDSansStd-W4"/>
              </a:rPr>
              <a:t>外出先から操作できる。</a:t>
            </a:r>
            <a:endParaRPr lang="ja-JP" altLang="en-US" b="1" spc="-80" dirty="0"/>
          </a:p>
        </p:txBody>
      </p: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ED2D3356-FCC2-7D8B-AF3E-965181185F40}"/>
              </a:ext>
            </a:extLst>
          </p:cNvPr>
          <p:cNvSpPr txBox="1"/>
          <p:nvPr/>
        </p:nvSpPr>
        <p:spPr>
          <a:xfrm>
            <a:off x="5594293" y="9110428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入浴者の状況がスマホで分かる。</a:t>
            </a:r>
            <a:endParaRPr lang="ja-JP" altLang="en-US" sz="750" b="1" spc="-30" dirty="0"/>
          </a:p>
        </p:txBody>
      </p:sp>
      <p:sp>
        <p:nvSpPr>
          <p:cNvPr id="198" name="テキスト ボックス 197">
            <a:extLst>
              <a:ext uri="{FF2B5EF4-FFF2-40B4-BE49-F238E27FC236}">
                <a16:creationId xmlns:a16="http://schemas.microsoft.com/office/drawing/2014/main" id="{8690288C-E4D6-2DB5-DBD1-16EC8E297C03}"/>
              </a:ext>
            </a:extLst>
          </p:cNvPr>
          <p:cNvSpPr txBox="1"/>
          <p:nvPr/>
        </p:nvSpPr>
        <p:spPr>
          <a:xfrm>
            <a:off x="5594293" y="9455906"/>
            <a:ext cx="1507547" cy="2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30" dirty="0">
                <a:latin typeface="HiraginoUDSansStd-W4"/>
              </a:rPr>
              <a:t>お湯の使用量などが確認できる。</a:t>
            </a:r>
            <a:endParaRPr lang="ja-JP" altLang="en-US" sz="750" b="1" spc="-30" dirty="0"/>
          </a:p>
        </p:txBody>
      </p:sp>
      <p:sp>
        <p:nvSpPr>
          <p:cNvPr id="199" name="テキスト ボックス 198">
            <a:extLst>
              <a:ext uri="{FF2B5EF4-FFF2-40B4-BE49-F238E27FC236}">
                <a16:creationId xmlns:a16="http://schemas.microsoft.com/office/drawing/2014/main" id="{7ABAFC22-D749-387F-FD44-7E9E98917B0D}"/>
              </a:ext>
            </a:extLst>
          </p:cNvPr>
          <p:cNvSpPr txBox="1"/>
          <p:nvPr/>
        </p:nvSpPr>
        <p:spPr>
          <a:xfrm>
            <a:off x="5594293" y="9820721"/>
            <a:ext cx="1574049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50" b="1" i="0" u="none" strike="noStrike" spc="-50" dirty="0">
                <a:latin typeface="HiraginoUDSansStd-W4"/>
              </a:rPr>
              <a:t>遠隔地にあるエコキュートの使用状況をチェックできる。</a:t>
            </a:r>
            <a:endParaRPr lang="ja-JP" altLang="en-US" sz="750" b="1" spc="-50" dirty="0"/>
          </a:p>
        </p:txBody>
      </p:sp>
      <p:sp>
        <p:nvSpPr>
          <p:cNvPr id="201" name="テキスト ボックス 200">
            <a:extLst>
              <a:ext uri="{FF2B5EF4-FFF2-40B4-BE49-F238E27FC236}">
                <a16:creationId xmlns:a16="http://schemas.microsoft.com/office/drawing/2014/main" id="{F6248DCA-6775-BA54-C261-283EFC5F5FCC}"/>
              </a:ext>
            </a:extLst>
          </p:cNvPr>
          <p:cNvSpPr txBox="1"/>
          <p:nvPr/>
        </p:nvSpPr>
        <p:spPr>
          <a:xfrm>
            <a:off x="5602087" y="10073785"/>
            <a:ext cx="1474411" cy="176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550" b="1" i="0" u="none" strike="noStrike" spc="-40" dirty="0">
                <a:latin typeface="GothicBBBPro-Medium"/>
              </a:rPr>
              <a:t>○事前に現地での接続が必要となります。</a:t>
            </a:r>
            <a:endParaRPr lang="ja-JP" altLang="en-US" sz="550" b="1" spc="-40" dirty="0"/>
          </a:p>
        </p:txBody>
      </p:sp>
      <p:sp>
        <p:nvSpPr>
          <p:cNvPr id="205" name="正方形/長方形 204">
            <a:extLst>
              <a:ext uri="{FF2B5EF4-FFF2-40B4-BE49-F238E27FC236}">
                <a16:creationId xmlns:a16="http://schemas.microsoft.com/office/drawing/2014/main" id="{C196AF15-7266-9E21-BE4A-5A67F862F729}"/>
              </a:ext>
            </a:extLst>
          </p:cNvPr>
          <p:cNvSpPr/>
          <p:nvPr/>
        </p:nvSpPr>
        <p:spPr>
          <a:xfrm>
            <a:off x="365142" y="6916053"/>
            <a:ext cx="6833326" cy="3393360"/>
          </a:xfrm>
          <a:prstGeom prst="rect">
            <a:avLst/>
          </a:prstGeom>
          <a:noFill/>
          <a:ln>
            <a:solidFill>
              <a:srgbClr val="0B377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06" name="グループ化 205">
            <a:extLst>
              <a:ext uri="{FF2B5EF4-FFF2-40B4-BE49-F238E27FC236}">
                <a16:creationId xmlns:a16="http://schemas.microsoft.com/office/drawing/2014/main" id="{73DF4FE0-9738-E002-4761-C2F6495981D7}"/>
              </a:ext>
            </a:extLst>
          </p:cNvPr>
          <p:cNvGrpSpPr/>
          <p:nvPr/>
        </p:nvGrpSpPr>
        <p:grpSpPr>
          <a:xfrm>
            <a:off x="5556039" y="6869866"/>
            <a:ext cx="1582284" cy="465056"/>
            <a:chOff x="5556039" y="6869866"/>
            <a:chExt cx="1582284" cy="465056"/>
          </a:xfrm>
        </p:grpSpPr>
        <p:grpSp>
          <p:nvGrpSpPr>
            <p:cNvPr id="127" name="グループ化 126">
              <a:extLst>
                <a:ext uri="{FF2B5EF4-FFF2-40B4-BE49-F238E27FC236}">
                  <a16:creationId xmlns:a16="http://schemas.microsoft.com/office/drawing/2014/main" id="{C8725E16-8572-14C3-04B9-F13072C69744}"/>
                </a:ext>
              </a:extLst>
            </p:cNvPr>
            <p:cNvGrpSpPr/>
            <p:nvPr/>
          </p:nvGrpSpPr>
          <p:grpSpPr>
            <a:xfrm>
              <a:off x="5556039" y="6869866"/>
              <a:ext cx="1582284" cy="465056"/>
              <a:chOff x="5277028" y="7446875"/>
              <a:chExt cx="1582284" cy="465056"/>
            </a:xfrm>
          </p:grpSpPr>
          <p:sp>
            <p:nvSpPr>
              <p:cNvPr id="125" name="四角形: 角を丸くする 124">
                <a:extLst>
                  <a:ext uri="{FF2B5EF4-FFF2-40B4-BE49-F238E27FC236}">
                    <a16:creationId xmlns:a16="http://schemas.microsoft.com/office/drawing/2014/main" id="{BFAEA54C-43BA-2E21-D980-C3E12A68D710}"/>
                  </a:ext>
                </a:extLst>
              </p:cNvPr>
              <p:cNvSpPr/>
              <p:nvPr/>
            </p:nvSpPr>
            <p:spPr>
              <a:xfrm>
                <a:off x="5277028" y="7446875"/>
                <a:ext cx="1582284" cy="402351"/>
              </a:xfrm>
              <a:prstGeom prst="roundRect">
                <a:avLst>
                  <a:gd name="adj" fmla="val 50000"/>
                </a:avLst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26" name="二等辺三角形 125">
                <a:extLst>
                  <a:ext uri="{FF2B5EF4-FFF2-40B4-BE49-F238E27FC236}">
                    <a16:creationId xmlns:a16="http://schemas.microsoft.com/office/drawing/2014/main" id="{9A5FD1D2-A4C1-E7C1-F704-44BFCE367C0E}"/>
                  </a:ext>
                </a:extLst>
              </p:cNvPr>
              <p:cNvSpPr/>
              <p:nvPr/>
            </p:nvSpPr>
            <p:spPr>
              <a:xfrm rot="10800000">
                <a:off x="6005216" y="7786763"/>
                <a:ext cx="111447" cy="125168"/>
              </a:xfrm>
              <a:prstGeom prst="triangle">
                <a:avLst/>
              </a:prstGeom>
              <a:solidFill>
                <a:srgbClr val="EB61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129" name="テキスト ボックス 128">
              <a:extLst>
                <a:ext uri="{FF2B5EF4-FFF2-40B4-BE49-F238E27FC236}">
                  <a16:creationId xmlns:a16="http://schemas.microsoft.com/office/drawing/2014/main" id="{A200238E-103E-367E-A8B7-1E6AD0A8007B}"/>
                </a:ext>
              </a:extLst>
            </p:cNvPr>
            <p:cNvSpPr txBox="1"/>
            <p:nvPr/>
          </p:nvSpPr>
          <p:spPr>
            <a:xfrm>
              <a:off x="5627429" y="6881217"/>
              <a:ext cx="1425041" cy="384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ja-JP" altLang="en-US" sz="10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コロナ快適ホームアプリ</a:t>
              </a:r>
            </a:p>
            <a:p>
              <a:pPr algn="ctr"/>
              <a:r>
                <a:rPr lang="ja-JP" altLang="en-US" sz="80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と</a:t>
              </a:r>
              <a:r>
                <a:rPr lang="ja-JP" altLang="en-US" sz="8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の</a:t>
              </a:r>
              <a:r>
                <a:rPr lang="ja-JP" altLang="en-US" sz="90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連動が可能</a:t>
              </a:r>
              <a:endParaRPr lang="ja-JP" altLang="en-US" sz="900" b="1" dirty="0"/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26B6A44-54E4-5ACB-2516-05280A1B3151}"/>
              </a:ext>
            </a:extLst>
          </p:cNvPr>
          <p:cNvSpPr txBox="1"/>
          <p:nvPr/>
        </p:nvSpPr>
        <p:spPr>
          <a:xfrm>
            <a:off x="5303618" y="10327548"/>
            <a:ext cx="235831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600" b="1" dirty="0"/>
              <a:t>●プレミアム  エコキュートを例に説明しております。</a:t>
            </a:r>
            <a:endParaRPr lang="en-US" altLang="ja-JP" sz="600" b="1" dirty="0"/>
          </a:p>
          <a:p>
            <a:r>
              <a:rPr lang="ja-JP" altLang="en-US" sz="600" b="1" dirty="0"/>
              <a:t>●詳しくはカタログをご覧ください。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99CDCB-1D16-E362-8F39-C032F97BA47C}"/>
              </a:ext>
            </a:extLst>
          </p:cNvPr>
          <p:cNvSpPr txBox="1"/>
          <p:nvPr/>
        </p:nvSpPr>
        <p:spPr>
          <a:xfrm>
            <a:off x="3282601" y="10034421"/>
            <a:ext cx="3779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600" b="1" spc="-50" dirty="0">
                <a:latin typeface="GothicBBBPro-Medium"/>
              </a:rPr>
              <a:t>※  </a:t>
            </a:r>
            <a:r>
              <a:rPr lang="ja-JP" altLang="en-US" sz="600" b="1" spc="-50" dirty="0">
                <a:latin typeface="GothicBBBPro-Medium"/>
              </a:rPr>
              <a:t>停電している場合は一回満タンはできません。</a:t>
            </a:r>
            <a:endParaRPr lang="en-US" altLang="ja-JP" sz="600" b="1" spc="-50" dirty="0">
              <a:latin typeface="GothicBBBPro-Medium"/>
            </a:endParaRPr>
          </a:p>
          <a:p>
            <a:r>
              <a:rPr lang="ja-JP" altLang="en-US" sz="600" b="1" spc="-50" dirty="0">
                <a:latin typeface="GothicBBBPro-Medium"/>
              </a:rPr>
              <a:t>　  停電・断水している場合は水はりはできません。</a:t>
            </a:r>
            <a:endParaRPr lang="en-US" altLang="ja-JP" sz="600" b="1" spc="-50" dirty="0">
              <a:latin typeface="GothicBBBPro-Medium"/>
            </a:endParaRPr>
          </a:p>
          <a:p>
            <a:endParaRPr lang="en-US" altLang="ja-JP" sz="600" b="1" spc="-50" dirty="0">
              <a:latin typeface="GothicBBBPro-Medium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214BA7A-E591-1F95-13AF-1005889B3C4A}"/>
              </a:ext>
            </a:extLst>
          </p:cNvPr>
          <p:cNvSpPr txBox="1"/>
          <p:nvPr/>
        </p:nvSpPr>
        <p:spPr>
          <a:xfrm>
            <a:off x="1652238" y="9437039"/>
            <a:ext cx="873929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" b="1" dirty="0">
                <a:latin typeface="GothicBBBPro-Medium"/>
              </a:rPr>
              <a:t>1</a:t>
            </a:r>
            <a:r>
              <a:rPr lang="ja-JP" altLang="en-US" sz="400" b="1" dirty="0">
                <a:latin typeface="GothicBBBPro-Medium"/>
              </a:rPr>
              <a:t>日当たりの昼間沸き上げ比率</a:t>
            </a:r>
            <a:endParaRPr lang="ja-JP" altLang="en-US" sz="400" b="1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25AF62-29BB-26ED-767B-68F69A63D8DB}"/>
              </a:ext>
            </a:extLst>
          </p:cNvPr>
          <p:cNvSpPr txBox="1"/>
          <p:nvPr/>
        </p:nvSpPr>
        <p:spPr>
          <a:xfrm>
            <a:off x="281299" y="6508241"/>
            <a:ext cx="702798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600" b="1" i="0" u="none" strike="noStrike" baseline="0">
                <a:latin typeface="HiraginoUDSansStd-W5"/>
              </a:rPr>
              <a:t>※1  </a:t>
            </a:r>
            <a:r>
              <a:rPr lang="ja-JP" altLang="en-US" sz="600" b="1" i="0" u="none" strike="noStrike" baseline="0">
                <a:latin typeface="GothicBBBPro-Medium"/>
              </a:rPr>
              <a:t>条</a:t>
            </a:r>
            <a:r>
              <a:rPr lang="ja-JP" altLang="en-US" sz="600" b="1" i="0" u="none" strike="noStrike" spc="-300" baseline="0">
                <a:latin typeface="GothicBBBPro-Medium"/>
              </a:rPr>
              <a:t>件</a:t>
            </a:r>
            <a:r>
              <a:rPr lang="ja-JP" altLang="en-US" sz="600" b="1" i="0" u="none" strike="noStrike" baseline="0" dirty="0">
                <a:latin typeface="GothicBBBPro-Medium"/>
              </a:rPr>
              <a:t>（当社試算</a:t>
            </a:r>
            <a:r>
              <a:rPr lang="ja-JP" altLang="en-US" sz="600" b="1" i="0" u="none" strike="noStrike" spc="-500" dirty="0">
                <a:latin typeface="GothicBBBPro-Medium"/>
              </a:rPr>
              <a:t>）</a:t>
            </a:r>
            <a:r>
              <a:rPr lang="ja-JP" altLang="en-US" sz="600" b="1" i="0" u="none" strike="noStrike" spc="-150" baseline="0" dirty="0">
                <a:latin typeface="GothicBBBPro-Medium"/>
              </a:rPr>
              <a:t>：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dirty="0">
                <a:latin typeface="GothicBBBPro-Medium"/>
              </a:rPr>
              <a:t>大阪</a:t>
            </a:r>
            <a:r>
              <a:rPr lang="ja-JP" altLang="en-US" sz="600" b="1" i="0" u="none" strike="noStrike" baseline="0" dirty="0">
                <a:latin typeface="GothicBBBPro-Medium"/>
              </a:rPr>
              <a:t>地区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使用湯量</a:t>
            </a:r>
            <a:r>
              <a:rPr lang="en-US" altLang="ja-JP" sz="700" b="1" i="0" u="none" strike="noStrike" baseline="0" dirty="0">
                <a:latin typeface="GothicBBBPro-Medium"/>
              </a:rPr>
              <a:t>43</a:t>
            </a:r>
            <a:r>
              <a:rPr lang="en-US" altLang="ja-JP" sz="600" b="1" i="0" u="none" strike="noStrike" baseline="0" dirty="0">
                <a:latin typeface="GothicBBBPro-Medium"/>
              </a:rPr>
              <a:t>℃</a:t>
            </a:r>
            <a:r>
              <a:rPr lang="ja-JP" altLang="en-US" sz="600" b="1" i="0" u="none" strike="noStrike" baseline="0" dirty="0">
                <a:latin typeface="GothicBBBPro-Medium"/>
              </a:rPr>
              <a:t>換算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en-US" altLang="ja-JP" sz="750" b="1" i="0" u="none" strike="noStrike" baseline="0" dirty="0">
                <a:latin typeface="GothicBBBPro-Medium"/>
              </a:rPr>
              <a:t>421L</a:t>
            </a:r>
            <a:r>
              <a:rPr lang="ja-JP" altLang="en-US" sz="600" b="1" i="0" u="none" strike="noStrike" baseline="0" dirty="0">
                <a:latin typeface="GothicBBBPro-Medium"/>
              </a:rPr>
              <a:t>／日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運転モードはお買い上げ時の設定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</a:t>
            </a:r>
            <a:r>
              <a:rPr lang="ja-JP" altLang="en-US" sz="600" b="1" spc="-20" baseline="0" dirty="0">
                <a:latin typeface="GothicBBBPro-Medium"/>
              </a:rPr>
              <a:t>関西</a:t>
            </a:r>
            <a:r>
              <a:rPr lang="ja-JP" altLang="en-US" sz="600" b="1" i="0" u="none" strike="noStrike" spc="-20" dirty="0">
                <a:latin typeface="GothicBBBPro-Medium"/>
              </a:rPr>
              <a:t>電力</a:t>
            </a:r>
            <a:r>
              <a:rPr lang="ja-JP" altLang="en-US" sz="600" b="1" i="0" u="none" strike="noStrike" baseline="0" dirty="0">
                <a:latin typeface="GothicBBBPro-Medium"/>
              </a:rPr>
              <a:t>「はぴ</a:t>
            </a:r>
            <a:r>
              <a:rPr lang="en-US" altLang="ja-JP" sz="600" b="1" i="0" u="none" strike="noStrike" baseline="0" dirty="0">
                <a:latin typeface="GothicBBBPro-Medium"/>
              </a:rPr>
              <a:t>e</a:t>
            </a:r>
            <a:r>
              <a:rPr lang="ja-JP" altLang="en-US" sz="600" b="1" i="0" u="none" strike="noStrike" baseline="0" dirty="0">
                <a:latin typeface="GothicBBBPro-Medium"/>
              </a:rPr>
              <a:t>タイム</a:t>
            </a:r>
            <a:r>
              <a:rPr lang="ja-JP" altLang="en-US" sz="600" b="1" i="0" u="none" strike="noStrike" spc="-300" baseline="0" dirty="0">
                <a:latin typeface="GothicBBBPro-Medium"/>
              </a:rPr>
              <a:t>」</a:t>
            </a:r>
            <a:r>
              <a:rPr lang="ja-JP" altLang="en-US" sz="600" b="1" i="0" u="none" strike="noStrike" baseline="0" dirty="0">
                <a:latin typeface="GothicBBBPro-Medium"/>
              </a:rPr>
              <a:t>基本料金含まず。燃料調整</a:t>
            </a:r>
            <a:r>
              <a:rPr lang="ja-JP" altLang="en-US" sz="600" b="1" dirty="0">
                <a:latin typeface="GothicBBBPro-Medium"/>
              </a:rPr>
              <a:t>額（政府</a:t>
            </a:r>
            <a:r>
              <a:rPr lang="ja-JP" altLang="en-US" sz="600" b="1" i="0" u="none" strike="noStrike" baseline="0" dirty="0">
                <a:latin typeface="GothicBBBPro-Medium"/>
              </a:rPr>
              <a:t>補助金含まず</a:t>
            </a:r>
            <a:r>
              <a:rPr lang="ja-JP" altLang="en-US" sz="600" b="1" spc="-500" dirty="0">
                <a:latin typeface="GothicBBBPro-Medium"/>
              </a:rPr>
              <a:t>）      　　、</a:t>
            </a:r>
            <a:endParaRPr lang="en-US" altLang="ja-JP" sz="600" b="1" i="0" u="none" strike="noStrike" baseline="0" dirty="0">
              <a:latin typeface="GothicBBBPro-Medium"/>
            </a:endParaRPr>
          </a:p>
          <a:p>
            <a:pPr algn="just"/>
            <a:r>
              <a:rPr lang="ja-JP" altLang="en-US" sz="600" b="1" dirty="0">
                <a:latin typeface="GothicBBBPro-Medium"/>
              </a:rPr>
              <a:t>　</a:t>
            </a:r>
            <a:r>
              <a:rPr lang="ja-JP" altLang="en-US" sz="600" b="1" i="0" u="none" strike="noStrike" baseline="0" dirty="0">
                <a:latin typeface="GothicBBBPro-Medium"/>
              </a:rPr>
              <a:t>再エネ賦課金含む。</a:t>
            </a:r>
            <a:r>
              <a:rPr lang="ja-JP" altLang="en-US" sz="600" b="1" spc="-700" dirty="0">
                <a:latin typeface="GothicBBBPro-Medium"/>
              </a:rPr>
              <a:t>　　　　 　　</a:t>
            </a:r>
            <a:r>
              <a:rPr lang="ja-JP" altLang="en-US" sz="600" b="1" i="0" u="none" strike="noStrike" baseline="0" dirty="0">
                <a:latin typeface="GothicBBBPro-Medium"/>
              </a:rPr>
              <a:t>（</a:t>
            </a:r>
            <a:r>
              <a:rPr lang="en-US" altLang="ja-JP" sz="750" b="1" i="0" u="none" strike="noStrike" spc="-10" dirty="0">
                <a:latin typeface="GothicBBBPro-Medium"/>
              </a:rPr>
              <a:t>2026</a:t>
            </a:r>
            <a:r>
              <a:rPr lang="ja-JP" altLang="en-US" sz="600" b="1" i="0" u="none" strike="noStrike" spc="-10" dirty="0">
                <a:latin typeface="GothicBBBPro-Medium"/>
              </a:rPr>
              <a:t>年</a:t>
            </a:r>
            <a:r>
              <a:rPr lang="en-US" altLang="ja-JP" sz="750" b="1" i="0" u="none" strike="noStrike" spc="-10" dirty="0">
                <a:latin typeface="GothicBBBPro-Medium"/>
              </a:rPr>
              <a:t>3</a:t>
            </a:r>
            <a:r>
              <a:rPr lang="ja-JP" altLang="en-US" sz="600" b="1" i="0" u="none" strike="noStrike" spc="-10" dirty="0">
                <a:latin typeface="GothicBBBPro-Medium"/>
              </a:rPr>
              <a:t>月</a:t>
            </a:r>
            <a:r>
              <a:rPr lang="ja-JP" altLang="en-US" sz="600" b="1" spc="-10" dirty="0">
                <a:latin typeface="GothicBBBPro-Medium"/>
              </a:rPr>
              <a:t>時点</a:t>
            </a:r>
            <a:r>
              <a:rPr lang="ja-JP" altLang="en-US" sz="600" b="1" spc="-300" dirty="0">
                <a:latin typeface="GothicBBBPro-Medium"/>
              </a:rPr>
              <a:t>。</a:t>
            </a:r>
            <a:r>
              <a:rPr lang="ja-JP" altLang="en-US" sz="600" b="1" i="0" u="none" strike="noStrike" spc="-10" dirty="0">
                <a:latin typeface="GothicBBBPro-Medium"/>
              </a:rPr>
              <a:t>当社調べ</a:t>
            </a:r>
            <a:r>
              <a:rPr lang="ja-JP" altLang="en-US" sz="600" b="1" i="0" u="none" strike="noStrike" spc="-300" baseline="0" dirty="0">
                <a:latin typeface="GothicBBBPro-Medium"/>
              </a:rPr>
              <a:t>）</a:t>
            </a:r>
            <a:r>
              <a:rPr lang="ja-JP" altLang="en-US" sz="600" b="1" i="0" u="none" strike="noStrike" baseline="0" dirty="0">
                <a:latin typeface="GothicBBBPro-Medium"/>
              </a:rPr>
              <a:t>●従来プランのままで新型エコキュートへ買い替えを想定</a:t>
            </a:r>
            <a:r>
              <a:rPr lang="ja-JP" altLang="en-US" sz="600" b="1" i="0" u="none" strike="noStrike" spc="-300" baseline="0" dirty="0">
                <a:latin typeface="GothicBBBPro-Medium"/>
              </a:rPr>
              <a:t>。</a:t>
            </a:r>
            <a:r>
              <a:rPr lang="ja-JP" altLang="en-US" sz="600" b="1" i="0" u="none" strike="noStrike" baseline="0" dirty="0">
                <a:latin typeface="GothicBBBPro-Medium"/>
              </a:rPr>
              <a:t>●お住まいの地域</a:t>
            </a:r>
            <a:r>
              <a:rPr lang="ja-JP" altLang="en-US" sz="600" b="1" i="0" u="none" strike="noStrike" spc="-300" baseline="0" dirty="0">
                <a:latin typeface="GothicBBBPro-Medium"/>
              </a:rPr>
              <a:t>、</a:t>
            </a:r>
            <a:r>
              <a:rPr lang="ja-JP" altLang="en-US" sz="600" b="1" i="0" u="none" strike="noStrike" baseline="0" dirty="0">
                <a:latin typeface="GothicBBBPro-Medium"/>
              </a:rPr>
              <a:t>ご使用状況により光熱費は異なります。</a:t>
            </a:r>
            <a:endParaRPr kumimoji="1" lang="ja-JP" altLang="en-US" sz="600" b="1" dirty="0"/>
          </a:p>
        </p:txBody>
      </p:sp>
    </p:spTree>
    <p:extLst>
      <p:ext uri="{BB962C8B-B14F-4D97-AF65-F5344CB8AC3E}">
        <p14:creationId xmlns:p14="http://schemas.microsoft.com/office/powerpoint/2010/main" val="186881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図 438">
            <a:extLst>
              <a:ext uri="{FF2B5EF4-FFF2-40B4-BE49-F238E27FC236}">
                <a16:creationId xmlns:a16="http://schemas.microsoft.com/office/drawing/2014/main" id="{139DD92D-9C76-99F5-B5B6-CADDFF80DA2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599" y="4758319"/>
            <a:ext cx="1123449" cy="1272371"/>
          </a:xfrm>
          <a:prstGeom prst="rect">
            <a:avLst/>
          </a:prstGeom>
        </p:spPr>
      </p:pic>
      <p:pic>
        <p:nvPicPr>
          <p:cNvPr id="437" name="図 436">
            <a:extLst>
              <a:ext uri="{FF2B5EF4-FFF2-40B4-BE49-F238E27FC236}">
                <a16:creationId xmlns:a16="http://schemas.microsoft.com/office/drawing/2014/main" id="{A642B310-AA3E-9697-37A4-B9CE4334A75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697" y="5832112"/>
            <a:ext cx="1212280" cy="1248857"/>
          </a:xfrm>
          <a:prstGeom prst="rect">
            <a:avLst/>
          </a:prstGeom>
        </p:spPr>
      </p:pic>
      <p:pic>
        <p:nvPicPr>
          <p:cNvPr id="463" name="図 462">
            <a:extLst>
              <a:ext uri="{FF2B5EF4-FFF2-40B4-BE49-F238E27FC236}">
                <a16:creationId xmlns:a16="http://schemas.microsoft.com/office/drawing/2014/main" id="{AC6AF338-D657-A484-6CFF-DEAF972FCE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2" y="5970192"/>
            <a:ext cx="1011104" cy="172436"/>
          </a:xfrm>
          <a:prstGeom prst="rect">
            <a:avLst/>
          </a:prstGeom>
        </p:spPr>
      </p:pic>
      <p:pic>
        <p:nvPicPr>
          <p:cNvPr id="441" name="図 440">
            <a:extLst>
              <a:ext uri="{FF2B5EF4-FFF2-40B4-BE49-F238E27FC236}">
                <a16:creationId xmlns:a16="http://schemas.microsoft.com/office/drawing/2014/main" id="{165D924F-99F1-E273-245A-F88D6DE7DCA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373" y="5848966"/>
            <a:ext cx="1183540" cy="1191378"/>
          </a:xfrm>
          <a:prstGeom prst="rect">
            <a:avLst/>
          </a:prstGeom>
        </p:spPr>
      </p:pic>
      <p:pic>
        <p:nvPicPr>
          <p:cNvPr id="435" name="図 434">
            <a:extLst>
              <a:ext uri="{FF2B5EF4-FFF2-40B4-BE49-F238E27FC236}">
                <a16:creationId xmlns:a16="http://schemas.microsoft.com/office/drawing/2014/main" id="{62E9C285-10B2-265D-B0D6-708FFF60F50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96" y="1766341"/>
            <a:ext cx="1233181" cy="1272371"/>
          </a:xfrm>
          <a:prstGeom prst="rect">
            <a:avLst/>
          </a:prstGeom>
        </p:spPr>
      </p:pic>
      <p:pic>
        <p:nvPicPr>
          <p:cNvPr id="433" name="図 432">
            <a:extLst>
              <a:ext uri="{FF2B5EF4-FFF2-40B4-BE49-F238E27FC236}">
                <a16:creationId xmlns:a16="http://schemas.microsoft.com/office/drawing/2014/main" id="{2B8FE2D2-EE5A-5DD1-AB3C-BC6D12A2CEC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867" y="1701536"/>
            <a:ext cx="1118223" cy="1382103"/>
          </a:xfrm>
          <a:prstGeom prst="rect">
            <a:avLst/>
          </a:prstGeom>
        </p:spPr>
      </p:pic>
      <p:pic>
        <p:nvPicPr>
          <p:cNvPr id="431" name="図 430">
            <a:extLst>
              <a:ext uri="{FF2B5EF4-FFF2-40B4-BE49-F238E27FC236}">
                <a16:creationId xmlns:a16="http://schemas.microsoft.com/office/drawing/2014/main" id="{58BE3C8E-87BF-EFA9-ADC2-E36DDAA8009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21" y="1740432"/>
            <a:ext cx="1180927" cy="1340300"/>
          </a:xfrm>
          <a:prstGeom prst="rect">
            <a:avLst/>
          </a:prstGeom>
        </p:spPr>
      </p:pic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0F0BBAFB-02FC-F65F-F0EF-0A4FCD1C3A65}"/>
              </a:ext>
            </a:extLst>
          </p:cNvPr>
          <p:cNvGrpSpPr/>
          <p:nvPr/>
        </p:nvGrpSpPr>
        <p:grpSpPr>
          <a:xfrm>
            <a:off x="0" y="0"/>
            <a:ext cx="7559675" cy="696686"/>
            <a:chOff x="0" y="0"/>
            <a:chExt cx="7559675" cy="696686"/>
          </a:xfrm>
        </p:grpSpPr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3E3C0AB4-675A-7039-975B-B5B16FE42876}"/>
                </a:ext>
              </a:extLst>
            </p:cNvPr>
            <p:cNvSpPr/>
            <p:nvPr/>
          </p:nvSpPr>
          <p:spPr>
            <a:xfrm>
              <a:off x="0" y="0"/>
              <a:ext cx="7559675" cy="696686"/>
            </a:xfrm>
            <a:prstGeom prst="rect">
              <a:avLst/>
            </a:prstGeom>
            <a:solidFill>
              <a:srgbClr val="0B37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9" name="グループ化 18">
              <a:extLst>
                <a:ext uri="{FF2B5EF4-FFF2-40B4-BE49-F238E27FC236}">
                  <a16:creationId xmlns:a16="http://schemas.microsoft.com/office/drawing/2014/main" id="{064DC885-D2D1-B86A-71BB-BC1CBF155726}"/>
                </a:ext>
              </a:extLst>
            </p:cNvPr>
            <p:cNvGrpSpPr/>
            <p:nvPr/>
          </p:nvGrpSpPr>
          <p:grpSpPr>
            <a:xfrm>
              <a:off x="253708" y="4272"/>
              <a:ext cx="7022571" cy="615749"/>
              <a:chOff x="253708" y="4272"/>
              <a:chExt cx="7022571" cy="615749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AA69722E-E2EC-41F8-8BE6-B064860153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708" y="4272"/>
                <a:ext cx="1835055" cy="615749"/>
              </a:xfrm>
              <a:prstGeom prst="rect">
                <a:avLst/>
              </a:prstGeom>
            </p:spPr>
          </p:pic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DFA3261C-9099-6E22-47E7-2697B634C601}"/>
                  </a:ext>
                </a:extLst>
              </p:cNvPr>
              <p:cNvGrpSpPr/>
              <p:nvPr/>
            </p:nvGrpSpPr>
            <p:grpSpPr>
              <a:xfrm>
                <a:off x="2427161" y="127925"/>
                <a:ext cx="4849118" cy="459211"/>
                <a:chOff x="2427161" y="127925"/>
                <a:chExt cx="4849118" cy="459211"/>
              </a:xfrm>
            </p:grpSpPr>
            <p:pic>
              <p:nvPicPr>
                <p:cNvPr id="12" name="図 11">
                  <a:extLst>
                    <a:ext uri="{FF2B5EF4-FFF2-40B4-BE49-F238E27FC236}">
                      <a16:creationId xmlns:a16="http://schemas.microsoft.com/office/drawing/2014/main" id="{4D580EA9-9339-CCF0-6FFA-CF34F24216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27161" y="127925"/>
                  <a:ext cx="4849118" cy="449379"/>
                </a:xfrm>
                <a:prstGeom prst="rect">
                  <a:avLst/>
                </a:prstGeom>
              </p:spPr>
            </p:pic>
            <p:sp>
              <p:nvSpPr>
                <p:cNvPr id="14" name="テキスト ボックス 13">
                  <a:extLst>
                    <a:ext uri="{FF2B5EF4-FFF2-40B4-BE49-F238E27FC236}">
                      <a16:creationId xmlns:a16="http://schemas.microsoft.com/office/drawing/2014/main" id="{1BDC94AD-7707-A40C-DBD5-638CCC463380}"/>
                    </a:ext>
                  </a:extLst>
                </p:cNvPr>
                <p:cNvSpPr txBox="1"/>
                <p:nvPr/>
              </p:nvSpPr>
              <p:spPr>
                <a:xfrm>
                  <a:off x="2797456" y="156249"/>
                  <a:ext cx="4439086" cy="43088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当店特別価格</a:t>
                  </a:r>
                  <a:r>
                    <a:rPr lang="ja-JP" altLang="en-US" sz="1600" b="1" i="0" u="none" strike="noStrike" baseline="0" dirty="0">
                      <a:solidFill>
                        <a:srgbClr val="FFFFFF"/>
                      </a:solidFill>
                      <a:latin typeface="HiraginoUDSansStd-W6"/>
                    </a:rPr>
                    <a:t>にて</a:t>
                  </a:r>
                  <a:r>
                    <a:rPr lang="ja-JP" altLang="en-US" sz="2200" b="1" i="0" u="none" strike="noStrike" spc="110" dirty="0">
                      <a:solidFill>
                        <a:srgbClr val="FFFFFF"/>
                      </a:solidFill>
                      <a:latin typeface="HiraginoUDSansStd-W6"/>
                    </a:rPr>
                    <a:t>大特価販売中</a:t>
                  </a:r>
                  <a:endParaRPr lang="ja-JP" altLang="en-US" sz="2200" b="1" spc="110" dirty="0"/>
                </a:p>
              </p:txBody>
            </p:sp>
          </p:grpSp>
        </p:grp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F4F8A91-4D89-9315-2D76-7902B2359DDA}"/>
              </a:ext>
            </a:extLst>
          </p:cNvPr>
          <p:cNvSpPr txBox="1"/>
          <p:nvPr/>
        </p:nvSpPr>
        <p:spPr>
          <a:xfrm>
            <a:off x="225051" y="771026"/>
            <a:ext cx="73924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000" b="1" i="0" u="none" strike="noStrike" spc="-160" dirty="0">
                <a:latin typeface="HiraginoUDSansStd-W5"/>
              </a:rPr>
              <a:t>とっても省エネな最新のエコキュートに買い替えるチャンスで</a:t>
            </a:r>
            <a:r>
              <a:rPr lang="ja-JP" altLang="en-US" sz="2000" b="1" i="0" u="none" strike="noStrike" spc="-700" dirty="0">
                <a:latin typeface="HiraginoUDSansStd-W5"/>
              </a:rPr>
              <a:t>す</a:t>
            </a:r>
            <a:r>
              <a:rPr lang="ja-JP" altLang="en-US" sz="2000" b="1" i="0" u="none" strike="noStrike" spc="-160" baseline="0" dirty="0">
                <a:latin typeface="HiraginoUDSansStd-W5"/>
              </a:rPr>
              <a:t>！</a:t>
            </a:r>
            <a:endParaRPr lang="ja-JP" altLang="en-US" b="1" spc="-160" dirty="0"/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763695BD-6A3F-2716-7873-55199F819780}"/>
              </a:ext>
            </a:extLst>
          </p:cNvPr>
          <p:cNvGrpSpPr/>
          <p:nvPr/>
        </p:nvGrpSpPr>
        <p:grpSpPr>
          <a:xfrm>
            <a:off x="283396" y="1202100"/>
            <a:ext cx="2143765" cy="567386"/>
            <a:chOff x="283396" y="1202100"/>
            <a:chExt cx="2143765" cy="567386"/>
          </a:xfrm>
        </p:grpSpPr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1821BD10-84F1-9FF2-7245-64D8EAF355C0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B8A12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5CB641DA-6289-799D-F023-F84106B1BC7F}"/>
                </a:ext>
              </a:extLst>
            </p:cNvPr>
            <p:cNvSpPr txBox="1"/>
            <p:nvPr/>
          </p:nvSpPr>
          <p:spPr>
            <a:xfrm>
              <a:off x="515637" y="1249500"/>
              <a:ext cx="1800103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プレミアム   エコキュート</a:t>
              </a:r>
              <a:endParaRPr lang="ja-JP" altLang="en-US" sz="1200" b="1" spc="-120" dirty="0"/>
            </a:p>
          </p:txBody>
        </p:sp>
        <p:grpSp>
          <p:nvGrpSpPr>
            <p:cNvPr id="32" name="グループ化 31">
              <a:extLst>
                <a:ext uri="{FF2B5EF4-FFF2-40B4-BE49-F238E27FC236}">
                  <a16:creationId xmlns:a16="http://schemas.microsoft.com/office/drawing/2014/main" id="{CAAD6897-7683-02DD-3CBE-B5DF2523A446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27DC2C31-D3AB-66ED-34E4-7AE025ACB05F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E5141BB3-27DE-1A09-8227-17B7A5DFBB79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3" name="グループ化 32">
              <a:extLst>
                <a:ext uri="{FF2B5EF4-FFF2-40B4-BE49-F238E27FC236}">
                  <a16:creationId xmlns:a16="http://schemas.microsoft.com/office/drawing/2014/main" id="{92A3E5B6-BCA6-1387-4BA0-48A8A43CD26F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0B78A37A-2124-71C6-A654-8443AF7BD71F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766976F-E205-7839-144B-488F3BAEEB38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1D5F677D-B309-4277-038E-BD32DD091D91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250A6DF6-412D-1BC0-0BF4-9F210987A0BC}"/>
              </a:ext>
            </a:extLst>
          </p:cNvPr>
          <p:cNvGrpSpPr/>
          <p:nvPr/>
        </p:nvGrpSpPr>
        <p:grpSpPr>
          <a:xfrm>
            <a:off x="2702072" y="1202100"/>
            <a:ext cx="2143765" cy="567386"/>
            <a:chOff x="283396" y="1202100"/>
            <a:chExt cx="2143765" cy="567386"/>
          </a:xfrm>
        </p:grpSpPr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EDBF9587-F991-9737-1823-7D6A18BED775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C9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9247D6D3-AA62-C237-1321-5465D6E831B6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省スペース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・スリムタイプ</a:t>
              </a:r>
              <a:endParaRPr lang="ja-JP" altLang="en-US" sz="1050" b="1" spc="-120" dirty="0"/>
            </a:p>
          </p:txBody>
        </p:sp>
        <p:grpSp>
          <p:nvGrpSpPr>
            <p:cNvPr id="38" name="グループ化 37">
              <a:extLst>
                <a:ext uri="{FF2B5EF4-FFF2-40B4-BE49-F238E27FC236}">
                  <a16:creationId xmlns:a16="http://schemas.microsoft.com/office/drawing/2014/main" id="{B9421C72-E831-BD34-3485-F96655EBF248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43CAECDF-B95B-1871-D899-426ACA2A8ED6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F115E1A2-1430-7D78-4F7C-61E829D11A4E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8F4980B5-B52D-24CC-7FFE-4B6CD32F2F80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41" name="正方形/長方形 40">
                <a:extLst>
                  <a:ext uri="{FF2B5EF4-FFF2-40B4-BE49-F238E27FC236}">
                    <a16:creationId xmlns:a16="http://schemas.microsoft.com/office/drawing/2014/main" id="{97C534C5-B3CB-2110-B76E-A02E84AB84DD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D29B6644-2403-6208-8644-0E9D1921D0BB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A7CFF052-926E-BF10-7A62-60BF5610FEF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01217A62-F3C7-E974-3779-E4C75FE1DFB3}"/>
              </a:ext>
            </a:extLst>
          </p:cNvPr>
          <p:cNvGrpSpPr/>
          <p:nvPr/>
        </p:nvGrpSpPr>
        <p:grpSpPr>
          <a:xfrm>
            <a:off x="5116064" y="1202100"/>
            <a:ext cx="2143765" cy="567386"/>
            <a:chOff x="283396" y="1202100"/>
            <a:chExt cx="2143765" cy="567386"/>
          </a:xfrm>
        </p:grpSpPr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06CA1CDD-010E-D764-077E-81F81060F0D4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E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テキスト ボックス 49">
              <a:extLst>
                <a:ext uri="{FF2B5EF4-FFF2-40B4-BE49-F238E27FC236}">
                  <a16:creationId xmlns:a16="http://schemas.microsoft.com/office/drawing/2014/main" id="{D238717C-C4C6-2DAE-487A-4CB10CB5153F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高圧力パワフル給湯</a:t>
              </a: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ハイグレード</a:t>
              </a:r>
              <a:r>
                <a:rPr lang="ja-JP" altLang="en-US" sz="1050" b="1" i="0" u="none" strike="noStrike" spc="-150" baseline="0" dirty="0">
                  <a:solidFill>
                    <a:srgbClr val="FFFFFF"/>
                  </a:solidFill>
                  <a:latin typeface="HiraginoUDSansStd-W6"/>
                </a:rPr>
                <a:t>タイプ</a:t>
              </a:r>
              <a:endParaRPr lang="ja-JP" altLang="en-US" sz="1050" b="1" spc="-120" dirty="0"/>
            </a:p>
          </p:txBody>
        </p:sp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78C68EB6-152D-61AA-E182-49E7CE79D207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56" name="正方形/長方形 55">
                <a:extLst>
                  <a:ext uri="{FF2B5EF4-FFF2-40B4-BE49-F238E27FC236}">
                    <a16:creationId xmlns:a16="http://schemas.microsoft.com/office/drawing/2014/main" id="{39D3D100-8939-6BD7-FE63-8D98C79560C1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87F24E41-2363-4344-210C-2C4BE9FD8E33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211C7E0D-85A1-7B97-156C-A41213544D43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54" name="正方形/長方形 53">
                <a:extLst>
                  <a:ext uri="{FF2B5EF4-FFF2-40B4-BE49-F238E27FC236}">
                    <a16:creationId xmlns:a16="http://schemas.microsoft.com/office/drawing/2014/main" id="{3EBACB75-C847-0D4E-7C12-AE9913B44202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D81559A1-2CA8-2CB9-8460-D01AC39FB387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BBD83A47-5DE1-0508-75AB-0813426E85CC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A20054FC-5CAE-9CCE-5A06-C94A2B605538}"/>
              </a:ext>
            </a:extLst>
          </p:cNvPr>
          <p:cNvGrpSpPr/>
          <p:nvPr/>
        </p:nvGrpSpPr>
        <p:grpSpPr>
          <a:xfrm>
            <a:off x="283396" y="5318942"/>
            <a:ext cx="2143765" cy="567386"/>
            <a:chOff x="283396" y="1202100"/>
            <a:chExt cx="2143765" cy="567386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18EB99EB-1584-118C-F646-E095EFD21918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00A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414C109F-EEE7-F586-890A-A3F2D019F5AC}"/>
                </a:ext>
              </a:extLst>
            </p:cNvPr>
            <p:cNvSpPr txBox="1"/>
            <p:nvPr/>
          </p:nvSpPr>
          <p:spPr>
            <a:xfrm>
              <a:off x="655769" y="1249500"/>
              <a:ext cx="1467708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ja-JP" altLang="en-US" sz="1200" b="1" i="0" u="none" strike="noStrike" spc="-120" dirty="0">
                  <a:solidFill>
                    <a:srgbClr val="FFFFFF"/>
                  </a:solidFill>
                  <a:latin typeface="HiraginoUDSansStd-W6"/>
                </a:rPr>
                <a:t>ハイグレードタイプ</a:t>
              </a:r>
              <a:endParaRPr lang="ja-JP" altLang="en-US" sz="1200" b="1" spc="-120" dirty="0"/>
            </a:p>
          </p:txBody>
        </p:sp>
        <p:grpSp>
          <p:nvGrpSpPr>
            <p:cNvPr id="61" name="グループ化 60">
              <a:extLst>
                <a:ext uri="{FF2B5EF4-FFF2-40B4-BE49-F238E27FC236}">
                  <a16:creationId xmlns:a16="http://schemas.microsoft.com/office/drawing/2014/main" id="{F6AF2C9A-932F-5F07-226F-989F7425437B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66" name="正方形/長方形 65">
                <a:extLst>
                  <a:ext uri="{FF2B5EF4-FFF2-40B4-BE49-F238E27FC236}">
                    <a16:creationId xmlns:a16="http://schemas.microsoft.com/office/drawing/2014/main" id="{E2B8E0B6-A35C-E28A-BD70-B68DF3E6E40B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83387BB7-06B1-ABEA-9643-FD2B68FD9168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9D4BF4EE-2AE6-4819-C1E5-1F7CD2704179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C74FB3C0-C3B1-8D1F-2AB2-D4509259AC76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A9A0B695-354B-466E-9A87-616A1104B351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63" name="直線コネクタ 62">
              <a:extLst>
                <a:ext uri="{FF2B5EF4-FFF2-40B4-BE49-F238E27FC236}">
                  <a16:creationId xmlns:a16="http://schemas.microsoft.com/office/drawing/2014/main" id="{8841B815-589D-1696-2918-7606278A1C9E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70E61225-7FCE-FCC4-6E92-8F723ECBFAAB}"/>
              </a:ext>
            </a:extLst>
          </p:cNvPr>
          <p:cNvGrpSpPr/>
          <p:nvPr/>
        </p:nvGrpSpPr>
        <p:grpSpPr>
          <a:xfrm>
            <a:off x="2702072" y="4242466"/>
            <a:ext cx="2143765" cy="567386"/>
            <a:chOff x="283396" y="1202100"/>
            <a:chExt cx="2143765" cy="567386"/>
          </a:xfrm>
        </p:grpSpPr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5D2C8F55-6F71-7E30-CF18-FDC86E1B5711}"/>
                </a:ext>
              </a:extLst>
            </p:cNvPr>
            <p:cNvSpPr/>
            <p:nvPr/>
          </p:nvSpPr>
          <p:spPr>
            <a:xfrm>
              <a:off x="299846" y="1202100"/>
              <a:ext cx="2127315" cy="539719"/>
            </a:xfrm>
            <a:prstGeom prst="rect">
              <a:avLst/>
            </a:prstGeom>
            <a:solidFill>
              <a:srgbClr val="74479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テキスト ボックス 79">
              <a:extLst>
                <a:ext uri="{FF2B5EF4-FFF2-40B4-BE49-F238E27FC236}">
                  <a16:creationId xmlns:a16="http://schemas.microsoft.com/office/drawing/2014/main" id="{A577D121-54FA-4CE0-18EB-1192FE640E01}"/>
                </a:ext>
              </a:extLst>
            </p:cNvPr>
            <p:cNvSpPr txBox="1"/>
            <p:nvPr/>
          </p:nvSpPr>
          <p:spPr>
            <a:xfrm>
              <a:off x="515638" y="1207217"/>
              <a:ext cx="1716836" cy="3762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baseline="0" dirty="0">
                  <a:solidFill>
                    <a:srgbClr val="FFFFFF"/>
                  </a:solidFill>
                  <a:latin typeface="HiraginoUDSansStd-W6"/>
                </a:rPr>
                <a:t>寒冷地仕様</a:t>
              </a:r>
              <a:endParaRPr lang="en-US" altLang="ja-JP" sz="1050" b="1" i="0" u="none" strike="noStrike" baseline="0" dirty="0">
                <a:solidFill>
                  <a:srgbClr val="FFFFFF"/>
                </a:solidFill>
                <a:latin typeface="HiraginoUDSansStd-W6"/>
              </a:endParaRPr>
            </a:p>
            <a:p>
              <a:pPr algn="ctr">
                <a:lnSpc>
                  <a:spcPts val="1100"/>
                </a:lnSpc>
              </a:pP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プレミアム</a:t>
              </a:r>
              <a:r>
                <a:rPr lang="ja-JP" altLang="en-US" sz="1050" b="1" dirty="0">
                  <a:solidFill>
                    <a:srgbClr val="FFFFFF"/>
                  </a:solidFill>
                  <a:latin typeface="HiraginoUDSansStd-W6"/>
                </a:rPr>
                <a:t>  </a:t>
              </a:r>
              <a:r>
                <a:rPr lang="ja-JP" altLang="en-US" sz="1050" b="1" i="0" u="none" strike="noStrike" dirty="0">
                  <a:solidFill>
                    <a:srgbClr val="FFFFFF"/>
                  </a:solidFill>
                  <a:latin typeface="HiraginoUDSansStd-W6"/>
                </a:rPr>
                <a:t>エコキュート</a:t>
              </a:r>
              <a:endParaRPr lang="ja-JP" altLang="en-US" sz="1050" b="1" spc="-120" dirty="0"/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id="{F2EDEA95-9270-950D-397D-0F838944FE9C}"/>
                </a:ext>
              </a:extLst>
            </p:cNvPr>
            <p:cNvGrpSpPr/>
            <p:nvPr/>
          </p:nvGrpSpPr>
          <p:grpSpPr>
            <a:xfrm>
              <a:off x="504488" y="1513045"/>
              <a:ext cx="648549" cy="246221"/>
              <a:chOff x="504488" y="1513045"/>
              <a:chExt cx="648549" cy="246221"/>
            </a:xfrm>
          </p:grpSpPr>
          <p:sp>
            <p:nvSpPr>
              <p:cNvPr id="86" name="正方形/長方形 85">
                <a:extLst>
                  <a:ext uri="{FF2B5EF4-FFF2-40B4-BE49-F238E27FC236}">
                    <a16:creationId xmlns:a16="http://schemas.microsoft.com/office/drawing/2014/main" id="{CA65B366-9D06-1E55-1A39-1644E1BC7C73}"/>
                  </a:ext>
                </a:extLst>
              </p:cNvPr>
              <p:cNvSpPr/>
              <p:nvPr/>
            </p:nvSpPr>
            <p:spPr>
              <a:xfrm>
                <a:off x="504488" y="1585704"/>
                <a:ext cx="648549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5BE2A313-261D-FE9C-BFB2-6C6B8EA3E502}"/>
                  </a:ext>
                </a:extLst>
              </p:cNvPr>
              <p:cNvSpPr txBox="1"/>
              <p:nvPr/>
            </p:nvSpPr>
            <p:spPr>
              <a:xfrm>
                <a:off x="613828" y="1513045"/>
                <a:ext cx="492049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000" b="1" i="0" u="none" strike="noStrike" spc="50" baseline="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1</a:t>
                </a:r>
                <a:r>
                  <a:rPr lang="ja-JP" altLang="en-US" sz="700" b="1" i="0" u="none" strike="noStrike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rPr>
                  <a:t>缶式</a:t>
                </a:r>
                <a:endParaRPr lang="ja-JP" altLang="en-US" sz="700" b="1" spc="50" dirty="0">
                  <a:latin typeface="BIZ UDゴシック" panose="020B0400000000000000" pitchFamily="49" charset="-128"/>
                  <a:ea typeface="BIZ UDゴシック" panose="020B0400000000000000" pitchFamily="49" charset="-128"/>
                </a:endParaRPr>
              </a:p>
            </p:txBody>
          </p:sp>
        </p:grpSp>
        <p:grpSp>
          <p:nvGrpSpPr>
            <p:cNvPr id="82" name="グループ化 81">
              <a:extLst>
                <a:ext uri="{FF2B5EF4-FFF2-40B4-BE49-F238E27FC236}">
                  <a16:creationId xmlns:a16="http://schemas.microsoft.com/office/drawing/2014/main" id="{39706643-10B4-279A-A9C9-33CE0E73C66E}"/>
                </a:ext>
              </a:extLst>
            </p:cNvPr>
            <p:cNvGrpSpPr/>
            <p:nvPr/>
          </p:nvGrpSpPr>
          <p:grpSpPr>
            <a:xfrm>
              <a:off x="1175339" y="1530959"/>
              <a:ext cx="1043753" cy="238527"/>
              <a:chOff x="1175339" y="1530959"/>
              <a:chExt cx="1043753" cy="238527"/>
            </a:xfrm>
          </p:grpSpPr>
          <p:sp>
            <p:nvSpPr>
              <p:cNvPr id="84" name="正方形/長方形 83">
                <a:extLst>
                  <a:ext uri="{FF2B5EF4-FFF2-40B4-BE49-F238E27FC236}">
                    <a16:creationId xmlns:a16="http://schemas.microsoft.com/office/drawing/2014/main" id="{1573E1D4-963E-BE2F-2F59-EFD308F0C338}"/>
                  </a:ext>
                </a:extLst>
              </p:cNvPr>
              <p:cNvSpPr/>
              <p:nvPr/>
            </p:nvSpPr>
            <p:spPr>
              <a:xfrm>
                <a:off x="1175339" y="1585704"/>
                <a:ext cx="1043753" cy="1248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7BAC242A-0D83-231C-7A4F-359B8864447E}"/>
                  </a:ext>
                </a:extLst>
              </p:cNvPr>
              <p:cNvSpPr txBox="1"/>
              <p:nvPr/>
            </p:nvSpPr>
            <p:spPr>
              <a:xfrm>
                <a:off x="1328960" y="1530959"/>
                <a:ext cx="768723" cy="238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ja-JP" altLang="en-US" sz="950" b="1" i="0" u="none" strike="noStrike" spc="-100" dirty="0">
                    <a:solidFill>
                      <a:srgbClr val="CF0000"/>
                    </a:solidFill>
                    <a:latin typeface="ShinGoPro-Medium"/>
                  </a:rPr>
                  <a:t>フルオート</a:t>
                </a:r>
                <a:endParaRPr lang="ja-JP" altLang="en-US" sz="950" b="1" spc="-100" dirty="0"/>
              </a:p>
            </p:txBody>
          </p:sp>
        </p:grp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3932A082-E65D-30F7-8509-1217A900885B}"/>
                </a:ext>
              </a:extLst>
            </p:cNvPr>
            <p:cNvCxnSpPr/>
            <p:nvPr/>
          </p:nvCxnSpPr>
          <p:spPr>
            <a:xfrm flipH="1">
              <a:off x="283396" y="1545559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id="{CAE696A6-00BD-6E48-394A-C9F676B3BC04}"/>
              </a:ext>
            </a:extLst>
          </p:cNvPr>
          <p:cNvGrpSpPr/>
          <p:nvPr/>
        </p:nvGrpSpPr>
        <p:grpSpPr>
          <a:xfrm>
            <a:off x="5116064" y="5292424"/>
            <a:ext cx="2143765" cy="575102"/>
            <a:chOff x="5116064" y="4604422"/>
            <a:chExt cx="2143765" cy="575102"/>
          </a:xfrm>
        </p:grpSpPr>
        <p:grpSp>
          <p:nvGrpSpPr>
            <p:cNvPr id="98" name="グループ化 97">
              <a:extLst>
                <a:ext uri="{FF2B5EF4-FFF2-40B4-BE49-F238E27FC236}">
                  <a16:creationId xmlns:a16="http://schemas.microsoft.com/office/drawing/2014/main" id="{AF87BD8E-AAAA-E4B7-C4E7-5F00CF175A71}"/>
                </a:ext>
              </a:extLst>
            </p:cNvPr>
            <p:cNvGrpSpPr/>
            <p:nvPr/>
          </p:nvGrpSpPr>
          <p:grpSpPr>
            <a:xfrm>
              <a:off x="5132514" y="4604422"/>
              <a:ext cx="2127315" cy="575102"/>
              <a:chOff x="5132514" y="4604422"/>
              <a:chExt cx="2127315" cy="575102"/>
            </a:xfrm>
          </p:grpSpPr>
          <p:sp>
            <p:nvSpPr>
              <p:cNvPr id="89" name="正方形/長方形 88">
                <a:extLst>
                  <a:ext uri="{FF2B5EF4-FFF2-40B4-BE49-F238E27FC236}">
                    <a16:creationId xmlns:a16="http://schemas.microsoft.com/office/drawing/2014/main" id="{66B200DD-88A6-D5EC-2657-85B492687F6E}"/>
                  </a:ext>
                </a:extLst>
              </p:cNvPr>
              <p:cNvSpPr/>
              <p:nvPr/>
            </p:nvSpPr>
            <p:spPr>
              <a:xfrm>
                <a:off x="5132514" y="4604422"/>
                <a:ext cx="2127315" cy="539719"/>
              </a:xfrm>
              <a:prstGeom prst="rect">
                <a:avLst/>
              </a:prstGeom>
              <a:solidFill>
                <a:srgbClr val="23AC38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テキスト ボックス 89">
                <a:extLst>
                  <a:ext uri="{FF2B5EF4-FFF2-40B4-BE49-F238E27FC236}">
                    <a16:creationId xmlns:a16="http://schemas.microsoft.com/office/drawing/2014/main" id="{1E89010E-8FE4-4656-38BB-CE3192F9250B}"/>
                  </a:ext>
                </a:extLst>
              </p:cNvPr>
              <p:cNvSpPr txBox="1"/>
              <p:nvPr/>
            </p:nvSpPr>
            <p:spPr>
              <a:xfrm>
                <a:off x="5279954" y="4608532"/>
                <a:ext cx="1911523" cy="3762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高圧力パワフル給湯</a:t>
                </a:r>
              </a:p>
              <a:p>
                <a:pPr algn="ctr">
                  <a:lnSpc>
                    <a:spcPts val="1100"/>
                  </a:lnSpc>
                </a:pPr>
                <a:r>
                  <a:rPr lang="ja-JP" altLang="en-US" sz="1050" b="1" i="0" u="none" strike="noStrike" dirty="0">
                    <a:solidFill>
                      <a:srgbClr val="FFFFFF"/>
                    </a:solidFill>
                    <a:latin typeface="HiraginoUDSansStd-W6"/>
                  </a:rPr>
                  <a:t>薄</a:t>
                </a:r>
                <a:r>
                  <a:rPr lang="ja-JP" altLang="en-US" sz="1050" b="1" i="0" u="none" strike="noStrike" spc="-300" dirty="0">
                    <a:solidFill>
                      <a:srgbClr val="FFFFFF"/>
                    </a:solidFill>
                    <a:latin typeface="HiraginoUDSansStd-W6"/>
                  </a:rPr>
                  <a:t>型</a:t>
                </a:r>
                <a:r>
                  <a:rPr lang="ja-JP" altLang="en-US" sz="1050" b="1" i="0" u="none" strike="noStrike" spc="-300" baseline="0" dirty="0">
                    <a:solidFill>
                      <a:srgbClr val="FFFFFF"/>
                    </a:solidFill>
                    <a:latin typeface="HiraginoUDSansStd-W6"/>
                  </a:rPr>
                  <a:t>・</a:t>
                </a:r>
                <a:r>
                  <a:rPr lang="ja-JP" altLang="en-US" sz="1050" b="1" i="0" u="none" strike="noStrike" baseline="0" dirty="0">
                    <a:solidFill>
                      <a:srgbClr val="FFFFFF"/>
                    </a:solidFill>
                    <a:latin typeface="HiraginoUDSansStd-W6"/>
                  </a:rPr>
                  <a:t>デザイン  エコキュート</a:t>
                </a:r>
                <a:endParaRPr lang="ja-JP" altLang="en-US" sz="1050" b="1" dirty="0"/>
              </a:p>
            </p:txBody>
          </p:sp>
          <p:grpSp>
            <p:nvGrpSpPr>
              <p:cNvPr id="91" name="グループ化 90">
                <a:extLst>
                  <a:ext uri="{FF2B5EF4-FFF2-40B4-BE49-F238E27FC236}">
                    <a16:creationId xmlns:a16="http://schemas.microsoft.com/office/drawing/2014/main" id="{B7966D81-DEE0-6082-7CB6-9CA0A7A174FE}"/>
                  </a:ext>
                </a:extLst>
              </p:cNvPr>
              <p:cNvGrpSpPr/>
              <p:nvPr/>
            </p:nvGrpSpPr>
            <p:grpSpPr>
              <a:xfrm>
                <a:off x="5281442" y="4915367"/>
                <a:ext cx="995970" cy="246221"/>
                <a:chOff x="448774" y="1513045"/>
                <a:chExt cx="995970" cy="246221"/>
              </a:xfrm>
            </p:grpSpPr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D8F69092-F58A-0CEF-6AAC-CDEFABA69977}"/>
                    </a:ext>
                  </a:extLst>
                </p:cNvPr>
                <p:cNvSpPr/>
                <p:nvPr/>
              </p:nvSpPr>
              <p:spPr>
                <a:xfrm>
                  <a:off x="504488" y="1585704"/>
                  <a:ext cx="824252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7" name="テキスト ボックス 96">
                  <a:extLst>
                    <a:ext uri="{FF2B5EF4-FFF2-40B4-BE49-F238E27FC236}">
                      <a16:creationId xmlns:a16="http://schemas.microsoft.com/office/drawing/2014/main" id="{E63802E7-DF40-1E4B-BBD8-BEE01D132417}"/>
                    </a:ext>
                  </a:extLst>
                </p:cNvPr>
                <p:cNvSpPr txBox="1"/>
                <p:nvPr/>
              </p:nvSpPr>
              <p:spPr>
                <a:xfrm>
                  <a:off x="448774" y="1513045"/>
                  <a:ext cx="995970" cy="24622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1000" b="1" i="0" u="none" strike="noStrike" spc="-1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２</a:t>
                  </a:r>
                  <a:r>
                    <a:rPr lang="ja-JP" altLang="en-US" sz="7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缶</a:t>
                  </a:r>
                  <a:r>
                    <a:rPr lang="ja-JP" altLang="en-US" sz="700" b="1" i="0" u="none" strike="noStrike" spc="-30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式</a:t>
                  </a:r>
                  <a:r>
                    <a:rPr lang="ja-JP" altLang="en-US" sz="600" b="1" i="0" u="none" strike="noStrike" spc="50" dirty="0">
                      <a:latin typeface="BIZ UDゴシック" panose="020B0400000000000000" pitchFamily="49" charset="-128"/>
                      <a:ea typeface="BIZ UDゴシック" panose="020B0400000000000000" pitchFamily="49" charset="-128"/>
                    </a:rPr>
                    <a:t>（シルバー）</a:t>
                  </a:r>
                  <a:endParaRPr lang="ja-JP" altLang="en-US" sz="600" b="1" spc="50" dirty="0">
                    <a:latin typeface="BIZ UDゴシック" panose="020B0400000000000000" pitchFamily="49" charset="-128"/>
                    <a:ea typeface="BIZ UDゴシック" panose="020B0400000000000000" pitchFamily="49" charset="-128"/>
                  </a:endParaRPr>
                </a:p>
              </p:txBody>
            </p:sp>
          </p:grpSp>
          <p:grpSp>
            <p:nvGrpSpPr>
              <p:cNvPr id="92" name="グループ化 91">
                <a:extLst>
                  <a:ext uri="{FF2B5EF4-FFF2-40B4-BE49-F238E27FC236}">
                    <a16:creationId xmlns:a16="http://schemas.microsoft.com/office/drawing/2014/main" id="{B1227C8A-0C55-A8E3-63A9-3683BF348908}"/>
                  </a:ext>
                </a:extLst>
              </p:cNvPr>
              <p:cNvGrpSpPr/>
              <p:nvPr/>
            </p:nvGrpSpPr>
            <p:grpSpPr>
              <a:xfrm>
                <a:off x="6185409" y="4940997"/>
                <a:ext cx="890884" cy="238527"/>
                <a:chOff x="928880" y="1538675"/>
                <a:chExt cx="890884" cy="238527"/>
              </a:xfrm>
            </p:grpSpPr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11E27F61-D47F-B018-CAFF-C587E3432B2E}"/>
                    </a:ext>
                  </a:extLst>
                </p:cNvPr>
                <p:cNvSpPr/>
                <p:nvPr/>
              </p:nvSpPr>
              <p:spPr>
                <a:xfrm>
                  <a:off x="928880" y="1585704"/>
                  <a:ext cx="890884" cy="12489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95" name="テキスト ボックス 94">
                  <a:extLst>
                    <a:ext uri="{FF2B5EF4-FFF2-40B4-BE49-F238E27FC236}">
                      <a16:creationId xmlns:a16="http://schemas.microsoft.com/office/drawing/2014/main" id="{07F0F03F-5C57-82B6-8183-DD25953F09E7}"/>
                    </a:ext>
                  </a:extLst>
                </p:cNvPr>
                <p:cNvSpPr txBox="1"/>
                <p:nvPr/>
              </p:nvSpPr>
              <p:spPr>
                <a:xfrm>
                  <a:off x="1000139" y="1538675"/>
                  <a:ext cx="768723" cy="23852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ja-JP" altLang="en-US" sz="950" b="1" i="0" u="none" strike="noStrike" spc="-100" dirty="0">
                      <a:solidFill>
                        <a:srgbClr val="CF0000"/>
                      </a:solidFill>
                      <a:latin typeface="ShinGoPro-Medium"/>
                    </a:rPr>
                    <a:t>フルオート</a:t>
                  </a:r>
                  <a:endParaRPr lang="ja-JP" altLang="en-US" sz="950" b="1" spc="-100" dirty="0"/>
                </a:p>
              </p:txBody>
            </p:sp>
          </p:grpSp>
        </p:grp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E5752F39-B03B-BF70-E305-886CA12AF119}"/>
                </a:ext>
              </a:extLst>
            </p:cNvPr>
            <p:cNvCxnSpPr/>
            <p:nvPr/>
          </p:nvCxnSpPr>
          <p:spPr>
            <a:xfrm flipH="1">
              <a:off x="5116064" y="4947881"/>
              <a:ext cx="2143765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3" name="テキスト ボックス 212">
            <a:extLst>
              <a:ext uri="{FF2B5EF4-FFF2-40B4-BE49-F238E27FC236}">
                <a16:creationId xmlns:a16="http://schemas.microsoft.com/office/drawing/2014/main" id="{3F058DFF-2C32-7C89-2840-E4066EFBD556}"/>
              </a:ext>
            </a:extLst>
          </p:cNvPr>
          <p:cNvSpPr txBox="1"/>
          <p:nvPr/>
        </p:nvSpPr>
        <p:spPr>
          <a:xfrm>
            <a:off x="218559" y="2680596"/>
            <a:ext cx="1117661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CHP-HXE37AZ2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41" name="グループ化 240">
            <a:extLst>
              <a:ext uri="{FF2B5EF4-FFF2-40B4-BE49-F238E27FC236}">
                <a16:creationId xmlns:a16="http://schemas.microsoft.com/office/drawing/2014/main" id="{FD9AB4F1-CEB3-7A4D-9736-4C67129C3CC1}"/>
              </a:ext>
            </a:extLst>
          </p:cNvPr>
          <p:cNvGrpSpPr/>
          <p:nvPr/>
        </p:nvGrpSpPr>
        <p:grpSpPr>
          <a:xfrm>
            <a:off x="171689" y="2975457"/>
            <a:ext cx="2407402" cy="1073427"/>
            <a:chOff x="171689" y="2975457"/>
            <a:chExt cx="2407402" cy="1073427"/>
          </a:xfrm>
        </p:grpSpPr>
        <p:grpSp>
          <p:nvGrpSpPr>
            <p:cNvPr id="217" name="グループ化 216">
              <a:extLst>
                <a:ext uri="{FF2B5EF4-FFF2-40B4-BE49-F238E27FC236}">
                  <a16:creationId xmlns:a16="http://schemas.microsoft.com/office/drawing/2014/main" id="{366936A1-DAAA-9B9C-3B78-F09423C5A755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214" name="矢印: 五方向 213">
                <a:extLst>
                  <a:ext uri="{FF2B5EF4-FFF2-40B4-BE49-F238E27FC236}">
                    <a16:creationId xmlns:a16="http://schemas.microsoft.com/office/drawing/2014/main" id="{4825227A-67DE-69C2-2342-4EEAB3866BD9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16" name="テキスト ボックス 215">
                <a:extLst>
                  <a:ext uri="{FF2B5EF4-FFF2-40B4-BE49-F238E27FC236}">
                    <a16:creationId xmlns:a16="http://schemas.microsoft.com/office/drawing/2014/main" id="{C8B425C6-140D-E2D3-43E1-1889B27D1D1A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19" name="テキスト ボックス 218">
              <a:extLst>
                <a:ext uri="{FF2B5EF4-FFF2-40B4-BE49-F238E27FC236}">
                  <a16:creationId xmlns:a16="http://schemas.microsoft.com/office/drawing/2014/main" id="{BF891EE3-175E-EDE5-044F-45F2591DEC39}"/>
                </a:ext>
              </a:extLst>
            </p:cNvPr>
            <p:cNvSpPr txBox="1"/>
            <p:nvPr/>
          </p:nvSpPr>
          <p:spPr>
            <a:xfrm>
              <a:off x="662858" y="2975457"/>
              <a:ext cx="1916233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CHP-HXE37AZ2</a:t>
              </a:r>
              <a:endParaRPr lang="ja-JP" altLang="en-US" sz="1500" spc="100" dirty="0"/>
            </a:p>
          </p:txBody>
        </p:sp>
        <p:sp>
          <p:nvSpPr>
            <p:cNvPr id="225" name="テキスト ボックス 224">
              <a:extLst>
                <a:ext uri="{FF2B5EF4-FFF2-40B4-BE49-F238E27FC236}">
                  <a16:creationId xmlns:a16="http://schemas.microsoft.com/office/drawing/2014/main" id="{E424FF6C-6457-7FAD-82A8-460671CBEABA}"/>
                </a:ext>
              </a:extLst>
            </p:cNvPr>
            <p:cNvSpPr txBox="1"/>
            <p:nvPr/>
          </p:nvSpPr>
          <p:spPr>
            <a:xfrm>
              <a:off x="207633" y="3210138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31" name="テキスト ボックス 230">
              <a:extLst>
                <a:ext uri="{FF2B5EF4-FFF2-40B4-BE49-F238E27FC236}">
                  <a16:creationId xmlns:a16="http://schemas.microsoft.com/office/drawing/2014/main" id="{870CA35D-1D6F-48D2-670A-AEAACC37D797}"/>
                </a:ext>
              </a:extLst>
            </p:cNvPr>
            <p:cNvSpPr txBox="1"/>
            <p:nvPr/>
          </p:nvSpPr>
          <p:spPr>
            <a:xfrm>
              <a:off x="190707" y="3388337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43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9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309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0" name="グループ化 239">
              <a:extLst>
                <a:ext uri="{FF2B5EF4-FFF2-40B4-BE49-F238E27FC236}">
                  <a16:creationId xmlns:a16="http://schemas.microsoft.com/office/drawing/2014/main" id="{18FE0D15-CDE8-91D8-FC6B-C9689FE4D791}"/>
                </a:ext>
              </a:extLst>
            </p:cNvPr>
            <p:cNvGrpSpPr/>
            <p:nvPr/>
          </p:nvGrpSpPr>
          <p:grpSpPr>
            <a:xfrm>
              <a:off x="171689" y="3625085"/>
              <a:ext cx="2368359" cy="423799"/>
              <a:chOff x="171689" y="3592565"/>
              <a:chExt cx="2368359" cy="423799"/>
            </a:xfrm>
          </p:grpSpPr>
          <p:grpSp>
            <p:nvGrpSpPr>
              <p:cNvPr id="237" name="グループ化 236">
                <a:extLst>
                  <a:ext uri="{FF2B5EF4-FFF2-40B4-BE49-F238E27FC236}">
                    <a16:creationId xmlns:a16="http://schemas.microsoft.com/office/drawing/2014/main" id="{91A97571-2092-F529-BA9B-712BC5140214}"/>
                  </a:ext>
                </a:extLst>
              </p:cNvPr>
              <p:cNvGrpSpPr/>
              <p:nvPr/>
            </p:nvGrpSpPr>
            <p:grpSpPr>
              <a:xfrm>
                <a:off x="171689" y="359256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32" name="四角形: 角を丸くする 231">
                  <a:extLst>
                    <a:ext uri="{FF2B5EF4-FFF2-40B4-BE49-F238E27FC236}">
                      <a16:creationId xmlns:a16="http://schemas.microsoft.com/office/drawing/2014/main" id="{452D7180-1B70-04A8-C657-18A6E97D1E3C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3" name="楕円 232">
                  <a:extLst>
                    <a:ext uri="{FF2B5EF4-FFF2-40B4-BE49-F238E27FC236}">
                      <a16:creationId xmlns:a16="http://schemas.microsoft.com/office/drawing/2014/main" id="{843A6493-0168-89BA-7DF2-EC02F57CC4F5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36" name="テキスト ボックス 235">
                  <a:extLst>
                    <a:ext uri="{FF2B5EF4-FFF2-40B4-BE49-F238E27FC236}">
                      <a16:creationId xmlns:a16="http://schemas.microsoft.com/office/drawing/2014/main" id="{D6BAE5D8-8549-A767-22DF-BCECCF74106B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  <p:sp>
            <p:nvSpPr>
              <p:cNvPr id="239" name="テキスト ボックス 238">
                <a:extLst>
                  <a:ext uri="{FF2B5EF4-FFF2-40B4-BE49-F238E27FC236}">
                    <a16:creationId xmlns:a16="http://schemas.microsoft.com/office/drawing/2014/main" id="{BA2AAFBE-2E0A-B780-1E91-D83359448FF8}"/>
                  </a:ext>
                </a:extLst>
              </p:cNvPr>
              <p:cNvSpPr txBox="1"/>
              <p:nvPr/>
            </p:nvSpPr>
            <p:spPr>
              <a:xfrm>
                <a:off x="680598" y="3647032"/>
                <a:ext cx="185945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8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0,000,000</a:t>
                </a:r>
                <a:r>
                  <a:rPr lang="ja-JP" altLang="en-US" sz="1200" b="1" i="0" u="none" strike="noStrike" spc="200" dirty="0">
                    <a:solidFill>
                      <a:srgbClr val="E60012"/>
                    </a:solidFill>
                    <a:latin typeface="GothicMB101Pro-Medium"/>
                  </a:rPr>
                  <a:t>円</a:t>
                </a:r>
                <a:endParaRPr lang="ja-JP" altLang="en-US" sz="1200" b="1" spc="200" dirty="0">
                  <a:solidFill>
                    <a:srgbClr val="E60012"/>
                  </a:solidFill>
                </a:endParaRPr>
              </a:p>
            </p:txBody>
          </p:sp>
        </p:grpSp>
      </p:grpSp>
      <p:grpSp>
        <p:nvGrpSpPr>
          <p:cNvPr id="242" name="グループ化 241">
            <a:extLst>
              <a:ext uri="{FF2B5EF4-FFF2-40B4-BE49-F238E27FC236}">
                <a16:creationId xmlns:a16="http://schemas.microsoft.com/office/drawing/2014/main" id="{AD52A76A-9EB4-8886-D917-61BD03CCAD37}"/>
              </a:ext>
            </a:extLst>
          </p:cNvPr>
          <p:cNvGrpSpPr/>
          <p:nvPr/>
        </p:nvGrpSpPr>
        <p:grpSpPr>
          <a:xfrm>
            <a:off x="171689" y="4038824"/>
            <a:ext cx="2390918" cy="1046048"/>
            <a:chOff x="171689" y="2975457"/>
            <a:chExt cx="2390918" cy="1046048"/>
          </a:xfrm>
        </p:grpSpPr>
        <p:grpSp>
          <p:nvGrpSpPr>
            <p:cNvPr id="243" name="グループ化 242">
              <a:extLst>
                <a:ext uri="{FF2B5EF4-FFF2-40B4-BE49-F238E27FC236}">
                  <a16:creationId xmlns:a16="http://schemas.microsoft.com/office/drawing/2014/main" id="{95EE6CB3-8842-4F33-EC55-05CD91C0B9C5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254" name="矢印: 五方向 253">
                <a:extLst>
                  <a:ext uri="{FF2B5EF4-FFF2-40B4-BE49-F238E27FC236}">
                    <a16:creationId xmlns:a16="http://schemas.microsoft.com/office/drawing/2014/main" id="{20355EDE-257A-EC75-0BB0-8B96350F52A6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5" name="テキスト ボックス 254">
                <a:extLst>
                  <a:ext uri="{FF2B5EF4-FFF2-40B4-BE49-F238E27FC236}">
                    <a16:creationId xmlns:a16="http://schemas.microsoft.com/office/drawing/2014/main" id="{D325C86A-5DA8-09DD-D6FC-0DECE693AAC5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44" name="テキスト ボックス 243">
              <a:extLst>
                <a:ext uri="{FF2B5EF4-FFF2-40B4-BE49-F238E27FC236}">
                  <a16:creationId xmlns:a16="http://schemas.microsoft.com/office/drawing/2014/main" id="{4B6FF422-CD1A-FF31-F01E-601263948FF7}"/>
                </a:ext>
              </a:extLst>
            </p:cNvPr>
            <p:cNvSpPr txBox="1"/>
            <p:nvPr/>
          </p:nvSpPr>
          <p:spPr>
            <a:xfrm>
              <a:off x="662859" y="2975457"/>
              <a:ext cx="189974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CHP-HXE46AZ2</a:t>
              </a:r>
              <a:endParaRPr lang="ja-JP" altLang="en-US" sz="1500" spc="100" dirty="0"/>
            </a:p>
          </p:txBody>
        </p:sp>
        <p:sp>
          <p:nvSpPr>
            <p:cNvPr id="245" name="テキスト ボックス 244">
              <a:extLst>
                <a:ext uri="{FF2B5EF4-FFF2-40B4-BE49-F238E27FC236}">
                  <a16:creationId xmlns:a16="http://schemas.microsoft.com/office/drawing/2014/main" id="{18888899-5991-46CE-A6B4-9DE2459FAC0E}"/>
                </a:ext>
              </a:extLst>
            </p:cNvPr>
            <p:cNvSpPr txBox="1"/>
            <p:nvPr/>
          </p:nvSpPr>
          <p:spPr>
            <a:xfrm>
              <a:off x="218559" y="3201526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47" name="テキスト ボックス 246">
              <a:extLst>
                <a:ext uri="{FF2B5EF4-FFF2-40B4-BE49-F238E27FC236}">
                  <a16:creationId xmlns:a16="http://schemas.microsoft.com/office/drawing/2014/main" id="{08C8FA54-72A1-3FB7-0283-D4EB691D8466}"/>
                </a:ext>
              </a:extLst>
            </p:cNvPr>
            <p:cNvSpPr txBox="1"/>
            <p:nvPr/>
          </p:nvSpPr>
          <p:spPr>
            <a:xfrm>
              <a:off x="253045" y="3392002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555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414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49" name="グループ化 248">
              <a:extLst>
                <a:ext uri="{FF2B5EF4-FFF2-40B4-BE49-F238E27FC236}">
                  <a16:creationId xmlns:a16="http://schemas.microsoft.com/office/drawing/2014/main" id="{F0B49421-69A7-5F90-2611-E2C4BDD5A28D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51" name="四角形: 角を丸くする 250">
                <a:extLst>
                  <a:ext uri="{FF2B5EF4-FFF2-40B4-BE49-F238E27FC236}">
                    <a16:creationId xmlns:a16="http://schemas.microsoft.com/office/drawing/2014/main" id="{1844816D-8E53-2F8A-D06D-6FEE95EB4077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2" name="楕円 251">
                <a:extLst>
                  <a:ext uri="{FF2B5EF4-FFF2-40B4-BE49-F238E27FC236}">
                    <a16:creationId xmlns:a16="http://schemas.microsoft.com/office/drawing/2014/main" id="{E1599AE1-4E96-BCE2-EAD0-A84041546D5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3" name="テキスト ボックス 252">
                <a:extLst>
                  <a:ext uri="{FF2B5EF4-FFF2-40B4-BE49-F238E27FC236}">
                    <a16:creationId xmlns:a16="http://schemas.microsoft.com/office/drawing/2014/main" id="{D542752A-DBF5-D3F7-A4BB-764F786B79EC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256" name="グループ化 255">
            <a:extLst>
              <a:ext uri="{FF2B5EF4-FFF2-40B4-BE49-F238E27FC236}">
                <a16:creationId xmlns:a16="http://schemas.microsoft.com/office/drawing/2014/main" id="{C11469AC-C3E8-FB92-7BE4-1D8E536C038A}"/>
              </a:ext>
            </a:extLst>
          </p:cNvPr>
          <p:cNvGrpSpPr/>
          <p:nvPr/>
        </p:nvGrpSpPr>
        <p:grpSpPr>
          <a:xfrm>
            <a:off x="171689" y="7014250"/>
            <a:ext cx="2244708" cy="1046048"/>
            <a:chOff x="171689" y="2975457"/>
            <a:chExt cx="2244708" cy="1046048"/>
          </a:xfrm>
        </p:grpSpPr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2BAC392C-2220-F751-6836-0EF5C89C83C8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268" name="矢印: 五方向 267">
                <a:extLst>
                  <a:ext uri="{FF2B5EF4-FFF2-40B4-BE49-F238E27FC236}">
                    <a16:creationId xmlns:a16="http://schemas.microsoft.com/office/drawing/2014/main" id="{E54F47A0-E66F-3216-9947-A44A47279214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9" name="テキスト ボックス 268">
                <a:extLst>
                  <a:ext uri="{FF2B5EF4-FFF2-40B4-BE49-F238E27FC236}">
                    <a16:creationId xmlns:a16="http://schemas.microsoft.com/office/drawing/2014/main" id="{CF5F101E-693C-719E-9F0B-FE309D7809D2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258" name="テキスト ボックス 257">
              <a:extLst>
                <a:ext uri="{FF2B5EF4-FFF2-40B4-BE49-F238E27FC236}">
                  <a16:creationId xmlns:a16="http://schemas.microsoft.com/office/drawing/2014/main" id="{8CB7D332-F959-5F4E-0CF0-2C944975E779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CHP-37AZ2</a:t>
              </a:r>
              <a:endParaRPr lang="ja-JP" altLang="en-US" sz="1500" spc="100" dirty="0"/>
            </a:p>
          </p:txBody>
        </p:sp>
        <p:sp>
          <p:nvSpPr>
            <p:cNvPr id="259" name="テキスト ボックス 258">
              <a:extLst>
                <a:ext uri="{FF2B5EF4-FFF2-40B4-BE49-F238E27FC236}">
                  <a16:creationId xmlns:a16="http://schemas.microsoft.com/office/drawing/2014/main" id="{E7493B6B-3AB9-2335-4E7E-492636A83BB1}"/>
                </a:ext>
              </a:extLst>
            </p:cNvPr>
            <p:cNvSpPr txBox="1"/>
            <p:nvPr/>
          </p:nvSpPr>
          <p:spPr>
            <a:xfrm>
              <a:off x="207633" y="3202117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61" name="テキスト ボックス 260">
              <a:extLst>
                <a:ext uri="{FF2B5EF4-FFF2-40B4-BE49-F238E27FC236}">
                  <a16:creationId xmlns:a16="http://schemas.microsoft.com/office/drawing/2014/main" id="{B555CAFD-66CC-7E35-5BC1-97A005E08126}"/>
                </a:ext>
              </a:extLst>
            </p:cNvPr>
            <p:cNvSpPr txBox="1"/>
            <p:nvPr/>
          </p:nvSpPr>
          <p:spPr>
            <a:xfrm>
              <a:off x="225051" y="3388236"/>
              <a:ext cx="159266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238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126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63" name="グループ化 262">
              <a:extLst>
                <a:ext uri="{FF2B5EF4-FFF2-40B4-BE49-F238E27FC236}">
                  <a16:creationId xmlns:a16="http://schemas.microsoft.com/office/drawing/2014/main" id="{70AC3D5C-78ED-A6BC-54D4-8F12001CDD3F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65" name="四角形: 角を丸くする 264">
                <a:extLst>
                  <a:ext uri="{FF2B5EF4-FFF2-40B4-BE49-F238E27FC236}">
                    <a16:creationId xmlns:a16="http://schemas.microsoft.com/office/drawing/2014/main" id="{C8439F51-FF44-7874-CA20-82D52BB33A60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6" name="楕円 265">
                <a:extLst>
                  <a:ext uri="{FF2B5EF4-FFF2-40B4-BE49-F238E27FC236}">
                    <a16:creationId xmlns:a16="http://schemas.microsoft.com/office/drawing/2014/main" id="{12DB6303-91BB-9143-A7AE-A7DE5579D780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7" name="テキスト ボックス 266">
                <a:extLst>
                  <a:ext uri="{FF2B5EF4-FFF2-40B4-BE49-F238E27FC236}">
                    <a16:creationId xmlns:a16="http://schemas.microsoft.com/office/drawing/2014/main" id="{B71CEB84-9501-0754-67F7-42A364421928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270" name="テキスト ボックス 269">
            <a:extLst>
              <a:ext uri="{FF2B5EF4-FFF2-40B4-BE49-F238E27FC236}">
                <a16:creationId xmlns:a16="http://schemas.microsoft.com/office/drawing/2014/main" id="{498D2798-8478-8A4F-FE20-DADA8EC2269D}"/>
              </a:ext>
            </a:extLst>
          </p:cNvPr>
          <p:cNvSpPr txBox="1"/>
          <p:nvPr/>
        </p:nvSpPr>
        <p:spPr>
          <a:xfrm>
            <a:off x="211299" y="6797584"/>
            <a:ext cx="1011105" cy="298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CHP-46AZ2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grpSp>
        <p:nvGrpSpPr>
          <p:cNvPr id="271" name="グループ化 270">
            <a:extLst>
              <a:ext uri="{FF2B5EF4-FFF2-40B4-BE49-F238E27FC236}">
                <a16:creationId xmlns:a16="http://schemas.microsoft.com/office/drawing/2014/main" id="{3713FA63-B82D-48DF-0820-C4C29D15D8C7}"/>
              </a:ext>
            </a:extLst>
          </p:cNvPr>
          <p:cNvGrpSpPr/>
          <p:nvPr/>
        </p:nvGrpSpPr>
        <p:grpSpPr>
          <a:xfrm>
            <a:off x="171689" y="9111679"/>
            <a:ext cx="2244708" cy="1046048"/>
            <a:chOff x="171689" y="2975457"/>
            <a:chExt cx="2244708" cy="1046048"/>
          </a:xfrm>
        </p:grpSpPr>
        <p:grpSp>
          <p:nvGrpSpPr>
            <p:cNvPr id="272" name="グループ化 271">
              <a:extLst>
                <a:ext uri="{FF2B5EF4-FFF2-40B4-BE49-F238E27FC236}">
                  <a16:creationId xmlns:a16="http://schemas.microsoft.com/office/drawing/2014/main" id="{BE633ACD-4A10-0816-3E52-B32FF99EB195}"/>
                </a:ext>
              </a:extLst>
            </p:cNvPr>
            <p:cNvGrpSpPr/>
            <p:nvPr/>
          </p:nvGrpSpPr>
          <p:grpSpPr>
            <a:xfrm>
              <a:off x="296698" y="3018424"/>
              <a:ext cx="534183" cy="230832"/>
              <a:chOff x="292790" y="2852878"/>
              <a:chExt cx="534183" cy="230832"/>
            </a:xfrm>
          </p:grpSpPr>
          <p:sp>
            <p:nvSpPr>
              <p:cNvPr id="283" name="矢印: 五方向 282">
                <a:extLst>
                  <a:ext uri="{FF2B5EF4-FFF2-40B4-BE49-F238E27FC236}">
                    <a16:creationId xmlns:a16="http://schemas.microsoft.com/office/drawing/2014/main" id="{B476057A-3221-6907-B3B6-8B5B2721CEA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4" name="テキスト ボックス 283">
                <a:extLst>
                  <a:ext uri="{FF2B5EF4-FFF2-40B4-BE49-F238E27FC236}">
                    <a16:creationId xmlns:a16="http://schemas.microsoft.com/office/drawing/2014/main" id="{B871F68C-5AD1-13DE-A3FE-C5B3FCB5C0AE}"/>
                  </a:ext>
                </a:extLst>
              </p:cNvPr>
              <p:cNvSpPr txBox="1"/>
              <p:nvPr/>
            </p:nvSpPr>
            <p:spPr>
              <a:xfrm>
                <a:off x="292790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273" name="テキスト ボックス 272">
              <a:extLst>
                <a:ext uri="{FF2B5EF4-FFF2-40B4-BE49-F238E27FC236}">
                  <a16:creationId xmlns:a16="http://schemas.microsoft.com/office/drawing/2014/main" id="{9DD3D7EF-FE01-0809-193C-1AA8B54AE7CC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CHP-46AZ2</a:t>
              </a:r>
            </a:p>
          </p:txBody>
        </p:sp>
        <p:sp>
          <p:nvSpPr>
            <p:cNvPr id="274" name="テキスト ボックス 273">
              <a:extLst>
                <a:ext uri="{FF2B5EF4-FFF2-40B4-BE49-F238E27FC236}">
                  <a16:creationId xmlns:a16="http://schemas.microsoft.com/office/drawing/2014/main" id="{0C925931-988D-F083-FE52-EDD04E9B351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276" name="テキスト ボックス 275">
              <a:extLst>
                <a:ext uri="{FF2B5EF4-FFF2-40B4-BE49-F238E27FC236}">
                  <a16:creationId xmlns:a16="http://schemas.microsoft.com/office/drawing/2014/main" id="{E7E4A564-5267-839A-F2AA-AA4E41947EF7}"/>
                </a:ext>
              </a:extLst>
            </p:cNvPr>
            <p:cNvSpPr txBox="1"/>
            <p:nvPr/>
          </p:nvSpPr>
          <p:spPr>
            <a:xfrm>
              <a:off x="225051" y="3355936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1,2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71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1,1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56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278" name="グループ化 277">
              <a:extLst>
                <a:ext uri="{FF2B5EF4-FFF2-40B4-BE49-F238E27FC236}">
                  <a16:creationId xmlns:a16="http://schemas.microsoft.com/office/drawing/2014/main" id="{4F7C80F2-9F77-E819-4EE8-C7AA6A90EA2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280" name="四角形: 角を丸くする 279">
                <a:extLst>
                  <a:ext uri="{FF2B5EF4-FFF2-40B4-BE49-F238E27FC236}">
                    <a16:creationId xmlns:a16="http://schemas.microsoft.com/office/drawing/2014/main" id="{31195658-D147-3C2B-635C-18B73E5BCD92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1" name="楕円 280">
                <a:extLst>
                  <a:ext uri="{FF2B5EF4-FFF2-40B4-BE49-F238E27FC236}">
                    <a16:creationId xmlns:a16="http://schemas.microsoft.com/office/drawing/2014/main" id="{0A768E6C-ACC0-D765-6F06-0A17A0015BE2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2" name="テキスト ボックス 281">
                <a:extLst>
                  <a:ext uri="{FF2B5EF4-FFF2-40B4-BE49-F238E27FC236}">
                    <a16:creationId xmlns:a16="http://schemas.microsoft.com/office/drawing/2014/main" id="{D8F20651-3A43-DFDA-87DF-AFAB8DEA880D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00" name="グループ化 299">
            <a:extLst>
              <a:ext uri="{FF2B5EF4-FFF2-40B4-BE49-F238E27FC236}">
                <a16:creationId xmlns:a16="http://schemas.microsoft.com/office/drawing/2014/main" id="{B006CAD6-ADC1-A869-2250-DC2427B15FA6}"/>
              </a:ext>
            </a:extLst>
          </p:cNvPr>
          <p:cNvGrpSpPr/>
          <p:nvPr/>
        </p:nvGrpSpPr>
        <p:grpSpPr>
          <a:xfrm>
            <a:off x="2596345" y="2974280"/>
            <a:ext cx="2373508" cy="1046048"/>
            <a:chOff x="171689" y="2975457"/>
            <a:chExt cx="2373508" cy="1046048"/>
          </a:xfrm>
        </p:grpSpPr>
        <p:grpSp>
          <p:nvGrpSpPr>
            <p:cNvPr id="301" name="グループ化 300">
              <a:extLst>
                <a:ext uri="{FF2B5EF4-FFF2-40B4-BE49-F238E27FC236}">
                  <a16:creationId xmlns:a16="http://schemas.microsoft.com/office/drawing/2014/main" id="{F65FFAD6-79AE-6BEF-BCAC-8B399F4149CD}"/>
                </a:ext>
              </a:extLst>
            </p:cNvPr>
            <p:cNvGrpSpPr/>
            <p:nvPr/>
          </p:nvGrpSpPr>
          <p:grpSpPr>
            <a:xfrm>
              <a:off x="296698" y="3025798"/>
              <a:ext cx="534183" cy="230832"/>
              <a:chOff x="292790" y="2860252"/>
              <a:chExt cx="534183" cy="230832"/>
            </a:xfrm>
          </p:grpSpPr>
          <p:sp>
            <p:nvSpPr>
              <p:cNvPr id="312" name="矢印: 五方向 311">
                <a:extLst>
                  <a:ext uri="{FF2B5EF4-FFF2-40B4-BE49-F238E27FC236}">
                    <a16:creationId xmlns:a16="http://schemas.microsoft.com/office/drawing/2014/main" id="{80E585F9-8D1E-3A77-137A-A525351EEAD5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3" name="テキスト ボックス 312">
                <a:extLst>
                  <a:ext uri="{FF2B5EF4-FFF2-40B4-BE49-F238E27FC236}">
                    <a16:creationId xmlns:a16="http://schemas.microsoft.com/office/drawing/2014/main" id="{757D8D04-0397-72F9-DDAD-D187B87E0E76}"/>
                  </a:ext>
                </a:extLst>
              </p:cNvPr>
              <p:cNvSpPr txBox="1"/>
              <p:nvPr/>
            </p:nvSpPr>
            <p:spPr>
              <a:xfrm>
                <a:off x="292790" y="2860252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02" name="テキスト ボックス 301">
              <a:extLst>
                <a:ext uri="{FF2B5EF4-FFF2-40B4-BE49-F238E27FC236}">
                  <a16:creationId xmlns:a16="http://schemas.microsoft.com/office/drawing/2014/main" id="{3F58B26C-2D8A-D3DE-E215-D12FEE72A51D}"/>
                </a:ext>
              </a:extLst>
            </p:cNvPr>
            <p:cNvSpPr txBox="1"/>
            <p:nvPr/>
          </p:nvSpPr>
          <p:spPr>
            <a:xfrm>
              <a:off x="662859" y="2975457"/>
              <a:ext cx="1882338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CHP-ES46AZ2</a:t>
              </a:r>
              <a:endParaRPr lang="ja-JP" altLang="en-US" sz="1500" spc="100" dirty="0"/>
            </a:p>
          </p:txBody>
        </p:sp>
        <p:sp>
          <p:nvSpPr>
            <p:cNvPr id="303" name="テキスト ボックス 302">
              <a:extLst>
                <a:ext uri="{FF2B5EF4-FFF2-40B4-BE49-F238E27FC236}">
                  <a16:creationId xmlns:a16="http://schemas.microsoft.com/office/drawing/2014/main" id="{99D48B62-16F3-7044-4857-5F202C3AD8CF}"/>
                </a:ext>
              </a:extLst>
            </p:cNvPr>
            <p:cNvSpPr txBox="1"/>
            <p:nvPr/>
          </p:nvSpPr>
          <p:spPr>
            <a:xfrm>
              <a:off x="210466" y="3203798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05" name="テキスト ボックス 304">
              <a:extLst>
                <a:ext uri="{FF2B5EF4-FFF2-40B4-BE49-F238E27FC236}">
                  <a16:creationId xmlns:a16="http://schemas.microsoft.com/office/drawing/2014/main" id="{5B6563B1-F688-E4E2-6BC0-2ABF3D094DAC}"/>
                </a:ext>
              </a:extLst>
            </p:cNvPr>
            <p:cNvSpPr txBox="1"/>
            <p:nvPr/>
          </p:nvSpPr>
          <p:spPr>
            <a:xfrm>
              <a:off x="224820" y="3380838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474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340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07" name="グループ化 306">
              <a:extLst>
                <a:ext uri="{FF2B5EF4-FFF2-40B4-BE49-F238E27FC236}">
                  <a16:creationId xmlns:a16="http://schemas.microsoft.com/office/drawing/2014/main" id="{C2DCF634-D98C-1813-9A09-0B85971727FC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09" name="四角形: 角を丸くする 308">
                <a:extLst>
                  <a:ext uri="{FF2B5EF4-FFF2-40B4-BE49-F238E27FC236}">
                    <a16:creationId xmlns:a16="http://schemas.microsoft.com/office/drawing/2014/main" id="{63BFB612-1777-48FB-8AAF-258E2E01C6EF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0" name="楕円 309">
                <a:extLst>
                  <a:ext uri="{FF2B5EF4-FFF2-40B4-BE49-F238E27FC236}">
                    <a16:creationId xmlns:a16="http://schemas.microsoft.com/office/drawing/2014/main" id="{03304A21-A7BE-4513-5201-856AC31FBC6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1" name="テキスト ボックス 310">
                <a:extLst>
                  <a:ext uri="{FF2B5EF4-FFF2-40B4-BE49-F238E27FC236}">
                    <a16:creationId xmlns:a16="http://schemas.microsoft.com/office/drawing/2014/main" id="{D38C81B9-D044-E99D-9F11-5912C793A932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14" name="グループ化 313">
            <a:extLst>
              <a:ext uri="{FF2B5EF4-FFF2-40B4-BE49-F238E27FC236}">
                <a16:creationId xmlns:a16="http://schemas.microsoft.com/office/drawing/2014/main" id="{A0AF96BA-0E34-9435-4E76-2698E625EEB4}"/>
              </a:ext>
            </a:extLst>
          </p:cNvPr>
          <p:cNvGrpSpPr/>
          <p:nvPr/>
        </p:nvGrpSpPr>
        <p:grpSpPr>
          <a:xfrm>
            <a:off x="2585566" y="5943189"/>
            <a:ext cx="2408109" cy="1046048"/>
            <a:chOff x="171689" y="2975457"/>
            <a:chExt cx="2408109" cy="1046048"/>
          </a:xfrm>
        </p:grpSpPr>
        <p:grpSp>
          <p:nvGrpSpPr>
            <p:cNvPr id="315" name="グループ化 314">
              <a:extLst>
                <a:ext uri="{FF2B5EF4-FFF2-40B4-BE49-F238E27FC236}">
                  <a16:creationId xmlns:a16="http://schemas.microsoft.com/office/drawing/2014/main" id="{EFCE7438-5839-11C2-78DC-DF4AE5FBC792}"/>
                </a:ext>
              </a:extLst>
            </p:cNvPr>
            <p:cNvGrpSpPr/>
            <p:nvPr/>
          </p:nvGrpSpPr>
          <p:grpSpPr>
            <a:xfrm>
              <a:off x="289324" y="3018424"/>
              <a:ext cx="534183" cy="230832"/>
              <a:chOff x="285416" y="2852878"/>
              <a:chExt cx="534183" cy="230832"/>
            </a:xfrm>
          </p:grpSpPr>
          <p:sp>
            <p:nvSpPr>
              <p:cNvPr id="326" name="矢印: 五方向 325">
                <a:extLst>
                  <a:ext uri="{FF2B5EF4-FFF2-40B4-BE49-F238E27FC236}">
                    <a16:creationId xmlns:a16="http://schemas.microsoft.com/office/drawing/2014/main" id="{1A75EC59-4C6E-4FF9-726C-DACB6958D9DF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7" name="テキスト ボックス 326">
                <a:extLst>
                  <a:ext uri="{FF2B5EF4-FFF2-40B4-BE49-F238E27FC236}">
                    <a16:creationId xmlns:a16="http://schemas.microsoft.com/office/drawing/2014/main" id="{1DAF35EF-B7F3-F623-C39C-7BD5ED2979CC}"/>
                  </a:ext>
                </a:extLst>
              </p:cNvPr>
              <p:cNvSpPr txBox="1"/>
              <p:nvPr/>
            </p:nvSpPr>
            <p:spPr>
              <a:xfrm>
                <a:off x="285416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16" name="テキスト ボックス 315">
              <a:extLst>
                <a:ext uri="{FF2B5EF4-FFF2-40B4-BE49-F238E27FC236}">
                  <a16:creationId xmlns:a16="http://schemas.microsoft.com/office/drawing/2014/main" id="{F624BA93-013C-7676-0F1E-5616AFF82CC9}"/>
                </a:ext>
              </a:extLst>
            </p:cNvPr>
            <p:cNvSpPr txBox="1"/>
            <p:nvPr/>
          </p:nvSpPr>
          <p:spPr>
            <a:xfrm>
              <a:off x="662858" y="2975457"/>
              <a:ext cx="1916940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CHP-HXE37AZ2K</a:t>
              </a:r>
              <a:endParaRPr lang="ja-JP" altLang="en-US" sz="1500" spc="100" dirty="0"/>
            </a:p>
          </p:txBody>
        </p:sp>
        <p:sp>
          <p:nvSpPr>
            <p:cNvPr id="317" name="テキスト ボックス 316">
              <a:extLst>
                <a:ext uri="{FF2B5EF4-FFF2-40B4-BE49-F238E27FC236}">
                  <a16:creationId xmlns:a16="http://schemas.microsoft.com/office/drawing/2014/main" id="{5C7D32A2-806A-B4B6-D6D9-32FDF74092BB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19" name="テキスト ボックス 318">
              <a:extLst>
                <a:ext uri="{FF2B5EF4-FFF2-40B4-BE49-F238E27FC236}">
                  <a16:creationId xmlns:a16="http://schemas.microsoft.com/office/drawing/2014/main" id="{7C69BC31-E773-F797-5E4A-3242111143F1}"/>
                </a:ext>
              </a:extLst>
            </p:cNvPr>
            <p:cNvSpPr txBox="1"/>
            <p:nvPr/>
          </p:nvSpPr>
          <p:spPr>
            <a:xfrm>
              <a:off x="216662" y="3387040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485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350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21" name="グループ化 320">
              <a:extLst>
                <a:ext uri="{FF2B5EF4-FFF2-40B4-BE49-F238E27FC236}">
                  <a16:creationId xmlns:a16="http://schemas.microsoft.com/office/drawing/2014/main" id="{0DBF2E48-3375-DEC7-7BBB-38AE583FDF22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23" name="四角形: 角を丸くする 322">
                <a:extLst>
                  <a:ext uri="{FF2B5EF4-FFF2-40B4-BE49-F238E27FC236}">
                    <a16:creationId xmlns:a16="http://schemas.microsoft.com/office/drawing/2014/main" id="{7373982A-4DC8-E6A5-2B62-CFB015C0E586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4" name="楕円 323">
                <a:extLst>
                  <a:ext uri="{FF2B5EF4-FFF2-40B4-BE49-F238E27FC236}">
                    <a16:creationId xmlns:a16="http://schemas.microsoft.com/office/drawing/2014/main" id="{46027DF3-28D0-C7F6-410E-CC9CD1DD6A56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25" name="テキスト ボックス 324">
                <a:extLst>
                  <a:ext uri="{FF2B5EF4-FFF2-40B4-BE49-F238E27FC236}">
                    <a16:creationId xmlns:a16="http://schemas.microsoft.com/office/drawing/2014/main" id="{90891F31-CFBA-7612-EE88-511EBBD21786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28" name="グループ化 327">
            <a:extLst>
              <a:ext uri="{FF2B5EF4-FFF2-40B4-BE49-F238E27FC236}">
                <a16:creationId xmlns:a16="http://schemas.microsoft.com/office/drawing/2014/main" id="{664A3638-225C-9044-B2EE-C2CF8F5305C1}"/>
              </a:ext>
            </a:extLst>
          </p:cNvPr>
          <p:cNvGrpSpPr/>
          <p:nvPr/>
        </p:nvGrpSpPr>
        <p:grpSpPr>
          <a:xfrm>
            <a:off x="2585566" y="7017421"/>
            <a:ext cx="2380138" cy="1046048"/>
            <a:chOff x="171689" y="2975457"/>
            <a:chExt cx="2380138" cy="1046048"/>
          </a:xfrm>
        </p:grpSpPr>
        <p:grpSp>
          <p:nvGrpSpPr>
            <p:cNvPr id="329" name="グループ化 328">
              <a:extLst>
                <a:ext uri="{FF2B5EF4-FFF2-40B4-BE49-F238E27FC236}">
                  <a16:creationId xmlns:a16="http://schemas.microsoft.com/office/drawing/2014/main" id="{65F58578-7FDC-6272-CB19-C7980FE5D4B2}"/>
                </a:ext>
              </a:extLst>
            </p:cNvPr>
            <p:cNvGrpSpPr/>
            <p:nvPr/>
          </p:nvGrpSpPr>
          <p:grpSpPr>
            <a:xfrm>
              <a:off x="298731" y="3011050"/>
              <a:ext cx="539524" cy="230832"/>
              <a:chOff x="294823" y="2845504"/>
              <a:chExt cx="539524" cy="230832"/>
            </a:xfrm>
          </p:grpSpPr>
          <p:sp>
            <p:nvSpPr>
              <p:cNvPr id="340" name="矢印: 五方向 339">
                <a:extLst>
                  <a:ext uri="{FF2B5EF4-FFF2-40B4-BE49-F238E27FC236}">
                    <a16:creationId xmlns:a16="http://schemas.microsoft.com/office/drawing/2014/main" id="{2D8B09E6-83E5-AFF4-ADDF-F19BE80188CE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1" name="テキスト ボックス 340">
                <a:extLst>
                  <a:ext uri="{FF2B5EF4-FFF2-40B4-BE49-F238E27FC236}">
                    <a16:creationId xmlns:a16="http://schemas.microsoft.com/office/drawing/2014/main" id="{6667CB56-1C55-D68B-3F25-BBC361D9B205}"/>
                  </a:ext>
                </a:extLst>
              </p:cNvPr>
              <p:cNvSpPr txBox="1"/>
              <p:nvPr/>
            </p:nvSpPr>
            <p:spPr>
              <a:xfrm>
                <a:off x="300164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30" name="テキスト ボックス 329">
              <a:extLst>
                <a:ext uri="{FF2B5EF4-FFF2-40B4-BE49-F238E27FC236}">
                  <a16:creationId xmlns:a16="http://schemas.microsoft.com/office/drawing/2014/main" id="{10C9D66F-5DDA-C2B1-26EA-93C4AEA0FACC}"/>
                </a:ext>
              </a:extLst>
            </p:cNvPr>
            <p:cNvSpPr txBox="1"/>
            <p:nvPr/>
          </p:nvSpPr>
          <p:spPr>
            <a:xfrm>
              <a:off x="662858" y="2975457"/>
              <a:ext cx="1888969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CHP-HXE46AZ2K</a:t>
              </a:r>
              <a:endParaRPr lang="ja-JP" altLang="en-US" sz="1500" spc="100" dirty="0"/>
            </a:p>
          </p:txBody>
        </p:sp>
        <p:sp>
          <p:nvSpPr>
            <p:cNvPr id="331" name="テキスト ボックス 330">
              <a:extLst>
                <a:ext uri="{FF2B5EF4-FFF2-40B4-BE49-F238E27FC236}">
                  <a16:creationId xmlns:a16="http://schemas.microsoft.com/office/drawing/2014/main" id="{415376A1-DABA-071C-6FFB-28B11F7CDB3D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33" name="テキスト ボックス 332">
              <a:extLst>
                <a:ext uri="{FF2B5EF4-FFF2-40B4-BE49-F238E27FC236}">
                  <a16:creationId xmlns:a16="http://schemas.microsoft.com/office/drawing/2014/main" id="{AA108873-43D6-B4A1-D672-B8A91A79F174}"/>
                </a:ext>
              </a:extLst>
            </p:cNvPr>
            <p:cNvSpPr txBox="1"/>
            <p:nvPr/>
          </p:nvSpPr>
          <p:spPr>
            <a:xfrm>
              <a:off x="207488" y="3371358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600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455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35" name="グループ化 334">
              <a:extLst>
                <a:ext uri="{FF2B5EF4-FFF2-40B4-BE49-F238E27FC236}">
                  <a16:creationId xmlns:a16="http://schemas.microsoft.com/office/drawing/2014/main" id="{0D9FA8E3-B75F-5FCF-3467-571CE4CDA0A4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37" name="四角形: 角を丸くする 336">
                <a:extLst>
                  <a:ext uri="{FF2B5EF4-FFF2-40B4-BE49-F238E27FC236}">
                    <a16:creationId xmlns:a16="http://schemas.microsoft.com/office/drawing/2014/main" id="{54D5B7A2-0234-F610-E79A-474758802B5B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8" name="楕円 337">
                <a:extLst>
                  <a:ext uri="{FF2B5EF4-FFF2-40B4-BE49-F238E27FC236}">
                    <a16:creationId xmlns:a16="http://schemas.microsoft.com/office/drawing/2014/main" id="{9E4A1047-8C60-EEBA-685C-32A562DC97C1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39" name="テキスト ボックス 338">
                <a:extLst>
                  <a:ext uri="{FF2B5EF4-FFF2-40B4-BE49-F238E27FC236}">
                    <a16:creationId xmlns:a16="http://schemas.microsoft.com/office/drawing/2014/main" id="{BA373B6E-5612-C0F8-B190-DE045F3FE880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208D6BE1-E7C1-76B7-9CC4-90C007CF9F0D}"/>
              </a:ext>
            </a:extLst>
          </p:cNvPr>
          <p:cNvGrpSpPr/>
          <p:nvPr/>
        </p:nvGrpSpPr>
        <p:grpSpPr>
          <a:xfrm>
            <a:off x="5007013" y="2975457"/>
            <a:ext cx="2244708" cy="1046048"/>
            <a:chOff x="171689" y="2975457"/>
            <a:chExt cx="2244708" cy="1046048"/>
          </a:xfrm>
        </p:grpSpPr>
        <p:grpSp>
          <p:nvGrpSpPr>
            <p:cNvPr id="343" name="グループ化 342">
              <a:extLst>
                <a:ext uri="{FF2B5EF4-FFF2-40B4-BE49-F238E27FC236}">
                  <a16:creationId xmlns:a16="http://schemas.microsoft.com/office/drawing/2014/main" id="{8832F4FB-0AFC-055D-C8C3-CE1103189B32}"/>
                </a:ext>
              </a:extLst>
            </p:cNvPr>
            <p:cNvGrpSpPr/>
            <p:nvPr/>
          </p:nvGrpSpPr>
          <p:grpSpPr>
            <a:xfrm>
              <a:off x="296698" y="3011050"/>
              <a:ext cx="534183" cy="230832"/>
              <a:chOff x="292790" y="2845504"/>
              <a:chExt cx="534183" cy="230832"/>
            </a:xfrm>
          </p:grpSpPr>
          <p:sp>
            <p:nvSpPr>
              <p:cNvPr id="354" name="矢印: 五方向 353">
                <a:extLst>
                  <a:ext uri="{FF2B5EF4-FFF2-40B4-BE49-F238E27FC236}">
                    <a16:creationId xmlns:a16="http://schemas.microsoft.com/office/drawing/2014/main" id="{E516A830-ED87-8696-06EA-694FB48CB510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5" name="テキスト ボックス 354">
                <a:extLst>
                  <a:ext uri="{FF2B5EF4-FFF2-40B4-BE49-F238E27FC236}">
                    <a16:creationId xmlns:a16="http://schemas.microsoft.com/office/drawing/2014/main" id="{B5E41938-EAA9-318C-AB1C-8A7C467689E0}"/>
                  </a:ext>
                </a:extLst>
              </p:cNvPr>
              <p:cNvSpPr txBox="1"/>
              <p:nvPr/>
            </p:nvSpPr>
            <p:spPr>
              <a:xfrm>
                <a:off x="292790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370L</a:t>
                </a:r>
                <a:endParaRPr lang="ja-JP" altLang="en-US" sz="900" dirty="0"/>
              </a:p>
            </p:txBody>
          </p:sp>
        </p:grpSp>
        <p:sp>
          <p:nvSpPr>
            <p:cNvPr id="344" name="テキスト ボックス 343">
              <a:extLst>
                <a:ext uri="{FF2B5EF4-FFF2-40B4-BE49-F238E27FC236}">
                  <a16:creationId xmlns:a16="http://schemas.microsoft.com/office/drawing/2014/main" id="{0B2F6C1D-9F3B-56CE-49E5-B52396F3941F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CHP-E37AZ2</a:t>
              </a:r>
              <a:endParaRPr lang="ja-JP" altLang="en-US" sz="1500" spc="100" dirty="0"/>
            </a:p>
          </p:txBody>
        </p:sp>
        <p:sp>
          <p:nvSpPr>
            <p:cNvPr id="345" name="テキスト ボックス 344">
              <a:extLst>
                <a:ext uri="{FF2B5EF4-FFF2-40B4-BE49-F238E27FC236}">
                  <a16:creationId xmlns:a16="http://schemas.microsoft.com/office/drawing/2014/main" id="{660C4ED8-66D4-6296-1430-F21AD0850A4A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47" name="テキスト ボックス 346">
              <a:extLst>
                <a:ext uri="{FF2B5EF4-FFF2-40B4-BE49-F238E27FC236}">
                  <a16:creationId xmlns:a16="http://schemas.microsoft.com/office/drawing/2014/main" id="{CB543A4D-39FA-DBB3-8A30-D980C092B54F}"/>
                </a:ext>
              </a:extLst>
            </p:cNvPr>
            <p:cNvSpPr txBox="1"/>
            <p:nvPr/>
          </p:nvSpPr>
          <p:spPr>
            <a:xfrm>
              <a:off x="223736" y="338013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355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232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7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3DA2D179-51FF-ABC3-98D3-C92FABFA06F6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51" name="四角形: 角を丸くする 350">
                <a:extLst>
                  <a:ext uri="{FF2B5EF4-FFF2-40B4-BE49-F238E27FC236}">
                    <a16:creationId xmlns:a16="http://schemas.microsoft.com/office/drawing/2014/main" id="{0153399B-C698-8B24-8D54-617A1D751215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2" name="楕円 351">
                <a:extLst>
                  <a:ext uri="{FF2B5EF4-FFF2-40B4-BE49-F238E27FC236}">
                    <a16:creationId xmlns:a16="http://schemas.microsoft.com/office/drawing/2014/main" id="{45A71416-DC17-C513-9479-759E801888BF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66454E04-E223-3EA8-96AA-93B6535F31C1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56" name="グループ化 355">
            <a:extLst>
              <a:ext uri="{FF2B5EF4-FFF2-40B4-BE49-F238E27FC236}">
                <a16:creationId xmlns:a16="http://schemas.microsoft.com/office/drawing/2014/main" id="{191A8C67-807A-97C3-CF9D-66939418CD4B}"/>
              </a:ext>
            </a:extLst>
          </p:cNvPr>
          <p:cNvGrpSpPr/>
          <p:nvPr/>
        </p:nvGrpSpPr>
        <p:grpSpPr>
          <a:xfrm>
            <a:off x="5007013" y="4038824"/>
            <a:ext cx="2244708" cy="1046048"/>
            <a:chOff x="171689" y="2975457"/>
            <a:chExt cx="2244708" cy="1046048"/>
          </a:xfrm>
        </p:grpSpPr>
        <p:grpSp>
          <p:nvGrpSpPr>
            <p:cNvPr id="357" name="グループ化 356">
              <a:extLst>
                <a:ext uri="{FF2B5EF4-FFF2-40B4-BE49-F238E27FC236}">
                  <a16:creationId xmlns:a16="http://schemas.microsoft.com/office/drawing/2014/main" id="{C3EB86BF-E7D7-95CA-F921-24817E61AF0B}"/>
                </a:ext>
              </a:extLst>
            </p:cNvPr>
            <p:cNvGrpSpPr/>
            <p:nvPr/>
          </p:nvGrpSpPr>
          <p:grpSpPr>
            <a:xfrm>
              <a:off x="289324" y="3011050"/>
              <a:ext cx="534183" cy="230832"/>
              <a:chOff x="285416" y="2845504"/>
              <a:chExt cx="534183" cy="230832"/>
            </a:xfrm>
          </p:grpSpPr>
          <p:sp>
            <p:nvSpPr>
              <p:cNvPr id="368" name="矢印: 五方向 367">
                <a:extLst>
                  <a:ext uri="{FF2B5EF4-FFF2-40B4-BE49-F238E27FC236}">
                    <a16:creationId xmlns:a16="http://schemas.microsoft.com/office/drawing/2014/main" id="{C6EACE78-BFB1-46B3-DFF1-80543BB9196A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9" name="テキスト ボックス 368">
                <a:extLst>
                  <a:ext uri="{FF2B5EF4-FFF2-40B4-BE49-F238E27FC236}">
                    <a16:creationId xmlns:a16="http://schemas.microsoft.com/office/drawing/2014/main" id="{11C22E80-4F4A-B863-BF3A-B3C7178FC424}"/>
                  </a:ext>
                </a:extLst>
              </p:cNvPr>
              <p:cNvSpPr txBox="1"/>
              <p:nvPr/>
            </p:nvSpPr>
            <p:spPr>
              <a:xfrm>
                <a:off x="285416" y="2845504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460L</a:t>
                </a:r>
                <a:endParaRPr lang="ja-JP" altLang="en-US" sz="900" dirty="0"/>
              </a:p>
            </p:txBody>
          </p:sp>
        </p:grpSp>
        <p:sp>
          <p:nvSpPr>
            <p:cNvPr id="358" name="テキスト ボックス 357">
              <a:extLst>
                <a:ext uri="{FF2B5EF4-FFF2-40B4-BE49-F238E27FC236}">
                  <a16:creationId xmlns:a16="http://schemas.microsoft.com/office/drawing/2014/main" id="{BF1F5C8E-BAEA-7AB3-CA51-090D71FD1C53}"/>
                </a:ext>
              </a:extLst>
            </p:cNvPr>
            <p:cNvSpPr txBox="1"/>
            <p:nvPr/>
          </p:nvSpPr>
          <p:spPr>
            <a:xfrm>
              <a:off x="662859" y="2975457"/>
              <a:ext cx="1503822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CHP-E46AZ2</a:t>
              </a:r>
              <a:endParaRPr lang="ja-JP" altLang="en-US" sz="1500" spc="100" dirty="0"/>
            </a:p>
          </p:txBody>
        </p:sp>
        <p:sp>
          <p:nvSpPr>
            <p:cNvPr id="359" name="テキスト ボックス 358">
              <a:extLst>
                <a:ext uri="{FF2B5EF4-FFF2-40B4-BE49-F238E27FC236}">
                  <a16:creationId xmlns:a16="http://schemas.microsoft.com/office/drawing/2014/main" id="{E02B9415-8B33-5518-ADFB-904FA3240AB6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61" name="テキスト ボックス 360">
              <a:extLst>
                <a:ext uri="{FF2B5EF4-FFF2-40B4-BE49-F238E27FC236}">
                  <a16:creationId xmlns:a16="http://schemas.microsoft.com/office/drawing/2014/main" id="{20B6A806-665F-C131-8E90-60DD26EC11F2}"/>
                </a:ext>
              </a:extLst>
            </p:cNvPr>
            <p:cNvSpPr txBox="1"/>
            <p:nvPr/>
          </p:nvSpPr>
          <p:spPr>
            <a:xfrm>
              <a:off x="223736" y="3375154"/>
              <a:ext cx="1564847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474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340</a:t>
              </a:r>
              <a:r>
                <a:rPr lang="en-US" altLang="zh-CN" sz="8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63" name="グループ化 362">
              <a:extLst>
                <a:ext uri="{FF2B5EF4-FFF2-40B4-BE49-F238E27FC236}">
                  <a16:creationId xmlns:a16="http://schemas.microsoft.com/office/drawing/2014/main" id="{6122850A-1976-15CD-3FCC-3402D97D11C9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65" name="四角形: 角を丸くする 364">
                <a:extLst>
                  <a:ext uri="{FF2B5EF4-FFF2-40B4-BE49-F238E27FC236}">
                    <a16:creationId xmlns:a16="http://schemas.microsoft.com/office/drawing/2014/main" id="{E557616C-A664-5996-FD2B-0116C5C546EA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6" name="楕円 365">
                <a:extLst>
                  <a:ext uri="{FF2B5EF4-FFF2-40B4-BE49-F238E27FC236}">
                    <a16:creationId xmlns:a16="http://schemas.microsoft.com/office/drawing/2014/main" id="{CF627AEB-C661-845F-4948-4947BF7DAEA5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67" name="テキスト ボックス 366">
                <a:extLst>
                  <a:ext uri="{FF2B5EF4-FFF2-40B4-BE49-F238E27FC236}">
                    <a16:creationId xmlns:a16="http://schemas.microsoft.com/office/drawing/2014/main" id="{A45D1ED7-468D-3463-DFD3-E356B89FB644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grpSp>
        <p:nvGrpSpPr>
          <p:cNvPr id="370" name="グループ化 369">
            <a:extLst>
              <a:ext uri="{FF2B5EF4-FFF2-40B4-BE49-F238E27FC236}">
                <a16:creationId xmlns:a16="http://schemas.microsoft.com/office/drawing/2014/main" id="{4C4368F5-5D16-C8E0-9D47-FF2844357AD8}"/>
              </a:ext>
            </a:extLst>
          </p:cNvPr>
          <p:cNvGrpSpPr/>
          <p:nvPr/>
        </p:nvGrpSpPr>
        <p:grpSpPr>
          <a:xfrm>
            <a:off x="5004813" y="7016171"/>
            <a:ext cx="2419996" cy="1046048"/>
            <a:chOff x="171689" y="2975457"/>
            <a:chExt cx="2419996" cy="1046048"/>
          </a:xfrm>
        </p:grpSpPr>
        <p:grpSp>
          <p:nvGrpSpPr>
            <p:cNvPr id="371" name="グループ化 370">
              <a:extLst>
                <a:ext uri="{FF2B5EF4-FFF2-40B4-BE49-F238E27FC236}">
                  <a16:creationId xmlns:a16="http://schemas.microsoft.com/office/drawing/2014/main" id="{4291C6B9-A4E0-1351-8822-36D8E1E4D342}"/>
                </a:ext>
              </a:extLst>
            </p:cNvPr>
            <p:cNvGrpSpPr/>
            <p:nvPr/>
          </p:nvGrpSpPr>
          <p:grpSpPr>
            <a:xfrm>
              <a:off x="298731" y="3018424"/>
              <a:ext cx="539524" cy="230832"/>
              <a:chOff x="294823" y="2852878"/>
              <a:chExt cx="539524" cy="230832"/>
            </a:xfrm>
          </p:grpSpPr>
          <p:sp>
            <p:nvSpPr>
              <p:cNvPr id="382" name="矢印: 五方向 381">
                <a:extLst>
                  <a:ext uri="{FF2B5EF4-FFF2-40B4-BE49-F238E27FC236}">
                    <a16:creationId xmlns:a16="http://schemas.microsoft.com/office/drawing/2014/main" id="{23228597-BD74-59A7-D038-26386DF12E3B}"/>
                  </a:ext>
                </a:extLst>
              </p:cNvPr>
              <p:cNvSpPr/>
              <p:nvPr/>
            </p:nvSpPr>
            <p:spPr>
              <a:xfrm>
                <a:off x="294823" y="2907387"/>
                <a:ext cx="427072" cy="120848"/>
              </a:xfrm>
              <a:prstGeom prst="homePlate">
                <a:avLst>
                  <a:gd name="adj" fmla="val 34829"/>
                </a:avLst>
              </a:prstGeom>
              <a:solidFill>
                <a:srgbClr val="4472C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3" name="テキスト ボックス 382">
                <a:extLst>
                  <a:ext uri="{FF2B5EF4-FFF2-40B4-BE49-F238E27FC236}">
                    <a16:creationId xmlns:a16="http://schemas.microsoft.com/office/drawing/2014/main" id="{76778F4C-CB3F-D1AF-DC79-B0A5CC2E8A88}"/>
                  </a:ext>
                </a:extLst>
              </p:cNvPr>
              <p:cNvSpPr txBox="1"/>
              <p:nvPr/>
            </p:nvSpPr>
            <p:spPr>
              <a:xfrm>
                <a:off x="300164" y="2852878"/>
                <a:ext cx="534183" cy="230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900" b="0" i="0" u="none" strike="noStrike" baseline="0" dirty="0">
                    <a:solidFill>
                      <a:srgbClr val="FFFFFF"/>
                    </a:solidFill>
                    <a:latin typeface="GothicMB101Pro-Regular"/>
                  </a:rPr>
                  <a:t>300L</a:t>
                </a:r>
                <a:endParaRPr lang="ja-JP" altLang="en-US" sz="900" dirty="0"/>
              </a:p>
            </p:txBody>
          </p:sp>
        </p:grpSp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10FFA544-9F33-B395-136A-F799ABE14097}"/>
                </a:ext>
              </a:extLst>
            </p:cNvPr>
            <p:cNvSpPr txBox="1"/>
            <p:nvPr/>
          </p:nvSpPr>
          <p:spPr>
            <a:xfrm>
              <a:off x="662858" y="2975457"/>
              <a:ext cx="1928827" cy="3231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500" i="0" u="none" strike="noStrike" spc="100" dirty="0">
                  <a:solidFill>
                    <a:srgbClr val="262626"/>
                  </a:solidFill>
                  <a:latin typeface="AvenirNext-DemiBold"/>
                </a:rPr>
                <a:t>CHP-ED302AZ2</a:t>
              </a:r>
              <a:endParaRPr lang="ja-JP" altLang="en-US" sz="1500" spc="100" dirty="0"/>
            </a:p>
          </p:txBody>
        </p:sp>
        <p:sp>
          <p:nvSpPr>
            <p:cNvPr id="373" name="テキスト ボックス 372">
              <a:extLst>
                <a:ext uri="{FF2B5EF4-FFF2-40B4-BE49-F238E27FC236}">
                  <a16:creationId xmlns:a16="http://schemas.microsoft.com/office/drawing/2014/main" id="{799BDC4C-F0BD-45C9-BECA-1C73BB6C21D2}"/>
                </a:ext>
              </a:extLst>
            </p:cNvPr>
            <p:cNvSpPr txBox="1"/>
            <p:nvPr/>
          </p:nvSpPr>
          <p:spPr>
            <a:xfrm>
              <a:off x="203631" y="3183251"/>
              <a:ext cx="1359631" cy="2688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baseline="0" dirty="0">
                  <a:latin typeface="GothicMB101Pro-Regular"/>
                </a:rPr>
                <a:t>無線</a:t>
              </a:r>
              <a:r>
                <a:rPr lang="en-US" altLang="ja-JP" sz="700" b="1" i="0" u="none" strike="noStrike" baseline="0" dirty="0">
                  <a:latin typeface="GothicMB101Pro-Regular"/>
                </a:rPr>
                <a:t>LAN</a:t>
              </a:r>
              <a:r>
                <a:rPr lang="ja-JP" altLang="en-US" sz="550" b="1" i="0" u="none" strike="noStrike" baseline="0" dirty="0">
                  <a:latin typeface="GothicMB101Pro-Regular"/>
                </a:rPr>
                <a:t>対応</a:t>
              </a:r>
              <a:r>
                <a:rPr lang="ja-JP" altLang="en-US" sz="550" b="1" i="0" u="none" strike="noStrike" spc="-100" dirty="0">
                  <a:latin typeface="GothicMB101Pro-Regular"/>
                </a:rPr>
                <a:t>インターホンリモコン</a:t>
              </a:r>
            </a:p>
            <a:p>
              <a:pPr algn="l">
                <a:lnSpc>
                  <a:spcPts val="730"/>
                </a:lnSpc>
              </a:pPr>
              <a:r>
                <a:rPr lang="ja-JP" altLang="en-US" sz="550" b="1" i="0" u="none" strike="noStrike" spc="-20" dirty="0">
                  <a:latin typeface="GothicMB101Pro-Regular"/>
                </a:rPr>
                <a:t>セット付き 希望小売価格</a:t>
              </a:r>
              <a:endParaRPr kumimoji="1" lang="ja-JP" altLang="en-US" sz="550" b="1" spc="-20" dirty="0"/>
            </a:p>
          </p:txBody>
        </p:sp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7DCD8D6D-D79B-1D38-B076-843673B77986}"/>
                </a:ext>
              </a:extLst>
            </p:cNvPr>
            <p:cNvSpPr txBox="1"/>
            <p:nvPr/>
          </p:nvSpPr>
          <p:spPr>
            <a:xfrm>
              <a:off x="225936" y="3350068"/>
              <a:ext cx="1656481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280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</a:t>
              </a:r>
              <a:r>
                <a:rPr lang="en-US" altLang="ja-JP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4</a:t>
              </a:r>
              <a:r>
                <a:rPr lang="en-US" altLang="zh-CN" sz="10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00</a:t>
              </a:r>
              <a:r>
                <a:rPr lang="zh-CN" altLang="en-US" sz="700" b="1" i="0" u="none" strike="noStrike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（税抜</a:t>
              </a:r>
              <a:r>
                <a:rPr lang="en-US" altLang="zh-CN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1,</a:t>
              </a:r>
              <a:r>
                <a:rPr lang="en-US" altLang="ja-JP" sz="8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164</a:t>
              </a:r>
              <a:r>
                <a:rPr lang="en-US" altLang="zh-CN" sz="8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,000</a:t>
              </a:r>
              <a:r>
                <a:rPr lang="zh-CN" altLang="en-US" sz="600" b="1" i="0" u="none" strike="noStrike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円）</a:t>
              </a:r>
              <a:endParaRPr lang="ja-JP" altLang="en-US" sz="600" b="1" spc="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grpSp>
          <p:nvGrpSpPr>
            <p:cNvPr id="377" name="グループ化 376">
              <a:extLst>
                <a:ext uri="{FF2B5EF4-FFF2-40B4-BE49-F238E27FC236}">
                  <a16:creationId xmlns:a16="http://schemas.microsoft.com/office/drawing/2014/main" id="{5BED419A-559B-671E-7A3D-13D1B9D11BF1}"/>
                </a:ext>
              </a:extLst>
            </p:cNvPr>
            <p:cNvGrpSpPr/>
            <p:nvPr/>
          </p:nvGrpSpPr>
          <p:grpSpPr>
            <a:xfrm>
              <a:off x="171689" y="3625085"/>
              <a:ext cx="2244708" cy="396420"/>
              <a:chOff x="171689" y="3592565"/>
              <a:chExt cx="2244708" cy="396420"/>
            </a:xfrm>
          </p:grpSpPr>
          <p:sp>
            <p:nvSpPr>
              <p:cNvPr id="379" name="四角形: 角を丸くする 378">
                <a:extLst>
                  <a:ext uri="{FF2B5EF4-FFF2-40B4-BE49-F238E27FC236}">
                    <a16:creationId xmlns:a16="http://schemas.microsoft.com/office/drawing/2014/main" id="{E31CDA86-5414-E7C7-3094-EEA1A702E969}"/>
                  </a:ext>
                </a:extLst>
              </p:cNvPr>
              <p:cNvSpPr/>
              <p:nvPr/>
            </p:nvSpPr>
            <p:spPr>
              <a:xfrm>
                <a:off x="446014" y="3623071"/>
                <a:ext cx="1970383" cy="335408"/>
              </a:xfrm>
              <a:prstGeom prst="roundRect">
                <a:avLst>
                  <a:gd name="adj" fmla="val 10518"/>
                </a:avLst>
              </a:prstGeom>
              <a:noFill/>
              <a:ln w="22225">
                <a:solidFill>
                  <a:srgbClr val="E6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0" name="楕円 379">
                <a:extLst>
                  <a:ext uri="{FF2B5EF4-FFF2-40B4-BE49-F238E27FC236}">
                    <a16:creationId xmlns:a16="http://schemas.microsoft.com/office/drawing/2014/main" id="{78D70E14-A5FA-329F-5815-C2C35A90EE3E}"/>
                  </a:ext>
                </a:extLst>
              </p:cNvPr>
              <p:cNvSpPr/>
              <p:nvPr/>
            </p:nvSpPr>
            <p:spPr>
              <a:xfrm>
                <a:off x="298731" y="3592565"/>
                <a:ext cx="396420" cy="396420"/>
              </a:xfrm>
              <a:prstGeom prst="ellipse">
                <a:avLst/>
              </a:prstGeom>
              <a:solidFill>
                <a:srgbClr val="E60012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81" name="テキスト ボックス 380">
                <a:extLst>
                  <a:ext uri="{FF2B5EF4-FFF2-40B4-BE49-F238E27FC236}">
                    <a16:creationId xmlns:a16="http://schemas.microsoft.com/office/drawing/2014/main" id="{3C973CD8-3474-A66E-956F-29395DDA85FF}"/>
                  </a:ext>
                </a:extLst>
              </p:cNvPr>
              <p:cNvSpPr txBox="1"/>
              <p:nvPr/>
            </p:nvSpPr>
            <p:spPr>
              <a:xfrm rot="21019187">
                <a:off x="171689" y="3623578"/>
                <a:ext cx="62947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当店</a:t>
                </a:r>
              </a:p>
              <a:p>
                <a:pPr algn="ctr"/>
                <a:r>
                  <a:rPr lang="ja-JP" altLang="en-US" sz="700" b="1" i="0" u="none" strike="noStrike" baseline="0" dirty="0">
                    <a:solidFill>
                      <a:srgbClr val="FFFFFF"/>
                    </a:solidFill>
                    <a:latin typeface="GothicMB101Pro-DeBold"/>
                  </a:rPr>
                  <a:t>特別価格</a:t>
                </a:r>
                <a:endParaRPr lang="ja-JP" altLang="en-US" sz="700" dirty="0"/>
              </a:p>
            </p:txBody>
          </p:sp>
        </p:grpSp>
      </p:grp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408B7A03-3B67-C610-B544-AFC2F10F7ECB}"/>
              </a:ext>
            </a:extLst>
          </p:cNvPr>
          <p:cNvSpPr txBox="1"/>
          <p:nvPr/>
        </p:nvSpPr>
        <p:spPr>
          <a:xfrm>
            <a:off x="5059060" y="2665152"/>
            <a:ext cx="907529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CHP-E46AZ2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sp>
        <p:nvSpPr>
          <p:cNvPr id="429" name="テキスト ボックス 428">
            <a:extLst>
              <a:ext uri="{FF2B5EF4-FFF2-40B4-BE49-F238E27FC236}">
                <a16:creationId xmlns:a16="http://schemas.microsoft.com/office/drawing/2014/main" id="{D724CDEF-55D8-B7DE-4D21-B7B2B369746D}"/>
              </a:ext>
            </a:extLst>
          </p:cNvPr>
          <p:cNvSpPr txBox="1"/>
          <p:nvPr/>
        </p:nvSpPr>
        <p:spPr>
          <a:xfrm>
            <a:off x="2621365" y="5668085"/>
            <a:ext cx="1075245" cy="297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800"/>
              </a:lnSpc>
            </a:pPr>
            <a:r>
              <a:rPr lang="ja-JP" altLang="en-US" sz="600" b="1" i="0" u="none" strike="noStrike" baseline="0" dirty="0">
                <a:latin typeface="GothicBBBPro-Medium"/>
              </a:rPr>
              <a:t>写真は</a:t>
            </a:r>
          </a:p>
          <a:p>
            <a:pPr algn="l">
              <a:lnSpc>
                <a:spcPts val="800"/>
              </a:lnSpc>
            </a:pPr>
            <a:r>
              <a:rPr lang="en-US" altLang="ja-JP" sz="600" b="1" i="0" u="none" strike="noStrike" spc="-30" dirty="0">
                <a:latin typeface="GothicBBBPro-Medium"/>
              </a:rPr>
              <a:t>CHP-HXE37AZ2K</a:t>
            </a:r>
            <a:r>
              <a:rPr lang="ja-JP" altLang="en-US" sz="600" b="1" i="0" u="none" strike="noStrike" spc="-30" dirty="0">
                <a:latin typeface="GothicBBBPro-Medium"/>
              </a:rPr>
              <a:t>です。</a:t>
            </a:r>
            <a:endParaRPr lang="ja-JP" altLang="en-US" sz="600" b="1" spc="-30" dirty="0"/>
          </a:p>
        </p:txBody>
      </p:sp>
      <p:cxnSp>
        <p:nvCxnSpPr>
          <p:cNvPr id="447" name="直線コネクタ 446">
            <a:extLst>
              <a:ext uri="{FF2B5EF4-FFF2-40B4-BE49-F238E27FC236}">
                <a16:creationId xmlns:a16="http://schemas.microsoft.com/office/drawing/2014/main" id="{020E7CE8-EFD9-1F9E-A5B1-1214746D7D18}"/>
              </a:ext>
            </a:extLst>
          </p:cNvPr>
          <p:cNvCxnSpPr>
            <a:cxnSpLocks/>
          </p:cNvCxnSpPr>
          <p:nvPr/>
        </p:nvCxnSpPr>
        <p:spPr>
          <a:xfrm flipH="1">
            <a:off x="4976484" y="1202100"/>
            <a:ext cx="18137" cy="6921786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2" name="直線コネクタ 451">
            <a:extLst>
              <a:ext uri="{FF2B5EF4-FFF2-40B4-BE49-F238E27FC236}">
                <a16:creationId xmlns:a16="http://schemas.microsoft.com/office/drawing/2014/main" id="{5847E23F-EDE2-2AEF-62F8-71CB1411BE5A}"/>
              </a:ext>
            </a:extLst>
          </p:cNvPr>
          <p:cNvCxnSpPr>
            <a:cxnSpLocks/>
          </p:cNvCxnSpPr>
          <p:nvPr/>
        </p:nvCxnSpPr>
        <p:spPr>
          <a:xfrm flipH="1">
            <a:off x="298731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3" name="直線コネクタ 452">
            <a:extLst>
              <a:ext uri="{FF2B5EF4-FFF2-40B4-BE49-F238E27FC236}">
                <a16:creationId xmlns:a16="http://schemas.microsoft.com/office/drawing/2014/main" id="{C4B8E477-DBA0-6FD4-1710-C3732B608A98}"/>
              </a:ext>
            </a:extLst>
          </p:cNvPr>
          <p:cNvCxnSpPr>
            <a:cxnSpLocks/>
          </p:cNvCxnSpPr>
          <p:nvPr/>
        </p:nvCxnSpPr>
        <p:spPr>
          <a:xfrm flipH="1">
            <a:off x="2564135" y="1195239"/>
            <a:ext cx="15130" cy="9029918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直線コネクタ 455">
            <a:extLst>
              <a:ext uri="{FF2B5EF4-FFF2-40B4-BE49-F238E27FC236}">
                <a16:creationId xmlns:a16="http://schemas.microsoft.com/office/drawing/2014/main" id="{95153656-AD00-F8ED-05B9-D0CCADE91FBC}"/>
              </a:ext>
            </a:extLst>
          </p:cNvPr>
          <p:cNvCxnSpPr>
            <a:cxnSpLocks/>
          </p:cNvCxnSpPr>
          <p:nvPr/>
        </p:nvCxnSpPr>
        <p:spPr>
          <a:xfrm flipH="1">
            <a:off x="2571700" y="4120367"/>
            <a:ext cx="242197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線コネクタ 457">
            <a:extLst>
              <a:ext uri="{FF2B5EF4-FFF2-40B4-BE49-F238E27FC236}">
                <a16:creationId xmlns:a16="http://schemas.microsoft.com/office/drawing/2014/main" id="{2C412A85-6016-8C10-2A4B-ED66DB79F643}"/>
              </a:ext>
            </a:extLst>
          </p:cNvPr>
          <p:cNvCxnSpPr>
            <a:cxnSpLocks/>
          </p:cNvCxnSpPr>
          <p:nvPr/>
        </p:nvCxnSpPr>
        <p:spPr>
          <a:xfrm flipH="1">
            <a:off x="4983610" y="5176725"/>
            <a:ext cx="2276219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線コネクタ 458">
            <a:extLst>
              <a:ext uri="{FF2B5EF4-FFF2-40B4-BE49-F238E27FC236}">
                <a16:creationId xmlns:a16="http://schemas.microsoft.com/office/drawing/2014/main" id="{26625FFF-A9E1-21CD-C1B2-5AA81DAC1515}"/>
              </a:ext>
            </a:extLst>
          </p:cNvPr>
          <p:cNvCxnSpPr>
            <a:cxnSpLocks/>
          </p:cNvCxnSpPr>
          <p:nvPr/>
        </p:nvCxnSpPr>
        <p:spPr>
          <a:xfrm flipH="1">
            <a:off x="2571700" y="8130915"/>
            <a:ext cx="4694756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6" name="グループ化 465">
            <a:extLst>
              <a:ext uri="{FF2B5EF4-FFF2-40B4-BE49-F238E27FC236}">
                <a16:creationId xmlns:a16="http://schemas.microsoft.com/office/drawing/2014/main" id="{9E81746D-63D8-5610-CAF4-BFA42FF72789}"/>
              </a:ext>
            </a:extLst>
          </p:cNvPr>
          <p:cNvGrpSpPr/>
          <p:nvPr/>
        </p:nvGrpSpPr>
        <p:grpSpPr>
          <a:xfrm>
            <a:off x="6751866" y="10327815"/>
            <a:ext cx="672944" cy="207749"/>
            <a:chOff x="6751866" y="10327815"/>
            <a:chExt cx="672944" cy="207749"/>
          </a:xfrm>
        </p:grpSpPr>
        <p:sp>
          <p:nvSpPr>
            <p:cNvPr id="464" name="テキスト ボックス 463">
              <a:extLst>
                <a:ext uri="{FF2B5EF4-FFF2-40B4-BE49-F238E27FC236}">
                  <a16:creationId xmlns:a16="http://schemas.microsoft.com/office/drawing/2014/main" id="{ABE60142-AB97-01A3-4D7E-2A3872EAFD9F}"/>
                </a:ext>
              </a:extLst>
            </p:cNvPr>
            <p:cNvSpPr txBox="1"/>
            <p:nvPr/>
          </p:nvSpPr>
          <p:spPr>
            <a:xfrm>
              <a:off x="6751866" y="10327815"/>
              <a:ext cx="672944" cy="2077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750" b="0" i="0" u="none" strike="noStrike" spc="-10" baseline="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3010R51</a:t>
              </a:r>
              <a:r>
                <a:rPr lang="ja-JP" altLang="en-US" sz="750" spc="-1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 </a:t>
              </a:r>
              <a:r>
                <a:rPr lang="en-US" altLang="ja-JP" sz="600" spc="-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rPr>
                <a:t>J</a:t>
              </a:r>
              <a:endParaRPr lang="ja-JP" altLang="en-US" sz="600" spc="-50" dirty="0">
                <a:latin typeface="ＭＳ Ｐゴシック" panose="020B0600070205080204" pitchFamily="50" charset="-128"/>
                <a:ea typeface="ＭＳ Ｐゴシック" panose="020B0600070205080204" pitchFamily="50" charset="-128"/>
              </a:endParaRPr>
            </a:p>
          </p:txBody>
        </p:sp>
        <p:sp>
          <p:nvSpPr>
            <p:cNvPr id="465" name="楕円 464">
              <a:extLst>
                <a:ext uri="{FF2B5EF4-FFF2-40B4-BE49-F238E27FC236}">
                  <a16:creationId xmlns:a16="http://schemas.microsoft.com/office/drawing/2014/main" id="{38BD0DD3-1984-5D9F-904E-703B6E03DAE6}"/>
                </a:ext>
              </a:extLst>
            </p:cNvPr>
            <p:cNvSpPr/>
            <p:nvPr/>
          </p:nvSpPr>
          <p:spPr>
            <a:xfrm>
              <a:off x="7190401" y="10405455"/>
              <a:ext cx="80334" cy="80334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E09D1FD-9EF5-F2DA-5E90-13A9460C1A3B}"/>
              </a:ext>
            </a:extLst>
          </p:cNvPr>
          <p:cNvGrpSpPr/>
          <p:nvPr/>
        </p:nvGrpSpPr>
        <p:grpSpPr>
          <a:xfrm>
            <a:off x="148829" y="8104154"/>
            <a:ext cx="2444492" cy="1046048"/>
            <a:chOff x="171689" y="8062114"/>
            <a:chExt cx="2444492" cy="1046048"/>
          </a:xfrm>
        </p:grpSpPr>
        <p:grpSp>
          <p:nvGrpSpPr>
            <p:cNvPr id="285" name="グループ化 284">
              <a:extLst>
                <a:ext uri="{FF2B5EF4-FFF2-40B4-BE49-F238E27FC236}">
                  <a16:creationId xmlns:a16="http://schemas.microsoft.com/office/drawing/2014/main" id="{7C5A9C48-335D-FA04-05C9-D4AE39C5E7DF}"/>
                </a:ext>
              </a:extLst>
            </p:cNvPr>
            <p:cNvGrpSpPr/>
            <p:nvPr/>
          </p:nvGrpSpPr>
          <p:grpSpPr>
            <a:xfrm>
              <a:off x="171689" y="8062114"/>
              <a:ext cx="2244708" cy="1046048"/>
              <a:chOff x="171689" y="2975457"/>
              <a:chExt cx="2244708" cy="1046048"/>
            </a:xfrm>
          </p:grpSpPr>
          <p:grpSp>
            <p:nvGrpSpPr>
              <p:cNvPr id="286" name="グループ化 285">
                <a:extLst>
                  <a:ext uri="{FF2B5EF4-FFF2-40B4-BE49-F238E27FC236}">
                    <a16:creationId xmlns:a16="http://schemas.microsoft.com/office/drawing/2014/main" id="{DB8E95A6-F9E9-240C-F7E7-630CB0B609F1}"/>
                  </a:ext>
                </a:extLst>
              </p:cNvPr>
              <p:cNvGrpSpPr/>
              <p:nvPr/>
            </p:nvGrpSpPr>
            <p:grpSpPr>
              <a:xfrm>
                <a:off x="298731" y="3018424"/>
                <a:ext cx="546898" cy="230832"/>
                <a:chOff x="294823" y="2852878"/>
                <a:chExt cx="546898" cy="230832"/>
              </a:xfrm>
            </p:grpSpPr>
            <p:sp>
              <p:nvSpPr>
                <p:cNvPr id="297" name="矢印: 五方向 296">
                  <a:extLst>
                    <a:ext uri="{FF2B5EF4-FFF2-40B4-BE49-F238E27FC236}">
                      <a16:creationId xmlns:a16="http://schemas.microsoft.com/office/drawing/2014/main" id="{4AF8B1EB-95E4-BFF1-1139-85A02B22540F}"/>
                    </a:ext>
                  </a:extLst>
                </p:cNvPr>
                <p:cNvSpPr/>
                <p:nvPr/>
              </p:nvSpPr>
              <p:spPr>
                <a:xfrm>
                  <a:off x="294823" y="2907387"/>
                  <a:ext cx="427072" cy="120848"/>
                </a:xfrm>
                <a:prstGeom prst="homePlate">
                  <a:avLst>
                    <a:gd name="adj" fmla="val 34829"/>
                  </a:avLst>
                </a:prstGeom>
                <a:solidFill>
                  <a:srgbClr val="4472C4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8" name="テキスト ボックス 297">
                  <a:extLst>
                    <a:ext uri="{FF2B5EF4-FFF2-40B4-BE49-F238E27FC236}">
                      <a16:creationId xmlns:a16="http://schemas.microsoft.com/office/drawing/2014/main" id="{CA989B50-1B5E-7FE7-845D-DED9AB01953E}"/>
                    </a:ext>
                  </a:extLst>
                </p:cNvPr>
                <p:cNvSpPr txBox="1"/>
                <p:nvPr/>
              </p:nvSpPr>
              <p:spPr>
                <a:xfrm>
                  <a:off x="307538" y="2852878"/>
                  <a:ext cx="534183" cy="2308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altLang="ja-JP" sz="900" b="0" i="0" u="none" strike="noStrike" baseline="0" dirty="0">
                      <a:solidFill>
                        <a:srgbClr val="FFFFFF"/>
                      </a:solidFill>
                      <a:latin typeface="GothicMB101Pro-Regular"/>
                    </a:rPr>
                    <a:t>370L</a:t>
                  </a:r>
                  <a:endParaRPr lang="ja-JP" altLang="en-US" sz="900" dirty="0"/>
                </a:p>
              </p:txBody>
            </p:sp>
          </p:grpSp>
          <p:sp>
            <p:nvSpPr>
              <p:cNvPr id="287" name="テキスト ボックス 286">
                <a:extLst>
                  <a:ext uri="{FF2B5EF4-FFF2-40B4-BE49-F238E27FC236}">
                    <a16:creationId xmlns:a16="http://schemas.microsoft.com/office/drawing/2014/main" id="{6E6A9194-F77E-487D-7FD3-56C8F2A1C1BA}"/>
                  </a:ext>
                </a:extLst>
              </p:cNvPr>
              <p:cNvSpPr txBox="1"/>
              <p:nvPr/>
            </p:nvSpPr>
            <p:spPr>
              <a:xfrm>
                <a:off x="662859" y="2975457"/>
                <a:ext cx="1503822" cy="323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1500" i="0" u="none" strike="noStrike" spc="100" dirty="0">
                    <a:solidFill>
                      <a:srgbClr val="262626"/>
                    </a:solidFill>
                    <a:latin typeface="AvenirNext-DemiBold"/>
                  </a:rPr>
                  <a:t>CHP-37AZ2-2</a:t>
                </a:r>
                <a:endParaRPr lang="ja-JP" altLang="en-US" sz="1500" spc="100" dirty="0"/>
              </a:p>
            </p:txBody>
          </p:sp>
          <p:sp>
            <p:nvSpPr>
              <p:cNvPr id="288" name="テキスト ボックス 287">
                <a:extLst>
                  <a:ext uri="{FF2B5EF4-FFF2-40B4-BE49-F238E27FC236}">
                    <a16:creationId xmlns:a16="http://schemas.microsoft.com/office/drawing/2014/main" id="{2FB6988F-3E0C-BCF5-DDE8-EB712867FC5F}"/>
                  </a:ext>
                </a:extLst>
              </p:cNvPr>
              <p:cNvSpPr txBox="1"/>
              <p:nvPr/>
            </p:nvSpPr>
            <p:spPr>
              <a:xfrm>
                <a:off x="203631" y="3183251"/>
                <a:ext cx="1359631" cy="268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baseline="0" dirty="0">
                    <a:latin typeface="GothicMB101Pro-Regular"/>
                  </a:rPr>
                  <a:t>無線</a:t>
                </a:r>
                <a:r>
                  <a:rPr lang="en-US" altLang="ja-JP" sz="700" b="1" i="0" u="none" strike="noStrike" baseline="0" dirty="0">
                    <a:latin typeface="GothicMB101Pro-Regular"/>
                  </a:rPr>
                  <a:t>LAN</a:t>
                </a:r>
                <a:r>
                  <a:rPr lang="ja-JP" altLang="en-US" sz="550" b="1" i="0" u="none" strike="noStrike" baseline="0" dirty="0">
                    <a:latin typeface="GothicMB101Pro-Regular"/>
                  </a:rPr>
                  <a:t>対応</a:t>
                </a:r>
                <a:r>
                  <a:rPr lang="ja-JP" altLang="en-US" sz="550" b="1" i="0" u="none" strike="noStrike" spc="-100" dirty="0">
                    <a:latin typeface="GothicMB101Pro-Regular"/>
                  </a:rPr>
                  <a:t>インターホンリモコン</a:t>
                </a:r>
              </a:p>
              <a:p>
                <a:pPr algn="l">
                  <a:lnSpc>
                    <a:spcPts val="730"/>
                  </a:lnSpc>
                </a:pPr>
                <a:r>
                  <a:rPr lang="ja-JP" altLang="en-US" sz="550" b="1" i="0" u="none" strike="noStrike" spc="-20" dirty="0">
                    <a:latin typeface="GothicMB101Pro-Regular"/>
                  </a:rPr>
                  <a:t>セット付き 希望小売価格</a:t>
                </a:r>
                <a:endParaRPr kumimoji="1" lang="ja-JP" altLang="en-US" sz="550" b="1" spc="-20" dirty="0"/>
              </a:p>
            </p:txBody>
          </p:sp>
          <p:sp>
            <p:nvSpPr>
              <p:cNvPr id="290" name="テキスト ボックス 289">
                <a:extLst>
                  <a:ext uri="{FF2B5EF4-FFF2-40B4-BE49-F238E27FC236}">
                    <a16:creationId xmlns:a16="http://schemas.microsoft.com/office/drawing/2014/main" id="{44EB29B5-D11D-E628-B8A7-06D942D2C5F1}"/>
                  </a:ext>
                </a:extLst>
              </p:cNvPr>
              <p:cNvSpPr txBox="1"/>
              <p:nvPr/>
            </p:nvSpPr>
            <p:spPr>
              <a:xfrm>
                <a:off x="234159" y="3352561"/>
                <a:ext cx="1617694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355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</a:t>
                </a:r>
                <a:r>
                  <a:rPr lang="en-US" altLang="ja-JP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</a:t>
                </a:r>
                <a:r>
                  <a:rPr lang="en-US" altLang="zh-CN" sz="10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00</a:t>
                </a:r>
                <a:r>
                  <a:rPr lang="zh-CN" altLang="en-US" sz="700" b="1" i="0" u="none" strike="noStrike" baseline="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（税抜</a:t>
                </a:r>
                <a:r>
                  <a:rPr lang="en-US" altLang="zh-CN" sz="8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1,</a:t>
                </a:r>
                <a:r>
                  <a:rPr lang="en-US" altLang="ja-JP" sz="800" b="1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232</a:t>
                </a:r>
                <a:r>
                  <a:rPr lang="en-US" altLang="zh-CN" sz="8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,000</a:t>
                </a:r>
                <a:r>
                  <a:rPr lang="zh-CN" altLang="en-US" sz="600" b="1" i="0" u="none" strike="noStrike" spc="50" dirty="0">
                    <a:latin typeface="ＭＳ Ｐゴシック" panose="020B0600070205080204" pitchFamily="50" charset="-128"/>
                    <a:ea typeface="ＭＳ Ｐゴシック" panose="020B0600070205080204" pitchFamily="50" charset="-128"/>
                  </a:rPr>
                  <a:t>円）</a:t>
                </a:r>
                <a:endParaRPr lang="ja-JP" altLang="en-US" sz="600" b="1" spc="50" dirty="0">
                  <a:latin typeface="ＭＳ Ｐゴシック" panose="020B0600070205080204" pitchFamily="50" charset="-128"/>
                  <a:ea typeface="ＭＳ Ｐゴシック" panose="020B0600070205080204" pitchFamily="50" charset="-128"/>
                </a:endParaRPr>
              </a:p>
            </p:txBody>
          </p:sp>
          <p:grpSp>
            <p:nvGrpSpPr>
              <p:cNvPr id="292" name="グループ化 291">
                <a:extLst>
                  <a:ext uri="{FF2B5EF4-FFF2-40B4-BE49-F238E27FC236}">
                    <a16:creationId xmlns:a16="http://schemas.microsoft.com/office/drawing/2014/main" id="{EC86E31E-E7C9-1F2B-6627-F426BBABB8C5}"/>
                  </a:ext>
                </a:extLst>
              </p:cNvPr>
              <p:cNvGrpSpPr/>
              <p:nvPr/>
            </p:nvGrpSpPr>
            <p:grpSpPr>
              <a:xfrm>
                <a:off x="171689" y="3625085"/>
                <a:ext cx="2244708" cy="396420"/>
                <a:chOff x="171689" y="3592565"/>
                <a:chExt cx="2244708" cy="396420"/>
              </a:xfrm>
            </p:grpSpPr>
            <p:sp>
              <p:nvSpPr>
                <p:cNvPr id="294" name="四角形: 角を丸くする 293">
                  <a:extLst>
                    <a:ext uri="{FF2B5EF4-FFF2-40B4-BE49-F238E27FC236}">
                      <a16:creationId xmlns:a16="http://schemas.microsoft.com/office/drawing/2014/main" id="{F1C17546-4553-7699-9A28-27C33F8E62B6}"/>
                    </a:ext>
                  </a:extLst>
                </p:cNvPr>
                <p:cNvSpPr/>
                <p:nvPr/>
              </p:nvSpPr>
              <p:spPr>
                <a:xfrm>
                  <a:off x="446014" y="3623071"/>
                  <a:ext cx="1970383" cy="335408"/>
                </a:xfrm>
                <a:prstGeom prst="roundRect">
                  <a:avLst>
                    <a:gd name="adj" fmla="val 10518"/>
                  </a:avLst>
                </a:prstGeom>
                <a:noFill/>
                <a:ln w="22225">
                  <a:solidFill>
                    <a:srgbClr val="E60012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5" name="楕円 294">
                  <a:extLst>
                    <a:ext uri="{FF2B5EF4-FFF2-40B4-BE49-F238E27FC236}">
                      <a16:creationId xmlns:a16="http://schemas.microsoft.com/office/drawing/2014/main" id="{2DB1D615-38E5-DA93-6A4F-5F2E6ADB60BA}"/>
                    </a:ext>
                  </a:extLst>
                </p:cNvPr>
                <p:cNvSpPr/>
                <p:nvPr/>
              </p:nvSpPr>
              <p:spPr>
                <a:xfrm>
                  <a:off x="298731" y="3592565"/>
                  <a:ext cx="396420" cy="396420"/>
                </a:xfrm>
                <a:prstGeom prst="ellipse">
                  <a:avLst/>
                </a:prstGeom>
                <a:solidFill>
                  <a:srgbClr val="E60012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6" name="テキスト ボックス 295">
                  <a:extLst>
                    <a:ext uri="{FF2B5EF4-FFF2-40B4-BE49-F238E27FC236}">
                      <a16:creationId xmlns:a16="http://schemas.microsoft.com/office/drawing/2014/main" id="{88292528-7165-DAA2-E46B-E0DEEE7A8280}"/>
                    </a:ext>
                  </a:extLst>
                </p:cNvPr>
                <p:cNvSpPr txBox="1"/>
                <p:nvPr/>
              </p:nvSpPr>
              <p:spPr>
                <a:xfrm rot="21019187">
                  <a:off x="171689" y="3623578"/>
                  <a:ext cx="629475" cy="30777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当店</a:t>
                  </a:r>
                </a:p>
                <a:p>
                  <a:pPr algn="ctr"/>
                  <a:r>
                    <a:rPr lang="ja-JP" altLang="en-US" sz="700" b="1" i="0" u="none" strike="noStrike" baseline="0" dirty="0">
                      <a:solidFill>
                        <a:srgbClr val="FFFFFF"/>
                      </a:solidFill>
                      <a:latin typeface="GothicMB101Pro-DeBold"/>
                    </a:rPr>
                    <a:t>特別価格</a:t>
                  </a:r>
                  <a:endParaRPr lang="ja-JP" altLang="en-US" sz="700" dirty="0"/>
                </a:p>
              </p:txBody>
            </p:sp>
          </p:grpSp>
        </p:grp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C18CA972-270F-4F38-565A-9D1F52D84CA7}"/>
                </a:ext>
              </a:extLst>
            </p:cNvPr>
            <p:cNvGrpSpPr/>
            <p:nvPr/>
          </p:nvGrpSpPr>
          <p:grpSpPr>
            <a:xfrm>
              <a:off x="2011944" y="8116214"/>
              <a:ext cx="604237" cy="222240"/>
              <a:chOff x="2005278" y="4148560"/>
              <a:chExt cx="604237" cy="222240"/>
            </a:xfrm>
          </p:grpSpPr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9482662A-C511-801C-14C8-5A36991E2CC1}"/>
                  </a:ext>
                </a:extLst>
              </p:cNvPr>
              <p:cNvSpPr txBox="1"/>
              <p:nvPr/>
            </p:nvSpPr>
            <p:spPr>
              <a:xfrm>
                <a:off x="2005278" y="4148560"/>
                <a:ext cx="604237" cy="222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エマージェンシー</a:t>
                </a:r>
                <a:endParaRPr kumimoji="1" lang="en-US" altLang="ja-JP" sz="500" b="1" spc="-100" dirty="0">
                  <a:solidFill>
                    <a:srgbClr val="E70012"/>
                  </a:solidFill>
                </a:endParaRPr>
              </a:p>
              <a:p>
                <a:pPr>
                  <a:lnSpc>
                    <a:spcPts val="500"/>
                  </a:lnSpc>
                </a:pPr>
                <a:r>
                  <a:rPr kumimoji="1" lang="ja-JP" altLang="en-US" sz="500" b="1" spc="-100" dirty="0">
                    <a:solidFill>
                      <a:srgbClr val="E70012"/>
                    </a:solidFill>
                  </a:rPr>
                  <a:t>ストップ機能付き</a:t>
                </a:r>
              </a:p>
            </p:txBody>
          </p:sp>
          <p:sp>
            <p:nvSpPr>
              <p:cNvPr id="8" name="正方形/長方形 7">
                <a:extLst>
                  <a:ext uri="{FF2B5EF4-FFF2-40B4-BE49-F238E27FC236}">
                    <a16:creationId xmlns:a16="http://schemas.microsoft.com/office/drawing/2014/main" id="{0D549B5E-3549-D14A-E1E6-6045537C9E83}"/>
                  </a:ext>
                </a:extLst>
              </p:cNvPr>
              <p:cNvSpPr/>
              <p:nvPr/>
            </p:nvSpPr>
            <p:spPr>
              <a:xfrm>
                <a:off x="2071222" y="4177560"/>
                <a:ext cx="474188" cy="144560"/>
              </a:xfrm>
              <a:prstGeom prst="rect">
                <a:avLst/>
              </a:prstGeom>
              <a:noFill/>
              <a:ln w="6350">
                <a:solidFill>
                  <a:srgbClr val="E7001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84" name="テキスト ボックス 38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72450" y="366170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89" name="テキスト ボックス 38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5340" y="3677061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4" name="テキスト ボックス 413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72723" y="472200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53411" y="473721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7" name="テキスト ボックス 416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37539" y="7695418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8" name="テキスト ボックス 417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59628" y="663933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19" name="テキスト ボックス 418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3064719" y="768489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0" name="テキスト ボックス 419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5453890" y="7710877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1" name="テキスト ボックス 420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8866" y="8797656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422" name="テキスト ボックス 421">
            <a:extLst>
              <a:ext uri="{FF2B5EF4-FFF2-40B4-BE49-F238E27FC236}">
                <a16:creationId xmlns:a16="http://schemas.microsoft.com/office/drawing/2014/main" id="{BA2AAFBE-2E0A-B780-1E91-D83359448FF8}"/>
              </a:ext>
            </a:extLst>
          </p:cNvPr>
          <p:cNvSpPr txBox="1"/>
          <p:nvPr/>
        </p:nvSpPr>
        <p:spPr>
          <a:xfrm>
            <a:off x="642735" y="9800199"/>
            <a:ext cx="1859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i="0" u="none" strike="noStrike" spc="200" dirty="0">
                <a:solidFill>
                  <a:srgbClr val="E60012"/>
                </a:solidFill>
                <a:latin typeface="GothicMB101Pro-Medium"/>
              </a:rPr>
              <a:t>0,000,000</a:t>
            </a:r>
            <a:r>
              <a:rPr lang="ja-JP" altLang="en-US" sz="1200" b="1" i="0" u="none" strike="noStrike" spc="200" dirty="0">
                <a:solidFill>
                  <a:srgbClr val="E60012"/>
                </a:solidFill>
                <a:latin typeface="GothicMB101Pro-Medium"/>
              </a:rPr>
              <a:t>円</a:t>
            </a:r>
            <a:endParaRPr lang="ja-JP" altLang="en-US" sz="1200" b="1" spc="200" dirty="0">
              <a:solidFill>
                <a:srgbClr val="E60012"/>
              </a:solidFill>
            </a:endParaRPr>
          </a:p>
        </p:txBody>
      </p:sp>
      <p:sp>
        <p:nvSpPr>
          <p:cNvPr id="348" name="テキスト ボックス 347"/>
          <p:cNvSpPr txBox="1"/>
          <p:nvPr/>
        </p:nvSpPr>
        <p:spPr>
          <a:xfrm>
            <a:off x="2532599" y="8133456"/>
            <a:ext cx="283501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latin typeface="+mn-ea"/>
              </a:rPr>
              <a:t>●お問い合わせ・ご用命はこちらまで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480C5DC2-85BF-86C7-F94B-935F0FDD1E5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255" y="4929941"/>
            <a:ext cx="1011104" cy="172436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1C315316-5DB4-38F0-682C-61FFB221A56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22" y="1829552"/>
            <a:ext cx="1011104" cy="172436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EACB937-B060-7CFB-B1EC-BE35F1378AC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71" y="1820518"/>
            <a:ext cx="1011104" cy="172436"/>
          </a:xfrm>
          <a:prstGeom prst="rect">
            <a:avLst/>
          </a:prstGeom>
        </p:spPr>
      </p:pic>
      <p:pic>
        <p:nvPicPr>
          <p:cNvPr id="485" name="図 484">
            <a:extLst>
              <a:ext uri="{FF2B5EF4-FFF2-40B4-BE49-F238E27FC236}">
                <a16:creationId xmlns:a16="http://schemas.microsoft.com/office/drawing/2014/main" id="{5B3112FB-7AE7-BB97-1192-451ACB76D6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13" y="1799310"/>
            <a:ext cx="1011104" cy="172436"/>
          </a:xfrm>
          <a:prstGeom prst="rect">
            <a:avLst/>
          </a:prstGeom>
        </p:spPr>
      </p:pic>
      <p:pic>
        <p:nvPicPr>
          <p:cNvPr id="486" name="図 485">
            <a:extLst>
              <a:ext uri="{FF2B5EF4-FFF2-40B4-BE49-F238E27FC236}">
                <a16:creationId xmlns:a16="http://schemas.microsoft.com/office/drawing/2014/main" id="{308838D6-F04F-5BE5-75E6-606B5F4D97B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248" y="5891117"/>
            <a:ext cx="1011104" cy="172436"/>
          </a:xfrm>
          <a:prstGeom prst="rect">
            <a:avLst/>
          </a:prstGeom>
        </p:spPr>
      </p:pic>
      <p:pic>
        <p:nvPicPr>
          <p:cNvPr id="487" name="図 486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3FB1A0-1DDA-97BE-71F3-7D7A2246F2A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38" y="2082337"/>
            <a:ext cx="646487" cy="261487"/>
          </a:xfrm>
          <a:prstGeom prst="rect">
            <a:avLst/>
          </a:prstGeom>
        </p:spPr>
      </p:pic>
      <p:pic>
        <p:nvPicPr>
          <p:cNvPr id="488" name="図 487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6131D5C-CAD5-EA93-A6B2-CE1D4880215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837" y="5131494"/>
            <a:ext cx="646487" cy="261487"/>
          </a:xfrm>
          <a:prstGeom prst="rect">
            <a:avLst/>
          </a:prstGeom>
        </p:spPr>
      </p:pic>
      <p:pic>
        <p:nvPicPr>
          <p:cNvPr id="489" name="図 488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4FB1A3C-C724-5DDE-8766-2BE14078F9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354" y="2035120"/>
            <a:ext cx="646487" cy="261487"/>
          </a:xfrm>
          <a:prstGeom prst="rect">
            <a:avLst/>
          </a:prstGeom>
        </p:spPr>
      </p:pic>
      <p:pic>
        <p:nvPicPr>
          <p:cNvPr id="490" name="図 489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0562A28-E50E-F122-7E2D-6D20F4C1804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846" y="2024188"/>
            <a:ext cx="646487" cy="261487"/>
          </a:xfrm>
          <a:prstGeom prst="rect">
            <a:avLst/>
          </a:prstGeom>
        </p:spPr>
      </p:pic>
      <p:pic>
        <p:nvPicPr>
          <p:cNvPr id="491" name="図 490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824767A-9E54-242A-7F6D-DD5D41775CE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319" y="6139621"/>
            <a:ext cx="646487" cy="261487"/>
          </a:xfrm>
          <a:prstGeom prst="rect">
            <a:avLst/>
          </a:prstGeom>
        </p:spPr>
      </p:pic>
      <p:pic>
        <p:nvPicPr>
          <p:cNvPr id="492" name="図 491" descr="テキスト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D96503E-ACBD-6EFB-0746-ACA793BB94F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92" y="6183351"/>
            <a:ext cx="646487" cy="26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3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1297</TotalTime>
  <Words>978</Words>
  <Application>Microsoft Office PowerPoint</Application>
  <PresentationFormat>ユーザー設定</PresentationFormat>
  <Paragraphs>224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21" baseType="lpstr">
      <vt:lpstr>AvenirNext-DemiBold</vt:lpstr>
      <vt:lpstr>BIZ UDPゴシック</vt:lpstr>
      <vt:lpstr>BIZ UDゴシック</vt:lpstr>
      <vt:lpstr>GothicBBBPro-Medium</vt:lpstr>
      <vt:lpstr>GothicMB101Pro-DeBold</vt:lpstr>
      <vt:lpstr>GothicMB101Pro-Medium</vt:lpstr>
      <vt:lpstr>GothicMB101Pro-Regular</vt:lpstr>
      <vt:lpstr>HGPｺﾞｼｯｸE</vt:lpstr>
      <vt:lpstr>HGPｺﾞｼｯｸM</vt:lpstr>
      <vt:lpstr>HiraginoUDSansStd-W4</vt:lpstr>
      <vt:lpstr>HiraginoUDSansStd-W5</vt:lpstr>
      <vt:lpstr>HiraginoUDSansStd-W6</vt:lpstr>
      <vt:lpstr>ＭＳ Ｐゴシック</vt:lpstr>
      <vt:lpstr>ShinGoPro-Medium</vt:lpstr>
      <vt:lpstr>UDShinGoPro-DeBold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koumoto</dc:creator>
  <cp:lastModifiedBy>中野　祐汰</cp:lastModifiedBy>
  <cp:revision>177</cp:revision>
  <cp:lastPrinted>2026-03-15T23:33:29Z</cp:lastPrinted>
  <dcterms:created xsi:type="dcterms:W3CDTF">2023-09-04T07:44:51Z</dcterms:created>
  <dcterms:modified xsi:type="dcterms:W3CDTF">2026-03-22T23:57:15Z</dcterms:modified>
</cp:coreProperties>
</file>