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5026" autoAdjust="0"/>
  </p:normalViewPr>
  <p:slideViewPr>
    <p:cSldViewPr snapToGrid="0">
      <p:cViewPr varScale="1">
        <p:scale>
          <a:sx n="60" d="100"/>
          <a:sy n="60" d="100"/>
        </p:scale>
        <p:origin x="60" y="103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18.png"/><Relationship Id="rId3" Type="http://schemas.openxmlformats.org/officeDocument/2006/relationships/image" Target="../media/image23.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png"/><Relationship Id="rId24" Type="http://schemas.openxmlformats.org/officeDocument/2006/relationships/image" Target="../media/image39.emf"/><Relationship Id="rId5" Type="http://schemas.openxmlformats.org/officeDocument/2006/relationships/image" Target="../media/image25.png"/><Relationship Id="rId15" Type="http://schemas.openxmlformats.org/officeDocument/2006/relationships/image" Target="../media/image30.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8" name="正方形/長方形 387"/>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3.6</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390532" cy="473123"/>
            <a:chOff x="168669" y="2921069"/>
            <a:chExt cx="2390532" cy="473123"/>
          </a:xfrm>
        </p:grpSpPr>
        <p:sp>
          <p:nvSpPr>
            <p:cNvPr id="421" name="Rectangle 26"/>
            <p:cNvSpPr>
              <a:spLocks/>
            </p:cNvSpPr>
            <p:nvPr/>
          </p:nvSpPr>
          <p:spPr bwMode="auto">
            <a:xfrm>
              <a:off x="168669" y="2921069"/>
              <a:ext cx="379269"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F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724856" y="3052416"/>
              <a:ext cx="804024" cy="161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寒冷地年間給湯保温効率</a:t>
              </a:r>
            </a:p>
          </p:txBody>
        </p:sp>
        <p:sp>
          <p:nvSpPr>
            <p:cNvPr id="426" name="Rectangle 31"/>
            <p:cNvSpPr>
              <a:spLocks/>
            </p:cNvSpPr>
            <p:nvPr/>
          </p:nvSpPr>
          <p:spPr bwMode="auto">
            <a:xfrm>
              <a:off x="1054125"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113</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3.3</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1,408,000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1,280,000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685527"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CHP-HXE37AZ2K</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11"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20824"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3"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4"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13"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4" cstate="print"/>
            <a:stretch>
              <a:fillRect/>
            </a:stretch>
          </p:blipFill>
          <p:spPr>
            <a:xfrm>
              <a:off x="1079921" y="2323413"/>
              <a:ext cx="199285" cy="107861"/>
            </a:xfrm>
            <a:prstGeom prst="rect">
              <a:avLst/>
            </a:prstGeom>
          </p:spPr>
        </p:pic>
      </p:gr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pic>
        <p:nvPicPr>
          <p:cNvPr id="4" name="図 3">
            <a:extLst>
              <a:ext uri="{FF2B5EF4-FFF2-40B4-BE49-F238E27FC236}">
                <a16:creationId xmlns:a16="http://schemas.microsoft.com/office/drawing/2014/main" id="{6201FC57-912B-A911-B33F-3FEB7A3588A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26937" y="985391"/>
            <a:ext cx="882988" cy="2429152"/>
          </a:xfrm>
          <a:prstGeom prst="rect">
            <a:avLst/>
          </a:prstGeom>
        </p:spPr>
      </p:pic>
      <p:pic>
        <p:nvPicPr>
          <p:cNvPr id="39" name="図 38">
            <a:extLst>
              <a:ext uri="{FF2B5EF4-FFF2-40B4-BE49-F238E27FC236}">
                <a16:creationId xmlns:a16="http://schemas.microsoft.com/office/drawing/2014/main" id="{E92352F5-C48C-0594-B913-418CCA0326B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1949" y="2558636"/>
            <a:ext cx="1113937" cy="885845"/>
          </a:xfrm>
          <a:prstGeom prst="rect">
            <a:avLst/>
          </a:prstGeom>
        </p:spPr>
      </p:pic>
      <p:sp>
        <p:nvSpPr>
          <p:cNvPr id="41" name="テキスト ボックス 10">
            <a:extLst>
              <a:ext uri="{FF2B5EF4-FFF2-40B4-BE49-F238E27FC236}">
                <a16:creationId xmlns:a16="http://schemas.microsoft.com/office/drawing/2014/main" id="{8B9E46C4-B816-F767-29B2-E02A561EB756}"/>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 name="テキスト ボックス 41">
            <a:extLst>
              <a:ext uri="{FF2B5EF4-FFF2-40B4-BE49-F238E27FC236}">
                <a16:creationId xmlns:a16="http://schemas.microsoft.com/office/drawing/2014/main" id="{AF0188E4-7491-1316-F593-EFC513063493}"/>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48" name="テキスト ボックス 47">
            <a:extLst>
              <a:ext uri="{FF2B5EF4-FFF2-40B4-BE49-F238E27FC236}">
                <a16:creationId xmlns:a16="http://schemas.microsoft.com/office/drawing/2014/main" id="{55FB0F15-0128-F1C5-8A75-C70B5E054DBD}"/>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49" name="矢印: 右 48">
            <a:extLst>
              <a:ext uri="{FF2B5EF4-FFF2-40B4-BE49-F238E27FC236}">
                <a16:creationId xmlns:a16="http://schemas.microsoft.com/office/drawing/2014/main" id="{0B73D6C8-15D9-018B-FBE4-C6FF8386E44C}"/>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descr="グラフ, ダイアグラム&#10;&#10;AI によって生成されたコンテンツは間違っている可能性があります。">
            <a:extLst>
              <a:ext uri="{FF2B5EF4-FFF2-40B4-BE49-F238E27FC236}">
                <a16:creationId xmlns:a16="http://schemas.microsoft.com/office/drawing/2014/main" id="{8BEDE7BA-BF4A-BF2B-A9EE-0CB4ECF1163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54" name="テキスト ボックス 274">
            <a:extLst>
              <a:ext uri="{FF2B5EF4-FFF2-40B4-BE49-F238E27FC236}">
                <a16:creationId xmlns:a16="http://schemas.microsoft.com/office/drawing/2014/main" id="{21173F2F-BAAB-FD05-C29F-B1FBE417A078}"/>
              </a:ext>
            </a:extLst>
          </p:cNvPr>
          <p:cNvSpPr txBox="1"/>
          <p:nvPr/>
        </p:nvSpPr>
        <p:spPr>
          <a:xfrm>
            <a:off x="11659093" y="2419540"/>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55" name="吹き出し: 円形 54">
            <a:extLst>
              <a:ext uri="{FF2B5EF4-FFF2-40B4-BE49-F238E27FC236}">
                <a16:creationId xmlns:a16="http://schemas.microsoft.com/office/drawing/2014/main" id="{DD8CEDD4-7465-119A-4F59-B655A079D669}"/>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6" name="正方形/長方形 55">
            <a:extLst>
              <a:ext uri="{FF2B5EF4-FFF2-40B4-BE49-F238E27FC236}">
                <a16:creationId xmlns:a16="http://schemas.microsoft.com/office/drawing/2014/main" id="{DAAEB1A5-8BFB-ADEF-F979-FABFF854C875}"/>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58" name="図 57">
            <a:extLst>
              <a:ext uri="{FF2B5EF4-FFF2-40B4-BE49-F238E27FC236}">
                <a16:creationId xmlns:a16="http://schemas.microsoft.com/office/drawing/2014/main" id="{088DB57C-C937-0516-DD8D-D394234D24E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3354" y="765223"/>
            <a:ext cx="2140158" cy="1152746"/>
          </a:xfrm>
          <a:prstGeom prst="rect">
            <a:avLst/>
          </a:prstGeom>
        </p:spPr>
      </p:pic>
      <p:sp>
        <p:nvSpPr>
          <p:cNvPr id="59" name="Rectangle 61">
            <a:extLst>
              <a:ext uri="{FF2B5EF4-FFF2-40B4-BE49-F238E27FC236}">
                <a16:creationId xmlns:a16="http://schemas.microsoft.com/office/drawing/2014/main" id="{4EC00A47-9BD9-6D38-455F-C069B39229D6}"/>
              </a:ext>
            </a:extLst>
          </p:cNvPr>
          <p:cNvSpPr>
            <a:spLocks/>
          </p:cNvSpPr>
          <p:nvPr/>
        </p:nvSpPr>
        <p:spPr bwMode="auto">
          <a:xfrm>
            <a:off x="281182" y="1098941"/>
            <a:ext cx="2059422"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快適・便利機能をフル搭載</a:t>
            </a:r>
          </a:p>
          <a:p>
            <a:pPr algn="ctr">
              <a:lnSpc>
                <a:spcPct val="115000"/>
              </a:lnSpc>
              <a:spcBef>
                <a:spcPct val="0"/>
              </a:spcBef>
              <a:buSzTx/>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プレミアム</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なエコキュート。</a:t>
            </a:r>
          </a:p>
        </p:txBody>
      </p:sp>
      <p:grpSp>
        <p:nvGrpSpPr>
          <p:cNvPr id="34" name="グループ化 33">
            <a:extLst>
              <a:ext uri="{FF2B5EF4-FFF2-40B4-BE49-F238E27FC236}">
                <a16:creationId xmlns:a16="http://schemas.microsoft.com/office/drawing/2014/main" id="{BB38EC9B-CB63-73D5-6A82-18D2244F138A}"/>
              </a:ext>
            </a:extLst>
          </p:cNvPr>
          <p:cNvGrpSpPr/>
          <p:nvPr/>
        </p:nvGrpSpPr>
        <p:grpSpPr>
          <a:xfrm>
            <a:off x="5963859" y="4147035"/>
            <a:ext cx="591636" cy="1228988"/>
            <a:chOff x="4553023" y="4890757"/>
            <a:chExt cx="1018959" cy="2116656"/>
          </a:xfrm>
        </p:grpSpPr>
        <p:pic>
          <p:nvPicPr>
            <p:cNvPr id="40" name="Picture 2" descr="「スマートフォン」の画像検索結果">
              <a:extLst>
                <a:ext uri="{FF2B5EF4-FFF2-40B4-BE49-F238E27FC236}">
                  <a16:creationId xmlns:a16="http://schemas.microsoft.com/office/drawing/2014/main" id="{A78BD7E7-8993-15C8-DB74-D2D1D7B7462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42">
              <a:extLst>
                <a:ext uri="{FF2B5EF4-FFF2-40B4-BE49-F238E27FC236}">
                  <a16:creationId xmlns:a16="http://schemas.microsoft.com/office/drawing/2014/main" id="{2F7489F3-2EE1-6787-B114-362025CED559}"/>
                </a:ext>
              </a:extLst>
            </p:cNvPr>
            <p:cNvPicPr>
              <a:picLocks noChangeAspect="1"/>
            </p:cNvPicPr>
            <p:nvPr/>
          </p:nvPicPr>
          <p:blipFill rotWithShape="1">
            <a:blip r:embed="rId20"/>
            <a:srcRect b="20647"/>
            <a:stretch/>
          </p:blipFill>
          <p:spPr>
            <a:xfrm>
              <a:off x="4652057" y="5196348"/>
              <a:ext cx="763793" cy="1533426"/>
            </a:xfrm>
            <a:prstGeom prst="rect">
              <a:avLst/>
            </a:prstGeom>
          </p:spPr>
        </p:pic>
        <p:pic>
          <p:nvPicPr>
            <p:cNvPr id="51" name="図 50">
              <a:extLst>
                <a:ext uri="{FF2B5EF4-FFF2-40B4-BE49-F238E27FC236}">
                  <a16:creationId xmlns:a16="http://schemas.microsoft.com/office/drawing/2014/main" id="{F59B829B-FD83-BD97-3FB3-C336BA67C0E2}"/>
                </a:ext>
              </a:extLst>
            </p:cNvPr>
            <p:cNvPicPr>
              <a:picLocks noChangeAspect="1"/>
            </p:cNvPicPr>
            <p:nvPr/>
          </p:nvPicPr>
          <p:blipFill rotWithShape="1">
            <a:blip r:embed="rId20"/>
            <a:srcRect t="93213"/>
            <a:stretch/>
          </p:blipFill>
          <p:spPr>
            <a:xfrm>
              <a:off x="4644106" y="6594445"/>
              <a:ext cx="766167" cy="131560"/>
            </a:xfrm>
            <a:prstGeom prst="rect">
              <a:avLst/>
            </a:prstGeom>
          </p:spPr>
        </p:pic>
      </p:grpSp>
      <p:pic>
        <p:nvPicPr>
          <p:cNvPr id="52" name="図 51">
            <a:extLst>
              <a:ext uri="{FF2B5EF4-FFF2-40B4-BE49-F238E27FC236}">
                <a16:creationId xmlns:a16="http://schemas.microsoft.com/office/drawing/2014/main" id="{6AFD24D0-6A22-5E12-92C6-F075A526819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53" name="テキスト ボックス 8">
            <a:extLst>
              <a:ext uri="{FF2B5EF4-FFF2-40B4-BE49-F238E27FC236}">
                <a16:creationId xmlns:a16="http://schemas.microsoft.com/office/drawing/2014/main" id="{93C4E188-7684-A0F8-12A3-008E911C7BF3}"/>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60" name="テキスト ボックス 289">
            <a:extLst>
              <a:ext uri="{FF2B5EF4-FFF2-40B4-BE49-F238E27FC236}">
                <a16:creationId xmlns:a16="http://schemas.microsoft.com/office/drawing/2014/main" id="{0E07EFE9-1503-65FE-2791-0EB285CD0FE3}"/>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61" name="正方形/長方形 290">
            <a:extLst>
              <a:ext uri="{FF2B5EF4-FFF2-40B4-BE49-F238E27FC236}">
                <a16:creationId xmlns:a16="http://schemas.microsoft.com/office/drawing/2014/main" id="{F1A92CB7-4CE6-4147-2418-91904F867AB4}"/>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62" name="正方形/長方形 291">
            <a:extLst>
              <a:ext uri="{FF2B5EF4-FFF2-40B4-BE49-F238E27FC236}">
                <a16:creationId xmlns:a16="http://schemas.microsoft.com/office/drawing/2014/main" id="{BD4BEE59-8E8E-88BD-09BC-E14C95333F4C}"/>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63" name="テキスト ボックス 292">
            <a:extLst>
              <a:ext uri="{FF2B5EF4-FFF2-40B4-BE49-F238E27FC236}">
                <a16:creationId xmlns:a16="http://schemas.microsoft.com/office/drawing/2014/main" id="{E3ACB8A3-5AEA-0EEB-E8BE-3A51D527522A}"/>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28" name="テキスト ボックス 293">
            <a:extLst>
              <a:ext uri="{FF2B5EF4-FFF2-40B4-BE49-F238E27FC236}">
                <a16:creationId xmlns:a16="http://schemas.microsoft.com/office/drawing/2014/main" id="{E6A96D38-2B85-4884-4E4F-F2EDA09A6ACA}"/>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29" name="角丸四角形 17">
            <a:extLst>
              <a:ext uri="{FF2B5EF4-FFF2-40B4-BE49-F238E27FC236}">
                <a16:creationId xmlns:a16="http://schemas.microsoft.com/office/drawing/2014/main" id="{36E16337-38A5-3974-F2C5-83BA37CE4AAB}"/>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0" name="テキスト ボックス 19">
            <a:extLst>
              <a:ext uri="{FF2B5EF4-FFF2-40B4-BE49-F238E27FC236}">
                <a16:creationId xmlns:a16="http://schemas.microsoft.com/office/drawing/2014/main" id="{7C699C05-E09B-AB0B-0ED0-BA1418A32CBF}"/>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31" name="角丸四角形 305">
            <a:extLst>
              <a:ext uri="{FF2B5EF4-FFF2-40B4-BE49-F238E27FC236}">
                <a16:creationId xmlns:a16="http://schemas.microsoft.com/office/drawing/2014/main" id="{870A0D45-BF95-31CD-7B8E-9C077AF5CC20}"/>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2" name="テキスト ボックス 258">
            <a:extLst>
              <a:ext uri="{FF2B5EF4-FFF2-40B4-BE49-F238E27FC236}">
                <a16:creationId xmlns:a16="http://schemas.microsoft.com/office/drawing/2014/main" id="{F77E1BA9-C07B-2E43-1631-A5DBB34A6BB8}"/>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33" name="テキスト ボックス 258">
            <a:extLst>
              <a:ext uri="{FF2B5EF4-FFF2-40B4-BE49-F238E27FC236}">
                <a16:creationId xmlns:a16="http://schemas.microsoft.com/office/drawing/2014/main" id="{35C6FE1A-E862-B332-4B88-CE7B49316FC6}"/>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34" name="角丸四角形 322">
            <a:extLst>
              <a:ext uri="{FF2B5EF4-FFF2-40B4-BE49-F238E27FC236}">
                <a16:creationId xmlns:a16="http://schemas.microsoft.com/office/drawing/2014/main" id="{3A03196A-308B-D154-8179-02562AA43534}"/>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5" name="テキスト ボックス 323">
            <a:extLst>
              <a:ext uri="{FF2B5EF4-FFF2-40B4-BE49-F238E27FC236}">
                <a16:creationId xmlns:a16="http://schemas.microsoft.com/office/drawing/2014/main" id="{A71D35A9-D54B-C73B-3F75-33C644399730}"/>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36" name="角丸四角形 325">
            <a:extLst>
              <a:ext uri="{FF2B5EF4-FFF2-40B4-BE49-F238E27FC236}">
                <a16:creationId xmlns:a16="http://schemas.microsoft.com/office/drawing/2014/main" id="{24AF8FBB-4E86-6966-9341-7B7AD55E7F31}"/>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37" name="正方形/長方形 136">
            <a:extLst>
              <a:ext uri="{FF2B5EF4-FFF2-40B4-BE49-F238E27FC236}">
                <a16:creationId xmlns:a16="http://schemas.microsoft.com/office/drawing/2014/main" id="{B542AD65-4679-4317-C6A1-AED91F8A9622}"/>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38" name="テキスト ボックス 258">
            <a:extLst>
              <a:ext uri="{FF2B5EF4-FFF2-40B4-BE49-F238E27FC236}">
                <a16:creationId xmlns:a16="http://schemas.microsoft.com/office/drawing/2014/main" id="{EAFE4AD0-17B5-6E38-442D-DF5DBE0ECBE1}"/>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139" name="テキスト ボックス 258">
            <a:extLst>
              <a:ext uri="{FF2B5EF4-FFF2-40B4-BE49-F238E27FC236}">
                <a16:creationId xmlns:a16="http://schemas.microsoft.com/office/drawing/2014/main" id="{D90C4018-2DB3-0EC4-6978-1F9471E52304}"/>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140" name="テキスト ボックス 139">
            <a:extLst>
              <a:ext uri="{FF2B5EF4-FFF2-40B4-BE49-F238E27FC236}">
                <a16:creationId xmlns:a16="http://schemas.microsoft.com/office/drawing/2014/main" id="{E7A68769-2A7B-B648-6198-23D8FD551F44}"/>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141" name="テキスト ボックス 140">
            <a:extLst>
              <a:ext uri="{FF2B5EF4-FFF2-40B4-BE49-F238E27FC236}">
                <a16:creationId xmlns:a16="http://schemas.microsoft.com/office/drawing/2014/main" id="{62B9DF8F-6AC1-6992-E9DF-C24CAED702CE}"/>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142" name="テキスト ボックス 141">
            <a:extLst>
              <a:ext uri="{FF2B5EF4-FFF2-40B4-BE49-F238E27FC236}">
                <a16:creationId xmlns:a16="http://schemas.microsoft.com/office/drawing/2014/main" id="{A348D7E5-CF8C-5D30-1AC7-F2C4EC937CFE}"/>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143" name="テキスト ボックス 142">
            <a:extLst>
              <a:ext uri="{FF2B5EF4-FFF2-40B4-BE49-F238E27FC236}">
                <a16:creationId xmlns:a16="http://schemas.microsoft.com/office/drawing/2014/main" id="{5190AB52-2953-0842-C0E9-DD5B4C63138F}"/>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144" name="テキスト ボックス 143">
            <a:extLst>
              <a:ext uri="{FF2B5EF4-FFF2-40B4-BE49-F238E27FC236}">
                <a16:creationId xmlns:a16="http://schemas.microsoft.com/office/drawing/2014/main" id="{8B55AEE6-52FE-1F95-A067-825209596343}"/>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145" name="テキスト ボックス 144">
            <a:extLst>
              <a:ext uri="{FF2B5EF4-FFF2-40B4-BE49-F238E27FC236}">
                <a16:creationId xmlns:a16="http://schemas.microsoft.com/office/drawing/2014/main" id="{504A1867-1C30-A95A-DD2C-44957EB76F42}"/>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146" name="直線コネクタ 145">
            <a:extLst>
              <a:ext uri="{FF2B5EF4-FFF2-40B4-BE49-F238E27FC236}">
                <a16:creationId xmlns:a16="http://schemas.microsoft.com/office/drawing/2014/main" id="{D62C3D12-094E-316F-B315-DD339A74EA53}"/>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3468AD70-3A9C-0E21-8D27-351B9B46F9DF}"/>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8" name="テキスト ボックス 258">
            <a:extLst>
              <a:ext uri="{FF2B5EF4-FFF2-40B4-BE49-F238E27FC236}">
                <a16:creationId xmlns:a16="http://schemas.microsoft.com/office/drawing/2014/main" id="{F7F3CC70-DF7E-D912-EA85-78FFFA545AA2}"/>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49" name="図 197">
            <a:extLst>
              <a:ext uri="{FF2B5EF4-FFF2-40B4-BE49-F238E27FC236}">
                <a16:creationId xmlns:a16="http://schemas.microsoft.com/office/drawing/2014/main" id="{5F5290CA-EC9C-153C-64ED-A334A93CC352}"/>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テキスト ボックス 306">
            <a:extLst>
              <a:ext uri="{FF2B5EF4-FFF2-40B4-BE49-F238E27FC236}">
                <a16:creationId xmlns:a16="http://schemas.microsoft.com/office/drawing/2014/main" id="{D6ED31FD-9EC2-5216-2CE4-FEB131A5F372}"/>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151" name="図 150">
            <a:extLst>
              <a:ext uri="{FF2B5EF4-FFF2-40B4-BE49-F238E27FC236}">
                <a16:creationId xmlns:a16="http://schemas.microsoft.com/office/drawing/2014/main" id="{AB7925E6-810C-49AC-38D5-D029947335A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152" name="テキスト ボックス 203">
            <a:extLst>
              <a:ext uri="{FF2B5EF4-FFF2-40B4-BE49-F238E27FC236}">
                <a16:creationId xmlns:a16="http://schemas.microsoft.com/office/drawing/2014/main" id="{191BE967-F467-98F4-6941-8EBDF2F1859C}"/>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153" name="直線コネクタ 9">
            <a:extLst>
              <a:ext uri="{FF2B5EF4-FFF2-40B4-BE49-F238E27FC236}">
                <a16:creationId xmlns:a16="http://schemas.microsoft.com/office/drawing/2014/main" id="{80C54108-D371-8E05-BFA4-0F14B6B7F11B}"/>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正方形/長方形 19">
            <a:extLst>
              <a:ext uri="{FF2B5EF4-FFF2-40B4-BE49-F238E27FC236}">
                <a16:creationId xmlns:a16="http://schemas.microsoft.com/office/drawing/2014/main" id="{706C2554-8838-057B-A60F-2AE0891162AB}"/>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55" name="直線コネクタ 9">
            <a:extLst>
              <a:ext uri="{FF2B5EF4-FFF2-40B4-BE49-F238E27FC236}">
                <a16:creationId xmlns:a16="http://schemas.microsoft.com/office/drawing/2014/main" id="{0424B361-0FF9-F76B-96AC-79113F65610B}"/>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正方形/長方形 157">
            <a:extLst>
              <a:ext uri="{FF2B5EF4-FFF2-40B4-BE49-F238E27FC236}">
                <a16:creationId xmlns:a16="http://schemas.microsoft.com/office/drawing/2014/main" id="{28BBA348-4B64-B623-0385-2DEA74899454}"/>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5" name="直線コネクタ 9">
            <a:extLst>
              <a:ext uri="{FF2B5EF4-FFF2-40B4-BE49-F238E27FC236}">
                <a16:creationId xmlns:a16="http://schemas.microsoft.com/office/drawing/2014/main" id="{02BECB4D-111E-81A8-EE88-4691055C6060}"/>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直線コネクタ 9">
            <a:extLst>
              <a:ext uri="{FF2B5EF4-FFF2-40B4-BE49-F238E27FC236}">
                <a16:creationId xmlns:a16="http://schemas.microsoft.com/office/drawing/2014/main" id="{E909B2A6-217D-8ADF-43A8-EC115367E635}"/>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 name="正方形/長方形 19">
            <a:extLst>
              <a:ext uri="{FF2B5EF4-FFF2-40B4-BE49-F238E27FC236}">
                <a16:creationId xmlns:a16="http://schemas.microsoft.com/office/drawing/2014/main" id="{FE37DE12-BB25-AE7F-C5E5-A7DEDCCCA45D}"/>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69" name="正方形/長方形 168">
            <a:extLst>
              <a:ext uri="{FF2B5EF4-FFF2-40B4-BE49-F238E27FC236}">
                <a16:creationId xmlns:a16="http://schemas.microsoft.com/office/drawing/2014/main" id="{45CF0CD6-0510-41D9-88D2-AC01709F873E}"/>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170" name="図 169" descr="QR コード&#10;&#10;AI 生成コンテンツは誤りを含む可能性があります。">
            <a:extLst>
              <a:ext uri="{FF2B5EF4-FFF2-40B4-BE49-F238E27FC236}">
                <a16:creationId xmlns:a16="http://schemas.microsoft.com/office/drawing/2014/main" id="{A3140374-242A-B972-6735-8F4C57B9622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171" name="object 33">
            <a:extLst>
              <a:ext uri="{FF2B5EF4-FFF2-40B4-BE49-F238E27FC236}">
                <a16:creationId xmlns:a16="http://schemas.microsoft.com/office/drawing/2014/main" id="{8090011D-1BCB-1E2E-C74A-11B99A0BCDDC}"/>
              </a:ext>
            </a:extLst>
          </p:cNvPr>
          <p:cNvGrpSpPr/>
          <p:nvPr/>
        </p:nvGrpSpPr>
        <p:grpSpPr>
          <a:xfrm>
            <a:off x="6098056" y="7785884"/>
            <a:ext cx="432434" cy="432434"/>
            <a:chOff x="909735" y="2161233"/>
            <a:chExt cx="432434" cy="432434"/>
          </a:xfrm>
        </p:grpSpPr>
        <p:sp>
          <p:nvSpPr>
            <p:cNvPr id="172" name="object 34">
              <a:extLst>
                <a:ext uri="{FF2B5EF4-FFF2-40B4-BE49-F238E27FC236}">
                  <a16:creationId xmlns:a16="http://schemas.microsoft.com/office/drawing/2014/main" id="{3259FB56-9B07-7195-5B6E-872FB686E18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73" name="object 35">
              <a:extLst>
                <a:ext uri="{FF2B5EF4-FFF2-40B4-BE49-F238E27FC236}">
                  <a16:creationId xmlns:a16="http://schemas.microsoft.com/office/drawing/2014/main" id="{0320D43E-7F57-36D7-CB74-7A1707849462}"/>
                </a:ext>
              </a:extLst>
            </p:cNvPr>
            <p:cNvPicPr/>
            <p:nvPr/>
          </p:nvPicPr>
          <p:blipFill>
            <a:blip r:embed="rId13" cstate="print"/>
            <a:stretch>
              <a:fillRect/>
            </a:stretch>
          </p:blipFill>
          <p:spPr>
            <a:xfrm>
              <a:off x="972442" y="2324323"/>
              <a:ext cx="87109" cy="106311"/>
            </a:xfrm>
            <a:prstGeom prst="rect">
              <a:avLst/>
            </a:prstGeom>
          </p:spPr>
        </p:pic>
        <p:pic>
          <p:nvPicPr>
            <p:cNvPr id="174" name="object 36">
              <a:extLst>
                <a:ext uri="{FF2B5EF4-FFF2-40B4-BE49-F238E27FC236}">
                  <a16:creationId xmlns:a16="http://schemas.microsoft.com/office/drawing/2014/main" id="{9BE9F036-9D7A-B3CF-C88F-B09195B78FD4}"/>
                </a:ext>
              </a:extLst>
            </p:cNvPr>
            <p:cNvPicPr/>
            <p:nvPr/>
          </p:nvPicPr>
          <p:blipFill>
            <a:blip r:embed="rId14" cstate="print"/>
            <a:stretch>
              <a:fillRect/>
            </a:stretch>
          </p:blipFill>
          <p:spPr>
            <a:xfrm>
              <a:off x="1079921" y="2323413"/>
              <a:ext cx="199285" cy="107861"/>
            </a:xfrm>
            <a:prstGeom prst="rect">
              <a:avLst/>
            </a:prstGeom>
          </p:spPr>
        </p:pic>
      </p:grpSp>
      <p:sp>
        <p:nvSpPr>
          <p:cNvPr id="175" name="テキスト ボックス 174">
            <a:extLst>
              <a:ext uri="{FF2B5EF4-FFF2-40B4-BE49-F238E27FC236}">
                <a16:creationId xmlns:a16="http://schemas.microsoft.com/office/drawing/2014/main" id="{B589D26C-3126-BC22-E09F-9131F1DC4EBA}"/>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176" name="直線コネクタ 175">
            <a:extLst>
              <a:ext uri="{FF2B5EF4-FFF2-40B4-BE49-F238E27FC236}">
                <a16:creationId xmlns:a16="http://schemas.microsoft.com/office/drawing/2014/main" id="{2B919AB4-B0D2-5D4E-FA10-18EA9244F389}"/>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a:extLst>
              <a:ext uri="{FF2B5EF4-FFF2-40B4-BE49-F238E27FC236}">
                <a16:creationId xmlns:a16="http://schemas.microsoft.com/office/drawing/2014/main" id="{3FAB9DEB-5A2D-F4C0-1F12-385006A841E6}"/>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9" name="テキスト ボックス 323">
            <a:extLst>
              <a:ext uri="{FF2B5EF4-FFF2-40B4-BE49-F238E27FC236}">
                <a16:creationId xmlns:a16="http://schemas.microsoft.com/office/drawing/2014/main" id="{C0662308-DF5D-65CB-0277-B1C4187215A2}"/>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180" name="矢印: 右 179">
            <a:extLst>
              <a:ext uri="{FF2B5EF4-FFF2-40B4-BE49-F238E27FC236}">
                <a16:creationId xmlns:a16="http://schemas.microsoft.com/office/drawing/2014/main" id="{40E20D85-24D9-BE5A-4466-5B9577699FFE}"/>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179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6006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866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5902" y="6756827"/>
            <a:ext cx="1206686" cy="1644323"/>
          </a:xfrm>
          <a:prstGeom prst="rect">
            <a:avLst/>
          </a:prstGeom>
        </p:spPr>
      </p:pic>
      <p:sp>
        <p:nvSpPr>
          <p:cNvPr id="146" name="テキスト ボックス 145"/>
          <p:cNvSpPr txBox="1"/>
          <p:nvPr/>
        </p:nvSpPr>
        <p:spPr>
          <a:xfrm>
            <a:off x="703374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80062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475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8025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352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8115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538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3100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557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3130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79" y="4254816"/>
            <a:ext cx="46196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05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よりそう＋</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K</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シーズン＆タイム）</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49" y="5198195"/>
            <a:ext cx="452411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CHP-37AZ2K</a:t>
            </a:r>
            <a:r>
              <a:rPr kumimoji="1" lang="ja-JP" altLang="en-US" sz="600" dirty="0">
                <a:latin typeface="メイリオ" panose="020B0604030504040204" pitchFamily="50" charset="-128"/>
                <a:ea typeface="メイリオ" panose="020B0604030504040204" pitchFamily="50" charset="-128"/>
              </a:rPr>
              <a:t>において。仙台地区、給湯（保温）負荷は、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 運転モードはお買い上げ時の設定、ソーラーモードアプリは積極モード設定。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・東北電力「よりそう</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シーズン＆タイム」</a:t>
            </a:r>
            <a:r>
              <a:rPr kumimoji="1" lang="zh-TW" altLang="en-US" sz="600" dirty="0">
                <a:latin typeface="メイリオ" panose="020B0604030504040204" pitchFamily="50" charset="-128"/>
                <a:ea typeface="メイリオ" panose="020B0604030504040204" pitchFamily="50" charset="-128"/>
              </a:rPr>
              <a:t>夜間料金</a:t>
            </a:r>
            <a:r>
              <a:rPr kumimoji="1" lang="en-US" altLang="ja-JP" sz="600" dirty="0">
                <a:latin typeface="メイリオ" panose="020B0604030504040204" pitchFamily="50" charset="-128"/>
                <a:ea typeface="メイリオ" panose="020B0604030504040204" pitchFamily="50" charset="-128"/>
              </a:rPr>
              <a:t>27.95</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zh-TW" sz="600" dirty="0">
                <a:latin typeface="メイリオ" panose="020B0604030504040204" pitchFamily="50" charset="-128"/>
                <a:ea typeface="メイリオ" panose="020B0604030504040204" pitchFamily="50" charset="-128"/>
              </a:rPr>
              <a:t>-8.80</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、再生可能エネル</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グコストは、季節や地域、運転モードの設定、ご利用状況、電力契約等により異なります。太陽光発電の自家消費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en-US" altLang="ja-JP" sz="600" dirty="0">
                <a:latin typeface="メイリオ" panose="020B0604030504040204" pitchFamily="50" charset="-128"/>
                <a:ea typeface="メイリオ" panose="020B0604030504040204" pitchFamily="50" charset="-128"/>
              </a:rPr>
              <a:t>     </a:t>
            </a:r>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35,100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27,900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7,200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5005</TotalTime>
  <Words>1565</Words>
  <Application>Microsoft Office PowerPoint</Application>
  <PresentationFormat>A3 297x420 mm</PresentationFormat>
  <Paragraphs>203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331</cp:revision>
  <cp:lastPrinted>2026-02-24T23:50:15Z</cp:lastPrinted>
  <dcterms:created xsi:type="dcterms:W3CDTF">2020-12-15T06:24:16Z</dcterms:created>
  <dcterms:modified xsi:type="dcterms:W3CDTF">2026-03-24T03:59:12Z</dcterms:modified>
</cp:coreProperties>
</file>