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5026" autoAdjust="0"/>
  </p:normalViewPr>
  <p:slideViewPr>
    <p:cSldViewPr snapToGrid="0">
      <p:cViewPr>
        <p:scale>
          <a:sx n="100" d="100"/>
          <a:sy n="100" d="100"/>
        </p:scale>
        <p:origin x="-108" y="-12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390532" cy="473123"/>
            <a:chOff x="168669" y="2921069"/>
            <a:chExt cx="2390532"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24856" y="3052416"/>
              <a:ext cx="804024" cy="161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2.9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92641"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1,199,000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1,090,000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CHP-37AZ2K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18817"/>
            <a:ext cx="2262187"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寒冷地でも安心で快適</a:t>
            </a: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20824"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5"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6"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5"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6" cstate="print"/>
            <a:stretch>
              <a:fillRect/>
            </a:stretch>
          </p:blipFill>
          <p:spPr>
            <a:xfrm>
              <a:off x="1079921" y="2323413"/>
              <a:ext cx="199285" cy="107861"/>
            </a:xfrm>
            <a:prstGeom prst="rect">
              <a:avLst/>
            </a:prstGeom>
          </p:spPr>
        </p:pic>
      </p:gr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pic>
        <p:nvPicPr>
          <p:cNvPr id="4" name="図 3">
            <a:extLst>
              <a:ext uri="{FF2B5EF4-FFF2-40B4-BE49-F238E27FC236}">
                <a16:creationId xmlns:a16="http://schemas.microsoft.com/office/drawing/2014/main" id="{6201FC57-912B-A911-B33F-3FEB7A3588A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6937" y="985391"/>
            <a:ext cx="882988" cy="2429152"/>
          </a:xfrm>
          <a:prstGeom prst="rect">
            <a:avLst/>
          </a:prstGeom>
        </p:spPr>
      </p:pic>
      <p:pic>
        <p:nvPicPr>
          <p:cNvPr id="39" name="図 38">
            <a:extLst>
              <a:ext uri="{FF2B5EF4-FFF2-40B4-BE49-F238E27FC236}">
                <a16:creationId xmlns:a16="http://schemas.microsoft.com/office/drawing/2014/main" id="{E92352F5-C48C-0594-B913-418CCA0326B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01949" y="2558636"/>
            <a:ext cx="1113937" cy="885845"/>
          </a:xfrm>
          <a:prstGeom prst="rect">
            <a:avLst/>
          </a:prstGeom>
        </p:spPr>
      </p:pic>
      <p:grpSp>
        <p:nvGrpSpPr>
          <p:cNvPr id="41" name="グループ化 40">
            <a:extLst>
              <a:ext uri="{FF2B5EF4-FFF2-40B4-BE49-F238E27FC236}">
                <a16:creationId xmlns:a16="http://schemas.microsoft.com/office/drawing/2014/main" id="{2FCBDD83-54B1-811B-39FF-E7177334FD57}"/>
              </a:ext>
            </a:extLst>
          </p:cNvPr>
          <p:cNvGrpSpPr/>
          <p:nvPr/>
        </p:nvGrpSpPr>
        <p:grpSpPr>
          <a:xfrm>
            <a:off x="5963859" y="4147035"/>
            <a:ext cx="591636" cy="1228988"/>
            <a:chOff x="4553023" y="4890757"/>
            <a:chExt cx="1018959" cy="2116656"/>
          </a:xfrm>
        </p:grpSpPr>
        <p:pic>
          <p:nvPicPr>
            <p:cNvPr id="42" name="Picture 2" descr="「スマートフォン」の画像検索結果">
              <a:extLst>
                <a:ext uri="{FF2B5EF4-FFF2-40B4-BE49-F238E27FC236}">
                  <a16:creationId xmlns:a16="http://schemas.microsoft.com/office/drawing/2014/main" id="{80F20092-F65B-76AD-5578-6EE8D92B08D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47">
              <a:extLst>
                <a:ext uri="{FF2B5EF4-FFF2-40B4-BE49-F238E27FC236}">
                  <a16:creationId xmlns:a16="http://schemas.microsoft.com/office/drawing/2014/main" id="{F568D105-390D-5367-366E-8E6DDA8B8808}"/>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49" name="図 48">
              <a:extLst>
                <a:ext uri="{FF2B5EF4-FFF2-40B4-BE49-F238E27FC236}">
                  <a16:creationId xmlns:a16="http://schemas.microsoft.com/office/drawing/2014/main" id="{16F8E89A-9508-F651-1B25-EF2B1D91376C}"/>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50" name="図 49">
            <a:extLst>
              <a:ext uri="{FF2B5EF4-FFF2-40B4-BE49-F238E27FC236}">
                <a16:creationId xmlns:a16="http://schemas.microsoft.com/office/drawing/2014/main" id="{F29BFFF3-B325-BAF4-3A37-C5DA314FE05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54" name="テキスト ボックス 8">
            <a:extLst>
              <a:ext uri="{FF2B5EF4-FFF2-40B4-BE49-F238E27FC236}">
                <a16:creationId xmlns:a16="http://schemas.microsoft.com/office/drawing/2014/main" id="{71A3F549-5BC9-1075-C618-BA2F610712E4}"/>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55" name="テキスト ボックス 289">
            <a:extLst>
              <a:ext uri="{FF2B5EF4-FFF2-40B4-BE49-F238E27FC236}">
                <a16:creationId xmlns:a16="http://schemas.microsoft.com/office/drawing/2014/main" id="{BB662FDB-14FA-01F0-D741-07B1C8027CAA}"/>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56" name="正方形/長方形 290">
            <a:extLst>
              <a:ext uri="{FF2B5EF4-FFF2-40B4-BE49-F238E27FC236}">
                <a16:creationId xmlns:a16="http://schemas.microsoft.com/office/drawing/2014/main" id="{449A8779-3E5D-88E6-D2F8-DE0AB31D561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58" name="正方形/長方形 291">
            <a:extLst>
              <a:ext uri="{FF2B5EF4-FFF2-40B4-BE49-F238E27FC236}">
                <a16:creationId xmlns:a16="http://schemas.microsoft.com/office/drawing/2014/main" id="{3659D7A8-B23B-F1FD-8330-7BF5CD001CB4}"/>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59" name="テキスト ボックス 292">
            <a:extLst>
              <a:ext uri="{FF2B5EF4-FFF2-40B4-BE49-F238E27FC236}">
                <a16:creationId xmlns:a16="http://schemas.microsoft.com/office/drawing/2014/main" id="{553774EC-570D-78AB-D225-143CD4A2BE53}"/>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60" name="テキスト ボックス 293">
            <a:extLst>
              <a:ext uri="{FF2B5EF4-FFF2-40B4-BE49-F238E27FC236}">
                <a16:creationId xmlns:a16="http://schemas.microsoft.com/office/drawing/2014/main" id="{1B00A92F-6971-D480-F6E8-5AB64B689226}"/>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61" name="角丸四角形 17">
            <a:extLst>
              <a:ext uri="{FF2B5EF4-FFF2-40B4-BE49-F238E27FC236}">
                <a16:creationId xmlns:a16="http://schemas.microsoft.com/office/drawing/2014/main" id="{E186CBDE-4C56-05A3-46E1-4D4C44B3781C}"/>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2" name="テキスト ボックス 19">
            <a:extLst>
              <a:ext uri="{FF2B5EF4-FFF2-40B4-BE49-F238E27FC236}">
                <a16:creationId xmlns:a16="http://schemas.microsoft.com/office/drawing/2014/main" id="{6FA0E4B8-BA0E-57BC-86D3-829B9581D272}"/>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63" name="角丸四角形 305">
            <a:extLst>
              <a:ext uri="{FF2B5EF4-FFF2-40B4-BE49-F238E27FC236}">
                <a16:creationId xmlns:a16="http://schemas.microsoft.com/office/drawing/2014/main" id="{F3443ECB-B196-63B2-3683-B7A16928BB6E}"/>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8" name="テキスト ボックス 258">
            <a:extLst>
              <a:ext uri="{FF2B5EF4-FFF2-40B4-BE49-F238E27FC236}">
                <a16:creationId xmlns:a16="http://schemas.microsoft.com/office/drawing/2014/main" id="{93E4D1F1-D36E-F7EA-F5F7-155C0CB1349D}"/>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29" name="テキスト ボックス 258">
            <a:extLst>
              <a:ext uri="{FF2B5EF4-FFF2-40B4-BE49-F238E27FC236}">
                <a16:creationId xmlns:a16="http://schemas.microsoft.com/office/drawing/2014/main" id="{3054EC13-7D02-6E61-62D3-78C329FBA95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30" name="角丸四角形 322">
            <a:extLst>
              <a:ext uri="{FF2B5EF4-FFF2-40B4-BE49-F238E27FC236}">
                <a16:creationId xmlns:a16="http://schemas.microsoft.com/office/drawing/2014/main" id="{D13353F8-03AD-1EDC-3B89-C962E72DFBFF}"/>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1" name="テキスト ボックス 323">
            <a:extLst>
              <a:ext uri="{FF2B5EF4-FFF2-40B4-BE49-F238E27FC236}">
                <a16:creationId xmlns:a16="http://schemas.microsoft.com/office/drawing/2014/main" id="{9C927F77-0BD9-7256-4319-1B6A7E7D678F}"/>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32" name="角丸四角形 325">
            <a:extLst>
              <a:ext uri="{FF2B5EF4-FFF2-40B4-BE49-F238E27FC236}">
                <a16:creationId xmlns:a16="http://schemas.microsoft.com/office/drawing/2014/main" id="{0921BFA8-F34F-481B-FBEC-FE5DA5F27D12}"/>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33" name="正方形/長方形 132">
            <a:extLst>
              <a:ext uri="{FF2B5EF4-FFF2-40B4-BE49-F238E27FC236}">
                <a16:creationId xmlns:a16="http://schemas.microsoft.com/office/drawing/2014/main" id="{725FC3AC-AB50-5F5B-55F6-D6D4621C1ADB}"/>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4" name="テキスト ボックス 258">
            <a:extLst>
              <a:ext uri="{FF2B5EF4-FFF2-40B4-BE49-F238E27FC236}">
                <a16:creationId xmlns:a16="http://schemas.microsoft.com/office/drawing/2014/main" id="{839DA687-EE44-C379-76C1-38ED3C2EBEDB}"/>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35" name="テキスト ボックス 258">
            <a:extLst>
              <a:ext uri="{FF2B5EF4-FFF2-40B4-BE49-F238E27FC236}">
                <a16:creationId xmlns:a16="http://schemas.microsoft.com/office/drawing/2014/main" id="{F641685B-D46B-B2FB-DD2E-9989743BE0A4}"/>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8BA2E7D7-6AA6-389C-A76D-AAEF92275F05}"/>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37" name="テキスト ボックス 136">
            <a:extLst>
              <a:ext uri="{FF2B5EF4-FFF2-40B4-BE49-F238E27FC236}">
                <a16:creationId xmlns:a16="http://schemas.microsoft.com/office/drawing/2014/main" id="{9F7B0891-9FA4-024C-54FC-AFE1955765CB}"/>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38" name="テキスト ボックス 137">
            <a:extLst>
              <a:ext uri="{FF2B5EF4-FFF2-40B4-BE49-F238E27FC236}">
                <a16:creationId xmlns:a16="http://schemas.microsoft.com/office/drawing/2014/main" id="{9587C8AC-A3C3-645A-26FA-3C0701B5F36B}"/>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39" name="テキスト ボックス 138">
            <a:extLst>
              <a:ext uri="{FF2B5EF4-FFF2-40B4-BE49-F238E27FC236}">
                <a16:creationId xmlns:a16="http://schemas.microsoft.com/office/drawing/2014/main" id="{E67372AB-B1ED-E119-077E-7123B3C0852F}"/>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40" name="テキスト ボックス 139">
            <a:extLst>
              <a:ext uri="{FF2B5EF4-FFF2-40B4-BE49-F238E27FC236}">
                <a16:creationId xmlns:a16="http://schemas.microsoft.com/office/drawing/2014/main" id="{90E035AF-AD83-AE29-3F76-5AE785945243}"/>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41" name="テキスト ボックス 140">
            <a:extLst>
              <a:ext uri="{FF2B5EF4-FFF2-40B4-BE49-F238E27FC236}">
                <a16:creationId xmlns:a16="http://schemas.microsoft.com/office/drawing/2014/main" id="{63BCCD70-808C-1B38-7B40-95503559D4D2}"/>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42" name="直線コネクタ 141">
            <a:extLst>
              <a:ext uri="{FF2B5EF4-FFF2-40B4-BE49-F238E27FC236}">
                <a16:creationId xmlns:a16="http://schemas.microsoft.com/office/drawing/2014/main" id="{EEB21A59-8F5D-0E19-52C0-8DFDC0ED8FA1}"/>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2CDF6803-41FD-7C0D-B4D3-90C1C33C4243}"/>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テキスト ボックス 258">
            <a:extLst>
              <a:ext uri="{FF2B5EF4-FFF2-40B4-BE49-F238E27FC236}">
                <a16:creationId xmlns:a16="http://schemas.microsoft.com/office/drawing/2014/main" id="{3F7369C9-74B3-5DBB-289B-16E1B12A6DC6}"/>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45" name="図 197">
            <a:extLst>
              <a:ext uri="{FF2B5EF4-FFF2-40B4-BE49-F238E27FC236}">
                <a16:creationId xmlns:a16="http://schemas.microsoft.com/office/drawing/2014/main" id="{847710B4-BD30-B4B6-FFD4-95CE0F3B5F1F}"/>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テキスト ボックス 306">
            <a:extLst>
              <a:ext uri="{FF2B5EF4-FFF2-40B4-BE49-F238E27FC236}">
                <a16:creationId xmlns:a16="http://schemas.microsoft.com/office/drawing/2014/main" id="{53D54587-BA5B-CD8E-5118-A05F097F6419}"/>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47" name="図 146">
            <a:extLst>
              <a:ext uri="{FF2B5EF4-FFF2-40B4-BE49-F238E27FC236}">
                <a16:creationId xmlns:a16="http://schemas.microsoft.com/office/drawing/2014/main" id="{795050D6-7918-A0B3-3544-6D03D1375C7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48" name="テキスト ボックス 203">
            <a:extLst>
              <a:ext uri="{FF2B5EF4-FFF2-40B4-BE49-F238E27FC236}">
                <a16:creationId xmlns:a16="http://schemas.microsoft.com/office/drawing/2014/main" id="{9B17E1F7-DCC3-E50F-8B96-E23B5122C58F}"/>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49" name="直線コネクタ 9">
            <a:extLst>
              <a:ext uri="{FF2B5EF4-FFF2-40B4-BE49-F238E27FC236}">
                <a16:creationId xmlns:a16="http://schemas.microsoft.com/office/drawing/2014/main" id="{7D788047-449C-B27F-CB63-FE2ADC7EC547}"/>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正方形/長方形 19">
            <a:extLst>
              <a:ext uri="{FF2B5EF4-FFF2-40B4-BE49-F238E27FC236}">
                <a16:creationId xmlns:a16="http://schemas.microsoft.com/office/drawing/2014/main" id="{AF25B60B-2169-6038-453D-152622C351FC}"/>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51" name="直線コネクタ 9">
            <a:extLst>
              <a:ext uri="{FF2B5EF4-FFF2-40B4-BE49-F238E27FC236}">
                <a16:creationId xmlns:a16="http://schemas.microsoft.com/office/drawing/2014/main" id="{C7801DA4-A063-9973-2A36-7936B1E32951}"/>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正方形/長方形 151">
            <a:extLst>
              <a:ext uri="{FF2B5EF4-FFF2-40B4-BE49-F238E27FC236}">
                <a16:creationId xmlns:a16="http://schemas.microsoft.com/office/drawing/2014/main" id="{B5C84D0D-E3C7-4DCE-BC40-1CF6CB679527}"/>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3" name="直線コネクタ 9">
            <a:extLst>
              <a:ext uri="{FF2B5EF4-FFF2-40B4-BE49-F238E27FC236}">
                <a16:creationId xmlns:a16="http://schemas.microsoft.com/office/drawing/2014/main" id="{29A99C43-CD2D-C519-5856-A07A3F5B9E63}"/>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線コネクタ 9">
            <a:extLst>
              <a:ext uri="{FF2B5EF4-FFF2-40B4-BE49-F238E27FC236}">
                <a16:creationId xmlns:a16="http://schemas.microsoft.com/office/drawing/2014/main" id="{8AEF38E8-4841-0379-0B4A-93919BCFA611}"/>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正方形/長方形 19">
            <a:extLst>
              <a:ext uri="{FF2B5EF4-FFF2-40B4-BE49-F238E27FC236}">
                <a16:creationId xmlns:a16="http://schemas.microsoft.com/office/drawing/2014/main" id="{DE939EA4-14D0-B4D6-7377-DB0C8137F176}"/>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58" name="正方形/長方形 157">
            <a:extLst>
              <a:ext uri="{FF2B5EF4-FFF2-40B4-BE49-F238E27FC236}">
                <a16:creationId xmlns:a16="http://schemas.microsoft.com/office/drawing/2014/main" id="{1E3F8170-8306-45E7-04BE-A2E2D469B894}"/>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65" name="図 164" descr="QR コード&#10;&#10;AI 生成コンテンツは誤りを含む可能性があります。">
            <a:extLst>
              <a:ext uri="{FF2B5EF4-FFF2-40B4-BE49-F238E27FC236}">
                <a16:creationId xmlns:a16="http://schemas.microsoft.com/office/drawing/2014/main" id="{2E1795CA-6FD9-9C31-481A-5400DF432B1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67" name="object 33">
            <a:extLst>
              <a:ext uri="{FF2B5EF4-FFF2-40B4-BE49-F238E27FC236}">
                <a16:creationId xmlns:a16="http://schemas.microsoft.com/office/drawing/2014/main" id="{4BA86A74-E1F2-8B47-D7E1-14EB98DDF7BC}"/>
              </a:ext>
            </a:extLst>
          </p:cNvPr>
          <p:cNvGrpSpPr/>
          <p:nvPr/>
        </p:nvGrpSpPr>
        <p:grpSpPr>
          <a:xfrm>
            <a:off x="6098056" y="7785884"/>
            <a:ext cx="432434" cy="432434"/>
            <a:chOff x="909735" y="2161233"/>
            <a:chExt cx="432434" cy="432434"/>
          </a:xfrm>
        </p:grpSpPr>
        <p:sp>
          <p:nvSpPr>
            <p:cNvPr id="168" name="object 34">
              <a:extLst>
                <a:ext uri="{FF2B5EF4-FFF2-40B4-BE49-F238E27FC236}">
                  <a16:creationId xmlns:a16="http://schemas.microsoft.com/office/drawing/2014/main" id="{456DD923-53E2-3E42-62B6-19CEB5D1153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9" name="object 35">
              <a:extLst>
                <a:ext uri="{FF2B5EF4-FFF2-40B4-BE49-F238E27FC236}">
                  <a16:creationId xmlns:a16="http://schemas.microsoft.com/office/drawing/2014/main" id="{8B845A99-0AD5-7E42-0DE0-7E7116B2E9F6}"/>
                </a:ext>
              </a:extLst>
            </p:cNvPr>
            <p:cNvPicPr/>
            <p:nvPr/>
          </p:nvPicPr>
          <p:blipFill>
            <a:blip r:embed="rId15" cstate="print"/>
            <a:stretch>
              <a:fillRect/>
            </a:stretch>
          </p:blipFill>
          <p:spPr>
            <a:xfrm>
              <a:off x="972442" y="2324323"/>
              <a:ext cx="87109" cy="106311"/>
            </a:xfrm>
            <a:prstGeom prst="rect">
              <a:avLst/>
            </a:prstGeom>
          </p:spPr>
        </p:pic>
        <p:pic>
          <p:nvPicPr>
            <p:cNvPr id="170" name="object 36">
              <a:extLst>
                <a:ext uri="{FF2B5EF4-FFF2-40B4-BE49-F238E27FC236}">
                  <a16:creationId xmlns:a16="http://schemas.microsoft.com/office/drawing/2014/main" id="{6DF51E68-F494-E49A-E271-677B531E537F}"/>
                </a:ext>
              </a:extLst>
            </p:cNvPr>
            <p:cNvPicPr/>
            <p:nvPr/>
          </p:nvPicPr>
          <p:blipFill>
            <a:blip r:embed="rId16" cstate="print"/>
            <a:stretch>
              <a:fillRect/>
            </a:stretch>
          </p:blipFill>
          <p:spPr>
            <a:xfrm>
              <a:off x="1079921" y="2323413"/>
              <a:ext cx="199285" cy="107861"/>
            </a:xfrm>
            <a:prstGeom prst="rect">
              <a:avLst/>
            </a:prstGeom>
          </p:spPr>
        </p:pic>
      </p:grpSp>
      <p:sp>
        <p:nvSpPr>
          <p:cNvPr id="171" name="テキスト ボックス 170">
            <a:extLst>
              <a:ext uri="{FF2B5EF4-FFF2-40B4-BE49-F238E27FC236}">
                <a16:creationId xmlns:a16="http://schemas.microsoft.com/office/drawing/2014/main" id="{8782C84D-45B7-766F-81F3-6E1A5DDD8AB8}"/>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172" name="直線コネクタ 171">
            <a:extLst>
              <a:ext uri="{FF2B5EF4-FFF2-40B4-BE49-F238E27FC236}">
                <a16:creationId xmlns:a16="http://schemas.microsoft.com/office/drawing/2014/main" id="{AD4F42DB-E5D9-DC06-1055-C92A7D15DCA4}"/>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EBF079BE-83E7-4E5C-ED8C-7CC51306D3CF}"/>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4" name="テキスト ボックス 323">
            <a:extLst>
              <a:ext uri="{FF2B5EF4-FFF2-40B4-BE49-F238E27FC236}">
                <a16:creationId xmlns:a16="http://schemas.microsoft.com/office/drawing/2014/main" id="{0B6D0609-18FC-80A9-FBEE-29656C3572BE}"/>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175" name="矢印: 右 174">
            <a:extLst>
              <a:ext uri="{FF2B5EF4-FFF2-40B4-BE49-F238E27FC236}">
                <a16:creationId xmlns:a16="http://schemas.microsoft.com/office/drawing/2014/main" id="{C09BED89-179B-7FB7-A3F6-2076C7E79785}"/>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179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006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866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5902" y="6756827"/>
            <a:ext cx="1206686" cy="1644323"/>
          </a:xfrm>
          <a:prstGeom prst="rect">
            <a:avLst/>
          </a:prstGeom>
        </p:spPr>
      </p:pic>
      <p:sp>
        <p:nvSpPr>
          <p:cNvPr id="146" name="テキスト ボックス 145"/>
          <p:cNvSpPr txBox="1"/>
          <p:nvPr/>
        </p:nvSpPr>
        <p:spPr>
          <a:xfrm>
            <a:off x="703374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80062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475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8025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352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8115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538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3100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557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3130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79" y="4254816"/>
            <a:ext cx="46196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K</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シーズン＆タイム）</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49" y="5198195"/>
            <a:ext cx="452411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運転モードはお買い上げ時の設定、ソーラーモードアプリは積極モード設定。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グコストは、季節や地域、運転モードの設定、ご利用状況、電力契約等により異なります。太陽光発電の自家消費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en-US" altLang="ja-JP" sz="600" dirty="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5002</TotalTime>
  <Words>1552</Words>
  <Application>Microsoft Office PowerPoint</Application>
  <PresentationFormat>A3 297x420 mm</PresentationFormat>
  <Paragraphs>197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330</cp:revision>
  <cp:lastPrinted>2026-02-24T23:50:15Z</cp:lastPrinted>
  <dcterms:created xsi:type="dcterms:W3CDTF">2020-12-15T06:24:16Z</dcterms:created>
  <dcterms:modified xsi:type="dcterms:W3CDTF">2026-03-24T04:05:44Z</dcterms:modified>
</cp:coreProperties>
</file>