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5026" autoAdjust="0"/>
  </p:normalViewPr>
  <p:slideViewPr>
    <p:cSldViewPr snapToGrid="0">
      <p:cViewPr varScale="1">
        <p:scale>
          <a:sx n="61" d="100"/>
          <a:sy n="61" d="100"/>
        </p:scale>
        <p:origin x="96" y="9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22.png"/><Relationship Id="rId3" Type="http://schemas.openxmlformats.org/officeDocument/2006/relationships/image" Target="../media/image27.png"/><Relationship Id="rId21" Type="http://schemas.openxmlformats.org/officeDocument/2006/relationships/image" Target="../media/image40.png"/><Relationship Id="rId7" Type="http://schemas.openxmlformats.org/officeDocument/2006/relationships/image" Target="../media/image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0.png"/><Relationship Id="rId24" Type="http://schemas.openxmlformats.org/officeDocument/2006/relationships/image" Target="../media/image43.emf"/><Relationship Id="rId5" Type="http://schemas.openxmlformats.org/officeDocument/2006/relationships/image" Target="../media/image29.png"/><Relationship Id="rId15" Type="http://schemas.openxmlformats.org/officeDocument/2006/relationships/image" Target="../media/image34.jpeg"/><Relationship Id="rId23" Type="http://schemas.openxmlformats.org/officeDocument/2006/relationships/image" Target="../media/image42.jpg"/><Relationship Id="rId28" Type="http://schemas.openxmlformats.org/officeDocument/2006/relationships/image" Target="../media/image45.svg"/><Relationship Id="rId10" Type="http://schemas.openxmlformats.org/officeDocument/2006/relationships/image" Target="../media/image5.png"/><Relationship Id="rId19" Type="http://schemas.openxmlformats.org/officeDocument/2006/relationships/image" Target="../media/image38.png"/><Relationship Id="rId4" Type="http://schemas.openxmlformats.org/officeDocument/2006/relationships/image" Target="../media/image28.svg"/><Relationship Id="rId9" Type="http://schemas.openxmlformats.org/officeDocument/2006/relationships/image" Target="../media/image4.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1"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390532" cy="473123"/>
            <a:chOff x="168669" y="2921069"/>
            <a:chExt cx="2390532"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13940" y="3052057"/>
              <a:ext cx="837362" cy="161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寒冷地年間給湯保温効率</a:t>
              </a:r>
            </a:p>
          </p:txBody>
        </p:sp>
        <p:sp>
          <p:nvSpPr>
            <p:cNvPr id="426" name="Rectangle 31"/>
            <p:cNvSpPr>
              <a:spLocks/>
            </p:cNvSpPr>
            <p:nvPr/>
          </p:nvSpPr>
          <p:spPr bwMode="auto">
            <a:xfrm>
              <a:off x="1054124"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2.9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1,323,300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1,203,000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76550" y="1995368"/>
            <a:ext cx="1825306"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CHP-S46AZ2K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1"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1200" y="1082880"/>
            <a:ext cx="1427500" cy="57738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05637" y="818425"/>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3"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4" cstate="print"/>
            <a:stretch>
              <a:fillRect/>
            </a:stretch>
          </p:blipFill>
          <p:spPr>
            <a:xfrm>
              <a:off x="1079921" y="2323413"/>
              <a:ext cx="199285" cy="107861"/>
            </a:xfrm>
            <a:prstGeom prst="rect">
              <a:avLst/>
            </a:prstGeom>
          </p:spPr>
        </p:pic>
      </p:grpSp>
      <p:cxnSp>
        <p:nvCxnSpPr>
          <p:cNvPr id="3" name="直線コネクタ 9">
            <a:extLst>
              <a:ext uri="{FF2B5EF4-FFF2-40B4-BE49-F238E27FC236}">
                <a16:creationId xmlns:a16="http://schemas.microsoft.com/office/drawing/2014/main" id="{C00FD22F-820B-80D7-5008-326FB730B38F}"/>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テキスト ボックス 13">
            <a:extLst>
              <a:ext uri="{FF2B5EF4-FFF2-40B4-BE49-F238E27FC236}">
                <a16:creationId xmlns:a16="http://schemas.microsoft.com/office/drawing/2014/main" id="{5D9CCBBE-B384-FE06-9915-B2DF2F682137}"/>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2" name="正方形/長方形 171">
            <a:extLst>
              <a:ext uri="{FF2B5EF4-FFF2-40B4-BE49-F238E27FC236}">
                <a16:creationId xmlns:a16="http://schemas.microsoft.com/office/drawing/2014/main" id="{5D129A29-29CB-08AA-0E8D-6834B89387B8}"/>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0" name="直線コネクタ 9">
            <a:extLst>
              <a:ext uri="{FF2B5EF4-FFF2-40B4-BE49-F238E27FC236}">
                <a16:creationId xmlns:a16="http://schemas.microsoft.com/office/drawing/2014/main" id="{AF1DFEC5-5315-BD4A-39CD-E130C7DFA6CD}"/>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1" name="正方形/長方形 19">
            <a:extLst>
              <a:ext uri="{FF2B5EF4-FFF2-40B4-BE49-F238E27FC236}">
                <a16:creationId xmlns:a16="http://schemas.microsoft.com/office/drawing/2014/main" id="{333DB2EB-0B3B-E259-8674-0ED10CCE1436}"/>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grpSp>
        <p:nvGrpSpPr>
          <p:cNvPr id="186" name="object 33">
            <a:extLst>
              <a:ext uri="{FF2B5EF4-FFF2-40B4-BE49-F238E27FC236}">
                <a16:creationId xmlns:a16="http://schemas.microsoft.com/office/drawing/2014/main" id="{C3ECB084-38F0-64E6-A16F-9B3D894F21EE}"/>
              </a:ext>
            </a:extLst>
          </p:cNvPr>
          <p:cNvGrpSpPr/>
          <p:nvPr/>
        </p:nvGrpSpPr>
        <p:grpSpPr>
          <a:xfrm>
            <a:off x="12333825" y="3728220"/>
            <a:ext cx="432434" cy="432434"/>
            <a:chOff x="909735" y="2161233"/>
            <a:chExt cx="432434" cy="432434"/>
          </a:xfrm>
        </p:grpSpPr>
        <p:sp>
          <p:nvSpPr>
            <p:cNvPr id="193" name="object 34">
              <a:extLst>
                <a:ext uri="{FF2B5EF4-FFF2-40B4-BE49-F238E27FC236}">
                  <a16:creationId xmlns:a16="http://schemas.microsoft.com/office/drawing/2014/main" id="{A2DF8C0C-92CD-5EF5-5E54-307F20AF8395}"/>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4" name="object 35">
              <a:extLst>
                <a:ext uri="{FF2B5EF4-FFF2-40B4-BE49-F238E27FC236}">
                  <a16:creationId xmlns:a16="http://schemas.microsoft.com/office/drawing/2014/main" id="{6822A7E0-F38E-A21B-B1FA-98A5C7B95482}"/>
                </a:ext>
              </a:extLst>
            </p:cNvPr>
            <p:cNvPicPr/>
            <p:nvPr/>
          </p:nvPicPr>
          <p:blipFill>
            <a:blip r:embed="rId13" cstate="print"/>
            <a:stretch>
              <a:fillRect/>
            </a:stretch>
          </p:blipFill>
          <p:spPr>
            <a:xfrm>
              <a:off x="972442" y="2324323"/>
              <a:ext cx="87109" cy="106311"/>
            </a:xfrm>
            <a:prstGeom prst="rect">
              <a:avLst/>
            </a:prstGeom>
          </p:spPr>
        </p:pic>
        <p:pic>
          <p:nvPicPr>
            <p:cNvPr id="195" name="object 36">
              <a:extLst>
                <a:ext uri="{FF2B5EF4-FFF2-40B4-BE49-F238E27FC236}">
                  <a16:creationId xmlns:a16="http://schemas.microsoft.com/office/drawing/2014/main" id="{7D161B6F-AC99-37A5-C276-3EC0599FE7DF}"/>
                </a:ext>
              </a:extLst>
            </p:cNvPr>
            <p:cNvPicPr/>
            <p:nvPr/>
          </p:nvPicPr>
          <p:blipFill>
            <a:blip r:embed="rId14" cstate="print"/>
            <a:stretch>
              <a:fillRect/>
            </a:stretch>
          </p:blipFill>
          <p:spPr>
            <a:xfrm>
              <a:off x="1079921" y="2323413"/>
              <a:ext cx="199285" cy="107861"/>
            </a:xfrm>
            <a:prstGeom prst="rect">
              <a:avLst/>
            </a:prstGeom>
          </p:spPr>
        </p:pic>
      </p:grpSp>
      <p:pic>
        <p:nvPicPr>
          <p:cNvPr id="4" name="図 3">
            <a:extLst>
              <a:ext uri="{FF2B5EF4-FFF2-40B4-BE49-F238E27FC236}">
                <a16:creationId xmlns:a16="http://schemas.microsoft.com/office/drawing/2014/main" id="{484D68AD-FCA0-9694-6CE5-889CB045E21B}"/>
              </a:ext>
            </a:extLst>
          </p:cNvPr>
          <p:cNvPicPr>
            <a:picLocks noChangeAspect="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0" name="Rectangle 61">
            <a:extLst>
              <a:ext uri="{FF2B5EF4-FFF2-40B4-BE49-F238E27FC236}">
                <a16:creationId xmlns:a16="http://schemas.microsoft.com/office/drawing/2014/main" id="{497C5C84-A2DD-B6CF-4714-D61D948BDCB4}"/>
              </a:ext>
            </a:extLst>
          </p:cNvPr>
          <p:cNvSpPr>
            <a:spLocks/>
          </p:cNvSpPr>
          <p:nvPr/>
        </p:nvSpPr>
        <p:spPr bwMode="auto">
          <a:xfrm>
            <a:off x="438802" y="1244681"/>
            <a:ext cx="1778833" cy="315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defPPr>
              <a:defRPr lang="en-US"/>
            </a:defPPr>
            <a:lvl1pPr marL="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省スペース・スリムタイプ</a:t>
            </a:r>
          </a:p>
        </p:txBody>
      </p:sp>
      <p:pic>
        <p:nvPicPr>
          <p:cNvPr id="51" name="図 50" descr="ドアが開いている冷蔵庫&#10;&#10;AI 生成コンテンツは誤りを含む可能性があります。">
            <a:extLst>
              <a:ext uri="{FF2B5EF4-FFF2-40B4-BE49-F238E27FC236}">
                <a16:creationId xmlns:a16="http://schemas.microsoft.com/office/drawing/2014/main" id="{68C7DAE1-48E3-A60D-CA67-85CF11B6E8C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23469" y="752532"/>
            <a:ext cx="1088147" cy="2790666"/>
          </a:xfrm>
          <a:prstGeom prst="rect">
            <a:avLst/>
          </a:prstGeom>
        </p:spPr>
      </p:pic>
      <p:pic>
        <p:nvPicPr>
          <p:cNvPr id="52" name="図 51" descr="ファン, デバイス, 器具, オーブン が含まれている画像&#10;&#10;AI 生成コンテンツは誤りを含む可能性があります。">
            <a:extLst>
              <a:ext uri="{FF2B5EF4-FFF2-40B4-BE49-F238E27FC236}">
                <a16:creationId xmlns:a16="http://schemas.microsoft.com/office/drawing/2014/main" id="{522D539B-BE4B-64A2-9AC3-455F9B85698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07923" y="2561698"/>
            <a:ext cx="1067134" cy="913027"/>
          </a:xfrm>
          <a:prstGeom prst="rect">
            <a:avLst/>
          </a:prstGeom>
        </p:spPr>
      </p:pic>
      <p:sp>
        <p:nvSpPr>
          <p:cNvPr id="166" name="テキスト ボックス 6">
            <a:extLst>
              <a:ext uri="{FF2B5EF4-FFF2-40B4-BE49-F238E27FC236}">
                <a16:creationId xmlns:a16="http://schemas.microsoft.com/office/drawing/2014/main" id="{1C049E55-2519-1553-156C-07F764C50099}"/>
              </a:ext>
            </a:extLst>
          </p:cNvPr>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a:t>
            </a:r>
            <a:r>
              <a:rPr kumimoji="1" lang="ja-JP" altLang="en-US" sz="1100" dirty="0">
                <a:latin typeface="メイリオ" panose="020B0604030504040204" pitchFamily="50" charset="-128"/>
                <a:ea typeface="メイリオ" panose="020B0604030504040204" pitchFamily="50" charset="-128"/>
              </a:rPr>
              <a:t>した</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8" name="テキスト ボックス 6">
            <a:extLst>
              <a:ext uri="{FF2B5EF4-FFF2-40B4-BE49-F238E27FC236}">
                <a16:creationId xmlns:a16="http://schemas.microsoft.com/office/drawing/2014/main" id="{C5FA1F95-5C0B-44BC-A084-AF351E274EB2}"/>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87" name="テキスト ボックス 186">
            <a:extLst>
              <a:ext uri="{FF2B5EF4-FFF2-40B4-BE49-F238E27FC236}">
                <a16:creationId xmlns:a16="http://schemas.microsoft.com/office/drawing/2014/main" id="{545583CE-C1ED-76CA-6635-D443FA46402F}"/>
              </a:ext>
            </a:extLst>
          </p:cNvPr>
          <p:cNvSpPr txBox="1"/>
          <p:nvPr/>
        </p:nvSpPr>
        <p:spPr>
          <a:xfrm>
            <a:off x="6758924" y="4787344"/>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cxnSp>
        <p:nvCxnSpPr>
          <p:cNvPr id="188" name="直線コネクタ 9">
            <a:extLst>
              <a:ext uri="{FF2B5EF4-FFF2-40B4-BE49-F238E27FC236}">
                <a16:creationId xmlns:a16="http://schemas.microsoft.com/office/drawing/2014/main" id="{82AB3DF6-1630-3BEA-81B4-692E77E932B7}"/>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正方形/長方形 188">
            <a:extLst>
              <a:ext uri="{FF2B5EF4-FFF2-40B4-BE49-F238E27FC236}">
                <a16:creationId xmlns:a16="http://schemas.microsoft.com/office/drawing/2014/main" id="{0E1638E8-FB10-86CA-0BC0-2B7C2AA01957}"/>
              </a:ext>
            </a:extLst>
          </p:cNvPr>
          <p:cNvSpPr/>
          <p:nvPr/>
        </p:nvSpPr>
        <p:spPr>
          <a:xfrm>
            <a:off x="6938849" y="7834397"/>
            <a:ext cx="2255746"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省スペース</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・スリム</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90" name="直線コネクタ 9">
            <a:extLst>
              <a:ext uri="{FF2B5EF4-FFF2-40B4-BE49-F238E27FC236}">
                <a16:creationId xmlns:a16="http://schemas.microsoft.com/office/drawing/2014/main" id="{2992B0D3-327B-9956-FF15-21367BE06D58}"/>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正方形/長方形 19">
            <a:extLst>
              <a:ext uri="{FF2B5EF4-FFF2-40B4-BE49-F238E27FC236}">
                <a16:creationId xmlns:a16="http://schemas.microsoft.com/office/drawing/2014/main" id="{8D002217-0C4E-EFB0-3969-3E6603A29964}"/>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2" name="テキスト ボックス 191">
            <a:extLst>
              <a:ext uri="{FF2B5EF4-FFF2-40B4-BE49-F238E27FC236}">
                <a16:creationId xmlns:a16="http://schemas.microsoft.com/office/drawing/2014/main" id="{E9B3BF02-DD06-15EA-5724-3FA51C93A720}"/>
              </a:ext>
            </a:extLst>
          </p:cNvPr>
          <p:cNvSpPr txBox="1"/>
          <p:nvPr/>
        </p:nvSpPr>
        <p:spPr>
          <a:xfrm>
            <a:off x="6769768" y="8359286"/>
            <a:ext cx="1700921" cy="969496"/>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設置面積が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従来の約</a:t>
            </a:r>
            <a:r>
              <a:rPr kumimoji="1" lang="en-US" altLang="ja-JP" b="1" u="sng" dirty="0">
                <a:latin typeface="Meiryo UI" panose="020B0604030504040204" pitchFamily="50" charset="-128"/>
                <a:ea typeface="Meiryo UI" panose="020B0604030504040204" pitchFamily="50" charset="-128"/>
              </a:rPr>
              <a:t>83</a:t>
            </a:r>
            <a:r>
              <a:rPr kumimoji="1" lang="ja-JP" altLang="en-US" sz="1400" b="1" u="sng"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に！</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入れ替えにも最適</a:t>
            </a:r>
          </a:p>
        </p:txBody>
      </p:sp>
      <p:pic>
        <p:nvPicPr>
          <p:cNvPr id="199" name="図 198" descr="テキスト&#10;&#10;AI 生成コンテンツは誤りを含む可能性があります。">
            <a:extLst>
              <a:ext uri="{FF2B5EF4-FFF2-40B4-BE49-F238E27FC236}">
                <a16:creationId xmlns:a16="http://schemas.microsoft.com/office/drawing/2014/main" id="{20B31181-A168-C8E0-6661-84D296965C0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81440" y="8327488"/>
            <a:ext cx="1335020" cy="1124227"/>
          </a:xfrm>
          <a:prstGeom prst="rect">
            <a:avLst/>
          </a:prstGeom>
        </p:spPr>
      </p:pic>
      <p:pic>
        <p:nvPicPr>
          <p:cNvPr id="200" name="図 199" descr="グラフィカル ユーザー インターフェイス&#10;&#10;AI 生成コンテンツは誤りを含む可能性があります。">
            <a:extLst>
              <a:ext uri="{FF2B5EF4-FFF2-40B4-BE49-F238E27FC236}">
                <a16:creationId xmlns:a16="http://schemas.microsoft.com/office/drawing/2014/main" id="{6ED86EF7-31DA-CD14-6B7B-1A74C64483BD}"/>
              </a:ext>
            </a:extLst>
          </p:cNvPr>
          <p:cNvPicPr>
            <a:picLocks noChangeAspect="1"/>
          </p:cNvPicPr>
          <p:nvPr/>
        </p:nvPicPr>
        <p:blipFill>
          <a:blip r:embed="rId19" cstate="print">
            <a:extLst>
              <a:ext uri="{28A0092B-C50C-407E-A947-70E740481C1C}">
                <a14:useLocalDpi xmlns:a14="http://schemas.microsoft.com/office/drawing/2010/main" val="0"/>
              </a:ext>
            </a:extLst>
          </a:blip>
          <a:srcRect t="28493"/>
          <a:stretch>
            <a:fillRect/>
          </a:stretch>
        </p:blipFill>
        <p:spPr>
          <a:xfrm>
            <a:off x="10013201" y="8348680"/>
            <a:ext cx="1100330" cy="1091949"/>
          </a:xfrm>
          <a:prstGeom prst="rect">
            <a:avLst/>
          </a:prstGeom>
        </p:spPr>
      </p:pic>
      <p:pic>
        <p:nvPicPr>
          <p:cNvPr id="201" name="図 200" descr="テキスト&#10;&#10;AI 生成コンテンツは誤りを含む可能性があります。">
            <a:extLst>
              <a:ext uri="{FF2B5EF4-FFF2-40B4-BE49-F238E27FC236}">
                <a16:creationId xmlns:a16="http://schemas.microsoft.com/office/drawing/2014/main" id="{F684F664-2545-4A23-789E-F8290867D6A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09645" y="8341269"/>
            <a:ext cx="1570133" cy="696919"/>
          </a:xfrm>
          <a:prstGeom prst="rect">
            <a:avLst/>
          </a:prstGeom>
        </p:spPr>
      </p:pic>
      <p:cxnSp>
        <p:nvCxnSpPr>
          <p:cNvPr id="202" name="直線コネクタ 201">
            <a:extLst>
              <a:ext uri="{FF2B5EF4-FFF2-40B4-BE49-F238E27FC236}">
                <a16:creationId xmlns:a16="http://schemas.microsoft.com/office/drawing/2014/main" id="{AAA9E80A-DD34-2218-0702-9F4F21DD6A59}"/>
              </a:ext>
            </a:extLst>
          </p:cNvPr>
          <p:cNvCxnSpPr>
            <a:cxnSpLocks/>
          </p:cNvCxnSpPr>
          <p:nvPr/>
        </p:nvCxnSpPr>
        <p:spPr>
          <a:xfrm>
            <a:off x="9900144" y="9107905"/>
            <a:ext cx="289063" cy="120241"/>
          </a:xfrm>
          <a:prstGeom prst="line">
            <a:avLst/>
          </a:prstGeom>
          <a:ln>
            <a:solidFill>
              <a:srgbClr val="E79D9D"/>
            </a:solidFill>
            <a:tailEnd type="oval"/>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FC2B25BA-EB1A-C777-6775-9C122C5B3E49}"/>
              </a:ext>
            </a:extLst>
          </p:cNvPr>
          <p:cNvCxnSpPr>
            <a:cxnSpLocks/>
          </p:cNvCxnSpPr>
          <p:nvPr/>
        </p:nvCxnSpPr>
        <p:spPr>
          <a:xfrm flipH="1">
            <a:off x="11081083" y="9034061"/>
            <a:ext cx="312821" cy="182907"/>
          </a:xfrm>
          <a:prstGeom prst="line">
            <a:avLst/>
          </a:prstGeom>
          <a:ln>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04" name="正方形/長方形 203">
            <a:extLst>
              <a:ext uri="{FF2B5EF4-FFF2-40B4-BE49-F238E27FC236}">
                <a16:creationId xmlns:a16="http://schemas.microsoft.com/office/drawing/2014/main" id="{CDB40231-351A-55B9-0AB8-C2E5CFAE95CF}"/>
              </a:ext>
            </a:extLst>
          </p:cNvPr>
          <p:cNvSpPr/>
          <p:nvPr/>
        </p:nvSpPr>
        <p:spPr>
          <a:xfrm>
            <a:off x="11152018" y="8385978"/>
            <a:ext cx="1465846" cy="600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 name="図 204">
            <a:extLst>
              <a:ext uri="{FF2B5EF4-FFF2-40B4-BE49-F238E27FC236}">
                <a16:creationId xmlns:a16="http://schemas.microsoft.com/office/drawing/2014/main" id="{A425CB71-D660-DBAB-630D-C43C35C7289F}"/>
              </a:ext>
            </a:extLst>
          </p:cNvPr>
          <p:cNvPicPr>
            <a:picLocks noChangeAspect="1"/>
          </p:cNvPicPr>
          <p:nvPr/>
        </p:nvPicPr>
        <p:blipFill>
          <a:blip r:embed="rId21"/>
          <a:stretch>
            <a:fillRect/>
          </a:stretch>
        </p:blipFill>
        <p:spPr>
          <a:xfrm>
            <a:off x="11162575" y="8417536"/>
            <a:ext cx="1465243" cy="516385"/>
          </a:xfrm>
          <a:prstGeom prst="rect">
            <a:avLst/>
          </a:prstGeom>
        </p:spPr>
      </p:pic>
      <p:sp>
        <p:nvSpPr>
          <p:cNvPr id="206" name="テキスト ボックス 6">
            <a:extLst>
              <a:ext uri="{FF2B5EF4-FFF2-40B4-BE49-F238E27FC236}">
                <a16:creationId xmlns:a16="http://schemas.microsoft.com/office/drawing/2014/main" id="{C82A8B66-1D83-7A4C-2B8F-8FD760A02847}"/>
              </a:ext>
            </a:extLst>
          </p:cNvPr>
          <p:cNvSpPr txBox="1">
            <a:spLocks noChangeArrowheads="1"/>
          </p:cNvSpPr>
          <p:nvPr/>
        </p:nvSpPr>
        <p:spPr bwMode="auto">
          <a:xfrm>
            <a:off x="11440354" y="6170567"/>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207" name="表 206">
            <a:extLst>
              <a:ext uri="{FF2B5EF4-FFF2-40B4-BE49-F238E27FC236}">
                <a16:creationId xmlns:a16="http://schemas.microsoft.com/office/drawing/2014/main" id="{3F25E0C4-45CB-81F6-3453-07D750A23861}"/>
              </a:ext>
            </a:extLst>
          </p:cNvPr>
          <p:cNvGraphicFramePr>
            <a:graphicFrameLocks noGrp="1"/>
          </p:cNvGraphicFramePr>
          <p:nvPr>
            <p:extLst>
              <p:ext uri="{D42A27DB-BD31-4B8C-83A1-F6EECF244321}">
                <p14:modId xmlns:p14="http://schemas.microsoft.com/office/powerpoint/2010/main" val="788985150"/>
              </p:ext>
            </p:extLst>
          </p:nvPr>
        </p:nvGraphicFramePr>
        <p:xfrm>
          <a:off x="6863563" y="5102083"/>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43" name="テキスト ボックス 10">
            <a:extLst>
              <a:ext uri="{FF2B5EF4-FFF2-40B4-BE49-F238E27FC236}">
                <a16:creationId xmlns:a16="http://schemas.microsoft.com/office/drawing/2014/main" id="{A60048A9-9291-FBE0-4E02-BF5ED79DBE08}"/>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274">
            <a:extLst>
              <a:ext uri="{FF2B5EF4-FFF2-40B4-BE49-F238E27FC236}">
                <a16:creationId xmlns:a16="http://schemas.microsoft.com/office/drawing/2014/main" id="{922C6C7B-3B0C-6A45-46B4-0A474471DE59}"/>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a:t>
            </a:r>
            <a:r>
              <a:rPr lang="ja-JP" altLang="en-US" sz="600">
                <a:latin typeface="メイリオ" panose="020B0604030504040204" pitchFamily="50" charset="-128"/>
                <a:ea typeface="メイリオ" panose="020B0604030504040204" pitchFamily="50" charset="-128"/>
              </a:rPr>
              <a:t>］給水元圧</a:t>
            </a:r>
            <a:r>
              <a:rPr lang="en-US" altLang="ja-JP" sz="600" dirty="0">
                <a:latin typeface="メイリオ" panose="020B0604030504040204" pitchFamily="50" charset="-128"/>
                <a:ea typeface="メイリオ" panose="020B0604030504040204" pitchFamily="50" charset="-128"/>
              </a:rPr>
              <a:t>2</a:t>
            </a:r>
            <a:r>
              <a:rPr lang="en-US" altLang="ja-JP" sz="600">
                <a:latin typeface="メイリオ" panose="020B0604030504040204" pitchFamily="50" charset="-128"/>
                <a:ea typeface="メイリオ" panose="020B0604030504040204" pitchFamily="50" charset="-128"/>
              </a:rPr>
              <a:t>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53" name="図 52">
            <a:extLst>
              <a:ext uri="{FF2B5EF4-FFF2-40B4-BE49-F238E27FC236}">
                <a16:creationId xmlns:a16="http://schemas.microsoft.com/office/drawing/2014/main" id="{F2D802D6-1526-4A95-875A-59A36E7BD1FA}"/>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57" name="テキスト ボックス 56">
            <a:extLst>
              <a:ext uri="{FF2B5EF4-FFF2-40B4-BE49-F238E27FC236}">
                <a16:creationId xmlns:a16="http://schemas.microsoft.com/office/drawing/2014/main" id="{F985A658-BC48-E5F4-B2FC-19845C5460F8}"/>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147" name="テキスト ボックス 146">
            <a:extLst>
              <a:ext uri="{FF2B5EF4-FFF2-40B4-BE49-F238E27FC236}">
                <a16:creationId xmlns:a16="http://schemas.microsoft.com/office/drawing/2014/main" id="{DAD38E5D-8152-B525-6059-8830D9F19457}"/>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161" name="矢印: 右 160">
            <a:extLst>
              <a:ext uri="{FF2B5EF4-FFF2-40B4-BE49-F238E27FC236}">
                <a16:creationId xmlns:a16="http://schemas.microsoft.com/office/drawing/2014/main" id="{ABDF9CB1-59CA-1C6B-34EC-284FC93F6096}"/>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664687A9-AE3B-6539-1A5E-C2D3FCE8122E}"/>
              </a:ext>
            </a:extLst>
          </p:cNvPr>
          <p:cNvGrpSpPr/>
          <p:nvPr/>
        </p:nvGrpSpPr>
        <p:grpSpPr>
          <a:xfrm>
            <a:off x="5963859" y="4147035"/>
            <a:ext cx="591636" cy="1228988"/>
            <a:chOff x="4553023" y="4890757"/>
            <a:chExt cx="1018959" cy="2116656"/>
          </a:xfrm>
        </p:grpSpPr>
        <p:pic>
          <p:nvPicPr>
            <p:cNvPr id="155" name="Picture 2" descr="「スマートフォン」の画像検索結果">
              <a:extLst>
                <a:ext uri="{FF2B5EF4-FFF2-40B4-BE49-F238E27FC236}">
                  <a16:creationId xmlns:a16="http://schemas.microsoft.com/office/drawing/2014/main" id="{A5AF7F08-BF21-2FA7-5CB6-A6A3801B0AC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図 155">
              <a:extLst>
                <a:ext uri="{FF2B5EF4-FFF2-40B4-BE49-F238E27FC236}">
                  <a16:creationId xmlns:a16="http://schemas.microsoft.com/office/drawing/2014/main" id="{A5189B10-F955-8A6D-3095-B7BB68B4F724}"/>
                </a:ext>
              </a:extLst>
            </p:cNvPr>
            <p:cNvPicPr>
              <a:picLocks noChangeAspect="1"/>
            </p:cNvPicPr>
            <p:nvPr/>
          </p:nvPicPr>
          <p:blipFill rotWithShape="1">
            <a:blip r:embed="rId24"/>
            <a:srcRect b="20647"/>
            <a:stretch/>
          </p:blipFill>
          <p:spPr>
            <a:xfrm>
              <a:off x="4652057" y="5196348"/>
              <a:ext cx="763793" cy="1533426"/>
            </a:xfrm>
            <a:prstGeom prst="rect">
              <a:avLst/>
            </a:prstGeom>
          </p:spPr>
        </p:pic>
        <p:pic>
          <p:nvPicPr>
            <p:cNvPr id="157" name="図 156">
              <a:extLst>
                <a:ext uri="{FF2B5EF4-FFF2-40B4-BE49-F238E27FC236}">
                  <a16:creationId xmlns:a16="http://schemas.microsoft.com/office/drawing/2014/main" id="{A3457347-3696-7C11-1916-C217BE14FE53}"/>
                </a:ext>
              </a:extLst>
            </p:cNvPr>
            <p:cNvPicPr>
              <a:picLocks noChangeAspect="1"/>
            </p:cNvPicPr>
            <p:nvPr/>
          </p:nvPicPr>
          <p:blipFill rotWithShape="1">
            <a:blip r:embed="rId24"/>
            <a:srcRect t="93213"/>
            <a:stretch/>
          </p:blipFill>
          <p:spPr>
            <a:xfrm>
              <a:off x="4644106" y="6594445"/>
              <a:ext cx="766167" cy="131560"/>
            </a:xfrm>
            <a:prstGeom prst="rect">
              <a:avLst/>
            </a:prstGeom>
          </p:spPr>
        </p:pic>
      </p:grpSp>
      <p:pic>
        <p:nvPicPr>
          <p:cNvPr id="158" name="図 157">
            <a:extLst>
              <a:ext uri="{FF2B5EF4-FFF2-40B4-BE49-F238E27FC236}">
                <a16:creationId xmlns:a16="http://schemas.microsoft.com/office/drawing/2014/main" id="{E09AC62C-BA80-713B-A22D-4D8D53FD42F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9" name="テキスト ボックス 8">
            <a:extLst>
              <a:ext uri="{FF2B5EF4-FFF2-40B4-BE49-F238E27FC236}">
                <a16:creationId xmlns:a16="http://schemas.microsoft.com/office/drawing/2014/main" id="{9CDF7BB8-934B-D8C4-AEE2-DE1E17DC5454}"/>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0" name="テキスト ボックス 289">
            <a:extLst>
              <a:ext uri="{FF2B5EF4-FFF2-40B4-BE49-F238E27FC236}">
                <a16:creationId xmlns:a16="http://schemas.microsoft.com/office/drawing/2014/main" id="{D3CF1DB3-52B5-E476-8476-17F795D0103B}"/>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2" name="正方形/長方形 290">
            <a:extLst>
              <a:ext uri="{FF2B5EF4-FFF2-40B4-BE49-F238E27FC236}">
                <a16:creationId xmlns:a16="http://schemas.microsoft.com/office/drawing/2014/main" id="{0D832C8E-1CC0-9752-B2C8-A2B1F93823D8}"/>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3" name="正方形/長方形 291">
            <a:extLst>
              <a:ext uri="{FF2B5EF4-FFF2-40B4-BE49-F238E27FC236}">
                <a16:creationId xmlns:a16="http://schemas.microsoft.com/office/drawing/2014/main" id="{7CF8D6A8-BCFA-8D29-E576-8E84D304BAEE}"/>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2" name="テキスト ボックス 292">
            <a:extLst>
              <a:ext uri="{FF2B5EF4-FFF2-40B4-BE49-F238E27FC236}">
                <a16:creationId xmlns:a16="http://schemas.microsoft.com/office/drawing/2014/main" id="{07C29069-858F-434C-AF3A-63924284ED45}"/>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3" name="テキスト ボックス 293">
            <a:extLst>
              <a:ext uri="{FF2B5EF4-FFF2-40B4-BE49-F238E27FC236}">
                <a16:creationId xmlns:a16="http://schemas.microsoft.com/office/drawing/2014/main" id="{D1223598-8191-3D2F-665E-A74509726C4F}"/>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84" name="角丸四角形 17">
            <a:extLst>
              <a:ext uri="{FF2B5EF4-FFF2-40B4-BE49-F238E27FC236}">
                <a16:creationId xmlns:a16="http://schemas.microsoft.com/office/drawing/2014/main" id="{0A13629D-AB3B-C042-7E73-F346E570A178}"/>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8" name="テキスト ボックス 19">
            <a:extLst>
              <a:ext uri="{FF2B5EF4-FFF2-40B4-BE49-F238E27FC236}">
                <a16:creationId xmlns:a16="http://schemas.microsoft.com/office/drawing/2014/main" id="{1912DAC8-166B-00ED-5E60-82235D136C3E}"/>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208" name="角丸四角形 305">
            <a:extLst>
              <a:ext uri="{FF2B5EF4-FFF2-40B4-BE49-F238E27FC236}">
                <a16:creationId xmlns:a16="http://schemas.microsoft.com/office/drawing/2014/main" id="{B3DE7DC1-67BC-F67C-091F-5055F026FE58}"/>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09" name="テキスト ボックス 258">
            <a:extLst>
              <a:ext uri="{FF2B5EF4-FFF2-40B4-BE49-F238E27FC236}">
                <a16:creationId xmlns:a16="http://schemas.microsoft.com/office/drawing/2014/main" id="{4CCD56C1-529B-24F7-564B-C85D71AEF7B2}"/>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210" name="テキスト ボックス 258">
            <a:extLst>
              <a:ext uri="{FF2B5EF4-FFF2-40B4-BE49-F238E27FC236}">
                <a16:creationId xmlns:a16="http://schemas.microsoft.com/office/drawing/2014/main" id="{A6247171-3D88-F85C-8CFC-A00F96754F7D}"/>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211" name="角丸四角形 322">
            <a:extLst>
              <a:ext uri="{FF2B5EF4-FFF2-40B4-BE49-F238E27FC236}">
                <a16:creationId xmlns:a16="http://schemas.microsoft.com/office/drawing/2014/main" id="{5D31EC31-BED6-ADC4-B083-078003F93AA8}"/>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12" name="テキスト ボックス 323">
            <a:extLst>
              <a:ext uri="{FF2B5EF4-FFF2-40B4-BE49-F238E27FC236}">
                <a16:creationId xmlns:a16="http://schemas.microsoft.com/office/drawing/2014/main" id="{D669C8FB-CD2D-0109-A751-50B11A77735D}"/>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13" name="角丸四角形 325">
            <a:extLst>
              <a:ext uri="{FF2B5EF4-FFF2-40B4-BE49-F238E27FC236}">
                <a16:creationId xmlns:a16="http://schemas.microsoft.com/office/drawing/2014/main" id="{E0546FD7-A5A3-E7A6-BD61-E39F73C22775}"/>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14" name="正方形/長方形 213">
            <a:extLst>
              <a:ext uri="{FF2B5EF4-FFF2-40B4-BE49-F238E27FC236}">
                <a16:creationId xmlns:a16="http://schemas.microsoft.com/office/drawing/2014/main" id="{32C5B706-8E81-FE09-4F65-7E90517EF864}"/>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15" name="テキスト ボックス 258">
            <a:extLst>
              <a:ext uri="{FF2B5EF4-FFF2-40B4-BE49-F238E27FC236}">
                <a16:creationId xmlns:a16="http://schemas.microsoft.com/office/drawing/2014/main" id="{8CF98F0D-BE4E-1887-EAC1-E4CF2A1510F4}"/>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16" name="テキスト ボックス 258">
            <a:extLst>
              <a:ext uri="{FF2B5EF4-FFF2-40B4-BE49-F238E27FC236}">
                <a16:creationId xmlns:a16="http://schemas.microsoft.com/office/drawing/2014/main" id="{B672CDD0-7F62-3040-0473-6775342A35B7}"/>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17" name="テキスト ボックス 216">
            <a:extLst>
              <a:ext uri="{FF2B5EF4-FFF2-40B4-BE49-F238E27FC236}">
                <a16:creationId xmlns:a16="http://schemas.microsoft.com/office/drawing/2014/main" id="{020BE549-D1CD-AA69-FB5A-B33009CCF67B}"/>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18" name="テキスト ボックス 217">
            <a:extLst>
              <a:ext uri="{FF2B5EF4-FFF2-40B4-BE49-F238E27FC236}">
                <a16:creationId xmlns:a16="http://schemas.microsoft.com/office/drawing/2014/main" id="{15675AEF-2B09-A001-86E9-2D0AC408000B}"/>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19" name="テキスト ボックス 218">
            <a:extLst>
              <a:ext uri="{FF2B5EF4-FFF2-40B4-BE49-F238E27FC236}">
                <a16:creationId xmlns:a16="http://schemas.microsoft.com/office/drawing/2014/main" id="{51A6710C-AEDB-C55A-F94B-DC361A756084}"/>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20" name="テキスト ボックス 219">
            <a:extLst>
              <a:ext uri="{FF2B5EF4-FFF2-40B4-BE49-F238E27FC236}">
                <a16:creationId xmlns:a16="http://schemas.microsoft.com/office/drawing/2014/main" id="{03ACB928-7D9B-C7DF-5DAC-1C431DB88912}"/>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21" name="テキスト ボックス 220">
            <a:extLst>
              <a:ext uri="{FF2B5EF4-FFF2-40B4-BE49-F238E27FC236}">
                <a16:creationId xmlns:a16="http://schemas.microsoft.com/office/drawing/2014/main" id="{DEF18735-E7A7-17BE-BDAA-2671EB45A132}"/>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22" name="テキスト ボックス 221">
            <a:extLst>
              <a:ext uri="{FF2B5EF4-FFF2-40B4-BE49-F238E27FC236}">
                <a16:creationId xmlns:a16="http://schemas.microsoft.com/office/drawing/2014/main" id="{100DBDC4-4B30-62C7-9E5B-F8157DDD1B18}"/>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23" name="直線コネクタ 222">
            <a:extLst>
              <a:ext uri="{FF2B5EF4-FFF2-40B4-BE49-F238E27FC236}">
                <a16:creationId xmlns:a16="http://schemas.microsoft.com/office/drawing/2014/main" id="{B3C79496-31CC-5D5A-A15C-0654D932F4FB}"/>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a:extLst>
              <a:ext uri="{FF2B5EF4-FFF2-40B4-BE49-F238E27FC236}">
                <a16:creationId xmlns:a16="http://schemas.microsoft.com/office/drawing/2014/main" id="{AFA1A399-3B1E-4264-D8EC-990C01D320C9}"/>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5" name="テキスト ボックス 258">
            <a:extLst>
              <a:ext uri="{FF2B5EF4-FFF2-40B4-BE49-F238E27FC236}">
                <a16:creationId xmlns:a16="http://schemas.microsoft.com/office/drawing/2014/main" id="{8D257417-6FCD-A55A-B2F9-E02E83C96552}"/>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26" name="図 197">
            <a:extLst>
              <a:ext uri="{FF2B5EF4-FFF2-40B4-BE49-F238E27FC236}">
                <a16:creationId xmlns:a16="http://schemas.microsoft.com/office/drawing/2014/main" id="{896D93A6-7862-016F-6327-C2DB3C766E98}"/>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 name="テキスト ボックス 306">
            <a:extLst>
              <a:ext uri="{FF2B5EF4-FFF2-40B4-BE49-F238E27FC236}">
                <a16:creationId xmlns:a16="http://schemas.microsoft.com/office/drawing/2014/main" id="{03D6E054-31F2-CAB7-B297-A5DC71FADAF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28" name="図 227">
            <a:extLst>
              <a:ext uri="{FF2B5EF4-FFF2-40B4-BE49-F238E27FC236}">
                <a16:creationId xmlns:a16="http://schemas.microsoft.com/office/drawing/2014/main" id="{E3047792-AB26-881C-9599-CF64272E8AF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29" name="テキスト ボックス 203">
            <a:extLst>
              <a:ext uri="{FF2B5EF4-FFF2-40B4-BE49-F238E27FC236}">
                <a16:creationId xmlns:a16="http://schemas.microsoft.com/office/drawing/2014/main" id="{E3C81770-E09C-5611-1E1E-4DC9394EB05E}"/>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30" name="直線コネクタ 9">
            <a:extLst>
              <a:ext uri="{FF2B5EF4-FFF2-40B4-BE49-F238E27FC236}">
                <a16:creationId xmlns:a16="http://schemas.microsoft.com/office/drawing/2014/main" id="{5E9B7F35-F66E-C0A5-316C-AB8DACCF0891}"/>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 name="正方形/長方形 19">
            <a:extLst>
              <a:ext uri="{FF2B5EF4-FFF2-40B4-BE49-F238E27FC236}">
                <a16:creationId xmlns:a16="http://schemas.microsoft.com/office/drawing/2014/main" id="{5BA9391C-A68B-35C4-577B-C9E648849DD6}"/>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32" name="直線コネクタ 9">
            <a:extLst>
              <a:ext uri="{FF2B5EF4-FFF2-40B4-BE49-F238E27FC236}">
                <a16:creationId xmlns:a16="http://schemas.microsoft.com/office/drawing/2014/main" id="{5B03A623-2416-F625-9234-09E69E412A0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正方形/長方形 232">
            <a:extLst>
              <a:ext uri="{FF2B5EF4-FFF2-40B4-BE49-F238E27FC236}">
                <a16:creationId xmlns:a16="http://schemas.microsoft.com/office/drawing/2014/main" id="{3EF65D66-7369-4CA0-CF97-D9081DDC8271}"/>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4" name="直線コネクタ 9">
            <a:extLst>
              <a:ext uri="{FF2B5EF4-FFF2-40B4-BE49-F238E27FC236}">
                <a16:creationId xmlns:a16="http://schemas.microsoft.com/office/drawing/2014/main" id="{EE55CAA6-47CD-E99D-56C1-4FC3DCA2C699}"/>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9">
            <a:extLst>
              <a:ext uri="{FF2B5EF4-FFF2-40B4-BE49-F238E27FC236}">
                <a16:creationId xmlns:a16="http://schemas.microsoft.com/office/drawing/2014/main" id="{5ED15200-25D8-3480-EF1B-64415DCFEC1C}"/>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 name="正方形/長方形 19">
            <a:extLst>
              <a:ext uri="{FF2B5EF4-FFF2-40B4-BE49-F238E27FC236}">
                <a16:creationId xmlns:a16="http://schemas.microsoft.com/office/drawing/2014/main" id="{8AE29A35-254E-E2D0-C899-C59B8B6C23AC}"/>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37" name="正方形/長方形 236">
            <a:extLst>
              <a:ext uri="{FF2B5EF4-FFF2-40B4-BE49-F238E27FC236}">
                <a16:creationId xmlns:a16="http://schemas.microsoft.com/office/drawing/2014/main" id="{D46CDCAF-2600-5E47-251D-D3E815B00F69}"/>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38" name="図 237" descr="QR コード&#10;&#10;AI 生成コンテンツは誤りを含む可能性があります。">
            <a:extLst>
              <a:ext uri="{FF2B5EF4-FFF2-40B4-BE49-F238E27FC236}">
                <a16:creationId xmlns:a16="http://schemas.microsoft.com/office/drawing/2014/main" id="{2D7F5F5E-A908-B32E-BD33-6293264CD69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39" name="object 33">
            <a:extLst>
              <a:ext uri="{FF2B5EF4-FFF2-40B4-BE49-F238E27FC236}">
                <a16:creationId xmlns:a16="http://schemas.microsoft.com/office/drawing/2014/main" id="{321B3B56-BC5E-9CA2-11CD-C0B902206D93}"/>
              </a:ext>
            </a:extLst>
          </p:cNvPr>
          <p:cNvGrpSpPr/>
          <p:nvPr/>
        </p:nvGrpSpPr>
        <p:grpSpPr>
          <a:xfrm>
            <a:off x="6098056" y="7785884"/>
            <a:ext cx="432434" cy="432434"/>
            <a:chOff x="909735" y="2161233"/>
            <a:chExt cx="432434" cy="432434"/>
          </a:xfrm>
        </p:grpSpPr>
        <p:sp>
          <p:nvSpPr>
            <p:cNvPr id="240" name="object 34">
              <a:extLst>
                <a:ext uri="{FF2B5EF4-FFF2-40B4-BE49-F238E27FC236}">
                  <a16:creationId xmlns:a16="http://schemas.microsoft.com/office/drawing/2014/main" id="{3A1A2130-0730-FFA9-C990-3340C173F233}"/>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41" name="object 35">
              <a:extLst>
                <a:ext uri="{FF2B5EF4-FFF2-40B4-BE49-F238E27FC236}">
                  <a16:creationId xmlns:a16="http://schemas.microsoft.com/office/drawing/2014/main" id="{90A82E8D-527C-94A4-7A14-FDB09CC258FA}"/>
                </a:ext>
              </a:extLst>
            </p:cNvPr>
            <p:cNvPicPr/>
            <p:nvPr/>
          </p:nvPicPr>
          <p:blipFill>
            <a:blip r:embed="rId13" cstate="print"/>
            <a:stretch>
              <a:fillRect/>
            </a:stretch>
          </p:blipFill>
          <p:spPr>
            <a:xfrm>
              <a:off x="972442" y="2324323"/>
              <a:ext cx="87109" cy="106311"/>
            </a:xfrm>
            <a:prstGeom prst="rect">
              <a:avLst/>
            </a:prstGeom>
          </p:spPr>
        </p:pic>
        <p:pic>
          <p:nvPicPr>
            <p:cNvPr id="242" name="object 36">
              <a:extLst>
                <a:ext uri="{FF2B5EF4-FFF2-40B4-BE49-F238E27FC236}">
                  <a16:creationId xmlns:a16="http://schemas.microsoft.com/office/drawing/2014/main" id="{DBD00A3F-5A67-B7B9-B837-E8EE45D705CE}"/>
                </a:ext>
              </a:extLst>
            </p:cNvPr>
            <p:cNvPicPr/>
            <p:nvPr/>
          </p:nvPicPr>
          <p:blipFill>
            <a:blip r:embed="rId14" cstate="print"/>
            <a:stretch>
              <a:fillRect/>
            </a:stretch>
          </p:blipFill>
          <p:spPr>
            <a:xfrm>
              <a:off x="1079921" y="2323413"/>
              <a:ext cx="199285" cy="107861"/>
            </a:xfrm>
            <a:prstGeom prst="rect">
              <a:avLst/>
            </a:prstGeom>
          </p:spPr>
        </p:pic>
      </p:grpSp>
      <p:sp>
        <p:nvSpPr>
          <p:cNvPr id="243" name="テキスト ボックス 242">
            <a:extLst>
              <a:ext uri="{FF2B5EF4-FFF2-40B4-BE49-F238E27FC236}">
                <a16:creationId xmlns:a16="http://schemas.microsoft.com/office/drawing/2014/main" id="{21D7518A-EEB0-BC27-F996-E41940860426}"/>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44" name="直線コネクタ 243">
            <a:extLst>
              <a:ext uri="{FF2B5EF4-FFF2-40B4-BE49-F238E27FC236}">
                <a16:creationId xmlns:a16="http://schemas.microsoft.com/office/drawing/2014/main" id="{74A52682-5910-FE59-1ADA-6D106217D216}"/>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469DA030-778D-DE4D-FAF3-51BD6A198AF3}"/>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テキスト ボックス 323">
            <a:extLst>
              <a:ext uri="{FF2B5EF4-FFF2-40B4-BE49-F238E27FC236}">
                <a16:creationId xmlns:a16="http://schemas.microsoft.com/office/drawing/2014/main" id="{576C8C0F-8D6F-F88B-4E21-DA707E3FB2C5}"/>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47" name="矢印: 右 246">
            <a:extLst>
              <a:ext uri="{FF2B5EF4-FFF2-40B4-BE49-F238E27FC236}">
                <a16:creationId xmlns:a16="http://schemas.microsoft.com/office/drawing/2014/main" id="{42678E85-741E-804D-62D3-C51B014CD7A5}"/>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8476"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6748"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5341"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2582" y="6756827"/>
            <a:ext cx="1206686" cy="1644323"/>
          </a:xfrm>
          <a:prstGeom prst="rect">
            <a:avLst/>
          </a:prstGeom>
        </p:spPr>
      </p:pic>
      <p:sp>
        <p:nvSpPr>
          <p:cNvPr id="146" name="テキスト ボックス 145"/>
          <p:cNvSpPr txBox="1"/>
          <p:nvPr/>
        </p:nvSpPr>
        <p:spPr>
          <a:xfrm>
            <a:off x="7030428"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7302"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1439"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6932"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201"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7834"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068"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7681"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2257"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45453"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4708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よりそう＋シーズン＆タイム</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運転モードはお買い上げ時の設定、ソーラーモードアプリは積極モード設定。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a:latin typeface="メイリオ" panose="020B0604030504040204" pitchFamily="50" charset="-128"/>
                <a:ea typeface="メイリオ" panose="020B0604030504040204" pitchFamily="50" charset="-128"/>
              </a:rPr>
              <a:t>3</a:t>
            </a:r>
            <a:r>
              <a:rPr kumimoji="1" lang="ja-JP" altLang="en-US" sz="600">
                <a:latin typeface="メイリオ" panose="020B0604030504040204" pitchFamily="50" charset="-128"/>
                <a:ea typeface="メイリオ" panose="020B0604030504040204" pitchFamily="50" charset="-128"/>
              </a:rPr>
              <a:t>月時点、</a:t>
            </a:r>
            <a:r>
              <a:rPr kumimoji="1" lang="ja-JP" altLang="en-US" sz="600" dirty="0">
                <a:latin typeface="メイリオ" panose="020B0604030504040204" pitchFamily="50" charset="-128"/>
                <a:ea typeface="メイリオ" panose="020B0604030504040204" pitchFamily="50" charset="-128"/>
              </a:rPr>
              <a:t>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グコストは、季節や地域、運転モードの設定、ご利用状況、電力契約等により異なります。太陽光発電の自家消費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en-US" altLang="ja-JP" sz="600" dirty="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697194"/>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5019</TotalTime>
  <Words>1549</Words>
  <Application>Microsoft Office PowerPoint</Application>
  <PresentationFormat>A3 297x420 mm</PresentationFormat>
  <Paragraphs>196</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332</cp:revision>
  <cp:lastPrinted>2026-02-19T01:49:00Z</cp:lastPrinted>
  <dcterms:created xsi:type="dcterms:W3CDTF">2020-12-15T06:24:16Z</dcterms:created>
  <dcterms:modified xsi:type="dcterms:W3CDTF">2026-03-24T04:01:10Z</dcterms:modified>
</cp:coreProperties>
</file>