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88" autoAdjust="0"/>
    <p:restoredTop sz="95026" autoAdjust="0"/>
  </p:normalViewPr>
  <p:slideViewPr>
    <p:cSldViewPr snapToGrid="0">
      <p:cViewPr varScale="1">
        <p:scale>
          <a:sx n="56" d="100"/>
          <a:sy n="56" d="100"/>
        </p:scale>
        <p:origin x="84" y="1158"/>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2026/3/24</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2026/3/24</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jpe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18.png"/><Relationship Id="rId3" Type="http://schemas.openxmlformats.org/officeDocument/2006/relationships/image" Target="../media/image23.png"/><Relationship Id="rId21" Type="http://schemas.openxmlformats.org/officeDocument/2006/relationships/image" Target="../media/image36.png"/><Relationship Id="rId7" Type="http://schemas.openxmlformats.org/officeDocument/2006/relationships/image" Target="../media/image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31.jpeg"/><Relationship Id="rId20" Type="http://schemas.openxmlformats.org/officeDocument/2006/relationships/image" Target="../media/image35.jpeg"/><Relationship Id="rId29"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6.png"/><Relationship Id="rId24" Type="http://schemas.openxmlformats.org/officeDocument/2006/relationships/image" Target="../media/image39.emf"/><Relationship Id="rId5" Type="http://schemas.openxmlformats.org/officeDocument/2006/relationships/image" Target="../media/image25.png"/><Relationship Id="rId15" Type="http://schemas.openxmlformats.org/officeDocument/2006/relationships/image" Target="../media/image30.jpeg"/><Relationship Id="rId23" Type="http://schemas.openxmlformats.org/officeDocument/2006/relationships/image" Target="../media/image38.jpg"/><Relationship Id="rId28" Type="http://schemas.openxmlformats.org/officeDocument/2006/relationships/image" Target="../media/image41.svg"/><Relationship Id="rId10" Type="http://schemas.openxmlformats.org/officeDocument/2006/relationships/image" Target="../media/image5.png"/><Relationship Id="rId19" Type="http://schemas.openxmlformats.org/officeDocument/2006/relationships/image" Target="../media/image34.png"/><Relationship Id="rId4" Type="http://schemas.openxmlformats.org/officeDocument/2006/relationships/image" Target="../media/image24.svg"/><Relationship Id="rId9" Type="http://schemas.openxmlformats.org/officeDocument/2006/relationships/image" Target="../media/image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71" y="130254"/>
            <a:ext cx="1815560"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寒冷地向け（－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25℃</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389" name="テキスト ボックス 13"/>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コロナ快適ホームアプリも使える！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6194"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図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427653" y="305839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pic>
        <p:nvPicPr>
          <p:cNvPr id="416" name="Picture 24" descr="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0572" y="3160824"/>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617351" y="2963876"/>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812571" y="3165220"/>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3.3</a:t>
            </a:r>
          </a:p>
        </p:txBody>
      </p:sp>
      <p:sp>
        <p:nvSpPr>
          <p:cNvPr id="419" name="Rectangle 33"/>
          <p:cNvSpPr>
            <a:spLocks/>
          </p:cNvSpPr>
          <p:nvPr/>
        </p:nvSpPr>
        <p:spPr bwMode="auto">
          <a:xfrm>
            <a:off x="2589962" y="2982460"/>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2949840"/>
            <a:ext cx="2390532" cy="473123"/>
            <a:chOff x="168669" y="2921069"/>
            <a:chExt cx="2390532" cy="473123"/>
          </a:xfrm>
        </p:grpSpPr>
        <p:sp>
          <p:nvSpPr>
            <p:cNvPr id="421" name="Rectangle 26"/>
            <p:cNvSpPr>
              <a:spLocks/>
            </p:cNvSpPr>
            <p:nvPr/>
          </p:nvSpPr>
          <p:spPr bwMode="auto">
            <a:xfrm>
              <a:off x="168669" y="2921069"/>
              <a:ext cx="379269"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F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713940" y="3052057"/>
              <a:ext cx="837362" cy="161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寒冷地年間給湯保温効率</a:t>
              </a:r>
            </a:p>
          </p:txBody>
        </p:sp>
        <p:sp>
          <p:nvSpPr>
            <p:cNvPr id="426" name="Rectangle 31"/>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2.9</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76550" y="2353702"/>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2761" y="2491252"/>
            <a:ext cx="2392641"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1,323,300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1,203,000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36" name="テキスト ボックス 435"/>
          <p:cNvSpPr txBox="1"/>
          <p:nvPr/>
        </p:nvSpPr>
        <p:spPr>
          <a:xfrm>
            <a:off x="253658" y="1995368"/>
            <a:ext cx="1463945" cy="338554"/>
          </a:xfrm>
          <a:prstGeom prst="rect">
            <a:avLst/>
          </a:prstGeom>
          <a:noFill/>
        </p:spPr>
        <p:txBody>
          <a:bodyPr wrap="square" rtlCol="0">
            <a:spAutoFit/>
          </a:bodyPr>
          <a:lstStyle/>
          <a:p>
            <a:r>
              <a:rPr kumimoji="1" lang="en-US" altLang="ja-JP" sz="1600" b="1" dirty="0">
                <a:solidFill>
                  <a:schemeClr val="tx1">
                    <a:lumMod val="75000"/>
                    <a:lumOff val="25000"/>
                  </a:schemeClr>
                </a:solidFill>
              </a:rPr>
              <a:t>CHP-46AZ2K</a:t>
            </a:r>
            <a:endParaRPr kumimoji="1" lang="ja-JP" altLang="en-US" sz="1600" b="1" dirty="0">
              <a:solidFill>
                <a:schemeClr val="tx1">
                  <a:lumMod val="75000"/>
                  <a:lumOff val="25000"/>
                </a:schemeClr>
              </a:solidFill>
            </a:endParaRP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2" name="図 441"/>
          <p:cNvPicPr>
            <a:picLocks noChangeAspect="1"/>
          </p:cNvPicPr>
          <p:nvPr/>
        </p:nvPicPr>
        <p:blipFill>
          <a:blip r:embed="rId11"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45600" y="853421"/>
            <a:ext cx="2258484" cy="1088902"/>
          </a:xfrm>
          <a:prstGeom prst="rect">
            <a:avLst/>
          </a:prstGeom>
        </p:spPr>
      </p:pic>
      <p:sp>
        <p:nvSpPr>
          <p:cNvPr id="443" name="Rectangle 61"/>
          <p:cNvSpPr>
            <a:spLocks/>
          </p:cNvSpPr>
          <p:nvPr/>
        </p:nvSpPr>
        <p:spPr bwMode="auto">
          <a:xfrm>
            <a:off x="146427" y="1118817"/>
            <a:ext cx="2262187" cy="5637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115000"/>
              </a:lnSpc>
              <a:spcBef>
                <a:spcPct val="0"/>
              </a:spcBef>
              <a:buSzTx/>
              <a:buFontTx/>
              <a:buNone/>
            </a:pPr>
            <a:r>
              <a:rPr lang="ja-JP" altLang="en-US" sz="1200" dirty="0">
                <a:solidFill>
                  <a:schemeClr val="tx1">
                    <a:lumMod val="75000"/>
                    <a:lumOff val="25000"/>
                  </a:schemeClr>
                </a:solidFill>
                <a:latin typeface="ＭＳ Ｐゴシック" panose="020B0600070205080204" pitchFamily="50" charset="-128"/>
                <a:ea typeface="HGPｺﾞｼｯｸE" panose="020B0900000000000000" pitchFamily="50" charset="-128"/>
                <a:sym typeface="ＭＳ Ｐゴシック" panose="020B060007020508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コロナエコキュートで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寒冷地でも安心で快適</a:t>
            </a:r>
          </a:p>
        </p:txBody>
      </p:sp>
      <p:pic>
        <p:nvPicPr>
          <p:cNvPr id="2" name="図 1"/>
          <p:cNvPicPr>
            <a:picLocks noChangeAspect="1"/>
          </p:cNvPicPr>
          <p:nvPr/>
        </p:nvPicPr>
        <p:blipFill rotWithShape="1">
          <a:blip r:embed="rId12" cstate="print">
            <a:extLst>
              <a:ext uri="{28A0092B-C50C-407E-A947-70E740481C1C}">
                <a14:useLocalDpi xmlns:a14="http://schemas.microsoft.com/office/drawing/2010/main" val="0"/>
              </a:ext>
            </a:extLst>
          </a:blip>
          <a:srcRect l="6648" t="3253" r="7346" b="9170"/>
          <a:stretch/>
        </p:blipFill>
        <p:spPr>
          <a:xfrm>
            <a:off x="6131196" y="1942040"/>
            <a:ext cx="1248007" cy="1017519"/>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41200" y="1082880"/>
            <a:ext cx="1427500" cy="577387"/>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05637" y="818425"/>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0" name="図 39">
            <a:extLst>
              <a:ext uri="{FF2B5EF4-FFF2-40B4-BE49-F238E27FC236}">
                <a16:creationId xmlns:a16="http://schemas.microsoft.com/office/drawing/2014/main" id="{2B337C2B-CCD9-B62E-768E-02C402E5941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r="138"/>
          <a:stretch/>
        </p:blipFill>
        <p:spPr bwMode="auto">
          <a:xfrm>
            <a:off x="9867616" y="2173901"/>
            <a:ext cx="2613983" cy="1177610"/>
          </a:xfrm>
          <a:prstGeom prst="rect">
            <a:avLst/>
          </a:prstGeom>
          <a:noFill/>
          <a:ln>
            <a:noFill/>
          </a:ln>
          <a:extLst>
            <a:ext uri="{53640926-AAD7-44D8-BBD7-CCE9431645EC}">
              <a14:shadowObscured xmlns:a14="http://schemas.microsoft.com/office/drawing/2010/main"/>
            </a:ext>
          </a:extLst>
        </p:spPr>
      </p:pic>
      <p:sp>
        <p:nvSpPr>
          <p:cNvPr id="43" name="テキスト ボックス 10">
            <a:extLst>
              <a:ext uri="{FF2B5EF4-FFF2-40B4-BE49-F238E27FC236}">
                <a16:creationId xmlns:a16="http://schemas.microsoft.com/office/drawing/2014/main" id="{755379C3-35A2-CDD7-E015-E7E0B1C077B9}"/>
              </a:ext>
            </a:extLst>
          </p:cNvPr>
          <p:cNvSpPr txBox="1">
            <a:spLocks noChangeArrowheads="1"/>
          </p:cNvSpPr>
          <p:nvPr/>
        </p:nvSpPr>
        <p:spPr bwMode="auto">
          <a:xfrm>
            <a:off x="930491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1" name="テキスト ボックス 50">
            <a:extLst>
              <a:ext uri="{FF2B5EF4-FFF2-40B4-BE49-F238E27FC236}">
                <a16:creationId xmlns:a16="http://schemas.microsoft.com/office/drawing/2014/main" id="{8345C57B-3777-018A-EB76-41572C04C6E4}"/>
              </a:ext>
            </a:extLst>
          </p:cNvPr>
          <p:cNvSpPr txBox="1"/>
          <p:nvPr/>
        </p:nvSpPr>
        <p:spPr>
          <a:xfrm>
            <a:off x="9361271" y="1682688"/>
            <a:ext cx="2185989" cy="461665"/>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effectLst/>
                <a:latin typeface="HGPｺﾞｼｯｸE" panose="020B0900000000000000" pitchFamily="50" charset="-128"/>
                <a:ea typeface="HGPｺﾞｼｯｸE" panose="020B0900000000000000" pitchFamily="50" charset="-128"/>
              </a:rPr>
              <a:t>170kPa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52" name="テキスト ボックス 51">
            <a:extLst>
              <a:ext uri="{FF2B5EF4-FFF2-40B4-BE49-F238E27FC236}">
                <a16:creationId xmlns:a16="http://schemas.microsoft.com/office/drawing/2014/main" id="{49086CF1-1387-0142-D74B-35F5A3C98185}"/>
              </a:ext>
            </a:extLst>
          </p:cNvPr>
          <p:cNvSpPr txBox="1"/>
          <p:nvPr/>
        </p:nvSpPr>
        <p:spPr>
          <a:xfrm>
            <a:off x="10953110" y="1522494"/>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180</a:t>
            </a:r>
            <a:r>
              <a:rPr lang="en-US" altLang="ja-JP" sz="3000" dirty="0">
                <a:solidFill>
                  <a:srgbClr val="3D4A83"/>
                </a:solidFill>
                <a:effectLst/>
                <a:latin typeface="HGPｺﾞｼｯｸE" panose="020B0900000000000000" pitchFamily="50" charset="-128"/>
                <a:ea typeface="HGPｺﾞｼｯｸE" panose="020B0900000000000000" pitchFamily="50" charset="-128"/>
              </a:rPr>
              <a:t>kPa</a:t>
            </a:r>
            <a:endParaRPr lang="ja-JP" altLang="en-US" sz="30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53" name="矢印: 右 52">
            <a:extLst>
              <a:ext uri="{FF2B5EF4-FFF2-40B4-BE49-F238E27FC236}">
                <a16:creationId xmlns:a16="http://schemas.microsoft.com/office/drawing/2014/main" id="{2A0ACEA5-4876-FEE3-149A-A85DE0493C97}"/>
              </a:ext>
            </a:extLst>
          </p:cNvPr>
          <p:cNvSpPr/>
          <p:nvPr/>
        </p:nvSpPr>
        <p:spPr>
          <a:xfrm>
            <a:off x="11167071" y="1669511"/>
            <a:ext cx="228600" cy="349977"/>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15"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16" cstate="print"/>
            <a:stretch>
              <a:fillRect/>
            </a:stretch>
          </p:blipFill>
          <p:spPr>
            <a:xfrm>
              <a:off x="1079921" y="2323413"/>
              <a:ext cx="199285" cy="107861"/>
            </a:xfrm>
            <a:prstGeom prst="rect">
              <a:avLst/>
            </a:prstGeom>
          </p:spPr>
        </p:pic>
      </p:grpSp>
      <p:sp>
        <p:nvSpPr>
          <p:cNvPr id="4" name="テキスト ボックス 274">
            <a:extLst>
              <a:ext uri="{FF2B5EF4-FFF2-40B4-BE49-F238E27FC236}">
                <a16:creationId xmlns:a16="http://schemas.microsoft.com/office/drawing/2014/main" id="{A23BDC15-8485-F5B5-88DB-6AA5D1909C7B}"/>
              </a:ext>
            </a:extLst>
          </p:cNvPr>
          <p:cNvSpPr txBox="1"/>
          <p:nvPr/>
        </p:nvSpPr>
        <p:spPr>
          <a:xfrm>
            <a:off x="9776017" y="3335388"/>
            <a:ext cx="2782023"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200kPa</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、ダイレクト出湯、</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架橋ポリエチレン管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曲がり。</a:t>
            </a:r>
            <a:endParaRPr kumimoji="1" lang="ja-JP" altLang="en-US" sz="600" dirty="0">
              <a:latin typeface="メイリオ" panose="020B0604030504040204" pitchFamily="50" charset="-128"/>
              <a:ea typeface="メイリオ" panose="020B0604030504040204" pitchFamily="50" charset="-128"/>
            </a:endParaRPr>
          </a:p>
        </p:txBody>
      </p:sp>
      <p:cxnSp>
        <p:nvCxnSpPr>
          <p:cNvPr id="3" name="直線コネクタ 9">
            <a:extLst>
              <a:ext uri="{FF2B5EF4-FFF2-40B4-BE49-F238E27FC236}">
                <a16:creationId xmlns:a16="http://schemas.microsoft.com/office/drawing/2014/main" id="{C00FD22F-820B-80D7-5008-326FB730B38F}"/>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6" name="テキスト ボックス 13">
            <a:extLst>
              <a:ext uri="{FF2B5EF4-FFF2-40B4-BE49-F238E27FC236}">
                <a16:creationId xmlns:a16="http://schemas.microsoft.com/office/drawing/2014/main" id="{5D9CCBBE-B384-FE06-9915-B2DF2F682137}"/>
              </a:ext>
            </a:extLst>
          </p:cNvPr>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147" name="テキスト ボックス 6">
            <a:extLst>
              <a:ext uri="{FF2B5EF4-FFF2-40B4-BE49-F238E27FC236}">
                <a16:creationId xmlns:a16="http://schemas.microsoft.com/office/drawing/2014/main" id="{804306BB-54A0-5903-59CA-962FBD7E5851}"/>
              </a:ext>
            </a:extLst>
          </p:cNvPr>
          <p:cNvSpPr txBox="1">
            <a:spLocks noChangeArrowheads="1"/>
          </p:cNvSpPr>
          <p:nvPr/>
        </p:nvSpPr>
        <p:spPr bwMode="auto">
          <a:xfrm>
            <a:off x="6792413" y="4455536"/>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環境の変化、お客様のライフスタイルの変化により、電気料金メニューも多様化しています。今までの通りの夜間電気料金メニューのほかに様々な電気料金メニューに対応する運転制御を搭載しました。</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172" name="正方形/長方形 171">
            <a:extLst>
              <a:ext uri="{FF2B5EF4-FFF2-40B4-BE49-F238E27FC236}">
                <a16:creationId xmlns:a16="http://schemas.microsoft.com/office/drawing/2014/main" id="{5D129A29-29CB-08AA-0E8D-6834B89387B8}"/>
              </a:ext>
            </a:extLst>
          </p:cNvPr>
          <p:cNvSpPr/>
          <p:nvPr/>
        </p:nvSpPr>
        <p:spPr>
          <a:xfrm>
            <a:off x="6923187" y="3778994"/>
            <a:ext cx="5163594"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AZ2</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シリーズは様々な電気料金メニューに対応します！</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180" name="直線コネクタ 9">
            <a:extLst>
              <a:ext uri="{FF2B5EF4-FFF2-40B4-BE49-F238E27FC236}">
                <a16:creationId xmlns:a16="http://schemas.microsoft.com/office/drawing/2014/main" id="{AF1DFEC5-5315-BD4A-39CD-E130C7DFA6CD}"/>
              </a:ext>
            </a:extLst>
          </p:cNvPr>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1" name="正方形/長方形 19">
            <a:extLst>
              <a:ext uri="{FF2B5EF4-FFF2-40B4-BE49-F238E27FC236}">
                <a16:creationId xmlns:a16="http://schemas.microsoft.com/office/drawing/2014/main" id="{333DB2EB-0B3B-E259-8674-0ED10CCE1436}"/>
              </a:ext>
            </a:extLst>
          </p:cNvPr>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182" name="テキスト ボックス 6">
            <a:extLst>
              <a:ext uri="{FF2B5EF4-FFF2-40B4-BE49-F238E27FC236}">
                <a16:creationId xmlns:a16="http://schemas.microsoft.com/office/drawing/2014/main" id="{F30D6B98-C936-9BAA-808B-53DCF565FAD0}"/>
              </a:ext>
            </a:extLst>
          </p:cNvPr>
          <p:cNvSpPr txBox="1">
            <a:spLocks noChangeArrowheads="1"/>
          </p:cNvSpPr>
          <p:nvPr/>
        </p:nvSpPr>
        <p:spPr bwMode="auto">
          <a:xfrm>
            <a:off x="6749297" y="7422341"/>
            <a:ext cx="598529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900" b="1" dirty="0">
                <a:latin typeface="BIZ UDPゴシック" panose="020B0400000000000000" pitchFamily="50" charset="-128"/>
                <a:ea typeface="BIZ UDPゴシック" panose="020B0400000000000000" pitchFamily="50" charset="-128"/>
              </a:rPr>
              <a:t>（注</a:t>
            </a:r>
            <a:r>
              <a:rPr kumimoji="1" lang="ja-JP" altLang="en-US" sz="900" b="1" dirty="0">
                <a:latin typeface="メイリオ" panose="020B0604030504040204" pitchFamily="50" charset="-128"/>
                <a:ea typeface="メイリオ" panose="020B0604030504040204" pitchFamily="50" charset="-128"/>
              </a:rPr>
              <a:t>）</a:t>
            </a:r>
            <a:endParaRPr kumimoji="1" lang="en-US" altLang="ja-JP" sz="900" b="1" dirty="0">
              <a:latin typeface="メイリオ" panose="020B0604030504040204" pitchFamily="50" charset="-128"/>
              <a:ea typeface="メイリオ" panose="020B0604030504040204" pitchFamily="50" charset="-128"/>
            </a:endParaRPr>
          </a:p>
          <a:p>
            <a:pPr>
              <a:spcBef>
                <a:spcPts val="0"/>
              </a:spcBef>
              <a:buNone/>
            </a:pPr>
            <a:endParaRPr kumimoji="1"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900" dirty="0">
                <a:latin typeface="メイリオ" panose="020B0604030504040204" pitchFamily="50" charset="-128"/>
                <a:ea typeface="メイリオ" panose="020B0604030504040204" pitchFamily="50" charset="-128"/>
              </a:rPr>
              <a:t>げ</a:t>
            </a:r>
            <a:r>
              <a:rPr lang="ja-JP" altLang="ja-JP" sz="9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「エネルギー性能計算プログラム（住宅版）」（通称</a:t>
            </a:r>
            <a:r>
              <a:rPr lang="en-US" altLang="ja-JP" sz="900" dirty="0">
                <a:latin typeface="メイリオ" panose="020B0604030504040204" pitchFamily="50" charset="-128"/>
                <a:ea typeface="メイリオ" panose="020B0604030504040204" pitchFamily="50" charset="-128"/>
              </a:rPr>
              <a:t>Web</a:t>
            </a:r>
            <a:r>
              <a:rPr lang="ja-JP" altLang="ja-JP" sz="900" dirty="0">
                <a:latin typeface="メイリオ" panose="020B0604030504040204" pitchFamily="50" charset="-128"/>
                <a:ea typeface="メイリオ" panose="020B0604030504040204" pitchFamily="50" charset="-128"/>
              </a:rPr>
              <a:t>プロ）では、給湯設備（ヒートポンプ給湯機）</a:t>
            </a:r>
            <a:r>
              <a:rPr lang="ja-JP" altLang="en-US" sz="900" dirty="0">
                <a:latin typeface="メイリオ" panose="020B0604030504040204" pitchFamily="50" charset="-128"/>
                <a:ea typeface="メイリオ" panose="020B0604030504040204" pitchFamily="50" charset="-128"/>
              </a:rPr>
              <a:t>の</a:t>
            </a:r>
            <a:r>
              <a:rPr lang="ja-JP" altLang="ja-JP" sz="900" dirty="0">
                <a:latin typeface="メイリオ" panose="020B0604030504040204" pitchFamily="50" charset="-128"/>
                <a:ea typeface="メイリオ" panose="020B0604030504040204" pitchFamily="50" charset="-128"/>
              </a:rPr>
              <a:t>「昼間沸上げ」の入力項目で「評価しない、または昼間沸上げ形ではない」を選択してください。</a:t>
            </a: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83" name="テキスト ボックス 182">
            <a:extLst>
              <a:ext uri="{FF2B5EF4-FFF2-40B4-BE49-F238E27FC236}">
                <a16:creationId xmlns:a16="http://schemas.microsoft.com/office/drawing/2014/main" id="{9086ACA0-C16C-9425-D9E8-0A0ADF0D0001}"/>
              </a:ext>
            </a:extLst>
          </p:cNvPr>
          <p:cNvSpPr txBox="1"/>
          <p:nvPr/>
        </p:nvSpPr>
        <p:spPr>
          <a:xfrm>
            <a:off x="6758924" y="5378146"/>
            <a:ext cx="6008376"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a:t>
            </a:r>
            <a:r>
              <a:rPr kumimoji="1" lang="en-US" altLang="ja-JP" sz="900" b="1" dirty="0">
                <a:latin typeface="BIZ UDPゴシック" panose="020B0400000000000000" pitchFamily="50" charset="-128"/>
                <a:ea typeface="BIZ UDPゴシック" panose="020B0400000000000000" pitchFamily="50" charset="-128"/>
              </a:rPr>
              <a:t>6</a:t>
            </a:r>
            <a:r>
              <a:rPr kumimoji="1" lang="ja-JP" altLang="en-US" sz="900" b="1" dirty="0">
                <a:latin typeface="BIZ UDPゴシック" panose="020B0400000000000000" pitchFamily="50" charset="-128"/>
                <a:ea typeface="BIZ UDPゴシック" panose="020B0400000000000000" pitchFamily="50" charset="-128"/>
              </a:rPr>
              <a:t>年</a:t>
            </a:r>
            <a:r>
              <a:rPr kumimoji="1" lang="en-US" altLang="ja-JP" sz="900" b="1" dirty="0">
                <a:latin typeface="BIZ UDPゴシック" panose="020B0400000000000000" pitchFamily="50" charset="-128"/>
                <a:ea typeface="BIZ UDPゴシック" panose="020B0400000000000000" pitchFamily="50" charset="-128"/>
              </a:rPr>
              <a:t>3</a:t>
            </a:r>
            <a:r>
              <a:rPr kumimoji="1" lang="ja-JP" altLang="en-US" sz="900" b="1" dirty="0">
                <a:latin typeface="BIZ UDPゴシック" panose="020B0400000000000000" pitchFamily="50" charset="-128"/>
                <a:ea typeface="BIZ UDPゴシック" panose="020B0400000000000000" pitchFamily="50" charset="-128"/>
              </a:rPr>
              <a:t>月時点）（詳しくは（注）をご確認ください。）</a:t>
            </a:r>
          </a:p>
        </p:txBody>
      </p:sp>
      <p:sp>
        <p:nvSpPr>
          <p:cNvPr id="184" name="テキスト ボックス 6">
            <a:extLst>
              <a:ext uri="{FF2B5EF4-FFF2-40B4-BE49-F238E27FC236}">
                <a16:creationId xmlns:a16="http://schemas.microsoft.com/office/drawing/2014/main" id="{13EA76C9-E767-B562-3C69-1DBFE4009553}"/>
              </a:ext>
            </a:extLst>
          </p:cNvPr>
          <p:cNvSpPr txBox="1">
            <a:spLocks noChangeArrowheads="1"/>
          </p:cNvSpPr>
          <p:nvPr/>
        </p:nvSpPr>
        <p:spPr bwMode="auto">
          <a:xfrm>
            <a:off x="11400284" y="6883434"/>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grpSp>
        <p:nvGrpSpPr>
          <p:cNvPr id="186" name="object 33">
            <a:extLst>
              <a:ext uri="{FF2B5EF4-FFF2-40B4-BE49-F238E27FC236}">
                <a16:creationId xmlns:a16="http://schemas.microsoft.com/office/drawing/2014/main" id="{C3ECB084-38F0-64E6-A16F-9B3D894F21EE}"/>
              </a:ext>
            </a:extLst>
          </p:cNvPr>
          <p:cNvGrpSpPr/>
          <p:nvPr/>
        </p:nvGrpSpPr>
        <p:grpSpPr>
          <a:xfrm>
            <a:off x="12333825" y="3728220"/>
            <a:ext cx="432434" cy="432434"/>
            <a:chOff x="909735" y="2161233"/>
            <a:chExt cx="432434" cy="432434"/>
          </a:xfrm>
        </p:grpSpPr>
        <p:sp>
          <p:nvSpPr>
            <p:cNvPr id="193" name="object 34">
              <a:extLst>
                <a:ext uri="{FF2B5EF4-FFF2-40B4-BE49-F238E27FC236}">
                  <a16:creationId xmlns:a16="http://schemas.microsoft.com/office/drawing/2014/main" id="{A2DF8C0C-92CD-5EF5-5E54-307F20AF8395}"/>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94" name="object 35">
              <a:extLst>
                <a:ext uri="{FF2B5EF4-FFF2-40B4-BE49-F238E27FC236}">
                  <a16:creationId xmlns:a16="http://schemas.microsoft.com/office/drawing/2014/main" id="{6822A7E0-F38E-A21B-B1FA-98A5C7B95482}"/>
                </a:ext>
              </a:extLst>
            </p:cNvPr>
            <p:cNvPicPr/>
            <p:nvPr/>
          </p:nvPicPr>
          <p:blipFill>
            <a:blip r:embed="rId15" cstate="print"/>
            <a:stretch>
              <a:fillRect/>
            </a:stretch>
          </p:blipFill>
          <p:spPr>
            <a:xfrm>
              <a:off x="972442" y="2324323"/>
              <a:ext cx="87109" cy="106311"/>
            </a:xfrm>
            <a:prstGeom prst="rect">
              <a:avLst/>
            </a:prstGeom>
          </p:spPr>
        </p:pic>
        <p:pic>
          <p:nvPicPr>
            <p:cNvPr id="195" name="object 36">
              <a:extLst>
                <a:ext uri="{FF2B5EF4-FFF2-40B4-BE49-F238E27FC236}">
                  <a16:creationId xmlns:a16="http://schemas.microsoft.com/office/drawing/2014/main" id="{7D161B6F-AC99-37A5-C276-3EC0599FE7DF}"/>
                </a:ext>
              </a:extLst>
            </p:cNvPr>
            <p:cNvPicPr/>
            <p:nvPr/>
          </p:nvPicPr>
          <p:blipFill>
            <a:blip r:embed="rId16" cstate="print"/>
            <a:stretch>
              <a:fillRect/>
            </a:stretch>
          </p:blipFill>
          <p:spPr>
            <a:xfrm>
              <a:off x="1079921" y="2323413"/>
              <a:ext cx="199285" cy="107861"/>
            </a:xfrm>
            <a:prstGeom prst="rect">
              <a:avLst/>
            </a:prstGeom>
          </p:spPr>
        </p:pic>
      </p:grpSp>
      <p:graphicFrame>
        <p:nvGraphicFramePr>
          <p:cNvPr id="198" name="表 197">
            <a:extLst>
              <a:ext uri="{FF2B5EF4-FFF2-40B4-BE49-F238E27FC236}">
                <a16:creationId xmlns:a16="http://schemas.microsoft.com/office/drawing/2014/main" id="{C7C7BAC7-C478-6B14-2F55-456FCE1B63C9}"/>
              </a:ext>
            </a:extLst>
          </p:cNvPr>
          <p:cNvGraphicFramePr>
            <a:graphicFrameLocks noGrp="1"/>
          </p:cNvGraphicFramePr>
          <p:nvPr>
            <p:extLst>
              <p:ext uri="{D42A27DB-BD31-4B8C-83A1-F6EECF244321}">
                <p14:modId xmlns:p14="http://schemas.microsoft.com/office/powerpoint/2010/main" val="4181614178"/>
              </p:ext>
            </p:extLst>
          </p:nvPr>
        </p:nvGraphicFramePr>
        <p:xfrm>
          <a:off x="6823493" y="5814950"/>
          <a:ext cx="4499954" cy="1297043"/>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3927586217"/>
                    </a:ext>
                  </a:extLst>
                </a:gridCol>
                <a:gridCol w="1607126">
                  <a:extLst>
                    <a:ext uri="{9D8B030D-6E8A-4147-A177-3AD203B41FA5}">
                      <a16:colId xmlns:a16="http://schemas.microsoft.com/office/drawing/2014/main" val="1864593865"/>
                    </a:ext>
                  </a:extLst>
                </a:gridCol>
                <a:gridCol w="642851">
                  <a:extLst>
                    <a:ext uri="{9D8B030D-6E8A-4147-A177-3AD203B41FA5}">
                      <a16:colId xmlns:a16="http://schemas.microsoft.com/office/drawing/2014/main" val="637975332"/>
                    </a:ext>
                  </a:extLst>
                </a:gridCol>
                <a:gridCol w="1607126">
                  <a:extLst>
                    <a:ext uri="{9D8B030D-6E8A-4147-A177-3AD203B41FA5}">
                      <a16:colId xmlns:a16="http://schemas.microsoft.com/office/drawing/2014/main" val="2500243132"/>
                    </a:ext>
                  </a:extLst>
                </a:gridCol>
              </a:tblGrid>
              <a:tr h="466955">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358651075"/>
                  </a:ext>
                </a:extLst>
              </a:tr>
              <a:tr h="227251">
                <a:tc>
                  <a:txBody>
                    <a:bodyPr/>
                    <a:lstStyle/>
                    <a:p>
                      <a:pPr algn="l"/>
                      <a:r>
                        <a:rPr kumimoji="1" lang="ja-JP" altLang="en-US" sz="800" dirty="0"/>
                        <a:t>北海道電力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エネとくスマート</a:t>
                      </a:r>
                      <a:r>
                        <a:rPr kumimoji="1" lang="en-US" altLang="ja-JP" sz="800" dirty="0"/>
                        <a:t>life</a:t>
                      </a:r>
                      <a:r>
                        <a:rPr kumimoji="1" lang="ja-JP" altLang="en-US" sz="800" dirty="0"/>
                        <a:t>プラン</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中国電力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おひさまシフトコース</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244185907"/>
                  </a:ext>
                </a:extLst>
              </a:tr>
              <a:tr h="297407">
                <a:tc>
                  <a:txBody>
                    <a:bodyPr/>
                    <a:lstStyle/>
                    <a:p>
                      <a:pPr algn="l"/>
                      <a:r>
                        <a:rPr kumimoji="1" lang="ja-JP" altLang="en-US" sz="800" dirty="0"/>
                        <a:t>東北電力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よりそう＋おひさま</a:t>
                      </a:r>
                      <a:r>
                        <a:rPr kumimoji="1" lang="en-US" altLang="ja-JP" sz="800" dirty="0"/>
                        <a:t>e</a:t>
                      </a:r>
                      <a:r>
                        <a:rPr kumimoji="1" lang="ja-JP" altLang="en-US" sz="800" dirty="0"/>
                        <a:t>バリュー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四国電力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昼トク</a:t>
                      </a:r>
                      <a:r>
                        <a:rPr kumimoji="1" lang="en-US" altLang="ja-JP" sz="800" dirty="0"/>
                        <a:t>e</a:t>
                      </a:r>
                      <a:r>
                        <a:rPr kumimoji="1" lang="ja-JP" altLang="en-US" sz="800" dirty="0"/>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4472966"/>
                  </a:ext>
                </a:extLst>
              </a:tr>
              <a:tr h="227251">
                <a:tc>
                  <a:txBody>
                    <a:bodyPr/>
                    <a:lstStyle/>
                    <a:p>
                      <a:pPr algn="l"/>
                      <a:r>
                        <a:rPr kumimoji="1" lang="ja-JP" altLang="en-US" sz="800" dirty="0"/>
                        <a:t>中部電力</a:t>
                      </a:r>
                      <a:endParaRPr kumimoji="1" lang="en-US" altLang="ja-JP" sz="800" dirty="0"/>
                    </a:p>
                    <a:p>
                      <a:pPr algn="l"/>
                      <a:r>
                        <a:rPr kumimoji="1" lang="ja-JP" altLang="en-US" sz="800" dirty="0"/>
                        <a:t>ミライズ</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tc>
                <a:tc>
                  <a:txBody>
                    <a:bodyPr/>
                    <a:lstStyle/>
                    <a:p>
                      <a:pPr algn="ctr"/>
                      <a:r>
                        <a:rPr kumimoji="1" lang="ja-JP" altLang="en-US" sz="800" dirty="0"/>
                        <a:t>昼とくプラン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九州電力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おひさま昼トクプラン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3724015219"/>
                  </a:ext>
                </a:extLst>
              </a:tr>
            </a:tbl>
          </a:graphicData>
        </a:graphic>
      </p:graphicFrame>
      <p:pic>
        <p:nvPicPr>
          <p:cNvPr id="49" name="図 48">
            <a:extLst>
              <a:ext uri="{FF2B5EF4-FFF2-40B4-BE49-F238E27FC236}">
                <a16:creationId xmlns:a16="http://schemas.microsoft.com/office/drawing/2014/main" id="{D6ADA62F-C224-7340-4B30-EE66DEB81DC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858170" y="1034809"/>
            <a:ext cx="978340" cy="2372537"/>
          </a:xfrm>
          <a:prstGeom prst="rect">
            <a:avLst/>
          </a:prstGeom>
        </p:spPr>
      </p:pic>
      <p:pic>
        <p:nvPicPr>
          <p:cNvPr id="57" name="図 56">
            <a:extLst>
              <a:ext uri="{FF2B5EF4-FFF2-40B4-BE49-F238E27FC236}">
                <a16:creationId xmlns:a16="http://schemas.microsoft.com/office/drawing/2014/main" id="{34D1CEAA-4E59-EABA-C47B-1493C0737D4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636674" y="2523911"/>
            <a:ext cx="1113937" cy="885845"/>
          </a:xfrm>
          <a:prstGeom prst="rect">
            <a:avLst/>
          </a:prstGeom>
        </p:spPr>
      </p:pic>
      <p:grpSp>
        <p:nvGrpSpPr>
          <p:cNvPr id="41" name="グループ化 40">
            <a:extLst>
              <a:ext uri="{FF2B5EF4-FFF2-40B4-BE49-F238E27FC236}">
                <a16:creationId xmlns:a16="http://schemas.microsoft.com/office/drawing/2014/main" id="{6E154E4C-B922-6037-EBFA-658C19EA2C8B}"/>
              </a:ext>
            </a:extLst>
          </p:cNvPr>
          <p:cNvGrpSpPr/>
          <p:nvPr/>
        </p:nvGrpSpPr>
        <p:grpSpPr>
          <a:xfrm>
            <a:off x="5963859" y="4147035"/>
            <a:ext cx="591636" cy="1228988"/>
            <a:chOff x="4553023" y="4890757"/>
            <a:chExt cx="1018959" cy="2116656"/>
          </a:xfrm>
        </p:grpSpPr>
        <p:pic>
          <p:nvPicPr>
            <p:cNvPr id="155" name="Picture 2" descr="「スマートフォン」の画像検索結果">
              <a:extLst>
                <a:ext uri="{FF2B5EF4-FFF2-40B4-BE49-F238E27FC236}">
                  <a16:creationId xmlns:a16="http://schemas.microsoft.com/office/drawing/2014/main" id="{A3135345-C901-E298-153C-0BA6F22AC092}"/>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図 155">
              <a:extLst>
                <a:ext uri="{FF2B5EF4-FFF2-40B4-BE49-F238E27FC236}">
                  <a16:creationId xmlns:a16="http://schemas.microsoft.com/office/drawing/2014/main" id="{FE726D6C-E468-F083-CC2B-3756C37B6B28}"/>
                </a:ext>
              </a:extLst>
            </p:cNvPr>
            <p:cNvPicPr>
              <a:picLocks noChangeAspect="1"/>
            </p:cNvPicPr>
            <p:nvPr/>
          </p:nvPicPr>
          <p:blipFill rotWithShape="1">
            <a:blip r:embed="rId20"/>
            <a:srcRect b="20647"/>
            <a:stretch/>
          </p:blipFill>
          <p:spPr>
            <a:xfrm>
              <a:off x="4652057" y="5196348"/>
              <a:ext cx="763793" cy="1533426"/>
            </a:xfrm>
            <a:prstGeom prst="rect">
              <a:avLst/>
            </a:prstGeom>
          </p:spPr>
        </p:pic>
        <p:pic>
          <p:nvPicPr>
            <p:cNvPr id="157" name="図 156">
              <a:extLst>
                <a:ext uri="{FF2B5EF4-FFF2-40B4-BE49-F238E27FC236}">
                  <a16:creationId xmlns:a16="http://schemas.microsoft.com/office/drawing/2014/main" id="{90555675-AFAC-4493-218B-FF8C1D1BAAE9}"/>
                </a:ext>
              </a:extLst>
            </p:cNvPr>
            <p:cNvPicPr>
              <a:picLocks noChangeAspect="1"/>
            </p:cNvPicPr>
            <p:nvPr/>
          </p:nvPicPr>
          <p:blipFill rotWithShape="1">
            <a:blip r:embed="rId20"/>
            <a:srcRect t="93213"/>
            <a:stretch/>
          </p:blipFill>
          <p:spPr>
            <a:xfrm>
              <a:off x="4644106" y="6594445"/>
              <a:ext cx="766167" cy="131560"/>
            </a:xfrm>
            <a:prstGeom prst="rect">
              <a:avLst/>
            </a:prstGeom>
          </p:spPr>
        </p:pic>
      </p:grpSp>
      <p:pic>
        <p:nvPicPr>
          <p:cNvPr id="158" name="図 157">
            <a:extLst>
              <a:ext uri="{FF2B5EF4-FFF2-40B4-BE49-F238E27FC236}">
                <a16:creationId xmlns:a16="http://schemas.microsoft.com/office/drawing/2014/main" id="{AD5A8DB8-47DF-4B52-DF7E-6C9F41DB47A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459078" y="4243325"/>
            <a:ext cx="606032" cy="606032"/>
          </a:xfrm>
          <a:prstGeom prst="rect">
            <a:avLst/>
          </a:prstGeom>
          <a:ln>
            <a:noFill/>
          </a:ln>
          <a:effectLst>
            <a:outerShdw blurRad="63500" sx="102000" sy="102000" algn="ctr" rotWithShape="0">
              <a:prstClr val="black">
                <a:alpha val="40000"/>
              </a:prstClr>
            </a:outerShdw>
          </a:effectLst>
        </p:spPr>
      </p:pic>
      <p:sp>
        <p:nvSpPr>
          <p:cNvPr id="159" name="テキスト ボックス 8">
            <a:extLst>
              <a:ext uri="{FF2B5EF4-FFF2-40B4-BE49-F238E27FC236}">
                <a16:creationId xmlns:a16="http://schemas.microsoft.com/office/drawing/2014/main" id="{3187051A-25FB-2382-2AB5-559454B2ED48}"/>
              </a:ext>
            </a:extLst>
          </p:cNvPr>
          <p:cNvSpPr txBox="1">
            <a:spLocks noChangeArrowheads="1"/>
          </p:cNvSpPr>
          <p:nvPr/>
        </p:nvSpPr>
        <p:spPr bwMode="auto">
          <a:xfrm>
            <a:off x="103902" y="5737656"/>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160" name="テキスト ボックス 289">
            <a:extLst>
              <a:ext uri="{FF2B5EF4-FFF2-40B4-BE49-F238E27FC236}">
                <a16:creationId xmlns:a16="http://schemas.microsoft.com/office/drawing/2014/main" id="{4A77396A-0A28-60AF-6E05-09A2D5C0BC6D}"/>
              </a:ext>
            </a:extLst>
          </p:cNvPr>
          <p:cNvSpPr txBox="1">
            <a:spLocks noChangeArrowheads="1"/>
          </p:cNvSpPr>
          <p:nvPr/>
        </p:nvSpPr>
        <p:spPr bwMode="auto">
          <a:xfrm>
            <a:off x="3280315" y="5707312"/>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161" name="正方形/長方形 290">
            <a:extLst>
              <a:ext uri="{FF2B5EF4-FFF2-40B4-BE49-F238E27FC236}">
                <a16:creationId xmlns:a16="http://schemas.microsoft.com/office/drawing/2014/main" id="{421BB633-31FE-6676-2032-7D6E8BC4C17F}"/>
              </a:ext>
            </a:extLst>
          </p:cNvPr>
          <p:cNvSpPr>
            <a:spLocks noChangeArrowheads="1"/>
          </p:cNvSpPr>
          <p:nvPr/>
        </p:nvSpPr>
        <p:spPr bwMode="auto">
          <a:xfrm>
            <a:off x="3351171" y="6161995"/>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162" name="正方形/長方形 291">
            <a:extLst>
              <a:ext uri="{FF2B5EF4-FFF2-40B4-BE49-F238E27FC236}">
                <a16:creationId xmlns:a16="http://schemas.microsoft.com/office/drawing/2014/main" id="{225C14D5-8FE2-E06D-0501-AEF27D25CDE0}"/>
              </a:ext>
            </a:extLst>
          </p:cNvPr>
          <p:cNvSpPr>
            <a:spLocks noChangeArrowheads="1"/>
          </p:cNvSpPr>
          <p:nvPr/>
        </p:nvSpPr>
        <p:spPr bwMode="auto">
          <a:xfrm>
            <a:off x="3350195" y="6381627"/>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163" name="テキスト ボックス 292">
            <a:extLst>
              <a:ext uri="{FF2B5EF4-FFF2-40B4-BE49-F238E27FC236}">
                <a16:creationId xmlns:a16="http://schemas.microsoft.com/office/drawing/2014/main" id="{A98EF362-C90B-FE19-76FB-2D8E5BED4DE9}"/>
              </a:ext>
            </a:extLst>
          </p:cNvPr>
          <p:cNvSpPr txBox="1">
            <a:spLocks noChangeArrowheads="1"/>
          </p:cNvSpPr>
          <p:nvPr/>
        </p:nvSpPr>
        <p:spPr bwMode="auto">
          <a:xfrm>
            <a:off x="80464" y="6859038"/>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166" name="テキスト ボックス 293">
            <a:extLst>
              <a:ext uri="{FF2B5EF4-FFF2-40B4-BE49-F238E27FC236}">
                <a16:creationId xmlns:a16="http://schemas.microsoft.com/office/drawing/2014/main" id="{7000556D-0A11-2FB2-0BB3-3B41B8D76123}"/>
              </a:ext>
            </a:extLst>
          </p:cNvPr>
          <p:cNvSpPr txBox="1">
            <a:spLocks noChangeArrowheads="1"/>
          </p:cNvSpPr>
          <p:nvPr/>
        </p:nvSpPr>
        <p:spPr bwMode="auto">
          <a:xfrm>
            <a:off x="3319993" y="6758775"/>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178" name="角丸四角形 17">
            <a:extLst>
              <a:ext uri="{FF2B5EF4-FFF2-40B4-BE49-F238E27FC236}">
                <a16:creationId xmlns:a16="http://schemas.microsoft.com/office/drawing/2014/main" id="{1016817C-24FF-C51D-1F1A-7802555ABF79}"/>
              </a:ext>
            </a:extLst>
          </p:cNvPr>
          <p:cNvSpPr>
            <a:spLocks noChangeArrowheads="1"/>
          </p:cNvSpPr>
          <p:nvPr/>
        </p:nvSpPr>
        <p:spPr bwMode="auto">
          <a:xfrm>
            <a:off x="1128470" y="5695372"/>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87" name="テキスト ボックス 19">
            <a:extLst>
              <a:ext uri="{FF2B5EF4-FFF2-40B4-BE49-F238E27FC236}">
                <a16:creationId xmlns:a16="http://schemas.microsoft.com/office/drawing/2014/main" id="{6F7E17B8-C4D4-D253-3438-03DC65F468B3}"/>
              </a:ext>
            </a:extLst>
          </p:cNvPr>
          <p:cNvSpPr txBox="1">
            <a:spLocks noChangeArrowheads="1"/>
          </p:cNvSpPr>
          <p:nvPr/>
        </p:nvSpPr>
        <p:spPr bwMode="auto">
          <a:xfrm>
            <a:off x="1128470" y="5740753"/>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188" name="角丸四角形 305">
            <a:extLst>
              <a:ext uri="{FF2B5EF4-FFF2-40B4-BE49-F238E27FC236}">
                <a16:creationId xmlns:a16="http://schemas.microsoft.com/office/drawing/2014/main" id="{D073F9CA-02F9-5AFC-A9E7-19B86C255B75}"/>
              </a:ext>
            </a:extLst>
          </p:cNvPr>
          <p:cNvSpPr>
            <a:spLocks noChangeArrowheads="1"/>
          </p:cNvSpPr>
          <p:nvPr/>
        </p:nvSpPr>
        <p:spPr bwMode="auto">
          <a:xfrm>
            <a:off x="4190136" y="5655922"/>
            <a:ext cx="187351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89" name="テキスト ボックス 258">
            <a:extLst>
              <a:ext uri="{FF2B5EF4-FFF2-40B4-BE49-F238E27FC236}">
                <a16:creationId xmlns:a16="http://schemas.microsoft.com/office/drawing/2014/main" id="{0C16E371-9ADB-C55E-2275-1F4DE194542B}"/>
              </a:ext>
            </a:extLst>
          </p:cNvPr>
          <p:cNvSpPr txBox="1">
            <a:spLocks noChangeArrowheads="1"/>
          </p:cNvSpPr>
          <p:nvPr/>
        </p:nvSpPr>
        <p:spPr bwMode="auto">
          <a:xfrm>
            <a:off x="109790" y="7305368"/>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190" name="テキスト ボックス 258">
            <a:extLst>
              <a:ext uri="{FF2B5EF4-FFF2-40B4-BE49-F238E27FC236}">
                <a16:creationId xmlns:a16="http://schemas.microsoft.com/office/drawing/2014/main" id="{402C3D5C-F13E-BA00-A6C8-DBBC9921C67A}"/>
              </a:ext>
            </a:extLst>
          </p:cNvPr>
          <p:cNvSpPr txBox="1">
            <a:spLocks noChangeArrowheads="1"/>
          </p:cNvSpPr>
          <p:nvPr/>
        </p:nvSpPr>
        <p:spPr bwMode="auto">
          <a:xfrm>
            <a:off x="3355527" y="7213399"/>
            <a:ext cx="307212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191" name="角丸四角形 322">
            <a:extLst>
              <a:ext uri="{FF2B5EF4-FFF2-40B4-BE49-F238E27FC236}">
                <a16:creationId xmlns:a16="http://schemas.microsoft.com/office/drawing/2014/main" id="{D21A67D2-1712-3B3B-F944-688E903CD237}"/>
              </a:ext>
            </a:extLst>
          </p:cNvPr>
          <p:cNvSpPr>
            <a:spLocks noChangeArrowheads="1"/>
          </p:cNvSpPr>
          <p:nvPr/>
        </p:nvSpPr>
        <p:spPr bwMode="auto">
          <a:xfrm>
            <a:off x="1441933" y="6791687"/>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92" name="テキスト ボックス 323">
            <a:extLst>
              <a:ext uri="{FF2B5EF4-FFF2-40B4-BE49-F238E27FC236}">
                <a16:creationId xmlns:a16="http://schemas.microsoft.com/office/drawing/2014/main" id="{60671F27-F5BF-755C-EE75-D67C70D2BEB4}"/>
              </a:ext>
            </a:extLst>
          </p:cNvPr>
          <p:cNvSpPr txBox="1">
            <a:spLocks noChangeArrowheads="1"/>
          </p:cNvSpPr>
          <p:nvPr/>
        </p:nvSpPr>
        <p:spPr bwMode="auto">
          <a:xfrm>
            <a:off x="1516346" y="6857575"/>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199" name="角丸四角形 325">
            <a:extLst>
              <a:ext uri="{FF2B5EF4-FFF2-40B4-BE49-F238E27FC236}">
                <a16:creationId xmlns:a16="http://schemas.microsoft.com/office/drawing/2014/main" id="{EA2ABE26-230D-7E9A-0AF1-FCAD06769470}"/>
              </a:ext>
            </a:extLst>
          </p:cNvPr>
          <p:cNvSpPr>
            <a:spLocks noChangeArrowheads="1"/>
          </p:cNvSpPr>
          <p:nvPr/>
        </p:nvSpPr>
        <p:spPr bwMode="auto">
          <a:xfrm>
            <a:off x="4563183" y="6726571"/>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dirty="0">
              <a:ea typeface="ＭＳ Ｐゴシック" panose="020B0600070205080204" pitchFamily="50" charset="-128"/>
            </a:endParaRPr>
          </a:p>
        </p:txBody>
      </p:sp>
      <p:sp>
        <p:nvSpPr>
          <p:cNvPr id="200" name="正方形/長方形 199">
            <a:extLst>
              <a:ext uri="{FF2B5EF4-FFF2-40B4-BE49-F238E27FC236}">
                <a16:creationId xmlns:a16="http://schemas.microsoft.com/office/drawing/2014/main" id="{425236B7-E5D6-8D70-C2BA-8C696D3F2116}"/>
              </a:ext>
            </a:extLst>
          </p:cNvPr>
          <p:cNvSpPr/>
          <p:nvPr/>
        </p:nvSpPr>
        <p:spPr>
          <a:xfrm>
            <a:off x="4636367" y="6790451"/>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01" name="テキスト ボックス 258">
            <a:extLst>
              <a:ext uri="{FF2B5EF4-FFF2-40B4-BE49-F238E27FC236}">
                <a16:creationId xmlns:a16="http://schemas.microsoft.com/office/drawing/2014/main" id="{85ADB6D5-DEF7-7FC2-A07E-BEAC04A51D47}"/>
              </a:ext>
            </a:extLst>
          </p:cNvPr>
          <p:cNvSpPr txBox="1">
            <a:spLocks noChangeArrowheads="1"/>
          </p:cNvSpPr>
          <p:nvPr/>
        </p:nvSpPr>
        <p:spPr bwMode="auto">
          <a:xfrm>
            <a:off x="95487" y="6449888"/>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■湯増し一時休止　■ふろ自動一時停止</a:t>
            </a:r>
            <a:endParaRPr kumimoji="1" lang="en-US" altLang="ja-JP" sz="900" dirty="0">
              <a:latin typeface="メイリオ" panose="020B0604030504040204" pitchFamily="50" charset="-128"/>
              <a:ea typeface="メイリオ" panose="020B0604030504040204" pitchFamily="50" charset="-128"/>
            </a:endParaRPr>
          </a:p>
        </p:txBody>
      </p:sp>
      <p:sp>
        <p:nvSpPr>
          <p:cNvPr id="202" name="テキスト ボックス 258">
            <a:extLst>
              <a:ext uri="{FF2B5EF4-FFF2-40B4-BE49-F238E27FC236}">
                <a16:creationId xmlns:a16="http://schemas.microsoft.com/office/drawing/2014/main" id="{3D0C7D07-BC69-A04A-738A-97475CA0A0D9}"/>
              </a:ext>
            </a:extLst>
          </p:cNvPr>
          <p:cNvSpPr txBox="1">
            <a:spLocks noChangeArrowheads="1"/>
          </p:cNvSpPr>
          <p:nvPr/>
        </p:nvSpPr>
        <p:spPr bwMode="auto">
          <a:xfrm>
            <a:off x="88830" y="6221141"/>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203" name="テキスト ボックス 202">
            <a:extLst>
              <a:ext uri="{FF2B5EF4-FFF2-40B4-BE49-F238E27FC236}">
                <a16:creationId xmlns:a16="http://schemas.microsoft.com/office/drawing/2014/main" id="{ED81B2F5-4436-50BA-09EE-D979470B9857}"/>
              </a:ext>
            </a:extLst>
          </p:cNvPr>
          <p:cNvSpPr txBox="1"/>
          <p:nvPr/>
        </p:nvSpPr>
        <p:spPr>
          <a:xfrm>
            <a:off x="102770" y="5198477"/>
            <a:ext cx="3147015"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しなくても太陽光発電余剰電力の活用ができる！</a:t>
            </a:r>
          </a:p>
        </p:txBody>
      </p:sp>
      <p:sp>
        <p:nvSpPr>
          <p:cNvPr id="204" name="テキスト ボックス 203">
            <a:extLst>
              <a:ext uri="{FF2B5EF4-FFF2-40B4-BE49-F238E27FC236}">
                <a16:creationId xmlns:a16="http://schemas.microsoft.com/office/drawing/2014/main" id="{8902FC9B-8B81-D457-80DF-529B5CC10935}"/>
              </a:ext>
            </a:extLst>
          </p:cNvPr>
          <p:cNvSpPr txBox="1"/>
          <p:nvPr/>
        </p:nvSpPr>
        <p:spPr>
          <a:xfrm>
            <a:off x="78414" y="4916835"/>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205" name="テキスト ボックス 204">
            <a:extLst>
              <a:ext uri="{FF2B5EF4-FFF2-40B4-BE49-F238E27FC236}">
                <a16:creationId xmlns:a16="http://schemas.microsoft.com/office/drawing/2014/main" id="{BA4424B8-D06D-3BD1-07F1-2D2BF17B4B0E}"/>
              </a:ext>
            </a:extLst>
          </p:cNvPr>
          <p:cNvSpPr txBox="1"/>
          <p:nvPr/>
        </p:nvSpPr>
        <p:spPr>
          <a:xfrm>
            <a:off x="3272541" y="4907559"/>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206" name="テキスト ボックス 205">
            <a:extLst>
              <a:ext uri="{FF2B5EF4-FFF2-40B4-BE49-F238E27FC236}">
                <a16:creationId xmlns:a16="http://schemas.microsoft.com/office/drawing/2014/main" id="{92AB692C-1162-9513-502A-01A42D7EEE38}"/>
              </a:ext>
            </a:extLst>
          </p:cNvPr>
          <p:cNvSpPr txBox="1"/>
          <p:nvPr/>
        </p:nvSpPr>
        <p:spPr>
          <a:xfrm>
            <a:off x="3247261" y="5205326"/>
            <a:ext cx="2743059" cy="415498"/>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生活用水として浴槽への水はりができる！</a:t>
            </a:r>
            <a:endParaRPr kumimoji="1" lang="en-US" altLang="ja-JP" sz="1050" dirty="0">
              <a:latin typeface="メイリオ" panose="020B0604030504040204" pitchFamily="50" charset="-128"/>
              <a:ea typeface="メイリオ" panose="020B0604030504040204" pitchFamily="50" charset="-128"/>
            </a:endParaRPr>
          </a:p>
        </p:txBody>
      </p:sp>
      <p:sp>
        <p:nvSpPr>
          <p:cNvPr id="207" name="テキスト ボックス 206">
            <a:extLst>
              <a:ext uri="{FF2B5EF4-FFF2-40B4-BE49-F238E27FC236}">
                <a16:creationId xmlns:a16="http://schemas.microsoft.com/office/drawing/2014/main" id="{455929B3-5A43-68DF-AC59-324356A2FC55}"/>
              </a:ext>
            </a:extLst>
          </p:cNvPr>
          <p:cNvSpPr txBox="1"/>
          <p:nvPr/>
        </p:nvSpPr>
        <p:spPr>
          <a:xfrm>
            <a:off x="123271" y="4179881"/>
            <a:ext cx="378192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「コロナ快適ホームアプリ」で遠隔操作や見まもりが可能に。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もっと一人ひとりの生活に寄り添います！</a:t>
            </a:r>
          </a:p>
        </p:txBody>
      </p:sp>
      <p:sp>
        <p:nvSpPr>
          <p:cNvPr id="208" name="テキスト ボックス 207">
            <a:extLst>
              <a:ext uri="{FF2B5EF4-FFF2-40B4-BE49-F238E27FC236}">
                <a16:creationId xmlns:a16="http://schemas.microsoft.com/office/drawing/2014/main" id="{8F17A5B2-9ED4-FA94-689D-5473D24D2969}"/>
              </a:ext>
            </a:extLst>
          </p:cNvPr>
          <p:cNvSpPr txBox="1"/>
          <p:nvPr/>
        </p:nvSpPr>
        <p:spPr>
          <a:xfrm>
            <a:off x="510710" y="465062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209" name="直線コネクタ 208">
            <a:extLst>
              <a:ext uri="{FF2B5EF4-FFF2-40B4-BE49-F238E27FC236}">
                <a16:creationId xmlns:a16="http://schemas.microsoft.com/office/drawing/2014/main" id="{395D4CEA-1414-94C7-7304-6D8263A3FE1B}"/>
              </a:ext>
            </a:extLst>
          </p:cNvPr>
          <p:cNvCxnSpPr/>
          <p:nvPr/>
        </p:nvCxnSpPr>
        <p:spPr>
          <a:xfrm>
            <a:off x="184047" y="4691322"/>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0" name="直線コネクタ 209">
            <a:extLst>
              <a:ext uri="{FF2B5EF4-FFF2-40B4-BE49-F238E27FC236}">
                <a16:creationId xmlns:a16="http://schemas.microsoft.com/office/drawing/2014/main" id="{863E6186-CB43-0AC7-7EB2-503A1B2EB50D}"/>
              </a:ext>
            </a:extLst>
          </p:cNvPr>
          <p:cNvCxnSpPr/>
          <p:nvPr/>
        </p:nvCxnSpPr>
        <p:spPr>
          <a:xfrm flipV="1">
            <a:off x="3404751" y="4639980"/>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11" name="テキスト ボックス 258">
            <a:extLst>
              <a:ext uri="{FF2B5EF4-FFF2-40B4-BE49-F238E27FC236}">
                <a16:creationId xmlns:a16="http://schemas.microsoft.com/office/drawing/2014/main" id="{A4ADCA5E-B912-4BA3-2716-6F399576D52A}"/>
              </a:ext>
            </a:extLst>
          </p:cNvPr>
          <p:cNvSpPr txBox="1">
            <a:spLocks noChangeArrowheads="1"/>
          </p:cNvSpPr>
          <p:nvPr/>
        </p:nvSpPr>
        <p:spPr bwMode="auto">
          <a:xfrm>
            <a:off x="2621925" y="379854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212" name="図 197">
            <a:extLst>
              <a:ext uri="{FF2B5EF4-FFF2-40B4-BE49-F238E27FC236}">
                <a16:creationId xmlns:a16="http://schemas.microsoft.com/office/drawing/2014/main" id="{76BC7ACA-2A53-27CF-EAD5-02B104A91E34}"/>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12793"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 name="テキスト ボックス 306">
            <a:extLst>
              <a:ext uri="{FF2B5EF4-FFF2-40B4-BE49-F238E27FC236}">
                <a16:creationId xmlns:a16="http://schemas.microsoft.com/office/drawing/2014/main" id="{FBAC583C-F1B6-D8F6-3EED-0F0122A8A349}"/>
              </a:ext>
            </a:extLst>
          </p:cNvPr>
          <p:cNvSpPr txBox="1">
            <a:spLocks noChangeArrowheads="1"/>
          </p:cNvSpPr>
          <p:nvPr/>
        </p:nvSpPr>
        <p:spPr bwMode="auto">
          <a:xfrm>
            <a:off x="4269130" y="5720234"/>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214" name="図 213">
            <a:extLst>
              <a:ext uri="{FF2B5EF4-FFF2-40B4-BE49-F238E27FC236}">
                <a16:creationId xmlns:a16="http://schemas.microsoft.com/office/drawing/2014/main" id="{820CEEC5-3640-8C7D-648F-D0A4B1468ED7}"/>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151513" y="4191571"/>
            <a:ext cx="717570" cy="717570"/>
          </a:xfrm>
          <a:prstGeom prst="rect">
            <a:avLst/>
          </a:prstGeom>
        </p:spPr>
      </p:pic>
      <p:sp>
        <p:nvSpPr>
          <p:cNvPr id="215" name="テキスト ボックス 203">
            <a:extLst>
              <a:ext uri="{FF2B5EF4-FFF2-40B4-BE49-F238E27FC236}">
                <a16:creationId xmlns:a16="http://schemas.microsoft.com/office/drawing/2014/main" id="{B483AE5C-D6E1-5C39-82C9-00C477688B2F}"/>
              </a:ext>
            </a:extLst>
          </p:cNvPr>
          <p:cNvSpPr txBox="1"/>
          <p:nvPr/>
        </p:nvSpPr>
        <p:spPr>
          <a:xfrm>
            <a:off x="5281408" y="4834291"/>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cxnSp>
        <p:nvCxnSpPr>
          <p:cNvPr id="216" name="直線コネクタ 9">
            <a:extLst>
              <a:ext uri="{FF2B5EF4-FFF2-40B4-BE49-F238E27FC236}">
                <a16:creationId xmlns:a16="http://schemas.microsoft.com/office/drawing/2014/main" id="{BFCE28E9-B447-C0DF-F792-E50B2C626162}"/>
              </a:ext>
            </a:extLst>
          </p:cNvPr>
          <p:cNvCxnSpPr>
            <a:cxnSpLocks noChangeShapeType="1"/>
          </p:cNvCxnSpPr>
          <p:nvPr/>
        </p:nvCxnSpPr>
        <p:spPr bwMode="auto">
          <a:xfrm>
            <a:off x="129874" y="4138500"/>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7" name="正方形/長方形 19">
            <a:extLst>
              <a:ext uri="{FF2B5EF4-FFF2-40B4-BE49-F238E27FC236}">
                <a16:creationId xmlns:a16="http://schemas.microsoft.com/office/drawing/2014/main" id="{5B67537A-7AEC-B67A-163F-69A8EA114630}"/>
              </a:ext>
            </a:extLst>
          </p:cNvPr>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218" name="直線コネクタ 9">
            <a:extLst>
              <a:ext uri="{FF2B5EF4-FFF2-40B4-BE49-F238E27FC236}">
                <a16:creationId xmlns:a16="http://schemas.microsoft.com/office/drawing/2014/main" id="{B6F28C72-98F5-18CF-B311-4133694462FB}"/>
              </a:ext>
            </a:extLst>
          </p:cNvPr>
          <p:cNvCxnSpPr>
            <a:cxnSpLocks noChangeShapeType="1"/>
          </p:cNvCxnSpPr>
          <p:nvPr/>
        </p:nvCxnSpPr>
        <p:spPr bwMode="auto">
          <a:xfrm>
            <a:off x="125111" y="3761391"/>
            <a:ext cx="633806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9" name="正方形/長方形 218">
            <a:extLst>
              <a:ext uri="{FF2B5EF4-FFF2-40B4-BE49-F238E27FC236}">
                <a16:creationId xmlns:a16="http://schemas.microsoft.com/office/drawing/2014/main" id="{9A3EA5D2-A55A-093D-DDCA-0C775240038C}"/>
              </a:ext>
            </a:extLst>
          </p:cNvPr>
          <p:cNvSpPr/>
          <p:nvPr/>
        </p:nvSpPr>
        <p:spPr>
          <a:xfrm>
            <a:off x="6342966" y="4409626"/>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0" name="直線コネクタ 9">
            <a:extLst>
              <a:ext uri="{FF2B5EF4-FFF2-40B4-BE49-F238E27FC236}">
                <a16:creationId xmlns:a16="http://schemas.microsoft.com/office/drawing/2014/main" id="{ECF85396-033B-B1D0-7041-57D1F3479CC7}"/>
              </a:ext>
            </a:extLst>
          </p:cNvPr>
          <p:cNvCxnSpPr>
            <a:cxnSpLocks noChangeShapeType="1"/>
          </p:cNvCxnSpPr>
          <p:nvPr/>
        </p:nvCxnSpPr>
        <p:spPr bwMode="auto">
          <a:xfrm>
            <a:off x="155779" y="7821483"/>
            <a:ext cx="618703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 name="直線コネクタ 9">
            <a:extLst>
              <a:ext uri="{FF2B5EF4-FFF2-40B4-BE49-F238E27FC236}">
                <a16:creationId xmlns:a16="http://schemas.microsoft.com/office/drawing/2014/main" id="{EED68D0A-7783-B5FE-3524-1AF7163F0579}"/>
              </a:ext>
            </a:extLst>
          </p:cNvPr>
          <p:cNvCxnSpPr>
            <a:cxnSpLocks noChangeShapeType="1"/>
          </p:cNvCxnSpPr>
          <p:nvPr/>
        </p:nvCxnSpPr>
        <p:spPr bwMode="auto">
          <a:xfrm>
            <a:off x="123149" y="8189473"/>
            <a:ext cx="621966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2" name="正方形/長方形 19">
            <a:extLst>
              <a:ext uri="{FF2B5EF4-FFF2-40B4-BE49-F238E27FC236}">
                <a16:creationId xmlns:a16="http://schemas.microsoft.com/office/drawing/2014/main" id="{7C038A68-613D-5386-A4B4-D8FB833CD94D}"/>
              </a:ext>
            </a:extLst>
          </p:cNvPr>
          <p:cNvSpPr>
            <a:spLocks noChangeArrowheads="1"/>
          </p:cNvSpPr>
          <p:nvPr/>
        </p:nvSpPr>
        <p:spPr bwMode="auto">
          <a:xfrm>
            <a:off x="118386" y="7813235"/>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223" name="正方形/長方形 222">
            <a:extLst>
              <a:ext uri="{FF2B5EF4-FFF2-40B4-BE49-F238E27FC236}">
                <a16:creationId xmlns:a16="http://schemas.microsoft.com/office/drawing/2014/main" id="{C9FAA920-7178-2BD8-B666-BDDAA5BF962E}"/>
              </a:ext>
            </a:extLst>
          </p:cNvPr>
          <p:cNvSpPr/>
          <p:nvPr/>
        </p:nvSpPr>
        <p:spPr>
          <a:xfrm>
            <a:off x="78414" y="7830105"/>
            <a:ext cx="3831420" cy="338554"/>
          </a:xfrm>
          <a:prstGeom prst="rect">
            <a:avLst/>
          </a:prstGeom>
          <a:noFill/>
        </p:spPr>
        <p:txBody>
          <a:bodyPr wrap="square" lIns="91440" tIns="45720" rIns="91440" bIns="45720">
            <a:spAutoFit/>
          </a:bodyPr>
          <a:lstStyle/>
          <a:p>
            <a:pPr algn="ctr">
              <a:defRPr/>
            </a:pP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「ＪＣ</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ＳＴＡＲ」</a:t>
            </a:r>
            <a:r>
              <a:rPr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（レベル１）を取得</a:t>
            </a:r>
            <a:r>
              <a:rPr kumimoji="0" lang="ja-JP" altLang="en-US"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rPr>
              <a:t>！</a:t>
            </a:r>
            <a:endParaRPr kumimoji="0" lang="en-US" altLang="ja-JP"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pic>
        <p:nvPicPr>
          <p:cNvPr id="224" name="図 223" descr="QR コード&#10;&#10;AI 生成コンテンツは誤りを含む可能性があります。">
            <a:extLst>
              <a:ext uri="{FF2B5EF4-FFF2-40B4-BE49-F238E27FC236}">
                <a16:creationId xmlns:a16="http://schemas.microsoft.com/office/drawing/2014/main" id="{D508848D-4060-FC22-52FD-F2E2CAC58F1D}"/>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642790" y="8289841"/>
            <a:ext cx="2420863" cy="1235968"/>
          </a:xfrm>
          <a:prstGeom prst="rect">
            <a:avLst/>
          </a:prstGeom>
        </p:spPr>
      </p:pic>
      <p:grpSp>
        <p:nvGrpSpPr>
          <p:cNvPr id="225" name="object 33">
            <a:extLst>
              <a:ext uri="{FF2B5EF4-FFF2-40B4-BE49-F238E27FC236}">
                <a16:creationId xmlns:a16="http://schemas.microsoft.com/office/drawing/2014/main" id="{9271D6C7-8418-62D6-3B24-69E46CED4318}"/>
              </a:ext>
            </a:extLst>
          </p:cNvPr>
          <p:cNvGrpSpPr/>
          <p:nvPr/>
        </p:nvGrpSpPr>
        <p:grpSpPr>
          <a:xfrm>
            <a:off x="6098056" y="7785884"/>
            <a:ext cx="432434" cy="432434"/>
            <a:chOff x="909735" y="2161233"/>
            <a:chExt cx="432434" cy="432434"/>
          </a:xfrm>
        </p:grpSpPr>
        <p:sp>
          <p:nvSpPr>
            <p:cNvPr id="226" name="object 34">
              <a:extLst>
                <a:ext uri="{FF2B5EF4-FFF2-40B4-BE49-F238E27FC236}">
                  <a16:creationId xmlns:a16="http://schemas.microsoft.com/office/drawing/2014/main" id="{9B5F1FF9-7D45-6FAF-ED48-6548474A73BA}"/>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227" name="object 35">
              <a:extLst>
                <a:ext uri="{FF2B5EF4-FFF2-40B4-BE49-F238E27FC236}">
                  <a16:creationId xmlns:a16="http://schemas.microsoft.com/office/drawing/2014/main" id="{5F056720-3FB5-D86B-C6A1-AD393E28F434}"/>
                </a:ext>
              </a:extLst>
            </p:cNvPr>
            <p:cNvPicPr/>
            <p:nvPr/>
          </p:nvPicPr>
          <p:blipFill>
            <a:blip r:embed="rId15" cstate="print"/>
            <a:stretch>
              <a:fillRect/>
            </a:stretch>
          </p:blipFill>
          <p:spPr>
            <a:xfrm>
              <a:off x="972442" y="2324323"/>
              <a:ext cx="87109" cy="106311"/>
            </a:xfrm>
            <a:prstGeom prst="rect">
              <a:avLst/>
            </a:prstGeom>
          </p:spPr>
        </p:pic>
        <p:pic>
          <p:nvPicPr>
            <p:cNvPr id="228" name="object 36">
              <a:extLst>
                <a:ext uri="{FF2B5EF4-FFF2-40B4-BE49-F238E27FC236}">
                  <a16:creationId xmlns:a16="http://schemas.microsoft.com/office/drawing/2014/main" id="{3BF2D618-6568-E587-3F3F-8FE37F53D22B}"/>
                </a:ext>
              </a:extLst>
            </p:cNvPr>
            <p:cNvPicPr/>
            <p:nvPr/>
          </p:nvPicPr>
          <p:blipFill>
            <a:blip r:embed="rId16" cstate="print"/>
            <a:stretch>
              <a:fillRect/>
            </a:stretch>
          </p:blipFill>
          <p:spPr>
            <a:xfrm>
              <a:off x="1079921" y="2323413"/>
              <a:ext cx="199285" cy="107861"/>
            </a:xfrm>
            <a:prstGeom prst="rect">
              <a:avLst/>
            </a:prstGeom>
          </p:spPr>
        </p:pic>
      </p:grpSp>
      <p:sp>
        <p:nvSpPr>
          <p:cNvPr id="229" name="テキスト ボックス 228">
            <a:extLst>
              <a:ext uri="{FF2B5EF4-FFF2-40B4-BE49-F238E27FC236}">
                <a16:creationId xmlns:a16="http://schemas.microsoft.com/office/drawing/2014/main" id="{A2F8CAC8-6199-FDFD-2EED-5B045A7F3A7E}"/>
              </a:ext>
            </a:extLst>
          </p:cNvPr>
          <p:cNvSpPr txBox="1"/>
          <p:nvPr/>
        </p:nvSpPr>
        <p:spPr>
          <a:xfrm>
            <a:off x="-141417" y="8309156"/>
            <a:ext cx="3863292" cy="430887"/>
          </a:xfrm>
          <a:prstGeom prst="rect">
            <a:avLst/>
          </a:prstGeom>
          <a:noFill/>
        </p:spPr>
        <p:txBody>
          <a:bodyPr wrap="square" rtlCol="0">
            <a:spAutoFit/>
          </a:bodyPr>
          <a:lstStyle/>
          <a:p>
            <a:pPr algn="ctr"/>
            <a:r>
              <a:rPr kumimoji="1" lang="ja-JP" altLang="en-US" sz="1100" b="1" dirty="0">
                <a:solidFill>
                  <a:srgbClr val="103879"/>
                </a:solidFill>
                <a:latin typeface="BIZ UDPゴシック" panose="020B0400000000000000" pitchFamily="50" charset="-128"/>
                <a:ea typeface="BIZ UDPゴシック" panose="020B0400000000000000" pitchFamily="50" charset="-128"/>
              </a:rPr>
              <a:t>セキュリティ要件適合評価及びラベリング制度</a:t>
            </a:r>
            <a:endParaRPr kumimoji="1" lang="en-US" altLang="ja-JP" sz="1100" b="1" dirty="0">
              <a:solidFill>
                <a:srgbClr val="103879"/>
              </a:solidFill>
              <a:latin typeface="BIZ UDPゴシック" panose="020B0400000000000000" pitchFamily="50" charset="-128"/>
              <a:ea typeface="BIZ UDPゴシック" panose="020B0400000000000000" pitchFamily="50" charset="-128"/>
            </a:endParaRPr>
          </a:p>
          <a:p>
            <a:pPr algn="ctr"/>
            <a:r>
              <a:rPr kumimoji="1" lang="en-US" altLang="ja-JP" sz="1100" b="1" dirty="0">
                <a:solidFill>
                  <a:srgbClr val="103879"/>
                </a:solidFill>
                <a:latin typeface="BIZ UDPゴシック" panose="020B0400000000000000" pitchFamily="50" charset="-128"/>
                <a:ea typeface="BIZ UDPゴシック" panose="020B0400000000000000" pitchFamily="50" charset="-128"/>
              </a:rPr>
              <a:t>JC-STAR</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a:t>
            </a:r>
            <a:r>
              <a:rPr kumimoji="1" lang="en-US" altLang="ja-JP" sz="1100" b="1" dirty="0">
                <a:solidFill>
                  <a:srgbClr val="103879"/>
                </a:solidFill>
                <a:latin typeface="BIZ UDPゴシック" panose="020B0400000000000000" pitchFamily="50" charset="-128"/>
                <a:ea typeface="BIZ UDPゴシック" panose="020B0400000000000000" pitchFamily="50" charset="-128"/>
              </a:rPr>
              <a:t>1</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を取得</a:t>
            </a:r>
          </a:p>
        </p:txBody>
      </p:sp>
      <p:cxnSp>
        <p:nvCxnSpPr>
          <p:cNvPr id="230" name="直線コネクタ 229">
            <a:extLst>
              <a:ext uri="{FF2B5EF4-FFF2-40B4-BE49-F238E27FC236}">
                <a16:creationId xmlns:a16="http://schemas.microsoft.com/office/drawing/2014/main" id="{F313A58C-52E7-677E-C06E-65BB66AA8A18}"/>
              </a:ext>
            </a:extLst>
          </p:cNvPr>
          <p:cNvCxnSpPr>
            <a:cxnSpLocks/>
          </p:cNvCxnSpPr>
          <p:nvPr/>
        </p:nvCxnSpPr>
        <p:spPr>
          <a:xfrm>
            <a:off x="132851" y="8407013"/>
            <a:ext cx="298674" cy="20704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a:extLst>
              <a:ext uri="{FF2B5EF4-FFF2-40B4-BE49-F238E27FC236}">
                <a16:creationId xmlns:a16="http://schemas.microsoft.com/office/drawing/2014/main" id="{E0E8F20C-CD92-8902-7497-E2052FF5EE92}"/>
              </a:ext>
            </a:extLst>
          </p:cNvPr>
          <p:cNvCxnSpPr>
            <a:cxnSpLocks/>
          </p:cNvCxnSpPr>
          <p:nvPr/>
        </p:nvCxnSpPr>
        <p:spPr>
          <a:xfrm flipV="1">
            <a:off x="3215093" y="8415692"/>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32" name="テキスト ボックス 323">
            <a:extLst>
              <a:ext uri="{FF2B5EF4-FFF2-40B4-BE49-F238E27FC236}">
                <a16:creationId xmlns:a16="http://schemas.microsoft.com/office/drawing/2014/main" id="{066DD154-77F8-C46B-6F72-1197967F5345}"/>
              </a:ext>
            </a:extLst>
          </p:cNvPr>
          <p:cNvSpPr txBox="1">
            <a:spLocks noChangeArrowheads="1"/>
          </p:cNvSpPr>
          <p:nvPr/>
        </p:nvSpPr>
        <p:spPr bwMode="auto">
          <a:xfrm>
            <a:off x="66954" y="9003205"/>
            <a:ext cx="3633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ja-JP" sz="1200" b="1" dirty="0">
                <a:latin typeface="BIZ UDPゴシック" panose="020B0400000000000000" pitchFamily="50" charset="-128"/>
                <a:ea typeface="BIZ UDPゴシック" panose="020B0400000000000000" pitchFamily="50" charset="-128"/>
              </a:rPr>
              <a:t>サイバーセキュリティの面で信頼性が担保された</a:t>
            </a:r>
            <a:endParaRPr lang="en-US" altLang="ja-JP" sz="1200" b="1" dirty="0">
              <a:latin typeface="BIZ UDPゴシック" panose="020B0400000000000000" pitchFamily="50" charset="-128"/>
              <a:ea typeface="BIZ UDPゴシック" panose="020B0400000000000000" pitchFamily="50" charset="-128"/>
            </a:endParaRPr>
          </a:p>
          <a:p>
            <a:pPr algn="ctr"/>
            <a:r>
              <a:rPr lang="ja-JP" altLang="ja-JP" sz="1200" b="1" dirty="0">
                <a:latin typeface="BIZ UDPゴシック" panose="020B0400000000000000" pitchFamily="50" charset="-128"/>
                <a:ea typeface="BIZ UDPゴシック" panose="020B0400000000000000" pitchFamily="50" charset="-128"/>
              </a:rPr>
              <a:t>製品として、より安心してご利用いただけます</a:t>
            </a:r>
            <a:r>
              <a:rPr lang="ja-JP" altLang="en-US" sz="1200" b="1" dirty="0">
                <a:latin typeface="BIZ UDPゴシック" panose="020B0400000000000000" pitchFamily="50" charset="-128"/>
                <a:ea typeface="BIZ UDPゴシック" panose="020B0400000000000000" pitchFamily="50" charset="-128"/>
              </a:rPr>
              <a:t>！</a:t>
            </a:r>
            <a:endParaRPr lang="ja-JP" altLang="ja-JP" sz="1200" b="1" dirty="0">
              <a:latin typeface="BIZ UDPゴシック" panose="020B0400000000000000" pitchFamily="50" charset="-128"/>
              <a:ea typeface="BIZ UDPゴシック" panose="020B0400000000000000" pitchFamily="50" charset="-128"/>
            </a:endParaRPr>
          </a:p>
        </p:txBody>
      </p:sp>
      <p:sp>
        <p:nvSpPr>
          <p:cNvPr id="233" name="矢印: 右 232">
            <a:extLst>
              <a:ext uri="{FF2B5EF4-FFF2-40B4-BE49-F238E27FC236}">
                <a16:creationId xmlns:a16="http://schemas.microsoft.com/office/drawing/2014/main" id="{425B1CD9-17C5-77D8-8DA8-C720464B05E2}"/>
              </a:ext>
            </a:extLst>
          </p:cNvPr>
          <p:cNvSpPr/>
          <p:nvPr/>
        </p:nvSpPr>
        <p:spPr>
          <a:xfrm rot="5400000">
            <a:off x="1601057" y="8709129"/>
            <a:ext cx="277767"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1881036" y="6778679"/>
            <a:ext cx="1025780" cy="1398791"/>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70" y="130254"/>
            <a:ext cx="1815560"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寒冷地</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25</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a:t>
            </a:r>
            <a:r>
              <a:rPr kumimoji="0" lang="en-US" altLang="ja-JP" sz="18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7">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9">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78476" y="6765992"/>
            <a:ext cx="1448874" cy="1699558"/>
          </a:xfrm>
          <a:prstGeom prst="rect">
            <a:avLst/>
          </a:prstGeom>
        </p:spPr>
      </p:pic>
      <p:pic>
        <p:nvPicPr>
          <p:cNvPr id="141" name="図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56748" y="6743428"/>
            <a:ext cx="1240678" cy="1644323"/>
          </a:xfrm>
          <a:prstGeom prst="rect">
            <a:avLst/>
          </a:prstGeom>
        </p:spPr>
      </p:pic>
      <p:pic>
        <p:nvPicPr>
          <p:cNvPr id="144" name="図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55341" y="6778679"/>
            <a:ext cx="1206687" cy="1589088"/>
          </a:xfrm>
          <a:prstGeom prst="rect">
            <a:avLst/>
          </a:prstGeom>
        </p:spPr>
      </p:pic>
      <p:pic>
        <p:nvPicPr>
          <p:cNvPr id="145" name="図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202582" y="6756827"/>
            <a:ext cx="1206686" cy="1644323"/>
          </a:xfrm>
          <a:prstGeom prst="rect">
            <a:avLst/>
          </a:prstGeom>
        </p:spPr>
      </p:pic>
      <p:sp>
        <p:nvSpPr>
          <p:cNvPr id="146" name="テキスト ボックス 145"/>
          <p:cNvSpPr txBox="1"/>
          <p:nvPr/>
        </p:nvSpPr>
        <p:spPr>
          <a:xfrm>
            <a:off x="7030428"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入浴者</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の状況をお知らせします。</a:t>
            </a:r>
          </a:p>
        </p:txBody>
      </p:sp>
      <p:grpSp>
        <p:nvGrpSpPr>
          <p:cNvPr id="147" name="グループ化 146"/>
          <p:cNvGrpSpPr/>
          <p:nvPr/>
        </p:nvGrpSpPr>
        <p:grpSpPr>
          <a:xfrm>
            <a:off x="5797302" y="6335104"/>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7021439"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p>
        </p:txBody>
      </p:sp>
      <p:sp>
        <p:nvSpPr>
          <p:cNvPr id="152" name="テキスト ボックス 151"/>
          <p:cNvSpPr txBox="1"/>
          <p:nvPr/>
        </p:nvSpPr>
        <p:spPr>
          <a:xfrm>
            <a:off x="8976932"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p>
        </p:txBody>
      </p:sp>
      <p:sp>
        <p:nvSpPr>
          <p:cNvPr id="153" name="テキスト ボックス 152"/>
          <p:cNvSpPr txBox="1"/>
          <p:nvPr/>
        </p:nvSpPr>
        <p:spPr>
          <a:xfrm>
            <a:off x="10670201"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p>
        </p:txBody>
      </p:sp>
      <p:sp>
        <p:nvSpPr>
          <p:cNvPr id="154" name="テキスト ボックス 153"/>
          <p:cNvSpPr txBox="1"/>
          <p:nvPr/>
        </p:nvSpPr>
        <p:spPr>
          <a:xfrm>
            <a:off x="12377834"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p>
        </p:txBody>
      </p:sp>
      <p:sp>
        <p:nvSpPr>
          <p:cNvPr id="155" name="二等辺三角形 154"/>
          <p:cNvSpPr/>
          <p:nvPr/>
        </p:nvSpPr>
        <p:spPr>
          <a:xfrm rot="5400000">
            <a:off x="7342068"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127681"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752257"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815799"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p>
        </p:txBody>
      </p:sp>
      <p:grpSp>
        <p:nvGrpSpPr>
          <p:cNvPr id="164" name="グループ化 163"/>
          <p:cNvGrpSpPr/>
          <p:nvPr/>
        </p:nvGrpSpPr>
        <p:grpSpPr>
          <a:xfrm>
            <a:off x="5852291" y="8630435"/>
            <a:ext cx="1257233" cy="426329"/>
            <a:chOff x="125893" y="1729077"/>
            <a:chExt cx="1257233" cy="42632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207" name="テキスト ボックス 13"/>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コロナエコキュートで</a:t>
            </a:r>
          </a:p>
        </p:txBody>
      </p:sp>
      <p:pic>
        <p:nvPicPr>
          <p:cNvPr id="210" name="図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845453"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7"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＜制御イメージ＞</a:t>
            </a: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53880" y="4254816"/>
            <a:ext cx="470814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05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仙台</a:t>
            </a:r>
            <a: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よりそう＋シーズン＆タイム</a:t>
            </a:r>
            <a: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47370"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15908" y="4526535"/>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テキスト ボックス 274"/>
          <p:cNvSpPr txBox="1"/>
          <p:nvPr/>
        </p:nvSpPr>
        <p:spPr>
          <a:xfrm>
            <a:off x="5874550" y="5198195"/>
            <a:ext cx="4420180"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CHP-37AZ2K</a:t>
            </a:r>
            <a:r>
              <a:rPr kumimoji="1" lang="ja-JP" altLang="en-US" sz="600" dirty="0">
                <a:latin typeface="メイリオ" panose="020B0604030504040204" pitchFamily="50" charset="-128"/>
                <a:ea typeface="メイリオ" panose="020B0604030504040204" pitchFamily="50" charset="-128"/>
              </a:rPr>
              <a:t>において。仙台地区、給湯（保温）負荷は、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日）に基づき試算。 運転モードはお買い上げ時の設定、ソーラーモードアプリは積極モード設定。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・東北電力「よりそう</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シーズン＆タイム」</a:t>
            </a:r>
            <a:r>
              <a:rPr kumimoji="1" lang="zh-TW" altLang="en-US" sz="600" dirty="0">
                <a:latin typeface="メイリオ" panose="020B0604030504040204" pitchFamily="50" charset="-128"/>
                <a:ea typeface="メイリオ" panose="020B0604030504040204" pitchFamily="50" charset="-128"/>
              </a:rPr>
              <a:t>夜間料金</a:t>
            </a:r>
            <a:r>
              <a:rPr kumimoji="1" lang="en-US" altLang="ja-JP" sz="600" dirty="0">
                <a:latin typeface="メイリオ" panose="020B0604030504040204" pitchFamily="50" charset="-128"/>
                <a:ea typeface="メイリオ" panose="020B0604030504040204" pitchFamily="50" charset="-128"/>
              </a:rPr>
              <a:t>27.95</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zh-TW" sz="600" dirty="0">
                <a:latin typeface="メイリオ" panose="020B0604030504040204" pitchFamily="50" charset="-128"/>
                <a:ea typeface="メイリオ" panose="020B0604030504040204" pitchFamily="50" charset="-128"/>
              </a:rPr>
              <a:t>-8.80</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、再生可能エネル</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r>
              <a:rPr kumimoji="1" lang="en-US" altLang="ja-JP" sz="600" dirty="0">
                <a:latin typeface="メイリオ" panose="020B0604030504040204" pitchFamily="50" charset="-128"/>
                <a:ea typeface="メイリオ" panose="020B0604030504040204" pitchFamily="50" charset="-128"/>
              </a:rPr>
              <a:t>(2026</a:t>
            </a:r>
            <a:r>
              <a:rPr kumimoji="1" lang="ja-JP" altLang="en-US" sz="600" dirty="0">
                <a:latin typeface="メイリオ" panose="020B0604030504040204" pitchFamily="50" charset="-128"/>
                <a:ea typeface="メイリオ" panose="020B0604030504040204" pitchFamily="50" charset="-128"/>
              </a:rPr>
              <a:t>年</a:t>
            </a:r>
            <a:r>
              <a:rPr kumimoji="1" lang="en-US" altLang="ja-JP" sz="600">
                <a:latin typeface="メイリオ" panose="020B0604030504040204" pitchFamily="50" charset="-128"/>
                <a:ea typeface="メイリオ" panose="020B0604030504040204" pitchFamily="50" charset="-128"/>
              </a:rPr>
              <a:t>3</a:t>
            </a:r>
            <a:r>
              <a:rPr kumimoji="1" lang="ja-JP" altLang="en-US" sz="600">
                <a:latin typeface="メイリオ" panose="020B0604030504040204" pitchFamily="50" charset="-128"/>
                <a:ea typeface="メイリオ" panose="020B0604030504040204" pitchFamily="50" charset="-128"/>
              </a:rPr>
              <a:t>月時点、</a:t>
            </a:r>
            <a:r>
              <a:rPr kumimoji="1" lang="ja-JP" altLang="en-US" sz="600" dirty="0">
                <a:latin typeface="メイリオ" panose="020B0604030504040204" pitchFamily="50" charset="-128"/>
                <a:ea typeface="メイリオ" panose="020B0604030504040204" pitchFamily="50" charset="-128"/>
              </a:rPr>
              <a:t>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グコストは、季節や地域、運転モードの設定、ご利用状況、電力契約等により異なります。太陽光発電の自家消費</a:t>
            </a:r>
            <a:endParaRPr kumimoji="1" lang="en-US" altLang="ja-JP" sz="600" dirty="0">
              <a:latin typeface="メイリオ" panose="020B0604030504040204" pitchFamily="50" charset="-128"/>
              <a:ea typeface="メイリオ" panose="020B0604030504040204" pitchFamily="50" charset="-128"/>
            </a:endParaRPr>
          </a:p>
          <a:p>
            <a:r>
              <a:rPr kumimoji="1" lang="en-US" altLang="ja-JP" sz="600" dirty="0">
                <a:latin typeface="メイリオ" panose="020B0604030504040204" pitchFamily="50" charset="-128"/>
                <a:ea typeface="メイリオ" panose="020B0604030504040204" pitchFamily="50" charset="-128"/>
              </a:rPr>
              <a:t>     </a:t>
            </a:r>
            <a:r>
              <a:rPr kumimoji="1" lang="ja-JP" altLang="en-US" sz="600" dirty="0">
                <a:latin typeface="メイリオ" panose="020B0604030504040204" pitchFamily="50" charset="-128"/>
                <a:ea typeface="メイリオ" panose="020B0604030504040204" pitchFamily="50" charset="-128"/>
              </a:rPr>
              <a:t> 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863434"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6" name="テキスト ボックス 125"/>
          <p:cNvSpPr txBox="1"/>
          <p:nvPr/>
        </p:nvSpPr>
        <p:spPr>
          <a:xfrm>
            <a:off x="6041384" y="4589709"/>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31608" y="4750815"/>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35,100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29752" y="4538859"/>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44128" y="4697194"/>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27,900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7,200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875480"/>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1" name="テキスト ボックス 146">
            <a:extLst>
              <a:ext uri="{FF2B5EF4-FFF2-40B4-BE49-F238E27FC236}">
                <a16:creationId xmlns:a16="http://schemas.microsoft.com/office/drawing/2014/main" id="{48A156A2-BEC0-8B18-B2DF-0BAB1D99D217}"/>
              </a:ext>
            </a:extLst>
          </p:cNvPr>
          <p:cNvSpPr txBox="1">
            <a:spLocks noChangeArrowheads="1"/>
          </p:cNvSpPr>
          <p:nvPr/>
        </p:nvSpPr>
        <p:spPr bwMode="auto">
          <a:xfrm>
            <a:off x="1854557" y="4658683"/>
            <a:ext cx="2557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本脚でクラス</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対応の耐震設計。</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楕円 49">
            <a:extLst>
              <a:ext uri="{FF2B5EF4-FFF2-40B4-BE49-F238E27FC236}">
                <a16:creationId xmlns:a16="http://schemas.microsoft.com/office/drawing/2014/main" id="{D9B4A2B4-FB72-F6DF-59AE-045BCE34FA97}"/>
              </a:ext>
            </a:extLst>
          </p:cNvPr>
          <p:cNvSpPr/>
          <p:nvPr/>
        </p:nvSpPr>
        <p:spPr>
          <a:xfrm>
            <a:off x="295417" y="412716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Oval 222">
            <a:extLst>
              <a:ext uri="{FF2B5EF4-FFF2-40B4-BE49-F238E27FC236}">
                <a16:creationId xmlns:a16="http://schemas.microsoft.com/office/drawing/2014/main" id="{BB8C7D2A-9BFF-2E5D-10C6-1DA6C461A4B6}"/>
              </a:ext>
            </a:extLst>
          </p:cNvPr>
          <p:cNvSpPr>
            <a:spLocks/>
          </p:cNvSpPr>
          <p:nvPr/>
        </p:nvSpPr>
        <p:spPr bwMode="auto">
          <a:xfrm>
            <a:off x="736259" y="4393315"/>
            <a:ext cx="558800" cy="536575"/>
          </a:xfrm>
          <a:prstGeom prst="ellipse">
            <a:avLst/>
          </a:prstGeom>
          <a:solidFill>
            <a:srgbClr val="FF0000"/>
          </a:solidFill>
          <a:ln>
            <a:noFill/>
          </a:ln>
          <a:effec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A</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21"/>
          <a:srcRect l="12285" t="20323" r="33121" b="13059"/>
          <a:stretch/>
        </p:blipFill>
        <p:spPr>
          <a:xfrm>
            <a:off x="3322583" y="5463885"/>
            <a:ext cx="2247900" cy="1737389"/>
          </a:xfrm>
          <a:prstGeom prst="rect">
            <a:avLst/>
          </a:prstGeom>
        </p:spPr>
      </p:pic>
      <p:pic>
        <p:nvPicPr>
          <p:cNvPr id="96" name="図 95">
            <a:extLst>
              <a:ext uri="{FF2B5EF4-FFF2-40B4-BE49-F238E27FC236}">
                <a16:creationId xmlns:a16="http://schemas.microsoft.com/office/drawing/2014/main" id="{AA50F2CD-3BF9-2C23-5924-9578DB19D739}"/>
              </a:ext>
            </a:extLst>
          </p:cNvPr>
          <p:cNvPicPr>
            <a:picLocks noChangeAspect="1"/>
          </p:cNvPicPr>
          <p:nvPr/>
        </p:nvPicPr>
        <p:blipFill>
          <a:blip r:embed="rId22"/>
          <a:srcRect l="11912" t="12752" r="33876" b="19830"/>
          <a:stretch/>
        </p:blipFill>
        <p:spPr>
          <a:xfrm>
            <a:off x="3338458" y="7415222"/>
            <a:ext cx="2216150" cy="1722428"/>
          </a:xfrm>
          <a:prstGeom prst="rect">
            <a:avLst/>
          </a:prstGeom>
        </p:spPr>
      </p:pic>
      <p:pic>
        <p:nvPicPr>
          <p:cNvPr id="97" name="図 96">
            <a:extLst>
              <a:ext uri="{FF2B5EF4-FFF2-40B4-BE49-F238E27FC236}">
                <a16:creationId xmlns:a16="http://schemas.microsoft.com/office/drawing/2014/main" id="{F1E03FD5-3254-6CF0-6C35-B372221CF79B}"/>
              </a:ext>
            </a:extLst>
          </p:cNvPr>
          <p:cNvPicPr>
            <a:picLocks noChangeAspect="1"/>
          </p:cNvPicPr>
          <p:nvPr/>
        </p:nvPicPr>
        <p:blipFill>
          <a:blip r:embed="rId23"/>
          <a:srcRect l="868" r="868"/>
          <a:stretch/>
        </p:blipFill>
        <p:spPr>
          <a:xfrm>
            <a:off x="1746737" y="8285142"/>
            <a:ext cx="963209" cy="783879"/>
          </a:xfrm>
          <a:prstGeom prst="rect">
            <a:avLst/>
          </a:prstGeom>
        </p:spPr>
      </p:pic>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052250"/>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24">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26"/>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26"/>
            <a:srcRect t="93213"/>
            <a:stretch/>
          </p:blipFill>
          <p:spPr>
            <a:xfrm>
              <a:off x="4558036" y="6659875"/>
              <a:ext cx="638166" cy="109581"/>
            </a:xfrm>
            <a:prstGeom prst="rect">
              <a:avLst/>
            </a:prstGeom>
          </p:spPr>
        </p:pic>
      </p:gr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465550"/>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Or</a:t>
            </a: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9032" y="5543470"/>
            <a:ext cx="2597468" cy="1162883"/>
          </a:xfrm>
          <a:prstGeom prst="rect">
            <a:avLst/>
          </a:prstGeom>
        </p:spPr>
      </p:pic>
      <p:sp>
        <p:nvSpPr>
          <p:cNvPr id="113" name="矢印: 右 112">
            <a:extLst>
              <a:ext uri="{FF2B5EF4-FFF2-40B4-BE49-F238E27FC236}">
                <a16:creationId xmlns:a16="http://schemas.microsoft.com/office/drawing/2014/main" id="{19DB9032-02B7-B381-C87A-F35C5744A39E}"/>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2C6BD78B-0E05-2F81-A582-91F687B5EB24}"/>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355B7AF-0424-7DE7-3A27-0FA1D34F165E}"/>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49C3E28-0A72-D992-D4BC-D8516FE44C1A}"/>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9">
            <a:extLst>
              <a:ext uri="{FF2B5EF4-FFF2-40B4-BE49-F238E27FC236}">
                <a16:creationId xmlns:a16="http://schemas.microsoft.com/office/drawing/2014/main" id="{E3A93F7A-0E6C-4F6F-1584-E5D9F5D6CC8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2" name="図 3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810961" y="5821329"/>
            <a:ext cx="523750" cy="772651"/>
          </a:xfrm>
          <a:prstGeom prst="rect">
            <a:avLst/>
          </a:prstGeom>
        </p:spPr>
      </p:pic>
      <p:cxnSp>
        <p:nvCxnSpPr>
          <p:cNvPr id="136" name="直線コネクタ 135">
            <a:extLst>
              <a:ext uri="{FF2B5EF4-FFF2-40B4-BE49-F238E27FC236}">
                <a16:creationId xmlns:a16="http://schemas.microsoft.com/office/drawing/2014/main" id="{C1A3BABF-3843-021A-04BF-061188BA50E2}"/>
              </a:ext>
            </a:extLst>
          </p:cNvPr>
          <p:cNvCxnSpPr>
            <a:cxnSpLocks/>
            <a:stCxn id="50" idx="4"/>
          </p:cNvCxnSpPr>
          <p:nvPr/>
        </p:nvCxnSpPr>
        <p:spPr>
          <a:xfrm>
            <a:off x="331368" y="4199070"/>
            <a:ext cx="0" cy="470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98450A99-41F3-27CB-FE1C-8769482CD7BE}"/>
              </a:ext>
            </a:extLst>
          </p:cNvPr>
          <p:cNvCxnSpPr>
            <a:cxnSpLocks/>
          </p:cNvCxnSpPr>
          <p:nvPr/>
        </p:nvCxnSpPr>
        <p:spPr>
          <a:xfrm>
            <a:off x="326231" y="4667052"/>
            <a:ext cx="4533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5007</TotalTime>
  <Words>1551</Words>
  <Application>Microsoft Office PowerPoint</Application>
  <PresentationFormat>A3 297x420 mm</PresentationFormat>
  <Paragraphs>197</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327</cp:revision>
  <cp:lastPrinted>2026-02-19T01:49:00Z</cp:lastPrinted>
  <dcterms:created xsi:type="dcterms:W3CDTF">2020-12-15T06:24:16Z</dcterms:created>
  <dcterms:modified xsi:type="dcterms:W3CDTF">2026-03-24T04:09:38Z</dcterms:modified>
</cp:coreProperties>
</file>