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5026" autoAdjust="0"/>
  </p:normalViewPr>
  <p:slideViewPr>
    <p:cSldViewPr snapToGrid="0">
      <p:cViewPr varScale="1">
        <p:scale>
          <a:sx n="60" d="100"/>
          <a:sy n="60" d="100"/>
        </p:scale>
        <p:origin x="60" y="103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390532" cy="473123"/>
            <a:chOff x="168669" y="2921069"/>
            <a:chExt cx="2390532"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24856" y="3052416"/>
              <a:ext cx="804024" cy="161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寒冷地年間給湯保温効率</a:t>
              </a:r>
            </a:p>
          </p:txBody>
        </p:sp>
        <p:sp>
          <p:nvSpPr>
            <p:cNvPr id="426"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3.2</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1,523,500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1,385,000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685527"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CHP-HXE46AZ2K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20824"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4"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3"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4" cstate="print"/>
            <a:stretch>
              <a:fillRect/>
            </a:stretch>
          </p:blipFill>
          <p:spPr>
            <a:xfrm>
              <a:off x="1079921" y="2323413"/>
              <a:ext cx="199285" cy="107861"/>
            </a:xfrm>
            <a:prstGeom prst="rect">
              <a:avLst/>
            </a:prstGeom>
          </p:spPr>
        </p:pic>
      </p:gr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pic>
        <p:nvPicPr>
          <p:cNvPr id="4" name="図 3">
            <a:extLst>
              <a:ext uri="{FF2B5EF4-FFF2-40B4-BE49-F238E27FC236}">
                <a16:creationId xmlns:a16="http://schemas.microsoft.com/office/drawing/2014/main" id="{6201FC57-912B-A911-B33F-3FEB7A3588A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6937" y="985391"/>
            <a:ext cx="882988" cy="2429152"/>
          </a:xfrm>
          <a:prstGeom prst="rect">
            <a:avLst/>
          </a:prstGeom>
        </p:spPr>
      </p:pic>
      <p:pic>
        <p:nvPicPr>
          <p:cNvPr id="39" name="図 38">
            <a:extLst>
              <a:ext uri="{FF2B5EF4-FFF2-40B4-BE49-F238E27FC236}">
                <a16:creationId xmlns:a16="http://schemas.microsoft.com/office/drawing/2014/main" id="{E92352F5-C48C-0594-B913-418CCA0326B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1949" y="2558636"/>
            <a:ext cx="1113937" cy="885845"/>
          </a:xfrm>
          <a:prstGeom prst="rect">
            <a:avLst/>
          </a:prstGeom>
        </p:spPr>
      </p:pic>
      <p:sp>
        <p:nvSpPr>
          <p:cNvPr id="41" name="テキスト ボックス 10">
            <a:extLst>
              <a:ext uri="{FF2B5EF4-FFF2-40B4-BE49-F238E27FC236}">
                <a16:creationId xmlns:a16="http://schemas.microsoft.com/office/drawing/2014/main" id="{8B9E46C4-B816-F767-29B2-E02A561EB756}"/>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 name="テキスト ボックス 41">
            <a:extLst>
              <a:ext uri="{FF2B5EF4-FFF2-40B4-BE49-F238E27FC236}">
                <a16:creationId xmlns:a16="http://schemas.microsoft.com/office/drawing/2014/main" id="{AF0188E4-7491-1316-F593-EFC513063493}"/>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48" name="テキスト ボックス 47">
            <a:extLst>
              <a:ext uri="{FF2B5EF4-FFF2-40B4-BE49-F238E27FC236}">
                <a16:creationId xmlns:a16="http://schemas.microsoft.com/office/drawing/2014/main" id="{55FB0F15-0128-F1C5-8A75-C70B5E054DBD}"/>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49" name="矢印: 右 48">
            <a:extLst>
              <a:ext uri="{FF2B5EF4-FFF2-40B4-BE49-F238E27FC236}">
                <a16:creationId xmlns:a16="http://schemas.microsoft.com/office/drawing/2014/main" id="{0B73D6C8-15D9-018B-FBE4-C6FF8386E44C}"/>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descr="グラフ, ダイアグラム&#10;&#10;AI によって生成されたコンテンツは間違っている可能性があります。">
            <a:extLst>
              <a:ext uri="{FF2B5EF4-FFF2-40B4-BE49-F238E27FC236}">
                <a16:creationId xmlns:a16="http://schemas.microsoft.com/office/drawing/2014/main" id="{8BEDE7BA-BF4A-BF2B-A9EE-0CB4ECF1163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54" name="テキスト ボックス 274">
            <a:extLst>
              <a:ext uri="{FF2B5EF4-FFF2-40B4-BE49-F238E27FC236}">
                <a16:creationId xmlns:a16="http://schemas.microsoft.com/office/drawing/2014/main" id="{21173F2F-BAAB-FD05-C29F-B1FBE417A078}"/>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55" name="吹き出し: 円形 54">
            <a:extLst>
              <a:ext uri="{FF2B5EF4-FFF2-40B4-BE49-F238E27FC236}">
                <a16:creationId xmlns:a16="http://schemas.microsoft.com/office/drawing/2014/main" id="{DD8CEDD4-7465-119A-4F59-B655A079D669}"/>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6" name="正方形/長方形 55">
            <a:extLst>
              <a:ext uri="{FF2B5EF4-FFF2-40B4-BE49-F238E27FC236}">
                <a16:creationId xmlns:a16="http://schemas.microsoft.com/office/drawing/2014/main" id="{DAAEB1A5-8BFB-ADEF-F979-FABFF854C875}"/>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58" name="図 57">
            <a:extLst>
              <a:ext uri="{FF2B5EF4-FFF2-40B4-BE49-F238E27FC236}">
                <a16:creationId xmlns:a16="http://schemas.microsoft.com/office/drawing/2014/main" id="{088DB57C-C937-0516-DD8D-D394234D24E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3354" y="765223"/>
            <a:ext cx="2140158" cy="1152746"/>
          </a:xfrm>
          <a:prstGeom prst="rect">
            <a:avLst/>
          </a:prstGeom>
        </p:spPr>
      </p:pic>
      <p:sp>
        <p:nvSpPr>
          <p:cNvPr id="59" name="Rectangle 61">
            <a:extLst>
              <a:ext uri="{FF2B5EF4-FFF2-40B4-BE49-F238E27FC236}">
                <a16:creationId xmlns:a16="http://schemas.microsoft.com/office/drawing/2014/main" id="{4EC00A47-9BD9-6D38-455F-C069B39229D6}"/>
              </a:ext>
            </a:extLst>
          </p:cNvPr>
          <p:cNvSpPr>
            <a:spLocks/>
          </p:cNvSpPr>
          <p:nvPr/>
        </p:nvSpPr>
        <p:spPr bwMode="auto">
          <a:xfrm>
            <a:off x="281182"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快適・便利機能をフル搭載</a:t>
            </a:r>
          </a:p>
          <a:p>
            <a:pPr algn="ctr">
              <a:lnSpc>
                <a:spcPct val="115000"/>
              </a:lnSpc>
              <a:spcBef>
                <a:spcPct val="0"/>
              </a:spcBef>
              <a:buSzTx/>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なエコキュート。</a:t>
            </a:r>
          </a:p>
        </p:txBody>
      </p:sp>
      <p:grpSp>
        <p:nvGrpSpPr>
          <p:cNvPr id="34" name="グループ化 33">
            <a:extLst>
              <a:ext uri="{FF2B5EF4-FFF2-40B4-BE49-F238E27FC236}">
                <a16:creationId xmlns:a16="http://schemas.microsoft.com/office/drawing/2014/main" id="{4EB6172A-3D12-2054-433F-06B3E2281400}"/>
              </a:ext>
            </a:extLst>
          </p:cNvPr>
          <p:cNvGrpSpPr/>
          <p:nvPr/>
        </p:nvGrpSpPr>
        <p:grpSpPr>
          <a:xfrm>
            <a:off x="5963859" y="4147035"/>
            <a:ext cx="591636" cy="1228988"/>
            <a:chOff x="4553023" y="4890757"/>
            <a:chExt cx="1018959" cy="2116656"/>
          </a:xfrm>
        </p:grpSpPr>
        <p:pic>
          <p:nvPicPr>
            <p:cNvPr id="40" name="Picture 2" descr="「スマートフォン」の画像検索結果">
              <a:extLst>
                <a:ext uri="{FF2B5EF4-FFF2-40B4-BE49-F238E27FC236}">
                  <a16:creationId xmlns:a16="http://schemas.microsoft.com/office/drawing/2014/main" id="{A71A8F7C-E021-CFA6-FBD1-DB6C76E788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a:extLst>
                <a:ext uri="{FF2B5EF4-FFF2-40B4-BE49-F238E27FC236}">
                  <a16:creationId xmlns:a16="http://schemas.microsoft.com/office/drawing/2014/main" id="{1DBE385D-1C6A-4885-4DD7-3FB2505894D1}"/>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51" name="図 50">
              <a:extLst>
                <a:ext uri="{FF2B5EF4-FFF2-40B4-BE49-F238E27FC236}">
                  <a16:creationId xmlns:a16="http://schemas.microsoft.com/office/drawing/2014/main" id="{9D9FD3DE-40EF-5901-6AAB-1925F156C554}"/>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52" name="図 51">
            <a:extLst>
              <a:ext uri="{FF2B5EF4-FFF2-40B4-BE49-F238E27FC236}">
                <a16:creationId xmlns:a16="http://schemas.microsoft.com/office/drawing/2014/main" id="{A07F9CBB-5C97-6E16-5EA0-3B91C0DBEA3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53" name="テキスト ボックス 8">
            <a:extLst>
              <a:ext uri="{FF2B5EF4-FFF2-40B4-BE49-F238E27FC236}">
                <a16:creationId xmlns:a16="http://schemas.microsoft.com/office/drawing/2014/main" id="{37C78D86-621C-13C0-7834-9C48B32C22A1}"/>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60" name="テキスト ボックス 289">
            <a:extLst>
              <a:ext uri="{FF2B5EF4-FFF2-40B4-BE49-F238E27FC236}">
                <a16:creationId xmlns:a16="http://schemas.microsoft.com/office/drawing/2014/main" id="{1899DD62-9A65-BD9F-000C-1970204C06B4}"/>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61" name="正方形/長方形 290">
            <a:extLst>
              <a:ext uri="{FF2B5EF4-FFF2-40B4-BE49-F238E27FC236}">
                <a16:creationId xmlns:a16="http://schemas.microsoft.com/office/drawing/2014/main" id="{E28BDED6-A291-6A22-92AE-AB513FC51248}"/>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62" name="正方形/長方形 291">
            <a:extLst>
              <a:ext uri="{FF2B5EF4-FFF2-40B4-BE49-F238E27FC236}">
                <a16:creationId xmlns:a16="http://schemas.microsoft.com/office/drawing/2014/main" id="{7787EC76-D668-AC75-905C-C87210E83530}"/>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63" name="テキスト ボックス 292">
            <a:extLst>
              <a:ext uri="{FF2B5EF4-FFF2-40B4-BE49-F238E27FC236}">
                <a16:creationId xmlns:a16="http://schemas.microsoft.com/office/drawing/2014/main" id="{7EA4AAD6-4440-7B2B-960A-939B7DB0A80E}"/>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28" name="テキスト ボックス 293">
            <a:extLst>
              <a:ext uri="{FF2B5EF4-FFF2-40B4-BE49-F238E27FC236}">
                <a16:creationId xmlns:a16="http://schemas.microsoft.com/office/drawing/2014/main" id="{080B2D04-56D9-33E7-92C5-C90FE79113F6}"/>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29" name="角丸四角形 17">
            <a:extLst>
              <a:ext uri="{FF2B5EF4-FFF2-40B4-BE49-F238E27FC236}">
                <a16:creationId xmlns:a16="http://schemas.microsoft.com/office/drawing/2014/main" id="{E13294B6-0347-BF3A-78CC-C45223A0148A}"/>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0" name="テキスト ボックス 19">
            <a:extLst>
              <a:ext uri="{FF2B5EF4-FFF2-40B4-BE49-F238E27FC236}">
                <a16:creationId xmlns:a16="http://schemas.microsoft.com/office/drawing/2014/main" id="{CAD18C4A-B64A-2D37-B49D-1AD7E68D95B9}"/>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31" name="角丸四角形 305">
            <a:extLst>
              <a:ext uri="{FF2B5EF4-FFF2-40B4-BE49-F238E27FC236}">
                <a16:creationId xmlns:a16="http://schemas.microsoft.com/office/drawing/2014/main" id="{93AC4D11-54DF-75A9-4779-B154C09EC5D7}"/>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2" name="テキスト ボックス 258">
            <a:extLst>
              <a:ext uri="{FF2B5EF4-FFF2-40B4-BE49-F238E27FC236}">
                <a16:creationId xmlns:a16="http://schemas.microsoft.com/office/drawing/2014/main" id="{95E60CC6-9430-31CE-4DC2-606ABF29602D}"/>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33" name="テキスト ボックス 258">
            <a:extLst>
              <a:ext uri="{FF2B5EF4-FFF2-40B4-BE49-F238E27FC236}">
                <a16:creationId xmlns:a16="http://schemas.microsoft.com/office/drawing/2014/main" id="{1C2401EB-2F5D-B30E-0C96-8DF58ECC913B}"/>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34" name="角丸四角形 322">
            <a:extLst>
              <a:ext uri="{FF2B5EF4-FFF2-40B4-BE49-F238E27FC236}">
                <a16:creationId xmlns:a16="http://schemas.microsoft.com/office/drawing/2014/main" id="{EC786051-891A-7527-01C5-03653F8F7F35}"/>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5" name="テキスト ボックス 323">
            <a:extLst>
              <a:ext uri="{FF2B5EF4-FFF2-40B4-BE49-F238E27FC236}">
                <a16:creationId xmlns:a16="http://schemas.microsoft.com/office/drawing/2014/main" id="{7E437A4E-7758-DF36-45B9-DF7D37AA9DF2}"/>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36" name="角丸四角形 325">
            <a:extLst>
              <a:ext uri="{FF2B5EF4-FFF2-40B4-BE49-F238E27FC236}">
                <a16:creationId xmlns:a16="http://schemas.microsoft.com/office/drawing/2014/main" id="{7C65CDB6-CEC5-A970-76B3-5B5701A21B29}"/>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37" name="正方形/長方形 136">
            <a:extLst>
              <a:ext uri="{FF2B5EF4-FFF2-40B4-BE49-F238E27FC236}">
                <a16:creationId xmlns:a16="http://schemas.microsoft.com/office/drawing/2014/main" id="{25E85CA3-D6E8-CD96-35B3-B8F4D980A65A}"/>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38" name="テキスト ボックス 258">
            <a:extLst>
              <a:ext uri="{FF2B5EF4-FFF2-40B4-BE49-F238E27FC236}">
                <a16:creationId xmlns:a16="http://schemas.microsoft.com/office/drawing/2014/main" id="{30F2380D-31A1-C184-FB53-B135038430AE}"/>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39" name="テキスト ボックス 258">
            <a:extLst>
              <a:ext uri="{FF2B5EF4-FFF2-40B4-BE49-F238E27FC236}">
                <a16:creationId xmlns:a16="http://schemas.microsoft.com/office/drawing/2014/main" id="{0FF995E0-B4E9-AB43-3D18-1AECF912C6CE}"/>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40" name="テキスト ボックス 139">
            <a:extLst>
              <a:ext uri="{FF2B5EF4-FFF2-40B4-BE49-F238E27FC236}">
                <a16:creationId xmlns:a16="http://schemas.microsoft.com/office/drawing/2014/main" id="{BC1C9363-2A00-DE35-671E-E27EB45DC091}"/>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41" name="テキスト ボックス 140">
            <a:extLst>
              <a:ext uri="{FF2B5EF4-FFF2-40B4-BE49-F238E27FC236}">
                <a16:creationId xmlns:a16="http://schemas.microsoft.com/office/drawing/2014/main" id="{666865BE-7F7F-9078-5861-65A592AF1310}"/>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42" name="テキスト ボックス 141">
            <a:extLst>
              <a:ext uri="{FF2B5EF4-FFF2-40B4-BE49-F238E27FC236}">
                <a16:creationId xmlns:a16="http://schemas.microsoft.com/office/drawing/2014/main" id="{4FC3DA47-FBC5-B8F4-6000-960F4764EE59}"/>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43" name="テキスト ボックス 142">
            <a:extLst>
              <a:ext uri="{FF2B5EF4-FFF2-40B4-BE49-F238E27FC236}">
                <a16:creationId xmlns:a16="http://schemas.microsoft.com/office/drawing/2014/main" id="{9BDD6354-96A1-7220-1BDB-300B30087BBB}"/>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44" name="テキスト ボックス 143">
            <a:extLst>
              <a:ext uri="{FF2B5EF4-FFF2-40B4-BE49-F238E27FC236}">
                <a16:creationId xmlns:a16="http://schemas.microsoft.com/office/drawing/2014/main" id="{5176603A-5FF8-4BBB-C699-B17012FC3754}"/>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45" name="テキスト ボックス 144">
            <a:extLst>
              <a:ext uri="{FF2B5EF4-FFF2-40B4-BE49-F238E27FC236}">
                <a16:creationId xmlns:a16="http://schemas.microsoft.com/office/drawing/2014/main" id="{0027EDC5-69DF-8BDF-F0F5-38C7BC5DC8CB}"/>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46" name="直線コネクタ 145">
            <a:extLst>
              <a:ext uri="{FF2B5EF4-FFF2-40B4-BE49-F238E27FC236}">
                <a16:creationId xmlns:a16="http://schemas.microsoft.com/office/drawing/2014/main" id="{914912C5-2A49-601D-CAC6-EE87907536E8}"/>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7C47DEDA-C9F3-0960-D8C9-BCE5A2488177}"/>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8" name="テキスト ボックス 258">
            <a:extLst>
              <a:ext uri="{FF2B5EF4-FFF2-40B4-BE49-F238E27FC236}">
                <a16:creationId xmlns:a16="http://schemas.microsoft.com/office/drawing/2014/main" id="{302CD2A3-BFD1-7A10-C0E2-74B68329B8FD}"/>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49" name="図 197">
            <a:extLst>
              <a:ext uri="{FF2B5EF4-FFF2-40B4-BE49-F238E27FC236}">
                <a16:creationId xmlns:a16="http://schemas.microsoft.com/office/drawing/2014/main" id="{4A8DC2B6-852F-A8B2-5762-61A5B4AB29C6}"/>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テキスト ボックス 306">
            <a:extLst>
              <a:ext uri="{FF2B5EF4-FFF2-40B4-BE49-F238E27FC236}">
                <a16:creationId xmlns:a16="http://schemas.microsoft.com/office/drawing/2014/main" id="{71DECF57-D724-13D8-0596-D1B9EA8988DD}"/>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51" name="図 150">
            <a:extLst>
              <a:ext uri="{FF2B5EF4-FFF2-40B4-BE49-F238E27FC236}">
                <a16:creationId xmlns:a16="http://schemas.microsoft.com/office/drawing/2014/main" id="{653AE9CA-2070-49F2-0867-CC230D3D410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52" name="テキスト ボックス 203">
            <a:extLst>
              <a:ext uri="{FF2B5EF4-FFF2-40B4-BE49-F238E27FC236}">
                <a16:creationId xmlns:a16="http://schemas.microsoft.com/office/drawing/2014/main" id="{78C11900-D783-A0FB-E567-47A7C1F22E9F}"/>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53" name="直線コネクタ 9">
            <a:extLst>
              <a:ext uri="{FF2B5EF4-FFF2-40B4-BE49-F238E27FC236}">
                <a16:creationId xmlns:a16="http://schemas.microsoft.com/office/drawing/2014/main" id="{570B0B67-C582-3166-8D06-ED86310C295B}"/>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正方形/長方形 19">
            <a:extLst>
              <a:ext uri="{FF2B5EF4-FFF2-40B4-BE49-F238E27FC236}">
                <a16:creationId xmlns:a16="http://schemas.microsoft.com/office/drawing/2014/main" id="{237BFF01-4BC9-E3EB-E37B-FAC7A9DFAA21}"/>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55" name="直線コネクタ 9">
            <a:extLst>
              <a:ext uri="{FF2B5EF4-FFF2-40B4-BE49-F238E27FC236}">
                <a16:creationId xmlns:a16="http://schemas.microsoft.com/office/drawing/2014/main" id="{C50A0AD6-DC9A-490F-8A1B-BA4D376D2856}"/>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正方形/長方形 157">
            <a:extLst>
              <a:ext uri="{FF2B5EF4-FFF2-40B4-BE49-F238E27FC236}">
                <a16:creationId xmlns:a16="http://schemas.microsoft.com/office/drawing/2014/main" id="{A8A5740D-5A81-1A3B-E019-A41BE74BE4C2}"/>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コネクタ 9">
            <a:extLst>
              <a:ext uri="{FF2B5EF4-FFF2-40B4-BE49-F238E27FC236}">
                <a16:creationId xmlns:a16="http://schemas.microsoft.com/office/drawing/2014/main" id="{6AE93155-400D-3EDA-2385-0FE98B7648CB}"/>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線コネクタ 9">
            <a:extLst>
              <a:ext uri="{FF2B5EF4-FFF2-40B4-BE49-F238E27FC236}">
                <a16:creationId xmlns:a16="http://schemas.microsoft.com/office/drawing/2014/main" id="{73C93CFB-6993-FEB9-CBBC-0C987E217B9C}"/>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正方形/長方形 19">
            <a:extLst>
              <a:ext uri="{FF2B5EF4-FFF2-40B4-BE49-F238E27FC236}">
                <a16:creationId xmlns:a16="http://schemas.microsoft.com/office/drawing/2014/main" id="{9B84207C-D95A-1F07-010C-8C00A0DE3D0C}"/>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69" name="正方形/長方形 168">
            <a:extLst>
              <a:ext uri="{FF2B5EF4-FFF2-40B4-BE49-F238E27FC236}">
                <a16:creationId xmlns:a16="http://schemas.microsoft.com/office/drawing/2014/main" id="{3D765823-B580-F556-97B5-8026610D6ACF}"/>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70" name="図 169" descr="QR コード&#10;&#10;AI 生成コンテンツは誤りを含む可能性があります。">
            <a:extLst>
              <a:ext uri="{FF2B5EF4-FFF2-40B4-BE49-F238E27FC236}">
                <a16:creationId xmlns:a16="http://schemas.microsoft.com/office/drawing/2014/main" id="{AF676EFC-72F2-6A53-9B3D-C9A4413FE2D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71" name="object 33">
            <a:extLst>
              <a:ext uri="{FF2B5EF4-FFF2-40B4-BE49-F238E27FC236}">
                <a16:creationId xmlns:a16="http://schemas.microsoft.com/office/drawing/2014/main" id="{A779528E-B8C0-889D-4039-2E6905A41202}"/>
              </a:ext>
            </a:extLst>
          </p:cNvPr>
          <p:cNvGrpSpPr/>
          <p:nvPr/>
        </p:nvGrpSpPr>
        <p:grpSpPr>
          <a:xfrm>
            <a:off x="6098056" y="7785884"/>
            <a:ext cx="432434" cy="432434"/>
            <a:chOff x="909735" y="2161233"/>
            <a:chExt cx="432434" cy="432434"/>
          </a:xfrm>
        </p:grpSpPr>
        <p:sp>
          <p:nvSpPr>
            <p:cNvPr id="172" name="object 34">
              <a:extLst>
                <a:ext uri="{FF2B5EF4-FFF2-40B4-BE49-F238E27FC236}">
                  <a16:creationId xmlns:a16="http://schemas.microsoft.com/office/drawing/2014/main" id="{FB92D39F-E9A5-0DBD-EE6B-58232726D4DD}"/>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73" name="object 35">
              <a:extLst>
                <a:ext uri="{FF2B5EF4-FFF2-40B4-BE49-F238E27FC236}">
                  <a16:creationId xmlns:a16="http://schemas.microsoft.com/office/drawing/2014/main" id="{4353DC8B-8C36-13EF-5614-E5A612A9C581}"/>
                </a:ext>
              </a:extLst>
            </p:cNvPr>
            <p:cNvPicPr/>
            <p:nvPr/>
          </p:nvPicPr>
          <p:blipFill>
            <a:blip r:embed="rId13" cstate="print"/>
            <a:stretch>
              <a:fillRect/>
            </a:stretch>
          </p:blipFill>
          <p:spPr>
            <a:xfrm>
              <a:off x="972442" y="2324323"/>
              <a:ext cx="87109" cy="106311"/>
            </a:xfrm>
            <a:prstGeom prst="rect">
              <a:avLst/>
            </a:prstGeom>
          </p:spPr>
        </p:pic>
        <p:pic>
          <p:nvPicPr>
            <p:cNvPr id="174" name="object 36">
              <a:extLst>
                <a:ext uri="{FF2B5EF4-FFF2-40B4-BE49-F238E27FC236}">
                  <a16:creationId xmlns:a16="http://schemas.microsoft.com/office/drawing/2014/main" id="{A4D7F45F-DE03-9246-362C-D59FDB3CC6A8}"/>
                </a:ext>
              </a:extLst>
            </p:cNvPr>
            <p:cNvPicPr/>
            <p:nvPr/>
          </p:nvPicPr>
          <p:blipFill>
            <a:blip r:embed="rId14" cstate="print"/>
            <a:stretch>
              <a:fillRect/>
            </a:stretch>
          </p:blipFill>
          <p:spPr>
            <a:xfrm>
              <a:off x="1079921" y="2323413"/>
              <a:ext cx="199285" cy="107861"/>
            </a:xfrm>
            <a:prstGeom prst="rect">
              <a:avLst/>
            </a:prstGeom>
          </p:spPr>
        </p:pic>
      </p:grpSp>
      <p:sp>
        <p:nvSpPr>
          <p:cNvPr id="175" name="テキスト ボックス 174">
            <a:extLst>
              <a:ext uri="{FF2B5EF4-FFF2-40B4-BE49-F238E27FC236}">
                <a16:creationId xmlns:a16="http://schemas.microsoft.com/office/drawing/2014/main" id="{BBEBC32B-24F2-B6E2-BE45-A0F3E756537D}"/>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176" name="直線コネクタ 175">
            <a:extLst>
              <a:ext uri="{FF2B5EF4-FFF2-40B4-BE49-F238E27FC236}">
                <a16:creationId xmlns:a16="http://schemas.microsoft.com/office/drawing/2014/main" id="{7CF232DA-AB88-406B-38E0-433E8DE5E55D}"/>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70DC0C32-1386-BB52-079B-15EBAC7E3441}"/>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9" name="テキスト ボックス 323">
            <a:extLst>
              <a:ext uri="{FF2B5EF4-FFF2-40B4-BE49-F238E27FC236}">
                <a16:creationId xmlns:a16="http://schemas.microsoft.com/office/drawing/2014/main" id="{29FD838F-1953-CCC5-0B06-D8B09AF73A71}"/>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180" name="矢印: 右 179">
            <a:extLst>
              <a:ext uri="{FF2B5EF4-FFF2-40B4-BE49-F238E27FC236}">
                <a16:creationId xmlns:a16="http://schemas.microsoft.com/office/drawing/2014/main" id="{D903BF7B-15B8-9596-96D3-0A2845BD8640}"/>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179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006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866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5902" y="6756827"/>
            <a:ext cx="1206686" cy="1644323"/>
          </a:xfrm>
          <a:prstGeom prst="rect">
            <a:avLst/>
          </a:prstGeom>
        </p:spPr>
      </p:pic>
      <p:sp>
        <p:nvSpPr>
          <p:cNvPr id="146" name="テキスト ボックス 145"/>
          <p:cNvSpPr txBox="1"/>
          <p:nvPr/>
        </p:nvSpPr>
        <p:spPr>
          <a:xfrm>
            <a:off x="703374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80062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475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8025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352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8115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538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3100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557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3130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79" y="4254816"/>
            <a:ext cx="46196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K</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シーズン＆タイム）</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49" y="5198195"/>
            <a:ext cx="452411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運転モードはお買い上げ時の設定、ソーラーモードアプリは積極モード設定。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グコストは、季節や地域、運転モードの設定、ご利用状況、電力契約等により異なります。太陽光発電の自家消費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en-US" altLang="ja-JP" sz="600" dirty="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5008</TotalTime>
  <Words>1565</Words>
  <Application>Microsoft Office PowerPoint</Application>
  <PresentationFormat>A3 297x420 mm</PresentationFormat>
  <Paragraphs>203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333</cp:revision>
  <cp:lastPrinted>2026-02-24T23:50:15Z</cp:lastPrinted>
  <dcterms:created xsi:type="dcterms:W3CDTF">2020-12-15T06:24:16Z</dcterms:created>
  <dcterms:modified xsi:type="dcterms:W3CDTF">2026-03-24T04:00:04Z</dcterms:modified>
</cp:coreProperties>
</file>