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9D9D"/>
    <a:srgbClr val="ECB2B2"/>
    <a:srgbClr val="F6F6F6"/>
    <a:srgbClr val="ECECEC"/>
    <a:srgbClr val="FFE1E1"/>
    <a:srgbClr val="B9E0B4"/>
    <a:srgbClr val="F0975A"/>
    <a:srgbClr val="FFE9B3"/>
    <a:srgbClr val="103879"/>
    <a:srgbClr val="EB3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1872" autoAdjust="0"/>
  </p:normalViewPr>
  <p:slideViewPr>
    <p:cSldViewPr snapToGrid="0">
      <p:cViewPr>
        <p:scale>
          <a:sx n="75" d="100"/>
          <a:sy n="75" d="100"/>
        </p:scale>
        <p:origin x="-696" y="28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2026/3/24</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jp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22.png"/><Relationship Id="rId3" Type="http://schemas.openxmlformats.org/officeDocument/2006/relationships/image" Target="../media/image27.png"/><Relationship Id="rId21" Type="http://schemas.openxmlformats.org/officeDocument/2006/relationships/image" Target="../media/image40.png"/><Relationship Id="rId7" Type="http://schemas.openxmlformats.org/officeDocument/2006/relationships/image" Target="../media/image2.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21.png"/><Relationship Id="rId2" Type="http://schemas.openxmlformats.org/officeDocument/2006/relationships/notesSlide" Target="../notesSlides/notesSlide2.xml"/><Relationship Id="rId16" Type="http://schemas.openxmlformats.org/officeDocument/2006/relationships/image" Target="../media/image35.jpeg"/><Relationship Id="rId20" Type="http://schemas.openxmlformats.org/officeDocument/2006/relationships/image" Target="../media/image39.jpeg"/><Relationship Id="rId29"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30.png"/><Relationship Id="rId24" Type="http://schemas.openxmlformats.org/officeDocument/2006/relationships/image" Target="../media/image43.emf"/><Relationship Id="rId5" Type="http://schemas.openxmlformats.org/officeDocument/2006/relationships/image" Target="../media/image29.png"/><Relationship Id="rId15" Type="http://schemas.openxmlformats.org/officeDocument/2006/relationships/image" Target="../media/image34.jpeg"/><Relationship Id="rId23" Type="http://schemas.openxmlformats.org/officeDocument/2006/relationships/image" Target="../media/image42.jpg"/><Relationship Id="rId28" Type="http://schemas.openxmlformats.org/officeDocument/2006/relationships/image" Target="../media/image45.svg"/><Relationship Id="rId10" Type="http://schemas.openxmlformats.org/officeDocument/2006/relationships/image" Target="../media/image5.png"/><Relationship Id="rId19" Type="http://schemas.openxmlformats.org/officeDocument/2006/relationships/image" Target="../media/image38.png"/><Relationship Id="rId4" Type="http://schemas.openxmlformats.org/officeDocument/2006/relationships/image" Target="../media/image28.svg"/><Relationship Id="rId9" Type="http://schemas.openxmlformats.org/officeDocument/2006/relationships/image" Target="../media/image4.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25285"/>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803481" y="4196351"/>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a:t>
            </a:r>
            <a:r>
              <a:rPr kumimoji="1" lang="ja-JP" altLang="en-US" sz="1100" dirty="0">
                <a:latin typeface="メイリオ" panose="020B0604030504040204" pitchFamily="50" charset="-128"/>
                <a:ea typeface="メイリオ" panose="020B0604030504040204" pitchFamily="50" charset="-128"/>
              </a:rPr>
              <a:t>した</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388" name="正方形/長方形 387"/>
          <p:cNvSpPr/>
          <p:nvPr/>
        </p:nvSpPr>
        <p:spPr>
          <a:xfrm>
            <a:off x="6940463" y="3777517"/>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8292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419350" cy="489792"/>
            <a:chOff x="168669" y="2921069"/>
            <a:chExt cx="2419350" cy="489792"/>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10999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1002107" y="307551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7551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3386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7"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1,397,000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1,270,000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CHP-ES46AZ2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11"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45600" y="853421"/>
            <a:ext cx="2258484" cy="1088902"/>
          </a:xfrm>
          <a:prstGeom prst="rect">
            <a:avLst/>
          </a:prstGeom>
        </p:spPr>
      </p:pic>
      <p:pic>
        <p:nvPicPr>
          <p:cNvPr id="2" name="図 1"/>
          <p:cNvPicPr>
            <a:picLocks noChangeAspect="1"/>
          </p:cNvPicPr>
          <p:nvPr/>
        </p:nvPicPr>
        <p:blipFill rotWithShape="1">
          <a:blip r:embed="rId12"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41200" y="1082880"/>
            <a:ext cx="1560636" cy="631237"/>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81441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150" y="6480026"/>
            <a:ext cx="610317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800" b="1" dirty="0">
                <a:latin typeface="BIZ UDPゴシック" panose="020B0400000000000000" pitchFamily="50" charset="-128"/>
                <a:ea typeface="BIZ UDPゴシック" panose="020B0400000000000000" pitchFamily="50" charset="-128"/>
              </a:rPr>
              <a:t>（注</a:t>
            </a:r>
            <a:r>
              <a:rPr kumimoji="1" lang="ja-JP" altLang="en-US" sz="800" b="1" dirty="0">
                <a:latin typeface="メイリオ" panose="020B0604030504040204" pitchFamily="50" charset="-128"/>
                <a:ea typeface="メイリオ" panose="020B0604030504040204" pitchFamily="50" charset="-128"/>
              </a:rPr>
              <a:t>）</a:t>
            </a:r>
            <a:endParaRPr kumimoji="1"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800" dirty="0">
                <a:latin typeface="メイリオ" panose="020B0604030504040204" pitchFamily="50" charset="-128"/>
                <a:ea typeface="メイリオ" panose="020B0604030504040204" pitchFamily="50" charset="-128"/>
              </a:rPr>
              <a:t>げ</a:t>
            </a:r>
            <a:r>
              <a:rPr lang="ja-JP" altLang="ja-JP" sz="8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「エネルギー性能計算プログラム（住宅版）」（通称</a:t>
            </a:r>
            <a:r>
              <a:rPr lang="en-US" altLang="ja-JP" sz="800" dirty="0">
                <a:latin typeface="メイリオ" panose="020B0604030504040204" pitchFamily="50" charset="-128"/>
                <a:ea typeface="メイリオ" panose="020B0604030504040204" pitchFamily="50" charset="-128"/>
              </a:rPr>
              <a:t>Web</a:t>
            </a:r>
            <a:r>
              <a:rPr lang="ja-JP" altLang="ja-JP" sz="800" dirty="0">
                <a:latin typeface="メイリオ" panose="020B0604030504040204" pitchFamily="50" charset="-128"/>
                <a:ea typeface="メイリオ" panose="020B0604030504040204" pitchFamily="50" charset="-128"/>
              </a:rPr>
              <a:t>プロ）では、給湯設備（ヒートポンプ給湯機）</a:t>
            </a:r>
            <a:r>
              <a:rPr lang="ja-JP" altLang="en-US" sz="800" dirty="0">
                <a:latin typeface="メイリオ" panose="020B0604030504040204" pitchFamily="50" charset="-128"/>
                <a:ea typeface="メイリオ" panose="020B0604030504040204" pitchFamily="50" charset="-128"/>
              </a:rPr>
              <a:t>の</a:t>
            </a:r>
            <a:r>
              <a:rPr lang="ja-JP" altLang="ja-JP" sz="8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4787344"/>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（２０２５年１２月現在）（詳しくは（注）をご確認ください。）</a:t>
            </a: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4"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5"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14"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15" cstate="print"/>
            <a:stretch>
              <a:fillRect/>
            </a:stretch>
          </p:blipFill>
          <p:spPr>
            <a:xfrm>
              <a:off x="1079921" y="2323413"/>
              <a:ext cx="199285" cy="107861"/>
            </a:xfrm>
            <a:prstGeom prst="rect">
              <a:avLst/>
            </a:prstGeom>
          </p:spPr>
        </p:pic>
      </p:grpSp>
      <p:cxnSp>
        <p:nvCxnSpPr>
          <p:cNvPr id="4" name="直線コネクタ 9">
            <a:extLst>
              <a:ext uri="{FF2B5EF4-FFF2-40B4-BE49-F238E27FC236}">
                <a16:creationId xmlns:a16="http://schemas.microsoft.com/office/drawing/2014/main" id="{57E9DDDA-550D-8B84-A3CE-63A810E06932}"/>
              </a:ext>
            </a:extLst>
          </p:cNvPr>
          <p:cNvCxnSpPr>
            <a:cxnSpLocks noChangeShapeType="1"/>
          </p:cNvCxnSpPr>
          <p:nvPr/>
        </p:nvCxnSpPr>
        <p:spPr bwMode="auto">
          <a:xfrm>
            <a:off x="6846858" y="7821483"/>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正方形/長方形 33">
            <a:extLst>
              <a:ext uri="{FF2B5EF4-FFF2-40B4-BE49-F238E27FC236}">
                <a16:creationId xmlns:a16="http://schemas.microsoft.com/office/drawing/2014/main" id="{4C8B1697-D4EB-AEAF-A807-F2B733420C27}"/>
              </a:ext>
            </a:extLst>
          </p:cNvPr>
          <p:cNvSpPr/>
          <p:nvPr/>
        </p:nvSpPr>
        <p:spPr>
          <a:xfrm>
            <a:off x="6938849" y="7834397"/>
            <a:ext cx="2255746"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省スペース</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・スリム</a:t>
            </a: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設計</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9" name="直線コネクタ 9">
            <a:extLst>
              <a:ext uri="{FF2B5EF4-FFF2-40B4-BE49-F238E27FC236}">
                <a16:creationId xmlns:a16="http://schemas.microsoft.com/office/drawing/2014/main" id="{B3340AFF-3CF7-DB67-7C12-9DA088D61FE8}"/>
              </a:ext>
            </a:extLst>
          </p:cNvPr>
          <p:cNvCxnSpPr>
            <a:cxnSpLocks noChangeShapeType="1"/>
          </p:cNvCxnSpPr>
          <p:nvPr/>
        </p:nvCxnSpPr>
        <p:spPr bwMode="auto">
          <a:xfrm>
            <a:off x="6814228" y="8189473"/>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正方形/長方形 19">
            <a:extLst>
              <a:ext uri="{FF2B5EF4-FFF2-40B4-BE49-F238E27FC236}">
                <a16:creationId xmlns:a16="http://schemas.microsoft.com/office/drawing/2014/main" id="{BA9C0E23-BFA8-8BFD-3FE3-2FD75A3B1A3F}"/>
              </a:ext>
            </a:extLst>
          </p:cNvPr>
          <p:cNvSpPr>
            <a:spLocks noChangeArrowheads="1"/>
          </p:cNvSpPr>
          <p:nvPr/>
        </p:nvSpPr>
        <p:spPr bwMode="auto">
          <a:xfrm>
            <a:off x="6809465"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8" name="テキスト ボックス 47">
            <a:extLst>
              <a:ext uri="{FF2B5EF4-FFF2-40B4-BE49-F238E27FC236}">
                <a16:creationId xmlns:a16="http://schemas.microsoft.com/office/drawing/2014/main" id="{9B749095-3AC3-1F73-6E22-736ACDED9D6C}"/>
              </a:ext>
            </a:extLst>
          </p:cNvPr>
          <p:cNvSpPr txBox="1"/>
          <p:nvPr/>
        </p:nvSpPr>
        <p:spPr>
          <a:xfrm>
            <a:off x="6769768" y="8359286"/>
            <a:ext cx="1700921" cy="969496"/>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設置面積が</a:t>
            </a:r>
            <a:endParaRPr kumimoji="1" lang="en-US" altLang="ja-JP" sz="1400" dirty="0">
              <a:latin typeface="Meiryo UI" panose="020B0604030504040204" pitchFamily="50" charset="-128"/>
              <a:ea typeface="Meiryo UI" panose="020B0604030504040204" pitchFamily="50" charset="-128"/>
            </a:endParaRPr>
          </a:p>
          <a:p>
            <a:r>
              <a:rPr kumimoji="1" lang="ja-JP" altLang="en-US" sz="1400" b="1" u="sng" dirty="0">
                <a:latin typeface="Meiryo UI" panose="020B0604030504040204" pitchFamily="50" charset="-128"/>
                <a:ea typeface="Meiryo UI" panose="020B0604030504040204" pitchFamily="50" charset="-128"/>
              </a:rPr>
              <a:t>従来の約</a:t>
            </a:r>
            <a:r>
              <a:rPr kumimoji="1" lang="en-US" altLang="ja-JP" b="1" u="sng" dirty="0">
                <a:latin typeface="Meiryo UI" panose="020B0604030504040204" pitchFamily="50" charset="-128"/>
                <a:ea typeface="Meiryo UI" panose="020B0604030504040204" pitchFamily="50" charset="-128"/>
              </a:rPr>
              <a:t>83</a:t>
            </a:r>
            <a:r>
              <a:rPr kumimoji="1" lang="ja-JP" altLang="en-US" sz="1400" b="1" u="sng"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に！</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入れ替えにも最適</a:t>
            </a:r>
          </a:p>
        </p:txBody>
      </p:sp>
      <p:sp>
        <p:nvSpPr>
          <p:cNvPr id="49" name="テキスト ボックス 48">
            <a:extLst>
              <a:ext uri="{FF2B5EF4-FFF2-40B4-BE49-F238E27FC236}">
                <a16:creationId xmlns:a16="http://schemas.microsoft.com/office/drawing/2014/main" id="{47CB0018-1DBA-3BDF-50F0-DA32721DB278}"/>
              </a:ext>
            </a:extLst>
          </p:cNvPr>
          <p:cNvSpPr txBox="1"/>
          <p:nvPr/>
        </p:nvSpPr>
        <p:spPr>
          <a:xfrm>
            <a:off x="9385225" y="1542990"/>
            <a:ext cx="2185989" cy="615553"/>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endParaRPr lang="en-US" altLang="ja-JP" sz="1000" dirty="0">
              <a:effectLst/>
              <a:latin typeface="HGPｺﾞｼｯｸM" panose="020B0600000000000000" pitchFamily="50" charset="-128"/>
              <a:ea typeface="HGPｺﾞｼｯｸM" panose="020B0600000000000000" pitchFamily="50" charset="-128"/>
            </a:endParaRPr>
          </a:p>
          <a:p>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latin typeface="HGP創英角ｺﾞｼｯｸUB" panose="020B0900000000000000" pitchFamily="50" charset="-128"/>
                <a:ea typeface="HGP創英角ｺﾞｼｯｸUB" panose="020B0900000000000000" pitchFamily="50" charset="-128"/>
              </a:rPr>
              <a:t>26</a:t>
            </a:r>
            <a:r>
              <a:rPr lang="en-US" altLang="ja-JP" sz="2000" dirty="0">
                <a:effectLst/>
                <a:latin typeface="HGP創英角ｺﾞｼｯｸUB" panose="020B0900000000000000" pitchFamily="50" charset="-128"/>
                <a:ea typeface="HGP創英角ｺﾞｼｯｸUB" panose="020B0900000000000000" pitchFamily="50" charset="-128"/>
              </a:rPr>
              <a:t>0kPa</a:t>
            </a:r>
            <a:endParaRPr lang="ja-JP" altLang="en-US" sz="2000" dirty="0">
              <a:effectLst/>
              <a:latin typeface="HGP創英角ｺﾞｼｯｸUB" panose="020B0900000000000000" pitchFamily="50" charset="-128"/>
              <a:ea typeface="HGP創英角ｺﾞｼｯｸUB"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4" name="テキスト ボックス 53">
            <a:extLst>
              <a:ext uri="{FF2B5EF4-FFF2-40B4-BE49-F238E27FC236}">
                <a16:creationId xmlns:a16="http://schemas.microsoft.com/office/drawing/2014/main" id="{3662B3E8-B428-B947-D556-6DB4A00FAEF4}"/>
              </a:ext>
            </a:extLst>
          </p:cNvPr>
          <p:cNvSpPr txBox="1"/>
          <p:nvPr/>
        </p:nvSpPr>
        <p:spPr>
          <a:xfrm>
            <a:off x="10585469" y="1824586"/>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創英角ｺﾞｼｯｸUB" panose="020B0900000000000000" pitchFamily="50" charset="-128"/>
                <a:ea typeface="HGP創英角ｺﾞｼｯｸUB" panose="020B0900000000000000" pitchFamily="50" charset="-128"/>
              </a:rPr>
              <a:t>300kPa</a:t>
            </a:r>
            <a:endParaRPr lang="ja-JP" altLang="en-US" sz="3600" dirty="0">
              <a:solidFill>
                <a:srgbClr val="3D4A83"/>
              </a:solidFill>
              <a:effectLst/>
              <a:latin typeface="HGP創英角ｺﾞｼｯｸUB" panose="020B0900000000000000" pitchFamily="50" charset="-128"/>
              <a:ea typeface="HGP創英角ｺﾞｼｯｸUB" panose="020B0900000000000000" pitchFamily="50" charset="-128"/>
            </a:endParaRPr>
          </a:p>
        </p:txBody>
      </p:sp>
      <p:sp>
        <p:nvSpPr>
          <p:cNvPr id="56" name="矢印: 右 55">
            <a:extLst>
              <a:ext uri="{FF2B5EF4-FFF2-40B4-BE49-F238E27FC236}">
                <a16:creationId xmlns:a16="http://schemas.microsoft.com/office/drawing/2014/main" id="{3D5BD85C-04FB-1AB5-00F8-876741A88AFC}"/>
              </a:ext>
            </a:extLst>
          </p:cNvPr>
          <p:cNvSpPr/>
          <p:nvPr/>
        </p:nvSpPr>
        <p:spPr>
          <a:xfrm>
            <a:off x="10404819" y="1970114"/>
            <a:ext cx="400190" cy="355064"/>
          </a:xfrm>
          <a:prstGeom prst="rightArrow">
            <a:avLst>
              <a:gd name="adj1" fmla="val 50000"/>
              <a:gd name="adj2" fmla="val 67610"/>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descr="グラフ, ダイアグラム&#10;&#10;AI によって生成されたコンテンツは間違っている可能性があります。">
            <a:extLst>
              <a:ext uri="{FF2B5EF4-FFF2-40B4-BE49-F238E27FC236}">
                <a16:creationId xmlns:a16="http://schemas.microsoft.com/office/drawing/2014/main" id="{0D7A17A4-2B6D-14AF-0261-F6BA9EE3E108}"/>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17163"/>
          <a:stretch/>
        </p:blipFill>
        <p:spPr bwMode="auto">
          <a:xfrm>
            <a:off x="9396215" y="2429037"/>
            <a:ext cx="2312484" cy="1050749"/>
          </a:xfrm>
          <a:prstGeom prst="rect">
            <a:avLst/>
          </a:prstGeom>
          <a:noFill/>
          <a:ln>
            <a:noFill/>
          </a:ln>
          <a:extLst>
            <a:ext uri="{53640926-AAD7-44D8-BBD7-CCE9431645EC}">
              <a14:shadowObscured xmlns:a14="http://schemas.microsoft.com/office/drawing/2010/main"/>
            </a:ext>
          </a:extLst>
        </p:spPr>
      </p:pic>
      <p:sp>
        <p:nvSpPr>
          <p:cNvPr id="59" name="テキスト ボックス 274">
            <a:extLst>
              <a:ext uri="{FF2B5EF4-FFF2-40B4-BE49-F238E27FC236}">
                <a16:creationId xmlns:a16="http://schemas.microsoft.com/office/drawing/2014/main" id="{C0DF70CE-7652-83FC-B1FA-464672EE76C6}"/>
              </a:ext>
            </a:extLst>
          </p:cNvPr>
          <p:cNvSpPr txBox="1"/>
          <p:nvPr/>
        </p:nvSpPr>
        <p:spPr>
          <a:xfrm>
            <a:off x="11611328" y="2447364"/>
            <a:ext cx="1190272"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条件］</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給水元圧</a:t>
            </a:r>
            <a:r>
              <a:rPr lang="en-US" altLang="ja-JP" sz="600" dirty="0">
                <a:latin typeface="メイリオ" panose="020B0604030504040204" pitchFamily="50" charset="-128"/>
                <a:ea typeface="メイリオ" panose="020B0604030504040204" pitchFamily="50" charset="-128"/>
              </a:rPr>
              <a:t>350kPa</a:t>
            </a:r>
            <a:r>
              <a:rPr lang="ja-JP" altLang="en-US" sz="600" dirty="0">
                <a:latin typeface="メイリオ" panose="020B0604030504040204" pitchFamily="50" charset="-128"/>
                <a:ea typeface="メイリオ" panose="020B0604030504040204" pitchFamily="50" charset="-128"/>
              </a:rPr>
              <a:t>、</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レクト出湯、 架橋ポリエ</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がり。</a:t>
            </a:r>
            <a:endParaRPr kumimoji="1" lang="ja-JP" altLang="en-US" sz="600" dirty="0">
              <a:latin typeface="メイリオ" panose="020B0604030504040204" pitchFamily="50" charset="-128"/>
              <a:ea typeface="メイリオ" panose="020B0604030504040204" pitchFamily="50" charset="-128"/>
            </a:endParaRPr>
          </a:p>
        </p:txBody>
      </p:sp>
      <p:sp>
        <p:nvSpPr>
          <p:cNvPr id="60" name="吹き出し: 円形 59">
            <a:extLst>
              <a:ext uri="{FF2B5EF4-FFF2-40B4-BE49-F238E27FC236}">
                <a16:creationId xmlns:a16="http://schemas.microsoft.com/office/drawing/2014/main" id="{51AA8CE9-BC55-BF51-C167-151E6B5CD7B8}"/>
              </a:ext>
            </a:extLst>
          </p:cNvPr>
          <p:cNvSpPr/>
          <p:nvPr/>
        </p:nvSpPr>
        <p:spPr>
          <a:xfrm>
            <a:off x="12160142" y="1509099"/>
            <a:ext cx="518040" cy="373208"/>
          </a:xfrm>
          <a:prstGeom prst="wedgeEllipseCallout">
            <a:avLst>
              <a:gd name="adj1" fmla="val -54844"/>
              <a:gd name="adj2" fmla="val 5234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61" name="正方形/長方形 60">
            <a:extLst>
              <a:ext uri="{FF2B5EF4-FFF2-40B4-BE49-F238E27FC236}">
                <a16:creationId xmlns:a16="http://schemas.microsoft.com/office/drawing/2014/main" id="{778F0251-2BE2-C073-0DF1-2CCB500485AA}"/>
              </a:ext>
            </a:extLst>
          </p:cNvPr>
          <p:cNvSpPr/>
          <p:nvPr/>
        </p:nvSpPr>
        <p:spPr>
          <a:xfrm>
            <a:off x="12145689" y="1548871"/>
            <a:ext cx="546945" cy="350609"/>
          </a:xfrm>
          <a:prstGeom prst="rect">
            <a:avLst/>
          </a:prstGeom>
          <a:noFill/>
        </p:spPr>
        <p:txBody>
          <a:bodyPr wrap="none" lIns="91440" tIns="45720" rIns="91440" bIns="45720">
            <a:spAutoFit/>
          </a:bodyPr>
          <a:lstStyle/>
          <a:p>
            <a:pPr algn="ctr">
              <a:lnSpc>
                <a:spcPts val="1000"/>
              </a:lnSpc>
            </a:pPr>
            <a:r>
              <a:rPr lang="ja-JP" altLang="en-US" sz="800" b="0" cap="none" spc="0" dirty="0">
                <a:ln w="0"/>
                <a:solidFill>
                  <a:schemeClr val="bg1"/>
                </a:solidFill>
                <a:effectLst>
                  <a:outerShdw blurRad="38100" dist="19050" dir="2700000" algn="tl" rotWithShape="0">
                    <a:schemeClr val="dk1">
                      <a:alpha val="40000"/>
                    </a:schemeClr>
                  </a:outerShdw>
                </a:effectLst>
              </a:rPr>
              <a:t>約</a:t>
            </a:r>
            <a:r>
              <a:rPr lang="en-US" altLang="ja-JP" sz="1200" b="0" cap="none" spc="0" dirty="0">
                <a:ln w="0"/>
                <a:solidFill>
                  <a:schemeClr val="bg1"/>
                </a:solidFill>
                <a:effectLst>
                  <a:outerShdw blurRad="38100" dist="19050" dir="2700000" algn="tl" rotWithShape="0">
                    <a:schemeClr val="dk1">
                      <a:alpha val="40000"/>
                    </a:schemeClr>
                  </a:outerShdw>
                </a:effectLst>
              </a:rPr>
              <a:t>15</a:t>
            </a:r>
            <a:r>
              <a:rPr lang="ja-JP" altLang="en-US" sz="800" b="0" cap="none" spc="0" dirty="0">
                <a:ln w="0"/>
                <a:solidFill>
                  <a:schemeClr val="bg1"/>
                </a:solidFill>
                <a:effectLst>
                  <a:outerShdw blurRad="38100" dist="19050" dir="2700000" algn="tl" rotWithShape="0">
                    <a:schemeClr val="dk1">
                      <a:alpha val="40000"/>
                    </a:schemeClr>
                  </a:outerShdw>
                </a:effectLst>
              </a:rPr>
              <a:t>％</a:t>
            </a:r>
            <a:endParaRPr lang="en-US" altLang="ja-JP" sz="800" b="0" cap="none" spc="0" dirty="0">
              <a:ln w="0"/>
              <a:solidFill>
                <a:schemeClr val="bg1"/>
              </a:solidFill>
              <a:effectLst>
                <a:outerShdw blurRad="38100" dist="19050" dir="2700000" algn="tl" rotWithShape="0">
                  <a:schemeClr val="dk1">
                    <a:alpha val="40000"/>
                  </a:schemeClr>
                </a:outerShdw>
              </a:effectLst>
            </a:endParaRPr>
          </a:p>
          <a:p>
            <a:pPr algn="ctr">
              <a:lnSpc>
                <a:spcPts val="1000"/>
              </a:lnSpc>
            </a:pPr>
            <a:r>
              <a:rPr lang="en-US" altLang="ja-JP" sz="1000" b="0" cap="none" spc="0" dirty="0">
                <a:ln w="0"/>
                <a:solidFill>
                  <a:schemeClr val="bg1"/>
                </a:solidFill>
                <a:effectLst>
                  <a:outerShdw blurRad="38100" dist="19050" dir="2700000" algn="tl" rotWithShape="0">
                    <a:schemeClr val="dk1">
                      <a:alpha val="40000"/>
                    </a:schemeClr>
                  </a:outerShdw>
                </a:effectLst>
              </a:rPr>
              <a:t>UP</a:t>
            </a:r>
            <a:endParaRPr lang="ja-JP" altLang="en-US" sz="1000" b="0" cap="none" spc="0" dirty="0">
              <a:ln w="0"/>
              <a:solidFill>
                <a:schemeClr val="bg1"/>
              </a:solidFill>
              <a:effectLst>
                <a:outerShdw blurRad="38100" dist="19050" dir="2700000" algn="tl" rotWithShape="0">
                  <a:schemeClr val="dk1">
                    <a:alpha val="40000"/>
                  </a:schemeClr>
                </a:outerShdw>
              </a:effectLst>
            </a:endParaRPr>
          </a:p>
        </p:txBody>
      </p:sp>
      <p:pic>
        <p:nvPicPr>
          <p:cNvPr id="51" name="図 50" descr="ドアが開いている冷蔵庫&#10;&#10;AI 生成コンテンツは誤りを含む可能性があります。">
            <a:extLst>
              <a:ext uri="{FF2B5EF4-FFF2-40B4-BE49-F238E27FC236}">
                <a16:creationId xmlns:a16="http://schemas.microsoft.com/office/drawing/2014/main" id="{A1751423-2FFB-F4A0-4B81-9DC3CCACCDE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71069" y="772515"/>
            <a:ext cx="1088147" cy="2790666"/>
          </a:xfrm>
          <a:prstGeom prst="rect">
            <a:avLst/>
          </a:prstGeom>
        </p:spPr>
      </p:pic>
      <p:pic>
        <p:nvPicPr>
          <p:cNvPr id="53" name="図 52" descr="ファン, デバイス, 器具, オーブン が含まれている画像&#10;&#10;AI 生成コンテンツは誤りを含む可能性があります。">
            <a:extLst>
              <a:ext uri="{FF2B5EF4-FFF2-40B4-BE49-F238E27FC236}">
                <a16:creationId xmlns:a16="http://schemas.microsoft.com/office/drawing/2014/main" id="{6D908944-151B-676A-7E8D-911183FE4B1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55523" y="2581681"/>
            <a:ext cx="1067134" cy="913027"/>
          </a:xfrm>
          <a:prstGeom prst="rect">
            <a:avLst/>
          </a:prstGeom>
        </p:spPr>
      </p:pic>
      <p:sp>
        <p:nvSpPr>
          <p:cNvPr id="62" name="Rectangle 61">
            <a:extLst>
              <a:ext uri="{FF2B5EF4-FFF2-40B4-BE49-F238E27FC236}">
                <a16:creationId xmlns:a16="http://schemas.microsoft.com/office/drawing/2014/main" id="{B7482692-DA72-6425-D399-F05F775AE7BA}"/>
              </a:ext>
            </a:extLst>
          </p:cNvPr>
          <p:cNvSpPr>
            <a:spLocks/>
          </p:cNvSpPr>
          <p:nvPr/>
        </p:nvSpPr>
        <p:spPr bwMode="auto">
          <a:xfrm>
            <a:off x="438802" y="1120801"/>
            <a:ext cx="1778833" cy="5637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defPPr>
              <a:defRPr lang="en-US"/>
            </a:defPPr>
            <a:lvl1pPr marL="0" algn="l" defTabSz="457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742950" indent="-285750" algn="l" defTabSz="457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1143000" indent="-228600" algn="l" defTabSz="457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600200" indent="-228600" algn="l" defTabSz="457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2057400" indent="-228600" algn="l" defTabSz="457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457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971800" indent="-228600" algn="l" defTabSz="457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429000" indent="-228600" algn="l" defTabSz="457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886200" indent="-228600" algn="l" defTabSz="457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a:lnSpc>
                <a:spcPct val="115000"/>
              </a:lnSpc>
              <a:spcBef>
                <a:spcPct val="0"/>
              </a:spcBef>
              <a:buSz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パワフル給湯＆</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algn="ctr">
              <a:lnSpc>
                <a:spcPct val="115000"/>
              </a:lnSpc>
              <a:spcBef>
                <a:spcPct val="0"/>
              </a:spcBef>
              <a:buSz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省スペース・スリムタイプ</a:t>
            </a:r>
          </a:p>
        </p:txBody>
      </p:sp>
      <p:pic>
        <p:nvPicPr>
          <p:cNvPr id="128" name="図 127" descr="テキスト&#10;&#10;AI 生成コンテンツは誤りを含む可能性があります。">
            <a:extLst>
              <a:ext uri="{FF2B5EF4-FFF2-40B4-BE49-F238E27FC236}">
                <a16:creationId xmlns:a16="http://schemas.microsoft.com/office/drawing/2014/main" id="{6EB515C1-608A-2F14-2E0F-35054A613DA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581440" y="8327488"/>
            <a:ext cx="1335020" cy="1124227"/>
          </a:xfrm>
          <a:prstGeom prst="rect">
            <a:avLst/>
          </a:prstGeom>
        </p:spPr>
      </p:pic>
      <p:pic>
        <p:nvPicPr>
          <p:cNvPr id="130" name="図 129" descr="グラフィカル ユーザー インターフェイス&#10;&#10;AI 生成コンテンツは誤りを含む可能性があります。">
            <a:extLst>
              <a:ext uri="{FF2B5EF4-FFF2-40B4-BE49-F238E27FC236}">
                <a16:creationId xmlns:a16="http://schemas.microsoft.com/office/drawing/2014/main" id="{D2D0F2F1-993E-A82A-1843-A6E29E4F2C56}"/>
              </a:ext>
            </a:extLst>
          </p:cNvPr>
          <p:cNvPicPr>
            <a:picLocks noChangeAspect="1"/>
          </p:cNvPicPr>
          <p:nvPr/>
        </p:nvPicPr>
        <p:blipFill>
          <a:blip r:embed="rId20" cstate="print">
            <a:extLst>
              <a:ext uri="{28A0092B-C50C-407E-A947-70E740481C1C}">
                <a14:useLocalDpi xmlns:a14="http://schemas.microsoft.com/office/drawing/2010/main" val="0"/>
              </a:ext>
            </a:extLst>
          </a:blip>
          <a:srcRect t="28493"/>
          <a:stretch>
            <a:fillRect/>
          </a:stretch>
        </p:blipFill>
        <p:spPr>
          <a:xfrm>
            <a:off x="10013201" y="8348680"/>
            <a:ext cx="1100330" cy="1091949"/>
          </a:xfrm>
          <a:prstGeom prst="rect">
            <a:avLst/>
          </a:prstGeom>
        </p:spPr>
      </p:pic>
      <p:pic>
        <p:nvPicPr>
          <p:cNvPr id="132" name="図 131" descr="テキスト&#10;&#10;AI 生成コンテンツは誤りを含む可能性があります。">
            <a:extLst>
              <a:ext uri="{FF2B5EF4-FFF2-40B4-BE49-F238E27FC236}">
                <a16:creationId xmlns:a16="http://schemas.microsoft.com/office/drawing/2014/main" id="{9E0D3F16-D091-FB0B-895A-95D471984D47}"/>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109645" y="8341269"/>
            <a:ext cx="1570133" cy="696919"/>
          </a:xfrm>
          <a:prstGeom prst="rect">
            <a:avLst/>
          </a:prstGeom>
        </p:spPr>
      </p:pic>
      <p:cxnSp>
        <p:nvCxnSpPr>
          <p:cNvPr id="134" name="直線コネクタ 133">
            <a:extLst>
              <a:ext uri="{FF2B5EF4-FFF2-40B4-BE49-F238E27FC236}">
                <a16:creationId xmlns:a16="http://schemas.microsoft.com/office/drawing/2014/main" id="{CD0AE2AB-7D75-9C9C-7953-2959D76C4976}"/>
              </a:ext>
            </a:extLst>
          </p:cNvPr>
          <p:cNvCxnSpPr>
            <a:cxnSpLocks/>
          </p:cNvCxnSpPr>
          <p:nvPr/>
        </p:nvCxnSpPr>
        <p:spPr>
          <a:xfrm>
            <a:off x="9900144" y="9107905"/>
            <a:ext cx="289063" cy="120241"/>
          </a:xfrm>
          <a:prstGeom prst="line">
            <a:avLst/>
          </a:prstGeom>
          <a:ln>
            <a:solidFill>
              <a:srgbClr val="E79D9D"/>
            </a:solidFill>
            <a:tailEnd type="oval"/>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EA738222-A289-7439-E608-5E9D556CC567}"/>
              </a:ext>
            </a:extLst>
          </p:cNvPr>
          <p:cNvCxnSpPr>
            <a:cxnSpLocks/>
          </p:cNvCxnSpPr>
          <p:nvPr/>
        </p:nvCxnSpPr>
        <p:spPr>
          <a:xfrm flipH="1">
            <a:off x="11081083" y="9034061"/>
            <a:ext cx="312821" cy="182907"/>
          </a:xfrm>
          <a:prstGeom prst="line">
            <a:avLst/>
          </a:prstGeom>
          <a:ln>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45" name="正方形/長方形 144">
            <a:extLst>
              <a:ext uri="{FF2B5EF4-FFF2-40B4-BE49-F238E27FC236}">
                <a16:creationId xmlns:a16="http://schemas.microsoft.com/office/drawing/2014/main" id="{F068ADA6-2177-F4B3-0C24-B47E55669410}"/>
              </a:ext>
            </a:extLst>
          </p:cNvPr>
          <p:cNvSpPr/>
          <p:nvPr/>
        </p:nvSpPr>
        <p:spPr>
          <a:xfrm>
            <a:off x="11152018" y="8385978"/>
            <a:ext cx="1465846" cy="600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4" name="図 143">
            <a:extLst>
              <a:ext uri="{FF2B5EF4-FFF2-40B4-BE49-F238E27FC236}">
                <a16:creationId xmlns:a16="http://schemas.microsoft.com/office/drawing/2014/main" id="{9DC394E1-2292-CCCE-B36B-E4E4F6E19218}"/>
              </a:ext>
            </a:extLst>
          </p:cNvPr>
          <p:cNvPicPr>
            <a:picLocks noChangeAspect="1"/>
          </p:cNvPicPr>
          <p:nvPr/>
        </p:nvPicPr>
        <p:blipFill>
          <a:blip r:embed="rId22"/>
          <a:stretch>
            <a:fillRect/>
          </a:stretch>
        </p:blipFill>
        <p:spPr>
          <a:xfrm>
            <a:off x="11162575" y="8417536"/>
            <a:ext cx="1465243" cy="516385"/>
          </a:xfrm>
          <a:prstGeom prst="rect">
            <a:avLst/>
          </a:prstGeom>
        </p:spPr>
      </p:pic>
      <p:sp>
        <p:nvSpPr>
          <p:cNvPr id="3" name="テキスト ボックス 6">
            <a:extLst>
              <a:ext uri="{FF2B5EF4-FFF2-40B4-BE49-F238E27FC236}">
                <a16:creationId xmlns:a16="http://schemas.microsoft.com/office/drawing/2014/main" id="{BF15E098-2C2E-5D41-7F6D-628E9C08BE6A}"/>
              </a:ext>
            </a:extLst>
          </p:cNvPr>
          <p:cNvSpPr txBox="1">
            <a:spLocks noChangeArrowheads="1"/>
          </p:cNvSpPr>
          <p:nvPr/>
        </p:nvSpPr>
        <p:spPr bwMode="auto">
          <a:xfrm>
            <a:off x="11440354" y="6170567"/>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aphicFrame>
        <p:nvGraphicFramePr>
          <p:cNvPr id="41" name="表 40">
            <a:extLst>
              <a:ext uri="{FF2B5EF4-FFF2-40B4-BE49-F238E27FC236}">
                <a16:creationId xmlns:a16="http://schemas.microsoft.com/office/drawing/2014/main" id="{204300A9-ED54-CD65-FA41-D7BA0998E838}"/>
              </a:ext>
            </a:extLst>
          </p:cNvPr>
          <p:cNvGraphicFramePr>
            <a:graphicFrameLocks noGrp="1"/>
          </p:cNvGraphicFramePr>
          <p:nvPr>
            <p:extLst>
              <p:ext uri="{D42A27DB-BD31-4B8C-83A1-F6EECF244321}">
                <p14:modId xmlns:p14="http://schemas.microsoft.com/office/powerpoint/2010/main" val="396587939"/>
              </p:ext>
            </p:extLst>
          </p:nvPr>
        </p:nvGraphicFramePr>
        <p:xfrm>
          <a:off x="6863563" y="5102083"/>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grpSp>
        <p:nvGrpSpPr>
          <p:cNvPr id="42" name="グループ化 41">
            <a:extLst>
              <a:ext uri="{FF2B5EF4-FFF2-40B4-BE49-F238E27FC236}">
                <a16:creationId xmlns:a16="http://schemas.microsoft.com/office/drawing/2014/main" id="{8DC4A41B-7DA1-0AEB-5616-231FFF462DB5}"/>
              </a:ext>
            </a:extLst>
          </p:cNvPr>
          <p:cNvGrpSpPr/>
          <p:nvPr/>
        </p:nvGrpSpPr>
        <p:grpSpPr>
          <a:xfrm>
            <a:off x="5963859" y="4147035"/>
            <a:ext cx="591636" cy="1228988"/>
            <a:chOff x="4553023" y="4890757"/>
            <a:chExt cx="1018959" cy="2116656"/>
          </a:xfrm>
        </p:grpSpPr>
        <p:pic>
          <p:nvPicPr>
            <p:cNvPr id="50" name="Picture 2" descr="「スマートフォン」の画像検索結果">
              <a:extLst>
                <a:ext uri="{FF2B5EF4-FFF2-40B4-BE49-F238E27FC236}">
                  <a16:creationId xmlns:a16="http://schemas.microsoft.com/office/drawing/2014/main" id="{5B0A0E92-819B-C00A-3057-CD045454CCA1}"/>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図 51">
              <a:extLst>
                <a:ext uri="{FF2B5EF4-FFF2-40B4-BE49-F238E27FC236}">
                  <a16:creationId xmlns:a16="http://schemas.microsoft.com/office/drawing/2014/main" id="{CD1B59A4-D7E4-B5F9-C587-D4CF5B51DBAD}"/>
                </a:ext>
              </a:extLst>
            </p:cNvPr>
            <p:cNvPicPr>
              <a:picLocks noChangeAspect="1"/>
            </p:cNvPicPr>
            <p:nvPr/>
          </p:nvPicPr>
          <p:blipFill rotWithShape="1">
            <a:blip r:embed="rId24"/>
            <a:srcRect b="20647"/>
            <a:stretch/>
          </p:blipFill>
          <p:spPr>
            <a:xfrm>
              <a:off x="4652057" y="5196348"/>
              <a:ext cx="763793" cy="1533426"/>
            </a:xfrm>
            <a:prstGeom prst="rect">
              <a:avLst/>
            </a:prstGeom>
          </p:spPr>
        </p:pic>
        <p:pic>
          <p:nvPicPr>
            <p:cNvPr id="55" name="図 54">
              <a:extLst>
                <a:ext uri="{FF2B5EF4-FFF2-40B4-BE49-F238E27FC236}">
                  <a16:creationId xmlns:a16="http://schemas.microsoft.com/office/drawing/2014/main" id="{405DBFDD-5814-788C-DCF1-CC9068235B56}"/>
                </a:ext>
              </a:extLst>
            </p:cNvPr>
            <p:cNvPicPr>
              <a:picLocks noChangeAspect="1"/>
            </p:cNvPicPr>
            <p:nvPr/>
          </p:nvPicPr>
          <p:blipFill rotWithShape="1">
            <a:blip r:embed="rId24"/>
            <a:srcRect t="93213"/>
            <a:stretch/>
          </p:blipFill>
          <p:spPr>
            <a:xfrm>
              <a:off x="4644106" y="6594445"/>
              <a:ext cx="766167" cy="131560"/>
            </a:xfrm>
            <a:prstGeom prst="rect">
              <a:avLst/>
            </a:prstGeom>
          </p:spPr>
        </p:pic>
      </p:grpSp>
      <p:pic>
        <p:nvPicPr>
          <p:cNvPr id="63" name="図 62">
            <a:extLst>
              <a:ext uri="{FF2B5EF4-FFF2-40B4-BE49-F238E27FC236}">
                <a16:creationId xmlns:a16="http://schemas.microsoft.com/office/drawing/2014/main" id="{F2EC8048-D1C4-509F-7861-E4444C101C22}"/>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129" name="テキスト ボックス 8">
            <a:extLst>
              <a:ext uri="{FF2B5EF4-FFF2-40B4-BE49-F238E27FC236}">
                <a16:creationId xmlns:a16="http://schemas.microsoft.com/office/drawing/2014/main" id="{76BA306B-FC06-7E8C-85FE-9540B511B86C}"/>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31" name="テキスト ボックス 289">
            <a:extLst>
              <a:ext uri="{FF2B5EF4-FFF2-40B4-BE49-F238E27FC236}">
                <a16:creationId xmlns:a16="http://schemas.microsoft.com/office/drawing/2014/main" id="{8083EF09-7791-B2BE-8DB8-D1F126D82496}"/>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33" name="正方形/長方形 290">
            <a:extLst>
              <a:ext uri="{FF2B5EF4-FFF2-40B4-BE49-F238E27FC236}">
                <a16:creationId xmlns:a16="http://schemas.microsoft.com/office/drawing/2014/main" id="{B5530516-501F-A9A3-3B93-9D6D388EF242}"/>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35" name="正方形/長方形 291">
            <a:extLst>
              <a:ext uri="{FF2B5EF4-FFF2-40B4-BE49-F238E27FC236}">
                <a16:creationId xmlns:a16="http://schemas.microsoft.com/office/drawing/2014/main" id="{94E28AAE-5A2C-FCEA-2EBF-EC4EA2C6A002}"/>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37" name="テキスト ボックス 292">
            <a:extLst>
              <a:ext uri="{FF2B5EF4-FFF2-40B4-BE49-F238E27FC236}">
                <a16:creationId xmlns:a16="http://schemas.microsoft.com/office/drawing/2014/main" id="{443DB72E-23DC-6F55-322F-A27D5072B03B}"/>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38" name="テキスト ボックス 293">
            <a:extLst>
              <a:ext uri="{FF2B5EF4-FFF2-40B4-BE49-F238E27FC236}">
                <a16:creationId xmlns:a16="http://schemas.microsoft.com/office/drawing/2014/main" id="{25007749-F7F0-FCE0-373F-79740B36343B}"/>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39" name="角丸四角形 17">
            <a:extLst>
              <a:ext uri="{FF2B5EF4-FFF2-40B4-BE49-F238E27FC236}">
                <a16:creationId xmlns:a16="http://schemas.microsoft.com/office/drawing/2014/main" id="{215D8FC7-A1B0-3BB9-6A75-8CD084BDB386}"/>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40" name="テキスト ボックス 19">
            <a:extLst>
              <a:ext uri="{FF2B5EF4-FFF2-40B4-BE49-F238E27FC236}">
                <a16:creationId xmlns:a16="http://schemas.microsoft.com/office/drawing/2014/main" id="{F8ACCC03-37C8-4CCD-8768-BD8FAD0909B4}"/>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141" name="角丸四角形 305">
            <a:extLst>
              <a:ext uri="{FF2B5EF4-FFF2-40B4-BE49-F238E27FC236}">
                <a16:creationId xmlns:a16="http://schemas.microsoft.com/office/drawing/2014/main" id="{2FF8D872-181F-84AE-2986-DC95F407D3A6}"/>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42" name="テキスト ボックス 258">
            <a:extLst>
              <a:ext uri="{FF2B5EF4-FFF2-40B4-BE49-F238E27FC236}">
                <a16:creationId xmlns:a16="http://schemas.microsoft.com/office/drawing/2014/main" id="{A4ABF98E-5701-6918-FCA2-85686F04BAA1}"/>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43" name="テキスト ボックス 258">
            <a:extLst>
              <a:ext uri="{FF2B5EF4-FFF2-40B4-BE49-F238E27FC236}">
                <a16:creationId xmlns:a16="http://schemas.microsoft.com/office/drawing/2014/main" id="{90F3DD66-629D-931D-AEEB-EC6E39EAEB36}"/>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46" name="角丸四角形 322">
            <a:extLst>
              <a:ext uri="{FF2B5EF4-FFF2-40B4-BE49-F238E27FC236}">
                <a16:creationId xmlns:a16="http://schemas.microsoft.com/office/drawing/2014/main" id="{580FA0BC-1566-254C-003E-6DB07DAABC1E}"/>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47" name="テキスト ボックス 323">
            <a:extLst>
              <a:ext uri="{FF2B5EF4-FFF2-40B4-BE49-F238E27FC236}">
                <a16:creationId xmlns:a16="http://schemas.microsoft.com/office/drawing/2014/main" id="{A0995ADF-2753-FEE5-4E08-2841BBE7C353}"/>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48" name="角丸四角形 325">
            <a:extLst>
              <a:ext uri="{FF2B5EF4-FFF2-40B4-BE49-F238E27FC236}">
                <a16:creationId xmlns:a16="http://schemas.microsoft.com/office/drawing/2014/main" id="{ECDA3F20-8814-F8BE-536D-14125504986F}"/>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149" name="正方形/長方形 148">
            <a:extLst>
              <a:ext uri="{FF2B5EF4-FFF2-40B4-BE49-F238E27FC236}">
                <a16:creationId xmlns:a16="http://schemas.microsoft.com/office/drawing/2014/main" id="{C11982B5-4C5D-3E6B-055C-531D83C9A7FB}"/>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50" name="テキスト ボックス 258">
            <a:extLst>
              <a:ext uri="{FF2B5EF4-FFF2-40B4-BE49-F238E27FC236}">
                <a16:creationId xmlns:a16="http://schemas.microsoft.com/office/drawing/2014/main" id="{7D5D82F2-B83A-D0DF-7B86-D7198FC01190}"/>
              </a:ext>
            </a:extLst>
          </p:cNvPr>
          <p:cNvSpPr txBox="1">
            <a:spLocks noChangeArrowheads="1"/>
          </p:cNvSpPr>
          <p:nvPr/>
        </p:nvSpPr>
        <p:spPr bwMode="auto">
          <a:xfrm>
            <a:off x="95487" y="6449888"/>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151" name="テキスト ボックス 258">
            <a:extLst>
              <a:ext uri="{FF2B5EF4-FFF2-40B4-BE49-F238E27FC236}">
                <a16:creationId xmlns:a16="http://schemas.microsoft.com/office/drawing/2014/main" id="{8CCF8257-0AFF-2509-58D0-4FD7D4A05AE9}"/>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152" name="テキスト ボックス 151">
            <a:extLst>
              <a:ext uri="{FF2B5EF4-FFF2-40B4-BE49-F238E27FC236}">
                <a16:creationId xmlns:a16="http://schemas.microsoft.com/office/drawing/2014/main" id="{3458B95B-FC2E-B78D-A200-17EB06E81732}"/>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153" name="テキスト ボックス 152">
            <a:extLst>
              <a:ext uri="{FF2B5EF4-FFF2-40B4-BE49-F238E27FC236}">
                <a16:creationId xmlns:a16="http://schemas.microsoft.com/office/drawing/2014/main" id="{ACBDC05C-B358-C0A8-4A00-98E3BE8C8405}"/>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154" name="テキスト ボックス 153">
            <a:extLst>
              <a:ext uri="{FF2B5EF4-FFF2-40B4-BE49-F238E27FC236}">
                <a16:creationId xmlns:a16="http://schemas.microsoft.com/office/drawing/2014/main" id="{4A61231C-499D-F1A0-E5DF-542992BF5EAF}"/>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155" name="テキスト ボックス 154">
            <a:extLst>
              <a:ext uri="{FF2B5EF4-FFF2-40B4-BE49-F238E27FC236}">
                <a16:creationId xmlns:a16="http://schemas.microsoft.com/office/drawing/2014/main" id="{D5FAFEAC-044C-2A59-AF56-37C15B912672}"/>
              </a:ext>
            </a:extLst>
          </p:cNvPr>
          <p:cNvSpPr txBox="1"/>
          <p:nvPr/>
        </p:nvSpPr>
        <p:spPr>
          <a:xfrm>
            <a:off x="3247261" y="5205326"/>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157" name="テキスト ボックス 156">
            <a:extLst>
              <a:ext uri="{FF2B5EF4-FFF2-40B4-BE49-F238E27FC236}">
                <a16:creationId xmlns:a16="http://schemas.microsoft.com/office/drawing/2014/main" id="{78207C68-0172-85DB-735A-23523C7A0CA4}"/>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158" name="テキスト ボックス 157">
            <a:extLst>
              <a:ext uri="{FF2B5EF4-FFF2-40B4-BE49-F238E27FC236}">
                <a16:creationId xmlns:a16="http://schemas.microsoft.com/office/drawing/2014/main" id="{3A80A2EA-5854-74C8-2FD7-AE1FD6A6BD89}"/>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165" name="直線コネクタ 164">
            <a:extLst>
              <a:ext uri="{FF2B5EF4-FFF2-40B4-BE49-F238E27FC236}">
                <a16:creationId xmlns:a16="http://schemas.microsoft.com/office/drawing/2014/main" id="{169F56B9-56FD-0051-4D7A-4FAE79F88739}"/>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a:extLst>
              <a:ext uri="{FF2B5EF4-FFF2-40B4-BE49-F238E27FC236}">
                <a16:creationId xmlns:a16="http://schemas.microsoft.com/office/drawing/2014/main" id="{23AE291E-4A50-E96F-5F23-8FB9D70B7B26}"/>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68" name="テキスト ボックス 258">
            <a:extLst>
              <a:ext uri="{FF2B5EF4-FFF2-40B4-BE49-F238E27FC236}">
                <a16:creationId xmlns:a16="http://schemas.microsoft.com/office/drawing/2014/main" id="{3123B27E-242A-AA54-D584-E28CA881252E}"/>
              </a:ext>
            </a:extLst>
          </p:cNvPr>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169" name="図 197">
            <a:extLst>
              <a:ext uri="{FF2B5EF4-FFF2-40B4-BE49-F238E27FC236}">
                <a16:creationId xmlns:a16="http://schemas.microsoft.com/office/drawing/2014/main" id="{5F3DB1C0-261B-2B84-7EAF-9CFEA150018E}"/>
              </a:ext>
            </a:extLst>
          </p:cNvPr>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テキスト ボックス 306">
            <a:extLst>
              <a:ext uri="{FF2B5EF4-FFF2-40B4-BE49-F238E27FC236}">
                <a16:creationId xmlns:a16="http://schemas.microsoft.com/office/drawing/2014/main" id="{962230F1-50BC-0BF3-069A-DC8BDFCA6BFE}"/>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171" name="図 170">
            <a:extLst>
              <a:ext uri="{FF2B5EF4-FFF2-40B4-BE49-F238E27FC236}">
                <a16:creationId xmlns:a16="http://schemas.microsoft.com/office/drawing/2014/main" id="{4B26C235-6E88-D975-C6AC-16160A2E1C0B}"/>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172" name="テキスト ボックス 203">
            <a:extLst>
              <a:ext uri="{FF2B5EF4-FFF2-40B4-BE49-F238E27FC236}">
                <a16:creationId xmlns:a16="http://schemas.microsoft.com/office/drawing/2014/main" id="{AFA83E6E-9A6D-6B32-4A9B-EBA06EB90CB1}"/>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173" name="直線コネクタ 9">
            <a:extLst>
              <a:ext uri="{FF2B5EF4-FFF2-40B4-BE49-F238E27FC236}">
                <a16:creationId xmlns:a16="http://schemas.microsoft.com/office/drawing/2014/main" id="{FBD04671-38F3-3F21-67F6-F56A5C2A4AD3}"/>
              </a:ext>
            </a:extLst>
          </p:cNvPr>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正方形/長方形 19">
            <a:extLst>
              <a:ext uri="{FF2B5EF4-FFF2-40B4-BE49-F238E27FC236}">
                <a16:creationId xmlns:a16="http://schemas.microsoft.com/office/drawing/2014/main" id="{93AE7D8B-726C-658A-3C44-0E8C5D9939AE}"/>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175" name="直線コネクタ 9">
            <a:extLst>
              <a:ext uri="{FF2B5EF4-FFF2-40B4-BE49-F238E27FC236}">
                <a16:creationId xmlns:a16="http://schemas.microsoft.com/office/drawing/2014/main" id="{51C5F32B-C73B-EB98-B300-5D1A5357E0E7}"/>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6" name="正方形/長方形 175">
            <a:extLst>
              <a:ext uri="{FF2B5EF4-FFF2-40B4-BE49-F238E27FC236}">
                <a16:creationId xmlns:a16="http://schemas.microsoft.com/office/drawing/2014/main" id="{35FEFB8F-44AA-EDFA-289D-0B2C509B494C}"/>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7" name="直線コネクタ 9">
            <a:extLst>
              <a:ext uri="{FF2B5EF4-FFF2-40B4-BE49-F238E27FC236}">
                <a16:creationId xmlns:a16="http://schemas.microsoft.com/office/drawing/2014/main" id="{8D15DAB7-DA46-3CD2-6664-9A7F6841A1F9}"/>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9" name="直線コネクタ 9">
            <a:extLst>
              <a:ext uri="{FF2B5EF4-FFF2-40B4-BE49-F238E27FC236}">
                <a16:creationId xmlns:a16="http://schemas.microsoft.com/office/drawing/2014/main" id="{F044A4F1-2B20-C9C6-F395-E3520642DF8D}"/>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0" name="正方形/長方形 19">
            <a:extLst>
              <a:ext uri="{FF2B5EF4-FFF2-40B4-BE49-F238E27FC236}">
                <a16:creationId xmlns:a16="http://schemas.microsoft.com/office/drawing/2014/main" id="{057928AD-7826-A273-F053-A8DF6DB3427B}"/>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81" name="正方形/長方形 180">
            <a:extLst>
              <a:ext uri="{FF2B5EF4-FFF2-40B4-BE49-F238E27FC236}">
                <a16:creationId xmlns:a16="http://schemas.microsoft.com/office/drawing/2014/main" id="{8DB2FDE9-2825-E8A7-4E9E-F170695F0D3D}"/>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182" name="図 181" descr="QR コード&#10;&#10;AI 生成コンテンツは誤りを含む可能性があります。">
            <a:extLst>
              <a:ext uri="{FF2B5EF4-FFF2-40B4-BE49-F238E27FC236}">
                <a16:creationId xmlns:a16="http://schemas.microsoft.com/office/drawing/2014/main" id="{44E02B40-30FF-3614-64C6-875A85C5F55A}"/>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183" name="object 33">
            <a:extLst>
              <a:ext uri="{FF2B5EF4-FFF2-40B4-BE49-F238E27FC236}">
                <a16:creationId xmlns:a16="http://schemas.microsoft.com/office/drawing/2014/main" id="{ADE8D687-B217-B386-9101-2870080235D0}"/>
              </a:ext>
            </a:extLst>
          </p:cNvPr>
          <p:cNvGrpSpPr/>
          <p:nvPr/>
        </p:nvGrpSpPr>
        <p:grpSpPr>
          <a:xfrm>
            <a:off x="6098056" y="7785884"/>
            <a:ext cx="432434" cy="432434"/>
            <a:chOff x="909735" y="2161233"/>
            <a:chExt cx="432434" cy="432434"/>
          </a:xfrm>
        </p:grpSpPr>
        <p:sp>
          <p:nvSpPr>
            <p:cNvPr id="184" name="object 34">
              <a:extLst>
                <a:ext uri="{FF2B5EF4-FFF2-40B4-BE49-F238E27FC236}">
                  <a16:creationId xmlns:a16="http://schemas.microsoft.com/office/drawing/2014/main" id="{4A1D4C12-FB68-16B3-F539-ADF7F58C5AC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85" name="object 35">
              <a:extLst>
                <a:ext uri="{FF2B5EF4-FFF2-40B4-BE49-F238E27FC236}">
                  <a16:creationId xmlns:a16="http://schemas.microsoft.com/office/drawing/2014/main" id="{826B0D61-EDB2-A219-B5C3-F16E4F126107}"/>
                </a:ext>
              </a:extLst>
            </p:cNvPr>
            <p:cNvPicPr/>
            <p:nvPr/>
          </p:nvPicPr>
          <p:blipFill>
            <a:blip r:embed="rId14" cstate="print"/>
            <a:stretch>
              <a:fillRect/>
            </a:stretch>
          </p:blipFill>
          <p:spPr>
            <a:xfrm>
              <a:off x="972442" y="2324323"/>
              <a:ext cx="87109" cy="106311"/>
            </a:xfrm>
            <a:prstGeom prst="rect">
              <a:avLst/>
            </a:prstGeom>
          </p:spPr>
        </p:pic>
        <p:pic>
          <p:nvPicPr>
            <p:cNvPr id="186" name="object 36">
              <a:extLst>
                <a:ext uri="{FF2B5EF4-FFF2-40B4-BE49-F238E27FC236}">
                  <a16:creationId xmlns:a16="http://schemas.microsoft.com/office/drawing/2014/main" id="{941AF602-0FF6-6357-DC71-2C9E2FEF7F27}"/>
                </a:ext>
              </a:extLst>
            </p:cNvPr>
            <p:cNvPicPr/>
            <p:nvPr/>
          </p:nvPicPr>
          <p:blipFill>
            <a:blip r:embed="rId15" cstate="print"/>
            <a:stretch>
              <a:fillRect/>
            </a:stretch>
          </p:blipFill>
          <p:spPr>
            <a:xfrm>
              <a:off x="1079921" y="2323413"/>
              <a:ext cx="199285" cy="107861"/>
            </a:xfrm>
            <a:prstGeom prst="rect">
              <a:avLst/>
            </a:prstGeom>
          </p:spPr>
        </p:pic>
      </p:grpSp>
      <p:sp>
        <p:nvSpPr>
          <p:cNvPr id="191" name="テキスト ボックス 190">
            <a:extLst>
              <a:ext uri="{FF2B5EF4-FFF2-40B4-BE49-F238E27FC236}">
                <a16:creationId xmlns:a16="http://schemas.microsoft.com/office/drawing/2014/main" id="{35F4209C-EE49-DDF6-04DB-9C73B08E3A40}"/>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193" name="直線コネクタ 192">
            <a:extLst>
              <a:ext uri="{FF2B5EF4-FFF2-40B4-BE49-F238E27FC236}">
                <a16:creationId xmlns:a16="http://schemas.microsoft.com/office/drawing/2014/main" id="{12B4A8EC-78F6-A45A-780B-EBB2D02BAE28}"/>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4" name="直線コネクタ 193">
            <a:extLst>
              <a:ext uri="{FF2B5EF4-FFF2-40B4-BE49-F238E27FC236}">
                <a16:creationId xmlns:a16="http://schemas.microsoft.com/office/drawing/2014/main" id="{E6D88639-FEEB-09D7-2F37-6706C8939F8C}"/>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5" name="テキスト ボックス 323">
            <a:extLst>
              <a:ext uri="{FF2B5EF4-FFF2-40B4-BE49-F238E27FC236}">
                <a16:creationId xmlns:a16="http://schemas.microsoft.com/office/drawing/2014/main" id="{8EDC6BDE-82FD-D6B0-2B66-E761BC53821E}"/>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196" name="矢印: 右 195">
            <a:extLst>
              <a:ext uri="{FF2B5EF4-FFF2-40B4-BE49-F238E27FC236}">
                <a16:creationId xmlns:a16="http://schemas.microsoft.com/office/drawing/2014/main" id="{E78AB2D0-319A-D7DC-3D86-B03AE4F18185}"/>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26558"/>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88302"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42085"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40678"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87919" y="6756827"/>
            <a:ext cx="1206686" cy="1644323"/>
          </a:xfrm>
          <a:prstGeom prst="rect">
            <a:avLst/>
          </a:prstGeom>
        </p:spPr>
      </p:pic>
      <p:sp>
        <p:nvSpPr>
          <p:cNvPr id="146" name="テキスト ボックス 145"/>
          <p:cNvSpPr txBox="1"/>
          <p:nvPr/>
        </p:nvSpPr>
        <p:spPr>
          <a:xfrm>
            <a:off x="7015765"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82639"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06776"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62269"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55538"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63171"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27405"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13018"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37594"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21766"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25305"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1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 </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0.64</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30,300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22,400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7,900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71119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12162" y="8465550"/>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38E4B1DC-8D84-D6B7-6BEF-6D1A69DC2D54}"/>
              </a:ext>
            </a:extLst>
          </p:cNvPr>
          <p:cNvSpPr txBox="1"/>
          <p:nvPr/>
        </p:nvSpPr>
        <p:spPr>
          <a:xfrm>
            <a:off x="1872766" y="4928026"/>
            <a:ext cx="1601721" cy="184666"/>
          </a:xfrm>
          <a:prstGeom prst="rect">
            <a:avLst/>
          </a:prstGeom>
          <a:noFill/>
        </p:spPr>
        <p:txBody>
          <a:bodyPr wrap="none" rtlCol="0">
            <a:spAutoFit/>
          </a:bodyPr>
          <a:lstStyle/>
          <a:p>
            <a:r>
              <a:rPr kumimoji="1" lang="en-US" altLang="ja-JP" sz="600" dirty="0"/>
              <a:t>※</a:t>
            </a:r>
            <a:r>
              <a:rPr kumimoji="1" lang="ja-JP" altLang="en-US" sz="600" dirty="0"/>
              <a:t>写真は</a:t>
            </a:r>
            <a:r>
              <a:rPr kumimoji="1" lang="en-US" altLang="ja-JP" sz="600" dirty="0"/>
              <a:t>1</a:t>
            </a:r>
            <a:r>
              <a:rPr kumimoji="1" lang="ja-JP" altLang="en-US" sz="600" dirty="0"/>
              <a:t>缶</a:t>
            </a:r>
            <a:r>
              <a:rPr kumimoji="1" lang="en-US" altLang="ja-JP" sz="600" dirty="0"/>
              <a:t>370L</a:t>
            </a:r>
            <a:r>
              <a:rPr kumimoji="1" lang="ja-JP" altLang="en-US" sz="600" dirty="0"/>
              <a:t>を例に説明しています。</a:t>
            </a: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5028</TotalTime>
  <Words>1568</Words>
  <Application>Microsoft Office PowerPoint</Application>
  <PresentationFormat>A3 297x420 mm</PresentationFormat>
  <Paragraphs>205</Paragraphs>
  <Slides>2</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BIZ UDPゴシック</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331</cp:revision>
  <cp:lastPrinted>2023-12-13T05:58:51Z</cp:lastPrinted>
  <dcterms:created xsi:type="dcterms:W3CDTF">2020-12-15T06:24:16Z</dcterms:created>
  <dcterms:modified xsi:type="dcterms:W3CDTF">2026-03-24T04:16:23Z</dcterms:modified>
</cp:coreProperties>
</file>